
<file path=[Content_Types].xml><?xml version="1.0" encoding="utf-8"?>
<Types xmlns="http://schemas.openxmlformats.org/package/2006/content-types">
  <Default Extension="gif" ContentType="image/gif"/>
  <Default Extension="jpeg" ContentType="image/jpeg"/>
  <Default Extension="m2t" ContentType="video/unknown"/>
  <Default Extension="m4v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sldIdLst>
    <p:sldId id="428" r:id="rId2"/>
    <p:sldId id="423" r:id="rId3"/>
    <p:sldId id="429" r:id="rId4"/>
    <p:sldId id="471" r:id="rId5"/>
    <p:sldId id="373" r:id="rId6"/>
    <p:sldId id="469" r:id="rId7"/>
    <p:sldId id="468" r:id="rId8"/>
    <p:sldId id="434" r:id="rId9"/>
    <p:sldId id="435" r:id="rId10"/>
    <p:sldId id="442" r:id="rId11"/>
    <p:sldId id="441" r:id="rId12"/>
    <p:sldId id="440" r:id="rId13"/>
    <p:sldId id="460" r:id="rId14"/>
    <p:sldId id="438" r:id="rId15"/>
    <p:sldId id="444" r:id="rId16"/>
    <p:sldId id="412" r:id="rId17"/>
    <p:sldId id="470" r:id="rId18"/>
    <p:sldId id="347" r:id="rId19"/>
    <p:sldId id="459" r:id="rId20"/>
    <p:sldId id="349" r:id="rId21"/>
    <p:sldId id="451" r:id="rId22"/>
    <p:sldId id="467" r:id="rId23"/>
    <p:sldId id="461" r:id="rId24"/>
    <p:sldId id="456" r:id="rId25"/>
    <p:sldId id="351" r:id="rId26"/>
    <p:sldId id="417" r:id="rId27"/>
    <p:sldId id="455" r:id="rId28"/>
    <p:sldId id="475" r:id="rId29"/>
    <p:sldId id="473" r:id="rId30"/>
    <p:sldId id="437" r:id="rId31"/>
    <p:sldId id="436" r:id="rId32"/>
    <p:sldId id="331" r:id="rId33"/>
    <p:sldId id="427" r:id="rId34"/>
    <p:sldId id="408" r:id="rId35"/>
    <p:sldId id="418" r:id="rId36"/>
    <p:sldId id="414" r:id="rId37"/>
    <p:sldId id="375" r:id="rId38"/>
    <p:sldId id="400" r:id="rId39"/>
    <p:sldId id="399" r:id="rId40"/>
    <p:sldId id="356" r:id="rId41"/>
    <p:sldId id="357" r:id="rId42"/>
    <p:sldId id="431" r:id="rId43"/>
    <p:sldId id="433" r:id="rId44"/>
    <p:sldId id="421" r:id="rId45"/>
    <p:sldId id="422" r:id="rId46"/>
    <p:sldId id="413" r:id="rId47"/>
    <p:sldId id="449" r:id="rId48"/>
    <p:sldId id="462" r:id="rId49"/>
    <p:sldId id="464" r:id="rId50"/>
    <p:sldId id="465" r:id="rId51"/>
    <p:sldId id="463" r:id="rId5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FFFF"/>
    <a:srgbClr val="3BCCFF"/>
    <a:srgbClr val="00CC00"/>
    <a:srgbClr val="FF7575"/>
    <a:srgbClr val="7A0000"/>
    <a:srgbClr val="FF3300"/>
    <a:srgbClr val="FF7D2D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4660"/>
  </p:normalViewPr>
  <p:slideViewPr>
    <p:cSldViewPr>
      <p:cViewPr varScale="1">
        <p:scale>
          <a:sx n="81" d="100"/>
          <a:sy n="81" d="100"/>
        </p:scale>
        <p:origin x="725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81B68-12A5-44DB-87F4-063ADC7E80FB}" type="datetimeFigureOut">
              <a:rPr lang="zh-CN" altLang="en-US" smtClean="0"/>
              <a:pPr/>
              <a:t>2023/11/14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46BDB-7A8E-4365-8C40-AF87181988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620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46BDB-7A8E-4365-8C40-AF871819884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35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46BDB-7A8E-4365-8C40-AF871819884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327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Against the gradient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46BDB-7A8E-4365-8C40-AF871819884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407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小提示需要</a:t>
            </a:r>
            <a:r>
              <a:rPr lang="en-US" altLang="zh-CN" dirty="0"/>
              <a:t>4&amp;6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46BDB-7A8E-4365-8C40-AF871819884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913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小提示需要</a:t>
            </a:r>
            <a:r>
              <a:rPr lang="en-US" altLang="zh-CN" dirty="0"/>
              <a:t>4&amp;6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46BDB-7A8E-4365-8C40-AF871819884D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275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小提示需要</a:t>
            </a:r>
            <a:r>
              <a:rPr lang="en-US" altLang="zh-CN" dirty="0"/>
              <a:t>4&amp;6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46BDB-7A8E-4365-8C40-AF871819884D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048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水→糖；糖→水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46BDB-7A8E-4365-8C40-AF871819884D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358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46BDB-7A8E-4365-8C40-AF871819884D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93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4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1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1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60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8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7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3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7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0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1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81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88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2t"/><Relationship Id="rId1" Type="http://schemas.microsoft.com/office/2007/relationships/media" Target="../media/media1.m2t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927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EE1067-167C-2075-345F-27D99947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AB614-0F7E-5A3E-5F07-88E319A29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B926FE-6406-F640-9D0A-7F58317A4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69E903D4-5111-E063-3906-399E069A1869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/>
              <a:t>玩游戏，理解跨膜运输</a:t>
            </a:r>
            <a:endParaRPr lang="en-US" altLang="zh-CN" sz="40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EF9AC7-87D2-8EE7-0AD8-DFD53627FD6E}"/>
              </a:ext>
            </a:extLst>
          </p:cNvPr>
          <p:cNvSpPr txBox="1"/>
          <p:nvPr/>
        </p:nvSpPr>
        <p:spPr>
          <a:xfrm>
            <a:off x="7045528" y="4725144"/>
            <a:ext cx="50367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/>
              <a:t>消耗了什么？</a:t>
            </a:r>
            <a:endParaRPr lang="en-US" altLang="zh-CN" sz="4000" b="1" dirty="0"/>
          </a:p>
          <a:p>
            <a:pPr algn="ctr"/>
            <a:r>
              <a:rPr lang="zh-CN" altLang="en-US" sz="4000" b="1" dirty="0"/>
              <a:t>是否逆浓度梯度？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E816BF1-3053-150E-9AA3-BC82FC412DAB}"/>
              </a:ext>
            </a:extLst>
          </p:cNvPr>
          <p:cNvSpPr txBox="1"/>
          <p:nvPr/>
        </p:nvSpPr>
        <p:spPr>
          <a:xfrm>
            <a:off x="8389054" y="4355812"/>
            <a:ext cx="2349665" cy="369332"/>
          </a:xfrm>
          <a:prstGeom prst="rect">
            <a:avLst/>
          </a:prstGeom>
          <a:solidFill>
            <a:schemeClr val="accent2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11-Alternative Energy</a:t>
            </a:r>
            <a:endParaRPr lang="zh-CN" alt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50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41901-F708-4E1A-DE90-48BB4E640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47C29-CFF7-D7AA-22A6-47CB21E49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91E4CF6-01E0-CBAF-3875-638692C4E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6DC7EF2C-97F7-AE39-A355-75EEBFE91DE3}"/>
              </a:ext>
            </a:extLst>
          </p:cNvPr>
          <p:cNvSpPr txBox="1">
            <a:spLocks/>
          </p:cNvSpPr>
          <p:nvPr/>
        </p:nvSpPr>
        <p:spPr>
          <a:xfrm>
            <a:off x="9906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/>
              <a:t>截个图</a:t>
            </a:r>
            <a:endParaRPr lang="en-US" altLang="zh-CN" sz="4000" b="1" dirty="0"/>
          </a:p>
          <a:p>
            <a:r>
              <a:rPr lang="zh-CN" altLang="en-US" sz="4000" b="1" dirty="0"/>
              <a:t>分析下</a:t>
            </a:r>
            <a:endParaRPr lang="en-US" altLang="zh-CN" sz="4000" b="1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40534955-6855-E92B-8DE1-318861035E7A}"/>
              </a:ext>
            </a:extLst>
          </p:cNvPr>
          <p:cNvSpPr txBox="1">
            <a:spLocks/>
          </p:cNvSpPr>
          <p:nvPr/>
        </p:nvSpPr>
        <p:spPr>
          <a:xfrm>
            <a:off x="1919536" y="241617"/>
            <a:ext cx="3226113" cy="693371"/>
          </a:xfrm>
          <a:prstGeom prst="roundRect">
            <a:avLst>
              <a:gd name="adj" fmla="val 12458"/>
            </a:avLst>
          </a:prstGeom>
          <a:solidFill>
            <a:schemeClr val="bg1">
              <a:alpha val="50000"/>
            </a:schemeClr>
          </a:solidFill>
        </p:spPr>
        <p:txBody>
          <a:bodyPr vert="horz" wrap="none" lIns="36000" tIns="36000" rIns="36000" bIns="3600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rgbClr val="FFFF00"/>
                </a:solidFill>
                <a:latin typeface="+mn-lt"/>
              </a:rPr>
              <a:t>↖目标：</a:t>
            </a:r>
            <a:r>
              <a:rPr lang="en-US" altLang="zh-CN" sz="4000" b="1" dirty="0">
                <a:solidFill>
                  <a:srgbClr val="FFFF00"/>
                </a:solidFill>
                <a:latin typeface="+mn-lt"/>
              </a:rPr>
              <a:t>20</a:t>
            </a:r>
            <a:r>
              <a:rPr lang="zh-CN" altLang="en-US" sz="4000" b="1" dirty="0">
                <a:solidFill>
                  <a:srgbClr val="FFFF00"/>
                </a:solidFill>
                <a:latin typeface="+mn-lt"/>
              </a:rPr>
              <a:t>个</a:t>
            </a:r>
            <a:endParaRPr lang="en-US" altLang="zh-CN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AD15A7D8-D4CA-F7AE-707F-9F688F4232C1}"/>
              </a:ext>
            </a:extLst>
          </p:cNvPr>
          <p:cNvSpPr txBox="1">
            <a:spLocks/>
          </p:cNvSpPr>
          <p:nvPr/>
        </p:nvSpPr>
        <p:spPr>
          <a:xfrm>
            <a:off x="7824192" y="342547"/>
            <a:ext cx="2933307" cy="675188"/>
          </a:xfrm>
          <a:prstGeom prst="roundRect">
            <a:avLst>
              <a:gd name="adj" fmla="val 12458"/>
            </a:avLst>
          </a:prstGeom>
          <a:solidFill>
            <a:schemeClr val="bg1">
              <a:alpha val="50000"/>
            </a:schemeClr>
          </a:solidFill>
        </p:spPr>
        <p:txBody>
          <a:bodyPr vert="horz" wrap="none" lIns="36000" tIns="36000" rIns="36000" bIns="3600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rgbClr val="FFFF00"/>
                </a:solidFill>
                <a:latin typeface="+mn-lt"/>
              </a:rPr>
              <a:t>要求剩</a:t>
            </a:r>
            <a:r>
              <a:rPr lang="en-US" altLang="zh-CN" sz="4000" b="1" dirty="0">
                <a:solidFill>
                  <a:srgbClr val="FFFF00"/>
                </a:solidFill>
                <a:latin typeface="+mn-lt"/>
              </a:rPr>
              <a:t>0</a:t>
            </a:r>
            <a:r>
              <a:rPr lang="zh-CN" altLang="en-US" sz="4000" b="1" dirty="0">
                <a:solidFill>
                  <a:srgbClr val="FFFF00"/>
                </a:solidFill>
                <a:latin typeface="+mn-lt"/>
              </a:rPr>
              <a:t>个↗</a:t>
            </a:r>
            <a:endParaRPr lang="en-US" altLang="zh-CN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5F6C458A-259B-462A-C828-9DDDA74E408E}"/>
              </a:ext>
            </a:extLst>
          </p:cNvPr>
          <p:cNvSpPr txBox="1">
            <a:spLocks/>
          </p:cNvSpPr>
          <p:nvPr/>
        </p:nvSpPr>
        <p:spPr>
          <a:xfrm>
            <a:off x="6590831" y="3222067"/>
            <a:ext cx="2910648" cy="675188"/>
          </a:xfrm>
          <a:prstGeom prst="roundRect">
            <a:avLst>
              <a:gd name="adj" fmla="val 12458"/>
            </a:avLst>
          </a:prstGeom>
          <a:solidFill>
            <a:schemeClr val="bg1">
              <a:alpha val="50000"/>
            </a:schemeClr>
          </a:solidFill>
        </p:spPr>
        <p:txBody>
          <a:bodyPr vert="horz" wrap="none" lIns="36000" tIns="36000" rIns="36000" bIns="3600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rgbClr val="00B0F0"/>
                </a:solidFill>
                <a:latin typeface="+mn-lt"/>
              </a:rPr>
              <a:t>↖消耗啥呢</a:t>
            </a:r>
            <a:r>
              <a:rPr lang="en-US" altLang="zh-CN" sz="4000" b="1" dirty="0">
                <a:solidFill>
                  <a:srgbClr val="00B0F0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937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8134DD8-219A-7E48-2B12-863082FA6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12" y="1861317"/>
            <a:ext cx="3895019" cy="407432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108AC85-8262-CEF9-6897-F5665021A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12" y="1825065"/>
            <a:ext cx="3914942" cy="411417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E2BB90D-9F07-099B-EA4F-1196CA222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311" y="1843192"/>
            <a:ext cx="3924904" cy="409425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33502AA-5EC7-DD74-D90B-83986AA0B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311" y="1834782"/>
            <a:ext cx="3924904" cy="409425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0B284DD-2901-BDC6-E91E-430CBB793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981" y="1852621"/>
            <a:ext cx="3924904" cy="408429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2C8DAEF-01E2-E49F-0962-FDF7AF165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5669" y="1844824"/>
            <a:ext cx="3914942" cy="4084290"/>
          </a:xfrm>
          <a:prstGeom prst="rect">
            <a:avLst/>
          </a:prstGeom>
        </p:spPr>
      </p:pic>
      <p:sp>
        <p:nvSpPr>
          <p:cNvPr id="13" name="标题 12">
            <a:extLst>
              <a:ext uri="{FF2B5EF4-FFF2-40B4-BE49-F238E27FC236}">
                <a16:creationId xmlns:a16="http://schemas.microsoft.com/office/drawing/2014/main" id="{EB89C46C-1EAC-2501-DA95-1C0EED411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钠钾泵 </a:t>
            </a:r>
            <a:r>
              <a:rPr lang="en-US" altLang="zh-CN" sz="3200" b="1" dirty="0"/>
              <a:t>(</a:t>
            </a:r>
            <a:r>
              <a:rPr lang="zh-CN" altLang="en-US" sz="3200" b="1" dirty="0"/>
              <a:t>别名：</a:t>
            </a:r>
            <a:r>
              <a:rPr lang="en-US" altLang="zh-CN" sz="3200" b="1" dirty="0"/>
              <a:t>Na</a:t>
            </a:r>
            <a:r>
              <a:rPr lang="en-US" altLang="zh-CN" sz="3200" b="1" baseline="30000" dirty="0"/>
              <a:t>+</a:t>
            </a:r>
            <a:r>
              <a:rPr lang="en-US" altLang="zh-CN" sz="3200" b="1" dirty="0"/>
              <a:t>-K</a:t>
            </a:r>
            <a:r>
              <a:rPr lang="en-US" altLang="zh-CN" sz="3200" b="1" baseline="30000" dirty="0"/>
              <a:t>+</a:t>
            </a:r>
            <a:r>
              <a:rPr lang="en-US" altLang="zh-CN" sz="3200" b="1" dirty="0"/>
              <a:t>-ATP</a:t>
            </a:r>
            <a:r>
              <a:rPr lang="zh-CN" altLang="en-US" sz="3200" b="1" dirty="0"/>
              <a:t>酶</a:t>
            </a:r>
            <a:r>
              <a:rPr lang="en-US" altLang="zh-CN" sz="3200" b="1" dirty="0"/>
              <a:t>)</a:t>
            </a:r>
            <a:endParaRPr lang="zh-CN" altLang="en-US" sz="4000" b="1" dirty="0"/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281FC3AD-9708-17C9-2CC5-DBCAE0251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960" y="1825625"/>
            <a:ext cx="5977880" cy="4351338"/>
          </a:xfrm>
        </p:spPr>
        <p:txBody>
          <a:bodyPr>
            <a:normAutofit/>
          </a:bodyPr>
          <a:lstStyle/>
          <a:p>
            <a:r>
              <a:rPr lang="zh-CN" altLang="en-US" sz="3200" b="1" dirty="0"/>
              <a:t>若</a:t>
            </a:r>
            <a:r>
              <a:rPr lang="en-US" altLang="zh-CN" sz="3200" b="1" dirty="0"/>
              <a:t>ATP</a:t>
            </a:r>
            <a:r>
              <a:rPr lang="zh-CN" altLang="en-US" sz="3200" b="1" dirty="0"/>
              <a:t>足够</a:t>
            </a:r>
            <a:endParaRPr lang="en-US" altLang="zh-CN" sz="3200" b="1" dirty="0"/>
          </a:p>
          <a:p>
            <a:r>
              <a:rPr lang="zh-CN" altLang="en-US" sz="3200" b="1" dirty="0"/>
              <a:t>预测后果</a:t>
            </a:r>
            <a:endParaRPr lang="en-US" altLang="zh-CN" sz="3200" b="1" dirty="0"/>
          </a:p>
          <a:p>
            <a:pPr lvl="1"/>
            <a:r>
              <a:rPr lang="zh-CN" altLang="en-US" sz="2900" b="1" dirty="0"/>
              <a:t>胞外</a:t>
            </a:r>
            <a:r>
              <a:rPr lang="en-US" altLang="zh-CN" sz="2900" b="1" dirty="0"/>
              <a:t>Na</a:t>
            </a:r>
            <a:r>
              <a:rPr lang="en-US" altLang="zh-CN" sz="2900" b="1" baseline="30000" dirty="0"/>
              <a:t>+</a:t>
            </a:r>
            <a:r>
              <a:rPr lang="zh-CN" altLang="en-US" sz="2900" b="1" dirty="0"/>
              <a:t>浓度</a:t>
            </a:r>
            <a:endParaRPr lang="en-US" altLang="zh-CN" sz="2900" b="1" dirty="0"/>
          </a:p>
          <a:p>
            <a:pPr lvl="1"/>
            <a:r>
              <a:rPr lang="zh-CN" altLang="en-US" sz="2900" b="1" dirty="0"/>
              <a:t>胞内</a:t>
            </a:r>
            <a:r>
              <a:rPr lang="en-US" altLang="zh-CN" sz="2900" b="1" dirty="0"/>
              <a:t>K</a:t>
            </a:r>
            <a:r>
              <a:rPr lang="en-US" altLang="zh-CN" sz="2900" b="1" baseline="30000" dirty="0"/>
              <a:t>+</a:t>
            </a:r>
            <a:r>
              <a:rPr lang="zh-CN" altLang="en-US" sz="2900" b="1" dirty="0"/>
              <a:t>浓度</a:t>
            </a:r>
            <a:endParaRPr lang="en-US" altLang="zh-CN" sz="2900" b="1" dirty="0"/>
          </a:p>
          <a:p>
            <a:pPr lvl="1"/>
            <a:endParaRPr lang="zh-CN" altLang="en-US" sz="2900" b="1" dirty="0">
              <a:solidFill>
                <a:srgbClr val="FFFF00"/>
              </a:solidFill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B57C00A0-F3F0-0B80-608C-29007C00E3FB}"/>
              </a:ext>
            </a:extLst>
          </p:cNvPr>
          <p:cNvSpPr/>
          <p:nvPr/>
        </p:nvSpPr>
        <p:spPr>
          <a:xfrm>
            <a:off x="307575" y="1825066"/>
            <a:ext cx="1351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B0F0"/>
                </a:solidFill>
              </a:rPr>
              <a:t>胞外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EFA488E-E68F-C765-47BB-DB069792CF9D}"/>
              </a:ext>
            </a:extLst>
          </p:cNvPr>
          <p:cNvSpPr/>
          <p:nvPr/>
        </p:nvSpPr>
        <p:spPr>
          <a:xfrm>
            <a:off x="307575" y="5298011"/>
            <a:ext cx="1351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C000"/>
                </a:solidFill>
              </a:rPr>
              <a:t>胞内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10B4039-8443-DCBA-3B26-2FBA25F61281}"/>
              </a:ext>
            </a:extLst>
          </p:cNvPr>
          <p:cNvSpPr txBox="1"/>
          <p:nvPr/>
        </p:nvSpPr>
        <p:spPr>
          <a:xfrm>
            <a:off x="5915188" y="3913480"/>
            <a:ext cx="2843095" cy="369332"/>
          </a:xfrm>
          <a:prstGeom prst="rect">
            <a:avLst/>
          </a:prstGeom>
          <a:solidFill>
            <a:schemeClr val="accent2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12-Travelling in Groups</a:t>
            </a:r>
            <a:endParaRPr lang="zh-CN" alt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3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281FC3AD-9708-17C9-2CC5-DBCAE0251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960" y="1825625"/>
            <a:ext cx="5977880" cy="4351338"/>
          </a:xfrm>
        </p:spPr>
        <p:txBody>
          <a:bodyPr>
            <a:normAutofit/>
          </a:bodyPr>
          <a:lstStyle/>
          <a:p>
            <a:r>
              <a:rPr lang="zh-CN" altLang="en-US" sz="3200" b="1" dirty="0"/>
              <a:t>若</a:t>
            </a:r>
            <a:r>
              <a:rPr lang="en-US" altLang="zh-CN" sz="3200" b="1" dirty="0"/>
              <a:t>ATP</a:t>
            </a:r>
            <a:r>
              <a:rPr lang="zh-CN" altLang="en-US" sz="3200" b="1" dirty="0"/>
              <a:t>足够</a:t>
            </a:r>
            <a:endParaRPr lang="en-US" altLang="zh-CN" sz="3200" b="1" dirty="0"/>
          </a:p>
          <a:p>
            <a:r>
              <a:rPr lang="zh-CN" altLang="en-US" sz="3200" b="1" dirty="0"/>
              <a:t>预测后果</a:t>
            </a:r>
            <a:endParaRPr lang="en-US" altLang="zh-CN" sz="3200" b="1" dirty="0"/>
          </a:p>
          <a:p>
            <a:pPr lvl="1"/>
            <a:r>
              <a:rPr lang="zh-CN" altLang="en-US" sz="2900" b="1" dirty="0"/>
              <a:t>胞外</a:t>
            </a:r>
            <a:r>
              <a:rPr lang="en-US" altLang="zh-CN" sz="2900" b="1" dirty="0"/>
              <a:t>Na</a:t>
            </a:r>
            <a:r>
              <a:rPr lang="en-US" altLang="zh-CN" sz="2900" b="1" baseline="30000" dirty="0"/>
              <a:t>+</a:t>
            </a:r>
            <a:r>
              <a:rPr lang="zh-CN" altLang="en-US" sz="2900" b="1" dirty="0"/>
              <a:t>浓度</a:t>
            </a:r>
            <a:endParaRPr lang="en-US" altLang="zh-CN" sz="2900" b="1" dirty="0"/>
          </a:p>
          <a:p>
            <a:pPr lvl="1"/>
            <a:r>
              <a:rPr lang="zh-CN" altLang="en-US" sz="2900" b="1" dirty="0"/>
              <a:t>胞内</a:t>
            </a:r>
            <a:r>
              <a:rPr lang="en-US" altLang="zh-CN" sz="2900" b="1" dirty="0"/>
              <a:t>K</a:t>
            </a:r>
            <a:r>
              <a:rPr lang="en-US" altLang="zh-CN" sz="2900" b="1" baseline="30000" dirty="0"/>
              <a:t>+</a:t>
            </a:r>
            <a:r>
              <a:rPr lang="zh-CN" altLang="en-US" sz="2900" b="1" dirty="0"/>
              <a:t>浓度</a:t>
            </a:r>
            <a:endParaRPr lang="en-US" altLang="zh-CN" sz="2900" b="1" dirty="0"/>
          </a:p>
          <a:p>
            <a:pPr lvl="1"/>
            <a:endParaRPr lang="en-US" altLang="zh-CN" sz="2900" b="1" dirty="0"/>
          </a:p>
          <a:p>
            <a:r>
              <a:rPr lang="zh-CN" altLang="en-US" sz="3200" b="1" dirty="0">
                <a:solidFill>
                  <a:srgbClr val="FFFF00"/>
                </a:solidFill>
              </a:rPr>
              <a:t>神经细胞</a:t>
            </a:r>
            <a:endParaRPr lang="en-US" altLang="zh-CN" sz="3200" b="1" dirty="0">
              <a:solidFill>
                <a:srgbClr val="FFFF00"/>
              </a:solidFill>
            </a:endParaRPr>
          </a:p>
          <a:p>
            <a:pPr lvl="1"/>
            <a:r>
              <a:rPr lang="en-US" altLang="zh-CN" sz="2900" b="1" dirty="0">
                <a:solidFill>
                  <a:srgbClr val="FFFF00"/>
                </a:solidFill>
              </a:rPr>
              <a:t>Na</a:t>
            </a:r>
            <a:r>
              <a:rPr lang="en-US" altLang="zh-CN" sz="2900" b="1" baseline="30000" dirty="0">
                <a:solidFill>
                  <a:srgbClr val="FFFF00"/>
                </a:solidFill>
              </a:rPr>
              <a:t>+</a:t>
            </a:r>
            <a:r>
              <a:rPr lang="zh-CN" altLang="en-US" sz="2900" b="1" dirty="0">
                <a:solidFill>
                  <a:srgbClr val="FFFF00"/>
                </a:solidFill>
              </a:rPr>
              <a:t>胞外是胞内</a:t>
            </a:r>
            <a:r>
              <a:rPr lang="en-US" altLang="zh-CN" sz="2900" b="1" dirty="0">
                <a:solidFill>
                  <a:srgbClr val="FFFF00"/>
                </a:solidFill>
              </a:rPr>
              <a:t>400</a:t>
            </a:r>
            <a:r>
              <a:rPr lang="zh-CN" altLang="en-US" sz="2900" b="1" dirty="0">
                <a:solidFill>
                  <a:srgbClr val="FFFF00"/>
                </a:solidFill>
              </a:rPr>
              <a:t>倍</a:t>
            </a:r>
            <a:endParaRPr lang="en-US" altLang="zh-CN" sz="2900" b="1" dirty="0">
              <a:solidFill>
                <a:srgbClr val="FFFF00"/>
              </a:solidFill>
            </a:endParaRPr>
          </a:p>
          <a:p>
            <a:pPr lvl="1"/>
            <a:r>
              <a:rPr lang="en-US" altLang="zh-CN" sz="2900" b="1" dirty="0">
                <a:solidFill>
                  <a:srgbClr val="FFFF00"/>
                </a:solidFill>
              </a:rPr>
              <a:t>K</a:t>
            </a:r>
            <a:r>
              <a:rPr lang="en-US" altLang="zh-CN" sz="2900" b="1" baseline="30000" dirty="0">
                <a:solidFill>
                  <a:srgbClr val="FFFF00"/>
                </a:solidFill>
              </a:rPr>
              <a:t>+</a:t>
            </a:r>
            <a:r>
              <a:rPr lang="zh-CN" altLang="en-US" sz="2900" b="1" dirty="0">
                <a:solidFill>
                  <a:srgbClr val="FFFF00"/>
                </a:solidFill>
              </a:rPr>
              <a:t>胞内是胞外</a:t>
            </a:r>
            <a:r>
              <a:rPr lang="en-US" altLang="zh-CN" sz="2900" b="1" dirty="0">
                <a:solidFill>
                  <a:srgbClr val="FFFF00"/>
                </a:solidFill>
              </a:rPr>
              <a:t>100</a:t>
            </a:r>
            <a:r>
              <a:rPr lang="zh-CN" altLang="en-US" sz="2900" b="1" dirty="0">
                <a:solidFill>
                  <a:srgbClr val="FFFF00"/>
                </a:solidFill>
              </a:rPr>
              <a:t>倍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2DAB711-83B2-DAB2-2522-8F307AF7B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59" y="57150"/>
            <a:ext cx="452437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7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8DC25AD-D299-6228-0129-A08D5E5F6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476420"/>
              </p:ext>
            </p:extLst>
          </p:nvPr>
        </p:nvGraphicFramePr>
        <p:xfrm>
          <a:off x="1415480" y="476672"/>
          <a:ext cx="10304897" cy="362712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694957">
                  <a:extLst>
                    <a:ext uri="{9D8B030D-6E8A-4147-A177-3AD203B41FA5}">
                      <a16:colId xmlns:a16="http://schemas.microsoft.com/office/drawing/2014/main" val="729921676"/>
                    </a:ext>
                  </a:extLst>
                </a:gridCol>
                <a:gridCol w="2829656">
                  <a:extLst>
                    <a:ext uri="{9D8B030D-6E8A-4147-A177-3AD203B41FA5}">
                      <a16:colId xmlns:a16="http://schemas.microsoft.com/office/drawing/2014/main" val="3580725651"/>
                    </a:ext>
                  </a:extLst>
                </a:gridCol>
                <a:gridCol w="1129334">
                  <a:extLst>
                    <a:ext uri="{9D8B030D-6E8A-4147-A177-3AD203B41FA5}">
                      <a16:colId xmlns:a16="http://schemas.microsoft.com/office/drawing/2014/main" val="3386961721"/>
                    </a:ext>
                  </a:extLst>
                </a:gridCol>
                <a:gridCol w="1151462">
                  <a:extLst>
                    <a:ext uri="{9D8B030D-6E8A-4147-A177-3AD203B41FA5}">
                      <a16:colId xmlns:a16="http://schemas.microsoft.com/office/drawing/2014/main" val="1560107541"/>
                    </a:ext>
                  </a:extLst>
                </a:gridCol>
                <a:gridCol w="3499488">
                  <a:extLst>
                    <a:ext uri="{9D8B030D-6E8A-4147-A177-3AD203B41FA5}">
                      <a16:colId xmlns:a16="http://schemas.microsoft.com/office/drawing/2014/main" val="727692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概念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案例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能量</a:t>
                      </a:r>
                      <a:endParaRPr lang="zh-CN" altLang="en-US" sz="24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借助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方向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869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自由扩散</a:t>
                      </a:r>
                      <a:endParaRPr lang="en-US" altLang="zh-CN" sz="2800" b="1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O</a:t>
                      </a:r>
                      <a:r>
                        <a:rPr lang="en-US" altLang="zh-CN" sz="2800" b="1" u="none" baseline="-250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altLang="zh-CN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/CO</a:t>
                      </a:r>
                      <a:r>
                        <a:rPr lang="en-US" altLang="zh-CN" sz="2800" b="1" u="none" baseline="-250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altLang="zh-CN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/</a:t>
                      </a:r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乙醇</a:t>
                      </a:r>
                      <a:r>
                        <a:rPr lang="en-US" altLang="zh-CN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/</a:t>
                      </a:r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苯</a:t>
                      </a:r>
                      <a:endParaRPr lang="en-US" altLang="zh-CN" sz="2800" b="1" u="none" baseline="-2500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否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否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高浓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%</a:t>
                      </a:r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→低浓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%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709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渗透作用</a:t>
                      </a:r>
                      <a:endParaRPr lang="en-US" altLang="zh-CN" sz="2800" b="1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altLang="zh-CN" sz="2800" b="1" u="none" baseline="-250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altLang="zh-CN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O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否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否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低浓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%</a:t>
                      </a:r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→高浓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%</a:t>
                      </a:r>
                      <a:b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本质：水多→水少</a:t>
                      </a:r>
                      <a:endParaRPr lang="en-US" altLang="zh-CN" sz="2800" b="1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052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FFFF00"/>
                          </a:solidFill>
                        </a:rPr>
                        <a:t>协助扩散</a:t>
                      </a:r>
                      <a:endParaRPr lang="en-US" altLang="zh-CN" sz="28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u="none" dirty="0">
                          <a:solidFill>
                            <a:srgbClr val="FFFF00"/>
                          </a:solidFill>
                        </a:rPr>
                        <a:t>葡萄糖、钠、钾</a:t>
                      </a:r>
                      <a:endParaRPr lang="en-US" altLang="zh-CN" sz="2800" b="1" u="none" dirty="0">
                        <a:solidFill>
                          <a:srgbClr val="FFFF00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否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蛋白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特异性，高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%</a:t>
                      </a:r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→低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%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897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主动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/>
                        <a:t>运输</a:t>
                      </a:r>
                      <a:endParaRPr lang="en-US" altLang="zh-CN" sz="32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葡萄糖</a:t>
                      </a:r>
                      <a:r>
                        <a:rPr lang="en-US" altLang="zh-CN" sz="2000" b="1" dirty="0"/>
                        <a:t>(</a:t>
                      </a:r>
                      <a:r>
                        <a:rPr lang="zh-CN" altLang="en-US" sz="2000" b="1" dirty="0"/>
                        <a:t>必要时</a:t>
                      </a:r>
                      <a:r>
                        <a:rPr lang="en-US" altLang="zh-CN" sz="2000" b="1" dirty="0"/>
                        <a:t>)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/>
                        <a:t>钠钾泵</a:t>
                      </a:r>
                      <a:endParaRPr lang="en-US" altLang="zh-CN" sz="2800" b="1" u="sng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u="sng" dirty="0">
                          <a:solidFill>
                            <a:srgbClr val="FFFF00"/>
                          </a:solidFill>
                        </a:rPr>
                        <a:t>要</a:t>
                      </a:r>
                      <a:r>
                        <a:rPr lang="en-US" altLang="zh-CN" sz="2800" b="1" u="sng" dirty="0">
                          <a:solidFill>
                            <a:srgbClr val="FFFF00"/>
                          </a:solidFill>
                        </a:rPr>
                        <a:t>!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u="sng" dirty="0">
                          <a:solidFill>
                            <a:srgbClr val="FFFF00"/>
                          </a:solidFill>
                        </a:rPr>
                        <a:t>ATP</a:t>
                      </a:r>
                      <a:endParaRPr lang="zh-CN" altLang="en-US" sz="2800" b="1" u="sng" dirty="0">
                        <a:solidFill>
                          <a:srgbClr val="FFFF00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载体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/>
                        <a:t>蛋白</a:t>
                      </a:r>
                      <a:endParaRPr lang="zh-CN" altLang="en-US" sz="28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特异性</a:t>
                      </a:r>
                      <a:r>
                        <a:rPr lang="en-US" altLang="zh-CN" sz="2800" b="1" dirty="0"/>
                        <a:t>+</a:t>
                      </a:r>
                      <a:r>
                        <a:rPr lang="zh-CN" altLang="en-US" sz="2800" b="1" dirty="0"/>
                        <a:t>逆浓度梯度</a:t>
                      </a:r>
                      <a:endParaRPr lang="en-US" altLang="zh-CN" sz="2800" b="1" dirty="0"/>
                    </a:p>
                    <a:p>
                      <a:pPr algn="ctr"/>
                      <a:r>
                        <a:rPr lang="zh-CN" altLang="en-US" sz="3200" b="1" dirty="0">
                          <a:solidFill>
                            <a:srgbClr val="00B0F0"/>
                          </a:solidFill>
                        </a:rPr>
                        <a:t>低浓</a:t>
                      </a:r>
                      <a:r>
                        <a:rPr lang="en-US" altLang="zh-CN" sz="3200" b="1" dirty="0">
                          <a:solidFill>
                            <a:srgbClr val="00B0F0"/>
                          </a:solidFill>
                        </a:rPr>
                        <a:t>%</a:t>
                      </a:r>
                      <a:r>
                        <a:rPr lang="zh-CN" altLang="en-US" sz="3200" b="1" dirty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zh-CN" altLang="en-US" sz="3200" b="1" dirty="0">
                          <a:solidFill>
                            <a:srgbClr val="FF572F"/>
                          </a:solidFill>
                        </a:rPr>
                        <a:t>高浓</a:t>
                      </a:r>
                      <a:r>
                        <a:rPr lang="en-US" altLang="zh-CN" sz="3200" b="1" dirty="0">
                          <a:solidFill>
                            <a:srgbClr val="FF572F"/>
                          </a:solidFill>
                        </a:rPr>
                        <a:t>%</a:t>
                      </a:r>
                      <a:endParaRPr lang="en-US" altLang="zh-CN" sz="3200" b="1" dirty="0">
                        <a:solidFill>
                          <a:srgbClr val="00B0F0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732247"/>
                  </a:ext>
                </a:extLst>
              </a:tr>
            </a:tbl>
          </a:graphicData>
        </a:graphic>
      </p:graphicFrame>
      <p:sp>
        <p:nvSpPr>
          <p:cNvPr id="2" name="内容占位符 2">
            <a:extLst>
              <a:ext uri="{FF2B5EF4-FFF2-40B4-BE49-F238E27FC236}">
                <a16:creationId xmlns:a16="http://schemas.microsoft.com/office/drawing/2014/main" id="{6D66F4BD-370D-28A7-80A6-3EDA7B5C5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045" y="4221087"/>
            <a:ext cx="10515600" cy="2448273"/>
          </a:xfrm>
        </p:spPr>
        <p:txBody>
          <a:bodyPr>
            <a:normAutofit/>
          </a:bodyPr>
          <a:lstStyle/>
          <a:p>
            <a:r>
              <a:rPr lang="zh-CN" altLang="en-US" sz="3200" b="1" dirty="0"/>
              <a:t>需要逆浓度梯度么？</a:t>
            </a:r>
            <a:endParaRPr lang="en-US" altLang="zh-CN" sz="3200" b="1" dirty="0"/>
          </a:p>
          <a:p>
            <a:pPr lvl="1"/>
            <a:r>
              <a:rPr lang="zh-CN" altLang="en-US" sz="2900" b="1" dirty="0"/>
              <a:t>餐后，小肠上皮细胞吸收葡萄糖</a:t>
            </a:r>
            <a:endParaRPr lang="en-US" altLang="zh-CN" sz="2900" b="1" dirty="0"/>
          </a:p>
          <a:p>
            <a:pPr lvl="1"/>
            <a:r>
              <a:rPr lang="zh-CN" altLang="en-US" sz="2900" b="1" dirty="0"/>
              <a:t>餐后，红细胞从小肠上皮细胞获得葡萄糖</a:t>
            </a:r>
            <a:endParaRPr lang="en-US" altLang="zh-CN" sz="2900" b="1" dirty="0"/>
          </a:p>
          <a:p>
            <a:pPr lvl="1"/>
            <a:r>
              <a:rPr lang="zh-CN" altLang="en-US" sz="2900" b="1" dirty="0"/>
              <a:t>有氧运动中，肌肉从红细胞获得葡萄糖</a:t>
            </a:r>
            <a:endParaRPr lang="en-US" altLang="zh-CN" sz="2900" b="1" dirty="0"/>
          </a:p>
        </p:txBody>
      </p:sp>
    </p:spTree>
    <p:extLst>
      <p:ext uri="{BB962C8B-B14F-4D97-AF65-F5344CB8AC3E}">
        <p14:creationId xmlns:p14="http://schemas.microsoft.com/office/powerpoint/2010/main" val="340678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7D8B56-CFC0-D26C-FE88-B55F51A39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23" b="5232"/>
          <a:stretch/>
        </p:blipFill>
        <p:spPr>
          <a:xfrm>
            <a:off x="5235989" y="-1"/>
            <a:ext cx="6937366" cy="3436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361A34-7C98-54B7-A70B-A03FFE0E8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t="9069" b="17723"/>
          <a:stretch/>
        </p:blipFill>
        <p:spPr bwMode="auto">
          <a:xfrm>
            <a:off x="5235989" y="3329608"/>
            <a:ext cx="718814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7390AD8-965F-A487-9755-9875482D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超规格货物</a:t>
            </a:r>
          </a:p>
        </p:txBody>
      </p:sp>
      <p:pic>
        <p:nvPicPr>
          <p:cNvPr id="1026" name="Picture 2" descr="Time For A Diet... GIF - Fat Cat Stuck - Discover &amp; Share GIFs">
            <a:extLst>
              <a:ext uri="{FF2B5EF4-FFF2-40B4-BE49-F238E27FC236}">
                <a16:creationId xmlns:a16="http://schemas.microsoft.com/office/drawing/2014/main" id="{84EC3E1F-5F8F-E523-5D52-E8CC05A41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06" b="2027"/>
          <a:stretch/>
        </p:blipFill>
        <p:spPr bwMode="auto">
          <a:xfrm>
            <a:off x="18645" y="1529408"/>
            <a:ext cx="52173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169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45" y="26346"/>
            <a:ext cx="8126510" cy="67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75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770BF9-026E-3922-AB91-DBF852EB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72ECA9-8912-207D-04A0-B5658AB3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B06">
            <a:hlinkClick r:id="" action="ppaction://media"/>
            <a:extLst>
              <a:ext uri="{FF2B5EF4-FFF2-40B4-BE49-F238E27FC236}">
                <a16:creationId xmlns:a16="http://schemas.microsoft.com/office/drawing/2014/main" id="{4C0D938B-B431-9B75-2DCD-9B6B353AD0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944" y="130815"/>
            <a:ext cx="11372112" cy="62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9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524000" y="4069535"/>
            <a:ext cx="3276600" cy="0"/>
          </a:xfrm>
          <a:prstGeom prst="line">
            <a:avLst/>
          </a:prstGeom>
          <a:ln w="76200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524000" y="0"/>
            <a:ext cx="3276600" cy="4038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val 5"/>
          <p:cNvSpPr/>
          <p:nvPr/>
        </p:nvSpPr>
        <p:spPr>
          <a:xfrm>
            <a:off x="2438400" y="1828800"/>
            <a:ext cx="1676400" cy="1676400"/>
          </a:xfrm>
          <a:prstGeom prst="ellipse">
            <a:avLst/>
          </a:prstGeom>
          <a:solidFill>
            <a:schemeClr val="bg1"/>
          </a:solidFill>
          <a:ln w="6350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1524000" y="4114800"/>
            <a:ext cx="327660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Group 34"/>
          <p:cNvGrpSpPr/>
          <p:nvPr/>
        </p:nvGrpSpPr>
        <p:grpSpPr>
          <a:xfrm>
            <a:off x="2590800" y="1981200"/>
            <a:ext cx="1371600" cy="1371600"/>
            <a:chOff x="3886200" y="1676400"/>
            <a:chExt cx="1447800" cy="1447800"/>
          </a:xfrm>
        </p:grpSpPr>
        <p:sp>
          <p:nvSpPr>
            <p:cNvPr id="9" name="Oval 8"/>
            <p:cNvSpPr/>
            <p:nvPr/>
          </p:nvSpPr>
          <p:spPr>
            <a:xfrm>
              <a:off x="4114800" y="17526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267200" y="19050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24400" y="19812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572000" y="21590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8862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572000" y="19050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038600" y="19812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029200" y="26670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105400" y="22860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381500" y="24384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419600" y="16764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86200" y="2209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343400" y="2209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114800" y="24003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343400" y="26670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800600" y="28194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572000" y="26670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953000" y="19812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038600" y="27432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876800" y="2209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724400" y="24384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191000" y="28956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Group 36"/>
          <p:cNvGrpSpPr/>
          <p:nvPr/>
        </p:nvGrpSpPr>
        <p:grpSpPr>
          <a:xfrm>
            <a:off x="2614864" y="2514600"/>
            <a:ext cx="1283368" cy="1524000"/>
            <a:chOff x="3886200" y="2667000"/>
            <a:chExt cx="1283368" cy="1524000"/>
          </a:xfrm>
        </p:grpSpPr>
        <p:sp>
          <p:nvSpPr>
            <p:cNvPr id="32" name="Oval 31"/>
            <p:cNvSpPr/>
            <p:nvPr/>
          </p:nvSpPr>
          <p:spPr>
            <a:xfrm>
              <a:off x="4102768" y="2739189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247147" y="29838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680284" y="2955758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535905" y="3172326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98232" y="3593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535905" y="2883568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030579" y="30600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76800" y="3605463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953000" y="32886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319337" y="35172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391526" y="26670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886200" y="3172326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319337" y="32886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102768" y="3388895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319337" y="37458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648200" y="374984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535905" y="3974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896853" y="2955758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126832" y="38220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724400" y="3212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572000" y="3388895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203032" y="3974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Group 59"/>
          <p:cNvGrpSpPr/>
          <p:nvPr/>
        </p:nvGrpSpPr>
        <p:grpSpPr>
          <a:xfrm>
            <a:off x="2667000" y="3048000"/>
            <a:ext cx="1295400" cy="1981200"/>
            <a:chOff x="3886200" y="2667000"/>
            <a:chExt cx="1295400" cy="1981200"/>
          </a:xfrm>
        </p:grpSpPr>
        <p:sp>
          <p:nvSpPr>
            <p:cNvPr id="55" name="Oval 54"/>
            <p:cNvSpPr/>
            <p:nvPr/>
          </p:nvSpPr>
          <p:spPr>
            <a:xfrm>
              <a:off x="4102768" y="2739189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247147" y="3212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680284" y="2955758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4584032" y="3212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898232" y="3593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535905" y="2883568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030579" y="3212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648200" y="38982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965032" y="34410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319337" y="38220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391526" y="26670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886200" y="3172326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319337" y="3593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102768" y="34410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267200" y="3974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419600" y="41268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736432" y="4355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896853" y="2955758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886200" y="41268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495800" y="34410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736432" y="3593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203032" y="44316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Group 82"/>
          <p:cNvGrpSpPr/>
          <p:nvPr/>
        </p:nvGrpSpPr>
        <p:grpSpPr>
          <a:xfrm>
            <a:off x="1917032" y="3136232"/>
            <a:ext cx="2273968" cy="2197768"/>
            <a:chOff x="3200400" y="2831432"/>
            <a:chExt cx="2273968" cy="2197768"/>
          </a:xfrm>
        </p:grpSpPr>
        <p:sp>
          <p:nvSpPr>
            <p:cNvPr id="78" name="Oval 77"/>
            <p:cNvSpPr/>
            <p:nvPr/>
          </p:nvSpPr>
          <p:spPr>
            <a:xfrm>
              <a:off x="4102768" y="29076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355432" y="35172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680284" y="29838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584032" y="3212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191000" y="40386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535905" y="29838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343400" y="32766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257800" y="41910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800600" y="34290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343400" y="44196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343400" y="28314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050632" y="33648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495800" y="40386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191000" y="3733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886200" y="41910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495800" y="46482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5105400" y="4495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896853" y="29838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200400" y="46482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572000" y="3733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724400" y="40386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203032" y="4812632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0" name="Group 105"/>
          <p:cNvGrpSpPr/>
          <p:nvPr/>
        </p:nvGrpSpPr>
        <p:grpSpPr>
          <a:xfrm>
            <a:off x="1066800" y="3441032"/>
            <a:ext cx="3721768" cy="2502568"/>
            <a:chOff x="2362200" y="3124200"/>
            <a:chExt cx="3721768" cy="2502568"/>
          </a:xfrm>
        </p:grpSpPr>
        <p:sp>
          <p:nvSpPr>
            <p:cNvPr id="101" name="Oval 100"/>
            <p:cNvSpPr/>
            <p:nvPr/>
          </p:nvSpPr>
          <p:spPr>
            <a:xfrm>
              <a:off x="4038600" y="3352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800600" y="40386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572000" y="32766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267200" y="38100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657600" y="45720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343400" y="34290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419600" y="38862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867400" y="46482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6576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038600" y="4876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267200" y="31242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962400" y="39624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419600" y="4876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038600" y="43434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352800" y="49530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724400" y="51816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410200" y="48006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800600" y="32004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2362200" y="4876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419600" y="43434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800600" y="45720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038600" y="54102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3" name="Group 128"/>
          <p:cNvGrpSpPr/>
          <p:nvPr/>
        </p:nvGrpSpPr>
        <p:grpSpPr>
          <a:xfrm>
            <a:off x="621632" y="4126832"/>
            <a:ext cx="4407568" cy="2426368"/>
            <a:chOff x="1828800" y="3581400"/>
            <a:chExt cx="4407568" cy="2426368"/>
          </a:xfrm>
        </p:grpSpPr>
        <p:sp>
          <p:nvSpPr>
            <p:cNvPr id="124" name="Oval 123"/>
            <p:cNvSpPr/>
            <p:nvPr/>
          </p:nvSpPr>
          <p:spPr>
            <a:xfrm>
              <a:off x="3733800" y="3733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257800" y="41910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495800" y="39624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0" y="42672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00400" y="51054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43400" y="38100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191000" y="44196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6019800" y="4876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724400" y="43434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124200" y="4876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4419600" y="35814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657600" y="47244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419600" y="54864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962400" y="51816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2971800" y="54864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5638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5715000" y="54102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953000" y="3733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828800" y="51816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572000" y="4876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5029200" y="44958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733800" y="5791200"/>
              <a:ext cx="216568" cy="2165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5" name="Title 4"/>
          <p:cNvSpPr txBox="1">
            <a:spLocks/>
          </p:cNvSpPr>
          <p:nvPr/>
        </p:nvSpPr>
        <p:spPr>
          <a:xfrm>
            <a:off x="2971800" y="22583"/>
            <a:ext cx="7391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4000" b="1" dirty="0">
                <a:latin typeface="+mj-lt"/>
                <a:ea typeface="+mj-ea"/>
                <a:cs typeface="+mj-cs"/>
              </a:rPr>
              <a:t>运输比通道蛋白更大的货物</a:t>
            </a:r>
          </a:p>
        </p:txBody>
      </p:sp>
      <p:sp>
        <p:nvSpPr>
          <p:cNvPr id="2" name="Rectangle 1"/>
          <p:cNvSpPr/>
          <p:nvPr/>
        </p:nvSpPr>
        <p:spPr>
          <a:xfrm>
            <a:off x="1467846" y="3653136"/>
            <a:ext cx="1351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Inside</a:t>
            </a:r>
            <a:endParaRPr lang="zh-CN" altLang="en-US" sz="2400" b="1" dirty="0"/>
          </a:p>
        </p:txBody>
      </p:sp>
      <p:sp>
        <p:nvSpPr>
          <p:cNvPr id="160" name="Rectangle 159"/>
          <p:cNvSpPr/>
          <p:nvPr/>
        </p:nvSpPr>
        <p:spPr>
          <a:xfrm>
            <a:off x="1467846" y="4034136"/>
            <a:ext cx="1351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outside</a:t>
            </a:r>
            <a:endParaRPr lang="zh-CN" altLang="en-US" sz="2400" b="1" dirty="0"/>
          </a:p>
        </p:txBody>
      </p:sp>
      <p:graphicFrame>
        <p:nvGraphicFramePr>
          <p:cNvPr id="161" name="Table 1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30964"/>
              </p:ext>
            </p:extLst>
          </p:nvPr>
        </p:nvGraphicFramePr>
        <p:xfrm>
          <a:off x="231309" y="5005136"/>
          <a:ext cx="11729383" cy="15849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69918">
                  <a:extLst>
                    <a:ext uri="{9D8B030D-6E8A-4147-A177-3AD203B41FA5}">
                      <a16:colId xmlns:a16="http://schemas.microsoft.com/office/drawing/2014/main" val="1477810227"/>
                    </a:ext>
                  </a:extLst>
                </a:gridCol>
                <a:gridCol w="2878749">
                  <a:extLst>
                    <a:ext uri="{9D8B030D-6E8A-4147-A177-3AD203B41FA5}">
                      <a16:colId xmlns:a16="http://schemas.microsoft.com/office/drawing/2014/main" val="3580725651"/>
                    </a:ext>
                  </a:extLst>
                </a:gridCol>
                <a:gridCol w="1193176">
                  <a:extLst>
                    <a:ext uri="{9D8B030D-6E8A-4147-A177-3AD203B41FA5}">
                      <a16:colId xmlns:a16="http://schemas.microsoft.com/office/drawing/2014/main" val="3386961721"/>
                    </a:ext>
                  </a:extLst>
                </a:gridCol>
                <a:gridCol w="2252841">
                  <a:extLst>
                    <a:ext uri="{9D8B030D-6E8A-4147-A177-3AD203B41FA5}">
                      <a16:colId xmlns:a16="http://schemas.microsoft.com/office/drawing/2014/main" val="1560107541"/>
                    </a:ext>
                  </a:extLst>
                </a:gridCol>
                <a:gridCol w="2634699">
                  <a:extLst>
                    <a:ext uri="{9D8B030D-6E8A-4147-A177-3AD203B41FA5}">
                      <a16:colId xmlns:a16="http://schemas.microsoft.com/office/drawing/2014/main" val="727692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概念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案例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能量</a:t>
                      </a:r>
                      <a:endParaRPr lang="zh-CN" altLang="en-US" sz="20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借助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方向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869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b="1" dirty="0"/>
                        <a:t>膜泡运输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>
                          <a:solidFill>
                            <a:srgbClr val="FF7575"/>
                          </a:solidFill>
                        </a:rPr>
                        <a:t>胞吞</a:t>
                      </a:r>
                      <a:r>
                        <a:rPr lang="en-US" altLang="zh-CN" sz="3200" b="1" dirty="0">
                          <a:solidFill>
                            <a:srgbClr val="FF7575"/>
                          </a:solidFill>
                        </a:rPr>
                        <a:t>/</a:t>
                      </a:r>
                      <a:r>
                        <a:rPr lang="zh-CN" altLang="en-US" sz="3200" b="1" dirty="0">
                          <a:solidFill>
                            <a:srgbClr val="3BCCFF"/>
                          </a:solidFill>
                        </a:rPr>
                        <a:t>胞吐</a:t>
                      </a:r>
                      <a:endParaRPr lang="en-US" altLang="zh-CN" sz="2000" b="1" dirty="0">
                        <a:solidFill>
                          <a:srgbClr val="3BCCFF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变形虫捕猎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/>
                        <a:t>分泌消化酶</a:t>
                      </a:r>
                      <a:endParaRPr lang="en-US" altLang="zh-CN" sz="32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>
                          <a:solidFill>
                            <a:srgbClr val="FFFF00"/>
                          </a:solidFill>
                        </a:rPr>
                        <a:t>???</a:t>
                      </a:r>
                      <a:endParaRPr lang="zh-CN" alt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膜流动性</a:t>
                      </a:r>
                      <a:endParaRPr lang="en-US" altLang="zh-CN" sz="3200" b="1" dirty="0">
                        <a:solidFill>
                          <a:srgbClr val="FFFF00"/>
                        </a:solidFill>
                      </a:endParaRPr>
                    </a:p>
                    <a:p>
                      <a:pPr algn="ctr"/>
                      <a:endParaRPr lang="en-US" altLang="zh-CN" sz="32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chemeClr val="tx1"/>
                          </a:solidFill>
                        </a:rPr>
                        <a:t>???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73224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1" b="92208" l="0" r="100000">
                        <a14:foregroundMark x1="45000" y1="42857" x2="58250" y2="45887"/>
                        <a14:foregroundMark x1="12625" y1="63203" x2="25375" y2="60606"/>
                        <a14:foregroundMark x1="73750" y1="25108" x2="99500" y2="26623"/>
                        <a14:foregroundMark x1="74250" y1="20563" x2="97625" y2="18831"/>
                        <a14:foregroundMark x1="74125" y1="16017" x2="96500" y2="15584"/>
                        <a14:foregroundMark x1="78375" y1="11039" x2="93875" y2="11039"/>
                        <a14:foregroundMark x1="80500" y1="9740" x2="92250" y2="9524"/>
                        <a14:foregroundMark x1="78375" y1="9740" x2="90250" y2="8225"/>
                        <a14:foregroundMark x1="74250" y1="11688" x2="18375" y2="8442"/>
                        <a14:foregroundMark x1="97301" y1="8201" x2="16750" y2="5411"/>
                        <a14:foregroundMark x1="20750" y1="13203" x2="24000" y2="13203"/>
                        <a14:foregroundMark x1="25000" y1="13203" x2="20125" y2="12987"/>
                        <a14:foregroundMark x1="25000" y1="13203" x2="26125" y2="11688"/>
                        <a14:backgroundMark x1="250" y1="55411" x2="250" y2="55411"/>
                        <a14:backgroundMark x1="250" y1="58874" x2="250" y2="58874"/>
                        <a14:backgroundMark x1="125" y1="62338" x2="125" y2="62338"/>
                        <a14:backgroundMark x1="99750" y1="12121" x2="99750" y2="12121"/>
                        <a14:backgroundMark x1="99750" y1="21212" x2="99750" y2="21212"/>
                        <a14:backgroundMark x1="99625" y1="26840" x2="99625" y2="26840"/>
                        <a14:backgroundMark x1="99875" y1="31385" x2="99875" y2="31385"/>
                        <a14:backgroundMark x1="99750" y1="25325" x2="99750" y2="25325"/>
                        <a14:backgroundMark x1="99750" y1="14935" x2="99625" y2="16450"/>
                        <a14:backgroundMark x1="99625" y1="5844" x2="99875" y2="7143"/>
                        <a14:backgroundMark x1="99750" y1="10823" x2="99750" y2="9307"/>
                        <a14:backgroundMark x1="99750" y1="26623" x2="99750" y2="26623"/>
                        <a14:backgroundMark x1="99750" y1="33333" x2="99875" y2="35498"/>
                        <a14:backgroundMark x1="99875" y1="36797" x2="99875" y2="52597"/>
                        <a14:backgroundMark x1="99875" y1="54545" x2="99750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547937" y="719313"/>
            <a:ext cx="5887069" cy="3399782"/>
          </a:xfrm>
          <a:prstGeom prst="rect">
            <a:avLst/>
          </a:prstGeom>
        </p:spPr>
      </p:pic>
      <p:sp>
        <p:nvSpPr>
          <p:cNvPr id="177" name="Title 1"/>
          <p:cNvSpPr txBox="1">
            <a:spLocks/>
          </p:cNvSpPr>
          <p:nvPr/>
        </p:nvSpPr>
        <p:spPr>
          <a:xfrm>
            <a:off x="2508372" y="5100183"/>
            <a:ext cx="995340" cy="484909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srgbClr val="00FF00"/>
                </a:solidFill>
              </a:rPr>
              <a:t>笔记</a:t>
            </a:r>
            <a:r>
              <a:rPr lang="en-US" altLang="zh-CN" sz="2800" b="1" dirty="0">
                <a:solidFill>
                  <a:srgbClr val="00FF00"/>
                </a:solidFill>
              </a:rPr>
              <a:t>!</a:t>
            </a:r>
            <a:endParaRPr lang="zh-CN" altLang="en-US" sz="28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5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8709E-6 L -3.33333E-6 0.08882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19056E-6 L 5.55112E-17 0.088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888 L 0 0.133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888 L 3.33333E-6 0.133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01874E-6 L -4.44444E-6 0.0444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3324 L 0 0.2331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177" grpId="0" animBg="1"/>
      <p:bldP spid="177" grpId="1" animBg="1"/>
      <p:bldP spid="17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ADF8A85-D6C6-D97D-18AD-A25E32E6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6210" y="1256775"/>
            <a:ext cx="6561624" cy="413304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2F143FB-4615-088E-37A6-F13316B1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凭直觉想想，哪种细胞活得更好？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1D15FC-8CCD-42C0-DEB5-F73BC58F5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824"/>
            <a:ext cx="10515600" cy="4351338"/>
          </a:xfrm>
        </p:spPr>
        <p:txBody>
          <a:bodyPr>
            <a:normAutofit/>
          </a:bodyPr>
          <a:lstStyle/>
          <a:p>
            <a:r>
              <a:rPr lang="zh-CN" altLang="en-US" sz="3200" b="1" dirty="0"/>
              <a:t>胞吐</a:t>
            </a:r>
            <a:r>
              <a:rPr lang="en-US" altLang="zh-CN" sz="3200" b="1" dirty="0"/>
              <a:t>:</a:t>
            </a:r>
          </a:p>
          <a:p>
            <a:pPr lvl="1"/>
            <a:r>
              <a:rPr lang="zh-CN" altLang="en-US" sz="2900" b="1" dirty="0"/>
              <a:t>目的地随机</a:t>
            </a:r>
            <a:br>
              <a:rPr lang="en-US" altLang="zh-CN" sz="2900" b="1" dirty="0"/>
            </a:br>
            <a:r>
              <a:rPr lang="zh-CN" altLang="en-US" sz="2900" b="1" dirty="0"/>
              <a:t>还是运输方向可控？</a:t>
            </a:r>
            <a:endParaRPr lang="en-US" altLang="zh-CN" sz="2900" b="1" dirty="0"/>
          </a:p>
          <a:p>
            <a:r>
              <a:rPr lang="zh-CN" altLang="en-US" sz="3200" b="1" dirty="0"/>
              <a:t>胞吞</a:t>
            </a:r>
            <a:r>
              <a:rPr lang="en-US" altLang="zh-CN" sz="3200" b="1" dirty="0"/>
              <a:t>:</a:t>
            </a:r>
          </a:p>
          <a:p>
            <a:pPr lvl="1"/>
            <a:r>
              <a:rPr lang="zh-CN" altLang="en-US" sz="2900" b="1" dirty="0"/>
              <a:t>识别目标再吞</a:t>
            </a:r>
            <a:br>
              <a:rPr lang="en-US" altLang="zh-CN" sz="2900" b="1" dirty="0"/>
            </a:br>
            <a:r>
              <a:rPr lang="zh-CN" altLang="en-US" sz="2900" b="1" dirty="0"/>
              <a:t>还是随机吞下？</a:t>
            </a:r>
          </a:p>
        </p:txBody>
      </p:sp>
      <p:graphicFrame>
        <p:nvGraphicFramePr>
          <p:cNvPr id="4" name="Table 160">
            <a:extLst>
              <a:ext uri="{FF2B5EF4-FFF2-40B4-BE49-F238E27FC236}">
                <a16:creationId xmlns:a16="http://schemas.microsoft.com/office/drawing/2014/main" id="{0A228C53-D31B-0A6F-86C4-D8C9DFC4F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304626"/>
              </p:ext>
            </p:extLst>
          </p:nvPr>
        </p:nvGraphicFramePr>
        <p:xfrm>
          <a:off x="231309" y="5005136"/>
          <a:ext cx="11729383" cy="15849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69918">
                  <a:extLst>
                    <a:ext uri="{9D8B030D-6E8A-4147-A177-3AD203B41FA5}">
                      <a16:colId xmlns:a16="http://schemas.microsoft.com/office/drawing/2014/main" val="1477810227"/>
                    </a:ext>
                  </a:extLst>
                </a:gridCol>
                <a:gridCol w="2878749">
                  <a:extLst>
                    <a:ext uri="{9D8B030D-6E8A-4147-A177-3AD203B41FA5}">
                      <a16:colId xmlns:a16="http://schemas.microsoft.com/office/drawing/2014/main" val="3580725651"/>
                    </a:ext>
                  </a:extLst>
                </a:gridCol>
                <a:gridCol w="1193176">
                  <a:extLst>
                    <a:ext uri="{9D8B030D-6E8A-4147-A177-3AD203B41FA5}">
                      <a16:colId xmlns:a16="http://schemas.microsoft.com/office/drawing/2014/main" val="3386961721"/>
                    </a:ext>
                  </a:extLst>
                </a:gridCol>
                <a:gridCol w="2252841">
                  <a:extLst>
                    <a:ext uri="{9D8B030D-6E8A-4147-A177-3AD203B41FA5}">
                      <a16:colId xmlns:a16="http://schemas.microsoft.com/office/drawing/2014/main" val="1560107541"/>
                    </a:ext>
                  </a:extLst>
                </a:gridCol>
                <a:gridCol w="2634699">
                  <a:extLst>
                    <a:ext uri="{9D8B030D-6E8A-4147-A177-3AD203B41FA5}">
                      <a16:colId xmlns:a16="http://schemas.microsoft.com/office/drawing/2014/main" val="727692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概念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案例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能量</a:t>
                      </a:r>
                      <a:endParaRPr lang="zh-CN" altLang="en-US" sz="20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借助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方向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869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b="1" dirty="0"/>
                        <a:t>膜泡运输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>
                          <a:solidFill>
                            <a:srgbClr val="FF7575"/>
                          </a:solidFill>
                        </a:rPr>
                        <a:t>胞吞</a:t>
                      </a:r>
                      <a:r>
                        <a:rPr lang="en-US" altLang="zh-CN" sz="3200" b="1" dirty="0">
                          <a:solidFill>
                            <a:srgbClr val="FF7575"/>
                          </a:solidFill>
                        </a:rPr>
                        <a:t>/</a:t>
                      </a:r>
                      <a:r>
                        <a:rPr lang="zh-CN" altLang="en-US" sz="3200" b="1" dirty="0">
                          <a:solidFill>
                            <a:srgbClr val="3BCCFF"/>
                          </a:solidFill>
                        </a:rPr>
                        <a:t>胞吐</a:t>
                      </a:r>
                      <a:endParaRPr lang="en-US" altLang="zh-CN" sz="2000" b="1" dirty="0">
                        <a:solidFill>
                          <a:srgbClr val="3BCCFF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变形虫捕猎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/>
                        <a:t>分泌消化酶</a:t>
                      </a:r>
                      <a:endParaRPr lang="en-US" altLang="zh-CN" sz="32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>
                          <a:solidFill>
                            <a:srgbClr val="FFFF00"/>
                          </a:solidFill>
                        </a:rPr>
                        <a:t>???</a:t>
                      </a:r>
                      <a:endParaRPr lang="zh-CN" alt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膜流动性</a:t>
                      </a:r>
                      <a:endParaRPr lang="en-US" altLang="zh-CN" sz="3200" b="1" dirty="0">
                        <a:solidFill>
                          <a:srgbClr val="FFFF00"/>
                        </a:solidFill>
                      </a:endParaRPr>
                    </a:p>
                    <a:p>
                      <a:pPr algn="ctr"/>
                      <a:endParaRPr lang="en-US" altLang="zh-CN" sz="32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chemeClr val="tx1"/>
                          </a:solidFill>
                        </a:rPr>
                        <a:t>???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73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032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淀粉和透析袋1">
            <a:hlinkClick r:id="" action="ppaction://media"/>
            <a:extLst>
              <a:ext uri="{FF2B5EF4-FFF2-40B4-BE49-F238E27FC236}">
                <a16:creationId xmlns:a16="http://schemas.microsoft.com/office/drawing/2014/main" id="{7F8190C2-6A6B-8E39-74F7-29A9E5BD17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5597" y="1556792"/>
            <a:ext cx="9095139" cy="51159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C7357-1B9D-46EE-B66F-C3841BBA2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场景</a:t>
            </a:r>
            <a:r>
              <a:rPr lang="en-US" altLang="zh-CN" sz="4000" b="1" dirty="0"/>
              <a:t>1</a:t>
            </a:r>
            <a:r>
              <a:rPr lang="zh-CN" altLang="en-US" sz="4000" b="1" dirty="0"/>
              <a:t>：试着解释现象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B60AF-BB85-42D8-9A73-380D9547DC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43"/>
          <a:stretch/>
        </p:blipFill>
        <p:spPr>
          <a:xfrm>
            <a:off x="4367808" y="1556792"/>
            <a:ext cx="7717520" cy="5115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8542E02-A4D6-4282-8232-1AE2C628E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4168909"/>
            <a:ext cx="3647063" cy="25037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53941FD-C0B1-43DB-826F-874F14AFBC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84" y="1556792"/>
            <a:ext cx="3182620" cy="9035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410CC11-1A1D-4711-B0AA-5FE5B39AB467}"/>
              </a:ext>
            </a:extLst>
          </p:cNvPr>
          <p:cNvSpPr txBox="1"/>
          <p:nvPr/>
        </p:nvSpPr>
        <p:spPr>
          <a:xfrm>
            <a:off x="2523859" y="1871524"/>
            <a:ext cx="21360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/>
              <a:t>淀粉</a:t>
            </a:r>
            <a:endParaRPr lang="zh-CN" altLang="en-US" sz="32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1ABCED5-684B-41D5-B239-5F1F086E90C0}"/>
              </a:ext>
            </a:extLst>
          </p:cNvPr>
          <p:cNvSpPr txBox="1"/>
          <p:nvPr/>
        </p:nvSpPr>
        <p:spPr>
          <a:xfrm>
            <a:off x="2523859" y="2849197"/>
            <a:ext cx="21360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/>
              <a:t>碘分子</a:t>
            </a:r>
            <a:endParaRPr lang="zh-CN" altLang="en-US" sz="32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2142E28-F83A-4E8F-92CA-88DB75DE93B3}"/>
              </a:ext>
            </a:extLst>
          </p:cNvPr>
          <p:cNvSpPr txBox="1"/>
          <p:nvPr/>
        </p:nvSpPr>
        <p:spPr>
          <a:xfrm>
            <a:off x="611216" y="3693201"/>
            <a:ext cx="4646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电镜下的透析袋</a:t>
            </a:r>
            <a:endParaRPr lang="zh-CN" altLang="en-US" sz="2800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DF3D90-ED19-42C8-9865-677FFC9A37A3}"/>
              </a:ext>
            </a:extLst>
          </p:cNvPr>
          <p:cNvGrpSpPr/>
          <p:nvPr/>
        </p:nvGrpSpPr>
        <p:grpSpPr>
          <a:xfrm>
            <a:off x="1307765" y="2799716"/>
            <a:ext cx="1511651" cy="754097"/>
            <a:chOff x="1307765" y="2799716"/>
            <a:chExt cx="1511651" cy="754097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C88E3C59-8040-4978-939D-CD4BC87F8389}"/>
                </a:ext>
              </a:extLst>
            </p:cNvPr>
            <p:cNvSpPr/>
            <p:nvPr/>
          </p:nvSpPr>
          <p:spPr>
            <a:xfrm>
              <a:off x="1307765" y="3068195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6C96E87-A53B-4D9E-BE68-0B654F31D426}"/>
                </a:ext>
              </a:extLst>
            </p:cNvPr>
            <p:cNvSpPr/>
            <p:nvPr/>
          </p:nvSpPr>
          <p:spPr>
            <a:xfrm>
              <a:off x="2555083" y="2799716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351765DA-1620-4E54-847D-FF110B1BE33C}"/>
                </a:ext>
              </a:extLst>
            </p:cNvPr>
            <p:cNvSpPr/>
            <p:nvPr/>
          </p:nvSpPr>
          <p:spPr>
            <a:xfrm>
              <a:off x="1839783" y="3457970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F5B124D-1A98-470C-88C8-1E83628A23D1}"/>
                </a:ext>
              </a:extLst>
            </p:cNvPr>
            <p:cNvSpPr/>
            <p:nvPr/>
          </p:nvSpPr>
          <p:spPr>
            <a:xfrm>
              <a:off x="2260979" y="3429397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0118849-7A62-4705-9560-4DDB5583F172}"/>
                </a:ext>
              </a:extLst>
            </p:cNvPr>
            <p:cNvSpPr/>
            <p:nvPr/>
          </p:nvSpPr>
          <p:spPr>
            <a:xfrm>
              <a:off x="2523859" y="3031823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6DEB717F-54AE-421C-9332-03843A56EE78}"/>
                </a:ext>
              </a:extLst>
            </p:cNvPr>
            <p:cNvSpPr/>
            <p:nvPr/>
          </p:nvSpPr>
          <p:spPr>
            <a:xfrm>
              <a:off x="1809061" y="2883578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7FE9AE4-FB65-4396-822B-8D205A069158}"/>
                </a:ext>
              </a:extLst>
            </p:cNvPr>
            <p:cNvSpPr/>
            <p:nvPr/>
          </p:nvSpPr>
          <p:spPr>
            <a:xfrm>
              <a:off x="2245763" y="2907178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41A5DE2C-D383-4D4F-815C-7FBD5BCD6727}"/>
                </a:ext>
              </a:extLst>
            </p:cNvPr>
            <p:cNvSpPr/>
            <p:nvPr/>
          </p:nvSpPr>
          <p:spPr>
            <a:xfrm>
              <a:off x="1397348" y="3449868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EF240090-8129-4032-BF3C-09DDF1D95711}"/>
                </a:ext>
              </a:extLst>
            </p:cNvPr>
            <p:cNvSpPr/>
            <p:nvPr/>
          </p:nvSpPr>
          <p:spPr>
            <a:xfrm>
              <a:off x="1921551" y="3172905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ACAD5717-21BE-4090-80F8-DA6208E47F90}"/>
                </a:ext>
              </a:extLst>
            </p:cNvPr>
            <p:cNvSpPr/>
            <p:nvPr/>
          </p:nvSpPr>
          <p:spPr>
            <a:xfrm>
              <a:off x="2723573" y="3358343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A121CA3-B010-46AF-95CE-EBF72AFF9C5F}"/>
              </a:ext>
            </a:extLst>
          </p:cNvPr>
          <p:cNvGrpSpPr/>
          <p:nvPr/>
        </p:nvGrpSpPr>
        <p:grpSpPr>
          <a:xfrm>
            <a:off x="1373921" y="2772534"/>
            <a:ext cx="1385858" cy="804562"/>
            <a:chOff x="1323963" y="2749251"/>
            <a:chExt cx="1385858" cy="804562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4D34147-87B0-49A5-99E8-7803FBC8284E}"/>
                </a:ext>
              </a:extLst>
            </p:cNvPr>
            <p:cNvSpPr/>
            <p:nvPr/>
          </p:nvSpPr>
          <p:spPr>
            <a:xfrm>
              <a:off x="1323963" y="3033544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0B0DFE7C-D851-4D06-9F92-4E91D2A3515A}"/>
                </a:ext>
              </a:extLst>
            </p:cNvPr>
            <p:cNvSpPr/>
            <p:nvPr/>
          </p:nvSpPr>
          <p:spPr>
            <a:xfrm>
              <a:off x="2565990" y="2749251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ADAB683-980F-4C7F-BC7E-17CBCF333AE7}"/>
                </a:ext>
              </a:extLst>
            </p:cNvPr>
            <p:cNvSpPr/>
            <p:nvPr/>
          </p:nvSpPr>
          <p:spPr>
            <a:xfrm>
              <a:off x="1839783" y="3457970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93B9B213-C283-4C9A-9BB0-18A95E017B9C}"/>
                </a:ext>
              </a:extLst>
            </p:cNvPr>
            <p:cNvSpPr/>
            <p:nvPr/>
          </p:nvSpPr>
          <p:spPr>
            <a:xfrm>
              <a:off x="2211020" y="3457970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864345DF-8064-4197-A1B5-9FE3DF804FBE}"/>
                </a:ext>
              </a:extLst>
            </p:cNvPr>
            <p:cNvSpPr/>
            <p:nvPr/>
          </p:nvSpPr>
          <p:spPr>
            <a:xfrm>
              <a:off x="2492135" y="3035654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EA524F8B-F8C2-4720-9950-A615DFFC816D}"/>
                </a:ext>
              </a:extLst>
            </p:cNvPr>
            <p:cNvSpPr/>
            <p:nvPr/>
          </p:nvSpPr>
          <p:spPr>
            <a:xfrm>
              <a:off x="1767376" y="2776433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C01F9A2-0E70-4BE2-85F5-725A8C6EB8A1}"/>
                </a:ext>
              </a:extLst>
            </p:cNvPr>
            <p:cNvSpPr/>
            <p:nvPr/>
          </p:nvSpPr>
          <p:spPr>
            <a:xfrm>
              <a:off x="2161074" y="2841506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2657705-F8DF-4396-8D2F-3CFD060BFF0C}"/>
                </a:ext>
              </a:extLst>
            </p:cNvPr>
            <p:cNvSpPr/>
            <p:nvPr/>
          </p:nvSpPr>
          <p:spPr>
            <a:xfrm>
              <a:off x="1419806" y="3409832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CE2CAA77-9B1A-4512-94B3-0925B4C050DA}"/>
                </a:ext>
              </a:extLst>
            </p:cNvPr>
            <p:cNvSpPr/>
            <p:nvPr/>
          </p:nvSpPr>
          <p:spPr>
            <a:xfrm>
              <a:off x="1937749" y="3117374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20FA886D-B7A6-4DCA-923E-F4EA24B9FC89}"/>
                </a:ext>
              </a:extLst>
            </p:cNvPr>
            <p:cNvSpPr/>
            <p:nvPr/>
          </p:nvSpPr>
          <p:spPr>
            <a:xfrm>
              <a:off x="2613978" y="3382981"/>
              <a:ext cx="95843" cy="95843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269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" y="836712"/>
            <a:ext cx="11064240" cy="553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434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F61AFC-03C3-8E00-4D69-754DF7A10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852" y="1001706"/>
            <a:ext cx="8601075" cy="44005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7390AD8-965F-A487-9755-9875482D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有备而来，可不是乱打的哦</a:t>
            </a:r>
          </a:p>
        </p:txBody>
      </p:sp>
      <p:pic>
        <p:nvPicPr>
          <p:cNvPr id="3" name="内容占位符 6">
            <a:extLst>
              <a:ext uri="{FF2B5EF4-FFF2-40B4-BE49-F238E27FC236}">
                <a16:creationId xmlns:a16="http://schemas.microsoft.com/office/drawing/2014/main" id="{0FE1FE27-C6A4-F291-E47D-797C3052D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91" y="1643970"/>
            <a:ext cx="3570061" cy="3570061"/>
          </a:xfrm>
        </p:spPr>
      </p:pic>
    </p:spTree>
    <p:extLst>
      <p:ext uri="{BB962C8B-B14F-4D97-AF65-F5344CB8AC3E}">
        <p14:creationId xmlns:p14="http://schemas.microsoft.com/office/powerpoint/2010/main" val="2978558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FE825-E58F-9FF5-4F40-E6E6580A2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3C6965-E291-9635-5CDD-889EFD9A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" y="0"/>
            <a:ext cx="4371975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1C85054-8E4E-802D-08BE-82850E109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369"/>
          <a:stretch/>
        </p:blipFill>
        <p:spPr>
          <a:xfrm>
            <a:off x="4380720" y="0"/>
            <a:ext cx="7702127" cy="24608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03DCA8E-316A-5102-F045-890717B44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444" y="2460816"/>
            <a:ext cx="7595523" cy="4329696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58816F8A-DAEF-4776-A2CD-78741FFBEC60}"/>
              </a:ext>
            </a:extLst>
          </p:cNvPr>
          <p:cNvGrpSpPr/>
          <p:nvPr/>
        </p:nvGrpSpPr>
        <p:grpSpPr>
          <a:xfrm>
            <a:off x="5637240" y="1317816"/>
            <a:ext cx="2286000" cy="2286000"/>
            <a:chOff x="5637240" y="1050054"/>
            <a:chExt cx="2286000" cy="228600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D68C941-3098-EC84-7F7F-140428934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240" y="1050054"/>
              <a:ext cx="2286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92EE72F-B516-EBC0-5F13-0ACBEBDAB2F9}"/>
                </a:ext>
              </a:extLst>
            </p:cNvPr>
            <p:cNvSpPr txBox="1"/>
            <p:nvPr/>
          </p:nvSpPr>
          <p:spPr>
            <a:xfrm>
              <a:off x="5809304" y="2575269"/>
              <a:ext cx="19418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</a:rPr>
                <a:t>2013</a:t>
              </a:r>
              <a:endParaRPr lang="zh-CN" altLang="en-US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9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03D9E88-B8B4-DEE4-69F7-D174CBB90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852" y="1001706"/>
            <a:ext cx="8601075" cy="4400550"/>
          </a:xfrm>
          <a:prstGeom prst="rect">
            <a:avLst/>
          </a:prstGeom>
        </p:spPr>
      </p:pic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403B73EB-BAD2-C44C-0C1E-B23D5D2A9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91" y="1643970"/>
            <a:ext cx="3570061" cy="3570061"/>
          </a:xfrm>
        </p:spPr>
      </p:pic>
      <p:graphicFrame>
        <p:nvGraphicFramePr>
          <p:cNvPr id="8" name="Table 160">
            <a:extLst>
              <a:ext uri="{FF2B5EF4-FFF2-40B4-BE49-F238E27FC236}">
                <a16:creationId xmlns:a16="http://schemas.microsoft.com/office/drawing/2014/main" id="{BC741845-ECA9-4647-1520-F6462DB85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876435"/>
              </p:ext>
            </p:extLst>
          </p:nvPr>
        </p:nvGraphicFramePr>
        <p:xfrm>
          <a:off x="231309" y="5005136"/>
          <a:ext cx="11729383" cy="15849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69918">
                  <a:extLst>
                    <a:ext uri="{9D8B030D-6E8A-4147-A177-3AD203B41FA5}">
                      <a16:colId xmlns:a16="http://schemas.microsoft.com/office/drawing/2014/main" val="1477810227"/>
                    </a:ext>
                  </a:extLst>
                </a:gridCol>
                <a:gridCol w="2878749">
                  <a:extLst>
                    <a:ext uri="{9D8B030D-6E8A-4147-A177-3AD203B41FA5}">
                      <a16:colId xmlns:a16="http://schemas.microsoft.com/office/drawing/2014/main" val="3580725651"/>
                    </a:ext>
                  </a:extLst>
                </a:gridCol>
                <a:gridCol w="1193176">
                  <a:extLst>
                    <a:ext uri="{9D8B030D-6E8A-4147-A177-3AD203B41FA5}">
                      <a16:colId xmlns:a16="http://schemas.microsoft.com/office/drawing/2014/main" val="3386961721"/>
                    </a:ext>
                  </a:extLst>
                </a:gridCol>
                <a:gridCol w="2252841">
                  <a:extLst>
                    <a:ext uri="{9D8B030D-6E8A-4147-A177-3AD203B41FA5}">
                      <a16:colId xmlns:a16="http://schemas.microsoft.com/office/drawing/2014/main" val="1560107541"/>
                    </a:ext>
                  </a:extLst>
                </a:gridCol>
                <a:gridCol w="2634699">
                  <a:extLst>
                    <a:ext uri="{9D8B030D-6E8A-4147-A177-3AD203B41FA5}">
                      <a16:colId xmlns:a16="http://schemas.microsoft.com/office/drawing/2014/main" val="727692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概念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案例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能量</a:t>
                      </a:r>
                      <a:endParaRPr lang="zh-CN" altLang="en-US" sz="20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借助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方向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869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b="1" dirty="0"/>
                        <a:t>膜泡运输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>
                          <a:solidFill>
                            <a:srgbClr val="FF7575"/>
                          </a:solidFill>
                        </a:rPr>
                        <a:t>胞吞</a:t>
                      </a:r>
                      <a:r>
                        <a:rPr lang="en-US" altLang="zh-CN" sz="3200" b="1" dirty="0">
                          <a:solidFill>
                            <a:srgbClr val="FF7575"/>
                          </a:solidFill>
                        </a:rPr>
                        <a:t>/</a:t>
                      </a:r>
                      <a:r>
                        <a:rPr lang="zh-CN" altLang="en-US" sz="3200" b="1" dirty="0">
                          <a:solidFill>
                            <a:srgbClr val="3BCCFF"/>
                          </a:solidFill>
                        </a:rPr>
                        <a:t>胞吐</a:t>
                      </a:r>
                      <a:endParaRPr lang="en-US" altLang="zh-CN" sz="2000" b="1" dirty="0">
                        <a:solidFill>
                          <a:srgbClr val="3BCCFF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变形虫捕猎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/>
                        <a:t>分泌消化酶</a:t>
                      </a:r>
                      <a:endParaRPr lang="en-US" altLang="zh-CN" sz="32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>
                          <a:solidFill>
                            <a:srgbClr val="FFFF00"/>
                          </a:solidFill>
                        </a:rPr>
                        <a:t>???</a:t>
                      </a:r>
                      <a:endParaRPr lang="zh-CN" alt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膜流动性</a:t>
                      </a:r>
                      <a:endParaRPr lang="en-US" altLang="zh-CN" sz="3200" b="1" dirty="0">
                        <a:solidFill>
                          <a:srgbClr val="FFFF00"/>
                        </a:solidFill>
                      </a:endParaRPr>
                    </a:p>
                    <a:p>
                      <a:pPr algn="ctr"/>
                      <a:endParaRPr lang="en-US" altLang="zh-CN" sz="32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chemeClr val="tx1"/>
                          </a:solidFill>
                        </a:rPr>
                        <a:t>???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732247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27390AD8-965F-A487-9755-9875482D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有备而来，可不是乱打的哦</a:t>
            </a:r>
          </a:p>
        </p:txBody>
      </p:sp>
      <p:graphicFrame>
        <p:nvGraphicFramePr>
          <p:cNvPr id="3" name="Table 160">
            <a:extLst>
              <a:ext uri="{FF2B5EF4-FFF2-40B4-BE49-F238E27FC236}">
                <a16:creationId xmlns:a16="http://schemas.microsoft.com/office/drawing/2014/main" id="{CDB1B4C9-F6AA-DA01-E58F-3836ACF0E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290666"/>
              </p:ext>
            </p:extLst>
          </p:nvPr>
        </p:nvGraphicFramePr>
        <p:xfrm>
          <a:off x="193610" y="5005136"/>
          <a:ext cx="11767081" cy="15849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337112">
                  <a:extLst>
                    <a:ext uri="{9D8B030D-6E8A-4147-A177-3AD203B41FA5}">
                      <a16:colId xmlns:a16="http://schemas.microsoft.com/office/drawing/2014/main" val="1477810227"/>
                    </a:ext>
                  </a:extLst>
                </a:gridCol>
                <a:gridCol w="2591726">
                  <a:extLst>
                    <a:ext uri="{9D8B030D-6E8A-4147-A177-3AD203B41FA5}">
                      <a16:colId xmlns:a16="http://schemas.microsoft.com/office/drawing/2014/main" val="3580725651"/>
                    </a:ext>
                  </a:extLst>
                </a:gridCol>
                <a:gridCol w="1109194">
                  <a:extLst>
                    <a:ext uri="{9D8B030D-6E8A-4147-A177-3AD203B41FA5}">
                      <a16:colId xmlns:a16="http://schemas.microsoft.com/office/drawing/2014/main" val="3386961721"/>
                    </a:ext>
                  </a:extLst>
                </a:gridCol>
                <a:gridCol w="2146588">
                  <a:extLst>
                    <a:ext uri="{9D8B030D-6E8A-4147-A177-3AD203B41FA5}">
                      <a16:colId xmlns:a16="http://schemas.microsoft.com/office/drawing/2014/main" val="1560107541"/>
                    </a:ext>
                  </a:extLst>
                </a:gridCol>
                <a:gridCol w="3582461">
                  <a:extLst>
                    <a:ext uri="{9D8B030D-6E8A-4147-A177-3AD203B41FA5}">
                      <a16:colId xmlns:a16="http://schemas.microsoft.com/office/drawing/2014/main" val="727692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概念</a:t>
                      </a:r>
                    </a:p>
                  </a:txBody>
                  <a:tcPr marL="121006" marR="121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案例</a:t>
                      </a:r>
                    </a:p>
                  </a:txBody>
                  <a:tcPr marL="121006" marR="121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能量</a:t>
                      </a:r>
                      <a:endParaRPr lang="zh-CN" altLang="en-US" sz="2000" b="1" dirty="0"/>
                    </a:p>
                  </a:txBody>
                  <a:tcPr marL="121006" marR="121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借助</a:t>
                      </a:r>
                    </a:p>
                  </a:txBody>
                  <a:tcPr marL="121006" marR="121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方向</a:t>
                      </a:r>
                    </a:p>
                  </a:txBody>
                  <a:tcPr marL="121006" marR="121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869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b="1" dirty="0"/>
                        <a:t>膜泡运输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>
                          <a:solidFill>
                            <a:srgbClr val="FF7575"/>
                          </a:solidFill>
                        </a:rPr>
                        <a:t>胞吞</a:t>
                      </a:r>
                      <a:r>
                        <a:rPr lang="en-US" altLang="zh-CN" sz="3200" b="1" dirty="0">
                          <a:solidFill>
                            <a:srgbClr val="FF7575"/>
                          </a:solidFill>
                        </a:rPr>
                        <a:t>/</a:t>
                      </a:r>
                      <a:r>
                        <a:rPr lang="zh-CN" altLang="en-US" sz="3200" b="1" dirty="0">
                          <a:solidFill>
                            <a:srgbClr val="3BCCFF"/>
                          </a:solidFill>
                        </a:rPr>
                        <a:t>胞吐</a:t>
                      </a:r>
                      <a:endParaRPr lang="en-US" altLang="zh-CN" sz="2000" b="1" dirty="0">
                        <a:solidFill>
                          <a:srgbClr val="3BCCFF"/>
                        </a:solidFill>
                      </a:endParaRPr>
                    </a:p>
                  </a:txBody>
                  <a:tcPr marL="133108" marR="133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变形虫捕猎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/>
                        <a:t>分泌消化酶</a:t>
                      </a:r>
                      <a:endParaRPr lang="en-US" altLang="zh-CN" sz="3200" b="1" dirty="0"/>
                    </a:p>
                  </a:txBody>
                  <a:tcPr marL="133108" marR="133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>
                          <a:solidFill>
                            <a:srgbClr val="FFFF00"/>
                          </a:solidFill>
                        </a:rPr>
                        <a:t>ATP</a:t>
                      </a:r>
                      <a:endParaRPr lang="zh-CN" alt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 marL="133108" marR="133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膜流动性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>
                          <a:solidFill>
                            <a:srgbClr val="FFFF00"/>
                          </a:solidFill>
                        </a:rPr>
                        <a:t>细胞骨架</a:t>
                      </a:r>
                    </a:p>
                  </a:txBody>
                  <a:tcPr marL="133108" marR="133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solidFill>
                            <a:srgbClr val="FFFF00"/>
                          </a:solidFill>
                        </a:rPr>
                        <a:t>可以有特异性</a:t>
                      </a:r>
                      <a:endParaRPr lang="en-US" altLang="zh-CN" sz="3200" b="1" dirty="0">
                        <a:solidFill>
                          <a:srgbClr val="FFFF00"/>
                        </a:solidFill>
                      </a:endParaRPr>
                    </a:p>
                    <a:p>
                      <a:pPr algn="ctr"/>
                      <a:r>
                        <a:rPr lang="zh-CN" altLang="en-US" sz="3200" b="1" dirty="0">
                          <a:solidFill>
                            <a:srgbClr val="FFFF00"/>
                          </a:solidFill>
                        </a:rPr>
                        <a:t>可以逆浓度梯度</a:t>
                      </a:r>
                      <a:r>
                        <a:rPr lang="en-US" altLang="zh-CN" sz="32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133108" marR="133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73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67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568" y="2362200"/>
            <a:ext cx="2679576" cy="3048000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00B0F0"/>
                </a:solidFill>
              </a:rPr>
              <a:t>自由扩散</a:t>
            </a:r>
            <a:endParaRPr lang="en-US" altLang="zh-CN" sz="4000" b="1" dirty="0">
              <a:solidFill>
                <a:srgbClr val="00B0F0"/>
              </a:solidFill>
            </a:endParaRPr>
          </a:p>
          <a:p>
            <a:r>
              <a:rPr lang="zh-CN" altLang="en-US" sz="4000" b="1" dirty="0">
                <a:solidFill>
                  <a:srgbClr val="00B0F0"/>
                </a:solidFill>
              </a:rPr>
              <a:t>协助扩散</a:t>
            </a:r>
            <a:endParaRPr lang="en-US" altLang="zh-CN" sz="4000" b="1" dirty="0">
              <a:solidFill>
                <a:srgbClr val="00B0F0"/>
              </a:solidFill>
            </a:endParaRPr>
          </a:p>
          <a:p>
            <a:r>
              <a:rPr lang="zh-CN" altLang="en-US" sz="4000" b="1" dirty="0">
                <a:solidFill>
                  <a:srgbClr val="FFFF00"/>
                </a:solidFill>
              </a:rPr>
              <a:t>主动运输</a:t>
            </a:r>
            <a:endParaRPr lang="en-US" altLang="zh-CN" sz="4000" b="1" dirty="0">
              <a:solidFill>
                <a:srgbClr val="FFFF00"/>
              </a:solidFill>
            </a:endParaRPr>
          </a:p>
          <a:p>
            <a:r>
              <a:rPr lang="zh-CN" altLang="en-US" sz="4000" b="1" dirty="0">
                <a:solidFill>
                  <a:srgbClr val="00FF00"/>
                </a:solidFill>
              </a:rPr>
              <a:t>膜泡运输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15507" y="2610077"/>
            <a:ext cx="2181568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4000" b="1" dirty="0"/>
              <a:t>被动</a:t>
            </a:r>
            <a:endParaRPr lang="en-US" altLang="zh-CN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2928369" y="3891276"/>
            <a:ext cx="17585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zh-CN" altLang="en-US" sz="4000" b="1" dirty="0"/>
              <a:t>主动</a:t>
            </a:r>
            <a:endParaRPr lang="en-US" altLang="zh-CN" sz="4000" b="1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392144" y="2610077"/>
            <a:ext cx="1842171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4000" b="1" dirty="0"/>
              <a:t>被动</a:t>
            </a:r>
            <a:endParaRPr lang="en-US" altLang="zh-CN" sz="4000" b="1" dirty="0"/>
          </a:p>
        </p:txBody>
      </p:sp>
      <p:sp>
        <p:nvSpPr>
          <p:cNvPr id="17" name="Rectangle 16"/>
          <p:cNvSpPr/>
          <p:nvPr/>
        </p:nvSpPr>
        <p:spPr>
          <a:xfrm>
            <a:off x="7717162" y="3600694"/>
            <a:ext cx="18421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4000" b="1" dirty="0"/>
              <a:t>主动</a:t>
            </a:r>
            <a:r>
              <a:rPr lang="en-US" altLang="zh-CN" sz="4000" b="1" dirty="0"/>
              <a:t>----</a:t>
            </a:r>
          </a:p>
        </p:txBody>
      </p:sp>
      <p:sp>
        <p:nvSpPr>
          <p:cNvPr id="2" name="Left Brace 1"/>
          <p:cNvSpPr/>
          <p:nvPr/>
        </p:nvSpPr>
        <p:spPr>
          <a:xfrm>
            <a:off x="4435138" y="2543964"/>
            <a:ext cx="230927" cy="894226"/>
          </a:xfrm>
          <a:prstGeom prst="leftBrace">
            <a:avLst>
              <a:gd name="adj1" fmla="val 33585"/>
              <a:gd name="adj2" fmla="val 50000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Left Brace 18"/>
          <p:cNvSpPr/>
          <p:nvPr/>
        </p:nvSpPr>
        <p:spPr>
          <a:xfrm>
            <a:off x="4444980" y="3830918"/>
            <a:ext cx="230927" cy="894226"/>
          </a:xfrm>
          <a:prstGeom prst="leftBrace">
            <a:avLst>
              <a:gd name="adj1" fmla="val 33585"/>
              <a:gd name="adj2" fmla="val 50000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Left Brace 19"/>
          <p:cNvSpPr/>
          <p:nvPr/>
        </p:nvSpPr>
        <p:spPr>
          <a:xfrm>
            <a:off x="8977807" y="2543964"/>
            <a:ext cx="230927" cy="894226"/>
          </a:xfrm>
          <a:prstGeom prst="leftBrace">
            <a:avLst>
              <a:gd name="adj1" fmla="val 33585"/>
              <a:gd name="adj2" fmla="val 50000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119404" y="2362200"/>
            <a:ext cx="2808312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b="1" dirty="0">
                <a:solidFill>
                  <a:srgbClr val="00B0F0"/>
                </a:solidFill>
              </a:rPr>
              <a:t>自由扩散</a:t>
            </a:r>
            <a:endParaRPr lang="en-US" altLang="zh-CN" sz="4000" b="1" dirty="0">
              <a:solidFill>
                <a:srgbClr val="00B0F0"/>
              </a:solidFill>
            </a:endParaRPr>
          </a:p>
          <a:p>
            <a:r>
              <a:rPr lang="zh-CN" altLang="en-US" sz="4000" b="1" dirty="0">
                <a:solidFill>
                  <a:srgbClr val="00B0F0"/>
                </a:solidFill>
              </a:rPr>
              <a:t>协助扩散</a:t>
            </a:r>
            <a:endParaRPr lang="en-US" altLang="zh-CN" sz="40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zh-CN" altLang="en-US" sz="4000" b="1" dirty="0">
                <a:solidFill>
                  <a:srgbClr val="FFFF00"/>
                </a:solidFill>
              </a:rPr>
              <a:t>  主动运输</a:t>
            </a:r>
            <a:endParaRPr lang="en-US" altLang="zh-CN" sz="40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CN" altLang="en-US" sz="4000" b="1" dirty="0">
                <a:solidFill>
                  <a:srgbClr val="00FF00"/>
                </a:solidFill>
              </a:rPr>
              <a:t>  膜泡运输</a:t>
            </a:r>
            <a:endParaRPr lang="en-US" altLang="zh-CN" sz="4000" b="1" dirty="0">
              <a:solidFill>
                <a:srgbClr val="00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75701" y="4840600"/>
            <a:ext cx="29129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altLang="zh-CN" sz="3200" b="1" dirty="0"/>
              <a:t>(</a:t>
            </a:r>
            <a:r>
              <a:rPr lang="zh-CN" altLang="en-US" sz="3200" b="1" dirty="0"/>
              <a:t>不算跨膜运输</a:t>
            </a:r>
            <a:r>
              <a:rPr lang="en-US" altLang="zh-CN" sz="3200" b="1" dirty="0"/>
              <a:t>)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152650" y="578121"/>
            <a:ext cx="7886700" cy="905377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b="1" dirty="0"/>
              <a:t>小提示：别纠结主动与否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BE5D67-819D-4749-9D59-AF9B2FF5A682}"/>
              </a:ext>
            </a:extLst>
          </p:cNvPr>
          <p:cNvSpPr/>
          <p:nvPr/>
        </p:nvSpPr>
        <p:spPr>
          <a:xfrm>
            <a:off x="7717162" y="4233282"/>
            <a:ext cx="18421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4000" b="1" dirty="0"/>
              <a:t>其他</a:t>
            </a:r>
            <a:r>
              <a:rPr lang="en-US" altLang="zh-CN" sz="4000" b="1" dirty="0"/>
              <a:t>----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EC1356D-A420-2C3C-ABB6-A5703369C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1" t="9125"/>
          <a:stretch/>
        </p:blipFill>
        <p:spPr bwMode="auto">
          <a:xfrm>
            <a:off x="66373" y="1753518"/>
            <a:ext cx="2997349" cy="41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AEEAA90-4498-D375-5AD6-0BBC5766B46E}"/>
              </a:ext>
            </a:extLst>
          </p:cNvPr>
          <p:cNvSpPr/>
          <p:nvPr/>
        </p:nvSpPr>
        <p:spPr>
          <a:xfrm>
            <a:off x="3215680" y="1844824"/>
            <a:ext cx="4262444" cy="40634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8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2" grpId="0" animBg="1"/>
      <p:bldP spid="19" grpId="0" animBg="1"/>
      <p:bldP spid="20" grpId="0" animBg="1"/>
      <p:bldP spid="21" grpId="0"/>
      <p:bldP spid="22" grpId="0"/>
      <p:bldP spid="13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01997" y="361095"/>
            <a:ext cx="697459" cy="6135810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b="1" dirty="0"/>
              <a:t>练</a:t>
            </a:r>
            <a:br>
              <a:rPr lang="en-US" altLang="zh-CN" sz="4000" b="1" dirty="0"/>
            </a:br>
            <a:br>
              <a:rPr lang="en-US" altLang="zh-CN" sz="4000" b="1" dirty="0"/>
            </a:br>
            <a:r>
              <a:rPr lang="zh-CN" altLang="en-US" sz="4000" b="1" dirty="0"/>
              <a:t>推测运输方式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CC7CB2B1-CE79-85CB-850B-77618DE64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971" y="462835"/>
            <a:ext cx="4054221" cy="2156427"/>
          </a:xfrm>
        </p:spPr>
        <p:txBody>
          <a:bodyPr>
            <a:normAutofit/>
          </a:bodyPr>
          <a:lstStyle/>
          <a:p>
            <a:r>
              <a:rPr lang="zh-CN" altLang="en-US" sz="3200" b="1" dirty="0"/>
              <a:t>这种分子</a:t>
            </a:r>
            <a:br>
              <a:rPr lang="en-US" altLang="zh-CN" sz="3200" b="1" dirty="0"/>
            </a:br>
            <a:r>
              <a:rPr lang="zh-CN" altLang="en-US" sz="3200" b="1" dirty="0"/>
              <a:t>很小么？</a:t>
            </a:r>
            <a:endParaRPr lang="en-US" altLang="zh-CN" sz="3200" b="1" dirty="0"/>
          </a:p>
          <a:p>
            <a:pPr lvl="1"/>
            <a:r>
              <a:rPr lang="zh-CN" altLang="en-US" sz="2900" b="1" dirty="0"/>
              <a:t>是：</a:t>
            </a:r>
            <a:r>
              <a:rPr lang="en-US" altLang="zh-CN" sz="2900" b="1" dirty="0"/>
              <a:t>1</a:t>
            </a:r>
          </a:p>
          <a:p>
            <a:pPr lvl="1"/>
            <a:r>
              <a:rPr lang="zh-CN" altLang="en-US" sz="2900" b="1" dirty="0"/>
              <a:t>否：</a:t>
            </a:r>
            <a:r>
              <a:rPr lang="en-US" altLang="zh-CN" sz="2900" b="1" dirty="0"/>
              <a:t>2</a:t>
            </a:r>
          </a:p>
        </p:txBody>
      </p:sp>
      <p:sp>
        <p:nvSpPr>
          <p:cNvPr id="8" name="内容占位符 6">
            <a:extLst>
              <a:ext uri="{FF2B5EF4-FFF2-40B4-BE49-F238E27FC236}">
                <a16:creationId xmlns:a16="http://schemas.microsoft.com/office/drawing/2014/main" id="{65A770CE-42CC-B652-01FE-9387A980A0EC}"/>
              </a:ext>
            </a:extLst>
          </p:cNvPr>
          <p:cNvSpPr txBox="1">
            <a:spLocks/>
          </p:cNvSpPr>
          <p:nvPr/>
        </p:nvSpPr>
        <p:spPr>
          <a:xfrm>
            <a:off x="4007768" y="908720"/>
            <a:ext cx="4777374" cy="3095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/>
              <a:t>1-</a:t>
            </a:r>
            <a:r>
              <a:rPr lang="zh-CN" altLang="en-US" sz="3200" b="1" dirty="0"/>
              <a:t>极性或带电</a:t>
            </a:r>
            <a:r>
              <a:rPr lang="en-US" altLang="zh-CN" sz="3200" b="1" dirty="0"/>
              <a:t>?</a:t>
            </a:r>
          </a:p>
          <a:p>
            <a:pPr lvl="1"/>
            <a:r>
              <a:rPr lang="zh-CN" altLang="en-US" sz="2900" b="1" dirty="0"/>
              <a:t>是：需要转运蛋白</a:t>
            </a:r>
            <a:r>
              <a:rPr lang="en-US" altLang="zh-CN" sz="2900" b="1" dirty="0"/>
              <a:t>3</a:t>
            </a:r>
          </a:p>
          <a:p>
            <a:pPr lvl="1"/>
            <a:r>
              <a:rPr lang="zh-CN" altLang="en-US" sz="2900" b="1" dirty="0"/>
              <a:t>否：</a:t>
            </a:r>
            <a:r>
              <a:rPr lang="zh-CN" altLang="en-US" sz="2900" b="1" dirty="0">
                <a:solidFill>
                  <a:srgbClr val="00B0F0"/>
                </a:solidFill>
              </a:rPr>
              <a:t>自由扩散</a:t>
            </a:r>
            <a:endParaRPr lang="en-US" altLang="zh-CN" sz="29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altLang="zh-CN" sz="3200" b="1" dirty="0"/>
              <a:t>2-</a:t>
            </a:r>
            <a:r>
              <a:rPr lang="zh-CN" altLang="en-US" sz="3200" b="1" dirty="0"/>
              <a:t>多大</a:t>
            </a:r>
            <a:r>
              <a:rPr lang="en-US" altLang="zh-CN" sz="3200" b="1" dirty="0"/>
              <a:t>?</a:t>
            </a:r>
          </a:p>
          <a:p>
            <a:pPr lvl="1"/>
            <a:r>
              <a:rPr lang="zh-CN" altLang="en-US" sz="2800" b="1" dirty="0"/>
              <a:t> </a:t>
            </a:r>
            <a:r>
              <a:rPr lang="zh-CN" altLang="en-US" b="1" dirty="0"/>
              <a:t>  </a:t>
            </a:r>
            <a:r>
              <a:rPr lang="zh-CN" altLang="en-US" sz="1600" b="1" dirty="0"/>
              <a:t>   </a:t>
            </a:r>
            <a:r>
              <a:rPr lang="zh-CN" altLang="en-US" b="1" dirty="0"/>
              <a:t> </a:t>
            </a:r>
            <a:r>
              <a:rPr lang="zh-CN" altLang="en-US" sz="2900" b="1" dirty="0"/>
              <a:t>大：需要转运蛋白</a:t>
            </a:r>
            <a:r>
              <a:rPr lang="en-US" altLang="zh-CN" sz="2900" b="1" dirty="0"/>
              <a:t>3</a:t>
            </a:r>
          </a:p>
          <a:p>
            <a:pPr lvl="1"/>
            <a:r>
              <a:rPr lang="zh-CN" altLang="en-US" sz="2900" b="1" dirty="0"/>
              <a:t>超大：</a:t>
            </a:r>
            <a:r>
              <a:rPr lang="zh-CN" altLang="en-US" sz="2900" b="1" dirty="0">
                <a:solidFill>
                  <a:srgbClr val="00B0F0"/>
                </a:solidFill>
              </a:rPr>
              <a:t>胞吞</a:t>
            </a:r>
            <a:r>
              <a:rPr lang="en-US" altLang="zh-CN" sz="2900" b="1" dirty="0">
                <a:solidFill>
                  <a:srgbClr val="00B0F0"/>
                </a:solidFill>
              </a:rPr>
              <a:t>/</a:t>
            </a:r>
            <a:r>
              <a:rPr lang="zh-CN" altLang="en-US" sz="2900" b="1" dirty="0">
                <a:solidFill>
                  <a:srgbClr val="00B0F0"/>
                </a:solidFill>
              </a:rPr>
              <a:t>胞吐</a:t>
            </a:r>
            <a:endParaRPr lang="en-US" altLang="zh-CN" sz="2900" b="1" dirty="0">
              <a:solidFill>
                <a:srgbClr val="00B0F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F2F0A6C-A630-6764-58A2-C887A9CE3BA6}"/>
              </a:ext>
            </a:extLst>
          </p:cNvPr>
          <p:cNvSpPr/>
          <p:nvPr/>
        </p:nvSpPr>
        <p:spPr>
          <a:xfrm>
            <a:off x="5317004" y="1869859"/>
            <a:ext cx="1800200" cy="4320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5B74581-6F5B-0D76-FE94-13EED2C02E49}"/>
              </a:ext>
            </a:extLst>
          </p:cNvPr>
          <p:cNvSpPr/>
          <p:nvPr/>
        </p:nvSpPr>
        <p:spPr>
          <a:xfrm>
            <a:off x="5544782" y="3310019"/>
            <a:ext cx="1800200" cy="4320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内容占位符 6">
            <a:extLst>
              <a:ext uri="{FF2B5EF4-FFF2-40B4-BE49-F238E27FC236}">
                <a16:creationId xmlns:a16="http://schemas.microsoft.com/office/drawing/2014/main" id="{98FFED83-E8E7-AA2A-7120-6683E668C370}"/>
              </a:ext>
            </a:extLst>
          </p:cNvPr>
          <p:cNvSpPr txBox="1">
            <a:spLocks/>
          </p:cNvSpPr>
          <p:nvPr/>
        </p:nvSpPr>
        <p:spPr>
          <a:xfrm>
            <a:off x="8378483" y="904906"/>
            <a:ext cx="4054221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/>
              <a:t>3</a:t>
            </a:r>
            <a:r>
              <a:rPr lang="zh-CN" altLang="en-US" sz="3200" b="1" dirty="0"/>
              <a:t>浓度梯度</a:t>
            </a:r>
            <a:endParaRPr lang="en-US" altLang="zh-CN" sz="3200" b="1" dirty="0"/>
          </a:p>
          <a:p>
            <a:pPr lvl="1"/>
            <a:r>
              <a:rPr lang="zh-CN" altLang="en-US" sz="2900" b="1" dirty="0"/>
              <a:t>顺：</a:t>
            </a:r>
            <a:r>
              <a:rPr lang="zh-CN" altLang="en-US" sz="2900" b="1" dirty="0">
                <a:solidFill>
                  <a:srgbClr val="00B0F0"/>
                </a:solidFill>
              </a:rPr>
              <a:t>协助扩散</a:t>
            </a:r>
            <a:endParaRPr lang="en-US" altLang="zh-CN" sz="2900" b="1" dirty="0">
              <a:solidFill>
                <a:srgbClr val="00B0F0"/>
              </a:solidFill>
            </a:endParaRPr>
          </a:p>
          <a:p>
            <a:pPr lvl="1"/>
            <a:r>
              <a:rPr lang="zh-CN" altLang="en-US" sz="2900" b="1" dirty="0"/>
              <a:t>逆：</a:t>
            </a:r>
            <a:r>
              <a:rPr lang="zh-CN" altLang="en-US" sz="2900" b="1" dirty="0">
                <a:solidFill>
                  <a:srgbClr val="00B0F0"/>
                </a:solidFill>
              </a:rPr>
              <a:t>主动运输</a:t>
            </a:r>
            <a:endParaRPr lang="en-US" altLang="zh-CN" sz="3200" b="1" dirty="0">
              <a:solidFill>
                <a:srgbClr val="00B0F0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418D54C-F4BB-23D2-9523-88AE6AA0D029}"/>
              </a:ext>
            </a:extLst>
          </p:cNvPr>
          <p:cNvCxnSpPr/>
          <p:nvPr/>
        </p:nvCxnSpPr>
        <p:spPr>
          <a:xfrm flipV="1">
            <a:off x="3143672" y="1281203"/>
            <a:ext cx="894226" cy="29755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DE63921-62E0-D1E9-7A2F-4FE16AD64697}"/>
              </a:ext>
            </a:extLst>
          </p:cNvPr>
          <p:cNvCxnSpPr>
            <a:cxnSpLocks/>
          </p:cNvCxnSpPr>
          <p:nvPr/>
        </p:nvCxnSpPr>
        <p:spPr>
          <a:xfrm>
            <a:off x="3143672" y="2151879"/>
            <a:ext cx="894226" cy="360216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3E9A3594-2289-ABCD-9640-9EB1D57E078A}"/>
              </a:ext>
            </a:extLst>
          </p:cNvPr>
          <p:cNvSpPr/>
          <p:nvPr/>
        </p:nvSpPr>
        <p:spPr>
          <a:xfrm>
            <a:off x="9672260" y="1398879"/>
            <a:ext cx="1800200" cy="4320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D40AEA4-42C9-18EC-8319-49E9B939B810}"/>
              </a:ext>
            </a:extLst>
          </p:cNvPr>
          <p:cNvSpPr/>
          <p:nvPr/>
        </p:nvSpPr>
        <p:spPr>
          <a:xfrm>
            <a:off x="9672260" y="1864023"/>
            <a:ext cx="1800200" cy="4320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23099C1-960D-19B4-4733-ABA1B866A82F}"/>
              </a:ext>
            </a:extLst>
          </p:cNvPr>
          <p:cNvGrpSpPr/>
          <p:nvPr/>
        </p:nvGrpSpPr>
        <p:grpSpPr>
          <a:xfrm>
            <a:off x="7752181" y="1134516"/>
            <a:ext cx="626303" cy="1737619"/>
            <a:chOff x="7401376" y="1988840"/>
            <a:chExt cx="461831" cy="1802268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4C3D5E69-4029-0F54-847A-B5FD8D1C397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376" y="2534300"/>
              <a:ext cx="206792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E18CCB36-189D-571C-42BC-6AE46FBA7F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4754" y="1988840"/>
              <a:ext cx="0" cy="180226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1D267B34-C2A6-0B9E-CC7A-185BB881AD23}"/>
                </a:ext>
              </a:extLst>
            </p:cNvPr>
            <p:cNvCxnSpPr>
              <a:cxnSpLocks/>
            </p:cNvCxnSpPr>
            <p:nvPr/>
          </p:nvCxnSpPr>
          <p:spPr>
            <a:xfrm>
              <a:off x="7604754" y="2027271"/>
              <a:ext cx="258453" cy="0"/>
            </a:xfrm>
            <a:prstGeom prst="line">
              <a:avLst/>
            </a:prstGeom>
            <a:ln w="57150">
              <a:solidFill>
                <a:srgbClr val="FFC000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B24910AB-DA5E-5340-57F3-02E70C6F7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18" b="7852"/>
          <a:stretch/>
        </p:blipFill>
        <p:spPr>
          <a:xfrm>
            <a:off x="1562242" y="3836856"/>
            <a:ext cx="4951311" cy="302114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61885FE-2714-5943-D1FB-7A99CB6F5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1" b="92208" l="0" r="100000">
                        <a14:foregroundMark x1="45000" y1="42857" x2="58250" y2="45887"/>
                        <a14:foregroundMark x1="12625" y1="63203" x2="25375" y2="60606"/>
                        <a14:foregroundMark x1="73750" y1="25108" x2="99500" y2="26623"/>
                        <a14:foregroundMark x1="74250" y1="20563" x2="97625" y2="18831"/>
                        <a14:foregroundMark x1="74125" y1="16017" x2="96500" y2="15584"/>
                        <a14:foregroundMark x1="78375" y1="11039" x2="93875" y2="11039"/>
                        <a14:foregroundMark x1="80500" y1="9740" x2="92250" y2="9524"/>
                        <a14:foregroundMark x1="78375" y1="9740" x2="90250" y2="8225"/>
                        <a14:foregroundMark x1="74250" y1="11688" x2="18375" y2="8442"/>
                        <a14:foregroundMark x1="97301" y1="8201" x2="16750" y2="5411"/>
                        <a14:foregroundMark x1="20750" y1="13203" x2="24000" y2="13203"/>
                        <a14:foregroundMark x1="25000" y1="13203" x2="20125" y2="12987"/>
                        <a14:foregroundMark x1="25000" y1="13203" x2="26125" y2="11688"/>
                        <a14:backgroundMark x1="250" y1="55411" x2="250" y2="55411"/>
                        <a14:backgroundMark x1="250" y1="58874" x2="250" y2="58874"/>
                        <a14:backgroundMark x1="125" y1="62338" x2="125" y2="62338"/>
                        <a14:backgroundMark x1="99750" y1="12121" x2="99750" y2="12121"/>
                        <a14:backgroundMark x1="99750" y1="21212" x2="99750" y2="21212"/>
                        <a14:backgroundMark x1="99625" y1="26840" x2="99625" y2="26840"/>
                        <a14:backgroundMark x1="99875" y1="31385" x2="99875" y2="31385"/>
                        <a14:backgroundMark x1="99750" y1="25325" x2="99750" y2="25325"/>
                        <a14:backgroundMark x1="99750" y1="14935" x2="99625" y2="16450"/>
                        <a14:backgroundMark x1="99625" y1="5844" x2="99875" y2="7143"/>
                        <a14:backgroundMark x1="99750" y1="10823" x2="99750" y2="9307"/>
                        <a14:backgroundMark x1="99750" y1="26623" x2="99750" y2="26623"/>
                        <a14:backgroundMark x1="99750" y1="33333" x2="99875" y2="35498"/>
                        <a14:backgroundMark x1="99875" y1="36797" x2="99875" y2="52597"/>
                        <a14:backgroundMark x1="99875" y1="54545" x2="99750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4396" y="3708449"/>
            <a:ext cx="5887069" cy="33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8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20000" contrast="30000"/>
          </a:blip>
          <a:srcRect b="5761"/>
          <a:stretch/>
        </p:blipFill>
        <p:spPr bwMode="auto">
          <a:xfrm>
            <a:off x="1828800" y="1323867"/>
            <a:ext cx="8534400" cy="509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64EBA03-4E67-E64A-B892-BCDF2B78B2C2}"/>
              </a:ext>
            </a:extLst>
          </p:cNvPr>
          <p:cNvSpPr txBox="1"/>
          <p:nvPr/>
        </p:nvSpPr>
        <p:spPr>
          <a:xfrm>
            <a:off x="7213345" y="1268760"/>
            <a:ext cx="2843095" cy="369332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FF00"/>
                </a:solidFill>
              </a:rPr>
              <a:t>6-Against the Gradient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36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/>
              <a:t>思考题：醉翁之意何在？</a:t>
            </a:r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1D0D1559-92A8-3B37-785C-054D27001109}"/>
              </a:ext>
            </a:extLst>
          </p:cNvPr>
          <p:cNvSpPr/>
          <p:nvPr/>
        </p:nvSpPr>
        <p:spPr>
          <a:xfrm>
            <a:off x="4503906" y="1167319"/>
            <a:ext cx="2597285" cy="5428034"/>
          </a:xfrm>
          <a:custGeom>
            <a:avLst/>
            <a:gdLst>
              <a:gd name="connsiteX0" fmla="*/ 593387 w 2587557"/>
              <a:gd name="connsiteY0" fmla="*/ 5369668 h 5428034"/>
              <a:gd name="connsiteX1" fmla="*/ 593387 w 2587557"/>
              <a:gd name="connsiteY1" fmla="*/ 4056434 h 5428034"/>
              <a:gd name="connsiteX2" fmla="*/ 0 w 2587557"/>
              <a:gd name="connsiteY2" fmla="*/ 4056434 h 5428034"/>
              <a:gd name="connsiteX3" fmla="*/ 0 w 2587557"/>
              <a:gd name="connsiteY3" fmla="*/ 0 h 5428034"/>
              <a:gd name="connsiteX4" fmla="*/ 2587557 w 2587557"/>
              <a:gd name="connsiteY4" fmla="*/ 0 h 5428034"/>
              <a:gd name="connsiteX5" fmla="*/ 2587557 w 2587557"/>
              <a:gd name="connsiteY5" fmla="*/ 3015575 h 5428034"/>
              <a:gd name="connsiteX6" fmla="*/ 2286000 w 2587557"/>
              <a:gd name="connsiteY6" fmla="*/ 3317132 h 5428034"/>
              <a:gd name="connsiteX7" fmla="*/ 2286000 w 2587557"/>
              <a:gd name="connsiteY7" fmla="*/ 3696511 h 5428034"/>
              <a:gd name="connsiteX8" fmla="*/ 2130358 w 2587557"/>
              <a:gd name="connsiteY8" fmla="*/ 3852153 h 5428034"/>
              <a:gd name="connsiteX9" fmla="*/ 2354094 w 2587557"/>
              <a:gd name="connsiteY9" fmla="*/ 4075889 h 5428034"/>
              <a:gd name="connsiteX10" fmla="*/ 2354094 w 2587557"/>
              <a:gd name="connsiteY10" fmla="*/ 5428034 h 5428034"/>
              <a:gd name="connsiteX11" fmla="*/ 593387 w 2587557"/>
              <a:gd name="connsiteY11" fmla="*/ 5369668 h 5428034"/>
              <a:gd name="connsiteX0" fmla="*/ 603115 w 2597285"/>
              <a:gd name="connsiteY0" fmla="*/ 5369668 h 5428034"/>
              <a:gd name="connsiteX1" fmla="*/ 603115 w 2597285"/>
              <a:gd name="connsiteY1" fmla="*/ 4056434 h 5428034"/>
              <a:gd name="connsiteX2" fmla="*/ 0 w 2597285"/>
              <a:gd name="connsiteY2" fmla="*/ 3706238 h 5428034"/>
              <a:gd name="connsiteX3" fmla="*/ 9728 w 2597285"/>
              <a:gd name="connsiteY3" fmla="*/ 0 h 5428034"/>
              <a:gd name="connsiteX4" fmla="*/ 2597285 w 2597285"/>
              <a:gd name="connsiteY4" fmla="*/ 0 h 5428034"/>
              <a:gd name="connsiteX5" fmla="*/ 2597285 w 2597285"/>
              <a:gd name="connsiteY5" fmla="*/ 3015575 h 5428034"/>
              <a:gd name="connsiteX6" fmla="*/ 2295728 w 2597285"/>
              <a:gd name="connsiteY6" fmla="*/ 3317132 h 5428034"/>
              <a:gd name="connsiteX7" fmla="*/ 2295728 w 2597285"/>
              <a:gd name="connsiteY7" fmla="*/ 3696511 h 5428034"/>
              <a:gd name="connsiteX8" fmla="*/ 2140086 w 2597285"/>
              <a:gd name="connsiteY8" fmla="*/ 3852153 h 5428034"/>
              <a:gd name="connsiteX9" fmla="*/ 2363822 w 2597285"/>
              <a:gd name="connsiteY9" fmla="*/ 4075889 h 5428034"/>
              <a:gd name="connsiteX10" fmla="*/ 2363822 w 2597285"/>
              <a:gd name="connsiteY10" fmla="*/ 5428034 h 5428034"/>
              <a:gd name="connsiteX11" fmla="*/ 603115 w 2597285"/>
              <a:gd name="connsiteY11" fmla="*/ 5369668 h 5428034"/>
              <a:gd name="connsiteX0" fmla="*/ 603115 w 2597285"/>
              <a:gd name="connsiteY0" fmla="*/ 5369668 h 5428034"/>
              <a:gd name="connsiteX1" fmla="*/ 525294 w 2597285"/>
              <a:gd name="connsiteY1" fmla="*/ 4153711 h 5428034"/>
              <a:gd name="connsiteX2" fmla="*/ 0 w 2597285"/>
              <a:gd name="connsiteY2" fmla="*/ 3706238 h 5428034"/>
              <a:gd name="connsiteX3" fmla="*/ 9728 w 2597285"/>
              <a:gd name="connsiteY3" fmla="*/ 0 h 5428034"/>
              <a:gd name="connsiteX4" fmla="*/ 2597285 w 2597285"/>
              <a:gd name="connsiteY4" fmla="*/ 0 h 5428034"/>
              <a:gd name="connsiteX5" fmla="*/ 2597285 w 2597285"/>
              <a:gd name="connsiteY5" fmla="*/ 3015575 h 5428034"/>
              <a:gd name="connsiteX6" fmla="*/ 2295728 w 2597285"/>
              <a:gd name="connsiteY6" fmla="*/ 3317132 h 5428034"/>
              <a:gd name="connsiteX7" fmla="*/ 2295728 w 2597285"/>
              <a:gd name="connsiteY7" fmla="*/ 3696511 h 5428034"/>
              <a:gd name="connsiteX8" fmla="*/ 2140086 w 2597285"/>
              <a:gd name="connsiteY8" fmla="*/ 3852153 h 5428034"/>
              <a:gd name="connsiteX9" fmla="*/ 2363822 w 2597285"/>
              <a:gd name="connsiteY9" fmla="*/ 4075889 h 5428034"/>
              <a:gd name="connsiteX10" fmla="*/ 2363822 w 2597285"/>
              <a:gd name="connsiteY10" fmla="*/ 5428034 h 5428034"/>
              <a:gd name="connsiteX11" fmla="*/ 603115 w 2597285"/>
              <a:gd name="connsiteY11" fmla="*/ 5369668 h 5428034"/>
              <a:gd name="connsiteX0" fmla="*/ 603115 w 2597285"/>
              <a:gd name="connsiteY0" fmla="*/ 5369668 h 5428034"/>
              <a:gd name="connsiteX1" fmla="*/ 525294 w 2597285"/>
              <a:gd name="connsiteY1" fmla="*/ 4153711 h 5428034"/>
              <a:gd name="connsiteX2" fmla="*/ 0 w 2597285"/>
              <a:gd name="connsiteY2" fmla="*/ 3706238 h 5428034"/>
              <a:gd name="connsiteX3" fmla="*/ 9728 w 2597285"/>
              <a:gd name="connsiteY3" fmla="*/ 0 h 5428034"/>
              <a:gd name="connsiteX4" fmla="*/ 2597285 w 2597285"/>
              <a:gd name="connsiteY4" fmla="*/ 0 h 5428034"/>
              <a:gd name="connsiteX5" fmla="*/ 2597285 w 2597285"/>
              <a:gd name="connsiteY5" fmla="*/ 3015575 h 5428034"/>
              <a:gd name="connsiteX6" fmla="*/ 2295728 w 2597285"/>
              <a:gd name="connsiteY6" fmla="*/ 3317132 h 5428034"/>
              <a:gd name="connsiteX7" fmla="*/ 2295728 w 2597285"/>
              <a:gd name="connsiteY7" fmla="*/ 3638145 h 5428034"/>
              <a:gd name="connsiteX8" fmla="*/ 2140086 w 2597285"/>
              <a:gd name="connsiteY8" fmla="*/ 3852153 h 5428034"/>
              <a:gd name="connsiteX9" fmla="*/ 2363822 w 2597285"/>
              <a:gd name="connsiteY9" fmla="*/ 4075889 h 5428034"/>
              <a:gd name="connsiteX10" fmla="*/ 2363822 w 2597285"/>
              <a:gd name="connsiteY10" fmla="*/ 5428034 h 5428034"/>
              <a:gd name="connsiteX11" fmla="*/ 603115 w 2597285"/>
              <a:gd name="connsiteY11" fmla="*/ 5369668 h 542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97285" h="5428034">
                <a:moveTo>
                  <a:pt x="603115" y="5369668"/>
                </a:moveTo>
                <a:lnTo>
                  <a:pt x="525294" y="4153711"/>
                </a:lnTo>
                <a:lnTo>
                  <a:pt x="0" y="3706238"/>
                </a:lnTo>
                <a:cubicBezTo>
                  <a:pt x="3243" y="2470825"/>
                  <a:pt x="6485" y="1235413"/>
                  <a:pt x="9728" y="0"/>
                </a:cubicBezTo>
                <a:lnTo>
                  <a:pt x="2597285" y="0"/>
                </a:lnTo>
                <a:lnTo>
                  <a:pt x="2597285" y="3015575"/>
                </a:lnTo>
                <a:lnTo>
                  <a:pt x="2295728" y="3317132"/>
                </a:lnTo>
                <a:lnTo>
                  <a:pt x="2295728" y="3638145"/>
                </a:lnTo>
                <a:lnTo>
                  <a:pt x="2140086" y="3852153"/>
                </a:lnTo>
                <a:lnTo>
                  <a:pt x="2363822" y="4075889"/>
                </a:lnTo>
                <a:lnTo>
                  <a:pt x="2363822" y="5428034"/>
                </a:lnTo>
                <a:lnTo>
                  <a:pt x="603115" y="5369668"/>
                </a:lnTo>
                <a:close/>
              </a:path>
            </a:pathLst>
          </a:cu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98E6F82-1B9B-E3FC-FBC3-8C5C1483BBF1}"/>
              </a:ext>
            </a:extLst>
          </p:cNvPr>
          <p:cNvSpPr/>
          <p:nvPr/>
        </p:nvSpPr>
        <p:spPr>
          <a:xfrm>
            <a:off x="6637020" y="1150620"/>
            <a:ext cx="3718560" cy="5425440"/>
          </a:xfrm>
          <a:custGeom>
            <a:avLst/>
            <a:gdLst>
              <a:gd name="connsiteX0" fmla="*/ 3718560 w 3718560"/>
              <a:gd name="connsiteY0" fmla="*/ 5425440 h 5425440"/>
              <a:gd name="connsiteX1" fmla="*/ 243840 w 3718560"/>
              <a:gd name="connsiteY1" fmla="*/ 5425440 h 5425440"/>
              <a:gd name="connsiteX2" fmla="*/ 228600 w 3718560"/>
              <a:gd name="connsiteY2" fmla="*/ 4069080 h 5425440"/>
              <a:gd name="connsiteX3" fmla="*/ 0 w 3718560"/>
              <a:gd name="connsiteY3" fmla="*/ 3863340 h 5425440"/>
              <a:gd name="connsiteX4" fmla="*/ 160020 w 3718560"/>
              <a:gd name="connsiteY4" fmla="*/ 3649980 h 5425440"/>
              <a:gd name="connsiteX5" fmla="*/ 160020 w 3718560"/>
              <a:gd name="connsiteY5" fmla="*/ 3329940 h 5425440"/>
              <a:gd name="connsiteX6" fmla="*/ 457200 w 3718560"/>
              <a:gd name="connsiteY6" fmla="*/ 3032760 h 5425440"/>
              <a:gd name="connsiteX7" fmla="*/ 457200 w 3718560"/>
              <a:gd name="connsiteY7" fmla="*/ 0 h 5425440"/>
              <a:gd name="connsiteX8" fmla="*/ 3710940 w 3718560"/>
              <a:gd name="connsiteY8" fmla="*/ 0 h 5425440"/>
              <a:gd name="connsiteX9" fmla="*/ 3718560 w 3718560"/>
              <a:gd name="connsiteY9" fmla="*/ 5425440 h 54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18560" h="5425440">
                <a:moveTo>
                  <a:pt x="3718560" y="5425440"/>
                </a:moveTo>
                <a:lnTo>
                  <a:pt x="243840" y="5425440"/>
                </a:lnTo>
                <a:lnTo>
                  <a:pt x="228600" y="4069080"/>
                </a:lnTo>
                <a:lnTo>
                  <a:pt x="0" y="3863340"/>
                </a:lnTo>
                <a:lnTo>
                  <a:pt x="160020" y="3649980"/>
                </a:lnTo>
                <a:lnTo>
                  <a:pt x="160020" y="3329940"/>
                </a:lnTo>
                <a:lnTo>
                  <a:pt x="457200" y="3032760"/>
                </a:lnTo>
                <a:lnTo>
                  <a:pt x="457200" y="0"/>
                </a:lnTo>
                <a:lnTo>
                  <a:pt x="3710940" y="0"/>
                </a:lnTo>
                <a:lnTo>
                  <a:pt x="3718560" y="542544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EF426138-4E66-4973-872B-415CFA034E2D}"/>
              </a:ext>
            </a:extLst>
          </p:cNvPr>
          <p:cNvSpPr/>
          <p:nvPr/>
        </p:nvSpPr>
        <p:spPr>
          <a:xfrm>
            <a:off x="1631505" y="1268760"/>
            <a:ext cx="5476145" cy="5256584"/>
          </a:xfrm>
          <a:custGeom>
            <a:avLst/>
            <a:gdLst>
              <a:gd name="connsiteX0" fmla="*/ 0 w 5476145"/>
              <a:gd name="connsiteY0" fmla="*/ 0 h 5256584"/>
              <a:gd name="connsiteX1" fmla="*/ 5476145 w 5476145"/>
              <a:gd name="connsiteY1" fmla="*/ 0 h 5256584"/>
              <a:gd name="connsiteX2" fmla="*/ 5476145 w 5476145"/>
              <a:gd name="connsiteY2" fmla="*/ 2914620 h 5256584"/>
              <a:gd name="connsiteX3" fmla="*/ 5178965 w 5476145"/>
              <a:gd name="connsiteY3" fmla="*/ 3211800 h 5256584"/>
              <a:gd name="connsiteX4" fmla="*/ 5178965 w 5476145"/>
              <a:gd name="connsiteY4" fmla="*/ 3531840 h 5256584"/>
              <a:gd name="connsiteX5" fmla="*/ 5018945 w 5476145"/>
              <a:gd name="connsiteY5" fmla="*/ 3745200 h 5256584"/>
              <a:gd name="connsiteX6" fmla="*/ 5247545 w 5476145"/>
              <a:gd name="connsiteY6" fmla="*/ 3950940 h 5256584"/>
              <a:gd name="connsiteX7" fmla="*/ 5262215 w 5476145"/>
              <a:gd name="connsiteY7" fmla="*/ 5256584 h 5256584"/>
              <a:gd name="connsiteX8" fmla="*/ 0 w 5476145"/>
              <a:gd name="connsiteY8" fmla="*/ 5256584 h 525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76145" h="5256584">
                <a:moveTo>
                  <a:pt x="0" y="0"/>
                </a:moveTo>
                <a:lnTo>
                  <a:pt x="5476145" y="0"/>
                </a:lnTo>
                <a:lnTo>
                  <a:pt x="5476145" y="2914620"/>
                </a:lnTo>
                <a:lnTo>
                  <a:pt x="5178965" y="3211800"/>
                </a:lnTo>
                <a:lnTo>
                  <a:pt x="5178965" y="3531840"/>
                </a:lnTo>
                <a:lnTo>
                  <a:pt x="5018945" y="3745200"/>
                </a:lnTo>
                <a:lnTo>
                  <a:pt x="5247545" y="3950940"/>
                </a:lnTo>
                <a:lnTo>
                  <a:pt x="5262215" y="5256584"/>
                </a:lnTo>
                <a:lnTo>
                  <a:pt x="0" y="5256584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38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7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442339B-970D-8BAE-E4B0-13578A9B7C00}"/>
              </a:ext>
            </a:extLst>
          </p:cNvPr>
          <p:cNvSpPr txBox="1"/>
          <p:nvPr/>
        </p:nvSpPr>
        <p:spPr>
          <a:xfrm>
            <a:off x="9264352" y="6381328"/>
            <a:ext cx="2843095" cy="369332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/>
              <a:t>游戏挑战 </a:t>
            </a:r>
            <a:r>
              <a:rPr lang="en-US" altLang="zh-CN" b="1" dirty="0">
                <a:solidFill>
                  <a:srgbClr val="FFFF00"/>
                </a:solidFill>
              </a:rPr>
              <a:t>9-Co-operations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1993EE-D15D-2FCF-DAEB-277635E86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495" y="2564904"/>
            <a:ext cx="5644905" cy="2003050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hanks     or             </a:t>
            </a:r>
            <a:r>
              <a:rPr lang="en-US" altLang="zh-CN" sz="3600" b="1" dirty="0" err="1"/>
              <a:t>istening</a:t>
            </a:r>
            <a:endParaRPr lang="zh-CN" altLang="en-US" sz="199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F018EB-8D8B-B3B8-AB80-5AD89A8E0EAB}"/>
              </a:ext>
            </a:extLst>
          </p:cNvPr>
          <p:cNvSpPr txBox="1">
            <a:spLocks/>
          </p:cNvSpPr>
          <p:nvPr/>
        </p:nvSpPr>
        <p:spPr>
          <a:xfrm>
            <a:off x="3247613" y="1803393"/>
            <a:ext cx="1418493" cy="2423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9900" b="1" dirty="0"/>
              <a:t>T</a:t>
            </a:r>
            <a:endParaRPr lang="zh-CN" altLang="en-US" sz="19900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BF50A1-52F3-78AC-AED3-F62216F45E5A}"/>
              </a:ext>
            </a:extLst>
          </p:cNvPr>
          <p:cNvSpPr txBox="1">
            <a:spLocks/>
          </p:cNvSpPr>
          <p:nvPr/>
        </p:nvSpPr>
        <p:spPr>
          <a:xfrm>
            <a:off x="5125596" y="1803393"/>
            <a:ext cx="1418493" cy="2423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9900" b="1" dirty="0"/>
              <a:t>F</a:t>
            </a:r>
            <a:endParaRPr lang="zh-CN" altLang="en-US" sz="199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899700-95C8-18B4-D5A2-EB7293269105}"/>
              </a:ext>
            </a:extLst>
          </p:cNvPr>
          <p:cNvSpPr txBox="1">
            <a:spLocks/>
          </p:cNvSpPr>
          <p:nvPr/>
        </p:nvSpPr>
        <p:spPr>
          <a:xfrm>
            <a:off x="6267702" y="1803393"/>
            <a:ext cx="1418493" cy="2423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9900" b="1" dirty="0"/>
              <a:t>L</a:t>
            </a:r>
            <a:endParaRPr lang="zh-CN" altLang="en-US" sz="19900" b="1" dirty="0"/>
          </a:p>
        </p:txBody>
      </p:sp>
    </p:spTree>
    <p:extLst>
      <p:ext uri="{BB962C8B-B14F-4D97-AF65-F5344CB8AC3E}">
        <p14:creationId xmlns:p14="http://schemas.microsoft.com/office/powerpoint/2010/main" val="393890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F018EB-8D8B-B3B8-AB80-5AD89A8E0EAB}"/>
              </a:ext>
            </a:extLst>
          </p:cNvPr>
          <p:cNvSpPr txBox="1">
            <a:spLocks/>
          </p:cNvSpPr>
          <p:nvPr/>
        </p:nvSpPr>
        <p:spPr>
          <a:xfrm>
            <a:off x="838201" y="1803392"/>
            <a:ext cx="10515600" cy="4001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9600" b="1" dirty="0"/>
              <a:t>别翻了，</a:t>
            </a:r>
            <a:endParaRPr lang="en-US" altLang="zh-CN" sz="9600" b="1" dirty="0"/>
          </a:p>
          <a:p>
            <a:pPr algn="ctr"/>
            <a:r>
              <a:rPr lang="zh-CN" altLang="en-US" sz="9600" b="1" dirty="0"/>
              <a:t>后面没了！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751DED1-CFC8-1DDC-A339-9ABB6FACB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430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F018EB-8D8B-B3B8-AB80-5AD89A8E0EAB}"/>
              </a:ext>
            </a:extLst>
          </p:cNvPr>
          <p:cNvSpPr txBox="1">
            <a:spLocks/>
          </p:cNvSpPr>
          <p:nvPr/>
        </p:nvSpPr>
        <p:spPr>
          <a:xfrm>
            <a:off x="838201" y="1803392"/>
            <a:ext cx="10515600" cy="4001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9600" b="1" dirty="0"/>
              <a:t>以下是草稿</a:t>
            </a:r>
            <a:endParaRPr lang="en-US" altLang="zh-CN" sz="9600" b="1" dirty="0"/>
          </a:p>
          <a:p>
            <a:pPr algn="ctr"/>
            <a:r>
              <a:rPr lang="zh-CN" altLang="en-US" sz="9600" b="1" dirty="0"/>
              <a:t>或备用资料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751DED1-CFC8-1DDC-A339-9ABB6FACB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68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57B24-9C23-DB33-ADBB-CE1E7AC45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场景</a:t>
            </a:r>
            <a:r>
              <a:rPr lang="en-US" altLang="zh-CN" sz="4000" b="1" dirty="0"/>
              <a:t>2</a:t>
            </a:r>
            <a:r>
              <a:rPr lang="zh-CN" altLang="en-US" sz="4000" b="1" dirty="0"/>
              <a:t>：葡萄糖进入红细胞</a:t>
            </a:r>
            <a:endParaRPr lang="zh-CN" altLang="en-US" sz="40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0F275B2-9793-1351-81CE-6593D5A23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52"/>
          <a:stretch/>
        </p:blipFill>
        <p:spPr>
          <a:xfrm>
            <a:off x="4779436" y="1556792"/>
            <a:ext cx="7376623" cy="51060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BB4DB6-1CBA-FF71-F759-563445A48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0"/>
          <a:stretch/>
        </p:blipFill>
        <p:spPr>
          <a:xfrm>
            <a:off x="35940" y="1556792"/>
            <a:ext cx="4743495" cy="5106022"/>
          </a:xfrm>
          <a:prstGeom prst="rect">
            <a:avLst/>
          </a:prstGeom>
        </p:spPr>
      </p:pic>
      <p:pic>
        <p:nvPicPr>
          <p:cNvPr id="7" name="Picture 3" descr="C:\Users\Yong\Documents\教师生涯\b生物教师工作\一节节的课\2 组成细胞的分子\3 脂类 无机盐\cell membrane\membrane%20label%20worksheet.jpg">
            <a:extLst>
              <a:ext uri="{FF2B5EF4-FFF2-40B4-BE49-F238E27FC236}">
                <a16:creationId xmlns:a16="http://schemas.microsoft.com/office/drawing/2014/main" id="{BEF7556D-38B4-8A07-BC4F-B8E60281E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/>
          <a:srcRect l="4686" t="12898" r="1305" b="8445"/>
          <a:stretch/>
        </p:blipFill>
        <p:spPr bwMode="auto">
          <a:xfrm>
            <a:off x="35941" y="1556792"/>
            <a:ext cx="8072143" cy="5117392"/>
          </a:xfrm>
          <a:prstGeom prst="rect">
            <a:avLst/>
          </a:prstGeom>
          <a:noFill/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C70178F0-05C0-ABC8-690E-1BFBA31F307C}"/>
              </a:ext>
            </a:extLst>
          </p:cNvPr>
          <p:cNvSpPr/>
          <p:nvPr/>
        </p:nvSpPr>
        <p:spPr>
          <a:xfrm>
            <a:off x="3136293" y="2996697"/>
            <a:ext cx="1328015" cy="2774757"/>
          </a:xfrm>
          <a:prstGeom prst="rect">
            <a:avLst/>
          </a:prstGeom>
          <a:noFill/>
          <a:ln w="152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63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87AB5B-41BF-56E4-CA30-0123004D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循序渐进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1F3CFE-0486-E244-CA1C-84AD63EA9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情境分析：回忆</a:t>
            </a:r>
            <a:r>
              <a:rPr lang="en-US" altLang="zh-CN" dirty="0"/>
              <a:t>+</a:t>
            </a:r>
            <a:r>
              <a:rPr lang="zh-CN" altLang="en-US" dirty="0"/>
              <a:t>应用，协助扩散</a:t>
            </a:r>
            <a:r>
              <a:rPr lang="en-US" altLang="zh-CN" dirty="0"/>
              <a:t>&amp;</a:t>
            </a:r>
            <a:r>
              <a:rPr lang="zh-CN" altLang="en-US" dirty="0"/>
              <a:t>自由扩散</a:t>
            </a:r>
            <a:endParaRPr lang="en-US" altLang="zh-CN" dirty="0"/>
          </a:p>
          <a:p>
            <a:r>
              <a:rPr lang="zh-CN" altLang="en-US" dirty="0"/>
              <a:t>主动运输的案例（海带和碘）</a:t>
            </a:r>
            <a:endParaRPr lang="en-US" altLang="zh-CN" dirty="0"/>
          </a:p>
          <a:p>
            <a:r>
              <a:rPr lang="zh-CN" altLang="en-US" dirty="0"/>
              <a:t>主动运输的特点总结</a:t>
            </a:r>
            <a:endParaRPr lang="en-US" altLang="zh-CN" dirty="0"/>
          </a:p>
          <a:p>
            <a:r>
              <a:rPr lang="zh-CN" altLang="en-US" dirty="0"/>
              <a:t>可视化观看主动运输过程</a:t>
            </a:r>
            <a:endParaRPr lang="en-US" altLang="zh-CN" dirty="0"/>
          </a:p>
          <a:p>
            <a:r>
              <a:rPr lang="zh-CN" altLang="en-US" dirty="0"/>
              <a:t>主动运输的更多案例</a:t>
            </a:r>
            <a:endParaRPr lang="en-US" altLang="zh-CN" dirty="0"/>
          </a:p>
          <a:p>
            <a:r>
              <a:rPr lang="zh-CN" altLang="en-US" dirty="0"/>
              <a:t>主动运输如何与协助扩散区别</a:t>
            </a:r>
            <a:endParaRPr lang="en-US" altLang="zh-CN" dirty="0"/>
          </a:p>
          <a:p>
            <a:r>
              <a:rPr lang="zh-CN" altLang="en-US" dirty="0"/>
              <a:t>判断是否需要逆浓度梯度运输</a:t>
            </a:r>
            <a:endParaRPr lang="en-US" altLang="zh-CN" dirty="0"/>
          </a:p>
          <a:p>
            <a:r>
              <a:rPr lang="zh-CN" altLang="en-US" dirty="0"/>
              <a:t>超规格货物的运输：胞吞胞吐</a:t>
            </a:r>
            <a:endParaRPr lang="en-US" altLang="zh-CN" dirty="0"/>
          </a:p>
          <a:p>
            <a:r>
              <a:rPr lang="zh-CN" altLang="en-US" dirty="0"/>
              <a:t>凭直觉推测，胞吞胞吐是随机还是可控？</a:t>
            </a:r>
            <a:endParaRPr lang="en-US" altLang="zh-CN" dirty="0"/>
          </a:p>
          <a:p>
            <a:r>
              <a:rPr lang="zh-CN" altLang="en-US" dirty="0"/>
              <a:t>拓展：展示一些有趣的分子机制（使得胞吞胞吐可控）→结论：有特异性，可控</a:t>
            </a:r>
            <a:endParaRPr lang="en-US" altLang="zh-CN" dirty="0"/>
          </a:p>
          <a:p>
            <a:r>
              <a:rPr lang="zh-CN" altLang="en-US" dirty="0"/>
              <a:t>辨析：胞吞胞吐算不算主动？</a:t>
            </a:r>
            <a:endParaRPr lang="en-US" altLang="zh-CN" dirty="0"/>
          </a:p>
          <a:p>
            <a:r>
              <a:rPr lang="zh-CN" altLang="en-US" dirty="0"/>
              <a:t>辨析：推测某种物质的运输方式</a:t>
            </a:r>
            <a:endParaRPr lang="en-US" altLang="zh-CN" dirty="0"/>
          </a:p>
          <a:p>
            <a:r>
              <a:rPr lang="zh-CN" altLang="en-US" dirty="0"/>
              <a:t>拓展：更有趣的运输（借</a:t>
            </a:r>
            <a:r>
              <a:rPr lang="en-US" altLang="zh-CN" dirty="0"/>
              <a:t>A</a:t>
            </a:r>
            <a:r>
              <a:rPr lang="zh-CN" altLang="en-US" dirty="0"/>
              <a:t>运</a:t>
            </a:r>
            <a:r>
              <a:rPr lang="en-US" altLang="zh-CN" dirty="0"/>
              <a:t>B</a:t>
            </a:r>
            <a:r>
              <a:rPr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689763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20F76D-3CCB-B8AE-79EB-DFCA06F5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143993"/>
          </a:xfrm>
        </p:spPr>
        <p:txBody>
          <a:bodyPr>
            <a:normAutofit/>
          </a:bodyPr>
          <a:lstStyle/>
          <a:p>
            <a:r>
              <a:rPr lang="en-US" altLang="zh-CN" dirty="0"/>
              <a:t>6-Against the Gradient</a:t>
            </a:r>
            <a:r>
              <a:rPr lang="zh-CN" altLang="en-US" dirty="0"/>
              <a:t>（顺钠梯度运输葡萄糖，说出葡萄糖进行了哪种运输）</a:t>
            </a:r>
            <a:br>
              <a:rPr lang="en-US" altLang="zh-CN" dirty="0"/>
            </a:br>
            <a:r>
              <a:rPr lang="en-US" altLang="zh-CN" dirty="0"/>
              <a:t>9-Co-operations</a:t>
            </a:r>
            <a:r>
              <a:rPr lang="zh-CN" altLang="en-US" dirty="0"/>
              <a:t>（小提示需要</a:t>
            </a:r>
            <a:r>
              <a:rPr lang="en-US" altLang="zh-CN" dirty="0"/>
              <a:t>4&amp;6</a:t>
            </a:r>
            <a:r>
              <a:rPr lang="zh-CN" altLang="en-US" dirty="0"/>
              <a:t>）</a:t>
            </a:r>
            <a:br>
              <a:rPr lang="en-US" altLang="zh-CN" dirty="0"/>
            </a:br>
            <a:r>
              <a:rPr lang="en-US" altLang="zh-CN" dirty="0"/>
              <a:t>11-Alternative Energy</a:t>
            </a:r>
            <a:r>
              <a:rPr lang="zh-CN" altLang="en-US" dirty="0"/>
              <a:t>（使用</a:t>
            </a:r>
            <a:r>
              <a:rPr lang="en-US" altLang="zh-CN" dirty="0"/>
              <a:t>ATP</a:t>
            </a:r>
            <a:r>
              <a:rPr lang="zh-CN" altLang="en-US" dirty="0"/>
              <a:t>运输钠说说钠发生了何种运输）</a:t>
            </a:r>
            <a:br>
              <a:rPr lang="en-US" altLang="zh-CN" dirty="0"/>
            </a:br>
            <a:r>
              <a:rPr lang="en-US" altLang="zh-CN" dirty="0"/>
              <a:t>12-Travelling in Groups</a:t>
            </a:r>
            <a:r>
              <a:rPr lang="zh-CN" altLang="en-US" dirty="0"/>
              <a:t>（使用钠钾泵）</a:t>
            </a:r>
          </a:p>
        </p:txBody>
      </p:sp>
    </p:spTree>
    <p:extLst>
      <p:ext uri="{BB962C8B-B14F-4D97-AF65-F5344CB8AC3E}">
        <p14:creationId xmlns:p14="http://schemas.microsoft.com/office/powerpoint/2010/main" val="2026479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188640"/>
            <a:ext cx="11809312" cy="1842212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Random movement of particles</a:t>
            </a:r>
            <a:br>
              <a:rPr lang="en-US" altLang="zh-CN" sz="3600" b="1" dirty="0"/>
            </a:br>
            <a:r>
              <a:rPr lang="en-US" altLang="zh-CN" sz="3600" b="1" dirty="0"/>
              <a:t>Concentrated to even distribution; High</a:t>
            </a:r>
            <a:r>
              <a:rPr lang="zh-CN" altLang="en-US" sz="3600" b="1" dirty="0"/>
              <a:t>→</a:t>
            </a:r>
            <a:r>
              <a:rPr lang="en-US" altLang="zh-CN" sz="3600" b="1" dirty="0"/>
              <a:t>Low; Diffusion!</a:t>
            </a:r>
            <a:endParaRPr lang="zh-CN" alt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756854"/>
            <a:ext cx="3816425" cy="4930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5022" b="8107"/>
          <a:stretch/>
        </p:blipFill>
        <p:spPr>
          <a:xfrm>
            <a:off x="4823647" y="1751657"/>
            <a:ext cx="4549140" cy="493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54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FCEAE4-A327-47B4-B126-6EEA434DC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63" l="10000" r="92500">
                        <a14:foregroundMark x1="27187" y1="8906" x2="12969" y2="51094"/>
                        <a14:foregroundMark x1="12969" y1="51094" x2="15625" y2="87813"/>
                        <a14:foregroundMark x1="15625" y1="87813" x2="26094" y2="94531"/>
                        <a14:foregroundMark x1="26094" y1="94531" x2="41250" y2="94063"/>
                        <a14:foregroundMark x1="41250" y1="94063" x2="66875" y2="95938"/>
                        <a14:foregroundMark x1="66875" y1="95938" x2="82344" y2="91719"/>
                        <a14:foregroundMark x1="82344" y1="91719" x2="92656" y2="93594"/>
                        <a14:foregroundMark x1="56563" y1="9531" x2="66563" y2="9531"/>
                        <a14:foregroundMark x1="66563" y1="9531" x2="75625" y2="16250"/>
                        <a14:foregroundMark x1="75625" y1="16250" x2="89531" y2="58438"/>
                        <a14:foregroundMark x1="89531" y1="58438" x2="90469" y2="70313"/>
                        <a14:foregroundMark x1="15937" y1="10313" x2="51250" y2="5313"/>
                        <a14:foregroundMark x1="51250" y1="5313" x2="61250" y2="6719"/>
                        <a14:foregroundMark x1="61250" y1="6719" x2="73125" y2="5469"/>
                        <a14:foregroundMark x1="12969" y1="11563" x2="10469" y2="20625"/>
                        <a14:foregroundMark x1="10469" y1="20625" x2="13906" y2="47813"/>
                        <a14:foregroundMark x1="29063" y1="3594" x2="48594" y2="0"/>
                        <a14:foregroundMark x1="48594" y1="0" x2="49688" y2="0"/>
                        <a14:foregroundMark x1="71250" y1="2031" x2="78438" y2="18750"/>
                        <a14:foregroundMark x1="78438" y1="18750" x2="81094" y2="42031"/>
                        <a14:foregroundMark x1="86094" y1="97500" x2="77031" y2="93438"/>
                        <a14:foregroundMark x1="77031" y1="93438" x2="14688" y2="96094"/>
                        <a14:foregroundMark x1="51875" y1="80313" x2="60625" y2="79531"/>
                        <a14:foregroundMark x1="60625" y1="79531" x2="66563" y2="80625"/>
                        <a14:foregroundMark x1="40000" y1="48906" x2="58438" y2="45469"/>
                        <a14:foregroundMark x1="58438" y1="45469" x2="68125" y2="45625"/>
                        <a14:foregroundMark x1="68125" y1="45625" x2="68438" y2="45469"/>
                        <a14:foregroundMark x1="92813" y1="97500" x2="20625" y2="99063"/>
                        <a14:foregroundMark x1="20625" y1="99063" x2="11719" y2="94844"/>
                        <a14:foregroundMark x1="75313" y1="75469" x2="75938" y2="86094"/>
                        <a14:foregroundMark x1="75938" y1="86094" x2="58906" y2="86875"/>
                        <a14:foregroundMark x1="58906" y1="86875" x2="47500" y2="82500"/>
                        <a14:foregroundMark x1="47500" y1="82500" x2="51406" y2="74375"/>
                        <a14:foregroundMark x1="51406" y1="74375" x2="49688" y2="79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9497" y="787189"/>
            <a:ext cx="5950408" cy="5950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53EAE7-37F0-4EFA-8AA1-932B773E0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86" b="96831" l="9916" r="89451">
                        <a14:foregroundMark x1="13291" y1="17606" x2="24895" y2="8099"/>
                        <a14:foregroundMark x1="24895" y1="8099" x2="33755" y2="5282"/>
                        <a14:foregroundMark x1="33755" y1="5282" x2="43038" y2="6690"/>
                        <a14:foregroundMark x1="43038" y1="6690" x2="49367" y2="15845"/>
                        <a14:foregroundMark x1="72574" y1="86268" x2="81435" y2="90845"/>
                        <a14:foregroundMark x1="81435" y1="90845" x2="82278" y2="90493"/>
                        <a14:foregroundMark x1="79114" y1="96831" x2="53165" y2="37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432" y="2204864"/>
            <a:ext cx="6452321" cy="38659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090128F-36C6-493D-ABF8-DC0FD91D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404665"/>
            <a:ext cx="7632848" cy="1135541"/>
          </a:xfrm>
        </p:spPr>
        <p:txBody>
          <a:bodyPr>
            <a:normAutofit/>
          </a:bodyPr>
          <a:lstStyle/>
          <a:p>
            <a:r>
              <a:rPr lang="en-US" altLang="zh-CN" sz="3600" b="1" dirty="0"/>
              <a:t>Diffusion through thin barrier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42684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/>
              <a:t>Thin barrier… Cell membrane…</a:t>
            </a:r>
            <a:endParaRPr lang="zh-CN" altLang="en-US" sz="3600" b="1" dirty="0"/>
          </a:p>
        </p:txBody>
      </p:sp>
      <p:pic>
        <p:nvPicPr>
          <p:cNvPr id="2051" name="Picture 3" descr="D:\【工作】教师生涯2013-2014\【教学】中方生物教学2014-2015\4 细胞膜和跨膜运输 2015\细胞膜新图\Lipid_bilayer_sec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0"/>
            <a:ext cx="6125306" cy="39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73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8800" y="87145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4400" b="1" dirty="0">
                <a:solidFill>
                  <a:srgbClr val="FFFF00"/>
                </a:solidFill>
              </a:rPr>
              <a:t>Transport of Molecules</a:t>
            </a:r>
            <a:br>
              <a:rPr lang="en-US" altLang="zh-CN" sz="4400" b="1" dirty="0">
                <a:solidFill>
                  <a:srgbClr val="FFFF00"/>
                </a:solidFill>
              </a:rPr>
            </a:br>
            <a:r>
              <a:rPr lang="en-US" altLang="zh-CN" sz="4400" b="1" dirty="0">
                <a:solidFill>
                  <a:srgbClr val="FFFF00"/>
                </a:solidFill>
              </a:rPr>
              <a:t>Through Cell Membrane</a:t>
            </a:r>
            <a:endParaRPr lang="zh-CN" altLang="en-US" sz="4400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1367" y="404664"/>
            <a:ext cx="2133600" cy="685800"/>
          </a:xfrm>
          <a:prstGeom prst="roundRect">
            <a:avLst/>
          </a:prstGeom>
          <a:ln w="44450"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srgbClr val="00FF00"/>
                </a:solidFill>
                <a:latin typeface="+mj-lt"/>
                <a:ea typeface="+mj-ea"/>
                <a:cs typeface="+mj-cs"/>
              </a:rPr>
              <a:t>Take Notes</a:t>
            </a:r>
            <a:endParaRPr lang="zh-CN" altLang="en-US" sz="3200" b="1" dirty="0">
              <a:solidFill>
                <a:srgbClr val="00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895600" y="6041268"/>
            <a:ext cx="6400800" cy="8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/>
              <a:t>Nick Ni </a:t>
            </a:r>
            <a:r>
              <a:rPr lang="en-US" altLang="zh-CN" sz="2400" b="1" dirty="0"/>
              <a:t>PGA Biology Curriculum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32AEAF-A322-458A-9891-42E4B5170B9E}"/>
              </a:ext>
            </a:extLst>
          </p:cNvPr>
          <p:cNvSpPr txBox="1">
            <a:spLocks/>
          </p:cNvSpPr>
          <p:nvPr/>
        </p:nvSpPr>
        <p:spPr>
          <a:xfrm>
            <a:off x="1981200" y="4457092"/>
            <a:ext cx="8229600" cy="167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altLang="zh-CN" sz="2800" b="1" dirty="0"/>
              <a:t>Book1 Chapter3 Section1 Page 61-74</a:t>
            </a:r>
            <a:endParaRPr lang="zh-CN" altLang="en-US" sz="2800" b="1" dirty="0"/>
          </a:p>
          <a:p>
            <a:pPr algn="ctr">
              <a:spcBef>
                <a:spcPct val="0"/>
              </a:spcBef>
              <a:defRPr/>
            </a:pPr>
            <a:r>
              <a:rPr lang="en-US" altLang="zh-CN" sz="2800" b="1" dirty="0">
                <a:latin typeface="+mj-lt"/>
                <a:ea typeface="+mj-ea"/>
                <a:cs typeface="+mj-cs"/>
              </a:rPr>
              <a:t>Sylvia </a:t>
            </a:r>
            <a:r>
              <a:rPr lang="en-US" altLang="zh-CN" sz="2800" b="1" dirty="0" err="1">
                <a:latin typeface="+mj-lt"/>
                <a:ea typeface="+mj-ea"/>
                <a:cs typeface="+mj-cs"/>
              </a:rPr>
              <a:t>Mader</a:t>
            </a:r>
            <a:r>
              <a:rPr lang="en-US" altLang="zh-CN" sz="2800" b="1" dirty="0">
                <a:latin typeface="+mj-lt"/>
                <a:ea typeface="+mj-ea"/>
                <a:cs typeface="+mj-cs"/>
              </a:rPr>
              <a:t> Biology 10</a:t>
            </a:r>
            <a:r>
              <a:rPr lang="en-US" altLang="zh-CN" sz="2800" b="1" baseline="30000" dirty="0">
                <a:latin typeface="+mj-lt"/>
                <a:ea typeface="+mj-ea"/>
                <a:cs typeface="+mj-cs"/>
              </a:rPr>
              <a:t>th</a:t>
            </a:r>
            <a:r>
              <a:rPr lang="en-US" altLang="zh-CN" sz="2800" b="1" dirty="0">
                <a:latin typeface="+mj-lt"/>
                <a:ea typeface="+mj-ea"/>
                <a:cs typeface="+mj-cs"/>
              </a:rPr>
              <a:t> edition Page 91-97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zh-CN" sz="2800" b="1" dirty="0"/>
              <a:t>Campbell Biology 10</a:t>
            </a:r>
            <a:r>
              <a:rPr lang="en-US" altLang="zh-CN" sz="2800" b="1" baseline="30000" dirty="0"/>
              <a:t>th</a:t>
            </a:r>
            <a:r>
              <a:rPr lang="en-US" altLang="zh-CN" sz="2800" b="1" dirty="0"/>
              <a:t> edition Page 129-138</a:t>
            </a:r>
            <a:endParaRPr lang="zh-CN" altLang="en-US" sz="28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CE793E-4B0F-4804-88B9-969821D10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85" y="1815128"/>
            <a:ext cx="9160030" cy="279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7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9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852"/>
          <a:stretch/>
        </p:blipFill>
        <p:spPr>
          <a:xfrm>
            <a:off x="3935760" y="692696"/>
            <a:ext cx="8114285" cy="561662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39A255E-AB35-470F-B354-2D86596862AA}"/>
              </a:ext>
            </a:extLst>
          </p:cNvPr>
          <p:cNvSpPr txBox="1">
            <a:spLocks/>
          </p:cNvSpPr>
          <p:nvPr/>
        </p:nvSpPr>
        <p:spPr>
          <a:xfrm>
            <a:off x="191344" y="692696"/>
            <a:ext cx="2133600" cy="533400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srgbClr val="00FF00"/>
                </a:solidFill>
                <a:latin typeface="+mj-lt"/>
                <a:ea typeface="+mj-ea"/>
                <a:cs typeface="+mj-cs"/>
              </a:rPr>
              <a:t>Take Notes</a:t>
            </a:r>
            <a:endParaRPr lang="zh-CN" altLang="en-US" sz="3200" b="1" dirty="0">
              <a:solidFill>
                <a:srgbClr val="00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7BFE53-84DF-493A-953D-AF2B6687E8BD}"/>
              </a:ext>
            </a:extLst>
          </p:cNvPr>
          <p:cNvSpPr txBox="1">
            <a:spLocks/>
          </p:cNvSpPr>
          <p:nvPr/>
        </p:nvSpPr>
        <p:spPr>
          <a:xfrm>
            <a:off x="-384720" y="1340768"/>
            <a:ext cx="48647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/>
              <a:t>Cell Membrane is…</a:t>
            </a:r>
            <a:endParaRPr lang="zh-CN" altLang="en-US" sz="36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72E6D5-0B33-4C87-9BCA-10B64CB955A4}"/>
              </a:ext>
            </a:extLst>
          </p:cNvPr>
          <p:cNvSpPr txBox="1">
            <a:spLocks/>
          </p:cNvSpPr>
          <p:nvPr/>
        </p:nvSpPr>
        <p:spPr>
          <a:xfrm>
            <a:off x="-312712" y="2286000"/>
            <a:ext cx="48647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/>
              <a:t>Semi-permeable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C4C3CD-54CE-4607-9D3A-28DFF16FAA4F}"/>
              </a:ext>
            </a:extLst>
          </p:cNvPr>
          <p:cNvSpPr txBox="1">
            <a:spLocks/>
          </p:cNvSpPr>
          <p:nvPr/>
        </p:nvSpPr>
        <p:spPr>
          <a:xfrm>
            <a:off x="-312712" y="3888432"/>
            <a:ext cx="4864703" cy="156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/>
              <a:t>Selectively</a:t>
            </a:r>
            <a:br>
              <a:rPr lang="en-US" altLang="zh-CN" sz="3600" b="1" dirty="0"/>
            </a:br>
            <a:r>
              <a:rPr lang="en-US" altLang="zh-CN" sz="3600" b="1" dirty="0"/>
              <a:t>permeable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346FE1-BE63-4D72-B490-C75C543BDF94}"/>
              </a:ext>
            </a:extLst>
          </p:cNvPr>
          <p:cNvSpPr txBox="1">
            <a:spLocks/>
          </p:cNvSpPr>
          <p:nvPr/>
        </p:nvSpPr>
        <p:spPr>
          <a:xfrm>
            <a:off x="-312365" y="3006080"/>
            <a:ext cx="48647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/>
              <a:t>Or…</a:t>
            </a:r>
          </a:p>
        </p:txBody>
      </p:sp>
    </p:spTree>
    <p:extLst>
      <p:ext uri="{BB962C8B-B14F-4D97-AF65-F5344CB8AC3E}">
        <p14:creationId xmlns:p14="http://schemas.microsoft.com/office/powerpoint/2010/main" val="783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 txBox="1">
            <a:spLocks/>
          </p:cNvSpPr>
          <p:nvPr/>
        </p:nvSpPr>
        <p:spPr>
          <a:xfrm>
            <a:off x="911424" y="1999294"/>
            <a:ext cx="5616625" cy="1092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Getting through freely</a:t>
            </a:r>
            <a:endParaRPr lang="zh-CN" altLang="en-US" b="1" dirty="0"/>
          </a:p>
        </p:txBody>
      </p:sp>
      <p:sp>
        <p:nvSpPr>
          <p:cNvPr id="1044" name="Title 1"/>
          <p:cNvSpPr txBox="1">
            <a:spLocks/>
          </p:cNvSpPr>
          <p:nvPr/>
        </p:nvSpPr>
        <p:spPr>
          <a:xfrm>
            <a:off x="1709895" y="3786805"/>
            <a:ext cx="2133600" cy="533400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srgbClr val="00FF00"/>
                </a:solidFill>
                <a:latin typeface="+mj-lt"/>
                <a:ea typeface="+mj-ea"/>
                <a:cs typeface="+mj-cs"/>
              </a:rPr>
              <a:t>Take Notes</a:t>
            </a:r>
            <a:endParaRPr lang="zh-CN" altLang="en-US" sz="3200" b="1" dirty="0">
              <a:solidFill>
                <a:srgbClr val="00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2104" y="20597"/>
            <a:ext cx="4726909" cy="4358062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200314" y="4437112"/>
          <a:ext cx="10084132" cy="216408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885531">
                  <a:extLst>
                    <a:ext uri="{9D8B030D-6E8A-4147-A177-3AD203B41FA5}">
                      <a16:colId xmlns:a16="http://schemas.microsoft.com/office/drawing/2014/main" val="729921676"/>
                    </a:ext>
                  </a:extLst>
                </a:gridCol>
                <a:gridCol w="2649962">
                  <a:extLst>
                    <a:ext uri="{9D8B030D-6E8A-4147-A177-3AD203B41FA5}">
                      <a16:colId xmlns:a16="http://schemas.microsoft.com/office/drawing/2014/main" val="3580725651"/>
                    </a:ext>
                  </a:extLst>
                </a:gridCol>
                <a:gridCol w="1183643">
                  <a:extLst>
                    <a:ext uri="{9D8B030D-6E8A-4147-A177-3AD203B41FA5}">
                      <a16:colId xmlns:a16="http://schemas.microsoft.com/office/drawing/2014/main" val="3386961721"/>
                    </a:ext>
                  </a:extLst>
                </a:gridCol>
                <a:gridCol w="1183643">
                  <a:extLst>
                    <a:ext uri="{9D8B030D-6E8A-4147-A177-3AD203B41FA5}">
                      <a16:colId xmlns:a16="http://schemas.microsoft.com/office/drawing/2014/main" val="1560107541"/>
                    </a:ext>
                  </a:extLst>
                </a:gridCol>
                <a:gridCol w="3181353">
                  <a:extLst>
                    <a:ext uri="{9D8B030D-6E8A-4147-A177-3AD203B41FA5}">
                      <a16:colId xmlns:a16="http://schemas.microsoft.com/office/drawing/2014/main" val="727692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Term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Example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Cost</a:t>
                      </a:r>
                      <a:endParaRPr lang="zh-CN" altLang="en-US" sz="20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Help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Direction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869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Free Diffusion</a:t>
                      </a:r>
                    </a:p>
                    <a:p>
                      <a:pPr algn="ctr"/>
                      <a:r>
                        <a:rPr lang="zh-CN" altLang="en-US" sz="1800" b="1" dirty="0"/>
                        <a:t>自由扩散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dirty="0"/>
                        <a:t>CO</a:t>
                      </a:r>
                      <a:r>
                        <a:rPr lang="en-US" altLang="zh-CN" sz="2800" b="1" baseline="-25000" dirty="0"/>
                        <a:t>2</a:t>
                      </a:r>
                      <a:r>
                        <a:rPr lang="en-US" altLang="zh-CN" sz="2800" b="1" dirty="0"/>
                        <a:t>/O</a:t>
                      </a:r>
                      <a:r>
                        <a:rPr lang="en-US" altLang="zh-CN" sz="2800" b="1" baseline="-25000" dirty="0"/>
                        <a:t>2</a:t>
                      </a:r>
                      <a:r>
                        <a:rPr lang="en-US" altLang="zh-CN" sz="2800" b="1" dirty="0"/>
                        <a:t>/Alcohol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dirty="0"/>
                        <a:t>苯</a:t>
                      </a:r>
                      <a:r>
                        <a:rPr lang="en-US" altLang="zh-CN" sz="2000" b="1" dirty="0"/>
                        <a:t>(</a:t>
                      </a:r>
                      <a:r>
                        <a:rPr lang="zh-CN" altLang="en-US" sz="2000" b="1" dirty="0"/>
                        <a:t>脂溶小分子</a:t>
                      </a:r>
                      <a:r>
                        <a:rPr lang="en-US" altLang="zh-CN" sz="2000" b="1" dirty="0"/>
                        <a:t>)</a:t>
                      </a:r>
                      <a:endParaRPr lang="zh-CN" altLang="en-US" sz="24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dirty="0"/>
                        <a:t>No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No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solidFill>
                            <a:srgbClr val="FFFF00"/>
                          </a:solidFill>
                        </a:rPr>
                        <a:t>High</a:t>
                      </a:r>
                      <a:r>
                        <a:rPr lang="en-US" altLang="zh-CN" sz="2800" b="1" dirty="0"/>
                        <a:t>%</a:t>
                      </a:r>
                      <a:r>
                        <a:rPr lang="zh-CN" altLang="en-US" sz="2800" b="1" dirty="0"/>
                        <a:t>→</a:t>
                      </a:r>
                      <a:r>
                        <a:rPr lang="en-US" altLang="zh-CN" sz="2800" b="1" dirty="0">
                          <a:solidFill>
                            <a:srgbClr val="00B0F0"/>
                          </a:solidFill>
                        </a:rPr>
                        <a:t>Low</a:t>
                      </a:r>
                      <a:r>
                        <a:rPr lang="en-US" altLang="zh-CN" sz="2800" b="1" dirty="0"/>
                        <a:t>%</a:t>
                      </a:r>
                    </a:p>
                    <a:p>
                      <a:pPr algn="ctr"/>
                      <a:r>
                        <a:rPr lang="en-US" altLang="zh-CN" sz="2400" b="1" dirty="0">
                          <a:solidFill>
                            <a:schemeClr val="tx1"/>
                          </a:solidFill>
                        </a:rPr>
                        <a:t>Heterogeneous</a:t>
                      </a:r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异质</a:t>
                      </a:r>
                      <a:br>
                        <a:rPr lang="en-US" altLang="zh-CN" sz="2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en-US" altLang="zh-CN" sz="2400" b="1" dirty="0">
                          <a:solidFill>
                            <a:schemeClr val="tx1"/>
                          </a:solidFill>
                        </a:rPr>
                        <a:t>Homogeneous</a:t>
                      </a:r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匀质</a:t>
                      </a:r>
                      <a:endParaRPr lang="en-US" altLang="zh-CN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732247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空</a:t>
                      </a:r>
                      <a:r>
                        <a:rPr lang="en-US" altLang="zh-CN" sz="2000" b="1" dirty="0"/>
                        <a:t>3</a:t>
                      </a:r>
                      <a:r>
                        <a:rPr lang="zh-CN" altLang="en-US" sz="2000" b="1" dirty="0"/>
                        <a:t>行下节课有玄机</a:t>
                      </a:r>
                    </a:p>
                  </a:txBody>
                  <a:tcPr marL="100584" marR="1005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sz="28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439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56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/>
      <p:bldP spid="1044" grpId="0" animBg="1"/>
      <p:bldP spid="1044" grpId="1" animBg="1"/>
      <p:bldP spid="1044" grpId="2" animBg="1"/>
      <p:bldP spid="1044" grpId="3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41" y="1340768"/>
            <a:ext cx="8528685" cy="539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3292" y="304800"/>
            <a:ext cx="9957816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/>
              <a:t>Dialysis bag: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artificial semi-permeable membrane</a:t>
            </a:r>
            <a:endParaRPr lang="zh-CN" altLang="en-US" sz="36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4980916" y="1752601"/>
            <a:ext cx="1991724" cy="646331"/>
            <a:chOff x="2971800" y="1371600"/>
            <a:chExt cx="1991724" cy="646331"/>
          </a:xfrm>
        </p:grpSpPr>
        <p:sp>
          <p:nvSpPr>
            <p:cNvPr id="2" name="Oval 1"/>
            <p:cNvSpPr/>
            <p:nvPr/>
          </p:nvSpPr>
          <p:spPr>
            <a:xfrm>
              <a:off x="2971800" y="1588449"/>
              <a:ext cx="152400" cy="1524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048000" y="1371600"/>
              <a:ext cx="191552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solidFill>
                    <a:srgbClr val="00FFFF"/>
                  </a:solidFill>
                </a:rPr>
                <a:t>Urea</a:t>
              </a:r>
              <a:r>
                <a:rPr lang="en-US" altLang="zh-CN" sz="3600" b="1" baseline="-25000" dirty="0">
                  <a:solidFill>
                    <a:srgbClr val="00FFFF"/>
                  </a:solidFill>
                </a:rPr>
                <a:t>(</a:t>
              </a:r>
              <a:r>
                <a:rPr lang="zh-CN" altLang="en-US" sz="3600" b="1" baseline="-25000" dirty="0">
                  <a:solidFill>
                    <a:srgbClr val="00FFFF"/>
                  </a:solidFill>
                </a:rPr>
                <a:t>尿素</a:t>
              </a:r>
              <a:r>
                <a:rPr lang="en-US" altLang="zh-CN" sz="3600" b="1" baseline="-25000" dirty="0">
                  <a:solidFill>
                    <a:srgbClr val="00FFFF"/>
                  </a:solidFill>
                </a:rPr>
                <a:t>)</a:t>
              </a:r>
              <a:endParaRPr lang="zh-CN" altLang="en-US" sz="3600" b="1" baseline="-25000" dirty="0">
                <a:solidFill>
                  <a:srgbClr val="00FFFF"/>
                </a:solidFill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915C126-6992-4414-920B-04219968DAF0}"/>
              </a:ext>
            </a:extLst>
          </p:cNvPr>
          <p:cNvSpPr txBox="1"/>
          <p:nvPr/>
        </p:nvSpPr>
        <p:spPr>
          <a:xfrm>
            <a:off x="1919536" y="304799"/>
            <a:ext cx="19428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/>
              <a:t>透析袋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90540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574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/>
              <a:t>hemodialysis</a:t>
            </a:r>
            <a:endParaRPr lang="zh-CN" alt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250984"/>
            <a:ext cx="8486775" cy="560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8001001" y="3870742"/>
            <a:ext cx="1259505" cy="1844258"/>
          </a:xfrm>
          <a:prstGeom prst="ellipse">
            <a:avLst/>
          </a:prstGeom>
          <a:noFill/>
          <a:ln w="107950">
            <a:solidFill>
              <a:srgbClr val="00F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65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BEF8002-D8D0-892C-CAB0-571B7037C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52"/>
          <a:stretch/>
        </p:blipFill>
        <p:spPr>
          <a:xfrm>
            <a:off x="5070763" y="1556648"/>
            <a:ext cx="7131318" cy="49362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15BDA44-9D90-FC7C-E477-C3A19EC57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3" r="11230"/>
          <a:stretch/>
        </p:blipFill>
        <p:spPr>
          <a:xfrm>
            <a:off x="-1" y="1558533"/>
            <a:ext cx="7512497" cy="4936225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F2638D44-09CC-F317-76B9-E3263B51E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4000" b="1" dirty="0"/>
              <a:t>场景</a:t>
            </a:r>
            <a:r>
              <a:rPr lang="en-US" altLang="zh-CN" sz="4000" b="1" dirty="0"/>
              <a:t>2</a:t>
            </a:r>
            <a:r>
              <a:rPr lang="zh-CN" altLang="en-US" sz="4000" b="1" dirty="0"/>
              <a:t>：葡萄糖进入红细胞</a:t>
            </a:r>
            <a:endParaRPr lang="zh-CN" altLang="en-US" sz="4000" dirty="0"/>
          </a:p>
        </p:txBody>
      </p:sp>
      <p:pic>
        <p:nvPicPr>
          <p:cNvPr id="8" name="Picture 3" descr="C:\Users\Yong\Documents\教师生涯\b生物教师工作\一节节的课\2 组成细胞的分子\3 脂类 无机盐\cell membrane\membrane%20label%20worksheet.jpg">
            <a:extLst>
              <a:ext uri="{FF2B5EF4-FFF2-40B4-BE49-F238E27FC236}">
                <a16:creationId xmlns:a16="http://schemas.microsoft.com/office/drawing/2014/main" id="{B47C27F8-88DF-1306-61B4-7A82BADFB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/>
          <a:srcRect l="4686" t="12898" r="1305" b="8445"/>
          <a:stretch/>
        </p:blipFill>
        <p:spPr bwMode="auto">
          <a:xfrm>
            <a:off x="4405856" y="1556792"/>
            <a:ext cx="7786144" cy="4936081"/>
          </a:xfrm>
          <a:prstGeom prst="rect">
            <a:avLst/>
          </a:prstGeom>
          <a:noFill/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5FAA38F5-4128-1D13-75E7-4EEC7D1B70D7}"/>
              </a:ext>
            </a:extLst>
          </p:cNvPr>
          <p:cNvSpPr/>
          <p:nvPr/>
        </p:nvSpPr>
        <p:spPr>
          <a:xfrm>
            <a:off x="7320136" y="2996698"/>
            <a:ext cx="1280963" cy="2676446"/>
          </a:xfrm>
          <a:prstGeom prst="rect">
            <a:avLst/>
          </a:prstGeom>
          <a:noFill/>
          <a:ln w="152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28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24000" y="0"/>
            <a:ext cx="9144000" cy="6477000"/>
            <a:chOff x="0" y="0"/>
            <a:chExt cx="9144000" cy="6477000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2"/>
            <a:srcRect r="34426"/>
            <a:stretch>
              <a:fillRect/>
            </a:stretch>
          </p:blipFill>
          <p:spPr bwMode="auto">
            <a:xfrm>
              <a:off x="0" y="228600"/>
              <a:ext cx="9144000" cy="609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1524000" y="1447800"/>
              <a:ext cx="1600200" cy="12192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zh-CN" altLang="en-US" sz="4400" b="1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4876800" y="0"/>
              <a:ext cx="4038600" cy="10668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zh-CN" altLang="en-US" sz="4400" b="1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5334000" y="5410200"/>
              <a:ext cx="3810000" cy="10668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zh-CN" altLang="en-US" sz="4400" b="1" dirty="0"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6000" y="2743200"/>
            <a:ext cx="1066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667000"/>
            <a:ext cx="1066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7848600" y="4343400"/>
            <a:ext cx="1958414" cy="1317486"/>
            <a:chOff x="6324600" y="4343400"/>
            <a:chExt cx="1958414" cy="1317486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6324600" y="4343400"/>
              <a:ext cx="16002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zh-CN" altLang="en-US" sz="2400" b="1" dirty="0">
                  <a:solidFill>
                    <a:srgbClr val="FFFF00"/>
                  </a:solidFill>
                  <a:latin typeface="+mj-lt"/>
                  <a:ea typeface="+mj-ea"/>
                  <a:cs typeface="+mj-cs"/>
                </a:rPr>
                <a:t>载体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641218" y="4953000"/>
              <a:ext cx="16417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/>
                <a:t>Carrier</a:t>
              </a:r>
              <a:endParaRPr lang="zh-CN" altLang="en-US" sz="2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69016" y="4536778"/>
            <a:ext cx="1987040" cy="938492"/>
            <a:chOff x="2845016" y="4526598"/>
            <a:chExt cx="1987040" cy="938492"/>
          </a:xfrm>
        </p:grpSpPr>
        <p:sp>
          <p:nvSpPr>
            <p:cNvPr id="3" name="Rectangle 2"/>
            <p:cNvSpPr/>
            <p:nvPr/>
          </p:nvSpPr>
          <p:spPr>
            <a:xfrm>
              <a:off x="2911337" y="4757204"/>
              <a:ext cx="192071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/>
                <a:t>Channel</a:t>
              </a:r>
              <a:endParaRPr lang="zh-CN" altLang="en-US" sz="40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845016" y="4526598"/>
              <a:ext cx="8034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FFFF00"/>
                  </a:solidFill>
                </a:rPr>
                <a:t>通道</a:t>
              </a:r>
              <a:endParaRPr lang="zh-CN" altLang="en-US" sz="2400" dirty="0"/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8191500" y="2057400"/>
            <a:ext cx="800100" cy="6818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zh-CN" alt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165899" y="6054563"/>
            <a:ext cx="2622205" cy="791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FF00"/>
                </a:solidFill>
              </a:rPr>
              <a:t>协助扩散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29200" y="5761039"/>
            <a:ext cx="3067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Facilitated diffusion</a:t>
            </a:r>
            <a:endParaRPr lang="zh-CN" alt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7048500" y="0"/>
            <a:ext cx="3886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Animated by Nick Ni, 2012.2, SHSBNU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2740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06549 0.0004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24000" y="0"/>
            <a:ext cx="9144000" cy="6477000"/>
            <a:chOff x="0" y="0"/>
            <a:chExt cx="9144000" cy="6477000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3"/>
            <a:srcRect r="34426"/>
            <a:stretch>
              <a:fillRect/>
            </a:stretch>
          </p:blipFill>
          <p:spPr bwMode="auto">
            <a:xfrm>
              <a:off x="0" y="228600"/>
              <a:ext cx="9144000" cy="609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itle 1"/>
            <p:cNvSpPr txBox="1">
              <a:spLocks/>
            </p:cNvSpPr>
            <p:nvPr/>
          </p:nvSpPr>
          <p:spPr>
            <a:xfrm>
              <a:off x="1524000" y="1447800"/>
              <a:ext cx="1600200" cy="12192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zh-CN" altLang="en-US" sz="4400" b="1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4876800" y="0"/>
              <a:ext cx="4038600" cy="10668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zh-CN" altLang="en-US" sz="4400" b="1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5334000" y="5410200"/>
              <a:ext cx="3810000" cy="10668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zh-CN" altLang="en-US" sz="4400" b="1" dirty="0">
                <a:latin typeface="+mj-lt"/>
                <a:ea typeface="+mj-ea"/>
                <a:cs typeface="+mj-cs"/>
              </a:endParaRPr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200314" y="4293708"/>
          <a:ext cx="10056652" cy="240792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799342">
                  <a:extLst>
                    <a:ext uri="{9D8B030D-6E8A-4147-A177-3AD203B41FA5}">
                      <a16:colId xmlns:a16="http://schemas.microsoft.com/office/drawing/2014/main" val="729921676"/>
                    </a:ext>
                  </a:extLst>
                </a:gridCol>
                <a:gridCol w="2401805">
                  <a:extLst>
                    <a:ext uri="{9D8B030D-6E8A-4147-A177-3AD203B41FA5}">
                      <a16:colId xmlns:a16="http://schemas.microsoft.com/office/drawing/2014/main" val="2587070360"/>
                    </a:ext>
                  </a:extLst>
                </a:gridCol>
                <a:gridCol w="1208927">
                  <a:extLst>
                    <a:ext uri="{9D8B030D-6E8A-4147-A177-3AD203B41FA5}">
                      <a16:colId xmlns:a16="http://schemas.microsoft.com/office/drawing/2014/main" val="3386961721"/>
                    </a:ext>
                  </a:extLst>
                </a:gridCol>
                <a:gridCol w="1573844">
                  <a:extLst>
                    <a:ext uri="{9D8B030D-6E8A-4147-A177-3AD203B41FA5}">
                      <a16:colId xmlns:a16="http://schemas.microsoft.com/office/drawing/2014/main" val="1560107541"/>
                    </a:ext>
                  </a:extLst>
                </a:gridCol>
                <a:gridCol w="3072734">
                  <a:extLst>
                    <a:ext uri="{9D8B030D-6E8A-4147-A177-3AD203B41FA5}">
                      <a16:colId xmlns:a16="http://schemas.microsoft.com/office/drawing/2014/main" val="4005064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Term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Examples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Cost</a:t>
                      </a:r>
                      <a:endParaRPr lang="zh-CN" altLang="en-US" sz="20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Help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Direction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869529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刚才要空</a:t>
                      </a:r>
                      <a:r>
                        <a:rPr lang="en-US" altLang="zh-CN" sz="2800" b="1" dirty="0"/>
                        <a:t>3</a:t>
                      </a:r>
                      <a:r>
                        <a:rPr lang="zh-CN" altLang="en-US" sz="2800" b="1" dirty="0"/>
                        <a:t>行来着，别忘了</a:t>
                      </a:r>
                    </a:p>
                  </a:txBody>
                  <a:tcPr marL="83127" marR="831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800" b="1" dirty="0"/>
                    </a:p>
                  </a:txBody>
                  <a:tcPr marL="83127" marR="831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966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Facilitated</a:t>
                      </a:r>
                    </a:p>
                    <a:p>
                      <a:pPr algn="ctr"/>
                      <a:r>
                        <a:rPr lang="en-US" altLang="zh-CN" sz="2800" b="1" dirty="0"/>
                        <a:t>Diffusion</a:t>
                      </a:r>
                      <a:endParaRPr lang="en-US" altLang="zh-CN" sz="4000" b="1" dirty="0"/>
                    </a:p>
                    <a:p>
                      <a:pPr algn="ctr"/>
                      <a:r>
                        <a:rPr lang="zh-CN" altLang="en-US" sz="1800" b="1" dirty="0"/>
                        <a:t>协助扩散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Glucose</a:t>
                      </a:r>
                      <a:r>
                        <a:rPr lang="zh-CN" altLang="en-US" sz="1800" b="1" dirty="0"/>
                        <a:t>葡萄糖</a:t>
                      </a:r>
                      <a:br>
                        <a:rPr lang="en-US" altLang="zh-CN" sz="2800" b="1" dirty="0"/>
                      </a:br>
                      <a:r>
                        <a:rPr lang="en-US" altLang="zh-CN" sz="2800" b="1" dirty="0"/>
                        <a:t>ions:</a:t>
                      </a:r>
                      <a:r>
                        <a:rPr lang="zh-CN" altLang="en-US" sz="2800" b="1" dirty="0"/>
                        <a:t> </a:t>
                      </a:r>
                      <a:r>
                        <a:rPr lang="en-US" altLang="zh-CN" sz="2800" b="1" dirty="0"/>
                        <a:t>K</a:t>
                      </a:r>
                      <a:r>
                        <a:rPr lang="en-US" altLang="zh-CN" sz="2800" b="1" baseline="30000" dirty="0"/>
                        <a:t>+</a:t>
                      </a:r>
                      <a:r>
                        <a:rPr lang="en-US" altLang="zh-CN" sz="2800" b="1" dirty="0"/>
                        <a:t> Na</a:t>
                      </a:r>
                      <a:r>
                        <a:rPr lang="en-US" altLang="zh-CN" sz="2800" b="1" baseline="30000" dirty="0"/>
                        <a:t>+ </a:t>
                      </a:r>
                      <a:endParaRPr lang="en-US" altLang="zh-CN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dirty="0"/>
                        <a:t>No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Carrier/Channel</a:t>
                      </a:r>
                    </a:p>
                    <a:p>
                      <a:pPr algn="ctr"/>
                      <a:r>
                        <a:rPr lang="en-US" altLang="zh-CN" sz="2800" b="1" dirty="0"/>
                        <a:t>Protein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solidFill>
                            <a:srgbClr val="FFFF00"/>
                          </a:solidFill>
                        </a:rPr>
                        <a:t>High</a:t>
                      </a:r>
                      <a:r>
                        <a:rPr lang="en-US" altLang="zh-CN" sz="2800" b="1" dirty="0"/>
                        <a:t>%</a:t>
                      </a:r>
                      <a:r>
                        <a:rPr lang="zh-CN" altLang="en-US" sz="2800" b="1" dirty="0"/>
                        <a:t>→</a:t>
                      </a:r>
                      <a:r>
                        <a:rPr lang="en-US" altLang="zh-CN" sz="2800" b="1" dirty="0">
                          <a:solidFill>
                            <a:srgbClr val="00B0F0"/>
                          </a:solidFill>
                        </a:rPr>
                        <a:t>Low</a:t>
                      </a:r>
                      <a:r>
                        <a:rPr lang="en-US" altLang="zh-CN" sz="2800" b="1" dirty="0"/>
                        <a:t>%</a:t>
                      </a:r>
                    </a:p>
                    <a:p>
                      <a:pPr algn="ctr"/>
                      <a:r>
                        <a:rPr lang="en-US" altLang="zh-CN" sz="2400" b="1" dirty="0">
                          <a:solidFill>
                            <a:schemeClr val="tx1"/>
                          </a:solidFill>
                        </a:rPr>
                        <a:t>1 protein </a:t>
                      </a:r>
                      <a:br>
                        <a:rPr lang="en-US" altLang="zh-CN" sz="2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zh-CN" sz="2400" b="1" dirty="0">
                          <a:solidFill>
                            <a:schemeClr val="tx1"/>
                          </a:solidFill>
                        </a:rPr>
                        <a:t>specific to 1 ion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732247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775520" y="3813287"/>
            <a:ext cx="2133600" cy="484909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srgbClr val="00FF00"/>
                </a:solidFill>
                <a:latin typeface="+mj-lt"/>
                <a:ea typeface="+mj-ea"/>
                <a:cs typeface="+mj-cs"/>
              </a:rPr>
              <a:t>Take Notes</a:t>
            </a:r>
            <a:endParaRPr lang="zh-CN" altLang="en-US" sz="3200" b="1" dirty="0">
              <a:solidFill>
                <a:srgbClr val="00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7385827-3B56-4990-8DC6-5FB5E11E2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3636" y1="85000" x2="28182" y2="91591"/>
                        <a14:foregroundMark x1="70227" y1="94773" x2="86818" y2="64545"/>
                        <a14:foregroundMark x1="63409" y1="43636" x2="77045" y2="34545"/>
                        <a14:foregroundMark x1="77273" y1="35455" x2="70000" y2="26591"/>
                        <a14:foregroundMark x1="77500" y1="35455" x2="73864" y2="3045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93381" y="188640"/>
            <a:ext cx="4064032" cy="406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634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3386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w Pac-Man So Completely Seized the Imagination 37 Years Ago and Never  Really Let Go">
            <a:extLst>
              <a:ext uri="{FF2B5EF4-FFF2-40B4-BE49-F238E27FC236}">
                <a16:creationId xmlns:a16="http://schemas.microsoft.com/office/drawing/2014/main" id="{8DE769B6-315A-4D00-9CF8-BB6E3548D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720" y="3573016"/>
            <a:ext cx="6256424" cy="312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吃海带可以补碘</a:t>
            </a:r>
            <a:r>
              <a:rPr lang="en-US" altLang="zh-CN" sz="4000" b="1" dirty="0"/>
              <a:t>……</a:t>
            </a:r>
            <a:endParaRPr lang="zh-CN" alt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1556792"/>
            <a:ext cx="8229600" cy="4525963"/>
          </a:xfrm>
        </p:spPr>
        <p:txBody>
          <a:bodyPr>
            <a:normAutofit/>
          </a:bodyPr>
          <a:lstStyle/>
          <a:p>
            <a:r>
              <a:rPr lang="zh-CN" altLang="en-US" sz="2800" b="1" dirty="0"/>
              <a:t>海水中的碘：</a:t>
            </a:r>
            <a:r>
              <a:rPr lang="en-US" altLang="zh-CN" sz="2800" b="1" dirty="0"/>
              <a:t>	 60	ppb (part per billion = 10</a:t>
            </a:r>
            <a:r>
              <a:rPr lang="en-US" altLang="zh-CN" sz="2800" b="1" baseline="30000" dirty="0"/>
              <a:t>-9</a:t>
            </a:r>
            <a:r>
              <a:rPr lang="en-US" altLang="zh-CN" sz="2800" b="1" dirty="0"/>
              <a:t>)</a:t>
            </a:r>
          </a:p>
          <a:p>
            <a:r>
              <a:rPr lang="zh-CN" altLang="en-US" sz="2800" b="1" dirty="0"/>
              <a:t>海带中的碘：</a:t>
            </a:r>
            <a:r>
              <a:rPr lang="en-US" altLang="zh-CN" sz="2800" b="1" dirty="0"/>
              <a:t>80000	ppb</a:t>
            </a:r>
          </a:p>
          <a:p>
            <a:endParaRPr lang="en-US" altLang="zh-CN" sz="2800" b="1" dirty="0"/>
          </a:p>
          <a:p>
            <a:r>
              <a:rPr lang="en-US" altLang="zh-CN" sz="2800" b="1" dirty="0"/>
              <a:t>Iodine was collected </a:t>
            </a:r>
            <a:r>
              <a:rPr lang="en-US" altLang="zh-CN" sz="2800" b="1" dirty="0">
                <a:solidFill>
                  <a:srgbClr val="FFFF00"/>
                </a:solidFill>
              </a:rPr>
              <a:t>Actively</a:t>
            </a:r>
          </a:p>
          <a:p>
            <a:r>
              <a:rPr lang="en-US" altLang="zh-CN" sz="2800" b="1" dirty="0"/>
              <a:t>Against </a:t>
            </a:r>
            <a:r>
              <a:rPr lang="en-US" altLang="zh-CN" sz="2800" b="1" dirty="0">
                <a:solidFill>
                  <a:srgbClr val="FFFF00"/>
                </a:solidFill>
              </a:rPr>
              <a:t>concentration gradient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055" y="2276872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896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D51960E-6BCF-AB11-4293-537F7DCC3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948" r="29531" b="7146"/>
          <a:stretch/>
        </p:blipFill>
        <p:spPr bwMode="auto">
          <a:xfrm>
            <a:off x="728635" y="908720"/>
            <a:ext cx="645297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F78C2B-0C16-1C91-23D0-582DA7512728}"/>
              </a:ext>
            </a:extLst>
          </p:cNvPr>
          <p:cNvGraphicFramePr>
            <a:graphicFrameLocks noGrp="1"/>
          </p:cNvGraphicFramePr>
          <p:nvPr/>
        </p:nvGraphicFramePr>
        <p:xfrm>
          <a:off x="728635" y="476672"/>
          <a:ext cx="10830960" cy="18897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694957">
                  <a:extLst>
                    <a:ext uri="{9D8B030D-6E8A-4147-A177-3AD203B41FA5}">
                      <a16:colId xmlns:a16="http://schemas.microsoft.com/office/drawing/2014/main" val="729921676"/>
                    </a:ext>
                  </a:extLst>
                </a:gridCol>
                <a:gridCol w="2829656">
                  <a:extLst>
                    <a:ext uri="{9D8B030D-6E8A-4147-A177-3AD203B41FA5}">
                      <a16:colId xmlns:a16="http://schemas.microsoft.com/office/drawing/2014/main" val="3580725651"/>
                    </a:ext>
                  </a:extLst>
                </a:gridCol>
                <a:gridCol w="1302007">
                  <a:extLst>
                    <a:ext uri="{9D8B030D-6E8A-4147-A177-3AD203B41FA5}">
                      <a16:colId xmlns:a16="http://schemas.microsoft.com/office/drawing/2014/main" val="3386961721"/>
                    </a:ext>
                  </a:extLst>
                </a:gridCol>
                <a:gridCol w="1504852">
                  <a:extLst>
                    <a:ext uri="{9D8B030D-6E8A-4147-A177-3AD203B41FA5}">
                      <a16:colId xmlns:a16="http://schemas.microsoft.com/office/drawing/2014/main" val="1560107541"/>
                    </a:ext>
                  </a:extLst>
                </a:gridCol>
                <a:gridCol w="3499488">
                  <a:extLst>
                    <a:ext uri="{9D8B030D-6E8A-4147-A177-3AD203B41FA5}">
                      <a16:colId xmlns:a16="http://schemas.microsoft.com/office/drawing/2014/main" val="727692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Term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Examples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Cost</a:t>
                      </a:r>
                      <a:endParaRPr lang="zh-CN" altLang="en-US" sz="20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Help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Direction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869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Active Transport</a:t>
                      </a:r>
                      <a:endParaRPr lang="en-US" altLang="zh-CN" sz="4000" b="1" dirty="0"/>
                    </a:p>
                    <a:p>
                      <a:pPr algn="ctr"/>
                      <a:r>
                        <a:rPr lang="zh-CN" altLang="en-US" sz="1800" b="1" dirty="0"/>
                        <a:t>主动运输</a:t>
                      </a:r>
                      <a:endParaRPr lang="en-US" altLang="zh-CN" sz="18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Glucose</a:t>
                      </a:r>
                      <a:r>
                        <a:rPr lang="zh-CN" altLang="en-US" sz="1800" b="1" dirty="0"/>
                        <a:t>葡萄糖</a:t>
                      </a:r>
                      <a:br>
                        <a:rPr lang="en-US" altLang="zh-CN" sz="2800" b="1" dirty="0"/>
                      </a:br>
                      <a:r>
                        <a:rPr lang="en-US" altLang="zh-CN" sz="2800" b="1" dirty="0"/>
                        <a:t>K</a:t>
                      </a:r>
                      <a:r>
                        <a:rPr lang="en-US" altLang="zh-CN" sz="2800" b="1" baseline="30000" dirty="0"/>
                        <a:t>+</a:t>
                      </a:r>
                      <a:r>
                        <a:rPr lang="en-US" altLang="zh-CN" sz="2800" b="1" baseline="0" dirty="0"/>
                        <a:t>-</a:t>
                      </a:r>
                      <a:r>
                        <a:rPr lang="en-US" altLang="zh-CN" sz="2800" b="1" dirty="0"/>
                        <a:t>Na</a:t>
                      </a:r>
                      <a:r>
                        <a:rPr lang="en-US" altLang="zh-CN" sz="2800" b="1" baseline="30000" dirty="0"/>
                        <a:t>+</a:t>
                      </a:r>
                      <a:r>
                        <a:rPr lang="en-US" altLang="zh-CN" sz="2800" b="1" baseline="0" dirty="0"/>
                        <a:t>-Pump</a:t>
                      </a:r>
                      <a:r>
                        <a:rPr lang="en-US" altLang="zh-CN" sz="2800" b="1" baseline="30000" dirty="0"/>
                        <a:t> </a:t>
                      </a:r>
                      <a:endParaRPr lang="en-US" altLang="zh-CN" sz="2800" b="1" dirty="0"/>
                    </a:p>
                    <a:p>
                      <a:pPr algn="ctr"/>
                      <a:r>
                        <a:rPr lang="en-US" altLang="zh-CN" sz="2000" b="1" u="sng" dirty="0"/>
                        <a:t>(when necessary)</a:t>
                      </a:r>
                      <a:endParaRPr lang="en-US" altLang="zh-CN" sz="2800" b="1" u="sng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u="sng" dirty="0">
                          <a:solidFill>
                            <a:srgbClr val="FFFF00"/>
                          </a:solidFill>
                        </a:rPr>
                        <a:t>ATP</a:t>
                      </a:r>
                      <a:endParaRPr lang="zh-CN" altLang="en-US" sz="2800" b="1" u="sng" dirty="0">
                        <a:solidFill>
                          <a:srgbClr val="FFFF00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Carrier Protein</a:t>
                      </a:r>
                      <a:endParaRPr lang="zh-CN" altLang="en-US" sz="28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Against concentration gradient</a:t>
                      </a:r>
                    </a:p>
                    <a:p>
                      <a:pPr algn="ctr"/>
                      <a:r>
                        <a:rPr lang="en-US" altLang="zh-CN" sz="2800" b="1" dirty="0">
                          <a:solidFill>
                            <a:srgbClr val="00B0F0"/>
                          </a:solidFill>
                        </a:rPr>
                        <a:t>Low%</a:t>
                      </a:r>
                      <a:r>
                        <a:rPr lang="zh-CN" altLang="en-US" sz="2800" b="1" dirty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en-US" altLang="zh-CN" sz="2800" b="1" dirty="0">
                          <a:solidFill>
                            <a:srgbClr val="FF572F"/>
                          </a:solidFill>
                        </a:rPr>
                        <a:t>High%</a:t>
                      </a:r>
                      <a:endParaRPr lang="en-US" altLang="zh-CN" sz="2800" b="1" dirty="0">
                        <a:solidFill>
                          <a:srgbClr val="00B0F0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73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816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8635" y="476672"/>
          <a:ext cx="10830960" cy="18897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694957">
                  <a:extLst>
                    <a:ext uri="{9D8B030D-6E8A-4147-A177-3AD203B41FA5}">
                      <a16:colId xmlns:a16="http://schemas.microsoft.com/office/drawing/2014/main" val="729921676"/>
                    </a:ext>
                  </a:extLst>
                </a:gridCol>
                <a:gridCol w="2829656">
                  <a:extLst>
                    <a:ext uri="{9D8B030D-6E8A-4147-A177-3AD203B41FA5}">
                      <a16:colId xmlns:a16="http://schemas.microsoft.com/office/drawing/2014/main" val="3580725651"/>
                    </a:ext>
                  </a:extLst>
                </a:gridCol>
                <a:gridCol w="1302007">
                  <a:extLst>
                    <a:ext uri="{9D8B030D-6E8A-4147-A177-3AD203B41FA5}">
                      <a16:colId xmlns:a16="http://schemas.microsoft.com/office/drawing/2014/main" val="3386961721"/>
                    </a:ext>
                  </a:extLst>
                </a:gridCol>
                <a:gridCol w="1504852">
                  <a:extLst>
                    <a:ext uri="{9D8B030D-6E8A-4147-A177-3AD203B41FA5}">
                      <a16:colId xmlns:a16="http://schemas.microsoft.com/office/drawing/2014/main" val="1560107541"/>
                    </a:ext>
                  </a:extLst>
                </a:gridCol>
                <a:gridCol w="3499488">
                  <a:extLst>
                    <a:ext uri="{9D8B030D-6E8A-4147-A177-3AD203B41FA5}">
                      <a16:colId xmlns:a16="http://schemas.microsoft.com/office/drawing/2014/main" val="727692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Term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Examples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Cost</a:t>
                      </a:r>
                      <a:endParaRPr lang="zh-CN" altLang="en-US" sz="20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Help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Direction</a:t>
                      </a:r>
                      <a:endParaRPr lang="zh-CN" altLang="en-US" sz="28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869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Active Transport</a:t>
                      </a:r>
                      <a:endParaRPr lang="en-US" altLang="zh-CN" sz="4000" b="1" dirty="0"/>
                    </a:p>
                    <a:p>
                      <a:pPr algn="ctr"/>
                      <a:r>
                        <a:rPr lang="zh-CN" altLang="en-US" sz="1800" b="1" dirty="0"/>
                        <a:t>主动运输</a:t>
                      </a:r>
                      <a:endParaRPr lang="en-US" altLang="zh-CN" sz="18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Glucose</a:t>
                      </a:r>
                      <a:r>
                        <a:rPr lang="zh-CN" altLang="en-US" sz="1800" b="1" dirty="0"/>
                        <a:t>葡萄糖</a:t>
                      </a:r>
                      <a:br>
                        <a:rPr lang="en-US" altLang="zh-CN" sz="2800" b="1" dirty="0"/>
                      </a:br>
                      <a:r>
                        <a:rPr lang="en-US" altLang="zh-CN" sz="2800" b="1" dirty="0"/>
                        <a:t>K</a:t>
                      </a:r>
                      <a:r>
                        <a:rPr lang="en-US" altLang="zh-CN" sz="2800" b="1" baseline="30000" dirty="0"/>
                        <a:t>+</a:t>
                      </a:r>
                      <a:r>
                        <a:rPr lang="en-US" altLang="zh-CN" sz="2800" b="1" baseline="0" dirty="0"/>
                        <a:t>-</a:t>
                      </a:r>
                      <a:r>
                        <a:rPr lang="en-US" altLang="zh-CN" sz="2800" b="1" dirty="0"/>
                        <a:t>Na</a:t>
                      </a:r>
                      <a:r>
                        <a:rPr lang="en-US" altLang="zh-CN" sz="2800" b="1" baseline="30000" dirty="0"/>
                        <a:t>+</a:t>
                      </a:r>
                      <a:r>
                        <a:rPr lang="en-US" altLang="zh-CN" sz="2800" b="1" baseline="0" dirty="0"/>
                        <a:t>-Pump</a:t>
                      </a:r>
                      <a:r>
                        <a:rPr lang="en-US" altLang="zh-CN" sz="2800" b="1" baseline="30000" dirty="0"/>
                        <a:t> </a:t>
                      </a:r>
                      <a:endParaRPr lang="en-US" altLang="zh-CN" sz="2800" b="1" dirty="0"/>
                    </a:p>
                    <a:p>
                      <a:pPr algn="ctr"/>
                      <a:r>
                        <a:rPr lang="en-US" altLang="zh-CN" sz="2000" b="1" u="sng" dirty="0"/>
                        <a:t>(when necessary)</a:t>
                      </a:r>
                      <a:endParaRPr lang="en-US" altLang="zh-CN" sz="2800" b="1" u="sng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u="sng" dirty="0">
                          <a:solidFill>
                            <a:srgbClr val="FFFF00"/>
                          </a:solidFill>
                        </a:rPr>
                        <a:t>ATP</a:t>
                      </a:r>
                      <a:endParaRPr lang="zh-CN" altLang="en-US" sz="2800" b="1" u="sng" dirty="0">
                        <a:solidFill>
                          <a:srgbClr val="FFFF00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Carrier Protein</a:t>
                      </a:r>
                      <a:endParaRPr lang="zh-CN" altLang="en-US" sz="28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Against concentration gradient</a:t>
                      </a:r>
                    </a:p>
                    <a:p>
                      <a:pPr algn="ctr"/>
                      <a:r>
                        <a:rPr lang="en-US" altLang="zh-CN" sz="2800" b="1" dirty="0">
                          <a:solidFill>
                            <a:srgbClr val="00B0F0"/>
                          </a:solidFill>
                        </a:rPr>
                        <a:t>Low%</a:t>
                      </a:r>
                      <a:r>
                        <a:rPr lang="zh-CN" altLang="en-US" sz="2800" b="1" dirty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en-US" altLang="zh-CN" sz="2800" b="1" dirty="0">
                          <a:solidFill>
                            <a:srgbClr val="FF572F"/>
                          </a:solidFill>
                        </a:rPr>
                        <a:t>High%</a:t>
                      </a:r>
                      <a:endParaRPr lang="en-US" altLang="zh-CN" sz="2800" b="1" dirty="0">
                        <a:solidFill>
                          <a:srgbClr val="00B0F0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73224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348" y="2665241"/>
            <a:ext cx="3895019" cy="4074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348" y="2628989"/>
            <a:ext cx="3914942" cy="4114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347" y="2647116"/>
            <a:ext cx="3924904" cy="4094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347" y="2638706"/>
            <a:ext cx="3924904" cy="4094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017" y="2656545"/>
            <a:ext cx="3924904" cy="4084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5705" y="2648748"/>
            <a:ext cx="3914942" cy="408429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084486" y="2628988"/>
            <a:ext cx="2133600" cy="533400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srgbClr val="00FF00"/>
                </a:solidFill>
                <a:latin typeface="+mj-lt"/>
                <a:ea typeface="+mj-ea"/>
                <a:cs typeface="+mj-cs"/>
              </a:rPr>
              <a:t>Take Notes</a:t>
            </a:r>
            <a:endParaRPr lang="zh-CN" altLang="en-US" sz="3200" b="1" dirty="0">
              <a:solidFill>
                <a:srgbClr val="00FF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894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70892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800" b="1" dirty="0"/>
              <a:t>【</a:t>
            </a:r>
            <a:r>
              <a:rPr lang="zh-CN" altLang="en-US" sz="4800" b="1" dirty="0"/>
              <a:t>作业</a:t>
            </a:r>
            <a:r>
              <a:rPr lang="en-US" altLang="zh-CN" sz="4800" b="1"/>
              <a:t>B5】</a:t>
            </a:r>
            <a:r>
              <a:rPr lang="zh-CN" altLang="en-US" sz="4800" b="1" dirty="0"/>
              <a:t>还没讲完</a:t>
            </a:r>
          </a:p>
        </p:txBody>
      </p:sp>
    </p:spTree>
    <p:extLst>
      <p:ext uri="{BB962C8B-B14F-4D97-AF65-F5344CB8AC3E}">
        <p14:creationId xmlns:p14="http://schemas.microsoft.com/office/powerpoint/2010/main" val="3346217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60649"/>
            <a:ext cx="7886700" cy="905377"/>
          </a:xfrm>
        </p:spPr>
        <p:txBody>
          <a:bodyPr/>
          <a:lstStyle/>
          <a:p>
            <a:pPr algn="ctr"/>
            <a:r>
              <a:rPr lang="zh-CN" altLang="en-US" sz="3600" b="1" dirty="0"/>
              <a:t>本节课的单词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7648" y="1027907"/>
            <a:ext cx="6923112" cy="5713461"/>
          </a:xfrm>
        </p:spPr>
        <p:txBody>
          <a:bodyPr>
            <a:noAutofit/>
          </a:bodyPr>
          <a:lstStyle/>
          <a:p>
            <a:r>
              <a:rPr lang="en-US" altLang="zh-CN" sz="2400" b="1" dirty="0"/>
              <a:t>Semi-permeable membrane		</a:t>
            </a:r>
            <a:r>
              <a:rPr lang="zh-CN" altLang="en-US" sz="2400" b="1" dirty="0"/>
              <a:t>半透膜</a:t>
            </a:r>
            <a:endParaRPr lang="en-US" altLang="zh-CN" sz="2400" b="1" dirty="0"/>
          </a:p>
          <a:p>
            <a:r>
              <a:rPr lang="en-US" altLang="zh-CN" sz="2400" b="1" dirty="0"/>
              <a:t>Selectively permeable membrane	</a:t>
            </a:r>
            <a:r>
              <a:rPr lang="zh-CN" altLang="en-US" sz="2400" b="1" dirty="0"/>
              <a:t>选择透过性膜</a:t>
            </a:r>
            <a:endParaRPr lang="en-US" altLang="zh-CN" sz="2400" b="1" dirty="0"/>
          </a:p>
          <a:p>
            <a:r>
              <a:rPr lang="en-US" altLang="zh-CN" sz="2400" b="1" dirty="0"/>
              <a:t>Osmosis			</a:t>
            </a:r>
            <a:r>
              <a:rPr lang="zh-CN" altLang="en-US" sz="2400" b="1" dirty="0"/>
              <a:t>渗透</a:t>
            </a:r>
            <a:endParaRPr lang="en-US" altLang="zh-CN" sz="2400" b="1" dirty="0"/>
          </a:p>
          <a:p>
            <a:r>
              <a:rPr lang="en-US" altLang="zh-CN" sz="2400" b="1" dirty="0"/>
              <a:t>Diffusion			</a:t>
            </a:r>
            <a:r>
              <a:rPr lang="zh-CN" altLang="en-US" sz="2400" b="1" dirty="0"/>
              <a:t>扩散</a:t>
            </a:r>
            <a:endParaRPr lang="en-US" altLang="zh-CN" sz="2400" b="1" dirty="0"/>
          </a:p>
          <a:p>
            <a:r>
              <a:rPr lang="en-US" altLang="zh-CN" sz="2400" b="1" dirty="0"/>
              <a:t>Facilitated diffusion	</a:t>
            </a:r>
            <a:r>
              <a:rPr lang="zh-CN" altLang="en-US" sz="2400" b="1" dirty="0"/>
              <a:t>协助扩散</a:t>
            </a:r>
            <a:endParaRPr lang="en-US" altLang="zh-CN" sz="2400" b="1" dirty="0"/>
          </a:p>
          <a:p>
            <a:r>
              <a:rPr lang="en-US" altLang="zh-CN" sz="2400" b="1" dirty="0"/>
              <a:t>Active transport	</a:t>
            </a:r>
            <a:r>
              <a:rPr lang="zh-CN" altLang="en-US" sz="2400" b="1" dirty="0"/>
              <a:t>主动运输</a:t>
            </a:r>
            <a:endParaRPr lang="en-US" altLang="zh-CN" sz="2400" b="1" dirty="0"/>
          </a:p>
          <a:p>
            <a:r>
              <a:rPr lang="en-US" altLang="zh-CN" sz="2400" b="1" dirty="0"/>
              <a:t>Channel			</a:t>
            </a:r>
            <a:r>
              <a:rPr lang="zh-CN" altLang="en-US" sz="2400" b="1" dirty="0"/>
              <a:t>通道</a:t>
            </a:r>
            <a:endParaRPr lang="en-US" altLang="zh-CN" sz="2400" b="1" dirty="0"/>
          </a:p>
          <a:p>
            <a:r>
              <a:rPr lang="en-US" altLang="zh-CN" sz="2400" b="1" dirty="0"/>
              <a:t>Carrier			</a:t>
            </a:r>
            <a:r>
              <a:rPr lang="zh-CN" altLang="en-US" sz="2400" b="1" dirty="0"/>
              <a:t>载体</a:t>
            </a:r>
            <a:endParaRPr lang="en-US" altLang="zh-CN" sz="2400" b="1" dirty="0"/>
          </a:p>
          <a:p>
            <a:r>
              <a:rPr lang="en-US" altLang="zh-CN" sz="2400" b="1" dirty="0"/>
              <a:t>Gradient			(</a:t>
            </a:r>
            <a:r>
              <a:rPr lang="zh-CN" altLang="en-US" sz="2400" b="1" dirty="0"/>
              <a:t>浓度</a:t>
            </a:r>
            <a:r>
              <a:rPr lang="en-US" altLang="zh-CN" sz="2400" b="1" dirty="0"/>
              <a:t>)</a:t>
            </a:r>
            <a:r>
              <a:rPr lang="zh-CN" altLang="en-US" sz="2400" b="1" dirty="0"/>
              <a:t>梯度</a:t>
            </a:r>
            <a:endParaRPr lang="en-US" altLang="zh-CN" sz="2400" b="1" dirty="0"/>
          </a:p>
          <a:p>
            <a:r>
              <a:rPr lang="en-US" altLang="zh-CN" sz="2400" b="1" dirty="0"/>
              <a:t>Endocytosis		</a:t>
            </a:r>
            <a:r>
              <a:rPr lang="zh-CN" altLang="en-US" sz="2400" b="1" dirty="0"/>
              <a:t>胞吞</a:t>
            </a:r>
            <a:endParaRPr lang="en-US" altLang="zh-CN" sz="2400" b="1" dirty="0"/>
          </a:p>
          <a:p>
            <a:r>
              <a:rPr lang="en-US" altLang="zh-CN" sz="2400" b="1" dirty="0"/>
              <a:t>Exocytosis		</a:t>
            </a:r>
            <a:r>
              <a:rPr lang="zh-CN" altLang="en-US" sz="2400" b="1" dirty="0"/>
              <a:t>胞吐</a:t>
            </a:r>
            <a:endParaRPr lang="en-US" altLang="zh-CN" sz="2400" b="1" dirty="0"/>
          </a:p>
          <a:p>
            <a:r>
              <a:rPr lang="en-US" altLang="zh-CN" sz="2400" b="1" dirty="0"/>
              <a:t>ATP				</a:t>
            </a:r>
            <a:r>
              <a:rPr lang="zh-CN" altLang="en-US" sz="2400" b="1" dirty="0"/>
              <a:t>一种能源物质</a:t>
            </a:r>
            <a:endParaRPr lang="en-US" altLang="zh-CN" sz="2400" b="1" dirty="0"/>
          </a:p>
          <a:p>
            <a:r>
              <a:rPr lang="en-US" altLang="zh-CN" sz="2400" b="1" dirty="0"/>
              <a:t>Cytoskeleton		</a:t>
            </a:r>
            <a:r>
              <a:rPr lang="zh-CN" altLang="en-US" sz="2400" b="1" dirty="0"/>
              <a:t>细胞骨架</a:t>
            </a:r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1196331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73F744-C53E-7DEA-FDFB-0D0ABC4CB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/>
              <a:t>歌名：广州 来自一个叫做脆莓的专辑</a:t>
            </a:r>
            <a:br>
              <a:rPr lang="en-US" altLang="zh-CN" b="1" dirty="0"/>
            </a:br>
            <a:r>
              <a:rPr lang="zh-CN" altLang="en-US" b="1" dirty="0"/>
              <a:t>歌手：好像也叫脆莓</a:t>
            </a:r>
            <a:br>
              <a:rPr lang="en-US" altLang="zh-CN" b="1" dirty="0"/>
            </a:br>
            <a:r>
              <a:rPr lang="zh-CN" altLang="en-US" b="1" dirty="0"/>
              <a:t>出版商似乎叫：太合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56C2-5304-4AB8-5D57-712B65422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沉默</a:t>
            </a:r>
            <a:endParaRPr lang="en-US" altLang="zh-CN" dirty="0"/>
          </a:p>
          <a:p>
            <a:r>
              <a:rPr lang="zh-CN" altLang="en-US" dirty="0"/>
              <a:t>我也曾问过，能为这世界带来什么</a:t>
            </a:r>
            <a:endParaRPr lang="en-US" altLang="zh-CN" dirty="0"/>
          </a:p>
          <a:p>
            <a:r>
              <a:rPr lang="zh-CN" altLang="en-US" dirty="0"/>
              <a:t>你却让我轻轻为你唱首歌</a:t>
            </a:r>
            <a:endParaRPr lang="en-US" altLang="zh-CN" dirty="0"/>
          </a:p>
          <a:p>
            <a:r>
              <a:rPr lang="zh-CN" altLang="en-US" dirty="0"/>
              <a:t>不知道此刻，我为什么会感到难过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6522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EB1FF7-EC23-B7CF-1609-A80B1DB3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7D0CB4-820F-940E-20C8-FCD9340F0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0AACF98-1EC9-BD76-4963-086553C7E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674245"/>
            <a:ext cx="8601075" cy="44005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DFFF45-655C-F79A-3BC6-E0A391704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3883352"/>
            <a:ext cx="76200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55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861E7EB-FA7E-87DD-BC90-25C71EDAB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9306" y="249414"/>
            <a:ext cx="8353387" cy="63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7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w Pac-Man So Completely Seized the Imagination 37 Years Ago and Never  Really Let Go">
            <a:extLst>
              <a:ext uri="{FF2B5EF4-FFF2-40B4-BE49-F238E27FC236}">
                <a16:creationId xmlns:a16="http://schemas.microsoft.com/office/drawing/2014/main" id="{8DE769B6-315A-4D00-9CF8-BB6E3548D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720" y="3573016"/>
            <a:ext cx="6256424" cy="312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听说，吃海带可以补碘</a:t>
            </a:r>
            <a:r>
              <a:rPr lang="en-US" altLang="zh-CN" sz="4000" b="1" dirty="0"/>
              <a:t>……</a:t>
            </a:r>
            <a:endParaRPr lang="zh-CN" alt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90"/>
            <a:ext cx="8928992" cy="4525963"/>
          </a:xfrm>
        </p:spPr>
        <p:txBody>
          <a:bodyPr>
            <a:normAutofit/>
          </a:bodyPr>
          <a:lstStyle/>
          <a:p>
            <a:r>
              <a:rPr lang="zh-CN" altLang="en-US" sz="3200" b="1" dirty="0"/>
              <a:t>海水中的碘：</a:t>
            </a:r>
            <a:r>
              <a:rPr lang="en-US" altLang="zh-CN" sz="3200" b="1" dirty="0"/>
              <a:t>	     60	ppb (part per billion = 10</a:t>
            </a:r>
            <a:r>
              <a:rPr lang="en-US" altLang="zh-CN" sz="3200" b="1" baseline="30000" dirty="0"/>
              <a:t>-9</a:t>
            </a:r>
            <a:r>
              <a:rPr lang="en-US" altLang="zh-CN" sz="3200" b="1" dirty="0"/>
              <a:t>)</a:t>
            </a:r>
          </a:p>
          <a:p>
            <a:r>
              <a:rPr lang="zh-CN" altLang="en-US" sz="3200" b="1" dirty="0"/>
              <a:t>海带中的碘：</a:t>
            </a:r>
            <a:r>
              <a:rPr lang="en-US" altLang="zh-CN" sz="3200" b="1" dirty="0"/>
              <a:t>80000	ppb</a:t>
            </a:r>
          </a:p>
          <a:p>
            <a:r>
              <a:rPr lang="zh-CN" altLang="en-US" sz="3200" b="1" dirty="0">
                <a:solidFill>
                  <a:srgbClr val="FFFF00"/>
                </a:solidFill>
              </a:rPr>
              <a:t>推测碘的运输方向</a:t>
            </a:r>
            <a:endParaRPr lang="en-US" altLang="zh-CN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2276872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3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910FCF-08BD-AA7C-E5D8-D2575D56F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FD4CD4-9B41-34AB-485D-C17A9DAC5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52E4E4B-9383-2D83-C166-990B50B80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16" y="0"/>
            <a:ext cx="10887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698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FE825-E58F-9FF5-4F40-E6E6580A2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BC2B35-167C-1291-BACD-F97C6EB02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3C6965-E291-9635-5CDD-889EFD9A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012" y="0"/>
            <a:ext cx="4371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72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7D8B56-CFC0-D26C-FE88-B55F51A39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23" b="5232"/>
          <a:stretch/>
        </p:blipFill>
        <p:spPr>
          <a:xfrm>
            <a:off x="5235989" y="-1"/>
            <a:ext cx="6937366" cy="3436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361A34-7C98-54B7-A70B-A03FFE0E8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t="9069" b="17723"/>
          <a:stretch/>
        </p:blipFill>
        <p:spPr bwMode="auto">
          <a:xfrm>
            <a:off x="5235989" y="3329608"/>
            <a:ext cx="718814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7390AD8-965F-A487-9755-9875482D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超规格货物</a:t>
            </a:r>
          </a:p>
        </p:txBody>
      </p:sp>
      <p:pic>
        <p:nvPicPr>
          <p:cNvPr id="1026" name="Picture 2" descr="Time For A Diet... GIF - Fat Cat Stuck - Discover &amp; Share GIFs">
            <a:extLst>
              <a:ext uri="{FF2B5EF4-FFF2-40B4-BE49-F238E27FC236}">
                <a16:creationId xmlns:a16="http://schemas.microsoft.com/office/drawing/2014/main" id="{84EC3E1F-5F8F-E523-5D52-E8CC05A41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06" b="2027"/>
          <a:stretch/>
        </p:blipFill>
        <p:spPr bwMode="auto">
          <a:xfrm>
            <a:off x="18645" y="1529408"/>
            <a:ext cx="52173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103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8800" y="87145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4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主动运输与胞吞胞吐</a:t>
            </a:r>
            <a:endParaRPr lang="en-US" altLang="zh-CN" sz="4400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Active transport &amp; Vesicular Transport</a:t>
            </a:r>
            <a:endParaRPr lang="zh-CN" altLang="en-US" sz="4400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79576" y="464176"/>
            <a:ext cx="1094874" cy="566777"/>
          </a:xfrm>
          <a:prstGeom prst="roundRect">
            <a:avLst/>
          </a:prstGeom>
          <a:ln w="44450"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srgbClr val="00FF00"/>
                </a:solidFill>
                <a:latin typeface="+mj-lt"/>
                <a:ea typeface="+mj-ea"/>
                <a:cs typeface="+mj-cs"/>
              </a:rPr>
              <a:t>笔记</a:t>
            </a:r>
            <a:r>
              <a:rPr lang="en-US" altLang="zh-CN" sz="3200" b="1" dirty="0">
                <a:solidFill>
                  <a:srgbClr val="00FF00"/>
                </a:solidFill>
                <a:latin typeface="+mj-lt"/>
                <a:ea typeface="+mj-ea"/>
                <a:cs typeface="+mj-cs"/>
              </a:rPr>
              <a:t>!</a:t>
            </a:r>
            <a:endParaRPr lang="zh-CN" altLang="en-US" sz="3200" b="1" dirty="0">
              <a:solidFill>
                <a:srgbClr val="00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895600" y="5925548"/>
            <a:ext cx="6400800" cy="8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/>
              <a:t>Nick Ni </a:t>
            </a:r>
            <a:r>
              <a:rPr lang="en-US" altLang="zh-CN" sz="2400" b="1" dirty="0"/>
              <a:t>PGA Biology Curriculum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32AEAF-A322-458A-9891-42E4B5170B9E}"/>
              </a:ext>
            </a:extLst>
          </p:cNvPr>
          <p:cNvSpPr txBox="1">
            <a:spLocks/>
          </p:cNvSpPr>
          <p:nvPr/>
        </p:nvSpPr>
        <p:spPr>
          <a:xfrm>
            <a:off x="1981200" y="1252735"/>
            <a:ext cx="8229600" cy="8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altLang="zh-CN" sz="2800" b="1" dirty="0"/>
              <a:t>Book1 Chapter4 Section2 Page 69-72</a:t>
            </a:r>
            <a:endParaRPr lang="zh-CN" altLang="en-US" sz="2800" b="1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2101596-0C11-17C2-CAEB-65A96345F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20000" contrast="30000"/>
          </a:blip>
          <a:srcRect t="12291" b="17371"/>
          <a:stretch/>
        </p:blipFill>
        <p:spPr bwMode="auto">
          <a:xfrm>
            <a:off x="1828800" y="1999887"/>
            <a:ext cx="8534400" cy="3805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12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E17D32-0375-5888-FC45-CA59F9988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02" y="365127"/>
            <a:ext cx="4944250" cy="1325563"/>
          </a:xfrm>
        </p:spPr>
        <p:txBody>
          <a:bodyPr>
            <a:normAutofit/>
          </a:bodyPr>
          <a:lstStyle/>
          <a:p>
            <a:r>
              <a:rPr lang="zh-CN" altLang="en-US" sz="4000" b="1" dirty="0"/>
              <a:t>逆</a:t>
            </a:r>
            <a:r>
              <a:rPr lang="zh-CN" altLang="en-US" sz="4000" b="1" dirty="0">
                <a:solidFill>
                  <a:srgbClr val="00B0F0"/>
                </a:solidFill>
              </a:rPr>
              <a:t>浓度</a:t>
            </a:r>
            <a:r>
              <a:rPr lang="zh-CN" altLang="en-US" sz="4000" b="1" dirty="0">
                <a:solidFill>
                  <a:srgbClr val="3BCCFF"/>
                </a:solidFill>
              </a:rPr>
              <a:t>梯度</a:t>
            </a:r>
            <a:r>
              <a:rPr lang="zh-CN" altLang="en-US" sz="4000" b="1" dirty="0"/>
              <a:t>的运输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F47C848-F7DE-8551-4F81-E93130AFF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52660" b="3247"/>
          <a:stretch/>
        </p:blipFill>
        <p:spPr bwMode="auto">
          <a:xfrm>
            <a:off x="1703512" y="980727"/>
            <a:ext cx="3988034" cy="5832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890007B-DC43-51F0-C990-A18FD4FCF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2276872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3CF1098-7457-D5C7-630E-43DEDA4F9A03}"/>
              </a:ext>
            </a:extLst>
          </p:cNvPr>
          <p:cNvSpPr/>
          <p:nvPr/>
        </p:nvSpPr>
        <p:spPr>
          <a:xfrm>
            <a:off x="1927366" y="476673"/>
            <a:ext cx="1351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B0F0"/>
                </a:solidFill>
              </a:rPr>
              <a:t>海水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9BC49C2-09A4-87DA-D752-F9A4E9878CE7}"/>
              </a:ext>
            </a:extLst>
          </p:cNvPr>
          <p:cNvSpPr/>
          <p:nvPr/>
        </p:nvSpPr>
        <p:spPr>
          <a:xfrm>
            <a:off x="3943590" y="476672"/>
            <a:ext cx="1351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C000"/>
                </a:solidFill>
              </a:rPr>
              <a:t>海带</a:t>
            </a:r>
          </a:p>
        </p:txBody>
      </p:sp>
    </p:spTree>
    <p:extLst>
      <p:ext uri="{BB962C8B-B14F-4D97-AF65-F5344CB8AC3E}">
        <p14:creationId xmlns:p14="http://schemas.microsoft.com/office/powerpoint/2010/main" val="2516881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8DC25AD-D299-6228-0129-A08D5E5F6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262330"/>
              </p:ext>
            </p:extLst>
          </p:nvPr>
        </p:nvGraphicFramePr>
        <p:xfrm>
          <a:off x="1415480" y="476672"/>
          <a:ext cx="10304897" cy="362712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694957">
                  <a:extLst>
                    <a:ext uri="{9D8B030D-6E8A-4147-A177-3AD203B41FA5}">
                      <a16:colId xmlns:a16="http://schemas.microsoft.com/office/drawing/2014/main" val="729921676"/>
                    </a:ext>
                  </a:extLst>
                </a:gridCol>
                <a:gridCol w="2829656">
                  <a:extLst>
                    <a:ext uri="{9D8B030D-6E8A-4147-A177-3AD203B41FA5}">
                      <a16:colId xmlns:a16="http://schemas.microsoft.com/office/drawing/2014/main" val="3580725651"/>
                    </a:ext>
                  </a:extLst>
                </a:gridCol>
                <a:gridCol w="1129334">
                  <a:extLst>
                    <a:ext uri="{9D8B030D-6E8A-4147-A177-3AD203B41FA5}">
                      <a16:colId xmlns:a16="http://schemas.microsoft.com/office/drawing/2014/main" val="3386961721"/>
                    </a:ext>
                  </a:extLst>
                </a:gridCol>
                <a:gridCol w="1151462">
                  <a:extLst>
                    <a:ext uri="{9D8B030D-6E8A-4147-A177-3AD203B41FA5}">
                      <a16:colId xmlns:a16="http://schemas.microsoft.com/office/drawing/2014/main" val="1560107541"/>
                    </a:ext>
                  </a:extLst>
                </a:gridCol>
                <a:gridCol w="3499488">
                  <a:extLst>
                    <a:ext uri="{9D8B030D-6E8A-4147-A177-3AD203B41FA5}">
                      <a16:colId xmlns:a16="http://schemas.microsoft.com/office/drawing/2014/main" val="727692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概念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案例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能量</a:t>
                      </a:r>
                      <a:endParaRPr lang="zh-CN" altLang="en-US" sz="2400" b="1" dirty="0"/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借助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方向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869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自由扩散</a:t>
                      </a:r>
                      <a:endParaRPr lang="en-US" altLang="zh-CN" sz="2800" b="1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O</a:t>
                      </a:r>
                      <a:r>
                        <a:rPr lang="en-US" altLang="zh-CN" sz="2800" b="1" u="none" baseline="-250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altLang="zh-CN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/CO</a:t>
                      </a:r>
                      <a:r>
                        <a:rPr lang="en-US" altLang="zh-CN" sz="2800" b="1" u="none" baseline="-250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altLang="zh-CN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/</a:t>
                      </a:r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乙醇</a:t>
                      </a:r>
                      <a:r>
                        <a:rPr lang="en-US" altLang="zh-CN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/</a:t>
                      </a:r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苯</a:t>
                      </a:r>
                      <a:endParaRPr lang="en-US" altLang="zh-CN" sz="2800" b="1" u="none" baseline="-2500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否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否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高浓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%</a:t>
                      </a:r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→低浓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%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709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渗透作用</a:t>
                      </a:r>
                      <a:endParaRPr lang="en-US" altLang="zh-CN" sz="2800" b="1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altLang="zh-CN" sz="2800" b="1" u="none" baseline="-250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altLang="zh-CN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O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否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否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低浓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%</a:t>
                      </a:r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→高浓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%</a:t>
                      </a:r>
                      <a:b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本质：水多→水少</a:t>
                      </a:r>
                      <a:endParaRPr lang="en-US" altLang="zh-CN" sz="2800" b="1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052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协助扩散</a:t>
                      </a:r>
                      <a:endParaRPr lang="en-US" altLang="zh-CN" sz="2800" b="1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葡萄糖、钠、钾</a:t>
                      </a:r>
                      <a:endParaRPr lang="en-US" altLang="zh-CN" sz="2800" b="1" u="none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否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u="non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蛋白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特异性，高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%</a:t>
                      </a:r>
                      <a:r>
                        <a:rPr lang="zh-CN" altLang="en-US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→低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%</a:t>
                      </a: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897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主动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/>
                        <a:t>运输</a:t>
                      </a:r>
                      <a:endParaRPr lang="en-US" altLang="zh-CN" sz="32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葡萄糖</a:t>
                      </a:r>
                      <a:r>
                        <a:rPr lang="en-US" altLang="zh-CN" sz="2000" b="1" dirty="0"/>
                        <a:t>(</a:t>
                      </a:r>
                      <a:r>
                        <a:rPr lang="zh-CN" altLang="en-US" sz="2000" b="1" dirty="0"/>
                        <a:t>必要时</a:t>
                      </a:r>
                      <a:r>
                        <a:rPr lang="en-US" altLang="zh-CN" sz="2000" b="1" dirty="0"/>
                        <a:t>)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/>
                        <a:t>钠钾泵</a:t>
                      </a:r>
                      <a:endParaRPr lang="en-US" altLang="zh-CN" sz="2800" b="1" u="sng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u="sng" dirty="0">
                          <a:solidFill>
                            <a:srgbClr val="FFFF00"/>
                          </a:solidFill>
                        </a:rPr>
                        <a:t>要</a:t>
                      </a:r>
                      <a:r>
                        <a:rPr lang="en-US" altLang="zh-CN" sz="2800" b="1" u="sng" dirty="0">
                          <a:solidFill>
                            <a:srgbClr val="FFFF00"/>
                          </a:solidFill>
                        </a:rPr>
                        <a:t>!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u="sng" dirty="0">
                          <a:solidFill>
                            <a:srgbClr val="FFFF00"/>
                          </a:solidFill>
                        </a:rPr>
                        <a:t>ATP</a:t>
                      </a:r>
                      <a:endParaRPr lang="zh-CN" altLang="en-US" sz="2800" b="1" u="sng" dirty="0">
                        <a:solidFill>
                          <a:srgbClr val="FFFF00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/>
                        <a:t>载体</a:t>
                      </a:r>
                      <a:endParaRPr lang="en-US" altLang="zh-CN" sz="3200" b="1" dirty="0"/>
                    </a:p>
                    <a:p>
                      <a:pPr algn="ctr"/>
                      <a:r>
                        <a:rPr lang="zh-CN" altLang="en-US" sz="3200" b="1" dirty="0"/>
                        <a:t>蛋白</a:t>
                      </a:r>
                      <a:endParaRPr lang="zh-CN" altLang="en-US" sz="2800" b="1" dirty="0"/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/>
                        <a:t>特异性</a:t>
                      </a:r>
                      <a:r>
                        <a:rPr lang="en-US" altLang="zh-CN" sz="2800" b="1" dirty="0"/>
                        <a:t>+</a:t>
                      </a:r>
                      <a:r>
                        <a:rPr lang="zh-CN" altLang="en-US" sz="2800" b="1" dirty="0"/>
                        <a:t>逆浓度梯度</a:t>
                      </a:r>
                      <a:endParaRPr lang="en-US" altLang="zh-CN" sz="2800" b="1" dirty="0"/>
                    </a:p>
                    <a:p>
                      <a:pPr algn="ctr"/>
                      <a:r>
                        <a:rPr lang="zh-CN" altLang="en-US" sz="3200" b="1" dirty="0">
                          <a:solidFill>
                            <a:srgbClr val="00B0F0"/>
                          </a:solidFill>
                        </a:rPr>
                        <a:t>低浓</a:t>
                      </a:r>
                      <a:r>
                        <a:rPr lang="en-US" altLang="zh-CN" sz="3200" b="1" dirty="0">
                          <a:solidFill>
                            <a:srgbClr val="00B0F0"/>
                          </a:solidFill>
                        </a:rPr>
                        <a:t>%</a:t>
                      </a:r>
                      <a:r>
                        <a:rPr lang="zh-CN" altLang="en-US" sz="3200" b="1" dirty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zh-CN" altLang="en-US" sz="3200" b="1" dirty="0">
                          <a:solidFill>
                            <a:srgbClr val="FF572F"/>
                          </a:solidFill>
                        </a:rPr>
                        <a:t>高浓</a:t>
                      </a:r>
                      <a:r>
                        <a:rPr lang="en-US" altLang="zh-CN" sz="3200" b="1" dirty="0">
                          <a:solidFill>
                            <a:srgbClr val="FF572F"/>
                          </a:solidFill>
                        </a:rPr>
                        <a:t>%</a:t>
                      </a:r>
                      <a:endParaRPr lang="en-US" altLang="zh-CN" sz="3200" b="1" dirty="0">
                        <a:solidFill>
                          <a:srgbClr val="00B0F0"/>
                        </a:solidFill>
                      </a:endParaRPr>
                    </a:p>
                  </a:txBody>
                  <a:tcPr marL="121706" marR="121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73224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E73A2B5-49DA-CAFC-4BD0-064A812F70CE}"/>
              </a:ext>
            </a:extLst>
          </p:cNvPr>
          <p:cNvSpPr txBox="1">
            <a:spLocks/>
          </p:cNvSpPr>
          <p:nvPr/>
        </p:nvSpPr>
        <p:spPr>
          <a:xfrm>
            <a:off x="695400" y="3284984"/>
            <a:ext cx="1094874" cy="533400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3200" b="1" dirty="0">
                <a:solidFill>
                  <a:srgbClr val="00FF00"/>
                </a:solidFill>
                <a:latin typeface="+mj-lt"/>
                <a:ea typeface="+mj-ea"/>
                <a:cs typeface="+mj-cs"/>
              </a:rPr>
              <a:t>笔记</a:t>
            </a:r>
            <a:r>
              <a:rPr lang="en-US" altLang="zh-CN" sz="3200" b="1" dirty="0">
                <a:solidFill>
                  <a:srgbClr val="00FF00"/>
                </a:solidFill>
                <a:latin typeface="+mj-lt"/>
                <a:ea typeface="+mj-ea"/>
                <a:cs typeface="+mj-cs"/>
              </a:rPr>
              <a:t>!</a:t>
            </a:r>
            <a:endParaRPr lang="zh-CN" altLang="en-US" sz="3200" b="1" dirty="0">
              <a:solidFill>
                <a:srgbClr val="00FF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9514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theme/theme1.xml><?xml version="1.0" encoding="utf-8"?>
<a:theme xmlns:a="http://schemas.openxmlformats.org/drawingml/2006/main" name="Nicks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cks1" id="{4879909E-1893-4ADE-951A-8742FC16C66A}" vid="{3224213A-C839-4CA1-B8D4-0A8310C1A2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Nicks1</Template>
  <TotalTime>5062</TotalTime>
  <Words>1296</Words>
  <Application>Microsoft Office PowerPoint</Application>
  <PresentationFormat>宽屏</PresentationFormat>
  <Paragraphs>349</Paragraphs>
  <Slides>51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4" baseType="lpstr">
      <vt:lpstr>Arial</vt:lpstr>
      <vt:lpstr>Calibri</vt:lpstr>
      <vt:lpstr>Nicks1</vt:lpstr>
      <vt:lpstr>PowerPoint 演示文稿</vt:lpstr>
      <vt:lpstr>场景1：试着解释现象</vt:lpstr>
      <vt:lpstr>场景2：葡萄糖进入红细胞</vt:lpstr>
      <vt:lpstr>场景2：葡萄糖进入红细胞</vt:lpstr>
      <vt:lpstr>听说，吃海带可以补碘……</vt:lpstr>
      <vt:lpstr>超规格货物</vt:lpstr>
      <vt:lpstr>PowerPoint 演示文稿</vt:lpstr>
      <vt:lpstr>逆浓度梯度的运输</vt:lpstr>
      <vt:lpstr>PowerPoint 演示文稿</vt:lpstr>
      <vt:lpstr>PowerPoint 演示文稿</vt:lpstr>
      <vt:lpstr>PowerPoint 演示文稿</vt:lpstr>
      <vt:lpstr>钠钾泵 (别名：Na+-K+-ATP酶)</vt:lpstr>
      <vt:lpstr>PowerPoint 演示文稿</vt:lpstr>
      <vt:lpstr>PowerPoint 演示文稿</vt:lpstr>
      <vt:lpstr>超规格货物</vt:lpstr>
      <vt:lpstr>PowerPoint 演示文稿</vt:lpstr>
      <vt:lpstr>PowerPoint 演示文稿</vt:lpstr>
      <vt:lpstr>PowerPoint 演示文稿</vt:lpstr>
      <vt:lpstr>凭直觉想想，哪种细胞活得更好？</vt:lpstr>
      <vt:lpstr>PowerPoint 演示文稿</vt:lpstr>
      <vt:lpstr>有备而来，可不是乱打的哦</vt:lpstr>
      <vt:lpstr>PowerPoint 演示文稿</vt:lpstr>
      <vt:lpstr>有备而来，可不是乱打的哦</vt:lpstr>
      <vt:lpstr>小提示：别纠结主动与否</vt:lpstr>
      <vt:lpstr>练  推测运输方式</vt:lpstr>
      <vt:lpstr>PowerPoint 演示文稿</vt:lpstr>
      <vt:lpstr>hanks     or             istening</vt:lpstr>
      <vt:lpstr>PowerPoint 演示文稿</vt:lpstr>
      <vt:lpstr>PowerPoint 演示文稿</vt:lpstr>
      <vt:lpstr>循序渐进</vt:lpstr>
      <vt:lpstr>6-Against the Gradient（顺钠梯度运输葡萄糖，说出葡萄糖进行了哪种运输） 9-Co-operations（小提示需要4&amp;6） 11-Alternative Energy（使用ATP运输钠说说钠发生了何种运输） 12-Travelling in Groups（使用钠钾泵）</vt:lpstr>
      <vt:lpstr>Random movement of particles Concentrated to even distribution; High→Low; Diffusion!</vt:lpstr>
      <vt:lpstr>Diffusion through thin barrier</vt:lpstr>
      <vt:lpstr>Thin barrier… Cell membrane…</vt:lpstr>
      <vt:lpstr>PowerPoint 演示文稿</vt:lpstr>
      <vt:lpstr>PowerPoint 演示文稿</vt:lpstr>
      <vt:lpstr>PowerPoint 演示文稿</vt:lpstr>
      <vt:lpstr>Dialysis bag: artificial semi-permeable membrane</vt:lpstr>
      <vt:lpstr>hemodialysis</vt:lpstr>
      <vt:lpstr>PowerPoint 演示文稿</vt:lpstr>
      <vt:lpstr>PowerPoint 演示文稿</vt:lpstr>
      <vt:lpstr>吃海带可以补碘……</vt:lpstr>
      <vt:lpstr>PowerPoint 演示文稿</vt:lpstr>
      <vt:lpstr>PowerPoint 演示文稿</vt:lpstr>
      <vt:lpstr>【作业B5】还没讲完</vt:lpstr>
      <vt:lpstr>本节课的单词</vt:lpstr>
      <vt:lpstr>歌名：广州 来自一个叫做脆莓的专辑 歌手：好像也叫脆莓 出版商似乎叫：太合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第四章 细胞的物质输入和输出  Chapter IV  How Things Get In or Out of Cells</dc:title>
  <dc:creator>Nick's X300</dc:creator>
  <cp:lastModifiedBy>Nick Ni</cp:lastModifiedBy>
  <cp:revision>298</cp:revision>
  <dcterms:created xsi:type="dcterms:W3CDTF">2006-08-16T00:00:00Z</dcterms:created>
  <dcterms:modified xsi:type="dcterms:W3CDTF">2023-11-14T06:39:02Z</dcterms:modified>
</cp:coreProperties>
</file>