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4" r:id="rId9"/>
    <p:sldMasterId id="2147483748" r:id="rId10"/>
    <p:sldMasterId id="2147483760" r:id="rId11"/>
  </p:sldMasterIdLst>
  <p:notesMasterIdLst>
    <p:notesMasterId r:id="rId14"/>
  </p:notesMasterIdLst>
  <p:handoutMasterIdLst>
    <p:handoutMasterId r:id="rId54"/>
  </p:handoutMasterIdLst>
  <p:sldIdLst>
    <p:sldId id="256" r:id="rId12"/>
    <p:sldId id="272" r:id="rId13"/>
    <p:sldId id="334" r:id="rId15"/>
    <p:sldId id="429" r:id="rId16"/>
    <p:sldId id="260" r:id="rId17"/>
    <p:sldId id="431" r:id="rId18"/>
    <p:sldId id="433" r:id="rId19"/>
    <p:sldId id="469" r:id="rId20"/>
    <p:sldId id="262" r:id="rId21"/>
    <p:sldId id="275" r:id="rId22"/>
    <p:sldId id="276" r:id="rId23"/>
    <p:sldId id="432" r:id="rId24"/>
    <p:sldId id="468" r:id="rId25"/>
    <p:sldId id="326" r:id="rId26"/>
    <p:sldId id="310" r:id="rId27"/>
    <p:sldId id="387" r:id="rId28"/>
    <p:sldId id="388" r:id="rId29"/>
    <p:sldId id="389" r:id="rId30"/>
    <p:sldId id="404" r:id="rId31"/>
    <p:sldId id="393" r:id="rId32"/>
    <p:sldId id="394" r:id="rId33"/>
    <p:sldId id="405" r:id="rId34"/>
    <p:sldId id="406" r:id="rId35"/>
    <p:sldId id="396" r:id="rId36"/>
    <p:sldId id="409" r:id="rId37"/>
    <p:sldId id="397" r:id="rId38"/>
    <p:sldId id="400" r:id="rId39"/>
    <p:sldId id="408" r:id="rId40"/>
    <p:sldId id="470" r:id="rId41"/>
    <p:sldId id="401" r:id="rId42"/>
    <p:sldId id="403" r:id="rId43"/>
    <p:sldId id="337" r:id="rId44"/>
    <p:sldId id="373" r:id="rId45"/>
    <p:sldId id="378" r:id="rId46"/>
    <p:sldId id="379" r:id="rId47"/>
    <p:sldId id="380" r:id="rId48"/>
    <p:sldId id="381" r:id="rId49"/>
    <p:sldId id="375" r:id="rId50"/>
    <p:sldId id="384" r:id="rId51"/>
    <p:sldId id="383" r:id="rId52"/>
    <p:sldId id="290" r:id="rId53"/>
  </p:sldIdLst>
  <p:sldSz cx="9144000" cy="6858000" type="screen4x3"/>
  <p:notesSz cx="6858000" cy="9144000"/>
  <p:custDataLst>
    <p:tags r:id="rId5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8" Type="http://schemas.openxmlformats.org/officeDocument/2006/relationships/tags" Target="tags/tag6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7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CF655-93E9-4600-B720-203D6396A9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8BAC7-D8F4-40A1-B122-2BE6AA6D50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DE8AA484-457D-4024-86F4-3D95703282B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038435-EE6A-43BF-942E-8CAFC426A842}" type="slidenum">
              <a:rPr lang="en-US" altLang="zh-CN"/>
            </a:fld>
            <a:endParaRPr lang="en-US" altLang="zh-CN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A484-457D-4024-86F4-3D95703282B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C73C969-4B9C-446C-B6D1-40C2EC25157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04824-F19B-4E20-9085-C9C13586837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6181F-1570-49E9-9F35-0BD508BBE9E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1C1BC-7CD4-4E82-A59A-6310CB6B0A4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6ADD3-27F0-4943-BA26-DCD59965303F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6DA25-4E60-431E-983E-5807D25D429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3C12E-189F-4CDF-99F3-1E41AB3CF07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7153-CBFA-447E-A27D-2D7C3D89B71F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A4388-57A1-4B1B-93E5-4505612686E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/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3795" name="Group 3"/>
            <p:cNvGrpSpPr/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379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79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3798" name="Group 6"/>
            <p:cNvGrpSpPr/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379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80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3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3380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380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F6FF2B9-3A0C-4043-8697-36AB1E0FEE4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8608E-DE0F-47F2-91FC-71146B9C9A6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9A9F6-8DA8-42C8-870D-E866620A347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8F36D-B707-4F5D-9328-68D51EE22D4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75B69-B898-4370-A9BE-DCB2355E880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A3635-4809-4FB9-8BDF-43944C2439F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67463-0886-4E00-B200-E5AFCB5D7F8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5E107-2CAC-4943-968B-A7F6C6FECA4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C223C-BF11-4D7D-AB7C-8B7A31A8C28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A32FD-41BB-4670-B792-88CE5C049D1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8D804-7C61-42F2-BDDA-18FE4D8BB1A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AFA1-18C0-4CF4-8BBA-E8C69450986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FB40-9589-4C63-8390-5D2B5E3F572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C86E1-A5FA-43AA-8A76-13EB07E4BA2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E7703-BE1D-4A4D-8C1A-68933B0ADD1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D9A5F-80DE-4F74-A1B1-1DDF33A81B8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B6839-053A-4CD2-8A6C-9170AB0D2A8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90027-F800-4247-8946-746F5D91A5E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EBC6B-C69D-4694-82CE-C6D87D1FF02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D0A8A-ED5C-4765-9677-1BA5A1876EF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AA1BE-5AAE-4F6F-8E65-DCD450FD163E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C8D85-EDB4-4E7C-AFA9-82A1456DE6E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B1B0-1B32-44A8-ABB0-08F01E1D467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DB0B3-3E6C-4224-A479-B316DFC8D27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6EF0D-A2D8-48FC-BBDB-816F5BE0DEDB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918DE-8F29-4310-A906-103F9E642049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C000C-9C6F-42AA-8753-1A9A17201062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3FD3E-C496-4D79-85F0-797D2AA1456D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F7E90-C7A2-4588-9AEB-2D112432EAE2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48D30-ED48-43DD-B9BE-EDE8E8F15285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0CD9A-2BE8-4692-B4F9-2468F85DDC5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CA3E3-A1DF-48AF-BE2F-55CACAFF7129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EA569-3CCC-45F1-9045-AEEE9F330B94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81BBF-8E40-4D4D-BC61-12287A1D1CBA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C206E-B58E-47B6-9DFD-F8167AB1C884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8B6ED-67EC-450D-8BB7-82E69AA6619E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B7EBC4-391C-4CCD-965E-4CC264763CD0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5F3921-9DDB-4D4F-B4C5-C27DA32F479A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19D4A0-66F9-4205-BBD1-7D9447434086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8671FB-993D-4AF0-92CE-EEBA7D3192B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17BB72-F29D-4DCE-80FA-A4E1B578897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9D707-3F1B-46A1-A652-52DA281EB82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D8E329-418E-4FE7-93B3-56F02C3D677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456693-C0DD-4427-A819-8F7B5F87AC1A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7AAF99-D169-4D10-A917-BF5DCB86D7D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28A45E-1057-46C0-9A08-AD4285848835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84E9D-CE40-47D9-BDAD-BE656A0FEE3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BB0554-9642-42BB-A275-71C918E0569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EECED-BE52-436D-89E8-D5E5744CB8AC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C2782-A963-488B-901C-E376F339FA09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4ECAC-18E4-44B3-946D-866197B78AB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2F81D-AC34-4B60-ABA0-AA5E87B44D6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2415C-E86B-416B-97EE-A8FBC87E876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39414-C06A-45BC-BEBD-D9ED65D535E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41D00-33A0-4AE3-980B-3FA588D02C0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81E0C-7BDB-4222-97BD-96A92F3DE446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743DA-F013-480C-8BAC-9CFB8CB66AD8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170AB-09A9-4017-A689-A5289D34A525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305C2-F49D-4C22-8215-A7ACA9FA4E2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46A33-B3BB-46BC-AC3F-F8143A58F2D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7775"/>
            <a:ext cx="6400800" cy="115252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ct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zh-CN"/>
              <a:t>单击此处编辑母版副标题样式</a:t>
            </a:r>
            <a:endParaRPr lang="zh-C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8111-4039-4158-A9A3-AF3240ECACD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2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2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60102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60102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6B5898-032C-4856-BE04-EDFD4BC42332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7CD06A-EF5A-400C-9A3F-E9E23930B0F3}" type="slidenum">
              <a:rPr lang="en-US" altLang="zh-CN"/>
            </a:fld>
            <a:endParaRPr lang="en-US" altLang="zh-CN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B2AE3-74BC-44E6-9E42-6F29F216CB2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4" name="Group 6"/>
            <p:cNvGrpSpPr/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276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3A13101-0763-4CDE-987E-C3FE6706D941}" type="slidenum">
              <a:rPr lang="en-US" altLang="zh-CN">
                <a:solidFill>
                  <a:srgbClr val="1C1C1C"/>
                </a:solidFill>
              </a:rPr>
            </a:fld>
            <a:endParaRPr lang="en-US" altLang="zh-CN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C3BF-0C40-41BA-8C37-B1586AB6246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A5D7D-C331-4EC6-9177-4D213BFCD1E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894D5-2015-474F-AB8C-7FA5AA6FFCC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C6DE8-1F08-4E1C-9FA5-F7D94CEDF9B9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4D0A-BCFC-4B45-ABC6-23462EBA6760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866D-11C1-4D1B-9B10-933F53F33260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B6C97-0CB9-4412-BA39-5EBFBCF3F7E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3134-E1E2-4827-9826-CEA5703D2D1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F523F-7320-484A-9633-AD1FC7C6144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176DB-25E0-42C0-BEB2-EFAF0D56861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DBEF-577C-4531-96ED-4561A978F8B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223B7-D96D-4995-9AF9-42B60EDD5F9C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70E6-2AF1-4600-8C02-EFC4554AEAB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9FABC-C58F-4B09-8722-D670406E78C8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20DC7-B35D-4D63-982E-C7C8963EC86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E1F70-7130-4560-B26C-6DDB7F6611E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49D9A-90B3-4114-B11D-E3252B25891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7B4E7-5EB5-4F47-A5B4-AB534FC3D845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2DAFA-9E8A-423C-BDB0-A9E46C87A5B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F8F5B-5F7A-4A25-AB9B-AECADE4B8AF6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99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441C92-1DA7-402D-A1DC-D00C84E45EC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52EAB5F8-3578-40E0-AE75-327B483EDC1D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CA5557F-EF1C-4933-BF1C-B0CE0869F4A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第二階層</a:t>
            </a:r>
            <a:endParaRPr lang="zh-TW" altLang="en-US" smtClean="0"/>
          </a:p>
          <a:p>
            <a:pPr lvl="2"/>
            <a:r>
              <a:rPr lang="zh-TW" altLang="en-US" smtClean="0"/>
              <a:t>第三階層</a:t>
            </a:r>
            <a:endParaRPr lang="zh-TW" altLang="en-US" smtClean="0"/>
          </a:p>
          <a:p>
            <a:pPr lvl="3"/>
            <a:r>
              <a:rPr lang="zh-TW" altLang="en-US" smtClean="0"/>
              <a:t>第四階層</a:t>
            </a:r>
            <a:endParaRPr lang="zh-TW" altLang="en-US" smtClean="0"/>
          </a:p>
          <a:p>
            <a:pPr lvl="4"/>
            <a:r>
              <a:rPr lang="zh-TW" altLang="en-US" smtClean="0"/>
              <a:t>第五階層</a:t>
            </a:r>
            <a:endParaRPr lang="zh-TW" altLang="en-US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defTabSz="762000">
              <a:defRPr kumimoji="1" sz="1400">
                <a:latin typeface="+mn-lt"/>
                <a:ea typeface="PMingLiU" pitchFamily="18" charset="-120"/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ctr" defTabSz="762000">
              <a:defRPr kumimoji="1" sz="1400">
                <a:latin typeface="+mn-lt"/>
                <a:ea typeface="PMingLiU" pitchFamily="18" charset="-120"/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 defTabSz="762000">
              <a:defRPr kumimoji="1" sz="1400">
                <a:latin typeface="+mn-lt"/>
                <a:ea typeface="PMingLiU" pitchFamily="18" charset="-120"/>
              </a:defRPr>
            </a:lvl1pPr>
          </a:lstStyle>
          <a:p>
            <a:fld id="{ED6A5068-512C-4D52-81ED-5797FEB14F5F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defTabSz="762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762000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762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86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DEC0187-6A14-4AEC-BCB2-8A94063B0AA0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F7141397-A1F6-4174-96D1-48AB750CA9D6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/>
              <a:t>单击此处编辑母版标题样式</a:t>
            </a:r>
            <a:endParaRPr lang="zh-CN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2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/>
              <a:t>单击此处编辑母版文本样式</a:t>
            </a:r>
            <a:endParaRPr lang="zh-CN" smtClean="0"/>
          </a:p>
          <a:p>
            <a:pPr lvl="1"/>
            <a:r>
              <a:rPr lang="zh-CN" smtClean="0"/>
              <a:t>第二级</a:t>
            </a:r>
            <a:endParaRPr lang="zh-CN" smtClean="0"/>
          </a:p>
          <a:p>
            <a:pPr lvl="2"/>
            <a:r>
              <a:rPr lang="zh-CN" smtClean="0"/>
              <a:t>第三级</a:t>
            </a:r>
            <a:endParaRPr lang="zh-CN" smtClean="0"/>
          </a:p>
          <a:p>
            <a:pPr lvl="3"/>
            <a:r>
              <a:rPr lang="zh-CN" smtClean="0"/>
              <a:t>第四级</a:t>
            </a:r>
            <a:endParaRPr lang="zh-CN" smtClean="0"/>
          </a:p>
          <a:p>
            <a:pPr lvl="4"/>
            <a:r>
              <a:rPr lang="zh-CN" smtClean="0"/>
              <a:t>第五级</a:t>
            </a:r>
            <a:endParaRPr 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kumimoji="0"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 b="0">
                <a:latin typeface="+mn-lt"/>
                <a:ea typeface="+mn-ea"/>
              </a:defRPr>
            </a:lvl1pPr>
          </a:lstStyle>
          <a:p>
            <a:pPr algn="ctr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4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9CEAFEDF-27E8-4D8B-B6C6-B186ECA69B1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A2A5238E-B7EF-43CF-9EBE-944FD3ECCF70}" type="slidenum">
              <a:rPr lang="en-US" altLang="zh-CN" smtClean="0">
                <a:solidFill>
                  <a:srgbClr val="000000"/>
                </a:solidFill>
                <a:ea typeface="宋体" panose="02010600030101010101" pitchFamily="2" charset="-122"/>
              </a:rPr>
            </a:fld>
            <a:endParaRPr lang="en-US" altLang="zh-CN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hyperlink" Target="http://image.baidu.com/i?ct=503316480&amp;z=0&amp;tn=baiduimagedetail&amp;word=%CB%BC%BF%BC&amp;in=5272&amp;cl=2&amp;cm=1&amp;sc=0&amp;lm=-1&amp;pn=213&amp;rn=1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6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99.xml"/><Relationship Id="rId3" Type="http://schemas.openxmlformats.org/officeDocument/2006/relationships/oleObject" Target="../embeddings/oleObject5.bin"/><Relationship Id="rId2" Type="http://schemas.openxmlformats.org/officeDocument/2006/relationships/image" Target="../media/image35.png"/><Relationship Id="rId1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86.xml"/><Relationship Id="rId3" Type="http://schemas.openxmlformats.org/officeDocument/2006/relationships/oleObject" Target="../embeddings/oleObject7.bin"/><Relationship Id="rId2" Type="http://schemas.openxmlformats.org/officeDocument/2006/relationships/image" Target="../media/image37.png"/><Relationship Id="rId1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86.xml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9.bin"/><Relationship Id="rId3" Type="http://schemas.openxmlformats.org/officeDocument/2006/relationships/image" Target="../media/image37.png"/><Relationship Id="rId2" Type="http://schemas.openxmlformats.org/officeDocument/2006/relationships/oleObject" Target="../embeddings/oleObject8.bin"/><Relationship Id="rId1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73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87563" y="0"/>
            <a:ext cx="70564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1484313"/>
            <a:ext cx="3995738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600" b="1" dirty="0"/>
              <a:t>什么是光合作用？</a:t>
            </a:r>
            <a:endParaRPr lang="zh-CN" altLang="en-US" sz="3600" b="1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35150" y="3068638"/>
            <a:ext cx="5689600" cy="7620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4400" b="1"/>
              <a:t>第</a:t>
            </a:r>
            <a:r>
              <a:rPr lang="en-US" altLang="zh-CN" sz="4400" b="1"/>
              <a:t>4</a:t>
            </a:r>
            <a:r>
              <a:rPr lang="zh-CN" altLang="en-US" sz="4400" b="1"/>
              <a:t>节　光合作用</a:t>
            </a:r>
            <a:endParaRPr lang="zh-CN" altLang="en-US" sz="4400" b="1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560" y="4364990"/>
            <a:ext cx="2100580" cy="64516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</a:rPr>
              <a:t>一</a:t>
            </a:r>
            <a:r>
              <a:rPr lang="zh-CN" altLang="en-US" sz="3600" b="1" dirty="0" smtClean="0">
                <a:solidFill>
                  <a:srgbClr val="000000"/>
                </a:solidFill>
              </a:rPr>
              <a:t>、发现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bldLvl="0" animBg="1"/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11188" y="2060575"/>
            <a:ext cx="7343775" cy="1512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r>
              <a:rPr kumimoji="1" lang="zh-CN" altLang="en-US" sz="3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问题：</a:t>
            </a:r>
            <a:endParaRPr kumimoji="1" lang="zh-CN" altLang="en-US" sz="36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</a:t>
            </a:r>
            <a:r>
              <a:rPr kumimoji="1" lang="en-US" altLang="zh-CN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CO</a:t>
            </a:r>
            <a:r>
              <a:rPr kumimoji="1" lang="en-US" altLang="zh-CN" sz="3600" b="1" baseline="-250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是如何转变成有机物的？</a:t>
            </a:r>
            <a:endParaRPr kumimoji="1" lang="zh-CN" altLang="en-US" sz="36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40963" name="Picture 3" descr="u=694250875,1058074392&amp;gp=28">
            <a:hlinkClick r:id="rId1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1327150" cy="16557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MCalvin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388" y="200025"/>
            <a:ext cx="4032250" cy="3390900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07504" y="3789363"/>
            <a:ext cx="5256584" cy="19446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600" b="1" dirty="0" smtClean="0">
                <a:solidFill>
                  <a:srgbClr val="0000FF"/>
                </a:solidFill>
              </a:rPr>
              <a:t>4</a:t>
            </a:r>
            <a:r>
              <a:rPr lang="zh-CN" altLang="en-US" sz="3600" b="1" dirty="0" smtClean="0">
                <a:solidFill>
                  <a:srgbClr val="0000FF"/>
                </a:solidFill>
              </a:rPr>
              <a:t>、</a:t>
            </a:r>
            <a:r>
              <a:rPr lang="en-US" altLang="zh-CN" sz="3600" b="1" dirty="0" smtClean="0">
                <a:solidFill>
                  <a:srgbClr val="0000FF"/>
                </a:solidFill>
              </a:rPr>
              <a:t>1945</a:t>
            </a:r>
            <a:r>
              <a:rPr lang="zh-CN" altLang="en-US" sz="3600" b="1" dirty="0">
                <a:solidFill>
                  <a:srgbClr val="0000FF"/>
                </a:solidFill>
              </a:rPr>
              <a:t>年</a:t>
            </a:r>
            <a:r>
              <a:rPr lang="en-US" altLang="zh-CN" sz="3600" b="1" dirty="0">
                <a:solidFill>
                  <a:srgbClr val="0000FF"/>
                </a:solidFill>
              </a:rPr>
              <a:t>Calvin</a:t>
            </a:r>
            <a:r>
              <a:rPr lang="zh-CN" altLang="en-US" sz="3600" b="1" dirty="0">
                <a:solidFill>
                  <a:srgbClr val="0000FF"/>
                </a:solidFill>
              </a:rPr>
              <a:t>卡尔文</a:t>
            </a:r>
            <a:endParaRPr lang="zh-CN" altLang="en-US" sz="3600" b="1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3600" b="1" dirty="0">
                <a:solidFill>
                  <a:srgbClr val="0000FF"/>
                </a:solidFill>
                <a:ea typeface="幼圆" panose="02010509060101010101" pitchFamily="49" charset="-122"/>
              </a:rPr>
              <a:t>     </a:t>
            </a:r>
            <a:r>
              <a:rPr lang="zh-CN" altLang="en-US" sz="3600" b="1" dirty="0" smtClean="0">
                <a:solidFill>
                  <a:srgbClr val="FF0000"/>
                </a:solidFill>
                <a:ea typeface="黑体" panose="02010609060101010101" pitchFamily="2" charset="-122"/>
              </a:rPr>
              <a:t>同位素示踪法</a:t>
            </a:r>
            <a:endParaRPr lang="en-US" altLang="zh-CN" sz="3600" b="1" dirty="0" smtClean="0">
              <a:solidFill>
                <a:srgbClr val="FF0000"/>
              </a:solidFill>
              <a:ea typeface="黑体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14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sz="3200" dirty="0" smtClean="0">
                <a:latin typeface="Times New Roman" panose="02020603050405020304" pitchFamily="18" charset="0"/>
              </a:rPr>
              <a:t>O</a:t>
            </a:r>
            <a:r>
              <a:rPr lang="en-US" altLang="zh-CN" sz="3200" baseline="-25000" dirty="0" smtClean="0">
                <a:latin typeface="Times New Roman" panose="02020603050405020304" pitchFamily="18" charset="0"/>
              </a:rPr>
              <a:t>2 </a:t>
            </a:r>
            <a:r>
              <a:rPr lang="zh-CN" altLang="en-US" sz="3600" b="1" dirty="0" smtClean="0">
                <a:solidFill>
                  <a:srgbClr val="FF0000"/>
                </a:solidFill>
                <a:ea typeface="黑体" panose="02010609060101010101" pitchFamily="2" charset="-122"/>
              </a:rPr>
              <a:t>探明</a:t>
            </a:r>
            <a:r>
              <a:rPr lang="zh-CN" altLang="en-US" sz="3600" b="1" dirty="0">
                <a:solidFill>
                  <a:srgbClr val="FF0000"/>
                </a:solidFill>
                <a:ea typeface="黑体" panose="02010609060101010101" pitchFamily="2" charset="-122"/>
              </a:rPr>
              <a:t>了二氧化碳转化成有机物的途径</a:t>
            </a:r>
            <a:endParaRPr lang="zh-CN" altLang="en-US" sz="3600" b="1" dirty="0">
              <a:solidFill>
                <a:srgbClr val="FF0000"/>
              </a:solidFill>
              <a:ea typeface="黑体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3600" dirty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pic>
        <p:nvPicPr>
          <p:cNvPr id="41991" name="Picture 7" descr="lollip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88913"/>
            <a:ext cx="4427537" cy="344170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700530"/>
            <a:ext cx="3914775" cy="509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 l="2522" t="2827" b="2505"/>
          <a:stretch>
            <a:fillRect/>
          </a:stretch>
        </p:blipFill>
        <p:spPr bwMode="auto">
          <a:xfrm>
            <a:off x="1907540" y="260985"/>
            <a:ext cx="5596890" cy="633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56" name="Group 40"/>
          <p:cNvGrpSpPr/>
          <p:nvPr/>
        </p:nvGrpSpPr>
        <p:grpSpPr bwMode="auto">
          <a:xfrm>
            <a:off x="899478" y="2492693"/>
            <a:ext cx="7129462" cy="981075"/>
            <a:chOff x="884" y="3175"/>
            <a:chExt cx="3903" cy="663"/>
          </a:xfrm>
        </p:grpSpPr>
        <p:sp>
          <p:nvSpPr>
            <p:cNvPr id="9257" name="Text Box 41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84" y="3321"/>
              <a:ext cx="1457" cy="3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CO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 H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endPara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8" name="Text Box 42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426" y="3175"/>
              <a:ext cx="444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光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9" name="Text Box 43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200" y="3494"/>
              <a:ext cx="1072" cy="3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zh-CN" altLang="en-US" sz="3200" b="1">
                  <a:solidFill>
                    <a:srgbClr val="09BD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叶绿体</a:t>
              </a:r>
              <a:endParaRPr lang="zh-CN" altLang="en-US" sz="3200" b="1">
                <a:solidFill>
                  <a:srgbClr val="09BD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60" name="Line 44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2210" y="3519"/>
              <a:ext cx="897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tailEnd type="triangle" w="lg" len="lg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261" name="Text Box 45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71" y="3306"/>
              <a:ext cx="1816" cy="3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（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CH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）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endPara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" y="-215582"/>
            <a:ext cx="8229600" cy="1143000"/>
          </a:xfrm>
        </p:spPr>
        <p:txBody>
          <a:bodyPr/>
          <a:lstStyle/>
          <a:p>
            <a:pPr algn="l"/>
            <a:r>
              <a:rPr lang="zh-CN" altLang="en-US" sz="3200" b="1" dirty="0" smtClean="0">
                <a:ea typeface="黑体" panose="02010609060101010101" pitchFamily="2" charset="-122"/>
              </a:rPr>
              <a:t>二、叶绿体的结构适于进行</a:t>
            </a:r>
            <a:r>
              <a:rPr lang="zh-CN" altLang="en-US" sz="3200" b="1" dirty="0" smtClean="0">
                <a:ea typeface="黑体" panose="02010609060101010101" pitchFamily="2" charset="-122"/>
              </a:rPr>
              <a:t>光合作用</a:t>
            </a:r>
            <a:endParaRPr lang="zh-CN" altLang="en-US" sz="3200" b="1" dirty="0" smtClean="0">
              <a:ea typeface="黑体" panose="02010609060101010101" pitchFamily="2" charset="-122"/>
            </a:endParaRPr>
          </a:p>
        </p:txBody>
      </p:sp>
      <p:pic>
        <p:nvPicPr>
          <p:cNvPr id="5125" name="Picture 5" descr="叶绿体"/>
          <p:cNvPicPr>
            <a:picLocks noChangeAspect="1" noChangeArrowheads="1"/>
          </p:cNvPicPr>
          <p:nvPr/>
        </p:nvPicPr>
        <p:blipFill>
          <a:blip r:embed="rId1" cstate="print"/>
          <a:srcRect t="47778"/>
          <a:stretch>
            <a:fillRect/>
          </a:stretch>
        </p:blipFill>
        <p:spPr bwMode="auto">
          <a:xfrm>
            <a:off x="381000" y="1600200"/>
            <a:ext cx="6705600" cy="4862513"/>
          </a:xfrm>
          <a:prstGeom prst="rect">
            <a:avLst/>
          </a:prstGeom>
          <a:noFill/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5943600" y="2209800"/>
            <a:ext cx="1524000" cy="284163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5954713" y="5016500"/>
            <a:ext cx="1512887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V="1">
            <a:off x="5943600" y="3200400"/>
            <a:ext cx="15128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5954713" y="4084638"/>
            <a:ext cx="1512887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类囊体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47495" y="2204720"/>
            <a:ext cx="6218555" cy="463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/>
          <p:nvPr/>
        </p:nvGrpSpPr>
        <p:grpSpPr bwMode="auto">
          <a:xfrm>
            <a:off x="179388" y="333375"/>
            <a:ext cx="7705725" cy="1476375"/>
            <a:chOff x="-24" y="210"/>
            <a:chExt cx="4854" cy="930"/>
          </a:xfrm>
        </p:grpSpPr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-24" y="210"/>
              <a:ext cx="2303" cy="9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1</a:t>
              </a: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、</a:t>
              </a: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适应性：</a:t>
              </a:r>
              <a:endParaRPr lang="zh-CN" altLang="en-US" sz="3600" b="1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独立的环境，</a:t>
              </a:r>
              <a:endParaRPr lang="zh-CN" altLang="en-US" sz="3600" b="1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1474" y="708"/>
              <a:ext cx="1406" cy="4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 </a:t>
              </a: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大量的膜，</a:t>
              </a:r>
              <a:endParaRPr lang="zh-CN" altLang="en-US" sz="3600" b="1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3422" y="708"/>
              <a:ext cx="1408" cy="4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光合色素</a:t>
              </a:r>
              <a:endParaRPr lang="zh-CN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3014" y="709"/>
              <a:ext cx="499" cy="4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酶、</a:t>
              </a:r>
              <a:endParaRPr lang="zh-CN" alt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107623" y="188382"/>
            <a:ext cx="48006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+mn-cs"/>
              </a:rPr>
              <a:t>2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+mn-cs"/>
              </a:rPr>
              <a:t>、叶绿体中的色素</a:t>
            </a:r>
            <a:endParaRPr kumimoji="1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168017" y="1772713"/>
            <a:ext cx="4254417" cy="58695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位于类囊体的膜上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251460" y="1066165"/>
            <a:ext cx="8144510" cy="58483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（</a:t>
            </a:r>
            <a:r>
              <a:rPr kumimoji="1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1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）、功能：吸收、传递、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转化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光能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12293" name="Picture 5" descr="2"/>
          <p:cNvPicPr>
            <a:picLocks noChangeAspect="1" noChangeArrowheads="1"/>
          </p:cNvPicPr>
          <p:nvPr/>
        </p:nvPicPr>
        <p:blipFill>
          <a:blip r:embed="rId1" cstate="print">
            <a:lum bright="32000" contrast="46000"/>
          </a:blip>
          <a:srcRect/>
          <a:stretch>
            <a:fillRect/>
          </a:stretch>
        </p:blipFill>
        <p:spPr bwMode="auto">
          <a:xfrm>
            <a:off x="0" y="1882775"/>
            <a:ext cx="3059113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7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113831"/>
            <a:ext cx="4839804" cy="374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下弧形箭头 8"/>
          <p:cNvSpPr>
            <a:spLocks noChangeArrowheads="1"/>
          </p:cNvSpPr>
          <p:nvPr/>
        </p:nvSpPr>
        <p:spPr bwMode="auto">
          <a:xfrm rot="-2089184">
            <a:off x="1841500" y="4926013"/>
            <a:ext cx="2720975" cy="587375"/>
          </a:xfrm>
          <a:prstGeom prst="curvedUpArrow">
            <a:avLst>
              <a:gd name="adj1" fmla="val 24985"/>
              <a:gd name="adj2" fmla="val 49177"/>
              <a:gd name="adj3" fmla="val 26769"/>
            </a:avLst>
          </a:prstGeom>
          <a:noFill/>
          <a:ln w="9525" algn="ctr">
            <a:solidFill>
              <a:schemeClr val="tx1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95936" y="2420759"/>
            <a:ext cx="2592388" cy="5794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脂溶性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/>
      <p:bldP spid="21299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3" y="116840"/>
            <a:ext cx="8229600" cy="892175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b="1" dirty="0" smtClean="0"/>
              <a:t>（</a:t>
            </a:r>
            <a:r>
              <a:rPr lang="en-US" altLang="zh-CN" b="1" dirty="0" smtClean="0"/>
              <a:t>2</a:t>
            </a:r>
            <a:r>
              <a:rPr lang="zh-CN" altLang="en-US" b="1" dirty="0" smtClean="0"/>
              <a:t>）、绿叶</a:t>
            </a:r>
            <a:r>
              <a:rPr lang="zh-CN" altLang="en-US" b="1" dirty="0"/>
              <a:t>中色素的</a:t>
            </a:r>
            <a:r>
              <a:rPr lang="zh-CN" altLang="en-US" b="1" dirty="0">
                <a:solidFill>
                  <a:srgbClr val="FF3300"/>
                </a:solidFill>
              </a:rPr>
              <a:t>提取</a:t>
            </a:r>
            <a:r>
              <a:rPr lang="zh-CN" altLang="en-US" b="1" dirty="0"/>
              <a:t>和</a:t>
            </a:r>
            <a:r>
              <a:rPr lang="zh-CN" altLang="en-US" b="1" dirty="0">
                <a:solidFill>
                  <a:srgbClr val="FF3300"/>
                </a:solidFill>
              </a:rPr>
              <a:t>分离</a:t>
            </a:r>
            <a:endParaRPr lang="zh-CN" altLang="en-US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251460" y="332740"/>
            <a:ext cx="6858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色素的提取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500063" y="1428750"/>
            <a:ext cx="81438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原理：色素为脂溶性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易溶于有机溶剂</a:t>
            </a:r>
            <a:endParaRPr kumimoji="0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30728" name="TextBox 4"/>
          <p:cNvSpPr txBox="1">
            <a:spLocks noChangeArrowheads="1"/>
          </p:cNvSpPr>
          <p:nvPr/>
        </p:nvSpPr>
        <p:spPr bwMode="auto">
          <a:xfrm>
            <a:off x="539750" y="2060575"/>
            <a:ext cx="5656263" cy="4524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操作：（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）研磨绿叶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（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）过滤，收集滤液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30732" name="TextBox 11"/>
          <p:cNvSpPr txBox="1">
            <a:spLocks noChangeArrowheads="1"/>
          </p:cNvSpPr>
          <p:nvPr/>
        </p:nvSpPr>
        <p:spPr bwMode="auto">
          <a:xfrm>
            <a:off x="1619250" y="3284538"/>
            <a:ext cx="5940425" cy="15696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二氧化硅：使研磨更充分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碳酸钙：防止色素被破坏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无水乙醇（丙酮）：溶解色素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30728" grpId="0" uiExpand="1" build="allAtOnce"/>
      <p:bldP spid="307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4642336" y="857250"/>
            <a:ext cx="3429000" cy="2571750"/>
          </a:xfrm>
          <a:prstGeom prst="rect">
            <a:avLst/>
          </a:prstGeom>
          <a:noFill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3336" y="3418285"/>
            <a:ext cx="3429000" cy="2582465"/>
          </a:xfrm>
          <a:prstGeom prst="rect">
            <a:avLst/>
          </a:prstGeom>
          <a:noFill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2336" y="3429000"/>
            <a:ext cx="3429000" cy="2571750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13336" y="85725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348038" y="815975"/>
          <a:ext cx="4752975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Image" r:id="rId1" imgW="6858000" imgH="4343400" progId="">
                  <p:embed/>
                </p:oleObj>
              </mc:Choice>
              <mc:Fallback>
                <p:oleObj name="Image" r:id="rId1" imgW="6858000" imgH="434340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815975"/>
                        <a:ext cx="4752975" cy="349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3708400" y="4075113"/>
          <a:ext cx="4621213" cy="278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BMP 图象" r:id="rId3" imgW="8601075" imgH="4962525" progId="PBrush">
                  <p:embed/>
                </p:oleObj>
              </mc:Choice>
              <mc:Fallback>
                <p:oleObj name="BMP 图象" r:id="rId3" imgW="8601075" imgH="4962525" progId="PBrush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4075113"/>
                        <a:ext cx="4621213" cy="278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23850" y="5084763"/>
            <a:ext cx="2879725" cy="15541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结论：植物光合作用产生了</a:t>
            </a:r>
            <a:r>
              <a:rPr kumimoji="1"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淀粉</a:t>
            </a:r>
            <a:endParaRPr kumimoji="1" lang="zh-CN" altLang="en-US" sz="32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grpSp>
        <p:nvGrpSpPr>
          <p:cNvPr id="34822" name="Group 6"/>
          <p:cNvGrpSpPr/>
          <p:nvPr/>
        </p:nvGrpSpPr>
        <p:grpSpPr bwMode="auto">
          <a:xfrm>
            <a:off x="827088" y="1341438"/>
            <a:ext cx="1905000" cy="3543300"/>
            <a:chOff x="521" y="845"/>
            <a:chExt cx="1200" cy="2232"/>
          </a:xfrm>
        </p:grpSpPr>
        <p:graphicFrame>
          <p:nvGraphicFramePr>
            <p:cNvPr id="34823" name="Object 7"/>
            <p:cNvGraphicFramePr>
              <a:graphicFrameLocks noChangeAspect="1"/>
            </p:cNvGraphicFramePr>
            <p:nvPr/>
          </p:nvGraphicFramePr>
          <p:xfrm>
            <a:off x="521" y="845"/>
            <a:ext cx="1200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92" name="Image" r:id="rId5" imgW="3695700" imgH="4445000" progId="">
                    <p:embed/>
                  </p:oleObj>
                </mc:Choice>
                <mc:Fallback>
                  <p:oleObj name="Image" r:id="rId5" imgW="3695700" imgH="4445000" progId="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845"/>
                          <a:ext cx="1200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657" y="2750"/>
              <a:ext cx="998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chemeClr val="folHlink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天竺葵</a:t>
              </a:r>
              <a:endParaRPr lang="zh-CN" altLang="en-US" sz="2800" b="1">
                <a:solidFill>
                  <a:schemeClr val="folHlink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</p:grp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250825" y="188913"/>
            <a:ext cx="7740650" cy="573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200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zh-CN" sz="32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</a:t>
            </a:r>
            <a:r>
              <a:rPr lang="zh-CN" altLang="en-US" sz="32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、</a:t>
            </a:r>
            <a:r>
              <a:rPr lang="en-US" altLang="zh-CN" sz="32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1864</a:t>
            </a:r>
            <a:r>
              <a:rPr lang="zh-CN" altLang="en-US" sz="3200" b="1" dirty="0">
                <a:solidFill>
                  <a:srgbClr val="000000"/>
                </a:solidFill>
                <a:latin typeface="Tahoma" panose="020B0604030504040204" pitchFamily="34" charset="0"/>
              </a:rPr>
              <a:t>年德国</a:t>
            </a:r>
            <a:r>
              <a:rPr lang="zh-CN" altLang="en-US" sz="3200" b="1" dirty="0">
                <a:solidFill>
                  <a:srgbClr val="FF3300"/>
                </a:solidFill>
                <a:latin typeface="Tahoma" panose="020B0604030504040204" pitchFamily="34" charset="0"/>
              </a:rPr>
              <a:t>萨克斯实验</a:t>
            </a:r>
            <a:endParaRPr lang="zh-CN" altLang="en-US" sz="3200" b="1" dirty="0">
              <a:solidFill>
                <a:srgbClr val="FF3300"/>
              </a:solidFill>
              <a:latin typeface="Tahoma" panose="020B0604030504040204" pitchFamily="34" charset="0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971550" y="692150"/>
            <a:ext cx="15128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0000" tIns="46800" rIns="90000" bIns="4680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暗处理</a:t>
            </a:r>
            <a:endParaRPr kumimoji="1" lang="zh-CN" altLang="en-US" sz="32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69863" y="1196975"/>
            <a:ext cx="681037" cy="3133725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</a:ln>
          <a:effectLst/>
        </p:spPr>
        <p:txBody>
          <a:bodyPr vert="eaVert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消耗已有有机物</a:t>
            </a:r>
            <a:endParaRPr kumimoji="1" lang="zh-CN" altLang="en-US" sz="3200" b="1" dirty="0">
              <a:solidFill>
                <a:srgbClr val="0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7092950" y="3716338"/>
            <a:ext cx="1812925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滴加碘液</a:t>
            </a:r>
            <a:endParaRPr kumimoji="1" lang="zh-CN" altLang="en-US" sz="3200" b="1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5724525" y="692150"/>
            <a:ext cx="25923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0000" tIns="46800" rIns="90000" bIns="4680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半叶曝光</a:t>
            </a:r>
            <a:endParaRPr kumimoji="1" lang="zh-CN" altLang="en-US" sz="32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7" grpId="0"/>
      <p:bldP spid="34829" grpId="0" animBg="1"/>
      <p:bldP spid="34830" grpId="0"/>
      <p:bldP spid="348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79705" y="404495"/>
            <a:ext cx="5358130" cy="6597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色素的分离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900113" y="2133600"/>
            <a:ext cx="7358062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想一想：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绿叶中的色素不是一种，可以采取怎样的方法将它们分离开？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79705" y="692785"/>
            <a:ext cx="8797290" cy="4092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纸层析法原理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：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不同色素在层析液中的溶解度不同：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溶解度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高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的随层析液在滤纸上扩散得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快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，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溶解度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低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的随层析液在滤纸上扩散得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慢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244989" y="857250"/>
            <a:ext cx="3429000" cy="2571750"/>
          </a:xfrm>
          <a:prstGeom prst="rect">
            <a:avLst/>
          </a:prstGeom>
          <a:noFill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3989" y="857250"/>
            <a:ext cx="3429000" cy="2571750"/>
          </a:xfrm>
          <a:prstGeom prst="rect">
            <a:avLst/>
          </a:prstGeom>
          <a:noFill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44989" y="3419475"/>
            <a:ext cx="3429000" cy="2581275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180" y="3430191"/>
            <a:ext cx="3427809" cy="2570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1"/>
          <p:cNvSpPr/>
          <p:nvPr/>
        </p:nvSpPr>
        <p:spPr>
          <a:xfrm rot="10800000">
            <a:off x="1747031" y="1257300"/>
            <a:ext cx="914400" cy="4114800"/>
          </a:xfrm>
          <a:prstGeom prst="snip2SameRect">
            <a:avLst>
              <a:gd name="adj1" fmla="val 2534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1618445" y="1532077"/>
            <a:ext cx="1176032" cy="4245674"/>
            <a:chOff x="666752" y="381000"/>
            <a:chExt cx="1568043" cy="6194298"/>
          </a:xfrm>
        </p:grpSpPr>
        <p:sp>
          <p:nvSpPr>
            <p:cNvPr id="4" name="Pie 21"/>
            <p:cNvSpPr/>
            <p:nvPr/>
          </p:nvSpPr>
          <p:spPr>
            <a:xfrm>
              <a:off x="666752" y="5007255"/>
              <a:ext cx="1568043" cy="1568043"/>
            </a:xfrm>
            <a:prstGeom prst="pie">
              <a:avLst>
                <a:gd name="adj1" fmla="val 0"/>
                <a:gd name="adj2" fmla="val 10756943"/>
              </a:avLst>
            </a:prstGeom>
            <a:ln w="508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3"/>
            <p:cNvSpPr/>
            <p:nvPr/>
          </p:nvSpPr>
          <p:spPr>
            <a:xfrm>
              <a:off x="673567" y="381000"/>
              <a:ext cx="1548465" cy="5392217"/>
            </a:xfrm>
            <a:prstGeom prst="rect">
              <a:avLst/>
            </a:prstGeom>
            <a:noFill/>
            <a:ln w="508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ie 2"/>
            <p:cNvSpPr/>
            <p:nvPr/>
          </p:nvSpPr>
          <p:spPr>
            <a:xfrm>
              <a:off x="673567" y="4999939"/>
              <a:ext cx="1548465" cy="1548465"/>
            </a:xfrm>
            <a:prstGeom prst="pie">
              <a:avLst>
                <a:gd name="adj1" fmla="val 0"/>
                <a:gd name="adj2" fmla="val 107569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9"/>
            <p:cNvSpPr/>
            <p:nvPr/>
          </p:nvSpPr>
          <p:spPr>
            <a:xfrm>
              <a:off x="673568" y="5562600"/>
              <a:ext cx="1548465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charset="-122"/>
              </a:endParaRPr>
            </a:p>
          </p:txBody>
        </p:sp>
      </p:grpSp>
      <p:sp>
        <p:nvSpPr>
          <p:cNvPr id="8" name="Snip Same Side Corner Rectangle 20"/>
          <p:cNvSpPr/>
          <p:nvPr/>
        </p:nvSpPr>
        <p:spPr>
          <a:xfrm rot="10800000">
            <a:off x="1747031" y="4920386"/>
            <a:ext cx="914400" cy="278015"/>
          </a:xfrm>
          <a:prstGeom prst="snip2SameRect">
            <a:avLst>
              <a:gd name="adj1" fmla="val 2534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1747031" y="2914650"/>
            <a:ext cx="914400" cy="245745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1747031" y="4743450"/>
            <a:ext cx="914400" cy="1714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1747031" y="4171950"/>
            <a:ext cx="914400" cy="171450"/>
          </a:xfrm>
          <a:prstGeom prst="rect">
            <a:avLst/>
          </a:prstGeom>
          <a:gradFill>
            <a:gsLst>
              <a:gs pos="100000">
                <a:srgbClr val="00DA24">
                  <a:alpha val="63000"/>
                </a:srgbClr>
              </a:gs>
              <a:gs pos="50000">
                <a:srgbClr val="99FF33"/>
              </a:gs>
              <a:gs pos="0">
                <a:srgbClr val="00DA24">
                  <a:alpha val="6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1747031" y="3943350"/>
            <a:ext cx="914400" cy="171450"/>
          </a:xfrm>
          <a:prstGeom prst="rect">
            <a:avLst/>
          </a:prstGeom>
          <a:gradFill>
            <a:gsLst>
              <a:gs pos="100000">
                <a:srgbClr val="00DA24">
                  <a:alpha val="63000"/>
                </a:srgbClr>
              </a:gs>
              <a:gs pos="50000">
                <a:srgbClr val="00CC66"/>
              </a:gs>
              <a:gs pos="0">
                <a:srgbClr val="00DA24">
                  <a:alpha val="6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747031" y="3714750"/>
            <a:ext cx="914400" cy="171450"/>
          </a:xfrm>
          <a:prstGeom prst="rect">
            <a:avLst/>
          </a:prstGeom>
          <a:gradFill>
            <a:gsLst>
              <a:gs pos="100000">
                <a:srgbClr val="CCFF33"/>
              </a:gs>
              <a:gs pos="50000">
                <a:srgbClr val="FFFF00"/>
              </a:gs>
              <a:gs pos="0">
                <a:srgbClr val="CCFF3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1747031" y="2971800"/>
            <a:ext cx="914400" cy="171450"/>
          </a:xfrm>
          <a:prstGeom prst="rect">
            <a:avLst/>
          </a:prstGeom>
          <a:gradFill>
            <a:gsLst>
              <a:gs pos="100000">
                <a:srgbClr val="FFC000"/>
              </a:gs>
              <a:gs pos="50000">
                <a:srgbClr val="FF6600"/>
              </a:gs>
              <a:gs pos="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grpSp>
        <p:nvGrpSpPr>
          <p:cNvPr id="15" name="Group 18"/>
          <p:cNvGrpSpPr/>
          <p:nvPr/>
        </p:nvGrpSpPr>
        <p:grpSpPr>
          <a:xfrm>
            <a:off x="1348124" y="909580"/>
            <a:ext cx="1657350" cy="5319770"/>
            <a:chOff x="6553200" y="-152400"/>
            <a:chExt cx="2209800" cy="709302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" cstate="print">
              <a:lum contrast="30000"/>
            </a:blip>
            <a:srcRect/>
            <a:stretch>
              <a:fillRect/>
            </a:stretch>
          </p:blipFill>
          <p:spPr bwMode="auto">
            <a:xfrm rot="5400000">
              <a:off x="4226725" y="2555076"/>
              <a:ext cx="6877050" cy="176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7"/>
            <p:cNvGrpSpPr/>
            <p:nvPr/>
          </p:nvGrpSpPr>
          <p:grpSpPr>
            <a:xfrm>
              <a:off x="6553200" y="-152400"/>
              <a:ext cx="2209800" cy="7093027"/>
              <a:chOff x="6553200" y="-152400"/>
              <a:chExt cx="2209800" cy="7093027"/>
            </a:xfrm>
          </p:grpSpPr>
          <p:sp>
            <p:nvSpPr>
              <p:cNvPr id="18" name="Freeform 16"/>
              <p:cNvSpPr/>
              <p:nvPr/>
            </p:nvSpPr>
            <p:spPr>
              <a:xfrm>
                <a:off x="6698255" y="4759287"/>
                <a:ext cx="1916935" cy="2181340"/>
              </a:xfrm>
              <a:custGeom>
                <a:avLst/>
                <a:gdLst>
                  <a:gd name="connsiteX0" fmla="*/ 0 w 1916935"/>
                  <a:gd name="connsiteY0" fmla="*/ 11017 h 2181340"/>
                  <a:gd name="connsiteX1" fmla="*/ 297456 w 1916935"/>
                  <a:gd name="connsiteY1" fmla="*/ 22033 h 2181340"/>
                  <a:gd name="connsiteX2" fmla="*/ 727114 w 1916935"/>
                  <a:gd name="connsiteY2" fmla="*/ 1927952 h 2181340"/>
                  <a:gd name="connsiteX3" fmla="*/ 1355075 w 1916935"/>
                  <a:gd name="connsiteY3" fmla="*/ 1927952 h 2181340"/>
                  <a:gd name="connsiteX4" fmla="*/ 1707615 w 1916935"/>
                  <a:gd name="connsiteY4" fmla="*/ 0 h 2181340"/>
                  <a:gd name="connsiteX5" fmla="*/ 1905918 w 1916935"/>
                  <a:gd name="connsiteY5" fmla="*/ 22033 h 2181340"/>
                  <a:gd name="connsiteX6" fmla="*/ 1916935 w 1916935"/>
                  <a:gd name="connsiteY6" fmla="*/ 2181340 h 2181340"/>
                  <a:gd name="connsiteX7" fmla="*/ 11017 w 1916935"/>
                  <a:gd name="connsiteY7" fmla="*/ 2170323 h 2181340"/>
                  <a:gd name="connsiteX8" fmla="*/ 0 w 1916935"/>
                  <a:gd name="connsiteY8" fmla="*/ 11017 h 218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6935" h="2181340">
                    <a:moveTo>
                      <a:pt x="0" y="11017"/>
                    </a:moveTo>
                    <a:lnTo>
                      <a:pt x="297456" y="22033"/>
                    </a:lnTo>
                    <a:lnTo>
                      <a:pt x="727114" y="1927952"/>
                    </a:lnTo>
                    <a:lnTo>
                      <a:pt x="1355075" y="1927952"/>
                    </a:lnTo>
                    <a:lnTo>
                      <a:pt x="1707615" y="0"/>
                    </a:lnTo>
                    <a:lnTo>
                      <a:pt x="1905918" y="22033"/>
                    </a:lnTo>
                    <a:cubicBezTo>
                      <a:pt x="1909590" y="741802"/>
                      <a:pt x="1913263" y="1461571"/>
                      <a:pt x="1916935" y="2181340"/>
                    </a:cubicBezTo>
                    <a:lnTo>
                      <a:pt x="11017" y="2170323"/>
                    </a:lnTo>
                    <a:cubicBezTo>
                      <a:pt x="14689" y="1454226"/>
                      <a:pt x="18362" y="738130"/>
                      <a:pt x="0" y="11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9" name="Rectangle 17"/>
              <p:cNvSpPr/>
              <p:nvPr/>
            </p:nvSpPr>
            <p:spPr>
              <a:xfrm>
                <a:off x="6705600" y="-1524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20" name="Rectangle 18"/>
              <p:cNvSpPr/>
              <p:nvPr/>
            </p:nvSpPr>
            <p:spPr>
              <a:xfrm>
                <a:off x="6553200" y="-152400"/>
                <a:ext cx="22098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21" name="Rectangle 19"/>
              <p:cNvSpPr/>
              <p:nvPr/>
            </p:nvSpPr>
            <p:spPr>
              <a:xfrm>
                <a:off x="8382000" y="-762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</p:grpSp>
      </p:grpSp>
      <p:sp>
        <p:nvSpPr>
          <p:cNvPr id="22" name="Rectangle 25"/>
          <p:cNvSpPr/>
          <p:nvPr/>
        </p:nvSpPr>
        <p:spPr>
          <a:xfrm rot="16200000">
            <a:off x="-468831" y="2470439"/>
            <a:ext cx="3486149" cy="25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prstClr val="white"/>
                </a:solidFill>
                <a:latin typeface="Calibri" panose="020F0502020204030204"/>
                <a:ea typeface="等线" panose="02010600030101010101" charset="-122"/>
              </a:rPr>
              <a:t>Animated by Nick Ni, 2013.12, SHSBNU</a:t>
            </a:r>
            <a:endParaRPr lang="zh-CN" altLang="en-US" sz="1500" b="1" dirty="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2.22222E-6 L 4.375E-6 -0.34977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F"/>
                                      </p:to>
                                    </p:animClr>
                                    <p:set>
                                      <p:cBhvr>
                                        <p:cTn id="1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1187450" y="1989138"/>
            <a:ext cx="7286625" cy="2590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想一想：</a:t>
            </a:r>
            <a:endParaRPr kumimoji="0" lang="zh-CN" alt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</a:t>
            </a: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如果滤纸上的滤液细线触及层析液是否会影响实验结果？如果是，怎样影响？</a:t>
            </a: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81000" y="2286000"/>
            <a:ext cx="2189163" cy="2590800"/>
            <a:chOff x="166" y="0"/>
            <a:chExt cx="1593" cy="2164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384" y="0"/>
              <a:ext cx="1375" cy="1699"/>
              <a:chOff x="0" y="0"/>
              <a:chExt cx="1375" cy="1699"/>
            </a:xfrm>
          </p:grpSpPr>
          <p:pic>
            <p:nvPicPr>
              <p:cNvPr id="18436" name="Picture 3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0" y="0"/>
                <a:ext cx="324" cy="1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37" name="Line 7"/>
              <p:cNvSpPr>
                <a:spLocks noChangeShapeType="1"/>
              </p:cNvSpPr>
              <p:nvPr/>
            </p:nvSpPr>
            <p:spPr bwMode="auto">
              <a:xfrm>
                <a:off x="240" y="141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38" name="Text Box 8"/>
              <p:cNvSpPr txBox="1">
                <a:spLocks noChangeArrowheads="1"/>
              </p:cNvSpPr>
              <p:nvPr/>
            </p:nvSpPr>
            <p:spPr bwMode="auto">
              <a:xfrm>
                <a:off x="614" y="1317"/>
                <a:ext cx="134" cy="38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39" name="Text Box 9"/>
              <p:cNvSpPr txBox="1">
                <a:spLocks noChangeArrowheads="1"/>
              </p:cNvSpPr>
              <p:nvPr/>
            </p:nvSpPr>
            <p:spPr bwMode="auto">
              <a:xfrm>
                <a:off x="576" y="1269"/>
                <a:ext cx="799" cy="38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铅笔线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440" name="Text Box 10"/>
            <p:cNvSpPr txBox="1">
              <a:spLocks noChangeArrowheads="1"/>
            </p:cNvSpPr>
            <p:nvPr/>
          </p:nvSpPr>
          <p:spPr bwMode="auto">
            <a:xfrm>
              <a:off x="166" y="1782"/>
              <a:ext cx="1296" cy="3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画铅笔细线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Group 9"/>
          <p:cNvGrpSpPr/>
          <p:nvPr/>
        </p:nvGrpSpPr>
        <p:grpSpPr bwMode="auto">
          <a:xfrm>
            <a:off x="2590800" y="2362200"/>
            <a:ext cx="2628900" cy="2517775"/>
            <a:chOff x="0" y="0"/>
            <a:chExt cx="1941" cy="2298"/>
          </a:xfrm>
        </p:grpSpPr>
        <p:grpSp>
          <p:nvGrpSpPr>
            <p:cNvPr id="5" name="Group 10"/>
            <p:cNvGrpSpPr/>
            <p:nvPr/>
          </p:nvGrpSpPr>
          <p:grpSpPr bwMode="auto">
            <a:xfrm>
              <a:off x="288" y="0"/>
              <a:ext cx="1653" cy="1741"/>
              <a:chOff x="0" y="0"/>
              <a:chExt cx="1653" cy="1741"/>
            </a:xfrm>
          </p:grpSpPr>
          <p:pic>
            <p:nvPicPr>
              <p:cNvPr id="1844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324" cy="1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4" name="Line 14"/>
              <p:cNvSpPr>
                <a:spLocks noChangeShapeType="1"/>
              </p:cNvSpPr>
              <p:nvPr/>
            </p:nvSpPr>
            <p:spPr bwMode="auto">
              <a:xfrm>
                <a:off x="288" y="1483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45" name="Text Box 15"/>
              <p:cNvSpPr txBox="1">
                <a:spLocks noChangeArrowheads="1"/>
              </p:cNvSpPr>
              <p:nvPr/>
            </p:nvSpPr>
            <p:spPr bwMode="auto">
              <a:xfrm>
                <a:off x="612" y="1321"/>
                <a:ext cx="1041" cy="41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滤液细线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446" name="Text Box 16"/>
            <p:cNvSpPr txBox="1">
              <a:spLocks noChangeArrowheads="1"/>
            </p:cNvSpPr>
            <p:nvPr/>
          </p:nvSpPr>
          <p:spPr bwMode="auto">
            <a:xfrm>
              <a:off x="0" y="1877"/>
              <a:ext cx="1298" cy="4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画滤液细线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12293" name="直接箭头连接符 22"/>
          <p:cNvCxnSpPr>
            <a:cxnSpLocks noChangeShapeType="1"/>
          </p:cNvCxnSpPr>
          <p:nvPr/>
        </p:nvCxnSpPr>
        <p:spPr bwMode="auto">
          <a:xfrm>
            <a:off x="4191000" y="3276600"/>
            <a:ext cx="9144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tailEnd type="arrow" w="med" len="med"/>
          </a:ln>
        </p:spPr>
      </p:cxnSp>
      <p:sp>
        <p:nvSpPr>
          <p:cNvPr id="18450" name="灯片编号占位符 24"/>
          <p:cNvSpPr txBox="1">
            <a:spLocks noGrp="1" noChangeArrowheads="1"/>
          </p:cNvSpPr>
          <p:nvPr/>
        </p:nvSpPr>
        <p:spPr bwMode="auto">
          <a:xfrm>
            <a:off x="4495800" y="6545263"/>
            <a:ext cx="838200" cy="3127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3E6B3A-545A-4C8C-8A41-69D390F4D39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23"/>
          <p:cNvGrpSpPr/>
          <p:nvPr/>
        </p:nvGrpSpPr>
        <p:grpSpPr bwMode="auto">
          <a:xfrm>
            <a:off x="5715000" y="2133600"/>
            <a:ext cx="3409950" cy="3030538"/>
            <a:chOff x="2895600" y="1524000"/>
            <a:chExt cx="4411331" cy="3679826"/>
          </a:xfrm>
        </p:grpSpPr>
        <p:grpSp>
          <p:nvGrpSpPr>
            <p:cNvPr id="7" name="Group 2"/>
            <p:cNvGrpSpPr/>
            <p:nvPr/>
          </p:nvGrpSpPr>
          <p:grpSpPr bwMode="auto">
            <a:xfrm>
              <a:off x="2895600" y="1524000"/>
              <a:ext cx="4410439" cy="3679826"/>
              <a:chOff x="0" y="96"/>
              <a:chExt cx="2699" cy="2318"/>
            </a:xfrm>
          </p:grpSpPr>
          <p:pic>
            <p:nvPicPr>
              <p:cNvPr id="1845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96"/>
                <a:ext cx="1653" cy="18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4" name="Rectangle 8"/>
              <p:cNvSpPr>
                <a:spLocks noChangeArrowheads="1"/>
              </p:cNvSpPr>
              <p:nvPr/>
            </p:nvSpPr>
            <p:spPr bwMode="auto">
              <a:xfrm>
                <a:off x="422" y="2078"/>
                <a:ext cx="1126" cy="3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插滤纸条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55" name="Rectangle 11"/>
              <p:cNvSpPr>
                <a:spLocks noChangeArrowheads="1"/>
              </p:cNvSpPr>
              <p:nvPr/>
            </p:nvSpPr>
            <p:spPr bwMode="auto">
              <a:xfrm>
                <a:off x="1818" y="1584"/>
                <a:ext cx="881" cy="3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层析液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4267466" y="2667079"/>
              <a:ext cx="1599827" cy="192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181360" y="4191825"/>
              <a:ext cx="761919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8" name="Rectangle 11"/>
            <p:cNvSpPr>
              <a:spLocks noChangeArrowheads="1"/>
            </p:cNvSpPr>
            <p:nvPr/>
          </p:nvSpPr>
          <p:spPr bwMode="auto">
            <a:xfrm>
              <a:off x="5867401" y="2438400"/>
              <a:ext cx="1439530" cy="5331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滤纸条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32" name="直接箭头连接符 22"/>
          <p:cNvCxnSpPr>
            <a:cxnSpLocks noChangeShapeType="1"/>
          </p:cNvCxnSpPr>
          <p:nvPr/>
        </p:nvCxnSpPr>
        <p:spPr bwMode="auto">
          <a:xfrm>
            <a:off x="1600200" y="3276600"/>
            <a:ext cx="9144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tailEnd type="arrow" w="med" len="med"/>
          </a:ln>
        </p:spPr>
      </p:cxn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220193" y="5310336"/>
            <a:ext cx="72390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★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注意：层析液不能没及滤液线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457200" y="457200"/>
            <a:ext cx="2656496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色素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的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分离：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843213" y="549275"/>
            <a:ext cx="3889375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方法步骤：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51058" y="1912005"/>
            <a:ext cx="2737322" cy="52322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研磨绿叶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916635" y="2133600"/>
            <a:ext cx="5032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419475" y="1773238"/>
            <a:ext cx="1008063" cy="138499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过滤，收集滤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428802" y="2133600"/>
            <a:ext cx="5032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932363" y="1773238"/>
            <a:ext cx="1008062" cy="9461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铅笔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画线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6011391" y="2133600"/>
            <a:ext cx="50482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6516216" y="1556792"/>
            <a:ext cx="971550" cy="138499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画滤液细线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7524750" y="2133600"/>
            <a:ext cx="50482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8101013" y="1901825"/>
            <a:ext cx="1042987" cy="5191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层析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83902" y="2877197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2195736" y="2900363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8" name="Group 20"/>
          <p:cNvGrpSpPr/>
          <p:nvPr/>
        </p:nvGrpSpPr>
        <p:grpSpPr bwMode="auto">
          <a:xfrm>
            <a:off x="3707904" y="4005064"/>
            <a:ext cx="287338" cy="1728788"/>
            <a:chOff x="2064" y="2432"/>
            <a:chExt cx="318" cy="1406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 rot="5400000">
              <a:off x="1520" y="2976"/>
              <a:ext cx="1406" cy="318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 rot="5400000">
              <a:off x="1950" y="3407"/>
              <a:ext cx="545" cy="318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220179" name="Object 19"/>
          <p:cNvGraphicFramePr>
            <a:graphicFrameLocks noChangeAspect="1"/>
          </p:cNvGraphicFramePr>
          <p:nvPr/>
        </p:nvGraphicFramePr>
        <p:xfrm>
          <a:off x="4716016" y="2924944"/>
          <a:ext cx="647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84" name="位图图像" r:id="rId1" imgW="4657725" imgH="4000500" progId="PBrush">
                  <p:embed/>
                </p:oleObj>
              </mc:Choice>
              <mc:Fallback>
                <p:oleObj name="位图图像" r:id="rId1" imgW="4657725" imgH="4000500" progId="PBrush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973" t="24179" r="79596" b="14767"/>
                      <a:stretch>
                        <a:fillRect/>
                      </a:stretch>
                    </p:blipFill>
                    <p:spPr bwMode="auto">
                      <a:xfrm>
                        <a:off x="4716016" y="2924944"/>
                        <a:ext cx="647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185" name="Object 25"/>
          <p:cNvGraphicFramePr>
            <a:graphicFrameLocks noChangeAspect="1"/>
          </p:cNvGraphicFramePr>
          <p:nvPr/>
        </p:nvGraphicFramePr>
        <p:xfrm>
          <a:off x="5363716" y="2924944"/>
          <a:ext cx="1223963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85" name="BMP 图象" r:id="rId3" imgW="4657725" imgH="4000500" progId="PBrush">
                  <p:embed/>
                </p:oleObj>
              </mc:Choice>
              <mc:Fallback>
                <p:oleObj name="BMP 图象" r:id="rId3" imgW="4657725" imgH="4000500" progId="PBrush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922" t="24179" r="55696" b="14767"/>
                      <a:stretch>
                        <a:fillRect/>
                      </a:stretch>
                    </p:blipFill>
                    <p:spPr bwMode="auto">
                      <a:xfrm>
                        <a:off x="5363716" y="2924944"/>
                        <a:ext cx="1223963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6"/>
          <p:cNvGrpSpPr/>
          <p:nvPr/>
        </p:nvGrpSpPr>
        <p:grpSpPr bwMode="auto">
          <a:xfrm>
            <a:off x="6011987" y="3644900"/>
            <a:ext cx="3313114" cy="2459038"/>
            <a:chOff x="3523" y="2296"/>
            <a:chExt cx="2087" cy="1549"/>
          </a:xfrm>
        </p:grpSpPr>
        <p:sp>
          <p:nvSpPr>
            <p:cNvPr id="25" name="Freeform 27"/>
            <p:cNvSpPr/>
            <p:nvPr/>
          </p:nvSpPr>
          <p:spPr bwMode="auto">
            <a:xfrm>
              <a:off x="4737" y="3398"/>
              <a:ext cx="230" cy="44"/>
            </a:xfrm>
            <a:custGeom>
              <a:avLst/>
              <a:gdLst>
                <a:gd name="T0" fmla="*/ 0 w 206"/>
                <a:gd name="T1" fmla="*/ 149 h 24"/>
                <a:gd name="T2" fmla="*/ 287 w 206"/>
                <a:gd name="T3" fmla="*/ 90 h 24"/>
                <a:gd name="T4" fmla="*/ 0 60000 65536"/>
                <a:gd name="T5" fmla="*/ 0 60000 65536"/>
                <a:gd name="T6" fmla="*/ 0 w 206"/>
                <a:gd name="T7" fmla="*/ 0 h 24"/>
                <a:gd name="T8" fmla="*/ 206 w 206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6" h="24">
                  <a:moveTo>
                    <a:pt x="0" y="24"/>
                  </a:moveTo>
                  <a:cubicBezTo>
                    <a:pt x="89" y="0"/>
                    <a:pt x="22" y="15"/>
                    <a:pt x="206" y="15"/>
                  </a:cubicBezTo>
                </a:path>
              </a:pathLst>
            </a:custGeom>
            <a:noFill/>
            <a:ln w="57150" cap="flat" cmpd="sng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4966" y="3430"/>
              <a:ext cx="31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4014" y="3748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8" name="Group 30"/>
            <p:cNvGrpSpPr/>
            <p:nvPr/>
          </p:nvGrpSpPr>
          <p:grpSpPr bwMode="auto">
            <a:xfrm>
              <a:off x="3523" y="2296"/>
              <a:ext cx="2087" cy="1549"/>
              <a:chOff x="3523" y="2296"/>
              <a:chExt cx="2087" cy="1549"/>
            </a:xfrm>
          </p:grpSpPr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4195" y="2296"/>
                <a:ext cx="862" cy="1497"/>
              </a:xfrm>
              <a:prstGeom prst="can">
                <a:avLst>
                  <a:gd name="adj" fmla="val 25519"/>
                </a:avLst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4195" y="3475"/>
                <a:ext cx="862" cy="318"/>
              </a:xfrm>
              <a:prstGeom prst="can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34" name="Group 34"/>
              <p:cNvGrpSpPr/>
              <p:nvPr/>
            </p:nvGrpSpPr>
            <p:grpSpPr bwMode="auto">
              <a:xfrm>
                <a:off x="4740" y="2704"/>
                <a:ext cx="227" cy="861"/>
                <a:chOff x="295" y="2614"/>
                <a:chExt cx="362" cy="1587"/>
              </a:xfrm>
            </p:grpSpPr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295" y="2614"/>
                  <a:ext cx="362" cy="1315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AutoShape 36"/>
                <p:cNvSpPr>
                  <a:spLocks noChangeArrowheads="1"/>
                </p:cNvSpPr>
                <p:nvPr/>
              </p:nvSpPr>
              <p:spPr bwMode="auto">
                <a:xfrm>
                  <a:off x="295" y="3929"/>
                  <a:ext cx="362" cy="2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75 w 21600"/>
                    <a:gd name="T13" fmla="*/ 4526 h 21600"/>
                    <a:gd name="T14" fmla="*/ 1712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 algn="ctr">
                  <a:solidFill>
                    <a:schemeClr val="tx1"/>
                  </a:solidFill>
                  <a:miter lim="800000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262" y="3119"/>
                <a:ext cx="348" cy="583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滤</a:t>
                </a:r>
                <a:endPara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液</a:t>
                </a:r>
                <a:endPara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线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Text Box 39"/>
              <p:cNvSpPr txBox="1">
                <a:spLocks noChangeArrowheads="1"/>
              </p:cNvSpPr>
              <p:nvPr/>
            </p:nvSpPr>
            <p:spPr bwMode="auto">
              <a:xfrm>
                <a:off x="3523" y="3611"/>
                <a:ext cx="554" cy="234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层析液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8" name="Group 40"/>
          <p:cNvGrpSpPr/>
          <p:nvPr/>
        </p:nvGrpSpPr>
        <p:grpSpPr bwMode="auto">
          <a:xfrm>
            <a:off x="7078786" y="3357563"/>
            <a:ext cx="1368425" cy="647700"/>
            <a:chOff x="4105" y="391"/>
            <a:chExt cx="635" cy="181"/>
          </a:xfrm>
        </p:grpSpPr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4105" y="482"/>
              <a:ext cx="635" cy="90"/>
            </a:xfrm>
            <a:prstGeom prst="plus">
              <a:avLst>
                <a:gd name="adj" fmla="val 6194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4350" y="391"/>
              <a:ext cx="136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34827" y="3867171"/>
            <a:ext cx="1440829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二氧化硅：使研磨更充分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碳酸钙：防止色素被破坏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1835696" y="4038461"/>
            <a:ext cx="936551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无水乙醇或丙酮：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溶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解色素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59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1068388" y="1295400"/>
            <a:ext cx="0" cy="388620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1068388" y="5181600"/>
            <a:ext cx="8074025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839913" y="5334000"/>
            <a:ext cx="129222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blue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408738" y="5334000"/>
            <a:ext cx="9715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red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665913" y="5105400"/>
            <a:ext cx="0" cy="152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2144713" y="5105400"/>
            <a:ext cx="0" cy="152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 rot="10800000">
            <a:off x="153988" y="1524000"/>
            <a:ext cx="549275" cy="3581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%  of  light  absorbed by   chlorophyll</a:t>
            </a: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 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081463" y="5105400"/>
            <a:ext cx="0" cy="152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687763" y="5334000"/>
            <a:ext cx="86042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green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8172450" y="0"/>
            <a:ext cx="97155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8316913" y="1682750"/>
            <a:ext cx="733425" cy="4483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可见光的连续光谱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408528" y="1063228"/>
            <a:ext cx="6172200" cy="70842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zh-CN" altLang="en-US" sz="36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三棱镜</a:t>
            </a:r>
            <a:endParaRPr lang="zh-CN" altLang="en-US" sz="3600" b="1" dirty="0">
              <a:solidFill>
                <a:prstClr val="white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28" y="2444133"/>
            <a:ext cx="57150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2"/>
          <p:cNvSpPr>
            <a:spLocks noChangeShapeType="1"/>
          </p:cNvSpPr>
          <p:nvPr/>
        </p:nvSpPr>
        <p:spPr bwMode="auto">
          <a:xfrm>
            <a:off x="1699260" y="4456430"/>
            <a:ext cx="996950" cy="460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3" name="Line 3"/>
          <p:cNvSpPr>
            <a:spLocks noChangeShapeType="1"/>
          </p:cNvSpPr>
          <p:nvPr/>
        </p:nvSpPr>
        <p:spPr bwMode="auto">
          <a:xfrm>
            <a:off x="1699260" y="4685030"/>
            <a:ext cx="925513" cy="333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2613660" y="4227830"/>
            <a:ext cx="457200" cy="6858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pSp>
        <p:nvGrpSpPr>
          <p:cNvPr id="2" name="组合 30"/>
          <p:cNvGrpSpPr/>
          <p:nvPr/>
        </p:nvGrpSpPr>
        <p:grpSpPr bwMode="auto">
          <a:xfrm>
            <a:off x="4496435" y="2125980"/>
            <a:ext cx="534988" cy="3025775"/>
            <a:chOff x="3707066" y="188640"/>
            <a:chExt cx="534238" cy="3025265"/>
          </a:xfrm>
        </p:grpSpPr>
        <p:sp>
          <p:nvSpPr>
            <p:cNvPr id="2070" name="AutoShape 6"/>
            <p:cNvSpPr>
              <a:spLocks noChangeArrowheads="1"/>
            </p:cNvSpPr>
            <p:nvPr/>
          </p:nvSpPr>
          <p:spPr bwMode="auto">
            <a:xfrm rot="5400000">
              <a:off x="2462510" y="1434034"/>
              <a:ext cx="3024188" cy="533400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71" name="AutoShape 7"/>
            <p:cNvSpPr>
              <a:spLocks noChangeArrowheads="1"/>
            </p:cNvSpPr>
            <p:nvPr/>
          </p:nvSpPr>
          <p:spPr bwMode="auto">
            <a:xfrm rot="5400000">
              <a:off x="3289227" y="2262666"/>
              <a:ext cx="1369078" cy="533400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48735" y="3926205"/>
            <a:ext cx="6858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3375660" y="3770630"/>
          <a:ext cx="36195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2" name="位图图像" r:id="rId1" imgW="361950" imgH="1438275" progId="PBrush">
                  <p:embed/>
                </p:oleObj>
              </mc:Choice>
              <mc:Fallback>
                <p:oleObj name="位图图像" r:id="rId1" imgW="361950" imgH="1438275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660" y="3770630"/>
                        <a:ext cx="36195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5720398" y="3781743"/>
            <a:ext cx="361950" cy="1438275"/>
            <a:chOff x="4859338" y="1916113"/>
            <a:chExt cx="361950" cy="1438275"/>
          </a:xfrm>
        </p:grpSpPr>
        <p:graphicFrame>
          <p:nvGraphicFramePr>
            <p:cNvPr id="2051" name="Object 15"/>
            <p:cNvGraphicFramePr>
              <a:graphicFrameLocks noChangeAspect="1"/>
            </p:cNvGraphicFramePr>
            <p:nvPr/>
          </p:nvGraphicFramePr>
          <p:xfrm>
            <a:off x="4859338" y="1916113"/>
            <a:ext cx="3619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33" name="位图图像" r:id="rId3" imgW="361950" imgH="1438275" progId="PBrush">
                    <p:embed/>
                  </p:oleObj>
                </mc:Choice>
                <mc:Fallback>
                  <p:oleObj name="位图图像" r:id="rId3" imgW="361950" imgH="143827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9338" y="1916113"/>
                          <a:ext cx="3619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" name="Rectangle 16"/>
            <p:cNvSpPr>
              <a:spLocks noChangeArrowheads="1"/>
            </p:cNvSpPr>
            <p:nvPr/>
          </p:nvSpPr>
          <p:spPr bwMode="auto">
            <a:xfrm>
              <a:off x="4949826" y="1916113"/>
              <a:ext cx="198438" cy="43338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69" name="Rectangle 17"/>
            <p:cNvSpPr>
              <a:spLocks noChangeArrowheads="1"/>
            </p:cNvSpPr>
            <p:nvPr/>
          </p:nvSpPr>
          <p:spPr bwMode="auto">
            <a:xfrm>
              <a:off x="4949826" y="2781301"/>
              <a:ext cx="215900" cy="503238"/>
            </a:xfrm>
            <a:prstGeom prst="rect">
              <a:avLst/>
            </a:prstGeom>
            <a:solidFill>
              <a:schemeClr val="bg2">
                <a:alpha val="85000"/>
              </a:schemeClr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61" name="Line 20"/>
          <p:cNvSpPr>
            <a:spLocks noChangeShapeType="1"/>
          </p:cNvSpPr>
          <p:nvPr/>
        </p:nvSpPr>
        <p:spPr bwMode="auto">
          <a:xfrm flipV="1">
            <a:off x="2912110" y="3854768"/>
            <a:ext cx="576263" cy="57626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2" name="Line 21"/>
          <p:cNvSpPr>
            <a:spLocks noChangeShapeType="1"/>
          </p:cNvSpPr>
          <p:nvPr/>
        </p:nvSpPr>
        <p:spPr bwMode="auto">
          <a:xfrm>
            <a:off x="2985135" y="4718368"/>
            <a:ext cx="503238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3704273" y="4934268"/>
            <a:ext cx="863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4" name="Line 9"/>
          <p:cNvSpPr>
            <a:spLocks noChangeShapeType="1"/>
          </p:cNvSpPr>
          <p:nvPr/>
        </p:nvSpPr>
        <p:spPr bwMode="auto">
          <a:xfrm>
            <a:off x="4928235" y="5007293"/>
            <a:ext cx="863600" cy="0"/>
          </a:xfrm>
          <a:prstGeom prst="line">
            <a:avLst/>
          </a:prstGeom>
          <a:noFill/>
          <a:ln w="12700">
            <a:solidFill>
              <a:srgbClr val="660033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5072698" y="3926205"/>
            <a:ext cx="685800" cy="0"/>
          </a:xfrm>
          <a:prstGeom prst="line">
            <a:avLst/>
          </a:prstGeom>
          <a:noFill/>
          <a:ln w="12700">
            <a:solidFill>
              <a:srgbClr val="000099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6" name="Line 8"/>
          <p:cNvSpPr>
            <a:spLocks noChangeShapeType="1"/>
          </p:cNvSpPr>
          <p:nvPr/>
        </p:nvSpPr>
        <p:spPr bwMode="auto">
          <a:xfrm>
            <a:off x="3777298" y="443103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7" name="Line 8"/>
          <p:cNvSpPr>
            <a:spLocks noChangeShapeType="1"/>
          </p:cNvSpPr>
          <p:nvPr/>
        </p:nvSpPr>
        <p:spPr bwMode="auto">
          <a:xfrm>
            <a:off x="5072698" y="443103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3891" y="908050"/>
            <a:ext cx="8964613" cy="5404485"/>
            <a:chOff x="0" y="908050"/>
            <a:chExt cx="8964613" cy="5404485"/>
          </a:xfrm>
        </p:grpSpPr>
        <p:pic>
          <p:nvPicPr>
            <p:cNvPr id="29704" name="Picture 8" descr="0908 013"/>
            <p:cNvPicPr>
              <a:picLocks noChangeAspect="1" noChangeArrowheads="1"/>
            </p:cNvPicPr>
            <p:nvPr/>
          </p:nvPicPr>
          <p:blipFill>
            <a:blip r:embed="rId1" cstate="print"/>
            <a:srcRect l="19022" t="16541" r="23830" b="-2882"/>
            <a:stretch>
              <a:fillRect/>
            </a:stretch>
          </p:blipFill>
          <p:spPr bwMode="auto">
            <a:xfrm>
              <a:off x="4643438" y="908050"/>
              <a:ext cx="4321175" cy="4897438"/>
            </a:xfrm>
            <a:prstGeom prst="rect">
              <a:avLst/>
            </a:prstGeom>
            <a:noFill/>
          </p:spPr>
        </p:pic>
        <p:pic>
          <p:nvPicPr>
            <p:cNvPr id="29705" name="Picture 9" descr="0908 014"/>
            <p:cNvPicPr>
              <a:picLocks noChangeAspect="1" noChangeArrowheads="1"/>
            </p:cNvPicPr>
            <p:nvPr/>
          </p:nvPicPr>
          <p:blipFill>
            <a:blip r:embed="rId2" cstate="print"/>
            <a:srcRect l="28978" t="7030" r="27541" b="29201"/>
            <a:stretch>
              <a:fillRect/>
            </a:stretch>
          </p:blipFill>
          <p:spPr bwMode="auto">
            <a:xfrm>
              <a:off x="0" y="908050"/>
              <a:ext cx="4321175" cy="4752975"/>
            </a:xfrm>
            <a:prstGeom prst="rect">
              <a:avLst/>
            </a:prstGeom>
            <a:noFill/>
          </p:spPr>
        </p:pic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323850" y="5667375"/>
              <a:ext cx="8424863" cy="64516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b="1" dirty="0" smtClean="0">
                  <a:ea typeface="黑体" panose="02010609060101010101" pitchFamily="2" charset="-122"/>
                </a:rPr>
                <a:t>水绵（绿藻，真核</a:t>
              </a:r>
              <a:r>
                <a:rPr lang="zh-CN" altLang="en-US" sz="3600" b="1" dirty="0" smtClean="0">
                  <a:ea typeface="黑体" panose="02010609060101010101" pitchFamily="2" charset="-122"/>
                </a:rPr>
                <a:t>细胞）</a:t>
              </a:r>
              <a:endParaRPr lang="zh-CN" altLang="en-US" sz="3600" b="1" dirty="0">
                <a:ea typeface="黑体" panose="02010609060101010101" pitchFamily="2" charset="-122"/>
              </a:endParaRPr>
            </a:p>
          </p:txBody>
        </p:sp>
      </p:grp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395536" y="116632"/>
            <a:ext cx="77406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 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1880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年</a:t>
            </a:r>
            <a:r>
              <a:rPr lang="zh-CN" altLang="en-US" sz="3600" b="1" dirty="0">
                <a:solidFill>
                  <a:schemeClr val="tx2"/>
                </a:solidFill>
              </a:rPr>
              <a:t>美国</a:t>
            </a:r>
            <a:r>
              <a:rPr lang="zh-CN" altLang="en-US" sz="3600" b="1" dirty="0">
                <a:solidFill>
                  <a:srgbClr val="0000CC"/>
                </a:solidFill>
              </a:rPr>
              <a:t>恩格尔曼实验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2"/>
          <p:cNvSpPr>
            <a:spLocks noChangeShapeType="1"/>
          </p:cNvSpPr>
          <p:nvPr/>
        </p:nvSpPr>
        <p:spPr bwMode="auto">
          <a:xfrm>
            <a:off x="838200" y="2590800"/>
            <a:ext cx="996950" cy="460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3" name="Line 3"/>
          <p:cNvSpPr>
            <a:spLocks noChangeShapeType="1"/>
          </p:cNvSpPr>
          <p:nvPr/>
        </p:nvSpPr>
        <p:spPr bwMode="auto">
          <a:xfrm>
            <a:off x="838200" y="2819400"/>
            <a:ext cx="925513" cy="333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1752600" y="2362200"/>
            <a:ext cx="457200" cy="6858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pSp>
        <p:nvGrpSpPr>
          <p:cNvPr id="2" name="组合 30"/>
          <p:cNvGrpSpPr/>
          <p:nvPr/>
        </p:nvGrpSpPr>
        <p:grpSpPr bwMode="auto">
          <a:xfrm>
            <a:off x="3635375" y="260350"/>
            <a:ext cx="534988" cy="3025775"/>
            <a:chOff x="3707066" y="188640"/>
            <a:chExt cx="534238" cy="3025265"/>
          </a:xfrm>
        </p:grpSpPr>
        <p:sp>
          <p:nvSpPr>
            <p:cNvPr id="2070" name="AutoShape 6"/>
            <p:cNvSpPr>
              <a:spLocks noChangeArrowheads="1"/>
            </p:cNvSpPr>
            <p:nvPr/>
          </p:nvSpPr>
          <p:spPr bwMode="auto">
            <a:xfrm rot="5400000">
              <a:off x="2462510" y="1434034"/>
              <a:ext cx="3024188" cy="533400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71" name="AutoShape 7"/>
            <p:cNvSpPr>
              <a:spLocks noChangeArrowheads="1"/>
            </p:cNvSpPr>
            <p:nvPr/>
          </p:nvSpPr>
          <p:spPr bwMode="auto">
            <a:xfrm rot="5400000">
              <a:off x="3289227" y="2262666"/>
              <a:ext cx="1369078" cy="533400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2987675" y="2060575"/>
            <a:ext cx="6858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057" name="Picture 10" descr="pic_23624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504" y="3400425"/>
            <a:ext cx="6293296" cy="33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6011863" y="1700213"/>
            <a:ext cx="2701925" cy="10793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红橙光区与蓝紫光区变暗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2514600" y="1905000"/>
          <a:ext cx="36195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2" name="位图图像" r:id="rId2" imgW="361950" imgH="1438275" progId="PBrush">
                  <p:embed/>
                </p:oleObj>
              </mc:Choice>
              <mc:Fallback>
                <p:oleObj name="位图图像" r:id="rId2" imgW="361950" imgH="1438275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05000"/>
                        <a:ext cx="36195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859338" y="1916113"/>
            <a:ext cx="361950" cy="1438275"/>
            <a:chOff x="4859338" y="1916113"/>
            <a:chExt cx="361950" cy="1438275"/>
          </a:xfrm>
        </p:grpSpPr>
        <p:graphicFrame>
          <p:nvGraphicFramePr>
            <p:cNvPr id="2051" name="Object 15"/>
            <p:cNvGraphicFramePr>
              <a:graphicFrameLocks noChangeAspect="1"/>
            </p:cNvGraphicFramePr>
            <p:nvPr/>
          </p:nvGraphicFramePr>
          <p:xfrm>
            <a:off x="4859338" y="1916113"/>
            <a:ext cx="3619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33" name="位图图像" r:id="rId4" imgW="361950" imgH="1438275" progId="PBrush">
                    <p:embed/>
                  </p:oleObj>
                </mc:Choice>
                <mc:Fallback>
                  <p:oleObj name="位图图像" r:id="rId4" imgW="361950" imgH="143827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9338" y="1916113"/>
                          <a:ext cx="3619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" name="Rectangle 16"/>
            <p:cNvSpPr>
              <a:spLocks noChangeArrowheads="1"/>
            </p:cNvSpPr>
            <p:nvPr/>
          </p:nvSpPr>
          <p:spPr bwMode="auto">
            <a:xfrm>
              <a:off x="4949826" y="1916113"/>
              <a:ext cx="198438" cy="43338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69" name="Rectangle 17"/>
            <p:cNvSpPr>
              <a:spLocks noChangeArrowheads="1"/>
            </p:cNvSpPr>
            <p:nvPr/>
          </p:nvSpPr>
          <p:spPr bwMode="auto">
            <a:xfrm>
              <a:off x="4949826" y="2781301"/>
              <a:ext cx="215900" cy="503238"/>
            </a:xfrm>
            <a:prstGeom prst="rect">
              <a:avLst/>
            </a:prstGeom>
            <a:solidFill>
              <a:schemeClr val="bg2">
                <a:alpha val="85000"/>
              </a:schemeClr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pic>
        <p:nvPicPr>
          <p:cNvPr id="2060" name="Picture 18" descr="pic_2362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500438"/>
            <a:ext cx="2197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Line 20"/>
          <p:cNvSpPr>
            <a:spLocks noChangeShapeType="1"/>
          </p:cNvSpPr>
          <p:nvPr/>
        </p:nvSpPr>
        <p:spPr bwMode="auto">
          <a:xfrm flipV="1">
            <a:off x="2051050" y="1989138"/>
            <a:ext cx="576263" cy="57626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2" name="Line 21"/>
          <p:cNvSpPr>
            <a:spLocks noChangeShapeType="1"/>
          </p:cNvSpPr>
          <p:nvPr/>
        </p:nvSpPr>
        <p:spPr bwMode="auto">
          <a:xfrm>
            <a:off x="2124075" y="2852738"/>
            <a:ext cx="503238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2843213" y="3068638"/>
            <a:ext cx="863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4" name="Line 9"/>
          <p:cNvSpPr>
            <a:spLocks noChangeShapeType="1"/>
          </p:cNvSpPr>
          <p:nvPr/>
        </p:nvSpPr>
        <p:spPr bwMode="auto">
          <a:xfrm>
            <a:off x="4067175" y="3141663"/>
            <a:ext cx="863600" cy="0"/>
          </a:xfrm>
          <a:prstGeom prst="line">
            <a:avLst/>
          </a:prstGeom>
          <a:noFill/>
          <a:ln w="12700">
            <a:solidFill>
              <a:srgbClr val="660033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4211638" y="2060575"/>
            <a:ext cx="685800" cy="0"/>
          </a:xfrm>
          <a:prstGeom prst="line">
            <a:avLst/>
          </a:prstGeom>
          <a:noFill/>
          <a:ln w="12700">
            <a:solidFill>
              <a:srgbClr val="000099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6" name="Line 8"/>
          <p:cNvSpPr>
            <a:spLocks noChangeShapeType="1"/>
          </p:cNvSpPr>
          <p:nvPr/>
        </p:nvSpPr>
        <p:spPr bwMode="auto">
          <a:xfrm>
            <a:off x="2916238" y="256540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7" name="Line 8"/>
          <p:cNvSpPr>
            <a:spLocks noChangeShapeType="1"/>
          </p:cNvSpPr>
          <p:nvPr/>
        </p:nvSpPr>
        <p:spPr bwMode="auto">
          <a:xfrm>
            <a:off x="4211638" y="256540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3850" y="1844675"/>
            <a:ext cx="671513" cy="28924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叶绿体中的色素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11" name="AutoShape 3"/>
          <p:cNvSpPr/>
          <p:nvPr/>
        </p:nvSpPr>
        <p:spPr bwMode="auto">
          <a:xfrm>
            <a:off x="1187450" y="1195388"/>
            <a:ext cx="649288" cy="4394200"/>
          </a:xfrm>
          <a:prstGeom prst="leftBrace">
            <a:avLst>
              <a:gd name="adj1" fmla="val 56398"/>
              <a:gd name="adj2" fmla="val 50000"/>
            </a:avLst>
          </a:prstGeom>
          <a:noFill/>
          <a:ln w="349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1872456" y="1195809"/>
            <a:ext cx="2376488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类胡萝卜素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4391819" y="476672"/>
            <a:ext cx="4500562" cy="1874837"/>
            <a:chOff x="2925" y="2750"/>
            <a:chExt cx="2835" cy="1181"/>
          </a:xfrm>
        </p:grpSpPr>
        <p:sp>
          <p:nvSpPr>
            <p:cNvPr id="68619" name="AutoShape 11"/>
            <p:cNvSpPr/>
            <p:nvPr/>
          </p:nvSpPr>
          <p:spPr bwMode="auto">
            <a:xfrm>
              <a:off x="2925" y="2931"/>
              <a:ext cx="227" cy="952"/>
            </a:xfrm>
            <a:prstGeom prst="leftBrace">
              <a:avLst>
                <a:gd name="adj1" fmla="val 34949"/>
                <a:gd name="adj2" fmla="val 50000"/>
              </a:avLst>
            </a:prstGeom>
            <a:noFill/>
            <a:ln w="412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20" name="Text Box 12"/>
            <p:cNvSpPr txBox="1">
              <a:spLocks noChangeArrowheads="1"/>
            </p:cNvSpPr>
            <p:nvPr/>
          </p:nvSpPr>
          <p:spPr bwMode="auto">
            <a:xfrm>
              <a:off x="3220" y="2750"/>
              <a:ext cx="2540" cy="36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胡萝卜素：橙黄色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3220" y="3566"/>
              <a:ext cx="2540" cy="3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叶黄素：黄色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2591594" y="1845097"/>
            <a:ext cx="819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1/4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1727994" y="2564234"/>
            <a:ext cx="4535487" cy="579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吸收蓝紫光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12181" y="4141688"/>
            <a:ext cx="1582737" cy="5794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叶绿素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" name="Group 5"/>
          <p:cNvGrpSpPr/>
          <p:nvPr/>
        </p:nvGrpSpPr>
        <p:grpSpPr bwMode="auto">
          <a:xfrm>
            <a:off x="4067943" y="3497163"/>
            <a:ext cx="4608513" cy="1944688"/>
            <a:chOff x="2608" y="1071"/>
            <a:chExt cx="2903" cy="1225"/>
          </a:xfrm>
        </p:grpSpPr>
        <p:sp>
          <p:nvSpPr>
            <p:cNvPr id="20" name="AutoShape 6"/>
            <p:cNvSpPr/>
            <p:nvPr/>
          </p:nvSpPr>
          <p:spPr bwMode="auto">
            <a:xfrm>
              <a:off x="2608" y="1253"/>
              <a:ext cx="227" cy="952"/>
            </a:xfrm>
            <a:prstGeom prst="leftBrace">
              <a:avLst>
                <a:gd name="adj1" fmla="val 34949"/>
                <a:gd name="adj2" fmla="val 50000"/>
              </a:avLst>
            </a:prstGeom>
            <a:noFill/>
            <a:ln w="412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925" y="1071"/>
              <a:ext cx="2540" cy="365"/>
            </a:xfrm>
            <a:prstGeom prst="rect">
              <a:avLst/>
            </a:prstGeom>
            <a:solidFill>
              <a:srgbClr val="00FFCC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叶绿素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：蓝绿色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2971" y="1931"/>
              <a:ext cx="2540" cy="365"/>
            </a:xfrm>
            <a:prstGeom prst="rect">
              <a:avLst/>
            </a:prstGeom>
            <a:solidFill>
              <a:srgbClr val="CCFF33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叶绿素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：黄绿色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699518" y="4794151"/>
            <a:ext cx="819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3/4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835918" y="5441851"/>
            <a:ext cx="4535488" cy="5794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吸收蓝紫光和红橙光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5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933575" y="17907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507" name="Picture 3" descr="11-25-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7075488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0" y="5148584"/>
            <a:ext cx="3963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当希尔（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R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．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Hill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1939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）用光照射加有草酸高铁的叶绿素悬浊液时，发现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Fe</a:t>
            </a:r>
            <a:r>
              <a:rPr lang="en-US" altLang="zh-CN" sz="2000" baseline="30000" dirty="0">
                <a:solidFill>
                  <a:srgbClr val="333333"/>
                </a:solidFill>
                <a:latin typeface="Arial" panose="020B0604020202020204" pitchFamily="34" charset="0"/>
              </a:rPr>
              <a:t>3+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还原成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Fe</a:t>
            </a:r>
            <a:r>
              <a:rPr lang="en-US" altLang="zh-CN" sz="2000" baseline="30000" dirty="0">
                <a:solidFill>
                  <a:srgbClr val="333333"/>
                </a:solidFill>
                <a:latin typeface="Arial" panose="020B0604020202020204" pitchFamily="34" charset="0"/>
              </a:rPr>
              <a:t>2+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并放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O</a:t>
            </a:r>
            <a:r>
              <a:rPr lang="en-US" altLang="zh-CN" sz="2000" baseline="-25000" dirty="0">
                <a:solidFill>
                  <a:srgbClr val="333333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1939</a:t>
            </a:r>
            <a:r>
              <a:rPr lang="zh-CN" altLang="en-US" sz="2000" dirty="0" smtClean="0">
                <a:solidFill>
                  <a:srgbClr val="333333"/>
                </a:solidFill>
                <a:latin typeface="Arial" panose="020B0604020202020204" pitchFamily="34" charset="0"/>
              </a:rPr>
              <a:t>）</a:t>
            </a:r>
            <a:r>
              <a:rPr lang="en-US" altLang="zh-CN" sz="2000" dirty="0" smtClean="0">
                <a:solidFill>
                  <a:srgbClr val="333333"/>
                </a:solidFill>
                <a:latin typeface="Arial" panose="020B0604020202020204" pitchFamily="34" charset="0"/>
              </a:rPr>
              <a:t>------</a:t>
            </a:r>
            <a:r>
              <a:rPr lang="zh-CN" altLang="en-US" sz="2000" dirty="0" smtClean="0">
                <a:solidFill>
                  <a:srgbClr val="333333"/>
                </a:solidFill>
                <a:latin typeface="Arial" panose="020B0604020202020204" pitchFamily="34" charset="0"/>
              </a:rPr>
              <a:t>希尔反应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是指叶绿体借助光能使电子受体还原并放出氧的反应。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059113" y="1125538"/>
            <a:ext cx="4967287" cy="4392612"/>
            <a:chOff x="1927" y="709"/>
            <a:chExt cx="3129" cy="2767"/>
          </a:xfrm>
        </p:grpSpPr>
        <p:pic>
          <p:nvPicPr>
            <p:cNvPr id="7171" name="Picture 3" descr="未命名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927" y="709"/>
              <a:ext cx="3129" cy="2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2" name="Line 4"/>
            <p:cNvSpPr>
              <a:spLocks noChangeShapeType="1"/>
            </p:cNvSpPr>
            <p:nvPr/>
          </p:nvSpPr>
          <p:spPr bwMode="auto">
            <a:xfrm>
              <a:off x="3606" y="3022"/>
              <a:ext cx="907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/>
          <p:nvPr/>
        </p:nvGrpSpPr>
        <p:grpSpPr bwMode="auto">
          <a:xfrm>
            <a:off x="1763713" y="2492375"/>
            <a:ext cx="1727200" cy="1728788"/>
            <a:chOff x="1111" y="1570"/>
            <a:chExt cx="1088" cy="1089"/>
          </a:xfrm>
        </p:grpSpPr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1111" y="1570"/>
              <a:ext cx="1088" cy="1089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1383" y="1888"/>
              <a:ext cx="635" cy="63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叶绿体中的色素</a:t>
              </a:r>
              <a:endPara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3455988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光反应阶段</a:t>
            </a:r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580063" y="5876925"/>
            <a:ext cx="3241675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暗反应阶段</a:t>
            </a:r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pSp>
        <p:nvGrpSpPr>
          <p:cNvPr id="4" name="Group 10"/>
          <p:cNvGrpSpPr/>
          <p:nvPr/>
        </p:nvGrpSpPr>
        <p:grpSpPr bwMode="auto">
          <a:xfrm>
            <a:off x="323850" y="2924175"/>
            <a:ext cx="1152525" cy="1009650"/>
            <a:chOff x="204" y="1842"/>
            <a:chExt cx="726" cy="636"/>
          </a:xfrm>
        </p:grpSpPr>
        <p:sp>
          <p:nvSpPr>
            <p:cNvPr id="7179" name="AutoShape 11"/>
            <p:cNvSpPr>
              <a:spLocks noChangeArrowheads="1"/>
            </p:cNvSpPr>
            <p:nvPr/>
          </p:nvSpPr>
          <p:spPr bwMode="auto">
            <a:xfrm>
              <a:off x="204" y="1842"/>
              <a:ext cx="726" cy="636"/>
            </a:xfrm>
            <a:prstGeom prst="irregularSeal2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295" y="1979"/>
              <a:ext cx="589" cy="28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1476375" y="3284538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5" name="Group 14"/>
          <p:cNvGrpSpPr/>
          <p:nvPr/>
        </p:nvGrpSpPr>
        <p:grpSpPr bwMode="auto">
          <a:xfrm>
            <a:off x="6011863" y="3860800"/>
            <a:ext cx="1354137" cy="976313"/>
            <a:chOff x="3767" y="2447"/>
            <a:chExt cx="853" cy="615"/>
          </a:xfrm>
        </p:grpSpPr>
        <p:sp>
          <p:nvSpPr>
            <p:cNvPr id="7183" name="Freeform 15"/>
            <p:cNvSpPr/>
            <p:nvPr/>
          </p:nvSpPr>
          <p:spPr bwMode="auto">
            <a:xfrm>
              <a:off x="4608" y="2447"/>
              <a:ext cx="12" cy="3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35"/>
                </a:cxn>
                <a:cxn ang="0">
                  <a:pos x="12" y="0"/>
                </a:cxn>
              </a:cxnLst>
              <a:rect l="0" t="0" r="r" b="b"/>
              <a:pathLst>
                <a:path w="12" h="35">
                  <a:moveTo>
                    <a:pt x="12" y="0"/>
                  </a:moveTo>
                  <a:cubicBezTo>
                    <a:pt x="8" y="12"/>
                    <a:pt x="0" y="35"/>
                    <a:pt x="0" y="35"/>
                  </a:cubicBezTo>
                  <a:cubicBezTo>
                    <a:pt x="0" y="35"/>
                    <a:pt x="8" y="12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4" name="Freeform 16"/>
            <p:cNvSpPr/>
            <p:nvPr/>
          </p:nvSpPr>
          <p:spPr bwMode="auto">
            <a:xfrm>
              <a:off x="3767" y="3022"/>
              <a:ext cx="161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1" y="11"/>
                </a:cxn>
              </a:cxnLst>
              <a:rect l="0" t="0" r="r" b="b"/>
              <a:pathLst>
                <a:path w="161" h="40">
                  <a:moveTo>
                    <a:pt x="0" y="0"/>
                  </a:moveTo>
                  <a:cubicBezTo>
                    <a:pt x="61" y="40"/>
                    <a:pt x="91" y="11"/>
                    <a:pt x="161" y="1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5" name="Freeform 17"/>
            <p:cNvSpPr/>
            <p:nvPr/>
          </p:nvSpPr>
          <p:spPr bwMode="auto">
            <a:xfrm>
              <a:off x="4147" y="2907"/>
              <a:ext cx="150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150" y="0"/>
                </a:cxn>
              </a:cxnLst>
              <a:rect l="0" t="0" r="r" b="b"/>
              <a:pathLst>
                <a:path w="150" h="46">
                  <a:moveTo>
                    <a:pt x="0" y="46"/>
                  </a:moveTo>
                  <a:cubicBezTo>
                    <a:pt x="46" y="37"/>
                    <a:pt x="114" y="33"/>
                    <a:pt x="15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6" name="Freeform 18"/>
            <p:cNvSpPr/>
            <p:nvPr/>
          </p:nvSpPr>
          <p:spPr bwMode="auto">
            <a:xfrm>
              <a:off x="4424" y="2655"/>
              <a:ext cx="126" cy="122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34" y="115"/>
                </a:cxn>
                <a:cxn ang="0">
                  <a:pos x="80" y="46"/>
                </a:cxn>
                <a:cxn ang="0">
                  <a:pos x="115" y="23"/>
                </a:cxn>
                <a:cxn ang="0">
                  <a:pos x="126" y="0"/>
                </a:cxn>
              </a:cxnLst>
              <a:rect l="0" t="0" r="r" b="b"/>
              <a:pathLst>
                <a:path w="126" h="122">
                  <a:moveTo>
                    <a:pt x="0" y="103"/>
                  </a:moveTo>
                  <a:cubicBezTo>
                    <a:pt x="11" y="107"/>
                    <a:pt x="24" y="122"/>
                    <a:pt x="34" y="115"/>
                  </a:cubicBezTo>
                  <a:cubicBezTo>
                    <a:pt x="57" y="99"/>
                    <a:pt x="65" y="69"/>
                    <a:pt x="80" y="46"/>
                  </a:cubicBezTo>
                  <a:cubicBezTo>
                    <a:pt x="88" y="34"/>
                    <a:pt x="105" y="33"/>
                    <a:pt x="115" y="23"/>
                  </a:cubicBezTo>
                  <a:cubicBezTo>
                    <a:pt x="121" y="17"/>
                    <a:pt x="122" y="8"/>
                    <a:pt x="12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4500563" y="2781300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6" name="Group 20"/>
          <p:cNvGrpSpPr/>
          <p:nvPr/>
        </p:nvGrpSpPr>
        <p:grpSpPr bwMode="auto">
          <a:xfrm>
            <a:off x="6443663" y="2420938"/>
            <a:ext cx="1296987" cy="1081087"/>
            <a:chOff x="4059" y="1525"/>
            <a:chExt cx="817" cy="681"/>
          </a:xfrm>
        </p:grpSpPr>
        <p:sp>
          <p:nvSpPr>
            <p:cNvPr id="7189" name="Arc 21"/>
            <p:cNvSpPr/>
            <p:nvPr/>
          </p:nvSpPr>
          <p:spPr bwMode="auto">
            <a:xfrm rot="15777364" flipV="1">
              <a:off x="3991" y="1593"/>
              <a:ext cx="681" cy="5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4468" y="1706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7812088" y="2636838"/>
            <a:ext cx="863600" cy="6413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co</a:t>
            </a:r>
            <a:r>
              <a:rPr kumimoji="1" lang="en-US" altLang="zh-CN" sz="36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36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651500" y="2205038"/>
            <a:ext cx="865188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2C</a:t>
            </a:r>
            <a:r>
              <a:rPr kumimoji="1" lang="en-US" altLang="zh-CN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kumimoji="1" lang="en-US" altLang="zh-CN" sz="32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" name="Group 25"/>
          <p:cNvGrpSpPr/>
          <p:nvPr/>
        </p:nvGrpSpPr>
        <p:grpSpPr bwMode="auto">
          <a:xfrm>
            <a:off x="1763713" y="1052513"/>
            <a:ext cx="3344862" cy="2016125"/>
            <a:chOff x="1111" y="663"/>
            <a:chExt cx="2107" cy="1270"/>
          </a:xfrm>
        </p:grpSpPr>
        <p:sp>
          <p:nvSpPr>
            <p:cNvPr id="7194" name="Arc 26"/>
            <p:cNvSpPr/>
            <p:nvPr/>
          </p:nvSpPr>
          <p:spPr bwMode="auto">
            <a:xfrm rot="7520815">
              <a:off x="1870" y="584"/>
              <a:ext cx="1270" cy="142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5" name="Line 27"/>
            <p:cNvSpPr>
              <a:spLocks noChangeShapeType="1"/>
            </p:cNvSpPr>
            <p:nvPr/>
          </p:nvSpPr>
          <p:spPr bwMode="auto">
            <a:xfrm>
              <a:off x="2230" y="1694"/>
              <a:ext cx="27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1111" y="1253"/>
              <a:ext cx="726" cy="51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		</a:t>
              </a:r>
              <a:endPara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2771775" y="2205038"/>
            <a:ext cx="2160588" cy="36671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水在光下分解</a:t>
            </a:r>
            <a:endParaRPr kumimoji="1"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7092950" y="3429000"/>
            <a:ext cx="719138" cy="579438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kumimoji="1"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kumimoji="1" lang="en-US" altLang="zh-CN" sz="32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492500" y="3716338"/>
            <a:ext cx="100806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ATP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3059113" y="4581525"/>
            <a:ext cx="1584325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ADP+Pi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3348038" y="4149725"/>
            <a:ext cx="1079500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酶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4140200" y="3644900"/>
            <a:ext cx="1008063" cy="3667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供能</a:t>
            </a:r>
            <a:endParaRPr kumimoji="1"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3646487" y="2617786"/>
            <a:ext cx="1439863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NADPH</a:t>
            </a:r>
            <a:endParaRPr kumimoji="1" lang="en-US" altLang="zh-CN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4364632" y="2504183"/>
            <a:ext cx="1295400" cy="3667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供氢</a:t>
            </a:r>
            <a:endParaRPr kumimoji="1" lang="zh-CN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5076825" y="1557338"/>
            <a:ext cx="1150938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24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5940425" y="2492375"/>
            <a:ext cx="1692275" cy="8540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kumimoji="1"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固      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       定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4932363" y="2781300"/>
            <a:ext cx="488950" cy="15843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还          原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5508625" y="3213100"/>
            <a:ext cx="1511300" cy="101566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</a:rPr>
              <a:t>多种酶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</a:rPr>
              <a:t>参加催化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7092950" y="4652963"/>
            <a:ext cx="1584325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kumimoji="1" lang="en-US" altLang="zh-CN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kumimoji="1" lang="en-US" altLang="zh-CN" sz="32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0" name="AutoShape 42"/>
          <p:cNvSpPr/>
          <p:nvPr/>
        </p:nvSpPr>
        <p:spPr bwMode="auto">
          <a:xfrm rot="-5400000">
            <a:off x="2483644" y="4075907"/>
            <a:ext cx="431800" cy="3313112"/>
          </a:xfrm>
          <a:prstGeom prst="leftBrace">
            <a:avLst>
              <a:gd name="adj1" fmla="val 6394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11" name="AutoShape 43"/>
          <p:cNvSpPr/>
          <p:nvPr/>
        </p:nvSpPr>
        <p:spPr bwMode="auto">
          <a:xfrm rot="-5400000">
            <a:off x="6408738" y="3897313"/>
            <a:ext cx="360362" cy="3744912"/>
          </a:xfrm>
          <a:prstGeom prst="leftBrace">
            <a:avLst>
              <a:gd name="adj1" fmla="val 8660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8" name="Group 44"/>
          <p:cNvGrpSpPr/>
          <p:nvPr/>
        </p:nvGrpSpPr>
        <p:grpSpPr bwMode="auto">
          <a:xfrm>
            <a:off x="2843213" y="3933825"/>
            <a:ext cx="865187" cy="881063"/>
            <a:chOff x="1791" y="2480"/>
            <a:chExt cx="545" cy="555"/>
          </a:xfrm>
        </p:grpSpPr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>
              <a:off x="2064" y="2491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4" name="Line 46"/>
            <p:cNvSpPr>
              <a:spLocks noChangeShapeType="1"/>
            </p:cNvSpPr>
            <p:nvPr/>
          </p:nvSpPr>
          <p:spPr bwMode="auto">
            <a:xfrm>
              <a:off x="1882" y="3035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5" name="Freeform 47"/>
            <p:cNvSpPr/>
            <p:nvPr/>
          </p:nvSpPr>
          <p:spPr bwMode="auto">
            <a:xfrm>
              <a:off x="1791" y="2480"/>
              <a:ext cx="265" cy="542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00" y="24"/>
                </a:cxn>
                <a:cxn ang="0">
                  <a:pos x="192" y="48"/>
                </a:cxn>
                <a:cxn ang="0">
                  <a:pos x="168" y="56"/>
                </a:cxn>
                <a:cxn ang="0">
                  <a:pos x="144" y="72"/>
                </a:cxn>
                <a:cxn ang="0">
                  <a:pos x="128" y="96"/>
                </a:cxn>
                <a:cxn ang="0">
                  <a:pos x="96" y="104"/>
                </a:cxn>
                <a:cxn ang="0">
                  <a:pos x="40" y="160"/>
                </a:cxn>
                <a:cxn ang="0">
                  <a:pos x="16" y="232"/>
                </a:cxn>
                <a:cxn ang="0">
                  <a:pos x="0" y="280"/>
                </a:cxn>
                <a:cxn ang="0">
                  <a:pos x="32" y="448"/>
                </a:cxn>
                <a:cxn ang="0">
                  <a:pos x="64" y="536"/>
                </a:cxn>
              </a:cxnLst>
              <a:rect l="0" t="0" r="r" b="b"/>
              <a:pathLst>
                <a:path w="248" h="536">
                  <a:moveTo>
                    <a:pt x="248" y="0"/>
                  </a:moveTo>
                  <a:cubicBezTo>
                    <a:pt x="232" y="5"/>
                    <a:pt x="211" y="10"/>
                    <a:pt x="200" y="24"/>
                  </a:cubicBezTo>
                  <a:cubicBezTo>
                    <a:pt x="195" y="31"/>
                    <a:pt x="198" y="42"/>
                    <a:pt x="192" y="48"/>
                  </a:cubicBezTo>
                  <a:cubicBezTo>
                    <a:pt x="186" y="54"/>
                    <a:pt x="176" y="52"/>
                    <a:pt x="168" y="56"/>
                  </a:cubicBezTo>
                  <a:cubicBezTo>
                    <a:pt x="159" y="60"/>
                    <a:pt x="152" y="67"/>
                    <a:pt x="144" y="72"/>
                  </a:cubicBezTo>
                  <a:cubicBezTo>
                    <a:pt x="139" y="80"/>
                    <a:pt x="136" y="91"/>
                    <a:pt x="128" y="96"/>
                  </a:cubicBezTo>
                  <a:cubicBezTo>
                    <a:pt x="119" y="102"/>
                    <a:pt x="104" y="97"/>
                    <a:pt x="96" y="104"/>
                  </a:cubicBezTo>
                  <a:cubicBezTo>
                    <a:pt x="17" y="173"/>
                    <a:pt x="101" y="140"/>
                    <a:pt x="40" y="160"/>
                  </a:cubicBezTo>
                  <a:cubicBezTo>
                    <a:pt x="29" y="192"/>
                    <a:pt x="22" y="213"/>
                    <a:pt x="16" y="232"/>
                  </a:cubicBezTo>
                  <a:cubicBezTo>
                    <a:pt x="11" y="248"/>
                    <a:pt x="0" y="280"/>
                    <a:pt x="0" y="280"/>
                  </a:cubicBezTo>
                  <a:cubicBezTo>
                    <a:pt x="4" y="326"/>
                    <a:pt x="3" y="404"/>
                    <a:pt x="32" y="448"/>
                  </a:cubicBezTo>
                  <a:cubicBezTo>
                    <a:pt x="50" y="475"/>
                    <a:pt x="64" y="503"/>
                    <a:pt x="64" y="536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48"/>
          <p:cNvGrpSpPr/>
          <p:nvPr/>
        </p:nvGrpSpPr>
        <p:grpSpPr bwMode="auto">
          <a:xfrm>
            <a:off x="4284663" y="3933825"/>
            <a:ext cx="801687" cy="912813"/>
            <a:chOff x="2699" y="2478"/>
            <a:chExt cx="505" cy="575"/>
          </a:xfrm>
        </p:grpSpPr>
        <p:sp>
          <p:nvSpPr>
            <p:cNvPr id="7217" name="Line 49"/>
            <p:cNvSpPr>
              <a:spLocks noChangeShapeType="1"/>
            </p:cNvSpPr>
            <p:nvPr/>
          </p:nvSpPr>
          <p:spPr bwMode="auto">
            <a:xfrm>
              <a:off x="2699" y="2525"/>
              <a:ext cx="3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>
              <a:off x="2789" y="3053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9" name="Freeform 51"/>
            <p:cNvSpPr/>
            <p:nvPr/>
          </p:nvSpPr>
          <p:spPr bwMode="auto">
            <a:xfrm>
              <a:off x="3061" y="2478"/>
              <a:ext cx="143" cy="5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24"/>
                </a:cxn>
                <a:cxn ang="0">
                  <a:pos x="40" y="32"/>
                </a:cxn>
                <a:cxn ang="0">
                  <a:pos x="80" y="128"/>
                </a:cxn>
                <a:cxn ang="0">
                  <a:pos x="128" y="312"/>
                </a:cxn>
                <a:cxn ang="0">
                  <a:pos x="88" y="472"/>
                </a:cxn>
                <a:cxn ang="0">
                  <a:pos x="56" y="504"/>
                </a:cxn>
                <a:cxn ang="0">
                  <a:pos x="24" y="536"/>
                </a:cxn>
                <a:cxn ang="0">
                  <a:pos x="0" y="560"/>
                </a:cxn>
              </a:cxnLst>
              <a:rect l="0" t="0" r="r" b="b"/>
              <a:pathLst>
                <a:path w="143" h="562">
                  <a:moveTo>
                    <a:pt x="0" y="0"/>
                  </a:moveTo>
                  <a:cubicBezTo>
                    <a:pt x="5" y="8"/>
                    <a:pt x="8" y="18"/>
                    <a:pt x="16" y="24"/>
                  </a:cubicBezTo>
                  <a:cubicBezTo>
                    <a:pt x="23" y="29"/>
                    <a:pt x="34" y="26"/>
                    <a:pt x="40" y="32"/>
                  </a:cubicBezTo>
                  <a:cubicBezTo>
                    <a:pt x="50" y="42"/>
                    <a:pt x="77" y="120"/>
                    <a:pt x="80" y="128"/>
                  </a:cubicBezTo>
                  <a:cubicBezTo>
                    <a:pt x="100" y="188"/>
                    <a:pt x="118" y="250"/>
                    <a:pt x="128" y="312"/>
                  </a:cubicBezTo>
                  <a:cubicBezTo>
                    <a:pt x="123" y="383"/>
                    <a:pt x="143" y="435"/>
                    <a:pt x="88" y="472"/>
                  </a:cubicBezTo>
                  <a:cubicBezTo>
                    <a:pt x="67" y="536"/>
                    <a:pt x="99" y="461"/>
                    <a:pt x="56" y="504"/>
                  </a:cubicBezTo>
                  <a:cubicBezTo>
                    <a:pt x="13" y="547"/>
                    <a:pt x="88" y="515"/>
                    <a:pt x="24" y="536"/>
                  </a:cubicBezTo>
                  <a:cubicBezTo>
                    <a:pt x="7" y="562"/>
                    <a:pt x="18" y="560"/>
                    <a:pt x="0" y="56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20" name="Line 52"/>
          <p:cNvSpPr>
            <a:spLocks noChangeShapeType="1"/>
          </p:cNvSpPr>
          <p:nvPr/>
        </p:nvSpPr>
        <p:spPr bwMode="auto">
          <a:xfrm flipV="1">
            <a:off x="2124075" y="2565400"/>
            <a:ext cx="863600" cy="6477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tailEnd type="arrow" w="lg" len="sm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21" name="Line 53"/>
          <p:cNvSpPr>
            <a:spLocks noChangeShapeType="1"/>
          </p:cNvSpPr>
          <p:nvPr/>
        </p:nvSpPr>
        <p:spPr bwMode="auto">
          <a:xfrm>
            <a:off x="2124075" y="3500438"/>
            <a:ext cx="576263" cy="6492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tailEnd type="arrow" w="lg" len="sm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755650" y="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/>
            <a:r>
              <a:rPr kumimoji="1" lang="zh-CN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三</a:t>
            </a:r>
            <a:r>
              <a:rPr kumimoji="1" lang="zh-C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、过程</a:t>
            </a:r>
            <a:endParaRPr kumimoji="1" lang="zh-CN" altLang="en-US" sz="4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" name="Group 55"/>
          <p:cNvGrpSpPr/>
          <p:nvPr/>
        </p:nvGrpSpPr>
        <p:grpSpPr bwMode="auto">
          <a:xfrm rot="6737640">
            <a:off x="1316832" y="3515519"/>
            <a:ext cx="738187" cy="1285875"/>
            <a:chOff x="845" y="663"/>
            <a:chExt cx="465" cy="810"/>
          </a:xfrm>
        </p:grpSpPr>
        <p:sp>
          <p:nvSpPr>
            <p:cNvPr id="7224" name="Oval 56"/>
            <p:cNvSpPr>
              <a:spLocks noChangeArrowheads="1"/>
            </p:cNvSpPr>
            <p:nvPr/>
          </p:nvSpPr>
          <p:spPr bwMode="auto">
            <a:xfrm rot="-6750928">
              <a:off x="860" y="918"/>
              <a:ext cx="706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5" name="Oval 57"/>
            <p:cNvSpPr>
              <a:spLocks noChangeArrowheads="1"/>
            </p:cNvSpPr>
            <p:nvPr/>
          </p:nvSpPr>
          <p:spPr bwMode="auto">
            <a:xfrm rot="-6750928">
              <a:off x="770" y="952"/>
              <a:ext cx="706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6" name="Oval 58"/>
            <p:cNvSpPr>
              <a:spLocks noChangeArrowheads="1"/>
            </p:cNvSpPr>
            <p:nvPr/>
          </p:nvSpPr>
          <p:spPr bwMode="auto">
            <a:xfrm rot="-6750928">
              <a:off x="679" y="988"/>
              <a:ext cx="707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7" name="Oval 59"/>
            <p:cNvSpPr>
              <a:spLocks noChangeArrowheads="1"/>
            </p:cNvSpPr>
            <p:nvPr/>
          </p:nvSpPr>
          <p:spPr bwMode="auto">
            <a:xfrm rot="-6750928">
              <a:off x="589" y="1022"/>
              <a:ext cx="707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1042988" y="1268413"/>
            <a:ext cx="3384550" cy="57943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kumimoji="1" lang="zh-CN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类囊体薄膜上</a:t>
            </a:r>
            <a:endParaRPr kumimoji="1" lang="zh-CN" altLang="en-US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9" name="Text Box 61"/>
          <p:cNvSpPr txBox="1">
            <a:spLocks noChangeArrowheads="1"/>
          </p:cNvSpPr>
          <p:nvPr/>
        </p:nvSpPr>
        <p:spPr bwMode="auto">
          <a:xfrm>
            <a:off x="6227763" y="1268413"/>
            <a:ext cx="2736725" cy="5847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叶绿体基</a:t>
            </a:r>
            <a:r>
              <a:rPr kumimoji="1"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质中</a:t>
            </a:r>
            <a:endParaRPr kumimoji="1" lang="zh-CN" alt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72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18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720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7177" grpId="0" autoUpdateAnimBg="0"/>
      <p:bldP spid="7181" grpId="0" animBg="1"/>
      <p:bldP spid="7187" grpId="0" animBg="1"/>
      <p:bldP spid="7191" grpId="0" autoUpdateAnimBg="0"/>
      <p:bldP spid="7192" grpId="0" autoUpdateAnimBg="0"/>
      <p:bldP spid="7197" grpId="0" autoUpdateAnimBg="0"/>
      <p:bldP spid="7198" grpId="0" autoUpdateAnimBg="0"/>
      <p:bldP spid="7199" grpId="0" autoUpdateAnimBg="0"/>
      <p:bldP spid="7200" grpId="0" autoUpdateAnimBg="0"/>
      <p:bldP spid="7201" grpId="0" autoUpdateAnimBg="0"/>
      <p:bldP spid="7202" grpId="0" autoUpdateAnimBg="0"/>
      <p:bldP spid="7203" grpId="0" autoUpdateAnimBg="0"/>
      <p:bldP spid="7204" grpId="0" autoUpdateAnimBg="0"/>
      <p:bldP spid="7205" grpId="0" autoUpdateAnimBg="0"/>
      <p:bldP spid="7206" grpId="0" autoUpdateAnimBg="0"/>
      <p:bldP spid="7207" grpId="0" autoUpdateAnimBg="0"/>
      <p:bldP spid="7208" grpId="0" autoUpdateAnimBg="0"/>
      <p:bldP spid="7209" grpId="0" autoUpdateAnimBg="0"/>
      <p:bldP spid="7210" grpId="0" animBg="1"/>
      <p:bldP spid="7211" grpId="0" animBg="1"/>
      <p:bldP spid="7220" grpId="0" animBg="1"/>
      <p:bldP spid="7221" grpId="0" animBg="1"/>
      <p:bldP spid="7228" grpId="0" animBg="1" autoUpdateAnimBg="0"/>
      <p:bldP spid="7229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1188" y="1412875"/>
            <a:ext cx="7994650" cy="2990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光反应是暗反应的基础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，为暗反应提供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[H]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。光反应停止，暗反应也随即终止。</a:t>
            </a:r>
            <a:endParaRPr lang="zh-CN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暗反应是光反应的继续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，暗反应水解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生成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Pi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，为光反应合成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提供原料。同时，如果暗反应受阻，光反应也会因产物积累而不能正常进行。</a:t>
            </a:r>
            <a:endParaRPr lang="zh-CN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16"/>
          <p:cNvGrpSpPr/>
          <p:nvPr/>
        </p:nvGrpSpPr>
        <p:grpSpPr bwMode="auto">
          <a:xfrm>
            <a:off x="827088" y="4770439"/>
            <a:ext cx="7561262" cy="1423988"/>
            <a:chOff x="793" y="3168"/>
            <a:chExt cx="4037" cy="897"/>
          </a:xfrm>
        </p:grpSpPr>
        <p:sp>
          <p:nvSpPr>
            <p:cNvPr id="16390" name="Rectangle 5"/>
            <p:cNvSpPr>
              <a:spLocks noChangeArrowheads="1"/>
            </p:cNvSpPr>
            <p:nvPr/>
          </p:nvSpPr>
          <p:spPr bwMode="auto">
            <a:xfrm>
              <a:off x="793" y="3420"/>
              <a:ext cx="1301" cy="510"/>
            </a:xfrm>
            <a:prstGeom prst="rect">
              <a:avLst/>
            </a:prstGeom>
            <a:noFill/>
            <a:ln w="476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r>
                <a:rPr kumimoji="1" lang="zh-CN" alt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光反应</a:t>
              </a:r>
              <a:endParaRPr kumimoji="1" lang="zh-C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3" name="Group 15"/>
            <p:cNvGrpSpPr/>
            <p:nvPr/>
          </p:nvGrpSpPr>
          <p:grpSpPr bwMode="auto">
            <a:xfrm>
              <a:off x="2134" y="3168"/>
              <a:ext cx="1342" cy="330"/>
              <a:chOff x="2134" y="3168"/>
              <a:chExt cx="1342" cy="330"/>
            </a:xfrm>
          </p:grpSpPr>
          <p:sp>
            <p:nvSpPr>
              <p:cNvPr id="16396" name="Line 7"/>
              <p:cNvSpPr>
                <a:spLocks noChangeShapeType="1"/>
              </p:cNvSpPr>
              <p:nvPr/>
            </p:nvSpPr>
            <p:spPr bwMode="auto">
              <a:xfrm>
                <a:off x="2175" y="3498"/>
                <a:ext cx="1200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 smtClean="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397" name="Rectangle 8"/>
              <p:cNvSpPr>
                <a:spLocks noChangeArrowheads="1"/>
              </p:cNvSpPr>
              <p:nvPr/>
            </p:nvSpPr>
            <p:spPr bwMode="auto">
              <a:xfrm>
                <a:off x="2134" y="3168"/>
                <a:ext cx="1342" cy="3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kumimoji="1" lang="en-US" altLang="zh-C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NADPH</a:t>
                </a:r>
                <a:r>
                  <a:rPr kumimoji="1" lang="zh-CN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、</a:t>
                </a:r>
                <a:r>
                  <a:rPr kumimoji="1" lang="en-US" altLang="zh-C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ATP</a:t>
                </a:r>
                <a:endParaRPr kumimoji="1"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392" name="Rectangle 9"/>
            <p:cNvSpPr>
              <a:spLocks noChangeArrowheads="1"/>
            </p:cNvSpPr>
            <p:nvPr/>
          </p:nvSpPr>
          <p:spPr bwMode="auto">
            <a:xfrm>
              <a:off x="3479" y="3402"/>
              <a:ext cx="1351" cy="510"/>
            </a:xfrm>
            <a:prstGeom prst="rect">
              <a:avLst/>
            </a:prstGeom>
            <a:noFill/>
            <a:ln w="476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r>
                <a:rPr kumimoji="1" lang="zh-CN" alt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暗反应</a:t>
              </a:r>
              <a:endParaRPr kumimoji="1" lang="zh-C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5" name="Group 14"/>
            <p:cNvGrpSpPr/>
            <p:nvPr/>
          </p:nvGrpSpPr>
          <p:grpSpPr bwMode="auto">
            <a:xfrm>
              <a:off x="2175" y="3738"/>
              <a:ext cx="1208" cy="327"/>
              <a:chOff x="2175" y="3738"/>
              <a:chExt cx="1208" cy="327"/>
            </a:xfrm>
          </p:grpSpPr>
          <p:sp>
            <p:nvSpPr>
              <p:cNvPr id="16394" name="Line 11"/>
              <p:cNvSpPr>
                <a:spLocks noChangeShapeType="1"/>
              </p:cNvSpPr>
              <p:nvPr/>
            </p:nvSpPr>
            <p:spPr bwMode="auto">
              <a:xfrm flipH="1">
                <a:off x="2175" y="3786"/>
                <a:ext cx="1208" cy="1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 smtClean="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395" name="Rectangle 12"/>
              <p:cNvSpPr>
                <a:spLocks noChangeArrowheads="1"/>
              </p:cNvSpPr>
              <p:nvPr/>
            </p:nvSpPr>
            <p:spPr bwMode="auto">
              <a:xfrm>
                <a:off x="2223" y="3738"/>
                <a:ext cx="1001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ADP</a:t>
                </a:r>
                <a:r>
                  <a:rPr kumimoji="1" lang="zh-CN" altLang="en-US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、</a:t>
                </a:r>
                <a:r>
                  <a:rPr kumimoji="1" lang="en-US" altLang="zh-CN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Pi</a:t>
                </a:r>
                <a:endParaRPr kumimoji="1" lang="en-US" altLang="zh-CN" sz="2800" b="1" smtClean="0">
                  <a:solidFill>
                    <a:srgbClr val="33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42900" y="260350"/>
            <a:ext cx="7056438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FFFFFF"/>
                </a:solidFill>
                <a:ea typeface="黑体" panose="02010609060101010101" pitchFamily="2" charset="-122"/>
              </a:rPr>
              <a:t>关于光合作用过程的研究</a:t>
            </a:r>
            <a:endParaRPr lang="zh-CN" altLang="en-US" sz="2800" b="1" dirty="0" smtClean="0">
              <a:solidFill>
                <a:srgbClr val="FFFFFF"/>
              </a:solidFill>
              <a:ea typeface="黑体" panose="02010609060101010101" pitchFamily="2" charset="-122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68313" y="836613"/>
            <a:ext cx="763111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、光反应和暗反应</a:t>
            </a:r>
            <a:endParaRPr lang="zh-CN" altLang="en-US" sz="2800" b="1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01"/>
          <p:cNvGraphicFramePr>
            <a:graphicFrameLocks noGrp="1"/>
          </p:cNvGraphicFramePr>
          <p:nvPr/>
        </p:nvGraphicFramePr>
        <p:xfrm>
          <a:off x="241300" y="887413"/>
          <a:ext cx="8713788" cy="5689283"/>
        </p:xfrm>
        <a:graphic>
          <a:graphicData uri="http://schemas.openxmlformats.org/drawingml/2006/table">
            <a:tbl>
              <a:tblPr/>
              <a:tblGrid>
                <a:gridCol w="1657350"/>
                <a:gridCol w="3455988"/>
                <a:gridCol w="36004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对比项目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光反应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暗反应（碳反应）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发生部位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1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物质变化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能量变化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反应条件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相互联系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2114550" y="1463675"/>
            <a:ext cx="27352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rPr>
              <a:t>叶绿体类囊体膜上</a:t>
            </a:r>
            <a:endParaRPr lang="zh-CN" altLang="en-US" sz="2400" b="1" smtClean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7" name="Text Box 60"/>
          <p:cNvSpPr txBox="1">
            <a:spLocks noChangeArrowheads="1"/>
          </p:cNvSpPr>
          <p:nvPr/>
        </p:nvSpPr>
        <p:spPr bwMode="auto">
          <a:xfrm>
            <a:off x="5652120" y="1412776"/>
            <a:ext cx="27352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ea typeface="黑体" panose="02010609060101010101" pitchFamily="2" charset="-122"/>
              </a:rPr>
              <a:t>叶绿体基质中</a:t>
            </a:r>
            <a:endParaRPr lang="zh-CN" altLang="en-US" sz="2400" b="1" dirty="0" smtClean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2041525" y="1966913"/>
            <a:ext cx="29511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H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分解成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42" name="Text Box 63"/>
          <p:cNvSpPr txBox="1">
            <a:spLocks noChangeArrowheads="1"/>
          </p:cNvSpPr>
          <p:nvPr/>
        </p:nvSpPr>
        <p:spPr bwMode="auto">
          <a:xfrm>
            <a:off x="2041525" y="2471738"/>
            <a:ext cx="29511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1970088" y="2471738"/>
            <a:ext cx="3600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Pi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合成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endParaRPr lang="en-US" altLang="zh-CN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Text Box 74"/>
          <p:cNvSpPr txBox="1">
            <a:spLocks noChangeArrowheads="1"/>
          </p:cNvSpPr>
          <p:nvPr/>
        </p:nvSpPr>
        <p:spPr bwMode="auto">
          <a:xfrm>
            <a:off x="5354638" y="1966913"/>
            <a:ext cx="3600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固定成三碳化合物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" name="Text Box 75"/>
          <p:cNvSpPr txBox="1">
            <a:spLocks noChangeArrowheads="1"/>
          </p:cNvSpPr>
          <p:nvPr/>
        </p:nvSpPr>
        <p:spPr bwMode="auto">
          <a:xfrm>
            <a:off x="5354638" y="2398713"/>
            <a:ext cx="360045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将三碳化合物还原成糖等有机物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46" name="Text Box 81"/>
          <p:cNvSpPr txBox="1">
            <a:spLocks noChangeArrowheads="1"/>
          </p:cNvSpPr>
          <p:nvPr/>
        </p:nvSpPr>
        <p:spPr bwMode="auto">
          <a:xfrm>
            <a:off x="3770313" y="3406775"/>
            <a:ext cx="10080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 b="1" smtClean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grpSp>
        <p:nvGrpSpPr>
          <p:cNvPr id="2" name="Group 83"/>
          <p:cNvGrpSpPr/>
          <p:nvPr/>
        </p:nvGrpSpPr>
        <p:grpSpPr bwMode="auto">
          <a:xfrm>
            <a:off x="1970088" y="3197225"/>
            <a:ext cx="3097212" cy="863600"/>
            <a:chOff x="1247" y="2160"/>
            <a:chExt cx="1951" cy="544"/>
          </a:xfrm>
        </p:grpSpPr>
        <p:sp>
          <p:nvSpPr>
            <p:cNvPr id="17460" name="Text Box 77"/>
            <p:cNvSpPr txBox="1">
              <a:spLocks noChangeArrowheads="1"/>
            </p:cNvSpPr>
            <p:nvPr/>
          </p:nvSpPr>
          <p:spPr bwMode="auto">
            <a:xfrm>
              <a:off x="1247" y="2160"/>
              <a:ext cx="408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光能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61" name="Line 78"/>
            <p:cNvSpPr>
              <a:spLocks noChangeShapeType="1"/>
            </p:cNvSpPr>
            <p:nvPr/>
          </p:nvSpPr>
          <p:spPr bwMode="auto">
            <a:xfrm>
              <a:off x="1474" y="2432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mtClea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462" name="Text Box 79"/>
            <p:cNvSpPr txBox="1">
              <a:spLocks noChangeArrowheads="1"/>
            </p:cNvSpPr>
            <p:nvPr/>
          </p:nvSpPr>
          <p:spPr bwMode="auto">
            <a:xfrm>
              <a:off x="1791" y="2186"/>
              <a:ext cx="318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电能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63" name="Line 80"/>
            <p:cNvSpPr>
              <a:spLocks noChangeShapeType="1"/>
            </p:cNvSpPr>
            <p:nvPr/>
          </p:nvSpPr>
          <p:spPr bwMode="auto">
            <a:xfrm>
              <a:off x="2018" y="2432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mtClea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464" name="Text Box 82"/>
            <p:cNvSpPr txBox="1">
              <a:spLocks noChangeArrowheads="1"/>
            </p:cNvSpPr>
            <p:nvPr/>
          </p:nvSpPr>
          <p:spPr bwMode="auto">
            <a:xfrm>
              <a:off x="2381" y="2160"/>
              <a:ext cx="817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活跃的化学能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</p:grpSp>
      <p:grpSp>
        <p:nvGrpSpPr>
          <p:cNvPr id="3" name="Group 87"/>
          <p:cNvGrpSpPr/>
          <p:nvPr/>
        </p:nvGrpSpPr>
        <p:grpSpPr bwMode="auto">
          <a:xfrm>
            <a:off x="5570538" y="3190875"/>
            <a:ext cx="3024187" cy="828675"/>
            <a:chOff x="3515" y="2156"/>
            <a:chExt cx="1905" cy="522"/>
          </a:xfrm>
        </p:grpSpPr>
        <p:sp>
          <p:nvSpPr>
            <p:cNvPr id="17457" name="Text Box 84"/>
            <p:cNvSpPr txBox="1">
              <a:spLocks noChangeArrowheads="1"/>
            </p:cNvSpPr>
            <p:nvPr/>
          </p:nvSpPr>
          <p:spPr bwMode="auto">
            <a:xfrm>
              <a:off x="3515" y="2156"/>
              <a:ext cx="771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活跃的化学能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58" name="Text Box 85"/>
            <p:cNvSpPr txBox="1">
              <a:spLocks noChangeArrowheads="1"/>
            </p:cNvSpPr>
            <p:nvPr/>
          </p:nvSpPr>
          <p:spPr bwMode="auto">
            <a:xfrm>
              <a:off x="4649" y="2160"/>
              <a:ext cx="771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稳定的化学能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59" name="Line 86"/>
            <p:cNvSpPr>
              <a:spLocks noChangeShapeType="1"/>
            </p:cNvSpPr>
            <p:nvPr/>
          </p:nvSpPr>
          <p:spPr bwMode="auto">
            <a:xfrm>
              <a:off x="4241" y="2432"/>
              <a:ext cx="4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mtClea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4" name="Text Box 90"/>
          <p:cNvSpPr txBox="1">
            <a:spLocks noChangeArrowheads="1"/>
          </p:cNvSpPr>
          <p:nvPr/>
        </p:nvSpPr>
        <p:spPr bwMode="auto">
          <a:xfrm>
            <a:off x="1898650" y="4060825"/>
            <a:ext cx="33845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暂时储存在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[H]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中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5426075" y="4060825"/>
            <a:ext cx="3600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储存在葡萄糖等有机物中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6" name="Text Box 94"/>
          <p:cNvSpPr txBox="1">
            <a:spLocks noChangeArrowheads="1"/>
          </p:cNvSpPr>
          <p:nvPr/>
        </p:nvSpPr>
        <p:spPr bwMode="auto">
          <a:xfrm>
            <a:off x="2833688" y="4630738"/>
            <a:ext cx="15843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需要光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7" name="Text Box 95"/>
          <p:cNvSpPr txBox="1">
            <a:spLocks noChangeArrowheads="1"/>
          </p:cNvSpPr>
          <p:nvPr/>
        </p:nvSpPr>
        <p:spPr bwMode="auto">
          <a:xfrm>
            <a:off x="6075363" y="4630738"/>
            <a:ext cx="15843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不需要光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8" name="Text Box 96"/>
          <p:cNvSpPr txBox="1">
            <a:spLocks noChangeArrowheads="1"/>
          </p:cNvSpPr>
          <p:nvPr/>
        </p:nvSpPr>
        <p:spPr bwMode="auto">
          <a:xfrm>
            <a:off x="2185987" y="5064125"/>
            <a:ext cx="453707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光反应为暗反应提供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9" name="Text Box 98"/>
          <p:cNvSpPr txBox="1">
            <a:spLocks noChangeArrowheads="1"/>
          </p:cNvSpPr>
          <p:nvPr/>
        </p:nvSpPr>
        <p:spPr bwMode="auto">
          <a:xfrm>
            <a:off x="2185988" y="5497513"/>
            <a:ext cx="54006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暗反应利用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还原成糖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" name="Text Box 99"/>
          <p:cNvSpPr txBox="1">
            <a:spLocks noChangeArrowheads="1"/>
          </p:cNvSpPr>
          <p:nvPr/>
        </p:nvSpPr>
        <p:spPr bwMode="auto">
          <a:xfrm>
            <a:off x="1825625" y="5973763"/>
            <a:ext cx="75612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光反应和暗反应同时进行，一个停止另一个随即停止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、思考问题</a:t>
            </a:r>
            <a:endParaRPr lang="zh-CN" altLang="en-US" sz="2800" b="1" dirty="0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9750" y="1036638"/>
            <a:ext cx="8001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在正常光照下，突然停止光照后的瞬间：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7538" y="1685925"/>
            <a:ext cx="8382000" cy="302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（酸）的水平会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。叶绿体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7538" y="4138613"/>
            <a:ext cx="8382000" cy="1058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</a:t>
            </a:r>
            <a:r>
              <a:rPr kumimoji="1" lang="en-US" altLang="zh-CN" sz="2800" b="1" baseline="30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+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/NADPH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94138" y="1685925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42963" y="2201863"/>
            <a:ext cx="6324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因缺乏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ATP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、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NADPH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，还原受阻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03613" y="2919413"/>
            <a:ext cx="1524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277938" y="3416300"/>
            <a:ext cx="29527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再生过程受阻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891463" y="4124325"/>
            <a:ext cx="94773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700338" y="4619625"/>
            <a:ext cx="2159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光反应停止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1052513"/>
            <a:ext cx="800100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在正常光照下，突然停止二氧化碳的供应，以下物质将会发生怎样的变化？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6100" y="2133600"/>
            <a:ext cx="8382000" cy="3038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（酸）的水平会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46100" y="4549775"/>
            <a:ext cx="8382000" cy="1058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727450" y="2124075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971550" y="2625725"/>
            <a:ext cx="76327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（酸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)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被还原，二氧化碳固定受阻不能补充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kumimoji="1"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572000" y="3341688"/>
            <a:ext cx="1008063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47813" y="3862388"/>
            <a:ext cx="5761037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二氧化碳固定受阻，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消耗减少。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495925" y="4565650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42988" y="5035550"/>
            <a:ext cx="7129462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减少后，还原过程减慢，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ATP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消耗减少。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9467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思考问题</a:t>
            </a:r>
            <a:endParaRPr lang="zh-CN" altLang="en-US" sz="2800" b="1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755650" y="692150"/>
            <a:ext cx="338430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、总反应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式：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2"/>
          <p:cNvGrpSpPr/>
          <p:nvPr/>
        </p:nvGrpSpPr>
        <p:grpSpPr bwMode="auto">
          <a:xfrm>
            <a:off x="144463" y="1341438"/>
            <a:ext cx="8999537" cy="1511300"/>
            <a:chOff x="432" y="2214"/>
            <a:chExt cx="4896" cy="810"/>
          </a:xfrm>
        </p:grpSpPr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432" y="2376"/>
              <a:ext cx="4896" cy="64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6CO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+12H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 </a:t>
              </a:r>
              <a:r>
                <a:rPr lang="en-US" altLang="zh-C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C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12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+6H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O+6O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 </a:t>
              </a:r>
              <a:r>
                <a:rPr lang="en-US" altLang="zh-CN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endPara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160" y="2592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2070" y="2718"/>
              <a:ext cx="610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叶绿体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3088" name="Rectangle 16"/>
            <p:cNvSpPr>
              <a:spLocks noChangeArrowheads="1"/>
            </p:cNvSpPr>
            <p:nvPr/>
          </p:nvSpPr>
          <p:spPr bwMode="auto">
            <a:xfrm>
              <a:off x="2178" y="2214"/>
              <a:ext cx="434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1344613" y="2085975"/>
            <a:ext cx="6627812" cy="3527425"/>
          </a:xfrm>
          <a:prstGeom prst="hexagon">
            <a:avLst>
              <a:gd name="adj" fmla="val 46973"/>
              <a:gd name="vf" fmla="val 115470"/>
            </a:avLst>
          </a:prstGeom>
          <a:solidFill>
            <a:srgbClr val="FFFFCC"/>
          </a:soli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/>
          <a:p>
            <a:pPr algn="ctr" eaLnBrk="0" hangingPunct="0"/>
            <a:endParaRPr kumimoji="1"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2800350" y="2079625"/>
            <a:ext cx="2400300" cy="1257300"/>
            <a:chOff x="4080" y="1034"/>
            <a:chExt cx="1728" cy="1078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4080" y="1034"/>
            <a:ext cx="1728" cy="10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756" name="位图图像" r:id="rId1" imgW="1266825" imgH="790575" progId="PBrush">
                    <p:embed/>
                  </p:oleObj>
                </mc:Choice>
                <mc:Fallback>
                  <p:oleObj name="位图图像" r:id="rId1" imgW="1266825" imgH="790575" progId="PBrush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lum bright="-18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034"/>
                          <a:ext cx="1728" cy="10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48" name="Picture 5" descr="yl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2" y="1320"/>
              <a:ext cx="4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9" name="Picture 6" descr="yl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48" y="1488"/>
              <a:ext cx="4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7" descr="yl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74" y="1520"/>
              <a:ext cx="432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9" name="Picture 8" descr="xianlit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3475" y="4405313"/>
            <a:ext cx="156051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/>
          <p:nvPr/>
        </p:nvGrpSpPr>
        <p:grpSpPr bwMode="auto">
          <a:xfrm>
            <a:off x="251520" y="1084263"/>
            <a:ext cx="8713093" cy="1071562"/>
            <a:chOff x="432" y="2349"/>
            <a:chExt cx="4896" cy="675"/>
          </a:xfrm>
        </p:grpSpPr>
        <p:sp>
          <p:nvSpPr>
            <p:cNvPr id="1044" name="Rectangle 10"/>
            <p:cNvSpPr>
              <a:spLocks noChangeArrowheads="1"/>
            </p:cNvSpPr>
            <p:nvPr/>
          </p:nvSpPr>
          <p:spPr bwMode="auto">
            <a:xfrm>
              <a:off x="432" y="2376"/>
              <a:ext cx="4896" cy="6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6CO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+12H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*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C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12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+6H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O+6O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*</a:t>
              </a:r>
              <a:endParaRPr kumimoji="1" lang="en-US" altLang="zh-CN" sz="3600" baseline="-25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Line 11"/>
            <p:cNvSpPr>
              <a:spLocks noChangeShapeType="1"/>
            </p:cNvSpPr>
            <p:nvPr/>
          </p:nvSpPr>
          <p:spPr bwMode="auto">
            <a:xfrm>
              <a:off x="2160" y="2592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6" name="Rectangle 12"/>
            <p:cNvSpPr>
              <a:spLocks noChangeArrowheads="1"/>
            </p:cNvSpPr>
            <p:nvPr/>
          </p:nvSpPr>
          <p:spPr bwMode="auto">
            <a:xfrm>
              <a:off x="2081" y="2595"/>
              <a:ext cx="695" cy="2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叶绿体</a:t>
              </a:r>
              <a:endParaRPr kumimoji="1"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47" name="Rectangle 13"/>
            <p:cNvSpPr>
              <a:spLocks noChangeArrowheads="1"/>
            </p:cNvSpPr>
            <p:nvPr/>
          </p:nvSpPr>
          <p:spPr bwMode="auto">
            <a:xfrm>
              <a:off x="2210" y="2349"/>
              <a:ext cx="420" cy="2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光能</a:t>
              </a:r>
              <a:endParaRPr kumimoji="1"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4" name="Group 14"/>
          <p:cNvGrpSpPr/>
          <p:nvPr/>
        </p:nvGrpSpPr>
        <p:grpSpPr bwMode="auto">
          <a:xfrm>
            <a:off x="490538" y="5730875"/>
            <a:ext cx="8242300" cy="781050"/>
            <a:chOff x="432" y="3027"/>
            <a:chExt cx="5192" cy="492"/>
          </a:xfrm>
        </p:grpSpPr>
        <p:sp>
          <p:nvSpPr>
            <p:cNvPr id="1041" name="Text Box 15"/>
            <p:cNvSpPr txBox="1">
              <a:spLocks noChangeArrowheads="1"/>
            </p:cNvSpPr>
            <p:nvPr/>
          </p:nvSpPr>
          <p:spPr bwMode="auto">
            <a:xfrm>
              <a:off x="432" y="3154"/>
              <a:ext cx="5192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C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H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12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O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+6H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O+6O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           6CO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+12H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O+</a:t>
              </a:r>
              <a:r>
                <a:rPr kumimoji="1" lang="zh-CN" alt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能量</a:t>
              </a:r>
              <a:endParaRPr kumimoji="1"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42" name="Line 16"/>
            <p:cNvSpPr>
              <a:spLocks noChangeShapeType="1"/>
            </p:cNvSpPr>
            <p:nvPr/>
          </p:nvSpPr>
          <p:spPr bwMode="auto">
            <a:xfrm>
              <a:off x="2700" y="3348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3" name="Text Box 17"/>
            <p:cNvSpPr txBox="1">
              <a:spLocks noChangeArrowheads="1"/>
            </p:cNvSpPr>
            <p:nvPr/>
          </p:nvSpPr>
          <p:spPr bwMode="auto">
            <a:xfrm>
              <a:off x="2761" y="3027"/>
              <a:ext cx="341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酶</a:t>
              </a:r>
              <a:endParaRPr kumimoji="1"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" name="Group 18"/>
          <p:cNvGrpSpPr/>
          <p:nvPr/>
        </p:nvGrpSpPr>
        <p:grpSpPr bwMode="auto">
          <a:xfrm>
            <a:off x="4167188" y="2608263"/>
            <a:ext cx="3319462" cy="3119437"/>
            <a:chOff x="2607" y="1383"/>
            <a:chExt cx="2091" cy="1965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800" y="1913"/>
              <a:ext cx="1898" cy="40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O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zh-CN" altLang="en-US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、</a:t>
              </a: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C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H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12</a:t>
              </a: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O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endParaRPr kumimoji="1" lang="en-US" altLang="zh-CN" sz="36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39" name="Line 20"/>
            <p:cNvSpPr>
              <a:spLocks noChangeShapeType="1"/>
            </p:cNvSpPr>
            <p:nvPr/>
          </p:nvSpPr>
          <p:spPr bwMode="auto">
            <a:xfrm>
              <a:off x="2607" y="1383"/>
              <a:ext cx="391" cy="57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0" name="AutoShape 21"/>
            <p:cNvSpPr>
              <a:spLocks noChangeArrowheads="1"/>
            </p:cNvSpPr>
            <p:nvPr/>
          </p:nvSpPr>
          <p:spPr bwMode="auto">
            <a:xfrm>
              <a:off x="3258" y="2195"/>
              <a:ext cx="288" cy="1153"/>
            </a:xfrm>
            <a:prstGeom prst="curvedLeftArrow">
              <a:avLst>
                <a:gd name="adj1" fmla="val 94397"/>
                <a:gd name="adj2" fmla="val 174466"/>
                <a:gd name="adj3" fmla="val 63213"/>
              </a:avLst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2"/>
          <p:cNvGrpSpPr/>
          <p:nvPr/>
        </p:nvGrpSpPr>
        <p:grpSpPr bwMode="auto">
          <a:xfrm>
            <a:off x="2495550" y="2208213"/>
            <a:ext cx="1863725" cy="2833687"/>
            <a:chOff x="1572" y="1257"/>
            <a:chExt cx="1174" cy="1785"/>
          </a:xfrm>
        </p:grpSpPr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809" y="2061"/>
              <a:ext cx="882" cy="40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CO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endParaRPr kumimoji="1" lang="en-US" altLang="zh-CN" sz="36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36" name="Line 24"/>
            <p:cNvSpPr>
              <a:spLocks noChangeShapeType="1"/>
            </p:cNvSpPr>
            <p:nvPr/>
          </p:nvSpPr>
          <p:spPr bwMode="auto">
            <a:xfrm flipH="1" flipV="1">
              <a:off x="2250" y="2411"/>
              <a:ext cx="496" cy="63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7" name="AutoShape 25"/>
            <p:cNvSpPr>
              <a:spLocks noChangeArrowheads="1"/>
            </p:cNvSpPr>
            <p:nvPr/>
          </p:nvSpPr>
          <p:spPr bwMode="auto">
            <a:xfrm flipH="1" flipV="1">
              <a:off x="1572" y="1257"/>
              <a:ext cx="270" cy="1082"/>
            </a:xfrm>
            <a:prstGeom prst="curvedLeftArrow">
              <a:avLst>
                <a:gd name="adj1" fmla="val 94489"/>
                <a:gd name="adj2" fmla="val 174638"/>
                <a:gd name="adj3" fmla="val 63213"/>
              </a:avLst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</a:ln>
          </p:spPr>
          <p:txBody>
            <a:bodyPr rot="10800000" wrap="none" anchor="ctr"/>
            <a:lstStyle/>
            <a:p>
              <a:pPr algn="ctr" eaLnBrk="0" hangingPunct="0"/>
              <a:endParaRPr kumimoji="1" lang="zh-CN" altLang="zh-CN" sz="2800">
                <a:solidFill>
                  <a:srgbClr val="FFFFCC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sp>
        <p:nvSpPr>
          <p:cNvPr id="1034" name="Text Box 3"/>
          <p:cNvSpPr txBox="1">
            <a:spLocks noChangeArrowheads="1"/>
          </p:cNvSpPr>
          <p:nvPr/>
        </p:nvSpPr>
        <p:spPr bwMode="auto">
          <a:xfrm>
            <a:off x="357188" y="250825"/>
            <a:ext cx="45132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光合作用和呼吸作用的关系</a:t>
            </a:r>
            <a:endParaRPr kumimoji="1" lang="zh-CN" altLang="en-US" sz="28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476250"/>
            <a:ext cx="7878445" cy="59004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9750" y="908050"/>
            <a:ext cx="7920038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 dirty="0">
                <a:latin typeface="Times New Roman" panose="02020603050405020304" pitchFamily="18" charset="0"/>
              </a:rPr>
              <a:t>1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、光合作用为所有生物的生存提供了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物质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来源和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能量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来源。</a:t>
            </a:r>
            <a:endParaRPr kumimoji="1"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11188" y="2205038"/>
            <a:ext cx="7777162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 dirty="0">
                <a:latin typeface="Times New Roman" panose="02020603050405020304" pitchFamily="18" charset="0"/>
              </a:rPr>
              <a:t>2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、光合作用维持大气中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32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和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</a:t>
            </a:r>
            <a:r>
              <a:rPr kumimoji="1" lang="en-US" altLang="zh-CN" sz="32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含量的相对稳定。</a:t>
            </a:r>
            <a:endParaRPr kumimoji="1"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9750" y="4149725"/>
            <a:ext cx="7921625" cy="8223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亿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—20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亿年前，蓝藻制造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，使进行有氧呼吸的生物得以发生和发展。</a:t>
            </a:r>
            <a:endParaRPr kumimoji="1" lang="zh-CN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3429000"/>
            <a:ext cx="7488238" cy="5794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>
                <a:latin typeface="Times New Roman" panose="02020603050405020304" pitchFamily="18" charset="0"/>
              </a:rPr>
              <a:t>3</a:t>
            </a:r>
            <a:r>
              <a:rPr kumimoji="1" lang="zh-CN" altLang="en-US" sz="3200" b="1">
                <a:latin typeface="Times New Roman" panose="02020603050405020304" pitchFamily="18" charset="0"/>
              </a:rPr>
              <a:t>、对生物的进化具有重要作用。</a:t>
            </a:r>
            <a:endParaRPr kumimoji="1" lang="zh-CN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95288" y="5013325"/>
            <a:ext cx="8677275" cy="8223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A50021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A50021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A50021"/>
                </a:solidFill>
                <a:latin typeface="Times New Roman" panose="02020603050405020304" pitchFamily="18" charset="0"/>
              </a:rPr>
              <a:t>可形成</a:t>
            </a:r>
            <a:r>
              <a:rPr kumimoji="1" lang="en-US" altLang="zh-CN" sz="2400" b="1">
                <a:solidFill>
                  <a:srgbClr val="A50021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A50021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A50021"/>
                </a:solidFill>
                <a:latin typeface="Times New Roman" panose="02020603050405020304" pitchFamily="18" charset="0"/>
              </a:rPr>
              <a:t>，可滤去紫外线，减轻其对生物的破坏，使水生生物开始逐渐在陆地生活，进而形成广泛分布的各种动植物。</a:t>
            </a:r>
            <a:endParaRPr kumimoji="1" lang="zh-CN" altLang="en-US" sz="24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7950" y="6021388"/>
            <a:ext cx="9036050" cy="51911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/>
              <a:t>总之，</a:t>
            </a:r>
            <a:r>
              <a:rPr kumimoji="1" lang="zh-CN" altLang="en-US" sz="2800" b="1"/>
              <a:t>光合作用是生物界最基本的物质代谢和能量代谢</a:t>
            </a:r>
            <a:endParaRPr kumimoji="1" lang="zh-CN" altLang="en-US" sz="2800" b="1"/>
          </a:p>
        </p:txBody>
      </p:sp>
      <p:sp>
        <p:nvSpPr>
          <p:cNvPr id="30728" name="Text Box 3"/>
          <p:cNvSpPr txBox="1">
            <a:spLocks noChangeArrowheads="1"/>
          </p:cNvSpPr>
          <p:nvPr/>
        </p:nvSpPr>
        <p:spPr bwMode="auto">
          <a:xfrm>
            <a:off x="357188" y="250825"/>
            <a:ext cx="343074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zh-CN" altLang="en-US" sz="2800" b="1" dirty="0" smtClean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四、光合作用</a:t>
            </a:r>
            <a:r>
              <a:rPr kumimoji="1" lang="zh-CN" altLang="en-US" sz="28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的意义</a:t>
            </a:r>
            <a:endParaRPr kumimoji="1" lang="zh-CN" altLang="en-US" sz="28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autoUpdateAnimBg="0"/>
      <p:bldP spid="9220" grpId="0" autoUpdateAnimBg="0"/>
      <p:bldP spid="9221" grpId="0" autoUpdateAnimBg="0"/>
      <p:bldP spid="9223" grpId="0" autoUpdateAnimBg="0"/>
      <p:bldP spid="92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755650" y="692150"/>
            <a:ext cx="2519363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总反应式：</a:t>
            </a:r>
            <a:endParaRPr lang="zh-CN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2"/>
          <p:cNvGrpSpPr/>
          <p:nvPr/>
        </p:nvGrpSpPr>
        <p:grpSpPr bwMode="auto">
          <a:xfrm>
            <a:off x="144463" y="1341438"/>
            <a:ext cx="8999537" cy="1511300"/>
            <a:chOff x="432" y="2214"/>
            <a:chExt cx="4896" cy="810"/>
          </a:xfrm>
        </p:grpSpPr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432" y="2376"/>
              <a:ext cx="4896" cy="64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6CO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+12H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O </a:t>
              </a:r>
              <a:r>
                <a:rPr lang="en-US" altLang="zh-C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C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12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+6H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O+6O</a:t>
              </a:r>
              <a:r>
                <a:rPr kumimoji="1" lang="en-US" altLang="zh-CN" sz="36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2 </a:t>
              </a:r>
              <a:r>
                <a:rPr lang="en-US" altLang="zh-CN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endPara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160" y="2592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2070" y="2718"/>
              <a:ext cx="610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叶绿体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3088" name="Rectangle 16"/>
            <p:cNvSpPr>
              <a:spLocks noChangeArrowheads="1"/>
            </p:cNvSpPr>
            <p:nvPr/>
          </p:nvSpPr>
          <p:spPr bwMode="auto">
            <a:xfrm>
              <a:off x="2178" y="2214"/>
              <a:ext cx="434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179512" y="3429000"/>
            <a:ext cx="8276456" cy="13681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kern="0" noProof="0" dirty="0" smtClean="0"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用什么可以来反映</a:t>
            </a:r>
            <a:r>
              <a:rPr kumimoji="0" lang="zh-CN" alt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植物体进行光合作用和呼吸作用？</a:t>
            </a: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4941168"/>
            <a:ext cx="941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kern="0" dirty="0" smtClean="0">
                <a:latin typeface="黑体" panose="02010609060101010101" pitchFamily="2" charset="-122"/>
                <a:ea typeface="黑体" panose="02010609060101010101" pitchFamily="2" charset="-122"/>
              </a:rPr>
              <a:t>哪些实验观测数据能够较好地反映光合速率？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50825" y="45720"/>
            <a:ext cx="77406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1880</a:t>
            </a:r>
            <a:r>
              <a:rPr lang="zh-CN" altLang="en-US" sz="3600" b="1" dirty="0">
                <a:solidFill>
                  <a:schemeClr val="tx2"/>
                </a:solidFill>
              </a:rPr>
              <a:t>年美国</a:t>
            </a:r>
            <a:r>
              <a:rPr lang="zh-CN" altLang="en-US" sz="3600" b="1" dirty="0">
                <a:solidFill>
                  <a:srgbClr val="0000CC"/>
                </a:solidFill>
              </a:rPr>
              <a:t>恩格尔曼</a:t>
            </a:r>
            <a:r>
              <a:rPr lang="zh-CN" altLang="en-US" sz="3600" b="1" dirty="0" smtClean="0">
                <a:solidFill>
                  <a:srgbClr val="0000CC"/>
                </a:solidFill>
              </a:rPr>
              <a:t>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6191" name="Group 47"/>
          <p:cNvGrpSpPr/>
          <p:nvPr/>
        </p:nvGrpSpPr>
        <p:grpSpPr bwMode="auto">
          <a:xfrm>
            <a:off x="395288" y="1196912"/>
            <a:ext cx="5901873" cy="3779344"/>
            <a:chOff x="374" y="755"/>
            <a:chExt cx="3600" cy="2345"/>
          </a:xfrm>
        </p:grpSpPr>
        <p:pic>
          <p:nvPicPr>
            <p:cNvPr id="6182" name="Picture 38" descr="恩吉尔曼"/>
            <p:cNvPicPr>
              <a:picLocks noChangeAspect="1" noChangeArrowheads="1"/>
            </p:cNvPicPr>
            <p:nvPr/>
          </p:nvPicPr>
          <p:blipFill>
            <a:blip r:embed="rId1" cstate="print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1913" y="1238"/>
              <a:ext cx="1352" cy="1862"/>
            </a:xfrm>
            <a:prstGeom prst="rect">
              <a:avLst/>
            </a:prstGeom>
            <a:noFill/>
          </p:spPr>
        </p:pic>
        <p:sp>
          <p:nvSpPr>
            <p:cNvPr id="6184" name="Text Box 40"/>
            <p:cNvSpPr txBox="1">
              <a:spLocks noChangeArrowheads="1"/>
            </p:cNvSpPr>
            <p:nvPr/>
          </p:nvSpPr>
          <p:spPr bwMode="auto">
            <a:xfrm>
              <a:off x="380" y="2319"/>
              <a:ext cx="1356" cy="36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隔绝空气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5" name="Text Box 41"/>
            <p:cNvSpPr txBox="1">
              <a:spLocks noChangeArrowheads="1"/>
            </p:cNvSpPr>
            <p:nvPr/>
          </p:nvSpPr>
          <p:spPr bwMode="auto">
            <a:xfrm>
              <a:off x="3330" y="1511"/>
              <a:ext cx="369" cy="97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好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氧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菌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6" name="Line 42"/>
            <p:cNvSpPr>
              <a:spLocks noChangeShapeType="1"/>
            </p:cNvSpPr>
            <p:nvPr/>
          </p:nvSpPr>
          <p:spPr bwMode="auto">
            <a:xfrm flipV="1">
              <a:off x="2970" y="2182"/>
              <a:ext cx="37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8" name="Text Box 44"/>
            <p:cNvSpPr txBox="1">
              <a:spLocks noChangeArrowheads="1"/>
            </p:cNvSpPr>
            <p:nvPr/>
          </p:nvSpPr>
          <p:spPr bwMode="auto">
            <a:xfrm>
              <a:off x="1384" y="755"/>
              <a:ext cx="2590" cy="36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5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黑暗，用</a:t>
              </a:r>
              <a:r>
                <a:rPr kumimoji="1" lang="zh-CN" altLang="en-US" sz="320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极</a:t>
              </a:r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细光束照射</a:t>
              </a:r>
              <a:endParaRPr kumimoji="1" lang="zh-CN" altLang="en-US" sz="3200" dirty="0"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90" name="Text Box 46"/>
            <p:cNvSpPr txBox="1">
              <a:spLocks noChangeArrowheads="1"/>
            </p:cNvSpPr>
            <p:nvPr/>
          </p:nvSpPr>
          <p:spPr bwMode="auto">
            <a:xfrm>
              <a:off x="374" y="1508"/>
              <a:ext cx="1363" cy="66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水绵和好氧细菌的装片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50825" y="45720"/>
            <a:ext cx="77406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1880</a:t>
            </a:r>
            <a:r>
              <a:rPr lang="zh-CN" altLang="en-US" sz="3600" b="1" dirty="0">
                <a:solidFill>
                  <a:schemeClr val="tx2"/>
                </a:solidFill>
              </a:rPr>
              <a:t>年美国</a:t>
            </a:r>
            <a:r>
              <a:rPr lang="zh-CN" altLang="en-US" sz="3600" b="1" dirty="0">
                <a:solidFill>
                  <a:srgbClr val="0000CC"/>
                </a:solidFill>
              </a:rPr>
              <a:t>恩格尔曼</a:t>
            </a:r>
            <a:r>
              <a:rPr lang="zh-CN" altLang="en-US" sz="3600" b="1" dirty="0" smtClean="0">
                <a:solidFill>
                  <a:srgbClr val="0000CC"/>
                </a:solidFill>
              </a:rPr>
              <a:t>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6191" name="Group 47"/>
          <p:cNvGrpSpPr/>
          <p:nvPr/>
        </p:nvGrpSpPr>
        <p:grpSpPr bwMode="auto">
          <a:xfrm>
            <a:off x="395288" y="1171125"/>
            <a:ext cx="7921625" cy="3842200"/>
            <a:chOff x="374" y="739"/>
            <a:chExt cx="4832" cy="2384"/>
          </a:xfrm>
        </p:grpSpPr>
        <p:pic>
          <p:nvPicPr>
            <p:cNvPr id="6182" name="Picture 38" descr="恩吉尔曼"/>
            <p:cNvPicPr>
              <a:picLocks noChangeAspect="1" noChangeArrowheads="1"/>
            </p:cNvPicPr>
            <p:nvPr/>
          </p:nvPicPr>
          <p:blipFill>
            <a:blip r:embed="rId1" cstate="print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1913" y="1238"/>
              <a:ext cx="1352" cy="1862"/>
            </a:xfrm>
            <a:prstGeom prst="rect">
              <a:avLst/>
            </a:prstGeom>
            <a:noFill/>
          </p:spPr>
        </p:pic>
        <p:pic>
          <p:nvPicPr>
            <p:cNvPr id="6183" name="Picture 39" descr="恩吉尔曼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26" y="1220"/>
              <a:ext cx="1380" cy="1903"/>
            </a:xfrm>
            <a:prstGeom prst="rect">
              <a:avLst/>
            </a:prstGeom>
            <a:noFill/>
          </p:spPr>
        </p:pic>
        <p:sp>
          <p:nvSpPr>
            <p:cNvPr id="6184" name="Text Box 40"/>
            <p:cNvSpPr txBox="1">
              <a:spLocks noChangeArrowheads="1"/>
            </p:cNvSpPr>
            <p:nvPr/>
          </p:nvSpPr>
          <p:spPr bwMode="auto">
            <a:xfrm>
              <a:off x="380" y="2319"/>
              <a:ext cx="1356" cy="36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隔绝空气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5" name="Text Box 41"/>
            <p:cNvSpPr txBox="1">
              <a:spLocks noChangeArrowheads="1"/>
            </p:cNvSpPr>
            <p:nvPr/>
          </p:nvSpPr>
          <p:spPr bwMode="auto">
            <a:xfrm>
              <a:off x="3330" y="1511"/>
              <a:ext cx="369" cy="97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好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氧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菌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6" name="Line 42"/>
            <p:cNvSpPr>
              <a:spLocks noChangeShapeType="1"/>
            </p:cNvSpPr>
            <p:nvPr/>
          </p:nvSpPr>
          <p:spPr bwMode="auto">
            <a:xfrm flipV="1">
              <a:off x="2970" y="2182"/>
              <a:ext cx="37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7" name="Line 43"/>
            <p:cNvSpPr>
              <a:spLocks noChangeShapeType="1"/>
            </p:cNvSpPr>
            <p:nvPr/>
          </p:nvSpPr>
          <p:spPr bwMode="auto">
            <a:xfrm>
              <a:off x="3672" y="2185"/>
              <a:ext cx="48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8" name="Text Box 44"/>
            <p:cNvSpPr txBox="1">
              <a:spLocks noChangeArrowheads="1"/>
            </p:cNvSpPr>
            <p:nvPr/>
          </p:nvSpPr>
          <p:spPr bwMode="auto">
            <a:xfrm>
              <a:off x="1384" y="755"/>
              <a:ext cx="2590" cy="36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5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黑暗，用</a:t>
              </a:r>
              <a:r>
                <a:rPr kumimoji="1" lang="zh-CN" altLang="en-US" sz="320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极</a:t>
              </a:r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细光束照射</a:t>
              </a:r>
              <a:endParaRPr kumimoji="1" lang="zh-CN" altLang="en-US" sz="3200" dirty="0"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9" name="Text Box 45"/>
            <p:cNvSpPr txBox="1">
              <a:spLocks noChangeArrowheads="1"/>
            </p:cNvSpPr>
            <p:nvPr/>
          </p:nvSpPr>
          <p:spPr bwMode="auto">
            <a:xfrm>
              <a:off x="4195" y="739"/>
              <a:ext cx="610" cy="360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32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光照</a:t>
              </a:r>
              <a:endParaRPr kumimoji="1"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90" name="Text Box 46"/>
            <p:cNvSpPr txBox="1">
              <a:spLocks noChangeArrowheads="1"/>
            </p:cNvSpPr>
            <p:nvPr/>
          </p:nvSpPr>
          <p:spPr bwMode="auto">
            <a:xfrm>
              <a:off x="374" y="1508"/>
              <a:ext cx="1363" cy="66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水绵和好氧细菌的装片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sp>
        <p:nvSpPr>
          <p:cNvPr id="6192" name="Text Box 48"/>
          <p:cNvSpPr txBox="1">
            <a:spLocks noChangeArrowheads="1"/>
          </p:cNvSpPr>
          <p:nvPr/>
        </p:nvSpPr>
        <p:spPr bwMode="auto">
          <a:xfrm>
            <a:off x="179705" y="5300663"/>
            <a:ext cx="755967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结论：光合作用产生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氧气，的场所是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叶绿体 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。</a:t>
            </a:r>
            <a:endParaRPr lang="zh-CN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6194" name="AutoShape 50"/>
          <p:cNvSpPr>
            <a:spLocks noChangeArrowheads="1"/>
          </p:cNvSpPr>
          <p:nvPr/>
        </p:nvSpPr>
        <p:spPr bwMode="auto">
          <a:xfrm>
            <a:off x="7740650" y="5229225"/>
            <a:ext cx="1152525" cy="1296988"/>
          </a:xfrm>
          <a:prstGeom prst="cloudCallout">
            <a:avLst>
              <a:gd name="adj1" fmla="val -43801"/>
              <a:gd name="adj2" fmla="val 75458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/>
            <a:r>
              <a:rPr lang="zh-CN" altLang="en-US" sz="2800" b="1"/>
              <a:t>巧妙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2" grpId="0" bldLvl="0" animBg="1"/>
      <p:bldP spid="619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915" t="2177" r="51527" b="68215"/>
          <a:stretch>
            <a:fillRect/>
          </a:stretch>
        </p:blipFill>
        <p:spPr>
          <a:xfrm>
            <a:off x="1691640" y="260985"/>
            <a:ext cx="6223000" cy="6200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750756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恩格尔曼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第二个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实验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3011" name="Picture 3" descr="pic_236255"/>
          <p:cNvPicPr>
            <a:picLocks noChangeAspect="1" noChangeArrowheads="1"/>
          </p:cNvPicPr>
          <p:nvPr/>
        </p:nvPicPr>
        <p:blipFill>
          <a:blip r:embed="rId1" cstate="print">
            <a:lum contrast="42000"/>
          </a:blip>
          <a:srcRect/>
          <a:stretch>
            <a:fillRect/>
          </a:stretch>
        </p:blipFill>
        <p:spPr bwMode="auto">
          <a:xfrm>
            <a:off x="0" y="1143000"/>
            <a:ext cx="9144000" cy="4371975"/>
          </a:xfrm>
          <a:prstGeom prst="rect">
            <a:avLst/>
          </a:prstGeom>
          <a:noFill/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06400" y="5661025"/>
            <a:ext cx="6276975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说明植物主要利用红橙光和蓝紫光</a:t>
            </a: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838200" y="1905000"/>
            <a:ext cx="533400" cy="533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719638" y="1268413"/>
            <a:ext cx="4260850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材料：水绵、好氧细菌</a:t>
            </a: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9750" y="476250"/>
            <a:ext cx="86042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3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20</a:t>
            </a:r>
            <a:r>
              <a:rPr lang="zh-CN" altLang="en-US" sz="3600" b="1" dirty="0">
                <a:solidFill>
                  <a:schemeClr val="tx2"/>
                </a:solidFill>
              </a:rPr>
              <a:t>世纪</a:t>
            </a:r>
            <a:r>
              <a:rPr lang="en-US" altLang="zh-CN" sz="3600" b="1" dirty="0">
                <a:solidFill>
                  <a:schemeClr val="tx2"/>
                </a:solidFill>
              </a:rPr>
              <a:t>30</a:t>
            </a:r>
            <a:r>
              <a:rPr lang="zh-CN" altLang="en-US" sz="3600" b="1" dirty="0">
                <a:solidFill>
                  <a:schemeClr val="tx2"/>
                </a:solidFill>
              </a:rPr>
              <a:t>年代美国</a:t>
            </a:r>
            <a:r>
              <a:rPr lang="zh-CN" altLang="en-US" sz="3600" b="1" dirty="0">
                <a:solidFill>
                  <a:srgbClr val="0000CC"/>
                </a:solidFill>
              </a:rPr>
              <a:t>鲁宾</a:t>
            </a:r>
            <a:r>
              <a:rPr lang="zh-CN" altLang="en-US" sz="3600" b="1" dirty="0">
                <a:solidFill>
                  <a:schemeClr val="tx2"/>
                </a:solidFill>
              </a:rPr>
              <a:t>和</a:t>
            </a:r>
            <a:r>
              <a:rPr lang="zh-CN" altLang="en-US" sz="3600" b="1" dirty="0">
                <a:solidFill>
                  <a:srgbClr val="0000CC"/>
                </a:solidFill>
              </a:rPr>
              <a:t>卡门实验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9254" name="Group 38"/>
          <p:cNvGrpSpPr/>
          <p:nvPr/>
        </p:nvGrpSpPr>
        <p:grpSpPr bwMode="auto">
          <a:xfrm>
            <a:off x="457200" y="1268413"/>
            <a:ext cx="6737350" cy="2722562"/>
            <a:chOff x="288" y="799"/>
            <a:chExt cx="4244" cy="1715"/>
          </a:xfrm>
        </p:grpSpPr>
        <p:grpSp>
          <p:nvGrpSpPr>
            <p:cNvPr id="9222" name="Group 6"/>
            <p:cNvGrpSpPr/>
            <p:nvPr/>
          </p:nvGrpSpPr>
          <p:grpSpPr bwMode="auto">
            <a:xfrm>
              <a:off x="288" y="799"/>
              <a:ext cx="1824" cy="1523"/>
              <a:chOff x="288" y="1645"/>
              <a:chExt cx="1824" cy="1523"/>
            </a:xfrm>
          </p:grpSpPr>
          <p:grpSp>
            <p:nvGrpSpPr>
              <p:cNvPr id="9223" name="Group 7"/>
              <p:cNvGrpSpPr/>
              <p:nvPr/>
            </p:nvGrpSpPr>
            <p:grpSpPr bwMode="auto">
              <a:xfrm>
                <a:off x="288" y="1680"/>
                <a:ext cx="1536" cy="1488"/>
                <a:chOff x="0" y="1680"/>
                <a:chExt cx="1536" cy="1488"/>
              </a:xfrm>
            </p:grpSpPr>
            <p:sp>
              <p:nvSpPr>
                <p:cNvPr id="9224" name="AutoShape 8"/>
                <p:cNvSpPr>
                  <a:spLocks noChangeArrowheads="1"/>
                </p:cNvSpPr>
                <p:nvPr/>
              </p:nvSpPr>
              <p:spPr bwMode="auto">
                <a:xfrm>
                  <a:off x="912" y="1872"/>
                  <a:ext cx="288" cy="1296"/>
                </a:xfrm>
                <a:prstGeom prst="can">
                  <a:avLst>
                    <a:gd name="adj" fmla="val 11250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225" name="AutoShape 9"/>
                <p:cNvSpPr>
                  <a:spLocks noChangeArrowheads="1"/>
                </p:cNvSpPr>
                <p:nvPr/>
              </p:nvSpPr>
              <p:spPr bwMode="auto">
                <a:xfrm>
                  <a:off x="912" y="2496"/>
                  <a:ext cx="288" cy="672"/>
                </a:xfrm>
                <a:prstGeom prst="can">
                  <a:avLst>
                    <a:gd name="adj" fmla="val 58333"/>
                  </a:avLst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226" name="Line 10"/>
                <p:cNvSpPr>
                  <a:spLocks noChangeShapeType="1"/>
                </p:cNvSpPr>
                <p:nvPr/>
              </p:nvSpPr>
              <p:spPr bwMode="auto">
                <a:xfrm>
                  <a:off x="576" y="182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27" name="Line 11"/>
                <p:cNvSpPr>
                  <a:spLocks noChangeShapeType="1"/>
                </p:cNvSpPr>
                <p:nvPr/>
              </p:nvSpPr>
              <p:spPr bwMode="auto">
                <a:xfrm>
                  <a:off x="960" y="1824"/>
                  <a:ext cx="0" cy="9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9228" name="Group 12"/>
                <p:cNvGrpSpPr/>
                <p:nvPr/>
              </p:nvGrpSpPr>
              <p:grpSpPr bwMode="auto">
                <a:xfrm>
                  <a:off x="1152" y="1824"/>
                  <a:ext cx="384" cy="960"/>
                  <a:chOff x="1152" y="1824"/>
                  <a:chExt cx="384" cy="960"/>
                </a:xfrm>
              </p:grpSpPr>
              <p:sp>
                <p:nvSpPr>
                  <p:cNvPr id="9229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2" y="1824"/>
                    <a:ext cx="0" cy="96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3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82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923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0" y="1680"/>
                  <a:ext cx="59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1" lang="en-US" altLang="zh-CN" sz="2400" b="1">
                      <a:latin typeface="Times New Roman" panose="02020603050405020304" pitchFamily="18" charset="0"/>
                    </a:rPr>
                    <a:t>C</a:t>
                  </a:r>
                  <a:r>
                    <a:rPr kumimoji="1" lang="en-US" altLang="zh-CN" sz="2400" b="1" baseline="40000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18</a:t>
                  </a:r>
                  <a:r>
                    <a:rPr kumimoji="1" lang="en-US" altLang="zh-CN" sz="2400" b="1">
                      <a:latin typeface="Times New Roman" panose="02020603050405020304" pitchFamily="18" charset="0"/>
                    </a:rPr>
                    <a:t>O</a:t>
                  </a:r>
                  <a:r>
                    <a:rPr kumimoji="1" lang="en-US" altLang="zh-CN" sz="2400" b="1" baseline="-25000">
                      <a:latin typeface="Times New Roman" panose="02020603050405020304" pitchFamily="18" charset="0"/>
                    </a:rPr>
                    <a:t>2</a:t>
                  </a:r>
                  <a:endParaRPr kumimoji="1" lang="en-US" altLang="zh-CN" sz="2400" b="1" baseline="-250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232" name="Text Box 16"/>
              <p:cNvSpPr txBox="1">
                <a:spLocks noChangeArrowheads="1"/>
              </p:cNvSpPr>
              <p:nvPr/>
            </p:nvSpPr>
            <p:spPr bwMode="auto">
              <a:xfrm>
                <a:off x="1862" y="1645"/>
                <a:ext cx="250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kumimoji="1" lang="en-US" altLang="zh-CN" sz="2800" b="1">
                    <a:solidFill>
                      <a:schemeClr val="accent2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A</a:t>
                </a:r>
                <a:endParaRPr kumimoji="1" lang="en-US" altLang="zh-CN" sz="2800" b="1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9233" name="Group 17"/>
            <p:cNvGrpSpPr/>
            <p:nvPr/>
          </p:nvGrpSpPr>
          <p:grpSpPr bwMode="auto">
            <a:xfrm>
              <a:off x="2496" y="834"/>
              <a:ext cx="1690" cy="1488"/>
              <a:chOff x="2496" y="1680"/>
              <a:chExt cx="1690" cy="1488"/>
            </a:xfrm>
          </p:grpSpPr>
          <p:sp>
            <p:nvSpPr>
              <p:cNvPr id="9234" name="AutoShape 18"/>
              <p:cNvSpPr>
                <a:spLocks noChangeArrowheads="1"/>
              </p:cNvSpPr>
              <p:nvPr/>
            </p:nvSpPr>
            <p:spPr bwMode="auto">
              <a:xfrm>
                <a:off x="3216" y="1872"/>
                <a:ext cx="288" cy="1296"/>
              </a:xfrm>
              <a:prstGeom prst="can">
                <a:avLst>
                  <a:gd name="adj" fmla="val 1125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235" name="AutoShape 19"/>
              <p:cNvSpPr>
                <a:spLocks noChangeArrowheads="1"/>
              </p:cNvSpPr>
              <p:nvPr/>
            </p:nvSpPr>
            <p:spPr bwMode="auto">
              <a:xfrm>
                <a:off x="3216" y="2496"/>
                <a:ext cx="288" cy="672"/>
              </a:xfrm>
              <a:prstGeom prst="can">
                <a:avLst>
                  <a:gd name="adj" fmla="val 58333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236" name="Line 20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37" name="Line 21"/>
              <p:cNvSpPr>
                <a:spLocks noChangeShapeType="1"/>
              </p:cNvSpPr>
              <p:nvPr/>
            </p:nvSpPr>
            <p:spPr bwMode="auto">
              <a:xfrm>
                <a:off x="3264" y="1824"/>
                <a:ext cx="0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9238" name="Group 22"/>
              <p:cNvGrpSpPr/>
              <p:nvPr/>
            </p:nvGrpSpPr>
            <p:grpSpPr bwMode="auto">
              <a:xfrm>
                <a:off x="3456" y="1824"/>
                <a:ext cx="384" cy="960"/>
                <a:chOff x="1152" y="1824"/>
                <a:chExt cx="384" cy="960"/>
              </a:xfrm>
            </p:grpSpPr>
            <p:sp>
              <p:nvSpPr>
                <p:cNvPr id="923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152" y="1824"/>
                  <a:ext cx="0" cy="96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40" name="Line 24"/>
                <p:cNvSpPr>
                  <a:spLocks noChangeShapeType="1"/>
                </p:cNvSpPr>
                <p:nvPr/>
              </p:nvSpPr>
              <p:spPr bwMode="auto">
                <a:xfrm>
                  <a:off x="1152" y="182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9241" name="Text Box 25"/>
              <p:cNvSpPr txBox="1">
                <a:spLocks noChangeArrowheads="1"/>
              </p:cNvSpPr>
              <p:nvPr/>
            </p:nvSpPr>
            <p:spPr bwMode="auto">
              <a:xfrm>
                <a:off x="2496" y="1680"/>
                <a:ext cx="457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>
                    <a:latin typeface="Times New Roman" panose="02020603050405020304" pitchFamily="18" charset="0"/>
                  </a:rPr>
                  <a:t>C</a:t>
                </a:r>
                <a:r>
                  <a:rPr kumimoji="1" lang="en-US" altLang="zh-CN" sz="2400" b="1">
                    <a:latin typeface="Times New Roman" panose="02020603050405020304" pitchFamily="18" charset="0"/>
                  </a:rPr>
                  <a:t>O</a:t>
                </a:r>
                <a:r>
                  <a:rPr kumimoji="1" lang="en-US" altLang="zh-CN" sz="2400" b="1" baseline="-25000">
                    <a:latin typeface="Times New Roman" panose="02020603050405020304" pitchFamily="18" charset="0"/>
                  </a:rPr>
                  <a:t>2</a:t>
                </a:r>
                <a:endParaRPr kumimoji="1" lang="en-US" altLang="zh-CN" sz="2400" b="1" baseline="-25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42" name="Text Box 26"/>
              <p:cNvSpPr txBox="1">
                <a:spLocks noChangeArrowheads="1"/>
              </p:cNvSpPr>
              <p:nvPr/>
            </p:nvSpPr>
            <p:spPr bwMode="auto">
              <a:xfrm>
                <a:off x="3936" y="1680"/>
                <a:ext cx="250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kumimoji="1" lang="en-US" altLang="zh-CN" sz="2800" b="1">
                    <a:solidFill>
                      <a:schemeClr val="accent2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B</a:t>
                </a:r>
                <a:endParaRPr kumimoji="1" lang="en-US" altLang="zh-CN" sz="2800" b="1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9243" name="Group 27"/>
            <p:cNvGrpSpPr/>
            <p:nvPr/>
          </p:nvGrpSpPr>
          <p:grpSpPr bwMode="auto">
            <a:xfrm>
              <a:off x="1440" y="1458"/>
              <a:ext cx="1872" cy="748"/>
              <a:chOff x="1440" y="2304"/>
              <a:chExt cx="1872" cy="748"/>
            </a:xfrm>
          </p:grpSpPr>
          <p:sp>
            <p:nvSpPr>
              <p:cNvPr id="9244" name="Line 28"/>
              <p:cNvSpPr>
                <a:spLocks noChangeShapeType="1"/>
              </p:cNvSpPr>
              <p:nvPr/>
            </p:nvSpPr>
            <p:spPr bwMode="auto">
              <a:xfrm flipV="1">
                <a:off x="1440" y="2688"/>
                <a:ext cx="57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45" name="Line 29"/>
              <p:cNvSpPr>
                <a:spLocks noChangeShapeType="1"/>
              </p:cNvSpPr>
              <p:nvPr/>
            </p:nvSpPr>
            <p:spPr bwMode="auto">
              <a:xfrm>
                <a:off x="2640" y="2688"/>
                <a:ext cx="67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46" name="Text Box 30"/>
              <p:cNvSpPr txBox="1">
                <a:spLocks noChangeArrowheads="1"/>
              </p:cNvSpPr>
              <p:nvPr/>
            </p:nvSpPr>
            <p:spPr bwMode="auto">
              <a:xfrm>
                <a:off x="1968" y="2304"/>
                <a:ext cx="730" cy="74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kumimoji="1" lang="zh-CN" altLang="en-US" sz="2400" b="1">
                    <a:solidFill>
                      <a:srgbClr val="33CC33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光照射下小球藻悬液</a:t>
                </a:r>
                <a:endParaRPr kumimoji="1" lang="zh-CN" altLang="en-US" sz="2400" b="1">
                  <a:solidFill>
                    <a:srgbClr val="33CC33"/>
                  </a:solidFill>
                  <a:latin typeface="Times New Roman" panose="02020603050405020304" pitchFamily="18" charset="0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9247" name="Group 31"/>
            <p:cNvGrpSpPr/>
            <p:nvPr/>
          </p:nvGrpSpPr>
          <p:grpSpPr bwMode="auto">
            <a:xfrm>
              <a:off x="336" y="2178"/>
              <a:ext cx="960" cy="336"/>
              <a:chOff x="336" y="3024"/>
              <a:chExt cx="960" cy="336"/>
            </a:xfrm>
          </p:grpSpPr>
          <p:sp>
            <p:nvSpPr>
              <p:cNvPr id="9248" name="Line 32"/>
              <p:cNvSpPr>
                <a:spLocks noChangeShapeType="1"/>
              </p:cNvSpPr>
              <p:nvPr/>
            </p:nvSpPr>
            <p:spPr bwMode="auto">
              <a:xfrm flipH="1">
                <a:off x="768" y="3024"/>
                <a:ext cx="52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49" name="Text Box 33"/>
              <p:cNvSpPr txBox="1">
                <a:spLocks noChangeArrowheads="1"/>
              </p:cNvSpPr>
              <p:nvPr/>
            </p:nvSpPr>
            <p:spPr bwMode="auto">
              <a:xfrm>
                <a:off x="336" y="3072"/>
                <a:ext cx="468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>
                    <a:solidFill>
                      <a:srgbClr val="800000"/>
                    </a:solidFill>
                    <a:latin typeface="Times New Roman" panose="02020603050405020304" pitchFamily="18" charset="0"/>
                  </a:rPr>
                  <a:t>H</a:t>
                </a:r>
                <a:r>
                  <a:rPr kumimoji="1" lang="en-US" altLang="zh-CN" sz="2400" b="1" baseline="-25000">
                    <a:solidFill>
                      <a:srgbClr val="8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400" b="1">
                    <a:solidFill>
                      <a:srgbClr val="800000"/>
                    </a:solidFill>
                    <a:latin typeface="Times New Roman" panose="02020603050405020304" pitchFamily="18" charset="0"/>
                  </a:rPr>
                  <a:t>O</a:t>
                </a:r>
                <a:endParaRPr kumimoji="1" lang="en-US" altLang="zh-CN" sz="2400" b="1">
                  <a:solidFill>
                    <a:srgbClr val="8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250" name="Group 34"/>
            <p:cNvGrpSpPr/>
            <p:nvPr/>
          </p:nvGrpSpPr>
          <p:grpSpPr bwMode="auto">
            <a:xfrm>
              <a:off x="3408" y="2130"/>
              <a:ext cx="1124" cy="288"/>
              <a:chOff x="3408" y="2976"/>
              <a:chExt cx="1124" cy="288"/>
            </a:xfrm>
          </p:grpSpPr>
          <p:sp>
            <p:nvSpPr>
              <p:cNvPr id="9251" name="Line 35"/>
              <p:cNvSpPr>
                <a:spLocks noChangeShapeType="1"/>
              </p:cNvSpPr>
              <p:nvPr/>
            </p:nvSpPr>
            <p:spPr bwMode="auto">
              <a:xfrm>
                <a:off x="3408" y="2976"/>
                <a:ext cx="52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52" name="Text Box 36"/>
              <p:cNvSpPr txBox="1">
                <a:spLocks noChangeArrowheads="1"/>
              </p:cNvSpPr>
              <p:nvPr/>
            </p:nvSpPr>
            <p:spPr bwMode="auto">
              <a:xfrm>
                <a:off x="3936" y="2976"/>
                <a:ext cx="596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>
                    <a:latin typeface="Times New Roman" panose="02020603050405020304" pitchFamily="18" charset="0"/>
                  </a:rPr>
                  <a:t>H</a:t>
                </a:r>
                <a:r>
                  <a:rPr kumimoji="1" lang="en-US" altLang="zh-CN" sz="2400" b="1" baseline="-25000"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400" b="1" baseline="40000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18</a:t>
                </a:r>
                <a:r>
                  <a:rPr kumimoji="1" lang="en-US" altLang="zh-CN" sz="2400" b="1">
                    <a:latin typeface="Times New Roman" panose="02020603050405020304" pitchFamily="18" charset="0"/>
                  </a:rPr>
                  <a:t>O</a:t>
                </a:r>
                <a:endParaRPr kumimoji="1" lang="en-US" altLang="zh-CN" sz="2400" b="1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7010400" y="1400175"/>
            <a:ext cx="1954213" cy="2041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>
                <a:latin typeface="Times New Roman" panose="02020603050405020304" pitchFamily="18" charset="0"/>
              </a:rPr>
              <a:t>     </a:t>
            </a:r>
            <a:r>
              <a:rPr kumimoji="1" lang="en-US" altLang="zh-CN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</a:t>
            </a:r>
            <a:r>
              <a:rPr kumimoji="1" lang="zh-CN" altLang="en-US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与</a:t>
            </a:r>
            <a:r>
              <a:rPr kumimoji="1" lang="en-US" altLang="zh-CN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B</a:t>
            </a:r>
            <a:r>
              <a:rPr kumimoji="1" lang="zh-CN" altLang="en-US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的相对分子质量比为</a:t>
            </a:r>
            <a:r>
              <a:rPr kumimoji="1" lang="en-US" altLang="zh-CN" sz="32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</a:t>
            </a:r>
            <a:r>
              <a:rPr kumimoji="1" lang="zh-CN" altLang="en-US" sz="32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：</a:t>
            </a:r>
            <a:r>
              <a:rPr kumimoji="1" lang="en-US" altLang="zh-CN" sz="32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9</a:t>
            </a:r>
            <a:endParaRPr kumimoji="1" lang="en-US" altLang="zh-CN" sz="3200" b="1">
              <a:solidFill>
                <a:srgbClr val="FF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468313" y="4581525"/>
            <a:ext cx="8351837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结论：光合作用放出的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氧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全部来自于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水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。</a:t>
            </a: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9256" name="Group 40"/>
          <p:cNvGrpSpPr/>
          <p:nvPr/>
        </p:nvGrpSpPr>
        <p:grpSpPr bwMode="auto">
          <a:xfrm>
            <a:off x="1331913" y="5373688"/>
            <a:ext cx="7129462" cy="981075"/>
            <a:chOff x="884" y="3175"/>
            <a:chExt cx="3903" cy="663"/>
          </a:xfrm>
        </p:grpSpPr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884" y="3321"/>
              <a:ext cx="1457" cy="3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CO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 H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endPara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8" name="Text Box 42"/>
            <p:cNvSpPr txBox="1">
              <a:spLocks noChangeArrowheads="1"/>
            </p:cNvSpPr>
            <p:nvPr/>
          </p:nvSpPr>
          <p:spPr bwMode="auto">
            <a:xfrm>
              <a:off x="2426" y="3175"/>
              <a:ext cx="444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光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9" name="Text Box 43"/>
            <p:cNvSpPr txBox="1">
              <a:spLocks noChangeArrowheads="1"/>
            </p:cNvSpPr>
            <p:nvPr/>
          </p:nvSpPr>
          <p:spPr bwMode="auto">
            <a:xfrm>
              <a:off x="2200" y="3494"/>
              <a:ext cx="1072" cy="3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3200" b="1">
                  <a:solidFill>
                    <a:srgbClr val="09BD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叶绿体</a:t>
              </a:r>
              <a:endParaRPr lang="zh-CN" altLang="en-US" sz="3200" b="1">
                <a:solidFill>
                  <a:srgbClr val="09BD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60" name="Line 44"/>
            <p:cNvSpPr>
              <a:spLocks noChangeShapeType="1"/>
            </p:cNvSpPr>
            <p:nvPr/>
          </p:nvSpPr>
          <p:spPr bwMode="auto">
            <a:xfrm>
              <a:off x="2210" y="3519"/>
              <a:ext cx="897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tailEnd type="triangle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61" name="Text Box 45"/>
            <p:cNvSpPr txBox="1">
              <a:spLocks noChangeArrowheads="1"/>
            </p:cNvSpPr>
            <p:nvPr/>
          </p:nvSpPr>
          <p:spPr bwMode="auto">
            <a:xfrm>
              <a:off x="2971" y="3306"/>
              <a:ext cx="1816" cy="3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（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CH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）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endPara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</p:grp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2484438" y="3716338"/>
            <a:ext cx="2432050" cy="57943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200" b="1"/>
              <a:t>同位素标记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utoUpdateAnimBg="0"/>
      <p:bldP spid="9255" grpId="0"/>
      <p:bldP spid="9262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commondata" val="eyJoZGlkIjoiZTQ4ODQwNThiYTg4YTBlNDhkZDRmNGNiNWM5NWE1YzA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1_默认设计模板 3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通用模板（变革管理）">
  <a:themeElements>
    <a:clrScheme name="通用模板（变革管理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通用模板（变革管理）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通用模板（变革管理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anose="02010609060101010101" pitchFamily="2" charset="-122"/>
            <a:ea typeface="黑体" panose="0201060906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anose="02010609060101010101" pitchFamily="2" charset="-122"/>
            <a:ea typeface="黑体" panose="02010609060101010101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2694</Words>
  <Application>WPS 演示</Application>
  <PresentationFormat>全屏显示(4:3)</PresentationFormat>
  <Paragraphs>458</Paragraphs>
  <Slides>41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10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41</vt:i4>
      </vt:variant>
    </vt:vector>
  </HeadingPairs>
  <TitlesOfParts>
    <vt:vector size="80" baseType="lpstr">
      <vt:lpstr>Arial</vt:lpstr>
      <vt:lpstr>宋体</vt:lpstr>
      <vt:lpstr>Wingdings</vt:lpstr>
      <vt:lpstr>Tahoma</vt:lpstr>
      <vt:lpstr>PMingLiU</vt:lpstr>
      <vt:lpstr>MingLiU-ExtB</vt:lpstr>
      <vt:lpstr>Times New Roman</vt:lpstr>
      <vt:lpstr>Calibri</vt:lpstr>
      <vt:lpstr>微软雅黑</vt:lpstr>
      <vt:lpstr>黑体</vt:lpstr>
      <vt:lpstr>方正姚体</vt:lpstr>
      <vt:lpstr>Verdana</vt:lpstr>
      <vt:lpstr>幼圆</vt:lpstr>
      <vt:lpstr>Arial Unicode MS</vt:lpstr>
      <vt:lpstr>楷体_GB2312</vt:lpstr>
      <vt:lpstr>新宋体</vt:lpstr>
      <vt:lpstr>等线</vt:lpstr>
      <vt:lpstr>Calibri</vt:lpstr>
      <vt:lpstr>华文新魏</vt:lpstr>
      <vt:lpstr>Calibri Light</vt:lpstr>
      <vt:lpstr>等线 Light</vt:lpstr>
      <vt:lpstr>默认设计模板</vt:lpstr>
      <vt:lpstr>Blends</vt:lpstr>
      <vt:lpstr>1_默认设计模板</vt:lpstr>
      <vt:lpstr>2_默认设计模板</vt:lpstr>
      <vt:lpstr>Office 主题</vt:lpstr>
      <vt:lpstr>5_默认设计模板</vt:lpstr>
      <vt:lpstr>通用模板（变革管理）</vt:lpstr>
      <vt:lpstr>2_Blends</vt:lpstr>
      <vt:lpstr>3_默认设计模板</vt:lpstr>
      <vt:lpstr>Office Theme</vt:lpstr>
      <vt:lpstr>PBrush</vt:lpstr>
      <vt:lpstr>PBrush</vt:lpstr>
      <vt:lpstr>PBrush</vt:lpstr>
      <vt:lpstr>PBrush</vt:lpstr>
      <vt:lpstr>PBrush</vt:lpstr>
      <vt:lpstr>PBrush</vt:lpstr>
      <vt:lpstr>PBrush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二、叶绿体的结构适于进行光合作用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FAN-SUN</dc:creator>
  <cp:lastModifiedBy>王娜(HQ的小跟班)</cp:lastModifiedBy>
  <cp:revision>213</cp:revision>
  <dcterms:created xsi:type="dcterms:W3CDTF">2004-11-21T23:42:00Z</dcterms:created>
  <dcterms:modified xsi:type="dcterms:W3CDTF">2023-12-13T07:35:15Z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63782D68505C4CC483DD8C7BABFC3316_12</vt:lpwstr>
  </property>
  <property fmtid="{D5CDD505-2E9C-101B-9397-08002B2CF9AE}" pid="3" name="KSOProductBuildVer">
    <vt:lpwstr>2052-12.1.0.15990</vt:lpwstr>
  </property>
</Properties>
</file>