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  <p:sldMasterId id="2147483696" r:id="rId6"/>
    <p:sldMasterId id="2147483708" r:id="rId7"/>
    <p:sldMasterId id="2147483720" r:id="rId8"/>
    <p:sldMasterId id="2147483735" r:id="rId9"/>
    <p:sldMasterId id="2147483749" r:id="rId10"/>
    <p:sldMasterId id="2147483761" r:id="rId11"/>
    <p:sldMasterId id="2147483773" r:id="rId12"/>
    <p:sldMasterId id="2147483785" r:id="rId13"/>
    <p:sldMasterId id="2147483797" r:id="rId14"/>
  </p:sldMasterIdLst>
  <p:notesMasterIdLst>
    <p:notesMasterId r:id="rId17"/>
  </p:notesMasterIdLst>
  <p:handoutMasterIdLst>
    <p:handoutMasterId r:id="rId99"/>
  </p:handoutMasterIdLst>
  <p:sldIdLst>
    <p:sldId id="256" r:id="rId15"/>
    <p:sldId id="272" r:id="rId16"/>
    <p:sldId id="334" r:id="rId18"/>
    <p:sldId id="429" r:id="rId19"/>
    <p:sldId id="260" r:id="rId20"/>
    <p:sldId id="431" r:id="rId21"/>
    <p:sldId id="433" r:id="rId22"/>
    <p:sldId id="469" r:id="rId23"/>
    <p:sldId id="262" r:id="rId24"/>
    <p:sldId id="275" r:id="rId25"/>
    <p:sldId id="276" r:id="rId26"/>
    <p:sldId id="432" r:id="rId27"/>
    <p:sldId id="468" r:id="rId28"/>
    <p:sldId id="326" r:id="rId29"/>
    <p:sldId id="310" r:id="rId30"/>
    <p:sldId id="387" r:id="rId31"/>
    <p:sldId id="388" r:id="rId32"/>
    <p:sldId id="389" r:id="rId33"/>
    <p:sldId id="404" r:id="rId34"/>
    <p:sldId id="393" r:id="rId35"/>
    <p:sldId id="394" r:id="rId36"/>
    <p:sldId id="405" r:id="rId37"/>
    <p:sldId id="406" r:id="rId38"/>
    <p:sldId id="503" r:id="rId39"/>
    <p:sldId id="396" r:id="rId40"/>
    <p:sldId id="409" r:id="rId41"/>
    <p:sldId id="397" r:id="rId42"/>
    <p:sldId id="400" r:id="rId43"/>
    <p:sldId id="408" r:id="rId44"/>
    <p:sldId id="470" r:id="rId45"/>
    <p:sldId id="525" r:id="rId46"/>
    <p:sldId id="530" r:id="rId47"/>
    <p:sldId id="524" r:id="rId48"/>
    <p:sldId id="531" r:id="rId49"/>
    <p:sldId id="532" r:id="rId50"/>
    <p:sldId id="523" r:id="rId51"/>
    <p:sldId id="526" r:id="rId52"/>
    <p:sldId id="401" r:id="rId53"/>
    <p:sldId id="403" r:id="rId54"/>
    <p:sldId id="533" r:id="rId55"/>
    <p:sldId id="527" r:id="rId56"/>
    <p:sldId id="337" r:id="rId57"/>
    <p:sldId id="528" r:id="rId58"/>
    <p:sldId id="529" r:id="rId59"/>
    <p:sldId id="373" r:id="rId60"/>
    <p:sldId id="378" r:id="rId61"/>
    <p:sldId id="379" r:id="rId62"/>
    <p:sldId id="380" r:id="rId63"/>
    <p:sldId id="381" r:id="rId64"/>
    <p:sldId id="552" r:id="rId65"/>
    <p:sldId id="553" r:id="rId66"/>
    <p:sldId id="555" r:id="rId67"/>
    <p:sldId id="557" r:id="rId68"/>
    <p:sldId id="558" r:id="rId69"/>
    <p:sldId id="556" r:id="rId70"/>
    <p:sldId id="559" r:id="rId71"/>
    <p:sldId id="560" r:id="rId72"/>
    <p:sldId id="561" r:id="rId73"/>
    <p:sldId id="562" r:id="rId74"/>
    <p:sldId id="563" r:id="rId75"/>
    <p:sldId id="601" r:id="rId76"/>
    <p:sldId id="579" r:id="rId77"/>
    <p:sldId id="564" r:id="rId78"/>
    <p:sldId id="580" r:id="rId79"/>
    <p:sldId id="565" r:id="rId80"/>
    <p:sldId id="581" r:id="rId81"/>
    <p:sldId id="596" r:id="rId82"/>
    <p:sldId id="597" r:id="rId83"/>
    <p:sldId id="602" r:id="rId84"/>
    <p:sldId id="567" r:id="rId85"/>
    <p:sldId id="598" r:id="rId86"/>
    <p:sldId id="599" r:id="rId87"/>
    <p:sldId id="600" r:id="rId88"/>
    <p:sldId id="570" r:id="rId89"/>
    <p:sldId id="571" r:id="rId90"/>
    <p:sldId id="572" r:id="rId91"/>
    <p:sldId id="573" r:id="rId92"/>
    <p:sldId id="574" r:id="rId93"/>
    <p:sldId id="575" r:id="rId94"/>
    <p:sldId id="576" r:id="rId95"/>
    <p:sldId id="577" r:id="rId96"/>
    <p:sldId id="578" r:id="rId97"/>
    <p:sldId id="583" r:id="rId98"/>
  </p:sldIdLst>
  <p:sldSz cx="9144000" cy="6858000" type="screen4x3"/>
  <p:notesSz cx="6858000" cy="9144000"/>
  <p:custDataLst>
    <p:tags r:id="rId104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3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33CC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howGuides="1">
      <p:cViewPr varScale="1">
        <p:scale>
          <a:sx n="105" d="100"/>
          <a:sy n="105" d="100"/>
        </p:scale>
        <p:origin x="1716" y="108"/>
      </p:cViewPr>
      <p:guideLst>
        <p:guide orient="horz" pos="2113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47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9" Type="http://schemas.openxmlformats.org/officeDocument/2006/relationships/handoutMaster" Target="handoutMasters/handoutMaster1.xml"/><Relationship Id="rId98" Type="http://schemas.openxmlformats.org/officeDocument/2006/relationships/slide" Target="slides/slide83.xml"/><Relationship Id="rId97" Type="http://schemas.openxmlformats.org/officeDocument/2006/relationships/slide" Target="slides/slide82.xml"/><Relationship Id="rId96" Type="http://schemas.openxmlformats.org/officeDocument/2006/relationships/slide" Target="slides/slide81.xml"/><Relationship Id="rId95" Type="http://schemas.openxmlformats.org/officeDocument/2006/relationships/slide" Target="slides/slide80.xml"/><Relationship Id="rId94" Type="http://schemas.openxmlformats.org/officeDocument/2006/relationships/slide" Target="slides/slide79.xml"/><Relationship Id="rId93" Type="http://schemas.openxmlformats.org/officeDocument/2006/relationships/slide" Target="slides/slide78.xml"/><Relationship Id="rId92" Type="http://schemas.openxmlformats.org/officeDocument/2006/relationships/slide" Target="slides/slide77.xml"/><Relationship Id="rId91" Type="http://schemas.openxmlformats.org/officeDocument/2006/relationships/slide" Target="slides/slide76.xml"/><Relationship Id="rId90" Type="http://schemas.openxmlformats.org/officeDocument/2006/relationships/slide" Target="slides/slide75.xml"/><Relationship Id="rId9" Type="http://schemas.openxmlformats.org/officeDocument/2006/relationships/slideMaster" Target="slideMasters/slideMaster8.xml"/><Relationship Id="rId89" Type="http://schemas.openxmlformats.org/officeDocument/2006/relationships/slide" Target="slides/slide74.xml"/><Relationship Id="rId88" Type="http://schemas.openxmlformats.org/officeDocument/2006/relationships/slide" Target="slides/slide73.xml"/><Relationship Id="rId87" Type="http://schemas.openxmlformats.org/officeDocument/2006/relationships/slide" Target="slides/slide72.xml"/><Relationship Id="rId86" Type="http://schemas.openxmlformats.org/officeDocument/2006/relationships/slide" Target="slides/slide71.xml"/><Relationship Id="rId85" Type="http://schemas.openxmlformats.org/officeDocument/2006/relationships/slide" Target="slides/slide70.xml"/><Relationship Id="rId84" Type="http://schemas.openxmlformats.org/officeDocument/2006/relationships/slide" Target="slides/slide69.xml"/><Relationship Id="rId83" Type="http://schemas.openxmlformats.org/officeDocument/2006/relationships/slide" Target="slides/slide68.xml"/><Relationship Id="rId82" Type="http://schemas.openxmlformats.org/officeDocument/2006/relationships/slide" Target="slides/slide67.xml"/><Relationship Id="rId81" Type="http://schemas.openxmlformats.org/officeDocument/2006/relationships/slide" Target="slides/slide66.xml"/><Relationship Id="rId80" Type="http://schemas.openxmlformats.org/officeDocument/2006/relationships/slide" Target="slides/slide65.xml"/><Relationship Id="rId8" Type="http://schemas.openxmlformats.org/officeDocument/2006/relationships/slideMaster" Target="slideMasters/slideMaster7.xml"/><Relationship Id="rId79" Type="http://schemas.openxmlformats.org/officeDocument/2006/relationships/slide" Target="slides/slide64.xml"/><Relationship Id="rId78" Type="http://schemas.openxmlformats.org/officeDocument/2006/relationships/slide" Target="slides/slide63.xml"/><Relationship Id="rId77" Type="http://schemas.openxmlformats.org/officeDocument/2006/relationships/slide" Target="slides/slide62.xml"/><Relationship Id="rId76" Type="http://schemas.openxmlformats.org/officeDocument/2006/relationships/slide" Target="slides/slide61.xml"/><Relationship Id="rId75" Type="http://schemas.openxmlformats.org/officeDocument/2006/relationships/slide" Target="slides/slide60.xml"/><Relationship Id="rId74" Type="http://schemas.openxmlformats.org/officeDocument/2006/relationships/slide" Target="slides/slide59.xml"/><Relationship Id="rId73" Type="http://schemas.openxmlformats.org/officeDocument/2006/relationships/slide" Target="slides/slide58.xml"/><Relationship Id="rId72" Type="http://schemas.openxmlformats.org/officeDocument/2006/relationships/slide" Target="slides/slide57.xml"/><Relationship Id="rId71" Type="http://schemas.openxmlformats.org/officeDocument/2006/relationships/slide" Target="slides/slide56.xml"/><Relationship Id="rId70" Type="http://schemas.openxmlformats.org/officeDocument/2006/relationships/slide" Target="slides/slide55.xml"/><Relationship Id="rId7" Type="http://schemas.openxmlformats.org/officeDocument/2006/relationships/slideMaster" Target="slideMasters/slideMaster6.xml"/><Relationship Id="rId69" Type="http://schemas.openxmlformats.org/officeDocument/2006/relationships/slide" Target="slides/slide54.xml"/><Relationship Id="rId68" Type="http://schemas.openxmlformats.org/officeDocument/2006/relationships/slide" Target="slides/slide53.xml"/><Relationship Id="rId67" Type="http://schemas.openxmlformats.org/officeDocument/2006/relationships/slide" Target="slides/slide52.xml"/><Relationship Id="rId66" Type="http://schemas.openxmlformats.org/officeDocument/2006/relationships/slide" Target="slides/slide51.xml"/><Relationship Id="rId65" Type="http://schemas.openxmlformats.org/officeDocument/2006/relationships/slide" Target="slides/slide50.xml"/><Relationship Id="rId64" Type="http://schemas.openxmlformats.org/officeDocument/2006/relationships/slide" Target="slides/slide49.xml"/><Relationship Id="rId63" Type="http://schemas.openxmlformats.org/officeDocument/2006/relationships/slide" Target="slides/slide48.xml"/><Relationship Id="rId62" Type="http://schemas.openxmlformats.org/officeDocument/2006/relationships/slide" Target="slides/slide47.xml"/><Relationship Id="rId61" Type="http://schemas.openxmlformats.org/officeDocument/2006/relationships/slide" Target="slides/slide46.xml"/><Relationship Id="rId60" Type="http://schemas.openxmlformats.org/officeDocument/2006/relationships/slide" Target="slides/slide45.xml"/><Relationship Id="rId6" Type="http://schemas.openxmlformats.org/officeDocument/2006/relationships/slideMaster" Target="slideMasters/slideMaster5.xml"/><Relationship Id="rId59" Type="http://schemas.openxmlformats.org/officeDocument/2006/relationships/slide" Target="slides/slide44.xml"/><Relationship Id="rId58" Type="http://schemas.openxmlformats.org/officeDocument/2006/relationships/slide" Target="slides/slide43.xml"/><Relationship Id="rId57" Type="http://schemas.openxmlformats.org/officeDocument/2006/relationships/slide" Target="slides/slide42.xml"/><Relationship Id="rId56" Type="http://schemas.openxmlformats.org/officeDocument/2006/relationships/slide" Target="slides/slide41.xml"/><Relationship Id="rId55" Type="http://schemas.openxmlformats.org/officeDocument/2006/relationships/slide" Target="slides/slide40.xml"/><Relationship Id="rId54" Type="http://schemas.openxmlformats.org/officeDocument/2006/relationships/slide" Target="slides/slide39.xml"/><Relationship Id="rId53" Type="http://schemas.openxmlformats.org/officeDocument/2006/relationships/slide" Target="slides/slide38.xml"/><Relationship Id="rId52" Type="http://schemas.openxmlformats.org/officeDocument/2006/relationships/slide" Target="slides/slide37.xml"/><Relationship Id="rId51" Type="http://schemas.openxmlformats.org/officeDocument/2006/relationships/slide" Target="slides/slide36.xml"/><Relationship Id="rId50" Type="http://schemas.openxmlformats.org/officeDocument/2006/relationships/slide" Target="slides/slide35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34.xml"/><Relationship Id="rId48" Type="http://schemas.openxmlformats.org/officeDocument/2006/relationships/slide" Target="slides/slide33.xml"/><Relationship Id="rId47" Type="http://schemas.openxmlformats.org/officeDocument/2006/relationships/slide" Target="slides/slide32.xml"/><Relationship Id="rId46" Type="http://schemas.openxmlformats.org/officeDocument/2006/relationships/slide" Target="slides/slide31.xml"/><Relationship Id="rId45" Type="http://schemas.openxmlformats.org/officeDocument/2006/relationships/slide" Target="slides/slide30.xml"/><Relationship Id="rId44" Type="http://schemas.openxmlformats.org/officeDocument/2006/relationships/slide" Target="slides/slide29.xml"/><Relationship Id="rId43" Type="http://schemas.openxmlformats.org/officeDocument/2006/relationships/slide" Target="slides/slide28.xml"/><Relationship Id="rId42" Type="http://schemas.openxmlformats.org/officeDocument/2006/relationships/slide" Target="slides/slide27.xml"/><Relationship Id="rId41" Type="http://schemas.openxmlformats.org/officeDocument/2006/relationships/slide" Target="slides/slide26.xml"/><Relationship Id="rId40" Type="http://schemas.openxmlformats.org/officeDocument/2006/relationships/slide" Target="slides/slide25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24.xml"/><Relationship Id="rId38" Type="http://schemas.openxmlformats.org/officeDocument/2006/relationships/slide" Target="slides/slide23.xml"/><Relationship Id="rId37" Type="http://schemas.openxmlformats.org/officeDocument/2006/relationships/slide" Target="slides/slide22.xml"/><Relationship Id="rId36" Type="http://schemas.openxmlformats.org/officeDocument/2006/relationships/slide" Target="slides/slide21.xml"/><Relationship Id="rId35" Type="http://schemas.openxmlformats.org/officeDocument/2006/relationships/slide" Target="slides/slide20.xml"/><Relationship Id="rId34" Type="http://schemas.openxmlformats.org/officeDocument/2006/relationships/slide" Target="slides/slide19.xml"/><Relationship Id="rId33" Type="http://schemas.openxmlformats.org/officeDocument/2006/relationships/slide" Target="slides/slide18.xml"/><Relationship Id="rId32" Type="http://schemas.openxmlformats.org/officeDocument/2006/relationships/slide" Target="slides/slide17.xml"/><Relationship Id="rId31" Type="http://schemas.openxmlformats.org/officeDocument/2006/relationships/slide" Target="slides/slide16.xml"/><Relationship Id="rId30" Type="http://schemas.openxmlformats.org/officeDocument/2006/relationships/slide" Target="slides/slide1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4.xml"/><Relationship Id="rId28" Type="http://schemas.openxmlformats.org/officeDocument/2006/relationships/slide" Target="slides/slide13.xml"/><Relationship Id="rId27" Type="http://schemas.openxmlformats.org/officeDocument/2006/relationships/slide" Target="slides/slide12.xml"/><Relationship Id="rId26" Type="http://schemas.openxmlformats.org/officeDocument/2006/relationships/slide" Target="slides/slide11.xml"/><Relationship Id="rId25" Type="http://schemas.openxmlformats.org/officeDocument/2006/relationships/slide" Target="slides/slide10.xml"/><Relationship Id="rId24" Type="http://schemas.openxmlformats.org/officeDocument/2006/relationships/slide" Target="slides/slide9.xml"/><Relationship Id="rId23" Type="http://schemas.openxmlformats.org/officeDocument/2006/relationships/slide" Target="slides/slide8.xml"/><Relationship Id="rId22" Type="http://schemas.openxmlformats.org/officeDocument/2006/relationships/slide" Target="slides/slide7.xml"/><Relationship Id="rId21" Type="http://schemas.openxmlformats.org/officeDocument/2006/relationships/slide" Target="slides/slide6.xml"/><Relationship Id="rId20" Type="http://schemas.openxmlformats.org/officeDocument/2006/relationships/slide" Target="slides/slide5.xml"/><Relationship Id="rId2" Type="http://schemas.openxmlformats.org/officeDocument/2006/relationships/theme" Target="theme/theme1.xml"/><Relationship Id="rId19" Type="http://schemas.openxmlformats.org/officeDocument/2006/relationships/slide" Target="slides/slide4.xml"/><Relationship Id="rId18" Type="http://schemas.openxmlformats.org/officeDocument/2006/relationships/slide" Target="slides/slide3.xml"/><Relationship Id="rId17" Type="http://schemas.openxmlformats.org/officeDocument/2006/relationships/notesMaster" Target="notesMasters/notesMaster1.xml"/><Relationship Id="rId16" Type="http://schemas.openxmlformats.org/officeDocument/2006/relationships/slide" Target="slides/slide2.xml"/><Relationship Id="rId15" Type="http://schemas.openxmlformats.org/officeDocument/2006/relationships/slide" Target="slides/slide1.xml"/><Relationship Id="rId14" Type="http://schemas.openxmlformats.org/officeDocument/2006/relationships/slideMaster" Target="slideMasters/slideMaster13.xml"/><Relationship Id="rId13" Type="http://schemas.openxmlformats.org/officeDocument/2006/relationships/slideMaster" Target="slideMasters/slideMaster12.xml"/><Relationship Id="rId12" Type="http://schemas.openxmlformats.org/officeDocument/2006/relationships/slideMaster" Target="slideMasters/slideMaster11.xml"/><Relationship Id="rId11" Type="http://schemas.openxmlformats.org/officeDocument/2006/relationships/slideMaster" Target="slideMasters/slideMaster10.xml"/><Relationship Id="rId104" Type="http://schemas.openxmlformats.org/officeDocument/2006/relationships/tags" Target="tags/tag176.xml"/><Relationship Id="rId103" Type="http://schemas.openxmlformats.org/officeDocument/2006/relationships/commentAuthors" Target="commentAuthors.xml"/><Relationship Id="rId102" Type="http://schemas.openxmlformats.org/officeDocument/2006/relationships/tableStyles" Target="tableStyles.xml"/><Relationship Id="rId101" Type="http://schemas.openxmlformats.org/officeDocument/2006/relationships/viewProps" Target="viewProps.xml"/><Relationship Id="rId100" Type="http://schemas.openxmlformats.org/officeDocument/2006/relationships/presProps" Target="presProps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8CF655-93E9-4600-B720-203D6396A9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8BAC7-D8F4-40A1-B122-2BE6AA6D505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200"/>
            </a:lvl1pPr>
          </a:lstStyle>
          <a:p>
            <a:endParaRPr lang="en-US" altLang="zh-CN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/>
            </a:lvl1pPr>
          </a:lstStyle>
          <a:p>
            <a:endParaRPr lang="en-US" altLang="zh-CN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ffectLst/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sz="1200"/>
            </a:lvl1pPr>
          </a:lstStyle>
          <a:p>
            <a:endParaRPr lang="en-US" altLang="zh-CN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DE8AA484-457D-4024-86F4-3D95703282B3}" type="slidenum">
              <a:rPr lang="en-US" altLang="zh-CN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8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0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2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3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5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6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7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8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9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0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4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5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6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8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9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0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62038435-EE6A-43BF-942E-8CAFC426A842}" type="slidenum">
              <a:rPr lang="en-US" altLang="zh-CN"/>
            </a:fld>
            <a:endParaRPr lang="en-US" altLang="zh-CN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A8E6397-FF58-4A59-A130-8925CF3EDB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E43107-333E-E24F-A5E3-FCE9B140A1F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AA484-457D-4024-86F4-3D95703282B3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AA484-457D-4024-86F4-3D95703282B3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E43107-333E-E24F-A5E3-FCE9B140A1F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E43107-333E-E24F-A5E3-FCE9B140A1F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E43107-333E-E24F-A5E3-FCE9B140A1F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E43107-333E-E24F-A5E3-FCE9B140A1F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E43107-333E-E24F-A5E3-FCE9B140A1F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C73C969-4B9C-446C-B6D1-40C2EC25157C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zh-CN" altLang="zh-CN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E43107-333E-E24F-A5E3-FCE9B140A1F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E43107-333E-E24F-A5E3-FCE9B140A1F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E43107-333E-E24F-A5E3-FCE9B140A1F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9091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CN" altLang="en-US" smtClean="0">
                <a:ea typeface="宋体" panose="02010600030101010101" pitchFamily="2" charset="-122"/>
              </a:rPr>
              <a:t>昼夜温差</a:t>
            </a:r>
            <a:endParaRPr lang="zh-CN" altLang="en-US" smtClean="0">
              <a:ea typeface="宋体" panose="02010600030101010101" pitchFamily="2" charset="-122"/>
            </a:endParaRPr>
          </a:p>
        </p:txBody>
      </p:sp>
      <p:sp>
        <p:nvSpPr>
          <p:cNvPr id="89092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2B2806-75AD-4157-9A36-D97D8FD3F37F}" type="slidenum">
              <a:rPr lang="en-US" altLang="zh-CN">
                <a:solidFill>
                  <a:prstClr val="black"/>
                </a:solidFill>
              </a:rPr>
            </a:fld>
            <a:endParaRPr lang="en-US" altLang="zh-C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E43107-333E-E24F-A5E3-FCE9B140A1F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E43107-333E-E24F-A5E3-FCE9B140A1F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E43107-333E-E24F-A5E3-FCE9B140A1F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E43107-333E-E24F-A5E3-FCE9B140A1F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E43107-333E-E24F-A5E3-FCE9B140A1F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E43107-333E-E24F-A5E3-FCE9B140A1F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3404824-F19B-4E20-9085-C9C13586837D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zh-CN" altLang="zh-CN" smtClean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E43107-333E-E24F-A5E3-FCE9B140A1F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E43107-333E-E24F-A5E3-FCE9B140A1F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E43107-333E-E24F-A5E3-FCE9B140A1F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E43107-333E-E24F-A5E3-FCE9B140A1F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E43107-333E-E24F-A5E3-FCE9B140A1F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A8E6397-FF58-4A59-A130-8925CF3EDB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A8E6397-FF58-4A59-A130-8925CF3EDB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A8E6397-FF58-4A59-A130-8925CF3EDB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A8E6397-FF58-4A59-A130-8925CF3EDB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image" Target="../media/image3.jpeg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0" Type="http://schemas.openxmlformats.org/officeDocument/2006/relationships/tags" Target="../tags/tag8.xml"/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9" Type="http://schemas.openxmlformats.org/officeDocument/2006/relationships/tags" Target="../tags/tag20.xml"/><Relationship Id="rId8" Type="http://schemas.openxmlformats.org/officeDocument/2006/relationships/image" Target="../media/image4.png"/><Relationship Id="rId7" Type="http://schemas.openxmlformats.org/officeDocument/2006/relationships/tags" Target="../tags/tag19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1" Type="http://schemas.openxmlformats.org/officeDocument/2006/relationships/tags" Target="../tags/tag22.xml"/><Relationship Id="rId10" Type="http://schemas.openxmlformats.org/officeDocument/2006/relationships/tags" Target="../tags/tag21.xml"/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9" Type="http://schemas.openxmlformats.org/officeDocument/2006/relationships/tags" Target="../tags/tag62.xml"/><Relationship Id="rId8" Type="http://schemas.openxmlformats.org/officeDocument/2006/relationships/tags" Target="../tags/tag61.xml"/><Relationship Id="rId7" Type="http://schemas.openxmlformats.org/officeDocument/2006/relationships/tags" Target="../tags/tag60.xml"/><Relationship Id="rId6" Type="http://schemas.openxmlformats.org/officeDocument/2006/relationships/tags" Target="../tags/tag59.xml"/><Relationship Id="rId5" Type="http://schemas.openxmlformats.org/officeDocument/2006/relationships/image" Target="../media/image3.jpeg"/><Relationship Id="rId4" Type="http://schemas.openxmlformats.org/officeDocument/2006/relationships/tags" Target="../tags/tag58.xml"/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0" Type="http://schemas.openxmlformats.org/officeDocument/2006/relationships/tags" Target="../tags/tag63.xml"/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4" Type="http://schemas.openxmlformats.org/officeDocument/2006/relationships/tags" Target="../tags/tag66.xml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7" Type="http://schemas.openxmlformats.org/officeDocument/2006/relationships/tags" Target="../tags/tag74.xml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7" Type="http://schemas.openxmlformats.org/officeDocument/2006/relationships/tags" Target="../tags/tag80.xml"/><Relationship Id="rId6" Type="http://schemas.openxmlformats.org/officeDocument/2006/relationships/tags" Target="../tags/tag79.xml"/><Relationship Id="rId5" Type="http://schemas.openxmlformats.org/officeDocument/2006/relationships/tags" Target="../tags/tag78.xml"/><Relationship Id="rId4" Type="http://schemas.openxmlformats.org/officeDocument/2006/relationships/tags" Target="../tags/tag77.xml"/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7" Type="http://schemas.openxmlformats.org/officeDocument/2006/relationships/tags" Target="../tags/tag92.xml"/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7" Type="http://schemas.openxmlformats.org/officeDocument/2006/relationships/tags" Target="../tags/tag98.xml"/><Relationship Id="rId6" Type="http://schemas.openxmlformats.org/officeDocument/2006/relationships/tags" Target="../tags/tag97.xml"/><Relationship Id="rId5" Type="http://schemas.openxmlformats.org/officeDocument/2006/relationships/tags" Target="../tags/tag96.xml"/><Relationship Id="rId4" Type="http://schemas.openxmlformats.org/officeDocument/2006/relationships/tags" Target="../tags/tag95.xml"/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7" Type="http://schemas.openxmlformats.org/officeDocument/2006/relationships/tags" Target="../tags/tag104.xml"/><Relationship Id="rId6" Type="http://schemas.openxmlformats.org/officeDocument/2006/relationships/tags" Target="../tags/tag103.xml"/><Relationship Id="rId5" Type="http://schemas.openxmlformats.org/officeDocument/2006/relationships/tags" Target="../tags/tag102.xml"/><Relationship Id="rId4" Type="http://schemas.openxmlformats.org/officeDocument/2006/relationships/tags" Target="../tags/tag101.xml"/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B6181F-1570-49E9-9F35-0BD508BBE9EC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61C1BC-7CD4-4E82-A59A-6310CB6B0A43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5F8F5B-5F7A-4A25-AB9B-AECADE4B8AF6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A6ADD3-27F0-4943-BA26-DCD59965303F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76DA25-4E60-431E-983E-5807D25D429D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13C12E-189F-4CDF-99F3-1E41AB3CF072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A17153-CBFA-447E-A27D-2D7C3D89B71F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8BBCC-DBE7-4EC3-BB4B-491C4F7BAC9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38466-31AD-4A29-8BE3-98A8F695558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8BBCC-DBE7-4EC3-BB4B-491C4F7BAC9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38466-31AD-4A29-8BE3-98A8F695558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8BBCC-DBE7-4EC3-BB4B-491C4F7BAC9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38466-31AD-4A29-8BE3-98A8F695558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8BBCC-DBE7-4EC3-BB4B-491C4F7BAC9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38466-31AD-4A29-8BE3-98A8F695558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8BBCC-DBE7-4EC3-BB4B-491C4F7BAC9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38466-31AD-4A29-8BE3-98A8F695558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1A4388-57A1-4B1B-93E5-4505612686E2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8BBCC-DBE7-4EC3-BB4B-491C4F7BAC9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38466-31AD-4A29-8BE3-98A8F695558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8BBCC-DBE7-4EC3-BB4B-491C4F7BAC9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38466-31AD-4A29-8BE3-98A8F695558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8BBCC-DBE7-4EC3-BB4B-491C4F7BAC9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38466-31AD-4A29-8BE3-98A8F695558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8BBCC-DBE7-4EC3-BB4B-491C4F7BAC9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38466-31AD-4A29-8BE3-98A8F695558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8BBCC-DBE7-4EC3-BB4B-491C4F7BAC9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38466-31AD-4A29-8BE3-98A8F695558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8BBCC-DBE7-4EC3-BB4B-491C4F7BAC9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38466-31AD-4A29-8BE3-98A8F695558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8BBCC-DBE7-4EC3-BB4B-491C4F7BAC9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38466-31AD-4A29-8BE3-98A8F695558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8BBCC-DBE7-4EC3-BB4B-491C4F7BAC9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38466-31AD-4A29-8BE3-98A8F695558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8BBCC-DBE7-4EC3-BB4B-491C4F7BAC9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38466-31AD-4A29-8BE3-98A8F695558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8BBCC-DBE7-4EC3-BB4B-491C4F7BAC9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38466-31AD-4A29-8BE3-98A8F695558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2"/>
          <p:cNvGrpSpPr/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33795" name="Group 3"/>
            <p:cNvGrpSpPr/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33796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3797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33798" name="Group 6"/>
            <p:cNvGrpSpPr/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33799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3800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33801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3802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3803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33804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3805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33806" name="Rectangle 14"/>
          <p:cNvSpPr>
            <a:spLocks noGrp="1" noChangeArrowheads="1"/>
          </p:cNvSpPr>
          <p:nvPr>
            <p:ph type="dt" sz="half" idx="2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altLang="zh-CN"/>
          </a:p>
        </p:txBody>
      </p:sp>
      <p:sp>
        <p:nvSpPr>
          <p:cNvPr id="33807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altLang="zh-CN"/>
          </a:p>
        </p:txBody>
      </p:sp>
      <p:sp>
        <p:nvSpPr>
          <p:cNvPr id="33808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F6FF2B9-3A0C-4043-8697-36AB1E0FEE45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8BBCC-DBE7-4EC3-BB4B-491C4F7BAC9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38466-31AD-4A29-8BE3-98A8F695558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8BBCC-DBE7-4EC3-BB4B-491C4F7BAC9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38466-31AD-4A29-8BE3-98A8F695558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8BBCC-DBE7-4EC3-BB4B-491C4F7BAC9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38466-31AD-4A29-8BE3-98A8F695558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8BBCC-DBE7-4EC3-BB4B-491C4F7BAC9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38466-31AD-4A29-8BE3-98A8F695558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 anchor="t"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8BBCC-DBE7-4EC3-BB4B-491C4F7BAC9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38466-31AD-4A29-8BE3-98A8F695558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8BBCC-DBE7-4EC3-BB4B-491C4F7BAC9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38466-31AD-4A29-8BE3-98A8F695558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8BBCC-DBE7-4EC3-BB4B-491C4F7BAC9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38466-31AD-4A29-8BE3-98A8F695558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kumimoji="1" lang="zh-CN" altLang="en-US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B7C99-16DD-5A45-96BB-8A7FA06367F4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05A83-D83F-2B49-9EF4-52B4EE52AF8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B7C99-16DD-5A45-96BB-8A7FA06367F4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05A83-D83F-2B49-9EF4-52B4EE52AF8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B7C99-16DD-5A45-96BB-8A7FA06367F4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05A83-D83F-2B49-9EF4-52B4EE52AF8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F8608E-DE0F-47F2-91FC-71146B9C9A6C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B7C99-16DD-5A45-96BB-8A7FA06367F4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05A83-D83F-2B49-9EF4-52B4EE52AF8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B7C99-16DD-5A45-96BB-8A7FA06367F4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05A83-D83F-2B49-9EF4-52B4EE52AF8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B7C99-16DD-5A45-96BB-8A7FA06367F4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05A83-D83F-2B49-9EF4-52B4EE52AF8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B7C99-16DD-5A45-96BB-8A7FA06367F4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05A83-D83F-2B49-9EF4-52B4EE52AF8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B7C99-16DD-5A45-96BB-8A7FA06367F4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05A83-D83F-2B49-9EF4-52B4EE52AF8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B7C99-16DD-5A45-96BB-8A7FA06367F4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05A83-D83F-2B49-9EF4-52B4EE52AF8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B7C99-16DD-5A45-96BB-8A7FA06367F4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05A83-D83F-2B49-9EF4-52B4EE52AF8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B7C99-16DD-5A45-96BB-8A7FA06367F4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05A83-D83F-2B49-9EF4-52B4EE52AF8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5" name="组合 3"/>
          <p:cNvGrpSpPr/>
          <p:nvPr/>
        </p:nvGrpSpPr>
        <p:grpSpPr>
          <a:xfrm>
            <a:off x="0" y="14288"/>
            <a:ext cx="4369594" cy="5434012"/>
            <a:chOff x="-1" y="22"/>
            <a:chExt cx="9177" cy="8557"/>
          </a:xfrm>
        </p:grpSpPr>
        <p:sp>
          <p:nvSpPr>
            <p:cNvPr id="8" name="Flying impression design ——飞印象设计是一家专业的广告设计制作工作室，专注于平面、OFFICE、摄影等业务，工作室成立于2016年，拥有高水平的设计团队，已经立足于市场，今后将输出更多精致作品。"/>
            <p:cNvSpPr/>
            <p:nvPr userDrawn="1">
              <p:custDataLst>
                <p:tags r:id="rId2"/>
              </p:custDataLst>
            </p:nvPr>
          </p:nvSpPr>
          <p:spPr>
            <a:xfrm rot="5400000">
              <a:off x="1027" y="1886"/>
              <a:ext cx="7181" cy="6190"/>
            </a:xfrm>
            <a:prstGeom prst="hexagon">
              <a:avLst>
                <a:gd name="adj" fmla="val 29255"/>
                <a:gd name="vf" fmla="val 115470"/>
              </a:avLst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00" strike="noStrike" noProof="1"/>
            </a:p>
          </p:txBody>
        </p:sp>
        <p:sp>
          <p:nvSpPr>
            <p:cNvPr id="9" name="Flying impression design ——飞印象设计是一家专业的广告设计制作工作室，专注于平面、OFFICE、摄影等业务，工作室成立于2016年，拥有高水平的设计团队，已经立足于市场，今后将输出更多精致作品。"/>
            <p:cNvSpPr/>
            <p:nvPr userDrawn="1">
              <p:custDataLst>
                <p:tags r:id="rId3"/>
              </p:custDataLst>
            </p:nvPr>
          </p:nvSpPr>
          <p:spPr>
            <a:xfrm rot="5400000">
              <a:off x="-226" y="239"/>
              <a:ext cx="3275" cy="2824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00" strike="noStrike" noProof="1"/>
            </a:p>
          </p:txBody>
        </p:sp>
        <p:sp>
          <p:nvSpPr>
            <p:cNvPr id="10" name="Flying impression design ——飞印象设计是一家专业的广告设计制作工作室，专注于平面、OFFICE、摄影等业务，工作室成立于2016年，拥有高水平的设计团队，已经立足于市场，今后将输出更多精致作品。"/>
            <p:cNvSpPr/>
            <p:nvPr userDrawn="1">
              <p:custDataLst>
                <p:tags r:id="rId4"/>
              </p:custDataLst>
            </p:nvPr>
          </p:nvSpPr>
          <p:spPr>
            <a:xfrm rot="5400000">
              <a:off x="1528" y="2123"/>
              <a:ext cx="6651" cy="5734"/>
            </a:xfrm>
            <a:prstGeom prst="hexagon">
              <a:avLst>
                <a:gd name="adj" fmla="val 29255"/>
                <a:gd name="vf" fmla="val 115470"/>
              </a:avLst>
            </a:prstGeom>
            <a:blipFill dpi="0" rotWithShape="0">
              <a:blip r:embed="rId5"/>
              <a:srcRect/>
              <a:stretch>
                <a:fillRect l="-30000" r="-3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00" strike="noStrike" noProof="1"/>
            </a:p>
          </p:txBody>
        </p:sp>
        <p:sp>
          <p:nvSpPr>
            <p:cNvPr id="11" name="Flying impression design ——飞印象设计是一家专业的广告设计制作工作室，专注于平面、OFFICE、摄影等业务，工作室成立于2016年，拥有高水平的设计团队，已经立足于市场，今后将输出更多精致作品。"/>
            <p:cNvSpPr/>
            <p:nvPr userDrawn="1">
              <p:custDataLst>
                <p:tags r:id="rId6"/>
              </p:custDataLst>
            </p:nvPr>
          </p:nvSpPr>
          <p:spPr>
            <a:xfrm rot="16200000" flipH="1">
              <a:off x="7809" y="1929"/>
              <a:ext cx="1468" cy="1266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00" strike="noStrike" noProof="1"/>
            </a:p>
          </p:txBody>
        </p:sp>
      </p:grpSp>
      <p:sp>
        <p:nvSpPr>
          <p:cNvPr id="12" name="Flying impression design ——飞印象设计是一家专业的广告设计制作工作室，专注于平面、OFFICE、摄影等业务，工作室成立于2016年，拥有高水平的设计团队，已经立足于市场，今后将输出更多精致作品。"/>
          <p:cNvSpPr/>
          <p:nvPr>
            <p:custDataLst>
              <p:tags r:id="rId7"/>
            </p:custDataLst>
          </p:nvPr>
        </p:nvSpPr>
        <p:spPr>
          <a:xfrm flipH="1">
            <a:off x="1546622" y="982663"/>
            <a:ext cx="7597379" cy="5875338"/>
          </a:xfrm>
          <a:custGeom>
            <a:avLst/>
            <a:gdLst>
              <a:gd name="connsiteX0" fmla="*/ 0 w 1553363"/>
              <a:gd name="connsiteY0" fmla="*/ 0 h 900950"/>
              <a:gd name="connsiteX1" fmla="*/ 1553363 w 1553363"/>
              <a:gd name="connsiteY1" fmla="*/ 900950 h 900950"/>
              <a:gd name="connsiteX2" fmla="*/ 0 w 1553363"/>
              <a:gd name="connsiteY2" fmla="*/ 900950 h 900950"/>
              <a:gd name="connsiteX3" fmla="*/ 0 w 1553363"/>
              <a:gd name="connsiteY3" fmla="*/ 0 h 900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3363" h="900950">
                <a:moveTo>
                  <a:pt x="0" y="0"/>
                </a:moveTo>
                <a:lnTo>
                  <a:pt x="1553363" y="900950"/>
                </a:lnTo>
                <a:lnTo>
                  <a:pt x="0" y="9009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00" strike="noStrike" noProof="1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5214097" y="3793258"/>
            <a:ext cx="3897247" cy="863558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4050" spc="600" baseline="0">
                <a:solidFill>
                  <a:schemeClr val="bg1"/>
                </a:solidFill>
                <a:ea typeface="汉仪旗黑-85S" pitchFamily="18" charset="-122"/>
              </a:defRPr>
            </a:lvl1pPr>
          </a:lstStyle>
          <a:p>
            <a:pPr fontAlgn="auto"/>
            <a:r>
              <a:rPr lang="zh-CN" altLang="en-US" strike="noStrike" noProof="1" dirty="0"/>
              <a:t>编辑标题</a:t>
            </a:r>
            <a:endParaRPr lang="zh-CN" altLang="en-US" strike="noStrike" noProof="1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5214097" y="4714872"/>
            <a:ext cx="3897247" cy="642796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1800" u="none" strike="noStrike" kern="1200" cap="none" spc="200" normalizeH="0" baseline="0">
                <a:solidFill>
                  <a:schemeClr val="bg1"/>
                </a:solidFill>
                <a:uFillTx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auto"/>
            <a:r>
              <a:rPr lang="zh-CN" altLang="en-US" strike="noStrike" noProof="1" dirty="0"/>
              <a:t>单击此处编辑副标题</a:t>
            </a:r>
            <a:endParaRPr lang="zh-CN" altLang="en-US" strike="noStrike" noProof="1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 hasCustomPrompt="1"/>
          </p:nvPr>
        </p:nvSpPr>
        <p:spPr>
          <a:xfrm>
            <a:off x="7172186" y="5431926"/>
            <a:ext cx="1888731" cy="5400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 fontAlgn="auto"/>
            <a:r>
              <a:rPr lang="zh-CN" altLang="en-US" strike="noStrike" noProof="1" dirty="0"/>
              <a:t>单击此处编辑文本</a:t>
            </a:r>
            <a:endParaRPr lang="zh-CN" altLang="en-US" strike="noStrike" noProof="1" dirty="0"/>
          </a:p>
        </p:txBody>
      </p:sp>
      <p:sp>
        <p:nvSpPr>
          <p:cNvPr id="20" name="文本占位符 19"/>
          <p:cNvSpPr>
            <a:spLocks noGrp="1"/>
          </p:cNvSpPr>
          <p:nvPr>
            <p:ph type="body" sz="quarter" idx="14" hasCustomPrompt="1"/>
          </p:nvPr>
        </p:nvSpPr>
        <p:spPr>
          <a:xfrm>
            <a:off x="5277170" y="5431926"/>
            <a:ext cx="1888731" cy="5400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 fontAlgn="auto"/>
            <a:r>
              <a:rPr lang="zh-CN" altLang="en-US" strike="noStrike" noProof="1" dirty="0"/>
              <a:t>单击此处编辑文本</a:t>
            </a:r>
            <a:endParaRPr lang="zh-CN" altLang="en-US" strike="noStrike" noProof="1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659606" y="6350000"/>
            <a:ext cx="2025254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3087291" y="6350000"/>
            <a:ext cx="2969419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strike="noStrike" noProof="1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6457950" y="6350000"/>
            <a:ext cx="2025254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9" name="组合 6"/>
          <p:cNvGrpSpPr/>
          <p:nvPr/>
        </p:nvGrpSpPr>
        <p:grpSpPr>
          <a:xfrm>
            <a:off x="0" y="0"/>
            <a:ext cx="9144000" cy="6858000"/>
            <a:chOff x="0" y="0"/>
            <a:chExt cx="12192002" cy="6858000"/>
          </a:xfrm>
        </p:grpSpPr>
        <p:sp>
          <p:nvSpPr>
            <p:cNvPr id="8" name="等腰三角形 7"/>
            <p:cNvSpPr/>
            <p:nvPr userDrawn="1">
              <p:custDataLst>
                <p:tags r:id="rId2"/>
              </p:custDataLst>
            </p:nvPr>
          </p:nvSpPr>
          <p:spPr>
            <a:xfrm rot="16200000">
              <a:off x="10729948" y="5395946"/>
              <a:ext cx="939800" cy="1984308"/>
            </a:xfrm>
            <a:prstGeom prst="triangle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00" strike="noStrike" noProof="1"/>
            </a:p>
          </p:txBody>
        </p:sp>
        <p:sp>
          <p:nvSpPr>
            <p:cNvPr id="9" name="等腰三角形 8"/>
            <p:cNvSpPr/>
            <p:nvPr userDrawn="1">
              <p:custDataLst>
                <p:tags r:id="rId3"/>
              </p:custDataLst>
            </p:nvPr>
          </p:nvSpPr>
          <p:spPr>
            <a:xfrm rot="5400000">
              <a:off x="522254" y="-522254"/>
              <a:ext cx="939800" cy="1984308"/>
            </a:xfrm>
            <a:prstGeom prst="triangle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00" strike="noStrike" noProof="1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412" y="443234"/>
            <a:ext cx="8139178" cy="441964"/>
          </a:xfrm>
        </p:spPr>
        <p:txBody>
          <a:bodyPr vert="horz" lIns="90170" tIns="46990" rIns="90170" bIns="46990" rtlCol="0" anchor="t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单击此处编辑母版标题样式</a:t>
            </a:r>
            <a:endParaRPr strike="noStrike" noProof="1"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02412" y="952508"/>
            <a:ext cx="8139178" cy="5388907"/>
          </a:xfrm>
        </p:spPr>
        <p:txBody>
          <a:bodyPr vert="horz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单击此处编辑母版文本样式</a:t>
            </a:r>
            <a:endParaRPr strike="noStrike" noProof="1" dirty="0">
              <a:sym typeface="+mn-ea"/>
            </a:endParaRPr>
          </a:p>
          <a:p>
            <a:pPr lvl="1" fontAlgn="auto"/>
            <a:r>
              <a:rPr strike="noStrike" noProof="1" dirty="0">
                <a:sym typeface="+mn-ea"/>
              </a:rPr>
              <a:t>第二级</a:t>
            </a:r>
            <a:endParaRPr strike="noStrike" noProof="1" dirty="0">
              <a:sym typeface="+mn-ea"/>
            </a:endParaRPr>
          </a:p>
          <a:p>
            <a:pPr lvl="2" fontAlgn="auto"/>
            <a:r>
              <a:rPr strike="noStrike" noProof="1" dirty="0">
                <a:sym typeface="+mn-ea"/>
              </a:rPr>
              <a:t>第三级</a:t>
            </a:r>
            <a:endParaRPr strike="noStrike" noProof="1" dirty="0">
              <a:sym typeface="+mn-ea"/>
            </a:endParaRPr>
          </a:p>
          <a:p>
            <a:pPr lvl="3" fontAlgn="auto"/>
            <a:r>
              <a:rPr strike="noStrike" noProof="1" dirty="0">
                <a:sym typeface="+mn-ea"/>
              </a:rPr>
              <a:t>第四级</a:t>
            </a:r>
            <a:endParaRPr strike="noStrike" noProof="1" dirty="0">
              <a:sym typeface="+mn-ea"/>
            </a:endParaRPr>
          </a:p>
          <a:p>
            <a:pPr lvl="4" fontAlgn="auto"/>
            <a:r>
              <a:rPr strike="noStrike" noProof="1" dirty="0">
                <a:sym typeface="+mn-ea"/>
              </a:rPr>
              <a:t>第五级</a:t>
            </a:r>
            <a:endParaRPr strike="noStrike" noProof="1"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606" y="6350000"/>
            <a:ext cx="2025254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291" y="6350000"/>
            <a:ext cx="2969419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6350000"/>
            <a:ext cx="2025254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39A9F6-8DA8-42C8-870D-E866620A3474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3" name="组合 13"/>
          <p:cNvGrpSpPr/>
          <p:nvPr/>
        </p:nvGrpSpPr>
        <p:grpSpPr>
          <a:xfrm>
            <a:off x="0" y="0"/>
            <a:ext cx="9144000" cy="6859588"/>
            <a:chOff x="0" y="0"/>
            <a:chExt cx="12192000" cy="6859214"/>
          </a:xfrm>
        </p:grpSpPr>
        <p:sp>
          <p:nvSpPr>
            <p:cNvPr id="15" name="Flying impression design ——飞印象设计是一家专业的广告设计制作工作室，专注于平面、OFFICE、摄影等业务，工作室成立于2016年，拥有高水平的设计团队，已经立足于市场，今后将输出更多精致作品。"/>
            <p:cNvSpPr/>
            <p:nvPr>
              <p:custDataLst>
                <p:tags r:id="rId2"/>
              </p:custDataLst>
            </p:nvPr>
          </p:nvSpPr>
          <p:spPr>
            <a:xfrm rot="16200000" flipH="1">
              <a:off x="5827777" y="493777"/>
              <a:ext cx="6835646" cy="589280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00" strike="noStrike" noProof="1"/>
            </a:p>
          </p:txBody>
        </p:sp>
        <p:sp>
          <p:nvSpPr>
            <p:cNvPr id="16" name="Flying impression design ——飞印象设计是一家专业的广告设计制作工作室，专注于平面、OFFICE、摄影等业务，工作室成立于2016年，拥有高水平的设计团队，已经立足于市场，今后将输出更多精致作品。"/>
            <p:cNvSpPr/>
            <p:nvPr>
              <p:custDataLst>
                <p:tags r:id="rId3"/>
              </p:custDataLst>
            </p:nvPr>
          </p:nvSpPr>
          <p:spPr>
            <a:xfrm flipV="1">
              <a:off x="0" y="0"/>
              <a:ext cx="11826240" cy="6859214"/>
            </a:xfrm>
            <a:custGeom>
              <a:avLst/>
              <a:gdLst>
                <a:gd name="connsiteX0" fmla="*/ 0 w 1553363"/>
                <a:gd name="connsiteY0" fmla="*/ 0 h 900950"/>
                <a:gd name="connsiteX1" fmla="*/ 1553363 w 1553363"/>
                <a:gd name="connsiteY1" fmla="*/ 900950 h 900950"/>
                <a:gd name="connsiteX2" fmla="*/ 0 w 1553363"/>
                <a:gd name="connsiteY2" fmla="*/ 900950 h 900950"/>
                <a:gd name="connsiteX3" fmla="*/ 0 w 1553363"/>
                <a:gd name="connsiteY3" fmla="*/ 0 h 900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3363" h="900950">
                  <a:moveTo>
                    <a:pt x="0" y="0"/>
                  </a:moveTo>
                  <a:lnTo>
                    <a:pt x="1553363" y="900950"/>
                  </a:lnTo>
                  <a:lnTo>
                    <a:pt x="0" y="9009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00" strike="noStrike" noProof="1"/>
            </a:p>
          </p:txBody>
        </p:sp>
        <p:sp>
          <p:nvSpPr>
            <p:cNvPr id="17" name="Flying impression design ——飞印象设计是一家专业的广告设计制作工作室，专注于平面、OFFICE、摄影等业务，工作室成立于2016年，拥有高水平的设计团队，已经立足于市场，今后将输出更多精致作品。"/>
            <p:cNvSpPr/>
            <p:nvPr>
              <p:custDataLst>
                <p:tags r:id="rId4"/>
              </p:custDataLst>
            </p:nvPr>
          </p:nvSpPr>
          <p:spPr>
            <a:xfrm rot="5400000">
              <a:off x="803931" y="407992"/>
              <a:ext cx="1810094" cy="156042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00" strike="noStrike" noProof="1"/>
            </a:p>
          </p:txBody>
        </p:sp>
        <p:sp>
          <p:nvSpPr>
            <p:cNvPr id="18" name="Flying impression design ——飞印象设计是一家专业的广告设计制作工作室，专注于平面、OFFICE、摄影等业务，工作室成立于2016年，拥有高水平的设计团队，已经立足于市场，今后将输出更多精致作品。"/>
            <p:cNvSpPr/>
            <p:nvPr>
              <p:custDataLst>
                <p:tags r:id="rId5"/>
              </p:custDataLst>
            </p:nvPr>
          </p:nvSpPr>
          <p:spPr>
            <a:xfrm rot="5400000">
              <a:off x="2024741" y="1878229"/>
              <a:ext cx="498855" cy="430048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00" strike="noStrike" noProof="1"/>
            </a:p>
          </p:txBody>
        </p:sp>
        <p:sp>
          <p:nvSpPr>
            <p:cNvPr id="20" name="Flying impression design ——飞印象设计是一家专业的广告设计制作工作室，专注于平面、OFFICE、摄影等业务，工作室成立于2016年，拥有高水平的设计团队，已经立足于市场，今后将输出更多精致作品。"/>
            <p:cNvSpPr/>
            <p:nvPr>
              <p:custDataLst>
                <p:tags r:id="rId6"/>
              </p:custDataLst>
            </p:nvPr>
          </p:nvSpPr>
          <p:spPr>
            <a:xfrm rot="16200000" flipH="1">
              <a:off x="9123575" y="3365338"/>
              <a:ext cx="2681315" cy="2311482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00" strike="noStrike" noProof="1"/>
            </a:p>
          </p:txBody>
        </p:sp>
      </p:grpSp>
      <p:pic>
        <p:nvPicPr>
          <p:cNvPr id="15369" name="图片 7" descr="图片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726656" y="1524000"/>
            <a:ext cx="1690688" cy="26177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860521" y="4708491"/>
            <a:ext cx="3422960" cy="763987"/>
          </a:xfrm>
        </p:spPr>
        <p:txBody>
          <a:bodyPr lIns="90000" tIns="46800" rIns="90000" bIns="0" anchor="b" anchorCtr="0">
            <a:normAutofit/>
          </a:bodyPr>
          <a:lstStyle>
            <a:lvl1pPr algn="ctr">
              <a:defRPr sz="2700" u="none" strike="noStrike" kern="1200" cap="none" spc="300" normalizeH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汉仪旗黑-85S" pitchFamily="18" charset="-122"/>
              </a:defRPr>
            </a:lvl1pPr>
          </a:lstStyle>
          <a:p>
            <a:pPr fontAlgn="auto"/>
            <a:r>
              <a:rPr lang="zh-CN" altLang="en-US" strike="noStrike" noProof="1" dirty="0"/>
              <a:t>单击此处编辑标题</a:t>
            </a:r>
            <a:endParaRPr lang="zh-CN" altLang="en-US" strike="noStrike" noProof="1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860521" y="5525127"/>
            <a:ext cx="3422960" cy="632125"/>
          </a:xfrm>
        </p:spPr>
        <p:txBody>
          <a:bodyPr lIns="90000" tIns="0" rIns="90000" bIns="46800">
            <a:normAutofit/>
          </a:bodyPr>
          <a:lstStyle>
            <a:lvl1pPr marL="0" indent="0" algn="ctr" eaLnBrk="1" fontAlgn="auto" latinLnBrk="0" hangingPunct="1">
              <a:buNone/>
              <a:defRPr kumimoji="0" lang="zh-CN" altLang="en-US" sz="1200" b="0" i="0" u="none" strike="noStrike" kern="1200" cap="none" spc="150" normalizeH="0" baseline="0" noProof="1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659606" y="6350000"/>
            <a:ext cx="2025254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3087291" y="6350000"/>
            <a:ext cx="2969419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6457950" y="6350000"/>
            <a:ext cx="2025254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7" name="组合 10"/>
          <p:cNvGrpSpPr/>
          <p:nvPr/>
        </p:nvGrpSpPr>
        <p:grpSpPr>
          <a:xfrm>
            <a:off x="0" y="0"/>
            <a:ext cx="9144000" cy="6858000"/>
            <a:chOff x="0" y="0"/>
            <a:chExt cx="12192002" cy="6858000"/>
          </a:xfrm>
        </p:grpSpPr>
        <p:sp>
          <p:nvSpPr>
            <p:cNvPr id="12" name="等腰三角形 11"/>
            <p:cNvSpPr/>
            <p:nvPr userDrawn="1">
              <p:custDataLst>
                <p:tags r:id="rId2"/>
              </p:custDataLst>
            </p:nvPr>
          </p:nvSpPr>
          <p:spPr>
            <a:xfrm rot="16200000">
              <a:off x="10729948" y="5395946"/>
              <a:ext cx="939800" cy="1984308"/>
            </a:xfrm>
            <a:prstGeom prst="triangle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00" strike="noStrike" noProof="1"/>
            </a:p>
          </p:txBody>
        </p:sp>
        <p:sp>
          <p:nvSpPr>
            <p:cNvPr id="13" name="等腰三角形 12"/>
            <p:cNvSpPr/>
            <p:nvPr userDrawn="1">
              <p:custDataLst>
                <p:tags r:id="rId3"/>
              </p:custDataLst>
            </p:nvPr>
          </p:nvSpPr>
          <p:spPr>
            <a:xfrm rot="5400000">
              <a:off x="522254" y="-522254"/>
              <a:ext cx="939800" cy="1984308"/>
            </a:xfrm>
            <a:prstGeom prst="triangle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00" strike="noStrike" noProof="1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412" y="443234"/>
            <a:ext cx="8139178" cy="441964"/>
          </a:xfrm>
        </p:spPr>
        <p:txBody>
          <a:bodyPr vert="horz" lIns="90170" tIns="46990" rIns="90170" bIns="4699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02448" y="952508"/>
            <a:ext cx="3962432" cy="5388907"/>
          </a:xfrm>
        </p:spPr>
        <p:txBody>
          <a:bodyPr vert="horz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  <a:p>
            <a:pPr lvl="1" fontAlgn="auto"/>
            <a:r>
              <a:rPr strike="noStrike" noProof="1">
                <a:sym typeface="+mn-ea"/>
              </a:rPr>
              <a:t>第二级</a:t>
            </a:r>
            <a:endParaRPr strike="noStrike" noProof="1">
              <a:sym typeface="+mn-ea"/>
            </a:endParaRPr>
          </a:p>
          <a:p>
            <a:pPr lvl="2" fontAlgn="auto"/>
            <a:r>
              <a:rPr strike="noStrike" noProof="1">
                <a:sym typeface="+mn-ea"/>
              </a:rPr>
              <a:t>第三级</a:t>
            </a:r>
            <a:endParaRPr strike="noStrike" noProof="1">
              <a:sym typeface="+mn-ea"/>
            </a:endParaRPr>
          </a:p>
          <a:p>
            <a:pPr lvl="3" fontAlgn="auto"/>
            <a:r>
              <a:rPr strike="noStrike" noProof="1">
                <a:sym typeface="+mn-ea"/>
              </a:rPr>
              <a:t>第四级</a:t>
            </a:r>
            <a:endParaRPr strike="noStrike" noProof="1">
              <a:sym typeface="+mn-ea"/>
            </a:endParaRPr>
          </a:p>
          <a:p>
            <a:pPr lvl="4" fontAlgn="auto"/>
            <a:r>
              <a:rPr strike="noStrike" noProof="1">
                <a:sym typeface="+mn-ea"/>
              </a:rPr>
              <a:t>第五级</a:t>
            </a:r>
            <a:endParaRPr strike="noStrike" noProof="1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79158" y="952508"/>
            <a:ext cx="3962432" cy="5388907"/>
          </a:xfrm>
        </p:spPr>
        <p:txBody>
          <a:bodyPr lIns="90170" tIns="46990" rIns="90170" bIns="46990">
            <a:normAutofit/>
          </a:bodyPr>
          <a:lstStyle>
            <a:lvl1pPr>
              <a:defRPr sz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sz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sz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sz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sz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606" y="6350000"/>
            <a:ext cx="2025254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291" y="6350000"/>
            <a:ext cx="2969419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6350000"/>
            <a:ext cx="2025254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1" name="组合 12"/>
          <p:cNvGrpSpPr/>
          <p:nvPr/>
        </p:nvGrpSpPr>
        <p:grpSpPr>
          <a:xfrm>
            <a:off x="0" y="0"/>
            <a:ext cx="9144000" cy="6858000"/>
            <a:chOff x="0" y="0"/>
            <a:chExt cx="12192002" cy="6858000"/>
          </a:xfrm>
        </p:grpSpPr>
        <p:sp>
          <p:nvSpPr>
            <p:cNvPr id="14" name="等腰三角形 13"/>
            <p:cNvSpPr/>
            <p:nvPr userDrawn="1">
              <p:custDataLst>
                <p:tags r:id="rId2"/>
              </p:custDataLst>
            </p:nvPr>
          </p:nvSpPr>
          <p:spPr>
            <a:xfrm rot="16200000">
              <a:off x="10729948" y="5395946"/>
              <a:ext cx="939800" cy="1984308"/>
            </a:xfrm>
            <a:prstGeom prst="triangle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00" strike="noStrike" noProof="1"/>
            </a:p>
          </p:txBody>
        </p:sp>
        <p:sp>
          <p:nvSpPr>
            <p:cNvPr id="15" name="等腰三角形 14"/>
            <p:cNvSpPr/>
            <p:nvPr userDrawn="1">
              <p:custDataLst>
                <p:tags r:id="rId3"/>
              </p:custDataLst>
            </p:nvPr>
          </p:nvSpPr>
          <p:spPr>
            <a:xfrm rot="5400000">
              <a:off x="522254" y="-522254"/>
              <a:ext cx="939800" cy="1984308"/>
            </a:xfrm>
            <a:prstGeom prst="triangle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00" strike="noStrike" noProof="1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412" y="443234"/>
            <a:ext cx="8139178" cy="441964"/>
          </a:xfrm>
        </p:spPr>
        <p:txBody>
          <a:bodyPr vert="horz" lIns="90170" tIns="46990" rIns="90170" bIns="4699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单击此处编辑母版标题样式</a:t>
            </a:r>
            <a:endParaRPr strike="noStrike" noProof="1"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502448" y="952508"/>
            <a:ext cx="3962432" cy="381003"/>
          </a:xfrm>
        </p:spPr>
        <p:txBody>
          <a:bodyPr lIns="90170" tIns="46990" rIns="90170" bIns="4699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500" b="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auto"/>
            <a:r>
              <a:rPr lang="zh-CN" altLang="en-US" strike="noStrike" noProof="1" dirty="0"/>
              <a:t>单击此处编辑文本</a:t>
            </a:r>
            <a:endParaRPr lang="zh-CN" altLang="en-US" strike="noStrike" noProof="1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02444" y="1406525"/>
            <a:ext cx="3962400" cy="4934752"/>
          </a:xfrm>
        </p:spPr>
        <p:txBody>
          <a:bodyPr vert="horz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单击此处编辑母版文本样式</a:t>
            </a:r>
            <a:endParaRPr strike="noStrike" noProof="1" dirty="0">
              <a:sym typeface="+mn-ea"/>
            </a:endParaRPr>
          </a:p>
          <a:p>
            <a:pPr lvl="1" fontAlgn="auto"/>
            <a:r>
              <a:rPr strike="noStrike" noProof="1" dirty="0">
                <a:sym typeface="+mn-ea"/>
              </a:rPr>
              <a:t>第二级</a:t>
            </a:r>
            <a:endParaRPr strike="noStrike" noProof="1" dirty="0">
              <a:sym typeface="+mn-ea"/>
            </a:endParaRPr>
          </a:p>
          <a:p>
            <a:pPr lvl="2" fontAlgn="auto"/>
            <a:r>
              <a:rPr strike="noStrike" noProof="1" dirty="0">
                <a:sym typeface="+mn-ea"/>
              </a:rPr>
              <a:t>第三级</a:t>
            </a:r>
            <a:endParaRPr strike="noStrike" noProof="1" dirty="0">
              <a:sym typeface="+mn-ea"/>
            </a:endParaRPr>
          </a:p>
          <a:p>
            <a:pPr lvl="3" fontAlgn="auto"/>
            <a:r>
              <a:rPr strike="noStrike" noProof="1" dirty="0">
                <a:sym typeface="+mn-ea"/>
              </a:rPr>
              <a:t>第四级</a:t>
            </a:r>
            <a:endParaRPr strike="noStrike" noProof="1" dirty="0">
              <a:sym typeface="+mn-ea"/>
            </a:endParaRPr>
          </a:p>
          <a:p>
            <a:pPr lvl="4" fontAlgn="auto"/>
            <a:r>
              <a:rPr strike="noStrike" noProof="1" dirty="0">
                <a:sym typeface="+mn-ea"/>
              </a:rPr>
              <a:t>第五级</a:t>
            </a:r>
            <a:endParaRPr strike="noStrike" noProof="1"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76813" y="952508"/>
            <a:ext cx="3962432" cy="381003"/>
          </a:xfrm>
        </p:spPr>
        <p:txBody>
          <a:bodyPr vert="horz" lIns="90170" tIns="46990" rIns="90170" bIns="4699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5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auto"/>
            <a:r>
              <a:rPr strike="noStrike" noProof="1">
                <a:sym typeface="+mn-ea"/>
              </a:rPr>
              <a:t>单击此处编辑文本</a:t>
            </a:r>
            <a:endParaRPr strike="noStrike" noProof="1"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76813" y="1406525"/>
            <a:ext cx="3962432" cy="4934752"/>
          </a:xfrm>
        </p:spPr>
        <p:txBody>
          <a:bodyPr vert="horz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单击此处编辑母版文本样式</a:t>
            </a:r>
            <a:endParaRPr strike="noStrike" noProof="1" dirty="0">
              <a:sym typeface="+mn-ea"/>
            </a:endParaRPr>
          </a:p>
          <a:p>
            <a:pPr lvl="1" fontAlgn="auto"/>
            <a:r>
              <a:rPr strike="noStrike" noProof="1" dirty="0">
                <a:sym typeface="+mn-ea"/>
              </a:rPr>
              <a:t>第二级</a:t>
            </a:r>
            <a:endParaRPr strike="noStrike" noProof="1" dirty="0">
              <a:sym typeface="+mn-ea"/>
            </a:endParaRPr>
          </a:p>
          <a:p>
            <a:pPr lvl="2" fontAlgn="auto"/>
            <a:r>
              <a:rPr strike="noStrike" noProof="1" dirty="0">
                <a:sym typeface="+mn-ea"/>
              </a:rPr>
              <a:t>第三级</a:t>
            </a:r>
            <a:endParaRPr strike="noStrike" noProof="1" dirty="0">
              <a:sym typeface="+mn-ea"/>
            </a:endParaRPr>
          </a:p>
          <a:p>
            <a:pPr lvl="3" fontAlgn="auto"/>
            <a:r>
              <a:rPr strike="noStrike" noProof="1" dirty="0">
                <a:sym typeface="+mn-ea"/>
              </a:rPr>
              <a:t>第四级</a:t>
            </a:r>
            <a:endParaRPr strike="noStrike" noProof="1" dirty="0">
              <a:sym typeface="+mn-ea"/>
            </a:endParaRPr>
          </a:p>
          <a:p>
            <a:pPr lvl="4" fontAlgn="auto"/>
            <a:r>
              <a:rPr strike="noStrike" noProof="1" dirty="0">
                <a:sym typeface="+mn-ea"/>
              </a:rPr>
              <a:t>第五级</a:t>
            </a:r>
            <a:endParaRPr strike="noStrike" noProof="1"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606" y="6350000"/>
            <a:ext cx="2025254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291" y="6350000"/>
            <a:ext cx="2969419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6350000"/>
            <a:ext cx="2025254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5" name="组合 5"/>
          <p:cNvGrpSpPr/>
          <p:nvPr/>
        </p:nvGrpSpPr>
        <p:grpSpPr>
          <a:xfrm>
            <a:off x="0" y="0"/>
            <a:ext cx="9144000" cy="6858000"/>
            <a:chOff x="0" y="0"/>
            <a:chExt cx="12192001" cy="6858000"/>
          </a:xfrm>
        </p:grpSpPr>
        <p:sp>
          <p:nvSpPr>
            <p:cNvPr id="7" name="Flying impression design ——飞印象设计是一家专业的广告设计制作工作室，专注于平面、OFFICE、摄影等业务，工作室成立于2016年，拥有高水平的设计团队，已经立足于市场，今后将输出更多精致作品。"/>
            <p:cNvSpPr/>
            <p:nvPr>
              <p:custDataLst>
                <p:tags r:id="rId2"/>
              </p:custDataLst>
            </p:nvPr>
          </p:nvSpPr>
          <p:spPr>
            <a:xfrm rot="5400000">
              <a:off x="-426986" y="426986"/>
              <a:ext cx="3327030" cy="2473058"/>
            </a:xfrm>
            <a:prstGeom prst="triangle">
              <a:avLst>
                <a:gd name="adj" fmla="val 48691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00" strike="noStrike" noProof="1" dirty="0">
                <a:solidFill>
                  <a:srgbClr val="FF0000"/>
                </a:solidFill>
              </a:endParaRPr>
            </a:p>
          </p:txBody>
        </p:sp>
        <p:sp>
          <p:nvSpPr>
            <p:cNvPr id="8" name="Flying impression design ——飞印象设计是一家专业的广告设计制作工作室，专注于平面、OFFICE、摄影等业务，工作室成立于2016年，拥有高水平的设计团队，已经立足于市场，今后将输出更多精致作品。"/>
            <p:cNvSpPr/>
            <p:nvPr>
              <p:custDataLst>
                <p:tags r:id="rId3"/>
              </p:custDataLst>
            </p:nvPr>
          </p:nvSpPr>
          <p:spPr>
            <a:xfrm rot="16200000" flipH="1">
              <a:off x="11072767" y="5738767"/>
              <a:ext cx="1202131" cy="1036320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00" strike="noStrike" noProof="1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vert="horz" lIns="90170" tIns="46990" rIns="90170" bIns="4699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606" y="6350000"/>
            <a:ext cx="2025254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291" y="6350000"/>
            <a:ext cx="2969419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6350000"/>
            <a:ext cx="2025254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606" y="6350000"/>
            <a:ext cx="2025254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291" y="6350000"/>
            <a:ext cx="2969419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6350000"/>
            <a:ext cx="2025254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3" name="组合 10"/>
          <p:cNvGrpSpPr/>
          <p:nvPr/>
        </p:nvGrpSpPr>
        <p:grpSpPr>
          <a:xfrm>
            <a:off x="0" y="0"/>
            <a:ext cx="9144000" cy="6858000"/>
            <a:chOff x="0" y="0"/>
            <a:chExt cx="12192002" cy="6858000"/>
          </a:xfrm>
        </p:grpSpPr>
        <p:sp>
          <p:nvSpPr>
            <p:cNvPr id="12" name="等腰三角形 11"/>
            <p:cNvSpPr/>
            <p:nvPr userDrawn="1">
              <p:custDataLst>
                <p:tags r:id="rId2"/>
              </p:custDataLst>
            </p:nvPr>
          </p:nvSpPr>
          <p:spPr>
            <a:xfrm rot="16200000">
              <a:off x="10729948" y="5395946"/>
              <a:ext cx="939800" cy="1984308"/>
            </a:xfrm>
            <a:prstGeom prst="triangle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00" strike="noStrike" noProof="1"/>
            </a:p>
          </p:txBody>
        </p:sp>
        <p:sp>
          <p:nvSpPr>
            <p:cNvPr id="13" name="等腰三角形 12"/>
            <p:cNvSpPr/>
            <p:nvPr userDrawn="1">
              <p:custDataLst>
                <p:tags r:id="rId3"/>
              </p:custDataLst>
            </p:nvPr>
          </p:nvSpPr>
          <p:spPr>
            <a:xfrm rot="5400000">
              <a:off x="522254" y="-522254"/>
              <a:ext cx="939800" cy="1984308"/>
            </a:xfrm>
            <a:prstGeom prst="triangle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00" strike="noStrike" noProof="1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448" y="443234"/>
            <a:ext cx="8139178" cy="441964"/>
          </a:xfrm>
        </p:spPr>
        <p:txBody>
          <a:bodyPr vert="horz" lIns="90170" tIns="46990" rIns="90170" bIns="4699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单击此处编辑母版标题样式</a:t>
            </a:r>
            <a:endParaRPr strike="noStrike" noProof="1"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02448" y="952508"/>
            <a:ext cx="3962432" cy="5388907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 fontAlgn="auto"/>
            <a:endParaRPr strike="noStrike" noProof="1"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679194" y="952508"/>
            <a:ext cx="3962432" cy="5388907"/>
          </a:xfrm>
        </p:spPr>
        <p:txBody>
          <a:bodyPr vert="horz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606" y="6350000"/>
            <a:ext cx="2025254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9EFD9D74-47D9-4702-A33C-335B63B48DBF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291" y="6350000"/>
            <a:ext cx="2969419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strike="noStrike" noProof="1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6350000"/>
            <a:ext cx="2025254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FABC47A4-756D-490B-A52F-7D9E2C9FC05F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7" name="组合 12"/>
          <p:cNvGrpSpPr/>
          <p:nvPr/>
        </p:nvGrpSpPr>
        <p:grpSpPr>
          <a:xfrm>
            <a:off x="0" y="0"/>
            <a:ext cx="9144000" cy="6858000"/>
            <a:chOff x="0" y="0"/>
            <a:chExt cx="12192002" cy="6858000"/>
          </a:xfrm>
        </p:grpSpPr>
        <p:sp>
          <p:nvSpPr>
            <p:cNvPr id="14" name="等腰三角形 13"/>
            <p:cNvSpPr/>
            <p:nvPr userDrawn="1">
              <p:custDataLst>
                <p:tags r:id="rId2"/>
              </p:custDataLst>
            </p:nvPr>
          </p:nvSpPr>
          <p:spPr>
            <a:xfrm rot="16200000">
              <a:off x="10729948" y="5395946"/>
              <a:ext cx="939800" cy="1984308"/>
            </a:xfrm>
            <a:prstGeom prst="triangle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00" strike="noStrike" noProof="1"/>
            </a:p>
          </p:txBody>
        </p:sp>
        <p:sp>
          <p:nvSpPr>
            <p:cNvPr id="15" name="等腰三角形 14"/>
            <p:cNvSpPr/>
            <p:nvPr userDrawn="1">
              <p:custDataLst>
                <p:tags r:id="rId3"/>
              </p:custDataLst>
            </p:nvPr>
          </p:nvSpPr>
          <p:spPr>
            <a:xfrm rot="5400000">
              <a:off x="522254" y="-522254"/>
              <a:ext cx="939800" cy="1984308"/>
            </a:xfrm>
            <a:prstGeom prst="triangle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00" strike="noStrike" noProof="1"/>
            </a:p>
          </p:txBody>
        </p:sp>
      </p:grpSp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928351" y="952508"/>
            <a:ext cx="713238" cy="5388907"/>
          </a:xfrm>
        </p:spPr>
        <p:txBody>
          <a:bodyPr vert="eaVert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02444" y="952500"/>
            <a:ext cx="7371076" cy="5388907"/>
          </a:xfrm>
        </p:spPr>
        <p:txBody>
          <a:bodyPr vert="eaVert" lIns="90170" tIns="46990" rIns="90170" bIns="46990">
            <a:normAutofit/>
          </a:bodyPr>
          <a:lstStyle>
            <a:lvl1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606" y="6350000"/>
            <a:ext cx="2025254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291" y="6350000"/>
            <a:ext cx="2969419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6350000"/>
            <a:ext cx="2025254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1" name="组合 9"/>
          <p:cNvGrpSpPr/>
          <p:nvPr/>
        </p:nvGrpSpPr>
        <p:grpSpPr>
          <a:xfrm>
            <a:off x="0" y="0"/>
            <a:ext cx="9144000" cy="6858000"/>
            <a:chOff x="0" y="0"/>
            <a:chExt cx="12192002" cy="6858000"/>
          </a:xfrm>
        </p:grpSpPr>
        <p:sp>
          <p:nvSpPr>
            <p:cNvPr id="11" name="等腰三角形 10"/>
            <p:cNvSpPr/>
            <p:nvPr userDrawn="1">
              <p:custDataLst>
                <p:tags r:id="rId2"/>
              </p:custDataLst>
            </p:nvPr>
          </p:nvSpPr>
          <p:spPr>
            <a:xfrm rot="16200000">
              <a:off x="10729948" y="5395946"/>
              <a:ext cx="939800" cy="1984308"/>
            </a:xfrm>
            <a:prstGeom prst="triangle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00" strike="noStrike" noProof="1"/>
            </a:p>
          </p:txBody>
        </p:sp>
        <p:sp>
          <p:nvSpPr>
            <p:cNvPr id="12" name="等腰三角形 11"/>
            <p:cNvSpPr/>
            <p:nvPr userDrawn="1">
              <p:custDataLst>
                <p:tags r:id="rId3"/>
              </p:custDataLst>
            </p:nvPr>
          </p:nvSpPr>
          <p:spPr>
            <a:xfrm rot="5400000">
              <a:off x="522254" y="-522254"/>
              <a:ext cx="939800" cy="1984308"/>
            </a:xfrm>
            <a:prstGeom prst="triangle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00" strike="noStrike" noProof="1"/>
            </a:p>
          </p:txBody>
        </p:sp>
      </p:grp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502448" y="952508"/>
            <a:ext cx="8139178" cy="5388907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606" y="6350000"/>
            <a:ext cx="2025254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291" y="6350000"/>
            <a:ext cx="2969419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6350000"/>
            <a:ext cx="2025254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5" name="组合 5"/>
          <p:cNvGrpSpPr/>
          <p:nvPr/>
        </p:nvGrpSpPr>
        <p:grpSpPr>
          <a:xfrm>
            <a:off x="0" y="12700"/>
            <a:ext cx="9144000" cy="6845300"/>
            <a:chOff x="0" y="13448"/>
            <a:chExt cx="12192000" cy="6844552"/>
          </a:xfrm>
        </p:grpSpPr>
        <p:sp>
          <p:nvSpPr>
            <p:cNvPr id="7" name="Flying impression design ——飞印象设计是一家专业的广告设计制作工作室，专注于平面、OFFICE、摄影等业务，工作室成立于2016年，拥有高水平的设计团队，已经立足于市场，今后将输出更多精致作品。"/>
            <p:cNvSpPr/>
            <p:nvPr>
              <p:custDataLst>
                <p:tags r:id="rId2"/>
              </p:custDataLst>
            </p:nvPr>
          </p:nvSpPr>
          <p:spPr>
            <a:xfrm rot="5400000">
              <a:off x="657281" y="1202894"/>
              <a:ext cx="4559884" cy="3930934"/>
            </a:xfrm>
            <a:prstGeom prst="hexagon">
              <a:avLst>
                <a:gd name="adj" fmla="val 29255"/>
                <a:gd name="vf" fmla="val 115470"/>
              </a:avLst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8" name="Flying impression design ——飞印象设计是一家专业的广告设计制作工作室，专注于平面、OFFICE、摄影等业务，工作室成立于2016年，拥有高水平的设计团队，已经立足于市场，今后将输出更多精致作品。"/>
            <p:cNvSpPr/>
            <p:nvPr>
              <p:custDataLst>
                <p:tags r:id="rId3"/>
              </p:custDataLst>
            </p:nvPr>
          </p:nvSpPr>
          <p:spPr>
            <a:xfrm rot="5400000">
              <a:off x="-143435" y="156883"/>
              <a:ext cx="2079812" cy="1792942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9" name="Flying impression design ——飞印象设计是一家专业的广告设计制作工作室，专注于平面、OFFICE、摄影等业务，工作室成立于2016年，拥有高水平的设计团队，已经立足于市场，今后将输出更多精致作品。"/>
            <p:cNvSpPr/>
            <p:nvPr>
              <p:custDataLst>
                <p:tags r:id="rId4"/>
              </p:custDataLst>
            </p:nvPr>
          </p:nvSpPr>
          <p:spPr>
            <a:xfrm rot="5400000">
              <a:off x="970518" y="1347911"/>
              <a:ext cx="4223444" cy="3640900"/>
            </a:xfrm>
            <a:prstGeom prst="hexagon">
              <a:avLst>
                <a:gd name="adj" fmla="val 29255"/>
                <a:gd name="vf" fmla="val 115470"/>
              </a:avLst>
            </a:prstGeom>
            <a:blipFill dpi="0" rotWithShape="0">
              <a:blip r:embed="rId5"/>
              <a:srcRect/>
              <a:stretch>
                <a:fillRect l="-30000" r="-3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0" name="Flying impression design ——飞印象设计是一家专业的广告设计制作工作室，专注于平面、OFFICE、摄影等业务，工作室成立于2016年，拥有高水平的设计团队，已经立足于市场，今后将输出更多精致作品。"/>
            <p:cNvSpPr/>
            <p:nvPr>
              <p:custDataLst>
                <p:tags r:id="rId6"/>
              </p:custDataLst>
            </p:nvPr>
          </p:nvSpPr>
          <p:spPr>
            <a:xfrm rot="16200000" flipH="1">
              <a:off x="4958940" y="1225144"/>
              <a:ext cx="932411" cy="8038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1" name="Flying impression design ——飞印象设计是一家专业的广告设计制作工作室，专注于平面、OFFICE、摄影等业务，工作室成立于2016年，拥有高水平的设计团队，已经立足于市场，今后将输出更多精致作品。"/>
            <p:cNvSpPr/>
            <p:nvPr>
              <p:custDataLst>
                <p:tags r:id="rId7"/>
              </p:custDataLst>
            </p:nvPr>
          </p:nvSpPr>
          <p:spPr>
            <a:xfrm flipH="1">
              <a:off x="2061882" y="982536"/>
              <a:ext cx="10130118" cy="5875464"/>
            </a:xfrm>
            <a:custGeom>
              <a:avLst/>
              <a:gdLst>
                <a:gd name="connsiteX0" fmla="*/ 0 w 1553363"/>
                <a:gd name="connsiteY0" fmla="*/ 0 h 900950"/>
                <a:gd name="connsiteX1" fmla="*/ 1553363 w 1553363"/>
                <a:gd name="connsiteY1" fmla="*/ 900950 h 900950"/>
                <a:gd name="connsiteX2" fmla="*/ 0 w 1553363"/>
                <a:gd name="connsiteY2" fmla="*/ 900950 h 900950"/>
                <a:gd name="connsiteX3" fmla="*/ 0 w 1553363"/>
                <a:gd name="connsiteY3" fmla="*/ 0 h 900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3363" h="900950">
                  <a:moveTo>
                    <a:pt x="0" y="0"/>
                  </a:moveTo>
                  <a:lnTo>
                    <a:pt x="1553363" y="900950"/>
                  </a:lnTo>
                  <a:lnTo>
                    <a:pt x="0" y="9009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5343525" y="3899647"/>
            <a:ext cx="3245263" cy="1075765"/>
          </a:xfrm>
        </p:spPr>
        <p:txBody>
          <a:bodyPr vert="horz" lIns="90000" tIns="46800" rIns="90000" bIns="0" rtlCol="0" anchor="b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4950" b="1" i="0" u="none" strike="noStrike" kern="1200" cap="none" spc="60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旗黑-85S" pitchFamily="18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 dirty="0">
                <a:sym typeface="+mn-ea"/>
              </a:rPr>
              <a:t>编辑标题</a:t>
            </a:r>
            <a:endParaRPr strike="noStrike" noProof="1" dirty="0">
              <a:sym typeface="+mn-ea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sz="quarter" idx="13" hasCustomPrompt="1"/>
          </p:nvPr>
        </p:nvSpPr>
        <p:spPr>
          <a:xfrm>
            <a:off x="5383865" y="5062505"/>
            <a:ext cx="1485000" cy="5040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buNone/>
              <a:defRPr sz="1350" baseline="0">
                <a:solidFill>
                  <a:schemeClr val="bg1"/>
                </a:solidFill>
              </a:defRPr>
            </a:lvl1pPr>
          </a:lstStyle>
          <a:p>
            <a:pPr lvl="0" fontAlgn="auto"/>
            <a:r>
              <a:rPr lang="zh-CN" altLang="en-US" strike="noStrike" noProof="1" dirty="0"/>
              <a:t>编辑文本</a:t>
            </a:r>
            <a:endParaRPr lang="zh-CN" altLang="en-US" strike="noStrike" noProof="1" dirty="0"/>
          </a:p>
        </p:txBody>
      </p:sp>
      <p:sp>
        <p:nvSpPr>
          <p:cNvPr id="19" name="文本占位符 18"/>
          <p:cNvSpPr>
            <a:spLocks noGrp="1"/>
          </p:cNvSpPr>
          <p:nvPr>
            <p:ph type="body" sz="quarter" idx="14" hasCustomPrompt="1"/>
          </p:nvPr>
        </p:nvSpPr>
        <p:spPr>
          <a:xfrm>
            <a:off x="7050372" y="5062505"/>
            <a:ext cx="1485000" cy="5040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buNone/>
              <a:defRPr sz="1350" baseline="0">
                <a:solidFill>
                  <a:schemeClr val="bg1"/>
                </a:solidFill>
              </a:defRPr>
            </a:lvl1pPr>
          </a:lstStyle>
          <a:p>
            <a:pPr lvl="0" fontAlgn="auto"/>
            <a:r>
              <a:rPr lang="zh-CN" altLang="en-US" strike="noStrike" noProof="1" dirty="0"/>
              <a:t>编辑文本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659606" y="6350000"/>
            <a:ext cx="2025254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3087291" y="6350000"/>
            <a:ext cx="2969419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6457950" y="6350000"/>
            <a:ext cx="2025254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9" name="组合 8"/>
          <p:cNvGrpSpPr/>
          <p:nvPr/>
        </p:nvGrpSpPr>
        <p:grpSpPr>
          <a:xfrm>
            <a:off x="7655719" y="5732463"/>
            <a:ext cx="1488281" cy="1125537"/>
            <a:chOff x="10207694" y="5731684"/>
            <a:chExt cx="1984308" cy="1126316"/>
          </a:xfrm>
        </p:grpSpPr>
        <p:sp>
          <p:nvSpPr>
            <p:cNvPr id="2" name="等腰三角形 1"/>
            <p:cNvSpPr/>
            <p:nvPr userDrawn="1">
              <p:custDataLst>
                <p:tags r:id="rId2"/>
              </p:custDataLst>
            </p:nvPr>
          </p:nvSpPr>
          <p:spPr>
            <a:xfrm rot="16200000">
              <a:off x="10803297" y="5469295"/>
              <a:ext cx="793102" cy="1984308"/>
            </a:xfrm>
            <a:prstGeom prst="triangle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00" strike="noStrike" noProof="1"/>
            </a:p>
          </p:txBody>
        </p:sp>
        <p:sp>
          <p:nvSpPr>
            <p:cNvPr id="7" name="等腰三角形 6"/>
            <p:cNvSpPr/>
            <p:nvPr userDrawn="1">
              <p:custDataLst>
                <p:tags r:id="rId3"/>
              </p:custDataLst>
            </p:nvPr>
          </p:nvSpPr>
          <p:spPr>
            <a:xfrm rot="7340423" flipH="1">
              <a:off x="11258314" y="5854364"/>
              <a:ext cx="853564" cy="60820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00" strike="noStrike" noProof="1"/>
            </a:p>
          </p:txBody>
        </p:sp>
      </p:grpSp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606" y="6350000"/>
            <a:ext cx="2025254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291" y="6350000"/>
            <a:ext cx="2969419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6350000"/>
            <a:ext cx="2025254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28F36D-B707-4F5D-9328-68D51EE22D44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214313" y="273050"/>
            <a:ext cx="8712994" cy="63119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 fontAlgn="base"/>
            <a:endParaRPr lang="en-US" altLang="zh-CN" sz="100" strike="noStrike" noProof="1" dirty="0">
              <a:sym typeface="+mn-ea"/>
            </a:endParaRPr>
          </a:p>
        </p:txBody>
      </p:sp>
      <p:sp>
        <p:nvSpPr>
          <p:cNvPr id="14" name="等腰三角形 13"/>
          <p:cNvSpPr/>
          <p:nvPr>
            <p:custDataLst>
              <p:tags r:id="rId3"/>
            </p:custDataLst>
          </p:nvPr>
        </p:nvSpPr>
        <p:spPr>
          <a:xfrm rot="16200000">
            <a:off x="8047435" y="5395913"/>
            <a:ext cx="704850" cy="1984375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00" strike="noStrike" noProof="1"/>
          </a:p>
        </p:txBody>
      </p:sp>
      <p:sp>
        <p:nvSpPr>
          <p:cNvPr id="15" name="等腰三角形 14"/>
          <p:cNvSpPr/>
          <p:nvPr>
            <p:custDataLst>
              <p:tags r:id="rId4"/>
            </p:custDataLst>
          </p:nvPr>
        </p:nvSpPr>
        <p:spPr>
          <a:xfrm rot="5400000">
            <a:off x="391716" y="-522287"/>
            <a:ext cx="704850" cy="1984375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00" strike="noStrike" noProof="1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961200" y="1249200"/>
            <a:ext cx="7219800" cy="723600"/>
          </a:xfrm>
        </p:spPr>
        <p:txBody>
          <a:bodyPr anchor="ctr"/>
          <a:lstStyle>
            <a:lvl1pPr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fontAlgn="auto"/>
            <a:r>
              <a:rPr lang="zh-CN" altLang="en-US" strike="noStrike" noProof="1" dirty="0"/>
              <a:t>单击此处编辑标题</a:t>
            </a:r>
            <a:endParaRPr lang="zh-CN" altLang="en-US" strike="noStrike" noProof="1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960835" y="2163600"/>
            <a:ext cx="7219950" cy="34452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606" y="6350000"/>
            <a:ext cx="2025254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291" y="6350000"/>
            <a:ext cx="2969419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6350000"/>
            <a:ext cx="2025254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2381" y="-4762"/>
            <a:ext cx="3708797" cy="6865938"/>
          </a:xfrm>
          <a:prstGeom prst="rect">
            <a:avLst/>
          </a:prstGeom>
          <a:solidFill>
            <a:schemeClr val="accent6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 fontAlgn="base"/>
            <a:endParaRPr lang="en-US" altLang="zh-CN" sz="100" strike="noStrike" noProof="1" dirty="0">
              <a:sym typeface="+mn-ea"/>
            </a:endParaRPr>
          </a:p>
        </p:txBody>
      </p:sp>
      <p:grpSp>
        <p:nvGrpSpPr>
          <p:cNvPr id="26628" name="组合 5"/>
          <p:cNvGrpSpPr/>
          <p:nvPr/>
        </p:nvGrpSpPr>
        <p:grpSpPr>
          <a:xfrm>
            <a:off x="0" y="-9525"/>
            <a:ext cx="3713560" cy="892175"/>
            <a:chOff x="0" y="-9856"/>
            <a:chExt cx="4951730" cy="891856"/>
          </a:xfrm>
        </p:grpSpPr>
        <p:sp>
          <p:nvSpPr>
            <p:cNvPr id="16" name="等腰三角形 15"/>
            <p:cNvSpPr/>
            <p:nvPr userDrawn="1">
              <p:custDataLst>
                <p:tags r:id="rId3"/>
              </p:custDataLst>
            </p:nvPr>
          </p:nvSpPr>
          <p:spPr>
            <a:xfrm rot="16200000">
              <a:off x="3391282" y="-1091334"/>
              <a:ext cx="478961" cy="2641917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00" strike="noStrike" noProof="1"/>
            </a:p>
          </p:txBody>
        </p:sp>
        <p:sp>
          <p:nvSpPr>
            <p:cNvPr id="15" name="等腰三角形 14"/>
            <p:cNvSpPr/>
            <p:nvPr userDrawn="1">
              <p:custDataLst>
                <p:tags r:id="rId4"/>
              </p:custDataLst>
            </p:nvPr>
          </p:nvSpPr>
          <p:spPr>
            <a:xfrm rot="5400000">
              <a:off x="2031690" y="-2031690"/>
              <a:ext cx="882000" cy="4945380"/>
            </a:xfrm>
            <a:prstGeom prst="triangle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00" strike="noStrike" noProof="1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37400" y="770400"/>
            <a:ext cx="2970000" cy="882000"/>
          </a:xfrm>
        </p:spPr>
        <p:txBody>
          <a:bodyPr anchor="ctr"/>
          <a:lstStyle>
            <a:lvl1pPr>
              <a:defRPr sz="27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fontAlgn="auto"/>
            <a:r>
              <a:rPr lang="zh-CN" altLang="en-US" strike="noStrike" noProof="1" dirty="0"/>
              <a:t>单击编辑标题</a:t>
            </a:r>
            <a:endParaRPr lang="zh-CN" altLang="en-US" strike="noStrike" noProof="1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440100" y="1764000"/>
            <a:ext cx="2967300" cy="40932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</p:nvPr>
        </p:nvSpPr>
        <p:spPr>
          <a:xfrm>
            <a:off x="3825900" y="769938"/>
            <a:ext cx="4860000" cy="5087937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606" y="6350000"/>
            <a:ext cx="2025254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291" y="6350000"/>
            <a:ext cx="2969419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6350000"/>
            <a:ext cx="2025254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0"/>
            <a:ext cx="9144000" cy="266382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 fontAlgn="base"/>
            <a:endParaRPr lang="en-US" altLang="zh-CN" sz="100" strike="noStrike" noProof="1">
              <a:sym typeface="+mn-ea"/>
            </a:endParaRPr>
          </a:p>
        </p:txBody>
      </p:sp>
      <p:grpSp>
        <p:nvGrpSpPr>
          <p:cNvPr id="27652" name="组合 14"/>
          <p:cNvGrpSpPr/>
          <p:nvPr/>
        </p:nvGrpSpPr>
        <p:grpSpPr>
          <a:xfrm flipV="1">
            <a:off x="7655719" y="0"/>
            <a:ext cx="1488281" cy="1125538"/>
            <a:chOff x="10207694" y="5731684"/>
            <a:chExt cx="1984308" cy="1126316"/>
          </a:xfrm>
        </p:grpSpPr>
        <p:sp>
          <p:nvSpPr>
            <p:cNvPr id="16" name="等腰三角形 15"/>
            <p:cNvSpPr/>
            <p:nvPr userDrawn="1">
              <p:custDataLst>
                <p:tags r:id="rId3"/>
              </p:custDataLst>
            </p:nvPr>
          </p:nvSpPr>
          <p:spPr>
            <a:xfrm rot="16200000">
              <a:off x="10803297" y="5469295"/>
              <a:ext cx="793102" cy="1984308"/>
            </a:xfrm>
            <a:prstGeom prst="triangle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00" strike="noStrike" noProof="1"/>
            </a:p>
          </p:txBody>
        </p:sp>
        <p:sp>
          <p:nvSpPr>
            <p:cNvPr id="17" name="等腰三角形 16"/>
            <p:cNvSpPr/>
            <p:nvPr userDrawn="1">
              <p:custDataLst>
                <p:tags r:id="rId4"/>
              </p:custDataLst>
            </p:nvPr>
          </p:nvSpPr>
          <p:spPr>
            <a:xfrm rot="7340423" flipH="1">
              <a:off x="11258314" y="5854364"/>
              <a:ext cx="853564" cy="60820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00" strike="noStrike" noProof="1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9000" y="781200"/>
            <a:ext cx="8232300" cy="626400"/>
          </a:xfrm>
        </p:spPr>
        <p:txBody>
          <a:bodyPr anchor="ctr"/>
          <a:lstStyle>
            <a:lvl1pPr algn="ctr">
              <a:defRPr sz="27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459000" y="1659600"/>
            <a:ext cx="8231981" cy="828000"/>
          </a:xfrm>
        </p:spPr>
        <p:txBody>
          <a:bodyPr/>
          <a:lstStyle>
            <a:lvl1pPr algn="ctr"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</p:nvPr>
        </p:nvSpPr>
        <p:spPr>
          <a:xfrm>
            <a:off x="459581" y="2808000"/>
            <a:ext cx="8224200" cy="34308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606" y="6350000"/>
            <a:ext cx="2025254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291" y="6350000"/>
            <a:ext cx="2969419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6350000"/>
            <a:ext cx="2025254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0" y="5029200"/>
            <a:ext cx="9144000" cy="18288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 fontAlgn="base"/>
            <a:endParaRPr lang="en-US" altLang="zh-CN" sz="100" strike="noStrike" noProof="1">
              <a:sym typeface="+mn-ea"/>
            </a:endParaRPr>
          </a:p>
        </p:txBody>
      </p:sp>
      <p:grpSp>
        <p:nvGrpSpPr>
          <p:cNvPr id="28676" name="组合 9"/>
          <p:cNvGrpSpPr/>
          <p:nvPr/>
        </p:nvGrpSpPr>
        <p:grpSpPr>
          <a:xfrm>
            <a:off x="7655719" y="5732463"/>
            <a:ext cx="1488281" cy="1125537"/>
            <a:chOff x="10207694" y="5731684"/>
            <a:chExt cx="1984308" cy="1126316"/>
          </a:xfrm>
        </p:grpSpPr>
        <p:sp>
          <p:nvSpPr>
            <p:cNvPr id="11" name="等腰三角形 10"/>
            <p:cNvSpPr/>
            <p:nvPr userDrawn="1">
              <p:custDataLst>
                <p:tags r:id="rId3"/>
              </p:custDataLst>
            </p:nvPr>
          </p:nvSpPr>
          <p:spPr>
            <a:xfrm rot="16200000">
              <a:off x="10803297" y="5469295"/>
              <a:ext cx="793102" cy="1984308"/>
            </a:xfrm>
            <a:prstGeom prst="triangle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00" strike="noStrike" noProof="1"/>
            </a:p>
          </p:txBody>
        </p:sp>
        <p:sp>
          <p:nvSpPr>
            <p:cNvPr id="12" name="等腰三角形 11"/>
            <p:cNvSpPr/>
            <p:nvPr userDrawn="1">
              <p:custDataLst>
                <p:tags r:id="rId4"/>
              </p:custDataLst>
            </p:nvPr>
          </p:nvSpPr>
          <p:spPr>
            <a:xfrm rot="7340423" flipH="1">
              <a:off x="11258314" y="5854364"/>
              <a:ext cx="853564" cy="60820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00" strike="noStrike" noProof="1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3600" y="669600"/>
            <a:ext cx="8232300" cy="565200"/>
          </a:xfrm>
        </p:spPr>
        <p:txBody>
          <a:bodyPr anchor="ctr"/>
          <a:lstStyle>
            <a:lvl1pPr algn="ctr"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fontAlgn="auto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453628" y="1681200"/>
            <a:ext cx="8243100" cy="32112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</p:nvPr>
        </p:nvSpPr>
        <p:spPr>
          <a:xfrm>
            <a:off x="445500" y="5180400"/>
            <a:ext cx="8251200" cy="1011600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606" y="6350000"/>
            <a:ext cx="2025254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291" y="6350000"/>
            <a:ext cx="2969419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6350000"/>
            <a:ext cx="2025254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9" name="组合 11"/>
          <p:cNvGrpSpPr/>
          <p:nvPr/>
        </p:nvGrpSpPr>
        <p:grpSpPr>
          <a:xfrm>
            <a:off x="7655719" y="5732463"/>
            <a:ext cx="1488281" cy="1125537"/>
            <a:chOff x="10207694" y="5731684"/>
            <a:chExt cx="1984308" cy="1126316"/>
          </a:xfrm>
        </p:grpSpPr>
        <p:sp>
          <p:nvSpPr>
            <p:cNvPr id="14" name="等腰三角形 13"/>
            <p:cNvSpPr/>
            <p:nvPr userDrawn="1">
              <p:custDataLst>
                <p:tags r:id="rId2"/>
              </p:custDataLst>
            </p:nvPr>
          </p:nvSpPr>
          <p:spPr>
            <a:xfrm rot="16200000">
              <a:off x="10803297" y="5469295"/>
              <a:ext cx="793102" cy="1984308"/>
            </a:xfrm>
            <a:prstGeom prst="triangle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00" strike="noStrike" noProof="1"/>
            </a:p>
          </p:txBody>
        </p:sp>
        <p:sp>
          <p:nvSpPr>
            <p:cNvPr id="15" name="等腰三角形 14"/>
            <p:cNvSpPr/>
            <p:nvPr userDrawn="1">
              <p:custDataLst>
                <p:tags r:id="rId3"/>
              </p:custDataLst>
            </p:nvPr>
          </p:nvSpPr>
          <p:spPr>
            <a:xfrm rot="7340423" flipH="1">
              <a:off x="11258314" y="5854364"/>
              <a:ext cx="853564" cy="60820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00" strike="noStrike" noProof="1"/>
            </a:p>
          </p:txBody>
        </p:sp>
      </p:grp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>
            <a:off x="0" y="1588"/>
            <a:ext cx="9144000" cy="914400"/>
          </a:xfrm>
          <a:prstGeom prst="rect">
            <a:avLst/>
          </a:prstGeom>
          <a:solidFill>
            <a:schemeClr val="accent6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 fontAlgn="base"/>
            <a:endParaRPr lang="en-US" altLang="zh-CN" sz="100" strike="noStrike" noProof="1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34700" y="237600"/>
            <a:ext cx="8278200" cy="441964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fontAlgn="auto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434700" y="1663200"/>
            <a:ext cx="4006800" cy="28944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</p:nvPr>
        </p:nvSpPr>
        <p:spPr>
          <a:xfrm>
            <a:off x="4681800" y="1663200"/>
            <a:ext cx="4025700" cy="28944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</p:nvPr>
        </p:nvSpPr>
        <p:spPr>
          <a:xfrm>
            <a:off x="429300" y="4816800"/>
            <a:ext cx="4006800" cy="781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</p:nvPr>
        </p:nvSpPr>
        <p:spPr>
          <a:xfrm>
            <a:off x="4689900" y="4813200"/>
            <a:ext cx="4025700" cy="781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606" y="6350000"/>
            <a:ext cx="2025254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291" y="6350000"/>
            <a:ext cx="2969419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6350000"/>
            <a:ext cx="2025254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958850"/>
            <a:ext cx="9144000" cy="49403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 fontAlgn="base"/>
            <a:endParaRPr lang="en-US" altLang="zh-CN" sz="100" strike="noStrike" noProof="1">
              <a:solidFill>
                <a:schemeClr val="tx1"/>
              </a:solidFill>
              <a:sym typeface="+mn-ea"/>
            </a:endParaRPr>
          </a:p>
        </p:txBody>
      </p:sp>
      <p:sp>
        <p:nvSpPr>
          <p:cNvPr id="6" name="等腰三角形 5"/>
          <p:cNvSpPr/>
          <p:nvPr>
            <p:custDataLst>
              <p:tags r:id="rId3"/>
            </p:custDataLst>
          </p:nvPr>
        </p:nvSpPr>
        <p:spPr>
          <a:xfrm rot="16200000">
            <a:off x="8174236" y="2913856"/>
            <a:ext cx="1162050" cy="103028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00" strike="noStrike" noProof="1"/>
          </a:p>
        </p:txBody>
      </p:sp>
      <p:sp>
        <p:nvSpPr>
          <p:cNvPr id="12" name="等腰三角形 11"/>
          <p:cNvSpPr/>
          <p:nvPr>
            <p:custDataLst>
              <p:tags r:id="rId4"/>
            </p:custDataLst>
          </p:nvPr>
        </p:nvSpPr>
        <p:spPr>
          <a:xfrm rot="5400000">
            <a:off x="-194667" y="2913856"/>
            <a:ext cx="1162050" cy="103028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00" strike="noStrike" noProof="1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142100" y="1339200"/>
            <a:ext cx="6858000" cy="2386800"/>
          </a:xfrm>
        </p:spPr>
        <p:txBody>
          <a:bodyPr anchor="b"/>
          <a:lstStyle>
            <a:lvl1pPr algn="ctr">
              <a:defRPr sz="45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fontAlgn="auto"/>
            <a:r>
              <a:rPr lang="zh-CN" altLang="en-US" strike="noStrike" noProof="1" dirty="0"/>
              <a:t>单击此处编辑标题</a:t>
            </a:r>
            <a:endParaRPr lang="zh-CN" altLang="en-US" strike="noStrike" noProof="1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1141810" y="3862800"/>
            <a:ext cx="6858000" cy="1656000"/>
          </a:xfrm>
        </p:spPr>
        <p:txBody>
          <a:bodyPr/>
          <a:lstStyle>
            <a:lvl1pPr algn="ctr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606" y="6350000"/>
            <a:ext cx="2025254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291" y="6350000"/>
            <a:ext cx="2969419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6350000"/>
            <a:ext cx="2025254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075B69-B898-4370-A9BE-DCB2355E880D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EA3635-4809-4FB9-8BDF-43944C2439F7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167463-0886-4E00-B200-E5AFCB5D7F8B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85E107-2CAC-4943-968B-A7F6C6FECA44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3C223C-BF11-4D7D-AB7C-8B7A31A8C28E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9A32FD-41BB-4670-B792-88CE5C049D10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F8D804-7C61-42F2-BDDA-18FE4D8BB1AD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004050" y="214313"/>
            <a:ext cx="1951038" cy="59182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50938" y="214313"/>
            <a:ext cx="5700712" cy="59182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AFA1-18C0-4CF4-8BBA-E8C694509862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E2FB40-9589-4C63-8390-5D2B5E3F5727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AC86E1-A5FA-43AA-8A76-13EB07E4BA2A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CE7703-BE1D-4A4D-8C1A-68933B0ADD1D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FD9A5F-80DE-4F74-A1B1-1DDF33A81B8B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EB6839-053A-4CD2-8A6C-9170AB0D2A87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590027-F800-4247-8946-746F5D91A5ED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5EBC6B-C69D-4694-82CE-C6D87D1FF021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BD0A8A-ED5C-4765-9677-1BA5A1876EFA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BAA1BE-5AAE-4F6F-8E65-DCD450FD163E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DC8D85-EDB4-4E7C-AFA9-82A1456DE6E3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BCB1B0-1B32-44A8-ABB0-08F01E1D4671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7DB0B3-3E6C-4224-A479-B316DFC8D27D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36EF0D-A2D8-48FC-BBDB-816F5BE0DEDB}" type="slidenum">
              <a:rPr lang="zh-TW" altLang="en-US">
                <a:solidFill>
                  <a:srgbClr val="000000"/>
                </a:solidFill>
              </a:rPr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7918DE-8F29-4310-A906-103F9E642049}" type="slidenum">
              <a:rPr lang="zh-TW" altLang="en-US">
                <a:solidFill>
                  <a:srgbClr val="000000"/>
                </a:solidFill>
              </a:rPr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EC000C-9C6F-42AA-8753-1A9A17201062}" type="slidenum">
              <a:rPr lang="zh-TW" altLang="en-US">
                <a:solidFill>
                  <a:srgbClr val="000000"/>
                </a:solidFill>
              </a:rPr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03FD3E-C496-4D79-85F0-797D2AA1456D}" type="slidenum">
              <a:rPr lang="zh-TW" altLang="en-US">
                <a:solidFill>
                  <a:srgbClr val="000000"/>
                </a:solidFill>
              </a:rPr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BF7E90-C7A2-4588-9AEB-2D112432EAE2}" type="slidenum">
              <a:rPr lang="zh-TW" altLang="en-US">
                <a:solidFill>
                  <a:srgbClr val="000000"/>
                </a:solidFill>
              </a:rPr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948D30-ED48-43DD-B9BE-EDE8E8F15285}" type="slidenum">
              <a:rPr lang="zh-TW" altLang="en-US">
                <a:solidFill>
                  <a:srgbClr val="000000"/>
                </a:solidFill>
              </a:rPr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A0CD9A-2BE8-4692-B4F9-2468F85DDC56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ACA3E3-A1DF-48AF-BE2F-55CACAFF7129}" type="slidenum">
              <a:rPr lang="zh-TW" altLang="en-US">
                <a:solidFill>
                  <a:srgbClr val="000000"/>
                </a:solidFill>
              </a:rPr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FEA569-3CCC-45F1-9045-AEEE9F330B94}" type="slidenum">
              <a:rPr lang="zh-TW" altLang="en-US">
                <a:solidFill>
                  <a:srgbClr val="000000"/>
                </a:solidFill>
              </a:rPr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981BBF-8E40-4D4D-BC61-12287A1D1CBA}" type="slidenum">
              <a:rPr lang="zh-TW" altLang="en-US">
                <a:solidFill>
                  <a:srgbClr val="000000"/>
                </a:solidFill>
              </a:rPr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CC206E-B58E-47B6-9DFD-F8167AB1C884}" type="slidenum">
              <a:rPr lang="zh-TW" altLang="en-US">
                <a:solidFill>
                  <a:srgbClr val="000000"/>
                </a:solidFill>
              </a:rPr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98B6ED-67EC-450D-8BB7-82E69AA6619E}" type="slidenum">
              <a:rPr lang="zh-TW" altLang="en-US">
                <a:solidFill>
                  <a:srgbClr val="000000"/>
                </a:solidFill>
              </a:rPr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3B7EBC4-391C-4CCD-965E-4CC264763CD0}" type="slidenum">
              <a:rPr lang="zh-CN" altLang="en-US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35F3921-9DDB-4D4F-B4C5-C27DA32F479A}" type="slidenum">
              <a:rPr lang="zh-CN" altLang="en-US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519D4A0-66F9-4205-BBD1-7D9447434086}" type="slidenum">
              <a:rPr lang="zh-CN" altLang="en-US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E8671FB-993D-4AF0-92CE-EEBA7D3192BE}" type="slidenum">
              <a:rPr lang="zh-CN" altLang="en-US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B17BB72-F29D-4DCE-80FA-A4E1B578897E}" type="slidenum">
              <a:rPr lang="zh-CN" altLang="en-US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E9D707-3F1B-46A1-A652-52DA281EB824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CD8E329-418E-4FE7-93B3-56F02C3D6773}" type="slidenum">
              <a:rPr lang="zh-CN" altLang="en-US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D456693-C0DD-4427-A819-8F7B5F87AC1A}" type="slidenum">
              <a:rPr lang="zh-CN" altLang="en-US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07AAF99-D169-4D10-A917-BF5DCB86D7D3}" type="slidenum">
              <a:rPr lang="zh-CN" altLang="en-US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528A45E-1057-46C0-9A08-AD4285848835}" type="slidenum">
              <a:rPr lang="zh-CN" altLang="en-US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F884E9D-CE40-47D9-BDAD-BE656A0FEE3E}" type="slidenum">
              <a:rPr lang="zh-CN" altLang="en-US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6BB0554-9642-42BB-A275-71C918E0569E}" type="slidenum">
              <a:rPr lang="zh-CN" altLang="en-US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7EECED-BE52-436D-89E8-D5E5744CB8AC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2C2782-A963-488B-901C-E376F339FA09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D4ECAC-18E4-44B3-946D-866197B78AB1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12F81D-AC34-4B60-ABA0-AA5E87B44D61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52415C-E86B-416B-97EE-A8FBC87E8768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139414-C06A-45BC-BEBD-D9ED65D535E2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A41D00-33A0-4AE3-980B-3FA588D02C0B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A81E0C-7BDB-4222-97BD-96A92F3DE446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743DA-F013-480C-8BAC-9CFB8CB66AD8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2170AB-09A9-4017-A689-A5289D34A525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C305C2-F49D-4C22-8215-A7ACA9FA4E2B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446A33-B3BB-46BC-AC3F-F8143A58F2D7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sz="4000"/>
            </a:lvl1pPr>
          </a:lstStyle>
          <a:p>
            <a:r>
              <a:rPr lang="zh-CN"/>
              <a:t>单击此处编辑母版标题样式</a:t>
            </a:r>
            <a:endParaRPr lang="zh-CN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87775"/>
            <a:ext cx="6400800" cy="1152525"/>
          </a:xfrm>
        </p:spPr>
        <p:txBody>
          <a:bodyPr/>
          <a:lstStyle>
            <a:lvl1pPr marL="0" indent="0" algn="ctr">
              <a:lnSpc>
                <a:spcPct val="90000"/>
              </a:lnSpc>
              <a:spcBef>
                <a:spcPct val="0"/>
              </a:spcBef>
              <a:buFontTx/>
              <a:buNone/>
              <a:defRPr sz="3000">
                <a:solidFill>
                  <a:schemeClr val="bg1"/>
                </a:solidFill>
              </a:defRPr>
            </a:lvl1pPr>
          </a:lstStyle>
          <a:p>
            <a:r>
              <a:rPr lang="zh-CN"/>
              <a:t>单击此处编辑母版副标题样式</a:t>
            </a:r>
            <a:endParaRPr lang="zh-CN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1D8111-4039-4158-A9A3-AF3240ECACD1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125538"/>
            <a:ext cx="4038600" cy="5002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125538"/>
            <a:ext cx="4038600" cy="5002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17475"/>
            <a:ext cx="2057400" cy="601027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17475"/>
            <a:ext cx="6019800" cy="601027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56B5898-032C-4856-BE04-EDFD4BC42332}" type="slidenum">
              <a:rPr lang="zh-CN" altLang="zh-CN"/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F7CD06A-EF5A-400C-9A3F-E9E23930B0F3}" type="slidenum">
              <a:rPr lang="en-US" altLang="zh-CN"/>
            </a:fld>
            <a:endParaRPr lang="en-US" altLang="zh-CN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3B2AE3-74BC-44E6-9E42-6F29F216CB2C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3" name="Group 3"/>
            <p:cNvGrpSpPr/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kumimoji="1" lang="zh-CN" altLang="en-US" sz="3200" b="1">
                  <a:solidFill>
                    <a:srgbClr val="000000"/>
                  </a:solidFill>
                  <a:latin typeface="黑体" panose="02010609060101010101" pitchFamily="2" charset="-122"/>
                  <a:ea typeface="黑体" panose="02010609060101010101" pitchFamily="2" charset="-122"/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kumimoji="1" lang="zh-CN" altLang="en-US" sz="3200" b="1">
                  <a:solidFill>
                    <a:srgbClr val="000000"/>
                  </a:solidFill>
                  <a:latin typeface="黑体" panose="02010609060101010101" pitchFamily="2" charset="-122"/>
                  <a:ea typeface="黑体" panose="02010609060101010101" pitchFamily="2" charset="-122"/>
                </a:endParaRPr>
              </a:p>
            </p:txBody>
          </p:sp>
        </p:grpSp>
        <p:grpSp>
          <p:nvGrpSpPr>
            <p:cNvPr id="4" name="Group 6"/>
            <p:cNvGrpSpPr/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kumimoji="1" lang="zh-CN" altLang="en-US" sz="3200" b="1">
                  <a:solidFill>
                    <a:srgbClr val="000000"/>
                  </a:solidFill>
                  <a:latin typeface="黑体" panose="02010609060101010101" pitchFamily="2" charset="-122"/>
                  <a:ea typeface="黑体" panose="02010609060101010101" pitchFamily="2" charset="-122"/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kumimoji="1" lang="zh-CN" altLang="en-US" sz="3200" b="1">
                  <a:solidFill>
                    <a:srgbClr val="000000"/>
                  </a:solidFill>
                  <a:latin typeface="黑体" panose="02010609060101010101" pitchFamily="2" charset="-122"/>
                  <a:ea typeface="黑体" panose="02010609060101010101" pitchFamily="2" charset="-122"/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1" lang="zh-CN" altLang="en-US" sz="3200" b="1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1" lang="zh-CN" altLang="en-US" sz="3200" b="1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1" lang="zh-CN" altLang="en-US" sz="3200" b="1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endParaRPr>
            </a:p>
          </p:txBody>
        </p:sp>
      </p:grpSp>
      <p:sp>
        <p:nvSpPr>
          <p:cNvPr id="27660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7661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zh-CN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zh-CN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F3A13101-0763-4CDE-987E-C3FE6706D941}" type="slidenum">
              <a:rPr lang="en-US" altLang="zh-CN">
                <a:solidFill>
                  <a:srgbClr val="1C1C1C"/>
                </a:solidFill>
              </a:rPr>
            </a:fld>
            <a:endParaRPr lang="en-US" altLang="zh-CN">
              <a:solidFill>
                <a:srgbClr val="1C1C1C"/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EC3BF-0C40-41BA-8C37-B1586AB6246A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A5D7D-C331-4EC6-9177-4D213BFCD1E1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7894D5-2015-474F-AB8C-7FA5AA6FFCC2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DC6DE8-1F08-4E1C-9FA5-F7D94CEDF9B9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04D0A-BCFC-4B45-ABC6-23462EBA6760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39866D-11C1-4D1B-9B10-933F53F33260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BB6C97-0CB9-4412-BA39-5EBFBCF3F7E3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933134-E1E2-4827-9826-CEA5703D2D1A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F176DB-25E0-42C0-BEB2-EFAF0D568618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F523F-7320-484A-9633-AD1FC7C61447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004050" y="214313"/>
            <a:ext cx="1951038" cy="59182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50938" y="214313"/>
            <a:ext cx="5700712" cy="59182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2FDBEF-577C-4531-96ED-4561A978F8BA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1150938" y="214313"/>
            <a:ext cx="7804150" cy="5918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223B7-D96D-4995-9AF9-42B60EDD5F9C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C170E6-2AF1-4600-8C02-EFC4554AEABB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D9FABC-C58F-4B09-8722-D670406E78C8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F20DC7-B35D-4D63-982E-C7C8963EC863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2E1F70-7130-4560-B26C-6DDB7F6611EA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049D9A-90B3-4114-B11D-E3252B258917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37B4E7-5EB5-4F47-A5B4-AB534FC3D845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2DAFA-9E8A-423C-BDB0-A9E46C87A5B3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13.xml"/><Relationship Id="rId8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11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05.xml"/></Relationships>
</file>

<file path=ppt/slideMasters/_rels/slideMaster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4.xml"/><Relationship Id="rId8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11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16.xml"/></Relationships>
</file>

<file path=ppt/slideMasters/_rels/slideMaster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5.xml"/><Relationship Id="rId8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11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27.xml"/></Relationships>
</file>

<file path=ppt/slideMasters/_rels/slideMaster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6.xml"/><Relationship Id="rId8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40.xml"/><Relationship Id="rId26" Type="http://schemas.openxmlformats.org/officeDocument/2006/relationships/theme" Target="../theme/theme13.xml"/><Relationship Id="rId25" Type="http://schemas.openxmlformats.org/officeDocument/2006/relationships/tags" Target="../tags/tag110.xml"/><Relationship Id="rId24" Type="http://schemas.openxmlformats.org/officeDocument/2006/relationships/tags" Target="../tags/tag109.xml"/><Relationship Id="rId23" Type="http://schemas.openxmlformats.org/officeDocument/2006/relationships/tags" Target="../tags/tag108.xml"/><Relationship Id="rId22" Type="http://schemas.openxmlformats.org/officeDocument/2006/relationships/tags" Target="../tags/tag107.xml"/><Relationship Id="rId21" Type="http://schemas.openxmlformats.org/officeDocument/2006/relationships/tags" Target="../tags/tag106.xml"/><Relationship Id="rId20" Type="http://schemas.openxmlformats.org/officeDocument/2006/relationships/tags" Target="../tags/tag105.xml"/><Relationship Id="rId2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56.xml"/><Relationship Id="rId18" Type="http://schemas.openxmlformats.org/officeDocument/2006/relationships/slideLayout" Target="../slideLayouts/slideLayout155.xml"/><Relationship Id="rId17" Type="http://schemas.openxmlformats.org/officeDocument/2006/relationships/slideLayout" Target="../slideLayouts/slideLayout154.xml"/><Relationship Id="rId16" Type="http://schemas.openxmlformats.org/officeDocument/2006/relationships/slideLayout" Target="../slideLayouts/slideLayout153.xml"/><Relationship Id="rId15" Type="http://schemas.openxmlformats.org/officeDocument/2006/relationships/slideLayout" Target="../slideLayouts/slideLayout152.xml"/><Relationship Id="rId14" Type="http://schemas.openxmlformats.org/officeDocument/2006/relationships/slideLayout" Target="../slideLayouts/slideLayout151.xml"/><Relationship Id="rId13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38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11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6" Type="http://schemas.openxmlformats.org/officeDocument/2006/relationships/theme" Target="../theme/theme7.xml"/><Relationship Id="rId15" Type="http://schemas.openxmlformats.org/officeDocument/2006/relationships/image" Target="../media/image2.jpeg"/><Relationship Id="rId14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9.xml"/><Relationship Id="rId8" Type="http://schemas.openxmlformats.org/officeDocument/2006/relationships/slideLayout" Target="../slideLayouts/slideLayout88.xml"/><Relationship Id="rId7" Type="http://schemas.openxmlformats.org/officeDocument/2006/relationships/slideLayout" Target="../slideLayouts/slideLayout87.xml"/><Relationship Id="rId6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5.xml"/><Relationship Id="rId4" Type="http://schemas.openxmlformats.org/officeDocument/2006/relationships/slideLayout" Target="../slideLayouts/slideLayout84.xml"/><Relationship Id="rId3" Type="http://schemas.openxmlformats.org/officeDocument/2006/relationships/slideLayout" Target="../slideLayouts/slideLayout83.xml"/><Relationship Id="rId2" Type="http://schemas.openxmlformats.org/officeDocument/2006/relationships/slideLayout" Target="../slideLayouts/slideLayout82.xml"/><Relationship Id="rId14" Type="http://schemas.openxmlformats.org/officeDocument/2006/relationships/theme" Target="../theme/theme8.xml"/><Relationship Id="rId13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1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6.xml"/><Relationship Id="rId2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11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82441C92-1DA7-402D-A1DC-D00C84E45ECA}" type="slidenum">
              <a:rPr lang="en-US" altLang="zh-CN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58BBCC-DBE7-4EC3-BB4B-491C4F7BAC9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038466-31AD-4A29-8BE3-98A8F695558C}" type="slidenum">
              <a:rPr lang="zh-CN" altLang="en-US" smtClean="0"/>
            </a:fld>
            <a:endParaRPr lang="zh-CN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58BBCC-DBE7-4EC3-BB4B-491C4F7BAC9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038466-31AD-4A29-8BE3-98A8F695558C}" type="slidenum">
              <a:rPr lang="zh-CN" altLang="en-US" smtClean="0"/>
            </a:fld>
            <a:endParaRPr lang="zh-CN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4B7C99-16DD-5A45-96BB-8A7FA06367F4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05A83-D83F-2B49-9EF4-52B4EE52AF8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502444" y="442913"/>
            <a:ext cx="8139113" cy="442912"/>
          </a:xfrm>
          <a:prstGeom prst="rect">
            <a:avLst/>
          </a:prstGeom>
          <a:noFill/>
          <a:ln w="9525">
            <a:noFill/>
          </a:ln>
        </p:spPr>
        <p:txBody>
          <a:bodyPr vert="horz" lIns="90170" tIns="46990" rIns="90170" bIns="46990" anchor="t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  <p:custDataLst>
              <p:tags r:id="rId21"/>
            </p:custDataLst>
          </p:nvPr>
        </p:nvSpPr>
        <p:spPr>
          <a:xfrm>
            <a:off x="502444" y="952500"/>
            <a:ext cx="8139113" cy="5389563"/>
          </a:xfrm>
          <a:prstGeom prst="rect">
            <a:avLst/>
          </a:prstGeom>
          <a:noFill/>
          <a:ln w="9525">
            <a:noFill/>
          </a:ln>
        </p:spPr>
        <p:txBody>
          <a:bodyPr vert="horz" lIns="90170" tIns="46990" rIns="90170" bIns="46990" anchor="t" anchorCtr="0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2860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2"/>
            </p:custDataLst>
          </p:nvPr>
        </p:nvSpPr>
        <p:spPr>
          <a:xfrm>
            <a:off x="659606" y="6350000"/>
            <a:ext cx="2025254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3087291" y="6350000"/>
            <a:ext cx="2969419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endParaRPr lang="zh-CN" altLang="en-US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4"/>
            </p:custDataLst>
          </p:nvPr>
        </p:nvSpPr>
        <p:spPr>
          <a:xfrm>
            <a:off x="6457950" y="6350000"/>
            <a:ext cx="2025254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  <p:sp>
        <p:nvSpPr>
          <p:cNvPr id="7" name="KSO_TEMPLATE" hidden="1"/>
          <p:cNvSpPr/>
          <p:nvPr>
            <p:custDataLst>
              <p:tags r:id="rId2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00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  <p:sldLayoutId id="2147483811" r:id="rId14"/>
    <p:sldLayoutId id="2147483812" r:id="rId15"/>
    <p:sldLayoutId id="2147483813" r:id="rId16"/>
    <p:sldLayoutId id="2147483814" r:id="rId17"/>
    <p:sldLayoutId id="2147483815" r:id="rId18"/>
    <p:sldLayoutId id="2147483816" r:id="rId19"/>
  </p:sldLayoutIdLst>
  <p:hf sldNum="0" hdr="0" ftr="0" dt="0"/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1800" b="1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5143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207135" algn="l"/>
        </a:tabLst>
        <a:defRPr sz="12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8572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2001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15430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pPr algn="ctr"/>
            <a:endParaRPr kumimoji="1" lang="zh-CN" altLang="zh-CN" sz="2400">
              <a:latin typeface="Tahoma" panose="020B0604030504040204" pitchFamily="34" charset="0"/>
            </a:endParaRP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algn="ctr"/>
            <a:endParaRPr kumimoji="1" lang="zh-CN" altLang="zh-CN" sz="2400">
              <a:latin typeface="Tahoma" panose="020B0604030504040204" pitchFamily="34" charset="0"/>
            </a:endParaRP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pPr algn="ctr"/>
            <a:endParaRPr kumimoji="1" lang="zh-CN" altLang="zh-CN" sz="2400">
              <a:latin typeface="Tahoma" panose="020B0604030504040204" pitchFamily="34" charset="0"/>
            </a:endParaRP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algn="ctr"/>
            <a:endParaRPr kumimoji="1" lang="zh-CN" altLang="zh-CN" sz="2400">
              <a:latin typeface="Tahoma" panose="020B0604030504040204" pitchFamily="34" charset="0"/>
            </a:endParaRPr>
          </a:p>
        </p:txBody>
      </p:sp>
      <p:sp>
        <p:nvSpPr>
          <p:cNvPr id="32774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algn="ctr"/>
            <a:endParaRPr kumimoji="1" lang="zh-CN" altLang="zh-CN" sz="2400">
              <a:latin typeface="Tahoma" panose="020B0604030504040204" pitchFamily="34" charset="0"/>
            </a:endParaRPr>
          </a:p>
        </p:txBody>
      </p:sp>
      <p:sp>
        <p:nvSpPr>
          <p:cNvPr id="32775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pPr algn="ctr"/>
            <a:endParaRPr kumimoji="1" lang="zh-CN" altLang="zh-CN" sz="2400">
              <a:latin typeface="Tahoma" panose="020B0604030504040204" pitchFamily="34" charset="0"/>
            </a:endParaRPr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algn="ctr"/>
            <a:endParaRPr kumimoji="1" lang="zh-CN" altLang="zh-CN" sz="2400">
              <a:latin typeface="Tahoma" panose="020B0604030504040204" pitchFamily="34" charset="0"/>
            </a:endParaRPr>
          </a:p>
        </p:txBody>
      </p:sp>
      <p:sp>
        <p:nvSpPr>
          <p:cNvPr id="32777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14313"/>
            <a:ext cx="7793037" cy="146208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3277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32779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sz="1400"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3278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ctr">
              <a:defRPr sz="1400"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3278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defRPr sz="1400">
                <a:latin typeface="+mn-lt"/>
              </a:defRPr>
            </a:lvl1pPr>
          </a:lstStyle>
          <a:p>
            <a:fld id="{52EAB5F8-3578-40E0-AE75-327B483EDC1D}" type="slidenum">
              <a:rPr lang="en-US" altLang="zh-CN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ea typeface="宋体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ea typeface="宋体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ea typeface="宋体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ea typeface="宋体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ea typeface="宋体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ea typeface="宋体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ea typeface="宋体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5CA5557F-EF1C-4933-BF1C-B0CE0869F4A2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2075" tIns="46038" rIns="92075" bIns="46038" numCol="1" anchor="ctr" anchorCtr="0" compatLnSpc="1"/>
          <a:lstStyle/>
          <a:p>
            <a:pPr lvl="0"/>
            <a:r>
              <a:rPr lang="zh-TW" altLang="en-US" smtClean="0"/>
              <a:t>按一下以編輯母片標題樣式</a:t>
            </a:r>
            <a:endParaRPr lang="zh-TW" altLang="en-US" smtClean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2075" tIns="46038" rIns="92075" bIns="46038" numCol="1" anchor="t" anchorCtr="0" compatLnSpc="1"/>
          <a:lstStyle/>
          <a:p>
            <a:pPr lvl="0"/>
            <a:r>
              <a:rPr lang="zh-TW" altLang="en-US" smtClean="0"/>
              <a:t>按一下以編輯母片文字樣式</a:t>
            </a:r>
            <a:endParaRPr lang="zh-TW" altLang="en-US" smtClean="0"/>
          </a:p>
          <a:p>
            <a:pPr lvl="1"/>
            <a:r>
              <a:rPr lang="zh-TW" altLang="en-US" smtClean="0"/>
              <a:t>第二階層</a:t>
            </a:r>
            <a:endParaRPr lang="zh-TW" altLang="en-US" smtClean="0"/>
          </a:p>
          <a:p>
            <a:pPr lvl="2"/>
            <a:r>
              <a:rPr lang="zh-TW" altLang="en-US" smtClean="0"/>
              <a:t>第三階層</a:t>
            </a:r>
            <a:endParaRPr lang="zh-TW" altLang="en-US" smtClean="0"/>
          </a:p>
          <a:p>
            <a:pPr lvl="3"/>
            <a:r>
              <a:rPr lang="zh-TW" altLang="en-US" smtClean="0"/>
              <a:t>第四階層</a:t>
            </a:r>
            <a:endParaRPr lang="zh-TW" altLang="en-US" smtClean="0"/>
          </a:p>
          <a:p>
            <a:pPr lvl="4"/>
            <a:r>
              <a:rPr lang="zh-TW" altLang="en-US" smtClean="0"/>
              <a:t>第五階層</a:t>
            </a:r>
            <a:endParaRPr lang="zh-TW" altLang="en-US" smtClean="0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2075" tIns="46038" rIns="92075" bIns="46038" numCol="1" anchor="ctr" anchorCtr="0" compatLnSpc="1"/>
          <a:lstStyle>
            <a:lvl1pPr defTabSz="762000">
              <a:defRPr kumimoji="1" sz="1400">
                <a:latin typeface="+mn-lt"/>
                <a:ea typeface="PMingLiU" pitchFamily="18" charset="-120"/>
              </a:defRPr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2075" tIns="46038" rIns="92075" bIns="46038" numCol="1" anchor="ctr" anchorCtr="0" compatLnSpc="1"/>
          <a:lstStyle>
            <a:lvl1pPr algn="ctr" defTabSz="762000">
              <a:defRPr kumimoji="1" sz="1400">
                <a:latin typeface="+mn-lt"/>
                <a:ea typeface="PMingLiU" pitchFamily="18" charset="-120"/>
              </a:defRPr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2075" tIns="46038" rIns="92075" bIns="46038" numCol="1" anchor="ctr" anchorCtr="0" compatLnSpc="1"/>
          <a:lstStyle>
            <a:lvl1pPr algn="r" defTabSz="762000">
              <a:defRPr kumimoji="1" sz="1400">
                <a:latin typeface="+mn-lt"/>
                <a:ea typeface="PMingLiU" pitchFamily="18" charset="-120"/>
              </a:defRPr>
            </a:lvl1pPr>
          </a:lstStyle>
          <a:p>
            <a:fld id="{ED6A5068-512C-4D52-81ED-5797FEB14F5F}" type="slidenum">
              <a:rPr lang="zh-TW" altLang="en-US">
                <a:solidFill>
                  <a:srgbClr val="000000"/>
                </a:solidFill>
              </a:rPr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762000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defTabSz="762000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2pPr>
      <a:lvl3pPr algn="ctr" defTabSz="762000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3pPr>
      <a:lvl4pPr algn="ctr" defTabSz="762000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4pPr>
      <a:lvl5pPr algn="ctr" defTabSz="762000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5pPr>
      <a:lvl6pPr marL="457200" algn="ctr" defTabSz="762000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6pPr>
      <a:lvl7pPr marL="914400" algn="ctr" defTabSz="762000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7pPr>
      <a:lvl8pPr marL="1371600" algn="ctr" defTabSz="762000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8pPr>
      <a:lvl9pPr marL="1828800" algn="ctr" defTabSz="762000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9pPr>
    </p:titleStyle>
    <p:bodyStyle>
      <a:lvl1pPr marL="342900" indent="-342900" algn="l" defTabSz="762000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762000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defTabSz="762000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defTabSz="762000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defTabSz="762000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defTabSz="762000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defTabSz="762000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defTabSz="762000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defTabSz="762000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28675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DEC0187-6A14-4AEC-BCB2-8A94063B0AA0}" type="slidenum">
              <a:rPr lang="zh-CN" altLang="en-US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endParaRPr lang="en-US" altLang="zh-CN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 altLang="zh-CN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F7141397-A1F6-4174-96D1-48AB750CA9D6}" type="slidenum">
              <a:rPr lang="en-US" altLang="zh-CN" smtClean="0">
                <a:solidFill>
                  <a:srgbClr val="000000"/>
                </a:solidFill>
                <a:latin typeface="Arial" panose="020B0604020202020204" pitchFamily="34" charset="0"/>
              </a:rPr>
            </a:fld>
            <a:endParaRPr lang="en-US" altLang="zh-CN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17475"/>
            <a:ext cx="8229600" cy="863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smtClean="0"/>
              <a:t>单击此处编辑母版标题样式</a:t>
            </a:r>
            <a:endParaRPr lang="zh-CN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25538"/>
            <a:ext cx="8229600" cy="50022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smtClean="0"/>
              <a:t>单击此处编辑母版文本样式</a:t>
            </a:r>
            <a:endParaRPr lang="zh-CN" smtClean="0"/>
          </a:p>
          <a:p>
            <a:pPr lvl="1"/>
            <a:r>
              <a:rPr lang="zh-CN" smtClean="0"/>
              <a:t>第二级</a:t>
            </a:r>
            <a:endParaRPr lang="zh-CN" smtClean="0"/>
          </a:p>
          <a:p>
            <a:pPr lvl="2"/>
            <a:r>
              <a:rPr lang="zh-CN" smtClean="0"/>
              <a:t>第三级</a:t>
            </a:r>
            <a:endParaRPr lang="zh-CN" smtClean="0"/>
          </a:p>
          <a:p>
            <a:pPr lvl="3"/>
            <a:r>
              <a:rPr lang="zh-CN" smtClean="0"/>
              <a:t>第四级</a:t>
            </a:r>
            <a:endParaRPr lang="zh-CN" smtClean="0"/>
          </a:p>
          <a:p>
            <a:pPr lvl="4"/>
            <a:r>
              <a:rPr lang="zh-CN" smtClean="0"/>
              <a:t>第五级</a:t>
            </a:r>
            <a:endParaRPr lang="zh-CN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zh-CN" altLang="zh-CN" sz="2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zh-CN" altLang="zh-CN" sz="2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zh-CN" altLang="zh-CN" sz="2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zh-CN" altLang="zh-CN" sz="2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zh-CN" altLang="zh-CN" sz="2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zh-CN" altLang="zh-CN" sz="2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6632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zh-CN" altLang="zh-CN" sz="2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14313"/>
            <a:ext cx="7793037" cy="14620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4106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2663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>
              <a:defRPr kumimoji="0" sz="1400" b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266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kumimoji="0" sz="1400" b="0">
                <a:latin typeface="+mn-lt"/>
                <a:ea typeface="+mn-ea"/>
              </a:defRPr>
            </a:lvl1pPr>
          </a:lstStyle>
          <a:p>
            <a:pPr algn="ctr"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266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defRPr kumimoji="0" sz="1400" b="0">
                <a:latin typeface="+mn-lt"/>
                <a:ea typeface="+mn-ea"/>
              </a:defRPr>
            </a:lvl1pPr>
          </a:lstStyle>
          <a:p>
            <a:pPr>
              <a:defRPr/>
            </a:pPr>
            <a:fld id="{9CEAFEDF-27E8-4D8B-B6C6-B186ECA69B1B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ea typeface="宋体" panose="02010600030101010101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ea typeface="宋体" panose="02010600030101010101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ea typeface="宋体" panose="02010600030101010101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ea typeface="宋体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ea typeface="宋体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ea typeface="宋体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ea typeface="宋体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endParaRPr lang="en-US" altLang="zh-CN" smtClean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 altLang="zh-CN" smtClean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A2A5238E-B7EF-43CF-9EBE-944FD3ECCF70}" type="slidenum">
              <a:rPr lang="en-US" altLang="zh-CN" smtClean="0">
                <a:solidFill>
                  <a:srgbClr val="000000"/>
                </a:solidFill>
                <a:ea typeface="宋体" panose="02010600030101010101" pitchFamily="2" charset="-122"/>
              </a:rPr>
            </a:fld>
            <a:endParaRPr lang="en-US" altLang="zh-CN" smtClean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1" Type="http://schemas.openxmlformats.org/officeDocument/2006/relationships/hyperlink" Target="http://image.baidu.com/i?ct=503316480&amp;z=0&amp;tn=baiduimagedetail&amp;word=%CB%BC%BF%BC&amp;in=5272&amp;cl=2&amp;cm=1&amp;sc=0&amp;lm=-1&amp;pn=213&amp;rn=1" TargetMode="Externa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115.xml"/><Relationship Id="rId4" Type="http://schemas.openxmlformats.org/officeDocument/2006/relationships/tags" Target="../tags/tag114.xml"/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" Type="http://schemas.openxmlformats.org/officeDocument/2006/relationships/tags" Target="../tags/tag1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1.xml"/><Relationship Id="rId1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87.xml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05.xml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vmlDrawing" Target="../drawings/vmlDrawing1.vml"/><Relationship Id="rId7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7.png"/><Relationship Id="rId3" Type="http://schemas.openxmlformats.org/officeDocument/2006/relationships/oleObject" Target="../embeddings/oleObject2.bin"/><Relationship Id="rId2" Type="http://schemas.openxmlformats.org/officeDocument/2006/relationships/image" Target="../media/image6.png"/><Relationship Id="rId1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05.xml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05.xml"/><Relationship Id="rId1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1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2.vml"/><Relationship Id="rId4" Type="http://schemas.openxmlformats.org/officeDocument/2006/relationships/slideLayout" Target="../slideLayouts/slideLayout100.xml"/><Relationship Id="rId3" Type="http://schemas.openxmlformats.org/officeDocument/2006/relationships/oleObject" Target="../embeddings/oleObject5.bin"/><Relationship Id="rId2" Type="http://schemas.openxmlformats.org/officeDocument/2006/relationships/image" Target="../media/image37.png"/><Relationship Id="rId1" Type="http://schemas.openxmlformats.org/officeDocument/2006/relationships/oleObject" Target="../embeddings/oleObject4.bin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05.xml"/><Relationship Id="rId1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vmlDrawing" Target="../drawings/vmlDrawing3.vml"/><Relationship Id="rId4" Type="http://schemas.openxmlformats.org/officeDocument/2006/relationships/slideLayout" Target="../slideLayouts/slideLayout87.xml"/><Relationship Id="rId3" Type="http://schemas.openxmlformats.org/officeDocument/2006/relationships/oleObject" Target="../embeddings/oleObject7.bin"/><Relationship Id="rId2" Type="http://schemas.openxmlformats.org/officeDocument/2006/relationships/image" Target="../media/image39.png"/><Relationship Id="rId1" Type="http://schemas.openxmlformats.org/officeDocument/2006/relationships/oleObject" Target="../embeddings/oleObject6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vmlDrawing" Target="../drawings/vmlDrawing4.vml"/><Relationship Id="rId6" Type="http://schemas.openxmlformats.org/officeDocument/2006/relationships/slideLayout" Target="../slideLayouts/slideLayout87.xml"/><Relationship Id="rId5" Type="http://schemas.openxmlformats.org/officeDocument/2006/relationships/image" Target="../media/image41.jpeg"/><Relationship Id="rId4" Type="http://schemas.openxmlformats.org/officeDocument/2006/relationships/oleObject" Target="../embeddings/oleObject9.bin"/><Relationship Id="rId3" Type="http://schemas.openxmlformats.org/officeDocument/2006/relationships/image" Target="../media/image39.png"/><Relationship Id="rId2" Type="http://schemas.openxmlformats.org/officeDocument/2006/relationships/oleObject" Target="../embeddings/oleObject8.bin"/><Relationship Id="rId1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9.xml"/><Relationship Id="rId4" Type="http://schemas.openxmlformats.org/officeDocument/2006/relationships/image" Target="../media/image42.png"/><Relationship Id="rId3" Type="http://schemas.openxmlformats.org/officeDocument/2006/relationships/tags" Target="../tags/tag118.xml"/><Relationship Id="rId2" Type="http://schemas.openxmlformats.org/officeDocument/2006/relationships/tags" Target="../tags/tag117.xml"/><Relationship Id="rId1" Type="http://schemas.openxmlformats.org/officeDocument/2006/relationships/tags" Target="../tags/tag116.xml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7.xml"/><Relationship Id="rId3" Type="http://schemas.openxmlformats.org/officeDocument/2006/relationships/image" Target="../media/image43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8" Type="http://schemas.openxmlformats.org/officeDocument/2006/relationships/tags" Target="../tags/tag123.xml"/><Relationship Id="rId7" Type="http://schemas.openxmlformats.org/officeDocument/2006/relationships/image" Target="../media/image27.png"/><Relationship Id="rId6" Type="http://schemas.openxmlformats.org/officeDocument/2006/relationships/tags" Target="../tags/tag122.xml"/><Relationship Id="rId5" Type="http://schemas.openxmlformats.org/officeDocument/2006/relationships/image" Target="../media/image26.png"/><Relationship Id="rId4" Type="http://schemas.openxmlformats.org/officeDocument/2006/relationships/tags" Target="../tags/tag121.xml"/><Relationship Id="rId3" Type="http://schemas.openxmlformats.org/officeDocument/2006/relationships/image" Target="../media/image25.png"/><Relationship Id="rId2" Type="http://schemas.openxmlformats.org/officeDocument/2006/relationships/tags" Target="../tags/tag120.xml"/><Relationship Id="rId12" Type="http://schemas.openxmlformats.org/officeDocument/2006/relationships/slideLayout" Target="../slideLayouts/slideLayout139.xml"/><Relationship Id="rId11" Type="http://schemas.openxmlformats.org/officeDocument/2006/relationships/image" Target="../media/image29.png"/><Relationship Id="rId10" Type="http://schemas.openxmlformats.org/officeDocument/2006/relationships/tags" Target="../tags/tag124.xml"/><Relationship Id="rId1" Type="http://schemas.openxmlformats.org/officeDocument/2006/relationships/tags" Target="../tags/tag119.xml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tags" Target="../tags/tag129.xml"/><Relationship Id="rId8" Type="http://schemas.openxmlformats.org/officeDocument/2006/relationships/tags" Target="../tags/tag128.xml"/><Relationship Id="rId7" Type="http://schemas.openxmlformats.org/officeDocument/2006/relationships/tags" Target="../tags/tag127.xml"/><Relationship Id="rId6" Type="http://schemas.openxmlformats.org/officeDocument/2006/relationships/tags" Target="../tags/tag126.xml"/><Relationship Id="rId5" Type="http://schemas.openxmlformats.org/officeDocument/2006/relationships/image" Target="../media/image33.png"/><Relationship Id="rId4" Type="http://schemas.openxmlformats.org/officeDocument/2006/relationships/tags" Target="../tags/tag125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1" Type="http://schemas.openxmlformats.org/officeDocument/2006/relationships/slideLayout" Target="../slideLayouts/slideLayout144.xml"/><Relationship Id="rId10" Type="http://schemas.openxmlformats.org/officeDocument/2006/relationships/tags" Target="../tags/tag130.xml"/><Relationship Id="rId1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16.xml"/><Relationship Id="rId1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7.xml"/><Relationship Id="rId1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vmlDrawing" Target="../drawings/vmlDrawing5.vml"/><Relationship Id="rId6" Type="http://schemas.openxmlformats.org/officeDocument/2006/relationships/slideLayout" Target="../slideLayouts/slideLayout87.xml"/><Relationship Id="rId5" Type="http://schemas.openxmlformats.org/officeDocument/2006/relationships/image" Target="../media/image41.jpeg"/><Relationship Id="rId4" Type="http://schemas.openxmlformats.org/officeDocument/2006/relationships/oleObject" Target="../embeddings/oleObject11.bin"/><Relationship Id="rId3" Type="http://schemas.openxmlformats.org/officeDocument/2006/relationships/image" Target="../media/image39.png"/><Relationship Id="rId2" Type="http://schemas.openxmlformats.org/officeDocument/2006/relationships/oleObject" Target="../embeddings/oleObject10.bin"/><Relationship Id="rId1" Type="http://schemas.openxmlformats.org/officeDocument/2006/relationships/image" Target="../media/image40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tags" Target="../tags/tag139.xml"/><Relationship Id="rId8" Type="http://schemas.openxmlformats.org/officeDocument/2006/relationships/tags" Target="../tags/tag138.xml"/><Relationship Id="rId7" Type="http://schemas.openxmlformats.org/officeDocument/2006/relationships/tags" Target="../tags/tag137.xml"/><Relationship Id="rId6" Type="http://schemas.openxmlformats.org/officeDocument/2006/relationships/tags" Target="../tags/tag136.xml"/><Relationship Id="rId5" Type="http://schemas.openxmlformats.org/officeDocument/2006/relationships/tags" Target="../tags/tag135.xml"/><Relationship Id="rId4" Type="http://schemas.openxmlformats.org/officeDocument/2006/relationships/tags" Target="../tags/tag134.xml"/><Relationship Id="rId34" Type="http://schemas.openxmlformats.org/officeDocument/2006/relationships/vmlDrawing" Target="../drawings/vmlDrawing6.vml"/><Relationship Id="rId33" Type="http://schemas.openxmlformats.org/officeDocument/2006/relationships/slideLayout" Target="../slideLayouts/slideLayout139.xml"/><Relationship Id="rId32" Type="http://schemas.openxmlformats.org/officeDocument/2006/relationships/tags" Target="../tags/tag159.xml"/><Relationship Id="rId31" Type="http://schemas.openxmlformats.org/officeDocument/2006/relationships/tags" Target="../tags/tag158.xml"/><Relationship Id="rId30" Type="http://schemas.openxmlformats.org/officeDocument/2006/relationships/tags" Target="../tags/tag157.xml"/><Relationship Id="rId3" Type="http://schemas.openxmlformats.org/officeDocument/2006/relationships/tags" Target="../tags/tag133.xml"/><Relationship Id="rId29" Type="http://schemas.openxmlformats.org/officeDocument/2006/relationships/tags" Target="../tags/tag156.xml"/><Relationship Id="rId28" Type="http://schemas.openxmlformats.org/officeDocument/2006/relationships/tags" Target="../tags/tag155.xml"/><Relationship Id="rId27" Type="http://schemas.openxmlformats.org/officeDocument/2006/relationships/tags" Target="../tags/tag154.xml"/><Relationship Id="rId26" Type="http://schemas.openxmlformats.org/officeDocument/2006/relationships/tags" Target="../tags/tag153.xml"/><Relationship Id="rId25" Type="http://schemas.openxmlformats.org/officeDocument/2006/relationships/tags" Target="../tags/tag152.xml"/><Relationship Id="rId24" Type="http://schemas.openxmlformats.org/officeDocument/2006/relationships/tags" Target="../tags/tag151.xml"/><Relationship Id="rId23" Type="http://schemas.openxmlformats.org/officeDocument/2006/relationships/tags" Target="../tags/tag150.xml"/><Relationship Id="rId22" Type="http://schemas.openxmlformats.org/officeDocument/2006/relationships/tags" Target="../tags/tag149.xml"/><Relationship Id="rId21" Type="http://schemas.openxmlformats.org/officeDocument/2006/relationships/tags" Target="../tags/tag148.xml"/><Relationship Id="rId20" Type="http://schemas.openxmlformats.org/officeDocument/2006/relationships/tags" Target="../tags/tag147.xml"/><Relationship Id="rId2" Type="http://schemas.openxmlformats.org/officeDocument/2006/relationships/tags" Target="../tags/tag132.xml"/><Relationship Id="rId19" Type="http://schemas.openxmlformats.org/officeDocument/2006/relationships/oleObject" Target="../embeddings/oleObject13.bin"/><Relationship Id="rId18" Type="http://schemas.openxmlformats.org/officeDocument/2006/relationships/tags" Target="../tags/tag146.xml"/><Relationship Id="rId17" Type="http://schemas.openxmlformats.org/officeDocument/2006/relationships/image" Target="../media/image37.png"/><Relationship Id="rId16" Type="http://schemas.openxmlformats.org/officeDocument/2006/relationships/oleObject" Target="../embeddings/oleObject12.bin"/><Relationship Id="rId15" Type="http://schemas.openxmlformats.org/officeDocument/2006/relationships/tags" Target="../tags/tag145.xml"/><Relationship Id="rId14" Type="http://schemas.openxmlformats.org/officeDocument/2006/relationships/tags" Target="../tags/tag144.xml"/><Relationship Id="rId13" Type="http://schemas.openxmlformats.org/officeDocument/2006/relationships/tags" Target="../tags/tag143.xml"/><Relationship Id="rId12" Type="http://schemas.openxmlformats.org/officeDocument/2006/relationships/tags" Target="../tags/tag142.xml"/><Relationship Id="rId11" Type="http://schemas.openxmlformats.org/officeDocument/2006/relationships/tags" Target="../tags/tag141.xml"/><Relationship Id="rId10" Type="http://schemas.openxmlformats.org/officeDocument/2006/relationships/tags" Target="../tags/tag140.xml"/><Relationship Id="rId1" Type="http://schemas.openxmlformats.org/officeDocument/2006/relationships/tags" Target="../tags/tag13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33.xml"/><Relationship Id="rId1" Type="http://schemas.openxmlformats.org/officeDocument/2006/relationships/image" Target="../media/image45.jpeg"/></Relationships>
</file>

<file path=ppt/slides/_rels/slide4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62.xml"/><Relationship Id="rId4" Type="http://schemas.openxmlformats.org/officeDocument/2006/relationships/tags" Target="../tags/tag162.xml"/><Relationship Id="rId3" Type="http://schemas.openxmlformats.org/officeDocument/2006/relationships/image" Target="../media/image46.png"/><Relationship Id="rId2" Type="http://schemas.openxmlformats.org/officeDocument/2006/relationships/tags" Target="../tags/tag161.xml"/><Relationship Id="rId1" Type="http://schemas.openxmlformats.org/officeDocument/2006/relationships/tags" Target="../tags/tag16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47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0.xml"/><Relationship Id="rId1" Type="http://schemas.openxmlformats.org/officeDocument/2006/relationships/tags" Target="../tags/tag16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5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8.xml"/><Relationship Id="rId4" Type="http://schemas.openxmlformats.org/officeDocument/2006/relationships/tags" Target="../tags/tag167.xml"/><Relationship Id="rId3" Type="http://schemas.openxmlformats.org/officeDocument/2006/relationships/tags" Target="../tags/tag166.xml"/><Relationship Id="rId2" Type="http://schemas.openxmlformats.org/officeDocument/2006/relationships/tags" Target="../tags/tag165.xml"/><Relationship Id="rId1" Type="http://schemas.openxmlformats.org/officeDocument/2006/relationships/tags" Target="../tags/tag16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7.vml"/><Relationship Id="rId5" Type="http://schemas.openxmlformats.org/officeDocument/2006/relationships/slideLayout" Target="../slideLayouts/slideLayout73.xml"/><Relationship Id="rId4" Type="http://schemas.openxmlformats.org/officeDocument/2006/relationships/image" Target="../media/image52.png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oleObject" Target="../embeddings/oleObject14.bin"/></Relationships>
</file>

<file path=ppt/slides/_rels/slide5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73.xml"/><Relationship Id="rId5" Type="http://schemas.openxmlformats.org/officeDocument/2006/relationships/tags" Target="../tags/tag171.xml"/><Relationship Id="rId4" Type="http://schemas.openxmlformats.org/officeDocument/2006/relationships/tags" Target="../tags/tag170.xml"/><Relationship Id="rId3" Type="http://schemas.openxmlformats.org/officeDocument/2006/relationships/tags" Target="../tags/tag169.xml"/><Relationship Id="rId2" Type="http://schemas.openxmlformats.org/officeDocument/2006/relationships/tags" Target="../tags/tag168.xml"/><Relationship Id="rId1" Type="http://schemas.openxmlformats.org/officeDocument/2006/relationships/image" Target="../media/image53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73.xml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tags" Target="../tags/tag17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3.xml"/><Relationship Id="rId1" Type="http://schemas.openxmlformats.org/officeDocument/2006/relationships/image" Target="../media/image56.png"/></Relationships>
</file>

<file path=ppt/slides/_rels/slide6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73.xml"/><Relationship Id="rId3" Type="http://schemas.openxmlformats.org/officeDocument/2006/relationships/image" Target="../media/image57.png"/><Relationship Id="rId2" Type="http://schemas.openxmlformats.org/officeDocument/2006/relationships/tags" Target="../tags/tag173.xml"/><Relationship Id="rId1" Type="http://schemas.openxmlformats.org/officeDocument/2006/relationships/image" Target="../media/image41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3.xml"/><Relationship Id="rId1" Type="http://schemas.openxmlformats.org/officeDocument/2006/relationships/image" Target="../media/image58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3.xml"/><Relationship Id="rId1" Type="http://schemas.openxmlformats.org/officeDocument/2006/relationships/image" Target="../media/image59.png"/></Relationships>
</file>

<file path=ppt/slides/_rels/slide6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73.xml"/><Relationship Id="rId2" Type="http://schemas.openxmlformats.org/officeDocument/2006/relationships/image" Target="../media/image61.jpeg"/><Relationship Id="rId1" Type="http://schemas.openxmlformats.org/officeDocument/2006/relationships/image" Target="../media/image60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3.xml"/><Relationship Id="rId1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8.xml"/><Relationship Id="rId1" Type="http://schemas.openxmlformats.org/officeDocument/2006/relationships/image" Target="../media/image62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8.xml"/><Relationship Id="rId1" Type="http://schemas.openxmlformats.org/officeDocument/2006/relationships/image" Target="../media/image63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8.xml"/><Relationship Id="rId1" Type="http://schemas.openxmlformats.org/officeDocument/2006/relationships/image" Target="../media/image64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3.xml"/><Relationship Id="rId1" Type="http://schemas.openxmlformats.org/officeDocument/2006/relationships/image" Target="../media/image65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3.xml"/></Relationships>
</file>

<file path=ppt/slides/_rels/slide8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3.xml"/><Relationship Id="rId3" Type="http://schemas.openxmlformats.org/officeDocument/2006/relationships/image" Target="../media/image66.png"/><Relationship Id="rId2" Type="http://schemas.openxmlformats.org/officeDocument/2006/relationships/tags" Target="../tags/tag175.xml"/><Relationship Id="rId1" Type="http://schemas.openxmlformats.org/officeDocument/2006/relationships/tags" Target="../tags/tag17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087563" y="0"/>
            <a:ext cx="7056437" cy="576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0" y="1484313"/>
            <a:ext cx="3995738" cy="64135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/>
            <a:r>
              <a:rPr lang="zh-CN" altLang="en-US" sz="3600" b="1" dirty="0"/>
              <a:t>什么是光合作用？</a:t>
            </a:r>
            <a:endParaRPr lang="zh-CN" altLang="en-US" sz="3600" b="1" dirty="0"/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1835150" y="3068638"/>
            <a:ext cx="5689600" cy="762000"/>
          </a:xfrm>
          <a:prstGeom prst="rect">
            <a:avLst/>
          </a:prstGeom>
          <a:noFill/>
          <a:ln w="9525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4400" b="1"/>
              <a:t>第</a:t>
            </a:r>
            <a:r>
              <a:rPr lang="en-US" altLang="zh-CN" sz="4400" b="1"/>
              <a:t>4</a:t>
            </a:r>
            <a:r>
              <a:rPr lang="zh-CN" altLang="en-US" sz="4400" b="1"/>
              <a:t>节　光合作用</a:t>
            </a:r>
            <a:endParaRPr lang="zh-CN" altLang="en-US" sz="4400" b="1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5560" y="4364990"/>
            <a:ext cx="2100580" cy="645160"/>
          </a:xfrm>
          <a:prstGeom prst="rect">
            <a:avLst/>
          </a:prstGeom>
          <a:noFill/>
          <a:ln w="9525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000000"/>
                </a:solidFill>
              </a:rPr>
              <a:t>一</a:t>
            </a:r>
            <a:r>
              <a:rPr lang="zh-CN" altLang="en-US" sz="3600" b="1" dirty="0" smtClean="0">
                <a:solidFill>
                  <a:srgbClr val="000000"/>
                </a:solidFill>
              </a:rPr>
              <a:t>、发现</a:t>
            </a:r>
            <a:endParaRPr lang="zh-CN" altLang="en-US" sz="36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 animBg="1"/>
      <p:bldP spid="2054" grpId="0" bldLvl="0" animBg="1"/>
      <p:bldP spid="5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611188" y="2060575"/>
            <a:ext cx="7343775" cy="15128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r>
              <a:rPr kumimoji="1" lang="zh-CN" altLang="en-US" sz="3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问题：</a:t>
            </a:r>
            <a:endParaRPr kumimoji="1" lang="zh-CN" altLang="en-US" sz="3600" b="1" dirty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r>
              <a:rPr kumimoji="1" lang="zh-CN" altLang="en-US" sz="3600" b="1" dirty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     </a:t>
            </a:r>
            <a:r>
              <a:rPr kumimoji="1" lang="en-US" altLang="zh-CN" sz="3600" b="1" dirty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CO</a:t>
            </a:r>
            <a:r>
              <a:rPr kumimoji="1" lang="en-US" altLang="zh-CN" sz="3600" b="1" baseline="-25000" dirty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2</a:t>
            </a:r>
            <a:r>
              <a:rPr kumimoji="1" lang="zh-CN" altLang="en-US" sz="3600" b="1" dirty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是如何转变成有机物的？</a:t>
            </a:r>
            <a:endParaRPr kumimoji="1" lang="zh-CN" altLang="en-US" sz="3600" b="1" dirty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pic>
        <p:nvPicPr>
          <p:cNvPr id="40963" name="Picture 3" descr="u=694250875,1058074392&amp;gp=28">
            <a:hlinkClick r:id="rId1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260350"/>
            <a:ext cx="1327150" cy="16557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MCalvin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79388" y="200025"/>
            <a:ext cx="4032250" cy="3390900"/>
          </a:xfrm>
          <a:prstGeom prst="rect">
            <a:avLst/>
          </a:prstGeom>
          <a:noFill/>
        </p:spPr>
      </p:pic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107504" y="3789363"/>
            <a:ext cx="5256584" cy="194468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zh-CN" sz="3600" b="1" dirty="0" smtClean="0">
                <a:solidFill>
                  <a:srgbClr val="0000FF"/>
                </a:solidFill>
              </a:rPr>
              <a:t>4</a:t>
            </a:r>
            <a:r>
              <a:rPr lang="zh-CN" altLang="en-US" sz="3600" b="1" dirty="0" smtClean="0">
                <a:solidFill>
                  <a:srgbClr val="0000FF"/>
                </a:solidFill>
              </a:rPr>
              <a:t>、</a:t>
            </a:r>
            <a:r>
              <a:rPr lang="en-US" altLang="zh-CN" sz="3600" b="1" dirty="0" smtClean="0">
                <a:solidFill>
                  <a:srgbClr val="0000FF"/>
                </a:solidFill>
              </a:rPr>
              <a:t>1945</a:t>
            </a:r>
            <a:r>
              <a:rPr lang="zh-CN" altLang="en-US" sz="3600" b="1" dirty="0">
                <a:solidFill>
                  <a:srgbClr val="0000FF"/>
                </a:solidFill>
              </a:rPr>
              <a:t>年</a:t>
            </a:r>
            <a:r>
              <a:rPr lang="en-US" altLang="zh-CN" sz="3600" b="1" dirty="0">
                <a:solidFill>
                  <a:srgbClr val="0000FF"/>
                </a:solidFill>
              </a:rPr>
              <a:t>Calvin</a:t>
            </a:r>
            <a:r>
              <a:rPr lang="zh-CN" altLang="en-US" sz="3600" b="1" dirty="0">
                <a:solidFill>
                  <a:srgbClr val="0000FF"/>
                </a:solidFill>
              </a:rPr>
              <a:t>卡尔文</a:t>
            </a:r>
            <a:endParaRPr lang="zh-CN" altLang="en-US" sz="3600" b="1" dirty="0">
              <a:solidFill>
                <a:srgbClr val="0000FF"/>
              </a:solidFill>
            </a:endParaRPr>
          </a:p>
          <a:p>
            <a:pPr marL="342900" indent="-342900">
              <a:spcBef>
                <a:spcPct val="20000"/>
              </a:spcBef>
            </a:pPr>
            <a:r>
              <a:rPr lang="zh-CN" altLang="en-US" sz="3600" b="1" dirty="0">
                <a:solidFill>
                  <a:srgbClr val="0000FF"/>
                </a:solidFill>
                <a:ea typeface="幼圆" panose="02010509060101010101" pitchFamily="49" charset="-122"/>
              </a:rPr>
              <a:t>     </a:t>
            </a:r>
            <a:r>
              <a:rPr lang="zh-CN" altLang="en-US" sz="3600" b="1" dirty="0" smtClean="0">
                <a:solidFill>
                  <a:srgbClr val="FF0000"/>
                </a:solidFill>
                <a:ea typeface="黑体" panose="02010609060101010101" pitchFamily="2" charset="-122"/>
              </a:rPr>
              <a:t>同位素示踪法</a:t>
            </a:r>
            <a:endParaRPr lang="en-US" altLang="zh-CN" sz="3600" b="1" dirty="0" smtClean="0">
              <a:solidFill>
                <a:srgbClr val="FF0000"/>
              </a:solidFill>
              <a:ea typeface="黑体" panose="02010609060101010101" pitchFamily="2" charset="-122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altLang="zh-CN" sz="3200" baseline="300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14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en-US" altLang="zh-CN" sz="3200" dirty="0" smtClean="0">
                <a:latin typeface="Times New Roman" panose="02020603050405020304" pitchFamily="18" charset="0"/>
              </a:rPr>
              <a:t>O</a:t>
            </a:r>
            <a:r>
              <a:rPr lang="en-US" altLang="zh-CN" sz="3200" baseline="-25000" dirty="0" smtClean="0">
                <a:latin typeface="Times New Roman" panose="02020603050405020304" pitchFamily="18" charset="0"/>
              </a:rPr>
              <a:t>2 </a:t>
            </a:r>
            <a:r>
              <a:rPr lang="zh-CN" altLang="en-US" sz="3600" b="1" dirty="0" smtClean="0">
                <a:solidFill>
                  <a:srgbClr val="FF0000"/>
                </a:solidFill>
                <a:ea typeface="黑体" panose="02010609060101010101" pitchFamily="2" charset="-122"/>
              </a:rPr>
              <a:t>探明</a:t>
            </a:r>
            <a:r>
              <a:rPr lang="zh-CN" altLang="en-US" sz="3600" b="1" dirty="0">
                <a:solidFill>
                  <a:srgbClr val="FF0000"/>
                </a:solidFill>
                <a:ea typeface="黑体" panose="02010609060101010101" pitchFamily="2" charset="-122"/>
              </a:rPr>
              <a:t>了二氧化碳转化成有机物的途径</a:t>
            </a:r>
            <a:endParaRPr lang="zh-CN" altLang="en-US" sz="3600" b="1" dirty="0">
              <a:solidFill>
                <a:srgbClr val="FF0000"/>
              </a:solidFill>
              <a:ea typeface="黑体" panose="02010609060101010101" pitchFamily="2" charset="-122"/>
            </a:endParaRPr>
          </a:p>
          <a:p>
            <a:pPr marL="342900" indent="-342900">
              <a:spcBef>
                <a:spcPct val="20000"/>
              </a:spcBef>
            </a:pPr>
            <a:endParaRPr lang="en-US" altLang="zh-CN" sz="3600" dirty="0">
              <a:solidFill>
                <a:srgbClr val="FF0000"/>
              </a:solidFill>
              <a:ea typeface="黑体" panose="02010609060101010101" pitchFamily="2" charset="-122"/>
            </a:endParaRPr>
          </a:p>
        </p:txBody>
      </p:sp>
      <p:pic>
        <p:nvPicPr>
          <p:cNvPr id="41991" name="Picture 7" descr="lollipo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3" y="188913"/>
            <a:ext cx="4427537" cy="3441700"/>
          </a:xfrm>
          <a:prstGeom prst="rect">
            <a:avLst/>
          </a:prstGeom>
          <a:noFill/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700" y="1700530"/>
            <a:ext cx="3914775" cy="5095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9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19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19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 cstate="print"/>
          <a:srcRect l="2522" t="2827" b="2505"/>
          <a:stretch>
            <a:fillRect/>
          </a:stretch>
        </p:blipFill>
        <p:spPr bwMode="auto">
          <a:xfrm>
            <a:off x="1907540" y="260985"/>
            <a:ext cx="5596890" cy="6336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9256" name="Group 40"/>
          <p:cNvGrpSpPr/>
          <p:nvPr/>
        </p:nvGrpSpPr>
        <p:grpSpPr bwMode="auto">
          <a:xfrm>
            <a:off x="899478" y="2492693"/>
            <a:ext cx="7129462" cy="981075"/>
            <a:chOff x="884" y="3175"/>
            <a:chExt cx="3903" cy="663"/>
          </a:xfrm>
        </p:grpSpPr>
        <p:sp>
          <p:nvSpPr>
            <p:cNvPr id="9257" name="Text Box 41"/>
            <p:cNvSpPr txBox="1"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884" y="3321"/>
              <a:ext cx="1457" cy="38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</a:ln>
          </p:spPr>
          <p:txBody>
            <a:bodyPr/>
            <a:p>
              <a:pPr algn="just"/>
              <a:r>
                <a:rPr lang="en-US" altLang="zh-CN" sz="32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CO</a:t>
              </a:r>
              <a:r>
                <a:rPr lang="en-US" altLang="zh-CN" sz="3200" b="1" baseline="-250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2</a:t>
              </a:r>
              <a:r>
                <a:rPr lang="en-US" altLang="zh-CN" sz="32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+ H</a:t>
              </a:r>
              <a:r>
                <a:rPr lang="en-US" altLang="zh-CN" sz="3200" b="1" baseline="-250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2</a:t>
              </a:r>
              <a:r>
                <a:rPr lang="en-US" altLang="zh-CN" sz="32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O</a:t>
              </a:r>
              <a:r>
                <a:rPr lang="en-US" altLang="zh-CN" sz="3600" b="1" baseline="300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*</a:t>
              </a:r>
              <a:endParaRPr lang="en-US" altLang="zh-CN" sz="3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endParaRPr>
            </a:p>
          </p:txBody>
        </p:sp>
        <p:sp>
          <p:nvSpPr>
            <p:cNvPr id="9258" name="Text Box 42"/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2426" y="3175"/>
              <a:ext cx="444" cy="3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/>
            <a:p>
              <a:pPr algn="just"/>
              <a:r>
                <a:rPr lang="zh-CN" altLang="en-US" sz="32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光</a:t>
              </a:r>
              <a:endParaRPr lang="zh-CN" alt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endParaRPr>
            </a:p>
          </p:txBody>
        </p:sp>
        <p:sp>
          <p:nvSpPr>
            <p:cNvPr id="9259" name="Text Box 43"/>
            <p:cNvSpPr txBox="1"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200" y="3494"/>
              <a:ext cx="1072" cy="34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/>
            <a:p>
              <a:pPr algn="just"/>
              <a:r>
                <a:rPr lang="zh-CN" altLang="en-US" sz="3200" b="1">
                  <a:solidFill>
                    <a:srgbClr val="09BD1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叶绿体</a:t>
              </a:r>
              <a:endParaRPr lang="zh-CN" altLang="en-US" sz="3200" b="1">
                <a:solidFill>
                  <a:srgbClr val="09BD1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endParaRPr>
            </a:p>
          </p:txBody>
        </p:sp>
        <p:sp>
          <p:nvSpPr>
            <p:cNvPr id="9260" name="Line 44"/>
            <p:cNvSpPr>
              <a:spLocks noChangeShapeType="1"/>
            </p:cNvSpPr>
            <p:nvPr>
              <p:custDataLst>
                <p:tags r:id="rId4"/>
              </p:custDataLst>
            </p:nvPr>
          </p:nvSpPr>
          <p:spPr bwMode="auto">
            <a:xfrm>
              <a:off x="2210" y="3519"/>
              <a:ext cx="897" cy="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tailEnd type="triangle" w="lg" len="lg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9261" name="Text Box 45"/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971" y="3306"/>
              <a:ext cx="1816" cy="39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/>
            <a:p>
              <a:pPr algn="just"/>
              <a:r>
                <a:rPr lang="zh-CN" altLang="en-US" sz="36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（</a:t>
              </a:r>
              <a:r>
                <a:rPr lang="en-US" altLang="zh-CN" sz="36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CH</a:t>
              </a:r>
              <a:r>
                <a:rPr lang="en-US" altLang="zh-CN" sz="3600" b="1" baseline="-250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2</a:t>
              </a:r>
              <a:r>
                <a:rPr lang="en-US" altLang="zh-CN" sz="36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O</a:t>
              </a:r>
              <a:r>
                <a:rPr lang="zh-CN" altLang="en-US" sz="36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）</a:t>
              </a:r>
              <a:r>
                <a:rPr lang="en-US" altLang="zh-CN" sz="36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+O</a:t>
              </a:r>
              <a:r>
                <a:rPr lang="en-US" altLang="zh-CN" sz="3600" b="1" baseline="300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*</a:t>
              </a:r>
              <a:r>
                <a:rPr lang="en-US" altLang="zh-CN" sz="3600" b="1" baseline="-250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2</a:t>
              </a:r>
              <a:endParaRPr lang="en-US" altLang="zh-CN" sz="3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6195" y="-215582"/>
            <a:ext cx="8229600" cy="1143000"/>
          </a:xfrm>
        </p:spPr>
        <p:txBody>
          <a:bodyPr/>
          <a:lstStyle/>
          <a:p>
            <a:pPr algn="l"/>
            <a:r>
              <a:rPr lang="zh-CN" altLang="en-US" sz="3200" b="1" dirty="0" smtClean="0">
                <a:ea typeface="黑体" panose="02010609060101010101" pitchFamily="2" charset="-122"/>
              </a:rPr>
              <a:t>二、叶绿体的结构适于进行</a:t>
            </a:r>
            <a:r>
              <a:rPr lang="zh-CN" altLang="en-US" sz="3200" b="1" dirty="0" smtClean="0">
                <a:ea typeface="黑体" panose="02010609060101010101" pitchFamily="2" charset="-122"/>
              </a:rPr>
              <a:t>光合作用</a:t>
            </a:r>
            <a:endParaRPr lang="zh-CN" altLang="en-US" sz="3200" b="1" dirty="0" smtClean="0">
              <a:ea typeface="黑体" panose="02010609060101010101" pitchFamily="2" charset="-122"/>
            </a:endParaRPr>
          </a:p>
        </p:txBody>
      </p:sp>
      <p:pic>
        <p:nvPicPr>
          <p:cNvPr id="5125" name="Picture 5" descr="叶绿体"/>
          <p:cNvPicPr>
            <a:picLocks noChangeAspect="1" noChangeArrowheads="1"/>
          </p:cNvPicPr>
          <p:nvPr/>
        </p:nvPicPr>
        <p:blipFill>
          <a:blip r:embed="rId1" cstate="print"/>
          <a:srcRect t="47778"/>
          <a:stretch>
            <a:fillRect/>
          </a:stretch>
        </p:blipFill>
        <p:spPr bwMode="auto">
          <a:xfrm>
            <a:off x="381000" y="1600200"/>
            <a:ext cx="6705600" cy="4862513"/>
          </a:xfrm>
          <a:prstGeom prst="rect">
            <a:avLst/>
          </a:prstGeom>
          <a:noFill/>
        </p:spPr>
      </p:pic>
      <p:sp>
        <p:nvSpPr>
          <p:cNvPr id="5128" name="Line 8"/>
          <p:cNvSpPr>
            <a:spLocks noChangeShapeType="1"/>
          </p:cNvSpPr>
          <p:nvPr/>
        </p:nvSpPr>
        <p:spPr bwMode="auto">
          <a:xfrm flipV="1">
            <a:off x="5943600" y="2209800"/>
            <a:ext cx="1524000" cy="284163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 flipV="1">
            <a:off x="5954713" y="5016500"/>
            <a:ext cx="1512887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5130" name="Line 10"/>
          <p:cNvSpPr>
            <a:spLocks noChangeShapeType="1"/>
          </p:cNvSpPr>
          <p:nvPr/>
        </p:nvSpPr>
        <p:spPr bwMode="auto">
          <a:xfrm flipV="1">
            <a:off x="5943600" y="3200400"/>
            <a:ext cx="151288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5132" name="Line 12"/>
          <p:cNvSpPr>
            <a:spLocks noChangeShapeType="1"/>
          </p:cNvSpPr>
          <p:nvPr/>
        </p:nvSpPr>
        <p:spPr bwMode="auto">
          <a:xfrm flipV="1">
            <a:off x="5954713" y="4084638"/>
            <a:ext cx="1512887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</a:ln>
          <a:effectLst/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类囊体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547495" y="2204720"/>
            <a:ext cx="6218555" cy="4631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/>
          <p:nvPr/>
        </p:nvGrpSpPr>
        <p:grpSpPr bwMode="auto">
          <a:xfrm>
            <a:off x="179388" y="333375"/>
            <a:ext cx="7705725" cy="1476375"/>
            <a:chOff x="-24" y="210"/>
            <a:chExt cx="4854" cy="930"/>
          </a:xfrm>
        </p:grpSpPr>
        <p:sp>
          <p:nvSpPr>
            <p:cNvPr id="29702" name="Text Box 6"/>
            <p:cNvSpPr txBox="1">
              <a:spLocks noChangeArrowheads="1"/>
            </p:cNvSpPr>
            <p:nvPr/>
          </p:nvSpPr>
          <p:spPr bwMode="auto">
            <a:xfrm>
              <a:off x="-24" y="210"/>
              <a:ext cx="2303" cy="930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3600" b="1" smtClean="0">
                  <a:solidFill>
                    <a:srgbClr val="000000"/>
                  </a:solidFill>
                  <a:latin typeface="Tahoma" panose="020B0604030504040204" pitchFamily="34" charset="0"/>
                  <a:ea typeface="黑体" panose="02010609060101010101" pitchFamily="2" charset="-122"/>
                </a:rPr>
                <a:t>1</a:t>
              </a:r>
              <a:r>
                <a:rPr lang="zh-CN" altLang="en-US" sz="3600" b="1" smtClean="0">
                  <a:solidFill>
                    <a:srgbClr val="000000"/>
                  </a:solidFill>
                  <a:latin typeface="Tahoma" panose="020B0604030504040204" pitchFamily="34" charset="0"/>
                  <a:ea typeface="黑体" panose="02010609060101010101" pitchFamily="2" charset="-122"/>
                </a:rPr>
                <a:t>、</a:t>
              </a:r>
              <a:r>
                <a:rPr lang="zh-CN" altLang="en-US" sz="3600" b="1" smtClean="0">
                  <a:solidFill>
                    <a:srgbClr val="000000"/>
                  </a:solidFill>
                  <a:latin typeface="Tahoma" panose="020B0604030504040204" pitchFamily="34" charset="0"/>
                  <a:ea typeface="黑体" panose="02010609060101010101" pitchFamily="2" charset="-122"/>
                </a:rPr>
                <a:t>适应性：</a:t>
              </a:r>
              <a:endParaRPr lang="zh-CN" altLang="en-US" sz="3600" b="1" smtClean="0">
                <a:solidFill>
                  <a:srgbClr val="000000"/>
                </a:solidFill>
                <a:latin typeface="Tahoma" panose="020B0604030504040204" pitchFamily="34" charset="0"/>
                <a:ea typeface="黑体" panose="02010609060101010101" pitchFamily="2" charset="-122"/>
              </a:endParaRPr>
            </a:p>
            <a:p>
              <a:pPr>
                <a:spcBef>
                  <a:spcPct val="50000"/>
                </a:spcBef>
              </a:pPr>
              <a:r>
                <a:rPr lang="zh-CN" altLang="en-US" sz="3600" b="1" smtClean="0">
                  <a:solidFill>
                    <a:srgbClr val="000000"/>
                  </a:solidFill>
                  <a:latin typeface="Tahoma" panose="020B0604030504040204" pitchFamily="34" charset="0"/>
                  <a:ea typeface="黑体" panose="02010609060101010101" pitchFamily="2" charset="-122"/>
                </a:rPr>
                <a:t>独立的环境，</a:t>
              </a:r>
              <a:endParaRPr lang="zh-CN" altLang="en-US" sz="3600" b="1" smtClean="0">
                <a:solidFill>
                  <a:srgbClr val="000000"/>
                </a:solidFill>
                <a:latin typeface="Tahoma" panose="020B0604030504040204" pitchFamily="34" charset="0"/>
                <a:ea typeface="黑体" panose="02010609060101010101" pitchFamily="2" charset="-122"/>
              </a:endParaRPr>
            </a:p>
          </p:txBody>
        </p:sp>
        <p:sp>
          <p:nvSpPr>
            <p:cNvPr id="29703" name="Text Box 7"/>
            <p:cNvSpPr txBox="1">
              <a:spLocks noChangeArrowheads="1"/>
            </p:cNvSpPr>
            <p:nvPr/>
          </p:nvSpPr>
          <p:spPr bwMode="auto">
            <a:xfrm>
              <a:off x="1474" y="708"/>
              <a:ext cx="1406" cy="406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3600" b="1" smtClean="0">
                  <a:solidFill>
                    <a:srgbClr val="000000"/>
                  </a:solidFill>
                  <a:latin typeface="Tahoma" panose="020B0604030504040204" pitchFamily="34" charset="0"/>
                  <a:ea typeface="黑体" panose="02010609060101010101" pitchFamily="2" charset="-122"/>
                </a:rPr>
                <a:t> </a:t>
              </a:r>
              <a:r>
                <a:rPr lang="zh-CN" altLang="en-US" sz="3600" b="1" smtClean="0">
                  <a:solidFill>
                    <a:srgbClr val="000000"/>
                  </a:solidFill>
                  <a:latin typeface="Tahoma" panose="020B0604030504040204" pitchFamily="34" charset="0"/>
                  <a:ea typeface="黑体" panose="02010609060101010101" pitchFamily="2" charset="-122"/>
                </a:rPr>
                <a:t>大量的膜，</a:t>
              </a:r>
              <a:endParaRPr lang="zh-CN" altLang="en-US" sz="3600" b="1" smtClean="0">
                <a:solidFill>
                  <a:srgbClr val="000000"/>
                </a:solidFill>
                <a:latin typeface="Tahoma" panose="020B0604030504040204" pitchFamily="34" charset="0"/>
                <a:ea typeface="黑体" panose="02010609060101010101" pitchFamily="2" charset="-122"/>
              </a:endParaRPr>
            </a:p>
          </p:txBody>
        </p:sp>
        <p:sp>
          <p:nvSpPr>
            <p:cNvPr id="29704" name="Text Box 8"/>
            <p:cNvSpPr txBox="1">
              <a:spLocks noChangeArrowheads="1"/>
            </p:cNvSpPr>
            <p:nvPr/>
          </p:nvSpPr>
          <p:spPr bwMode="auto">
            <a:xfrm>
              <a:off x="3422" y="708"/>
              <a:ext cx="1408" cy="406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3600" b="1" dirty="0" smtClean="0">
                  <a:solidFill>
                    <a:schemeClr val="tx1"/>
                  </a:solidFill>
                  <a:latin typeface="Tahoma" panose="020B0604030504040204" pitchFamily="34" charset="0"/>
                  <a:ea typeface="黑体" panose="02010609060101010101" pitchFamily="2" charset="-122"/>
                </a:rPr>
                <a:t>光合色素</a:t>
              </a:r>
              <a:endParaRPr lang="zh-CN" altLang="en-US" sz="3600" b="1" dirty="0" smtClean="0">
                <a:solidFill>
                  <a:schemeClr val="tx1"/>
                </a:solidFill>
                <a:latin typeface="Tahoma" panose="020B0604030504040204" pitchFamily="34" charset="0"/>
                <a:ea typeface="黑体" panose="02010609060101010101" pitchFamily="2" charset="-122"/>
              </a:endParaRPr>
            </a:p>
          </p:txBody>
        </p:sp>
        <p:sp>
          <p:nvSpPr>
            <p:cNvPr id="29705" name="Text Box 9"/>
            <p:cNvSpPr txBox="1">
              <a:spLocks noChangeArrowheads="1"/>
            </p:cNvSpPr>
            <p:nvPr/>
          </p:nvSpPr>
          <p:spPr bwMode="auto">
            <a:xfrm>
              <a:off x="3014" y="709"/>
              <a:ext cx="499" cy="406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3600" b="1" dirty="0" smtClean="0">
                  <a:solidFill>
                    <a:srgbClr val="000000"/>
                  </a:solidFill>
                  <a:latin typeface="Tahoma" panose="020B0604030504040204" pitchFamily="34" charset="0"/>
                  <a:ea typeface="黑体" panose="02010609060101010101" pitchFamily="2" charset="-122"/>
                </a:rPr>
                <a:t>酶、</a:t>
              </a:r>
              <a:endParaRPr lang="zh-CN" altLang="en-US" sz="3600" b="1" dirty="0" smtClean="0">
                <a:solidFill>
                  <a:srgbClr val="000000"/>
                </a:solidFill>
                <a:latin typeface="Tahoma" panose="020B0604030504040204" pitchFamily="34" charset="0"/>
                <a:ea typeface="黑体" panose="0201060906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Text Box 2"/>
          <p:cNvSpPr txBox="1">
            <a:spLocks noChangeArrowheads="1"/>
          </p:cNvSpPr>
          <p:nvPr/>
        </p:nvSpPr>
        <p:spPr bwMode="auto">
          <a:xfrm>
            <a:off x="107623" y="188382"/>
            <a:ext cx="480060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+mn-cs"/>
              </a:rPr>
              <a:t>2</a:t>
            </a:r>
            <a:r>
              <a:rPr kumimoji="1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+mn-cs"/>
              </a:rPr>
              <a:t>、叶绿体中的色素</a:t>
            </a:r>
            <a:endParaRPr kumimoji="1" lang="zh-CN" alt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2" charset="-122"/>
              <a:cs typeface="+mn-cs"/>
            </a:endParaRPr>
          </a:p>
        </p:txBody>
      </p:sp>
      <p:sp>
        <p:nvSpPr>
          <p:cNvPr id="212995" name="Text Box 3"/>
          <p:cNvSpPr txBox="1">
            <a:spLocks noChangeArrowheads="1"/>
          </p:cNvSpPr>
          <p:nvPr/>
        </p:nvSpPr>
        <p:spPr bwMode="auto">
          <a:xfrm>
            <a:off x="4168017" y="1772713"/>
            <a:ext cx="4254417" cy="586957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 lIns="90000" tIns="46800" rIns="90000" bIns="468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1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位于类囊体的膜上</a:t>
            </a:r>
            <a:endParaRPr kumimoji="1" lang="zh-CN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  <p:sp>
        <p:nvSpPr>
          <p:cNvPr id="212996" name="Text Box 4"/>
          <p:cNvSpPr txBox="1">
            <a:spLocks noChangeArrowheads="1"/>
          </p:cNvSpPr>
          <p:nvPr/>
        </p:nvSpPr>
        <p:spPr bwMode="auto">
          <a:xfrm>
            <a:off x="251460" y="1066165"/>
            <a:ext cx="8144510" cy="584835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 lIns="90000" tIns="46800" rIns="90000" bIns="468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r>
              <a:rPr kumimoji="1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（</a:t>
            </a:r>
            <a:r>
              <a:rPr kumimoji="1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1</a:t>
            </a:r>
            <a:r>
              <a:rPr kumimoji="1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）、功能：吸收、传递、</a:t>
            </a:r>
            <a:r>
              <a:rPr kumimoji="1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转化</a:t>
            </a:r>
            <a:r>
              <a:rPr kumimoji="1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光能</a:t>
            </a:r>
            <a:endParaRPr kumimoji="1" lang="zh-CN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  <p:pic>
        <p:nvPicPr>
          <p:cNvPr id="12293" name="Picture 5" descr="2"/>
          <p:cNvPicPr>
            <a:picLocks noChangeAspect="1" noChangeArrowheads="1"/>
          </p:cNvPicPr>
          <p:nvPr/>
        </p:nvPicPr>
        <p:blipFill>
          <a:blip r:embed="rId1" cstate="print">
            <a:lum bright="32000" contrast="46000"/>
          </a:blip>
          <a:srcRect/>
          <a:stretch>
            <a:fillRect/>
          </a:stretch>
        </p:blipFill>
        <p:spPr bwMode="auto">
          <a:xfrm>
            <a:off x="0" y="1882775"/>
            <a:ext cx="3059113" cy="497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6" descr="7-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3113831"/>
            <a:ext cx="4839804" cy="3744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5" name="下弧形箭头 8"/>
          <p:cNvSpPr>
            <a:spLocks noChangeArrowheads="1"/>
          </p:cNvSpPr>
          <p:nvPr/>
        </p:nvSpPr>
        <p:spPr bwMode="auto">
          <a:xfrm rot="-2089184">
            <a:off x="1841500" y="4926013"/>
            <a:ext cx="2720975" cy="587375"/>
          </a:xfrm>
          <a:prstGeom prst="curvedUpArrow">
            <a:avLst>
              <a:gd name="adj1" fmla="val 24985"/>
              <a:gd name="adj2" fmla="val 49177"/>
              <a:gd name="adj3" fmla="val 26769"/>
            </a:avLst>
          </a:prstGeom>
          <a:noFill/>
          <a:ln w="9525" algn="ctr">
            <a:solidFill>
              <a:schemeClr val="tx1"/>
            </a:solidFill>
            <a:round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3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995936" y="2420759"/>
            <a:ext cx="2592388" cy="579438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1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脂溶性</a:t>
            </a:r>
            <a:endParaRPr kumimoji="1" lang="zh-CN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2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2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995" grpId="0"/>
      <p:bldP spid="212996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243" y="116840"/>
            <a:ext cx="8229600" cy="892175"/>
          </a:xfrm>
        </p:spPr>
        <p:txBody>
          <a:bodyPr/>
          <a:lstStyle/>
          <a:p>
            <a:pPr marL="0" indent="0" algn="l">
              <a:buNone/>
            </a:pPr>
            <a:r>
              <a:rPr lang="zh-CN" altLang="en-US" b="1" dirty="0" smtClean="0"/>
              <a:t>（</a:t>
            </a:r>
            <a:r>
              <a:rPr lang="en-US" altLang="zh-CN" b="1" dirty="0" smtClean="0"/>
              <a:t>2</a:t>
            </a:r>
            <a:r>
              <a:rPr lang="zh-CN" altLang="en-US" b="1" dirty="0" smtClean="0"/>
              <a:t>）、绿叶</a:t>
            </a:r>
            <a:r>
              <a:rPr lang="zh-CN" altLang="en-US" b="1" dirty="0"/>
              <a:t>中色素的</a:t>
            </a:r>
            <a:r>
              <a:rPr lang="zh-CN" altLang="en-US" b="1" dirty="0">
                <a:solidFill>
                  <a:srgbClr val="FF3300"/>
                </a:solidFill>
              </a:rPr>
              <a:t>提取</a:t>
            </a:r>
            <a:r>
              <a:rPr lang="zh-CN" altLang="en-US" b="1" dirty="0"/>
              <a:t>和</a:t>
            </a:r>
            <a:r>
              <a:rPr lang="zh-CN" altLang="en-US" b="1" dirty="0">
                <a:solidFill>
                  <a:srgbClr val="FF3300"/>
                </a:solidFill>
              </a:rPr>
              <a:t>分离</a:t>
            </a:r>
            <a:endParaRPr lang="zh-CN" altLang="en-US" b="1" dirty="0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TextBox 3"/>
          <p:cNvSpPr txBox="1">
            <a:spLocks noChangeArrowheads="1"/>
          </p:cNvSpPr>
          <p:nvPr/>
        </p:nvSpPr>
        <p:spPr bwMode="auto">
          <a:xfrm>
            <a:off x="251460" y="332740"/>
            <a:ext cx="685800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_GB2312" pitchFamily="49" charset="-122"/>
                <a:ea typeface="楷体_GB2312" pitchFamily="49" charset="-122"/>
                <a:cs typeface="+mn-cs"/>
              </a:rPr>
              <a:t>色素的提取</a:t>
            </a:r>
            <a:endParaRPr kumimoji="0" lang="zh-CN" alt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_GB2312" pitchFamily="49" charset="-122"/>
              <a:ea typeface="楷体_GB2312" pitchFamily="49" charset="-122"/>
              <a:cs typeface="+mn-cs"/>
            </a:endParaRPr>
          </a:p>
        </p:txBody>
      </p:sp>
      <p:sp>
        <p:nvSpPr>
          <p:cNvPr id="5123" name="TextBox 2"/>
          <p:cNvSpPr txBox="1">
            <a:spLocks noChangeArrowheads="1"/>
          </p:cNvSpPr>
          <p:nvPr/>
        </p:nvSpPr>
        <p:spPr bwMode="auto">
          <a:xfrm>
            <a:off x="500063" y="1428750"/>
            <a:ext cx="814387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_GB2312" pitchFamily="49" charset="-122"/>
                <a:ea typeface="楷体_GB2312" pitchFamily="49" charset="-122"/>
                <a:cs typeface="+mn-cs"/>
              </a:rPr>
              <a:t>原理：色素为脂溶性</a:t>
            </a:r>
            <a:r>
              <a:rPr kumimoji="0" lang="en-US" altLang="zh-CN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_GB2312" pitchFamily="49" charset="-122"/>
                <a:ea typeface="楷体_GB2312" pitchFamily="49" charset="-122"/>
                <a:cs typeface="+mn-cs"/>
              </a:rPr>
              <a:t>,</a:t>
            </a:r>
            <a:r>
              <a:rPr kumimoji="0" lang="zh-CN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_GB2312" pitchFamily="49" charset="-122"/>
                <a:ea typeface="楷体_GB2312" pitchFamily="49" charset="-122"/>
                <a:cs typeface="+mn-cs"/>
              </a:rPr>
              <a:t>易溶于有机溶剂</a:t>
            </a:r>
            <a:endParaRPr kumimoji="0" lang="zh-CN" altLang="en-US" sz="3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_GB2312" pitchFamily="49" charset="-122"/>
              <a:ea typeface="楷体_GB2312" pitchFamily="49" charset="-122"/>
              <a:cs typeface="+mn-cs"/>
            </a:endParaRPr>
          </a:p>
        </p:txBody>
      </p:sp>
      <p:sp>
        <p:nvSpPr>
          <p:cNvPr id="30728" name="TextBox 4"/>
          <p:cNvSpPr txBox="1">
            <a:spLocks noChangeArrowheads="1"/>
          </p:cNvSpPr>
          <p:nvPr/>
        </p:nvSpPr>
        <p:spPr bwMode="auto">
          <a:xfrm>
            <a:off x="539750" y="2060575"/>
            <a:ext cx="5656263" cy="452431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_GB2312" pitchFamily="49" charset="-122"/>
              <a:ea typeface="楷体_GB2312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_GB2312" pitchFamily="49" charset="-122"/>
                <a:ea typeface="楷体_GB2312" pitchFamily="49" charset="-122"/>
                <a:cs typeface="+mn-cs"/>
              </a:rPr>
              <a:t>操作：（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_GB2312" pitchFamily="49" charset="-122"/>
                <a:ea typeface="楷体_GB2312" pitchFamily="49" charset="-122"/>
                <a:cs typeface="+mn-cs"/>
              </a:rPr>
              <a:t>1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_GB2312" pitchFamily="49" charset="-122"/>
                <a:ea typeface="楷体_GB2312" pitchFamily="49" charset="-122"/>
                <a:cs typeface="+mn-cs"/>
              </a:rPr>
              <a:t>）研磨绿叶</a:t>
            </a:r>
            <a:endParaRPr kumimoji="0" lang="zh-CN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_GB2312" pitchFamily="49" charset="-122"/>
              <a:ea typeface="楷体_GB2312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_GB2312" pitchFamily="49" charset="-122"/>
              <a:ea typeface="楷体_GB2312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_GB2312" pitchFamily="49" charset="-122"/>
              <a:ea typeface="楷体_GB2312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_GB2312" pitchFamily="49" charset="-122"/>
              <a:ea typeface="楷体_GB2312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_GB2312" pitchFamily="49" charset="-122"/>
                <a:ea typeface="楷体_GB2312" pitchFamily="49" charset="-122"/>
                <a:cs typeface="+mn-cs"/>
              </a:rPr>
              <a:t>      </a:t>
            </a:r>
            <a:endParaRPr kumimoji="0" lang="zh-CN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_GB2312" pitchFamily="49" charset="-122"/>
              <a:ea typeface="楷体_GB2312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_GB2312" pitchFamily="49" charset="-122"/>
                <a:ea typeface="楷体_GB2312" pitchFamily="49" charset="-122"/>
                <a:cs typeface="+mn-cs"/>
              </a:rPr>
              <a:t>      （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_GB2312" pitchFamily="49" charset="-122"/>
                <a:ea typeface="楷体_GB2312" pitchFamily="49" charset="-122"/>
                <a:cs typeface="+mn-cs"/>
              </a:rPr>
              <a:t>2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_GB2312" pitchFamily="49" charset="-122"/>
                <a:ea typeface="楷体_GB2312" pitchFamily="49" charset="-122"/>
                <a:cs typeface="+mn-cs"/>
              </a:rPr>
              <a:t>）过滤，收集滤液   </a:t>
            </a:r>
            <a:endParaRPr kumimoji="0" lang="zh-CN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_GB2312" pitchFamily="49" charset="-122"/>
              <a:ea typeface="楷体_GB2312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_GB2312" pitchFamily="49" charset="-122"/>
                <a:ea typeface="楷体_GB2312" pitchFamily="49" charset="-122"/>
                <a:cs typeface="+mn-cs"/>
              </a:rPr>
              <a:t>      </a:t>
            </a:r>
            <a:endParaRPr kumimoji="0" lang="zh-CN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_GB2312" pitchFamily="49" charset="-122"/>
              <a:ea typeface="楷体_GB2312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_GB2312" pitchFamily="49" charset="-122"/>
                <a:ea typeface="楷体_GB2312" pitchFamily="49" charset="-122"/>
                <a:cs typeface="+mn-cs"/>
              </a:rPr>
              <a:t>      </a:t>
            </a:r>
            <a:endParaRPr kumimoji="0" lang="zh-CN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_GB2312" pitchFamily="49" charset="-122"/>
              <a:ea typeface="楷体_GB2312" pitchFamily="49" charset="-122"/>
              <a:cs typeface="+mn-cs"/>
            </a:endParaRPr>
          </a:p>
        </p:txBody>
      </p:sp>
      <p:sp>
        <p:nvSpPr>
          <p:cNvPr id="30732" name="TextBox 11"/>
          <p:cNvSpPr txBox="1">
            <a:spLocks noChangeArrowheads="1"/>
          </p:cNvSpPr>
          <p:nvPr/>
        </p:nvSpPr>
        <p:spPr bwMode="auto">
          <a:xfrm>
            <a:off x="1619250" y="3284538"/>
            <a:ext cx="5940425" cy="1569660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二氧化硅：使研磨更充分</a:t>
            </a:r>
            <a:endParaRPr kumimoji="0" lang="zh-CN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碳酸钙：防止色素被破坏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无水乙醇（丙酮）：溶解色素</a:t>
            </a:r>
            <a:endParaRPr kumimoji="0" lang="zh-CN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07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07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07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7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0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07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  <p:bldP spid="30728" grpId="0" uiExpand="1" build="allAtOnce"/>
      <p:bldP spid="307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1" cstate="screen"/>
          <a:srcRect/>
          <a:stretch>
            <a:fillRect/>
          </a:stretch>
        </p:blipFill>
        <p:spPr bwMode="auto">
          <a:xfrm>
            <a:off x="4642336" y="857250"/>
            <a:ext cx="3429000" cy="2571750"/>
          </a:xfrm>
          <a:prstGeom prst="rect">
            <a:avLst/>
          </a:prstGeom>
          <a:noFill/>
        </p:spPr>
      </p:pic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213336" y="3418285"/>
            <a:ext cx="3429000" cy="2582465"/>
          </a:xfrm>
          <a:prstGeom prst="rect">
            <a:avLst/>
          </a:prstGeom>
          <a:noFill/>
        </p:spPr>
      </p:pic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642336" y="3429000"/>
            <a:ext cx="3429000" cy="2571750"/>
          </a:xfrm>
          <a:prstGeom prst="rect">
            <a:avLst/>
          </a:prstGeom>
          <a:noFill/>
        </p:spPr>
      </p:pic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213336" y="857250"/>
            <a:ext cx="3429000" cy="25717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818" name="Object 2"/>
          <p:cNvGraphicFramePr>
            <a:graphicFrameLocks noChangeAspect="1"/>
          </p:cNvGraphicFramePr>
          <p:nvPr/>
        </p:nvGraphicFramePr>
        <p:xfrm>
          <a:off x="3348038" y="815975"/>
          <a:ext cx="4752975" cy="349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90" name="Image" r:id="rId1" imgW="6858000" imgH="4343400" progId="">
                  <p:embed/>
                </p:oleObj>
              </mc:Choice>
              <mc:Fallback>
                <p:oleObj name="Image" r:id="rId1" imgW="6858000" imgH="4343400" progId="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8038" y="815975"/>
                        <a:ext cx="4752975" cy="3497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20" name="Object 4"/>
          <p:cNvGraphicFramePr>
            <a:graphicFrameLocks noChangeAspect="1"/>
          </p:cNvGraphicFramePr>
          <p:nvPr/>
        </p:nvGraphicFramePr>
        <p:xfrm>
          <a:off x="3708400" y="4075113"/>
          <a:ext cx="4621213" cy="2782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91" name="BMP 图象" r:id="rId3" imgW="8601075" imgH="4962525" progId="PBrush">
                  <p:embed/>
                </p:oleObj>
              </mc:Choice>
              <mc:Fallback>
                <p:oleObj name="BMP 图象" r:id="rId3" imgW="8601075" imgH="4962525" progId="PBrush">
                  <p:embed/>
                  <p:pic>
                    <p:nvPicPr>
                      <p:cNvPr id="0" name="Picture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8400" y="4075113"/>
                        <a:ext cx="4621213" cy="2782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323850" y="5084763"/>
            <a:ext cx="2879725" cy="155416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结论：植物光合作用产生了</a:t>
            </a:r>
            <a:r>
              <a:rPr kumimoji="1" lang="zh-CN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淀粉</a:t>
            </a:r>
            <a:endParaRPr kumimoji="1" lang="zh-CN" altLang="en-US" sz="3200" b="1" dirty="0">
              <a:solidFill>
                <a:srgbClr val="FF3300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  <p:grpSp>
        <p:nvGrpSpPr>
          <p:cNvPr id="34822" name="Group 6"/>
          <p:cNvGrpSpPr/>
          <p:nvPr/>
        </p:nvGrpSpPr>
        <p:grpSpPr bwMode="auto">
          <a:xfrm>
            <a:off x="827088" y="1341438"/>
            <a:ext cx="1905000" cy="3543300"/>
            <a:chOff x="521" y="845"/>
            <a:chExt cx="1200" cy="2232"/>
          </a:xfrm>
        </p:grpSpPr>
        <p:graphicFrame>
          <p:nvGraphicFramePr>
            <p:cNvPr id="34823" name="Object 7"/>
            <p:cNvGraphicFramePr>
              <a:graphicFrameLocks noChangeAspect="1"/>
            </p:cNvGraphicFramePr>
            <p:nvPr/>
          </p:nvGraphicFramePr>
          <p:xfrm>
            <a:off x="521" y="845"/>
            <a:ext cx="1200" cy="18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892" name="Image" r:id="rId5" imgW="3695700" imgH="4445000" progId="">
                    <p:embed/>
                  </p:oleObj>
                </mc:Choice>
                <mc:Fallback>
                  <p:oleObj name="Image" r:id="rId5" imgW="3695700" imgH="4445000" progId="">
                    <p:embed/>
                    <p:pic>
                      <p:nvPicPr>
                        <p:cNvPr id="0" name="Picture 3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1" y="845"/>
                          <a:ext cx="1200" cy="18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824" name="Text Box 8"/>
            <p:cNvSpPr txBox="1">
              <a:spLocks noChangeArrowheads="1"/>
            </p:cNvSpPr>
            <p:nvPr/>
          </p:nvSpPr>
          <p:spPr bwMode="auto">
            <a:xfrm>
              <a:off x="657" y="2750"/>
              <a:ext cx="998" cy="327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800" b="1">
                  <a:solidFill>
                    <a:schemeClr val="folHlink"/>
                  </a:solidFill>
                  <a:latin typeface="Tahoma" panose="020B0604030504040204" pitchFamily="34" charset="0"/>
                  <a:ea typeface="黑体" panose="02010609060101010101" pitchFamily="2" charset="-122"/>
                </a:rPr>
                <a:t>天竺葵</a:t>
              </a:r>
              <a:endParaRPr lang="zh-CN" altLang="en-US" sz="2800" b="1">
                <a:solidFill>
                  <a:schemeClr val="folHlink"/>
                </a:solidFill>
                <a:latin typeface="Tahoma" panose="020B0604030504040204" pitchFamily="34" charset="0"/>
                <a:ea typeface="黑体" panose="02010609060101010101" pitchFamily="2" charset="-122"/>
              </a:endParaRPr>
            </a:p>
          </p:txBody>
        </p:sp>
      </p:grpSp>
      <p:sp>
        <p:nvSpPr>
          <p:cNvPr id="34826" name="Rectangle 10"/>
          <p:cNvSpPr>
            <a:spLocks noChangeArrowheads="1"/>
          </p:cNvSpPr>
          <p:nvPr/>
        </p:nvSpPr>
        <p:spPr bwMode="auto">
          <a:xfrm>
            <a:off x="250825" y="188913"/>
            <a:ext cx="7740650" cy="5730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b"/>
          <a:lstStyle/>
          <a:p>
            <a:br>
              <a:rPr lang="en-US" altLang="zh-CN" sz="3200" b="1" dirty="0">
                <a:solidFill>
                  <a:srgbClr val="000000"/>
                </a:solidFill>
                <a:latin typeface="Tahoma" panose="020B0604030504040204" pitchFamily="34" charset="0"/>
              </a:rPr>
            </a:br>
            <a:r>
              <a:rPr lang="en-US" altLang="zh-CN" sz="32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1</a:t>
            </a:r>
            <a:r>
              <a:rPr lang="zh-CN" altLang="en-US" sz="32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、</a:t>
            </a:r>
            <a:r>
              <a:rPr lang="en-US" altLang="zh-CN" sz="32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1864</a:t>
            </a:r>
            <a:r>
              <a:rPr lang="zh-CN" altLang="en-US" sz="3200" b="1" dirty="0">
                <a:solidFill>
                  <a:srgbClr val="000000"/>
                </a:solidFill>
                <a:latin typeface="Tahoma" panose="020B0604030504040204" pitchFamily="34" charset="0"/>
              </a:rPr>
              <a:t>年德国</a:t>
            </a:r>
            <a:r>
              <a:rPr lang="zh-CN" altLang="en-US" sz="3200" b="1" dirty="0">
                <a:solidFill>
                  <a:srgbClr val="FF3300"/>
                </a:solidFill>
                <a:latin typeface="Tahoma" panose="020B0604030504040204" pitchFamily="34" charset="0"/>
              </a:rPr>
              <a:t>萨克斯实验</a:t>
            </a:r>
            <a:endParaRPr lang="zh-CN" altLang="en-US" sz="3200" b="1" dirty="0">
              <a:solidFill>
                <a:srgbClr val="FF3300"/>
              </a:solidFill>
              <a:latin typeface="Tahoma" panose="020B0604030504040204" pitchFamily="34" charset="0"/>
            </a:endParaRPr>
          </a:p>
        </p:txBody>
      </p:sp>
      <p:sp>
        <p:nvSpPr>
          <p:cNvPr id="34827" name="Text Box 11"/>
          <p:cNvSpPr txBox="1">
            <a:spLocks noChangeArrowheads="1"/>
          </p:cNvSpPr>
          <p:nvPr/>
        </p:nvSpPr>
        <p:spPr bwMode="auto">
          <a:xfrm>
            <a:off x="971550" y="692150"/>
            <a:ext cx="1512888" cy="5794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90000" tIns="46800" rIns="90000" bIns="46800">
            <a:spAutoFit/>
          </a:bodyPr>
          <a:lstStyle/>
          <a:p>
            <a:pPr algn="ctr"/>
            <a:r>
              <a:rPr kumimoji="1" lang="zh-CN" altLang="en-US" sz="3200" b="1" dirty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暗处理</a:t>
            </a:r>
            <a:endParaRPr kumimoji="1" lang="zh-CN" altLang="en-US" sz="3200" b="1" dirty="0">
              <a:solidFill>
                <a:srgbClr val="00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34829" name="Text Box 13"/>
          <p:cNvSpPr txBox="1">
            <a:spLocks noChangeArrowheads="1"/>
          </p:cNvSpPr>
          <p:nvPr/>
        </p:nvSpPr>
        <p:spPr bwMode="auto">
          <a:xfrm>
            <a:off x="169863" y="1196975"/>
            <a:ext cx="681037" cy="3133725"/>
          </a:xfrm>
          <a:prstGeom prst="rect">
            <a:avLst/>
          </a:prstGeom>
          <a:solidFill>
            <a:srgbClr val="00FFFF"/>
          </a:solidFill>
          <a:ln w="9525">
            <a:solidFill>
              <a:srgbClr val="00FFFF"/>
            </a:solidFill>
            <a:miter lim="800000"/>
          </a:ln>
          <a:effectLst/>
        </p:spPr>
        <p:txBody>
          <a:bodyPr vert="eaVert">
            <a:spAutoFit/>
          </a:bodyPr>
          <a:lstStyle/>
          <a:p>
            <a:pPr algn="ctr"/>
            <a:r>
              <a:rPr kumimoji="1" lang="zh-CN" altLang="en-US" sz="3200" b="1" dirty="0">
                <a:solidFill>
                  <a:srgbClr val="00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消耗已有有机物</a:t>
            </a:r>
            <a:endParaRPr kumimoji="1" lang="zh-CN" altLang="en-US" sz="3200" b="1" dirty="0">
              <a:solidFill>
                <a:srgbClr val="000000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34830" name="Text Box 14"/>
          <p:cNvSpPr txBox="1">
            <a:spLocks noChangeArrowheads="1"/>
          </p:cNvSpPr>
          <p:nvPr/>
        </p:nvSpPr>
        <p:spPr bwMode="auto">
          <a:xfrm>
            <a:off x="7092950" y="3716338"/>
            <a:ext cx="1812925" cy="57943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kumimoji="1" lang="zh-CN" altLang="en-US" sz="3200" b="1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滴加碘液</a:t>
            </a:r>
            <a:endParaRPr kumimoji="1" lang="zh-CN" altLang="en-US" sz="3200" b="1">
              <a:solidFill>
                <a:srgbClr val="00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34831" name="Text Box 15"/>
          <p:cNvSpPr txBox="1">
            <a:spLocks noChangeArrowheads="1"/>
          </p:cNvSpPr>
          <p:nvPr/>
        </p:nvSpPr>
        <p:spPr bwMode="auto">
          <a:xfrm>
            <a:off x="5724525" y="692150"/>
            <a:ext cx="2592388" cy="5794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90000" tIns="46800" rIns="90000" bIns="46800">
            <a:spAutoFit/>
          </a:bodyPr>
          <a:lstStyle/>
          <a:p>
            <a:pPr algn="ctr"/>
            <a:r>
              <a:rPr kumimoji="1" lang="zh-CN" altLang="en-US" sz="3200" b="1" dirty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半叶曝光</a:t>
            </a:r>
            <a:endParaRPr kumimoji="1" lang="zh-CN" altLang="en-US" sz="3200" b="1" dirty="0">
              <a:solidFill>
                <a:srgbClr val="00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4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4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4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4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/>
      <p:bldP spid="34827" grpId="0"/>
      <p:bldP spid="34829" grpId="0" animBg="1"/>
      <p:bldP spid="34830" grpId="0"/>
      <p:bldP spid="3483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3"/>
          <p:cNvSpPr txBox="1">
            <a:spLocks noChangeArrowheads="1"/>
          </p:cNvSpPr>
          <p:nvPr/>
        </p:nvSpPr>
        <p:spPr bwMode="auto">
          <a:xfrm>
            <a:off x="179705" y="404495"/>
            <a:ext cx="5358130" cy="65976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_GB2312" pitchFamily="49" charset="-122"/>
                <a:ea typeface="楷体_GB2312" pitchFamily="49" charset="-122"/>
                <a:cs typeface="+mn-cs"/>
              </a:rPr>
              <a:t>色素的分离</a:t>
            </a:r>
            <a:endParaRPr kumimoji="0" lang="zh-CN" alt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_GB2312" pitchFamily="49" charset="-122"/>
              <a:ea typeface="楷体_GB2312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36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_GB2312" pitchFamily="49" charset="-122"/>
              <a:ea typeface="楷体_GB2312" pitchFamily="49" charset="-122"/>
              <a:cs typeface="+mn-cs"/>
            </a:endParaRPr>
          </a:p>
        </p:txBody>
      </p:sp>
      <p:sp>
        <p:nvSpPr>
          <p:cNvPr id="33795" name="TextBox 4"/>
          <p:cNvSpPr txBox="1">
            <a:spLocks noChangeArrowheads="1"/>
          </p:cNvSpPr>
          <p:nvPr/>
        </p:nvSpPr>
        <p:spPr bwMode="auto">
          <a:xfrm>
            <a:off x="900113" y="2133600"/>
            <a:ext cx="7358062" cy="206210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_GB2312" pitchFamily="49" charset="-122"/>
                <a:ea typeface="楷体_GB2312" pitchFamily="49" charset="-122"/>
                <a:cs typeface="+mn-cs"/>
              </a:rPr>
              <a:t>想一想：</a:t>
            </a:r>
            <a:endParaRPr kumimoji="0" lang="zh-CN" alt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_GB2312" pitchFamily="49" charset="-122"/>
              <a:ea typeface="楷体_GB2312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_GB2312" pitchFamily="49" charset="-122"/>
                <a:ea typeface="楷体_GB2312" pitchFamily="49" charset="-122"/>
                <a:cs typeface="+mn-cs"/>
              </a:rPr>
              <a:t>    </a:t>
            </a:r>
            <a:endParaRPr kumimoji="0" lang="zh-CN" alt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_GB2312" pitchFamily="49" charset="-122"/>
              <a:ea typeface="楷体_GB2312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_GB2312" pitchFamily="49" charset="-122"/>
                <a:ea typeface="楷体_GB2312" pitchFamily="49" charset="-122"/>
                <a:cs typeface="+mn-cs"/>
              </a:rPr>
              <a:t>    绿叶中的色素不是一种，可以采取怎样的方法将它们分离开？</a:t>
            </a:r>
            <a:endParaRPr kumimoji="0" lang="zh-CN" alt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_GB2312" pitchFamily="49" charset="-122"/>
              <a:ea typeface="楷体_GB2312" pitchFamily="49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4"/>
          <p:cNvSpPr txBox="1">
            <a:spLocks noChangeArrowheads="1"/>
          </p:cNvSpPr>
          <p:nvPr/>
        </p:nvSpPr>
        <p:spPr bwMode="auto">
          <a:xfrm>
            <a:off x="179705" y="692785"/>
            <a:ext cx="8797290" cy="40925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纸层析法原理</a:t>
            </a: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：</a:t>
            </a:r>
            <a:endParaRPr kumimoji="0" lang="zh-CN" alt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_GB2312" pitchFamily="49" charset="-122"/>
                <a:ea typeface="楷体_GB2312" pitchFamily="49" charset="-122"/>
                <a:cs typeface="+mn-cs"/>
              </a:rPr>
              <a:t>    </a:t>
            </a:r>
            <a:endParaRPr kumimoji="0" lang="zh-CN" alt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_GB2312" pitchFamily="49" charset="-122"/>
              <a:ea typeface="楷体_GB2312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_GB2312" pitchFamily="49" charset="-122"/>
                <a:ea typeface="楷体_GB2312" pitchFamily="49" charset="-122"/>
                <a:cs typeface="+mn-cs"/>
              </a:rPr>
              <a:t>不同色素在层析液中的溶解度不同：</a:t>
            </a:r>
            <a:endParaRPr kumimoji="0" lang="zh-CN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_GB2312" pitchFamily="49" charset="-122"/>
              <a:ea typeface="楷体_GB2312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_GB2312" pitchFamily="49" charset="-122"/>
              <a:ea typeface="楷体_GB2312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_GB2312" pitchFamily="49" charset="-122"/>
                <a:ea typeface="楷体_GB2312" pitchFamily="49" charset="-122"/>
                <a:cs typeface="+mn-cs"/>
              </a:rPr>
              <a:t>溶解度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_GB2312" pitchFamily="49" charset="-122"/>
                <a:ea typeface="楷体_GB2312" pitchFamily="49" charset="-122"/>
                <a:cs typeface="+mn-cs"/>
              </a:rPr>
              <a:t>高</a:t>
            </a:r>
            <a:r>
              <a:rPr kumimoji="0" lang="zh-C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_GB2312" pitchFamily="49" charset="-122"/>
                <a:ea typeface="楷体_GB2312" pitchFamily="49" charset="-122"/>
                <a:cs typeface="+mn-cs"/>
              </a:rPr>
              <a:t>的随层析液在滤纸上扩散得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_GB2312" pitchFamily="49" charset="-122"/>
                <a:ea typeface="楷体_GB2312" pitchFamily="49" charset="-122"/>
                <a:cs typeface="+mn-cs"/>
              </a:rPr>
              <a:t>快</a:t>
            </a:r>
            <a:r>
              <a:rPr kumimoji="0" lang="zh-C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_GB2312" pitchFamily="49" charset="-122"/>
                <a:ea typeface="楷体_GB2312" pitchFamily="49" charset="-122"/>
                <a:cs typeface="+mn-cs"/>
              </a:rPr>
              <a:t>，</a:t>
            </a:r>
            <a:endParaRPr kumimoji="0" lang="zh-CN" alt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_GB2312" pitchFamily="49" charset="-122"/>
              <a:ea typeface="楷体_GB2312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_GB2312" pitchFamily="49" charset="-122"/>
              <a:ea typeface="楷体_GB2312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_GB2312" pitchFamily="49" charset="-122"/>
                <a:ea typeface="楷体_GB2312" pitchFamily="49" charset="-122"/>
                <a:cs typeface="+mn-cs"/>
              </a:rPr>
              <a:t>溶解度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_GB2312" pitchFamily="49" charset="-122"/>
                <a:ea typeface="楷体_GB2312" pitchFamily="49" charset="-122"/>
                <a:cs typeface="+mn-cs"/>
              </a:rPr>
              <a:t>低</a:t>
            </a:r>
            <a:r>
              <a:rPr kumimoji="0" lang="zh-C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_GB2312" pitchFamily="49" charset="-122"/>
                <a:ea typeface="楷体_GB2312" pitchFamily="49" charset="-122"/>
                <a:cs typeface="+mn-cs"/>
              </a:rPr>
              <a:t>的随层析液在滤纸上扩散得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_GB2312" pitchFamily="49" charset="-122"/>
                <a:ea typeface="楷体_GB2312" pitchFamily="49" charset="-122"/>
                <a:cs typeface="+mn-cs"/>
              </a:rPr>
              <a:t>慢</a:t>
            </a:r>
            <a:r>
              <a:rPr kumimoji="0" lang="zh-C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_GB2312" pitchFamily="49" charset="-122"/>
                <a:ea typeface="楷体_GB2312" pitchFamily="49" charset="-122"/>
                <a:cs typeface="+mn-cs"/>
              </a:rPr>
              <a:t>。</a:t>
            </a:r>
            <a:endParaRPr kumimoji="0" lang="zh-CN" alt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_GB2312" pitchFamily="49" charset="-122"/>
              <a:ea typeface="楷体_GB2312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_GB2312" pitchFamily="49" charset="-122"/>
              <a:ea typeface="楷体_GB2312" pitchFamily="49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1" cstate="screen"/>
          <a:srcRect/>
          <a:stretch>
            <a:fillRect/>
          </a:stretch>
        </p:blipFill>
        <p:spPr bwMode="auto">
          <a:xfrm>
            <a:off x="1244989" y="857250"/>
            <a:ext cx="3429000" cy="2571750"/>
          </a:xfrm>
          <a:prstGeom prst="rect">
            <a:avLst/>
          </a:prstGeom>
          <a:noFill/>
        </p:spPr>
      </p:pic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673989" y="857250"/>
            <a:ext cx="3429000" cy="2571750"/>
          </a:xfrm>
          <a:prstGeom prst="rect">
            <a:avLst/>
          </a:prstGeom>
          <a:noFill/>
        </p:spPr>
      </p:pic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244989" y="3419475"/>
            <a:ext cx="3429000" cy="2581275"/>
          </a:xfrm>
          <a:prstGeom prst="rect">
            <a:avLst/>
          </a:prstGeom>
          <a:noFill/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675180" y="3430191"/>
            <a:ext cx="3427809" cy="257056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Same Side Corner Rectangle 11"/>
          <p:cNvSpPr/>
          <p:nvPr/>
        </p:nvSpPr>
        <p:spPr>
          <a:xfrm rot="10800000">
            <a:off x="1747031" y="1257300"/>
            <a:ext cx="914400" cy="4114800"/>
          </a:xfrm>
          <a:prstGeom prst="snip2SameRect">
            <a:avLst>
              <a:gd name="adj1" fmla="val 25342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zh-CN" altLang="en-US" sz="1350">
              <a:solidFill>
                <a:prstClr val="white"/>
              </a:solidFill>
              <a:latin typeface="Calibri" panose="020F0502020204030204"/>
              <a:ea typeface="等线" panose="02010600030101010101" charset="-122"/>
            </a:endParaRPr>
          </a:p>
        </p:txBody>
      </p:sp>
      <p:grpSp>
        <p:nvGrpSpPr>
          <p:cNvPr id="3" name="Group 12"/>
          <p:cNvGrpSpPr/>
          <p:nvPr/>
        </p:nvGrpSpPr>
        <p:grpSpPr>
          <a:xfrm>
            <a:off x="1618445" y="1532077"/>
            <a:ext cx="1176032" cy="4245674"/>
            <a:chOff x="666752" y="381000"/>
            <a:chExt cx="1568043" cy="6194298"/>
          </a:xfrm>
        </p:grpSpPr>
        <p:sp>
          <p:nvSpPr>
            <p:cNvPr id="4" name="Pie 21"/>
            <p:cNvSpPr/>
            <p:nvPr/>
          </p:nvSpPr>
          <p:spPr>
            <a:xfrm>
              <a:off x="666752" y="5007255"/>
              <a:ext cx="1568043" cy="1568043"/>
            </a:xfrm>
            <a:prstGeom prst="pie">
              <a:avLst>
                <a:gd name="adj1" fmla="val 0"/>
                <a:gd name="adj2" fmla="val 10756943"/>
              </a:avLst>
            </a:prstGeom>
            <a:ln w="50800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" name="Rectangle 3"/>
            <p:cNvSpPr/>
            <p:nvPr/>
          </p:nvSpPr>
          <p:spPr>
            <a:xfrm>
              <a:off x="673567" y="381000"/>
              <a:ext cx="1548465" cy="5392217"/>
            </a:xfrm>
            <a:prstGeom prst="rect">
              <a:avLst/>
            </a:prstGeom>
            <a:noFill/>
            <a:ln w="50800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" name="Pie 2"/>
            <p:cNvSpPr/>
            <p:nvPr/>
          </p:nvSpPr>
          <p:spPr>
            <a:xfrm>
              <a:off x="673567" y="4999939"/>
              <a:ext cx="1548465" cy="1548465"/>
            </a:xfrm>
            <a:prstGeom prst="pie">
              <a:avLst>
                <a:gd name="adj1" fmla="val 0"/>
                <a:gd name="adj2" fmla="val 1075694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" name="Oval 9"/>
            <p:cNvSpPr/>
            <p:nvPr/>
          </p:nvSpPr>
          <p:spPr>
            <a:xfrm>
              <a:off x="673568" y="5562600"/>
              <a:ext cx="1548465" cy="381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350">
                <a:solidFill>
                  <a:prstClr val="white"/>
                </a:solidFill>
                <a:latin typeface="Calibri" panose="020F0502020204030204"/>
                <a:ea typeface="等线" panose="02010600030101010101" charset="-122"/>
              </a:endParaRPr>
            </a:p>
          </p:txBody>
        </p:sp>
      </p:grpSp>
      <p:sp>
        <p:nvSpPr>
          <p:cNvPr id="8" name="Snip Same Side Corner Rectangle 20"/>
          <p:cNvSpPr/>
          <p:nvPr/>
        </p:nvSpPr>
        <p:spPr>
          <a:xfrm rot="10800000">
            <a:off x="1747031" y="4920386"/>
            <a:ext cx="914400" cy="278015"/>
          </a:xfrm>
          <a:prstGeom prst="snip2SameRect">
            <a:avLst>
              <a:gd name="adj1" fmla="val 25342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zh-CN" altLang="en-US" sz="1350">
              <a:solidFill>
                <a:prstClr val="white"/>
              </a:solidFill>
              <a:latin typeface="Calibri" panose="020F0502020204030204"/>
              <a:ea typeface="等线" panose="02010600030101010101" charset="-122"/>
            </a:endParaRPr>
          </a:p>
        </p:txBody>
      </p:sp>
      <p:sp>
        <p:nvSpPr>
          <p:cNvPr id="9" name="Rectangle 10"/>
          <p:cNvSpPr/>
          <p:nvPr/>
        </p:nvSpPr>
        <p:spPr>
          <a:xfrm>
            <a:off x="1747031" y="2914650"/>
            <a:ext cx="914400" cy="2457450"/>
          </a:xfrm>
          <a:prstGeom prst="rect">
            <a:avLst/>
          </a:prstGeom>
          <a:solidFill>
            <a:schemeClr val="accent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zh-CN" altLang="en-US" sz="1350">
              <a:solidFill>
                <a:prstClr val="white"/>
              </a:solidFill>
              <a:latin typeface="Calibri" panose="020F0502020204030204"/>
              <a:ea typeface="等线" panose="02010600030101010101" charset="-122"/>
            </a:endParaRPr>
          </a:p>
        </p:txBody>
      </p:sp>
      <p:sp>
        <p:nvSpPr>
          <p:cNvPr id="10" name="Rectangle 4"/>
          <p:cNvSpPr/>
          <p:nvPr/>
        </p:nvSpPr>
        <p:spPr>
          <a:xfrm>
            <a:off x="1747031" y="4743450"/>
            <a:ext cx="914400" cy="17145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zh-CN" altLang="en-US" sz="1350">
              <a:solidFill>
                <a:prstClr val="white"/>
              </a:solidFill>
              <a:latin typeface="Calibri" panose="020F0502020204030204"/>
              <a:ea typeface="等线" panose="02010600030101010101" charset="-122"/>
            </a:endParaRPr>
          </a:p>
        </p:txBody>
      </p:sp>
      <p:sp>
        <p:nvSpPr>
          <p:cNvPr id="11" name="Rectangle 5"/>
          <p:cNvSpPr/>
          <p:nvPr/>
        </p:nvSpPr>
        <p:spPr>
          <a:xfrm>
            <a:off x="1747031" y="4171950"/>
            <a:ext cx="914400" cy="171450"/>
          </a:xfrm>
          <a:prstGeom prst="rect">
            <a:avLst/>
          </a:prstGeom>
          <a:gradFill>
            <a:gsLst>
              <a:gs pos="100000">
                <a:srgbClr val="00DA24">
                  <a:alpha val="63000"/>
                </a:srgbClr>
              </a:gs>
              <a:gs pos="50000">
                <a:srgbClr val="99FF33"/>
              </a:gs>
              <a:gs pos="0">
                <a:srgbClr val="00DA24">
                  <a:alpha val="63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zh-CN" altLang="en-US" sz="1350">
              <a:solidFill>
                <a:prstClr val="white"/>
              </a:solidFill>
              <a:latin typeface="Calibri" panose="020F0502020204030204"/>
              <a:ea typeface="等线" panose="02010600030101010101" charset="-122"/>
            </a:endParaRPr>
          </a:p>
        </p:txBody>
      </p:sp>
      <p:sp>
        <p:nvSpPr>
          <p:cNvPr id="12" name="Rectangle 6"/>
          <p:cNvSpPr/>
          <p:nvPr/>
        </p:nvSpPr>
        <p:spPr>
          <a:xfrm>
            <a:off x="1747031" y="3943350"/>
            <a:ext cx="914400" cy="171450"/>
          </a:xfrm>
          <a:prstGeom prst="rect">
            <a:avLst/>
          </a:prstGeom>
          <a:gradFill>
            <a:gsLst>
              <a:gs pos="100000">
                <a:srgbClr val="00DA24">
                  <a:alpha val="63000"/>
                </a:srgbClr>
              </a:gs>
              <a:gs pos="50000">
                <a:srgbClr val="00CC66"/>
              </a:gs>
              <a:gs pos="0">
                <a:srgbClr val="00DA24">
                  <a:alpha val="63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zh-CN" altLang="en-US" sz="1350">
              <a:solidFill>
                <a:prstClr val="white"/>
              </a:solidFill>
              <a:latin typeface="Calibri" panose="020F0502020204030204"/>
              <a:ea typeface="等线" panose="02010600030101010101" charset="-122"/>
            </a:endParaRPr>
          </a:p>
        </p:txBody>
      </p:sp>
      <p:sp>
        <p:nvSpPr>
          <p:cNvPr id="13" name="Rectangle 7"/>
          <p:cNvSpPr/>
          <p:nvPr/>
        </p:nvSpPr>
        <p:spPr>
          <a:xfrm>
            <a:off x="1747031" y="3714750"/>
            <a:ext cx="914400" cy="171450"/>
          </a:xfrm>
          <a:prstGeom prst="rect">
            <a:avLst/>
          </a:prstGeom>
          <a:gradFill>
            <a:gsLst>
              <a:gs pos="100000">
                <a:srgbClr val="CCFF33"/>
              </a:gs>
              <a:gs pos="50000">
                <a:srgbClr val="FFFF00"/>
              </a:gs>
              <a:gs pos="0">
                <a:srgbClr val="CCFF3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zh-CN" altLang="en-US" sz="1350">
              <a:solidFill>
                <a:prstClr val="white"/>
              </a:solidFill>
              <a:latin typeface="Calibri" panose="020F0502020204030204"/>
              <a:ea typeface="等线" panose="02010600030101010101" charset="-122"/>
            </a:endParaRPr>
          </a:p>
        </p:txBody>
      </p:sp>
      <p:sp>
        <p:nvSpPr>
          <p:cNvPr id="14" name="Rectangle 8"/>
          <p:cNvSpPr/>
          <p:nvPr/>
        </p:nvSpPr>
        <p:spPr>
          <a:xfrm>
            <a:off x="1747031" y="2971800"/>
            <a:ext cx="914400" cy="171450"/>
          </a:xfrm>
          <a:prstGeom prst="rect">
            <a:avLst/>
          </a:prstGeom>
          <a:gradFill>
            <a:gsLst>
              <a:gs pos="100000">
                <a:srgbClr val="FFC000"/>
              </a:gs>
              <a:gs pos="50000">
                <a:srgbClr val="FF6600"/>
              </a:gs>
              <a:gs pos="0">
                <a:srgbClr val="FFC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zh-CN" altLang="en-US" sz="1350">
              <a:solidFill>
                <a:prstClr val="white"/>
              </a:solidFill>
              <a:latin typeface="Calibri" panose="020F0502020204030204"/>
              <a:ea typeface="等线" panose="02010600030101010101" charset="-122"/>
            </a:endParaRPr>
          </a:p>
        </p:txBody>
      </p:sp>
      <p:grpSp>
        <p:nvGrpSpPr>
          <p:cNvPr id="15" name="Group 18"/>
          <p:cNvGrpSpPr/>
          <p:nvPr/>
        </p:nvGrpSpPr>
        <p:grpSpPr>
          <a:xfrm>
            <a:off x="1348124" y="909580"/>
            <a:ext cx="1657350" cy="5319770"/>
            <a:chOff x="6553200" y="-152400"/>
            <a:chExt cx="2209800" cy="7093027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1" cstate="print">
              <a:lum contrast="30000"/>
            </a:blip>
            <a:srcRect/>
            <a:stretch>
              <a:fillRect/>
            </a:stretch>
          </p:blipFill>
          <p:spPr bwMode="auto">
            <a:xfrm rot="5400000">
              <a:off x="4226725" y="2555076"/>
              <a:ext cx="6877050" cy="17668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7" name="Group 17"/>
            <p:cNvGrpSpPr/>
            <p:nvPr/>
          </p:nvGrpSpPr>
          <p:grpSpPr>
            <a:xfrm>
              <a:off x="6553200" y="-152400"/>
              <a:ext cx="2209800" cy="7093027"/>
              <a:chOff x="6553200" y="-152400"/>
              <a:chExt cx="2209800" cy="7093027"/>
            </a:xfrm>
          </p:grpSpPr>
          <p:sp>
            <p:nvSpPr>
              <p:cNvPr id="18" name="Freeform 16"/>
              <p:cNvSpPr/>
              <p:nvPr/>
            </p:nvSpPr>
            <p:spPr>
              <a:xfrm>
                <a:off x="6698255" y="4759287"/>
                <a:ext cx="1916935" cy="2181340"/>
              </a:xfrm>
              <a:custGeom>
                <a:avLst/>
                <a:gdLst>
                  <a:gd name="connsiteX0" fmla="*/ 0 w 1916935"/>
                  <a:gd name="connsiteY0" fmla="*/ 11017 h 2181340"/>
                  <a:gd name="connsiteX1" fmla="*/ 297456 w 1916935"/>
                  <a:gd name="connsiteY1" fmla="*/ 22033 h 2181340"/>
                  <a:gd name="connsiteX2" fmla="*/ 727114 w 1916935"/>
                  <a:gd name="connsiteY2" fmla="*/ 1927952 h 2181340"/>
                  <a:gd name="connsiteX3" fmla="*/ 1355075 w 1916935"/>
                  <a:gd name="connsiteY3" fmla="*/ 1927952 h 2181340"/>
                  <a:gd name="connsiteX4" fmla="*/ 1707615 w 1916935"/>
                  <a:gd name="connsiteY4" fmla="*/ 0 h 2181340"/>
                  <a:gd name="connsiteX5" fmla="*/ 1905918 w 1916935"/>
                  <a:gd name="connsiteY5" fmla="*/ 22033 h 2181340"/>
                  <a:gd name="connsiteX6" fmla="*/ 1916935 w 1916935"/>
                  <a:gd name="connsiteY6" fmla="*/ 2181340 h 2181340"/>
                  <a:gd name="connsiteX7" fmla="*/ 11017 w 1916935"/>
                  <a:gd name="connsiteY7" fmla="*/ 2170323 h 2181340"/>
                  <a:gd name="connsiteX8" fmla="*/ 0 w 1916935"/>
                  <a:gd name="connsiteY8" fmla="*/ 11017 h 2181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16935" h="2181340">
                    <a:moveTo>
                      <a:pt x="0" y="11017"/>
                    </a:moveTo>
                    <a:lnTo>
                      <a:pt x="297456" y="22033"/>
                    </a:lnTo>
                    <a:lnTo>
                      <a:pt x="727114" y="1927952"/>
                    </a:lnTo>
                    <a:lnTo>
                      <a:pt x="1355075" y="1927952"/>
                    </a:lnTo>
                    <a:lnTo>
                      <a:pt x="1707615" y="0"/>
                    </a:lnTo>
                    <a:lnTo>
                      <a:pt x="1905918" y="22033"/>
                    </a:lnTo>
                    <a:cubicBezTo>
                      <a:pt x="1909590" y="741802"/>
                      <a:pt x="1913263" y="1461571"/>
                      <a:pt x="1916935" y="2181340"/>
                    </a:cubicBezTo>
                    <a:lnTo>
                      <a:pt x="11017" y="2170323"/>
                    </a:lnTo>
                    <a:cubicBezTo>
                      <a:pt x="14689" y="1454226"/>
                      <a:pt x="18362" y="738130"/>
                      <a:pt x="0" y="1101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350">
                  <a:solidFill>
                    <a:prstClr val="white"/>
                  </a:solidFill>
                  <a:latin typeface="Calibri" panose="020F0502020204030204"/>
                  <a:ea typeface="等线" panose="02010600030101010101" charset="-122"/>
                </a:endParaRPr>
              </a:p>
            </p:txBody>
          </p:sp>
          <p:sp>
            <p:nvSpPr>
              <p:cNvPr id="19" name="Rectangle 17"/>
              <p:cNvSpPr/>
              <p:nvPr/>
            </p:nvSpPr>
            <p:spPr>
              <a:xfrm>
                <a:off x="6705600" y="-152400"/>
                <a:ext cx="304800" cy="5029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350">
                  <a:solidFill>
                    <a:prstClr val="white"/>
                  </a:solidFill>
                  <a:latin typeface="Calibri" panose="020F0502020204030204"/>
                  <a:ea typeface="等线" panose="02010600030101010101" charset="-122"/>
                </a:endParaRPr>
              </a:p>
            </p:txBody>
          </p:sp>
          <p:sp>
            <p:nvSpPr>
              <p:cNvPr id="20" name="Rectangle 18"/>
              <p:cNvSpPr/>
              <p:nvPr/>
            </p:nvSpPr>
            <p:spPr>
              <a:xfrm>
                <a:off x="6553200" y="-152400"/>
                <a:ext cx="2209800" cy="381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350">
                  <a:solidFill>
                    <a:prstClr val="white"/>
                  </a:solidFill>
                  <a:latin typeface="Calibri" panose="020F0502020204030204"/>
                  <a:ea typeface="等线" panose="02010600030101010101" charset="-122"/>
                </a:endParaRPr>
              </a:p>
            </p:txBody>
          </p:sp>
          <p:sp>
            <p:nvSpPr>
              <p:cNvPr id="21" name="Rectangle 19"/>
              <p:cNvSpPr/>
              <p:nvPr/>
            </p:nvSpPr>
            <p:spPr>
              <a:xfrm>
                <a:off x="8382000" y="-76200"/>
                <a:ext cx="304800" cy="5029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350">
                  <a:solidFill>
                    <a:prstClr val="white"/>
                  </a:solidFill>
                  <a:latin typeface="Calibri" panose="020F0502020204030204"/>
                  <a:ea typeface="等线" panose="02010600030101010101" charset="-122"/>
                </a:endParaRPr>
              </a:p>
            </p:txBody>
          </p:sp>
        </p:grpSp>
      </p:grpSp>
      <p:sp>
        <p:nvSpPr>
          <p:cNvPr id="22" name="Rectangle 25"/>
          <p:cNvSpPr/>
          <p:nvPr/>
        </p:nvSpPr>
        <p:spPr>
          <a:xfrm rot="16200000">
            <a:off x="-468831" y="2470439"/>
            <a:ext cx="3486149" cy="2597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500" b="1" dirty="0">
                <a:solidFill>
                  <a:prstClr val="white"/>
                </a:solidFill>
                <a:latin typeface="Calibri" panose="020F0502020204030204"/>
                <a:ea typeface="等线" panose="02010600030101010101" charset="-122"/>
              </a:rPr>
              <a:t>Animated by Nick Ni, 2013.12, SHSBNU</a:t>
            </a:r>
            <a:endParaRPr lang="zh-CN" altLang="en-US" sz="1500" b="1" dirty="0">
              <a:solidFill>
                <a:prstClr val="white"/>
              </a:solidFill>
              <a:latin typeface="Calibri" panose="020F0502020204030204"/>
              <a:ea typeface="等线" panose="0201060003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4" presetClass="pat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375E-6 -2.22222E-6 L 4.375E-6 -0.34977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50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F"/>
                                      </p:to>
                                    </p:animClr>
                                    <p:set>
                                      <p:cBhvr>
                                        <p:cTn id="18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323850" y="1844675"/>
            <a:ext cx="671513" cy="2892425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</a:ln>
          <a:effectLst/>
        </p:spPr>
        <p:txBody>
          <a:bodyPr vert="eaVert"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叶绿体中的色素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8611" name="AutoShape 3"/>
          <p:cNvSpPr/>
          <p:nvPr/>
        </p:nvSpPr>
        <p:spPr bwMode="auto">
          <a:xfrm>
            <a:off x="1187450" y="1195388"/>
            <a:ext cx="649288" cy="4394200"/>
          </a:xfrm>
          <a:prstGeom prst="leftBrace">
            <a:avLst>
              <a:gd name="adj1" fmla="val 56398"/>
              <a:gd name="adj2" fmla="val 50000"/>
            </a:avLst>
          </a:prstGeom>
          <a:noFill/>
          <a:ln w="34925">
            <a:solidFill>
              <a:schemeClr val="tx1"/>
            </a:solidFill>
            <a:rou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8617" name="Text Box 9"/>
          <p:cNvSpPr txBox="1">
            <a:spLocks noChangeArrowheads="1"/>
          </p:cNvSpPr>
          <p:nvPr/>
        </p:nvSpPr>
        <p:spPr bwMode="auto">
          <a:xfrm>
            <a:off x="1872456" y="1195809"/>
            <a:ext cx="2376488" cy="57943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类胡萝卜素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Group 10"/>
          <p:cNvGrpSpPr/>
          <p:nvPr/>
        </p:nvGrpSpPr>
        <p:grpSpPr bwMode="auto">
          <a:xfrm>
            <a:off x="4391819" y="476672"/>
            <a:ext cx="4500562" cy="1874837"/>
            <a:chOff x="2925" y="2750"/>
            <a:chExt cx="2835" cy="1181"/>
          </a:xfrm>
        </p:grpSpPr>
        <p:sp>
          <p:nvSpPr>
            <p:cNvPr id="68619" name="AutoShape 11"/>
            <p:cNvSpPr/>
            <p:nvPr/>
          </p:nvSpPr>
          <p:spPr bwMode="auto">
            <a:xfrm>
              <a:off x="2925" y="2931"/>
              <a:ext cx="227" cy="952"/>
            </a:xfrm>
            <a:prstGeom prst="leftBrace">
              <a:avLst>
                <a:gd name="adj1" fmla="val 34949"/>
                <a:gd name="adj2" fmla="val 50000"/>
              </a:avLst>
            </a:prstGeom>
            <a:noFill/>
            <a:ln w="41275">
              <a:solidFill>
                <a:schemeClr val="tx1"/>
              </a:solidFill>
              <a:rou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8620" name="Text Box 12"/>
            <p:cNvSpPr txBox="1">
              <a:spLocks noChangeArrowheads="1"/>
            </p:cNvSpPr>
            <p:nvPr/>
          </p:nvSpPr>
          <p:spPr bwMode="auto">
            <a:xfrm>
              <a:off x="3220" y="2750"/>
              <a:ext cx="2540" cy="365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胡萝卜素：橙黄色</a:t>
              </a:r>
              <a:endPara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8621" name="Text Box 13"/>
            <p:cNvSpPr txBox="1">
              <a:spLocks noChangeArrowheads="1"/>
            </p:cNvSpPr>
            <p:nvPr/>
          </p:nvSpPr>
          <p:spPr bwMode="auto">
            <a:xfrm>
              <a:off x="3220" y="3566"/>
              <a:ext cx="2540" cy="365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叶黄素：黄色</a:t>
              </a:r>
              <a:endPara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68623" name="Text Box 15"/>
          <p:cNvSpPr txBox="1">
            <a:spLocks noChangeArrowheads="1"/>
          </p:cNvSpPr>
          <p:nvPr/>
        </p:nvSpPr>
        <p:spPr bwMode="auto">
          <a:xfrm>
            <a:off x="2591594" y="1845097"/>
            <a:ext cx="819150" cy="641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1/4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8625" name="Rectangle 17"/>
          <p:cNvSpPr>
            <a:spLocks noChangeArrowheads="1"/>
          </p:cNvSpPr>
          <p:nvPr/>
        </p:nvSpPr>
        <p:spPr bwMode="auto">
          <a:xfrm>
            <a:off x="1727994" y="2564234"/>
            <a:ext cx="4535487" cy="57943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2" charset="-122"/>
                <a:cs typeface="+mn-cs"/>
              </a:rPr>
              <a:t>吸收蓝紫光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2" charset="-122"/>
              <a:cs typeface="+mn-cs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2412181" y="4141688"/>
            <a:ext cx="1582737" cy="579438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叶绿素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9" name="Group 5"/>
          <p:cNvGrpSpPr/>
          <p:nvPr/>
        </p:nvGrpSpPr>
        <p:grpSpPr bwMode="auto">
          <a:xfrm>
            <a:off x="4067943" y="3497163"/>
            <a:ext cx="4608513" cy="1944688"/>
            <a:chOff x="2608" y="1071"/>
            <a:chExt cx="2903" cy="1225"/>
          </a:xfrm>
        </p:grpSpPr>
        <p:sp>
          <p:nvSpPr>
            <p:cNvPr id="20" name="AutoShape 6"/>
            <p:cNvSpPr/>
            <p:nvPr/>
          </p:nvSpPr>
          <p:spPr bwMode="auto">
            <a:xfrm>
              <a:off x="2608" y="1253"/>
              <a:ext cx="227" cy="952"/>
            </a:xfrm>
            <a:prstGeom prst="leftBrace">
              <a:avLst>
                <a:gd name="adj1" fmla="val 34949"/>
                <a:gd name="adj2" fmla="val 50000"/>
              </a:avLst>
            </a:prstGeom>
            <a:noFill/>
            <a:ln w="41275">
              <a:solidFill>
                <a:schemeClr val="tx1"/>
              </a:solidFill>
              <a:rou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Text Box 7"/>
            <p:cNvSpPr txBox="1">
              <a:spLocks noChangeArrowheads="1"/>
            </p:cNvSpPr>
            <p:nvPr/>
          </p:nvSpPr>
          <p:spPr bwMode="auto">
            <a:xfrm>
              <a:off x="2925" y="1071"/>
              <a:ext cx="2540" cy="365"/>
            </a:xfrm>
            <a:prstGeom prst="rect">
              <a:avLst/>
            </a:prstGeom>
            <a:solidFill>
              <a:srgbClr val="00FFCC"/>
            </a:solidFill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叶绿素</a:t>
              </a:r>
              <a:r>
                <a:rPr kumimoji="0" lang="en-US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a</a:t>
              </a:r>
              <a:r>
                <a:rPr kumimoji="0" lang="zh-CN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：蓝绿色</a:t>
              </a:r>
              <a:endPara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Text Box 8"/>
            <p:cNvSpPr txBox="1">
              <a:spLocks noChangeArrowheads="1"/>
            </p:cNvSpPr>
            <p:nvPr/>
          </p:nvSpPr>
          <p:spPr bwMode="auto">
            <a:xfrm>
              <a:off x="2971" y="1931"/>
              <a:ext cx="2540" cy="365"/>
            </a:xfrm>
            <a:prstGeom prst="rect">
              <a:avLst/>
            </a:prstGeom>
            <a:solidFill>
              <a:srgbClr val="CCFF33"/>
            </a:solidFill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叶绿素</a:t>
              </a:r>
              <a:r>
                <a:rPr kumimoji="0" lang="en-US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b</a:t>
              </a:r>
              <a:r>
                <a:rPr kumimoji="0" lang="zh-CN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：黄绿色</a:t>
              </a:r>
              <a:endPara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2699518" y="4794151"/>
            <a:ext cx="819150" cy="641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3/4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" name="Rectangle 16"/>
          <p:cNvSpPr>
            <a:spLocks noChangeArrowheads="1"/>
          </p:cNvSpPr>
          <p:nvPr/>
        </p:nvSpPr>
        <p:spPr bwMode="auto">
          <a:xfrm>
            <a:off x="1835918" y="5441851"/>
            <a:ext cx="4535488" cy="57943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2" charset="-122"/>
                <a:cs typeface="+mn-cs"/>
              </a:rPr>
              <a:t>吸收蓝紫光和红橙光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8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25" grpId="0" bldLvl="0" animBg="1"/>
      <p:bldP spid="24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Box 1"/>
          <p:cNvSpPr txBox="1">
            <a:spLocks noChangeArrowheads="1"/>
          </p:cNvSpPr>
          <p:nvPr/>
        </p:nvSpPr>
        <p:spPr bwMode="auto">
          <a:xfrm>
            <a:off x="1187450" y="1989138"/>
            <a:ext cx="7286625" cy="2590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_GB2312" pitchFamily="49" charset="-122"/>
                <a:ea typeface="楷体_GB2312" pitchFamily="49" charset="-122"/>
                <a:cs typeface="+mn-cs"/>
              </a:rPr>
              <a:t>想一想：</a:t>
            </a:r>
            <a:endParaRPr kumimoji="0" lang="zh-CN" altLang="en-US" sz="36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_GB2312" pitchFamily="49" charset="-122"/>
              <a:ea typeface="楷体_GB2312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_GB2312" pitchFamily="49" charset="-122"/>
              <a:ea typeface="楷体_GB2312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     </a:t>
            </a:r>
            <a:r>
              <a:rPr kumimoji="0" lang="zh-CN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_GB2312" pitchFamily="49" charset="-122"/>
                <a:ea typeface="楷体_GB2312" pitchFamily="49" charset="-122"/>
                <a:cs typeface="+mn-cs"/>
              </a:rPr>
              <a:t>如果滤纸上的滤液细线触及层析液是否会影响实验结果？如果是，怎样影响？</a:t>
            </a:r>
            <a:endParaRPr kumimoji="0" lang="zh-CN" alt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_GB2312" pitchFamily="49" charset="-122"/>
              <a:ea typeface="楷体_GB2312" pitchFamily="49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381000" y="2286000"/>
            <a:ext cx="2189163" cy="2590800"/>
            <a:chOff x="166" y="0"/>
            <a:chExt cx="1593" cy="2164"/>
          </a:xfrm>
        </p:grpSpPr>
        <p:grpSp>
          <p:nvGrpSpPr>
            <p:cNvPr id="3" name="Group 3"/>
            <p:cNvGrpSpPr/>
            <p:nvPr/>
          </p:nvGrpSpPr>
          <p:grpSpPr bwMode="auto">
            <a:xfrm>
              <a:off x="384" y="0"/>
              <a:ext cx="1375" cy="1699"/>
              <a:chOff x="0" y="0"/>
              <a:chExt cx="1375" cy="1699"/>
            </a:xfrm>
          </p:grpSpPr>
          <p:pic>
            <p:nvPicPr>
              <p:cNvPr id="18436" name="Picture 3"/>
              <p:cNvPicPr>
                <a:picLocks noChangeAspect="1" noChangeArrowheads="1"/>
              </p:cNvPicPr>
              <p:nvPr/>
            </p:nvPicPr>
            <p:blipFill>
              <a:blip r:embed="rId1" cstate="print"/>
              <a:srcRect/>
              <a:stretch>
                <a:fillRect/>
              </a:stretch>
            </p:blipFill>
            <p:spPr bwMode="auto">
              <a:xfrm>
                <a:off x="0" y="0"/>
                <a:ext cx="324" cy="16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437" name="Line 7"/>
              <p:cNvSpPr>
                <a:spLocks noChangeShapeType="1"/>
              </p:cNvSpPr>
              <p:nvPr/>
            </p:nvSpPr>
            <p:spPr bwMode="auto">
              <a:xfrm>
                <a:off x="240" y="1414"/>
                <a:ext cx="38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438" name="Text Box 8"/>
              <p:cNvSpPr txBox="1">
                <a:spLocks noChangeArrowheads="1"/>
              </p:cNvSpPr>
              <p:nvPr/>
            </p:nvSpPr>
            <p:spPr bwMode="auto">
              <a:xfrm>
                <a:off x="614" y="1317"/>
                <a:ext cx="134" cy="382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zh-CN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439" name="Text Box 9"/>
              <p:cNvSpPr txBox="1">
                <a:spLocks noChangeArrowheads="1"/>
              </p:cNvSpPr>
              <p:nvPr/>
            </p:nvSpPr>
            <p:spPr bwMode="auto">
              <a:xfrm>
                <a:off x="576" y="1269"/>
                <a:ext cx="799" cy="382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+mn-cs"/>
                  </a:rPr>
                  <a:t>铅笔线</a:t>
                </a:r>
                <a:endPara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8440" name="Text Box 10"/>
            <p:cNvSpPr txBox="1">
              <a:spLocks noChangeArrowheads="1"/>
            </p:cNvSpPr>
            <p:nvPr/>
          </p:nvSpPr>
          <p:spPr bwMode="auto">
            <a:xfrm>
              <a:off x="166" y="1782"/>
              <a:ext cx="1296" cy="38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画铅笔细线</a:t>
              </a: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Group 9"/>
          <p:cNvGrpSpPr/>
          <p:nvPr/>
        </p:nvGrpSpPr>
        <p:grpSpPr bwMode="auto">
          <a:xfrm>
            <a:off x="2590800" y="2362200"/>
            <a:ext cx="2628900" cy="2517775"/>
            <a:chOff x="0" y="0"/>
            <a:chExt cx="1941" cy="2298"/>
          </a:xfrm>
        </p:grpSpPr>
        <p:grpSp>
          <p:nvGrpSpPr>
            <p:cNvPr id="5" name="Group 10"/>
            <p:cNvGrpSpPr/>
            <p:nvPr/>
          </p:nvGrpSpPr>
          <p:grpSpPr bwMode="auto">
            <a:xfrm>
              <a:off x="288" y="0"/>
              <a:ext cx="1653" cy="1741"/>
              <a:chOff x="0" y="0"/>
              <a:chExt cx="1653" cy="1741"/>
            </a:xfrm>
          </p:grpSpPr>
          <p:pic>
            <p:nvPicPr>
              <p:cNvPr id="18443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0"/>
                <a:ext cx="324" cy="17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444" name="Line 14"/>
              <p:cNvSpPr>
                <a:spLocks noChangeShapeType="1"/>
              </p:cNvSpPr>
              <p:nvPr/>
            </p:nvSpPr>
            <p:spPr bwMode="auto">
              <a:xfrm>
                <a:off x="288" y="1483"/>
                <a:ext cx="4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445" name="Text Box 15"/>
              <p:cNvSpPr txBox="1">
                <a:spLocks noChangeArrowheads="1"/>
              </p:cNvSpPr>
              <p:nvPr/>
            </p:nvSpPr>
            <p:spPr bwMode="auto">
              <a:xfrm>
                <a:off x="612" y="1321"/>
                <a:ext cx="1041" cy="41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+mn-cs"/>
                  </a:rPr>
                  <a:t>滤液细线</a:t>
                </a:r>
                <a:endPara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8446" name="Text Box 16"/>
            <p:cNvSpPr txBox="1">
              <a:spLocks noChangeArrowheads="1"/>
            </p:cNvSpPr>
            <p:nvPr/>
          </p:nvSpPr>
          <p:spPr bwMode="auto">
            <a:xfrm>
              <a:off x="0" y="1877"/>
              <a:ext cx="1298" cy="42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画滤液细线</a:t>
              </a: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</p:grpSp>
      <p:cxnSp>
        <p:nvCxnSpPr>
          <p:cNvPr id="12293" name="直接箭头连接符 22"/>
          <p:cNvCxnSpPr>
            <a:cxnSpLocks noChangeShapeType="1"/>
          </p:cNvCxnSpPr>
          <p:nvPr/>
        </p:nvCxnSpPr>
        <p:spPr bwMode="auto">
          <a:xfrm>
            <a:off x="4191000" y="3276600"/>
            <a:ext cx="914400" cy="1588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tailEnd type="arrow" w="med" len="med"/>
          </a:ln>
        </p:spPr>
      </p:cxnSp>
      <p:sp>
        <p:nvSpPr>
          <p:cNvPr id="18450" name="灯片编号占位符 24"/>
          <p:cNvSpPr txBox="1">
            <a:spLocks noGrp="1" noChangeArrowheads="1"/>
          </p:cNvSpPr>
          <p:nvPr/>
        </p:nvSpPr>
        <p:spPr bwMode="auto">
          <a:xfrm>
            <a:off x="4495800" y="6545263"/>
            <a:ext cx="838200" cy="3127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83E6B3A-545A-4C8C-8A41-69D390F4D398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6" name="组合 23"/>
          <p:cNvGrpSpPr/>
          <p:nvPr/>
        </p:nvGrpSpPr>
        <p:grpSpPr bwMode="auto">
          <a:xfrm>
            <a:off x="5715000" y="2133600"/>
            <a:ext cx="3409950" cy="3030538"/>
            <a:chOff x="2895600" y="1524000"/>
            <a:chExt cx="4411331" cy="3679826"/>
          </a:xfrm>
        </p:grpSpPr>
        <p:grpSp>
          <p:nvGrpSpPr>
            <p:cNvPr id="7" name="Group 2"/>
            <p:cNvGrpSpPr/>
            <p:nvPr/>
          </p:nvGrpSpPr>
          <p:grpSpPr bwMode="auto">
            <a:xfrm>
              <a:off x="2895600" y="1524000"/>
              <a:ext cx="4410439" cy="3679826"/>
              <a:chOff x="0" y="96"/>
              <a:chExt cx="2699" cy="2318"/>
            </a:xfrm>
          </p:grpSpPr>
          <p:pic>
            <p:nvPicPr>
              <p:cNvPr id="18453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96"/>
                <a:ext cx="1653" cy="18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454" name="Rectangle 8"/>
              <p:cNvSpPr>
                <a:spLocks noChangeArrowheads="1"/>
              </p:cNvSpPr>
              <p:nvPr/>
            </p:nvSpPr>
            <p:spPr bwMode="auto">
              <a:xfrm>
                <a:off x="422" y="2078"/>
                <a:ext cx="1126" cy="336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+mn-cs"/>
                  </a:rPr>
                  <a:t>插滤纸条</a:t>
                </a:r>
                <a:endPara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455" name="Rectangle 11"/>
              <p:cNvSpPr>
                <a:spLocks noChangeArrowheads="1"/>
              </p:cNvSpPr>
              <p:nvPr/>
            </p:nvSpPr>
            <p:spPr bwMode="auto">
              <a:xfrm>
                <a:off x="1818" y="1584"/>
                <a:ext cx="881" cy="336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+mn-cs"/>
                  </a:rPr>
                  <a:t>层析液</a:t>
                </a:r>
                <a:endPara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cxnSp>
          <p:nvCxnSpPr>
            <p:cNvPr id="26" name="直接连接符 25"/>
            <p:cNvCxnSpPr/>
            <p:nvPr/>
          </p:nvCxnSpPr>
          <p:spPr>
            <a:xfrm>
              <a:off x="4267466" y="2667079"/>
              <a:ext cx="1599827" cy="1927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>
              <a:off x="5181360" y="4191825"/>
              <a:ext cx="761919" cy="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58" name="Rectangle 11"/>
            <p:cNvSpPr>
              <a:spLocks noChangeArrowheads="1"/>
            </p:cNvSpPr>
            <p:nvPr/>
          </p:nvSpPr>
          <p:spPr bwMode="auto">
            <a:xfrm>
              <a:off x="5867401" y="2438400"/>
              <a:ext cx="1439530" cy="53314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滤纸条</a:t>
              </a: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</p:grpSp>
      <p:cxnSp>
        <p:nvCxnSpPr>
          <p:cNvPr id="32" name="直接箭头连接符 22"/>
          <p:cNvCxnSpPr>
            <a:cxnSpLocks noChangeShapeType="1"/>
          </p:cNvCxnSpPr>
          <p:nvPr/>
        </p:nvCxnSpPr>
        <p:spPr bwMode="auto">
          <a:xfrm>
            <a:off x="1600200" y="3276600"/>
            <a:ext cx="914400" cy="1588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tailEnd type="arrow" w="med" len="med"/>
          </a:ln>
        </p:spPr>
      </p:cxnSp>
      <p:sp>
        <p:nvSpPr>
          <p:cNvPr id="33" name="Rectangle 13"/>
          <p:cNvSpPr>
            <a:spLocks noChangeArrowheads="1"/>
          </p:cNvSpPr>
          <p:nvPr/>
        </p:nvSpPr>
        <p:spPr bwMode="auto">
          <a:xfrm>
            <a:off x="220193" y="5310336"/>
            <a:ext cx="7239000" cy="584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★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注意：层析液不能没及滤液线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  <a:cs typeface="+mn-cs"/>
            </a:endParaRPr>
          </a:p>
        </p:txBody>
      </p:sp>
      <p:sp>
        <p:nvSpPr>
          <p:cNvPr id="18462" name="Rectangle 30"/>
          <p:cNvSpPr>
            <a:spLocks noChangeArrowheads="1"/>
          </p:cNvSpPr>
          <p:nvPr/>
        </p:nvSpPr>
        <p:spPr bwMode="auto">
          <a:xfrm>
            <a:off x="457200" y="457200"/>
            <a:ext cx="2656496" cy="5847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色素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的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分离：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843213" y="549275"/>
            <a:ext cx="3889375" cy="64135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方法步骤：</a:t>
            </a:r>
            <a:endParaRPr kumimoji="0" lang="zh-CN" altLang="en-US" sz="36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151058" y="1912005"/>
            <a:ext cx="2737322" cy="523220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研磨绿叶</a:t>
            </a:r>
            <a:endParaRPr kumimoji="0" lang="zh-CN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488" name="Line 8"/>
          <p:cNvSpPr>
            <a:spLocks noChangeShapeType="1"/>
          </p:cNvSpPr>
          <p:nvPr/>
        </p:nvSpPr>
        <p:spPr bwMode="auto">
          <a:xfrm>
            <a:off x="2916635" y="2133600"/>
            <a:ext cx="503237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489" name="Rectangle 9"/>
          <p:cNvSpPr>
            <a:spLocks noChangeArrowheads="1"/>
          </p:cNvSpPr>
          <p:nvPr/>
        </p:nvSpPr>
        <p:spPr bwMode="auto">
          <a:xfrm>
            <a:off x="3419475" y="1773238"/>
            <a:ext cx="1008063" cy="1384995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过滤，收集滤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液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490" name="Line 10"/>
          <p:cNvSpPr>
            <a:spLocks noChangeShapeType="1"/>
          </p:cNvSpPr>
          <p:nvPr/>
        </p:nvSpPr>
        <p:spPr bwMode="auto">
          <a:xfrm>
            <a:off x="4428802" y="2133600"/>
            <a:ext cx="503238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491" name="Rectangle 11"/>
          <p:cNvSpPr>
            <a:spLocks noChangeArrowheads="1"/>
          </p:cNvSpPr>
          <p:nvPr/>
        </p:nvSpPr>
        <p:spPr bwMode="auto">
          <a:xfrm>
            <a:off x="4932363" y="1773238"/>
            <a:ext cx="1008062" cy="946150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铅笔</a:t>
            </a:r>
            <a:endParaRPr kumimoji="0" lang="zh-CN" altLang="en-US" sz="28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画线</a:t>
            </a:r>
            <a:endParaRPr kumimoji="0" lang="zh-CN" altLang="en-US" sz="28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492" name="Line 12"/>
          <p:cNvSpPr>
            <a:spLocks noChangeShapeType="1"/>
          </p:cNvSpPr>
          <p:nvPr/>
        </p:nvSpPr>
        <p:spPr bwMode="auto">
          <a:xfrm>
            <a:off x="6011391" y="2133600"/>
            <a:ext cx="504825" cy="1588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493" name="Rectangle 13"/>
          <p:cNvSpPr>
            <a:spLocks noChangeArrowheads="1"/>
          </p:cNvSpPr>
          <p:nvPr/>
        </p:nvSpPr>
        <p:spPr bwMode="auto">
          <a:xfrm>
            <a:off x="6516216" y="1556792"/>
            <a:ext cx="971550" cy="1384995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画滤液细线</a:t>
            </a:r>
            <a:endParaRPr kumimoji="0" lang="zh-CN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494" name="Line 14"/>
          <p:cNvSpPr>
            <a:spLocks noChangeShapeType="1"/>
          </p:cNvSpPr>
          <p:nvPr/>
        </p:nvSpPr>
        <p:spPr bwMode="auto">
          <a:xfrm>
            <a:off x="7524750" y="2133600"/>
            <a:ext cx="504825" cy="1588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495" name="Rectangle 15"/>
          <p:cNvSpPr>
            <a:spLocks noChangeArrowheads="1"/>
          </p:cNvSpPr>
          <p:nvPr/>
        </p:nvSpPr>
        <p:spPr bwMode="auto">
          <a:xfrm>
            <a:off x="8101013" y="1901825"/>
            <a:ext cx="1042987" cy="519113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层析</a:t>
            </a:r>
            <a:endParaRPr kumimoji="0" lang="zh-CN" altLang="en-US" sz="28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 flipV="1">
            <a:off x="683902" y="2877197"/>
            <a:ext cx="0" cy="914400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 flipV="1">
            <a:off x="2195736" y="2900363"/>
            <a:ext cx="0" cy="914400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8" name="Group 20"/>
          <p:cNvGrpSpPr/>
          <p:nvPr/>
        </p:nvGrpSpPr>
        <p:grpSpPr bwMode="auto">
          <a:xfrm>
            <a:off x="3707904" y="4005064"/>
            <a:ext cx="287338" cy="1728788"/>
            <a:chOff x="2064" y="2432"/>
            <a:chExt cx="318" cy="1406"/>
          </a:xfrm>
        </p:grpSpPr>
        <p:sp>
          <p:nvSpPr>
            <p:cNvPr id="19" name="AutoShape 21"/>
            <p:cNvSpPr>
              <a:spLocks noChangeArrowheads="1"/>
            </p:cNvSpPr>
            <p:nvPr/>
          </p:nvSpPr>
          <p:spPr bwMode="auto">
            <a:xfrm rot="5400000">
              <a:off x="1520" y="2976"/>
              <a:ext cx="1406" cy="318"/>
            </a:xfrm>
            <a:prstGeom prst="flowChartDelay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</a:ln>
          </p:spPr>
          <p:txBody>
            <a:bodyPr rot="10800000" vert="eaVert"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AutoShape 22"/>
            <p:cNvSpPr>
              <a:spLocks noChangeArrowheads="1"/>
            </p:cNvSpPr>
            <p:nvPr/>
          </p:nvSpPr>
          <p:spPr bwMode="auto">
            <a:xfrm rot="5400000">
              <a:off x="1950" y="3407"/>
              <a:ext cx="545" cy="318"/>
            </a:xfrm>
            <a:prstGeom prst="flowChartDelay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</a:ln>
          </p:spPr>
          <p:txBody>
            <a:bodyPr rot="10800000" vert="eaVert"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aphicFrame>
        <p:nvGraphicFramePr>
          <p:cNvPr id="220179" name="Object 19"/>
          <p:cNvGraphicFramePr>
            <a:graphicFrameLocks noChangeAspect="1"/>
          </p:cNvGraphicFramePr>
          <p:nvPr/>
        </p:nvGraphicFramePr>
        <p:xfrm>
          <a:off x="4716016" y="2924944"/>
          <a:ext cx="647700" cy="293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784" name="位图图像" r:id="rId1" imgW="4657725" imgH="4000500" progId="PBrush">
                  <p:embed/>
                </p:oleObj>
              </mc:Choice>
              <mc:Fallback>
                <p:oleObj name="位图图像" r:id="rId1" imgW="4657725" imgH="4000500" progId="PBrush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973" t="24179" r="79596" b="14767"/>
                      <a:stretch>
                        <a:fillRect/>
                      </a:stretch>
                    </p:blipFill>
                    <p:spPr bwMode="auto">
                      <a:xfrm>
                        <a:off x="4716016" y="2924944"/>
                        <a:ext cx="647700" cy="293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699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0185" name="Object 25"/>
          <p:cNvGraphicFramePr>
            <a:graphicFrameLocks noChangeAspect="1"/>
          </p:cNvGraphicFramePr>
          <p:nvPr/>
        </p:nvGraphicFramePr>
        <p:xfrm>
          <a:off x="5363716" y="2924944"/>
          <a:ext cx="1223963" cy="293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785" name="BMP 图象" r:id="rId3" imgW="4657725" imgH="4000500" progId="PBrush">
                  <p:embed/>
                </p:oleObj>
              </mc:Choice>
              <mc:Fallback>
                <p:oleObj name="BMP 图象" r:id="rId3" imgW="4657725" imgH="4000500" progId="PBrush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8922" t="24179" r="55696" b="14767"/>
                      <a:stretch>
                        <a:fillRect/>
                      </a:stretch>
                    </p:blipFill>
                    <p:spPr bwMode="auto">
                      <a:xfrm>
                        <a:off x="5363716" y="2924944"/>
                        <a:ext cx="1223963" cy="293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699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4" name="Group 26"/>
          <p:cNvGrpSpPr/>
          <p:nvPr/>
        </p:nvGrpSpPr>
        <p:grpSpPr bwMode="auto">
          <a:xfrm>
            <a:off x="6011987" y="3644900"/>
            <a:ext cx="3313114" cy="2459038"/>
            <a:chOff x="3523" y="2296"/>
            <a:chExt cx="2087" cy="1549"/>
          </a:xfrm>
        </p:grpSpPr>
        <p:sp>
          <p:nvSpPr>
            <p:cNvPr id="25" name="Freeform 27"/>
            <p:cNvSpPr/>
            <p:nvPr/>
          </p:nvSpPr>
          <p:spPr bwMode="auto">
            <a:xfrm>
              <a:off x="4737" y="3398"/>
              <a:ext cx="230" cy="44"/>
            </a:xfrm>
            <a:custGeom>
              <a:avLst/>
              <a:gdLst>
                <a:gd name="T0" fmla="*/ 0 w 206"/>
                <a:gd name="T1" fmla="*/ 149 h 24"/>
                <a:gd name="T2" fmla="*/ 287 w 206"/>
                <a:gd name="T3" fmla="*/ 90 h 24"/>
                <a:gd name="T4" fmla="*/ 0 60000 65536"/>
                <a:gd name="T5" fmla="*/ 0 60000 65536"/>
                <a:gd name="T6" fmla="*/ 0 w 206"/>
                <a:gd name="T7" fmla="*/ 0 h 24"/>
                <a:gd name="T8" fmla="*/ 206 w 206"/>
                <a:gd name="T9" fmla="*/ 24 h 2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06" h="24">
                  <a:moveTo>
                    <a:pt x="0" y="24"/>
                  </a:moveTo>
                  <a:cubicBezTo>
                    <a:pt x="89" y="0"/>
                    <a:pt x="22" y="15"/>
                    <a:pt x="206" y="15"/>
                  </a:cubicBezTo>
                </a:path>
              </a:pathLst>
            </a:custGeom>
            <a:noFill/>
            <a:ln w="57150" cap="flat" cmpd="sng">
              <a:solidFill>
                <a:srgbClr val="3399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0000" tIns="46800" rIns="90000" bIns="4680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Line 28"/>
            <p:cNvSpPr>
              <a:spLocks noChangeShapeType="1"/>
            </p:cNvSpPr>
            <p:nvPr/>
          </p:nvSpPr>
          <p:spPr bwMode="auto">
            <a:xfrm>
              <a:off x="4966" y="3430"/>
              <a:ext cx="31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Line 29"/>
            <p:cNvSpPr>
              <a:spLocks noChangeShapeType="1"/>
            </p:cNvSpPr>
            <p:nvPr/>
          </p:nvSpPr>
          <p:spPr bwMode="auto">
            <a:xfrm>
              <a:off x="4014" y="3748"/>
              <a:ext cx="54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8" name="Group 30"/>
            <p:cNvGrpSpPr/>
            <p:nvPr/>
          </p:nvGrpSpPr>
          <p:grpSpPr bwMode="auto">
            <a:xfrm>
              <a:off x="3523" y="2296"/>
              <a:ext cx="2087" cy="1549"/>
              <a:chOff x="3523" y="2296"/>
              <a:chExt cx="2087" cy="1549"/>
            </a:xfrm>
          </p:grpSpPr>
          <p:sp>
            <p:nvSpPr>
              <p:cNvPr id="29" name="AutoShape 31"/>
              <p:cNvSpPr>
                <a:spLocks noChangeArrowheads="1"/>
              </p:cNvSpPr>
              <p:nvPr/>
            </p:nvSpPr>
            <p:spPr bwMode="auto">
              <a:xfrm>
                <a:off x="4195" y="2296"/>
                <a:ext cx="862" cy="1497"/>
              </a:xfrm>
              <a:prstGeom prst="can">
                <a:avLst>
                  <a:gd name="adj" fmla="val 25519"/>
                </a:avLst>
              </a:prstGeom>
              <a:noFill/>
              <a:ln w="9525">
                <a:solidFill>
                  <a:schemeClr val="tx1"/>
                </a:solidFill>
                <a:round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0" name="AutoShape 32"/>
              <p:cNvSpPr>
                <a:spLocks noChangeArrowheads="1"/>
              </p:cNvSpPr>
              <p:nvPr/>
            </p:nvSpPr>
            <p:spPr bwMode="auto">
              <a:xfrm>
                <a:off x="4195" y="3475"/>
                <a:ext cx="862" cy="318"/>
              </a:xfrm>
              <a:prstGeom prst="can">
                <a:avLst>
                  <a:gd name="adj" fmla="val 50000"/>
                </a:avLst>
              </a:prstGeom>
              <a:noFill/>
              <a:ln w="9525">
                <a:solidFill>
                  <a:schemeClr val="tx1"/>
                </a:solidFill>
                <a:round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34" name="Group 34"/>
              <p:cNvGrpSpPr/>
              <p:nvPr/>
            </p:nvGrpSpPr>
            <p:grpSpPr bwMode="auto">
              <a:xfrm>
                <a:off x="4740" y="2704"/>
                <a:ext cx="227" cy="861"/>
                <a:chOff x="295" y="2614"/>
                <a:chExt cx="362" cy="1587"/>
              </a:xfrm>
            </p:grpSpPr>
            <p:sp>
              <p:nvSpPr>
                <p:cNvPr id="36" name="Rectangle 35"/>
                <p:cNvSpPr>
                  <a:spLocks noChangeArrowheads="1"/>
                </p:cNvSpPr>
                <p:nvPr/>
              </p:nvSpPr>
              <p:spPr bwMode="auto">
                <a:xfrm>
                  <a:off x="295" y="2614"/>
                  <a:ext cx="362" cy="1315"/>
                </a:xfrm>
                <a:prstGeom prst="rect">
                  <a:avLst/>
                </a:prstGeom>
                <a:noFill/>
                <a:ln w="9525" algn="ctr">
                  <a:solidFill>
                    <a:schemeClr val="tx1"/>
                  </a:solidFill>
                  <a:miter lim="800000"/>
                </a:ln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7" name="AutoShape 36"/>
                <p:cNvSpPr>
                  <a:spLocks noChangeArrowheads="1"/>
                </p:cNvSpPr>
                <p:nvPr/>
              </p:nvSpPr>
              <p:spPr bwMode="auto">
                <a:xfrm>
                  <a:off x="295" y="3929"/>
                  <a:ext cx="362" cy="27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475 w 21600"/>
                    <a:gd name="T13" fmla="*/ 4526 h 21600"/>
                    <a:gd name="T14" fmla="*/ 17125 w 21600"/>
                    <a:gd name="T15" fmla="*/ 1707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9525" algn="ctr">
                  <a:solidFill>
                    <a:schemeClr val="tx1"/>
                  </a:solidFill>
                  <a:miter lim="800000"/>
                </a:ln>
              </p:spPr>
              <p:txBody>
                <a:bodyPr lIns="90000" tIns="46800" rIns="90000" bIns="46800"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32" name="Text Box 38"/>
              <p:cNvSpPr txBox="1">
                <a:spLocks noChangeArrowheads="1"/>
              </p:cNvSpPr>
              <p:nvPr/>
            </p:nvSpPr>
            <p:spPr bwMode="auto">
              <a:xfrm>
                <a:off x="5262" y="3119"/>
                <a:ext cx="348" cy="583"/>
              </a:xfrm>
              <a:prstGeom prst="rect">
                <a:avLst/>
              </a:prstGeom>
              <a:noFill/>
              <a:ln w="9525" algn="ctr">
                <a:noFill/>
                <a:miter lim="800000"/>
              </a:ln>
            </p:spPr>
            <p:txBody>
              <a:bodyPr wrap="square" lIns="90000" tIns="46800" rIns="90000" bIns="4680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rPr>
                  <a:t>滤</a:t>
                </a:r>
                <a:endParaRPr kumimoji="0" lang="en-US" altLang="zh-CN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rPr>
                  <a:t>液</a:t>
                </a:r>
                <a:endParaRPr kumimoji="0" lang="en-US" altLang="zh-CN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rPr>
                  <a:t>线</a:t>
                </a: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Text Box 39"/>
              <p:cNvSpPr txBox="1">
                <a:spLocks noChangeArrowheads="1"/>
              </p:cNvSpPr>
              <p:nvPr/>
            </p:nvSpPr>
            <p:spPr bwMode="auto">
              <a:xfrm>
                <a:off x="3523" y="3611"/>
                <a:ext cx="554" cy="234"/>
              </a:xfrm>
              <a:prstGeom prst="rect">
                <a:avLst/>
              </a:prstGeom>
              <a:noFill/>
              <a:ln w="9525" algn="ctr">
                <a:noFill/>
                <a:miter lim="800000"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rPr>
                  <a:t>层析液</a:t>
                </a: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38" name="Group 40"/>
          <p:cNvGrpSpPr/>
          <p:nvPr/>
        </p:nvGrpSpPr>
        <p:grpSpPr bwMode="auto">
          <a:xfrm>
            <a:off x="7078786" y="3357563"/>
            <a:ext cx="1368425" cy="647700"/>
            <a:chOff x="4105" y="391"/>
            <a:chExt cx="635" cy="181"/>
          </a:xfrm>
        </p:grpSpPr>
        <p:sp>
          <p:nvSpPr>
            <p:cNvPr id="39" name="AutoShape 41"/>
            <p:cNvSpPr>
              <a:spLocks noChangeArrowheads="1"/>
            </p:cNvSpPr>
            <p:nvPr/>
          </p:nvSpPr>
          <p:spPr bwMode="auto">
            <a:xfrm>
              <a:off x="4105" y="482"/>
              <a:ext cx="635" cy="90"/>
            </a:xfrm>
            <a:prstGeom prst="plus">
              <a:avLst>
                <a:gd name="adj" fmla="val 6194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</a:ln>
          </p:spPr>
          <p:txBody>
            <a:bodyPr lIns="90000" tIns="46800" rIns="90000" bIns="46800"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" name="Oval 42"/>
            <p:cNvSpPr>
              <a:spLocks noChangeArrowheads="1"/>
            </p:cNvSpPr>
            <p:nvPr/>
          </p:nvSpPr>
          <p:spPr bwMode="auto">
            <a:xfrm>
              <a:off x="4350" y="391"/>
              <a:ext cx="136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59" name="TextBox 11"/>
          <p:cNvSpPr txBox="1">
            <a:spLocks noChangeArrowheads="1"/>
          </p:cNvSpPr>
          <p:nvPr/>
        </p:nvSpPr>
        <p:spPr bwMode="auto">
          <a:xfrm>
            <a:off x="34827" y="3867171"/>
            <a:ext cx="1440829" cy="230832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二氧化硅：使研磨更充分</a:t>
            </a:r>
            <a:endParaRPr kumimoji="0" lang="zh-CN" alt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碳酸钙：防止色素被破坏</a:t>
            </a:r>
            <a:endParaRPr kumimoji="0" lang="zh-CN" alt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  <p:sp>
        <p:nvSpPr>
          <p:cNvPr id="41" name="TextBox 11"/>
          <p:cNvSpPr txBox="1">
            <a:spLocks noChangeArrowheads="1"/>
          </p:cNvSpPr>
          <p:nvPr/>
        </p:nvSpPr>
        <p:spPr bwMode="auto">
          <a:xfrm>
            <a:off x="1835696" y="4038461"/>
            <a:ext cx="936551" cy="230832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无水乙醇或丙酮：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溶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解色素</a:t>
            </a:r>
            <a:endParaRPr kumimoji="0" lang="zh-CN" alt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2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20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59" grpId="0" animBg="1"/>
      <p:bldP spid="4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2"/>
          <p:cNvSpPr>
            <a:spLocks noChangeShapeType="1"/>
          </p:cNvSpPr>
          <p:nvPr/>
        </p:nvSpPr>
        <p:spPr bwMode="auto">
          <a:xfrm>
            <a:off x="1068388" y="1295400"/>
            <a:ext cx="0" cy="3886200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95" name="Line 3"/>
          <p:cNvSpPr>
            <a:spLocks noChangeShapeType="1"/>
          </p:cNvSpPr>
          <p:nvPr/>
        </p:nvSpPr>
        <p:spPr bwMode="auto">
          <a:xfrm>
            <a:off x="1068388" y="5181600"/>
            <a:ext cx="8074025" cy="0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1839913" y="5334000"/>
            <a:ext cx="1292225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92075" tIns="46038" rIns="92075" bIns="46038">
            <a:spAutoFit/>
          </a:bodyPr>
          <a:lstStyle/>
          <a:p>
            <a:pPr marL="0" marR="0" lvl="0" indent="0" algn="l" defTabSz="7620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TW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PMingLiU" pitchFamily="18" charset="-120"/>
                <a:cs typeface="+mn-cs"/>
              </a:rPr>
              <a:t>blue</a:t>
            </a:r>
            <a:endParaRPr kumimoji="1" lang="en-US" altLang="zh-TW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PMingLiU" pitchFamily="18" charset="-120"/>
              <a:cs typeface="+mn-cs"/>
            </a:endParaRP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6408738" y="5334000"/>
            <a:ext cx="97155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92075" tIns="46038" rIns="92075" bIns="46038">
            <a:spAutoFit/>
          </a:bodyPr>
          <a:lstStyle/>
          <a:p>
            <a:pPr marL="0" marR="0" lvl="0" indent="0" algn="l" defTabSz="7620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TW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PMingLiU" pitchFamily="18" charset="-120"/>
                <a:cs typeface="+mn-cs"/>
              </a:rPr>
              <a:t>red</a:t>
            </a:r>
            <a:endParaRPr kumimoji="1" lang="en-US" altLang="zh-TW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PMingLiU" pitchFamily="18" charset="-120"/>
              <a:cs typeface="+mn-cs"/>
            </a:endParaRPr>
          </a:p>
        </p:txBody>
      </p:sp>
      <p:sp>
        <p:nvSpPr>
          <p:cNvPr id="8199" name="Line 7"/>
          <p:cNvSpPr>
            <a:spLocks noChangeShapeType="1"/>
          </p:cNvSpPr>
          <p:nvPr/>
        </p:nvSpPr>
        <p:spPr bwMode="auto">
          <a:xfrm>
            <a:off x="6665913" y="5105400"/>
            <a:ext cx="0" cy="152400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200" name="Line 8"/>
          <p:cNvSpPr>
            <a:spLocks noChangeShapeType="1"/>
          </p:cNvSpPr>
          <p:nvPr/>
        </p:nvSpPr>
        <p:spPr bwMode="auto">
          <a:xfrm>
            <a:off x="2144713" y="5105400"/>
            <a:ext cx="0" cy="152400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201" name="Rectangle 9"/>
          <p:cNvSpPr>
            <a:spLocks noChangeArrowheads="1"/>
          </p:cNvSpPr>
          <p:nvPr/>
        </p:nvSpPr>
        <p:spPr bwMode="auto">
          <a:xfrm rot="10800000">
            <a:off x="153988" y="1524000"/>
            <a:ext cx="549275" cy="35814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eaVert" lIns="92075" tIns="46038" rIns="92075" bIns="46038">
            <a:spAutoFit/>
          </a:bodyPr>
          <a:lstStyle/>
          <a:p>
            <a:pPr marL="0" marR="0" lvl="0" indent="0" algn="l" defTabSz="7620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TW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PMingLiU" pitchFamily="18" charset="-120"/>
                <a:cs typeface="+mn-cs"/>
              </a:rPr>
              <a:t>%  of  light  absorbed by   chlorophyll</a:t>
            </a:r>
            <a:r>
              <a:rPr kumimoji="1" lang="en-US" altLang="zh-TW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PMingLiU" pitchFamily="18" charset="-120"/>
                <a:cs typeface="+mn-cs"/>
              </a:rPr>
              <a:t> </a:t>
            </a:r>
            <a:endParaRPr kumimoji="1" lang="en-US" altLang="zh-TW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PMingLiU" pitchFamily="18" charset="-120"/>
              <a:cs typeface="+mn-cs"/>
            </a:endParaRPr>
          </a:p>
        </p:txBody>
      </p:sp>
      <p:sp>
        <p:nvSpPr>
          <p:cNvPr id="8202" name="Line 10"/>
          <p:cNvSpPr>
            <a:spLocks noChangeShapeType="1"/>
          </p:cNvSpPr>
          <p:nvPr/>
        </p:nvSpPr>
        <p:spPr bwMode="auto">
          <a:xfrm>
            <a:off x="4081463" y="5105400"/>
            <a:ext cx="0" cy="152400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203" name="Rectangle 11"/>
          <p:cNvSpPr>
            <a:spLocks noChangeArrowheads="1"/>
          </p:cNvSpPr>
          <p:nvPr/>
        </p:nvSpPr>
        <p:spPr bwMode="auto">
          <a:xfrm>
            <a:off x="3687763" y="5334000"/>
            <a:ext cx="860425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762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TW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PMingLiU" pitchFamily="18" charset="-120"/>
                <a:cs typeface="+mn-cs"/>
              </a:rPr>
              <a:t>green</a:t>
            </a:r>
            <a:endParaRPr kumimoji="1" lang="en-US" altLang="zh-TW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PMingLiU" pitchFamily="18" charset="-120"/>
              <a:cs typeface="+mn-cs"/>
            </a:endParaRPr>
          </a:p>
        </p:txBody>
      </p:sp>
      <p:sp>
        <p:nvSpPr>
          <p:cNvPr id="8212" name="Rectangle 20"/>
          <p:cNvSpPr>
            <a:spLocks noChangeArrowheads="1"/>
          </p:cNvSpPr>
          <p:nvPr/>
        </p:nvSpPr>
        <p:spPr bwMode="auto">
          <a:xfrm>
            <a:off x="8172450" y="0"/>
            <a:ext cx="971550" cy="6858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215" name="Text Box 23"/>
          <p:cNvSpPr txBox="1">
            <a:spLocks noChangeArrowheads="1"/>
          </p:cNvSpPr>
          <p:nvPr/>
        </p:nvSpPr>
        <p:spPr bwMode="auto">
          <a:xfrm>
            <a:off x="8316913" y="1682750"/>
            <a:ext cx="733425" cy="44831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eaVer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可见光的连续光谱</a:t>
            </a:r>
            <a:endParaRPr kumimoji="0" lang="zh-CN" altLang="en-US" sz="36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1408528" y="1063228"/>
            <a:ext cx="6172200" cy="70842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zh-CN" altLang="en-US" sz="3600" b="1" dirty="0">
                <a:solidFill>
                  <a:prstClr val="white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三棱镜</a:t>
            </a:r>
            <a:endParaRPr lang="zh-CN" altLang="en-US" sz="3600" b="1" dirty="0">
              <a:solidFill>
                <a:prstClr val="white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728" y="2444133"/>
            <a:ext cx="5715000" cy="415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143891" y="908050"/>
            <a:ext cx="8964613" cy="5404485"/>
            <a:chOff x="0" y="908050"/>
            <a:chExt cx="8964613" cy="5404485"/>
          </a:xfrm>
        </p:grpSpPr>
        <p:pic>
          <p:nvPicPr>
            <p:cNvPr id="29704" name="Picture 8" descr="0908 013"/>
            <p:cNvPicPr>
              <a:picLocks noChangeAspect="1" noChangeArrowheads="1"/>
            </p:cNvPicPr>
            <p:nvPr/>
          </p:nvPicPr>
          <p:blipFill>
            <a:blip r:embed="rId1" cstate="print"/>
            <a:srcRect l="19022" t="16541" r="23830" b="-2882"/>
            <a:stretch>
              <a:fillRect/>
            </a:stretch>
          </p:blipFill>
          <p:spPr bwMode="auto">
            <a:xfrm>
              <a:off x="4643438" y="908050"/>
              <a:ext cx="4321175" cy="4897438"/>
            </a:xfrm>
            <a:prstGeom prst="rect">
              <a:avLst/>
            </a:prstGeom>
            <a:noFill/>
          </p:spPr>
        </p:pic>
        <p:pic>
          <p:nvPicPr>
            <p:cNvPr id="29705" name="Picture 9" descr="0908 014"/>
            <p:cNvPicPr>
              <a:picLocks noChangeAspect="1" noChangeArrowheads="1"/>
            </p:cNvPicPr>
            <p:nvPr/>
          </p:nvPicPr>
          <p:blipFill>
            <a:blip r:embed="rId2" cstate="print"/>
            <a:srcRect l="28978" t="7030" r="27541" b="29201"/>
            <a:stretch>
              <a:fillRect/>
            </a:stretch>
          </p:blipFill>
          <p:spPr bwMode="auto">
            <a:xfrm>
              <a:off x="0" y="908050"/>
              <a:ext cx="4321175" cy="4752975"/>
            </a:xfrm>
            <a:prstGeom prst="rect">
              <a:avLst/>
            </a:prstGeom>
            <a:noFill/>
          </p:spPr>
        </p:pic>
        <p:sp>
          <p:nvSpPr>
            <p:cNvPr id="29706" name="Text Box 10"/>
            <p:cNvSpPr txBox="1">
              <a:spLocks noChangeArrowheads="1"/>
            </p:cNvSpPr>
            <p:nvPr/>
          </p:nvSpPr>
          <p:spPr bwMode="auto">
            <a:xfrm>
              <a:off x="323850" y="5667375"/>
              <a:ext cx="8424863" cy="645160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3600" b="1" dirty="0" smtClean="0">
                  <a:ea typeface="黑体" panose="02010609060101010101" pitchFamily="2" charset="-122"/>
                </a:rPr>
                <a:t>水绵（绿藻，真核</a:t>
              </a:r>
              <a:r>
                <a:rPr lang="zh-CN" altLang="en-US" sz="3600" b="1" dirty="0" smtClean="0">
                  <a:ea typeface="黑体" panose="02010609060101010101" pitchFamily="2" charset="-122"/>
                </a:rPr>
                <a:t>细胞）</a:t>
              </a:r>
              <a:endParaRPr lang="zh-CN" altLang="en-US" sz="3600" b="1" dirty="0">
                <a:ea typeface="黑体" panose="02010609060101010101" pitchFamily="2" charset="-122"/>
              </a:endParaRPr>
            </a:p>
          </p:txBody>
        </p:sp>
      </p:grpSp>
      <p:sp>
        <p:nvSpPr>
          <p:cNvPr id="6" name="Rectangle 37"/>
          <p:cNvSpPr>
            <a:spLocks noChangeArrowheads="1"/>
          </p:cNvSpPr>
          <p:nvPr/>
        </p:nvSpPr>
        <p:spPr bwMode="auto">
          <a:xfrm>
            <a:off x="395536" y="116632"/>
            <a:ext cx="7740650" cy="78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b"/>
          <a:lstStyle/>
          <a:p>
            <a:br>
              <a:rPr lang="en-US" altLang="zh-CN" sz="3600" b="1" dirty="0">
                <a:solidFill>
                  <a:schemeClr val="tx2"/>
                </a:solidFill>
              </a:rPr>
            </a:br>
            <a:r>
              <a:rPr lang="en-US" altLang="zh-CN" sz="3600" b="1" dirty="0" smtClean="0">
                <a:solidFill>
                  <a:schemeClr val="tx2"/>
                </a:solidFill>
              </a:rPr>
              <a:t>2</a:t>
            </a:r>
            <a:r>
              <a:rPr lang="zh-CN" altLang="en-US" sz="3600" b="1" dirty="0" smtClean="0">
                <a:solidFill>
                  <a:schemeClr val="tx2"/>
                </a:solidFill>
              </a:rPr>
              <a:t>、 </a:t>
            </a:r>
            <a:r>
              <a:rPr lang="en-US" altLang="zh-CN" sz="3600" b="1" dirty="0" smtClean="0">
                <a:solidFill>
                  <a:schemeClr val="tx2"/>
                </a:solidFill>
              </a:rPr>
              <a:t>1880</a:t>
            </a:r>
            <a:r>
              <a:rPr lang="zh-CN" altLang="en-US" sz="3600" b="1" dirty="0" smtClean="0">
                <a:solidFill>
                  <a:schemeClr val="tx2"/>
                </a:solidFill>
              </a:rPr>
              <a:t>年</a:t>
            </a:r>
            <a:r>
              <a:rPr lang="zh-CN" altLang="en-US" sz="3600" b="1" dirty="0">
                <a:solidFill>
                  <a:schemeClr val="tx2"/>
                </a:solidFill>
              </a:rPr>
              <a:t>美国</a:t>
            </a:r>
            <a:r>
              <a:rPr lang="zh-CN" altLang="en-US" sz="3600" b="1" dirty="0">
                <a:solidFill>
                  <a:srgbClr val="0000CC"/>
                </a:solidFill>
              </a:rPr>
              <a:t>恩格尔曼实验</a:t>
            </a:r>
            <a:endParaRPr lang="zh-CN" altLang="en-US" sz="3600" b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Line 2"/>
          <p:cNvSpPr>
            <a:spLocks noChangeShapeType="1"/>
          </p:cNvSpPr>
          <p:nvPr/>
        </p:nvSpPr>
        <p:spPr bwMode="auto">
          <a:xfrm>
            <a:off x="1699260" y="4456430"/>
            <a:ext cx="996950" cy="46038"/>
          </a:xfrm>
          <a:prstGeom prst="line">
            <a:avLst/>
          </a:prstGeom>
          <a:noFill/>
          <a:ln w="38100">
            <a:solidFill>
              <a:srgbClr val="FF9900"/>
            </a:solidFill>
            <a:prstDash val="lgDash"/>
            <a:rou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3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  <p:sp>
        <p:nvSpPr>
          <p:cNvPr id="2053" name="Line 3"/>
          <p:cNvSpPr>
            <a:spLocks noChangeShapeType="1"/>
          </p:cNvSpPr>
          <p:nvPr/>
        </p:nvSpPr>
        <p:spPr bwMode="auto">
          <a:xfrm>
            <a:off x="1699260" y="4685030"/>
            <a:ext cx="925513" cy="33338"/>
          </a:xfrm>
          <a:prstGeom prst="line">
            <a:avLst/>
          </a:prstGeom>
          <a:noFill/>
          <a:ln w="38100">
            <a:solidFill>
              <a:srgbClr val="FF9900"/>
            </a:solidFill>
            <a:prstDash val="lgDash"/>
            <a:rou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3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  <p:sp>
        <p:nvSpPr>
          <p:cNvPr id="2054" name="AutoShape 4"/>
          <p:cNvSpPr>
            <a:spLocks noChangeArrowheads="1"/>
          </p:cNvSpPr>
          <p:nvPr/>
        </p:nvSpPr>
        <p:spPr bwMode="auto">
          <a:xfrm>
            <a:off x="2613660" y="4227830"/>
            <a:ext cx="457200" cy="685800"/>
          </a:xfrm>
          <a:prstGeom prst="triangle">
            <a:avLst>
              <a:gd name="adj" fmla="val 50000"/>
            </a:avLst>
          </a:prstGeom>
          <a:noFill/>
          <a:ln w="9525">
            <a:solidFill>
              <a:schemeClr val="tx1"/>
            </a:solidFill>
            <a:miter lim="800000"/>
          </a:ln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3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  <p:grpSp>
        <p:nvGrpSpPr>
          <p:cNvPr id="2" name="组合 30"/>
          <p:cNvGrpSpPr/>
          <p:nvPr/>
        </p:nvGrpSpPr>
        <p:grpSpPr bwMode="auto">
          <a:xfrm>
            <a:off x="4496435" y="2125980"/>
            <a:ext cx="534988" cy="3025775"/>
            <a:chOff x="3707066" y="188640"/>
            <a:chExt cx="534238" cy="3025265"/>
          </a:xfrm>
        </p:grpSpPr>
        <p:sp>
          <p:nvSpPr>
            <p:cNvPr id="2070" name="AutoShape 6"/>
            <p:cNvSpPr>
              <a:spLocks noChangeArrowheads="1"/>
            </p:cNvSpPr>
            <p:nvPr/>
          </p:nvSpPr>
          <p:spPr bwMode="auto">
            <a:xfrm rot="5400000">
              <a:off x="2462510" y="1434034"/>
              <a:ext cx="3024188" cy="533400"/>
            </a:xfrm>
            <a:prstGeom prst="flowChartDelay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endParaRPr>
            </a:p>
          </p:txBody>
        </p:sp>
        <p:sp>
          <p:nvSpPr>
            <p:cNvPr id="2071" name="AutoShape 7"/>
            <p:cNvSpPr>
              <a:spLocks noChangeArrowheads="1"/>
            </p:cNvSpPr>
            <p:nvPr/>
          </p:nvSpPr>
          <p:spPr bwMode="auto">
            <a:xfrm rot="5400000">
              <a:off x="3289227" y="2262666"/>
              <a:ext cx="1369078" cy="533400"/>
            </a:xfrm>
            <a:prstGeom prst="flowChartDelay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endParaRPr>
            </a:p>
          </p:txBody>
        </p:sp>
      </p:grpSp>
      <p:sp>
        <p:nvSpPr>
          <p:cNvPr id="2056" name="Line 8"/>
          <p:cNvSpPr>
            <a:spLocks noChangeShapeType="1"/>
          </p:cNvSpPr>
          <p:nvPr/>
        </p:nvSpPr>
        <p:spPr bwMode="auto">
          <a:xfrm>
            <a:off x="3848735" y="3926205"/>
            <a:ext cx="685800" cy="0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3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  <p:graphicFrame>
        <p:nvGraphicFramePr>
          <p:cNvPr id="2050" name="Object 12"/>
          <p:cNvGraphicFramePr>
            <a:graphicFrameLocks noChangeAspect="1"/>
          </p:cNvGraphicFramePr>
          <p:nvPr/>
        </p:nvGraphicFramePr>
        <p:xfrm>
          <a:off x="3375660" y="3770630"/>
          <a:ext cx="361950" cy="1438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832" name="位图图像" r:id="rId1" imgW="361950" imgH="1438275" progId="PBrush">
                  <p:embed/>
                </p:oleObj>
              </mc:Choice>
              <mc:Fallback>
                <p:oleObj name="位图图像" r:id="rId1" imgW="361950" imgH="1438275" progId="PBrush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5660" y="3770630"/>
                        <a:ext cx="361950" cy="1438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组合 3"/>
          <p:cNvGrpSpPr/>
          <p:nvPr/>
        </p:nvGrpSpPr>
        <p:grpSpPr>
          <a:xfrm>
            <a:off x="5720398" y="3781743"/>
            <a:ext cx="361950" cy="1438275"/>
            <a:chOff x="4859338" y="1916113"/>
            <a:chExt cx="361950" cy="1438275"/>
          </a:xfrm>
        </p:grpSpPr>
        <p:graphicFrame>
          <p:nvGraphicFramePr>
            <p:cNvPr id="2051" name="Object 15"/>
            <p:cNvGraphicFramePr>
              <a:graphicFrameLocks noChangeAspect="1"/>
            </p:cNvGraphicFramePr>
            <p:nvPr/>
          </p:nvGraphicFramePr>
          <p:xfrm>
            <a:off x="4859338" y="1916113"/>
            <a:ext cx="361950" cy="1438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5833" name="位图图像" r:id="rId3" imgW="361950" imgH="1438275" progId="PBrush">
                    <p:embed/>
                  </p:oleObj>
                </mc:Choice>
                <mc:Fallback>
                  <p:oleObj name="位图图像" r:id="rId3" imgW="361950" imgH="1438275" progId="PBrush">
                    <p:embed/>
                    <p:pic>
                      <p:nvPicPr>
                        <p:cNvPr id="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59338" y="1916113"/>
                          <a:ext cx="361950" cy="14382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000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68" name="Rectangle 16"/>
            <p:cNvSpPr>
              <a:spLocks noChangeArrowheads="1"/>
            </p:cNvSpPr>
            <p:nvPr/>
          </p:nvSpPr>
          <p:spPr bwMode="auto">
            <a:xfrm>
              <a:off x="4949826" y="1916113"/>
              <a:ext cx="198438" cy="433388"/>
            </a:xfrm>
            <a:prstGeom prst="rect">
              <a:avLst/>
            </a:prstGeom>
            <a:solidFill>
              <a:schemeClr val="bg2"/>
            </a:solidFill>
            <a:ln w="9525" algn="ctr">
              <a:solidFill>
                <a:schemeClr val="tx1"/>
              </a:solidFill>
              <a:miter lim="800000"/>
            </a:ln>
          </p:spPr>
          <p:txBody>
            <a:bodyPr lIns="90000" tIns="46800" rIns="90000" bIns="46800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endParaRPr>
            </a:p>
          </p:txBody>
        </p:sp>
        <p:sp>
          <p:nvSpPr>
            <p:cNvPr id="2069" name="Rectangle 17"/>
            <p:cNvSpPr>
              <a:spLocks noChangeArrowheads="1"/>
            </p:cNvSpPr>
            <p:nvPr/>
          </p:nvSpPr>
          <p:spPr bwMode="auto">
            <a:xfrm>
              <a:off x="4949826" y="2781301"/>
              <a:ext cx="215900" cy="503238"/>
            </a:xfrm>
            <a:prstGeom prst="rect">
              <a:avLst/>
            </a:prstGeom>
            <a:solidFill>
              <a:schemeClr val="bg2">
                <a:alpha val="85000"/>
              </a:schemeClr>
            </a:solidFill>
            <a:ln w="9525" algn="ctr">
              <a:solidFill>
                <a:schemeClr val="tx1"/>
              </a:solidFill>
              <a:miter lim="800000"/>
            </a:ln>
          </p:spPr>
          <p:txBody>
            <a:bodyPr lIns="90000" tIns="46800" rIns="90000" bIns="46800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endParaRPr>
            </a:p>
          </p:txBody>
        </p:sp>
      </p:grpSp>
      <p:sp>
        <p:nvSpPr>
          <p:cNvPr id="2061" name="Line 20"/>
          <p:cNvSpPr>
            <a:spLocks noChangeShapeType="1"/>
          </p:cNvSpPr>
          <p:nvPr/>
        </p:nvSpPr>
        <p:spPr bwMode="auto">
          <a:xfrm flipV="1">
            <a:off x="2912110" y="3854768"/>
            <a:ext cx="576263" cy="576262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3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  <p:sp>
        <p:nvSpPr>
          <p:cNvPr id="2062" name="Line 21"/>
          <p:cNvSpPr>
            <a:spLocks noChangeShapeType="1"/>
          </p:cNvSpPr>
          <p:nvPr/>
        </p:nvSpPr>
        <p:spPr bwMode="auto">
          <a:xfrm>
            <a:off x="2985135" y="4718368"/>
            <a:ext cx="503238" cy="4318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3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  <p:sp>
        <p:nvSpPr>
          <p:cNvPr id="2063" name="Line 9"/>
          <p:cNvSpPr>
            <a:spLocks noChangeShapeType="1"/>
          </p:cNvSpPr>
          <p:nvPr/>
        </p:nvSpPr>
        <p:spPr bwMode="auto">
          <a:xfrm>
            <a:off x="3704273" y="4934268"/>
            <a:ext cx="863600" cy="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3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  <p:sp>
        <p:nvSpPr>
          <p:cNvPr id="2064" name="Line 9"/>
          <p:cNvSpPr>
            <a:spLocks noChangeShapeType="1"/>
          </p:cNvSpPr>
          <p:nvPr/>
        </p:nvSpPr>
        <p:spPr bwMode="auto">
          <a:xfrm>
            <a:off x="4928235" y="5007293"/>
            <a:ext cx="863600" cy="0"/>
          </a:xfrm>
          <a:prstGeom prst="line">
            <a:avLst/>
          </a:prstGeom>
          <a:noFill/>
          <a:ln w="12700">
            <a:solidFill>
              <a:srgbClr val="660033"/>
            </a:solidFill>
            <a:prstDash val="dash"/>
            <a:rou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3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  <p:sp>
        <p:nvSpPr>
          <p:cNvPr id="2065" name="Line 8"/>
          <p:cNvSpPr>
            <a:spLocks noChangeShapeType="1"/>
          </p:cNvSpPr>
          <p:nvPr/>
        </p:nvSpPr>
        <p:spPr bwMode="auto">
          <a:xfrm>
            <a:off x="5072698" y="3926205"/>
            <a:ext cx="685800" cy="0"/>
          </a:xfrm>
          <a:prstGeom prst="line">
            <a:avLst/>
          </a:prstGeom>
          <a:noFill/>
          <a:ln w="12700">
            <a:solidFill>
              <a:srgbClr val="000099"/>
            </a:solidFill>
            <a:prstDash val="dash"/>
            <a:rou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3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  <p:sp>
        <p:nvSpPr>
          <p:cNvPr id="2066" name="Line 8"/>
          <p:cNvSpPr>
            <a:spLocks noChangeShapeType="1"/>
          </p:cNvSpPr>
          <p:nvPr/>
        </p:nvSpPr>
        <p:spPr bwMode="auto">
          <a:xfrm>
            <a:off x="3777298" y="4431030"/>
            <a:ext cx="6858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3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  <p:sp>
        <p:nvSpPr>
          <p:cNvPr id="2067" name="Line 8"/>
          <p:cNvSpPr>
            <a:spLocks noChangeShapeType="1"/>
          </p:cNvSpPr>
          <p:nvPr/>
        </p:nvSpPr>
        <p:spPr bwMode="auto">
          <a:xfrm>
            <a:off x="5072698" y="4431030"/>
            <a:ext cx="6858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3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Line 2"/>
          <p:cNvSpPr>
            <a:spLocks noChangeShapeType="1"/>
          </p:cNvSpPr>
          <p:nvPr/>
        </p:nvSpPr>
        <p:spPr bwMode="auto">
          <a:xfrm>
            <a:off x="838200" y="2590800"/>
            <a:ext cx="996950" cy="46038"/>
          </a:xfrm>
          <a:prstGeom prst="line">
            <a:avLst/>
          </a:prstGeom>
          <a:noFill/>
          <a:ln w="38100">
            <a:solidFill>
              <a:srgbClr val="FF9900"/>
            </a:solidFill>
            <a:prstDash val="lgDash"/>
            <a:rou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3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  <p:sp>
        <p:nvSpPr>
          <p:cNvPr id="2053" name="Line 3"/>
          <p:cNvSpPr>
            <a:spLocks noChangeShapeType="1"/>
          </p:cNvSpPr>
          <p:nvPr/>
        </p:nvSpPr>
        <p:spPr bwMode="auto">
          <a:xfrm>
            <a:off x="838200" y="2819400"/>
            <a:ext cx="925513" cy="33338"/>
          </a:xfrm>
          <a:prstGeom prst="line">
            <a:avLst/>
          </a:prstGeom>
          <a:noFill/>
          <a:ln w="38100">
            <a:solidFill>
              <a:srgbClr val="FF9900"/>
            </a:solidFill>
            <a:prstDash val="lgDash"/>
            <a:rou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3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  <p:sp>
        <p:nvSpPr>
          <p:cNvPr id="2054" name="AutoShape 4"/>
          <p:cNvSpPr>
            <a:spLocks noChangeArrowheads="1"/>
          </p:cNvSpPr>
          <p:nvPr/>
        </p:nvSpPr>
        <p:spPr bwMode="auto">
          <a:xfrm>
            <a:off x="1752600" y="2362200"/>
            <a:ext cx="457200" cy="685800"/>
          </a:xfrm>
          <a:prstGeom prst="triangle">
            <a:avLst>
              <a:gd name="adj" fmla="val 50000"/>
            </a:avLst>
          </a:prstGeom>
          <a:noFill/>
          <a:ln w="9525">
            <a:solidFill>
              <a:schemeClr val="tx1"/>
            </a:solidFill>
            <a:miter lim="800000"/>
          </a:ln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3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  <p:grpSp>
        <p:nvGrpSpPr>
          <p:cNvPr id="2" name="组合 30"/>
          <p:cNvGrpSpPr/>
          <p:nvPr/>
        </p:nvGrpSpPr>
        <p:grpSpPr bwMode="auto">
          <a:xfrm>
            <a:off x="3635375" y="260350"/>
            <a:ext cx="534988" cy="3025775"/>
            <a:chOff x="3707066" y="188640"/>
            <a:chExt cx="534238" cy="3025265"/>
          </a:xfrm>
        </p:grpSpPr>
        <p:sp>
          <p:nvSpPr>
            <p:cNvPr id="2070" name="AutoShape 6"/>
            <p:cNvSpPr>
              <a:spLocks noChangeArrowheads="1"/>
            </p:cNvSpPr>
            <p:nvPr/>
          </p:nvSpPr>
          <p:spPr bwMode="auto">
            <a:xfrm rot="5400000">
              <a:off x="2462510" y="1434034"/>
              <a:ext cx="3024188" cy="533400"/>
            </a:xfrm>
            <a:prstGeom prst="flowChartDelay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endParaRPr>
            </a:p>
          </p:txBody>
        </p:sp>
        <p:sp>
          <p:nvSpPr>
            <p:cNvPr id="2071" name="AutoShape 7"/>
            <p:cNvSpPr>
              <a:spLocks noChangeArrowheads="1"/>
            </p:cNvSpPr>
            <p:nvPr/>
          </p:nvSpPr>
          <p:spPr bwMode="auto">
            <a:xfrm rot="5400000">
              <a:off x="3289227" y="2262666"/>
              <a:ext cx="1369078" cy="533400"/>
            </a:xfrm>
            <a:prstGeom prst="flowChartDelay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endParaRPr>
            </a:p>
          </p:txBody>
        </p:sp>
      </p:grpSp>
      <p:sp>
        <p:nvSpPr>
          <p:cNvPr id="2056" name="Line 8"/>
          <p:cNvSpPr>
            <a:spLocks noChangeShapeType="1"/>
          </p:cNvSpPr>
          <p:nvPr/>
        </p:nvSpPr>
        <p:spPr bwMode="auto">
          <a:xfrm>
            <a:off x="2987675" y="2060575"/>
            <a:ext cx="685800" cy="0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3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  <p:pic>
        <p:nvPicPr>
          <p:cNvPr id="2057" name="Picture 10" descr="pic_236247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07504" y="3400425"/>
            <a:ext cx="6293296" cy="3350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291" name="Text Box 11"/>
          <p:cNvSpPr txBox="1">
            <a:spLocks noChangeArrowheads="1"/>
          </p:cNvSpPr>
          <p:nvPr/>
        </p:nvSpPr>
        <p:spPr bwMode="auto">
          <a:xfrm>
            <a:off x="6011863" y="1700213"/>
            <a:ext cx="2701925" cy="107939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0000" tIns="46800" rIns="90000" bIns="468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红橙光区与蓝紫光区变暗</a:t>
            </a:r>
            <a:endParaRPr kumimoji="1" lang="zh-CN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  <p:graphicFrame>
        <p:nvGraphicFramePr>
          <p:cNvPr id="2050" name="Object 12"/>
          <p:cNvGraphicFramePr>
            <a:graphicFrameLocks noChangeAspect="1"/>
          </p:cNvGraphicFramePr>
          <p:nvPr/>
        </p:nvGraphicFramePr>
        <p:xfrm>
          <a:off x="2514600" y="1905000"/>
          <a:ext cx="361950" cy="1438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832" name="位图图像" r:id="rId2" imgW="361950" imgH="1438275" progId="PBrush">
                  <p:embed/>
                </p:oleObj>
              </mc:Choice>
              <mc:Fallback>
                <p:oleObj name="位图图像" r:id="rId2" imgW="361950" imgH="1438275" progId="PBrush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1905000"/>
                        <a:ext cx="361950" cy="1438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组合 3"/>
          <p:cNvGrpSpPr/>
          <p:nvPr/>
        </p:nvGrpSpPr>
        <p:grpSpPr>
          <a:xfrm>
            <a:off x="4859338" y="1916113"/>
            <a:ext cx="361950" cy="1438275"/>
            <a:chOff x="4859338" y="1916113"/>
            <a:chExt cx="361950" cy="1438275"/>
          </a:xfrm>
        </p:grpSpPr>
        <p:graphicFrame>
          <p:nvGraphicFramePr>
            <p:cNvPr id="2051" name="Object 15"/>
            <p:cNvGraphicFramePr>
              <a:graphicFrameLocks noChangeAspect="1"/>
            </p:cNvGraphicFramePr>
            <p:nvPr/>
          </p:nvGraphicFramePr>
          <p:xfrm>
            <a:off x="4859338" y="1916113"/>
            <a:ext cx="361950" cy="1438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5833" name="位图图像" r:id="rId4" imgW="361950" imgH="1438275" progId="PBrush">
                    <p:embed/>
                  </p:oleObj>
                </mc:Choice>
                <mc:Fallback>
                  <p:oleObj name="位图图像" r:id="rId4" imgW="361950" imgH="1438275" progId="PBrush">
                    <p:embed/>
                    <p:pic>
                      <p:nvPicPr>
                        <p:cNvPr id="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59338" y="1916113"/>
                          <a:ext cx="361950" cy="14382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000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68" name="Rectangle 16"/>
            <p:cNvSpPr>
              <a:spLocks noChangeArrowheads="1"/>
            </p:cNvSpPr>
            <p:nvPr/>
          </p:nvSpPr>
          <p:spPr bwMode="auto">
            <a:xfrm>
              <a:off x="4949826" y="1916113"/>
              <a:ext cx="198438" cy="433388"/>
            </a:xfrm>
            <a:prstGeom prst="rect">
              <a:avLst/>
            </a:prstGeom>
            <a:solidFill>
              <a:schemeClr val="bg2"/>
            </a:solidFill>
            <a:ln w="9525" algn="ctr">
              <a:solidFill>
                <a:schemeClr val="tx1"/>
              </a:solidFill>
              <a:miter lim="800000"/>
            </a:ln>
          </p:spPr>
          <p:txBody>
            <a:bodyPr lIns="90000" tIns="46800" rIns="90000" bIns="46800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endParaRPr>
            </a:p>
          </p:txBody>
        </p:sp>
        <p:sp>
          <p:nvSpPr>
            <p:cNvPr id="2069" name="Rectangle 17"/>
            <p:cNvSpPr>
              <a:spLocks noChangeArrowheads="1"/>
            </p:cNvSpPr>
            <p:nvPr/>
          </p:nvSpPr>
          <p:spPr bwMode="auto">
            <a:xfrm>
              <a:off x="4949826" y="2781301"/>
              <a:ext cx="215900" cy="503238"/>
            </a:xfrm>
            <a:prstGeom prst="rect">
              <a:avLst/>
            </a:prstGeom>
            <a:solidFill>
              <a:schemeClr val="bg2">
                <a:alpha val="85000"/>
              </a:schemeClr>
            </a:solidFill>
            <a:ln w="9525" algn="ctr">
              <a:solidFill>
                <a:schemeClr val="tx1"/>
              </a:solidFill>
              <a:miter lim="800000"/>
            </a:ln>
          </p:spPr>
          <p:txBody>
            <a:bodyPr lIns="90000" tIns="46800" rIns="90000" bIns="46800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endParaRPr>
            </a:p>
          </p:txBody>
        </p:sp>
      </p:grpSp>
      <p:pic>
        <p:nvPicPr>
          <p:cNvPr id="2060" name="Picture 18" descr="pic_23626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688" y="3500438"/>
            <a:ext cx="21971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1" name="Line 20"/>
          <p:cNvSpPr>
            <a:spLocks noChangeShapeType="1"/>
          </p:cNvSpPr>
          <p:nvPr/>
        </p:nvSpPr>
        <p:spPr bwMode="auto">
          <a:xfrm flipV="1">
            <a:off x="2051050" y="1989138"/>
            <a:ext cx="576263" cy="576262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3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  <p:sp>
        <p:nvSpPr>
          <p:cNvPr id="2062" name="Line 21"/>
          <p:cNvSpPr>
            <a:spLocks noChangeShapeType="1"/>
          </p:cNvSpPr>
          <p:nvPr/>
        </p:nvSpPr>
        <p:spPr bwMode="auto">
          <a:xfrm>
            <a:off x="2124075" y="2852738"/>
            <a:ext cx="503238" cy="4318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3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  <p:sp>
        <p:nvSpPr>
          <p:cNvPr id="2063" name="Line 9"/>
          <p:cNvSpPr>
            <a:spLocks noChangeShapeType="1"/>
          </p:cNvSpPr>
          <p:nvPr/>
        </p:nvSpPr>
        <p:spPr bwMode="auto">
          <a:xfrm>
            <a:off x="2843213" y="3068638"/>
            <a:ext cx="863600" cy="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3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  <p:sp>
        <p:nvSpPr>
          <p:cNvPr id="2064" name="Line 9"/>
          <p:cNvSpPr>
            <a:spLocks noChangeShapeType="1"/>
          </p:cNvSpPr>
          <p:nvPr/>
        </p:nvSpPr>
        <p:spPr bwMode="auto">
          <a:xfrm>
            <a:off x="4067175" y="3141663"/>
            <a:ext cx="863600" cy="0"/>
          </a:xfrm>
          <a:prstGeom prst="line">
            <a:avLst/>
          </a:prstGeom>
          <a:noFill/>
          <a:ln w="12700">
            <a:solidFill>
              <a:srgbClr val="660033"/>
            </a:solidFill>
            <a:prstDash val="dash"/>
            <a:rou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3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  <p:sp>
        <p:nvSpPr>
          <p:cNvPr id="2065" name="Line 8"/>
          <p:cNvSpPr>
            <a:spLocks noChangeShapeType="1"/>
          </p:cNvSpPr>
          <p:nvPr/>
        </p:nvSpPr>
        <p:spPr bwMode="auto">
          <a:xfrm>
            <a:off x="4211638" y="2060575"/>
            <a:ext cx="685800" cy="0"/>
          </a:xfrm>
          <a:prstGeom prst="line">
            <a:avLst/>
          </a:prstGeom>
          <a:noFill/>
          <a:ln w="12700">
            <a:solidFill>
              <a:srgbClr val="000099"/>
            </a:solidFill>
            <a:prstDash val="dash"/>
            <a:rou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3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  <p:sp>
        <p:nvSpPr>
          <p:cNvPr id="2066" name="Line 8"/>
          <p:cNvSpPr>
            <a:spLocks noChangeShapeType="1"/>
          </p:cNvSpPr>
          <p:nvPr/>
        </p:nvSpPr>
        <p:spPr bwMode="auto">
          <a:xfrm>
            <a:off x="2916238" y="2565400"/>
            <a:ext cx="6858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3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  <p:sp>
        <p:nvSpPr>
          <p:cNvPr id="2067" name="Line 8"/>
          <p:cNvSpPr>
            <a:spLocks noChangeShapeType="1"/>
          </p:cNvSpPr>
          <p:nvPr/>
        </p:nvSpPr>
        <p:spPr bwMode="auto">
          <a:xfrm>
            <a:off x="4211638" y="2565400"/>
            <a:ext cx="6858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3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25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29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1691402" y="261065"/>
            <a:ext cx="6172200" cy="669131"/>
          </a:xfrm>
        </p:spPr>
        <p:txBody>
          <a:bodyPr lIns="67627" tIns="35242" rIns="67627" bIns="35242" rtlCol="0">
            <a:normAutofit/>
          </a:bodyPr>
          <a:lstStyle/>
          <a:p>
            <a:pPr marL="0" marR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3000" b="1" i="0" u="none" strike="noStrike" kern="1200" cap="none" spc="150" normalizeH="0" baseline="0" noProof="1" dirty="0" smtClean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实验</a:t>
            </a:r>
            <a:r>
              <a:rPr kumimoji="0" lang="en-US" altLang="zh-CN" sz="3000" b="1" i="0" u="none" strike="noStrike" kern="1200" cap="none" spc="150" normalizeH="0" baseline="0" noProof="1" dirty="0" smtClean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1</a:t>
            </a:r>
            <a:r>
              <a:rPr kumimoji="0" lang="zh-CN" altLang="en-US" sz="3000" b="1" i="0" u="none" strike="noStrike" kern="1200" cap="none" spc="150" normalizeH="0" baseline="0" noProof="1" dirty="0" smtClean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：胞质环流</a:t>
            </a:r>
            <a:r>
              <a:rPr kumimoji="0" lang="en-US" altLang="zh-CN" sz="3000" b="1" i="0" u="none" strike="noStrike" kern="1200" cap="none" spc="150" normalizeH="0" baseline="0" noProof="1" dirty="0" smtClean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&amp;</a:t>
            </a:r>
            <a:r>
              <a:rPr kumimoji="0" sz="3000" b="1" i="0" u="none" strike="noStrike" kern="1200" cap="none" spc="150" normalizeH="0" baseline="0" noProof="1" dirty="0" smtClean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观察叶绿体</a:t>
            </a:r>
            <a:endParaRPr kumimoji="0" sz="3000" b="1" i="0" u="none" strike="noStrike" kern="1200" cap="none" spc="150" normalizeH="0" baseline="0" noProof="1" dirty="0" smtClean="0">
              <a:solidFill>
                <a:schemeClr val="tx1">
                  <a:lumMod val="85000"/>
                  <a:lumOff val="15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8077" y="1268734"/>
            <a:ext cx="8139178" cy="441964"/>
          </a:xfrm>
        </p:spPr>
        <p:txBody>
          <a:bodyPr>
            <a:noAutofit/>
          </a:bodyPr>
          <a:p>
            <a:r>
              <a:rPr lang="zh-CN" altLang="en-US" sz="2800">
                <a:solidFill>
                  <a:srgbClr val="000000"/>
                </a:solidFill>
              </a:rPr>
              <a:t>材料</a:t>
            </a:r>
            <a:endParaRPr lang="zh-CN" altLang="en-US" sz="2800">
              <a:solidFill>
                <a:srgbClr val="00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/>
        </p:nvSpPr>
        <p:spPr>
          <a:xfrm>
            <a:off x="612140" y="1916906"/>
            <a:ext cx="7886700" cy="3167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"/>
              <a:defRPr sz="1800" kern="1200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700">
                <a:solidFill>
                  <a:srgbClr val="000000"/>
                </a:solidFill>
              </a:rPr>
              <a:t>黑藻：</a:t>
            </a:r>
            <a:endParaRPr lang="zh-CN" altLang="en-US" sz="270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4" name="内容占位符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611823" y="2676525"/>
            <a:ext cx="7886700" cy="31670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"/>
              <a:defRPr sz="2400" kern="1200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>
                <a:solidFill>
                  <a:srgbClr val="000000"/>
                </a:solidFill>
              </a:rPr>
              <a:t>高等开花植物</a:t>
            </a:r>
            <a:endParaRPr lang="zh-CN" altLang="en-US" sz="280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zh-CN" altLang="en-US" sz="2800">
              <a:solidFill>
                <a:srgbClr val="000000"/>
              </a:solidFill>
            </a:endParaRPr>
          </a:p>
        </p:txBody>
      </p:sp>
      <p:sp>
        <p:nvSpPr>
          <p:cNvPr id="5" name="内容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611981" y="3501390"/>
            <a:ext cx="7886700" cy="31670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"/>
              <a:defRPr sz="2400" kern="1200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>
                <a:solidFill>
                  <a:srgbClr val="000000"/>
                </a:solidFill>
              </a:rPr>
              <a:t>仅有两层：上表皮和下表皮，无叶肉细胞。</a:t>
            </a:r>
            <a:endParaRPr lang="zh-CN" altLang="en-US" sz="280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zh-CN" altLang="en-US" sz="2800">
              <a:solidFill>
                <a:srgbClr val="000000"/>
              </a:solidFill>
            </a:endParaRPr>
          </a:p>
        </p:txBody>
      </p:sp>
      <p:sp>
        <p:nvSpPr>
          <p:cNvPr id="6" name="内容占位符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828040" y="4373880"/>
            <a:ext cx="4725670" cy="31686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"/>
              <a:defRPr sz="2400" kern="1200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800">
                <a:solidFill>
                  <a:srgbClr val="000000"/>
                </a:solidFill>
              </a:rPr>
              <a:t>适应水中弱光环境</a:t>
            </a:r>
            <a:endParaRPr lang="zh-CN" altLang="en-US" sz="2800">
              <a:solidFill>
                <a:srgbClr val="00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425" y="1416685"/>
            <a:ext cx="2984500" cy="2041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2" grpId="0"/>
      <p:bldP spid="3" grpId="0"/>
      <p:bldP spid="2" grpId="1"/>
      <p:bldP spid="3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9074f1d1adb9c73c16b9740b2ee8993d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5" name="Rectangle 3"/>
          <p:cNvSpPr>
            <a:spLocks noGrp="1" noChangeArrowheads="1"/>
          </p:cNvSpPr>
          <p:nvPr>
            <p:ph idx="1"/>
            <p:custDataLst>
              <p:tags r:id="rId1"/>
            </p:custDataLst>
          </p:nvPr>
        </p:nvSpPr>
        <p:spPr>
          <a:xfrm>
            <a:off x="1691402" y="261065"/>
            <a:ext cx="6172200" cy="669131"/>
          </a:xfrm>
        </p:spPr>
        <p:txBody>
          <a:bodyPr lIns="67627" tIns="35242" rIns="67627" bIns="35242" rtlCol="0">
            <a:normAutofit/>
          </a:bodyPr>
          <a:p>
            <a:pPr marL="0" marR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3000" b="1" i="0" u="none" strike="noStrike" kern="1200" cap="none" spc="150" normalizeH="0" baseline="0" noProof="1" dirty="0" smtClean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实验</a:t>
            </a:r>
            <a:r>
              <a:rPr kumimoji="0" lang="en-US" altLang="zh-CN" sz="3000" b="1" i="0" u="none" strike="noStrike" kern="1200" cap="none" spc="150" normalizeH="0" baseline="0" noProof="1" dirty="0" smtClean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2</a:t>
            </a:r>
            <a:r>
              <a:rPr kumimoji="0" lang="zh-CN" altLang="en-US" sz="3000" b="1" i="0" u="none" strike="noStrike" kern="1200" cap="none" spc="150" normalizeH="0" baseline="0" noProof="1" dirty="0" smtClean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：</a:t>
            </a:r>
            <a:r>
              <a:rPr sz="3000" b="1" smtClean="0">
                <a:sym typeface="+mn-ea"/>
              </a:rPr>
              <a:t>绿叶</a:t>
            </a:r>
            <a:r>
              <a:rPr sz="3000" b="1">
                <a:sym typeface="+mn-ea"/>
              </a:rPr>
              <a:t>中色素的</a:t>
            </a:r>
            <a:r>
              <a:rPr sz="3000" b="1">
                <a:solidFill>
                  <a:srgbClr val="FF3300"/>
                </a:solidFill>
                <a:sym typeface="+mn-ea"/>
              </a:rPr>
              <a:t>提取</a:t>
            </a:r>
            <a:r>
              <a:rPr sz="3000" b="1">
                <a:sym typeface="+mn-ea"/>
              </a:rPr>
              <a:t>和</a:t>
            </a:r>
            <a:r>
              <a:rPr sz="3000" b="1">
                <a:solidFill>
                  <a:srgbClr val="FF3300"/>
                </a:solidFill>
                <a:sym typeface="+mn-ea"/>
              </a:rPr>
              <a:t>分离</a:t>
            </a:r>
            <a:endParaRPr kumimoji="0" sz="3000" b="1" i="0" u="none" strike="noStrike" kern="1200" cap="none" spc="150" normalizeH="0" baseline="0" noProof="1" dirty="0" smtClean="0">
              <a:solidFill>
                <a:schemeClr val="tx1">
                  <a:lumMod val="85000"/>
                  <a:lumOff val="15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644900" y="1669415"/>
            <a:ext cx="2571750" cy="1928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382147" y="1669415"/>
            <a:ext cx="2571750" cy="193714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1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041129" y="3889931"/>
            <a:ext cx="2571750" cy="1928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25475" y="1669415"/>
            <a:ext cx="2571750" cy="1928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5079604" y="3889931"/>
            <a:ext cx="2571750" cy="19288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7461" y="188436"/>
            <a:ext cx="2571750" cy="1928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78" y="2204561"/>
            <a:ext cx="2571750" cy="193595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620" y="4228306"/>
            <a:ext cx="2571750" cy="192762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5" name="Group 18"/>
          <p:cNvGrpSpPr/>
          <p:nvPr/>
        </p:nvGrpSpPr>
        <p:grpSpPr>
          <a:xfrm>
            <a:off x="5523786" y="1183164"/>
            <a:ext cx="1243013" cy="3989785"/>
            <a:chOff x="6553200" y="-152400"/>
            <a:chExt cx="2209800" cy="7093027"/>
          </a:xfrm>
        </p:grpSpPr>
        <p:pic>
          <p:nvPicPr>
            <p:cNvPr id="130063" name="Picture 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>
              <a:lum contrast="29999"/>
            </a:blip>
            <a:stretch>
              <a:fillRect/>
            </a:stretch>
          </p:blipFill>
          <p:spPr>
            <a:xfrm rot="5400000">
              <a:off x="4226716" y="2555067"/>
              <a:ext cx="6877050" cy="1766899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130064" name="Group 17"/>
            <p:cNvGrpSpPr/>
            <p:nvPr/>
          </p:nvGrpSpPr>
          <p:grpSpPr>
            <a:xfrm>
              <a:off x="6553200" y="-152400"/>
              <a:ext cx="2209800" cy="7093027"/>
              <a:chOff x="6553200" y="-152400"/>
              <a:chExt cx="2209800" cy="7093027"/>
            </a:xfrm>
          </p:grpSpPr>
          <p:sp>
            <p:nvSpPr>
              <p:cNvPr id="18" name="Freeform 16"/>
              <p:cNvSpPr/>
              <p:nvPr>
                <p:custDataLst>
                  <p:tags r:id="rId6"/>
                </p:custDataLst>
              </p:nvPr>
            </p:nvSpPr>
            <p:spPr>
              <a:xfrm>
                <a:off x="6698255" y="4759287"/>
                <a:ext cx="1916935" cy="2181340"/>
              </a:xfrm>
              <a:custGeom>
                <a:avLst/>
                <a:gdLst>
                  <a:gd name="connsiteX0" fmla="*/ 0 w 1916935"/>
                  <a:gd name="connsiteY0" fmla="*/ 11017 h 2181340"/>
                  <a:gd name="connsiteX1" fmla="*/ 297456 w 1916935"/>
                  <a:gd name="connsiteY1" fmla="*/ 22033 h 2181340"/>
                  <a:gd name="connsiteX2" fmla="*/ 727114 w 1916935"/>
                  <a:gd name="connsiteY2" fmla="*/ 1927952 h 2181340"/>
                  <a:gd name="connsiteX3" fmla="*/ 1355075 w 1916935"/>
                  <a:gd name="connsiteY3" fmla="*/ 1927952 h 2181340"/>
                  <a:gd name="connsiteX4" fmla="*/ 1707615 w 1916935"/>
                  <a:gd name="connsiteY4" fmla="*/ 0 h 2181340"/>
                  <a:gd name="connsiteX5" fmla="*/ 1905918 w 1916935"/>
                  <a:gd name="connsiteY5" fmla="*/ 22033 h 2181340"/>
                  <a:gd name="connsiteX6" fmla="*/ 1916935 w 1916935"/>
                  <a:gd name="connsiteY6" fmla="*/ 2181340 h 2181340"/>
                  <a:gd name="connsiteX7" fmla="*/ 11017 w 1916935"/>
                  <a:gd name="connsiteY7" fmla="*/ 2170323 h 2181340"/>
                  <a:gd name="connsiteX8" fmla="*/ 0 w 1916935"/>
                  <a:gd name="connsiteY8" fmla="*/ 11017 h 2181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16935" h="2181340">
                    <a:moveTo>
                      <a:pt x="0" y="11017"/>
                    </a:moveTo>
                    <a:lnTo>
                      <a:pt x="297456" y="22033"/>
                    </a:lnTo>
                    <a:lnTo>
                      <a:pt x="727114" y="1927952"/>
                    </a:lnTo>
                    <a:lnTo>
                      <a:pt x="1355075" y="1927952"/>
                    </a:lnTo>
                    <a:lnTo>
                      <a:pt x="1707615" y="0"/>
                    </a:lnTo>
                    <a:lnTo>
                      <a:pt x="1905918" y="22033"/>
                    </a:lnTo>
                    <a:cubicBezTo>
                      <a:pt x="1909590" y="741802"/>
                      <a:pt x="1913263" y="1461571"/>
                      <a:pt x="1916935" y="2181340"/>
                    </a:cubicBezTo>
                    <a:lnTo>
                      <a:pt x="11017" y="2170323"/>
                    </a:lnTo>
                    <a:cubicBezTo>
                      <a:pt x="14689" y="1454226"/>
                      <a:pt x="18362" y="738130"/>
                      <a:pt x="0" y="1101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defTabSz="3429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015" strike="noStrike" noProof="1">
                  <a:solidFill>
                    <a:prstClr val="white"/>
                  </a:solidFill>
                  <a:latin typeface="Calibri" panose="020F0502020204030204"/>
                  <a:ea typeface="等线" panose="02010600030101010101" charset="-122"/>
                </a:endParaRPr>
              </a:p>
            </p:txBody>
          </p:sp>
          <p:sp>
            <p:nvSpPr>
              <p:cNvPr id="19" name="Rectangle 17"/>
              <p:cNvSpPr/>
              <p:nvPr>
                <p:custDataLst>
                  <p:tags r:id="rId7"/>
                </p:custDataLst>
              </p:nvPr>
            </p:nvSpPr>
            <p:spPr>
              <a:xfrm>
                <a:off x="6705600" y="-152400"/>
                <a:ext cx="304800" cy="5029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defTabSz="3429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015" strike="noStrike" noProof="1">
                  <a:solidFill>
                    <a:prstClr val="white"/>
                  </a:solidFill>
                  <a:latin typeface="Calibri" panose="020F0502020204030204"/>
                  <a:ea typeface="等线" panose="02010600030101010101" charset="-122"/>
                </a:endParaRPr>
              </a:p>
            </p:txBody>
          </p:sp>
          <p:sp>
            <p:nvSpPr>
              <p:cNvPr id="20" name="Rectangle 18"/>
              <p:cNvSpPr/>
              <p:nvPr>
                <p:custDataLst>
                  <p:tags r:id="rId8"/>
                </p:custDataLst>
              </p:nvPr>
            </p:nvSpPr>
            <p:spPr>
              <a:xfrm>
                <a:off x="6553200" y="-152400"/>
                <a:ext cx="2209800" cy="381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defTabSz="3429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015" strike="noStrike" noProof="1">
                  <a:solidFill>
                    <a:prstClr val="white"/>
                  </a:solidFill>
                  <a:latin typeface="Calibri" panose="020F0502020204030204"/>
                  <a:ea typeface="等线" panose="02010600030101010101" charset="-122"/>
                </a:endParaRPr>
              </a:p>
            </p:txBody>
          </p:sp>
          <p:sp>
            <p:nvSpPr>
              <p:cNvPr id="21" name="Rectangle 19"/>
              <p:cNvSpPr/>
              <p:nvPr>
                <p:custDataLst>
                  <p:tags r:id="rId9"/>
                </p:custDataLst>
              </p:nvPr>
            </p:nvSpPr>
            <p:spPr>
              <a:xfrm>
                <a:off x="8382000" y="-76200"/>
                <a:ext cx="304800" cy="5029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defTabSz="3429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015" strike="noStrike" noProof="1">
                  <a:solidFill>
                    <a:prstClr val="white"/>
                  </a:solidFill>
                  <a:latin typeface="Calibri" panose="020F0502020204030204"/>
                  <a:ea typeface="等线" panose="02010600030101010101" charset="-122"/>
                </a:endParaRPr>
              </a:p>
            </p:txBody>
          </p:sp>
        </p:grpSp>
      </p:grpSp>
      <p:sp>
        <p:nvSpPr>
          <p:cNvPr id="33" name="Rectangle 13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644152" y="5417106"/>
            <a:ext cx="542925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★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注意：层析液不能没及滤液线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8"/>
          <p:cNvGrpSpPr/>
          <p:nvPr/>
        </p:nvGrpSpPr>
        <p:grpSpPr>
          <a:xfrm>
            <a:off x="2153240" y="1539435"/>
            <a:ext cx="1243013" cy="3989828"/>
            <a:chOff x="6553200" y="-152400"/>
            <a:chExt cx="2209800" cy="7093027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1" cstate="print">
              <a:lum contrast="30000"/>
            </a:blip>
            <a:srcRect/>
            <a:stretch>
              <a:fillRect/>
            </a:stretch>
          </p:blipFill>
          <p:spPr bwMode="auto">
            <a:xfrm rot="5400000">
              <a:off x="4226725" y="2555076"/>
              <a:ext cx="6877050" cy="17668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Group 17"/>
            <p:cNvGrpSpPr/>
            <p:nvPr/>
          </p:nvGrpSpPr>
          <p:grpSpPr>
            <a:xfrm>
              <a:off x="6553200" y="-152400"/>
              <a:ext cx="2209800" cy="7093027"/>
              <a:chOff x="6553200" y="-152400"/>
              <a:chExt cx="2209800" cy="7093027"/>
            </a:xfrm>
          </p:grpSpPr>
          <p:sp>
            <p:nvSpPr>
              <p:cNvPr id="6" name="Freeform 16"/>
              <p:cNvSpPr/>
              <p:nvPr/>
            </p:nvSpPr>
            <p:spPr>
              <a:xfrm>
                <a:off x="6698255" y="4759287"/>
                <a:ext cx="1916935" cy="2181340"/>
              </a:xfrm>
              <a:custGeom>
                <a:avLst/>
                <a:gdLst>
                  <a:gd name="connsiteX0" fmla="*/ 0 w 1916935"/>
                  <a:gd name="connsiteY0" fmla="*/ 11017 h 2181340"/>
                  <a:gd name="connsiteX1" fmla="*/ 297456 w 1916935"/>
                  <a:gd name="connsiteY1" fmla="*/ 22033 h 2181340"/>
                  <a:gd name="connsiteX2" fmla="*/ 727114 w 1916935"/>
                  <a:gd name="connsiteY2" fmla="*/ 1927952 h 2181340"/>
                  <a:gd name="connsiteX3" fmla="*/ 1355075 w 1916935"/>
                  <a:gd name="connsiteY3" fmla="*/ 1927952 h 2181340"/>
                  <a:gd name="connsiteX4" fmla="*/ 1707615 w 1916935"/>
                  <a:gd name="connsiteY4" fmla="*/ 0 h 2181340"/>
                  <a:gd name="connsiteX5" fmla="*/ 1905918 w 1916935"/>
                  <a:gd name="connsiteY5" fmla="*/ 22033 h 2181340"/>
                  <a:gd name="connsiteX6" fmla="*/ 1916935 w 1916935"/>
                  <a:gd name="connsiteY6" fmla="*/ 2181340 h 2181340"/>
                  <a:gd name="connsiteX7" fmla="*/ 11017 w 1916935"/>
                  <a:gd name="connsiteY7" fmla="*/ 2170323 h 2181340"/>
                  <a:gd name="connsiteX8" fmla="*/ 0 w 1916935"/>
                  <a:gd name="connsiteY8" fmla="*/ 11017 h 2181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16935" h="2181340">
                    <a:moveTo>
                      <a:pt x="0" y="11017"/>
                    </a:moveTo>
                    <a:lnTo>
                      <a:pt x="297456" y="22033"/>
                    </a:lnTo>
                    <a:lnTo>
                      <a:pt x="727114" y="1927952"/>
                    </a:lnTo>
                    <a:lnTo>
                      <a:pt x="1355075" y="1927952"/>
                    </a:lnTo>
                    <a:lnTo>
                      <a:pt x="1707615" y="0"/>
                    </a:lnTo>
                    <a:lnTo>
                      <a:pt x="1905918" y="22033"/>
                    </a:lnTo>
                    <a:cubicBezTo>
                      <a:pt x="1909590" y="741802"/>
                      <a:pt x="1913263" y="1461571"/>
                      <a:pt x="1916935" y="2181340"/>
                    </a:cubicBezTo>
                    <a:lnTo>
                      <a:pt x="11017" y="2170323"/>
                    </a:lnTo>
                    <a:cubicBezTo>
                      <a:pt x="14689" y="1454226"/>
                      <a:pt x="18362" y="738130"/>
                      <a:pt x="0" y="1101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defRPr/>
                </a:pPr>
                <a:endParaRPr lang="zh-CN" altLang="en-US" sz="1015">
                  <a:solidFill>
                    <a:prstClr val="white"/>
                  </a:solidFill>
                  <a:latin typeface="黑体" panose="02010609060101010101" pitchFamily="2" charset="-122"/>
                  <a:ea typeface="黑体" panose="02010609060101010101" pitchFamily="2" charset="-122"/>
                </a:endParaRPr>
              </a:p>
            </p:txBody>
          </p:sp>
          <p:sp>
            <p:nvSpPr>
              <p:cNvPr id="7" name="Rectangle 17"/>
              <p:cNvSpPr/>
              <p:nvPr/>
            </p:nvSpPr>
            <p:spPr>
              <a:xfrm>
                <a:off x="6705600" y="-152400"/>
                <a:ext cx="304800" cy="5029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defRPr/>
                </a:pPr>
                <a:endParaRPr lang="zh-CN" altLang="en-US" sz="1015">
                  <a:solidFill>
                    <a:prstClr val="white"/>
                  </a:solidFill>
                  <a:latin typeface="黑体" panose="02010609060101010101" pitchFamily="2" charset="-122"/>
                  <a:ea typeface="黑体" panose="02010609060101010101" pitchFamily="2" charset="-122"/>
                </a:endParaRPr>
              </a:p>
            </p:txBody>
          </p:sp>
          <p:sp>
            <p:nvSpPr>
              <p:cNvPr id="8" name="Rectangle 18"/>
              <p:cNvSpPr/>
              <p:nvPr/>
            </p:nvSpPr>
            <p:spPr>
              <a:xfrm>
                <a:off x="6553200" y="-152400"/>
                <a:ext cx="2209800" cy="381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defRPr/>
                </a:pPr>
                <a:endParaRPr lang="zh-CN" altLang="en-US" sz="1015">
                  <a:solidFill>
                    <a:prstClr val="white"/>
                  </a:solidFill>
                  <a:latin typeface="黑体" panose="02010609060101010101" pitchFamily="2" charset="-122"/>
                  <a:ea typeface="黑体" panose="02010609060101010101" pitchFamily="2" charset="-122"/>
                </a:endParaRPr>
              </a:p>
            </p:txBody>
          </p:sp>
          <p:sp>
            <p:nvSpPr>
              <p:cNvPr id="9" name="Rectangle 19"/>
              <p:cNvSpPr/>
              <p:nvPr/>
            </p:nvSpPr>
            <p:spPr>
              <a:xfrm>
                <a:off x="8382000" y="-76200"/>
                <a:ext cx="304800" cy="5029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defRPr/>
                </a:pPr>
                <a:endParaRPr lang="zh-CN" altLang="en-US" sz="1015">
                  <a:solidFill>
                    <a:prstClr val="white"/>
                  </a:solidFill>
                  <a:latin typeface="黑体" panose="02010609060101010101" pitchFamily="2" charset="-122"/>
                  <a:ea typeface="黑体" panose="02010609060101010101" pitchFamily="2" charset="-122"/>
                </a:endParaRPr>
              </a:p>
            </p:txBody>
          </p:sp>
        </p:grpSp>
      </p:grpSp>
      <p:sp>
        <p:nvSpPr>
          <p:cNvPr id="10" name="Content Placeholder 2"/>
          <p:cNvSpPr txBox="1"/>
          <p:nvPr/>
        </p:nvSpPr>
        <p:spPr>
          <a:xfrm>
            <a:off x="3774552" y="2383334"/>
            <a:ext cx="3173712" cy="2031504"/>
          </a:xfrm>
          <a:prstGeom prst="rect">
            <a:avLst/>
          </a:prstGeom>
        </p:spPr>
        <p:txBody>
          <a:bodyPr vert="horz" lIns="51435" tIns="25717" rIns="51435" bIns="25717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  <a:defRPr/>
            </a:pPr>
            <a:r>
              <a:rPr lang="zh-CN" altLang="en-US" sz="2700" b="1" dirty="0">
                <a:solidFill>
                  <a:srgbClr val="FF66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橙黄色</a:t>
            </a:r>
            <a:r>
              <a:rPr lang="en-US" altLang="zh-CN" sz="2700" b="1" dirty="0">
                <a:solidFill>
                  <a:srgbClr val="FF66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-</a:t>
            </a:r>
            <a:r>
              <a:rPr lang="zh-CN" altLang="en-US" sz="2700" b="1" dirty="0">
                <a:solidFill>
                  <a:srgbClr val="FF66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胡</a:t>
            </a:r>
            <a:r>
              <a:rPr lang="zh-CN" altLang="en-US" sz="2700" b="1" dirty="0">
                <a:solidFill>
                  <a:prstClr val="white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萝卜素</a:t>
            </a:r>
            <a:endParaRPr lang="en-US" altLang="zh-CN" sz="2700" b="1" dirty="0">
              <a:solidFill>
                <a:prstClr val="white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defTabSz="685800">
              <a:spcBef>
                <a:spcPts val="750"/>
              </a:spcBef>
              <a:defRPr/>
            </a:pPr>
            <a:r>
              <a:rPr lang="zh-CN" altLang="en-US" sz="2700" b="1" dirty="0">
                <a:solidFill>
                  <a:srgbClr val="FFFF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黄</a:t>
            </a:r>
            <a:r>
              <a:rPr lang="en-US" altLang="zh-CN" sz="2700" b="1" dirty="0">
                <a:solidFill>
                  <a:prstClr val="white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-</a:t>
            </a:r>
            <a:r>
              <a:rPr lang="zh-CN" altLang="en-US" sz="2700" b="1" dirty="0">
                <a:solidFill>
                  <a:prstClr val="white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叶</a:t>
            </a:r>
            <a:r>
              <a:rPr lang="zh-CN" altLang="en-US" sz="2700" b="1" dirty="0">
                <a:solidFill>
                  <a:srgbClr val="FFFF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黄</a:t>
            </a:r>
            <a:r>
              <a:rPr lang="zh-CN" altLang="en-US" sz="2700" b="1" dirty="0">
                <a:solidFill>
                  <a:prstClr val="white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素</a:t>
            </a:r>
            <a:endParaRPr lang="en-US" altLang="zh-CN" sz="2700" b="1" dirty="0">
              <a:solidFill>
                <a:prstClr val="white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defTabSz="685800">
              <a:spcBef>
                <a:spcPts val="750"/>
              </a:spcBef>
              <a:defRPr/>
            </a:pPr>
            <a:r>
              <a:rPr lang="zh-CN" altLang="en-US" sz="2700" b="1" dirty="0">
                <a:solidFill>
                  <a:srgbClr val="00FF99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蓝绿</a:t>
            </a:r>
            <a:r>
              <a:rPr lang="en-US" altLang="zh-CN" sz="2700" b="1" dirty="0">
                <a:solidFill>
                  <a:prstClr val="white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-</a:t>
            </a:r>
            <a:r>
              <a:rPr lang="zh-CN" altLang="en-US" sz="2700" b="1" dirty="0">
                <a:solidFill>
                  <a:prstClr val="white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叶绿素</a:t>
            </a:r>
            <a:r>
              <a:rPr lang="en-US" altLang="zh-CN" sz="2700" b="1" dirty="0">
                <a:solidFill>
                  <a:srgbClr val="00FF99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a</a:t>
            </a:r>
            <a:endParaRPr lang="en-US" altLang="zh-CN" sz="2700" b="1" dirty="0">
              <a:solidFill>
                <a:srgbClr val="00FF99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defTabSz="685800">
              <a:spcBef>
                <a:spcPts val="750"/>
              </a:spcBef>
              <a:defRPr/>
            </a:pPr>
            <a:r>
              <a:rPr lang="zh-CN" altLang="en-US" sz="2700" b="1" dirty="0">
                <a:solidFill>
                  <a:srgbClr val="CCFF33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黄绿</a:t>
            </a:r>
            <a:r>
              <a:rPr lang="en-US" altLang="zh-CN" sz="2700" b="1" dirty="0">
                <a:solidFill>
                  <a:prstClr val="white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-</a:t>
            </a:r>
            <a:r>
              <a:rPr lang="zh-CN" altLang="en-US" sz="2700" b="1" dirty="0">
                <a:solidFill>
                  <a:prstClr val="white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叶绿素</a:t>
            </a:r>
            <a:r>
              <a:rPr lang="en-US" altLang="zh-CN" sz="2700" b="1" dirty="0">
                <a:solidFill>
                  <a:srgbClr val="CCFF33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b</a:t>
            </a:r>
            <a:endParaRPr lang="zh-CN" altLang="en-US" sz="2700" b="1" dirty="0">
              <a:solidFill>
                <a:srgbClr val="CCFF33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cxnSp>
        <p:nvCxnSpPr>
          <p:cNvPr id="11" name="Straight Connector 21"/>
          <p:cNvCxnSpPr/>
          <p:nvPr/>
        </p:nvCxnSpPr>
        <p:spPr>
          <a:xfrm flipV="1">
            <a:off x="3181940" y="2614613"/>
            <a:ext cx="600075" cy="171450"/>
          </a:xfrm>
          <a:prstGeom prst="line">
            <a:avLst/>
          </a:prstGeom>
          <a:ln w="76200">
            <a:solidFill>
              <a:srgbClr val="FB7E2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22"/>
          <p:cNvCxnSpPr/>
          <p:nvPr/>
        </p:nvCxnSpPr>
        <p:spPr>
          <a:xfrm flipV="1">
            <a:off x="3181940" y="3128964"/>
            <a:ext cx="600075" cy="257174"/>
          </a:xfrm>
          <a:prstGeom prst="line">
            <a:avLst/>
          </a:prstGeom>
          <a:ln w="76200">
            <a:solidFill>
              <a:srgbClr val="FFD243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23"/>
          <p:cNvCxnSpPr/>
          <p:nvPr/>
        </p:nvCxnSpPr>
        <p:spPr>
          <a:xfrm flipH="1">
            <a:off x="3181940" y="3600450"/>
            <a:ext cx="600075" cy="0"/>
          </a:xfrm>
          <a:prstGeom prst="line">
            <a:avLst/>
          </a:prstGeom>
          <a:ln w="76200">
            <a:solidFill>
              <a:srgbClr val="00FF99"/>
            </a:solidFill>
            <a:headEnd type="triangle" w="med" len="lg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24"/>
          <p:cNvCxnSpPr/>
          <p:nvPr/>
        </p:nvCxnSpPr>
        <p:spPr>
          <a:xfrm flipH="1" flipV="1">
            <a:off x="3181940" y="3900488"/>
            <a:ext cx="600075" cy="171450"/>
          </a:xfrm>
          <a:prstGeom prst="line">
            <a:avLst/>
          </a:prstGeom>
          <a:ln w="76200">
            <a:solidFill>
              <a:srgbClr val="CCFF33"/>
            </a:solidFill>
            <a:headEnd type="triangle" w="med" len="lg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"/>
          <p:cNvSpPr/>
          <p:nvPr/>
        </p:nvSpPr>
        <p:spPr>
          <a:xfrm>
            <a:off x="3528185" y="4690699"/>
            <a:ext cx="1753870" cy="4724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>
              <a:defRPr/>
            </a:pPr>
            <a:r>
              <a:rPr lang="zh-CN" altLang="en-US" sz="2400" b="1" dirty="0">
                <a:solidFill>
                  <a:prstClr val="white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纸</a:t>
            </a:r>
            <a:r>
              <a:rPr lang="zh-CN" altLang="en-US" sz="2475" b="1" dirty="0">
                <a:solidFill>
                  <a:prstClr val="white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层析技术</a:t>
            </a:r>
            <a:endParaRPr lang="zh-CN" altLang="en-US" sz="2475" b="1" dirty="0">
              <a:solidFill>
                <a:prstClr val="white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rcRect t="14824" b="10106"/>
          <a:stretch>
            <a:fillRect/>
          </a:stretch>
        </p:blipFill>
        <p:spPr>
          <a:xfrm>
            <a:off x="1331595" y="116840"/>
            <a:ext cx="6669405" cy="6677025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Line 2"/>
          <p:cNvSpPr>
            <a:spLocks noChangeShapeType="1"/>
          </p:cNvSpPr>
          <p:nvPr/>
        </p:nvSpPr>
        <p:spPr bwMode="auto">
          <a:xfrm>
            <a:off x="838200" y="2590800"/>
            <a:ext cx="996950" cy="46038"/>
          </a:xfrm>
          <a:prstGeom prst="line">
            <a:avLst/>
          </a:prstGeom>
          <a:noFill/>
          <a:ln w="38100">
            <a:solidFill>
              <a:srgbClr val="FF9900"/>
            </a:solidFill>
            <a:prstDash val="lgDash"/>
            <a:rou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3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  <p:sp>
        <p:nvSpPr>
          <p:cNvPr id="2053" name="Line 3"/>
          <p:cNvSpPr>
            <a:spLocks noChangeShapeType="1"/>
          </p:cNvSpPr>
          <p:nvPr/>
        </p:nvSpPr>
        <p:spPr bwMode="auto">
          <a:xfrm>
            <a:off x="838200" y="2819400"/>
            <a:ext cx="925513" cy="33338"/>
          </a:xfrm>
          <a:prstGeom prst="line">
            <a:avLst/>
          </a:prstGeom>
          <a:noFill/>
          <a:ln w="38100">
            <a:solidFill>
              <a:srgbClr val="FF9900"/>
            </a:solidFill>
            <a:prstDash val="lgDash"/>
            <a:rou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3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  <p:sp>
        <p:nvSpPr>
          <p:cNvPr id="2054" name="AutoShape 4"/>
          <p:cNvSpPr>
            <a:spLocks noChangeArrowheads="1"/>
          </p:cNvSpPr>
          <p:nvPr/>
        </p:nvSpPr>
        <p:spPr bwMode="auto">
          <a:xfrm>
            <a:off x="1752600" y="2362200"/>
            <a:ext cx="457200" cy="685800"/>
          </a:xfrm>
          <a:prstGeom prst="triangle">
            <a:avLst>
              <a:gd name="adj" fmla="val 50000"/>
            </a:avLst>
          </a:prstGeom>
          <a:noFill/>
          <a:ln w="9525">
            <a:solidFill>
              <a:schemeClr val="tx1"/>
            </a:solidFill>
            <a:miter lim="800000"/>
          </a:ln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3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  <p:grpSp>
        <p:nvGrpSpPr>
          <p:cNvPr id="2" name="组合 30"/>
          <p:cNvGrpSpPr/>
          <p:nvPr/>
        </p:nvGrpSpPr>
        <p:grpSpPr bwMode="auto">
          <a:xfrm>
            <a:off x="3635375" y="260350"/>
            <a:ext cx="534988" cy="3025775"/>
            <a:chOff x="3707066" y="188640"/>
            <a:chExt cx="534238" cy="3025265"/>
          </a:xfrm>
        </p:grpSpPr>
        <p:sp>
          <p:nvSpPr>
            <p:cNvPr id="2070" name="AutoShape 6"/>
            <p:cNvSpPr>
              <a:spLocks noChangeArrowheads="1"/>
            </p:cNvSpPr>
            <p:nvPr/>
          </p:nvSpPr>
          <p:spPr bwMode="auto">
            <a:xfrm rot="5400000">
              <a:off x="2462510" y="1434034"/>
              <a:ext cx="3024188" cy="533400"/>
            </a:xfrm>
            <a:prstGeom prst="flowChartDelay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endParaRPr>
            </a:p>
          </p:txBody>
        </p:sp>
        <p:sp>
          <p:nvSpPr>
            <p:cNvPr id="2071" name="AutoShape 7"/>
            <p:cNvSpPr>
              <a:spLocks noChangeArrowheads="1"/>
            </p:cNvSpPr>
            <p:nvPr/>
          </p:nvSpPr>
          <p:spPr bwMode="auto">
            <a:xfrm rot="5400000">
              <a:off x="3289227" y="2262666"/>
              <a:ext cx="1369078" cy="533400"/>
            </a:xfrm>
            <a:prstGeom prst="flowChartDelay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endParaRPr>
            </a:p>
          </p:txBody>
        </p:sp>
      </p:grpSp>
      <p:sp>
        <p:nvSpPr>
          <p:cNvPr id="2056" name="Line 8"/>
          <p:cNvSpPr>
            <a:spLocks noChangeShapeType="1"/>
          </p:cNvSpPr>
          <p:nvPr/>
        </p:nvSpPr>
        <p:spPr bwMode="auto">
          <a:xfrm>
            <a:off x="2987675" y="2060575"/>
            <a:ext cx="685800" cy="0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3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  <p:pic>
        <p:nvPicPr>
          <p:cNvPr id="2057" name="Picture 10" descr="pic_236247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07504" y="3400425"/>
            <a:ext cx="6293296" cy="3350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291" name="Text Box 11"/>
          <p:cNvSpPr txBox="1">
            <a:spLocks noChangeArrowheads="1"/>
          </p:cNvSpPr>
          <p:nvPr/>
        </p:nvSpPr>
        <p:spPr bwMode="auto">
          <a:xfrm>
            <a:off x="6011863" y="1700213"/>
            <a:ext cx="2701925" cy="107939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0000" tIns="46800" rIns="90000" bIns="468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红橙光区与蓝紫光区变暗</a:t>
            </a:r>
            <a:endParaRPr kumimoji="1" lang="zh-CN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  <p:graphicFrame>
        <p:nvGraphicFramePr>
          <p:cNvPr id="2050" name="Object 12"/>
          <p:cNvGraphicFramePr>
            <a:graphicFrameLocks noChangeAspect="1"/>
          </p:cNvGraphicFramePr>
          <p:nvPr/>
        </p:nvGraphicFramePr>
        <p:xfrm>
          <a:off x="2514600" y="1905000"/>
          <a:ext cx="361950" cy="1438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832" name="位图图像" r:id="rId2" imgW="361950" imgH="1438275" progId="PBrush">
                  <p:embed/>
                </p:oleObj>
              </mc:Choice>
              <mc:Fallback>
                <p:oleObj name="位图图像" r:id="rId2" imgW="361950" imgH="1438275" progId="PBrush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1905000"/>
                        <a:ext cx="361950" cy="1438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组合 3"/>
          <p:cNvGrpSpPr/>
          <p:nvPr/>
        </p:nvGrpSpPr>
        <p:grpSpPr>
          <a:xfrm>
            <a:off x="4859338" y="1916113"/>
            <a:ext cx="361950" cy="1438275"/>
            <a:chOff x="4859338" y="1916113"/>
            <a:chExt cx="361950" cy="1438275"/>
          </a:xfrm>
        </p:grpSpPr>
        <p:graphicFrame>
          <p:nvGraphicFramePr>
            <p:cNvPr id="2051" name="Object 15"/>
            <p:cNvGraphicFramePr>
              <a:graphicFrameLocks noChangeAspect="1"/>
            </p:cNvGraphicFramePr>
            <p:nvPr/>
          </p:nvGraphicFramePr>
          <p:xfrm>
            <a:off x="4859338" y="1916113"/>
            <a:ext cx="361950" cy="1438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5833" name="位图图像" r:id="rId4" imgW="361950" imgH="1438275" progId="PBrush">
                    <p:embed/>
                  </p:oleObj>
                </mc:Choice>
                <mc:Fallback>
                  <p:oleObj name="位图图像" r:id="rId4" imgW="361950" imgH="1438275" progId="PBrush">
                    <p:embed/>
                    <p:pic>
                      <p:nvPicPr>
                        <p:cNvPr id="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59338" y="1916113"/>
                          <a:ext cx="361950" cy="14382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000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68" name="Rectangle 16"/>
            <p:cNvSpPr>
              <a:spLocks noChangeArrowheads="1"/>
            </p:cNvSpPr>
            <p:nvPr/>
          </p:nvSpPr>
          <p:spPr bwMode="auto">
            <a:xfrm>
              <a:off x="4949826" y="1916113"/>
              <a:ext cx="198438" cy="433388"/>
            </a:xfrm>
            <a:prstGeom prst="rect">
              <a:avLst/>
            </a:prstGeom>
            <a:solidFill>
              <a:schemeClr val="bg2"/>
            </a:solidFill>
            <a:ln w="9525" algn="ctr">
              <a:solidFill>
                <a:schemeClr val="tx1"/>
              </a:solidFill>
              <a:miter lim="800000"/>
            </a:ln>
          </p:spPr>
          <p:txBody>
            <a:bodyPr lIns="90000" tIns="46800" rIns="90000" bIns="46800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endParaRPr>
            </a:p>
          </p:txBody>
        </p:sp>
        <p:sp>
          <p:nvSpPr>
            <p:cNvPr id="2069" name="Rectangle 17"/>
            <p:cNvSpPr>
              <a:spLocks noChangeArrowheads="1"/>
            </p:cNvSpPr>
            <p:nvPr/>
          </p:nvSpPr>
          <p:spPr bwMode="auto">
            <a:xfrm>
              <a:off x="4949826" y="2781301"/>
              <a:ext cx="215900" cy="503238"/>
            </a:xfrm>
            <a:prstGeom prst="rect">
              <a:avLst/>
            </a:prstGeom>
            <a:solidFill>
              <a:schemeClr val="bg2">
                <a:alpha val="85000"/>
              </a:schemeClr>
            </a:solidFill>
            <a:ln w="9525" algn="ctr">
              <a:solidFill>
                <a:schemeClr val="tx1"/>
              </a:solidFill>
              <a:miter lim="800000"/>
            </a:ln>
          </p:spPr>
          <p:txBody>
            <a:bodyPr lIns="90000" tIns="46800" rIns="90000" bIns="46800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endParaRPr>
            </a:p>
          </p:txBody>
        </p:sp>
      </p:grpSp>
      <p:pic>
        <p:nvPicPr>
          <p:cNvPr id="2060" name="Picture 18" descr="pic_23626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688" y="3500438"/>
            <a:ext cx="21971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1" name="Line 20"/>
          <p:cNvSpPr>
            <a:spLocks noChangeShapeType="1"/>
          </p:cNvSpPr>
          <p:nvPr/>
        </p:nvSpPr>
        <p:spPr bwMode="auto">
          <a:xfrm flipV="1">
            <a:off x="2051050" y="1989138"/>
            <a:ext cx="576263" cy="576262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3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  <p:sp>
        <p:nvSpPr>
          <p:cNvPr id="2062" name="Line 21"/>
          <p:cNvSpPr>
            <a:spLocks noChangeShapeType="1"/>
          </p:cNvSpPr>
          <p:nvPr/>
        </p:nvSpPr>
        <p:spPr bwMode="auto">
          <a:xfrm>
            <a:off x="2124075" y="2852738"/>
            <a:ext cx="503238" cy="4318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3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  <p:sp>
        <p:nvSpPr>
          <p:cNvPr id="2063" name="Line 9"/>
          <p:cNvSpPr>
            <a:spLocks noChangeShapeType="1"/>
          </p:cNvSpPr>
          <p:nvPr/>
        </p:nvSpPr>
        <p:spPr bwMode="auto">
          <a:xfrm>
            <a:off x="2843213" y="3068638"/>
            <a:ext cx="863600" cy="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3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  <p:sp>
        <p:nvSpPr>
          <p:cNvPr id="2064" name="Line 9"/>
          <p:cNvSpPr>
            <a:spLocks noChangeShapeType="1"/>
          </p:cNvSpPr>
          <p:nvPr/>
        </p:nvSpPr>
        <p:spPr bwMode="auto">
          <a:xfrm>
            <a:off x="4067175" y="3141663"/>
            <a:ext cx="863600" cy="0"/>
          </a:xfrm>
          <a:prstGeom prst="line">
            <a:avLst/>
          </a:prstGeom>
          <a:noFill/>
          <a:ln w="12700">
            <a:solidFill>
              <a:srgbClr val="660033"/>
            </a:solidFill>
            <a:prstDash val="dash"/>
            <a:rou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3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  <p:sp>
        <p:nvSpPr>
          <p:cNvPr id="2065" name="Line 8"/>
          <p:cNvSpPr>
            <a:spLocks noChangeShapeType="1"/>
          </p:cNvSpPr>
          <p:nvPr/>
        </p:nvSpPr>
        <p:spPr bwMode="auto">
          <a:xfrm>
            <a:off x="4211638" y="2060575"/>
            <a:ext cx="685800" cy="0"/>
          </a:xfrm>
          <a:prstGeom prst="line">
            <a:avLst/>
          </a:prstGeom>
          <a:noFill/>
          <a:ln w="12700">
            <a:solidFill>
              <a:srgbClr val="000099"/>
            </a:solidFill>
            <a:prstDash val="dash"/>
            <a:rou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3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  <p:sp>
        <p:nvSpPr>
          <p:cNvPr id="2066" name="Line 8"/>
          <p:cNvSpPr>
            <a:spLocks noChangeShapeType="1"/>
          </p:cNvSpPr>
          <p:nvPr/>
        </p:nvSpPr>
        <p:spPr bwMode="auto">
          <a:xfrm>
            <a:off x="2916238" y="2565400"/>
            <a:ext cx="6858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3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  <p:sp>
        <p:nvSpPr>
          <p:cNvPr id="2067" name="Line 8"/>
          <p:cNvSpPr>
            <a:spLocks noChangeShapeType="1"/>
          </p:cNvSpPr>
          <p:nvPr/>
        </p:nvSpPr>
        <p:spPr bwMode="auto">
          <a:xfrm>
            <a:off x="4211638" y="2565400"/>
            <a:ext cx="6858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3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25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29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323850" y="1844675"/>
            <a:ext cx="671513" cy="2892425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</a:ln>
          <a:effectLst/>
        </p:spPr>
        <p:txBody>
          <a:bodyPr vert="eaVert"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叶绿体中的色素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8611" name="AutoShape 3"/>
          <p:cNvSpPr/>
          <p:nvPr/>
        </p:nvSpPr>
        <p:spPr bwMode="auto">
          <a:xfrm>
            <a:off x="1187450" y="1195388"/>
            <a:ext cx="649288" cy="4394200"/>
          </a:xfrm>
          <a:prstGeom prst="leftBrace">
            <a:avLst>
              <a:gd name="adj1" fmla="val 56398"/>
              <a:gd name="adj2" fmla="val 50000"/>
            </a:avLst>
          </a:prstGeom>
          <a:noFill/>
          <a:ln w="34925">
            <a:solidFill>
              <a:schemeClr val="tx1"/>
            </a:solidFill>
            <a:rou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8617" name="Text Box 9"/>
          <p:cNvSpPr txBox="1">
            <a:spLocks noChangeArrowheads="1"/>
          </p:cNvSpPr>
          <p:nvPr/>
        </p:nvSpPr>
        <p:spPr bwMode="auto">
          <a:xfrm>
            <a:off x="1872456" y="1195809"/>
            <a:ext cx="2376488" cy="57943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类胡萝卜素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Group 10"/>
          <p:cNvGrpSpPr/>
          <p:nvPr/>
        </p:nvGrpSpPr>
        <p:grpSpPr bwMode="auto">
          <a:xfrm>
            <a:off x="4391819" y="476672"/>
            <a:ext cx="4500562" cy="1874837"/>
            <a:chOff x="2925" y="2750"/>
            <a:chExt cx="2835" cy="1181"/>
          </a:xfrm>
        </p:grpSpPr>
        <p:sp>
          <p:nvSpPr>
            <p:cNvPr id="68619" name="AutoShape 11"/>
            <p:cNvSpPr/>
            <p:nvPr/>
          </p:nvSpPr>
          <p:spPr bwMode="auto">
            <a:xfrm>
              <a:off x="2925" y="2931"/>
              <a:ext cx="227" cy="952"/>
            </a:xfrm>
            <a:prstGeom prst="leftBrace">
              <a:avLst>
                <a:gd name="adj1" fmla="val 34949"/>
                <a:gd name="adj2" fmla="val 50000"/>
              </a:avLst>
            </a:prstGeom>
            <a:noFill/>
            <a:ln w="41275">
              <a:solidFill>
                <a:schemeClr val="tx1"/>
              </a:solidFill>
              <a:rou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8620" name="Text Box 12"/>
            <p:cNvSpPr txBox="1">
              <a:spLocks noChangeArrowheads="1"/>
            </p:cNvSpPr>
            <p:nvPr/>
          </p:nvSpPr>
          <p:spPr bwMode="auto">
            <a:xfrm>
              <a:off x="3220" y="2750"/>
              <a:ext cx="2540" cy="365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胡萝卜素：橙黄色</a:t>
              </a:r>
              <a:endPara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8621" name="Text Box 13"/>
            <p:cNvSpPr txBox="1">
              <a:spLocks noChangeArrowheads="1"/>
            </p:cNvSpPr>
            <p:nvPr/>
          </p:nvSpPr>
          <p:spPr bwMode="auto">
            <a:xfrm>
              <a:off x="3220" y="3566"/>
              <a:ext cx="2540" cy="365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叶黄素：黄色</a:t>
              </a:r>
              <a:endPara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68623" name="Text Box 15"/>
          <p:cNvSpPr txBox="1">
            <a:spLocks noChangeArrowheads="1"/>
          </p:cNvSpPr>
          <p:nvPr/>
        </p:nvSpPr>
        <p:spPr bwMode="auto">
          <a:xfrm>
            <a:off x="2591594" y="1845097"/>
            <a:ext cx="819150" cy="641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1/4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8625" name="Rectangle 17"/>
          <p:cNvSpPr>
            <a:spLocks noChangeArrowheads="1"/>
          </p:cNvSpPr>
          <p:nvPr/>
        </p:nvSpPr>
        <p:spPr bwMode="auto">
          <a:xfrm>
            <a:off x="1727994" y="2564234"/>
            <a:ext cx="4535487" cy="57943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2" charset="-122"/>
                <a:cs typeface="+mn-cs"/>
              </a:rPr>
              <a:t>吸收蓝紫光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2" charset="-122"/>
              <a:cs typeface="+mn-cs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2412181" y="4141688"/>
            <a:ext cx="1582737" cy="579438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叶绿素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9" name="Group 5"/>
          <p:cNvGrpSpPr/>
          <p:nvPr/>
        </p:nvGrpSpPr>
        <p:grpSpPr bwMode="auto">
          <a:xfrm>
            <a:off x="4067943" y="3497163"/>
            <a:ext cx="4608513" cy="1944688"/>
            <a:chOff x="2608" y="1071"/>
            <a:chExt cx="2903" cy="1225"/>
          </a:xfrm>
        </p:grpSpPr>
        <p:sp>
          <p:nvSpPr>
            <p:cNvPr id="20" name="AutoShape 6"/>
            <p:cNvSpPr/>
            <p:nvPr/>
          </p:nvSpPr>
          <p:spPr bwMode="auto">
            <a:xfrm>
              <a:off x="2608" y="1253"/>
              <a:ext cx="227" cy="952"/>
            </a:xfrm>
            <a:prstGeom prst="leftBrace">
              <a:avLst>
                <a:gd name="adj1" fmla="val 34949"/>
                <a:gd name="adj2" fmla="val 50000"/>
              </a:avLst>
            </a:prstGeom>
            <a:noFill/>
            <a:ln w="41275">
              <a:solidFill>
                <a:schemeClr val="tx1"/>
              </a:solidFill>
              <a:rou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Text Box 7"/>
            <p:cNvSpPr txBox="1">
              <a:spLocks noChangeArrowheads="1"/>
            </p:cNvSpPr>
            <p:nvPr/>
          </p:nvSpPr>
          <p:spPr bwMode="auto">
            <a:xfrm>
              <a:off x="2925" y="1071"/>
              <a:ext cx="2540" cy="365"/>
            </a:xfrm>
            <a:prstGeom prst="rect">
              <a:avLst/>
            </a:prstGeom>
            <a:solidFill>
              <a:srgbClr val="00FFCC"/>
            </a:solidFill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叶绿素</a:t>
              </a:r>
              <a:r>
                <a:rPr kumimoji="0" lang="en-US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a</a:t>
              </a:r>
              <a:r>
                <a:rPr kumimoji="0" lang="zh-CN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：蓝绿色</a:t>
              </a:r>
              <a:endPara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Text Box 8"/>
            <p:cNvSpPr txBox="1">
              <a:spLocks noChangeArrowheads="1"/>
            </p:cNvSpPr>
            <p:nvPr/>
          </p:nvSpPr>
          <p:spPr bwMode="auto">
            <a:xfrm>
              <a:off x="2971" y="1931"/>
              <a:ext cx="2540" cy="365"/>
            </a:xfrm>
            <a:prstGeom prst="rect">
              <a:avLst/>
            </a:prstGeom>
            <a:solidFill>
              <a:srgbClr val="CCFF33"/>
            </a:solidFill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叶绿素</a:t>
              </a:r>
              <a:r>
                <a:rPr kumimoji="0" lang="en-US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b</a:t>
              </a:r>
              <a:r>
                <a:rPr kumimoji="0" lang="zh-CN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：黄绿色</a:t>
              </a:r>
              <a:endPara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2699518" y="4794151"/>
            <a:ext cx="819150" cy="641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3/4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" name="Rectangle 16"/>
          <p:cNvSpPr>
            <a:spLocks noChangeArrowheads="1"/>
          </p:cNvSpPr>
          <p:nvPr/>
        </p:nvSpPr>
        <p:spPr bwMode="auto">
          <a:xfrm>
            <a:off x="1835918" y="5441851"/>
            <a:ext cx="4535488" cy="57943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2" charset="-122"/>
                <a:cs typeface="+mn-cs"/>
              </a:rPr>
              <a:t>吸收蓝紫光和红橙光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8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86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8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25" grpId="0" animBg="1"/>
      <p:bldP spid="24" grpId="0" animBg="1"/>
      <p:bldP spid="68623" grpId="0" animBg="1"/>
      <p:bldP spid="68623" grpId="1" animBg="1"/>
      <p:bldP spid="23" grpId="0" animBg="1"/>
      <p:bldP spid="2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2140" y="476250"/>
            <a:ext cx="7878445" cy="590042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5" name="Rectangle 3"/>
          <p:cNvSpPr>
            <a:spLocks noGrp="1" noChangeArrowheads="1"/>
          </p:cNvSpPr>
          <p:nvPr>
            <p:ph idx="1"/>
            <p:custDataLst>
              <p:tags r:id="rId1"/>
            </p:custDataLst>
          </p:nvPr>
        </p:nvSpPr>
        <p:spPr>
          <a:xfrm>
            <a:off x="1691402" y="261065"/>
            <a:ext cx="6172200" cy="669131"/>
          </a:xfrm>
        </p:spPr>
        <p:txBody>
          <a:bodyPr lIns="67627" tIns="35242" rIns="67627" bIns="35242" rtlCol="0">
            <a:normAutofit fontScale="70000"/>
          </a:bodyPr>
          <a:p>
            <a:pPr marL="0" marR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3000" b="1" i="0" u="none" strike="noStrike" kern="1200" cap="none" spc="150" normalizeH="0" baseline="0" noProof="1" dirty="0" smtClean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实验</a:t>
            </a:r>
            <a:r>
              <a:rPr kumimoji="0" lang="en-US" altLang="zh-CN" sz="3000" b="1" i="0" u="none" strike="noStrike" kern="1200" cap="none" spc="150" normalizeH="0" baseline="0" noProof="1" dirty="0" smtClean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3</a:t>
            </a:r>
            <a:r>
              <a:rPr kumimoji="0" lang="zh-CN" altLang="en-US" sz="3000" b="1" i="0" u="none" strike="noStrike" kern="1200" cap="none" spc="150" normalizeH="0" baseline="0" noProof="1" dirty="0" smtClean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：</a:t>
            </a:r>
            <a:r>
              <a:rPr sz="3000" b="1" smtClean="0">
                <a:sym typeface="+mn-ea"/>
              </a:rPr>
              <a:t>秋冬叶子</a:t>
            </a:r>
            <a:r>
              <a:rPr sz="3000" b="1">
                <a:sym typeface="+mn-ea"/>
              </a:rPr>
              <a:t>中色素的</a:t>
            </a:r>
            <a:r>
              <a:rPr sz="3000" b="1">
                <a:solidFill>
                  <a:srgbClr val="FF3300"/>
                </a:solidFill>
                <a:sym typeface="+mn-ea"/>
              </a:rPr>
              <a:t>提取</a:t>
            </a:r>
            <a:r>
              <a:rPr sz="3000" b="1">
                <a:sym typeface="+mn-ea"/>
              </a:rPr>
              <a:t>和</a:t>
            </a:r>
            <a:r>
              <a:rPr sz="3000" b="1">
                <a:solidFill>
                  <a:srgbClr val="FF3300"/>
                </a:solidFill>
                <a:sym typeface="+mn-ea"/>
              </a:rPr>
              <a:t>分离</a:t>
            </a:r>
            <a:r>
              <a:rPr sz="3000" b="1">
                <a:solidFill>
                  <a:schemeClr val="tx1"/>
                </a:solidFill>
                <a:sym typeface="+mn-ea"/>
              </a:rPr>
              <a:t>（选做）</a:t>
            </a:r>
            <a:endParaRPr kumimoji="0" sz="3000" b="1" i="0" u="none" strike="noStrike" kern="1200" cap="none" spc="150" normalizeH="0" baseline="0" noProof="1" dirty="0" smtClean="0">
              <a:solidFill>
                <a:schemeClr val="tx1"/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20485" name="Rectangle 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67958" y="1911350"/>
            <a:ext cx="2736850" cy="521970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</a:ln>
          <a:effectLst/>
        </p:spPr>
        <p:txBody>
          <a:bodyPr wrap="square">
            <a:spAutoFit/>
          </a:bodyPr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研磨叶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子</a:t>
            </a:r>
            <a:endParaRPr kumimoji="0" lang="zh-CN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488" name="Line 8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2933383" y="2133600"/>
            <a:ext cx="503238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tailEnd type="triangle" w="med" len="med"/>
          </a:ln>
          <a:effectLst/>
        </p:spPr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489" name="Rectangle 9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436620" y="1773238"/>
            <a:ext cx="1008063" cy="1384300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</a:ln>
          <a:effectLst/>
        </p:spPr>
        <p:txBody>
          <a:bodyPr>
            <a:spAutoFit/>
          </a:bodyPr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过滤，收集滤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液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490" name="Line 10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4446270" y="2133600"/>
            <a:ext cx="503238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tailEnd type="triangle" w="med" len="med"/>
          </a:ln>
          <a:effectLst/>
        </p:spPr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491" name="Rectangle 11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949508" y="1773238"/>
            <a:ext cx="1008063" cy="952500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</a:ln>
          <a:effectLst/>
        </p:spPr>
        <p:txBody>
          <a:bodyPr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铅笔</a:t>
            </a:r>
            <a:endParaRPr kumimoji="0" lang="zh-CN" altLang="en-US" sz="28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画线</a:t>
            </a:r>
            <a:endParaRPr kumimoji="0" lang="zh-CN" altLang="en-US" sz="28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492" name="Line 12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6029008" y="2133600"/>
            <a:ext cx="504825" cy="1588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tailEnd type="triangle" w="med" len="med"/>
          </a:ln>
          <a:effectLst/>
        </p:spPr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493" name="Rectangle 13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533833" y="1557338"/>
            <a:ext cx="971550" cy="1382713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</a:ln>
          <a:effectLst/>
        </p:spPr>
        <p:txBody>
          <a:bodyPr>
            <a:spAutoFit/>
          </a:bodyPr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画滤液细线</a:t>
            </a:r>
            <a:endParaRPr kumimoji="0" lang="zh-CN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494" name="Line 14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7541895" y="2133600"/>
            <a:ext cx="504825" cy="1588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tailEnd type="triangle" w="med" len="med"/>
          </a:ln>
          <a:effectLst/>
        </p:spPr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495" name="Rectangle 15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8118158" y="1901825"/>
            <a:ext cx="1042988" cy="522288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</a:ln>
          <a:effectLst/>
        </p:spPr>
        <p:txBody>
          <a:bodyPr>
            <a:spAutoFit/>
          </a:bodyPr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层析</a:t>
            </a:r>
            <a:endParaRPr kumimoji="0" lang="zh-CN" altLang="en-US" sz="28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Line 14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701358" y="2876550"/>
            <a:ext cx="0" cy="914400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tailEnd type="triangle" w="med" len="med"/>
          </a:ln>
        </p:spPr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Line 15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flipV="1">
            <a:off x="2212658" y="2900363"/>
            <a:ext cx="0" cy="914400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tailEnd type="triangle" w="med" len="med"/>
          </a:ln>
        </p:spPr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8" name="Group 20"/>
          <p:cNvGrpSpPr/>
          <p:nvPr/>
        </p:nvGrpSpPr>
        <p:grpSpPr>
          <a:xfrm>
            <a:off x="3725545" y="4005263"/>
            <a:ext cx="287338" cy="1728787"/>
            <a:chOff x="2064" y="2432"/>
            <a:chExt cx="318" cy="1406"/>
          </a:xfrm>
        </p:grpSpPr>
        <p:sp>
          <p:nvSpPr>
            <p:cNvPr id="19" name="AutoShape 21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 rot="5400000">
              <a:off x="1520" y="2976"/>
              <a:ext cx="1406" cy="318"/>
            </a:xfrm>
            <a:prstGeom prst="flowChartDelay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</a:ln>
          </p:spPr>
          <p:txBody>
            <a:bodyPr rot="10800000" vert="eaVert" wrap="none" anchor="ctr"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AutoShape 22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 rot="5400000">
              <a:off x="1942" y="3399"/>
              <a:ext cx="545" cy="318"/>
            </a:xfrm>
            <a:prstGeom prst="flowChartDelay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</a:ln>
          </p:spPr>
          <p:txBody>
            <a:bodyPr rot="10800000" vert="eaVert" wrap="none" anchor="ctr"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aphicFrame>
        <p:nvGraphicFramePr>
          <p:cNvPr id="220179" name="Object 19"/>
          <p:cNvGraphicFramePr>
            <a:graphicFrameLocks noChangeAspect="1"/>
          </p:cNvGraphicFramePr>
          <p:nvPr>
            <p:custDataLst>
              <p:tags r:id="rId15"/>
            </p:custDataLst>
          </p:nvPr>
        </p:nvGraphicFramePr>
        <p:xfrm>
          <a:off x="4733608" y="2924175"/>
          <a:ext cx="647700" cy="293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" r:id="rId16" imgW="4657725" imgH="4000500" progId="PBrush">
                  <p:embed/>
                </p:oleObj>
              </mc:Choice>
              <mc:Fallback>
                <p:oleObj name="" r:id="rId16" imgW="4657725" imgH="4000500" progId="PBrush">
                  <p:embed/>
                  <p:pic>
                    <p:nvPicPr>
                      <p:cNvPr id="0" name="图片 3076"/>
                      <p:cNvPicPr/>
                      <p:nvPr/>
                    </p:nvPicPr>
                    <p:blipFill>
                      <a:blip r:embed="rId17"/>
                      <a:srcRect l="6973" t="24179" r="79596" b="14767"/>
                      <a:stretch>
                        <a:fillRect/>
                      </a:stretch>
                    </p:blipFill>
                    <p:spPr>
                      <a:xfrm>
                        <a:off x="4733608" y="2924175"/>
                        <a:ext cx="647700" cy="29337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0185" name="Object 25"/>
          <p:cNvGraphicFramePr>
            <a:graphicFrameLocks noChangeAspect="1"/>
          </p:cNvGraphicFramePr>
          <p:nvPr>
            <p:custDataLst>
              <p:tags r:id="rId18"/>
            </p:custDataLst>
          </p:nvPr>
        </p:nvGraphicFramePr>
        <p:xfrm>
          <a:off x="5381308" y="2924175"/>
          <a:ext cx="1223962" cy="293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19" imgW="4657725" imgH="4000500" progId="PBrush">
                  <p:embed/>
                </p:oleObj>
              </mc:Choice>
              <mc:Fallback>
                <p:oleObj name="" r:id="rId19" imgW="4657725" imgH="4000500" progId="PBrush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17"/>
                      <a:srcRect l="18922" t="24179" r="55696" b="14767"/>
                      <a:stretch>
                        <a:fillRect/>
                      </a:stretch>
                    </p:blipFill>
                    <p:spPr>
                      <a:xfrm>
                        <a:off x="5381308" y="2924175"/>
                        <a:ext cx="1223962" cy="29337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4" name="Group 26"/>
          <p:cNvGrpSpPr/>
          <p:nvPr/>
        </p:nvGrpSpPr>
        <p:grpSpPr>
          <a:xfrm>
            <a:off x="6029008" y="4386263"/>
            <a:ext cx="3313112" cy="1933575"/>
            <a:chOff x="3523" y="2763"/>
            <a:chExt cx="2087" cy="1218"/>
          </a:xfrm>
        </p:grpSpPr>
        <p:sp>
          <p:nvSpPr>
            <p:cNvPr id="25" name="Freeform 27"/>
            <p:cNvSpPr/>
            <p:nvPr>
              <p:custDataLst>
                <p:tags r:id="rId20"/>
              </p:custDataLst>
            </p:nvPr>
          </p:nvSpPr>
          <p:spPr bwMode="auto">
            <a:xfrm>
              <a:off x="4737" y="3398"/>
              <a:ext cx="230" cy="233"/>
            </a:xfrm>
            <a:custGeom>
              <a:avLst/>
              <a:gdLst>
                <a:gd name="T0" fmla="*/ 0 w 206"/>
                <a:gd name="T1" fmla="*/ 149 h 24"/>
                <a:gd name="T2" fmla="*/ 287 w 206"/>
                <a:gd name="T3" fmla="*/ 90 h 24"/>
                <a:gd name="T4" fmla="*/ 0 60000 65536"/>
                <a:gd name="T5" fmla="*/ 0 60000 65536"/>
                <a:gd name="T6" fmla="*/ 0 w 206"/>
                <a:gd name="T7" fmla="*/ 0 h 24"/>
                <a:gd name="T8" fmla="*/ 206 w 206"/>
                <a:gd name="T9" fmla="*/ 24 h 2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06" h="24">
                  <a:moveTo>
                    <a:pt x="0" y="24"/>
                  </a:moveTo>
                  <a:cubicBezTo>
                    <a:pt x="89" y="0"/>
                    <a:pt x="22" y="15"/>
                    <a:pt x="206" y="15"/>
                  </a:cubicBezTo>
                </a:path>
              </a:pathLst>
            </a:custGeom>
            <a:noFill/>
            <a:ln w="57150" cap="flat" cmpd="sng">
              <a:solidFill>
                <a:srgbClr val="3399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0000" tIns="46800" rIns="90000" bIns="46800">
              <a:spAutoFit/>
            </a:bodyPr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Line 28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4966" y="3430"/>
              <a:ext cx="193" cy="23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</p:spPr>
          <p:txBody>
            <a:bodyPr wrap="none" lIns="90000" tIns="46800" rIns="90000" bIns="46800">
              <a:spAutoFit/>
            </a:bodyPr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Line 29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4014" y="3748"/>
              <a:ext cx="193" cy="2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</p:spPr>
          <p:txBody>
            <a:bodyPr wrap="none" lIns="90000" tIns="46800" rIns="90000" bIns="46800">
              <a:spAutoFit/>
            </a:bodyPr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33142" name="Group 30"/>
            <p:cNvGrpSpPr/>
            <p:nvPr/>
          </p:nvGrpSpPr>
          <p:grpSpPr>
            <a:xfrm>
              <a:off x="3523" y="2763"/>
              <a:ext cx="2087" cy="1106"/>
              <a:chOff x="3523" y="2763"/>
              <a:chExt cx="2087" cy="1106"/>
            </a:xfrm>
          </p:grpSpPr>
          <p:sp>
            <p:nvSpPr>
              <p:cNvPr id="29" name="AutoShape 31"/>
              <p:cNvSpPr>
                <a:spLocks noChangeArrowheads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4195" y="2763"/>
                <a:ext cx="862" cy="563"/>
              </a:xfrm>
              <a:prstGeom prst="can">
                <a:avLst>
                  <a:gd name="adj" fmla="val 25519"/>
                </a:avLst>
              </a:prstGeom>
              <a:noFill/>
              <a:ln w="9525">
                <a:solidFill>
                  <a:schemeClr val="tx1"/>
                </a:solidFill>
                <a:round/>
              </a:ln>
            </p:spPr>
            <p:txBody>
              <a:bodyPr lIns="90000" tIns="46800" rIns="90000" bIns="46800" anchor="ctr">
                <a:spAutoFit/>
              </a:bodyPr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0" name="AutoShape 32"/>
              <p:cNvSpPr>
                <a:spLocks noChangeArrowheads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4195" y="3398"/>
                <a:ext cx="862" cy="471"/>
              </a:xfrm>
              <a:prstGeom prst="can">
                <a:avLst>
                  <a:gd name="adj" fmla="val 50000"/>
                </a:avLst>
              </a:prstGeom>
              <a:noFill/>
              <a:ln w="9525">
                <a:solidFill>
                  <a:schemeClr val="tx1"/>
                </a:solidFill>
                <a:round/>
              </a:ln>
            </p:spPr>
            <p:txBody>
              <a:bodyPr lIns="90000" tIns="46800" rIns="90000" bIns="46800" anchor="ctr">
                <a:spAutoFit/>
              </a:bodyPr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133145" name="Group 34"/>
              <p:cNvGrpSpPr/>
              <p:nvPr/>
            </p:nvGrpSpPr>
            <p:grpSpPr>
              <a:xfrm>
                <a:off x="4740" y="2941"/>
                <a:ext cx="227" cy="665"/>
                <a:chOff x="295" y="3052"/>
                <a:chExt cx="362" cy="1227"/>
              </a:xfrm>
            </p:grpSpPr>
            <p:sp>
              <p:nvSpPr>
                <p:cNvPr id="36" name="Rectangle 35"/>
                <p:cNvSpPr>
                  <a:spLocks noChangeArrowheads="1"/>
                </p:cNvSpPr>
                <p:nvPr>
                  <p:custDataLst>
                    <p:tags r:id="rId25"/>
                  </p:custDataLst>
                </p:nvPr>
              </p:nvSpPr>
              <p:spPr bwMode="auto">
                <a:xfrm>
                  <a:off x="295" y="3052"/>
                  <a:ext cx="307" cy="438"/>
                </a:xfrm>
                <a:prstGeom prst="rect">
                  <a:avLst/>
                </a:prstGeom>
                <a:noFill/>
                <a:ln w="9525" algn="ctr">
                  <a:solidFill>
                    <a:schemeClr val="tx1"/>
                  </a:solidFill>
                  <a:miter lim="800000"/>
                </a:ln>
              </p:spPr>
              <p:txBody>
                <a:bodyPr wrap="none" lIns="90000" tIns="46800" rIns="90000" bIns="46800" anchor="ctr">
                  <a:spAutoFit/>
                </a:bodyPr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7" name="AutoShape 36"/>
                <p:cNvSpPr>
                  <a:spLocks noChangeArrowheads="1"/>
                </p:cNvSpPr>
                <p:nvPr>
                  <p:custDataLst>
                    <p:tags r:id="rId26"/>
                  </p:custDataLst>
                </p:nvPr>
              </p:nvSpPr>
              <p:spPr bwMode="auto">
                <a:xfrm>
                  <a:off x="295" y="3850"/>
                  <a:ext cx="362" cy="42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475 w 21600"/>
                    <a:gd name="T13" fmla="*/ 4526 h 21600"/>
                    <a:gd name="T14" fmla="*/ 17125 w 21600"/>
                    <a:gd name="T15" fmla="*/ 1707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9525" algn="ctr">
                  <a:solidFill>
                    <a:schemeClr val="tx1"/>
                  </a:solidFill>
                  <a:miter lim="800000"/>
                </a:ln>
              </p:spPr>
              <p:txBody>
                <a:bodyPr lIns="90000" tIns="46800" rIns="90000" bIns="46800" anchor="ctr">
                  <a:spAutoFit/>
                </a:bodyPr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33148" name="Text Box 38"/>
              <p:cNvSpPr txBox="1"/>
              <p:nvPr>
                <p:custDataLst>
                  <p:tags r:id="rId27"/>
                </p:custDataLst>
              </p:nvPr>
            </p:nvSpPr>
            <p:spPr>
              <a:xfrm>
                <a:off x="5262" y="3119"/>
                <a:ext cx="348" cy="58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90000" tIns="46800" rIns="90000" bIns="46800" anchor="t" anchorCtr="0">
                <a:spAutoFit/>
              </a:bodyPr>
              <a:p>
                <a:pPr>
                  <a:buSzTx/>
                </a:pPr>
                <a:r>
                  <a:rPr lang="zh-CN" altLang="en-US" b="1" dirty="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滤</a:t>
                </a:r>
                <a:endParaRPr lang="en-US" altLang="zh-CN" b="1" dirty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  <a:p>
                <a:pPr>
                  <a:buSzTx/>
                </a:pPr>
                <a:r>
                  <a:rPr lang="zh-CN" altLang="en-US" b="1" dirty="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液</a:t>
                </a:r>
                <a:endParaRPr lang="en-US" altLang="zh-CN" b="1" dirty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  <a:p>
                <a:pPr>
                  <a:buSzTx/>
                </a:pPr>
                <a:r>
                  <a:rPr lang="zh-CN" altLang="en-US" b="1" dirty="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线</a:t>
                </a:r>
                <a:endParaRPr lang="zh-CN" altLang="en-US" b="1" dirty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3149" name="Text Box 39"/>
              <p:cNvSpPr txBox="1"/>
              <p:nvPr>
                <p:custDataLst>
                  <p:tags r:id="rId28"/>
                </p:custDataLst>
              </p:nvPr>
            </p:nvSpPr>
            <p:spPr>
              <a:xfrm>
                <a:off x="3523" y="3611"/>
                <a:ext cx="547" cy="23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90000" tIns="46800" rIns="90000" bIns="46800" anchor="t" anchorCtr="0">
                <a:spAutoFit/>
              </a:bodyPr>
              <a:p>
                <a:pPr>
                  <a:buSzTx/>
                </a:pPr>
                <a:r>
                  <a:rPr lang="zh-CN" altLang="en-US" b="1" dirty="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层析液</a:t>
                </a:r>
                <a:endParaRPr lang="zh-CN" altLang="en-US" b="1" dirty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</p:grpSp>
      <p:grpSp>
        <p:nvGrpSpPr>
          <p:cNvPr id="38" name="Group 40"/>
          <p:cNvGrpSpPr/>
          <p:nvPr/>
        </p:nvGrpSpPr>
        <p:grpSpPr>
          <a:xfrm>
            <a:off x="7095808" y="3289300"/>
            <a:ext cx="1368425" cy="758825"/>
            <a:chOff x="4105" y="372"/>
            <a:chExt cx="635" cy="212"/>
          </a:xfrm>
        </p:grpSpPr>
        <p:sp>
          <p:nvSpPr>
            <p:cNvPr id="39" name="AutoShape 41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4105" y="470"/>
              <a:ext cx="635" cy="114"/>
            </a:xfrm>
            <a:prstGeom prst="plus">
              <a:avLst>
                <a:gd name="adj" fmla="val 6194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</a:ln>
          </p:spPr>
          <p:txBody>
            <a:bodyPr lIns="90000" tIns="46800" rIns="90000" bIns="46800" anchor="ctr">
              <a:spAutoFit/>
            </a:bodyPr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" name="Oval 42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4350" y="372"/>
              <a:ext cx="182" cy="130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</a:ln>
          </p:spPr>
          <p:txBody>
            <a:bodyPr wrap="none" lIns="90000" tIns="46800" rIns="90000" bIns="46800" anchor="ctr">
              <a:spAutoFit/>
            </a:bodyPr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59" name="TextBox 11"/>
          <p:cNvSpPr txBox="1"/>
          <p:nvPr>
            <p:custDataLst>
              <p:tags r:id="rId31"/>
            </p:custDataLst>
          </p:nvPr>
        </p:nvSpPr>
        <p:spPr>
          <a:xfrm>
            <a:off x="52070" y="3867150"/>
            <a:ext cx="1441450" cy="230663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 anchorCtr="0">
            <a:spAutoFit/>
          </a:bodyPr>
          <a:p>
            <a:pPr>
              <a:buSzTx/>
            </a:pPr>
            <a:r>
              <a:rPr lang="zh-CN" altLang="en-US" sz="2400" b="1" dirty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二氧化硅：使研磨更充分</a:t>
            </a:r>
            <a:endParaRPr lang="zh-CN" altLang="en-US" sz="2400" b="1" dirty="0">
              <a:solidFill>
                <a:srgbClr val="00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>
              <a:buSzTx/>
            </a:pPr>
            <a:r>
              <a:rPr lang="zh-CN" altLang="en-US" sz="2400" b="1" dirty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碳酸钙：防止色素被破坏</a:t>
            </a:r>
            <a:endParaRPr lang="zh-CN" altLang="en-US" sz="2400" b="1" dirty="0">
              <a:solidFill>
                <a:srgbClr val="00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41" name="TextBox 11"/>
          <p:cNvSpPr txBox="1"/>
          <p:nvPr>
            <p:custDataLst>
              <p:tags r:id="rId32"/>
            </p:custDataLst>
          </p:nvPr>
        </p:nvSpPr>
        <p:spPr>
          <a:xfrm>
            <a:off x="1852295" y="4038600"/>
            <a:ext cx="936625" cy="230663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 anchorCtr="0">
            <a:spAutoFit/>
          </a:bodyPr>
          <a:p>
            <a:pPr algn="ctr">
              <a:buSzTx/>
            </a:pPr>
            <a:r>
              <a:rPr lang="zh-CN" altLang="en-US" sz="2400" b="1" dirty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无水乙醇或丙酮：</a:t>
            </a:r>
            <a:endParaRPr lang="en-US" altLang="zh-CN" sz="2400" b="1" dirty="0">
              <a:solidFill>
                <a:srgbClr val="00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ctr">
              <a:buSzTx/>
            </a:pPr>
            <a:r>
              <a:rPr lang="zh-CN" altLang="en-US" sz="2400" b="1" dirty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溶解色素</a:t>
            </a:r>
            <a:endParaRPr lang="zh-CN" altLang="en-US" sz="2400" b="1" dirty="0">
              <a:solidFill>
                <a:srgbClr val="00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2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20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7" grpId="0" bldLvl="0" animBg="1"/>
      <p:bldP spid="59" grpId="0" bldLvl="0" animBg="1"/>
      <p:bldP spid="41" grpId="0" bldLvl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1604" y="260982"/>
            <a:ext cx="3954780" cy="5988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zh-CN" altLang="en-US" sz="3300" dirty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2" charset="-122"/>
                <a:ea typeface="黑体" panose="02010609060101010101" pitchFamily="2" charset="-122"/>
              </a:rPr>
              <a:t>三、光合作用的过程</a:t>
            </a:r>
            <a:endParaRPr lang="zh-CN" altLang="en-US" sz="3300" dirty="0"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2471123" y="1622531"/>
            <a:ext cx="2591991" cy="4140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光反应阶段</a:t>
            </a:r>
            <a:endParaRPr kumimoji="1" lang="zh-CN" altLang="en-US" sz="210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5386964" y="1622531"/>
            <a:ext cx="2431256" cy="4140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10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暗反应阶段</a:t>
            </a:r>
            <a:endParaRPr kumimoji="1" lang="zh-CN" altLang="en-US" sz="210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1764770" y="1858360"/>
            <a:ext cx="6027637" cy="4247656"/>
            <a:chOff x="2353026" y="1334814"/>
            <a:chExt cx="8036850" cy="5663541"/>
          </a:xfrm>
        </p:grpSpPr>
        <p:grpSp>
          <p:nvGrpSpPr>
            <p:cNvPr id="3" name="Group 5"/>
            <p:cNvGrpSpPr/>
            <p:nvPr/>
          </p:nvGrpSpPr>
          <p:grpSpPr bwMode="auto">
            <a:xfrm>
              <a:off x="2353026" y="1558547"/>
              <a:ext cx="7027456" cy="4668832"/>
              <a:chOff x="1104" y="824"/>
              <a:chExt cx="3479" cy="2346"/>
            </a:xfrm>
          </p:grpSpPr>
          <p:pic>
            <p:nvPicPr>
              <p:cNvPr id="4" name="Picture 6"/>
              <p:cNvPicPr>
                <a:picLocks noChangeAspect="1" noChangeArrowheads="1"/>
              </p:cNvPicPr>
              <p:nvPr/>
            </p:nvPicPr>
            <p:blipFill>
              <a:blip r:embed="rId1" cstate="print"/>
              <a:srcRect/>
              <a:stretch>
                <a:fillRect/>
              </a:stretch>
            </p:blipFill>
            <p:spPr bwMode="auto">
              <a:xfrm>
                <a:off x="1104" y="851"/>
                <a:ext cx="3479" cy="23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5" name="Group 7"/>
              <p:cNvGrpSpPr/>
              <p:nvPr/>
            </p:nvGrpSpPr>
            <p:grpSpPr bwMode="auto">
              <a:xfrm>
                <a:off x="1172" y="824"/>
                <a:ext cx="3272" cy="2298"/>
                <a:chOff x="1172" y="824"/>
                <a:chExt cx="3272" cy="2298"/>
              </a:xfrm>
            </p:grpSpPr>
            <p:sp>
              <p:nvSpPr>
                <p:cNvPr id="6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2037" y="2965"/>
                  <a:ext cx="191" cy="154"/>
                </a:xfrm>
                <a:prstGeom prst="rect">
                  <a:avLst/>
                </a:prstGeom>
                <a:noFill/>
                <a:ln w="25400">
                  <a:noFill/>
                  <a:miter lim="800000"/>
                </a:ln>
              </p:spPr>
              <p:txBody>
                <a:bodyPr wrap="none" lIns="69056" tIns="34528" rIns="69056" bIns="34528" anchor="ctr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altLang="zh-CN" sz="1050" b="1">
                      <a:solidFill>
                        <a:srgbClr val="000000"/>
                      </a:solidFill>
                      <a:ea typeface="宋体" panose="02010600030101010101" pitchFamily="2" charset="-122"/>
                    </a:rPr>
                    <a:t>O</a:t>
                  </a:r>
                  <a:r>
                    <a:rPr lang="en-US" altLang="zh-CN" sz="1050" b="1" baseline="-25000">
                      <a:solidFill>
                        <a:srgbClr val="000000"/>
                      </a:solidFill>
                      <a:ea typeface="宋体" panose="02010600030101010101" pitchFamily="2" charset="-122"/>
                    </a:rPr>
                    <a:t>2</a:t>
                  </a:r>
                  <a:endParaRPr lang="en-US" altLang="zh-CN" sz="1050" b="1" baseline="-25000">
                    <a:solidFill>
                      <a:srgbClr val="000000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7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3700" y="1022"/>
                  <a:ext cx="254" cy="154"/>
                </a:xfrm>
                <a:prstGeom prst="rect">
                  <a:avLst/>
                </a:prstGeom>
                <a:noFill/>
                <a:ln w="25400">
                  <a:noFill/>
                  <a:miter lim="800000"/>
                </a:ln>
              </p:spPr>
              <p:txBody>
                <a:bodyPr wrap="none" lIns="69056" tIns="34528" rIns="69056" bIns="34528" anchor="ctr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altLang="zh-CN" sz="1050" b="1">
                      <a:solidFill>
                        <a:srgbClr val="000000"/>
                      </a:solidFill>
                      <a:ea typeface="宋体" panose="02010600030101010101" pitchFamily="2" charset="-122"/>
                    </a:rPr>
                    <a:t>CO</a:t>
                  </a:r>
                  <a:r>
                    <a:rPr lang="en-US" altLang="zh-CN" sz="1050" b="1" baseline="-25000">
                      <a:solidFill>
                        <a:srgbClr val="000000"/>
                      </a:solidFill>
                      <a:ea typeface="宋体" panose="02010600030101010101" pitchFamily="2" charset="-122"/>
                    </a:rPr>
                    <a:t>2</a:t>
                  </a:r>
                  <a:endParaRPr lang="en-US" altLang="zh-CN" sz="1050" b="1" baseline="-25000">
                    <a:solidFill>
                      <a:srgbClr val="000000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8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2004" y="1001"/>
                  <a:ext cx="254" cy="154"/>
                </a:xfrm>
                <a:prstGeom prst="rect">
                  <a:avLst/>
                </a:prstGeom>
                <a:noFill/>
                <a:ln w="25400">
                  <a:noFill/>
                  <a:miter lim="800000"/>
                </a:ln>
              </p:spPr>
              <p:txBody>
                <a:bodyPr wrap="none" lIns="69056" tIns="34528" rIns="69056" bIns="34528" anchor="ctr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altLang="zh-CN" sz="1050" b="1">
                      <a:solidFill>
                        <a:srgbClr val="000000"/>
                      </a:solidFill>
                      <a:ea typeface="宋体" panose="02010600030101010101" pitchFamily="2" charset="-122"/>
                    </a:rPr>
                    <a:t>H</a:t>
                  </a:r>
                  <a:r>
                    <a:rPr lang="en-US" altLang="zh-CN" sz="1050" b="1" baseline="-25000">
                      <a:solidFill>
                        <a:srgbClr val="000000"/>
                      </a:solidFill>
                      <a:ea typeface="宋体" panose="02010600030101010101" pitchFamily="2" charset="-122"/>
                    </a:rPr>
                    <a:t>2</a:t>
                  </a:r>
                  <a:r>
                    <a:rPr lang="en-US" altLang="zh-CN" sz="1050" b="1">
                      <a:solidFill>
                        <a:srgbClr val="000000"/>
                      </a:solidFill>
                      <a:ea typeface="宋体" panose="02010600030101010101" pitchFamily="2" charset="-122"/>
                    </a:rPr>
                    <a:t>O</a:t>
                  </a:r>
                  <a:endParaRPr lang="en-US" altLang="zh-CN" sz="1050" b="1">
                    <a:solidFill>
                      <a:srgbClr val="000000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9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1172" y="1270"/>
                  <a:ext cx="305" cy="154"/>
                </a:xfrm>
                <a:prstGeom prst="rect">
                  <a:avLst/>
                </a:prstGeom>
                <a:noFill/>
                <a:ln w="25400">
                  <a:noFill/>
                  <a:miter lim="800000"/>
                </a:ln>
              </p:spPr>
              <p:txBody>
                <a:bodyPr wrap="none" lIns="69056" tIns="34528" rIns="69056" bIns="34528" anchor="ctr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altLang="zh-CN" sz="1050" b="1">
                      <a:solidFill>
                        <a:srgbClr val="000000"/>
                      </a:solidFill>
                      <a:ea typeface="宋体" panose="02010600030101010101" pitchFamily="2" charset="-122"/>
                    </a:rPr>
                    <a:t>Light</a:t>
                  </a:r>
                  <a:endParaRPr lang="en-US" altLang="zh-CN" sz="1050" b="1">
                    <a:solidFill>
                      <a:srgbClr val="000000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0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1797" y="824"/>
                  <a:ext cx="663" cy="154"/>
                </a:xfrm>
                <a:prstGeom prst="rect">
                  <a:avLst/>
                </a:prstGeom>
                <a:noFill/>
                <a:ln w="25400">
                  <a:noFill/>
                  <a:miter lim="800000"/>
                </a:ln>
              </p:spPr>
              <p:txBody>
                <a:bodyPr wrap="none" lIns="69056" tIns="34528" rIns="69056" bIns="34528" anchor="ctr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altLang="zh-CN" sz="1050" b="1">
                      <a:solidFill>
                        <a:srgbClr val="000000"/>
                      </a:solidFill>
                      <a:ea typeface="宋体" panose="02010600030101010101" pitchFamily="2" charset="-122"/>
                    </a:rPr>
                    <a:t>Light reaction</a:t>
                  </a:r>
                  <a:endParaRPr lang="en-US" altLang="zh-CN" sz="1050" b="1">
                    <a:solidFill>
                      <a:srgbClr val="000000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1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3518" y="852"/>
                  <a:ext cx="592" cy="153"/>
                </a:xfrm>
                <a:prstGeom prst="rect">
                  <a:avLst/>
                </a:prstGeom>
                <a:noFill/>
                <a:ln w="25400">
                  <a:noFill/>
                  <a:miter lim="800000"/>
                </a:ln>
              </p:spPr>
              <p:txBody>
                <a:bodyPr wrap="none" lIns="69056" tIns="34528" rIns="69056" bIns="34528" anchor="ctr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altLang="zh-CN" sz="1050" b="1">
                      <a:solidFill>
                        <a:srgbClr val="000000"/>
                      </a:solidFill>
                      <a:ea typeface="宋体" panose="02010600030101010101" pitchFamily="2" charset="-122"/>
                    </a:rPr>
                    <a:t>Calvin cycle</a:t>
                  </a:r>
                  <a:endParaRPr lang="en-US" altLang="zh-CN" sz="1050" b="1">
                    <a:solidFill>
                      <a:srgbClr val="000000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2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2835" y="1391"/>
                  <a:ext cx="329" cy="138"/>
                </a:xfrm>
                <a:prstGeom prst="rect">
                  <a:avLst/>
                </a:prstGeom>
                <a:noFill/>
                <a:ln w="25400">
                  <a:noFill/>
                  <a:miter lim="800000"/>
                </a:ln>
              </p:spPr>
              <p:txBody>
                <a:bodyPr wrap="none" lIns="69056" tIns="34528" rIns="69056" bIns="34528" anchor="ctr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altLang="zh-CN" sz="900" b="1">
                      <a:solidFill>
                        <a:srgbClr val="000000"/>
                      </a:solidFill>
                      <a:ea typeface="宋体" panose="02010600030101010101" pitchFamily="2" charset="-122"/>
                    </a:rPr>
                    <a:t>NADP</a:t>
                  </a:r>
                  <a:r>
                    <a:rPr lang="en-US" altLang="zh-CN" sz="900" b="1" baseline="30000">
                      <a:solidFill>
                        <a:srgbClr val="000000"/>
                      </a:solidFill>
                      <a:ea typeface="宋体" panose="02010600030101010101" pitchFamily="2" charset="-122"/>
                    </a:rPr>
                    <a:t>+</a:t>
                  </a:r>
                  <a:endParaRPr lang="en-US" altLang="zh-CN" sz="900" b="1">
                    <a:solidFill>
                      <a:srgbClr val="000000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3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2882" y="1508"/>
                  <a:ext cx="247" cy="138"/>
                </a:xfrm>
                <a:prstGeom prst="rect">
                  <a:avLst/>
                </a:prstGeom>
                <a:noFill/>
                <a:ln w="25400">
                  <a:noFill/>
                  <a:miter lim="800000"/>
                </a:ln>
              </p:spPr>
              <p:txBody>
                <a:bodyPr wrap="none" lIns="69056" tIns="34528" rIns="69056" bIns="34528" anchor="ctr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altLang="zh-CN" sz="900" b="1">
                      <a:solidFill>
                        <a:srgbClr val="000000"/>
                      </a:solidFill>
                      <a:ea typeface="宋体" panose="02010600030101010101" pitchFamily="2" charset="-122"/>
                    </a:rPr>
                    <a:t>ADP</a:t>
                  </a:r>
                  <a:endParaRPr lang="en-US" altLang="zh-CN" sz="900" b="1">
                    <a:solidFill>
                      <a:srgbClr val="000000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4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2902" y="2285"/>
                  <a:ext cx="238" cy="138"/>
                </a:xfrm>
                <a:prstGeom prst="rect">
                  <a:avLst/>
                </a:prstGeom>
                <a:noFill/>
                <a:ln w="25400">
                  <a:noFill/>
                  <a:miter lim="800000"/>
                </a:ln>
              </p:spPr>
              <p:txBody>
                <a:bodyPr wrap="none" lIns="69056" tIns="34528" rIns="69056" bIns="34528" anchor="ctr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altLang="zh-CN" sz="900" b="1">
                      <a:solidFill>
                        <a:srgbClr val="000000"/>
                      </a:solidFill>
                      <a:ea typeface="宋体" panose="02010600030101010101" pitchFamily="2" charset="-122"/>
                    </a:rPr>
                    <a:t>ATP</a:t>
                  </a:r>
                  <a:endParaRPr lang="en-US" altLang="zh-CN" sz="900" b="1">
                    <a:solidFill>
                      <a:srgbClr val="000000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5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2847" y="2486"/>
                  <a:ext cx="354" cy="138"/>
                </a:xfrm>
                <a:prstGeom prst="rect">
                  <a:avLst/>
                </a:prstGeom>
                <a:noFill/>
                <a:ln w="25400">
                  <a:noFill/>
                  <a:miter lim="800000"/>
                </a:ln>
              </p:spPr>
              <p:txBody>
                <a:bodyPr wrap="none" lIns="69056" tIns="34528" rIns="69056" bIns="34528" anchor="ctr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altLang="zh-CN" sz="900" b="1">
                      <a:solidFill>
                        <a:srgbClr val="000000"/>
                      </a:solidFill>
                      <a:ea typeface="宋体" panose="02010600030101010101" pitchFamily="2" charset="-122"/>
                    </a:rPr>
                    <a:t>NADPH</a:t>
                  </a:r>
                  <a:endParaRPr lang="en-US" altLang="zh-CN" sz="900" b="1">
                    <a:solidFill>
                      <a:srgbClr val="000000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6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2927" y="1618"/>
                  <a:ext cx="243" cy="138"/>
                </a:xfrm>
                <a:prstGeom prst="rect">
                  <a:avLst/>
                </a:prstGeom>
                <a:noFill/>
                <a:ln w="25400">
                  <a:noFill/>
                  <a:miter lim="800000"/>
                </a:ln>
              </p:spPr>
              <p:txBody>
                <a:bodyPr wrap="none" lIns="69056" tIns="34528" rIns="69056" bIns="34528" anchor="ctr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altLang="zh-CN" sz="900" b="1" dirty="0">
                      <a:solidFill>
                        <a:srgbClr val="000000"/>
                      </a:solidFill>
                      <a:ea typeface="宋体" panose="02010600030101010101" pitchFamily="2" charset="-122"/>
                    </a:rPr>
                    <a:t>+ </a:t>
                  </a:r>
                  <a:r>
                    <a:rPr lang="en-US" altLang="zh-CN" sz="750" b="1" dirty="0">
                      <a:solidFill>
                        <a:srgbClr val="000000"/>
                      </a:solidFill>
                      <a:ea typeface="宋体" panose="02010600030101010101" pitchFamily="2" charset="-122"/>
                    </a:rPr>
                    <a:t>P</a:t>
                  </a:r>
                  <a:r>
                    <a:rPr lang="en-US" altLang="zh-CN" sz="900" b="1" dirty="0">
                      <a:solidFill>
                        <a:srgbClr val="000000"/>
                      </a:solidFill>
                      <a:ea typeface="宋体" panose="02010600030101010101" pitchFamily="2" charset="-122"/>
                    </a:rPr>
                    <a:t> </a:t>
                  </a:r>
                  <a:r>
                    <a:rPr lang="en-US" altLang="zh-CN" sz="900" b="1" baseline="-25000" dirty="0">
                      <a:solidFill>
                        <a:srgbClr val="000000"/>
                      </a:solidFill>
                      <a:ea typeface="宋体" panose="02010600030101010101" pitchFamily="2" charset="-122"/>
                    </a:rPr>
                    <a:t>1</a:t>
                  </a:r>
                  <a:endParaRPr lang="en-US" altLang="zh-CN" sz="900" b="1" dirty="0">
                    <a:solidFill>
                      <a:srgbClr val="000000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7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3244" y="1789"/>
                  <a:ext cx="292" cy="138"/>
                </a:xfrm>
                <a:prstGeom prst="rect">
                  <a:avLst/>
                </a:prstGeom>
                <a:noFill/>
                <a:ln w="25400">
                  <a:noFill/>
                  <a:miter lim="800000"/>
                </a:ln>
              </p:spPr>
              <p:txBody>
                <a:bodyPr wrap="none" lIns="69056" tIns="34528" rIns="69056" bIns="34528" anchor="ctr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altLang="zh-CN" sz="900" b="1">
                      <a:solidFill>
                        <a:srgbClr val="000000"/>
                      </a:solidFill>
                      <a:ea typeface="宋体" panose="02010600030101010101" pitchFamily="2" charset="-122"/>
                    </a:rPr>
                    <a:t>RuBP</a:t>
                  </a:r>
                  <a:endParaRPr lang="en-US" altLang="zh-CN" sz="900" b="1">
                    <a:solidFill>
                      <a:srgbClr val="000000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8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3643" y="1817"/>
                  <a:ext cx="801" cy="138"/>
                </a:xfrm>
                <a:prstGeom prst="rect">
                  <a:avLst/>
                </a:prstGeom>
                <a:noFill/>
                <a:ln w="25400">
                  <a:noFill/>
                  <a:miter lim="800000"/>
                </a:ln>
              </p:spPr>
              <p:txBody>
                <a:bodyPr wrap="none" lIns="69056" tIns="34528" rIns="69056" bIns="34528" anchor="ctr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altLang="zh-CN" sz="900" b="1">
                      <a:solidFill>
                        <a:srgbClr val="000000"/>
                      </a:solidFill>
                      <a:ea typeface="宋体" panose="02010600030101010101" pitchFamily="2" charset="-122"/>
                    </a:rPr>
                    <a:t>3-Phosphoglycerate</a:t>
                  </a:r>
                  <a:endParaRPr lang="en-US" altLang="zh-CN" sz="900" b="1">
                    <a:solidFill>
                      <a:srgbClr val="000000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9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3872" y="2726"/>
                  <a:ext cx="445" cy="199"/>
                </a:xfrm>
                <a:prstGeom prst="rect">
                  <a:avLst/>
                </a:prstGeom>
                <a:noFill/>
                <a:ln w="25400">
                  <a:noFill/>
                  <a:miter lim="800000"/>
                </a:ln>
              </p:spPr>
              <p:txBody>
                <a:bodyPr wrap="none" lIns="69056" tIns="34528" rIns="69056" bIns="34528" anchor="ctr">
                  <a:spAutoFit/>
                </a:bodyPr>
                <a:lstStyle/>
                <a:p>
                  <a:r>
                    <a:rPr lang="en-US" altLang="zh-CN" sz="750" b="1">
                      <a:solidFill>
                        <a:srgbClr val="000000"/>
                      </a:solidFill>
                      <a:ea typeface="宋体" panose="02010600030101010101" pitchFamily="2" charset="-122"/>
                    </a:rPr>
                    <a:t>Amino acids</a:t>
                  </a:r>
                  <a:endParaRPr lang="en-US" altLang="zh-CN" sz="750" b="1">
                    <a:solidFill>
                      <a:srgbClr val="000000"/>
                    </a:solidFill>
                    <a:ea typeface="宋体" panose="02010600030101010101" pitchFamily="2" charset="-122"/>
                  </a:endParaRPr>
                </a:p>
                <a:p>
                  <a:r>
                    <a:rPr lang="en-US" altLang="zh-CN" sz="750" b="1">
                      <a:solidFill>
                        <a:srgbClr val="000000"/>
                      </a:solidFill>
                      <a:ea typeface="宋体" panose="02010600030101010101" pitchFamily="2" charset="-122"/>
                    </a:rPr>
                    <a:t>Fatty acids</a:t>
                  </a:r>
                  <a:endParaRPr lang="en-US" altLang="zh-CN" sz="750" b="1">
                    <a:solidFill>
                      <a:srgbClr val="000000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0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3887" y="2492"/>
                  <a:ext cx="342" cy="199"/>
                </a:xfrm>
                <a:prstGeom prst="rect">
                  <a:avLst/>
                </a:prstGeom>
                <a:noFill/>
                <a:ln w="25400">
                  <a:noFill/>
                  <a:miter lim="800000"/>
                </a:ln>
              </p:spPr>
              <p:txBody>
                <a:bodyPr wrap="none" lIns="69056" tIns="34528" rIns="69056" bIns="34528" anchor="ctr">
                  <a:spAutoFit/>
                </a:bodyPr>
                <a:lstStyle/>
                <a:p>
                  <a:r>
                    <a:rPr lang="en-US" altLang="zh-CN" sz="750" b="1">
                      <a:solidFill>
                        <a:srgbClr val="000000"/>
                      </a:solidFill>
                      <a:ea typeface="宋体" panose="02010600030101010101" pitchFamily="2" charset="-122"/>
                    </a:rPr>
                    <a:t>Starch</a:t>
                  </a:r>
                  <a:endParaRPr lang="en-US" altLang="zh-CN" sz="750" b="1">
                    <a:solidFill>
                      <a:srgbClr val="000000"/>
                    </a:solidFill>
                    <a:ea typeface="宋体" panose="02010600030101010101" pitchFamily="2" charset="-122"/>
                  </a:endParaRPr>
                </a:p>
                <a:p>
                  <a:r>
                    <a:rPr lang="en-US" altLang="zh-CN" sz="750" b="1">
                      <a:solidFill>
                        <a:srgbClr val="000000"/>
                      </a:solidFill>
                      <a:ea typeface="宋体" panose="02010600030101010101" pitchFamily="2" charset="-122"/>
                    </a:rPr>
                    <a:t>(storage)</a:t>
                  </a:r>
                  <a:endParaRPr lang="en-US" altLang="zh-CN" sz="750" b="1">
                    <a:solidFill>
                      <a:srgbClr val="000000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1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3539" y="3000"/>
                  <a:ext cx="562" cy="122"/>
                </a:xfrm>
                <a:prstGeom prst="rect">
                  <a:avLst/>
                </a:prstGeom>
                <a:noFill/>
                <a:ln w="25400">
                  <a:noFill/>
                  <a:miter lim="800000"/>
                </a:ln>
              </p:spPr>
              <p:txBody>
                <a:bodyPr wrap="none" lIns="69056" tIns="34528" rIns="69056" bIns="34528" anchor="ctr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altLang="zh-CN" sz="750" b="1">
                      <a:solidFill>
                        <a:srgbClr val="000000"/>
                      </a:solidFill>
                      <a:ea typeface="宋体" panose="02010600030101010101" pitchFamily="2" charset="-122"/>
                    </a:rPr>
                    <a:t>Sucrose (export)</a:t>
                  </a:r>
                  <a:endParaRPr lang="en-US" altLang="zh-CN" sz="750" b="1">
                    <a:solidFill>
                      <a:srgbClr val="000000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2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3660" y="2313"/>
                  <a:ext cx="230" cy="136"/>
                </a:xfrm>
                <a:prstGeom prst="rect">
                  <a:avLst/>
                </a:prstGeom>
                <a:noFill/>
                <a:ln w="25400">
                  <a:noFill/>
                  <a:miter lim="800000"/>
                </a:ln>
              </p:spPr>
              <p:txBody>
                <a:bodyPr wrap="none" lIns="69056" tIns="34528" rIns="69056" bIns="34528" anchor="ctr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altLang="zh-CN" sz="900" b="1">
                      <a:solidFill>
                        <a:srgbClr val="000000"/>
                      </a:solidFill>
                      <a:ea typeface="宋体" panose="02010600030101010101" pitchFamily="2" charset="-122"/>
                    </a:rPr>
                    <a:t>G3P</a:t>
                  </a:r>
                  <a:endParaRPr lang="en-US" altLang="zh-CN" sz="900" b="1">
                    <a:solidFill>
                      <a:srgbClr val="000000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3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1722" y="1945"/>
                  <a:ext cx="916" cy="319"/>
                </a:xfrm>
                <a:prstGeom prst="rect">
                  <a:avLst/>
                </a:prstGeom>
                <a:noFill/>
                <a:ln w="25400">
                  <a:noFill/>
                  <a:miter lim="800000"/>
                </a:ln>
              </p:spPr>
              <p:txBody>
                <a:bodyPr wrap="none" lIns="69056" tIns="34528" rIns="69056" bIns="34528" anchor="ctr">
                  <a:spAutoFit/>
                </a:bodyPr>
                <a:lstStyle/>
                <a:p>
                  <a:pPr algn="ctr"/>
                  <a:r>
                    <a:rPr lang="en-US" altLang="zh-CN" sz="900" b="1" dirty="0">
                      <a:solidFill>
                        <a:srgbClr val="000000"/>
                      </a:solidFill>
                      <a:ea typeface="宋体" panose="02010600030101010101" pitchFamily="2" charset="-122"/>
                    </a:rPr>
                    <a:t>Photosystem II</a:t>
                  </a:r>
                  <a:endParaRPr lang="en-US" altLang="zh-CN" sz="900" b="1" dirty="0">
                    <a:solidFill>
                      <a:srgbClr val="000000"/>
                    </a:solidFill>
                    <a:ea typeface="宋体" panose="02010600030101010101" pitchFamily="2" charset="-122"/>
                  </a:endParaRPr>
                </a:p>
                <a:p>
                  <a:pPr algn="ctr"/>
                  <a:r>
                    <a:rPr lang="en-US" altLang="zh-CN" sz="900" b="1" dirty="0">
                      <a:solidFill>
                        <a:srgbClr val="000000"/>
                      </a:solidFill>
                      <a:ea typeface="宋体" panose="02010600030101010101" pitchFamily="2" charset="-122"/>
                    </a:rPr>
                    <a:t>Electron transport chain</a:t>
                  </a:r>
                  <a:endParaRPr lang="en-US" altLang="zh-CN" sz="900" b="1" dirty="0">
                    <a:solidFill>
                      <a:srgbClr val="000000"/>
                    </a:solidFill>
                    <a:ea typeface="宋体" panose="02010600030101010101" pitchFamily="2" charset="-122"/>
                  </a:endParaRPr>
                </a:p>
                <a:p>
                  <a:pPr algn="ctr"/>
                  <a:r>
                    <a:rPr lang="en-US" altLang="zh-CN" sz="900" b="1" dirty="0">
                      <a:solidFill>
                        <a:srgbClr val="000000"/>
                      </a:solidFill>
                      <a:ea typeface="宋体" panose="02010600030101010101" pitchFamily="2" charset="-122"/>
                    </a:rPr>
                    <a:t>Photosystem I</a:t>
                  </a:r>
                  <a:endParaRPr lang="en-US" altLang="zh-CN" sz="900" b="1" dirty="0">
                    <a:solidFill>
                      <a:srgbClr val="000000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4" name="Line 29"/>
                <p:cNvSpPr>
                  <a:spLocks noChangeShapeType="1"/>
                </p:cNvSpPr>
                <p:nvPr/>
              </p:nvSpPr>
              <p:spPr bwMode="auto">
                <a:xfrm flipH="1">
                  <a:off x="1676" y="2631"/>
                  <a:ext cx="136" cy="255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</a:ln>
              </p:spPr>
              <p:txBody>
                <a:bodyPr wrap="none" lIns="69056" tIns="34528" rIns="69056" bIns="34528" anchor="ctr"/>
                <a:lstStyle/>
                <a:p>
                  <a:endParaRPr lang="zh-CN" altLang="en-US" sz="1800" b="1">
                    <a:solidFill>
                      <a:srgbClr val="FFCC00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5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1422" y="2887"/>
                  <a:ext cx="485" cy="136"/>
                </a:xfrm>
                <a:prstGeom prst="rect">
                  <a:avLst/>
                </a:prstGeom>
                <a:noFill/>
                <a:ln w="25400">
                  <a:noFill/>
                  <a:miter lim="800000"/>
                </a:ln>
              </p:spPr>
              <p:txBody>
                <a:bodyPr wrap="none" lIns="69056" tIns="34528" rIns="69056" bIns="34528" anchor="ctr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altLang="zh-CN" sz="900" b="1">
                      <a:solidFill>
                        <a:srgbClr val="000000"/>
                      </a:solidFill>
                      <a:ea typeface="宋体" panose="02010600030101010101" pitchFamily="2" charset="-122"/>
                    </a:rPr>
                    <a:t>Chloroplast</a:t>
                  </a:r>
                  <a:endParaRPr lang="en-US" altLang="zh-CN" sz="900" b="1">
                    <a:solidFill>
                      <a:srgbClr val="000000"/>
                    </a:solidFill>
                    <a:ea typeface="宋体" panose="02010600030101010101" pitchFamily="2" charset="-122"/>
                  </a:endParaRPr>
                </a:p>
              </p:txBody>
            </p:sp>
          </p:grpSp>
        </p:grpSp>
        <p:cxnSp>
          <p:nvCxnSpPr>
            <p:cNvPr id="27" name="直接连接符 26"/>
            <p:cNvCxnSpPr/>
            <p:nvPr/>
          </p:nvCxnSpPr>
          <p:spPr>
            <a:xfrm>
              <a:off x="6264166" y="1334814"/>
              <a:ext cx="0" cy="4981903"/>
            </a:xfrm>
            <a:prstGeom prst="line">
              <a:avLst/>
            </a:prstGeom>
            <a:ln w="19050">
              <a:prstDash val="dash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矩形 28"/>
            <p:cNvSpPr/>
            <p:nvPr/>
          </p:nvSpPr>
          <p:spPr>
            <a:xfrm>
              <a:off x="6280043" y="1554131"/>
              <a:ext cx="4109833" cy="5444224"/>
            </a:xfrm>
            <a:prstGeom prst="rect">
              <a:avLst/>
            </a:prstGeom>
            <a:solidFill>
              <a:srgbClr val="AAAAAA">
                <a:alpha val="27059"/>
              </a:srgb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 sz="135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8" grpId="0" animBg="1"/>
      <p:bldP spid="28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1933575" y="179070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endParaRPr lang="zh-CN" altLang="en-US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95605" y="3284855"/>
            <a:ext cx="8565515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2800" dirty="0">
                <a:solidFill>
                  <a:srgbClr val="333333"/>
                </a:solidFill>
                <a:latin typeface="Arial" panose="020B0604020202020204" pitchFamily="34" charset="0"/>
              </a:rPr>
              <a:t>      1937</a:t>
            </a:r>
            <a:r>
              <a:rPr lang="zh-CN" alt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年，英国植物学家希尔（</a:t>
            </a:r>
            <a:r>
              <a:rPr lang="en-US" altLang="zh-CN" sz="2800" dirty="0">
                <a:solidFill>
                  <a:srgbClr val="333333"/>
                </a:solidFill>
                <a:latin typeface="Arial" panose="020B0604020202020204" pitchFamily="34" charset="0"/>
              </a:rPr>
              <a:t>R</a:t>
            </a:r>
            <a:r>
              <a:rPr lang="zh-CN" alt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．</a:t>
            </a:r>
            <a:r>
              <a:rPr lang="en-US" altLang="zh-CN" sz="2800" dirty="0">
                <a:solidFill>
                  <a:srgbClr val="333333"/>
                </a:solidFill>
                <a:latin typeface="Arial" panose="020B0604020202020204" pitchFamily="34" charset="0"/>
              </a:rPr>
              <a:t>Hill</a:t>
            </a:r>
            <a:r>
              <a:rPr lang="zh-CN" alt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）发现，在离体叶绿体的悬液中加入铁盐或其他氧化剂，悬液中有水，没有二氧化碳，用光照射时放出</a:t>
            </a:r>
            <a:r>
              <a:rPr lang="en-US" altLang="zh-CN" sz="2800" dirty="0">
                <a:solidFill>
                  <a:srgbClr val="333333"/>
                </a:solidFill>
                <a:latin typeface="Arial" panose="020B0604020202020204" pitchFamily="34" charset="0"/>
              </a:rPr>
              <a:t>O</a:t>
            </a:r>
            <a:r>
              <a:rPr lang="en-US" altLang="zh-CN" sz="2800" baseline="-25000" dirty="0">
                <a:solidFill>
                  <a:srgbClr val="333333"/>
                </a:solidFill>
                <a:latin typeface="Arial" panose="020B0604020202020204" pitchFamily="34" charset="0"/>
              </a:rPr>
              <a:t>2</a:t>
            </a:r>
            <a:r>
              <a:rPr lang="zh-CN" alt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。</a:t>
            </a:r>
            <a:endParaRPr lang="zh-CN" altLang="en-US" sz="2800" dirty="0">
              <a:solidFill>
                <a:srgbClr val="000000"/>
              </a:solidFill>
            </a:endParaRPr>
          </a:p>
        </p:txBody>
      </p:sp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323994" y="404492"/>
            <a:ext cx="1021080" cy="598805"/>
          </a:xfrm>
          <a:prstGeom prst="rect">
            <a:avLst/>
          </a:prstGeom>
        </p:spPr>
        <p:txBody>
          <a:bodyPr wrap="none">
            <a:spAutoFit/>
          </a:bodyPr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zh-CN" altLang="en-US" sz="3300" dirty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2" charset="-122"/>
                <a:ea typeface="黑体" panose="02010609060101010101" pitchFamily="2" charset="-122"/>
              </a:rPr>
              <a:t>资料</a:t>
            </a:r>
            <a:endParaRPr lang="zh-CN" altLang="en-US" sz="3300" dirty="0"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t="16796" b="34889"/>
          <a:stretch>
            <a:fillRect/>
          </a:stretch>
        </p:blipFill>
        <p:spPr>
          <a:xfrm>
            <a:off x="1475740" y="404495"/>
            <a:ext cx="6485255" cy="2350135"/>
          </a:xfrm>
          <a:prstGeom prst="rect">
            <a:avLst/>
          </a:prstGeom>
        </p:spPr>
      </p:pic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467360" y="5013325"/>
            <a:ext cx="8565515" cy="1383665"/>
          </a:xfrm>
          <a:prstGeom prst="rect">
            <a:avLst/>
          </a:prstGeom>
        </p:spPr>
        <p:txBody>
          <a:bodyPr wrap="square">
            <a:spAutoFit/>
          </a:bodyPr>
          <a:p>
            <a:pPr lvl="0"/>
            <a:r>
              <a:rPr lang="en-US" altLang="zh-CN" sz="2800" dirty="0">
                <a:solidFill>
                  <a:srgbClr val="333333"/>
                </a:solidFill>
                <a:latin typeface="Arial" panose="020B0604020202020204" pitchFamily="34" charset="0"/>
              </a:rPr>
              <a:t>      1954</a:t>
            </a:r>
            <a:r>
              <a:rPr lang="zh-CN" alt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年，美国科学家阿尔农发现，在光照下，叶绿体可合成</a:t>
            </a:r>
            <a:r>
              <a:rPr lang="en-US" altLang="zh-CN" sz="2800" dirty="0">
                <a:solidFill>
                  <a:srgbClr val="333333"/>
                </a:solidFill>
                <a:latin typeface="Arial" panose="020B0604020202020204" pitchFamily="34" charset="0"/>
              </a:rPr>
              <a:t>ATP</a:t>
            </a:r>
            <a:r>
              <a:rPr lang="zh-CN" altLang="en-US" sz="2800" dirty="0">
                <a:solidFill>
                  <a:srgbClr val="333333"/>
                </a:solidFill>
                <a:sym typeface="+mn-ea"/>
              </a:rPr>
              <a:t>。</a:t>
            </a:r>
            <a:r>
              <a:rPr lang="en-US" altLang="zh-CN" sz="2800" dirty="0">
                <a:solidFill>
                  <a:srgbClr val="333333"/>
                </a:solidFill>
                <a:latin typeface="Arial" panose="020B0604020202020204" pitchFamily="34" charset="0"/>
              </a:rPr>
              <a:t>1957</a:t>
            </a:r>
            <a:r>
              <a:rPr lang="zh-CN" alt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年，他发现这一过程总是与水的光解</a:t>
            </a:r>
            <a:r>
              <a:rPr lang="zh-CN" alt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相伴随。</a:t>
            </a:r>
            <a:endParaRPr lang="zh-CN" altLang="en-US" sz="2800" dirty="0">
              <a:solidFill>
                <a:srgbClr val="333333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1933575" y="179070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endParaRPr lang="zh-CN" altLang="en-US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1507" name="Picture 3" descr="11-25-1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70754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560" y="44450"/>
            <a:ext cx="5433060" cy="683069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36235" y="908685"/>
            <a:ext cx="3708400" cy="48926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实验结果鉴定出的20多种</a:t>
            </a:r>
            <a:r>
              <a:rPr lang="zh-CN" altLang="en-US" sz="2400" baseline="30000"/>
              <a:t>14</a:t>
            </a:r>
            <a:r>
              <a:rPr lang="zh-CN" altLang="en-US" sz="2400"/>
              <a:t>C标记的化合物中，分析发现生成的第一个放射性物质是甘油酸-3-磷酸（PGA，三碳化合物），同时发现1，5-二磷酸核酮糖（RuBP，五碳化合物）参与循环。</a:t>
            </a:r>
            <a:endParaRPr lang="zh-CN" altLang="en-US" sz="2400"/>
          </a:p>
          <a:p>
            <a:endParaRPr lang="zh-CN" altLang="en-US" sz="2400"/>
          </a:p>
          <a:p>
            <a:r>
              <a:rPr lang="zh-CN" altLang="en-US" sz="2400"/>
              <a:t>CO</a:t>
            </a:r>
            <a:r>
              <a:rPr lang="zh-CN" altLang="en-US" sz="2400" baseline="-25000"/>
              <a:t>2</a:t>
            </a:r>
            <a:r>
              <a:rPr lang="zh-CN" altLang="en-US" sz="2400"/>
              <a:t>+RuBP（五碳化合物受体）→2PGA（三碳化合物）。后来发现RuBP羧化酶从而证明这一猜想。</a:t>
            </a:r>
            <a:endParaRPr lang="zh-CN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3059113" y="1125538"/>
            <a:ext cx="4967287" cy="4392612"/>
            <a:chOff x="1927" y="709"/>
            <a:chExt cx="3129" cy="2767"/>
          </a:xfrm>
        </p:grpSpPr>
        <p:pic>
          <p:nvPicPr>
            <p:cNvPr id="7171" name="Picture 3" descr="未命名"/>
            <p:cNvPicPr>
              <a:picLocks noChangeAspect="1" noChangeArrowheads="1"/>
            </p:cNvPicPr>
            <p:nvPr/>
          </p:nvPicPr>
          <p:blipFill>
            <a:blip r:embed="rId1" cstate="print"/>
            <a:srcRect/>
            <a:stretch>
              <a:fillRect/>
            </a:stretch>
          </p:blipFill>
          <p:spPr bwMode="auto">
            <a:xfrm>
              <a:off x="1927" y="709"/>
              <a:ext cx="3129" cy="2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72" name="Line 4"/>
            <p:cNvSpPr>
              <a:spLocks noChangeShapeType="1"/>
            </p:cNvSpPr>
            <p:nvPr/>
          </p:nvSpPr>
          <p:spPr bwMode="auto">
            <a:xfrm>
              <a:off x="3606" y="3022"/>
              <a:ext cx="907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5"/>
          <p:cNvGrpSpPr/>
          <p:nvPr/>
        </p:nvGrpSpPr>
        <p:grpSpPr bwMode="auto">
          <a:xfrm>
            <a:off x="1763713" y="2492375"/>
            <a:ext cx="1727200" cy="1728788"/>
            <a:chOff x="1111" y="1570"/>
            <a:chExt cx="1088" cy="1089"/>
          </a:xfrm>
        </p:grpSpPr>
        <p:sp>
          <p:nvSpPr>
            <p:cNvPr id="7174" name="Oval 6"/>
            <p:cNvSpPr>
              <a:spLocks noChangeArrowheads="1"/>
            </p:cNvSpPr>
            <p:nvPr/>
          </p:nvSpPr>
          <p:spPr bwMode="auto">
            <a:xfrm>
              <a:off x="1111" y="1570"/>
              <a:ext cx="1088" cy="1089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</a:ln>
            <a:effectLst/>
          </p:spPr>
          <p:txBody>
            <a:bodyPr wrap="none" anchor="ctr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175" name="Text Box 7"/>
            <p:cNvSpPr txBox="1">
              <a:spLocks noChangeArrowheads="1"/>
            </p:cNvSpPr>
            <p:nvPr/>
          </p:nvSpPr>
          <p:spPr bwMode="auto">
            <a:xfrm>
              <a:off x="1383" y="1888"/>
              <a:ext cx="635" cy="634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kumimoji="1" lang="zh-CN" altLang="en-US" sz="20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叶绿体中的色素</a:t>
              </a:r>
              <a:endParaRPr kumimoji="1" lang="zh-CN" altLang="en-US" sz="2000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1692275" y="5876925"/>
            <a:ext cx="3455988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_GB2312" pitchFamily="49" charset="-122"/>
              </a:rPr>
              <a:t>光反应阶段</a:t>
            </a:r>
            <a:endParaRPr kumimoji="1" lang="zh-CN" altLang="en-US" sz="2800" b="1">
              <a:solidFill>
                <a:srgbClr val="000000"/>
              </a:solidFill>
              <a:latin typeface="Times New Roman" panose="02020603050405020304" pitchFamily="18" charset="0"/>
              <a:ea typeface="楷体_GB2312" pitchFamily="49" charset="-122"/>
            </a:endParaRP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5580063" y="5876925"/>
            <a:ext cx="3241675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_GB2312" pitchFamily="49" charset="-122"/>
              </a:rPr>
              <a:t>暗反应阶段</a:t>
            </a:r>
            <a:endParaRPr kumimoji="1" lang="zh-CN" altLang="en-US" sz="2800" b="1">
              <a:solidFill>
                <a:srgbClr val="000000"/>
              </a:solidFill>
              <a:latin typeface="Times New Roman" panose="02020603050405020304" pitchFamily="18" charset="0"/>
              <a:ea typeface="楷体_GB2312" pitchFamily="49" charset="-122"/>
            </a:endParaRPr>
          </a:p>
        </p:txBody>
      </p:sp>
      <p:grpSp>
        <p:nvGrpSpPr>
          <p:cNvPr id="4" name="Group 10"/>
          <p:cNvGrpSpPr/>
          <p:nvPr/>
        </p:nvGrpSpPr>
        <p:grpSpPr bwMode="auto">
          <a:xfrm>
            <a:off x="323850" y="2924175"/>
            <a:ext cx="1152525" cy="1009650"/>
            <a:chOff x="204" y="1842"/>
            <a:chExt cx="726" cy="636"/>
          </a:xfrm>
        </p:grpSpPr>
        <p:sp>
          <p:nvSpPr>
            <p:cNvPr id="7179" name="AutoShape 11"/>
            <p:cNvSpPr>
              <a:spLocks noChangeArrowheads="1"/>
            </p:cNvSpPr>
            <p:nvPr/>
          </p:nvSpPr>
          <p:spPr bwMode="auto">
            <a:xfrm>
              <a:off x="204" y="1842"/>
              <a:ext cx="726" cy="636"/>
            </a:xfrm>
            <a:prstGeom prst="irregularSeal2">
              <a:avLst/>
            </a:prstGeom>
            <a:solidFill>
              <a:srgbClr val="FF0066"/>
            </a:solidFill>
            <a:ln w="9525">
              <a:solidFill>
                <a:srgbClr val="FF0066"/>
              </a:solidFill>
              <a:miter lim="800000"/>
            </a:ln>
            <a:effectLst/>
          </p:spPr>
          <p:txBody>
            <a:bodyPr wrap="none" anchor="ctr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180" name="Text Box 12"/>
            <p:cNvSpPr txBox="1">
              <a:spLocks noChangeArrowheads="1"/>
            </p:cNvSpPr>
            <p:nvPr/>
          </p:nvSpPr>
          <p:spPr bwMode="auto">
            <a:xfrm>
              <a:off x="295" y="1979"/>
              <a:ext cx="589" cy="288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zh-CN" altLang="en-US" sz="24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光能</a:t>
              </a:r>
              <a:endParaRPr kumimoji="1" lang="zh-CN" altLang="en-US" sz="2400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7181" name="AutoShape 13"/>
          <p:cNvSpPr>
            <a:spLocks noChangeArrowheads="1"/>
          </p:cNvSpPr>
          <p:nvPr/>
        </p:nvSpPr>
        <p:spPr bwMode="auto">
          <a:xfrm>
            <a:off x="1476375" y="3284538"/>
            <a:ext cx="647700" cy="288925"/>
          </a:xfrm>
          <a:prstGeom prst="rightArrow">
            <a:avLst>
              <a:gd name="adj1" fmla="val 50000"/>
              <a:gd name="adj2" fmla="val 56044"/>
            </a:avLst>
          </a:prstGeom>
          <a:solidFill>
            <a:srgbClr val="FF6699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grpSp>
        <p:nvGrpSpPr>
          <p:cNvPr id="5" name="Group 14"/>
          <p:cNvGrpSpPr/>
          <p:nvPr/>
        </p:nvGrpSpPr>
        <p:grpSpPr bwMode="auto">
          <a:xfrm>
            <a:off x="6011863" y="3860800"/>
            <a:ext cx="1354137" cy="976313"/>
            <a:chOff x="3767" y="2447"/>
            <a:chExt cx="853" cy="615"/>
          </a:xfrm>
        </p:grpSpPr>
        <p:sp>
          <p:nvSpPr>
            <p:cNvPr id="7183" name="Freeform 15"/>
            <p:cNvSpPr/>
            <p:nvPr/>
          </p:nvSpPr>
          <p:spPr bwMode="auto">
            <a:xfrm>
              <a:off x="4608" y="2447"/>
              <a:ext cx="12" cy="35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0" y="35"/>
                </a:cxn>
                <a:cxn ang="0">
                  <a:pos x="12" y="0"/>
                </a:cxn>
              </a:cxnLst>
              <a:rect l="0" t="0" r="r" b="b"/>
              <a:pathLst>
                <a:path w="12" h="35">
                  <a:moveTo>
                    <a:pt x="12" y="0"/>
                  </a:moveTo>
                  <a:cubicBezTo>
                    <a:pt x="8" y="12"/>
                    <a:pt x="0" y="35"/>
                    <a:pt x="0" y="35"/>
                  </a:cubicBezTo>
                  <a:cubicBezTo>
                    <a:pt x="0" y="35"/>
                    <a:pt x="8" y="12"/>
                    <a:pt x="1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184" name="Freeform 16"/>
            <p:cNvSpPr/>
            <p:nvPr/>
          </p:nvSpPr>
          <p:spPr bwMode="auto">
            <a:xfrm>
              <a:off x="3767" y="3022"/>
              <a:ext cx="161" cy="4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1" y="11"/>
                </a:cxn>
              </a:cxnLst>
              <a:rect l="0" t="0" r="r" b="b"/>
              <a:pathLst>
                <a:path w="161" h="40">
                  <a:moveTo>
                    <a:pt x="0" y="0"/>
                  </a:moveTo>
                  <a:cubicBezTo>
                    <a:pt x="61" y="40"/>
                    <a:pt x="91" y="11"/>
                    <a:pt x="161" y="11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185" name="Freeform 17"/>
            <p:cNvSpPr/>
            <p:nvPr/>
          </p:nvSpPr>
          <p:spPr bwMode="auto">
            <a:xfrm>
              <a:off x="4147" y="2907"/>
              <a:ext cx="150" cy="46"/>
            </a:xfrm>
            <a:custGeom>
              <a:avLst/>
              <a:gdLst/>
              <a:ahLst/>
              <a:cxnLst>
                <a:cxn ang="0">
                  <a:pos x="0" y="46"/>
                </a:cxn>
                <a:cxn ang="0">
                  <a:pos x="150" y="0"/>
                </a:cxn>
              </a:cxnLst>
              <a:rect l="0" t="0" r="r" b="b"/>
              <a:pathLst>
                <a:path w="150" h="46">
                  <a:moveTo>
                    <a:pt x="0" y="46"/>
                  </a:moveTo>
                  <a:cubicBezTo>
                    <a:pt x="46" y="37"/>
                    <a:pt x="114" y="33"/>
                    <a:pt x="150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186" name="Freeform 18"/>
            <p:cNvSpPr/>
            <p:nvPr/>
          </p:nvSpPr>
          <p:spPr bwMode="auto">
            <a:xfrm>
              <a:off x="4424" y="2655"/>
              <a:ext cx="126" cy="122"/>
            </a:xfrm>
            <a:custGeom>
              <a:avLst/>
              <a:gdLst/>
              <a:ahLst/>
              <a:cxnLst>
                <a:cxn ang="0">
                  <a:pos x="0" y="103"/>
                </a:cxn>
                <a:cxn ang="0">
                  <a:pos x="34" y="115"/>
                </a:cxn>
                <a:cxn ang="0">
                  <a:pos x="80" y="46"/>
                </a:cxn>
                <a:cxn ang="0">
                  <a:pos x="115" y="23"/>
                </a:cxn>
                <a:cxn ang="0">
                  <a:pos x="126" y="0"/>
                </a:cxn>
              </a:cxnLst>
              <a:rect l="0" t="0" r="r" b="b"/>
              <a:pathLst>
                <a:path w="126" h="122">
                  <a:moveTo>
                    <a:pt x="0" y="103"/>
                  </a:moveTo>
                  <a:cubicBezTo>
                    <a:pt x="11" y="107"/>
                    <a:pt x="24" y="122"/>
                    <a:pt x="34" y="115"/>
                  </a:cubicBezTo>
                  <a:cubicBezTo>
                    <a:pt x="57" y="99"/>
                    <a:pt x="65" y="69"/>
                    <a:pt x="80" y="46"/>
                  </a:cubicBezTo>
                  <a:cubicBezTo>
                    <a:pt x="88" y="34"/>
                    <a:pt x="105" y="33"/>
                    <a:pt x="115" y="23"/>
                  </a:cubicBezTo>
                  <a:cubicBezTo>
                    <a:pt x="121" y="17"/>
                    <a:pt x="122" y="8"/>
                    <a:pt x="126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7187" name="Line 19"/>
          <p:cNvSpPr>
            <a:spLocks noChangeShapeType="1"/>
          </p:cNvSpPr>
          <p:nvPr/>
        </p:nvSpPr>
        <p:spPr bwMode="auto">
          <a:xfrm>
            <a:off x="4500563" y="2781300"/>
            <a:ext cx="576262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</p:spPr>
        <p:txBody>
          <a:bodyPr wrap="none" anchor="ctr"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grpSp>
        <p:nvGrpSpPr>
          <p:cNvPr id="6" name="Group 20"/>
          <p:cNvGrpSpPr/>
          <p:nvPr/>
        </p:nvGrpSpPr>
        <p:grpSpPr bwMode="auto">
          <a:xfrm>
            <a:off x="6443663" y="2420938"/>
            <a:ext cx="1296987" cy="1081087"/>
            <a:chOff x="4059" y="1525"/>
            <a:chExt cx="817" cy="681"/>
          </a:xfrm>
        </p:grpSpPr>
        <p:sp>
          <p:nvSpPr>
            <p:cNvPr id="7189" name="Arc 21"/>
            <p:cNvSpPr/>
            <p:nvPr/>
          </p:nvSpPr>
          <p:spPr bwMode="auto">
            <a:xfrm rot="15777364" flipV="1">
              <a:off x="3991" y="1593"/>
              <a:ext cx="681" cy="54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190" name="Line 22"/>
            <p:cNvSpPr>
              <a:spLocks noChangeShapeType="1"/>
            </p:cNvSpPr>
            <p:nvPr/>
          </p:nvSpPr>
          <p:spPr bwMode="auto">
            <a:xfrm>
              <a:off x="4468" y="1706"/>
              <a:ext cx="408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</a:ln>
            <a:effectLst/>
          </p:spPr>
          <p:txBody>
            <a:bodyPr wrap="none" anchor="ctr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7191" name="Text Box 23"/>
          <p:cNvSpPr txBox="1">
            <a:spLocks noChangeArrowheads="1"/>
          </p:cNvSpPr>
          <p:nvPr/>
        </p:nvSpPr>
        <p:spPr bwMode="auto">
          <a:xfrm>
            <a:off x="7812088" y="2636838"/>
            <a:ext cx="863600" cy="64135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zh-CN" sz="3600" b="1">
                <a:solidFill>
                  <a:srgbClr val="000000"/>
                </a:solidFill>
                <a:latin typeface="Times New Roman" panose="02020603050405020304" pitchFamily="18" charset="0"/>
              </a:rPr>
              <a:t>co</a:t>
            </a:r>
            <a:r>
              <a:rPr kumimoji="1" lang="en-US" altLang="zh-CN" sz="3600" b="1" baseline="-2500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endParaRPr kumimoji="1" lang="en-US" altLang="zh-CN" sz="3600" b="1" baseline="-25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92" name="Text Box 24"/>
          <p:cNvSpPr txBox="1">
            <a:spLocks noChangeArrowheads="1"/>
          </p:cNvSpPr>
          <p:nvPr/>
        </p:nvSpPr>
        <p:spPr bwMode="auto">
          <a:xfrm>
            <a:off x="5651500" y="2205038"/>
            <a:ext cx="865188" cy="579437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zh-CN" sz="32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2C</a:t>
            </a:r>
            <a:r>
              <a:rPr kumimoji="1" lang="en-US" altLang="zh-CN" sz="32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3</a:t>
            </a:r>
            <a:endParaRPr kumimoji="1" lang="en-US" altLang="zh-CN" sz="3200" b="1" baseline="-250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7" name="Group 25"/>
          <p:cNvGrpSpPr/>
          <p:nvPr/>
        </p:nvGrpSpPr>
        <p:grpSpPr bwMode="auto">
          <a:xfrm>
            <a:off x="1763713" y="1052513"/>
            <a:ext cx="3344862" cy="2016125"/>
            <a:chOff x="1111" y="663"/>
            <a:chExt cx="2107" cy="1270"/>
          </a:xfrm>
        </p:grpSpPr>
        <p:sp>
          <p:nvSpPr>
            <p:cNvPr id="7194" name="Arc 26"/>
            <p:cNvSpPr/>
            <p:nvPr/>
          </p:nvSpPr>
          <p:spPr bwMode="auto">
            <a:xfrm rot="7520815">
              <a:off x="1870" y="584"/>
              <a:ext cx="1270" cy="1427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med" len="med"/>
            </a:ln>
            <a:effectLst/>
          </p:spPr>
          <p:txBody>
            <a:bodyPr wrap="none" anchor="ctr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195" name="Line 27"/>
            <p:cNvSpPr>
              <a:spLocks noChangeShapeType="1"/>
            </p:cNvSpPr>
            <p:nvPr/>
          </p:nvSpPr>
          <p:spPr bwMode="auto">
            <a:xfrm>
              <a:off x="2230" y="1694"/>
              <a:ext cx="272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196" name="Text Box 28"/>
            <p:cNvSpPr txBox="1">
              <a:spLocks noChangeArrowheads="1"/>
            </p:cNvSpPr>
            <p:nvPr/>
          </p:nvSpPr>
          <p:spPr bwMode="auto">
            <a:xfrm>
              <a:off x="1111" y="1253"/>
              <a:ext cx="726" cy="518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kumimoji="1" lang="en-US" altLang="zh-CN" sz="24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H</a:t>
              </a:r>
              <a:r>
                <a:rPr kumimoji="1" lang="en-US" altLang="zh-CN" sz="2400" b="1" baseline="-25000">
                  <a:solidFill>
                    <a:srgbClr val="000000"/>
                  </a:solidFill>
                  <a:latin typeface="Times New Roman" panose="02020603050405020304" pitchFamily="18" charset="0"/>
                </a:rPr>
                <a:t>2</a:t>
              </a:r>
              <a:r>
                <a:rPr kumimoji="1" lang="en-US" altLang="zh-CN" sz="24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O		</a:t>
              </a:r>
              <a:endParaRPr kumimoji="1" lang="en-US" altLang="zh-CN" sz="2400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7197" name="Text Box 29"/>
          <p:cNvSpPr txBox="1">
            <a:spLocks noChangeArrowheads="1"/>
          </p:cNvSpPr>
          <p:nvPr/>
        </p:nvSpPr>
        <p:spPr bwMode="auto">
          <a:xfrm>
            <a:off x="2771775" y="2205038"/>
            <a:ext cx="2160588" cy="366712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zh-CN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水在光下分解</a:t>
            </a:r>
            <a:endParaRPr kumimoji="1" lang="zh-CN" altLang="en-US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98" name="Text Box 30"/>
          <p:cNvSpPr txBox="1">
            <a:spLocks noChangeArrowheads="1"/>
          </p:cNvSpPr>
          <p:nvPr/>
        </p:nvSpPr>
        <p:spPr bwMode="auto">
          <a:xfrm>
            <a:off x="7092950" y="3429000"/>
            <a:ext cx="719138" cy="579438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zh-CN" sz="3200" b="1">
                <a:solidFill>
                  <a:srgbClr val="000000"/>
                </a:solidFill>
                <a:latin typeface="Times New Roman" panose="02020603050405020304" pitchFamily="18" charset="0"/>
              </a:rPr>
              <a:t>C</a:t>
            </a:r>
            <a:r>
              <a:rPr kumimoji="1" lang="en-US" altLang="zh-CN" sz="3200" b="1" baseline="-25000">
                <a:solidFill>
                  <a:srgbClr val="000000"/>
                </a:solidFill>
                <a:latin typeface="Times New Roman" panose="02020603050405020304" pitchFamily="18" charset="0"/>
              </a:rPr>
              <a:t>5</a:t>
            </a:r>
            <a:endParaRPr kumimoji="1" lang="en-US" altLang="zh-CN" sz="3200" b="1" baseline="-25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99" name="Text Box 31"/>
          <p:cNvSpPr txBox="1">
            <a:spLocks noChangeArrowheads="1"/>
          </p:cNvSpPr>
          <p:nvPr/>
        </p:nvSpPr>
        <p:spPr bwMode="auto">
          <a:xfrm>
            <a:off x="3492500" y="3716338"/>
            <a:ext cx="1008063" cy="45720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zh-CN" sz="2400" b="1">
                <a:solidFill>
                  <a:srgbClr val="000000"/>
                </a:solidFill>
                <a:latin typeface="Times New Roman" panose="02020603050405020304" pitchFamily="18" charset="0"/>
              </a:rPr>
              <a:t>ATP</a:t>
            </a:r>
            <a:endParaRPr kumimoji="1" lang="en-US" altLang="zh-CN" sz="24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00" name="Text Box 32"/>
          <p:cNvSpPr txBox="1">
            <a:spLocks noChangeArrowheads="1"/>
          </p:cNvSpPr>
          <p:nvPr/>
        </p:nvSpPr>
        <p:spPr bwMode="auto">
          <a:xfrm>
            <a:off x="3059113" y="4581525"/>
            <a:ext cx="1584325" cy="45720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zh-CN" sz="2400" b="1">
                <a:solidFill>
                  <a:srgbClr val="000000"/>
                </a:solidFill>
                <a:latin typeface="Times New Roman" panose="02020603050405020304" pitchFamily="18" charset="0"/>
              </a:rPr>
              <a:t>ADP+Pi</a:t>
            </a:r>
            <a:endParaRPr kumimoji="1" lang="en-US" altLang="zh-CN" sz="24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01" name="Text Box 33"/>
          <p:cNvSpPr txBox="1">
            <a:spLocks noChangeArrowheads="1"/>
          </p:cNvSpPr>
          <p:nvPr/>
        </p:nvSpPr>
        <p:spPr bwMode="auto">
          <a:xfrm>
            <a:off x="3348038" y="4149725"/>
            <a:ext cx="1079500" cy="45720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zh-CN" altLang="en-US" sz="2400" b="1">
                <a:solidFill>
                  <a:srgbClr val="000000"/>
                </a:solidFill>
                <a:latin typeface="Times New Roman" panose="02020603050405020304" pitchFamily="18" charset="0"/>
              </a:rPr>
              <a:t>酶</a:t>
            </a:r>
            <a:endParaRPr kumimoji="1" lang="zh-CN" altLang="en-US" sz="24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02" name="Text Box 34"/>
          <p:cNvSpPr txBox="1">
            <a:spLocks noChangeArrowheads="1"/>
          </p:cNvSpPr>
          <p:nvPr/>
        </p:nvSpPr>
        <p:spPr bwMode="auto">
          <a:xfrm>
            <a:off x="4140200" y="3644900"/>
            <a:ext cx="1008063" cy="366713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zh-CN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供能</a:t>
            </a:r>
            <a:endParaRPr kumimoji="1" lang="zh-CN" altLang="en-US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03" name="Text Box 35"/>
          <p:cNvSpPr txBox="1">
            <a:spLocks noChangeArrowheads="1"/>
          </p:cNvSpPr>
          <p:nvPr/>
        </p:nvSpPr>
        <p:spPr bwMode="auto">
          <a:xfrm>
            <a:off x="3646487" y="2617786"/>
            <a:ext cx="1439863" cy="39687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zh-CN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NADPH</a:t>
            </a:r>
            <a:endParaRPr kumimoji="1" lang="en-US" altLang="zh-CN" sz="20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04" name="Text Box 36"/>
          <p:cNvSpPr txBox="1">
            <a:spLocks noChangeArrowheads="1"/>
          </p:cNvSpPr>
          <p:nvPr/>
        </p:nvSpPr>
        <p:spPr bwMode="auto">
          <a:xfrm>
            <a:off x="4364632" y="2504183"/>
            <a:ext cx="1295400" cy="366713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zh-CN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供氢</a:t>
            </a:r>
            <a:endParaRPr kumimoji="1" lang="zh-CN" altLang="en-US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05" name="Text Box 37"/>
          <p:cNvSpPr txBox="1">
            <a:spLocks noChangeArrowheads="1"/>
          </p:cNvSpPr>
          <p:nvPr/>
        </p:nvSpPr>
        <p:spPr bwMode="auto">
          <a:xfrm>
            <a:off x="5076825" y="1557338"/>
            <a:ext cx="1150938" cy="45720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zh-CN" sz="2400" b="1">
                <a:solidFill>
                  <a:srgbClr val="000000"/>
                </a:solidFill>
                <a:latin typeface="Times New Roman" panose="02020603050405020304" pitchFamily="18" charset="0"/>
              </a:rPr>
              <a:t>O</a:t>
            </a:r>
            <a:r>
              <a:rPr kumimoji="1" lang="en-US" altLang="zh-CN" sz="2400" b="1" baseline="-2500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endParaRPr kumimoji="1" lang="en-US" altLang="zh-CN" sz="2400" b="1" baseline="-25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06" name="Text Box 38"/>
          <p:cNvSpPr txBox="1">
            <a:spLocks noChangeArrowheads="1"/>
          </p:cNvSpPr>
          <p:nvPr/>
        </p:nvSpPr>
        <p:spPr bwMode="auto">
          <a:xfrm>
            <a:off x="5940425" y="2492375"/>
            <a:ext cx="1692275" cy="85407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>
            <a:spAutoFit/>
          </a:bodyPr>
          <a:lstStyle/>
          <a:p>
            <a:pPr marL="457200" indent="-457200" algn="ctr">
              <a:spcBef>
                <a:spcPct val="50000"/>
              </a:spcBef>
            </a:pPr>
            <a:r>
              <a:rPr kumimoji="1" lang="en-US" altLang="zh-CN" sz="2000" b="1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kumimoji="1" lang="zh-CN" altLang="en-US" sz="2000" b="1">
                <a:solidFill>
                  <a:srgbClr val="000000"/>
                </a:solidFill>
                <a:latin typeface="Times New Roman" panose="02020603050405020304" pitchFamily="18" charset="0"/>
              </a:rPr>
              <a:t>固      </a:t>
            </a:r>
            <a:endParaRPr kumimoji="1" lang="zh-CN" altLang="en-US" sz="2000" b="1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457200" indent="-457200" algn="ctr">
              <a:spcBef>
                <a:spcPct val="50000"/>
              </a:spcBef>
            </a:pPr>
            <a:r>
              <a:rPr kumimoji="1" lang="zh-CN" altLang="en-US" sz="2000" b="1">
                <a:solidFill>
                  <a:srgbClr val="000000"/>
                </a:solidFill>
                <a:latin typeface="Times New Roman" panose="02020603050405020304" pitchFamily="18" charset="0"/>
              </a:rPr>
              <a:t>         定</a:t>
            </a:r>
            <a:endParaRPr kumimoji="1" lang="zh-CN" altLang="en-US" sz="20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07" name="Text Box 39"/>
          <p:cNvSpPr txBox="1">
            <a:spLocks noChangeArrowheads="1"/>
          </p:cNvSpPr>
          <p:nvPr/>
        </p:nvSpPr>
        <p:spPr bwMode="auto">
          <a:xfrm>
            <a:off x="4932363" y="2781300"/>
            <a:ext cx="488950" cy="158432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vert="eaVert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zh-CN" altLang="en-US" sz="2000" b="1">
                <a:solidFill>
                  <a:srgbClr val="000000"/>
                </a:solidFill>
                <a:latin typeface="Times New Roman" panose="02020603050405020304" pitchFamily="18" charset="0"/>
              </a:rPr>
              <a:t>还          原</a:t>
            </a:r>
            <a:endParaRPr kumimoji="1" lang="zh-CN" altLang="en-US" sz="20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08" name="Text Box 40"/>
          <p:cNvSpPr txBox="1">
            <a:spLocks noChangeArrowheads="1"/>
          </p:cNvSpPr>
          <p:nvPr/>
        </p:nvSpPr>
        <p:spPr bwMode="auto">
          <a:xfrm>
            <a:off x="5508625" y="3213100"/>
            <a:ext cx="1511300" cy="1015663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zh-CN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楷体_GB2312" pitchFamily="49" charset="-122"/>
              </a:rPr>
              <a:t>多种酶</a:t>
            </a:r>
            <a:endParaRPr kumimoji="1" lang="zh-CN" alt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楷体_GB2312" pitchFamily="49" charset="-122"/>
            </a:endParaRPr>
          </a:p>
          <a:p>
            <a:pPr algn="ctr">
              <a:spcBef>
                <a:spcPct val="50000"/>
              </a:spcBef>
            </a:pPr>
            <a:r>
              <a:rPr kumimoji="1" lang="zh-CN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楷体_GB2312" pitchFamily="49" charset="-122"/>
              </a:rPr>
              <a:t>参加催化</a:t>
            </a:r>
            <a:endParaRPr kumimoji="1" lang="zh-CN" alt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楷体_GB2312" pitchFamily="49" charset="-122"/>
            </a:endParaRPr>
          </a:p>
        </p:txBody>
      </p:sp>
      <p:sp>
        <p:nvSpPr>
          <p:cNvPr id="7209" name="Text Box 41"/>
          <p:cNvSpPr txBox="1">
            <a:spLocks noChangeArrowheads="1"/>
          </p:cNvSpPr>
          <p:nvPr/>
        </p:nvSpPr>
        <p:spPr bwMode="auto">
          <a:xfrm>
            <a:off x="7092950" y="4652963"/>
            <a:ext cx="1584325" cy="579437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zh-CN" sz="32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C</a:t>
            </a:r>
            <a:r>
              <a:rPr kumimoji="1" lang="en-US" altLang="zh-CN" sz="32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6</a:t>
            </a:r>
            <a:endParaRPr kumimoji="1" lang="en-US" altLang="zh-CN" sz="3200" b="1" baseline="-250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10" name="AutoShape 42"/>
          <p:cNvSpPr/>
          <p:nvPr/>
        </p:nvSpPr>
        <p:spPr bwMode="auto">
          <a:xfrm rot="-5400000">
            <a:off x="2483644" y="4075907"/>
            <a:ext cx="431800" cy="3313112"/>
          </a:xfrm>
          <a:prstGeom prst="leftBrace">
            <a:avLst>
              <a:gd name="adj1" fmla="val 63940"/>
              <a:gd name="adj2" fmla="val 50000"/>
            </a:avLst>
          </a:prstGeom>
          <a:noFill/>
          <a:ln w="9525">
            <a:solidFill>
              <a:schemeClr val="tx1"/>
            </a:solidFill>
            <a:round/>
          </a:ln>
          <a:effectLst/>
        </p:spPr>
        <p:txBody>
          <a:bodyPr wrap="none" anchor="ctr"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211" name="AutoShape 43"/>
          <p:cNvSpPr/>
          <p:nvPr/>
        </p:nvSpPr>
        <p:spPr bwMode="auto">
          <a:xfrm rot="-5400000">
            <a:off x="6408738" y="3897313"/>
            <a:ext cx="360362" cy="3744912"/>
          </a:xfrm>
          <a:prstGeom prst="leftBrace">
            <a:avLst>
              <a:gd name="adj1" fmla="val 86601"/>
              <a:gd name="adj2" fmla="val 50000"/>
            </a:avLst>
          </a:prstGeom>
          <a:noFill/>
          <a:ln w="9525">
            <a:solidFill>
              <a:schemeClr val="tx1"/>
            </a:solidFill>
            <a:round/>
          </a:ln>
          <a:effectLst/>
        </p:spPr>
        <p:txBody>
          <a:bodyPr wrap="none" anchor="ctr"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grpSp>
        <p:nvGrpSpPr>
          <p:cNvPr id="8" name="Group 44"/>
          <p:cNvGrpSpPr/>
          <p:nvPr/>
        </p:nvGrpSpPr>
        <p:grpSpPr bwMode="auto">
          <a:xfrm>
            <a:off x="2843213" y="3933825"/>
            <a:ext cx="865187" cy="881063"/>
            <a:chOff x="1791" y="2480"/>
            <a:chExt cx="545" cy="555"/>
          </a:xfrm>
        </p:grpSpPr>
        <p:sp>
          <p:nvSpPr>
            <p:cNvPr id="7213" name="Line 45"/>
            <p:cNvSpPr>
              <a:spLocks noChangeShapeType="1"/>
            </p:cNvSpPr>
            <p:nvPr/>
          </p:nvSpPr>
          <p:spPr bwMode="auto">
            <a:xfrm>
              <a:off x="2064" y="2491"/>
              <a:ext cx="27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214" name="Line 46"/>
            <p:cNvSpPr>
              <a:spLocks noChangeShapeType="1"/>
            </p:cNvSpPr>
            <p:nvPr/>
          </p:nvSpPr>
          <p:spPr bwMode="auto">
            <a:xfrm>
              <a:off x="1882" y="3035"/>
              <a:ext cx="18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</a:ln>
            <a:effectLst/>
          </p:spPr>
          <p:txBody>
            <a:bodyPr wrap="none" anchor="ctr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215" name="Freeform 47"/>
            <p:cNvSpPr/>
            <p:nvPr/>
          </p:nvSpPr>
          <p:spPr bwMode="auto">
            <a:xfrm>
              <a:off x="1791" y="2480"/>
              <a:ext cx="265" cy="542"/>
            </a:xfrm>
            <a:custGeom>
              <a:avLst/>
              <a:gdLst/>
              <a:ahLst/>
              <a:cxnLst>
                <a:cxn ang="0">
                  <a:pos x="248" y="0"/>
                </a:cxn>
                <a:cxn ang="0">
                  <a:pos x="200" y="24"/>
                </a:cxn>
                <a:cxn ang="0">
                  <a:pos x="192" y="48"/>
                </a:cxn>
                <a:cxn ang="0">
                  <a:pos x="168" y="56"/>
                </a:cxn>
                <a:cxn ang="0">
                  <a:pos x="144" y="72"/>
                </a:cxn>
                <a:cxn ang="0">
                  <a:pos x="128" y="96"/>
                </a:cxn>
                <a:cxn ang="0">
                  <a:pos x="96" y="104"/>
                </a:cxn>
                <a:cxn ang="0">
                  <a:pos x="40" y="160"/>
                </a:cxn>
                <a:cxn ang="0">
                  <a:pos x="16" y="232"/>
                </a:cxn>
                <a:cxn ang="0">
                  <a:pos x="0" y="280"/>
                </a:cxn>
                <a:cxn ang="0">
                  <a:pos x="32" y="448"/>
                </a:cxn>
                <a:cxn ang="0">
                  <a:pos x="64" y="536"/>
                </a:cxn>
              </a:cxnLst>
              <a:rect l="0" t="0" r="r" b="b"/>
              <a:pathLst>
                <a:path w="248" h="536">
                  <a:moveTo>
                    <a:pt x="248" y="0"/>
                  </a:moveTo>
                  <a:cubicBezTo>
                    <a:pt x="232" y="5"/>
                    <a:pt x="211" y="10"/>
                    <a:pt x="200" y="24"/>
                  </a:cubicBezTo>
                  <a:cubicBezTo>
                    <a:pt x="195" y="31"/>
                    <a:pt x="198" y="42"/>
                    <a:pt x="192" y="48"/>
                  </a:cubicBezTo>
                  <a:cubicBezTo>
                    <a:pt x="186" y="54"/>
                    <a:pt x="176" y="52"/>
                    <a:pt x="168" y="56"/>
                  </a:cubicBezTo>
                  <a:cubicBezTo>
                    <a:pt x="159" y="60"/>
                    <a:pt x="152" y="67"/>
                    <a:pt x="144" y="72"/>
                  </a:cubicBezTo>
                  <a:cubicBezTo>
                    <a:pt x="139" y="80"/>
                    <a:pt x="136" y="91"/>
                    <a:pt x="128" y="96"/>
                  </a:cubicBezTo>
                  <a:cubicBezTo>
                    <a:pt x="119" y="102"/>
                    <a:pt x="104" y="97"/>
                    <a:pt x="96" y="104"/>
                  </a:cubicBezTo>
                  <a:cubicBezTo>
                    <a:pt x="17" y="173"/>
                    <a:pt x="101" y="140"/>
                    <a:pt x="40" y="160"/>
                  </a:cubicBezTo>
                  <a:cubicBezTo>
                    <a:pt x="29" y="192"/>
                    <a:pt x="22" y="213"/>
                    <a:pt x="16" y="232"/>
                  </a:cubicBezTo>
                  <a:cubicBezTo>
                    <a:pt x="11" y="248"/>
                    <a:pt x="0" y="280"/>
                    <a:pt x="0" y="280"/>
                  </a:cubicBezTo>
                  <a:cubicBezTo>
                    <a:pt x="4" y="326"/>
                    <a:pt x="3" y="404"/>
                    <a:pt x="32" y="448"/>
                  </a:cubicBezTo>
                  <a:cubicBezTo>
                    <a:pt x="50" y="475"/>
                    <a:pt x="64" y="503"/>
                    <a:pt x="64" y="536"/>
                  </a:cubicBez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" name="Group 48"/>
          <p:cNvGrpSpPr/>
          <p:nvPr/>
        </p:nvGrpSpPr>
        <p:grpSpPr bwMode="auto">
          <a:xfrm>
            <a:off x="4284663" y="3933825"/>
            <a:ext cx="801687" cy="912813"/>
            <a:chOff x="2699" y="2478"/>
            <a:chExt cx="505" cy="575"/>
          </a:xfrm>
        </p:grpSpPr>
        <p:sp>
          <p:nvSpPr>
            <p:cNvPr id="7217" name="Line 49"/>
            <p:cNvSpPr>
              <a:spLocks noChangeShapeType="1"/>
            </p:cNvSpPr>
            <p:nvPr/>
          </p:nvSpPr>
          <p:spPr bwMode="auto">
            <a:xfrm>
              <a:off x="2699" y="2525"/>
              <a:ext cx="36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</a:ln>
            <a:effectLst/>
          </p:spPr>
          <p:txBody>
            <a:bodyPr wrap="none" anchor="ctr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218" name="Line 50"/>
            <p:cNvSpPr>
              <a:spLocks noChangeShapeType="1"/>
            </p:cNvSpPr>
            <p:nvPr/>
          </p:nvSpPr>
          <p:spPr bwMode="auto">
            <a:xfrm>
              <a:off x="2789" y="3053"/>
              <a:ext cx="27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arrow" w="med" len="med"/>
            </a:ln>
            <a:effectLst/>
          </p:spPr>
          <p:txBody>
            <a:bodyPr wrap="none" anchor="ctr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219" name="Freeform 51"/>
            <p:cNvSpPr/>
            <p:nvPr/>
          </p:nvSpPr>
          <p:spPr bwMode="auto">
            <a:xfrm>
              <a:off x="3061" y="2478"/>
              <a:ext cx="143" cy="56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" y="24"/>
                </a:cxn>
                <a:cxn ang="0">
                  <a:pos x="40" y="32"/>
                </a:cxn>
                <a:cxn ang="0">
                  <a:pos x="80" y="128"/>
                </a:cxn>
                <a:cxn ang="0">
                  <a:pos x="128" y="312"/>
                </a:cxn>
                <a:cxn ang="0">
                  <a:pos x="88" y="472"/>
                </a:cxn>
                <a:cxn ang="0">
                  <a:pos x="56" y="504"/>
                </a:cxn>
                <a:cxn ang="0">
                  <a:pos x="24" y="536"/>
                </a:cxn>
                <a:cxn ang="0">
                  <a:pos x="0" y="560"/>
                </a:cxn>
              </a:cxnLst>
              <a:rect l="0" t="0" r="r" b="b"/>
              <a:pathLst>
                <a:path w="143" h="562">
                  <a:moveTo>
                    <a:pt x="0" y="0"/>
                  </a:moveTo>
                  <a:cubicBezTo>
                    <a:pt x="5" y="8"/>
                    <a:pt x="8" y="18"/>
                    <a:pt x="16" y="24"/>
                  </a:cubicBezTo>
                  <a:cubicBezTo>
                    <a:pt x="23" y="29"/>
                    <a:pt x="34" y="26"/>
                    <a:pt x="40" y="32"/>
                  </a:cubicBezTo>
                  <a:cubicBezTo>
                    <a:pt x="50" y="42"/>
                    <a:pt x="77" y="120"/>
                    <a:pt x="80" y="128"/>
                  </a:cubicBezTo>
                  <a:cubicBezTo>
                    <a:pt x="100" y="188"/>
                    <a:pt x="118" y="250"/>
                    <a:pt x="128" y="312"/>
                  </a:cubicBezTo>
                  <a:cubicBezTo>
                    <a:pt x="123" y="383"/>
                    <a:pt x="143" y="435"/>
                    <a:pt x="88" y="472"/>
                  </a:cubicBezTo>
                  <a:cubicBezTo>
                    <a:pt x="67" y="536"/>
                    <a:pt x="99" y="461"/>
                    <a:pt x="56" y="504"/>
                  </a:cubicBezTo>
                  <a:cubicBezTo>
                    <a:pt x="13" y="547"/>
                    <a:pt x="88" y="515"/>
                    <a:pt x="24" y="536"/>
                  </a:cubicBezTo>
                  <a:cubicBezTo>
                    <a:pt x="7" y="562"/>
                    <a:pt x="18" y="560"/>
                    <a:pt x="0" y="560"/>
                  </a:cubicBez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7220" name="Line 52"/>
          <p:cNvSpPr>
            <a:spLocks noChangeShapeType="1"/>
          </p:cNvSpPr>
          <p:nvPr/>
        </p:nvSpPr>
        <p:spPr bwMode="auto">
          <a:xfrm flipV="1">
            <a:off x="2124075" y="2565400"/>
            <a:ext cx="863600" cy="64770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tailEnd type="arrow" w="lg" len="sm"/>
          </a:ln>
          <a:effectLst/>
        </p:spPr>
        <p:txBody>
          <a:bodyPr wrap="none" anchor="ctr"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221" name="Line 53"/>
          <p:cNvSpPr>
            <a:spLocks noChangeShapeType="1"/>
          </p:cNvSpPr>
          <p:nvPr/>
        </p:nvSpPr>
        <p:spPr bwMode="auto">
          <a:xfrm>
            <a:off x="2124075" y="3500438"/>
            <a:ext cx="576263" cy="649287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tailEnd type="arrow" w="lg" len="sm"/>
          </a:ln>
          <a:effectLst/>
        </p:spPr>
        <p:txBody>
          <a:bodyPr wrap="none" anchor="ctr"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grpSp>
        <p:nvGrpSpPr>
          <p:cNvPr id="10" name="Group 55"/>
          <p:cNvGrpSpPr/>
          <p:nvPr/>
        </p:nvGrpSpPr>
        <p:grpSpPr bwMode="auto">
          <a:xfrm rot="6737640">
            <a:off x="1316832" y="3515519"/>
            <a:ext cx="738187" cy="1285875"/>
            <a:chOff x="845" y="663"/>
            <a:chExt cx="465" cy="810"/>
          </a:xfrm>
        </p:grpSpPr>
        <p:sp>
          <p:nvSpPr>
            <p:cNvPr id="7224" name="Oval 56"/>
            <p:cNvSpPr>
              <a:spLocks noChangeArrowheads="1"/>
            </p:cNvSpPr>
            <p:nvPr/>
          </p:nvSpPr>
          <p:spPr bwMode="auto">
            <a:xfrm rot="-6750928">
              <a:off x="860" y="918"/>
              <a:ext cx="706" cy="195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3399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225" name="Oval 57"/>
            <p:cNvSpPr>
              <a:spLocks noChangeArrowheads="1"/>
            </p:cNvSpPr>
            <p:nvPr/>
          </p:nvSpPr>
          <p:spPr bwMode="auto">
            <a:xfrm rot="-6750928">
              <a:off x="770" y="952"/>
              <a:ext cx="706" cy="195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3399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226" name="Oval 58"/>
            <p:cNvSpPr>
              <a:spLocks noChangeArrowheads="1"/>
            </p:cNvSpPr>
            <p:nvPr/>
          </p:nvSpPr>
          <p:spPr bwMode="auto">
            <a:xfrm rot="-6750928">
              <a:off x="679" y="988"/>
              <a:ext cx="707" cy="195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3399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227" name="Oval 59"/>
            <p:cNvSpPr>
              <a:spLocks noChangeArrowheads="1"/>
            </p:cNvSpPr>
            <p:nvPr/>
          </p:nvSpPr>
          <p:spPr bwMode="auto">
            <a:xfrm rot="-6750928">
              <a:off x="589" y="1022"/>
              <a:ext cx="707" cy="195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3399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7228" name="Text Box 60"/>
          <p:cNvSpPr txBox="1">
            <a:spLocks noChangeArrowheads="1"/>
          </p:cNvSpPr>
          <p:nvPr/>
        </p:nvSpPr>
        <p:spPr bwMode="auto">
          <a:xfrm>
            <a:off x="1042988" y="1268413"/>
            <a:ext cx="3384550" cy="579437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 fontAlgn="ctr">
              <a:spcBef>
                <a:spcPct val="50000"/>
              </a:spcBef>
            </a:pPr>
            <a:r>
              <a:rPr kumimoji="1" lang="zh-CN" altLang="en-US" sz="3200" b="1">
                <a:solidFill>
                  <a:srgbClr val="000000"/>
                </a:solidFill>
                <a:latin typeface="Times New Roman" panose="02020603050405020304" pitchFamily="18" charset="0"/>
              </a:rPr>
              <a:t>类囊体薄膜上</a:t>
            </a:r>
            <a:endParaRPr kumimoji="1" lang="zh-CN" altLang="en-US" sz="32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29" name="Text Box 61"/>
          <p:cNvSpPr txBox="1">
            <a:spLocks noChangeArrowheads="1"/>
          </p:cNvSpPr>
          <p:nvPr/>
        </p:nvSpPr>
        <p:spPr bwMode="auto">
          <a:xfrm>
            <a:off x="6227763" y="1268413"/>
            <a:ext cx="2736725" cy="584775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zh-CN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叶绿体基</a:t>
            </a:r>
            <a:r>
              <a:rPr kumimoji="1" lang="zh-CN" alt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质中</a:t>
            </a:r>
            <a:endParaRPr kumimoji="1" lang="zh-CN" altLang="en-US" sz="32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2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6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5" dur="1" fill="hold"/>
                                        <p:tgtEl>
                                          <p:spTgt spid="720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4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5" dur="1" fill="hold"/>
                                        <p:tgtEl>
                                          <p:spTgt spid="718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9" dur="1" fill="hold"/>
                                        <p:tgtEl>
                                          <p:spTgt spid="720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7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7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7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7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7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6" grpId="0" autoUpdateAnimBg="0"/>
      <p:bldP spid="7177" grpId="0" autoUpdateAnimBg="0"/>
      <p:bldP spid="7181" grpId="0" animBg="1"/>
      <p:bldP spid="7187" grpId="0" animBg="1"/>
      <p:bldP spid="7191" grpId="0" autoUpdateAnimBg="0"/>
      <p:bldP spid="7192" grpId="0" autoUpdateAnimBg="0"/>
      <p:bldP spid="7197" grpId="0" autoUpdateAnimBg="0"/>
      <p:bldP spid="7198" grpId="0" autoUpdateAnimBg="0"/>
      <p:bldP spid="7199" grpId="0" autoUpdateAnimBg="0"/>
      <p:bldP spid="7200" grpId="0" autoUpdateAnimBg="0"/>
      <p:bldP spid="7201" grpId="0" autoUpdateAnimBg="0"/>
      <p:bldP spid="7202" grpId="0" autoUpdateAnimBg="0"/>
      <p:bldP spid="7203" grpId="0" autoUpdateAnimBg="0"/>
      <p:bldP spid="7204" grpId="0" autoUpdateAnimBg="0"/>
      <p:bldP spid="7205" grpId="0" autoUpdateAnimBg="0"/>
      <p:bldP spid="7206" grpId="0" autoUpdateAnimBg="0"/>
      <p:bldP spid="7207" grpId="0" autoUpdateAnimBg="0"/>
      <p:bldP spid="7208" grpId="0" autoUpdateAnimBg="0"/>
      <p:bldP spid="7209" grpId="0" autoUpdateAnimBg="0"/>
      <p:bldP spid="7210" grpId="0" animBg="1"/>
      <p:bldP spid="7211" grpId="0" animBg="1"/>
      <p:bldP spid="7220" grpId="0" animBg="1"/>
      <p:bldP spid="7221" grpId="0" animBg="1"/>
      <p:bldP spid="7228" grpId="0" animBg="1" autoUpdateAnimBg="0"/>
      <p:bldP spid="7229" grpId="0" animBg="1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11188" y="1412875"/>
            <a:ext cx="7994650" cy="29908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 dirty="0" smtClean="0">
                <a:solidFill>
                  <a:srgbClr val="3333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   </a:t>
            </a:r>
            <a:r>
              <a:rPr lang="zh-CN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光反应是暗反应的基础</a:t>
            </a:r>
            <a:r>
              <a:rPr lang="zh-CN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，为暗反应提供</a:t>
            </a:r>
            <a:r>
              <a:rPr lang="en-US" altLang="zh-C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[H]</a:t>
            </a:r>
            <a:r>
              <a:rPr lang="zh-CN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和</a:t>
            </a:r>
            <a:r>
              <a:rPr lang="en-US" altLang="zh-C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ATP</a:t>
            </a:r>
            <a:r>
              <a:rPr lang="zh-CN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。光反应停止，暗反应也随即终止。</a:t>
            </a:r>
            <a:endParaRPr lang="zh-CN" altLang="en-US" sz="2800" b="1" dirty="0" smtClean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     </a:t>
            </a:r>
            <a:r>
              <a:rPr lang="zh-CN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暗反应是光反应的继续</a:t>
            </a:r>
            <a:r>
              <a:rPr lang="zh-CN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，暗反应水解</a:t>
            </a:r>
            <a:r>
              <a:rPr lang="en-US" altLang="zh-C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ATP</a:t>
            </a:r>
            <a:r>
              <a:rPr lang="zh-CN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生成</a:t>
            </a:r>
            <a:r>
              <a:rPr lang="en-US" altLang="zh-C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ADP</a:t>
            </a:r>
            <a:r>
              <a:rPr lang="zh-CN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和</a:t>
            </a:r>
            <a:r>
              <a:rPr lang="en-US" altLang="zh-C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Pi</a:t>
            </a:r>
            <a:r>
              <a:rPr lang="zh-CN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，为光反应合成</a:t>
            </a:r>
            <a:r>
              <a:rPr lang="en-US" altLang="zh-C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ATP</a:t>
            </a:r>
            <a:r>
              <a:rPr lang="zh-CN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提供原料。同时，如果暗反应受阻，光反应也会因产物积累而不能正常进行。</a:t>
            </a:r>
            <a:endParaRPr lang="zh-CN" altLang="en-US" sz="2800" b="1" dirty="0" smtClean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pSp>
        <p:nvGrpSpPr>
          <p:cNvPr id="2" name="Group 16"/>
          <p:cNvGrpSpPr/>
          <p:nvPr/>
        </p:nvGrpSpPr>
        <p:grpSpPr bwMode="auto">
          <a:xfrm>
            <a:off x="827088" y="4770439"/>
            <a:ext cx="7561262" cy="1857376"/>
            <a:chOff x="793" y="3168"/>
            <a:chExt cx="4037" cy="1170"/>
          </a:xfrm>
        </p:grpSpPr>
        <p:sp>
          <p:nvSpPr>
            <p:cNvPr id="16390" name="Rectangle 5"/>
            <p:cNvSpPr>
              <a:spLocks noChangeArrowheads="1"/>
            </p:cNvSpPr>
            <p:nvPr/>
          </p:nvSpPr>
          <p:spPr bwMode="auto">
            <a:xfrm>
              <a:off x="793" y="3420"/>
              <a:ext cx="1301" cy="510"/>
            </a:xfrm>
            <a:prstGeom prst="rect">
              <a:avLst/>
            </a:prstGeom>
            <a:noFill/>
            <a:ln w="47625">
              <a:solidFill>
                <a:schemeClr val="tx1"/>
              </a:solidFill>
              <a:miter lim="800000"/>
            </a:ln>
          </p:spPr>
          <p:txBody>
            <a:bodyPr>
              <a:spAutoFit/>
            </a:bodyPr>
            <a:lstStyle/>
            <a:p>
              <a:r>
                <a:rPr kumimoji="1" lang="zh-CN" altLang="en-US" sz="4400" b="1" smtClean="0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光反应</a:t>
              </a:r>
              <a:endParaRPr kumimoji="1" lang="zh-CN" alt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grpSp>
          <p:nvGrpSpPr>
            <p:cNvPr id="3" name="Group 15"/>
            <p:cNvGrpSpPr/>
            <p:nvPr/>
          </p:nvGrpSpPr>
          <p:grpSpPr bwMode="auto">
            <a:xfrm>
              <a:off x="2134" y="3168"/>
              <a:ext cx="1342" cy="330"/>
              <a:chOff x="2134" y="3168"/>
              <a:chExt cx="1342" cy="330"/>
            </a:xfrm>
          </p:grpSpPr>
          <p:sp>
            <p:nvSpPr>
              <p:cNvPr id="16396" name="Line 7"/>
              <p:cNvSpPr>
                <a:spLocks noChangeShapeType="1"/>
              </p:cNvSpPr>
              <p:nvPr/>
            </p:nvSpPr>
            <p:spPr bwMode="auto">
              <a:xfrm>
                <a:off x="2175" y="3498"/>
                <a:ext cx="1200" cy="0"/>
              </a:xfrm>
              <a:prstGeom prst="line">
                <a:avLst/>
              </a:prstGeom>
              <a:noFill/>
              <a:ln w="47625">
                <a:solidFill>
                  <a:schemeClr val="tx1"/>
                </a:solidFill>
                <a:round/>
                <a:tailEnd type="triangle" w="med" len="med"/>
              </a:ln>
            </p:spPr>
            <p:txBody>
              <a:bodyPr/>
              <a:lstStyle/>
              <a:p>
                <a:endParaRPr lang="zh-CN" altLang="en-US" smtClean="0">
                  <a:solidFill>
                    <a:srgbClr val="000000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16397" name="Rectangle 8"/>
              <p:cNvSpPr>
                <a:spLocks noChangeArrowheads="1"/>
              </p:cNvSpPr>
              <p:nvPr/>
            </p:nvSpPr>
            <p:spPr bwMode="auto">
              <a:xfrm>
                <a:off x="2134" y="3168"/>
                <a:ext cx="1342" cy="33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pPr>
                  <a:spcBef>
                    <a:spcPct val="20000"/>
                  </a:spcBef>
                </a:pPr>
                <a:r>
                  <a:rPr kumimoji="1" lang="en-US" altLang="zh-CN" sz="28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rPr>
                  <a:t>NADPH</a:t>
                </a:r>
                <a:r>
                  <a:rPr kumimoji="1" lang="zh-CN" altLang="en-US" sz="28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rPr>
                  <a:t>、</a:t>
                </a:r>
                <a:r>
                  <a:rPr kumimoji="1" lang="en-US" altLang="zh-CN" sz="28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rPr>
                  <a:t>ATP</a:t>
                </a:r>
                <a:endParaRPr kumimoji="1" lang="en-US" altLang="zh-CN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6392" name="Rectangle 9"/>
            <p:cNvSpPr>
              <a:spLocks noChangeArrowheads="1"/>
            </p:cNvSpPr>
            <p:nvPr/>
          </p:nvSpPr>
          <p:spPr bwMode="auto">
            <a:xfrm>
              <a:off x="3479" y="3402"/>
              <a:ext cx="1351" cy="510"/>
            </a:xfrm>
            <a:prstGeom prst="rect">
              <a:avLst/>
            </a:prstGeom>
            <a:noFill/>
            <a:ln w="47625">
              <a:solidFill>
                <a:schemeClr val="tx1"/>
              </a:solidFill>
              <a:miter lim="800000"/>
            </a:ln>
          </p:spPr>
          <p:txBody>
            <a:bodyPr>
              <a:spAutoFit/>
            </a:bodyPr>
            <a:lstStyle/>
            <a:p>
              <a:r>
                <a:rPr kumimoji="1" lang="zh-CN" altLang="en-US" sz="4400" b="1" smtClean="0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暗反应</a:t>
              </a:r>
              <a:endParaRPr kumimoji="1" lang="zh-CN" alt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grpSp>
          <p:nvGrpSpPr>
            <p:cNvPr id="5" name="Group 14"/>
            <p:cNvGrpSpPr/>
            <p:nvPr/>
          </p:nvGrpSpPr>
          <p:grpSpPr bwMode="auto">
            <a:xfrm>
              <a:off x="2175" y="3738"/>
              <a:ext cx="1208" cy="600"/>
              <a:chOff x="2175" y="3738"/>
              <a:chExt cx="1208" cy="600"/>
            </a:xfrm>
          </p:grpSpPr>
          <p:sp>
            <p:nvSpPr>
              <p:cNvPr id="16394" name="Line 11"/>
              <p:cNvSpPr>
                <a:spLocks noChangeShapeType="1"/>
              </p:cNvSpPr>
              <p:nvPr/>
            </p:nvSpPr>
            <p:spPr bwMode="auto">
              <a:xfrm flipH="1">
                <a:off x="2175" y="3786"/>
                <a:ext cx="1208" cy="1"/>
              </a:xfrm>
              <a:prstGeom prst="line">
                <a:avLst/>
              </a:prstGeom>
              <a:noFill/>
              <a:ln w="47625">
                <a:solidFill>
                  <a:schemeClr val="tx1"/>
                </a:solidFill>
                <a:round/>
                <a:tailEnd type="triangle" w="med" len="med"/>
              </a:ln>
            </p:spPr>
            <p:txBody>
              <a:bodyPr/>
              <a:lstStyle/>
              <a:p>
                <a:endParaRPr lang="zh-CN" altLang="en-US" smtClean="0">
                  <a:solidFill>
                    <a:srgbClr val="000000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16395" name="Rectangle 12"/>
              <p:cNvSpPr>
                <a:spLocks noChangeArrowheads="1"/>
              </p:cNvSpPr>
              <p:nvPr/>
            </p:nvSpPr>
            <p:spPr bwMode="auto">
              <a:xfrm>
                <a:off x="2223" y="3738"/>
                <a:ext cx="1001" cy="60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r>
                  <a:rPr kumimoji="1" lang="en-US" altLang="zh-CN" sz="2800" b="1" smtClean="0">
                    <a:solidFill>
                      <a:srgbClr val="333399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rPr>
                  <a:t>ADP</a:t>
                </a:r>
                <a:r>
                  <a:rPr kumimoji="1" lang="zh-CN" altLang="en-US" sz="2800" b="1" smtClean="0">
                    <a:solidFill>
                      <a:srgbClr val="333399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rPr>
                  <a:t>、</a:t>
                </a:r>
                <a:r>
                  <a:rPr kumimoji="1" lang="en-US" altLang="zh-CN" sz="2800" b="1" smtClean="0">
                    <a:solidFill>
                      <a:srgbClr val="333399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rPr>
                  <a:t>Pi</a:t>
                </a:r>
                <a:endParaRPr kumimoji="1" lang="en-US" altLang="zh-CN" sz="2800" b="1" smtClean="0">
                  <a:solidFill>
                    <a:srgbClr val="333399"/>
                  </a:solidFill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  <a:p>
                <a:r>
                  <a:rPr kumimoji="1" lang="en-US" altLang="zh-CN" sz="2800" b="1" smtClean="0">
                    <a:solidFill>
                      <a:srgbClr val="333399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rPr>
                  <a:t>NADP</a:t>
                </a:r>
                <a:r>
                  <a:rPr kumimoji="1" lang="en-US" altLang="zh-CN" sz="2800" b="1" baseline="30000" smtClean="0">
                    <a:solidFill>
                      <a:srgbClr val="333399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rPr>
                  <a:t>+</a:t>
                </a:r>
                <a:endParaRPr kumimoji="1" lang="en-US" altLang="zh-CN" sz="2800" b="1" baseline="30000" smtClean="0">
                  <a:solidFill>
                    <a:srgbClr val="333399"/>
                  </a:solidFill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16389" name="Text Box 9"/>
          <p:cNvSpPr txBox="1">
            <a:spLocks noChangeArrowheads="1"/>
          </p:cNvSpPr>
          <p:nvPr/>
        </p:nvSpPr>
        <p:spPr bwMode="auto">
          <a:xfrm>
            <a:off x="468313" y="836613"/>
            <a:ext cx="7631112" cy="523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dirty="0" smtClean="0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1</a:t>
            </a:r>
            <a:r>
              <a:rPr lang="zh-CN" altLang="en-US" sz="2800" b="1" dirty="0" smtClean="0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、光反应和暗反应</a:t>
            </a:r>
            <a:endParaRPr lang="zh-CN" altLang="en-US" sz="2800" b="1" dirty="0" smtClean="0">
              <a:solidFill>
                <a:srgbClr val="0000FF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101"/>
          <p:cNvGraphicFramePr>
            <a:graphicFrameLocks noGrp="1"/>
          </p:cNvGraphicFramePr>
          <p:nvPr/>
        </p:nvGraphicFramePr>
        <p:xfrm>
          <a:off x="241300" y="887413"/>
          <a:ext cx="8713788" cy="5689283"/>
        </p:xfrm>
        <a:graphic>
          <a:graphicData uri="http://schemas.openxmlformats.org/drawingml/2006/table">
            <a:tbl>
              <a:tblPr/>
              <a:tblGrid>
                <a:gridCol w="1657350"/>
                <a:gridCol w="3455988"/>
                <a:gridCol w="3600450"/>
              </a:tblGrid>
              <a:tr h="503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2" charset="-122"/>
                        </a:rPr>
                        <a:t>对比项目</a:t>
                      </a:r>
                      <a:endParaRPr kumimoji="0" lang="zh-CN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2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2" charset="-122"/>
                        </a:rPr>
                        <a:t>光反应</a:t>
                      </a:r>
                      <a:endParaRPr kumimoji="0" lang="zh-CN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2" charset="-122"/>
                        </a:rPr>
                        <a:t>暗反应（碳反应）</a:t>
                      </a:r>
                      <a:endParaRPr kumimoji="0" lang="zh-CN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0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2" charset="-122"/>
                        </a:rPr>
                        <a:t>发生部位</a:t>
                      </a:r>
                      <a:endParaRPr kumimoji="0" lang="zh-CN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2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41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2" charset="-122"/>
                        </a:rPr>
                        <a:t>物质变化</a:t>
                      </a:r>
                      <a:endParaRPr kumimoji="0" lang="zh-CN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2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95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2" charset="-122"/>
                        </a:rPr>
                        <a:t>能量变化</a:t>
                      </a:r>
                      <a:endParaRPr kumimoji="0" lang="zh-CN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2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4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2" charset="-122"/>
                        </a:rPr>
                        <a:t>反应条件</a:t>
                      </a:r>
                      <a:endParaRPr kumimoji="0" lang="zh-CN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2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2" charset="-122"/>
                        </a:rPr>
                        <a:t>相互联系</a:t>
                      </a:r>
                      <a:endParaRPr kumimoji="0" lang="zh-CN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2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6" name="Text Box 59"/>
          <p:cNvSpPr txBox="1">
            <a:spLocks noChangeArrowheads="1"/>
          </p:cNvSpPr>
          <p:nvPr/>
        </p:nvSpPr>
        <p:spPr bwMode="auto">
          <a:xfrm>
            <a:off x="2114550" y="1463675"/>
            <a:ext cx="2735263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smtClean="0">
                <a:solidFill>
                  <a:srgbClr val="FF0000"/>
                </a:solidFill>
                <a:ea typeface="黑体" panose="02010609060101010101" pitchFamily="2" charset="-122"/>
              </a:rPr>
              <a:t>叶绿体类囊体膜上</a:t>
            </a:r>
            <a:endParaRPr lang="zh-CN" altLang="en-US" sz="2400" b="1" smtClean="0">
              <a:solidFill>
                <a:srgbClr val="FF0000"/>
              </a:solidFill>
              <a:ea typeface="黑体" panose="02010609060101010101" pitchFamily="2" charset="-122"/>
            </a:endParaRPr>
          </a:p>
        </p:txBody>
      </p:sp>
      <p:sp>
        <p:nvSpPr>
          <p:cNvPr id="7" name="Text Box 60"/>
          <p:cNvSpPr txBox="1">
            <a:spLocks noChangeArrowheads="1"/>
          </p:cNvSpPr>
          <p:nvPr/>
        </p:nvSpPr>
        <p:spPr bwMode="auto">
          <a:xfrm>
            <a:off x="5652120" y="1412776"/>
            <a:ext cx="2735262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 smtClean="0">
                <a:solidFill>
                  <a:srgbClr val="FF0000"/>
                </a:solidFill>
                <a:ea typeface="黑体" panose="02010609060101010101" pitchFamily="2" charset="-122"/>
              </a:rPr>
              <a:t>叶绿体基质中</a:t>
            </a:r>
            <a:endParaRPr lang="zh-CN" altLang="en-US" sz="2400" b="1" dirty="0" smtClean="0">
              <a:solidFill>
                <a:srgbClr val="FF0000"/>
              </a:solidFill>
              <a:ea typeface="黑体" panose="02010609060101010101" pitchFamily="2" charset="-122"/>
            </a:endParaRPr>
          </a:p>
        </p:txBody>
      </p:sp>
      <p:sp>
        <p:nvSpPr>
          <p:cNvPr id="8" name="Text Box 61"/>
          <p:cNvSpPr txBox="1">
            <a:spLocks noChangeArrowheads="1"/>
          </p:cNvSpPr>
          <p:nvPr/>
        </p:nvSpPr>
        <p:spPr bwMode="auto">
          <a:xfrm>
            <a:off x="2041525" y="1966913"/>
            <a:ext cx="2951163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H</a:t>
            </a:r>
            <a:r>
              <a:rPr lang="en-US" altLang="zh-CN" sz="2400" b="1" baseline="-25000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2</a:t>
            </a:r>
            <a:r>
              <a:rPr lang="en-US" altLang="zh-CN" sz="24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O</a:t>
            </a:r>
            <a:r>
              <a:rPr lang="zh-CN" altLang="en-US" sz="24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分解成</a:t>
            </a:r>
            <a:r>
              <a:rPr lang="en-US" altLang="zh-CN" sz="24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O</a:t>
            </a:r>
            <a:r>
              <a:rPr lang="en-US" altLang="zh-CN" sz="2400" b="1" baseline="-25000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2</a:t>
            </a:r>
            <a:r>
              <a:rPr lang="zh-CN" altLang="en-US" sz="24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和</a:t>
            </a:r>
            <a:r>
              <a:rPr lang="en-US" altLang="zh-CN" sz="24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NADPH</a:t>
            </a:r>
            <a:endParaRPr lang="en-US" altLang="zh-CN" sz="24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7442" name="Text Box 63"/>
          <p:cNvSpPr txBox="1">
            <a:spLocks noChangeArrowheads="1"/>
          </p:cNvSpPr>
          <p:nvPr/>
        </p:nvSpPr>
        <p:spPr bwMode="auto">
          <a:xfrm>
            <a:off x="2041525" y="2471738"/>
            <a:ext cx="2951163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zh-CN" sz="2400" b="1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0" name="Text Box 70"/>
          <p:cNvSpPr txBox="1">
            <a:spLocks noChangeArrowheads="1"/>
          </p:cNvSpPr>
          <p:nvPr/>
        </p:nvSpPr>
        <p:spPr bwMode="auto">
          <a:xfrm>
            <a:off x="1970088" y="2471738"/>
            <a:ext cx="360045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将</a:t>
            </a:r>
            <a:r>
              <a:rPr lang="en-US" altLang="zh-CN" sz="2400" b="1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ADP</a:t>
            </a:r>
            <a:r>
              <a:rPr lang="zh-CN" altLang="en-US" sz="2400" b="1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和</a:t>
            </a:r>
            <a:r>
              <a:rPr lang="en-US" altLang="zh-CN" sz="2400" b="1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Pi</a:t>
            </a:r>
            <a:r>
              <a:rPr lang="zh-CN" altLang="en-US" sz="2400" b="1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合成</a:t>
            </a:r>
            <a:r>
              <a:rPr lang="en-US" altLang="zh-CN" sz="2400" b="1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ATP</a:t>
            </a:r>
            <a:endParaRPr lang="en-US" altLang="zh-CN" sz="2400" b="1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1" name="Text Box 74"/>
          <p:cNvSpPr txBox="1">
            <a:spLocks noChangeArrowheads="1"/>
          </p:cNvSpPr>
          <p:nvPr/>
        </p:nvSpPr>
        <p:spPr bwMode="auto">
          <a:xfrm>
            <a:off x="5354638" y="1966913"/>
            <a:ext cx="360045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将</a:t>
            </a:r>
            <a:r>
              <a:rPr lang="en-US" altLang="zh-CN" sz="24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CO</a:t>
            </a:r>
            <a:r>
              <a:rPr lang="en-US" altLang="zh-CN" sz="2400" b="1" baseline="-25000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2</a:t>
            </a:r>
            <a:r>
              <a:rPr lang="zh-CN" altLang="en-US" sz="24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固定成三碳化合物</a:t>
            </a:r>
            <a:endParaRPr lang="zh-CN" altLang="en-US" sz="24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2" name="Text Box 75"/>
          <p:cNvSpPr txBox="1">
            <a:spLocks noChangeArrowheads="1"/>
          </p:cNvSpPr>
          <p:nvPr/>
        </p:nvSpPr>
        <p:spPr bwMode="auto">
          <a:xfrm>
            <a:off x="5354638" y="2398713"/>
            <a:ext cx="3600450" cy="8309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ATP</a:t>
            </a:r>
            <a:r>
              <a:rPr lang="zh-CN" altLang="en-US" sz="24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和</a:t>
            </a:r>
            <a:r>
              <a:rPr lang="en-US" altLang="zh-CN" sz="24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NADPH</a:t>
            </a:r>
            <a:r>
              <a:rPr lang="zh-CN" altLang="en-US" sz="24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将三碳化合物还原成糖等有机物</a:t>
            </a:r>
            <a:endParaRPr lang="zh-CN" altLang="en-US" sz="24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7446" name="Text Box 81"/>
          <p:cNvSpPr txBox="1">
            <a:spLocks noChangeArrowheads="1"/>
          </p:cNvSpPr>
          <p:nvPr/>
        </p:nvSpPr>
        <p:spPr bwMode="auto">
          <a:xfrm>
            <a:off x="3770313" y="3406775"/>
            <a:ext cx="1008062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zh-CN" sz="2400" b="1" smtClean="0">
              <a:solidFill>
                <a:srgbClr val="FF0000"/>
              </a:solidFill>
              <a:ea typeface="黑体" panose="02010609060101010101" pitchFamily="2" charset="-122"/>
            </a:endParaRPr>
          </a:p>
        </p:txBody>
      </p:sp>
      <p:grpSp>
        <p:nvGrpSpPr>
          <p:cNvPr id="2" name="Group 83"/>
          <p:cNvGrpSpPr/>
          <p:nvPr/>
        </p:nvGrpSpPr>
        <p:grpSpPr bwMode="auto">
          <a:xfrm>
            <a:off x="1970088" y="3197225"/>
            <a:ext cx="3097212" cy="863600"/>
            <a:chOff x="1247" y="2160"/>
            <a:chExt cx="1951" cy="544"/>
          </a:xfrm>
        </p:grpSpPr>
        <p:sp>
          <p:nvSpPr>
            <p:cNvPr id="17460" name="Text Box 77"/>
            <p:cNvSpPr txBox="1">
              <a:spLocks noChangeArrowheads="1"/>
            </p:cNvSpPr>
            <p:nvPr/>
          </p:nvSpPr>
          <p:spPr bwMode="auto">
            <a:xfrm>
              <a:off x="1247" y="2160"/>
              <a:ext cx="408" cy="51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b="1" smtClean="0">
                  <a:solidFill>
                    <a:srgbClr val="FF0000"/>
                  </a:solidFill>
                  <a:ea typeface="黑体" panose="02010609060101010101" pitchFamily="2" charset="-122"/>
                </a:rPr>
                <a:t>光能</a:t>
              </a:r>
              <a:endParaRPr lang="zh-CN" altLang="en-US" sz="2400" b="1" smtClean="0">
                <a:solidFill>
                  <a:srgbClr val="FF0000"/>
                </a:solidFill>
                <a:ea typeface="黑体" panose="02010609060101010101" pitchFamily="2" charset="-122"/>
              </a:endParaRPr>
            </a:p>
          </p:txBody>
        </p:sp>
        <p:sp>
          <p:nvSpPr>
            <p:cNvPr id="17461" name="Line 78"/>
            <p:cNvSpPr>
              <a:spLocks noChangeShapeType="1"/>
            </p:cNvSpPr>
            <p:nvPr/>
          </p:nvSpPr>
          <p:spPr bwMode="auto">
            <a:xfrm>
              <a:off x="1474" y="2432"/>
              <a:ext cx="36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tailEnd type="triangle" w="med" len="med"/>
            </a:ln>
          </p:spPr>
          <p:txBody>
            <a:bodyPr/>
            <a:lstStyle/>
            <a:p>
              <a:endParaRPr lang="zh-CN" altLang="en-US" smtClean="0">
                <a:solidFill>
                  <a:srgbClr val="000000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7462" name="Text Box 79"/>
            <p:cNvSpPr txBox="1">
              <a:spLocks noChangeArrowheads="1"/>
            </p:cNvSpPr>
            <p:nvPr/>
          </p:nvSpPr>
          <p:spPr bwMode="auto">
            <a:xfrm>
              <a:off x="1791" y="2186"/>
              <a:ext cx="318" cy="51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b="1" smtClean="0">
                  <a:solidFill>
                    <a:srgbClr val="FF0000"/>
                  </a:solidFill>
                  <a:ea typeface="黑体" panose="02010609060101010101" pitchFamily="2" charset="-122"/>
                </a:rPr>
                <a:t>电能</a:t>
              </a:r>
              <a:endParaRPr lang="zh-CN" altLang="en-US" sz="2400" b="1" smtClean="0">
                <a:solidFill>
                  <a:srgbClr val="FF0000"/>
                </a:solidFill>
                <a:ea typeface="黑体" panose="02010609060101010101" pitchFamily="2" charset="-122"/>
              </a:endParaRPr>
            </a:p>
          </p:txBody>
        </p:sp>
        <p:sp>
          <p:nvSpPr>
            <p:cNvPr id="17463" name="Line 80"/>
            <p:cNvSpPr>
              <a:spLocks noChangeShapeType="1"/>
            </p:cNvSpPr>
            <p:nvPr/>
          </p:nvSpPr>
          <p:spPr bwMode="auto">
            <a:xfrm>
              <a:off x="2018" y="2432"/>
              <a:ext cx="36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tailEnd type="triangle" w="med" len="med"/>
            </a:ln>
          </p:spPr>
          <p:txBody>
            <a:bodyPr/>
            <a:lstStyle/>
            <a:p>
              <a:endParaRPr lang="zh-CN" altLang="en-US" smtClean="0">
                <a:solidFill>
                  <a:srgbClr val="000000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7464" name="Text Box 82"/>
            <p:cNvSpPr txBox="1">
              <a:spLocks noChangeArrowheads="1"/>
            </p:cNvSpPr>
            <p:nvPr/>
          </p:nvSpPr>
          <p:spPr bwMode="auto">
            <a:xfrm>
              <a:off x="2381" y="2160"/>
              <a:ext cx="817" cy="51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b="1" smtClean="0">
                  <a:solidFill>
                    <a:srgbClr val="FF0000"/>
                  </a:solidFill>
                  <a:ea typeface="黑体" panose="02010609060101010101" pitchFamily="2" charset="-122"/>
                </a:rPr>
                <a:t>活跃的化学能</a:t>
              </a:r>
              <a:endParaRPr lang="zh-CN" altLang="en-US" sz="2400" b="1" smtClean="0">
                <a:solidFill>
                  <a:srgbClr val="FF0000"/>
                </a:solidFill>
                <a:ea typeface="黑体" panose="02010609060101010101" pitchFamily="2" charset="-122"/>
              </a:endParaRPr>
            </a:p>
          </p:txBody>
        </p:sp>
      </p:grpSp>
      <p:grpSp>
        <p:nvGrpSpPr>
          <p:cNvPr id="3" name="Group 87"/>
          <p:cNvGrpSpPr/>
          <p:nvPr/>
        </p:nvGrpSpPr>
        <p:grpSpPr bwMode="auto">
          <a:xfrm>
            <a:off x="5570538" y="3190875"/>
            <a:ext cx="3024187" cy="828675"/>
            <a:chOff x="3515" y="2156"/>
            <a:chExt cx="1905" cy="522"/>
          </a:xfrm>
        </p:grpSpPr>
        <p:sp>
          <p:nvSpPr>
            <p:cNvPr id="17457" name="Text Box 84"/>
            <p:cNvSpPr txBox="1">
              <a:spLocks noChangeArrowheads="1"/>
            </p:cNvSpPr>
            <p:nvPr/>
          </p:nvSpPr>
          <p:spPr bwMode="auto">
            <a:xfrm>
              <a:off x="3515" y="2156"/>
              <a:ext cx="771" cy="51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zh-CN" altLang="en-US" sz="2400" b="1" smtClean="0">
                  <a:solidFill>
                    <a:srgbClr val="FF0000"/>
                  </a:solidFill>
                  <a:ea typeface="黑体" panose="02010609060101010101" pitchFamily="2" charset="-122"/>
                </a:rPr>
                <a:t>活跃的化学能</a:t>
              </a:r>
              <a:endParaRPr lang="zh-CN" altLang="en-US" sz="2400" b="1" smtClean="0">
                <a:solidFill>
                  <a:srgbClr val="FF0000"/>
                </a:solidFill>
                <a:ea typeface="黑体" panose="02010609060101010101" pitchFamily="2" charset="-122"/>
              </a:endParaRPr>
            </a:p>
          </p:txBody>
        </p:sp>
        <p:sp>
          <p:nvSpPr>
            <p:cNvPr id="17458" name="Text Box 85"/>
            <p:cNvSpPr txBox="1">
              <a:spLocks noChangeArrowheads="1"/>
            </p:cNvSpPr>
            <p:nvPr/>
          </p:nvSpPr>
          <p:spPr bwMode="auto">
            <a:xfrm>
              <a:off x="4649" y="2160"/>
              <a:ext cx="771" cy="51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zh-CN" altLang="en-US" sz="2400" b="1" smtClean="0">
                  <a:solidFill>
                    <a:srgbClr val="FF0000"/>
                  </a:solidFill>
                  <a:ea typeface="黑体" panose="02010609060101010101" pitchFamily="2" charset="-122"/>
                </a:rPr>
                <a:t>稳定的化学能</a:t>
              </a:r>
              <a:endParaRPr lang="zh-CN" altLang="en-US" sz="2400" b="1" smtClean="0">
                <a:solidFill>
                  <a:srgbClr val="FF0000"/>
                </a:solidFill>
                <a:ea typeface="黑体" panose="02010609060101010101" pitchFamily="2" charset="-122"/>
              </a:endParaRPr>
            </a:p>
          </p:txBody>
        </p:sp>
        <p:sp>
          <p:nvSpPr>
            <p:cNvPr id="17459" name="Line 86"/>
            <p:cNvSpPr>
              <a:spLocks noChangeShapeType="1"/>
            </p:cNvSpPr>
            <p:nvPr/>
          </p:nvSpPr>
          <p:spPr bwMode="auto">
            <a:xfrm>
              <a:off x="4241" y="2432"/>
              <a:ext cx="45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tailEnd type="triangle" w="med" len="med"/>
            </a:ln>
          </p:spPr>
          <p:txBody>
            <a:bodyPr/>
            <a:lstStyle/>
            <a:p>
              <a:endParaRPr lang="zh-CN" altLang="en-US" smtClean="0">
                <a:solidFill>
                  <a:srgbClr val="000000"/>
                </a:solidFill>
                <a:ea typeface="宋体" panose="02010600030101010101" pitchFamily="2" charset="-122"/>
              </a:endParaRPr>
            </a:p>
          </p:txBody>
        </p:sp>
      </p:grpSp>
      <p:sp>
        <p:nvSpPr>
          <p:cNvPr id="24" name="Text Box 90"/>
          <p:cNvSpPr txBox="1">
            <a:spLocks noChangeArrowheads="1"/>
          </p:cNvSpPr>
          <p:nvPr/>
        </p:nvSpPr>
        <p:spPr bwMode="auto">
          <a:xfrm>
            <a:off x="1898650" y="4060825"/>
            <a:ext cx="338455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暂时储存在</a:t>
            </a:r>
            <a:r>
              <a:rPr lang="en-US" altLang="zh-CN" sz="2400" b="1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ATP</a:t>
            </a:r>
            <a:r>
              <a:rPr lang="zh-CN" altLang="en-US" sz="2400" b="1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和</a:t>
            </a:r>
            <a:r>
              <a:rPr lang="en-US" altLang="zh-CN" sz="2400" b="1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[H]</a:t>
            </a:r>
            <a:r>
              <a:rPr lang="zh-CN" altLang="en-US" sz="2400" b="1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中</a:t>
            </a:r>
            <a:endParaRPr lang="zh-CN" altLang="en-US" sz="2400" b="1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25" name="Text Box 91"/>
          <p:cNvSpPr txBox="1">
            <a:spLocks noChangeArrowheads="1"/>
          </p:cNvSpPr>
          <p:nvPr/>
        </p:nvSpPr>
        <p:spPr bwMode="auto">
          <a:xfrm>
            <a:off x="5426075" y="4060825"/>
            <a:ext cx="360045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储存在葡萄糖等有机物中</a:t>
            </a:r>
            <a:endParaRPr lang="zh-CN" altLang="en-US" sz="2400" b="1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26" name="Text Box 94"/>
          <p:cNvSpPr txBox="1">
            <a:spLocks noChangeArrowheads="1"/>
          </p:cNvSpPr>
          <p:nvPr/>
        </p:nvSpPr>
        <p:spPr bwMode="auto">
          <a:xfrm>
            <a:off x="2833688" y="4630738"/>
            <a:ext cx="1584325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需要光</a:t>
            </a:r>
            <a:endParaRPr lang="zh-CN" altLang="en-US" sz="2400" b="1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27" name="Text Box 95"/>
          <p:cNvSpPr txBox="1">
            <a:spLocks noChangeArrowheads="1"/>
          </p:cNvSpPr>
          <p:nvPr/>
        </p:nvSpPr>
        <p:spPr bwMode="auto">
          <a:xfrm>
            <a:off x="6075363" y="4630738"/>
            <a:ext cx="1584325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不需要光</a:t>
            </a:r>
            <a:endParaRPr lang="zh-CN" altLang="en-US" sz="2400" b="1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28" name="Text Box 96"/>
          <p:cNvSpPr txBox="1">
            <a:spLocks noChangeArrowheads="1"/>
          </p:cNvSpPr>
          <p:nvPr/>
        </p:nvSpPr>
        <p:spPr bwMode="auto">
          <a:xfrm>
            <a:off x="2185987" y="5064125"/>
            <a:ext cx="4537075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光反应为暗反应提供</a:t>
            </a:r>
            <a:r>
              <a:rPr lang="en-US" altLang="zh-CN" sz="24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ATP</a:t>
            </a:r>
            <a:r>
              <a:rPr lang="zh-CN" altLang="en-US" sz="24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和</a:t>
            </a:r>
            <a:r>
              <a:rPr lang="en-US" altLang="zh-CN" sz="24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NADPH</a:t>
            </a:r>
            <a:endParaRPr lang="en-US" altLang="zh-CN" sz="24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29" name="Text Box 98"/>
          <p:cNvSpPr txBox="1">
            <a:spLocks noChangeArrowheads="1"/>
          </p:cNvSpPr>
          <p:nvPr/>
        </p:nvSpPr>
        <p:spPr bwMode="auto">
          <a:xfrm>
            <a:off x="2185988" y="5497513"/>
            <a:ext cx="5400675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暗反应利用</a:t>
            </a:r>
            <a:r>
              <a:rPr lang="en-US" altLang="zh-CN" sz="24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ATP</a:t>
            </a:r>
            <a:r>
              <a:rPr lang="zh-CN" altLang="en-US" sz="24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和</a:t>
            </a:r>
            <a:r>
              <a:rPr lang="en-US" altLang="zh-CN" sz="24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NADPH</a:t>
            </a:r>
            <a:r>
              <a:rPr lang="zh-CN" altLang="en-US" sz="24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将</a:t>
            </a:r>
            <a:r>
              <a:rPr lang="en-US" altLang="zh-CN" sz="24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CO</a:t>
            </a:r>
            <a:r>
              <a:rPr lang="en-US" altLang="zh-CN" sz="2400" b="1" baseline="-25000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2</a:t>
            </a:r>
            <a:r>
              <a:rPr lang="zh-CN" altLang="en-US" sz="24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还原成糖</a:t>
            </a:r>
            <a:endParaRPr lang="zh-CN" altLang="en-US" sz="24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30" name="Text Box 99"/>
          <p:cNvSpPr txBox="1">
            <a:spLocks noChangeArrowheads="1"/>
          </p:cNvSpPr>
          <p:nvPr/>
        </p:nvSpPr>
        <p:spPr bwMode="auto">
          <a:xfrm>
            <a:off x="1825625" y="5973763"/>
            <a:ext cx="7561263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光反应和暗反应同时进行，一个停止另一个随即停止</a:t>
            </a:r>
            <a:endParaRPr lang="zh-CN" altLang="en-US" sz="2400" b="1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  <p:bldP spid="12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5"/>
          <p:cNvSpPr txBox="1">
            <a:spLocks noChangeArrowheads="1"/>
          </p:cNvSpPr>
          <p:nvPr/>
        </p:nvSpPr>
        <p:spPr bwMode="auto">
          <a:xfrm>
            <a:off x="468313" y="260350"/>
            <a:ext cx="2592387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 smtClean="0">
                <a:solidFill>
                  <a:srgbClr val="FFFF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思考问题</a:t>
            </a:r>
            <a:endParaRPr lang="zh-CN" altLang="en-US" sz="2800" b="1" dirty="0" smtClean="0">
              <a:solidFill>
                <a:srgbClr val="FFFFFF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539750" y="1036638"/>
            <a:ext cx="8001000" cy="5191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CN" sz="2800" b="1" smtClean="0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 </a:t>
            </a:r>
            <a:r>
              <a:rPr kumimoji="1" lang="zh-CN" altLang="en-US" sz="2800" b="1" smtClean="0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在正常光照下，突然停止光照后的瞬间：</a:t>
            </a:r>
            <a:endParaRPr kumimoji="1" lang="zh-CN" altLang="en-US" sz="2800" b="1" smtClean="0">
              <a:solidFill>
                <a:srgbClr val="0000FF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617855" y="1685925"/>
            <a:ext cx="9352280" cy="30200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 C</a:t>
            </a:r>
            <a:r>
              <a:rPr kumimoji="1" lang="en-US" altLang="zh-CN" sz="2800" b="1" baseline="-25000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3</a:t>
            </a: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的水平会</a:t>
            </a: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_______</a:t>
            </a: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， 原因是</a:t>
            </a: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_______________________________</a:t>
            </a: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。</a:t>
            </a: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   </a:t>
            </a: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叶绿体</a:t>
            </a:r>
            <a:endParaRPr kumimoji="1" lang="zh-CN" altLang="en-US" sz="2800" b="1" smtClean="0">
              <a:solidFill>
                <a:srgbClr val="00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 内的</a:t>
            </a: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C</a:t>
            </a:r>
            <a:r>
              <a:rPr kumimoji="1" lang="en-US" altLang="zh-CN" sz="2800" b="1" baseline="-25000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5</a:t>
            </a: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水平会</a:t>
            </a: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____________</a:t>
            </a: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，原因是</a:t>
            </a: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______________________________</a:t>
            </a: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；</a:t>
            </a:r>
            <a:endParaRPr kumimoji="1" lang="zh-CN" altLang="en-US" sz="2800" b="1" smtClean="0">
              <a:solidFill>
                <a:srgbClr val="00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>
              <a:spcBef>
                <a:spcPct val="50000"/>
              </a:spcBef>
            </a:pP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 </a:t>
            </a:r>
            <a:endParaRPr kumimoji="1" lang="zh-CN" altLang="en-US" sz="2800" b="1" smtClean="0">
              <a:solidFill>
                <a:srgbClr val="00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617538" y="4138613"/>
            <a:ext cx="8382000" cy="10588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 </a:t>
            </a: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叶绿体内的</a:t>
            </a: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NADP</a:t>
            </a:r>
            <a:r>
              <a:rPr kumimoji="1" lang="en-US" altLang="zh-CN" sz="2800" b="1" baseline="30000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+</a:t>
            </a: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/NADPH</a:t>
            </a: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和</a:t>
            </a: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ADP/ATP </a:t>
            </a: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的比值会</a:t>
            </a: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______</a:t>
            </a: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，原因是</a:t>
            </a: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_____________________</a:t>
            </a: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。</a:t>
            </a:r>
            <a:endParaRPr kumimoji="1" lang="zh-CN" altLang="en-US" sz="2800" b="1" smtClean="0">
              <a:solidFill>
                <a:srgbClr val="00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2771458" y="1677035"/>
            <a:ext cx="152400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升高</a:t>
            </a:r>
            <a:endParaRPr kumimoji="1" lang="zh-CN" altLang="en-US" sz="2800" b="1" smtClean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842963" y="2201863"/>
            <a:ext cx="632460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来源不变，因缺乏</a:t>
            </a:r>
            <a:r>
              <a:rPr kumimoji="1" lang="en-US" altLang="zh-CN" sz="24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ATP</a:t>
            </a:r>
            <a:r>
              <a:rPr kumimoji="1" lang="zh-CN" alt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、</a:t>
            </a:r>
            <a:r>
              <a:rPr kumimoji="1" lang="en-US" altLang="zh-CN" sz="24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NADPH</a:t>
            </a:r>
            <a:r>
              <a:rPr kumimoji="1" lang="zh-CN" alt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，还原受阻</a:t>
            </a:r>
            <a:endParaRPr kumimoji="1" lang="zh-CN" altLang="en-US" sz="2400" b="1" smtClean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3503613" y="2919413"/>
            <a:ext cx="1524000" cy="5191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降低</a:t>
            </a:r>
            <a:endParaRPr kumimoji="1" lang="zh-CN" altLang="en-US" sz="2800" b="1" smtClean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1278255" y="3416300"/>
            <a:ext cx="510413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去路不变，</a:t>
            </a:r>
            <a:r>
              <a:rPr kumimoji="1" lang="en-US" altLang="zh-CN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C</a:t>
            </a:r>
            <a:r>
              <a:rPr kumimoji="1" lang="en-US" altLang="zh-CN" sz="2800" b="1" baseline="-2500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5</a:t>
            </a:r>
            <a:r>
              <a:rPr kumimoji="1" lang="zh-CN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再生过程受阻</a:t>
            </a:r>
            <a:endParaRPr kumimoji="1" lang="zh-CN" altLang="en-US" sz="2800" b="1" smtClean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7891463" y="4124325"/>
            <a:ext cx="947737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升高</a:t>
            </a:r>
            <a:endParaRPr kumimoji="1" lang="zh-CN" altLang="en-US" sz="2800" b="1" smtClean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2700338" y="4619625"/>
            <a:ext cx="215900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光反应停止</a:t>
            </a:r>
            <a:endParaRPr kumimoji="1" lang="zh-CN" altLang="en-US" sz="2800" b="1" smtClean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6" grpId="0" autoUpdateAnimBg="0"/>
      <p:bldP spid="7" grpId="0" autoUpdateAnimBg="0"/>
      <p:bldP spid="8" grpId="0" autoUpdateAnimBg="0"/>
      <p:bldP spid="9" grpId="0" autoUpdateAnimBg="0"/>
      <p:bldP spid="10" grpId="0" autoUpdateAnimBg="0"/>
      <p:bldP spid="11" grpId="0" autoUpdateAnimBg="0"/>
      <p:bldP spid="12" grpId="0" autoUpdateAnimBg="0"/>
      <p:bldP spid="13" grpId="0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68313" y="1052513"/>
            <a:ext cx="8001000" cy="946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CN" sz="2800" b="1" smtClean="0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    </a:t>
            </a:r>
            <a:r>
              <a:rPr kumimoji="1" lang="zh-CN" altLang="en-US" sz="2800" b="1" smtClean="0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在正常光照下，突然停止二氧化碳的供应，以下物质将会发生怎样的变化？</a:t>
            </a:r>
            <a:endParaRPr kumimoji="1" lang="zh-CN" altLang="en-US" sz="2800" b="1" smtClean="0">
              <a:solidFill>
                <a:srgbClr val="0000FF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546100" y="2133600"/>
            <a:ext cx="8382000" cy="31064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 C</a:t>
            </a:r>
            <a:r>
              <a:rPr kumimoji="1" lang="en-US" altLang="zh-CN" sz="2800" b="1" baseline="-25000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3       </a:t>
            </a: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的水平会</a:t>
            </a: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_______</a:t>
            </a: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， 原因是</a:t>
            </a: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____________________________________________</a:t>
            </a: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。</a:t>
            </a:r>
            <a:endParaRPr kumimoji="1" lang="zh-CN" altLang="en-US" sz="2800" b="1" smtClean="0">
              <a:solidFill>
                <a:srgbClr val="00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 叶绿体内的</a:t>
            </a: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C</a:t>
            </a:r>
            <a:r>
              <a:rPr kumimoji="1" lang="en-US" altLang="zh-CN" sz="2800" b="1" baseline="-25000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5</a:t>
            </a: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水平会</a:t>
            </a: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____________</a:t>
            </a: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，原因是</a:t>
            </a: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___________________________________________</a:t>
            </a: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；</a:t>
            </a:r>
            <a:endParaRPr kumimoji="1" lang="zh-CN" altLang="en-US" sz="2800" b="1" smtClean="0">
              <a:solidFill>
                <a:srgbClr val="00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 </a:t>
            </a:r>
            <a:endParaRPr kumimoji="1" lang="zh-CN" altLang="en-US" sz="2800" b="1" smtClean="0">
              <a:solidFill>
                <a:srgbClr val="00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546100" y="4549775"/>
            <a:ext cx="8382000" cy="10588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 </a:t>
            </a: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叶绿体内的</a:t>
            </a: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ADP/ATP </a:t>
            </a: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的比值会</a:t>
            </a: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______</a:t>
            </a: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，原因是</a:t>
            </a: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__________________________________________</a:t>
            </a: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。</a:t>
            </a:r>
            <a:endParaRPr kumimoji="1" lang="zh-CN" altLang="en-US" sz="2800" b="1" smtClean="0">
              <a:solidFill>
                <a:srgbClr val="00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3727450" y="2124075"/>
            <a:ext cx="152400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降低</a:t>
            </a:r>
            <a:endParaRPr kumimoji="1" lang="zh-CN" altLang="en-US" sz="2800" b="1" smtClean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971550" y="2625725"/>
            <a:ext cx="763270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CN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C</a:t>
            </a:r>
            <a:r>
              <a:rPr kumimoji="1" lang="en-US" altLang="zh-CN" sz="2800" b="1" baseline="-2500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3</a:t>
            </a:r>
            <a:r>
              <a:rPr kumimoji="1" lang="zh-CN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（酸</a:t>
            </a:r>
            <a:r>
              <a:rPr kumimoji="1" lang="en-US" altLang="zh-CN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)</a:t>
            </a:r>
            <a:r>
              <a:rPr kumimoji="1" lang="zh-CN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被还原，二氧化碳固定受阻不能补充</a:t>
            </a:r>
            <a:r>
              <a:rPr kumimoji="1" lang="en-US" altLang="zh-CN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C</a:t>
            </a:r>
            <a:r>
              <a:rPr kumimoji="1" lang="en-US" altLang="zh-CN" sz="2800" b="1" baseline="-2500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3</a:t>
            </a:r>
            <a:r>
              <a:rPr kumimoji="1" lang="en-US" altLang="zh-CN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 </a:t>
            </a:r>
            <a:endParaRPr kumimoji="1" lang="en-US" altLang="zh-CN" sz="2800" b="1" smtClean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4572000" y="3341688"/>
            <a:ext cx="1008063" cy="5191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升高</a:t>
            </a:r>
            <a:endParaRPr kumimoji="1" lang="zh-CN" altLang="en-US" sz="2800" b="1" smtClean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1547813" y="3862388"/>
            <a:ext cx="5761037" cy="5191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二氧化碳固定受阻，</a:t>
            </a:r>
            <a:r>
              <a:rPr kumimoji="1" lang="en-US" altLang="zh-CN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C</a:t>
            </a:r>
            <a:r>
              <a:rPr kumimoji="1" lang="en-US" altLang="zh-CN" sz="2800" b="1" baseline="-2500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5</a:t>
            </a:r>
            <a:r>
              <a:rPr kumimoji="1" lang="zh-CN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消耗减少。</a:t>
            </a:r>
            <a:endParaRPr kumimoji="1" lang="zh-CN" altLang="en-US" sz="2800" b="1" smtClean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5495925" y="4565650"/>
            <a:ext cx="152400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降低</a:t>
            </a:r>
            <a:endParaRPr kumimoji="1" lang="zh-CN" altLang="en-US" sz="2800" b="1" smtClean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  <p:sp>
        <p:nvSpPr>
          <p:cNvPr id="12" name="Text Box 21"/>
          <p:cNvSpPr txBox="1">
            <a:spLocks noChangeArrowheads="1"/>
          </p:cNvSpPr>
          <p:nvPr/>
        </p:nvSpPr>
        <p:spPr bwMode="auto">
          <a:xfrm>
            <a:off x="1042988" y="5035550"/>
            <a:ext cx="7129462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CN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C</a:t>
            </a:r>
            <a:r>
              <a:rPr kumimoji="1" lang="en-US" altLang="zh-CN" sz="2800" b="1" baseline="-2500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3</a:t>
            </a:r>
            <a:r>
              <a:rPr kumimoji="1" lang="zh-CN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减少后，还原过程减慢，</a:t>
            </a:r>
            <a:r>
              <a:rPr kumimoji="1" lang="en-US" altLang="zh-CN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ATP</a:t>
            </a:r>
            <a:r>
              <a:rPr kumimoji="1" lang="zh-CN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消耗减少。</a:t>
            </a:r>
            <a:endParaRPr kumimoji="1" lang="zh-CN" altLang="en-US" sz="2800" b="1" smtClean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  <p:sp>
        <p:nvSpPr>
          <p:cNvPr id="19467" name="Text Box 5"/>
          <p:cNvSpPr txBox="1">
            <a:spLocks noChangeArrowheads="1"/>
          </p:cNvSpPr>
          <p:nvPr/>
        </p:nvSpPr>
        <p:spPr bwMode="auto">
          <a:xfrm>
            <a:off x="468313" y="260350"/>
            <a:ext cx="2592387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smtClean="0">
                <a:solidFill>
                  <a:srgbClr val="FFFF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思考问题</a:t>
            </a:r>
            <a:endParaRPr lang="zh-CN" altLang="en-US" sz="2800" b="1" smtClean="0">
              <a:solidFill>
                <a:srgbClr val="FFFFFF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5" grpId="0" autoUpdateAnimBg="0"/>
      <p:bldP spid="6" grpId="0" autoUpdateAnimBg="0"/>
      <p:bldP spid="7" grpId="0" autoUpdateAnimBg="0"/>
      <p:bldP spid="8" grpId="0" autoUpdateAnimBg="0"/>
      <p:bldP spid="9" grpId="0" autoUpdateAnimBg="0"/>
      <p:bldP spid="10" grpId="0" autoUpdateAnimBg="0"/>
      <p:bldP spid="11" grpId="0" autoUpdateAnimBg="0"/>
      <p:bldP spid="12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1" name="Rectangle 37"/>
          <p:cNvSpPr>
            <a:spLocks noChangeArrowheads="1"/>
          </p:cNvSpPr>
          <p:nvPr/>
        </p:nvSpPr>
        <p:spPr bwMode="auto">
          <a:xfrm>
            <a:off x="250825" y="45720"/>
            <a:ext cx="7740650" cy="78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b"/>
          <a:lstStyle/>
          <a:p>
            <a:br>
              <a:rPr lang="en-US" altLang="zh-CN" sz="3600" b="1" dirty="0">
                <a:solidFill>
                  <a:schemeClr val="tx2"/>
                </a:solidFill>
              </a:rPr>
            </a:br>
            <a:r>
              <a:rPr lang="en-US" altLang="zh-CN" sz="3600" b="1" dirty="0" smtClean="0">
                <a:solidFill>
                  <a:schemeClr val="tx2"/>
                </a:solidFill>
              </a:rPr>
              <a:t>2</a:t>
            </a:r>
            <a:r>
              <a:rPr lang="zh-CN" altLang="en-US" sz="3600" b="1" dirty="0" smtClean="0">
                <a:solidFill>
                  <a:schemeClr val="tx2"/>
                </a:solidFill>
              </a:rPr>
              <a:t>、</a:t>
            </a:r>
            <a:r>
              <a:rPr lang="en-US" altLang="zh-CN" sz="3600" b="1" dirty="0" smtClean="0">
                <a:solidFill>
                  <a:schemeClr val="tx2"/>
                </a:solidFill>
              </a:rPr>
              <a:t>1880</a:t>
            </a:r>
            <a:r>
              <a:rPr lang="zh-CN" altLang="en-US" sz="3600" b="1" dirty="0">
                <a:solidFill>
                  <a:schemeClr val="tx2"/>
                </a:solidFill>
              </a:rPr>
              <a:t>年美国</a:t>
            </a:r>
            <a:r>
              <a:rPr lang="zh-CN" altLang="en-US" sz="3600" b="1" dirty="0">
                <a:solidFill>
                  <a:srgbClr val="0000CC"/>
                </a:solidFill>
              </a:rPr>
              <a:t>恩格尔曼</a:t>
            </a:r>
            <a:r>
              <a:rPr lang="zh-CN" altLang="en-US" sz="3600" b="1" dirty="0" smtClean="0">
                <a:solidFill>
                  <a:srgbClr val="0000CC"/>
                </a:solidFill>
              </a:rPr>
              <a:t>实验</a:t>
            </a:r>
            <a:endParaRPr lang="zh-CN" altLang="en-US" sz="3600" b="1" dirty="0">
              <a:solidFill>
                <a:srgbClr val="0000CC"/>
              </a:solidFill>
            </a:endParaRPr>
          </a:p>
        </p:txBody>
      </p:sp>
      <p:grpSp>
        <p:nvGrpSpPr>
          <p:cNvPr id="6191" name="Group 47"/>
          <p:cNvGrpSpPr/>
          <p:nvPr/>
        </p:nvGrpSpPr>
        <p:grpSpPr bwMode="auto">
          <a:xfrm>
            <a:off x="395288" y="1196912"/>
            <a:ext cx="5901873" cy="3779344"/>
            <a:chOff x="374" y="755"/>
            <a:chExt cx="3600" cy="2345"/>
          </a:xfrm>
        </p:grpSpPr>
        <p:pic>
          <p:nvPicPr>
            <p:cNvPr id="6182" name="Picture 38" descr="恩吉尔曼"/>
            <p:cNvPicPr>
              <a:picLocks noChangeAspect="1" noChangeArrowheads="1"/>
            </p:cNvPicPr>
            <p:nvPr/>
          </p:nvPicPr>
          <p:blipFill>
            <a:blip r:embed="rId1" cstate="print">
              <a:lum bright="6000" contrast="18000"/>
            </a:blip>
            <a:srcRect/>
            <a:stretch>
              <a:fillRect/>
            </a:stretch>
          </p:blipFill>
          <p:spPr bwMode="auto">
            <a:xfrm>
              <a:off x="1913" y="1238"/>
              <a:ext cx="1352" cy="1862"/>
            </a:xfrm>
            <a:prstGeom prst="rect">
              <a:avLst/>
            </a:prstGeom>
            <a:noFill/>
          </p:spPr>
        </p:pic>
        <p:sp>
          <p:nvSpPr>
            <p:cNvPr id="6184" name="Text Box 40"/>
            <p:cNvSpPr txBox="1">
              <a:spLocks noChangeArrowheads="1"/>
            </p:cNvSpPr>
            <p:nvPr/>
          </p:nvSpPr>
          <p:spPr bwMode="auto">
            <a:xfrm>
              <a:off x="380" y="2319"/>
              <a:ext cx="1356" cy="362"/>
            </a:xfrm>
            <a:prstGeom prst="rect">
              <a:avLst/>
            </a:prstGeom>
            <a:solidFill>
              <a:schemeClr val="accent5"/>
            </a:solidFill>
            <a:ln w="9525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kumimoji="1" lang="zh-CN" altLang="en-US" sz="3200" b="1">
                  <a:latin typeface="Times New Roman" panose="02020603050405020304" pitchFamily="18" charset="0"/>
                  <a:ea typeface="黑体" panose="02010609060101010101" pitchFamily="2" charset="-122"/>
                </a:rPr>
                <a:t>隔绝空气</a:t>
              </a:r>
              <a:endParaRPr kumimoji="1" lang="zh-CN" altLang="en-US" sz="3200" b="1">
                <a:latin typeface="Times New Roman" panose="02020603050405020304" pitchFamily="18" charset="0"/>
                <a:ea typeface="黑体" panose="02010609060101010101" pitchFamily="2" charset="-122"/>
              </a:endParaRPr>
            </a:p>
          </p:txBody>
        </p:sp>
        <p:sp>
          <p:nvSpPr>
            <p:cNvPr id="6185" name="Text Box 41"/>
            <p:cNvSpPr txBox="1">
              <a:spLocks noChangeArrowheads="1"/>
            </p:cNvSpPr>
            <p:nvPr/>
          </p:nvSpPr>
          <p:spPr bwMode="auto">
            <a:xfrm>
              <a:off x="3330" y="1511"/>
              <a:ext cx="369" cy="970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kumimoji="1" lang="zh-CN" altLang="en-US" sz="3200" b="1">
                  <a:solidFill>
                    <a:schemeClr val="tx2"/>
                  </a:solidFill>
                  <a:latin typeface="Times New Roman" panose="02020603050405020304" pitchFamily="18" charset="0"/>
                  <a:ea typeface="黑体" panose="02010609060101010101" pitchFamily="2" charset="-122"/>
                </a:rPr>
                <a:t>好</a:t>
              </a:r>
              <a:endParaRPr kumimoji="1" lang="zh-CN" altLang="en-US" sz="3200" b="1">
                <a:solidFill>
                  <a:schemeClr val="tx2"/>
                </a:solidFill>
                <a:latin typeface="Times New Roman" panose="02020603050405020304" pitchFamily="18" charset="0"/>
                <a:ea typeface="黑体" panose="02010609060101010101" pitchFamily="2" charset="-122"/>
              </a:endParaRPr>
            </a:p>
            <a:p>
              <a:pPr algn="ctr" eaLnBrk="0" hangingPunct="0"/>
              <a:r>
                <a:rPr kumimoji="1" lang="zh-CN" altLang="en-US" sz="3200" b="1">
                  <a:solidFill>
                    <a:schemeClr val="tx2"/>
                  </a:solidFill>
                  <a:latin typeface="Times New Roman" panose="02020603050405020304" pitchFamily="18" charset="0"/>
                  <a:ea typeface="黑体" panose="02010609060101010101" pitchFamily="2" charset="-122"/>
                </a:rPr>
                <a:t>氧</a:t>
              </a:r>
              <a:endParaRPr kumimoji="1" lang="zh-CN" altLang="en-US" sz="3200" b="1">
                <a:solidFill>
                  <a:schemeClr val="tx2"/>
                </a:solidFill>
                <a:latin typeface="Times New Roman" panose="02020603050405020304" pitchFamily="18" charset="0"/>
                <a:ea typeface="黑体" panose="02010609060101010101" pitchFamily="2" charset="-122"/>
              </a:endParaRPr>
            </a:p>
            <a:p>
              <a:pPr algn="ctr" eaLnBrk="0" hangingPunct="0"/>
              <a:r>
                <a:rPr kumimoji="1" lang="zh-CN" altLang="en-US" sz="3200" b="1">
                  <a:solidFill>
                    <a:schemeClr val="tx2"/>
                  </a:solidFill>
                  <a:latin typeface="Times New Roman" panose="02020603050405020304" pitchFamily="18" charset="0"/>
                  <a:ea typeface="黑体" panose="02010609060101010101" pitchFamily="2" charset="-122"/>
                </a:rPr>
                <a:t>菌</a:t>
              </a:r>
              <a:endParaRPr kumimoji="1" lang="zh-CN" altLang="en-US" sz="3200" b="1">
                <a:solidFill>
                  <a:schemeClr val="tx2"/>
                </a:solidFill>
                <a:latin typeface="Times New Roman" panose="02020603050405020304" pitchFamily="18" charset="0"/>
                <a:ea typeface="黑体" panose="02010609060101010101" pitchFamily="2" charset="-122"/>
              </a:endParaRPr>
            </a:p>
          </p:txBody>
        </p:sp>
        <p:sp>
          <p:nvSpPr>
            <p:cNvPr id="6186" name="Line 42"/>
            <p:cNvSpPr>
              <a:spLocks noChangeShapeType="1"/>
            </p:cNvSpPr>
            <p:nvPr/>
          </p:nvSpPr>
          <p:spPr bwMode="auto">
            <a:xfrm flipV="1">
              <a:off x="2970" y="2182"/>
              <a:ext cx="378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88" name="Text Box 44"/>
            <p:cNvSpPr txBox="1">
              <a:spLocks noChangeArrowheads="1"/>
            </p:cNvSpPr>
            <p:nvPr/>
          </p:nvSpPr>
          <p:spPr bwMode="auto">
            <a:xfrm>
              <a:off x="1384" y="755"/>
              <a:ext cx="2590" cy="362"/>
            </a:xfrm>
            <a:prstGeom prst="rect">
              <a:avLst/>
            </a:prstGeom>
            <a:noFill/>
            <a:ln w="9525">
              <a:noFill/>
              <a:miter lim="800000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5"/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kumimoji="1" lang="zh-CN" altLang="en-US" sz="3200" dirty="0">
                  <a:solidFill>
                    <a:schemeClr val="tx1"/>
                  </a:solidFill>
                  <a:effectLst/>
                  <a:uFillTx/>
                  <a:latin typeface="Times New Roman" panose="02020603050405020304" pitchFamily="18" charset="0"/>
                  <a:ea typeface="黑体" panose="02010609060101010101" pitchFamily="2" charset="-122"/>
                </a:rPr>
                <a:t>黑暗，用</a:t>
              </a:r>
              <a:r>
                <a:rPr kumimoji="1" lang="zh-CN" altLang="en-US" sz="3200">
                  <a:solidFill>
                    <a:schemeClr val="tx1"/>
                  </a:solidFill>
                  <a:uFillTx/>
                  <a:latin typeface="Times New Roman" panose="02020603050405020304" pitchFamily="18" charset="0"/>
                  <a:ea typeface="黑体" panose="02010609060101010101" pitchFamily="2" charset="-122"/>
                </a:rPr>
                <a:t>极</a:t>
              </a:r>
              <a:r>
                <a:rPr kumimoji="1" lang="zh-CN" altLang="en-US" sz="3200" dirty="0">
                  <a:solidFill>
                    <a:schemeClr val="tx1"/>
                  </a:solidFill>
                  <a:effectLst/>
                  <a:uFillTx/>
                  <a:latin typeface="Times New Roman" panose="02020603050405020304" pitchFamily="18" charset="0"/>
                  <a:ea typeface="黑体" panose="02010609060101010101" pitchFamily="2" charset="-122"/>
                </a:rPr>
                <a:t>细光束照射</a:t>
              </a:r>
              <a:endParaRPr kumimoji="1" lang="zh-CN" altLang="en-US" sz="3200" dirty="0"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ea typeface="黑体" panose="02010609060101010101" pitchFamily="2" charset="-122"/>
              </a:endParaRPr>
            </a:p>
          </p:txBody>
        </p:sp>
        <p:sp>
          <p:nvSpPr>
            <p:cNvPr id="6190" name="Text Box 46"/>
            <p:cNvSpPr txBox="1">
              <a:spLocks noChangeArrowheads="1"/>
            </p:cNvSpPr>
            <p:nvPr/>
          </p:nvSpPr>
          <p:spPr bwMode="auto">
            <a:xfrm>
              <a:off x="374" y="1508"/>
              <a:ext cx="1363" cy="668"/>
            </a:xfrm>
            <a:prstGeom prst="rect">
              <a:avLst/>
            </a:prstGeom>
            <a:solidFill>
              <a:schemeClr val="accent5"/>
            </a:solidFill>
            <a:ln w="9525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eaLnBrk="0" hangingPunct="0"/>
              <a:r>
                <a:rPr kumimoji="1" lang="zh-CN" altLang="en-US" sz="3200" b="1">
                  <a:latin typeface="Times New Roman" panose="02020603050405020304" pitchFamily="18" charset="0"/>
                  <a:ea typeface="黑体" panose="02010609060101010101" pitchFamily="2" charset="-122"/>
                </a:rPr>
                <a:t>水绵和好氧细菌的装片</a:t>
              </a:r>
              <a:endParaRPr kumimoji="1" lang="zh-CN" altLang="en-US" sz="3200" b="1">
                <a:latin typeface="Times New Roman" panose="02020603050405020304" pitchFamily="18" charset="0"/>
                <a:ea typeface="黑体" panose="0201060906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" name="表格 1"/>
          <p:cNvGraphicFramePr/>
          <p:nvPr/>
        </p:nvGraphicFramePr>
        <p:xfrm>
          <a:off x="1403350" y="908685"/>
          <a:ext cx="6396355" cy="493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3130"/>
                <a:gridCol w="914400"/>
                <a:gridCol w="913765"/>
                <a:gridCol w="913765"/>
                <a:gridCol w="913765"/>
                <a:gridCol w="913765"/>
                <a:gridCol w="913765"/>
              </a:tblGrid>
              <a:tr h="381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  <a:sym typeface="+mn-ea"/>
                        </a:rPr>
                        <a:t>何楚驹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  <a:p>
                      <a:pPr indent="0" algn="ctr">
                        <a:buNone/>
                      </a:pPr>
                      <a:endParaRPr lang="zh-CN" altLang="en-US" sz="1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等线" panose="02010600030101010101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sz="1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  <a:sym typeface="+mn-ea"/>
                        </a:rPr>
                        <a:t>田尧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  <a:p>
                      <a:pPr>
                        <a:buNone/>
                      </a:pP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sz="1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  <a:sym typeface="+mn-ea"/>
                        </a:rPr>
                        <a:t>邱铄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  <a:p>
                      <a:pPr>
                        <a:buNone/>
                      </a:pP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sz="1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  <a:sym typeface="+mn-ea"/>
                        </a:rPr>
                        <a:t>米金吾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  <a:p>
                      <a:pPr>
                        <a:buNone/>
                      </a:pP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sz="1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  <a:sym typeface="+mn-ea"/>
                        </a:rPr>
                        <a:t>孟子昕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  <a:p>
                      <a:pPr>
                        <a:buNone/>
                      </a:pP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sz="1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  <a:sym typeface="+mn-ea"/>
                        </a:rPr>
                        <a:t>刘延晟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  <a:p>
                      <a:pPr>
                        <a:buNone/>
                      </a:pPr>
                      <a:endParaRPr lang="zh-CN" altLang="en-US" sz="1800">
                        <a:solidFill>
                          <a:srgbClr val="000000"/>
                        </a:solidFill>
                      </a:endParaRPr>
                    </a:p>
                    <a:p>
                      <a:pPr>
                        <a:buNone/>
                      </a:pPr>
                      <a:endParaRPr lang="zh-CN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sz="1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  <a:sym typeface="+mn-ea"/>
                        </a:rPr>
                        <a:t>刘山佳俊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  <a:p>
                      <a:pPr>
                        <a:buNone/>
                      </a:pP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sz="1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  <a:sym typeface="+mn-ea"/>
                        </a:rPr>
                        <a:t>赵炫佑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  <a:p>
                      <a:pPr>
                        <a:buNone/>
                      </a:pPr>
                      <a:endParaRPr lang="zh-CN" altLang="en-US" sz="180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sz="1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  <a:sym typeface="+mn-ea"/>
                        </a:rPr>
                        <a:t>王皓铭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  <a:p>
                      <a:pPr>
                        <a:buNone/>
                      </a:pP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sz="1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  <a:sym typeface="+mn-ea"/>
                        </a:rPr>
                        <a:t>王朗丞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  <a:p>
                      <a:pPr>
                        <a:buNone/>
                      </a:pP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sz="1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  <a:sym typeface="+mn-ea"/>
                        </a:rPr>
                        <a:t>夏子成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  <a:p>
                      <a:pPr>
                        <a:buNone/>
                      </a:pPr>
                      <a:endParaRPr lang="zh-CN" altLang="en-US" sz="1800">
                        <a:solidFill>
                          <a:srgbClr val="000000"/>
                        </a:solidFill>
                      </a:endParaRPr>
                    </a:p>
                    <a:p>
                      <a:pPr>
                        <a:buNone/>
                      </a:pPr>
                      <a:endParaRPr lang="zh-CN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sz="1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  <a:sym typeface="+mn-ea"/>
                        </a:rPr>
                        <a:t>阳继烨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  <a:p>
                      <a:pPr>
                        <a:buNone/>
                      </a:pP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sz="1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  <a:sym typeface="+mn-ea"/>
                        </a:rPr>
                        <a:t>杨湘杰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  <a:p>
                      <a:pPr>
                        <a:buNone/>
                      </a:pP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sz="1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  <a:sym typeface="+mn-ea"/>
                        </a:rPr>
                        <a:t>姚秉辰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  <a:p>
                      <a:pPr>
                        <a:buNone/>
                      </a:pP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sz="1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  <a:sym typeface="+mn-ea"/>
                        </a:rPr>
                        <a:t>崔楚岑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  <a:p>
                      <a:pPr>
                        <a:buNone/>
                      </a:pPr>
                      <a:endParaRPr lang="zh-CN" altLang="en-US" sz="1800">
                        <a:solidFill>
                          <a:srgbClr val="000000"/>
                        </a:solidFill>
                      </a:endParaRPr>
                    </a:p>
                    <a:p>
                      <a:pPr>
                        <a:buNone/>
                      </a:pPr>
                      <a:endParaRPr lang="zh-CN" altLang="en-US" sz="180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sz="1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  <a:sym typeface="+mn-ea"/>
                        </a:rPr>
                        <a:t>李思瑾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  <a:p>
                      <a:pPr>
                        <a:buNone/>
                      </a:pP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sz="1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  <a:sym typeface="+mn-ea"/>
                        </a:rPr>
                        <a:t>旷舒阳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  <a:p>
                      <a:pPr>
                        <a:buNone/>
                      </a:pP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sz="1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  <a:sym typeface="+mn-ea"/>
                        </a:rPr>
                        <a:t>焦子珊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  <a:p>
                      <a:pPr>
                        <a:buNone/>
                      </a:pP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sz="1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  <a:sym typeface="+mn-ea"/>
                        </a:rPr>
                        <a:t>韩天依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  <a:p>
                      <a:pPr>
                        <a:buNone/>
                      </a:pPr>
                      <a:endParaRPr lang="zh-CN" altLang="en-US" sz="1800">
                        <a:solidFill>
                          <a:srgbClr val="000000"/>
                        </a:solidFill>
                      </a:endParaRPr>
                    </a:p>
                    <a:p>
                      <a:pPr>
                        <a:buNone/>
                      </a:pPr>
                      <a:endParaRPr lang="zh-CN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sz="1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  <a:sym typeface="+mn-ea"/>
                        </a:rPr>
                        <a:t>郭婧怡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  <a:p>
                      <a:pPr>
                        <a:buNone/>
                      </a:pP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sz="1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  <a:sym typeface="+mn-ea"/>
                        </a:rPr>
                        <a:t>傅思睿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  <a:p>
                      <a:pPr>
                        <a:buNone/>
                      </a:pP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sz="1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  <a:sym typeface="+mn-ea"/>
                        </a:rPr>
                        <a:t>张苏琪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  <a:p>
                      <a:pPr>
                        <a:buNone/>
                      </a:pPr>
                      <a:endParaRPr lang="zh-CN" altLang="en-US" sz="180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sz="1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  <a:sym typeface="+mn-ea"/>
                        </a:rPr>
                        <a:t>刘嘉怡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  <a:p>
                      <a:pPr>
                        <a:buNone/>
                      </a:pP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sz="1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  <a:sym typeface="+mn-ea"/>
                        </a:rPr>
                        <a:t>石楚郡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  <a:p>
                      <a:pPr>
                        <a:buNone/>
                      </a:pP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sz="1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  <a:sym typeface="+mn-ea"/>
                        </a:rPr>
                        <a:t>涂梓骞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  <a:p>
                      <a:pPr>
                        <a:buNone/>
                      </a:pP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sz="1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  <a:sym typeface="+mn-ea"/>
                        </a:rPr>
                        <a:t>闫一然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  <a:p>
                      <a:pPr>
                        <a:buNone/>
                      </a:pP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sz="1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  <a:sym typeface="+mn-ea"/>
                        </a:rPr>
                        <a:t>姚佳辰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  <a:p>
                      <a:pPr>
                        <a:buNone/>
                      </a:pP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sz="1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  <a:sym typeface="+mn-ea"/>
                        </a:rPr>
                        <a:t>张爱希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  <a:p>
                      <a:pPr>
                        <a:buNone/>
                      </a:pP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  <a:sym typeface="+mn-ea"/>
                        </a:rPr>
                        <a:t>朱钰安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  <a:p>
                      <a:pPr indent="0" algn="ctr">
                        <a:buNone/>
                      </a:pP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sz="1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  <a:sym typeface="+mn-ea"/>
                        </a:rPr>
                        <a:t>高宁舒</a:t>
                      </a:r>
                      <a:endParaRPr lang="zh-CN" altLang="en-US" sz="1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  <a:p>
                      <a:pPr>
                        <a:buNone/>
                      </a:pPr>
                      <a:endParaRPr lang="zh-CN" altLang="en-US" sz="1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sz="1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  <a:sym typeface="+mn-ea"/>
                        </a:rPr>
                        <a:t>朱璟程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  <a:p>
                      <a:pPr>
                        <a:buNone/>
                      </a:pP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sz="1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  <a:sym typeface="+mn-ea"/>
                        </a:rPr>
                        <a:t>张家齐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  <a:p>
                      <a:pPr>
                        <a:buNone/>
                      </a:pP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sz="1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  <a:sym typeface="+mn-ea"/>
                        </a:rPr>
                        <a:t>高海洋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  <a:p>
                      <a:pPr>
                        <a:buNone/>
                      </a:pP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sz="1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  <a:sym typeface="+mn-ea"/>
                        </a:rPr>
                        <a:t>吴梓瑄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  <a:p>
                      <a:pPr>
                        <a:buNone/>
                      </a:pP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  <a:sym typeface="+mn-ea"/>
                        </a:rPr>
                        <a:t>刘华文博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  <a:p>
                      <a:pPr algn="ctr">
                        <a:buNone/>
                      </a:pP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  <a:sym typeface="+mn-ea"/>
                        </a:rPr>
                        <a:t>韩其澎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  <a:p>
                      <a:pPr indent="0" algn="ctr">
                        <a:buNone/>
                      </a:pPr>
                      <a:endParaRPr lang="zh-CN" altLang="en-US" sz="1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sz="1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  <a:sym typeface="+mn-ea"/>
                        </a:rPr>
                        <a:t>高墨宸</a:t>
                      </a:r>
                      <a:endParaRPr lang="zh-CN" altLang="en-US" sz="1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等线" panose="02010600030101010101" charset="-122"/>
                        <a:sym typeface="+mn-ea"/>
                      </a:endParaRPr>
                    </a:p>
                    <a:p>
                      <a:pPr>
                        <a:buNone/>
                      </a:pPr>
                      <a:endParaRPr lang="zh-CN" altLang="en-US" sz="1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等线" panose="02010600030101010101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sz="1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  <a:sym typeface="+mn-ea"/>
                        </a:rPr>
                        <a:t>白雷雨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  <a:p>
                      <a:pPr>
                        <a:buNone/>
                      </a:pP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sz="1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  <a:sym typeface="+mn-ea"/>
                        </a:rPr>
                        <a:t>单奕超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  <a:p>
                      <a:pPr>
                        <a:buNone/>
                      </a:pP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sz="1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  <a:sym typeface="+mn-ea"/>
                        </a:rPr>
                        <a:t>董麓澄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  <a:p>
                      <a:pPr>
                        <a:buNone/>
                      </a:pP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sz="1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  <a:sym typeface="+mn-ea"/>
                        </a:rPr>
                        <a:t>董贤哲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  <a:p>
                      <a:pPr>
                        <a:buNone/>
                      </a:pP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sz="1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  <a:sym typeface="+mn-ea"/>
                        </a:rPr>
                        <a:t>董郑豪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  <a:p>
                      <a:pPr>
                        <a:buNone/>
                      </a:pP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8"/>
          <p:cNvSpPr/>
          <p:nvPr>
            <p:custDataLst>
              <p:tags r:id="rId1"/>
            </p:custDataLst>
          </p:nvPr>
        </p:nvSpPr>
        <p:spPr>
          <a:xfrm>
            <a:off x="322975" y="6093600"/>
            <a:ext cx="1235392" cy="867727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78000"/>
              </a:lnSpc>
            </a:pPr>
            <a:endParaRPr lang="en-US" altLang="en-US" sz="100" dirty="0"/>
          </a:p>
          <a:p>
            <a:pPr marL="13335" eaLnBrk="0">
              <a:lnSpc>
                <a:spcPct val="85000"/>
              </a:lnSpc>
            </a:pPr>
            <a:r>
              <a:rPr lang="zh-CN" sz="2325" kern="0" spc="53" dirty="0">
                <a:solidFill>
                  <a:srgbClr val="0070C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前门</a:t>
            </a:r>
            <a:endParaRPr lang="zh-CN" sz="2325" kern="0" spc="53" dirty="0">
              <a:solidFill>
                <a:srgbClr val="0070C0">
                  <a:alpha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" name="表格 1"/>
          <p:cNvGraphicFramePr/>
          <p:nvPr/>
        </p:nvGraphicFramePr>
        <p:xfrm>
          <a:off x="683260" y="1484630"/>
          <a:ext cx="7775575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4090"/>
                <a:gridCol w="922020"/>
                <a:gridCol w="869315"/>
                <a:gridCol w="904240"/>
                <a:gridCol w="887095"/>
                <a:gridCol w="956310"/>
                <a:gridCol w="913130"/>
                <a:gridCol w="1349375"/>
              </a:tblGrid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>
                          <a:solidFill>
                            <a:schemeClr val="tx1"/>
                          </a:solidFill>
                          <a:sym typeface="+mn-ea"/>
                        </a:rPr>
                        <a:t>张开轩</a:t>
                      </a:r>
                      <a:endParaRPr lang="zh-CN" altLang="en-US" sz="180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None/>
                      </a:pPr>
                      <a:endParaRPr lang="zh-CN" altLang="en-US" sz="18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>
                          <a:solidFill>
                            <a:schemeClr val="tx1"/>
                          </a:solidFill>
                          <a:sym typeface="+mn-ea"/>
                        </a:rPr>
                        <a:t>汪沛霖</a:t>
                      </a:r>
                      <a:endParaRPr lang="zh-CN" altLang="en-US" sz="180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None/>
                      </a:pPr>
                      <a:endParaRPr lang="zh-CN" altLang="en-US" sz="18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>
                          <a:solidFill>
                            <a:schemeClr val="tx1"/>
                          </a:solidFill>
                          <a:sym typeface="+mn-ea"/>
                        </a:rPr>
                        <a:t>苏柏睿</a:t>
                      </a:r>
                      <a:endParaRPr lang="zh-CN" altLang="en-US" sz="180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None/>
                      </a:pPr>
                      <a:endParaRPr lang="zh-CN" altLang="en-US" sz="18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>
                          <a:solidFill>
                            <a:schemeClr val="tx1"/>
                          </a:solidFill>
                          <a:sym typeface="+mn-ea"/>
                        </a:rPr>
                        <a:t>任乐山</a:t>
                      </a:r>
                      <a:endParaRPr lang="zh-CN" altLang="en-US" sz="180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None/>
                      </a:pPr>
                      <a:endParaRPr lang="zh-CN" altLang="en-US" sz="18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>
                          <a:solidFill>
                            <a:schemeClr val="tx1"/>
                          </a:solidFill>
                          <a:sym typeface="+mn-ea"/>
                        </a:rPr>
                        <a:t>孙蓦然</a:t>
                      </a:r>
                      <a:endParaRPr lang="zh-CN" altLang="en-US" sz="180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None/>
                      </a:pPr>
                      <a:endParaRPr lang="zh-CN" altLang="en-US" sz="18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>
                          <a:solidFill>
                            <a:schemeClr val="tx1"/>
                          </a:solidFill>
                          <a:sym typeface="+mn-ea"/>
                        </a:rPr>
                        <a:t>邰子豪</a:t>
                      </a:r>
                      <a:endParaRPr lang="zh-CN" altLang="en-US" sz="180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None/>
                      </a:pPr>
                      <a:endParaRPr lang="zh-CN" altLang="en-US" sz="18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>
                          <a:solidFill>
                            <a:schemeClr val="tx1"/>
                          </a:solidFill>
                          <a:sym typeface="+mn-ea"/>
                        </a:rPr>
                        <a:t>景宇琦</a:t>
                      </a:r>
                      <a:endParaRPr lang="zh-CN" altLang="en-US" sz="180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None/>
                      </a:pPr>
                      <a:endParaRPr lang="zh-CN" altLang="en-US" sz="18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>
                          <a:solidFill>
                            <a:schemeClr val="tx1"/>
                          </a:solidFill>
                          <a:sym typeface="+mn-ea"/>
                        </a:rPr>
                        <a:t>温宸熙</a:t>
                      </a:r>
                      <a:endParaRPr lang="zh-CN" altLang="en-US" sz="180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None/>
                      </a:pPr>
                      <a:endParaRPr lang="zh-CN" altLang="en-US" sz="18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戚家绮</a:t>
                      </a:r>
                      <a:endParaRPr lang="zh-CN" altLang="en-US" sz="1800"/>
                    </a:p>
                    <a:p>
                      <a:pPr>
                        <a:buNone/>
                      </a:pPr>
                      <a:endParaRPr lang="zh-CN" altLang="en-US" sz="18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彭昱元</a:t>
                      </a:r>
                      <a:endParaRPr lang="zh-CN" altLang="en-US" sz="1800"/>
                    </a:p>
                    <a:p>
                      <a:pPr>
                        <a:buNone/>
                      </a:pPr>
                      <a:endParaRPr lang="zh-CN" altLang="en-US" sz="18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芦子文</a:t>
                      </a:r>
                      <a:endParaRPr lang="zh-CN" altLang="en-US" sz="1800"/>
                    </a:p>
                    <a:p>
                      <a:pPr>
                        <a:buNone/>
                      </a:pPr>
                      <a:endParaRPr lang="zh-CN" altLang="en-US" sz="18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廖子涵</a:t>
                      </a:r>
                      <a:endParaRPr lang="zh-CN" altLang="en-US" sz="1800"/>
                    </a:p>
                    <a:p>
                      <a:pPr>
                        <a:buNone/>
                      </a:pPr>
                      <a:endParaRPr lang="zh-CN" altLang="en-US" sz="18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周振轩</a:t>
                      </a:r>
                      <a:endParaRPr lang="zh-CN" altLang="en-US" sz="1800"/>
                    </a:p>
                    <a:p>
                      <a:pPr>
                        <a:buNone/>
                      </a:pPr>
                      <a:endParaRPr lang="zh-CN" altLang="en-US" sz="18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李皓轩</a:t>
                      </a:r>
                      <a:endParaRPr lang="zh-CN" altLang="en-US" sz="1800"/>
                    </a:p>
                    <a:p>
                      <a:pPr>
                        <a:buNone/>
                      </a:pPr>
                      <a:endParaRPr lang="zh-CN" altLang="en-US" sz="18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肖可凡</a:t>
                      </a:r>
                      <a:endParaRPr lang="zh-CN" altLang="en-US" sz="1800"/>
                    </a:p>
                    <a:p>
                      <a:pPr>
                        <a:buNone/>
                      </a:pPr>
                      <a:endParaRPr lang="zh-CN" altLang="en-US" sz="18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陈孝孟</a:t>
                      </a:r>
                      <a:endParaRPr lang="zh-CN" altLang="en-US" sz="1800"/>
                    </a:p>
                    <a:p>
                      <a:pPr>
                        <a:buNone/>
                      </a:pPr>
                      <a:endParaRPr lang="zh-CN" altLang="en-US" sz="1800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齐佳宁</a:t>
                      </a:r>
                      <a:endParaRPr lang="zh-CN" altLang="en-US" sz="1800"/>
                    </a:p>
                    <a:p>
                      <a:pPr>
                        <a:buNone/>
                      </a:pPr>
                      <a:endParaRPr lang="zh-CN" altLang="en-US" sz="18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邱清灵</a:t>
                      </a:r>
                      <a:endParaRPr lang="zh-CN" altLang="en-US" sz="1800"/>
                    </a:p>
                    <a:p>
                      <a:pPr>
                        <a:buNone/>
                      </a:pPr>
                      <a:endParaRPr lang="zh-CN" altLang="en-US" sz="18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曲柔蓁</a:t>
                      </a:r>
                      <a:endParaRPr lang="zh-CN" altLang="en-US" sz="1800"/>
                    </a:p>
                    <a:p>
                      <a:pPr>
                        <a:buNone/>
                      </a:pPr>
                      <a:endParaRPr lang="zh-CN" altLang="en-US" sz="18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孙昱阳</a:t>
                      </a:r>
                      <a:endParaRPr lang="zh-CN" altLang="en-US" sz="1800"/>
                    </a:p>
                    <a:p>
                      <a:pPr>
                        <a:buNone/>
                      </a:pPr>
                      <a:endParaRPr lang="zh-CN" altLang="en-US" sz="18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唐小涵</a:t>
                      </a:r>
                      <a:endParaRPr lang="zh-CN" altLang="en-US" sz="1800"/>
                    </a:p>
                    <a:p>
                      <a:pPr>
                        <a:buNone/>
                      </a:pPr>
                      <a:endParaRPr lang="zh-CN" altLang="en-US" sz="18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王紫晨</a:t>
                      </a:r>
                      <a:endParaRPr lang="zh-CN" altLang="en-US" sz="1800"/>
                    </a:p>
                    <a:p>
                      <a:pPr>
                        <a:buNone/>
                      </a:pPr>
                      <a:endParaRPr lang="zh-CN" altLang="en-US" sz="18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刘米乐</a:t>
                      </a:r>
                      <a:endParaRPr lang="zh-CN" altLang="en-US" sz="1800">
                        <a:sym typeface="+mn-ea"/>
                      </a:endParaRPr>
                    </a:p>
                    <a:p>
                      <a:pPr>
                        <a:buNone/>
                      </a:pPr>
                      <a:endParaRPr lang="zh-CN" altLang="en-US" sz="18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杨嘉桐</a:t>
                      </a:r>
                      <a:endParaRPr lang="zh-CN" altLang="en-US" sz="1800"/>
                    </a:p>
                    <a:p>
                      <a:pPr>
                        <a:buNone/>
                      </a:pPr>
                      <a:endParaRPr lang="zh-CN" altLang="en-US" sz="1800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刘子一</a:t>
                      </a:r>
                      <a:endParaRPr lang="zh-CN" altLang="en-US" sz="1800"/>
                    </a:p>
                    <a:p>
                      <a:pPr>
                        <a:buNone/>
                      </a:pPr>
                      <a:endParaRPr lang="zh-CN" altLang="en-US" sz="18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贾越然</a:t>
                      </a:r>
                      <a:endParaRPr lang="zh-CN" altLang="en-US" sz="18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黄钰童</a:t>
                      </a:r>
                      <a:endParaRPr lang="zh-CN" altLang="en-US" sz="18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林珅瑶</a:t>
                      </a:r>
                      <a:endParaRPr lang="zh-CN" altLang="en-US" sz="18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黄靖婷</a:t>
                      </a:r>
                      <a:endParaRPr lang="zh-CN" altLang="en-US" sz="1800"/>
                    </a:p>
                    <a:p>
                      <a:pPr>
                        <a:buNone/>
                      </a:pPr>
                      <a:endParaRPr lang="zh-CN" altLang="en-US" sz="18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蒋道颐</a:t>
                      </a:r>
                      <a:endParaRPr lang="zh-CN" altLang="en-US" sz="18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王杨文俊</a:t>
                      </a:r>
                      <a:endParaRPr lang="zh-CN" altLang="en-US" sz="18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沈子复</a:t>
                      </a:r>
                      <a:endParaRPr lang="zh-CN" altLang="en-US" sz="1800">
                        <a:sym typeface="+mn-ea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陈雪童</a:t>
                      </a:r>
                      <a:endParaRPr lang="zh-CN" altLang="en-US" sz="1800"/>
                    </a:p>
                    <a:p>
                      <a:pPr>
                        <a:buNone/>
                      </a:pPr>
                      <a:endParaRPr lang="zh-CN" altLang="en-US" sz="18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郭易鑫</a:t>
                      </a:r>
                      <a:endParaRPr lang="zh-CN" altLang="en-US" sz="1800"/>
                    </a:p>
                    <a:p>
                      <a:pPr>
                        <a:buNone/>
                      </a:pPr>
                      <a:endParaRPr lang="zh-CN" altLang="en-US" sz="18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王子音</a:t>
                      </a:r>
                      <a:endParaRPr lang="zh-CN" altLang="en-US" sz="1800"/>
                    </a:p>
                    <a:p>
                      <a:pPr>
                        <a:buNone/>
                      </a:pPr>
                      <a:endParaRPr lang="zh-CN" altLang="en-US" sz="1800"/>
                    </a:p>
                    <a:p>
                      <a:pPr>
                        <a:buNone/>
                      </a:pPr>
                      <a:endParaRPr lang="zh-CN" altLang="en-US" sz="18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房一秀</a:t>
                      </a:r>
                      <a:endParaRPr lang="zh-CN" altLang="en-US" sz="1800"/>
                    </a:p>
                    <a:p>
                      <a:pPr>
                        <a:buNone/>
                      </a:pPr>
                      <a:endParaRPr lang="zh-CN" altLang="en-US" sz="1800"/>
                    </a:p>
                    <a:p>
                      <a:pPr>
                        <a:buNone/>
                      </a:pPr>
                      <a:endParaRPr lang="zh-CN" altLang="en-US" sz="18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彭俊陶</a:t>
                      </a:r>
                      <a:endParaRPr lang="zh-CN" altLang="en-US" sz="1800"/>
                    </a:p>
                    <a:p>
                      <a:pPr>
                        <a:buNone/>
                      </a:pPr>
                      <a:endParaRPr lang="zh-CN" altLang="en-US" sz="18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高懿轩</a:t>
                      </a:r>
                      <a:endParaRPr lang="zh-CN" altLang="en-US" sz="1800"/>
                    </a:p>
                    <a:p>
                      <a:pPr>
                        <a:buNone/>
                      </a:pPr>
                      <a:endParaRPr lang="zh-CN" altLang="en-US" sz="1800"/>
                    </a:p>
                    <a:p>
                      <a:pPr>
                        <a:buNone/>
                      </a:pPr>
                      <a:endParaRPr lang="zh-CN" altLang="en-US" sz="18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王子好</a:t>
                      </a:r>
                      <a:endParaRPr lang="zh-CN" altLang="en-US" sz="1800"/>
                    </a:p>
                    <a:p>
                      <a:pPr algn="ctr">
                        <a:buNone/>
                      </a:pPr>
                      <a:endParaRPr lang="zh-CN" altLang="en-US" sz="1800"/>
                    </a:p>
                    <a:p>
                      <a:pPr algn="ctr">
                        <a:buNone/>
                      </a:pPr>
                      <a:endParaRPr lang="zh-CN" altLang="en-US" sz="18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张怡然</a:t>
                      </a:r>
                      <a:endParaRPr lang="zh-CN" altLang="en-US" sz="1800"/>
                    </a:p>
                    <a:p>
                      <a:pPr>
                        <a:buNone/>
                      </a:pPr>
                      <a:endParaRPr lang="zh-CN" altLang="en-US" sz="180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5"/>
          <p:cNvSpPr txBox="1">
            <a:spLocks noChangeArrowheads="1"/>
          </p:cNvSpPr>
          <p:nvPr/>
        </p:nvSpPr>
        <p:spPr bwMode="auto">
          <a:xfrm>
            <a:off x="468313" y="260350"/>
            <a:ext cx="2592387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 smtClean="0">
                <a:solidFill>
                  <a:srgbClr val="FFFF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小测</a:t>
            </a:r>
            <a:endParaRPr lang="zh-CN" altLang="en-US" sz="2800" b="1" dirty="0" smtClean="0">
              <a:solidFill>
                <a:srgbClr val="FFFFFF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755650" y="1772603"/>
            <a:ext cx="800100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CN" sz="2800" b="1" smtClean="0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2</a:t>
            </a:r>
            <a:r>
              <a:rPr kumimoji="1" lang="zh-CN" altLang="en-US" sz="2800" b="1" smtClean="0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、在正常光照下，突然停止光照后的瞬间：</a:t>
            </a:r>
            <a:endParaRPr kumimoji="1" lang="zh-CN" altLang="en-US" sz="2800" b="1" smtClean="0">
              <a:solidFill>
                <a:srgbClr val="0000FF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251460" y="2564765"/>
            <a:ext cx="9352280" cy="6076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 C</a:t>
            </a:r>
            <a:r>
              <a:rPr kumimoji="1" lang="en-US" altLang="zh-CN" sz="2800" b="1" baseline="-25000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3</a:t>
            </a: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的水平会</a:t>
            </a: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_______</a:t>
            </a: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， </a:t>
            </a: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 </a:t>
            </a: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叶绿体内的</a:t>
            </a: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C</a:t>
            </a:r>
            <a:r>
              <a:rPr kumimoji="1" lang="en-US" altLang="zh-CN" sz="2800" b="1" baseline="-25000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5</a:t>
            </a: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水平</a:t>
            </a: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__________</a:t>
            </a: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，</a:t>
            </a:r>
            <a:endParaRPr kumimoji="1" lang="zh-CN" altLang="en-US" sz="2800" b="1" smtClean="0">
              <a:solidFill>
                <a:srgbClr val="00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67043" y="3285173"/>
            <a:ext cx="8382000" cy="6076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叶绿体内的</a:t>
            </a: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NADP</a:t>
            </a:r>
            <a:r>
              <a:rPr kumimoji="1" lang="en-US" altLang="zh-CN" sz="2800" b="1" baseline="30000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+</a:t>
            </a: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/NADPH</a:t>
            </a: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和</a:t>
            </a: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ADP/ATP </a:t>
            </a: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的比值会</a:t>
            </a: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______</a:t>
            </a: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。</a:t>
            </a:r>
            <a:endParaRPr kumimoji="1" lang="zh-CN" altLang="en-US" sz="2800" b="1" smtClean="0">
              <a:solidFill>
                <a:srgbClr val="00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2" name="Text Box 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39750" y="1124268"/>
            <a:ext cx="800100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kumimoji="1" lang="en-US" altLang="zh-CN" sz="2800" b="1" smtClean="0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 1</a:t>
            </a:r>
            <a:r>
              <a:rPr kumimoji="1" lang="zh-CN" altLang="en-US" sz="2800" b="1" smtClean="0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、请画图表示光合作用的过程，并标注</a:t>
            </a:r>
            <a:r>
              <a:rPr kumimoji="1" lang="zh-CN" altLang="en-US" sz="2800" b="1" smtClean="0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场所。</a:t>
            </a:r>
            <a:endParaRPr kumimoji="1" lang="zh-CN" altLang="en-US" sz="2800" b="1" smtClean="0">
              <a:solidFill>
                <a:srgbClr val="0000FF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57543" y="4077018"/>
            <a:ext cx="8001000" cy="9531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kumimoji="1" lang="en-US" altLang="zh-CN" sz="2800" b="1" smtClean="0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3</a:t>
            </a:r>
            <a:r>
              <a:rPr kumimoji="1" lang="zh-CN" altLang="en-US" sz="2800" b="1" smtClean="0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、在正常光照下，突然停止二氧化碳的供应，以下物质将会发生怎样的变化？</a:t>
            </a:r>
            <a:endParaRPr kumimoji="1" lang="zh-CN" altLang="en-US" sz="2800" b="1" smtClean="0">
              <a:solidFill>
                <a:srgbClr val="0000FF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3" name="Text Box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7950" y="5214620"/>
            <a:ext cx="9352280" cy="6076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>
              <a:lnSpc>
                <a:spcPct val="120000"/>
              </a:lnSpc>
              <a:spcBef>
                <a:spcPct val="50000"/>
              </a:spcBef>
            </a:pP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 C</a:t>
            </a:r>
            <a:r>
              <a:rPr kumimoji="1" lang="en-US" altLang="zh-CN" sz="2800" b="1" baseline="-25000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3</a:t>
            </a: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的水平会</a:t>
            </a: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_______</a:t>
            </a: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， </a:t>
            </a: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 </a:t>
            </a: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叶绿体内的</a:t>
            </a: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C</a:t>
            </a:r>
            <a:r>
              <a:rPr kumimoji="1" lang="en-US" altLang="zh-CN" sz="2800" b="1" baseline="-25000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5</a:t>
            </a: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水平</a:t>
            </a: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__________</a:t>
            </a: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，</a:t>
            </a:r>
            <a:endParaRPr kumimoji="1" lang="zh-CN" altLang="en-US" sz="2800" b="1" smtClean="0">
              <a:solidFill>
                <a:srgbClr val="00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23533" y="5935028"/>
            <a:ext cx="8382000" cy="6076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>
              <a:lnSpc>
                <a:spcPct val="120000"/>
              </a:lnSpc>
              <a:spcBef>
                <a:spcPct val="50000"/>
              </a:spcBef>
            </a:pP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叶绿体内的</a:t>
            </a: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NADP</a:t>
            </a:r>
            <a:r>
              <a:rPr kumimoji="1" lang="en-US" altLang="zh-CN" sz="2800" b="1" baseline="30000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+</a:t>
            </a: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/NADPH</a:t>
            </a: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和</a:t>
            </a: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ADP/ATP </a:t>
            </a: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的比值会</a:t>
            </a: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______</a:t>
            </a: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。</a:t>
            </a:r>
            <a:endParaRPr kumimoji="1" lang="zh-CN" altLang="en-US" sz="2800" b="1" smtClean="0">
              <a:solidFill>
                <a:srgbClr val="00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6" grpId="0" autoUpdateAnimBg="0"/>
      <p:bldP spid="7" grpId="0" autoUpdateAnimBg="0"/>
      <p:bldP spid="2" grpId="0" autoUpdateAnimBg="0"/>
      <p:bldP spid="4" grpId="0" autoUpdateAnimBg="0"/>
      <p:bldP spid="3" grpId="0" autoUpdateAnimBg="0"/>
      <p:bldP spid="14" grpId="0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3059113" y="1125538"/>
            <a:ext cx="4967287" cy="4392612"/>
            <a:chOff x="1927" y="709"/>
            <a:chExt cx="3129" cy="2767"/>
          </a:xfrm>
        </p:grpSpPr>
        <p:pic>
          <p:nvPicPr>
            <p:cNvPr id="7171" name="Picture 3" descr="未命名"/>
            <p:cNvPicPr>
              <a:picLocks noChangeAspect="1" noChangeArrowheads="1"/>
            </p:cNvPicPr>
            <p:nvPr/>
          </p:nvPicPr>
          <p:blipFill>
            <a:blip r:embed="rId1" cstate="print"/>
            <a:srcRect/>
            <a:stretch>
              <a:fillRect/>
            </a:stretch>
          </p:blipFill>
          <p:spPr bwMode="auto">
            <a:xfrm>
              <a:off x="1927" y="709"/>
              <a:ext cx="3129" cy="2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72" name="Line 4"/>
            <p:cNvSpPr>
              <a:spLocks noChangeShapeType="1"/>
            </p:cNvSpPr>
            <p:nvPr/>
          </p:nvSpPr>
          <p:spPr bwMode="auto">
            <a:xfrm>
              <a:off x="3606" y="3022"/>
              <a:ext cx="907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5"/>
          <p:cNvGrpSpPr/>
          <p:nvPr/>
        </p:nvGrpSpPr>
        <p:grpSpPr bwMode="auto">
          <a:xfrm>
            <a:off x="1763713" y="2492375"/>
            <a:ext cx="1727200" cy="1728788"/>
            <a:chOff x="1111" y="1570"/>
            <a:chExt cx="1088" cy="1089"/>
          </a:xfrm>
        </p:grpSpPr>
        <p:sp>
          <p:nvSpPr>
            <p:cNvPr id="7174" name="Oval 6"/>
            <p:cNvSpPr>
              <a:spLocks noChangeArrowheads="1"/>
            </p:cNvSpPr>
            <p:nvPr/>
          </p:nvSpPr>
          <p:spPr bwMode="auto">
            <a:xfrm>
              <a:off x="1111" y="1570"/>
              <a:ext cx="1088" cy="1089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</a:ln>
            <a:effectLst/>
          </p:spPr>
          <p:txBody>
            <a:bodyPr wrap="none" anchor="ctr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175" name="Text Box 7"/>
            <p:cNvSpPr txBox="1">
              <a:spLocks noChangeArrowheads="1"/>
            </p:cNvSpPr>
            <p:nvPr/>
          </p:nvSpPr>
          <p:spPr bwMode="auto">
            <a:xfrm>
              <a:off x="1383" y="1888"/>
              <a:ext cx="635" cy="634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kumimoji="1" lang="zh-CN" altLang="en-US" sz="20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叶绿体中的色素</a:t>
              </a:r>
              <a:endParaRPr kumimoji="1" lang="zh-CN" altLang="en-US" sz="2000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1692275" y="5876925"/>
            <a:ext cx="3455988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_GB2312" pitchFamily="49" charset="-122"/>
              </a:rPr>
              <a:t>光反应阶段</a:t>
            </a:r>
            <a:endParaRPr kumimoji="1" lang="zh-CN" altLang="en-US" sz="2800" b="1">
              <a:solidFill>
                <a:srgbClr val="000000"/>
              </a:solidFill>
              <a:latin typeface="Times New Roman" panose="02020603050405020304" pitchFamily="18" charset="0"/>
              <a:ea typeface="楷体_GB2312" pitchFamily="49" charset="-122"/>
            </a:endParaRP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5580063" y="5876925"/>
            <a:ext cx="3241675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_GB2312" pitchFamily="49" charset="-122"/>
              </a:rPr>
              <a:t>暗反应阶段</a:t>
            </a:r>
            <a:endParaRPr kumimoji="1" lang="zh-CN" altLang="en-US" sz="2800" b="1">
              <a:solidFill>
                <a:srgbClr val="000000"/>
              </a:solidFill>
              <a:latin typeface="Times New Roman" panose="02020603050405020304" pitchFamily="18" charset="0"/>
              <a:ea typeface="楷体_GB2312" pitchFamily="49" charset="-122"/>
            </a:endParaRPr>
          </a:p>
        </p:txBody>
      </p:sp>
      <p:grpSp>
        <p:nvGrpSpPr>
          <p:cNvPr id="4" name="Group 10"/>
          <p:cNvGrpSpPr/>
          <p:nvPr/>
        </p:nvGrpSpPr>
        <p:grpSpPr bwMode="auto">
          <a:xfrm>
            <a:off x="323850" y="2924175"/>
            <a:ext cx="1152525" cy="1009650"/>
            <a:chOff x="204" y="1842"/>
            <a:chExt cx="726" cy="636"/>
          </a:xfrm>
        </p:grpSpPr>
        <p:sp>
          <p:nvSpPr>
            <p:cNvPr id="7179" name="AutoShape 11"/>
            <p:cNvSpPr>
              <a:spLocks noChangeArrowheads="1"/>
            </p:cNvSpPr>
            <p:nvPr/>
          </p:nvSpPr>
          <p:spPr bwMode="auto">
            <a:xfrm>
              <a:off x="204" y="1842"/>
              <a:ext cx="726" cy="636"/>
            </a:xfrm>
            <a:prstGeom prst="irregularSeal2">
              <a:avLst/>
            </a:prstGeom>
            <a:solidFill>
              <a:srgbClr val="FF0066"/>
            </a:solidFill>
            <a:ln w="9525">
              <a:solidFill>
                <a:srgbClr val="FF0066"/>
              </a:solidFill>
              <a:miter lim="800000"/>
            </a:ln>
            <a:effectLst/>
          </p:spPr>
          <p:txBody>
            <a:bodyPr wrap="none" anchor="ctr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180" name="Text Box 12"/>
            <p:cNvSpPr txBox="1">
              <a:spLocks noChangeArrowheads="1"/>
            </p:cNvSpPr>
            <p:nvPr/>
          </p:nvSpPr>
          <p:spPr bwMode="auto">
            <a:xfrm>
              <a:off x="295" y="1979"/>
              <a:ext cx="589" cy="288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zh-CN" altLang="en-US" sz="24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光能</a:t>
              </a:r>
              <a:endParaRPr kumimoji="1" lang="zh-CN" altLang="en-US" sz="2400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7181" name="AutoShape 13"/>
          <p:cNvSpPr>
            <a:spLocks noChangeArrowheads="1"/>
          </p:cNvSpPr>
          <p:nvPr/>
        </p:nvSpPr>
        <p:spPr bwMode="auto">
          <a:xfrm>
            <a:off x="1476375" y="3284538"/>
            <a:ext cx="647700" cy="288925"/>
          </a:xfrm>
          <a:prstGeom prst="rightArrow">
            <a:avLst>
              <a:gd name="adj1" fmla="val 50000"/>
              <a:gd name="adj2" fmla="val 56044"/>
            </a:avLst>
          </a:prstGeom>
          <a:solidFill>
            <a:srgbClr val="FF6699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grpSp>
        <p:nvGrpSpPr>
          <p:cNvPr id="5" name="Group 14"/>
          <p:cNvGrpSpPr/>
          <p:nvPr/>
        </p:nvGrpSpPr>
        <p:grpSpPr bwMode="auto">
          <a:xfrm>
            <a:off x="6011863" y="3860800"/>
            <a:ext cx="1354137" cy="976313"/>
            <a:chOff x="3767" y="2447"/>
            <a:chExt cx="853" cy="615"/>
          </a:xfrm>
        </p:grpSpPr>
        <p:sp>
          <p:nvSpPr>
            <p:cNvPr id="7183" name="Freeform 15"/>
            <p:cNvSpPr/>
            <p:nvPr/>
          </p:nvSpPr>
          <p:spPr bwMode="auto">
            <a:xfrm>
              <a:off x="4608" y="2447"/>
              <a:ext cx="12" cy="35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0" y="35"/>
                </a:cxn>
                <a:cxn ang="0">
                  <a:pos x="12" y="0"/>
                </a:cxn>
              </a:cxnLst>
              <a:rect l="0" t="0" r="r" b="b"/>
              <a:pathLst>
                <a:path w="12" h="35">
                  <a:moveTo>
                    <a:pt x="12" y="0"/>
                  </a:moveTo>
                  <a:cubicBezTo>
                    <a:pt x="8" y="12"/>
                    <a:pt x="0" y="35"/>
                    <a:pt x="0" y="35"/>
                  </a:cubicBezTo>
                  <a:cubicBezTo>
                    <a:pt x="0" y="35"/>
                    <a:pt x="8" y="12"/>
                    <a:pt x="1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184" name="Freeform 16"/>
            <p:cNvSpPr/>
            <p:nvPr/>
          </p:nvSpPr>
          <p:spPr bwMode="auto">
            <a:xfrm>
              <a:off x="3767" y="3022"/>
              <a:ext cx="161" cy="4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1" y="11"/>
                </a:cxn>
              </a:cxnLst>
              <a:rect l="0" t="0" r="r" b="b"/>
              <a:pathLst>
                <a:path w="161" h="40">
                  <a:moveTo>
                    <a:pt x="0" y="0"/>
                  </a:moveTo>
                  <a:cubicBezTo>
                    <a:pt x="61" y="40"/>
                    <a:pt x="91" y="11"/>
                    <a:pt x="161" y="11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185" name="Freeform 17"/>
            <p:cNvSpPr/>
            <p:nvPr/>
          </p:nvSpPr>
          <p:spPr bwMode="auto">
            <a:xfrm>
              <a:off x="4147" y="2907"/>
              <a:ext cx="150" cy="46"/>
            </a:xfrm>
            <a:custGeom>
              <a:avLst/>
              <a:gdLst/>
              <a:ahLst/>
              <a:cxnLst>
                <a:cxn ang="0">
                  <a:pos x="0" y="46"/>
                </a:cxn>
                <a:cxn ang="0">
                  <a:pos x="150" y="0"/>
                </a:cxn>
              </a:cxnLst>
              <a:rect l="0" t="0" r="r" b="b"/>
              <a:pathLst>
                <a:path w="150" h="46">
                  <a:moveTo>
                    <a:pt x="0" y="46"/>
                  </a:moveTo>
                  <a:cubicBezTo>
                    <a:pt x="46" y="37"/>
                    <a:pt x="114" y="33"/>
                    <a:pt x="150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186" name="Freeform 18"/>
            <p:cNvSpPr/>
            <p:nvPr/>
          </p:nvSpPr>
          <p:spPr bwMode="auto">
            <a:xfrm>
              <a:off x="4424" y="2655"/>
              <a:ext cx="126" cy="122"/>
            </a:xfrm>
            <a:custGeom>
              <a:avLst/>
              <a:gdLst/>
              <a:ahLst/>
              <a:cxnLst>
                <a:cxn ang="0">
                  <a:pos x="0" y="103"/>
                </a:cxn>
                <a:cxn ang="0">
                  <a:pos x="34" y="115"/>
                </a:cxn>
                <a:cxn ang="0">
                  <a:pos x="80" y="46"/>
                </a:cxn>
                <a:cxn ang="0">
                  <a:pos x="115" y="23"/>
                </a:cxn>
                <a:cxn ang="0">
                  <a:pos x="126" y="0"/>
                </a:cxn>
              </a:cxnLst>
              <a:rect l="0" t="0" r="r" b="b"/>
              <a:pathLst>
                <a:path w="126" h="122">
                  <a:moveTo>
                    <a:pt x="0" y="103"/>
                  </a:moveTo>
                  <a:cubicBezTo>
                    <a:pt x="11" y="107"/>
                    <a:pt x="24" y="122"/>
                    <a:pt x="34" y="115"/>
                  </a:cubicBezTo>
                  <a:cubicBezTo>
                    <a:pt x="57" y="99"/>
                    <a:pt x="65" y="69"/>
                    <a:pt x="80" y="46"/>
                  </a:cubicBezTo>
                  <a:cubicBezTo>
                    <a:pt x="88" y="34"/>
                    <a:pt x="105" y="33"/>
                    <a:pt x="115" y="23"/>
                  </a:cubicBezTo>
                  <a:cubicBezTo>
                    <a:pt x="121" y="17"/>
                    <a:pt x="122" y="8"/>
                    <a:pt x="126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7187" name="Line 19"/>
          <p:cNvSpPr>
            <a:spLocks noChangeShapeType="1"/>
          </p:cNvSpPr>
          <p:nvPr/>
        </p:nvSpPr>
        <p:spPr bwMode="auto">
          <a:xfrm>
            <a:off x="4500563" y="2781300"/>
            <a:ext cx="576262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</p:spPr>
        <p:txBody>
          <a:bodyPr wrap="none" anchor="ctr"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grpSp>
        <p:nvGrpSpPr>
          <p:cNvPr id="6" name="Group 20"/>
          <p:cNvGrpSpPr/>
          <p:nvPr/>
        </p:nvGrpSpPr>
        <p:grpSpPr bwMode="auto">
          <a:xfrm>
            <a:off x="6443663" y="2420938"/>
            <a:ext cx="1296987" cy="1081087"/>
            <a:chOff x="4059" y="1525"/>
            <a:chExt cx="817" cy="681"/>
          </a:xfrm>
        </p:grpSpPr>
        <p:sp>
          <p:nvSpPr>
            <p:cNvPr id="7189" name="Arc 21"/>
            <p:cNvSpPr/>
            <p:nvPr/>
          </p:nvSpPr>
          <p:spPr bwMode="auto">
            <a:xfrm rot="15777364" flipV="1">
              <a:off x="3991" y="1593"/>
              <a:ext cx="681" cy="54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190" name="Line 22"/>
            <p:cNvSpPr>
              <a:spLocks noChangeShapeType="1"/>
            </p:cNvSpPr>
            <p:nvPr/>
          </p:nvSpPr>
          <p:spPr bwMode="auto">
            <a:xfrm>
              <a:off x="4468" y="1706"/>
              <a:ext cx="408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</a:ln>
            <a:effectLst/>
          </p:spPr>
          <p:txBody>
            <a:bodyPr wrap="none" anchor="ctr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7191" name="Text Box 23"/>
          <p:cNvSpPr txBox="1">
            <a:spLocks noChangeArrowheads="1"/>
          </p:cNvSpPr>
          <p:nvPr/>
        </p:nvSpPr>
        <p:spPr bwMode="auto">
          <a:xfrm>
            <a:off x="7812088" y="2636838"/>
            <a:ext cx="863600" cy="64135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zh-CN" sz="3600" b="1">
                <a:solidFill>
                  <a:srgbClr val="000000"/>
                </a:solidFill>
                <a:latin typeface="Times New Roman" panose="02020603050405020304" pitchFamily="18" charset="0"/>
              </a:rPr>
              <a:t>co</a:t>
            </a:r>
            <a:r>
              <a:rPr kumimoji="1" lang="en-US" altLang="zh-CN" sz="3600" b="1" baseline="-2500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endParaRPr kumimoji="1" lang="en-US" altLang="zh-CN" sz="3600" b="1" baseline="-25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92" name="Text Box 24"/>
          <p:cNvSpPr txBox="1">
            <a:spLocks noChangeArrowheads="1"/>
          </p:cNvSpPr>
          <p:nvPr/>
        </p:nvSpPr>
        <p:spPr bwMode="auto">
          <a:xfrm>
            <a:off x="5651500" y="2205038"/>
            <a:ext cx="865188" cy="579437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zh-CN" sz="32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2C</a:t>
            </a:r>
            <a:r>
              <a:rPr kumimoji="1" lang="en-US" altLang="zh-CN" sz="32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3</a:t>
            </a:r>
            <a:endParaRPr kumimoji="1" lang="en-US" altLang="zh-CN" sz="3200" b="1" baseline="-250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7" name="Group 25"/>
          <p:cNvGrpSpPr/>
          <p:nvPr/>
        </p:nvGrpSpPr>
        <p:grpSpPr bwMode="auto">
          <a:xfrm>
            <a:off x="1763713" y="1052513"/>
            <a:ext cx="3344862" cy="2016125"/>
            <a:chOff x="1111" y="663"/>
            <a:chExt cx="2107" cy="1270"/>
          </a:xfrm>
        </p:grpSpPr>
        <p:sp>
          <p:nvSpPr>
            <p:cNvPr id="7194" name="Arc 26"/>
            <p:cNvSpPr/>
            <p:nvPr/>
          </p:nvSpPr>
          <p:spPr bwMode="auto">
            <a:xfrm rot="7520815">
              <a:off x="1870" y="584"/>
              <a:ext cx="1270" cy="1427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med" len="med"/>
            </a:ln>
            <a:effectLst/>
          </p:spPr>
          <p:txBody>
            <a:bodyPr wrap="none" anchor="ctr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195" name="Line 27"/>
            <p:cNvSpPr>
              <a:spLocks noChangeShapeType="1"/>
            </p:cNvSpPr>
            <p:nvPr/>
          </p:nvSpPr>
          <p:spPr bwMode="auto">
            <a:xfrm>
              <a:off x="2230" y="1694"/>
              <a:ext cx="272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196" name="Text Box 28"/>
            <p:cNvSpPr txBox="1">
              <a:spLocks noChangeArrowheads="1"/>
            </p:cNvSpPr>
            <p:nvPr/>
          </p:nvSpPr>
          <p:spPr bwMode="auto">
            <a:xfrm>
              <a:off x="1111" y="1253"/>
              <a:ext cx="726" cy="518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kumimoji="1" lang="en-US" altLang="zh-CN" sz="24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H</a:t>
              </a:r>
              <a:r>
                <a:rPr kumimoji="1" lang="en-US" altLang="zh-CN" sz="2400" b="1" baseline="-25000">
                  <a:solidFill>
                    <a:srgbClr val="000000"/>
                  </a:solidFill>
                  <a:latin typeface="Times New Roman" panose="02020603050405020304" pitchFamily="18" charset="0"/>
                </a:rPr>
                <a:t>2</a:t>
              </a:r>
              <a:r>
                <a:rPr kumimoji="1" lang="en-US" altLang="zh-CN" sz="24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O		</a:t>
              </a:r>
              <a:endParaRPr kumimoji="1" lang="en-US" altLang="zh-CN" sz="2400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7197" name="Text Box 29"/>
          <p:cNvSpPr txBox="1">
            <a:spLocks noChangeArrowheads="1"/>
          </p:cNvSpPr>
          <p:nvPr/>
        </p:nvSpPr>
        <p:spPr bwMode="auto">
          <a:xfrm>
            <a:off x="2771775" y="2205038"/>
            <a:ext cx="2160588" cy="366712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zh-CN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水在光下分解</a:t>
            </a:r>
            <a:endParaRPr kumimoji="1" lang="zh-CN" altLang="en-US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98" name="Text Box 30"/>
          <p:cNvSpPr txBox="1">
            <a:spLocks noChangeArrowheads="1"/>
          </p:cNvSpPr>
          <p:nvPr/>
        </p:nvSpPr>
        <p:spPr bwMode="auto">
          <a:xfrm>
            <a:off x="7092950" y="3429000"/>
            <a:ext cx="719138" cy="579438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zh-CN" sz="3200" b="1">
                <a:solidFill>
                  <a:srgbClr val="000000"/>
                </a:solidFill>
                <a:latin typeface="Times New Roman" panose="02020603050405020304" pitchFamily="18" charset="0"/>
              </a:rPr>
              <a:t>C</a:t>
            </a:r>
            <a:r>
              <a:rPr kumimoji="1" lang="en-US" altLang="zh-CN" sz="3200" b="1" baseline="-25000">
                <a:solidFill>
                  <a:srgbClr val="000000"/>
                </a:solidFill>
                <a:latin typeface="Times New Roman" panose="02020603050405020304" pitchFamily="18" charset="0"/>
              </a:rPr>
              <a:t>5</a:t>
            </a:r>
            <a:endParaRPr kumimoji="1" lang="en-US" altLang="zh-CN" sz="3200" b="1" baseline="-25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99" name="Text Box 31"/>
          <p:cNvSpPr txBox="1">
            <a:spLocks noChangeArrowheads="1"/>
          </p:cNvSpPr>
          <p:nvPr/>
        </p:nvSpPr>
        <p:spPr bwMode="auto">
          <a:xfrm>
            <a:off x="3492500" y="3716338"/>
            <a:ext cx="1008063" cy="45720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zh-CN" sz="2400" b="1">
                <a:solidFill>
                  <a:srgbClr val="000000"/>
                </a:solidFill>
                <a:latin typeface="Times New Roman" panose="02020603050405020304" pitchFamily="18" charset="0"/>
              </a:rPr>
              <a:t>ATP</a:t>
            </a:r>
            <a:endParaRPr kumimoji="1" lang="en-US" altLang="zh-CN" sz="24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00" name="Text Box 32"/>
          <p:cNvSpPr txBox="1">
            <a:spLocks noChangeArrowheads="1"/>
          </p:cNvSpPr>
          <p:nvPr/>
        </p:nvSpPr>
        <p:spPr bwMode="auto">
          <a:xfrm>
            <a:off x="3059113" y="4581525"/>
            <a:ext cx="1584325" cy="45720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zh-CN" sz="2400" b="1">
                <a:solidFill>
                  <a:srgbClr val="000000"/>
                </a:solidFill>
                <a:latin typeface="Times New Roman" panose="02020603050405020304" pitchFamily="18" charset="0"/>
              </a:rPr>
              <a:t>ADP+Pi</a:t>
            </a:r>
            <a:endParaRPr kumimoji="1" lang="en-US" altLang="zh-CN" sz="24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01" name="Text Box 33"/>
          <p:cNvSpPr txBox="1">
            <a:spLocks noChangeArrowheads="1"/>
          </p:cNvSpPr>
          <p:nvPr/>
        </p:nvSpPr>
        <p:spPr bwMode="auto">
          <a:xfrm>
            <a:off x="3348038" y="4149725"/>
            <a:ext cx="1079500" cy="45720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zh-CN" altLang="en-US" sz="2400" b="1">
                <a:solidFill>
                  <a:srgbClr val="000000"/>
                </a:solidFill>
                <a:latin typeface="Times New Roman" panose="02020603050405020304" pitchFamily="18" charset="0"/>
              </a:rPr>
              <a:t>酶</a:t>
            </a:r>
            <a:endParaRPr kumimoji="1" lang="zh-CN" altLang="en-US" sz="24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02" name="Text Box 34"/>
          <p:cNvSpPr txBox="1">
            <a:spLocks noChangeArrowheads="1"/>
          </p:cNvSpPr>
          <p:nvPr/>
        </p:nvSpPr>
        <p:spPr bwMode="auto">
          <a:xfrm>
            <a:off x="4140200" y="3644900"/>
            <a:ext cx="1008063" cy="366713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zh-CN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供能</a:t>
            </a:r>
            <a:endParaRPr kumimoji="1" lang="zh-CN" altLang="en-US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03" name="Text Box 35"/>
          <p:cNvSpPr txBox="1">
            <a:spLocks noChangeArrowheads="1"/>
          </p:cNvSpPr>
          <p:nvPr/>
        </p:nvSpPr>
        <p:spPr bwMode="auto">
          <a:xfrm>
            <a:off x="3646487" y="2617786"/>
            <a:ext cx="1439863" cy="39687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zh-CN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NADPH</a:t>
            </a:r>
            <a:endParaRPr kumimoji="1" lang="en-US" altLang="zh-CN" sz="20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04" name="Text Box 36"/>
          <p:cNvSpPr txBox="1">
            <a:spLocks noChangeArrowheads="1"/>
          </p:cNvSpPr>
          <p:nvPr/>
        </p:nvSpPr>
        <p:spPr bwMode="auto">
          <a:xfrm>
            <a:off x="4364632" y="2504183"/>
            <a:ext cx="1295400" cy="366713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zh-CN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供氢</a:t>
            </a:r>
            <a:endParaRPr kumimoji="1" lang="zh-CN" altLang="en-US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05" name="Text Box 37"/>
          <p:cNvSpPr txBox="1">
            <a:spLocks noChangeArrowheads="1"/>
          </p:cNvSpPr>
          <p:nvPr/>
        </p:nvSpPr>
        <p:spPr bwMode="auto">
          <a:xfrm>
            <a:off x="5076825" y="1557338"/>
            <a:ext cx="1150938" cy="45720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zh-CN" sz="2400" b="1">
                <a:solidFill>
                  <a:srgbClr val="000000"/>
                </a:solidFill>
                <a:latin typeface="Times New Roman" panose="02020603050405020304" pitchFamily="18" charset="0"/>
              </a:rPr>
              <a:t>O</a:t>
            </a:r>
            <a:r>
              <a:rPr kumimoji="1" lang="en-US" altLang="zh-CN" sz="2400" b="1" baseline="-2500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endParaRPr kumimoji="1" lang="en-US" altLang="zh-CN" sz="2400" b="1" baseline="-25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06" name="Text Box 38"/>
          <p:cNvSpPr txBox="1">
            <a:spLocks noChangeArrowheads="1"/>
          </p:cNvSpPr>
          <p:nvPr/>
        </p:nvSpPr>
        <p:spPr bwMode="auto">
          <a:xfrm>
            <a:off x="5940425" y="2492375"/>
            <a:ext cx="1692275" cy="85407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>
            <a:spAutoFit/>
          </a:bodyPr>
          <a:lstStyle/>
          <a:p>
            <a:pPr marL="457200" indent="-457200" algn="ctr">
              <a:spcBef>
                <a:spcPct val="50000"/>
              </a:spcBef>
            </a:pPr>
            <a:r>
              <a:rPr kumimoji="1" lang="en-US" altLang="zh-CN" sz="2000" b="1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kumimoji="1" lang="zh-CN" altLang="en-US" sz="2000" b="1">
                <a:solidFill>
                  <a:srgbClr val="000000"/>
                </a:solidFill>
                <a:latin typeface="Times New Roman" panose="02020603050405020304" pitchFamily="18" charset="0"/>
              </a:rPr>
              <a:t>固      </a:t>
            </a:r>
            <a:endParaRPr kumimoji="1" lang="zh-CN" altLang="en-US" sz="2000" b="1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457200" indent="-457200" algn="ctr">
              <a:spcBef>
                <a:spcPct val="50000"/>
              </a:spcBef>
            </a:pPr>
            <a:r>
              <a:rPr kumimoji="1" lang="zh-CN" altLang="en-US" sz="2000" b="1">
                <a:solidFill>
                  <a:srgbClr val="000000"/>
                </a:solidFill>
                <a:latin typeface="Times New Roman" panose="02020603050405020304" pitchFamily="18" charset="0"/>
              </a:rPr>
              <a:t>         定</a:t>
            </a:r>
            <a:endParaRPr kumimoji="1" lang="zh-CN" altLang="en-US" sz="20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07" name="Text Box 39"/>
          <p:cNvSpPr txBox="1">
            <a:spLocks noChangeArrowheads="1"/>
          </p:cNvSpPr>
          <p:nvPr/>
        </p:nvSpPr>
        <p:spPr bwMode="auto">
          <a:xfrm>
            <a:off x="4932363" y="2781300"/>
            <a:ext cx="488950" cy="158432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vert="eaVert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zh-CN" altLang="en-US" sz="2000" b="1">
                <a:solidFill>
                  <a:srgbClr val="000000"/>
                </a:solidFill>
                <a:latin typeface="Times New Roman" panose="02020603050405020304" pitchFamily="18" charset="0"/>
              </a:rPr>
              <a:t>还          原</a:t>
            </a:r>
            <a:endParaRPr kumimoji="1" lang="zh-CN" altLang="en-US" sz="20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08" name="Text Box 40"/>
          <p:cNvSpPr txBox="1">
            <a:spLocks noChangeArrowheads="1"/>
          </p:cNvSpPr>
          <p:nvPr/>
        </p:nvSpPr>
        <p:spPr bwMode="auto">
          <a:xfrm>
            <a:off x="5508625" y="3213100"/>
            <a:ext cx="1511300" cy="1015663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zh-CN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楷体_GB2312" pitchFamily="49" charset="-122"/>
              </a:rPr>
              <a:t>多种酶</a:t>
            </a:r>
            <a:endParaRPr kumimoji="1" lang="zh-CN" alt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楷体_GB2312" pitchFamily="49" charset="-122"/>
            </a:endParaRPr>
          </a:p>
          <a:p>
            <a:pPr algn="ctr">
              <a:spcBef>
                <a:spcPct val="50000"/>
              </a:spcBef>
            </a:pPr>
            <a:r>
              <a:rPr kumimoji="1" lang="zh-CN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楷体_GB2312" pitchFamily="49" charset="-122"/>
              </a:rPr>
              <a:t>参加催化</a:t>
            </a:r>
            <a:endParaRPr kumimoji="1" lang="zh-CN" alt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楷体_GB2312" pitchFamily="49" charset="-122"/>
            </a:endParaRPr>
          </a:p>
        </p:txBody>
      </p:sp>
      <p:sp>
        <p:nvSpPr>
          <p:cNvPr id="7209" name="Text Box 41"/>
          <p:cNvSpPr txBox="1">
            <a:spLocks noChangeArrowheads="1"/>
          </p:cNvSpPr>
          <p:nvPr/>
        </p:nvSpPr>
        <p:spPr bwMode="auto">
          <a:xfrm>
            <a:off x="7092950" y="4652963"/>
            <a:ext cx="1584325" cy="579437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zh-CN" sz="32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C</a:t>
            </a:r>
            <a:r>
              <a:rPr kumimoji="1" lang="en-US" altLang="zh-CN" sz="32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6</a:t>
            </a:r>
            <a:endParaRPr kumimoji="1" lang="en-US" altLang="zh-CN" sz="3200" b="1" baseline="-250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10" name="AutoShape 42"/>
          <p:cNvSpPr/>
          <p:nvPr/>
        </p:nvSpPr>
        <p:spPr bwMode="auto">
          <a:xfrm rot="-5400000">
            <a:off x="2483644" y="4075907"/>
            <a:ext cx="431800" cy="3313112"/>
          </a:xfrm>
          <a:prstGeom prst="leftBrace">
            <a:avLst>
              <a:gd name="adj1" fmla="val 63940"/>
              <a:gd name="adj2" fmla="val 50000"/>
            </a:avLst>
          </a:prstGeom>
          <a:noFill/>
          <a:ln w="9525">
            <a:solidFill>
              <a:schemeClr val="tx1"/>
            </a:solidFill>
            <a:round/>
          </a:ln>
          <a:effectLst/>
        </p:spPr>
        <p:txBody>
          <a:bodyPr wrap="none" anchor="ctr"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211" name="AutoShape 43"/>
          <p:cNvSpPr/>
          <p:nvPr/>
        </p:nvSpPr>
        <p:spPr bwMode="auto">
          <a:xfrm rot="-5400000">
            <a:off x="6408738" y="3897313"/>
            <a:ext cx="360362" cy="3744912"/>
          </a:xfrm>
          <a:prstGeom prst="leftBrace">
            <a:avLst>
              <a:gd name="adj1" fmla="val 86601"/>
              <a:gd name="adj2" fmla="val 50000"/>
            </a:avLst>
          </a:prstGeom>
          <a:noFill/>
          <a:ln w="9525">
            <a:solidFill>
              <a:schemeClr val="tx1"/>
            </a:solidFill>
            <a:round/>
          </a:ln>
          <a:effectLst/>
        </p:spPr>
        <p:txBody>
          <a:bodyPr wrap="none" anchor="ctr"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grpSp>
        <p:nvGrpSpPr>
          <p:cNvPr id="8" name="Group 44"/>
          <p:cNvGrpSpPr/>
          <p:nvPr/>
        </p:nvGrpSpPr>
        <p:grpSpPr bwMode="auto">
          <a:xfrm>
            <a:off x="2843213" y="3933825"/>
            <a:ext cx="865187" cy="881063"/>
            <a:chOff x="1791" y="2480"/>
            <a:chExt cx="545" cy="555"/>
          </a:xfrm>
        </p:grpSpPr>
        <p:sp>
          <p:nvSpPr>
            <p:cNvPr id="7213" name="Line 45"/>
            <p:cNvSpPr>
              <a:spLocks noChangeShapeType="1"/>
            </p:cNvSpPr>
            <p:nvPr/>
          </p:nvSpPr>
          <p:spPr bwMode="auto">
            <a:xfrm>
              <a:off x="2064" y="2491"/>
              <a:ext cx="27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214" name="Line 46"/>
            <p:cNvSpPr>
              <a:spLocks noChangeShapeType="1"/>
            </p:cNvSpPr>
            <p:nvPr/>
          </p:nvSpPr>
          <p:spPr bwMode="auto">
            <a:xfrm>
              <a:off x="1882" y="3035"/>
              <a:ext cx="18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</a:ln>
            <a:effectLst/>
          </p:spPr>
          <p:txBody>
            <a:bodyPr wrap="none" anchor="ctr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215" name="Freeform 47"/>
            <p:cNvSpPr/>
            <p:nvPr/>
          </p:nvSpPr>
          <p:spPr bwMode="auto">
            <a:xfrm>
              <a:off x="1791" y="2480"/>
              <a:ext cx="265" cy="542"/>
            </a:xfrm>
            <a:custGeom>
              <a:avLst/>
              <a:gdLst/>
              <a:ahLst/>
              <a:cxnLst>
                <a:cxn ang="0">
                  <a:pos x="248" y="0"/>
                </a:cxn>
                <a:cxn ang="0">
                  <a:pos x="200" y="24"/>
                </a:cxn>
                <a:cxn ang="0">
                  <a:pos x="192" y="48"/>
                </a:cxn>
                <a:cxn ang="0">
                  <a:pos x="168" y="56"/>
                </a:cxn>
                <a:cxn ang="0">
                  <a:pos x="144" y="72"/>
                </a:cxn>
                <a:cxn ang="0">
                  <a:pos x="128" y="96"/>
                </a:cxn>
                <a:cxn ang="0">
                  <a:pos x="96" y="104"/>
                </a:cxn>
                <a:cxn ang="0">
                  <a:pos x="40" y="160"/>
                </a:cxn>
                <a:cxn ang="0">
                  <a:pos x="16" y="232"/>
                </a:cxn>
                <a:cxn ang="0">
                  <a:pos x="0" y="280"/>
                </a:cxn>
                <a:cxn ang="0">
                  <a:pos x="32" y="448"/>
                </a:cxn>
                <a:cxn ang="0">
                  <a:pos x="64" y="536"/>
                </a:cxn>
              </a:cxnLst>
              <a:rect l="0" t="0" r="r" b="b"/>
              <a:pathLst>
                <a:path w="248" h="536">
                  <a:moveTo>
                    <a:pt x="248" y="0"/>
                  </a:moveTo>
                  <a:cubicBezTo>
                    <a:pt x="232" y="5"/>
                    <a:pt x="211" y="10"/>
                    <a:pt x="200" y="24"/>
                  </a:cubicBezTo>
                  <a:cubicBezTo>
                    <a:pt x="195" y="31"/>
                    <a:pt x="198" y="42"/>
                    <a:pt x="192" y="48"/>
                  </a:cubicBezTo>
                  <a:cubicBezTo>
                    <a:pt x="186" y="54"/>
                    <a:pt x="176" y="52"/>
                    <a:pt x="168" y="56"/>
                  </a:cubicBezTo>
                  <a:cubicBezTo>
                    <a:pt x="159" y="60"/>
                    <a:pt x="152" y="67"/>
                    <a:pt x="144" y="72"/>
                  </a:cubicBezTo>
                  <a:cubicBezTo>
                    <a:pt x="139" y="80"/>
                    <a:pt x="136" y="91"/>
                    <a:pt x="128" y="96"/>
                  </a:cubicBezTo>
                  <a:cubicBezTo>
                    <a:pt x="119" y="102"/>
                    <a:pt x="104" y="97"/>
                    <a:pt x="96" y="104"/>
                  </a:cubicBezTo>
                  <a:cubicBezTo>
                    <a:pt x="17" y="173"/>
                    <a:pt x="101" y="140"/>
                    <a:pt x="40" y="160"/>
                  </a:cubicBezTo>
                  <a:cubicBezTo>
                    <a:pt x="29" y="192"/>
                    <a:pt x="22" y="213"/>
                    <a:pt x="16" y="232"/>
                  </a:cubicBezTo>
                  <a:cubicBezTo>
                    <a:pt x="11" y="248"/>
                    <a:pt x="0" y="280"/>
                    <a:pt x="0" y="280"/>
                  </a:cubicBezTo>
                  <a:cubicBezTo>
                    <a:pt x="4" y="326"/>
                    <a:pt x="3" y="404"/>
                    <a:pt x="32" y="448"/>
                  </a:cubicBezTo>
                  <a:cubicBezTo>
                    <a:pt x="50" y="475"/>
                    <a:pt x="64" y="503"/>
                    <a:pt x="64" y="536"/>
                  </a:cubicBez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" name="Group 48"/>
          <p:cNvGrpSpPr/>
          <p:nvPr/>
        </p:nvGrpSpPr>
        <p:grpSpPr bwMode="auto">
          <a:xfrm>
            <a:off x="4284663" y="3933825"/>
            <a:ext cx="801687" cy="912813"/>
            <a:chOff x="2699" y="2478"/>
            <a:chExt cx="505" cy="575"/>
          </a:xfrm>
        </p:grpSpPr>
        <p:sp>
          <p:nvSpPr>
            <p:cNvPr id="7217" name="Line 49"/>
            <p:cNvSpPr>
              <a:spLocks noChangeShapeType="1"/>
            </p:cNvSpPr>
            <p:nvPr/>
          </p:nvSpPr>
          <p:spPr bwMode="auto">
            <a:xfrm>
              <a:off x="2699" y="2525"/>
              <a:ext cx="36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</a:ln>
            <a:effectLst/>
          </p:spPr>
          <p:txBody>
            <a:bodyPr wrap="none" anchor="ctr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218" name="Line 50"/>
            <p:cNvSpPr>
              <a:spLocks noChangeShapeType="1"/>
            </p:cNvSpPr>
            <p:nvPr/>
          </p:nvSpPr>
          <p:spPr bwMode="auto">
            <a:xfrm>
              <a:off x="2789" y="3053"/>
              <a:ext cx="27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arrow" w="med" len="med"/>
            </a:ln>
            <a:effectLst/>
          </p:spPr>
          <p:txBody>
            <a:bodyPr wrap="none" anchor="ctr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219" name="Freeform 51"/>
            <p:cNvSpPr/>
            <p:nvPr/>
          </p:nvSpPr>
          <p:spPr bwMode="auto">
            <a:xfrm>
              <a:off x="3061" y="2478"/>
              <a:ext cx="143" cy="56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" y="24"/>
                </a:cxn>
                <a:cxn ang="0">
                  <a:pos x="40" y="32"/>
                </a:cxn>
                <a:cxn ang="0">
                  <a:pos x="80" y="128"/>
                </a:cxn>
                <a:cxn ang="0">
                  <a:pos x="128" y="312"/>
                </a:cxn>
                <a:cxn ang="0">
                  <a:pos x="88" y="472"/>
                </a:cxn>
                <a:cxn ang="0">
                  <a:pos x="56" y="504"/>
                </a:cxn>
                <a:cxn ang="0">
                  <a:pos x="24" y="536"/>
                </a:cxn>
                <a:cxn ang="0">
                  <a:pos x="0" y="560"/>
                </a:cxn>
              </a:cxnLst>
              <a:rect l="0" t="0" r="r" b="b"/>
              <a:pathLst>
                <a:path w="143" h="562">
                  <a:moveTo>
                    <a:pt x="0" y="0"/>
                  </a:moveTo>
                  <a:cubicBezTo>
                    <a:pt x="5" y="8"/>
                    <a:pt x="8" y="18"/>
                    <a:pt x="16" y="24"/>
                  </a:cubicBezTo>
                  <a:cubicBezTo>
                    <a:pt x="23" y="29"/>
                    <a:pt x="34" y="26"/>
                    <a:pt x="40" y="32"/>
                  </a:cubicBezTo>
                  <a:cubicBezTo>
                    <a:pt x="50" y="42"/>
                    <a:pt x="77" y="120"/>
                    <a:pt x="80" y="128"/>
                  </a:cubicBezTo>
                  <a:cubicBezTo>
                    <a:pt x="100" y="188"/>
                    <a:pt x="118" y="250"/>
                    <a:pt x="128" y="312"/>
                  </a:cubicBezTo>
                  <a:cubicBezTo>
                    <a:pt x="123" y="383"/>
                    <a:pt x="143" y="435"/>
                    <a:pt x="88" y="472"/>
                  </a:cubicBezTo>
                  <a:cubicBezTo>
                    <a:pt x="67" y="536"/>
                    <a:pt x="99" y="461"/>
                    <a:pt x="56" y="504"/>
                  </a:cubicBezTo>
                  <a:cubicBezTo>
                    <a:pt x="13" y="547"/>
                    <a:pt x="88" y="515"/>
                    <a:pt x="24" y="536"/>
                  </a:cubicBezTo>
                  <a:cubicBezTo>
                    <a:pt x="7" y="562"/>
                    <a:pt x="18" y="560"/>
                    <a:pt x="0" y="560"/>
                  </a:cubicBez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7220" name="Line 52"/>
          <p:cNvSpPr>
            <a:spLocks noChangeShapeType="1"/>
          </p:cNvSpPr>
          <p:nvPr/>
        </p:nvSpPr>
        <p:spPr bwMode="auto">
          <a:xfrm flipV="1">
            <a:off x="2124075" y="2565400"/>
            <a:ext cx="863600" cy="64770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tailEnd type="arrow" w="lg" len="sm"/>
          </a:ln>
          <a:effectLst/>
        </p:spPr>
        <p:txBody>
          <a:bodyPr wrap="none" anchor="ctr"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221" name="Line 53"/>
          <p:cNvSpPr>
            <a:spLocks noChangeShapeType="1"/>
          </p:cNvSpPr>
          <p:nvPr/>
        </p:nvSpPr>
        <p:spPr bwMode="auto">
          <a:xfrm>
            <a:off x="2124075" y="3500438"/>
            <a:ext cx="576263" cy="649287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tailEnd type="arrow" w="lg" len="sm"/>
          </a:ln>
          <a:effectLst/>
        </p:spPr>
        <p:txBody>
          <a:bodyPr wrap="none" anchor="ctr"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grpSp>
        <p:nvGrpSpPr>
          <p:cNvPr id="10" name="Group 55"/>
          <p:cNvGrpSpPr/>
          <p:nvPr/>
        </p:nvGrpSpPr>
        <p:grpSpPr bwMode="auto">
          <a:xfrm rot="6737640">
            <a:off x="1316832" y="3515519"/>
            <a:ext cx="738187" cy="1285875"/>
            <a:chOff x="845" y="663"/>
            <a:chExt cx="465" cy="810"/>
          </a:xfrm>
        </p:grpSpPr>
        <p:sp>
          <p:nvSpPr>
            <p:cNvPr id="7224" name="Oval 56"/>
            <p:cNvSpPr>
              <a:spLocks noChangeArrowheads="1"/>
            </p:cNvSpPr>
            <p:nvPr/>
          </p:nvSpPr>
          <p:spPr bwMode="auto">
            <a:xfrm rot="-6750928">
              <a:off x="860" y="918"/>
              <a:ext cx="706" cy="195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3399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225" name="Oval 57"/>
            <p:cNvSpPr>
              <a:spLocks noChangeArrowheads="1"/>
            </p:cNvSpPr>
            <p:nvPr/>
          </p:nvSpPr>
          <p:spPr bwMode="auto">
            <a:xfrm rot="-6750928">
              <a:off x="770" y="952"/>
              <a:ext cx="706" cy="195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3399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226" name="Oval 58"/>
            <p:cNvSpPr>
              <a:spLocks noChangeArrowheads="1"/>
            </p:cNvSpPr>
            <p:nvPr/>
          </p:nvSpPr>
          <p:spPr bwMode="auto">
            <a:xfrm rot="-6750928">
              <a:off x="679" y="988"/>
              <a:ext cx="707" cy="195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3399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227" name="Oval 59"/>
            <p:cNvSpPr>
              <a:spLocks noChangeArrowheads="1"/>
            </p:cNvSpPr>
            <p:nvPr/>
          </p:nvSpPr>
          <p:spPr bwMode="auto">
            <a:xfrm rot="-6750928">
              <a:off x="589" y="1022"/>
              <a:ext cx="707" cy="195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3399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7228" name="Text Box 60"/>
          <p:cNvSpPr txBox="1">
            <a:spLocks noChangeArrowheads="1"/>
          </p:cNvSpPr>
          <p:nvPr/>
        </p:nvSpPr>
        <p:spPr bwMode="auto">
          <a:xfrm>
            <a:off x="1042988" y="1268413"/>
            <a:ext cx="3384550" cy="579437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 fontAlgn="ctr">
              <a:spcBef>
                <a:spcPct val="50000"/>
              </a:spcBef>
            </a:pPr>
            <a:r>
              <a:rPr kumimoji="1" lang="zh-CN" altLang="en-US" sz="3200" b="1">
                <a:solidFill>
                  <a:srgbClr val="000000"/>
                </a:solidFill>
                <a:latin typeface="Times New Roman" panose="02020603050405020304" pitchFamily="18" charset="0"/>
              </a:rPr>
              <a:t>类囊体薄膜上</a:t>
            </a:r>
            <a:endParaRPr kumimoji="1" lang="zh-CN" altLang="en-US" sz="32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29" name="Text Box 61"/>
          <p:cNvSpPr txBox="1">
            <a:spLocks noChangeArrowheads="1"/>
          </p:cNvSpPr>
          <p:nvPr/>
        </p:nvSpPr>
        <p:spPr bwMode="auto">
          <a:xfrm>
            <a:off x="6227763" y="1268413"/>
            <a:ext cx="2736725" cy="584775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zh-CN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叶绿体基</a:t>
            </a:r>
            <a:r>
              <a:rPr kumimoji="1" lang="zh-CN" alt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质中</a:t>
            </a:r>
            <a:endParaRPr kumimoji="1" lang="zh-CN" altLang="en-US" sz="32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5"/>
          <p:cNvSpPr txBox="1">
            <a:spLocks noChangeArrowheads="1"/>
          </p:cNvSpPr>
          <p:nvPr/>
        </p:nvSpPr>
        <p:spPr bwMode="auto">
          <a:xfrm>
            <a:off x="468313" y="260350"/>
            <a:ext cx="2592387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 smtClean="0">
                <a:solidFill>
                  <a:srgbClr val="FFFF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思考问题</a:t>
            </a:r>
            <a:endParaRPr lang="zh-CN" altLang="en-US" sz="2800" b="1" dirty="0" smtClean="0">
              <a:solidFill>
                <a:srgbClr val="FFFFFF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539750" y="1036638"/>
            <a:ext cx="8001000" cy="5191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CN" sz="2800" b="1" smtClean="0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 </a:t>
            </a:r>
            <a:r>
              <a:rPr kumimoji="1" lang="zh-CN" altLang="en-US" sz="2800" b="1" smtClean="0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在正常光照下，突然停止光照后的瞬间：</a:t>
            </a:r>
            <a:endParaRPr kumimoji="1" lang="zh-CN" altLang="en-US" sz="2800" b="1" smtClean="0">
              <a:solidFill>
                <a:srgbClr val="0000FF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617855" y="1685925"/>
            <a:ext cx="9352280" cy="30200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 C</a:t>
            </a:r>
            <a:r>
              <a:rPr kumimoji="1" lang="en-US" altLang="zh-CN" sz="2800" b="1" baseline="-25000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3</a:t>
            </a: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的水平会</a:t>
            </a: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_______</a:t>
            </a: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， 原因是</a:t>
            </a: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_______________________________</a:t>
            </a: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。</a:t>
            </a: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   </a:t>
            </a: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叶绿体</a:t>
            </a:r>
            <a:endParaRPr kumimoji="1" lang="zh-CN" altLang="en-US" sz="2800" b="1" smtClean="0">
              <a:solidFill>
                <a:srgbClr val="00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 内的</a:t>
            </a: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C</a:t>
            </a:r>
            <a:r>
              <a:rPr kumimoji="1" lang="en-US" altLang="zh-CN" sz="2800" b="1" baseline="-25000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5</a:t>
            </a: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水平会</a:t>
            </a: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____________</a:t>
            </a: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，原因是</a:t>
            </a: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______________________________</a:t>
            </a: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；</a:t>
            </a:r>
            <a:endParaRPr kumimoji="1" lang="zh-CN" altLang="en-US" sz="2800" b="1" smtClean="0">
              <a:solidFill>
                <a:srgbClr val="00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>
              <a:spcBef>
                <a:spcPct val="50000"/>
              </a:spcBef>
            </a:pP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 </a:t>
            </a:r>
            <a:endParaRPr kumimoji="1" lang="zh-CN" altLang="en-US" sz="2800" b="1" smtClean="0">
              <a:solidFill>
                <a:srgbClr val="00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617538" y="4138613"/>
            <a:ext cx="8382000" cy="10588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 </a:t>
            </a: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叶绿体内的</a:t>
            </a: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NADP</a:t>
            </a:r>
            <a:r>
              <a:rPr kumimoji="1" lang="en-US" altLang="zh-CN" sz="2800" b="1" baseline="30000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+</a:t>
            </a: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/NADPH</a:t>
            </a: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和</a:t>
            </a: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ADP/ATP </a:t>
            </a: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的比值会</a:t>
            </a: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______</a:t>
            </a: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，原因是</a:t>
            </a: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_____________________</a:t>
            </a: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。</a:t>
            </a:r>
            <a:endParaRPr kumimoji="1" lang="zh-CN" altLang="en-US" sz="2800" b="1" smtClean="0">
              <a:solidFill>
                <a:srgbClr val="00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2771458" y="1677035"/>
            <a:ext cx="152400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升高</a:t>
            </a:r>
            <a:endParaRPr kumimoji="1" lang="zh-CN" altLang="en-US" sz="2800" b="1" smtClean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842963" y="2201863"/>
            <a:ext cx="632460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来源不变，因缺乏</a:t>
            </a:r>
            <a:r>
              <a:rPr kumimoji="1" lang="en-US" altLang="zh-CN" sz="24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ATP</a:t>
            </a:r>
            <a:r>
              <a:rPr kumimoji="1" lang="zh-CN" alt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、</a:t>
            </a:r>
            <a:r>
              <a:rPr kumimoji="1" lang="en-US" altLang="zh-CN" sz="24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NADPH</a:t>
            </a:r>
            <a:r>
              <a:rPr kumimoji="1" lang="zh-CN" alt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，还原受阻</a:t>
            </a:r>
            <a:endParaRPr kumimoji="1" lang="zh-CN" altLang="en-US" sz="2400" b="1" smtClean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3503613" y="2919413"/>
            <a:ext cx="1524000" cy="5191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降低</a:t>
            </a:r>
            <a:endParaRPr kumimoji="1" lang="zh-CN" altLang="en-US" sz="2800" b="1" smtClean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1278255" y="3416300"/>
            <a:ext cx="510413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去路不变，</a:t>
            </a:r>
            <a:r>
              <a:rPr kumimoji="1" lang="en-US" altLang="zh-CN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C</a:t>
            </a:r>
            <a:r>
              <a:rPr kumimoji="1" lang="en-US" altLang="zh-CN" sz="2800" b="1" baseline="-2500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5</a:t>
            </a:r>
            <a:r>
              <a:rPr kumimoji="1" lang="zh-CN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再生过程受阻</a:t>
            </a:r>
            <a:endParaRPr kumimoji="1" lang="zh-CN" altLang="en-US" sz="2800" b="1" smtClean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7891463" y="4124325"/>
            <a:ext cx="947737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升高</a:t>
            </a:r>
            <a:endParaRPr kumimoji="1" lang="zh-CN" altLang="en-US" sz="2800" b="1" smtClean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2700338" y="4619625"/>
            <a:ext cx="215900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光反应停止</a:t>
            </a:r>
            <a:endParaRPr kumimoji="1" lang="zh-CN" altLang="en-US" sz="2800" b="1" smtClean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6" grpId="0" autoUpdateAnimBg="0"/>
      <p:bldP spid="7" grpId="0" autoUpdateAnimBg="0"/>
      <p:bldP spid="8" grpId="0" autoUpdateAnimBg="0"/>
      <p:bldP spid="9" grpId="0" autoUpdateAnimBg="0"/>
      <p:bldP spid="10" grpId="0" autoUpdateAnimBg="0"/>
      <p:bldP spid="11" grpId="0" autoUpdateAnimBg="0"/>
      <p:bldP spid="12" grpId="0" autoUpdateAnimBg="0"/>
      <p:bldP spid="13" grpId="0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68313" y="1052513"/>
            <a:ext cx="8001000" cy="946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CN" sz="2800" b="1" smtClean="0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    </a:t>
            </a:r>
            <a:r>
              <a:rPr kumimoji="1" lang="zh-CN" altLang="en-US" sz="2800" b="1" smtClean="0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在正常光照下，突然停止二氧化碳的供应，以下物质将会发生怎样的变化？</a:t>
            </a:r>
            <a:endParaRPr kumimoji="1" lang="zh-CN" altLang="en-US" sz="2800" b="1" smtClean="0">
              <a:solidFill>
                <a:srgbClr val="0000FF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546100" y="2133600"/>
            <a:ext cx="8382000" cy="31064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 C</a:t>
            </a:r>
            <a:r>
              <a:rPr kumimoji="1" lang="en-US" altLang="zh-CN" sz="2800" b="1" baseline="-25000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3       </a:t>
            </a: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的水平会</a:t>
            </a: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_______</a:t>
            </a: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， 原因是</a:t>
            </a: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____________________________________________</a:t>
            </a: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。</a:t>
            </a:r>
            <a:endParaRPr kumimoji="1" lang="zh-CN" altLang="en-US" sz="2800" b="1" smtClean="0">
              <a:solidFill>
                <a:srgbClr val="00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 叶绿体内的</a:t>
            </a: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C</a:t>
            </a:r>
            <a:r>
              <a:rPr kumimoji="1" lang="en-US" altLang="zh-CN" sz="2800" b="1" baseline="-25000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5</a:t>
            </a: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水平会</a:t>
            </a: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____________</a:t>
            </a: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，原因是</a:t>
            </a: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___________________________________________</a:t>
            </a: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；</a:t>
            </a:r>
            <a:endParaRPr kumimoji="1" lang="zh-CN" altLang="en-US" sz="2800" b="1" smtClean="0">
              <a:solidFill>
                <a:srgbClr val="00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 </a:t>
            </a:r>
            <a:endParaRPr kumimoji="1" lang="zh-CN" altLang="en-US" sz="2800" b="1" smtClean="0">
              <a:solidFill>
                <a:srgbClr val="00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546100" y="4549775"/>
            <a:ext cx="8382000" cy="10588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 </a:t>
            </a: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叶绿体内的</a:t>
            </a: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ADP/ATP </a:t>
            </a: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的比值会</a:t>
            </a: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______</a:t>
            </a: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，原因是</a:t>
            </a:r>
            <a:r>
              <a:rPr kumimoji="1" lang="en-US" altLang="zh-CN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__________________________________________</a:t>
            </a:r>
            <a:r>
              <a:rPr kumimoji="1" lang="zh-CN" altLang="en-US" sz="2800" b="1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。</a:t>
            </a:r>
            <a:endParaRPr kumimoji="1" lang="zh-CN" altLang="en-US" sz="2800" b="1" smtClean="0">
              <a:solidFill>
                <a:srgbClr val="00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3727450" y="2124075"/>
            <a:ext cx="152400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降低</a:t>
            </a:r>
            <a:endParaRPr kumimoji="1" lang="zh-CN" altLang="en-US" sz="2800" b="1" smtClean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971550" y="2625725"/>
            <a:ext cx="763270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CN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C</a:t>
            </a:r>
            <a:r>
              <a:rPr kumimoji="1" lang="en-US" altLang="zh-CN" sz="2800" b="1" baseline="-2500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3</a:t>
            </a:r>
            <a:r>
              <a:rPr kumimoji="1" lang="zh-CN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（酸</a:t>
            </a:r>
            <a:r>
              <a:rPr kumimoji="1" lang="en-US" altLang="zh-CN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)</a:t>
            </a:r>
            <a:r>
              <a:rPr kumimoji="1" lang="zh-CN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被还原，二氧化碳固定受阻不能补充</a:t>
            </a:r>
            <a:r>
              <a:rPr kumimoji="1" lang="en-US" altLang="zh-CN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C</a:t>
            </a:r>
            <a:r>
              <a:rPr kumimoji="1" lang="en-US" altLang="zh-CN" sz="2800" b="1" baseline="-2500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3</a:t>
            </a:r>
            <a:r>
              <a:rPr kumimoji="1" lang="en-US" altLang="zh-CN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 </a:t>
            </a:r>
            <a:endParaRPr kumimoji="1" lang="en-US" altLang="zh-CN" sz="2800" b="1" smtClean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4572000" y="3341688"/>
            <a:ext cx="1008063" cy="5191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升高</a:t>
            </a:r>
            <a:endParaRPr kumimoji="1" lang="zh-CN" altLang="en-US" sz="2800" b="1" smtClean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1547813" y="3862388"/>
            <a:ext cx="5761037" cy="5191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二氧化碳固定受阻，</a:t>
            </a:r>
            <a:r>
              <a:rPr kumimoji="1" lang="en-US" altLang="zh-CN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C</a:t>
            </a:r>
            <a:r>
              <a:rPr kumimoji="1" lang="en-US" altLang="zh-CN" sz="2800" b="1" baseline="-2500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5</a:t>
            </a:r>
            <a:r>
              <a:rPr kumimoji="1" lang="zh-CN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消耗减少。</a:t>
            </a:r>
            <a:endParaRPr kumimoji="1" lang="zh-CN" altLang="en-US" sz="2800" b="1" smtClean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5495925" y="4565650"/>
            <a:ext cx="152400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降低</a:t>
            </a:r>
            <a:endParaRPr kumimoji="1" lang="zh-CN" altLang="en-US" sz="2800" b="1" smtClean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  <p:sp>
        <p:nvSpPr>
          <p:cNvPr id="12" name="Text Box 21"/>
          <p:cNvSpPr txBox="1">
            <a:spLocks noChangeArrowheads="1"/>
          </p:cNvSpPr>
          <p:nvPr/>
        </p:nvSpPr>
        <p:spPr bwMode="auto">
          <a:xfrm>
            <a:off x="1042988" y="5035550"/>
            <a:ext cx="7129462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CN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C</a:t>
            </a:r>
            <a:r>
              <a:rPr kumimoji="1" lang="en-US" altLang="zh-CN" sz="2800" b="1" baseline="-2500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3</a:t>
            </a:r>
            <a:r>
              <a:rPr kumimoji="1" lang="zh-CN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减少后，还原过程减慢，</a:t>
            </a:r>
            <a:r>
              <a:rPr kumimoji="1" lang="en-US" altLang="zh-CN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ATP</a:t>
            </a:r>
            <a:r>
              <a:rPr kumimoji="1" lang="zh-CN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消耗减少。</a:t>
            </a:r>
            <a:endParaRPr kumimoji="1" lang="zh-CN" altLang="en-US" sz="2800" b="1" smtClean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  <p:sp>
        <p:nvSpPr>
          <p:cNvPr id="19467" name="Text Box 5"/>
          <p:cNvSpPr txBox="1">
            <a:spLocks noChangeArrowheads="1"/>
          </p:cNvSpPr>
          <p:nvPr/>
        </p:nvSpPr>
        <p:spPr bwMode="auto">
          <a:xfrm>
            <a:off x="468313" y="260350"/>
            <a:ext cx="2592387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smtClean="0">
                <a:solidFill>
                  <a:srgbClr val="FFFF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思考问题</a:t>
            </a:r>
            <a:endParaRPr lang="zh-CN" altLang="en-US" sz="2800" b="1" smtClean="0">
              <a:solidFill>
                <a:srgbClr val="FFFFFF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5" grpId="0" autoUpdateAnimBg="0"/>
      <p:bldP spid="6" grpId="0" autoUpdateAnimBg="0"/>
      <p:bldP spid="7" grpId="0" autoUpdateAnimBg="0"/>
      <p:bldP spid="8" grpId="0" autoUpdateAnimBg="0"/>
      <p:bldP spid="9" grpId="0" autoUpdateAnimBg="0"/>
      <p:bldP spid="10" grpId="0" autoUpdateAnimBg="0"/>
      <p:bldP spid="11" grpId="0" autoUpdateAnimBg="0"/>
      <p:bldP spid="12" grpId="0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/>
          <p:nvPr/>
        </p:nvGrpSpPr>
        <p:grpSpPr bwMode="auto">
          <a:xfrm>
            <a:off x="144463" y="1341438"/>
            <a:ext cx="8999537" cy="1511300"/>
            <a:chOff x="432" y="2214"/>
            <a:chExt cx="4896" cy="810"/>
          </a:xfrm>
        </p:grpSpPr>
        <p:sp>
          <p:nvSpPr>
            <p:cNvPr id="3085" name="Rectangle 13"/>
            <p:cNvSpPr>
              <a:spLocks noChangeArrowheads="1"/>
            </p:cNvSpPr>
            <p:nvPr/>
          </p:nvSpPr>
          <p:spPr bwMode="auto">
            <a:xfrm>
              <a:off x="432" y="2376"/>
              <a:ext cx="4896" cy="648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</a:ln>
            <a:effectLst/>
          </p:spPr>
          <p:txBody>
            <a:bodyPr/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kumimoji="1" lang="en-US" altLang="zh-CN" sz="36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6CO</a:t>
              </a:r>
              <a:r>
                <a:rPr kumimoji="1" lang="en-US" altLang="zh-CN" sz="3600" b="1" baseline="-25000">
                  <a:solidFill>
                    <a:srgbClr val="000000"/>
                  </a:solidFill>
                  <a:latin typeface="Times New Roman" panose="02020603050405020304" pitchFamily="18" charset="0"/>
                </a:rPr>
                <a:t>2</a:t>
              </a:r>
              <a:r>
                <a:rPr kumimoji="1" lang="en-US" altLang="zh-CN" sz="36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+12H</a:t>
              </a:r>
              <a:r>
                <a:rPr kumimoji="1" lang="en-US" altLang="zh-CN" sz="3600" b="1" baseline="-25000">
                  <a:solidFill>
                    <a:srgbClr val="000000"/>
                  </a:solidFill>
                  <a:latin typeface="Times New Roman" panose="02020603050405020304" pitchFamily="18" charset="0"/>
                </a:rPr>
                <a:t>2</a:t>
              </a:r>
              <a:r>
                <a:rPr kumimoji="1" lang="en-US" altLang="zh-CN" sz="36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O </a:t>
              </a:r>
              <a:r>
                <a:rPr lang="en-US" altLang="zh-CN" sz="36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*</a:t>
              </a:r>
              <a:r>
                <a:rPr kumimoji="1" lang="en-US" altLang="zh-CN" sz="36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            C</a:t>
              </a:r>
              <a:r>
                <a:rPr kumimoji="1" lang="en-US" altLang="zh-CN" sz="3600" b="1" baseline="-25000">
                  <a:solidFill>
                    <a:srgbClr val="000000"/>
                  </a:solidFill>
                  <a:latin typeface="Times New Roman" panose="02020603050405020304" pitchFamily="18" charset="0"/>
                </a:rPr>
                <a:t>6</a:t>
              </a:r>
              <a:r>
                <a:rPr kumimoji="1" lang="en-US" altLang="zh-CN" sz="36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H</a:t>
              </a:r>
              <a:r>
                <a:rPr kumimoji="1" lang="en-US" altLang="zh-CN" sz="3600" b="1" baseline="-25000">
                  <a:solidFill>
                    <a:srgbClr val="000000"/>
                  </a:solidFill>
                  <a:latin typeface="Times New Roman" panose="02020603050405020304" pitchFamily="18" charset="0"/>
                </a:rPr>
                <a:t>12</a:t>
              </a:r>
              <a:r>
                <a:rPr kumimoji="1" lang="en-US" altLang="zh-CN" sz="36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O</a:t>
              </a:r>
              <a:r>
                <a:rPr kumimoji="1" lang="en-US" altLang="zh-CN" sz="3600" b="1" baseline="-25000">
                  <a:solidFill>
                    <a:srgbClr val="000000"/>
                  </a:solidFill>
                  <a:latin typeface="Times New Roman" panose="02020603050405020304" pitchFamily="18" charset="0"/>
                </a:rPr>
                <a:t>6</a:t>
              </a:r>
              <a:r>
                <a:rPr kumimoji="1" lang="en-US" altLang="zh-CN" sz="36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+6H</a:t>
              </a:r>
              <a:r>
                <a:rPr kumimoji="1" lang="en-US" altLang="zh-CN" sz="3600" b="1" baseline="-25000">
                  <a:solidFill>
                    <a:srgbClr val="000000"/>
                  </a:solidFill>
                  <a:latin typeface="Times New Roman" panose="02020603050405020304" pitchFamily="18" charset="0"/>
                </a:rPr>
                <a:t>2</a:t>
              </a:r>
              <a:r>
                <a:rPr kumimoji="1" lang="en-US" altLang="zh-CN" sz="36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O+6O</a:t>
              </a:r>
              <a:r>
                <a:rPr kumimoji="1" lang="en-US" altLang="zh-CN" sz="3600" b="1" baseline="-25000">
                  <a:solidFill>
                    <a:srgbClr val="000000"/>
                  </a:solidFill>
                  <a:latin typeface="Times New Roman" panose="02020603050405020304" pitchFamily="18" charset="0"/>
                </a:rPr>
                <a:t>2 </a:t>
              </a:r>
              <a:r>
                <a:rPr lang="en-US" altLang="zh-CN" sz="40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*</a:t>
              </a:r>
              <a:endParaRPr lang="en-US" altLang="zh-CN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3086" name="Line 14"/>
            <p:cNvSpPr>
              <a:spLocks noChangeShapeType="1"/>
            </p:cNvSpPr>
            <p:nvPr/>
          </p:nvSpPr>
          <p:spPr bwMode="auto">
            <a:xfrm>
              <a:off x="2160" y="2592"/>
              <a:ext cx="54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tailEnd type="triangle" w="med" len="med"/>
            </a:ln>
            <a:effectLst/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087" name="Rectangle 15"/>
            <p:cNvSpPr>
              <a:spLocks noChangeArrowheads="1"/>
            </p:cNvSpPr>
            <p:nvPr/>
          </p:nvSpPr>
          <p:spPr bwMode="auto">
            <a:xfrm>
              <a:off x="2070" y="2718"/>
              <a:ext cx="610" cy="245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kumimoji="1" lang="zh-CN" altLang="en-US" sz="2400" b="1">
                  <a:solidFill>
                    <a:srgbClr val="000000"/>
                  </a:solidFill>
                  <a:latin typeface="Times New Roman" panose="02020603050405020304" pitchFamily="18" charset="0"/>
                  <a:ea typeface="黑体" panose="02010609060101010101" pitchFamily="2" charset="-122"/>
                </a:rPr>
                <a:t>叶绿体</a:t>
              </a:r>
              <a:endParaRPr kumimoji="1"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2" charset="-122"/>
              </a:endParaRPr>
            </a:p>
          </p:txBody>
        </p:sp>
        <p:sp>
          <p:nvSpPr>
            <p:cNvPr id="3088" name="Rectangle 16"/>
            <p:cNvSpPr>
              <a:spLocks noChangeArrowheads="1"/>
            </p:cNvSpPr>
            <p:nvPr/>
          </p:nvSpPr>
          <p:spPr bwMode="auto">
            <a:xfrm>
              <a:off x="2178" y="2214"/>
              <a:ext cx="434" cy="245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kumimoji="1" lang="zh-CN" altLang="en-US" sz="2400" b="1">
                  <a:solidFill>
                    <a:srgbClr val="000000"/>
                  </a:solidFill>
                  <a:latin typeface="Times New Roman" panose="02020603050405020304" pitchFamily="18" charset="0"/>
                  <a:ea typeface="黑体" panose="02010609060101010101" pitchFamily="2" charset="-122"/>
                </a:rPr>
                <a:t>光能</a:t>
              </a:r>
              <a:endParaRPr kumimoji="1"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AutoShape 2"/>
          <p:cNvSpPr>
            <a:spLocks noChangeArrowheads="1"/>
          </p:cNvSpPr>
          <p:nvPr/>
        </p:nvSpPr>
        <p:spPr bwMode="auto">
          <a:xfrm>
            <a:off x="1344613" y="2085975"/>
            <a:ext cx="6627812" cy="3527425"/>
          </a:xfrm>
          <a:prstGeom prst="hexagon">
            <a:avLst>
              <a:gd name="adj" fmla="val 46973"/>
              <a:gd name="vf" fmla="val 115470"/>
            </a:avLst>
          </a:prstGeom>
          <a:solidFill>
            <a:srgbClr val="FFFFCC"/>
          </a:solidFill>
          <a:ln w="76200">
            <a:solidFill>
              <a:schemeClr val="folHlink"/>
            </a:solidFill>
            <a:miter lim="800000"/>
          </a:ln>
        </p:spPr>
        <p:txBody>
          <a:bodyPr wrap="none" anchor="ctr"/>
          <a:lstStyle/>
          <a:p>
            <a:pPr algn="ctr" eaLnBrk="0" hangingPunct="0"/>
            <a:endParaRPr kumimoji="1" lang="zh-CN" altLang="zh-CN" sz="2800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  <p:grpSp>
        <p:nvGrpSpPr>
          <p:cNvPr id="2" name="Group 3"/>
          <p:cNvGrpSpPr/>
          <p:nvPr/>
        </p:nvGrpSpPr>
        <p:grpSpPr bwMode="auto">
          <a:xfrm>
            <a:off x="2800350" y="2079625"/>
            <a:ext cx="2400300" cy="1257300"/>
            <a:chOff x="4080" y="1034"/>
            <a:chExt cx="1728" cy="1078"/>
          </a:xfrm>
        </p:grpSpPr>
        <p:graphicFrame>
          <p:nvGraphicFramePr>
            <p:cNvPr id="1026" name="Object 2"/>
            <p:cNvGraphicFramePr>
              <a:graphicFrameLocks noChangeAspect="1"/>
            </p:cNvGraphicFramePr>
            <p:nvPr/>
          </p:nvGraphicFramePr>
          <p:xfrm>
            <a:off x="4080" y="1034"/>
            <a:ext cx="1728" cy="10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2756" name="位图图像" r:id="rId1" imgW="1266825" imgH="790575" progId="PBrush">
                    <p:embed/>
                  </p:oleObj>
                </mc:Choice>
                <mc:Fallback>
                  <p:oleObj name="位图图像" r:id="rId1" imgW="1266825" imgH="790575" progId="PBrush">
                    <p:embed/>
                    <p:pic>
                      <p:nvPicPr>
                        <p:cNvPr id="0" name="Picture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">
                          <a:clrChange>
                            <a:clrFrom>
                              <a:srgbClr val="FFFFFF"/>
                            </a:clrFrom>
                            <a:clrTo>
                              <a:srgbClr val="FFFFFF">
                                <a:alpha val="0"/>
                              </a:srgbClr>
                            </a:clrTo>
                          </a:clrChange>
                          <a:lum bright="-18000" contrast="30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80" y="1034"/>
                          <a:ext cx="1728" cy="107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048" name="Picture 5" descr="ylt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32" y="1320"/>
              <a:ext cx="432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9" name="Picture 6" descr="ylt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848" y="1488"/>
              <a:ext cx="432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50" name="Picture 7" descr="ylt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774" y="1520"/>
              <a:ext cx="432" cy="3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9" name="Picture 8" descr="xianliti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73475" y="4405313"/>
            <a:ext cx="1560513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9"/>
          <p:cNvGrpSpPr/>
          <p:nvPr/>
        </p:nvGrpSpPr>
        <p:grpSpPr bwMode="auto">
          <a:xfrm>
            <a:off x="251520" y="1084263"/>
            <a:ext cx="8713093" cy="1071562"/>
            <a:chOff x="432" y="2349"/>
            <a:chExt cx="4896" cy="675"/>
          </a:xfrm>
        </p:grpSpPr>
        <p:sp>
          <p:nvSpPr>
            <p:cNvPr id="1044" name="Rectangle 10"/>
            <p:cNvSpPr>
              <a:spLocks noChangeArrowheads="1"/>
            </p:cNvSpPr>
            <p:nvPr/>
          </p:nvSpPr>
          <p:spPr bwMode="auto">
            <a:xfrm>
              <a:off x="432" y="2376"/>
              <a:ext cx="4896" cy="64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/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kumimoji="1" lang="en-US" altLang="zh-CN" sz="3600" dirty="0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6CO</a:t>
              </a:r>
              <a:r>
                <a:rPr kumimoji="1" lang="en-US" altLang="zh-CN" sz="3600" baseline="-25000" dirty="0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2</a:t>
              </a:r>
              <a:r>
                <a:rPr kumimoji="1" lang="en-US" altLang="zh-CN" sz="3600" dirty="0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+12H</a:t>
              </a:r>
              <a:r>
                <a:rPr kumimoji="1" lang="en-US" altLang="zh-CN" sz="3600" baseline="-25000" dirty="0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2</a:t>
              </a:r>
              <a:r>
                <a:rPr kumimoji="1" lang="en-US" altLang="zh-CN" sz="3600" dirty="0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O</a:t>
              </a:r>
              <a:r>
                <a:rPr lang="en-US" altLang="zh-CN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*</a:t>
              </a:r>
              <a:r>
                <a:rPr kumimoji="1" lang="en-US" altLang="zh-CN" sz="3600" dirty="0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           C</a:t>
              </a:r>
              <a:r>
                <a:rPr kumimoji="1" lang="en-US" altLang="zh-CN" sz="3600" baseline="-25000" dirty="0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6</a:t>
              </a:r>
              <a:r>
                <a:rPr kumimoji="1" lang="en-US" altLang="zh-CN" sz="3600" dirty="0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H</a:t>
              </a:r>
              <a:r>
                <a:rPr kumimoji="1" lang="en-US" altLang="zh-CN" sz="3600" baseline="-25000" dirty="0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12</a:t>
              </a:r>
              <a:r>
                <a:rPr kumimoji="1" lang="en-US" altLang="zh-CN" sz="3600" dirty="0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O</a:t>
              </a:r>
              <a:r>
                <a:rPr kumimoji="1" lang="en-US" altLang="zh-CN" sz="3600" baseline="-25000" dirty="0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6</a:t>
              </a:r>
              <a:r>
                <a:rPr kumimoji="1" lang="en-US" altLang="zh-CN" sz="3600" dirty="0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+6H</a:t>
              </a:r>
              <a:r>
                <a:rPr kumimoji="1" lang="en-US" altLang="zh-CN" sz="3600" baseline="-25000" dirty="0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2</a:t>
              </a:r>
              <a:r>
                <a:rPr kumimoji="1" lang="en-US" altLang="zh-CN" sz="3600" dirty="0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O+6O</a:t>
              </a:r>
              <a:r>
                <a:rPr kumimoji="1" lang="en-US" altLang="zh-CN" sz="3600" baseline="-25000" dirty="0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2</a:t>
              </a:r>
              <a:r>
                <a:rPr lang="en-US" altLang="zh-CN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*</a:t>
              </a:r>
              <a:endParaRPr kumimoji="1" lang="en-US" altLang="zh-CN" sz="3600" baseline="-25000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5" name="Line 11"/>
            <p:cNvSpPr>
              <a:spLocks noChangeShapeType="1"/>
            </p:cNvSpPr>
            <p:nvPr/>
          </p:nvSpPr>
          <p:spPr bwMode="auto">
            <a:xfrm>
              <a:off x="2160" y="2592"/>
              <a:ext cx="54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46" name="Rectangle 12"/>
            <p:cNvSpPr>
              <a:spLocks noChangeArrowheads="1"/>
            </p:cNvSpPr>
            <p:nvPr/>
          </p:nvSpPr>
          <p:spPr bwMode="auto">
            <a:xfrm>
              <a:off x="2081" y="2595"/>
              <a:ext cx="695" cy="25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kumimoji="1" lang="zh-CN" altLang="en-US" sz="2000">
                  <a:solidFill>
                    <a:srgbClr val="000000"/>
                  </a:solidFill>
                  <a:latin typeface="Times New Roman" panose="02020603050405020304" pitchFamily="18" charset="0"/>
                  <a:ea typeface="黑体" panose="02010609060101010101" pitchFamily="2" charset="-122"/>
                </a:rPr>
                <a:t>叶绿体</a:t>
              </a:r>
              <a:endParaRPr kumimoji="1" lang="zh-CN" altLang="en-US" sz="200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2" charset="-122"/>
              </a:endParaRPr>
            </a:p>
          </p:txBody>
        </p:sp>
        <p:sp>
          <p:nvSpPr>
            <p:cNvPr id="1047" name="Rectangle 13"/>
            <p:cNvSpPr>
              <a:spLocks noChangeArrowheads="1"/>
            </p:cNvSpPr>
            <p:nvPr/>
          </p:nvSpPr>
          <p:spPr bwMode="auto">
            <a:xfrm>
              <a:off x="2210" y="2349"/>
              <a:ext cx="420" cy="25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kumimoji="1" lang="zh-CN" altLang="en-US" sz="2000">
                  <a:solidFill>
                    <a:srgbClr val="000000"/>
                  </a:solidFill>
                  <a:latin typeface="Times New Roman" panose="02020603050405020304" pitchFamily="18" charset="0"/>
                  <a:ea typeface="黑体" panose="02010609060101010101" pitchFamily="2" charset="-122"/>
                </a:rPr>
                <a:t>光能</a:t>
              </a:r>
              <a:endParaRPr kumimoji="1" lang="zh-CN" altLang="en-US" sz="200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2" charset="-122"/>
              </a:endParaRPr>
            </a:p>
          </p:txBody>
        </p:sp>
      </p:grpSp>
      <p:grpSp>
        <p:nvGrpSpPr>
          <p:cNvPr id="4" name="Group 14"/>
          <p:cNvGrpSpPr/>
          <p:nvPr/>
        </p:nvGrpSpPr>
        <p:grpSpPr bwMode="auto">
          <a:xfrm>
            <a:off x="490538" y="5730875"/>
            <a:ext cx="8242300" cy="781050"/>
            <a:chOff x="432" y="3027"/>
            <a:chExt cx="5192" cy="492"/>
          </a:xfrm>
        </p:grpSpPr>
        <p:sp>
          <p:nvSpPr>
            <p:cNvPr id="1041" name="Text Box 15"/>
            <p:cNvSpPr txBox="1">
              <a:spLocks noChangeArrowheads="1"/>
            </p:cNvSpPr>
            <p:nvPr/>
          </p:nvSpPr>
          <p:spPr bwMode="auto">
            <a:xfrm>
              <a:off x="432" y="3154"/>
              <a:ext cx="5192" cy="3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kumimoji="1" lang="en-US" altLang="zh-CN" sz="3200">
                  <a:solidFill>
                    <a:srgbClr val="000000"/>
                  </a:solidFill>
                  <a:latin typeface="Times New Roman" panose="02020603050405020304" pitchFamily="18" charset="0"/>
                  <a:ea typeface="黑体" panose="02010609060101010101" pitchFamily="2" charset="-122"/>
                </a:rPr>
                <a:t>C</a:t>
              </a:r>
              <a:r>
                <a:rPr kumimoji="1" lang="en-US" altLang="zh-CN" sz="3200" baseline="-25000">
                  <a:solidFill>
                    <a:srgbClr val="000000"/>
                  </a:solidFill>
                  <a:latin typeface="Times New Roman" panose="02020603050405020304" pitchFamily="18" charset="0"/>
                  <a:ea typeface="黑体" panose="02010609060101010101" pitchFamily="2" charset="-122"/>
                </a:rPr>
                <a:t>6</a:t>
              </a:r>
              <a:r>
                <a:rPr kumimoji="1" lang="en-US" altLang="zh-CN" sz="3200">
                  <a:solidFill>
                    <a:srgbClr val="000000"/>
                  </a:solidFill>
                  <a:latin typeface="Times New Roman" panose="02020603050405020304" pitchFamily="18" charset="0"/>
                  <a:ea typeface="黑体" panose="02010609060101010101" pitchFamily="2" charset="-122"/>
                </a:rPr>
                <a:t>H</a:t>
              </a:r>
              <a:r>
                <a:rPr kumimoji="1" lang="en-US" altLang="zh-CN" sz="3200" baseline="-25000">
                  <a:solidFill>
                    <a:srgbClr val="000000"/>
                  </a:solidFill>
                  <a:latin typeface="Times New Roman" panose="02020603050405020304" pitchFamily="18" charset="0"/>
                  <a:ea typeface="黑体" panose="02010609060101010101" pitchFamily="2" charset="-122"/>
                </a:rPr>
                <a:t>12</a:t>
              </a:r>
              <a:r>
                <a:rPr kumimoji="1" lang="en-US" altLang="zh-CN" sz="3200">
                  <a:solidFill>
                    <a:srgbClr val="000000"/>
                  </a:solidFill>
                  <a:latin typeface="Times New Roman" panose="02020603050405020304" pitchFamily="18" charset="0"/>
                  <a:ea typeface="黑体" panose="02010609060101010101" pitchFamily="2" charset="-122"/>
                </a:rPr>
                <a:t>O</a:t>
              </a:r>
              <a:r>
                <a:rPr kumimoji="1" lang="en-US" altLang="zh-CN" sz="3200" baseline="-25000">
                  <a:solidFill>
                    <a:srgbClr val="000000"/>
                  </a:solidFill>
                  <a:latin typeface="Times New Roman" panose="02020603050405020304" pitchFamily="18" charset="0"/>
                  <a:ea typeface="黑体" panose="02010609060101010101" pitchFamily="2" charset="-122"/>
                </a:rPr>
                <a:t>6</a:t>
              </a:r>
              <a:r>
                <a:rPr kumimoji="1" lang="en-US" altLang="zh-CN" sz="3200">
                  <a:solidFill>
                    <a:srgbClr val="000000"/>
                  </a:solidFill>
                  <a:latin typeface="Times New Roman" panose="02020603050405020304" pitchFamily="18" charset="0"/>
                  <a:ea typeface="黑体" panose="02010609060101010101" pitchFamily="2" charset="-122"/>
                </a:rPr>
                <a:t>+6H</a:t>
              </a:r>
              <a:r>
                <a:rPr kumimoji="1" lang="en-US" altLang="zh-CN" sz="3200" baseline="-25000">
                  <a:solidFill>
                    <a:srgbClr val="000000"/>
                  </a:solidFill>
                  <a:latin typeface="Times New Roman" panose="02020603050405020304" pitchFamily="18" charset="0"/>
                  <a:ea typeface="黑体" panose="02010609060101010101" pitchFamily="2" charset="-122"/>
                </a:rPr>
                <a:t>2</a:t>
              </a:r>
              <a:r>
                <a:rPr kumimoji="1" lang="en-US" altLang="zh-CN" sz="3200">
                  <a:solidFill>
                    <a:srgbClr val="000000"/>
                  </a:solidFill>
                  <a:latin typeface="Times New Roman" panose="02020603050405020304" pitchFamily="18" charset="0"/>
                  <a:ea typeface="黑体" panose="02010609060101010101" pitchFamily="2" charset="-122"/>
                </a:rPr>
                <a:t>O+6O</a:t>
              </a:r>
              <a:r>
                <a:rPr kumimoji="1" lang="en-US" altLang="zh-CN" sz="3200" baseline="-25000">
                  <a:solidFill>
                    <a:srgbClr val="000000"/>
                  </a:solidFill>
                  <a:latin typeface="Times New Roman" panose="02020603050405020304" pitchFamily="18" charset="0"/>
                  <a:ea typeface="黑体" panose="02010609060101010101" pitchFamily="2" charset="-122"/>
                </a:rPr>
                <a:t>2</a:t>
              </a:r>
              <a:r>
                <a:rPr kumimoji="1" lang="en-US" altLang="zh-CN" sz="3200">
                  <a:solidFill>
                    <a:srgbClr val="000000"/>
                  </a:solidFill>
                  <a:latin typeface="Times New Roman" panose="02020603050405020304" pitchFamily="18" charset="0"/>
                  <a:ea typeface="黑体" panose="02010609060101010101" pitchFamily="2" charset="-122"/>
                </a:rPr>
                <a:t>           6CO</a:t>
              </a:r>
              <a:r>
                <a:rPr kumimoji="1" lang="en-US" altLang="zh-CN" sz="3200" baseline="-25000">
                  <a:solidFill>
                    <a:srgbClr val="000000"/>
                  </a:solidFill>
                  <a:latin typeface="Times New Roman" panose="02020603050405020304" pitchFamily="18" charset="0"/>
                  <a:ea typeface="黑体" panose="02010609060101010101" pitchFamily="2" charset="-122"/>
                </a:rPr>
                <a:t>2</a:t>
              </a:r>
              <a:r>
                <a:rPr kumimoji="1" lang="en-US" altLang="zh-CN" sz="3200">
                  <a:solidFill>
                    <a:srgbClr val="000000"/>
                  </a:solidFill>
                  <a:latin typeface="Times New Roman" panose="02020603050405020304" pitchFamily="18" charset="0"/>
                  <a:ea typeface="黑体" panose="02010609060101010101" pitchFamily="2" charset="-122"/>
                </a:rPr>
                <a:t>+12H</a:t>
              </a:r>
              <a:r>
                <a:rPr kumimoji="1" lang="en-US" altLang="zh-CN" sz="3200" baseline="-25000">
                  <a:solidFill>
                    <a:srgbClr val="000000"/>
                  </a:solidFill>
                  <a:latin typeface="Times New Roman" panose="02020603050405020304" pitchFamily="18" charset="0"/>
                  <a:ea typeface="黑体" panose="02010609060101010101" pitchFamily="2" charset="-122"/>
                </a:rPr>
                <a:t>2</a:t>
              </a:r>
              <a:r>
                <a:rPr kumimoji="1" lang="en-US" altLang="zh-CN" sz="3200">
                  <a:solidFill>
                    <a:srgbClr val="000000"/>
                  </a:solidFill>
                  <a:latin typeface="Times New Roman" panose="02020603050405020304" pitchFamily="18" charset="0"/>
                  <a:ea typeface="黑体" panose="02010609060101010101" pitchFamily="2" charset="-122"/>
                </a:rPr>
                <a:t>O+</a:t>
              </a:r>
              <a:r>
                <a:rPr kumimoji="1" lang="zh-CN" altLang="en-US" sz="3200">
                  <a:solidFill>
                    <a:srgbClr val="000000"/>
                  </a:solidFill>
                  <a:latin typeface="Times New Roman" panose="02020603050405020304" pitchFamily="18" charset="0"/>
                  <a:ea typeface="黑体" panose="02010609060101010101" pitchFamily="2" charset="-122"/>
                </a:rPr>
                <a:t>能量</a:t>
              </a:r>
              <a:endParaRPr kumimoji="1" lang="zh-CN" altLang="en-US" sz="320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2" charset="-122"/>
              </a:endParaRPr>
            </a:p>
          </p:txBody>
        </p:sp>
        <p:sp>
          <p:nvSpPr>
            <p:cNvPr id="1042" name="Line 16"/>
            <p:cNvSpPr>
              <a:spLocks noChangeShapeType="1"/>
            </p:cNvSpPr>
            <p:nvPr/>
          </p:nvSpPr>
          <p:spPr bwMode="auto">
            <a:xfrm>
              <a:off x="2700" y="3348"/>
              <a:ext cx="54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43" name="Text Box 17"/>
            <p:cNvSpPr txBox="1">
              <a:spLocks noChangeArrowheads="1"/>
            </p:cNvSpPr>
            <p:nvPr/>
          </p:nvSpPr>
          <p:spPr bwMode="auto">
            <a:xfrm>
              <a:off x="2761" y="3027"/>
              <a:ext cx="341" cy="32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kumimoji="1" lang="zh-CN" altLang="en-US" sz="2800">
                  <a:solidFill>
                    <a:srgbClr val="000000"/>
                  </a:solidFill>
                  <a:latin typeface="Times New Roman" panose="02020603050405020304" pitchFamily="18" charset="0"/>
                  <a:ea typeface="黑体" panose="02010609060101010101" pitchFamily="2" charset="-122"/>
                </a:rPr>
                <a:t>酶</a:t>
              </a:r>
              <a:endParaRPr kumimoji="1"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2" charset="-122"/>
              </a:endParaRPr>
            </a:p>
          </p:txBody>
        </p:sp>
      </p:grpSp>
      <p:grpSp>
        <p:nvGrpSpPr>
          <p:cNvPr id="5" name="Group 18"/>
          <p:cNvGrpSpPr/>
          <p:nvPr/>
        </p:nvGrpSpPr>
        <p:grpSpPr bwMode="auto">
          <a:xfrm>
            <a:off x="4167188" y="2608263"/>
            <a:ext cx="3319462" cy="3119437"/>
            <a:chOff x="2607" y="1383"/>
            <a:chExt cx="2091" cy="1965"/>
          </a:xfrm>
        </p:grpSpPr>
        <p:sp>
          <p:nvSpPr>
            <p:cNvPr id="19" name="Text Box 19"/>
            <p:cNvSpPr txBox="1">
              <a:spLocks noChangeArrowheads="1"/>
            </p:cNvSpPr>
            <p:nvPr/>
          </p:nvSpPr>
          <p:spPr bwMode="auto">
            <a:xfrm>
              <a:off x="2800" y="1913"/>
              <a:ext cx="1898" cy="404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kumimoji="1" lang="en-US" altLang="zh-CN" sz="36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ea typeface="黑体" panose="02010609060101010101" pitchFamily="2" charset="-122"/>
                </a:rPr>
                <a:t>O</a:t>
              </a:r>
              <a:r>
                <a:rPr kumimoji="1" lang="en-US" altLang="zh-CN" sz="3600" baseline="-25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ea typeface="黑体" panose="02010609060101010101" pitchFamily="2" charset="-122"/>
                </a:rPr>
                <a:t>2</a:t>
              </a:r>
              <a:r>
                <a:rPr kumimoji="1" lang="zh-CN" altLang="en-US" sz="3600" baseline="-25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ea typeface="黑体" panose="02010609060101010101" pitchFamily="2" charset="-122"/>
                </a:rPr>
                <a:t>、</a:t>
              </a:r>
              <a:r>
                <a:rPr kumimoji="1" lang="en-US" altLang="zh-CN" sz="36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ea typeface="黑体" panose="02010609060101010101" pitchFamily="2" charset="-122"/>
                </a:rPr>
                <a:t>C</a:t>
              </a:r>
              <a:r>
                <a:rPr kumimoji="1" lang="en-US" altLang="zh-CN" sz="3600" baseline="-25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ea typeface="黑体" panose="02010609060101010101" pitchFamily="2" charset="-122"/>
                </a:rPr>
                <a:t>6</a:t>
              </a:r>
              <a:r>
                <a:rPr kumimoji="1" lang="en-US" altLang="zh-CN" sz="36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ea typeface="黑体" panose="02010609060101010101" pitchFamily="2" charset="-122"/>
                </a:rPr>
                <a:t>H</a:t>
              </a:r>
              <a:r>
                <a:rPr kumimoji="1" lang="en-US" altLang="zh-CN" sz="3600" baseline="-25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ea typeface="黑体" panose="02010609060101010101" pitchFamily="2" charset="-122"/>
                </a:rPr>
                <a:t>12</a:t>
              </a:r>
              <a:r>
                <a:rPr kumimoji="1" lang="en-US" altLang="zh-CN" sz="36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ea typeface="黑体" panose="02010609060101010101" pitchFamily="2" charset="-122"/>
                </a:rPr>
                <a:t>O</a:t>
              </a:r>
              <a:r>
                <a:rPr kumimoji="1" lang="en-US" altLang="zh-CN" sz="3600" baseline="-25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ea typeface="黑体" panose="02010609060101010101" pitchFamily="2" charset="-122"/>
                </a:rPr>
                <a:t>6</a:t>
              </a:r>
              <a:endParaRPr kumimoji="1" lang="en-US" altLang="zh-CN" sz="3600" baseline="-25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ea typeface="黑体" panose="02010609060101010101" pitchFamily="2" charset="-122"/>
              </a:endParaRPr>
            </a:p>
          </p:txBody>
        </p:sp>
        <p:sp>
          <p:nvSpPr>
            <p:cNvPr id="1039" name="Line 20"/>
            <p:cNvSpPr>
              <a:spLocks noChangeShapeType="1"/>
            </p:cNvSpPr>
            <p:nvPr/>
          </p:nvSpPr>
          <p:spPr bwMode="auto">
            <a:xfrm>
              <a:off x="2607" y="1383"/>
              <a:ext cx="391" cy="57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40" name="AutoShape 21"/>
            <p:cNvSpPr>
              <a:spLocks noChangeArrowheads="1"/>
            </p:cNvSpPr>
            <p:nvPr/>
          </p:nvSpPr>
          <p:spPr bwMode="auto">
            <a:xfrm>
              <a:off x="3258" y="2195"/>
              <a:ext cx="288" cy="1153"/>
            </a:xfrm>
            <a:prstGeom prst="curvedLeftArrow">
              <a:avLst>
                <a:gd name="adj1" fmla="val 94397"/>
                <a:gd name="adj2" fmla="val 174466"/>
                <a:gd name="adj3" fmla="val 63213"/>
              </a:avLst>
            </a:prstGeom>
            <a:solidFill>
              <a:schemeClr val="accent1"/>
            </a:solidFill>
            <a:ln w="9525">
              <a:solidFill>
                <a:schemeClr val="tx2"/>
              </a:solidFill>
              <a:miter lim="800000"/>
            </a:ln>
          </p:spPr>
          <p:txBody>
            <a:bodyPr wrap="none" anchor="ctr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" name="Group 22"/>
          <p:cNvGrpSpPr/>
          <p:nvPr/>
        </p:nvGrpSpPr>
        <p:grpSpPr bwMode="auto">
          <a:xfrm>
            <a:off x="2495550" y="2208213"/>
            <a:ext cx="1863725" cy="2833687"/>
            <a:chOff x="1572" y="1257"/>
            <a:chExt cx="1174" cy="1785"/>
          </a:xfrm>
        </p:grpSpPr>
        <p:sp>
          <p:nvSpPr>
            <p:cNvPr id="23" name="Text Box 23"/>
            <p:cNvSpPr txBox="1">
              <a:spLocks noChangeArrowheads="1"/>
            </p:cNvSpPr>
            <p:nvPr/>
          </p:nvSpPr>
          <p:spPr bwMode="auto">
            <a:xfrm>
              <a:off x="1809" y="2061"/>
              <a:ext cx="882" cy="404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kumimoji="1" lang="en-US" altLang="zh-CN" sz="36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ea typeface="黑体" panose="02010609060101010101" pitchFamily="2" charset="-122"/>
                </a:rPr>
                <a:t>CO</a:t>
              </a:r>
              <a:r>
                <a:rPr kumimoji="1" lang="en-US" altLang="zh-CN" sz="3600" baseline="-25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ea typeface="黑体" panose="02010609060101010101" pitchFamily="2" charset="-122"/>
                </a:rPr>
                <a:t>2</a:t>
              </a:r>
              <a:endParaRPr kumimoji="1" lang="en-US" altLang="zh-CN" sz="3600" baseline="-25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ea typeface="黑体" panose="02010609060101010101" pitchFamily="2" charset="-122"/>
              </a:endParaRPr>
            </a:p>
          </p:txBody>
        </p:sp>
        <p:sp>
          <p:nvSpPr>
            <p:cNvPr id="1036" name="Line 24"/>
            <p:cNvSpPr>
              <a:spLocks noChangeShapeType="1"/>
            </p:cNvSpPr>
            <p:nvPr/>
          </p:nvSpPr>
          <p:spPr bwMode="auto">
            <a:xfrm flipH="1" flipV="1">
              <a:off x="2250" y="2411"/>
              <a:ext cx="496" cy="631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37" name="AutoShape 25"/>
            <p:cNvSpPr>
              <a:spLocks noChangeArrowheads="1"/>
            </p:cNvSpPr>
            <p:nvPr/>
          </p:nvSpPr>
          <p:spPr bwMode="auto">
            <a:xfrm flipH="1" flipV="1">
              <a:off x="1572" y="1257"/>
              <a:ext cx="270" cy="1082"/>
            </a:xfrm>
            <a:prstGeom prst="curvedLeftArrow">
              <a:avLst>
                <a:gd name="adj1" fmla="val 94489"/>
                <a:gd name="adj2" fmla="val 174638"/>
                <a:gd name="adj3" fmla="val 63213"/>
              </a:avLst>
            </a:prstGeom>
            <a:solidFill>
              <a:schemeClr val="accent1"/>
            </a:solidFill>
            <a:ln w="9525">
              <a:solidFill>
                <a:schemeClr val="tx2"/>
              </a:solidFill>
              <a:miter lim="800000"/>
            </a:ln>
          </p:spPr>
          <p:txBody>
            <a:bodyPr rot="10800000" wrap="none" anchor="ctr"/>
            <a:lstStyle/>
            <a:p>
              <a:pPr algn="ctr" eaLnBrk="0" hangingPunct="0"/>
              <a:endParaRPr kumimoji="1" lang="zh-CN" altLang="zh-CN" sz="2800">
                <a:solidFill>
                  <a:srgbClr val="FFFFCC"/>
                </a:solidFill>
                <a:latin typeface="Times New Roman" panose="02020603050405020304" pitchFamily="18" charset="0"/>
                <a:ea typeface="黑体" panose="02010609060101010101" pitchFamily="2" charset="-122"/>
              </a:endParaRPr>
            </a:p>
          </p:txBody>
        </p:sp>
      </p:grpSp>
      <p:sp>
        <p:nvSpPr>
          <p:cNvPr id="1034" name="Text Box 3"/>
          <p:cNvSpPr txBox="1">
            <a:spLocks noChangeArrowheads="1"/>
          </p:cNvSpPr>
          <p:nvPr/>
        </p:nvSpPr>
        <p:spPr bwMode="auto">
          <a:xfrm>
            <a:off x="357188" y="250825"/>
            <a:ext cx="518795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kumimoji="1" lang="zh-CN" altLang="en-US" sz="2800" b="1" dirty="0">
                <a:solidFill>
                  <a:schemeClr val="bg1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四、光合作用和呼吸作用的关系</a:t>
            </a:r>
            <a:endParaRPr kumimoji="1" lang="zh-CN" altLang="en-US" sz="2800" b="1" dirty="0">
              <a:solidFill>
                <a:schemeClr val="bg1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/>
          <p:cNvGrpSpPr/>
          <p:nvPr/>
        </p:nvGrpSpPr>
        <p:grpSpPr bwMode="auto">
          <a:xfrm>
            <a:off x="2591457" y="1316420"/>
            <a:ext cx="5200650" cy="3371850"/>
            <a:chOff x="1040" y="10587"/>
            <a:chExt cx="2129" cy="2148"/>
          </a:xfrm>
        </p:grpSpPr>
        <p:pic>
          <p:nvPicPr>
            <p:cNvPr id="9" name="Picture 13" descr="植物体"/>
            <p:cNvPicPr>
              <a:picLocks noChangeAspect="1" noChangeArrowheads="1"/>
            </p:cNvPicPr>
            <p:nvPr/>
          </p:nvPicPr>
          <p:blipFill>
            <a:blip r:embed="rId1" cstate="print"/>
            <a:srcRect/>
            <a:stretch>
              <a:fillRect/>
            </a:stretch>
          </p:blipFill>
          <p:spPr bwMode="auto">
            <a:xfrm>
              <a:off x="1040" y="10587"/>
              <a:ext cx="1797" cy="19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 Box 14"/>
            <p:cNvSpPr txBox="1">
              <a:spLocks noChangeArrowheads="1"/>
            </p:cNvSpPr>
            <p:nvPr/>
          </p:nvSpPr>
          <p:spPr bwMode="auto">
            <a:xfrm>
              <a:off x="2292" y="12357"/>
              <a:ext cx="826" cy="37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0" tIns="0" rIns="0" bIns="0"/>
            <a:lstStyle/>
            <a:p>
              <a:r>
                <a:rPr lang="zh-CN" altLang="en-US" sz="1500">
                  <a:solidFill>
                    <a:srgbClr val="00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rPr>
                <a:t>含营养液或土壤的试管</a:t>
              </a:r>
              <a:endParaRPr lang="zh-CN" altLang="en-US" sz="150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11" name="Text Box 15"/>
            <p:cNvSpPr txBox="1">
              <a:spLocks noChangeArrowheads="1"/>
            </p:cNvSpPr>
            <p:nvPr/>
          </p:nvSpPr>
          <p:spPr bwMode="auto">
            <a:xfrm>
              <a:off x="2222" y="12069"/>
              <a:ext cx="947" cy="22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</a:ln>
          </p:spPr>
          <p:txBody>
            <a:bodyPr lIns="0" tIns="0" rIns="0" bIns="0"/>
            <a:lstStyle/>
            <a:p>
              <a:r>
                <a:rPr lang="zh-CN" altLang="en-US" sz="1500">
                  <a:solidFill>
                    <a:srgbClr val="00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rPr>
                <a:t>绿色植物</a:t>
              </a:r>
              <a:endParaRPr lang="zh-CN" altLang="en-US" sz="150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12" name="Text Box 16"/>
            <p:cNvSpPr txBox="1">
              <a:spLocks noChangeArrowheads="1"/>
            </p:cNvSpPr>
            <p:nvPr/>
          </p:nvSpPr>
          <p:spPr bwMode="auto">
            <a:xfrm>
              <a:off x="2033" y="11550"/>
              <a:ext cx="1127" cy="26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</a:ln>
          </p:spPr>
          <p:txBody>
            <a:bodyPr lIns="0" tIns="0" rIns="0" bIns="0"/>
            <a:lstStyle/>
            <a:p>
              <a:r>
                <a:rPr lang="en-US" altLang="zh-CN" sz="1500" dirty="0">
                  <a:solidFill>
                    <a:srgbClr val="00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rPr>
                <a:t>CO</a:t>
              </a:r>
              <a:r>
                <a:rPr lang="en-US" altLang="zh-CN" sz="1500" baseline="-30000" dirty="0">
                  <a:solidFill>
                    <a:srgbClr val="00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rPr>
                <a:t>2 </a:t>
              </a:r>
              <a:r>
                <a:rPr lang="zh-CN" altLang="en-US" sz="1500" dirty="0">
                  <a:solidFill>
                    <a:srgbClr val="00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rPr>
                <a:t>或</a:t>
              </a:r>
              <a:r>
                <a:rPr lang="en-US" altLang="zh-CN" sz="1500" dirty="0">
                  <a:solidFill>
                    <a:srgbClr val="00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rPr>
                <a:t>O</a:t>
              </a:r>
              <a:r>
                <a:rPr lang="en-US" altLang="zh-CN" sz="100" dirty="0">
                  <a:solidFill>
                    <a:srgbClr val="00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O</a:t>
              </a:r>
              <a:r>
                <a:rPr lang="en-US" altLang="zh-CN" sz="1500" baseline="-30000" dirty="0">
                  <a:solidFill>
                    <a:srgbClr val="00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rPr>
                <a:t>2</a:t>
              </a:r>
              <a:r>
                <a:rPr lang="zh-CN" altLang="en-US" sz="1500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rPr>
                <a:t>传感器</a:t>
              </a:r>
              <a:endParaRPr lang="zh-CN" altLang="en-US" sz="15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Text Box 17"/>
            <p:cNvSpPr txBox="1">
              <a:spLocks noChangeArrowheads="1"/>
            </p:cNvSpPr>
            <p:nvPr/>
          </p:nvSpPr>
          <p:spPr bwMode="auto">
            <a:xfrm>
              <a:off x="2502" y="11067"/>
              <a:ext cx="615" cy="27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</a:ln>
          </p:spPr>
          <p:txBody>
            <a:bodyPr lIns="0" tIns="0" rIns="0" bIns="0"/>
            <a:lstStyle/>
            <a:p>
              <a:r>
                <a:rPr lang="zh-CN" altLang="en-US" sz="1500">
                  <a:solidFill>
                    <a:srgbClr val="00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rPr>
                <a:t>计算机</a:t>
              </a:r>
              <a:endParaRPr lang="zh-CN" altLang="en-US" sz="150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grpSp>
        <p:nvGrpSpPr>
          <p:cNvPr id="2" name="Group 12"/>
          <p:cNvGrpSpPr/>
          <p:nvPr/>
        </p:nvGrpSpPr>
        <p:grpSpPr bwMode="auto">
          <a:xfrm>
            <a:off x="72073" y="4782503"/>
            <a:ext cx="8999537" cy="1511300"/>
            <a:chOff x="432" y="2214"/>
            <a:chExt cx="4896" cy="810"/>
          </a:xfrm>
        </p:grpSpPr>
        <p:sp>
          <p:nvSpPr>
            <p:cNvPr id="3085" name="Rectangle 13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432" y="2376"/>
              <a:ext cx="4896" cy="648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</a:ln>
            <a:effectLst/>
          </p:spPr>
          <p:txBody>
            <a:bodyPr/>
            <a:p>
              <a:pPr marL="342900" indent="-342900" eaLnBrk="0" hangingPunct="0">
                <a:spcBef>
                  <a:spcPct val="20000"/>
                </a:spcBef>
              </a:pPr>
              <a:r>
                <a:rPr kumimoji="1" lang="en-US" altLang="zh-CN" sz="36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6CO</a:t>
              </a:r>
              <a:r>
                <a:rPr kumimoji="1" lang="en-US" altLang="zh-CN" sz="3600" b="1" baseline="-25000">
                  <a:solidFill>
                    <a:srgbClr val="000000"/>
                  </a:solidFill>
                  <a:latin typeface="Times New Roman" panose="02020603050405020304" pitchFamily="18" charset="0"/>
                </a:rPr>
                <a:t>2</a:t>
              </a:r>
              <a:r>
                <a:rPr kumimoji="1" lang="en-US" altLang="zh-CN" sz="36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+12H</a:t>
              </a:r>
              <a:r>
                <a:rPr kumimoji="1" lang="en-US" altLang="zh-CN" sz="3600" b="1" baseline="-25000">
                  <a:solidFill>
                    <a:srgbClr val="000000"/>
                  </a:solidFill>
                  <a:latin typeface="Times New Roman" panose="02020603050405020304" pitchFamily="18" charset="0"/>
                </a:rPr>
                <a:t>2</a:t>
              </a:r>
              <a:r>
                <a:rPr kumimoji="1" lang="en-US" altLang="zh-CN" sz="36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O </a:t>
              </a:r>
              <a:r>
                <a:rPr lang="en-US" altLang="zh-CN" sz="36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*</a:t>
              </a:r>
              <a:r>
                <a:rPr kumimoji="1" lang="en-US" altLang="zh-CN" sz="36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            C</a:t>
              </a:r>
              <a:r>
                <a:rPr kumimoji="1" lang="en-US" altLang="zh-CN" sz="3600" b="1" baseline="-25000">
                  <a:solidFill>
                    <a:srgbClr val="000000"/>
                  </a:solidFill>
                  <a:latin typeface="Times New Roman" panose="02020603050405020304" pitchFamily="18" charset="0"/>
                </a:rPr>
                <a:t>6</a:t>
              </a:r>
              <a:r>
                <a:rPr kumimoji="1" lang="en-US" altLang="zh-CN" sz="36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H</a:t>
              </a:r>
              <a:r>
                <a:rPr kumimoji="1" lang="en-US" altLang="zh-CN" sz="3600" b="1" baseline="-25000">
                  <a:solidFill>
                    <a:srgbClr val="000000"/>
                  </a:solidFill>
                  <a:latin typeface="Times New Roman" panose="02020603050405020304" pitchFamily="18" charset="0"/>
                </a:rPr>
                <a:t>12</a:t>
              </a:r>
              <a:r>
                <a:rPr kumimoji="1" lang="en-US" altLang="zh-CN" sz="36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O</a:t>
              </a:r>
              <a:r>
                <a:rPr kumimoji="1" lang="en-US" altLang="zh-CN" sz="3600" b="1" baseline="-25000">
                  <a:solidFill>
                    <a:srgbClr val="000000"/>
                  </a:solidFill>
                  <a:latin typeface="Times New Roman" panose="02020603050405020304" pitchFamily="18" charset="0"/>
                </a:rPr>
                <a:t>6</a:t>
              </a:r>
              <a:r>
                <a:rPr kumimoji="1" lang="en-US" altLang="zh-CN" sz="36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+6H</a:t>
              </a:r>
              <a:r>
                <a:rPr kumimoji="1" lang="en-US" altLang="zh-CN" sz="3600" b="1" baseline="-25000">
                  <a:solidFill>
                    <a:srgbClr val="000000"/>
                  </a:solidFill>
                  <a:latin typeface="Times New Roman" panose="02020603050405020304" pitchFamily="18" charset="0"/>
                </a:rPr>
                <a:t>2</a:t>
              </a:r>
              <a:r>
                <a:rPr kumimoji="1" lang="en-US" altLang="zh-CN" sz="36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O+6O</a:t>
              </a:r>
              <a:r>
                <a:rPr kumimoji="1" lang="en-US" altLang="zh-CN" sz="3600" b="1" baseline="-25000">
                  <a:solidFill>
                    <a:srgbClr val="000000"/>
                  </a:solidFill>
                  <a:latin typeface="Times New Roman" panose="02020603050405020304" pitchFamily="18" charset="0"/>
                </a:rPr>
                <a:t>2 </a:t>
              </a:r>
              <a:r>
                <a:rPr lang="en-US" altLang="zh-CN" sz="40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*</a:t>
              </a:r>
              <a:endParaRPr lang="en-US" altLang="zh-CN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3086" name="Line 14"/>
            <p:cNvSpPr>
              <a:spLocks noChangeShapeType="1"/>
            </p:cNvSpPr>
            <p:nvPr>
              <p:custDataLst>
                <p:tags r:id="rId3"/>
              </p:custDataLst>
            </p:nvPr>
          </p:nvSpPr>
          <p:spPr bwMode="auto">
            <a:xfrm>
              <a:off x="2160" y="2592"/>
              <a:ext cx="54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tailEnd type="triangle" w="med" len="med"/>
            </a:ln>
            <a:effectLst/>
          </p:spPr>
          <p:txBody>
            <a:bodyPr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087" name="Rectangle 15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070" y="2718"/>
              <a:ext cx="610" cy="245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</a:ln>
            <a:effectLst/>
          </p:spPr>
          <p:txBody>
            <a:bodyPr>
              <a:spAutoFit/>
            </a:bodyPr>
            <a:p>
              <a:pPr eaLnBrk="0" hangingPunct="0">
                <a:spcBef>
                  <a:spcPct val="50000"/>
                </a:spcBef>
              </a:pPr>
              <a:r>
                <a:rPr kumimoji="1" lang="zh-CN" altLang="en-US" sz="2400" b="1">
                  <a:solidFill>
                    <a:srgbClr val="000000"/>
                  </a:solidFill>
                  <a:latin typeface="Times New Roman" panose="02020603050405020304" pitchFamily="18" charset="0"/>
                  <a:ea typeface="黑体" panose="02010609060101010101" pitchFamily="2" charset="-122"/>
                </a:rPr>
                <a:t>叶绿体</a:t>
              </a:r>
              <a:endParaRPr kumimoji="1"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2" charset="-122"/>
              </a:endParaRPr>
            </a:p>
          </p:txBody>
        </p:sp>
        <p:sp>
          <p:nvSpPr>
            <p:cNvPr id="3088" name="Rectangle 16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178" y="2214"/>
              <a:ext cx="434" cy="245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p>
              <a:pPr eaLnBrk="0" hangingPunct="0">
                <a:spcBef>
                  <a:spcPct val="50000"/>
                </a:spcBef>
              </a:pPr>
              <a:r>
                <a:rPr kumimoji="1" lang="zh-CN" altLang="en-US" sz="2400" b="1">
                  <a:solidFill>
                    <a:srgbClr val="000000"/>
                  </a:solidFill>
                  <a:latin typeface="Times New Roman" panose="02020603050405020304" pitchFamily="18" charset="0"/>
                  <a:ea typeface="黑体" panose="02010609060101010101" pitchFamily="2" charset="-122"/>
                </a:rPr>
                <a:t>光能</a:t>
              </a:r>
              <a:endParaRPr kumimoji="1"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539750" y="908050"/>
            <a:ext cx="7920038" cy="106680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CN" sz="3200" b="1" dirty="0">
                <a:latin typeface="Times New Roman" panose="02020603050405020304" pitchFamily="18" charset="0"/>
              </a:rPr>
              <a:t>1</a:t>
            </a:r>
            <a:r>
              <a:rPr kumimoji="1" lang="zh-CN" altLang="en-US" sz="3200" b="1" dirty="0">
                <a:latin typeface="Times New Roman" panose="02020603050405020304" pitchFamily="18" charset="0"/>
              </a:rPr>
              <a:t>、光合作用为所有生物的生存提供了</a:t>
            </a:r>
            <a:r>
              <a:rPr kumimoji="1"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物质</a:t>
            </a:r>
            <a:r>
              <a:rPr kumimoji="1" lang="zh-CN" altLang="en-US" sz="3200" b="1" dirty="0">
                <a:latin typeface="Times New Roman" panose="02020603050405020304" pitchFamily="18" charset="0"/>
              </a:rPr>
              <a:t>来源和</a:t>
            </a:r>
            <a:r>
              <a:rPr kumimoji="1"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能量</a:t>
            </a:r>
            <a:r>
              <a:rPr kumimoji="1" lang="zh-CN" altLang="en-US" sz="3200" b="1" dirty="0">
                <a:latin typeface="Times New Roman" panose="02020603050405020304" pitchFamily="18" charset="0"/>
              </a:rPr>
              <a:t>来源。</a:t>
            </a:r>
            <a:endParaRPr kumimoji="1" lang="zh-CN" altLang="en-US" sz="3200" b="1" dirty="0">
              <a:latin typeface="Times New Roman" panose="02020603050405020304" pitchFamily="18" charset="0"/>
            </a:endParaRP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611188" y="2205038"/>
            <a:ext cx="7777162" cy="106680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CN" sz="3200" b="1" dirty="0">
                <a:latin typeface="Times New Roman" panose="02020603050405020304" pitchFamily="18" charset="0"/>
              </a:rPr>
              <a:t>2</a:t>
            </a:r>
            <a:r>
              <a:rPr kumimoji="1" lang="zh-CN" altLang="en-US" sz="3200" b="1" dirty="0">
                <a:latin typeface="Times New Roman" panose="02020603050405020304" pitchFamily="18" charset="0"/>
              </a:rPr>
              <a:t>、光合作用维持大气中</a:t>
            </a:r>
            <a:r>
              <a:rPr kumimoji="1"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O</a:t>
            </a:r>
            <a:r>
              <a:rPr kumimoji="1" lang="en-US" altLang="zh-CN" sz="3200" b="1" baseline="-25000" dirty="0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  <a:r>
              <a:rPr kumimoji="1" lang="zh-CN" altLang="en-US" sz="3200" b="1" dirty="0">
                <a:latin typeface="Times New Roman" panose="02020603050405020304" pitchFamily="18" charset="0"/>
              </a:rPr>
              <a:t>和</a:t>
            </a:r>
            <a:r>
              <a:rPr kumimoji="1"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CO</a:t>
            </a:r>
            <a:r>
              <a:rPr kumimoji="1" lang="en-US" altLang="zh-CN" sz="3200" b="1" baseline="-25000" dirty="0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  <a:r>
              <a:rPr kumimoji="1" lang="zh-CN" altLang="en-US" sz="3200" b="1" dirty="0">
                <a:latin typeface="Times New Roman" panose="02020603050405020304" pitchFamily="18" charset="0"/>
              </a:rPr>
              <a:t>含量的相对稳定。</a:t>
            </a:r>
            <a:endParaRPr kumimoji="1" lang="zh-CN" altLang="en-US" sz="3200" b="1" dirty="0">
              <a:latin typeface="Times New Roman" panose="02020603050405020304" pitchFamily="18" charset="0"/>
            </a:endParaRP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539750" y="4149725"/>
            <a:ext cx="7921625" cy="822325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CN" sz="2400" b="1">
                <a:solidFill>
                  <a:srgbClr val="FF0000"/>
                </a:solidFill>
                <a:latin typeface="Times New Roman" panose="02020603050405020304" pitchFamily="18" charset="0"/>
              </a:rPr>
              <a:t>30</a:t>
            </a:r>
            <a:r>
              <a:rPr kumimoji="1" lang="zh-CN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亿</a:t>
            </a:r>
            <a:r>
              <a:rPr kumimoji="1" lang="en-US" altLang="zh-CN" sz="2400" b="1">
                <a:solidFill>
                  <a:srgbClr val="FF0000"/>
                </a:solidFill>
                <a:latin typeface="Times New Roman" panose="02020603050405020304" pitchFamily="18" charset="0"/>
              </a:rPr>
              <a:t>—20</a:t>
            </a:r>
            <a:r>
              <a:rPr kumimoji="1" lang="zh-CN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亿年前，蓝藻制造</a:t>
            </a:r>
            <a:r>
              <a:rPr kumimoji="1" lang="en-US" altLang="zh-CN" sz="2400" b="1">
                <a:solidFill>
                  <a:srgbClr val="FF0000"/>
                </a:solidFill>
                <a:latin typeface="Times New Roman" panose="02020603050405020304" pitchFamily="18" charset="0"/>
              </a:rPr>
              <a:t>O</a:t>
            </a:r>
            <a:r>
              <a:rPr kumimoji="1" lang="en-US" altLang="zh-CN" sz="2400" b="1" baseline="-25000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  <a:r>
              <a:rPr kumimoji="1" lang="zh-CN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，使进行有氧呼吸的生物得以发生和发展。</a:t>
            </a:r>
            <a:endParaRPr kumimoji="1" lang="zh-CN" altLang="en-US" sz="24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0" y="3429000"/>
            <a:ext cx="7488238" cy="579438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zh-CN" sz="3200" b="1">
                <a:latin typeface="Times New Roman" panose="02020603050405020304" pitchFamily="18" charset="0"/>
              </a:rPr>
              <a:t>3</a:t>
            </a:r>
            <a:r>
              <a:rPr kumimoji="1" lang="zh-CN" altLang="en-US" sz="3200" b="1">
                <a:latin typeface="Times New Roman" panose="02020603050405020304" pitchFamily="18" charset="0"/>
              </a:rPr>
              <a:t>、对生物的进化具有重要作用。</a:t>
            </a:r>
            <a:endParaRPr kumimoji="1" lang="zh-CN" altLang="en-US" sz="3200" b="1">
              <a:latin typeface="Times New Roman" panose="02020603050405020304" pitchFamily="18" charset="0"/>
            </a:endParaRP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395288" y="5013325"/>
            <a:ext cx="8677275" cy="822325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zh-CN" sz="2400" b="1">
                <a:solidFill>
                  <a:srgbClr val="A50021"/>
                </a:solidFill>
                <a:latin typeface="Times New Roman" panose="02020603050405020304" pitchFamily="18" charset="0"/>
              </a:rPr>
              <a:t>O</a:t>
            </a:r>
            <a:r>
              <a:rPr kumimoji="1" lang="en-US" altLang="zh-CN" sz="2400" b="1" baseline="-25000">
                <a:solidFill>
                  <a:srgbClr val="A50021"/>
                </a:solidFill>
                <a:latin typeface="Times New Roman" panose="02020603050405020304" pitchFamily="18" charset="0"/>
              </a:rPr>
              <a:t>2</a:t>
            </a:r>
            <a:r>
              <a:rPr kumimoji="1" lang="zh-CN" altLang="en-US" sz="2400" b="1">
                <a:solidFill>
                  <a:srgbClr val="A50021"/>
                </a:solidFill>
                <a:latin typeface="Times New Roman" panose="02020603050405020304" pitchFamily="18" charset="0"/>
              </a:rPr>
              <a:t>可形成</a:t>
            </a:r>
            <a:r>
              <a:rPr kumimoji="1" lang="en-US" altLang="zh-CN" sz="2400" b="1">
                <a:solidFill>
                  <a:srgbClr val="A50021"/>
                </a:solidFill>
                <a:latin typeface="Times New Roman" panose="02020603050405020304" pitchFamily="18" charset="0"/>
              </a:rPr>
              <a:t>O</a:t>
            </a:r>
            <a:r>
              <a:rPr kumimoji="1" lang="en-US" altLang="zh-CN" sz="2400" b="1" baseline="-25000">
                <a:solidFill>
                  <a:srgbClr val="A50021"/>
                </a:solidFill>
                <a:latin typeface="Times New Roman" panose="02020603050405020304" pitchFamily="18" charset="0"/>
              </a:rPr>
              <a:t>3</a:t>
            </a:r>
            <a:r>
              <a:rPr kumimoji="1" lang="zh-CN" altLang="en-US" sz="2400" b="1">
                <a:solidFill>
                  <a:srgbClr val="A50021"/>
                </a:solidFill>
                <a:latin typeface="Times New Roman" panose="02020603050405020304" pitchFamily="18" charset="0"/>
              </a:rPr>
              <a:t>，可滤去紫外线，减轻其对生物的破坏，使水生生物开始逐渐在陆地生活，进而形成广泛分布的各种动植物。</a:t>
            </a:r>
            <a:endParaRPr kumimoji="1" lang="zh-CN" altLang="en-US" sz="2400" b="1">
              <a:solidFill>
                <a:srgbClr val="A50021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107950" y="6021388"/>
            <a:ext cx="9036050" cy="519112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800" b="1"/>
              <a:t>总之，</a:t>
            </a:r>
            <a:r>
              <a:rPr kumimoji="1" lang="zh-CN" altLang="en-US" sz="2800" b="1"/>
              <a:t>光合作用是生物界最基本的物质代谢和能量代谢</a:t>
            </a:r>
            <a:endParaRPr kumimoji="1" lang="zh-CN" altLang="en-US" sz="2800" b="1"/>
          </a:p>
        </p:txBody>
      </p:sp>
      <p:sp>
        <p:nvSpPr>
          <p:cNvPr id="30728" name="Text Box 3"/>
          <p:cNvSpPr txBox="1">
            <a:spLocks noChangeArrowheads="1"/>
          </p:cNvSpPr>
          <p:nvPr/>
        </p:nvSpPr>
        <p:spPr bwMode="auto">
          <a:xfrm>
            <a:off x="357188" y="250825"/>
            <a:ext cx="3430747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kumimoji="1" lang="zh-CN" altLang="en-US" sz="2800" b="1" dirty="0" smtClean="0">
                <a:solidFill>
                  <a:schemeClr val="bg1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四、光合作用</a:t>
            </a:r>
            <a:r>
              <a:rPr kumimoji="1" lang="zh-CN" altLang="en-US" sz="2800" b="1" dirty="0">
                <a:solidFill>
                  <a:schemeClr val="bg1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的意义</a:t>
            </a:r>
            <a:endParaRPr kumimoji="1" lang="zh-CN" altLang="en-US" sz="2800" b="1" dirty="0">
              <a:solidFill>
                <a:schemeClr val="bg1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autoUpdateAnimBg="0"/>
      <p:bldP spid="9219" grpId="0" autoUpdateAnimBg="0"/>
      <p:bldP spid="9220" grpId="0" autoUpdateAnimBg="0"/>
      <p:bldP spid="9221" grpId="0" autoUpdateAnimBg="0"/>
      <p:bldP spid="9223" grpId="0" autoUpdateAnimBg="0"/>
      <p:bldP spid="9224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1" name="Rectangle 37"/>
          <p:cNvSpPr>
            <a:spLocks noChangeArrowheads="1"/>
          </p:cNvSpPr>
          <p:nvPr/>
        </p:nvSpPr>
        <p:spPr bwMode="auto">
          <a:xfrm>
            <a:off x="250825" y="45720"/>
            <a:ext cx="7740650" cy="78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b"/>
          <a:lstStyle/>
          <a:p>
            <a:br>
              <a:rPr lang="en-US" altLang="zh-CN" sz="3600" b="1" dirty="0">
                <a:solidFill>
                  <a:schemeClr val="tx2"/>
                </a:solidFill>
              </a:rPr>
            </a:br>
            <a:r>
              <a:rPr lang="en-US" altLang="zh-CN" sz="3600" b="1" dirty="0" smtClean="0">
                <a:solidFill>
                  <a:schemeClr val="tx2"/>
                </a:solidFill>
              </a:rPr>
              <a:t>2</a:t>
            </a:r>
            <a:r>
              <a:rPr lang="zh-CN" altLang="en-US" sz="3600" b="1" dirty="0" smtClean="0">
                <a:solidFill>
                  <a:schemeClr val="tx2"/>
                </a:solidFill>
              </a:rPr>
              <a:t>、</a:t>
            </a:r>
            <a:r>
              <a:rPr lang="en-US" altLang="zh-CN" sz="3600" b="1" dirty="0" smtClean="0">
                <a:solidFill>
                  <a:schemeClr val="tx2"/>
                </a:solidFill>
              </a:rPr>
              <a:t>1880</a:t>
            </a:r>
            <a:r>
              <a:rPr lang="zh-CN" altLang="en-US" sz="3600" b="1" dirty="0">
                <a:solidFill>
                  <a:schemeClr val="tx2"/>
                </a:solidFill>
              </a:rPr>
              <a:t>年美国</a:t>
            </a:r>
            <a:r>
              <a:rPr lang="zh-CN" altLang="en-US" sz="3600" b="1" dirty="0">
                <a:solidFill>
                  <a:srgbClr val="0000CC"/>
                </a:solidFill>
              </a:rPr>
              <a:t>恩格尔曼</a:t>
            </a:r>
            <a:r>
              <a:rPr lang="zh-CN" altLang="en-US" sz="3600" b="1" dirty="0" smtClean="0">
                <a:solidFill>
                  <a:srgbClr val="0000CC"/>
                </a:solidFill>
              </a:rPr>
              <a:t>实验</a:t>
            </a:r>
            <a:endParaRPr lang="zh-CN" altLang="en-US" sz="3600" b="1" dirty="0">
              <a:solidFill>
                <a:srgbClr val="0000CC"/>
              </a:solidFill>
            </a:endParaRPr>
          </a:p>
        </p:txBody>
      </p:sp>
      <p:grpSp>
        <p:nvGrpSpPr>
          <p:cNvPr id="6191" name="Group 47"/>
          <p:cNvGrpSpPr/>
          <p:nvPr/>
        </p:nvGrpSpPr>
        <p:grpSpPr bwMode="auto">
          <a:xfrm>
            <a:off x="395288" y="1171125"/>
            <a:ext cx="7921625" cy="3842200"/>
            <a:chOff x="374" y="739"/>
            <a:chExt cx="4832" cy="2384"/>
          </a:xfrm>
        </p:grpSpPr>
        <p:pic>
          <p:nvPicPr>
            <p:cNvPr id="6182" name="Picture 38" descr="恩吉尔曼"/>
            <p:cNvPicPr>
              <a:picLocks noChangeAspect="1" noChangeArrowheads="1"/>
            </p:cNvPicPr>
            <p:nvPr/>
          </p:nvPicPr>
          <p:blipFill>
            <a:blip r:embed="rId1" cstate="print">
              <a:lum bright="6000" contrast="18000"/>
            </a:blip>
            <a:srcRect/>
            <a:stretch>
              <a:fillRect/>
            </a:stretch>
          </p:blipFill>
          <p:spPr bwMode="auto">
            <a:xfrm>
              <a:off x="1913" y="1238"/>
              <a:ext cx="1352" cy="1862"/>
            </a:xfrm>
            <a:prstGeom prst="rect">
              <a:avLst/>
            </a:prstGeom>
            <a:noFill/>
          </p:spPr>
        </p:pic>
        <p:pic>
          <p:nvPicPr>
            <p:cNvPr id="6183" name="Picture 39" descr="恩吉尔曼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26" y="1220"/>
              <a:ext cx="1380" cy="1903"/>
            </a:xfrm>
            <a:prstGeom prst="rect">
              <a:avLst/>
            </a:prstGeom>
            <a:noFill/>
          </p:spPr>
        </p:pic>
        <p:sp>
          <p:nvSpPr>
            <p:cNvPr id="6184" name="Text Box 40"/>
            <p:cNvSpPr txBox="1">
              <a:spLocks noChangeArrowheads="1"/>
            </p:cNvSpPr>
            <p:nvPr/>
          </p:nvSpPr>
          <p:spPr bwMode="auto">
            <a:xfrm>
              <a:off x="380" y="2319"/>
              <a:ext cx="1356" cy="362"/>
            </a:xfrm>
            <a:prstGeom prst="rect">
              <a:avLst/>
            </a:prstGeom>
            <a:solidFill>
              <a:schemeClr val="accent5"/>
            </a:solidFill>
            <a:ln w="9525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kumimoji="1" lang="zh-CN" altLang="en-US" sz="3200" b="1">
                  <a:latin typeface="Times New Roman" panose="02020603050405020304" pitchFamily="18" charset="0"/>
                  <a:ea typeface="黑体" panose="02010609060101010101" pitchFamily="2" charset="-122"/>
                </a:rPr>
                <a:t>隔绝空气</a:t>
              </a:r>
              <a:endParaRPr kumimoji="1" lang="zh-CN" altLang="en-US" sz="3200" b="1">
                <a:latin typeface="Times New Roman" panose="02020603050405020304" pitchFamily="18" charset="0"/>
                <a:ea typeface="黑体" panose="02010609060101010101" pitchFamily="2" charset="-122"/>
              </a:endParaRPr>
            </a:p>
          </p:txBody>
        </p:sp>
        <p:sp>
          <p:nvSpPr>
            <p:cNvPr id="6185" name="Text Box 41"/>
            <p:cNvSpPr txBox="1">
              <a:spLocks noChangeArrowheads="1"/>
            </p:cNvSpPr>
            <p:nvPr/>
          </p:nvSpPr>
          <p:spPr bwMode="auto">
            <a:xfrm>
              <a:off x="3330" y="1511"/>
              <a:ext cx="369" cy="970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kumimoji="1" lang="zh-CN" altLang="en-US" sz="3200" b="1">
                  <a:solidFill>
                    <a:schemeClr val="tx2"/>
                  </a:solidFill>
                  <a:latin typeface="Times New Roman" panose="02020603050405020304" pitchFamily="18" charset="0"/>
                  <a:ea typeface="黑体" panose="02010609060101010101" pitchFamily="2" charset="-122"/>
                </a:rPr>
                <a:t>好</a:t>
              </a:r>
              <a:endParaRPr kumimoji="1" lang="zh-CN" altLang="en-US" sz="3200" b="1">
                <a:solidFill>
                  <a:schemeClr val="tx2"/>
                </a:solidFill>
                <a:latin typeface="Times New Roman" panose="02020603050405020304" pitchFamily="18" charset="0"/>
                <a:ea typeface="黑体" panose="02010609060101010101" pitchFamily="2" charset="-122"/>
              </a:endParaRPr>
            </a:p>
            <a:p>
              <a:pPr algn="ctr" eaLnBrk="0" hangingPunct="0"/>
              <a:r>
                <a:rPr kumimoji="1" lang="zh-CN" altLang="en-US" sz="3200" b="1">
                  <a:solidFill>
                    <a:schemeClr val="tx2"/>
                  </a:solidFill>
                  <a:latin typeface="Times New Roman" panose="02020603050405020304" pitchFamily="18" charset="0"/>
                  <a:ea typeface="黑体" panose="02010609060101010101" pitchFamily="2" charset="-122"/>
                </a:rPr>
                <a:t>氧</a:t>
              </a:r>
              <a:endParaRPr kumimoji="1" lang="zh-CN" altLang="en-US" sz="3200" b="1">
                <a:solidFill>
                  <a:schemeClr val="tx2"/>
                </a:solidFill>
                <a:latin typeface="Times New Roman" panose="02020603050405020304" pitchFamily="18" charset="0"/>
                <a:ea typeface="黑体" panose="02010609060101010101" pitchFamily="2" charset="-122"/>
              </a:endParaRPr>
            </a:p>
            <a:p>
              <a:pPr algn="ctr" eaLnBrk="0" hangingPunct="0"/>
              <a:r>
                <a:rPr kumimoji="1" lang="zh-CN" altLang="en-US" sz="3200" b="1">
                  <a:solidFill>
                    <a:schemeClr val="tx2"/>
                  </a:solidFill>
                  <a:latin typeface="Times New Roman" panose="02020603050405020304" pitchFamily="18" charset="0"/>
                  <a:ea typeface="黑体" panose="02010609060101010101" pitchFamily="2" charset="-122"/>
                </a:rPr>
                <a:t>菌</a:t>
              </a:r>
              <a:endParaRPr kumimoji="1" lang="zh-CN" altLang="en-US" sz="3200" b="1">
                <a:solidFill>
                  <a:schemeClr val="tx2"/>
                </a:solidFill>
                <a:latin typeface="Times New Roman" panose="02020603050405020304" pitchFamily="18" charset="0"/>
                <a:ea typeface="黑体" panose="02010609060101010101" pitchFamily="2" charset="-122"/>
              </a:endParaRPr>
            </a:p>
          </p:txBody>
        </p:sp>
        <p:sp>
          <p:nvSpPr>
            <p:cNvPr id="6186" name="Line 42"/>
            <p:cNvSpPr>
              <a:spLocks noChangeShapeType="1"/>
            </p:cNvSpPr>
            <p:nvPr/>
          </p:nvSpPr>
          <p:spPr bwMode="auto">
            <a:xfrm flipV="1">
              <a:off x="2970" y="2182"/>
              <a:ext cx="378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87" name="Line 43"/>
            <p:cNvSpPr>
              <a:spLocks noChangeShapeType="1"/>
            </p:cNvSpPr>
            <p:nvPr/>
          </p:nvSpPr>
          <p:spPr bwMode="auto">
            <a:xfrm>
              <a:off x="3672" y="2185"/>
              <a:ext cx="486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88" name="Text Box 44"/>
            <p:cNvSpPr txBox="1">
              <a:spLocks noChangeArrowheads="1"/>
            </p:cNvSpPr>
            <p:nvPr/>
          </p:nvSpPr>
          <p:spPr bwMode="auto">
            <a:xfrm>
              <a:off x="1384" y="755"/>
              <a:ext cx="2590" cy="362"/>
            </a:xfrm>
            <a:prstGeom prst="rect">
              <a:avLst/>
            </a:prstGeom>
            <a:noFill/>
            <a:ln w="9525">
              <a:noFill/>
              <a:miter lim="800000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5"/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kumimoji="1" lang="zh-CN" altLang="en-US" sz="3200" dirty="0">
                  <a:solidFill>
                    <a:schemeClr val="tx1"/>
                  </a:solidFill>
                  <a:effectLst/>
                  <a:uFillTx/>
                  <a:latin typeface="Times New Roman" panose="02020603050405020304" pitchFamily="18" charset="0"/>
                  <a:ea typeface="黑体" panose="02010609060101010101" pitchFamily="2" charset="-122"/>
                </a:rPr>
                <a:t>黑暗，用</a:t>
              </a:r>
              <a:r>
                <a:rPr kumimoji="1" lang="zh-CN" altLang="en-US" sz="3200">
                  <a:solidFill>
                    <a:schemeClr val="tx1"/>
                  </a:solidFill>
                  <a:uFillTx/>
                  <a:latin typeface="Times New Roman" panose="02020603050405020304" pitchFamily="18" charset="0"/>
                  <a:ea typeface="黑体" panose="02010609060101010101" pitchFamily="2" charset="-122"/>
                </a:rPr>
                <a:t>极</a:t>
              </a:r>
              <a:r>
                <a:rPr kumimoji="1" lang="zh-CN" altLang="en-US" sz="3200" dirty="0">
                  <a:solidFill>
                    <a:schemeClr val="tx1"/>
                  </a:solidFill>
                  <a:effectLst/>
                  <a:uFillTx/>
                  <a:latin typeface="Times New Roman" panose="02020603050405020304" pitchFamily="18" charset="0"/>
                  <a:ea typeface="黑体" panose="02010609060101010101" pitchFamily="2" charset="-122"/>
                </a:rPr>
                <a:t>细光束照射</a:t>
              </a:r>
              <a:endParaRPr kumimoji="1" lang="zh-CN" altLang="en-US" sz="3200" dirty="0"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ea typeface="黑体" panose="02010609060101010101" pitchFamily="2" charset="-122"/>
              </a:endParaRPr>
            </a:p>
          </p:txBody>
        </p:sp>
        <p:sp>
          <p:nvSpPr>
            <p:cNvPr id="6189" name="Text Box 45"/>
            <p:cNvSpPr txBox="1">
              <a:spLocks noChangeArrowheads="1"/>
            </p:cNvSpPr>
            <p:nvPr/>
          </p:nvSpPr>
          <p:spPr bwMode="auto">
            <a:xfrm>
              <a:off x="4195" y="739"/>
              <a:ext cx="610" cy="360"/>
            </a:xfrm>
            <a:prstGeom prst="rect">
              <a:avLst/>
            </a:prstGeom>
            <a:noFill/>
            <a:ln w="9525">
              <a:noFill/>
              <a:miter lim="800000"/>
            </a:ln>
            <a:effectLst>
              <a:outerShdw dist="28398" dir="1593903" algn="ctr" rotWithShape="0">
                <a:schemeClr val="bg2"/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/>
              <a:r>
                <a:rPr kumimoji="1" lang="zh-CN" altLang="en-US" sz="3200" b="1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2" charset="-122"/>
                </a:rPr>
                <a:t>光照</a:t>
              </a:r>
              <a:endParaRPr kumimoji="1" lang="zh-CN" altLang="en-US"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</a:endParaRPr>
            </a:p>
          </p:txBody>
        </p:sp>
        <p:sp>
          <p:nvSpPr>
            <p:cNvPr id="6190" name="Text Box 46"/>
            <p:cNvSpPr txBox="1">
              <a:spLocks noChangeArrowheads="1"/>
            </p:cNvSpPr>
            <p:nvPr/>
          </p:nvSpPr>
          <p:spPr bwMode="auto">
            <a:xfrm>
              <a:off x="374" y="1508"/>
              <a:ext cx="1363" cy="668"/>
            </a:xfrm>
            <a:prstGeom prst="rect">
              <a:avLst/>
            </a:prstGeom>
            <a:solidFill>
              <a:schemeClr val="accent5"/>
            </a:solidFill>
            <a:ln w="9525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eaLnBrk="0" hangingPunct="0"/>
              <a:r>
                <a:rPr kumimoji="1" lang="zh-CN" altLang="en-US" sz="3200" b="1">
                  <a:latin typeface="Times New Roman" panose="02020603050405020304" pitchFamily="18" charset="0"/>
                  <a:ea typeface="黑体" panose="02010609060101010101" pitchFamily="2" charset="-122"/>
                </a:rPr>
                <a:t>水绵和好氧细菌的装片</a:t>
              </a:r>
              <a:endParaRPr kumimoji="1" lang="zh-CN" altLang="en-US" sz="3200" b="1">
                <a:latin typeface="Times New Roman" panose="02020603050405020304" pitchFamily="18" charset="0"/>
                <a:ea typeface="黑体" panose="02010609060101010101" pitchFamily="2" charset="-122"/>
              </a:endParaRPr>
            </a:p>
          </p:txBody>
        </p:sp>
      </p:grpSp>
      <p:sp>
        <p:nvSpPr>
          <p:cNvPr id="6192" name="Text Box 48"/>
          <p:cNvSpPr txBox="1">
            <a:spLocks noChangeArrowheads="1"/>
          </p:cNvSpPr>
          <p:nvPr/>
        </p:nvSpPr>
        <p:spPr bwMode="auto">
          <a:xfrm>
            <a:off x="179705" y="5300663"/>
            <a:ext cx="7559675" cy="119888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结论：光合作用产生</a:t>
            </a:r>
            <a:r>
              <a:rPr lang="zh-CN" altLang="en-US" sz="3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氧气，的场所是</a:t>
            </a:r>
            <a:r>
              <a:rPr lang="zh-CN" alt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叶绿体 </a:t>
            </a:r>
            <a:r>
              <a:rPr lang="zh-CN" altLang="en-US" sz="3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。</a:t>
            </a:r>
            <a:endParaRPr lang="zh-CN" altLang="en-US" sz="36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</a:endParaRPr>
          </a:p>
        </p:txBody>
      </p:sp>
      <p:sp>
        <p:nvSpPr>
          <p:cNvPr id="6194" name="AutoShape 50"/>
          <p:cNvSpPr>
            <a:spLocks noChangeArrowheads="1"/>
          </p:cNvSpPr>
          <p:nvPr/>
        </p:nvSpPr>
        <p:spPr bwMode="auto">
          <a:xfrm>
            <a:off x="7740650" y="5229225"/>
            <a:ext cx="1152525" cy="1296988"/>
          </a:xfrm>
          <a:prstGeom prst="cloudCallout">
            <a:avLst>
              <a:gd name="adj1" fmla="val -43801"/>
              <a:gd name="adj2" fmla="val 75458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 algn="ctr"/>
            <a:r>
              <a:rPr lang="zh-CN" altLang="en-US" sz="2800" b="1"/>
              <a:t>巧妙</a:t>
            </a:r>
            <a:endParaRPr lang="zh-CN" altLang="en-US" sz="28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92" grpId="0" bldLvl="0" animBg="1"/>
      <p:bldP spid="6194" grpId="0" bldLvl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79849" y="116837"/>
            <a:ext cx="6050280" cy="5988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zh-CN" altLang="en-US" sz="3300" dirty="0">
                <a:solidFill>
                  <a:schemeClr val="bg1"/>
                </a:solidFill>
                <a:effectLst/>
                <a:latin typeface="黑体" panose="02010609060101010101" pitchFamily="2" charset="-122"/>
                <a:ea typeface="黑体" panose="02010609060101010101" pitchFamily="2" charset="-122"/>
              </a:rPr>
              <a:t>五、影响光合作用的因素及应用</a:t>
            </a:r>
            <a:endParaRPr lang="zh-CN" altLang="en-US" sz="3300" dirty="0">
              <a:solidFill>
                <a:schemeClr val="bg1"/>
              </a:solidFill>
              <a:effectLst/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23485" y="980940"/>
            <a:ext cx="130175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000" dirty="0">
                <a:latin typeface="华文楷体" panose="02010600040101010101" pitchFamily="2" charset="-122"/>
                <a:ea typeface="华文楷体" panose="02010600040101010101" pitchFamily="2" charset="-122"/>
              </a:rPr>
              <a:t>1. </a:t>
            </a:r>
            <a:r>
              <a:rPr lang="zh-CN" altLang="en-US" sz="3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光照</a:t>
            </a:r>
            <a:endParaRPr lang="zh-CN" altLang="en-US" sz="3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39645" y="1629051"/>
            <a:ext cx="3172460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7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（</a:t>
            </a:r>
            <a:r>
              <a:rPr lang="en-US" altLang="zh-CN" sz="2700" dirty="0"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zh-CN" altLang="en-US" sz="27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） 波长（颜色）</a:t>
            </a:r>
            <a:endParaRPr lang="zh-CN" altLang="en-US" sz="27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15962" r="22817" b="17989"/>
          <a:stretch>
            <a:fillRect/>
          </a:stretch>
        </p:blipFill>
        <p:spPr>
          <a:xfrm>
            <a:off x="2195830" y="2421255"/>
            <a:ext cx="2249170" cy="401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rcRect l="26336" t="1805" r="18585" b="29960"/>
          <a:stretch>
            <a:fillRect/>
          </a:stretch>
        </p:blipFill>
        <p:spPr>
          <a:xfrm>
            <a:off x="4787900" y="2421255"/>
            <a:ext cx="2382520" cy="393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t="57984" r="34792" b="4559"/>
          <a:stretch>
            <a:fillRect/>
          </a:stretch>
        </p:blipFill>
        <p:spPr>
          <a:xfrm>
            <a:off x="1331595" y="836930"/>
            <a:ext cx="6616065" cy="569849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79849" y="116837"/>
            <a:ext cx="6050280" cy="5988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zh-CN" altLang="en-US" sz="3300" dirty="0">
                <a:solidFill>
                  <a:schemeClr val="bg1"/>
                </a:solidFill>
                <a:effectLst/>
                <a:latin typeface="黑体" panose="02010609060101010101" pitchFamily="2" charset="-122"/>
                <a:ea typeface="黑体" panose="02010609060101010101" pitchFamily="2" charset="-122"/>
              </a:rPr>
              <a:t>五、影响光合作用的因素及应用</a:t>
            </a:r>
            <a:endParaRPr lang="zh-CN" altLang="en-US" sz="3300" dirty="0">
              <a:solidFill>
                <a:schemeClr val="bg1"/>
              </a:solidFill>
              <a:effectLst/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67630" y="1066665"/>
            <a:ext cx="130175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000" dirty="0">
                <a:latin typeface="华文楷体" panose="02010600040101010101" pitchFamily="2" charset="-122"/>
                <a:ea typeface="华文楷体" panose="02010600040101010101" pitchFamily="2" charset="-122"/>
              </a:rPr>
              <a:t>1. </a:t>
            </a:r>
            <a:r>
              <a:rPr lang="zh-CN" altLang="en-US" sz="3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光照</a:t>
            </a:r>
            <a:endParaRPr lang="zh-CN" altLang="en-US" sz="3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39645" y="1629051"/>
            <a:ext cx="3172460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7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（</a:t>
            </a:r>
            <a:r>
              <a:rPr lang="en-US" altLang="zh-CN" sz="2700" dirty="0"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zh-CN" altLang="en-US" sz="27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） 波长（颜色）</a:t>
            </a:r>
            <a:endParaRPr lang="zh-CN" altLang="en-US" sz="27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7" name="Picture 6" descr="pic_23626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899580" y="2277117"/>
            <a:ext cx="2557274" cy="3636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636010" y="2637155"/>
            <a:ext cx="5251450" cy="30200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61637" y="1225784"/>
            <a:ext cx="2743835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7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（</a:t>
            </a:r>
            <a:r>
              <a:rPr lang="en-US" altLang="zh-CN" sz="2700" dirty="0"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zh-CN" altLang="en-US" sz="27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）光照强度：</a:t>
            </a:r>
            <a:endParaRPr lang="zh-CN" altLang="en-US" sz="27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61637" y="1225784"/>
            <a:ext cx="5144135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7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（</a:t>
            </a:r>
            <a:r>
              <a:rPr lang="en-US" altLang="zh-CN" sz="2700" dirty="0"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zh-CN" altLang="en-US" sz="27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）光照强度：一定范围内增强</a:t>
            </a:r>
            <a:endParaRPr lang="zh-CN" altLang="en-US" sz="27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74" name="Group 6"/>
          <p:cNvGrpSpPr/>
          <p:nvPr/>
        </p:nvGrpSpPr>
        <p:grpSpPr bwMode="auto">
          <a:xfrm>
            <a:off x="2857500" y="2026238"/>
            <a:ext cx="4538663" cy="3486150"/>
            <a:chOff x="930" y="709"/>
            <a:chExt cx="3812" cy="2928"/>
          </a:xfrm>
        </p:grpSpPr>
        <p:sp>
          <p:nvSpPr>
            <p:cNvPr id="75" name="Freeform 7"/>
            <p:cNvSpPr/>
            <p:nvPr/>
          </p:nvSpPr>
          <p:spPr bwMode="auto">
            <a:xfrm>
              <a:off x="1170" y="1909"/>
              <a:ext cx="2448" cy="1488"/>
            </a:xfrm>
            <a:custGeom>
              <a:avLst/>
              <a:gdLst>
                <a:gd name="T0" fmla="*/ 0 w 2448"/>
                <a:gd name="T1" fmla="*/ 1488 h 1488"/>
                <a:gd name="T2" fmla="*/ 768 w 2448"/>
                <a:gd name="T3" fmla="*/ 576 h 1488"/>
                <a:gd name="T4" fmla="*/ 1440 w 2448"/>
                <a:gd name="T5" fmla="*/ 96 h 1488"/>
                <a:gd name="T6" fmla="*/ 2448 w 2448"/>
                <a:gd name="T7" fmla="*/ 0 h 14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48"/>
                <a:gd name="T13" fmla="*/ 0 h 1488"/>
                <a:gd name="T14" fmla="*/ 2448 w 2448"/>
                <a:gd name="T15" fmla="*/ 1488 h 14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48" h="1488">
                  <a:moveTo>
                    <a:pt x="0" y="1488"/>
                  </a:moveTo>
                  <a:cubicBezTo>
                    <a:pt x="264" y="1148"/>
                    <a:pt x="528" y="808"/>
                    <a:pt x="768" y="576"/>
                  </a:cubicBezTo>
                  <a:cubicBezTo>
                    <a:pt x="1008" y="344"/>
                    <a:pt x="1160" y="192"/>
                    <a:pt x="1440" y="96"/>
                  </a:cubicBezTo>
                  <a:cubicBezTo>
                    <a:pt x="1720" y="0"/>
                    <a:pt x="2280" y="16"/>
                    <a:pt x="2448" y="0"/>
                  </a:cubicBezTo>
                </a:path>
              </a:pathLst>
            </a:custGeom>
            <a:noFill/>
            <a:ln w="28575" cap="flat" cmpd="sng">
              <a:solidFill>
                <a:srgbClr val="FE1F08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i="0" u="none" strike="noStrike" kern="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grpSp>
          <p:nvGrpSpPr>
            <p:cNvPr id="76" name="Group 8"/>
            <p:cNvGrpSpPr/>
            <p:nvPr/>
          </p:nvGrpSpPr>
          <p:grpSpPr bwMode="auto">
            <a:xfrm>
              <a:off x="930" y="709"/>
              <a:ext cx="3812" cy="2928"/>
              <a:chOff x="930" y="709"/>
              <a:chExt cx="3812" cy="2928"/>
            </a:xfrm>
          </p:grpSpPr>
          <p:sp>
            <p:nvSpPr>
              <p:cNvPr id="77" name="Text Box 9"/>
              <p:cNvSpPr txBox="1">
                <a:spLocks noChangeArrowheads="1"/>
              </p:cNvSpPr>
              <p:nvPr/>
            </p:nvSpPr>
            <p:spPr bwMode="auto">
              <a:xfrm>
                <a:off x="1554" y="2763"/>
                <a:ext cx="288" cy="30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1" lang="en-US" altLang="zh-CN" sz="1800" i="0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B</a:t>
                </a:r>
                <a:endParaRPr kumimoji="1" lang="en-US" altLang="zh-CN" sz="180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  <p:sp>
            <p:nvSpPr>
              <p:cNvPr id="78" name="Text Box 10"/>
              <p:cNvSpPr txBox="1">
                <a:spLocks noChangeArrowheads="1"/>
              </p:cNvSpPr>
              <p:nvPr/>
            </p:nvSpPr>
            <p:spPr bwMode="auto">
              <a:xfrm>
                <a:off x="963" y="3267"/>
                <a:ext cx="288" cy="30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1" lang="en-US" altLang="zh-CN" sz="1800" i="0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A</a:t>
                </a:r>
                <a:endParaRPr kumimoji="1" lang="en-US" altLang="zh-CN" sz="180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  <p:sp>
            <p:nvSpPr>
              <p:cNvPr id="79" name="Text Box 11"/>
              <p:cNvSpPr txBox="1">
                <a:spLocks noChangeArrowheads="1"/>
              </p:cNvSpPr>
              <p:nvPr/>
            </p:nvSpPr>
            <p:spPr bwMode="auto">
              <a:xfrm>
                <a:off x="2802" y="1659"/>
                <a:ext cx="336" cy="30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1" lang="en-US" altLang="zh-CN" sz="1800" i="0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C</a:t>
                </a:r>
                <a:endParaRPr kumimoji="1" lang="en-US" altLang="zh-CN" sz="180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  <p:sp>
            <p:nvSpPr>
              <p:cNvPr id="80" name="Line 12"/>
              <p:cNvSpPr>
                <a:spLocks noChangeShapeType="1"/>
              </p:cNvSpPr>
              <p:nvPr/>
            </p:nvSpPr>
            <p:spPr bwMode="auto">
              <a:xfrm>
                <a:off x="1170" y="2821"/>
                <a:ext cx="2928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miter lim="800000"/>
                <a:tailEnd type="arrow" w="med" len="med"/>
              </a:ln>
            </p:spPr>
            <p:txBody>
              <a:bodyPr wrap="none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i="0" u="none" strike="noStrike" kern="0" cap="none" spc="0" normalizeH="0" baseline="0" noProof="0">
                  <a:ln>
                    <a:noFill/>
                  </a:ln>
                  <a:solidFill>
                    <a:srgbClr val="FFCC00"/>
                  </a:solidFill>
                  <a:effectLst/>
                  <a:uLnTx/>
                  <a:uFillTx/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  <p:sp>
            <p:nvSpPr>
              <p:cNvPr id="81" name="Line 13"/>
              <p:cNvSpPr>
                <a:spLocks noChangeShapeType="1"/>
              </p:cNvSpPr>
              <p:nvPr/>
            </p:nvSpPr>
            <p:spPr bwMode="auto">
              <a:xfrm flipV="1">
                <a:off x="1170" y="997"/>
                <a:ext cx="0" cy="264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miter lim="800000"/>
                <a:tailEnd type="arrow" w="med" len="med"/>
              </a:ln>
            </p:spPr>
            <p:txBody>
              <a:bodyPr wrap="none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i="0" u="none" strike="noStrike" kern="0" cap="none" spc="0" normalizeH="0" baseline="0" noProof="0">
                  <a:ln>
                    <a:noFill/>
                  </a:ln>
                  <a:solidFill>
                    <a:srgbClr val="FFCC00"/>
                  </a:solidFill>
                  <a:effectLst/>
                  <a:uLnTx/>
                  <a:uFillTx/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  <p:sp>
            <p:nvSpPr>
              <p:cNvPr id="82" name="Text Box 14"/>
              <p:cNvSpPr txBox="1">
                <a:spLocks noChangeArrowheads="1"/>
              </p:cNvSpPr>
              <p:nvPr/>
            </p:nvSpPr>
            <p:spPr bwMode="auto">
              <a:xfrm>
                <a:off x="3714" y="3061"/>
                <a:ext cx="1028" cy="30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1" lang="zh-CN" altLang="en-US" sz="18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光照强度</a:t>
                </a:r>
                <a:endParaRPr kumimoji="1" lang="zh-CN" altLang="en-US" sz="18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  <p:sp>
            <p:nvSpPr>
              <p:cNvPr id="83" name="Text Box 15"/>
              <p:cNvSpPr txBox="1">
                <a:spLocks noChangeArrowheads="1"/>
              </p:cNvSpPr>
              <p:nvPr/>
            </p:nvSpPr>
            <p:spPr bwMode="auto">
              <a:xfrm>
                <a:off x="978" y="709"/>
                <a:ext cx="1392" cy="30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1" lang="zh-CN" altLang="en-US" sz="18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光合速率</a:t>
                </a:r>
                <a:endParaRPr kumimoji="1" lang="zh-CN" altLang="en-US" sz="18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  <p:sp>
            <p:nvSpPr>
              <p:cNvPr id="84" name="Text Box 16"/>
              <p:cNvSpPr txBox="1">
                <a:spLocks noChangeArrowheads="1"/>
              </p:cNvSpPr>
              <p:nvPr/>
            </p:nvSpPr>
            <p:spPr bwMode="auto">
              <a:xfrm>
                <a:off x="930" y="2677"/>
                <a:ext cx="288" cy="30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1" lang="en-US" altLang="zh-CN" sz="180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O</a:t>
                </a:r>
                <a:endParaRPr kumimoji="1" lang="en-US" altLang="zh-CN" sz="180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p:grpSp>
      </p:grpSp>
      <p:sp>
        <p:nvSpPr>
          <p:cNvPr id="85" name="Text Box 17"/>
          <p:cNvSpPr txBox="1">
            <a:spLocks noChangeArrowheads="1"/>
          </p:cNvSpPr>
          <p:nvPr/>
        </p:nvSpPr>
        <p:spPr bwMode="auto">
          <a:xfrm>
            <a:off x="3086100" y="5169488"/>
            <a:ext cx="1114425" cy="3219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kumimoji="1" lang="zh-CN" altLang="en-US" sz="15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呼吸速率</a:t>
            </a:r>
            <a:endParaRPr kumimoji="1" lang="zh-CN" altLang="en-US" sz="1500" dirty="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86" name="Text Box 18"/>
          <p:cNvSpPr txBox="1">
            <a:spLocks noChangeArrowheads="1"/>
          </p:cNvSpPr>
          <p:nvPr/>
        </p:nvSpPr>
        <p:spPr bwMode="auto">
          <a:xfrm>
            <a:off x="3486150" y="4712288"/>
            <a:ext cx="1307306" cy="3219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kumimoji="1" lang="zh-CN" altLang="en-US" sz="15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光补偿点</a:t>
            </a:r>
            <a:endParaRPr kumimoji="1" lang="zh-CN" altLang="en-US" sz="1500" dirty="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87" name="Group 19"/>
          <p:cNvGrpSpPr/>
          <p:nvPr/>
        </p:nvGrpSpPr>
        <p:grpSpPr bwMode="auto">
          <a:xfrm>
            <a:off x="4914900" y="3512138"/>
            <a:ext cx="1307306" cy="1407319"/>
            <a:chOff x="2640" y="1968"/>
            <a:chExt cx="1098" cy="1182"/>
          </a:xfrm>
        </p:grpSpPr>
        <p:sp>
          <p:nvSpPr>
            <p:cNvPr id="88" name="Text Box 20"/>
            <p:cNvSpPr txBox="1">
              <a:spLocks noChangeArrowheads="1"/>
            </p:cNvSpPr>
            <p:nvPr/>
          </p:nvSpPr>
          <p:spPr bwMode="auto">
            <a:xfrm>
              <a:off x="2640" y="2880"/>
              <a:ext cx="1098" cy="27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1" lang="zh-CN" altLang="en-US" sz="1500" dirty="0">
                  <a:solidFill>
                    <a:srgbClr val="00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光饱和点</a:t>
              </a:r>
              <a:endParaRPr kumimoji="1" lang="zh-CN" altLang="en-US" sz="15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89" name="Line 21"/>
            <p:cNvSpPr>
              <a:spLocks noChangeShapeType="1"/>
            </p:cNvSpPr>
            <p:nvPr/>
          </p:nvSpPr>
          <p:spPr bwMode="auto">
            <a:xfrm>
              <a:off x="2976" y="1968"/>
              <a:ext cx="0" cy="864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prstDash val="dash"/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srgbClr val="FFCC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sp>
        <p:nvSpPr>
          <p:cNvPr id="90" name="Freeform 22"/>
          <p:cNvSpPr/>
          <p:nvPr/>
        </p:nvSpPr>
        <p:spPr bwMode="auto">
          <a:xfrm>
            <a:off x="3143250" y="2956117"/>
            <a:ext cx="2914650" cy="1584722"/>
          </a:xfrm>
          <a:custGeom>
            <a:avLst/>
            <a:gdLst>
              <a:gd name="T0" fmla="*/ 0 w 2448"/>
              <a:gd name="T1" fmla="*/ 2147483647 h 1488"/>
              <a:gd name="T2" fmla="*/ 2147483647 w 2448"/>
              <a:gd name="T3" fmla="*/ 2147483647 h 1488"/>
              <a:gd name="T4" fmla="*/ 2147483647 w 2448"/>
              <a:gd name="T5" fmla="*/ 2147483647 h 1488"/>
              <a:gd name="T6" fmla="*/ 2147483647 w 2448"/>
              <a:gd name="T7" fmla="*/ 0 h 1488"/>
              <a:gd name="T8" fmla="*/ 0 60000 65536"/>
              <a:gd name="T9" fmla="*/ 0 60000 65536"/>
              <a:gd name="T10" fmla="*/ 0 60000 65536"/>
              <a:gd name="T11" fmla="*/ 0 60000 65536"/>
              <a:gd name="T12" fmla="*/ 0 w 2448"/>
              <a:gd name="T13" fmla="*/ 0 h 1488"/>
              <a:gd name="T14" fmla="*/ 2448 w 2448"/>
              <a:gd name="T15" fmla="*/ 1488 h 14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48" h="1488">
                <a:moveTo>
                  <a:pt x="0" y="1488"/>
                </a:moveTo>
                <a:cubicBezTo>
                  <a:pt x="264" y="1148"/>
                  <a:pt x="528" y="808"/>
                  <a:pt x="768" y="576"/>
                </a:cubicBezTo>
                <a:cubicBezTo>
                  <a:pt x="1008" y="344"/>
                  <a:pt x="1160" y="192"/>
                  <a:pt x="1440" y="96"/>
                </a:cubicBezTo>
                <a:cubicBezTo>
                  <a:pt x="1720" y="0"/>
                  <a:pt x="2280" y="16"/>
                  <a:pt x="2448" y="0"/>
                </a:cubicBezTo>
              </a:path>
            </a:pathLst>
          </a:custGeom>
          <a:noFill/>
          <a:ln w="28575" cap="flat" cmpd="sng">
            <a:solidFill>
              <a:srgbClr val="000099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srgbClr val="FFCC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91" name="Text Box 23"/>
          <p:cNvSpPr txBox="1">
            <a:spLocks noChangeArrowheads="1"/>
          </p:cNvSpPr>
          <p:nvPr/>
        </p:nvSpPr>
        <p:spPr bwMode="auto">
          <a:xfrm>
            <a:off x="6057900" y="2698945"/>
            <a:ext cx="1600200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zh-CN" altLang="en-US" sz="18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真光合速率</a:t>
            </a:r>
            <a:endParaRPr lang="zh-CN" altLang="en-US" sz="1800" dirty="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92" name="Text Box 24"/>
          <p:cNvSpPr txBox="1">
            <a:spLocks noChangeArrowheads="1"/>
          </p:cNvSpPr>
          <p:nvPr/>
        </p:nvSpPr>
        <p:spPr bwMode="auto">
          <a:xfrm>
            <a:off x="6057900" y="3283538"/>
            <a:ext cx="1600200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zh-CN" altLang="en-US" sz="180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净光合速率</a:t>
            </a:r>
            <a:endParaRPr lang="zh-CN" altLang="en-US" sz="180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93" name="Text Box 9"/>
          <p:cNvSpPr txBox="1">
            <a:spLocks noChangeArrowheads="1"/>
          </p:cNvSpPr>
          <p:nvPr/>
        </p:nvSpPr>
        <p:spPr bwMode="auto">
          <a:xfrm>
            <a:off x="2364467" y="2281919"/>
            <a:ext cx="510779" cy="352288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</a:ln>
        </p:spPr>
        <p:txBody>
          <a:bodyPr vert="eaVert"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8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吸收</a:t>
            </a:r>
            <a:r>
              <a:rPr lang="en-US" altLang="zh-CN" sz="18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CO</a:t>
            </a:r>
            <a:r>
              <a:rPr lang="en-US" altLang="zh-CN" sz="1800" baseline="-250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2/</a:t>
            </a:r>
            <a:r>
              <a:rPr lang="en-US" altLang="zh-CN" sz="18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t                  </a:t>
            </a:r>
            <a:r>
              <a:rPr lang="zh-CN" altLang="en-US" sz="18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放出</a:t>
            </a:r>
            <a:r>
              <a:rPr lang="en-US" altLang="zh-CN" sz="18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CO</a:t>
            </a:r>
            <a:r>
              <a:rPr lang="en-US" altLang="zh-CN" sz="1800" baseline="-250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2/</a:t>
            </a:r>
            <a:r>
              <a:rPr lang="en-US" altLang="zh-CN" sz="18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t</a:t>
            </a:r>
            <a:endParaRPr lang="en-US" altLang="zh-CN" sz="1800" dirty="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altLang="zh-CN" sz="1800" dirty="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800" baseline="-250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</a:t>
            </a:r>
            <a:endParaRPr lang="en-US" altLang="zh-CN" sz="1800" dirty="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94" name="Text Box 23"/>
          <p:cNvSpPr txBox="1">
            <a:spLocks noChangeArrowheads="1"/>
          </p:cNvSpPr>
          <p:nvPr/>
        </p:nvSpPr>
        <p:spPr bwMode="auto">
          <a:xfrm>
            <a:off x="1069703" y="2275996"/>
            <a:ext cx="551815" cy="332953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衡量光合作用强度</a:t>
            </a:r>
            <a:endParaRPr lang="zh-CN" altLang="en-US" sz="240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61637" y="1225784"/>
            <a:ext cx="2743835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7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（</a:t>
            </a:r>
            <a:r>
              <a:rPr lang="en-US" altLang="zh-CN" sz="2700" dirty="0">
                <a:latin typeface="华文楷体" panose="02010600040101010101" pitchFamily="2" charset="-122"/>
                <a:ea typeface="华文楷体" panose="02010600040101010101" pitchFamily="2" charset="-122"/>
              </a:rPr>
              <a:t>3</a:t>
            </a:r>
            <a:r>
              <a:rPr lang="zh-CN" altLang="en-US" sz="27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）光照面积：</a:t>
            </a:r>
            <a:endParaRPr lang="zh-CN" altLang="en-US" sz="27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61637" y="1225784"/>
            <a:ext cx="4115435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7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（</a:t>
            </a:r>
            <a:r>
              <a:rPr lang="en-US" altLang="zh-CN" sz="2700" dirty="0">
                <a:latin typeface="华文楷体" panose="02010600040101010101" pitchFamily="2" charset="-122"/>
                <a:ea typeface="华文楷体" panose="02010600040101010101" pitchFamily="2" charset="-122"/>
              </a:rPr>
              <a:t>3</a:t>
            </a:r>
            <a:r>
              <a:rPr lang="zh-CN" altLang="en-US" sz="27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）光照面积：合理密植</a:t>
            </a:r>
            <a:endParaRPr lang="zh-CN" altLang="en-US" sz="27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253343" y="2074997"/>
            <a:ext cx="4486549" cy="3264446"/>
            <a:chOff x="2130030" y="3212977"/>
            <a:chExt cx="3585764" cy="2273423"/>
          </a:xfrm>
        </p:grpSpPr>
        <p:pic>
          <p:nvPicPr>
            <p:cNvPr id="4" name="Picture 5" descr="http://tech.casd.cn/wzym/gktk/2007/sw/3.files/image008.jpg"/>
            <p:cNvPicPr>
              <a:picLocks noChangeAspect="1" noChangeArrowheads="1"/>
            </p:cNvPicPr>
            <p:nvPr/>
          </p:nvPicPr>
          <p:blipFill>
            <a:blip r:embed="rId1" cstate="print"/>
            <a:srcRect/>
            <a:stretch>
              <a:fillRect/>
            </a:stretch>
          </p:blipFill>
          <p:spPr bwMode="auto">
            <a:xfrm>
              <a:off x="2267744" y="3429000"/>
              <a:ext cx="3448050" cy="205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 Box 9"/>
            <p:cNvSpPr txBox="1">
              <a:spLocks noChangeArrowheads="1"/>
            </p:cNvSpPr>
            <p:nvPr/>
          </p:nvSpPr>
          <p:spPr bwMode="auto">
            <a:xfrm>
              <a:off x="2130030" y="3212977"/>
              <a:ext cx="314696" cy="99412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</a:ln>
          </p:spPr>
          <p:txBody>
            <a:bodyPr vert="eaVert"/>
            <a:lstStyle/>
            <a:p>
              <a:pPr algn="just"/>
              <a:r>
                <a:rPr lang="zh-CN" altLang="en-US" sz="1800" dirty="0">
                  <a:solidFill>
                    <a:srgbClr val="00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物质的量</a:t>
              </a:r>
              <a:endParaRPr lang="en-US" altLang="zh-CN" sz="18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pPr algn="just"/>
              <a:endParaRPr lang="en-US" altLang="zh-CN" sz="1800" b="1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pPr algn="just"/>
              <a:r>
                <a:rPr lang="en-US" altLang="zh-CN" sz="1800" b="1" baseline="-25000" dirty="0">
                  <a:solidFill>
                    <a:srgbClr val="00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    </a:t>
              </a:r>
              <a:endParaRPr lang="en-US" altLang="zh-CN" sz="1800" b="1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35518" y="1129349"/>
            <a:ext cx="130175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000" dirty="0">
                <a:latin typeface="华文楷体" panose="02010600040101010101" pitchFamily="2" charset="-122"/>
                <a:ea typeface="华文楷体" panose="02010600040101010101" pitchFamily="2" charset="-122"/>
              </a:rPr>
              <a:t>2. </a:t>
            </a:r>
            <a:r>
              <a:rPr lang="zh-CN" altLang="en-US" sz="3000" dirty="0">
                <a:latin typeface="华文楷体" panose="02010600040101010101" pitchFamily="2" charset="-122"/>
                <a:ea typeface="华文楷体" panose="02010600040101010101" pitchFamily="2" charset="-122"/>
              </a:rPr>
              <a:t>温度</a:t>
            </a:r>
            <a:endParaRPr lang="zh-CN" altLang="en-US" sz="3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39139" y="1877489"/>
            <a:ext cx="1897380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700" dirty="0">
                <a:latin typeface="华文楷体" panose="02010600040101010101" pitchFamily="2" charset="-122"/>
                <a:ea typeface="华文楷体" panose="02010600040101010101" pitchFamily="2" charset="-122"/>
              </a:rPr>
              <a:t>影响酶活性</a:t>
            </a:r>
            <a:endParaRPr lang="en-US" altLang="zh-CN" sz="27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11700" y="2564730"/>
            <a:ext cx="4145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新疆哈密瓜为什么又大又甜？</a:t>
            </a:r>
            <a:endParaRPr lang="en-US" altLang="zh-CN" sz="240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96280" y="4364990"/>
            <a:ext cx="3281680" cy="2189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457200" y="228600"/>
            <a:ext cx="8458200" cy="6629400"/>
            <a:chOff x="385" y="300"/>
            <a:chExt cx="5059" cy="3715"/>
          </a:xfrm>
        </p:grpSpPr>
        <p:sp>
          <p:nvSpPr>
            <p:cNvPr id="61449" name="Rectangle 3"/>
            <p:cNvSpPr>
              <a:spLocks noChangeArrowheads="1"/>
            </p:cNvSpPr>
            <p:nvPr/>
          </p:nvSpPr>
          <p:spPr bwMode="auto">
            <a:xfrm>
              <a:off x="385" y="300"/>
              <a:ext cx="4990" cy="3674"/>
            </a:xfrm>
            <a:prstGeom prst="rect">
              <a:avLst/>
            </a:prstGeom>
            <a:solidFill>
              <a:schemeClr val="tx2">
                <a:alpha val="0"/>
              </a:schemeClr>
            </a:solidFill>
            <a:ln w="9525">
              <a:solidFill>
                <a:srgbClr val="99CC00"/>
              </a:solidFill>
              <a:miter lim="800000"/>
            </a:ln>
          </p:spPr>
          <p:txBody>
            <a:bodyPr wrap="none" anchor="ctr"/>
            <a:lstStyle/>
            <a:p>
              <a:pPr algn="ctr"/>
              <a:endParaRPr lang="zh-CN" altLang="zh-CN" smtClean="0">
                <a:solidFill>
                  <a:srgbClr val="FFCC00"/>
                </a:solidFill>
                <a:ea typeface="宋体" panose="02010600030101010101" pitchFamily="2" charset="-122"/>
              </a:endParaRPr>
            </a:p>
          </p:txBody>
        </p:sp>
        <p:pic>
          <p:nvPicPr>
            <p:cNvPr id="61450" name="Picture 4" descr="u=2859534467,197905057&amp;gp=18"/>
            <p:cNvPicPr>
              <a:picLocks noChangeAspect="1" noChangeArrowheads="1"/>
            </p:cNvPicPr>
            <p:nvPr/>
          </p:nvPicPr>
          <p:blipFill>
            <a:blip r:embed="rId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-2157017">
              <a:off x="4604" y="3385"/>
              <a:ext cx="840" cy="6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1444" name="Picture 14" descr="未标题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057275"/>
            <a:ext cx="6477000" cy="552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5" name="Text Box 15"/>
          <p:cNvSpPr txBox="1">
            <a:spLocks noChangeArrowheads="1"/>
          </p:cNvSpPr>
          <p:nvPr/>
        </p:nvSpPr>
        <p:spPr bwMode="auto">
          <a:xfrm>
            <a:off x="4800600" y="2667000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smtClean="0">
                <a:solidFill>
                  <a:srgbClr val="000000"/>
                </a:solidFill>
                <a:ea typeface="宋体" panose="02010600030101010101" pitchFamily="2" charset="-122"/>
              </a:rPr>
              <a:t>呼吸速率</a:t>
            </a:r>
            <a:endParaRPr lang="zh-CN" altLang="en-US" sz="2400" b="1" smtClean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61446" name="Text Box 16"/>
          <p:cNvSpPr txBox="1">
            <a:spLocks noChangeArrowheads="1"/>
          </p:cNvSpPr>
          <p:nvPr/>
        </p:nvSpPr>
        <p:spPr bwMode="auto">
          <a:xfrm>
            <a:off x="5638800" y="1600200"/>
            <a:ext cx="20574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smtClean="0">
                <a:solidFill>
                  <a:srgbClr val="000000"/>
                </a:solidFill>
                <a:ea typeface="宋体" panose="02010600030101010101" pitchFamily="2" charset="-122"/>
              </a:rPr>
              <a:t>真光合速率</a:t>
            </a:r>
            <a:endParaRPr lang="zh-CN" altLang="en-US" sz="2400" b="1" smtClean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61447" name="Text Box 17"/>
          <p:cNvSpPr txBox="1">
            <a:spLocks noChangeArrowheads="1"/>
          </p:cNvSpPr>
          <p:nvPr/>
        </p:nvSpPr>
        <p:spPr bwMode="auto">
          <a:xfrm>
            <a:off x="4876800" y="4114800"/>
            <a:ext cx="20574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smtClean="0">
                <a:solidFill>
                  <a:srgbClr val="000000"/>
                </a:solidFill>
                <a:ea typeface="宋体" panose="02010600030101010101" pitchFamily="2" charset="-122"/>
              </a:rPr>
              <a:t>表观光合速率</a:t>
            </a:r>
            <a:endParaRPr lang="zh-CN" altLang="en-US" sz="2400" b="1" smtClean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cxnSp>
        <p:nvCxnSpPr>
          <p:cNvPr id="13" name="直接连接符 12"/>
          <p:cNvCxnSpPr/>
          <p:nvPr/>
        </p:nvCxnSpPr>
        <p:spPr bwMode="auto">
          <a:xfrm rot="5400000" flipH="1" flipV="1">
            <a:off x="2209800" y="4038600"/>
            <a:ext cx="2286000" cy="0"/>
          </a:xfrm>
          <a:prstGeom prst="line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35518" y="1129349"/>
            <a:ext cx="130175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000" dirty="0">
                <a:latin typeface="华文楷体" panose="02010600040101010101" pitchFamily="2" charset="-122"/>
                <a:ea typeface="华文楷体" panose="02010600040101010101" pitchFamily="2" charset="-122"/>
              </a:rPr>
              <a:t>2. </a:t>
            </a:r>
            <a:r>
              <a:rPr lang="zh-CN" altLang="en-US" sz="3000" dirty="0">
                <a:latin typeface="华文楷体" panose="02010600040101010101" pitchFamily="2" charset="-122"/>
                <a:ea typeface="华文楷体" panose="02010600040101010101" pitchFamily="2" charset="-122"/>
              </a:rPr>
              <a:t>温度</a:t>
            </a:r>
            <a:endParaRPr lang="zh-CN" altLang="en-US" sz="3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39139" y="1877489"/>
            <a:ext cx="1897380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700" dirty="0">
                <a:latin typeface="华文楷体" panose="02010600040101010101" pitchFamily="2" charset="-122"/>
                <a:ea typeface="华文楷体" panose="02010600040101010101" pitchFamily="2" charset="-122"/>
              </a:rPr>
              <a:t>影响酶活性</a:t>
            </a:r>
            <a:endParaRPr lang="en-US" altLang="zh-CN" sz="27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11700" y="2564730"/>
            <a:ext cx="4145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新疆哈密瓜为什么又大又甜？</a:t>
            </a:r>
            <a:endParaRPr lang="en-US" altLang="zh-CN" sz="240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20193" y="3429215"/>
            <a:ext cx="4640580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700" dirty="0">
                <a:latin typeface="华文楷体" panose="02010600040101010101" pitchFamily="2" charset="-122"/>
                <a:ea typeface="华文楷体" panose="02010600040101010101" pitchFamily="2" charset="-122"/>
              </a:rPr>
              <a:t>应用：增产（增大昼夜温差）</a:t>
            </a:r>
            <a:endParaRPr lang="en-US" altLang="zh-CN" sz="27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96280" y="4364990"/>
            <a:ext cx="3281680" cy="2189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3915" t="2177" r="51527" b="68215"/>
          <a:stretch>
            <a:fillRect/>
          </a:stretch>
        </p:blipFill>
        <p:spPr>
          <a:xfrm>
            <a:off x="1691640" y="260985"/>
            <a:ext cx="6223000" cy="6200775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35518" y="1129349"/>
            <a:ext cx="1957705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000" dirty="0">
                <a:latin typeface="华文楷体" panose="02010600040101010101" pitchFamily="2" charset="-122"/>
                <a:ea typeface="华文楷体" panose="02010600040101010101" pitchFamily="2" charset="-122"/>
              </a:rPr>
              <a:t>3. </a:t>
            </a:r>
            <a:r>
              <a:rPr lang="en-US" altLang="zh-CN" sz="30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CO</a:t>
            </a:r>
            <a:r>
              <a:rPr lang="en-US" altLang="zh-CN" sz="3000" baseline="-250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zh-CN" altLang="en-US" sz="3000" dirty="0">
                <a:latin typeface="华文楷体" panose="02010600040101010101" pitchFamily="2" charset="-122"/>
                <a:ea typeface="华文楷体" panose="02010600040101010101" pitchFamily="2" charset="-122"/>
              </a:rPr>
              <a:t>浓度</a:t>
            </a:r>
            <a:endParaRPr lang="zh-CN" altLang="en-US" sz="3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4018" name="标题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b" anchorCtr="0"/>
          <a:p>
            <a:r>
              <a:rPr lang="zh-CN" altLang="en-US" dirty="0"/>
              <a:t>应用：</a:t>
            </a:r>
            <a:endParaRPr lang="zh-CN" altLang="en-US" dirty="0"/>
          </a:p>
        </p:txBody>
      </p:sp>
      <p:sp>
        <p:nvSpPr>
          <p:cNvPr id="214019" name="内容占位符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 anchorCtr="0"/>
          <a:p>
            <a:endParaRPr lang="zh-CN" altLang="en-US" dirty="0"/>
          </a:p>
        </p:txBody>
      </p:sp>
      <p:pic>
        <p:nvPicPr>
          <p:cNvPr id="214020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1863" y="1916113"/>
            <a:ext cx="7278687" cy="41767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42" name="标题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b" anchorCtr="0"/>
          <a:p>
            <a:endParaRPr lang="zh-CN" altLang="en-US" dirty="0"/>
          </a:p>
        </p:txBody>
      </p:sp>
      <p:sp>
        <p:nvSpPr>
          <p:cNvPr id="215043" name="内容占位符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 anchorCtr="0"/>
          <a:p>
            <a:endParaRPr lang="zh-CN" altLang="en-US" dirty="0"/>
          </a:p>
        </p:txBody>
      </p:sp>
      <p:pic>
        <p:nvPicPr>
          <p:cNvPr id="215044" name="Picture 2"/>
          <p:cNvPicPr>
            <a:picLocks noChangeAspect="1"/>
          </p:cNvPicPr>
          <p:nvPr/>
        </p:nvPicPr>
        <p:blipFill>
          <a:blip r:embed="rId1"/>
          <a:srcRect l="37579" t="23885" r="37021" b="38058"/>
          <a:stretch>
            <a:fillRect/>
          </a:stretch>
        </p:blipFill>
        <p:spPr>
          <a:xfrm>
            <a:off x="1619250" y="765175"/>
            <a:ext cx="6048375" cy="49085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6066" name="标题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b" anchorCtr="0"/>
          <a:p>
            <a:r>
              <a:rPr lang="zh-CN" altLang="en-US" dirty="0"/>
              <a:t>施有机肥</a:t>
            </a:r>
            <a:endParaRPr lang="zh-CN" altLang="en-US" dirty="0"/>
          </a:p>
        </p:txBody>
      </p:sp>
      <p:sp>
        <p:nvSpPr>
          <p:cNvPr id="216067" name="内容占位符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 anchorCtr="0"/>
          <a:p>
            <a:endParaRPr lang="zh-CN" altLang="en-US" dirty="0"/>
          </a:p>
        </p:txBody>
      </p:sp>
      <p:pic>
        <p:nvPicPr>
          <p:cNvPr id="216068" name="Picture 2" descr="http://shuju.aweb.com.cn/UploadFiles/20079285444909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1188" y="1628775"/>
            <a:ext cx="7607300" cy="50784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35518" y="1129349"/>
            <a:ext cx="168275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000" dirty="0">
                <a:latin typeface="华文楷体" panose="02010600040101010101" pitchFamily="2" charset="-122"/>
                <a:ea typeface="华文楷体" panose="02010600040101010101" pitchFamily="2" charset="-122"/>
              </a:rPr>
              <a:t>4. </a:t>
            </a:r>
            <a:r>
              <a:rPr lang="zh-CN" altLang="en-US" sz="30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无机盐</a:t>
            </a:r>
            <a:endParaRPr lang="zh-CN" altLang="en-US" sz="3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/>
        </p:nvSpPr>
        <p:spPr>
          <a:xfrm>
            <a:off x="512445" y="2018030"/>
            <a:ext cx="8442960" cy="357187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zh-CN" altLang="en-US" sz="30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缺镁：</a:t>
            </a:r>
            <a:endParaRPr lang="zh-CN" altLang="en-US" sz="3000" dirty="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30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  </a:t>
            </a:r>
            <a:r>
              <a:rPr lang="zh-CN" altLang="en-US" sz="30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大量元素，抑制叶绿素合成</a:t>
            </a:r>
            <a:endParaRPr lang="zh-CN" altLang="en-US" sz="3000" dirty="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30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缺氮：</a:t>
            </a:r>
            <a:endParaRPr lang="zh-CN" altLang="en-US" sz="3000" dirty="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30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 </a:t>
            </a:r>
            <a:r>
              <a:rPr lang="zh-CN" altLang="en-US" sz="30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大量元素，</a:t>
            </a:r>
            <a:r>
              <a:rPr lang="zh-CN" altLang="en-US" sz="30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抑制酶、</a:t>
            </a:r>
            <a:r>
              <a:rPr lang="en-US" altLang="zh-CN" sz="30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ATP</a:t>
            </a:r>
            <a:r>
              <a:rPr lang="zh-CN" altLang="en-US" sz="30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、</a:t>
            </a:r>
            <a:r>
              <a:rPr lang="en-US" altLang="zh-CN" sz="30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NADPH</a:t>
            </a:r>
            <a:r>
              <a:rPr lang="zh-CN" altLang="en-US" sz="30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合成</a:t>
            </a:r>
            <a:endParaRPr lang="zh-CN" altLang="en-US" sz="3000" dirty="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30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缺磷：</a:t>
            </a:r>
            <a:endParaRPr lang="zh-CN" altLang="en-US" sz="3000" dirty="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30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 </a:t>
            </a:r>
            <a:r>
              <a:rPr lang="zh-CN" altLang="en-US" sz="30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大量元素，</a:t>
            </a:r>
            <a:r>
              <a:rPr lang="zh-CN" altLang="en-US" sz="30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抑制ATP合成</a:t>
            </a:r>
            <a:endParaRPr lang="zh-CN" altLang="en-US" sz="3000" dirty="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zh-CN" altLang="en-US" sz="3000" dirty="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30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合理施肥</a:t>
            </a:r>
            <a:endParaRPr lang="zh-CN" altLang="en-US" sz="3000" dirty="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439341" y="1085850"/>
            <a:ext cx="4536281" cy="5530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CN" sz="30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5. </a:t>
            </a:r>
            <a:r>
              <a:rPr kumimoji="1" lang="zh-CN" altLang="en-US" sz="30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水</a:t>
            </a:r>
            <a:endParaRPr kumimoji="1" lang="zh-CN" altLang="en-US" sz="3000" dirty="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857625" y="5588000"/>
            <a:ext cx="4462780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>
            <a:spAutoFit/>
          </a:bodyPr>
          <a:lstStyle/>
          <a:p>
            <a:r>
              <a:rPr lang="zh-CN" altLang="en-US" sz="1800" dirty="0">
                <a:solidFill>
                  <a:srgbClr val="FF0066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晴朗夏季农田中植物一天中吸收</a:t>
            </a:r>
            <a:r>
              <a:rPr lang="en-US" altLang="zh-CN" sz="1800" dirty="0">
                <a:solidFill>
                  <a:srgbClr val="FF0066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CO</a:t>
            </a:r>
            <a:r>
              <a:rPr lang="en-US" altLang="zh-CN" sz="1800" baseline="-25000" dirty="0">
                <a:solidFill>
                  <a:srgbClr val="FF0066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zh-CN" altLang="en-US" sz="1800" dirty="0">
                <a:solidFill>
                  <a:srgbClr val="FF0066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的变化</a:t>
            </a:r>
            <a:endParaRPr lang="zh-CN" altLang="en-US" sz="1800" dirty="0">
              <a:solidFill>
                <a:srgbClr val="FF0066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4" name="Picture 7" descr="应用题5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971925" y="2999185"/>
            <a:ext cx="4423172" cy="2601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本框 5"/>
          <p:cNvSpPr txBox="1"/>
          <p:nvPr/>
        </p:nvSpPr>
        <p:spPr>
          <a:xfrm>
            <a:off x="516730" y="1821939"/>
            <a:ext cx="5273219" cy="2376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7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（</a:t>
            </a:r>
            <a:r>
              <a:rPr kumimoji="1" lang="en-US" altLang="zh-CN" sz="27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kumimoji="1" lang="zh-CN" altLang="en-US" sz="27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）影响代谢（自由水</a:t>
            </a:r>
            <a:r>
              <a:rPr kumimoji="1" lang="en-US" altLang="zh-CN" sz="27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/</a:t>
            </a:r>
            <a:r>
              <a:rPr kumimoji="1" lang="zh-CN" altLang="en-US" sz="27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结合水）</a:t>
            </a:r>
            <a:endParaRPr kumimoji="1" lang="en-US" altLang="zh-CN" sz="2700" dirty="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spcBef>
                <a:spcPct val="50000"/>
              </a:spcBef>
            </a:pPr>
            <a:r>
              <a:rPr kumimoji="1" lang="zh-CN" altLang="en-US" sz="27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（</a:t>
            </a:r>
            <a:r>
              <a:rPr kumimoji="1" lang="en-US" altLang="zh-CN" sz="27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kumimoji="1" lang="zh-CN" altLang="en-US" sz="27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）影响气孔开闭：</a:t>
            </a:r>
            <a:endParaRPr kumimoji="1" lang="zh-CN" altLang="en-US" sz="2700" dirty="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spcBef>
                <a:spcPct val="50000"/>
              </a:spcBef>
            </a:pPr>
            <a:r>
              <a:rPr kumimoji="1" lang="zh-CN" altLang="en-US" sz="27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（</a:t>
            </a:r>
            <a:r>
              <a:rPr kumimoji="1" lang="en-US" altLang="zh-CN" sz="27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3</a:t>
            </a:r>
            <a:r>
              <a:rPr kumimoji="1" lang="zh-CN" altLang="en-US" sz="27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）应用：</a:t>
            </a:r>
            <a:endParaRPr kumimoji="1" lang="zh-CN" altLang="en-US" sz="2700" dirty="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spcBef>
                <a:spcPct val="50000"/>
              </a:spcBef>
            </a:pPr>
            <a:r>
              <a:rPr kumimoji="1" lang="zh-CN" altLang="en-US" sz="27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合理灌溉</a:t>
            </a:r>
            <a:endParaRPr kumimoji="1" lang="zh-CN" altLang="en-US" sz="2700" dirty="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61459" y="116837"/>
            <a:ext cx="4792980" cy="5988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zh-CN" altLang="en-US" sz="3300" dirty="0">
                <a:solidFill>
                  <a:schemeClr val="bg1"/>
                </a:solidFill>
                <a:effectLst/>
                <a:latin typeface="黑体" panose="02010609060101010101" pitchFamily="2" charset="-122"/>
                <a:ea typeface="黑体" panose="02010609060101010101" pitchFamily="2" charset="-122"/>
              </a:rPr>
              <a:t>六、新陈代谢的基本类型</a:t>
            </a:r>
            <a:endParaRPr lang="zh-CN" altLang="en-US" sz="3300" dirty="0">
              <a:solidFill>
                <a:schemeClr val="bg1"/>
              </a:solidFill>
              <a:effectLst/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369728" y="2941771"/>
            <a:ext cx="598170" cy="221337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700" b="1">
                <a:solidFill>
                  <a:srgbClr val="000000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新  陈  代  谢</a:t>
            </a:r>
            <a:endParaRPr lang="zh-CN" altLang="en-US" sz="2700" b="1">
              <a:solidFill>
                <a:srgbClr val="000000"/>
              </a:solidFill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grpSp>
        <p:nvGrpSpPr>
          <p:cNvPr id="4" name="Group 4"/>
          <p:cNvGrpSpPr/>
          <p:nvPr/>
        </p:nvGrpSpPr>
        <p:grpSpPr bwMode="auto">
          <a:xfrm>
            <a:off x="1958373" y="2454806"/>
            <a:ext cx="1090613" cy="1512094"/>
            <a:chOff x="612" y="1207"/>
            <a:chExt cx="916" cy="1270"/>
          </a:xfrm>
        </p:grpSpPr>
        <p:sp>
          <p:nvSpPr>
            <p:cNvPr id="5" name="Line 5"/>
            <p:cNvSpPr>
              <a:spLocks noChangeShapeType="1"/>
            </p:cNvSpPr>
            <p:nvPr/>
          </p:nvSpPr>
          <p:spPr bwMode="auto">
            <a:xfrm>
              <a:off x="612" y="1842"/>
              <a:ext cx="499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zh-CN" altLang="en-US" sz="1800" b="1">
                <a:solidFill>
                  <a:srgbClr val="000000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1026" y="1207"/>
              <a:ext cx="502" cy="127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</a:ln>
          </p:spPr>
          <p:txBody>
            <a:bodyPr vert="eaVer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700" b="1">
                  <a:solidFill>
                    <a:schemeClr val="bg1"/>
                  </a:solidFill>
                  <a:latin typeface="Tahoma" panose="020B0604030504040204" pitchFamily="34" charset="0"/>
                  <a:ea typeface="宋体" panose="02010600030101010101" pitchFamily="2" charset="-122"/>
                </a:rPr>
                <a:t>同化作用</a:t>
              </a:r>
              <a:endParaRPr lang="zh-CN" altLang="en-US" sz="2700" b="1">
                <a:solidFill>
                  <a:schemeClr val="bg1"/>
                </a:solidFill>
                <a:latin typeface="Tahoma" panose="020B060403050404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7" name="Group 7"/>
          <p:cNvGrpSpPr/>
          <p:nvPr/>
        </p:nvGrpSpPr>
        <p:grpSpPr bwMode="auto">
          <a:xfrm>
            <a:off x="3038270" y="2401227"/>
            <a:ext cx="3888581" cy="1198959"/>
            <a:chOff x="1519" y="1162"/>
            <a:chExt cx="3266" cy="1007"/>
          </a:xfrm>
        </p:grpSpPr>
        <p:sp>
          <p:nvSpPr>
            <p:cNvPr id="8" name="Line 8"/>
            <p:cNvSpPr>
              <a:spLocks noChangeShapeType="1"/>
            </p:cNvSpPr>
            <p:nvPr/>
          </p:nvSpPr>
          <p:spPr bwMode="auto">
            <a:xfrm flipV="1">
              <a:off x="1519" y="1480"/>
              <a:ext cx="318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zh-CN" altLang="en-US" sz="1800" b="1">
                <a:solidFill>
                  <a:srgbClr val="000000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1837" y="1162"/>
              <a:ext cx="2948" cy="1007"/>
            </a:xfrm>
            <a:prstGeom prst="rect">
              <a:avLst/>
            </a:prstGeom>
            <a:solidFill>
              <a:srgbClr val="0D96F3"/>
            </a:solidFill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b="1">
                  <a:solidFill>
                    <a:srgbClr val="000000"/>
                  </a:solidFill>
                  <a:latin typeface="Tahoma" panose="020B0604030504040204" pitchFamily="34" charset="0"/>
                  <a:ea typeface="宋体" panose="02010600030101010101" pitchFamily="2" charset="-122"/>
                </a:rPr>
                <a:t>把从外界获取的营养物质转变成自身的组成物质</a:t>
              </a:r>
              <a:endParaRPr lang="zh-CN" altLang="en-US" sz="2400" b="1">
                <a:solidFill>
                  <a:srgbClr val="000000"/>
                </a:solidFill>
                <a:latin typeface="Tahoma" panose="020B060403050404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0" name="Group 10"/>
          <p:cNvGrpSpPr/>
          <p:nvPr/>
        </p:nvGrpSpPr>
        <p:grpSpPr bwMode="auto">
          <a:xfrm>
            <a:off x="3038270" y="3427546"/>
            <a:ext cx="1999059" cy="507206"/>
            <a:chOff x="1519" y="2024"/>
            <a:chExt cx="1588" cy="426"/>
          </a:xfrm>
        </p:grpSpPr>
        <p:sp>
          <p:nvSpPr>
            <p:cNvPr id="11" name="Line 11"/>
            <p:cNvSpPr>
              <a:spLocks noChangeShapeType="1"/>
            </p:cNvSpPr>
            <p:nvPr/>
          </p:nvSpPr>
          <p:spPr bwMode="auto">
            <a:xfrm flipV="1">
              <a:off x="1519" y="2205"/>
              <a:ext cx="318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zh-CN" altLang="en-US" sz="1800" b="1">
                <a:solidFill>
                  <a:srgbClr val="000000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1837" y="2024"/>
              <a:ext cx="1270" cy="426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700" b="1">
                  <a:solidFill>
                    <a:srgbClr val="FFFFFF"/>
                  </a:solidFill>
                  <a:latin typeface="Tahoma" panose="020B0604030504040204" pitchFamily="34" charset="0"/>
                  <a:ea typeface="宋体" panose="02010600030101010101" pitchFamily="2" charset="-122"/>
                </a:rPr>
                <a:t>储存能量</a:t>
              </a:r>
              <a:endParaRPr lang="zh-CN" altLang="en-US" sz="2700" b="1">
                <a:solidFill>
                  <a:srgbClr val="FFFFFF"/>
                </a:solidFill>
                <a:latin typeface="Tahoma" panose="020B060403050404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3" name="Group 13"/>
          <p:cNvGrpSpPr/>
          <p:nvPr/>
        </p:nvGrpSpPr>
        <p:grpSpPr bwMode="auto">
          <a:xfrm>
            <a:off x="1958373" y="4399096"/>
            <a:ext cx="1090613" cy="1512094"/>
            <a:chOff x="612" y="2840"/>
            <a:chExt cx="916" cy="1270"/>
          </a:xfrm>
        </p:grpSpPr>
        <p:sp>
          <p:nvSpPr>
            <p:cNvPr id="14" name="Line 14"/>
            <p:cNvSpPr>
              <a:spLocks noChangeShapeType="1"/>
            </p:cNvSpPr>
            <p:nvPr/>
          </p:nvSpPr>
          <p:spPr bwMode="auto">
            <a:xfrm>
              <a:off x="612" y="3249"/>
              <a:ext cx="499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zh-CN" altLang="en-US" sz="1800" b="1">
                <a:solidFill>
                  <a:srgbClr val="000000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5" name="Text Box 15"/>
            <p:cNvSpPr txBox="1">
              <a:spLocks noChangeArrowheads="1"/>
            </p:cNvSpPr>
            <p:nvPr/>
          </p:nvSpPr>
          <p:spPr bwMode="auto">
            <a:xfrm>
              <a:off x="1026" y="2840"/>
              <a:ext cx="502" cy="127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</a:ln>
          </p:spPr>
          <p:txBody>
            <a:bodyPr vert="eaVer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700" b="1">
                  <a:solidFill>
                    <a:schemeClr val="bg1"/>
                  </a:solidFill>
                  <a:latin typeface="Tahoma" panose="020B0604030504040204" pitchFamily="34" charset="0"/>
                  <a:ea typeface="宋体" panose="02010600030101010101" pitchFamily="2" charset="-122"/>
                </a:rPr>
                <a:t>异化作用</a:t>
              </a:r>
              <a:endParaRPr lang="zh-CN" altLang="en-US" sz="2700" b="1">
                <a:solidFill>
                  <a:schemeClr val="bg1"/>
                </a:solidFill>
                <a:latin typeface="Tahoma" panose="020B060403050404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6" name="Group 16"/>
          <p:cNvGrpSpPr/>
          <p:nvPr/>
        </p:nvGrpSpPr>
        <p:grpSpPr bwMode="auto">
          <a:xfrm>
            <a:off x="3038270" y="5155143"/>
            <a:ext cx="3942159" cy="829866"/>
            <a:chOff x="1519" y="3475"/>
            <a:chExt cx="3311" cy="697"/>
          </a:xfrm>
        </p:grpSpPr>
        <p:sp>
          <p:nvSpPr>
            <p:cNvPr id="17" name="Line 17"/>
            <p:cNvSpPr>
              <a:spLocks noChangeShapeType="1"/>
            </p:cNvSpPr>
            <p:nvPr/>
          </p:nvSpPr>
          <p:spPr bwMode="auto">
            <a:xfrm flipV="1">
              <a:off x="1519" y="3793"/>
              <a:ext cx="318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zh-CN" altLang="en-US" sz="1800" b="1">
                <a:solidFill>
                  <a:srgbClr val="000000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8" name="Text Box 18"/>
            <p:cNvSpPr txBox="1">
              <a:spLocks noChangeArrowheads="1"/>
            </p:cNvSpPr>
            <p:nvPr/>
          </p:nvSpPr>
          <p:spPr bwMode="auto">
            <a:xfrm>
              <a:off x="1837" y="3475"/>
              <a:ext cx="2993" cy="697"/>
            </a:xfrm>
            <a:prstGeom prst="rect">
              <a:avLst/>
            </a:prstGeom>
            <a:solidFill>
              <a:srgbClr val="0D96F3"/>
            </a:solidFill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b="1">
                  <a:solidFill>
                    <a:srgbClr val="000000"/>
                  </a:solidFill>
                  <a:latin typeface="Tahoma" panose="020B0604030504040204" pitchFamily="34" charset="0"/>
                  <a:ea typeface="宋体" panose="02010600030101010101" pitchFamily="2" charset="-122"/>
                </a:rPr>
                <a:t>分解自身的一部分组成物质，把最终产物排出体外</a:t>
              </a:r>
              <a:endParaRPr lang="zh-CN" altLang="en-US" sz="2400" b="1">
                <a:solidFill>
                  <a:srgbClr val="000000"/>
                </a:solidFill>
                <a:latin typeface="Tahoma" panose="020B060403050404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9" name="Group 19"/>
          <p:cNvGrpSpPr/>
          <p:nvPr/>
        </p:nvGrpSpPr>
        <p:grpSpPr bwMode="auto">
          <a:xfrm>
            <a:off x="3038270" y="4399096"/>
            <a:ext cx="1999059" cy="507206"/>
            <a:chOff x="1519" y="2840"/>
            <a:chExt cx="1588" cy="426"/>
          </a:xfrm>
        </p:grpSpPr>
        <p:sp>
          <p:nvSpPr>
            <p:cNvPr id="20" name="Line 20"/>
            <p:cNvSpPr>
              <a:spLocks noChangeShapeType="1"/>
            </p:cNvSpPr>
            <p:nvPr/>
          </p:nvSpPr>
          <p:spPr bwMode="auto">
            <a:xfrm flipV="1">
              <a:off x="1519" y="3067"/>
              <a:ext cx="318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zh-CN" altLang="en-US" sz="1800" b="1">
                <a:solidFill>
                  <a:srgbClr val="000000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1" name="Text Box 21"/>
            <p:cNvSpPr txBox="1">
              <a:spLocks noChangeArrowheads="1"/>
            </p:cNvSpPr>
            <p:nvPr/>
          </p:nvSpPr>
          <p:spPr bwMode="auto">
            <a:xfrm>
              <a:off x="1837" y="2840"/>
              <a:ext cx="1270" cy="426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700" b="1">
                  <a:solidFill>
                    <a:srgbClr val="FFFFFF"/>
                  </a:solidFill>
                  <a:latin typeface="Tahoma" panose="020B0604030504040204" pitchFamily="34" charset="0"/>
                  <a:ea typeface="宋体" panose="02010600030101010101" pitchFamily="2" charset="-122"/>
                </a:rPr>
                <a:t>释放能量</a:t>
              </a:r>
              <a:endParaRPr lang="zh-CN" altLang="en-US" sz="2700" b="1">
                <a:solidFill>
                  <a:srgbClr val="FFFFFF"/>
                </a:solidFill>
                <a:latin typeface="Tahoma" panose="020B060403050404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22" name="Group 22"/>
          <p:cNvGrpSpPr/>
          <p:nvPr/>
        </p:nvGrpSpPr>
        <p:grpSpPr bwMode="auto">
          <a:xfrm>
            <a:off x="4928983" y="3297768"/>
            <a:ext cx="1017984" cy="1587103"/>
            <a:chOff x="3107" y="1915"/>
            <a:chExt cx="855" cy="1333"/>
          </a:xfrm>
        </p:grpSpPr>
        <p:sp>
          <p:nvSpPr>
            <p:cNvPr id="23" name="Line 23"/>
            <p:cNvSpPr>
              <a:spLocks noChangeShapeType="1"/>
            </p:cNvSpPr>
            <p:nvPr/>
          </p:nvSpPr>
          <p:spPr bwMode="auto">
            <a:xfrm flipV="1">
              <a:off x="3107" y="2205"/>
              <a:ext cx="318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zh-CN" altLang="en-US" sz="1800" b="1">
                <a:solidFill>
                  <a:srgbClr val="000000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4" name="Line 24"/>
            <p:cNvSpPr>
              <a:spLocks noChangeShapeType="1"/>
            </p:cNvSpPr>
            <p:nvPr/>
          </p:nvSpPr>
          <p:spPr bwMode="auto">
            <a:xfrm flipV="1">
              <a:off x="3424" y="2614"/>
              <a:ext cx="318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zh-CN" altLang="en-US" sz="1800" b="1">
                <a:solidFill>
                  <a:srgbClr val="000000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5" name="Line 25"/>
            <p:cNvSpPr>
              <a:spLocks noChangeShapeType="1"/>
            </p:cNvSpPr>
            <p:nvPr/>
          </p:nvSpPr>
          <p:spPr bwMode="auto">
            <a:xfrm flipV="1">
              <a:off x="3107" y="3067"/>
              <a:ext cx="318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zh-CN" altLang="en-US" sz="1800" b="1">
                <a:solidFill>
                  <a:srgbClr val="000000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6" name="Line 26"/>
            <p:cNvSpPr>
              <a:spLocks noChangeShapeType="1"/>
            </p:cNvSpPr>
            <p:nvPr/>
          </p:nvSpPr>
          <p:spPr bwMode="auto">
            <a:xfrm>
              <a:off x="3424" y="2160"/>
              <a:ext cx="0" cy="90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zh-CN" altLang="en-US" sz="1800" b="1">
                <a:solidFill>
                  <a:srgbClr val="000000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7" name="Text Box 27"/>
            <p:cNvSpPr txBox="1">
              <a:spLocks noChangeArrowheads="1"/>
            </p:cNvSpPr>
            <p:nvPr/>
          </p:nvSpPr>
          <p:spPr bwMode="auto">
            <a:xfrm>
              <a:off x="3453" y="1915"/>
              <a:ext cx="509" cy="1333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</a:ln>
          </p:spPr>
          <p:txBody>
            <a:bodyPr vert="eaVert">
              <a:no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700" b="1">
                  <a:solidFill>
                    <a:srgbClr val="FFFFFF"/>
                  </a:solidFill>
                  <a:latin typeface="Tahoma" panose="020B0604030504040204" pitchFamily="34" charset="0"/>
                  <a:ea typeface="宋体" panose="02010600030101010101" pitchFamily="2" charset="-122"/>
                </a:rPr>
                <a:t>能量代谢</a:t>
              </a:r>
              <a:endParaRPr lang="zh-CN" altLang="en-US" sz="2700" b="1">
                <a:solidFill>
                  <a:srgbClr val="FFFFFF"/>
                </a:solidFill>
                <a:latin typeface="Tahoma" panose="020B060403050404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28" name="Group 28"/>
          <p:cNvGrpSpPr/>
          <p:nvPr/>
        </p:nvGrpSpPr>
        <p:grpSpPr bwMode="auto">
          <a:xfrm>
            <a:off x="6818504" y="3210852"/>
            <a:ext cx="928688" cy="1944291"/>
            <a:chOff x="4694" y="1842"/>
            <a:chExt cx="780" cy="1633"/>
          </a:xfrm>
        </p:grpSpPr>
        <p:sp>
          <p:nvSpPr>
            <p:cNvPr id="29" name="Line 29"/>
            <p:cNvSpPr>
              <a:spLocks noChangeShapeType="1"/>
            </p:cNvSpPr>
            <p:nvPr/>
          </p:nvSpPr>
          <p:spPr bwMode="auto">
            <a:xfrm flipV="1">
              <a:off x="4694" y="2659"/>
              <a:ext cx="318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zh-CN" altLang="en-US" sz="1800" b="1">
                <a:solidFill>
                  <a:srgbClr val="000000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0" name="Line 30"/>
            <p:cNvSpPr>
              <a:spLocks noChangeShapeType="1"/>
            </p:cNvSpPr>
            <p:nvPr/>
          </p:nvSpPr>
          <p:spPr bwMode="auto">
            <a:xfrm>
              <a:off x="4694" y="1842"/>
              <a:ext cx="0" cy="163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zh-CN" altLang="en-US" sz="1800" b="1">
                <a:solidFill>
                  <a:srgbClr val="000000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1" name="Text Box 31"/>
            <p:cNvSpPr txBox="1">
              <a:spLocks noChangeArrowheads="1"/>
            </p:cNvSpPr>
            <p:nvPr/>
          </p:nvSpPr>
          <p:spPr bwMode="auto">
            <a:xfrm>
              <a:off x="4972" y="1979"/>
              <a:ext cx="502" cy="1270"/>
            </a:xfrm>
            <a:prstGeom prst="rect">
              <a:avLst/>
            </a:prstGeom>
            <a:solidFill>
              <a:srgbClr val="0D96F3"/>
            </a:solidFill>
            <a:ln w="9525">
              <a:noFill/>
              <a:miter lim="800000"/>
            </a:ln>
          </p:spPr>
          <p:txBody>
            <a:bodyPr vert="eaVer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700" b="1">
                  <a:solidFill>
                    <a:srgbClr val="000000"/>
                  </a:solidFill>
                  <a:latin typeface="Tahoma" panose="020B0604030504040204" pitchFamily="34" charset="0"/>
                  <a:ea typeface="宋体" panose="02010600030101010101" pitchFamily="2" charset="-122"/>
                </a:rPr>
                <a:t>物质代谢</a:t>
              </a:r>
              <a:endParaRPr lang="zh-CN" altLang="en-US" sz="2700" b="1">
                <a:solidFill>
                  <a:srgbClr val="000000"/>
                </a:solidFill>
                <a:latin typeface="Tahoma" panose="020B060403050404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32" name="Text Box 33"/>
          <p:cNvSpPr txBox="1">
            <a:spLocks noChangeArrowheads="1"/>
          </p:cNvSpPr>
          <p:nvPr/>
        </p:nvSpPr>
        <p:spPr bwMode="auto">
          <a:xfrm>
            <a:off x="1364251" y="1807106"/>
            <a:ext cx="6723459" cy="460375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活细胞中全部有序的化学反应的总称</a:t>
            </a:r>
            <a:endParaRPr kumimoji="1"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2" grpId="0" bldLvl="0" animBg="1" autoUpdateAnimBg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4"/>
          <p:cNvGrpSpPr/>
          <p:nvPr/>
        </p:nvGrpSpPr>
        <p:grpSpPr bwMode="auto">
          <a:xfrm>
            <a:off x="2269701" y="2639410"/>
            <a:ext cx="1835944" cy="2268141"/>
            <a:chOff x="1474" y="1661"/>
            <a:chExt cx="1542" cy="1905"/>
          </a:xfrm>
        </p:grpSpPr>
        <p:sp>
          <p:nvSpPr>
            <p:cNvPr id="21" name="AutoShape 5"/>
            <p:cNvSpPr/>
            <p:nvPr/>
          </p:nvSpPr>
          <p:spPr bwMode="auto">
            <a:xfrm>
              <a:off x="1474" y="1752"/>
              <a:ext cx="181" cy="1814"/>
            </a:xfrm>
            <a:prstGeom prst="leftBrace">
              <a:avLst>
                <a:gd name="adj1" fmla="val 83517"/>
                <a:gd name="adj2" fmla="val 50000"/>
              </a:avLst>
            </a:prstGeom>
            <a:noFill/>
            <a:ln w="5397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endParaRPr lang="zh-CN" altLang="en-US" sz="100">
                <a:solidFill>
                  <a:srgbClr val="000000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2" name="Text Box 6"/>
            <p:cNvSpPr txBox="1">
              <a:spLocks noChangeArrowheads="1"/>
            </p:cNvSpPr>
            <p:nvPr/>
          </p:nvSpPr>
          <p:spPr bwMode="auto">
            <a:xfrm>
              <a:off x="1701" y="1661"/>
              <a:ext cx="1315" cy="387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2400" b="1">
                  <a:solidFill>
                    <a:srgbClr val="000000"/>
                  </a:solidFill>
                  <a:ea typeface="黑体" panose="02010609060101010101" pitchFamily="2" charset="-122"/>
                </a:rPr>
                <a:t>无机物</a:t>
              </a:r>
              <a:endParaRPr lang="zh-CN" altLang="en-US" sz="2400" b="1">
                <a:solidFill>
                  <a:srgbClr val="000000"/>
                </a:solidFill>
                <a:ea typeface="黑体" panose="02010609060101010101" pitchFamily="2" charset="-122"/>
              </a:endParaRPr>
            </a:p>
          </p:txBody>
        </p:sp>
        <p:sp>
          <p:nvSpPr>
            <p:cNvPr id="23" name="Text Box 7"/>
            <p:cNvSpPr txBox="1">
              <a:spLocks noChangeArrowheads="1"/>
            </p:cNvSpPr>
            <p:nvPr/>
          </p:nvSpPr>
          <p:spPr bwMode="auto">
            <a:xfrm>
              <a:off x="1701" y="3113"/>
              <a:ext cx="1315" cy="387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2400" b="1">
                  <a:solidFill>
                    <a:srgbClr val="000000"/>
                  </a:solidFill>
                  <a:ea typeface="黑体" panose="02010609060101010101" pitchFamily="2" charset="-122"/>
                </a:rPr>
                <a:t>有机物</a:t>
              </a:r>
              <a:endParaRPr lang="zh-CN" altLang="en-US" sz="2400" b="1">
                <a:solidFill>
                  <a:srgbClr val="000000"/>
                </a:solidFill>
                <a:ea typeface="黑体" panose="02010609060101010101" pitchFamily="2" charset="-122"/>
              </a:endParaRPr>
            </a:p>
          </p:txBody>
        </p:sp>
      </p:grpSp>
      <p:grpSp>
        <p:nvGrpSpPr>
          <p:cNvPr id="24" name="Group 8"/>
          <p:cNvGrpSpPr/>
          <p:nvPr/>
        </p:nvGrpSpPr>
        <p:grpSpPr bwMode="auto">
          <a:xfrm>
            <a:off x="4052066" y="2801335"/>
            <a:ext cx="1620441" cy="1009650"/>
            <a:chOff x="3016" y="1752"/>
            <a:chExt cx="1361" cy="848"/>
          </a:xfrm>
        </p:grpSpPr>
        <p:sp>
          <p:nvSpPr>
            <p:cNvPr id="25" name="Line 9"/>
            <p:cNvSpPr>
              <a:spLocks noChangeShapeType="1"/>
            </p:cNvSpPr>
            <p:nvPr/>
          </p:nvSpPr>
          <p:spPr bwMode="auto">
            <a:xfrm>
              <a:off x="3016" y="1797"/>
              <a:ext cx="1361" cy="635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tailEnd type="triangle" w="med" len="med"/>
            </a:ln>
          </p:spPr>
          <p:txBody>
            <a:bodyPr/>
            <a:lstStyle/>
            <a:p>
              <a:endParaRPr lang="zh-CN" altLang="en-US" sz="1800" b="1">
                <a:solidFill>
                  <a:srgbClr val="000000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6" name="Text Box 10"/>
            <p:cNvSpPr txBox="1">
              <a:spLocks noChangeArrowheads="1"/>
            </p:cNvSpPr>
            <p:nvPr/>
          </p:nvSpPr>
          <p:spPr bwMode="auto">
            <a:xfrm>
              <a:off x="3456" y="1752"/>
              <a:ext cx="463" cy="848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</a:ln>
          </p:spPr>
          <p:txBody>
            <a:bodyPr vert="eaVert" wrap="none">
              <a:spAutoFit/>
            </a:bodyPr>
            <a:lstStyle/>
            <a:p>
              <a:r>
                <a:rPr lang="zh-CN" altLang="en-US" sz="2400" b="1">
                  <a:solidFill>
                    <a:srgbClr val="000000"/>
                  </a:solidFill>
                  <a:ea typeface="宋体" panose="02010600030101010101" pitchFamily="2" charset="-122"/>
                </a:rPr>
                <a:t>自养型</a:t>
              </a:r>
              <a:endParaRPr lang="zh-CN" altLang="en-US" sz="2400" b="1">
                <a:solidFill>
                  <a:srgbClr val="000000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27" name="Group 11"/>
          <p:cNvGrpSpPr/>
          <p:nvPr/>
        </p:nvGrpSpPr>
        <p:grpSpPr bwMode="auto">
          <a:xfrm>
            <a:off x="3998489" y="3934810"/>
            <a:ext cx="1675209" cy="1009650"/>
            <a:chOff x="2971" y="2704"/>
            <a:chExt cx="1407" cy="848"/>
          </a:xfrm>
        </p:grpSpPr>
        <p:sp>
          <p:nvSpPr>
            <p:cNvPr id="28" name="Line 12"/>
            <p:cNvSpPr>
              <a:spLocks noChangeShapeType="1"/>
            </p:cNvSpPr>
            <p:nvPr/>
          </p:nvSpPr>
          <p:spPr bwMode="auto">
            <a:xfrm flipV="1">
              <a:off x="2971" y="2750"/>
              <a:ext cx="1407" cy="589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tailEnd type="triangle" w="med" len="med"/>
            </a:ln>
          </p:spPr>
          <p:txBody>
            <a:bodyPr/>
            <a:lstStyle/>
            <a:p>
              <a:endParaRPr lang="zh-CN" altLang="en-US" sz="1800" b="1">
                <a:solidFill>
                  <a:srgbClr val="000000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9" name="Text Box 13"/>
            <p:cNvSpPr txBox="1">
              <a:spLocks noChangeArrowheads="1"/>
            </p:cNvSpPr>
            <p:nvPr/>
          </p:nvSpPr>
          <p:spPr bwMode="auto">
            <a:xfrm>
              <a:off x="3475" y="2704"/>
              <a:ext cx="463" cy="848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</a:ln>
          </p:spPr>
          <p:txBody>
            <a:bodyPr vert="eaVert" wrap="none">
              <a:spAutoFit/>
            </a:bodyPr>
            <a:lstStyle/>
            <a:p>
              <a:r>
                <a:rPr lang="zh-CN" altLang="en-US" sz="2400" b="1">
                  <a:solidFill>
                    <a:srgbClr val="000000"/>
                  </a:solidFill>
                  <a:ea typeface="宋体" panose="02010600030101010101" pitchFamily="2" charset="-122"/>
                </a:rPr>
                <a:t>异养型</a:t>
              </a:r>
              <a:endParaRPr lang="zh-CN" altLang="en-US" sz="2400" b="1">
                <a:solidFill>
                  <a:srgbClr val="000000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30" name="Group 14"/>
          <p:cNvGrpSpPr/>
          <p:nvPr/>
        </p:nvGrpSpPr>
        <p:grpSpPr bwMode="auto">
          <a:xfrm>
            <a:off x="461141" y="3557382"/>
            <a:ext cx="1782366" cy="945285"/>
            <a:chOff x="68" y="2387"/>
            <a:chExt cx="1315" cy="796"/>
          </a:xfrm>
        </p:grpSpPr>
        <p:sp>
          <p:nvSpPr>
            <p:cNvPr id="31" name="Text Box 15"/>
            <p:cNvSpPr txBox="1">
              <a:spLocks noChangeArrowheads="1"/>
            </p:cNvSpPr>
            <p:nvPr/>
          </p:nvSpPr>
          <p:spPr bwMode="auto">
            <a:xfrm>
              <a:off x="68" y="2387"/>
              <a:ext cx="1315" cy="388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2400" b="1">
                  <a:solidFill>
                    <a:srgbClr val="000000"/>
                  </a:solidFill>
                  <a:ea typeface="黑体" panose="02010609060101010101" pitchFamily="2" charset="-122"/>
                </a:rPr>
                <a:t>碳源</a:t>
              </a:r>
              <a:endParaRPr lang="zh-CN" altLang="en-US" sz="2400" b="1">
                <a:solidFill>
                  <a:srgbClr val="000000"/>
                </a:solidFill>
                <a:ea typeface="黑体" panose="02010609060101010101" pitchFamily="2" charset="-122"/>
              </a:endParaRPr>
            </a:p>
          </p:txBody>
        </p:sp>
        <p:sp>
          <p:nvSpPr>
            <p:cNvPr id="32" name="Text Box 16"/>
            <p:cNvSpPr txBox="1">
              <a:spLocks noChangeArrowheads="1"/>
            </p:cNvSpPr>
            <p:nvPr/>
          </p:nvSpPr>
          <p:spPr bwMode="auto">
            <a:xfrm>
              <a:off x="340" y="2795"/>
              <a:ext cx="630" cy="388"/>
            </a:xfrm>
            <a:prstGeom prst="rect">
              <a:avLst/>
            </a:prstGeom>
            <a:solidFill>
              <a:srgbClr val="CCFFCC"/>
            </a:solidFill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zh-CN" altLang="en-US" sz="2400" b="1">
                  <a:solidFill>
                    <a:srgbClr val="000000"/>
                  </a:solidFill>
                  <a:ea typeface="宋体" panose="02010600030101010101" pitchFamily="2" charset="-122"/>
                </a:rPr>
                <a:t>体外</a:t>
              </a:r>
              <a:endParaRPr lang="zh-CN" altLang="en-US" sz="2400" b="1">
                <a:solidFill>
                  <a:srgbClr val="000000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33" name="Group 17"/>
          <p:cNvGrpSpPr/>
          <p:nvPr/>
        </p:nvGrpSpPr>
        <p:grpSpPr bwMode="auto">
          <a:xfrm>
            <a:off x="5672507" y="3610960"/>
            <a:ext cx="1646634" cy="1342943"/>
            <a:chOff x="4377" y="2432"/>
            <a:chExt cx="1315" cy="1067"/>
          </a:xfrm>
        </p:grpSpPr>
        <p:sp>
          <p:nvSpPr>
            <p:cNvPr id="34" name="Text Box 18"/>
            <p:cNvSpPr txBox="1">
              <a:spLocks noChangeArrowheads="1"/>
            </p:cNvSpPr>
            <p:nvPr/>
          </p:nvSpPr>
          <p:spPr bwMode="auto">
            <a:xfrm>
              <a:off x="4377" y="2432"/>
              <a:ext cx="1315" cy="366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2400" b="1">
                  <a:solidFill>
                    <a:srgbClr val="000000"/>
                  </a:solidFill>
                  <a:ea typeface="黑体" panose="02010609060101010101" pitchFamily="2" charset="-122"/>
                </a:rPr>
                <a:t>有机物</a:t>
              </a:r>
              <a:endParaRPr lang="zh-CN" altLang="en-US" sz="2400" b="1">
                <a:solidFill>
                  <a:srgbClr val="000000"/>
                </a:solidFill>
                <a:ea typeface="黑体" panose="02010609060101010101" pitchFamily="2" charset="-122"/>
              </a:endParaRPr>
            </a:p>
          </p:txBody>
        </p:sp>
        <p:sp>
          <p:nvSpPr>
            <p:cNvPr id="35" name="Text Box 19"/>
            <p:cNvSpPr txBox="1">
              <a:spLocks noChangeArrowheads="1"/>
            </p:cNvSpPr>
            <p:nvPr/>
          </p:nvSpPr>
          <p:spPr bwMode="auto">
            <a:xfrm>
              <a:off x="4699" y="2840"/>
              <a:ext cx="630" cy="659"/>
            </a:xfrm>
            <a:prstGeom prst="rect">
              <a:avLst/>
            </a:prstGeom>
            <a:solidFill>
              <a:srgbClr val="CCFFCC"/>
            </a:solidFill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zh-CN" altLang="en-US" sz="2400" b="1">
                  <a:solidFill>
                    <a:srgbClr val="000000"/>
                  </a:solidFill>
                  <a:ea typeface="宋体" panose="02010600030101010101" pitchFamily="2" charset="-122"/>
                </a:rPr>
                <a:t>体内</a:t>
              </a:r>
              <a:endParaRPr lang="zh-CN" altLang="en-US" sz="2400" b="1">
                <a:solidFill>
                  <a:srgbClr val="000000"/>
                </a:solidFill>
                <a:ea typeface="宋体" panose="02010600030101010101" pitchFamily="2" charset="-122"/>
              </a:endParaRPr>
            </a:p>
          </p:txBody>
        </p:sp>
      </p:grpSp>
      <p:sp>
        <p:nvSpPr>
          <p:cNvPr id="37" name="Text Box 21"/>
          <p:cNvSpPr txBox="1">
            <a:spLocks noChangeArrowheads="1"/>
          </p:cNvSpPr>
          <p:nvPr/>
        </p:nvSpPr>
        <p:spPr bwMode="auto">
          <a:xfrm>
            <a:off x="351188" y="1082072"/>
            <a:ext cx="5724525" cy="5530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3000" b="1" dirty="0">
                <a:solidFill>
                  <a:srgbClr val="000000"/>
                </a:solidFill>
                <a:ea typeface="宋体" panose="02010600030101010101" pitchFamily="2" charset="-122"/>
              </a:rPr>
              <a:t>（一）、同化作用类型</a:t>
            </a:r>
            <a:endParaRPr lang="zh-CN" altLang="en-US" sz="3000" b="1" dirty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591207" y="1372749"/>
            <a:ext cx="2159794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700" b="1" dirty="0">
                <a:solidFill>
                  <a:srgbClr val="000000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1</a:t>
            </a:r>
            <a:r>
              <a:rPr lang="zh-CN" altLang="en-US" sz="2700" b="1" dirty="0">
                <a:solidFill>
                  <a:srgbClr val="000000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、自养型：</a:t>
            </a:r>
            <a:endParaRPr lang="zh-CN" altLang="en-US" sz="2700" b="1" dirty="0">
              <a:solidFill>
                <a:srgbClr val="000000"/>
              </a:solidFill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508113" y="1372749"/>
            <a:ext cx="5400675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rgbClr val="000000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利用</a:t>
            </a:r>
            <a:r>
              <a:rPr lang="en-US" altLang="zh-CN" sz="2400" b="1">
                <a:solidFill>
                  <a:srgbClr val="FF0000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CO</a:t>
            </a:r>
            <a:r>
              <a:rPr lang="en-US" altLang="zh-CN" sz="2400" b="1" baseline="-25000">
                <a:solidFill>
                  <a:srgbClr val="FF0000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2</a:t>
            </a:r>
            <a:r>
              <a:rPr lang="zh-CN" altLang="en-US" sz="2400" b="1">
                <a:solidFill>
                  <a:srgbClr val="FF0000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等无机物</a:t>
            </a:r>
            <a:r>
              <a:rPr lang="zh-CN" altLang="en-US" sz="2400" b="1">
                <a:solidFill>
                  <a:srgbClr val="000000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自己合成</a:t>
            </a:r>
            <a:r>
              <a:rPr lang="zh-CN" altLang="en-US" sz="2400" b="1">
                <a:solidFill>
                  <a:srgbClr val="FF0000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有机物</a:t>
            </a:r>
            <a:endParaRPr lang="zh-CN" altLang="en-US" sz="2400" b="1">
              <a:solidFill>
                <a:srgbClr val="FF0000"/>
              </a:solidFill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049598" y="2021640"/>
            <a:ext cx="2862263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700">
                <a:solidFill>
                  <a:srgbClr val="000000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（</a:t>
            </a:r>
            <a:r>
              <a:rPr lang="en-US" altLang="zh-CN" sz="2700">
                <a:solidFill>
                  <a:srgbClr val="000000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1</a:t>
            </a:r>
            <a:r>
              <a:rPr lang="zh-CN" altLang="en-US" sz="2700">
                <a:solidFill>
                  <a:srgbClr val="000000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）</a:t>
            </a:r>
            <a:r>
              <a:rPr lang="zh-CN" altLang="en-US" sz="2700" b="1">
                <a:solidFill>
                  <a:srgbClr val="000000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光能自养：</a:t>
            </a:r>
            <a:endParaRPr lang="zh-CN" altLang="en-US" sz="2700" b="1">
              <a:solidFill>
                <a:srgbClr val="000000"/>
              </a:solidFill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535373" y="3587311"/>
            <a:ext cx="5023247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700" b="1">
                <a:solidFill>
                  <a:srgbClr val="000000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合成有机物的能量来自</a:t>
            </a:r>
            <a:r>
              <a:rPr lang="zh-CN" altLang="en-US" sz="2700" b="1">
                <a:solidFill>
                  <a:srgbClr val="FF0000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光能</a:t>
            </a:r>
            <a:r>
              <a:rPr lang="zh-CN" altLang="en-US" sz="2700" b="1">
                <a:solidFill>
                  <a:srgbClr val="000000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。</a:t>
            </a:r>
            <a:endParaRPr lang="zh-CN" altLang="en-US" sz="2700" b="1">
              <a:solidFill>
                <a:srgbClr val="000000"/>
              </a:solidFill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373505" y="4398010"/>
            <a:ext cx="6184900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700" b="1">
                <a:solidFill>
                  <a:srgbClr val="333399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如：绿色植物、蓝藻、光合细菌</a:t>
            </a:r>
            <a:endParaRPr lang="zh-CN" altLang="en-US" sz="2700" b="1">
              <a:solidFill>
                <a:srgbClr val="333399"/>
              </a:solidFill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grpSp>
        <p:nvGrpSpPr>
          <p:cNvPr id="7" name="Group 7"/>
          <p:cNvGrpSpPr/>
          <p:nvPr/>
        </p:nvGrpSpPr>
        <p:grpSpPr bwMode="auto">
          <a:xfrm>
            <a:off x="1535373" y="2474078"/>
            <a:ext cx="4914900" cy="789384"/>
            <a:chOff x="975" y="482"/>
            <a:chExt cx="3903" cy="663"/>
          </a:xfrm>
        </p:grpSpPr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975" y="628"/>
              <a:ext cx="1457" cy="38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</a:ln>
          </p:spPr>
          <p:txBody>
            <a:bodyPr/>
            <a:lstStyle/>
            <a:p>
              <a:pPr algn="just">
                <a:defRPr/>
              </a:pPr>
              <a:r>
                <a:rPr lang="en-US" altLang="zh-CN" sz="24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CO</a:t>
              </a:r>
              <a:r>
                <a:rPr lang="en-US" altLang="zh-CN" sz="2400" b="1" baseline="-250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2</a:t>
              </a:r>
              <a:r>
                <a:rPr lang="en-US" altLang="zh-CN" sz="24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+ H</a:t>
              </a:r>
              <a:r>
                <a:rPr lang="en-US" altLang="zh-CN" sz="2400" b="1" baseline="-250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2</a:t>
              </a:r>
              <a:r>
                <a:rPr lang="en-US" altLang="zh-CN" sz="24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O</a:t>
              </a:r>
              <a:r>
                <a:rPr lang="en-US" altLang="zh-CN" sz="3000" b="1" baseline="300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*</a:t>
              </a:r>
              <a:endParaRPr lang="en-US" altLang="zh-CN" sz="3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endParaRP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2517" y="482"/>
              <a:ext cx="442" cy="3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/>
            <a:lstStyle/>
            <a:p>
              <a:pPr algn="just">
                <a:defRPr/>
              </a:pPr>
              <a:r>
                <a:rPr lang="zh-CN" altLang="en-US" sz="2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光</a:t>
              </a:r>
              <a:endParaRPr lang="zh-CN" alt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endParaRPr>
            </a:p>
          </p:txBody>
        </p:sp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2291" y="801"/>
              <a:ext cx="1072" cy="34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/>
            <a:lstStyle/>
            <a:p>
              <a:pPr algn="just">
                <a:defRPr/>
              </a:pPr>
              <a:r>
                <a:rPr lang="zh-CN" altLang="en-US" sz="2400" b="1">
                  <a:solidFill>
                    <a:srgbClr val="09BD1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叶绿体</a:t>
              </a:r>
              <a:endParaRPr lang="zh-CN" altLang="en-US" sz="2400" b="1">
                <a:solidFill>
                  <a:srgbClr val="09BD1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endParaRPr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>
              <a:off x="2301" y="826"/>
              <a:ext cx="897" cy="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tailEnd type="triangle" w="lg" len="lg"/>
            </a:ln>
          </p:spPr>
          <p:txBody>
            <a:bodyPr/>
            <a:lstStyle/>
            <a:p>
              <a:endParaRPr lang="zh-CN" altLang="en-US" sz="1800" b="1">
                <a:solidFill>
                  <a:srgbClr val="000000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3062" y="613"/>
              <a:ext cx="1816" cy="39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/>
            <a:lstStyle/>
            <a:p>
              <a:pPr algn="just">
                <a:defRPr/>
              </a:pPr>
              <a:r>
                <a:rPr lang="zh-CN" altLang="en-US" sz="24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（</a:t>
              </a:r>
              <a:r>
                <a:rPr lang="en-US" altLang="zh-CN" sz="24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CH</a:t>
              </a:r>
              <a:r>
                <a:rPr lang="en-US" altLang="zh-CN" sz="2400" b="1" baseline="-250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2</a:t>
              </a:r>
              <a:r>
                <a:rPr lang="en-US" altLang="zh-CN" sz="24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O</a:t>
              </a:r>
              <a:r>
                <a:rPr lang="zh-CN" altLang="en-US" sz="24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）</a:t>
              </a:r>
              <a:r>
                <a:rPr lang="en-US" altLang="zh-CN" sz="24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+O</a:t>
              </a:r>
              <a:r>
                <a:rPr lang="en-US" altLang="zh-CN" sz="3000" b="1" baseline="300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*</a:t>
              </a:r>
              <a:r>
                <a:rPr lang="en-US" altLang="zh-CN" sz="2400" b="1" baseline="-250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2</a:t>
              </a:r>
              <a:endParaRPr lang="en-US" altLang="zh-CN"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42888" y="1107281"/>
            <a:ext cx="410408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700">
                <a:solidFill>
                  <a:srgbClr val="000000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（</a:t>
            </a:r>
            <a:r>
              <a:rPr lang="en-US" altLang="zh-CN" sz="2700">
                <a:solidFill>
                  <a:srgbClr val="000000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2</a:t>
            </a:r>
            <a:r>
              <a:rPr lang="zh-CN" altLang="en-US" sz="2700">
                <a:solidFill>
                  <a:srgbClr val="000000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）</a:t>
            </a:r>
            <a:r>
              <a:rPr lang="zh-CN" altLang="en-US" sz="2700" b="1">
                <a:solidFill>
                  <a:srgbClr val="000000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化能自养：</a:t>
            </a:r>
            <a:endParaRPr lang="zh-CN" altLang="en-US" sz="2700" b="1">
              <a:solidFill>
                <a:srgbClr val="000000"/>
              </a:solidFill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728980" y="1645285"/>
            <a:ext cx="649287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700" b="1">
                <a:solidFill>
                  <a:srgbClr val="000000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合成有机物的能量来自</a:t>
            </a:r>
            <a:r>
              <a:rPr lang="zh-CN" altLang="en-US" sz="2700" b="1">
                <a:solidFill>
                  <a:srgbClr val="FF0000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无机物的氧化</a:t>
            </a:r>
            <a:endParaRPr lang="zh-CN" altLang="en-US" sz="2700" b="1">
              <a:solidFill>
                <a:srgbClr val="FF0000"/>
              </a:solidFill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66737" y="2132410"/>
            <a:ext cx="2591991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700" b="1" dirty="0">
                <a:solidFill>
                  <a:srgbClr val="000000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如：硝化细菌：</a:t>
            </a:r>
            <a:endParaRPr lang="zh-CN" altLang="en-US" sz="2700" b="1" dirty="0">
              <a:solidFill>
                <a:srgbClr val="000000"/>
              </a:solidFill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2726531"/>
            <a:ext cx="2268141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rgbClr val="333399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土壤中的</a:t>
            </a:r>
            <a:r>
              <a:rPr lang="en-US" altLang="zh-CN" sz="2400" b="1">
                <a:solidFill>
                  <a:srgbClr val="333399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NH</a:t>
            </a:r>
            <a:r>
              <a:rPr lang="en-US" altLang="zh-CN" sz="2400" b="1" baseline="-25000">
                <a:solidFill>
                  <a:srgbClr val="333399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3</a:t>
            </a:r>
            <a:endParaRPr lang="en-US" altLang="zh-CN" sz="2400" b="1" baseline="-25000">
              <a:solidFill>
                <a:srgbClr val="333399"/>
              </a:solidFill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819400" y="6335316"/>
            <a:ext cx="309880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zh-CN" altLang="zh-CN" sz="2700">
              <a:solidFill>
                <a:srgbClr val="000000"/>
              </a:solidFill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grpSp>
        <p:nvGrpSpPr>
          <p:cNvPr id="7" name="Group 7"/>
          <p:cNvGrpSpPr/>
          <p:nvPr/>
        </p:nvGrpSpPr>
        <p:grpSpPr bwMode="auto">
          <a:xfrm>
            <a:off x="1970485" y="2619375"/>
            <a:ext cx="1403747" cy="829866"/>
            <a:chOff x="2245" y="2024"/>
            <a:chExt cx="1179" cy="697"/>
          </a:xfrm>
        </p:grpSpPr>
        <p:sp>
          <p:nvSpPr>
            <p:cNvPr id="8" name="Line 8"/>
            <p:cNvSpPr>
              <a:spLocks noChangeShapeType="1"/>
            </p:cNvSpPr>
            <p:nvPr/>
          </p:nvSpPr>
          <p:spPr bwMode="auto">
            <a:xfrm>
              <a:off x="2245" y="2432"/>
              <a:ext cx="117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tailEnd type="arrow" w="med" len="med"/>
            </a:ln>
          </p:spPr>
          <p:txBody>
            <a:bodyPr/>
            <a:lstStyle/>
            <a:p>
              <a:endParaRPr lang="zh-CN" altLang="en-US" sz="1800" b="1">
                <a:solidFill>
                  <a:srgbClr val="000000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2426" y="2024"/>
              <a:ext cx="635" cy="69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b="1">
                  <a:solidFill>
                    <a:schemeClr val="bg1"/>
                  </a:solidFill>
                  <a:latin typeface="Tahoma" panose="020B0604030504040204" pitchFamily="34" charset="0"/>
                  <a:ea typeface="宋体" panose="02010600030101010101" pitchFamily="2" charset="-122"/>
                </a:rPr>
                <a:t>氧化</a:t>
              </a:r>
              <a:endParaRPr lang="zh-CN" altLang="en-US" sz="2400" b="1">
                <a:solidFill>
                  <a:schemeClr val="bg1"/>
                </a:solidFill>
                <a:latin typeface="Tahoma" panose="020B060403050404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3429000" y="2813447"/>
            <a:ext cx="1458516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rgbClr val="333399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HNO</a:t>
            </a:r>
            <a:r>
              <a:rPr lang="en-US" altLang="zh-CN" sz="2400" b="1" baseline="-25000">
                <a:solidFill>
                  <a:srgbClr val="333399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2</a:t>
            </a:r>
            <a:endParaRPr lang="en-US" altLang="zh-CN" sz="2400" b="1" baseline="-25000">
              <a:solidFill>
                <a:srgbClr val="333399"/>
              </a:solidFill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834878" y="3698081"/>
            <a:ext cx="864394" cy="460375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rgbClr val="000000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能量</a:t>
            </a:r>
            <a:endParaRPr lang="zh-CN" altLang="en-US" sz="2400" b="1">
              <a:solidFill>
                <a:srgbClr val="000000"/>
              </a:solidFill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1160860" y="4346972"/>
            <a:ext cx="1727597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rgbClr val="333399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CO</a:t>
            </a:r>
            <a:r>
              <a:rPr lang="en-US" altLang="zh-CN" sz="2400" b="1" baseline="-25000">
                <a:solidFill>
                  <a:srgbClr val="333399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2</a:t>
            </a:r>
            <a:r>
              <a:rPr lang="en-US" altLang="zh-CN" sz="2400" b="1">
                <a:solidFill>
                  <a:srgbClr val="333399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+H</a:t>
            </a:r>
            <a:r>
              <a:rPr lang="en-US" altLang="zh-CN" sz="2400" b="1" baseline="-25000">
                <a:solidFill>
                  <a:srgbClr val="333399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2</a:t>
            </a:r>
            <a:r>
              <a:rPr lang="en-US" altLang="zh-CN" sz="2400" b="1">
                <a:solidFill>
                  <a:srgbClr val="333399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O</a:t>
            </a:r>
            <a:endParaRPr lang="en-US" altLang="zh-CN" sz="2400" b="1">
              <a:solidFill>
                <a:srgbClr val="333399"/>
              </a:solidFill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3861197" y="4345781"/>
            <a:ext cx="1241822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rgbClr val="333399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有机物</a:t>
            </a:r>
            <a:endParaRPr lang="zh-CN" altLang="en-US" sz="2400" b="1">
              <a:solidFill>
                <a:srgbClr val="333399"/>
              </a:solidFill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grpSp>
        <p:nvGrpSpPr>
          <p:cNvPr id="14" name="Group 17"/>
          <p:cNvGrpSpPr/>
          <p:nvPr/>
        </p:nvGrpSpPr>
        <p:grpSpPr bwMode="auto">
          <a:xfrm>
            <a:off x="2834879" y="4131469"/>
            <a:ext cx="1026319" cy="485775"/>
            <a:chOff x="2336" y="3158"/>
            <a:chExt cx="862" cy="408"/>
          </a:xfrm>
        </p:grpSpPr>
        <p:sp>
          <p:nvSpPr>
            <p:cNvPr id="15" name="Line 18"/>
            <p:cNvSpPr>
              <a:spLocks noChangeShapeType="1"/>
            </p:cNvSpPr>
            <p:nvPr/>
          </p:nvSpPr>
          <p:spPr bwMode="auto">
            <a:xfrm>
              <a:off x="2336" y="3566"/>
              <a:ext cx="86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tailEnd type="arrow" w="med" len="med"/>
            </a:ln>
          </p:spPr>
          <p:txBody>
            <a:bodyPr/>
            <a:lstStyle/>
            <a:p>
              <a:endParaRPr lang="zh-CN" altLang="en-US" sz="1800" b="1">
                <a:solidFill>
                  <a:srgbClr val="000000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6" name="Line 19"/>
            <p:cNvSpPr>
              <a:spLocks noChangeShapeType="1"/>
            </p:cNvSpPr>
            <p:nvPr/>
          </p:nvSpPr>
          <p:spPr bwMode="auto">
            <a:xfrm>
              <a:off x="2744" y="3158"/>
              <a:ext cx="0" cy="36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tailEnd type="arrow" w="med" len="med"/>
            </a:ln>
          </p:spPr>
          <p:txBody>
            <a:bodyPr/>
            <a:lstStyle/>
            <a:p>
              <a:endParaRPr lang="zh-CN" altLang="en-US" sz="1800" b="1">
                <a:solidFill>
                  <a:srgbClr val="000000"/>
                </a:solidFill>
                <a:ea typeface="宋体" panose="02010600030101010101" pitchFamily="2" charset="-122"/>
              </a:endParaRPr>
            </a:p>
          </p:txBody>
        </p:sp>
      </p:grpSp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2132410" y="4870847"/>
            <a:ext cx="2591990" cy="506730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700" b="1">
                <a:solidFill>
                  <a:srgbClr val="000000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化能合成作用</a:t>
            </a:r>
            <a:endParaRPr lang="zh-CN" altLang="en-US" sz="2700" b="1">
              <a:solidFill>
                <a:srgbClr val="000000"/>
              </a:solidFill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18" name="Rectangle 21"/>
          <p:cNvSpPr>
            <a:spLocks noChangeArrowheads="1"/>
          </p:cNvSpPr>
          <p:nvPr/>
        </p:nvSpPr>
        <p:spPr bwMode="auto">
          <a:xfrm>
            <a:off x="837010" y="5373291"/>
            <a:ext cx="354965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kumimoji="1" lang="zh-CN" altLang="en-US" sz="2400" b="1" dirty="0">
                <a:solidFill>
                  <a:srgbClr val="3333CC"/>
                </a:solidFill>
                <a:ea typeface="宋体" panose="02010600030101010101" pitchFamily="2" charset="-122"/>
              </a:rPr>
              <a:t>再如：铁细菌、硫细菌等</a:t>
            </a:r>
            <a:endParaRPr kumimoji="1" lang="zh-CN" altLang="en-US" sz="2400" b="1" dirty="0">
              <a:solidFill>
                <a:srgbClr val="3333CC"/>
              </a:solidFill>
              <a:ea typeface="宋体" panose="02010600030101010101" pitchFamily="2" charset="-122"/>
            </a:endParaRPr>
          </a:p>
        </p:txBody>
      </p:sp>
      <p:grpSp>
        <p:nvGrpSpPr>
          <p:cNvPr id="19" name="Group 22"/>
          <p:cNvGrpSpPr/>
          <p:nvPr/>
        </p:nvGrpSpPr>
        <p:grpSpPr bwMode="auto">
          <a:xfrm>
            <a:off x="4400550" y="2565797"/>
            <a:ext cx="1403747" cy="829866"/>
            <a:chOff x="2245" y="2024"/>
            <a:chExt cx="1179" cy="697"/>
          </a:xfrm>
        </p:grpSpPr>
        <p:sp>
          <p:nvSpPr>
            <p:cNvPr id="20" name="Line 23"/>
            <p:cNvSpPr>
              <a:spLocks noChangeShapeType="1"/>
            </p:cNvSpPr>
            <p:nvPr/>
          </p:nvSpPr>
          <p:spPr bwMode="auto">
            <a:xfrm>
              <a:off x="2245" y="2432"/>
              <a:ext cx="117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tailEnd type="arrow" w="med" len="med"/>
            </a:ln>
          </p:spPr>
          <p:txBody>
            <a:bodyPr/>
            <a:lstStyle/>
            <a:p>
              <a:endParaRPr lang="zh-CN" altLang="en-US" sz="1800" b="1">
                <a:solidFill>
                  <a:srgbClr val="000000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1" name="Text Box 24"/>
            <p:cNvSpPr txBox="1">
              <a:spLocks noChangeArrowheads="1"/>
            </p:cNvSpPr>
            <p:nvPr/>
          </p:nvSpPr>
          <p:spPr bwMode="auto">
            <a:xfrm>
              <a:off x="2426" y="2024"/>
              <a:ext cx="635" cy="69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b="1">
                  <a:solidFill>
                    <a:schemeClr val="bg1"/>
                  </a:solidFill>
                  <a:latin typeface="Tahoma" panose="020B0604030504040204" pitchFamily="34" charset="0"/>
                  <a:ea typeface="宋体" panose="02010600030101010101" pitchFamily="2" charset="-122"/>
                </a:rPr>
                <a:t>氧化</a:t>
              </a:r>
              <a:endParaRPr lang="zh-CN" altLang="en-US" sz="2400" b="1">
                <a:solidFill>
                  <a:schemeClr val="bg1"/>
                </a:solidFill>
                <a:latin typeface="Tahoma" panose="020B060403050404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22" name="Rectangle 26"/>
          <p:cNvSpPr>
            <a:spLocks noChangeArrowheads="1"/>
          </p:cNvSpPr>
          <p:nvPr/>
        </p:nvSpPr>
        <p:spPr bwMode="auto">
          <a:xfrm>
            <a:off x="5847160" y="2802731"/>
            <a:ext cx="101219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2400" b="1">
                <a:solidFill>
                  <a:srgbClr val="333399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HNO</a:t>
            </a:r>
            <a:r>
              <a:rPr lang="en-US" altLang="zh-CN" sz="2400" b="1" baseline="-25000">
                <a:solidFill>
                  <a:srgbClr val="333399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3</a:t>
            </a:r>
            <a:endParaRPr lang="en-US" altLang="zh-CN" sz="2400" b="1" baseline="-25000">
              <a:solidFill>
                <a:srgbClr val="333399"/>
              </a:solidFill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grpSp>
        <p:nvGrpSpPr>
          <p:cNvPr id="23" name="Group 28"/>
          <p:cNvGrpSpPr/>
          <p:nvPr/>
        </p:nvGrpSpPr>
        <p:grpSpPr bwMode="auto">
          <a:xfrm>
            <a:off x="2564606" y="3158729"/>
            <a:ext cx="2160985" cy="528638"/>
            <a:chOff x="2154" y="1933"/>
            <a:chExt cx="1815" cy="444"/>
          </a:xfrm>
        </p:grpSpPr>
        <p:sp>
          <p:nvSpPr>
            <p:cNvPr id="24" name="Line 13"/>
            <p:cNvSpPr>
              <a:spLocks noChangeShapeType="1"/>
            </p:cNvSpPr>
            <p:nvPr/>
          </p:nvSpPr>
          <p:spPr bwMode="auto">
            <a:xfrm>
              <a:off x="2154" y="1933"/>
              <a:ext cx="571" cy="4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tailEnd type="arrow" w="med" len="med"/>
            </a:ln>
          </p:spPr>
          <p:txBody>
            <a:bodyPr/>
            <a:lstStyle/>
            <a:p>
              <a:endParaRPr lang="zh-CN" altLang="en-US" sz="1800" b="1">
                <a:solidFill>
                  <a:srgbClr val="000000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5" name="Text Box 14"/>
            <p:cNvSpPr txBox="1">
              <a:spLocks noChangeArrowheads="1"/>
            </p:cNvSpPr>
            <p:nvPr/>
          </p:nvSpPr>
          <p:spPr bwMode="auto">
            <a:xfrm>
              <a:off x="2426" y="1979"/>
              <a:ext cx="816" cy="34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100">
                  <a:solidFill>
                    <a:srgbClr val="000000"/>
                  </a:solidFill>
                  <a:latin typeface="Tahoma" panose="020B0604030504040204" pitchFamily="34" charset="0"/>
                  <a:ea typeface="宋体" panose="02010600030101010101" pitchFamily="2" charset="-122"/>
                </a:rPr>
                <a:t>  </a:t>
              </a:r>
              <a:r>
                <a:rPr lang="zh-CN" altLang="en-US" sz="2100" b="1">
                  <a:solidFill>
                    <a:srgbClr val="000000"/>
                  </a:solidFill>
                  <a:latin typeface="Tahoma" panose="020B0604030504040204" pitchFamily="34" charset="0"/>
                  <a:ea typeface="宋体" panose="02010600030101010101" pitchFamily="2" charset="-122"/>
                </a:rPr>
                <a:t>释 放</a:t>
              </a:r>
              <a:endParaRPr lang="zh-CN" altLang="en-US" sz="2100" b="1">
                <a:solidFill>
                  <a:srgbClr val="000000"/>
                </a:solidFill>
                <a:latin typeface="Tahoma" panose="020B060403050404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6" name="Line 27"/>
            <p:cNvSpPr>
              <a:spLocks noChangeShapeType="1"/>
            </p:cNvSpPr>
            <p:nvPr/>
          </p:nvSpPr>
          <p:spPr bwMode="auto">
            <a:xfrm flipH="1">
              <a:off x="2925" y="1933"/>
              <a:ext cx="1044" cy="40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tailEnd type="arrow" w="med" len="med"/>
            </a:ln>
          </p:spPr>
          <p:txBody>
            <a:bodyPr/>
            <a:lstStyle/>
            <a:p>
              <a:endParaRPr lang="zh-CN" altLang="en-US" sz="1800" b="1">
                <a:solidFill>
                  <a:srgbClr val="000000"/>
                </a:solidFill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0" grpId="0"/>
      <p:bldP spid="11" grpId="0" bldLvl="0" animBg="1"/>
      <p:bldP spid="12" grpId="0"/>
      <p:bldP spid="13" grpId="0"/>
      <p:bldP spid="17" grpId="0" bldLvl="0" animBg="1"/>
      <p:bldP spid="18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304800" y="381000"/>
            <a:ext cx="750756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	</a:t>
            </a:r>
            <a:r>
              <a:rPr kumimoji="1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恩格尔曼</a:t>
            </a: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第二个</a:t>
            </a:r>
            <a:r>
              <a:rPr kumimoji="1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实验</a:t>
            </a:r>
            <a:endParaRPr kumimoji="1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3011" name="Picture 3" descr="pic_236255"/>
          <p:cNvPicPr>
            <a:picLocks noChangeAspect="1" noChangeArrowheads="1"/>
          </p:cNvPicPr>
          <p:nvPr/>
        </p:nvPicPr>
        <p:blipFill>
          <a:blip r:embed="rId1" cstate="print">
            <a:lum contrast="42000"/>
          </a:blip>
          <a:srcRect/>
          <a:stretch>
            <a:fillRect/>
          </a:stretch>
        </p:blipFill>
        <p:spPr bwMode="auto">
          <a:xfrm>
            <a:off x="0" y="1143000"/>
            <a:ext cx="9144000" cy="4371975"/>
          </a:xfrm>
          <a:prstGeom prst="rect">
            <a:avLst/>
          </a:prstGeom>
          <a:noFill/>
        </p:spPr>
      </p:pic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406400" y="5661025"/>
            <a:ext cx="6276975" cy="5794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lIns="90000" tIns="46800" rIns="90000" bIns="468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说明植物主要利用红橙光和蓝紫光</a:t>
            </a:r>
            <a:endParaRPr kumimoji="1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  <p:sp>
        <p:nvSpPr>
          <p:cNvPr id="43013" name="AutoShape 5"/>
          <p:cNvSpPr>
            <a:spLocks noChangeArrowheads="1"/>
          </p:cNvSpPr>
          <p:nvPr/>
        </p:nvSpPr>
        <p:spPr bwMode="auto">
          <a:xfrm>
            <a:off x="838200" y="1905000"/>
            <a:ext cx="533400" cy="533400"/>
          </a:xfrm>
          <a:prstGeom prst="triangle">
            <a:avLst>
              <a:gd name="adj" fmla="val 50000"/>
            </a:avLst>
          </a:prstGeom>
          <a:noFill/>
          <a:ln w="9525">
            <a:solidFill>
              <a:schemeClr val="tx1"/>
            </a:solidFill>
            <a:miter lim="800000"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4719638" y="1268413"/>
            <a:ext cx="4260850" cy="579437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none" lIns="90000" tIns="46800" rIns="90000" bIns="468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材料：水绵、好氧细菌</a:t>
            </a:r>
            <a:endParaRPr kumimoji="1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2" grpId="0" bldLvl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697789" y="1287559"/>
            <a:ext cx="216098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700" b="1">
                <a:solidFill>
                  <a:srgbClr val="000000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2</a:t>
            </a:r>
            <a:r>
              <a:rPr lang="zh-CN" altLang="en-US" sz="2700" b="1">
                <a:solidFill>
                  <a:srgbClr val="000000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、异养型：</a:t>
            </a:r>
            <a:endParaRPr lang="zh-CN" altLang="en-US" sz="2700" b="1">
              <a:solidFill>
                <a:srgbClr val="000000"/>
              </a:solidFill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752557" y="1935259"/>
            <a:ext cx="3726656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700" b="1">
                <a:solidFill>
                  <a:srgbClr val="000000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从外界获取现成有机物</a:t>
            </a:r>
            <a:endParaRPr lang="zh-CN" altLang="en-US" sz="2700" b="1">
              <a:solidFill>
                <a:srgbClr val="000000"/>
              </a:solidFill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021639" y="2691305"/>
            <a:ext cx="2807494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700" b="1">
                <a:solidFill>
                  <a:srgbClr val="333399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如：人和动物</a:t>
            </a:r>
            <a:endParaRPr lang="zh-CN" altLang="en-US" sz="2700" b="1">
              <a:solidFill>
                <a:srgbClr val="333399"/>
              </a:solidFill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724108" y="3177080"/>
            <a:ext cx="3078956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700" b="1" dirty="0">
                <a:solidFill>
                  <a:srgbClr val="333399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腐生、寄生的真菌</a:t>
            </a:r>
            <a:endParaRPr lang="zh-CN" altLang="en-US" sz="2700" b="1" dirty="0">
              <a:solidFill>
                <a:srgbClr val="333399"/>
              </a:solidFill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24108" y="3662855"/>
            <a:ext cx="3509963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700" b="1" dirty="0">
                <a:solidFill>
                  <a:srgbClr val="333399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大多数细菌</a:t>
            </a:r>
            <a:endParaRPr lang="zh-CN" altLang="en-US" sz="2700" b="1" dirty="0">
              <a:solidFill>
                <a:srgbClr val="333399"/>
              </a:solidFill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1"/>
          <p:cNvSpPr txBox="1">
            <a:spLocks noChangeArrowheads="1"/>
          </p:cNvSpPr>
          <p:nvPr/>
        </p:nvSpPr>
        <p:spPr bwMode="auto">
          <a:xfrm>
            <a:off x="458391" y="1376363"/>
            <a:ext cx="5724525" cy="5530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3000" b="1">
                <a:solidFill>
                  <a:srgbClr val="000000"/>
                </a:solidFill>
                <a:ea typeface="宋体" panose="02010600030101010101" pitchFamily="2" charset="-122"/>
              </a:rPr>
              <a:t>（二）、异化作用类型</a:t>
            </a:r>
            <a:endParaRPr lang="zh-CN" altLang="en-US" sz="3000" b="1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grpSp>
        <p:nvGrpSpPr>
          <p:cNvPr id="3" name="Group 4"/>
          <p:cNvGrpSpPr/>
          <p:nvPr/>
        </p:nvGrpSpPr>
        <p:grpSpPr bwMode="auto">
          <a:xfrm>
            <a:off x="3074874" y="2611040"/>
            <a:ext cx="1835944" cy="2268141"/>
            <a:chOff x="1474" y="1661"/>
            <a:chExt cx="1542" cy="1905"/>
          </a:xfrm>
        </p:grpSpPr>
        <p:sp>
          <p:nvSpPr>
            <p:cNvPr id="4" name="AutoShape 5"/>
            <p:cNvSpPr/>
            <p:nvPr/>
          </p:nvSpPr>
          <p:spPr bwMode="auto">
            <a:xfrm>
              <a:off x="1474" y="1752"/>
              <a:ext cx="181" cy="1814"/>
            </a:xfrm>
            <a:prstGeom prst="leftBrace">
              <a:avLst>
                <a:gd name="adj1" fmla="val 83517"/>
                <a:gd name="adj2" fmla="val 50000"/>
              </a:avLst>
            </a:prstGeom>
            <a:noFill/>
            <a:ln w="5397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endParaRPr lang="zh-CN" altLang="en-US" sz="100">
                <a:solidFill>
                  <a:srgbClr val="000000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1701" y="1661"/>
              <a:ext cx="1315" cy="387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2400" b="1">
                  <a:solidFill>
                    <a:srgbClr val="000000"/>
                  </a:solidFill>
                  <a:ea typeface="黑体" panose="02010609060101010101" pitchFamily="2" charset="-122"/>
                </a:rPr>
                <a:t>需氧型</a:t>
              </a:r>
              <a:endParaRPr lang="zh-CN" altLang="en-US" sz="2400" b="1">
                <a:solidFill>
                  <a:srgbClr val="000000"/>
                </a:solidFill>
                <a:ea typeface="黑体" panose="02010609060101010101" pitchFamily="2" charset="-122"/>
              </a:endParaRPr>
            </a:p>
          </p:txBody>
        </p:sp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1701" y="3113"/>
              <a:ext cx="1315" cy="387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2400" b="1">
                  <a:solidFill>
                    <a:srgbClr val="000000"/>
                  </a:solidFill>
                  <a:ea typeface="黑体" panose="02010609060101010101" pitchFamily="2" charset="-122"/>
                </a:rPr>
                <a:t>厌氧型</a:t>
              </a:r>
              <a:endParaRPr lang="zh-CN" altLang="en-US" sz="2400" b="1">
                <a:solidFill>
                  <a:srgbClr val="000000"/>
                </a:solidFill>
                <a:ea typeface="黑体" panose="02010609060101010101" pitchFamily="2" charset="-122"/>
              </a:endParaRPr>
            </a:p>
          </p:txBody>
        </p:sp>
      </p:grp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1033145" y="3395980"/>
            <a:ext cx="2052320" cy="460375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400" b="1">
                <a:solidFill>
                  <a:srgbClr val="000000"/>
                </a:solidFill>
                <a:ea typeface="黑体" panose="02010609060101010101" pitchFamily="2" charset="-122"/>
              </a:rPr>
              <a:t>是否需要氧气</a:t>
            </a:r>
            <a:endParaRPr lang="zh-CN" altLang="en-US" sz="2400" b="1">
              <a:solidFill>
                <a:srgbClr val="000000"/>
              </a:solidFill>
              <a:ea typeface="黑体" panose="02010609060101010101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999966" y="3429000"/>
            <a:ext cx="1796803" cy="2193242"/>
            <a:chOff x="5148064" y="3529013"/>
            <a:chExt cx="2395737" cy="2924323"/>
          </a:xfrm>
        </p:grpSpPr>
        <p:sp>
          <p:nvSpPr>
            <p:cNvPr id="10" name="AutoShape 5"/>
            <p:cNvSpPr/>
            <p:nvPr/>
          </p:nvSpPr>
          <p:spPr bwMode="auto">
            <a:xfrm>
              <a:off x="5148064" y="3573611"/>
              <a:ext cx="287338" cy="2879725"/>
            </a:xfrm>
            <a:prstGeom prst="leftBrace">
              <a:avLst>
                <a:gd name="adj1" fmla="val 83517"/>
                <a:gd name="adj2" fmla="val 50000"/>
              </a:avLst>
            </a:prstGeom>
            <a:noFill/>
            <a:ln w="5397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endParaRPr lang="zh-CN" altLang="en-US" sz="100">
                <a:solidFill>
                  <a:srgbClr val="000000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5456238" y="3529013"/>
              <a:ext cx="2087563" cy="613833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2400" b="1">
                  <a:solidFill>
                    <a:srgbClr val="000000"/>
                  </a:solidFill>
                  <a:ea typeface="黑体" panose="02010609060101010101" pitchFamily="2" charset="-122"/>
                </a:rPr>
                <a:t>严格</a:t>
              </a:r>
              <a:endParaRPr lang="zh-CN" altLang="en-US" sz="2400" b="1">
                <a:solidFill>
                  <a:srgbClr val="000000"/>
                </a:solidFill>
                <a:ea typeface="黑体" panose="02010609060101010101" pitchFamily="2" charset="-122"/>
              </a:endParaRPr>
            </a:p>
          </p:txBody>
        </p:sp>
        <p:sp>
          <p:nvSpPr>
            <p:cNvPr id="12" name="Text Box 7"/>
            <p:cNvSpPr txBox="1">
              <a:spLocks noChangeArrowheads="1"/>
            </p:cNvSpPr>
            <p:nvPr/>
          </p:nvSpPr>
          <p:spPr bwMode="auto">
            <a:xfrm>
              <a:off x="5456238" y="5834063"/>
              <a:ext cx="2087563" cy="613833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2400" b="1">
                  <a:solidFill>
                    <a:srgbClr val="000000"/>
                  </a:solidFill>
                  <a:ea typeface="黑体" panose="02010609060101010101" pitchFamily="2" charset="-122"/>
                </a:rPr>
                <a:t>兼性</a:t>
              </a:r>
              <a:endParaRPr lang="zh-CN" altLang="en-US" sz="2400" b="1">
                <a:solidFill>
                  <a:srgbClr val="000000"/>
                </a:solidFill>
                <a:ea typeface="黑体" panose="0201060906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311559" y="1516346"/>
            <a:ext cx="4644628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700" b="1">
                <a:solidFill>
                  <a:srgbClr val="000000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1</a:t>
            </a:r>
            <a:r>
              <a:rPr lang="zh-CN" altLang="en-US" sz="2700" b="1">
                <a:solidFill>
                  <a:srgbClr val="000000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、需氧型（有氧呼吸型）</a:t>
            </a:r>
            <a:endParaRPr lang="zh-CN" altLang="en-US" sz="2700" b="1">
              <a:solidFill>
                <a:srgbClr val="000000"/>
              </a:solidFill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366328" y="2866515"/>
            <a:ext cx="4482703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700" b="1">
                <a:solidFill>
                  <a:srgbClr val="000000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2</a:t>
            </a:r>
            <a:r>
              <a:rPr lang="zh-CN" altLang="en-US" sz="2700" b="1">
                <a:solidFill>
                  <a:srgbClr val="000000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、厌氧型（无氧呼吸型）</a:t>
            </a:r>
            <a:endParaRPr lang="zh-CN" altLang="en-US" sz="2700" b="1">
              <a:solidFill>
                <a:srgbClr val="000000"/>
              </a:solidFill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18627" y="2164046"/>
            <a:ext cx="650676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700" b="1">
                <a:solidFill>
                  <a:srgbClr val="333399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绝大多数生物（人和动物、绿色植物等）</a:t>
            </a:r>
            <a:endParaRPr lang="zh-CN" altLang="en-US" sz="2700" b="1">
              <a:solidFill>
                <a:srgbClr val="333399"/>
              </a:solidFill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96143" y="3339193"/>
            <a:ext cx="3833813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700" b="1">
                <a:solidFill>
                  <a:srgbClr val="333399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破伤风杆菌、寄生虫等</a:t>
            </a:r>
            <a:endParaRPr lang="zh-CN" altLang="en-US" sz="2700" b="1">
              <a:solidFill>
                <a:srgbClr val="333399"/>
              </a:solidFill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311559" y="4394087"/>
            <a:ext cx="2160984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700" b="1">
                <a:solidFill>
                  <a:srgbClr val="000000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3</a:t>
            </a:r>
            <a:r>
              <a:rPr lang="zh-CN" altLang="en-US" sz="2700" b="1">
                <a:solidFill>
                  <a:srgbClr val="000000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、进化：</a:t>
            </a:r>
            <a:endParaRPr lang="zh-CN" altLang="en-US" sz="2700" b="1">
              <a:solidFill>
                <a:srgbClr val="000000"/>
              </a:solidFill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grpSp>
        <p:nvGrpSpPr>
          <p:cNvPr id="8" name="Group 8"/>
          <p:cNvGrpSpPr/>
          <p:nvPr/>
        </p:nvGrpSpPr>
        <p:grpSpPr bwMode="auto">
          <a:xfrm>
            <a:off x="2986768" y="4447665"/>
            <a:ext cx="3261122" cy="460771"/>
            <a:chOff x="2200" y="3430"/>
            <a:chExt cx="2739" cy="387"/>
          </a:xfrm>
        </p:grpSpPr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2200" y="3430"/>
              <a:ext cx="925" cy="387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b="1">
                  <a:solidFill>
                    <a:srgbClr val="000000"/>
                  </a:solidFill>
                  <a:ea typeface="宋体" panose="02010600030101010101" pitchFamily="2" charset="-122"/>
                </a:rPr>
                <a:t>厌氧型</a:t>
              </a:r>
              <a:endParaRPr lang="zh-CN" altLang="en-US" sz="2400" b="1">
                <a:solidFill>
                  <a:srgbClr val="000000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>
              <a:off x="3152" y="3612"/>
              <a:ext cx="817" cy="0"/>
            </a:xfrm>
            <a:prstGeom prst="line">
              <a:avLst/>
            </a:prstGeom>
            <a:noFill/>
            <a:ln w="53975">
              <a:solidFill>
                <a:schemeClr val="tx1"/>
              </a:solidFill>
              <a:round/>
              <a:tailEnd type="triangle" w="med" len="med"/>
            </a:ln>
          </p:spPr>
          <p:txBody>
            <a:bodyPr/>
            <a:lstStyle/>
            <a:p>
              <a:endParaRPr lang="zh-CN" altLang="en-US" sz="1800" b="1">
                <a:solidFill>
                  <a:srgbClr val="000000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4014" y="3430"/>
              <a:ext cx="925" cy="387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b="1">
                  <a:solidFill>
                    <a:srgbClr val="000000"/>
                  </a:solidFill>
                  <a:ea typeface="宋体" panose="02010600030101010101" pitchFamily="2" charset="-122"/>
                </a:rPr>
                <a:t>需氧型</a:t>
              </a:r>
              <a:endParaRPr lang="zh-CN" altLang="en-US" sz="2400" b="1">
                <a:solidFill>
                  <a:srgbClr val="000000"/>
                </a:solidFill>
                <a:ea typeface="宋体" panose="02010600030101010101" pitchFamily="2" charset="-122"/>
              </a:endParaRPr>
            </a:p>
          </p:txBody>
        </p:sp>
      </p:grp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1848530" y="3910693"/>
            <a:ext cx="3833813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700" b="1">
                <a:solidFill>
                  <a:srgbClr val="333399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酵母菌</a:t>
            </a:r>
            <a:endParaRPr lang="zh-CN" altLang="en-US" sz="2700" b="1">
              <a:solidFill>
                <a:srgbClr val="333399"/>
              </a:solidFill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14" name="矩形 13"/>
          <p:cNvSpPr>
            <a:spLocks noChangeArrowheads="1"/>
          </p:cNvSpPr>
          <p:nvPr/>
        </p:nvSpPr>
        <p:spPr bwMode="auto">
          <a:xfrm>
            <a:off x="3110593" y="3896088"/>
            <a:ext cx="1970405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2800" b="1">
                <a:solidFill>
                  <a:srgbClr val="000000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兼性厌氧型</a:t>
            </a:r>
            <a:endParaRPr lang="zh-CN" altLang="en-US" sz="2800" b="1">
              <a:solidFill>
                <a:srgbClr val="000000"/>
              </a:solidFill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13" grpId="0"/>
      <p:bldP spid="14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Text Box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95889" y="1009616"/>
            <a:ext cx="4644628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2700" b="1">
                <a:solidFill>
                  <a:srgbClr val="000000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请判断下列生物的代谢</a:t>
            </a:r>
            <a:r>
              <a:rPr lang="zh-CN" altLang="en-US" sz="2700" b="1">
                <a:solidFill>
                  <a:srgbClr val="000000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类型</a:t>
            </a:r>
            <a:endParaRPr lang="zh-CN" altLang="en-US" sz="2700" b="1">
              <a:solidFill>
                <a:srgbClr val="000000"/>
              </a:solidFill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Text 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10515" y="3429000"/>
            <a:ext cx="5387975" cy="9220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zh-CN" altLang="en-US" sz="2700" b="1">
                <a:solidFill>
                  <a:srgbClr val="000000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酵母菌、</a:t>
            </a:r>
            <a:r>
              <a:rPr lang="zh-CN" altLang="en-US" sz="2700" b="1">
                <a:solidFill>
                  <a:srgbClr val="000000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破伤风杆菌、大肠杆菌、兔子、</a:t>
            </a:r>
            <a:r>
              <a:rPr lang="zh-CN" altLang="en-US" sz="2700" b="1">
                <a:solidFill>
                  <a:srgbClr val="000000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菟丝子</a:t>
            </a:r>
            <a:endParaRPr lang="zh-CN" altLang="en-US" sz="2700" b="1">
              <a:solidFill>
                <a:srgbClr val="000000"/>
              </a:solidFill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1210" y="2447925"/>
            <a:ext cx="3081020" cy="41071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539750" y="476250"/>
            <a:ext cx="8604250" cy="78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b"/>
          <a:lstStyle/>
          <a:p>
            <a:br>
              <a:rPr lang="en-US" altLang="zh-CN" sz="3600" b="1" dirty="0">
                <a:solidFill>
                  <a:schemeClr val="tx2"/>
                </a:solidFill>
              </a:rPr>
            </a:br>
            <a:r>
              <a:rPr lang="en-US" altLang="zh-CN" sz="3600" b="1" dirty="0" smtClean="0">
                <a:solidFill>
                  <a:schemeClr val="tx2"/>
                </a:solidFill>
              </a:rPr>
              <a:t>3</a:t>
            </a:r>
            <a:r>
              <a:rPr lang="zh-CN" altLang="en-US" sz="3600" b="1" dirty="0" smtClean="0">
                <a:solidFill>
                  <a:schemeClr val="tx2"/>
                </a:solidFill>
              </a:rPr>
              <a:t>、</a:t>
            </a:r>
            <a:r>
              <a:rPr lang="en-US" altLang="zh-CN" sz="3600" b="1" dirty="0" smtClean="0">
                <a:solidFill>
                  <a:schemeClr val="tx2"/>
                </a:solidFill>
              </a:rPr>
              <a:t>20</a:t>
            </a:r>
            <a:r>
              <a:rPr lang="zh-CN" altLang="en-US" sz="3600" b="1" dirty="0">
                <a:solidFill>
                  <a:schemeClr val="tx2"/>
                </a:solidFill>
              </a:rPr>
              <a:t>世纪</a:t>
            </a:r>
            <a:r>
              <a:rPr lang="en-US" altLang="zh-CN" sz="3600" b="1" dirty="0">
                <a:solidFill>
                  <a:schemeClr val="tx2"/>
                </a:solidFill>
              </a:rPr>
              <a:t>30</a:t>
            </a:r>
            <a:r>
              <a:rPr lang="zh-CN" altLang="en-US" sz="3600" b="1" dirty="0">
                <a:solidFill>
                  <a:schemeClr val="tx2"/>
                </a:solidFill>
              </a:rPr>
              <a:t>年代美国</a:t>
            </a:r>
            <a:r>
              <a:rPr lang="zh-CN" altLang="en-US" sz="3600" b="1" dirty="0">
                <a:solidFill>
                  <a:srgbClr val="0000CC"/>
                </a:solidFill>
              </a:rPr>
              <a:t>鲁宾</a:t>
            </a:r>
            <a:r>
              <a:rPr lang="zh-CN" altLang="en-US" sz="3600" b="1" dirty="0">
                <a:solidFill>
                  <a:schemeClr val="tx2"/>
                </a:solidFill>
              </a:rPr>
              <a:t>和</a:t>
            </a:r>
            <a:r>
              <a:rPr lang="zh-CN" altLang="en-US" sz="3600" b="1" dirty="0">
                <a:solidFill>
                  <a:srgbClr val="0000CC"/>
                </a:solidFill>
              </a:rPr>
              <a:t>卡门实验</a:t>
            </a:r>
            <a:endParaRPr lang="zh-CN" altLang="en-US" sz="3600" b="1" dirty="0">
              <a:solidFill>
                <a:srgbClr val="0000CC"/>
              </a:solidFill>
            </a:endParaRPr>
          </a:p>
        </p:txBody>
      </p:sp>
      <p:grpSp>
        <p:nvGrpSpPr>
          <p:cNvPr id="9254" name="Group 38"/>
          <p:cNvGrpSpPr/>
          <p:nvPr/>
        </p:nvGrpSpPr>
        <p:grpSpPr bwMode="auto">
          <a:xfrm>
            <a:off x="457200" y="1268413"/>
            <a:ext cx="6737350" cy="2722562"/>
            <a:chOff x="288" y="799"/>
            <a:chExt cx="4244" cy="1715"/>
          </a:xfrm>
        </p:grpSpPr>
        <p:grpSp>
          <p:nvGrpSpPr>
            <p:cNvPr id="9222" name="Group 6"/>
            <p:cNvGrpSpPr/>
            <p:nvPr/>
          </p:nvGrpSpPr>
          <p:grpSpPr bwMode="auto">
            <a:xfrm>
              <a:off x="288" y="799"/>
              <a:ext cx="1824" cy="1523"/>
              <a:chOff x="288" y="1645"/>
              <a:chExt cx="1824" cy="1523"/>
            </a:xfrm>
          </p:grpSpPr>
          <p:grpSp>
            <p:nvGrpSpPr>
              <p:cNvPr id="9223" name="Group 7"/>
              <p:cNvGrpSpPr/>
              <p:nvPr/>
            </p:nvGrpSpPr>
            <p:grpSpPr bwMode="auto">
              <a:xfrm>
                <a:off x="288" y="1680"/>
                <a:ext cx="1536" cy="1488"/>
                <a:chOff x="0" y="1680"/>
                <a:chExt cx="1536" cy="1488"/>
              </a:xfrm>
            </p:grpSpPr>
            <p:sp>
              <p:nvSpPr>
                <p:cNvPr id="9224" name="AutoShape 8"/>
                <p:cNvSpPr>
                  <a:spLocks noChangeArrowheads="1"/>
                </p:cNvSpPr>
                <p:nvPr/>
              </p:nvSpPr>
              <p:spPr bwMode="auto">
                <a:xfrm>
                  <a:off x="912" y="1872"/>
                  <a:ext cx="288" cy="1296"/>
                </a:xfrm>
                <a:prstGeom prst="can">
                  <a:avLst>
                    <a:gd name="adj" fmla="val 112500"/>
                  </a:avLst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9225" name="AutoShape 9"/>
                <p:cNvSpPr>
                  <a:spLocks noChangeArrowheads="1"/>
                </p:cNvSpPr>
                <p:nvPr/>
              </p:nvSpPr>
              <p:spPr bwMode="auto">
                <a:xfrm>
                  <a:off x="912" y="2496"/>
                  <a:ext cx="288" cy="672"/>
                </a:xfrm>
                <a:prstGeom prst="can">
                  <a:avLst>
                    <a:gd name="adj" fmla="val 58333"/>
                  </a:avLst>
                </a:prstGeom>
                <a:solidFill>
                  <a:srgbClr val="00FF00"/>
                </a:solidFill>
                <a:ln w="9525">
                  <a:solidFill>
                    <a:schemeClr val="tx1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9226" name="Line 10"/>
                <p:cNvSpPr>
                  <a:spLocks noChangeShapeType="1"/>
                </p:cNvSpPr>
                <p:nvPr/>
              </p:nvSpPr>
              <p:spPr bwMode="auto">
                <a:xfrm>
                  <a:off x="576" y="1824"/>
                  <a:ext cx="38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</a:ln>
                <a:effectLst/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9227" name="Line 11"/>
                <p:cNvSpPr>
                  <a:spLocks noChangeShapeType="1"/>
                </p:cNvSpPr>
                <p:nvPr/>
              </p:nvSpPr>
              <p:spPr bwMode="auto">
                <a:xfrm>
                  <a:off x="960" y="1824"/>
                  <a:ext cx="0" cy="96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zh-CN" altLang="en-US"/>
                </a:p>
              </p:txBody>
            </p:sp>
            <p:grpSp>
              <p:nvGrpSpPr>
                <p:cNvPr id="9228" name="Group 12"/>
                <p:cNvGrpSpPr/>
                <p:nvPr/>
              </p:nvGrpSpPr>
              <p:grpSpPr bwMode="auto">
                <a:xfrm>
                  <a:off x="1152" y="1824"/>
                  <a:ext cx="384" cy="960"/>
                  <a:chOff x="1152" y="1824"/>
                  <a:chExt cx="384" cy="960"/>
                </a:xfrm>
              </p:grpSpPr>
              <p:sp>
                <p:nvSpPr>
                  <p:cNvPr id="9229" name="Line 1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52" y="1824"/>
                    <a:ext cx="0" cy="96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/>
                    </a:solidFill>
                    <a:round/>
                  </a:ln>
                  <a:effectLst/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9230" name="Line 14"/>
                  <p:cNvSpPr>
                    <a:spLocks noChangeShapeType="1"/>
                  </p:cNvSpPr>
                  <p:nvPr/>
                </p:nvSpPr>
                <p:spPr bwMode="auto">
                  <a:xfrm>
                    <a:off x="1152" y="1824"/>
                    <a:ext cx="38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tailEnd type="triangle" w="med" len="med"/>
                  </a:ln>
                  <a:effectLst/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9231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0" y="1680"/>
                  <a:ext cx="596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kumimoji="1" lang="en-US" altLang="zh-CN" sz="2400" b="1">
                      <a:latin typeface="Times New Roman" panose="02020603050405020304" pitchFamily="18" charset="0"/>
                    </a:rPr>
                    <a:t>C</a:t>
                  </a:r>
                  <a:r>
                    <a:rPr kumimoji="1" lang="en-US" altLang="zh-CN" sz="2400" b="1" baseline="40000">
                      <a:solidFill>
                        <a:srgbClr val="FF3300"/>
                      </a:solidFill>
                      <a:latin typeface="Times New Roman" panose="02020603050405020304" pitchFamily="18" charset="0"/>
                    </a:rPr>
                    <a:t>18</a:t>
                  </a:r>
                  <a:r>
                    <a:rPr kumimoji="1" lang="en-US" altLang="zh-CN" sz="2400" b="1">
                      <a:latin typeface="Times New Roman" panose="02020603050405020304" pitchFamily="18" charset="0"/>
                    </a:rPr>
                    <a:t>O</a:t>
                  </a:r>
                  <a:r>
                    <a:rPr kumimoji="1" lang="en-US" altLang="zh-CN" sz="2400" b="1" baseline="-25000">
                      <a:latin typeface="Times New Roman" panose="02020603050405020304" pitchFamily="18" charset="0"/>
                    </a:rPr>
                    <a:t>2</a:t>
                  </a:r>
                  <a:endParaRPr kumimoji="1" lang="en-US" altLang="zh-CN" sz="2400" b="1" baseline="-25000">
                    <a:latin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9232" name="Text Box 16"/>
              <p:cNvSpPr txBox="1">
                <a:spLocks noChangeArrowheads="1"/>
              </p:cNvSpPr>
              <p:nvPr/>
            </p:nvSpPr>
            <p:spPr bwMode="auto">
              <a:xfrm>
                <a:off x="1862" y="1645"/>
                <a:ext cx="250" cy="32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>
                <a:spAutoFit/>
              </a:bodyPr>
              <a:lstStyle/>
              <a:p>
                <a:r>
                  <a:rPr kumimoji="1" lang="en-US" altLang="zh-CN" sz="2800" b="1">
                    <a:solidFill>
                      <a:schemeClr val="accent2"/>
                    </a:solidFill>
                    <a:latin typeface="黑体" panose="02010609060101010101" pitchFamily="2" charset="-122"/>
                    <a:ea typeface="黑体" panose="02010609060101010101" pitchFamily="2" charset="-122"/>
                  </a:rPr>
                  <a:t>A</a:t>
                </a:r>
                <a:endParaRPr kumimoji="1" lang="en-US" altLang="zh-CN" sz="2800" b="1">
                  <a:solidFill>
                    <a:schemeClr val="accent2"/>
                  </a:solidFill>
                  <a:latin typeface="黑体" panose="02010609060101010101" pitchFamily="2" charset="-122"/>
                  <a:ea typeface="黑体" panose="02010609060101010101" pitchFamily="2" charset="-122"/>
                </a:endParaRPr>
              </a:p>
            </p:txBody>
          </p:sp>
        </p:grpSp>
        <p:grpSp>
          <p:nvGrpSpPr>
            <p:cNvPr id="9233" name="Group 17"/>
            <p:cNvGrpSpPr/>
            <p:nvPr/>
          </p:nvGrpSpPr>
          <p:grpSpPr bwMode="auto">
            <a:xfrm>
              <a:off x="2496" y="834"/>
              <a:ext cx="1690" cy="1488"/>
              <a:chOff x="2496" y="1680"/>
              <a:chExt cx="1690" cy="1488"/>
            </a:xfrm>
          </p:grpSpPr>
          <p:sp>
            <p:nvSpPr>
              <p:cNvPr id="9234" name="AutoShape 18"/>
              <p:cNvSpPr>
                <a:spLocks noChangeArrowheads="1"/>
              </p:cNvSpPr>
              <p:nvPr/>
            </p:nvSpPr>
            <p:spPr bwMode="auto">
              <a:xfrm>
                <a:off x="3216" y="1872"/>
                <a:ext cx="288" cy="1296"/>
              </a:xfrm>
              <a:prstGeom prst="can">
                <a:avLst>
                  <a:gd name="adj" fmla="val 1125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9235" name="AutoShape 19"/>
              <p:cNvSpPr>
                <a:spLocks noChangeArrowheads="1"/>
              </p:cNvSpPr>
              <p:nvPr/>
            </p:nvSpPr>
            <p:spPr bwMode="auto">
              <a:xfrm>
                <a:off x="3216" y="2496"/>
                <a:ext cx="288" cy="672"/>
              </a:xfrm>
              <a:prstGeom prst="can">
                <a:avLst>
                  <a:gd name="adj" fmla="val 58333"/>
                </a:avLst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9236" name="Line 20"/>
              <p:cNvSpPr>
                <a:spLocks noChangeShapeType="1"/>
              </p:cNvSpPr>
              <p:nvPr/>
            </p:nvSpPr>
            <p:spPr bwMode="auto">
              <a:xfrm>
                <a:off x="2928" y="1824"/>
                <a:ext cx="3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237" name="Line 21"/>
              <p:cNvSpPr>
                <a:spLocks noChangeShapeType="1"/>
              </p:cNvSpPr>
              <p:nvPr/>
            </p:nvSpPr>
            <p:spPr bwMode="auto">
              <a:xfrm>
                <a:off x="3264" y="1824"/>
                <a:ext cx="0" cy="9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tailEnd type="triangle" w="med" len="med"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grpSp>
            <p:nvGrpSpPr>
              <p:cNvPr id="9238" name="Group 22"/>
              <p:cNvGrpSpPr/>
              <p:nvPr/>
            </p:nvGrpSpPr>
            <p:grpSpPr bwMode="auto">
              <a:xfrm>
                <a:off x="3456" y="1824"/>
                <a:ext cx="384" cy="960"/>
                <a:chOff x="1152" y="1824"/>
                <a:chExt cx="384" cy="960"/>
              </a:xfrm>
            </p:grpSpPr>
            <p:sp>
              <p:nvSpPr>
                <p:cNvPr id="9239" name="Line 23"/>
                <p:cNvSpPr>
                  <a:spLocks noChangeShapeType="1"/>
                </p:cNvSpPr>
                <p:nvPr/>
              </p:nvSpPr>
              <p:spPr bwMode="auto">
                <a:xfrm flipV="1">
                  <a:off x="1152" y="1824"/>
                  <a:ext cx="0" cy="96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</a:ln>
                <a:effectLst/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9240" name="Line 24"/>
                <p:cNvSpPr>
                  <a:spLocks noChangeShapeType="1"/>
                </p:cNvSpPr>
                <p:nvPr/>
              </p:nvSpPr>
              <p:spPr bwMode="auto">
                <a:xfrm>
                  <a:off x="1152" y="1824"/>
                  <a:ext cx="38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sp>
            <p:nvSpPr>
              <p:cNvPr id="9241" name="Text Box 25"/>
              <p:cNvSpPr txBox="1">
                <a:spLocks noChangeArrowheads="1"/>
              </p:cNvSpPr>
              <p:nvPr/>
            </p:nvSpPr>
            <p:spPr bwMode="auto">
              <a:xfrm>
                <a:off x="2496" y="1680"/>
                <a:ext cx="457" cy="28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kumimoji="1" lang="en-US" altLang="zh-CN" sz="2400">
                    <a:latin typeface="Times New Roman" panose="02020603050405020304" pitchFamily="18" charset="0"/>
                  </a:rPr>
                  <a:t>C</a:t>
                </a:r>
                <a:r>
                  <a:rPr kumimoji="1" lang="en-US" altLang="zh-CN" sz="2400" b="1">
                    <a:latin typeface="Times New Roman" panose="02020603050405020304" pitchFamily="18" charset="0"/>
                  </a:rPr>
                  <a:t>O</a:t>
                </a:r>
                <a:r>
                  <a:rPr kumimoji="1" lang="en-US" altLang="zh-CN" sz="2400" b="1" baseline="-25000">
                    <a:latin typeface="Times New Roman" panose="02020603050405020304" pitchFamily="18" charset="0"/>
                  </a:rPr>
                  <a:t>2</a:t>
                </a:r>
                <a:endParaRPr kumimoji="1" lang="en-US" altLang="zh-CN" sz="2400" b="1" baseline="-250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242" name="Text Box 26"/>
              <p:cNvSpPr txBox="1">
                <a:spLocks noChangeArrowheads="1"/>
              </p:cNvSpPr>
              <p:nvPr/>
            </p:nvSpPr>
            <p:spPr bwMode="auto">
              <a:xfrm>
                <a:off x="3936" y="1680"/>
                <a:ext cx="250" cy="32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>
                <a:spAutoFit/>
              </a:bodyPr>
              <a:lstStyle/>
              <a:p>
                <a:r>
                  <a:rPr kumimoji="1" lang="en-US" altLang="zh-CN" sz="2800" b="1">
                    <a:solidFill>
                      <a:schemeClr val="accent2"/>
                    </a:solidFill>
                    <a:latin typeface="黑体" panose="02010609060101010101" pitchFamily="2" charset="-122"/>
                    <a:ea typeface="黑体" panose="02010609060101010101" pitchFamily="2" charset="-122"/>
                  </a:rPr>
                  <a:t>B</a:t>
                </a:r>
                <a:endParaRPr kumimoji="1" lang="en-US" altLang="zh-CN" sz="2800" b="1">
                  <a:solidFill>
                    <a:schemeClr val="accent2"/>
                  </a:solidFill>
                  <a:latin typeface="黑体" panose="02010609060101010101" pitchFamily="2" charset="-122"/>
                  <a:ea typeface="黑体" panose="02010609060101010101" pitchFamily="2" charset="-122"/>
                </a:endParaRPr>
              </a:p>
            </p:txBody>
          </p:sp>
        </p:grpSp>
        <p:grpSp>
          <p:nvGrpSpPr>
            <p:cNvPr id="9243" name="Group 27"/>
            <p:cNvGrpSpPr/>
            <p:nvPr/>
          </p:nvGrpSpPr>
          <p:grpSpPr bwMode="auto">
            <a:xfrm>
              <a:off x="1440" y="1458"/>
              <a:ext cx="1872" cy="748"/>
              <a:chOff x="1440" y="2304"/>
              <a:chExt cx="1872" cy="748"/>
            </a:xfrm>
          </p:grpSpPr>
          <p:sp>
            <p:nvSpPr>
              <p:cNvPr id="9244" name="Line 28"/>
              <p:cNvSpPr>
                <a:spLocks noChangeShapeType="1"/>
              </p:cNvSpPr>
              <p:nvPr/>
            </p:nvSpPr>
            <p:spPr bwMode="auto">
              <a:xfrm flipV="1">
                <a:off x="1440" y="2688"/>
                <a:ext cx="576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245" name="Line 29"/>
              <p:cNvSpPr>
                <a:spLocks noChangeShapeType="1"/>
              </p:cNvSpPr>
              <p:nvPr/>
            </p:nvSpPr>
            <p:spPr bwMode="auto">
              <a:xfrm>
                <a:off x="2640" y="2688"/>
                <a:ext cx="672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246" name="Text Box 30"/>
              <p:cNvSpPr txBox="1">
                <a:spLocks noChangeArrowheads="1"/>
              </p:cNvSpPr>
              <p:nvPr/>
            </p:nvSpPr>
            <p:spPr bwMode="auto">
              <a:xfrm>
                <a:off x="1968" y="2304"/>
                <a:ext cx="730" cy="74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>
                <a:spAutoFit/>
              </a:bodyPr>
              <a:lstStyle/>
              <a:p>
                <a:r>
                  <a:rPr kumimoji="1" lang="zh-CN" altLang="en-US" sz="2400" b="1">
                    <a:solidFill>
                      <a:srgbClr val="33CC33"/>
                    </a:solidFill>
                    <a:latin typeface="Times New Roman" panose="02020603050405020304" pitchFamily="18" charset="0"/>
                    <a:ea typeface="黑体" panose="02010609060101010101" pitchFamily="2" charset="-122"/>
                  </a:rPr>
                  <a:t>光照射下小球藻悬液</a:t>
                </a:r>
                <a:endParaRPr kumimoji="1" lang="zh-CN" altLang="en-US" sz="2400" b="1">
                  <a:solidFill>
                    <a:srgbClr val="33CC33"/>
                  </a:solidFill>
                  <a:latin typeface="Times New Roman" panose="02020603050405020304" pitchFamily="18" charset="0"/>
                  <a:ea typeface="黑体" panose="02010609060101010101" pitchFamily="2" charset="-122"/>
                </a:endParaRPr>
              </a:p>
            </p:txBody>
          </p:sp>
        </p:grpSp>
        <p:grpSp>
          <p:nvGrpSpPr>
            <p:cNvPr id="9247" name="Group 31"/>
            <p:cNvGrpSpPr/>
            <p:nvPr/>
          </p:nvGrpSpPr>
          <p:grpSpPr bwMode="auto">
            <a:xfrm>
              <a:off x="336" y="2178"/>
              <a:ext cx="960" cy="336"/>
              <a:chOff x="336" y="3024"/>
              <a:chExt cx="960" cy="336"/>
            </a:xfrm>
          </p:grpSpPr>
          <p:sp>
            <p:nvSpPr>
              <p:cNvPr id="9248" name="Line 32"/>
              <p:cNvSpPr>
                <a:spLocks noChangeShapeType="1"/>
              </p:cNvSpPr>
              <p:nvPr/>
            </p:nvSpPr>
            <p:spPr bwMode="auto">
              <a:xfrm flipH="1">
                <a:off x="768" y="3024"/>
                <a:ext cx="528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249" name="Text Box 33"/>
              <p:cNvSpPr txBox="1">
                <a:spLocks noChangeArrowheads="1"/>
              </p:cNvSpPr>
              <p:nvPr/>
            </p:nvSpPr>
            <p:spPr bwMode="auto">
              <a:xfrm>
                <a:off x="336" y="3072"/>
                <a:ext cx="468" cy="28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kumimoji="1" lang="en-US" altLang="zh-CN" sz="2400">
                    <a:solidFill>
                      <a:srgbClr val="800000"/>
                    </a:solidFill>
                    <a:latin typeface="Times New Roman" panose="02020603050405020304" pitchFamily="18" charset="0"/>
                  </a:rPr>
                  <a:t>H</a:t>
                </a:r>
                <a:r>
                  <a:rPr kumimoji="1" lang="en-US" altLang="zh-CN" sz="2400" b="1" baseline="-25000">
                    <a:solidFill>
                      <a:srgbClr val="800000"/>
                    </a:solidFill>
                    <a:latin typeface="Times New Roman" panose="02020603050405020304" pitchFamily="18" charset="0"/>
                  </a:rPr>
                  <a:t>2</a:t>
                </a:r>
                <a:r>
                  <a:rPr kumimoji="1" lang="en-US" altLang="zh-CN" sz="2400" b="1">
                    <a:solidFill>
                      <a:srgbClr val="800000"/>
                    </a:solidFill>
                    <a:latin typeface="Times New Roman" panose="02020603050405020304" pitchFamily="18" charset="0"/>
                  </a:rPr>
                  <a:t>O</a:t>
                </a:r>
                <a:endParaRPr kumimoji="1" lang="en-US" altLang="zh-CN" sz="2400" b="1">
                  <a:solidFill>
                    <a:srgbClr val="8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9250" name="Group 34"/>
            <p:cNvGrpSpPr/>
            <p:nvPr/>
          </p:nvGrpSpPr>
          <p:grpSpPr bwMode="auto">
            <a:xfrm>
              <a:off x="3408" y="2130"/>
              <a:ext cx="1124" cy="288"/>
              <a:chOff x="3408" y="2976"/>
              <a:chExt cx="1124" cy="288"/>
            </a:xfrm>
          </p:grpSpPr>
          <p:sp>
            <p:nvSpPr>
              <p:cNvPr id="9251" name="Line 35"/>
              <p:cNvSpPr>
                <a:spLocks noChangeShapeType="1"/>
              </p:cNvSpPr>
              <p:nvPr/>
            </p:nvSpPr>
            <p:spPr bwMode="auto">
              <a:xfrm>
                <a:off x="3408" y="2976"/>
                <a:ext cx="528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252" name="Text Box 36"/>
              <p:cNvSpPr txBox="1">
                <a:spLocks noChangeArrowheads="1"/>
              </p:cNvSpPr>
              <p:nvPr/>
            </p:nvSpPr>
            <p:spPr bwMode="auto">
              <a:xfrm>
                <a:off x="3936" y="2976"/>
                <a:ext cx="596" cy="28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kumimoji="1" lang="en-US" altLang="zh-CN" sz="2400">
                    <a:latin typeface="Times New Roman" panose="02020603050405020304" pitchFamily="18" charset="0"/>
                  </a:rPr>
                  <a:t>H</a:t>
                </a:r>
                <a:r>
                  <a:rPr kumimoji="1" lang="en-US" altLang="zh-CN" sz="2400" b="1" baseline="-25000">
                    <a:latin typeface="Times New Roman" panose="02020603050405020304" pitchFamily="18" charset="0"/>
                  </a:rPr>
                  <a:t>2</a:t>
                </a:r>
                <a:r>
                  <a:rPr kumimoji="1" lang="en-US" altLang="zh-CN" sz="2400" b="1" baseline="40000">
                    <a:solidFill>
                      <a:srgbClr val="FF3300"/>
                    </a:solidFill>
                    <a:latin typeface="Times New Roman" panose="02020603050405020304" pitchFamily="18" charset="0"/>
                  </a:rPr>
                  <a:t>18</a:t>
                </a:r>
                <a:r>
                  <a:rPr kumimoji="1" lang="en-US" altLang="zh-CN" sz="2400" b="1">
                    <a:latin typeface="Times New Roman" panose="02020603050405020304" pitchFamily="18" charset="0"/>
                  </a:rPr>
                  <a:t>O</a:t>
                </a:r>
                <a:endParaRPr kumimoji="1" lang="en-US" altLang="zh-CN" sz="2400" b="1"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9253" name="Text Box 37"/>
          <p:cNvSpPr txBox="1">
            <a:spLocks noChangeArrowheads="1"/>
          </p:cNvSpPr>
          <p:nvPr/>
        </p:nvSpPr>
        <p:spPr bwMode="auto">
          <a:xfrm>
            <a:off x="7010400" y="1400175"/>
            <a:ext cx="1954213" cy="20415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zh-CN" sz="3200">
                <a:latin typeface="Times New Roman" panose="02020603050405020304" pitchFamily="18" charset="0"/>
              </a:rPr>
              <a:t>     </a:t>
            </a:r>
            <a:r>
              <a:rPr kumimoji="1" lang="en-US" altLang="zh-CN" sz="3200" b="1">
                <a:solidFill>
                  <a:srgbClr val="8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A</a:t>
            </a:r>
            <a:r>
              <a:rPr kumimoji="1" lang="zh-CN" altLang="en-US" sz="3200" b="1">
                <a:solidFill>
                  <a:srgbClr val="8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与</a:t>
            </a:r>
            <a:r>
              <a:rPr kumimoji="1" lang="en-US" altLang="zh-CN" sz="3200" b="1">
                <a:solidFill>
                  <a:srgbClr val="8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B</a:t>
            </a:r>
            <a:r>
              <a:rPr kumimoji="1" lang="zh-CN" altLang="en-US" sz="3200" b="1">
                <a:solidFill>
                  <a:srgbClr val="8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的相对分子质量比为</a:t>
            </a:r>
            <a:r>
              <a:rPr kumimoji="1" lang="en-US" altLang="zh-CN" sz="3200" b="1">
                <a:solidFill>
                  <a:srgbClr val="FF33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8</a:t>
            </a:r>
            <a:r>
              <a:rPr kumimoji="1" lang="zh-CN" altLang="en-US" sz="3200" b="1">
                <a:solidFill>
                  <a:srgbClr val="FF33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：</a:t>
            </a:r>
            <a:r>
              <a:rPr kumimoji="1" lang="en-US" altLang="zh-CN" sz="3200" b="1">
                <a:solidFill>
                  <a:srgbClr val="FF33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9</a:t>
            </a:r>
            <a:endParaRPr kumimoji="1" lang="en-US" altLang="zh-CN" sz="3200" b="1">
              <a:solidFill>
                <a:srgbClr val="FF33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9255" name="Text Box 39"/>
          <p:cNvSpPr txBox="1">
            <a:spLocks noChangeArrowheads="1"/>
          </p:cNvSpPr>
          <p:nvPr/>
        </p:nvSpPr>
        <p:spPr bwMode="auto">
          <a:xfrm>
            <a:off x="468313" y="4581525"/>
            <a:ext cx="8351837" cy="6413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结论：光合作用放出的</a:t>
            </a:r>
            <a:r>
              <a:rPr lang="zh-CN" alt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氧</a:t>
            </a:r>
            <a:r>
              <a:rPr lang="zh-CN" altLang="en-US" sz="32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全部来自于</a:t>
            </a:r>
            <a:r>
              <a:rPr lang="zh-CN" alt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水 </a:t>
            </a:r>
            <a:r>
              <a:rPr lang="zh-CN" altLang="en-US" sz="32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。</a:t>
            </a:r>
            <a:endParaRPr lang="zh-CN" altLang="en-US" sz="32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</a:endParaRPr>
          </a:p>
        </p:txBody>
      </p:sp>
      <p:grpSp>
        <p:nvGrpSpPr>
          <p:cNvPr id="9256" name="Group 40"/>
          <p:cNvGrpSpPr/>
          <p:nvPr/>
        </p:nvGrpSpPr>
        <p:grpSpPr bwMode="auto">
          <a:xfrm>
            <a:off x="1331913" y="5373688"/>
            <a:ext cx="7129462" cy="981075"/>
            <a:chOff x="884" y="3175"/>
            <a:chExt cx="3903" cy="663"/>
          </a:xfrm>
        </p:grpSpPr>
        <p:sp>
          <p:nvSpPr>
            <p:cNvPr id="9257" name="Text Box 41"/>
            <p:cNvSpPr txBox="1">
              <a:spLocks noChangeArrowheads="1"/>
            </p:cNvSpPr>
            <p:nvPr/>
          </p:nvSpPr>
          <p:spPr bwMode="auto">
            <a:xfrm>
              <a:off x="884" y="3321"/>
              <a:ext cx="1457" cy="38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</a:ln>
          </p:spPr>
          <p:txBody>
            <a:bodyPr/>
            <a:lstStyle/>
            <a:p>
              <a:pPr algn="just"/>
              <a:r>
                <a:rPr lang="en-US" altLang="zh-CN" sz="32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CO</a:t>
              </a:r>
              <a:r>
                <a:rPr lang="en-US" altLang="zh-CN" sz="3200" b="1" baseline="-250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2</a:t>
              </a:r>
              <a:r>
                <a:rPr lang="en-US" altLang="zh-CN" sz="32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+ H</a:t>
              </a:r>
              <a:r>
                <a:rPr lang="en-US" altLang="zh-CN" sz="3200" b="1" baseline="-250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2</a:t>
              </a:r>
              <a:r>
                <a:rPr lang="en-US" altLang="zh-CN" sz="32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O</a:t>
              </a:r>
              <a:r>
                <a:rPr lang="en-US" altLang="zh-CN" sz="3600" b="1" baseline="300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*</a:t>
              </a:r>
              <a:endParaRPr lang="en-US" altLang="zh-CN" sz="3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endParaRPr>
            </a:p>
          </p:txBody>
        </p:sp>
        <p:sp>
          <p:nvSpPr>
            <p:cNvPr id="9258" name="Text Box 42"/>
            <p:cNvSpPr txBox="1">
              <a:spLocks noChangeArrowheads="1"/>
            </p:cNvSpPr>
            <p:nvPr/>
          </p:nvSpPr>
          <p:spPr bwMode="auto">
            <a:xfrm>
              <a:off x="2426" y="3175"/>
              <a:ext cx="444" cy="3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/>
            <a:lstStyle/>
            <a:p>
              <a:pPr algn="just"/>
              <a:r>
                <a:rPr lang="zh-CN" altLang="en-US" sz="32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光</a:t>
              </a:r>
              <a:endParaRPr lang="zh-CN" alt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endParaRPr>
            </a:p>
          </p:txBody>
        </p:sp>
        <p:sp>
          <p:nvSpPr>
            <p:cNvPr id="9259" name="Text Box 43"/>
            <p:cNvSpPr txBox="1">
              <a:spLocks noChangeArrowheads="1"/>
            </p:cNvSpPr>
            <p:nvPr/>
          </p:nvSpPr>
          <p:spPr bwMode="auto">
            <a:xfrm>
              <a:off x="2200" y="3494"/>
              <a:ext cx="1072" cy="34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/>
            <a:lstStyle/>
            <a:p>
              <a:pPr algn="just"/>
              <a:r>
                <a:rPr lang="zh-CN" altLang="en-US" sz="3200" b="1">
                  <a:solidFill>
                    <a:srgbClr val="09BD1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叶绿体</a:t>
              </a:r>
              <a:endParaRPr lang="zh-CN" altLang="en-US" sz="3200" b="1">
                <a:solidFill>
                  <a:srgbClr val="09BD1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endParaRPr>
            </a:p>
          </p:txBody>
        </p:sp>
        <p:sp>
          <p:nvSpPr>
            <p:cNvPr id="9260" name="Line 44"/>
            <p:cNvSpPr>
              <a:spLocks noChangeShapeType="1"/>
            </p:cNvSpPr>
            <p:nvPr/>
          </p:nvSpPr>
          <p:spPr bwMode="auto">
            <a:xfrm>
              <a:off x="2210" y="3519"/>
              <a:ext cx="897" cy="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tailEnd type="triangle" w="lg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261" name="Text Box 45"/>
            <p:cNvSpPr txBox="1">
              <a:spLocks noChangeArrowheads="1"/>
            </p:cNvSpPr>
            <p:nvPr/>
          </p:nvSpPr>
          <p:spPr bwMode="auto">
            <a:xfrm>
              <a:off x="2971" y="3306"/>
              <a:ext cx="1816" cy="39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/>
            <a:lstStyle/>
            <a:p>
              <a:pPr algn="just"/>
              <a:r>
                <a:rPr lang="zh-CN" altLang="en-US" sz="36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（</a:t>
              </a:r>
              <a:r>
                <a:rPr lang="en-US" altLang="zh-CN" sz="36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CH</a:t>
              </a:r>
              <a:r>
                <a:rPr lang="en-US" altLang="zh-CN" sz="3600" b="1" baseline="-250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2</a:t>
              </a:r>
              <a:r>
                <a:rPr lang="en-US" altLang="zh-CN" sz="36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O</a:t>
              </a:r>
              <a:r>
                <a:rPr lang="zh-CN" altLang="en-US" sz="36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）</a:t>
              </a:r>
              <a:r>
                <a:rPr lang="en-US" altLang="zh-CN" sz="36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+O</a:t>
              </a:r>
              <a:r>
                <a:rPr lang="en-US" altLang="zh-CN" sz="3600" b="1" baseline="300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*</a:t>
              </a:r>
              <a:r>
                <a:rPr lang="en-US" altLang="zh-CN" sz="3600" b="1" baseline="-250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2</a:t>
              </a:r>
              <a:endParaRPr lang="en-US" altLang="zh-CN" sz="3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endParaRPr>
            </a:p>
          </p:txBody>
        </p:sp>
      </p:grpSp>
      <p:sp>
        <p:nvSpPr>
          <p:cNvPr id="9262" name="Text Box 46"/>
          <p:cNvSpPr txBox="1">
            <a:spLocks noChangeArrowheads="1"/>
          </p:cNvSpPr>
          <p:nvPr/>
        </p:nvSpPr>
        <p:spPr bwMode="auto">
          <a:xfrm>
            <a:off x="2484438" y="3716338"/>
            <a:ext cx="2432050" cy="579437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/>
            <a:r>
              <a:rPr lang="zh-CN" altLang="en-US" sz="3200" b="1"/>
              <a:t>同位素标记</a:t>
            </a:r>
            <a:endParaRPr lang="zh-CN" altLang="en-US" sz="32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9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53" grpId="0" autoUpdateAnimBg="0"/>
      <p:bldP spid="9255" grpId="0"/>
      <p:bldP spid="9262" grpId="0" animBg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8*i*2"/>
  <p:tag name="KSO_WM_UNIT_LAYERLEVEL" val="1"/>
  <p:tag name="KSO_WM_TAG_VERSION" val="1.0"/>
  <p:tag name="KSO_WM_BEAUTIFY_FLAG" val="#wm#"/>
  <p:tag name="KSO_WM_UNIT_PLACING_PICTURE_MD4" val="0"/>
</p:tagLst>
</file>

<file path=ppt/tags/tag101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8*i*3"/>
  <p:tag name="KSO_WM_UNIT_LAYERLEVEL" val="1"/>
  <p:tag name="KSO_WM_TAG_VERSION" val="1.0"/>
  <p:tag name="KSO_WM_BEAUTIFY_FLAG" val="#wm#"/>
  <p:tag name="KSO_WM_UNIT_PLACING_PICTURE_MD4" val="0"/>
</p:tagLst>
</file>

<file path=ppt/tags/tag102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2678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2678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TEMPLATE_SUBCATEGORY" val="0"/>
  <p:tag name="KSO_WM_TEMPLATE_COLOR_TYPE" val="1"/>
  <p:tag name="KSO_WM_TAG_VERSION" val="1.0"/>
  <p:tag name="KSO_WM_BEAUTIFY_FLAG" val="#wm#"/>
  <p:tag name="KSO_WM_TEMPLATE_CATEGORY" val="custom"/>
  <p:tag name="KSO_WM_TEMPLATE_INDEX" val="20202678"/>
  <p:tag name="KSO_WM_TEMPLATE_MASTER_TYPE" val="1"/>
  <p:tag name="KSO_WM_TEMPLATE_THUMBS_INDEX" val="1、4、6、7、8、9、10、11、12、13、14"/>
  <p:tag name="KSO_WM_TEMPLATE_MASTER_THUMB_INDEX" val="12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commondata" val="eyJoZGlkIjoiNTBjNjg1NzgxMjdkYTQxYjkzNGVlNjQ1ZDE0Y2EyYjIifQ==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2*i*2"/>
  <p:tag name="KSO_WM_UNIT_LAYERLEVEL" val="1"/>
  <p:tag name="KSO_WM_TAG_VERSION" val="1.0"/>
  <p:tag name="KSO_WM_BEAUTIFY_FLAG" val="#wm#"/>
  <p:tag name="KSO_WM_UNIT_PLACING_PICTURE_MD4" val="0"/>
</p:tagLst>
</file>

<file path=ppt/tags/tag65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2*i*3"/>
  <p:tag name="KSO_WM_UNIT_LAYERLEVEL" val="1"/>
  <p:tag name="KSO_WM_TAG_VERSION" val="1.0"/>
  <p:tag name="KSO_WM_BEAUTIFY_FLAG" val="#wm#"/>
  <p:tag name="KSO_WM_UNIT_PLACING_PICTURE_MD4" val="0"/>
</p:tagLst>
</file>

<file path=ppt/tags/tag66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3*i*1"/>
  <p:tag name="KSO_WM_UNIT_BK_DARK_LIGHT" val="2"/>
  <p:tag name="KSO_WM_UNIT_LAYERLEVEL" val="1"/>
  <p:tag name="KSO_WM_TAG_VERSION" val="1.0"/>
  <p:tag name="KSO_WM_BEAUTIFY_FLAG" val="#wm#"/>
  <p:tag name="KSO_WM_UNIT_PLACING_PICTURE_MD4" val="0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0.xml><?xml version="1.0" encoding="utf-8"?>
<p:tagLst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3*i*2"/>
  <p:tag name="KSO_WM_UNIT_LAYERLEVEL" val="1"/>
  <p:tag name="KSO_WM_TAG_VERSION" val="1.0"/>
  <p:tag name="KSO_WM_BEAUTIFY_FLAG" val="#wm#"/>
  <p:tag name="KSO_WM_UNIT_PLACING_PICTURE_MD4" val="0"/>
</p:tagLst>
</file>

<file path=ppt/tags/tag71.xml><?xml version="1.0" encoding="utf-8"?>
<p:tagLst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3*i*3"/>
  <p:tag name="KSO_WM_UNIT_LAYERLEVEL" val="1"/>
  <p:tag name="KSO_WM_TAG_VERSION" val="1.0"/>
  <p:tag name="KSO_WM_BEAUTIFY_FLAG" val="#wm#"/>
  <p:tag name="KSO_WM_UNIT_PLACING_PICTURE_MD4" val="0"/>
</p:tagLst>
</file>

<file path=ppt/tags/tag72.xml><?xml version="1.0" encoding="utf-8"?>
<p:tagLst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4*i*1"/>
  <p:tag name="KSO_WM_UNIT_BK_DARK_LIGHT" val="1"/>
  <p:tag name="KSO_WM_UNIT_LAYERLEVEL" val="1"/>
  <p:tag name="KSO_WM_TAG_VERSION" val="1.0"/>
  <p:tag name="KSO_WM_BEAUTIFY_FLAG" val="#wm#"/>
  <p:tag name="KSO_WM_UNIT_PLACING_PICTURE_MD4" val="0"/>
</p:tagLst>
</file>

<file path=ppt/tags/tag76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4*i*2"/>
  <p:tag name="KSO_WM_UNIT_LAYERLEVEL" val="1"/>
  <p:tag name="KSO_WM_TAG_VERSION" val="1.0"/>
  <p:tag name="KSO_WM_BEAUTIFY_FLAG" val="#wm#"/>
  <p:tag name="KSO_WM_UNIT_PLACING_PICTURE_MD4" val="0"/>
</p:tagLst>
</file>

<file path=ppt/tags/tag77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4*i*3"/>
  <p:tag name="KSO_WM_UNIT_LAYERLEVEL" val="1"/>
  <p:tag name="KSO_WM_TAG_VERSION" val="1.0"/>
  <p:tag name="KSO_WM_BEAUTIFY_FLAG" val="#wm#"/>
  <p:tag name="KSO_WM_UNIT_PLACING_PICTURE_MD4" val="0"/>
</p:tagLst>
</file>

<file path=ppt/tags/tag78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0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5*i*1"/>
  <p:tag name="KSO_WM_UNIT_BK_DARK_LIGHT" val="1"/>
  <p:tag name="KSO_WM_UNIT_LAYERLEVEL" val="1"/>
  <p:tag name="KSO_WM_TAG_VERSION" val="1.0"/>
  <p:tag name="KSO_WM_BEAUTIFY_FLAG" val="#wm#"/>
  <p:tag name="KSO_WM_UNIT_PLACING_PICTURE_MD4" val="0"/>
</p:tagLst>
</file>

<file path=ppt/tags/tag82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5*i*2"/>
  <p:tag name="KSO_WM_UNIT_LAYERLEVEL" val="1"/>
  <p:tag name="KSO_WM_TAG_VERSION" val="1.0"/>
  <p:tag name="KSO_WM_BEAUTIFY_FLAG" val="#wm#"/>
  <p:tag name="KSO_WM_UNIT_PLACING_PICTURE_MD4" val="0"/>
</p:tagLst>
</file>

<file path=ppt/tags/tag83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5*i*3"/>
  <p:tag name="KSO_WM_UNIT_LAYERLEVEL" val="1"/>
  <p:tag name="KSO_WM_TAG_VERSION" val="1.0"/>
  <p:tag name="KSO_WM_BEAUTIFY_FLAG" val="#wm#"/>
  <p:tag name="KSO_WM_UNIT_PLACING_PICTURE_MD4" val="0"/>
</p:tagLst>
</file>

<file path=ppt/tags/tag84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6*i*1"/>
  <p:tag name="KSO_WM_UNIT_BK_DARK_LIGHT" val="1"/>
  <p:tag name="KSO_WM_UNIT_LAYERLEVEL" val="1"/>
  <p:tag name="KSO_WM_TAG_VERSION" val="1.0"/>
  <p:tag name="KSO_WM_BEAUTIFY_FLAG" val="#wm#"/>
  <p:tag name="KSO_WM_UNIT_PLACING_PICTURE_MD4" val="0"/>
</p:tagLst>
</file>

<file path=ppt/tags/tag88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6*i*2"/>
  <p:tag name="KSO_WM_UNIT_LAYERLEVEL" val="1"/>
  <p:tag name="KSO_WM_TAG_VERSION" val="1.0"/>
  <p:tag name="KSO_WM_BEAUTIFY_FLAG" val="#wm#"/>
  <p:tag name="KSO_WM_UNIT_PLACING_PICTURE_MD4" val="0"/>
</p:tagLst>
</file>

<file path=ppt/tags/tag89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6*i*3"/>
  <p:tag name="KSO_WM_UNIT_LAYERLEVEL" val="1"/>
  <p:tag name="KSO_WM_TAG_VERSION" val="1.0"/>
  <p:tag name="KSO_WM_BEAUTIFY_FLAG" val="#wm#"/>
  <p:tag name="KSO_WM_UNIT_PLACING_PICTURE_MD4" val="0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7*i*2"/>
  <p:tag name="KSO_WM_UNIT_LAYERLEVEL" val="1"/>
  <p:tag name="KSO_WM_TAG_VERSION" val="1.0"/>
  <p:tag name="KSO_WM_BEAUTIFY_FLAG" val="#wm#"/>
  <p:tag name="KSO_WM_UNIT_PLACING_PICTURE_MD4" val="0"/>
</p:tagLst>
</file>

<file path=ppt/tags/tag9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7*i*3"/>
  <p:tag name="KSO_WM_UNIT_LAYERLEVEL" val="1"/>
  <p:tag name="KSO_WM_TAG_VERSION" val="1.0"/>
  <p:tag name="KSO_WM_BEAUTIFY_FLAG" val="#wm#"/>
  <p:tag name="KSO_WM_UNIT_PLACING_PICTURE_MD4" val="0"/>
</p:tagLst>
</file>

<file path=ppt/tags/tag95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1"/>
  <p:tag name="KSO_WM_UNIT_LAYERLEVEL" val="1"/>
  <p:tag name="KSO_WM_TAG_VERSION" val="1.0"/>
  <p:tag name="KSO_WM_BEAUTIFY_FLAG" val="#wm#"/>
  <p:tag name="KSO_WM_UNIT_PLACING_PICTURE_MD4" val="0"/>
</p:tagLst>
</file>

<file path=ppt/tags/tag96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8*i*1"/>
  <p:tag name="KSO_WM_UNIT_BK_DARK_LIGHT" val="2"/>
  <p:tag name="KSO_WM_UNIT_LAYERLEVEL" val="1"/>
  <p:tag name="KSO_WM_TAG_VERSION" val="1.0"/>
  <p:tag name="KSO_WM_BEAUTIFY_FLAG" val="#wm#"/>
  <p:tag name="KSO_WM_UNIT_PLACING_PICTURE_MD4" val="0"/>
</p:tagLst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Office Theme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Office 主题​​">
  <a:themeElements>
    <a:clrScheme name="自定义 90">
      <a:dk1>
        <a:sysClr val="windowText" lastClr="000000"/>
      </a:dk1>
      <a:lt1>
        <a:sysClr val="window" lastClr="FFFFFF"/>
      </a:lt1>
      <a:dk2>
        <a:srgbClr val="1F363E"/>
      </a:dk2>
      <a:lt2>
        <a:srgbClr val="FFFFFF"/>
      </a:lt2>
      <a:accent1>
        <a:srgbClr val="4EB349"/>
      </a:accent1>
      <a:accent2>
        <a:srgbClr val="459A47"/>
      </a:accent2>
      <a:accent3>
        <a:srgbClr val="3B8145"/>
      </a:accent3>
      <a:accent4>
        <a:srgbClr val="326842"/>
      </a:accent4>
      <a:accent5>
        <a:srgbClr val="284F40"/>
      </a:accent5>
      <a:accent6>
        <a:srgbClr val="1F363E"/>
      </a:accent6>
      <a:hlink>
        <a:srgbClr val="658BD5"/>
      </a:hlink>
      <a:folHlink>
        <a:srgbClr val="A16AA5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宋体"/>
        <a:cs typeface=""/>
      </a:majorFont>
      <a:minorFont>
        <a:latin typeface="Tahom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默认设计模板">
  <a:themeElements>
    <a:clrScheme name="1_默认设计模板 3">
      <a:dk1>
        <a:srgbClr val="000000"/>
      </a:dk1>
      <a:lt1>
        <a:srgbClr val="FFFFCC"/>
      </a:lt1>
      <a:dk2>
        <a:srgbClr val="999933"/>
      </a:dk2>
      <a:lt2>
        <a:srgbClr val="808000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1_默认设计模板">
      <a:majorFont>
        <a:latin typeface="Times New Roman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1_默认设计模板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通用模板（变革管理）">
  <a:themeElements>
    <a:clrScheme name="通用模板（变革管理）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通用模板（变革管理）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通用模板（变革管理）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通用模板（变革管理）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通用模板（变革管理）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通用模板（变革管理）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通用模板（变革管理）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通用模板（变革管理）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通用模板（变革管理）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通用模板（变革管理）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通用模板（变革管理）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通用模板（变革管理）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通用模板（变革管理）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通用模板（变革管理）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宋体"/>
        <a:cs typeface=""/>
      </a:majorFont>
      <a:minorFont>
        <a:latin typeface="Tahom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0000" tIns="46800" rIns="90000" bIns="46800" numCol="1" anchor="t" anchorCtr="0" compatLnSpc="1"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CN" alt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黑体" panose="02010609060101010101" pitchFamily="2" charset="-122"/>
            <a:ea typeface="黑体" panose="0201060906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0000" tIns="46800" rIns="90000" bIns="46800" numCol="1" anchor="t" anchorCtr="0" compatLnSpc="1"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CN" alt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黑体" panose="02010609060101010101" pitchFamily="2" charset="-122"/>
            <a:ea typeface="黑体" panose="02010609060101010101" pitchFamily="2" charset="-122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5388</Words>
  <Application>WPS 演示</Application>
  <PresentationFormat>全屏显示(4:3)</PresentationFormat>
  <Paragraphs>1170</Paragraphs>
  <Slides>83</Slides>
  <Notes>10</Notes>
  <HiddenSlides>0</HiddenSlides>
  <MMClips>0</MMClips>
  <ScaleCrop>false</ScaleCrop>
  <HeadingPairs>
    <vt:vector size="8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13</vt:i4>
      </vt:variant>
      <vt:variant>
        <vt:lpstr>嵌入 OLE 服务器</vt:lpstr>
      </vt:variant>
      <vt:variant>
        <vt:i4>12</vt:i4>
      </vt:variant>
      <vt:variant>
        <vt:lpstr>幻灯片标题</vt:lpstr>
      </vt:variant>
      <vt:variant>
        <vt:i4>83</vt:i4>
      </vt:variant>
    </vt:vector>
  </HeadingPairs>
  <TitlesOfParts>
    <vt:vector size="131" baseType="lpstr">
      <vt:lpstr>Arial</vt:lpstr>
      <vt:lpstr>宋体</vt:lpstr>
      <vt:lpstr>Wingdings</vt:lpstr>
      <vt:lpstr>Tahoma</vt:lpstr>
      <vt:lpstr>PMingLiU</vt:lpstr>
      <vt:lpstr>MingLiU-ExtB</vt:lpstr>
      <vt:lpstr>Times New Roman</vt:lpstr>
      <vt:lpstr>Calibri</vt:lpstr>
      <vt:lpstr>微软雅黑</vt:lpstr>
      <vt:lpstr>黑体</vt:lpstr>
      <vt:lpstr>汉仪旗黑-85S</vt:lpstr>
      <vt:lpstr>等线</vt:lpstr>
      <vt:lpstr>方正姚体</vt:lpstr>
      <vt:lpstr>Verdana</vt:lpstr>
      <vt:lpstr>Arial Unicode MS</vt:lpstr>
      <vt:lpstr>幼圆</vt:lpstr>
      <vt:lpstr>楷体_GB2312</vt:lpstr>
      <vt:lpstr>新宋体</vt:lpstr>
      <vt:lpstr>Calibri</vt:lpstr>
      <vt:lpstr>华文新魏</vt:lpstr>
      <vt:lpstr>华文楷体</vt:lpstr>
      <vt:lpstr>Calibri Light</vt:lpstr>
      <vt:lpstr>等线 Light</vt:lpstr>
      <vt:lpstr>默认设计模板</vt:lpstr>
      <vt:lpstr>Blends</vt:lpstr>
      <vt:lpstr>1_默认设计模板</vt:lpstr>
      <vt:lpstr>2_默认设计模板</vt:lpstr>
      <vt:lpstr>Office 主题</vt:lpstr>
      <vt:lpstr>5_默认设计模板</vt:lpstr>
      <vt:lpstr>通用模板（变革管理）</vt:lpstr>
      <vt:lpstr>2_Blends</vt:lpstr>
      <vt:lpstr>3_默认设计模板</vt:lpstr>
      <vt:lpstr>Office Theme</vt:lpstr>
      <vt:lpstr>1_Office Theme</vt:lpstr>
      <vt:lpstr>Office 主题​​</vt:lpstr>
      <vt:lpstr>1_Office 主题​​</vt:lpstr>
      <vt:lpstr>PBrush</vt:lpstr>
      <vt:lpstr>PBrush</vt:lpstr>
      <vt:lpstr>PBrush</vt:lpstr>
      <vt:lpstr>PBrush</vt:lpstr>
      <vt:lpstr>PBrush</vt:lpstr>
      <vt:lpstr>PBrush</vt:lpstr>
      <vt:lpstr>PBrush</vt:lpstr>
      <vt:lpstr>PBrush</vt:lpstr>
      <vt:lpstr>PBrush</vt:lpstr>
      <vt:lpstr>PBrush</vt:lpstr>
      <vt:lpstr>PBrush</vt:lpstr>
      <vt:lpstr>PBrush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二、叶绿体的结构适于进行光合作用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材料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应用：</vt:lpstr>
      <vt:lpstr>PowerPoint 演示文稿</vt:lpstr>
      <vt:lpstr>施有机肥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HEHE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FAN-SUN</dc:creator>
  <cp:lastModifiedBy>王娜(HQ的小跟班)</cp:lastModifiedBy>
  <cp:revision>224</cp:revision>
  <dcterms:created xsi:type="dcterms:W3CDTF">2004-11-21T23:42:00Z</dcterms:created>
  <dcterms:modified xsi:type="dcterms:W3CDTF">2023-12-28T02:03:00Z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63782D68505C4CC483DD8C7BABFC3316_12</vt:lpwstr>
  </property>
  <property fmtid="{D5CDD505-2E9C-101B-9397-08002B2CF9AE}" pid="3" name="KSOProductBuildVer">
    <vt:lpwstr>2052-12.1.0.15990</vt:lpwstr>
  </property>
</Properties>
</file>