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20"/>
  </p:notesMasterIdLst>
  <p:sldIdLst>
    <p:sldId id="256" r:id="rId4"/>
    <p:sldId id="271" r:id="rId5"/>
    <p:sldId id="259" r:id="rId6"/>
    <p:sldId id="291" r:id="rId7"/>
    <p:sldId id="261" r:id="rId8"/>
    <p:sldId id="262" r:id="rId9"/>
    <p:sldId id="265" r:id="rId10"/>
    <p:sldId id="267" r:id="rId11"/>
    <p:sldId id="268" r:id="rId12"/>
    <p:sldId id="269" r:id="rId13"/>
    <p:sldId id="277" r:id="rId14"/>
    <p:sldId id="272" r:id="rId15"/>
    <p:sldId id="273" r:id="rId16"/>
    <p:sldId id="276" r:id="rId17"/>
    <p:sldId id="278" r:id="rId18"/>
    <p:sldId id="293" r:id="rId19"/>
    <p:sldId id="281" r:id="rId21"/>
    <p:sldId id="283" r:id="rId22"/>
    <p:sldId id="284" r:id="rId23"/>
    <p:sldId id="285" r:id="rId24"/>
    <p:sldId id="327" r:id="rId25"/>
    <p:sldId id="295" r:id="rId26"/>
    <p:sldId id="298" r:id="rId27"/>
    <p:sldId id="299" r:id="rId28"/>
    <p:sldId id="300" r:id="rId29"/>
    <p:sldId id="312" r:id="rId30"/>
    <p:sldId id="313" r:id="rId31"/>
    <p:sldId id="314" r:id="rId32"/>
    <p:sldId id="319" r:id="rId33"/>
    <p:sldId id="321" r:id="rId34"/>
    <p:sldId id="329" r:id="rId35"/>
    <p:sldId id="316" r:id="rId36"/>
    <p:sldId id="317" r:id="rId37"/>
    <p:sldId id="330" r:id="rId38"/>
    <p:sldId id="331" r:id="rId39"/>
    <p:sldId id="322" r:id="rId40"/>
    <p:sldId id="347" r:id="rId41"/>
    <p:sldId id="323" r:id="rId42"/>
    <p:sldId id="325" r:id="rId43"/>
    <p:sldId id="324" r:id="rId44"/>
    <p:sldId id="326" r:id="rId45"/>
  </p:sldIdLst>
  <p:sldSz cx="12192000" cy="6858000"/>
  <p:notesSz cx="6858000" cy="9144000"/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gs" Target="tags/tag17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电子显微镜不使用可见光,而是利用电子束穿透标本来聚焦，d=λ/2 NA，可见光波长为390nm-760nm,电子波的波长远比可见光小，电子波长与加速电压有关，当加速电压为1000KV时波长才为0.00087nm 3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9331421-9315-4546-A99B-658E706A6500}" type="slidenum">
              <a:rPr lang="en-US" altLang="zh-CN" sz="1200" smtClean="0">
                <a:solidFill>
                  <a:srgbClr val="000000"/>
                </a:solidFill>
              </a:rPr>
            </a:fld>
            <a:endParaRPr lang="en-US" altLang="zh-CN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1541"/>
            <a:ext cx="9144000" cy="127712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89932"/>
            <a:ext cx="9144000" cy="6297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Title"/>
          <p:cNvSpPr>
            <a:spLocks noChangeArrowheads="1"/>
          </p:cNvSpPr>
          <p:nvPr/>
        </p:nvSpPr>
        <p:spPr bwMode="auto">
          <a:xfrm>
            <a:off x="4279239" y="2980409"/>
            <a:ext cx="4992144" cy="67536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mpd="sng">
            <a:solidFill>
              <a:srgbClr val="FFFFFF">
                <a:alpha val="48999"/>
              </a:srgbClr>
            </a:solidFill>
            <a:round/>
          </a:ln>
        </p:spPr>
        <p:txBody>
          <a:bodyPr lIns="25200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/>
            <a:endParaRPr lang="zh-CN" altLang="en-US" sz="2400" dirty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12" name="MH_Others_3"/>
          <p:cNvSpPr>
            <a:spLocks noChangeArrowheads="1"/>
          </p:cNvSpPr>
          <p:nvPr/>
        </p:nvSpPr>
        <p:spPr bwMode="auto">
          <a:xfrm>
            <a:off x="4279239" y="3140364"/>
            <a:ext cx="349528" cy="351504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  <a:round/>
          </a:ln>
        </p:spPr>
        <p:txBody>
          <a:bodyPr bIns="180000" anchor="ctr"/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7200" b="1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MH_Number"/>
          <p:cNvSpPr>
            <a:spLocks noChangeArrowheads="1"/>
          </p:cNvSpPr>
          <p:nvPr/>
        </p:nvSpPr>
        <p:spPr bwMode="auto">
          <a:xfrm>
            <a:off x="2920617" y="2486724"/>
            <a:ext cx="1255935" cy="12559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0" cmpd="sng">
            <a:solidFill>
              <a:srgbClr val="FFFFFF">
                <a:alpha val="48999"/>
              </a:srgbClr>
            </a:solidFill>
            <a:round/>
          </a:ln>
        </p:spPr>
        <p:txBody>
          <a:bodyPr lIns="0" tIns="36000" rIns="0" bIns="0" anchor="ctr">
            <a:normAutofit fontScale="85000" lnSpcReduction="20000"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D958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7200" b="1" dirty="0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44409" y="3023051"/>
            <a:ext cx="4593265" cy="611454"/>
          </a:xfrm>
        </p:spPr>
        <p:txBody>
          <a:bodyPr anchor="ctr" anchorCtr="0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8558"/>
            <a:ext cx="5181600" cy="446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88558"/>
            <a:ext cx="5181600" cy="4464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 36"/>
          <p:cNvSpPr/>
          <p:nvPr/>
        </p:nvSpPr>
        <p:spPr bwMode="auto">
          <a:xfrm flipH="1">
            <a:off x="6094331" y="2108369"/>
            <a:ext cx="2344065" cy="3865036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1" name="任意多边形 34"/>
          <p:cNvSpPr/>
          <p:nvPr/>
        </p:nvSpPr>
        <p:spPr bwMode="auto">
          <a:xfrm>
            <a:off x="3750266" y="1273588"/>
            <a:ext cx="2344065" cy="3871714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" name="任意多边形 35"/>
          <p:cNvSpPr/>
          <p:nvPr/>
        </p:nvSpPr>
        <p:spPr bwMode="auto">
          <a:xfrm>
            <a:off x="3750266" y="1280266"/>
            <a:ext cx="2347404" cy="4693139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3" name="任意多边形 38"/>
          <p:cNvSpPr/>
          <p:nvPr/>
        </p:nvSpPr>
        <p:spPr bwMode="auto">
          <a:xfrm flipH="1">
            <a:off x="6094331" y="1280266"/>
            <a:ext cx="2347404" cy="4693139"/>
          </a:xfrm>
          <a:custGeom>
            <a:avLst/>
            <a:gdLst>
              <a:gd name="T0" fmla="*/ 2231629 w 2231629"/>
              <a:gd name="T1" fmla="*/ 0 h 4463258"/>
              <a:gd name="T2" fmla="*/ 2231629 w 2231629"/>
              <a:gd name="T3" fmla="*/ 4463258 h 4463258"/>
              <a:gd name="T4" fmla="*/ 0 w 2231629"/>
              <a:gd name="T5" fmla="*/ 2231629 h 4463258"/>
              <a:gd name="T6" fmla="*/ 2231629 w 2231629"/>
              <a:gd name="T7" fmla="*/ 0 h 446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31629" h="4463258">
                <a:moveTo>
                  <a:pt x="2231629" y="0"/>
                </a:moveTo>
                <a:lnTo>
                  <a:pt x="2231629" y="4463258"/>
                </a:lnTo>
                <a:lnTo>
                  <a:pt x="0" y="2231629"/>
                </a:lnTo>
                <a:lnTo>
                  <a:pt x="22316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7596" y="2828260"/>
            <a:ext cx="4596809" cy="1573619"/>
          </a:xfrm>
        </p:spPr>
        <p:txBody>
          <a:bodyPr>
            <a:noAutofit/>
          </a:bodyPr>
          <a:lstStyle>
            <a:lvl1pPr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582" y="478465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30195" y="486653"/>
            <a:ext cx="61740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3582" y="207866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E98B-F3AA-427C-9D1D-25CDE6BC51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D131-FB7E-4B83-9126-1E6FE58582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07256" y="365125"/>
            <a:ext cx="1146544" cy="5811838"/>
          </a:xfrm>
        </p:spPr>
        <p:txBody>
          <a:bodyPr vert="eaVert" anchor="b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880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2"/>
          <p:cNvGrpSpPr/>
          <p:nvPr/>
        </p:nvGrpSpPr>
        <p:grpSpPr bwMode="auto">
          <a:xfrm>
            <a:off x="0" y="3810000"/>
            <a:ext cx="12192000" cy="3074988"/>
            <a:chOff x="0" y="0"/>
            <a:chExt cx="9144000" cy="3075384"/>
          </a:xfrm>
        </p:grpSpPr>
        <p:pic>
          <p:nvPicPr>
            <p:cNvPr id="8" name="图片 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8" b="41161"/>
            <a:stretch>
              <a:fillRect/>
            </a:stretch>
          </p:blipFill>
          <p:spPr bwMode="auto">
            <a:xfrm>
              <a:off x="5964" y="1275254"/>
              <a:ext cx="9138036" cy="180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矩形 31"/>
            <p:cNvGrpSpPr/>
            <p:nvPr/>
          </p:nvGrpSpPr>
          <p:grpSpPr bwMode="auto">
            <a:xfrm>
              <a:off x="0" y="0"/>
              <a:ext cx="9144000" cy="2194560"/>
              <a:chOff x="0" y="0"/>
              <a:chExt cx="9144000" cy="2194560"/>
            </a:xfrm>
          </p:grpSpPr>
          <p:pic>
            <p:nvPicPr>
              <p:cNvPr id="10" name="矩形 31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2194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2192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幼圆" panose="02010509060101010101" pitchFamily="49" charset="-122"/>
                  </a:defRPr>
                </a:lvl9pPr>
              </a:lstStyle>
              <a:p>
                <a:pPr algn="ctr" eaLnBrk="1" hangingPunct="1"/>
                <a:endParaRPr lang="zh-CN" altLang="en-US" baseline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6"/>
            <a:ext cx="10515600" cy="981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446029"/>
            <a:ext cx="10515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4EB4-81FF-462A-BAEA-245A2091F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9802-3964-44D1-8FD4-EFE74D5FC5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60000"/>
        <a:buFont typeface="Wingdings" panose="05000000000000000000" pitchFamily="2" charset="2"/>
        <a:buChar char="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3E4B-33E1-4DA9-B06B-BBB2009977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E46E-B45F-46F3-B498-3DDDE879447B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7.jpeg"/><Relationship Id="rId3" Type="http://schemas.openxmlformats.org/officeDocument/2006/relationships/tags" Target="../tags/tag1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png"/><Relationship Id="rId2" Type="http://schemas.openxmlformats.org/officeDocument/2006/relationships/tags" Target="../tags/tag15.xml"/><Relationship Id="rId1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1" Type="http://schemas.openxmlformats.org/officeDocument/2006/relationships/tags" Target="../tags/tag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3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tags" Target="../tags/tag10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719556"/>
            <a:ext cx="9144000" cy="1277126"/>
          </a:xfrm>
        </p:spPr>
        <p:txBody>
          <a:bodyPr/>
          <a:lstStyle/>
          <a:p>
            <a:r>
              <a:rPr lang="zh-CN" altLang="en-US" sz="4400" dirty="0">
                <a:latin typeface="华文楷体" panose="02010600040101010101" charset="-122"/>
                <a:ea typeface="华文楷体" panose="02010600040101010101" charset="-122"/>
              </a:rPr>
              <a:t>第</a:t>
            </a:r>
            <a:r>
              <a:rPr lang="en-US" altLang="zh-CN" sz="4400" dirty="0">
                <a:latin typeface="华文楷体" panose="02010600040101010101" charset="-122"/>
                <a:ea typeface="华文楷体" panose="02010600040101010101" charset="-122"/>
              </a:rPr>
              <a:t>3</a:t>
            </a:r>
            <a:r>
              <a:rPr lang="zh-CN" altLang="en-US" sz="4400" dirty="0">
                <a:latin typeface="华文楷体" panose="02010600040101010101" charset="-122"/>
                <a:ea typeface="华文楷体" panose="02010600040101010101" charset="-122"/>
              </a:rPr>
              <a:t>章 细胞的基本结构</a:t>
            </a:r>
            <a:endParaRPr lang="zh-CN" altLang="en-US" sz="44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050" y="522605"/>
            <a:ext cx="1025525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这些磷脂、蛋白质和糖类是如何构成细胞膜的呢？</a:t>
            </a:r>
            <a:endParaRPr lang="zh-CN" altLang="en-US" sz="3600" b="1"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4338" y="1437958"/>
            <a:ext cx="7620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二、细胞膜的结构</a:t>
            </a:r>
            <a:r>
              <a:rPr kumimoji="1" lang="zh-CN" altLang="en-US" sz="2400">
                <a:solidFill>
                  <a:srgbClr val="000000"/>
                </a:solidFill>
              </a:rPr>
              <a:t> </a:t>
            </a:r>
            <a:endParaRPr kumimoji="1" lang="zh-CN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14338" y="478473"/>
            <a:ext cx="7620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磷脂分子的特点：</a:t>
            </a:r>
            <a:r>
              <a:rPr kumimoji="1" lang="zh-CN" altLang="en-US" sz="2400"/>
              <a:t> </a:t>
            </a:r>
            <a:endParaRPr kumimoji="1" lang="zh-CN" altLang="en-US" sz="2400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23" y="1180783"/>
            <a:ext cx="26352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7079298" y="1691323"/>
            <a:ext cx="1828800" cy="533400"/>
          </a:xfrm>
          <a:prstGeom prst="wedgeRoundRectCallout">
            <a:avLst>
              <a:gd name="adj1" fmla="val -99653"/>
              <a:gd name="adj2" fmla="val 26787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ea typeface="黑体" panose="02010609060101010101" pitchFamily="49" charset="-122"/>
              </a:rPr>
              <a:t>亲水部分</a:t>
            </a:r>
            <a:endParaRPr kumimoji="1" lang="zh-CN" altLang="en-US" sz="2800" b="1">
              <a:ea typeface="黑体" panose="02010609060101010101" pitchFamily="49" charset="-122"/>
            </a:endParaRP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7079298" y="3441383"/>
            <a:ext cx="1828800" cy="533400"/>
          </a:xfrm>
          <a:prstGeom prst="wedgeRoundRectCallout">
            <a:avLst>
              <a:gd name="adj1" fmla="val -114065"/>
              <a:gd name="adj2" fmla="val -101579"/>
              <a:gd name="adj3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ea typeface="黑体" panose="02010609060101010101" pitchFamily="49" charset="-122"/>
              </a:rPr>
              <a:t>疏水部分</a:t>
            </a:r>
            <a:endParaRPr kumimoji="1" lang="zh-CN" altLang="en-US" sz="2800" b="1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ldLvl="0" animBg="1" autoUpdateAnimBg="0"/>
      <p:bldP spid="68616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362200" y="4905375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8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细胞膜内外都是水溶液环境 ，那么细胞膜中磷脂分子将会怎样存在？</a:t>
            </a:r>
            <a:r>
              <a:rPr kumimoji="1" lang="zh-CN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kumimoji="1" lang="zh-CN" altLang="en-US" sz="28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95375"/>
            <a:ext cx="41910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95376"/>
            <a:ext cx="31702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2373313" y="900113"/>
            <a:ext cx="0" cy="548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2373313" y="6386513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9840913" y="900113"/>
            <a:ext cx="0" cy="548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09" name="Group 5"/>
          <p:cNvGrpSpPr/>
          <p:nvPr/>
        </p:nvGrpSpPr>
        <p:grpSpPr bwMode="auto">
          <a:xfrm>
            <a:off x="3143250" y="1125538"/>
            <a:ext cx="5638800" cy="5029200"/>
            <a:chOff x="1104" y="672"/>
            <a:chExt cx="3552" cy="3168"/>
          </a:xfrm>
        </p:grpSpPr>
        <p:grpSp>
          <p:nvGrpSpPr>
            <p:cNvPr id="21667" name="Group 6"/>
            <p:cNvGrpSpPr/>
            <p:nvPr/>
          </p:nvGrpSpPr>
          <p:grpSpPr bwMode="auto">
            <a:xfrm rot="449166">
              <a:off x="3360" y="768"/>
              <a:ext cx="160" cy="432"/>
              <a:chOff x="2016" y="1584"/>
              <a:chExt cx="160" cy="432"/>
            </a:xfrm>
          </p:grpSpPr>
          <p:sp>
            <p:nvSpPr>
              <p:cNvPr id="21928" name="Oval 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29" name="Freeform 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30" name="Freeform 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68" name="Group 10"/>
            <p:cNvGrpSpPr/>
            <p:nvPr/>
          </p:nvGrpSpPr>
          <p:grpSpPr bwMode="auto">
            <a:xfrm rot="-865288">
              <a:off x="2304" y="720"/>
              <a:ext cx="160" cy="432"/>
              <a:chOff x="2400" y="1584"/>
              <a:chExt cx="160" cy="432"/>
            </a:xfrm>
          </p:grpSpPr>
          <p:sp>
            <p:nvSpPr>
              <p:cNvPr id="21925" name="Oval 11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26" name="Freeform 12"/>
              <p:cNvSpPr/>
              <p:nvPr/>
            </p:nvSpPr>
            <p:spPr bwMode="auto">
              <a:xfrm>
                <a:off x="2400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27" name="Freeform 13"/>
              <p:cNvSpPr/>
              <p:nvPr/>
            </p:nvSpPr>
            <p:spPr bwMode="auto">
              <a:xfrm>
                <a:off x="2448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69" name="Group 14"/>
            <p:cNvGrpSpPr/>
            <p:nvPr/>
          </p:nvGrpSpPr>
          <p:grpSpPr bwMode="auto">
            <a:xfrm rot="-1876759">
              <a:off x="2064" y="816"/>
              <a:ext cx="160" cy="432"/>
              <a:chOff x="2016" y="1584"/>
              <a:chExt cx="160" cy="432"/>
            </a:xfrm>
          </p:grpSpPr>
          <p:sp>
            <p:nvSpPr>
              <p:cNvPr id="21922" name="Oval 1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23" name="Freeform 1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24" name="Freeform 1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0" name="Group 18"/>
            <p:cNvGrpSpPr/>
            <p:nvPr/>
          </p:nvGrpSpPr>
          <p:grpSpPr bwMode="auto">
            <a:xfrm rot="302228">
              <a:off x="2544" y="672"/>
              <a:ext cx="160" cy="432"/>
              <a:chOff x="2016" y="1584"/>
              <a:chExt cx="160" cy="432"/>
            </a:xfrm>
          </p:grpSpPr>
          <p:sp>
            <p:nvSpPr>
              <p:cNvPr id="21919" name="Oval 1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20" name="Freeform 2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21" name="Freeform 2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1" name="Group 22"/>
            <p:cNvGrpSpPr/>
            <p:nvPr/>
          </p:nvGrpSpPr>
          <p:grpSpPr bwMode="auto">
            <a:xfrm rot="302228">
              <a:off x="2832" y="672"/>
              <a:ext cx="160" cy="432"/>
              <a:chOff x="2016" y="1584"/>
              <a:chExt cx="160" cy="432"/>
            </a:xfrm>
          </p:grpSpPr>
          <p:sp>
            <p:nvSpPr>
              <p:cNvPr id="21916" name="Oval 2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17" name="Freeform 2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18" name="Freeform 2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2" name="Group 26"/>
            <p:cNvGrpSpPr/>
            <p:nvPr/>
          </p:nvGrpSpPr>
          <p:grpSpPr bwMode="auto">
            <a:xfrm rot="302228">
              <a:off x="3072" y="720"/>
              <a:ext cx="160" cy="432"/>
              <a:chOff x="2016" y="1584"/>
              <a:chExt cx="160" cy="432"/>
            </a:xfrm>
          </p:grpSpPr>
          <p:sp>
            <p:nvSpPr>
              <p:cNvPr id="21913" name="Oval 2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14" name="Freeform 2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15" name="Freeform 2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3" name="Group 30"/>
            <p:cNvGrpSpPr/>
            <p:nvPr/>
          </p:nvGrpSpPr>
          <p:grpSpPr bwMode="auto">
            <a:xfrm rot="-4226189">
              <a:off x="1816" y="920"/>
              <a:ext cx="160" cy="432"/>
              <a:chOff x="2016" y="1584"/>
              <a:chExt cx="160" cy="432"/>
            </a:xfrm>
          </p:grpSpPr>
          <p:sp>
            <p:nvSpPr>
              <p:cNvPr id="21910" name="Oval 3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11" name="Freeform 3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12" name="Freeform 3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4" name="Group 34"/>
            <p:cNvGrpSpPr/>
            <p:nvPr/>
          </p:nvGrpSpPr>
          <p:grpSpPr bwMode="auto">
            <a:xfrm rot="-4226189">
              <a:off x="1624" y="1064"/>
              <a:ext cx="160" cy="432"/>
              <a:chOff x="2016" y="1584"/>
              <a:chExt cx="160" cy="432"/>
            </a:xfrm>
          </p:grpSpPr>
          <p:sp>
            <p:nvSpPr>
              <p:cNvPr id="21907" name="Oval 3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8" name="Freeform 3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09" name="Freeform 3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5" name="Group 38"/>
            <p:cNvGrpSpPr/>
            <p:nvPr/>
          </p:nvGrpSpPr>
          <p:grpSpPr bwMode="auto">
            <a:xfrm rot="3135975">
              <a:off x="3640" y="872"/>
              <a:ext cx="160" cy="432"/>
              <a:chOff x="2016" y="1584"/>
              <a:chExt cx="160" cy="432"/>
            </a:xfrm>
          </p:grpSpPr>
          <p:sp>
            <p:nvSpPr>
              <p:cNvPr id="21904" name="Oval 3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5" name="Freeform 4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06" name="Freeform 4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6" name="Group 42"/>
            <p:cNvGrpSpPr/>
            <p:nvPr/>
          </p:nvGrpSpPr>
          <p:grpSpPr bwMode="auto">
            <a:xfrm rot="3135975">
              <a:off x="3880" y="1064"/>
              <a:ext cx="160" cy="432"/>
              <a:chOff x="2016" y="1584"/>
              <a:chExt cx="160" cy="432"/>
            </a:xfrm>
          </p:grpSpPr>
          <p:sp>
            <p:nvSpPr>
              <p:cNvPr id="21901" name="Oval 4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2" name="Freeform 4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03" name="Freeform 4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7" name="Group 46"/>
            <p:cNvGrpSpPr/>
            <p:nvPr/>
          </p:nvGrpSpPr>
          <p:grpSpPr bwMode="auto">
            <a:xfrm rot="3135975">
              <a:off x="4072" y="1256"/>
              <a:ext cx="160" cy="432"/>
              <a:chOff x="2016" y="1584"/>
              <a:chExt cx="160" cy="432"/>
            </a:xfrm>
          </p:grpSpPr>
          <p:sp>
            <p:nvSpPr>
              <p:cNvPr id="21898" name="Oval 4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9" name="Freeform 4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00" name="Freeform 4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8" name="Group 50"/>
            <p:cNvGrpSpPr/>
            <p:nvPr/>
          </p:nvGrpSpPr>
          <p:grpSpPr bwMode="auto">
            <a:xfrm rot="3135975">
              <a:off x="4216" y="1496"/>
              <a:ext cx="160" cy="432"/>
              <a:chOff x="2016" y="1584"/>
              <a:chExt cx="160" cy="432"/>
            </a:xfrm>
          </p:grpSpPr>
          <p:sp>
            <p:nvSpPr>
              <p:cNvPr id="21895" name="Oval 5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6" name="Freeform 5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97" name="Freeform 5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79" name="Group 54"/>
            <p:cNvGrpSpPr/>
            <p:nvPr/>
          </p:nvGrpSpPr>
          <p:grpSpPr bwMode="auto">
            <a:xfrm rot="-4226189">
              <a:off x="1528" y="1256"/>
              <a:ext cx="160" cy="432"/>
              <a:chOff x="2016" y="1584"/>
              <a:chExt cx="160" cy="432"/>
            </a:xfrm>
          </p:grpSpPr>
          <p:sp>
            <p:nvSpPr>
              <p:cNvPr id="21892" name="Oval 5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3" name="Freeform 5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94" name="Freeform 5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0" name="Group 58"/>
            <p:cNvGrpSpPr/>
            <p:nvPr/>
          </p:nvGrpSpPr>
          <p:grpSpPr bwMode="auto">
            <a:xfrm rot="-4226189">
              <a:off x="1432" y="1448"/>
              <a:ext cx="160" cy="432"/>
              <a:chOff x="2016" y="1584"/>
              <a:chExt cx="160" cy="432"/>
            </a:xfrm>
          </p:grpSpPr>
          <p:sp>
            <p:nvSpPr>
              <p:cNvPr id="21889" name="Oval 5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0" name="Freeform 6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91" name="Freeform 6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1" name="Group 62"/>
            <p:cNvGrpSpPr/>
            <p:nvPr/>
          </p:nvGrpSpPr>
          <p:grpSpPr bwMode="auto">
            <a:xfrm rot="-4226189">
              <a:off x="1336" y="1688"/>
              <a:ext cx="160" cy="432"/>
              <a:chOff x="2016" y="1584"/>
              <a:chExt cx="160" cy="432"/>
            </a:xfrm>
          </p:grpSpPr>
          <p:sp>
            <p:nvSpPr>
              <p:cNvPr id="21886" name="Oval 6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7" name="Freeform 6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88" name="Freeform 6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2" name="Group 66"/>
            <p:cNvGrpSpPr/>
            <p:nvPr/>
          </p:nvGrpSpPr>
          <p:grpSpPr bwMode="auto">
            <a:xfrm rot="-4226189">
              <a:off x="1288" y="1928"/>
              <a:ext cx="160" cy="432"/>
              <a:chOff x="2016" y="1584"/>
              <a:chExt cx="160" cy="432"/>
            </a:xfrm>
          </p:grpSpPr>
          <p:sp>
            <p:nvSpPr>
              <p:cNvPr id="21883" name="Oval 6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4" name="Freeform 6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85" name="Freeform 6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3" name="Group 70"/>
            <p:cNvGrpSpPr/>
            <p:nvPr/>
          </p:nvGrpSpPr>
          <p:grpSpPr bwMode="auto">
            <a:xfrm rot="-6537526">
              <a:off x="1240" y="2168"/>
              <a:ext cx="160" cy="432"/>
              <a:chOff x="2016" y="1584"/>
              <a:chExt cx="160" cy="432"/>
            </a:xfrm>
          </p:grpSpPr>
          <p:sp>
            <p:nvSpPr>
              <p:cNvPr id="21880" name="Oval 7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1" name="Freeform 7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82" name="Freeform 7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4" name="Group 74"/>
            <p:cNvGrpSpPr/>
            <p:nvPr/>
          </p:nvGrpSpPr>
          <p:grpSpPr bwMode="auto">
            <a:xfrm rot="-6537526">
              <a:off x="1384" y="2408"/>
              <a:ext cx="160" cy="432"/>
              <a:chOff x="2016" y="1584"/>
              <a:chExt cx="160" cy="432"/>
            </a:xfrm>
          </p:grpSpPr>
          <p:sp>
            <p:nvSpPr>
              <p:cNvPr id="21877" name="Oval 7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78" name="Freeform 7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79" name="Freeform 7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5" name="Group 78"/>
            <p:cNvGrpSpPr/>
            <p:nvPr/>
          </p:nvGrpSpPr>
          <p:grpSpPr bwMode="auto">
            <a:xfrm rot="-6537526">
              <a:off x="1480" y="2696"/>
              <a:ext cx="160" cy="432"/>
              <a:chOff x="2016" y="1584"/>
              <a:chExt cx="160" cy="432"/>
            </a:xfrm>
          </p:grpSpPr>
          <p:sp>
            <p:nvSpPr>
              <p:cNvPr id="21874" name="Oval 7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75" name="Freeform 8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76" name="Freeform 8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6" name="Group 82"/>
            <p:cNvGrpSpPr/>
            <p:nvPr/>
          </p:nvGrpSpPr>
          <p:grpSpPr bwMode="auto">
            <a:xfrm rot="-8175176">
              <a:off x="1576" y="2936"/>
              <a:ext cx="160" cy="432"/>
              <a:chOff x="2016" y="1584"/>
              <a:chExt cx="160" cy="432"/>
            </a:xfrm>
          </p:grpSpPr>
          <p:sp>
            <p:nvSpPr>
              <p:cNvPr id="21871" name="Oval 8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72" name="Freeform 8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73" name="Freeform 8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7" name="Group 86"/>
            <p:cNvGrpSpPr/>
            <p:nvPr/>
          </p:nvGrpSpPr>
          <p:grpSpPr bwMode="auto">
            <a:xfrm rot="-8175176">
              <a:off x="1728" y="3120"/>
              <a:ext cx="160" cy="432"/>
              <a:chOff x="2016" y="1584"/>
              <a:chExt cx="160" cy="432"/>
            </a:xfrm>
          </p:grpSpPr>
          <p:sp>
            <p:nvSpPr>
              <p:cNvPr id="21868" name="Oval 8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69" name="Freeform 8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70" name="Freeform 8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8" name="Group 90"/>
            <p:cNvGrpSpPr/>
            <p:nvPr/>
          </p:nvGrpSpPr>
          <p:grpSpPr bwMode="auto">
            <a:xfrm rot="-8175176">
              <a:off x="1920" y="3216"/>
              <a:ext cx="160" cy="432"/>
              <a:chOff x="2016" y="1584"/>
              <a:chExt cx="160" cy="432"/>
            </a:xfrm>
          </p:grpSpPr>
          <p:sp>
            <p:nvSpPr>
              <p:cNvPr id="21865" name="Oval 9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66" name="Freeform 9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67" name="Freeform 9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89" name="Group 94"/>
            <p:cNvGrpSpPr/>
            <p:nvPr/>
          </p:nvGrpSpPr>
          <p:grpSpPr bwMode="auto">
            <a:xfrm rot="10738799">
              <a:off x="2112" y="3312"/>
              <a:ext cx="160" cy="432"/>
              <a:chOff x="2016" y="1584"/>
              <a:chExt cx="160" cy="432"/>
            </a:xfrm>
          </p:grpSpPr>
          <p:sp>
            <p:nvSpPr>
              <p:cNvPr id="21862" name="Oval 9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63" name="Freeform 9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64" name="Freeform 9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0" name="Group 98"/>
            <p:cNvGrpSpPr/>
            <p:nvPr/>
          </p:nvGrpSpPr>
          <p:grpSpPr bwMode="auto">
            <a:xfrm rot="10738799">
              <a:off x="2304" y="3360"/>
              <a:ext cx="160" cy="432"/>
              <a:chOff x="2016" y="1584"/>
              <a:chExt cx="160" cy="432"/>
            </a:xfrm>
          </p:grpSpPr>
          <p:sp>
            <p:nvSpPr>
              <p:cNvPr id="21859" name="Oval 9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60" name="Freeform 10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61" name="Freeform 10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1" name="Group 102"/>
            <p:cNvGrpSpPr/>
            <p:nvPr/>
          </p:nvGrpSpPr>
          <p:grpSpPr bwMode="auto">
            <a:xfrm rot="10738799">
              <a:off x="2544" y="3360"/>
              <a:ext cx="160" cy="432"/>
              <a:chOff x="2016" y="1584"/>
              <a:chExt cx="160" cy="432"/>
            </a:xfrm>
          </p:grpSpPr>
          <p:sp>
            <p:nvSpPr>
              <p:cNvPr id="21856" name="Oval 10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57" name="Freeform 10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58" name="Freeform 10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2" name="Group 106"/>
            <p:cNvGrpSpPr/>
            <p:nvPr/>
          </p:nvGrpSpPr>
          <p:grpSpPr bwMode="auto">
            <a:xfrm rot="-10500059">
              <a:off x="2784" y="3408"/>
              <a:ext cx="160" cy="432"/>
              <a:chOff x="2016" y="1584"/>
              <a:chExt cx="160" cy="432"/>
            </a:xfrm>
          </p:grpSpPr>
          <p:sp>
            <p:nvSpPr>
              <p:cNvPr id="21853" name="Oval 10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54" name="Freeform 10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55" name="Freeform 10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3" name="Group 110"/>
            <p:cNvGrpSpPr/>
            <p:nvPr/>
          </p:nvGrpSpPr>
          <p:grpSpPr bwMode="auto">
            <a:xfrm rot="10738799">
              <a:off x="2976" y="3408"/>
              <a:ext cx="160" cy="432"/>
              <a:chOff x="2016" y="1584"/>
              <a:chExt cx="160" cy="432"/>
            </a:xfrm>
          </p:grpSpPr>
          <p:sp>
            <p:nvSpPr>
              <p:cNvPr id="21850" name="Oval 11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51" name="Freeform 11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52" name="Freeform 11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4" name="Group 114"/>
            <p:cNvGrpSpPr/>
            <p:nvPr/>
          </p:nvGrpSpPr>
          <p:grpSpPr bwMode="auto">
            <a:xfrm rot="10738799">
              <a:off x="3216" y="3360"/>
              <a:ext cx="160" cy="432"/>
              <a:chOff x="2016" y="1584"/>
              <a:chExt cx="160" cy="432"/>
            </a:xfrm>
          </p:grpSpPr>
          <p:sp>
            <p:nvSpPr>
              <p:cNvPr id="21847" name="Oval 11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48" name="Freeform 11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49" name="Freeform 11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5" name="Group 118"/>
            <p:cNvGrpSpPr/>
            <p:nvPr/>
          </p:nvGrpSpPr>
          <p:grpSpPr bwMode="auto">
            <a:xfrm rot="8112198">
              <a:off x="3456" y="3312"/>
              <a:ext cx="160" cy="432"/>
              <a:chOff x="2016" y="1584"/>
              <a:chExt cx="160" cy="432"/>
            </a:xfrm>
          </p:grpSpPr>
          <p:sp>
            <p:nvSpPr>
              <p:cNvPr id="21844" name="Oval 11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45" name="Freeform 12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46" name="Freeform 12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6" name="Group 122"/>
            <p:cNvGrpSpPr/>
            <p:nvPr/>
          </p:nvGrpSpPr>
          <p:grpSpPr bwMode="auto">
            <a:xfrm rot="8112198">
              <a:off x="3600" y="3216"/>
              <a:ext cx="160" cy="432"/>
              <a:chOff x="2016" y="1584"/>
              <a:chExt cx="160" cy="432"/>
            </a:xfrm>
          </p:grpSpPr>
          <p:sp>
            <p:nvSpPr>
              <p:cNvPr id="21841" name="Oval 12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42" name="Freeform 12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43" name="Freeform 12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7" name="Group 126"/>
            <p:cNvGrpSpPr/>
            <p:nvPr/>
          </p:nvGrpSpPr>
          <p:grpSpPr bwMode="auto">
            <a:xfrm rot="8112198">
              <a:off x="3744" y="3120"/>
              <a:ext cx="160" cy="432"/>
              <a:chOff x="2016" y="1584"/>
              <a:chExt cx="160" cy="432"/>
            </a:xfrm>
          </p:grpSpPr>
          <p:sp>
            <p:nvSpPr>
              <p:cNvPr id="21838" name="Oval 12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39" name="Freeform 12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40" name="Freeform 12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8" name="Group 130"/>
            <p:cNvGrpSpPr/>
            <p:nvPr/>
          </p:nvGrpSpPr>
          <p:grpSpPr bwMode="auto">
            <a:xfrm rot="6726178">
              <a:off x="3888" y="2976"/>
              <a:ext cx="160" cy="432"/>
              <a:chOff x="2016" y="1584"/>
              <a:chExt cx="160" cy="432"/>
            </a:xfrm>
          </p:grpSpPr>
          <p:sp>
            <p:nvSpPr>
              <p:cNvPr id="21835" name="Oval 13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36" name="Freeform 13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37" name="Freeform 13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699" name="Group 134"/>
            <p:cNvGrpSpPr/>
            <p:nvPr/>
          </p:nvGrpSpPr>
          <p:grpSpPr bwMode="auto">
            <a:xfrm rot="6726178">
              <a:off x="4072" y="2840"/>
              <a:ext cx="160" cy="432"/>
              <a:chOff x="2016" y="1584"/>
              <a:chExt cx="160" cy="432"/>
            </a:xfrm>
          </p:grpSpPr>
          <p:sp>
            <p:nvSpPr>
              <p:cNvPr id="21832" name="Oval 13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33" name="Freeform 13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34" name="Freeform 13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0" name="Group 138"/>
            <p:cNvGrpSpPr/>
            <p:nvPr/>
          </p:nvGrpSpPr>
          <p:grpSpPr bwMode="auto">
            <a:xfrm rot="5942534">
              <a:off x="4168" y="2600"/>
              <a:ext cx="160" cy="432"/>
              <a:chOff x="2016" y="1584"/>
              <a:chExt cx="160" cy="432"/>
            </a:xfrm>
          </p:grpSpPr>
          <p:sp>
            <p:nvSpPr>
              <p:cNvPr id="21829" name="Oval 13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30" name="Freeform 14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31" name="Freeform 14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1" name="Group 142"/>
            <p:cNvGrpSpPr/>
            <p:nvPr/>
          </p:nvGrpSpPr>
          <p:grpSpPr bwMode="auto">
            <a:xfrm rot="5942534">
              <a:off x="4312" y="2456"/>
              <a:ext cx="160" cy="432"/>
              <a:chOff x="2016" y="1584"/>
              <a:chExt cx="160" cy="432"/>
            </a:xfrm>
          </p:grpSpPr>
          <p:sp>
            <p:nvSpPr>
              <p:cNvPr id="21826" name="Oval 14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27" name="Freeform 14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28" name="Freeform 14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2" name="Group 146"/>
            <p:cNvGrpSpPr/>
            <p:nvPr/>
          </p:nvGrpSpPr>
          <p:grpSpPr bwMode="auto">
            <a:xfrm rot="5942534">
              <a:off x="4312" y="2264"/>
              <a:ext cx="160" cy="432"/>
              <a:chOff x="2016" y="1584"/>
              <a:chExt cx="160" cy="432"/>
            </a:xfrm>
          </p:grpSpPr>
          <p:sp>
            <p:nvSpPr>
              <p:cNvPr id="21823" name="Oval 14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24" name="Freeform 14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25" name="Freeform 14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3" name="Group 150"/>
            <p:cNvGrpSpPr/>
            <p:nvPr/>
          </p:nvGrpSpPr>
          <p:grpSpPr bwMode="auto">
            <a:xfrm rot="4691353">
              <a:off x="4360" y="2024"/>
              <a:ext cx="160" cy="432"/>
              <a:chOff x="2016" y="1584"/>
              <a:chExt cx="160" cy="432"/>
            </a:xfrm>
          </p:grpSpPr>
          <p:sp>
            <p:nvSpPr>
              <p:cNvPr id="21820" name="Oval 15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21" name="Freeform 15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22" name="Freeform 15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4" name="Group 154"/>
            <p:cNvGrpSpPr/>
            <p:nvPr/>
          </p:nvGrpSpPr>
          <p:grpSpPr bwMode="auto">
            <a:xfrm rot="4691353">
              <a:off x="4360" y="1784"/>
              <a:ext cx="160" cy="432"/>
              <a:chOff x="2016" y="1584"/>
              <a:chExt cx="160" cy="432"/>
            </a:xfrm>
          </p:grpSpPr>
          <p:sp>
            <p:nvSpPr>
              <p:cNvPr id="21817" name="Oval 15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18" name="Freeform 15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19" name="Freeform 15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5" name="Group 158"/>
            <p:cNvGrpSpPr/>
            <p:nvPr/>
          </p:nvGrpSpPr>
          <p:grpSpPr bwMode="auto">
            <a:xfrm rot="9986982">
              <a:off x="2592" y="1104"/>
              <a:ext cx="160" cy="432"/>
              <a:chOff x="2016" y="1584"/>
              <a:chExt cx="160" cy="432"/>
            </a:xfrm>
          </p:grpSpPr>
          <p:sp>
            <p:nvSpPr>
              <p:cNvPr id="21814" name="Oval 15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15" name="Freeform 16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16" name="Freeform 16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6" name="Group 162"/>
            <p:cNvGrpSpPr/>
            <p:nvPr/>
          </p:nvGrpSpPr>
          <p:grpSpPr bwMode="auto">
            <a:xfrm rot="9986982">
              <a:off x="2832" y="1056"/>
              <a:ext cx="160" cy="432"/>
              <a:chOff x="2016" y="1584"/>
              <a:chExt cx="160" cy="432"/>
            </a:xfrm>
          </p:grpSpPr>
          <p:sp>
            <p:nvSpPr>
              <p:cNvPr id="21811" name="Oval 16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12" name="Freeform 16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13" name="Freeform 16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7" name="Group 166"/>
            <p:cNvGrpSpPr/>
            <p:nvPr/>
          </p:nvGrpSpPr>
          <p:grpSpPr bwMode="auto">
            <a:xfrm rot="9986982">
              <a:off x="2400" y="1104"/>
              <a:ext cx="160" cy="432"/>
              <a:chOff x="2016" y="1584"/>
              <a:chExt cx="160" cy="432"/>
            </a:xfrm>
          </p:grpSpPr>
          <p:sp>
            <p:nvSpPr>
              <p:cNvPr id="21808" name="Oval 16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09" name="Freeform 16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10" name="Freeform 16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8" name="Group 170"/>
            <p:cNvGrpSpPr/>
            <p:nvPr/>
          </p:nvGrpSpPr>
          <p:grpSpPr bwMode="auto">
            <a:xfrm rot="9986982">
              <a:off x="2160" y="1200"/>
              <a:ext cx="160" cy="432"/>
              <a:chOff x="2016" y="1584"/>
              <a:chExt cx="160" cy="432"/>
            </a:xfrm>
          </p:grpSpPr>
          <p:sp>
            <p:nvSpPr>
              <p:cNvPr id="21805" name="Oval 17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06" name="Freeform 17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07" name="Freeform 17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09" name="Group 174"/>
            <p:cNvGrpSpPr/>
            <p:nvPr/>
          </p:nvGrpSpPr>
          <p:grpSpPr bwMode="auto">
            <a:xfrm rot="8137573">
              <a:off x="1920" y="1344"/>
              <a:ext cx="160" cy="432"/>
              <a:chOff x="2016" y="1584"/>
              <a:chExt cx="160" cy="432"/>
            </a:xfrm>
          </p:grpSpPr>
          <p:sp>
            <p:nvSpPr>
              <p:cNvPr id="21802" name="Oval 17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03" name="Freeform 17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04" name="Freeform 17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0" name="Group 178"/>
            <p:cNvGrpSpPr/>
            <p:nvPr/>
          </p:nvGrpSpPr>
          <p:grpSpPr bwMode="auto">
            <a:xfrm rot="8137573">
              <a:off x="1776" y="1536"/>
              <a:ext cx="160" cy="432"/>
              <a:chOff x="2016" y="1584"/>
              <a:chExt cx="160" cy="432"/>
            </a:xfrm>
          </p:grpSpPr>
          <p:sp>
            <p:nvSpPr>
              <p:cNvPr id="21799" name="Oval 17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00" name="Freeform 18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01" name="Freeform 18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1" name="Group 182"/>
            <p:cNvGrpSpPr/>
            <p:nvPr/>
          </p:nvGrpSpPr>
          <p:grpSpPr bwMode="auto">
            <a:xfrm rot="8137573">
              <a:off x="1680" y="1728"/>
              <a:ext cx="160" cy="432"/>
              <a:chOff x="2016" y="1584"/>
              <a:chExt cx="160" cy="432"/>
            </a:xfrm>
          </p:grpSpPr>
          <p:sp>
            <p:nvSpPr>
              <p:cNvPr id="21796" name="Oval 18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97" name="Freeform 18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98" name="Freeform 18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2" name="Group 186"/>
            <p:cNvGrpSpPr/>
            <p:nvPr/>
          </p:nvGrpSpPr>
          <p:grpSpPr bwMode="auto">
            <a:xfrm rot="-10632393">
              <a:off x="3072" y="1104"/>
              <a:ext cx="160" cy="432"/>
              <a:chOff x="2016" y="1584"/>
              <a:chExt cx="160" cy="432"/>
            </a:xfrm>
          </p:grpSpPr>
          <p:sp>
            <p:nvSpPr>
              <p:cNvPr id="21793" name="Oval 18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94" name="Freeform 18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95" name="Freeform 18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3" name="Group 190"/>
            <p:cNvGrpSpPr/>
            <p:nvPr/>
          </p:nvGrpSpPr>
          <p:grpSpPr bwMode="auto">
            <a:xfrm rot="-9114820">
              <a:off x="3312" y="1152"/>
              <a:ext cx="160" cy="432"/>
              <a:chOff x="2016" y="1584"/>
              <a:chExt cx="160" cy="432"/>
            </a:xfrm>
          </p:grpSpPr>
          <p:sp>
            <p:nvSpPr>
              <p:cNvPr id="21790" name="Oval 19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91" name="Freeform 19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92" name="Freeform 19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4" name="Group 194"/>
            <p:cNvGrpSpPr/>
            <p:nvPr/>
          </p:nvGrpSpPr>
          <p:grpSpPr bwMode="auto">
            <a:xfrm rot="-9114820">
              <a:off x="3504" y="1248"/>
              <a:ext cx="160" cy="432"/>
              <a:chOff x="2016" y="1584"/>
              <a:chExt cx="160" cy="432"/>
            </a:xfrm>
          </p:grpSpPr>
          <p:sp>
            <p:nvSpPr>
              <p:cNvPr id="21787" name="Oval 19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88" name="Freeform 19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89" name="Freeform 19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5" name="Group 198"/>
            <p:cNvGrpSpPr/>
            <p:nvPr/>
          </p:nvGrpSpPr>
          <p:grpSpPr bwMode="auto">
            <a:xfrm rot="5001760">
              <a:off x="1584" y="2016"/>
              <a:ext cx="160" cy="432"/>
              <a:chOff x="2016" y="1584"/>
              <a:chExt cx="160" cy="432"/>
            </a:xfrm>
          </p:grpSpPr>
          <p:sp>
            <p:nvSpPr>
              <p:cNvPr id="21784" name="Oval 19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85" name="Freeform 20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86" name="Freeform 20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6" name="Group 202"/>
            <p:cNvGrpSpPr/>
            <p:nvPr/>
          </p:nvGrpSpPr>
          <p:grpSpPr bwMode="auto">
            <a:xfrm rot="5001760">
              <a:off x="1672" y="2264"/>
              <a:ext cx="160" cy="432"/>
              <a:chOff x="2016" y="1584"/>
              <a:chExt cx="160" cy="432"/>
            </a:xfrm>
          </p:grpSpPr>
          <p:sp>
            <p:nvSpPr>
              <p:cNvPr id="21781" name="Oval 20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82" name="Freeform 20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83" name="Freeform 20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7" name="Group 206"/>
            <p:cNvGrpSpPr/>
            <p:nvPr/>
          </p:nvGrpSpPr>
          <p:grpSpPr bwMode="auto">
            <a:xfrm rot="2175145">
              <a:off x="1768" y="2504"/>
              <a:ext cx="160" cy="432"/>
              <a:chOff x="2016" y="1584"/>
              <a:chExt cx="160" cy="432"/>
            </a:xfrm>
          </p:grpSpPr>
          <p:sp>
            <p:nvSpPr>
              <p:cNvPr id="21778" name="Oval 20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79" name="Freeform 20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80" name="Freeform 20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8" name="Group 210"/>
            <p:cNvGrpSpPr/>
            <p:nvPr/>
          </p:nvGrpSpPr>
          <p:grpSpPr bwMode="auto">
            <a:xfrm rot="2175145">
              <a:off x="1920" y="2736"/>
              <a:ext cx="160" cy="432"/>
              <a:chOff x="2016" y="1584"/>
              <a:chExt cx="160" cy="432"/>
            </a:xfrm>
          </p:grpSpPr>
          <p:sp>
            <p:nvSpPr>
              <p:cNvPr id="21775" name="Oval 21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76" name="Freeform 21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77" name="Freeform 21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19" name="Group 214"/>
            <p:cNvGrpSpPr/>
            <p:nvPr/>
          </p:nvGrpSpPr>
          <p:grpSpPr bwMode="auto">
            <a:xfrm rot="2175145">
              <a:off x="2160" y="2880"/>
              <a:ext cx="160" cy="432"/>
              <a:chOff x="2016" y="1584"/>
              <a:chExt cx="160" cy="432"/>
            </a:xfrm>
          </p:grpSpPr>
          <p:sp>
            <p:nvSpPr>
              <p:cNvPr id="21772" name="Oval 21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73" name="Freeform 21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74" name="Freeform 21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0" name="Group 218"/>
            <p:cNvGrpSpPr/>
            <p:nvPr/>
          </p:nvGrpSpPr>
          <p:grpSpPr bwMode="auto">
            <a:xfrm rot="2175145">
              <a:off x="2400" y="2976"/>
              <a:ext cx="160" cy="432"/>
              <a:chOff x="2016" y="1584"/>
              <a:chExt cx="160" cy="432"/>
            </a:xfrm>
          </p:grpSpPr>
          <p:sp>
            <p:nvSpPr>
              <p:cNvPr id="21769" name="Oval 21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70" name="Freeform 22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71" name="Freeform 22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1" name="Group 222"/>
            <p:cNvGrpSpPr/>
            <p:nvPr/>
          </p:nvGrpSpPr>
          <p:grpSpPr bwMode="auto">
            <a:xfrm rot="296935">
              <a:off x="2688" y="3024"/>
              <a:ext cx="160" cy="432"/>
              <a:chOff x="2016" y="1584"/>
              <a:chExt cx="160" cy="432"/>
            </a:xfrm>
          </p:grpSpPr>
          <p:sp>
            <p:nvSpPr>
              <p:cNvPr id="21766" name="Oval 22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67" name="Freeform 22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68" name="Freeform 22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2" name="Group 226"/>
            <p:cNvGrpSpPr/>
            <p:nvPr/>
          </p:nvGrpSpPr>
          <p:grpSpPr bwMode="auto">
            <a:xfrm rot="296935">
              <a:off x="2928" y="3024"/>
              <a:ext cx="160" cy="432"/>
              <a:chOff x="2016" y="1584"/>
              <a:chExt cx="160" cy="432"/>
            </a:xfrm>
          </p:grpSpPr>
          <p:sp>
            <p:nvSpPr>
              <p:cNvPr id="21763" name="Oval 22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64" name="Freeform 22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65" name="Freeform 22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3" name="Group 230"/>
            <p:cNvGrpSpPr/>
            <p:nvPr/>
          </p:nvGrpSpPr>
          <p:grpSpPr bwMode="auto">
            <a:xfrm rot="296935">
              <a:off x="3168" y="3024"/>
              <a:ext cx="160" cy="432"/>
              <a:chOff x="2016" y="1584"/>
              <a:chExt cx="160" cy="432"/>
            </a:xfrm>
          </p:grpSpPr>
          <p:sp>
            <p:nvSpPr>
              <p:cNvPr id="21760" name="Oval 23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61" name="Freeform 23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62" name="Freeform 23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4" name="Group 234"/>
            <p:cNvGrpSpPr/>
            <p:nvPr/>
          </p:nvGrpSpPr>
          <p:grpSpPr bwMode="auto">
            <a:xfrm rot="-2904500">
              <a:off x="3496" y="2888"/>
              <a:ext cx="160" cy="432"/>
              <a:chOff x="2016" y="1584"/>
              <a:chExt cx="160" cy="432"/>
            </a:xfrm>
          </p:grpSpPr>
          <p:sp>
            <p:nvSpPr>
              <p:cNvPr id="21757" name="Oval 23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58" name="Freeform 23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59" name="Freeform 23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5" name="Group 238"/>
            <p:cNvGrpSpPr/>
            <p:nvPr/>
          </p:nvGrpSpPr>
          <p:grpSpPr bwMode="auto">
            <a:xfrm rot="-2904500">
              <a:off x="3736" y="2792"/>
              <a:ext cx="160" cy="432"/>
              <a:chOff x="2016" y="1584"/>
              <a:chExt cx="160" cy="432"/>
            </a:xfrm>
          </p:grpSpPr>
          <p:sp>
            <p:nvSpPr>
              <p:cNvPr id="21754" name="Oval 23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55" name="Freeform 24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56" name="Freeform 24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6" name="Group 242"/>
            <p:cNvGrpSpPr/>
            <p:nvPr/>
          </p:nvGrpSpPr>
          <p:grpSpPr bwMode="auto">
            <a:xfrm rot="-4872916">
              <a:off x="3880" y="2552"/>
              <a:ext cx="160" cy="432"/>
              <a:chOff x="2016" y="1584"/>
              <a:chExt cx="160" cy="432"/>
            </a:xfrm>
          </p:grpSpPr>
          <p:sp>
            <p:nvSpPr>
              <p:cNvPr id="21751" name="Oval 24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52" name="Freeform 24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53" name="Freeform 24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7" name="Group 246"/>
            <p:cNvGrpSpPr/>
            <p:nvPr/>
          </p:nvGrpSpPr>
          <p:grpSpPr bwMode="auto">
            <a:xfrm rot="-9114820">
              <a:off x="3696" y="1392"/>
              <a:ext cx="160" cy="432"/>
              <a:chOff x="2016" y="1584"/>
              <a:chExt cx="160" cy="432"/>
            </a:xfrm>
          </p:grpSpPr>
          <p:sp>
            <p:nvSpPr>
              <p:cNvPr id="21748" name="Oval 24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49" name="Freeform 24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50" name="Freeform 24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8" name="Group 250"/>
            <p:cNvGrpSpPr/>
            <p:nvPr/>
          </p:nvGrpSpPr>
          <p:grpSpPr bwMode="auto">
            <a:xfrm rot="-7104626">
              <a:off x="3840" y="1536"/>
              <a:ext cx="160" cy="432"/>
              <a:chOff x="2016" y="1584"/>
              <a:chExt cx="160" cy="432"/>
            </a:xfrm>
          </p:grpSpPr>
          <p:sp>
            <p:nvSpPr>
              <p:cNvPr id="21745" name="Oval 251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46" name="Freeform 252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7" name="Freeform 253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29" name="Group 254"/>
            <p:cNvGrpSpPr/>
            <p:nvPr/>
          </p:nvGrpSpPr>
          <p:grpSpPr bwMode="auto">
            <a:xfrm rot="-7104626">
              <a:off x="3928" y="1688"/>
              <a:ext cx="160" cy="432"/>
              <a:chOff x="2016" y="1584"/>
              <a:chExt cx="160" cy="432"/>
            </a:xfrm>
          </p:grpSpPr>
          <p:sp>
            <p:nvSpPr>
              <p:cNvPr id="21742" name="Oval 255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43" name="Freeform 256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4" name="Freeform 257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30" name="Group 258"/>
            <p:cNvGrpSpPr/>
            <p:nvPr/>
          </p:nvGrpSpPr>
          <p:grpSpPr bwMode="auto">
            <a:xfrm rot="-5602924">
              <a:off x="4024" y="1880"/>
              <a:ext cx="160" cy="432"/>
              <a:chOff x="2016" y="1584"/>
              <a:chExt cx="160" cy="432"/>
            </a:xfrm>
          </p:grpSpPr>
          <p:sp>
            <p:nvSpPr>
              <p:cNvPr id="21739" name="Oval 259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40" name="Freeform 260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1" name="Freeform 261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31" name="Group 262"/>
            <p:cNvGrpSpPr/>
            <p:nvPr/>
          </p:nvGrpSpPr>
          <p:grpSpPr bwMode="auto">
            <a:xfrm rot="-5602924">
              <a:off x="4024" y="2072"/>
              <a:ext cx="160" cy="432"/>
              <a:chOff x="2016" y="1584"/>
              <a:chExt cx="160" cy="432"/>
            </a:xfrm>
          </p:grpSpPr>
          <p:sp>
            <p:nvSpPr>
              <p:cNvPr id="21736" name="Oval 263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37" name="Freeform 264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8" name="Freeform 265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732" name="Group 266"/>
            <p:cNvGrpSpPr/>
            <p:nvPr/>
          </p:nvGrpSpPr>
          <p:grpSpPr bwMode="auto">
            <a:xfrm rot="-4872916">
              <a:off x="3976" y="2360"/>
              <a:ext cx="160" cy="432"/>
              <a:chOff x="2016" y="1584"/>
              <a:chExt cx="160" cy="432"/>
            </a:xfrm>
          </p:grpSpPr>
          <p:sp>
            <p:nvSpPr>
              <p:cNvPr id="21733" name="Oval 267"/>
              <p:cNvSpPr>
                <a:spLocks noChangeArrowheads="1"/>
              </p:cNvSpPr>
              <p:nvPr/>
            </p:nvSpPr>
            <p:spPr bwMode="auto">
              <a:xfrm>
                <a:off x="2016" y="1584"/>
                <a:ext cx="144" cy="19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34" name="Freeform 268"/>
              <p:cNvSpPr/>
              <p:nvPr/>
            </p:nvSpPr>
            <p:spPr bwMode="auto">
              <a:xfrm>
                <a:off x="2016" y="1776"/>
                <a:ext cx="48" cy="240"/>
              </a:xfrm>
              <a:custGeom>
                <a:avLst/>
                <a:gdLst>
                  <a:gd name="T0" fmla="*/ 48 w 48"/>
                  <a:gd name="T1" fmla="*/ 0 h 240"/>
                  <a:gd name="T2" fmla="*/ 0 w 48"/>
                  <a:gd name="T3" fmla="*/ 96 h 240"/>
                  <a:gd name="T4" fmla="*/ 48 w 48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40"/>
                  <a:gd name="T11" fmla="*/ 48 w 4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40">
                    <a:moveTo>
                      <a:pt x="48" y="0"/>
                    </a:moveTo>
                    <a:cubicBezTo>
                      <a:pt x="24" y="28"/>
                      <a:pt x="0" y="56"/>
                      <a:pt x="0" y="96"/>
                    </a:cubicBezTo>
                    <a:cubicBezTo>
                      <a:pt x="0" y="136"/>
                      <a:pt x="40" y="224"/>
                      <a:pt x="48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5" name="Freeform 269"/>
              <p:cNvSpPr/>
              <p:nvPr/>
            </p:nvSpPr>
            <p:spPr bwMode="auto">
              <a:xfrm>
                <a:off x="2064" y="1776"/>
                <a:ext cx="112" cy="240"/>
              </a:xfrm>
              <a:custGeom>
                <a:avLst/>
                <a:gdLst>
                  <a:gd name="T0" fmla="*/ 0 w 112"/>
                  <a:gd name="T1" fmla="*/ 0 h 240"/>
                  <a:gd name="T2" fmla="*/ 96 w 112"/>
                  <a:gd name="T3" fmla="*/ 144 h 240"/>
                  <a:gd name="T4" fmla="*/ 96 w 112"/>
                  <a:gd name="T5" fmla="*/ 240 h 240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240"/>
                  <a:gd name="T11" fmla="*/ 112 w 112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240">
                    <a:moveTo>
                      <a:pt x="0" y="0"/>
                    </a:moveTo>
                    <a:cubicBezTo>
                      <a:pt x="40" y="52"/>
                      <a:pt x="80" y="104"/>
                      <a:pt x="96" y="144"/>
                    </a:cubicBezTo>
                    <a:cubicBezTo>
                      <a:pt x="112" y="184"/>
                      <a:pt x="96" y="224"/>
                      <a:pt x="96" y="240"/>
                    </a:cubicBezTo>
                  </a:path>
                </a:pathLst>
              </a:custGeom>
              <a:noFill/>
              <a:ln w="38100" cmpd="sng">
                <a:solidFill>
                  <a:srgbClr val="0066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10" name="Group 270"/>
          <p:cNvGrpSpPr/>
          <p:nvPr/>
        </p:nvGrpSpPr>
        <p:grpSpPr bwMode="auto">
          <a:xfrm>
            <a:off x="2754313" y="1052513"/>
            <a:ext cx="1828800" cy="0"/>
            <a:chOff x="768" y="672"/>
            <a:chExt cx="1152" cy="0"/>
          </a:xfrm>
        </p:grpSpPr>
        <p:sp>
          <p:nvSpPr>
            <p:cNvPr id="21663" name="Line 27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4" name="Line 27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5" name="Line 27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6" name="Line 27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1" name="Group 275"/>
          <p:cNvGrpSpPr/>
          <p:nvPr/>
        </p:nvGrpSpPr>
        <p:grpSpPr bwMode="auto">
          <a:xfrm>
            <a:off x="4811713" y="1052513"/>
            <a:ext cx="1828800" cy="0"/>
            <a:chOff x="768" y="672"/>
            <a:chExt cx="1152" cy="0"/>
          </a:xfrm>
        </p:grpSpPr>
        <p:sp>
          <p:nvSpPr>
            <p:cNvPr id="21659" name="Line 27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0" name="Line 27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1" name="Line 27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62" name="Line 27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2" name="Group 280"/>
          <p:cNvGrpSpPr/>
          <p:nvPr/>
        </p:nvGrpSpPr>
        <p:grpSpPr bwMode="auto">
          <a:xfrm>
            <a:off x="6792913" y="1052513"/>
            <a:ext cx="1828800" cy="0"/>
            <a:chOff x="768" y="672"/>
            <a:chExt cx="1152" cy="0"/>
          </a:xfrm>
        </p:grpSpPr>
        <p:sp>
          <p:nvSpPr>
            <p:cNvPr id="21655" name="Line 28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6" name="Line 28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7" name="Line 28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8" name="Line 28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3" name="Group 285"/>
          <p:cNvGrpSpPr/>
          <p:nvPr/>
        </p:nvGrpSpPr>
        <p:grpSpPr bwMode="auto">
          <a:xfrm>
            <a:off x="7631113" y="1433513"/>
            <a:ext cx="1828800" cy="0"/>
            <a:chOff x="768" y="672"/>
            <a:chExt cx="1152" cy="0"/>
          </a:xfrm>
        </p:grpSpPr>
        <p:sp>
          <p:nvSpPr>
            <p:cNvPr id="21651" name="Line 28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2" name="Line 28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3" name="Line 28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4" name="Line 28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4" name="Group 290"/>
          <p:cNvGrpSpPr/>
          <p:nvPr/>
        </p:nvGrpSpPr>
        <p:grpSpPr bwMode="auto">
          <a:xfrm>
            <a:off x="2754313" y="1433513"/>
            <a:ext cx="1828800" cy="0"/>
            <a:chOff x="768" y="672"/>
            <a:chExt cx="1152" cy="0"/>
          </a:xfrm>
        </p:grpSpPr>
        <p:sp>
          <p:nvSpPr>
            <p:cNvPr id="21647" name="Line 29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8" name="Line 29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9" name="Line 29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0" name="Line 29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5" name="Group 295"/>
          <p:cNvGrpSpPr/>
          <p:nvPr/>
        </p:nvGrpSpPr>
        <p:grpSpPr bwMode="auto">
          <a:xfrm>
            <a:off x="2449513" y="2043113"/>
            <a:ext cx="1828800" cy="0"/>
            <a:chOff x="768" y="672"/>
            <a:chExt cx="1152" cy="0"/>
          </a:xfrm>
        </p:grpSpPr>
        <p:sp>
          <p:nvSpPr>
            <p:cNvPr id="21643" name="Line 29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4" name="Line 29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5" name="Line 29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6" name="Line 29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6" name="Group 300"/>
          <p:cNvGrpSpPr/>
          <p:nvPr/>
        </p:nvGrpSpPr>
        <p:grpSpPr bwMode="auto">
          <a:xfrm flipV="1">
            <a:off x="2449513" y="2578101"/>
            <a:ext cx="1371600" cy="74613"/>
            <a:chOff x="768" y="672"/>
            <a:chExt cx="1152" cy="0"/>
          </a:xfrm>
        </p:grpSpPr>
        <p:sp>
          <p:nvSpPr>
            <p:cNvPr id="21639" name="Line 30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0" name="Line 30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1" name="Line 30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2" name="Line 30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7" name="Group 305"/>
          <p:cNvGrpSpPr/>
          <p:nvPr/>
        </p:nvGrpSpPr>
        <p:grpSpPr bwMode="auto">
          <a:xfrm>
            <a:off x="5268913" y="2728913"/>
            <a:ext cx="1828800" cy="0"/>
            <a:chOff x="768" y="672"/>
            <a:chExt cx="1152" cy="0"/>
          </a:xfrm>
        </p:grpSpPr>
        <p:sp>
          <p:nvSpPr>
            <p:cNvPr id="21635" name="Line 30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6" name="Line 30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7" name="Line 30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8" name="Line 30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8" name="Group 310"/>
          <p:cNvGrpSpPr/>
          <p:nvPr/>
        </p:nvGrpSpPr>
        <p:grpSpPr bwMode="auto">
          <a:xfrm>
            <a:off x="4659313" y="3148013"/>
            <a:ext cx="1828800" cy="76200"/>
            <a:chOff x="768" y="672"/>
            <a:chExt cx="1152" cy="0"/>
          </a:xfrm>
        </p:grpSpPr>
        <p:sp>
          <p:nvSpPr>
            <p:cNvPr id="21631" name="Line 31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2" name="Line 31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3" name="Line 31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4" name="Line 31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9" name="Group 315"/>
          <p:cNvGrpSpPr/>
          <p:nvPr/>
        </p:nvGrpSpPr>
        <p:grpSpPr bwMode="auto">
          <a:xfrm>
            <a:off x="5573713" y="3414713"/>
            <a:ext cx="1828800" cy="76200"/>
            <a:chOff x="768" y="672"/>
            <a:chExt cx="1152" cy="0"/>
          </a:xfrm>
        </p:grpSpPr>
        <p:sp>
          <p:nvSpPr>
            <p:cNvPr id="21627" name="Line 31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8" name="Line 31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9" name="Line 31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0" name="Line 31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0" name="Group 320"/>
          <p:cNvGrpSpPr/>
          <p:nvPr/>
        </p:nvGrpSpPr>
        <p:grpSpPr bwMode="auto">
          <a:xfrm>
            <a:off x="4811713" y="3795713"/>
            <a:ext cx="1828800" cy="76200"/>
            <a:chOff x="768" y="672"/>
            <a:chExt cx="1152" cy="0"/>
          </a:xfrm>
        </p:grpSpPr>
        <p:sp>
          <p:nvSpPr>
            <p:cNvPr id="21623" name="Line 32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4" name="Line 32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5" name="Line 32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6" name="Line 32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1" name="Group 325"/>
          <p:cNvGrpSpPr/>
          <p:nvPr/>
        </p:nvGrpSpPr>
        <p:grpSpPr bwMode="auto">
          <a:xfrm>
            <a:off x="5497513" y="4252913"/>
            <a:ext cx="1828800" cy="76200"/>
            <a:chOff x="768" y="672"/>
            <a:chExt cx="1152" cy="0"/>
          </a:xfrm>
        </p:grpSpPr>
        <p:sp>
          <p:nvSpPr>
            <p:cNvPr id="21619" name="Line 32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0" name="Line 32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1" name="Line 32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2" name="Line 32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2" name="Group 330"/>
          <p:cNvGrpSpPr/>
          <p:nvPr/>
        </p:nvGrpSpPr>
        <p:grpSpPr bwMode="auto">
          <a:xfrm>
            <a:off x="2830513" y="5853113"/>
            <a:ext cx="1828800" cy="0"/>
            <a:chOff x="768" y="672"/>
            <a:chExt cx="1152" cy="0"/>
          </a:xfrm>
        </p:grpSpPr>
        <p:sp>
          <p:nvSpPr>
            <p:cNvPr id="21615" name="Line 33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6" name="Line 33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7" name="Line 33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8" name="Line 33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3" name="Group 335"/>
          <p:cNvGrpSpPr/>
          <p:nvPr/>
        </p:nvGrpSpPr>
        <p:grpSpPr bwMode="auto">
          <a:xfrm>
            <a:off x="5726113" y="6157913"/>
            <a:ext cx="1828800" cy="0"/>
            <a:chOff x="768" y="672"/>
            <a:chExt cx="1152" cy="0"/>
          </a:xfrm>
        </p:grpSpPr>
        <p:sp>
          <p:nvSpPr>
            <p:cNvPr id="21611" name="Line 33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2" name="Line 33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3" name="Line 33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4" name="Line 33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4" name="Group 340"/>
          <p:cNvGrpSpPr/>
          <p:nvPr/>
        </p:nvGrpSpPr>
        <p:grpSpPr bwMode="auto">
          <a:xfrm>
            <a:off x="7707313" y="5700713"/>
            <a:ext cx="1828800" cy="0"/>
            <a:chOff x="768" y="672"/>
            <a:chExt cx="1152" cy="0"/>
          </a:xfrm>
        </p:grpSpPr>
        <p:sp>
          <p:nvSpPr>
            <p:cNvPr id="21607" name="Line 34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8" name="Line 34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9" name="Line 34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0" name="Line 34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5" name="Group 345"/>
          <p:cNvGrpSpPr/>
          <p:nvPr/>
        </p:nvGrpSpPr>
        <p:grpSpPr bwMode="auto">
          <a:xfrm>
            <a:off x="7707313" y="6081713"/>
            <a:ext cx="1828800" cy="0"/>
            <a:chOff x="768" y="672"/>
            <a:chExt cx="1152" cy="0"/>
          </a:xfrm>
        </p:grpSpPr>
        <p:sp>
          <p:nvSpPr>
            <p:cNvPr id="21603" name="Line 34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4" name="Line 34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5" name="Line 34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6" name="Line 34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6" name="Group 350"/>
          <p:cNvGrpSpPr/>
          <p:nvPr/>
        </p:nvGrpSpPr>
        <p:grpSpPr bwMode="auto">
          <a:xfrm flipV="1">
            <a:off x="3592513" y="6235701"/>
            <a:ext cx="1219200" cy="74613"/>
            <a:chOff x="768" y="672"/>
            <a:chExt cx="1152" cy="0"/>
          </a:xfrm>
        </p:grpSpPr>
        <p:sp>
          <p:nvSpPr>
            <p:cNvPr id="21599" name="Line 35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0" name="Line 35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1" name="Line 35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2" name="Line 35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7" name="Group 355"/>
          <p:cNvGrpSpPr/>
          <p:nvPr/>
        </p:nvGrpSpPr>
        <p:grpSpPr bwMode="auto">
          <a:xfrm flipV="1">
            <a:off x="2906713" y="5472113"/>
            <a:ext cx="1219200" cy="74612"/>
            <a:chOff x="768" y="672"/>
            <a:chExt cx="1152" cy="0"/>
          </a:xfrm>
        </p:grpSpPr>
        <p:sp>
          <p:nvSpPr>
            <p:cNvPr id="21595" name="Line 35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6" name="Line 35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7" name="Line 35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8" name="Line 35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8" name="Group 360"/>
          <p:cNvGrpSpPr/>
          <p:nvPr/>
        </p:nvGrpSpPr>
        <p:grpSpPr bwMode="auto">
          <a:xfrm flipV="1">
            <a:off x="2525713" y="5014913"/>
            <a:ext cx="1219200" cy="74612"/>
            <a:chOff x="768" y="672"/>
            <a:chExt cx="1152" cy="0"/>
          </a:xfrm>
        </p:grpSpPr>
        <p:sp>
          <p:nvSpPr>
            <p:cNvPr id="21591" name="Line 36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2" name="Line 36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3" name="Line 36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4" name="Line 36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9" name="Group 365"/>
          <p:cNvGrpSpPr/>
          <p:nvPr/>
        </p:nvGrpSpPr>
        <p:grpSpPr bwMode="auto">
          <a:xfrm flipV="1">
            <a:off x="2601913" y="4405313"/>
            <a:ext cx="990600" cy="74612"/>
            <a:chOff x="768" y="672"/>
            <a:chExt cx="1152" cy="0"/>
          </a:xfrm>
        </p:grpSpPr>
        <p:sp>
          <p:nvSpPr>
            <p:cNvPr id="21587" name="Line 36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8" name="Line 36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9" name="Line 36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0" name="Line 36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0" name="Group 370"/>
          <p:cNvGrpSpPr/>
          <p:nvPr/>
        </p:nvGrpSpPr>
        <p:grpSpPr bwMode="auto">
          <a:xfrm flipV="1">
            <a:off x="2601913" y="3871913"/>
            <a:ext cx="838200" cy="74612"/>
            <a:chOff x="768" y="672"/>
            <a:chExt cx="1152" cy="0"/>
          </a:xfrm>
        </p:grpSpPr>
        <p:sp>
          <p:nvSpPr>
            <p:cNvPr id="21583" name="Line 37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4" name="Line 37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5" name="Line 37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6" name="Line 37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1" name="Group 375"/>
          <p:cNvGrpSpPr/>
          <p:nvPr/>
        </p:nvGrpSpPr>
        <p:grpSpPr bwMode="auto">
          <a:xfrm flipV="1">
            <a:off x="2678113" y="3414713"/>
            <a:ext cx="685800" cy="74612"/>
            <a:chOff x="768" y="672"/>
            <a:chExt cx="1152" cy="0"/>
          </a:xfrm>
        </p:grpSpPr>
        <p:sp>
          <p:nvSpPr>
            <p:cNvPr id="21579" name="Line 37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0" name="Line 37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1" name="Line 37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2" name="Line 37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2" name="Group 380"/>
          <p:cNvGrpSpPr/>
          <p:nvPr/>
        </p:nvGrpSpPr>
        <p:grpSpPr bwMode="auto">
          <a:xfrm flipV="1">
            <a:off x="2678113" y="2957513"/>
            <a:ext cx="533400" cy="74612"/>
            <a:chOff x="768" y="672"/>
            <a:chExt cx="1152" cy="0"/>
          </a:xfrm>
        </p:grpSpPr>
        <p:sp>
          <p:nvSpPr>
            <p:cNvPr id="21575" name="Line 38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6" name="Line 38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7" name="Line 38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8" name="Line 38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3" name="Group 385"/>
          <p:cNvGrpSpPr/>
          <p:nvPr/>
        </p:nvGrpSpPr>
        <p:grpSpPr bwMode="auto">
          <a:xfrm flipV="1">
            <a:off x="8240713" y="1814513"/>
            <a:ext cx="1219200" cy="74612"/>
            <a:chOff x="768" y="672"/>
            <a:chExt cx="1152" cy="0"/>
          </a:xfrm>
        </p:grpSpPr>
        <p:sp>
          <p:nvSpPr>
            <p:cNvPr id="21571" name="Line 38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2" name="Line 38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3" name="Line 38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4" name="Line 38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4" name="Group 390"/>
          <p:cNvGrpSpPr/>
          <p:nvPr/>
        </p:nvGrpSpPr>
        <p:grpSpPr bwMode="auto">
          <a:xfrm flipV="1">
            <a:off x="8469313" y="2271713"/>
            <a:ext cx="1219200" cy="74612"/>
            <a:chOff x="768" y="672"/>
            <a:chExt cx="1152" cy="0"/>
          </a:xfrm>
        </p:grpSpPr>
        <p:sp>
          <p:nvSpPr>
            <p:cNvPr id="21567" name="Line 39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8" name="Line 39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9" name="Line 39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0" name="Line 39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5" name="Group 395"/>
          <p:cNvGrpSpPr/>
          <p:nvPr/>
        </p:nvGrpSpPr>
        <p:grpSpPr bwMode="auto">
          <a:xfrm flipV="1">
            <a:off x="8621713" y="2881313"/>
            <a:ext cx="1219200" cy="74612"/>
            <a:chOff x="768" y="672"/>
            <a:chExt cx="1152" cy="0"/>
          </a:xfrm>
        </p:grpSpPr>
        <p:sp>
          <p:nvSpPr>
            <p:cNvPr id="21563" name="Line 39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4" name="Line 39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5" name="Line 39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6" name="Line 39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6" name="Group 400"/>
          <p:cNvGrpSpPr/>
          <p:nvPr/>
        </p:nvGrpSpPr>
        <p:grpSpPr bwMode="auto">
          <a:xfrm flipV="1">
            <a:off x="8545513" y="3338513"/>
            <a:ext cx="1219200" cy="74612"/>
            <a:chOff x="768" y="672"/>
            <a:chExt cx="1152" cy="0"/>
          </a:xfrm>
        </p:grpSpPr>
        <p:sp>
          <p:nvSpPr>
            <p:cNvPr id="21559" name="Line 40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0" name="Line 40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1" name="Line 40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2" name="Line 40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7" name="Group 405"/>
          <p:cNvGrpSpPr/>
          <p:nvPr/>
        </p:nvGrpSpPr>
        <p:grpSpPr bwMode="auto">
          <a:xfrm flipV="1">
            <a:off x="8393113" y="5319713"/>
            <a:ext cx="1219200" cy="74612"/>
            <a:chOff x="768" y="672"/>
            <a:chExt cx="1152" cy="0"/>
          </a:xfrm>
        </p:grpSpPr>
        <p:sp>
          <p:nvSpPr>
            <p:cNvPr id="21555" name="Line 40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6" name="Line 40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7" name="Line 40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8" name="Line 40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8" name="Group 410"/>
          <p:cNvGrpSpPr/>
          <p:nvPr/>
        </p:nvGrpSpPr>
        <p:grpSpPr bwMode="auto">
          <a:xfrm flipV="1">
            <a:off x="8469313" y="4938713"/>
            <a:ext cx="1219200" cy="74612"/>
            <a:chOff x="768" y="672"/>
            <a:chExt cx="1152" cy="0"/>
          </a:xfrm>
        </p:grpSpPr>
        <p:sp>
          <p:nvSpPr>
            <p:cNvPr id="21551" name="Line 41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2" name="Line 41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3" name="Line 41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4" name="Line 41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39" name="Group 415"/>
          <p:cNvGrpSpPr/>
          <p:nvPr/>
        </p:nvGrpSpPr>
        <p:grpSpPr bwMode="auto">
          <a:xfrm flipV="1">
            <a:off x="8469313" y="4481513"/>
            <a:ext cx="1219200" cy="74612"/>
            <a:chOff x="768" y="672"/>
            <a:chExt cx="1152" cy="0"/>
          </a:xfrm>
        </p:grpSpPr>
        <p:sp>
          <p:nvSpPr>
            <p:cNvPr id="21547" name="Line 416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8" name="Line 417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9" name="Line 418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Line 419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40" name="Group 420"/>
          <p:cNvGrpSpPr/>
          <p:nvPr/>
        </p:nvGrpSpPr>
        <p:grpSpPr bwMode="auto">
          <a:xfrm flipV="1">
            <a:off x="8926513" y="3871913"/>
            <a:ext cx="762000" cy="74612"/>
            <a:chOff x="768" y="672"/>
            <a:chExt cx="1152" cy="0"/>
          </a:xfrm>
        </p:grpSpPr>
        <p:sp>
          <p:nvSpPr>
            <p:cNvPr id="21543" name="Line 421"/>
            <p:cNvSpPr>
              <a:spLocks noChangeShapeType="1"/>
            </p:cNvSpPr>
            <p:nvPr/>
          </p:nvSpPr>
          <p:spPr bwMode="auto">
            <a:xfrm>
              <a:off x="768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Line 422"/>
            <p:cNvSpPr>
              <a:spLocks noChangeShapeType="1"/>
            </p:cNvSpPr>
            <p:nvPr/>
          </p:nvSpPr>
          <p:spPr bwMode="auto">
            <a:xfrm>
              <a:off x="1200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Line 423"/>
            <p:cNvSpPr>
              <a:spLocks noChangeShapeType="1"/>
            </p:cNvSpPr>
            <p:nvPr/>
          </p:nvSpPr>
          <p:spPr bwMode="auto">
            <a:xfrm>
              <a:off x="1440" y="6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Line 424"/>
            <p:cNvSpPr>
              <a:spLocks noChangeShapeType="1"/>
            </p:cNvSpPr>
            <p:nvPr/>
          </p:nvSpPr>
          <p:spPr bwMode="auto">
            <a:xfrm>
              <a:off x="1872" y="672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41" name="Text Box 425"/>
          <p:cNvSpPr txBox="1">
            <a:spLocks noChangeArrowheads="1"/>
          </p:cNvSpPr>
          <p:nvPr/>
        </p:nvSpPr>
        <p:spPr bwMode="auto">
          <a:xfrm>
            <a:off x="5232400" y="36449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b="1">
                <a:latin typeface="Times New Roman" panose="02020603050405020304" pitchFamily="18" charset="0"/>
              </a:rPr>
              <a:t>水</a:t>
            </a:r>
            <a:endParaRPr kumimoji="1"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21542" name="Text Box 426"/>
          <p:cNvSpPr txBox="1">
            <a:spLocks noChangeArrowheads="1"/>
          </p:cNvSpPr>
          <p:nvPr/>
        </p:nvSpPr>
        <p:spPr bwMode="auto">
          <a:xfrm>
            <a:off x="2495550" y="4437064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b="1">
                <a:latin typeface="Times New Roman" panose="02020603050405020304" pitchFamily="18" charset="0"/>
              </a:rPr>
              <a:t>水</a:t>
            </a:r>
            <a:endParaRPr kumimoji="1" lang="zh-CN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25780" y="836930"/>
            <a:ext cx="10307320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3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kumimoji="1" lang="en-US" altLang="zh-CN" sz="3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1925</a:t>
            </a:r>
            <a:r>
              <a:rPr kumimoji="1" lang="zh-CN" altLang="en-US" sz="3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kumimoji="1" lang="en-US" altLang="zh-CN" sz="3800" b="1" dirty="0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Gorter</a:t>
            </a:r>
            <a:r>
              <a:rPr kumimoji="1" lang="zh-CN" altLang="en-US" sz="3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kumimoji="1" lang="en-US" altLang="zh-CN" sz="3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Grendel</a:t>
            </a:r>
            <a:r>
              <a:rPr kumimoji="1" lang="zh-CN" altLang="en-US" sz="3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用有机溶剂抽提人的红细胞质膜的膜脂成分，并测定膜脂分子在水面的铺展面积是红细胞表面积的二倍。 </a:t>
            </a:r>
            <a:endParaRPr kumimoji="1" lang="zh-CN" altLang="en-US" sz="3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791971" y="3723640"/>
            <a:ext cx="860806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、细胞膜是由双层磷脂分子组成的！ </a:t>
            </a:r>
            <a:endParaRPr kumimoji="1" lang="zh-CN" altLang="en-US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脂质体"/>
          <p:cNvPicPr>
            <a:picLocks noChangeAspect="1" noChangeArrowheads="1"/>
          </p:cNvPicPr>
          <p:nvPr/>
        </p:nvPicPr>
        <p:blipFill>
          <a:blip r:embed="rId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5746"/>
            <a:ext cx="74676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细胞膜1_jpeg"/>
          <p:cNvPicPr>
            <a:picLocks noChangeAspect="1" noChangeArrowheads="1"/>
          </p:cNvPicPr>
          <p:nvPr/>
        </p:nvPicPr>
        <p:blipFill>
          <a:blip r:embed="rId1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70" y="688340"/>
            <a:ext cx="5766435" cy="38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P1000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5888" r="7492" b="6793"/>
          <a:stretch>
            <a:fillRect/>
          </a:stretch>
        </p:blipFill>
        <p:spPr bwMode="auto">
          <a:xfrm>
            <a:off x="539750" y="688340"/>
            <a:ext cx="400685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97" y="4108450"/>
            <a:ext cx="38052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三明治模型"/>
          <p:cNvPicPr>
            <a:picLocks noChangeAspect="1" noChangeArrowheads="1"/>
          </p:cNvPicPr>
          <p:nvPr/>
        </p:nvPicPr>
        <p:blipFill>
          <a:blip r:embed="rId1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/>
          <a:stretch>
            <a:fillRect/>
          </a:stretch>
        </p:blipFill>
        <p:spPr bwMode="auto">
          <a:xfrm rot="196429">
            <a:off x="1703388" y="404813"/>
            <a:ext cx="72247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028113" y="17399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16276" y="476250"/>
            <a:ext cx="2663825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三明治模型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304655" y="1055689"/>
            <a:ext cx="1944688" cy="833437"/>
          </a:xfrm>
          <a:prstGeom prst="rect">
            <a:avLst/>
          </a:prstGeom>
          <a:noFill/>
          <a:ln w="9525" algn="ctr">
            <a:solidFill>
              <a:schemeClr val="hlink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800" b="1" dirty="0">
                <a:solidFill>
                  <a:srgbClr val="FFC000"/>
                </a:solidFill>
                <a:ea typeface="黑体" panose="02010609060101010101" pitchFamily="49" charset="-122"/>
              </a:rPr>
              <a:t>静态</a:t>
            </a:r>
            <a:endParaRPr lang="zh-CN" altLang="en-US" sz="4800" b="1" dirty="0">
              <a:solidFill>
                <a:srgbClr val="FFC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68" y="3159125"/>
            <a:ext cx="5715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变形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1" y="340043"/>
            <a:ext cx="469106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image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45" y="2483167"/>
            <a:ext cx="3810000" cy="34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335723" y="6124259"/>
            <a:ext cx="9144001" cy="1420725"/>
            <a:chOff x="1683127" y="4752762"/>
            <a:chExt cx="5488694" cy="1422214"/>
          </a:xfrm>
        </p:grpSpPr>
        <p:sp>
          <p:nvSpPr>
            <p:cNvPr id="27654" name="Text Box 4"/>
            <p:cNvSpPr txBox="1">
              <a:spLocks noChangeArrowheads="1"/>
            </p:cNvSpPr>
            <p:nvPr/>
          </p:nvSpPr>
          <p:spPr bwMode="auto">
            <a:xfrm>
              <a:off x="1683127" y="4752762"/>
              <a:ext cx="5488694" cy="1078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b="1" dirty="0">
                  <a:solidFill>
                    <a:srgbClr val="000000"/>
                  </a:solidFill>
                  <a:ea typeface="黑体" panose="02010609060101010101" pitchFamily="49" charset="-122"/>
                </a:rPr>
                <a:t>三明治模型的缺点：不能解释细胞膜的运动！</a:t>
              </a:r>
              <a:endParaRPr lang="zh-CN" altLang="en-US" b="1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b="1" dirty="0">
                <a:solidFill>
                  <a:srgbClr val="000000"/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27655" name="Rectangle 5"/>
            <p:cNvSpPr>
              <a:spLocks noChangeArrowheads="1"/>
            </p:cNvSpPr>
            <p:nvPr/>
          </p:nvSpPr>
          <p:spPr bwMode="auto">
            <a:xfrm>
              <a:off x="1835150" y="5589588"/>
              <a:ext cx="5184775" cy="58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b="1">
                <a:solidFill>
                  <a:schemeClr val="folHlink"/>
                </a:solidFill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冰冻蚀刻试验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42876"/>
            <a:ext cx="8215312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739067" y="142876"/>
            <a:ext cx="67710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资料：七十年代冰冻蚀刻电镜扫描</a:t>
            </a:r>
            <a:endParaRPr lang="zh-CN" altLang="en-US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7" r="19160" b="15872"/>
          <a:stretch>
            <a:fillRect/>
          </a:stretch>
        </p:blipFill>
        <p:spPr bwMode="auto">
          <a:xfrm>
            <a:off x="5537316" y="2606040"/>
            <a:ext cx="6654815" cy="425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719556"/>
            <a:ext cx="9144000" cy="1277126"/>
          </a:xfrm>
        </p:spPr>
        <p:txBody>
          <a:bodyPr/>
          <a:lstStyle/>
          <a:p>
            <a:r>
              <a:rPr lang="zh-CN" altLang="en-US" sz="4400" dirty="0">
                <a:latin typeface="华文楷体" panose="02010600040101010101" charset="-122"/>
                <a:ea typeface="华文楷体" panose="02010600040101010101" charset="-122"/>
              </a:rPr>
              <a:t>第</a:t>
            </a:r>
            <a:r>
              <a:rPr lang="en-US" altLang="zh-CN" sz="4400" dirty="0">
                <a:latin typeface="华文楷体" panose="02010600040101010101" charset="-122"/>
                <a:ea typeface="华文楷体" panose="02010600040101010101" charset="-122"/>
              </a:rPr>
              <a:t>1</a:t>
            </a:r>
            <a:r>
              <a:rPr lang="zh-CN" altLang="en-US" sz="4400" dirty="0">
                <a:latin typeface="华文楷体" panose="02010600040101010101" charset="-122"/>
                <a:ea typeface="华文楷体" panose="02010600040101010101" charset="-122"/>
              </a:rPr>
              <a:t>节、细胞膜的结构和功能</a:t>
            </a:r>
            <a:endParaRPr lang="zh-CN" altLang="en-US" sz="4400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975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</a:rPr>
              <a:t>、蛋白质分子排列特点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4138" y="1671639"/>
            <a:ext cx="2043112" cy="3328987"/>
          </a:xfrm>
        </p:spPr>
        <p:txBody>
          <a:bodyPr/>
          <a:lstStyle/>
          <a:p>
            <a:pPr>
              <a:defRPr/>
            </a:pPr>
            <a:r>
              <a:rPr lang="zh-CN" altLang="en-US" sz="4400" b="1" dirty="0">
                <a:solidFill>
                  <a:srgbClr val="000000"/>
                </a:solidFill>
              </a:rPr>
              <a:t>镶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zh-CN" altLang="en-US" sz="4400" b="1" dirty="0">
                <a:solidFill>
                  <a:srgbClr val="000000"/>
                </a:solidFill>
              </a:rPr>
              <a:t>嵌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zh-CN" altLang="en-US" sz="4400" b="1" dirty="0">
                <a:solidFill>
                  <a:srgbClr val="000000"/>
                </a:solidFill>
              </a:rPr>
              <a:t>穿</a:t>
            </a:r>
            <a:endParaRPr lang="en-US" altLang="zh-CN" sz="44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CN" sz="4400" b="1" dirty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6800" y="1904365"/>
            <a:ext cx="8467725" cy="4762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4" y="2528109"/>
            <a:ext cx="7620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4042714" y="682625"/>
            <a:ext cx="45368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识别细胞膜的内外侧</a:t>
            </a:r>
            <a:endParaRPr lang="zh-CN" altLang="en-US" sz="36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9729" y="1036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细胞膜结构</a:t>
            </a:r>
            <a:endParaRPr lang="zh-CN" altLang="en-US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229729" y="1981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1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磷脂双分子层构成基本骨架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229729" y="2828278"/>
            <a:ext cx="60620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2 </a:t>
            </a:r>
            <a:r>
              <a:rPr lang="zh-CN" altLang="en-US" sz="44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蛋白质镶嵌在其中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604858" y="3772840"/>
            <a:ext cx="94793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3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外表存在一些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糖蛋白、糖脂</a:t>
            </a:r>
            <a:endParaRPr kumimoji="0" lang="zh-CN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930" y="106680"/>
            <a:ext cx="18084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落实笔记</a:t>
            </a:r>
            <a:endParaRPr lang="zh-CN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998784" y="304800"/>
            <a:ext cx="8610600" cy="6146801"/>
            <a:chOff x="0" y="0"/>
            <a:chExt cx="5424" cy="3872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0" y="768"/>
              <a:ext cx="720" cy="884"/>
              <a:chOff x="0" y="0"/>
              <a:chExt cx="720" cy="884"/>
            </a:xfrm>
          </p:grpSpPr>
          <p:sp>
            <p:nvSpPr>
              <p:cNvPr id="215" name="Text Box 4"/>
              <p:cNvSpPr txBox="1">
                <a:spLocks noChangeArrowheads="1"/>
              </p:cNvSpPr>
              <p:nvPr/>
            </p:nvSpPr>
            <p:spPr bwMode="auto">
              <a:xfrm>
                <a:off x="0" y="480"/>
                <a:ext cx="72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b="1" dirty="0">
                    <a:ea typeface="黑体" panose="02010609060101010101" pitchFamily="49" charset="-122"/>
                  </a:rPr>
                  <a:t>荧光标记的蛋白质</a:t>
                </a:r>
                <a:endParaRPr lang="zh-CN" altLang="en-US" b="1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16" name="Line 5"/>
              <p:cNvSpPr>
                <a:spLocks noChangeShapeType="1"/>
              </p:cNvSpPr>
              <p:nvPr/>
            </p:nvSpPr>
            <p:spPr bwMode="auto">
              <a:xfrm flipH="1">
                <a:off x="192" y="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4" name="Group 6"/>
            <p:cNvGrpSpPr/>
            <p:nvPr/>
          </p:nvGrpSpPr>
          <p:grpSpPr bwMode="auto">
            <a:xfrm>
              <a:off x="96" y="0"/>
              <a:ext cx="5328" cy="3872"/>
              <a:chOff x="0" y="0"/>
              <a:chExt cx="5328" cy="3872"/>
            </a:xfrm>
          </p:grpSpPr>
          <p:grpSp>
            <p:nvGrpSpPr>
              <p:cNvPr id="5" name="Group 7"/>
              <p:cNvGrpSpPr/>
              <p:nvPr/>
            </p:nvGrpSpPr>
            <p:grpSpPr bwMode="auto">
              <a:xfrm>
                <a:off x="2112" y="1152"/>
                <a:ext cx="912" cy="912"/>
                <a:chOff x="0" y="0"/>
                <a:chExt cx="912" cy="912"/>
              </a:xfrm>
            </p:grpSpPr>
            <p:sp>
              <p:nvSpPr>
                <p:cNvPr id="168" name="Oval 8"/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861" cy="851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FFCC66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69" name="Oval 9"/>
                <p:cNvSpPr>
                  <a:spLocks noChangeArrowheads="1"/>
                </p:cNvSpPr>
                <p:nvPr/>
              </p:nvSpPr>
              <p:spPr bwMode="auto">
                <a:xfrm>
                  <a:off x="192" y="96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0" name="Oval 10"/>
                <p:cNvSpPr>
                  <a:spLocks noChangeArrowheads="1"/>
                </p:cNvSpPr>
                <p:nvPr/>
              </p:nvSpPr>
              <p:spPr bwMode="auto">
                <a:xfrm>
                  <a:off x="288" y="48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en-US"/>
                </a:p>
              </p:txBody>
            </p:sp>
            <p:sp>
              <p:nvSpPr>
                <p:cNvPr id="171" name="Oval 11"/>
                <p:cNvSpPr>
                  <a:spLocks noChangeArrowheads="1"/>
                </p:cNvSpPr>
                <p:nvPr/>
              </p:nvSpPr>
              <p:spPr bwMode="auto">
                <a:xfrm>
                  <a:off x="480" y="0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2" name="Oval 12"/>
                <p:cNvSpPr>
                  <a:spLocks noChangeArrowheads="1"/>
                </p:cNvSpPr>
                <p:nvPr/>
              </p:nvSpPr>
              <p:spPr bwMode="auto">
                <a:xfrm>
                  <a:off x="624" y="48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3" name="Oval 13"/>
                <p:cNvSpPr>
                  <a:spLocks noChangeArrowheads="1"/>
                </p:cNvSpPr>
                <p:nvPr/>
              </p:nvSpPr>
              <p:spPr bwMode="auto">
                <a:xfrm>
                  <a:off x="738" y="122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4" name="Oval 14"/>
                <p:cNvSpPr>
                  <a:spLocks noChangeArrowheads="1"/>
                </p:cNvSpPr>
                <p:nvPr/>
              </p:nvSpPr>
              <p:spPr bwMode="auto">
                <a:xfrm>
                  <a:off x="82" y="203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5" name="Oval 15"/>
                <p:cNvSpPr>
                  <a:spLocks noChangeArrowheads="1"/>
                </p:cNvSpPr>
                <p:nvPr/>
              </p:nvSpPr>
              <p:spPr bwMode="auto">
                <a:xfrm>
                  <a:off x="41" y="284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6" name="Oval 16"/>
                <p:cNvSpPr>
                  <a:spLocks noChangeArrowheads="1"/>
                </p:cNvSpPr>
                <p:nvPr/>
              </p:nvSpPr>
              <p:spPr bwMode="auto">
                <a:xfrm>
                  <a:off x="246" y="203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7" name="Oval 17"/>
                <p:cNvSpPr>
                  <a:spLocks noChangeArrowheads="1"/>
                </p:cNvSpPr>
                <p:nvPr/>
              </p:nvSpPr>
              <p:spPr bwMode="auto">
                <a:xfrm>
                  <a:off x="480" y="144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8" name="Oval 18"/>
                <p:cNvSpPr>
                  <a:spLocks noChangeArrowheads="1"/>
                </p:cNvSpPr>
                <p:nvPr/>
              </p:nvSpPr>
              <p:spPr bwMode="auto">
                <a:xfrm>
                  <a:off x="410" y="243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79" name="Oval 19"/>
                <p:cNvSpPr>
                  <a:spLocks noChangeArrowheads="1"/>
                </p:cNvSpPr>
                <p:nvPr/>
              </p:nvSpPr>
              <p:spPr bwMode="auto">
                <a:xfrm>
                  <a:off x="164" y="284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0" name="Oval 20"/>
                <p:cNvSpPr>
                  <a:spLocks noChangeArrowheads="1"/>
                </p:cNvSpPr>
                <p:nvPr/>
              </p:nvSpPr>
              <p:spPr bwMode="auto">
                <a:xfrm>
                  <a:off x="266" y="334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1" name="Oval 21"/>
                <p:cNvSpPr>
                  <a:spLocks noChangeArrowheads="1"/>
                </p:cNvSpPr>
                <p:nvPr/>
              </p:nvSpPr>
              <p:spPr bwMode="auto">
                <a:xfrm>
                  <a:off x="543" y="243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2" name="Oval 22"/>
                <p:cNvSpPr>
                  <a:spLocks noChangeArrowheads="1"/>
                </p:cNvSpPr>
                <p:nvPr/>
              </p:nvSpPr>
              <p:spPr bwMode="auto">
                <a:xfrm>
                  <a:off x="666" y="182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3" name="Oval 23"/>
                <p:cNvSpPr>
                  <a:spLocks noChangeArrowheads="1"/>
                </p:cNvSpPr>
                <p:nvPr/>
              </p:nvSpPr>
              <p:spPr bwMode="auto">
                <a:xfrm>
                  <a:off x="656" y="284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4" name="Oval 24"/>
                <p:cNvSpPr>
                  <a:spLocks noChangeArrowheads="1"/>
                </p:cNvSpPr>
                <p:nvPr/>
              </p:nvSpPr>
              <p:spPr bwMode="auto">
                <a:xfrm>
                  <a:off x="738" y="365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5" name="Oval 25"/>
                <p:cNvSpPr>
                  <a:spLocks noChangeArrowheads="1"/>
                </p:cNvSpPr>
                <p:nvPr/>
              </p:nvSpPr>
              <p:spPr bwMode="auto">
                <a:xfrm>
                  <a:off x="820" y="203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6" name="Oval 26"/>
                <p:cNvSpPr>
                  <a:spLocks noChangeArrowheads="1"/>
                </p:cNvSpPr>
                <p:nvPr/>
              </p:nvSpPr>
              <p:spPr bwMode="auto">
                <a:xfrm>
                  <a:off x="492" y="324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7" name="Oval 27"/>
                <p:cNvSpPr>
                  <a:spLocks noChangeArrowheads="1"/>
                </p:cNvSpPr>
                <p:nvPr/>
              </p:nvSpPr>
              <p:spPr bwMode="auto">
                <a:xfrm>
                  <a:off x="851" y="334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8" name="Oval 28"/>
                <p:cNvSpPr>
                  <a:spLocks noChangeArrowheads="1"/>
                </p:cNvSpPr>
                <p:nvPr/>
              </p:nvSpPr>
              <p:spPr bwMode="auto">
                <a:xfrm>
                  <a:off x="369" y="405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9" name="Oval 29"/>
                <p:cNvSpPr>
                  <a:spLocks noChangeArrowheads="1"/>
                </p:cNvSpPr>
                <p:nvPr/>
              </p:nvSpPr>
              <p:spPr bwMode="auto">
                <a:xfrm>
                  <a:off x="0" y="405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0" name="Oval 30"/>
                <p:cNvSpPr>
                  <a:spLocks noChangeArrowheads="1"/>
                </p:cNvSpPr>
                <p:nvPr/>
              </p:nvSpPr>
              <p:spPr bwMode="auto">
                <a:xfrm>
                  <a:off x="0" y="527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1" name="Oval 31"/>
                <p:cNvSpPr>
                  <a:spLocks noChangeArrowheads="1"/>
                </p:cNvSpPr>
                <p:nvPr/>
              </p:nvSpPr>
              <p:spPr bwMode="auto">
                <a:xfrm>
                  <a:off x="82" y="649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2" name="Oval 32"/>
                <p:cNvSpPr>
                  <a:spLocks noChangeArrowheads="1"/>
                </p:cNvSpPr>
                <p:nvPr/>
              </p:nvSpPr>
              <p:spPr bwMode="auto">
                <a:xfrm>
                  <a:off x="297" y="699"/>
                  <a:ext cx="62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3" name="Oval 33"/>
                <p:cNvSpPr>
                  <a:spLocks noChangeArrowheads="1"/>
                </p:cNvSpPr>
                <p:nvPr/>
              </p:nvSpPr>
              <p:spPr bwMode="auto">
                <a:xfrm>
                  <a:off x="492" y="851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4" name="Oval 34"/>
                <p:cNvSpPr>
                  <a:spLocks noChangeArrowheads="1"/>
                </p:cNvSpPr>
                <p:nvPr/>
              </p:nvSpPr>
              <p:spPr bwMode="auto">
                <a:xfrm>
                  <a:off x="164" y="770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5" name="Oval 35"/>
                <p:cNvSpPr>
                  <a:spLocks noChangeArrowheads="1"/>
                </p:cNvSpPr>
                <p:nvPr/>
              </p:nvSpPr>
              <p:spPr bwMode="auto">
                <a:xfrm>
                  <a:off x="287" y="527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6" name="Oval 36"/>
                <p:cNvSpPr>
                  <a:spLocks noChangeArrowheads="1"/>
                </p:cNvSpPr>
                <p:nvPr/>
              </p:nvSpPr>
              <p:spPr bwMode="auto">
                <a:xfrm>
                  <a:off x="246" y="446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7" name="Oval 37"/>
                <p:cNvSpPr>
                  <a:spLocks noChangeArrowheads="1"/>
                </p:cNvSpPr>
                <p:nvPr/>
              </p:nvSpPr>
              <p:spPr bwMode="auto">
                <a:xfrm>
                  <a:off x="369" y="608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8" name="Oval 38"/>
                <p:cNvSpPr>
                  <a:spLocks noChangeArrowheads="1"/>
                </p:cNvSpPr>
                <p:nvPr/>
              </p:nvSpPr>
              <p:spPr bwMode="auto">
                <a:xfrm>
                  <a:off x="410" y="48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99" name="Oval 39"/>
                <p:cNvSpPr>
                  <a:spLocks noChangeArrowheads="1"/>
                </p:cNvSpPr>
                <p:nvPr/>
              </p:nvSpPr>
              <p:spPr bwMode="auto">
                <a:xfrm>
                  <a:off x="123" y="446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0" name="Oval 40"/>
                <p:cNvSpPr>
                  <a:spLocks noChangeArrowheads="1"/>
                </p:cNvSpPr>
                <p:nvPr/>
              </p:nvSpPr>
              <p:spPr bwMode="auto">
                <a:xfrm>
                  <a:off x="533" y="44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1" name="Oval 41"/>
                <p:cNvSpPr>
                  <a:spLocks noChangeArrowheads="1"/>
                </p:cNvSpPr>
                <p:nvPr/>
              </p:nvSpPr>
              <p:spPr bwMode="auto">
                <a:xfrm>
                  <a:off x="512" y="578"/>
                  <a:ext cx="62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2" name="Oval 42"/>
                <p:cNvSpPr>
                  <a:spLocks noChangeArrowheads="1"/>
                </p:cNvSpPr>
                <p:nvPr/>
              </p:nvSpPr>
              <p:spPr bwMode="auto">
                <a:xfrm>
                  <a:off x="635" y="395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3" name="Oval 43"/>
                <p:cNvSpPr>
                  <a:spLocks noChangeArrowheads="1"/>
                </p:cNvSpPr>
                <p:nvPr/>
              </p:nvSpPr>
              <p:spPr bwMode="auto">
                <a:xfrm>
                  <a:off x="624" y="816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4" name="Oval 44"/>
                <p:cNvSpPr>
                  <a:spLocks noChangeArrowheads="1"/>
                </p:cNvSpPr>
                <p:nvPr/>
              </p:nvSpPr>
              <p:spPr bwMode="auto">
                <a:xfrm>
                  <a:off x="738" y="48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5" name="Oval 45"/>
                <p:cNvSpPr>
                  <a:spLocks noChangeArrowheads="1"/>
                </p:cNvSpPr>
                <p:nvPr/>
              </p:nvSpPr>
              <p:spPr bwMode="auto">
                <a:xfrm>
                  <a:off x="851" y="48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6" name="Oval 46"/>
                <p:cNvSpPr>
                  <a:spLocks noChangeArrowheads="1"/>
                </p:cNvSpPr>
                <p:nvPr/>
              </p:nvSpPr>
              <p:spPr bwMode="auto">
                <a:xfrm>
                  <a:off x="635" y="578"/>
                  <a:ext cx="62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7" name="Oval 47"/>
                <p:cNvSpPr>
                  <a:spLocks noChangeArrowheads="1"/>
                </p:cNvSpPr>
                <p:nvPr/>
              </p:nvSpPr>
              <p:spPr bwMode="auto">
                <a:xfrm>
                  <a:off x="656" y="689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8" name="Oval 48"/>
                <p:cNvSpPr>
                  <a:spLocks noChangeArrowheads="1"/>
                </p:cNvSpPr>
                <p:nvPr/>
              </p:nvSpPr>
              <p:spPr bwMode="auto">
                <a:xfrm>
                  <a:off x="205" y="608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9" name="Oval 49"/>
                <p:cNvSpPr>
                  <a:spLocks noChangeArrowheads="1"/>
                </p:cNvSpPr>
                <p:nvPr/>
              </p:nvSpPr>
              <p:spPr bwMode="auto">
                <a:xfrm>
                  <a:off x="328" y="851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10" name="Oval 50"/>
                <p:cNvSpPr>
                  <a:spLocks noChangeArrowheads="1"/>
                </p:cNvSpPr>
                <p:nvPr/>
              </p:nvSpPr>
              <p:spPr bwMode="auto">
                <a:xfrm>
                  <a:off x="820" y="608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11" name="Oval 51"/>
                <p:cNvSpPr>
                  <a:spLocks noChangeArrowheads="1"/>
                </p:cNvSpPr>
                <p:nvPr/>
              </p:nvSpPr>
              <p:spPr bwMode="auto">
                <a:xfrm>
                  <a:off x="410" y="730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12" name="Oval 52"/>
                <p:cNvSpPr>
                  <a:spLocks noChangeArrowheads="1"/>
                </p:cNvSpPr>
                <p:nvPr/>
              </p:nvSpPr>
              <p:spPr bwMode="auto">
                <a:xfrm>
                  <a:off x="533" y="730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13" name="Oval 53"/>
                <p:cNvSpPr>
                  <a:spLocks noChangeArrowheads="1"/>
                </p:cNvSpPr>
                <p:nvPr/>
              </p:nvSpPr>
              <p:spPr bwMode="auto">
                <a:xfrm>
                  <a:off x="768" y="720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14" name="Oval 54"/>
                <p:cNvSpPr>
                  <a:spLocks noChangeArrowheads="1"/>
                </p:cNvSpPr>
                <p:nvPr/>
              </p:nvSpPr>
              <p:spPr bwMode="auto">
                <a:xfrm>
                  <a:off x="336" y="144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6" name="Group 55"/>
              <p:cNvGrpSpPr/>
              <p:nvPr/>
            </p:nvGrpSpPr>
            <p:grpSpPr bwMode="auto">
              <a:xfrm>
                <a:off x="624" y="1392"/>
                <a:ext cx="480" cy="491"/>
                <a:chOff x="0" y="0"/>
                <a:chExt cx="624" cy="491"/>
              </a:xfrm>
            </p:grpSpPr>
            <p:sp>
              <p:nvSpPr>
                <p:cNvPr id="16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8" y="0"/>
                  <a:ext cx="57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b="1" dirty="0">
                      <a:ea typeface="黑体" panose="02010609060101010101" pitchFamily="49" charset="-122"/>
                    </a:rPr>
                    <a:t>诱导</a:t>
                  </a:r>
                  <a:endParaRPr lang="zh-CN" altLang="en-US" b="1" dirty="0">
                    <a:ea typeface="黑体" panose="02010609060101010101" pitchFamily="49" charset="-122"/>
                  </a:endParaRP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b="1" dirty="0">
                      <a:ea typeface="黑体" panose="02010609060101010101" pitchFamily="49" charset="-122"/>
                    </a:rPr>
                    <a:t>融合</a:t>
                  </a:r>
                  <a:endParaRPr lang="zh-CN" altLang="en-US" b="1" dirty="0"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67" name="Line 57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" name="Line 58"/>
              <p:cNvSpPr>
                <a:spLocks noChangeShapeType="1"/>
              </p:cNvSpPr>
              <p:nvPr/>
            </p:nvSpPr>
            <p:spPr bwMode="auto">
              <a:xfrm>
                <a:off x="1728" y="163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" name="Group 59"/>
              <p:cNvGrpSpPr/>
              <p:nvPr/>
            </p:nvGrpSpPr>
            <p:grpSpPr bwMode="auto">
              <a:xfrm>
                <a:off x="3024" y="1296"/>
                <a:ext cx="720" cy="336"/>
                <a:chOff x="0" y="0"/>
                <a:chExt cx="720" cy="336"/>
              </a:xfrm>
            </p:grpSpPr>
            <p:sp>
              <p:nvSpPr>
                <p:cNvPr id="164" name="Line 60"/>
                <p:cNvSpPr>
                  <a:spLocks noChangeShapeType="1"/>
                </p:cNvSpPr>
                <p:nvPr/>
              </p:nvSpPr>
              <p:spPr bwMode="auto">
                <a:xfrm>
                  <a:off x="96" y="3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7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40分钟后</a:t>
                  </a:r>
                  <a:endPara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9" name="Group 62"/>
              <p:cNvGrpSpPr/>
              <p:nvPr/>
            </p:nvGrpSpPr>
            <p:grpSpPr bwMode="auto">
              <a:xfrm>
                <a:off x="1056" y="1056"/>
                <a:ext cx="690" cy="1072"/>
                <a:chOff x="0" y="0"/>
                <a:chExt cx="690" cy="1072"/>
              </a:xfrm>
            </p:grpSpPr>
            <p:grpSp>
              <p:nvGrpSpPr>
                <p:cNvPr id="116" name="Group 63"/>
                <p:cNvGrpSpPr/>
                <p:nvPr/>
              </p:nvGrpSpPr>
              <p:grpSpPr bwMode="auto">
                <a:xfrm>
                  <a:off x="0" y="480"/>
                  <a:ext cx="690" cy="592"/>
                  <a:chOff x="0" y="0"/>
                  <a:chExt cx="690" cy="592"/>
                </a:xfrm>
              </p:grpSpPr>
              <p:sp>
                <p:nvSpPr>
                  <p:cNvPr id="14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0"/>
                    <a:ext cx="624" cy="576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FFCC66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19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3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9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84"/>
                    <a:ext cx="65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4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6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52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12" y="35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4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8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384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96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11" y="128"/>
                    <a:ext cx="65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44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4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4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5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43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6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52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7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8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5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336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6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144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6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62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63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sp>
              <p:nvSpPr>
                <p:cNvPr id="117" name="Oval 88"/>
                <p:cNvSpPr>
                  <a:spLocks noChangeArrowheads="1"/>
                </p:cNvSpPr>
                <p:nvPr/>
              </p:nvSpPr>
              <p:spPr bwMode="auto">
                <a:xfrm>
                  <a:off x="48" y="0"/>
                  <a:ext cx="624" cy="576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FFCC66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8" name="Oval 89"/>
                <p:cNvSpPr>
                  <a:spLocks noChangeArrowheads="1"/>
                </p:cNvSpPr>
                <p:nvPr/>
              </p:nvSpPr>
              <p:spPr bwMode="auto">
                <a:xfrm>
                  <a:off x="0" y="24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9" name="Oval 90"/>
                <p:cNvSpPr>
                  <a:spLocks noChangeArrowheads="1"/>
                </p:cNvSpPr>
                <p:nvPr/>
              </p:nvSpPr>
              <p:spPr bwMode="auto">
                <a:xfrm>
                  <a:off x="192" y="19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0" name="Oval 91"/>
                <p:cNvSpPr>
                  <a:spLocks noChangeArrowheads="1"/>
                </p:cNvSpPr>
                <p:nvPr/>
              </p:nvSpPr>
              <p:spPr bwMode="auto">
                <a:xfrm>
                  <a:off x="528" y="19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1" name="Oval 92"/>
                <p:cNvSpPr>
                  <a:spLocks noChangeArrowheads="1"/>
                </p:cNvSpPr>
                <p:nvPr/>
              </p:nvSpPr>
              <p:spPr bwMode="auto">
                <a:xfrm>
                  <a:off x="336" y="384"/>
                  <a:ext cx="65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2" name="Oval 93"/>
                <p:cNvSpPr>
                  <a:spLocks noChangeArrowheads="1"/>
                </p:cNvSpPr>
                <p:nvPr/>
              </p:nvSpPr>
              <p:spPr bwMode="auto">
                <a:xfrm>
                  <a:off x="336" y="24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3" name="Oval 94"/>
                <p:cNvSpPr>
                  <a:spLocks noChangeArrowheads="1"/>
                </p:cNvSpPr>
                <p:nvPr/>
              </p:nvSpPr>
              <p:spPr bwMode="auto">
                <a:xfrm>
                  <a:off x="432" y="28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4" name="Oval 95"/>
                <p:cNvSpPr>
                  <a:spLocks noChangeArrowheads="1"/>
                </p:cNvSpPr>
                <p:nvPr/>
              </p:nvSpPr>
              <p:spPr bwMode="auto">
                <a:xfrm>
                  <a:off x="212" y="35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5" name="Oval 96"/>
                <p:cNvSpPr>
                  <a:spLocks noChangeArrowheads="1"/>
                </p:cNvSpPr>
                <p:nvPr/>
              </p:nvSpPr>
              <p:spPr bwMode="auto">
                <a:xfrm>
                  <a:off x="624" y="28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6" name="Oval 97"/>
                <p:cNvSpPr>
                  <a:spLocks noChangeArrowheads="1"/>
                </p:cNvSpPr>
                <p:nvPr/>
              </p:nvSpPr>
              <p:spPr bwMode="auto">
                <a:xfrm>
                  <a:off x="480" y="384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7" name="Oval 98"/>
                <p:cNvSpPr>
                  <a:spLocks noChangeArrowheads="1"/>
                </p:cNvSpPr>
                <p:nvPr/>
              </p:nvSpPr>
              <p:spPr bwMode="auto">
                <a:xfrm>
                  <a:off x="432" y="96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8" name="Oval 99"/>
                <p:cNvSpPr>
                  <a:spLocks noChangeArrowheads="1"/>
                </p:cNvSpPr>
                <p:nvPr/>
              </p:nvSpPr>
              <p:spPr bwMode="auto">
                <a:xfrm>
                  <a:off x="311" y="128"/>
                  <a:ext cx="65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29" name="Oval 100"/>
                <p:cNvSpPr>
                  <a:spLocks noChangeArrowheads="1"/>
                </p:cNvSpPr>
                <p:nvPr/>
              </p:nvSpPr>
              <p:spPr bwMode="auto">
                <a:xfrm>
                  <a:off x="624" y="144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0" name="Oval 101"/>
                <p:cNvSpPr>
                  <a:spLocks noChangeArrowheads="1"/>
                </p:cNvSpPr>
                <p:nvPr/>
              </p:nvSpPr>
              <p:spPr bwMode="auto">
                <a:xfrm>
                  <a:off x="528" y="4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1" name="Oval 102"/>
                <p:cNvSpPr>
                  <a:spLocks noChangeArrowheads="1"/>
                </p:cNvSpPr>
                <p:nvPr/>
              </p:nvSpPr>
              <p:spPr bwMode="auto">
                <a:xfrm>
                  <a:off x="576" y="43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2" name="Oval 103"/>
                <p:cNvSpPr>
                  <a:spLocks noChangeArrowheads="1"/>
                </p:cNvSpPr>
                <p:nvPr/>
              </p:nvSpPr>
              <p:spPr bwMode="auto">
                <a:xfrm>
                  <a:off x="432" y="48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3" name="Oval 104"/>
                <p:cNvSpPr>
                  <a:spLocks noChangeArrowheads="1"/>
                </p:cNvSpPr>
                <p:nvPr/>
              </p:nvSpPr>
              <p:spPr bwMode="auto">
                <a:xfrm>
                  <a:off x="96" y="432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4" name="Oval 105"/>
                <p:cNvSpPr>
                  <a:spLocks noChangeArrowheads="1"/>
                </p:cNvSpPr>
                <p:nvPr/>
              </p:nvSpPr>
              <p:spPr bwMode="auto">
                <a:xfrm>
                  <a:off x="48" y="336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5" name="Oval 106"/>
                <p:cNvSpPr>
                  <a:spLocks noChangeArrowheads="1"/>
                </p:cNvSpPr>
                <p:nvPr/>
              </p:nvSpPr>
              <p:spPr bwMode="auto">
                <a:xfrm>
                  <a:off x="48" y="144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6" name="Oval 107"/>
                <p:cNvSpPr>
                  <a:spLocks noChangeArrowheads="1"/>
                </p:cNvSpPr>
                <p:nvPr/>
              </p:nvSpPr>
              <p:spPr bwMode="auto">
                <a:xfrm>
                  <a:off x="144" y="48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7" name="Oval 108"/>
                <p:cNvSpPr>
                  <a:spLocks noChangeArrowheads="1"/>
                </p:cNvSpPr>
                <p:nvPr/>
              </p:nvSpPr>
              <p:spPr bwMode="auto">
                <a:xfrm>
                  <a:off x="288" y="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8" name="Oval 109"/>
                <p:cNvSpPr>
                  <a:spLocks noChangeArrowheads="1"/>
                </p:cNvSpPr>
                <p:nvPr/>
              </p:nvSpPr>
              <p:spPr bwMode="auto">
                <a:xfrm>
                  <a:off x="432" y="0"/>
                  <a:ext cx="66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39" name="Oval 110"/>
                <p:cNvSpPr>
                  <a:spLocks noChangeArrowheads="1"/>
                </p:cNvSpPr>
                <p:nvPr/>
              </p:nvSpPr>
              <p:spPr bwMode="auto">
                <a:xfrm>
                  <a:off x="288" y="480"/>
                  <a:ext cx="65" cy="64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10" name="Group 111"/>
              <p:cNvGrpSpPr/>
              <p:nvPr/>
            </p:nvGrpSpPr>
            <p:grpSpPr bwMode="auto">
              <a:xfrm>
                <a:off x="3792" y="1104"/>
                <a:ext cx="912" cy="912"/>
                <a:chOff x="0" y="0"/>
                <a:chExt cx="912" cy="912"/>
              </a:xfrm>
            </p:grpSpPr>
            <p:sp>
              <p:nvSpPr>
                <p:cNvPr id="67" name="Oval 112"/>
                <p:cNvSpPr>
                  <a:spLocks noChangeArrowheads="1"/>
                </p:cNvSpPr>
                <p:nvPr/>
              </p:nvSpPr>
              <p:spPr bwMode="auto">
                <a:xfrm>
                  <a:off x="48" y="48"/>
                  <a:ext cx="861" cy="851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rgbClr val="FFCC66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8" name="Oval 113"/>
                <p:cNvSpPr>
                  <a:spLocks noChangeArrowheads="1"/>
                </p:cNvSpPr>
                <p:nvPr/>
              </p:nvSpPr>
              <p:spPr bwMode="auto">
                <a:xfrm>
                  <a:off x="246" y="41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69" name="Oval 114"/>
                <p:cNvSpPr>
                  <a:spLocks noChangeArrowheads="1"/>
                </p:cNvSpPr>
                <p:nvPr/>
              </p:nvSpPr>
              <p:spPr bwMode="auto">
                <a:xfrm>
                  <a:off x="369" y="0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0" name="Oval 115"/>
                <p:cNvSpPr>
                  <a:spLocks noChangeArrowheads="1"/>
                </p:cNvSpPr>
                <p:nvPr/>
              </p:nvSpPr>
              <p:spPr bwMode="auto">
                <a:xfrm>
                  <a:off x="533" y="0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1" name="Oval 116"/>
                <p:cNvSpPr>
                  <a:spLocks noChangeArrowheads="1"/>
                </p:cNvSpPr>
                <p:nvPr/>
              </p:nvSpPr>
              <p:spPr bwMode="auto">
                <a:xfrm>
                  <a:off x="656" y="41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2" name="Oval 117"/>
                <p:cNvSpPr>
                  <a:spLocks noChangeArrowheads="1"/>
                </p:cNvSpPr>
                <p:nvPr/>
              </p:nvSpPr>
              <p:spPr bwMode="auto">
                <a:xfrm>
                  <a:off x="738" y="122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3" name="Oval 118"/>
                <p:cNvSpPr>
                  <a:spLocks noChangeArrowheads="1"/>
                </p:cNvSpPr>
                <p:nvPr/>
              </p:nvSpPr>
              <p:spPr bwMode="auto">
                <a:xfrm>
                  <a:off x="164" y="122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4" name="Oval 119"/>
                <p:cNvSpPr>
                  <a:spLocks noChangeArrowheads="1"/>
                </p:cNvSpPr>
                <p:nvPr/>
              </p:nvSpPr>
              <p:spPr bwMode="auto">
                <a:xfrm>
                  <a:off x="82" y="203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5" name="Oval 120"/>
                <p:cNvSpPr>
                  <a:spLocks noChangeArrowheads="1"/>
                </p:cNvSpPr>
                <p:nvPr/>
              </p:nvSpPr>
              <p:spPr bwMode="auto">
                <a:xfrm>
                  <a:off x="41" y="284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6" name="Oval 121"/>
                <p:cNvSpPr>
                  <a:spLocks noChangeArrowheads="1"/>
                </p:cNvSpPr>
                <p:nvPr/>
              </p:nvSpPr>
              <p:spPr bwMode="auto">
                <a:xfrm>
                  <a:off x="246" y="203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7" name="Oval 122"/>
                <p:cNvSpPr>
                  <a:spLocks noChangeArrowheads="1"/>
                </p:cNvSpPr>
                <p:nvPr/>
              </p:nvSpPr>
              <p:spPr bwMode="auto">
                <a:xfrm>
                  <a:off x="410" y="122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8" name="Oval 123"/>
                <p:cNvSpPr>
                  <a:spLocks noChangeArrowheads="1"/>
                </p:cNvSpPr>
                <p:nvPr/>
              </p:nvSpPr>
              <p:spPr bwMode="auto">
                <a:xfrm>
                  <a:off x="533" y="122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79" name="Oval 124"/>
                <p:cNvSpPr>
                  <a:spLocks noChangeArrowheads="1"/>
                </p:cNvSpPr>
                <p:nvPr/>
              </p:nvSpPr>
              <p:spPr bwMode="auto">
                <a:xfrm>
                  <a:off x="410" y="243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0" name="Oval 125"/>
                <p:cNvSpPr>
                  <a:spLocks noChangeArrowheads="1"/>
                </p:cNvSpPr>
                <p:nvPr/>
              </p:nvSpPr>
              <p:spPr bwMode="auto">
                <a:xfrm>
                  <a:off x="164" y="284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1" name="Oval 126"/>
                <p:cNvSpPr>
                  <a:spLocks noChangeArrowheads="1"/>
                </p:cNvSpPr>
                <p:nvPr/>
              </p:nvSpPr>
              <p:spPr bwMode="auto">
                <a:xfrm>
                  <a:off x="266" y="334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2" name="Oval 127"/>
                <p:cNvSpPr>
                  <a:spLocks noChangeArrowheads="1"/>
                </p:cNvSpPr>
                <p:nvPr/>
              </p:nvSpPr>
              <p:spPr bwMode="auto">
                <a:xfrm>
                  <a:off x="543" y="243"/>
                  <a:ext cx="62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3" name="Oval 128"/>
                <p:cNvSpPr>
                  <a:spLocks noChangeArrowheads="1"/>
                </p:cNvSpPr>
                <p:nvPr/>
              </p:nvSpPr>
              <p:spPr bwMode="auto">
                <a:xfrm>
                  <a:off x="666" y="182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4" name="Oval 129"/>
                <p:cNvSpPr>
                  <a:spLocks noChangeArrowheads="1"/>
                </p:cNvSpPr>
                <p:nvPr/>
              </p:nvSpPr>
              <p:spPr bwMode="auto">
                <a:xfrm>
                  <a:off x="656" y="284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5" name="Oval 130"/>
                <p:cNvSpPr>
                  <a:spLocks noChangeArrowheads="1"/>
                </p:cNvSpPr>
                <p:nvPr/>
              </p:nvSpPr>
              <p:spPr bwMode="auto">
                <a:xfrm>
                  <a:off x="738" y="365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6" name="Oval 131"/>
                <p:cNvSpPr>
                  <a:spLocks noChangeArrowheads="1"/>
                </p:cNvSpPr>
                <p:nvPr/>
              </p:nvSpPr>
              <p:spPr bwMode="auto">
                <a:xfrm>
                  <a:off x="820" y="203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7" name="Oval 132"/>
                <p:cNvSpPr>
                  <a:spLocks noChangeArrowheads="1"/>
                </p:cNvSpPr>
                <p:nvPr/>
              </p:nvSpPr>
              <p:spPr bwMode="auto">
                <a:xfrm>
                  <a:off x="492" y="324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8" name="Oval 133"/>
                <p:cNvSpPr>
                  <a:spLocks noChangeArrowheads="1"/>
                </p:cNvSpPr>
                <p:nvPr/>
              </p:nvSpPr>
              <p:spPr bwMode="auto">
                <a:xfrm>
                  <a:off x="851" y="334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89" name="Oval 134"/>
                <p:cNvSpPr>
                  <a:spLocks noChangeArrowheads="1"/>
                </p:cNvSpPr>
                <p:nvPr/>
              </p:nvSpPr>
              <p:spPr bwMode="auto">
                <a:xfrm>
                  <a:off x="369" y="405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0" name="Oval 135"/>
                <p:cNvSpPr>
                  <a:spLocks noChangeArrowheads="1"/>
                </p:cNvSpPr>
                <p:nvPr/>
              </p:nvSpPr>
              <p:spPr bwMode="auto">
                <a:xfrm>
                  <a:off x="0" y="405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1" name="Oval 136"/>
                <p:cNvSpPr>
                  <a:spLocks noChangeArrowheads="1"/>
                </p:cNvSpPr>
                <p:nvPr/>
              </p:nvSpPr>
              <p:spPr bwMode="auto">
                <a:xfrm>
                  <a:off x="0" y="527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2" name="Oval 137"/>
                <p:cNvSpPr>
                  <a:spLocks noChangeArrowheads="1"/>
                </p:cNvSpPr>
                <p:nvPr/>
              </p:nvSpPr>
              <p:spPr bwMode="auto">
                <a:xfrm>
                  <a:off x="82" y="649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3" name="Oval 138"/>
                <p:cNvSpPr>
                  <a:spLocks noChangeArrowheads="1"/>
                </p:cNvSpPr>
                <p:nvPr/>
              </p:nvSpPr>
              <p:spPr bwMode="auto">
                <a:xfrm>
                  <a:off x="297" y="699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4" name="Oval 139"/>
                <p:cNvSpPr>
                  <a:spLocks noChangeArrowheads="1"/>
                </p:cNvSpPr>
                <p:nvPr/>
              </p:nvSpPr>
              <p:spPr bwMode="auto">
                <a:xfrm>
                  <a:off x="492" y="851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5" name="Oval 140"/>
                <p:cNvSpPr>
                  <a:spLocks noChangeArrowheads="1"/>
                </p:cNvSpPr>
                <p:nvPr/>
              </p:nvSpPr>
              <p:spPr bwMode="auto">
                <a:xfrm>
                  <a:off x="164" y="770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6" name="Oval 141"/>
                <p:cNvSpPr>
                  <a:spLocks noChangeArrowheads="1"/>
                </p:cNvSpPr>
                <p:nvPr/>
              </p:nvSpPr>
              <p:spPr bwMode="auto">
                <a:xfrm>
                  <a:off x="287" y="527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7" name="Oval 142"/>
                <p:cNvSpPr>
                  <a:spLocks noChangeArrowheads="1"/>
                </p:cNvSpPr>
                <p:nvPr/>
              </p:nvSpPr>
              <p:spPr bwMode="auto">
                <a:xfrm>
                  <a:off x="246" y="44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8" name="Oval 143"/>
                <p:cNvSpPr>
                  <a:spLocks noChangeArrowheads="1"/>
                </p:cNvSpPr>
                <p:nvPr/>
              </p:nvSpPr>
              <p:spPr bwMode="auto">
                <a:xfrm>
                  <a:off x="369" y="608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99" name="Oval 144"/>
                <p:cNvSpPr>
                  <a:spLocks noChangeArrowheads="1"/>
                </p:cNvSpPr>
                <p:nvPr/>
              </p:nvSpPr>
              <p:spPr bwMode="auto">
                <a:xfrm>
                  <a:off x="410" y="48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0" name="Oval 145"/>
                <p:cNvSpPr>
                  <a:spLocks noChangeArrowheads="1"/>
                </p:cNvSpPr>
                <p:nvPr/>
              </p:nvSpPr>
              <p:spPr bwMode="auto">
                <a:xfrm>
                  <a:off x="123" y="446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1" name="Oval 146"/>
                <p:cNvSpPr>
                  <a:spLocks noChangeArrowheads="1"/>
                </p:cNvSpPr>
                <p:nvPr/>
              </p:nvSpPr>
              <p:spPr bwMode="auto">
                <a:xfrm>
                  <a:off x="533" y="44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2" name="Oval 147"/>
                <p:cNvSpPr>
                  <a:spLocks noChangeArrowheads="1"/>
                </p:cNvSpPr>
                <p:nvPr/>
              </p:nvSpPr>
              <p:spPr bwMode="auto">
                <a:xfrm>
                  <a:off x="512" y="578"/>
                  <a:ext cx="62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3" name="Oval 148"/>
                <p:cNvSpPr>
                  <a:spLocks noChangeArrowheads="1"/>
                </p:cNvSpPr>
                <p:nvPr/>
              </p:nvSpPr>
              <p:spPr bwMode="auto">
                <a:xfrm>
                  <a:off x="635" y="395"/>
                  <a:ext cx="62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4" name="Oval 149"/>
                <p:cNvSpPr>
                  <a:spLocks noChangeArrowheads="1"/>
                </p:cNvSpPr>
                <p:nvPr/>
              </p:nvSpPr>
              <p:spPr bwMode="auto">
                <a:xfrm>
                  <a:off x="624" y="816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5" name="Oval 150"/>
                <p:cNvSpPr>
                  <a:spLocks noChangeArrowheads="1"/>
                </p:cNvSpPr>
                <p:nvPr/>
              </p:nvSpPr>
              <p:spPr bwMode="auto">
                <a:xfrm>
                  <a:off x="738" y="486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6" name="Oval 151"/>
                <p:cNvSpPr>
                  <a:spLocks noChangeArrowheads="1"/>
                </p:cNvSpPr>
                <p:nvPr/>
              </p:nvSpPr>
              <p:spPr bwMode="auto">
                <a:xfrm>
                  <a:off x="851" y="486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7" name="Oval 152"/>
                <p:cNvSpPr>
                  <a:spLocks noChangeArrowheads="1"/>
                </p:cNvSpPr>
                <p:nvPr/>
              </p:nvSpPr>
              <p:spPr bwMode="auto">
                <a:xfrm>
                  <a:off x="635" y="578"/>
                  <a:ext cx="62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8" name="Oval 153"/>
                <p:cNvSpPr>
                  <a:spLocks noChangeArrowheads="1"/>
                </p:cNvSpPr>
                <p:nvPr/>
              </p:nvSpPr>
              <p:spPr bwMode="auto">
                <a:xfrm>
                  <a:off x="656" y="689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9" name="Oval 154"/>
                <p:cNvSpPr>
                  <a:spLocks noChangeArrowheads="1"/>
                </p:cNvSpPr>
                <p:nvPr/>
              </p:nvSpPr>
              <p:spPr bwMode="auto">
                <a:xfrm>
                  <a:off x="205" y="608"/>
                  <a:ext cx="61" cy="6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0" name="Oval 155"/>
                <p:cNvSpPr>
                  <a:spLocks noChangeArrowheads="1"/>
                </p:cNvSpPr>
                <p:nvPr/>
              </p:nvSpPr>
              <p:spPr bwMode="auto">
                <a:xfrm>
                  <a:off x="328" y="851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1" name="Oval 156"/>
                <p:cNvSpPr>
                  <a:spLocks noChangeArrowheads="1"/>
                </p:cNvSpPr>
                <p:nvPr/>
              </p:nvSpPr>
              <p:spPr bwMode="auto">
                <a:xfrm>
                  <a:off x="820" y="608"/>
                  <a:ext cx="61" cy="61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2" name="Oval 157"/>
                <p:cNvSpPr>
                  <a:spLocks noChangeArrowheads="1"/>
                </p:cNvSpPr>
                <p:nvPr/>
              </p:nvSpPr>
              <p:spPr bwMode="auto">
                <a:xfrm>
                  <a:off x="410" y="730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3" name="Oval 158"/>
                <p:cNvSpPr>
                  <a:spLocks noChangeArrowheads="1"/>
                </p:cNvSpPr>
                <p:nvPr/>
              </p:nvSpPr>
              <p:spPr bwMode="auto">
                <a:xfrm>
                  <a:off x="533" y="730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4" name="Oval 159"/>
                <p:cNvSpPr>
                  <a:spLocks noChangeArrowheads="1"/>
                </p:cNvSpPr>
                <p:nvPr/>
              </p:nvSpPr>
              <p:spPr bwMode="auto">
                <a:xfrm>
                  <a:off x="768" y="720"/>
                  <a:ext cx="61" cy="60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00FF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15" name="Oval 160"/>
                <p:cNvSpPr>
                  <a:spLocks noChangeArrowheads="1"/>
                </p:cNvSpPr>
                <p:nvPr/>
              </p:nvSpPr>
              <p:spPr bwMode="auto">
                <a:xfrm>
                  <a:off x="287" y="122"/>
                  <a:ext cx="61" cy="60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11" name="Group 161"/>
              <p:cNvGrpSpPr/>
              <p:nvPr/>
            </p:nvGrpSpPr>
            <p:grpSpPr bwMode="auto">
              <a:xfrm>
                <a:off x="48" y="0"/>
                <a:ext cx="1008" cy="1008"/>
                <a:chOff x="0" y="0"/>
                <a:chExt cx="1008" cy="1008"/>
              </a:xfrm>
            </p:grpSpPr>
            <p:grpSp>
              <p:nvGrpSpPr>
                <p:cNvPr id="41" name="Group 162"/>
                <p:cNvGrpSpPr/>
                <p:nvPr/>
              </p:nvGrpSpPr>
              <p:grpSpPr bwMode="auto">
                <a:xfrm>
                  <a:off x="144" y="384"/>
                  <a:ext cx="672" cy="624"/>
                  <a:chOff x="0" y="0"/>
                  <a:chExt cx="690" cy="592"/>
                </a:xfrm>
              </p:grpSpPr>
              <p:sp>
                <p:nvSpPr>
                  <p:cNvPr id="43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0"/>
                    <a:ext cx="624" cy="576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FFCC66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4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5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192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6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92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7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84"/>
                    <a:ext cx="65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8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4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9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528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0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1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12" y="352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88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3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384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4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96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5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311" y="128"/>
                    <a:ext cx="65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6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44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48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8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432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9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528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0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1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2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336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3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144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4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66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sp>
              <p:nvSpPr>
                <p:cNvPr id="42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008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3200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人细胞</a:t>
                  </a:r>
                  <a:endPara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2" name="Group 188"/>
              <p:cNvGrpSpPr/>
              <p:nvPr/>
            </p:nvGrpSpPr>
            <p:grpSpPr bwMode="auto">
              <a:xfrm>
                <a:off x="96" y="2256"/>
                <a:ext cx="912" cy="1037"/>
                <a:chOff x="0" y="0"/>
                <a:chExt cx="912" cy="1037"/>
              </a:xfrm>
            </p:grpSpPr>
            <p:grpSp>
              <p:nvGrpSpPr>
                <p:cNvPr id="15" name="Group 189"/>
                <p:cNvGrpSpPr/>
                <p:nvPr/>
              </p:nvGrpSpPr>
              <p:grpSpPr bwMode="auto">
                <a:xfrm>
                  <a:off x="48" y="0"/>
                  <a:ext cx="672" cy="624"/>
                  <a:chOff x="0" y="0"/>
                  <a:chExt cx="690" cy="592"/>
                </a:xfrm>
              </p:grpSpPr>
              <p:sp>
                <p:nvSpPr>
                  <p:cNvPr id="17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0"/>
                    <a:ext cx="624" cy="576"/>
                  </a:xfrm>
                  <a:prstGeom prst="ellipse">
                    <a:avLst/>
                  </a:prstGeom>
                  <a:solidFill>
                    <a:srgbClr val="FFCC66"/>
                  </a:solidFill>
                  <a:ln w="9525">
                    <a:solidFill>
                      <a:srgbClr val="FFCC66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8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19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192" y="19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0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9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1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84"/>
                    <a:ext cx="65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2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4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3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52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4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28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5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212" y="35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6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8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7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384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8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96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29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11" y="128"/>
                    <a:ext cx="65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0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144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1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4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2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432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3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52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4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0"/>
                    <a:ext cx="66" cy="64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FF33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5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6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336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7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144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8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144" y="48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39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0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0"/>
                    <a:ext cx="66" cy="64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FF00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sp>
              <p:nvSpPr>
                <p:cNvPr id="16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0" y="672"/>
                  <a:ext cx="91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zh-CN" altLang="en-US" sz="3200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鼠细胞</a:t>
                  </a:r>
                  <a:endParaRPr lang="zh-CN" altLang="en-US" sz="32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3" name="Line 215"/>
              <p:cNvSpPr>
                <a:spLocks noChangeShapeType="1"/>
              </p:cNvSpPr>
              <p:nvPr/>
            </p:nvSpPr>
            <p:spPr bwMode="auto">
              <a:xfrm flipH="1" flipV="1">
                <a:off x="0" y="1632"/>
                <a:ext cx="288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4" name="Text Box 216"/>
              <p:cNvSpPr txBox="1">
                <a:spLocks noChangeArrowheads="1"/>
              </p:cNvSpPr>
              <p:nvPr/>
            </p:nvSpPr>
            <p:spPr bwMode="auto">
              <a:xfrm>
                <a:off x="48" y="3504"/>
                <a:ext cx="528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1970年，</a:t>
                </a:r>
                <a:r>
                  <a:rPr lang="en-US" altLang="zh-CN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Frye</a:t>
                </a:r>
                <a:r>
                  <a:rPr lang="zh-CN" altLang="en-US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和</a:t>
                </a:r>
                <a:r>
                  <a:rPr lang="en-US" altLang="zh-CN" sz="3200" b="1" dirty="0" err="1">
                    <a:latin typeface="黑体" panose="02010609060101010101" pitchFamily="49" charset="-122"/>
                    <a:ea typeface="黑体" panose="02010609060101010101" pitchFamily="49" charset="-122"/>
                  </a:rPr>
                  <a:t>Edidin</a:t>
                </a:r>
                <a:r>
                  <a:rPr lang="zh-CN" altLang="en-US" sz="32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的人--鼠细胞融合实验</a:t>
                </a:r>
                <a:endPara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79723" y="241493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流动性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2" descr="膜脂的流动 拷贝"/>
          <p:cNvPicPr>
            <a:picLocks noChangeAspect="1" noChangeArrowheads="1"/>
          </p:cNvPicPr>
          <p:nvPr/>
        </p:nvPicPr>
        <p:blipFill>
          <a:blip r:embed="rId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5" y="906241"/>
            <a:ext cx="9217629" cy="244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974079" y="2363788"/>
            <a:ext cx="9217629" cy="4494212"/>
            <a:chOff x="1575809" y="2363788"/>
            <a:chExt cx="9217629" cy="4494212"/>
          </a:xfrm>
        </p:grpSpPr>
        <p:grpSp>
          <p:nvGrpSpPr>
            <p:cNvPr id="3" name="组合 2"/>
            <p:cNvGrpSpPr/>
            <p:nvPr/>
          </p:nvGrpSpPr>
          <p:grpSpPr>
            <a:xfrm>
              <a:off x="1575809" y="2363788"/>
              <a:ext cx="9217629" cy="4494212"/>
              <a:chOff x="1575809" y="2363788"/>
              <a:chExt cx="9217629" cy="4494212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575809" y="2363788"/>
                <a:ext cx="9217629" cy="4494212"/>
                <a:chOff x="1575809" y="2363788"/>
                <a:chExt cx="9217629" cy="4494212"/>
              </a:xfrm>
            </p:grpSpPr>
            <p:pic>
              <p:nvPicPr>
                <p:cNvPr id="9" name="Picture 2" descr="细胞膜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75809" y="2363788"/>
                  <a:ext cx="9217629" cy="4494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223782" y="6105378"/>
                  <a:ext cx="2294206" cy="646331"/>
                </a:xfrm>
                <a:prstGeom prst="rect">
                  <a:avLst/>
                </a:prstGeom>
                <a:solidFill>
                  <a:srgbClr val="FFFFC3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z="3600" b="1" dirty="0">
                      <a:solidFill>
                        <a:schemeClr val="bg1"/>
                      </a:solidFill>
                      <a:ea typeface="黑体" panose="02010609060101010101" pitchFamily="49" charset="-122"/>
                    </a:rPr>
                    <a:t>细胞骨架</a:t>
                  </a:r>
                  <a:endParaRPr lang="zh-CN" altLang="en-US" sz="3600" b="1" dirty="0">
                    <a:solidFill>
                      <a:schemeClr val="bg1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8517988" y="3255498"/>
                <a:ext cx="1676400" cy="641350"/>
              </a:xfrm>
              <a:prstGeom prst="rect">
                <a:avLst/>
              </a:prstGeom>
              <a:solidFill>
                <a:srgbClr val="E2FFE3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600" b="1" dirty="0">
                    <a:solidFill>
                      <a:schemeClr val="bg1"/>
                    </a:solidFill>
                    <a:ea typeface="黑体" panose="02010609060101010101" pitchFamily="49" charset="-122"/>
                  </a:rPr>
                  <a:t>胆固醇</a:t>
                </a:r>
                <a:endParaRPr lang="zh-CN" altLang="en-US" sz="3600" b="1" dirty="0">
                  <a:solidFill>
                    <a:schemeClr val="bg1"/>
                  </a:solidFill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7714957" y="5416450"/>
              <a:ext cx="803031" cy="68892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H="1">
              <a:off x="8918915" y="3736070"/>
              <a:ext cx="351693" cy="5827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2264898" y="504092"/>
            <a:ext cx="7042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结构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endParaRPr lang="zh-CN" altLang="en-US" sz="4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2314" y="2211095"/>
            <a:ext cx="28953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不对称性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72314" y="1347495"/>
            <a:ext cx="6119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流动性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01930" y="106680"/>
            <a:ext cx="18084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落实笔记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2-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7"/>
          <a:stretch>
            <a:fillRect/>
          </a:stretch>
        </p:blipFill>
        <p:spPr bwMode="auto">
          <a:xfrm>
            <a:off x="155576" y="96521"/>
            <a:ext cx="59404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811781" y="3201988"/>
            <a:ext cx="583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3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细胞膜的流动镶嵌模型</a:t>
            </a:r>
            <a:endParaRPr kumimoji="1" lang="zh-CN" altLang="en-US" sz="36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3796" name="Picture 5" descr="细胞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3281" r="2196" b="13338"/>
          <a:stretch>
            <a:fillRect/>
          </a:stretch>
        </p:blipFill>
        <p:spPr bwMode="auto">
          <a:xfrm>
            <a:off x="5417186" y="3805238"/>
            <a:ext cx="6588125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155576" y="3248979"/>
            <a:ext cx="18084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落实笔记</a:t>
            </a:r>
            <a:endParaRPr lang="zh-C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474" y="837883"/>
            <a:ext cx="8229600" cy="1143000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细胞膜研究的方法</a:t>
            </a:r>
            <a:endParaRPr lang="zh-CN" altLang="en-US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747004" y="18649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选材：哺乳动物成熟的红细胞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063625" y="3007995"/>
            <a:ext cx="79127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分离方法：吸水涨破、离心分离</a:t>
            </a:r>
            <a:endParaRPr lang="zh-CN" altLang="en-US" sz="3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94665" y="4402455"/>
            <a:ext cx="103866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结构：电子显微镜、</a:t>
            </a: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冰冻蚀刻电镜扫描</a:t>
            </a:r>
            <a:endParaRPr lang="zh-CN" altLang="en-US" sz="32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930" y="106680"/>
            <a:ext cx="180848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落实笔记</a:t>
            </a:r>
            <a:endParaRPr lang="zh-CN" alt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657078" y="436782"/>
            <a:ext cx="7042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三、细胞膜的功能</a:t>
            </a:r>
            <a:endParaRPr lang="zh-CN" altLang="en-US" sz="4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0550"/>
          <a:stretch>
            <a:fillRect/>
          </a:stretch>
        </p:blipFill>
        <p:spPr>
          <a:xfrm>
            <a:off x="5114925" y="1069340"/>
            <a:ext cx="5257800" cy="5737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657078" y="436782"/>
            <a:ext cx="7042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三、细胞膜的功能</a:t>
            </a:r>
            <a:endParaRPr lang="zh-CN" altLang="en-US" sz="4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7225" y="1536700"/>
            <a:ext cx="109613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将细胞与外界环境分隔开，保障内部环境的相对稳定。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3676"/>
            <a:ext cx="10515600" cy="981186"/>
          </a:xfrm>
        </p:spPr>
        <p:txBody>
          <a:bodyPr/>
          <a:lstStyle/>
          <a:p>
            <a:r>
              <a:rPr lang="zh-CN" altLang="en-US" sz="3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细胞膜真的存在吗？</a:t>
            </a:r>
            <a:endParaRPr lang="zh-CN" altLang="en-US" sz="3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3425" y="1455420"/>
            <a:ext cx="11171555" cy="4572000"/>
          </a:xfrm>
        </p:spPr>
        <p:txBody>
          <a:bodyPr/>
          <a:lstStyle/>
          <a:p>
            <a:r>
              <a:rPr lang="zh-CN" altLang="en-US" sz="36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科学家用显微注射的方法，将染料伊红注入变形虫体内，伊红很快就扩散到整个细胞，但是却不能出细胞，这说明什么？</a:t>
            </a:r>
            <a:endParaRPr lang="zh-CN" altLang="en-US" sz="36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36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说明细胞有一个边界，阻挡伊红出去。这个边界就是细胞膜。</a:t>
            </a:r>
            <a:endParaRPr lang="zh-CN" altLang="en-US" sz="36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4610100"/>
            <a:ext cx="4343400" cy="2276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rcRect b="11786"/>
          <a:stretch>
            <a:fillRect/>
          </a:stretch>
        </p:blipFill>
        <p:spPr>
          <a:xfrm>
            <a:off x="969010" y="113030"/>
            <a:ext cx="9679940" cy="6612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937113" y="271047"/>
            <a:ext cx="7042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三、细胞膜的功能</a:t>
            </a:r>
            <a:endParaRPr lang="zh-CN" altLang="en-US" sz="4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7225" y="3105785"/>
            <a:ext cx="110713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控制物质进出细胞。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（相对的选择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透过性）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7225" y="1536700"/>
            <a:ext cx="109613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将细胞与外界环境分隔开，保障内部环境的相对稳定。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19433" y="3995551"/>
            <a:ext cx="800100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吸收：营养物质、有害物质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分泌、排出：信号分子、代谢废物等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侵入：病毒、细菌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等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937113" y="271047"/>
            <a:ext cx="7042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三、细胞膜的功能</a:t>
            </a:r>
            <a:endParaRPr lang="zh-CN" altLang="en-US" sz="4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7225" y="3105785"/>
            <a:ext cx="10961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控制物质进出细胞。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（相对的选择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透过性）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7225" y="1536700"/>
            <a:ext cx="109613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将细胞与外界环境分隔开，保障内部环境的相对稳定。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7054" y="4412640"/>
            <a:ext cx="600028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进行细胞间的信息交流。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2172" b="23563"/>
          <a:stretch>
            <a:fillRect/>
          </a:stretch>
        </p:blipFill>
        <p:spPr>
          <a:xfrm>
            <a:off x="2075180" y="0"/>
            <a:ext cx="842772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937113" y="271047"/>
            <a:ext cx="70421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三、细胞膜的功能</a:t>
            </a:r>
            <a:endParaRPr lang="zh-CN" altLang="en-US" sz="4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7225" y="3105785"/>
            <a:ext cx="11090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控制物质进出细胞。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（相对的选择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透过性）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57225" y="1536700"/>
            <a:ext cx="109613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将细胞与外界环境分隔开，保障内部环境的相对稳定。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7054" y="4412640"/>
            <a:ext cx="6000286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kumimoji="1"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进行细胞间的信息交流。</a:t>
            </a:r>
            <a:endParaRPr kumimoji="1" lang="zh-CN" altLang="en-US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82368" y="272176"/>
            <a:ext cx="583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细胞膜的流动镶嵌模型</a:t>
            </a:r>
            <a:endParaRPr kumimoji="1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3796" name="Picture 5" descr="细胞膜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3281" r="2196" b="13338"/>
          <a:stretch>
            <a:fillRect/>
          </a:stretch>
        </p:blipFill>
        <p:spPr bwMode="auto">
          <a:xfrm>
            <a:off x="537276" y="1360617"/>
            <a:ext cx="11461891" cy="53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3935414" y="0"/>
            <a:ext cx="46815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几种膜的化学成分表</a:t>
            </a:r>
            <a:endParaRPr kumimoji="1" lang="zh-CN" altLang="en-US" b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795" name="Group 7"/>
          <p:cNvGrpSpPr/>
          <p:nvPr/>
        </p:nvGrpSpPr>
        <p:grpSpPr bwMode="auto">
          <a:xfrm>
            <a:off x="1919288" y="620713"/>
            <a:ext cx="8280400" cy="3835400"/>
            <a:chOff x="0" y="0"/>
            <a:chExt cx="3160" cy="2416"/>
          </a:xfrm>
        </p:grpSpPr>
        <p:grpSp>
          <p:nvGrpSpPr>
            <p:cNvPr id="33797" name="Group 8"/>
            <p:cNvGrpSpPr/>
            <p:nvPr/>
          </p:nvGrpSpPr>
          <p:grpSpPr bwMode="auto">
            <a:xfrm>
              <a:off x="0" y="0"/>
              <a:ext cx="703" cy="460"/>
              <a:chOff x="0" y="0"/>
              <a:chExt cx="703" cy="460"/>
            </a:xfrm>
          </p:grpSpPr>
          <p:sp>
            <p:nvSpPr>
              <p:cNvPr id="33867" name="Rectangle 9"/>
              <p:cNvSpPr>
                <a:spLocks noChangeArrowheads="1"/>
              </p:cNvSpPr>
              <p:nvPr/>
            </p:nvSpPr>
            <p:spPr bwMode="auto">
              <a:xfrm>
                <a:off x="43" y="0"/>
                <a:ext cx="617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ea typeface="黑体" panose="02010609060101010101" pitchFamily="49" charset="-122"/>
                  </a:rPr>
                  <a:t>膜的种类</a:t>
                </a:r>
                <a:endParaRPr kumimoji="1" lang="zh-CN" altLang="en-US" sz="5400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3386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03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798" name="Group 11"/>
            <p:cNvGrpSpPr/>
            <p:nvPr/>
          </p:nvGrpSpPr>
          <p:grpSpPr bwMode="auto">
            <a:xfrm>
              <a:off x="703" y="0"/>
              <a:ext cx="880" cy="460"/>
              <a:chOff x="703" y="0"/>
              <a:chExt cx="880" cy="460"/>
            </a:xfrm>
          </p:grpSpPr>
          <p:sp>
            <p:nvSpPr>
              <p:cNvPr id="33865" name="Rectangle 12"/>
              <p:cNvSpPr>
                <a:spLocks noChangeArrowheads="1"/>
              </p:cNvSpPr>
              <p:nvPr/>
            </p:nvSpPr>
            <p:spPr bwMode="auto">
              <a:xfrm>
                <a:off x="746" y="0"/>
                <a:ext cx="794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蛋白质（质量分数</a:t>
                </a:r>
                <a:r>
                  <a:rPr kumimoji="1" lang="en-US" altLang="zh-CN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/%</a:t>
                </a:r>
                <a:r>
                  <a:rPr kumimoji="1" lang="zh-CN" altLang="en-US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kumimoji="1" lang="zh-CN" altLang="en-US" sz="24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66" name="Rectangle 13"/>
              <p:cNvSpPr>
                <a:spLocks noChangeArrowheads="1"/>
              </p:cNvSpPr>
              <p:nvPr/>
            </p:nvSpPr>
            <p:spPr bwMode="auto">
              <a:xfrm>
                <a:off x="703" y="0"/>
                <a:ext cx="880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799" name="Group 14"/>
            <p:cNvGrpSpPr/>
            <p:nvPr/>
          </p:nvGrpSpPr>
          <p:grpSpPr bwMode="auto">
            <a:xfrm>
              <a:off x="1583" y="0"/>
              <a:ext cx="805" cy="460"/>
              <a:chOff x="1583" y="0"/>
              <a:chExt cx="805" cy="460"/>
            </a:xfrm>
          </p:grpSpPr>
          <p:sp>
            <p:nvSpPr>
              <p:cNvPr id="33863" name="Rectangle 15"/>
              <p:cNvSpPr>
                <a:spLocks noChangeArrowheads="1"/>
              </p:cNvSpPr>
              <p:nvPr/>
            </p:nvSpPr>
            <p:spPr bwMode="auto">
              <a:xfrm>
                <a:off x="1626" y="0"/>
                <a:ext cx="719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脂类（质量分数</a:t>
                </a:r>
                <a:r>
                  <a:rPr kumimoji="1" lang="en-US" altLang="zh-CN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/%</a:t>
                </a:r>
                <a:r>
                  <a:rPr kumimoji="1" lang="zh-CN" altLang="en-US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kumimoji="1" lang="zh-CN" altLang="en-US" sz="24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64" name="Rectangle 16"/>
              <p:cNvSpPr>
                <a:spLocks noChangeArrowheads="1"/>
              </p:cNvSpPr>
              <p:nvPr/>
            </p:nvSpPr>
            <p:spPr bwMode="auto">
              <a:xfrm>
                <a:off x="1583" y="0"/>
                <a:ext cx="805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0" name="Group 17"/>
            <p:cNvGrpSpPr/>
            <p:nvPr/>
          </p:nvGrpSpPr>
          <p:grpSpPr bwMode="auto">
            <a:xfrm>
              <a:off x="2388" y="0"/>
              <a:ext cx="772" cy="460"/>
              <a:chOff x="2388" y="0"/>
              <a:chExt cx="772" cy="460"/>
            </a:xfrm>
          </p:grpSpPr>
          <p:sp>
            <p:nvSpPr>
              <p:cNvPr id="33861" name="Rectangle 18"/>
              <p:cNvSpPr>
                <a:spLocks noChangeArrowheads="1"/>
              </p:cNvSpPr>
              <p:nvPr/>
            </p:nvSpPr>
            <p:spPr bwMode="auto">
              <a:xfrm>
                <a:off x="2431" y="0"/>
                <a:ext cx="686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糖类（质量分数</a:t>
                </a:r>
                <a:r>
                  <a:rPr kumimoji="1" lang="en-US" altLang="zh-CN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/%</a:t>
                </a:r>
                <a:r>
                  <a:rPr kumimoji="1" lang="zh-CN" altLang="en-US" sz="2400" b="1">
                    <a:solidFill>
                      <a:srgbClr val="FFFF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kumimoji="1" lang="zh-CN" altLang="en-US" sz="24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62" name="Rectangle 19"/>
              <p:cNvSpPr>
                <a:spLocks noChangeArrowheads="1"/>
              </p:cNvSpPr>
              <p:nvPr/>
            </p:nvSpPr>
            <p:spPr bwMode="auto">
              <a:xfrm>
                <a:off x="2388" y="0"/>
                <a:ext cx="772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1" name="Group 20"/>
            <p:cNvGrpSpPr/>
            <p:nvPr/>
          </p:nvGrpSpPr>
          <p:grpSpPr bwMode="auto">
            <a:xfrm>
              <a:off x="0" y="460"/>
              <a:ext cx="703" cy="374"/>
              <a:chOff x="0" y="460"/>
              <a:chExt cx="703" cy="374"/>
            </a:xfrm>
          </p:grpSpPr>
          <p:sp>
            <p:nvSpPr>
              <p:cNvPr id="33859" name="Rectangle 21"/>
              <p:cNvSpPr>
                <a:spLocks noChangeArrowheads="1"/>
              </p:cNvSpPr>
              <p:nvPr/>
            </p:nvSpPr>
            <p:spPr bwMode="auto">
              <a:xfrm>
                <a:off x="43" y="460"/>
                <a:ext cx="617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ea typeface="黑体" panose="02010609060101010101" pitchFamily="49" charset="-122"/>
                  </a:rPr>
                  <a:t>人红细胞膜</a:t>
                </a:r>
                <a:endParaRPr kumimoji="1" lang="zh-CN" altLang="en-US" sz="2400" b="1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33860" name="Rectangle 22"/>
              <p:cNvSpPr>
                <a:spLocks noChangeArrowheads="1"/>
              </p:cNvSpPr>
              <p:nvPr/>
            </p:nvSpPr>
            <p:spPr bwMode="auto">
              <a:xfrm>
                <a:off x="0" y="460"/>
                <a:ext cx="703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2" name="Group 23"/>
            <p:cNvGrpSpPr/>
            <p:nvPr/>
          </p:nvGrpSpPr>
          <p:grpSpPr bwMode="auto">
            <a:xfrm>
              <a:off x="703" y="460"/>
              <a:ext cx="880" cy="374"/>
              <a:chOff x="703" y="460"/>
              <a:chExt cx="880" cy="374"/>
            </a:xfrm>
          </p:grpSpPr>
          <p:sp>
            <p:nvSpPr>
              <p:cNvPr id="33857" name="Rectangle 24"/>
              <p:cNvSpPr>
                <a:spLocks noChangeArrowheads="1"/>
              </p:cNvSpPr>
              <p:nvPr/>
            </p:nvSpPr>
            <p:spPr bwMode="auto">
              <a:xfrm>
                <a:off x="746" y="460"/>
                <a:ext cx="794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49</a:t>
                </a:r>
                <a:endParaRPr kumimoji="1" lang="en-US" altLang="zh-CN" sz="720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58" name="Rectangle 25"/>
              <p:cNvSpPr>
                <a:spLocks noChangeArrowheads="1"/>
              </p:cNvSpPr>
              <p:nvPr/>
            </p:nvSpPr>
            <p:spPr bwMode="auto">
              <a:xfrm>
                <a:off x="703" y="460"/>
                <a:ext cx="880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3" name="Group 26"/>
            <p:cNvGrpSpPr/>
            <p:nvPr/>
          </p:nvGrpSpPr>
          <p:grpSpPr bwMode="auto">
            <a:xfrm>
              <a:off x="1583" y="460"/>
              <a:ext cx="805" cy="374"/>
              <a:chOff x="1583" y="460"/>
              <a:chExt cx="805" cy="374"/>
            </a:xfrm>
          </p:grpSpPr>
          <p:sp>
            <p:nvSpPr>
              <p:cNvPr id="33855" name="Rectangle 27"/>
              <p:cNvSpPr>
                <a:spLocks noChangeArrowheads="1"/>
              </p:cNvSpPr>
              <p:nvPr/>
            </p:nvSpPr>
            <p:spPr bwMode="auto">
              <a:xfrm>
                <a:off x="1626" y="460"/>
                <a:ext cx="719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43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56" name="Rectangle 28"/>
              <p:cNvSpPr>
                <a:spLocks noChangeArrowheads="1"/>
              </p:cNvSpPr>
              <p:nvPr/>
            </p:nvSpPr>
            <p:spPr bwMode="auto">
              <a:xfrm>
                <a:off x="1583" y="460"/>
                <a:ext cx="805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4" name="Group 29"/>
            <p:cNvGrpSpPr/>
            <p:nvPr/>
          </p:nvGrpSpPr>
          <p:grpSpPr bwMode="auto">
            <a:xfrm>
              <a:off x="2388" y="460"/>
              <a:ext cx="772" cy="374"/>
              <a:chOff x="2388" y="460"/>
              <a:chExt cx="772" cy="374"/>
            </a:xfrm>
          </p:grpSpPr>
          <p:sp>
            <p:nvSpPr>
              <p:cNvPr id="33853" name="Rectangle 30"/>
              <p:cNvSpPr>
                <a:spLocks noChangeArrowheads="1"/>
              </p:cNvSpPr>
              <p:nvPr/>
            </p:nvSpPr>
            <p:spPr bwMode="auto">
              <a:xfrm>
                <a:off x="2431" y="460"/>
                <a:ext cx="686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8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54" name="Rectangle 31"/>
              <p:cNvSpPr>
                <a:spLocks noChangeArrowheads="1"/>
              </p:cNvSpPr>
              <p:nvPr/>
            </p:nvSpPr>
            <p:spPr bwMode="auto">
              <a:xfrm>
                <a:off x="2388" y="460"/>
                <a:ext cx="772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5" name="Group 32"/>
            <p:cNvGrpSpPr/>
            <p:nvPr/>
          </p:nvGrpSpPr>
          <p:grpSpPr bwMode="auto">
            <a:xfrm>
              <a:off x="0" y="834"/>
              <a:ext cx="703" cy="460"/>
              <a:chOff x="0" y="834"/>
              <a:chExt cx="703" cy="460"/>
            </a:xfrm>
          </p:grpSpPr>
          <p:sp>
            <p:nvSpPr>
              <p:cNvPr id="33851" name="Rectangle 33"/>
              <p:cNvSpPr>
                <a:spLocks noChangeArrowheads="1"/>
              </p:cNvSpPr>
              <p:nvPr/>
            </p:nvSpPr>
            <p:spPr bwMode="auto">
              <a:xfrm>
                <a:off x="43" y="834"/>
                <a:ext cx="617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ea typeface="黑体" panose="02010609060101010101" pitchFamily="49" charset="-122"/>
                  </a:rPr>
                  <a:t>大鼠肝细胞核膜</a:t>
                </a:r>
                <a:endParaRPr kumimoji="1" lang="zh-CN" altLang="en-US" sz="2400" b="1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33852" name="Rectangle 34"/>
              <p:cNvSpPr>
                <a:spLocks noChangeArrowheads="1"/>
              </p:cNvSpPr>
              <p:nvPr/>
            </p:nvSpPr>
            <p:spPr bwMode="auto">
              <a:xfrm>
                <a:off x="0" y="834"/>
                <a:ext cx="703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6" name="Group 35"/>
            <p:cNvGrpSpPr/>
            <p:nvPr/>
          </p:nvGrpSpPr>
          <p:grpSpPr bwMode="auto">
            <a:xfrm>
              <a:off x="703" y="834"/>
              <a:ext cx="880" cy="460"/>
              <a:chOff x="703" y="834"/>
              <a:chExt cx="880" cy="460"/>
            </a:xfrm>
          </p:grpSpPr>
          <p:sp>
            <p:nvSpPr>
              <p:cNvPr id="33849" name="Rectangle 36"/>
              <p:cNvSpPr>
                <a:spLocks noChangeArrowheads="1"/>
              </p:cNvSpPr>
              <p:nvPr/>
            </p:nvSpPr>
            <p:spPr bwMode="auto">
              <a:xfrm>
                <a:off x="746" y="834"/>
                <a:ext cx="794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59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50" name="Rectangle 37"/>
              <p:cNvSpPr>
                <a:spLocks noChangeArrowheads="1"/>
              </p:cNvSpPr>
              <p:nvPr/>
            </p:nvSpPr>
            <p:spPr bwMode="auto">
              <a:xfrm>
                <a:off x="703" y="834"/>
                <a:ext cx="880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7" name="Group 38"/>
            <p:cNvGrpSpPr/>
            <p:nvPr/>
          </p:nvGrpSpPr>
          <p:grpSpPr bwMode="auto">
            <a:xfrm>
              <a:off x="1583" y="834"/>
              <a:ext cx="805" cy="460"/>
              <a:chOff x="1583" y="834"/>
              <a:chExt cx="805" cy="460"/>
            </a:xfrm>
          </p:grpSpPr>
          <p:sp>
            <p:nvSpPr>
              <p:cNvPr id="33847" name="Rectangle 39"/>
              <p:cNvSpPr>
                <a:spLocks noChangeArrowheads="1"/>
              </p:cNvSpPr>
              <p:nvPr/>
            </p:nvSpPr>
            <p:spPr bwMode="auto">
              <a:xfrm>
                <a:off x="1626" y="834"/>
                <a:ext cx="719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35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48" name="Rectangle 40"/>
              <p:cNvSpPr>
                <a:spLocks noChangeArrowheads="1"/>
              </p:cNvSpPr>
              <p:nvPr/>
            </p:nvSpPr>
            <p:spPr bwMode="auto">
              <a:xfrm>
                <a:off x="1583" y="834"/>
                <a:ext cx="805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8" name="Group 41"/>
            <p:cNvGrpSpPr/>
            <p:nvPr/>
          </p:nvGrpSpPr>
          <p:grpSpPr bwMode="auto">
            <a:xfrm>
              <a:off x="2388" y="834"/>
              <a:ext cx="772" cy="460"/>
              <a:chOff x="2388" y="834"/>
              <a:chExt cx="772" cy="460"/>
            </a:xfrm>
          </p:grpSpPr>
          <p:sp>
            <p:nvSpPr>
              <p:cNvPr id="33845" name="Rectangle 42"/>
              <p:cNvSpPr>
                <a:spLocks noChangeArrowheads="1"/>
              </p:cNvSpPr>
              <p:nvPr/>
            </p:nvSpPr>
            <p:spPr bwMode="auto">
              <a:xfrm>
                <a:off x="2431" y="834"/>
                <a:ext cx="686" cy="46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2.9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46" name="Rectangle 43"/>
              <p:cNvSpPr>
                <a:spLocks noChangeArrowheads="1"/>
              </p:cNvSpPr>
              <p:nvPr/>
            </p:nvSpPr>
            <p:spPr bwMode="auto">
              <a:xfrm>
                <a:off x="2388" y="834"/>
                <a:ext cx="772" cy="460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09" name="Group 44"/>
            <p:cNvGrpSpPr/>
            <p:nvPr/>
          </p:nvGrpSpPr>
          <p:grpSpPr bwMode="auto">
            <a:xfrm>
              <a:off x="0" y="1294"/>
              <a:ext cx="703" cy="374"/>
              <a:chOff x="0" y="1294"/>
              <a:chExt cx="703" cy="374"/>
            </a:xfrm>
          </p:grpSpPr>
          <p:sp>
            <p:nvSpPr>
              <p:cNvPr id="33843" name="Rectangle 45"/>
              <p:cNvSpPr>
                <a:spLocks noChangeArrowheads="1"/>
              </p:cNvSpPr>
              <p:nvPr/>
            </p:nvSpPr>
            <p:spPr bwMode="auto">
              <a:xfrm>
                <a:off x="43" y="1294"/>
                <a:ext cx="617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ea typeface="黑体" panose="02010609060101010101" pitchFamily="49" charset="-122"/>
                  </a:rPr>
                  <a:t>内质网膜</a:t>
                </a:r>
                <a:endParaRPr kumimoji="1" lang="zh-CN" altLang="en-US" sz="2400" b="1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33844" name="Rectangle 46"/>
              <p:cNvSpPr>
                <a:spLocks noChangeArrowheads="1"/>
              </p:cNvSpPr>
              <p:nvPr/>
            </p:nvSpPr>
            <p:spPr bwMode="auto">
              <a:xfrm>
                <a:off x="0" y="1294"/>
                <a:ext cx="703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0" name="Group 47"/>
            <p:cNvGrpSpPr/>
            <p:nvPr/>
          </p:nvGrpSpPr>
          <p:grpSpPr bwMode="auto">
            <a:xfrm>
              <a:off x="703" y="1294"/>
              <a:ext cx="880" cy="374"/>
              <a:chOff x="703" y="1294"/>
              <a:chExt cx="880" cy="374"/>
            </a:xfrm>
          </p:grpSpPr>
          <p:sp>
            <p:nvSpPr>
              <p:cNvPr id="33841" name="Rectangle 48"/>
              <p:cNvSpPr>
                <a:spLocks noChangeArrowheads="1"/>
              </p:cNvSpPr>
              <p:nvPr/>
            </p:nvSpPr>
            <p:spPr bwMode="auto">
              <a:xfrm>
                <a:off x="746" y="1294"/>
                <a:ext cx="794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67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42" name="Rectangle 49"/>
              <p:cNvSpPr>
                <a:spLocks noChangeArrowheads="1"/>
              </p:cNvSpPr>
              <p:nvPr/>
            </p:nvSpPr>
            <p:spPr bwMode="auto">
              <a:xfrm>
                <a:off x="703" y="1294"/>
                <a:ext cx="880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1" name="Group 50"/>
            <p:cNvGrpSpPr/>
            <p:nvPr/>
          </p:nvGrpSpPr>
          <p:grpSpPr bwMode="auto">
            <a:xfrm>
              <a:off x="1583" y="1294"/>
              <a:ext cx="805" cy="374"/>
              <a:chOff x="1583" y="1294"/>
              <a:chExt cx="805" cy="374"/>
            </a:xfrm>
          </p:grpSpPr>
          <p:sp>
            <p:nvSpPr>
              <p:cNvPr id="33839" name="Rectangle 51"/>
              <p:cNvSpPr>
                <a:spLocks noChangeArrowheads="1"/>
              </p:cNvSpPr>
              <p:nvPr/>
            </p:nvSpPr>
            <p:spPr bwMode="auto">
              <a:xfrm>
                <a:off x="1626" y="1294"/>
                <a:ext cx="719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33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40" name="Rectangle 52"/>
              <p:cNvSpPr>
                <a:spLocks noChangeArrowheads="1"/>
              </p:cNvSpPr>
              <p:nvPr/>
            </p:nvSpPr>
            <p:spPr bwMode="auto">
              <a:xfrm>
                <a:off x="1583" y="1294"/>
                <a:ext cx="805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2" name="Group 53"/>
            <p:cNvGrpSpPr/>
            <p:nvPr/>
          </p:nvGrpSpPr>
          <p:grpSpPr bwMode="auto">
            <a:xfrm>
              <a:off x="2388" y="1294"/>
              <a:ext cx="772" cy="374"/>
              <a:chOff x="2388" y="1294"/>
              <a:chExt cx="772" cy="374"/>
            </a:xfrm>
          </p:grpSpPr>
          <p:sp>
            <p:nvSpPr>
              <p:cNvPr id="33837" name="Rectangle 54"/>
              <p:cNvSpPr>
                <a:spLocks noChangeArrowheads="1"/>
              </p:cNvSpPr>
              <p:nvPr/>
            </p:nvSpPr>
            <p:spPr bwMode="auto">
              <a:xfrm>
                <a:off x="2431" y="1294"/>
                <a:ext cx="686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含量很少</a:t>
                </a:r>
                <a:endParaRPr kumimoji="1" lang="zh-CN" altLang="en-US" sz="28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38" name="Rectangle 55"/>
              <p:cNvSpPr>
                <a:spLocks noChangeArrowheads="1"/>
              </p:cNvSpPr>
              <p:nvPr/>
            </p:nvSpPr>
            <p:spPr bwMode="auto">
              <a:xfrm>
                <a:off x="2388" y="1294"/>
                <a:ext cx="772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3" name="Group 56"/>
            <p:cNvGrpSpPr/>
            <p:nvPr/>
          </p:nvGrpSpPr>
          <p:grpSpPr bwMode="auto">
            <a:xfrm>
              <a:off x="0" y="1668"/>
              <a:ext cx="703" cy="374"/>
              <a:chOff x="0" y="1668"/>
              <a:chExt cx="703" cy="374"/>
            </a:xfrm>
          </p:grpSpPr>
          <p:sp>
            <p:nvSpPr>
              <p:cNvPr id="33835" name="Rectangle 57"/>
              <p:cNvSpPr>
                <a:spLocks noChangeArrowheads="1"/>
              </p:cNvSpPr>
              <p:nvPr/>
            </p:nvSpPr>
            <p:spPr bwMode="auto">
              <a:xfrm>
                <a:off x="43" y="1668"/>
                <a:ext cx="617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ea typeface="黑体" panose="02010609060101010101" pitchFamily="49" charset="-122"/>
                  </a:rPr>
                  <a:t>线粒体外膜</a:t>
                </a:r>
                <a:endParaRPr kumimoji="1" lang="zh-CN" altLang="en-US" sz="2400" b="1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33836" name="Rectangle 58"/>
              <p:cNvSpPr>
                <a:spLocks noChangeArrowheads="1"/>
              </p:cNvSpPr>
              <p:nvPr/>
            </p:nvSpPr>
            <p:spPr bwMode="auto">
              <a:xfrm>
                <a:off x="0" y="1668"/>
                <a:ext cx="703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4" name="Group 59"/>
            <p:cNvGrpSpPr/>
            <p:nvPr/>
          </p:nvGrpSpPr>
          <p:grpSpPr bwMode="auto">
            <a:xfrm>
              <a:off x="703" y="1668"/>
              <a:ext cx="880" cy="374"/>
              <a:chOff x="703" y="1668"/>
              <a:chExt cx="880" cy="374"/>
            </a:xfrm>
          </p:grpSpPr>
          <p:sp>
            <p:nvSpPr>
              <p:cNvPr id="33833" name="Rectangle 60"/>
              <p:cNvSpPr>
                <a:spLocks noChangeArrowheads="1"/>
              </p:cNvSpPr>
              <p:nvPr/>
            </p:nvSpPr>
            <p:spPr bwMode="auto">
              <a:xfrm>
                <a:off x="746" y="1668"/>
                <a:ext cx="794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52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34" name="Rectangle 61"/>
              <p:cNvSpPr>
                <a:spLocks noChangeArrowheads="1"/>
              </p:cNvSpPr>
              <p:nvPr/>
            </p:nvSpPr>
            <p:spPr bwMode="auto">
              <a:xfrm>
                <a:off x="703" y="1668"/>
                <a:ext cx="880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5" name="Group 62"/>
            <p:cNvGrpSpPr/>
            <p:nvPr/>
          </p:nvGrpSpPr>
          <p:grpSpPr bwMode="auto">
            <a:xfrm>
              <a:off x="1583" y="1668"/>
              <a:ext cx="805" cy="374"/>
              <a:chOff x="1583" y="1668"/>
              <a:chExt cx="805" cy="374"/>
            </a:xfrm>
          </p:grpSpPr>
          <p:sp>
            <p:nvSpPr>
              <p:cNvPr id="33831" name="Rectangle 63"/>
              <p:cNvSpPr>
                <a:spLocks noChangeArrowheads="1"/>
              </p:cNvSpPr>
              <p:nvPr/>
            </p:nvSpPr>
            <p:spPr bwMode="auto">
              <a:xfrm>
                <a:off x="1626" y="1668"/>
                <a:ext cx="719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48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32" name="Rectangle 64"/>
              <p:cNvSpPr>
                <a:spLocks noChangeArrowheads="1"/>
              </p:cNvSpPr>
              <p:nvPr/>
            </p:nvSpPr>
            <p:spPr bwMode="auto">
              <a:xfrm>
                <a:off x="1583" y="1668"/>
                <a:ext cx="805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6" name="Group 65"/>
            <p:cNvGrpSpPr/>
            <p:nvPr/>
          </p:nvGrpSpPr>
          <p:grpSpPr bwMode="auto">
            <a:xfrm>
              <a:off x="2388" y="1668"/>
              <a:ext cx="772" cy="374"/>
              <a:chOff x="2388" y="1668"/>
              <a:chExt cx="772" cy="374"/>
            </a:xfrm>
          </p:grpSpPr>
          <p:sp>
            <p:nvSpPr>
              <p:cNvPr id="33829" name="Rectangle 66"/>
              <p:cNvSpPr>
                <a:spLocks noChangeArrowheads="1"/>
              </p:cNvSpPr>
              <p:nvPr/>
            </p:nvSpPr>
            <p:spPr bwMode="auto">
              <a:xfrm>
                <a:off x="2431" y="1668"/>
                <a:ext cx="686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含量很少</a:t>
                </a:r>
                <a:endParaRPr kumimoji="1" lang="zh-CN" altLang="en-US" sz="28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30" name="Rectangle 67"/>
              <p:cNvSpPr>
                <a:spLocks noChangeArrowheads="1"/>
              </p:cNvSpPr>
              <p:nvPr/>
            </p:nvSpPr>
            <p:spPr bwMode="auto">
              <a:xfrm>
                <a:off x="2388" y="1668"/>
                <a:ext cx="772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7" name="Group 68"/>
            <p:cNvGrpSpPr/>
            <p:nvPr/>
          </p:nvGrpSpPr>
          <p:grpSpPr bwMode="auto">
            <a:xfrm>
              <a:off x="0" y="2042"/>
              <a:ext cx="703" cy="374"/>
              <a:chOff x="0" y="2042"/>
              <a:chExt cx="703" cy="374"/>
            </a:xfrm>
          </p:grpSpPr>
          <p:sp>
            <p:nvSpPr>
              <p:cNvPr id="33827" name="Rectangle 69"/>
              <p:cNvSpPr>
                <a:spLocks noChangeArrowheads="1"/>
              </p:cNvSpPr>
              <p:nvPr/>
            </p:nvSpPr>
            <p:spPr bwMode="auto">
              <a:xfrm>
                <a:off x="43" y="2042"/>
                <a:ext cx="617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400" b="1">
                    <a:solidFill>
                      <a:srgbClr val="FFFF00"/>
                    </a:solidFill>
                    <a:ea typeface="黑体" panose="02010609060101010101" pitchFamily="49" charset="-122"/>
                  </a:rPr>
                  <a:t>线粒体内膜</a:t>
                </a:r>
                <a:endParaRPr kumimoji="1" lang="zh-CN" altLang="en-US" sz="2400" b="1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33828" name="Rectangle 70"/>
              <p:cNvSpPr>
                <a:spLocks noChangeArrowheads="1"/>
              </p:cNvSpPr>
              <p:nvPr/>
            </p:nvSpPr>
            <p:spPr bwMode="auto">
              <a:xfrm>
                <a:off x="0" y="2042"/>
                <a:ext cx="703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8" name="Group 71"/>
            <p:cNvGrpSpPr/>
            <p:nvPr/>
          </p:nvGrpSpPr>
          <p:grpSpPr bwMode="auto">
            <a:xfrm>
              <a:off x="703" y="2042"/>
              <a:ext cx="880" cy="374"/>
              <a:chOff x="703" y="2042"/>
              <a:chExt cx="880" cy="374"/>
            </a:xfrm>
          </p:grpSpPr>
          <p:sp>
            <p:nvSpPr>
              <p:cNvPr id="33825" name="Rectangle 72"/>
              <p:cNvSpPr>
                <a:spLocks noChangeArrowheads="1"/>
              </p:cNvSpPr>
              <p:nvPr/>
            </p:nvSpPr>
            <p:spPr bwMode="auto">
              <a:xfrm>
                <a:off x="746" y="2042"/>
                <a:ext cx="794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76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26" name="Rectangle 73"/>
              <p:cNvSpPr>
                <a:spLocks noChangeArrowheads="1"/>
              </p:cNvSpPr>
              <p:nvPr/>
            </p:nvSpPr>
            <p:spPr bwMode="auto">
              <a:xfrm>
                <a:off x="703" y="2042"/>
                <a:ext cx="880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9" name="Group 74"/>
            <p:cNvGrpSpPr/>
            <p:nvPr/>
          </p:nvGrpSpPr>
          <p:grpSpPr bwMode="auto">
            <a:xfrm>
              <a:off x="1583" y="2042"/>
              <a:ext cx="805" cy="374"/>
              <a:chOff x="1583" y="2042"/>
              <a:chExt cx="805" cy="374"/>
            </a:xfrm>
          </p:grpSpPr>
          <p:sp>
            <p:nvSpPr>
              <p:cNvPr id="33823" name="Rectangle 75"/>
              <p:cNvSpPr>
                <a:spLocks noChangeArrowheads="1"/>
              </p:cNvSpPr>
              <p:nvPr/>
            </p:nvSpPr>
            <p:spPr bwMode="auto">
              <a:xfrm>
                <a:off x="1626" y="2042"/>
                <a:ext cx="719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en-US" altLang="zh-CN" sz="36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24</a:t>
                </a:r>
                <a:endParaRPr kumimoji="1" lang="en-US" altLang="zh-CN" sz="36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24" name="Rectangle 76"/>
              <p:cNvSpPr>
                <a:spLocks noChangeArrowheads="1"/>
              </p:cNvSpPr>
              <p:nvPr/>
            </p:nvSpPr>
            <p:spPr bwMode="auto">
              <a:xfrm>
                <a:off x="1583" y="2042"/>
                <a:ext cx="805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20" name="Group 77"/>
            <p:cNvGrpSpPr/>
            <p:nvPr/>
          </p:nvGrpSpPr>
          <p:grpSpPr bwMode="auto">
            <a:xfrm>
              <a:off x="2388" y="2042"/>
              <a:ext cx="772" cy="374"/>
              <a:chOff x="2388" y="2042"/>
              <a:chExt cx="772" cy="374"/>
            </a:xfrm>
          </p:grpSpPr>
          <p:sp>
            <p:nvSpPr>
              <p:cNvPr id="33821" name="Rectangle 78"/>
              <p:cNvSpPr>
                <a:spLocks noChangeArrowheads="1"/>
              </p:cNvSpPr>
              <p:nvPr/>
            </p:nvSpPr>
            <p:spPr bwMode="auto">
              <a:xfrm>
                <a:off x="2431" y="2042"/>
                <a:ext cx="686" cy="37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kumimoji="1" lang="zh-CN" altLang="en-US" sz="2800" b="1">
                    <a:solidFill>
                      <a:srgbClr val="FFFF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含量很少</a:t>
                </a:r>
                <a:endParaRPr kumimoji="1" lang="zh-CN" altLang="en-US" sz="2800" b="1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3822" name="Rectangle 79"/>
              <p:cNvSpPr>
                <a:spLocks noChangeArrowheads="1"/>
              </p:cNvSpPr>
              <p:nvPr/>
            </p:nvSpPr>
            <p:spPr bwMode="auto">
              <a:xfrm>
                <a:off x="2388" y="2042"/>
                <a:ext cx="772" cy="374"/>
              </a:xfrm>
              <a:prstGeom prst="rect">
                <a:avLst/>
              </a:prstGeom>
              <a:noFill/>
              <a:ln w="7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3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5639" name="Text Box 103"/>
          <p:cNvSpPr txBox="1">
            <a:spLocks noChangeArrowheads="1"/>
          </p:cNvSpPr>
          <p:nvPr/>
        </p:nvSpPr>
        <p:spPr bwMode="auto">
          <a:xfrm>
            <a:off x="1919289" y="4652963"/>
            <a:ext cx="8207375" cy="1200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功能越复杂的膜，</a:t>
            </a:r>
            <a:endParaRPr lang="en-US" altLang="zh-CN" sz="36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蛋白质的</a:t>
            </a:r>
            <a:r>
              <a:rPr lang="zh-CN" altLang="en-US" sz="3600" b="1">
                <a:solidFill>
                  <a:srgbClr val="FF0000"/>
                </a:solidFill>
              </a:rPr>
              <a:t>种类和数量</a:t>
            </a:r>
            <a:r>
              <a:rPr lang="zh-CN" altLang="en-US" sz="3600" b="1">
                <a:solidFill>
                  <a:srgbClr val="000000"/>
                </a:solidFill>
              </a:rPr>
              <a:t>越多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" grpId="0" bldLvl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7813" y="115888"/>
            <a:ext cx="47037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6" y="2193925"/>
            <a:ext cx="434657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矩形 6"/>
          <p:cNvSpPr>
            <a:spLocks noChangeArrowheads="1"/>
          </p:cNvSpPr>
          <p:nvPr/>
        </p:nvSpPr>
        <p:spPr bwMode="auto">
          <a:xfrm>
            <a:off x="1536701" y="3716338"/>
            <a:ext cx="4932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ingFang SC"/>
                <a:ea typeface="宋体" panose="02010600030101010101" pitchFamily="2" charset="-122"/>
                <a:cs typeface="+mn-cs"/>
              </a:rPr>
              <a:t>漂浮在细胞膜上的脂筏（粉色）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5" name="矩形 7"/>
          <p:cNvSpPr>
            <a:spLocks noChangeArrowheads="1"/>
          </p:cNvSpPr>
          <p:nvPr/>
        </p:nvSpPr>
        <p:spPr bwMode="auto">
          <a:xfrm>
            <a:off x="6096001" y="1649414"/>
            <a:ext cx="4932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PingFang SC"/>
                <a:ea typeface="宋体" panose="02010600030101010101" pitchFamily="2" charset="-122"/>
                <a:cs typeface="+mn-cs"/>
              </a:rPr>
              <a:t>脂筏（黄色）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1673226" y="5159376"/>
            <a:ext cx="4462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脂筏模型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92771" y="774700"/>
            <a:ext cx="280828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四、细胞壁</a:t>
            </a:r>
            <a:endParaRPr lang="zh-CN" altLang="en-US" b="1" dirty="0" smtClean="0">
              <a:solidFill>
                <a:schemeClr val="bg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93631" y="2708275"/>
            <a:ext cx="4281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植物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：纤维素和</a:t>
            </a:r>
            <a:r>
              <a:rPr lang="zh-CN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果胶</a:t>
            </a:r>
            <a:endParaRPr lang="zh-CN" altLang="en-US" sz="3200" b="1" dirty="0" smtClean="0">
              <a:solidFill>
                <a:schemeClr val="bg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0768" y="3644900"/>
            <a:ext cx="3046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细菌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：肽聚糖</a:t>
            </a:r>
            <a:endParaRPr lang="zh-CN" altLang="en-US" sz="3200" b="1" dirty="0">
              <a:solidFill>
                <a:schemeClr val="bg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93631" y="4581525"/>
            <a:ext cx="5105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真菌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：</a:t>
            </a:r>
            <a:r>
              <a:rPr lang="zh-CN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几丁质（壳多糖）</a:t>
            </a:r>
            <a:endParaRPr lang="zh-CN" altLang="en-US" sz="3200" b="1" dirty="0" smtClean="0">
              <a:solidFill>
                <a:schemeClr val="bg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3631" y="5740400"/>
            <a:ext cx="589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（二）功能：支持</a:t>
            </a:r>
            <a:r>
              <a: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和</a:t>
            </a:r>
            <a:r>
              <a:rPr lang="zh-CN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保护</a:t>
            </a:r>
            <a:endParaRPr lang="zh-CN" altLang="en-US" sz="3200" b="1" dirty="0" smtClean="0">
              <a:solidFill>
                <a:schemeClr val="bg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93631" y="1801207"/>
            <a:ext cx="393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（一）成分</a:t>
            </a:r>
            <a:endParaRPr lang="zh-CN" altLang="en-US" sz="3200" b="1" dirty="0" smtClean="0">
              <a:solidFill>
                <a:schemeClr val="bg1"/>
              </a:solidFill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 descr="1926D7C4-842A-48f1-99F5-A09B24B08FE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2106930"/>
            <a:ext cx="10864850" cy="2644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831"/>
            <a:ext cx="10515600" cy="981186"/>
          </a:xfrm>
        </p:spPr>
        <p:txBody>
          <a:bodyPr/>
          <a:lstStyle/>
          <a:p>
            <a:r>
              <a:rPr lang="zh-CN" altLang="en-US" sz="360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细胞膜是由什么构成的呢？</a:t>
            </a:r>
            <a:endParaRPr lang="zh-CN" altLang="en-US" sz="360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66" name="Text Box 2"/>
          <p:cNvSpPr txBox="1"/>
          <p:nvPr/>
        </p:nvSpPr>
        <p:spPr>
          <a:xfrm>
            <a:off x="485775" y="1095375"/>
            <a:ext cx="4358640" cy="255333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19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世纪，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欧文顿用500多种化学物质对细胞的通透性进行上万次实验，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发现脂溶性物质更容易通过细胞膜。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67" name="AutoShape 3"/>
          <p:cNvSpPr/>
          <p:nvPr/>
        </p:nvSpPr>
        <p:spPr>
          <a:xfrm>
            <a:off x="5029200" y="2324100"/>
            <a:ext cx="1524000" cy="228600"/>
          </a:xfrm>
          <a:prstGeom prst="rightArrow">
            <a:avLst>
              <a:gd name="adj1" fmla="val 50000"/>
              <a:gd name="adj2" fmla="val 166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6755765" y="2146935"/>
            <a:ext cx="50914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细胞膜是由脂质组成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5203825" y="1686560"/>
            <a:ext cx="99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推测</a:t>
            </a:r>
            <a:endParaRPr lang="zh-CN" altLang="en-US" sz="28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236855" y="4292600"/>
            <a:ext cx="4733290" cy="10763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20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世纪研究发现，蛋白酶和脂类分解酶可破坏膜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5" name="AutoShape 11"/>
          <p:cNvSpPr/>
          <p:nvPr/>
        </p:nvSpPr>
        <p:spPr>
          <a:xfrm>
            <a:off x="5105400" y="4819015"/>
            <a:ext cx="1524000" cy="228600"/>
          </a:xfrm>
          <a:prstGeom prst="rightArrow">
            <a:avLst>
              <a:gd name="adj1" fmla="val 50000"/>
              <a:gd name="adj2" fmla="val 166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6" name="Text Box 12"/>
          <p:cNvSpPr txBox="1"/>
          <p:nvPr/>
        </p:nvSpPr>
        <p:spPr>
          <a:xfrm>
            <a:off x="5029200" y="4149090"/>
            <a:ext cx="1676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间接证明</a:t>
            </a:r>
            <a:endParaRPr lang="zh-CN" altLang="en-US" sz="28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6705600" y="4671060"/>
            <a:ext cx="53320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细胞膜含有脂质和蛋白质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11267" grpId="0" bldLvl="0" animBg="1"/>
      <p:bldP spid="11268" grpId="0"/>
      <p:bldP spid="11271" grpId="0"/>
      <p:bldP spid="11269" grpId="0" bldLvl="0" animBg="1"/>
      <p:bldP spid="11275" grpId="0" bldLvl="0" animBg="1"/>
      <p:bldP spid="11276" grpId="0"/>
      <p:bldP spid="1127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570" y="490855"/>
            <a:ext cx="12074525" cy="50730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图片 9" descr="A7B5D00C-684A-4b32-A222-ECCD25AB86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9175"/>
            <a:ext cx="12113895" cy="4160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5510" y="422910"/>
            <a:ext cx="10515600" cy="1945005"/>
          </a:xfrm>
        </p:spPr>
        <p:txBody>
          <a:bodyPr>
            <a:normAutofit/>
          </a:bodyPr>
          <a:lstStyle/>
          <a:p>
            <a:r>
              <a:rPr lang="zh-CN" altLang="en-US" sz="36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科学家想把细胞膜从细胞中分离出来，用化学的方法进行分析。你有什么办法可以把细胞膜从细胞中分离出来？</a:t>
            </a:r>
            <a:endParaRPr lang="zh-CN" altLang="en-US" sz="36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905510" y="2668905"/>
            <a:ext cx="10515600" cy="133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"/>
              <a:defRPr sz="2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选材？</a:t>
            </a:r>
            <a:endParaRPr lang="zh-CN" altLang="en-US" sz="36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36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分离方法？</a:t>
            </a:r>
            <a:endParaRPr lang="zh-CN" altLang="en-US" sz="36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ll1"/>
          <p:cNvPicPr>
            <a:picLocks noChangeAspect="1"/>
          </p:cNvPicPr>
          <p:nvPr/>
        </p:nvPicPr>
        <p:blipFill>
          <a:blip r:embed="rId1">
            <a:lum bright="23999" contrast="12000"/>
          </a:blip>
          <a:stretch>
            <a:fillRect/>
          </a:stretch>
        </p:blipFill>
        <p:spPr>
          <a:xfrm>
            <a:off x="2582863" y="2678113"/>
            <a:ext cx="2584450" cy="25892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6473825" y="2678113"/>
            <a:ext cx="2743200" cy="3425825"/>
            <a:chOff x="0" y="0"/>
            <a:chExt cx="1728" cy="2158"/>
          </a:xfrm>
        </p:grpSpPr>
        <p:pic>
          <p:nvPicPr>
            <p:cNvPr id="8198" name="Picture 4" descr="2001HI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728" cy="16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9" name="Text Box 5">
              <a:hlinkClick r:id="rId3" action="ppaction://hlinksldjump"/>
            </p:cNvPr>
            <p:cNvSpPr txBox="1"/>
            <p:nvPr/>
          </p:nvSpPr>
          <p:spPr>
            <a:xfrm>
              <a:off x="0" y="1829"/>
              <a:ext cx="169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红细胞吸水胀破</a:t>
              </a:r>
              <a:endPara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8196" name="Text Box 6"/>
          <p:cNvSpPr txBox="1"/>
          <p:nvPr/>
        </p:nvSpPr>
        <p:spPr>
          <a:xfrm>
            <a:off x="2382838" y="5581650"/>
            <a:ext cx="30429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正常形态的红细胞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97" name="Rectangle 7"/>
          <p:cNvSpPr>
            <a:spLocks noGrp="1"/>
          </p:cNvSpPr>
          <p:nvPr>
            <p:ph type="ctrTitle"/>
          </p:nvPr>
        </p:nvSpPr>
        <p:spPr>
          <a:xfrm>
            <a:off x="991235" y="457200"/>
            <a:ext cx="10665460" cy="1143000"/>
          </a:xfrm>
        </p:spPr>
        <p:txBody>
          <a:bodyPr vert="horz" wrap="square" lIns="91440" tIns="45720" rIns="91440" bIns="45720" anchor="ctr">
            <a:normAutofit fontScale="90000"/>
          </a:bodyPr>
          <a:lstStyle>
            <a:lvl1pPr lvl="0">
              <a:defRPr/>
            </a:lvl1pPr>
          </a:lstStyle>
          <a:p>
            <a:pPr lvl="0" eaLnBrk="1" hangingPunct="1"/>
            <a:r>
              <a:rPr lang="zh-CN" altLang="en-US" sz="40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选材：利用哺乳动物成熟红细胞进行化学组分分析</a:t>
            </a:r>
            <a:endParaRPr lang="zh-CN" altLang="en-US" sz="40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Rectangle 7"/>
          <p:cNvSpPr>
            <a:spLocks noGrp="1"/>
          </p:cNvSpPr>
          <p:nvPr/>
        </p:nvSpPr>
        <p:spPr>
          <a:xfrm>
            <a:off x="1032510" y="1330325"/>
            <a:ext cx="1066546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lvl="0">
              <a:defRPr/>
            </a:lvl1pPr>
          </a:lstStyle>
          <a:p>
            <a:pPr lvl="0" eaLnBrk="1" hangingPunct="1"/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分离方法：</a:t>
            </a:r>
            <a:endParaRPr lang="zh-CN" altLang="en-US" sz="36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6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rcRect t="15087" b="19401"/>
          <a:stretch>
            <a:fillRect/>
          </a:stretch>
        </p:blipFill>
        <p:spPr>
          <a:xfrm>
            <a:off x="7954010" y="62230"/>
            <a:ext cx="4237990" cy="3258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2"/>
          <a:srcRect l="2525" t="6190" r="2162"/>
          <a:stretch>
            <a:fillRect/>
          </a:stretch>
        </p:blipFill>
        <p:spPr>
          <a:xfrm>
            <a:off x="3936365" y="0"/>
            <a:ext cx="3944620" cy="4278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863340" cy="3737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A5DA5364-25A4-47dd-8320-593C4BB9936F"/>
          <p:cNvPicPr>
            <a:picLocks noChangeAspect="1"/>
          </p:cNvPicPr>
          <p:nvPr/>
        </p:nvPicPr>
        <p:blipFill>
          <a:blip r:embed="rId5"/>
          <a:srcRect l="7598" t="12359" r="8419" b="11454"/>
          <a:stretch>
            <a:fillRect/>
          </a:stretch>
        </p:blipFill>
        <p:spPr>
          <a:xfrm>
            <a:off x="8143240" y="3476625"/>
            <a:ext cx="4048760" cy="3405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/>
          <p:nvPr/>
        </p:nvSpPr>
        <p:spPr>
          <a:xfrm>
            <a:off x="952500" y="2566670"/>
            <a:ext cx="3895725" cy="1568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对红细胞膜的研究，获得纯净的膜材料，研究发现了膜成分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2" name="AutoShape 8"/>
          <p:cNvSpPr/>
          <p:nvPr/>
        </p:nvSpPr>
        <p:spPr>
          <a:xfrm>
            <a:off x="4848225" y="3343275"/>
            <a:ext cx="1524000" cy="228600"/>
          </a:xfrm>
          <a:prstGeom prst="rightArrow">
            <a:avLst>
              <a:gd name="adj1" fmla="val 50000"/>
              <a:gd name="adj2" fmla="val 1666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32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5000625" y="2657475"/>
            <a:ext cx="13087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证实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6238875" y="2426970"/>
            <a:ext cx="4191000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脂   质（约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50%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）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蛋白质（约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40%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）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糖类（约2</a:t>
            </a:r>
            <a:r>
              <a:rPr lang="en-US" altLang="zh-CN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—10%</a:t>
            </a:r>
            <a:r>
              <a:rPr lang="zh-CN" altLang="en-US" sz="32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）</a:t>
            </a:r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9430385" y="1969770"/>
            <a:ext cx="183515" cy="143827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749155" y="1766570"/>
            <a:ext cx="2267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主要为磷脂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49155" y="3039745"/>
            <a:ext cx="25768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少量的胆固醇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/>
      <p:bldP spid="11273" grpId="0"/>
      <p:bldP spid="11274" grpId="0"/>
      <p:bldP spid="2" grpId="0" animBg="1"/>
      <p:bldP spid="2" grpId="1" animBg="1"/>
      <p:bldP spid="3" grpId="0"/>
      <p:bldP spid="3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algn="l" eaLnBrk="1" hangingPunct="1"/>
            <a:br>
              <a:rPr lang="en-US" altLang="zh-CN" sz="3600" b="1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</a:br>
            <a:br>
              <a:rPr lang="en-US" altLang="zh-CN" sz="36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</a:br>
            <a:br>
              <a:rPr lang="en-US" altLang="zh-CN" sz="3600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</a:br>
            <a:br>
              <a:rPr lang="en-US" altLang="zh-CN" sz="36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</a:br>
            <a:r>
              <a:rPr lang="zh-CN" altLang="en-US" sz="3600" b="1" dirty="0" smtClean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一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、细胞膜的成分</a:t>
            </a:r>
            <a:r>
              <a:rPr lang="zh-CN" altLang="en-US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：</a:t>
            </a:r>
            <a:endParaRPr lang="zh-CN" altLang="en-US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/>
          </p:nvPr>
        </p:nvSpPr>
        <p:spPr>
          <a:xfrm>
            <a:off x="0" y="2072640"/>
            <a:ext cx="12191365" cy="1356360"/>
          </a:xfrm>
        </p:spPr>
        <p:txBody>
          <a:bodyPr vert="horz" wrap="square" lIns="91440" tIns="45720" rIns="91440" bIns="45720" anchor="t"/>
          <a:lstStyle/>
          <a:p>
            <a:pPr algn="l" eaLnBrk="1" hangingPunct="1"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  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</a:rPr>
              <a:t>细胞膜主要由脂质（主要是磷脂和少量的胆固醇）、蛋白质和少量糖类。 </a:t>
            </a:r>
            <a:endParaRPr lang="zh-CN" altLang="en-US" sz="36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l" eaLnBrk="1" hangingPunct="1">
              <a:buNone/>
            </a:pPr>
            <a:endParaRPr lang="zh-CN" altLang="en-US" sz="36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26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TBjNjg1NzgxMjdkYTQxYjkzNGVlNjQ1ZDE0Y2EyYjI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26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26"/>
  <p:tag name="KSO_WM_UNIT_TYPE" val="a"/>
  <p:tag name="KSO_WM_UNIT_INDEX" val="1"/>
  <p:tag name="KSO_WM_UNIT_ID" val="custom160426_1*a*1"/>
  <p:tag name="KSO_WM_UNIT_CLEAR" val="1"/>
  <p:tag name="KSO_WM_UNIT_LAYERLEVEL" val="1"/>
  <p:tag name="KSO_WM_UNIT_VALUE" val="4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p="http://schemas.openxmlformats.org/presentationml/2006/main">
  <p:tag name="KSO_WM_TEMPLATE_THUMBS_INDEX" val="1、9、12、16、19、20、23、27"/>
  <p:tag name="KSO_WM_TEMPLATE_CATEGORY" val="custom"/>
  <p:tag name="KSO_WM_TEMPLATE_INDEX" val="160426"/>
  <p:tag name="KSO_WM_TAG_VERSION" val="1.0"/>
  <p:tag name="KSO_WM_SLIDE_ID" val="custom16042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26"/>
  <p:tag name="KSO_WM_UNIT_TYPE" val="a"/>
  <p:tag name="KSO_WM_UNIT_INDEX" val="1"/>
  <p:tag name="KSO_WM_UNIT_ID" val="custom160426_1*a*1"/>
  <p:tag name="KSO_WM_UNIT_CLEAR" val="1"/>
  <p:tag name="KSO_WM_UNIT_LAYERLEVEL" val="1"/>
  <p:tag name="KSO_WM_UNIT_VALUE" val="4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9、12、16、19、20、23、27"/>
  <p:tag name="KSO_WM_TEMPLATE_CATEGORY" val="custom"/>
  <p:tag name="KSO_WM_TEMPLATE_INDEX" val="160426"/>
  <p:tag name="KSO_WM_TAG_VERSION" val="1.0"/>
  <p:tag name="KSO_WM_SLIDE_ID" val="custom16042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60426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60426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60426"/>
</p:tagLst>
</file>

<file path=ppt/theme/theme1.xml><?xml version="1.0" encoding="utf-8"?>
<a:theme xmlns:a="http://schemas.openxmlformats.org/drawingml/2006/main" name="1_A000120140530A99PPBG">
  <a:themeElements>
    <a:clrScheme name="139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42180"/>
      </a:accent1>
      <a:accent2>
        <a:srgbClr val="FB4E3F"/>
      </a:accent2>
      <a:accent3>
        <a:srgbClr val="FFFFFF"/>
      </a:accent3>
      <a:accent4>
        <a:srgbClr val="505050"/>
      </a:accent4>
      <a:accent5>
        <a:srgbClr val="EFABC0"/>
      </a:accent5>
      <a:accent6>
        <a:srgbClr val="E34638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1370</Words>
  <Application>WPS 演示</Application>
  <PresentationFormat>宽屏</PresentationFormat>
  <Paragraphs>249</Paragraphs>
  <Slides>41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Arial</vt:lpstr>
      <vt:lpstr>宋体</vt:lpstr>
      <vt:lpstr>Wingdings</vt:lpstr>
      <vt:lpstr>幼圆</vt:lpstr>
      <vt:lpstr>黑体</vt:lpstr>
      <vt:lpstr>华文中宋</vt:lpstr>
      <vt:lpstr>华文楷体</vt:lpstr>
      <vt:lpstr>Times New Roman</vt:lpstr>
      <vt:lpstr>微软雅黑</vt:lpstr>
      <vt:lpstr>Arial Unicode MS</vt:lpstr>
      <vt:lpstr>Calibri</vt:lpstr>
      <vt:lpstr>Tahoma</vt:lpstr>
      <vt:lpstr>Garamond</vt:lpstr>
      <vt:lpstr>PingFang SC</vt:lpstr>
      <vt:lpstr>Segoe Print</vt:lpstr>
      <vt:lpstr>1_A000120140530A99PPBG</vt:lpstr>
      <vt:lpstr>Office Theme</vt:lpstr>
      <vt:lpstr>第3章 细胞的基本结构</vt:lpstr>
      <vt:lpstr>第1节、细胞膜的结构和功能</vt:lpstr>
      <vt:lpstr>细胞膜真的存在吗？</vt:lpstr>
      <vt:lpstr>细胞膜是由什么构成的呢？</vt:lpstr>
      <vt:lpstr>PowerPoint 演示文稿</vt:lpstr>
      <vt:lpstr>选材：利用哺乳动物成熟红细胞进行化学组分分析</vt:lpstr>
      <vt:lpstr>PowerPoint 演示文稿</vt:lpstr>
      <vt:lpstr>PowerPoint 演示文稿</vt:lpstr>
      <vt:lpstr>    一、细胞膜的成分：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2、蛋白质分子排列特点</vt:lpstr>
      <vt:lpstr>PowerPoint 演示文稿</vt:lpstr>
      <vt:lpstr>细胞膜结构</vt:lpstr>
      <vt:lpstr>PowerPoint 演示文稿</vt:lpstr>
      <vt:lpstr>PowerPoint 演示文稿</vt:lpstr>
      <vt:lpstr>PowerPoint 演示文稿</vt:lpstr>
      <vt:lpstr>PowerPoint 演示文稿</vt:lpstr>
      <vt:lpstr>细胞膜研究的方法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第3章 细胞的基本结构</dc:title>
  <dc:creator>admin</dc:creator>
  <cp:lastModifiedBy>Administrator</cp:lastModifiedBy>
  <cp:revision>27</cp:revision>
  <dcterms:created xsi:type="dcterms:W3CDTF">2015-05-05T08:02:00Z</dcterms:created>
  <dcterms:modified xsi:type="dcterms:W3CDTF">2023-10-19T06:16:16Z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2052-11.8.2.12118</vt:lpwstr>
  </property>
  <property fmtid="{D5CDD505-2E9C-101B-9397-08002B2CF9AE}" pid="3" name="ICV">
    <vt:lpwstr>68374533812F4D9186AA08B17C98C33C_12</vt:lpwstr>
  </property>
</Properties>
</file>