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6" r:id="rId5"/>
    <p:sldMasterId id="2147483698" r:id="rId6"/>
    <p:sldMasterId id="2147483711" r:id="rId7"/>
    <p:sldMasterId id="2147483725" r:id="rId8"/>
    <p:sldMasterId id="2147483737" r:id="rId9"/>
    <p:sldMasterId id="2147483751" r:id="rId10"/>
    <p:sldMasterId id="2147483765" r:id="rId11"/>
    <p:sldMasterId id="2147483778" r:id="rId12"/>
    <p:sldMasterId id="2147483790" r:id="rId13"/>
    <p:sldMasterId id="2147483802" r:id="rId14"/>
    <p:sldMasterId id="2147483814" r:id="rId15"/>
    <p:sldMasterId id="2147483826" r:id="rId16"/>
    <p:sldMasterId id="2147483839" r:id="rId17"/>
    <p:sldMasterId id="2147483851" r:id="rId18"/>
    <p:sldMasterId id="2147483865" r:id="rId19"/>
  </p:sldMasterIdLst>
  <p:notesMasterIdLst>
    <p:notesMasterId r:id="rId21"/>
  </p:notesMasterIdLst>
  <p:sldIdLst>
    <p:sldId id="259" r:id="rId20"/>
    <p:sldId id="256" r:id="rId22"/>
    <p:sldId id="455" r:id="rId23"/>
    <p:sldId id="456" r:id="rId24"/>
    <p:sldId id="261" r:id="rId25"/>
    <p:sldId id="305" r:id="rId26"/>
    <p:sldId id="417" r:id="rId27"/>
    <p:sldId id="263" r:id="rId28"/>
    <p:sldId id="642" r:id="rId29"/>
    <p:sldId id="416" r:id="rId30"/>
    <p:sldId id="457" r:id="rId31"/>
    <p:sldId id="464" r:id="rId32"/>
    <p:sldId id="465" r:id="rId33"/>
    <p:sldId id="466" r:id="rId34"/>
    <p:sldId id="517" r:id="rId35"/>
    <p:sldId id="467" r:id="rId36"/>
    <p:sldId id="468" r:id="rId37"/>
    <p:sldId id="469" r:id="rId38"/>
    <p:sldId id="470" r:id="rId39"/>
    <p:sldId id="471" r:id="rId40"/>
    <p:sldId id="472" r:id="rId41"/>
    <p:sldId id="518" r:id="rId42"/>
    <p:sldId id="473" r:id="rId43"/>
    <p:sldId id="474" r:id="rId44"/>
    <p:sldId id="475" r:id="rId45"/>
    <p:sldId id="266" r:id="rId46"/>
    <p:sldId id="476" r:id="rId47"/>
    <p:sldId id="355" r:id="rId48"/>
    <p:sldId id="277" r:id="rId49"/>
    <p:sldId id="278" r:id="rId50"/>
    <p:sldId id="556" r:id="rId51"/>
    <p:sldId id="681" r:id="rId52"/>
    <p:sldId id="682" r:id="rId53"/>
    <p:sldId id="279" r:id="rId54"/>
    <p:sldId id="353" r:id="rId55"/>
    <p:sldId id="357" r:id="rId56"/>
    <p:sldId id="685" r:id="rId57"/>
    <p:sldId id="686" r:id="rId58"/>
    <p:sldId id="687" r:id="rId59"/>
    <p:sldId id="683" r:id="rId60"/>
    <p:sldId id="703" r:id="rId61"/>
    <p:sldId id="280" r:id="rId62"/>
    <p:sldId id="404" r:id="rId63"/>
    <p:sldId id="286" r:id="rId64"/>
    <p:sldId id="393" r:id="rId65"/>
    <p:sldId id="394" r:id="rId66"/>
    <p:sldId id="395" r:id="rId67"/>
    <p:sldId id="406" r:id="rId68"/>
    <p:sldId id="402" r:id="rId69"/>
    <p:sldId id="401" r:id="rId70"/>
    <p:sldId id="403" r:id="rId71"/>
    <p:sldId id="714" r:id="rId72"/>
    <p:sldId id="716" r:id="rId73"/>
    <p:sldId id="717" r:id="rId74"/>
    <p:sldId id="715" r:id="rId75"/>
    <p:sldId id="718" r:id="rId76"/>
    <p:sldId id="719" r:id="rId77"/>
    <p:sldId id="720" r:id="rId78"/>
    <p:sldId id="721" r:id="rId79"/>
    <p:sldId id="722" r:id="rId80"/>
  </p:sldIdLst>
  <p:sldSz cx="9144000" cy="6858000" type="screen4x3"/>
  <p:notesSz cx="6858000" cy="9144000"/>
  <p:custDataLst>
    <p:tags r:id="rId8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4" userDrawn="1">
          <p15:clr>
            <a:srgbClr val="A4A3A4"/>
          </p15:clr>
        </p15:guide>
        <p15:guide id="2" pos="28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900"/>
    <p:restoredTop sz="90398"/>
  </p:normalViewPr>
  <p:slideViewPr>
    <p:cSldViewPr showGuides="1">
      <p:cViewPr varScale="1">
        <p:scale>
          <a:sx n="104" d="100"/>
          <a:sy n="104" d="100"/>
        </p:scale>
        <p:origin x="2214" y="108"/>
      </p:cViewPr>
      <p:guideLst>
        <p:guide orient="horz" pos="2214"/>
        <p:guide pos="2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4" Type="http://schemas.openxmlformats.org/officeDocument/2006/relationships/tags" Target="tags/tag18.xml"/><Relationship Id="rId83" Type="http://schemas.openxmlformats.org/officeDocument/2006/relationships/tableStyles" Target="tableStyles.xml"/><Relationship Id="rId82" Type="http://schemas.openxmlformats.org/officeDocument/2006/relationships/viewProps" Target="viewProps.xml"/><Relationship Id="rId81" Type="http://schemas.openxmlformats.org/officeDocument/2006/relationships/presProps" Target="presProps.xml"/><Relationship Id="rId80" Type="http://schemas.openxmlformats.org/officeDocument/2006/relationships/slide" Target="slides/slide60.xml"/><Relationship Id="rId8" Type="http://schemas.openxmlformats.org/officeDocument/2006/relationships/slideMaster" Target="slideMasters/slideMaster7.xml"/><Relationship Id="rId79" Type="http://schemas.openxmlformats.org/officeDocument/2006/relationships/slide" Target="slides/slide59.xml"/><Relationship Id="rId78" Type="http://schemas.openxmlformats.org/officeDocument/2006/relationships/slide" Target="slides/slide58.xml"/><Relationship Id="rId77" Type="http://schemas.openxmlformats.org/officeDocument/2006/relationships/slide" Target="slides/slide57.xml"/><Relationship Id="rId76" Type="http://schemas.openxmlformats.org/officeDocument/2006/relationships/slide" Target="slides/slide56.xml"/><Relationship Id="rId75" Type="http://schemas.openxmlformats.org/officeDocument/2006/relationships/slide" Target="slides/slide55.xml"/><Relationship Id="rId74" Type="http://schemas.openxmlformats.org/officeDocument/2006/relationships/slide" Target="slides/slide54.xml"/><Relationship Id="rId73" Type="http://schemas.openxmlformats.org/officeDocument/2006/relationships/slide" Target="slides/slide53.xml"/><Relationship Id="rId72" Type="http://schemas.openxmlformats.org/officeDocument/2006/relationships/slide" Target="slides/slide52.xml"/><Relationship Id="rId71" Type="http://schemas.openxmlformats.org/officeDocument/2006/relationships/slide" Target="slides/slide51.xml"/><Relationship Id="rId70" Type="http://schemas.openxmlformats.org/officeDocument/2006/relationships/slide" Target="slides/slide50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49.xml"/><Relationship Id="rId68" Type="http://schemas.openxmlformats.org/officeDocument/2006/relationships/slide" Target="slides/slide48.xml"/><Relationship Id="rId67" Type="http://schemas.openxmlformats.org/officeDocument/2006/relationships/slide" Target="slides/slide47.xml"/><Relationship Id="rId66" Type="http://schemas.openxmlformats.org/officeDocument/2006/relationships/slide" Target="slides/slide46.xml"/><Relationship Id="rId65" Type="http://schemas.openxmlformats.org/officeDocument/2006/relationships/slide" Target="slides/slide45.xml"/><Relationship Id="rId64" Type="http://schemas.openxmlformats.org/officeDocument/2006/relationships/slide" Target="slides/slide44.xml"/><Relationship Id="rId63" Type="http://schemas.openxmlformats.org/officeDocument/2006/relationships/slide" Target="slides/slide43.xml"/><Relationship Id="rId62" Type="http://schemas.openxmlformats.org/officeDocument/2006/relationships/slide" Target="slides/slide42.xml"/><Relationship Id="rId61" Type="http://schemas.openxmlformats.org/officeDocument/2006/relationships/slide" Target="slides/slide41.xml"/><Relationship Id="rId60" Type="http://schemas.openxmlformats.org/officeDocument/2006/relationships/slide" Target="slides/slide40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39.xml"/><Relationship Id="rId58" Type="http://schemas.openxmlformats.org/officeDocument/2006/relationships/slide" Target="slides/slide38.xml"/><Relationship Id="rId57" Type="http://schemas.openxmlformats.org/officeDocument/2006/relationships/slide" Target="slides/slide37.xml"/><Relationship Id="rId56" Type="http://schemas.openxmlformats.org/officeDocument/2006/relationships/slide" Target="slides/slide36.xml"/><Relationship Id="rId55" Type="http://schemas.openxmlformats.org/officeDocument/2006/relationships/slide" Target="slides/slide35.xml"/><Relationship Id="rId54" Type="http://schemas.openxmlformats.org/officeDocument/2006/relationships/slide" Target="slides/slide34.xml"/><Relationship Id="rId53" Type="http://schemas.openxmlformats.org/officeDocument/2006/relationships/slide" Target="slides/slide33.xml"/><Relationship Id="rId52" Type="http://schemas.openxmlformats.org/officeDocument/2006/relationships/slide" Target="slides/slide32.xml"/><Relationship Id="rId51" Type="http://schemas.openxmlformats.org/officeDocument/2006/relationships/slide" Target="slides/slide31.xml"/><Relationship Id="rId50" Type="http://schemas.openxmlformats.org/officeDocument/2006/relationships/slide" Target="slides/slide30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29.xml"/><Relationship Id="rId48" Type="http://schemas.openxmlformats.org/officeDocument/2006/relationships/slide" Target="slides/slide28.xml"/><Relationship Id="rId47" Type="http://schemas.openxmlformats.org/officeDocument/2006/relationships/slide" Target="slides/slide27.xml"/><Relationship Id="rId46" Type="http://schemas.openxmlformats.org/officeDocument/2006/relationships/slide" Target="slides/slide26.xml"/><Relationship Id="rId45" Type="http://schemas.openxmlformats.org/officeDocument/2006/relationships/slide" Target="slides/slide25.xml"/><Relationship Id="rId44" Type="http://schemas.openxmlformats.org/officeDocument/2006/relationships/slide" Target="slides/slide24.xml"/><Relationship Id="rId43" Type="http://schemas.openxmlformats.org/officeDocument/2006/relationships/slide" Target="slides/slide23.xml"/><Relationship Id="rId42" Type="http://schemas.openxmlformats.org/officeDocument/2006/relationships/slide" Target="slides/slide22.xml"/><Relationship Id="rId41" Type="http://schemas.openxmlformats.org/officeDocument/2006/relationships/slide" Target="slides/slide21.xml"/><Relationship Id="rId40" Type="http://schemas.openxmlformats.org/officeDocument/2006/relationships/slide" Target="slides/slide20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19.xml"/><Relationship Id="rId38" Type="http://schemas.openxmlformats.org/officeDocument/2006/relationships/slide" Target="slides/slide18.xml"/><Relationship Id="rId37" Type="http://schemas.openxmlformats.org/officeDocument/2006/relationships/slide" Target="slides/slide17.xml"/><Relationship Id="rId36" Type="http://schemas.openxmlformats.org/officeDocument/2006/relationships/slide" Target="slides/slide16.xml"/><Relationship Id="rId35" Type="http://schemas.openxmlformats.org/officeDocument/2006/relationships/slide" Target="slides/slide15.xml"/><Relationship Id="rId34" Type="http://schemas.openxmlformats.org/officeDocument/2006/relationships/slide" Target="slides/slide14.xml"/><Relationship Id="rId33" Type="http://schemas.openxmlformats.org/officeDocument/2006/relationships/slide" Target="slides/slide13.xml"/><Relationship Id="rId32" Type="http://schemas.openxmlformats.org/officeDocument/2006/relationships/slide" Target="slides/slide12.xml"/><Relationship Id="rId31" Type="http://schemas.openxmlformats.org/officeDocument/2006/relationships/slide" Target="slides/slide11.xml"/><Relationship Id="rId30" Type="http://schemas.openxmlformats.org/officeDocument/2006/relationships/slide" Target="slides/slide1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8" Type="http://schemas.openxmlformats.org/officeDocument/2006/relationships/slide" Target="slides/slide8.xml"/><Relationship Id="rId27" Type="http://schemas.openxmlformats.org/officeDocument/2006/relationships/slide" Target="slides/slide7.xml"/><Relationship Id="rId26" Type="http://schemas.openxmlformats.org/officeDocument/2006/relationships/slide" Target="slides/slide6.xml"/><Relationship Id="rId25" Type="http://schemas.openxmlformats.org/officeDocument/2006/relationships/slide" Target="slides/slide5.xml"/><Relationship Id="rId24" Type="http://schemas.openxmlformats.org/officeDocument/2006/relationships/slide" Target="slides/slide4.xml"/><Relationship Id="rId23" Type="http://schemas.openxmlformats.org/officeDocument/2006/relationships/slide" Target="slides/slide3.xml"/><Relationship Id="rId22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Tx/>
              <a:buNone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Tx/>
              <a:buNone/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Tx/>
              <a:buNone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noProof="1" dirty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F0F266D-5F2F-474B-988B-9055BA416E18}" type="slidenum">
              <a:rPr kumimoji="0" lang="zh-CN" altLang="en-US" sz="12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0465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2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0466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90467" name="Rectangle 3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55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955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/>
            <a:r>
              <a:rPr lang="zh-CN" altLang="en-US" dirty="0"/>
              <a:t>学生反应：动物能使空气污浊，植物也能但不易观察到。     在黑暗的条件下易于观察。呼吸，吸入了氧气，</a:t>
            </a:r>
            <a:endParaRPr lang="zh-CN" altLang="en-US" dirty="0"/>
          </a:p>
        </p:txBody>
      </p:sp>
      <p:sp>
        <p:nvSpPr>
          <p:cNvPr id="19558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拉瓦锡的想象之中，呼吸作用，就是血液在肺部与空气接触，然后缓慢燃烧，燃烧的热，送到全身，推动身体活动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这种酒的制作过程需要先将马铃薯切成小块，然后将其加入热水中煮熟，接着，将煮熟的马铃薯捣碎成泥，然后将泥放在大桶中，加入酵母和其他发酵剂。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随着时间的推移，发酵剂开始将马铃薯中的糖分转化为酒精，最终得到一种名为“jenever”的酒。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3233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2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3234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23235" name="Rectangle 3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AE0B38E-0272-404D-8167-7C493042E219}" type="slidenum">
              <a:rPr kumimoji="0" lang="zh-CN" altLang="zh-CN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AE0B38E-0272-404D-8167-7C493042E219}" type="slidenum">
              <a:rPr kumimoji="0" lang="zh-CN" altLang="zh-CN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EDDA5ED-87B7-4B97-9954-ACA96433DECE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B4AEE69-5CFE-4A0F-B1FC-D489C3DBA7C7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C35D791-E0EE-4BF0-89A9-B512F1A8B752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5E72C1A-81BC-41E9-AF0A-DABCD2F6A79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E5997AD-60EE-4E63-B283-16A9F7CEC0C9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D40FE5B-5EFF-43AA-BDA2-0BBD479AEC78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C8F2D60-4138-4CF8-9CD4-1545B10DA27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标题，文本与剪贴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剪贴画占位符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C3DEFD1-E984-457A-B9CE-280D5D2A046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D43DB39-B2C6-4B19-B958-743E252E79C9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单击以编辑母版副标题样式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40AD74-8C34-45DF-96ED-4FFA66DBE928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AE0B38E-0272-404D-8167-7C493042E219}" type="slidenum">
              <a:rPr kumimoji="0" lang="zh-CN" altLang="zh-CN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40AD74-8C34-45DF-96ED-4FFA66DBE928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40AD74-8C34-45DF-96ED-4FFA66DBE928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40AD74-8C34-45DF-96ED-4FFA66DBE928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40AD74-8C34-45DF-96ED-4FFA66DBE928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40AD74-8C34-45DF-96ED-4FFA66DBE928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40AD74-8C34-45DF-96ED-4FFA66DBE928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40AD74-8C34-45DF-96ED-4FFA66DBE928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40AD74-8C34-45DF-96ED-4FFA66DBE928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40AD74-8C34-45DF-96ED-4FFA66DBE928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40AD74-8C34-45DF-96ED-4FFA66DBE928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D478DDE-4A1A-4617-B8CA-F02CB219F82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4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0935D6-5249-4CA1-8E6B-D1C14CFB93A2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3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DEF379-BFA4-4BF4-9D5F-F768B9D7228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DEF379-BFA4-4BF4-9D5F-F768B9D7228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DEF379-BFA4-4BF4-9D5F-F768B9D7228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DEF379-BFA4-4BF4-9D5F-F768B9D7228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DEF379-BFA4-4BF4-9D5F-F768B9D7228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DEF379-BFA4-4BF4-9D5F-F768B9D7228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DEF379-BFA4-4BF4-9D5F-F768B9D7228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DEF379-BFA4-4BF4-9D5F-F768B9D7228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DEF379-BFA4-4BF4-9D5F-F768B9D7228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D478DDE-4A1A-4617-B8CA-F02CB219F82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DEF379-BFA4-4BF4-9D5F-F768B9D7228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DEF379-BFA4-4BF4-9D5F-F768B9D7228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E3B3F99-3CB3-4942-B4B9-50954763C8B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523D326-7AA3-4024-A916-853EF48024F8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24F95A2-EDA2-4388-9ED9-2F2CB9F28296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FC8426-6204-4143-99DF-39DD420710F1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7489C4-E4A0-4AA0-A49C-D63B29C94441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1C04DEC-D935-4BA1-84B4-A54CF8F0A8A9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B7A06FD-3AE5-4604-852A-F303ED1053C7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E2B4164-B0E1-496E-A91C-C9BE997971EE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D478DDE-4A1A-4617-B8CA-F02CB219F82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9A00EA1-A76A-4C78-8541-330F4A842967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9B64269-8CFF-4740-B95B-71C8A72B0B83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325AAC7-D89C-4477-B732-C1B9516BFDDA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BF2ED7B-7550-4E17-B605-05346AB636AE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6E88045-53AB-4C37-95C0-DE0FE35415EF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43A6717-EF2A-40B0-8283-9E76CFFC9912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92A884B-0AB2-4C45-9D4A-E51C1A22973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FC262E9-1F24-4481-85F5-DEFDF3A5EA37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844743D-A7A0-40B1-884D-3BB06C46AE31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8F7D915-3A47-4F3A-900A-00530CE4644D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D478DDE-4A1A-4617-B8CA-F02CB219F82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58CCE6F-A32E-4D78-8962-CE1A5F617C9E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B06F797-8811-46B6-93FB-D732F6BE16D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6BF93F6-4CD6-4B3C-A232-61D0DD40111E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ED3EA0E-956C-4363-BBB3-2C9A16B7EF19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F34E1D-8C3E-4A6E-815B-A99640273282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F34E1D-8C3E-4A6E-815B-A99640273282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F34E1D-8C3E-4A6E-815B-A99640273282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F34E1D-8C3E-4A6E-815B-A99640273282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F34E1D-8C3E-4A6E-815B-A99640273282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F34E1D-8C3E-4A6E-815B-A99640273282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D478DDE-4A1A-4617-B8CA-F02CB219F82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F34E1D-8C3E-4A6E-815B-A99640273282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F34E1D-8C3E-4A6E-815B-A99640273282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F34E1D-8C3E-4A6E-815B-A99640273282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F34E1D-8C3E-4A6E-815B-A99640273282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F34E1D-8C3E-4A6E-815B-A99640273282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单击以编辑母版副标题样式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BFE7CC-8A49-4CCC-944C-61703A1D0E01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BFE7CC-8A49-4CCC-944C-61703A1D0E01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BFE7CC-8A49-4CCC-944C-61703A1D0E01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BFE7CC-8A49-4CCC-944C-61703A1D0E01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BFE7CC-8A49-4CCC-944C-61703A1D0E01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D478DDE-4A1A-4617-B8CA-F02CB219F82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BFE7CC-8A49-4CCC-944C-61703A1D0E01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BFE7CC-8A49-4CCC-944C-61703A1D0E01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BFE7CC-8A49-4CCC-944C-61703A1D0E01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BFE7CC-8A49-4CCC-944C-61703A1D0E01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BFE7CC-8A49-4CCC-944C-61703A1D0E01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BFE7CC-8A49-4CCC-944C-61703A1D0E01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4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4DF93B-E3B3-424F-B140-8876FF6AC3C5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3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51AE825-87DE-4E5B-A961-BE06D29379C6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9F96BF8-5F82-4FE1-9C26-86143D0F1AE6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CB9698F-755C-4D62-9146-BB4C4D47276D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D478DDE-4A1A-4617-B8CA-F02CB219F82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EBC3F08-A506-41EB-ABE7-BD5AF6C8ADD3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98C37BE-B553-4340-A358-76B5FC0EF7F2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42F5C14-04CF-4BDC-9B5F-A16C20D69A79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E071947-3E05-40AD-99CF-60AA328FC33A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5465C11-042A-4B3D-AA78-BC1487C898F2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3F15828-6C86-4F12-BF97-05E9039F869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09198F8-772F-4EE3-BC62-95ED7DBED1EC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0B336E3-BCDC-4196-9154-4E3F7F8DB4A8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6" name="Group 2"/>
          <p:cNvGrpSpPr/>
          <p:nvPr/>
        </p:nvGrpSpPr>
        <p:grpSpPr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11" name="Freeform 3"/>
            <p:cNvSpPr/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Arc 4"/>
            <p:cNvSpPr>
              <a:spLocks noChangeArrowheads="1"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3976 w 21600"/>
                <a:gd name="T1" fmla="*/ 0 h 21231"/>
                <a:gd name="T2" fmla="*/ 21600 w 21600"/>
                <a:gd name="T3" fmla="*/ 21231 h 21231"/>
                <a:gd name="T4" fmla="*/ 3976 w 21600"/>
                <a:gd name="T5" fmla="*/ 0 h 21231"/>
                <a:gd name="T6" fmla="*/ 21600 w 21600"/>
                <a:gd name="T7" fmla="*/ 21231 h 21231"/>
                <a:gd name="T8" fmla="*/ 0 w 21600"/>
                <a:gd name="T9" fmla="*/ 21231 h 21231"/>
                <a:gd name="T10" fmla="*/ 3976 w 21600"/>
                <a:gd name="T11" fmla="*/ 0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231" fill="none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523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2BF9DB9-2834-4E3A-978A-38084C94F832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CF10338-AB5C-437E-AE6F-F3A98C91EF6E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D478DDE-4A1A-4617-B8CA-F02CB219F82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8F86E45-7EA8-4DBE-B2E2-798B6D899023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397A71B-91D7-428F-AC75-70466565566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D596B33-12E4-42FF-BC4A-91FDCDDAEBE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46DB1A-2C94-4E1F-B16A-4866C39AFDFE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1C22617-F867-40E7-9A9F-0254AD6FA04F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BD52BB-CEBE-458D-8737-F6894BC5F66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C766E8C-2846-4D08-A8F2-E4E3EFD06D18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D02DC8A-9BC8-4FF6-A8BF-6ED5A4F6425D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E3591AC-6BFF-4F33-B327-836EFAF0C3EF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0255D3A-4C82-4F50-B096-5EB584827807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AE0B38E-0272-404D-8167-7C493042E219}" type="slidenum">
              <a:rPr kumimoji="0" lang="zh-CN" altLang="zh-CN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D478DDE-4A1A-4617-B8CA-F02CB219F82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B17AAF4-FF7A-48CD-AD28-BEB97AF6C411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19E94B0-1939-43A3-9768-91713D21C012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A777BF-FC32-4FE5-953F-72D4A77E6BBF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E5EC38D-A869-4E7C-8BF3-348A01E7056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031AEA4-4FCA-487E-A10D-A0EF9923FD1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C52E38B-ED52-496F-B535-5F6769E4B6B1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8DD3EE3-B8AC-4750-ABEC-C1409EC40A13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80FDA57-2DBC-4EB8-877D-8914DE9759B7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84DBF36-8F36-4882-BB03-87342A38649D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048FBA7-E0E4-4C13-A6CE-40F82128E40C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D478DDE-4A1A-4617-B8CA-F02CB219F82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A136C57-1C41-4B20-9F78-162302F9C22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626B450-92E2-49C9-8017-B540CC2514A0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标题，文本与剪贴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剪贴画占位符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57AC9EE-EF1C-45F0-BD67-841263AB676F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A9621EF-6E82-4C33-A4C1-3D50044B95E7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D478DDE-4A1A-4617-B8CA-F02CB219F82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标题，文本与剪贴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剪贴画占位符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D478DDE-4A1A-4617-B8CA-F02CB219F82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D478DDE-4A1A-4617-B8CA-F02CB219F82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7BCBB8-77CF-4820-BB8D-EA9656244F8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7BCBB8-77CF-4820-BB8D-EA9656244F8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7BCBB8-77CF-4820-BB8D-EA9656244F8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7BCBB8-77CF-4820-BB8D-EA9656244F8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7BCBB8-77CF-4820-BB8D-EA9656244F8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AE0B38E-0272-404D-8167-7C493042E219}" type="slidenum">
              <a:rPr kumimoji="0" lang="zh-CN" altLang="zh-CN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7BCBB8-77CF-4820-BB8D-EA9656244F8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7BCBB8-77CF-4820-BB8D-EA9656244F8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7BCBB8-77CF-4820-BB8D-EA9656244F8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7BCBB8-77CF-4820-BB8D-EA9656244F8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7BCBB8-77CF-4820-BB8D-EA9656244F8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7BCBB8-77CF-4820-BB8D-EA9656244F8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3C25397-7826-43DD-9052-D9C99A927762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EE8FD1-4B17-4BA9-B809-4BC6E7640F6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D0498E8-4B9F-4106-ADF0-3FA9577AEBE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8F4E1D8-775D-43B4-93DB-F0370B40A4B7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AE0B38E-0272-404D-8167-7C493042E219}" type="slidenum">
              <a:rPr kumimoji="0" lang="zh-CN" altLang="zh-CN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341AB46-6638-4F9A-B5FF-E674C50F2347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E0D864-5FCB-438A-8D5C-0D6D43C3780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FCF3B14-4E3E-4D53-9E0E-6089822E32CC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CF129B8-B337-4FEA-BA52-E74E8CFF2E50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85CE7D2-1EA9-419A-91B1-56E6CB119BD0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8F3D00-3141-4F3F-81A1-B96E88837618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63C1C87-4258-47A3-9146-7B7A91199FE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/>
          <p:nvPr/>
        </p:nvGrpSpPr>
        <p:grpSpPr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3795" name="Group 3"/>
            <p:cNvGrpSpPr/>
            <p:nvPr userDrawn="1"/>
          </p:nvGrpSpPr>
          <p:grpSpPr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0" name="Freeform 4"/>
              <p:cNvSpPr/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5"/>
              <p:cNvSpPr/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6"/>
              <p:cNvSpPr/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7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8"/>
              <p:cNvSpPr/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Freeform 9"/>
            <p:cNvSpPr/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0"/>
            <p:cNvSpPr>
              <a:spLocks noChangeArrowheads="1"/>
            </p:cNvSpPr>
            <p:nvPr/>
          </p:nvSpPr>
          <p:spPr bwMode="auto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58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 fontAlgn="base"/>
            <a:r>
              <a:rPr lang="zh-CN" altLang="en-US" strike="noStrike" noProof="0" smtClean="0"/>
              <a:t>单击此处编辑母版标题样式</a:t>
            </a:r>
            <a:endParaRPr lang="zh-CN" altLang="en-US" strike="noStrike" noProof="0" smtClean="0"/>
          </a:p>
        </p:txBody>
      </p:sp>
      <p:sp>
        <p:nvSpPr>
          <p:cNvPr id="358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单击此处编辑母版副标题样式</a:t>
            </a:r>
            <a:endParaRPr lang="zh-CN" altLang="en-US" strike="noStrike" noProof="0" smtClean="0"/>
          </a:p>
        </p:txBody>
      </p:sp>
      <p:sp>
        <p:nvSpPr>
          <p:cNvPr id="25" name="Rectangle 13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5475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EF7EE03-7A02-4A6B-A006-82AD689E694F}" type="slidenum">
              <a:rPr kumimoji="0" lang="en-US" altLang="zh-CN" sz="12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6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FAB6D68-9ED3-4250-B18A-73CC4C6829DC}" type="slidenum">
              <a:rPr kumimoji="0" lang="en-US" altLang="zh-CN" sz="12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6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B03256D-52BC-463A-B751-CB2A0F1EB659}" type="slidenum">
              <a:rPr kumimoji="0" lang="en-US" altLang="zh-CN" sz="12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AE0B38E-0272-404D-8167-7C493042E219}" type="slidenum">
              <a:rPr kumimoji="0" lang="zh-CN" altLang="zh-CN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6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224697-56DF-4A52-8598-636A566C8CF0}" type="slidenum">
              <a:rPr kumimoji="0" lang="en-US" altLang="zh-CN" sz="12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页脚占位符 6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6" name="日期占位符 6"/>
          <p:cNvSpPr>
            <a:spLocks noGrp="1"/>
          </p:cNvSpPr>
          <p:nvPr>
            <p:ph type="dt" sz="half" idx="1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灯片编号占位符 7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54F09B-77A8-4C38-BA66-1FD5DB977AD9}" type="slidenum">
              <a:rPr kumimoji="0" lang="en-US" altLang="zh-CN" sz="12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页脚占位符 8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6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灯片编号占位符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9D22B7F-E4E0-4324-9FFF-4D4D01C68B85}" type="slidenum">
              <a:rPr kumimoji="0" lang="en-US" altLang="zh-CN" sz="12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/>
          <p:cNvSpPr>
            <a:spLocks noGrp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灯片编号占位符 2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3829911-91F2-4F37-B4DC-DFC9A4BD4A67}" type="slidenum">
              <a:rPr kumimoji="0" lang="en-US" altLang="zh-CN" sz="12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6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4B7E6EE-1E13-476D-AB64-BCC279D4930E}" type="slidenum">
              <a:rPr kumimoji="0" lang="en-US" altLang="zh-CN" sz="12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页脚占位符 6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6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16A8813-6342-4D41-AA62-6BBB6D2198C0}" type="slidenum">
              <a:rPr kumimoji="0" lang="en-US" altLang="zh-CN" sz="12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页脚占位符 6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6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1583958-B8A0-4E62-BA3C-A17908C7C5EB}" type="slidenum">
              <a:rPr kumimoji="0" lang="en-US" altLang="zh-CN" sz="12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6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936BDF0-3A82-4B5D-B858-74BD59E8F3D0}" type="slidenum">
              <a:rPr kumimoji="0" lang="en-US" altLang="zh-CN" sz="12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6" name="日期占位符 6"/>
          <p:cNvSpPr>
            <a:spLocks noGrp="1"/>
          </p:cNvSpPr>
          <p:nvPr>
            <p:ph type="dt" sz="half" idx="1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灯片编号占位符 7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8DCBA33-6645-4F73-ABF4-A2C2B81F10C8}" type="slidenum">
              <a:rPr kumimoji="0" lang="en-US" altLang="zh-CN" sz="12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页脚占位符 8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87F432A-DB77-4EDD-9F57-4F355830CF9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AE0B38E-0272-404D-8167-7C493042E219}" type="slidenum">
              <a:rPr kumimoji="0" lang="zh-CN" altLang="zh-CN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35692F-000B-4547-90C1-5633DBBDF2A3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1465FD7-21B0-477B-8989-E23F463ED50E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B2AABAB-DCE2-4499-B864-0CED0992AC42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7B8B79B-00A3-4D70-80D4-2C88515DC31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34E374E-49C9-4248-9A58-53412945BEDA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D3F11A4-CCD0-4068-8B64-EE9AF72595AD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43B2B59-89E4-42CB-B1A4-72A218550AF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FFE845C-6D08-45CB-BE9C-81CCEC23A0D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6E62589-CE1E-498D-8F6A-BCDB016BBAB9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87AE775-8D53-4E23-904B-30C90F35FA50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AE0B38E-0272-404D-8167-7C493042E219}" type="slidenum">
              <a:rPr kumimoji="0" lang="zh-CN" altLang="zh-CN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标题，文本与剪贴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剪贴画占位符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27BAC14-B4F5-4C56-807D-E1FC9C1B7E90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928F8D-AA3E-4BEC-BF6B-64F49FC24369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10DAF55-2806-4565-9F9D-83BD0D6DCC4F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6F8BACC-E71D-4989-A0BF-4A71A47E0DD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9650A8F-274B-4BC2-83A8-0FE347E3E897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740E600-F0A4-42AB-90A1-59C33576B9D8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0B2E775-1CFC-422A-B0CE-2F3D3021D1D0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6AA14C5-B5E8-4319-9B3F-F3D91638F8D6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2DA3EA7-CBC8-4B4F-831F-5573F24D413A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96784AA-FA41-4BE6-9D09-FFFCEDC5954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AE0B38E-0272-404D-8167-7C493042E219}" type="slidenum">
              <a:rPr kumimoji="0" lang="zh-CN" altLang="zh-CN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D9A48CA-1965-4279-9403-521D6CF52FCF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C82B1F8-7623-4510-A1D1-8128DDA25B4A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D72DFE4-C963-4B77-9008-AC598248AE1F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19E94B0-1939-43A3-9768-91713D21C012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A777BF-FC32-4FE5-953F-72D4A77E6BBF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E5EC38D-A869-4E7C-8BF3-348A01E7056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031AEA4-4FCA-487E-A10D-A0EF9923FD1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C52E38B-ED52-496F-B535-5F6769E4B6B1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8DD3EE3-B8AC-4750-ABEC-C1409EC40A13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80FDA57-2DBC-4EB8-877D-8914DE9759B7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AE0B38E-0272-404D-8167-7C493042E219}" type="slidenum">
              <a:rPr kumimoji="0" lang="zh-CN" altLang="zh-CN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84DBF36-8F36-4882-BB03-87342A38649D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048FBA7-E0E4-4C13-A6CE-40F82128E40C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A136C57-1C41-4B20-9F78-162302F9C22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626B450-92E2-49C9-8017-B540CC2514A0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标题，文本与剪贴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剪贴画占位符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57AC9EE-EF1C-45F0-BD67-841263AB676F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A9621EF-6E82-4C33-A4C1-3D50044B95E7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FD9F0DB-38DE-48CD-9F88-7F7C00B08DBE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76A0B82-7648-4EE4-9323-6BF2CC46BD9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3155A4E-7799-427B-8D6C-C96DEE78560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5EC9E1C-396E-4642-B2DB-48003E866A19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12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1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1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1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11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6.xml"/><Relationship Id="rId13" Type="http://schemas.openxmlformats.org/officeDocument/2006/relationships/theme" Target="../theme/theme15.xml"/><Relationship Id="rId12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5.xml"/><Relationship Id="rId8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11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6.xml"/><Relationship Id="rId8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9.xml"/><Relationship Id="rId14" Type="http://schemas.openxmlformats.org/officeDocument/2006/relationships/theme" Target="../theme/theme17.xml"/><Relationship Id="rId13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9.xml"/><Relationship Id="rId8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202.xml"/><Relationship Id="rId14" Type="http://schemas.openxmlformats.org/officeDocument/2006/relationships/theme" Target="../theme/theme18.xml"/><Relationship Id="rId13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4" Type="http://schemas.openxmlformats.org/officeDocument/2006/relationships/theme" Target="../theme/theme6.xml"/><Relationship Id="rId1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79.xml"/><Relationship Id="rId7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0.xml"/><Relationship Id="rId7" Type="http://schemas.openxmlformats.org/officeDocument/2006/relationships/slideLayout" Target="../slideLayouts/slideLayout89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4" Type="http://schemas.openxmlformats.org/officeDocument/2006/relationships/theme" Target="../theme/theme8.xml"/><Relationship Id="rId13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4" Type="http://schemas.openxmlformats.org/officeDocument/2006/relationships/theme" Target="../theme/theme9.xml"/><Relationship Id="rId13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285750"/>
            <a:r>
              <a:rPr lang="zh-CN" altLang="zh-CN" dirty="0"/>
              <a:t>第二级</a:t>
            </a:r>
            <a:endParaRPr lang="zh-CN" altLang="zh-CN" dirty="0"/>
          </a:p>
          <a:p>
            <a:pPr lvl="2" indent="-228600"/>
            <a:r>
              <a:rPr lang="zh-CN" altLang="zh-CN" dirty="0"/>
              <a:t>第三级</a:t>
            </a:r>
            <a:endParaRPr lang="zh-CN" altLang="zh-CN" dirty="0"/>
          </a:p>
          <a:p>
            <a:pPr lvl="3" indent="-228600"/>
            <a:r>
              <a:rPr lang="zh-CN" altLang="zh-CN" dirty="0"/>
              <a:t>第四级</a:t>
            </a:r>
            <a:endParaRPr lang="zh-CN" altLang="zh-CN" dirty="0"/>
          </a:p>
          <a:p>
            <a:pPr lvl="4" indent="-22860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noProof="1" dirty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AE0B38E-0272-404D-8167-7C493042E219}" type="slidenum">
              <a:rPr kumimoji="0" lang="zh-CN" altLang="zh-CN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43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 indent="-171450"/>
            <a:r>
              <a:rPr lang="zh-CN" altLang="en-US" dirty="0"/>
              <a:t>第二级</a:t>
            </a:r>
            <a:endParaRPr lang="zh-CN" altLang="en-US" dirty="0"/>
          </a:p>
          <a:p>
            <a:pPr lvl="2" indent="-171450"/>
            <a:r>
              <a:rPr lang="zh-CN" altLang="en-US" dirty="0"/>
              <a:t>第三级</a:t>
            </a:r>
            <a:endParaRPr lang="zh-CN" altLang="en-US" dirty="0"/>
          </a:p>
          <a:p>
            <a:pPr lvl="3" indent="-171450"/>
            <a:r>
              <a:rPr lang="zh-CN" altLang="en-US" dirty="0"/>
              <a:t>第四级</a:t>
            </a:r>
            <a:endParaRPr lang="zh-CN" altLang="en-US" dirty="0"/>
          </a:p>
          <a:p>
            <a:pPr lvl="4" indent="-17145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等线" panose="02010600030101010101" pitchFamily="2" charset="-122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等线" panose="02010600030101010101" pitchFamily="2" charset="-122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429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等线" panose="02010600030101010101" pitchFamily="2" charset="-122"/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40AD74-8C34-45DF-96ED-4FFA66DBE928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sldNum="0" hdr="0" ft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126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noProof="1" dirty="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DEF379-BFA4-4BF4-9D5F-F768B9D7228B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229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buFontTx/>
              <a:buNone/>
              <a:defRPr sz="14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noProof="1" dirty="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F887CDF-83F5-4732-B884-3191897A0C57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3315" name="Rectangle 3"/>
          <p:cNvSpPr>
            <a:spLocks noGrp="1"/>
          </p:cNvSpPr>
          <p:nvPr>
            <p:ph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buFontTx/>
              <a:buNone/>
              <a:defRPr kumimoji="1" sz="14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kumimoji="1" sz="14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noProof="1" dirty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1C29AD-0C54-40BD-9D85-DB9E6EC0C15D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4339" name="Rectangle 3"/>
          <p:cNvSpPr>
            <a:spLocks noGrp="1"/>
          </p:cNvSpPr>
          <p:nvPr>
            <p:ph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buFontTx/>
              <a:buNone/>
              <a:defRPr kumimoji="1" sz="1400"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Tx/>
              <a:buNone/>
              <a:defRPr kumimoji="1" sz="1400"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Tx/>
              <a:buNone/>
              <a:defRPr kumimoji="1" sz="1400"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F34E1D-8C3E-4A6E-815B-A99640273282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5363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 indent="-171450"/>
            <a:r>
              <a:rPr lang="zh-CN" altLang="en-US" dirty="0"/>
              <a:t>第二级</a:t>
            </a:r>
            <a:endParaRPr lang="zh-CN" altLang="en-US" dirty="0"/>
          </a:p>
          <a:p>
            <a:pPr lvl="2" indent="-171450"/>
            <a:r>
              <a:rPr lang="zh-CN" altLang="en-US" dirty="0"/>
              <a:t>第三级</a:t>
            </a:r>
            <a:endParaRPr lang="zh-CN" altLang="en-US" dirty="0"/>
          </a:p>
          <a:p>
            <a:pPr lvl="3" indent="-171450"/>
            <a:r>
              <a:rPr lang="zh-CN" altLang="en-US" dirty="0"/>
              <a:t>第四级</a:t>
            </a:r>
            <a:endParaRPr lang="zh-CN" altLang="en-US" dirty="0"/>
          </a:p>
          <a:p>
            <a:pPr lvl="4" indent="-17145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等线" panose="02010600030101010101" pitchFamily="2" charset="-122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A831E-E75F-4B89-B5F8-E2A41CA1AA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等线" panose="02010600030101010101" pitchFamily="2" charset="-122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429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等线" panose="02010600030101010101" pitchFamily="2" charset="-122"/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BFE7CC-8A49-4CCC-944C-61703A1D0E01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hf sldNum="0" hdr="0" ft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7411" name="Rectangle 3"/>
          <p:cNvSpPr>
            <a:spLocks noGrp="1"/>
          </p:cNvSpPr>
          <p:nvPr>
            <p:ph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buFontTx/>
              <a:buNone/>
              <a:defRPr kumimoji="1" sz="14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kumimoji="1" sz="14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noProof="1" dirty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DFA4409-580C-4258-999F-523B1923459C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grpSp>
        <p:nvGrpSpPr>
          <p:cNvPr id="18434" name="Group 2"/>
          <p:cNvGrpSpPr/>
          <p:nvPr/>
        </p:nvGrpSpPr>
        <p:grpSpPr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94211" name="Freeform 3"/>
            <p:cNvSpPr/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44" name="Arc 4"/>
            <p:cNvSpPr>
              <a:spLocks noChangeArrowheads="1"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-1 w 21600"/>
                <a:gd name="T1" fmla="*/ 0 h 21600"/>
                <a:gd name="T2" fmla="*/ 21600 w 21600"/>
                <a:gd name="T3" fmla="*/ 21600 h 21600"/>
                <a:gd name="T4" fmla="*/ -1 w 21600"/>
                <a:gd name="T5" fmla="*/ 0 h 21600"/>
                <a:gd name="T6" fmla="*/ 21600 w 21600"/>
                <a:gd name="T7" fmla="*/ 21600 h 21600"/>
                <a:gd name="T8" fmla="*/ 0 w 21600"/>
                <a:gd name="T9" fmla="*/ 21600 h 21600"/>
                <a:gd name="T10" fmla="*/ -1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 fill="none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42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/>
          <a:p>
            <a:pPr lvl="0"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 smtClean="0"/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l">
              <a:buFontTx/>
              <a:buNone/>
              <a:defRPr kumimoji="0" sz="140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buFontTx/>
              <a:buNone/>
              <a:defRPr kumimoji="0" sz="140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21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r">
              <a:defRPr sz="1400" noProof="1" dirty="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CC8240C-4661-4AA7-8135-BAABFE89A0AF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41" name="Rectangle 9"/>
          <p:cNvSpPr>
            <a:spLocks noGrp="1"/>
          </p:cNvSpPr>
          <p:nvPr>
            <p:ph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9459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buFontTx/>
              <a:buNone/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noProof="1" dirty="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40CEA75-B9B0-4B55-8C24-9E20488D1CC6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noProof="1" dirty="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D478DDE-4A1A-4617-B8CA-F02CB219F824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noProof="1" dirty="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7BCBB8-77CF-4820-BB8D-EA9656244F85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099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buFontTx/>
              <a:buNone/>
              <a:defRPr sz="14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noProof="1" dirty="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6C43BA8-2157-4A14-A9F6-AF8F34ABC576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48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buFontTx/>
              <a:buNone/>
              <a:defRPr sz="1200">
                <a:solidFill>
                  <a:srgbClr val="FFFFFF"/>
                </a:solidFill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noProof="1" dirty="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06A3D1D-6005-47CF-B611-7AD19BB3BBCC}" type="slidenum">
              <a:rPr kumimoji="0" lang="en-US" altLang="zh-CN" sz="1200" b="0" i="0" u="none" strike="noStrike" kern="1200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124" name="Group 4"/>
          <p:cNvGrpSpPr/>
          <p:nvPr/>
        </p:nvGrpSpPr>
        <p:grpSpPr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125" name="Group 5"/>
            <p:cNvGrpSpPr/>
            <p:nvPr userDrawn="1"/>
          </p:nvGrpSpPr>
          <p:grpSpPr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4822" name="Freeform 6"/>
              <p:cNvSpPr/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823" name="Freeform 7"/>
              <p:cNvSpPr/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824" name="Freeform 8"/>
              <p:cNvSpPr/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201" name="Freeform 9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826" name="Freeform 10"/>
              <p:cNvSpPr/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4827" name="Freeform 11"/>
            <p:cNvSpPr/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04" name="Freeform 12"/>
            <p:cNvSpPr>
              <a:spLocks noChangeArrowheads="1"/>
            </p:cNvSpPr>
            <p:nvPr/>
          </p:nvSpPr>
          <p:spPr bwMode="auto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48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 smtClean="0"/>
          </a:p>
        </p:txBody>
      </p:sp>
      <p:sp>
        <p:nvSpPr>
          <p:cNvPr id="348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buFontTx/>
              <a:buNone/>
              <a:defRPr sz="1200">
                <a:solidFill>
                  <a:srgbClr val="FFFFFF"/>
                </a:solidFill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8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14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buFontTx/>
              <a:buNone/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noProof="1" dirty="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306B621-0415-47EB-93D9-434775235F50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171" name="Rectangle 3"/>
          <p:cNvSpPr>
            <a:spLocks noGrp="1"/>
          </p:cNvSpPr>
          <p:nvPr>
            <p:ph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buFontTx/>
              <a:buNone/>
              <a:defRPr kumimoji="1" sz="14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kumimoji="1" sz="14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noProof="1" dirty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2E190F0-64B4-4032-BB30-EAE064E24DBD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195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buFontTx/>
              <a:buNone/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noProof="1" dirty="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40CEA75-B9B0-4B55-8C24-9E20488D1CC6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9219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buFontTx/>
              <a:buNone/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noProof="1" dirty="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4AF2979-CC68-4C02-957C-052859B2752D}" type="slidenum">
              <a:rPr kumimoji="0" lang="en-US" altLang="zh-CN" sz="1400" b="0" i="0" u="none" strike="noStrike" kern="120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5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5.xml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9.xml"/><Relationship Id="rId1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7.xml"/><Relationship Id="rId2" Type="http://schemas.openxmlformats.org/officeDocument/2006/relationships/image" Target="../media/image12.png"/><Relationship Id="rId1" Type="http://schemas.openxmlformats.org/officeDocument/2006/relationships/tags" Target="../tags/tag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5.xml"/><Relationship Id="rId3" Type="http://schemas.openxmlformats.org/officeDocument/2006/relationships/tags" Target="../tags/tag5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image" Target="../media/image16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2" Type="http://schemas.openxmlformats.org/officeDocument/2006/relationships/slideLayout" Target="../slideLayouts/slideLayout89.xml"/><Relationship Id="rId11" Type="http://schemas.openxmlformats.org/officeDocument/2006/relationships/tags" Target="../tags/tag13.xml"/><Relationship Id="rId10" Type="http://schemas.openxmlformats.org/officeDocument/2006/relationships/image" Target="../media/image17.png"/><Relationship Id="rId1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5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9.xml"/><Relationship Id="rId1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9.xml"/><Relationship Id="rId1" Type="http://schemas.openxmlformats.org/officeDocument/2006/relationships/image" Target="../media/image2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2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2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2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image" Target="../media/image29.png"/><Relationship Id="rId1" Type="http://schemas.openxmlformats.org/officeDocument/2006/relationships/tags" Target="../tags/tag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image" Target="../media/image29.png"/><Relationship Id="rId1" Type="http://schemas.openxmlformats.org/officeDocument/2006/relationships/tags" Target="../tags/tag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3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1.xml"/><Relationship Id="rId4" Type="http://schemas.openxmlformats.org/officeDocument/2006/relationships/image" Target="../media/image4.jpeg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7.xml"/><Relationship Id="rId2" Type="http://schemas.openxmlformats.org/officeDocument/2006/relationships/image" Target="../media/image5.png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8657" name="AutoShape 3"/>
          <p:cNvSpPr/>
          <p:nvPr/>
        </p:nvSpPr>
        <p:spPr>
          <a:xfrm rot="-5400000">
            <a:off x="2651125" y="2605088"/>
            <a:ext cx="2301875" cy="742950"/>
          </a:xfrm>
          <a:custGeom>
            <a:avLst/>
            <a:gdLst/>
            <a:ahLst/>
            <a:cxnLst>
              <a:cxn ang="0">
                <a:pos x="2105363" y="361844"/>
              </a:cxn>
              <a:cxn ang="0">
                <a:pos x="1150938" y="63254"/>
              </a:cxn>
              <a:cxn ang="0">
                <a:pos x="195979" y="371475"/>
              </a:cxn>
              <a:cxn ang="0">
                <a:pos x="216227" y="434591"/>
              </a:cxn>
              <a:cxn ang="0">
                <a:pos x="24404" y="447559"/>
              </a:cxn>
              <a:cxn ang="0">
                <a:pos x="0" y="371475"/>
              </a:cxn>
              <a:cxn ang="0">
                <a:pos x="1150938" y="0"/>
              </a:cxn>
              <a:cxn ang="0">
                <a:pos x="2301236" y="359849"/>
              </a:cxn>
              <a:cxn ang="0">
                <a:pos x="2588863" y="356960"/>
              </a:cxn>
              <a:cxn ang="0">
                <a:pos x="2215448" y="485325"/>
              </a:cxn>
              <a:cxn ang="0">
                <a:pos x="1817735" y="364733"/>
              </a:cxn>
              <a:cxn ang="0">
                <a:pos x="2105363" y="361844"/>
              </a:cxn>
            </a:cxnLst>
            <a:pathLst>
              <a:path w="21600" h="21600">
                <a:moveTo>
                  <a:pt x="19756" y="10520"/>
                </a:moveTo>
                <a:cubicBezTo>
                  <a:pt x="19605" y="5682"/>
                  <a:pt x="15640" y="1839"/>
                  <a:pt x="10800" y="1839"/>
                </a:cubicBezTo>
                <a:cubicBezTo>
                  <a:pt x="5850" y="1839"/>
                  <a:pt x="1839" y="5850"/>
                  <a:pt x="1839" y="10800"/>
                </a:cubicBezTo>
                <a:cubicBezTo>
                  <a:pt x="1838" y="11416"/>
                  <a:pt x="1902" y="12032"/>
                  <a:pt x="2029" y="12635"/>
                </a:cubicBezTo>
                <a:lnTo>
                  <a:pt x="229" y="13012"/>
                </a:lnTo>
                <a:cubicBezTo>
                  <a:pt x="76" y="12284"/>
                  <a:pt x="0" y="11543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633" y="-1"/>
                  <a:pt x="21412" y="4632"/>
                  <a:pt x="21594" y="10462"/>
                </a:cubicBezTo>
                <a:lnTo>
                  <a:pt x="24293" y="10378"/>
                </a:lnTo>
                <a:lnTo>
                  <a:pt x="20789" y="14110"/>
                </a:lnTo>
                <a:lnTo>
                  <a:pt x="17057" y="10604"/>
                </a:lnTo>
                <a:lnTo>
                  <a:pt x="19756" y="10520"/>
                </a:lnTo>
                <a:close/>
              </a:path>
            </a:pathLst>
          </a:custGeom>
          <a:gradFill rotWithShape="0">
            <a:gsLst>
              <a:gs pos="0">
                <a:srgbClr val="FFDE53"/>
              </a:gs>
              <a:gs pos="100000">
                <a:srgbClr val="FF0000"/>
              </a:gs>
            </a:gsLst>
            <a:lin ang="18900000" scaled="1"/>
            <a:tileRect/>
          </a:gradFill>
          <a:ln w="317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98658" name="AutoShape 4"/>
          <p:cNvSpPr/>
          <p:nvPr/>
        </p:nvSpPr>
        <p:spPr>
          <a:xfrm rot="-5400000" flipH="1" flipV="1">
            <a:off x="4506913" y="2551113"/>
            <a:ext cx="2301875" cy="739775"/>
          </a:xfrm>
          <a:custGeom>
            <a:avLst/>
            <a:gdLst/>
            <a:ahLst/>
            <a:cxnLst>
              <a:cxn ang="0">
                <a:pos x="2105363" y="360298"/>
              </a:cxn>
              <a:cxn ang="0">
                <a:pos x="1150938" y="62984"/>
              </a:cxn>
              <a:cxn ang="0">
                <a:pos x="195979" y="369888"/>
              </a:cxn>
              <a:cxn ang="0">
                <a:pos x="216227" y="432734"/>
              </a:cxn>
              <a:cxn ang="0">
                <a:pos x="24404" y="445646"/>
              </a:cxn>
              <a:cxn ang="0">
                <a:pos x="0" y="369888"/>
              </a:cxn>
              <a:cxn ang="0">
                <a:pos x="1150938" y="0"/>
              </a:cxn>
              <a:cxn ang="0">
                <a:pos x="2301236" y="358311"/>
              </a:cxn>
              <a:cxn ang="0">
                <a:pos x="2588863" y="355434"/>
              </a:cxn>
              <a:cxn ang="0">
                <a:pos x="2215448" y="483251"/>
              </a:cxn>
              <a:cxn ang="0">
                <a:pos x="1817735" y="363175"/>
              </a:cxn>
              <a:cxn ang="0">
                <a:pos x="2105363" y="360298"/>
              </a:cxn>
            </a:cxnLst>
            <a:pathLst>
              <a:path w="21600" h="21600">
                <a:moveTo>
                  <a:pt x="19756" y="10520"/>
                </a:moveTo>
                <a:cubicBezTo>
                  <a:pt x="19605" y="5682"/>
                  <a:pt x="15640" y="1839"/>
                  <a:pt x="10800" y="1839"/>
                </a:cubicBezTo>
                <a:cubicBezTo>
                  <a:pt x="5850" y="1839"/>
                  <a:pt x="1839" y="5850"/>
                  <a:pt x="1839" y="10800"/>
                </a:cubicBezTo>
                <a:cubicBezTo>
                  <a:pt x="1838" y="11416"/>
                  <a:pt x="1902" y="12032"/>
                  <a:pt x="2029" y="12635"/>
                </a:cubicBezTo>
                <a:lnTo>
                  <a:pt x="229" y="13012"/>
                </a:lnTo>
                <a:cubicBezTo>
                  <a:pt x="76" y="12284"/>
                  <a:pt x="0" y="11543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633" y="-1"/>
                  <a:pt x="21412" y="4632"/>
                  <a:pt x="21594" y="10462"/>
                </a:cubicBezTo>
                <a:lnTo>
                  <a:pt x="24293" y="10378"/>
                </a:lnTo>
                <a:lnTo>
                  <a:pt x="20789" y="14110"/>
                </a:lnTo>
                <a:lnTo>
                  <a:pt x="17057" y="10604"/>
                </a:lnTo>
                <a:lnTo>
                  <a:pt x="19756" y="10520"/>
                </a:lnTo>
                <a:close/>
              </a:path>
            </a:pathLst>
          </a:custGeom>
          <a:gradFill rotWithShape="0">
            <a:gsLst>
              <a:gs pos="0">
                <a:srgbClr val="FFCC00"/>
              </a:gs>
              <a:gs pos="100000">
                <a:srgbClr val="FF0000"/>
              </a:gs>
            </a:gsLst>
            <a:lin ang="18900000" scaled="1"/>
            <a:tileRect/>
          </a:gradFill>
          <a:ln w="317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98659" name="Text Box 5"/>
          <p:cNvSpPr txBox="1"/>
          <p:nvPr/>
        </p:nvSpPr>
        <p:spPr>
          <a:xfrm>
            <a:off x="4175125" y="1519238"/>
            <a:ext cx="1312863" cy="649287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just" eaLnBrk="0" hangingPunct="0"/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ATP</a:t>
            </a:r>
            <a:endParaRPr lang="en-US" altLang="zh-CN" sz="3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8660" name="Text Box 6"/>
          <p:cNvSpPr txBox="1"/>
          <p:nvPr/>
        </p:nvSpPr>
        <p:spPr>
          <a:xfrm>
            <a:off x="3802063" y="3792538"/>
            <a:ext cx="2303462" cy="68421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just" eaLnBrk="0" hangingPunct="0"/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ADP + Pi</a:t>
            </a:r>
            <a:endParaRPr lang="en-US" altLang="zh-CN" sz="3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8661" name="Text Box 7"/>
          <p:cNvSpPr txBox="1"/>
          <p:nvPr/>
        </p:nvSpPr>
        <p:spPr>
          <a:xfrm>
            <a:off x="6511925" y="2673350"/>
            <a:ext cx="1103313" cy="71913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just" eaLnBrk="0" hangingPunct="0"/>
            <a:r>
              <a:rPr lang="zh-C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能量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8662" name="Text Box 9"/>
          <p:cNvSpPr txBox="1"/>
          <p:nvPr/>
        </p:nvSpPr>
        <p:spPr>
          <a:xfrm>
            <a:off x="-57150" y="2414588"/>
            <a:ext cx="2360613" cy="593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just" eaLnBrk="0" hangingPunct="0"/>
            <a:r>
              <a:rPr lang="zh-C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有机物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198663" name="Group 10"/>
          <p:cNvGrpSpPr/>
          <p:nvPr/>
        </p:nvGrpSpPr>
        <p:grpSpPr>
          <a:xfrm>
            <a:off x="1779588" y="2233613"/>
            <a:ext cx="1533525" cy="547687"/>
            <a:chOff x="1111" y="1532"/>
            <a:chExt cx="966" cy="345"/>
          </a:xfrm>
        </p:grpSpPr>
        <p:sp>
          <p:nvSpPr>
            <p:cNvPr id="189448" name="Freeform 11"/>
            <p:cNvSpPr/>
            <p:nvPr/>
          </p:nvSpPr>
          <p:spPr>
            <a:xfrm>
              <a:off x="1787" y="1532"/>
              <a:ext cx="290" cy="345"/>
            </a:xfrm>
            <a:custGeom>
              <a:avLst/>
              <a:gdLst/>
              <a:ahLst/>
              <a:cxnLst>
                <a:cxn ang="0">
                  <a:pos x="0" y="309"/>
                </a:cxn>
                <a:cxn ang="0">
                  <a:pos x="187" y="264"/>
                </a:cxn>
                <a:cxn ang="0">
                  <a:pos x="238" y="137"/>
                </a:cxn>
                <a:cxn ang="0">
                  <a:pos x="290" y="0"/>
                </a:cxn>
              </a:cxnLst>
              <a:pathLst>
                <a:path w="422" h="204">
                  <a:moveTo>
                    <a:pt x="0" y="183"/>
                  </a:moveTo>
                  <a:cubicBezTo>
                    <a:pt x="94" y="172"/>
                    <a:pt x="200" y="204"/>
                    <a:pt x="272" y="156"/>
                  </a:cubicBezTo>
                  <a:cubicBezTo>
                    <a:pt x="298" y="149"/>
                    <a:pt x="331" y="113"/>
                    <a:pt x="347" y="81"/>
                  </a:cubicBezTo>
                  <a:cubicBezTo>
                    <a:pt x="362" y="54"/>
                    <a:pt x="422" y="0"/>
                    <a:pt x="422" y="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89449" name="Line 12"/>
            <p:cNvSpPr/>
            <p:nvPr/>
          </p:nvSpPr>
          <p:spPr>
            <a:xfrm>
              <a:off x="1111" y="1842"/>
              <a:ext cx="680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98666" name="Freeform 14"/>
          <p:cNvSpPr/>
          <p:nvPr/>
        </p:nvSpPr>
        <p:spPr>
          <a:xfrm>
            <a:off x="6037263" y="2463800"/>
            <a:ext cx="474662" cy="6111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6416" y="448304"/>
              </a:cxn>
              <a:cxn ang="0">
                <a:pos x="353030" y="587278"/>
              </a:cxn>
              <a:cxn ang="0">
                <a:pos x="474662" y="596245"/>
              </a:cxn>
            </a:cxnLst>
            <a:pathLst>
              <a:path w="640" h="409">
                <a:moveTo>
                  <a:pt x="0" y="0"/>
                </a:moveTo>
                <a:cubicBezTo>
                  <a:pt x="22" y="51"/>
                  <a:pt x="51" y="235"/>
                  <a:pt x="130" y="300"/>
                </a:cubicBezTo>
                <a:cubicBezTo>
                  <a:pt x="209" y="365"/>
                  <a:pt x="391" y="377"/>
                  <a:pt x="476" y="393"/>
                </a:cubicBezTo>
                <a:cubicBezTo>
                  <a:pt x="561" y="409"/>
                  <a:pt x="606" y="398"/>
                  <a:pt x="640" y="399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txBody>
          <a:bodyPr/>
          <a:p>
            <a:endParaRPr lang="zh-CN" altLang="en-US"/>
          </a:p>
        </p:txBody>
      </p:sp>
      <p:sp>
        <p:nvSpPr>
          <p:cNvPr id="198667" name="Line 15"/>
          <p:cNvSpPr/>
          <p:nvPr/>
        </p:nvSpPr>
        <p:spPr>
          <a:xfrm>
            <a:off x="7380288" y="3005138"/>
            <a:ext cx="4318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sp>
      <p:sp>
        <p:nvSpPr>
          <p:cNvPr id="198668" name="Text Box 16"/>
          <p:cNvSpPr txBox="1"/>
          <p:nvPr/>
        </p:nvSpPr>
        <p:spPr>
          <a:xfrm>
            <a:off x="7956550" y="2025650"/>
            <a:ext cx="755650" cy="6477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just" eaLnBrk="0" hangingPunct="0"/>
            <a:r>
              <a:rPr lang="zh-C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生命活动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8669" name="Text Box 18"/>
          <p:cNvSpPr txBox="1"/>
          <p:nvPr/>
        </p:nvSpPr>
        <p:spPr>
          <a:xfrm>
            <a:off x="827088" y="1908175"/>
            <a:ext cx="3168650" cy="593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just" eaLnBrk="0" hangingPunct="0"/>
            <a:r>
              <a:rPr lang="zh-C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（细胞呼吸）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8670" name="Text Box 19"/>
          <p:cNvSpPr txBox="1"/>
          <p:nvPr/>
        </p:nvSpPr>
        <p:spPr>
          <a:xfrm>
            <a:off x="0" y="3213100"/>
            <a:ext cx="1819275" cy="593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just" eaLnBrk="0" hangingPunct="0"/>
            <a:r>
              <a:rPr lang="zh-C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光能转化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198671" name="Group 20"/>
          <p:cNvGrpSpPr/>
          <p:nvPr/>
        </p:nvGrpSpPr>
        <p:grpSpPr>
          <a:xfrm>
            <a:off x="1763713" y="3086100"/>
            <a:ext cx="1533525" cy="547688"/>
            <a:chOff x="1111" y="1532"/>
            <a:chExt cx="966" cy="345"/>
          </a:xfrm>
        </p:grpSpPr>
        <p:sp>
          <p:nvSpPr>
            <p:cNvPr id="189456" name="Freeform 21"/>
            <p:cNvSpPr/>
            <p:nvPr/>
          </p:nvSpPr>
          <p:spPr>
            <a:xfrm>
              <a:off x="1787" y="1532"/>
              <a:ext cx="290" cy="345"/>
            </a:xfrm>
            <a:custGeom>
              <a:avLst/>
              <a:gdLst/>
              <a:ahLst/>
              <a:cxnLst>
                <a:cxn ang="0">
                  <a:pos x="0" y="309"/>
                </a:cxn>
                <a:cxn ang="0">
                  <a:pos x="187" y="264"/>
                </a:cxn>
                <a:cxn ang="0">
                  <a:pos x="238" y="137"/>
                </a:cxn>
                <a:cxn ang="0">
                  <a:pos x="290" y="0"/>
                </a:cxn>
              </a:cxnLst>
              <a:pathLst>
                <a:path w="422" h="204">
                  <a:moveTo>
                    <a:pt x="0" y="183"/>
                  </a:moveTo>
                  <a:cubicBezTo>
                    <a:pt x="94" y="172"/>
                    <a:pt x="200" y="204"/>
                    <a:pt x="272" y="156"/>
                  </a:cubicBezTo>
                  <a:cubicBezTo>
                    <a:pt x="298" y="149"/>
                    <a:pt x="331" y="113"/>
                    <a:pt x="347" y="81"/>
                  </a:cubicBezTo>
                  <a:cubicBezTo>
                    <a:pt x="362" y="54"/>
                    <a:pt x="422" y="0"/>
                    <a:pt x="422" y="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89457" name="Line 22"/>
            <p:cNvSpPr/>
            <p:nvPr/>
          </p:nvSpPr>
          <p:spPr>
            <a:xfrm>
              <a:off x="1111" y="1842"/>
              <a:ext cx="680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98674" name="Text Box 23"/>
          <p:cNvSpPr txBox="1"/>
          <p:nvPr/>
        </p:nvSpPr>
        <p:spPr>
          <a:xfrm>
            <a:off x="939800" y="3659188"/>
            <a:ext cx="2998788" cy="593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just" eaLnBrk="0" hangingPunct="0"/>
            <a:r>
              <a:rPr lang="zh-C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（光合作用）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925" y="1771650"/>
            <a:ext cx="3395663" cy="130333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上箭头 4"/>
          <p:cNvSpPr/>
          <p:nvPr/>
        </p:nvSpPr>
        <p:spPr>
          <a:xfrm>
            <a:off x="1476375" y="1052513"/>
            <a:ext cx="215900" cy="7191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7855" y="396155"/>
            <a:ext cx="2191626" cy="64633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主要途径</a:t>
            </a:r>
            <a:endParaRPr kumimoji="0" lang="zh-CN" altLang="en-US" sz="3600" b="1" i="0" u="none" strike="noStrike" kern="1200" cap="none" spc="3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6550" y="2185988"/>
            <a:ext cx="369888" cy="1384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水解酶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16325" y="2492375"/>
            <a:ext cx="369888" cy="9540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合酶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863" y="2606675"/>
            <a:ext cx="9058275" cy="2862263"/>
          </a:xfrm>
        </p:spPr>
        <p:txBody>
          <a:bodyPr vert="horz" wrap="square" lIns="91440" tIns="45720" rIns="91440" bIns="45720" anchor="t" anchorCtr="0"/>
          <a:p>
            <a:pPr marL="0" indent="0" eaLnBrk="1" hangingPunct="1"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细胞内有机物被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缓慢</a:t>
            </a:r>
            <a:r>
              <a:rPr lang="zh-CN" altLang="en-US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氧化分解，释放能量并合成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ATP</a:t>
            </a:r>
            <a:r>
              <a:rPr lang="zh-CN" altLang="en-US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的过程。</a:t>
            </a:r>
            <a:endParaRPr lang="zh-CN" altLang="en-US" sz="28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9683" name="Title 3"/>
          <p:cNvSpPr>
            <a:spLocks noGrp="1"/>
          </p:cNvSpPr>
          <p:nvPr>
            <p:ph type="title"/>
          </p:nvPr>
        </p:nvSpPr>
        <p:spPr>
          <a:xfrm>
            <a:off x="234950" y="1104900"/>
            <a:ext cx="4343400" cy="857250"/>
          </a:xfrm>
        </p:spPr>
        <p:txBody>
          <a:bodyPr vert="horz" wrap="square" lIns="91440" tIns="45720" rIns="91440" bIns="45720" anchor="ctr" anchorCtr="0"/>
          <a:p>
            <a:pPr eaLnBrk="1" hangingPunct="1"/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一、细胞呼吸定义：</a:t>
            </a:r>
            <a:endParaRPr lang="zh-CN" altLang="en-US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0705" name="Text Box 10"/>
          <p:cNvSpPr txBox="1"/>
          <p:nvPr/>
        </p:nvSpPr>
        <p:spPr>
          <a:xfrm>
            <a:off x="1907540" y="4293235"/>
            <a:ext cx="5549900" cy="644525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分为有氧呼吸和无氧呼吸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00705" grpId="0" animBg="1"/>
      <p:bldP spid="20070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1729" name="Text Box 4"/>
          <p:cNvSpPr txBox="1"/>
          <p:nvPr/>
        </p:nvSpPr>
        <p:spPr>
          <a:xfrm>
            <a:off x="539750" y="333375"/>
            <a:ext cx="3740150" cy="701675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二、无氧呼吸：</a:t>
            </a:r>
            <a:endParaRPr lang="zh-CN" altLang="en-US" sz="4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01" name="Text Box 5"/>
          <p:cNvSpPr txBox="1"/>
          <p:nvPr/>
        </p:nvSpPr>
        <p:spPr>
          <a:xfrm>
            <a:off x="468313" y="1412875"/>
            <a:ext cx="1798637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2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 </a:t>
            </a:r>
            <a:r>
              <a:rPr lang="zh-CN" altLang="en-US" sz="32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概念：</a:t>
            </a:r>
            <a:endParaRPr lang="zh-CN" altLang="en-US" sz="32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102" name="Rectangle 6"/>
          <p:cNvSpPr/>
          <p:nvPr/>
        </p:nvSpPr>
        <p:spPr>
          <a:xfrm>
            <a:off x="539750" y="2276475"/>
            <a:ext cx="8208963" cy="1568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　　细胞</a:t>
            </a:r>
            <a:r>
              <a:rPr lang="zh-CN" alt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无氧</a:t>
            </a: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的参与下，通过酶的催化作用，把糖类等有机物分解为</a:t>
            </a:r>
            <a:r>
              <a:rPr lang="zh-CN" alt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不彻底</a:t>
            </a: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的氧化产物，同时释放出</a:t>
            </a:r>
            <a:r>
              <a:rPr lang="zh-CN" alt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少量能量，合成少量</a:t>
            </a:r>
            <a:r>
              <a:rPr lang="en-US" altLang="zh-CN" sz="3200" b="1" dirty="0">
                <a:solidFill>
                  <a:srgbClr val="FF66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ATP</a:t>
            </a: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的过程。</a:t>
            </a:r>
            <a:endParaRPr lang="zh-CN" altLang="en-US" sz="32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03" name="Text Box 7"/>
          <p:cNvSpPr txBox="1"/>
          <p:nvPr/>
        </p:nvSpPr>
        <p:spPr>
          <a:xfrm>
            <a:off x="539750" y="4421188"/>
            <a:ext cx="377190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2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 </a:t>
            </a:r>
            <a:r>
              <a:rPr lang="zh-CN" altLang="en-US" sz="32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场所：细胞质基质</a:t>
            </a:r>
            <a:endParaRPr lang="zh-CN" altLang="en-US" sz="32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ldLvl="0" animBg="1"/>
      <p:bldP spid="4102" grpId="0"/>
      <p:bldP spid="410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2753" name="内容占位符 2"/>
          <p:cNvSpPr>
            <a:spLocks noGrp="1"/>
          </p:cNvSpPr>
          <p:nvPr/>
        </p:nvSpPr>
        <p:spPr>
          <a:xfrm>
            <a:off x="190500" y="314325"/>
            <a:ext cx="8575675" cy="12065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171450" indent="-171450" eaLnBrk="0" hangingPunct="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Calibri" panose="020F0502020204030204" pitchFamily="34" charset="0"/>
                <a:ea typeface="等线" panose="02010600030101010101" pitchFamily="2" charset="-122"/>
              </a:rPr>
              <a:t>3</a:t>
            </a:r>
            <a:r>
              <a:rPr lang="zh-CN" altLang="en-US" sz="2800" b="1" dirty="0">
                <a:latin typeface="Calibri" panose="020F0502020204030204" pitchFamily="34" charset="0"/>
                <a:ea typeface="等线" panose="02010600030101010101" pitchFamily="2" charset="-122"/>
              </a:rPr>
              <a:t>、过程：</a:t>
            </a:r>
            <a:endParaRPr lang="zh-CN" altLang="en-US" sz="2800" b="1" dirty="0">
              <a:latin typeface="Calibri" panose="020F0502020204030204" pitchFamily="34" charset="0"/>
              <a:ea typeface="等线" panose="02010600030101010101" pitchFamily="2" charset="-122"/>
            </a:endParaRPr>
          </a:p>
          <a:p>
            <a:pPr marL="171450" indent="-171450" eaLnBrk="0" hangingPunct="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zh-CN" altLang="en-US" sz="2800" b="1" dirty="0"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  <p:sp>
        <p:nvSpPr>
          <p:cNvPr id="6" name="Rectangle 50"/>
          <p:cNvSpPr/>
          <p:nvPr/>
        </p:nvSpPr>
        <p:spPr>
          <a:xfrm>
            <a:off x="0" y="765175"/>
            <a:ext cx="9144000" cy="1219200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endParaRPr lang="zh-CN" altLang="en-US" dirty="0"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5779" name="Text Box 2"/>
          <p:cNvSpPr txBox="1"/>
          <p:nvPr/>
        </p:nvSpPr>
        <p:spPr>
          <a:xfrm>
            <a:off x="395288" y="1125538"/>
            <a:ext cx="1944687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latin typeface="Calibri" panose="020F0502020204030204" pitchFamily="34" charset="0"/>
                <a:ea typeface="等线" panose="02010600030101010101" pitchFamily="2" charset="-122"/>
              </a:rPr>
              <a:t>C</a:t>
            </a:r>
            <a:r>
              <a:rPr lang="en-US" altLang="zh-CN" sz="3600" b="1" baseline="-25000" dirty="0">
                <a:latin typeface="Calibri" panose="020F0502020204030204" pitchFamily="34" charset="0"/>
                <a:ea typeface="等线" panose="02010600030101010101" pitchFamily="2" charset="-122"/>
              </a:rPr>
              <a:t>6</a:t>
            </a:r>
            <a:r>
              <a:rPr lang="en-US" altLang="zh-CN" sz="3600" b="1" dirty="0">
                <a:latin typeface="Calibri" panose="020F0502020204030204" pitchFamily="34" charset="0"/>
                <a:ea typeface="等线" panose="02010600030101010101" pitchFamily="2" charset="-122"/>
              </a:rPr>
              <a:t>H</a:t>
            </a:r>
            <a:r>
              <a:rPr lang="en-US" altLang="zh-CN" sz="3600" b="1" baseline="-25000" dirty="0">
                <a:latin typeface="Calibri" panose="020F0502020204030204" pitchFamily="34" charset="0"/>
                <a:ea typeface="等线" panose="02010600030101010101" pitchFamily="2" charset="-122"/>
              </a:rPr>
              <a:t>12</a:t>
            </a:r>
            <a:r>
              <a:rPr lang="en-US" altLang="zh-CN" sz="3600" b="1" dirty="0">
                <a:latin typeface="Calibri" panose="020F0502020204030204" pitchFamily="34" charset="0"/>
                <a:ea typeface="等线" panose="02010600030101010101" pitchFamily="2" charset="-122"/>
              </a:rPr>
              <a:t>O</a:t>
            </a:r>
            <a:r>
              <a:rPr lang="en-US" altLang="zh-CN" sz="3600" b="1" baseline="-25000" dirty="0">
                <a:latin typeface="Calibri" panose="020F0502020204030204" pitchFamily="34" charset="0"/>
                <a:ea typeface="等线" panose="02010600030101010101" pitchFamily="2" charset="-122"/>
              </a:rPr>
              <a:t>6</a:t>
            </a:r>
            <a:endParaRPr lang="en-US" altLang="zh-CN" sz="3600" b="1" baseline="-25000" dirty="0"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  <p:sp>
        <p:nvSpPr>
          <p:cNvPr id="75780" name="Line 3"/>
          <p:cNvSpPr/>
          <p:nvPr/>
        </p:nvSpPr>
        <p:spPr>
          <a:xfrm>
            <a:off x="2484438" y="1557338"/>
            <a:ext cx="935038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sp>
      <p:sp>
        <p:nvSpPr>
          <p:cNvPr id="75781" name="Text Box 4"/>
          <p:cNvSpPr txBox="1"/>
          <p:nvPr/>
        </p:nvSpPr>
        <p:spPr>
          <a:xfrm>
            <a:off x="2484438" y="981075"/>
            <a:ext cx="647700" cy="519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lang="zh-CN" altLang="en-US" sz="2800" b="1" dirty="0">
                <a:latin typeface="Calibri" panose="020F0502020204030204" pitchFamily="34" charset="0"/>
                <a:ea typeface="等线" panose="02010600030101010101" pitchFamily="2" charset="-122"/>
              </a:rPr>
              <a:t>酶</a:t>
            </a:r>
            <a:endParaRPr lang="zh-CN" altLang="en-US" sz="2800" b="1" dirty="0"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  <p:sp>
        <p:nvSpPr>
          <p:cNvPr id="75782" name="Text Box 5"/>
          <p:cNvSpPr txBox="1"/>
          <p:nvPr/>
        </p:nvSpPr>
        <p:spPr>
          <a:xfrm>
            <a:off x="3059113" y="1196975"/>
            <a:ext cx="3000375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3600" b="1" dirty="0">
                <a:latin typeface="Calibri" panose="020F0502020204030204" pitchFamily="34" charset="0"/>
                <a:ea typeface="等线" panose="02010600030101010101" pitchFamily="2" charset="-122"/>
              </a:rPr>
              <a:t>2 </a:t>
            </a:r>
            <a:r>
              <a:rPr lang="zh-CN" altLang="en-US" sz="3600" b="1" dirty="0">
                <a:latin typeface="Calibri" panose="020F0502020204030204" pitchFamily="34" charset="0"/>
                <a:ea typeface="等线" panose="02010600030101010101" pitchFamily="2" charset="-122"/>
              </a:rPr>
              <a:t>丙酮酸</a:t>
            </a:r>
            <a:endParaRPr lang="zh-CN" altLang="en-US" sz="3600" b="1" dirty="0"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  <p:sp>
        <p:nvSpPr>
          <p:cNvPr id="75783" name="Text Box 6"/>
          <p:cNvSpPr txBox="1"/>
          <p:nvPr/>
        </p:nvSpPr>
        <p:spPr>
          <a:xfrm>
            <a:off x="5867400" y="1196975"/>
            <a:ext cx="1366838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latin typeface="Calibri" panose="020F0502020204030204" pitchFamily="34" charset="0"/>
                <a:ea typeface="等线" panose="02010600030101010101" pitchFamily="2" charset="-122"/>
              </a:rPr>
              <a:t>+4[H]</a:t>
            </a:r>
            <a:endParaRPr lang="en-US" altLang="zh-CN" sz="3600" b="1" dirty="0"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  <p:sp>
        <p:nvSpPr>
          <p:cNvPr id="75784" name="Text Box 7"/>
          <p:cNvSpPr txBox="1"/>
          <p:nvPr/>
        </p:nvSpPr>
        <p:spPr>
          <a:xfrm>
            <a:off x="7239000" y="1263650"/>
            <a:ext cx="2087563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latin typeface="Calibri" panose="020F0502020204030204" pitchFamily="34" charset="0"/>
                <a:ea typeface="等线" panose="02010600030101010101" pitchFamily="2" charset="-122"/>
              </a:rPr>
              <a:t>+</a:t>
            </a:r>
            <a:r>
              <a:rPr lang="zh-CN" altLang="en-US" sz="3600" b="1" dirty="0">
                <a:latin typeface="Calibri" panose="020F0502020204030204" pitchFamily="34" charset="0"/>
                <a:ea typeface="等线" panose="02010600030101010101" pitchFamily="2" charset="-122"/>
              </a:rPr>
              <a:t>少能量</a:t>
            </a:r>
            <a:endParaRPr lang="zh-CN" altLang="en-US" sz="3600" b="1" dirty="0"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6083300" y="1196975"/>
            <a:ext cx="1081088" cy="719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082" name="Title 1"/>
          <p:cNvSpPr txBox="1"/>
          <p:nvPr/>
        </p:nvSpPr>
        <p:spPr>
          <a:xfrm>
            <a:off x="0" y="2813050"/>
            <a:ext cx="9166225" cy="138747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 anchorCtr="0"/>
          <a:p>
            <a:r>
              <a:rPr lang="en-US" altLang="zh-CN" sz="3300" b="1" dirty="0">
                <a:latin typeface="黑体" panose="02010609060101010101" pitchFamily="49" charset="-122"/>
                <a:ea typeface="黑体" panose="02010609060101010101" pitchFamily="49" charset="-122"/>
              </a:rPr>
              <a:t>[H]: NADH,烟酰胺腺嘌呤二核苷酸,</a:t>
            </a:r>
            <a:r>
              <a:rPr lang="zh-CN" altLang="en-US" sz="3300" b="1" dirty="0">
                <a:latin typeface="黑体" panose="02010609060101010101" pitchFamily="49" charset="-122"/>
                <a:ea typeface="黑体" panose="02010609060101010101" pitchFamily="49" charset="-122"/>
              </a:rPr>
              <a:t>还原型辅酶</a:t>
            </a:r>
            <a:r>
              <a:rPr lang="en-US" altLang="zh-CN" sz="3300" b="1" dirty="0">
                <a:latin typeface="黑体" panose="02010609060101010101" pitchFamily="49" charset="-122"/>
                <a:ea typeface="黑体" panose="02010609060101010101" pitchFamily="49" charset="-122"/>
              </a:rPr>
              <a:t>I</a:t>
            </a:r>
            <a:r>
              <a:rPr lang="zh-CN" altLang="en-US" sz="3300" b="1" dirty="0">
                <a:latin typeface="黑体" panose="02010609060101010101" pitchFamily="49" charset="-122"/>
                <a:ea typeface="黑体" panose="02010609060101010101" pitchFamily="49" charset="-122"/>
              </a:rPr>
              <a:t>，携带能量。</a:t>
            </a:r>
            <a:endParaRPr lang="en-US" altLang="zh-CN" sz="33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300" b="1" dirty="0"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endParaRPr lang="en-US" altLang="zh-CN" sz="33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8" name="直接箭头连接符 7"/>
          <p:cNvCxnSpPr>
            <a:stCxn id="7" idx="4"/>
          </p:cNvCxnSpPr>
          <p:nvPr/>
        </p:nvCxnSpPr>
        <p:spPr>
          <a:xfrm flipH="1">
            <a:off x="466725" y="1916113"/>
            <a:ext cx="6157913" cy="7921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3" grpId="0" build="p"/>
      <p:bldP spid="6" grpId="0" bldLvl="0" animBg="1"/>
      <p:bldP spid="6" grpId="1" animBg="1"/>
      <p:bldP spid="75779" grpId="0"/>
      <p:bldP spid="75779" grpId="1"/>
      <p:bldP spid="75781" grpId="0"/>
      <p:bldP spid="75781" grpId="1"/>
      <p:bldP spid="75782" grpId="0"/>
      <p:bldP spid="75782" grpId="1"/>
      <p:bldP spid="75783" grpId="0"/>
      <p:bldP spid="75783" grpId="1"/>
      <p:bldP spid="75784" grpId="0"/>
      <p:bldP spid="75784" grpId="1"/>
      <p:bldP spid="7" grpId="0" bldLvl="0" animBg="1"/>
      <p:bldP spid="7" grpId="1" animBg="1"/>
      <p:bldP spid="46082" grpId="0"/>
      <p:bldP spid="4608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54" name="Rectangle 50"/>
          <p:cNvSpPr/>
          <p:nvPr/>
        </p:nvSpPr>
        <p:spPr>
          <a:xfrm>
            <a:off x="0" y="765175"/>
            <a:ext cx="9144000" cy="1219200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3778" name="Text Box 2"/>
          <p:cNvSpPr txBox="1"/>
          <p:nvPr/>
        </p:nvSpPr>
        <p:spPr>
          <a:xfrm>
            <a:off x="395288" y="1125538"/>
            <a:ext cx="1944687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en-US" altLang="zh-CN" sz="3600" b="1" baseline="-25000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3600" b="1" baseline="-25000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12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3600" b="1" baseline="-25000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endParaRPr lang="en-US" altLang="zh-CN" sz="3600" b="1" baseline="-25000" dirty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3779" name="Line 3"/>
          <p:cNvSpPr/>
          <p:nvPr/>
        </p:nvSpPr>
        <p:spPr>
          <a:xfrm>
            <a:off x="2484438" y="1557338"/>
            <a:ext cx="935037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sp>
      <p:sp>
        <p:nvSpPr>
          <p:cNvPr id="203780" name="Text Box 4"/>
          <p:cNvSpPr txBox="1"/>
          <p:nvPr/>
        </p:nvSpPr>
        <p:spPr>
          <a:xfrm>
            <a:off x="2484438" y="981075"/>
            <a:ext cx="647700" cy="519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酶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3781" name="Text Box 5"/>
          <p:cNvSpPr txBox="1"/>
          <p:nvPr/>
        </p:nvSpPr>
        <p:spPr>
          <a:xfrm>
            <a:off x="3059113" y="1196975"/>
            <a:ext cx="3000375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 </a:t>
            </a:r>
            <a:r>
              <a:rPr lang="zh-CN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丙酮酸</a:t>
            </a:r>
            <a:endParaRPr lang="zh-CN" alt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3782" name="Text Box 6"/>
          <p:cNvSpPr txBox="1"/>
          <p:nvPr/>
        </p:nvSpPr>
        <p:spPr>
          <a:xfrm>
            <a:off x="5867400" y="1196975"/>
            <a:ext cx="1366838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66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+4[H]</a:t>
            </a:r>
            <a:endParaRPr lang="en-US" altLang="zh-CN" sz="3600" b="1" dirty="0">
              <a:solidFill>
                <a:srgbClr val="0066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3783" name="Text Box 7"/>
          <p:cNvSpPr txBox="1"/>
          <p:nvPr/>
        </p:nvSpPr>
        <p:spPr>
          <a:xfrm>
            <a:off x="7239000" y="1263650"/>
            <a:ext cx="2087563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+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少量能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537" name="Text Box 33"/>
          <p:cNvSpPr txBox="1"/>
          <p:nvPr/>
        </p:nvSpPr>
        <p:spPr>
          <a:xfrm>
            <a:off x="228600" y="4387850"/>
            <a:ext cx="2232025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2C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OH</a:t>
            </a:r>
            <a:endParaRPr lang="en-US" altLang="zh-CN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538" name="Text Box 34"/>
          <p:cNvSpPr txBox="1"/>
          <p:nvPr/>
        </p:nvSpPr>
        <p:spPr>
          <a:xfrm>
            <a:off x="2362200" y="4235450"/>
            <a:ext cx="2209800" cy="9144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5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+ 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2CO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en-US" altLang="zh-CN" sz="3600" b="1" baseline="-25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539" name="Text Box 35"/>
          <p:cNvSpPr txBox="1"/>
          <p:nvPr/>
        </p:nvSpPr>
        <p:spPr>
          <a:xfrm>
            <a:off x="6248400" y="4575175"/>
            <a:ext cx="3889375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2C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endParaRPr lang="en-US" altLang="zh-CN" sz="3600" b="1" baseline="-25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540" name="Text Box 36"/>
          <p:cNvSpPr txBox="1"/>
          <p:nvPr/>
        </p:nvSpPr>
        <p:spPr>
          <a:xfrm>
            <a:off x="3124200" y="3168650"/>
            <a:ext cx="581025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酶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4" name="Group 37"/>
          <p:cNvGrpSpPr/>
          <p:nvPr/>
        </p:nvGrpSpPr>
        <p:grpSpPr>
          <a:xfrm>
            <a:off x="5638800" y="3092450"/>
            <a:ext cx="1001713" cy="847725"/>
            <a:chOff x="2336" y="2614"/>
            <a:chExt cx="885" cy="742"/>
          </a:xfrm>
        </p:grpSpPr>
        <p:sp>
          <p:nvSpPr>
            <p:cNvPr id="203789" name="Line 38"/>
            <p:cNvSpPr/>
            <p:nvPr/>
          </p:nvSpPr>
          <p:spPr>
            <a:xfrm>
              <a:off x="2336" y="2614"/>
              <a:ext cx="317" cy="227"/>
            </a:xfrm>
            <a:prstGeom prst="line">
              <a:avLst/>
            </a:prstGeom>
            <a:ln w="381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3790" name="Rectangle 39"/>
            <p:cNvSpPr/>
            <p:nvPr/>
          </p:nvSpPr>
          <p:spPr>
            <a:xfrm>
              <a:off x="2653" y="2795"/>
              <a:ext cx="568" cy="5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6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酶</a:t>
              </a:r>
              <a:endPara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03791" name="Line 40"/>
            <p:cNvSpPr/>
            <p:nvPr/>
          </p:nvSpPr>
          <p:spPr>
            <a:xfrm>
              <a:off x="2653" y="2840"/>
              <a:ext cx="363" cy="0"/>
            </a:xfrm>
            <a:prstGeom prst="line">
              <a:avLst/>
            </a:prstGeom>
            <a:ln w="38100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21545" name="Text Box 41"/>
          <p:cNvSpPr txBox="1"/>
          <p:nvPr/>
        </p:nvSpPr>
        <p:spPr>
          <a:xfrm>
            <a:off x="304800" y="5149850"/>
            <a:ext cx="2087563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（酒精）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546" name="Text Box 42"/>
          <p:cNvSpPr txBox="1"/>
          <p:nvPr/>
        </p:nvSpPr>
        <p:spPr>
          <a:xfrm>
            <a:off x="6248400" y="5149850"/>
            <a:ext cx="2160588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（乳酸）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547" name="Line 43"/>
          <p:cNvSpPr/>
          <p:nvPr/>
        </p:nvSpPr>
        <p:spPr>
          <a:xfrm flipH="1">
            <a:off x="4953000" y="1797050"/>
            <a:ext cx="1828800" cy="990600"/>
          </a:xfrm>
          <a:prstGeom prst="line">
            <a:avLst/>
          </a:prstGeom>
          <a:ln w="34925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sm"/>
          </a:ln>
        </p:spPr>
      </p:sp>
      <p:grpSp>
        <p:nvGrpSpPr>
          <p:cNvPr id="5" name="Group 44"/>
          <p:cNvGrpSpPr/>
          <p:nvPr/>
        </p:nvGrpSpPr>
        <p:grpSpPr>
          <a:xfrm>
            <a:off x="2667000" y="1797050"/>
            <a:ext cx="2209800" cy="2514600"/>
            <a:chOff x="1680" y="624"/>
            <a:chExt cx="1392" cy="1584"/>
          </a:xfrm>
        </p:grpSpPr>
        <p:sp>
          <p:nvSpPr>
            <p:cNvPr id="203796" name="Line 45"/>
            <p:cNvSpPr/>
            <p:nvPr/>
          </p:nvSpPr>
          <p:spPr>
            <a:xfrm>
              <a:off x="3072" y="624"/>
              <a:ext cx="0" cy="912"/>
            </a:xfrm>
            <a:prstGeom prst="line">
              <a:avLst/>
            </a:prstGeom>
            <a:ln w="349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3797" name="Line 46"/>
            <p:cNvSpPr/>
            <p:nvPr/>
          </p:nvSpPr>
          <p:spPr>
            <a:xfrm flipH="1">
              <a:off x="1680" y="1536"/>
              <a:ext cx="1392" cy="672"/>
            </a:xfrm>
            <a:prstGeom prst="line">
              <a:avLst/>
            </a:prstGeom>
            <a:ln w="34925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sp>
      </p:grpSp>
      <p:sp>
        <p:nvSpPr>
          <p:cNvPr id="21551" name="Line 47"/>
          <p:cNvSpPr/>
          <p:nvPr/>
        </p:nvSpPr>
        <p:spPr>
          <a:xfrm>
            <a:off x="4876800" y="3244850"/>
            <a:ext cx="1981200" cy="1143000"/>
          </a:xfrm>
          <a:prstGeom prst="line">
            <a:avLst/>
          </a:prstGeom>
          <a:ln w="3492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sp>
      <p:sp>
        <p:nvSpPr>
          <p:cNvPr id="21552" name="Text Box 48"/>
          <p:cNvSpPr txBox="1"/>
          <p:nvPr/>
        </p:nvSpPr>
        <p:spPr>
          <a:xfrm>
            <a:off x="3505200" y="2025650"/>
            <a:ext cx="1219200" cy="11906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无氧情况</a:t>
            </a:r>
            <a:endParaRPr lang="zh-CN" altLang="en-US" sz="3600" b="1" dirty="0">
              <a:solidFill>
                <a:srgbClr val="CC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555" name="AutoShape 51"/>
          <p:cNvSpPr/>
          <p:nvPr/>
        </p:nvSpPr>
        <p:spPr>
          <a:xfrm rot="10800000">
            <a:off x="0" y="1916113"/>
            <a:ext cx="8893175" cy="38877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83116" y="3887787"/>
              </a:cxn>
              <a:cxn ang="0">
                <a:pos x="7210059" y="3887787"/>
              </a:cxn>
              <a:cxn ang="0">
                <a:pos x="8893175" y="0"/>
              </a:cxn>
              <a:cxn ang="0">
                <a:pos x="0" y="0"/>
              </a:cxn>
            </a:cxnLst>
            <a:pathLst>
              <a:path w="21600" h="21600">
                <a:moveTo>
                  <a:pt x="0" y="0"/>
                </a:moveTo>
                <a:lnTo>
                  <a:pt x="4088" y="21600"/>
                </a:lnTo>
                <a:lnTo>
                  <a:pt x="1751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FF">
              <a:alpha val="50195"/>
            </a:srgbClr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2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54" grpId="0" bldLvl="0" animBg="1"/>
      <p:bldP spid="21537" grpId="0"/>
      <p:bldP spid="21538" grpId="0"/>
      <p:bldP spid="21539" grpId="0"/>
      <p:bldP spid="21540" grpId="0"/>
      <p:bldP spid="21545" grpId="0"/>
      <p:bldP spid="21546" grpId="0"/>
      <p:bldP spid="215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01" name="Text Box 2"/>
          <p:cNvSpPr txBox="1"/>
          <p:nvPr/>
        </p:nvSpPr>
        <p:spPr>
          <a:xfrm>
            <a:off x="2438400" y="2105025"/>
            <a:ext cx="184150" cy="5191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endParaRPr lang="zh-CN" altLang="zh-CN" sz="28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04802" name="Rectangle 3"/>
          <p:cNvSpPr/>
          <p:nvPr/>
        </p:nvSpPr>
        <p:spPr>
          <a:xfrm>
            <a:off x="304800" y="1828800"/>
            <a:ext cx="8534400" cy="10287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342900" indent="-342900" eaLnBrk="0" hangingPunct="0">
              <a:spcBef>
                <a:spcPct val="20000"/>
              </a:spcBef>
            </a:pP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12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zh-CN" altLang="en-US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　　　　　　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2CO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+2C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H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Ｈ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+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能量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4803" name="Line 4"/>
          <p:cNvSpPr/>
          <p:nvPr/>
        </p:nvSpPr>
        <p:spPr>
          <a:xfrm>
            <a:off x="2057400" y="2133600"/>
            <a:ext cx="1371600" cy="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04804" name="Rectangle 5"/>
          <p:cNvSpPr/>
          <p:nvPr/>
        </p:nvSpPr>
        <p:spPr>
          <a:xfrm>
            <a:off x="2362200" y="1447800"/>
            <a:ext cx="593725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酶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04805" name="Text Box 6"/>
          <p:cNvSpPr txBox="1"/>
          <p:nvPr/>
        </p:nvSpPr>
        <p:spPr>
          <a:xfrm>
            <a:off x="236538" y="533400"/>
            <a:ext cx="4772025" cy="641350"/>
          </a:xfrm>
          <a:prstGeom prst="rect">
            <a:avLst/>
          </a:prstGeom>
          <a:noFill/>
          <a:ln w="349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无氧呼吸的总反应式：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4806" name="Text Box 7"/>
          <p:cNvSpPr txBox="1"/>
          <p:nvPr/>
        </p:nvSpPr>
        <p:spPr>
          <a:xfrm>
            <a:off x="2457450" y="4929188"/>
            <a:ext cx="184150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endParaRPr lang="zh-CN" altLang="zh-CN" sz="28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04807" name="Rectangle 8"/>
          <p:cNvSpPr/>
          <p:nvPr/>
        </p:nvSpPr>
        <p:spPr>
          <a:xfrm>
            <a:off x="323850" y="4652963"/>
            <a:ext cx="8534400" cy="10287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342900" indent="-342900" eaLnBrk="0" hangingPunct="0">
              <a:spcBef>
                <a:spcPct val="20000"/>
              </a:spcBef>
            </a:pP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12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zh-CN" altLang="en-US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　　　　　　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2C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H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zh-C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乳酸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+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能量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4808" name="Line 9"/>
          <p:cNvSpPr/>
          <p:nvPr/>
        </p:nvSpPr>
        <p:spPr>
          <a:xfrm>
            <a:off x="2076450" y="4957763"/>
            <a:ext cx="1371600" cy="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04809" name="Rectangle 10"/>
          <p:cNvSpPr/>
          <p:nvPr/>
        </p:nvSpPr>
        <p:spPr>
          <a:xfrm>
            <a:off x="2381250" y="4271963"/>
            <a:ext cx="593725" cy="57943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酶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04810" name="Text Box 11"/>
          <p:cNvSpPr txBox="1"/>
          <p:nvPr/>
        </p:nvSpPr>
        <p:spPr>
          <a:xfrm>
            <a:off x="4500563" y="2492375"/>
            <a:ext cx="3949700" cy="641350"/>
          </a:xfrm>
          <a:prstGeom prst="rect">
            <a:avLst/>
          </a:prstGeom>
          <a:noFill/>
          <a:ln w="349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（酒精）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4811" name="Text Box 12"/>
          <p:cNvSpPr txBox="1"/>
          <p:nvPr/>
        </p:nvSpPr>
        <p:spPr>
          <a:xfrm>
            <a:off x="468313" y="3141663"/>
            <a:ext cx="1150937" cy="823912"/>
          </a:xfrm>
          <a:prstGeom prst="rect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4800" b="1" dirty="0">
                <a:latin typeface="Arial" panose="020B0604020202020204" pitchFamily="34" charset="0"/>
                <a:ea typeface="宋体" panose="02010600030101010101" pitchFamily="2" charset="-122"/>
              </a:rPr>
              <a:t>或</a:t>
            </a:r>
            <a:endParaRPr lang="zh-CN" altLang="en-US" sz="4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785" name="Text Box 8"/>
          <p:cNvSpPr txBox="1"/>
          <p:nvPr/>
        </p:nvSpPr>
        <p:spPr>
          <a:xfrm>
            <a:off x="3238500" y="5894388"/>
            <a:ext cx="2667000" cy="650875"/>
          </a:xfrm>
          <a:prstGeom prst="rect">
            <a:avLst/>
          </a:prstGeom>
          <a:noFill/>
          <a:ln w="9525" cap="flat" cmpd="sng">
            <a:solidFill>
              <a:srgbClr val="CC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细胞质基质</a:t>
            </a:r>
            <a:endParaRPr lang="zh-CN" altLang="en-US" sz="3600" b="1" dirty="0">
              <a:solidFill>
                <a:srgbClr val="CC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5" grpId="0" bldLvl="0" animBg="1"/>
      <p:bldP spid="7578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2" name="Group 2"/>
          <p:cNvGrpSpPr/>
          <p:nvPr/>
        </p:nvGrpSpPr>
        <p:grpSpPr>
          <a:xfrm>
            <a:off x="2051050" y="1844675"/>
            <a:ext cx="1801813" cy="1223963"/>
            <a:chOff x="1156" y="1162"/>
            <a:chExt cx="816" cy="771"/>
          </a:xfrm>
        </p:grpSpPr>
        <p:sp>
          <p:nvSpPr>
            <p:cNvPr id="205827" name="Line 3"/>
            <p:cNvSpPr/>
            <p:nvPr/>
          </p:nvSpPr>
          <p:spPr>
            <a:xfrm>
              <a:off x="1882" y="1162"/>
              <a:ext cx="0" cy="771"/>
            </a:xfrm>
            <a:prstGeom prst="line">
              <a:avLst/>
            </a:prstGeom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arrow" w="lg" len="lg"/>
            </a:ln>
          </p:spPr>
        </p:sp>
        <p:sp>
          <p:nvSpPr>
            <p:cNvPr id="205828" name="Text Box 4"/>
            <p:cNvSpPr txBox="1"/>
            <p:nvPr/>
          </p:nvSpPr>
          <p:spPr>
            <a:xfrm>
              <a:off x="1156" y="1298"/>
              <a:ext cx="816" cy="410"/>
            </a:xfrm>
            <a:prstGeom prst="rect">
              <a:avLst/>
            </a:prstGeom>
            <a:noFill/>
            <a:ln w="9525" cap="flat" cmpd="sng">
              <a:solidFill>
                <a:srgbClr val="3333CC">
                  <a:alpha val="0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   </a:t>
              </a:r>
              <a:r>
                <a:rPr lang="zh-CN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释放</a:t>
              </a:r>
              <a:endParaRPr lang="zh-CN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23557" name="Text Box 5"/>
          <p:cNvSpPr txBox="1"/>
          <p:nvPr/>
        </p:nvSpPr>
        <p:spPr>
          <a:xfrm>
            <a:off x="1835150" y="3213100"/>
            <a:ext cx="252095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196.65kJ</a:t>
            </a:r>
            <a:endParaRPr lang="en-US" altLang="zh-CN" sz="3600" b="1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3558" name="Line 6"/>
          <p:cNvSpPr/>
          <p:nvPr/>
        </p:nvSpPr>
        <p:spPr>
          <a:xfrm flipV="1">
            <a:off x="3708400" y="3213100"/>
            <a:ext cx="935038" cy="287338"/>
          </a:xfrm>
          <a:prstGeom prst="line">
            <a:avLst/>
          </a:prstGeom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</p:sp>
      <p:sp>
        <p:nvSpPr>
          <p:cNvPr id="23559" name="Text Box 7"/>
          <p:cNvSpPr txBox="1"/>
          <p:nvPr/>
        </p:nvSpPr>
        <p:spPr>
          <a:xfrm>
            <a:off x="4643438" y="2781300"/>
            <a:ext cx="187325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61.08kJ</a:t>
            </a:r>
            <a:endParaRPr lang="en-US" altLang="zh-CN" sz="3600" b="1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3560" name="Text Box 8"/>
          <p:cNvSpPr txBox="1"/>
          <p:nvPr/>
        </p:nvSpPr>
        <p:spPr>
          <a:xfrm>
            <a:off x="6443663" y="2708275"/>
            <a:ext cx="1655762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ATP</a:t>
            </a:r>
            <a:endParaRPr lang="en-US" altLang="zh-CN" sz="3600" b="1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3561" name="Line 9"/>
          <p:cNvSpPr/>
          <p:nvPr/>
        </p:nvSpPr>
        <p:spPr>
          <a:xfrm>
            <a:off x="3708400" y="3500438"/>
            <a:ext cx="792163" cy="504825"/>
          </a:xfrm>
          <a:prstGeom prst="line">
            <a:avLst/>
          </a:prstGeom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</p:sp>
      <p:sp>
        <p:nvSpPr>
          <p:cNvPr id="23562" name="Text Box 10"/>
          <p:cNvSpPr txBox="1"/>
          <p:nvPr/>
        </p:nvSpPr>
        <p:spPr>
          <a:xfrm>
            <a:off x="4643438" y="3789363"/>
            <a:ext cx="273685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热能散失</a:t>
            </a:r>
            <a:endParaRPr lang="zh-CN" altLang="en-US" sz="3600" b="1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3563" name="Text Box 11"/>
          <p:cNvSpPr txBox="1"/>
          <p:nvPr/>
        </p:nvSpPr>
        <p:spPr>
          <a:xfrm>
            <a:off x="3419475" y="4797425"/>
            <a:ext cx="5473700" cy="65087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3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61.08kJ / 196.65kJ=31%</a:t>
            </a:r>
            <a:endParaRPr lang="en-US" altLang="zh-CN" sz="3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3" name="Group 12"/>
          <p:cNvGrpSpPr/>
          <p:nvPr/>
        </p:nvGrpSpPr>
        <p:grpSpPr>
          <a:xfrm>
            <a:off x="323850" y="1125538"/>
            <a:ext cx="6121400" cy="641350"/>
            <a:chOff x="476" y="799"/>
            <a:chExt cx="3856" cy="404"/>
          </a:xfrm>
        </p:grpSpPr>
        <p:sp>
          <p:nvSpPr>
            <p:cNvPr id="205837" name="Text Box 13"/>
            <p:cNvSpPr txBox="1"/>
            <p:nvPr/>
          </p:nvSpPr>
          <p:spPr>
            <a:xfrm>
              <a:off x="476" y="799"/>
              <a:ext cx="1814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1mol  </a:t>
              </a:r>
              <a:r>
                <a:rPr lang="zh-CN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葡萄糖</a:t>
              </a:r>
              <a:r>
                <a:rPr lang="zh-CN" altLang="en-US" sz="36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endParaRPr lang="zh-CN" alt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05838" name="Line 14"/>
            <p:cNvSpPr/>
            <p:nvPr/>
          </p:nvSpPr>
          <p:spPr>
            <a:xfrm>
              <a:off x="2245" y="1026"/>
              <a:ext cx="317" cy="0"/>
            </a:xfrm>
            <a:prstGeom prst="line">
              <a:avLst/>
            </a:prstGeom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stealth" w="lg" len="lg"/>
            </a:ln>
          </p:spPr>
        </p:sp>
        <p:sp>
          <p:nvSpPr>
            <p:cNvPr id="205839" name="Text Box 15"/>
            <p:cNvSpPr txBox="1"/>
            <p:nvPr/>
          </p:nvSpPr>
          <p:spPr>
            <a:xfrm>
              <a:off x="2608" y="799"/>
              <a:ext cx="1724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2C</a:t>
              </a:r>
              <a:r>
                <a:rPr lang="en-US" altLang="zh-CN" sz="3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3</a:t>
              </a: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H</a:t>
              </a:r>
              <a:r>
                <a:rPr lang="en-US" altLang="zh-CN" sz="3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6</a:t>
              </a: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  <a:r>
                <a:rPr lang="en-US" altLang="zh-CN" sz="3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3</a:t>
              </a:r>
              <a:endParaRPr lang="en-US" altLang="zh-CN" sz="3600" b="1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16" name="Text Box 23"/>
          <p:cNvSpPr txBox="1"/>
          <p:nvPr/>
        </p:nvSpPr>
        <p:spPr>
          <a:xfrm>
            <a:off x="250825" y="4797425"/>
            <a:ext cx="2916238" cy="64135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能量利用率：</a:t>
            </a:r>
            <a:endParaRPr lang="en-US" altLang="zh-CN" sz="3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23559" grpId="0"/>
      <p:bldP spid="23560" grpId="0"/>
      <p:bldP spid="23562" grpId="0"/>
      <p:bldP spid="23563" grpId="0" bldLvl="0" animBg="1"/>
      <p:bldP spid="1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6849" name="Text Box 4"/>
          <p:cNvSpPr txBox="1"/>
          <p:nvPr/>
        </p:nvSpPr>
        <p:spPr>
          <a:xfrm>
            <a:off x="539750" y="333375"/>
            <a:ext cx="3740150" cy="701675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二、无氧呼吸：</a:t>
            </a:r>
            <a:endParaRPr lang="zh-CN" altLang="en-US" sz="4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6850" name="Text Box 5"/>
          <p:cNvSpPr txBox="1"/>
          <p:nvPr/>
        </p:nvSpPr>
        <p:spPr>
          <a:xfrm>
            <a:off x="468313" y="1412875"/>
            <a:ext cx="1798637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2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 </a:t>
            </a:r>
            <a:r>
              <a:rPr lang="zh-CN" altLang="en-US" sz="32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概念：</a:t>
            </a:r>
            <a:endParaRPr lang="zh-CN" altLang="en-US" sz="32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06851" name="Rectangle 6"/>
          <p:cNvSpPr/>
          <p:nvPr/>
        </p:nvSpPr>
        <p:spPr>
          <a:xfrm>
            <a:off x="539750" y="2276475"/>
            <a:ext cx="8208963" cy="1568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　　细胞</a:t>
            </a:r>
            <a:r>
              <a:rPr lang="zh-CN" alt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无氧</a:t>
            </a: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的参与下，通过酶的催化作用，把糖类等有机物分解为</a:t>
            </a:r>
            <a:r>
              <a:rPr lang="zh-CN" alt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不彻底</a:t>
            </a: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的氧化产物，同时释放出</a:t>
            </a:r>
            <a:r>
              <a:rPr lang="zh-CN" alt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少量能量，合成少量</a:t>
            </a:r>
            <a:r>
              <a:rPr lang="en-US" altLang="zh-CN" sz="3200" b="1" dirty="0">
                <a:solidFill>
                  <a:srgbClr val="FF66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ATP</a:t>
            </a: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的过程。</a:t>
            </a:r>
            <a:endParaRPr lang="zh-CN" altLang="en-US" sz="32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6852" name="Text Box 7"/>
          <p:cNvSpPr txBox="1"/>
          <p:nvPr/>
        </p:nvSpPr>
        <p:spPr>
          <a:xfrm>
            <a:off x="539750" y="4421188"/>
            <a:ext cx="377190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2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 </a:t>
            </a:r>
            <a:r>
              <a:rPr lang="zh-CN" altLang="en-US" sz="32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场所：细胞质基质</a:t>
            </a:r>
            <a:endParaRPr lang="zh-CN" altLang="en-US" sz="32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7873" name="Text Box 5"/>
          <p:cNvSpPr txBox="1"/>
          <p:nvPr/>
        </p:nvSpPr>
        <p:spPr>
          <a:xfrm>
            <a:off x="323850" y="1524000"/>
            <a:ext cx="38671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微生物　　　　　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318" name="Text Box 6"/>
          <p:cNvSpPr txBox="1"/>
          <p:nvPr/>
        </p:nvSpPr>
        <p:spPr>
          <a:xfrm>
            <a:off x="250825" y="3384550"/>
            <a:ext cx="23749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高等植物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322" name="Text Box 10"/>
          <p:cNvSpPr txBox="1"/>
          <p:nvPr/>
        </p:nvSpPr>
        <p:spPr>
          <a:xfrm>
            <a:off x="2374900" y="3384550"/>
            <a:ext cx="6769100" cy="12001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、不透气的苹果产生酒精和二氧化碳</a:t>
            </a:r>
            <a:endParaRPr lang="zh-CN" altLang="en-US" sz="3600" b="1" dirty="0">
              <a:solidFill>
                <a:srgbClr val="FF0066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323" name="Text Box 11"/>
          <p:cNvSpPr txBox="1"/>
          <p:nvPr/>
        </p:nvSpPr>
        <p:spPr>
          <a:xfrm>
            <a:off x="323850" y="5676900"/>
            <a:ext cx="2019300" cy="11906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高等动物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与人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324" name="Text Box 12"/>
          <p:cNvSpPr txBox="1"/>
          <p:nvPr/>
        </p:nvSpPr>
        <p:spPr>
          <a:xfrm>
            <a:off x="2484438" y="5951538"/>
            <a:ext cx="2232025" cy="64135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产生乳酸</a:t>
            </a:r>
            <a:endParaRPr lang="zh-CN" altLang="en-US" sz="3600" b="1" dirty="0">
              <a:solidFill>
                <a:srgbClr val="FF0066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325" name="Text Box 13"/>
          <p:cNvSpPr txBox="1"/>
          <p:nvPr/>
        </p:nvSpPr>
        <p:spPr>
          <a:xfrm>
            <a:off x="1908175" y="1498600"/>
            <a:ext cx="4464050" cy="646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、酵母菌制酒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7879" name="Text Box 14"/>
          <p:cNvSpPr txBox="1"/>
          <p:nvPr/>
        </p:nvSpPr>
        <p:spPr>
          <a:xfrm>
            <a:off x="468313" y="260350"/>
            <a:ext cx="1203325" cy="706438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举例</a:t>
            </a:r>
            <a:endParaRPr lang="zh-CN" altLang="en-US" sz="4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27" name="Text Box 15"/>
          <p:cNvSpPr txBox="1"/>
          <p:nvPr/>
        </p:nvSpPr>
        <p:spPr>
          <a:xfrm>
            <a:off x="2484438" y="2270125"/>
            <a:ext cx="3673475" cy="64135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600" b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、乳酸菌制泡菜</a:t>
            </a:r>
            <a:endParaRPr lang="zh-CN" altLang="en-US" sz="3600" b="1" dirty="0">
              <a:solidFill>
                <a:srgbClr val="FF0066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329" name="Rectangle 17"/>
          <p:cNvSpPr/>
          <p:nvPr/>
        </p:nvSpPr>
        <p:spPr>
          <a:xfrm>
            <a:off x="1993900" y="4632325"/>
            <a:ext cx="6988175" cy="64452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3600" b="1" dirty="0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、马铃薯块茎，甜菜的块根乳酸</a:t>
            </a:r>
            <a:endParaRPr lang="zh-CN" altLang="en-US" sz="3600" b="1" dirty="0">
              <a:solidFill>
                <a:srgbClr val="FF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22" grpId="0"/>
      <p:bldP spid="13323" grpId="0"/>
      <p:bldP spid="13324" grpId="0" bldLvl="0" animBg="1"/>
      <p:bldP spid="13325" grpId="0"/>
      <p:bldP spid="13327" grpId="0" bldLvl="0" animBg="1"/>
      <p:bldP spid="1332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8898" name="标题 1"/>
          <p:cNvSpPr>
            <a:spLocks noGrp="1"/>
          </p:cNvSpPr>
          <p:nvPr>
            <p:ph type="title"/>
          </p:nvPr>
        </p:nvSpPr>
        <p:spPr>
          <a:xfrm>
            <a:off x="293688" y="193675"/>
            <a:ext cx="7886700" cy="1325563"/>
          </a:xfrm>
        </p:spPr>
        <p:txBody>
          <a:bodyPr vert="horz" wrap="square" lIns="91440" tIns="45720" rIns="91440" bIns="45720" anchor="ctr" anchorCtr="0"/>
          <a:p>
            <a:pPr eaLnBrk="1" hangingPunct="1"/>
            <a:r>
              <a:rPr lang="zh-CN" altLang="en-US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三、有氧呼吸</a:t>
            </a:r>
            <a:endParaRPr lang="zh-CN" altLang="en-US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209550" y="2565400"/>
            <a:ext cx="8637588" cy="1384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defTabSz="342900"/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　　细胞在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氧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的参与下，通过酶的催化作用，把糖类等有机物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彻底氧化分解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，产生二氧化碳和水，同时释放出大量能量，并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合成大量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ATP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的过程。</a:t>
            </a:r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8900" name="内容占位符 3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528638"/>
          </a:xfrm>
        </p:spPr>
        <p:txBody>
          <a:bodyPr vert="horz" wrap="square" lIns="91440" tIns="45720" rIns="91440" bIns="45720" anchor="t" anchorCtr="0"/>
          <a:p>
            <a:pPr eaLnBrk="1" hangingPunct="1"/>
            <a:r>
              <a:rPr lang="en-US" altLang="zh-CN" sz="3200" dirty="0">
                <a:solidFill>
                  <a:schemeClr val="bg1"/>
                </a:solidFill>
              </a:rPr>
              <a:t>1</a:t>
            </a:r>
            <a:r>
              <a:rPr lang="zh-CN" altLang="en-US" sz="3200" dirty="0">
                <a:solidFill>
                  <a:schemeClr val="bg1"/>
                </a:solidFill>
              </a:rPr>
              <a:t>、概念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09922" name="Picture 2"/>
          <p:cNvPicPr>
            <a:picLocks noChangeAspect="1"/>
          </p:cNvPicPr>
          <p:nvPr/>
        </p:nvPicPr>
        <p:blipFill>
          <a:blip r:embed="rId1"/>
          <a:srcRect l="4167" t="4503" r="2499" b="3932"/>
          <a:stretch>
            <a:fillRect/>
          </a:stretch>
        </p:blipFill>
        <p:spPr>
          <a:xfrm>
            <a:off x="101600" y="3970338"/>
            <a:ext cx="4330700" cy="2359025"/>
          </a:xfrm>
          <a:prstGeom prst="rect">
            <a:avLst/>
          </a:prstGeom>
          <a:noFill/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0992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275" y="2619375"/>
            <a:ext cx="4213225" cy="3349625"/>
          </a:xfrm>
          <a:prstGeom prst="rect">
            <a:avLst/>
          </a:prstGeom>
          <a:noFill/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0992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1836738"/>
            <a:ext cx="4330700" cy="2011362"/>
          </a:xfrm>
          <a:prstGeom prst="rect">
            <a:avLst/>
          </a:prstGeom>
          <a:noFill/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" name="Title 1"/>
          <p:cNvSpPr txBox="1"/>
          <p:nvPr/>
        </p:nvSpPr>
        <p:spPr>
          <a:xfrm>
            <a:off x="1603375" y="754063"/>
            <a:ext cx="6172200" cy="623888"/>
          </a:xfrm>
          <a:prstGeom prst="rect">
            <a:avLst/>
          </a:prstGeom>
        </p:spPr>
        <p:txBody>
          <a:bodyPr lIns="68580" tIns="34290" rIns="68580" bIns="3429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有氧呼吸，有点复杂</a:t>
            </a:r>
            <a:endParaRPr kumimoji="0" lang="zh-CN" altLang="en-US" sz="4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1489" name="Rectangle 4"/>
          <p:cNvSpPr/>
          <p:nvPr/>
        </p:nvSpPr>
        <p:spPr>
          <a:xfrm>
            <a:off x="-28575" y="2211388"/>
            <a:ext cx="9202738" cy="2227262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  <p:txBody>
          <a:bodyPr anchor="ctr" anchorCtr="0"/>
          <a:p>
            <a:pPr algn="ctr"/>
            <a:r>
              <a:rPr lang="zh-CN" altLang="en-US" sz="36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第</a:t>
            </a:r>
            <a:r>
              <a:rPr lang="en-US" altLang="zh-CN" sz="36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36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节　</a:t>
            </a:r>
            <a:r>
              <a:rPr lang="en-US" altLang="zh-CN" sz="36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ATP</a:t>
            </a:r>
            <a:r>
              <a:rPr lang="zh-CN" altLang="en-US" sz="36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的主要来源</a:t>
            </a:r>
            <a:r>
              <a:rPr lang="en-US" altLang="zh-CN" sz="36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——</a:t>
            </a:r>
            <a:r>
              <a:rPr lang="zh-CN" altLang="en-US" sz="36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细胞呼吸</a:t>
            </a:r>
            <a:endParaRPr lang="zh-CN" altLang="en-US" sz="3600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10946" name="Title 1"/>
          <p:cNvSpPr txBox="1"/>
          <p:nvPr/>
        </p:nvSpPr>
        <p:spPr>
          <a:xfrm>
            <a:off x="1282700" y="419100"/>
            <a:ext cx="6172200" cy="85725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b" anchorCtr="0"/>
          <a:p>
            <a:pPr algn="ctr">
              <a:lnSpc>
                <a:spcPct val="9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有氧呼吸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阶段</a:t>
            </a:r>
            <a:endParaRPr lang="zh-CN" altLang="en-US" sz="3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10947" name="组合 19"/>
          <p:cNvGrpSpPr/>
          <p:nvPr/>
        </p:nvGrpSpPr>
        <p:grpSpPr>
          <a:xfrm>
            <a:off x="588963" y="1793875"/>
            <a:ext cx="8066087" cy="4179888"/>
            <a:chOff x="786007" y="1249683"/>
            <a:chExt cx="10753169" cy="5573151"/>
          </a:xfrm>
        </p:grpSpPr>
        <p:pic>
          <p:nvPicPr>
            <p:cNvPr id="210948" name="Picture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86007" y="1249683"/>
              <a:ext cx="10753169" cy="55731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0949" name="Rectangle 4"/>
            <p:cNvSpPr/>
            <p:nvPr/>
          </p:nvSpPr>
          <p:spPr>
            <a:xfrm>
              <a:off x="4482904" y="2794652"/>
              <a:ext cx="1151539" cy="430887"/>
            </a:xfrm>
            <a:prstGeom prst="rect">
              <a:avLst/>
            </a:prstGeom>
            <a:solidFill>
              <a:srgbClr val="F6F4F5"/>
            </a:solidFill>
            <a:ln w="9525">
              <a:noFill/>
            </a:ln>
          </p:spPr>
          <p:txBody>
            <a:bodyPr lIns="0" tIns="0" rIns="0" bIns="0" anchor="ctr" anchorCtr="0">
              <a:spAutoFit/>
            </a:bodyPr>
            <a:p>
              <a:pPr algn="ctr" defTabSz="342900"/>
              <a:r>
                <a:rPr lang="zh-CN" altLang="en-US" sz="21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丙酮酸</a:t>
              </a:r>
              <a:endParaRPr lang="zh-CN" altLang="en-US" sz="21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0950" name="Rectangle 10"/>
            <p:cNvSpPr/>
            <p:nvPr/>
          </p:nvSpPr>
          <p:spPr>
            <a:xfrm>
              <a:off x="5338743" y="1650480"/>
              <a:ext cx="2609503" cy="430887"/>
            </a:xfrm>
            <a:prstGeom prst="rect">
              <a:avLst/>
            </a:prstGeom>
            <a:solidFill>
              <a:srgbClr val="F6F5F5"/>
            </a:solidFill>
            <a:ln w="9525">
              <a:noFill/>
            </a:ln>
          </p:spPr>
          <p:txBody>
            <a:bodyPr lIns="0" tIns="0" rIns="0" bIns="0" anchor="ctr" anchorCtr="0">
              <a:spAutoFit/>
            </a:bodyPr>
            <a:p>
              <a:pPr algn="ctr" defTabSz="342900"/>
              <a:r>
                <a:rPr lang="en-US" altLang="zh-CN" sz="21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[H]</a:t>
              </a:r>
              <a:endParaRPr lang="zh-CN" altLang="en-US" sz="21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0951" name="Rectangle 11"/>
            <p:cNvSpPr/>
            <p:nvPr/>
          </p:nvSpPr>
          <p:spPr>
            <a:xfrm>
              <a:off x="7571857" y="3281580"/>
              <a:ext cx="1280915" cy="492443"/>
            </a:xfrm>
            <a:prstGeom prst="rect">
              <a:avLst/>
            </a:prstGeom>
            <a:solidFill>
              <a:srgbClr val="F5E9A9"/>
            </a:solidFill>
            <a:ln w="9525">
              <a:noFill/>
            </a:ln>
          </p:spPr>
          <p:txBody>
            <a:bodyPr lIns="0" tIns="0" rIns="0" bIns="0" anchor="ctr" anchorCtr="0">
              <a:spAutoFit/>
            </a:bodyPr>
            <a:p>
              <a:pPr algn="ctr" defTabSz="342900"/>
              <a:r>
                <a:rPr lang="en-US" altLang="zh-CN" sz="24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[H]</a:t>
              </a:r>
              <a:endParaRPr lang="en-US" altLang="zh-CN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0952" name="Rectangle 13"/>
            <p:cNvSpPr/>
            <p:nvPr/>
          </p:nvSpPr>
          <p:spPr>
            <a:xfrm>
              <a:off x="7233229" y="6121550"/>
              <a:ext cx="715015" cy="43088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 anchorCtr="0">
              <a:spAutoFit/>
            </a:bodyPr>
            <a:p>
              <a:pPr algn="ctr" defTabSz="342900"/>
              <a:r>
                <a:rPr lang="en-US" altLang="zh-CN" sz="21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+CO</a:t>
              </a:r>
              <a:r>
                <a:rPr lang="en-US" altLang="zh-CN" sz="2100" b="1" baseline="-250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100" b="1" baseline="-25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0953" name="Rectangle 14"/>
            <p:cNvSpPr/>
            <p:nvPr/>
          </p:nvSpPr>
          <p:spPr>
            <a:xfrm>
              <a:off x="10255347" y="6121010"/>
              <a:ext cx="715015" cy="43088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 anchorCtr="0">
              <a:spAutoFit/>
            </a:bodyPr>
            <a:p>
              <a:pPr algn="ctr" defTabSz="342900"/>
              <a:r>
                <a:rPr lang="en-US" altLang="zh-CN" sz="21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+H</a:t>
              </a:r>
              <a:r>
                <a:rPr lang="en-US" altLang="zh-CN" sz="2100" b="1" baseline="-250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en-US" altLang="zh-CN" sz="21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O</a:t>
              </a:r>
              <a:endParaRPr lang="zh-CN" altLang="en-US" sz="2100" b="1" baseline="-25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0954" name="Rectangle 11"/>
            <p:cNvSpPr/>
            <p:nvPr/>
          </p:nvSpPr>
          <p:spPr>
            <a:xfrm>
              <a:off x="7744865" y="2703718"/>
              <a:ext cx="1107907" cy="492443"/>
            </a:xfrm>
            <a:prstGeom prst="rect">
              <a:avLst/>
            </a:prstGeom>
            <a:solidFill>
              <a:srgbClr val="F5E9A9"/>
            </a:solidFill>
            <a:ln w="9525">
              <a:noFill/>
            </a:ln>
          </p:spPr>
          <p:txBody>
            <a:bodyPr lIns="0" tIns="0" rIns="0" bIns="0" anchor="ctr" anchorCtr="0">
              <a:spAutoFit/>
            </a:bodyPr>
            <a:p>
              <a:pPr algn="ctr" defTabSz="342900"/>
              <a:endParaRPr lang="en-US" altLang="zh-CN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0955" name="Rectangle 4"/>
            <p:cNvSpPr/>
            <p:nvPr/>
          </p:nvSpPr>
          <p:spPr>
            <a:xfrm>
              <a:off x="3214467" y="3643298"/>
              <a:ext cx="1268437" cy="430887"/>
            </a:xfrm>
            <a:prstGeom prst="rect">
              <a:avLst/>
            </a:prstGeom>
            <a:solidFill>
              <a:srgbClr val="F6C96B"/>
            </a:solidFill>
            <a:ln w="9525">
              <a:noFill/>
            </a:ln>
          </p:spPr>
          <p:txBody>
            <a:bodyPr lIns="0" tIns="0" rIns="0" bIns="0" anchor="ctr" anchorCtr="0">
              <a:spAutoFit/>
            </a:bodyPr>
            <a:p>
              <a:pPr algn="ctr" defTabSz="342900"/>
              <a:r>
                <a:rPr lang="zh-CN" altLang="en-US" sz="21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糖酵解</a:t>
              </a:r>
              <a:endParaRPr lang="zh-CN" altLang="en-US" sz="21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0956" name="Rectangle 4"/>
            <p:cNvSpPr/>
            <p:nvPr/>
          </p:nvSpPr>
          <p:spPr>
            <a:xfrm>
              <a:off x="786007" y="3647340"/>
              <a:ext cx="1084996" cy="430887"/>
            </a:xfrm>
            <a:prstGeom prst="rect">
              <a:avLst/>
            </a:prstGeom>
            <a:solidFill>
              <a:srgbClr val="F9F8FA"/>
            </a:solidFill>
            <a:ln w="9525">
              <a:noFill/>
            </a:ln>
          </p:spPr>
          <p:txBody>
            <a:bodyPr lIns="0" tIns="0" rIns="0" bIns="0" anchor="ctr" anchorCtr="0">
              <a:spAutoFit/>
            </a:bodyPr>
            <a:p>
              <a:pPr algn="ctr" defTabSz="342900"/>
              <a:r>
                <a:rPr lang="zh-CN" altLang="en-US" sz="21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葡萄糖</a:t>
              </a:r>
              <a:endParaRPr lang="zh-CN" altLang="en-US" sz="21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0957" name="Rectangle 4"/>
            <p:cNvSpPr/>
            <p:nvPr/>
          </p:nvSpPr>
          <p:spPr>
            <a:xfrm>
              <a:off x="2047150" y="4796921"/>
              <a:ext cx="1708924" cy="430887"/>
            </a:xfrm>
            <a:prstGeom prst="rect">
              <a:avLst/>
            </a:prstGeom>
            <a:solidFill>
              <a:srgbClr val="F5F2F4"/>
            </a:solidFill>
            <a:ln w="9525">
              <a:noFill/>
            </a:ln>
          </p:spPr>
          <p:txBody>
            <a:bodyPr lIns="0" tIns="0" rIns="0" bIns="0" anchor="ctr" anchorCtr="0">
              <a:spAutoFit/>
            </a:bodyPr>
            <a:p>
              <a:pPr algn="ctr" defTabSz="342900"/>
              <a:r>
                <a:rPr lang="zh-CN" altLang="en-US" sz="21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细胞质</a:t>
              </a:r>
              <a:endParaRPr lang="zh-CN" altLang="en-US" sz="21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0958" name="Rectangle 11"/>
            <p:cNvSpPr/>
            <p:nvPr/>
          </p:nvSpPr>
          <p:spPr>
            <a:xfrm>
              <a:off x="6407679" y="3587024"/>
              <a:ext cx="944435" cy="615553"/>
            </a:xfrm>
            <a:prstGeom prst="rect">
              <a:avLst/>
            </a:prstGeom>
            <a:solidFill>
              <a:srgbClr val="F5E9A9"/>
            </a:solidFill>
            <a:ln w="9525">
              <a:noFill/>
            </a:ln>
          </p:spPr>
          <p:txBody>
            <a:bodyPr lIns="0" tIns="0" rIns="0" bIns="0" anchor="ctr" anchorCtr="0">
              <a:spAutoFit/>
            </a:bodyPr>
            <a:p>
              <a:pPr algn="ctr" defTabSz="342900"/>
              <a:r>
                <a:rPr lang="en-US" altLang="zh-CN" sz="15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Krebs</a:t>
              </a:r>
              <a:endParaRPr lang="en-US" altLang="zh-CN" sz="15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 defTabSz="342900"/>
              <a:r>
                <a:rPr lang="zh-CN" altLang="en-US" sz="15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循环</a:t>
              </a:r>
              <a:endParaRPr lang="en-US" altLang="zh-CN" sz="15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0959" name="Rectangle 4"/>
            <p:cNvSpPr/>
            <p:nvPr/>
          </p:nvSpPr>
          <p:spPr>
            <a:xfrm>
              <a:off x="7571857" y="5631439"/>
              <a:ext cx="1708924" cy="430887"/>
            </a:xfrm>
            <a:prstGeom prst="rect">
              <a:avLst/>
            </a:prstGeom>
            <a:solidFill>
              <a:srgbClr val="F1EEEF"/>
            </a:solidFill>
            <a:ln w="9525">
              <a:noFill/>
            </a:ln>
          </p:spPr>
          <p:txBody>
            <a:bodyPr lIns="0" tIns="0" rIns="0" bIns="0" anchor="ctr" anchorCtr="0">
              <a:spAutoFit/>
            </a:bodyPr>
            <a:p>
              <a:pPr algn="ctr" defTabSz="342900"/>
              <a:r>
                <a:rPr lang="zh-CN" altLang="en-US" sz="21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线粒体</a:t>
              </a:r>
              <a:endParaRPr lang="zh-CN" altLang="en-US" sz="21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266217" y="3698652"/>
              <a:ext cx="988336" cy="188382"/>
            </a:xfrm>
            <a:prstGeom prst="rect">
              <a:avLst/>
            </a:prstGeom>
            <a:solidFill>
              <a:srgbClr val="B0D6B1"/>
            </a:solidFill>
            <a:ln>
              <a:solidFill>
                <a:srgbClr val="B0D6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950882" y="3586469"/>
              <a:ext cx="988334" cy="188383"/>
            </a:xfrm>
            <a:prstGeom prst="rect">
              <a:avLst/>
            </a:prstGeom>
            <a:solidFill>
              <a:srgbClr val="B0D6B1"/>
            </a:solidFill>
            <a:ln>
              <a:solidFill>
                <a:srgbClr val="B0D6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0962" name="Rectangle 4"/>
            <p:cNvSpPr/>
            <p:nvPr/>
          </p:nvSpPr>
          <p:spPr>
            <a:xfrm>
              <a:off x="8905147" y="3762674"/>
              <a:ext cx="1800367" cy="369332"/>
            </a:xfrm>
            <a:prstGeom prst="rect">
              <a:avLst/>
            </a:prstGeom>
            <a:solidFill>
              <a:srgbClr val="B0D6B1"/>
            </a:solidFill>
            <a:ln w="9525">
              <a:noFill/>
            </a:ln>
          </p:spPr>
          <p:txBody>
            <a:bodyPr lIns="0" tIns="0" rIns="0" bIns="0" anchor="ctr" anchorCtr="0">
              <a:spAutoFit/>
            </a:bodyPr>
            <a:p>
              <a:pPr algn="ctr" defTabSz="342900"/>
              <a:r>
                <a:rPr lang="zh-CN" altLang="en-US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氧化磷酸化</a:t>
              </a:r>
              <a:endPara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11970" name="标题 1"/>
          <p:cNvSpPr>
            <a:spLocks noGrp="1"/>
          </p:cNvSpPr>
          <p:nvPr>
            <p:ph type="title"/>
          </p:nvPr>
        </p:nvSpPr>
        <p:spPr>
          <a:xfrm>
            <a:off x="130175" y="133350"/>
            <a:ext cx="7886700" cy="1325563"/>
          </a:xfrm>
        </p:spPr>
        <p:txBody>
          <a:bodyPr vert="horz" wrap="square" lIns="91440" tIns="45720" rIns="91440" bIns="45720" anchor="ctr" anchorCtr="0"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</a:rPr>
              <a:t>2</a:t>
            </a:r>
            <a:r>
              <a:rPr lang="zh-CN" altLang="en-US" sz="2800" b="1" dirty="0">
                <a:solidFill>
                  <a:schemeClr val="bg1"/>
                </a:solidFill>
              </a:rPr>
              <a:t>、过程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4017" name="Picture 4" descr="线粒体与呼吸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4018" name="Text Box 2"/>
          <p:cNvSpPr txBox="1"/>
          <p:nvPr/>
        </p:nvSpPr>
        <p:spPr>
          <a:xfrm>
            <a:off x="0" y="1916113"/>
            <a:ext cx="611188" cy="3573462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电子传递链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4019" name="Text Box 10"/>
          <p:cNvSpPr txBox="1"/>
          <p:nvPr/>
        </p:nvSpPr>
        <p:spPr>
          <a:xfrm>
            <a:off x="6443663" y="3573463"/>
            <a:ext cx="936625" cy="4127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+</a:t>
            </a:r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</a:t>
            </a:r>
            <a:r>
              <a:rPr lang="en-US" altLang="zh-CN" sz="3200" baseline="30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</a:t>
            </a:r>
            <a:endParaRPr lang="en-US" altLang="zh-CN" sz="3200" baseline="30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Rectangle 2"/>
          <p:cNvSpPr/>
          <p:nvPr/>
        </p:nvSpPr>
        <p:spPr>
          <a:xfrm>
            <a:off x="0" y="304800"/>
            <a:ext cx="8839200" cy="1219200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0" y="2133600"/>
            <a:ext cx="9144000" cy="4724400"/>
            <a:chOff x="0" y="1344"/>
            <a:chExt cx="5760" cy="2976"/>
          </a:xfrm>
        </p:grpSpPr>
        <p:sp>
          <p:nvSpPr>
            <p:cNvPr id="215043" name="Oval 4"/>
            <p:cNvSpPr/>
            <p:nvPr/>
          </p:nvSpPr>
          <p:spPr>
            <a:xfrm>
              <a:off x="0" y="1344"/>
              <a:ext cx="5760" cy="2976"/>
            </a:xfrm>
            <a:prstGeom prst="ellipse">
              <a:avLst/>
            </a:prstGeom>
            <a:solidFill>
              <a:srgbClr val="FFFF99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endPara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044" name="Text Box 5"/>
            <p:cNvSpPr txBox="1"/>
            <p:nvPr/>
          </p:nvSpPr>
          <p:spPr>
            <a:xfrm>
              <a:off x="240" y="2256"/>
              <a:ext cx="432" cy="1102"/>
            </a:xfrm>
            <a:prstGeom prst="rect">
              <a:avLst/>
            </a:prstGeom>
            <a:noFill/>
            <a:ln w="9525" cap="flat" cmpd="sng">
              <a:solidFill>
                <a:srgbClr val="CC33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线粒体</a:t>
              </a:r>
              <a:endPara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9222" name="Text Box 6"/>
          <p:cNvSpPr txBox="1"/>
          <p:nvPr/>
        </p:nvSpPr>
        <p:spPr>
          <a:xfrm>
            <a:off x="250825" y="333375"/>
            <a:ext cx="1944688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en-US" altLang="zh-CN" sz="3600" b="1" baseline="-25000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3600" b="1" baseline="-25000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12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3600" b="1" baseline="-25000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endParaRPr lang="en-US" altLang="zh-CN" sz="3600" b="1" baseline="-25000" dirty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23" name="Line 7"/>
          <p:cNvSpPr/>
          <p:nvPr/>
        </p:nvSpPr>
        <p:spPr>
          <a:xfrm>
            <a:off x="2051050" y="836613"/>
            <a:ext cx="936625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</p:spPr>
      </p:sp>
      <p:sp>
        <p:nvSpPr>
          <p:cNvPr id="9224" name="Text Box 8"/>
          <p:cNvSpPr txBox="1"/>
          <p:nvPr/>
        </p:nvSpPr>
        <p:spPr>
          <a:xfrm>
            <a:off x="2124075" y="260350"/>
            <a:ext cx="647700" cy="519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酶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25" name="Text Box 9"/>
          <p:cNvSpPr txBox="1"/>
          <p:nvPr/>
        </p:nvSpPr>
        <p:spPr>
          <a:xfrm>
            <a:off x="3059113" y="404813"/>
            <a:ext cx="1800225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丙酮酸</a:t>
            </a:r>
            <a:endParaRPr lang="zh-CN" alt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27" name="Text Box 11"/>
          <p:cNvSpPr txBox="1"/>
          <p:nvPr/>
        </p:nvSpPr>
        <p:spPr>
          <a:xfrm>
            <a:off x="4859338" y="404813"/>
            <a:ext cx="1366837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66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+4[H]</a:t>
            </a:r>
            <a:endParaRPr lang="en-US" altLang="zh-CN" sz="3600" b="1" dirty="0">
              <a:solidFill>
                <a:srgbClr val="0066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28" name="Text Box 12"/>
          <p:cNvSpPr txBox="1"/>
          <p:nvPr/>
        </p:nvSpPr>
        <p:spPr>
          <a:xfrm>
            <a:off x="6084888" y="476250"/>
            <a:ext cx="2232025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+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少量能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29" name="Line 13"/>
          <p:cNvSpPr/>
          <p:nvPr/>
        </p:nvSpPr>
        <p:spPr>
          <a:xfrm>
            <a:off x="3132138" y="4087813"/>
            <a:ext cx="503237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</p:spPr>
      </p:sp>
      <p:sp>
        <p:nvSpPr>
          <p:cNvPr id="9230" name="Text Box 14"/>
          <p:cNvSpPr txBox="1"/>
          <p:nvPr/>
        </p:nvSpPr>
        <p:spPr>
          <a:xfrm>
            <a:off x="1979613" y="3644900"/>
            <a:ext cx="12954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6H</a:t>
            </a:r>
            <a:r>
              <a:rPr lang="en-US" altLang="zh-CN" sz="3600" b="1" baseline="-25000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endParaRPr lang="en-US" altLang="zh-CN" sz="3600" b="1" dirty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31" name="Text Box 15"/>
          <p:cNvSpPr txBox="1"/>
          <p:nvPr/>
        </p:nvSpPr>
        <p:spPr>
          <a:xfrm>
            <a:off x="3203575" y="5516563"/>
            <a:ext cx="165735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6CO</a:t>
            </a:r>
            <a:r>
              <a:rPr lang="en-US" altLang="zh-CN" sz="3600" b="1" baseline="-25000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en-US" altLang="zh-CN" sz="3600" b="1" baseline="-25000" dirty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32" name="Text Box 16"/>
          <p:cNvSpPr txBox="1"/>
          <p:nvPr/>
        </p:nvSpPr>
        <p:spPr>
          <a:xfrm>
            <a:off x="4572000" y="4652963"/>
            <a:ext cx="1152525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66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20[H]</a:t>
            </a:r>
            <a:endParaRPr lang="en-US" altLang="zh-CN" sz="3600" b="1" dirty="0">
              <a:solidFill>
                <a:srgbClr val="0066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33" name="AutoShape 17"/>
          <p:cNvSpPr/>
          <p:nvPr/>
        </p:nvSpPr>
        <p:spPr>
          <a:xfrm rot="10800000">
            <a:off x="2124075" y="260350"/>
            <a:ext cx="3429000" cy="632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48970" y="6324600"/>
              </a:cxn>
              <a:cxn ang="0">
                <a:pos x="2780030" y="6324600"/>
              </a:cxn>
              <a:cxn ang="0">
                <a:pos x="3429000" y="0"/>
              </a:cxn>
              <a:cxn ang="0">
                <a:pos x="0" y="0"/>
              </a:cxn>
            </a:cxnLst>
            <a:pathLst>
              <a:path w="21600" h="21600">
                <a:moveTo>
                  <a:pt x="0" y="0"/>
                </a:moveTo>
                <a:lnTo>
                  <a:pt x="4088" y="21600"/>
                </a:lnTo>
                <a:lnTo>
                  <a:pt x="1751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FF">
              <a:alpha val="50195"/>
            </a:srgbClr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234" name="Line 18"/>
          <p:cNvSpPr/>
          <p:nvPr/>
        </p:nvSpPr>
        <p:spPr>
          <a:xfrm flipH="1">
            <a:off x="5638800" y="1066800"/>
            <a:ext cx="0" cy="26670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</p:spPr>
      </p:sp>
      <p:sp>
        <p:nvSpPr>
          <p:cNvPr id="9235" name="Text Box 19"/>
          <p:cNvSpPr txBox="1"/>
          <p:nvPr/>
        </p:nvSpPr>
        <p:spPr>
          <a:xfrm>
            <a:off x="5029200" y="3733800"/>
            <a:ext cx="122555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66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4[H]</a:t>
            </a:r>
            <a:endParaRPr lang="en-US" altLang="zh-CN" sz="3600" b="1" dirty="0">
              <a:solidFill>
                <a:srgbClr val="0066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36" name="Text Box 20"/>
          <p:cNvSpPr txBox="1"/>
          <p:nvPr/>
        </p:nvSpPr>
        <p:spPr>
          <a:xfrm>
            <a:off x="5724525" y="4221163"/>
            <a:ext cx="1296988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+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6O</a:t>
            </a:r>
            <a:r>
              <a:rPr lang="en-US" altLang="zh-CN" sz="3600" b="1" baseline="-25000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en-US" altLang="zh-CN" sz="3600" b="1" baseline="-25000" dirty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37" name="Line 21"/>
          <p:cNvSpPr/>
          <p:nvPr/>
        </p:nvSpPr>
        <p:spPr>
          <a:xfrm>
            <a:off x="6948488" y="4508500"/>
            <a:ext cx="719137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</p:spPr>
      </p:sp>
      <p:sp>
        <p:nvSpPr>
          <p:cNvPr id="9238" name="Text Box 22"/>
          <p:cNvSpPr txBox="1"/>
          <p:nvPr/>
        </p:nvSpPr>
        <p:spPr>
          <a:xfrm>
            <a:off x="7380288" y="4076700"/>
            <a:ext cx="1944687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12H</a:t>
            </a:r>
            <a:r>
              <a:rPr lang="en-US" altLang="zh-CN" sz="3600" b="1" baseline="-25000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endParaRPr lang="en-US" altLang="zh-CN" sz="3600" b="1" dirty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39" name="Text Box 23"/>
          <p:cNvSpPr txBox="1"/>
          <p:nvPr/>
        </p:nvSpPr>
        <p:spPr>
          <a:xfrm>
            <a:off x="6948488" y="3933825"/>
            <a:ext cx="503237" cy="519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酶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40" name="Text Box 24"/>
          <p:cNvSpPr txBox="1"/>
          <p:nvPr/>
        </p:nvSpPr>
        <p:spPr>
          <a:xfrm>
            <a:off x="3708400" y="2565400"/>
            <a:ext cx="720725" cy="519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酶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41" name="Line 25"/>
          <p:cNvSpPr/>
          <p:nvPr/>
        </p:nvSpPr>
        <p:spPr>
          <a:xfrm flipH="1">
            <a:off x="2700338" y="4652963"/>
            <a:ext cx="935037" cy="360362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</p:spPr>
      </p:sp>
      <p:sp>
        <p:nvSpPr>
          <p:cNvPr id="9242" name="Text Box 26"/>
          <p:cNvSpPr txBox="1"/>
          <p:nvPr/>
        </p:nvSpPr>
        <p:spPr>
          <a:xfrm>
            <a:off x="1187450" y="4652963"/>
            <a:ext cx="1655763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少量能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43" name="Text Box 27"/>
          <p:cNvSpPr txBox="1"/>
          <p:nvPr/>
        </p:nvSpPr>
        <p:spPr>
          <a:xfrm>
            <a:off x="7019925" y="4868863"/>
            <a:ext cx="1584325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大量能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44" name="Line 28"/>
          <p:cNvSpPr/>
          <p:nvPr/>
        </p:nvSpPr>
        <p:spPr>
          <a:xfrm>
            <a:off x="7019925" y="4508500"/>
            <a:ext cx="720725" cy="433388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</p:spPr>
      </p:sp>
      <p:sp>
        <p:nvSpPr>
          <p:cNvPr id="9245" name="Line 29"/>
          <p:cNvSpPr/>
          <p:nvPr/>
        </p:nvSpPr>
        <p:spPr>
          <a:xfrm>
            <a:off x="3708400" y="1484313"/>
            <a:ext cx="0" cy="4032250"/>
          </a:xfrm>
          <a:prstGeom prst="line">
            <a:avLst/>
          </a:prstGeom>
          <a:ln w="4445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</p:spPr>
      </p:sp>
      <p:sp>
        <p:nvSpPr>
          <p:cNvPr id="9246" name="Line 30"/>
          <p:cNvSpPr/>
          <p:nvPr/>
        </p:nvSpPr>
        <p:spPr>
          <a:xfrm>
            <a:off x="3779838" y="4365625"/>
            <a:ext cx="868362" cy="587375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</p:spPr>
      </p:sp>
      <p:sp>
        <p:nvSpPr>
          <p:cNvPr id="9247" name="Text Box 31"/>
          <p:cNvSpPr txBox="1"/>
          <p:nvPr/>
        </p:nvSpPr>
        <p:spPr>
          <a:xfrm>
            <a:off x="0" y="1524000"/>
            <a:ext cx="1600200" cy="11906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细胞质基质</a:t>
            </a:r>
            <a:endParaRPr lang="zh-CN" altLang="en-US" sz="3600" b="1" dirty="0">
              <a:solidFill>
                <a:srgbClr val="CC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5070" name="Rectangle 32"/>
          <p:cNvSpPr/>
          <p:nvPr/>
        </p:nvSpPr>
        <p:spPr>
          <a:xfrm>
            <a:off x="381000" y="3581400"/>
            <a:ext cx="685800" cy="1752600"/>
          </a:xfrm>
          <a:prstGeom prst="rect">
            <a:avLst/>
          </a:prstGeom>
          <a:noFill/>
          <a:ln w="9525" cap="flat" cmpd="sng">
            <a:solidFill>
              <a:srgbClr val="FFFF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49" name="Rectangle 33"/>
          <p:cNvSpPr/>
          <p:nvPr/>
        </p:nvSpPr>
        <p:spPr>
          <a:xfrm>
            <a:off x="4572000" y="3581400"/>
            <a:ext cx="4495800" cy="2438400"/>
          </a:xfrm>
          <a:prstGeom prst="rect">
            <a:avLst/>
          </a:prstGeom>
          <a:solidFill>
            <a:srgbClr val="66FFFF">
              <a:alpha val="50195"/>
            </a:srgbClr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50" name="Text Box 34"/>
          <p:cNvSpPr txBox="1"/>
          <p:nvPr/>
        </p:nvSpPr>
        <p:spPr>
          <a:xfrm>
            <a:off x="6172200" y="1125538"/>
            <a:ext cx="2971800" cy="5794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合成少量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ATP</a:t>
            </a:r>
            <a:endParaRPr lang="en-US" altLang="zh-CN" sz="32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51" name="Text Box 35"/>
          <p:cNvSpPr txBox="1"/>
          <p:nvPr/>
        </p:nvSpPr>
        <p:spPr>
          <a:xfrm>
            <a:off x="736600" y="5300663"/>
            <a:ext cx="2971800" cy="5794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合成少量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ATP</a:t>
            </a:r>
            <a:endParaRPr lang="en-US" altLang="zh-CN" sz="32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52" name="Text Box 36"/>
          <p:cNvSpPr txBox="1"/>
          <p:nvPr/>
        </p:nvSpPr>
        <p:spPr>
          <a:xfrm>
            <a:off x="6424613" y="5516563"/>
            <a:ext cx="2971800" cy="5794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合成大量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ATP</a:t>
            </a:r>
            <a:endParaRPr lang="en-US" altLang="zh-CN" sz="32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5438775" y="3152775"/>
            <a:ext cx="2997200" cy="2338388"/>
          </a:xfrm>
          <a:custGeom>
            <a:avLst/>
            <a:gdLst/>
            <a:ahLst/>
            <a:cxnLst>
              <a:cxn ang="0">
                <a:pos x="37473" y="249962"/>
              </a:cxn>
              <a:cxn ang="0">
                <a:pos x="84628" y="2221167"/>
              </a:cxn>
              <a:cxn ang="0">
                <a:pos x="782524" y="1957083"/>
              </a:cxn>
              <a:cxn ang="0">
                <a:pos x="1112610" y="674384"/>
              </a:cxn>
              <a:cxn ang="0">
                <a:pos x="1961402" y="382005"/>
              </a:cxn>
              <a:cxn ang="0">
                <a:pos x="2112299" y="2202305"/>
              </a:cxn>
              <a:cxn ang="0">
                <a:pos x="2961091" y="1947651"/>
              </a:cxn>
              <a:cxn ang="0">
                <a:pos x="2838488" y="259394"/>
              </a:cxn>
              <a:cxn ang="0">
                <a:pos x="2819625" y="33036"/>
              </a:cxn>
            </a:cxnLst>
            <a:pathLst>
              <a:path w="2995858" h="2337198">
                <a:moveTo>
                  <a:pt x="37456" y="249835"/>
                </a:moveTo>
                <a:cubicBezTo>
                  <a:pt x="-1037" y="1092748"/>
                  <a:pt x="-39530" y="1935662"/>
                  <a:pt x="84590" y="2220037"/>
                </a:cubicBezTo>
                <a:cubicBezTo>
                  <a:pt x="208710" y="2504412"/>
                  <a:pt x="610920" y="2213753"/>
                  <a:pt x="782174" y="1956087"/>
                </a:cubicBezTo>
                <a:cubicBezTo>
                  <a:pt x="953428" y="1698421"/>
                  <a:pt x="915720" y="936420"/>
                  <a:pt x="1112112" y="674041"/>
                </a:cubicBezTo>
                <a:cubicBezTo>
                  <a:pt x="1308504" y="411662"/>
                  <a:pt x="1793984" y="127287"/>
                  <a:pt x="1960524" y="381811"/>
                </a:cubicBezTo>
                <a:cubicBezTo>
                  <a:pt x="2127064" y="636335"/>
                  <a:pt x="1944813" y="1940376"/>
                  <a:pt x="2111353" y="2201184"/>
                </a:cubicBezTo>
                <a:cubicBezTo>
                  <a:pt x="2277893" y="2461992"/>
                  <a:pt x="2838788" y="2270314"/>
                  <a:pt x="2959765" y="1946660"/>
                </a:cubicBezTo>
                <a:cubicBezTo>
                  <a:pt x="3080742" y="1623006"/>
                  <a:pt x="2860784" y="578202"/>
                  <a:pt x="2837217" y="259262"/>
                </a:cubicBezTo>
                <a:cubicBezTo>
                  <a:pt x="2813650" y="-59678"/>
                  <a:pt x="2816006" y="-13330"/>
                  <a:pt x="2818363" y="33019"/>
                </a:cubicBezTo>
              </a:path>
            </a:pathLst>
          </a:custGeom>
          <a:noFill/>
          <a:ln w="41275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bldLvl="0" animBg="1"/>
      <p:bldP spid="924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16066" name="Text Box 2"/>
          <p:cNvSpPr txBox="1"/>
          <p:nvPr/>
        </p:nvSpPr>
        <p:spPr>
          <a:xfrm>
            <a:off x="611188" y="260350"/>
            <a:ext cx="8135937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有氧呼吸的三个阶段：</a:t>
            </a:r>
            <a:endParaRPr lang="zh-CN" altLang="en-US" sz="3600" b="1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6067" name="Text Box 3"/>
          <p:cNvSpPr txBox="1"/>
          <p:nvPr/>
        </p:nvSpPr>
        <p:spPr>
          <a:xfrm>
            <a:off x="2339975" y="2205038"/>
            <a:ext cx="1655763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endParaRPr lang="zh-CN" altLang="zh-CN" sz="36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" name="Group 33"/>
          <p:cNvGrpSpPr/>
          <p:nvPr/>
        </p:nvGrpSpPr>
        <p:grpSpPr>
          <a:xfrm>
            <a:off x="34925" y="1052513"/>
            <a:ext cx="9251950" cy="1344612"/>
            <a:chOff x="113" y="663"/>
            <a:chExt cx="5828" cy="847"/>
          </a:xfrm>
        </p:grpSpPr>
        <p:sp>
          <p:nvSpPr>
            <p:cNvPr id="216069" name="Text Box 4"/>
            <p:cNvSpPr txBox="1"/>
            <p:nvPr/>
          </p:nvSpPr>
          <p:spPr>
            <a:xfrm>
              <a:off x="113" y="799"/>
              <a:ext cx="635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  <a:r>
                <a:rPr lang="zh-CN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、</a:t>
              </a:r>
              <a:endParaRPr lang="zh-CN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70" name="Text Box 5"/>
            <p:cNvSpPr txBox="1"/>
            <p:nvPr/>
          </p:nvSpPr>
          <p:spPr>
            <a:xfrm>
              <a:off x="431" y="799"/>
              <a:ext cx="1225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C</a:t>
              </a:r>
              <a:r>
                <a:rPr lang="en-US" altLang="zh-CN" sz="3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6</a:t>
              </a: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H</a:t>
              </a:r>
              <a:r>
                <a:rPr lang="en-US" altLang="zh-CN" sz="3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12</a:t>
              </a: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  <a:r>
                <a:rPr lang="en-US" altLang="zh-CN" sz="3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6</a:t>
              </a:r>
              <a:endParaRPr lang="en-US" altLang="zh-CN" sz="3600" b="1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71" name="Line 6"/>
            <p:cNvSpPr/>
            <p:nvPr/>
          </p:nvSpPr>
          <p:spPr>
            <a:xfrm>
              <a:off x="1519" y="1026"/>
              <a:ext cx="1406" cy="0"/>
            </a:xfrm>
            <a:prstGeom prst="line">
              <a:avLst/>
            </a:prstGeom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216072" name="Text Box 7"/>
            <p:cNvSpPr txBox="1"/>
            <p:nvPr/>
          </p:nvSpPr>
          <p:spPr>
            <a:xfrm>
              <a:off x="1701" y="663"/>
              <a:ext cx="635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  </a:t>
              </a:r>
              <a:r>
                <a:rPr lang="zh-CN" altLang="en-US" sz="2800" b="1" dirty="0">
                  <a:solidFill>
                    <a:srgbClr val="FFCC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酶</a:t>
              </a:r>
              <a:endParaRPr lang="zh-CN" altLang="en-US" sz="2800" b="1" dirty="0">
                <a:solidFill>
                  <a:srgbClr val="FFCC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73" name="Text Box 8"/>
            <p:cNvSpPr txBox="1"/>
            <p:nvPr/>
          </p:nvSpPr>
          <p:spPr>
            <a:xfrm>
              <a:off x="2880" y="799"/>
              <a:ext cx="1180" cy="71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zh-CN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丙酮酸</a:t>
              </a: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/>
                </a:rPr>
                <a:t>C</a:t>
              </a:r>
              <a:r>
                <a:rPr lang="en-US" altLang="zh-CN" sz="3200" b="1" baseline="-25000" dirty="0">
                  <a:solidFill>
                    <a:srgbClr val="FFFFFF"/>
                  </a:solidFill>
                  <a:latin typeface="Arial" panose="020B0604020202020204" pitchFamily="34" charset="0"/>
                  <a:ea typeface="楷体_GB2312"/>
                </a:rPr>
                <a:t>3</a:t>
              </a: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/>
                </a:rPr>
                <a:t>H</a:t>
              </a:r>
              <a:r>
                <a:rPr lang="en-US" altLang="zh-CN" sz="3200" b="1" baseline="-25000" dirty="0">
                  <a:solidFill>
                    <a:srgbClr val="FFFFFF"/>
                  </a:solidFill>
                  <a:latin typeface="Arial" panose="020B0604020202020204" pitchFamily="34" charset="0"/>
                  <a:ea typeface="楷体_GB2312"/>
                </a:rPr>
                <a:t>4</a:t>
              </a: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/>
                </a:rPr>
                <a:t>O</a:t>
              </a:r>
              <a:r>
                <a:rPr lang="en-US" altLang="zh-CN" sz="3200" b="1" baseline="-25000" dirty="0">
                  <a:solidFill>
                    <a:srgbClr val="FFFFFF"/>
                  </a:solidFill>
                  <a:latin typeface="Arial" panose="020B0604020202020204" pitchFamily="34" charset="0"/>
                  <a:ea typeface="楷体_GB2312"/>
                </a:rPr>
                <a:t>3</a:t>
              </a:r>
              <a:endParaRPr lang="en-US" altLang="zh-CN" sz="3200" b="1" baseline="-25000" dirty="0">
                <a:solidFill>
                  <a:srgbClr val="FFFFFF"/>
                </a:solidFill>
                <a:latin typeface="Arial" panose="020B0604020202020204" pitchFamily="34" charset="0"/>
                <a:ea typeface="楷体_GB2312"/>
              </a:endParaRPr>
            </a:p>
          </p:txBody>
        </p:sp>
        <p:sp>
          <p:nvSpPr>
            <p:cNvPr id="216074" name="Text Box 9"/>
            <p:cNvSpPr txBox="1"/>
            <p:nvPr/>
          </p:nvSpPr>
          <p:spPr>
            <a:xfrm>
              <a:off x="2562" y="1117"/>
              <a:ext cx="2223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endParaRPr lang="zh-CN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75" name="Text Box 10"/>
            <p:cNvSpPr txBox="1"/>
            <p:nvPr/>
          </p:nvSpPr>
          <p:spPr>
            <a:xfrm>
              <a:off x="4059" y="799"/>
              <a:ext cx="952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+ 4[H]</a:t>
              </a:r>
              <a:endPara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76" name="Text Box 11"/>
            <p:cNvSpPr txBox="1"/>
            <p:nvPr/>
          </p:nvSpPr>
          <p:spPr>
            <a:xfrm>
              <a:off x="4875" y="799"/>
              <a:ext cx="885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</a:t>
              </a:r>
              <a:r>
                <a:rPr lang="zh-CN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能量</a:t>
              </a:r>
              <a:endParaRPr lang="zh-CN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77" name="Text Box 12"/>
            <p:cNvSpPr txBox="1"/>
            <p:nvPr/>
          </p:nvSpPr>
          <p:spPr>
            <a:xfrm>
              <a:off x="4785" y="1162"/>
              <a:ext cx="1156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  </a:t>
              </a:r>
              <a:r>
                <a:rPr lang="zh-CN" altLang="en-US" sz="2800" b="1" dirty="0">
                  <a:solidFill>
                    <a:srgbClr val="FFCC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（少）</a:t>
              </a:r>
              <a:endParaRPr lang="zh-CN" altLang="en-US" sz="2800" b="1" dirty="0">
                <a:solidFill>
                  <a:srgbClr val="FFCC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78" name="Text Box 13"/>
            <p:cNvSpPr txBox="1"/>
            <p:nvPr/>
          </p:nvSpPr>
          <p:spPr>
            <a:xfrm>
              <a:off x="1429" y="1071"/>
              <a:ext cx="1678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 dirty="0">
                  <a:solidFill>
                    <a:srgbClr val="FFCC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 </a:t>
              </a:r>
              <a:r>
                <a:rPr lang="zh-CN" altLang="en-US" sz="2800" b="1" dirty="0">
                  <a:solidFill>
                    <a:srgbClr val="FFCC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细胞质基质</a:t>
              </a:r>
              <a:endParaRPr lang="zh-CN" altLang="en-US" sz="2800" b="1" dirty="0">
                <a:solidFill>
                  <a:srgbClr val="FFCC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" name="Group 34"/>
          <p:cNvGrpSpPr/>
          <p:nvPr/>
        </p:nvGrpSpPr>
        <p:grpSpPr>
          <a:xfrm>
            <a:off x="-250825" y="2420938"/>
            <a:ext cx="9144000" cy="1384300"/>
            <a:chOff x="0" y="1842"/>
            <a:chExt cx="5760" cy="872"/>
          </a:xfrm>
        </p:grpSpPr>
        <p:sp>
          <p:nvSpPr>
            <p:cNvPr id="216080" name="Text Box 14"/>
            <p:cNvSpPr txBox="1"/>
            <p:nvPr/>
          </p:nvSpPr>
          <p:spPr>
            <a:xfrm>
              <a:off x="158" y="1933"/>
              <a:ext cx="680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zh-CN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、</a:t>
              </a:r>
              <a:endParaRPr lang="zh-CN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81" name="Text Box 15"/>
            <p:cNvSpPr txBox="1"/>
            <p:nvPr/>
          </p:nvSpPr>
          <p:spPr>
            <a:xfrm>
              <a:off x="431" y="1933"/>
              <a:ext cx="1147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zh-CN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丙酮酸</a:t>
              </a:r>
              <a:endParaRPr lang="zh-CN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82" name="Text Box 16"/>
            <p:cNvSpPr txBox="1"/>
            <p:nvPr/>
          </p:nvSpPr>
          <p:spPr>
            <a:xfrm>
              <a:off x="0" y="2251"/>
              <a:ext cx="2064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endParaRPr lang="zh-CN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83" name="Line 17"/>
            <p:cNvSpPr/>
            <p:nvPr/>
          </p:nvSpPr>
          <p:spPr>
            <a:xfrm>
              <a:off x="2426" y="2251"/>
              <a:ext cx="862" cy="0"/>
            </a:xfrm>
            <a:prstGeom prst="line">
              <a:avLst/>
            </a:prstGeom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216084" name="Text Box 18"/>
            <p:cNvSpPr txBox="1"/>
            <p:nvPr/>
          </p:nvSpPr>
          <p:spPr>
            <a:xfrm>
              <a:off x="2472" y="1842"/>
              <a:ext cx="998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  </a:t>
              </a:r>
              <a:r>
                <a:rPr lang="zh-CN" altLang="en-US" sz="2800" b="1" dirty="0">
                  <a:solidFill>
                    <a:srgbClr val="FFCC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酶</a:t>
              </a:r>
              <a:endParaRPr lang="zh-CN" altLang="en-US" sz="2800" b="1" dirty="0">
                <a:solidFill>
                  <a:srgbClr val="FFCC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85" name="Text Box 19"/>
            <p:cNvSpPr txBox="1"/>
            <p:nvPr/>
          </p:nvSpPr>
          <p:spPr>
            <a:xfrm>
              <a:off x="2245" y="2205"/>
              <a:ext cx="1315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r>
                <a:rPr lang="zh-CN" altLang="en-US" sz="2800" b="1" dirty="0">
                  <a:solidFill>
                    <a:srgbClr val="FFCC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线粒体基质</a:t>
              </a:r>
              <a:endParaRPr lang="zh-CN" altLang="en-US" sz="2800" b="1" dirty="0">
                <a:solidFill>
                  <a:srgbClr val="FFCC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86" name="Text Box 20"/>
            <p:cNvSpPr txBox="1"/>
            <p:nvPr/>
          </p:nvSpPr>
          <p:spPr>
            <a:xfrm>
              <a:off x="1429" y="1933"/>
              <a:ext cx="997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+6H</a:t>
              </a:r>
              <a:r>
                <a:rPr lang="en-US" altLang="zh-CN" sz="3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0</a:t>
              </a:r>
              <a:endPara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87" name="Text Box 21"/>
            <p:cNvSpPr txBox="1"/>
            <p:nvPr/>
          </p:nvSpPr>
          <p:spPr>
            <a:xfrm>
              <a:off x="3334" y="2024"/>
              <a:ext cx="817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6CO</a:t>
              </a:r>
              <a:r>
                <a:rPr lang="en-US" altLang="zh-CN" sz="3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endParaRPr lang="en-US" altLang="zh-CN" sz="3600" b="1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88" name="Text Box 22"/>
            <p:cNvSpPr txBox="1"/>
            <p:nvPr/>
          </p:nvSpPr>
          <p:spPr>
            <a:xfrm>
              <a:off x="4014" y="2024"/>
              <a:ext cx="1134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+20[H]</a:t>
              </a:r>
              <a:endPara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89" name="Text Box 23"/>
            <p:cNvSpPr txBox="1"/>
            <p:nvPr/>
          </p:nvSpPr>
          <p:spPr>
            <a:xfrm>
              <a:off x="4876" y="2024"/>
              <a:ext cx="884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</a:t>
              </a:r>
              <a:r>
                <a:rPr lang="zh-CN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能量</a:t>
              </a:r>
              <a:endParaRPr lang="zh-CN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90" name="Text Box 24"/>
            <p:cNvSpPr txBox="1"/>
            <p:nvPr/>
          </p:nvSpPr>
          <p:spPr>
            <a:xfrm>
              <a:off x="4898" y="2387"/>
              <a:ext cx="862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r>
                <a:rPr lang="zh-CN" altLang="en-US" sz="2800" b="1" dirty="0">
                  <a:solidFill>
                    <a:srgbClr val="FFCC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（少）</a:t>
              </a:r>
              <a:endParaRPr lang="zh-CN" altLang="en-US" sz="2800" b="1" dirty="0">
                <a:solidFill>
                  <a:srgbClr val="FFCC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" name="Group 35"/>
          <p:cNvGrpSpPr/>
          <p:nvPr/>
        </p:nvGrpSpPr>
        <p:grpSpPr>
          <a:xfrm>
            <a:off x="0" y="3933825"/>
            <a:ext cx="9469438" cy="1665288"/>
            <a:chOff x="158" y="3113"/>
            <a:chExt cx="5761" cy="1049"/>
          </a:xfrm>
        </p:grpSpPr>
        <p:sp>
          <p:nvSpPr>
            <p:cNvPr id="216092" name="Text Box 25"/>
            <p:cNvSpPr txBox="1"/>
            <p:nvPr/>
          </p:nvSpPr>
          <p:spPr>
            <a:xfrm>
              <a:off x="158" y="3203"/>
              <a:ext cx="590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3</a:t>
              </a:r>
              <a:r>
                <a:rPr lang="zh-CN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、</a:t>
              </a:r>
              <a:endParaRPr lang="zh-CN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93" name="Text Box 26"/>
            <p:cNvSpPr txBox="1"/>
            <p:nvPr/>
          </p:nvSpPr>
          <p:spPr>
            <a:xfrm>
              <a:off x="521" y="3203"/>
              <a:ext cx="998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24[H]</a:t>
              </a:r>
              <a:endPara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94" name="Text Box 27"/>
            <p:cNvSpPr txBox="1"/>
            <p:nvPr/>
          </p:nvSpPr>
          <p:spPr>
            <a:xfrm>
              <a:off x="1338" y="3203"/>
              <a:ext cx="907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+6O</a:t>
              </a:r>
              <a:r>
                <a:rPr lang="en-US" altLang="zh-CN" sz="3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endParaRPr lang="en-US" altLang="zh-CN" sz="3600" b="1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95" name="Line 28"/>
            <p:cNvSpPr/>
            <p:nvPr/>
          </p:nvSpPr>
          <p:spPr>
            <a:xfrm>
              <a:off x="2109" y="3521"/>
              <a:ext cx="1043" cy="0"/>
            </a:xfrm>
            <a:prstGeom prst="line">
              <a:avLst/>
            </a:prstGeom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216096" name="Text Box 29"/>
            <p:cNvSpPr txBox="1"/>
            <p:nvPr/>
          </p:nvSpPr>
          <p:spPr>
            <a:xfrm>
              <a:off x="2245" y="3113"/>
              <a:ext cx="725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 dirty="0">
                  <a:solidFill>
                    <a:srgbClr val="FFCC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  </a:t>
              </a:r>
              <a:r>
                <a:rPr lang="zh-CN" altLang="en-US" sz="2800" b="1" dirty="0">
                  <a:solidFill>
                    <a:srgbClr val="FFCC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酶</a:t>
              </a:r>
              <a:endParaRPr lang="zh-CN" altLang="en-US" sz="2800" b="1" dirty="0">
                <a:solidFill>
                  <a:srgbClr val="FFCC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97" name="Text Box 30"/>
            <p:cNvSpPr txBox="1"/>
            <p:nvPr/>
          </p:nvSpPr>
          <p:spPr>
            <a:xfrm>
              <a:off x="2245" y="3566"/>
              <a:ext cx="907" cy="59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FFCC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线粒体内膜</a:t>
              </a:r>
              <a:endParaRPr lang="zh-CN" altLang="en-US" sz="2800" b="1" dirty="0">
                <a:solidFill>
                  <a:srgbClr val="FFCC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98" name="Text Box 31"/>
            <p:cNvSpPr txBox="1"/>
            <p:nvPr/>
          </p:nvSpPr>
          <p:spPr>
            <a:xfrm>
              <a:off x="3288" y="3203"/>
              <a:ext cx="1043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12H</a:t>
              </a:r>
              <a:r>
                <a:rPr lang="en-US" altLang="zh-CN" sz="3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  <a:endPara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6099" name="Text Box 32"/>
            <p:cNvSpPr txBox="1"/>
            <p:nvPr/>
          </p:nvSpPr>
          <p:spPr>
            <a:xfrm>
              <a:off x="4286" y="3203"/>
              <a:ext cx="1633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</a:t>
              </a:r>
              <a:r>
                <a:rPr lang="zh-CN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能量</a:t>
              </a:r>
              <a:r>
                <a:rPr lang="zh-CN" altLang="en-US" sz="2800" b="1" dirty="0">
                  <a:solidFill>
                    <a:srgbClr val="FFCC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（多）</a:t>
              </a:r>
              <a:endParaRPr lang="zh-CN" altLang="en-US" sz="3600" b="1" dirty="0">
                <a:solidFill>
                  <a:srgbClr val="FFCC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Group 41"/>
          <p:cNvGrpSpPr/>
          <p:nvPr/>
        </p:nvGrpSpPr>
        <p:grpSpPr>
          <a:xfrm>
            <a:off x="1184275" y="5661025"/>
            <a:ext cx="7959725" cy="868363"/>
            <a:chOff x="633" y="2275"/>
            <a:chExt cx="5014" cy="547"/>
          </a:xfrm>
        </p:grpSpPr>
        <p:sp>
          <p:nvSpPr>
            <p:cNvPr id="216101" name="Text Box 42"/>
            <p:cNvSpPr txBox="1"/>
            <p:nvPr/>
          </p:nvSpPr>
          <p:spPr>
            <a:xfrm>
              <a:off x="3816" y="2457"/>
              <a:ext cx="1831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ATP</a:t>
              </a:r>
              <a:endPara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6102" name="Line 43"/>
            <p:cNvSpPr/>
            <p:nvPr/>
          </p:nvSpPr>
          <p:spPr>
            <a:xfrm>
              <a:off x="2629" y="2640"/>
              <a:ext cx="1180" cy="0"/>
            </a:xfrm>
            <a:prstGeom prst="line">
              <a:avLst/>
            </a:prstGe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216103" name="Text Box 44"/>
            <p:cNvSpPr txBox="1"/>
            <p:nvPr/>
          </p:nvSpPr>
          <p:spPr>
            <a:xfrm>
              <a:off x="633" y="2457"/>
              <a:ext cx="2701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ADP + Pi + </a:t>
              </a:r>
              <a:r>
                <a:rPr lang="zh-CN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能量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6104" name="Text Box 45"/>
            <p:cNvSpPr txBox="1"/>
            <p:nvPr/>
          </p:nvSpPr>
          <p:spPr>
            <a:xfrm>
              <a:off x="2754" y="2275"/>
              <a:ext cx="1464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3200" b="1" dirty="0">
                  <a:solidFill>
                    <a:srgbClr val="FFFFFF"/>
                  </a:solidFill>
                  <a:latin typeface="Garamond" panose="02020404030301010803" pitchFamily="18" charset="0"/>
                  <a:ea typeface="黑体" panose="02010609060101010101" pitchFamily="49" charset="-122"/>
                </a:rPr>
                <a:t>合成</a:t>
              </a:r>
              <a:r>
                <a:rPr lang="zh-CN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酶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17090" name="Text Box 2"/>
          <p:cNvSpPr txBox="1"/>
          <p:nvPr/>
        </p:nvSpPr>
        <p:spPr>
          <a:xfrm>
            <a:off x="684213" y="692150"/>
            <a:ext cx="2519362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总反应式：</a:t>
            </a:r>
            <a:endParaRPr lang="zh-CN" altLang="en-US" sz="3600" b="1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5076825" y="1700213"/>
            <a:ext cx="4248150" cy="650875"/>
            <a:chOff x="3198" y="1071"/>
            <a:chExt cx="2676" cy="410"/>
          </a:xfrm>
        </p:grpSpPr>
        <p:sp>
          <p:nvSpPr>
            <p:cNvPr id="217092" name="Text Box 4"/>
            <p:cNvSpPr txBox="1"/>
            <p:nvPr/>
          </p:nvSpPr>
          <p:spPr>
            <a:xfrm>
              <a:off x="3198" y="1071"/>
              <a:ext cx="907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6CO</a:t>
              </a:r>
              <a:r>
                <a:rPr lang="en-US" altLang="zh-CN" sz="3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endParaRPr lang="en-US" altLang="zh-CN" sz="3600" b="1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7093" name="Text Box 5"/>
            <p:cNvSpPr txBox="1"/>
            <p:nvPr/>
          </p:nvSpPr>
          <p:spPr>
            <a:xfrm>
              <a:off x="3878" y="1071"/>
              <a:ext cx="1134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+12H</a:t>
              </a:r>
              <a:r>
                <a:rPr lang="en-US" altLang="zh-CN" sz="3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  <a:endPara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7094" name="Text Box 6"/>
            <p:cNvSpPr txBox="1"/>
            <p:nvPr/>
          </p:nvSpPr>
          <p:spPr>
            <a:xfrm>
              <a:off x="4921" y="1071"/>
              <a:ext cx="953" cy="410"/>
            </a:xfrm>
            <a:prstGeom prst="rect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</a:t>
              </a:r>
              <a:r>
                <a:rPr lang="zh-CN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能量</a:t>
              </a:r>
              <a:endParaRPr lang="zh-CN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271" name="Text Box 7"/>
          <p:cNvSpPr txBox="1"/>
          <p:nvPr/>
        </p:nvSpPr>
        <p:spPr>
          <a:xfrm>
            <a:off x="1116013" y="2852738"/>
            <a:ext cx="3455987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1mol   C</a:t>
            </a:r>
            <a:r>
              <a:rPr lang="en-US" altLang="zh-CN" sz="3600" b="1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3600" b="1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12</a:t>
            </a:r>
            <a:r>
              <a: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3600" b="1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endParaRPr lang="en-US" altLang="zh-CN" sz="3600" b="1" baseline="-2500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272" name="Text Box 8"/>
          <p:cNvSpPr txBox="1"/>
          <p:nvPr/>
        </p:nvSpPr>
        <p:spPr>
          <a:xfrm>
            <a:off x="2087563" y="4437063"/>
            <a:ext cx="17272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2870kJ</a:t>
            </a:r>
            <a:endParaRPr lang="en-US" altLang="zh-CN" sz="3600" b="1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273" name="Line 9"/>
          <p:cNvSpPr/>
          <p:nvPr/>
        </p:nvSpPr>
        <p:spPr>
          <a:xfrm flipV="1">
            <a:off x="3743325" y="4292600"/>
            <a:ext cx="720725" cy="433388"/>
          </a:xfrm>
          <a:prstGeom prst="line">
            <a:avLst/>
          </a:prstGeom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arrow" w="lg" len="sm"/>
          </a:ln>
        </p:spPr>
      </p:sp>
      <p:sp>
        <p:nvSpPr>
          <p:cNvPr id="11274" name="Text Box 10"/>
          <p:cNvSpPr txBox="1"/>
          <p:nvPr/>
        </p:nvSpPr>
        <p:spPr>
          <a:xfrm>
            <a:off x="4608513" y="4005263"/>
            <a:ext cx="2987675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1161kJ   ATP</a:t>
            </a:r>
            <a:endParaRPr lang="en-US" altLang="zh-CN" sz="3600" b="1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275" name="Line 11"/>
          <p:cNvSpPr/>
          <p:nvPr/>
        </p:nvSpPr>
        <p:spPr>
          <a:xfrm>
            <a:off x="3816350" y="4797425"/>
            <a:ext cx="576263" cy="647700"/>
          </a:xfrm>
          <a:prstGeom prst="line">
            <a:avLst/>
          </a:prstGeom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arrow" w="lg" len="sm"/>
          </a:ln>
        </p:spPr>
      </p:sp>
      <p:sp>
        <p:nvSpPr>
          <p:cNvPr id="11276" name="Text Box 12"/>
          <p:cNvSpPr txBox="1"/>
          <p:nvPr/>
        </p:nvSpPr>
        <p:spPr>
          <a:xfrm>
            <a:off x="4679950" y="5157788"/>
            <a:ext cx="2987675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热能散失</a:t>
            </a:r>
            <a:endParaRPr lang="zh-CN" altLang="en-US" sz="3600" b="1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3" name="Group 13"/>
          <p:cNvGrpSpPr/>
          <p:nvPr/>
        </p:nvGrpSpPr>
        <p:grpSpPr>
          <a:xfrm>
            <a:off x="4356100" y="1268413"/>
            <a:ext cx="935038" cy="720725"/>
            <a:chOff x="2744" y="799"/>
            <a:chExt cx="589" cy="454"/>
          </a:xfrm>
        </p:grpSpPr>
        <p:sp>
          <p:nvSpPr>
            <p:cNvPr id="217102" name="Line 14"/>
            <p:cNvSpPr/>
            <p:nvPr/>
          </p:nvSpPr>
          <p:spPr>
            <a:xfrm>
              <a:off x="2744" y="1253"/>
              <a:ext cx="499" cy="0"/>
            </a:xfrm>
            <a:prstGeom prst="line">
              <a:avLst/>
            </a:prstGeom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arrow" w="lg" len="sm"/>
            </a:ln>
          </p:spPr>
        </p:sp>
        <p:sp>
          <p:nvSpPr>
            <p:cNvPr id="217103" name="Text Box 15"/>
            <p:cNvSpPr txBox="1"/>
            <p:nvPr/>
          </p:nvSpPr>
          <p:spPr>
            <a:xfrm>
              <a:off x="2789" y="799"/>
              <a:ext cx="544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600" b="1" dirty="0">
                  <a:solidFill>
                    <a:srgbClr val="FFCC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酶</a:t>
              </a:r>
              <a:endParaRPr lang="zh-CN" altLang="en-US" sz="3600" b="1" dirty="0">
                <a:solidFill>
                  <a:srgbClr val="FFCC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" name="Group 16"/>
          <p:cNvGrpSpPr/>
          <p:nvPr/>
        </p:nvGrpSpPr>
        <p:grpSpPr>
          <a:xfrm>
            <a:off x="179388" y="1628775"/>
            <a:ext cx="4464050" cy="641350"/>
            <a:chOff x="113" y="1026"/>
            <a:chExt cx="2812" cy="404"/>
          </a:xfrm>
        </p:grpSpPr>
        <p:sp>
          <p:nvSpPr>
            <p:cNvPr id="217105" name="Text Box 17"/>
            <p:cNvSpPr txBox="1"/>
            <p:nvPr/>
          </p:nvSpPr>
          <p:spPr>
            <a:xfrm>
              <a:off x="113" y="1026"/>
              <a:ext cx="1179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C</a:t>
              </a:r>
              <a:r>
                <a:rPr lang="en-US" altLang="zh-CN" sz="3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6</a:t>
              </a: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H</a:t>
              </a:r>
              <a:r>
                <a:rPr lang="en-US" altLang="zh-CN" sz="3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12</a:t>
              </a: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  <a:r>
                <a:rPr lang="en-US" altLang="zh-CN" sz="3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6</a:t>
              </a:r>
              <a:endParaRPr lang="en-US" altLang="zh-CN" sz="3600" b="1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7106" name="Text Box 18"/>
            <p:cNvSpPr txBox="1"/>
            <p:nvPr/>
          </p:nvSpPr>
          <p:spPr>
            <a:xfrm>
              <a:off x="1156" y="1026"/>
              <a:ext cx="1043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+6H</a:t>
              </a:r>
              <a:r>
                <a:rPr lang="en-US" altLang="zh-CN" sz="3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  <a:endPara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7107" name="Text Box 19"/>
            <p:cNvSpPr txBox="1"/>
            <p:nvPr/>
          </p:nvSpPr>
          <p:spPr>
            <a:xfrm>
              <a:off x="2018" y="1026"/>
              <a:ext cx="907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+6O</a:t>
              </a:r>
              <a:r>
                <a:rPr lang="en-US" altLang="zh-CN" sz="3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endParaRPr lang="en-US" altLang="zh-CN" sz="3600" b="1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Group 20"/>
          <p:cNvGrpSpPr/>
          <p:nvPr/>
        </p:nvGrpSpPr>
        <p:grpSpPr>
          <a:xfrm>
            <a:off x="1979613" y="3429000"/>
            <a:ext cx="1079500" cy="936625"/>
            <a:chOff x="1066" y="1979"/>
            <a:chExt cx="680" cy="590"/>
          </a:xfrm>
        </p:grpSpPr>
        <p:sp>
          <p:nvSpPr>
            <p:cNvPr id="217109" name="Line 21"/>
            <p:cNvSpPr/>
            <p:nvPr/>
          </p:nvSpPr>
          <p:spPr>
            <a:xfrm>
              <a:off x="1746" y="1979"/>
              <a:ext cx="0" cy="590"/>
            </a:xfrm>
            <a:prstGeom prst="line">
              <a:avLst/>
            </a:prstGeom>
            <a:ln w="38100" cap="flat" cmpd="sng">
              <a:solidFill>
                <a:schemeClr val="bg1"/>
              </a:solidFill>
              <a:prstDash val="solid"/>
              <a:round/>
              <a:headEnd type="none" w="med" len="med"/>
              <a:tailEnd type="arrow" w="lg" len="sm"/>
            </a:ln>
          </p:spPr>
        </p:sp>
        <p:sp>
          <p:nvSpPr>
            <p:cNvPr id="217110" name="Text Box 22"/>
            <p:cNvSpPr txBox="1"/>
            <p:nvPr/>
          </p:nvSpPr>
          <p:spPr>
            <a:xfrm>
              <a:off x="1066" y="2115"/>
              <a:ext cx="680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释放</a:t>
              </a:r>
              <a:endPara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287" name="Text Box 23"/>
          <p:cNvSpPr txBox="1"/>
          <p:nvPr/>
        </p:nvSpPr>
        <p:spPr>
          <a:xfrm>
            <a:off x="3563938" y="5805488"/>
            <a:ext cx="5400675" cy="64135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1161kJ /2870kJ=40.45%</a:t>
            </a:r>
            <a:endParaRPr lang="en-US" altLang="zh-CN" sz="3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250825" y="5805488"/>
            <a:ext cx="2916238" cy="64135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能量利用率：</a:t>
            </a:r>
            <a:endParaRPr lang="en-US" altLang="zh-CN" sz="3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  <p:bldP spid="11272" grpId="0"/>
      <p:bldP spid="11274" grpId="0"/>
      <p:bldP spid="11276" grpId="0"/>
      <p:bldP spid="11287" grpId="0" bldLvl="0" animBg="1"/>
      <p:bldP spid="2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8113" name="Picture 2" descr="3-4-1"/>
          <p:cNvPicPr>
            <a:picLocks noChangeAspect="1"/>
          </p:cNvPicPr>
          <p:nvPr/>
        </p:nvPicPr>
        <p:blipFill>
          <a:blip r:embed="rId1">
            <a:lum bright="-35999" contrast="48000"/>
          </a:blip>
          <a:srcRect t="1689"/>
          <a:stretch>
            <a:fillRect/>
          </a:stretch>
        </p:blipFill>
        <p:spPr>
          <a:xfrm>
            <a:off x="3341688" y="26988"/>
            <a:ext cx="39671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3" name="Line 3"/>
          <p:cNvSpPr/>
          <p:nvPr/>
        </p:nvSpPr>
        <p:spPr>
          <a:xfrm>
            <a:off x="6294438" y="5976938"/>
            <a:ext cx="865187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964" name="Line 4"/>
          <p:cNvSpPr/>
          <p:nvPr/>
        </p:nvSpPr>
        <p:spPr>
          <a:xfrm>
            <a:off x="6223000" y="4103688"/>
            <a:ext cx="865188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965" name="Line 5"/>
          <p:cNvSpPr/>
          <p:nvPr/>
        </p:nvSpPr>
        <p:spPr>
          <a:xfrm>
            <a:off x="6149975" y="2951163"/>
            <a:ext cx="865188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966" name="Line 6"/>
          <p:cNvSpPr/>
          <p:nvPr/>
        </p:nvSpPr>
        <p:spPr>
          <a:xfrm>
            <a:off x="6149975" y="1727200"/>
            <a:ext cx="865188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967" name="Text Box 7"/>
          <p:cNvSpPr txBox="1"/>
          <p:nvPr/>
        </p:nvSpPr>
        <p:spPr>
          <a:xfrm>
            <a:off x="468313" y="1268413"/>
            <a:ext cx="3344862" cy="1463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5400" b="1" dirty="0">
                <a:solidFill>
                  <a:srgbClr val="FFCC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三阶段</a:t>
            </a:r>
            <a:endParaRPr lang="zh-CN" altLang="en-US" sz="5400" b="1" dirty="0">
              <a:solidFill>
                <a:srgbClr val="FFCC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3600" b="1" dirty="0">
              <a:solidFill>
                <a:srgbClr val="FFCC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968" name="Rectangle 8"/>
          <p:cNvSpPr/>
          <p:nvPr/>
        </p:nvSpPr>
        <p:spPr>
          <a:xfrm>
            <a:off x="3924300" y="908050"/>
            <a:ext cx="1439863" cy="136842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69" name="Rectangle 9"/>
          <p:cNvSpPr/>
          <p:nvPr/>
        </p:nvSpPr>
        <p:spPr>
          <a:xfrm>
            <a:off x="3924300" y="3357563"/>
            <a:ext cx="1439863" cy="136842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70" name="Rectangle 10"/>
          <p:cNvSpPr/>
          <p:nvPr/>
        </p:nvSpPr>
        <p:spPr>
          <a:xfrm>
            <a:off x="3924300" y="4868863"/>
            <a:ext cx="1439863" cy="136842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71" name="Rectangle 11"/>
          <p:cNvSpPr/>
          <p:nvPr/>
        </p:nvSpPr>
        <p:spPr>
          <a:xfrm>
            <a:off x="395288" y="2492375"/>
            <a:ext cx="3529012" cy="5794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FFCC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至少</a:t>
            </a:r>
            <a:r>
              <a:rPr lang="en-US" altLang="zh-CN" sz="3200" b="1" dirty="0">
                <a:solidFill>
                  <a:srgbClr val="FFCC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26</a:t>
            </a:r>
            <a:r>
              <a:rPr lang="zh-CN" altLang="en-US" sz="3200" b="1" dirty="0">
                <a:solidFill>
                  <a:srgbClr val="FFCC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个反应</a:t>
            </a:r>
            <a:endParaRPr lang="zh-CN" altLang="en-US" sz="3200" b="1" dirty="0">
              <a:solidFill>
                <a:srgbClr val="FFCC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967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nimBg="1"/>
      <p:bldP spid="40969" grpId="0" animBg="1"/>
      <p:bldP spid="40970" grpId="0" animBg="1"/>
      <p:bldP spid="4097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9137" name="标题 1"/>
          <p:cNvSpPr>
            <a:spLocks noGrp="1"/>
          </p:cNvSpPr>
          <p:nvPr>
            <p:ph type="title"/>
          </p:nvPr>
        </p:nvSpPr>
        <p:spPr>
          <a:xfrm>
            <a:off x="293688" y="193675"/>
            <a:ext cx="7886700" cy="1325563"/>
          </a:xfrm>
        </p:spPr>
        <p:txBody>
          <a:bodyPr vert="horz" wrap="square" lIns="91440" tIns="45720" rIns="91440" bIns="45720" anchor="ctr" anchorCtr="0"/>
          <a:p>
            <a:pPr eaLnBrk="1" hangingPunct="1"/>
            <a:r>
              <a:rPr lang="zh-CN" altLang="en-US" b="1" dirty="0"/>
              <a:t>有氧呼吸</a:t>
            </a:r>
            <a:endParaRPr lang="zh-CN" altLang="en-US" b="1" dirty="0"/>
          </a:p>
        </p:txBody>
      </p:sp>
      <p:sp>
        <p:nvSpPr>
          <p:cNvPr id="5" name="Rectangle 9"/>
          <p:cNvSpPr/>
          <p:nvPr/>
        </p:nvSpPr>
        <p:spPr>
          <a:xfrm>
            <a:off x="209550" y="2565400"/>
            <a:ext cx="8637588" cy="1384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defTabSz="342900"/>
            <a:r>
              <a:rPr lang="zh-CN" altLang="en-US" sz="28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　　细胞在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氧</a:t>
            </a:r>
            <a:r>
              <a:rPr lang="zh-CN" altLang="en-US" sz="28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的参与下，通过酶的催化作用，把糖类等有机物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彻底氧化分解</a:t>
            </a:r>
            <a:r>
              <a:rPr lang="zh-CN" altLang="en-US" sz="28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产生二氧化碳和水</a:t>
            </a:r>
            <a:r>
              <a:rPr lang="zh-CN" altLang="en-US" sz="28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，同时释放出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大量能量，并合成大量</a:t>
            </a: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ATP</a:t>
            </a:r>
            <a:r>
              <a:rPr lang="zh-CN" altLang="en-US" sz="28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的过程。</a:t>
            </a:r>
            <a:endParaRPr lang="zh-CN" altLang="en-US" sz="28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9139" name="内容占位符 2"/>
          <p:cNvSpPr>
            <a:spLocks noGrp="1"/>
          </p:cNvSpPr>
          <p:nvPr>
            <p:ph idx="1" hasCustomPrompt="1"/>
          </p:nvPr>
        </p:nvSpPr>
        <p:spPr/>
        <p:txBody>
          <a:bodyPr vert="horz" wrap="square" lIns="91440" tIns="45720" rIns="91440" bIns="45720" anchor="t" anchorCtr="0"/>
          <a:p>
            <a:pPr eaLnBrk="1" hangingPunct="1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0161" name="Text Box 2"/>
          <p:cNvSpPr txBox="1"/>
          <p:nvPr/>
        </p:nvSpPr>
        <p:spPr>
          <a:xfrm>
            <a:off x="0" y="381000"/>
            <a:ext cx="9144000" cy="4524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让一只小白鼠吸入有放射性的</a:t>
            </a:r>
            <a:r>
              <a:rPr lang="en-US" altLang="zh-CN" sz="3600" b="1" baseline="30000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18</a:t>
            </a:r>
            <a:r>
              <a:rPr lang="en-US" altLang="zh-CN" sz="3600" b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3600" b="1" baseline="-25000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，该鼠体内最先出现含有 </a:t>
            </a:r>
            <a:r>
              <a:rPr lang="en-US" altLang="zh-CN" sz="3600" b="1" baseline="30000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18</a:t>
            </a:r>
            <a:r>
              <a:rPr lang="en-US" altLang="zh-CN" sz="3600" b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的化合物是 （          ）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　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、二氧化碳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　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、水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　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、丙酮酸      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　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、乳酸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771" name="Text Box 3"/>
          <p:cNvSpPr txBox="1"/>
          <p:nvPr/>
        </p:nvSpPr>
        <p:spPr>
          <a:xfrm>
            <a:off x="7165975" y="981075"/>
            <a:ext cx="693738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spcBef>
                <a:spcPct val="20000"/>
              </a:spcBef>
            </a:pPr>
            <a:r>
              <a:rPr lang="zh-CN" altLang="en-US" sz="4000" b="1" dirty="0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Ｂ</a:t>
            </a:r>
            <a:endParaRPr lang="zh-CN" altLang="en-US" sz="4000" b="1" dirty="0">
              <a:solidFill>
                <a:srgbClr val="FF66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4628" name="Group 52"/>
          <p:cNvGraphicFramePr>
            <a:graphicFrameLocks noGrp="1"/>
          </p:cNvGraphicFramePr>
          <p:nvPr/>
        </p:nvGraphicFramePr>
        <p:xfrm>
          <a:off x="107950" y="1773238"/>
          <a:ext cx="8893175" cy="4049713"/>
        </p:xfrm>
        <a:graphic>
          <a:graphicData uri="http://schemas.openxmlformats.org/drawingml/2006/table">
            <a:tbl>
              <a:tblPr/>
              <a:tblGrid>
                <a:gridCol w="1747838"/>
                <a:gridCol w="2963862"/>
                <a:gridCol w="4181475"/>
              </a:tblGrid>
              <a:tr h="5477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比较项目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有氧呼吸</a:t>
                      </a: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无氧呼吸</a:t>
                      </a: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7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呼吸场所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是否需氧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9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原料</a:t>
                      </a: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9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分解产物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释放能量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1215" name="Rectangle 28"/>
          <p:cNvSpPr/>
          <p:nvPr/>
        </p:nvSpPr>
        <p:spPr>
          <a:xfrm>
            <a:off x="539750" y="690563"/>
            <a:ext cx="5692775" cy="644525"/>
          </a:xfrm>
          <a:prstGeom prst="rect">
            <a:avLst/>
          </a:prstGeom>
          <a:noFill/>
          <a:ln w="34925">
            <a:noFill/>
          </a:ln>
        </p:spPr>
        <p:txBody>
          <a:bodyPr wrap="none" anchor="ctr" anchorCtr="0">
            <a:spAutoFit/>
          </a:bodyPr>
          <a:p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无氧呼吸和有氧呼吸比较：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150" y="2349500"/>
            <a:ext cx="2952750" cy="5222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主要在线粒体内</a:t>
            </a:r>
            <a:endParaRPr lang="zh-CN" altLang="en-US" sz="28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263" y="2349500"/>
            <a:ext cx="2952750" cy="5222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细胞质基质内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613" y="2852738"/>
            <a:ext cx="2952750" cy="523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需分子氧参加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263" y="2852738"/>
            <a:ext cx="2952750" cy="523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不需分子氧参加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8175" y="3429000"/>
            <a:ext cx="3600450" cy="9540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糖类、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ADP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Pi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263" y="3500438"/>
            <a:ext cx="2952750" cy="523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糖类、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ADP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Pi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8175" y="4437063"/>
            <a:ext cx="3600450" cy="9540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二氧化碳和水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ATP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8263" y="4437063"/>
            <a:ext cx="3995737" cy="9540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二氧化碳、酒精或乳酸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ATP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150" y="5300663"/>
            <a:ext cx="2952750" cy="523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较 多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3800" y="5300663"/>
            <a:ext cx="2952750" cy="523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较 少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2513" name="Rectangle 66"/>
          <p:cNvSpPr/>
          <p:nvPr/>
        </p:nvSpPr>
        <p:spPr>
          <a:xfrm>
            <a:off x="190500" y="736600"/>
            <a:ext cx="3311525" cy="10572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/>
            <a:r>
              <a:rPr lang="zh-CN" altLang="en-US" sz="4800" b="1" dirty="0">
                <a:solidFill>
                  <a:schemeClr val="bg2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呼吸：</a:t>
            </a:r>
            <a:endParaRPr lang="zh-CN" altLang="en-US" sz="4800" b="1" dirty="0">
              <a:solidFill>
                <a:schemeClr val="bg2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36931" name="Rectangle 67"/>
          <p:cNvSpPr/>
          <p:nvPr/>
        </p:nvSpPr>
        <p:spPr>
          <a:xfrm>
            <a:off x="2444750" y="1793875"/>
            <a:ext cx="6300788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4400" b="1" dirty="0">
                <a:solidFill>
                  <a:schemeClr val="bg2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一般指吸气和呼气。</a:t>
            </a:r>
            <a:endParaRPr lang="zh-CN" altLang="en-US" sz="4400" b="1" dirty="0">
              <a:solidFill>
                <a:schemeClr val="bg2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pic>
        <p:nvPicPr>
          <p:cNvPr id="192515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5588" y="3181350"/>
            <a:ext cx="3124200" cy="2314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31" grpId="0"/>
      <p:bldP spid="3693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2209" name="Rectangle 2"/>
          <p:cNvSpPr/>
          <p:nvPr/>
        </p:nvSpPr>
        <p:spPr>
          <a:xfrm>
            <a:off x="395288" y="692150"/>
            <a:ext cx="6911975" cy="838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两种呼吸方式的比较：</a:t>
            </a:r>
            <a:endParaRPr lang="zh-CN" altLang="en-US" sz="3200" b="1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7651" name="Text Box 3"/>
          <p:cNvSpPr txBox="1"/>
          <p:nvPr/>
        </p:nvSpPr>
        <p:spPr>
          <a:xfrm>
            <a:off x="539750" y="1700213"/>
            <a:ext cx="6751638" cy="15700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联系：</a:t>
            </a:r>
            <a:endParaRPr lang="en-US" altLang="zh-CN" sz="32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r>
              <a:rPr lang="zh-CN" altLang="en-US" sz="32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反应过程：第一阶段相同</a:t>
            </a:r>
            <a:endParaRPr lang="en-US" altLang="zh-CN" sz="32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endParaRPr lang="zh-CN" altLang="en-US" sz="32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7652" name="Text Box 4"/>
          <p:cNvSpPr txBox="1"/>
          <p:nvPr/>
        </p:nvSpPr>
        <p:spPr>
          <a:xfrm>
            <a:off x="539750" y="2997200"/>
            <a:ext cx="8391525" cy="15700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区别：</a:t>
            </a:r>
            <a:endParaRPr lang="en-US" altLang="zh-CN" sz="32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r>
              <a:rPr lang="zh-CN" altLang="en-US" sz="32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有氧呼吸供能多，能量利用率高，产物无毒害</a:t>
            </a:r>
            <a:endParaRPr lang="en-US" altLang="zh-CN" sz="32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endParaRPr lang="en-US" altLang="zh-CN" sz="32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2300" y="4076700"/>
            <a:ext cx="7981950" cy="5857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32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需氧生物进行无氧呼吸是为了渡过缺氧难关</a:t>
            </a:r>
            <a:endParaRPr lang="zh-CN" altLang="en-US" sz="32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27652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4257" name="Rectangle 2"/>
          <p:cNvSpPr/>
          <p:nvPr/>
        </p:nvSpPr>
        <p:spPr>
          <a:xfrm>
            <a:off x="671513" y="692150"/>
            <a:ext cx="80772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zh-CN" altLang="en-US" sz="4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四、细胞呼吸的意义</a:t>
            </a:r>
            <a:endParaRPr lang="zh-CN" altLang="en-US" sz="44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03" name="Rectangle 3"/>
          <p:cNvSpPr/>
          <p:nvPr/>
        </p:nvSpPr>
        <p:spPr>
          <a:xfrm>
            <a:off x="107950" y="1916113"/>
            <a:ext cx="8604250" cy="16764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⑴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能量：为生命活动提供能量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32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9705" y="116840"/>
            <a:ext cx="8678545" cy="651002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4257" name="Rectangle 2"/>
          <p:cNvSpPr/>
          <p:nvPr/>
        </p:nvSpPr>
        <p:spPr>
          <a:xfrm>
            <a:off x="671513" y="692150"/>
            <a:ext cx="80772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zh-CN" altLang="en-US" sz="4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四、细胞呼吸的意义</a:t>
            </a:r>
            <a:endParaRPr lang="zh-CN" altLang="en-US" sz="44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03" name="Rectangle 3"/>
          <p:cNvSpPr/>
          <p:nvPr/>
        </p:nvSpPr>
        <p:spPr>
          <a:xfrm>
            <a:off x="107950" y="1916430"/>
            <a:ext cx="8888095" cy="16764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⑴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能量：为生命活动提供能量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32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⑵物质：代谢的枢纽，</a:t>
            </a:r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为体内其他化合物的合成提供原料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charRg st="1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charRg st="15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7329" name="Text Box 7"/>
          <p:cNvSpPr txBox="1"/>
          <p:nvPr/>
        </p:nvSpPr>
        <p:spPr>
          <a:xfrm>
            <a:off x="395288" y="836613"/>
            <a:ext cx="8496300" cy="644525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3600" b="1" dirty="0">
                <a:latin typeface="Arial" panose="020B0604020202020204" pitchFamily="34" charset="0"/>
                <a:ea typeface="宋体" panose="02010600030101010101" pitchFamily="2" charset="-122"/>
              </a:rPr>
              <a:t>五、酵母菌细胞呼吸的主要方式</a:t>
            </a:r>
            <a:endParaRPr lang="zh-CN" altLang="en-US" sz="36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8353" name="Text Box 4"/>
          <p:cNvSpPr txBox="1"/>
          <p:nvPr/>
        </p:nvSpPr>
        <p:spPr>
          <a:xfrm>
            <a:off x="69850" y="116840"/>
            <a:ext cx="30480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酵母菌</a:t>
            </a:r>
            <a:endParaRPr lang="zh-CN" altLang="en-US" sz="4400" b="1" dirty="0">
              <a:solidFill>
                <a:srgbClr val="FF0066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1619250" y="4437063"/>
            <a:ext cx="6781800" cy="498475"/>
            <a:chOff x="624" y="2950"/>
            <a:chExt cx="4272" cy="314"/>
          </a:xfrm>
        </p:grpSpPr>
        <p:sp>
          <p:nvSpPr>
            <p:cNvPr id="228355" name="Text Box 6"/>
            <p:cNvSpPr txBox="1"/>
            <p:nvPr/>
          </p:nvSpPr>
          <p:spPr>
            <a:xfrm>
              <a:off x="624" y="3034"/>
              <a:ext cx="1680" cy="23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C</a:t>
              </a:r>
              <a:r>
                <a:rPr lang="en-US" altLang="zh-CN" sz="2400" b="1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6</a:t>
              </a: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H</a:t>
              </a:r>
              <a:r>
                <a:rPr lang="en-US" altLang="zh-CN" sz="2400" b="1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12</a:t>
              </a: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  <a:r>
                <a:rPr lang="en-US" altLang="zh-CN" sz="2400" b="1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6</a:t>
              </a: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+6H</a:t>
              </a:r>
              <a:r>
                <a:rPr lang="en-US" altLang="zh-CN" sz="2400" b="1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O+6O</a:t>
              </a:r>
              <a:r>
                <a:rPr lang="en-US" altLang="zh-CN" sz="2400" b="1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endPara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28356" name="Line 7"/>
            <p:cNvSpPr/>
            <p:nvPr/>
          </p:nvSpPr>
          <p:spPr>
            <a:xfrm>
              <a:off x="2352" y="3178"/>
              <a:ext cx="432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sp>
        <p:sp>
          <p:nvSpPr>
            <p:cNvPr id="228357" name="Text Box 8"/>
            <p:cNvSpPr txBox="1"/>
            <p:nvPr/>
          </p:nvSpPr>
          <p:spPr>
            <a:xfrm>
              <a:off x="2460" y="2950"/>
              <a:ext cx="192" cy="23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酶</a:t>
              </a:r>
              <a:endPara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28358" name="Text Box 9"/>
            <p:cNvSpPr txBox="1"/>
            <p:nvPr/>
          </p:nvSpPr>
          <p:spPr>
            <a:xfrm>
              <a:off x="2832" y="3034"/>
              <a:ext cx="2064" cy="23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12H</a:t>
              </a:r>
              <a:r>
                <a:rPr lang="en-US" altLang="zh-CN" sz="2400" b="1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O+6CO</a:t>
              </a:r>
              <a:r>
                <a:rPr lang="en-US" altLang="zh-CN" sz="2400" b="1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+</a:t>
              </a:r>
              <a:r>
                <a:rPr lang="zh-C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大量能量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52234" name="Text Box 10"/>
          <p:cNvSpPr txBox="1"/>
          <p:nvPr/>
        </p:nvSpPr>
        <p:spPr>
          <a:xfrm>
            <a:off x="323850" y="4437063"/>
            <a:ext cx="1447800" cy="5794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有氧：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2235" name="Text Box 11"/>
          <p:cNvSpPr txBox="1"/>
          <p:nvPr/>
        </p:nvSpPr>
        <p:spPr>
          <a:xfrm>
            <a:off x="323850" y="5729288"/>
            <a:ext cx="1676400" cy="5794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缺氧：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Group 12"/>
          <p:cNvGrpSpPr/>
          <p:nvPr/>
        </p:nvGrpSpPr>
        <p:grpSpPr>
          <a:xfrm>
            <a:off x="1619250" y="5729288"/>
            <a:ext cx="6781800" cy="533400"/>
            <a:chOff x="624" y="2844"/>
            <a:chExt cx="4272" cy="265"/>
          </a:xfrm>
        </p:grpSpPr>
        <p:sp>
          <p:nvSpPr>
            <p:cNvPr id="228362" name="Text Box 13"/>
            <p:cNvSpPr txBox="1"/>
            <p:nvPr/>
          </p:nvSpPr>
          <p:spPr>
            <a:xfrm>
              <a:off x="624" y="2928"/>
              <a:ext cx="768" cy="18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C</a:t>
              </a:r>
              <a:r>
                <a:rPr lang="en-US" altLang="zh-CN" sz="2400" b="1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6</a:t>
              </a: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H</a:t>
              </a:r>
              <a:r>
                <a:rPr lang="en-US" altLang="zh-CN" sz="2400" b="1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12</a:t>
              </a: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  <a:r>
                <a:rPr lang="en-US" altLang="zh-CN" sz="2400" b="1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6</a:t>
              </a:r>
              <a:endPara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28363" name="Line 14"/>
            <p:cNvSpPr/>
            <p:nvPr/>
          </p:nvSpPr>
          <p:spPr>
            <a:xfrm>
              <a:off x="1344" y="3025"/>
              <a:ext cx="432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sp>
        <p:sp>
          <p:nvSpPr>
            <p:cNvPr id="228364" name="Text Box 15"/>
            <p:cNvSpPr txBox="1"/>
            <p:nvPr/>
          </p:nvSpPr>
          <p:spPr>
            <a:xfrm>
              <a:off x="1452" y="2844"/>
              <a:ext cx="192" cy="18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酶</a:t>
              </a:r>
              <a:endPara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28365" name="Text Box 16"/>
            <p:cNvSpPr txBox="1"/>
            <p:nvPr/>
          </p:nvSpPr>
          <p:spPr>
            <a:xfrm>
              <a:off x="1824" y="2928"/>
              <a:ext cx="3072" cy="18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2C</a:t>
              </a:r>
              <a:r>
                <a:rPr lang="en-US" altLang="zh-CN" sz="2400" b="1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H</a:t>
              </a:r>
              <a:r>
                <a:rPr lang="en-US" altLang="zh-CN" sz="2400" b="1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5</a:t>
              </a: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OH</a:t>
              </a:r>
              <a:r>
                <a: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（酒精）</a:t>
              </a: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+2CO</a:t>
              </a:r>
              <a:r>
                <a:rPr lang="en-US" altLang="zh-CN" sz="2400" b="1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+</a:t>
              </a:r>
              <a:r>
                <a:rPr lang="zh-C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少量能量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52241" name="Text Box 17"/>
          <p:cNvSpPr txBox="1"/>
          <p:nvPr/>
        </p:nvSpPr>
        <p:spPr>
          <a:xfrm>
            <a:off x="1619250" y="5164138"/>
            <a:ext cx="2159000" cy="488950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  <p:txBody>
          <a:bodyPr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大量繁殖</a:t>
            </a:r>
            <a:endParaRPr lang="zh-CN" altLang="en-US" sz="2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2242" name="Text Box 18"/>
          <p:cNvSpPr txBox="1"/>
          <p:nvPr/>
        </p:nvSpPr>
        <p:spPr>
          <a:xfrm>
            <a:off x="1616075" y="6340475"/>
            <a:ext cx="5692775" cy="492125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  <p:txBody>
          <a:bodyPr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渡过无氧条件，人们利用其酿酒</a:t>
            </a:r>
            <a:endParaRPr lang="zh-CN" altLang="en-US" sz="2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2243" name="Picture 19" descr="酵母菌的出芽生殖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1275" y="1268413"/>
            <a:ext cx="5329238" cy="2735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8369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1382713"/>
            <a:ext cx="3860800" cy="2897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8"/>
          <p:cNvSpPr txBox="1"/>
          <p:nvPr>
            <p:custDataLst>
              <p:tags r:id="rId3"/>
            </p:custDataLst>
          </p:nvPr>
        </p:nvSpPr>
        <p:spPr>
          <a:xfrm>
            <a:off x="3117533" y="238760"/>
            <a:ext cx="5113337" cy="646113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酵母菌为兼性厌氧生物</a:t>
            </a:r>
            <a:endParaRPr lang="en-US" altLang="zh-CN" sz="36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1" grpId="0" bldLvl="0" animBg="1"/>
      <p:bldP spid="52242" grpId="0" bldLvl="0" animBg="1"/>
      <p:bldP spid="4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0401" name="Text Box 7"/>
          <p:cNvSpPr txBox="1"/>
          <p:nvPr/>
        </p:nvSpPr>
        <p:spPr>
          <a:xfrm>
            <a:off x="467043" y="116523"/>
            <a:ext cx="8424862" cy="644525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验证酵母菌细胞呼吸的主要方式</a:t>
            </a:r>
            <a:endParaRPr lang="zh-CN" altLang="en-US" sz="36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30402" name="Picture 46"/>
          <p:cNvPicPr>
            <a:picLocks noChangeAspect="1"/>
          </p:cNvPicPr>
          <p:nvPr/>
        </p:nvPicPr>
        <p:blipFill>
          <a:blip r:embed="rId1"/>
          <a:srcRect r="83057" b="12596"/>
          <a:stretch>
            <a:fillRect/>
          </a:stretch>
        </p:blipFill>
        <p:spPr>
          <a:xfrm>
            <a:off x="1979930" y="1196975"/>
            <a:ext cx="1439545" cy="2592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4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/>
          <a:srcRect l="70344" r="16091" b="12596"/>
          <a:stretch>
            <a:fillRect/>
          </a:stretch>
        </p:blipFill>
        <p:spPr>
          <a:xfrm>
            <a:off x="7236460" y="1196975"/>
            <a:ext cx="1152525" cy="2592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"/>
          <a:srcRect l="16951" r="68640" b="12596"/>
          <a:stretch>
            <a:fillRect/>
          </a:stretch>
        </p:blipFill>
        <p:spPr>
          <a:xfrm>
            <a:off x="3959860" y="1196975"/>
            <a:ext cx="1224280" cy="2592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"/>
          <a:srcRect l="83901" b="12596"/>
          <a:stretch>
            <a:fillRect/>
          </a:stretch>
        </p:blipFill>
        <p:spPr>
          <a:xfrm>
            <a:off x="5526405" y="1196975"/>
            <a:ext cx="1367790" cy="2592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"/>
          <a:srcRect l="31353" r="53393" b="12596"/>
          <a:stretch>
            <a:fillRect/>
          </a:stretch>
        </p:blipFill>
        <p:spPr>
          <a:xfrm>
            <a:off x="252095" y="1196975"/>
            <a:ext cx="1296035" cy="2592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54405" y="4015105"/>
            <a:ext cx="2095500" cy="1781175"/>
          </a:xfrm>
          <a:prstGeom prst="rect">
            <a:avLst/>
          </a:prstGeom>
        </p:spPr>
      </p:pic>
      <p:sp>
        <p:nvSpPr>
          <p:cNvPr id="7" name="Text Box 7"/>
          <p:cNvSpPr txBox="1"/>
          <p:nvPr>
            <p:custDataLst>
              <p:tags r:id="rId8"/>
            </p:custDataLst>
          </p:nvPr>
        </p:nvSpPr>
        <p:spPr>
          <a:xfrm>
            <a:off x="35560" y="6021705"/>
            <a:ext cx="4077335" cy="706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溴麝香草酚蓝</a:t>
            </a:r>
            <a:endParaRPr lang="zh-CN" altLang="en-US" sz="2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（可检测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CO2,</a:t>
            </a:r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溶液由蓝变绿变黄）</a:t>
            </a:r>
            <a:endParaRPr lang="zh-CN" altLang="en-US" sz="2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939790" y="4015105"/>
            <a:ext cx="2379980" cy="1812925"/>
          </a:xfrm>
          <a:prstGeom prst="rect">
            <a:avLst/>
          </a:prstGeom>
        </p:spPr>
      </p:pic>
      <p:sp>
        <p:nvSpPr>
          <p:cNvPr id="9" name="Text Box 7"/>
          <p:cNvSpPr txBox="1"/>
          <p:nvPr>
            <p:custDataLst>
              <p:tags r:id="rId11"/>
            </p:custDataLst>
          </p:nvPr>
        </p:nvSpPr>
        <p:spPr>
          <a:xfrm>
            <a:off x="5436235" y="6021705"/>
            <a:ext cx="3592195" cy="706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酸性重铬酸钾</a:t>
            </a:r>
            <a:endParaRPr lang="zh-CN" altLang="en-US" sz="2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（检测酒精，橙色变</a:t>
            </a:r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灰绿色）</a:t>
            </a:r>
            <a:endParaRPr lang="zh-CN" altLang="en-US" sz="2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Rectangle 2"/>
          <p:cNvSpPr>
            <a:spLocks noGrp="1" noRot="1"/>
          </p:cNvSpPr>
          <p:nvPr>
            <p:ph type="title"/>
          </p:nvPr>
        </p:nvSpPr>
        <p:spPr>
          <a:xfrm>
            <a:off x="698500" y="398463"/>
            <a:ext cx="8229600" cy="1143000"/>
          </a:xfrm>
        </p:spPr>
        <p:txBody>
          <a:bodyPr vert="horz" wrap="square" lIns="91440" tIns="45720" rIns="91440" bIns="45720" anchor="ctr" anchorCtr="0"/>
          <a:p>
            <a:pPr eaLnBrk="1" hangingPunct="1"/>
            <a:r>
              <a:rPr lang="zh-CN" altLang="en-US" b="1" dirty="0">
                <a:ea typeface="黑体" panose="02010609060101010101" pitchFamily="49" charset="-122"/>
              </a:rPr>
              <a:t>吸、呼气体中各成分含量（</a:t>
            </a:r>
            <a:r>
              <a:rPr lang="en-US" altLang="zh-CN" b="1" dirty="0">
                <a:ea typeface="黑体" panose="02010609060101010101" pitchFamily="49" charset="-122"/>
              </a:rPr>
              <a:t>%</a:t>
            </a:r>
            <a:r>
              <a:rPr lang="zh-CN" altLang="en-US" b="1" dirty="0">
                <a:ea typeface="黑体" panose="02010609060101010101" pitchFamily="49" charset="-122"/>
              </a:rPr>
              <a:t>）</a:t>
            </a:r>
            <a:endParaRPr lang="zh-CN" altLang="en-US" b="1" dirty="0">
              <a:ea typeface="黑体" panose="02010609060101010101" pitchFamily="49" charset="-122"/>
            </a:endParaRPr>
          </a:p>
        </p:txBody>
      </p:sp>
      <p:graphicFrame>
        <p:nvGraphicFramePr>
          <p:cNvPr id="36867" name="Group 3"/>
          <p:cNvGraphicFramePr>
            <a:graphicFrameLocks noGrp="1"/>
          </p:cNvGraphicFramePr>
          <p:nvPr>
            <p:ph sz="quarter" idx="4294967295"/>
          </p:nvPr>
        </p:nvGraphicFramePr>
        <p:xfrm>
          <a:off x="2339975" y="2974975"/>
          <a:ext cx="2027238" cy="2185989"/>
        </p:xfrm>
        <a:graphic>
          <a:graphicData uri="http://schemas.openxmlformats.org/drawingml/2006/table">
            <a:tbl>
              <a:tblPr/>
              <a:tblGrid>
                <a:gridCol w="2027238"/>
              </a:tblGrid>
              <a:tr h="728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20.96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8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0.04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8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79.00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6879" name="Group 15"/>
          <p:cNvGraphicFramePr>
            <a:graphicFrameLocks noGrp="1"/>
          </p:cNvGraphicFramePr>
          <p:nvPr/>
        </p:nvGraphicFramePr>
        <p:xfrm>
          <a:off x="6729413" y="2903538"/>
          <a:ext cx="2019300" cy="2185988"/>
        </p:xfrm>
        <a:graphic>
          <a:graphicData uri="http://schemas.openxmlformats.org/drawingml/2006/table">
            <a:tbl>
              <a:tblPr/>
              <a:tblGrid>
                <a:gridCol w="2019300"/>
              </a:tblGrid>
              <a:tr h="722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减少</a:t>
                      </a: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4.56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增加</a:t>
                      </a: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4.06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2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基本不变</a:t>
                      </a:r>
                      <a:endParaRPr kumimoji="0" lang="zh-CN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6891" name="Group 27"/>
          <p:cNvGraphicFramePr>
            <a:graphicFrameLocks noGrp="1"/>
          </p:cNvGraphicFramePr>
          <p:nvPr/>
        </p:nvGraphicFramePr>
        <p:xfrm>
          <a:off x="179388" y="2208213"/>
          <a:ext cx="8748713" cy="2881313"/>
        </p:xfrm>
        <a:graphic>
          <a:graphicData uri="http://schemas.openxmlformats.org/drawingml/2006/table">
            <a:tbl>
              <a:tblPr/>
              <a:tblGrid>
                <a:gridCol w="2266950"/>
                <a:gridCol w="1909762"/>
                <a:gridCol w="2016125"/>
                <a:gridCol w="2555875"/>
              </a:tblGrid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气体成分</a:t>
                      </a:r>
                      <a:endParaRPr kumimoji="0" lang="zh-CN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吸入气</a:t>
                      </a:r>
                      <a:endParaRPr kumimoji="0" lang="zh-CN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呼出气</a:t>
                      </a:r>
                      <a:endParaRPr kumimoji="0" lang="zh-CN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呼出比吸入</a:t>
                      </a:r>
                      <a:endParaRPr kumimoji="0" lang="zh-CN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9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氧气</a:t>
                      </a:r>
                      <a:endParaRPr kumimoji="0" lang="zh-CN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二氧化碳</a:t>
                      </a:r>
                      <a:endParaRPr kumimoji="0" lang="zh-CN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氮气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6918" name="Group 54"/>
          <p:cNvGraphicFramePr>
            <a:graphicFrameLocks noGrp="1"/>
          </p:cNvGraphicFramePr>
          <p:nvPr/>
        </p:nvGraphicFramePr>
        <p:xfrm>
          <a:off x="4425950" y="2973388"/>
          <a:ext cx="2019300" cy="2187576"/>
        </p:xfrm>
        <a:graphic>
          <a:graphicData uri="http://schemas.openxmlformats.org/drawingml/2006/table">
            <a:tbl>
              <a:tblPr/>
              <a:tblGrid>
                <a:gridCol w="2019300"/>
              </a:tblGrid>
              <a:tr h="722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16.4</a:t>
                      </a:r>
                      <a:endParaRPr kumimoji="0" lang="en-US" altLang="zh-CN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4.1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2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79.5</a:t>
                      </a:r>
                      <a:endParaRPr kumimoji="0" lang="en-US" altLang="zh-CN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0401" name="Text Box 7"/>
          <p:cNvSpPr txBox="1"/>
          <p:nvPr/>
        </p:nvSpPr>
        <p:spPr>
          <a:xfrm>
            <a:off x="395288" y="836613"/>
            <a:ext cx="8424862" cy="644525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验证酵母菌细胞呼吸的主要方式</a:t>
            </a:r>
            <a:endParaRPr lang="zh-CN" altLang="en-US" sz="36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30402" name="Picture 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700213"/>
            <a:ext cx="8496300" cy="29670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39253" b="7049"/>
          <a:stretch>
            <a:fillRect/>
          </a:stretch>
        </p:blipFill>
        <p:spPr>
          <a:xfrm>
            <a:off x="421005" y="188595"/>
            <a:ext cx="8301355" cy="26790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30984" b="15301"/>
          <a:stretch>
            <a:fillRect/>
          </a:stretch>
        </p:blipFill>
        <p:spPr>
          <a:xfrm>
            <a:off x="421005" y="2719705"/>
            <a:ext cx="8297545" cy="25101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8265" t="21071" b="24932"/>
          <a:stretch>
            <a:fillRect/>
          </a:stretch>
        </p:blipFill>
        <p:spPr>
          <a:xfrm>
            <a:off x="438150" y="3717290"/>
            <a:ext cx="8280400" cy="3013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r="21690" b="11954"/>
          <a:stretch>
            <a:fillRect/>
          </a:stretch>
        </p:blipFill>
        <p:spPr>
          <a:xfrm>
            <a:off x="3013710" y="3761740"/>
            <a:ext cx="6130290" cy="3096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1425" name="Rectangle 10"/>
          <p:cNvSpPr>
            <a:spLocks noGrp="1"/>
          </p:cNvSpPr>
          <p:nvPr>
            <p:ph type="body" idx="4294967295"/>
          </p:nvPr>
        </p:nvSpPr>
        <p:spPr>
          <a:xfrm>
            <a:off x="71438" y="642938"/>
            <a:ext cx="2500312" cy="642937"/>
          </a:xfrm>
        </p:spPr>
        <p:txBody>
          <a:bodyPr vert="horz" wrap="square" lIns="91440" tIns="45720" rIns="91440" bIns="45720" anchor="t" anchorCtr="0"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400" b="1" dirty="0"/>
              <a:t>—</a:t>
            </a:r>
            <a:r>
              <a:rPr lang="en-US" altLang="zh-CN" sz="2500" b="1" dirty="0"/>
              <a:t>BTB</a:t>
            </a:r>
            <a:r>
              <a:rPr lang="zh-CN" altLang="en-US" sz="2500" b="1" dirty="0"/>
              <a:t>（溴麝香草酚蓝）水溶液检测</a:t>
            </a:r>
            <a:r>
              <a:rPr lang="en-US" altLang="zh-CN" sz="2500" b="1" dirty="0">
                <a:solidFill>
                  <a:srgbClr val="FF0000"/>
                </a:solidFill>
              </a:rPr>
              <a:t>CO</a:t>
            </a:r>
            <a:r>
              <a:rPr lang="en-US" altLang="zh-CN" sz="2500" b="1" baseline="-25000" dirty="0">
                <a:solidFill>
                  <a:srgbClr val="FF0000"/>
                </a:solidFill>
              </a:rPr>
              <a:t>2</a:t>
            </a:r>
            <a:r>
              <a:rPr lang="zh-CN" altLang="en-US" sz="2500" b="1" dirty="0"/>
              <a:t>生成</a:t>
            </a:r>
            <a:endParaRPr lang="zh-CN" altLang="en-US" sz="2500" b="1" dirty="0"/>
          </a:p>
        </p:txBody>
      </p:sp>
      <p:pic>
        <p:nvPicPr>
          <p:cNvPr id="265219" name="Picture 11"/>
          <p:cNvPicPr>
            <a:picLocks noChangeAspect="1"/>
          </p:cNvPicPr>
          <p:nvPr/>
        </p:nvPicPr>
        <p:blipFill>
          <a:blip r:embed="rId1"/>
          <a:srcRect l="4396" t="3151" r="4396" b="3107"/>
          <a:stretch>
            <a:fillRect/>
          </a:stretch>
        </p:blipFill>
        <p:spPr>
          <a:xfrm>
            <a:off x="2857500" y="571500"/>
            <a:ext cx="6097588" cy="5191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5220" name="矩形 4"/>
          <p:cNvSpPr/>
          <p:nvPr/>
        </p:nvSpPr>
        <p:spPr>
          <a:xfrm>
            <a:off x="0" y="3573463"/>
            <a:ext cx="2751138" cy="2400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342900" indent="-342900">
              <a:lnSpc>
                <a:spcPct val="150000"/>
              </a:lnSpc>
              <a:spcBef>
                <a:spcPct val="20000"/>
              </a:spcBef>
            </a:pPr>
            <a:r>
              <a:rPr lang="en-US" altLang="zh-CN" sz="2500" b="1" dirty="0">
                <a:latin typeface="Calibri" panose="020F0502020204030204" pitchFamily="34" charset="0"/>
                <a:ea typeface="宋体" panose="02010600030101010101" pitchFamily="2" charset="-122"/>
              </a:rPr>
              <a:t>—</a:t>
            </a:r>
            <a:r>
              <a:rPr lang="zh-CN" altLang="en-US" sz="2500" b="1" dirty="0">
                <a:latin typeface="Calibri" panose="020F0502020204030204" pitchFamily="34" charset="0"/>
                <a:ea typeface="宋体" panose="02010600030101010101" pitchFamily="2" charset="-122"/>
              </a:rPr>
              <a:t>发酵滤液使</a:t>
            </a:r>
            <a:r>
              <a:rPr lang="zh-CN" altLang="en-US" sz="2500" b="1" dirty="0">
                <a:solidFill>
                  <a:srgbClr val="FF33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橙色重铬酸钾溶液</a:t>
            </a:r>
            <a:r>
              <a:rPr lang="zh-CN" altLang="en-US" sz="2500" b="1" dirty="0">
                <a:latin typeface="Calibri" panose="020F0502020204030204" pitchFamily="34" charset="0"/>
                <a:ea typeface="宋体" panose="02010600030101010101" pitchFamily="2" charset="-122"/>
              </a:rPr>
              <a:t>变成灰绿色说明有</a:t>
            </a:r>
            <a:r>
              <a:rPr lang="zh-CN" altLang="en-US" sz="25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酒精</a:t>
            </a:r>
            <a:r>
              <a:rPr lang="zh-CN" altLang="en-US" sz="2500" b="1" dirty="0">
                <a:latin typeface="Calibri" panose="020F0502020204030204" pitchFamily="34" charset="0"/>
                <a:ea typeface="宋体" panose="02010600030101010101" pitchFamily="2" charset="-122"/>
              </a:rPr>
              <a:t>生成</a:t>
            </a:r>
            <a:endParaRPr lang="zh-CN" altLang="en-US" sz="25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5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5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2449" name="Text Box 12"/>
          <p:cNvSpPr txBox="1"/>
          <p:nvPr/>
        </p:nvSpPr>
        <p:spPr>
          <a:xfrm>
            <a:off x="381000" y="893763"/>
            <a:ext cx="8763000" cy="5826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酿酒的条件？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Text Box 12"/>
          <p:cNvSpPr txBox="1"/>
          <p:nvPr/>
        </p:nvSpPr>
        <p:spPr>
          <a:xfrm>
            <a:off x="508000" y="1965325"/>
            <a:ext cx="876300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先有氧，利于其有氧呼吸，进行繁殖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Text Box 12"/>
          <p:cNvSpPr txBox="1"/>
          <p:nvPr/>
        </p:nvSpPr>
        <p:spPr>
          <a:xfrm>
            <a:off x="508000" y="2868613"/>
            <a:ext cx="876300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后无氧，利于其无氧呼吸，产酒精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Text Box 12"/>
          <p:cNvSpPr txBox="1"/>
          <p:nvPr/>
        </p:nvSpPr>
        <p:spPr>
          <a:xfrm>
            <a:off x="508000" y="3724275"/>
            <a:ext cx="8763000" cy="5826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注意放气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2" grpId="1"/>
      <p:bldP spid="3" grpId="1"/>
      <p:bldP spid="4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3473" name="Text Box 4"/>
          <p:cNvSpPr txBox="1"/>
          <p:nvPr/>
        </p:nvSpPr>
        <p:spPr>
          <a:xfrm>
            <a:off x="127000" y="68263"/>
            <a:ext cx="72390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六、影响呼吸作用的因素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33474" name="Text Box 5"/>
          <p:cNvSpPr txBox="1"/>
          <p:nvPr/>
        </p:nvSpPr>
        <p:spPr>
          <a:xfrm>
            <a:off x="550863" y="742950"/>
            <a:ext cx="8077200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、氧气浓度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33475" name="Picture 4" descr="000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6375" y="2349500"/>
            <a:ext cx="5334000" cy="266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3476" name="矩形 1"/>
          <p:cNvSpPr/>
          <p:nvPr/>
        </p:nvSpPr>
        <p:spPr>
          <a:xfrm>
            <a:off x="107950" y="5368925"/>
            <a:ext cx="8964613" cy="9540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某种植物的非绿色器官在不同氧浓度下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CO</a:t>
            </a: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的释放量和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O</a:t>
            </a: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吸收量的变化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3708400" y="2136775"/>
            <a:ext cx="792163" cy="9366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4510088" y="1782763"/>
            <a:ext cx="26463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只有有氧呼吸</a:t>
            </a:r>
            <a:endParaRPr kumimoji="0" lang="zh-CN" altLang="en-US" sz="3200" b="0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 flipV="1">
            <a:off x="1619250" y="2114550"/>
            <a:ext cx="720725" cy="6572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74613" y="1620838"/>
            <a:ext cx="26463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只有无氧呼吸</a:t>
            </a:r>
            <a:endParaRPr kumimoji="0" lang="zh-CN" altLang="en-US" sz="3200" b="0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2865438" y="1400175"/>
            <a:ext cx="831850" cy="17414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3563938" y="976313"/>
            <a:ext cx="26463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细胞呼吸最弱</a:t>
            </a:r>
            <a:endParaRPr kumimoji="0" lang="zh-CN" altLang="en-US" sz="3200" b="0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33483" name="Text Box 10"/>
          <p:cNvSpPr txBox="1"/>
          <p:nvPr/>
        </p:nvSpPr>
        <p:spPr>
          <a:xfrm>
            <a:off x="3921125" y="3144838"/>
            <a:ext cx="838200" cy="2127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0" tIns="0" rIns="0" bIns="0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吸收量</a:t>
            </a: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4497" name="Text Box 2"/>
          <p:cNvSpPr txBox="1"/>
          <p:nvPr/>
        </p:nvSpPr>
        <p:spPr>
          <a:xfrm>
            <a:off x="533400" y="609600"/>
            <a:ext cx="8229600" cy="3108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如图表示某种植物的非绿色器官在不同氧浓度下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CO</a:t>
            </a:r>
            <a:r>
              <a:rPr lang="en-US" altLang="zh-CN" sz="2800" baseline="-25000" dirty="0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的释放量和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O</a:t>
            </a:r>
            <a:r>
              <a:rPr lang="en-US" altLang="zh-CN" sz="2800" baseline="-25000" dirty="0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吸收量的变化。请据图回答：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(1)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在外界氧浓度为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10% 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以下时，该器官的呼吸作用方式是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____________________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(2)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由图中曲线说明无氧呼吸强度与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O</a:t>
            </a:r>
            <a:r>
              <a:rPr lang="en-US" altLang="zh-CN" sz="2800" baseline="-25000" dirty="0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浓度之间的关系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___________________________________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4498" name="Rectangle 3"/>
          <p:cNvSpPr/>
          <p:nvPr/>
        </p:nvSpPr>
        <p:spPr>
          <a:xfrm>
            <a:off x="4419600" y="3276600"/>
            <a:ext cx="311150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r>
              <a:rPr lang="en-US" altLang="zh-CN" b="1" dirty="0"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endParaRPr lang="en-US" altLang="zh-CN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34499" name="Picture 4" descr="000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0" y="3962400"/>
            <a:ext cx="5334000" cy="266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49" name="Text Box 5"/>
          <p:cNvSpPr txBox="1"/>
          <p:nvPr/>
        </p:nvSpPr>
        <p:spPr>
          <a:xfrm>
            <a:off x="2057400" y="1828800"/>
            <a:ext cx="31242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无氧呼吸和有氧呼吸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7350" name="Text Box 6"/>
          <p:cNvSpPr txBox="1"/>
          <p:nvPr/>
        </p:nvSpPr>
        <p:spPr>
          <a:xfrm>
            <a:off x="1447800" y="2743200"/>
            <a:ext cx="71628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无氧呼吸强度随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</a:t>
            </a:r>
            <a:r>
              <a:rPr lang="en-US" altLang="zh-CN" sz="2400" b="1" baseline="-25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浓度的升高而逐渐减弱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4502" name="Text Box 8"/>
          <p:cNvSpPr txBox="1"/>
          <p:nvPr/>
        </p:nvSpPr>
        <p:spPr>
          <a:xfrm>
            <a:off x="4191000" y="5791200"/>
            <a:ext cx="609600" cy="3667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Ⅱ</a:t>
            </a:r>
            <a:endParaRPr lang="en-US" altLang="zh-CN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4503" name="Text Box 9"/>
          <p:cNvSpPr txBox="1"/>
          <p:nvPr/>
        </p:nvSpPr>
        <p:spPr>
          <a:xfrm>
            <a:off x="5715000" y="4114800"/>
            <a:ext cx="457200" cy="3667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b="1" dirty="0">
                <a:latin typeface="Arial" panose="020B0604020202020204" pitchFamily="34" charset="0"/>
                <a:ea typeface="宋体" panose="02010600030101010101" pitchFamily="2" charset="-122"/>
              </a:rPr>
              <a:t>Ⅰ</a:t>
            </a:r>
            <a:endParaRPr lang="en-US" altLang="zh-CN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4504" name="Text Box 10"/>
          <p:cNvSpPr txBox="1"/>
          <p:nvPr/>
        </p:nvSpPr>
        <p:spPr>
          <a:xfrm>
            <a:off x="4310063" y="4692650"/>
            <a:ext cx="838200" cy="2127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0" tIns="0" rIns="0" bIns="0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吸收量</a:t>
            </a: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21" name="Text Box 2"/>
          <p:cNvSpPr txBox="1"/>
          <p:nvPr/>
        </p:nvSpPr>
        <p:spPr>
          <a:xfrm>
            <a:off x="457200" y="2514600"/>
            <a:ext cx="8534400" cy="37830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(3)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实线和虚线相交于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C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点，对于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C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点，以下叙述正确的有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_________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．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C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点时，植物既进行无氧呼吸，又进行有氧呼吸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．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C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点时，植物只进行有氧呼吸，此时无氧呼吸被完全抑制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C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．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点时，无氧呼吸强度最弱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D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．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点时，植物呼吸作用最弱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(4)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在种子储藏时应选择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____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点对应的氧浓度，原因是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_________________ _________________</a:t>
            </a: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35522" name="Picture 3" descr="000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0200" y="0"/>
            <a:ext cx="5257800" cy="2628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2" name="Text Box 4"/>
          <p:cNvSpPr txBox="1"/>
          <p:nvPr/>
        </p:nvSpPr>
        <p:spPr>
          <a:xfrm>
            <a:off x="2362200" y="2971800"/>
            <a:ext cx="8382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BD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8373" name="Text Box 5"/>
          <p:cNvSpPr txBox="1"/>
          <p:nvPr/>
        </p:nvSpPr>
        <p:spPr>
          <a:xfrm>
            <a:off x="4267200" y="5562600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8374" name="Text Box 6"/>
          <p:cNvSpPr txBox="1"/>
          <p:nvPr/>
        </p:nvSpPr>
        <p:spPr>
          <a:xfrm>
            <a:off x="304800" y="5867400"/>
            <a:ext cx="88392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无氧呼吸逐渐被抑制，有氧呼吸仍十分微弱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有机物消耗最少 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5526" name="Text Box 7"/>
          <p:cNvSpPr txBox="1"/>
          <p:nvPr/>
        </p:nvSpPr>
        <p:spPr>
          <a:xfrm>
            <a:off x="4038600" y="762000"/>
            <a:ext cx="838200" cy="2127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0" tIns="0" rIns="0" bIns="0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吸收量</a:t>
            </a: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  <p:bldP spid="5837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6545" name="Text Box 4"/>
          <p:cNvSpPr txBox="1"/>
          <p:nvPr/>
        </p:nvSpPr>
        <p:spPr>
          <a:xfrm>
            <a:off x="611188" y="304800"/>
            <a:ext cx="72390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六、影响呼吸作用的因素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36546" name="Text Box 5"/>
          <p:cNvSpPr txBox="1"/>
          <p:nvPr/>
        </p:nvSpPr>
        <p:spPr>
          <a:xfrm>
            <a:off x="685800" y="1219200"/>
            <a:ext cx="8077200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、氧气浓度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8678" name="Text Box 6"/>
          <p:cNvSpPr txBox="1"/>
          <p:nvPr/>
        </p:nvSpPr>
        <p:spPr>
          <a:xfrm>
            <a:off x="742950" y="2133600"/>
            <a:ext cx="253365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、温度：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629" name="Text Box 4"/>
          <p:cNvSpPr txBox="1"/>
          <p:nvPr/>
        </p:nvSpPr>
        <p:spPr>
          <a:xfrm>
            <a:off x="717550" y="3724275"/>
            <a:ext cx="72390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七、应用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16238" y="2170113"/>
            <a:ext cx="2087562" cy="584200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酶的活性</a:t>
            </a:r>
            <a:endParaRPr lang="zh-CN" altLang="en-US" sz="3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6629" grpId="0"/>
      <p:bldP spid="6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7569" name="Picture 2"/>
          <p:cNvPicPr>
            <a:picLocks noChangeAspect="1"/>
          </p:cNvPicPr>
          <p:nvPr/>
        </p:nvPicPr>
        <p:blipFill>
          <a:blip r:embed="rId1"/>
          <a:srcRect l="11511" t="16241" r="11659" b="19415"/>
          <a:stretch>
            <a:fillRect/>
          </a:stretch>
        </p:blipFill>
        <p:spPr>
          <a:xfrm>
            <a:off x="2987675" y="2205038"/>
            <a:ext cx="3094038" cy="2132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6"/>
          <p:cNvSpPr txBox="1"/>
          <p:nvPr/>
        </p:nvSpPr>
        <p:spPr>
          <a:xfrm>
            <a:off x="611188" y="692150"/>
            <a:ext cx="8281987" cy="646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包扎伤口选用透气的纱布或创口贴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0418" name="Picture 2" descr="土壤板结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953000" cy="3714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19" name="Picture 3" descr="土壤板结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078163"/>
            <a:ext cx="4724400" cy="3779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8595" name="Text Box 4"/>
          <p:cNvSpPr txBox="1"/>
          <p:nvPr/>
        </p:nvSpPr>
        <p:spPr>
          <a:xfrm>
            <a:off x="5486400" y="457200"/>
            <a:ext cx="3200400" cy="3667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endParaRPr lang="zh-CN" altLang="zh-CN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0421" name="Text Box 5"/>
          <p:cNvSpPr txBox="1"/>
          <p:nvPr/>
        </p:nvSpPr>
        <p:spPr>
          <a:xfrm>
            <a:off x="5410200" y="228600"/>
            <a:ext cx="3505200" cy="9461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土壤板结对植物有何影响？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0422" name="Text Box 6"/>
          <p:cNvSpPr txBox="1"/>
          <p:nvPr/>
        </p:nvSpPr>
        <p:spPr>
          <a:xfrm>
            <a:off x="5029200" y="1371600"/>
            <a:ext cx="4343400" cy="13731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土壤空气不足，会影响根呼吸。根长期无氧呼吸积累酒精，毒害细胞。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0423" name="Text Box 7"/>
          <p:cNvSpPr txBox="1"/>
          <p:nvPr/>
        </p:nvSpPr>
        <p:spPr>
          <a:xfrm>
            <a:off x="609600" y="4343400"/>
            <a:ext cx="2819400" cy="5794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怎么办？</a:t>
            </a:r>
            <a:endParaRPr lang="zh-CN" altLang="en-US" sz="32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0424" name="Text Box 8"/>
          <p:cNvSpPr txBox="1"/>
          <p:nvPr/>
        </p:nvSpPr>
        <p:spPr>
          <a:xfrm>
            <a:off x="1219200" y="5181600"/>
            <a:ext cx="2743200" cy="5794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及时松土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/>
      <p:bldP spid="60422" grpId="0"/>
      <p:bldP spid="60423" grpId="0"/>
      <p:bldP spid="604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61" name="Rectangle 2"/>
          <p:cNvSpPr txBox="1"/>
          <p:nvPr/>
        </p:nvSpPr>
        <p:spPr>
          <a:xfrm>
            <a:off x="152400" y="2057400"/>
            <a:ext cx="8548688" cy="230822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呼吸</a:t>
            </a:r>
            <a:r>
              <a:rPr lang="en-US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(breath)</a:t>
            </a:r>
            <a:r>
              <a:rPr lang="zh-CN" altLang="en-US" sz="3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（个体水平）</a:t>
            </a:r>
            <a:r>
              <a:rPr lang="en-US" altLang="zh-CN" sz="3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endParaRPr lang="en-US" altLang="zh-CN" sz="3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spcBef>
                <a:spcPct val="50000"/>
              </a:spcBef>
            </a:pPr>
            <a:endParaRPr lang="en-US" altLang="zh-CN" sz="3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spcBef>
                <a:spcPct val="50000"/>
              </a:spcBef>
            </a:pPr>
            <a:endParaRPr lang="zh-CN" altLang="en-US" sz="3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562" name="矩形 2"/>
          <p:cNvSpPr/>
          <p:nvPr/>
        </p:nvSpPr>
        <p:spPr>
          <a:xfrm>
            <a:off x="228600" y="3124200"/>
            <a:ext cx="8458200" cy="12001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是指机体与外界环境之间气体交换（吸入氧气，排出二氧化碳）的过程。</a:t>
            </a:r>
            <a:endParaRPr lang="zh-CN" altLang="en-US" sz="36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94563" name="Picture 5" descr="http://a3.att.hudong.com/81/61/0130000024701112450061170713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7400" y="4419600"/>
            <a:ext cx="3124200" cy="2311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9617" name="Picture 2" descr="2608123_090003024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868363"/>
            <a:ext cx="7553325" cy="5989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5" name="Text Box 3"/>
          <p:cNvSpPr txBox="1"/>
          <p:nvPr/>
        </p:nvSpPr>
        <p:spPr>
          <a:xfrm>
            <a:off x="381000" y="228600"/>
            <a:ext cx="7848600" cy="519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新鲜的水果蔬菜怎样才能较长时间保存？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9396" name="Text Box 4"/>
          <p:cNvSpPr txBox="1"/>
          <p:nvPr/>
        </p:nvSpPr>
        <p:spPr>
          <a:xfrm>
            <a:off x="395288" y="914400"/>
            <a:ext cx="4419600" cy="519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低温、低氧、一定的湿度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4" name="Text Box 4"/>
          <p:cNvSpPr txBox="1"/>
          <p:nvPr/>
        </p:nvSpPr>
        <p:spPr>
          <a:xfrm>
            <a:off x="304800" y="4292600"/>
            <a:ext cx="5562600" cy="519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水稻根系能否长期浸没在水中？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45" name="Text Box 5"/>
          <p:cNvSpPr txBox="1"/>
          <p:nvPr/>
        </p:nvSpPr>
        <p:spPr>
          <a:xfrm>
            <a:off x="381000" y="5300663"/>
            <a:ext cx="2438400" cy="519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定期排水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40643" name="Picture 6" descr="%CB%AE%B5%BE%CC%EF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172200" cy="3935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5" name="Text Box 3"/>
          <p:cNvSpPr txBox="1"/>
          <p:nvPr>
            <p:custDataLst>
              <p:tags r:id="rId1"/>
            </p:custDataLst>
          </p:nvPr>
        </p:nvSpPr>
        <p:spPr>
          <a:xfrm>
            <a:off x="381000" y="228600"/>
            <a:ext cx="78486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小测满分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Text Box 3"/>
          <p:cNvSpPr txBox="1"/>
          <p:nvPr>
            <p:custDataLst>
              <p:tags r:id="rId2"/>
            </p:custDataLst>
          </p:nvPr>
        </p:nvSpPr>
        <p:spPr>
          <a:xfrm>
            <a:off x="467360" y="1916430"/>
            <a:ext cx="8651875" cy="1599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秦梓秣、李光</a:t>
            </a:r>
            <a:r>
              <a:rPr lang="zh-CN" sz="2800">
                <a:solidFill>
                  <a:srgbClr val="000000"/>
                </a:solidFill>
                <a:ea typeface="Arial" panose="020B0604020202020204" charset="-122"/>
                <a:sym typeface="+mn-ea"/>
              </a:rPr>
              <a:t>芖、杨恢弘、卞浩宇、段翔骞、张子轩、薛予涵、王灏一、李曾毅、张思遥、费思达、高英贺</a:t>
            </a:r>
            <a:endParaRPr lang="zh-CN" sz="2800">
              <a:solidFill>
                <a:srgbClr val="000000"/>
              </a:solidFill>
              <a:ea typeface="Arial" panose="020B0604020202020204" charset="-122"/>
              <a:sym typeface="+mn-ea"/>
            </a:endParaRPr>
          </a:p>
          <a:p>
            <a:pPr>
              <a:spcBef>
                <a:spcPct val="50000"/>
              </a:spcBef>
            </a:pPr>
            <a:endParaRPr lang="zh-CN" altLang="en-US" sz="28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5" name="Text Box 3"/>
          <p:cNvSpPr txBox="1"/>
          <p:nvPr>
            <p:custDataLst>
              <p:tags r:id="rId1"/>
            </p:custDataLst>
          </p:nvPr>
        </p:nvSpPr>
        <p:spPr>
          <a:xfrm>
            <a:off x="381000" y="228600"/>
            <a:ext cx="78486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作业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讲评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60559"/>
          <a:stretch>
            <a:fillRect/>
          </a:stretch>
        </p:blipFill>
        <p:spPr>
          <a:xfrm>
            <a:off x="34925" y="980440"/>
            <a:ext cx="9122410" cy="5395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5" name="Text Box 3"/>
          <p:cNvSpPr txBox="1"/>
          <p:nvPr>
            <p:custDataLst>
              <p:tags r:id="rId1"/>
            </p:custDataLst>
          </p:nvPr>
        </p:nvSpPr>
        <p:spPr>
          <a:xfrm>
            <a:off x="381000" y="85090"/>
            <a:ext cx="78486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作业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讲评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39441" b="6336"/>
          <a:stretch>
            <a:fillRect/>
          </a:stretch>
        </p:blipFill>
        <p:spPr>
          <a:xfrm>
            <a:off x="756285" y="620395"/>
            <a:ext cx="7534910" cy="612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22736" b="19543"/>
          <a:stretch>
            <a:fillRect/>
          </a:stretch>
        </p:blipFill>
        <p:spPr>
          <a:xfrm>
            <a:off x="179070" y="44450"/>
            <a:ext cx="8816975" cy="6787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11662" r="3741" b="9947"/>
          <a:stretch>
            <a:fillRect/>
          </a:stretch>
        </p:blipFill>
        <p:spPr>
          <a:xfrm rot="10800000">
            <a:off x="395605" y="44450"/>
            <a:ext cx="8491855" cy="677989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187" t="28877" r="16806" b="19758"/>
          <a:stretch>
            <a:fillRect/>
          </a:stretch>
        </p:blipFill>
        <p:spPr>
          <a:xfrm rot="10800000">
            <a:off x="0" y="980440"/>
            <a:ext cx="8964930" cy="426402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59759" t="8959" r="5025"/>
          <a:stretch>
            <a:fillRect/>
          </a:stretch>
        </p:blipFill>
        <p:spPr>
          <a:xfrm rot="16200000">
            <a:off x="2323465" y="-1410970"/>
            <a:ext cx="4708525" cy="91313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136" t="8959" r="39168"/>
          <a:stretch>
            <a:fillRect/>
          </a:stretch>
        </p:blipFill>
        <p:spPr>
          <a:xfrm rot="16200000">
            <a:off x="1097280" y="-513080"/>
            <a:ext cx="6828790" cy="79444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6609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5450" t="31648" r="52602" b="38579"/>
          <a:stretch>
            <a:fillRect/>
          </a:stretch>
        </p:blipFill>
        <p:spPr>
          <a:xfrm>
            <a:off x="0" y="2427288"/>
            <a:ext cx="9144000" cy="4224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5" name="Picture 13" descr="300px-Antoine_lavoisier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311400" cy="2427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7486" t="40173" r="6814" b="18119"/>
          <a:stretch>
            <a:fillRect/>
          </a:stretch>
        </p:blipFill>
        <p:spPr>
          <a:xfrm rot="10800000">
            <a:off x="323215" y="1340485"/>
            <a:ext cx="8373110" cy="30568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763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5279" t="24907" r="53497" b="37856"/>
          <a:stretch>
            <a:fillRect/>
          </a:stretch>
        </p:blipFill>
        <p:spPr>
          <a:xfrm>
            <a:off x="0" y="1025525"/>
            <a:ext cx="9144000" cy="50657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8657" name="Text Box 2"/>
          <p:cNvSpPr txBox="1"/>
          <p:nvPr/>
        </p:nvSpPr>
        <p:spPr>
          <a:xfrm>
            <a:off x="34925" y="619125"/>
            <a:ext cx="1223963" cy="701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4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O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en-US" altLang="zh-CN" sz="24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8658" name="Text Box 3"/>
          <p:cNvSpPr txBox="1"/>
          <p:nvPr/>
        </p:nvSpPr>
        <p:spPr>
          <a:xfrm>
            <a:off x="7740650" y="592138"/>
            <a:ext cx="2087563" cy="701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4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能量</a:t>
            </a:r>
            <a:endParaRPr lang="zh-CN" altLang="en-US" sz="4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8659" name="Text Box 4"/>
          <p:cNvSpPr txBox="1"/>
          <p:nvPr/>
        </p:nvSpPr>
        <p:spPr>
          <a:xfrm>
            <a:off x="4500563" y="592138"/>
            <a:ext cx="1584325" cy="701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4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</a:t>
            </a:r>
            <a:r>
              <a:rPr lang="en-US" altLang="zh-CN" sz="28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en-US" altLang="zh-CN" sz="28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8660" name="Line 5"/>
          <p:cNvSpPr/>
          <p:nvPr/>
        </p:nvSpPr>
        <p:spPr>
          <a:xfrm>
            <a:off x="3779838" y="979488"/>
            <a:ext cx="6477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sp>
      <p:sp>
        <p:nvSpPr>
          <p:cNvPr id="198661" name="Text Box 6"/>
          <p:cNvSpPr txBox="1"/>
          <p:nvPr/>
        </p:nvSpPr>
        <p:spPr>
          <a:xfrm>
            <a:off x="1547813" y="620713"/>
            <a:ext cx="2016125" cy="701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4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</a:t>
            </a:r>
            <a:r>
              <a:rPr lang="en-US" altLang="zh-CN" sz="4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12</a:t>
            </a:r>
            <a:r>
              <a:rPr lang="en-US" altLang="zh-CN" sz="4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O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</a:t>
            </a:r>
            <a:endParaRPr lang="en-US" altLang="zh-CN" sz="24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8662" name="Text Box 7"/>
          <p:cNvSpPr txBox="1"/>
          <p:nvPr/>
        </p:nvSpPr>
        <p:spPr>
          <a:xfrm>
            <a:off x="971550" y="619125"/>
            <a:ext cx="360363" cy="701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4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+</a:t>
            </a:r>
            <a:endParaRPr lang="en-US" altLang="zh-CN" sz="4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8663" name="Text Box 8"/>
          <p:cNvSpPr txBox="1"/>
          <p:nvPr/>
        </p:nvSpPr>
        <p:spPr>
          <a:xfrm>
            <a:off x="5795963" y="619125"/>
            <a:ext cx="576262" cy="701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4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+</a:t>
            </a:r>
            <a:endParaRPr lang="en-US" altLang="zh-CN" sz="4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8664" name="Text Box 9"/>
          <p:cNvSpPr txBox="1"/>
          <p:nvPr/>
        </p:nvSpPr>
        <p:spPr>
          <a:xfrm>
            <a:off x="6118225" y="619125"/>
            <a:ext cx="1406525" cy="701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4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en-US" altLang="zh-CN" sz="4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O</a:t>
            </a:r>
            <a:endParaRPr lang="en-US" altLang="zh-CN" sz="4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8665" name="Text Box 10"/>
          <p:cNvSpPr txBox="1"/>
          <p:nvPr/>
        </p:nvSpPr>
        <p:spPr>
          <a:xfrm>
            <a:off x="7453313" y="619125"/>
            <a:ext cx="431800" cy="701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4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+</a:t>
            </a:r>
            <a:endParaRPr lang="en-US" altLang="zh-CN" sz="4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8666" name="Text Box 11"/>
          <p:cNvSpPr txBox="1"/>
          <p:nvPr/>
        </p:nvSpPr>
        <p:spPr>
          <a:xfrm>
            <a:off x="3690938" y="525463"/>
            <a:ext cx="1008062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点燃</a:t>
            </a:r>
            <a:endParaRPr lang="zh-CN" altLang="en-US" sz="24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24" name="Text Box 12"/>
          <p:cNvSpPr txBox="1"/>
          <p:nvPr/>
        </p:nvSpPr>
        <p:spPr>
          <a:xfrm>
            <a:off x="4284663" y="1773238"/>
            <a:ext cx="4321175" cy="41179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20000"/>
              </a:spcBef>
            </a:pPr>
            <a:r>
              <a:rPr lang="en-US" altLang="zh-CN" sz="3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r>
              <a:rPr lang="en-US" altLang="zh-CN" sz="28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Antoine Lavoisier (1743—1794)</a:t>
            </a:r>
            <a:r>
              <a:rPr lang="zh-CN" altLang="en-US" sz="28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在几个世纪前就指出：</a:t>
            </a:r>
            <a:endParaRPr lang="zh-CN" altLang="en-US" sz="28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</a:pPr>
            <a:r>
              <a:rPr lang="zh-CN" altLang="en-US" sz="28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一般来说，动物体内有一个“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燃烧</a:t>
            </a:r>
            <a:r>
              <a:rPr lang="zh-CN" altLang="en-US" sz="28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”过程，体内的燃烧就是一种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缓慢的</a:t>
            </a:r>
            <a:r>
              <a:rPr lang="zh-CN" altLang="en-US" sz="28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对碳和氢的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氧化作用</a:t>
            </a:r>
            <a:r>
              <a:rPr lang="zh-CN" altLang="en-US" sz="28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，这完全类似于一盏油灯或蜡烛中发生的故事。</a:t>
            </a:r>
            <a:endParaRPr lang="zh-CN" altLang="en-US" sz="28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8925" name="Picture 13" descr="300px-Antoine_lavoisi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313" y="2205038"/>
            <a:ext cx="3222625" cy="3384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/>
          <p:nvPr/>
        </p:nvSpPr>
        <p:spPr>
          <a:xfrm>
            <a:off x="3159919" y="2357438"/>
            <a:ext cx="2786063" cy="22288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人体</a:t>
            </a:r>
            <a:endParaRPr kumimoji="0" lang="zh-CN" altLang="en-US" sz="337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Right Arrow 4"/>
          <p:cNvSpPr/>
          <p:nvPr/>
        </p:nvSpPr>
        <p:spPr>
          <a:xfrm>
            <a:off x="2131219" y="2828925"/>
            <a:ext cx="1028700" cy="1243013"/>
          </a:xfrm>
          <a:prstGeom prst="rightArrow">
            <a:avLst>
              <a:gd name="adj1" fmla="val 87038"/>
              <a:gd name="adj2" fmla="val 23495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吸入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O</a:t>
            </a:r>
            <a:r>
              <a:rPr kumimoji="0" lang="en-US" altLang="zh-CN" sz="27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</a:t>
            </a:r>
            <a:endParaRPr kumimoji="0" lang="zh-CN" altLang="en-US" sz="2700" b="1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Right Arrow 26"/>
          <p:cNvSpPr/>
          <p:nvPr/>
        </p:nvSpPr>
        <p:spPr>
          <a:xfrm>
            <a:off x="5945981" y="2828925"/>
            <a:ext cx="1157288" cy="1243013"/>
          </a:xfrm>
          <a:prstGeom prst="rightArrow">
            <a:avLst>
              <a:gd name="adj1" fmla="val 86041"/>
              <a:gd name="adj2" fmla="val 23495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呼出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CO</a:t>
            </a:r>
            <a:r>
              <a:rPr kumimoji="0" lang="en-US" altLang="zh-CN" sz="27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</a:t>
            </a:r>
            <a:endParaRPr kumimoji="0" lang="zh-CN" altLang="en-US" sz="2700" b="1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Rounded Rectangle 16"/>
          <p:cNvSpPr/>
          <p:nvPr/>
        </p:nvSpPr>
        <p:spPr>
          <a:xfrm>
            <a:off x="3717131" y="2657475"/>
            <a:ext cx="1671638" cy="1585913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71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细胞</a:t>
            </a:r>
            <a:endParaRPr kumimoji="0" lang="zh-CN" altLang="en-US" sz="371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Rounded Rectangle 17"/>
          <p:cNvSpPr/>
          <p:nvPr/>
        </p:nvSpPr>
        <p:spPr>
          <a:xfrm>
            <a:off x="3714750" y="2662238"/>
            <a:ext cx="1671638" cy="1585913"/>
          </a:xfrm>
          <a:prstGeom prst="roundRect">
            <a:avLst/>
          </a:prstGeom>
          <a:solidFill>
            <a:srgbClr val="0C1D32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细胞呼吸</a:t>
            </a: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02669" y="1628775"/>
            <a:ext cx="4629150" cy="64293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040" b="1" dirty="0">
                <a:latin typeface="黑体" panose="02010609060101010101" pitchFamily="49" charset="-122"/>
                <a:ea typeface="黑体" panose="02010609060101010101" pitchFamily="49" charset="-122"/>
              </a:rPr>
              <a:t>呼吸</a:t>
            </a:r>
            <a:endParaRPr lang="zh-CN" altLang="en-US" sz="304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Title 1"/>
          <p:cNvSpPr txBox="1"/>
          <p:nvPr/>
        </p:nvSpPr>
        <p:spPr bwMode="auto">
          <a:xfrm>
            <a:off x="4046935" y="4757738"/>
            <a:ext cx="104179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7" rIns="51435" bIns="25717" anchor="ctr"/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75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能量</a:t>
            </a:r>
            <a:endParaRPr kumimoji="0" lang="zh-CN" altLang="en-US" sz="2475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Right Arrow 22"/>
          <p:cNvSpPr/>
          <p:nvPr/>
        </p:nvSpPr>
        <p:spPr>
          <a:xfrm>
            <a:off x="2131219" y="2828925"/>
            <a:ext cx="1028700" cy="1243013"/>
          </a:xfrm>
          <a:prstGeom prst="rightArrow">
            <a:avLst>
              <a:gd name="adj1" fmla="val 87038"/>
              <a:gd name="adj2" fmla="val 23495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吸入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O</a:t>
            </a:r>
            <a:r>
              <a:rPr kumimoji="0" lang="en-US" altLang="zh-CN" sz="2700" b="1" i="0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</a:t>
            </a:r>
            <a:endParaRPr kumimoji="0" lang="zh-CN" altLang="en-US" sz="2700" b="1" i="0" u="none" strike="noStrike" kern="1200" cap="none" spc="0" normalizeH="0" baseline="-2500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Right Arrow 23"/>
          <p:cNvSpPr/>
          <p:nvPr/>
        </p:nvSpPr>
        <p:spPr>
          <a:xfrm>
            <a:off x="5945981" y="2828925"/>
            <a:ext cx="1157288" cy="1243013"/>
          </a:xfrm>
          <a:prstGeom prst="rightArrow">
            <a:avLst>
              <a:gd name="adj1" fmla="val 86041"/>
              <a:gd name="adj2" fmla="val 23495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呼出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C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O</a:t>
            </a:r>
            <a:r>
              <a:rPr kumimoji="0" lang="en-US" altLang="zh-CN" sz="2700" b="1" i="0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</a:t>
            </a:r>
            <a:endParaRPr kumimoji="0" lang="zh-CN" altLang="en-US" sz="2700" b="1" i="0" u="none" strike="noStrike" kern="1200" cap="none" spc="0" normalizeH="0" baseline="-2500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Rounded Rectangle 24"/>
          <p:cNvSpPr/>
          <p:nvPr/>
        </p:nvSpPr>
        <p:spPr>
          <a:xfrm>
            <a:off x="3802856" y="3343275"/>
            <a:ext cx="1500188" cy="771525"/>
          </a:xfrm>
          <a:prstGeom prst="roundRect">
            <a:avLst/>
          </a:pr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有机物</a:t>
            </a:r>
            <a:endParaRPr kumimoji="0" lang="zh-CN" altLang="en-US" sz="675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Right Arrow 34"/>
          <p:cNvSpPr/>
          <p:nvPr/>
        </p:nvSpPr>
        <p:spPr>
          <a:xfrm rot="5400000">
            <a:off x="4145354" y="4029075"/>
            <a:ext cx="814388" cy="642938"/>
          </a:xfrm>
          <a:prstGeom prst="rightArrow">
            <a:avLst>
              <a:gd name="adj1" fmla="val 71482"/>
              <a:gd name="adj2" fmla="val 3534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释放</a:t>
            </a:r>
            <a:endParaRPr kumimoji="0" lang="zh-CN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4" name="Right Arrow 15"/>
          <p:cNvSpPr/>
          <p:nvPr/>
        </p:nvSpPr>
        <p:spPr>
          <a:xfrm>
            <a:off x="5388769" y="3000375"/>
            <a:ext cx="600075" cy="900113"/>
          </a:xfrm>
          <a:prstGeom prst="rightArrow">
            <a:avLst>
              <a:gd name="adj1" fmla="val 68696"/>
              <a:gd name="adj2" fmla="val 39544"/>
            </a:avLst>
          </a:prstGeom>
          <a:solidFill>
            <a:schemeClr val="bg2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25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运输</a:t>
            </a:r>
            <a:endParaRPr kumimoji="0" lang="zh-CN" altLang="en-US" sz="2025" b="1" i="0" u="none" strike="noStrike" kern="1200" cap="none" spc="0" normalizeH="0" baseline="-25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Right Arrow 13"/>
          <p:cNvSpPr/>
          <p:nvPr/>
        </p:nvSpPr>
        <p:spPr>
          <a:xfrm>
            <a:off x="3117056" y="3000375"/>
            <a:ext cx="600075" cy="900113"/>
          </a:xfrm>
          <a:prstGeom prst="rightArrow">
            <a:avLst>
              <a:gd name="adj1" fmla="val 68696"/>
              <a:gd name="adj2" fmla="val 39544"/>
            </a:avLst>
          </a:prstGeom>
          <a:solidFill>
            <a:schemeClr val="bg2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25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运输</a:t>
            </a:r>
            <a:endParaRPr kumimoji="0" lang="zh-CN" altLang="en-US" sz="2025" b="1" i="0" u="none" strike="noStrike" kern="1200" cap="none" spc="0" normalizeH="0" baseline="-25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6" name="Right Arrow 25"/>
          <p:cNvSpPr/>
          <p:nvPr/>
        </p:nvSpPr>
        <p:spPr>
          <a:xfrm>
            <a:off x="3031331" y="3429000"/>
            <a:ext cx="942975" cy="642938"/>
          </a:xfrm>
          <a:prstGeom prst="rightArrow">
            <a:avLst>
              <a:gd name="adj1" fmla="val 71482"/>
              <a:gd name="adj2" fmla="val 34359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氧化</a:t>
            </a:r>
            <a:endParaRPr kumimoji="0" lang="zh-CN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Right Arrow 32"/>
          <p:cNvSpPr/>
          <p:nvPr/>
        </p:nvSpPr>
        <p:spPr>
          <a:xfrm>
            <a:off x="5131594" y="3429000"/>
            <a:ext cx="857250" cy="642938"/>
          </a:xfrm>
          <a:prstGeom prst="rightArrow">
            <a:avLst>
              <a:gd name="adj1" fmla="val 71482"/>
              <a:gd name="adj2" fmla="val 3534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分解</a:t>
            </a:r>
            <a:endParaRPr kumimoji="0" lang="zh-CN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" name="Title 1"/>
          <p:cNvSpPr txBox="1"/>
          <p:nvPr/>
        </p:nvSpPr>
        <p:spPr bwMode="auto">
          <a:xfrm>
            <a:off x="5817394" y="4757738"/>
            <a:ext cx="6429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7" rIns="51435" bIns="25717" anchor="ctr"/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75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ATP</a:t>
            </a:r>
            <a:endParaRPr kumimoji="0" lang="zh-CN" altLang="en-US" sz="2475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" name="Right Arrow 21"/>
          <p:cNvSpPr/>
          <p:nvPr/>
        </p:nvSpPr>
        <p:spPr>
          <a:xfrm>
            <a:off x="5003006" y="4800600"/>
            <a:ext cx="814388" cy="342900"/>
          </a:xfrm>
          <a:prstGeom prst="rightArrow">
            <a:avLst>
              <a:gd name="adj1" fmla="val 71482"/>
              <a:gd name="adj2" fmla="val 3534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2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产生</a:t>
            </a:r>
            <a:endParaRPr kumimoji="0" lang="zh-CN" altLang="en-US" sz="2025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8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6" grpId="0" bldLvl="0" animBg="1"/>
      <p:bldP spid="7" grpId="0"/>
      <p:bldP spid="8" grpId="0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7" grpId="0" bldLvl="0" animBg="1"/>
      <p:bldP spid="18" grpId="0"/>
      <p:bldP spid="19" grpId="0" bldLvl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5856,&quot;width&quot;:9381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commondata" val="eyJoZGlkIjoiZTQ4ODQwNThiYTg4YTBlNDhkZDRmNGNiNWM5NWE1YzAifQ=="/>
</p:tagLst>
</file>

<file path=ppt/tags/tag2.xml><?xml version="1.0" encoding="utf-8"?>
<p:tagLst xmlns:p="http://schemas.openxmlformats.org/presentationml/2006/main">
  <p:tag name="KSO_WM_UNIT_PLACING_PICTURE_USER_VIEWPORT" val="{&quot;height&quot;:5330,&quot;width&quot;:5075}"/>
</p:tagLst>
</file>

<file path=ppt/tags/tag3.xml><?xml version="1.0" encoding="utf-8"?>
<p:tagLst xmlns:p="http://schemas.openxmlformats.org/presentationml/2006/main">
  <p:tag name="KSO_WM_UNIT_PLACING_PICTURE_USER_VIEWPORT" val="{&quot;height&quot;:4987.4992125984254,&quot;width&quot;:7720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7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9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8_默认设计模板">
  <a:themeElements>
    <a:clrScheme name="1_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2_默认设计模板">
  <a:themeElements>
    <a:clrScheme name="1_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默认设计模板">
  <a:themeElements>
    <a:clrScheme name="1_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Soaring">
  <a:themeElements>
    <a:clrScheme name="Soaring 4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6909F7"/>
      </a:hlink>
      <a:folHlink>
        <a:srgbClr val="FFFF00"/>
      </a:folHlink>
    </a:clrScheme>
    <a:fontScheme name="Soaring">
      <a:majorFont>
        <a:latin typeface="Arial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6909F7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5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宋体"/>
        <a:cs typeface=""/>
      </a:majorFont>
      <a:minorFont>
        <a:latin typeface="Garamond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默认设计模板">
  <a:themeElements>
    <a:clrScheme name="1_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5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6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2811</Words>
  <Application>WPS 演示</Application>
  <PresentationFormat>全屏显示(4:3)</PresentationFormat>
  <Paragraphs>620</Paragraphs>
  <Slides>60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18</vt:i4>
      </vt:variant>
      <vt:variant>
        <vt:lpstr>幻灯片标题</vt:lpstr>
      </vt:variant>
      <vt:variant>
        <vt:i4>60</vt:i4>
      </vt:variant>
    </vt:vector>
  </HeadingPairs>
  <TitlesOfParts>
    <vt:vector size="95" baseType="lpstr">
      <vt:lpstr>Arial</vt:lpstr>
      <vt:lpstr>宋体</vt:lpstr>
      <vt:lpstr>Wingdings</vt:lpstr>
      <vt:lpstr>Garamond</vt:lpstr>
      <vt:lpstr>Times New Roman</vt:lpstr>
      <vt:lpstr>Calibri</vt:lpstr>
      <vt:lpstr>等线</vt:lpstr>
      <vt:lpstr>Calibri Light</vt:lpstr>
      <vt:lpstr>等线 Light</vt:lpstr>
      <vt:lpstr>黑体</vt:lpstr>
      <vt:lpstr>微软雅黑</vt:lpstr>
      <vt:lpstr>Arial Unicode MS</vt:lpstr>
      <vt:lpstr>Calibri</vt:lpstr>
      <vt:lpstr>楷体_GB2312</vt:lpstr>
      <vt:lpstr>新宋体</vt:lpstr>
      <vt:lpstr>幼圆</vt:lpstr>
      <vt:lpstr>Arial</vt:lpstr>
      <vt:lpstr>默认设计模板</vt:lpstr>
      <vt:lpstr>1_默认设计模板</vt:lpstr>
      <vt:lpstr>2_默认设计模板</vt:lpstr>
      <vt:lpstr>3_默认设计模板</vt:lpstr>
      <vt:lpstr>1_Stream</vt:lpstr>
      <vt:lpstr>7_默认设计模板</vt:lpstr>
      <vt:lpstr>14_默认设计模板</vt:lpstr>
      <vt:lpstr>15_默认设计模板</vt:lpstr>
      <vt:lpstr>16_默认设计模板</vt:lpstr>
      <vt:lpstr>2_Office Theme</vt:lpstr>
      <vt:lpstr>17_默认设计模板</vt:lpstr>
      <vt:lpstr>19_默认设计模板</vt:lpstr>
      <vt:lpstr>18_默认设计模板</vt:lpstr>
      <vt:lpstr>22_默认设计模板</vt:lpstr>
      <vt:lpstr>1_Office Theme</vt:lpstr>
      <vt:lpstr>4_默认设计模板</vt:lpstr>
      <vt:lpstr>1_Soaring</vt:lpstr>
      <vt:lpstr>5_默认设计模板</vt:lpstr>
      <vt:lpstr>PowerPoint 演示文稿</vt:lpstr>
      <vt:lpstr>PowerPoint 演示文稿</vt:lpstr>
      <vt:lpstr>PowerPoint 演示文稿</vt:lpstr>
      <vt:lpstr>吸、呼气体中各成分含量（%）</vt:lpstr>
      <vt:lpstr>PowerPoint 演示文稿</vt:lpstr>
      <vt:lpstr>PowerPoint 演示文稿</vt:lpstr>
      <vt:lpstr>PowerPoint 演示文稿</vt:lpstr>
      <vt:lpstr>PowerPoint 演示文稿</vt:lpstr>
      <vt:lpstr>呼吸</vt:lpstr>
      <vt:lpstr>一、细胞呼吸定义：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三、有氧呼吸</vt:lpstr>
      <vt:lpstr>PowerPoint 演示文稿</vt:lpstr>
      <vt:lpstr>PowerPoint 演示文稿</vt:lpstr>
      <vt:lpstr>2、过程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有氧呼吸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王娜(HQ的小跟班)</cp:lastModifiedBy>
  <cp:revision>64</cp:revision>
  <dcterms:created xsi:type="dcterms:W3CDTF">2017-10-23T08:40:00Z</dcterms:created>
  <dcterms:modified xsi:type="dcterms:W3CDTF">2023-12-13T03:31:25Z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D15F85D7D3C349C0BFBA8A8859A8116A_12</vt:lpwstr>
  </property>
</Properties>
</file>