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7" r:id="rId6"/>
    <p:sldMasterId id="2147483710" r:id="rId7"/>
    <p:sldMasterId id="2147483728" r:id="rId8"/>
    <p:sldMasterId id="2147483742" r:id="rId9"/>
  </p:sldMasterIdLst>
  <p:notesMasterIdLst>
    <p:notesMasterId r:id="rId25"/>
  </p:notesMasterIdLst>
  <p:sldIdLst>
    <p:sldId id="290" r:id="rId10"/>
    <p:sldId id="256" r:id="rId11"/>
    <p:sldId id="307" r:id="rId12"/>
    <p:sldId id="299" r:id="rId13"/>
    <p:sldId id="300" r:id="rId14"/>
    <p:sldId id="301" r:id="rId15"/>
    <p:sldId id="308" r:id="rId16"/>
    <p:sldId id="302" r:id="rId17"/>
    <p:sldId id="303" r:id="rId18"/>
    <p:sldId id="306" r:id="rId19"/>
    <p:sldId id="346" r:id="rId20"/>
    <p:sldId id="387" r:id="rId21"/>
    <p:sldId id="345" r:id="rId22"/>
    <p:sldId id="257" r:id="rId23"/>
    <p:sldId id="260" r:id="rId24"/>
    <p:sldId id="261" r:id="rId26"/>
    <p:sldId id="354" r:id="rId27"/>
    <p:sldId id="355" r:id="rId28"/>
    <p:sldId id="357" r:id="rId29"/>
    <p:sldId id="358" r:id="rId30"/>
    <p:sldId id="359" r:id="rId31"/>
    <p:sldId id="360" r:id="rId32"/>
    <p:sldId id="263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9" r:id="rId41"/>
    <p:sldId id="278" r:id="rId42"/>
    <p:sldId id="272" r:id="rId43"/>
    <p:sldId id="274" r:id="rId44"/>
    <p:sldId id="289" r:id="rId45"/>
    <p:sldId id="273" r:id="rId46"/>
    <p:sldId id="276" r:id="rId47"/>
    <p:sldId id="277" r:id="rId48"/>
    <p:sldId id="275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</p:sldIdLst>
  <p:sldSz cx="9144000" cy="6858000" type="screen4x3"/>
  <p:notesSz cx="6858000" cy="9144000"/>
  <p:custDataLst>
    <p:tags r:id="rId6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2" autoAdjust="0"/>
  </p:normalViewPr>
  <p:slideViewPr>
    <p:cSldViewPr showGuides="1"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2" Type="http://schemas.openxmlformats.org/officeDocument/2006/relationships/tags" Target="tags/tag2.xml"/><Relationship Id="rId61" Type="http://schemas.openxmlformats.org/officeDocument/2006/relationships/commentAuthors" Target="commentAuthors.xml"/><Relationship Id="rId60" Type="http://schemas.openxmlformats.org/officeDocument/2006/relationships/tableStyles" Target="tableStyles.xml"/><Relationship Id="rId6" Type="http://schemas.openxmlformats.org/officeDocument/2006/relationships/slideMaster" Target="slideMasters/slideMaster5.xml"/><Relationship Id="rId59" Type="http://schemas.openxmlformats.org/officeDocument/2006/relationships/viewProps" Target="viewProps.xml"/><Relationship Id="rId58" Type="http://schemas.openxmlformats.org/officeDocument/2006/relationships/presProps" Target="presProps.xml"/><Relationship Id="rId57" Type="http://schemas.openxmlformats.org/officeDocument/2006/relationships/slide" Target="slides/slide47.xml"/><Relationship Id="rId56" Type="http://schemas.openxmlformats.org/officeDocument/2006/relationships/slide" Target="slides/slide46.xml"/><Relationship Id="rId55" Type="http://schemas.openxmlformats.org/officeDocument/2006/relationships/slide" Target="slides/slide45.xml"/><Relationship Id="rId54" Type="http://schemas.openxmlformats.org/officeDocument/2006/relationships/slide" Target="slides/slide44.xml"/><Relationship Id="rId53" Type="http://schemas.openxmlformats.org/officeDocument/2006/relationships/slide" Target="slides/slide43.xml"/><Relationship Id="rId52" Type="http://schemas.openxmlformats.org/officeDocument/2006/relationships/slide" Target="slides/slide42.xml"/><Relationship Id="rId51" Type="http://schemas.openxmlformats.org/officeDocument/2006/relationships/slide" Target="slides/slide41.xml"/><Relationship Id="rId50" Type="http://schemas.openxmlformats.org/officeDocument/2006/relationships/slide" Target="slides/slide40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9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0" Type="http://schemas.openxmlformats.org/officeDocument/2006/relationships/slide" Target="slides/slide30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2EC40-2354-47FF-B216-81F84AB629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6F846-E06D-4267-968D-884BEA0950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87C6741-ED45-4F5E-8336-F2045EED5724}" type="slidenum">
              <a:rPr lang="en-US" altLang="zh-CN"/>
            </a:fld>
            <a:endParaRPr lang="en-US" altLang="zh-CN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D8D23F7-6C3A-4F71-8CB8-9100D7391814}" type="slidenum">
              <a:rPr lang="en-US" altLang="zh-CN"/>
            </a:fld>
            <a:endParaRPr lang="en-US" altLang="zh-CN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D8D23F7-6C3A-4F71-8CB8-9100D7391814}" type="slidenum">
              <a:rPr lang="en-US" altLang="zh-CN"/>
            </a:fld>
            <a:endParaRPr lang="en-US" altLang="zh-CN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D8D23F7-6C3A-4F71-8CB8-9100D7391814}" type="slidenum">
              <a:rPr lang="en-US" altLang="zh-CN">
                <a:solidFill>
                  <a:prstClr val="black"/>
                </a:solidFill>
              </a:rPr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D8D23F7-6C3A-4F71-8CB8-9100D7391814}" type="slidenum">
              <a:rPr lang="en-US" altLang="zh-CN"/>
            </a:fld>
            <a:endParaRPr lang="en-US" altLang="zh-CN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A3013-5926-45BD-8A05-81C06403EE5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0195F-CFCA-4A63-BEA3-EF66A0B092A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D591F-6F90-47EB-BC33-30DB6F921E95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AAA98-0E08-4DED-A500-423EBBB4D83C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0009A-7FAC-4073-ADCF-5CB7AE917C4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A7E1F-B81A-41D3-A748-F331373B09B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6FD59-F557-470D-B2BD-21432B99901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62E0B-2E61-4012-93EC-58219C98C053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5F3A-B1B7-4B4D-B58E-EBB41E6EB093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11D72-202E-4FFA-8985-A0C066BBFB41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9C187-16A8-49D8-ACA2-CAC63C2A96D0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A3013-5926-45BD-8A05-81C06403EE5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0195F-CFCA-4A63-BEA3-EF66A0B092A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D591F-6F90-47EB-BC33-30DB6F921E95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AAA98-0E08-4DED-A500-423EBBB4D83C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0009A-7FAC-4073-ADCF-5CB7AE917C4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A7E1F-B81A-41D3-A748-F331373B09B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6FD59-F557-470D-B2BD-21432B99901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62E0B-2E61-4012-93EC-58219C98C053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5F3A-B1B7-4B4D-B58E-EBB41E6EB093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11D72-202E-4FFA-8985-A0C066BBFB41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9C187-16A8-49D8-ACA2-CAC63C2A96D0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A3013-5926-45BD-8A05-81C06403EE5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0195F-CFCA-4A63-BEA3-EF66A0B092A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D591F-6F90-47EB-BC33-30DB6F921E95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AAA98-0E08-4DED-A500-423EBBB4D83C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0009A-7FAC-4073-ADCF-5CB7AE917C4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A7E1F-B81A-41D3-A748-F331373B09B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6FD59-F557-470D-B2BD-21432B99901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62E0B-2E61-4012-93EC-58219C98C053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5F3A-B1B7-4B4D-B58E-EBB41E6EB093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11D72-202E-4FFA-8985-A0C066BBFB41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9C187-16A8-49D8-ACA2-CAC63C2A96D0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A3013-5926-45BD-8A05-81C06403EE5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0195F-CFCA-4A63-BEA3-EF66A0B092A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D591F-6F90-47EB-BC33-30DB6F921E95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AAA98-0E08-4DED-A500-423EBBB4D83C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0009A-7FAC-4073-ADCF-5CB7AE917C4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A7E1F-B81A-41D3-A748-F331373B09B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6FD59-F557-470D-B2BD-21432B99901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62E0B-2E61-4012-93EC-58219C98C053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5F3A-B1B7-4B4D-B58E-EBB41E6EB093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11D72-202E-4FFA-8985-A0C066BBFB41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9C187-16A8-49D8-ACA2-CAC63C2A96D0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1D9D9-3779-4307-8856-BADEB46C64BA}" type="slidenum">
              <a:rPr lang="en-US" altLang="zh-CN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14414B-54E9-4CCE-90AA-4C62AC0BD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14414B-54E9-4CCE-90AA-4C62AC0BD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14414B-54E9-4CCE-90AA-4C62AC0BD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14414B-54E9-4CCE-90AA-4C62AC0BD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14414B-54E9-4CCE-90AA-4C62AC0BD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14414B-54E9-4CCE-90AA-4C62AC0BD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14414B-54E9-4CCE-90AA-4C62AC0BD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14414B-54E9-4CCE-90AA-4C62AC0BD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14414B-54E9-4CCE-90AA-4C62AC0BD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14414B-54E9-4CCE-90AA-4C62AC0BD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14414B-54E9-4CCE-90AA-4C62AC0BD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99C2E7-A611-4C5D-85CE-F224D749B632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540FDA-AB97-4A34-A562-63017D8548E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A3DD04-42F7-491B-9471-D979FDBB7CEB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C92D65-8748-4EDD-93FE-09DC955E06BA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A3DD04-42F7-491B-9471-D979FDBB7CEB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C92D65-8748-4EDD-93FE-09DC955E06BA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A3DD04-42F7-491B-9471-D979FDBB7CEB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C92D65-8748-4EDD-93FE-09DC955E06BA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A3DD04-42F7-491B-9471-D979FDBB7CEB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C92D65-8748-4EDD-93FE-09DC955E06BA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A3DD04-42F7-491B-9471-D979FDBB7CEB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C92D65-8748-4EDD-93FE-09DC955E06BA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A3DD04-42F7-491B-9471-D979FDBB7CEB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C92D65-8748-4EDD-93FE-09DC955E06BA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A3DD04-42F7-491B-9471-D979FDBB7CEB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C92D65-8748-4EDD-93FE-09DC955E06BA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A3DD04-42F7-491B-9471-D979FDBB7CEB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C92D65-8748-4EDD-93FE-09DC955E06BA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A3DD04-42F7-491B-9471-D979FDBB7CEB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C92D65-8748-4EDD-93FE-09DC955E06BA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A3DD04-42F7-491B-9471-D979FDBB7CEB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C92D65-8748-4EDD-93FE-09DC955E06BA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A3DD04-42F7-491B-9471-D979FDBB7CEB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C92D65-8748-4EDD-93FE-09DC955E06BA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8" Type="http://schemas.openxmlformats.org/officeDocument/2006/relationships/theme" Target="../theme/theme6.xml"/><Relationship Id="rId17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4" Type="http://schemas.openxmlformats.org/officeDocument/2006/relationships/theme" Target="../theme/theme7.xml"/><Relationship Id="rId13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74ABFC-2716-42F8-B03D-25D43365ABBE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74ABFC-2716-42F8-B03D-25D43365ABBE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74ABFC-2716-42F8-B03D-25D43365ABBE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74ABFC-2716-42F8-B03D-25D43365ABBE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5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5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14414B-54E9-4CCE-90AA-4C62AC0BD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A3DD04-42F7-491B-9471-D979FDBB7CEB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C92D65-8748-4EDD-93FE-09DC955E06BA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 ftr="0" dt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128905" indent="-128270" algn="l" defTabSz="514350" rtl="0" eaLnBrk="0" fontAlgn="base" hangingPunct="0">
        <a:lnSpc>
          <a:spcPct val="90000"/>
        </a:lnSpc>
        <a:spcBef>
          <a:spcPct val="113000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4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4.xml"/><Relationship Id="rId4" Type="http://schemas.openxmlformats.org/officeDocument/2006/relationships/image" Target="../media/image12.png"/><Relationship Id="rId3" Type="http://schemas.openxmlformats.org/officeDocument/2006/relationships/hyperlink" Target="../../../&#21442;&#32771;/&#39640;&#20108;&#21442;&#32771;&#36164;&#26009;/han/2006.10&#27700;&#20195;&#35874;/&#22797;&#21407;&#22909;%20.avi" TargetMode="External"/><Relationship Id="rId2" Type="http://schemas.openxmlformats.org/officeDocument/2006/relationships/image" Target="../media/image11.png"/><Relationship Id="rId1" Type="http://schemas.openxmlformats.org/officeDocument/2006/relationships/hyperlink" Target="../../../&#21442;&#32771;/&#39640;&#20108;&#21442;&#32771;&#36164;&#26009;/han/2006.10&#27700;&#20195;&#35874;/&#20998;&#31163;3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4.xml"/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6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8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8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9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8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8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3.xml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33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image" Target="../media/image36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21608" y="1740167"/>
            <a:ext cx="3441253" cy="2696945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6321412" y="2222817"/>
            <a:ext cx="1236821" cy="1756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9525" eaLnBrk="0">
              <a:lnSpc>
                <a:spcPct val="84000"/>
              </a:lnSpc>
            </a:pPr>
            <a:r>
              <a:rPr sz="2325" kern="0" spc="68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代谢废物</a:t>
            </a:r>
            <a:endParaRPr lang="en-US" altLang="en-US" sz="2325" dirty="0"/>
          </a:p>
          <a:p>
            <a:pPr marL="10795" indent="-635" eaLnBrk="0">
              <a:lnSpc>
                <a:spcPct val="202000"/>
              </a:lnSpc>
              <a:spcBef>
                <a:spcPts val="55"/>
              </a:spcBef>
            </a:pPr>
            <a:r>
              <a:rPr sz="2325" kern="0" spc="68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分泌物质</a:t>
            </a:r>
            <a:r>
              <a:rPr sz="2325" kern="0" spc="-8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25" kern="0" spc="6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有用物质</a:t>
            </a:r>
            <a:endParaRPr lang="en-US" altLang="en-US" sz="2325" dirty="0"/>
          </a:p>
        </p:txBody>
      </p:sp>
      <p:sp>
        <p:nvSpPr>
          <p:cNvPr id="8" name="textbox 8"/>
          <p:cNvSpPr/>
          <p:nvPr/>
        </p:nvSpPr>
        <p:spPr>
          <a:xfrm>
            <a:off x="1529475" y="2642375"/>
            <a:ext cx="1235392" cy="867727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3335" eaLnBrk="0">
              <a:lnSpc>
                <a:spcPct val="85000"/>
              </a:lnSpc>
            </a:pPr>
            <a:r>
              <a:rPr sz="2325" kern="0" spc="53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营养物质</a:t>
            </a:r>
            <a:endParaRPr lang="en-US" altLang="en-US" sz="2325" dirty="0"/>
          </a:p>
          <a:p>
            <a:pPr marL="9525" eaLnBrk="0">
              <a:lnSpc>
                <a:spcPts val="4315"/>
              </a:lnSpc>
            </a:pPr>
            <a:r>
              <a:rPr sz="2325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有害物质</a:t>
            </a:r>
            <a:endParaRPr lang="en-US" altLang="en-US" sz="2325" dirty="0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482347" y="3722003"/>
            <a:ext cx="780513" cy="175287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5485633" y="3643857"/>
            <a:ext cx="781050" cy="39671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9525" eaLnBrk="0">
              <a:lnSpc>
                <a:spcPts val="2975"/>
              </a:lnSpc>
              <a:tabLst>
                <a:tab pos="281940" algn="l"/>
              </a:tabLst>
            </a:pPr>
            <a:r>
              <a:rPr sz="2100" kern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100" b="1" kern="0" spc="-15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sz="2100" kern="0" spc="-8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en-US" sz="2100" dirty="0"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21607" y="3276841"/>
            <a:ext cx="777818" cy="187960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2823881" y="3193515"/>
            <a:ext cx="781050" cy="39671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9525" eaLnBrk="0">
              <a:lnSpc>
                <a:spcPts val="2975"/>
              </a:lnSpc>
              <a:tabLst>
                <a:tab pos="243840" algn="l"/>
              </a:tabLst>
            </a:pPr>
            <a:r>
              <a:rPr sz="2100" kern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100" b="1" kern="0" spc="-15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sz="2100" kern="0" spc="-8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en-US" altLang="en-US" sz="2100" dirty="0"/>
          </a:p>
        </p:txBody>
      </p:sp>
      <p:sp>
        <p:nvSpPr>
          <p:cNvPr id="26" name="rect"/>
          <p:cNvSpPr/>
          <p:nvPr/>
        </p:nvSpPr>
        <p:spPr>
          <a:xfrm>
            <a:off x="2833406" y="2709554"/>
            <a:ext cx="7144" cy="175936"/>
          </a:xfrm>
          <a:prstGeom prst="rect">
            <a:avLst/>
          </a:prstGeom>
          <a:solidFill>
            <a:srgbClr val="4A7EB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sz="1350"/>
          </a:p>
        </p:txBody>
      </p:sp>
      <p:sp>
        <p:nvSpPr>
          <p:cNvPr id="28" name="rect"/>
          <p:cNvSpPr/>
          <p:nvPr/>
        </p:nvSpPr>
        <p:spPr>
          <a:xfrm>
            <a:off x="6161601" y="3831794"/>
            <a:ext cx="7144" cy="44550"/>
          </a:xfrm>
          <a:prstGeom prst="rect">
            <a:avLst/>
          </a:prstGeom>
          <a:solidFill>
            <a:srgbClr val="00B05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sz="1350"/>
          </a:p>
        </p:txBody>
      </p:sp>
      <p:sp>
        <p:nvSpPr>
          <p:cNvPr id="30" name="rect"/>
          <p:cNvSpPr/>
          <p:nvPr/>
        </p:nvSpPr>
        <p:spPr>
          <a:xfrm>
            <a:off x="6161601" y="3698144"/>
            <a:ext cx="7144" cy="44550"/>
          </a:xfrm>
          <a:prstGeom prst="rect">
            <a:avLst/>
          </a:prstGeom>
          <a:solidFill>
            <a:srgbClr val="00B05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sz="1350"/>
          </a:p>
        </p:txBody>
      </p:sp>
      <p:sp>
        <p:nvSpPr>
          <p:cNvPr id="32" name="rect"/>
          <p:cNvSpPr/>
          <p:nvPr/>
        </p:nvSpPr>
        <p:spPr>
          <a:xfrm>
            <a:off x="3501264" y="3392623"/>
            <a:ext cx="7144" cy="43842"/>
          </a:xfrm>
          <a:prstGeom prst="rect">
            <a:avLst/>
          </a:prstGeom>
          <a:solidFill>
            <a:srgbClr val="4A7EB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4294967295"/>
          </p:nvPr>
        </p:nvPicPr>
        <p:blipFill>
          <a:blip r:embed="rId1"/>
          <a:srcRect l="21350" t="57450" r="46351" b="9347"/>
          <a:stretch>
            <a:fillRect/>
          </a:stretch>
        </p:blipFill>
        <p:spPr>
          <a:xfrm>
            <a:off x="4493652" y="2433210"/>
            <a:ext cx="4560570" cy="2498884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2"/>
          <a:srcRect l="20872" t="56120" r="50048" b="9347"/>
          <a:stretch>
            <a:fillRect/>
          </a:stretch>
        </p:blipFill>
        <p:spPr>
          <a:xfrm>
            <a:off x="89779" y="2433210"/>
            <a:ext cx="3742849" cy="2369344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55650" y="1196975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200" dirty="0">
                <a:ea typeface="黑体" panose="02010609060101010101" charset="-122"/>
              </a:rPr>
              <a:t>植物细胞失水</a:t>
            </a:r>
            <a:endParaRPr kumimoji="1" lang="zh-CN" altLang="en-US" sz="3200" dirty="0">
              <a:ea typeface="黑体" panose="02010609060101010101" charset="-122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116013" y="1773238"/>
            <a:ext cx="1871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200" dirty="0">
                <a:solidFill>
                  <a:srgbClr val="FF0000"/>
                </a:solidFill>
                <a:ea typeface="黑体" panose="02010609060101010101" charset="-122"/>
              </a:rPr>
              <a:t>质壁分离</a:t>
            </a:r>
            <a:endParaRPr kumimoji="1" lang="zh-CN" altLang="en-US" sz="3200" dirty="0">
              <a:solidFill>
                <a:srgbClr val="FF0000"/>
              </a:solidFill>
              <a:ea typeface="黑体" panose="02010609060101010101" charset="-122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55650" y="4149725"/>
            <a:ext cx="2808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200">
                <a:ea typeface="黑体" panose="02010609060101010101" charset="-122"/>
              </a:rPr>
              <a:t>植物细胞吸水</a:t>
            </a:r>
            <a:endParaRPr kumimoji="1" lang="zh-CN" altLang="en-US" sz="3200">
              <a:ea typeface="黑体" panose="02010609060101010101" charset="-122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55650" y="5013325"/>
            <a:ext cx="2736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zh-CN" altLang="en-US" sz="3200">
                <a:solidFill>
                  <a:srgbClr val="FF0000"/>
                </a:solidFill>
                <a:ea typeface="黑体" panose="02010609060101010101" charset="-122"/>
              </a:rPr>
              <a:t>质壁分离复原</a:t>
            </a:r>
            <a:endParaRPr kumimoji="1" lang="zh-CN" altLang="en-US" sz="3200">
              <a:solidFill>
                <a:srgbClr val="FF0000"/>
              </a:solidFill>
              <a:ea typeface="黑体" panose="02010609060101010101" charset="-122"/>
            </a:endParaRPr>
          </a:p>
        </p:txBody>
      </p:sp>
      <p:pic>
        <p:nvPicPr>
          <p:cNvPr id="14346" name="Picture 10" descr="图像011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3500438"/>
            <a:ext cx="439261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图像01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445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713740" y="2637155"/>
            <a:ext cx="8169910" cy="1186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/>
              <a:t>原生质层相当于一层半透膜，植物细胞通过渗透作用吸水和</a:t>
            </a:r>
            <a:r>
              <a:rPr lang="zh-CN" altLang="en-US" sz="3200"/>
              <a:t>失水。</a:t>
            </a:r>
            <a:endParaRPr lang="zh-CN" altLang="en-US"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第一节</a:t>
            </a:r>
            <a:r>
              <a:rPr lang="en-US" altLang="zh-CN"/>
              <a:t> </a:t>
            </a:r>
            <a:r>
              <a:rPr lang="zh-CN" altLang="en-US"/>
              <a:t>被动运输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740" y="2061210"/>
            <a:ext cx="8169910" cy="1186180"/>
          </a:xfrm>
        </p:spPr>
        <p:txBody>
          <a:bodyPr/>
          <a:p>
            <a:r>
              <a:rPr lang="zh-CN" altLang="en-US" sz="3200"/>
              <a:t>物质以扩散方式进出细胞，不消耗能量的跨膜运输方式。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zh-CN" altLang="en-US" sz="4000" b="1" dirty="0">
                <a:ea typeface="黑体" panose="02010609060101010101" charset="-122"/>
              </a:rPr>
              <a:t>什么样的分子能够</a:t>
            </a:r>
            <a:r>
              <a:rPr lang="zh-CN" altLang="en-US" sz="4000" b="1" dirty="0" smtClean="0">
                <a:ea typeface="黑体" panose="02010609060101010101" charset="-122"/>
              </a:rPr>
              <a:t>通过磷脂双分子层</a:t>
            </a:r>
            <a:r>
              <a:rPr lang="zh-CN" altLang="en-US" sz="4000" b="1" dirty="0">
                <a:ea typeface="黑体" panose="02010609060101010101" charset="-122"/>
              </a:rPr>
              <a:t>？</a:t>
            </a:r>
            <a:endParaRPr lang="zh-CN" altLang="en-US" sz="4000" b="1" dirty="0">
              <a:ea typeface="黑体" panose="02010609060101010101" charset="-122"/>
            </a:endParaRPr>
          </a:p>
        </p:txBody>
      </p:sp>
      <p:pic>
        <p:nvPicPr>
          <p:cNvPr id="7172" name="Picture 4" descr="脂质体"/>
          <p:cNvPicPr>
            <a:picLocks noChangeAspect="1" noChangeArrowheads="1"/>
          </p:cNvPicPr>
          <p:nvPr/>
        </p:nvPicPr>
        <p:blipFill>
          <a:blip r:embed="rId1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4778" r="20409" b="6706"/>
          <a:stretch>
            <a:fillRect/>
          </a:stretch>
        </p:blipFill>
        <p:spPr bwMode="auto">
          <a:xfrm>
            <a:off x="304800" y="1371600"/>
            <a:ext cx="533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096000" y="16002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180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21898" y="1371600"/>
            <a:ext cx="320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ea typeface="黑体" panose="02010609060101010101" charset="-122"/>
              </a:rPr>
              <a:t>小分子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9060101010101" charset="-122"/>
              </a:rPr>
              <a:t>脂溶性</a:t>
            </a:r>
            <a:r>
              <a:rPr lang="zh-CN" altLang="en-US" sz="3200" b="1" dirty="0" smtClean="0">
                <a:ea typeface="黑体" panose="02010609060101010101" charset="-122"/>
              </a:rPr>
              <a:t>物质</a:t>
            </a:r>
            <a:r>
              <a:rPr lang="zh-CN" altLang="en-US" sz="3200" b="1" dirty="0">
                <a:ea typeface="黑体" panose="02010609060101010101" charset="-122"/>
              </a:rPr>
              <a:t>容易</a:t>
            </a:r>
            <a:r>
              <a:rPr lang="zh-CN" altLang="en-US" sz="3200" b="1" dirty="0" smtClean="0">
                <a:ea typeface="黑体" panose="02010609060101010101" charset="-122"/>
              </a:rPr>
              <a:t>通过</a:t>
            </a:r>
            <a:r>
              <a:rPr lang="zh-CN" altLang="en-US" sz="3200" b="1" dirty="0">
                <a:ea typeface="黑体" panose="02010609060101010101" charset="-122"/>
              </a:rPr>
              <a:t>磷脂双</a:t>
            </a:r>
            <a:r>
              <a:rPr lang="zh-CN" altLang="en-US" sz="3200" b="1" dirty="0" smtClean="0">
                <a:ea typeface="黑体" panose="02010609060101010101" charset="-122"/>
              </a:rPr>
              <a:t>分子层。</a:t>
            </a:r>
            <a:endParaRPr lang="en-US" altLang="zh-CN" sz="3200" b="1" dirty="0" smtClean="0">
              <a:ea typeface="黑体" panose="02010609060101010101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807698" y="3928301"/>
            <a:ext cx="3200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ea typeface="黑体" panose="02010609060101010101" charset="-122"/>
              </a:rPr>
              <a:t>分子量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9060101010101" charset="-122"/>
              </a:rPr>
              <a:t>相对较大</a:t>
            </a:r>
            <a:r>
              <a:rPr lang="zh-CN" altLang="en-US" sz="3200" b="1" dirty="0">
                <a:ea typeface="黑体" panose="02010609060101010101" charset="-122"/>
              </a:rPr>
              <a:t>或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9060101010101" charset="-122"/>
              </a:rPr>
              <a:t>带电荷</a:t>
            </a:r>
            <a:r>
              <a:rPr lang="zh-CN" altLang="en-US" sz="3200" b="1" dirty="0">
                <a:ea typeface="黑体" panose="02010609060101010101" charset="-122"/>
              </a:rPr>
              <a:t>的物质则很难</a:t>
            </a:r>
            <a:r>
              <a:rPr lang="zh-CN" altLang="en-US" sz="3200" b="1" dirty="0" smtClean="0">
                <a:ea typeface="黑体" panose="02010609060101010101" charset="-122"/>
              </a:rPr>
              <a:t>通过磷脂双分子层</a:t>
            </a:r>
            <a:r>
              <a:rPr lang="zh-CN" altLang="en-US" sz="3200" b="1" dirty="0">
                <a:ea typeface="黑体" panose="02010609060101010101" charset="-122"/>
              </a:rPr>
              <a:t>。</a:t>
            </a:r>
            <a:endParaRPr lang="zh-CN" altLang="en-US" sz="3200" b="1" dirty="0"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/>
          <p:cNvPicPr>
            <a:picLocks noChangeAspect="1"/>
          </p:cNvPicPr>
          <p:nvPr/>
        </p:nvPicPr>
        <p:blipFill>
          <a:blip r:embed="rId1"/>
          <a:srcRect l="22808" t="28862" r="53575" b="7477"/>
          <a:stretch>
            <a:fillRect/>
          </a:stretch>
        </p:blipFill>
        <p:spPr>
          <a:xfrm>
            <a:off x="395605" y="1844675"/>
            <a:ext cx="2405380" cy="3161030"/>
          </a:xfrm>
          <a:prstGeom prst="rect">
            <a:avLst/>
          </a:prstGeom>
        </p:spPr>
      </p:pic>
      <p:pic>
        <p:nvPicPr>
          <p:cNvPr id="1025" name="图片 1024" descr="ppt/media/image12.wmf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563620" y="1124585"/>
            <a:ext cx="5095875" cy="4392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7504" y="260648"/>
            <a:ext cx="48245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 smtClean="0">
                <a:ea typeface="黑体" panose="02010609060101010101" charset="-122"/>
              </a:rPr>
              <a:t>一、自由</a:t>
            </a:r>
            <a:r>
              <a:rPr lang="zh-CN" altLang="en-US" sz="4000" b="1" dirty="0">
                <a:ea typeface="黑体" panose="02010609060101010101" charset="-122"/>
              </a:rPr>
              <a:t>扩散</a:t>
            </a:r>
            <a:endParaRPr lang="zh-CN" altLang="en-US" sz="4000" b="1" dirty="0">
              <a:ea typeface="黑体" panose="02010609060101010101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3528" y="4005064"/>
            <a:ext cx="8569325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实例</a:t>
            </a:r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：小分子、脂溶性物质，例如氧气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、二氧化碳、氮气、苯、甘油、</a:t>
            </a:r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乙醇、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水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7955" y="1484784"/>
            <a:ext cx="85693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 物质通过简单的扩散作用进出细胞。</a:t>
            </a:r>
            <a:endParaRPr lang="en-US" altLang="zh-CN" sz="36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endParaRPr lang="en-US" altLang="zh-CN" sz="36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   特点：顺浓度梯度、不需要消耗能量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4" descr="ll"/>
          <p:cNvPicPr>
            <a:picLocks noChangeAspect="1"/>
          </p:cNvPicPr>
          <p:nvPr/>
        </p:nvPicPr>
        <p:blipFill>
          <a:blip r:embed="rId1">
            <a:lum bright="-6000" contrast="24000"/>
          </a:blip>
          <a:stretch>
            <a:fillRect/>
          </a:stretch>
        </p:blipFill>
        <p:spPr>
          <a:xfrm>
            <a:off x="1494235" y="944166"/>
            <a:ext cx="6400800" cy="483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文本框 1"/>
          <p:cNvSpPr txBox="1"/>
          <p:nvPr/>
        </p:nvSpPr>
        <p:spPr>
          <a:xfrm>
            <a:off x="5706666" y="5643563"/>
            <a:ext cx="986790" cy="414020"/>
          </a:xfrm>
          <a:prstGeom prst="rect">
            <a:avLst/>
          </a:prstGeom>
          <a:solidFill>
            <a:srgbClr val="0BE0E5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100" b="1" dirty="0"/>
              <a:t>人工膜</a:t>
            </a:r>
            <a:endParaRPr lang="zh-CN" altLang="en-US" sz="21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3" name="Picture 3" descr="C:\Users\Yong\Documents\教师生涯\b生物教师工作\一节节的课\2 组成细胞的分子\3 脂类 无机盐\cell membrane\membrane%20label%20worksheet.jpg"/>
          <p:cNvPicPr>
            <a:picLocks noChangeAspect="1"/>
          </p:cNvPicPr>
          <p:nvPr/>
        </p:nvPicPr>
        <p:blipFill>
          <a:blip r:embed="rId1"/>
          <a:srcRect l="4686" t="12898" r="1305" b="8446"/>
          <a:stretch>
            <a:fillRect/>
          </a:stretch>
        </p:blipFill>
        <p:spPr>
          <a:xfrm>
            <a:off x="2243138" y="1754981"/>
            <a:ext cx="4801791" cy="30444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5"/>
          <p:cNvSpPr/>
          <p:nvPr/>
        </p:nvSpPr>
        <p:spPr>
          <a:xfrm>
            <a:off x="4086225" y="2726531"/>
            <a:ext cx="829866" cy="1556147"/>
          </a:xfrm>
          <a:prstGeom prst="rect">
            <a:avLst/>
          </a:prstGeom>
          <a:noFill/>
          <a:ln w="152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28838" y="4371975"/>
            <a:ext cx="4629150" cy="1422797"/>
            <a:chOff x="1314450" y="4686300"/>
            <a:chExt cx="6172200" cy="1897063"/>
          </a:xfrm>
        </p:grpSpPr>
        <p:sp>
          <p:nvSpPr>
            <p:cNvPr id="5" name="下箭头 4"/>
            <p:cNvSpPr/>
            <p:nvPr/>
          </p:nvSpPr>
          <p:spPr>
            <a:xfrm>
              <a:off x="3995738" y="4686300"/>
              <a:ext cx="809625" cy="1295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itle 1"/>
            <p:cNvSpPr txBox="1"/>
            <p:nvPr/>
          </p:nvSpPr>
          <p:spPr>
            <a:xfrm>
              <a:off x="1314450" y="5726113"/>
              <a:ext cx="6172200" cy="857250"/>
            </a:xfrm>
            <a:prstGeom prst="rect">
              <a:avLst/>
            </a:prstGeom>
          </p:spPr>
          <p:txBody>
            <a:bodyPr lIns="51435" tIns="25717" rIns="51435" bIns="25717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4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j-cs"/>
                </a:rPr>
                <a:t>转运蛋白</a:t>
              </a:r>
              <a:endParaRPr kumimoji="0" lang="zh-CN" altLang="en-US" sz="30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7890" name="Group 14"/>
          <p:cNvGrpSpPr/>
          <p:nvPr/>
        </p:nvGrpSpPr>
        <p:grpSpPr>
          <a:xfrm>
            <a:off x="2026444" y="1465660"/>
            <a:ext cx="5143500" cy="3643313"/>
            <a:chOff x="0" y="0"/>
            <a:chExt cx="9144000" cy="6477000"/>
          </a:xfrm>
        </p:grpSpPr>
        <p:pic>
          <p:nvPicPr>
            <p:cNvPr id="37901" name="Picture 4"/>
            <p:cNvPicPr>
              <a:picLocks noChangeAspect="1"/>
            </p:cNvPicPr>
            <p:nvPr/>
          </p:nvPicPr>
          <p:blipFill>
            <a:blip r:embed="rId1"/>
            <a:srcRect r="34425"/>
            <a:stretch>
              <a:fillRect/>
            </a:stretch>
          </p:blipFill>
          <p:spPr>
            <a:xfrm>
              <a:off x="0" y="228600"/>
              <a:ext cx="9144000" cy="60931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902" name="Title 1"/>
            <p:cNvSpPr txBox="1"/>
            <p:nvPr/>
          </p:nvSpPr>
          <p:spPr>
            <a:xfrm>
              <a:off x="1524000" y="1447800"/>
              <a:ext cx="1600200" cy="12192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51435" tIns="25717" rIns="51435" bIns="25717" anchor="ctr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75" b="1" dirty="0">
                <a:solidFill>
                  <a:srgbClr val="FFFFFF"/>
                </a:solidFill>
                <a:latin typeface="Calibri Light" panose="020F0302020204030204" pitchFamily="34" charset="0"/>
                <a:ea typeface="等线 Light" panose="02010600030101010101" pitchFamily="2" charset="-122"/>
              </a:endParaRPr>
            </a:p>
          </p:txBody>
        </p:sp>
        <p:sp>
          <p:nvSpPr>
            <p:cNvPr id="37903" name="Title 1"/>
            <p:cNvSpPr txBox="1"/>
            <p:nvPr/>
          </p:nvSpPr>
          <p:spPr>
            <a:xfrm>
              <a:off x="4876800" y="0"/>
              <a:ext cx="4038600" cy="10668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51435" tIns="25717" rIns="51435" bIns="25717" anchor="ctr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75" b="1" dirty="0">
                <a:solidFill>
                  <a:srgbClr val="FFFFFF"/>
                </a:solidFill>
                <a:latin typeface="Calibri Light" panose="020F0302020204030204" pitchFamily="34" charset="0"/>
                <a:ea typeface="等线 Light" panose="02010600030101010101" pitchFamily="2" charset="-122"/>
              </a:endParaRPr>
            </a:p>
          </p:txBody>
        </p:sp>
        <p:sp>
          <p:nvSpPr>
            <p:cNvPr id="37904" name="Title 1"/>
            <p:cNvSpPr txBox="1"/>
            <p:nvPr/>
          </p:nvSpPr>
          <p:spPr>
            <a:xfrm>
              <a:off x="5334000" y="5410200"/>
              <a:ext cx="3810000" cy="10668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51435" tIns="25717" rIns="51435" bIns="25717" anchor="ctr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75" b="1" dirty="0">
                <a:solidFill>
                  <a:srgbClr val="FFFFFF"/>
                </a:solidFill>
                <a:latin typeface="Calibri Light" panose="020F0302020204030204" pitchFamily="34" charset="0"/>
                <a:ea typeface="等线 Light" panose="02010600030101010101" pitchFamily="2" charset="-122"/>
              </a:endParaRPr>
            </a:p>
          </p:txBody>
        </p:sp>
      </p:grp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885" y="3043238"/>
            <a:ext cx="600075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169" y="3000375"/>
            <a:ext cx="600075" cy="1328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itle 1"/>
          <p:cNvSpPr txBox="1"/>
          <p:nvPr/>
        </p:nvSpPr>
        <p:spPr>
          <a:xfrm>
            <a:off x="5626894" y="3865960"/>
            <a:ext cx="1414463" cy="642938"/>
          </a:xfrm>
          <a:prstGeom prst="rect">
            <a:avLst/>
          </a:prstGeom>
        </p:spPr>
        <p:txBody>
          <a:bodyPr lIns="51435" tIns="25717" rIns="51435" bIns="25717" anchor="ctr">
            <a:normAutofit fontScale="92500"/>
          </a:bodyPr>
          <a:lstStyle/>
          <a:p>
            <a:pPr marR="0" algn="ctr" defTabSz="685800" eaLnBrk="1" fontAlgn="auto" hangingPunct="1"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载体蛋白</a:t>
            </a:r>
            <a:endParaRPr kumimoji="0" lang="zh-CN" altLang="en-US" sz="2700" b="1" kern="1200" cap="none" spc="0" normalizeH="0" baseline="0" noProof="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3254931" y="3945731"/>
            <a:ext cx="156210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342900" eaLnBrk="1" hangingPunct="1"/>
            <a:r>
              <a:rPr lang="zh-CN" altLang="en-US" sz="27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通道蛋白</a:t>
            </a:r>
            <a:endParaRPr lang="zh-CN" altLang="en-US" sz="27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5819775" y="2657475"/>
            <a:ext cx="450056" cy="383381"/>
          </a:xfrm>
          <a:prstGeom prst="rect">
            <a:avLst/>
          </a:prstGeom>
          <a:solidFill>
            <a:schemeClr val="bg1"/>
          </a:solidFill>
        </p:spPr>
        <p:txBody>
          <a:bodyPr lIns="51435" tIns="25717" rIns="51435" bIns="25717" anchor="ctr">
            <a:normAutofit fontScale="82500"/>
          </a:bodyPr>
          <a:lstStyle/>
          <a:p>
            <a:pPr marR="0" algn="ctr" defTabSz="685800" eaLnBrk="1" fontAlgn="auto" hangingPunct="1"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2475" b="1" kern="1200" cap="none" spc="0" normalizeH="0" baseline="0" noProof="0" dirty="0">
              <a:solidFill>
                <a:prstClr val="white"/>
              </a:solidFill>
              <a:latin typeface="Calibri Light" panose="020F0302020204030204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5176838" y="1500188"/>
            <a:ext cx="2185988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Animated by Nick Ni, 2012.2, SHSBNU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1131094" y="3979069"/>
            <a:ext cx="1740694" cy="642938"/>
          </a:xfrm>
          <a:prstGeom prst="rect">
            <a:avLst/>
          </a:prstGeom>
        </p:spPr>
        <p:txBody>
          <a:bodyPr lIns="51435" tIns="25717" rIns="51435" bIns="25717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4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转运蛋白</a:t>
            </a:r>
            <a:endParaRPr kumimoji="0" lang="zh-CN" altLang="en-US" sz="304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bldLvl="0" animBg="1"/>
      <p:bldP spid="15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9142784" cy="1470025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第四章、细胞的物质输入和输出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图片 4"/>
          <p:cNvPicPr>
            <a:picLocks noChangeAspect="1"/>
          </p:cNvPicPr>
          <p:nvPr/>
        </p:nvPicPr>
        <p:blipFill>
          <a:blip r:embed="rId1"/>
          <a:srcRect t="2727" b="-2727"/>
          <a:stretch>
            <a:fillRect/>
          </a:stretch>
        </p:blipFill>
        <p:spPr>
          <a:xfrm>
            <a:off x="2686050" y="2143125"/>
            <a:ext cx="3771900" cy="32420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2147888"/>
            <a:ext cx="3771900" cy="30551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8" name="Title 1"/>
          <p:cNvSpPr txBox="1"/>
          <p:nvPr/>
        </p:nvSpPr>
        <p:spPr>
          <a:xfrm>
            <a:off x="2343150" y="1488281"/>
            <a:ext cx="4629150" cy="78938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3429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75" b="1" dirty="0">
                <a:solidFill>
                  <a:srgbClr val="00FF00"/>
                </a:solidFill>
                <a:ea typeface="宋体" panose="02010600030101010101" pitchFamily="2" charset="-122"/>
              </a:rPr>
              <a:t>转运蛋白的选择性（特异性）</a:t>
            </a:r>
            <a:endParaRPr lang="zh-CN" altLang="en-US" sz="2475" b="1" dirty="0">
              <a:solidFill>
                <a:srgbClr val="00FF00"/>
              </a:solidFill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2345" t="50835" r="1466" b="3165"/>
          <a:stretch>
            <a:fillRect/>
          </a:stretch>
        </p:blipFill>
        <p:spPr>
          <a:xfrm>
            <a:off x="2686050" y="4487466"/>
            <a:ext cx="3771900" cy="143113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7890" name="Group 14"/>
          <p:cNvGrpSpPr/>
          <p:nvPr/>
        </p:nvGrpSpPr>
        <p:grpSpPr>
          <a:xfrm>
            <a:off x="2026444" y="1465660"/>
            <a:ext cx="5143500" cy="3643313"/>
            <a:chOff x="0" y="0"/>
            <a:chExt cx="9144000" cy="6477000"/>
          </a:xfrm>
        </p:grpSpPr>
        <p:pic>
          <p:nvPicPr>
            <p:cNvPr id="37901" name="Picture 4"/>
            <p:cNvPicPr>
              <a:picLocks noChangeAspect="1"/>
            </p:cNvPicPr>
            <p:nvPr/>
          </p:nvPicPr>
          <p:blipFill>
            <a:blip r:embed="rId1"/>
            <a:srcRect r="34425"/>
            <a:stretch>
              <a:fillRect/>
            </a:stretch>
          </p:blipFill>
          <p:spPr>
            <a:xfrm>
              <a:off x="0" y="228600"/>
              <a:ext cx="9144000" cy="60931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902" name="Title 1"/>
            <p:cNvSpPr txBox="1"/>
            <p:nvPr/>
          </p:nvSpPr>
          <p:spPr>
            <a:xfrm>
              <a:off x="1524000" y="1447800"/>
              <a:ext cx="1600200" cy="12192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51435" tIns="25717" rIns="51435" bIns="25717" anchor="ctr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75" b="1" dirty="0">
                <a:solidFill>
                  <a:srgbClr val="FFFFFF"/>
                </a:solidFill>
                <a:latin typeface="Calibri Light" panose="020F0302020204030204" pitchFamily="34" charset="0"/>
                <a:ea typeface="等线 Light" panose="02010600030101010101" pitchFamily="2" charset="-122"/>
              </a:endParaRPr>
            </a:p>
          </p:txBody>
        </p:sp>
        <p:sp>
          <p:nvSpPr>
            <p:cNvPr id="37903" name="Title 1"/>
            <p:cNvSpPr txBox="1"/>
            <p:nvPr/>
          </p:nvSpPr>
          <p:spPr>
            <a:xfrm>
              <a:off x="4876800" y="0"/>
              <a:ext cx="4038600" cy="10668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51435" tIns="25717" rIns="51435" bIns="25717" anchor="ctr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75" b="1" dirty="0">
                <a:solidFill>
                  <a:srgbClr val="FFFFFF"/>
                </a:solidFill>
                <a:latin typeface="Calibri Light" panose="020F0302020204030204" pitchFamily="34" charset="0"/>
                <a:ea typeface="等线 Light" panose="02010600030101010101" pitchFamily="2" charset="-122"/>
              </a:endParaRPr>
            </a:p>
          </p:txBody>
        </p:sp>
        <p:sp>
          <p:nvSpPr>
            <p:cNvPr id="37904" name="Title 1"/>
            <p:cNvSpPr txBox="1"/>
            <p:nvPr/>
          </p:nvSpPr>
          <p:spPr>
            <a:xfrm>
              <a:off x="5334000" y="5410200"/>
              <a:ext cx="3810000" cy="10668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51435" tIns="25717" rIns="51435" bIns="25717" anchor="ctr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75" b="1" dirty="0">
                <a:solidFill>
                  <a:srgbClr val="FFFFFF"/>
                </a:solidFill>
                <a:latin typeface="Calibri Light" panose="020F0302020204030204" pitchFamily="34" charset="0"/>
                <a:ea typeface="等线 Light" panose="02010600030101010101" pitchFamily="2" charset="-122"/>
              </a:endParaRPr>
            </a:p>
          </p:txBody>
        </p:sp>
      </p:grp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885" y="3043238"/>
            <a:ext cx="600075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169" y="3000375"/>
            <a:ext cx="600075" cy="1328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itle 1"/>
          <p:cNvSpPr txBox="1"/>
          <p:nvPr/>
        </p:nvSpPr>
        <p:spPr>
          <a:xfrm>
            <a:off x="5626894" y="3865960"/>
            <a:ext cx="1414463" cy="642938"/>
          </a:xfrm>
          <a:prstGeom prst="rect">
            <a:avLst/>
          </a:prstGeom>
        </p:spPr>
        <p:txBody>
          <a:bodyPr lIns="51435" tIns="25717" rIns="51435" bIns="25717" anchor="ctr">
            <a:normAutofit fontScale="92500"/>
          </a:bodyPr>
          <a:lstStyle/>
          <a:p>
            <a:pPr marR="0" algn="ctr" defTabSz="685800" eaLnBrk="1" fontAlgn="auto" hangingPunct="1"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载体蛋白</a:t>
            </a:r>
            <a:endParaRPr kumimoji="0" lang="zh-CN" altLang="en-US" sz="2700" b="1" kern="1200" cap="none" spc="0" normalizeH="0" baseline="0" noProof="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3254931" y="3945731"/>
            <a:ext cx="156210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342900" eaLnBrk="1" hangingPunct="1"/>
            <a:r>
              <a:rPr lang="zh-CN" altLang="en-US" sz="27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通道蛋白</a:t>
            </a:r>
            <a:endParaRPr lang="zh-CN" altLang="en-US" sz="27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5819775" y="2657475"/>
            <a:ext cx="450056" cy="383381"/>
          </a:xfrm>
          <a:prstGeom prst="rect">
            <a:avLst/>
          </a:prstGeom>
          <a:solidFill>
            <a:schemeClr val="bg1"/>
          </a:solidFill>
        </p:spPr>
        <p:txBody>
          <a:bodyPr lIns="51435" tIns="25717" rIns="51435" bIns="25717" anchor="ctr">
            <a:normAutofit fontScale="82500"/>
          </a:bodyPr>
          <a:lstStyle/>
          <a:p>
            <a:pPr marR="0" algn="ctr" defTabSz="685800" eaLnBrk="1" fontAlgn="auto" hangingPunct="1"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2475" b="1" kern="1200" cap="none" spc="0" normalizeH="0" baseline="0" noProof="0" dirty="0">
              <a:solidFill>
                <a:prstClr val="white"/>
              </a:solidFill>
              <a:latin typeface="Calibri Light" panose="020F0302020204030204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37896" name="Title 1"/>
          <p:cNvSpPr txBox="1"/>
          <p:nvPr/>
        </p:nvSpPr>
        <p:spPr>
          <a:xfrm>
            <a:off x="2347913" y="852488"/>
            <a:ext cx="4629150" cy="789385"/>
          </a:xfrm>
          <a:prstGeom prst="rect">
            <a:avLst/>
          </a:prstGeom>
          <a:noFill/>
          <a:ln w="9525">
            <a:noFill/>
          </a:ln>
        </p:spPr>
        <p:txBody>
          <a:bodyPr lIns="51435" tIns="25717" rIns="51435" bIns="25717"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0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协助（易化）扩散</a:t>
            </a:r>
            <a:endParaRPr lang="zh-CN" altLang="en-US" sz="30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5176838" y="1500188"/>
            <a:ext cx="2185988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Animated by Nick Ni, 2012.2, SHSBNU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1131094" y="3979069"/>
            <a:ext cx="1740694" cy="642938"/>
          </a:xfrm>
          <a:prstGeom prst="rect">
            <a:avLst/>
          </a:prstGeom>
        </p:spPr>
        <p:txBody>
          <a:bodyPr lIns="51435" tIns="25717" rIns="51435" bIns="25717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4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转运蛋白</a:t>
            </a:r>
            <a:endParaRPr kumimoji="0" lang="zh-CN" altLang="en-US" sz="304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3427333" y="4847273"/>
            <a:ext cx="1217295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342900" eaLnBrk="1" hangingPunct="1"/>
            <a:r>
              <a:rPr lang="zh-CN" altLang="en-US" sz="27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特异性</a:t>
            </a:r>
            <a:endParaRPr lang="zh-CN" altLang="en-US" sz="27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7890" name="Group 14"/>
          <p:cNvGrpSpPr/>
          <p:nvPr/>
        </p:nvGrpSpPr>
        <p:grpSpPr>
          <a:xfrm>
            <a:off x="2026444" y="1465660"/>
            <a:ext cx="5143500" cy="3643313"/>
            <a:chOff x="0" y="0"/>
            <a:chExt cx="9144000" cy="6477000"/>
          </a:xfrm>
        </p:grpSpPr>
        <p:pic>
          <p:nvPicPr>
            <p:cNvPr id="37901" name="Picture 4"/>
            <p:cNvPicPr>
              <a:picLocks noChangeAspect="1"/>
            </p:cNvPicPr>
            <p:nvPr/>
          </p:nvPicPr>
          <p:blipFill>
            <a:blip r:embed="rId1"/>
            <a:srcRect r="34425"/>
            <a:stretch>
              <a:fillRect/>
            </a:stretch>
          </p:blipFill>
          <p:spPr>
            <a:xfrm>
              <a:off x="0" y="228600"/>
              <a:ext cx="9144000" cy="60931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902" name="Title 1"/>
            <p:cNvSpPr txBox="1"/>
            <p:nvPr/>
          </p:nvSpPr>
          <p:spPr>
            <a:xfrm>
              <a:off x="1524000" y="1447800"/>
              <a:ext cx="1600200" cy="12192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51435" tIns="25717" rIns="51435" bIns="25717" anchor="ctr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75" b="1" dirty="0">
                <a:solidFill>
                  <a:srgbClr val="FFFFFF"/>
                </a:solidFill>
                <a:latin typeface="Calibri Light" panose="020F0302020204030204" pitchFamily="34" charset="0"/>
                <a:ea typeface="等线 Light" panose="02010600030101010101" pitchFamily="2" charset="-122"/>
              </a:endParaRPr>
            </a:p>
          </p:txBody>
        </p:sp>
        <p:sp>
          <p:nvSpPr>
            <p:cNvPr id="37903" name="Title 1"/>
            <p:cNvSpPr txBox="1"/>
            <p:nvPr/>
          </p:nvSpPr>
          <p:spPr>
            <a:xfrm>
              <a:off x="4876800" y="0"/>
              <a:ext cx="4038600" cy="10668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51435" tIns="25717" rIns="51435" bIns="25717" anchor="ctr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75" b="1" dirty="0">
                <a:solidFill>
                  <a:srgbClr val="FFFFFF"/>
                </a:solidFill>
                <a:latin typeface="Calibri Light" panose="020F0302020204030204" pitchFamily="34" charset="0"/>
                <a:ea typeface="等线 Light" panose="02010600030101010101" pitchFamily="2" charset="-122"/>
              </a:endParaRPr>
            </a:p>
          </p:txBody>
        </p:sp>
        <p:sp>
          <p:nvSpPr>
            <p:cNvPr id="37904" name="Title 1"/>
            <p:cNvSpPr txBox="1"/>
            <p:nvPr/>
          </p:nvSpPr>
          <p:spPr>
            <a:xfrm>
              <a:off x="5334000" y="5410200"/>
              <a:ext cx="3810000" cy="10668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51435" tIns="25717" rIns="51435" bIns="25717" anchor="ctr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75" b="1" dirty="0">
                <a:solidFill>
                  <a:srgbClr val="FFFFFF"/>
                </a:solidFill>
                <a:latin typeface="Calibri Light" panose="020F0302020204030204" pitchFamily="34" charset="0"/>
                <a:ea typeface="等线 Light" panose="02010600030101010101" pitchFamily="2" charset="-122"/>
              </a:endParaRPr>
            </a:p>
          </p:txBody>
        </p:sp>
      </p:grp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885" y="3043238"/>
            <a:ext cx="600075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169" y="3000375"/>
            <a:ext cx="600075" cy="1328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itle 1"/>
          <p:cNvSpPr txBox="1"/>
          <p:nvPr/>
        </p:nvSpPr>
        <p:spPr>
          <a:xfrm>
            <a:off x="5626894" y="3865960"/>
            <a:ext cx="1414463" cy="642938"/>
          </a:xfrm>
          <a:prstGeom prst="rect">
            <a:avLst/>
          </a:prstGeom>
        </p:spPr>
        <p:txBody>
          <a:bodyPr lIns="51435" tIns="25717" rIns="51435" bIns="25717" anchor="ctr">
            <a:normAutofit fontScale="92500"/>
          </a:bodyPr>
          <a:lstStyle/>
          <a:p>
            <a:pPr marR="0" algn="ctr" defTabSz="685800" eaLnBrk="1" fontAlgn="auto" hangingPunct="1"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载体蛋白</a:t>
            </a:r>
            <a:endParaRPr kumimoji="0" lang="zh-CN" altLang="en-US" sz="2700" b="1" kern="1200" cap="none" spc="0" normalizeH="0" baseline="0" noProof="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3254931" y="3945731"/>
            <a:ext cx="156210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342900" eaLnBrk="1" hangingPunct="1"/>
            <a:r>
              <a:rPr lang="zh-CN" altLang="en-US" sz="27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通道蛋白</a:t>
            </a:r>
            <a:endParaRPr lang="zh-CN" altLang="en-US" sz="27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5819775" y="2657475"/>
            <a:ext cx="450056" cy="383381"/>
          </a:xfrm>
          <a:prstGeom prst="rect">
            <a:avLst/>
          </a:prstGeom>
          <a:solidFill>
            <a:schemeClr val="bg1"/>
          </a:solidFill>
        </p:spPr>
        <p:txBody>
          <a:bodyPr lIns="51435" tIns="25717" rIns="51435" bIns="25717" anchor="ctr">
            <a:normAutofit fontScale="82500"/>
          </a:bodyPr>
          <a:lstStyle/>
          <a:p>
            <a:pPr marR="0" algn="ctr" defTabSz="685800" eaLnBrk="1" fontAlgn="auto" hangingPunct="1"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2475" b="1" kern="1200" cap="none" spc="0" normalizeH="0" baseline="0" noProof="0" dirty="0">
              <a:solidFill>
                <a:prstClr val="white"/>
              </a:solidFill>
              <a:latin typeface="Calibri Light" panose="020F0302020204030204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37896" name="Title 1"/>
          <p:cNvSpPr txBox="1"/>
          <p:nvPr/>
        </p:nvSpPr>
        <p:spPr>
          <a:xfrm>
            <a:off x="2347913" y="852488"/>
            <a:ext cx="4629150" cy="789385"/>
          </a:xfrm>
          <a:prstGeom prst="rect">
            <a:avLst/>
          </a:prstGeom>
          <a:noFill/>
          <a:ln w="9525">
            <a:noFill/>
          </a:ln>
        </p:spPr>
        <p:txBody>
          <a:bodyPr lIns="51435" tIns="25717" rIns="51435" bIns="25717"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0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协助扩散</a:t>
            </a:r>
            <a:endParaRPr lang="zh-CN" altLang="en-US" sz="30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5176838" y="1500188"/>
            <a:ext cx="2185988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Animated by Nick Ni, 2012.2, SHSBNU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1131094" y="3979069"/>
            <a:ext cx="1740694" cy="642938"/>
          </a:xfrm>
          <a:prstGeom prst="rect">
            <a:avLst/>
          </a:prstGeom>
        </p:spPr>
        <p:txBody>
          <a:bodyPr lIns="51435" tIns="25717" rIns="51435" bIns="25717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4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转运蛋白</a:t>
            </a:r>
            <a:endParaRPr kumimoji="0" lang="zh-CN" altLang="en-US" sz="304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3427333" y="4847273"/>
            <a:ext cx="1217295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342900" eaLnBrk="1" hangingPunct="1"/>
            <a:r>
              <a:rPr lang="zh-CN" altLang="en-US" sz="27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特异性</a:t>
            </a:r>
            <a:endParaRPr lang="zh-CN" altLang="en-US" sz="27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5749052" y="4847273"/>
            <a:ext cx="1217295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342900" eaLnBrk="1" hangingPunct="1"/>
            <a:r>
              <a:rPr lang="zh-CN" altLang="en-US" sz="27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特异性</a:t>
            </a:r>
            <a:endParaRPr lang="zh-CN" altLang="en-US" sz="27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b="12396"/>
          <a:stretch>
            <a:fillRect/>
          </a:stretch>
        </p:blipFill>
        <p:spPr>
          <a:xfrm>
            <a:off x="251520" y="1340768"/>
            <a:ext cx="5144419" cy="352839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4499992" y="1916832"/>
            <a:ext cx="15121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580112" y="1412776"/>
            <a:ext cx="30243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  葡萄糖</a:t>
            </a:r>
            <a:endParaRPr lang="en-US" altLang="zh-CN" sz="36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（极性分子）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71600" y="4894130"/>
            <a:ext cx="40109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葡萄糖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进入</a:t>
            </a:r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红细胞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702561" y="3284984"/>
            <a:ext cx="102156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24128" y="3082841"/>
            <a:ext cx="40109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葡萄糖载体蛋白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27594" y="44748"/>
            <a:ext cx="6696744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ea typeface="黑体" panose="02010609060101010101" charset="-122"/>
              </a:rPr>
              <a:t>二</a:t>
            </a:r>
            <a:r>
              <a:rPr lang="zh-CN" altLang="en-US" sz="4000" b="1" dirty="0" smtClean="0">
                <a:ea typeface="黑体" panose="02010609060101010101" charset="-122"/>
              </a:rPr>
              <a:t>、协助扩散</a:t>
            </a:r>
            <a:endParaRPr lang="zh-CN" altLang="en-US" sz="4000" b="1" dirty="0"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244" y="1556792"/>
            <a:ext cx="8986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物质借助膜蛋白顺浓度梯度扩散进出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细胞。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129" y="279138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特点：顺</a:t>
            </a:r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浓度梯度，需要蛋白质协助，不需要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消耗能量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0129" y="443711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一艘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船顺</a:t>
            </a:r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流而下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60"/>
          <a:stretch>
            <a:fillRect/>
          </a:stretch>
        </p:blipFill>
        <p:spPr>
          <a:xfrm>
            <a:off x="539552" y="1417638"/>
            <a:ext cx="4917481" cy="391797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5076056" y="2060848"/>
            <a:ext cx="15121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563888" y="3501008"/>
            <a:ext cx="30243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119664" y="1652825"/>
            <a:ext cx="30243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  水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19664" y="3140968"/>
            <a:ext cx="30243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  水通道蛋白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200" y="172085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  <a:ea typeface="黑体" panose="02010609060101010101" charset="-122"/>
              </a:rPr>
              <a:t>自由扩散：</a:t>
            </a:r>
            <a:endParaRPr lang="zh-CN" altLang="en-US" sz="3600" b="1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398713" y="914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  <a:ea typeface="黑体" panose="02010609060101010101" charset="-122"/>
              </a:rPr>
              <a:t>动力</a:t>
            </a:r>
            <a:endParaRPr lang="zh-CN" altLang="en-US" sz="3600" b="1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552690" y="692785"/>
            <a:ext cx="137160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  <a:ea typeface="黑体" panose="02010609060101010101" charset="-122"/>
              </a:rPr>
              <a:t>转运蛋白</a:t>
            </a:r>
            <a:endParaRPr lang="zh-CN" altLang="en-US" sz="3600" b="1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286000" y="1720850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浓度差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431088" y="1752600"/>
            <a:ext cx="1560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不需要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6200" y="255905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  <a:ea typeface="黑体" panose="02010609060101010101" charset="-122"/>
              </a:rPr>
              <a:t>协助扩散：</a:t>
            </a:r>
            <a:endParaRPr lang="zh-CN" altLang="en-US" sz="3600" b="1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286000" y="2559050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浓度差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661275" y="2559050"/>
            <a:ext cx="1101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需要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191000" y="914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  <a:ea typeface="黑体" panose="02010609060101010101" charset="-122"/>
              </a:rPr>
              <a:t>方向</a:t>
            </a:r>
            <a:endParaRPr lang="zh-CN" altLang="en-US" sz="3600" b="1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078288" y="1720850"/>
            <a:ext cx="1560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高→低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4064000" y="2571750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高→低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903913" y="914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  <a:ea typeface="黑体" panose="02010609060101010101" charset="-122"/>
              </a:rPr>
              <a:t>能量</a:t>
            </a:r>
            <a:endParaRPr lang="zh-CN" altLang="en-US" sz="3600" b="1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791200" y="1752600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不需要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5791200" y="2559050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不需要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2895600" y="4191000"/>
            <a:ext cx="304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5400" b="1" smtClean="0">
                <a:solidFill>
                  <a:srgbClr val="FF0000"/>
                </a:solidFill>
                <a:ea typeface="黑体" panose="02010609060101010101" charset="-122"/>
              </a:rPr>
              <a:t>被动运输</a:t>
            </a:r>
            <a:endParaRPr lang="zh-CN" altLang="en-US" sz="5400" b="1" smtClean="0">
              <a:solidFill>
                <a:srgbClr val="FF0000"/>
              </a:solidFill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3" grpId="0"/>
      <p:bldP spid="14344" grpId="0"/>
      <p:bldP spid="14345" grpId="0"/>
      <p:bldP spid="14346" grpId="0"/>
      <p:bldP spid="14347" grpId="0"/>
      <p:bldP spid="14349" grpId="0"/>
      <p:bldP spid="14350" grpId="0"/>
      <p:bldP spid="14352" grpId="0"/>
      <p:bldP spid="14353" grpId="0"/>
      <p:bldP spid="143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t="1892"/>
          <a:stretch>
            <a:fillRect/>
          </a:stretch>
        </p:blipFill>
        <p:spPr>
          <a:xfrm>
            <a:off x="467544" y="116631"/>
            <a:ext cx="3805755" cy="6728229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572000" y="1196752"/>
            <a:ext cx="30243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  自由扩散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716016" y="4509120"/>
            <a:ext cx="30243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  协助扩散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44008" y="5301208"/>
            <a:ext cx="36724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 受载体数量限制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13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57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k_b264a43407203a719077c8580d45c071_PYbh8z"/>
          <p:cNvPicPr>
            <a:picLocks noChangeAspect="1" noChangeArrowheads="1"/>
          </p:cNvPicPr>
          <p:nvPr/>
        </p:nvPicPr>
        <p:blipFill>
          <a:blip r:embed="rId1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548680"/>
            <a:ext cx="842493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036712"/>
          </a:xfrm>
        </p:spPr>
        <p:txBody>
          <a:bodyPr>
            <a:normAutofit/>
          </a:bodyPr>
          <a:lstStyle/>
          <a:p>
            <a:r>
              <a:rPr lang="en-US" altLang="zh-CN" dirty="0"/>
              <a:t>https://www.bilibili.com/video/BV1dk4y1h73D/?spm_id_from=333.337.search-card.all.click</a:t>
            </a:r>
            <a:endParaRPr lang="zh-CN" altLang="en-US" dirty="0"/>
          </a:p>
        </p:txBody>
      </p:sp>
      <p:sp>
        <p:nvSpPr>
          <p:cNvPr id="4" name="内容占位符 1"/>
          <p:cNvSpPr txBox="1"/>
          <p:nvPr/>
        </p:nvSpPr>
        <p:spPr>
          <a:xfrm>
            <a:off x="3851920" y="3284984"/>
            <a:ext cx="5184576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53010"/>
              </a:buClr>
              <a:buFont typeface="Wingdings 3" panose="05040102010807070707" charset="2"/>
              <a:buNone/>
            </a:pPr>
            <a:r>
              <a:rPr lang="zh-CN" alt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渗透作用：</a:t>
            </a:r>
            <a:r>
              <a:rPr lang="zh-CN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水分子或其他溶剂分子通过半透膜的扩散。</a:t>
            </a:r>
            <a:endParaRPr lang="zh-CN" alt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131" y="2492896"/>
            <a:ext cx="3176291" cy="4176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260648"/>
            <a:ext cx="66967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 smtClean="0">
                <a:ea typeface="黑体" panose="02010609060101010101" charset="-122"/>
              </a:rPr>
              <a:t>三、主动运输</a:t>
            </a:r>
            <a:endParaRPr lang="zh-CN" altLang="en-US" sz="4000" b="1" dirty="0">
              <a:ea typeface="黑体" panose="02010609060101010101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974" y="1340768"/>
            <a:ext cx="8915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ea typeface="黑体" panose="02010609060101010101" charset="-122"/>
              </a:rPr>
              <a:t>从低浓度一侧运输到高浓度一侧，需要载体蛋白协助，同时还消耗能量。</a:t>
            </a:r>
            <a:endParaRPr lang="zh-CN" altLang="en-US" sz="3200" b="1" dirty="0"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8689" y="587727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一艘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船逆</a:t>
            </a:r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流而上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49" name="图片 2048" descr="ppt/media/image19.wmf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14400" y="-26988"/>
            <a:ext cx="8253413" cy="56165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835696" y="5733256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ea typeface="黑体" panose="02010609060101010101" charset="-122"/>
              </a:rPr>
              <a:t>实例</a:t>
            </a:r>
            <a:r>
              <a:rPr lang="zh-CN" altLang="en-US" sz="3200" b="1" dirty="0" smtClean="0">
                <a:ea typeface="黑体" panose="02010609060101010101" charset="-122"/>
              </a:rPr>
              <a:t>：根</a:t>
            </a:r>
            <a:r>
              <a:rPr lang="zh-CN" altLang="en-US" sz="3200" b="1" dirty="0">
                <a:ea typeface="黑体" panose="02010609060101010101" charset="-122"/>
              </a:rPr>
              <a:t>对矿质元素的吸收</a:t>
            </a:r>
            <a:endParaRPr lang="zh-CN" altLang="en-US" sz="3200" b="1" dirty="0">
              <a:ea typeface="黑体" panose="02010609060101010101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260648"/>
            <a:ext cx="66967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 smtClean="0">
                <a:ea typeface="黑体" panose="02010609060101010101" charset="-122"/>
              </a:rPr>
              <a:t>三、主动运输</a:t>
            </a:r>
            <a:endParaRPr lang="zh-CN" altLang="en-US" sz="4000" b="1" dirty="0">
              <a:ea typeface="黑体" panose="02010609060101010101" charset="-122"/>
            </a:endParaRPr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1"/>
          <a:srcRect l="13733" t="38479" r="41514" b="12908"/>
          <a:stretch>
            <a:fillRect/>
          </a:stretch>
        </p:blipFill>
        <p:spPr>
          <a:xfrm>
            <a:off x="1762060" y="2533204"/>
            <a:ext cx="5042188" cy="2919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6480720" cy="4244415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504" y="5373216"/>
            <a:ext cx="914501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ea typeface="黑体" panose="02010609060101010101" charset="-122"/>
              </a:rPr>
              <a:t>实例：葡萄糖、氨基酸、</a:t>
            </a:r>
            <a:r>
              <a:rPr lang="en-US" altLang="zh-CN" sz="3200" b="1" dirty="0">
                <a:ea typeface="黑体" panose="02010609060101010101" charset="-122"/>
              </a:rPr>
              <a:t>K</a:t>
            </a:r>
            <a:r>
              <a:rPr lang="en-US" altLang="zh-CN" sz="3200" b="1" baseline="30000" dirty="0">
                <a:ea typeface="黑体" panose="02010609060101010101" charset="-122"/>
              </a:rPr>
              <a:t>+</a:t>
            </a:r>
            <a:r>
              <a:rPr lang="zh-CN" altLang="en-US" sz="3200" b="1" dirty="0">
                <a:ea typeface="黑体" panose="02010609060101010101" charset="-122"/>
              </a:rPr>
              <a:t>进入小肠绒毛</a:t>
            </a:r>
            <a:r>
              <a:rPr lang="zh-CN" altLang="en-US" sz="3200" b="1" dirty="0" smtClean="0">
                <a:ea typeface="黑体" panose="02010609060101010101" charset="-122"/>
              </a:rPr>
              <a:t>上皮细胞</a:t>
            </a:r>
            <a:endParaRPr lang="zh-CN" altLang="en-US" sz="3200" b="1" dirty="0"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9" t="8012" b="4239"/>
          <a:stretch>
            <a:fillRect/>
          </a:stretch>
        </p:blipFill>
        <p:spPr>
          <a:xfrm>
            <a:off x="6444208" y="116632"/>
            <a:ext cx="1296144" cy="5071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4000" b="1" dirty="0">
                <a:solidFill>
                  <a:srgbClr val="FF0000"/>
                </a:solidFill>
                <a:ea typeface="黑体" panose="02010609060101010101" charset="-122"/>
              </a:rPr>
              <a:t>同一种物质通过不同细胞的细胞膜的方式不一样的。</a:t>
            </a:r>
            <a:endParaRPr lang="zh-CN" altLang="en-US" sz="4000" b="1" dirty="0">
              <a:solidFill>
                <a:srgbClr val="FF0000"/>
              </a:solidFill>
              <a:ea typeface="黑体" panose="02010609060101010101" charset="-122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  <a:ea typeface="黑体" panose="02010609060101010101" charset="-122"/>
              </a:rPr>
              <a:t>葡萄糖：</a:t>
            </a:r>
            <a:endParaRPr lang="zh-CN" altLang="en-US" sz="3600" b="1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289560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00"/>
                </a:solidFill>
                <a:ea typeface="黑体" panose="02010609060101010101" charset="-122"/>
              </a:rPr>
              <a:t>进红细胞、出肝细胞：</a:t>
            </a:r>
            <a:endParaRPr lang="zh-CN" altLang="en-US" sz="3200" b="1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495800" y="28194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0000"/>
                </a:solidFill>
                <a:ea typeface="黑体" panose="02010609060101010101" charset="-122"/>
              </a:rPr>
              <a:t>协助扩散</a:t>
            </a:r>
            <a:endParaRPr lang="zh-CN" altLang="en-US" sz="3600" b="1" smtClean="0">
              <a:solidFill>
                <a:srgbClr val="FF0000"/>
              </a:solidFill>
              <a:ea typeface="黑体" panose="02010609060101010101" charset="-122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33400" y="388620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00"/>
                </a:solidFill>
                <a:ea typeface="黑体" panose="02010609060101010101" charset="-122"/>
              </a:rPr>
              <a:t>进小肠上皮细胞、肾小管上皮细胞：</a:t>
            </a:r>
            <a:endParaRPr lang="zh-CN" altLang="en-US" sz="3200" b="1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934200" y="38100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0000"/>
                </a:solidFill>
                <a:ea typeface="黑体" panose="02010609060101010101" charset="-122"/>
              </a:rPr>
              <a:t>主动运输</a:t>
            </a:r>
            <a:endParaRPr lang="zh-CN" altLang="en-US" sz="3600" b="1" smtClean="0">
              <a:solidFill>
                <a:srgbClr val="FF0000"/>
              </a:solidFill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/>
      <p:bldP spid="25607" grpId="0"/>
      <p:bldP spid="2560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461318"/>
            <a:ext cx="8229600" cy="1143000"/>
          </a:xfrm>
        </p:spPr>
        <p:txBody>
          <a:bodyPr/>
          <a:lstStyle/>
          <a:p>
            <a:r>
              <a:rPr lang="zh-CN" altLang="en-US"/>
              <a:t>尿的形成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1540" y="181610"/>
            <a:ext cx="5051425" cy="498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9600" y="172085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  <a:ea typeface="黑体" panose="02010609060101010101" charset="-122"/>
              </a:rPr>
              <a:t>自由扩散：</a:t>
            </a:r>
            <a:endParaRPr lang="zh-CN" altLang="en-US" sz="3600" b="1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855913" y="914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  <a:ea typeface="黑体" panose="02010609060101010101" charset="-122"/>
              </a:rPr>
              <a:t>动力</a:t>
            </a:r>
            <a:endParaRPr lang="zh-CN" altLang="en-US" sz="3600" b="1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620000" y="914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  <a:ea typeface="黑体" panose="02010609060101010101" charset="-122"/>
              </a:rPr>
              <a:t>载体</a:t>
            </a:r>
            <a:endParaRPr lang="zh-CN" altLang="en-US" sz="3600" b="1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743200" y="1720850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浓度差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507288" y="1752600"/>
            <a:ext cx="1560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不需要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9600" y="255905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  <a:ea typeface="黑体" panose="02010609060101010101" charset="-122"/>
              </a:rPr>
              <a:t>协助扩散：</a:t>
            </a:r>
            <a:endParaRPr lang="zh-CN" altLang="en-US" sz="3600" b="1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743200" y="2559050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浓度差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7737475" y="2559050"/>
            <a:ext cx="1101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需要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95800" y="914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  <a:ea typeface="黑体" panose="02010609060101010101" charset="-122"/>
              </a:rPr>
              <a:t>方向</a:t>
            </a:r>
            <a:endParaRPr lang="zh-CN" altLang="en-US" sz="3600" b="1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383088" y="1720850"/>
            <a:ext cx="1560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高→低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368800" y="2571750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高→低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094413" y="914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  <a:ea typeface="黑体" panose="02010609060101010101" charset="-122"/>
              </a:rPr>
              <a:t>能量</a:t>
            </a:r>
            <a:endParaRPr lang="zh-CN" altLang="en-US" sz="3600" b="1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981700" y="1752600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不需要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5981700" y="2559050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不需要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609600" y="377825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  <a:ea typeface="黑体" panose="02010609060101010101" charset="-122"/>
              </a:rPr>
              <a:t>主动运输：</a:t>
            </a:r>
            <a:endParaRPr lang="zh-CN" altLang="en-US" sz="3600" b="1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2667000" y="3886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mtClean="0">
                <a:solidFill>
                  <a:srgbClr val="FF3300"/>
                </a:solidFill>
                <a:ea typeface="黑体" panose="02010609060101010101" charset="-122"/>
              </a:rPr>
              <a:t>ATP </a:t>
            </a:r>
            <a:r>
              <a:rPr lang="en-US" altLang="zh-CN" sz="2400" b="1" smtClean="0">
                <a:solidFill>
                  <a:srgbClr val="FF3300"/>
                </a:solidFill>
              </a:rPr>
              <a:t>→ADP</a:t>
            </a:r>
            <a:endParaRPr lang="en-US" altLang="zh-CN" sz="2400" b="1" smtClean="0">
              <a:solidFill>
                <a:srgbClr val="FF3300"/>
              </a:solidFill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4383088" y="3702050"/>
            <a:ext cx="1560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低→高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5829300" y="3878263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mtClean="0">
                <a:solidFill>
                  <a:srgbClr val="FF3300"/>
                </a:solidFill>
                <a:ea typeface="黑体" panose="02010609060101010101" charset="-122"/>
              </a:rPr>
              <a:t>需要</a:t>
            </a:r>
            <a:r>
              <a:rPr lang="en-US" altLang="zh-CN" sz="2400" b="1" smtClean="0">
                <a:solidFill>
                  <a:srgbClr val="FF3300"/>
                </a:solidFill>
                <a:ea typeface="黑体" panose="02010609060101010101" charset="-122"/>
              </a:rPr>
              <a:t>ATP</a:t>
            </a:r>
            <a:r>
              <a:rPr lang="zh-CN" altLang="en-US" sz="2400" b="1" smtClean="0">
                <a:solidFill>
                  <a:srgbClr val="FF3300"/>
                </a:solidFill>
                <a:ea typeface="黑体" panose="02010609060101010101" charset="-122"/>
              </a:rPr>
              <a:t>供能</a:t>
            </a:r>
            <a:endParaRPr lang="zh-CN" altLang="en-US" sz="24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7772400" y="3702050"/>
            <a:ext cx="1101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3300"/>
                </a:solidFill>
                <a:ea typeface="黑体" panose="02010609060101010101" charset="-122"/>
              </a:rPr>
              <a:t>需要</a:t>
            </a:r>
            <a:endParaRPr lang="zh-CN" altLang="en-US" sz="3600" b="1" smtClean="0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0" y="1752600"/>
            <a:ext cx="611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  <a:ea typeface="黑体" panose="02010609060101010101" charset="-122"/>
              </a:rPr>
              <a:t>被动运输</a:t>
            </a:r>
            <a:endParaRPr lang="zh-CN" altLang="en-US" sz="2800" b="1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20503" name="AutoShape 23"/>
          <p:cNvSpPr/>
          <p:nvPr/>
        </p:nvSpPr>
        <p:spPr bwMode="auto">
          <a:xfrm>
            <a:off x="609600" y="1905000"/>
            <a:ext cx="76200" cy="1219200"/>
          </a:xfrm>
          <a:prstGeom prst="leftBrace">
            <a:avLst>
              <a:gd name="adj1" fmla="val 133333"/>
              <a:gd name="adj2" fmla="val 52083"/>
            </a:avLst>
          </a:prstGeom>
          <a:noFill/>
          <a:ln w="508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pic>
        <p:nvPicPr>
          <p:cNvPr id="23" name="Picture 4" descr="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60676" y="5185816"/>
            <a:ext cx="1340471" cy="144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1621635" y="4827289"/>
            <a:ext cx="4371997" cy="766216"/>
          </a:xfrm>
          <a:prstGeom prst="wedgeRoundRectCallout">
            <a:avLst>
              <a:gd name="adj1" fmla="val 90056"/>
              <a:gd name="adj2" fmla="val 64431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  <a:ea typeface="幼圆" panose="02010509060101010101" charset="-122"/>
              </a:rPr>
              <a:t>ATP</a:t>
            </a:r>
            <a:r>
              <a:rPr lang="zh-CN" altLang="en-US" sz="2800" b="1" dirty="0" smtClean="0">
                <a:solidFill>
                  <a:srgbClr val="0000FF"/>
                </a:solidFill>
                <a:ea typeface="幼圆" panose="02010509060101010101" charset="-122"/>
              </a:rPr>
              <a:t>哪里来的</a:t>
            </a:r>
            <a:r>
              <a:rPr lang="zh-CN" sz="2800" b="1" dirty="0" smtClean="0">
                <a:solidFill>
                  <a:srgbClr val="0000FF"/>
                </a:solidFill>
                <a:ea typeface="幼圆" panose="02010509060101010101" charset="-122"/>
              </a:rPr>
              <a:t>呢</a:t>
            </a:r>
            <a:r>
              <a:rPr lang="zh-CN" sz="2800" b="1" dirty="0">
                <a:solidFill>
                  <a:srgbClr val="0000FF"/>
                </a:solidFill>
                <a:ea typeface="幼圆" panose="02010509060101010101" charset="-122"/>
              </a:rPr>
              <a:t>？</a:t>
            </a:r>
            <a:endParaRPr lang="zh-CN" sz="2800" b="1" dirty="0">
              <a:solidFill>
                <a:srgbClr val="0000FF"/>
              </a:solidFill>
              <a:ea typeface="幼圆" panose="020105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23893" y="5706070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细胞呼吸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8" grpId="0"/>
      <p:bldP spid="20499" grpId="0"/>
      <p:bldP spid="20500" grpId="0"/>
      <p:bldP spid="20501" grpId="0"/>
      <p:bldP spid="24" grpId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t="50191"/>
          <a:stretch>
            <a:fillRect/>
          </a:stretch>
        </p:blipFill>
        <p:spPr>
          <a:xfrm>
            <a:off x="467544" y="1774822"/>
            <a:ext cx="3805755" cy="341586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716016" y="1772816"/>
            <a:ext cx="30243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  主动运输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95936" y="2836421"/>
            <a:ext cx="50040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 受载体数量和</a:t>
            </a:r>
            <a:r>
              <a:rPr lang="en-US" altLang="zh-CN" sz="3600" b="1" dirty="0" smtClean="0">
                <a:latin typeface="黑体" panose="02010609060101010101" charset="-122"/>
                <a:ea typeface="黑体" panose="02010609060101010101" charset="-122"/>
              </a:rPr>
              <a:t>ATP</a:t>
            </a:r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限制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4544351"/>
            <a:ext cx="33123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细胞呼吸速率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技能训练 书</a:t>
            </a:r>
            <a:r>
              <a:rPr lang="en-US" altLang="zh-CN" dirty="0" smtClean="0"/>
              <a:t>73</a:t>
            </a:r>
            <a:r>
              <a:rPr lang="zh-CN" altLang="en-US" dirty="0" smtClean="0"/>
              <a:t>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>
                <a:ea typeface="黑体" panose="02010609060101010101" charset="-122"/>
              </a:rPr>
              <a:t>载体蛋白的特性：</a:t>
            </a:r>
            <a:endParaRPr lang="zh-CN" altLang="en-US" b="1">
              <a:ea typeface="黑体" panose="02010609060101010101" charset="-122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．选择性（特异性）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buFontTx/>
              <a:buNone/>
            </a:pPr>
            <a:endParaRPr lang="en-US" altLang="zh-CN" b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4587" name="Group 11"/>
          <p:cNvGrpSpPr/>
          <p:nvPr/>
        </p:nvGrpSpPr>
        <p:grpSpPr bwMode="auto">
          <a:xfrm>
            <a:off x="5511800" y="1676400"/>
            <a:ext cx="3098800" cy="1296988"/>
            <a:chOff x="2976" y="1056"/>
            <a:chExt cx="1952" cy="817"/>
          </a:xfrm>
        </p:grpSpPr>
        <p:grpSp>
          <p:nvGrpSpPr>
            <p:cNvPr id="24580" name="Group 4"/>
            <p:cNvGrpSpPr/>
            <p:nvPr/>
          </p:nvGrpSpPr>
          <p:grpSpPr bwMode="auto">
            <a:xfrm>
              <a:off x="2976" y="1056"/>
              <a:ext cx="614" cy="454"/>
              <a:chOff x="3379" y="1071"/>
              <a:chExt cx="614" cy="454"/>
            </a:xfrm>
          </p:grpSpPr>
          <p:sp>
            <p:nvSpPr>
              <p:cNvPr id="24581" name="AutoShape 5"/>
              <p:cNvSpPr>
                <a:spLocks noChangeArrowheads="1"/>
              </p:cNvSpPr>
              <p:nvPr/>
            </p:nvSpPr>
            <p:spPr bwMode="auto">
              <a:xfrm>
                <a:off x="3523" y="1125"/>
                <a:ext cx="470" cy="293"/>
              </a:xfrm>
              <a:prstGeom prst="homePlate">
                <a:avLst>
                  <a:gd name="adj" fmla="val 40102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2" name="Rectangle 6"/>
              <p:cNvSpPr>
                <a:spLocks noChangeArrowheads="1"/>
              </p:cNvSpPr>
              <p:nvPr/>
            </p:nvSpPr>
            <p:spPr bwMode="auto">
              <a:xfrm>
                <a:off x="3379" y="1071"/>
                <a:ext cx="363" cy="4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3" name="Line 7"/>
              <p:cNvSpPr>
                <a:spLocks noChangeShapeType="1"/>
              </p:cNvSpPr>
              <p:nvPr/>
            </p:nvSpPr>
            <p:spPr bwMode="auto">
              <a:xfrm>
                <a:off x="3742" y="1117"/>
                <a:ext cx="0" cy="3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584" name="AutoShape 8"/>
            <p:cNvSpPr>
              <a:spLocks noChangeArrowheads="1"/>
            </p:cNvSpPr>
            <p:nvPr/>
          </p:nvSpPr>
          <p:spPr bwMode="auto">
            <a:xfrm>
              <a:off x="3341" y="1601"/>
              <a:ext cx="230" cy="272"/>
            </a:xfrm>
            <a:prstGeom prst="flowChartDelay">
              <a:avLst/>
            </a:prstGeom>
            <a:noFill/>
            <a:ln w="28575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24585" name="AutoShape 9"/>
            <p:cNvSpPr>
              <a:spLocks noChangeArrowheads="1"/>
            </p:cNvSpPr>
            <p:nvPr/>
          </p:nvSpPr>
          <p:spPr bwMode="auto">
            <a:xfrm>
              <a:off x="3681" y="1102"/>
              <a:ext cx="499" cy="317"/>
            </a:xfrm>
            <a:prstGeom prst="chevron">
              <a:avLst>
                <a:gd name="adj" fmla="val 39353"/>
              </a:avLst>
            </a:prstGeom>
            <a:solidFill>
              <a:schemeClr val="folHlink"/>
            </a:solidFill>
            <a:ln w="28575" algn="ctr">
              <a:solidFill>
                <a:schemeClr val="folHlink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4018" y="1056"/>
              <a:ext cx="9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3200" b="1" smtClean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kumimoji="1" lang="zh-CN" altLang="en-US" sz="3200" b="1" smtClean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载体</a:t>
              </a:r>
              <a:endParaRPr kumimoji="1" lang="zh-CN" altLang="en-US" sz="3200" b="1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457200" y="3505200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zh-CN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．饱和性</a:t>
            </a:r>
            <a:endParaRPr lang="zh-CN" altLang="en-US" b="1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spcAft>
                <a:spcPct val="0"/>
              </a:spcAft>
              <a:buFontTx/>
              <a:buNone/>
            </a:pPr>
            <a:endParaRPr lang="en-US" altLang="zh-CN" b="1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2582863" y="6184900"/>
            <a:ext cx="26638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2582863" y="4745038"/>
            <a:ext cx="0" cy="14398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smtClean="0">
              <a:solidFill>
                <a:srgbClr val="000000"/>
              </a:solidFill>
            </a:endParaRPr>
          </a:p>
        </p:txBody>
      </p:sp>
      <p:grpSp>
        <p:nvGrpSpPr>
          <p:cNvPr id="24592" name="Group 16"/>
          <p:cNvGrpSpPr/>
          <p:nvPr/>
        </p:nvGrpSpPr>
        <p:grpSpPr bwMode="auto">
          <a:xfrm>
            <a:off x="2438400" y="4384676"/>
            <a:ext cx="5092700" cy="2097088"/>
            <a:chOff x="340" y="2976"/>
            <a:chExt cx="3208" cy="1321"/>
          </a:xfrm>
        </p:grpSpPr>
        <p:grpSp>
          <p:nvGrpSpPr>
            <p:cNvPr id="24593" name="Group 17"/>
            <p:cNvGrpSpPr/>
            <p:nvPr/>
          </p:nvGrpSpPr>
          <p:grpSpPr bwMode="auto">
            <a:xfrm>
              <a:off x="1746" y="3022"/>
              <a:ext cx="1452" cy="907"/>
              <a:chOff x="521" y="2893"/>
              <a:chExt cx="1452" cy="907"/>
            </a:xfrm>
          </p:grpSpPr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521" y="3800"/>
                <a:ext cx="14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 flipV="1">
                <a:off x="521" y="2893"/>
                <a:ext cx="0" cy="9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6" name="Freeform 20"/>
              <p:cNvSpPr/>
              <p:nvPr/>
            </p:nvSpPr>
            <p:spPr bwMode="auto">
              <a:xfrm>
                <a:off x="521" y="3203"/>
                <a:ext cx="1225" cy="597"/>
              </a:xfrm>
              <a:custGeom>
                <a:avLst/>
                <a:gdLst>
                  <a:gd name="T0" fmla="*/ 0 w 1225"/>
                  <a:gd name="T1" fmla="*/ 597 h 597"/>
                  <a:gd name="T2" fmla="*/ 272 w 1225"/>
                  <a:gd name="T3" fmla="*/ 98 h 597"/>
                  <a:gd name="T4" fmla="*/ 1225 w 1225"/>
                  <a:gd name="T5" fmla="*/ 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5" h="597">
                    <a:moveTo>
                      <a:pt x="0" y="597"/>
                    </a:moveTo>
                    <a:cubicBezTo>
                      <a:pt x="34" y="396"/>
                      <a:pt x="68" y="196"/>
                      <a:pt x="272" y="98"/>
                    </a:cubicBezTo>
                    <a:cubicBezTo>
                      <a:pt x="476" y="0"/>
                      <a:pt x="850" y="4"/>
                      <a:pt x="1225" y="8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2653" y="3929"/>
              <a:ext cx="89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 dirty="0" smtClean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浓度差</a:t>
              </a:r>
              <a:endParaRPr lang="zh-CN" altLang="en-US" sz="3200" b="1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340" y="2976"/>
              <a:ext cx="1361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 smtClean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物质被载体转运的</a:t>
              </a:r>
              <a:r>
                <a:rPr lang="zh-CN" altLang="en-US" sz="3200" b="1" smtClean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速率</a:t>
              </a:r>
              <a:endParaRPr lang="zh-CN" altLang="en-US" sz="32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72177" y="4581128"/>
            <a:ext cx="9124950" cy="13388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蔗糖分子是亲水分子，对水有一定的吸引，所以蔗糖分子对水会产生向上的拉力，同时水分子受到向下的压力。当二力平衡时，液面就不再上升。</a:t>
            </a:r>
            <a:endParaRPr lang="zh-CN" altLang="en-US" sz="27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4294967295"/>
          </p:nvPr>
        </p:nvPicPr>
        <p:blipFill>
          <a:blip r:embed="rId1"/>
          <a:srcRect l="17841" t="37834" r="44252" b="15653"/>
          <a:stretch>
            <a:fillRect/>
          </a:stretch>
        </p:blipFill>
        <p:spPr>
          <a:xfrm>
            <a:off x="2189322" y="967740"/>
            <a:ext cx="5290661" cy="3460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639763"/>
          </a:xfrm>
        </p:spPr>
        <p:txBody>
          <a:bodyPr/>
          <a:lstStyle/>
          <a:p>
            <a:pPr algn="l"/>
            <a:r>
              <a:rPr lang="zh-CN" sz="3900" b="1" smtClean="0">
                <a:solidFill>
                  <a:srgbClr val="FF0000"/>
                </a:solidFill>
              </a:rPr>
              <a:t>小分子物质</a:t>
            </a:r>
            <a:r>
              <a:rPr lang="zh-CN" sz="3500" b="1" smtClean="0">
                <a:solidFill>
                  <a:schemeClr val="tx1"/>
                </a:solidFill>
              </a:rPr>
              <a:t>跨膜运输三种方式的比较</a:t>
            </a:r>
            <a:endParaRPr lang="zh-CN" sz="3500" b="1" smtClean="0">
              <a:solidFill>
                <a:schemeClr val="tx1"/>
              </a:solidFill>
            </a:endParaRPr>
          </a:p>
        </p:txBody>
      </p:sp>
      <p:graphicFrame>
        <p:nvGraphicFramePr>
          <p:cNvPr id="46128" name="Group 48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686800" cy="5572125"/>
        </p:xfrm>
        <a:graphic>
          <a:graphicData uri="http://schemas.openxmlformats.org/drawingml/2006/table">
            <a:tbl>
              <a:tblPr/>
              <a:tblGrid>
                <a:gridCol w="1730375"/>
                <a:gridCol w="2297113"/>
                <a:gridCol w="2260600"/>
                <a:gridCol w="2398712"/>
              </a:tblGrid>
              <a:tr h="640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_GB2312" pitchFamily="49" charset="-122"/>
                        </a:rPr>
                        <a:t>自由扩散</a:t>
                      </a:r>
                      <a:endParaRPr kumimoji="0" 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_GB2312" pitchFamily="49" charset="-122"/>
                        </a:rPr>
                        <a:t>协助扩散</a:t>
                      </a:r>
                      <a:endParaRPr kumimoji="0" 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_GB2312" pitchFamily="49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_GB2312" pitchFamily="49" charset="-122"/>
                        </a:rPr>
                        <a:t>主动运输</a:t>
                      </a:r>
                      <a:endParaRPr kumimoji="0" 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_GB2312" pitchFamily="49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_GB2312" pitchFamily="49" charset="-122"/>
                        </a:rPr>
                        <a:t>运输方向</a:t>
                      </a:r>
                      <a:endParaRPr kumimoji="0" lang="zh-CN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_GB2312" pitchFamily="49" charset="-122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7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_GB2312" pitchFamily="49" charset="-122"/>
                        </a:rPr>
                        <a:t>载体</a:t>
                      </a:r>
                      <a:endParaRPr kumimoji="0" 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_GB2312" pitchFamily="49" charset="-122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_GB2312" pitchFamily="49" charset="-122"/>
                        </a:rPr>
                        <a:t>能量</a:t>
                      </a:r>
                      <a:endParaRPr kumimoji="0" 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_GB2312" pitchFamily="49" charset="-122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1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_GB2312" pitchFamily="49" charset="-122"/>
                        </a:rPr>
                        <a:t>举例</a:t>
                      </a:r>
                      <a:endParaRPr kumimoji="0" 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_GB2312" pitchFamily="49" charset="-122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1981200" y="5334000"/>
            <a:ext cx="2133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O</a:t>
            </a:r>
            <a:r>
              <a:rPr lang="en-US" altLang="zh-CN" sz="2800" b="1" baseline="-25000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CO</a:t>
            </a:r>
            <a:r>
              <a:rPr lang="en-US" altLang="zh-CN" sz="2800" b="1" baseline="-25000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、甘油、乙醇、苯</a:t>
            </a:r>
            <a:endParaRPr 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4419600" y="5334000"/>
            <a:ext cx="190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葡萄糖进入红细胞</a:t>
            </a:r>
            <a:endParaRPr 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6588125" y="4953000"/>
            <a:ext cx="2555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Na</a:t>
            </a:r>
            <a:r>
              <a:rPr lang="en-US" altLang="zh-CN" sz="2800" b="1" baseline="30000">
                <a:solidFill>
                  <a:srgbClr val="0000FF"/>
                </a:solidFill>
                <a:latin typeface="宋体" panose="02010600030101010101" pitchFamily="2" charset="-122"/>
              </a:rPr>
              <a:t>+ </a:t>
            </a:r>
            <a:r>
              <a:rPr 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K</a:t>
            </a:r>
            <a:r>
              <a:rPr lang="en-US" altLang="zh-CN" sz="2800" b="1" baseline="30000">
                <a:solidFill>
                  <a:srgbClr val="0000FF"/>
                </a:solidFill>
                <a:latin typeface="宋体" panose="02010600030101010101" pitchFamily="2" charset="-122"/>
              </a:rPr>
              <a:t>+</a:t>
            </a:r>
            <a:r>
              <a:rPr 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Ca</a:t>
            </a:r>
            <a:r>
              <a:rPr lang="en-US" altLang="zh-CN" sz="2800" b="1" baseline="30000">
                <a:solidFill>
                  <a:srgbClr val="0000FF"/>
                </a:solidFill>
                <a:latin typeface="宋体" panose="02010600030101010101" pitchFamily="2" charset="-122"/>
              </a:rPr>
              <a:t>2+</a:t>
            </a:r>
            <a:r>
              <a:rPr 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等离子；</a:t>
            </a:r>
            <a:endParaRPr 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r>
              <a:rPr 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小肠吸收葡萄糖、氨基酸。</a:t>
            </a:r>
            <a:endParaRPr 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2133600" y="2057400"/>
            <a:ext cx="2057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sz="2800" b="1">
                <a:solidFill>
                  <a:srgbClr val="0000FF"/>
                </a:solidFill>
              </a:rPr>
              <a:t>顺浓度梯度</a:t>
            </a:r>
            <a:endParaRPr lang="zh-CN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zh-CN" altLang="zh-CN" sz="2800"/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4419600" y="2057400"/>
            <a:ext cx="2057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sz="2800" b="1">
                <a:solidFill>
                  <a:srgbClr val="0000FF"/>
                </a:solidFill>
              </a:rPr>
              <a:t>顺浓度梯度</a:t>
            </a:r>
            <a:endParaRPr lang="zh-CN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zh-CN" altLang="zh-CN" sz="2800"/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6705600" y="2057400"/>
            <a:ext cx="2057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sz="2800" b="1">
                <a:solidFill>
                  <a:srgbClr val="0000FF"/>
                </a:solidFill>
              </a:rPr>
              <a:t>逆浓度梯度</a:t>
            </a:r>
            <a:endParaRPr lang="zh-CN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zh-CN" altLang="zh-CN" sz="2800"/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2133600" y="3124200"/>
            <a:ext cx="2057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sz="2800" b="1">
                <a:solidFill>
                  <a:srgbClr val="0000FF"/>
                </a:solidFill>
              </a:rPr>
              <a:t>不需要</a:t>
            </a:r>
            <a:endParaRPr lang="zh-CN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zh-CN" altLang="zh-CN" sz="2800"/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4343400" y="3124200"/>
            <a:ext cx="2057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sz="2800" b="1">
                <a:solidFill>
                  <a:srgbClr val="0000FF"/>
                </a:solidFill>
              </a:rPr>
              <a:t>需要</a:t>
            </a:r>
            <a:endParaRPr lang="zh-CN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zh-CN" altLang="zh-CN" sz="2800"/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6629400" y="3124200"/>
            <a:ext cx="2057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sz="2800" b="1">
                <a:solidFill>
                  <a:srgbClr val="0000FF"/>
                </a:solidFill>
              </a:rPr>
              <a:t>需要</a:t>
            </a:r>
            <a:endParaRPr lang="zh-CN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zh-CN" altLang="zh-CN" sz="2800"/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6781800" y="4114800"/>
            <a:ext cx="2057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sz="2800" b="1">
                <a:solidFill>
                  <a:srgbClr val="0000FF"/>
                </a:solidFill>
              </a:rPr>
              <a:t>需要</a:t>
            </a:r>
            <a:endParaRPr lang="zh-CN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zh-CN" altLang="zh-CN" sz="2800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4343400" y="4114800"/>
            <a:ext cx="2057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sz="2800" b="1">
                <a:solidFill>
                  <a:srgbClr val="0000FF"/>
                </a:solidFill>
              </a:rPr>
              <a:t>不需要</a:t>
            </a:r>
            <a:endParaRPr lang="zh-CN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zh-CN" altLang="zh-CN" sz="2800"/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2057400" y="4114800"/>
            <a:ext cx="2057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sz="2800" b="1">
                <a:solidFill>
                  <a:srgbClr val="0000FF"/>
                </a:solidFill>
              </a:rPr>
              <a:t>不需要</a:t>
            </a:r>
            <a:endParaRPr lang="zh-CN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zh-CN" altLang="zh-CN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7" grpId="0" bldLvl="0" autoUpdateAnimBg="0"/>
      <p:bldP spid="13348" grpId="0" bldLvl="0" autoUpdateAnimBg="0"/>
      <p:bldP spid="13349" grpId="0" bldLvl="0" autoUpdateAnimBg="0"/>
      <p:bldP spid="13350" grpId="0" bldLvl="0" autoUpdateAnimBg="0"/>
      <p:bldP spid="13351" grpId="0" bldLvl="0" autoUpdateAnimBg="0"/>
      <p:bldP spid="13352" grpId="0" bldLvl="0" autoUpdateAnimBg="0"/>
      <p:bldP spid="13353" grpId="0" bldLvl="0" autoUpdateAnimBg="0"/>
      <p:bldP spid="13354" grpId="0" bldLvl="0" autoUpdateAnimBg="0"/>
      <p:bldP spid="13355" grpId="0" bldLvl="0" autoUpdateAnimBg="0"/>
      <p:bldP spid="13356" grpId="0" bldLvl="0" autoUpdateAnimBg="0"/>
      <p:bldP spid="13357" grpId="0" bldLvl="0" autoUpdateAnimBg="0"/>
      <p:bldP spid="13358" grpId="0" bldLvl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pPr algn="l"/>
            <a:r>
              <a:rPr lang="zh-CN" altLang="en-US" sz="4000" b="1" dirty="0">
                <a:ea typeface="黑体" panose="02010609060101010101" charset="-122"/>
              </a:rPr>
              <a:t>蛋白质、多核苷酸、多糖等更大的分子是如何进出细胞的呢？</a:t>
            </a:r>
            <a:endParaRPr lang="zh-CN" altLang="en-US" sz="4000" b="1" dirty="0"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zh-CN" altLang="en-US" b="1" dirty="0" smtClean="0"/>
              <a:t>四、</a:t>
            </a:r>
            <a:r>
              <a:rPr lang="zh-CN" altLang="en-US" b="1" dirty="0"/>
              <a:t>大分子输入和输出细胞的方式    </a:t>
            </a:r>
            <a:br>
              <a:rPr lang="en-US" altLang="zh-CN" b="1" dirty="0"/>
            </a:br>
            <a:r>
              <a:rPr lang="en-US" altLang="zh-CN" b="1" dirty="0"/>
              <a:t>        —— </a:t>
            </a:r>
            <a:r>
              <a:rPr lang="zh-CN" altLang="zh-CN" b="1" dirty="0"/>
              <a:t>胞吞</a:t>
            </a:r>
            <a:r>
              <a:rPr lang="zh-CN" altLang="zh-CN" b="1" dirty="0" smtClean="0"/>
              <a:t>、</a:t>
            </a:r>
            <a:r>
              <a:rPr lang="zh-CN" altLang="zh-CN" b="1" dirty="0"/>
              <a:t>胞吐</a:t>
            </a:r>
            <a:endParaRPr lang="zh-CN" altLang="en-US" dirty="0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4" descr="imag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6482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胞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60848"/>
            <a:ext cx="441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999331" y="494116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/>
              <a:t>胞吞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6084168" y="494116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/>
              <a:t>胞吐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764704"/>
            <a:ext cx="8229600" cy="4602162"/>
          </a:xfrm>
        </p:spPr>
        <p:txBody>
          <a:bodyPr/>
          <a:lstStyle/>
          <a:p>
            <a:r>
              <a:rPr lang="zh-CN" sz="3600" b="1" dirty="0" smtClean="0"/>
              <a:t>不依赖于浓度差，</a:t>
            </a:r>
            <a:r>
              <a:rPr lang="zh-CN" sz="3600" b="1" dirty="0" smtClean="0">
                <a:sym typeface="+mn-ea"/>
              </a:rPr>
              <a:t>消耗能量</a:t>
            </a:r>
            <a:endParaRPr lang="zh-CN" sz="3600" b="1" dirty="0" smtClean="0"/>
          </a:p>
          <a:p>
            <a:r>
              <a:rPr lang="zh-CN" sz="3600" b="1" dirty="0" smtClean="0"/>
              <a:t>依赖于细胞膜的流动性</a:t>
            </a:r>
            <a:endParaRPr lang="zh-CN" sz="3600" b="1" dirty="0" smtClean="0"/>
          </a:p>
          <a:p>
            <a:r>
              <a:rPr lang="zh-CN" sz="3600" b="1" dirty="0" smtClean="0"/>
              <a:t>大分子不穿过细胞膜</a:t>
            </a:r>
            <a:endParaRPr lang="zh-CN" sz="3600" b="1" dirty="0" smtClean="0"/>
          </a:p>
        </p:txBody>
      </p:sp>
      <p:pic>
        <p:nvPicPr>
          <p:cNvPr id="5" name="Picture 4" descr="imag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4668"/>
            <a:ext cx="46482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胞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64668"/>
            <a:ext cx="441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1331" y="42778"/>
            <a:ext cx="156019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/>
              <a:t>特点：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3072" descr="ppt/media/image27.wmf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81000" y="304800"/>
            <a:ext cx="8229600" cy="617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timgsa.baidu.com/timg?image&amp;quality=80&amp;size=b9999_10000&amp;sec=1507558331666&amp;di=35b1ba26fe25c514f33ba6dfd565ac6f&amp;imgtype=0&amp;src=http%3A%2F%2Fimgsrc.baidu.com%2Fbaike%2Fpic%2Fitem%2Fbf096b63f6246b601387a046e9f81a4c510fa272.jpg"/>
          <p:cNvSpPr>
            <a:spLocks noChangeAspect="1" noChangeArrowheads="1"/>
          </p:cNvSpPr>
          <p:nvPr/>
        </p:nvSpPr>
        <p:spPr bwMode="auto">
          <a:xfrm>
            <a:off x="63500" y="-136525"/>
            <a:ext cx="47339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6" descr="https://timgsa.baidu.com/timg?image&amp;quality=80&amp;size=b9999_10000&amp;sec=1507558331666&amp;di=35b1ba26fe25c514f33ba6dfd565ac6f&amp;imgtype=0&amp;src=http%3A%2F%2Fimgsrc.baidu.com%2Fbaike%2Fpic%2Fitem%2Fbf096b63f6246b601387a046e9f81a4c510fa272.jpg"/>
          <p:cNvSpPr>
            <a:spLocks noChangeAspect="1" noChangeArrowheads="1"/>
          </p:cNvSpPr>
          <p:nvPr/>
        </p:nvSpPr>
        <p:spPr bwMode="auto">
          <a:xfrm>
            <a:off x="215900" y="15875"/>
            <a:ext cx="47339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40050"/>
            <a:ext cx="866630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52800" y="1752600"/>
            <a:ext cx="220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3200" b="1">
                <a:ea typeface="楷体_GB2312" pitchFamily="49" charset="-122"/>
              </a:rPr>
              <a:t>协助扩散</a:t>
            </a:r>
            <a:endParaRPr lang="zh-CN" sz="3200" b="1">
              <a:ea typeface="楷体_GB2312" pitchFamily="49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52800" y="1066800"/>
            <a:ext cx="2286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3200" b="1">
                <a:ea typeface="楷体_GB2312" pitchFamily="49" charset="-122"/>
              </a:rPr>
              <a:t>自由扩散</a:t>
            </a:r>
            <a:endParaRPr lang="zh-CN" sz="3200" b="1">
              <a:ea typeface="楷体_GB2312" pitchFamily="49" charset="-122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533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3200" b="1">
                <a:ea typeface="楷体_GB2312" pitchFamily="49" charset="-122"/>
              </a:rPr>
              <a:t>物质跨膜运输方式</a:t>
            </a:r>
            <a:endParaRPr lang="zh-CN" sz="3200" b="1">
              <a:ea typeface="楷体_GB2312" pitchFamily="49" charset="-122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352800" y="2590800"/>
            <a:ext cx="2133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3200" b="1">
                <a:ea typeface="楷体_GB2312" pitchFamily="49" charset="-122"/>
              </a:rPr>
              <a:t>主动运输</a:t>
            </a:r>
            <a:endParaRPr lang="zh-CN" sz="3200" b="1">
              <a:ea typeface="楷体_GB2312" pitchFamily="49" charset="-122"/>
            </a:endParaRPr>
          </a:p>
        </p:txBody>
      </p:sp>
      <p:sp>
        <p:nvSpPr>
          <p:cNvPr id="15366" name="AutoShape 6"/>
          <p:cNvSpPr/>
          <p:nvPr/>
        </p:nvSpPr>
        <p:spPr bwMode="auto">
          <a:xfrm rot="-10740000">
            <a:off x="5105400" y="1143000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7" name="AutoShape 7"/>
          <p:cNvSpPr/>
          <p:nvPr/>
        </p:nvSpPr>
        <p:spPr bwMode="auto">
          <a:xfrm>
            <a:off x="1066800" y="2133600"/>
            <a:ext cx="228600" cy="2895600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295400" y="1828800"/>
            <a:ext cx="23399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3200" b="1">
                <a:solidFill>
                  <a:srgbClr val="0000FF"/>
                </a:solidFill>
                <a:ea typeface="楷体_GB2312" pitchFamily="49" charset="-122"/>
              </a:rPr>
              <a:t>小分子</a:t>
            </a:r>
            <a:endParaRPr lang="zh-CN" sz="3200" b="1">
              <a:solidFill>
                <a:srgbClr val="0000FF"/>
              </a:solidFill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sz="3200" b="1">
                <a:solidFill>
                  <a:srgbClr val="0000FF"/>
                </a:solidFill>
                <a:ea typeface="楷体_GB2312" pitchFamily="49" charset="-122"/>
              </a:rPr>
              <a:t>物质</a:t>
            </a:r>
            <a:endParaRPr lang="zh-CN" sz="3200" b="1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066800" y="48006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>
                <a:solidFill>
                  <a:srgbClr val="0000FF"/>
                </a:solidFill>
                <a:ea typeface="楷体_GB2312" pitchFamily="49" charset="-122"/>
              </a:rPr>
              <a:t> </a:t>
            </a:r>
            <a:r>
              <a:rPr lang="zh-CN" sz="3200" b="1">
                <a:solidFill>
                  <a:srgbClr val="0000FF"/>
                </a:solidFill>
                <a:ea typeface="楷体_GB2312" pitchFamily="49" charset="-122"/>
              </a:rPr>
              <a:t>大分子物质</a:t>
            </a:r>
            <a:endParaRPr lang="zh-CN" sz="3200" b="1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15370" name="AutoShape 10"/>
          <p:cNvSpPr/>
          <p:nvPr/>
        </p:nvSpPr>
        <p:spPr bwMode="auto">
          <a:xfrm>
            <a:off x="3048000" y="1371600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5371" name="AutoShape 11"/>
          <p:cNvSpPr/>
          <p:nvPr/>
        </p:nvSpPr>
        <p:spPr bwMode="auto">
          <a:xfrm>
            <a:off x="3505200" y="43434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657600" y="40386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b="1">
                <a:solidFill>
                  <a:srgbClr val="9900CC"/>
                </a:solidFill>
                <a:ea typeface="楷体_GB2312" pitchFamily="49" charset="-122"/>
              </a:rPr>
              <a:t> </a:t>
            </a:r>
            <a:r>
              <a:rPr lang="zh-CN" sz="3200" b="1">
                <a:ea typeface="楷体_GB2312" pitchFamily="49" charset="-122"/>
              </a:rPr>
              <a:t>胞吞</a:t>
            </a:r>
            <a:endParaRPr lang="zh-CN" sz="3200" b="1">
              <a:ea typeface="楷体_GB2312" pitchFamily="49" charset="-122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657600" y="53340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b="1">
                <a:solidFill>
                  <a:srgbClr val="9900CC"/>
                </a:solidFill>
                <a:ea typeface="楷体_GB2312" pitchFamily="49" charset="-122"/>
              </a:rPr>
              <a:t> </a:t>
            </a:r>
            <a:r>
              <a:rPr lang="zh-CN" sz="3200" b="1">
                <a:ea typeface="楷体_GB2312" pitchFamily="49" charset="-122"/>
              </a:rPr>
              <a:t>胞吐</a:t>
            </a:r>
            <a:endParaRPr lang="zh-CN" sz="3200" b="1">
              <a:ea typeface="楷体_GB2312" pitchFamily="49" charset="-122"/>
            </a:endParaRPr>
          </a:p>
        </p:txBody>
      </p:sp>
      <p:sp>
        <p:nvSpPr>
          <p:cNvPr id="15374" name="AutoShape 14"/>
          <p:cNvSpPr/>
          <p:nvPr/>
        </p:nvSpPr>
        <p:spPr bwMode="auto">
          <a:xfrm>
            <a:off x="5181600" y="3124200"/>
            <a:ext cx="228600" cy="2590800"/>
          </a:xfrm>
          <a:prstGeom prst="rightBrace">
            <a:avLst>
              <a:gd name="adj1" fmla="val 94444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grpSp>
        <p:nvGrpSpPr>
          <p:cNvPr id="2" name="Group 15"/>
          <p:cNvGrpSpPr/>
          <p:nvPr/>
        </p:nvGrpSpPr>
        <p:grpSpPr bwMode="auto">
          <a:xfrm>
            <a:off x="5562600" y="3276600"/>
            <a:ext cx="990600" cy="2667000"/>
            <a:chOff x="0" y="0"/>
            <a:chExt cx="624" cy="1680"/>
          </a:xfrm>
        </p:grpSpPr>
        <p:sp>
          <p:nvSpPr>
            <p:cNvPr id="52246" name="Oval 16"/>
            <p:cNvSpPr>
              <a:spLocks noChangeArrowheads="1"/>
            </p:cNvSpPr>
            <p:nvPr/>
          </p:nvSpPr>
          <p:spPr bwMode="auto">
            <a:xfrm>
              <a:off x="0" y="0"/>
              <a:ext cx="480" cy="16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247" name="Text Box 17"/>
            <p:cNvSpPr txBox="1">
              <a:spLocks noChangeArrowheads="1"/>
            </p:cNvSpPr>
            <p:nvPr/>
          </p:nvSpPr>
          <p:spPr bwMode="auto">
            <a:xfrm>
              <a:off x="48" y="144"/>
              <a:ext cx="576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sz="3200" b="1">
                  <a:solidFill>
                    <a:srgbClr val="FF0000"/>
                  </a:solidFill>
                  <a:ea typeface="幼圆" panose="02010509060101010101" charset="-122"/>
                </a:rPr>
                <a:t>消耗能量</a:t>
              </a:r>
              <a:endParaRPr lang="zh-CN" sz="3200" b="1">
                <a:solidFill>
                  <a:srgbClr val="FF0000"/>
                </a:solidFill>
                <a:ea typeface="幼圆" panose="02010509060101010101" charset="-122"/>
              </a:endParaRPr>
            </a:p>
          </p:txBody>
        </p:sp>
      </p:grpSp>
      <p:sp>
        <p:nvSpPr>
          <p:cNvPr id="15378" name="AutoShape 18"/>
          <p:cNvSpPr/>
          <p:nvPr/>
        </p:nvSpPr>
        <p:spPr bwMode="auto">
          <a:xfrm>
            <a:off x="5410200" y="1981200"/>
            <a:ext cx="228600" cy="1066800"/>
          </a:xfrm>
          <a:prstGeom prst="rightBrace">
            <a:avLst>
              <a:gd name="adj1" fmla="val 38889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486400" y="1447800"/>
            <a:ext cx="1981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3200" b="1">
                <a:ea typeface="楷体_GB2312" pitchFamily="49" charset="-122"/>
              </a:rPr>
              <a:t>被动运输</a:t>
            </a:r>
            <a:endParaRPr lang="zh-CN" sz="3200" b="1">
              <a:ea typeface="楷体_GB2312" pitchFamily="49" charset="-122"/>
            </a:endParaRPr>
          </a:p>
        </p:txBody>
      </p:sp>
      <p:grpSp>
        <p:nvGrpSpPr>
          <p:cNvPr id="3" name="Group 20"/>
          <p:cNvGrpSpPr/>
          <p:nvPr/>
        </p:nvGrpSpPr>
        <p:grpSpPr bwMode="auto">
          <a:xfrm>
            <a:off x="5791200" y="2057400"/>
            <a:ext cx="2209800" cy="1143000"/>
            <a:chOff x="0" y="0"/>
            <a:chExt cx="1392" cy="720"/>
          </a:xfrm>
        </p:grpSpPr>
        <p:sp>
          <p:nvSpPr>
            <p:cNvPr id="52244" name="Oval 21"/>
            <p:cNvSpPr>
              <a:spLocks noChangeArrowheads="1"/>
            </p:cNvSpPr>
            <p:nvPr/>
          </p:nvSpPr>
          <p:spPr bwMode="auto">
            <a:xfrm>
              <a:off x="0" y="0"/>
              <a:ext cx="1152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245" name="Text Box 22"/>
            <p:cNvSpPr txBox="1">
              <a:spLocks noChangeArrowheads="1"/>
            </p:cNvSpPr>
            <p:nvPr/>
          </p:nvSpPr>
          <p:spPr bwMode="auto">
            <a:xfrm>
              <a:off x="48" y="192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sz="2800" b="1">
                  <a:solidFill>
                    <a:srgbClr val="FF0000"/>
                  </a:solidFill>
                  <a:ea typeface="幼圆" panose="02010509060101010101" charset="-122"/>
                </a:rPr>
                <a:t>载体蛋白</a:t>
              </a:r>
              <a:endParaRPr lang="zh-CN" sz="2800" b="1">
                <a:solidFill>
                  <a:srgbClr val="FF0000"/>
                </a:solidFill>
                <a:ea typeface="幼圆" panose="02010509060101010101" charset="-122"/>
              </a:endParaRPr>
            </a:p>
          </p:txBody>
        </p:sp>
      </p:grp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457200" y="381000"/>
            <a:ext cx="22098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</a:rPr>
              <a:t>小结：</a:t>
            </a:r>
            <a:endParaRPr lang="zh-CN" sz="4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 autoUpdateAnimBg="0"/>
      <p:bldP spid="15363" grpId="0" bldLvl="0" autoUpdateAnimBg="0"/>
      <p:bldP spid="15364" grpId="0" autoUpdateAnimBg="0"/>
      <p:bldP spid="15365" grpId="0" bldLvl="0" autoUpdateAnimBg="0"/>
      <p:bldP spid="15366" grpId="0" animBg="1"/>
      <p:bldP spid="15367" grpId="0" animBg="1" autoUpdateAnimBg="0"/>
      <p:bldP spid="15368" grpId="0" autoUpdateAnimBg="0"/>
      <p:bldP spid="15369" grpId="0" autoUpdateAnimBg="0"/>
      <p:bldP spid="15370" grpId="0" bldLvl="0" animBg="1" autoUpdateAnimBg="0"/>
      <p:bldP spid="15371" grpId="0" bldLvl="0" animBg="1" autoUpdateAnimBg="0"/>
      <p:bldP spid="15372" grpId="0" bldLvl="0" autoUpdateAnimBg="0"/>
      <p:bldP spid="15373" grpId="0" bldLvl="0" autoUpdateAnimBg="0"/>
      <p:bldP spid="15374" grpId="0" bldLvl="0" animBg="1" autoUpdateAnimBg="0"/>
      <p:bldP spid="15378" grpId="0" bldLvl="0" animBg="1" autoUpdateAnimBg="0"/>
      <p:bldP spid="15379" grpId="0" bldLvl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16305265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87137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55772" y="2045017"/>
            <a:ext cx="823293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7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蔗糖分子给的向上拉力，产生向上的压强，因为这种压强是渗透作用产生的，所以称为</a:t>
            </a:r>
            <a:r>
              <a:rPr lang="zh-CN" altLang="en-US" sz="27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渗透压。</a:t>
            </a:r>
            <a:endParaRPr lang="zh-CN" altLang="en-US" sz="27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4352" y="3565684"/>
            <a:ext cx="7360016" cy="5078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蔗糖分子越多，所产生的渗透压会怎样？</a:t>
            </a:r>
            <a:endParaRPr lang="zh-CN" altLang="en-US" sz="27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4351" y="4422934"/>
            <a:ext cx="8507730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7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同种溶液，浓度越大，渗透压也就越大。渗透压越大，吸水能力也就越强。</a:t>
            </a:r>
            <a:endParaRPr lang="zh-CN" altLang="en-US" sz="27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>
                <a:solidFill>
                  <a:srgbClr val="FF0000"/>
                </a:solidFill>
              </a:rPr>
              <a:t>渗透作用发生的条件：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quarter" idx="4294967295"/>
          </p:nvPr>
        </p:nvPicPr>
        <p:blipFill>
          <a:blip r:embed="rId1"/>
          <a:srcRect l="17616" t="38007" r="46683" b="16531"/>
          <a:stretch>
            <a:fillRect/>
          </a:stretch>
        </p:blipFill>
        <p:spPr>
          <a:xfrm>
            <a:off x="4848225" y="1870710"/>
            <a:ext cx="4110038" cy="311658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85324" y="2868454"/>
            <a:ext cx="3810000" cy="13388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7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7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、有半透膜</a:t>
            </a:r>
            <a:endParaRPr lang="zh-CN" altLang="en-US" sz="27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7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7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7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、半透膜两侧有浓度差</a:t>
            </a:r>
            <a:endParaRPr lang="zh-CN" altLang="en-US" sz="27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6951" b="67850"/>
          <a:stretch>
            <a:fillRect/>
          </a:stretch>
        </p:blipFill>
        <p:spPr>
          <a:xfrm>
            <a:off x="251520" y="1484784"/>
            <a:ext cx="8767565" cy="33123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350" y="5301615"/>
            <a:ext cx="6666865" cy="711835"/>
          </a:xfrm>
        </p:spPr>
        <p:txBody>
          <a:bodyPr>
            <a:normAutofit/>
          </a:bodyPr>
          <a:p>
            <a:r>
              <a:rPr lang="zh-CN" altLang="en-US" sz="3200" b="1" dirty="0"/>
              <a:t>动物细胞通过渗透作用吸水和失水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8390088" cy="1197133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植物细胞是否也通过渗透作用吸水和失水？</a:t>
            </a:r>
            <a:endParaRPr lang="zh-CN" altLang="en-US" sz="32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4294967295"/>
          </p:nvPr>
        </p:nvPicPr>
        <p:blipFill>
          <a:blip r:embed="rId1"/>
          <a:srcRect l="16477" t="35344" r="56687" b="16986"/>
          <a:stretch>
            <a:fillRect/>
          </a:stretch>
        </p:blipFill>
        <p:spPr>
          <a:xfrm>
            <a:off x="177165" y="1963579"/>
            <a:ext cx="4075748" cy="385905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09913" y="3777139"/>
            <a:ext cx="1143000" cy="461665"/>
          </a:xfrm>
          <a:prstGeom prst="rect">
            <a:avLst/>
          </a:prstGeom>
          <a:solidFill>
            <a:srgbClr val="1A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液泡膜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515803" y="2564130"/>
            <a:ext cx="437007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7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大液泡是植物细胞水分的主要储存场所，植物细胞吸水和失水主要指的是水进出液泡的过程。</a:t>
            </a:r>
            <a:endParaRPr lang="zh-CN" altLang="en-US" sz="27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4294967295"/>
          </p:nvPr>
        </p:nvPicPr>
        <p:blipFill>
          <a:blip r:embed="rId1"/>
          <a:srcRect l="16477" t="35344" r="42463" b="16986"/>
          <a:stretch>
            <a:fillRect/>
          </a:stretch>
        </p:blipFill>
        <p:spPr>
          <a:xfrm>
            <a:off x="1537335" y="1369219"/>
            <a:ext cx="6236018" cy="385905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59632" y="5518398"/>
            <a:ext cx="8450104" cy="5078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液泡膜、细胞质和细胞膜称为原生质层。</a:t>
            </a:r>
            <a:endParaRPr lang="zh-CN" altLang="en-US" sz="27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99992" y="3212976"/>
            <a:ext cx="1143000" cy="461665"/>
          </a:xfrm>
          <a:prstGeom prst="rect">
            <a:avLst/>
          </a:prstGeom>
          <a:solidFill>
            <a:srgbClr val="1A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液泡膜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NTBjNjg1NzgxMjdkYTQxYjkzNGVlNjQ1ZDE0Y2EyYjIifQ=="/>
</p:tagLst>
</file>

<file path=ppt/theme/theme1.xml><?xml version="1.0" encoding="utf-8"?>
<a:theme xmlns:a="http://schemas.openxmlformats.org/drawingml/2006/main" name="物质跨膜运输的方式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1583</Words>
  <Application>WPS 演示</Application>
  <PresentationFormat>全屏显示(4:3)</PresentationFormat>
  <Paragraphs>347</Paragraphs>
  <Slides>47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47</vt:i4>
      </vt:variant>
    </vt:vector>
  </HeadingPairs>
  <TitlesOfParts>
    <vt:vector size="73" baseType="lpstr">
      <vt:lpstr>Arial</vt:lpstr>
      <vt:lpstr>宋体</vt:lpstr>
      <vt:lpstr>Wingdings</vt:lpstr>
      <vt:lpstr>Wingdings 3</vt:lpstr>
      <vt:lpstr>Arial</vt:lpstr>
      <vt:lpstr>Calibri Light</vt:lpstr>
      <vt:lpstr>等线 Light</vt:lpstr>
      <vt:lpstr>微软雅黑</vt:lpstr>
      <vt:lpstr>黑体</vt:lpstr>
      <vt:lpstr>Century Gothic</vt:lpstr>
      <vt:lpstr>Arial Unicode MS</vt:lpstr>
      <vt:lpstr>幼圆</vt:lpstr>
      <vt:lpstr>Calibri</vt:lpstr>
      <vt:lpstr>Calibri Light</vt:lpstr>
      <vt:lpstr>Times New Roman</vt:lpstr>
      <vt:lpstr>楷体_GB2312</vt:lpstr>
      <vt:lpstr>新宋体</vt:lpstr>
      <vt:lpstr>等线</vt:lpstr>
      <vt:lpstr>物质跨膜运输的方式</vt:lpstr>
      <vt:lpstr>默认设计模板</vt:lpstr>
      <vt:lpstr>1_默认设计模板</vt:lpstr>
      <vt:lpstr>2_默认设计模板</vt:lpstr>
      <vt:lpstr>3_默认设计模板</vt:lpstr>
      <vt:lpstr>丝状</vt:lpstr>
      <vt:lpstr>4_默认设计模板</vt:lpstr>
      <vt:lpstr>Office Theme</vt:lpstr>
      <vt:lpstr>PowerPoint 演示文稿</vt:lpstr>
      <vt:lpstr>第四章、细胞的物质输入和输出</vt:lpstr>
      <vt:lpstr>PowerPoint 演示文稿</vt:lpstr>
      <vt:lpstr>PowerPoint 演示文稿</vt:lpstr>
      <vt:lpstr>PowerPoint 演示文稿</vt:lpstr>
      <vt:lpstr>渗透作用发生的条件：</vt:lpstr>
      <vt:lpstr>植物细胞是否也通过渗透作用吸水和失水？</vt:lpstr>
      <vt:lpstr>植物细胞是否也通过渗透作用吸水和失水？</vt:lpstr>
      <vt:lpstr>PowerPoint 演示文稿</vt:lpstr>
      <vt:lpstr>PowerPoint 演示文稿</vt:lpstr>
      <vt:lpstr>PowerPoint 演示文稿</vt:lpstr>
      <vt:lpstr>PowerPoint 演示文稿</vt:lpstr>
      <vt:lpstr>第一节 被动运输</vt:lpstr>
      <vt:lpstr>什么样的分子能够通过磷脂双分子层？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同一种物质通过不同细胞的细胞膜的方式不一样的。</vt:lpstr>
      <vt:lpstr>尿的形成</vt:lpstr>
      <vt:lpstr>PowerPoint 演示文稿</vt:lpstr>
      <vt:lpstr>PowerPoint 演示文稿</vt:lpstr>
      <vt:lpstr>PowerPoint 演示文稿</vt:lpstr>
      <vt:lpstr>载体蛋白的特性：</vt:lpstr>
      <vt:lpstr>小分子物质跨膜运输三种方式的比较</vt:lpstr>
      <vt:lpstr>蛋白质、多核苷酸、多糖等更大的分子是如何进出细胞的呢？</vt:lpstr>
      <vt:lpstr>四、大分子输入和输出细胞的方式             —— 胞吞、胞吐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第三节、物质跨膜运输的方式</dc:title>
  <dc:creator>Windows 用户</dc:creator>
  <cp:lastModifiedBy>王娜(HQ的小跟班)</cp:lastModifiedBy>
  <cp:revision>12</cp:revision>
  <dcterms:created xsi:type="dcterms:W3CDTF">2017-10-10T01:57:00Z</dcterms:created>
  <dcterms:modified xsi:type="dcterms:W3CDTF">2023-11-07T04:35:39Z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2052-12.1.0.15398</vt:lpwstr>
  </property>
  <property fmtid="{D5CDD505-2E9C-101B-9397-08002B2CF9AE}" pid="3" name="ICV">
    <vt:lpwstr>34B0260441184B51B2A1D43332BADF62_12</vt:lpwstr>
  </property>
</Properties>
</file>