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1"/>
  </p:handoutMasterIdLst>
  <p:sldIdLst>
    <p:sldId id="256" r:id="rId3"/>
    <p:sldId id="693" r:id="rId5"/>
    <p:sldId id="659" r:id="rId6"/>
    <p:sldId id="694" r:id="rId7"/>
    <p:sldId id="695" r:id="rId8"/>
    <p:sldId id="697" r:id="rId9"/>
    <p:sldId id="698" r:id="rId10"/>
    <p:sldId id="700" r:id="rId11"/>
    <p:sldId id="704" r:id="rId12"/>
    <p:sldId id="699" r:id="rId13"/>
    <p:sldId id="702" r:id="rId14"/>
    <p:sldId id="701" r:id="rId15"/>
    <p:sldId id="703" r:id="rId16"/>
    <p:sldId id="705" r:id="rId17"/>
    <p:sldId id="706" r:id="rId18"/>
    <p:sldId id="728" r:id="rId19"/>
    <p:sldId id="707" r:id="rId20"/>
    <p:sldId id="708" r:id="rId21"/>
    <p:sldId id="710" r:id="rId22"/>
    <p:sldId id="718" r:id="rId23"/>
    <p:sldId id="711" r:id="rId24"/>
    <p:sldId id="709" r:id="rId25"/>
    <p:sldId id="713" r:id="rId26"/>
    <p:sldId id="714" r:id="rId27"/>
    <p:sldId id="715" r:id="rId28"/>
    <p:sldId id="712" r:id="rId29"/>
    <p:sldId id="716" r:id="rId30"/>
    <p:sldId id="717" r:id="rId31"/>
    <p:sldId id="719" r:id="rId32"/>
    <p:sldId id="720" r:id="rId33"/>
    <p:sldId id="721" r:id="rId34"/>
    <p:sldId id="722" r:id="rId35"/>
    <p:sldId id="724" r:id="rId36"/>
    <p:sldId id="723" r:id="rId37"/>
    <p:sldId id="725" r:id="rId38"/>
    <p:sldId id="726" r:id="rId39"/>
    <p:sldId id="727" r:id="rId40"/>
    <p:sldId id="731" r:id="rId41"/>
    <p:sldId id="729" r:id="rId42"/>
    <p:sldId id="730" r:id="rId43"/>
    <p:sldId id="732" r:id="rId44"/>
    <p:sldId id="733" r:id="rId45"/>
    <p:sldId id="734" r:id="rId46"/>
    <p:sldId id="735" r:id="rId47"/>
    <p:sldId id="736" r:id="rId48"/>
    <p:sldId id="737" r:id="rId49"/>
    <p:sldId id="653" r:id="rId50"/>
  </p:sldIdLst>
  <p:sldSz cx="12192000" cy="6858000"/>
  <p:notesSz cx="6799580" cy="993013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00CC"/>
    <a:srgbClr val="800000"/>
    <a:srgbClr val="FFFFCC"/>
    <a:srgbClr val="3333FF"/>
    <a:srgbClr val="0000FF"/>
    <a:srgbClr val="CAC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3"/>
    <p:restoredTop sz="71653"/>
  </p:normalViewPr>
  <p:slideViewPr>
    <p:cSldViewPr showGuides="1">
      <p:cViewPr varScale="1">
        <p:scale>
          <a:sx n="49" d="100"/>
          <a:sy n="49" d="100"/>
        </p:scale>
        <p:origin x="128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54AD0D-E7AB-41F6-80C3-13CA3F5848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A92B4B-8F1D-4FB0-9881-50C7428E70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699314-6363-4763-8CA4-3D704066A8E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3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0DE2A1-79F0-4253-9CA9-CF2E4C14103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47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88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29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11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72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ltGray">
          <a:xfrm>
            <a:off x="0" y="4638675"/>
            <a:ext cx="12192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ltGray">
          <a:xfrm>
            <a:off x="0" y="3735388"/>
            <a:ext cx="12192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32"/>
          <p:cNvSpPr/>
          <p:nvPr/>
        </p:nvSpPr>
        <p:spPr>
          <a:xfrm>
            <a:off x="-12700" y="3735388"/>
            <a:ext cx="12204700" cy="2498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294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53" name="组合 15"/>
          <p:cNvGrpSpPr/>
          <p:nvPr userDrawn="1"/>
        </p:nvGrpSpPr>
        <p:grpSpPr>
          <a:xfrm>
            <a:off x="304800" y="3733800"/>
            <a:ext cx="3886200" cy="2513013"/>
            <a:chOff x="152400" y="2171178"/>
            <a:chExt cx="3385560" cy="2513557"/>
          </a:xfrm>
        </p:grpSpPr>
        <p:pic>
          <p:nvPicPr>
            <p:cNvPr id="2055" name="Picture 41" descr="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171178"/>
              <a:ext cx="1957054" cy="1718047"/>
            </a:xfrm>
            <a:prstGeom prst="rect">
              <a:avLst/>
            </a:prstGeom>
            <a:noFill/>
            <a:ln w="9525">
              <a:noFill/>
            </a:ln>
            <a:effectLst>
              <a:outerShdw algn="ctr" rotWithShape="0">
                <a:schemeClr val="tx1"/>
              </a:outerShdw>
            </a:effectLst>
          </p:spPr>
        </p:pic>
        <p:pic>
          <p:nvPicPr>
            <p:cNvPr id="2056" name="Picture 42" descr="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9953" y="3047668"/>
              <a:ext cx="1938007" cy="1637067"/>
            </a:xfrm>
            <a:prstGeom prst="rect">
              <a:avLst/>
            </a:prstGeom>
            <a:noFill/>
            <a:ln w="9525">
              <a:noFill/>
            </a:ln>
            <a:effectLst>
              <a:outerShdw algn="ctr" rotWithShape="0">
                <a:schemeClr val="tx1"/>
              </a:outerShdw>
            </a:effectLst>
          </p:spPr>
        </p:pic>
      </p:grpSp>
      <p:pic>
        <p:nvPicPr>
          <p:cNvPr id="2054" name="Picture 13" descr="铁二中标识骆蓬蓬合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" y="76200"/>
            <a:ext cx="12192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7" descr="铁二中标识骆蓬蓬合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019800"/>
            <a:ext cx="8826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4288" y="6394450"/>
            <a:ext cx="47625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A6C8BB-F947-4795-82B1-E93A5085CF86}" type="slidenum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34"/>
          <p:cNvSpPr/>
          <p:nvPr/>
        </p:nvSpPr>
        <p:spPr>
          <a:xfrm>
            <a:off x="-31750" y="344488"/>
            <a:ext cx="12223750" cy="633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27" name="Group 38"/>
          <p:cNvGrpSpPr/>
          <p:nvPr/>
        </p:nvGrpSpPr>
        <p:grpSpPr>
          <a:xfrm>
            <a:off x="203200" y="228600"/>
            <a:ext cx="1016000" cy="914400"/>
            <a:chOff x="18" y="144"/>
            <a:chExt cx="510" cy="480"/>
          </a:xfrm>
        </p:grpSpPr>
        <p:sp>
          <p:nvSpPr>
            <p:cNvPr id="1039" name="AutoShape 39"/>
            <p:cNvSpPr>
              <a:spLocks noChangeArrowheads="1"/>
            </p:cNvSpPr>
            <p:nvPr/>
          </p:nvSpPr>
          <p:spPr bwMode="lt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0" name="AutoShape 40"/>
            <p:cNvSpPr>
              <a:spLocks noChangeArrowheads="1"/>
            </p:cNvSpPr>
            <p:nvPr/>
          </p:nvSpPr>
          <p:spPr bwMode="lt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1" name="AutoShape 41"/>
            <p:cNvSpPr>
              <a:spLocks noChangeArrowheads="1"/>
            </p:cNvSpPr>
            <p:nvPr/>
          </p:nvSpPr>
          <p:spPr bwMode="lt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6.jpe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ctrTitle" idx="4294967295"/>
          </p:nvPr>
        </p:nvSpPr>
        <p:spPr>
          <a:xfrm>
            <a:off x="3048000" y="1524000"/>
            <a:ext cx="6553200" cy="1828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必修第二册期末复习建议</a:t>
            </a:r>
            <a:b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b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endParaRPr lang="zh-CN" altLang="en-US" sz="28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580" name="内容占位符 2"/>
          <p:cNvSpPr txBox="1"/>
          <p:nvPr/>
        </p:nvSpPr>
        <p:spPr>
          <a:xfrm>
            <a:off x="76200" y="1643063"/>
            <a:ext cx="1725613" cy="3984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物质性质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4581" name="图片 14"/>
          <p:cNvPicPr>
            <a:picLocks noChangeAspect="1"/>
          </p:cNvPicPr>
          <p:nvPr/>
        </p:nvPicPr>
        <p:blipFill>
          <a:blip r:embed="rId1"/>
          <a:srcRect l="8096" t="52286" r="4434" b="-2"/>
          <a:stretch>
            <a:fillRect/>
          </a:stretch>
        </p:blipFill>
        <p:spPr>
          <a:xfrm>
            <a:off x="495300" y="1909763"/>
            <a:ext cx="3859213" cy="226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文本框 15"/>
          <p:cNvSpPr txBox="1"/>
          <p:nvPr/>
        </p:nvSpPr>
        <p:spPr>
          <a:xfrm>
            <a:off x="106363" y="3976688"/>
            <a:ext cx="3573462" cy="3698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浓硫酸：吸水、脱水、强氧化性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458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5" y="239713"/>
            <a:ext cx="6953250" cy="448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文本框 16"/>
          <p:cNvSpPr txBox="1"/>
          <p:nvPr/>
        </p:nvSpPr>
        <p:spPr>
          <a:xfrm>
            <a:off x="139700" y="2119313"/>
            <a:ext cx="4570413" cy="3698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：漂白、酸性氧化物、还原性、氧化性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4585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3" y="4440238"/>
            <a:ext cx="4395787" cy="235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6" name="矩形 19"/>
          <p:cNvSpPr/>
          <p:nvPr/>
        </p:nvSpPr>
        <p:spPr>
          <a:xfrm>
            <a:off x="3505200" y="1339850"/>
            <a:ext cx="61214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原理、装置、净化、干燥、收集、检验、尾气 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628" name="内容占位符 2"/>
          <p:cNvSpPr txBox="1"/>
          <p:nvPr/>
        </p:nvSpPr>
        <p:spPr>
          <a:xfrm>
            <a:off x="76200" y="1643063"/>
            <a:ext cx="1725613" cy="3984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除杂问题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29" name="Rectangle 5"/>
          <p:cNvSpPr txBox="1"/>
          <p:nvPr/>
        </p:nvSpPr>
        <p:spPr>
          <a:xfrm>
            <a:off x="762000" y="3367088"/>
            <a:ext cx="4572000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BaCl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Na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HCl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0" name="Rectangle 6"/>
          <p:cNvSpPr/>
          <p:nvPr/>
        </p:nvSpPr>
        <p:spPr>
          <a:xfrm>
            <a:off x="381000" y="2228850"/>
            <a:ext cx="8305800" cy="400050"/>
          </a:xfrm>
          <a:prstGeom prst="rect">
            <a:avLst/>
          </a:prstGeom>
          <a:noFill/>
          <a:ln w="9525">
            <a:noFill/>
          </a:ln>
        </p:spPr>
        <p:txBody>
          <a:bodyPr lIns="91400" tIns="45702" rIns="91400" bIns="45702">
            <a:spAutoFit/>
          </a:bodyPr>
          <a:p>
            <a:pPr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除去粗盐中可溶性杂质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氯化钙、氯化镁、硫酸钠  的试剂加入顺序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552700" y="2832100"/>
            <a:ext cx="990600" cy="39528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NaOH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" name="肘形连接符 4"/>
          <p:cNvCxnSpPr/>
          <p:nvPr/>
        </p:nvCxnSpPr>
        <p:spPr>
          <a:xfrm rot="16200000" flipH="1">
            <a:off x="3331369" y="3264694"/>
            <a:ext cx="576263" cy="114300"/>
          </a:xfrm>
          <a:prstGeom prst="bentConnector3">
            <a:avLst>
              <a:gd name="adj1" fmla="val -172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/>
        </p:nvCxnSpPr>
        <p:spPr>
          <a:xfrm rot="10800000" flipV="1">
            <a:off x="2152650" y="3155950"/>
            <a:ext cx="400050" cy="53657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rot="10800000" flipV="1">
            <a:off x="1143000" y="2967038"/>
            <a:ext cx="1409700" cy="725488"/>
          </a:xfrm>
          <a:prstGeom prst="bentConnector3">
            <a:avLst>
              <a:gd name="adj1" fmla="val 9872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Text Box 9"/>
          <p:cNvSpPr txBox="1"/>
          <p:nvPr/>
        </p:nvSpPr>
        <p:spPr>
          <a:xfrm>
            <a:off x="533400" y="4094163"/>
            <a:ext cx="8382000" cy="400050"/>
          </a:xfrm>
          <a:prstGeom prst="rect">
            <a:avLst/>
          </a:prstGeom>
          <a:noFill/>
          <a:ln w="9525">
            <a:noFill/>
          </a:ln>
        </p:spPr>
        <p:txBody>
          <a:bodyPr lIns="91400" tIns="45702" rIns="91400" bIns="45702">
            <a:spAutoFit/>
          </a:bodyPr>
          <a:p>
            <a:pPr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注意：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BaCl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之后加入，用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同时除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CaCl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BaCl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6" name="Text Box 10"/>
          <p:cNvSpPr txBox="1"/>
          <p:nvPr/>
        </p:nvSpPr>
        <p:spPr>
          <a:xfrm>
            <a:off x="1295400" y="4535488"/>
            <a:ext cx="7391400" cy="400050"/>
          </a:xfrm>
          <a:prstGeom prst="rect">
            <a:avLst/>
          </a:prstGeom>
          <a:noFill/>
          <a:ln w="9525">
            <a:noFill/>
          </a:ln>
        </p:spPr>
        <p:txBody>
          <a:bodyPr lIns="91400" tIns="45702" rIns="91400" bIns="45702">
            <a:spAutoFit/>
          </a:bodyPr>
          <a:p>
            <a:pPr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过滤后，最后加盐酸除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OH</a:t>
            </a:r>
            <a:r>
              <a:rPr lang="zh-CN" altLang="en-US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8676" name="内容占位符 2"/>
          <p:cNvSpPr txBox="1"/>
          <p:nvPr/>
        </p:nvSpPr>
        <p:spPr>
          <a:xfrm>
            <a:off x="280988" y="1684338"/>
            <a:ext cx="1724025" cy="3984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离子检验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8677" name="组合 30"/>
          <p:cNvGrpSpPr/>
          <p:nvPr/>
        </p:nvGrpSpPr>
        <p:grpSpPr>
          <a:xfrm>
            <a:off x="457200" y="2405063"/>
            <a:ext cx="1709738" cy="474662"/>
            <a:chOff x="1832606" y="2315844"/>
            <a:chExt cx="1709694" cy="475039"/>
          </a:xfrm>
        </p:grpSpPr>
        <p:sp>
          <p:nvSpPr>
            <p:cNvPr id="28699" name="Rectangle 4"/>
            <p:cNvSpPr/>
            <p:nvPr/>
          </p:nvSpPr>
          <p:spPr>
            <a:xfrm>
              <a:off x="1832606" y="2390773"/>
              <a:ext cx="170969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>
                <a:buNone/>
              </a:pP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SO</a:t>
              </a:r>
              <a:r>
                <a:rPr lang="en-US" altLang="zh-CN" sz="20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  </a:t>
              </a:r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检验： </a:t>
              </a:r>
              <a:endPara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700" name="矩形 32"/>
            <p:cNvSpPr/>
            <p:nvPr/>
          </p:nvSpPr>
          <p:spPr>
            <a:xfrm>
              <a:off x="2190090" y="2315844"/>
              <a:ext cx="59589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buNone/>
              </a:pPr>
              <a:r>
                <a:rPr lang="en-US" altLang="zh-CN" sz="20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2-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8678" name="组合 33"/>
          <p:cNvGrpSpPr/>
          <p:nvPr/>
        </p:nvGrpSpPr>
        <p:grpSpPr>
          <a:xfrm>
            <a:off x="1768475" y="2114550"/>
            <a:ext cx="6178550" cy="762000"/>
            <a:chOff x="2887828" y="1749284"/>
            <a:chExt cx="6178611" cy="760510"/>
          </a:xfrm>
        </p:grpSpPr>
        <p:sp>
          <p:nvSpPr>
            <p:cNvPr id="35" name="文本框 34"/>
            <p:cNvSpPr txBox="1"/>
            <p:nvPr/>
          </p:nvSpPr>
          <p:spPr>
            <a:xfrm>
              <a:off x="2887828" y="2099425"/>
              <a:ext cx="117909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某溶液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V="1">
              <a:off x="4078702" y="2330172"/>
              <a:ext cx="1440000" cy="2540"/>
            </a:xfrm>
            <a:prstGeom prst="straightConnector1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7" name="文本框 36"/>
            <p:cNvSpPr txBox="1"/>
            <p:nvPr/>
          </p:nvSpPr>
          <p:spPr>
            <a:xfrm>
              <a:off x="3842363" y="1861459"/>
              <a:ext cx="117909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盐酸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675149" y="2066097"/>
              <a:ext cx="200558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无明显现象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7321948" y="2325071"/>
              <a:ext cx="1251284" cy="2540"/>
            </a:xfrm>
            <a:prstGeom prst="straightConnector1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0" name="文本框 39"/>
            <p:cNvSpPr txBox="1"/>
            <p:nvPr/>
          </p:nvSpPr>
          <p:spPr>
            <a:xfrm>
              <a:off x="6288317" y="1749284"/>
              <a:ext cx="1282732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BaCl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溶液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060858" y="2057859"/>
              <a:ext cx="200558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白色沉淀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grpSp>
        <p:nvGrpSpPr>
          <p:cNvPr id="28679" name="组合 41"/>
          <p:cNvGrpSpPr/>
          <p:nvPr/>
        </p:nvGrpSpPr>
        <p:grpSpPr>
          <a:xfrm>
            <a:off x="457200" y="3713163"/>
            <a:ext cx="9245600" cy="825500"/>
            <a:chOff x="1636163" y="3705705"/>
            <a:chExt cx="9245289" cy="824374"/>
          </a:xfrm>
        </p:grpSpPr>
        <p:sp>
          <p:nvSpPr>
            <p:cNvPr id="28684" name="Rectangle 4"/>
            <p:cNvSpPr/>
            <p:nvPr/>
          </p:nvSpPr>
          <p:spPr>
            <a:xfrm>
              <a:off x="1636163" y="4104764"/>
              <a:ext cx="1526358" cy="4077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>
                <a:buNone/>
              </a:pP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NH</a:t>
              </a:r>
              <a:r>
                <a:rPr lang="en-US" altLang="zh-CN" sz="20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en-US" altLang="zh-CN" sz="2000" b="1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+</a:t>
              </a:r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检验： </a:t>
              </a:r>
              <a:endPara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47023" y="4102174"/>
              <a:ext cx="117909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某溶液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>
            <a:xfrm flipV="1">
              <a:off x="4652280" y="4332922"/>
              <a:ext cx="1440000" cy="2540"/>
            </a:xfrm>
            <a:prstGeom prst="straightConnector1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文本框 45"/>
            <p:cNvSpPr txBox="1"/>
            <p:nvPr/>
          </p:nvSpPr>
          <p:spPr>
            <a:xfrm>
              <a:off x="3844251" y="3705705"/>
              <a:ext cx="2071447" cy="5637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浓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NaOH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、加热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708975" y="4119710"/>
              <a:ext cx="2121237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刺激性气味气体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 flipV="1">
              <a:off x="7902406" y="4311529"/>
              <a:ext cx="1251284" cy="2540"/>
            </a:xfrm>
            <a:prstGeom prst="straightConnector1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9" name="文本框 48"/>
            <p:cNvSpPr txBox="1"/>
            <p:nvPr/>
          </p:nvSpPr>
          <p:spPr>
            <a:xfrm>
              <a:off x="7400367" y="3710140"/>
              <a:ext cx="2464119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湿润红色石蕊试纸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488213" y="4094817"/>
              <a:ext cx="139323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变蓝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cxnSp>
        <p:nvCxnSpPr>
          <p:cNvPr id="51" name="直接箭头连接符 50"/>
          <p:cNvCxnSpPr/>
          <p:nvPr/>
        </p:nvCxnSpPr>
        <p:spPr>
          <a:xfrm>
            <a:off x="2824163" y="2663825"/>
            <a:ext cx="102235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287963" y="2662238"/>
            <a:ext cx="102235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7056438" y="4311650"/>
            <a:ext cx="102235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3168650" y="4333875"/>
            <a:ext cx="1020763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724" name="内容占位符 2"/>
          <p:cNvSpPr txBox="1"/>
          <p:nvPr/>
        </p:nvSpPr>
        <p:spPr>
          <a:xfrm>
            <a:off x="280988" y="1684338"/>
            <a:ext cx="9472612" cy="449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实验设计  选择不同价态含硫物质间的转化，设计实验方案，验证转化是否发生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2824163" y="2663825"/>
            <a:ext cx="102235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7056438" y="4311650"/>
            <a:ext cx="102235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3168650" y="4333875"/>
            <a:ext cx="1020763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图片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8138" y="4864100"/>
            <a:ext cx="6307137" cy="17383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66813" y="2187575"/>
          <a:ext cx="4881563" cy="229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378"/>
                <a:gridCol w="1197874"/>
                <a:gridCol w="1295437"/>
                <a:gridCol w="1484874"/>
              </a:tblGrid>
              <a:tr h="6400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转化目标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转化前的含硫物质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选择试剂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转化后的</a:t>
                      </a:r>
                      <a:endParaRPr lang="en-US" altLang="zh-CN" sz="1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含硫物质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</a:tr>
              <a:tr h="370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1800" b="1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溴水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</a:tr>
              <a:tr h="640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+4</a:t>
                      </a:r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+6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altLang="zh-CN" sz="1800" b="1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酸性高锰酸钾溶液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altLang="zh-CN" sz="1800" b="1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800" b="1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2-</a:t>
                      </a:r>
                      <a:endParaRPr lang="zh-CN" altLang="en-US" sz="1800" b="1" baseline="30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</a:tr>
              <a:tr h="640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+6</a:t>
                      </a:r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+4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浓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800" b="1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altLang="zh-CN" sz="1800" b="1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en-US" altLang="zh-CN" sz="1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altLang="zh-CN" sz="1800" b="1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1" baseline="-25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800" b="1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99" marB="45699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048375" y="2187575"/>
          <a:ext cx="2962275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275"/>
              </a:tblGrid>
              <a:tr h="640019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预期现象</a:t>
                      </a:r>
                      <a:endParaRPr lang="en-US" altLang="zh-CN" sz="1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92" marB="45692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溶液由黄色变为无色，溶液变为混准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92" marB="45692"/>
                </a:tc>
              </a:tr>
              <a:tr h="391344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紫色溶液褪色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92" marB="45692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产生气体能使品红溶液褪色，溶液变为蓝色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92" marB="45692"/>
                </a:tc>
              </a:tr>
            </a:tbl>
          </a:graphicData>
        </a:graphic>
      </p:graphicFrame>
      <p:grpSp>
        <p:nvGrpSpPr>
          <p:cNvPr id="30768" name="组合 19"/>
          <p:cNvGrpSpPr/>
          <p:nvPr/>
        </p:nvGrpSpPr>
        <p:grpSpPr>
          <a:xfrm>
            <a:off x="76200" y="4478338"/>
            <a:ext cx="4724400" cy="2284412"/>
            <a:chOff x="1066800" y="1003299"/>
            <a:chExt cx="6096000" cy="2971800"/>
          </a:xfrm>
        </p:grpSpPr>
        <p:grpSp>
          <p:nvGrpSpPr>
            <p:cNvPr id="30769" name="组合 52"/>
            <p:cNvGrpSpPr/>
            <p:nvPr/>
          </p:nvGrpSpPr>
          <p:grpSpPr>
            <a:xfrm>
              <a:off x="1066800" y="1003299"/>
              <a:ext cx="6096000" cy="2971800"/>
              <a:chOff x="305895" y="3775643"/>
              <a:chExt cx="5424404" cy="2900285"/>
            </a:xfrm>
          </p:grpSpPr>
          <p:pic>
            <p:nvPicPr>
              <p:cNvPr id="30772" name="图片 5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5895" y="3775643"/>
                <a:ext cx="5424404" cy="29002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25" name="直接箭头连接符 24"/>
              <p:cNvCxnSpPr/>
              <p:nvPr/>
            </p:nvCxnSpPr>
            <p:spPr>
              <a:xfrm>
                <a:off x="2577000" y="4601993"/>
                <a:ext cx="28798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3513876" y="4608038"/>
                <a:ext cx="2898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2584290" y="5045400"/>
                <a:ext cx="2898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3488358" y="5045400"/>
                <a:ext cx="2898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/>
            </p:nvCxnSpPr>
            <p:spPr>
              <a:xfrm flipV="1">
                <a:off x="2340047" y="4757184"/>
                <a:ext cx="0" cy="2116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V="1">
                <a:off x="3178496" y="4765246"/>
                <a:ext cx="0" cy="2116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 flipV="1">
                <a:off x="4133599" y="4757184"/>
                <a:ext cx="0" cy="2116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70" name="文本框 21"/>
            <p:cNvSpPr txBox="1"/>
            <p:nvPr/>
          </p:nvSpPr>
          <p:spPr>
            <a:xfrm>
              <a:off x="6248400" y="3342638"/>
              <a:ext cx="3429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71" name="文本框 22"/>
            <p:cNvSpPr txBox="1"/>
            <p:nvPr/>
          </p:nvSpPr>
          <p:spPr>
            <a:xfrm>
              <a:off x="1257761" y="1219200"/>
              <a:ext cx="303877" cy="20787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2772" name="内容占位符 2"/>
          <p:cNvSpPr txBox="1"/>
          <p:nvPr/>
        </p:nvSpPr>
        <p:spPr>
          <a:xfrm>
            <a:off x="280988" y="1684338"/>
            <a:ext cx="9472612" cy="449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化学反应与电能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2286000" y="3106738"/>
            <a:ext cx="38100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" y="2166938"/>
            <a:ext cx="2260600" cy="1884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63738"/>
            <a:ext cx="32480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1879600"/>
            <a:ext cx="3314700" cy="23717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6" name="直接箭头连接符 25"/>
          <p:cNvCxnSpPr/>
          <p:nvPr/>
        </p:nvCxnSpPr>
        <p:spPr>
          <a:xfrm>
            <a:off x="6477000" y="3200400"/>
            <a:ext cx="38100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820" name="内容占位符 2"/>
          <p:cNvSpPr txBox="1"/>
          <p:nvPr/>
        </p:nvSpPr>
        <p:spPr>
          <a:xfrm>
            <a:off x="174625" y="1598613"/>
            <a:ext cx="5159375" cy="449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影响化学反应速率的因素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变量控制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0" name="Group 171"/>
          <p:cNvGraphicFramePr>
            <a:graphicFrameLocks noGrp="1"/>
          </p:cNvGraphicFramePr>
          <p:nvPr/>
        </p:nvGraphicFramePr>
        <p:xfrm>
          <a:off x="280988" y="2016125"/>
          <a:ext cx="8710613" cy="4689475"/>
        </p:xfrm>
        <a:graphic>
          <a:graphicData uri="http://schemas.openxmlformats.org/drawingml/2006/table">
            <a:tbl>
              <a:tblPr/>
              <a:tblGrid>
                <a:gridCol w="1243352"/>
                <a:gridCol w="3200254"/>
                <a:gridCol w="1447734"/>
                <a:gridCol w="2819272"/>
              </a:tblGrid>
              <a:tr h="6400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影响因素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实验内容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（产生气体）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实验结论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在其他条件相同时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1629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温度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79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浓度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889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催化剂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362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反应物的接触面积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1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173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8463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4853" name="Text Box 40"/>
          <p:cNvSpPr txBox="1"/>
          <p:nvPr/>
        </p:nvSpPr>
        <p:spPr>
          <a:xfrm>
            <a:off x="6324600" y="5754688"/>
            <a:ext cx="23463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固体反应物的表面积越大，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υ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越快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4" name="Text Box 43"/>
          <p:cNvSpPr txBox="1"/>
          <p:nvPr/>
        </p:nvSpPr>
        <p:spPr>
          <a:xfrm>
            <a:off x="6173788" y="3803650"/>
            <a:ext cx="33829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反应物的浓度越大，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υ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越快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5" name="Text Box 46"/>
          <p:cNvSpPr txBox="1"/>
          <p:nvPr/>
        </p:nvSpPr>
        <p:spPr>
          <a:xfrm>
            <a:off x="6173788" y="2811463"/>
            <a:ext cx="33496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反应物的温度越高，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υ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越快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6" name="Text Box 49"/>
          <p:cNvSpPr txBox="1"/>
          <p:nvPr/>
        </p:nvSpPr>
        <p:spPr>
          <a:xfrm>
            <a:off x="6240463" y="4762500"/>
            <a:ext cx="28781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使用催化剂，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υ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越快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7" name="Text Box 52"/>
          <p:cNvSpPr txBox="1"/>
          <p:nvPr/>
        </p:nvSpPr>
        <p:spPr>
          <a:xfrm>
            <a:off x="1563688" y="5754688"/>
            <a:ext cx="31035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同体积 同浓度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盐酸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等质量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CaCO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块状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盐酸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等质量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CaCO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粉末状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8" name="Text Box 97"/>
          <p:cNvSpPr txBox="1"/>
          <p:nvPr/>
        </p:nvSpPr>
        <p:spPr>
          <a:xfrm>
            <a:off x="1690688" y="4667250"/>
            <a:ext cx="183515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等体积 同浓度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eaLnBrk="1" hangingPunct="1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eaLnBrk="1" hangingPunct="1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+  FeCl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b="1" baseline="-25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9" name="Text Box 173"/>
          <p:cNvSpPr txBox="1"/>
          <p:nvPr/>
        </p:nvSpPr>
        <p:spPr>
          <a:xfrm>
            <a:off x="1563688" y="2632075"/>
            <a:ext cx="381635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等体积 同浓度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eaLnBrk="1" hangingPunct="1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+1mol/LFeCl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滴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40℃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eaLnBrk="1" hangingPunct="1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+1mol/LFeCl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滴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5℃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60" name="Text Box 38"/>
          <p:cNvSpPr txBox="1"/>
          <p:nvPr/>
        </p:nvSpPr>
        <p:spPr>
          <a:xfrm>
            <a:off x="1563688" y="3576638"/>
            <a:ext cx="2897187" cy="1025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少量 等质量 块状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CaCO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+2mL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0.1mol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/L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盐酸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CaCO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+2mL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mol/L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盐酸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 noChangeArrowheads="1"/>
          </p:cNvSpPr>
          <p:nvPr/>
        </p:nvSpPr>
        <p:spPr>
          <a:xfrm>
            <a:off x="9955213" y="1725613"/>
            <a:ext cx="1230313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控制变量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10564813" y="2211388"/>
            <a:ext cx="0" cy="404813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内容占位符 2"/>
          <p:cNvSpPr txBox="1">
            <a:spLocks noChangeArrowheads="1"/>
          </p:cNvSpPr>
          <p:nvPr/>
        </p:nvSpPr>
        <p:spPr>
          <a:xfrm>
            <a:off x="9639300" y="2647950"/>
            <a:ext cx="1851025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多因素（变量）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0601325" y="3116263"/>
            <a:ext cx="0" cy="403225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内容占位符 2"/>
          <p:cNvSpPr txBox="1">
            <a:spLocks noChangeArrowheads="1"/>
          </p:cNvSpPr>
          <p:nvPr/>
        </p:nvSpPr>
        <p:spPr>
          <a:xfrm>
            <a:off x="9513888" y="3582988"/>
            <a:ext cx="2305050" cy="677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只改变一个因素，控制其他因素不变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10612438" y="4262438"/>
            <a:ext cx="0" cy="403225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 noChangeArrowheads="1"/>
          </p:cNvSpPr>
          <p:nvPr/>
        </p:nvSpPr>
        <p:spPr>
          <a:xfrm>
            <a:off x="9523413" y="4762500"/>
            <a:ext cx="2305050" cy="677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因素的问题变成几个单因素的问题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10620375" y="5487988"/>
            <a:ext cx="0" cy="403225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内容占位符 2"/>
          <p:cNvSpPr txBox="1">
            <a:spLocks noChangeArrowheads="1"/>
          </p:cNvSpPr>
          <p:nvPr/>
        </p:nvSpPr>
        <p:spPr>
          <a:xfrm>
            <a:off x="9531350" y="5988050"/>
            <a:ext cx="2305050" cy="677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几个单因素的问题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加以综合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870" name="内容占位符 2"/>
          <p:cNvSpPr txBox="1"/>
          <p:nvPr/>
        </p:nvSpPr>
        <p:spPr>
          <a:xfrm>
            <a:off x="9118600" y="1023938"/>
            <a:ext cx="2955925" cy="5842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【P45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方法导引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1" name="Text Box 42"/>
          <p:cNvSpPr txBox="1"/>
          <p:nvPr/>
        </p:nvSpPr>
        <p:spPr>
          <a:xfrm>
            <a:off x="4629150" y="5932488"/>
            <a:ext cx="9858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慢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快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2" name="Text Box 45"/>
          <p:cNvSpPr txBox="1"/>
          <p:nvPr/>
        </p:nvSpPr>
        <p:spPr>
          <a:xfrm>
            <a:off x="4805363" y="2767013"/>
            <a:ext cx="18716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温度高  快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温度低  慢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3" name="Text Box 48"/>
          <p:cNvSpPr txBox="1"/>
          <p:nvPr/>
        </p:nvSpPr>
        <p:spPr>
          <a:xfrm>
            <a:off x="4826000" y="3787775"/>
            <a:ext cx="790575" cy="715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慢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快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4" name="Text Box 48"/>
          <p:cNvSpPr txBox="1"/>
          <p:nvPr/>
        </p:nvSpPr>
        <p:spPr>
          <a:xfrm>
            <a:off x="4622800" y="4738688"/>
            <a:ext cx="9921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慢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快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6868" name="内容占位符 2"/>
          <p:cNvSpPr txBox="1"/>
          <p:nvPr/>
        </p:nvSpPr>
        <p:spPr>
          <a:xfrm>
            <a:off x="280988" y="1684338"/>
            <a:ext cx="9472612" cy="449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酯化反应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6869" name="Picture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166938"/>
            <a:ext cx="2246313" cy="186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Rectangle 20"/>
          <p:cNvSpPr/>
          <p:nvPr/>
        </p:nvSpPr>
        <p:spPr>
          <a:xfrm>
            <a:off x="577850" y="4014788"/>
            <a:ext cx="3810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反应物、生成物的沸点、状态</a:t>
            </a:r>
            <a:endParaRPr lang="zh-CN" altLang="en-US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3" name="Group 27"/>
          <p:cNvGraphicFramePr>
            <a:graphicFrameLocks noGrp="1"/>
          </p:cNvGraphicFramePr>
          <p:nvPr/>
        </p:nvGraphicFramePr>
        <p:xfrm>
          <a:off x="42863" y="4465638"/>
          <a:ext cx="5022850" cy="2319338"/>
        </p:xfrm>
        <a:graphic>
          <a:graphicData uri="http://schemas.openxmlformats.org/drawingml/2006/table">
            <a:tbl>
              <a:tblPr/>
              <a:tblGrid>
                <a:gridCol w="1673877"/>
                <a:gridCol w="1315233"/>
                <a:gridCol w="2033740"/>
              </a:tblGrid>
              <a:tr h="568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沸点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常温下状态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0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乙醇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78.5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液体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8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乙酸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117.9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液体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0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乙酸乙酯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77.06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液体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729" marB="4572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893" name="Rectangle 4"/>
          <p:cNvSpPr/>
          <p:nvPr/>
        </p:nvSpPr>
        <p:spPr>
          <a:xfrm>
            <a:off x="2239963" y="2095500"/>
            <a:ext cx="3779837" cy="952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思考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通过表格中数据，如何理解乙酸乙酯的实验室制备装置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761038" y="947738"/>
            <a:ext cx="6308725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indent="-45720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en-US" altLang="zh-CN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1" lang="zh-CN" altLang="en-US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思考</a:t>
            </a:r>
            <a:r>
              <a:rPr kumimoji="1" lang="en-US" altLang="zh-CN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endParaRPr kumimoji="1" lang="en-US" altLang="zh-CN" b="1" kern="1200" cap="none" spc="0" normalizeH="0" baseline="0" noProof="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indent="-45720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en-US" altLang="zh-CN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1" lang="zh-CN" altLang="en-US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装药品的顺序如何？</a:t>
            </a:r>
            <a:endParaRPr kumimoji="1" lang="en-US" altLang="zh-CN" b="1" kern="1200" cap="none" spc="0" normalizeH="0" baseline="0" noProof="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indent="-45720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en-US" altLang="zh-CN" b="1" kern="120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kumimoji="1" lang="zh-CN" altLang="en-US" b="1" kern="120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浓硫酸的作用是什么？</a:t>
            </a:r>
            <a:endParaRPr kumimoji="1" lang="en-US" altLang="zh-CN" b="1" kern="1200" cap="none" spc="0" normalizeH="0" baseline="0" noProof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indent="-45720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en-US" altLang="zh-CN" b="1" kern="120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1" lang="zh-CN" altLang="en-US" b="1" kern="120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得到的反应产物是否纯净？主要杂质有哪些？如何除去？</a:t>
            </a:r>
            <a:endParaRPr kumimoji="1" lang="zh-CN" altLang="en-US" b="1" kern="1200" cap="none" spc="0" normalizeH="0" baseline="0" noProof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6895" name="Rectangle 2"/>
          <p:cNvSpPr/>
          <p:nvPr/>
        </p:nvSpPr>
        <p:spPr>
          <a:xfrm>
            <a:off x="6019800" y="2935288"/>
            <a:ext cx="5791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中和乙酸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，消除乙酸气味对酯气味的影响，以便闻到乙酸乙酯的气味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 </a:t>
            </a:r>
            <a:r>
              <a:rPr lang="zh-CN" altLang="en-US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溶解乙醇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，吸收乙醇。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降低酯在水中的溶解度，以便使酯分层析出。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761038" y="2566988"/>
            <a:ext cx="4638675" cy="4254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4.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饱和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Na</a:t>
            </a:r>
            <a:r>
              <a:rPr kumimoji="1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CO</a:t>
            </a:r>
            <a:r>
              <a:rPr kumimoji="1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溶液有什么作用？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6897" name="Text Box 4"/>
          <p:cNvSpPr txBox="1"/>
          <p:nvPr/>
        </p:nvSpPr>
        <p:spPr>
          <a:xfrm>
            <a:off x="5680075" y="4483100"/>
            <a:ext cx="24003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5 . 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可加碎瓷片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680075" y="4852988"/>
            <a:ext cx="3311525" cy="3698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6.</a:t>
            </a:r>
            <a:r>
              <a:rPr kumimoji="0" lang="zh-CN" altLang="en-US" b="1" kern="120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长导管的位置和作用：</a:t>
            </a:r>
            <a:endParaRPr kumimoji="0" lang="en-US" altLang="zh-CN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916" name="内容占位符 2"/>
          <p:cNvSpPr txBox="1"/>
          <p:nvPr/>
        </p:nvSpPr>
        <p:spPr>
          <a:xfrm>
            <a:off x="762000" y="1617663"/>
            <a:ext cx="7885113" cy="13922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发挥实验探究活动原型的作用；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选取真实的、有意义的、引发学生兴趣的探究问题；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改变在实验中注重动手但缺少思考的现状，强调高阶思维的过程。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8917" name="图片 36"/>
          <p:cNvPicPr>
            <a:picLocks noChangeAspect="1"/>
          </p:cNvPicPr>
          <p:nvPr/>
        </p:nvPicPr>
        <p:blipFill>
          <a:blip r:embed="rId1"/>
          <a:srcRect l="47563" t="17067" r="5070" b="6166"/>
          <a:stretch>
            <a:fillRect/>
          </a:stretch>
        </p:blipFill>
        <p:spPr>
          <a:xfrm rot="-60000">
            <a:off x="171450" y="3143250"/>
            <a:ext cx="2162175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7"/>
          <p:cNvPicPr>
            <a:picLocks noChangeAspect="1"/>
          </p:cNvPicPr>
          <p:nvPr/>
        </p:nvPicPr>
        <p:blipFill>
          <a:blip r:embed="rId2"/>
          <a:srcRect l="8096" t="52286" r="4434" b="-2"/>
          <a:stretch>
            <a:fillRect/>
          </a:stretch>
        </p:blipFill>
        <p:spPr>
          <a:xfrm>
            <a:off x="2352675" y="4394200"/>
            <a:ext cx="3857625" cy="227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788" y="4637088"/>
            <a:ext cx="3986212" cy="2027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938" y="2927350"/>
            <a:ext cx="4973637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388" y="2757488"/>
            <a:ext cx="2528887" cy="161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1185863" y="3481388"/>
            <a:ext cx="9144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91013" y="4849813"/>
            <a:ext cx="9144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" name="上弧形箭头 3"/>
          <p:cNvSpPr/>
          <p:nvPr/>
        </p:nvSpPr>
        <p:spPr>
          <a:xfrm>
            <a:off x="4629150" y="2133600"/>
            <a:ext cx="5883275" cy="727075"/>
          </a:xfrm>
          <a:prstGeom prst="curved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8925" name="内容占位符 2"/>
          <p:cNvSpPr txBox="1"/>
          <p:nvPr/>
        </p:nvSpPr>
        <p:spPr>
          <a:xfrm>
            <a:off x="4748213" y="1414463"/>
            <a:ext cx="5156200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eaLnBrk="1" hangingPunct="1">
              <a:lnSpc>
                <a:spcPct val="150000"/>
              </a:lnSpc>
              <a:spcBef>
                <a:spcPts val="865"/>
              </a:spcBef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实验装置与物质的沸点有何关系？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26" name="内容占位符 2"/>
          <p:cNvSpPr txBox="1"/>
          <p:nvPr/>
        </p:nvSpPr>
        <p:spPr>
          <a:xfrm>
            <a:off x="5983288" y="6134100"/>
            <a:ext cx="5156200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eaLnBrk="1" hangingPunct="1">
              <a:lnSpc>
                <a:spcPct val="150000"/>
              </a:lnSpc>
              <a:spcBef>
                <a:spcPts val="865"/>
              </a:spcBef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重新认识催化剂的作用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096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981200"/>
            <a:ext cx="4422775" cy="442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矩形 5"/>
          <p:cNvSpPr/>
          <p:nvPr/>
        </p:nvSpPr>
        <p:spPr>
          <a:xfrm>
            <a:off x="1501775" y="4924425"/>
            <a:ext cx="2917825" cy="1479550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sz="20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6" name="矩形 3"/>
          <p:cNvSpPr/>
          <p:nvPr/>
        </p:nvSpPr>
        <p:spPr>
          <a:xfrm>
            <a:off x="5410200" y="3048000"/>
            <a:ext cx="2862263" cy="3108325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章引言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从物质类别和元素价态两个视角研究硫、氮等元素及其化合物的性质和用途，可以深化对物质间转化关系的认识。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533900" y="5105400"/>
            <a:ext cx="755650" cy="492125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3012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863" y="1760538"/>
            <a:ext cx="4387850" cy="2439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568575" y="1565275"/>
            <a:ext cx="3575050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含硫、氮物质价</a:t>
            </a:r>
            <a:r>
              <a:rPr kumimoji="0" lang="en-US" altLang="zh-CN" sz="20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20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态二维图</a:t>
            </a:r>
            <a:endParaRPr kumimoji="0" lang="zh-CN" altLang="en-US" sz="2000" b="1" kern="1200" cap="none" spc="0" normalizeH="0" baseline="0" noProof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3014" name="组合 10"/>
          <p:cNvGrpSpPr/>
          <p:nvPr/>
        </p:nvGrpSpPr>
        <p:grpSpPr>
          <a:xfrm>
            <a:off x="152400" y="4178300"/>
            <a:ext cx="4364038" cy="2438400"/>
            <a:chOff x="305895" y="3775643"/>
            <a:chExt cx="5424404" cy="2900285"/>
          </a:xfrm>
        </p:grpSpPr>
        <p:pic>
          <p:nvPicPr>
            <p:cNvPr id="43025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895" y="3775643"/>
              <a:ext cx="5424404" cy="290028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3" name="直接箭头连接符 12"/>
            <p:cNvCxnSpPr/>
            <p:nvPr/>
          </p:nvCxnSpPr>
          <p:spPr>
            <a:xfrm>
              <a:off x="2577081" y="4602677"/>
              <a:ext cx="28809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3514363" y="4606454"/>
              <a:ext cx="28809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2584974" y="5044518"/>
              <a:ext cx="28809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488712" y="5044518"/>
              <a:ext cx="28809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2338320" y="4757510"/>
              <a:ext cx="0" cy="2114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3178915" y="4765063"/>
              <a:ext cx="0" cy="2095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4133957" y="4757510"/>
              <a:ext cx="0" cy="2114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015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75" y="1654175"/>
            <a:ext cx="5130800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675" y="4181475"/>
            <a:ext cx="5254625" cy="267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533400" y="1978025"/>
            <a:ext cx="304800" cy="1746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46888" y="1803400"/>
            <a:ext cx="304800" cy="1746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988175" y="4419600"/>
            <a:ext cx="304800" cy="1746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972800" y="3657600"/>
            <a:ext cx="304800" cy="1746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1114088" y="6429375"/>
            <a:ext cx="304800" cy="1746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92538" y="6213475"/>
            <a:ext cx="304800" cy="1746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71463" y="4413250"/>
            <a:ext cx="304800" cy="1746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097338" y="3744913"/>
            <a:ext cx="304800" cy="1746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内容占位符 2"/>
          <p:cNvSpPr txBox="1"/>
          <p:nvPr/>
        </p:nvSpPr>
        <p:spPr>
          <a:xfrm>
            <a:off x="914400" y="1539875"/>
            <a:ext cx="4495800" cy="3108325"/>
          </a:xfrm>
          <a:prstGeom prst="rect">
            <a:avLst/>
          </a:prstGeom>
          <a:noFill/>
          <a:ln w="5715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命题的依据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课程标准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人教版  必修  第二册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区教学实际情况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5" name="内容占位符 2"/>
          <p:cNvSpPr txBox="1"/>
          <p:nvPr/>
        </p:nvSpPr>
        <p:spPr>
          <a:xfrm>
            <a:off x="6324600" y="1582738"/>
            <a:ext cx="4343400" cy="2395537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10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考查题型</a:t>
            </a:r>
            <a:endParaRPr lang="en-US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选择题 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1-25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主观题  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26-33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1000"/>
              </a:spcBef>
              <a:buNone/>
            </a:pP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3070225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一、期末考试说明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-350837" y="1573213"/>
            <a:ext cx="2981325" cy="560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工业制备酸：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HNO</a:t>
            </a:r>
            <a:r>
              <a:rPr kumimoji="0" lang="en-US" altLang="zh-CN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0" lang="zh-CN" altLang="en-US" sz="18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061" name="文本框 23"/>
          <p:cNvSpPr txBox="1"/>
          <p:nvPr/>
        </p:nvSpPr>
        <p:spPr>
          <a:xfrm>
            <a:off x="203200" y="4789488"/>
            <a:ext cx="25019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2NO+ 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    2NO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62" name="Text Box 3"/>
          <p:cNvSpPr txBox="1"/>
          <p:nvPr/>
        </p:nvSpPr>
        <p:spPr>
          <a:xfrm>
            <a:off x="125413" y="4148138"/>
            <a:ext cx="440531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N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+3H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2NH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63" name="内容占位符 2"/>
          <p:cNvSpPr txBox="1"/>
          <p:nvPr/>
        </p:nvSpPr>
        <p:spPr>
          <a:xfrm>
            <a:off x="260350" y="5568950"/>
            <a:ext cx="2506663" cy="5762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浓硝酸保存：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64" name="内容占位符 2"/>
          <p:cNvSpPr txBox="1"/>
          <p:nvPr/>
        </p:nvSpPr>
        <p:spPr>
          <a:xfrm>
            <a:off x="2520950" y="3197225"/>
            <a:ext cx="701675" cy="57467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b="1" baseline="-25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65" name="内容占位符 2"/>
          <p:cNvSpPr txBox="1"/>
          <p:nvPr/>
        </p:nvSpPr>
        <p:spPr>
          <a:xfrm>
            <a:off x="17463" y="2411413"/>
            <a:ext cx="1716087" cy="996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空气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(N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66" name="内容占位符 2"/>
          <p:cNvSpPr txBox="1"/>
          <p:nvPr/>
        </p:nvSpPr>
        <p:spPr>
          <a:xfrm>
            <a:off x="1474788" y="2451100"/>
            <a:ext cx="1027112" cy="981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分离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352675" y="2279650"/>
            <a:ext cx="706438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0" lang="zh-CN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3930650" y="2263775"/>
            <a:ext cx="96361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0" lang="zh-CN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9577388" y="2181225"/>
            <a:ext cx="1268413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HNO</a:t>
            </a:r>
            <a:r>
              <a:rPr kumimoji="0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0" lang="zh-CN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6192838" y="2212975"/>
            <a:ext cx="846138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071" name="内容占位符 2"/>
          <p:cNvSpPr txBox="1"/>
          <p:nvPr/>
        </p:nvSpPr>
        <p:spPr>
          <a:xfrm>
            <a:off x="2803525" y="2133600"/>
            <a:ext cx="2019300" cy="9413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催化剂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高温、高压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72" name="内容占位符 2"/>
          <p:cNvSpPr txBox="1"/>
          <p:nvPr/>
        </p:nvSpPr>
        <p:spPr>
          <a:xfrm>
            <a:off x="4729163" y="2079625"/>
            <a:ext cx="1606550" cy="5032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催化剂  △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73" name="内容占位符 2"/>
          <p:cNvSpPr txBox="1"/>
          <p:nvPr/>
        </p:nvSpPr>
        <p:spPr>
          <a:xfrm>
            <a:off x="7000875" y="2039938"/>
            <a:ext cx="744538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7962900" y="2222500"/>
            <a:ext cx="984250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kumimoji="0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075" name="内容占位符 2"/>
          <p:cNvSpPr txBox="1"/>
          <p:nvPr/>
        </p:nvSpPr>
        <p:spPr>
          <a:xfrm>
            <a:off x="8678863" y="2047875"/>
            <a:ext cx="1027112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5076" name="组合 49"/>
          <p:cNvGrpSpPr/>
          <p:nvPr/>
        </p:nvGrpSpPr>
        <p:grpSpPr>
          <a:xfrm>
            <a:off x="3592513" y="3906838"/>
            <a:ext cx="3565525" cy="749300"/>
            <a:chOff x="3191402" y="3327581"/>
            <a:chExt cx="3564644" cy="748923"/>
          </a:xfrm>
        </p:grpSpPr>
        <p:sp>
          <p:nvSpPr>
            <p:cNvPr id="45100" name="文本框 50"/>
            <p:cNvSpPr txBox="1"/>
            <p:nvPr/>
          </p:nvSpPr>
          <p:spPr>
            <a:xfrm>
              <a:off x="3191402" y="3462270"/>
              <a:ext cx="3564644" cy="5078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4NH</a:t>
              </a:r>
              <a:r>
                <a:rPr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+ 5O</a:t>
              </a:r>
              <a:r>
                <a:rPr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     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       4NO + 6H</a:t>
              </a:r>
              <a:r>
                <a:rPr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  <a:endPara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5101" name="文本框 53"/>
            <p:cNvSpPr txBox="1"/>
            <p:nvPr/>
          </p:nvSpPr>
          <p:spPr>
            <a:xfrm>
              <a:off x="4245625" y="3327581"/>
              <a:ext cx="881973" cy="7489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催化剂</a:t>
              </a:r>
              <a:endPara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>
                <a:spcBef>
                  <a:spcPts val="800"/>
                </a:spcBef>
                <a:buNone/>
              </a:pPr>
              <a:r>
                <a:rPr lang="zh-CN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△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5077" name="文本框 55"/>
          <p:cNvSpPr txBox="1"/>
          <p:nvPr/>
        </p:nvSpPr>
        <p:spPr>
          <a:xfrm>
            <a:off x="3527425" y="4811713"/>
            <a:ext cx="30353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3NO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+H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  =    2HNO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+NO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78" name="Text Box 3"/>
          <p:cNvSpPr txBox="1"/>
          <p:nvPr/>
        </p:nvSpPr>
        <p:spPr>
          <a:xfrm>
            <a:off x="1003300" y="3817938"/>
            <a:ext cx="1411288" cy="100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高温、高压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催化剂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79" name="内容占位符 2"/>
          <p:cNvSpPr txBox="1"/>
          <p:nvPr/>
        </p:nvSpPr>
        <p:spPr>
          <a:xfrm>
            <a:off x="1733550" y="5656263"/>
            <a:ext cx="4129088" cy="4429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保存在棕色瓶中，并放置在阴凉处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80" name="文本框 66"/>
          <p:cNvSpPr txBox="1"/>
          <p:nvPr/>
        </p:nvSpPr>
        <p:spPr>
          <a:xfrm>
            <a:off x="1135063" y="6170613"/>
            <a:ext cx="8589962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4HNO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  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4NO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+2H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81" name="Text Box 3"/>
          <p:cNvSpPr txBox="1"/>
          <p:nvPr/>
        </p:nvSpPr>
        <p:spPr>
          <a:xfrm>
            <a:off x="1733550" y="6519863"/>
            <a:ext cx="9715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  <a:buNone/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或光照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82" name="文本框 70"/>
          <p:cNvSpPr txBox="1"/>
          <p:nvPr/>
        </p:nvSpPr>
        <p:spPr>
          <a:xfrm>
            <a:off x="1952625" y="6016625"/>
            <a:ext cx="4175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ts val="800"/>
              </a:spcBef>
              <a:buNone/>
            </a:pP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△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224088" y="2254250"/>
            <a:ext cx="255588" cy="1165225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08100" y="2836863"/>
            <a:ext cx="9112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2822575" y="2451100"/>
            <a:ext cx="124460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4878388" y="2447925"/>
            <a:ext cx="124460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8559800" y="2408238"/>
            <a:ext cx="1243013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6688138" y="2411413"/>
            <a:ext cx="1243013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9" name="Text Box 3"/>
          <p:cNvSpPr txBox="1"/>
          <p:nvPr/>
        </p:nvSpPr>
        <p:spPr>
          <a:xfrm>
            <a:off x="1431925" y="4090988"/>
            <a:ext cx="5540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7" name="标题 1"/>
          <p:cNvSpPr txBox="1"/>
          <p:nvPr/>
        </p:nvSpPr>
        <p:spPr>
          <a:xfrm>
            <a:off x="5386388" y="1246188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工业制备碱：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1800" b="1" i="0" u="none" strike="noStrike" kern="0" cap="none" spc="0" normalizeH="0" baseline="-25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·H</a:t>
            </a:r>
            <a:r>
              <a:rPr kumimoji="0" lang="en-US" altLang="zh-CN" sz="1800" b="1" i="0" u="none" strike="noStrike" kern="0" cap="none" spc="0" normalizeH="0" baseline="-25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kumimoji="0" lang="zh-CN" altLang="en-US" sz="1800" b="1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091" name="内容占位符 2"/>
          <p:cNvSpPr txBox="1"/>
          <p:nvPr/>
        </p:nvSpPr>
        <p:spPr>
          <a:xfrm>
            <a:off x="7246938" y="4641850"/>
            <a:ext cx="1381125" cy="422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实际应用：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92" name="内容占位符 2"/>
          <p:cNvSpPr txBox="1"/>
          <p:nvPr/>
        </p:nvSpPr>
        <p:spPr>
          <a:xfrm>
            <a:off x="8410575" y="4676775"/>
            <a:ext cx="1258888" cy="3540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常用弱碱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90" name="直接箭头连接符 89"/>
          <p:cNvCxnSpPr/>
          <p:nvPr/>
        </p:nvCxnSpPr>
        <p:spPr>
          <a:xfrm>
            <a:off x="4414838" y="2643188"/>
            <a:ext cx="0" cy="442913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4" name="内容占位符 2"/>
          <p:cNvSpPr txBox="1"/>
          <p:nvPr/>
        </p:nvSpPr>
        <p:spPr>
          <a:xfrm>
            <a:off x="4378325" y="2698750"/>
            <a:ext cx="1606550" cy="5032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3735388" y="3095625"/>
            <a:ext cx="144462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·H</a:t>
            </a:r>
            <a:r>
              <a:rPr kumimoji="0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kumimoji="0" lang="zh-CN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5096" name="组合 90"/>
          <p:cNvGrpSpPr/>
          <p:nvPr/>
        </p:nvGrpSpPr>
        <p:grpSpPr>
          <a:xfrm>
            <a:off x="7296150" y="4132263"/>
            <a:ext cx="4271963" cy="523875"/>
            <a:chOff x="7614957" y="4097210"/>
            <a:chExt cx="4272244" cy="523220"/>
          </a:xfrm>
        </p:grpSpPr>
        <p:sp>
          <p:nvSpPr>
            <p:cNvPr id="45097" name="Text Box 3"/>
            <p:cNvSpPr txBox="1"/>
            <p:nvPr/>
          </p:nvSpPr>
          <p:spPr>
            <a:xfrm>
              <a:off x="7614957" y="4172810"/>
              <a:ext cx="427224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NH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en-US" altLang="zh-CN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+H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O       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NH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·H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  <a:r>
                <a:rPr lang="en-US" altLang="zh-CN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   NH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+</a:t>
              </a:r>
              <a:r>
                <a:rPr lang="en-US" altLang="zh-CN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+ OH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-</a:t>
              </a:r>
              <a:r>
                <a:rPr lang="en-US" altLang="zh-CN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5098" name="Text Box 3"/>
            <p:cNvSpPr txBox="1"/>
            <p:nvPr/>
          </p:nvSpPr>
          <p:spPr>
            <a:xfrm>
              <a:off x="8702918" y="4097210"/>
              <a:ext cx="55419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ts val="600"/>
                </a:spcBef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⇌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5099" name="Text Box 3"/>
            <p:cNvSpPr txBox="1"/>
            <p:nvPr/>
          </p:nvSpPr>
          <p:spPr>
            <a:xfrm>
              <a:off x="10067977" y="4097210"/>
              <a:ext cx="55419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ts val="600"/>
                </a:spcBef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⇌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7108" name="图片 2"/>
          <p:cNvPicPr>
            <a:picLocks noChangeAspect="1"/>
          </p:cNvPicPr>
          <p:nvPr/>
        </p:nvPicPr>
        <p:blipFill>
          <a:blip r:embed="rId1"/>
          <a:srcRect r="961"/>
          <a:stretch>
            <a:fillRect/>
          </a:stretch>
        </p:blipFill>
        <p:spPr>
          <a:xfrm>
            <a:off x="23813" y="1670050"/>
            <a:ext cx="4319587" cy="222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01650"/>
            <a:ext cx="4956175" cy="296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2" y="4060825"/>
            <a:ext cx="5605462" cy="294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00" y="3657600"/>
            <a:ext cx="4200525" cy="275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矩形 21"/>
          <p:cNvSpPr/>
          <p:nvPr/>
        </p:nvSpPr>
        <p:spPr>
          <a:xfrm>
            <a:off x="2486025" y="4894263"/>
            <a:ext cx="3770313" cy="47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+Br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000" b="1" i="0" u="none" strike="noStrike" kern="100" cap="none" spc="-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==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+2HBr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81238" y="5283200"/>
            <a:ext cx="5940425" cy="47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5SO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+2KMnO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000" b="1" i="0" u="none" strike="noStrike" kern="100" cap="none" spc="-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==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+ 2MnSO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kumimoji="0" lang="en-US" altLang="zh-CN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915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1704975"/>
            <a:ext cx="7642225" cy="508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内容占位符 2"/>
          <p:cNvSpPr txBox="1"/>
          <p:nvPr/>
        </p:nvSpPr>
        <p:spPr>
          <a:xfrm>
            <a:off x="7494588" y="1204913"/>
            <a:ext cx="4540250" cy="18811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重视基础知识的落实；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提高陌生方程式的书写能力；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重视开展高水平的实验探究活动；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158" name="Text Box 1"/>
          <p:cNvSpPr txBox="1"/>
          <p:nvPr/>
        </p:nvSpPr>
        <p:spPr>
          <a:xfrm>
            <a:off x="1208088" y="1152525"/>
            <a:ext cx="604837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de-DE" sz="9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endParaRPr lang="zh-CN" altLang="de-DE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9" name="Text Box 2"/>
          <p:cNvSpPr txBox="1"/>
          <p:nvPr/>
        </p:nvSpPr>
        <p:spPr>
          <a:xfrm>
            <a:off x="1220788" y="639763"/>
            <a:ext cx="604837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endParaRPr lang="en-US" altLang="zh-CN" sz="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124200" y="4052888"/>
            <a:ext cx="2514600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5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饱和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NaHCO</a:t>
            </a:r>
            <a:r>
              <a:rPr kumimoji="0" lang="en-US" altLang="zh-CN" sz="1800" b="1" i="0" u="none" strike="noStrike" kern="1200" cap="none" spc="0" normalizeH="0" baseline="-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411413" y="5024438"/>
            <a:ext cx="4868863" cy="646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通入</a:t>
            </a:r>
            <a:r>
              <a:rPr kumimoji="0" lang="pt-BR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kumimoji="0" lang="pt-BR" altLang="zh-CN" sz="1800" b="1" i="0" u="none" strike="noStrike" kern="1200" cap="none" spc="0" normalizeH="0" baseline="-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提供酸性环境</a:t>
            </a:r>
            <a:r>
              <a:rPr kumimoji="0" lang="zh-CN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可使</a:t>
            </a:r>
            <a:r>
              <a:rPr kumimoji="0" lang="pt-BR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kumimoji="0" lang="zh-CN" altLang="de-DE" sz="1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被氧化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854950" y="5507038"/>
            <a:ext cx="2538413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的实验室制备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35600" y="3913188"/>
            <a:ext cx="4117975" cy="6477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5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58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除去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HCl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，防止其溶于水显酸性，干扰探究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1800" b="1" i="0" u="none" strike="noStrike" kern="1200" cap="none" spc="0" normalizeH="0" baseline="-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对反应的影响</a:t>
            </a:r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81400" y="5599113"/>
            <a:ext cx="4725988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+H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===  Na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+SO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↑+H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333500" y="5094288"/>
            <a:ext cx="95885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1800" b="1" i="0" u="none" strike="noStrike" kern="1200" cap="none" spc="0" normalizeH="0" baseline="-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pt-BR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kumimoji="0" lang="pt-BR" altLang="zh-CN" sz="1800" b="1" i="0" u="none" strike="noStrike" kern="1200" cap="none" spc="0" normalizeH="0" baseline="-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742113" y="6438900"/>
            <a:ext cx="3651250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3SO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+2H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O=== 2H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+S↓</a:t>
            </a:r>
            <a:endParaRPr kumimoji="0" lang="pt-BR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840663" y="6253163"/>
            <a:ext cx="93345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pt-BR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kumimoji="0" lang="pt-BR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pt-BR" altLang="zh-CN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502650" y="6161088"/>
            <a:ext cx="330200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基于信息书写陌生方程式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496425" y="3913188"/>
            <a:ext cx="2538413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排除干扰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04" name="Text Box 1"/>
          <p:cNvSpPr txBox="1"/>
          <p:nvPr/>
        </p:nvSpPr>
        <p:spPr>
          <a:xfrm>
            <a:off x="1208088" y="1152525"/>
            <a:ext cx="604837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de-DE" sz="9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endParaRPr lang="zh-CN" altLang="de-DE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5" name="Text Box 2"/>
          <p:cNvSpPr txBox="1"/>
          <p:nvPr/>
        </p:nvSpPr>
        <p:spPr>
          <a:xfrm>
            <a:off x="1220788" y="639763"/>
            <a:ext cx="604837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endParaRPr lang="en-US" altLang="zh-CN" sz="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237538" y="6005513"/>
            <a:ext cx="2540000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基础方程式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07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1873250"/>
            <a:ext cx="8372475" cy="477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062162" y="4881563"/>
            <a:ext cx="185738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05400" y="5943600"/>
            <a:ext cx="3167063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4HNO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4NO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↑+ 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↑+2H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-304800" y="1477963"/>
            <a:ext cx="2538413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2022.7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西城期末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11" name="内容占位符 2"/>
          <p:cNvSpPr txBox="1"/>
          <p:nvPr/>
        </p:nvSpPr>
        <p:spPr>
          <a:xfrm>
            <a:off x="7848600" y="1152525"/>
            <a:ext cx="4191000" cy="1285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重视基础知识的落实；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提高陌生方程式的书写能力；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重视开展高水平的实验探究活动；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35588" y="5699125"/>
            <a:ext cx="1196975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光照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3252" name="Text Box 1"/>
          <p:cNvSpPr txBox="1"/>
          <p:nvPr/>
        </p:nvSpPr>
        <p:spPr>
          <a:xfrm>
            <a:off x="1208088" y="1152525"/>
            <a:ext cx="604837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de-DE" sz="9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endParaRPr lang="zh-CN" altLang="de-DE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3" name="Text Box 2"/>
          <p:cNvSpPr txBox="1"/>
          <p:nvPr/>
        </p:nvSpPr>
        <p:spPr>
          <a:xfrm>
            <a:off x="1220788" y="639763"/>
            <a:ext cx="604837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endParaRPr lang="en-US" altLang="zh-CN" sz="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093075" y="3795713"/>
            <a:ext cx="3505200" cy="6477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基于信息、氧化反应规律书写陌生方程式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325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1712913"/>
            <a:ext cx="7772400" cy="3392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2062162" y="4881563"/>
            <a:ext cx="185738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181600" y="3451225"/>
            <a:ext cx="4197350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4H</a:t>
            </a:r>
            <a:r>
              <a:rPr kumimoji="0" lang="pt-BR" altLang="zh-CN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+2NO</a:t>
            </a:r>
            <a:r>
              <a:rPr kumimoji="0" lang="pt-BR" altLang="zh-CN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pt-BR" altLang="zh-CN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−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+2Cl</a:t>
            </a:r>
            <a:r>
              <a:rPr kumimoji="0" lang="zh-CN" altLang="de-DE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kumimoji="0" lang="zh-CN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2NO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↑+Cl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↑+2H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" y="5065713"/>
            <a:ext cx="9899650" cy="646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将反应生成的气体依次通入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AgNO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95%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的乙醇溶液</a:t>
            </a:r>
            <a:r>
              <a:rPr kumimoji="0" lang="zh-CN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硝酸酸化的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AgNO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kumimoji="0" lang="zh-CN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AgNO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95%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的乙醇溶液中无白色沉淀</a:t>
            </a:r>
            <a:r>
              <a:rPr kumimoji="0" lang="zh-CN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硝酸酸化的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AgNO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溶液中产生白色沉淀则证明原气体中含有</a:t>
            </a:r>
            <a:r>
              <a:rPr kumimoji="0" lang="pt-BR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kumimoji="0" lang="pt-BR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352800" y="5964238"/>
            <a:ext cx="5573713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基础知识扎实，基于信息、题中证据完成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260" name="内容占位符 2"/>
          <p:cNvSpPr txBox="1"/>
          <p:nvPr/>
        </p:nvSpPr>
        <p:spPr>
          <a:xfrm>
            <a:off x="7808913" y="1219200"/>
            <a:ext cx="4316412" cy="1309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重视基础知识的落实；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提高陌生方程式的书写能力；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重视开展高水平的实验探究活动；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5300" name="Text Box 1"/>
          <p:cNvSpPr txBox="1"/>
          <p:nvPr/>
        </p:nvSpPr>
        <p:spPr>
          <a:xfrm>
            <a:off x="1208088" y="1152525"/>
            <a:ext cx="604837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de-DE" sz="9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endParaRPr lang="zh-CN" altLang="de-DE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1" name="Text Box 2"/>
          <p:cNvSpPr txBox="1"/>
          <p:nvPr/>
        </p:nvSpPr>
        <p:spPr>
          <a:xfrm>
            <a:off x="1220788" y="639763"/>
            <a:ext cx="604837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buNone/>
            </a:pPr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endParaRPr lang="en-US" altLang="zh-CN" sz="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839200" y="3351213"/>
            <a:ext cx="2538413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基于基础知识回答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748463" y="5051425"/>
            <a:ext cx="5127625" cy="646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根据题意，找反应物、根据氧化还原规律写生成物和配平，完成陌生方程式的书写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530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73200"/>
            <a:ext cx="8058150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4824413"/>
            <a:ext cx="649605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65163" y="5618163"/>
            <a:ext cx="6727825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浓硝酸可以与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NaCl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发生氧化还原反应，生成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NOCl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kumimoji="0" lang="en-US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kumimoji="0" lang="en-US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19600" y="2967038"/>
            <a:ext cx="5943600" cy="6477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取少量盐酸于试管中，充分加热，向其中滴入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AgNO</a:t>
            </a:r>
            <a:r>
              <a:rPr kumimoji="0" lang="en-US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溶液，有白色沉淀生成，丙同学观点不成立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91000" y="4657725"/>
            <a:ext cx="510540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4HNO</a:t>
            </a:r>
            <a:r>
              <a:rPr kumimoji="0" lang="en-US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浓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)+3NaCl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NOCl+Cl</a:t>
            </a:r>
            <a:r>
              <a:rPr kumimoji="0" lang="en-US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↑+3NaNO</a:t>
            </a:r>
            <a:r>
              <a:rPr kumimoji="0" lang="en-US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+2H</a:t>
            </a:r>
            <a:r>
              <a:rPr kumimoji="0" lang="en-US" altLang="zh-CN" sz="1800" b="1" i="0" u="none" strike="noStrike" kern="1200" cap="none" spc="0" normalizeH="0" baseline="-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76600" y="6210300"/>
            <a:ext cx="266700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综合评价不难完成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734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1566863"/>
            <a:ext cx="6121400" cy="521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53200" y="3805238"/>
            <a:ext cx="4164013" cy="3683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降低学生对复杂探究题的畏难情绪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350" name="内容占位符 2"/>
          <p:cNvSpPr txBox="1"/>
          <p:nvPr/>
        </p:nvSpPr>
        <p:spPr>
          <a:xfrm>
            <a:off x="7494588" y="1204913"/>
            <a:ext cx="4316412" cy="13858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重视基础知识的落实；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提高陌生方程式的书写能力；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重视开展高水平的实验探究活动；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内容占位符 2"/>
          <p:cNvSpPr txBox="1"/>
          <p:nvPr/>
        </p:nvSpPr>
        <p:spPr>
          <a:xfrm>
            <a:off x="228600" y="990600"/>
            <a:ext cx="4495800" cy="6858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9396" name="内容占位符 2"/>
          <p:cNvSpPr txBox="1"/>
          <p:nvPr/>
        </p:nvSpPr>
        <p:spPr>
          <a:xfrm>
            <a:off x="762000" y="1617663"/>
            <a:ext cx="10591800" cy="25733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发挥核心概念对元素化合物学习的指导作用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发挥物质分类、氧化还原反应、离子反应等指导作用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回归教材，重视基础知识的落实；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重视开展高水平的实验探究活动；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紧密联系生产和生活实际，创设丰富多样的真实问题情境；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重视对基础方程式原理理解，进而提升学生对陌生方程式的书写能力；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397" name="内容占位符 2"/>
          <p:cNvSpPr txBox="1"/>
          <p:nvPr/>
        </p:nvSpPr>
        <p:spPr>
          <a:xfrm>
            <a:off x="609600" y="4191000"/>
            <a:ext cx="5943600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例题：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2021.7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西城期末，、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2022.7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2023.7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各区期末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化学反应规律的复习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144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8" y="1587500"/>
            <a:ext cx="6037262" cy="507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矩形 5"/>
          <p:cNvSpPr/>
          <p:nvPr/>
        </p:nvSpPr>
        <p:spPr>
          <a:xfrm>
            <a:off x="2000250" y="4243388"/>
            <a:ext cx="3744913" cy="232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sz="20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8048625" y="3727450"/>
            <a:ext cx="1322388" cy="404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化学反应    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447" name="矩形 3"/>
          <p:cNvSpPr/>
          <p:nvPr/>
        </p:nvSpPr>
        <p:spPr>
          <a:xfrm>
            <a:off x="9867900" y="4303713"/>
            <a:ext cx="1295400" cy="10668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物质变化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能量变化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48" name="矩形 3"/>
          <p:cNvSpPr/>
          <p:nvPr/>
        </p:nvSpPr>
        <p:spPr>
          <a:xfrm>
            <a:off x="7872413" y="3114675"/>
            <a:ext cx="1566862" cy="422275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章引言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7161213" y="3963988"/>
            <a:ext cx="841375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0" name="矩形 3"/>
          <p:cNvSpPr/>
          <p:nvPr/>
        </p:nvSpPr>
        <p:spPr>
          <a:xfrm>
            <a:off x="10136188" y="3676650"/>
            <a:ext cx="768350" cy="487363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变化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51" name="矩形 3"/>
          <p:cNvSpPr/>
          <p:nvPr/>
        </p:nvSpPr>
        <p:spPr>
          <a:xfrm>
            <a:off x="6491288" y="3686175"/>
            <a:ext cx="766762" cy="487363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控制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9439275" y="3983038"/>
            <a:ext cx="76200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3" name="矩形 3"/>
          <p:cNvSpPr/>
          <p:nvPr/>
        </p:nvSpPr>
        <p:spPr>
          <a:xfrm>
            <a:off x="6543675" y="4408488"/>
            <a:ext cx="1295400" cy="10668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速率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限度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0515600" y="4094163"/>
            <a:ext cx="0" cy="365125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884988" y="4132263"/>
            <a:ext cx="0" cy="363538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化学反应规律的复习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3492" name="文本框 15"/>
          <p:cNvSpPr txBox="1"/>
          <p:nvPr/>
        </p:nvSpPr>
        <p:spPr>
          <a:xfrm>
            <a:off x="609600" y="1958975"/>
            <a:ext cx="4267200" cy="3830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放热反应：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）所有燃烧反应  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）活泼金属与酸反应  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）氢气和氯气的化合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）中和反应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吸热反应：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）氯化铵与八水合氢氧化钡的反应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）盐酸和碳酸氢钠的反应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）灼热的炭和二氧化碳的反应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3493" name="Text Box 38"/>
          <p:cNvSpPr txBox="1"/>
          <p:nvPr/>
        </p:nvSpPr>
        <p:spPr>
          <a:xfrm>
            <a:off x="457200" y="1555750"/>
            <a:ext cx="2209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化学反应与热能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3494" name="组合 21"/>
          <p:cNvGrpSpPr/>
          <p:nvPr/>
        </p:nvGrpSpPr>
        <p:grpSpPr>
          <a:xfrm>
            <a:off x="4876800" y="1647825"/>
            <a:ext cx="4516438" cy="4827588"/>
            <a:chOff x="6739783" y="1215189"/>
            <a:chExt cx="4517186" cy="4827560"/>
          </a:xfrm>
        </p:grpSpPr>
        <p:pic>
          <p:nvPicPr>
            <p:cNvPr id="63495" name="图片 22"/>
            <p:cNvPicPr>
              <a:picLocks noChangeAspect="1"/>
            </p:cNvPicPr>
            <p:nvPr/>
          </p:nvPicPr>
          <p:blipFill>
            <a:blip r:embed="rId1"/>
            <a:srcRect t="13983"/>
            <a:stretch>
              <a:fillRect/>
            </a:stretch>
          </p:blipFill>
          <p:spPr>
            <a:xfrm>
              <a:off x="6739783" y="1751436"/>
              <a:ext cx="4517186" cy="20725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3496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6195" y="3960661"/>
              <a:ext cx="4390774" cy="20820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7" name="TextBox 21"/>
            <p:cNvSpPr txBox="1"/>
            <p:nvPr/>
          </p:nvSpPr>
          <p:spPr>
            <a:xfrm>
              <a:off x="8346079" y="1215189"/>
              <a:ext cx="189968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宏观判断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内容占位符 2"/>
          <p:cNvSpPr txBox="1"/>
          <p:nvPr/>
        </p:nvSpPr>
        <p:spPr>
          <a:xfrm>
            <a:off x="685800" y="1295400"/>
            <a:ext cx="7543800" cy="32004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化学科学与实验探究复习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常见无机物及其应用的复习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化学反应规律的复习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简单有机化合物及其应用的复习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化学与社会发展的复习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化学反应规律的复习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5540" name="Text Box 38"/>
          <p:cNvSpPr txBox="1"/>
          <p:nvPr/>
        </p:nvSpPr>
        <p:spPr>
          <a:xfrm>
            <a:off x="457200" y="1555750"/>
            <a:ext cx="2209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化学反应与热能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5541" name="组合 9"/>
          <p:cNvGrpSpPr/>
          <p:nvPr/>
        </p:nvGrpSpPr>
        <p:grpSpPr>
          <a:xfrm>
            <a:off x="5410200" y="1546225"/>
            <a:ext cx="4033838" cy="4314825"/>
            <a:chOff x="6348548" y="1036033"/>
            <a:chExt cx="5113113" cy="4984539"/>
          </a:xfrm>
        </p:grpSpPr>
        <p:pic>
          <p:nvPicPr>
            <p:cNvPr id="65543" name="Picture 2" descr="C:\Users\niexiudong02\Desktop\1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964718" y="4348388"/>
              <a:ext cx="3634304" cy="1672184"/>
            </a:xfrm>
            <a:prstGeom prst="rect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65544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9946" y="1492002"/>
              <a:ext cx="4429281" cy="22347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6960270" y="1487172"/>
              <a:ext cx="4501391" cy="2358395"/>
            </a:xfrm>
            <a:prstGeom prst="rect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5546" name="直接连接符 13"/>
            <p:cNvCxnSpPr/>
            <p:nvPr/>
          </p:nvCxnSpPr>
          <p:spPr>
            <a:xfrm>
              <a:off x="9400929" y="2140122"/>
              <a:ext cx="1928826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ysDot"/>
              <a:miter/>
              <a:headEnd type="none" w="med" len="med"/>
              <a:tailEnd type="none" w="med" len="med"/>
            </a:ln>
          </p:spPr>
        </p:cxnSp>
        <p:cxnSp>
          <p:nvCxnSpPr>
            <p:cNvPr id="65547" name="直接连接符 14"/>
            <p:cNvCxnSpPr/>
            <p:nvPr/>
          </p:nvCxnSpPr>
          <p:spPr>
            <a:xfrm>
              <a:off x="6916097" y="2400930"/>
              <a:ext cx="1714512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ysDot"/>
              <a:miter/>
              <a:headEnd type="none" w="med" len="med"/>
              <a:tailEnd type="none" w="med" len="med"/>
            </a:ln>
          </p:spPr>
        </p:cxnSp>
        <p:cxnSp>
          <p:nvCxnSpPr>
            <p:cNvPr id="65548" name="直接连接符 17"/>
            <p:cNvCxnSpPr/>
            <p:nvPr/>
          </p:nvCxnSpPr>
          <p:spPr>
            <a:xfrm>
              <a:off x="9242555" y="2956936"/>
              <a:ext cx="2071702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ysDot"/>
              <a:miter/>
              <a:headEnd type="none" w="med" len="med"/>
              <a:tailEnd type="none" w="med" len="med"/>
            </a:ln>
          </p:spPr>
        </p:cxnSp>
        <p:cxnSp>
          <p:nvCxnSpPr>
            <p:cNvPr id="65549" name="直接连接符 18"/>
            <p:cNvCxnSpPr/>
            <p:nvPr/>
          </p:nvCxnSpPr>
          <p:spPr>
            <a:xfrm>
              <a:off x="6916097" y="3225602"/>
              <a:ext cx="1714512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ysDot"/>
              <a:miter/>
              <a:headEnd type="none" w="med" len="med"/>
              <a:tailEnd type="none" w="med" len="med"/>
            </a:ln>
          </p:spPr>
        </p:cxnSp>
        <p:cxnSp>
          <p:nvCxnSpPr>
            <p:cNvPr id="65550" name="直接连接符 19"/>
            <p:cNvCxnSpPr/>
            <p:nvPr/>
          </p:nvCxnSpPr>
          <p:spPr>
            <a:xfrm>
              <a:off x="7304283" y="2115178"/>
              <a:ext cx="1928826" cy="1588"/>
            </a:xfrm>
            <a:prstGeom prst="line">
              <a:avLst/>
            </a:prstGeom>
            <a:ln w="28575" cap="flat" cmpd="sng">
              <a:solidFill>
                <a:srgbClr val="FFC000"/>
              </a:solidFill>
              <a:prstDash val="sysDot"/>
              <a:miter/>
              <a:headEnd type="none" w="med" len="med"/>
              <a:tailEnd type="none" w="med" len="med"/>
            </a:ln>
          </p:spPr>
        </p:cxnSp>
        <p:cxnSp>
          <p:nvCxnSpPr>
            <p:cNvPr id="65551" name="直接连接符 20"/>
            <p:cNvCxnSpPr/>
            <p:nvPr/>
          </p:nvCxnSpPr>
          <p:spPr>
            <a:xfrm>
              <a:off x="9400929" y="2172366"/>
              <a:ext cx="360040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552" name="直接连接符 25"/>
            <p:cNvCxnSpPr/>
            <p:nvPr/>
          </p:nvCxnSpPr>
          <p:spPr>
            <a:xfrm>
              <a:off x="8128263" y="3225602"/>
              <a:ext cx="360040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553" name="直接连接符 26"/>
            <p:cNvCxnSpPr/>
            <p:nvPr/>
          </p:nvCxnSpPr>
          <p:spPr>
            <a:xfrm>
              <a:off x="10839727" y="2172366"/>
              <a:ext cx="490028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554" name="直接连接符 27"/>
            <p:cNvCxnSpPr/>
            <p:nvPr/>
          </p:nvCxnSpPr>
          <p:spPr>
            <a:xfrm>
              <a:off x="7124263" y="2402518"/>
              <a:ext cx="360040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555" name="直接连接符 28"/>
            <p:cNvCxnSpPr/>
            <p:nvPr/>
          </p:nvCxnSpPr>
          <p:spPr>
            <a:xfrm>
              <a:off x="8200271" y="2402518"/>
              <a:ext cx="360040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556" name="直接连接符 29"/>
            <p:cNvCxnSpPr/>
            <p:nvPr/>
          </p:nvCxnSpPr>
          <p:spPr>
            <a:xfrm>
              <a:off x="9280391" y="2958524"/>
              <a:ext cx="360040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557" name="直接连接符 30"/>
            <p:cNvCxnSpPr/>
            <p:nvPr/>
          </p:nvCxnSpPr>
          <p:spPr>
            <a:xfrm>
              <a:off x="10824229" y="2958524"/>
              <a:ext cx="490028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558" name="直接连接符 31"/>
            <p:cNvCxnSpPr/>
            <p:nvPr/>
          </p:nvCxnSpPr>
          <p:spPr>
            <a:xfrm>
              <a:off x="7127515" y="3227190"/>
              <a:ext cx="360040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5559" name="左弧形箭头 32"/>
            <p:cNvSpPr/>
            <p:nvPr/>
          </p:nvSpPr>
          <p:spPr>
            <a:xfrm>
              <a:off x="6348548" y="2956936"/>
              <a:ext cx="584330" cy="1897171"/>
            </a:xfrm>
            <a:prstGeom prst="curvedRightArrow">
              <a:avLst>
                <a:gd name="adj1" fmla="val 25012"/>
                <a:gd name="adj2" fmla="val 49993"/>
                <a:gd name="adj3" fmla="val 25000"/>
              </a:avLst>
            </a:prstGeom>
            <a:solidFill>
              <a:srgbClr val="FF0000"/>
            </a:solidFill>
            <a:ln w="9525">
              <a:noFill/>
            </a:ln>
          </p:spPr>
          <p:txBody>
            <a:bodyPr anchor="ctr" anchorCtr="0">
              <a:spAutoFit/>
            </a:bodyPr>
            <a:p>
              <a:pPr algn="ctr">
                <a:lnSpc>
                  <a:spcPct val="120000"/>
                </a:lnSpc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560" name="TextBox 21"/>
            <p:cNvSpPr txBox="1"/>
            <p:nvPr/>
          </p:nvSpPr>
          <p:spPr>
            <a:xfrm>
              <a:off x="8603488" y="1036033"/>
              <a:ext cx="189968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微观解释</a:t>
              </a:r>
              <a:endPara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5542" name="文本框 34"/>
          <p:cNvSpPr txBox="1"/>
          <p:nvPr/>
        </p:nvSpPr>
        <p:spPr>
          <a:xfrm>
            <a:off x="609600" y="1958975"/>
            <a:ext cx="4267200" cy="3830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放热反应：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）所有燃烧反应  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）活泼金属与酸反应  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）氢气和氯气的化合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）中和反应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吸热反应：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）氯化铵与八水合氢氧化钡的反应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）盐酸和碳酸氢钠的反应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）灼热的炭和二氧化碳的反应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化学反应规律的复习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588" name="Text Box 38"/>
          <p:cNvSpPr txBox="1"/>
          <p:nvPr/>
        </p:nvSpPr>
        <p:spPr>
          <a:xfrm>
            <a:off x="457200" y="1555750"/>
            <a:ext cx="2209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化学反应与电能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717800" y="3262313"/>
            <a:ext cx="38100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0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322513"/>
            <a:ext cx="2260600" cy="1884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1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2119313"/>
            <a:ext cx="32480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2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0" y="2035175"/>
            <a:ext cx="33147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405313"/>
            <a:ext cx="5238750" cy="208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化学反应规律的复习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9636" name="Text Box 38"/>
          <p:cNvSpPr txBox="1"/>
          <p:nvPr/>
        </p:nvSpPr>
        <p:spPr>
          <a:xfrm>
            <a:off x="457200" y="1555750"/>
            <a:ext cx="333533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化学反应速率与限度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963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3" y="2133600"/>
            <a:ext cx="5135562" cy="343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-19050"/>
            <a:ext cx="6019800" cy="290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513" y="1257300"/>
            <a:ext cx="3736975" cy="216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81400"/>
            <a:ext cx="5218113" cy="305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41" name="内容占位符 2"/>
          <p:cNvSpPr txBox="1"/>
          <p:nvPr/>
        </p:nvSpPr>
        <p:spPr>
          <a:xfrm>
            <a:off x="60325" y="5867400"/>
            <a:ext cx="5943600" cy="9906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例题：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2021.7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西城期末，、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2022.7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2023.7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各区期末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化学反应规律的复习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1684" name="Text Box 38"/>
          <p:cNvSpPr txBox="1"/>
          <p:nvPr/>
        </p:nvSpPr>
        <p:spPr>
          <a:xfrm>
            <a:off x="533400" y="2133600"/>
            <a:ext cx="78486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创设真实情境，进行实验探究，根据实验事实说明论证、分析解释，引导学生学习化学反应速率、化学平衡、化学能、热能、电能等重要概念。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帮助学生建立“快慢”“限度”“能量转化”等认识化学反应的基本角度，形成调控化学反应、实现能量转化基本观念，发展“变化观念与平衡思想”的素养。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简单有机化合物及其应用的复习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3732" name="矩形 3"/>
          <p:cNvSpPr/>
          <p:nvPr/>
        </p:nvSpPr>
        <p:spPr>
          <a:xfrm>
            <a:off x="6172200" y="3267075"/>
            <a:ext cx="1566863" cy="423863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章引言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935913" y="4362450"/>
            <a:ext cx="68580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4" name="矩形 3"/>
          <p:cNvSpPr/>
          <p:nvPr/>
        </p:nvSpPr>
        <p:spPr>
          <a:xfrm>
            <a:off x="5943600" y="3657600"/>
            <a:ext cx="4800600" cy="13716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碳原子成键规律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结构（官能团）           特征反应；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有机化合物之间的相互转化。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3735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8" y="1754188"/>
            <a:ext cx="5762625" cy="4837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6" name="矩形 5"/>
          <p:cNvSpPr/>
          <p:nvPr/>
        </p:nvSpPr>
        <p:spPr>
          <a:xfrm>
            <a:off x="1981200" y="4891088"/>
            <a:ext cx="3733800" cy="170021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sz="20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简单有机化合物及其应用的复习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5780" name="TextBox 17"/>
          <p:cNvSpPr txBox="1"/>
          <p:nvPr/>
        </p:nvSpPr>
        <p:spPr>
          <a:xfrm>
            <a:off x="838200" y="1752600"/>
            <a:ext cx="3581400" cy="92392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认识有机化合物的一般思路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5781" name="图片 13"/>
          <p:cNvPicPr>
            <a:picLocks noChangeAspect="1"/>
          </p:cNvPicPr>
          <p:nvPr/>
        </p:nvPicPr>
        <p:blipFill>
          <a:blip r:embed="rId1"/>
          <a:srcRect t="21021"/>
          <a:stretch>
            <a:fillRect/>
          </a:stretch>
        </p:blipFill>
        <p:spPr>
          <a:xfrm>
            <a:off x="33338" y="3390900"/>
            <a:ext cx="8923337" cy="347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2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95263"/>
            <a:ext cx="5105400" cy="3475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简单有机化合物及其应用的复习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782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09800"/>
            <a:ext cx="6683375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50" y="111125"/>
            <a:ext cx="4464050" cy="206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63" y="2381250"/>
            <a:ext cx="4795837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1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63" y="4654550"/>
            <a:ext cx="4483100" cy="1881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2" name="文本框 13"/>
          <p:cNvSpPr txBox="1"/>
          <p:nvPr/>
        </p:nvSpPr>
        <p:spPr>
          <a:xfrm>
            <a:off x="42863" y="4621213"/>
            <a:ext cx="749935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重要的有机化学反应：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取代反应、加成反应、聚合反应（加聚反应）、氧化反应、酯化反应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7833" name="TextBox 17"/>
          <p:cNvSpPr txBox="1"/>
          <p:nvPr/>
        </p:nvSpPr>
        <p:spPr>
          <a:xfrm>
            <a:off x="33338" y="1416050"/>
            <a:ext cx="7358062" cy="92233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主要内容：</a:t>
            </a:r>
            <a:endParaRPr lang="en-US" altLang="zh-CN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四种典型有机物（甲烷、乙烯、乙醇、乙酸）的结构和性质</a:t>
            </a:r>
            <a:endParaRPr lang="en-US" altLang="zh-CN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简单有机化合物及其应用的复习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9876" name="文本框 15"/>
          <p:cNvSpPr txBox="1"/>
          <p:nvPr/>
        </p:nvSpPr>
        <p:spPr>
          <a:xfrm>
            <a:off x="152400" y="1470025"/>
            <a:ext cx="57912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有机化学的基本概念：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烃、烃的衍生物、同系物、同分异构体、官能团等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有机化合物的转化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987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246438"/>
            <a:ext cx="7599363" cy="1506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内容占位符 2"/>
          <p:cNvSpPr txBox="1"/>
          <p:nvPr/>
        </p:nvSpPr>
        <p:spPr>
          <a:xfrm>
            <a:off x="28575" y="5867400"/>
            <a:ext cx="5943600" cy="9906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例题：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2021.7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西城期末，、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2022.7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2023.7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各区期末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简单有机化合物及其应用的复习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24" name="文本框 15"/>
          <p:cNvSpPr txBox="1"/>
          <p:nvPr/>
        </p:nvSpPr>
        <p:spPr>
          <a:xfrm>
            <a:off x="287338" y="1647825"/>
            <a:ext cx="9161462" cy="300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比较全面介绍乙烯、乙醇、乙酸的存在、组成、结构、主要性质及其应用，结合实例初步建立有机反应类型的有关概念，引导学生建立官能团决定有机物的化学性质，且在一定条件下可以相互转化的观念，体会合成和创造新物质都是有机化学研究价值的重要体现。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以甲烷、乙烷、乙烯为例，通过模型拼插等活动引导学生认识有机化合物中碳原子的成键特点、主要类型以及分子的例题结构。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选取甲烷燃烧、常见糖类及其转化、油脂的水解、蛋白质的组成和性质、聚乙烯的生成等，旨在帮助学生认识有机化合物在生活生产发展中的重要应用。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化学与社会发展的复习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3972" name="矩形 3"/>
          <p:cNvSpPr/>
          <p:nvPr/>
        </p:nvSpPr>
        <p:spPr>
          <a:xfrm>
            <a:off x="7315200" y="4589463"/>
            <a:ext cx="1566863" cy="422275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章引言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224588" y="5486400"/>
            <a:ext cx="685800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4" name="矩形 3"/>
          <p:cNvSpPr/>
          <p:nvPr/>
        </p:nvSpPr>
        <p:spPr>
          <a:xfrm>
            <a:off x="7181850" y="4800600"/>
            <a:ext cx="4800600" cy="13716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化学变化的价值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观念：绿色化学、循环经济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3975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47825"/>
            <a:ext cx="6207125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内容占位符 2"/>
          <p:cNvSpPr txBox="1"/>
          <p:nvPr/>
        </p:nvSpPr>
        <p:spPr>
          <a:xfrm>
            <a:off x="484188" y="1069975"/>
            <a:ext cx="4392612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化学科学与实验探究的复习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1219200" y="1905000"/>
            <a:ext cx="656431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必修第二册必做实验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1.p29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：用化学沉淀法去除粗盐中的杂质离子；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2.P30: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不同价态含硫物质的转化；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3.P56: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化学能转化成电能；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4.P57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：化学反应速率的影响因素；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5.P95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：搭建球棍模型认识有机化合物分子结构的特点；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6.P96: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乙醇、乙酸的主要性质；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化学与社会发展的复习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6020" name="文本框 9"/>
          <p:cNvSpPr txBox="1"/>
          <p:nvPr/>
        </p:nvSpPr>
        <p:spPr>
          <a:xfrm>
            <a:off x="227013" y="1560513"/>
            <a:ext cx="1754187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金属的冶炼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602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2286000"/>
            <a:ext cx="7050087" cy="443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化学与社会发展的复习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068" name="文本框 9"/>
          <p:cNvSpPr txBox="1"/>
          <p:nvPr/>
        </p:nvSpPr>
        <p:spPr>
          <a:xfrm>
            <a:off x="1981200" y="6107113"/>
            <a:ext cx="4579938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完成工艺生产流程、物质转化流程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806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2160588"/>
            <a:ext cx="5764212" cy="323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0" name="Picture 8"/>
          <p:cNvPicPr>
            <a:picLocks noChangeAspect="1"/>
          </p:cNvPicPr>
          <p:nvPr/>
        </p:nvPicPr>
        <p:blipFill>
          <a:blip r:embed="rId2"/>
          <a:srcRect l="9052" t="24760" r="4047" b="16031"/>
          <a:stretch>
            <a:fillRect/>
          </a:stretch>
        </p:blipFill>
        <p:spPr>
          <a:xfrm>
            <a:off x="6096000" y="1066800"/>
            <a:ext cx="5945188" cy="1457325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88071" name="图片 8"/>
          <p:cNvPicPr>
            <a:picLocks noChangeAspect="1"/>
          </p:cNvPicPr>
          <p:nvPr/>
        </p:nvPicPr>
        <p:blipFill>
          <a:blip r:embed="rId3"/>
          <a:srcRect l="6914" t="4388" r="29131" b="71696"/>
          <a:stretch>
            <a:fillRect/>
          </a:stretch>
        </p:blipFill>
        <p:spPr>
          <a:xfrm>
            <a:off x="6096000" y="2986088"/>
            <a:ext cx="5945188" cy="172878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88072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5233988"/>
            <a:ext cx="5945188" cy="1004887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88073" name="文本框 12"/>
          <p:cNvSpPr txBox="1"/>
          <p:nvPr/>
        </p:nvSpPr>
        <p:spPr>
          <a:xfrm>
            <a:off x="439738" y="1703388"/>
            <a:ext cx="2209800" cy="506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海水的综合利用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化学与社会发展的复习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0116" name="文本框 9"/>
          <p:cNvSpPr txBox="1"/>
          <p:nvPr/>
        </p:nvSpPr>
        <p:spPr>
          <a:xfrm>
            <a:off x="457200" y="1524000"/>
            <a:ext cx="1754188" cy="458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绿色化学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0117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038" y="2225675"/>
            <a:ext cx="5148262" cy="2354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3188"/>
            <a:ext cx="6015038" cy="3757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9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813" y="4791075"/>
            <a:ext cx="4418012" cy="118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57800" y="3525838"/>
            <a:ext cx="7032625" cy="2679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以乙烯为原料通过氯代乙醇法生产环氧乙烷，其原子利用率为：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采用银催化一步合成环氧乙烷的原子利用率为：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％。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0121" name="Picture 4" descr="pic_1107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343400"/>
            <a:ext cx="2684463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22" name="文本框 11"/>
          <p:cNvSpPr txBox="1"/>
          <p:nvPr/>
        </p:nvSpPr>
        <p:spPr>
          <a:xfrm>
            <a:off x="5692775" y="4352925"/>
            <a:ext cx="13176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定量分析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化学与社会发展的复习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9216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1681163"/>
            <a:ext cx="6892925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矩形 3"/>
          <p:cNvSpPr/>
          <p:nvPr/>
        </p:nvSpPr>
        <p:spPr>
          <a:xfrm>
            <a:off x="6832600" y="762000"/>
            <a:ext cx="4800600" cy="13716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化学变化的价值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观念：绿色化学、循环经济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470775" y="2006600"/>
            <a:ext cx="3035300" cy="425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提取化学物质认知模型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2167" name="组合 2"/>
          <p:cNvGrpSpPr/>
          <p:nvPr/>
        </p:nvGrpSpPr>
        <p:grpSpPr>
          <a:xfrm>
            <a:off x="6629400" y="2584450"/>
            <a:ext cx="5391150" cy="381000"/>
            <a:chOff x="381000" y="5562600"/>
            <a:chExt cx="7086600" cy="368870"/>
          </a:xfrm>
        </p:grpSpPr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1243702" cy="36887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US" b="1" kern="0" cap="none" spc="0" normalizeH="0" baseline="0" noProof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富集</a:t>
              </a:r>
              <a:endParaRPr kumimoji="1" lang="zh-CN" altLang="en-US" b="1" kern="0" cap="none" spc="0" normalizeH="0" baseline="0" noProof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4343737" y="5562600"/>
              <a:ext cx="1143539" cy="36887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US" b="1" kern="0" cap="none" spc="0" normalizeH="0" baseline="0" noProof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分离</a:t>
              </a:r>
              <a:endParaRPr kumimoji="1" lang="zh-CN" altLang="en-US" b="1" kern="0" cap="none" spc="0" normalizeH="0" baseline="0" noProof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6223898" y="5562600"/>
              <a:ext cx="1243702" cy="36887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US" b="1" kern="0" cap="none" spc="0" normalizeH="0" baseline="0" noProof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产品</a:t>
              </a:r>
              <a:endParaRPr kumimoji="1" lang="zh-CN" altLang="en-US" b="1" kern="0" cap="none" spc="0" normalizeH="0" baseline="0" noProof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2361326" y="5562600"/>
              <a:ext cx="1193620" cy="36887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US" b="1" kern="0" cap="none" spc="0" normalizeH="0" baseline="0" noProof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转化</a:t>
              </a:r>
              <a:endParaRPr kumimoji="1" lang="zh-CN" altLang="en-US" b="1" kern="0" cap="none" spc="0" normalizeH="0" baseline="0" noProof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接箭头连接符 19"/>
            <p:cNvCxnSpPr>
              <a:stCxn id="16" idx="3"/>
              <a:endCxn id="19" idx="1"/>
            </p:cNvCxnSpPr>
            <p:nvPr/>
          </p:nvCxnSpPr>
          <p:spPr>
            <a:xfrm>
              <a:off x="1624702" y="5747035"/>
              <a:ext cx="73662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3607114" y="5756257"/>
              <a:ext cx="73662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5487276" y="5756257"/>
              <a:ext cx="73662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68" name="组合 17"/>
          <p:cNvGrpSpPr/>
          <p:nvPr/>
        </p:nvGrpSpPr>
        <p:grpSpPr>
          <a:xfrm>
            <a:off x="5972175" y="3059113"/>
            <a:ext cx="2555875" cy="725487"/>
            <a:chOff x="76200" y="3276600"/>
            <a:chExt cx="2555871" cy="725609"/>
          </a:xfrm>
        </p:grpSpPr>
        <p:cxnSp>
          <p:nvCxnSpPr>
            <p:cNvPr id="24" name="直接箭头连接符 23"/>
            <p:cNvCxnSpPr/>
            <p:nvPr/>
          </p:nvCxnSpPr>
          <p:spPr>
            <a:xfrm flipH="1">
              <a:off x="850899" y="3276600"/>
              <a:ext cx="368299" cy="35883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371598" y="3276600"/>
              <a:ext cx="307975" cy="31914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76200" y="3632260"/>
              <a:ext cx="1142998" cy="369949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US" b="1" kern="0" cap="none" spc="0" normalizeH="0" baseline="0" noProof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自然富集</a:t>
              </a:r>
              <a:endParaRPr kumimoji="1" lang="zh-CN" altLang="en-US" b="1" kern="0" cap="none" spc="0" normalizeH="0" baseline="0" noProof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1289048" y="3632260"/>
              <a:ext cx="1343023" cy="369949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US" b="1" kern="0" cap="none" spc="0" normalizeH="0" baseline="0" noProof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人工富集</a:t>
              </a:r>
              <a:endParaRPr kumimoji="1" lang="zh-CN" altLang="en-US" b="1" kern="0" cap="none" spc="0" normalizeH="0" baseline="0" noProof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169" name="矩形 3"/>
          <p:cNvSpPr/>
          <p:nvPr/>
        </p:nvSpPr>
        <p:spPr>
          <a:xfrm>
            <a:off x="8007350" y="4038600"/>
            <a:ext cx="2786063" cy="2227263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考查：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物质的分离提纯；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速率；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化学反应；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陌生方程式的书写；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分析</a:t>
            </a:r>
            <a:endParaRPr lang="zh-CN" altLang="en-US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化学与社会发展的复习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212" name="矩形 3"/>
          <p:cNvSpPr/>
          <p:nvPr/>
        </p:nvSpPr>
        <p:spPr>
          <a:xfrm>
            <a:off x="7924800" y="762000"/>
            <a:ext cx="4800600" cy="13716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化学变化的价值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观念：绿色化学、循环经济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4213" name="矩形 3"/>
          <p:cNvSpPr/>
          <p:nvPr/>
        </p:nvSpPr>
        <p:spPr>
          <a:xfrm>
            <a:off x="7848600" y="2133600"/>
            <a:ext cx="2787650" cy="2227263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考查：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物质的分离提纯；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速率；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化学反应；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陌生方程式的书写；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综合分析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定量分析：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4214" name="图片 3"/>
          <p:cNvPicPr>
            <a:picLocks noChangeAspect="1"/>
          </p:cNvPicPr>
          <p:nvPr/>
        </p:nvPicPr>
        <p:blipFill>
          <a:blip r:embed="rId1"/>
          <a:srcRect b="32843"/>
          <a:stretch>
            <a:fillRect/>
          </a:stretch>
        </p:blipFill>
        <p:spPr>
          <a:xfrm>
            <a:off x="287338" y="1481138"/>
            <a:ext cx="6608762" cy="381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5281613"/>
            <a:ext cx="6781800" cy="169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6" name="矩形 3"/>
          <p:cNvSpPr/>
          <p:nvPr/>
        </p:nvSpPr>
        <p:spPr>
          <a:xfrm>
            <a:off x="8305800" y="4208463"/>
            <a:ext cx="2514600" cy="15240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物质间转化、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相关物质关系式、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带单位计算、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注意取样量</a:t>
            </a:r>
            <a:endParaRPr lang="zh-CN" altLang="en-US" sz="2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内容占位符 2"/>
          <p:cNvSpPr txBox="1"/>
          <p:nvPr/>
        </p:nvSpPr>
        <p:spPr>
          <a:xfrm>
            <a:off x="287338" y="1066800"/>
            <a:ext cx="5427662" cy="3810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化学与社会发展的复习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6260" name="矩形 3"/>
          <p:cNvSpPr/>
          <p:nvPr/>
        </p:nvSpPr>
        <p:spPr>
          <a:xfrm>
            <a:off x="533400" y="1647825"/>
            <a:ext cx="8686800" cy="17145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重视物质组成、结构、性质等化学视角与真实情境素材的选取；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重视应用化学原理、物质转化解决实际问题，并对产品进行定量分析。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内容占位符 2"/>
          <p:cNvSpPr txBox="1"/>
          <p:nvPr/>
        </p:nvSpPr>
        <p:spPr>
          <a:xfrm>
            <a:off x="609600" y="2197100"/>
            <a:ext cx="1371600" cy="4699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总之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8307" name="矩形 3"/>
          <p:cNvSpPr/>
          <p:nvPr/>
        </p:nvSpPr>
        <p:spPr>
          <a:xfrm>
            <a:off x="500063" y="2387600"/>
            <a:ext cx="10625137" cy="248920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重视典型实验探究活动的作用；理解实验原理，挖掘高阶思维；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发挥核心概念对元素化合物学习的指导作用；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重视基础知识的落实，从学科本质理解基础化学反应，搭建书写陌生方程式的台阶；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重视应用化学原理、物质转化解决实际问题，并对产品进行定量分析。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8308" name="内容占位符 2"/>
          <p:cNvSpPr txBox="1"/>
          <p:nvPr/>
        </p:nvSpPr>
        <p:spPr>
          <a:xfrm>
            <a:off x="500063" y="1195388"/>
            <a:ext cx="5943600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例题参考：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2021.7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西城期末、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2022.7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2023.7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各区期末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3038" y="228600"/>
            <a:ext cx="234950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WordArt 2"/>
          <p:cNvSpPr>
            <a:spLocks noTextEdit="1"/>
          </p:cNvSpPr>
          <p:nvPr/>
        </p:nvSpPr>
        <p:spPr>
          <a:xfrm>
            <a:off x="2819400" y="1219200"/>
            <a:ext cx="70104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ffectLst>
                  <a:outerShdw dist="53882" dir="2699999" algn="ctr" rotWithShape="0">
                    <a:schemeClr val="tx1">
                      <a:alpha val="50000"/>
                    </a:schemeClr>
                  </a:outerShdw>
                </a:effectLst>
                <a:latin typeface="+mn-ea" charset="0"/>
                <a:ea typeface="+mn-ea" charset="0"/>
              </a:rPr>
              <a:t>感谢聆听！</a:t>
            </a:r>
            <a:endParaRPr lang="zh-CN" altLang="en-US" sz="3600" b="1"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effectLst>
                <a:outerShdw dist="53882" dir="2699999" algn="ctr" rotWithShape="0">
                  <a:schemeClr val="tx1">
                    <a:alpha val="50000"/>
                  </a:schemeClr>
                </a:outerShdw>
              </a:effectLst>
              <a:latin typeface="+mn-ea" charset="0"/>
              <a:ea typeface="+mn-ea" charset="0"/>
            </a:endParaRPr>
          </a:p>
          <a:p>
            <a:pPr algn="ctr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ffectLst>
                  <a:outerShdw dist="53882" dir="2699999" algn="ctr" rotWithShape="0">
                    <a:schemeClr val="tx1">
                      <a:alpha val="50000"/>
                    </a:schemeClr>
                  </a:outerShdw>
                </a:effectLst>
                <a:latin typeface="+mn-ea" charset="0"/>
                <a:ea typeface="+mn-ea" charset="0"/>
              </a:rPr>
              <a:t>请多指教！</a:t>
            </a:r>
            <a:endParaRPr lang="zh-CN" altLang="en-US" sz="3600" b="1"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effectLst>
                <a:outerShdw dist="53882" dir="2699999" algn="ctr" rotWithShape="0">
                  <a:schemeClr val="tx1">
                    <a:alpha val="50000"/>
                  </a:schemeClr>
                </a:outerShdw>
              </a:effectLst>
              <a:latin typeface="+mn-ea" charset="0"/>
              <a:ea typeface="+mn-e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内容占位符 2"/>
          <p:cNvSpPr txBox="1"/>
          <p:nvPr/>
        </p:nvSpPr>
        <p:spPr>
          <a:xfrm>
            <a:off x="239713" y="993775"/>
            <a:ext cx="3859212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76200" y="1524000"/>
            <a:ext cx="6400800" cy="53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必修第二册课堂实验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5-1】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验证二氧化硫在水中的溶解性和生成亚硫酸的酸性；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5-2】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探究二氧化硫的漂白性；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5-5】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浓硫酸与蔗糖的反应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5-3】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探究铜与浓硫酸的反应，并检验生成的二氧化硫的性质；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5-4】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2-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的检验方法；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5-5】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kumimoji="0" lang="en-US" altLang="zh-CN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的相互转化；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5-6】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探究氨气的溶解性；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5-7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、思考与讨论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铵盐的检验和氨气的实验室制备；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8.【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5-8】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铜与浓、稀硝酸的反应；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6-1】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镁条与盐酸反应是放热反应；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6-2】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氢氧化钡晶体与氯化铵晶体反应是吸热反应；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6-3】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原电池实验；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12.【P37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简易电池的设计与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制作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6477000" y="993775"/>
            <a:ext cx="5715000" cy="3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.【P43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影响化学反应速率的因素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14.【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7-1】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取代反应；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7-2】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乙烯的燃烧、乙烯与酸性高锰酸钾溶液的作用；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7-3】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乙烯与溴的四氯化碳溶液的加成反应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17.【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7-4】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乙醇与钠的反应；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7-5】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乙醇的催化氧化；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7-6】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酯化反应；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7-7】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葡萄糖的还原性；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21.【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7-8】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淀粉的特性、水解及产物的检验；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22.【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7-9】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蛋白质的性质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内容占位符 2"/>
          <p:cNvSpPr txBox="1"/>
          <p:nvPr/>
        </p:nvSpPr>
        <p:spPr>
          <a:xfrm>
            <a:off x="484188" y="1069975"/>
            <a:ext cx="3859212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609600" y="1593850"/>
            <a:ext cx="10439400" cy="3968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化学实验分类整理：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）物质的制备：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（分清实验室制备、工业制备，高三易混淆）</a:t>
            </a:r>
            <a:endParaRPr kumimoji="0" lang="en-US" altLang="zh-CN" sz="2000" b="1" i="0" u="none" strike="noStrike" kern="0" cap="none" spc="0" normalizeH="0" baseline="-2500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）物质性质：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SO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、铵盐、浓硫酸、浓硝酸、稀硝酸；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OH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COOH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、葡萄糖、淀粉、蛋白质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）除杂与分离：粗盐提纯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）物质（离子）检验：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2-</a:t>
            </a:r>
            <a:endParaRPr kumimoji="0" lang="en-US" altLang="zh-CN" sz="2000" b="1" i="0" u="none" strike="noStrike" kern="0" cap="none" spc="0" normalizeH="0" baseline="3000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）实验设计：不同价态含硫物质的转化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）化学反应与热能：放热反应与吸热反应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）化学反应与电能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1"/>
          <a:srcRect l="47563" t="17067" r="5070" b="6166"/>
          <a:stretch>
            <a:fillRect/>
          </a:stretch>
        </p:blipFill>
        <p:spPr>
          <a:xfrm rot="-60000">
            <a:off x="171450" y="2157413"/>
            <a:ext cx="2162175" cy="2220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13" y="2733675"/>
            <a:ext cx="4154487" cy="299561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2546350" y="3614738"/>
            <a:ext cx="1190625" cy="358775"/>
          </a:xfrm>
          <a:prstGeom prst="roundRect">
            <a:avLst>
              <a:gd name="adj" fmla="val 10889"/>
            </a:avLst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反应原理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4087813" y="3608388"/>
            <a:ext cx="1195388" cy="398463"/>
          </a:xfrm>
          <a:prstGeom prst="roundRect">
            <a:avLst>
              <a:gd name="adj" fmla="val 10889"/>
            </a:avLst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装置原理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5799138" y="3622675"/>
            <a:ext cx="1184275" cy="384175"/>
          </a:xfrm>
          <a:prstGeom prst="roundRect">
            <a:avLst>
              <a:gd name="adj" fmla="val 10889"/>
            </a:avLst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操作原理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441" name="图片 10"/>
          <p:cNvPicPr>
            <a:picLocks noChangeAspect="1"/>
          </p:cNvPicPr>
          <p:nvPr/>
        </p:nvPicPr>
        <p:blipFill>
          <a:blip r:embed="rId3"/>
          <a:srcRect r="66821" b="-6075"/>
          <a:stretch>
            <a:fillRect/>
          </a:stretch>
        </p:blipFill>
        <p:spPr>
          <a:xfrm rot="-60000">
            <a:off x="2032000" y="1611313"/>
            <a:ext cx="2219325" cy="201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2" name="内容占位符 2"/>
          <p:cNvSpPr txBox="1"/>
          <p:nvPr/>
        </p:nvSpPr>
        <p:spPr>
          <a:xfrm>
            <a:off x="152400" y="1714500"/>
            <a:ext cx="1725613" cy="3984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物质制备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43" name="矩形 12"/>
          <p:cNvSpPr/>
          <p:nvPr/>
        </p:nvSpPr>
        <p:spPr>
          <a:xfrm>
            <a:off x="930275" y="4271963"/>
            <a:ext cx="61229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原理、装置、净化、干燥、收集、检验、尾气 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844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3" y="4705350"/>
            <a:ext cx="8172450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150" y="214313"/>
            <a:ext cx="5029200" cy="2486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484" name="内容占位符 2"/>
          <p:cNvSpPr txBox="1"/>
          <p:nvPr/>
        </p:nvSpPr>
        <p:spPr>
          <a:xfrm>
            <a:off x="76200" y="1643063"/>
            <a:ext cx="1725613" cy="3984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物质性质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85" name="图片 14"/>
          <p:cNvPicPr>
            <a:picLocks noChangeAspect="1"/>
          </p:cNvPicPr>
          <p:nvPr/>
        </p:nvPicPr>
        <p:blipFill>
          <a:blip r:embed="rId1"/>
          <a:srcRect l="8096" t="52286" r="4434" b="-2"/>
          <a:stretch>
            <a:fillRect/>
          </a:stretch>
        </p:blipFill>
        <p:spPr>
          <a:xfrm>
            <a:off x="7289800" y="1625600"/>
            <a:ext cx="3859213" cy="227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文本框 15"/>
          <p:cNvSpPr txBox="1"/>
          <p:nvPr/>
        </p:nvSpPr>
        <p:spPr>
          <a:xfrm>
            <a:off x="7432675" y="3975100"/>
            <a:ext cx="3573463" cy="36988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浓硫酸：吸水、脱水、强氧化性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7" name="文本框 16"/>
          <p:cNvSpPr txBox="1"/>
          <p:nvPr/>
        </p:nvSpPr>
        <p:spPr>
          <a:xfrm>
            <a:off x="7593013" y="1290638"/>
            <a:ext cx="4570412" cy="368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：漂白、酸性氧化物、还原性、氧化性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88" name="图片 17"/>
          <p:cNvPicPr>
            <a:picLocks noChangeAspect="1"/>
          </p:cNvPicPr>
          <p:nvPr/>
        </p:nvPicPr>
        <p:blipFill>
          <a:blip r:embed="rId2"/>
          <a:srcRect l="65361" t="11174" r="6958" b="24135"/>
          <a:stretch>
            <a:fillRect/>
          </a:stretch>
        </p:blipFill>
        <p:spPr>
          <a:xfrm rot="-60000">
            <a:off x="68263" y="2092325"/>
            <a:ext cx="2724150" cy="230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文本框 18"/>
          <p:cNvSpPr txBox="1"/>
          <p:nvPr/>
        </p:nvSpPr>
        <p:spPr>
          <a:xfrm>
            <a:off x="1638300" y="2085975"/>
            <a:ext cx="3835400" cy="368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浓硝酸：酸性、强氧化性、不稳定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9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44988"/>
            <a:ext cx="5486400" cy="245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内容占位符 2"/>
          <p:cNvSpPr txBox="1"/>
          <p:nvPr/>
        </p:nvSpPr>
        <p:spPr>
          <a:xfrm>
            <a:off x="-11112" y="1011238"/>
            <a:ext cx="3857625" cy="530225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marL="228600" indent="-228600" eaLnBrk="1" hangingPunct="1">
              <a:lnSpc>
                <a:spcPct val="15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化学科学与实验探究复习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38" y="228600"/>
            <a:ext cx="26558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345" marR="0" lvl="0" indent="-347345" algn="l" defTabSz="914400" rtl="0" eaLnBrk="0" fontAlgn="base" latinLnBrk="0" hangingPunct="0">
              <a:lnSpc>
                <a:spcPct val="15000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二、复习建议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532" name="内容占位符 2"/>
          <p:cNvSpPr txBox="1"/>
          <p:nvPr/>
        </p:nvSpPr>
        <p:spPr>
          <a:xfrm>
            <a:off x="76200" y="1643063"/>
            <a:ext cx="1725613" cy="3984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物质性质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2533" name="图片 17"/>
          <p:cNvPicPr>
            <a:picLocks noChangeAspect="1"/>
          </p:cNvPicPr>
          <p:nvPr/>
        </p:nvPicPr>
        <p:blipFill>
          <a:blip r:embed="rId1"/>
          <a:srcRect l="65361" t="11174" r="6958" b="24135"/>
          <a:stretch>
            <a:fillRect/>
          </a:stretch>
        </p:blipFill>
        <p:spPr>
          <a:xfrm rot="-60000">
            <a:off x="68263" y="2092325"/>
            <a:ext cx="2724150" cy="230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文本框 18"/>
          <p:cNvSpPr txBox="1"/>
          <p:nvPr/>
        </p:nvSpPr>
        <p:spPr>
          <a:xfrm>
            <a:off x="1638300" y="2085975"/>
            <a:ext cx="3835400" cy="368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浓硝酸：酸性、强氧化性、不稳定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5" name="矩形 19"/>
          <p:cNvSpPr/>
          <p:nvPr/>
        </p:nvSpPr>
        <p:spPr>
          <a:xfrm>
            <a:off x="-36512" y="5662613"/>
            <a:ext cx="612298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原理、装置、净化、干燥、收集、检验、尾气 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2536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1295400"/>
            <a:ext cx="7172325" cy="426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矩形 12"/>
          <p:cNvSpPr/>
          <p:nvPr/>
        </p:nvSpPr>
        <p:spPr>
          <a:xfrm>
            <a:off x="8202613" y="3886200"/>
            <a:ext cx="27606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浓硝酸见光易分解</a:t>
            </a:r>
            <a:endParaRPr lang="zh-CN" altLang="en-US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8" name="矩形 13"/>
          <p:cNvSpPr/>
          <p:nvPr/>
        </p:nvSpPr>
        <p:spPr>
          <a:xfrm>
            <a:off x="6070600" y="4189413"/>
            <a:ext cx="48831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Cu + 4HNO</a:t>
            </a:r>
            <a:r>
              <a:rPr lang="en-US" altLang="zh-CN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浓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pt-BR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Cu(NO</a:t>
            </a:r>
            <a:r>
              <a:rPr lang="en-US" altLang="zh-CN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+ 2NO</a:t>
            </a:r>
            <a:r>
              <a:rPr lang="en-US" altLang="zh-CN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↑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+ 2H</a:t>
            </a:r>
            <a:r>
              <a:rPr lang="en-US" altLang="zh-CN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zh-CN" altLang="en-US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9" name="矩形 20"/>
          <p:cNvSpPr/>
          <p:nvPr/>
        </p:nvSpPr>
        <p:spPr>
          <a:xfrm>
            <a:off x="6391275" y="4772025"/>
            <a:ext cx="1778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氧化</a:t>
            </a:r>
            <a:endParaRPr lang="zh-CN" altLang="en-US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40" name="矩形 21"/>
          <p:cNvSpPr/>
          <p:nvPr/>
        </p:nvSpPr>
        <p:spPr>
          <a:xfrm>
            <a:off x="6794500" y="5140325"/>
            <a:ext cx="58213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3NO</a:t>
            </a:r>
            <a:r>
              <a:rPr lang="en-US" altLang="zh-CN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+ H</a:t>
            </a:r>
            <a:r>
              <a:rPr lang="en-US" altLang="zh-CN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 </a:t>
            </a:r>
            <a:r>
              <a:rPr lang="pt-BR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2 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HNO</a:t>
            </a:r>
            <a:r>
              <a:rPr lang="en-US" altLang="zh-CN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+ NO</a:t>
            </a:r>
            <a:endParaRPr lang="zh-CN" altLang="en-US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 主题 3">
      <a:dk1>
        <a:srgbClr val="003366"/>
      </a:dk1>
      <a:lt1>
        <a:srgbClr val="FFFFFF"/>
      </a:lt1>
      <a:dk2>
        <a:srgbClr val="6542AA"/>
      </a:dk2>
      <a:lt2>
        <a:srgbClr val="C0C0C0"/>
      </a:lt2>
      <a:accent1>
        <a:srgbClr val="269DD8"/>
      </a:accent1>
      <a:accent2>
        <a:srgbClr val="85BA54"/>
      </a:accent2>
      <a:accent3>
        <a:srgbClr val="FFFFFF"/>
      </a:accent3>
      <a:accent4>
        <a:srgbClr val="002A56"/>
      </a:accent4>
      <a:accent5>
        <a:srgbClr val="ACCCE9"/>
      </a:accent5>
      <a:accent6>
        <a:srgbClr val="78A84B"/>
      </a:accent6>
      <a:hlink>
        <a:srgbClr val="4C59D2"/>
      </a:hlink>
      <a:folHlink>
        <a:srgbClr val="A0B5C4"/>
      </a:folHlink>
    </a:clrScheme>
    <a:fontScheme name="Office 主题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B0F0"/>
          </a:solidFill>
        </a:ln>
      </a:spPr>
      <a:bodyPr rtlCol="0" anchor="ctr"/>
      <a:lstStyle>
        <a:defPPr algn="ctr">
          <a:defRPr sz="3200">
            <a:solidFill>
              <a:srgbClr val="0000FF"/>
            </a:solidFill>
            <a:latin typeface="Times New Roman" panose="02020603050405020304" pitchFamily="18" charset="0"/>
            <a:ea typeface="华文楷体" panose="0201060004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主题 1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54AA36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3D2AE"/>
        </a:accent5>
        <a:accent6>
          <a:srgbClr val="C0A834"/>
        </a:accent6>
        <a:hlink>
          <a:srgbClr val="21B7A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5952</Words>
  <Application>WPS 演示</Application>
  <PresentationFormat>宽屏</PresentationFormat>
  <Paragraphs>830</Paragraphs>
  <Slides>47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3" baseType="lpstr">
      <vt:lpstr>Arial</vt:lpstr>
      <vt:lpstr>宋体</vt:lpstr>
      <vt:lpstr>Wingdings</vt:lpstr>
      <vt:lpstr>Verdana</vt:lpstr>
      <vt:lpstr>Calibri</vt:lpstr>
      <vt:lpstr>黑体</vt:lpstr>
      <vt:lpstr>Times New Roman</vt:lpstr>
      <vt:lpstr>华文楷体</vt:lpstr>
      <vt:lpstr>MS PGothic</vt:lpstr>
      <vt:lpstr>微软雅黑</vt:lpstr>
      <vt:lpstr>+mn-ea</vt:lpstr>
      <vt:lpstr>Segoe Print</vt:lpstr>
      <vt:lpstr>Arial Unicode MS</vt:lpstr>
      <vt:lpstr>Hoefler Text</vt:lpstr>
      <vt:lpstr>+mn-ea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宁宁</cp:lastModifiedBy>
  <cp:revision>795</cp:revision>
  <cp:lastPrinted>2024-03-07T03:26:23Z</cp:lastPrinted>
  <dcterms:created xsi:type="dcterms:W3CDTF">2004-07-21T02:43:03Z</dcterms:created>
  <dcterms:modified xsi:type="dcterms:W3CDTF">2024-06-21T02:15:42Z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7113B58DBE6B4B6C97BF651CA28E985D</vt:lpwstr>
  </property>
  <property fmtid="{D5CDD505-2E9C-101B-9397-08002B2CF9AE}" pid="3" name="KSOProductBuildVer">
    <vt:lpwstr>2052-11.8.2.12118</vt:lpwstr>
  </property>
</Properties>
</file>