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3"/>
    <p:sldId id="404" r:id="rId4"/>
    <p:sldId id="409" r:id="rId5"/>
    <p:sldId id="328" r:id="rId6"/>
    <p:sldId id="286" r:id="rId7"/>
    <p:sldId id="284" r:id="rId8"/>
    <p:sldId id="285" r:id="rId9"/>
    <p:sldId id="256" r:id="rId10"/>
    <p:sldId id="258" r:id="rId11"/>
    <p:sldId id="282" r:id="rId12"/>
    <p:sldId id="257" r:id="rId13"/>
    <p:sldId id="261" r:id="rId14"/>
    <p:sldId id="262" r:id="rId15"/>
    <p:sldId id="265" r:id="rId16"/>
    <p:sldId id="266" r:id="rId17"/>
    <p:sldId id="263" r:id="rId18"/>
    <p:sldId id="264" r:id="rId19"/>
    <p:sldId id="270" r:id="rId20"/>
    <p:sldId id="272" r:id="rId21"/>
    <p:sldId id="259" r:id="rId22"/>
    <p:sldId id="274" r:id="rId23"/>
    <p:sldId id="476" r:id="rId24"/>
    <p:sldId id="448" r:id="rId25"/>
    <p:sldId id="449" r:id="rId26"/>
    <p:sldId id="453" r:id="rId27"/>
    <p:sldId id="454" r:id="rId28"/>
    <p:sldId id="472" r:id="rId29"/>
    <p:sldId id="473" r:id="rId30"/>
    <p:sldId id="474" r:id="rId31"/>
    <p:sldId id="475" r:id="rId32"/>
    <p:sldId id="458" r:id="rId33"/>
    <p:sldId id="466" r:id="rId34"/>
    <p:sldId id="460" r:id="rId35"/>
    <p:sldId id="413" r:id="rId36"/>
    <p:sldId id="416" r:id="rId37"/>
    <p:sldId id="465" r:id="rId38"/>
    <p:sldId id="463" r:id="rId39"/>
    <p:sldId id="46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4E4"/>
    <a:srgbClr val="E9E9E9"/>
    <a:srgbClr val="FAFAFA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0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DB76547-FC84-4C26-91CA-C818B2630F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7A15FF6-7D00-41E0-B567-5969743BD131}" type="slidenum">
              <a:rPr lang="zh-CN" altLang="en-US" smtClean="0"/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6547-FC84-4C26-91CA-C818B2630F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5FF6-7D00-41E0-B567-5969743BD1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6547-FC84-4C26-91CA-C818B2630F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5FF6-7D00-41E0-B567-5969743BD131}" type="slidenum">
              <a:rPr lang="zh-CN" altLang="en-US" smtClean="0"/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6547-FC84-4C26-91CA-C818B2630F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5FF6-7D00-41E0-B567-5969743BD131}" type="slidenum">
              <a:rPr lang="zh-CN" altLang="en-US" smtClean="0"/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6547-FC84-4C26-91CA-C818B2630F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5FF6-7D00-41E0-B567-5969743BD1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6547-FC84-4C26-91CA-C818B2630F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5FF6-7D00-41E0-B567-5969743BD131}" type="slidenum">
              <a:rPr lang="zh-CN" altLang="en-US" smtClean="0"/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6547-FC84-4C26-91CA-C818B2630F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5FF6-7D00-41E0-B567-5969743BD131}" type="slidenum">
              <a:rPr lang="zh-CN" altLang="en-US" smtClean="0"/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6547-FC84-4C26-91CA-C818B2630F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5FF6-7D00-41E0-B567-5969743BD131}" type="slidenum">
              <a:rPr lang="zh-CN" altLang="en-US" smtClean="0"/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6547-FC84-4C26-91CA-C818B2630F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5FF6-7D00-41E0-B567-5969743BD131}" type="slidenum">
              <a:rPr lang="zh-CN" altLang="en-US" smtClean="0"/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6547-FC84-4C26-91CA-C818B2630F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5FF6-7D00-41E0-B567-5969743BD1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6547-FC84-4C26-91CA-C818B2630F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5FF6-7D00-41E0-B567-5969743BD131}" type="slidenum">
              <a:rPr lang="zh-CN" altLang="en-US" smtClean="0"/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6547-FC84-4C26-91CA-C818B2630F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5FF6-7D00-41E0-B567-5969743BD1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6547-FC84-4C26-91CA-C818B2630F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5FF6-7D00-41E0-B567-5969743BD131}" type="slidenum">
              <a:rPr lang="zh-CN" altLang="en-US" smtClean="0"/>
            </a:fld>
            <a:endParaRPr lang="zh-CN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6547-FC84-4C26-91CA-C818B2630F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5FF6-7D00-41E0-B567-5969743BD131}" type="slidenum">
              <a:rPr lang="zh-CN" altLang="en-US" smtClean="0"/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6547-FC84-4C26-91CA-C818B2630F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5FF6-7D00-41E0-B567-5969743BD1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6547-FC84-4C26-91CA-C818B2630F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5FF6-7D00-41E0-B567-5969743BD131}" type="slidenum">
              <a:rPr lang="zh-CN" altLang="en-US" smtClean="0"/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6547-FC84-4C26-91CA-C818B2630F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5FF6-7D00-41E0-B567-5969743BD1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4.png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B76547-FC84-4C26-91CA-C818B2630F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A15FF6-7D00-41E0-B567-5969743BD13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88163" y="1881000"/>
            <a:ext cx="6815669" cy="1548000"/>
          </a:xfrm>
          <a:noFill/>
        </p:spPr>
        <p:txBody>
          <a:bodyPr/>
          <a:lstStyle/>
          <a:p>
            <a:r>
              <a:rPr lang="zh-CN" altLang="en-US" sz="6000" b="1" dirty="0">
                <a:latin typeface="黑体" panose="02010609060101010101" pitchFamily="49" charset="-122"/>
                <a:ea typeface="黑体" panose="02010609060101010101" pitchFamily="49" charset="-122"/>
              </a:rPr>
              <a:t>非谓语动词</a:t>
            </a:r>
            <a:endParaRPr lang="zh-CN" altLang="en-US" sz="6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2688164" y="2876527"/>
            <a:ext cx="6815669" cy="15480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2026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届语法专题（四）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3685935" y="678675"/>
            <a:ext cx="4720376" cy="100880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非谓语动词作宾语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44591" y="1496290"/>
            <a:ext cx="10493969" cy="430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She just refuses </a:t>
            </a:r>
            <a:r>
              <a:rPr lang="en-US" altLang="zh-CN" sz="3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to stop </a:t>
            </a: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talking while she works.</a:t>
            </a:r>
            <a:endParaRPr lang="en-US" altLang="zh-CN" sz="3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                </a:t>
            </a:r>
            <a:r>
              <a:rPr lang="zh-CN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必须用</a:t>
            </a:r>
            <a:r>
              <a:rPr lang="en-US" altLang="zh-CN" sz="2800" b="1" dirty="0">
                <a:solidFill>
                  <a:srgbClr val="00339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to do</a:t>
            </a:r>
            <a:r>
              <a:rPr lang="zh-CN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作宾语的动词</a:t>
            </a:r>
            <a:endParaRPr lang="en-US" altLang="zh-CN" sz="2800" b="1" dirty="0">
              <a:solidFill>
                <a:srgbClr val="003399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	It’s quite hot today. Do you feel like </a:t>
            </a:r>
            <a:r>
              <a:rPr lang="en-US" altLang="zh-CN" sz="3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going</a:t>
            </a: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for a swim?</a:t>
            </a:r>
            <a:endParaRPr lang="en-US" altLang="zh-CN" sz="3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                </a:t>
            </a:r>
            <a:r>
              <a:rPr lang="en-US" altLang="zh-CN" sz="3200" b="1" dirty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                          </a:t>
            </a:r>
            <a:r>
              <a:rPr lang="zh-CN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必须用</a:t>
            </a:r>
            <a:r>
              <a:rPr lang="en-US" altLang="zh-CN" sz="2800" b="1" dirty="0">
                <a:solidFill>
                  <a:srgbClr val="00339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r>
              <a:rPr lang="en-US" altLang="zh-CN" sz="2800" b="1" dirty="0" err="1">
                <a:solidFill>
                  <a:srgbClr val="00339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ing</a:t>
            </a:r>
            <a:r>
              <a:rPr lang="zh-CN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作宾语的动词</a:t>
            </a:r>
            <a:r>
              <a:rPr lang="en-US" altLang="zh-CN" sz="2800" b="1" dirty="0">
                <a:solidFill>
                  <a:srgbClr val="00339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/</a:t>
            </a:r>
            <a:r>
              <a:rPr lang="zh-CN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动词短语</a:t>
            </a:r>
            <a:endParaRPr lang="en-US" altLang="zh-CN" sz="2800" b="1" dirty="0">
              <a:solidFill>
                <a:srgbClr val="003399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	I remembered </a:t>
            </a:r>
            <a:r>
              <a:rPr lang="en-US" altLang="zh-CN" sz="3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locking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door before I left the office, but forgot </a:t>
            </a:r>
            <a:r>
              <a:rPr lang="en-US" altLang="zh-CN" sz="3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to turn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off the lights.</a:t>
            </a:r>
            <a:endParaRPr lang="en-US" altLang="zh-CN" sz="3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000" b="1" dirty="0">
                <a:solidFill>
                  <a:srgbClr val="0033CC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</a:t>
            </a:r>
            <a:r>
              <a:rPr lang="zh-CN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用</a:t>
            </a:r>
            <a:r>
              <a:rPr lang="en-US" altLang="zh-CN" sz="2800" b="1" dirty="0">
                <a:solidFill>
                  <a:srgbClr val="00339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-</a:t>
            </a:r>
            <a:r>
              <a:rPr lang="en-US" altLang="zh-CN" sz="2800" b="1" dirty="0" err="1">
                <a:solidFill>
                  <a:srgbClr val="00339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ing</a:t>
            </a:r>
            <a:r>
              <a:rPr lang="zh-CN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和</a:t>
            </a:r>
            <a:r>
              <a:rPr lang="en-US" altLang="zh-CN" sz="2800" b="1" dirty="0">
                <a:solidFill>
                  <a:srgbClr val="00339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to do</a:t>
            </a:r>
            <a:r>
              <a:rPr lang="zh-CN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作宾语均可，但区别很大的动词</a:t>
            </a:r>
            <a:endParaRPr lang="en-US" altLang="zh-CN" sz="2800" b="1" dirty="0">
              <a:solidFill>
                <a:srgbClr val="003399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	She was considering </a:t>
            </a:r>
            <a:r>
              <a:rPr lang="en-US" altLang="zh-CN" sz="3000" b="1" u="sng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what to do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next.</a:t>
            </a:r>
            <a:endParaRPr lang="en-US" altLang="zh-CN" sz="3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3000" b="1" dirty="0">
                <a:solidFill>
                  <a:srgbClr val="0033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</a:t>
            </a:r>
            <a:r>
              <a:rPr lang="zh-CN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疑问词</a:t>
            </a:r>
            <a:r>
              <a:rPr lang="en-US" altLang="zh-CN" sz="2800" b="1" dirty="0">
                <a:solidFill>
                  <a:srgbClr val="00339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+to do</a:t>
            </a:r>
            <a:r>
              <a:rPr lang="zh-CN" altLang="en-US" sz="2800" b="1" dirty="0">
                <a:solidFill>
                  <a:srgbClr val="003399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作宾语</a:t>
            </a:r>
            <a:endParaRPr lang="en-US" altLang="zh-CN" sz="2800" b="1" dirty="0">
              <a:solidFill>
                <a:srgbClr val="003399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3705169" y="667514"/>
            <a:ext cx="4720376" cy="100880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非谓语动词作宾语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63486" y="1978090"/>
            <a:ext cx="90693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必须用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to do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作宾语的动词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arrange, attempt, ask/ beg, afford, choose, care, decide/ determine, expect/ hope/ wish, fail, help, happen, learn, manage, offer, plan, pretend, prepare, threaten, refuse, wait, want…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3705169" y="667514"/>
            <a:ext cx="4720376" cy="100880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非谓语动词作宾语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72788" y="1953152"/>
            <a:ext cx="92425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必须用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doing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作宾语的动词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advise, admit, allow/ permit, appreciate, avoid, 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/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consider, delay/ put off, deny, enjoy, escape, excuse, fancy, finish, forbid, imagine, keep, mind, miss, resist, risk, stand, suggest…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3705169" y="667514"/>
            <a:ext cx="4720376" cy="100880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非谓语动词作宾语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94420" y="1676323"/>
            <a:ext cx="9541874" cy="3896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必须用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doing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作宾语的动词短语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look forward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, lead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, be used/ accustomed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, devote…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, object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, pay attention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, get down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, stick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,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be busy, feel like, can’t help, can’t stand, give up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have difficulty (in), spend time (in), have a good/ hard time (in)</a:t>
            </a:r>
            <a:endParaRPr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1996" y="662130"/>
            <a:ext cx="101873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>
              <a:spcAft>
                <a:spcPts val="0"/>
              </a:spcAft>
              <a:buFont typeface="+mj-lt"/>
              <a:buAutoNum type="arabicPeriod"/>
              <a:tabLst>
                <a:tab pos="266700" algn="l"/>
              </a:tabLst>
            </a:pPr>
            <a:r>
              <a:rPr lang="en-US" altLang="zh-CN" sz="32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I can’t stand _______ (work) with Jane in the same office. She just refuses _______ (stop) talking while she works.</a:t>
            </a:r>
            <a:endParaRPr lang="zh-CN" altLang="zh-CN" sz="32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514350" lvl="0" indent="-514350" algn="just">
              <a:spcAft>
                <a:spcPts val="0"/>
              </a:spcAft>
              <a:buFont typeface="+mj-lt"/>
              <a:buAutoNum type="arabicPeriod"/>
              <a:tabLst>
                <a:tab pos="266700" algn="l"/>
              </a:tabLst>
            </a:pPr>
            <a:r>
              <a:rPr lang="en-US" altLang="zh-CN" sz="32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The parents suggested ________ (sleep) in the hotel room, but their kids were anxious to camp out during the trip.</a:t>
            </a:r>
            <a:endParaRPr lang="zh-CN" altLang="zh-CN" sz="32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514350" lvl="0" indent="-514350" algn="just">
              <a:spcAft>
                <a:spcPts val="0"/>
              </a:spcAft>
              <a:buFont typeface="+mj-lt"/>
              <a:buAutoNum type="arabicPeriod"/>
              <a:tabLst>
                <a:tab pos="266700" algn="l"/>
              </a:tabLst>
            </a:pPr>
            <a:r>
              <a:rPr lang="en-US" altLang="zh-CN" sz="32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As the twentieth century come to a close, the raw materials for a great national literature were at hand, waiting ___________(use).</a:t>
            </a:r>
            <a:endParaRPr lang="zh-CN" altLang="zh-CN" sz="32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02597" y="4601670"/>
            <a:ext cx="2042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 be used 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70854" y="2162014"/>
            <a:ext cx="15985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sleeping</a:t>
            </a:r>
            <a:endParaRPr lang="zh-CN" altLang="en-US" sz="3200" b="1" kern="100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92322" y="663573"/>
            <a:ext cx="1643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working</a:t>
            </a:r>
            <a:endParaRPr lang="zh-CN" altLang="en-US" sz="3200" b="1" kern="100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52594" y="1212082"/>
            <a:ext cx="1460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 stop </a:t>
            </a:r>
            <a:endParaRPr lang="zh-CN" altLang="en-US" sz="3200" b="1" kern="100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94509" y="955794"/>
            <a:ext cx="96621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 startAt="4"/>
              <a:tabLst>
                <a:tab pos="266700" algn="l"/>
              </a:tabLst>
            </a:pPr>
            <a:r>
              <a:rPr lang="en-US" altLang="zh-CN" sz="32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You can't imagine what difficulty we had ______ (walk) home in the snowstorm.</a:t>
            </a:r>
            <a:endParaRPr lang="en-US" altLang="zh-CN" sz="32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514350" indent="-514350" algn="just">
              <a:buFont typeface="+mj-lt"/>
              <a:buAutoNum type="arabicPeriod" startAt="4"/>
              <a:tabLst>
                <a:tab pos="266700" algn="l"/>
              </a:tabLst>
            </a:pPr>
            <a:r>
              <a:rPr lang="en-US" altLang="zh-CN" sz="32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Isn’t it time you got down to  ________ (mark) the papers?</a:t>
            </a:r>
            <a:endParaRPr lang="en-US" altLang="zh-CN" sz="32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514350" indent="-514350" algn="just">
              <a:buFont typeface="+mj-lt"/>
              <a:buAutoNum type="arabicPeriod" startAt="4"/>
              <a:tabLst>
                <a:tab pos="266700" algn="l"/>
              </a:tabLst>
            </a:pPr>
            <a:r>
              <a:rPr lang="en-US" altLang="zh-CN" sz="32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It’s quite hot today. Do you feel like ______ (go) for a swim?</a:t>
            </a:r>
            <a:endParaRPr lang="en-US" altLang="zh-CN" sz="32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tabLst>
                <a:tab pos="266700" algn="l"/>
              </a:tabLst>
            </a:pPr>
            <a:endParaRPr lang="en-US" altLang="zh-CN" sz="32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940019" y="1915741"/>
            <a:ext cx="1688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marking</a:t>
            </a:r>
            <a:endParaRPr lang="en-US" altLang="zh-CN" sz="3200" b="1" kern="100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335245" y="955794"/>
            <a:ext cx="1574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walking</a:t>
            </a:r>
            <a:endParaRPr lang="en-US" altLang="zh-CN" sz="3200" b="1" kern="100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57472" y="2913094"/>
            <a:ext cx="1141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going</a:t>
            </a:r>
            <a:endParaRPr lang="en-US" altLang="zh-CN" sz="3200" b="1" kern="100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3326" y="877596"/>
            <a:ext cx="98155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4. 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用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-</a:t>
            </a:r>
            <a:r>
              <a:rPr lang="en-US" altLang="zh-CN" sz="36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ing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和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to do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作宾语均可，但区别很大的动词</a:t>
            </a:r>
            <a:endParaRPr lang="en-US" altLang="zh-CN" sz="3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06781" y="1653894"/>
            <a:ext cx="92425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forget/ remember	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899795" indent="-571500">
              <a:buFont typeface="Arial" panose="020B0604020202020204" pitchFamily="34" charset="0"/>
              <a:buChar char="•"/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+to do   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899795" indent="-571500">
              <a:buFont typeface="Arial" panose="020B0604020202020204" pitchFamily="34" charset="0"/>
              <a:buChar char="•"/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+doing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06781" y="3668153"/>
            <a:ext cx="92425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 regret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899795" indent="-571500">
              <a:buFont typeface="Arial" panose="020B0604020202020204" pitchFamily="34" charset="0"/>
              <a:buChar char="•"/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regret to do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899795" indent="-571500">
              <a:buFont typeface="Arial" panose="020B0604020202020204" pitchFamily="34" charset="0"/>
              <a:buChar char="•"/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regret doing  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341281" y="2238670"/>
            <a:ext cx="4006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忘记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记得要去做某事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41281" y="2823445"/>
            <a:ext cx="4418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忘记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记得已经做过某事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38314" y="4258841"/>
            <a:ext cx="3068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遗憾要去做某事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538314" y="4843616"/>
            <a:ext cx="265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后悔做过某事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4148" y="700640"/>
            <a:ext cx="93538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用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-</a:t>
            </a:r>
            <a:r>
              <a:rPr lang="en-US" altLang="zh-CN" sz="3600" b="1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ing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和</a:t>
            </a:r>
            <a:r>
              <a:rPr lang="en-US" altLang="zh-CN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to do</a:t>
            </a:r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作宾语均可，但区别很大的动词</a:t>
            </a:r>
            <a:endParaRPr lang="en-US" altLang="zh-CN" sz="3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15092" y="1670512"/>
            <a:ext cx="92425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3.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mean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899795" indent="-571500">
              <a:buFont typeface="Arial" panose="020B0604020202020204" pitchFamily="34" charset="0"/>
              <a:buChar char="•"/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mean to do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899795" indent="-571500">
              <a:buFont typeface="Arial" panose="020B0604020202020204" pitchFamily="34" charset="0"/>
              <a:buChar char="•"/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mean doing  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97987" y="2338419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打算做某事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97987" y="2923194"/>
            <a:ext cx="1420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意味着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15092" y="3507969"/>
            <a:ext cx="92425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4.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try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899795" indent="-571500">
              <a:buFont typeface="Arial" panose="020B0604020202020204" pitchFamily="34" charset="0"/>
              <a:buChar char="•"/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try to do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899795" indent="-571500">
              <a:buFont typeface="Arial" panose="020B0604020202020204" pitchFamily="34" charset="0"/>
              <a:buChar char="•"/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try doing  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75572" y="4150935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努力做某事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75572" y="4735710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尝试做某事</a:t>
            </a:r>
            <a:endParaRPr lang="zh-CN" alt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53192" y="853049"/>
            <a:ext cx="10393680" cy="5062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fontAlgn="auto">
              <a:lnSpc>
                <a:spcPct val="130000"/>
              </a:lnSpc>
              <a:tabLst>
                <a:tab pos="266700" algn="l"/>
              </a:tabLst>
            </a:pPr>
            <a:r>
              <a:rPr lang="en-US" altLang="zh-CN" sz="32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1. When asked by the police, he said that he remembered _______ (arrive)at the party, but not _______(leave).</a:t>
            </a:r>
            <a:endParaRPr lang="en-US" altLang="zh-CN" sz="32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algn="just" fontAlgn="auto">
              <a:lnSpc>
                <a:spcPct val="130000"/>
              </a:lnSpc>
              <a:tabLst>
                <a:tab pos="266700" algn="l"/>
              </a:tabLst>
            </a:pPr>
            <a:r>
              <a:rPr lang="en-US" altLang="zh-CN" sz="32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2. If you think that treating a woman well means always _______ (get) her permission for things, think again.</a:t>
            </a:r>
            <a:endParaRPr lang="en-US" altLang="zh-CN" sz="32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algn="just" fontAlgn="auto">
              <a:lnSpc>
                <a:spcPct val="130000"/>
              </a:lnSpc>
              <a:tabLst>
                <a:tab pos="266700" algn="l"/>
              </a:tabLst>
            </a:pPr>
            <a:r>
              <a:rPr lang="en-US" altLang="zh-CN" sz="32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3. We’ve always deeply regretted _______ (sell) our house.</a:t>
            </a:r>
            <a:endParaRPr lang="en-US" altLang="zh-CN" sz="32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algn="just" fontAlgn="auto">
              <a:lnSpc>
                <a:spcPct val="130000"/>
              </a:lnSpc>
              <a:tabLst>
                <a:tab pos="266700" algn="l"/>
              </a:tabLst>
            </a:pPr>
            <a:r>
              <a:rPr lang="en-US" altLang="zh-CN" sz="32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4. ---When do you plan to leave?</a:t>
            </a:r>
            <a:endParaRPr lang="en-US" altLang="zh-CN" sz="32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algn="just" fontAlgn="auto">
              <a:lnSpc>
                <a:spcPct val="130000"/>
              </a:lnSpc>
              <a:tabLst>
                <a:tab pos="266700" algn="l"/>
              </a:tabLst>
            </a:pPr>
            <a:r>
              <a:rPr lang="en-US" altLang="zh-CN" sz="32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    ---I mean ________(leave) tomorrow.</a:t>
            </a:r>
            <a:endParaRPr lang="en-US" altLang="zh-CN" sz="32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algn="just" fontAlgn="auto">
              <a:lnSpc>
                <a:spcPct val="130000"/>
              </a:lnSpc>
              <a:tabLst>
                <a:tab pos="266700" algn="l"/>
              </a:tabLst>
            </a:pPr>
            <a:endParaRPr lang="en-US" altLang="zh-CN" sz="32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81767" y="1598151"/>
            <a:ext cx="1620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arriving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418777" y="1598150"/>
            <a:ext cx="1540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leaving 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08817" y="2804857"/>
            <a:ext cx="1494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getting </a:t>
            </a:r>
            <a:endParaRPr lang="zh-CN" altLang="en-US" sz="3200" b="1" kern="100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77696" y="3485397"/>
            <a:ext cx="1301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266700" algn="l"/>
              </a:tabLst>
            </a:pPr>
            <a:r>
              <a:rPr lang="en-US" altLang="zh-CN" sz="32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selling</a:t>
            </a:r>
            <a:endParaRPr lang="en-US" altLang="zh-CN" sz="3200" b="1" kern="100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95760" y="4723477"/>
            <a:ext cx="1620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 leave 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3705169" y="667514"/>
            <a:ext cx="4720376" cy="100880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非谓语动词作宾语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97776" y="1676323"/>
            <a:ext cx="103992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4.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</a:t>
            </a:r>
            <a:r>
              <a:rPr lang="en-US" altLang="zh-CN" sz="36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-+to do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作宾语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60045" indent="-360045" algn="just">
              <a:buFont typeface="Arial" panose="020B0604020202020204" pitchFamily="34" charset="0"/>
              <a:buChar char="•"/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He showed us _______________(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怎么做这项工作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).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60045" indent="-360045" algn="just">
              <a:buFont typeface="Arial" panose="020B0604020202020204" pitchFamily="34" charset="0"/>
              <a:buChar char="•"/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I wonder ___________________(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怎样解决这个问题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).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60045" indent="-360045" algn="just">
              <a:buFont typeface="Arial" panose="020B0604020202020204" pitchFamily="34" charset="0"/>
              <a:buChar char="•"/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She was considering _____________(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接下来要干什么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).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60045" indent="-360045" algn="just">
              <a:buFont typeface="Arial" panose="020B0604020202020204" pitchFamily="34" charset="0"/>
              <a:buChar char="•"/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The problem lies in deciding ______________(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和谁合作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).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67776" y="2263029"/>
            <a:ext cx="37675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66700" algn="l"/>
              </a:tabLst>
            </a:pPr>
            <a:r>
              <a:rPr lang="en-US" altLang="zh-CN" sz="32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how to do the work</a:t>
            </a:r>
            <a:endParaRPr lang="en-US" altLang="zh-CN" sz="3200" b="1" kern="100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55652" y="2847804"/>
            <a:ext cx="4732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66700" algn="l"/>
              </a:tabLst>
            </a:pPr>
            <a:r>
              <a:rPr lang="en-US" altLang="zh-CN" sz="32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how to solve the problem</a:t>
            </a:r>
            <a:endParaRPr lang="en-US" altLang="zh-CN" sz="3200" b="1" kern="100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06139" y="4968220"/>
            <a:ext cx="4732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66700" algn="l"/>
              </a:tabLst>
            </a:pPr>
            <a:r>
              <a:rPr lang="en-US" altLang="zh-CN" sz="32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who to work with</a:t>
            </a:r>
            <a:endParaRPr lang="en-US" altLang="zh-CN" sz="3200" b="1" kern="100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95993" y="3908012"/>
            <a:ext cx="4732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66700" algn="l"/>
              </a:tabLst>
            </a:pPr>
            <a:r>
              <a:rPr lang="en-US" altLang="zh-CN" sz="32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 to do next</a:t>
            </a:r>
            <a:endParaRPr lang="en-US" altLang="zh-CN" sz="3200" b="1" kern="100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139951" y="237581"/>
            <a:ext cx="8899711" cy="16843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latin typeface="华光标题宋_CNKI" panose="02000500000000000000" pitchFamily="2" charset="-122"/>
                <a:ea typeface="华光标题宋_CNKI" panose="02000500000000000000" pitchFamily="2" charset="-122"/>
              </a:rPr>
              <a:t>找出</a:t>
            </a:r>
            <a:r>
              <a:rPr lang="zh-CN" altLang="zh-CN" sz="3600" b="1" dirty="0">
                <a:latin typeface="华光标题宋_CNKI" panose="02000500000000000000" pitchFamily="2" charset="-122"/>
                <a:ea typeface="华光标题宋_CNKI" panose="02000500000000000000" pitchFamily="2" charset="-122"/>
              </a:rPr>
              <a:t>句子中的谓语动词和非谓语动词</a:t>
            </a:r>
            <a:endParaRPr lang="zh-CN" altLang="zh-CN" sz="3600" b="1" dirty="0">
              <a:solidFill>
                <a:srgbClr val="0070C0"/>
              </a:solidFill>
              <a:latin typeface="华光标题宋_CNKI" panose="02000500000000000000" pitchFamily="2" charset="-122"/>
              <a:ea typeface="华光标题宋_CNKI" panose="02000500000000000000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2050859" y="1970007"/>
            <a:ext cx="9515066" cy="3646488"/>
          </a:xfrm>
        </p:spPr>
        <p:txBody>
          <a:bodyPr>
            <a:noAutofit/>
          </a:bodyPr>
          <a:lstStyle/>
          <a:p>
            <a:pPr marL="514350" lvl="0" indent="-514350">
              <a:buAutoNum type="arabicPeriod"/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catch the early train, you'll have to get up early and rush in a taxi. 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AutoNum type="arabicPeriod"/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only suggestion is to stay away from that dangerous man forever. 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AutoNum type="arabicPeriod"/>
            </a:pP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heard her singing an English song when I passed by her room yesterday.</a:t>
            </a:r>
            <a:endParaRPr lang="zh-CN" altLang="zh-C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4489" y="2086544"/>
            <a:ext cx="876925" cy="569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cs typeface="+mn-cs"/>
              </a:rPr>
              <a:t>状语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3369" y="4163746"/>
            <a:ext cx="876925" cy="569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cs typeface="+mn-cs"/>
              </a:rPr>
              <a:t>宾补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5336" y="3181917"/>
            <a:ext cx="876925" cy="569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prstClr val="white"/>
                </a:solidFill>
                <a:latin typeface="Garamond" panose="02020404030301010803"/>
              </a:rPr>
              <a:t>表语</a:t>
            </a:r>
            <a:endParaRPr lang="zh-CN" altLang="en-US" sz="2400" dirty="0">
              <a:solidFill>
                <a:prstClr val="white"/>
              </a:solidFill>
              <a:latin typeface="Garamond" panose="02020404030301010803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50372" y="1959905"/>
            <a:ext cx="1613856" cy="559121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673546" y="1991272"/>
            <a:ext cx="2767913" cy="569626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05895" y="907480"/>
            <a:ext cx="1818472" cy="570946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923902" y="876561"/>
            <a:ext cx="2430162" cy="585884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019885" y="3178687"/>
            <a:ext cx="430104" cy="557003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926642" y="4297103"/>
            <a:ext cx="1040353" cy="557004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449989" y="3193291"/>
            <a:ext cx="2175027" cy="546878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691330" y="4338975"/>
            <a:ext cx="1287490" cy="557004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357300" y="2512715"/>
            <a:ext cx="828619" cy="569626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141141" y="4338975"/>
            <a:ext cx="1287490" cy="557004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97890" y="4864209"/>
            <a:ext cx="563531" cy="557004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3946" y="764024"/>
            <a:ext cx="10446301" cy="5015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film star wears sunglasses. Therefore, he can go shopping without _______________(recognize).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had great difficulty _______(find) the suitable food on the menu in that restaurant.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still remember ___________(take) to the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Forbidden City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what I saw there.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Bill suggested ________(have) a meeting on what to do for the Shanghai Expo during the vacation.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threatened ________ (report) his </a:t>
            </a:r>
            <a:r>
              <a:rPr lang="en-US" altLang="zh-C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neighbour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police if the damages were not paid. </a:t>
            </a:r>
            <a:endParaRPr lang="zh-CN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11300" y="2764272"/>
            <a:ext cx="2270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being taken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18872" y="1290152"/>
            <a:ext cx="3176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being recognized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21525" y="1816280"/>
            <a:ext cx="1436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finding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76959" y="3687752"/>
            <a:ext cx="1369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having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18871" y="4729512"/>
            <a:ext cx="19484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 report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3946" y="764024"/>
            <a:ext cx="10446301" cy="5238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lnSpc>
                <a:spcPct val="110000"/>
              </a:lnSpc>
              <a:buFont typeface="+mj-lt"/>
              <a:buAutoNum type="arabicPeriod" startAt="6"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told us whether _______(have) a picnic was still under discussion.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fontAlgn="auto">
              <a:lnSpc>
                <a:spcPct val="110000"/>
              </a:lnSpc>
              <a:buFont typeface="+mj-lt"/>
              <a:buAutoNum type="arabicPeriod" startAt="6"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Susan wanted to be independent of her parents. She tried _______(live) alone, but she didn't like it and moved back home.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fontAlgn="auto">
              <a:lnSpc>
                <a:spcPct val="110000"/>
              </a:lnSpc>
              <a:buFont typeface="+mj-lt"/>
              <a:buAutoNum type="arabicPeriod" startAt="6"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learns a language by making mistakes and __________ (correct) them. 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fontAlgn="auto">
              <a:lnSpc>
                <a:spcPct val="110000"/>
              </a:lnSpc>
              <a:buFont typeface="+mj-lt"/>
              <a:buAutoNum type="arabicPeriod" startAt="6"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remembered _________(lock) the door before I left the office, but forgot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_________(turn)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off the lights.</a:t>
            </a:r>
            <a:endParaRPr lang="zh-CN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863501" y="764026"/>
            <a:ext cx="1449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 have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99940" y="2380212"/>
            <a:ext cx="1266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living 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29554" y="3978098"/>
            <a:ext cx="1979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correcting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52128" y="4498803"/>
            <a:ext cx="1563248" cy="58477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32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locking 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85833" y="5083638"/>
            <a:ext cx="1492250" cy="583565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en-US" altLang="zh-CN" sz="32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 turn 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非谓语动词作状语</a:t>
            </a:r>
            <a:endParaRPr lang="zh-CN" altLang="en-US" sz="4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0140" y="442706"/>
            <a:ext cx="6794500" cy="1230312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4265" b="1" dirty="0">
                <a:solidFill>
                  <a:srgbClr val="9966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非谓语动词作状语</a:t>
            </a:r>
            <a:endParaRPr lang="zh-CN" altLang="en-US" sz="4265" b="1" dirty="0">
              <a:solidFill>
                <a:srgbClr val="9966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986790" y="1754505"/>
            <a:ext cx="10287000" cy="4069080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判断状语是否表示</a:t>
            </a:r>
            <a:r>
              <a:rPr lang="en-US" altLang="zh-CN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_____,</a:t>
            </a: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如果是，则用</a:t>
            </a:r>
            <a:r>
              <a:rPr lang="en-US" altLang="zh-CN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______</a:t>
            </a: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作状语。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406445" y="1869628"/>
            <a:ext cx="1919816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735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目的</a:t>
            </a:r>
            <a:endParaRPr lang="zh-CN" altLang="en-US" sz="3735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9824127" y="1754777"/>
            <a:ext cx="2843607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3735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do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/>
        </p:nvSpPr>
        <p:spPr>
          <a:xfrm>
            <a:off x="1511300" y="3149600"/>
            <a:ext cx="8983345" cy="30346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---Did the book give the information you needed?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---Yes. But _______ (find) it, I had to read the entire book.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547745" y="3821430"/>
            <a:ext cx="2400300" cy="5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73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find</a:t>
            </a:r>
            <a:endParaRPr lang="en-US" altLang="zh-CN" sz="3735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11384" y="2593924"/>
            <a:ext cx="8983605" cy="3590604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---Did the book give the information you needed?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---Yes. But _______ (find) it, I had to read the entire book.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348617" y="3840268"/>
            <a:ext cx="1919816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735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目的</a:t>
            </a:r>
            <a:endParaRPr lang="zh-CN" altLang="en-US" sz="3735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541224" y="1106784"/>
            <a:ext cx="6794121" cy="1229784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265" b="1" dirty="0">
                <a:solidFill>
                  <a:srgbClr val="9966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非谓语动词作状语</a:t>
            </a:r>
            <a:endParaRPr lang="zh-CN" altLang="en-US" sz="4265" b="1" dirty="0">
              <a:solidFill>
                <a:srgbClr val="9966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480251" y="3249519"/>
            <a:ext cx="24003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73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find</a:t>
            </a:r>
            <a:endParaRPr lang="en-US" altLang="zh-CN" sz="3735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148316" y="2246018"/>
            <a:ext cx="9898625" cy="7126287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altLang="zh-CN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如果不是，则用</a:t>
            </a:r>
            <a:r>
              <a:rPr lang="en-US" altLang="zh-CN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______ </a:t>
            </a: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或者</a:t>
            </a:r>
            <a:r>
              <a:rPr lang="en-US" altLang="zh-CN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______</a:t>
            </a: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作状语。</a:t>
            </a:r>
            <a:endParaRPr lang="en-US" altLang="zh-CN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区别：与句子的</a:t>
            </a:r>
            <a:r>
              <a:rPr lang="en-US" altLang="zh-CN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____</a:t>
            </a: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语比较主、被动关系，</a:t>
            </a:r>
            <a:r>
              <a:rPr lang="en-US" altLang="zh-CN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_______</a:t>
            </a: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表示主动，</a:t>
            </a:r>
            <a:r>
              <a:rPr lang="en-US" altLang="zh-CN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______</a:t>
            </a:r>
            <a:r>
              <a:rPr lang="zh-CN" altLang="en-US" sz="3735" b="1" dirty="0">
                <a:latin typeface="楷体" panose="02010609060101010101" pitchFamily="49" charset="-122"/>
                <a:ea typeface="楷体" panose="02010609060101010101" pitchFamily="49" charset="-122"/>
              </a:rPr>
              <a:t>表示被动。 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206026" y="2263798"/>
            <a:ext cx="2302933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73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endParaRPr lang="en-US" altLang="zh-CN" sz="3735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850617" y="2263532"/>
            <a:ext cx="2207683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73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</a:t>
            </a:r>
            <a:endParaRPr lang="en-US" altLang="zh-CN" sz="3735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794796" y="3161938"/>
            <a:ext cx="5566833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735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</a:t>
            </a:r>
            <a:endParaRPr lang="zh-CN" altLang="en-US" sz="3735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675367" y="3828296"/>
            <a:ext cx="2592916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73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endParaRPr lang="en-US" altLang="zh-CN" sz="3735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642797" y="3828296"/>
            <a:ext cx="220768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73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</a:t>
            </a:r>
            <a:endParaRPr lang="en-US" altLang="zh-CN" sz="3735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780055" y="803117"/>
            <a:ext cx="6794121" cy="1229784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265" b="1" dirty="0">
                <a:solidFill>
                  <a:srgbClr val="9966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非谓语动词作状语</a:t>
            </a:r>
            <a:endParaRPr lang="zh-CN" altLang="en-US" sz="4265" b="1" dirty="0">
              <a:solidFill>
                <a:srgbClr val="9966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299739" y="2204262"/>
            <a:ext cx="9843181" cy="4087812"/>
          </a:xfrm>
        </p:spPr>
        <p:txBody>
          <a:bodyPr>
            <a:normAutofit/>
          </a:bodyPr>
          <a:lstStyle/>
          <a:p>
            <a:pPr marL="365760" indent="-365760">
              <a:lnSpc>
                <a:spcPct val="110000"/>
              </a:lnSpc>
              <a:spcBef>
                <a:spcPts val="775"/>
              </a:spcBef>
              <a:buFont typeface="Wingdings 2" panose="05020102010507070707"/>
              <a:buChar char=""/>
              <a:defRPr/>
            </a:pPr>
            <a:r>
              <a:rPr lang="en-US" altLang="zh-CN" sz="34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________(walk) in the fields on a March afternoon, he could feel the warmth of spring.</a:t>
            </a:r>
            <a:endParaRPr lang="en-US" altLang="zh-CN" sz="346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indent="-365760">
              <a:lnSpc>
                <a:spcPct val="110000"/>
              </a:lnSpc>
              <a:spcBef>
                <a:spcPts val="775"/>
              </a:spcBef>
              <a:buFont typeface="Wingdings 2" panose="05020102010507070707"/>
              <a:buChar char=""/>
              <a:defRPr/>
            </a:pPr>
            <a:r>
              <a:rPr lang="en-US" altLang="zh-CN" sz="346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 (blame) for the breakdown of the school computer network, Alice was in low spirits</a:t>
            </a:r>
            <a:r>
              <a:rPr lang="en-US" altLang="zh-CN" sz="3465" dirty="0">
                <a:latin typeface="Times New Roman" panose="02020603050405020304" pitchFamily="18" charset="0"/>
              </a:rPr>
              <a:t>. </a:t>
            </a:r>
            <a:endParaRPr lang="en-US" altLang="zh-CN" sz="3465" dirty="0">
              <a:latin typeface="Times New Roman" panose="02020603050405020304" pitchFamily="18" charset="0"/>
            </a:endParaRPr>
          </a:p>
          <a:p>
            <a:pPr marL="365760" indent="-365760">
              <a:spcBef>
                <a:spcPts val="775"/>
              </a:spcBef>
              <a:buNone/>
              <a:defRPr/>
            </a:pPr>
            <a:r>
              <a:rPr lang="en-US" altLang="zh-CN" sz="3200" dirty="0">
                <a:latin typeface="Times New Roman" panose="02020603050405020304" pitchFamily="18" charset="0"/>
              </a:rPr>
              <a:t>   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485979" y="824671"/>
            <a:ext cx="6794121" cy="1229784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265" b="1" dirty="0">
                <a:solidFill>
                  <a:srgbClr val="9966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非谓语动词作状语</a:t>
            </a:r>
            <a:endParaRPr lang="zh-CN" altLang="en-US" sz="4265" b="1" dirty="0">
              <a:solidFill>
                <a:srgbClr val="996633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68914" y="2201939"/>
            <a:ext cx="1790362" cy="625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465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Walking</a:t>
            </a:r>
            <a:endParaRPr lang="zh-CN" altLang="en-US" sz="3465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44183" y="3431723"/>
            <a:ext cx="1641796" cy="625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465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Blamed</a:t>
            </a:r>
            <a:endParaRPr lang="zh-CN" altLang="en-US" sz="3465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2873" y="685561"/>
            <a:ext cx="9828029" cy="4768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sz="32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1. Outside the exit, many fans waited for the great pop singer, ________(wait) to take a picture with him. </a:t>
            </a:r>
            <a:endParaRPr lang="zh-CN" altLang="zh-CN" sz="32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altLang="zh-CN" sz="32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2. Clearly and thoughtfully _________(write), the book inspires confidence in students who wish to seek their own answers. </a:t>
            </a:r>
            <a:endParaRPr lang="en-US" altLang="zh-CN" sz="32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 (throw)their hats into the air, the fans of the winning team let out loud shouts of victory. </a:t>
            </a:r>
            <a:endParaRPr lang="en-US" altLang="zh-CN" sz="32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zh-CN" altLang="zh-CN" sz="32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93587" y="1290705"/>
            <a:ext cx="1585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waiting 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96000" y="1875480"/>
            <a:ext cx="1563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written 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93637" y="3591786"/>
            <a:ext cx="2012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Throwing 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2873" y="685561"/>
            <a:ext cx="10044282" cy="4177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2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4. __________(learn)</a:t>
            </a:r>
            <a:r>
              <a:rPr lang="zh-CN" altLang="en-US" sz="32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2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more about Chinese culture, Jack has decided to take Chinese folk music as an elective course. </a:t>
            </a:r>
            <a:endParaRPr lang="en-US" altLang="zh-CN" sz="32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2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5. ______ (give) a satisfactory operation, the patient recovered from illness quickly.</a:t>
            </a:r>
            <a:endParaRPr lang="en-US" altLang="zh-CN" sz="32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2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6. __________ (encourage) by the advances in technology, many farmers have set up wind farms on their land. </a:t>
            </a:r>
            <a:endParaRPr lang="en-US" altLang="zh-CN" sz="32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18400" y="761727"/>
            <a:ext cx="1743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 learn 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18400" y="2480282"/>
            <a:ext cx="26984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Given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28645" y="3500556"/>
            <a:ext cx="2305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Encouraged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2873" y="685561"/>
            <a:ext cx="9828029" cy="3586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altLang="zh-CN" sz="32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7. My flight was delayed, so I read a book _______ (kill) time.</a:t>
            </a:r>
            <a:endParaRPr lang="en-US" altLang="zh-CN" sz="32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32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8. _______ (see) that she was going off to sleep, I asked if she’d like that little doll on her bed. </a:t>
            </a:r>
            <a:endParaRPr lang="en-US" altLang="zh-CN" sz="32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32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9. I stopped the car ___________(take) a short break as I was feeling tired. </a:t>
            </a:r>
            <a:endParaRPr lang="en-US" altLang="zh-CN" sz="3200" b="1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573161" y="685561"/>
            <a:ext cx="1197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 kill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86534" y="1857425"/>
            <a:ext cx="26984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Seeing 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45263" y="3095451"/>
            <a:ext cx="1483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 take 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332604" y="1265880"/>
            <a:ext cx="10645775" cy="432624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en-US" altLang="zh-CN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We suggested having a meeting the next day. </a:t>
            </a:r>
            <a:endParaRPr lang="zh-CN" altLang="en-US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Ignoring the difference between the two research findings will be one of the worst mistakes you make. </a:t>
            </a:r>
            <a:endParaRPr lang="en-US" altLang="zh-CN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The lady sitting by the window is staring at you. </a:t>
            </a:r>
            <a:endParaRPr lang="en-US" altLang="zh-CN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Walking in the fields on a March afternoon, he </a:t>
            </a:r>
            <a:endParaRPr lang="en-US" altLang="zh-CN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could feel the warmth of spring.</a:t>
            </a:r>
            <a:endParaRPr lang="zh-CN" altLang="zh-CN" sz="2800" b="1" dirty="0"/>
          </a:p>
          <a:p>
            <a:pPr marL="514350" indent="-514350">
              <a:buFont typeface="+mj-lt"/>
              <a:buAutoNum type="arabicPeriod"/>
            </a:pP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55680" y="2243939"/>
            <a:ext cx="876925" cy="569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cs typeface="+mn-cs"/>
              </a:rPr>
              <a:t>主语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55681" y="1324598"/>
            <a:ext cx="876925" cy="569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cs typeface="+mn-cs"/>
              </a:rPr>
              <a:t>宾语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55679" y="3311453"/>
            <a:ext cx="876925" cy="569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cs typeface="+mn-cs"/>
              </a:rPr>
              <a:t>定语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478704" y="1374723"/>
            <a:ext cx="1415469" cy="519501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588779" y="1367091"/>
            <a:ext cx="1889925" cy="534766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cs typeface="+mn-cs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10184" y="2061785"/>
            <a:ext cx="1785632" cy="534766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068934" y="2606350"/>
            <a:ext cx="1293001" cy="534766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819802" y="3311453"/>
            <a:ext cx="2288026" cy="569626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645243" y="3320642"/>
            <a:ext cx="1758609" cy="569626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897528" y="3998823"/>
            <a:ext cx="1610943" cy="569626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10184" y="4748343"/>
            <a:ext cx="1958627" cy="534766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86367" y="4094154"/>
            <a:ext cx="876925" cy="569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cs typeface="+mn-cs"/>
              </a:rPr>
              <a:t>状语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07930" y="2596515"/>
            <a:ext cx="1082040" cy="534670"/>
          </a:xfrm>
          <a:prstGeom prst="rect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" grpId="0" animBg="1"/>
      <p:bldP spid="4" grpId="0" animBg="1"/>
      <p:bldP spid="5" grpId="0" animBg="1"/>
      <p:bldP spid="6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非谓语动词作定语</a:t>
            </a:r>
            <a:endParaRPr lang="zh-CN" altLang="en-US" sz="4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96043" y="861444"/>
            <a:ext cx="8229600" cy="922338"/>
          </a:xfrm>
        </p:spPr>
        <p:txBody>
          <a:bodyPr/>
          <a:lstStyle/>
          <a:p>
            <a:pPr eaLnBrk="1" hangingPunct="1"/>
            <a:r>
              <a:rPr lang="zh-CN" altLang="en-US" b="1" dirty="0">
                <a:solidFill>
                  <a:srgbClr val="66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非谓语动词作定语</a:t>
            </a:r>
            <a:endParaRPr lang="zh-CN" altLang="en-US" b="1" dirty="0">
              <a:solidFill>
                <a:srgbClr val="66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906086" y="2070099"/>
            <a:ext cx="9900459" cy="3798686"/>
          </a:xfrm>
        </p:spPr>
        <p:txBody>
          <a:bodyPr>
            <a:normAutofit fontScale="70000" lnSpcReduction="20000"/>
          </a:bodyPr>
          <a:lstStyle/>
          <a:p>
            <a:pPr marL="742950" indent="-742950">
              <a:lnSpc>
                <a:spcPct val="14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altLang="zh-CN" sz="3900" b="1" dirty="0"/>
              <a:t>1. </a:t>
            </a:r>
            <a:r>
              <a:rPr lang="zh-CN" altLang="en-US" sz="39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与</a:t>
            </a:r>
            <a:r>
              <a:rPr lang="en-US" altLang="zh-CN" sz="39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______________</a:t>
            </a:r>
            <a:r>
              <a:rPr lang="zh-CN" altLang="en-US" sz="39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比较主被动关系，主动用</a:t>
            </a:r>
            <a:r>
              <a:rPr lang="en-US" altLang="zh-CN" sz="39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___________, </a:t>
            </a:r>
            <a:r>
              <a:rPr lang="zh-CN" altLang="en-US" sz="39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被动用</a:t>
            </a:r>
            <a:r>
              <a:rPr lang="en-US" altLang="zh-CN" sz="39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_____________________________.</a:t>
            </a:r>
            <a:endParaRPr lang="en-US" altLang="zh-CN" sz="39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40000"/>
              </a:lnSpc>
              <a:spcBef>
                <a:spcPts val="58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39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The trees _________ (blow) down in the storm have been  moved off the road. </a:t>
            </a:r>
            <a:endParaRPr lang="en-US" altLang="zh-CN" sz="39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  <a:spcBef>
                <a:spcPts val="58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wild flowers looked like a soft orange blanket __________(cover) the desert. </a:t>
            </a:r>
            <a:endParaRPr lang="en-US" altLang="zh-CN" sz="39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4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zh-CN" altLang="zh-CN" sz="39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742950" indent="-742950">
              <a:lnSpc>
                <a:spcPct val="13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endParaRPr lang="zh-CN" altLang="en-US" sz="40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739008" y="1977711"/>
            <a:ext cx="3384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被修饰名词</a:t>
            </a:r>
            <a:endParaRPr lang="zh-CN" altLang="en-US" sz="32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884437" y="1997511"/>
            <a:ext cx="23790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do/ doing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078435" y="2607292"/>
            <a:ext cx="56996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done/ being done/ done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96800" y="4962186"/>
            <a:ext cx="1703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covering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831273" y="1347761"/>
            <a:ext cx="9144000" cy="51831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Font typeface="Arial" panose="020B0604020202020204"/>
              <a:buNone/>
              <a:defRPr/>
            </a:pPr>
            <a:endParaRPr lang="zh-CN" altLang="en-US" sz="3600" b="1" dirty="0"/>
          </a:p>
        </p:txBody>
      </p:sp>
      <p:sp>
        <p:nvSpPr>
          <p:cNvPr id="13" name="矩形 12"/>
          <p:cNvSpPr/>
          <p:nvPr/>
        </p:nvSpPr>
        <p:spPr>
          <a:xfrm>
            <a:off x="3137179" y="3260848"/>
            <a:ext cx="12554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blown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  <p:bldP spid="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39092" y="1405693"/>
            <a:ext cx="10199716" cy="47894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altLang="zh-CN" sz="28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1. </a:t>
            </a: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区别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done/ being done/ to be done</a:t>
            </a: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作定语：</a:t>
            </a:r>
            <a:endParaRPr lang="zh-CN" altLang="zh-CN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742950" indent="-742950">
              <a:lnSpc>
                <a:spcPct val="110000"/>
              </a:lnSpc>
              <a:buFontTx/>
              <a:buAutoNum type="arabicParenR"/>
              <a:defRPr/>
            </a:pPr>
            <a:r>
              <a:rPr lang="en-GB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done</a:t>
            </a: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作定语强调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_____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被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;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742950" indent="-742950">
              <a:lnSpc>
                <a:spcPct val="110000"/>
              </a:lnSpc>
              <a:buFontTx/>
              <a:buAutoNum type="arabicParenR"/>
              <a:defRPr/>
            </a:pPr>
            <a:r>
              <a:rPr lang="en-GB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being done</a:t>
            </a: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作定语强调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_____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被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;</a:t>
            </a:r>
            <a:endParaRPr lang="zh-CN" altLang="zh-CN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742950" indent="-742950">
              <a:lnSpc>
                <a:spcPct val="110000"/>
              </a:lnSpc>
              <a:buFontTx/>
              <a:buAutoNum type="arabicParenR"/>
              <a:defRPr/>
            </a:pPr>
            <a:r>
              <a:rPr lang="en-GB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to be done</a:t>
            </a: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作定语强调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_____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被。</a:t>
            </a:r>
            <a:endParaRPr lang="en-US" altLang="zh-CN" sz="14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airport _______________ (complete) next year will help promote tourism in this area.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witnesses ____________ (question) by the police just now gave very different descriptions of the fight.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problems _______________(discuss) at the meeting now are very important.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90156" y="1880031"/>
            <a:ext cx="1439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已经</a:t>
            </a:r>
            <a:endParaRPr lang="zh-CN" altLang="en-US" sz="2800" b="1" dirty="0">
              <a:solidFill>
                <a:srgbClr val="FF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16137" y="2385643"/>
            <a:ext cx="18732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4000" b="1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/>
              <a:t>正在</a:t>
            </a:r>
            <a:endParaRPr lang="zh-CN" altLang="en-US" sz="28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264982" y="2802368"/>
            <a:ext cx="1871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将要</a:t>
            </a:r>
            <a:endParaRPr lang="zh-CN" altLang="en-US" sz="2800" b="1" dirty="0">
              <a:solidFill>
                <a:srgbClr val="FF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70363" y="483356"/>
            <a:ext cx="8229600" cy="9223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b="1" dirty="0">
                <a:solidFill>
                  <a:srgbClr val="66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非谓语动词作定语</a:t>
            </a:r>
            <a:endParaRPr lang="zh-CN" altLang="en-US" b="1" dirty="0">
              <a:solidFill>
                <a:srgbClr val="66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97212" y="3314813"/>
            <a:ext cx="2598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 be completed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43087" y="4237150"/>
            <a:ext cx="1842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questioned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31006" y="5129797"/>
            <a:ext cx="2587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being discussed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47156" y="1484314"/>
            <a:ext cx="9917084" cy="42265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>
              <a:lnSpc>
                <a:spcPts val="4600"/>
              </a:lnSpc>
              <a:defRPr/>
            </a:pPr>
            <a:r>
              <a:rPr lang="en-US" altLang="zh-CN" sz="3200" b="1" kern="0" dirty="0">
                <a:latin typeface="Times New Roman" panose="02020603050405020304" pitchFamily="18" charset="0"/>
                <a:ea typeface="楷体" panose="02010609060101010101" pitchFamily="49" charset="-122"/>
              </a:rPr>
              <a:t>2. </a:t>
            </a:r>
            <a:r>
              <a:rPr lang="zh-CN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区别</a:t>
            </a:r>
            <a:r>
              <a:rPr lang="en-GB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doing</a:t>
            </a:r>
            <a:r>
              <a:rPr lang="zh-CN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作定语与</a:t>
            </a:r>
            <a:r>
              <a:rPr lang="en-GB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to do</a:t>
            </a:r>
            <a:r>
              <a:rPr lang="zh-CN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作定语：</a:t>
            </a:r>
            <a:endParaRPr lang="zh-CN" altLang="zh-CN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ts val="4600"/>
              </a:lnSpc>
              <a:defRPr/>
            </a:pPr>
            <a:r>
              <a:rPr lang="en-GB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1) to do </a:t>
            </a:r>
            <a:r>
              <a:rPr lang="zh-CN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作定语强调</a:t>
            </a:r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_____</a:t>
            </a:r>
            <a:r>
              <a:rPr lang="zh-CN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发生</a:t>
            </a:r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;</a:t>
            </a:r>
            <a:endParaRPr lang="zh-CN" altLang="zh-CN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ts val="4600"/>
              </a:lnSpc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2) </a:t>
            </a:r>
            <a:r>
              <a:rPr lang="zh-CN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如果被修饰名词前有</a:t>
            </a:r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_______</a:t>
            </a:r>
            <a:r>
              <a:rPr lang="zh-CN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或</a:t>
            </a:r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____________</a:t>
            </a:r>
            <a:r>
              <a:rPr lang="zh-CN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，用</a:t>
            </a:r>
            <a:r>
              <a:rPr lang="en-GB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to do</a:t>
            </a:r>
            <a:r>
              <a:rPr lang="zh-CN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作定语</a:t>
            </a:r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;</a:t>
            </a:r>
            <a:endParaRPr lang="en-US" altLang="zh-CN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ts val="4600"/>
              </a:lnSpc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3)</a:t>
            </a:r>
            <a:r>
              <a:rPr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修饰抽象名词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ability, chance, idea, fact, promise, attempt, way, reason, belief, excuse</a:t>
            </a:r>
            <a:r>
              <a:rPr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等常用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to do</a:t>
            </a:r>
            <a:r>
              <a:rPr lang="zh-CN" altLang="en-US" sz="32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作定语。</a:t>
            </a:r>
            <a:endParaRPr lang="zh-CN" altLang="zh-CN" sz="32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797141" y="2036030"/>
            <a:ext cx="14398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将要</a:t>
            </a:r>
            <a:endParaRPr lang="zh-CN" altLang="en-US" sz="32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70543" y="2636839"/>
            <a:ext cx="1871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序数词</a:t>
            </a:r>
            <a:endParaRPr lang="zh-CN" altLang="en-US" sz="32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128381" y="2654577"/>
            <a:ext cx="327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形容词最高级</a:t>
            </a:r>
            <a:endParaRPr lang="zh-CN" altLang="en-US" sz="32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09763" y="561977"/>
            <a:ext cx="8229600" cy="9223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b="1" dirty="0">
                <a:solidFill>
                  <a:srgbClr val="66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非谓语动词作定语</a:t>
            </a:r>
            <a:endParaRPr lang="zh-CN" altLang="en-US" b="1" dirty="0">
              <a:solidFill>
                <a:srgbClr val="66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85917" y="1720907"/>
            <a:ext cx="9499136" cy="3367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didn’t trust his </a:t>
            </a:r>
            <a:r>
              <a:rPr lang="en-US" altLang="zh-CN" sz="3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promise</a:t>
            </a:r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come</a:t>
            </a:r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 visit.</a:t>
            </a:r>
            <a:endParaRPr lang="en-US" altLang="zh-CN" sz="3000" b="1" dirty="0"/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said he had no </a:t>
            </a:r>
            <a:r>
              <a:rPr lang="en-US" altLang="zh-CN" sz="3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plans</a:t>
            </a:r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go </a:t>
            </a:r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there.</a:t>
            </a:r>
            <a:endParaRPr lang="en-US" altLang="zh-C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Volunteering gives you a </a:t>
            </a:r>
            <a:r>
              <a:rPr lang="en-US" altLang="zh-CN" sz="3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chance/ opportunity</a:t>
            </a:r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change </a:t>
            </a:r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lives, including your own.</a:t>
            </a:r>
            <a:endParaRPr lang="en-US" altLang="zh-C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good teacher must have the </a:t>
            </a:r>
            <a:r>
              <a:rPr lang="en-US" altLang="zh-CN" sz="3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ability</a:t>
            </a:r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make </a:t>
            </a:r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himself understood.</a:t>
            </a:r>
            <a:endParaRPr lang="en-US" altLang="zh-C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909763" y="561977"/>
            <a:ext cx="8229600" cy="9223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b="1" dirty="0">
                <a:solidFill>
                  <a:srgbClr val="66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非谓语动词作定语</a:t>
            </a:r>
            <a:endParaRPr lang="zh-CN" altLang="en-US" b="1" dirty="0">
              <a:solidFill>
                <a:srgbClr val="66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24020" y="2083526"/>
            <a:ext cx="1068480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was the </a:t>
            </a:r>
            <a:r>
              <a:rPr lang="en-US" altLang="zh-CN" sz="3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woman ________(win) the old medal in the Olympic Games.</a:t>
            </a:r>
            <a:endParaRPr lang="en-US" altLang="zh-C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---The </a:t>
            </a:r>
            <a:r>
              <a:rPr lang="en-US" altLang="zh-CN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__________ (arrive) pays the meal.    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---Agreed!</a:t>
            </a:r>
            <a:endParaRPr lang="zh-CN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414965" y="4465270"/>
            <a:ext cx="9874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修饰被序数词或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only, the next, the last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修饰的名词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46673" y="687660"/>
            <a:ext cx="8229600" cy="9223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b="1" dirty="0">
                <a:solidFill>
                  <a:srgbClr val="66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非谓语动词作定语</a:t>
            </a:r>
            <a:endParaRPr lang="zh-CN" altLang="en-US" b="1" dirty="0">
              <a:solidFill>
                <a:srgbClr val="66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87038" y="2984788"/>
            <a:ext cx="18980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arrive </a:t>
            </a:r>
            <a:endParaRPr lang="zh-CN" altLang="en-US" sz="3200" dirty="0"/>
          </a:p>
        </p:txBody>
      </p:sp>
      <p:sp>
        <p:nvSpPr>
          <p:cNvPr id="15" name="矩形 14"/>
          <p:cNvSpPr/>
          <p:nvPr/>
        </p:nvSpPr>
        <p:spPr>
          <a:xfrm>
            <a:off x="5667775" y="2083526"/>
            <a:ext cx="1369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win 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3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66708" y="1627189"/>
            <a:ext cx="100124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room is empty except for a bookshelf ________ (stand) in one corner.</a:t>
            </a:r>
            <a:endParaRPr lang="zh-CN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an important meeting _________(attend) this afternoon.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in need of nurses _______(look) after the patients.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Laura was away in Paris for over a week. When she got home, there was a pile of mail _______(wait) for her.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909763" y="561977"/>
            <a:ext cx="8229600" cy="9223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b="1" dirty="0">
                <a:solidFill>
                  <a:srgbClr val="66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非谓语动词作定语</a:t>
            </a:r>
            <a:endParaRPr lang="zh-CN" altLang="en-US" b="1" dirty="0">
              <a:solidFill>
                <a:srgbClr val="66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708082" y="1627189"/>
            <a:ext cx="18980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standing</a:t>
            </a:r>
            <a:endParaRPr lang="zh-CN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6513735" y="2617256"/>
            <a:ext cx="18980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attend</a:t>
            </a:r>
            <a:endParaRPr lang="zh-CN" altLang="en-US" sz="3200" dirty="0"/>
          </a:p>
        </p:txBody>
      </p:sp>
      <p:sp>
        <p:nvSpPr>
          <p:cNvPr id="7" name="矩形 6"/>
          <p:cNvSpPr/>
          <p:nvPr/>
        </p:nvSpPr>
        <p:spPr>
          <a:xfrm>
            <a:off x="5886017" y="3607323"/>
            <a:ext cx="18980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look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7337548" y="5052459"/>
            <a:ext cx="18980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waiting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774826" y="1787235"/>
            <a:ext cx="8893175" cy="430558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zh-CN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区别不及物动词作定语</a:t>
            </a:r>
            <a:r>
              <a:rPr lang="en-GB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doing</a:t>
            </a:r>
            <a:r>
              <a:rPr lang="zh-CN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GB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done</a:t>
            </a:r>
            <a:r>
              <a:rPr lang="zh-CN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zh-CN" altLang="zh-CN" sz="3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 water   </a:t>
            </a:r>
            <a:r>
              <a:rPr lang="zh-CN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开水</a:t>
            </a: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		</a:t>
            </a:r>
            <a:endParaRPr lang="en-US" altLang="zh-CN" sz="3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 water   </a:t>
            </a:r>
            <a:r>
              <a:rPr lang="zh-CN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正沸腾的水</a:t>
            </a:r>
            <a:endParaRPr lang="zh-CN" altLang="zh-CN" sz="3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endParaRPr lang="en-US" altLang="zh-CN" sz="3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 countries  </a:t>
            </a:r>
            <a:r>
              <a:rPr lang="zh-CN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发达国家</a:t>
            </a: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	</a:t>
            </a:r>
            <a:endParaRPr lang="en-US" altLang="zh-CN" sz="3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 countries  </a:t>
            </a:r>
            <a:r>
              <a:rPr lang="zh-CN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发展中国家</a:t>
            </a:r>
            <a:endParaRPr lang="zh-CN" altLang="zh-CN" sz="3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endParaRPr lang="en-US" altLang="zh-CN" sz="3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 leaves   </a:t>
            </a:r>
            <a:r>
              <a:rPr lang="zh-CN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落叶</a:t>
            </a: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			</a:t>
            </a:r>
            <a:endParaRPr lang="en-US" altLang="zh-CN" sz="3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 eaLnBrk="1" hangingPunct="1">
              <a:defRPr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__________ leaves   </a:t>
            </a:r>
            <a:r>
              <a:rPr lang="zh-CN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正在飘落的叶子</a:t>
            </a:r>
            <a:endParaRPr lang="zh-CN" altLang="zh-CN" sz="3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742950" indent="-742950">
              <a:lnSpc>
                <a:spcPts val="4600"/>
              </a:lnSpc>
              <a:buFontTx/>
              <a:buAutoNum type="arabicParenR"/>
              <a:defRPr/>
            </a:pPr>
            <a:endParaRPr lang="zh-CN" altLang="zh-CN" sz="3200" b="1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defRPr/>
            </a:pPr>
            <a:endParaRPr lang="zh-CN" altLang="en-US" sz="3600" b="1" kern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74826" y="730106"/>
            <a:ext cx="8229600" cy="9223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b="1" dirty="0">
                <a:solidFill>
                  <a:srgbClr val="66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非谓语动词作定语</a:t>
            </a:r>
            <a:endParaRPr lang="zh-CN" altLang="en-US" b="1" dirty="0">
              <a:solidFill>
                <a:srgbClr val="66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07372" y="2269893"/>
            <a:ext cx="1898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boiled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2407372" y="2752551"/>
            <a:ext cx="1898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boiling</a:t>
            </a:r>
            <a:endParaRPr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2407372" y="3647471"/>
            <a:ext cx="2110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developed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2300965" y="4074820"/>
            <a:ext cx="2110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</a:t>
            </a:r>
            <a:endParaRPr lang="zh-CN" altLang="en-US" sz="2800" dirty="0"/>
          </a:p>
        </p:txBody>
      </p:sp>
      <p:sp>
        <p:nvSpPr>
          <p:cNvPr id="9" name="矩形 8"/>
          <p:cNvSpPr/>
          <p:nvPr/>
        </p:nvSpPr>
        <p:spPr>
          <a:xfrm>
            <a:off x="2591911" y="5025389"/>
            <a:ext cx="2110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fallen</a:t>
            </a:r>
            <a:endParaRPr lang="zh-CN" altLang="en-US" sz="2800" dirty="0"/>
          </a:p>
        </p:txBody>
      </p:sp>
      <p:sp>
        <p:nvSpPr>
          <p:cNvPr id="11" name="矩形 10"/>
          <p:cNvSpPr/>
          <p:nvPr/>
        </p:nvSpPr>
        <p:spPr>
          <a:xfrm>
            <a:off x="2591910" y="5452568"/>
            <a:ext cx="2110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falling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919757" y="1822305"/>
            <a:ext cx="10498975" cy="430558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区别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表示情绪动词用</a:t>
            </a: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作定语</a:t>
            </a:r>
            <a:r>
              <a:rPr lang="en-GB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doing</a:t>
            </a: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GB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done</a:t>
            </a:r>
            <a:r>
              <a:rPr lang="zh-CN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zh-CN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don’t think there’s any reason to get ________(excite) about news. </a:t>
            </a:r>
            <a:endParaRPr lang="en-US" altLang="zh-CN" sz="26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voyage was the most _________(excite) adventure of their lives.</a:t>
            </a:r>
            <a:endParaRPr lang="en-US" altLang="zh-CN" sz="26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Miriam was too __________(frighten) to tell her family what had happened. </a:t>
            </a:r>
            <a:endParaRPr lang="en-US" altLang="zh-CN" sz="26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6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new signs will be very _________ (confuse) for tourists.</a:t>
            </a:r>
            <a:endParaRPr lang="zh-CN" altLang="en-US" sz="26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74826" y="730106"/>
            <a:ext cx="8229600" cy="92233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b="1" dirty="0">
                <a:solidFill>
                  <a:srgbClr val="66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非谓语动词作定语</a:t>
            </a:r>
            <a:endParaRPr lang="zh-CN" altLang="en-US" b="1" dirty="0">
              <a:solidFill>
                <a:srgbClr val="66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023156" y="2397195"/>
            <a:ext cx="189807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excited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5220207" y="4479485"/>
            <a:ext cx="211088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confusing</a:t>
            </a:r>
            <a:endParaRPr lang="zh-CN" altLang="en-US" sz="2600" dirty="0"/>
          </a:p>
        </p:txBody>
      </p:sp>
      <p:sp>
        <p:nvSpPr>
          <p:cNvPr id="12" name="矩形 11"/>
          <p:cNvSpPr/>
          <p:nvPr/>
        </p:nvSpPr>
        <p:spPr>
          <a:xfrm>
            <a:off x="5220207" y="2831077"/>
            <a:ext cx="189807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exciting</a:t>
            </a:r>
            <a:endParaRPr lang="zh-CN" altLang="en-US" sz="2600" dirty="0"/>
          </a:p>
        </p:txBody>
      </p:sp>
      <p:sp>
        <p:nvSpPr>
          <p:cNvPr id="13" name="矩形 12"/>
          <p:cNvSpPr/>
          <p:nvPr/>
        </p:nvSpPr>
        <p:spPr>
          <a:xfrm>
            <a:off x="3785950" y="3463288"/>
            <a:ext cx="189807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frightened</a:t>
            </a:r>
            <a:endParaRPr lang="zh-CN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非谓语动词作主语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50808" y="172991"/>
            <a:ext cx="7780817" cy="1008809"/>
          </a:xfrm>
        </p:spPr>
        <p:txBody>
          <a:bodyPr>
            <a:normAutofit/>
          </a:bodyPr>
          <a:lstStyle/>
          <a:p>
            <a:pPr lvl="0" algn="l"/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非谓语动词在句中所作成分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37447" y="2378355"/>
            <a:ext cx="9144000" cy="2731528"/>
          </a:xfrm>
        </p:spPr>
        <p:txBody>
          <a:bodyPr>
            <a:noAutofit/>
          </a:bodyPr>
          <a:lstStyle/>
          <a:p>
            <a:pPr algn="l"/>
            <a:br>
              <a:rPr lang="zh-CN" altLang="zh-CN" sz="3600" dirty="0"/>
            </a:br>
            <a:endParaRPr lang="zh-CN" altLang="en-US" sz="3600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892466" y="1383886"/>
          <a:ext cx="8433962" cy="45838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02530"/>
                <a:gridCol w="1026368"/>
                <a:gridCol w="1045028"/>
                <a:gridCol w="1091682"/>
                <a:gridCol w="1063690"/>
                <a:gridCol w="1184987"/>
                <a:gridCol w="1119677"/>
              </a:tblGrid>
              <a:tr h="10295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主语</a:t>
                      </a:r>
                      <a:endParaRPr lang="zh-CN" sz="24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宾语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表语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宾补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定语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状语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881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3200" b="1" kern="1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ing</a:t>
                      </a:r>
                      <a:r>
                        <a:rPr lang="zh-CN" altLang="en-US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形式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  <a:sym typeface="Wingdings" panose="05000000000000000000" pitchFamily="2" charset="2"/>
                        </a:rPr>
                        <a:t></a:t>
                      </a:r>
                      <a:endParaRPr lang="zh-CN" sz="24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  <a:sym typeface="Wingdings" panose="05000000000000000000" pitchFamily="2" charset="2"/>
                        </a:rPr>
                        <a:t>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  <a:sym typeface="Wingdings" panose="05000000000000000000" pitchFamily="2" charset="2"/>
                        </a:rPr>
                        <a:t>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  <a:sym typeface="Wingdings" panose="05000000000000000000" pitchFamily="2" charset="2"/>
                        </a:rPr>
                        <a:t>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790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1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不定式</a:t>
                      </a:r>
                      <a:endParaRPr lang="zh-CN" sz="2400" b="1" kern="1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  <a:sym typeface="Wingdings" panose="05000000000000000000" pitchFamily="2" charset="2"/>
                        </a:rPr>
                        <a:t></a:t>
                      </a:r>
                      <a:endParaRPr lang="zh-CN" sz="24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  <a:sym typeface="Wingdings" panose="05000000000000000000" pitchFamily="2" charset="2"/>
                        </a:rPr>
                        <a:t>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  <a:sym typeface="Wingdings" panose="05000000000000000000" pitchFamily="2" charset="2"/>
                        </a:rPr>
                        <a:t>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  <a:sym typeface="Wingdings" panose="05000000000000000000" pitchFamily="2" charset="2"/>
                        </a:rPr>
                        <a:t></a:t>
                      </a:r>
                      <a:endParaRPr lang="zh-CN" sz="2400" b="1" kern="1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  <a:sym typeface="Wingdings" panose="05000000000000000000" pitchFamily="2" charset="2"/>
                        </a:rPr>
                        <a:t>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  <a:sym typeface="Wingdings" panose="05000000000000000000" pitchFamily="2" charset="2"/>
                        </a:rPr>
                        <a:t>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870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过去分词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  <a:sym typeface="Wingdings" panose="05000000000000000000" pitchFamily="2" charset="2"/>
                        </a:rPr>
                        <a:t>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  <a:sym typeface="Wingdings" panose="05000000000000000000" pitchFamily="2" charset="2"/>
                        </a:rPr>
                        <a:t>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  <a:sym typeface="Wingdings" panose="05000000000000000000" pitchFamily="2" charset="2"/>
                        </a:rPr>
                        <a:t>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  <a:sym typeface="Wingdings" panose="05000000000000000000" pitchFamily="2" charset="2"/>
                        </a:rPr>
                        <a:t>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3746732" y="819991"/>
            <a:ext cx="4720376" cy="100880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非谓语动词作主语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40398" y="1828800"/>
            <a:ext cx="1000405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 (play) with fire is dangerous.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________ (ignore) the difference between the two research findings will be one of the worst mistakes you make.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____________ (invite) to the party made him excited.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zh-CN" altLang="en-US" sz="3000" dirty="0"/>
          </a:p>
        </p:txBody>
      </p:sp>
      <p:sp>
        <p:nvSpPr>
          <p:cNvPr id="2" name="矩形 1"/>
          <p:cNvSpPr/>
          <p:nvPr/>
        </p:nvSpPr>
        <p:spPr>
          <a:xfrm>
            <a:off x="1791291" y="2409522"/>
            <a:ext cx="2018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Ignoring </a:t>
            </a:r>
            <a:endParaRPr lang="zh-CN" altLang="en-US" sz="3600" dirty="0"/>
          </a:p>
        </p:txBody>
      </p:sp>
      <p:sp>
        <p:nvSpPr>
          <p:cNvPr id="6" name="矩形 5"/>
          <p:cNvSpPr/>
          <p:nvPr/>
        </p:nvSpPr>
        <p:spPr>
          <a:xfrm>
            <a:off x="1728231" y="4058153"/>
            <a:ext cx="29033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invited </a:t>
            </a:r>
            <a:endParaRPr lang="zh-CN" altLang="en-US" sz="3600" dirty="0"/>
          </a:p>
        </p:txBody>
      </p:sp>
      <p:sp>
        <p:nvSpPr>
          <p:cNvPr id="7" name="矩形 6"/>
          <p:cNvSpPr/>
          <p:nvPr/>
        </p:nvSpPr>
        <p:spPr>
          <a:xfrm>
            <a:off x="1652746" y="1828800"/>
            <a:ext cx="1903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Playing  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3746732" y="819991"/>
            <a:ext cx="4720376" cy="100880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非谓语动词作主语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83037" y="2320805"/>
            <a:ext cx="10332106" cy="2433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GB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It was hard __________  (hang) around with people when you were the only one without wheels.</a:t>
            </a:r>
            <a:endParaRPr lang="en-US" altLang="zh-C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It is our duty __________(take) good care of the old.</a:t>
            </a:r>
            <a:endParaRPr lang="en-US" altLang="zh-C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How did it take you ________ (finish) the work?</a:t>
            </a:r>
            <a:endParaRPr lang="en-US" altLang="zh-C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15214" y="1747600"/>
            <a:ext cx="8653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 </a:t>
            </a:r>
            <a:r>
              <a:rPr lang="zh-CN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形式主语，</a:t>
            </a:r>
            <a:r>
              <a:rPr lang="en-US" altLang="zh-CN" sz="2800" b="1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 do </a:t>
            </a:r>
            <a:r>
              <a:rPr lang="zh-CN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作真正主语</a:t>
            </a:r>
            <a:endParaRPr lang="en-US" altLang="zh-CN" sz="2800" b="1" dirty="0">
              <a:solidFill>
                <a:srgbClr val="0033CC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45066" y="3534372"/>
            <a:ext cx="1483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take </a:t>
            </a:r>
            <a:endParaRPr lang="zh-CN" altLang="en-US" sz="3200" dirty="0"/>
          </a:p>
        </p:txBody>
      </p:sp>
      <p:sp>
        <p:nvSpPr>
          <p:cNvPr id="9" name="矩形 8"/>
          <p:cNvSpPr/>
          <p:nvPr/>
        </p:nvSpPr>
        <p:spPr>
          <a:xfrm>
            <a:off x="4786615" y="4169132"/>
            <a:ext cx="17107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finish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3200" dirty="0"/>
          </a:p>
        </p:txBody>
      </p:sp>
      <p:sp>
        <p:nvSpPr>
          <p:cNvPr id="10" name="矩形 9"/>
          <p:cNvSpPr/>
          <p:nvPr/>
        </p:nvSpPr>
        <p:spPr>
          <a:xfrm>
            <a:off x="3746732" y="2320805"/>
            <a:ext cx="1596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hang 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非谓语动词作宾语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50808" y="172991"/>
            <a:ext cx="7780817" cy="1008809"/>
          </a:xfrm>
        </p:spPr>
        <p:txBody>
          <a:bodyPr>
            <a:normAutofit/>
          </a:bodyPr>
          <a:lstStyle/>
          <a:p>
            <a:pPr lvl="0" algn="l"/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非谓语动词在句中所作成分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37447" y="2378355"/>
            <a:ext cx="9144000" cy="2731528"/>
          </a:xfrm>
        </p:spPr>
        <p:txBody>
          <a:bodyPr>
            <a:noAutofit/>
          </a:bodyPr>
          <a:lstStyle/>
          <a:p>
            <a:pPr algn="l"/>
            <a:br>
              <a:rPr lang="zh-CN" altLang="zh-CN" sz="3600" dirty="0"/>
            </a:br>
            <a:endParaRPr lang="zh-CN" altLang="en-US" sz="3600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892466" y="1383886"/>
          <a:ext cx="8433962" cy="45838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02530"/>
                <a:gridCol w="1026368"/>
                <a:gridCol w="1045028"/>
                <a:gridCol w="1091682"/>
                <a:gridCol w="1063690"/>
                <a:gridCol w="1184987"/>
                <a:gridCol w="1119677"/>
              </a:tblGrid>
              <a:tr h="10295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主语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宾语</a:t>
                      </a:r>
                      <a:endParaRPr lang="zh-CN" sz="24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表语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宾补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定语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状语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881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altLang="zh-CN" sz="3200" b="1" kern="10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ing</a:t>
                      </a:r>
                      <a:r>
                        <a:rPr lang="zh-CN" altLang="en-US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形式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  <a:sym typeface="Wingdings" panose="05000000000000000000" pitchFamily="2" charset="2"/>
                        </a:rPr>
                        <a:t>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  <a:sym typeface="Wingdings" panose="05000000000000000000" pitchFamily="2" charset="2"/>
                        </a:rPr>
                        <a:t></a:t>
                      </a:r>
                      <a:endParaRPr lang="zh-CN" sz="24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  <a:sym typeface="Wingdings" panose="05000000000000000000" pitchFamily="2" charset="2"/>
                        </a:rPr>
                        <a:t>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  <a:sym typeface="Wingdings" panose="05000000000000000000" pitchFamily="2" charset="2"/>
                        </a:rPr>
                        <a:t>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  <a:sym typeface="Wingdings" panose="05000000000000000000" pitchFamily="2" charset="2"/>
                        </a:rPr>
                        <a:t></a:t>
                      </a: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790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1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不定式</a:t>
                      </a:r>
                      <a:endParaRPr lang="zh-CN" sz="2400" b="1" kern="1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  <a:sym typeface="Wingdings" panose="05000000000000000000" pitchFamily="2" charset="2"/>
                        </a:rPr>
                        <a:t>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  <a:sym typeface="Wingdings" panose="05000000000000000000" pitchFamily="2" charset="2"/>
                        </a:rPr>
                        <a:t></a:t>
                      </a:r>
                      <a:endParaRPr lang="zh-CN" sz="2400" b="1" kern="1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  <a:sym typeface="Wingdings" panose="05000000000000000000" pitchFamily="2" charset="2"/>
                        </a:rPr>
                        <a:t>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  <a:sym typeface="Wingdings" panose="05000000000000000000" pitchFamily="2" charset="2"/>
                        </a:rPr>
                        <a:t></a:t>
                      </a:r>
                      <a:endParaRPr lang="zh-CN" sz="2400" b="1" kern="1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  <a:sym typeface="Wingdings" panose="05000000000000000000" pitchFamily="2" charset="2"/>
                        </a:rPr>
                        <a:t>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  <a:sym typeface="Wingdings" panose="05000000000000000000" pitchFamily="2" charset="2"/>
                        </a:rPr>
                        <a:t>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870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过去分词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 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  <a:sym typeface="Wingdings" panose="05000000000000000000" pitchFamily="2" charset="2"/>
                        </a:rPr>
                        <a:t>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  <a:sym typeface="Wingdings" panose="05000000000000000000" pitchFamily="2" charset="2"/>
                        </a:rPr>
                        <a:t>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  <a:sym typeface="Wingdings" panose="05000000000000000000" pitchFamily="2" charset="2"/>
                        </a:rPr>
                        <a:t>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宋体" panose="02010600030101010101" pitchFamily="2" charset="-122"/>
                          <a:ea typeface="宋体" panose="02010600030101010101" pitchFamily="2" charset="-122"/>
                          <a:sym typeface="Wingdings" panose="05000000000000000000" pitchFamily="2" charset="2"/>
                        </a:rPr>
                        <a:t></a:t>
                      </a:r>
                      <a:endParaRPr lang="zh-CN" sz="2400" b="1" kern="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环保">
  <a:themeElements>
    <a:clrScheme name="环保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环保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环保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8525</Words>
  <Application>WPS 演示</Application>
  <PresentationFormat>宽屏</PresentationFormat>
  <Paragraphs>546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5" baseType="lpstr">
      <vt:lpstr>Arial</vt:lpstr>
      <vt:lpstr>宋体</vt:lpstr>
      <vt:lpstr>Wingdings</vt:lpstr>
      <vt:lpstr>Arial</vt:lpstr>
      <vt:lpstr>黑体</vt:lpstr>
      <vt:lpstr>华光标题宋_CNKI</vt:lpstr>
      <vt:lpstr>Times New Roman</vt:lpstr>
      <vt:lpstr>Garamond</vt:lpstr>
      <vt:lpstr>楷体</vt:lpstr>
      <vt:lpstr>微软雅黑</vt:lpstr>
      <vt:lpstr>Arial Unicode MS</vt:lpstr>
      <vt:lpstr>方正舒体</vt:lpstr>
      <vt:lpstr>Calibri</vt:lpstr>
      <vt:lpstr>Wingdings 2</vt:lpstr>
      <vt:lpstr>MingLiU_HKSCS-ExtB</vt:lpstr>
      <vt:lpstr>Trebuchet MS</vt:lpstr>
      <vt:lpstr>环保</vt:lpstr>
      <vt:lpstr>非谓语动词</vt:lpstr>
      <vt:lpstr>找出句子中的谓语动词和非谓语动词</vt:lpstr>
      <vt:lpstr>PowerPoint 演示文稿</vt:lpstr>
      <vt:lpstr>非谓语动词作主语</vt:lpstr>
      <vt:lpstr>非谓语动词在句中所作成分</vt:lpstr>
      <vt:lpstr>PowerPoint 演示文稿</vt:lpstr>
      <vt:lpstr>PowerPoint 演示文稿</vt:lpstr>
      <vt:lpstr>非谓语动词作宾语</vt:lpstr>
      <vt:lpstr>非谓语动词在句中所作成分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非谓语动词作状语</vt:lpstr>
      <vt:lpstr>非谓语动词作状语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非谓语动词作定语</vt:lpstr>
      <vt:lpstr>非谓语动词作定语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非谓语动词作宾语</dc:title>
  <dc:creator>admin</dc:creator>
  <cp:lastModifiedBy>王健</cp:lastModifiedBy>
  <cp:revision>38</cp:revision>
  <dcterms:created xsi:type="dcterms:W3CDTF">2018-11-27T01:08:00Z</dcterms:created>
  <dcterms:modified xsi:type="dcterms:W3CDTF">2024-06-20T00:41:16Z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31B511E2E687483E8D5137EAF6FCDA8A</vt:lpwstr>
  </property>
  <property fmtid="{D5CDD505-2E9C-101B-9397-08002B2CF9AE}" pid="3" name="KSOProductBuildVer">
    <vt:lpwstr>2052-11.8.2.12118</vt:lpwstr>
  </property>
</Properties>
</file>