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4" r:id="rId9"/>
    <p:sldId id="265" r:id="rId10"/>
    <p:sldId id="266" r:id="rId11"/>
    <p:sldId id="267" r:id="rId12"/>
    <p:sldId id="263" r:id="rId13"/>
    <p:sldId id="268" r:id="rId14"/>
    <p:sldId id="269" r:id="rId15"/>
    <p:sldId id="272" r:id="rId16"/>
    <p:sldId id="271" r:id="rId17"/>
    <p:sldId id="274" r:id="rId18"/>
    <p:sldId id="277" r:id="rId19"/>
    <p:sldId id="278" r:id="rId20"/>
    <p:sldId id="280" r:id="rId21"/>
    <p:sldId id="281" r:id="rId22"/>
    <p:sldId id="282" r:id="rId23"/>
    <p:sldId id="275" r:id="rId24"/>
    <p:sldId id="284" r:id="rId25"/>
    <p:sldId id="285" r:id="rId26"/>
    <p:sldId id="286" r:id="rId27"/>
    <p:sldId id="287" r:id="rId28"/>
    <p:sldId id="288" r:id="rId29"/>
    <p:sldId id="273" r:id="rId30"/>
    <p:sldId id="303" r:id="rId31"/>
    <p:sldId id="304" r:id="rId32"/>
    <p:sldId id="305" r:id="rId33"/>
    <p:sldId id="306" r:id="rId34"/>
    <p:sldId id="307" r:id="rId35"/>
    <p:sldId id="308" r:id="rId36"/>
    <p:sldId id="309" r:id="rId37"/>
    <p:sldId id="289" r:id="rId38"/>
    <p:sldId id="291" r:id="rId39"/>
    <p:sldId id="292" r:id="rId40"/>
    <p:sldId id="293" r:id="rId41"/>
    <p:sldId id="295" r:id="rId42"/>
    <p:sldId id="294" r:id="rId43"/>
    <p:sldId id="296" r:id="rId44"/>
    <p:sldId id="299" r:id="rId45"/>
    <p:sldId id="300" r:id="rId46"/>
    <p:sldId id="301" r:id="rId4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14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159" autoAdjust="0"/>
  </p:normalViewPr>
  <p:slideViewPr>
    <p:cSldViewPr snapToGrid="0" showGuides="1">
      <p:cViewPr varScale="1">
        <p:scale>
          <a:sx n="108" d="100"/>
          <a:sy n="108" d="100"/>
        </p:scale>
        <p:origin x="65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D2837-B28D-4421-9902-D5A37DAFBBDB}" type="datetimeFigureOut">
              <a:rPr lang="zh-CN" altLang="en-US" smtClean="0"/>
              <a:t>2024/7/1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B88B8C-1C64-4130-A360-AE69B0CE1013}" type="slidenum">
              <a:rPr lang="zh-CN" altLang="en-US" smtClean="0"/>
              <a:t>‹#›</a:t>
            </a:fld>
            <a:endParaRPr lang="zh-CN" altLang="en-US"/>
          </a:p>
        </p:txBody>
      </p:sp>
    </p:spTree>
    <p:extLst>
      <p:ext uri="{BB962C8B-B14F-4D97-AF65-F5344CB8AC3E}">
        <p14:creationId xmlns:p14="http://schemas.microsoft.com/office/powerpoint/2010/main" val="1921033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A9273E-DA8F-476B-A767-D9ED035165FC}" type="slidenum">
              <a:rPr lang="zh-CN" altLang="en-US" smtClean="0"/>
              <a:pPr/>
              <a:t>9</a:t>
            </a:fld>
            <a:endParaRPr lang="zh-CN" altLang="en-US"/>
          </a:p>
        </p:txBody>
      </p:sp>
    </p:spTree>
    <p:extLst>
      <p:ext uri="{BB962C8B-B14F-4D97-AF65-F5344CB8AC3E}">
        <p14:creationId xmlns:p14="http://schemas.microsoft.com/office/powerpoint/2010/main" val="239163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2012</a:t>
            </a:r>
            <a:r>
              <a:rPr lang="zh-CN" altLang="en-US" dirty="0" smtClean="0"/>
              <a:t>年</a:t>
            </a:r>
            <a:r>
              <a:rPr lang="en-US" altLang="zh-CN" dirty="0" smtClean="0"/>
              <a:t>11</a:t>
            </a:r>
            <a:r>
              <a:rPr lang="zh-CN" altLang="en-US" dirty="0" smtClean="0"/>
              <a:t>月在北京召开的中国共产党第十八次全国代表大会，是在我国进入全面建成小康社会决定性阶段召开的一次十分重要的大会。从党的十八大开始，中国特色社会主义进入新时代。</a:t>
            </a:r>
            <a:endParaRPr lang="zh-CN" altLang="en-US" dirty="0"/>
          </a:p>
        </p:txBody>
      </p:sp>
      <p:sp>
        <p:nvSpPr>
          <p:cNvPr id="4" name="灯片编号占位符 3"/>
          <p:cNvSpPr>
            <a:spLocks noGrp="1"/>
          </p:cNvSpPr>
          <p:nvPr>
            <p:ph type="sldNum" sz="quarter" idx="10"/>
          </p:nvPr>
        </p:nvSpPr>
        <p:spPr/>
        <p:txBody>
          <a:bodyPr/>
          <a:lstStyle/>
          <a:p>
            <a:fld id="{86A9273E-DA8F-476B-A767-D9ED035165FC}" type="slidenum">
              <a:rPr lang="zh-CN" altLang="en-US" smtClean="0"/>
              <a:pPr/>
              <a:t>10</a:t>
            </a:fld>
            <a:endParaRPr lang="zh-CN" altLang="en-US"/>
          </a:p>
        </p:txBody>
      </p:sp>
    </p:spTree>
    <p:extLst>
      <p:ext uri="{BB962C8B-B14F-4D97-AF65-F5344CB8AC3E}">
        <p14:creationId xmlns:p14="http://schemas.microsoft.com/office/powerpoint/2010/main" val="395322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A9273E-DA8F-476B-A767-D9ED035165FC}" type="slidenum">
              <a:rPr lang="zh-CN" altLang="en-US" smtClean="0"/>
              <a:pPr/>
              <a:t>18</a:t>
            </a:fld>
            <a:endParaRPr lang="zh-CN" altLang="en-US"/>
          </a:p>
        </p:txBody>
      </p:sp>
    </p:spTree>
    <p:extLst>
      <p:ext uri="{BB962C8B-B14F-4D97-AF65-F5344CB8AC3E}">
        <p14:creationId xmlns:p14="http://schemas.microsoft.com/office/powerpoint/2010/main" val="4263683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T8\S8\S9</a:t>
            </a:r>
            <a:endParaRPr lang="zh-CN" altLang="en-US" dirty="0"/>
          </a:p>
        </p:txBody>
      </p:sp>
      <p:sp>
        <p:nvSpPr>
          <p:cNvPr id="4" name="灯片编号占位符 3"/>
          <p:cNvSpPr>
            <a:spLocks noGrp="1"/>
          </p:cNvSpPr>
          <p:nvPr>
            <p:ph type="sldNum" sz="quarter" idx="10"/>
          </p:nvPr>
        </p:nvSpPr>
        <p:spPr/>
        <p:txBody>
          <a:bodyPr/>
          <a:lstStyle/>
          <a:p>
            <a:fld id="{86A9273E-DA8F-476B-A767-D9ED035165FC}" type="slidenum">
              <a:rPr lang="zh-CN" altLang="en-US" smtClean="0"/>
              <a:pPr/>
              <a:t>21</a:t>
            </a:fld>
            <a:endParaRPr lang="zh-CN" altLang="en-US"/>
          </a:p>
        </p:txBody>
      </p:sp>
    </p:spTree>
    <p:extLst>
      <p:ext uri="{BB962C8B-B14F-4D97-AF65-F5344CB8AC3E}">
        <p14:creationId xmlns:p14="http://schemas.microsoft.com/office/powerpoint/2010/main" val="4217902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E684BB70-0AB1-4926-B210-3F88678D6021}" type="datetimeFigureOut">
              <a:rPr lang="zh-CN" altLang="en-US" smtClean="0"/>
              <a:t>2024/7/1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CCEF3AD-130B-41D1-A520-98EB62EEECF6}" type="slidenum">
              <a:rPr lang="zh-CN" altLang="en-US" smtClean="0"/>
              <a:t>‹#›</a:t>
            </a:fld>
            <a:endParaRPr lang="zh-CN" altLang="en-US"/>
          </a:p>
        </p:txBody>
      </p:sp>
    </p:spTree>
    <p:extLst>
      <p:ext uri="{BB962C8B-B14F-4D97-AF65-F5344CB8AC3E}">
        <p14:creationId xmlns:p14="http://schemas.microsoft.com/office/powerpoint/2010/main" val="1065731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684BB70-0AB1-4926-B210-3F88678D6021}" type="datetimeFigureOut">
              <a:rPr lang="zh-CN" altLang="en-US" smtClean="0"/>
              <a:t>2024/7/1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CCEF3AD-130B-41D1-A520-98EB62EEECF6}" type="slidenum">
              <a:rPr lang="zh-CN" altLang="en-US" smtClean="0"/>
              <a:t>‹#›</a:t>
            </a:fld>
            <a:endParaRPr lang="zh-CN" altLang="en-US"/>
          </a:p>
        </p:txBody>
      </p:sp>
    </p:spTree>
    <p:extLst>
      <p:ext uri="{BB962C8B-B14F-4D97-AF65-F5344CB8AC3E}">
        <p14:creationId xmlns:p14="http://schemas.microsoft.com/office/powerpoint/2010/main" val="142612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684BB70-0AB1-4926-B210-3F88678D6021}" type="datetimeFigureOut">
              <a:rPr lang="zh-CN" altLang="en-US" smtClean="0"/>
              <a:t>2024/7/1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CCEF3AD-130B-41D1-A520-98EB62EEECF6}" type="slidenum">
              <a:rPr lang="zh-CN" altLang="en-US" smtClean="0"/>
              <a:t>‹#›</a:t>
            </a:fld>
            <a:endParaRPr lang="zh-CN" altLang="en-US"/>
          </a:p>
        </p:txBody>
      </p:sp>
    </p:spTree>
    <p:extLst>
      <p:ext uri="{BB962C8B-B14F-4D97-AF65-F5344CB8AC3E}">
        <p14:creationId xmlns:p14="http://schemas.microsoft.com/office/powerpoint/2010/main" val="492481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684BB70-0AB1-4926-B210-3F88678D6021}" type="datetimeFigureOut">
              <a:rPr lang="zh-CN" altLang="en-US" smtClean="0"/>
              <a:t>2024/7/1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CCEF3AD-130B-41D1-A520-98EB62EEECF6}" type="slidenum">
              <a:rPr lang="zh-CN" altLang="en-US" smtClean="0"/>
              <a:t>‹#›</a:t>
            </a:fld>
            <a:endParaRPr lang="zh-CN" altLang="en-US"/>
          </a:p>
        </p:txBody>
      </p:sp>
    </p:spTree>
    <p:extLst>
      <p:ext uri="{BB962C8B-B14F-4D97-AF65-F5344CB8AC3E}">
        <p14:creationId xmlns:p14="http://schemas.microsoft.com/office/powerpoint/2010/main" val="3772150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E684BB70-0AB1-4926-B210-3F88678D6021}" type="datetimeFigureOut">
              <a:rPr lang="zh-CN" altLang="en-US" smtClean="0"/>
              <a:t>2024/7/1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CCEF3AD-130B-41D1-A520-98EB62EEECF6}" type="slidenum">
              <a:rPr lang="zh-CN" altLang="en-US" smtClean="0"/>
              <a:t>‹#›</a:t>
            </a:fld>
            <a:endParaRPr lang="zh-CN" altLang="en-US"/>
          </a:p>
        </p:txBody>
      </p:sp>
    </p:spTree>
    <p:extLst>
      <p:ext uri="{BB962C8B-B14F-4D97-AF65-F5344CB8AC3E}">
        <p14:creationId xmlns:p14="http://schemas.microsoft.com/office/powerpoint/2010/main" val="3123424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684BB70-0AB1-4926-B210-3F88678D6021}" type="datetimeFigureOut">
              <a:rPr lang="zh-CN" altLang="en-US" smtClean="0"/>
              <a:t>2024/7/1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CCEF3AD-130B-41D1-A520-98EB62EEECF6}" type="slidenum">
              <a:rPr lang="zh-CN" altLang="en-US" smtClean="0"/>
              <a:t>‹#›</a:t>
            </a:fld>
            <a:endParaRPr lang="zh-CN" altLang="en-US"/>
          </a:p>
        </p:txBody>
      </p:sp>
    </p:spTree>
    <p:extLst>
      <p:ext uri="{BB962C8B-B14F-4D97-AF65-F5344CB8AC3E}">
        <p14:creationId xmlns:p14="http://schemas.microsoft.com/office/powerpoint/2010/main" val="112681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684BB70-0AB1-4926-B210-3F88678D6021}" type="datetimeFigureOut">
              <a:rPr lang="zh-CN" altLang="en-US" smtClean="0"/>
              <a:t>2024/7/1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CCEF3AD-130B-41D1-A520-98EB62EEECF6}" type="slidenum">
              <a:rPr lang="zh-CN" altLang="en-US" smtClean="0"/>
              <a:t>‹#›</a:t>
            </a:fld>
            <a:endParaRPr lang="zh-CN" altLang="en-US"/>
          </a:p>
        </p:txBody>
      </p:sp>
    </p:spTree>
    <p:extLst>
      <p:ext uri="{BB962C8B-B14F-4D97-AF65-F5344CB8AC3E}">
        <p14:creationId xmlns:p14="http://schemas.microsoft.com/office/powerpoint/2010/main" val="223886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684BB70-0AB1-4926-B210-3F88678D6021}" type="datetimeFigureOut">
              <a:rPr lang="zh-CN" altLang="en-US" smtClean="0"/>
              <a:t>2024/7/1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CCEF3AD-130B-41D1-A520-98EB62EEECF6}" type="slidenum">
              <a:rPr lang="zh-CN" altLang="en-US" smtClean="0"/>
              <a:t>‹#›</a:t>
            </a:fld>
            <a:endParaRPr lang="zh-CN" altLang="en-US"/>
          </a:p>
        </p:txBody>
      </p:sp>
    </p:spTree>
    <p:extLst>
      <p:ext uri="{BB962C8B-B14F-4D97-AF65-F5344CB8AC3E}">
        <p14:creationId xmlns:p14="http://schemas.microsoft.com/office/powerpoint/2010/main" val="3186999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684BB70-0AB1-4926-B210-3F88678D6021}" type="datetimeFigureOut">
              <a:rPr lang="zh-CN" altLang="en-US" smtClean="0"/>
              <a:t>2024/7/1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CEF3AD-130B-41D1-A520-98EB62EEECF6}" type="slidenum">
              <a:rPr lang="zh-CN" altLang="en-US" smtClean="0"/>
              <a:t>‹#›</a:t>
            </a:fld>
            <a:endParaRPr lang="zh-CN" altLang="en-US"/>
          </a:p>
        </p:txBody>
      </p:sp>
    </p:spTree>
    <p:extLst>
      <p:ext uri="{BB962C8B-B14F-4D97-AF65-F5344CB8AC3E}">
        <p14:creationId xmlns:p14="http://schemas.microsoft.com/office/powerpoint/2010/main" val="1383239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E684BB70-0AB1-4926-B210-3F88678D6021}" type="datetimeFigureOut">
              <a:rPr lang="zh-CN" altLang="en-US" smtClean="0"/>
              <a:t>2024/7/1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CCEF3AD-130B-41D1-A520-98EB62EEECF6}" type="slidenum">
              <a:rPr lang="zh-CN" altLang="en-US" smtClean="0"/>
              <a:t>‹#›</a:t>
            </a:fld>
            <a:endParaRPr lang="zh-CN" altLang="en-US"/>
          </a:p>
        </p:txBody>
      </p:sp>
    </p:spTree>
    <p:extLst>
      <p:ext uri="{BB962C8B-B14F-4D97-AF65-F5344CB8AC3E}">
        <p14:creationId xmlns:p14="http://schemas.microsoft.com/office/powerpoint/2010/main" val="2258167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E684BB70-0AB1-4926-B210-3F88678D6021}" type="datetimeFigureOut">
              <a:rPr lang="zh-CN" altLang="en-US" smtClean="0"/>
              <a:t>2024/7/1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CCEF3AD-130B-41D1-A520-98EB62EEECF6}" type="slidenum">
              <a:rPr lang="zh-CN" altLang="en-US" smtClean="0"/>
              <a:t>‹#›</a:t>
            </a:fld>
            <a:endParaRPr lang="zh-CN" altLang="en-US"/>
          </a:p>
        </p:txBody>
      </p:sp>
    </p:spTree>
    <p:extLst>
      <p:ext uri="{BB962C8B-B14F-4D97-AF65-F5344CB8AC3E}">
        <p14:creationId xmlns:p14="http://schemas.microsoft.com/office/powerpoint/2010/main" val="2655920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4BB70-0AB1-4926-B210-3F88678D6021}" type="datetimeFigureOut">
              <a:rPr lang="zh-CN" altLang="en-US" smtClean="0"/>
              <a:t>2024/7/1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CEF3AD-130B-41D1-A520-98EB62EEECF6}" type="slidenum">
              <a:rPr lang="zh-CN" altLang="en-US" smtClean="0"/>
              <a:t>‹#›</a:t>
            </a:fld>
            <a:endParaRPr lang="zh-CN" altLang="en-US"/>
          </a:p>
        </p:txBody>
      </p:sp>
    </p:spTree>
    <p:extLst>
      <p:ext uri="{BB962C8B-B14F-4D97-AF65-F5344CB8AC3E}">
        <p14:creationId xmlns:p14="http://schemas.microsoft.com/office/powerpoint/2010/main" val="1560397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1279381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1" y="111318"/>
            <a:ext cx="12563062" cy="6687047"/>
          </a:xfrm>
        </p:spPr>
        <p:txBody>
          <a:bodyPr>
            <a:normAutofit fontScale="62500" lnSpcReduction="20000"/>
          </a:bodyPr>
          <a:lstStyle/>
          <a:p>
            <a:pPr marL="0" indent="0">
              <a:buNone/>
            </a:pPr>
            <a:r>
              <a:rPr lang="en-US" altLang="zh-CN" sz="3100" b="1" dirty="0">
                <a:solidFill>
                  <a:srgbClr val="C00000"/>
                </a:solidFill>
              </a:rPr>
              <a:t>2.</a:t>
            </a:r>
            <a:r>
              <a:rPr lang="zh-CN" altLang="zh-CN" sz="3100" b="1" dirty="0">
                <a:solidFill>
                  <a:srgbClr val="C00000"/>
                </a:solidFill>
              </a:rPr>
              <a:t>中国共产党领导人民站起来、富起来、强起来——中国共产党的主要</a:t>
            </a:r>
            <a:r>
              <a:rPr lang="zh-CN" altLang="zh-CN" sz="3100" b="1" dirty="0" smtClean="0">
                <a:solidFill>
                  <a:srgbClr val="C00000"/>
                </a:solidFill>
              </a:rPr>
              <a:t>贡献</a:t>
            </a:r>
            <a:r>
              <a:rPr lang="en-US" altLang="zh-CN" sz="3100" b="1" dirty="0" smtClean="0">
                <a:solidFill>
                  <a:srgbClr val="C00000"/>
                </a:solidFill>
              </a:rPr>
              <a:t>P8-14</a:t>
            </a:r>
            <a:r>
              <a:rPr lang="zh-CN" altLang="en-US" sz="2600" b="1" dirty="0" smtClean="0">
                <a:solidFill>
                  <a:srgbClr val="C00000"/>
                </a:solidFill>
              </a:rPr>
              <a:t>（第</a:t>
            </a:r>
            <a:r>
              <a:rPr lang="zh-CN" altLang="en-US" sz="2600" b="1" dirty="0">
                <a:solidFill>
                  <a:srgbClr val="C00000"/>
                </a:solidFill>
              </a:rPr>
              <a:t>二</a:t>
            </a:r>
            <a:r>
              <a:rPr lang="zh-CN" altLang="en-US" sz="2600" b="1" dirty="0" smtClean="0">
                <a:solidFill>
                  <a:srgbClr val="C00000"/>
                </a:solidFill>
              </a:rPr>
              <a:t>框）</a:t>
            </a:r>
            <a:endParaRPr lang="zh-CN" altLang="zh-CN" sz="2600" b="1" dirty="0" smtClean="0">
              <a:solidFill>
                <a:srgbClr val="C00000"/>
              </a:solidFill>
            </a:endParaRPr>
          </a:p>
          <a:p>
            <a:pPr marL="0" indent="0">
              <a:buNone/>
            </a:pPr>
            <a:r>
              <a:rPr lang="zh-CN" altLang="zh-CN" sz="3100" b="1" dirty="0" smtClean="0"/>
              <a:t>（</a:t>
            </a:r>
            <a:r>
              <a:rPr lang="en-US" altLang="zh-CN" sz="3100" b="1" dirty="0"/>
              <a:t>1</a:t>
            </a:r>
            <a:r>
              <a:rPr lang="zh-CN" altLang="zh-CN" sz="3100" b="1" dirty="0"/>
              <a:t>）</a:t>
            </a:r>
            <a:r>
              <a:rPr lang="en-US" altLang="zh-CN" sz="3100" b="1" dirty="0"/>
              <a:t>1921—1949</a:t>
            </a:r>
            <a:r>
              <a:rPr lang="zh-CN" altLang="zh-CN" sz="3100" b="1" dirty="0"/>
              <a:t>年，新民主主义革命的胜利，推翻了帝、封、官三座大山，建立中华人民共和国</a:t>
            </a:r>
            <a:r>
              <a:rPr lang="zh-CN" altLang="zh-CN" sz="3100" b="1" dirty="0" smtClean="0"/>
              <a:t>。</a:t>
            </a:r>
            <a:r>
              <a:rPr lang="en-US" altLang="zh-CN" sz="3100" b="1" dirty="0" smtClean="0">
                <a:solidFill>
                  <a:srgbClr val="C00000"/>
                </a:solidFill>
              </a:rPr>
              <a:t>P7</a:t>
            </a:r>
            <a:r>
              <a:rPr lang="en-US" altLang="zh-CN" sz="3100" b="1" dirty="0" smtClean="0">
                <a:solidFill>
                  <a:srgbClr val="C00000"/>
                </a:solidFill>
                <a:latin typeface="等线 Light" panose="02010600030101010101" pitchFamily="2" charset="-122"/>
                <a:ea typeface="等线 Light" panose="02010600030101010101" pitchFamily="2" charset="-122"/>
              </a:rPr>
              <a:t>④⑤</a:t>
            </a:r>
            <a:endParaRPr lang="zh-CN" altLang="zh-CN" sz="3100" b="1" dirty="0" smtClean="0">
              <a:solidFill>
                <a:srgbClr val="C00000"/>
              </a:solidFill>
            </a:endParaRPr>
          </a:p>
          <a:p>
            <a:pPr marL="0" indent="0">
              <a:buNone/>
            </a:pPr>
            <a:r>
              <a:rPr lang="en-US" altLang="zh-CN" sz="3100" b="1" dirty="0" smtClean="0"/>
              <a:t>   </a:t>
            </a:r>
            <a:r>
              <a:rPr lang="zh-CN" altLang="zh-CN" sz="3100" b="1" dirty="0" smtClean="0"/>
              <a:t>彻底</a:t>
            </a:r>
            <a:r>
              <a:rPr lang="zh-CN" altLang="zh-CN" sz="3100" b="1" dirty="0"/>
              <a:t>结束了……，</a:t>
            </a:r>
            <a:r>
              <a:rPr lang="zh-CN" altLang="zh-CN" sz="3100" b="1" dirty="0">
                <a:solidFill>
                  <a:srgbClr val="FF0000"/>
                </a:solidFill>
              </a:rPr>
              <a:t>为实现中华民族伟大复兴创造了根本社会条件。中华人民共和国的成立，实现了封建专制政治向人民民主的伟大飞跃；中国人民掌握国家权力、成为国家和自己命运的主人</a:t>
            </a:r>
            <a:r>
              <a:rPr lang="zh-CN" altLang="zh-CN" sz="3100" b="1" dirty="0" smtClean="0">
                <a:solidFill>
                  <a:srgbClr val="FF0000"/>
                </a:solidFill>
              </a:rPr>
              <a:t>。</a:t>
            </a:r>
            <a:endParaRPr lang="en-US" altLang="zh-CN" sz="3100" b="1" dirty="0" smtClean="0">
              <a:solidFill>
                <a:srgbClr val="FF0000"/>
              </a:solidFill>
            </a:endParaRPr>
          </a:p>
          <a:p>
            <a:pPr marL="0" indent="0">
              <a:buNone/>
            </a:pPr>
            <a:r>
              <a:rPr lang="en-US" altLang="zh-CN" sz="3100" b="1" dirty="0"/>
              <a:t> </a:t>
            </a:r>
            <a:r>
              <a:rPr lang="en-US" altLang="zh-CN" sz="3100" b="1" dirty="0" smtClean="0"/>
              <a:t>        </a:t>
            </a:r>
            <a:r>
              <a:rPr lang="zh-CN" altLang="en-US" sz="3100" b="1" dirty="0" smtClean="0">
                <a:solidFill>
                  <a:srgbClr val="FF0000"/>
                </a:solidFill>
              </a:rPr>
              <a:t>新中国成立为实现中华民族伟大复兴奠定了根本政治前提和制度基础。</a:t>
            </a:r>
            <a:endParaRPr lang="en-US" altLang="zh-CN" sz="3100" b="1" dirty="0" smtClean="0">
              <a:solidFill>
                <a:srgbClr val="FF0000"/>
              </a:solidFill>
            </a:endParaRPr>
          </a:p>
          <a:p>
            <a:pPr marL="0" indent="0">
              <a:buNone/>
            </a:pPr>
            <a:r>
              <a:rPr lang="zh-CN" altLang="en-US" sz="3100" b="1" dirty="0" smtClean="0"/>
              <a:t>（</a:t>
            </a:r>
            <a:r>
              <a:rPr lang="en-US" altLang="zh-CN" sz="3100" b="1" dirty="0" smtClean="0"/>
              <a:t>2</a:t>
            </a:r>
            <a:r>
              <a:rPr lang="zh-CN" altLang="en-US" sz="3100" b="1" dirty="0" smtClean="0"/>
              <a:t>）</a:t>
            </a:r>
            <a:r>
              <a:rPr lang="en-US" altLang="zh-CN" sz="3100" b="1" dirty="0" smtClean="0"/>
              <a:t>1949-</a:t>
            </a:r>
            <a:r>
              <a:rPr lang="en-US" altLang="zh-CN" sz="3100" b="1" dirty="0"/>
              <a:t>-1978</a:t>
            </a:r>
            <a:r>
              <a:rPr lang="zh-CN" altLang="zh-CN" sz="3100" b="1" dirty="0"/>
              <a:t>年，社会主义革命和建设时期：从中华人民共和成立，到社会主义改造基本</a:t>
            </a:r>
            <a:r>
              <a:rPr lang="zh-CN" altLang="zh-CN" sz="3100" b="1" dirty="0" smtClean="0"/>
              <a:t>完</a:t>
            </a:r>
            <a:endParaRPr lang="en-US" altLang="zh-CN" sz="3100" b="1" dirty="0" smtClean="0"/>
          </a:p>
          <a:p>
            <a:pPr marL="0" indent="0">
              <a:buNone/>
            </a:pPr>
            <a:r>
              <a:rPr lang="zh-CN" altLang="zh-CN" sz="3100" b="1" dirty="0" smtClean="0"/>
              <a:t>成</a:t>
            </a:r>
            <a:r>
              <a:rPr lang="zh-CN" altLang="zh-CN" sz="3100" b="1" dirty="0"/>
              <a:t>，这是一个</a:t>
            </a:r>
            <a:r>
              <a:rPr lang="en-US" altLang="zh-CN" sz="3100" b="1" u="sng" dirty="0"/>
              <a:t>  </a:t>
            </a:r>
            <a:r>
              <a:rPr lang="zh-CN" altLang="en-US" sz="3100" b="1" u="sng" dirty="0" smtClean="0">
                <a:solidFill>
                  <a:srgbClr val="FF0000"/>
                </a:solidFill>
              </a:rPr>
              <a:t>过渡</a:t>
            </a:r>
            <a:r>
              <a:rPr lang="en-US" altLang="zh-CN" sz="3100" b="1" u="sng" dirty="0" smtClean="0"/>
              <a:t>  </a:t>
            </a:r>
            <a:r>
              <a:rPr lang="zh-CN" altLang="zh-CN" sz="3100" b="1" dirty="0" smtClean="0"/>
              <a:t>时期</a:t>
            </a:r>
            <a:r>
              <a:rPr lang="zh-CN" altLang="zh-CN" sz="3100" b="1" dirty="0"/>
              <a:t>。党在这个过渡时期的总路线和任务是“一化三改”。到</a:t>
            </a:r>
            <a:r>
              <a:rPr lang="en-US" altLang="zh-CN" sz="3100" b="1" dirty="0"/>
              <a:t>1956</a:t>
            </a:r>
            <a:r>
              <a:rPr lang="zh-CN" altLang="zh-CN" sz="3100" b="1" dirty="0"/>
              <a:t>年底，</a:t>
            </a:r>
            <a:r>
              <a:rPr lang="zh-CN" altLang="zh-CN" sz="3100" b="1" dirty="0" smtClean="0"/>
              <a:t>我国</a:t>
            </a:r>
            <a:endParaRPr lang="en-US" altLang="zh-CN" sz="3100" b="1" dirty="0" smtClean="0"/>
          </a:p>
          <a:p>
            <a:pPr marL="0" indent="0">
              <a:buNone/>
            </a:pPr>
            <a:r>
              <a:rPr lang="zh-CN" altLang="zh-CN" sz="3100" b="1" dirty="0" smtClean="0"/>
              <a:t>社会主义改造</a:t>
            </a:r>
            <a:r>
              <a:rPr lang="zh-CN" altLang="zh-CN" sz="3100" b="1" dirty="0"/>
              <a:t>基本完成，社会</a:t>
            </a:r>
            <a:r>
              <a:rPr lang="en-US" altLang="zh-CN" sz="3100" b="1" u="sng" dirty="0"/>
              <a:t>  </a:t>
            </a:r>
            <a:r>
              <a:rPr lang="zh-CN" altLang="en-US" sz="3100" b="1" u="sng" dirty="0" smtClean="0">
                <a:solidFill>
                  <a:srgbClr val="FF0000"/>
                </a:solidFill>
              </a:rPr>
              <a:t>经济结构</a:t>
            </a:r>
            <a:r>
              <a:rPr lang="en-US" altLang="zh-CN" sz="3100" b="1" u="sng" dirty="0" smtClean="0">
                <a:solidFill>
                  <a:srgbClr val="FF0000"/>
                </a:solidFill>
              </a:rPr>
              <a:t> </a:t>
            </a:r>
            <a:r>
              <a:rPr lang="zh-CN" altLang="zh-CN" sz="3100" b="1" dirty="0" smtClean="0"/>
              <a:t>发生</a:t>
            </a:r>
            <a:r>
              <a:rPr lang="zh-CN" altLang="zh-CN" sz="3100" b="1" dirty="0"/>
              <a:t>了根本变化，</a:t>
            </a:r>
            <a:r>
              <a:rPr lang="en-US" altLang="zh-CN" sz="3100" b="1" u="sng" dirty="0"/>
              <a:t> </a:t>
            </a:r>
            <a:r>
              <a:rPr lang="zh-CN" altLang="en-US" sz="3100" b="1" u="sng" dirty="0" smtClean="0">
                <a:solidFill>
                  <a:srgbClr val="FF0000"/>
                </a:solidFill>
              </a:rPr>
              <a:t>生产资料公有制</a:t>
            </a:r>
            <a:r>
              <a:rPr lang="en-US" altLang="zh-CN" sz="3100" b="1" u="sng" dirty="0" smtClean="0">
                <a:solidFill>
                  <a:srgbClr val="FF0000"/>
                </a:solidFill>
              </a:rPr>
              <a:t> </a:t>
            </a:r>
            <a:r>
              <a:rPr lang="zh-CN" altLang="zh-CN" sz="3100" b="1" dirty="0" smtClean="0"/>
              <a:t>已</a:t>
            </a:r>
            <a:r>
              <a:rPr lang="zh-CN" altLang="zh-CN" sz="3100" b="1" dirty="0"/>
              <a:t>成为我国社会</a:t>
            </a:r>
            <a:r>
              <a:rPr lang="zh-CN" altLang="zh-CN" sz="3100" b="1" dirty="0" smtClean="0"/>
              <a:t>经济</a:t>
            </a:r>
            <a:endParaRPr lang="en-US" altLang="zh-CN" sz="3100" b="1" dirty="0" smtClean="0"/>
          </a:p>
          <a:p>
            <a:pPr marL="0" indent="0">
              <a:buNone/>
            </a:pPr>
            <a:r>
              <a:rPr lang="zh-CN" altLang="zh-CN" sz="3100" b="1" dirty="0" smtClean="0"/>
              <a:t>制度</a:t>
            </a:r>
            <a:r>
              <a:rPr lang="zh-CN" altLang="zh-CN" sz="3100" b="1" dirty="0"/>
              <a:t>的基础。这标志着</a:t>
            </a:r>
            <a:r>
              <a:rPr lang="en-US" altLang="zh-CN" sz="3100" b="1" u="sng" dirty="0"/>
              <a:t>  </a:t>
            </a:r>
            <a:r>
              <a:rPr lang="zh-CN" altLang="en-US" sz="3100" b="1" u="sng" dirty="0" smtClean="0">
                <a:solidFill>
                  <a:srgbClr val="FF0000"/>
                </a:solidFill>
              </a:rPr>
              <a:t>社会主义制度</a:t>
            </a:r>
            <a:r>
              <a:rPr lang="en-US" altLang="zh-CN" sz="3100" b="1" u="sng" dirty="0" smtClean="0">
                <a:solidFill>
                  <a:srgbClr val="FF0000"/>
                </a:solidFill>
              </a:rPr>
              <a:t> </a:t>
            </a:r>
            <a:r>
              <a:rPr lang="en-US" altLang="zh-CN" sz="3100" b="1" u="sng" dirty="0" smtClean="0"/>
              <a:t> </a:t>
            </a:r>
            <a:r>
              <a:rPr lang="zh-CN" altLang="zh-CN" sz="3100" b="1" dirty="0" smtClean="0"/>
              <a:t>在</a:t>
            </a:r>
            <a:r>
              <a:rPr lang="zh-CN" altLang="zh-CN" sz="3100" b="1" dirty="0"/>
              <a:t>我国的确立</a:t>
            </a:r>
            <a:r>
              <a:rPr lang="zh-CN" altLang="zh-CN" sz="3100" b="1" dirty="0" smtClean="0"/>
              <a:t>。</a:t>
            </a:r>
            <a:r>
              <a:rPr lang="zh-CN" altLang="en-US" sz="3100" b="1" dirty="0" smtClean="0">
                <a:solidFill>
                  <a:srgbClr val="FF0000"/>
                </a:solidFill>
              </a:rPr>
              <a:t>实现了我国历史上最为广泛而深刻的社会</a:t>
            </a:r>
            <a:endParaRPr lang="en-US" altLang="zh-CN" sz="3100" b="1" dirty="0" smtClean="0">
              <a:solidFill>
                <a:srgbClr val="FF0000"/>
              </a:solidFill>
            </a:endParaRPr>
          </a:p>
          <a:p>
            <a:pPr marL="0" indent="0">
              <a:buNone/>
            </a:pPr>
            <a:r>
              <a:rPr lang="zh-CN" altLang="en-US" sz="3100" b="1" dirty="0" smtClean="0">
                <a:solidFill>
                  <a:srgbClr val="FF0000"/>
                </a:solidFill>
              </a:rPr>
              <a:t>变革。</a:t>
            </a:r>
            <a:r>
              <a:rPr lang="en-US" altLang="zh-CN" sz="3100" b="1" dirty="0" smtClean="0"/>
              <a:t> P10</a:t>
            </a:r>
            <a:r>
              <a:rPr lang="en-US" altLang="zh-CN" sz="3100" b="1" dirty="0" smtClean="0">
                <a:latin typeface="等线 Light" panose="02010600030101010101" pitchFamily="2" charset="-122"/>
                <a:ea typeface="等线 Light" panose="02010600030101010101" pitchFamily="2" charset="-122"/>
              </a:rPr>
              <a:t>③</a:t>
            </a:r>
            <a:endParaRPr lang="zh-CN" altLang="zh-CN" sz="3100" b="1" dirty="0">
              <a:solidFill>
                <a:srgbClr val="0070C0"/>
              </a:solidFill>
            </a:endParaRPr>
          </a:p>
          <a:p>
            <a:pPr marL="0" indent="0">
              <a:buNone/>
            </a:pPr>
            <a:r>
              <a:rPr lang="zh-CN" altLang="zh-CN" sz="3100" b="1" dirty="0"/>
              <a:t>（</a:t>
            </a:r>
            <a:r>
              <a:rPr lang="en-US" altLang="zh-CN" sz="3100" b="1" dirty="0"/>
              <a:t>3</a:t>
            </a:r>
            <a:r>
              <a:rPr lang="zh-CN" altLang="zh-CN" sz="3100" b="1" dirty="0"/>
              <a:t>）</a:t>
            </a:r>
            <a:r>
              <a:rPr lang="en-US" altLang="zh-CN" sz="3100" b="1" dirty="0"/>
              <a:t>1978</a:t>
            </a:r>
            <a:r>
              <a:rPr lang="zh-CN" altLang="zh-CN" sz="3100" b="1" dirty="0"/>
              <a:t>—</a:t>
            </a:r>
            <a:r>
              <a:rPr lang="en-US" altLang="zh-CN" sz="3100" b="1" dirty="0"/>
              <a:t>2017</a:t>
            </a:r>
            <a:r>
              <a:rPr lang="zh-CN" altLang="zh-CN" sz="3100" b="1" dirty="0"/>
              <a:t>年十九大，改革开放时期。改革开放是决定当代中国命运的关键抉择。</a:t>
            </a:r>
          </a:p>
          <a:p>
            <a:pPr lvl="0">
              <a:buFont typeface="Wingdings" panose="05000000000000000000" pitchFamily="2" charset="2"/>
              <a:buChar char="u"/>
            </a:pPr>
            <a:r>
              <a:rPr lang="en-US" altLang="zh-CN" sz="3100" b="1" dirty="0" smtClean="0"/>
              <a:t> ——</a:t>
            </a:r>
            <a:r>
              <a:rPr lang="zh-CN" altLang="zh-CN" sz="3100" b="1" dirty="0"/>
              <a:t>意义：极大解放和发展了生产力，增强社会发展活力，激发了广大人民群众的创造性，</a:t>
            </a:r>
            <a:r>
              <a:rPr lang="zh-CN" altLang="zh-CN" sz="3100" b="1" dirty="0" smtClean="0"/>
              <a:t>使</a:t>
            </a:r>
            <a:endParaRPr lang="en-US" altLang="zh-CN" sz="3100" b="1" dirty="0" smtClean="0"/>
          </a:p>
          <a:p>
            <a:pPr lvl="0">
              <a:buFont typeface="Wingdings" panose="05000000000000000000" pitchFamily="2" charset="2"/>
              <a:buChar char="u"/>
            </a:pPr>
            <a:r>
              <a:rPr lang="zh-CN" altLang="zh-CN" sz="3100" b="1" dirty="0" smtClean="0"/>
              <a:t>人民</a:t>
            </a:r>
            <a:r>
              <a:rPr lang="zh-CN" altLang="zh-CN" sz="3100" b="1" dirty="0"/>
              <a:t>生活、综合国力、国际地位显著提高（这是中国共产党做出的伟大历史贡献</a:t>
            </a:r>
            <a:r>
              <a:rPr lang="zh-CN" altLang="zh-CN" sz="3100" b="1" dirty="0" smtClean="0"/>
              <a:t>）</a:t>
            </a:r>
            <a:r>
              <a:rPr lang="en-US" altLang="zh-CN" sz="3100" b="1" dirty="0" smtClean="0"/>
              <a:t> P12</a:t>
            </a:r>
          </a:p>
          <a:p>
            <a:pPr lvl="0">
              <a:buFont typeface="Wingdings" panose="05000000000000000000" pitchFamily="2" charset="2"/>
              <a:buChar char="u"/>
            </a:pPr>
            <a:r>
              <a:rPr lang="zh-CN" altLang="zh-CN" sz="3100" b="1" dirty="0" smtClean="0"/>
              <a:t>（</a:t>
            </a:r>
            <a:r>
              <a:rPr lang="en-US" altLang="zh-CN" sz="3100" b="1" dirty="0"/>
              <a:t>4</a:t>
            </a:r>
            <a:r>
              <a:rPr lang="zh-CN" altLang="zh-CN" sz="3100" b="1" dirty="0"/>
              <a:t>）</a:t>
            </a:r>
            <a:r>
              <a:rPr lang="en-US" altLang="zh-CN" sz="3100" b="1" dirty="0" smtClean="0"/>
              <a:t>2012</a:t>
            </a:r>
            <a:r>
              <a:rPr lang="zh-CN" altLang="zh-CN" sz="3100" b="1" dirty="0" smtClean="0"/>
              <a:t>年十</a:t>
            </a:r>
            <a:r>
              <a:rPr lang="zh-CN" altLang="en-US" sz="3100" b="1" dirty="0" smtClean="0"/>
              <a:t>八</a:t>
            </a:r>
            <a:r>
              <a:rPr lang="zh-CN" altLang="zh-CN" sz="3100" b="1" dirty="0" smtClean="0"/>
              <a:t>大</a:t>
            </a:r>
            <a:r>
              <a:rPr lang="zh-CN" altLang="zh-CN" sz="3100" b="1" dirty="0"/>
              <a:t>至今，中国进入新时代意义 </a:t>
            </a:r>
            <a:r>
              <a:rPr lang="en-US" altLang="zh-CN" sz="3100" b="1" dirty="0" smtClean="0"/>
              <a:t>P13-14</a:t>
            </a:r>
            <a:endParaRPr lang="zh-CN" altLang="zh-CN" sz="3100" b="1" dirty="0"/>
          </a:p>
          <a:p>
            <a:pPr marL="0" indent="0">
              <a:buNone/>
            </a:pPr>
            <a:r>
              <a:rPr lang="zh-CN" altLang="zh-CN" sz="3100" b="1" dirty="0"/>
              <a:t>①</a:t>
            </a:r>
            <a:r>
              <a:rPr lang="zh-CN" altLang="zh-CN" sz="3100" b="1" dirty="0">
                <a:solidFill>
                  <a:srgbClr val="FF0000"/>
                </a:solidFill>
              </a:rPr>
              <a:t>对中国：</a:t>
            </a:r>
            <a:r>
              <a:rPr lang="zh-CN" altLang="zh-CN" sz="3100" b="1" dirty="0"/>
              <a:t>意味着中华民族迎来了站起来、富起来、强起来的伟大飞跃，迎来了中华民族伟大</a:t>
            </a:r>
            <a:r>
              <a:rPr lang="zh-CN" altLang="zh-CN" sz="3100" b="1" dirty="0" smtClean="0"/>
              <a:t>复</a:t>
            </a:r>
            <a:endParaRPr lang="en-US" altLang="zh-CN" sz="3100" b="1" dirty="0" smtClean="0"/>
          </a:p>
          <a:p>
            <a:pPr marL="0" indent="0">
              <a:buNone/>
            </a:pPr>
            <a:r>
              <a:rPr lang="zh-CN" altLang="zh-CN" sz="3100" b="1" dirty="0" smtClean="0"/>
              <a:t>兴</a:t>
            </a:r>
            <a:r>
              <a:rPr lang="zh-CN" altLang="zh-CN" sz="3100" b="1" dirty="0"/>
              <a:t>的光明前景；</a:t>
            </a:r>
          </a:p>
          <a:p>
            <a:pPr marL="0" indent="0">
              <a:buNone/>
            </a:pPr>
            <a:r>
              <a:rPr lang="zh-CN" altLang="zh-CN" sz="3100" b="1" dirty="0"/>
              <a:t>②</a:t>
            </a:r>
            <a:r>
              <a:rPr lang="zh-CN" altLang="zh-CN" sz="3100" b="1" dirty="0">
                <a:solidFill>
                  <a:srgbClr val="FF0000"/>
                </a:solidFill>
              </a:rPr>
              <a:t>对社会主义：</a:t>
            </a:r>
            <a:r>
              <a:rPr lang="zh-CN" altLang="zh-CN" sz="3100" b="1" dirty="0"/>
              <a:t>意味着科学社会主义在</a:t>
            </a:r>
            <a:r>
              <a:rPr lang="en-US" altLang="zh-CN" sz="3100" b="1" dirty="0"/>
              <a:t>21</a:t>
            </a:r>
            <a:r>
              <a:rPr lang="zh-CN" altLang="zh-CN" sz="3100" b="1" dirty="0"/>
              <a:t>世纪的中国焕发出生机活力，在世界上高高举起了中国特色社会主义</a:t>
            </a:r>
            <a:r>
              <a:rPr lang="zh-CN" altLang="zh-CN" sz="3100" b="1" dirty="0" smtClean="0"/>
              <a:t>的</a:t>
            </a:r>
            <a:endParaRPr lang="en-US" altLang="zh-CN" sz="3100" b="1" dirty="0" smtClean="0"/>
          </a:p>
          <a:p>
            <a:pPr marL="0" indent="0">
              <a:buNone/>
            </a:pPr>
            <a:r>
              <a:rPr lang="zh-CN" altLang="zh-CN" sz="3100" b="1" dirty="0" smtClean="0"/>
              <a:t>伟大</a:t>
            </a:r>
            <a:r>
              <a:rPr lang="zh-CN" altLang="zh-CN" sz="3100" b="1" dirty="0"/>
              <a:t>旗帜；</a:t>
            </a:r>
          </a:p>
          <a:p>
            <a:pPr marL="0" indent="0">
              <a:buNone/>
            </a:pPr>
            <a:r>
              <a:rPr lang="zh-CN" altLang="zh-CN" sz="3100" b="1" dirty="0" smtClean="0"/>
              <a:t>③</a:t>
            </a:r>
            <a:r>
              <a:rPr lang="zh-CN" altLang="zh-CN" sz="3100" b="1" dirty="0">
                <a:solidFill>
                  <a:srgbClr val="FF0000"/>
                </a:solidFill>
              </a:rPr>
              <a:t>对发展中国家：</a:t>
            </a:r>
            <a:r>
              <a:rPr lang="zh-CN" altLang="zh-CN" sz="3100" b="1" dirty="0"/>
              <a:t>意味着中国特色社会主义道路、理论、制度、文化不断发展，拓展了发展中国家走向现代化</a:t>
            </a:r>
            <a:r>
              <a:rPr lang="zh-CN" altLang="zh-CN" sz="3100" b="1" dirty="0" smtClean="0"/>
              <a:t>的</a:t>
            </a:r>
            <a:endParaRPr lang="en-US" altLang="zh-CN" sz="3100" b="1" dirty="0" smtClean="0"/>
          </a:p>
          <a:p>
            <a:pPr marL="0" indent="0">
              <a:buNone/>
            </a:pPr>
            <a:r>
              <a:rPr lang="zh-CN" altLang="zh-CN" sz="3100" b="1" dirty="0" smtClean="0"/>
              <a:t>途径</a:t>
            </a:r>
            <a:r>
              <a:rPr lang="zh-CN" altLang="zh-CN" sz="3100" b="1" dirty="0"/>
              <a:t>，为解决人类问题提供了中国智慧和中国</a:t>
            </a:r>
            <a:r>
              <a:rPr lang="zh-CN" altLang="zh-CN" sz="3100" b="1" dirty="0" smtClean="0"/>
              <a:t>方案</a:t>
            </a:r>
            <a:r>
              <a:rPr lang="zh-CN" altLang="en-US" sz="3100" b="1" dirty="0"/>
              <a:t>。</a:t>
            </a:r>
            <a:endParaRPr lang="zh-CN" altLang="zh-CN" sz="3100" b="1" dirty="0"/>
          </a:p>
          <a:p>
            <a:pPr lvl="0"/>
            <a:endParaRPr lang="zh-CN" altLang="zh-CN" sz="3100" b="1" dirty="0"/>
          </a:p>
          <a:p>
            <a:endParaRPr lang="zh-CN" altLang="en-US" dirty="0"/>
          </a:p>
        </p:txBody>
      </p:sp>
    </p:spTree>
    <p:extLst>
      <p:ext uri="{BB962C8B-B14F-4D97-AF65-F5344CB8AC3E}">
        <p14:creationId xmlns:p14="http://schemas.microsoft.com/office/powerpoint/2010/main" val="4049770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21419" y="429370"/>
            <a:ext cx="10932381" cy="6329239"/>
          </a:xfrm>
        </p:spPr>
        <p:txBody>
          <a:bodyPr>
            <a:normAutofit fontScale="92500" lnSpcReduction="20000"/>
          </a:bodyPr>
          <a:lstStyle/>
          <a:p>
            <a:pPr lvl="0">
              <a:buFont typeface="Wingdings" panose="05000000000000000000" pitchFamily="2" charset="2"/>
              <a:buChar char="u"/>
            </a:pPr>
            <a:r>
              <a:rPr lang="en-US" altLang="zh-CN" sz="3100" b="1" dirty="0">
                <a:solidFill>
                  <a:srgbClr val="C00000"/>
                </a:solidFill>
              </a:rPr>
              <a:t>3.</a:t>
            </a:r>
            <a:r>
              <a:rPr lang="zh-CN" altLang="zh-CN" sz="3100" b="1" dirty="0">
                <a:solidFill>
                  <a:srgbClr val="C00000"/>
                </a:solidFill>
              </a:rPr>
              <a:t>中国共产党的</a:t>
            </a:r>
            <a:r>
              <a:rPr lang="zh-CN" altLang="zh-CN" sz="3100" b="1" dirty="0" smtClean="0">
                <a:solidFill>
                  <a:srgbClr val="C00000"/>
                </a:solidFill>
              </a:rPr>
              <a:t>先进性</a:t>
            </a:r>
            <a:r>
              <a:rPr lang="zh-CN" altLang="en-US" sz="3100" b="1" dirty="0" smtClean="0">
                <a:solidFill>
                  <a:srgbClr val="C00000"/>
                </a:solidFill>
              </a:rPr>
              <a:t>（第二课）</a:t>
            </a:r>
            <a:endParaRPr lang="zh-CN" altLang="zh-CN" sz="3100" b="1" dirty="0">
              <a:solidFill>
                <a:srgbClr val="C00000"/>
              </a:solidFill>
            </a:endParaRPr>
          </a:p>
          <a:p>
            <a:pPr marL="0" lvl="0" indent="0">
              <a:buNone/>
            </a:pPr>
            <a:r>
              <a:rPr lang="zh-CN" altLang="en-US" b="1" dirty="0" smtClean="0"/>
              <a:t>（</a:t>
            </a:r>
            <a:r>
              <a:rPr lang="en-US" altLang="zh-CN" b="1" dirty="0" smtClean="0"/>
              <a:t>1</a:t>
            </a:r>
            <a:r>
              <a:rPr lang="zh-CN" altLang="en-US" b="1" dirty="0" smtClean="0"/>
              <a:t>）</a:t>
            </a:r>
            <a:r>
              <a:rPr lang="zh-CN" altLang="zh-CN" b="1" dirty="0" smtClean="0"/>
              <a:t>始终</a:t>
            </a:r>
            <a:r>
              <a:rPr lang="zh-CN" altLang="zh-CN" b="1" dirty="0"/>
              <a:t>坚持以人民为</a:t>
            </a:r>
            <a:r>
              <a:rPr lang="zh-CN" altLang="zh-CN" b="1" dirty="0" smtClean="0"/>
              <a:t>中心</a:t>
            </a:r>
            <a:r>
              <a:rPr lang="zh-CN" altLang="en-US" b="1" dirty="0" smtClean="0"/>
              <a:t>（</a:t>
            </a:r>
            <a:r>
              <a:rPr lang="zh-CN" altLang="en-US" b="1" dirty="0" smtClean="0">
                <a:solidFill>
                  <a:srgbClr val="C00000"/>
                </a:solidFill>
              </a:rPr>
              <a:t>第一框）</a:t>
            </a:r>
            <a:r>
              <a:rPr lang="en-US" altLang="zh-CN" b="1" dirty="0" smtClean="0">
                <a:solidFill>
                  <a:srgbClr val="C00000"/>
                </a:solidFill>
              </a:rPr>
              <a:t>P16-17</a:t>
            </a:r>
            <a:endParaRPr lang="zh-CN" altLang="zh-CN" b="1" dirty="0">
              <a:solidFill>
                <a:srgbClr val="C00000"/>
              </a:solidFill>
            </a:endParaRPr>
          </a:p>
          <a:p>
            <a:pPr lvl="0">
              <a:buFont typeface="Wingdings" panose="05000000000000000000" pitchFamily="2" charset="2"/>
              <a:buChar char="ü"/>
            </a:pPr>
            <a:r>
              <a:rPr lang="zh-CN" altLang="zh-CN" b="1" dirty="0"/>
              <a:t>党的产生：中国共产党是</a:t>
            </a:r>
            <a:r>
              <a:rPr lang="zh-CN" altLang="zh-CN" b="1" u="sng" dirty="0"/>
              <a:t> </a:t>
            </a:r>
            <a:r>
              <a:rPr lang="en-US" altLang="zh-CN" b="1" u="sng" dirty="0"/>
              <a:t>  </a:t>
            </a:r>
            <a:r>
              <a:rPr lang="zh-CN" altLang="en-US" b="1" u="sng" dirty="0" smtClean="0">
                <a:solidFill>
                  <a:srgbClr val="FF0000"/>
                </a:solidFill>
              </a:rPr>
              <a:t>马克思列宁主义</a:t>
            </a:r>
            <a:r>
              <a:rPr lang="en-US" altLang="zh-CN" b="1" u="sng" dirty="0" smtClean="0"/>
              <a:t>  </a:t>
            </a:r>
            <a:r>
              <a:rPr lang="zh-CN" altLang="zh-CN" b="1" dirty="0" smtClean="0"/>
              <a:t>同</a:t>
            </a:r>
            <a:r>
              <a:rPr lang="zh-CN" altLang="zh-CN" b="1" u="sng" dirty="0" smtClean="0"/>
              <a:t> </a:t>
            </a:r>
            <a:r>
              <a:rPr lang="zh-CN" altLang="en-US" b="1" u="sng" dirty="0" smtClean="0">
                <a:solidFill>
                  <a:srgbClr val="FF0000"/>
                </a:solidFill>
              </a:rPr>
              <a:t>中国工人运动</a:t>
            </a:r>
            <a:r>
              <a:rPr lang="en-US" altLang="zh-CN" b="1" u="sng" dirty="0" smtClean="0">
                <a:solidFill>
                  <a:srgbClr val="FF0000"/>
                </a:solidFill>
              </a:rPr>
              <a:t> </a:t>
            </a:r>
            <a:r>
              <a:rPr lang="zh-CN" altLang="zh-CN" b="1" dirty="0" smtClean="0"/>
              <a:t>相</a:t>
            </a:r>
            <a:r>
              <a:rPr lang="zh-CN" altLang="zh-CN" b="1" dirty="0"/>
              <a:t>结合的产物。</a:t>
            </a:r>
          </a:p>
          <a:p>
            <a:pPr lvl="0">
              <a:buFont typeface="Wingdings" panose="05000000000000000000" pitchFamily="2" charset="2"/>
              <a:buChar char="ü"/>
            </a:pPr>
            <a:r>
              <a:rPr lang="zh-CN" altLang="zh-CN" b="1" dirty="0"/>
              <a:t>党的性质：中国共产党是</a:t>
            </a:r>
            <a:r>
              <a:rPr lang="zh-CN" altLang="zh-CN" b="1" u="sng" dirty="0"/>
              <a:t> </a:t>
            </a:r>
            <a:r>
              <a:rPr lang="en-US" altLang="zh-CN" b="1" u="sng" dirty="0"/>
              <a:t> </a:t>
            </a:r>
            <a:r>
              <a:rPr lang="zh-CN" altLang="en-US" b="1" u="sng" dirty="0" smtClean="0">
                <a:solidFill>
                  <a:srgbClr val="FF0000"/>
                </a:solidFill>
              </a:rPr>
              <a:t>中国工人阶级的先锋队</a:t>
            </a:r>
            <a:r>
              <a:rPr lang="en-US" altLang="zh-CN" b="1" u="sng" dirty="0" smtClean="0">
                <a:solidFill>
                  <a:srgbClr val="FF0000"/>
                </a:solidFill>
              </a:rPr>
              <a:t> </a:t>
            </a:r>
            <a:r>
              <a:rPr lang="zh-CN" altLang="zh-CN" b="1" dirty="0" smtClean="0"/>
              <a:t>，</a:t>
            </a:r>
            <a:r>
              <a:rPr lang="zh-CN" altLang="zh-CN" b="1" dirty="0"/>
              <a:t>同时也</a:t>
            </a:r>
            <a:r>
              <a:rPr lang="zh-CN" altLang="zh-CN" b="1" dirty="0" smtClean="0"/>
              <a:t>是</a:t>
            </a:r>
            <a:r>
              <a:rPr lang="zh-CN" altLang="en-US" b="1" u="sng" dirty="0" smtClean="0">
                <a:solidFill>
                  <a:srgbClr val="FF0000"/>
                </a:solidFill>
              </a:rPr>
              <a:t>中国人民和中华民族的先锋队</a:t>
            </a:r>
            <a:r>
              <a:rPr lang="zh-CN" altLang="zh-CN" b="1" u="sng" dirty="0" smtClean="0">
                <a:solidFill>
                  <a:srgbClr val="FF0000"/>
                </a:solidFill>
              </a:rPr>
              <a:t> </a:t>
            </a:r>
            <a:r>
              <a:rPr lang="en-US" altLang="zh-CN" b="1" u="sng" dirty="0" smtClean="0">
                <a:solidFill>
                  <a:srgbClr val="FF0000"/>
                </a:solidFill>
              </a:rPr>
              <a:t>                          </a:t>
            </a:r>
            <a:endParaRPr lang="zh-CN" altLang="zh-CN" b="1" u="sng" dirty="0">
              <a:solidFill>
                <a:srgbClr val="FF0000"/>
              </a:solidFill>
            </a:endParaRPr>
          </a:p>
          <a:p>
            <a:pPr lvl="0">
              <a:buFont typeface="Wingdings" panose="05000000000000000000" pitchFamily="2" charset="2"/>
              <a:buChar char="ü"/>
            </a:pPr>
            <a:r>
              <a:rPr lang="zh-CN" altLang="zh-CN" b="1" dirty="0"/>
              <a:t>党的根本宗旨</a:t>
            </a:r>
            <a:r>
              <a:rPr lang="zh-CN" altLang="zh-CN" b="1" dirty="0" smtClean="0"/>
              <a:t>：</a:t>
            </a:r>
            <a:r>
              <a:rPr lang="zh-CN" altLang="en-US" b="1" u="sng" dirty="0" smtClean="0">
                <a:solidFill>
                  <a:srgbClr val="FF0000"/>
                </a:solidFill>
              </a:rPr>
              <a:t>全心全意为人民服务</a:t>
            </a:r>
            <a:r>
              <a:rPr lang="zh-CN" altLang="zh-CN" b="1" u="sng" dirty="0" smtClean="0">
                <a:solidFill>
                  <a:srgbClr val="FF0000"/>
                </a:solidFill>
              </a:rPr>
              <a:t> </a:t>
            </a:r>
            <a:r>
              <a:rPr lang="en-US" altLang="zh-CN" b="1" u="sng" dirty="0" smtClean="0">
                <a:solidFill>
                  <a:srgbClr val="FF0000"/>
                </a:solidFill>
              </a:rPr>
              <a:t>                                        </a:t>
            </a:r>
            <a:endParaRPr lang="zh-CN" altLang="zh-CN" b="1" u="sng" dirty="0">
              <a:solidFill>
                <a:srgbClr val="FF0000"/>
              </a:solidFill>
            </a:endParaRPr>
          </a:p>
          <a:p>
            <a:pPr lvl="0">
              <a:buFont typeface="Wingdings" panose="05000000000000000000" pitchFamily="2" charset="2"/>
              <a:buChar char="ü"/>
            </a:pPr>
            <a:r>
              <a:rPr lang="zh-CN" altLang="zh-CN" b="1" dirty="0"/>
              <a:t>根本立场</a:t>
            </a:r>
            <a:r>
              <a:rPr lang="zh-CN" altLang="zh-CN" b="1" dirty="0" smtClean="0"/>
              <a:t>：</a:t>
            </a:r>
            <a:r>
              <a:rPr lang="zh-CN" altLang="en-US" b="1" u="sng" dirty="0" smtClean="0">
                <a:solidFill>
                  <a:srgbClr val="FF0000"/>
                </a:solidFill>
              </a:rPr>
              <a:t>人民立场</a:t>
            </a:r>
            <a:r>
              <a:rPr lang="zh-CN" altLang="en-US" b="1" dirty="0" smtClean="0">
                <a:solidFill>
                  <a:srgbClr val="FF0000"/>
                </a:solidFill>
              </a:rPr>
              <a:t>          </a:t>
            </a:r>
            <a:endParaRPr lang="en-US" altLang="zh-CN" b="1" dirty="0" smtClean="0">
              <a:solidFill>
                <a:srgbClr val="FF0000"/>
              </a:solidFill>
            </a:endParaRPr>
          </a:p>
          <a:p>
            <a:pPr lvl="0">
              <a:buFont typeface="Wingdings" panose="05000000000000000000" pitchFamily="2" charset="2"/>
              <a:buChar char="ü"/>
            </a:pPr>
            <a:r>
              <a:rPr lang="zh-CN" altLang="zh-CN" b="1" dirty="0" smtClean="0">
                <a:solidFill>
                  <a:srgbClr val="FF0000"/>
                </a:solidFill>
              </a:rPr>
              <a:t>初心和使命</a:t>
            </a:r>
            <a:r>
              <a:rPr lang="zh-CN" altLang="en-US" b="1" dirty="0" smtClean="0">
                <a:solidFill>
                  <a:srgbClr val="FF0000"/>
                </a:solidFill>
              </a:rPr>
              <a:t>：</a:t>
            </a:r>
            <a:r>
              <a:rPr lang="zh-CN" altLang="zh-CN" b="1" dirty="0" smtClean="0">
                <a:solidFill>
                  <a:srgbClr val="FF0000"/>
                </a:solidFill>
              </a:rPr>
              <a:t>为</a:t>
            </a:r>
            <a:r>
              <a:rPr lang="en-US" altLang="zh-CN" b="1" u="sng" dirty="0" smtClean="0">
                <a:solidFill>
                  <a:srgbClr val="FF0000"/>
                </a:solidFill>
              </a:rPr>
              <a:t> </a:t>
            </a:r>
            <a:r>
              <a:rPr lang="zh-CN" altLang="en-US" b="1" u="sng" dirty="0" smtClean="0">
                <a:solidFill>
                  <a:srgbClr val="FF0000"/>
                </a:solidFill>
              </a:rPr>
              <a:t>中国人民谋幸福</a:t>
            </a:r>
            <a:r>
              <a:rPr lang="en-US" altLang="zh-CN" b="1" u="sng" dirty="0" smtClean="0">
                <a:solidFill>
                  <a:srgbClr val="FF0000"/>
                </a:solidFill>
              </a:rPr>
              <a:t> </a:t>
            </a:r>
            <a:r>
              <a:rPr lang="zh-CN" altLang="zh-CN" b="1" dirty="0" smtClean="0"/>
              <a:t>，</a:t>
            </a:r>
            <a:r>
              <a:rPr lang="zh-CN" altLang="zh-CN" b="1" dirty="0" smtClean="0">
                <a:solidFill>
                  <a:srgbClr val="FF0000"/>
                </a:solidFill>
              </a:rPr>
              <a:t>为</a:t>
            </a:r>
            <a:r>
              <a:rPr lang="zh-CN" altLang="zh-CN" b="1" u="sng" dirty="0" smtClean="0">
                <a:solidFill>
                  <a:srgbClr val="FF0000"/>
                </a:solidFill>
              </a:rPr>
              <a:t> </a:t>
            </a:r>
            <a:r>
              <a:rPr lang="en-US" altLang="zh-CN" b="1" u="sng" dirty="0" smtClean="0">
                <a:solidFill>
                  <a:srgbClr val="FF0000"/>
                </a:solidFill>
              </a:rPr>
              <a:t>  </a:t>
            </a:r>
            <a:r>
              <a:rPr lang="zh-CN" altLang="en-US" b="1" u="sng" dirty="0" smtClean="0">
                <a:solidFill>
                  <a:srgbClr val="FF0000"/>
                </a:solidFill>
              </a:rPr>
              <a:t>中华民族谋复兴</a:t>
            </a:r>
            <a:r>
              <a:rPr lang="en-US" altLang="zh-CN" b="1" u="sng" dirty="0" smtClean="0">
                <a:solidFill>
                  <a:srgbClr val="FF0000"/>
                </a:solidFill>
              </a:rPr>
              <a:t> </a:t>
            </a:r>
            <a:endParaRPr lang="zh-CN" altLang="zh-CN" b="1" u="sng" dirty="0">
              <a:solidFill>
                <a:srgbClr val="FF0000"/>
              </a:solidFill>
            </a:endParaRPr>
          </a:p>
          <a:p>
            <a:pPr lvl="0">
              <a:buFont typeface="Wingdings" panose="05000000000000000000" pitchFamily="2" charset="2"/>
              <a:buChar char="ü"/>
            </a:pPr>
            <a:r>
              <a:rPr lang="zh-CN" altLang="zh-CN" b="1" dirty="0"/>
              <a:t>党的执政理念</a:t>
            </a:r>
            <a:r>
              <a:rPr lang="zh-CN" altLang="zh-CN" b="1" dirty="0" smtClean="0"/>
              <a:t>：</a:t>
            </a:r>
            <a:r>
              <a:rPr lang="zh-CN" altLang="en-US" b="1" u="sng" dirty="0" smtClean="0">
                <a:solidFill>
                  <a:srgbClr val="FF0000"/>
                </a:solidFill>
              </a:rPr>
              <a:t>立党为公</a:t>
            </a:r>
            <a:r>
              <a:rPr lang="zh-CN" altLang="en-US" b="1" u="sng" dirty="0">
                <a:solidFill>
                  <a:srgbClr val="FF0000"/>
                </a:solidFill>
              </a:rPr>
              <a:t>、</a:t>
            </a:r>
            <a:r>
              <a:rPr lang="zh-CN" altLang="en-US" b="1" u="sng" dirty="0" smtClean="0">
                <a:solidFill>
                  <a:srgbClr val="FF0000"/>
                </a:solidFill>
              </a:rPr>
              <a:t>执政为民</a:t>
            </a:r>
            <a:r>
              <a:rPr lang="zh-CN" altLang="zh-CN" b="1" u="sng" dirty="0" smtClean="0">
                <a:solidFill>
                  <a:srgbClr val="FF0000"/>
                </a:solidFill>
              </a:rPr>
              <a:t> </a:t>
            </a:r>
            <a:r>
              <a:rPr lang="en-US" altLang="zh-CN" b="1" u="sng" dirty="0" smtClean="0">
                <a:solidFill>
                  <a:srgbClr val="FF0000"/>
                </a:solidFill>
              </a:rPr>
              <a:t>                                   </a:t>
            </a:r>
            <a:endParaRPr lang="zh-CN" altLang="zh-CN" b="1" u="sng" dirty="0">
              <a:solidFill>
                <a:srgbClr val="FF0000"/>
              </a:solidFill>
            </a:endParaRPr>
          </a:p>
          <a:p>
            <a:pPr marL="0" indent="0">
              <a:buNone/>
            </a:pPr>
            <a:r>
              <a:rPr lang="zh-CN" altLang="zh-CN" b="1" dirty="0"/>
              <a:t>（</a:t>
            </a:r>
            <a:r>
              <a:rPr lang="en-US" altLang="zh-CN" b="1" dirty="0"/>
              <a:t>2</a:t>
            </a:r>
            <a:r>
              <a:rPr lang="zh-CN" altLang="zh-CN" b="1" dirty="0"/>
              <a:t>）始终走在时代</a:t>
            </a:r>
            <a:r>
              <a:rPr lang="zh-CN" altLang="zh-CN" b="1" dirty="0" smtClean="0"/>
              <a:t>前列</a:t>
            </a:r>
            <a:r>
              <a:rPr lang="zh-CN" altLang="en-US" b="1" dirty="0" smtClean="0">
                <a:solidFill>
                  <a:srgbClr val="C00000"/>
                </a:solidFill>
              </a:rPr>
              <a:t>（第二框）</a:t>
            </a:r>
            <a:r>
              <a:rPr lang="en-US" altLang="zh-CN" b="1" dirty="0" smtClean="0">
                <a:solidFill>
                  <a:srgbClr val="C00000"/>
                </a:solidFill>
              </a:rPr>
              <a:t>P20-24</a:t>
            </a:r>
            <a:endParaRPr lang="zh-CN" altLang="zh-CN" b="1" dirty="0">
              <a:solidFill>
                <a:srgbClr val="C00000"/>
              </a:solidFill>
            </a:endParaRPr>
          </a:p>
          <a:p>
            <a:pPr lvl="0">
              <a:buFont typeface="Wingdings" panose="05000000000000000000" pitchFamily="2" charset="2"/>
              <a:buChar char="ü"/>
            </a:pPr>
            <a:r>
              <a:rPr lang="zh-CN" altLang="zh-CN" b="1" dirty="0"/>
              <a:t>党的</a:t>
            </a:r>
            <a:r>
              <a:rPr lang="zh-CN" altLang="zh-CN" b="1" u="sng" dirty="0"/>
              <a:t> </a:t>
            </a:r>
            <a:r>
              <a:rPr lang="en-US" altLang="zh-CN" b="1" u="sng" dirty="0" smtClean="0"/>
              <a:t> </a:t>
            </a:r>
            <a:r>
              <a:rPr lang="zh-CN" altLang="en-US" b="1" u="sng" dirty="0" smtClean="0">
                <a:solidFill>
                  <a:srgbClr val="FF0000"/>
                </a:solidFill>
              </a:rPr>
              <a:t>指导思想</a:t>
            </a:r>
            <a:r>
              <a:rPr lang="en-US" altLang="zh-CN" b="1" u="sng" dirty="0" smtClean="0">
                <a:solidFill>
                  <a:srgbClr val="FF0000"/>
                </a:solidFill>
              </a:rPr>
              <a:t> </a:t>
            </a:r>
            <a:r>
              <a:rPr lang="en-US" altLang="zh-CN" b="1" u="sng" dirty="0" smtClean="0"/>
              <a:t> </a:t>
            </a:r>
            <a:r>
              <a:rPr lang="zh-CN" altLang="zh-CN" b="1" dirty="0" smtClean="0"/>
              <a:t>与</a:t>
            </a:r>
            <a:r>
              <a:rPr lang="zh-CN" altLang="zh-CN" b="1" dirty="0"/>
              <a:t>时俱进（具体内容略）</a:t>
            </a:r>
          </a:p>
          <a:p>
            <a:pPr lvl="0">
              <a:buFont typeface="Wingdings" panose="05000000000000000000" pitchFamily="2" charset="2"/>
              <a:buChar char="ü"/>
            </a:pPr>
            <a:r>
              <a:rPr lang="zh-CN" altLang="zh-CN" b="1" dirty="0"/>
              <a:t>党的法宝：</a:t>
            </a:r>
            <a:r>
              <a:rPr lang="zh-CN" altLang="zh-CN" b="1" dirty="0" smtClean="0"/>
              <a:t>坚持</a:t>
            </a:r>
            <a:r>
              <a:rPr lang="zh-CN" altLang="zh-CN" b="1" dirty="0"/>
              <a:t>解放思想，实事求是，与时俱进，求真务实（思想路线） </a:t>
            </a:r>
          </a:p>
          <a:p>
            <a:pPr lvl="0">
              <a:buFont typeface="Wingdings" panose="05000000000000000000" pitchFamily="2" charset="2"/>
              <a:buChar char="ü"/>
            </a:pPr>
            <a:r>
              <a:rPr lang="zh-CN" altLang="zh-CN" b="1" dirty="0"/>
              <a:t>发挥党员的</a:t>
            </a:r>
            <a:r>
              <a:rPr lang="zh-CN" altLang="zh-CN" b="1" u="sng" dirty="0"/>
              <a:t> </a:t>
            </a:r>
            <a:r>
              <a:rPr lang="en-US" altLang="zh-CN" b="1" u="sng" dirty="0"/>
              <a:t> </a:t>
            </a:r>
            <a:r>
              <a:rPr lang="zh-CN" altLang="en-US" b="1" u="sng" dirty="0" smtClean="0">
                <a:solidFill>
                  <a:srgbClr val="FF0000"/>
                </a:solidFill>
              </a:rPr>
              <a:t>先锋模范作用</a:t>
            </a:r>
            <a:r>
              <a:rPr lang="en-US" altLang="zh-CN" b="1" u="sng" dirty="0" smtClean="0">
                <a:solidFill>
                  <a:srgbClr val="FF0000"/>
                </a:solidFill>
              </a:rPr>
              <a:t> </a:t>
            </a:r>
            <a:r>
              <a:rPr lang="zh-CN" altLang="zh-CN" b="1" dirty="0" smtClean="0"/>
              <a:t>作用</a:t>
            </a:r>
            <a:r>
              <a:rPr lang="zh-CN" altLang="zh-CN" b="1" dirty="0"/>
              <a:t>：指共产党员坚定马克思主义信仰，践行全心全意为人民服务的根本宗旨，通过自己的骨干、带头和桥梁作用，影响和带动身边群众。</a:t>
            </a:r>
          </a:p>
          <a:p>
            <a:endParaRPr lang="zh-CN" altLang="en-US" dirty="0"/>
          </a:p>
        </p:txBody>
      </p:sp>
    </p:spTree>
    <p:extLst>
      <p:ext uri="{BB962C8B-B14F-4D97-AF65-F5344CB8AC3E}">
        <p14:creationId xmlns:p14="http://schemas.microsoft.com/office/powerpoint/2010/main" val="27344845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62743" y="661851"/>
            <a:ext cx="10702834" cy="5016758"/>
          </a:xfrm>
          <a:prstGeom prst="rect">
            <a:avLst/>
          </a:prstGeom>
        </p:spPr>
        <p:txBody>
          <a:bodyPr wrap="square">
            <a:spAutoFit/>
          </a:bodyPr>
          <a:lstStyle/>
          <a:p>
            <a:r>
              <a:rPr lang="zh-CN" altLang="en-US" sz="3200" b="1" dirty="0"/>
              <a:t>党的必备</a:t>
            </a:r>
            <a:r>
              <a:rPr lang="zh-CN" altLang="en-US" sz="3200" b="1" dirty="0" smtClean="0"/>
              <a:t>知识</a:t>
            </a:r>
            <a:endParaRPr lang="en-US" altLang="zh-CN" sz="3200" b="1" dirty="0" smtClean="0"/>
          </a:p>
          <a:p>
            <a:r>
              <a:rPr lang="en-US" altLang="zh-CN" sz="3200" b="1" dirty="0" smtClean="0"/>
              <a:t>1</a:t>
            </a:r>
            <a:r>
              <a:rPr lang="en-US" altLang="zh-CN" sz="3200" b="1" dirty="0"/>
              <a:t>.</a:t>
            </a:r>
            <a:r>
              <a:rPr lang="zh-CN" altLang="en-US" sz="3200" b="1" dirty="0"/>
              <a:t>优势</a:t>
            </a:r>
            <a:r>
              <a:rPr lang="en-US" altLang="zh-CN" sz="3200" b="1" dirty="0"/>
              <a:t>:</a:t>
            </a:r>
            <a:r>
              <a:rPr lang="zh-CN" altLang="en-US" sz="3200" b="1" dirty="0"/>
              <a:t>本质特征，最大优势，根本</a:t>
            </a:r>
            <a:r>
              <a:rPr lang="zh-CN" altLang="en-US" sz="3200" b="1" dirty="0" smtClean="0"/>
              <a:t>保证</a:t>
            </a:r>
            <a:endParaRPr lang="en-US" altLang="zh-CN" sz="3200" b="1" dirty="0" smtClean="0"/>
          </a:p>
          <a:p>
            <a:r>
              <a:rPr lang="en-US" altLang="zh-CN" sz="3200" b="1" dirty="0" smtClean="0"/>
              <a:t>2</a:t>
            </a:r>
            <a:r>
              <a:rPr lang="en-US" altLang="zh-CN" sz="3200" b="1" dirty="0"/>
              <a:t>.</a:t>
            </a:r>
            <a:r>
              <a:rPr lang="zh-CN" altLang="en-US" sz="3200" b="1" dirty="0"/>
              <a:t>地位</a:t>
            </a:r>
            <a:r>
              <a:rPr lang="en-US" altLang="zh-CN" sz="3200" b="1" dirty="0"/>
              <a:t>:</a:t>
            </a:r>
            <a:r>
              <a:rPr lang="zh-CN" altLang="en-US" sz="3200" b="1" dirty="0"/>
              <a:t>执政党，领导核心，最高政治</a:t>
            </a:r>
            <a:r>
              <a:rPr lang="zh-CN" altLang="en-US" sz="3200" b="1" dirty="0" smtClean="0"/>
              <a:t>力量</a:t>
            </a:r>
            <a:endParaRPr lang="en-US" altLang="zh-CN" sz="3200" b="1" dirty="0" smtClean="0"/>
          </a:p>
          <a:p>
            <a:r>
              <a:rPr lang="en-US" altLang="zh-CN" sz="3200" b="1" dirty="0" smtClean="0"/>
              <a:t>3</a:t>
            </a:r>
            <a:r>
              <a:rPr lang="en-US" altLang="zh-CN" sz="3200" b="1" dirty="0"/>
              <a:t>.</a:t>
            </a:r>
            <a:r>
              <a:rPr lang="zh-CN" altLang="en-US" sz="3200" b="1" dirty="0"/>
              <a:t>作用</a:t>
            </a:r>
            <a:r>
              <a:rPr lang="en-US" altLang="zh-CN" sz="3200" b="1" dirty="0"/>
              <a:t>:</a:t>
            </a:r>
            <a:r>
              <a:rPr lang="zh-CN" altLang="en-US" sz="3200" b="1" dirty="0"/>
              <a:t>总揽全局、协调各方、团结</a:t>
            </a:r>
            <a:r>
              <a:rPr lang="zh-CN" altLang="en-US" sz="3200" b="1" dirty="0" smtClean="0"/>
              <a:t>带领</a:t>
            </a:r>
            <a:endParaRPr lang="en-US" altLang="zh-CN" sz="3200" b="1" dirty="0" smtClean="0"/>
          </a:p>
          <a:p>
            <a:r>
              <a:rPr lang="en-US" altLang="zh-CN" sz="3200" b="1" dirty="0" smtClean="0"/>
              <a:t>4</a:t>
            </a:r>
            <a:r>
              <a:rPr lang="en-US" altLang="zh-CN" sz="3200" b="1" dirty="0"/>
              <a:t>.</a:t>
            </a:r>
            <a:r>
              <a:rPr lang="zh-CN" altLang="en-US" sz="3200" b="1" dirty="0"/>
              <a:t>性质</a:t>
            </a:r>
            <a:r>
              <a:rPr lang="en-US" altLang="zh-CN" sz="3200" b="1" dirty="0"/>
              <a:t>:</a:t>
            </a:r>
            <a:r>
              <a:rPr lang="zh-CN" altLang="en-US" sz="3200" b="1" dirty="0"/>
              <a:t>两个先锋队</a:t>
            </a:r>
            <a:r>
              <a:rPr lang="en-US" altLang="zh-CN" sz="3200" b="1" dirty="0"/>
              <a:t>(</a:t>
            </a:r>
            <a:r>
              <a:rPr lang="zh-CN" altLang="en-US" sz="3200" b="1" dirty="0"/>
              <a:t>保持党的</a:t>
            </a:r>
            <a:r>
              <a:rPr lang="zh-CN" altLang="en-US" sz="3200" b="1" dirty="0" smtClean="0"/>
              <a:t>先进性纯洁性，</a:t>
            </a:r>
            <a:r>
              <a:rPr lang="zh-CN" altLang="en-US" sz="3200" b="1" dirty="0"/>
              <a:t>发挥党员先锋模范作用</a:t>
            </a:r>
            <a:r>
              <a:rPr lang="en-US" altLang="zh-CN" sz="3200" b="1" dirty="0" smtClean="0"/>
              <a:t>)</a:t>
            </a:r>
          </a:p>
          <a:p>
            <a:r>
              <a:rPr lang="en-US" altLang="zh-CN" sz="3200" b="1" dirty="0" smtClean="0"/>
              <a:t>5</a:t>
            </a:r>
            <a:r>
              <a:rPr lang="en-US" altLang="zh-CN" sz="3200" b="1" dirty="0"/>
              <a:t>.</a:t>
            </a:r>
            <a:r>
              <a:rPr lang="zh-CN" altLang="en-US" sz="3200" b="1" dirty="0"/>
              <a:t>宗旨</a:t>
            </a:r>
            <a:r>
              <a:rPr lang="en-US" altLang="zh-CN" sz="3200" b="1" dirty="0" smtClean="0"/>
              <a:t>:</a:t>
            </a:r>
            <a:r>
              <a:rPr lang="zh-CN" altLang="en-US" sz="3200" b="1" dirty="0" smtClean="0"/>
              <a:t>全心全意为人民服务</a:t>
            </a:r>
            <a:r>
              <a:rPr lang="en-US" altLang="zh-CN" sz="3200" b="1" dirty="0" smtClean="0"/>
              <a:t>(</a:t>
            </a:r>
            <a:r>
              <a:rPr lang="zh-CN" altLang="en-US" sz="3200" b="1" dirty="0"/>
              <a:t>根本宗旨，根本</a:t>
            </a:r>
            <a:r>
              <a:rPr lang="zh-CN" altLang="en-US" sz="3200" b="1" dirty="0" smtClean="0"/>
              <a:t>立场：人民立场，</a:t>
            </a:r>
            <a:r>
              <a:rPr lang="zh-CN" altLang="en-US" sz="3200" b="1" dirty="0"/>
              <a:t>执政理念，群众路线</a:t>
            </a:r>
            <a:r>
              <a:rPr lang="en-US" altLang="zh-CN" sz="3200" b="1" dirty="0" smtClean="0"/>
              <a:t>)</a:t>
            </a:r>
          </a:p>
          <a:p>
            <a:r>
              <a:rPr lang="en-US" altLang="zh-CN" sz="3200" b="1" dirty="0" smtClean="0"/>
              <a:t>6</a:t>
            </a:r>
            <a:r>
              <a:rPr lang="en-US" altLang="zh-CN" sz="3200" b="1" dirty="0"/>
              <a:t>.</a:t>
            </a:r>
            <a:r>
              <a:rPr lang="zh-CN" altLang="en-US" sz="3200" b="1" dirty="0"/>
              <a:t>领导</a:t>
            </a:r>
            <a:r>
              <a:rPr lang="en-US" altLang="zh-CN" sz="3200" b="1" dirty="0"/>
              <a:t>:</a:t>
            </a:r>
            <a:r>
              <a:rPr lang="zh-CN" altLang="en-US" sz="3200" b="1" dirty="0"/>
              <a:t>全面领导，集中统一</a:t>
            </a:r>
            <a:r>
              <a:rPr lang="zh-CN" altLang="en-US" sz="3200" b="1" dirty="0" smtClean="0"/>
              <a:t>领导</a:t>
            </a:r>
            <a:endParaRPr lang="en-US" altLang="zh-CN" sz="3200" b="1" dirty="0" smtClean="0"/>
          </a:p>
          <a:p>
            <a:r>
              <a:rPr lang="en-US" altLang="zh-CN" sz="3200" b="1" dirty="0" smtClean="0"/>
              <a:t>7.</a:t>
            </a:r>
            <a:r>
              <a:rPr lang="zh-CN" altLang="en-US" sz="3200" b="1" dirty="0" smtClean="0"/>
              <a:t>执政</a:t>
            </a:r>
            <a:r>
              <a:rPr lang="en-US" altLang="zh-CN" sz="3200" b="1" dirty="0" smtClean="0"/>
              <a:t>:</a:t>
            </a:r>
            <a:r>
              <a:rPr lang="zh-CN" altLang="en-US" sz="3200" b="1" dirty="0"/>
              <a:t>加强党的建设，执政能力，长期执政</a:t>
            </a:r>
            <a:r>
              <a:rPr lang="en-US" altLang="zh-CN" sz="3200" b="1" dirty="0"/>
              <a:t>;</a:t>
            </a:r>
            <a:r>
              <a:rPr lang="zh-CN" altLang="en-US" sz="3200" b="1" dirty="0"/>
              <a:t>执政方式</a:t>
            </a:r>
          </a:p>
        </p:txBody>
      </p:sp>
    </p:spTree>
    <p:extLst>
      <p:ext uri="{BB962C8B-B14F-4D97-AF65-F5344CB8AC3E}">
        <p14:creationId xmlns:p14="http://schemas.microsoft.com/office/powerpoint/2010/main" val="3008699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aphicFrame>
        <p:nvGraphicFramePr>
          <p:cNvPr id="4" name="内容占位符 3"/>
          <p:cNvGraphicFramePr>
            <a:graphicFrameLocks noGrp="1"/>
          </p:cNvGraphicFramePr>
          <p:nvPr>
            <p:ph idx="1"/>
            <p:extLst/>
          </p:nvPr>
        </p:nvGraphicFramePr>
        <p:xfrm>
          <a:off x="453225" y="2870421"/>
          <a:ext cx="8530120" cy="3001845"/>
        </p:xfrm>
        <a:graphic>
          <a:graphicData uri="http://schemas.openxmlformats.org/drawingml/2006/table">
            <a:tbl>
              <a:tblPr>
                <a:tableStyleId>{5C22544A-7EE6-4342-B048-85BDC9FD1C3A}</a:tableStyleId>
              </a:tblPr>
              <a:tblGrid>
                <a:gridCol w="766341">
                  <a:extLst>
                    <a:ext uri="{9D8B030D-6E8A-4147-A177-3AD203B41FA5}">
                      <a16:colId xmlns:a16="http://schemas.microsoft.com/office/drawing/2014/main" val="1986140281"/>
                    </a:ext>
                  </a:extLst>
                </a:gridCol>
                <a:gridCol w="2260566">
                  <a:extLst>
                    <a:ext uri="{9D8B030D-6E8A-4147-A177-3AD203B41FA5}">
                      <a16:colId xmlns:a16="http://schemas.microsoft.com/office/drawing/2014/main" val="146604858"/>
                    </a:ext>
                  </a:extLst>
                </a:gridCol>
                <a:gridCol w="5503213">
                  <a:extLst>
                    <a:ext uri="{9D8B030D-6E8A-4147-A177-3AD203B41FA5}">
                      <a16:colId xmlns:a16="http://schemas.microsoft.com/office/drawing/2014/main" val="783125672"/>
                    </a:ext>
                  </a:extLst>
                </a:gridCol>
              </a:tblGrid>
              <a:tr h="355111">
                <a:tc>
                  <a:txBody>
                    <a:bodyPr/>
                    <a:lstStyle/>
                    <a:p>
                      <a:pPr algn="ctr">
                        <a:lnSpc>
                          <a:spcPct val="110000"/>
                        </a:lnSpc>
                        <a:spcAft>
                          <a:spcPts val="0"/>
                        </a:spcAft>
                      </a:pPr>
                      <a:r>
                        <a:rPr lang="en-US" sz="1800" b="1" kern="100" dirty="0">
                          <a:effectLst/>
                        </a:rPr>
                        <a:t> </a:t>
                      </a:r>
                      <a:endParaRPr lang="zh-CN" sz="1800" b="1" kern="100" dirty="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a:txBody>
                    <a:bodyPr/>
                    <a:lstStyle/>
                    <a:p>
                      <a:pPr algn="ctr">
                        <a:lnSpc>
                          <a:spcPct val="110000"/>
                        </a:lnSpc>
                        <a:spcAft>
                          <a:spcPts val="0"/>
                        </a:spcAft>
                      </a:pPr>
                      <a:r>
                        <a:rPr lang="zh-CN" sz="1800" b="1" kern="100" dirty="0">
                          <a:effectLst/>
                        </a:rPr>
                        <a:t>含义</a:t>
                      </a:r>
                      <a:endParaRPr lang="zh-CN" sz="1800" b="1" kern="100" dirty="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a:txBody>
                    <a:bodyPr/>
                    <a:lstStyle/>
                    <a:p>
                      <a:pPr algn="ctr">
                        <a:lnSpc>
                          <a:spcPct val="110000"/>
                        </a:lnSpc>
                        <a:spcAft>
                          <a:spcPts val="0"/>
                        </a:spcAft>
                      </a:pPr>
                      <a:r>
                        <a:rPr lang="zh-CN" sz="1800" b="1" kern="100" dirty="0">
                          <a:effectLst/>
                        </a:rPr>
                        <a:t>主要体现和分析角度</a:t>
                      </a:r>
                      <a:endParaRPr lang="zh-CN" sz="1800" b="1" kern="100" dirty="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extLst>
                  <a:ext uri="{0D108BD9-81ED-4DB2-BD59-A6C34878D82A}">
                    <a16:rowId xmlns:a16="http://schemas.microsoft.com/office/drawing/2014/main" val="3871231713"/>
                  </a:ext>
                </a:extLst>
              </a:tr>
              <a:tr h="1031256">
                <a:tc>
                  <a:txBody>
                    <a:bodyPr/>
                    <a:lstStyle/>
                    <a:p>
                      <a:pPr algn="ctr">
                        <a:lnSpc>
                          <a:spcPct val="110000"/>
                        </a:lnSpc>
                        <a:spcAft>
                          <a:spcPts val="0"/>
                        </a:spcAft>
                      </a:pPr>
                      <a:r>
                        <a:rPr lang="zh-CN" sz="1800" b="1" kern="100">
                          <a:effectLst/>
                        </a:rPr>
                        <a:t>政治领导</a:t>
                      </a:r>
                      <a:endParaRPr lang="zh-CN" sz="1800" b="1" kern="10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a:txBody>
                    <a:bodyPr/>
                    <a:lstStyle/>
                    <a:p>
                      <a:pPr algn="just">
                        <a:lnSpc>
                          <a:spcPct val="110000"/>
                        </a:lnSpc>
                        <a:spcAft>
                          <a:spcPts val="0"/>
                        </a:spcAft>
                      </a:pPr>
                      <a:r>
                        <a:rPr lang="zh-CN" sz="1800" b="1" kern="100" dirty="0">
                          <a:effectLst/>
                        </a:rPr>
                        <a:t>党在政治立场、政治方向、政治道路、政治原则方面的领导</a:t>
                      </a:r>
                      <a:endParaRPr lang="zh-CN" sz="1800" b="1" kern="100" dirty="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a:txBody>
                    <a:bodyPr/>
                    <a:lstStyle/>
                    <a:p>
                      <a:pPr algn="just">
                        <a:lnSpc>
                          <a:spcPct val="110000"/>
                        </a:lnSpc>
                        <a:spcAft>
                          <a:spcPts val="0"/>
                        </a:spcAft>
                      </a:pPr>
                      <a:r>
                        <a:rPr lang="zh-CN" sz="1800" b="1" kern="100" dirty="0">
                          <a:effectLst/>
                        </a:rPr>
                        <a:t>党的路线、方针、政策的领导；</a:t>
                      </a:r>
                    </a:p>
                    <a:p>
                      <a:pPr algn="just">
                        <a:lnSpc>
                          <a:spcPct val="110000"/>
                        </a:lnSpc>
                        <a:spcAft>
                          <a:spcPts val="0"/>
                        </a:spcAft>
                      </a:pPr>
                      <a:r>
                        <a:rPr lang="zh-CN" sz="1800" b="1" kern="100" dirty="0">
                          <a:effectLst/>
                        </a:rPr>
                        <a:t>确保党和国家的事业沿着正确方向前进。</a:t>
                      </a:r>
                      <a:endParaRPr lang="zh-CN" sz="1800" b="1" kern="100" dirty="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extLst>
                  <a:ext uri="{0D108BD9-81ED-4DB2-BD59-A6C34878D82A}">
                    <a16:rowId xmlns:a16="http://schemas.microsoft.com/office/drawing/2014/main" val="2950841406"/>
                  </a:ext>
                </a:extLst>
              </a:tr>
              <a:tr h="710222">
                <a:tc>
                  <a:txBody>
                    <a:bodyPr/>
                    <a:lstStyle/>
                    <a:p>
                      <a:pPr algn="ctr">
                        <a:lnSpc>
                          <a:spcPct val="110000"/>
                        </a:lnSpc>
                        <a:spcAft>
                          <a:spcPts val="0"/>
                        </a:spcAft>
                      </a:pPr>
                      <a:r>
                        <a:rPr lang="zh-CN" sz="1800" b="1" kern="100" dirty="0">
                          <a:effectLst/>
                        </a:rPr>
                        <a:t>思想领导</a:t>
                      </a:r>
                      <a:endParaRPr lang="zh-CN" sz="1800" b="1" kern="100" dirty="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a:txBody>
                    <a:bodyPr/>
                    <a:lstStyle/>
                    <a:p>
                      <a:pPr algn="just">
                        <a:lnSpc>
                          <a:spcPct val="110000"/>
                        </a:lnSpc>
                        <a:spcAft>
                          <a:spcPts val="0"/>
                        </a:spcAft>
                      </a:pPr>
                      <a:r>
                        <a:rPr lang="zh-CN" sz="1800" b="1" kern="100">
                          <a:effectLst/>
                        </a:rPr>
                        <a:t>党在思想理论和意识形态上的领导（宣传）</a:t>
                      </a:r>
                      <a:endParaRPr lang="zh-CN" sz="1800" b="1" kern="10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a:txBody>
                    <a:bodyPr/>
                    <a:lstStyle/>
                    <a:p>
                      <a:pPr algn="just">
                        <a:lnSpc>
                          <a:spcPct val="110000"/>
                        </a:lnSpc>
                        <a:spcAft>
                          <a:spcPts val="0"/>
                        </a:spcAft>
                      </a:pPr>
                      <a:r>
                        <a:rPr lang="zh-CN" sz="1800" b="1" kern="100" spc="-20" dirty="0">
                          <a:effectLst/>
                        </a:rPr>
                        <a:t>坚持马克思主义在意识形态领域中的指导地位，用……武装全党教育人民，巩固全党全国各族人民团结奋进的共同思想基础。</a:t>
                      </a:r>
                      <a:endParaRPr lang="zh-CN" sz="1800" b="1" kern="100" dirty="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extLst>
                  <a:ext uri="{0D108BD9-81ED-4DB2-BD59-A6C34878D82A}">
                    <a16:rowId xmlns:a16="http://schemas.microsoft.com/office/drawing/2014/main" val="2553504304"/>
                  </a:ext>
                </a:extLst>
              </a:tr>
              <a:tr h="710222">
                <a:tc>
                  <a:txBody>
                    <a:bodyPr/>
                    <a:lstStyle/>
                    <a:p>
                      <a:pPr algn="ctr">
                        <a:lnSpc>
                          <a:spcPct val="110000"/>
                        </a:lnSpc>
                        <a:spcAft>
                          <a:spcPts val="0"/>
                        </a:spcAft>
                      </a:pPr>
                      <a:r>
                        <a:rPr lang="zh-CN" sz="1800" b="1" kern="100">
                          <a:effectLst/>
                        </a:rPr>
                        <a:t>组织领导</a:t>
                      </a:r>
                      <a:endParaRPr lang="zh-CN" sz="1800" b="1" kern="10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a:txBody>
                    <a:bodyPr/>
                    <a:lstStyle/>
                    <a:p>
                      <a:pPr algn="just">
                        <a:lnSpc>
                          <a:spcPct val="110000"/>
                        </a:lnSpc>
                        <a:spcAft>
                          <a:spcPts val="0"/>
                        </a:spcAft>
                      </a:pPr>
                      <a:r>
                        <a:rPr lang="zh-CN" sz="1800" b="1" kern="100">
                          <a:effectLst/>
                        </a:rPr>
                        <a:t>党在组织体系和组织工作方面的领导</a:t>
                      </a:r>
                      <a:endParaRPr lang="zh-CN" sz="1800" b="1" kern="10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a:txBody>
                    <a:bodyPr/>
                    <a:lstStyle/>
                    <a:p>
                      <a:pPr algn="just">
                        <a:lnSpc>
                          <a:spcPct val="110000"/>
                        </a:lnSpc>
                        <a:spcAft>
                          <a:spcPts val="0"/>
                        </a:spcAft>
                      </a:pPr>
                      <a:r>
                        <a:rPr lang="zh-CN" sz="1800" b="1" kern="100" dirty="0">
                          <a:effectLst/>
                        </a:rPr>
                        <a:t>培养和推荐干部；党的各级组织、干部和党员组织和带领人民群众……奋斗</a:t>
                      </a:r>
                      <a:endParaRPr lang="zh-CN" sz="1800" b="1" kern="100" dirty="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extLst>
                  <a:ext uri="{0D108BD9-81ED-4DB2-BD59-A6C34878D82A}">
                    <a16:rowId xmlns:a16="http://schemas.microsoft.com/office/drawing/2014/main" val="3989191820"/>
                  </a:ext>
                </a:extLst>
              </a:tr>
            </a:tbl>
          </a:graphicData>
        </a:graphic>
      </p:graphicFrame>
      <p:sp>
        <p:nvSpPr>
          <p:cNvPr id="5" name="Rectangle 1"/>
          <p:cNvSpPr>
            <a:spLocks noChangeArrowheads="1"/>
          </p:cNvSpPr>
          <p:nvPr/>
        </p:nvSpPr>
        <p:spPr bwMode="auto">
          <a:xfrm>
            <a:off x="302150" y="1227947"/>
            <a:ext cx="1179405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CN" sz="2800" b="1" i="0" u="none" strike="noStrike" cap="none" normalizeH="0" baseline="0" dirty="0" smtClean="0">
                <a:ln>
                  <a:noFill/>
                </a:ln>
                <a:solidFill>
                  <a:srgbClr val="C00000"/>
                </a:solidFill>
                <a:effectLst/>
                <a:latin typeface="黑体" panose="02010609060101010101" pitchFamily="49" charset="-122"/>
                <a:ea typeface="黑体" panose="02010609060101010101" pitchFamily="49" charset="-122"/>
                <a:cs typeface="Calibri" panose="020F0502020204030204" pitchFamily="34" charset="0"/>
              </a:rPr>
              <a:t>4.</a:t>
            </a:r>
            <a:r>
              <a:rPr kumimoji="0" lang="zh-CN" altLang="en-US" sz="2800" b="1" i="0" u="none" strike="noStrike" cap="none" normalizeH="0" baseline="0" dirty="0" smtClean="0">
                <a:ln>
                  <a:noFill/>
                </a:ln>
                <a:solidFill>
                  <a:srgbClr val="C00000"/>
                </a:solidFill>
                <a:effectLst/>
                <a:latin typeface="黑体" panose="02010609060101010101" pitchFamily="49" charset="-122"/>
                <a:ea typeface="黑体" panose="02010609060101010101" pitchFamily="49" charset="-122"/>
                <a:cs typeface="Calibri" panose="020F0502020204030204" pitchFamily="34" charset="0"/>
              </a:rPr>
              <a:t>坚持党的领导（第三课第一框）</a:t>
            </a:r>
            <a:r>
              <a:rPr kumimoji="0" lang="en-US" altLang="zh-CN" sz="2800" b="1" i="0" u="none" strike="noStrike" cap="none" normalizeH="0" baseline="0" dirty="0" smtClean="0">
                <a:ln>
                  <a:noFill/>
                </a:ln>
                <a:solidFill>
                  <a:srgbClr val="C00000"/>
                </a:solidFill>
                <a:effectLst/>
                <a:latin typeface="黑体" panose="02010609060101010101" pitchFamily="49" charset="-122"/>
                <a:ea typeface="黑体" panose="02010609060101010101" pitchFamily="49" charset="-122"/>
                <a:cs typeface="Calibri" panose="020F0502020204030204" pitchFamily="34" charset="0"/>
              </a:rPr>
              <a:t>P25---28</a:t>
            </a:r>
            <a:endParaRPr lang="en-US" altLang="zh-CN" sz="2800" b="1" dirty="0">
              <a:solidFill>
                <a:srgbClr val="C00000"/>
              </a:solidFill>
            </a:endParaRPr>
          </a:p>
          <a:p>
            <a:pPr marR="0" lvl="0" indent="0" algn="l" defTabSz="914400" rtl="0" eaLnBrk="0" fontAlgn="base" latinLnBrk="0" hangingPunct="0">
              <a:lnSpc>
                <a:spcPct val="100000"/>
              </a:lnSpc>
              <a:spcBef>
                <a:spcPct val="0"/>
              </a:spcBef>
              <a:spcAft>
                <a:spcPct val="0"/>
              </a:spcAft>
              <a:buClrTx/>
              <a:buSzTx/>
              <a:tabLst/>
            </a:pPr>
            <a:r>
              <a:rPr kumimoji="0" lang="zh-CN" altLang="en-US" sz="20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a:t>
            </a:r>
            <a:r>
              <a:rPr kumimoji="0" lang="en-US" altLang="zh-CN" sz="20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1</a:t>
            </a:r>
            <a:r>
              <a:rPr kumimoji="0" lang="zh-CN" altLang="en-US" sz="20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）重要性：是</a:t>
            </a:r>
            <a:r>
              <a:rPr kumimoji="0" lang="zh-CN" altLang="en-US" sz="2000" b="0" i="0" u="sng"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 </a:t>
            </a:r>
            <a:r>
              <a:rPr kumimoji="0" lang="zh-CN" altLang="en-US" sz="2000" b="1" i="0" u="sng"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Calibri" panose="020F0502020204030204" pitchFamily="34" charset="0"/>
              </a:rPr>
              <a:t>中国特色社会主义最本质</a:t>
            </a:r>
            <a:r>
              <a:rPr kumimoji="0" lang="zh-CN" altLang="en-US" sz="20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的特征、是中国特色社会主义制度的</a:t>
            </a:r>
            <a:r>
              <a:rPr kumimoji="0" lang="zh-CN" altLang="en-US" sz="2000" b="0" i="0" u="sng"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  </a:t>
            </a:r>
            <a:r>
              <a:rPr kumimoji="0" lang="zh-CN" altLang="en-US" sz="2000" b="1" i="0" u="sng"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Calibri" panose="020F0502020204030204" pitchFamily="34" charset="0"/>
              </a:rPr>
              <a:t>最大优势             </a:t>
            </a:r>
            <a:r>
              <a:rPr kumimoji="0" lang="zh-CN" altLang="en-US" sz="20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是中国革命、建设和改革事业不断取得胜利的</a:t>
            </a:r>
            <a:r>
              <a:rPr kumimoji="0" lang="zh-CN" altLang="en-US" sz="2000" b="0" i="0" u="sng"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 </a:t>
            </a:r>
            <a:r>
              <a:rPr kumimoji="0" lang="zh-CN" altLang="en-US" sz="2000" b="1" i="0" u="sng"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Calibri" panose="020F0502020204030204" pitchFamily="34" charset="0"/>
              </a:rPr>
              <a:t>根本政治保证  </a:t>
            </a:r>
            <a:r>
              <a:rPr kumimoji="0" lang="zh-CN" altLang="en-US" sz="20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a:t>
            </a:r>
            <a:r>
              <a:rPr kumimoji="0" lang="en-US" altLang="zh-CN" sz="20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p25</a:t>
            </a:r>
            <a:endParaRPr lang="en-US" altLang="zh-CN" sz="2000" dirty="0"/>
          </a:p>
          <a:p>
            <a:pPr indent="0"/>
            <a:r>
              <a:rPr kumimoji="0" lang="zh-CN" altLang="en-US" sz="20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a:t>
            </a:r>
            <a:r>
              <a:rPr kumimoji="0" lang="en-US" altLang="zh-CN" sz="20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2</a:t>
            </a:r>
            <a:r>
              <a:rPr kumimoji="0" lang="zh-CN" altLang="en-US" sz="20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）党的领导</a:t>
            </a:r>
            <a:r>
              <a:rPr kumimoji="0" lang="en-US" altLang="zh-CN" sz="20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a:t>
            </a:r>
            <a:r>
              <a:rPr kumimoji="0" lang="zh-CN" altLang="en-US" sz="20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是全面的、系统的、整体的；主要包括</a:t>
            </a:r>
            <a:r>
              <a:rPr kumimoji="0" lang="en-US" altLang="zh-CN" sz="20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a:t>
            </a:r>
            <a:r>
              <a:rPr kumimoji="0" lang="zh-CN" altLang="en-US" sz="20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政治领导、思想领导、组织领导 </a:t>
            </a:r>
            <a:r>
              <a:rPr kumimoji="0" lang="en-US" altLang="zh-CN" sz="20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p26--27</a:t>
            </a:r>
            <a:endParaRPr lang="en-US" altLang="zh-CN" sz="2000" dirty="0" smtClean="0"/>
          </a:p>
          <a:p>
            <a:pPr marR="0" lvl="0" indent="0" algn="l" defTabSz="914400" rtl="0" eaLnBrk="0" fontAlgn="base" latinLnBrk="0" hangingPunct="0">
              <a:lnSpc>
                <a:spcPct val="100000"/>
              </a:lnSpc>
              <a:spcBef>
                <a:spcPct val="0"/>
              </a:spcBef>
              <a:spcAft>
                <a:spcPct val="0"/>
              </a:spcAft>
              <a:buClrTx/>
              <a:buSzTx/>
              <a:tabLst/>
            </a:pPr>
            <a:endParaRPr kumimoji="0" lang="zh-CN" altLang="en-US" sz="20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4290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fontScale="92500" lnSpcReduction="20000"/>
          </a:bodyPr>
          <a:lstStyle/>
          <a:p>
            <a:pPr marL="0" indent="0">
              <a:buNone/>
            </a:pPr>
            <a:r>
              <a:rPr lang="en-US" altLang="zh-CN" b="1" dirty="0" smtClean="0"/>
              <a:t>5</a:t>
            </a:r>
            <a:r>
              <a:rPr lang="en-US" altLang="zh-CN" b="1" dirty="0"/>
              <a:t>.</a:t>
            </a:r>
            <a:r>
              <a:rPr lang="zh-CN" altLang="zh-CN" b="1" dirty="0"/>
              <a:t>巩固党的执政</a:t>
            </a:r>
            <a:r>
              <a:rPr lang="zh-CN" altLang="zh-CN" b="1" dirty="0" smtClean="0"/>
              <a:t>地位</a:t>
            </a:r>
            <a:r>
              <a:rPr kumimoji="0" lang="zh-CN" altLang="en-US" b="1" i="0" u="none" strike="noStrike" cap="none" normalizeH="0" baseline="0" dirty="0" smtClean="0">
                <a:ln>
                  <a:noFill/>
                </a:ln>
                <a:solidFill>
                  <a:srgbClr val="C00000"/>
                </a:solidFill>
                <a:effectLst/>
                <a:latin typeface="黑体" panose="02010609060101010101" pitchFamily="49" charset="-122"/>
                <a:ea typeface="黑体" panose="02010609060101010101" pitchFamily="49" charset="-122"/>
                <a:cs typeface="Calibri" panose="020F0502020204030204" pitchFamily="34" charset="0"/>
              </a:rPr>
              <a:t>（第三课第二框）</a:t>
            </a:r>
            <a:r>
              <a:rPr lang="en-US" altLang="zh-CN" b="1" dirty="0">
                <a:solidFill>
                  <a:srgbClr val="C00000"/>
                </a:solidFill>
                <a:latin typeface="黑体" panose="02010609060101010101" pitchFamily="49" charset="-122"/>
                <a:ea typeface="黑体" panose="02010609060101010101" pitchFamily="49" charset="-122"/>
                <a:cs typeface="Calibri" panose="020F0502020204030204" pitchFamily="34" charset="0"/>
              </a:rPr>
              <a:t>P</a:t>
            </a:r>
            <a:r>
              <a:rPr kumimoji="0" lang="en-US" altLang="zh-CN" b="1" i="0" u="none" strike="noStrike" cap="none" normalizeH="0" baseline="0" dirty="0" smtClean="0">
                <a:ln>
                  <a:noFill/>
                </a:ln>
                <a:solidFill>
                  <a:srgbClr val="C00000"/>
                </a:solidFill>
                <a:effectLst/>
                <a:latin typeface="黑体" panose="02010609060101010101" pitchFamily="49" charset="-122"/>
                <a:ea typeface="黑体" panose="02010609060101010101" pitchFamily="49" charset="-122"/>
                <a:cs typeface="Calibri" panose="020F0502020204030204" pitchFamily="34" charset="0"/>
              </a:rPr>
              <a:t>28--31</a:t>
            </a:r>
            <a:endParaRPr lang="zh-CN" altLang="zh-CN" dirty="0"/>
          </a:p>
          <a:p>
            <a:pPr marL="0" indent="0">
              <a:buNone/>
            </a:pPr>
            <a:r>
              <a:rPr lang="zh-CN" altLang="zh-CN" b="1" dirty="0"/>
              <a:t>（</a:t>
            </a:r>
            <a:r>
              <a:rPr lang="en-US" altLang="zh-CN" b="1" dirty="0"/>
              <a:t>1</a:t>
            </a:r>
            <a:r>
              <a:rPr lang="zh-CN" altLang="zh-CN" b="1" dirty="0"/>
              <a:t>）坚持全面从严治党：</a:t>
            </a:r>
            <a:r>
              <a:rPr lang="en-US" altLang="zh-CN" b="1" u="sng" dirty="0"/>
              <a:t>  </a:t>
            </a:r>
            <a:r>
              <a:rPr lang="zh-CN" altLang="en-US" b="1" u="sng" dirty="0" smtClean="0">
                <a:solidFill>
                  <a:srgbClr val="FF0000"/>
                </a:solidFill>
              </a:rPr>
              <a:t>勇于自我革命</a:t>
            </a:r>
            <a:r>
              <a:rPr lang="en-US" altLang="zh-CN" b="1" u="sng" dirty="0" smtClean="0">
                <a:solidFill>
                  <a:srgbClr val="FF0000"/>
                </a:solidFill>
              </a:rPr>
              <a:t>  </a:t>
            </a:r>
            <a:r>
              <a:rPr lang="zh-CN" altLang="zh-CN" b="1" dirty="0" smtClean="0"/>
              <a:t>是</a:t>
            </a:r>
            <a:r>
              <a:rPr lang="zh-CN" altLang="zh-CN" b="1" dirty="0"/>
              <a:t>中国共产党区别于其他政党的显著标志。</a:t>
            </a:r>
            <a:r>
              <a:rPr lang="en-US" altLang="zh-CN" b="1" u="sng" dirty="0"/>
              <a:t>   </a:t>
            </a:r>
            <a:r>
              <a:rPr lang="zh-CN" altLang="en-US" b="1" u="sng" dirty="0" smtClean="0">
                <a:solidFill>
                  <a:srgbClr val="FF0000"/>
                </a:solidFill>
              </a:rPr>
              <a:t>全面从严治党</a:t>
            </a:r>
            <a:r>
              <a:rPr lang="en-US" altLang="zh-CN" b="1" u="sng" dirty="0" smtClean="0">
                <a:solidFill>
                  <a:srgbClr val="FF0000"/>
                </a:solidFill>
              </a:rPr>
              <a:t>       </a:t>
            </a:r>
            <a:r>
              <a:rPr lang="zh-CN" altLang="zh-CN" b="1" dirty="0" smtClean="0"/>
              <a:t>是</a:t>
            </a:r>
            <a:r>
              <a:rPr lang="zh-CN" altLang="zh-CN" b="1" dirty="0"/>
              <a:t>推进党的建设新的伟大工程的必然要求。党建一贯方针和要求</a:t>
            </a:r>
            <a:r>
              <a:rPr lang="zh-CN" altLang="zh-CN" b="1" dirty="0" smtClean="0"/>
              <a:t>：坚持</a:t>
            </a:r>
            <a:r>
              <a:rPr lang="zh-CN" altLang="en-US" b="1" u="sng" dirty="0" smtClean="0">
                <a:solidFill>
                  <a:srgbClr val="FF0000"/>
                </a:solidFill>
              </a:rPr>
              <a:t>党要管党</a:t>
            </a:r>
            <a:r>
              <a:rPr lang="en-US" altLang="zh-CN" b="1" u="sng" dirty="0" smtClean="0">
                <a:solidFill>
                  <a:srgbClr val="FF0000"/>
                </a:solidFill>
              </a:rPr>
              <a:t>    </a:t>
            </a:r>
            <a:r>
              <a:rPr lang="zh-CN" altLang="zh-CN" b="1" dirty="0" smtClean="0"/>
              <a:t>，</a:t>
            </a:r>
            <a:r>
              <a:rPr lang="zh-CN" altLang="zh-CN" b="1" dirty="0"/>
              <a:t>全面从严治党；全面从严治党，核心是</a:t>
            </a:r>
            <a:r>
              <a:rPr lang="en-US" altLang="zh-CN" b="1" u="sng" dirty="0"/>
              <a:t>  </a:t>
            </a:r>
            <a:r>
              <a:rPr lang="zh-CN" altLang="en-US" b="1" u="sng" dirty="0" smtClean="0">
                <a:solidFill>
                  <a:srgbClr val="FF0000"/>
                </a:solidFill>
              </a:rPr>
              <a:t>加强党的领导</a:t>
            </a:r>
            <a:r>
              <a:rPr lang="en-US" altLang="zh-CN" b="1" u="sng" dirty="0" smtClean="0">
                <a:solidFill>
                  <a:srgbClr val="FF0000"/>
                </a:solidFill>
              </a:rPr>
              <a:t>         </a:t>
            </a:r>
            <a:r>
              <a:rPr lang="zh-CN" altLang="zh-CN" b="1" dirty="0"/>
              <a:t>，基础在全面，关键在严，要害在治</a:t>
            </a:r>
            <a:r>
              <a:rPr lang="zh-CN" altLang="zh-CN" b="1" dirty="0" smtClean="0"/>
              <a:t>。</a:t>
            </a:r>
            <a:r>
              <a:rPr lang="en-US" altLang="zh-CN" b="1" dirty="0" smtClean="0"/>
              <a:t>P29-30</a:t>
            </a:r>
            <a:endParaRPr lang="zh-CN" altLang="zh-CN" b="1" dirty="0"/>
          </a:p>
          <a:p>
            <a:pPr marL="0" indent="0">
              <a:buNone/>
            </a:pPr>
            <a:r>
              <a:rPr lang="zh-CN" altLang="zh-CN" b="1" dirty="0"/>
              <a:t>（</a:t>
            </a:r>
            <a:r>
              <a:rPr lang="en-US" altLang="zh-CN" b="1" dirty="0"/>
              <a:t>2</a:t>
            </a:r>
            <a:r>
              <a:rPr lang="zh-CN" altLang="zh-CN" b="1" dirty="0"/>
              <a:t>）坚持科学执政、民主执政、依法执政</a:t>
            </a:r>
            <a:r>
              <a:rPr lang="zh-CN" altLang="zh-CN" b="1" dirty="0" smtClean="0"/>
              <a:t>。</a:t>
            </a:r>
            <a:r>
              <a:rPr lang="en-US" altLang="zh-CN" b="1" dirty="0" smtClean="0">
                <a:solidFill>
                  <a:srgbClr val="C00000"/>
                </a:solidFill>
              </a:rPr>
              <a:t>P31</a:t>
            </a:r>
            <a:r>
              <a:rPr lang="en-US" altLang="zh-CN" b="1" dirty="0" smtClean="0">
                <a:solidFill>
                  <a:srgbClr val="C00000"/>
                </a:solidFill>
                <a:latin typeface="等线 Light" panose="02010600030101010101" pitchFamily="2" charset="-122"/>
                <a:ea typeface="等线 Light" panose="02010600030101010101" pitchFamily="2" charset="-122"/>
              </a:rPr>
              <a:t>②③④⑤</a:t>
            </a:r>
            <a:endParaRPr lang="zh-CN" altLang="zh-CN" b="1" dirty="0">
              <a:solidFill>
                <a:srgbClr val="C00000"/>
              </a:solidFill>
            </a:endParaRPr>
          </a:p>
          <a:p>
            <a:pPr marL="0" indent="0">
              <a:buNone/>
            </a:pPr>
            <a:r>
              <a:rPr lang="zh-CN" altLang="zh-CN" b="1" dirty="0"/>
              <a:t>——①科学执政（遵循客观规律），是基本前提</a:t>
            </a:r>
          </a:p>
          <a:p>
            <a:pPr marL="0" indent="0">
              <a:buNone/>
            </a:pPr>
            <a:r>
              <a:rPr lang="zh-CN" altLang="zh-CN" b="1" dirty="0" smtClean="0"/>
              <a:t>——</a:t>
            </a:r>
            <a:r>
              <a:rPr lang="zh-CN" altLang="zh-CN" b="1" dirty="0"/>
              <a:t>②民主执政（为人民靠人民、尊重人民的主体地位），是本质所在</a:t>
            </a:r>
          </a:p>
          <a:p>
            <a:pPr marL="0" indent="0">
              <a:buNone/>
            </a:pPr>
            <a:r>
              <a:rPr lang="zh-CN" altLang="zh-CN" b="1" dirty="0" smtClean="0"/>
              <a:t>——</a:t>
            </a:r>
            <a:r>
              <a:rPr lang="zh-CN" altLang="zh-CN" b="1" dirty="0"/>
              <a:t>③依法</a:t>
            </a:r>
            <a:r>
              <a:rPr lang="zh-CN" altLang="zh-CN" b="1" dirty="0" smtClean="0"/>
              <a:t>执政</a:t>
            </a:r>
            <a:r>
              <a:rPr lang="zh-CN" altLang="en-US" b="1" dirty="0" smtClean="0"/>
              <a:t>是中国共产党执政的基本方式</a:t>
            </a:r>
            <a:r>
              <a:rPr lang="zh-CN" altLang="zh-CN" b="1" dirty="0" smtClean="0"/>
              <a:t>（</a:t>
            </a:r>
            <a:r>
              <a:rPr lang="zh-CN" altLang="en-US" b="1" dirty="0" smtClean="0"/>
              <a:t>支持人民代表大会依法履行职能，使党的主张通过法定程序上升为国家意识</a:t>
            </a:r>
            <a:r>
              <a:rPr lang="zh-CN" altLang="zh-CN" b="1" dirty="0" smtClean="0"/>
              <a:t>，</a:t>
            </a:r>
            <a:r>
              <a:rPr lang="zh-CN" altLang="zh-CN" b="1" dirty="0"/>
              <a:t>领导立法、保证执法、支持司法、带头守法），是基本</a:t>
            </a:r>
            <a:r>
              <a:rPr lang="zh-CN" altLang="zh-CN" b="1" dirty="0" smtClean="0"/>
              <a:t>途径</a:t>
            </a:r>
            <a:r>
              <a:rPr lang="zh-CN" altLang="en-US" b="1" dirty="0" smtClean="0"/>
              <a:t>。</a:t>
            </a:r>
            <a:endParaRPr lang="zh-CN" altLang="zh-CN" b="1" dirty="0"/>
          </a:p>
          <a:p>
            <a:endParaRPr lang="zh-CN" altLang="en-US" b="1" dirty="0"/>
          </a:p>
        </p:txBody>
      </p:sp>
    </p:spTree>
    <p:extLst>
      <p:ext uri="{BB962C8B-B14F-4D97-AF65-F5344CB8AC3E}">
        <p14:creationId xmlns:p14="http://schemas.microsoft.com/office/powerpoint/2010/main" val="16729757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637" y="0"/>
            <a:ext cx="11558726" cy="6871317"/>
          </a:xfrm>
        </p:spPr>
      </p:pic>
    </p:spTree>
    <p:extLst>
      <p:ext uri="{BB962C8B-B14F-4D97-AF65-F5344CB8AC3E}">
        <p14:creationId xmlns:p14="http://schemas.microsoft.com/office/powerpoint/2010/main" val="15747425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rcRect l="29780" t="60618" r="28551" b="9562"/>
          <a:stretch>
            <a:fillRect/>
          </a:stretch>
        </p:blipFill>
        <p:spPr>
          <a:xfrm>
            <a:off x="1" y="0"/>
            <a:ext cx="12126896" cy="6858000"/>
          </a:xfrm>
          <a:prstGeom prst="rect">
            <a:avLst/>
          </a:prstGeom>
        </p:spPr>
      </p:pic>
    </p:spTree>
    <p:extLst>
      <p:ext uri="{BB962C8B-B14F-4D97-AF65-F5344CB8AC3E}">
        <p14:creationId xmlns:p14="http://schemas.microsoft.com/office/powerpoint/2010/main" val="23720885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fontScale="92500" lnSpcReduction="20000"/>
          </a:bodyPr>
          <a:lstStyle/>
          <a:p>
            <a:pPr marL="0" indent="0">
              <a:buNone/>
            </a:pPr>
            <a:r>
              <a:rPr lang="zh-CN" altLang="en-US" b="1" dirty="0" smtClean="0"/>
              <a:t>第四课    人民民主专政的社会主义国家 </a:t>
            </a:r>
            <a:endParaRPr lang="en-US" altLang="zh-CN" b="1" dirty="0" smtClean="0"/>
          </a:p>
          <a:p>
            <a:pPr marL="0" indent="0">
              <a:buNone/>
            </a:pPr>
            <a:r>
              <a:rPr lang="en-US" altLang="zh-CN" b="1" dirty="0"/>
              <a:t> </a:t>
            </a:r>
            <a:r>
              <a:rPr lang="en-US" altLang="zh-CN" b="1" dirty="0" smtClean="0"/>
              <a:t>    </a:t>
            </a:r>
            <a:r>
              <a:rPr lang="zh-CN" altLang="en-US" b="1" dirty="0"/>
              <a:t>了</a:t>
            </a:r>
            <a:r>
              <a:rPr lang="zh-CN" altLang="en-US" b="1" dirty="0" smtClean="0"/>
              <a:t>解我国的国体，懂得全过程人民民主的内涵、特点</a:t>
            </a:r>
            <a:r>
              <a:rPr lang="en-US" altLang="zh-CN" b="1" dirty="0" smtClean="0"/>
              <a:t>;</a:t>
            </a:r>
          </a:p>
          <a:p>
            <a:pPr marL="0" indent="0">
              <a:buNone/>
            </a:pPr>
            <a:r>
              <a:rPr lang="en-US" altLang="zh-CN" b="1" dirty="0"/>
              <a:t> </a:t>
            </a:r>
            <a:r>
              <a:rPr lang="en-US" altLang="zh-CN" b="1" dirty="0" smtClean="0"/>
              <a:t>              </a:t>
            </a:r>
            <a:r>
              <a:rPr lang="zh-CN" altLang="en-US" b="1" dirty="0" smtClean="0"/>
              <a:t>识别国家职能</a:t>
            </a:r>
            <a:endParaRPr lang="en-US" altLang="zh-CN" b="1" dirty="0" smtClean="0"/>
          </a:p>
          <a:p>
            <a:pPr marL="0" indent="0">
              <a:buNone/>
            </a:pPr>
            <a:r>
              <a:rPr lang="zh-CN" altLang="en-US" b="1" dirty="0" smtClean="0"/>
              <a:t>第五课    我国的根本政治制度</a:t>
            </a:r>
            <a:endParaRPr lang="en-US" altLang="zh-CN" b="1" dirty="0" smtClean="0"/>
          </a:p>
          <a:p>
            <a:pPr marL="0" indent="0">
              <a:buNone/>
            </a:pPr>
            <a:r>
              <a:rPr lang="zh-CN" altLang="en-US" b="1" dirty="0" smtClean="0"/>
              <a:t>      理解我国国家权力的运行</a:t>
            </a:r>
            <a:r>
              <a:rPr lang="en-US" altLang="zh-CN" b="1" dirty="0" smtClean="0"/>
              <a:t>;</a:t>
            </a:r>
            <a:r>
              <a:rPr lang="zh-CN" altLang="en-US" b="1" dirty="0" smtClean="0"/>
              <a:t>理解人大的地位作用，辨识人大代表</a:t>
            </a:r>
            <a:endParaRPr lang="en-US" altLang="zh-CN" b="1" dirty="0" smtClean="0"/>
          </a:p>
          <a:p>
            <a:pPr marL="0" indent="0">
              <a:buNone/>
            </a:pPr>
            <a:r>
              <a:rPr lang="zh-CN" altLang="en-US" b="1" dirty="0" smtClean="0"/>
              <a:t>的职责</a:t>
            </a:r>
            <a:r>
              <a:rPr lang="en-US" altLang="zh-CN" b="1" dirty="0" smtClean="0"/>
              <a:t>;</a:t>
            </a:r>
            <a:r>
              <a:rPr lang="zh-CN" altLang="en-US" b="1" dirty="0" smtClean="0"/>
              <a:t>能阐释人代会制度的优势。</a:t>
            </a:r>
            <a:endParaRPr lang="en-US" altLang="zh-CN" b="1" dirty="0" smtClean="0"/>
          </a:p>
          <a:p>
            <a:pPr marL="0" indent="0">
              <a:buNone/>
            </a:pPr>
            <a:r>
              <a:rPr lang="zh-CN" altLang="en-US" b="1" dirty="0" smtClean="0"/>
              <a:t>第六课   我国的基本政治制度</a:t>
            </a:r>
            <a:endParaRPr lang="en-US" altLang="zh-CN" b="1" dirty="0" smtClean="0"/>
          </a:p>
          <a:p>
            <a:pPr marL="0" indent="0">
              <a:buNone/>
            </a:pPr>
            <a:r>
              <a:rPr lang="zh-CN" altLang="en-US" b="1" dirty="0" smtClean="0"/>
              <a:t>    能辨识人民政协的职能，阐释我国政党制度的内容及优越性</a:t>
            </a:r>
            <a:r>
              <a:rPr lang="en-US" altLang="zh-CN" b="1" dirty="0" smtClean="0"/>
              <a:t>;</a:t>
            </a:r>
            <a:r>
              <a:rPr lang="zh-CN" altLang="en-US" b="1" dirty="0" smtClean="0"/>
              <a:t>了解民</a:t>
            </a:r>
            <a:endParaRPr lang="en-US" altLang="zh-CN" b="1" dirty="0" smtClean="0"/>
          </a:p>
          <a:p>
            <a:pPr marL="0" indent="0">
              <a:buNone/>
            </a:pPr>
            <a:r>
              <a:rPr lang="zh-CN" altLang="en-US" b="1" dirty="0" smtClean="0"/>
              <a:t>族政策和宗教政策，能辨识人民群众直接行使民主权利的生动实践，能</a:t>
            </a:r>
            <a:endParaRPr lang="en-US" altLang="zh-CN" b="1" dirty="0" smtClean="0"/>
          </a:p>
          <a:p>
            <a:pPr marL="0" indent="0">
              <a:buNone/>
            </a:pPr>
            <a:r>
              <a:rPr lang="zh-CN" altLang="en-US" b="1" dirty="0" smtClean="0"/>
              <a:t>迁移运用协商民主的议事原则</a:t>
            </a:r>
            <a:endParaRPr lang="zh-CN" altLang="en-US" b="1" dirty="0"/>
          </a:p>
        </p:txBody>
      </p:sp>
    </p:spTree>
    <p:extLst>
      <p:ext uri="{BB962C8B-B14F-4D97-AF65-F5344CB8AC3E}">
        <p14:creationId xmlns:p14="http://schemas.microsoft.com/office/powerpoint/2010/main" val="1186463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87923" y="628153"/>
            <a:ext cx="12019085" cy="5868063"/>
          </a:xfrm>
        </p:spPr>
        <p:txBody>
          <a:bodyPr>
            <a:normAutofit/>
          </a:bodyPr>
          <a:lstStyle/>
          <a:p>
            <a:pPr marL="0" indent="0">
              <a:buNone/>
            </a:pPr>
            <a:r>
              <a:rPr lang="zh-CN" altLang="zh-CN" b="1" dirty="0" smtClean="0"/>
              <a:t>二</a:t>
            </a:r>
            <a:r>
              <a:rPr lang="en-US" altLang="zh-CN" b="1" dirty="0"/>
              <a:t>.</a:t>
            </a:r>
            <a:r>
              <a:rPr lang="zh-CN" altLang="zh-CN" b="1" dirty="0" smtClean="0"/>
              <a:t>人民当家作主</a:t>
            </a:r>
            <a:r>
              <a:rPr lang="zh-CN" altLang="en-US" b="1" dirty="0" smtClean="0"/>
              <a:t>制度体系（制度自信 制度优势：</a:t>
            </a:r>
            <a:r>
              <a:rPr lang="en-US" altLang="zh-CN" b="1" dirty="0" smtClean="0"/>
              <a:t>1</a:t>
            </a:r>
            <a:r>
              <a:rPr lang="zh-CN" altLang="en-US" b="1" dirty="0" smtClean="0"/>
              <a:t>国体</a:t>
            </a:r>
            <a:r>
              <a:rPr lang="en-US" altLang="zh-CN" b="1" dirty="0" smtClean="0"/>
              <a:t>+1</a:t>
            </a:r>
            <a:r>
              <a:rPr lang="zh-CN" altLang="en-US" b="1" dirty="0" smtClean="0"/>
              <a:t>根本</a:t>
            </a:r>
            <a:r>
              <a:rPr lang="en-US" altLang="zh-CN" b="1" dirty="0" smtClean="0"/>
              <a:t>+3</a:t>
            </a:r>
            <a:r>
              <a:rPr lang="zh-CN" altLang="en-US" b="1" dirty="0" smtClean="0"/>
              <a:t>制度（第二单元）</a:t>
            </a:r>
            <a:endParaRPr lang="zh-CN" altLang="zh-CN" dirty="0" smtClean="0"/>
          </a:p>
          <a:p>
            <a:pPr marL="0" indent="0">
              <a:buNone/>
            </a:pPr>
            <a:r>
              <a:rPr lang="en-US" altLang="zh-CN" b="1" dirty="0" smtClean="0"/>
              <a:t>1</a:t>
            </a:r>
            <a:r>
              <a:rPr lang="en-US" altLang="zh-CN" b="1" dirty="0"/>
              <a:t>. </a:t>
            </a:r>
            <a:r>
              <a:rPr lang="zh-CN" altLang="zh-CN" b="1" dirty="0"/>
              <a:t>我国的国体——人民民主专政 （包括人民民主专政包含对广大人民实行民主和对极少数敌人实行专政两个方面。本质——人民当家作主</a:t>
            </a:r>
            <a:r>
              <a:rPr lang="zh-CN" altLang="zh-CN" b="1" dirty="0" smtClean="0"/>
              <a:t>）</a:t>
            </a:r>
            <a:r>
              <a:rPr lang="en-US" altLang="zh-CN" b="1" dirty="0" smtClean="0"/>
              <a:t>P37-43</a:t>
            </a:r>
            <a:endParaRPr lang="zh-CN" altLang="zh-CN" b="1" dirty="0" smtClean="0"/>
          </a:p>
          <a:p>
            <a:pPr marL="0" indent="0">
              <a:buNone/>
            </a:pPr>
            <a:r>
              <a:rPr lang="en-US" altLang="zh-CN" b="1" dirty="0" smtClean="0"/>
              <a:t>   </a:t>
            </a:r>
            <a:r>
              <a:rPr lang="zh-CN" altLang="zh-CN" b="1" dirty="0" smtClean="0"/>
              <a:t>（</a:t>
            </a:r>
            <a:r>
              <a:rPr lang="en-US" altLang="zh-CN" b="1" dirty="0" smtClean="0"/>
              <a:t>1</a:t>
            </a:r>
            <a:r>
              <a:rPr lang="zh-CN" altLang="zh-CN" b="1" dirty="0" smtClean="0"/>
              <a:t>）我国是</a:t>
            </a:r>
            <a:r>
              <a:rPr lang="zh-CN" altLang="zh-CN" b="1" u="sng" dirty="0" smtClean="0"/>
              <a:t> </a:t>
            </a:r>
            <a:r>
              <a:rPr lang="en-US" altLang="zh-CN" b="1" u="sng" dirty="0" smtClean="0"/>
              <a:t>  </a:t>
            </a:r>
            <a:r>
              <a:rPr lang="zh-CN" altLang="en-US" b="1" u="sng" dirty="0" smtClean="0">
                <a:solidFill>
                  <a:srgbClr val="FF0000"/>
                </a:solidFill>
              </a:rPr>
              <a:t>工人阶级</a:t>
            </a:r>
            <a:r>
              <a:rPr lang="en-US" altLang="zh-CN" b="1" u="sng" dirty="0" smtClean="0">
                <a:solidFill>
                  <a:srgbClr val="FF0000"/>
                </a:solidFill>
              </a:rPr>
              <a:t>  </a:t>
            </a:r>
            <a:r>
              <a:rPr lang="en-US" altLang="zh-CN" b="1" u="sng" dirty="0" smtClean="0"/>
              <a:t>  </a:t>
            </a:r>
            <a:r>
              <a:rPr lang="zh-CN" altLang="zh-CN" b="1" dirty="0" smtClean="0"/>
              <a:t>领导的，以</a:t>
            </a:r>
            <a:r>
              <a:rPr lang="zh-CN" altLang="zh-CN" b="1" u="sng" dirty="0" smtClean="0"/>
              <a:t> </a:t>
            </a:r>
            <a:r>
              <a:rPr lang="en-US" altLang="zh-CN" b="1" u="sng" dirty="0" smtClean="0"/>
              <a:t>   </a:t>
            </a:r>
            <a:r>
              <a:rPr lang="zh-CN" altLang="en-US" b="1" u="sng" dirty="0" smtClean="0">
                <a:solidFill>
                  <a:srgbClr val="FF0000"/>
                </a:solidFill>
              </a:rPr>
              <a:t>工农联盟</a:t>
            </a:r>
            <a:r>
              <a:rPr lang="en-US" altLang="zh-CN" b="1" u="sng" dirty="0" smtClean="0">
                <a:solidFill>
                  <a:srgbClr val="FF0000"/>
                </a:solidFill>
              </a:rPr>
              <a:t>    </a:t>
            </a:r>
            <a:r>
              <a:rPr lang="en-US" altLang="zh-CN" b="1" u="sng" dirty="0" smtClean="0"/>
              <a:t> </a:t>
            </a:r>
            <a:r>
              <a:rPr lang="zh-CN" altLang="zh-CN" b="1" dirty="0" smtClean="0"/>
              <a:t>基础的人民民主专政的社会主义国家。</a:t>
            </a:r>
            <a:r>
              <a:rPr lang="en-US" altLang="zh-CN" b="1" dirty="0" smtClean="0"/>
              <a:t>P37</a:t>
            </a:r>
            <a:endParaRPr lang="zh-CN" altLang="zh-CN" b="1" dirty="0" smtClean="0"/>
          </a:p>
          <a:p>
            <a:pPr>
              <a:buFont typeface="Wingdings" panose="05000000000000000000" pitchFamily="2" charset="2"/>
              <a:buChar char="u"/>
            </a:pPr>
            <a:r>
              <a:rPr lang="zh-CN" altLang="zh-CN" b="1" dirty="0" smtClean="0"/>
              <a:t>（</a:t>
            </a:r>
            <a:r>
              <a:rPr lang="en-US" altLang="zh-CN" b="1" dirty="0"/>
              <a:t>2</a:t>
            </a:r>
            <a:r>
              <a:rPr lang="zh-CN" altLang="zh-CN" b="1" dirty="0" smtClean="0"/>
              <a:t>）</a:t>
            </a:r>
            <a:r>
              <a:rPr lang="zh-CN" altLang="en-US" b="1" dirty="0" smtClean="0"/>
              <a:t>全过程民主：社会主义民主政治本质特征。</a:t>
            </a:r>
            <a:r>
              <a:rPr lang="zh-CN" altLang="zh-CN" b="1" dirty="0" smtClean="0"/>
              <a:t>最</a:t>
            </a:r>
            <a:r>
              <a:rPr lang="zh-CN" altLang="zh-CN" b="1" dirty="0"/>
              <a:t>广泛、最真实、最管用的民主</a:t>
            </a:r>
            <a:r>
              <a:rPr lang="zh-CN" altLang="zh-CN" b="1" dirty="0" smtClean="0"/>
              <a:t>。</a:t>
            </a:r>
            <a:r>
              <a:rPr lang="en-US" altLang="zh-CN" b="1" dirty="0" smtClean="0"/>
              <a:t>P38-40</a:t>
            </a:r>
            <a:endParaRPr lang="zh-CN" altLang="zh-CN" b="1" dirty="0"/>
          </a:p>
          <a:p>
            <a:pPr marL="0" indent="0">
              <a:buNone/>
            </a:pPr>
            <a:r>
              <a:rPr lang="zh-CN" altLang="zh-CN" b="1" dirty="0"/>
              <a:t>——社会主义是一种</a:t>
            </a:r>
            <a:r>
              <a:rPr lang="zh-CN" altLang="zh-CN" b="1" u="sng" dirty="0"/>
              <a:t> </a:t>
            </a:r>
            <a:r>
              <a:rPr lang="en-US" altLang="zh-CN" b="1" u="sng" dirty="0"/>
              <a:t>    </a:t>
            </a:r>
            <a:r>
              <a:rPr lang="zh-CN" altLang="en-US" b="1" u="sng" dirty="0">
                <a:solidFill>
                  <a:srgbClr val="FF0000"/>
                </a:solidFill>
              </a:rPr>
              <a:t>新型</a:t>
            </a:r>
            <a:r>
              <a:rPr lang="en-US" altLang="zh-CN" b="1" u="sng" dirty="0" smtClean="0"/>
              <a:t>    </a:t>
            </a:r>
            <a:r>
              <a:rPr lang="zh-CN" altLang="zh-CN" b="1" dirty="0"/>
              <a:t>民主，是</a:t>
            </a:r>
            <a:r>
              <a:rPr lang="zh-CN" altLang="zh-CN" b="1" u="sng" dirty="0"/>
              <a:t> </a:t>
            </a:r>
            <a:r>
              <a:rPr lang="en-US" altLang="zh-CN" b="1" u="sng" dirty="0"/>
              <a:t> </a:t>
            </a:r>
            <a:r>
              <a:rPr lang="zh-CN" altLang="en-US" b="1" u="sng" dirty="0" smtClean="0">
                <a:solidFill>
                  <a:srgbClr val="FF0000"/>
                </a:solidFill>
              </a:rPr>
              <a:t>全过程</a:t>
            </a:r>
            <a:r>
              <a:rPr lang="en-US" altLang="zh-CN" b="1" u="sng" dirty="0" smtClean="0">
                <a:solidFill>
                  <a:srgbClr val="FF0000"/>
                </a:solidFill>
              </a:rPr>
              <a:t> </a:t>
            </a:r>
            <a:r>
              <a:rPr lang="zh-CN" altLang="en-US" b="1" u="sng" dirty="0" smtClean="0"/>
              <a:t>人民</a:t>
            </a:r>
            <a:r>
              <a:rPr lang="zh-CN" altLang="zh-CN" b="1" dirty="0" smtClean="0"/>
              <a:t>民主</a:t>
            </a:r>
            <a:r>
              <a:rPr lang="zh-CN" altLang="zh-CN" b="1" dirty="0"/>
              <a:t>，不仅有完整的制度程序，而且有完整的参与实践，是全链条、全方位、全覆盖的民主，是维护人民</a:t>
            </a:r>
            <a:r>
              <a:rPr lang="en-US" altLang="zh-CN" b="1" u="sng" dirty="0"/>
              <a:t> </a:t>
            </a:r>
            <a:r>
              <a:rPr lang="zh-CN" altLang="en-US" b="1" u="sng" dirty="0" smtClean="0">
                <a:solidFill>
                  <a:srgbClr val="FF0000"/>
                </a:solidFill>
              </a:rPr>
              <a:t>根本利益</a:t>
            </a:r>
            <a:r>
              <a:rPr lang="en-US" altLang="zh-CN" b="1" u="sng" dirty="0" smtClean="0">
                <a:solidFill>
                  <a:srgbClr val="FF0000"/>
                </a:solidFill>
              </a:rPr>
              <a:t>  </a:t>
            </a:r>
            <a:r>
              <a:rPr lang="zh-CN" altLang="zh-CN" b="1" dirty="0" smtClean="0"/>
              <a:t>的</a:t>
            </a:r>
            <a:r>
              <a:rPr lang="zh-CN" altLang="zh-CN" b="1" dirty="0"/>
              <a:t>最广泛、最真实、最管用的民主。</a:t>
            </a:r>
          </a:p>
          <a:p>
            <a:pPr marL="0" lvl="0" indent="0">
              <a:buNone/>
            </a:pPr>
            <a:r>
              <a:rPr lang="zh-CN" altLang="en-US" b="1" dirty="0" smtClean="0"/>
              <a:t>全面阅读教材</a:t>
            </a:r>
            <a:r>
              <a:rPr lang="en-US" altLang="zh-CN" b="1" dirty="0" smtClean="0"/>
              <a:t>p38—40+</a:t>
            </a:r>
            <a:r>
              <a:rPr lang="zh-CN" altLang="en-US" b="1" dirty="0" smtClean="0"/>
              <a:t>专家点评</a:t>
            </a:r>
            <a:r>
              <a:rPr lang="en-US" altLang="zh-CN" b="1" dirty="0" smtClean="0"/>
              <a:t>(</a:t>
            </a:r>
            <a:r>
              <a:rPr lang="zh-CN" altLang="en-US" b="1" dirty="0" smtClean="0"/>
              <a:t>协商民主</a:t>
            </a:r>
            <a:r>
              <a:rPr lang="en-US" altLang="zh-CN" b="1" dirty="0" smtClean="0"/>
              <a:t>)</a:t>
            </a:r>
            <a:endParaRPr lang="zh-CN" altLang="zh-CN" b="1" dirty="0"/>
          </a:p>
          <a:p>
            <a:endParaRPr lang="zh-CN" altLang="en-US" b="1" dirty="0"/>
          </a:p>
        </p:txBody>
      </p:sp>
    </p:spTree>
    <p:extLst>
      <p:ext uri="{BB962C8B-B14F-4D97-AF65-F5344CB8AC3E}">
        <p14:creationId xmlns:p14="http://schemas.microsoft.com/office/powerpoint/2010/main" val="1406894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lnSpcReduction="10000"/>
          </a:bodyPr>
          <a:lstStyle/>
          <a:p>
            <a:pPr marL="0" indent="0">
              <a:buNone/>
            </a:pPr>
            <a:r>
              <a:rPr lang="zh-CN" altLang="zh-CN" b="1" dirty="0"/>
              <a:t>（</a:t>
            </a:r>
            <a:r>
              <a:rPr lang="en-US" altLang="zh-CN" b="1" dirty="0"/>
              <a:t>3</a:t>
            </a:r>
            <a:r>
              <a:rPr lang="zh-CN" altLang="zh-CN" b="1" dirty="0"/>
              <a:t>）坚持</a:t>
            </a:r>
            <a:r>
              <a:rPr lang="zh-CN" altLang="zh-CN" b="1" dirty="0" smtClean="0"/>
              <a:t>人民民主专政</a:t>
            </a:r>
            <a:r>
              <a:rPr lang="en-US" altLang="zh-CN" b="1" dirty="0" smtClean="0"/>
              <a:t>P41-43</a:t>
            </a:r>
            <a:endParaRPr lang="zh-CN" altLang="zh-CN" b="1" dirty="0"/>
          </a:p>
          <a:p>
            <a:pPr lvl="0">
              <a:buFont typeface="Wingdings" panose="05000000000000000000" pitchFamily="2" charset="2"/>
              <a:buChar char="ü"/>
            </a:pPr>
            <a:r>
              <a:rPr lang="zh-CN" altLang="zh-CN" b="1" dirty="0"/>
              <a:t>坚持民主和专政的统一：民主是专政</a:t>
            </a:r>
            <a:r>
              <a:rPr lang="zh-CN" altLang="zh-CN" b="1" dirty="0" smtClean="0"/>
              <a:t>的</a:t>
            </a:r>
            <a:r>
              <a:rPr lang="zh-CN" altLang="en-US" b="1" u="sng" dirty="0" smtClean="0">
                <a:solidFill>
                  <a:srgbClr val="FF0000"/>
                </a:solidFill>
              </a:rPr>
              <a:t>基础</a:t>
            </a:r>
            <a:r>
              <a:rPr lang="en-US" altLang="zh-CN" b="1" u="sng" dirty="0" smtClean="0">
                <a:solidFill>
                  <a:srgbClr val="FF0000"/>
                </a:solidFill>
              </a:rPr>
              <a:t> </a:t>
            </a:r>
            <a:r>
              <a:rPr lang="zh-CN" altLang="zh-CN" b="1" dirty="0" smtClean="0"/>
              <a:t>，</a:t>
            </a:r>
            <a:r>
              <a:rPr lang="zh-CN" altLang="zh-CN" b="1" dirty="0"/>
              <a:t>专政是民主的</a:t>
            </a:r>
            <a:r>
              <a:rPr lang="zh-CN" altLang="zh-CN" b="1" u="sng" dirty="0"/>
              <a:t> </a:t>
            </a:r>
            <a:r>
              <a:rPr lang="zh-CN" altLang="en-US" b="1" u="sng" dirty="0" smtClean="0">
                <a:solidFill>
                  <a:srgbClr val="FF0000"/>
                </a:solidFill>
              </a:rPr>
              <a:t>保证</a:t>
            </a:r>
            <a:r>
              <a:rPr lang="zh-CN" altLang="zh-CN" b="1" dirty="0" smtClean="0"/>
              <a:t>。</a:t>
            </a:r>
            <a:endParaRPr lang="zh-CN" altLang="zh-CN" b="1" dirty="0"/>
          </a:p>
          <a:p>
            <a:pPr lvl="0">
              <a:buFont typeface="Wingdings" panose="05000000000000000000" pitchFamily="2" charset="2"/>
              <a:buChar char="ü"/>
            </a:pPr>
            <a:r>
              <a:rPr lang="zh-CN" altLang="zh-CN" b="1" dirty="0"/>
              <a:t>行使好国家职能，为社会主义现代化建设提供可靠保障。</a:t>
            </a:r>
          </a:p>
          <a:p>
            <a:pPr marL="0" indent="0">
              <a:buNone/>
            </a:pPr>
            <a:r>
              <a:rPr lang="zh-CN" altLang="zh-CN" b="1" dirty="0" smtClean="0"/>
              <a:t>【对内职能】</a:t>
            </a:r>
            <a:r>
              <a:rPr lang="zh-CN" altLang="en-US" b="1" u="sng" dirty="0" smtClean="0">
                <a:solidFill>
                  <a:srgbClr val="FF0000"/>
                </a:solidFill>
              </a:rPr>
              <a:t>维护国家稳定</a:t>
            </a:r>
            <a:r>
              <a:rPr lang="zh-CN" altLang="zh-CN" b="1" u="sng" dirty="0" smtClean="0">
                <a:solidFill>
                  <a:srgbClr val="FF0000"/>
                </a:solidFill>
              </a:rPr>
              <a:t> </a:t>
            </a:r>
            <a:r>
              <a:rPr lang="en-US" altLang="zh-CN" b="1" u="sng" dirty="0" smtClean="0">
                <a:solidFill>
                  <a:srgbClr val="FF0000"/>
                </a:solidFill>
              </a:rPr>
              <a:t>  </a:t>
            </a:r>
            <a:r>
              <a:rPr lang="zh-CN" altLang="zh-CN" b="1" dirty="0" smtClean="0">
                <a:solidFill>
                  <a:srgbClr val="FF0000"/>
                </a:solidFill>
              </a:rPr>
              <a:t>，</a:t>
            </a:r>
            <a:r>
              <a:rPr lang="zh-CN" altLang="zh-CN" b="1" u="sng" dirty="0" smtClean="0">
                <a:solidFill>
                  <a:srgbClr val="FF0000"/>
                </a:solidFill>
              </a:rPr>
              <a:t> </a:t>
            </a:r>
            <a:r>
              <a:rPr lang="en-US" altLang="zh-CN" b="1" u="sng" dirty="0" smtClean="0">
                <a:solidFill>
                  <a:srgbClr val="FF0000"/>
                </a:solidFill>
              </a:rPr>
              <a:t>   </a:t>
            </a:r>
            <a:r>
              <a:rPr lang="zh-CN" altLang="en-US" b="1" u="sng" dirty="0" smtClean="0">
                <a:solidFill>
                  <a:srgbClr val="FF0000"/>
                </a:solidFill>
              </a:rPr>
              <a:t>促进社会发展</a:t>
            </a:r>
            <a:r>
              <a:rPr lang="en-US" altLang="zh-CN" b="1" u="sng" dirty="0" smtClean="0">
                <a:solidFill>
                  <a:srgbClr val="FF0000"/>
                </a:solidFill>
              </a:rPr>
              <a:t>   </a:t>
            </a:r>
            <a:r>
              <a:rPr lang="zh-CN" altLang="zh-CN" b="1" dirty="0" smtClean="0"/>
              <a:t>（</a:t>
            </a:r>
            <a:r>
              <a:rPr lang="zh-CN" altLang="zh-CN" b="1" dirty="0"/>
              <a:t>经济、政治、文化、社会、生态建设职能）</a:t>
            </a:r>
          </a:p>
          <a:p>
            <a:pPr marL="0" indent="0">
              <a:buNone/>
            </a:pPr>
            <a:r>
              <a:rPr lang="zh-CN" altLang="zh-CN" b="1" dirty="0"/>
              <a:t>【对外职能】防御</a:t>
            </a:r>
            <a:r>
              <a:rPr lang="zh-CN" altLang="zh-CN" b="1" u="sng" dirty="0"/>
              <a:t> </a:t>
            </a:r>
            <a:r>
              <a:rPr lang="zh-CN" altLang="en-US" b="1" u="sng" dirty="0" smtClean="0">
                <a:solidFill>
                  <a:srgbClr val="FF0000"/>
                </a:solidFill>
              </a:rPr>
              <a:t>外来侵略</a:t>
            </a:r>
            <a:r>
              <a:rPr lang="en-US" altLang="zh-CN" b="1" u="sng" dirty="0" smtClean="0">
                <a:solidFill>
                  <a:srgbClr val="FF0000"/>
                </a:solidFill>
              </a:rPr>
              <a:t> </a:t>
            </a:r>
            <a:r>
              <a:rPr lang="zh-CN" altLang="zh-CN" b="1" dirty="0" smtClean="0"/>
              <a:t>，保卫</a:t>
            </a:r>
            <a:r>
              <a:rPr lang="zh-CN" altLang="en-US" b="1" u="sng" dirty="0" smtClean="0">
                <a:solidFill>
                  <a:srgbClr val="FF0000"/>
                </a:solidFill>
              </a:rPr>
              <a:t>国家安全</a:t>
            </a:r>
            <a:r>
              <a:rPr lang="zh-CN" altLang="zh-CN" b="1" u="sng" dirty="0" smtClean="0">
                <a:solidFill>
                  <a:srgbClr val="FF0000"/>
                </a:solidFill>
              </a:rPr>
              <a:t> </a:t>
            </a:r>
            <a:r>
              <a:rPr lang="zh-CN" altLang="zh-CN" b="1" dirty="0" smtClean="0"/>
              <a:t>。</a:t>
            </a:r>
            <a:r>
              <a:rPr lang="zh-CN" altLang="zh-CN" b="1" dirty="0"/>
              <a:t>为社会主义现代化建设提供有利的国际环境</a:t>
            </a:r>
            <a:r>
              <a:rPr lang="zh-CN" altLang="zh-CN" b="1" dirty="0" smtClean="0"/>
              <a:t>。</a:t>
            </a:r>
            <a:endParaRPr lang="en-US" altLang="zh-CN" b="1" dirty="0" smtClean="0"/>
          </a:p>
          <a:p>
            <a:pPr marL="0" indent="0">
              <a:buNone/>
            </a:pPr>
            <a:r>
              <a:rPr lang="zh-CN" altLang="en-US" b="1" dirty="0" smtClean="0"/>
              <a:t>国体决定国家职能，</a:t>
            </a:r>
            <a:r>
              <a:rPr lang="zh-CN" altLang="en-US" b="1" dirty="0"/>
              <a:t>国家</a:t>
            </a:r>
            <a:r>
              <a:rPr lang="zh-CN" altLang="en-US" b="1" dirty="0" smtClean="0"/>
              <a:t>职能与国体相适应。我国</a:t>
            </a:r>
            <a:r>
              <a:rPr lang="zh-CN" altLang="zh-CN" b="1" dirty="0" smtClean="0"/>
              <a:t>国家</a:t>
            </a:r>
            <a:r>
              <a:rPr lang="zh-CN" altLang="zh-CN" b="1" dirty="0"/>
              <a:t>职能，为社会主义现代化建设提供可靠保障</a:t>
            </a:r>
          </a:p>
          <a:p>
            <a:endParaRPr lang="zh-CN" altLang="en-US" b="1" dirty="0"/>
          </a:p>
        </p:txBody>
      </p:sp>
    </p:spTree>
    <p:extLst>
      <p:ext uri="{BB962C8B-B14F-4D97-AF65-F5344CB8AC3E}">
        <p14:creationId xmlns:p14="http://schemas.microsoft.com/office/powerpoint/2010/main" val="30518426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p:txBody>
          <a:bodyPr/>
          <a:lstStyle/>
          <a:p>
            <a:r>
              <a:rPr lang="en-US" altLang="zh-CN" b="1" dirty="0"/>
              <a:t>2026</a:t>
            </a:r>
            <a:r>
              <a:rPr lang="zh-CN" altLang="en-US" b="1" dirty="0"/>
              <a:t>届期末考试说明</a:t>
            </a:r>
          </a:p>
        </p:txBody>
      </p:sp>
      <p:sp>
        <p:nvSpPr>
          <p:cNvPr id="3" name="副标题 2"/>
          <p:cNvSpPr>
            <a:spLocks noGrp="1"/>
          </p:cNvSpPr>
          <p:nvPr>
            <p:ph type="subTitle" idx="1"/>
            <p:custDataLst>
              <p:tags r:id="rId3"/>
            </p:custDataLst>
          </p:nvPr>
        </p:nvSpPr>
        <p:spPr/>
        <p:txBody>
          <a:bodyPr/>
          <a:lstStyle/>
          <a:p>
            <a:r>
              <a:rPr lang="en-US" altLang="zh-CN" dirty="0"/>
              <a:t>——</a:t>
            </a:r>
            <a:r>
              <a:rPr lang="zh-CN" altLang="en-US" b="1" dirty="0"/>
              <a:t>西城区统考，统一标准阅卷</a:t>
            </a:r>
          </a:p>
        </p:txBody>
      </p:sp>
    </p:spTree>
    <p:custDataLst>
      <p:tags r:id="rId1"/>
    </p:custDataLst>
    <p:extLst>
      <p:ext uri="{BB962C8B-B14F-4D97-AF65-F5344CB8AC3E}">
        <p14:creationId xmlns:p14="http://schemas.microsoft.com/office/powerpoint/2010/main" val="1697450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838200" y="1825625"/>
            <a:ext cx="11279588" cy="4351338"/>
          </a:xfrm>
        </p:spPr>
        <p:txBody>
          <a:bodyPr>
            <a:normAutofit fontScale="85000" lnSpcReduction="20000"/>
          </a:bodyPr>
          <a:lstStyle/>
          <a:p>
            <a:pPr marL="0" indent="0">
              <a:buNone/>
            </a:pPr>
            <a:r>
              <a:rPr lang="en-US" altLang="zh-CN" b="1" dirty="0"/>
              <a:t>2.</a:t>
            </a:r>
            <a:r>
              <a:rPr lang="zh-CN" altLang="zh-CN" b="1" dirty="0"/>
              <a:t>根本政治制度：人民代表大会制度是我国的国家</a:t>
            </a:r>
            <a:r>
              <a:rPr lang="zh-CN" altLang="zh-CN" b="1" u="sng" dirty="0">
                <a:solidFill>
                  <a:srgbClr val="FF0000"/>
                </a:solidFill>
              </a:rPr>
              <a:t>根本政治制度（政体</a:t>
            </a:r>
            <a:r>
              <a:rPr lang="zh-CN" altLang="zh-CN" b="1" dirty="0" smtClean="0"/>
              <a:t>）</a:t>
            </a:r>
            <a:r>
              <a:rPr lang="en-US" altLang="zh-CN" b="1" dirty="0" smtClean="0"/>
              <a:t>P44-53</a:t>
            </a:r>
            <a:endParaRPr lang="zh-CN" altLang="zh-CN" dirty="0"/>
          </a:p>
          <a:p>
            <a:pPr lvl="0">
              <a:buFont typeface="Wingdings" panose="05000000000000000000" pitchFamily="2" charset="2"/>
              <a:buChar char="u"/>
            </a:pPr>
            <a:r>
              <a:rPr lang="zh-CN" altLang="zh-CN" b="1" dirty="0"/>
              <a:t>（</a:t>
            </a:r>
            <a:r>
              <a:rPr lang="en-US" altLang="zh-CN" b="1" dirty="0"/>
              <a:t>1</a:t>
            </a:r>
            <a:r>
              <a:rPr lang="zh-CN" altLang="zh-CN" b="1" dirty="0"/>
              <a:t>）</a:t>
            </a:r>
            <a:r>
              <a:rPr lang="zh-CN" altLang="zh-CN" b="1" dirty="0" smtClean="0"/>
              <a:t>人民代表大会</a:t>
            </a:r>
            <a:r>
              <a:rPr lang="en-US" altLang="zh-CN" b="1" dirty="0" smtClean="0"/>
              <a:t> P44-49</a:t>
            </a:r>
            <a:endParaRPr lang="zh-CN" altLang="zh-CN" b="1" dirty="0"/>
          </a:p>
          <a:p>
            <a:pPr marL="0" indent="0">
              <a:buNone/>
            </a:pPr>
            <a:r>
              <a:rPr lang="zh-CN" altLang="zh-CN" b="1" dirty="0"/>
              <a:t>①性质</a:t>
            </a:r>
            <a:r>
              <a:rPr lang="zh-CN" altLang="zh-CN" b="1" dirty="0" smtClean="0"/>
              <a:t>：</a:t>
            </a:r>
            <a:r>
              <a:rPr lang="zh-CN" altLang="en-US" b="1" dirty="0" smtClean="0"/>
              <a:t>我国的国家权力机关</a:t>
            </a:r>
            <a:r>
              <a:rPr lang="zh-CN" altLang="zh-CN" b="1" u="sng" dirty="0" smtClean="0"/>
              <a:t> </a:t>
            </a:r>
            <a:r>
              <a:rPr lang="en-US" altLang="zh-CN" b="1" u="sng" dirty="0" smtClean="0"/>
              <a:t>                    </a:t>
            </a:r>
            <a:endParaRPr lang="zh-CN" altLang="zh-CN" b="1" dirty="0"/>
          </a:p>
          <a:p>
            <a:pPr marL="0" indent="0">
              <a:buNone/>
            </a:pPr>
            <a:r>
              <a:rPr lang="zh-CN" altLang="zh-CN" b="1" dirty="0"/>
              <a:t>②职权</a:t>
            </a:r>
            <a:r>
              <a:rPr lang="zh-CN" altLang="zh-CN" b="1" dirty="0" smtClean="0"/>
              <a:t>：</a:t>
            </a:r>
            <a:r>
              <a:rPr lang="zh-CN" altLang="en-US" b="1" u="sng" dirty="0" smtClean="0">
                <a:solidFill>
                  <a:srgbClr val="FF0000"/>
                </a:solidFill>
              </a:rPr>
              <a:t>立法权</a:t>
            </a:r>
            <a:r>
              <a:rPr lang="en-US" altLang="zh-CN" b="1" u="sng" dirty="0" smtClean="0">
                <a:solidFill>
                  <a:srgbClr val="FF0000"/>
                </a:solidFill>
              </a:rPr>
              <a:t>    </a:t>
            </a:r>
            <a:r>
              <a:rPr lang="zh-CN" altLang="zh-CN" b="1" dirty="0" smtClean="0"/>
              <a:t>（</a:t>
            </a:r>
            <a:r>
              <a:rPr lang="zh-CN" altLang="zh-CN" b="1" dirty="0"/>
              <a:t>法律的立改废）</a:t>
            </a:r>
            <a:r>
              <a:rPr lang="zh-CN" altLang="zh-CN" b="1" dirty="0" smtClean="0"/>
              <a:t>、</a:t>
            </a:r>
            <a:r>
              <a:rPr lang="zh-CN" altLang="en-US" b="1" u="sng" dirty="0" smtClean="0">
                <a:solidFill>
                  <a:srgbClr val="FF0000"/>
                </a:solidFill>
              </a:rPr>
              <a:t>决定权</a:t>
            </a:r>
            <a:r>
              <a:rPr lang="zh-CN" altLang="zh-CN" b="1" dirty="0" smtClean="0"/>
              <a:t>（</a:t>
            </a:r>
            <a:r>
              <a:rPr lang="zh-CN" altLang="zh-CN" b="1" dirty="0"/>
              <a:t>重大事项的决定）、</a:t>
            </a:r>
            <a:r>
              <a:rPr lang="en-US" altLang="zh-CN" b="1" u="sng" dirty="0"/>
              <a:t>            </a:t>
            </a:r>
            <a:endParaRPr lang="en-US" altLang="zh-CN" b="1" u="sng" dirty="0" smtClean="0"/>
          </a:p>
          <a:p>
            <a:pPr marL="0" indent="0">
              <a:buNone/>
            </a:pPr>
            <a:r>
              <a:rPr lang="zh-CN" altLang="en-US" b="1" u="sng" dirty="0" smtClean="0">
                <a:solidFill>
                  <a:srgbClr val="FF0000"/>
                </a:solidFill>
              </a:rPr>
              <a:t>任免权</a:t>
            </a:r>
            <a:r>
              <a:rPr lang="zh-CN" altLang="zh-CN" b="1" dirty="0" smtClean="0"/>
              <a:t>（</a:t>
            </a:r>
            <a:r>
              <a:rPr lang="zh-CN" altLang="zh-CN" b="1" dirty="0"/>
              <a:t>选举决定罢免国家机关领导人）、</a:t>
            </a:r>
            <a:r>
              <a:rPr lang="zh-CN" altLang="zh-CN" b="1" u="sng" dirty="0"/>
              <a:t> </a:t>
            </a:r>
            <a:r>
              <a:rPr lang="zh-CN" altLang="en-US" b="1" u="sng" dirty="0" smtClean="0">
                <a:solidFill>
                  <a:srgbClr val="FF0000"/>
                </a:solidFill>
              </a:rPr>
              <a:t>监督权</a:t>
            </a:r>
            <a:r>
              <a:rPr lang="zh-CN" altLang="zh-CN" b="1" dirty="0" smtClean="0"/>
              <a:t>（</a:t>
            </a:r>
            <a:r>
              <a:rPr lang="zh-CN" altLang="zh-CN" b="1" dirty="0"/>
              <a:t>宪法、一府一委两院）。</a:t>
            </a:r>
          </a:p>
          <a:p>
            <a:pPr marL="0" indent="0">
              <a:buNone/>
            </a:pPr>
            <a:r>
              <a:rPr lang="zh-CN" altLang="zh-CN" b="1" dirty="0"/>
              <a:t>③与其他国家机关的关系： 都由</a:t>
            </a:r>
            <a:r>
              <a:rPr lang="zh-CN" altLang="zh-CN" b="1" dirty="0" smtClean="0"/>
              <a:t>人民代表大会</a:t>
            </a:r>
            <a:r>
              <a:rPr lang="zh-CN" altLang="en-US" b="1" u="sng" dirty="0" smtClean="0">
                <a:solidFill>
                  <a:srgbClr val="FF0000"/>
                </a:solidFill>
              </a:rPr>
              <a:t>产生</a:t>
            </a:r>
            <a:r>
              <a:rPr lang="en-US" altLang="zh-CN" b="1" u="sng" dirty="0" smtClean="0">
                <a:solidFill>
                  <a:srgbClr val="FF0000"/>
                </a:solidFill>
              </a:rPr>
              <a:t>  </a:t>
            </a:r>
            <a:r>
              <a:rPr lang="zh-CN" altLang="zh-CN" b="1" dirty="0" smtClean="0"/>
              <a:t>，</a:t>
            </a:r>
            <a:r>
              <a:rPr lang="zh-CN" altLang="zh-CN" b="1" dirty="0"/>
              <a:t>对</a:t>
            </a:r>
            <a:r>
              <a:rPr lang="zh-CN" altLang="zh-CN" b="1" dirty="0" smtClean="0"/>
              <a:t>它</a:t>
            </a:r>
            <a:r>
              <a:rPr lang="zh-CN" altLang="en-US" b="1" u="sng" dirty="0" smtClean="0">
                <a:solidFill>
                  <a:srgbClr val="FF0000"/>
                </a:solidFill>
              </a:rPr>
              <a:t>负责</a:t>
            </a:r>
            <a:r>
              <a:rPr lang="zh-CN" altLang="zh-CN" b="1" dirty="0" smtClean="0"/>
              <a:t>、</a:t>
            </a:r>
            <a:r>
              <a:rPr lang="zh-CN" altLang="zh-CN" b="1" dirty="0"/>
              <a:t>受它</a:t>
            </a:r>
            <a:r>
              <a:rPr lang="zh-CN" altLang="zh-CN" b="1" u="sng" dirty="0"/>
              <a:t> </a:t>
            </a:r>
            <a:r>
              <a:rPr lang="en-US" altLang="zh-CN" b="1" u="sng" dirty="0"/>
              <a:t> </a:t>
            </a:r>
            <a:endParaRPr lang="en-US" altLang="zh-CN" b="1" u="sng" dirty="0" smtClean="0"/>
          </a:p>
          <a:p>
            <a:pPr marL="0" indent="0">
              <a:buNone/>
            </a:pPr>
            <a:r>
              <a:rPr lang="zh-CN" altLang="en-US" b="1" u="sng" dirty="0" smtClean="0">
                <a:solidFill>
                  <a:srgbClr val="FF0000"/>
                </a:solidFill>
              </a:rPr>
              <a:t>监督</a:t>
            </a:r>
            <a:r>
              <a:rPr lang="zh-CN" altLang="zh-CN" b="1" dirty="0" smtClean="0"/>
              <a:t>。</a:t>
            </a:r>
            <a:endParaRPr lang="zh-CN" altLang="zh-CN" b="1" dirty="0"/>
          </a:p>
          <a:p>
            <a:pPr marL="0" indent="0">
              <a:buNone/>
            </a:pPr>
            <a:r>
              <a:rPr lang="zh-CN" altLang="zh-CN" b="1" dirty="0"/>
              <a:t>④常设机关：</a:t>
            </a:r>
            <a:r>
              <a:rPr lang="zh-CN" altLang="zh-CN" b="1" u="sng" dirty="0"/>
              <a:t> </a:t>
            </a:r>
            <a:r>
              <a:rPr lang="en-US" altLang="zh-CN" b="1" u="sng" dirty="0"/>
              <a:t>  </a:t>
            </a:r>
            <a:r>
              <a:rPr lang="zh-CN" altLang="en-US" b="1" u="sng" dirty="0" smtClean="0">
                <a:solidFill>
                  <a:srgbClr val="FF0000"/>
                </a:solidFill>
              </a:rPr>
              <a:t>全国人大常委会</a:t>
            </a:r>
            <a:r>
              <a:rPr lang="en-US" altLang="zh-CN" b="1" u="sng" dirty="0" smtClean="0">
                <a:solidFill>
                  <a:srgbClr val="FF0000"/>
                </a:solidFill>
              </a:rPr>
              <a:t>                             </a:t>
            </a:r>
            <a:r>
              <a:rPr lang="zh-CN" altLang="zh-CN" b="1" dirty="0"/>
              <a:t>。</a:t>
            </a:r>
          </a:p>
          <a:p>
            <a:pPr lvl="0">
              <a:buFont typeface="Wingdings" panose="05000000000000000000" pitchFamily="2" charset="2"/>
              <a:buChar char="ü"/>
            </a:pPr>
            <a:r>
              <a:rPr lang="zh-CN" altLang="zh-CN" b="1" dirty="0"/>
              <a:t>地位：是</a:t>
            </a:r>
            <a:r>
              <a:rPr lang="zh-CN" altLang="zh-CN" b="1" u="sng" dirty="0"/>
              <a:t> </a:t>
            </a:r>
            <a:r>
              <a:rPr lang="en-US" altLang="zh-CN" b="1" u="sng" dirty="0"/>
              <a:t>  </a:t>
            </a:r>
            <a:r>
              <a:rPr lang="zh-CN" altLang="en-US" b="1" u="sng" dirty="0" smtClean="0">
                <a:solidFill>
                  <a:srgbClr val="FF0000"/>
                </a:solidFill>
              </a:rPr>
              <a:t>全国人大的</a:t>
            </a:r>
            <a:r>
              <a:rPr lang="en-US" altLang="zh-CN" b="1" u="sng" dirty="0" smtClean="0">
                <a:solidFill>
                  <a:srgbClr val="FF0000"/>
                </a:solidFill>
              </a:rPr>
              <a:t>                 </a:t>
            </a:r>
            <a:r>
              <a:rPr lang="zh-CN" altLang="zh-CN" b="1" dirty="0" smtClean="0"/>
              <a:t>的</a:t>
            </a:r>
            <a:r>
              <a:rPr lang="zh-CN" altLang="en-US" b="1" u="sng" dirty="0" smtClean="0">
                <a:solidFill>
                  <a:srgbClr val="FF0000"/>
                </a:solidFill>
              </a:rPr>
              <a:t>常设机关</a:t>
            </a:r>
            <a:r>
              <a:rPr lang="en-US" altLang="zh-CN" b="1" u="sng" dirty="0" smtClean="0">
                <a:solidFill>
                  <a:srgbClr val="FF0000"/>
                </a:solidFill>
              </a:rPr>
              <a:t>        </a:t>
            </a:r>
            <a:r>
              <a:rPr lang="zh-CN" altLang="zh-CN" b="1" dirty="0"/>
              <a:t>。  </a:t>
            </a:r>
          </a:p>
          <a:p>
            <a:pPr lvl="0">
              <a:buFont typeface="Wingdings" panose="05000000000000000000" pitchFamily="2" charset="2"/>
              <a:buChar char="ü"/>
            </a:pPr>
            <a:r>
              <a:rPr lang="zh-CN" altLang="zh-CN" b="1" dirty="0"/>
              <a:t>产生：由</a:t>
            </a:r>
            <a:r>
              <a:rPr lang="zh-CN" altLang="zh-CN" b="1" u="sng" dirty="0"/>
              <a:t> </a:t>
            </a:r>
            <a:r>
              <a:rPr lang="zh-CN" altLang="en-US" b="1" u="sng" dirty="0" smtClean="0">
                <a:solidFill>
                  <a:srgbClr val="FF0000"/>
                </a:solidFill>
              </a:rPr>
              <a:t>全国人大</a:t>
            </a:r>
            <a:r>
              <a:rPr lang="en-US" altLang="zh-CN" b="1" u="sng" dirty="0" smtClean="0">
                <a:solidFill>
                  <a:srgbClr val="FF0000"/>
                </a:solidFill>
              </a:rPr>
              <a:t> </a:t>
            </a:r>
            <a:r>
              <a:rPr lang="zh-CN" altLang="en-US" b="1" u="sng" dirty="0" smtClean="0">
                <a:solidFill>
                  <a:srgbClr val="FF0000"/>
                </a:solidFill>
              </a:rPr>
              <a:t>选举</a:t>
            </a:r>
            <a:r>
              <a:rPr lang="zh-CN" altLang="zh-CN" b="1" dirty="0" smtClean="0"/>
              <a:t>产生</a:t>
            </a:r>
            <a:r>
              <a:rPr lang="zh-CN" altLang="zh-CN" b="1" dirty="0"/>
              <a:t>，对全国人大负责并报告工作。</a:t>
            </a:r>
          </a:p>
          <a:p>
            <a:pPr lvl="0">
              <a:buFont typeface="Wingdings" panose="05000000000000000000" pitchFamily="2" charset="2"/>
              <a:buChar char="ü"/>
            </a:pPr>
            <a:r>
              <a:rPr lang="zh-CN" altLang="zh-CN" b="1" dirty="0" smtClean="0"/>
              <a:t>职权：</a:t>
            </a:r>
            <a:r>
              <a:rPr lang="zh-CN" altLang="en-US" b="1" u="sng" dirty="0" smtClean="0">
                <a:solidFill>
                  <a:srgbClr val="FF0000"/>
                </a:solidFill>
              </a:rPr>
              <a:t>立法权</a:t>
            </a:r>
            <a:r>
              <a:rPr lang="en-US" altLang="zh-CN" b="1" u="sng" dirty="0" smtClean="0">
                <a:solidFill>
                  <a:srgbClr val="FF0000"/>
                </a:solidFill>
              </a:rPr>
              <a:t>          </a:t>
            </a:r>
            <a:r>
              <a:rPr lang="zh-CN" altLang="zh-CN" b="1" dirty="0">
                <a:solidFill>
                  <a:srgbClr val="FF0000"/>
                </a:solidFill>
              </a:rPr>
              <a:t>、</a:t>
            </a:r>
            <a:r>
              <a:rPr lang="en-US" altLang="zh-CN" b="1" u="sng" dirty="0">
                <a:solidFill>
                  <a:srgbClr val="FF0000"/>
                </a:solidFill>
              </a:rPr>
              <a:t> </a:t>
            </a:r>
            <a:r>
              <a:rPr lang="zh-CN" altLang="en-US" b="1" u="sng" dirty="0" smtClean="0">
                <a:solidFill>
                  <a:srgbClr val="FF0000"/>
                </a:solidFill>
              </a:rPr>
              <a:t>决定权</a:t>
            </a:r>
            <a:r>
              <a:rPr lang="en-US" altLang="zh-CN" b="1" u="sng" dirty="0" smtClean="0">
                <a:solidFill>
                  <a:srgbClr val="FF0000"/>
                </a:solidFill>
              </a:rPr>
              <a:t>           </a:t>
            </a:r>
            <a:r>
              <a:rPr lang="zh-CN" altLang="zh-CN" b="1" dirty="0">
                <a:solidFill>
                  <a:srgbClr val="FF0000"/>
                </a:solidFill>
              </a:rPr>
              <a:t>、</a:t>
            </a:r>
            <a:r>
              <a:rPr lang="zh-CN" altLang="zh-CN" b="1" u="sng" dirty="0">
                <a:solidFill>
                  <a:srgbClr val="FF0000"/>
                </a:solidFill>
              </a:rPr>
              <a:t> </a:t>
            </a:r>
            <a:r>
              <a:rPr lang="en-US" altLang="zh-CN" b="1" u="sng" dirty="0">
                <a:solidFill>
                  <a:srgbClr val="FF0000"/>
                </a:solidFill>
              </a:rPr>
              <a:t>   </a:t>
            </a:r>
            <a:r>
              <a:rPr lang="zh-CN" altLang="en-US" b="1" u="sng" dirty="0" smtClean="0">
                <a:solidFill>
                  <a:srgbClr val="FF0000"/>
                </a:solidFill>
              </a:rPr>
              <a:t>任免权</a:t>
            </a:r>
            <a:r>
              <a:rPr lang="en-US" altLang="zh-CN" b="1" u="sng" dirty="0" smtClean="0">
                <a:solidFill>
                  <a:srgbClr val="FF0000"/>
                </a:solidFill>
              </a:rPr>
              <a:t>        </a:t>
            </a:r>
            <a:r>
              <a:rPr lang="zh-CN" altLang="zh-CN" b="1" dirty="0">
                <a:solidFill>
                  <a:srgbClr val="FF0000"/>
                </a:solidFill>
              </a:rPr>
              <a:t>、</a:t>
            </a:r>
            <a:r>
              <a:rPr lang="zh-CN" altLang="zh-CN" b="1" u="sng" dirty="0">
                <a:solidFill>
                  <a:srgbClr val="FF0000"/>
                </a:solidFill>
              </a:rPr>
              <a:t> </a:t>
            </a:r>
            <a:r>
              <a:rPr lang="zh-CN" altLang="en-US" b="1" u="sng" dirty="0" smtClean="0">
                <a:solidFill>
                  <a:srgbClr val="FF0000"/>
                </a:solidFill>
              </a:rPr>
              <a:t>监督权</a:t>
            </a:r>
            <a:r>
              <a:rPr lang="en-US" altLang="zh-CN" b="1" u="sng" dirty="0" smtClean="0">
                <a:solidFill>
                  <a:srgbClr val="FF0000"/>
                </a:solidFill>
              </a:rPr>
              <a:t>          </a:t>
            </a:r>
            <a:r>
              <a:rPr lang="zh-CN" altLang="zh-CN" b="1" dirty="0">
                <a:solidFill>
                  <a:srgbClr val="FF0000"/>
                </a:solidFill>
              </a:rPr>
              <a:t>。</a:t>
            </a:r>
          </a:p>
          <a:p>
            <a:endParaRPr lang="zh-CN" altLang="en-US" b="1" dirty="0">
              <a:solidFill>
                <a:srgbClr val="FF0000"/>
              </a:solidFill>
            </a:endParaRPr>
          </a:p>
        </p:txBody>
      </p:sp>
    </p:spTree>
    <p:extLst>
      <p:ext uri="{BB962C8B-B14F-4D97-AF65-F5344CB8AC3E}">
        <p14:creationId xmlns:p14="http://schemas.microsoft.com/office/powerpoint/2010/main" val="42712053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838199" y="1825625"/>
            <a:ext cx="11239831" cy="4351338"/>
          </a:xfrm>
        </p:spPr>
        <p:txBody>
          <a:bodyPr>
            <a:normAutofit/>
          </a:bodyPr>
          <a:lstStyle/>
          <a:p>
            <a:pPr lvl="0">
              <a:buFont typeface="Wingdings" panose="05000000000000000000" pitchFamily="2" charset="2"/>
              <a:buChar char="u"/>
            </a:pPr>
            <a:r>
              <a:rPr lang="zh-CN" altLang="zh-CN" b="1" dirty="0"/>
              <a:t>（</a:t>
            </a:r>
            <a:r>
              <a:rPr lang="en-US" altLang="zh-CN" b="1" dirty="0"/>
              <a:t>2</a:t>
            </a:r>
            <a:r>
              <a:rPr lang="zh-CN" altLang="zh-CN" b="1" dirty="0"/>
              <a:t>）</a:t>
            </a:r>
            <a:r>
              <a:rPr lang="zh-CN" altLang="zh-CN" b="1" dirty="0" smtClean="0"/>
              <a:t>人大代表</a:t>
            </a:r>
            <a:r>
              <a:rPr lang="en-US" altLang="zh-CN" b="1" dirty="0" smtClean="0"/>
              <a:t> p48--49</a:t>
            </a:r>
            <a:endParaRPr lang="zh-CN" altLang="zh-CN" b="1" dirty="0"/>
          </a:p>
          <a:p>
            <a:pPr marL="0" indent="0">
              <a:buNone/>
            </a:pPr>
            <a:r>
              <a:rPr lang="zh-CN" altLang="zh-CN" b="1" dirty="0"/>
              <a:t>①产生：（县、乡）</a:t>
            </a:r>
            <a:r>
              <a:rPr lang="zh-CN" altLang="zh-CN" b="1" u="sng" dirty="0">
                <a:solidFill>
                  <a:srgbClr val="FF0000"/>
                </a:solidFill>
              </a:rPr>
              <a:t> </a:t>
            </a:r>
            <a:r>
              <a:rPr lang="zh-CN" altLang="en-US" b="1" u="sng" dirty="0">
                <a:solidFill>
                  <a:srgbClr val="FF0000"/>
                </a:solidFill>
              </a:rPr>
              <a:t>直接</a:t>
            </a:r>
            <a:r>
              <a:rPr lang="en-US" altLang="zh-CN" b="1" u="sng" dirty="0" smtClean="0">
                <a:solidFill>
                  <a:srgbClr val="FF0000"/>
                </a:solidFill>
              </a:rPr>
              <a:t>   </a:t>
            </a:r>
            <a:r>
              <a:rPr lang="zh-CN" altLang="zh-CN" b="1" dirty="0" smtClean="0"/>
              <a:t>选举</a:t>
            </a:r>
            <a:r>
              <a:rPr lang="en-US" altLang="zh-CN" b="1" dirty="0"/>
              <a:t>+</a:t>
            </a:r>
            <a:r>
              <a:rPr lang="zh-CN" altLang="zh-CN" b="1" dirty="0"/>
              <a:t>（市、省、全国</a:t>
            </a:r>
            <a:r>
              <a:rPr lang="zh-CN" altLang="zh-CN" b="1" dirty="0" smtClean="0"/>
              <a:t>）</a:t>
            </a:r>
            <a:r>
              <a:rPr lang="en-US" altLang="zh-CN" b="1" u="sng" dirty="0" smtClean="0">
                <a:solidFill>
                  <a:srgbClr val="FF0000"/>
                </a:solidFill>
              </a:rPr>
              <a:t> </a:t>
            </a:r>
            <a:r>
              <a:rPr lang="zh-CN" altLang="en-US" b="1" u="sng" dirty="0">
                <a:solidFill>
                  <a:srgbClr val="FF0000"/>
                </a:solidFill>
              </a:rPr>
              <a:t>间接</a:t>
            </a:r>
            <a:r>
              <a:rPr lang="en-US" altLang="zh-CN" b="1" u="sng" dirty="0" smtClean="0">
                <a:solidFill>
                  <a:srgbClr val="FF0000"/>
                </a:solidFill>
              </a:rPr>
              <a:t>   </a:t>
            </a:r>
            <a:r>
              <a:rPr lang="zh-CN" altLang="zh-CN" b="1" dirty="0" smtClean="0"/>
              <a:t>选举</a:t>
            </a:r>
            <a:r>
              <a:rPr lang="zh-CN" altLang="zh-CN" b="1" dirty="0"/>
              <a:t>相结合</a:t>
            </a:r>
          </a:p>
          <a:p>
            <a:pPr marL="0" indent="0">
              <a:buNone/>
            </a:pPr>
            <a:r>
              <a:rPr lang="zh-CN" altLang="zh-CN" b="1" dirty="0"/>
              <a:t>②地位：</a:t>
            </a:r>
            <a:r>
              <a:rPr lang="zh-CN" altLang="zh-CN" b="1" dirty="0" smtClean="0"/>
              <a:t>是</a:t>
            </a:r>
            <a:r>
              <a:rPr lang="zh-CN" altLang="en-US" b="1" u="sng" dirty="0" smtClean="0">
                <a:solidFill>
                  <a:srgbClr val="FF0000"/>
                </a:solidFill>
              </a:rPr>
              <a:t>国家权力机关的人员</a:t>
            </a:r>
            <a:r>
              <a:rPr lang="en-US" altLang="zh-CN" b="1" u="sng" dirty="0" smtClean="0">
                <a:solidFill>
                  <a:srgbClr val="FF0000"/>
                </a:solidFill>
              </a:rPr>
              <a:t>  </a:t>
            </a:r>
            <a:r>
              <a:rPr lang="zh-CN" altLang="zh-CN" b="1" dirty="0" smtClean="0"/>
              <a:t>的</a:t>
            </a:r>
            <a:r>
              <a:rPr lang="zh-CN" altLang="en-US" b="1" u="sng" dirty="0">
                <a:solidFill>
                  <a:srgbClr val="FF0000"/>
                </a:solidFill>
              </a:rPr>
              <a:t>组成</a:t>
            </a:r>
            <a:r>
              <a:rPr lang="zh-CN" altLang="zh-CN" b="1" dirty="0" smtClean="0"/>
              <a:t>人员 </a:t>
            </a:r>
            <a:r>
              <a:rPr lang="zh-CN" altLang="zh-CN" b="1" dirty="0"/>
              <a:t>。 </a:t>
            </a:r>
          </a:p>
          <a:p>
            <a:pPr marL="0" indent="0">
              <a:buNone/>
            </a:pPr>
            <a:r>
              <a:rPr lang="zh-CN" altLang="zh-CN" b="1" dirty="0"/>
              <a:t>③权</a:t>
            </a:r>
            <a:r>
              <a:rPr lang="zh-CN" altLang="zh-CN" b="1" dirty="0">
                <a:solidFill>
                  <a:srgbClr val="C00000"/>
                </a:solidFill>
              </a:rPr>
              <a:t>利</a:t>
            </a:r>
            <a:r>
              <a:rPr lang="zh-CN" altLang="zh-CN" b="1" dirty="0"/>
              <a:t>：在国家权力机关</a:t>
            </a:r>
            <a:r>
              <a:rPr lang="zh-CN" altLang="zh-CN" b="1" dirty="0">
                <a:solidFill>
                  <a:srgbClr val="C00000"/>
                </a:solidFill>
              </a:rPr>
              <a:t>参加</a:t>
            </a:r>
            <a:r>
              <a:rPr lang="zh-CN" altLang="zh-CN" b="1" dirty="0"/>
              <a:t>行使</a:t>
            </a:r>
            <a:r>
              <a:rPr lang="zh-CN" altLang="zh-CN" b="1" u="sng" dirty="0">
                <a:solidFill>
                  <a:srgbClr val="FF0000"/>
                </a:solidFill>
              </a:rPr>
              <a:t> </a:t>
            </a:r>
            <a:r>
              <a:rPr lang="zh-CN" altLang="en-US" b="1" u="sng" dirty="0" smtClean="0">
                <a:solidFill>
                  <a:srgbClr val="FF0000"/>
                </a:solidFill>
              </a:rPr>
              <a:t>国家权力</a:t>
            </a:r>
            <a:r>
              <a:rPr lang="zh-CN" altLang="en-US" b="1" dirty="0" smtClean="0"/>
              <a:t>，</a:t>
            </a:r>
            <a:r>
              <a:rPr lang="zh-CN" altLang="zh-CN" b="1" dirty="0" smtClean="0"/>
              <a:t>有</a:t>
            </a:r>
            <a:r>
              <a:rPr lang="zh-CN" altLang="en-US" b="1" u="sng" dirty="0" smtClean="0">
                <a:solidFill>
                  <a:srgbClr val="FF0000"/>
                </a:solidFill>
              </a:rPr>
              <a:t>审议权</a:t>
            </a:r>
            <a:r>
              <a:rPr lang="zh-CN" altLang="zh-CN" b="1" dirty="0" smtClean="0">
                <a:solidFill>
                  <a:srgbClr val="FF0000"/>
                </a:solidFill>
              </a:rPr>
              <a:t>、</a:t>
            </a:r>
            <a:r>
              <a:rPr lang="zh-CN" altLang="zh-CN" b="1" u="sng" dirty="0" smtClean="0">
                <a:solidFill>
                  <a:srgbClr val="FF0000"/>
                </a:solidFill>
              </a:rPr>
              <a:t> </a:t>
            </a:r>
            <a:r>
              <a:rPr lang="zh-CN" altLang="en-US" b="1" u="sng" dirty="0" smtClean="0">
                <a:solidFill>
                  <a:srgbClr val="FF0000"/>
                </a:solidFill>
              </a:rPr>
              <a:t>表决权</a:t>
            </a:r>
            <a:r>
              <a:rPr lang="en-US" altLang="zh-CN" b="1" u="sng" dirty="0" smtClean="0">
                <a:solidFill>
                  <a:srgbClr val="FF0000"/>
                </a:solidFill>
              </a:rPr>
              <a:t>   </a:t>
            </a:r>
            <a:r>
              <a:rPr lang="zh-CN" altLang="zh-CN" b="1" dirty="0" smtClean="0">
                <a:solidFill>
                  <a:srgbClr val="FF0000"/>
                </a:solidFill>
              </a:rPr>
              <a:t>、</a:t>
            </a:r>
            <a:endParaRPr lang="zh-CN" altLang="zh-CN" b="1" dirty="0">
              <a:solidFill>
                <a:srgbClr val="FF0000"/>
              </a:solidFill>
            </a:endParaRPr>
          </a:p>
          <a:p>
            <a:pPr marL="0" indent="0">
              <a:buNone/>
            </a:pPr>
            <a:r>
              <a:rPr lang="zh-CN" altLang="en-US" b="1" u="sng" dirty="0" smtClean="0">
                <a:solidFill>
                  <a:srgbClr val="FF0000"/>
                </a:solidFill>
              </a:rPr>
              <a:t>提案权</a:t>
            </a:r>
            <a:r>
              <a:rPr lang="en-US" altLang="zh-CN" b="1" u="sng" dirty="0" smtClean="0">
                <a:solidFill>
                  <a:srgbClr val="FF0000"/>
                </a:solidFill>
              </a:rPr>
              <a:t> </a:t>
            </a:r>
            <a:r>
              <a:rPr lang="zh-CN" altLang="zh-CN" b="1" dirty="0" smtClean="0">
                <a:solidFill>
                  <a:srgbClr val="FF0000"/>
                </a:solidFill>
              </a:rPr>
              <a:t>和</a:t>
            </a:r>
            <a:r>
              <a:rPr lang="zh-CN" altLang="zh-CN" b="1" u="sng" dirty="0" smtClean="0">
                <a:solidFill>
                  <a:srgbClr val="FF0000"/>
                </a:solidFill>
              </a:rPr>
              <a:t> </a:t>
            </a:r>
            <a:r>
              <a:rPr lang="en-US" altLang="zh-CN" b="1" u="sng" dirty="0" smtClean="0">
                <a:solidFill>
                  <a:srgbClr val="FF0000"/>
                </a:solidFill>
              </a:rPr>
              <a:t> </a:t>
            </a:r>
            <a:r>
              <a:rPr lang="zh-CN" altLang="en-US" b="1" u="sng" dirty="0" smtClean="0">
                <a:solidFill>
                  <a:srgbClr val="FF0000"/>
                </a:solidFill>
              </a:rPr>
              <a:t>质询权</a:t>
            </a:r>
            <a:r>
              <a:rPr lang="en-US" altLang="zh-CN" b="1" u="sng" dirty="0" smtClean="0">
                <a:solidFill>
                  <a:srgbClr val="FF0000"/>
                </a:solidFill>
              </a:rPr>
              <a:t> </a:t>
            </a:r>
            <a:r>
              <a:rPr lang="zh-CN" altLang="zh-CN" b="1" dirty="0" smtClean="0"/>
              <a:t>。</a:t>
            </a:r>
            <a:endParaRPr lang="zh-CN" altLang="zh-CN" b="1" dirty="0"/>
          </a:p>
          <a:p>
            <a:pPr marL="0" indent="0">
              <a:buNone/>
            </a:pPr>
            <a:r>
              <a:rPr lang="zh-CN" altLang="zh-CN" b="1" dirty="0"/>
              <a:t>④义务： 人大代表</a:t>
            </a:r>
            <a:r>
              <a:rPr lang="zh-CN" altLang="zh-CN" b="1" dirty="0" smtClean="0"/>
              <a:t>是</a:t>
            </a:r>
            <a:r>
              <a:rPr lang="zh-CN" altLang="en-US" b="1" u="sng" dirty="0" smtClean="0">
                <a:solidFill>
                  <a:srgbClr val="FF0000"/>
                </a:solidFill>
              </a:rPr>
              <a:t>人民利益</a:t>
            </a:r>
            <a:r>
              <a:rPr lang="en-US" altLang="zh-CN" b="1" u="sng" dirty="0" smtClean="0">
                <a:solidFill>
                  <a:srgbClr val="FF0000"/>
                </a:solidFill>
              </a:rPr>
              <a:t> </a:t>
            </a:r>
            <a:r>
              <a:rPr lang="zh-CN" altLang="zh-CN" b="1" dirty="0" smtClean="0"/>
              <a:t>的</a:t>
            </a:r>
            <a:r>
              <a:rPr lang="zh-CN" altLang="zh-CN" b="1" dirty="0"/>
              <a:t>代言人。人大代表来自人民，</a:t>
            </a:r>
            <a:r>
              <a:rPr lang="zh-CN" altLang="zh-CN" b="1" u="sng" dirty="0" smtClean="0">
                <a:solidFill>
                  <a:srgbClr val="FF0000"/>
                </a:solidFill>
              </a:rPr>
              <a:t>肩负</a:t>
            </a:r>
            <a:r>
              <a:rPr lang="zh-CN" altLang="en-US" b="1" u="sng" dirty="0" smtClean="0">
                <a:solidFill>
                  <a:srgbClr val="FF0000"/>
                </a:solidFill>
              </a:rPr>
              <a:t>人</a:t>
            </a:r>
            <a:endParaRPr lang="en-US" altLang="zh-CN" b="1" u="sng" dirty="0" smtClean="0">
              <a:solidFill>
                <a:srgbClr val="FF0000"/>
              </a:solidFill>
            </a:endParaRPr>
          </a:p>
          <a:p>
            <a:pPr marL="0" indent="0">
              <a:buNone/>
            </a:pPr>
            <a:r>
              <a:rPr lang="zh-CN" altLang="en-US" b="1" u="sng" dirty="0" smtClean="0">
                <a:solidFill>
                  <a:srgbClr val="FF0000"/>
                </a:solidFill>
              </a:rPr>
              <a:t>民的重托</a:t>
            </a:r>
            <a:r>
              <a:rPr lang="zh-CN" altLang="zh-CN" b="1" u="sng" dirty="0" smtClean="0">
                <a:solidFill>
                  <a:srgbClr val="FF0000"/>
                </a:solidFill>
              </a:rPr>
              <a:t> </a:t>
            </a:r>
            <a:r>
              <a:rPr lang="en-US" altLang="zh-CN" b="1" u="sng" dirty="0" smtClean="0">
                <a:solidFill>
                  <a:srgbClr val="FF0000"/>
                </a:solidFill>
              </a:rPr>
              <a:t> </a:t>
            </a:r>
            <a:r>
              <a:rPr lang="zh-CN" altLang="zh-CN" b="1" dirty="0" smtClean="0"/>
              <a:t>，</a:t>
            </a:r>
            <a:r>
              <a:rPr lang="zh-CN" altLang="zh-CN" b="1" dirty="0"/>
              <a:t>应模范</a:t>
            </a:r>
            <a:r>
              <a:rPr lang="zh-CN" altLang="zh-CN" b="1" dirty="0" smtClean="0"/>
              <a:t>遵守</a:t>
            </a:r>
            <a:r>
              <a:rPr lang="zh-CN" altLang="en-US" b="1" u="sng" dirty="0" smtClean="0">
                <a:solidFill>
                  <a:srgbClr val="FF0000"/>
                </a:solidFill>
              </a:rPr>
              <a:t>宪法和法律</a:t>
            </a:r>
            <a:r>
              <a:rPr lang="en-US" altLang="zh-CN" b="1" u="sng" dirty="0" smtClean="0">
                <a:solidFill>
                  <a:srgbClr val="FF0000"/>
                </a:solidFill>
              </a:rPr>
              <a:t>  </a:t>
            </a:r>
            <a:r>
              <a:rPr lang="zh-CN" altLang="zh-CN" b="1" dirty="0" smtClean="0"/>
              <a:t>，</a:t>
            </a:r>
            <a:r>
              <a:rPr lang="zh-CN" altLang="zh-CN" b="1" dirty="0"/>
              <a:t>努力</a:t>
            </a:r>
            <a:r>
              <a:rPr lang="zh-CN" altLang="zh-CN" b="1" u="sng" dirty="0">
                <a:solidFill>
                  <a:srgbClr val="FF0000"/>
                </a:solidFill>
              </a:rPr>
              <a:t> </a:t>
            </a:r>
            <a:r>
              <a:rPr lang="zh-CN" altLang="en-US" b="1" u="sng" dirty="0" smtClean="0">
                <a:solidFill>
                  <a:srgbClr val="FF0000"/>
                </a:solidFill>
              </a:rPr>
              <a:t>为人民服务</a:t>
            </a:r>
            <a:r>
              <a:rPr lang="en-US" altLang="zh-CN" b="1" u="sng" dirty="0" smtClean="0">
                <a:solidFill>
                  <a:srgbClr val="FF0000"/>
                </a:solidFill>
              </a:rPr>
              <a:t> </a:t>
            </a:r>
            <a:r>
              <a:rPr lang="zh-CN" altLang="zh-CN" b="1" dirty="0" smtClean="0"/>
              <a:t>，</a:t>
            </a:r>
            <a:r>
              <a:rPr lang="zh-CN" altLang="zh-CN" b="1" dirty="0"/>
              <a:t>并自觉接受</a:t>
            </a:r>
            <a:r>
              <a:rPr lang="zh-CN" altLang="zh-CN" b="1" u="sng" dirty="0"/>
              <a:t> </a:t>
            </a:r>
            <a:endParaRPr lang="en-US" altLang="zh-CN" b="1" u="sng" dirty="0" smtClean="0"/>
          </a:p>
          <a:p>
            <a:pPr marL="0" indent="0">
              <a:buNone/>
            </a:pPr>
            <a:r>
              <a:rPr lang="zh-CN" altLang="en-US" b="1" u="sng" dirty="0" smtClean="0">
                <a:solidFill>
                  <a:srgbClr val="FF0000"/>
                </a:solidFill>
              </a:rPr>
              <a:t>人民的监督</a:t>
            </a:r>
            <a:r>
              <a:rPr lang="en-US" altLang="zh-CN" b="1" u="sng" dirty="0" smtClean="0">
                <a:solidFill>
                  <a:srgbClr val="FF0000"/>
                </a:solidFill>
              </a:rPr>
              <a:t> </a:t>
            </a:r>
            <a:r>
              <a:rPr lang="zh-CN" altLang="zh-CN" b="1" dirty="0" smtClean="0"/>
              <a:t>。</a:t>
            </a:r>
            <a:endParaRPr lang="zh-CN" altLang="zh-CN" b="1" dirty="0"/>
          </a:p>
        </p:txBody>
      </p:sp>
    </p:spTree>
    <p:extLst>
      <p:ext uri="{BB962C8B-B14F-4D97-AF65-F5344CB8AC3E}">
        <p14:creationId xmlns:p14="http://schemas.microsoft.com/office/powerpoint/2010/main" val="23757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81882" y="854918"/>
            <a:ext cx="12173447" cy="5462547"/>
          </a:xfrm>
        </p:spPr>
        <p:txBody>
          <a:bodyPr>
            <a:normAutofit fontScale="85000" lnSpcReduction="20000"/>
          </a:bodyPr>
          <a:lstStyle/>
          <a:p>
            <a:pPr marL="0" indent="0">
              <a:buNone/>
            </a:pPr>
            <a:r>
              <a:rPr lang="zh-CN" altLang="zh-CN" b="1" dirty="0"/>
              <a:t>（</a:t>
            </a:r>
            <a:r>
              <a:rPr lang="en-US" altLang="zh-CN" b="1" dirty="0"/>
              <a:t>3</a:t>
            </a:r>
            <a:r>
              <a:rPr lang="zh-CN" altLang="zh-CN" b="1" dirty="0"/>
              <a:t>）</a:t>
            </a:r>
            <a:r>
              <a:rPr lang="zh-CN" altLang="zh-CN" b="1" dirty="0" smtClean="0"/>
              <a:t>人民代表大会制度</a:t>
            </a:r>
            <a:r>
              <a:rPr lang="en-US" altLang="zh-CN" b="1" dirty="0" smtClean="0"/>
              <a:t>P49--53</a:t>
            </a:r>
            <a:endParaRPr lang="zh-CN" altLang="zh-CN" b="1" dirty="0"/>
          </a:p>
          <a:p>
            <a:pPr marL="0" indent="0">
              <a:buNone/>
            </a:pPr>
            <a:r>
              <a:rPr lang="zh-CN" altLang="zh-CN" b="1" dirty="0"/>
              <a:t>①</a:t>
            </a:r>
            <a:r>
              <a:rPr lang="zh-CN" altLang="zh-CN" b="1" dirty="0">
                <a:solidFill>
                  <a:srgbClr val="FF0000"/>
                </a:solidFill>
              </a:rPr>
              <a:t>含义：</a:t>
            </a:r>
            <a:r>
              <a:rPr lang="zh-CN" altLang="zh-CN" b="1" dirty="0"/>
              <a:t>人民代表大会制度是</a:t>
            </a:r>
            <a:r>
              <a:rPr lang="zh-CN" altLang="zh-CN" b="1" dirty="0" smtClean="0"/>
              <a:t>按照</a:t>
            </a:r>
            <a:r>
              <a:rPr lang="zh-CN" altLang="en-US" b="1" u="sng" dirty="0" smtClean="0">
                <a:solidFill>
                  <a:srgbClr val="FF0000"/>
                </a:solidFill>
              </a:rPr>
              <a:t>民主集中制</a:t>
            </a:r>
            <a:r>
              <a:rPr lang="en-US" altLang="zh-CN" b="1" u="sng" dirty="0" smtClean="0">
                <a:solidFill>
                  <a:srgbClr val="FF0000"/>
                </a:solidFill>
              </a:rPr>
              <a:t> </a:t>
            </a:r>
            <a:r>
              <a:rPr lang="zh-CN" altLang="zh-CN" b="1" dirty="0" smtClean="0"/>
              <a:t>原则</a:t>
            </a:r>
            <a:r>
              <a:rPr lang="zh-CN" altLang="zh-CN" b="1" dirty="0"/>
              <a:t>，由人民</a:t>
            </a:r>
            <a:r>
              <a:rPr lang="zh-CN" altLang="zh-CN" b="1" dirty="0" smtClean="0"/>
              <a:t>定期</a:t>
            </a:r>
            <a:endParaRPr lang="en-US" altLang="zh-CN" b="1" dirty="0" smtClean="0"/>
          </a:p>
          <a:p>
            <a:pPr marL="0" indent="0">
              <a:buNone/>
            </a:pPr>
            <a:r>
              <a:rPr lang="zh-CN" altLang="zh-CN" b="1" dirty="0" smtClean="0"/>
              <a:t>选出</a:t>
            </a:r>
            <a:r>
              <a:rPr lang="zh-CN" altLang="zh-CN" b="1" dirty="0"/>
              <a:t>自己的代表组成各级人民代表大会</a:t>
            </a:r>
            <a:r>
              <a:rPr lang="zh-CN" altLang="zh-CN" b="1" dirty="0" smtClean="0"/>
              <a:t>作为</a:t>
            </a:r>
            <a:r>
              <a:rPr lang="zh-CN" altLang="en-US" b="1" u="sng" dirty="0" smtClean="0">
                <a:solidFill>
                  <a:srgbClr val="FF0000"/>
                </a:solidFill>
              </a:rPr>
              <a:t>人民行使国家权力</a:t>
            </a:r>
            <a:r>
              <a:rPr lang="zh-CN" altLang="zh-CN" b="1" dirty="0" smtClean="0"/>
              <a:t>的机关，</a:t>
            </a:r>
            <a:endParaRPr lang="en-US" altLang="zh-CN" b="1" dirty="0" smtClean="0"/>
          </a:p>
          <a:p>
            <a:pPr marL="0" indent="0">
              <a:buNone/>
            </a:pPr>
            <a:r>
              <a:rPr lang="zh-CN" altLang="zh-CN" b="1" dirty="0" smtClean="0"/>
              <a:t>并</a:t>
            </a:r>
            <a:r>
              <a:rPr lang="zh-CN" altLang="zh-CN" b="1" dirty="0"/>
              <a:t>由人民代表大会产生其他国家机关，以实现人民民主专政</a:t>
            </a:r>
            <a:r>
              <a:rPr lang="zh-CN" altLang="zh-CN" b="1" dirty="0" smtClean="0"/>
              <a:t>历史</a:t>
            </a:r>
            <a:endParaRPr lang="en-US" altLang="zh-CN" b="1" dirty="0" smtClean="0"/>
          </a:p>
          <a:p>
            <a:pPr marL="0" indent="0">
              <a:buNone/>
            </a:pPr>
            <a:r>
              <a:rPr lang="zh-CN" altLang="zh-CN" b="1" dirty="0" smtClean="0"/>
              <a:t>任务的</a:t>
            </a:r>
            <a:r>
              <a:rPr lang="zh-CN" altLang="en-US" b="1" u="sng" dirty="0" smtClean="0">
                <a:solidFill>
                  <a:srgbClr val="FF0000"/>
                </a:solidFill>
              </a:rPr>
              <a:t>政权组织形式</a:t>
            </a:r>
            <a:r>
              <a:rPr lang="en-US" altLang="zh-CN" b="1" u="sng" dirty="0" smtClean="0">
                <a:solidFill>
                  <a:srgbClr val="FF0000"/>
                </a:solidFill>
              </a:rPr>
              <a:t> </a:t>
            </a:r>
            <a:r>
              <a:rPr lang="zh-CN" altLang="zh-CN" b="1" dirty="0" smtClean="0"/>
              <a:t>。</a:t>
            </a:r>
            <a:r>
              <a:rPr lang="en-US" altLang="zh-CN" b="1" dirty="0" smtClean="0"/>
              <a:t>P50</a:t>
            </a:r>
            <a:endParaRPr lang="zh-CN" altLang="zh-CN" b="1" dirty="0"/>
          </a:p>
          <a:p>
            <a:pPr marL="0" indent="0">
              <a:buNone/>
            </a:pPr>
            <a:r>
              <a:rPr lang="zh-CN" altLang="zh-CN" b="1" dirty="0"/>
              <a:t>②地位：人民代表大会制是我国</a:t>
            </a:r>
            <a:r>
              <a:rPr lang="zh-CN" altLang="zh-CN" b="1" dirty="0" smtClean="0"/>
              <a:t>的</a:t>
            </a:r>
            <a:r>
              <a:rPr lang="zh-CN" altLang="en-US" b="1" u="sng" dirty="0" smtClean="0">
                <a:solidFill>
                  <a:srgbClr val="FF0000"/>
                </a:solidFill>
              </a:rPr>
              <a:t>根本政治</a:t>
            </a:r>
            <a:r>
              <a:rPr lang="zh-CN" altLang="zh-CN" b="1" dirty="0" smtClean="0"/>
              <a:t>制度</a:t>
            </a:r>
            <a:r>
              <a:rPr lang="zh-CN" altLang="zh-CN" b="1" dirty="0"/>
              <a:t>，在我国政治</a:t>
            </a:r>
            <a:r>
              <a:rPr lang="zh-CN" altLang="zh-CN" b="1" dirty="0" smtClean="0"/>
              <a:t>制</a:t>
            </a:r>
            <a:endParaRPr lang="en-US" altLang="zh-CN" b="1" dirty="0" smtClean="0"/>
          </a:p>
          <a:p>
            <a:pPr marL="0" indent="0">
              <a:buNone/>
            </a:pPr>
            <a:r>
              <a:rPr lang="zh-CN" altLang="zh-CN" b="1" dirty="0" smtClean="0"/>
              <a:t>度</a:t>
            </a:r>
            <a:r>
              <a:rPr lang="zh-CN" altLang="zh-CN" b="1" dirty="0"/>
              <a:t>体系中居于核心地位</a:t>
            </a:r>
            <a:r>
              <a:rPr lang="zh-CN" altLang="zh-CN" b="1" dirty="0" smtClean="0"/>
              <a:t>。</a:t>
            </a:r>
            <a:r>
              <a:rPr lang="en-US" altLang="zh-CN" b="1" dirty="0" smtClean="0">
                <a:solidFill>
                  <a:srgbClr val="FF0000"/>
                </a:solidFill>
                <a:latin typeface="黑体" panose="02010609060101010101" pitchFamily="49" charset="-122"/>
                <a:ea typeface="黑体" panose="02010609060101010101" pitchFamily="49" charset="-122"/>
              </a:rPr>
              <a:t>P51②③ </a:t>
            </a:r>
            <a:r>
              <a:rPr lang="zh-CN" altLang="en-US" b="1" dirty="0" smtClean="0">
                <a:solidFill>
                  <a:srgbClr val="FF0000"/>
                </a:solidFill>
                <a:latin typeface="黑体" panose="02010609060101010101" pitchFamily="49" charset="-122"/>
                <a:ea typeface="黑体" panose="02010609060101010101" pitchFamily="49" charset="-122"/>
              </a:rPr>
              <a:t>人民当家作主、中国共产党领导、把体现人民根</a:t>
            </a:r>
            <a:endParaRPr lang="en-US" altLang="zh-CN" b="1" dirty="0" smtClean="0">
              <a:solidFill>
                <a:srgbClr val="FF0000"/>
              </a:solidFill>
              <a:latin typeface="黑体" panose="02010609060101010101" pitchFamily="49" charset="-122"/>
              <a:ea typeface="黑体" panose="02010609060101010101" pitchFamily="49" charset="-122"/>
            </a:endParaRPr>
          </a:p>
          <a:p>
            <a:pPr marL="0" indent="0">
              <a:buNone/>
            </a:pPr>
            <a:r>
              <a:rPr lang="zh-CN" altLang="en-US" b="1" dirty="0" smtClean="0">
                <a:solidFill>
                  <a:srgbClr val="FF0000"/>
                </a:solidFill>
                <a:latin typeface="黑体" panose="02010609060101010101" pitchFamily="49" charset="-122"/>
                <a:ea typeface="黑体" panose="02010609060101010101" pitchFamily="49" charset="-122"/>
              </a:rPr>
              <a:t>本利益的党的路线、方针政策依照法定程序转化为国家意识，成为全体公民共同遵循的法</a:t>
            </a:r>
            <a:endParaRPr lang="en-US" altLang="zh-CN" b="1" dirty="0" smtClean="0">
              <a:solidFill>
                <a:srgbClr val="FF0000"/>
              </a:solidFill>
              <a:latin typeface="黑体" panose="02010609060101010101" pitchFamily="49" charset="-122"/>
              <a:ea typeface="黑体" panose="02010609060101010101" pitchFamily="49" charset="-122"/>
            </a:endParaRPr>
          </a:p>
          <a:p>
            <a:pPr marL="0" indent="0">
              <a:buNone/>
            </a:pPr>
            <a:r>
              <a:rPr lang="zh-CN" altLang="en-US" b="1" dirty="0" smtClean="0">
                <a:solidFill>
                  <a:srgbClr val="FF0000"/>
                </a:solidFill>
                <a:latin typeface="黑体" panose="02010609060101010101" pitchFamily="49" charset="-122"/>
                <a:ea typeface="黑体" panose="02010609060101010101" pitchFamily="49" charset="-122"/>
              </a:rPr>
              <a:t>律规范。</a:t>
            </a:r>
            <a:endParaRPr lang="zh-CN" altLang="zh-CN" b="1" dirty="0">
              <a:solidFill>
                <a:srgbClr val="FF0000"/>
              </a:solidFill>
              <a:latin typeface="黑体" panose="02010609060101010101" pitchFamily="49" charset="-122"/>
              <a:ea typeface="黑体" panose="02010609060101010101" pitchFamily="49" charset="-122"/>
            </a:endParaRPr>
          </a:p>
          <a:p>
            <a:pPr marL="0" indent="0">
              <a:buNone/>
            </a:pPr>
            <a:r>
              <a:rPr lang="zh-CN" altLang="zh-CN" b="1" dirty="0" smtClean="0"/>
              <a:t>③</a:t>
            </a:r>
            <a:r>
              <a:rPr lang="zh-CN" altLang="zh-CN" b="1" dirty="0"/>
              <a:t>优越性：保障</a:t>
            </a:r>
            <a:r>
              <a:rPr lang="zh-CN" altLang="zh-CN" b="1" dirty="0" smtClean="0"/>
              <a:t>了</a:t>
            </a:r>
            <a:r>
              <a:rPr lang="zh-CN" altLang="en-US" b="1" u="sng" dirty="0" smtClean="0">
                <a:solidFill>
                  <a:srgbClr val="FF0000"/>
                </a:solidFill>
              </a:rPr>
              <a:t>人民当家作主</a:t>
            </a:r>
            <a:r>
              <a:rPr lang="en-US" altLang="zh-CN" b="1" u="sng" dirty="0">
                <a:solidFill>
                  <a:srgbClr val="FF0000"/>
                </a:solidFill>
              </a:rPr>
              <a:t> </a:t>
            </a:r>
            <a:r>
              <a:rPr lang="zh-CN" altLang="zh-CN" b="1" dirty="0" smtClean="0"/>
              <a:t>；</a:t>
            </a:r>
            <a:r>
              <a:rPr lang="zh-CN" altLang="zh-CN" b="1" dirty="0"/>
              <a:t>动员了全体人民</a:t>
            </a:r>
            <a:r>
              <a:rPr lang="zh-CN" altLang="zh-CN" b="1" dirty="0" smtClean="0"/>
              <a:t>以</a:t>
            </a:r>
            <a:r>
              <a:rPr lang="zh-CN" altLang="en-US" b="1" u="sng" dirty="0" smtClean="0">
                <a:solidFill>
                  <a:srgbClr val="FF0000"/>
                </a:solidFill>
              </a:rPr>
              <a:t>国家主人翁</a:t>
            </a:r>
            <a:r>
              <a:rPr lang="en-US" altLang="zh-CN" b="1" u="sng" dirty="0" smtClean="0">
                <a:solidFill>
                  <a:srgbClr val="FF0000"/>
                </a:solidFill>
              </a:rPr>
              <a:t> </a:t>
            </a:r>
            <a:r>
              <a:rPr lang="zh-CN" altLang="zh-CN" b="1" dirty="0" smtClean="0"/>
              <a:t>的姿</a:t>
            </a:r>
            <a:endParaRPr lang="en-US" altLang="zh-CN" b="1" dirty="0" smtClean="0"/>
          </a:p>
          <a:p>
            <a:pPr marL="0" indent="0">
              <a:buNone/>
            </a:pPr>
            <a:r>
              <a:rPr lang="zh-CN" altLang="zh-CN" b="1" dirty="0" smtClean="0"/>
              <a:t>态</a:t>
            </a:r>
            <a:r>
              <a:rPr lang="zh-CN" altLang="zh-CN" b="1" dirty="0"/>
              <a:t>投身</a:t>
            </a:r>
            <a:r>
              <a:rPr lang="zh-CN" altLang="zh-CN" b="1" dirty="0" smtClean="0"/>
              <a:t>于</a:t>
            </a:r>
            <a:r>
              <a:rPr lang="zh-CN" altLang="en-US" b="1" u="sng" dirty="0" smtClean="0">
                <a:solidFill>
                  <a:srgbClr val="FF0000"/>
                </a:solidFill>
              </a:rPr>
              <a:t>社会主义建设</a:t>
            </a:r>
            <a:r>
              <a:rPr lang="en-US" altLang="zh-CN" b="1" u="sng" dirty="0" smtClean="0">
                <a:solidFill>
                  <a:srgbClr val="FF0000"/>
                </a:solidFill>
              </a:rPr>
              <a:t> </a:t>
            </a:r>
            <a:r>
              <a:rPr lang="zh-CN" altLang="zh-CN" b="1" dirty="0" smtClean="0"/>
              <a:t>；</a:t>
            </a:r>
            <a:r>
              <a:rPr lang="zh-CN" altLang="zh-CN" b="1" dirty="0"/>
              <a:t>保证</a:t>
            </a:r>
            <a:r>
              <a:rPr lang="zh-CN" altLang="zh-CN" b="1" dirty="0" smtClean="0"/>
              <a:t>了</a:t>
            </a:r>
            <a:r>
              <a:rPr lang="zh-CN" altLang="en-US" b="1" u="sng" dirty="0" smtClean="0">
                <a:solidFill>
                  <a:srgbClr val="FF0000"/>
                </a:solidFill>
              </a:rPr>
              <a:t>国家机关协调高效运转</a:t>
            </a:r>
            <a:r>
              <a:rPr lang="en-US" altLang="zh-CN" b="1" u="sng" dirty="0" smtClean="0">
                <a:solidFill>
                  <a:srgbClr val="FF0000"/>
                </a:solidFill>
              </a:rPr>
              <a:t> </a:t>
            </a:r>
            <a:r>
              <a:rPr lang="zh-CN" altLang="zh-CN" b="1" dirty="0" smtClean="0"/>
              <a:t>；</a:t>
            </a:r>
            <a:r>
              <a:rPr lang="zh-CN" altLang="zh-CN" b="1" dirty="0"/>
              <a:t>维护</a:t>
            </a:r>
            <a:r>
              <a:rPr lang="zh-CN" altLang="zh-CN" b="1" dirty="0" smtClean="0"/>
              <a:t>了</a:t>
            </a:r>
            <a:r>
              <a:rPr lang="zh-CN" altLang="en-US" b="1" u="sng" dirty="0" smtClean="0">
                <a:solidFill>
                  <a:srgbClr val="FF0000"/>
                </a:solidFill>
              </a:rPr>
              <a:t>国家统一</a:t>
            </a:r>
            <a:r>
              <a:rPr lang="zh-CN" altLang="zh-CN" b="1" u="sng" dirty="0" smtClean="0">
                <a:solidFill>
                  <a:srgbClr val="FF0000"/>
                </a:solidFill>
              </a:rPr>
              <a:t> </a:t>
            </a:r>
            <a:r>
              <a:rPr lang="en-US" altLang="zh-CN" b="1" u="sng" dirty="0" smtClean="0">
                <a:solidFill>
                  <a:srgbClr val="FF0000"/>
                </a:solidFill>
              </a:rPr>
              <a:t>           </a:t>
            </a:r>
          </a:p>
          <a:p>
            <a:pPr marL="0" indent="0">
              <a:buNone/>
            </a:pPr>
            <a:r>
              <a:rPr lang="zh-CN" altLang="zh-CN" b="1" dirty="0" smtClean="0"/>
              <a:t>和</a:t>
            </a:r>
            <a:r>
              <a:rPr lang="zh-CN" altLang="en-US" b="1" u="sng" dirty="0" smtClean="0">
                <a:solidFill>
                  <a:srgbClr val="FF0000"/>
                </a:solidFill>
              </a:rPr>
              <a:t>民族团结</a:t>
            </a:r>
            <a:r>
              <a:rPr lang="en-US" altLang="zh-CN" b="1" u="sng" dirty="0" smtClean="0">
                <a:solidFill>
                  <a:srgbClr val="FF0000"/>
                </a:solidFill>
              </a:rPr>
              <a:t> </a:t>
            </a:r>
            <a:r>
              <a:rPr lang="zh-CN" altLang="zh-CN" b="1" dirty="0" smtClean="0"/>
              <a:t>。</a:t>
            </a:r>
            <a:endParaRPr lang="en-US" altLang="zh-CN" b="1" dirty="0" smtClean="0"/>
          </a:p>
          <a:p>
            <a:pPr marL="0" indent="0">
              <a:buNone/>
            </a:pPr>
            <a:r>
              <a:rPr lang="zh-CN" altLang="zh-CN" b="1" dirty="0" smtClean="0"/>
              <a:t>人大</a:t>
            </a:r>
            <a:r>
              <a:rPr lang="zh-CN" altLang="zh-CN" b="1" dirty="0"/>
              <a:t>制是</a:t>
            </a:r>
            <a:r>
              <a:rPr lang="zh-CN" altLang="zh-CN" b="1" dirty="0" smtClean="0"/>
              <a:t>坚持</a:t>
            </a:r>
            <a:r>
              <a:rPr lang="zh-CN" altLang="en-US" b="1" u="sng" dirty="0" smtClean="0">
                <a:solidFill>
                  <a:srgbClr val="FF0000"/>
                </a:solidFill>
              </a:rPr>
              <a:t>党的领导</a:t>
            </a:r>
            <a:r>
              <a:rPr lang="en-US" altLang="zh-CN" b="1" u="sng" dirty="0" smtClean="0">
                <a:solidFill>
                  <a:srgbClr val="FF0000"/>
                </a:solidFill>
              </a:rPr>
              <a:t> </a:t>
            </a:r>
            <a:r>
              <a:rPr lang="zh-CN" altLang="zh-CN" b="1" dirty="0">
                <a:solidFill>
                  <a:srgbClr val="FF0000"/>
                </a:solidFill>
              </a:rPr>
              <a:t>、</a:t>
            </a:r>
            <a:r>
              <a:rPr lang="zh-CN" altLang="zh-CN" b="1" u="sng" dirty="0">
                <a:solidFill>
                  <a:srgbClr val="FF0000"/>
                </a:solidFill>
              </a:rPr>
              <a:t> </a:t>
            </a:r>
            <a:r>
              <a:rPr lang="en-US" altLang="zh-CN" b="1" u="sng" dirty="0">
                <a:solidFill>
                  <a:srgbClr val="FF0000"/>
                </a:solidFill>
              </a:rPr>
              <a:t> </a:t>
            </a:r>
            <a:r>
              <a:rPr lang="zh-CN" altLang="en-US" b="1" u="sng" dirty="0" smtClean="0">
                <a:solidFill>
                  <a:srgbClr val="FF0000"/>
                </a:solidFill>
              </a:rPr>
              <a:t>人民当家作主</a:t>
            </a:r>
            <a:r>
              <a:rPr lang="en-US" altLang="zh-CN" b="1" u="sng" dirty="0" smtClean="0">
                <a:solidFill>
                  <a:srgbClr val="FF0000"/>
                </a:solidFill>
              </a:rPr>
              <a:t>       </a:t>
            </a:r>
            <a:r>
              <a:rPr lang="zh-CN" altLang="zh-CN" b="1" dirty="0">
                <a:solidFill>
                  <a:srgbClr val="FF0000"/>
                </a:solidFill>
              </a:rPr>
              <a:t>、</a:t>
            </a:r>
            <a:r>
              <a:rPr lang="zh-CN" altLang="zh-CN" b="1" u="sng" dirty="0">
                <a:solidFill>
                  <a:srgbClr val="FF0000"/>
                </a:solidFill>
              </a:rPr>
              <a:t> </a:t>
            </a:r>
            <a:r>
              <a:rPr lang="en-US" altLang="zh-CN" b="1" u="sng" dirty="0">
                <a:solidFill>
                  <a:srgbClr val="FF0000"/>
                </a:solidFill>
              </a:rPr>
              <a:t> </a:t>
            </a:r>
            <a:r>
              <a:rPr lang="zh-CN" altLang="en-US" b="1" u="sng" dirty="0" smtClean="0">
                <a:solidFill>
                  <a:srgbClr val="FF0000"/>
                </a:solidFill>
              </a:rPr>
              <a:t>依法治国</a:t>
            </a:r>
            <a:r>
              <a:rPr lang="en-US" altLang="zh-CN" b="1" u="sng" dirty="0" smtClean="0">
                <a:solidFill>
                  <a:srgbClr val="FF0000"/>
                </a:solidFill>
              </a:rPr>
              <a:t>       </a:t>
            </a:r>
            <a:r>
              <a:rPr lang="zh-CN" altLang="zh-CN" b="1" dirty="0"/>
              <a:t>有机</a:t>
            </a:r>
            <a:r>
              <a:rPr lang="zh-CN" altLang="zh-CN" b="1" dirty="0" smtClean="0"/>
              <a:t>统</a:t>
            </a:r>
            <a:endParaRPr lang="en-US" altLang="zh-CN" b="1" dirty="0" smtClean="0"/>
          </a:p>
          <a:p>
            <a:pPr marL="0" indent="0">
              <a:buNone/>
            </a:pPr>
            <a:r>
              <a:rPr lang="zh-CN" altLang="zh-CN" b="1" dirty="0" smtClean="0"/>
              <a:t>一</a:t>
            </a:r>
            <a:r>
              <a:rPr lang="zh-CN" altLang="zh-CN" b="1" dirty="0"/>
              <a:t>的</a:t>
            </a:r>
            <a:r>
              <a:rPr lang="zh-CN" altLang="zh-CN" b="1" dirty="0" smtClean="0"/>
              <a:t>根本</a:t>
            </a:r>
            <a:r>
              <a:rPr lang="zh-CN" altLang="zh-CN" b="1" dirty="0"/>
              <a:t>政治制度</a:t>
            </a:r>
            <a:r>
              <a:rPr lang="zh-CN" altLang="zh-CN" b="1" dirty="0" smtClean="0"/>
              <a:t>安排</a:t>
            </a:r>
            <a:r>
              <a:rPr lang="zh-CN" altLang="zh-CN" b="1" dirty="0"/>
              <a:t>，体现了中国特色社会主义的制度优势。</a:t>
            </a:r>
          </a:p>
          <a:p>
            <a:endParaRPr lang="zh-CN" altLang="en-US" dirty="0"/>
          </a:p>
        </p:txBody>
      </p:sp>
    </p:spTree>
    <p:extLst>
      <p:ext uri="{BB962C8B-B14F-4D97-AF65-F5344CB8AC3E}">
        <p14:creationId xmlns:p14="http://schemas.microsoft.com/office/powerpoint/2010/main" val="21787480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marL="0" indent="0">
              <a:buNone/>
            </a:pPr>
            <a:r>
              <a:rPr lang="zh-CN" altLang="en-US" sz="3600" b="1" dirty="0" smtClean="0">
                <a:solidFill>
                  <a:srgbClr val="C00000"/>
                </a:solidFill>
              </a:rPr>
              <a:t>民主集中制</a:t>
            </a:r>
            <a:endParaRPr lang="en-US" altLang="zh-CN" sz="3600" b="1" dirty="0" smtClean="0">
              <a:solidFill>
                <a:srgbClr val="C00000"/>
              </a:solidFill>
            </a:endParaRPr>
          </a:p>
          <a:p>
            <a:pPr marL="0" indent="0">
              <a:buNone/>
            </a:pPr>
            <a:r>
              <a:rPr lang="en-US" altLang="zh-CN" b="1" dirty="0"/>
              <a:t> </a:t>
            </a:r>
            <a:r>
              <a:rPr lang="en-US" altLang="zh-CN" b="1" dirty="0" smtClean="0"/>
              <a:t>   </a:t>
            </a:r>
            <a:r>
              <a:rPr lang="zh-CN" altLang="en-US" b="1" dirty="0" smtClean="0"/>
              <a:t>民主</a:t>
            </a:r>
            <a:r>
              <a:rPr lang="zh-CN" altLang="en-US" b="1" dirty="0"/>
              <a:t>基础上的集中和集中指导下的民主相结合的制度</a:t>
            </a:r>
            <a:r>
              <a:rPr lang="zh-CN" altLang="en-US" b="1" dirty="0" smtClean="0"/>
              <a:t>，它</a:t>
            </a:r>
            <a:r>
              <a:rPr lang="zh-CN" altLang="en-US" b="1" dirty="0"/>
              <a:t>体现</a:t>
            </a:r>
            <a:r>
              <a:rPr lang="zh-CN" altLang="en-US" b="1" dirty="0">
                <a:solidFill>
                  <a:srgbClr val="FF0000"/>
                </a:solidFill>
              </a:rPr>
              <a:t>在人民与人大有关系上，</a:t>
            </a:r>
            <a:r>
              <a:rPr lang="zh-CN" altLang="en-US" b="1" dirty="0"/>
              <a:t>人民代表大会代表由民主选举产生，对人民负责，受人民监督，人大活动中实行少数服务多数的原则</a:t>
            </a:r>
            <a:r>
              <a:rPr lang="zh-CN" altLang="en-US" b="1" dirty="0" smtClean="0"/>
              <a:t>；</a:t>
            </a:r>
            <a:endParaRPr lang="en-US" altLang="zh-CN" b="1" dirty="0" smtClean="0"/>
          </a:p>
          <a:p>
            <a:pPr marL="0" indent="0">
              <a:buNone/>
            </a:pPr>
            <a:r>
              <a:rPr lang="zh-CN" altLang="en-US" b="1" dirty="0" smtClean="0">
                <a:solidFill>
                  <a:srgbClr val="FF0000"/>
                </a:solidFill>
              </a:rPr>
              <a:t>在</a:t>
            </a:r>
            <a:r>
              <a:rPr lang="zh-CN" altLang="en-US" b="1" dirty="0">
                <a:solidFill>
                  <a:srgbClr val="FF0000"/>
                </a:solidFill>
              </a:rPr>
              <a:t>人大与其他国家机关关系上，</a:t>
            </a:r>
            <a:r>
              <a:rPr lang="zh-CN" altLang="en-US" b="1" dirty="0"/>
              <a:t>人大产生其他国家机关，其他国家机关对人大负责，受人大</a:t>
            </a:r>
            <a:r>
              <a:rPr lang="zh-CN" altLang="en-US" b="1" dirty="0" smtClean="0"/>
              <a:t>监督；</a:t>
            </a:r>
            <a:endParaRPr lang="en-US" altLang="zh-CN" b="1" dirty="0" smtClean="0"/>
          </a:p>
          <a:p>
            <a:pPr marL="0" indent="0">
              <a:buNone/>
            </a:pPr>
            <a:r>
              <a:rPr lang="zh-CN" altLang="en-US" b="1" dirty="0" smtClean="0">
                <a:solidFill>
                  <a:srgbClr val="FF0000"/>
                </a:solidFill>
              </a:rPr>
              <a:t>在</a:t>
            </a:r>
            <a:r>
              <a:rPr lang="zh-CN" altLang="en-US" b="1" dirty="0">
                <a:solidFill>
                  <a:srgbClr val="FF0000"/>
                </a:solidFill>
              </a:rPr>
              <a:t>中央与地方的关系上，</a:t>
            </a:r>
            <a:r>
              <a:rPr lang="zh-CN" altLang="en-US" b="1" dirty="0"/>
              <a:t>在中央统一领导下，合理划分中央和地方国家机关的职权，充分发挥中央与地方两个积极性。</a:t>
            </a:r>
            <a:endParaRPr lang="zh-CN" altLang="en-US" dirty="0"/>
          </a:p>
        </p:txBody>
      </p:sp>
    </p:spTree>
    <p:extLst>
      <p:ext uri="{BB962C8B-B14F-4D97-AF65-F5344CB8AC3E}">
        <p14:creationId xmlns:p14="http://schemas.microsoft.com/office/powerpoint/2010/main" val="1314252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254441" y="365124"/>
            <a:ext cx="11775882" cy="6146993"/>
          </a:xfrm>
        </p:spPr>
        <p:txBody>
          <a:bodyPr>
            <a:normAutofit fontScale="77500" lnSpcReduction="20000"/>
          </a:bodyPr>
          <a:lstStyle/>
          <a:p>
            <a:pPr marL="0" lvl="0" indent="0">
              <a:buNone/>
            </a:pPr>
            <a:r>
              <a:rPr lang="en-US" altLang="zh-CN" b="1" dirty="0" smtClean="0"/>
              <a:t>3.</a:t>
            </a:r>
            <a:r>
              <a:rPr lang="zh-CN" altLang="zh-CN" b="1" dirty="0" smtClean="0"/>
              <a:t>基本</a:t>
            </a:r>
            <a:r>
              <a:rPr lang="zh-CN" altLang="zh-CN" b="1" dirty="0"/>
              <a:t>政治制度</a:t>
            </a:r>
          </a:p>
          <a:p>
            <a:pPr marL="0" indent="0">
              <a:buNone/>
            </a:pPr>
            <a:r>
              <a:rPr lang="zh-CN" altLang="zh-CN" b="1" dirty="0"/>
              <a:t>（</a:t>
            </a:r>
            <a:r>
              <a:rPr lang="en-US" altLang="zh-CN" b="1" dirty="0"/>
              <a:t>1</a:t>
            </a:r>
            <a:r>
              <a:rPr lang="zh-CN" altLang="zh-CN" b="1" dirty="0"/>
              <a:t>）中国共产党领导的多党合作和政治协商制度（中国特色社会主义政党制度</a:t>
            </a:r>
            <a:r>
              <a:rPr lang="zh-CN" altLang="zh-CN" b="1" dirty="0" smtClean="0"/>
              <a:t>）</a:t>
            </a:r>
            <a:r>
              <a:rPr lang="en-US" altLang="zh-CN" b="1" dirty="0" smtClean="0"/>
              <a:t>P55--58</a:t>
            </a:r>
            <a:endParaRPr lang="zh-CN" altLang="zh-CN" b="1" dirty="0"/>
          </a:p>
          <a:p>
            <a:pPr marL="0" indent="0">
              <a:buNone/>
            </a:pPr>
            <a:r>
              <a:rPr lang="zh-CN" altLang="zh-CN" b="1" dirty="0"/>
              <a:t>①基本</a:t>
            </a:r>
            <a:r>
              <a:rPr lang="zh-CN" altLang="zh-CN" b="1" dirty="0" smtClean="0"/>
              <a:t>内容</a:t>
            </a:r>
            <a:r>
              <a:rPr lang="en-US" altLang="zh-CN" b="1" dirty="0"/>
              <a:t>P55--</a:t>
            </a:r>
            <a:r>
              <a:rPr lang="en-US" altLang="zh-CN" b="1" dirty="0" smtClean="0"/>
              <a:t>56</a:t>
            </a:r>
          </a:p>
          <a:p>
            <a:pPr marL="0" indent="0">
              <a:buNone/>
            </a:pPr>
            <a:r>
              <a:rPr lang="en-US" altLang="zh-CN" b="1" dirty="0" smtClean="0"/>
              <a:t> </a:t>
            </a:r>
            <a:r>
              <a:rPr lang="en-US" altLang="zh-CN" b="1" dirty="0"/>
              <a:t>A.</a:t>
            </a:r>
            <a:r>
              <a:rPr lang="zh-CN" altLang="zh-CN" b="1" dirty="0"/>
              <a:t>首要前提和根本保证：中国共产党的领导（政治领导</a:t>
            </a:r>
            <a:r>
              <a:rPr lang="zh-CN" altLang="zh-CN" b="1" dirty="0" smtClean="0"/>
              <a:t>）</a:t>
            </a:r>
            <a:endParaRPr lang="en-US" altLang="zh-CN" b="1" dirty="0" smtClean="0"/>
          </a:p>
          <a:p>
            <a:pPr marL="0" indent="0">
              <a:buNone/>
            </a:pPr>
            <a:r>
              <a:rPr lang="en-US" altLang="zh-CN" b="1" dirty="0"/>
              <a:t> </a:t>
            </a:r>
            <a:r>
              <a:rPr lang="en-US" altLang="zh-CN" b="1" dirty="0" smtClean="0"/>
              <a:t>B</a:t>
            </a:r>
            <a:r>
              <a:rPr lang="en-US" altLang="zh-CN" b="1" dirty="0"/>
              <a:t>.</a:t>
            </a:r>
            <a:r>
              <a:rPr lang="zh-CN" altLang="zh-CN" b="1" dirty="0"/>
              <a:t>政党关系：中国共产党是</a:t>
            </a:r>
            <a:r>
              <a:rPr lang="zh-CN" altLang="zh-CN" b="1" u="sng" dirty="0">
                <a:solidFill>
                  <a:srgbClr val="FF0000"/>
                </a:solidFill>
              </a:rPr>
              <a:t> </a:t>
            </a:r>
            <a:r>
              <a:rPr lang="zh-CN" altLang="en-US" b="1" u="sng" dirty="0" smtClean="0">
                <a:solidFill>
                  <a:srgbClr val="FF0000"/>
                </a:solidFill>
              </a:rPr>
              <a:t>执政党</a:t>
            </a:r>
            <a:r>
              <a:rPr lang="en-US" altLang="zh-CN" b="1" u="sng" dirty="0" smtClean="0">
                <a:solidFill>
                  <a:srgbClr val="FF0000"/>
                </a:solidFill>
              </a:rPr>
              <a:t>  </a:t>
            </a:r>
            <a:r>
              <a:rPr lang="zh-CN" altLang="zh-CN" b="1" dirty="0"/>
              <a:t>，各民主党派是</a:t>
            </a:r>
            <a:r>
              <a:rPr lang="zh-CN" altLang="zh-CN" b="1" u="sng" dirty="0">
                <a:solidFill>
                  <a:srgbClr val="FF0000"/>
                </a:solidFill>
              </a:rPr>
              <a:t> </a:t>
            </a:r>
            <a:r>
              <a:rPr lang="zh-CN" altLang="en-US" b="1" u="sng" dirty="0" smtClean="0">
                <a:solidFill>
                  <a:srgbClr val="FF0000"/>
                </a:solidFill>
              </a:rPr>
              <a:t>参政党</a:t>
            </a:r>
            <a:r>
              <a:rPr lang="zh-CN" altLang="zh-CN" b="1" dirty="0" smtClean="0"/>
              <a:t>；是</a:t>
            </a:r>
            <a:r>
              <a:rPr lang="zh-CN" altLang="zh-CN" b="1" dirty="0"/>
              <a:t>通力合作、共同致力于</a:t>
            </a:r>
            <a:r>
              <a:rPr lang="zh-CN" altLang="zh-CN" b="1" dirty="0" smtClean="0"/>
              <a:t>社</a:t>
            </a:r>
            <a:endParaRPr lang="en-US" altLang="zh-CN" b="1" dirty="0" smtClean="0"/>
          </a:p>
          <a:p>
            <a:pPr marL="0" indent="0">
              <a:buNone/>
            </a:pPr>
            <a:r>
              <a:rPr lang="zh-CN" altLang="zh-CN" b="1" dirty="0" smtClean="0"/>
              <a:t>会</a:t>
            </a:r>
            <a:r>
              <a:rPr lang="zh-CN" altLang="zh-CN" b="1" dirty="0"/>
              <a:t>主义事业</a:t>
            </a:r>
            <a:r>
              <a:rPr lang="zh-CN" altLang="zh-CN" b="1" dirty="0" smtClean="0"/>
              <a:t>的</a:t>
            </a:r>
            <a:r>
              <a:rPr lang="zh-CN" altLang="en-US" b="1" u="sng" dirty="0" smtClean="0">
                <a:solidFill>
                  <a:srgbClr val="FF0000"/>
                </a:solidFill>
              </a:rPr>
              <a:t>亲密友党</a:t>
            </a:r>
            <a:r>
              <a:rPr lang="en-US" altLang="zh-CN" b="1" u="sng" dirty="0" smtClean="0">
                <a:solidFill>
                  <a:srgbClr val="FF0000"/>
                </a:solidFill>
              </a:rPr>
              <a:t> </a:t>
            </a:r>
            <a:r>
              <a:rPr lang="zh-CN" altLang="zh-CN" b="1" dirty="0" smtClean="0"/>
              <a:t>。</a:t>
            </a:r>
            <a:endParaRPr lang="zh-CN" altLang="zh-CN" b="1" dirty="0"/>
          </a:p>
          <a:p>
            <a:pPr marL="0" indent="0">
              <a:buNone/>
            </a:pPr>
            <a:r>
              <a:rPr lang="en-US" altLang="zh-CN" b="1" dirty="0" smtClean="0"/>
              <a:t> C.</a:t>
            </a:r>
            <a:r>
              <a:rPr lang="zh-CN" altLang="zh-CN" b="1" dirty="0"/>
              <a:t>根本活动准则：</a:t>
            </a:r>
            <a:r>
              <a:rPr lang="zh-CN" altLang="zh-CN" b="1" dirty="0" smtClean="0"/>
              <a:t>以</a:t>
            </a:r>
            <a:r>
              <a:rPr lang="zh-CN" altLang="en-US" b="1" u="sng" dirty="0" smtClean="0">
                <a:solidFill>
                  <a:srgbClr val="FF0000"/>
                </a:solidFill>
              </a:rPr>
              <a:t>宪法</a:t>
            </a:r>
            <a:r>
              <a:rPr lang="en-US" altLang="zh-CN" b="1" u="sng" dirty="0" smtClean="0">
                <a:solidFill>
                  <a:srgbClr val="FF0000"/>
                </a:solidFill>
              </a:rPr>
              <a:t>  </a:t>
            </a:r>
            <a:r>
              <a:rPr lang="zh-CN" altLang="zh-CN" b="1" dirty="0" smtClean="0"/>
              <a:t>为</a:t>
            </a:r>
            <a:r>
              <a:rPr lang="zh-CN" altLang="zh-CN" b="1" dirty="0"/>
              <a:t>根本的活动准则</a:t>
            </a:r>
          </a:p>
          <a:p>
            <a:pPr marL="0" indent="0">
              <a:buNone/>
            </a:pPr>
            <a:r>
              <a:rPr lang="en-US" altLang="zh-CN" b="1" dirty="0" smtClean="0"/>
              <a:t> D</a:t>
            </a:r>
            <a:r>
              <a:rPr lang="en-US" altLang="zh-CN" b="1" dirty="0"/>
              <a:t>.</a:t>
            </a:r>
            <a:r>
              <a:rPr lang="zh-CN" altLang="zh-CN" b="1" dirty="0"/>
              <a:t>方针：长期共存、互相监督、肝胆相照、荣辱与共</a:t>
            </a:r>
          </a:p>
          <a:p>
            <a:pPr marL="0" indent="0">
              <a:buNone/>
            </a:pPr>
            <a:r>
              <a:rPr lang="zh-CN" altLang="zh-CN" b="1" dirty="0"/>
              <a:t>②优越性：</a:t>
            </a:r>
            <a:r>
              <a:rPr lang="zh-CN" altLang="zh-CN" b="1" dirty="0" smtClean="0"/>
              <a:t>与</a:t>
            </a:r>
            <a:r>
              <a:rPr lang="zh-CN" altLang="en-US" b="1" u="sng" dirty="0" smtClean="0">
                <a:solidFill>
                  <a:srgbClr val="FF0000"/>
                </a:solidFill>
              </a:rPr>
              <a:t>人民代表大会制度</a:t>
            </a:r>
            <a:r>
              <a:rPr lang="zh-CN" altLang="zh-CN" b="1" dirty="0" smtClean="0"/>
              <a:t>相</a:t>
            </a:r>
            <a:r>
              <a:rPr lang="zh-CN" altLang="zh-CN" b="1" dirty="0"/>
              <a:t>适应，有利于发展社会主义民主，有利于推进中国特色</a:t>
            </a:r>
            <a:r>
              <a:rPr lang="zh-CN" altLang="zh-CN" b="1" dirty="0" smtClean="0"/>
              <a:t>社会</a:t>
            </a:r>
            <a:endParaRPr lang="en-US" altLang="zh-CN" b="1" dirty="0" smtClean="0"/>
          </a:p>
          <a:p>
            <a:pPr marL="0" indent="0">
              <a:buNone/>
            </a:pPr>
            <a:r>
              <a:rPr lang="zh-CN" altLang="zh-CN" b="1" dirty="0" smtClean="0"/>
              <a:t>主义</a:t>
            </a:r>
            <a:r>
              <a:rPr lang="zh-CN" altLang="zh-CN" b="1" dirty="0"/>
              <a:t>现代化</a:t>
            </a:r>
            <a:r>
              <a:rPr lang="zh-CN" altLang="zh-CN" b="1" dirty="0" smtClean="0"/>
              <a:t>建设</a:t>
            </a:r>
            <a:r>
              <a:rPr lang="zh-CN" altLang="zh-CN" b="1" dirty="0"/>
              <a:t>，有利于推进祖国和平统一大业。</a:t>
            </a:r>
          </a:p>
          <a:p>
            <a:pPr>
              <a:buFont typeface="Wingdings" panose="05000000000000000000" pitchFamily="2" charset="2"/>
              <a:buChar char="u"/>
            </a:pPr>
            <a:r>
              <a:rPr lang="zh-CN" altLang="zh-CN" b="1" dirty="0"/>
              <a:t>③多党合作的机构——中国人民政治协商会议（简称“人民政协”</a:t>
            </a:r>
            <a:r>
              <a:rPr lang="zh-CN" altLang="zh-CN" b="1" dirty="0" smtClean="0"/>
              <a:t>）</a:t>
            </a:r>
            <a:r>
              <a:rPr lang="en-US" altLang="zh-CN" b="1" dirty="0" smtClean="0"/>
              <a:t>P57-</a:t>
            </a:r>
            <a:r>
              <a:rPr lang="en-US" altLang="zh-CN" b="1" dirty="0"/>
              <a:t>-</a:t>
            </a:r>
            <a:r>
              <a:rPr lang="en-US" altLang="zh-CN" b="1" dirty="0" smtClean="0"/>
              <a:t>58</a:t>
            </a:r>
            <a:endParaRPr lang="zh-CN" altLang="zh-CN" b="1" dirty="0"/>
          </a:p>
          <a:p>
            <a:pPr marL="0" indent="0">
              <a:buNone/>
            </a:pPr>
            <a:r>
              <a:rPr lang="en-US" altLang="zh-CN" b="1" dirty="0" smtClean="0"/>
              <a:t>A</a:t>
            </a:r>
            <a:r>
              <a:rPr lang="en-US" altLang="zh-CN" b="1" dirty="0"/>
              <a:t>.</a:t>
            </a:r>
            <a:r>
              <a:rPr lang="zh-CN" altLang="zh-CN" b="1" dirty="0"/>
              <a:t>性质：是中国人民</a:t>
            </a:r>
            <a:r>
              <a:rPr lang="zh-CN" altLang="zh-CN" b="1" dirty="0" smtClean="0"/>
              <a:t>的</a:t>
            </a:r>
            <a:r>
              <a:rPr lang="zh-CN" altLang="en-US" b="1" u="sng" dirty="0" smtClean="0">
                <a:solidFill>
                  <a:srgbClr val="FF0000"/>
                </a:solidFill>
              </a:rPr>
              <a:t>爱国统一战线</a:t>
            </a:r>
            <a:r>
              <a:rPr lang="en-US" altLang="zh-CN" b="1" u="sng" dirty="0" smtClean="0">
                <a:solidFill>
                  <a:srgbClr val="FF0000"/>
                </a:solidFill>
              </a:rPr>
              <a:t> </a:t>
            </a:r>
            <a:r>
              <a:rPr lang="zh-CN" altLang="zh-CN" b="1" dirty="0" smtClean="0"/>
              <a:t>组织</a:t>
            </a:r>
            <a:r>
              <a:rPr lang="zh-CN" altLang="zh-CN" b="1" dirty="0"/>
              <a:t>，是多党合作和政治协商的重要机构，发扬</a:t>
            </a:r>
            <a:r>
              <a:rPr lang="zh-CN" altLang="zh-CN" b="1" dirty="0" smtClean="0"/>
              <a:t>社会主义</a:t>
            </a:r>
            <a:endParaRPr lang="en-US" altLang="zh-CN" b="1" dirty="0" smtClean="0"/>
          </a:p>
          <a:p>
            <a:pPr marL="0" indent="0">
              <a:buNone/>
            </a:pPr>
            <a:r>
              <a:rPr lang="zh-CN" altLang="zh-CN" b="1" dirty="0" smtClean="0"/>
              <a:t>民主</a:t>
            </a:r>
            <a:r>
              <a:rPr lang="zh-CN" altLang="zh-CN" b="1" dirty="0"/>
              <a:t>的</a:t>
            </a:r>
            <a:r>
              <a:rPr lang="zh-CN" altLang="zh-CN" b="1" dirty="0" smtClean="0"/>
              <a:t>重要</a:t>
            </a:r>
            <a:r>
              <a:rPr lang="zh-CN" altLang="zh-CN" b="1" dirty="0"/>
              <a:t>实现形式，是国家</a:t>
            </a:r>
            <a:r>
              <a:rPr lang="zh-CN" altLang="zh-CN" b="1" dirty="0" smtClean="0"/>
              <a:t>治理体系</a:t>
            </a:r>
            <a:r>
              <a:rPr lang="zh-CN" altLang="zh-CN" b="1" dirty="0"/>
              <a:t>的重要组成部分，是具有中国特色的制度安排。</a:t>
            </a:r>
          </a:p>
          <a:p>
            <a:pPr marL="0" indent="0">
              <a:buNone/>
            </a:pPr>
            <a:r>
              <a:rPr lang="en-US" altLang="zh-CN" b="1" dirty="0" smtClean="0"/>
              <a:t>B</a:t>
            </a:r>
            <a:r>
              <a:rPr lang="en-US" altLang="zh-CN" b="1" dirty="0"/>
              <a:t>.</a:t>
            </a:r>
            <a:r>
              <a:rPr lang="zh-CN" altLang="zh-CN" b="1" dirty="0"/>
              <a:t>职能：人民政协围绕团结和民主两大主题，履行</a:t>
            </a:r>
            <a:r>
              <a:rPr lang="zh-CN" altLang="zh-CN" b="1" u="sng" dirty="0"/>
              <a:t> </a:t>
            </a:r>
            <a:r>
              <a:rPr lang="zh-CN" altLang="en-US" b="1" u="sng" dirty="0" smtClean="0">
                <a:solidFill>
                  <a:srgbClr val="FF0000"/>
                </a:solidFill>
              </a:rPr>
              <a:t>政治协商</a:t>
            </a:r>
            <a:r>
              <a:rPr lang="en-US" altLang="zh-CN" b="1" u="sng" dirty="0" smtClean="0">
                <a:solidFill>
                  <a:srgbClr val="FF0000"/>
                </a:solidFill>
              </a:rPr>
              <a:t> </a:t>
            </a:r>
            <a:r>
              <a:rPr lang="zh-CN" altLang="zh-CN" b="1" dirty="0" smtClean="0">
                <a:solidFill>
                  <a:srgbClr val="FF0000"/>
                </a:solidFill>
              </a:rPr>
              <a:t>、</a:t>
            </a:r>
            <a:r>
              <a:rPr lang="zh-CN" altLang="zh-CN" b="1" dirty="0">
                <a:solidFill>
                  <a:srgbClr val="FF0000"/>
                </a:solidFill>
              </a:rPr>
              <a:t>民主监督和</a:t>
            </a:r>
            <a:r>
              <a:rPr lang="zh-CN" altLang="zh-CN" b="1" u="sng" dirty="0">
                <a:solidFill>
                  <a:srgbClr val="FF0000"/>
                </a:solidFill>
              </a:rPr>
              <a:t> </a:t>
            </a:r>
            <a:r>
              <a:rPr lang="zh-CN" altLang="en-US" b="1" u="sng" dirty="0" smtClean="0">
                <a:solidFill>
                  <a:srgbClr val="FF0000"/>
                </a:solidFill>
              </a:rPr>
              <a:t>参政议政</a:t>
            </a:r>
            <a:r>
              <a:rPr lang="zh-CN" altLang="zh-CN" b="1" dirty="0" smtClean="0"/>
              <a:t>的职能。</a:t>
            </a:r>
            <a:endParaRPr lang="en-US" altLang="zh-CN" b="1" dirty="0" smtClean="0"/>
          </a:p>
          <a:p>
            <a:pPr marL="0" indent="0">
              <a:buNone/>
            </a:pPr>
            <a:r>
              <a:rPr lang="en-US" altLang="zh-CN" b="1" dirty="0" smtClean="0"/>
              <a:t>C</a:t>
            </a:r>
            <a:r>
              <a:rPr lang="en-US" altLang="zh-CN" b="1" dirty="0"/>
              <a:t>.</a:t>
            </a:r>
            <a:r>
              <a:rPr lang="zh-CN" altLang="zh-CN" b="1" dirty="0"/>
              <a:t>地位：</a:t>
            </a:r>
            <a:r>
              <a:rPr lang="zh-CN" altLang="zh-CN" b="1" dirty="0" smtClean="0"/>
              <a:t>人民政协是社会主义</a:t>
            </a:r>
            <a:r>
              <a:rPr lang="zh-CN" altLang="zh-CN" b="1" u="sng" dirty="0" smtClean="0"/>
              <a:t> </a:t>
            </a:r>
            <a:r>
              <a:rPr lang="zh-CN" altLang="en-US" b="1" u="sng" dirty="0" smtClean="0">
                <a:solidFill>
                  <a:srgbClr val="FF0000"/>
                </a:solidFill>
              </a:rPr>
              <a:t>协商民主</a:t>
            </a:r>
            <a:r>
              <a:rPr lang="en-US" altLang="zh-CN" b="1" u="sng" dirty="0" smtClean="0">
                <a:solidFill>
                  <a:srgbClr val="FF0000"/>
                </a:solidFill>
              </a:rPr>
              <a:t>  </a:t>
            </a:r>
            <a:r>
              <a:rPr lang="zh-CN" altLang="zh-CN" b="1" dirty="0" smtClean="0">
                <a:solidFill>
                  <a:srgbClr val="FF0000"/>
                </a:solidFill>
              </a:rPr>
              <a:t>的</a:t>
            </a:r>
            <a:r>
              <a:rPr lang="zh-CN" altLang="zh-CN" b="1" u="sng" dirty="0" smtClean="0">
                <a:solidFill>
                  <a:srgbClr val="FF0000"/>
                </a:solidFill>
              </a:rPr>
              <a:t> </a:t>
            </a:r>
            <a:r>
              <a:rPr lang="zh-CN" altLang="en-US" b="1" u="sng" dirty="0" smtClean="0">
                <a:solidFill>
                  <a:srgbClr val="FF0000"/>
                </a:solidFill>
              </a:rPr>
              <a:t>重要渠道</a:t>
            </a:r>
            <a:r>
              <a:rPr lang="en-US" altLang="zh-CN" b="1" u="sng" dirty="0" smtClean="0">
                <a:solidFill>
                  <a:srgbClr val="FF0000"/>
                </a:solidFill>
              </a:rPr>
              <a:t> </a:t>
            </a:r>
            <a:r>
              <a:rPr lang="zh-CN" altLang="zh-CN" b="1" dirty="0" smtClean="0"/>
              <a:t>和专门</a:t>
            </a:r>
            <a:r>
              <a:rPr lang="zh-CN" altLang="zh-CN" b="1" dirty="0"/>
              <a:t>协商机构</a:t>
            </a:r>
            <a:r>
              <a:rPr lang="zh-CN" altLang="zh-CN" b="1" dirty="0" smtClean="0"/>
              <a:t>。</a:t>
            </a:r>
            <a:endParaRPr lang="en-US" altLang="zh-CN" b="1" dirty="0" smtClean="0"/>
          </a:p>
          <a:p>
            <a:pPr marL="0" indent="0">
              <a:buNone/>
            </a:pPr>
            <a:r>
              <a:rPr lang="zh-CN" altLang="en-US" b="1" dirty="0" smtClean="0"/>
              <a:t>作用：聚焦国家中心任务、</a:t>
            </a:r>
            <a:r>
              <a:rPr lang="zh-CN" altLang="en-US" b="1" dirty="0"/>
              <a:t>协商民主</a:t>
            </a:r>
            <a:r>
              <a:rPr lang="en-US" altLang="zh-CN" b="1" dirty="0"/>
              <a:t> </a:t>
            </a:r>
            <a:r>
              <a:rPr lang="zh-CN" altLang="en-US" b="1" dirty="0" smtClean="0"/>
              <a:t>、凝聚共识、促进团结。</a:t>
            </a:r>
            <a:r>
              <a:rPr lang="en-US" altLang="zh-CN" b="1" dirty="0" smtClean="0"/>
              <a:t>P58</a:t>
            </a:r>
            <a:endParaRPr lang="zh-CN" altLang="zh-CN" b="1" dirty="0"/>
          </a:p>
          <a:p>
            <a:pPr marL="0" indent="0">
              <a:buNone/>
            </a:pPr>
            <a:endParaRPr lang="zh-CN" altLang="zh-CN" b="1" dirty="0"/>
          </a:p>
          <a:p>
            <a:pPr marL="0" indent="0">
              <a:buNone/>
            </a:pPr>
            <a:endParaRPr lang="zh-CN" altLang="en-US" dirty="0"/>
          </a:p>
        </p:txBody>
      </p:sp>
    </p:spTree>
    <p:extLst>
      <p:ext uri="{BB962C8B-B14F-4D97-AF65-F5344CB8AC3E}">
        <p14:creationId xmlns:p14="http://schemas.microsoft.com/office/powerpoint/2010/main" val="2340694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238538" y="135172"/>
            <a:ext cx="11426025" cy="6722828"/>
          </a:xfrm>
        </p:spPr>
        <p:txBody>
          <a:bodyPr>
            <a:normAutofit fontScale="62500" lnSpcReduction="20000"/>
          </a:bodyPr>
          <a:lstStyle/>
          <a:p>
            <a:pPr marL="0" indent="0">
              <a:buNone/>
            </a:pPr>
            <a:r>
              <a:rPr lang="zh-CN" altLang="zh-CN" b="1" dirty="0"/>
              <a:t>（</a:t>
            </a:r>
            <a:r>
              <a:rPr lang="en-US" altLang="zh-CN" b="1" dirty="0"/>
              <a:t>2</a:t>
            </a:r>
            <a:r>
              <a:rPr lang="zh-CN" altLang="zh-CN" b="1" dirty="0"/>
              <a:t>）民族区域自治</a:t>
            </a:r>
            <a:r>
              <a:rPr lang="zh-CN" altLang="zh-CN" b="1" dirty="0" smtClean="0"/>
              <a:t>制度</a:t>
            </a:r>
            <a:r>
              <a:rPr lang="en-US" altLang="zh-CN" b="1" dirty="0" smtClean="0"/>
              <a:t>P59—65    </a:t>
            </a:r>
            <a:r>
              <a:rPr lang="zh-CN" altLang="en-US" b="1" dirty="0" smtClean="0"/>
              <a:t>自治地方：自治权</a:t>
            </a:r>
            <a:endParaRPr lang="zh-CN" altLang="zh-CN" b="1" dirty="0"/>
          </a:p>
          <a:p>
            <a:pPr marL="0" indent="0">
              <a:buNone/>
            </a:pPr>
            <a:r>
              <a:rPr lang="zh-CN" altLang="zh-CN" b="1" dirty="0"/>
              <a:t>①我国民族格局的最重要特点</a:t>
            </a:r>
            <a:r>
              <a:rPr lang="zh-CN" altLang="zh-CN" b="1" dirty="0" smtClean="0"/>
              <a:t>：</a:t>
            </a:r>
            <a:r>
              <a:rPr lang="zh-CN" altLang="en-US" b="1" u="sng" dirty="0" smtClean="0">
                <a:solidFill>
                  <a:srgbClr val="FF0000"/>
                </a:solidFill>
              </a:rPr>
              <a:t>多元一体</a:t>
            </a:r>
            <a:r>
              <a:rPr lang="zh-CN" altLang="zh-CN" b="1" u="sng" dirty="0" smtClean="0">
                <a:solidFill>
                  <a:srgbClr val="FF0000"/>
                </a:solidFill>
              </a:rPr>
              <a:t> </a:t>
            </a:r>
            <a:r>
              <a:rPr lang="en-US" altLang="zh-CN" b="1" u="sng" dirty="0" smtClean="0">
                <a:solidFill>
                  <a:srgbClr val="FF0000"/>
                </a:solidFill>
              </a:rPr>
              <a:t> </a:t>
            </a:r>
            <a:r>
              <a:rPr lang="zh-CN" altLang="zh-CN" b="1" dirty="0" smtClean="0"/>
              <a:t>。</a:t>
            </a:r>
            <a:r>
              <a:rPr lang="zh-CN" altLang="zh-CN" b="1" dirty="0"/>
              <a:t>一方面，各民族有自己的历史和文化</a:t>
            </a:r>
            <a:r>
              <a:rPr lang="zh-CN" altLang="zh-CN" b="1" dirty="0" smtClean="0"/>
              <a:t>；</a:t>
            </a:r>
            <a:endParaRPr lang="en-US" altLang="zh-CN" b="1" dirty="0" smtClean="0"/>
          </a:p>
          <a:p>
            <a:pPr marL="0" indent="0">
              <a:buNone/>
            </a:pPr>
            <a:r>
              <a:rPr lang="zh-CN" altLang="zh-CN" b="1" dirty="0" smtClean="0"/>
              <a:t>另一方面</a:t>
            </a:r>
            <a:r>
              <a:rPr lang="zh-CN" altLang="zh-CN" b="1" dirty="0"/>
              <a:t>，各民族又都凝聚在一</a:t>
            </a:r>
            <a:r>
              <a:rPr lang="zh-CN" altLang="zh-CN" b="1" dirty="0" smtClean="0"/>
              <a:t>个</a:t>
            </a:r>
            <a:r>
              <a:rPr lang="zh-CN" altLang="en-US" b="1" u="sng" dirty="0" smtClean="0">
                <a:solidFill>
                  <a:srgbClr val="FF0000"/>
                </a:solidFill>
              </a:rPr>
              <a:t>统一的民族共同体</a:t>
            </a:r>
            <a:r>
              <a:rPr lang="en-US" altLang="zh-CN" b="1" u="sng" dirty="0" smtClean="0">
                <a:solidFill>
                  <a:srgbClr val="FF0000"/>
                </a:solidFill>
              </a:rPr>
              <a:t> </a:t>
            </a:r>
            <a:r>
              <a:rPr lang="zh-CN" altLang="zh-CN" b="1" u="sng" dirty="0" smtClean="0">
                <a:solidFill>
                  <a:srgbClr val="FF0000"/>
                </a:solidFill>
              </a:rPr>
              <a:t>中</a:t>
            </a:r>
            <a:r>
              <a:rPr lang="zh-CN" altLang="zh-CN" b="1" dirty="0" smtClean="0"/>
              <a:t>。</a:t>
            </a:r>
            <a:r>
              <a:rPr lang="zh-CN" altLang="en-US" b="1" dirty="0" smtClean="0"/>
              <a:t>中华民族共同体</a:t>
            </a:r>
            <a:endParaRPr lang="zh-CN" altLang="zh-CN" b="1" dirty="0"/>
          </a:p>
          <a:p>
            <a:pPr marL="0" indent="0">
              <a:buNone/>
            </a:pPr>
            <a:r>
              <a:rPr lang="zh-CN" altLang="zh-CN" b="1" dirty="0"/>
              <a:t>②符合国情的民族区域自治：</a:t>
            </a:r>
          </a:p>
          <a:p>
            <a:pPr marL="457200" lvl="1" indent="0">
              <a:buNone/>
            </a:pPr>
            <a:endParaRPr lang="en-US" altLang="zh-CN" b="1" dirty="0" smtClean="0"/>
          </a:p>
          <a:p>
            <a:pPr lvl="1">
              <a:buFont typeface="Wingdings" panose="05000000000000000000" pitchFamily="2" charset="2"/>
              <a:buChar char="ü"/>
            </a:pPr>
            <a:r>
              <a:rPr lang="zh-CN" altLang="zh-CN" b="1" dirty="0" smtClean="0"/>
              <a:t>处理</a:t>
            </a:r>
            <a:r>
              <a:rPr lang="zh-CN" altLang="zh-CN" b="1" dirty="0"/>
              <a:t>民族关系的方针：</a:t>
            </a:r>
            <a:r>
              <a:rPr lang="zh-CN" altLang="zh-CN" b="1" dirty="0" smtClean="0"/>
              <a:t>坚持</a:t>
            </a:r>
            <a:r>
              <a:rPr lang="zh-CN" altLang="en-US" b="1" u="sng" dirty="0">
                <a:solidFill>
                  <a:srgbClr val="FF0000"/>
                </a:solidFill>
              </a:rPr>
              <a:t>民族平等</a:t>
            </a:r>
            <a:r>
              <a:rPr lang="zh-CN" altLang="zh-CN" b="1" u="sng" dirty="0" smtClean="0">
                <a:solidFill>
                  <a:srgbClr val="FF0000"/>
                </a:solidFill>
              </a:rPr>
              <a:t> </a:t>
            </a:r>
            <a:r>
              <a:rPr lang="zh-CN" altLang="zh-CN" b="1" dirty="0" smtClean="0"/>
              <a:t>、</a:t>
            </a:r>
            <a:r>
              <a:rPr lang="zh-CN" altLang="en-US" b="1" u="sng" dirty="0" smtClean="0">
                <a:solidFill>
                  <a:srgbClr val="FF0000"/>
                </a:solidFill>
              </a:rPr>
              <a:t>民族团结</a:t>
            </a:r>
            <a:r>
              <a:rPr lang="zh-CN" altLang="zh-CN" b="1" u="sng" dirty="0" smtClean="0">
                <a:solidFill>
                  <a:srgbClr val="FF0000"/>
                </a:solidFill>
              </a:rPr>
              <a:t> </a:t>
            </a:r>
            <a:r>
              <a:rPr lang="zh-CN" altLang="zh-CN" b="1" dirty="0" smtClean="0"/>
              <a:t>和</a:t>
            </a:r>
            <a:r>
              <a:rPr lang="zh-CN" altLang="zh-CN" b="1" dirty="0"/>
              <a:t>各</a:t>
            </a:r>
            <a:r>
              <a:rPr lang="zh-CN" altLang="zh-CN" b="1" dirty="0" smtClean="0"/>
              <a:t>民族</a:t>
            </a:r>
            <a:r>
              <a:rPr lang="zh-CN" altLang="en-US" b="1" u="sng" dirty="0" smtClean="0">
                <a:solidFill>
                  <a:srgbClr val="FF0000"/>
                </a:solidFill>
              </a:rPr>
              <a:t>共同繁荣</a:t>
            </a:r>
            <a:r>
              <a:rPr lang="en-US" altLang="zh-CN" b="1" u="sng" dirty="0" smtClean="0">
                <a:solidFill>
                  <a:srgbClr val="FF0000"/>
                </a:solidFill>
              </a:rPr>
              <a:t> </a:t>
            </a:r>
            <a:r>
              <a:rPr lang="zh-CN" altLang="zh-CN" b="1" dirty="0" smtClean="0"/>
              <a:t>。</a:t>
            </a:r>
            <a:r>
              <a:rPr lang="en-US" altLang="zh-CN" b="1" dirty="0" smtClean="0"/>
              <a:t>P61</a:t>
            </a:r>
            <a:endParaRPr lang="zh-CN" altLang="zh-CN" b="1" dirty="0"/>
          </a:p>
          <a:p>
            <a:pPr marL="457200" lvl="1" indent="0">
              <a:buNone/>
            </a:pPr>
            <a:endParaRPr lang="en-US" altLang="zh-CN" b="1" dirty="0" smtClean="0"/>
          </a:p>
          <a:p>
            <a:pPr lvl="1">
              <a:buFont typeface="Wingdings" panose="05000000000000000000" pitchFamily="2" charset="2"/>
              <a:buChar char="ü"/>
            </a:pPr>
            <a:r>
              <a:rPr lang="zh-CN" altLang="zh-CN" b="1" dirty="0" smtClean="0"/>
              <a:t>实行</a:t>
            </a:r>
            <a:r>
              <a:rPr lang="zh-CN" altLang="zh-CN" b="1" dirty="0"/>
              <a:t>民族区域自治制度</a:t>
            </a:r>
            <a:r>
              <a:rPr lang="zh-CN" altLang="zh-CN" b="1" dirty="0" smtClean="0"/>
              <a:t>：</a:t>
            </a:r>
            <a:r>
              <a:rPr lang="en-US" altLang="zh-CN" b="1" dirty="0" smtClean="0"/>
              <a:t>P61---63</a:t>
            </a:r>
            <a:endParaRPr lang="zh-CN" altLang="zh-CN" b="1" dirty="0"/>
          </a:p>
          <a:p>
            <a:pPr marL="0" indent="0">
              <a:buNone/>
            </a:pPr>
            <a:r>
              <a:rPr lang="zh-CN" altLang="zh-CN" b="1" dirty="0" smtClean="0"/>
              <a:t>——</a:t>
            </a:r>
            <a:r>
              <a:rPr lang="zh-CN" altLang="zh-CN" b="1" dirty="0"/>
              <a:t>依据：</a:t>
            </a:r>
            <a:r>
              <a:rPr lang="en-US" altLang="zh-CN" b="1" dirty="0"/>
              <a:t>A.</a:t>
            </a:r>
            <a:r>
              <a:rPr lang="zh-CN" altLang="zh-CN" b="1" dirty="0" smtClean="0"/>
              <a:t>根据</a:t>
            </a:r>
            <a:r>
              <a:rPr lang="zh-CN" altLang="en-US" b="1" u="sng" dirty="0" smtClean="0">
                <a:solidFill>
                  <a:srgbClr val="FF0000"/>
                </a:solidFill>
              </a:rPr>
              <a:t>统一</a:t>
            </a:r>
            <a:r>
              <a:rPr lang="en-US" altLang="zh-CN" b="1" u="sng" dirty="0" smtClean="0">
                <a:solidFill>
                  <a:srgbClr val="FF0000"/>
                </a:solidFill>
              </a:rPr>
              <a:t>    </a:t>
            </a:r>
            <a:r>
              <a:rPr lang="zh-CN" altLang="zh-CN" b="1" dirty="0" smtClean="0"/>
              <a:t>的</a:t>
            </a:r>
            <a:r>
              <a:rPr lang="zh-CN" altLang="zh-CN" b="1" dirty="0"/>
              <a:t>多民族国家</a:t>
            </a:r>
            <a:r>
              <a:rPr lang="zh-CN" altLang="zh-CN" b="1" dirty="0" smtClean="0"/>
              <a:t>的</a:t>
            </a:r>
            <a:r>
              <a:rPr lang="zh-CN" altLang="en-US" b="1" u="sng" dirty="0" smtClean="0">
                <a:solidFill>
                  <a:srgbClr val="FF0000"/>
                </a:solidFill>
              </a:rPr>
              <a:t>历史传统</a:t>
            </a:r>
            <a:r>
              <a:rPr lang="en-US" altLang="zh-CN" b="1" u="sng" dirty="0" smtClean="0">
                <a:solidFill>
                  <a:srgbClr val="FF0000"/>
                </a:solidFill>
              </a:rPr>
              <a:t> </a:t>
            </a:r>
            <a:r>
              <a:rPr lang="en-US" altLang="zh-CN" b="1" dirty="0" smtClean="0"/>
              <a:t>;  </a:t>
            </a:r>
            <a:endParaRPr lang="zh-CN" altLang="zh-CN" b="1" dirty="0"/>
          </a:p>
          <a:p>
            <a:pPr marL="0" indent="0">
              <a:buNone/>
            </a:pPr>
            <a:r>
              <a:rPr lang="en-US" altLang="zh-CN" b="1" dirty="0" smtClean="0"/>
              <a:t>                  B</a:t>
            </a:r>
            <a:r>
              <a:rPr lang="en-US" altLang="zh-CN" b="1" dirty="0"/>
              <a:t>.</a:t>
            </a:r>
            <a:r>
              <a:rPr lang="zh-CN" altLang="zh-CN" b="1" dirty="0"/>
              <a:t>“大杂居，小聚居、交错居住”</a:t>
            </a:r>
            <a:r>
              <a:rPr lang="zh-CN" altLang="zh-CN" b="1" dirty="0" smtClean="0"/>
              <a:t>的</a:t>
            </a:r>
            <a:r>
              <a:rPr lang="zh-CN" altLang="en-US" b="1" u="sng" dirty="0" smtClean="0">
                <a:solidFill>
                  <a:srgbClr val="FF0000"/>
                </a:solidFill>
              </a:rPr>
              <a:t>分布格局</a:t>
            </a:r>
            <a:r>
              <a:rPr lang="en-US" altLang="zh-CN" b="1" u="sng" dirty="0" smtClean="0">
                <a:solidFill>
                  <a:srgbClr val="FF0000"/>
                </a:solidFill>
              </a:rPr>
              <a:t>   </a:t>
            </a:r>
            <a:r>
              <a:rPr lang="zh-CN" altLang="zh-CN" b="1" dirty="0" smtClean="0"/>
              <a:t>特点</a:t>
            </a:r>
            <a:r>
              <a:rPr lang="en-US" altLang="zh-CN" b="1" dirty="0"/>
              <a:t>;</a:t>
            </a:r>
            <a:endParaRPr lang="zh-CN" altLang="zh-CN" b="1" dirty="0"/>
          </a:p>
          <a:p>
            <a:pPr marL="0" indent="0">
              <a:buNone/>
            </a:pPr>
            <a:r>
              <a:rPr lang="en-US" altLang="zh-CN" b="1" dirty="0" smtClean="0"/>
              <a:t>                  C</a:t>
            </a:r>
            <a:r>
              <a:rPr lang="en-US" altLang="zh-CN" b="1" dirty="0"/>
              <a:t>.</a:t>
            </a:r>
            <a:r>
              <a:rPr lang="zh-CN" altLang="zh-CN" b="1" dirty="0"/>
              <a:t>各民族在长期奋斗中形成</a:t>
            </a:r>
            <a:r>
              <a:rPr lang="zh-CN" altLang="zh-CN" b="1" dirty="0" smtClean="0"/>
              <a:t>的</a:t>
            </a:r>
            <a:r>
              <a:rPr lang="zh-CN" altLang="en-US" b="1" u="sng" dirty="0" smtClean="0">
                <a:solidFill>
                  <a:srgbClr val="FF0000"/>
                </a:solidFill>
              </a:rPr>
              <a:t>相互依存</a:t>
            </a:r>
            <a:r>
              <a:rPr lang="en-US" altLang="zh-CN" b="1" u="sng" dirty="0" smtClean="0">
                <a:solidFill>
                  <a:srgbClr val="FF0000"/>
                </a:solidFill>
              </a:rPr>
              <a:t>  </a:t>
            </a:r>
            <a:r>
              <a:rPr lang="zh-CN" altLang="zh-CN" b="1" dirty="0" smtClean="0"/>
              <a:t>的</a:t>
            </a:r>
            <a:r>
              <a:rPr lang="zh-CN" altLang="en-US" b="1" u="sng" dirty="0" smtClean="0">
                <a:solidFill>
                  <a:srgbClr val="FF0000"/>
                </a:solidFill>
              </a:rPr>
              <a:t>民族关系</a:t>
            </a:r>
            <a:r>
              <a:rPr lang="en-US" altLang="zh-CN" b="1" u="sng" dirty="0" smtClean="0">
                <a:solidFill>
                  <a:srgbClr val="FF0000"/>
                </a:solidFill>
              </a:rPr>
              <a:t>  </a:t>
            </a:r>
            <a:r>
              <a:rPr lang="zh-CN" altLang="zh-CN" b="1" dirty="0"/>
              <a:t>。</a:t>
            </a:r>
          </a:p>
          <a:p>
            <a:pPr marL="0" indent="0">
              <a:buNone/>
            </a:pPr>
            <a:r>
              <a:rPr lang="zh-CN" altLang="zh-CN" b="1" dirty="0"/>
              <a:t>——含义：</a:t>
            </a:r>
            <a:r>
              <a:rPr lang="zh-CN" altLang="zh-CN" b="1" dirty="0" smtClean="0"/>
              <a:t>在</a:t>
            </a:r>
            <a:r>
              <a:rPr lang="zh-CN" altLang="en-US" b="1" u="sng" dirty="0" smtClean="0">
                <a:solidFill>
                  <a:srgbClr val="FF0000"/>
                </a:solidFill>
              </a:rPr>
              <a:t>国家统一领导下</a:t>
            </a:r>
            <a:r>
              <a:rPr lang="en-US" altLang="zh-CN" b="1" u="sng" dirty="0" smtClean="0">
                <a:solidFill>
                  <a:srgbClr val="FF0000"/>
                </a:solidFill>
              </a:rPr>
              <a:t> </a:t>
            </a:r>
            <a:r>
              <a:rPr lang="zh-CN" altLang="zh-CN" b="1" dirty="0" smtClean="0"/>
              <a:t>下</a:t>
            </a:r>
            <a:r>
              <a:rPr lang="en-US" altLang="zh-CN" b="1" dirty="0"/>
              <a:t>,</a:t>
            </a:r>
            <a:r>
              <a:rPr lang="zh-CN" altLang="zh-CN" b="1" dirty="0"/>
              <a:t>在各少数民族聚居地方</a:t>
            </a:r>
            <a:r>
              <a:rPr lang="zh-CN" altLang="zh-CN" b="1" dirty="0" smtClean="0"/>
              <a:t>实行</a:t>
            </a:r>
            <a:r>
              <a:rPr lang="zh-CN" altLang="en-US" b="1" u="sng" dirty="0" smtClean="0">
                <a:solidFill>
                  <a:srgbClr val="FF0000"/>
                </a:solidFill>
              </a:rPr>
              <a:t>区域自治</a:t>
            </a:r>
            <a:r>
              <a:rPr lang="en-US" altLang="zh-CN" b="1" u="sng" dirty="0" smtClean="0">
                <a:solidFill>
                  <a:srgbClr val="FF0000"/>
                </a:solidFill>
              </a:rPr>
              <a:t> </a:t>
            </a:r>
            <a:r>
              <a:rPr lang="zh-CN" altLang="zh-CN" b="1" dirty="0" smtClean="0"/>
              <a:t>，设立</a:t>
            </a:r>
            <a:r>
              <a:rPr lang="zh-CN" altLang="en-US" b="1" u="sng" dirty="0" smtClean="0">
                <a:solidFill>
                  <a:srgbClr val="FF0000"/>
                </a:solidFill>
              </a:rPr>
              <a:t>自治机关</a:t>
            </a:r>
            <a:r>
              <a:rPr lang="en-US" altLang="zh-CN" b="1" u="sng" dirty="0" smtClean="0">
                <a:solidFill>
                  <a:srgbClr val="FF0000"/>
                </a:solidFill>
              </a:rPr>
              <a:t> </a:t>
            </a:r>
            <a:r>
              <a:rPr lang="zh-CN" altLang="zh-CN" b="1" dirty="0" smtClean="0"/>
              <a:t>、行使</a:t>
            </a:r>
            <a:r>
              <a:rPr lang="en-US" altLang="zh-CN" b="1" u="sng" dirty="0" smtClean="0">
                <a:solidFill>
                  <a:srgbClr val="FF0000"/>
                </a:solidFill>
              </a:rPr>
              <a:t> </a:t>
            </a:r>
            <a:r>
              <a:rPr lang="zh-CN" altLang="en-US" b="1" u="sng" dirty="0" smtClean="0">
                <a:solidFill>
                  <a:srgbClr val="FF0000"/>
                </a:solidFill>
              </a:rPr>
              <a:t>自治权</a:t>
            </a:r>
            <a:r>
              <a:rPr lang="en-US" altLang="zh-CN" b="1" u="sng" dirty="0" smtClean="0">
                <a:solidFill>
                  <a:srgbClr val="FF0000"/>
                </a:solidFill>
              </a:rPr>
              <a:t>          </a:t>
            </a:r>
            <a:r>
              <a:rPr lang="zh-CN" altLang="zh-CN" b="1" dirty="0"/>
              <a:t>的</a:t>
            </a:r>
            <a:r>
              <a:rPr lang="zh-CN" altLang="zh-CN" b="1" dirty="0" smtClean="0"/>
              <a:t>制</a:t>
            </a:r>
            <a:endParaRPr lang="en-US" altLang="zh-CN" b="1" dirty="0" smtClean="0"/>
          </a:p>
          <a:p>
            <a:pPr marL="0" indent="0">
              <a:buNone/>
            </a:pPr>
            <a:r>
              <a:rPr lang="zh-CN" altLang="zh-CN" b="1" dirty="0" smtClean="0"/>
              <a:t>度</a:t>
            </a:r>
            <a:endParaRPr lang="zh-CN" altLang="zh-CN" b="1" dirty="0"/>
          </a:p>
          <a:p>
            <a:pPr marL="0" indent="0">
              <a:buNone/>
            </a:pPr>
            <a:r>
              <a:rPr lang="zh-CN" altLang="zh-CN" b="1" dirty="0"/>
              <a:t>——内容：民族自治地方分为</a:t>
            </a:r>
            <a:r>
              <a:rPr lang="zh-CN" altLang="zh-CN" b="1" dirty="0" smtClean="0"/>
              <a:t>自治</a:t>
            </a:r>
            <a:r>
              <a:rPr lang="zh-CN" altLang="en-US" b="1" u="sng" dirty="0" smtClean="0">
                <a:solidFill>
                  <a:srgbClr val="FF0000"/>
                </a:solidFill>
              </a:rPr>
              <a:t>区</a:t>
            </a:r>
            <a:r>
              <a:rPr lang="en-US" altLang="zh-CN" b="1" u="sng" dirty="0" smtClean="0">
                <a:solidFill>
                  <a:srgbClr val="FF0000"/>
                </a:solidFill>
              </a:rPr>
              <a:t>  </a:t>
            </a:r>
            <a:r>
              <a:rPr lang="zh-CN" altLang="zh-CN" b="1" dirty="0" smtClean="0"/>
              <a:t>、自治</a:t>
            </a:r>
            <a:r>
              <a:rPr lang="zh-CN" altLang="en-US" b="1" u="sng" dirty="0" smtClean="0">
                <a:solidFill>
                  <a:srgbClr val="FF0000"/>
                </a:solidFill>
              </a:rPr>
              <a:t>州</a:t>
            </a:r>
            <a:r>
              <a:rPr lang="en-US" altLang="zh-CN" b="1" u="sng" dirty="0" smtClean="0">
                <a:solidFill>
                  <a:srgbClr val="FF0000"/>
                </a:solidFill>
              </a:rPr>
              <a:t>   </a:t>
            </a:r>
            <a:r>
              <a:rPr lang="zh-CN" altLang="zh-CN" b="1" dirty="0"/>
              <a:t>、</a:t>
            </a:r>
            <a:r>
              <a:rPr lang="zh-CN" altLang="zh-CN" b="1" dirty="0" smtClean="0"/>
              <a:t>自治</a:t>
            </a:r>
            <a:r>
              <a:rPr lang="zh-CN" altLang="en-US" b="1" u="sng" dirty="0" smtClean="0">
                <a:solidFill>
                  <a:srgbClr val="FF0000"/>
                </a:solidFill>
              </a:rPr>
              <a:t>县</a:t>
            </a:r>
            <a:r>
              <a:rPr lang="en-US" altLang="zh-CN" b="1" u="sng" dirty="0" smtClean="0">
                <a:solidFill>
                  <a:srgbClr val="FF0000"/>
                </a:solidFill>
              </a:rPr>
              <a:t>  </a:t>
            </a:r>
            <a:r>
              <a:rPr lang="zh-CN" altLang="zh-CN" b="1" dirty="0" smtClean="0"/>
              <a:t>三</a:t>
            </a:r>
            <a:r>
              <a:rPr lang="zh-CN" altLang="zh-CN" b="1" dirty="0"/>
              <a:t>级。</a:t>
            </a:r>
          </a:p>
          <a:p>
            <a:pPr marL="0" indent="0">
              <a:buNone/>
            </a:pPr>
            <a:r>
              <a:rPr lang="en-US" altLang="zh-CN" b="1" dirty="0" smtClean="0"/>
              <a:t>         </a:t>
            </a:r>
            <a:r>
              <a:rPr lang="zh-CN" altLang="zh-CN" b="1" dirty="0"/>
              <a:t>自治机关是民族自治地方</a:t>
            </a:r>
            <a:r>
              <a:rPr lang="zh-CN" altLang="zh-CN" b="1" dirty="0" smtClean="0"/>
              <a:t>的</a:t>
            </a:r>
            <a:r>
              <a:rPr lang="zh-CN" altLang="en-US" b="1" u="sng" dirty="0" smtClean="0">
                <a:solidFill>
                  <a:srgbClr val="FF0000"/>
                </a:solidFill>
              </a:rPr>
              <a:t>人民代表大会</a:t>
            </a:r>
            <a:r>
              <a:rPr lang="en-US" altLang="zh-CN" b="1" u="sng" dirty="0" smtClean="0">
                <a:solidFill>
                  <a:srgbClr val="FF0000"/>
                </a:solidFill>
              </a:rPr>
              <a:t>  </a:t>
            </a:r>
            <a:r>
              <a:rPr lang="zh-CN" altLang="zh-CN" b="1" dirty="0" smtClean="0"/>
              <a:t>和</a:t>
            </a:r>
            <a:r>
              <a:rPr lang="zh-CN" altLang="en-US" b="1" u="sng" dirty="0" smtClean="0">
                <a:solidFill>
                  <a:srgbClr val="FF0000"/>
                </a:solidFill>
              </a:rPr>
              <a:t>人民政府</a:t>
            </a:r>
            <a:r>
              <a:rPr lang="en-US" altLang="zh-CN" b="1" u="sng" dirty="0" smtClean="0">
                <a:solidFill>
                  <a:srgbClr val="FF0000"/>
                </a:solidFill>
              </a:rPr>
              <a:t> </a:t>
            </a:r>
            <a:r>
              <a:rPr lang="zh-CN" altLang="zh-CN" b="1" dirty="0" smtClean="0"/>
              <a:t>，</a:t>
            </a:r>
            <a:r>
              <a:rPr lang="zh-CN" altLang="zh-CN" b="1" dirty="0"/>
              <a:t>在行使一般行政地方国家机关职责的同时</a:t>
            </a:r>
            <a:r>
              <a:rPr lang="zh-CN" altLang="zh-CN" b="1" dirty="0" smtClean="0"/>
              <a:t>，</a:t>
            </a:r>
            <a:endParaRPr lang="en-US" altLang="zh-CN" b="1" dirty="0" smtClean="0"/>
          </a:p>
          <a:p>
            <a:pPr marL="0" indent="0">
              <a:buNone/>
            </a:pPr>
            <a:r>
              <a:rPr lang="zh-CN" altLang="zh-CN" b="1" dirty="0" smtClean="0"/>
              <a:t>依法行使</a:t>
            </a:r>
            <a:r>
              <a:rPr lang="zh-CN" altLang="en-US" b="1" u="sng" dirty="0" smtClean="0">
                <a:solidFill>
                  <a:srgbClr val="FF0000"/>
                </a:solidFill>
              </a:rPr>
              <a:t>自治权</a:t>
            </a:r>
            <a:r>
              <a:rPr lang="en-US" altLang="zh-CN" b="1" u="sng" dirty="0" smtClean="0">
                <a:solidFill>
                  <a:srgbClr val="FF0000"/>
                </a:solidFill>
              </a:rPr>
              <a:t>        </a:t>
            </a:r>
            <a:r>
              <a:rPr lang="zh-CN" altLang="zh-CN" b="1" dirty="0"/>
              <a:t>。</a:t>
            </a:r>
          </a:p>
          <a:p>
            <a:pPr marL="0" indent="0">
              <a:buNone/>
            </a:pPr>
            <a:r>
              <a:rPr lang="zh-CN" altLang="zh-CN" b="1" dirty="0"/>
              <a:t>——优越性：既保证</a:t>
            </a:r>
            <a:r>
              <a:rPr lang="zh-CN" altLang="zh-CN" b="1" dirty="0" smtClean="0"/>
              <a:t>了</a:t>
            </a:r>
            <a:r>
              <a:rPr lang="zh-CN" altLang="en-US" b="1" u="sng" dirty="0" smtClean="0">
                <a:solidFill>
                  <a:srgbClr val="FF0000"/>
                </a:solidFill>
              </a:rPr>
              <a:t>国家团结统一</a:t>
            </a:r>
            <a:r>
              <a:rPr lang="en-US" altLang="zh-CN" b="1" u="sng" dirty="0" smtClean="0">
                <a:solidFill>
                  <a:srgbClr val="FF0000"/>
                </a:solidFill>
              </a:rPr>
              <a:t>            </a:t>
            </a:r>
            <a:r>
              <a:rPr lang="zh-CN" altLang="zh-CN" b="1" dirty="0"/>
              <a:t>，又实现</a:t>
            </a:r>
            <a:r>
              <a:rPr lang="zh-CN" altLang="zh-CN" b="1" dirty="0" smtClean="0"/>
              <a:t>了</a:t>
            </a:r>
            <a:r>
              <a:rPr lang="zh-CN" altLang="en-US" b="1" u="sng" dirty="0" smtClean="0">
                <a:solidFill>
                  <a:srgbClr val="FF0000"/>
                </a:solidFill>
              </a:rPr>
              <a:t>各民族共同当家作主</a:t>
            </a:r>
            <a:r>
              <a:rPr lang="en-US" altLang="zh-CN" b="1" u="sng" dirty="0" smtClean="0">
                <a:solidFill>
                  <a:srgbClr val="FF0000"/>
                </a:solidFill>
              </a:rPr>
              <a:t> </a:t>
            </a:r>
            <a:r>
              <a:rPr lang="zh-CN" altLang="zh-CN" b="1" dirty="0" smtClean="0"/>
              <a:t>。</a:t>
            </a:r>
            <a:r>
              <a:rPr lang="zh-CN" altLang="zh-CN" b="1" dirty="0"/>
              <a:t>实践证明</a:t>
            </a:r>
            <a:r>
              <a:rPr lang="zh-CN" altLang="zh-CN" b="1" dirty="0" smtClean="0"/>
              <a:t>民族区域自治</a:t>
            </a:r>
            <a:r>
              <a:rPr lang="zh-CN" altLang="zh-CN" b="1" dirty="0"/>
              <a:t>制度</a:t>
            </a:r>
            <a:r>
              <a:rPr lang="zh-CN" altLang="zh-CN" b="1" dirty="0" smtClean="0"/>
              <a:t>符合</a:t>
            </a:r>
            <a:endParaRPr lang="en-US" altLang="zh-CN" b="1" dirty="0" smtClean="0"/>
          </a:p>
          <a:p>
            <a:pPr marL="0" indent="0">
              <a:buNone/>
            </a:pPr>
            <a:r>
              <a:rPr lang="zh-CN" altLang="zh-CN" b="1" dirty="0" smtClean="0"/>
              <a:t>我国</a:t>
            </a:r>
            <a:r>
              <a:rPr lang="zh-CN" altLang="zh-CN" b="1" dirty="0"/>
              <a:t>国情</a:t>
            </a:r>
            <a:r>
              <a:rPr lang="zh-CN" altLang="zh-CN" b="1" dirty="0" smtClean="0"/>
              <a:t>，在维护</a:t>
            </a:r>
            <a:r>
              <a:rPr lang="zh-CN" altLang="en-US" b="1" u="sng" dirty="0" smtClean="0">
                <a:solidFill>
                  <a:srgbClr val="FF0000"/>
                </a:solidFill>
              </a:rPr>
              <a:t>国家统一</a:t>
            </a:r>
            <a:r>
              <a:rPr lang="en-US" altLang="zh-CN" b="1" u="sng" dirty="0" smtClean="0">
                <a:solidFill>
                  <a:srgbClr val="FF0000"/>
                </a:solidFill>
              </a:rPr>
              <a:t>   </a:t>
            </a:r>
            <a:r>
              <a:rPr lang="zh-CN" altLang="zh-CN" b="1" dirty="0" smtClean="0"/>
              <a:t>、</a:t>
            </a:r>
            <a:r>
              <a:rPr lang="zh-CN" altLang="en-US" b="1" u="sng" dirty="0" smtClean="0">
                <a:solidFill>
                  <a:srgbClr val="FF0000"/>
                </a:solidFill>
              </a:rPr>
              <a:t>领土完整</a:t>
            </a:r>
            <a:r>
              <a:rPr lang="en-US" altLang="zh-CN" b="1" u="sng" dirty="0" smtClean="0">
                <a:solidFill>
                  <a:srgbClr val="FF0000"/>
                </a:solidFill>
              </a:rPr>
              <a:t> </a:t>
            </a:r>
            <a:r>
              <a:rPr lang="zh-CN" altLang="zh-CN" b="1" dirty="0" smtClean="0"/>
              <a:t>，</a:t>
            </a:r>
            <a:r>
              <a:rPr lang="zh-CN" altLang="zh-CN" b="1" dirty="0"/>
              <a:t>在</a:t>
            </a:r>
            <a:r>
              <a:rPr lang="zh-CN" altLang="zh-CN" b="1" dirty="0" smtClean="0"/>
              <a:t>加强</a:t>
            </a:r>
            <a:r>
              <a:rPr lang="zh-CN" altLang="en-US" b="1" u="sng" dirty="0" smtClean="0">
                <a:solidFill>
                  <a:srgbClr val="FF0000"/>
                </a:solidFill>
              </a:rPr>
              <a:t>民族平等团结</a:t>
            </a:r>
            <a:r>
              <a:rPr lang="en-US" altLang="zh-CN" b="1" u="sng" dirty="0" smtClean="0">
                <a:solidFill>
                  <a:srgbClr val="FF0000"/>
                </a:solidFill>
              </a:rPr>
              <a:t> </a:t>
            </a:r>
            <a:r>
              <a:rPr lang="zh-CN" altLang="zh-CN" b="1" dirty="0" smtClean="0"/>
              <a:t>、</a:t>
            </a:r>
            <a:r>
              <a:rPr lang="zh-CN" altLang="zh-CN" b="1" dirty="0"/>
              <a:t>促进民族地区发展、</a:t>
            </a:r>
            <a:r>
              <a:rPr lang="zh-CN" altLang="zh-CN" b="1" dirty="0" smtClean="0"/>
              <a:t>增强</a:t>
            </a:r>
            <a:r>
              <a:rPr lang="zh-CN" altLang="en-US" b="1" u="sng" dirty="0" smtClean="0">
                <a:solidFill>
                  <a:srgbClr val="FF0000"/>
                </a:solidFill>
              </a:rPr>
              <a:t>中华民族凝聚力</a:t>
            </a:r>
            <a:r>
              <a:rPr lang="en-US" altLang="zh-CN" b="1" u="sng" dirty="0" smtClean="0">
                <a:solidFill>
                  <a:srgbClr val="FF0000"/>
                </a:solidFill>
              </a:rPr>
              <a:t>                  </a:t>
            </a:r>
          </a:p>
          <a:p>
            <a:pPr marL="0" indent="0">
              <a:buNone/>
            </a:pPr>
            <a:r>
              <a:rPr lang="zh-CN" altLang="zh-CN" b="1" dirty="0" smtClean="0"/>
              <a:t>等</a:t>
            </a:r>
            <a:r>
              <a:rPr lang="zh-CN" altLang="zh-CN" b="1" dirty="0"/>
              <a:t>方面都</a:t>
            </a:r>
            <a:r>
              <a:rPr lang="zh-CN" altLang="zh-CN" b="1" dirty="0" smtClean="0"/>
              <a:t>起到</a:t>
            </a:r>
            <a:r>
              <a:rPr lang="zh-CN" altLang="zh-CN" b="1" dirty="0"/>
              <a:t>了重要作用。</a:t>
            </a:r>
          </a:p>
          <a:p>
            <a:pPr marL="0" indent="0">
              <a:buNone/>
            </a:pPr>
            <a:endParaRPr lang="zh-CN" altLang="en-US" b="1" dirty="0"/>
          </a:p>
        </p:txBody>
      </p:sp>
    </p:spTree>
    <p:extLst>
      <p:ext uri="{BB962C8B-B14F-4D97-AF65-F5344CB8AC3E}">
        <p14:creationId xmlns:p14="http://schemas.microsoft.com/office/powerpoint/2010/main" val="3028295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pPr marL="0" indent="0">
              <a:buNone/>
            </a:pPr>
            <a:r>
              <a:rPr lang="zh-CN" altLang="zh-CN" b="1" dirty="0"/>
              <a:t>（</a:t>
            </a:r>
            <a:r>
              <a:rPr lang="en-US" altLang="zh-CN" b="1" dirty="0"/>
              <a:t>3</a:t>
            </a:r>
            <a:r>
              <a:rPr lang="zh-CN" altLang="zh-CN" b="1" dirty="0"/>
              <a:t>）我国的宗教政策与</a:t>
            </a:r>
            <a:r>
              <a:rPr lang="zh-CN" altLang="zh-CN" b="1" dirty="0" smtClean="0"/>
              <a:t>法律</a:t>
            </a:r>
            <a:r>
              <a:rPr lang="en-US" altLang="zh-CN" b="1" dirty="0" smtClean="0"/>
              <a:t>P63--65</a:t>
            </a:r>
            <a:endParaRPr lang="zh-CN" altLang="zh-CN" b="1" dirty="0"/>
          </a:p>
          <a:p>
            <a:pPr marL="0" indent="0">
              <a:buNone/>
            </a:pPr>
            <a:r>
              <a:rPr lang="en-US" altLang="zh-CN" b="1" dirty="0"/>
              <a:t>	</a:t>
            </a:r>
            <a:r>
              <a:rPr lang="zh-CN" altLang="zh-CN" b="1" dirty="0"/>
              <a:t>我国有多种宗教，妥善处理宗教问题，对</a:t>
            </a:r>
            <a:r>
              <a:rPr lang="zh-CN" altLang="zh-CN" b="1" u="sng" dirty="0">
                <a:solidFill>
                  <a:srgbClr val="FF0000"/>
                </a:solidFill>
              </a:rPr>
              <a:t> </a:t>
            </a:r>
            <a:r>
              <a:rPr lang="zh-CN" altLang="en-US" b="1" u="sng" dirty="0" smtClean="0">
                <a:solidFill>
                  <a:srgbClr val="FF0000"/>
                </a:solidFill>
              </a:rPr>
              <a:t>维护国家的统一</a:t>
            </a:r>
            <a:r>
              <a:rPr lang="en-US" altLang="zh-CN" b="1" u="sng" dirty="0" smtClean="0">
                <a:solidFill>
                  <a:srgbClr val="FF0000"/>
                </a:solidFill>
              </a:rPr>
              <a:t>               </a:t>
            </a:r>
            <a:r>
              <a:rPr lang="zh-CN" altLang="zh-CN" b="1" dirty="0">
                <a:solidFill>
                  <a:srgbClr val="FF0000"/>
                </a:solidFill>
              </a:rPr>
              <a:t>和</a:t>
            </a:r>
            <a:r>
              <a:rPr lang="zh-CN" altLang="zh-CN" b="1" u="sng" dirty="0">
                <a:solidFill>
                  <a:srgbClr val="FF0000"/>
                </a:solidFill>
              </a:rPr>
              <a:t> </a:t>
            </a:r>
            <a:r>
              <a:rPr lang="en-US" altLang="zh-CN" b="1" u="sng" dirty="0">
                <a:solidFill>
                  <a:srgbClr val="FF0000"/>
                </a:solidFill>
              </a:rPr>
              <a:t> </a:t>
            </a:r>
            <a:r>
              <a:rPr lang="zh-CN" altLang="en-US" b="1" u="sng" dirty="0" smtClean="0">
                <a:solidFill>
                  <a:srgbClr val="FF0000"/>
                </a:solidFill>
              </a:rPr>
              <a:t>稳定</a:t>
            </a:r>
            <a:r>
              <a:rPr lang="en-US" altLang="zh-CN" b="1" u="sng" dirty="0" smtClean="0">
                <a:solidFill>
                  <a:srgbClr val="FF0000"/>
                </a:solidFill>
              </a:rPr>
              <a:t>      </a:t>
            </a:r>
            <a:r>
              <a:rPr lang="zh-CN" altLang="zh-CN" b="1" dirty="0"/>
              <a:t>有重要意义。我国全面贯彻党的宗教工作基本方针，</a:t>
            </a:r>
            <a:r>
              <a:rPr lang="zh-CN" altLang="zh-CN" b="1" dirty="0" smtClean="0"/>
              <a:t>实行</a:t>
            </a:r>
            <a:r>
              <a:rPr lang="zh-CN" altLang="en-US" b="1" u="sng" dirty="0" smtClean="0">
                <a:solidFill>
                  <a:srgbClr val="FF0000"/>
                </a:solidFill>
              </a:rPr>
              <a:t>宗教信仰自由</a:t>
            </a:r>
            <a:r>
              <a:rPr lang="en-US" altLang="zh-CN" b="1" u="sng" dirty="0" smtClean="0">
                <a:solidFill>
                  <a:srgbClr val="FF0000"/>
                </a:solidFill>
              </a:rPr>
              <a:t>  </a:t>
            </a:r>
            <a:r>
              <a:rPr lang="zh-CN" altLang="zh-CN" b="1" dirty="0" smtClean="0"/>
              <a:t>政策</a:t>
            </a:r>
            <a:r>
              <a:rPr lang="zh-CN" altLang="zh-CN" b="1" dirty="0"/>
              <a:t>，</a:t>
            </a:r>
            <a:r>
              <a:rPr lang="zh-CN" altLang="zh-CN" b="1" dirty="0" smtClean="0"/>
              <a:t>依法</a:t>
            </a:r>
            <a:r>
              <a:rPr lang="zh-CN" altLang="en-US" b="1" u="sng" dirty="0" smtClean="0">
                <a:solidFill>
                  <a:srgbClr val="FF0000"/>
                </a:solidFill>
              </a:rPr>
              <a:t>管理宗教事务</a:t>
            </a:r>
            <a:r>
              <a:rPr lang="en-US" altLang="zh-CN" b="1" u="sng" dirty="0" smtClean="0">
                <a:solidFill>
                  <a:srgbClr val="FF0000"/>
                </a:solidFill>
              </a:rPr>
              <a:t> </a:t>
            </a:r>
            <a:r>
              <a:rPr lang="zh-CN" altLang="zh-CN" b="1" dirty="0" smtClean="0"/>
              <a:t>，</a:t>
            </a:r>
            <a:r>
              <a:rPr lang="zh-CN" altLang="zh-CN" b="1" dirty="0"/>
              <a:t>坚持</a:t>
            </a:r>
            <a:r>
              <a:rPr lang="zh-CN" altLang="zh-CN" b="1" u="sng" dirty="0" smtClean="0">
                <a:solidFill>
                  <a:srgbClr val="FF0000"/>
                </a:solidFill>
              </a:rPr>
              <a:t>独立</a:t>
            </a:r>
            <a:r>
              <a:rPr lang="zh-CN" altLang="en-US" b="1" u="sng" dirty="0" smtClean="0">
                <a:solidFill>
                  <a:srgbClr val="FF0000"/>
                </a:solidFill>
              </a:rPr>
              <a:t>自主自办</a:t>
            </a:r>
            <a:r>
              <a:rPr lang="zh-CN" altLang="zh-CN" b="1" dirty="0" smtClean="0"/>
              <a:t>的</a:t>
            </a:r>
            <a:r>
              <a:rPr lang="zh-CN" altLang="zh-CN" b="1" dirty="0"/>
              <a:t>原则，积极引导</a:t>
            </a:r>
            <a:r>
              <a:rPr lang="zh-CN" altLang="zh-CN" b="1" u="sng" dirty="0"/>
              <a:t> </a:t>
            </a:r>
            <a:r>
              <a:rPr lang="zh-CN" altLang="en-US" b="1" u="sng" dirty="0" smtClean="0">
                <a:solidFill>
                  <a:srgbClr val="FF0000"/>
                </a:solidFill>
              </a:rPr>
              <a:t>宗教</a:t>
            </a:r>
            <a:r>
              <a:rPr lang="zh-CN" altLang="zh-CN" b="1" dirty="0" smtClean="0"/>
              <a:t>与</a:t>
            </a:r>
            <a:r>
              <a:rPr lang="zh-CN" altLang="en-US" b="1" u="sng" dirty="0" smtClean="0">
                <a:solidFill>
                  <a:srgbClr val="FF0000"/>
                </a:solidFill>
              </a:rPr>
              <a:t>社会主义社会</a:t>
            </a:r>
            <a:r>
              <a:rPr lang="en-US" altLang="zh-CN" b="1" u="sng" dirty="0" smtClean="0">
                <a:solidFill>
                  <a:srgbClr val="FF0000"/>
                </a:solidFill>
              </a:rPr>
              <a:t>  </a:t>
            </a:r>
            <a:r>
              <a:rPr lang="zh-CN" altLang="zh-CN" b="1" dirty="0" smtClean="0"/>
              <a:t>相适应</a:t>
            </a:r>
            <a:r>
              <a:rPr lang="zh-CN" altLang="en-US" b="1" dirty="0" smtClean="0">
                <a:solidFill>
                  <a:srgbClr val="FF0000"/>
                </a:solidFill>
              </a:rPr>
              <a:t>（中国化）</a:t>
            </a:r>
            <a:r>
              <a:rPr lang="en-US" altLang="zh-CN" b="1" dirty="0" smtClean="0">
                <a:latin typeface="黑体" panose="02010609060101010101" pitchFamily="49" charset="-122"/>
                <a:ea typeface="黑体" panose="02010609060101010101" pitchFamily="49" charset="-122"/>
              </a:rPr>
              <a:t>P65②</a:t>
            </a:r>
            <a:endParaRPr lang="zh-CN" altLang="zh-CN" b="1" dirty="0">
              <a:solidFill>
                <a:srgbClr val="FF0000"/>
              </a:solidFill>
              <a:latin typeface="黑体" panose="02010609060101010101" pitchFamily="49" charset="-122"/>
              <a:ea typeface="黑体" panose="02010609060101010101" pitchFamily="49" charset="-122"/>
            </a:endParaRPr>
          </a:p>
          <a:p>
            <a:endParaRPr lang="zh-CN" altLang="en-US" dirty="0"/>
          </a:p>
        </p:txBody>
      </p:sp>
    </p:spTree>
    <p:extLst>
      <p:ext uri="{BB962C8B-B14F-4D97-AF65-F5344CB8AC3E}">
        <p14:creationId xmlns:p14="http://schemas.microsoft.com/office/powerpoint/2010/main" val="3630349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aphicFrame>
        <p:nvGraphicFramePr>
          <p:cNvPr id="4" name="内容占位符 3"/>
          <p:cNvGraphicFramePr>
            <a:graphicFrameLocks noGrp="1"/>
          </p:cNvGraphicFramePr>
          <p:nvPr>
            <p:ph idx="1"/>
            <p:extLst/>
          </p:nvPr>
        </p:nvGraphicFramePr>
        <p:xfrm>
          <a:off x="1105232" y="3170184"/>
          <a:ext cx="8641466" cy="3291840"/>
        </p:xfrm>
        <a:graphic>
          <a:graphicData uri="http://schemas.openxmlformats.org/drawingml/2006/table">
            <a:tbl>
              <a:tblPr>
                <a:tableStyleId>{5C22544A-7EE6-4342-B048-85BDC9FD1C3A}</a:tableStyleId>
              </a:tblPr>
              <a:tblGrid>
                <a:gridCol w="954145">
                  <a:extLst>
                    <a:ext uri="{9D8B030D-6E8A-4147-A177-3AD203B41FA5}">
                      <a16:colId xmlns:a16="http://schemas.microsoft.com/office/drawing/2014/main" val="2802440906"/>
                    </a:ext>
                  </a:extLst>
                </a:gridCol>
                <a:gridCol w="3913451">
                  <a:extLst>
                    <a:ext uri="{9D8B030D-6E8A-4147-A177-3AD203B41FA5}">
                      <a16:colId xmlns:a16="http://schemas.microsoft.com/office/drawing/2014/main" val="3222071093"/>
                    </a:ext>
                  </a:extLst>
                </a:gridCol>
                <a:gridCol w="3773870">
                  <a:extLst>
                    <a:ext uri="{9D8B030D-6E8A-4147-A177-3AD203B41FA5}">
                      <a16:colId xmlns:a16="http://schemas.microsoft.com/office/drawing/2014/main" val="197235186"/>
                    </a:ext>
                  </a:extLst>
                </a:gridCol>
              </a:tblGrid>
              <a:tr h="0">
                <a:tc>
                  <a:txBody>
                    <a:bodyPr/>
                    <a:lstStyle/>
                    <a:p>
                      <a:pPr algn="just">
                        <a:lnSpc>
                          <a:spcPct val="120000"/>
                        </a:lnSpc>
                        <a:spcAft>
                          <a:spcPts val="0"/>
                        </a:spcAft>
                      </a:pPr>
                      <a:r>
                        <a:rPr lang="en-US" sz="2000" b="1" kern="100" dirty="0">
                          <a:effectLst/>
                        </a:rPr>
                        <a:t> </a:t>
                      </a:r>
                      <a:endParaRPr lang="zh-CN" sz="2000" b="1" kern="100" dirty="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a:txBody>
                    <a:bodyPr/>
                    <a:lstStyle/>
                    <a:p>
                      <a:pPr algn="ctr">
                        <a:lnSpc>
                          <a:spcPct val="120000"/>
                        </a:lnSpc>
                        <a:spcAft>
                          <a:spcPts val="0"/>
                        </a:spcAft>
                      </a:pPr>
                      <a:r>
                        <a:rPr lang="zh-CN" sz="2000" b="1" kern="100" dirty="0">
                          <a:effectLst/>
                        </a:rPr>
                        <a:t>村民委员会</a:t>
                      </a:r>
                      <a:endParaRPr lang="zh-CN" sz="2000" b="1" kern="100" dirty="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a:txBody>
                    <a:bodyPr/>
                    <a:lstStyle/>
                    <a:p>
                      <a:pPr algn="ctr">
                        <a:lnSpc>
                          <a:spcPct val="120000"/>
                        </a:lnSpc>
                        <a:spcAft>
                          <a:spcPts val="0"/>
                        </a:spcAft>
                      </a:pPr>
                      <a:r>
                        <a:rPr lang="zh-CN" sz="2000" b="1" kern="100">
                          <a:effectLst/>
                        </a:rPr>
                        <a:t>居民委员会</a:t>
                      </a:r>
                      <a:endParaRPr lang="zh-CN" sz="2000" b="1" kern="10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extLst>
                  <a:ext uri="{0D108BD9-81ED-4DB2-BD59-A6C34878D82A}">
                    <a16:rowId xmlns:a16="http://schemas.microsoft.com/office/drawing/2014/main" val="3647489607"/>
                  </a:ext>
                </a:extLst>
              </a:tr>
              <a:tr h="0">
                <a:tc>
                  <a:txBody>
                    <a:bodyPr/>
                    <a:lstStyle/>
                    <a:p>
                      <a:pPr algn="just">
                        <a:lnSpc>
                          <a:spcPct val="120000"/>
                        </a:lnSpc>
                        <a:spcAft>
                          <a:spcPts val="0"/>
                        </a:spcAft>
                      </a:pPr>
                      <a:r>
                        <a:rPr lang="zh-CN" sz="2000" b="1" kern="100">
                          <a:effectLst/>
                        </a:rPr>
                        <a:t>性质</a:t>
                      </a:r>
                      <a:endParaRPr lang="zh-CN" sz="2000" b="1" kern="10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a:txBody>
                    <a:bodyPr/>
                    <a:lstStyle/>
                    <a:p>
                      <a:pPr algn="ctr">
                        <a:lnSpc>
                          <a:spcPct val="120000"/>
                        </a:lnSpc>
                        <a:spcAft>
                          <a:spcPts val="0"/>
                        </a:spcAft>
                      </a:pPr>
                      <a:r>
                        <a:rPr lang="zh-CN" sz="2000" b="1" kern="100" dirty="0">
                          <a:effectLst/>
                        </a:rPr>
                        <a:t>农村基层群众性自治组织</a:t>
                      </a:r>
                      <a:endParaRPr lang="zh-CN" sz="2000" b="1" kern="100" dirty="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a:txBody>
                    <a:bodyPr/>
                    <a:lstStyle/>
                    <a:p>
                      <a:pPr algn="ctr">
                        <a:lnSpc>
                          <a:spcPct val="120000"/>
                        </a:lnSpc>
                        <a:spcAft>
                          <a:spcPts val="0"/>
                        </a:spcAft>
                      </a:pPr>
                      <a:r>
                        <a:rPr lang="zh-CN" sz="2000" b="1" kern="100" dirty="0">
                          <a:effectLst/>
                        </a:rPr>
                        <a:t>城市基层群众性自治组织</a:t>
                      </a:r>
                      <a:endParaRPr lang="zh-CN" sz="2000" b="1" kern="100" dirty="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extLst>
                  <a:ext uri="{0D108BD9-81ED-4DB2-BD59-A6C34878D82A}">
                    <a16:rowId xmlns:a16="http://schemas.microsoft.com/office/drawing/2014/main" val="3668355245"/>
                  </a:ext>
                </a:extLst>
              </a:tr>
              <a:tr h="0">
                <a:tc>
                  <a:txBody>
                    <a:bodyPr/>
                    <a:lstStyle/>
                    <a:p>
                      <a:pPr algn="just">
                        <a:lnSpc>
                          <a:spcPct val="120000"/>
                        </a:lnSpc>
                        <a:spcAft>
                          <a:spcPts val="0"/>
                        </a:spcAft>
                      </a:pPr>
                      <a:r>
                        <a:rPr lang="zh-CN" sz="2000" b="1" kern="100" dirty="0">
                          <a:effectLst/>
                        </a:rPr>
                        <a:t>产生</a:t>
                      </a:r>
                      <a:endParaRPr lang="zh-CN" sz="2000" b="1" kern="100" dirty="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gridSpan="2">
                  <a:txBody>
                    <a:bodyPr/>
                    <a:lstStyle/>
                    <a:p>
                      <a:pPr algn="just">
                        <a:lnSpc>
                          <a:spcPct val="120000"/>
                        </a:lnSpc>
                        <a:spcAft>
                          <a:spcPts val="0"/>
                        </a:spcAft>
                      </a:pPr>
                      <a:r>
                        <a:rPr lang="zh-CN" sz="2000" b="1" kern="100" dirty="0">
                          <a:effectLst/>
                        </a:rPr>
                        <a:t>由村民或居民选举产生，向村民（居民）会议、村民（居民）代表会议</a:t>
                      </a:r>
                      <a:r>
                        <a:rPr lang="zh-CN" sz="2000" b="1" kern="100" dirty="0" smtClean="0">
                          <a:effectLst/>
                        </a:rPr>
                        <a:t>负责</a:t>
                      </a:r>
                      <a:r>
                        <a:rPr lang="en-US" altLang="zh-CN" sz="2000" b="1" kern="100" dirty="0" smtClean="0">
                          <a:effectLst/>
                        </a:rPr>
                        <a:t>       </a:t>
                      </a:r>
                      <a:r>
                        <a:rPr lang="zh-CN" altLang="en-US" sz="2000" b="1" kern="100" dirty="0" smtClean="0">
                          <a:effectLst/>
                        </a:rPr>
                        <a:t>居民会议：居民事务</a:t>
                      </a:r>
                      <a:endParaRPr lang="zh-CN" sz="2000" b="1" kern="100" dirty="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hMerge="1">
                  <a:txBody>
                    <a:bodyPr/>
                    <a:lstStyle/>
                    <a:p>
                      <a:endParaRPr lang="zh-CN" altLang="en-US"/>
                    </a:p>
                  </a:txBody>
                  <a:tcPr/>
                </a:tc>
                <a:extLst>
                  <a:ext uri="{0D108BD9-81ED-4DB2-BD59-A6C34878D82A}">
                    <a16:rowId xmlns:a16="http://schemas.microsoft.com/office/drawing/2014/main" val="402003443"/>
                  </a:ext>
                </a:extLst>
              </a:tr>
              <a:tr h="0">
                <a:tc>
                  <a:txBody>
                    <a:bodyPr/>
                    <a:lstStyle/>
                    <a:p>
                      <a:pPr algn="just">
                        <a:lnSpc>
                          <a:spcPct val="120000"/>
                        </a:lnSpc>
                        <a:spcAft>
                          <a:spcPts val="0"/>
                        </a:spcAft>
                      </a:pPr>
                      <a:r>
                        <a:rPr lang="zh-CN" sz="2000" b="1" kern="100" dirty="0">
                          <a:effectLst/>
                        </a:rPr>
                        <a:t>主要职能</a:t>
                      </a:r>
                      <a:endParaRPr lang="zh-CN" sz="2000" b="1" kern="100" dirty="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gridSpan="2">
                  <a:txBody>
                    <a:bodyPr/>
                    <a:lstStyle/>
                    <a:p>
                      <a:pPr algn="just">
                        <a:lnSpc>
                          <a:spcPct val="120000"/>
                        </a:lnSpc>
                        <a:spcAft>
                          <a:spcPts val="0"/>
                        </a:spcAft>
                      </a:pPr>
                      <a:r>
                        <a:rPr lang="zh-CN" sz="2000" b="1" kern="100" dirty="0">
                          <a:effectLst/>
                        </a:rPr>
                        <a:t>维护村民（居民）合法权益，办理本地区居民公共事务和公益事业，调解民间纠纷，协助维护社会治安，向人民政府反映居民意见、要求和提出建议等。</a:t>
                      </a:r>
                      <a:endParaRPr lang="zh-CN" sz="2000" b="1" kern="100" dirty="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hMerge="1">
                  <a:txBody>
                    <a:bodyPr/>
                    <a:lstStyle/>
                    <a:p>
                      <a:endParaRPr lang="zh-CN" altLang="en-US"/>
                    </a:p>
                  </a:txBody>
                  <a:tcPr/>
                </a:tc>
                <a:extLst>
                  <a:ext uri="{0D108BD9-81ED-4DB2-BD59-A6C34878D82A}">
                    <a16:rowId xmlns:a16="http://schemas.microsoft.com/office/drawing/2014/main" val="258759674"/>
                  </a:ext>
                </a:extLst>
              </a:tr>
              <a:tr h="0">
                <a:tc>
                  <a:txBody>
                    <a:bodyPr/>
                    <a:lstStyle/>
                    <a:p>
                      <a:pPr algn="just">
                        <a:lnSpc>
                          <a:spcPct val="120000"/>
                        </a:lnSpc>
                        <a:spcAft>
                          <a:spcPts val="0"/>
                        </a:spcAft>
                      </a:pPr>
                      <a:r>
                        <a:rPr lang="zh-CN" sz="2000" b="1" kern="100">
                          <a:effectLst/>
                        </a:rPr>
                        <a:t>管理</a:t>
                      </a:r>
                      <a:endParaRPr lang="zh-CN" sz="2000" b="1" kern="10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gridSpan="2">
                  <a:txBody>
                    <a:bodyPr/>
                    <a:lstStyle/>
                    <a:p>
                      <a:pPr algn="just">
                        <a:lnSpc>
                          <a:spcPct val="120000"/>
                        </a:lnSpc>
                        <a:spcAft>
                          <a:spcPts val="0"/>
                        </a:spcAft>
                      </a:pPr>
                      <a:r>
                        <a:rPr lang="zh-CN" sz="2000" b="1" kern="100" dirty="0">
                          <a:effectLst/>
                        </a:rPr>
                        <a:t>制定村民自治章程或村规民约（社区居民公约、议事章程等）</a:t>
                      </a:r>
                    </a:p>
                    <a:p>
                      <a:pPr algn="just">
                        <a:lnSpc>
                          <a:spcPct val="120000"/>
                        </a:lnSpc>
                        <a:spcAft>
                          <a:spcPts val="0"/>
                        </a:spcAft>
                      </a:pPr>
                      <a:r>
                        <a:rPr lang="zh-CN" sz="2000" b="1" kern="100" dirty="0">
                          <a:effectLst/>
                        </a:rPr>
                        <a:t>发扬民主，自我管理、自我教育、自我服务、自我监督等</a:t>
                      </a:r>
                      <a:endParaRPr lang="zh-CN" sz="2000" b="1" kern="100" dirty="0">
                        <a:effectLst/>
                        <a:latin typeface="Calibri" panose="020F0502020204030204" pitchFamily="34" charset="0"/>
                        <a:ea typeface="微软雅黑" panose="020B0503020204020204" pitchFamily="34" charset="-122"/>
                        <a:cs typeface="Arial" panose="020B0604020202020204" pitchFamily="34" charset="0"/>
                      </a:endParaRPr>
                    </a:p>
                  </a:txBody>
                  <a:tcPr marL="68580" marR="68580" marT="0" marB="0"/>
                </a:tc>
                <a:tc hMerge="1">
                  <a:txBody>
                    <a:bodyPr/>
                    <a:lstStyle/>
                    <a:p>
                      <a:endParaRPr lang="zh-CN" altLang="en-US"/>
                    </a:p>
                  </a:txBody>
                  <a:tcPr/>
                </a:tc>
                <a:extLst>
                  <a:ext uri="{0D108BD9-81ED-4DB2-BD59-A6C34878D82A}">
                    <a16:rowId xmlns:a16="http://schemas.microsoft.com/office/drawing/2014/main" val="116567844"/>
                  </a:ext>
                </a:extLst>
              </a:tr>
            </a:tbl>
          </a:graphicData>
        </a:graphic>
      </p:graphicFrame>
      <p:sp>
        <p:nvSpPr>
          <p:cNvPr id="5" name="Rectangle 1"/>
          <p:cNvSpPr>
            <a:spLocks noChangeArrowheads="1"/>
          </p:cNvSpPr>
          <p:nvPr/>
        </p:nvSpPr>
        <p:spPr bwMode="auto">
          <a:xfrm>
            <a:off x="644055" y="1493948"/>
            <a:ext cx="10177669" cy="13234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zh-CN" altLang="zh-CN" sz="2000" b="1" i="0" u="none" strike="noStrike" cap="none" normalizeH="0" baseline="0" dirty="0" smtClean="0">
                <a:ln>
                  <a:noFill/>
                </a:ln>
                <a:solidFill>
                  <a:srgbClr val="333333"/>
                </a:solidFill>
                <a:effectLst/>
                <a:latin typeface="黑体" panose="02010609060101010101" pitchFamily="49" charset="-122"/>
                <a:ea typeface="黑体" panose="02010609060101010101" pitchFamily="49" charset="-122"/>
                <a:cs typeface="宋体" panose="02010600030101010101" pitchFamily="2" charset="-122"/>
              </a:rPr>
              <a:t>（</a:t>
            </a:r>
            <a:r>
              <a:rPr kumimoji="0" lang="en-US" altLang="zh-CN" sz="2000" b="1" i="0" u="none" strike="noStrike" cap="none" normalizeH="0" baseline="0" dirty="0" smtClean="0">
                <a:ln>
                  <a:noFill/>
                </a:ln>
                <a:solidFill>
                  <a:srgbClr val="333333"/>
                </a:solidFill>
                <a:effectLst/>
                <a:latin typeface="黑体" panose="02010609060101010101" pitchFamily="49" charset="-122"/>
                <a:ea typeface="黑体" panose="02010609060101010101" pitchFamily="49" charset="-122"/>
                <a:cs typeface="宋体" panose="02010600030101010101" pitchFamily="2" charset="-122"/>
              </a:rPr>
              <a:t>4</a:t>
            </a:r>
            <a:r>
              <a:rPr kumimoji="0" lang="zh-CN" altLang="en-US" sz="2000" b="1" i="0" u="none" strike="noStrike" cap="none" normalizeH="0" baseline="0" dirty="0" smtClean="0">
                <a:ln>
                  <a:noFill/>
                </a:ln>
                <a:solidFill>
                  <a:srgbClr val="333333"/>
                </a:solidFill>
                <a:effectLst/>
                <a:latin typeface="黑体" panose="02010609060101010101" pitchFamily="49" charset="-122"/>
                <a:ea typeface="黑体" panose="02010609060101010101" pitchFamily="49" charset="-122"/>
                <a:cs typeface="宋体" panose="02010600030101010101" pitchFamily="2" charset="-122"/>
              </a:rPr>
              <a:t>）基层群众自治制度</a:t>
            </a:r>
            <a:r>
              <a:rPr kumimoji="0" lang="en-US" altLang="zh-CN" sz="2000" b="1" i="0" u="none" strike="noStrike" cap="none" normalizeH="0" baseline="0" dirty="0" smtClean="0">
                <a:ln>
                  <a:noFill/>
                </a:ln>
                <a:solidFill>
                  <a:srgbClr val="333333"/>
                </a:solidFill>
                <a:effectLst/>
                <a:latin typeface="黑体" panose="02010609060101010101" pitchFamily="49" charset="-122"/>
                <a:ea typeface="黑体" panose="02010609060101010101" pitchFamily="49" charset="-122"/>
                <a:cs typeface="宋体" panose="02010600030101010101" pitchFamily="2" charset="-122"/>
              </a:rPr>
              <a:t>P65--69</a:t>
            </a:r>
            <a:endParaRPr kumimoji="0" lang="zh-CN" altLang="en-US" sz="2000" b="1" i="0" u="none" strike="noStrike" cap="none" normalizeH="0" baseline="0" dirty="0" smtClean="0">
              <a:ln>
                <a:noFill/>
              </a:ln>
              <a:solidFill>
                <a:schemeClr val="tx1"/>
              </a:solidFill>
              <a:effectLst/>
            </a:endParaRPr>
          </a:p>
          <a:p>
            <a:pPr marL="0" marR="0" lvl="0" indent="26670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①</a:t>
            </a:r>
            <a:r>
              <a:rPr kumimoji="0" lang="zh-CN" altLang="en-US" sz="2000" b="1" i="0" u="none" strike="noStrike" cap="none" normalizeH="0" baseline="0" dirty="0" smtClean="0">
                <a:ln>
                  <a:noFill/>
                </a:ln>
                <a:solidFill>
                  <a:srgbClr val="333333"/>
                </a:solidFill>
                <a:effectLst/>
                <a:latin typeface="黑体" panose="02010609060101010101" pitchFamily="49" charset="-122"/>
                <a:ea typeface="黑体" panose="02010609060101010101" pitchFamily="49" charset="-122"/>
                <a:cs typeface="宋体" panose="02010600030101010101" pitchFamily="2" charset="-122"/>
              </a:rPr>
              <a:t>基层群众自治的含义：人民群众在</a:t>
            </a:r>
            <a:r>
              <a:rPr lang="zh-CN" altLang="en-US" sz="2000" b="1" u="sng" dirty="0" smtClean="0">
                <a:solidFill>
                  <a:srgbClr val="FF0000"/>
                </a:solidFill>
                <a:latin typeface="黑体" panose="02010609060101010101" pitchFamily="49" charset="-122"/>
                <a:ea typeface="黑体" panose="02010609060101010101" pitchFamily="49" charset="-122"/>
                <a:cs typeface="宋体" panose="02010600030101010101" pitchFamily="2" charset="-122"/>
              </a:rPr>
              <a:t>城乡基层党组织</a:t>
            </a:r>
            <a:r>
              <a:rPr kumimoji="0" lang="zh-CN" altLang="en-US" sz="2000" b="1" u="sng"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宋体" panose="02010600030101010101" pitchFamily="2" charset="-122"/>
              </a:rPr>
              <a:t> </a:t>
            </a:r>
            <a:r>
              <a:rPr kumimoji="0" lang="zh-CN" altLang="en-US" sz="2000" b="1" i="0" u="none" strike="noStrike" cap="none" normalizeH="0" baseline="0" dirty="0" smtClean="0">
                <a:ln>
                  <a:noFill/>
                </a:ln>
                <a:solidFill>
                  <a:srgbClr val="333333"/>
                </a:solidFill>
                <a:effectLst/>
                <a:latin typeface="黑体" panose="02010609060101010101" pitchFamily="49" charset="-122"/>
                <a:ea typeface="黑体" panose="02010609060101010101" pitchFamily="49" charset="-122"/>
                <a:cs typeface="宋体" panose="02010600030101010101" pitchFamily="2" charset="-122"/>
              </a:rPr>
              <a:t>领导下，在居住地范围内，依托基层群众性</a:t>
            </a:r>
            <a:r>
              <a:rPr kumimoji="0" lang="zh-CN" altLang="en-US" sz="2000" b="1" i="0" u="sng"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宋体" panose="02010600030101010101" pitchFamily="2" charset="-122"/>
              </a:rPr>
              <a:t>自治组织 </a:t>
            </a:r>
            <a:r>
              <a:rPr kumimoji="0" lang="zh-CN" altLang="en-US" sz="2000" b="1" i="0" u="none" strike="noStrike" cap="none" normalizeH="0" baseline="0" dirty="0" smtClean="0">
                <a:ln>
                  <a:noFill/>
                </a:ln>
                <a:solidFill>
                  <a:srgbClr val="333333"/>
                </a:solidFill>
                <a:effectLst/>
                <a:latin typeface="黑体" panose="02010609060101010101" pitchFamily="49" charset="-122"/>
                <a:ea typeface="黑体" panose="02010609060101010101" pitchFamily="49" charset="-122"/>
                <a:cs typeface="宋体" panose="02010600030101010101" pitchFamily="2" charset="-122"/>
              </a:rPr>
              <a:t>，依法</a:t>
            </a:r>
            <a:r>
              <a:rPr kumimoji="0" lang="zh-CN" altLang="en-US" sz="2000" b="1" i="0" u="sng"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宋体" panose="02010600030101010101" pitchFamily="2" charset="-122"/>
              </a:rPr>
              <a:t>直接行使  </a:t>
            </a:r>
            <a:r>
              <a:rPr kumimoji="0" lang="zh-CN" altLang="en-US" sz="2000" b="1" i="0" u="none" strike="noStrike" cap="none" normalizeH="0" baseline="0" dirty="0" smtClean="0">
                <a:ln>
                  <a:noFill/>
                </a:ln>
                <a:solidFill>
                  <a:srgbClr val="333333"/>
                </a:solidFill>
                <a:effectLst/>
                <a:latin typeface="黑体" panose="02010609060101010101" pitchFamily="49" charset="-122"/>
                <a:ea typeface="黑体" panose="02010609060101010101" pitchFamily="49" charset="-122"/>
                <a:cs typeface="宋体" panose="02010600030101010101" pitchFamily="2" charset="-122"/>
              </a:rPr>
              <a:t>民主权利，实行自我</a:t>
            </a:r>
            <a:r>
              <a:rPr kumimoji="0" lang="zh-CN" altLang="en-US" sz="2000" b="1" i="0" u="sng"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宋体" panose="02010600030101010101" pitchFamily="2" charset="-122"/>
              </a:rPr>
              <a:t>管理 </a:t>
            </a:r>
            <a:r>
              <a:rPr kumimoji="0" lang="zh-CN" altLang="en-US" sz="2000" b="1" i="0" u="none" strike="noStrike" cap="none" normalizeH="0" baseline="0" dirty="0" smtClean="0">
                <a:ln>
                  <a:noFill/>
                </a:ln>
                <a:solidFill>
                  <a:srgbClr val="333333"/>
                </a:solidFill>
                <a:effectLst/>
                <a:latin typeface="黑体" panose="02010609060101010101" pitchFamily="49" charset="-122"/>
                <a:ea typeface="黑体" panose="02010609060101010101" pitchFamily="49" charset="-122"/>
                <a:cs typeface="宋体" panose="02010600030101010101" pitchFamily="2" charset="-122"/>
              </a:rPr>
              <a:t>、自我</a:t>
            </a:r>
            <a:r>
              <a:rPr kumimoji="0" lang="zh-CN" altLang="en-US" sz="2000" b="1" i="0" u="sng"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宋体" panose="02010600030101010101" pitchFamily="2" charset="-122"/>
              </a:rPr>
              <a:t>服务 </a:t>
            </a:r>
            <a:r>
              <a:rPr kumimoji="0" lang="zh-CN" altLang="en-US" sz="2000" b="1" i="0" u="none" strike="noStrike" cap="none" normalizeH="0" baseline="0" dirty="0" smtClean="0">
                <a:ln>
                  <a:noFill/>
                </a:ln>
                <a:solidFill>
                  <a:srgbClr val="333333"/>
                </a:solidFill>
                <a:effectLst/>
                <a:latin typeface="黑体" panose="02010609060101010101" pitchFamily="49" charset="-122"/>
                <a:ea typeface="黑体" panose="02010609060101010101" pitchFamily="49" charset="-122"/>
                <a:cs typeface="宋体" panose="02010600030101010101" pitchFamily="2" charset="-122"/>
              </a:rPr>
              <a:t>、自我</a:t>
            </a:r>
            <a:r>
              <a:rPr kumimoji="0" lang="zh-CN" altLang="en-US" sz="2000" b="1" i="0" u="sng" strike="noStrike" cap="none" normalizeH="0" baseline="0" dirty="0" smtClean="0">
                <a:ln>
                  <a:noFill/>
                </a:ln>
                <a:solidFill>
                  <a:srgbClr val="333333"/>
                </a:solidFill>
                <a:effectLst/>
                <a:latin typeface="黑体" panose="02010609060101010101" pitchFamily="49" charset="-122"/>
                <a:ea typeface="黑体" panose="02010609060101010101" pitchFamily="49" charset="-122"/>
                <a:cs typeface="宋体" panose="02010600030101010101" pitchFamily="2" charset="-122"/>
              </a:rPr>
              <a:t>  </a:t>
            </a:r>
            <a:r>
              <a:rPr kumimoji="0" lang="zh-CN" altLang="en-US" sz="2000" b="1" i="0" u="sng"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宋体" panose="02010600030101010101" pitchFamily="2" charset="-122"/>
              </a:rPr>
              <a:t>教育 </a:t>
            </a:r>
            <a:r>
              <a:rPr kumimoji="0" lang="zh-CN" altLang="en-US" sz="2000" b="1" i="0" u="none" strike="noStrike" cap="none" normalizeH="0" baseline="0" dirty="0" smtClean="0">
                <a:ln>
                  <a:noFill/>
                </a:ln>
                <a:solidFill>
                  <a:srgbClr val="333333"/>
                </a:solidFill>
                <a:effectLst/>
                <a:latin typeface="黑体" panose="02010609060101010101" pitchFamily="49" charset="-122"/>
                <a:ea typeface="黑体" panose="02010609060101010101" pitchFamily="49" charset="-122"/>
                <a:cs typeface="宋体" panose="02010600030101010101" pitchFamily="2" charset="-122"/>
              </a:rPr>
              <a:t>、自我</a:t>
            </a:r>
            <a:r>
              <a:rPr kumimoji="0" lang="zh-CN" altLang="en-US" sz="2000" b="1" i="0" u="sng"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宋体" panose="02010600030101010101" pitchFamily="2" charset="-122"/>
              </a:rPr>
              <a:t>监督 </a:t>
            </a:r>
            <a:r>
              <a:rPr kumimoji="0" lang="zh-CN" altLang="en-US" sz="2000" b="1" i="0" u="none" strike="noStrike" cap="none" normalizeH="0" baseline="0" dirty="0" smtClean="0">
                <a:ln>
                  <a:noFill/>
                </a:ln>
                <a:solidFill>
                  <a:srgbClr val="333333"/>
                </a:solidFill>
                <a:effectLst/>
                <a:latin typeface="黑体" panose="02010609060101010101" pitchFamily="49" charset="-122"/>
                <a:ea typeface="黑体" panose="02010609060101010101" pitchFamily="49" charset="-122"/>
                <a:cs typeface="宋体" panose="02010600030101010101" pitchFamily="2" charset="-122"/>
              </a:rPr>
              <a:t>的</a:t>
            </a:r>
            <a:r>
              <a:rPr kumimoji="0" lang="zh-CN" altLang="en-US" sz="2000" b="1" i="0" u="sng"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宋体" panose="02010600030101010101" pitchFamily="2" charset="-122"/>
              </a:rPr>
              <a:t>民主 </a:t>
            </a:r>
            <a:r>
              <a:rPr kumimoji="0" lang="zh-CN" altLang="en-US" sz="2000" b="1" i="0" u="none" strike="noStrike" cap="none" normalizeH="0" baseline="0" dirty="0" smtClean="0">
                <a:ln>
                  <a:noFill/>
                </a:ln>
                <a:solidFill>
                  <a:srgbClr val="333333"/>
                </a:solidFill>
                <a:effectLst/>
                <a:latin typeface="黑体" panose="02010609060101010101" pitchFamily="49" charset="-122"/>
                <a:ea typeface="黑体" panose="02010609060101010101" pitchFamily="49" charset="-122"/>
                <a:cs typeface="宋体" panose="02010600030101010101" pitchFamily="2" charset="-122"/>
              </a:rPr>
              <a:t>制度和</a:t>
            </a:r>
            <a:r>
              <a:rPr kumimoji="0" lang="zh-CN" altLang="en-US" sz="2000" b="1" i="0" u="sng"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宋体" panose="02010600030101010101" pitchFamily="2" charset="-122"/>
              </a:rPr>
              <a:t>治理模式 </a:t>
            </a:r>
            <a:r>
              <a:rPr kumimoji="0" lang="zh-CN" altLang="en-US" sz="2000" b="1" i="0" u="none" strike="noStrike" cap="none" normalizeH="0" baseline="0" dirty="0" smtClean="0">
                <a:ln>
                  <a:noFill/>
                </a:ln>
                <a:solidFill>
                  <a:srgbClr val="333333"/>
                </a:solidFill>
                <a:effectLst/>
                <a:latin typeface="黑体" panose="02010609060101010101" pitchFamily="49" charset="-122"/>
                <a:ea typeface="黑体" panose="02010609060101010101" pitchFamily="49" charset="-122"/>
                <a:cs typeface="宋体" panose="02010600030101010101" pitchFamily="2" charset="-122"/>
              </a:rPr>
              <a:t>。不是国家政权</a:t>
            </a:r>
            <a:endParaRPr kumimoji="0" lang="zh-CN" altLang="en-US" sz="20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163174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838200" y="1272209"/>
            <a:ext cx="10618967" cy="4864998"/>
          </a:xfrm>
        </p:spPr>
        <p:txBody>
          <a:bodyPr>
            <a:normAutofit fontScale="85000" lnSpcReduction="10000"/>
          </a:bodyPr>
          <a:lstStyle/>
          <a:p>
            <a:pPr marL="0" indent="0">
              <a:buNone/>
            </a:pPr>
            <a:r>
              <a:rPr lang="zh-CN" altLang="zh-CN" b="1" dirty="0"/>
              <a:t>②人民群众直接行使民主权利的生动</a:t>
            </a:r>
            <a:r>
              <a:rPr lang="zh-CN" altLang="zh-CN" b="1" dirty="0" smtClean="0"/>
              <a:t>实践</a:t>
            </a:r>
            <a:r>
              <a:rPr lang="en-US" altLang="zh-CN" b="1" dirty="0" smtClean="0"/>
              <a:t>  </a:t>
            </a:r>
            <a:r>
              <a:rPr lang="zh-CN" altLang="en-US" b="1" dirty="0" smtClean="0"/>
              <a:t>（途径）</a:t>
            </a:r>
            <a:endParaRPr lang="zh-CN" altLang="zh-CN" b="1" dirty="0"/>
          </a:p>
          <a:p>
            <a:pPr lvl="0"/>
            <a:r>
              <a:rPr lang="zh-CN" altLang="zh-CN" b="1" dirty="0"/>
              <a:t>民主选举：</a:t>
            </a:r>
            <a:r>
              <a:rPr lang="zh-CN" altLang="zh-CN" dirty="0"/>
              <a:t>作为基层群众自治组织，农村的村民委员会和城市的居民委员会，按法律规定均由本居住地的村民或居民选举产生。（直接选举）</a:t>
            </a:r>
          </a:p>
          <a:p>
            <a:pPr lvl="0"/>
            <a:r>
              <a:rPr lang="zh-CN" altLang="zh-CN" b="1" dirty="0"/>
              <a:t>民主协商：</a:t>
            </a:r>
            <a:r>
              <a:rPr lang="zh-CN" altLang="zh-CN" dirty="0"/>
              <a:t>城乡基层的公共事务必须由众人商量着办。只有</a:t>
            </a:r>
            <a:r>
              <a:rPr lang="zh-CN" altLang="zh-CN" dirty="0" smtClean="0"/>
              <a:t>本着</a:t>
            </a:r>
            <a:r>
              <a:rPr lang="zh-CN" altLang="en-US" b="1" u="sng" dirty="0" smtClean="0">
                <a:solidFill>
                  <a:srgbClr val="FF0000"/>
                </a:solidFill>
              </a:rPr>
              <a:t>有序参与</a:t>
            </a:r>
            <a:r>
              <a:rPr lang="zh-CN" altLang="zh-CN" b="1" u="sng" dirty="0" smtClean="0">
                <a:solidFill>
                  <a:srgbClr val="FF0000"/>
                </a:solidFill>
              </a:rPr>
              <a:t> </a:t>
            </a:r>
            <a:r>
              <a:rPr lang="zh-CN" altLang="zh-CN" dirty="0" smtClean="0"/>
              <a:t>的</a:t>
            </a:r>
            <a:r>
              <a:rPr lang="zh-CN" altLang="zh-CN" dirty="0"/>
              <a:t>原则，让居民或村民合理表达意见和建议，求同存异，才能找出解决问题的好方案，</a:t>
            </a:r>
            <a:r>
              <a:rPr lang="zh-CN" altLang="zh-CN" dirty="0" smtClean="0"/>
              <a:t>促</a:t>
            </a:r>
            <a:r>
              <a:rPr lang="zh-CN" altLang="en-US" dirty="0" smtClean="0"/>
              <a:t>近</a:t>
            </a:r>
            <a:r>
              <a:rPr lang="zh-CN" altLang="en-US" b="1" u="sng" dirty="0" smtClean="0">
                <a:solidFill>
                  <a:srgbClr val="FF0000"/>
                </a:solidFill>
              </a:rPr>
              <a:t>基层社会的和谐</a:t>
            </a:r>
            <a:r>
              <a:rPr lang="en-US" altLang="zh-CN" b="1" u="sng" dirty="0" smtClean="0">
                <a:solidFill>
                  <a:srgbClr val="FF0000"/>
                </a:solidFill>
              </a:rPr>
              <a:t>     </a:t>
            </a:r>
            <a:r>
              <a:rPr lang="zh-CN" altLang="zh-CN" dirty="0"/>
              <a:t>。</a:t>
            </a:r>
          </a:p>
          <a:p>
            <a:pPr lvl="0"/>
            <a:r>
              <a:rPr lang="zh-CN" altLang="zh-CN" b="1" dirty="0"/>
              <a:t>民主决策：</a:t>
            </a:r>
            <a:r>
              <a:rPr lang="zh-CN" altLang="zh-CN" dirty="0"/>
              <a:t>城乡公共决策与每家每户</a:t>
            </a:r>
            <a:r>
              <a:rPr lang="zh-CN" altLang="zh-CN" dirty="0" smtClean="0"/>
              <a:t>的</a:t>
            </a:r>
            <a:r>
              <a:rPr lang="zh-CN" altLang="en-US" b="1" u="sng" dirty="0" smtClean="0">
                <a:solidFill>
                  <a:srgbClr val="FF0000"/>
                </a:solidFill>
              </a:rPr>
              <a:t>利益</a:t>
            </a:r>
            <a:r>
              <a:rPr lang="en-US" altLang="zh-CN" b="1" u="sng" dirty="0" smtClean="0">
                <a:solidFill>
                  <a:srgbClr val="FF0000"/>
                </a:solidFill>
              </a:rPr>
              <a:t>  </a:t>
            </a:r>
            <a:r>
              <a:rPr lang="zh-CN" altLang="zh-CN" dirty="0" smtClean="0"/>
              <a:t>直接</a:t>
            </a:r>
            <a:r>
              <a:rPr lang="zh-CN" altLang="zh-CN" dirty="0"/>
              <a:t>相关。如召开</a:t>
            </a:r>
            <a:r>
              <a:rPr lang="zh-CN" altLang="zh-CN" u="sng" dirty="0"/>
              <a:t> </a:t>
            </a:r>
            <a:r>
              <a:rPr lang="zh-CN" altLang="en-US" b="1" u="sng" dirty="0" smtClean="0">
                <a:solidFill>
                  <a:srgbClr val="FF0000"/>
                </a:solidFill>
              </a:rPr>
              <a:t>村民</a:t>
            </a:r>
            <a:r>
              <a:rPr lang="en-US" altLang="zh-CN" b="1" u="sng" dirty="0" smtClean="0">
                <a:solidFill>
                  <a:srgbClr val="FF0000"/>
                </a:solidFill>
              </a:rPr>
              <a:t>     </a:t>
            </a:r>
            <a:r>
              <a:rPr lang="zh-CN" altLang="zh-CN" b="1" u="sng" dirty="0">
                <a:solidFill>
                  <a:srgbClr val="FF0000"/>
                </a:solidFill>
              </a:rPr>
              <a:t>会议</a:t>
            </a:r>
            <a:r>
              <a:rPr lang="zh-CN" altLang="zh-CN" dirty="0"/>
              <a:t>或是</a:t>
            </a:r>
            <a:r>
              <a:rPr lang="zh-CN" altLang="zh-CN" u="sng" dirty="0"/>
              <a:t> </a:t>
            </a:r>
            <a:r>
              <a:rPr lang="zh-CN" altLang="en-US" b="1" u="sng" dirty="0" smtClean="0">
                <a:solidFill>
                  <a:srgbClr val="FF0000"/>
                </a:solidFill>
              </a:rPr>
              <a:t>居民</a:t>
            </a:r>
            <a:r>
              <a:rPr lang="en-US" altLang="zh-CN" b="1" u="sng" dirty="0" smtClean="0">
                <a:solidFill>
                  <a:srgbClr val="FF0000"/>
                </a:solidFill>
              </a:rPr>
              <a:t>    </a:t>
            </a:r>
            <a:r>
              <a:rPr lang="zh-CN" altLang="zh-CN" dirty="0"/>
              <a:t>会议决定如关系村民公共利益或社区的公共事务的事项</a:t>
            </a:r>
          </a:p>
          <a:p>
            <a:pPr lvl="0"/>
            <a:r>
              <a:rPr lang="zh-CN" altLang="zh-CN" b="1" dirty="0"/>
              <a:t>民主管理：</a:t>
            </a:r>
            <a:r>
              <a:rPr lang="zh-CN" altLang="zh-CN" dirty="0"/>
              <a:t>如通过一定的程序，授权给基层群众自治组织来进行管理。</a:t>
            </a:r>
          </a:p>
          <a:p>
            <a:pPr lvl="0"/>
            <a:r>
              <a:rPr lang="zh-CN" altLang="zh-CN" b="1" dirty="0"/>
              <a:t>民主监督：</a:t>
            </a:r>
            <a:r>
              <a:rPr lang="zh-CN" altLang="zh-CN" dirty="0"/>
              <a:t>如村务（社区事务）公开、村民（居民）评议</a:t>
            </a:r>
            <a:r>
              <a:rPr lang="zh-CN" altLang="zh-CN" dirty="0" smtClean="0"/>
              <a:t>等</a:t>
            </a:r>
            <a:endParaRPr lang="en-US" altLang="zh-CN" dirty="0" smtClean="0"/>
          </a:p>
          <a:p>
            <a:pPr marL="0" lvl="0" indent="0">
              <a:buNone/>
            </a:pPr>
            <a:r>
              <a:rPr lang="zh-CN" altLang="en-US" sz="3800" b="1" dirty="0" smtClean="0">
                <a:solidFill>
                  <a:srgbClr val="3514AC"/>
                </a:solidFill>
              </a:rPr>
              <a:t>补充注意：</a:t>
            </a:r>
            <a:r>
              <a:rPr lang="zh-CN" altLang="en-US" sz="3300" b="1" dirty="0" smtClean="0">
                <a:solidFill>
                  <a:srgbClr val="FF0000"/>
                </a:solidFill>
              </a:rPr>
              <a:t>共建、共治、共享的社会治理制度：党、党支部、党员；政府，街道办事处；基层自治组织、居民、志愿者、人大代表、政协委员、专家</a:t>
            </a:r>
            <a:endParaRPr lang="zh-CN" altLang="zh-CN" sz="3300" b="1" dirty="0">
              <a:solidFill>
                <a:srgbClr val="FF0000"/>
              </a:solidFill>
            </a:endParaRPr>
          </a:p>
          <a:p>
            <a:endParaRPr lang="zh-CN" altLang="en-US" sz="3300" b="1" dirty="0">
              <a:solidFill>
                <a:srgbClr val="FF0000"/>
              </a:solidFill>
            </a:endParaRPr>
          </a:p>
        </p:txBody>
      </p:sp>
    </p:spTree>
    <p:extLst>
      <p:ext uri="{BB962C8B-B14F-4D97-AF65-F5344CB8AC3E}">
        <p14:creationId xmlns:p14="http://schemas.microsoft.com/office/powerpoint/2010/main" val="2216178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rcRect l="22331" t="44643" r="25908" b="19422"/>
          <a:stretch>
            <a:fillRect/>
          </a:stretch>
        </p:blipFill>
        <p:spPr>
          <a:xfrm>
            <a:off x="0" y="-71021"/>
            <a:ext cx="12192000" cy="6929021"/>
          </a:xfrm>
          <a:prstGeom prst="rect">
            <a:avLst/>
          </a:prstGeom>
        </p:spPr>
      </p:pic>
    </p:spTree>
    <p:extLst>
      <p:ext uri="{BB962C8B-B14F-4D97-AF65-F5344CB8AC3E}">
        <p14:creationId xmlns:p14="http://schemas.microsoft.com/office/powerpoint/2010/main" val="687253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7087" y="270191"/>
            <a:ext cx="12252960" cy="5509200"/>
          </a:xfrm>
          <a:prstGeom prst="rect">
            <a:avLst/>
          </a:prstGeom>
        </p:spPr>
        <p:txBody>
          <a:bodyPr wrap="square">
            <a:spAutoFit/>
          </a:bodyPr>
          <a:lstStyle/>
          <a:p>
            <a:r>
              <a:rPr lang="zh-CN" altLang="en-US" sz="3200" b="1" dirty="0">
                <a:solidFill>
                  <a:srgbClr val="FF0000"/>
                </a:solidFill>
              </a:rPr>
              <a:t>【定位】</a:t>
            </a:r>
            <a:r>
              <a:rPr lang="zh-CN" altLang="en-US" sz="3200" b="1" dirty="0"/>
              <a:t>：</a:t>
            </a:r>
            <a:r>
              <a:rPr lang="zh-CN" altLang="en-US" sz="3200" b="1" dirty="0">
                <a:sym typeface="+mn-ea"/>
              </a:rPr>
              <a:t>诊断、监控、引导，落实教学评一致性。</a:t>
            </a:r>
            <a:endParaRPr lang="en-US" altLang="zh-CN" sz="3200" b="1" dirty="0" smtClean="0"/>
          </a:p>
          <a:p>
            <a:endParaRPr lang="en-US" altLang="zh-CN" sz="3200" b="1" dirty="0"/>
          </a:p>
          <a:p>
            <a:r>
              <a:rPr lang="en-US" altLang="zh-CN" sz="3200" b="1" dirty="0" smtClean="0"/>
              <a:t>【</a:t>
            </a:r>
            <a:r>
              <a:rPr lang="zh-CN" altLang="en-US" sz="3200" b="1" dirty="0" smtClean="0"/>
              <a:t>期末命题思路</a:t>
            </a:r>
            <a:r>
              <a:rPr lang="en-US" altLang="zh-CN" sz="3200" b="1" dirty="0" smtClean="0"/>
              <a:t>】</a:t>
            </a:r>
          </a:p>
          <a:p>
            <a:r>
              <a:rPr lang="en-US" altLang="zh-CN" sz="3200" b="1" dirty="0" smtClean="0"/>
              <a:t>1</a:t>
            </a:r>
            <a:r>
              <a:rPr lang="en-US" altLang="zh-CN" sz="3200" b="1" dirty="0"/>
              <a:t>.</a:t>
            </a:r>
            <a:r>
              <a:rPr lang="zh-CN" altLang="en-US" sz="3200" b="1" dirty="0"/>
              <a:t>依据课标，</a:t>
            </a:r>
            <a:r>
              <a:rPr lang="zh-CN" altLang="en-US" sz="3200" b="1" dirty="0" smtClean="0"/>
              <a:t>考查主干</a:t>
            </a:r>
            <a:r>
              <a:rPr lang="zh-CN" altLang="en-US" sz="3200" b="1" dirty="0"/>
              <a:t>、</a:t>
            </a:r>
            <a:r>
              <a:rPr lang="zh-CN" altLang="en-US" sz="3200" b="1" dirty="0" smtClean="0"/>
              <a:t>兼顾覆盖面</a:t>
            </a:r>
            <a:endParaRPr lang="en-US" altLang="zh-CN" sz="3200" b="1" dirty="0" smtClean="0"/>
          </a:p>
          <a:p>
            <a:r>
              <a:rPr lang="en-US" altLang="zh-CN" sz="3200" b="1" dirty="0"/>
              <a:t> </a:t>
            </a:r>
            <a:r>
              <a:rPr lang="en-US" altLang="zh-CN" sz="3200" b="1" dirty="0" smtClean="0"/>
              <a:t>        ------</a:t>
            </a:r>
            <a:r>
              <a:rPr lang="zh-CN" altLang="en-US" sz="3200" b="1" dirty="0" smtClean="0"/>
              <a:t>强</a:t>
            </a:r>
            <a:r>
              <a:rPr lang="zh-CN" altLang="en-US" sz="3200" b="1" dirty="0"/>
              <a:t>识基础性，适当兼顾应用性、</a:t>
            </a:r>
            <a:r>
              <a:rPr lang="zh-CN" altLang="en-US" sz="3200" b="1" dirty="0" smtClean="0"/>
              <a:t>综合性</a:t>
            </a:r>
            <a:endParaRPr lang="en-US" altLang="zh-CN" sz="3200" b="1" dirty="0" smtClean="0"/>
          </a:p>
          <a:p>
            <a:r>
              <a:rPr lang="en-US" altLang="zh-CN" sz="3200" b="1" dirty="0"/>
              <a:t> </a:t>
            </a:r>
            <a:r>
              <a:rPr lang="en-US" altLang="zh-CN" sz="3200" b="1" dirty="0" smtClean="0"/>
              <a:t>        ------</a:t>
            </a:r>
            <a:r>
              <a:rPr lang="zh-CN" altLang="en-US" sz="3200" b="1" dirty="0" smtClean="0"/>
              <a:t>理论</a:t>
            </a:r>
            <a:r>
              <a:rPr lang="zh-CN" altLang="en-US" sz="3200" b="1" dirty="0"/>
              <a:t>思维能力、政治认同度、法治意识、社会参与</a:t>
            </a:r>
            <a:r>
              <a:rPr lang="zh-CN" altLang="en-US" sz="3200" b="1" dirty="0" smtClean="0"/>
              <a:t>能力</a:t>
            </a:r>
            <a:endParaRPr lang="en-US" altLang="zh-CN" sz="3200" b="1" dirty="0" smtClean="0"/>
          </a:p>
          <a:p>
            <a:r>
              <a:rPr lang="en-US" altLang="zh-CN" sz="3200" b="1" dirty="0" smtClean="0"/>
              <a:t>2</a:t>
            </a:r>
            <a:r>
              <a:rPr lang="en-US" altLang="zh-CN" sz="3200" b="1" dirty="0"/>
              <a:t>.</a:t>
            </a:r>
            <a:r>
              <a:rPr lang="zh-CN" altLang="en-US" sz="3200" b="1" dirty="0"/>
              <a:t>突出分析问题和</a:t>
            </a:r>
            <a:r>
              <a:rPr lang="zh-CN" altLang="en-US" sz="3200" b="1" dirty="0" smtClean="0"/>
              <a:t>解决问题</a:t>
            </a:r>
            <a:endParaRPr lang="en-US" altLang="zh-CN" sz="3200" b="1" dirty="0" smtClean="0"/>
          </a:p>
          <a:p>
            <a:r>
              <a:rPr lang="en-US" altLang="zh-CN" sz="3200" b="1" dirty="0"/>
              <a:t> </a:t>
            </a:r>
            <a:r>
              <a:rPr lang="en-US" altLang="zh-CN" sz="3200" b="1" dirty="0" smtClean="0"/>
              <a:t>        ------</a:t>
            </a:r>
            <a:r>
              <a:rPr lang="zh-CN" altLang="en-US" sz="3200" b="1" dirty="0" smtClean="0"/>
              <a:t>学科</a:t>
            </a:r>
            <a:r>
              <a:rPr lang="zh-CN" altLang="en-US" sz="3200" b="1" dirty="0"/>
              <a:t>信息的获取和解读，做出正确的辨识与</a:t>
            </a:r>
            <a:r>
              <a:rPr lang="zh-CN" altLang="en-US" sz="3200" b="1" dirty="0" smtClean="0"/>
              <a:t>判断</a:t>
            </a:r>
            <a:endParaRPr lang="en-US" altLang="zh-CN" sz="3200" b="1" dirty="0" smtClean="0"/>
          </a:p>
          <a:p>
            <a:r>
              <a:rPr lang="en-US" altLang="zh-CN" sz="3200" b="1" dirty="0"/>
              <a:t> </a:t>
            </a:r>
            <a:r>
              <a:rPr lang="en-US" altLang="zh-CN" sz="3200" b="1" dirty="0" smtClean="0"/>
              <a:t>        ------</a:t>
            </a:r>
            <a:r>
              <a:rPr lang="zh-CN" altLang="en-US" sz="3200" b="1" dirty="0" smtClean="0"/>
              <a:t>解释</a:t>
            </a:r>
            <a:r>
              <a:rPr lang="zh-CN" altLang="en-US" sz="3200" b="1" dirty="0"/>
              <a:t>，论证、评价，鼓励创建性</a:t>
            </a:r>
            <a:r>
              <a:rPr lang="zh-CN" altLang="en-US" sz="3200" b="1" dirty="0" smtClean="0"/>
              <a:t>作答</a:t>
            </a:r>
            <a:endParaRPr lang="en-US" altLang="zh-CN" sz="3200" b="1" dirty="0" smtClean="0"/>
          </a:p>
          <a:p>
            <a:r>
              <a:rPr lang="en-US" altLang="zh-CN" sz="3200" b="1" dirty="0" smtClean="0"/>
              <a:t>3.</a:t>
            </a:r>
            <a:r>
              <a:rPr lang="zh-CN" altLang="en-US" sz="3200" b="1" dirty="0" smtClean="0"/>
              <a:t>情境</a:t>
            </a:r>
            <a:r>
              <a:rPr lang="zh-CN" altLang="en-US" sz="3200" b="1" dirty="0"/>
              <a:t>设置，反映时代发展和北京</a:t>
            </a:r>
            <a:r>
              <a:rPr lang="zh-CN" altLang="en-US" sz="3200" b="1" dirty="0" smtClean="0"/>
              <a:t>变化</a:t>
            </a:r>
            <a:endParaRPr lang="en-US" altLang="zh-CN" sz="3200" b="1" dirty="0" smtClean="0"/>
          </a:p>
          <a:p>
            <a:r>
              <a:rPr lang="en-US" altLang="zh-CN" sz="3200" b="1" dirty="0" smtClean="0"/>
              <a:t>4</a:t>
            </a:r>
            <a:r>
              <a:rPr lang="en-US" altLang="zh-CN" sz="3200" b="1" dirty="0"/>
              <a:t>.</a:t>
            </a:r>
            <a:r>
              <a:rPr lang="zh-CN" altLang="en-US" sz="3200" b="1" dirty="0"/>
              <a:t>导向 </a:t>
            </a:r>
            <a:r>
              <a:rPr lang="en-US" altLang="zh-CN" sz="3200" b="1" dirty="0"/>
              <a:t>-</a:t>
            </a:r>
            <a:r>
              <a:rPr lang="zh-CN" altLang="en-US" sz="3200" b="1" dirty="0"/>
              <a:t>关注课标、教材</a:t>
            </a:r>
            <a:r>
              <a:rPr lang="zh-CN" altLang="en-US" sz="3200" b="1" dirty="0" smtClean="0"/>
              <a:t>探究</a:t>
            </a:r>
            <a:endParaRPr lang="zh-CN" altLang="en-US" sz="3200" b="1" dirty="0"/>
          </a:p>
        </p:txBody>
      </p:sp>
    </p:spTree>
    <p:extLst>
      <p:ext uri="{BB962C8B-B14F-4D97-AF65-F5344CB8AC3E}">
        <p14:creationId xmlns:p14="http://schemas.microsoft.com/office/powerpoint/2010/main" val="26265367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rcRect l="21270" t="56371" r="35159" b="8885"/>
          <a:stretch>
            <a:fillRect/>
          </a:stretch>
        </p:blipFill>
        <p:spPr>
          <a:xfrm>
            <a:off x="1617980" y="445770"/>
            <a:ext cx="9271000" cy="5542915"/>
          </a:xfrm>
          <a:prstGeom prst="rect">
            <a:avLst/>
          </a:prstGeom>
        </p:spPr>
      </p:pic>
    </p:spTree>
    <p:extLst>
      <p:ext uri="{BB962C8B-B14F-4D97-AF65-F5344CB8AC3E}">
        <p14:creationId xmlns:p14="http://schemas.microsoft.com/office/powerpoint/2010/main" val="376556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rcRect l="17296" t="50000" r="36220" b="19235"/>
          <a:stretch>
            <a:fillRect/>
          </a:stretch>
        </p:blipFill>
        <p:spPr>
          <a:xfrm>
            <a:off x="1104265" y="298450"/>
            <a:ext cx="10105390" cy="5014595"/>
          </a:xfrm>
          <a:prstGeom prst="rect">
            <a:avLst/>
          </a:prstGeom>
        </p:spPr>
      </p:pic>
    </p:spTree>
    <p:extLst>
      <p:ext uri="{BB962C8B-B14F-4D97-AF65-F5344CB8AC3E}">
        <p14:creationId xmlns:p14="http://schemas.microsoft.com/office/powerpoint/2010/main" val="1250893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rcRect l="27526" t="46390" r="23808" b="19082"/>
          <a:stretch>
            <a:fillRect/>
          </a:stretch>
        </p:blipFill>
        <p:spPr>
          <a:xfrm>
            <a:off x="532765" y="321945"/>
            <a:ext cx="11150600" cy="5931535"/>
          </a:xfrm>
          <a:prstGeom prst="rect">
            <a:avLst/>
          </a:prstGeom>
        </p:spPr>
      </p:pic>
    </p:spTree>
    <p:extLst>
      <p:ext uri="{BB962C8B-B14F-4D97-AF65-F5344CB8AC3E}">
        <p14:creationId xmlns:p14="http://schemas.microsoft.com/office/powerpoint/2010/main" val="1596195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6" name="内容占位符 5"/>
          <p:cNvPicPr>
            <a:picLocks noGrp="1" noChangeAspect="1"/>
          </p:cNvPicPr>
          <p:nvPr>
            <p:ph idx="1"/>
          </p:nvPr>
        </p:nvPicPr>
        <p:blipFill>
          <a:blip r:embed="rId2"/>
          <a:srcRect l="21470" t="55868" r="43395" b="6828"/>
          <a:stretch>
            <a:fillRect/>
          </a:stretch>
        </p:blipFill>
        <p:spPr>
          <a:xfrm>
            <a:off x="358140" y="429260"/>
            <a:ext cx="7232015" cy="5756910"/>
          </a:xfrm>
          <a:prstGeom prst="rect">
            <a:avLst/>
          </a:prstGeom>
        </p:spPr>
      </p:pic>
      <p:pic>
        <p:nvPicPr>
          <p:cNvPr id="7" name="图片 6"/>
          <p:cNvPicPr>
            <a:picLocks noChangeAspect="1"/>
          </p:cNvPicPr>
          <p:nvPr/>
        </p:nvPicPr>
        <p:blipFill>
          <a:blip r:embed="rId3"/>
          <a:srcRect l="36758" t="64679" r="43557" b="17604"/>
          <a:stretch>
            <a:fillRect/>
          </a:stretch>
        </p:blipFill>
        <p:spPr>
          <a:xfrm>
            <a:off x="7733030" y="1669415"/>
            <a:ext cx="3843655" cy="4613910"/>
          </a:xfrm>
          <a:prstGeom prst="rect">
            <a:avLst/>
          </a:prstGeom>
        </p:spPr>
      </p:pic>
    </p:spTree>
    <p:extLst>
      <p:ext uri="{BB962C8B-B14F-4D97-AF65-F5344CB8AC3E}">
        <p14:creationId xmlns:p14="http://schemas.microsoft.com/office/powerpoint/2010/main" val="3851196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rcRect l="14630" t="46455" r="32298" b="12622"/>
          <a:stretch>
            <a:fillRect/>
          </a:stretch>
        </p:blipFill>
        <p:spPr>
          <a:xfrm>
            <a:off x="608330" y="283845"/>
            <a:ext cx="10743565" cy="6211570"/>
          </a:xfrm>
          <a:prstGeom prst="rect">
            <a:avLst/>
          </a:prstGeom>
        </p:spPr>
      </p:pic>
    </p:spTree>
    <p:extLst>
      <p:ext uri="{BB962C8B-B14F-4D97-AF65-F5344CB8AC3E}">
        <p14:creationId xmlns:p14="http://schemas.microsoft.com/office/powerpoint/2010/main" val="3103060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rcRect l="31561" t="55755" r="44329" b="10310"/>
          <a:stretch>
            <a:fillRect/>
          </a:stretch>
        </p:blipFill>
        <p:spPr>
          <a:xfrm>
            <a:off x="504190" y="672465"/>
            <a:ext cx="5436870" cy="5737225"/>
          </a:xfrm>
          <a:prstGeom prst="rect">
            <a:avLst/>
          </a:prstGeom>
        </p:spPr>
      </p:pic>
    </p:spTree>
    <p:extLst>
      <p:ext uri="{BB962C8B-B14F-4D97-AF65-F5344CB8AC3E}">
        <p14:creationId xmlns:p14="http://schemas.microsoft.com/office/powerpoint/2010/main" val="1630765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第三单元课标要求</a:t>
            </a:r>
          </a:p>
        </p:txBody>
      </p:sp>
      <p:pic>
        <p:nvPicPr>
          <p:cNvPr id="4" name="内容占位符 3"/>
          <p:cNvPicPr>
            <a:picLocks noGrp="1" noChangeAspect="1"/>
          </p:cNvPicPr>
          <p:nvPr>
            <p:ph idx="1"/>
          </p:nvPr>
        </p:nvPicPr>
        <p:blipFill>
          <a:blip r:embed="rId2"/>
          <a:srcRect l="28529" t="48426" r="33564" b="23398"/>
          <a:stretch>
            <a:fillRect/>
          </a:stretch>
        </p:blipFill>
        <p:spPr>
          <a:xfrm>
            <a:off x="687070" y="1445895"/>
            <a:ext cx="8853170" cy="4933950"/>
          </a:xfrm>
          <a:prstGeom prst="rect">
            <a:avLst/>
          </a:prstGeom>
        </p:spPr>
      </p:pic>
    </p:spTree>
    <p:extLst>
      <p:ext uri="{BB962C8B-B14F-4D97-AF65-F5344CB8AC3E}">
        <p14:creationId xmlns:p14="http://schemas.microsoft.com/office/powerpoint/2010/main" val="3811157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540689" y="1081377"/>
            <a:ext cx="10813111" cy="5095586"/>
          </a:xfrm>
        </p:spPr>
        <p:txBody>
          <a:bodyPr>
            <a:normAutofit fontScale="70000" lnSpcReduction="20000"/>
          </a:bodyPr>
          <a:lstStyle/>
          <a:p>
            <a:pPr marL="0" indent="0">
              <a:buNone/>
            </a:pPr>
            <a:r>
              <a:rPr lang="zh-CN" altLang="zh-CN" b="1" dirty="0"/>
              <a:t>三、全面依法治国</a:t>
            </a:r>
            <a:endParaRPr lang="zh-CN" altLang="zh-CN" dirty="0"/>
          </a:p>
          <a:p>
            <a:pPr marL="0" indent="0">
              <a:buNone/>
            </a:pPr>
            <a:r>
              <a:rPr lang="en-US" altLang="zh-CN" b="1" dirty="0"/>
              <a:t>1. </a:t>
            </a:r>
            <a:r>
              <a:rPr lang="zh-CN" altLang="zh-CN" b="1" dirty="0"/>
              <a:t>我国法治建设的</a:t>
            </a:r>
            <a:r>
              <a:rPr lang="zh-CN" altLang="zh-CN" b="1" dirty="0" smtClean="0"/>
              <a:t>历程</a:t>
            </a:r>
            <a:r>
              <a:rPr lang="en-US" altLang="zh-CN" b="1" dirty="0" smtClean="0"/>
              <a:t>p74--80</a:t>
            </a:r>
            <a:endParaRPr lang="zh-CN" altLang="zh-CN" dirty="0"/>
          </a:p>
          <a:p>
            <a:pPr marL="0" indent="0">
              <a:buNone/>
            </a:pPr>
            <a:r>
              <a:rPr lang="zh-CN" altLang="zh-CN" b="1" dirty="0"/>
              <a:t>（</a:t>
            </a:r>
            <a:r>
              <a:rPr lang="en-US" altLang="zh-CN" b="1" dirty="0"/>
              <a:t>1</a:t>
            </a:r>
            <a:r>
              <a:rPr lang="zh-CN" altLang="zh-CN" b="1" dirty="0"/>
              <a:t>）我国法治发展</a:t>
            </a:r>
            <a:r>
              <a:rPr lang="zh-CN" altLang="zh-CN" b="1" dirty="0" smtClean="0"/>
              <a:t>历史</a:t>
            </a:r>
            <a:r>
              <a:rPr lang="en-US" altLang="zh-CN" b="1" dirty="0" smtClean="0"/>
              <a:t>p74--75</a:t>
            </a:r>
            <a:endParaRPr lang="zh-CN" altLang="zh-CN" dirty="0"/>
          </a:p>
          <a:p>
            <a:pPr marL="0" indent="0">
              <a:buNone/>
            </a:pPr>
            <a:r>
              <a:rPr lang="en-US" altLang="zh-CN" dirty="0"/>
              <a:t>	</a:t>
            </a:r>
            <a:r>
              <a:rPr lang="zh-CN" altLang="zh-CN" b="1" dirty="0"/>
              <a:t>①法的产生：人类社会发展到一定历史阶段的产物。</a:t>
            </a:r>
          </a:p>
          <a:p>
            <a:pPr marL="0" indent="0">
              <a:buNone/>
            </a:pPr>
            <a:r>
              <a:rPr lang="en-US" altLang="zh-CN" b="1" dirty="0"/>
              <a:t>	</a:t>
            </a:r>
            <a:r>
              <a:rPr lang="zh-CN" altLang="zh-CN" b="1" dirty="0"/>
              <a:t>②作用：体现统治阶级意志</a:t>
            </a:r>
            <a:r>
              <a:rPr lang="en-US" altLang="zh-CN" b="1" dirty="0"/>
              <a:t>+</a:t>
            </a:r>
            <a:r>
              <a:rPr lang="zh-CN" altLang="zh-CN" b="1" dirty="0"/>
              <a:t>实现国家职能的工具</a:t>
            </a:r>
            <a:r>
              <a:rPr lang="en-US" altLang="zh-CN" b="1" dirty="0"/>
              <a:t>+</a:t>
            </a:r>
            <a:r>
              <a:rPr lang="zh-CN" altLang="zh-CN" b="1" dirty="0"/>
              <a:t>维护公共管理秩序</a:t>
            </a:r>
            <a:r>
              <a:rPr lang="en-US" altLang="zh-CN" b="1" dirty="0"/>
              <a:t>+</a:t>
            </a:r>
            <a:r>
              <a:rPr lang="zh-CN" altLang="zh-CN" b="1" dirty="0"/>
              <a:t>保障正常生活</a:t>
            </a:r>
          </a:p>
          <a:p>
            <a:pPr marL="0" indent="0">
              <a:buNone/>
            </a:pPr>
            <a:r>
              <a:rPr lang="en-US" altLang="zh-CN" b="1" dirty="0"/>
              <a:t>	</a:t>
            </a:r>
            <a:r>
              <a:rPr lang="zh-CN" altLang="zh-CN" b="1" dirty="0"/>
              <a:t>③中华法系的特点</a:t>
            </a:r>
            <a:r>
              <a:rPr lang="zh-CN" altLang="zh-CN" b="1" dirty="0" smtClean="0"/>
              <a:t>：成文法</a:t>
            </a:r>
            <a:r>
              <a:rPr lang="zh-CN" altLang="zh-CN" b="1" dirty="0"/>
              <a:t>、唐法典高峰；注重道德伦理，强调礼法合治</a:t>
            </a:r>
          </a:p>
          <a:p>
            <a:pPr marL="0" indent="0">
              <a:buNone/>
            </a:pPr>
            <a:r>
              <a:rPr lang="en-US" altLang="zh-CN" b="1" dirty="0"/>
              <a:t>	</a:t>
            </a:r>
            <a:r>
              <a:rPr lang="zh-CN" altLang="zh-CN" b="1" dirty="0"/>
              <a:t>④我国社会主义法</a:t>
            </a:r>
            <a:r>
              <a:rPr lang="zh-CN" altLang="zh-CN" b="1" dirty="0" smtClean="0"/>
              <a:t>是</a:t>
            </a:r>
            <a:r>
              <a:rPr lang="zh-CN" altLang="en-US" b="1" dirty="0" smtClean="0"/>
              <a:t>工人阶级领导的</a:t>
            </a:r>
            <a:r>
              <a:rPr lang="zh-CN" altLang="zh-CN" b="1" dirty="0" smtClean="0"/>
              <a:t>人民群众</a:t>
            </a:r>
            <a:r>
              <a:rPr lang="zh-CN" altLang="zh-CN" b="1" dirty="0"/>
              <a:t>根本利益和共同意志的体现。</a:t>
            </a:r>
          </a:p>
          <a:p>
            <a:pPr marL="0" indent="0">
              <a:buNone/>
            </a:pPr>
            <a:r>
              <a:rPr lang="en-US" altLang="zh-CN" b="1" dirty="0"/>
              <a:t>(2)</a:t>
            </a:r>
            <a:r>
              <a:rPr lang="zh-CN" altLang="zh-CN" b="1" dirty="0"/>
              <a:t>马克思主义法治理论</a:t>
            </a:r>
            <a:r>
              <a:rPr lang="zh-CN" altLang="zh-CN" b="1" dirty="0" smtClean="0"/>
              <a:t>：</a:t>
            </a:r>
            <a:r>
              <a:rPr lang="en-US" altLang="zh-CN" b="1" dirty="0" smtClean="0"/>
              <a:t>p75--77</a:t>
            </a:r>
            <a:endParaRPr lang="zh-CN" altLang="zh-CN" dirty="0"/>
          </a:p>
          <a:p>
            <a:pPr marL="0" indent="0">
              <a:buNone/>
            </a:pPr>
            <a:r>
              <a:rPr lang="zh-CN" altLang="zh-CN" b="1" dirty="0" smtClean="0"/>
              <a:t>①</a:t>
            </a:r>
            <a:r>
              <a:rPr lang="zh-CN" altLang="zh-CN" b="1" dirty="0"/>
              <a:t>起源：法是人类社会发展到一定历史阶段，随着私有制、阶级和国家的出现逐步产生；  </a:t>
            </a:r>
          </a:p>
          <a:p>
            <a:pPr marL="0" indent="0">
              <a:buNone/>
            </a:pPr>
            <a:r>
              <a:rPr lang="zh-CN" altLang="zh-CN" b="1" dirty="0"/>
              <a:t>②本质：阶级社会中，法反映该社会经济上政治上居统治地位的阶级的根本利益和共同意志</a:t>
            </a:r>
            <a:r>
              <a:rPr lang="zh-CN" altLang="zh-CN" b="1" dirty="0" smtClean="0"/>
              <a:t>。</a:t>
            </a:r>
            <a:endParaRPr lang="en-US" altLang="zh-CN" b="1" dirty="0" smtClean="0"/>
          </a:p>
          <a:p>
            <a:pPr marL="0" indent="0">
              <a:buNone/>
            </a:pPr>
            <a:r>
              <a:rPr lang="en-US" altLang="zh-CN" b="1" dirty="0"/>
              <a:t> </a:t>
            </a:r>
            <a:r>
              <a:rPr lang="en-US" altLang="zh-CN" b="1" dirty="0" smtClean="0"/>
              <a:t>             </a:t>
            </a:r>
            <a:r>
              <a:rPr lang="zh-CN" altLang="en-US" b="1" dirty="0" smtClean="0"/>
              <a:t>法产生、存在和发展的决定因素最终由社会物质生活条件决定的</a:t>
            </a:r>
            <a:endParaRPr lang="zh-CN" altLang="zh-CN" b="1" dirty="0"/>
          </a:p>
          <a:p>
            <a:pPr marL="0" indent="0">
              <a:buNone/>
            </a:pPr>
            <a:r>
              <a:rPr lang="zh-CN" altLang="zh-CN" b="1" dirty="0"/>
              <a:t>③特征：法是</a:t>
            </a:r>
            <a:r>
              <a:rPr lang="zh-CN" altLang="zh-CN" b="1" dirty="0" smtClean="0"/>
              <a:t>维持</a:t>
            </a:r>
            <a:r>
              <a:rPr lang="zh-CN" altLang="en-US" b="1" u="sng" dirty="0" smtClean="0">
                <a:solidFill>
                  <a:srgbClr val="FF0000"/>
                </a:solidFill>
              </a:rPr>
              <a:t>社会</a:t>
            </a:r>
            <a:r>
              <a:rPr lang="zh-CN" altLang="en-US" b="1" u="sng" dirty="0">
                <a:solidFill>
                  <a:srgbClr val="FF0000"/>
                </a:solidFill>
              </a:rPr>
              <a:t>秩序</a:t>
            </a:r>
            <a:r>
              <a:rPr lang="en-US" altLang="zh-CN" b="1" u="sng" dirty="0" smtClean="0">
                <a:solidFill>
                  <a:srgbClr val="FF0000"/>
                </a:solidFill>
              </a:rPr>
              <a:t>       </a:t>
            </a:r>
            <a:r>
              <a:rPr lang="zh-CN" altLang="zh-CN" b="1" dirty="0"/>
              <a:t>、调整</a:t>
            </a:r>
            <a:r>
              <a:rPr lang="zh-CN" altLang="zh-CN" b="1" u="sng" dirty="0">
                <a:solidFill>
                  <a:srgbClr val="FF0000"/>
                </a:solidFill>
              </a:rPr>
              <a:t> </a:t>
            </a:r>
            <a:r>
              <a:rPr lang="zh-CN" altLang="en-US" b="1" u="sng" dirty="0" smtClean="0">
                <a:solidFill>
                  <a:srgbClr val="FF0000"/>
                </a:solidFill>
              </a:rPr>
              <a:t>社会关系</a:t>
            </a:r>
            <a:r>
              <a:rPr lang="en-US" altLang="zh-CN" b="1" u="sng" dirty="0" smtClean="0">
                <a:solidFill>
                  <a:srgbClr val="FF0000"/>
                </a:solidFill>
              </a:rPr>
              <a:t>         </a:t>
            </a:r>
            <a:r>
              <a:rPr lang="zh-CN" altLang="zh-CN" b="1" dirty="0"/>
              <a:t>的一种社会规范；由国家制定或认可</a:t>
            </a:r>
            <a:r>
              <a:rPr lang="zh-CN" altLang="zh-CN" b="1" dirty="0" smtClean="0"/>
              <a:t>的</a:t>
            </a:r>
            <a:endParaRPr lang="en-US" altLang="zh-CN" b="1" dirty="0" smtClean="0"/>
          </a:p>
          <a:p>
            <a:pPr marL="0" indent="0">
              <a:buNone/>
            </a:pPr>
            <a:r>
              <a:rPr lang="zh-CN" altLang="zh-CN" b="1" dirty="0" smtClean="0"/>
              <a:t>社会规范</a:t>
            </a:r>
            <a:r>
              <a:rPr lang="zh-CN" altLang="zh-CN" b="1" dirty="0"/>
              <a:t>；由</a:t>
            </a:r>
            <a:r>
              <a:rPr lang="zh-CN" altLang="zh-CN" b="1" dirty="0" smtClean="0"/>
              <a:t>国家强制</a:t>
            </a:r>
            <a:r>
              <a:rPr lang="zh-CN" altLang="zh-CN" b="1" dirty="0"/>
              <a:t>力保证实施的具有普遍约束力</a:t>
            </a:r>
            <a:r>
              <a:rPr lang="zh-CN" altLang="zh-CN" b="1" dirty="0" smtClean="0"/>
              <a:t>的社会规范</a:t>
            </a:r>
            <a:r>
              <a:rPr lang="zh-CN" altLang="zh-CN" b="1" dirty="0"/>
              <a:t>；</a:t>
            </a:r>
          </a:p>
          <a:p>
            <a:pPr marL="0" indent="0">
              <a:buNone/>
            </a:pPr>
            <a:r>
              <a:rPr lang="zh-CN" altLang="zh-CN" b="1" dirty="0"/>
              <a:t>④职能：法在国家治理中执行政治职能（维护阶级统治）</a:t>
            </a:r>
            <a:r>
              <a:rPr lang="en-US" altLang="zh-CN" b="1" dirty="0"/>
              <a:t>+</a:t>
            </a:r>
            <a:r>
              <a:rPr lang="zh-CN" altLang="zh-CN" b="1" dirty="0"/>
              <a:t>社会职能（管理公共事务）。</a:t>
            </a:r>
            <a:r>
              <a:rPr lang="en-US" altLang="zh-CN" b="1" dirty="0"/>
              <a:t> </a:t>
            </a:r>
            <a:endParaRPr lang="zh-CN" altLang="en-US" b="1" dirty="0"/>
          </a:p>
        </p:txBody>
      </p:sp>
    </p:spTree>
    <p:extLst>
      <p:ext uri="{BB962C8B-B14F-4D97-AF65-F5344CB8AC3E}">
        <p14:creationId xmlns:p14="http://schemas.microsoft.com/office/powerpoint/2010/main" val="1596284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389615" y="1825625"/>
            <a:ext cx="11688416" cy="4351338"/>
          </a:xfrm>
        </p:spPr>
        <p:txBody>
          <a:bodyPr>
            <a:normAutofit fontScale="92500" lnSpcReduction="10000"/>
          </a:bodyPr>
          <a:lstStyle/>
          <a:p>
            <a:pPr marL="0" indent="0">
              <a:buNone/>
            </a:pPr>
            <a:r>
              <a:rPr lang="en-US" altLang="zh-CN" b="1" dirty="0"/>
              <a:t>2.</a:t>
            </a:r>
            <a:r>
              <a:rPr lang="zh-CN" altLang="zh-CN" b="1" dirty="0"/>
              <a:t>全面依法治国的总目标与</a:t>
            </a:r>
            <a:r>
              <a:rPr lang="zh-CN" altLang="zh-CN" b="1" dirty="0" smtClean="0"/>
              <a:t>原则</a:t>
            </a:r>
            <a:r>
              <a:rPr lang="en-US" altLang="zh-CN" b="1" dirty="0" smtClean="0"/>
              <a:t>P80--83</a:t>
            </a:r>
            <a:endParaRPr lang="zh-CN" altLang="zh-CN" dirty="0"/>
          </a:p>
          <a:p>
            <a:pPr marL="0" indent="0">
              <a:buNone/>
            </a:pPr>
            <a:r>
              <a:rPr lang="zh-CN" altLang="zh-CN" b="1" dirty="0"/>
              <a:t>（</a:t>
            </a:r>
            <a:r>
              <a:rPr lang="en-US" altLang="zh-CN" b="1" dirty="0"/>
              <a:t>1</a:t>
            </a:r>
            <a:r>
              <a:rPr lang="zh-CN" altLang="zh-CN" b="1" dirty="0"/>
              <a:t>）总目标</a:t>
            </a:r>
            <a:r>
              <a:rPr lang="en-US" altLang="zh-CN" b="1" dirty="0"/>
              <a:t>:</a:t>
            </a:r>
            <a:r>
              <a:rPr lang="zh-CN" altLang="zh-CN" b="1" dirty="0" smtClean="0"/>
              <a:t>建设</a:t>
            </a:r>
            <a:r>
              <a:rPr lang="zh-CN" altLang="en-US" b="1" u="sng" dirty="0" smtClean="0">
                <a:solidFill>
                  <a:srgbClr val="FF0000"/>
                </a:solidFill>
              </a:rPr>
              <a:t>中国特色社会主义法治</a:t>
            </a:r>
            <a:r>
              <a:rPr lang="en-US" altLang="zh-CN" b="1" u="sng" dirty="0" smtClean="0">
                <a:solidFill>
                  <a:srgbClr val="FF0000"/>
                </a:solidFill>
              </a:rPr>
              <a:t> </a:t>
            </a:r>
            <a:r>
              <a:rPr lang="zh-CN" altLang="zh-CN" b="1" dirty="0" smtClean="0"/>
              <a:t>体系</a:t>
            </a:r>
            <a:r>
              <a:rPr lang="zh-CN" altLang="zh-CN" b="1" dirty="0"/>
              <a:t>、</a:t>
            </a:r>
            <a:r>
              <a:rPr lang="zh-CN" altLang="zh-CN" b="1" dirty="0" smtClean="0"/>
              <a:t>建设</a:t>
            </a:r>
            <a:r>
              <a:rPr lang="zh-CN" altLang="en-US" b="1" u="sng" dirty="0">
                <a:solidFill>
                  <a:srgbClr val="FF0000"/>
                </a:solidFill>
              </a:rPr>
              <a:t>社会主义法治</a:t>
            </a:r>
            <a:r>
              <a:rPr lang="zh-CN" altLang="zh-CN" b="1" u="sng" dirty="0" smtClean="0">
                <a:solidFill>
                  <a:srgbClr val="FF0000"/>
                </a:solidFill>
              </a:rPr>
              <a:t> </a:t>
            </a:r>
            <a:r>
              <a:rPr lang="en-US" altLang="zh-CN" b="1" u="sng" dirty="0" smtClean="0">
                <a:solidFill>
                  <a:srgbClr val="FF0000"/>
                </a:solidFill>
              </a:rPr>
              <a:t>                  </a:t>
            </a:r>
            <a:r>
              <a:rPr lang="zh-CN" altLang="zh-CN" b="1" dirty="0"/>
              <a:t>国家</a:t>
            </a:r>
            <a:r>
              <a:rPr lang="zh-CN" altLang="zh-CN" b="1" dirty="0" smtClean="0"/>
              <a:t>。</a:t>
            </a:r>
            <a:endParaRPr lang="en-US" altLang="zh-CN" b="1" dirty="0" smtClean="0"/>
          </a:p>
          <a:p>
            <a:pPr marL="0" indent="0">
              <a:buNone/>
            </a:pPr>
            <a:r>
              <a:rPr lang="zh-CN" altLang="zh-CN" b="1" dirty="0" smtClean="0">
                <a:latin typeface="黑体" panose="02010609060101010101" pitchFamily="49" charset="-122"/>
                <a:ea typeface="黑体" panose="02010609060101010101" pitchFamily="49" charset="-122"/>
                <a:cs typeface="Times New Roman" panose="02020603050405020304" pitchFamily="18" charset="0"/>
              </a:rPr>
              <a:t>（</a:t>
            </a:r>
            <a:r>
              <a:rPr lang="en-US" altLang="zh-CN" b="1" dirty="0">
                <a:latin typeface="黑体" panose="02010609060101010101" pitchFamily="49" charset="-122"/>
                <a:ea typeface="黑体" panose="02010609060101010101" pitchFamily="49" charset="-122"/>
                <a:cs typeface="Times New Roman" panose="02020603050405020304" pitchFamily="18" charset="0"/>
              </a:rPr>
              <a:t>2</a:t>
            </a:r>
            <a:r>
              <a:rPr lang="zh-CN" altLang="en-US" b="1" dirty="0" smtClean="0">
                <a:latin typeface="黑体" panose="02010609060101010101" pitchFamily="49" charset="-122"/>
                <a:ea typeface="黑体" panose="02010609060101010101" pitchFamily="49" charset="-122"/>
                <a:cs typeface="Times New Roman" panose="02020603050405020304" pitchFamily="18" charset="0"/>
              </a:rPr>
              <a:t>）</a:t>
            </a:r>
            <a:r>
              <a:rPr lang="zh-CN" altLang="en-US" b="1" dirty="0">
                <a:latin typeface="黑体" panose="02010609060101010101" pitchFamily="49" charset="-122"/>
                <a:ea typeface="黑体" panose="02010609060101010101" pitchFamily="49" charset="-122"/>
                <a:cs typeface="Times New Roman" panose="02020603050405020304" pitchFamily="18" charset="0"/>
              </a:rPr>
              <a:t>五个</a:t>
            </a:r>
            <a:r>
              <a:rPr lang="zh-CN" altLang="en-US" b="1" dirty="0" smtClean="0">
                <a:latin typeface="黑体" panose="02010609060101010101" pitchFamily="49" charset="-122"/>
                <a:ea typeface="黑体" panose="02010609060101010101" pitchFamily="49" charset="-122"/>
                <a:cs typeface="Times New Roman" panose="02020603050405020304" pitchFamily="18" charset="0"/>
              </a:rPr>
              <a:t>坚持原则</a:t>
            </a:r>
            <a:r>
              <a:rPr lang="en-US" altLang="zh-CN" b="1" dirty="0">
                <a:latin typeface="黑体" panose="02010609060101010101" pitchFamily="49" charset="-122"/>
                <a:ea typeface="黑体" panose="02010609060101010101" pitchFamily="49" charset="-122"/>
                <a:cs typeface="Times New Roman" panose="02020603050405020304" pitchFamily="18" charset="0"/>
              </a:rPr>
              <a:t>: </a:t>
            </a:r>
            <a:endParaRPr lang="en-US" altLang="zh-CN" b="1" dirty="0" smtClean="0">
              <a:latin typeface="黑体" panose="02010609060101010101" pitchFamily="49" charset="-122"/>
              <a:ea typeface="黑体" panose="02010609060101010101" pitchFamily="49" charset="-122"/>
              <a:cs typeface="Times New Roman" panose="02020603050405020304" pitchFamily="18" charset="0"/>
            </a:endParaRPr>
          </a:p>
          <a:p>
            <a:pPr marL="0" indent="0">
              <a:buNone/>
            </a:pPr>
            <a:r>
              <a:rPr lang="en-US" altLang="zh-CN" b="1" dirty="0" smtClean="0">
                <a:latin typeface="黑体" panose="02010609060101010101" pitchFamily="49" charset="-122"/>
                <a:ea typeface="黑体" panose="02010609060101010101" pitchFamily="49" charset="-122"/>
                <a:cs typeface="Times New Roman" panose="02020603050405020304" pitchFamily="18" charset="0"/>
              </a:rPr>
              <a:t>           ①</a:t>
            </a:r>
            <a:r>
              <a:rPr lang="zh-CN" altLang="en-US" b="1" dirty="0">
                <a:latin typeface="黑体" panose="02010609060101010101" pitchFamily="49" charset="-122"/>
                <a:ea typeface="黑体" panose="02010609060101010101" pitchFamily="49" charset="-122"/>
                <a:cs typeface="Times New Roman" panose="02020603050405020304" pitchFamily="18" charset="0"/>
              </a:rPr>
              <a:t>中国共产党的领导（社会主义法治最根本的保证）</a:t>
            </a:r>
            <a:endParaRPr lang="zh-CN" altLang="en-US" sz="2000" b="1" dirty="0"/>
          </a:p>
          <a:p>
            <a:pPr marL="0" lvl="0" indent="266700" eaLnBrk="0" fontAlgn="base" hangingPunct="0">
              <a:lnSpc>
                <a:spcPct val="100000"/>
              </a:lnSpc>
              <a:spcBef>
                <a:spcPct val="0"/>
              </a:spcBef>
              <a:spcAft>
                <a:spcPct val="0"/>
              </a:spcAft>
              <a:buNone/>
            </a:pPr>
            <a:r>
              <a:rPr lang="zh-CN" altLang="en-US" b="1" dirty="0">
                <a:latin typeface="黑体" panose="02010609060101010101" pitchFamily="49" charset="-122"/>
                <a:ea typeface="黑体" panose="02010609060101010101" pitchFamily="49" charset="-122"/>
                <a:cs typeface="Times New Roman" panose="02020603050405020304" pitchFamily="18" charset="0"/>
              </a:rPr>
              <a:t>       </a:t>
            </a:r>
            <a:r>
              <a:rPr lang="zh-CN" altLang="en-US" b="1" dirty="0" smtClean="0">
                <a:latin typeface="黑体" panose="02010609060101010101" pitchFamily="49" charset="-122"/>
                <a:ea typeface="黑体" panose="02010609060101010101" pitchFamily="49" charset="-122"/>
                <a:cs typeface="Times New Roman" panose="02020603050405020304" pitchFamily="18" charset="0"/>
              </a:rPr>
              <a:t>  ②</a:t>
            </a:r>
            <a:r>
              <a:rPr lang="zh-CN" altLang="en-US" b="1" dirty="0">
                <a:latin typeface="黑体" panose="02010609060101010101" pitchFamily="49" charset="-122"/>
                <a:ea typeface="黑体" panose="02010609060101010101" pitchFamily="49" charset="-122"/>
                <a:cs typeface="Times New Roman" panose="02020603050405020304" pitchFamily="18" charset="0"/>
              </a:rPr>
              <a:t>人民主体地位；</a:t>
            </a:r>
            <a:endParaRPr lang="zh-CN" altLang="en-US" sz="2000" b="1" dirty="0"/>
          </a:p>
          <a:p>
            <a:pPr marL="0" lvl="0" indent="266700" eaLnBrk="0" fontAlgn="base" hangingPunct="0">
              <a:lnSpc>
                <a:spcPct val="100000"/>
              </a:lnSpc>
              <a:spcBef>
                <a:spcPct val="0"/>
              </a:spcBef>
              <a:spcAft>
                <a:spcPct val="0"/>
              </a:spcAft>
              <a:buNone/>
            </a:pPr>
            <a:r>
              <a:rPr lang="zh-CN" altLang="en-US" b="1" dirty="0" smtClean="0">
                <a:latin typeface="黑体" panose="02010609060101010101" pitchFamily="49" charset="-122"/>
                <a:ea typeface="黑体" panose="02010609060101010101" pitchFamily="49" charset="-122"/>
                <a:cs typeface="Times New Roman" panose="02020603050405020304" pitchFamily="18" charset="0"/>
              </a:rPr>
              <a:t>         ③</a:t>
            </a:r>
            <a:r>
              <a:rPr lang="zh-CN" altLang="en-US" b="1" dirty="0">
                <a:latin typeface="黑体" panose="02010609060101010101" pitchFamily="49" charset="-122"/>
                <a:ea typeface="黑体" panose="02010609060101010101" pitchFamily="49" charset="-122"/>
                <a:cs typeface="Times New Roman" panose="02020603050405020304" pitchFamily="18" charset="0"/>
              </a:rPr>
              <a:t>法律面前人人平等</a:t>
            </a:r>
            <a:r>
              <a:rPr lang="en-US" altLang="zh-CN" b="1" dirty="0">
                <a:latin typeface="黑体" panose="02010609060101010101" pitchFamily="49" charset="-122"/>
                <a:ea typeface="黑体" panose="02010609060101010101" pitchFamily="49" charset="-122"/>
                <a:cs typeface="Times New Roman" panose="02020603050405020304" pitchFamily="18" charset="0"/>
              </a:rPr>
              <a:t>(</a:t>
            </a:r>
            <a:r>
              <a:rPr lang="zh-CN" altLang="en-US" b="1" dirty="0">
                <a:latin typeface="黑体" panose="02010609060101010101" pitchFamily="49" charset="-122"/>
                <a:ea typeface="黑体" panose="02010609060101010101" pitchFamily="49" charset="-122"/>
                <a:cs typeface="Times New Roman" panose="02020603050405020304" pitchFamily="18" charset="0"/>
              </a:rPr>
              <a:t>平等是社会主义法律的基本属性，反</a:t>
            </a:r>
            <a:r>
              <a:rPr lang="zh-CN" altLang="en-US" b="1" dirty="0" smtClean="0">
                <a:latin typeface="黑体" panose="02010609060101010101" pitchFamily="49" charset="-122"/>
                <a:ea typeface="黑体" panose="02010609060101010101" pitchFamily="49" charset="-122"/>
                <a:cs typeface="Times New Roman" panose="02020603050405020304" pitchFamily="18" charset="0"/>
              </a:rPr>
              <a:t>特权、歧视，平等允许合理差别 特殊优待保护 维护</a:t>
            </a:r>
            <a:r>
              <a:rPr lang="zh-CN" altLang="en-US" b="1" dirty="0">
                <a:latin typeface="黑体" panose="02010609060101010101" pitchFamily="49" charset="-122"/>
                <a:ea typeface="黑体" panose="02010609060101010101" pitchFamily="49" charset="-122"/>
                <a:cs typeface="Times New Roman" panose="02020603050405020304" pitchFamily="18" charset="0"/>
              </a:rPr>
              <a:t>法制统一</a:t>
            </a:r>
            <a:r>
              <a:rPr lang="en-US" altLang="zh-CN" b="1" dirty="0">
                <a:latin typeface="黑体" panose="02010609060101010101" pitchFamily="49" charset="-122"/>
                <a:ea typeface="黑体" panose="02010609060101010101" pitchFamily="49" charset="-122"/>
                <a:cs typeface="Times New Roman" panose="02020603050405020304" pitchFamily="18" charset="0"/>
              </a:rPr>
              <a:t>)</a:t>
            </a:r>
            <a:r>
              <a:rPr lang="zh-CN" altLang="en-US" b="1" dirty="0">
                <a:latin typeface="黑体" panose="02010609060101010101" pitchFamily="49" charset="-122"/>
                <a:ea typeface="黑体" panose="02010609060101010101" pitchFamily="49" charset="-122"/>
                <a:cs typeface="Times New Roman" panose="02020603050405020304" pitchFamily="18" charset="0"/>
              </a:rPr>
              <a:t>；</a:t>
            </a:r>
            <a:endParaRPr lang="zh-CN" altLang="en-US" sz="2000" b="1" dirty="0"/>
          </a:p>
          <a:p>
            <a:pPr marL="0" lvl="0" indent="266700" eaLnBrk="0" fontAlgn="base" hangingPunct="0">
              <a:lnSpc>
                <a:spcPct val="100000"/>
              </a:lnSpc>
              <a:spcBef>
                <a:spcPct val="0"/>
              </a:spcBef>
              <a:spcAft>
                <a:spcPct val="0"/>
              </a:spcAft>
              <a:buNone/>
            </a:pPr>
            <a:r>
              <a:rPr lang="zh-CN" altLang="en-US" b="1" dirty="0" smtClean="0">
                <a:latin typeface="黑体" panose="02010609060101010101" pitchFamily="49" charset="-122"/>
                <a:ea typeface="黑体" panose="02010609060101010101" pitchFamily="49" charset="-122"/>
                <a:cs typeface="Times New Roman" panose="02020603050405020304" pitchFamily="18" charset="0"/>
              </a:rPr>
              <a:t>         ④</a:t>
            </a:r>
            <a:r>
              <a:rPr lang="zh-CN" altLang="en-US" b="1" dirty="0">
                <a:latin typeface="黑体" panose="02010609060101010101" pitchFamily="49" charset="-122"/>
                <a:ea typeface="黑体" panose="02010609060101010101" pitchFamily="49" charset="-122"/>
                <a:cs typeface="Times New Roman" panose="02020603050405020304" pitchFamily="18" charset="0"/>
              </a:rPr>
              <a:t>依法治国和以德治国相结合：法律规范作用（体现促进）</a:t>
            </a:r>
            <a:r>
              <a:rPr lang="en-US" altLang="zh-CN" b="1" dirty="0">
                <a:latin typeface="黑体" panose="02010609060101010101" pitchFamily="49" charset="-122"/>
                <a:ea typeface="黑体" panose="02010609060101010101" pitchFamily="49" charset="-122"/>
                <a:cs typeface="Times New Roman" panose="02020603050405020304" pitchFamily="18" charset="0"/>
              </a:rPr>
              <a:t>+</a:t>
            </a:r>
            <a:r>
              <a:rPr lang="zh-CN" altLang="en-US" b="1" dirty="0">
                <a:latin typeface="黑体" panose="02010609060101010101" pitchFamily="49" charset="-122"/>
                <a:ea typeface="黑体" panose="02010609060101010101" pitchFamily="49" charset="-122"/>
                <a:cs typeface="Times New Roman" panose="02020603050405020304" pitchFamily="18" charset="0"/>
              </a:rPr>
              <a:t>道德教化作用（滋养支撑）</a:t>
            </a:r>
          </a:p>
          <a:p>
            <a:pPr marL="0" lvl="0" indent="266700" eaLnBrk="0" fontAlgn="base" hangingPunct="0">
              <a:lnSpc>
                <a:spcPct val="100000"/>
              </a:lnSpc>
              <a:spcBef>
                <a:spcPct val="0"/>
              </a:spcBef>
              <a:spcAft>
                <a:spcPct val="0"/>
              </a:spcAft>
              <a:buNone/>
            </a:pPr>
            <a:r>
              <a:rPr lang="zh-CN" altLang="en-US" b="1" dirty="0">
                <a:latin typeface="黑体" panose="02010609060101010101" pitchFamily="49" charset="-122"/>
                <a:ea typeface="黑体" panose="02010609060101010101" pitchFamily="49" charset="-122"/>
                <a:cs typeface="Times New Roman" panose="02020603050405020304" pitchFamily="18" charset="0"/>
              </a:rPr>
              <a:t>        </a:t>
            </a:r>
            <a:r>
              <a:rPr lang="zh-CN" altLang="en-US" b="1" dirty="0" smtClean="0">
                <a:latin typeface="黑体" panose="02010609060101010101" pitchFamily="49" charset="-122"/>
                <a:ea typeface="黑体" panose="02010609060101010101" pitchFamily="49" charset="-122"/>
                <a:cs typeface="Times New Roman" panose="02020603050405020304" pitchFamily="18" charset="0"/>
              </a:rPr>
              <a:t> ⑤</a:t>
            </a:r>
            <a:r>
              <a:rPr lang="zh-CN" altLang="en-US" b="1" dirty="0">
                <a:latin typeface="黑体" panose="02010609060101010101" pitchFamily="49" charset="-122"/>
                <a:ea typeface="黑体" panose="02010609060101010101" pitchFamily="49" charset="-122"/>
                <a:cs typeface="Times New Roman" panose="02020603050405020304" pitchFamily="18" charset="0"/>
              </a:rPr>
              <a:t>从中国实际出发。   </a:t>
            </a:r>
            <a:endParaRPr lang="zh-CN" altLang="en-US" sz="5400" b="1" dirty="0">
              <a:latin typeface="Arial" panose="020B0604020202020204" pitchFamily="34" charset="0"/>
            </a:endParaRPr>
          </a:p>
          <a:p>
            <a:endParaRPr lang="zh-CN" altLang="en-US" b="1" dirty="0"/>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左中括号 1"/>
          <p:cNvSpPr>
            <a:spLocks/>
          </p:cNvSpPr>
          <p:nvPr/>
        </p:nvSpPr>
        <p:spPr bwMode="auto">
          <a:xfrm>
            <a:off x="650875" y="549275"/>
            <a:ext cx="90488" cy="804863"/>
          </a:xfrm>
          <a:prstGeom prst="leftBracket">
            <a:avLst>
              <a:gd name="adj" fmla="val 74122"/>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45149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fontScale="70000" lnSpcReduction="20000"/>
          </a:bodyPr>
          <a:lstStyle/>
          <a:p>
            <a:pPr marL="0" indent="0">
              <a:buNone/>
            </a:pPr>
            <a:r>
              <a:rPr lang="en-US" altLang="zh-CN" b="1" dirty="0"/>
              <a:t>3.</a:t>
            </a:r>
            <a:r>
              <a:rPr lang="zh-CN" altLang="zh-CN" b="1" dirty="0"/>
              <a:t>法治中国建设</a:t>
            </a:r>
          </a:p>
          <a:p>
            <a:pPr marL="0" indent="0">
              <a:buNone/>
            </a:pPr>
            <a:r>
              <a:rPr lang="zh-CN" altLang="zh-CN" b="1" dirty="0"/>
              <a:t>（</a:t>
            </a:r>
            <a:r>
              <a:rPr lang="en-US" altLang="zh-CN" b="1" dirty="0"/>
              <a:t>1</a:t>
            </a:r>
            <a:r>
              <a:rPr lang="zh-CN" altLang="zh-CN" b="1" dirty="0"/>
              <a:t>）法治</a:t>
            </a:r>
            <a:r>
              <a:rPr lang="zh-CN" altLang="zh-CN" b="1" dirty="0" smtClean="0"/>
              <a:t>国家</a:t>
            </a:r>
            <a:r>
              <a:rPr lang="en-US" altLang="zh-CN" b="1" dirty="0" smtClean="0"/>
              <a:t>p84--88</a:t>
            </a:r>
            <a:endParaRPr lang="zh-CN" altLang="zh-CN" b="1" dirty="0"/>
          </a:p>
          <a:p>
            <a:pPr marL="0" indent="0">
              <a:buNone/>
            </a:pPr>
            <a:r>
              <a:rPr lang="en-US" altLang="zh-CN" b="1" dirty="0"/>
              <a:t>	</a:t>
            </a:r>
            <a:r>
              <a:rPr lang="zh-CN" altLang="zh-CN" b="1" dirty="0"/>
              <a:t>►是什么：法治国家，就是实行依法治国、依宪治国、依法执政、依宪执政的国家。</a:t>
            </a:r>
          </a:p>
          <a:p>
            <a:pPr marL="0" indent="0">
              <a:buNone/>
            </a:pPr>
            <a:r>
              <a:rPr lang="en-US" altLang="zh-CN" b="1" dirty="0"/>
              <a:t>	</a:t>
            </a:r>
            <a:r>
              <a:rPr lang="zh-CN" altLang="zh-CN" b="1" dirty="0"/>
              <a:t>►具体体现：坚持宪法法律至上；坚持良法之治；尊重和保障公民权利；规范国家权力的运行。</a:t>
            </a:r>
          </a:p>
          <a:p>
            <a:pPr marL="0" indent="0">
              <a:buNone/>
            </a:pPr>
            <a:r>
              <a:rPr lang="en-US" altLang="zh-CN" b="1" dirty="0"/>
              <a:t>      </a:t>
            </a:r>
            <a:r>
              <a:rPr lang="zh-CN" altLang="zh-CN" b="1" dirty="0"/>
              <a:t>——良法是善治的基础。良法的标准：应</a:t>
            </a:r>
          </a:p>
          <a:p>
            <a:pPr marL="0" indent="0">
              <a:buNone/>
            </a:pPr>
            <a:r>
              <a:rPr lang="en-US" altLang="zh-CN" b="1" dirty="0"/>
              <a:t>      </a:t>
            </a:r>
            <a:r>
              <a:rPr lang="zh-CN" altLang="zh-CN" b="1" dirty="0"/>
              <a:t>①内容合理，制定过程广泛听取意见，符合社会和人民的需要，符合社会公平正义的理念；</a:t>
            </a:r>
          </a:p>
          <a:p>
            <a:pPr marL="0" indent="0">
              <a:buNone/>
            </a:pPr>
            <a:r>
              <a:rPr lang="en-US" altLang="zh-CN" b="1" dirty="0"/>
              <a:t> </a:t>
            </a:r>
            <a:r>
              <a:rPr lang="en-US" altLang="zh-CN" b="1" dirty="0" smtClean="0"/>
              <a:t>     </a:t>
            </a:r>
            <a:r>
              <a:rPr lang="zh-CN" altLang="zh-CN" b="1" dirty="0" smtClean="0"/>
              <a:t>②</a:t>
            </a:r>
            <a:r>
              <a:rPr lang="zh-CN" altLang="zh-CN" b="1" dirty="0"/>
              <a:t>体系完备、规范系统、类别齐全、协调统一，涵盖社会各方面</a:t>
            </a:r>
          </a:p>
          <a:p>
            <a:pPr marL="0" indent="0">
              <a:buNone/>
            </a:pPr>
            <a:r>
              <a:rPr lang="en-US" altLang="zh-CN" b="1" dirty="0"/>
              <a:t>	</a:t>
            </a:r>
            <a:r>
              <a:rPr lang="zh-CN" altLang="zh-CN" b="1" dirty="0"/>
              <a:t>►怎么建设：①推进宪法实施。（宪法法律至上）</a:t>
            </a:r>
          </a:p>
          <a:p>
            <a:pPr marL="0" indent="0">
              <a:buNone/>
            </a:pPr>
            <a:r>
              <a:rPr lang="en-US" altLang="zh-CN" b="1" dirty="0"/>
              <a:t>	    </a:t>
            </a:r>
            <a:r>
              <a:rPr lang="en-US" altLang="zh-CN" b="1" dirty="0" smtClean="0"/>
              <a:t>                </a:t>
            </a:r>
            <a:r>
              <a:rPr lang="zh-CN" altLang="zh-CN" b="1" dirty="0" smtClean="0"/>
              <a:t>②</a:t>
            </a:r>
            <a:r>
              <a:rPr lang="zh-CN" altLang="zh-CN" b="1" dirty="0"/>
              <a:t>建立完备的法律体系，实现国家治理有法可依。</a:t>
            </a:r>
          </a:p>
          <a:p>
            <a:pPr marL="0" indent="0">
              <a:buNone/>
            </a:pPr>
            <a:r>
              <a:rPr lang="en-US" altLang="zh-CN" b="1" dirty="0"/>
              <a:t>	    </a:t>
            </a:r>
            <a:r>
              <a:rPr lang="en-US" altLang="zh-CN" b="1" dirty="0" smtClean="0"/>
              <a:t>                </a:t>
            </a:r>
            <a:r>
              <a:rPr lang="zh-CN" altLang="zh-CN" b="1" dirty="0" smtClean="0"/>
              <a:t>③</a:t>
            </a:r>
            <a:r>
              <a:rPr lang="zh-CN" altLang="zh-CN" b="1" dirty="0"/>
              <a:t>完善法律实施机制</a:t>
            </a:r>
            <a:r>
              <a:rPr lang="en-US" altLang="zh-CN" b="1" dirty="0"/>
              <a:t>:</a:t>
            </a:r>
            <a:r>
              <a:rPr lang="zh-CN" altLang="zh-CN" b="1" dirty="0"/>
              <a:t>政府、社会公众、司法机关</a:t>
            </a:r>
          </a:p>
          <a:p>
            <a:pPr marL="0" indent="0">
              <a:buNone/>
            </a:pPr>
            <a:r>
              <a:rPr lang="en-US" altLang="zh-CN" b="1" dirty="0"/>
              <a:t>    </a:t>
            </a:r>
            <a:r>
              <a:rPr lang="zh-CN" altLang="zh-CN" b="1" dirty="0"/>
              <a:t>►重大意义：①规范权力运行，保障公民合法权益；②推动国家治理现代化，实现长治久安。</a:t>
            </a:r>
          </a:p>
          <a:p>
            <a:endParaRPr lang="zh-CN" altLang="en-US" dirty="0"/>
          </a:p>
        </p:txBody>
      </p:sp>
    </p:spTree>
    <p:extLst>
      <p:ext uri="{BB962C8B-B14F-4D97-AF65-F5344CB8AC3E}">
        <p14:creationId xmlns:p14="http://schemas.microsoft.com/office/powerpoint/2010/main" val="2756097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292372" y="88536"/>
            <a:ext cx="11607256" cy="5688330"/>
          </a:xfrm>
        </p:spPr>
        <p:txBody>
          <a:bodyPr>
            <a:noAutofit/>
          </a:bodyPr>
          <a:lstStyle/>
          <a:p>
            <a:pPr>
              <a:spcAft>
                <a:spcPts val="0"/>
              </a:spcAft>
            </a:pPr>
            <a:r>
              <a:rPr lang="zh-CN" altLang="en-US" sz="3200" b="1" dirty="0"/>
              <a:t>【试卷结构】</a:t>
            </a:r>
            <a:r>
              <a:rPr lang="en-US" altLang="zh-CN" sz="3200" b="1" dirty="0"/>
              <a:t>    </a:t>
            </a:r>
            <a:r>
              <a:rPr lang="zh-CN" altLang="en-US" sz="3200" b="1" dirty="0"/>
              <a:t>试卷满分100分，考试时间90分钟，</a:t>
            </a:r>
          </a:p>
          <a:p>
            <a:pPr marL="0" indent="0">
              <a:spcAft>
                <a:spcPts val="0"/>
              </a:spcAft>
              <a:buNone/>
            </a:pPr>
            <a:r>
              <a:rPr lang="zh-CN" altLang="en-US" b="1" dirty="0">
                <a:highlight>
                  <a:srgbClr val="FFFF00"/>
                </a:highlight>
              </a:rPr>
              <a:t>选择题22题，共44分;非选择题56分，共6道（</a:t>
            </a:r>
            <a:r>
              <a:rPr lang="en-US" altLang="zh-CN" b="1" dirty="0">
                <a:highlight>
                  <a:srgbClr val="FFFF00"/>
                </a:highlight>
              </a:rPr>
              <a:t>6-10</a:t>
            </a:r>
            <a:r>
              <a:rPr lang="zh-CN" altLang="en-US" b="1" dirty="0">
                <a:highlight>
                  <a:srgbClr val="FFFF00"/>
                </a:highlight>
              </a:rPr>
              <a:t>小问！）</a:t>
            </a:r>
            <a:endParaRPr lang="zh-CN" altLang="en-US" dirty="0">
              <a:highlight>
                <a:srgbClr val="FFFF00"/>
              </a:highlight>
            </a:endParaRPr>
          </a:p>
          <a:p>
            <a:pPr>
              <a:spcAft>
                <a:spcPts val="0"/>
              </a:spcAft>
            </a:pPr>
            <a:r>
              <a:rPr lang="zh-CN" altLang="en-US" b="1" dirty="0"/>
              <a:t>【难度】 </a:t>
            </a:r>
            <a:r>
              <a:rPr lang="zh-CN" altLang="en-US" b="1" dirty="0">
                <a:highlight>
                  <a:srgbClr val="FFFF00"/>
                </a:highlight>
              </a:rPr>
              <a:t>0.70</a:t>
            </a:r>
          </a:p>
          <a:p>
            <a:pPr>
              <a:spcAft>
                <a:spcPts val="0"/>
              </a:spcAft>
            </a:pPr>
            <a:r>
              <a:rPr lang="zh-CN" altLang="en-US" b="1" dirty="0"/>
              <a:t>【题型】</a:t>
            </a:r>
          </a:p>
          <a:p>
            <a:pPr marL="0" indent="0">
              <a:spcAft>
                <a:spcPts val="0"/>
              </a:spcAft>
              <a:buNone/>
            </a:pPr>
            <a:r>
              <a:rPr lang="zh-CN" altLang="en-US" sz="2000" b="1" dirty="0">
                <a:solidFill>
                  <a:srgbClr val="FF0000"/>
                </a:solidFill>
              </a:rPr>
              <a:t>1.举例描述，说明、论证观点(所举事实或观点要切题、正确)</a:t>
            </a:r>
          </a:p>
          <a:p>
            <a:pPr marL="0" indent="0">
              <a:spcAft>
                <a:spcPts val="0"/>
              </a:spcAft>
              <a:buNone/>
            </a:pPr>
            <a:r>
              <a:rPr lang="en-US" altLang="zh-CN" sz="1600" b="1" dirty="0"/>
              <a:t>    </a:t>
            </a:r>
            <a:r>
              <a:rPr lang="zh-CN" altLang="en-US" sz="1600" b="1" dirty="0">
                <a:latin typeface="楷体" panose="02010609060101010101" charset="-122"/>
                <a:ea typeface="楷体" panose="02010609060101010101" charset="-122"/>
                <a:cs typeface="楷体" panose="02010609060101010101" charset="-122"/>
              </a:rPr>
              <a:t>例如</a:t>
            </a:r>
            <a:r>
              <a:rPr lang="en-US" altLang="zh-CN" sz="1600" b="1" dirty="0">
                <a:latin typeface="楷体" panose="02010609060101010101" charset="-122"/>
                <a:ea typeface="楷体" panose="02010609060101010101" charset="-122"/>
                <a:cs typeface="楷体" panose="02010609060101010101" charset="-122"/>
              </a:rPr>
              <a:t>1</a:t>
            </a:r>
            <a:r>
              <a:rPr lang="zh-CN" altLang="en-US" sz="1600" b="1" dirty="0">
                <a:latin typeface="楷体" panose="02010609060101010101" charset="-122"/>
                <a:ea typeface="楷体" panose="02010609060101010101" charset="-122"/>
                <a:cs typeface="楷体" panose="02010609060101010101" charset="-122"/>
              </a:rPr>
              <a:t>：你为《建立新中国》这本书的第二、三目匹配插图，打算用什么文物或者历史照片？简要说明该插图的意义。</a:t>
            </a:r>
            <a:r>
              <a:rPr lang="en-US" altLang="zh-CN" sz="1600" b="1" dirty="0">
                <a:latin typeface="楷体" panose="02010609060101010101" charset="-122"/>
                <a:ea typeface="楷体" panose="02010609060101010101" charset="-122"/>
                <a:cs typeface="楷体" panose="02010609060101010101" charset="-122"/>
              </a:rPr>
              <a:t>             </a:t>
            </a:r>
            <a:r>
              <a:rPr lang="zh-CN" altLang="en-US" sz="1600" b="1" dirty="0">
                <a:latin typeface="楷体" panose="02010609060101010101" charset="-122"/>
                <a:ea typeface="楷体" panose="02010609060101010101" charset="-122"/>
                <a:cs typeface="楷体" panose="02010609060101010101" charset="-122"/>
              </a:rPr>
              <a:t>第二目：实行改革开放</a:t>
            </a:r>
            <a:r>
              <a:rPr lang="en-US" altLang="zh-CN" sz="1600" b="1" dirty="0">
                <a:latin typeface="楷体" panose="02010609060101010101" charset="-122"/>
                <a:ea typeface="楷体" panose="02010609060101010101" charset="-122"/>
                <a:cs typeface="楷体" panose="02010609060101010101" charset="-122"/>
              </a:rPr>
              <a:t> </a:t>
            </a:r>
            <a:r>
              <a:rPr lang="zh-CN" altLang="en-US" sz="1600" b="1" dirty="0">
                <a:latin typeface="楷体" panose="02010609060101010101" charset="-122"/>
                <a:ea typeface="楷体" panose="02010609060101010101" charset="-122"/>
                <a:cs typeface="楷体" panose="02010609060101010101" charset="-122"/>
              </a:rPr>
              <a:t>走向民富国强</a:t>
            </a:r>
            <a:r>
              <a:rPr lang="en-US" altLang="zh-CN" sz="1600" b="1" dirty="0">
                <a:latin typeface="楷体" panose="02010609060101010101" charset="-122"/>
                <a:ea typeface="楷体" panose="02010609060101010101" charset="-122"/>
                <a:cs typeface="楷体" panose="02010609060101010101" charset="-122"/>
              </a:rPr>
              <a:t>  </a:t>
            </a:r>
            <a:r>
              <a:rPr lang="zh-CN" altLang="en-US" sz="1600" b="1" dirty="0">
                <a:latin typeface="楷体" panose="02010609060101010101" charset="-122"/>
                <a:ea typeface="楷体" panose="02010609060101010101" charset="-122"/>
                <a:cs typeface="楷体" panose="02010609060101010101" charset="-122"/>
              </a:rPr>
              <a:t>第三目</a:t>
            </a:r>
            <a:r>
              <a:rPr lang="en-US" altLang="zh-CN" sz="1600" b="1" dirty="0">
                <a:latin typeface="楷体" panose="02010609060101010101" charset="-122"/>
                <a:ea typeface="楷体" panose="02010609060101010101" charset="-122"/>
                <a:cs typeface="楷体" panose="02010609060101010101" charset="-122"/>
              </a:rPr>
              <a:t>  </a:t>
            </a:r>
            <a:r>
              <a:rPr lang="zh-CN" altLang="en-US" sz="1600" b="1" dirty="0">
                <a:latin typeface="楷体" panose="02010609060101010101" charset="-122"/>
                <a:ea typeface="楷体" panose="02010609060101010101" charset="-122"/>
                <a:cs typeface="楷体" panose="02010609060101010101" charset="-122"/>
              </a:rPr>
              <a:t>进入新时代，踏上新征程</a:t>
            </a:r>
          </a:p>
          <a:p>
            <a:pPr marL="0" indent="0">
              <a:spcAft>
                <a:spcPts val="0"/>
              </a:spcAft>
              <a:buNone/>
            </a:pPr>
            <a:r>
              <a:rPr lang="en-US" altLang="zh-CN" sz="1600" b="1" dirty="0">
                <a:latin typeface="楷体" panose="02010609060101010101" charset="-122"/>
                <a:ea typeface="楷体" panose="02010609060101010101" charset="-122"/>
                <a:cs typeface="楷体" panose="02010609060101010101" charset="-122"/>
              </a:rPr>
              <a:t>  </a:t>
            </a:r>
            <a:r>
              <a:rPr lang="zh-CN" altLang="en-US" sz="1600" b="1" dirty="0">
                <a:latin typeface="楷体" panose="02010609060101010101" charset="-122"/>
                <a:ea typeface="楷体" panose="02010609060101010101" charset="-122"/>
                <a:cs typeface="楷体" panose="02010609060101010101" charset="-122"/>
              </a:rPr>
              <a:t>例如</a:t>
            </a:r>
            <a:r>
              <a:rPr lang="en-US" altLang="zh-CN" sz="1600" b="1" dirty="0">
                <a:latin typeface="楷体" panose="02010609060101010101" charset="-122"/>
                <a:ea typeface="楷体" panose="02010609060101010101" charset="-122"/>
                <a:cs typeface="楷体" panose="02010609060101010101" charset="-122"/>
              </a:rPr>
              <a:t>2</a:t>
            </a:r>
            <a:r>
              <a:rPr lang="zh-CN" altLang="en-US" sz="1600" b="1" dirty="0">
                <a:latin typeface="楷体" panose="02010609060101010101" charset="-122"/>
                <a:ea typeface="楷体" panose="02010609060101010101" charset="-122"/>
                <a:cs typeface="楷体" panose="02010609060101010101" charset="-122"/>
              </a:rPr>
              <a:t>：说明图中的决策程序反映出我国实行了哪些政治制度</a:t>
            </a:r>
            <a:r>
              <a:rPr lang="zh-CN" altLang="en-US" sz="1600" b="1" dirty="0" smtClean="0">
                <a:latin typeface="楷体" panose="02010609060101010101" charset="-122"/>
                <a:ea typeface="楷体" panose="02010609060101010101" charset="-122"/>
                <a:cs typeface="楷体" panose="02010609060101010101" charset="-122"/>
              </a:rPr>
              <a:t>。（建立健全党的领导</a:t>
            </a:r>
            <a:r>
              <a:rPr lang="zh-CN" altLang="en-US" sz="1600" b="1" dirty="0">
                <a:latin typeface="楷体" panose="02010609060101010101" charset="-122"/>
                <a:ea typeface="楷体" panose="02010609060101010101" charset="-122"/>
                <a:cs typeface="楷体" panose="02010609060101010101" charset="-122"/>
              </a:rPr>
              <a:t>制度</a:t>
            </a:r>
            <a:r>
              <a:rPr lang="zh-CN" altLang="en-US" sz="1600" b="1" dirty="0" smtClean="0">
                <a:latin typeface="楷体" panose="02010609060101010101" charset="-122"/>
                <a:ea typeface="楷体" panose="02010609060101010101" charset="-122"/>
                <a:cs typeface="楷体" panose="02010609060101010101" charset="-122"/>
              </a:rPr>
              <a:t>体系、根本政治制度、基本政治制度）</a:t>
            </a:r>
            <a:endParaRPr lang="zh-CN" altLang="en-US" sz="1600" b="1" dirty="0">
              <a:latin typeface="楷体" panose="02010609060101010101" charset="-122"/>
              <a:ea typeface="楷体" panose="02010609060101010101" charset="-122"/>
              <a:cs typeface="楷体" panose="02010609060101010101" charset="-122"/>
            </a:endParaRPr>
          </a:p>
          <a:p>
            <a:pPr marL="0" indent="0">
              <a:spcAft>
                <a:spcPts val="0"/>
              </a:spcAft>
              <a:buNone/>
            </a:pPr>
            <a:r>
              <a:rPr lang="zh-CN" altLang="en-US" sz="2000" b="1" dirty="0">
                <a:solidFill>
                  <a:srgbClr val="FF0000"/>
                </a:solidFill>
              </a:rPr>
              <a:t>2.观点辨析(辩证分析)</a:t>
            </a:r>
          </a:p>
          <a:p>
            <a:pPr marL="0" indent="0">
              <a:spcAft>
                <a:spcPts val="0"/>
              </a:spcAft>
              <a:buNone/>
            </a:pPr>
            <a:r>
              <a:rPr lang="en-US" altLang="zh-CN" sz="1600" b="1" dirty="0">
                <a:latin typeface="楷体" panose="02010609060101010101" charset="-122"/>
                <a:ea typeface="楷体" panose="02010609060101010101" charset="-122"/>
                <a:cs typeface="楷体" panose="02010609060101010101" charset="-122"/>
              </a:rPr>
              <a:t>    </a:t>
            </a:r>
            <a:r>
              <a:rPr lang="zh-CN" altLang="en-US" sz="1600" b="1" dirty="0">
                <a:latin typeface="楷体" panose="02010609060101010101" charset="-122"/>
                <a:ea typeface="楷体" panose="02010609060101010101" charset="-122"/>
                <a:cs typeface="楷体" panose="02010609060101010101" charset="-122"/>
              </a:rPr>
              <a:t>例如：同学乙觉得资料中人大代表和政协委员的建议是矛盾的，她只赞同这位人大代表的观点。综合运用思想政治的知识谈谈你的认识。（</a:t>
            </a:r>
            <a:r>
              <a:rPr lang="en-US" altLang="zh-CN" sz="1600" b="1" dirty="0">
                <a:latin typeface="楷体" panose="02010609060101010101" charset="-122"/>
                <a:ea typeface="楷体" panose="02010609060101010101" charset="-122"/>
                <a:cs typeface="楷体" panose="02010609060101010101" charset="-122"/>
              </a:rPr>
              <a:t>9</a:t>
            </a:r>
            <a:r>
              <a:rPr lang="zh-CN" altLang="en-US" sz="1600" b="1" dirty="0">
                <a:latin typeface="楷体" panose="02010609060101010101" charset="-122"/>
                <a:ea typeface="楷体" panose="02010609060101010101" charset="-122"/>
                <a:cs typeface="楷体" panose="02010609060101010101" charset="-122"/>
              </a:rPr>
              <a:t>分）</a:t>
            </a:r>
          </a:p>
          <a:p>
            <a:pPr marL="0" indent="0">
              <a:spcAft>
                <a:spcPts val="0"/>
              </a:spcAft>
              <a:buNone/>
            </a:pPr>
            <a:r>
              <a:rPr lang="zh-CN" altLang="en-US" sz="2000" b="1" dirty="0">
                <a:solidFill>
                  <a:srgbClr val="FF0000"/>
                </a:solidFill>
              </a:rPr>
              <a:t>3.材料分析(综合，…是如何…)</a:t>
            </a:r>
          </a:p>
          <a:p>
            <a:pPr marL="0" indent="0">
              <a:spcAft>
                <a:spcPts val="0"/>
              </a:spcAft>
              <a:buNone/>
            </a:pPr>
            <a:r>
              <a:rPr lang="en-US" altLang="zh-CN" sz="1600" b="1" dirty="0"/>
              <a:t>     </a:t>
            </a:r>
            <a:r>
              <a:rPr lang="en-US" altLang="zh-CN" sz="1600" b="1" dirty="0">
                <a:latin typeface="楷体" panose="02010609060101010101" charset="-122"/>
                <a:ea typeface="楷体" panose="02010609060101010101" charset="-122"/>
                <a:cs typeface="楷体" panose="02010609060101010101" charset="-122"/>
              </a:rPr>
              <a:t> </a:t>
            </a:r>
            <a:r>
              <a:rPr lang="zh-CN" altLang="en-US" sz="1600" b="1" dirty="0">
                <a:latin typeface="楷体" panose="02010609060101010101" charset="-122"/>
                <a:ea typeface="楷体" panose="02010609060101010101" charset="-122"/>
                <a:cs typeface="楷体" panose="02010609060101010101" charset="-122"/>
              </a:rPr>
              <a:t>例如</a:t>
            </a:r>
            <a:r>
              <a:rPr lang="en-US" altLang="zh-CN" sz="1600" b="1" dirty="0">
                <a:latin typeface="楷体" panose="02010609060101010101" charset="-122"/>
                <a:ea typeface="楷体" panose="02010609060101010101" charset="-122"/>
                <a:cs typeface="楷体" panose="02010609060101010101" charset="-122"/>
              </a:rPr>
              <a:t>1</a:t>
            </a:r>
            <a:r>
              <a:rPr lang="zh-CN" altLang="en-US" sz="1600" b="1" dirty="0">
                <a:latin typeface="楷体" panose="02010609060101010101" charset="-122"/>
                <a:ea typeface="楷体" panose="02010609060101010101" charset="-122"/>
                <a:cs typeface="楷体" panose="02010609060101010101" charset="-122"/>
              </a:rPr>
              <a:t>：结合材料一二，运用政治与法治的知识，说明我国在促进共同富裕方面是如何发挥社会主义民主政治优势的。（至少答出</a:t>
            </a:r>
            <a:r>
              <a:rPr lang="en-US" altLang="zh-CN" sz="1600" b="1" dirty="0">
                <a:latin typeface="楷体" panose="02010609060101010101" charset="-122"/>
                <a:ea typeface="楷体" panose="02010609060101010101" charset="-122"/>
                <a:cs typeface="楷体" panose="02010609060101010101" charset="-122"/>
              </a:rPr>
              <a:t>3</a:t>
            </a:r>
            <a:r>
              <a:rPr lang="zh-CN" altLang="en-US" sz="1600" b="1" dirty="0">
                <a:latin typeface="楷体" panose="02010609060101010101" charset="-122"/>
                <a:ea typeface="楷体" panose="02010609060101010101" charset="-122"/>
                <a:cs typeface="楷体" panose="02010609060101010101" charset="-122"/>
              </a:rPr>
              <a:t>各方面）（</a:t>
            </a:r>
            <a:r>
              <a:rPr lang="en-US" altLang="zh-CN" sz="1600" b="1" dirty="0">
                <a:latin typeface="楷体" panose="02010609060101010101" charset="-122"/>
                <a:ea typeface="楷体" panose="02010609060101010101" charset="-122"/>
                <a:cs typeface="楷体" panose="02010609060101010101" charset="-122"/>
              </a:rPr>
              <a:t>9</a:t>
            </a:r>
            <a:r>
              <a:rPr lang="zh-CN" altLang="en-US" sz="1600" b="1" dirty="0">
                <a:latin typeface="楷体" panose="02010609060101010101" charset="-122"/>
                <a:ea typeface="楷体" panose="02010609060101010101" charset="-122"/>
                <a:cs typeface="楷体" panose="02010609060101010101" charset="-122"/>
              </a:rPr>
              <a:t>分）</a:t>
            </a:r>
          </a:p>
          <a:p>
            <a:pPr marL="0" indent="0">
              <a:spcAft>
                <a:spcPts val="0"/>
              </a:spcAft>
              <a:buNone/>
            </a:pPr>
            <a:r>
              <a:rPr lang="en-US" altLang="zh-CN" sz="1600" b="1" dirty="0">
                <a:latin typeface="楷体" panose="02010609060101010101" charset="-122"/>
                <a:ea typeface="楷体" panose="02010609060101010101" charset="-122"/>
                <a:cs typeface="楷体" panose="02010609060101010101" charset="-122"/>
              </a:rPr>
              <a:t>    </a:t>
            </a:r>
            <a:r>
              <a:rPr lang="zh-CN" altLang="en-US" sz="1600" b="1" dirty="0">
                <a:latin typeface="楷体" panose="02010609060101010101" charset="-122"/>
                <a:ea typeface="楷体" panose="02010609060101010101" charset="-122"/>
                <a:cs typeface="楷体" panose="02010609060101010101" charset="-122"/>
              </a:rPr>
              <a:t>例如</a:t>
            </a:r>
            <a:r>
              <a:rPr lang="en-US" altLang="zh-CN" sz="1600" b="1" dirty="0">
                <a:latin typeface="楷体" panose="02010609060101010101" charset="-122"/>
                <a:ea typeface="楷体" panose="02010609060101010101" charset="-122"/>
                <a:cs typeface="楷体" panose="02010609060101010101" charset="-122"/>
              </a:rPr>
              <a:t>2</a:t>
            </a:r>
            <a:r>
              <a:rPr lang="zh-CN" altLang="en-US" sz="1600" b="1" dirty="0">
                <a:latin typeface="楷体" panose="02010609060101010101" charset="-122"/>
                <a:ea typeface="楷体" panose="02010609060101010101" charset="-122"/>
                <a:cs typeface="楷体" panose="02010609060101010101" charset="-122"/>
              </a:rPr>
              <a:t>：运用政治与法治的知识，说明该社区是如何打造胡同里的幸福生活的。（</a:t>
            </a:r>
            <a:r>
              <a:rPr lang="en-US" altLang="zh-CN" sz="1600" b="1" dirty="0">
                <a:latin typeface="楷体" panose="02010609060101010101" charset="-122"/>
                <a:ea typeface="楷体" panose="02010609060101010101" charset="-122"/>
                <a:cs typeface="楷体" panose="02010609060101010101" charset="-122"/>
              </a:rPr>
              <a:t>10</a:t>
            </a:r>
            <a:r>
              <a:rPr lang="zh-CN" altLang="en-US" sz="1600" b="1" dirty="0">
                <a:latin typeface="楷体" panose="02010609060101010101" charset="-122"/>
                <a:ea typeface="楷体" panose="02010609060101010101" charset="-122"/>
                <a:cs typeface="楷体" panose="02010609060101010101" charset="-122"/>
              </a:rPr>
              <a:t>）</a:t>
            </a:r>
          </a:p>
          <a:p>
            <a:pPr marL="0" indent="0">
              <a:spcAft>
                <a:spcPts val="0"/>
              </a:spcAft>
              <a:buNone/>
            </a:pPr>
            <a:r>
              <a:rPr lang="zh-CN" altLang="en-US" sz="2000" b="1" dirty="0">
                <a:solidFill>
                  <a:srgbClr val="FF0000"/>
                </a:solidFill>
              </a:rPr>
              <a:t>4.提出建议(具体可行，合理使用术语)</a:t>
            </a:r>
          </a:p>
          <a:p>
            <a:pPr marL="0" indent="0">
              <a:spcAft>
                <a:spcPts val="0"/>
              </a:spcAft>
              <a:buNone/>
            </a:pPr>
            <a:r>
              <a:rPr lang="en-US" altLang="zh-CN" sz="1600" b="1" dirty="0"/>
              <a:t>   </a:t>
            </a:r>
            <a:r>
              <a:rPr lang="en-US" altLang="zh-CN" sz="1600" b="1" dirty="0">
                <a:latin typeface="楷体" panose="02010609060101010101" charset="-122"/>
                <a:ea typeface="楷体" panose="02010609060101010101" charset="-122"/>
                <a:cs typeface="楷体" panose="02010609060101010101" charset="-122"/>
              </a:rPr>
              <a:t>  </a:t>
            </a:r>
            <a:r>
              <a:rPr lang="zh-CN" altLang="en-US" sz="1600" b="1" dirty="0">
                <a:latin typeface="楷体" panose="02010609060101010101" charset="-122"/>
                <a:ea typeface="楷体" panose="02010609060101010101" charset="-122"/>
                <a:cs typeface="楷体" panose="02010609060101010101" charset="-122"/>
              </a:rPr>
              <a:t>例如</a:t>
            </a:r>
            <a:r>
              <a:rPr lang="en-US" altLang="zh-CN" sz="1600" b="1" dirty="0">
                <a:latin typeface="楷体" panose="02010609060101010101" charset="-122"/>
                <a:ea typeface="楷体" panose="02010609060101010101" charset="-122"/>
                <a:cs typeface="楷体" panose="02010609060101010101" charset="-122"/>
              </a:rPr>
              <a:t>1</a:t>
            </a:r>
            <a:r>
              <a:rPr lang="zh-CN" altLang="en-US" sz="1600" b="1" dirty="0">
                <a:latin typeface="楷体" panose="02010609060101010101" charset="-122"/>
                <a:ea typeface="楷体" panose="02010609060101010101" charset="-122"/>
                <a:cs typeface="楷体" panose="02010609060101010101" charset="-122"/>
              </a:rPr>
              <a:t>：</a:t>
            </a:r>
            <a:r>
              <a:rPr lang="zh-CN" altLang="en-US" sz="1600" b="1" dirty="0">
                <a:latin typeface="楷体" panose="02010609060101010101" charset="-122"/>
                <a:ea typeface="楷体" panose="02010609060101010101" charset="-122"/>
                <a:cs typeface="楷体" panose="02010609060101010101" charset="-122"/>
                <a:sym typeface="+mn-ea"/>
              </a:rPr>
              <a:t>运用所学知识，就解决广场舞扰民的问题提出两条可行性建议，并说明理由。（</a:t>
            </a:r>
            <a:r>
              <a:rPr lang="en-US" altLang="zh-CN" sz="1600" b="1" dirty="0">
                <a:latin typeface="楷体" panose="02010609060101010101" charset="-122"/>
                <a:ea typeface="楷体" panose="02010609060101010101" charset="-122"/>
                <a:cs typeface="楷体" panose="02010609060101010101" charset="-122"/>
                <a:sym typeface="+mn-ea"/>
              </a:rPr>
              <a:t>6</a:t>
            </a:r>
            <a:r>
              <a:rPr lang="zh-CN" altLang="en-US" sz="1600" b="1" dirty="0">
                <a:latin typeface="楷体" panose="02010609060101010101" charset="-122"/>
                <a:ea typeface="楷体" panose="02010609060101010101" charset="-122"/>
                <a:cs typeface="楷体" panose="02010609060101010101" charset="-122"/>
                <a:sym typeface="+mn-ea"/>
              </a:rPr>
              <a:t>分）</a:t>
            </a:r>
          </a:p>
          <a:p>
            <a:pPr marL="0" indent="0">
              <a:spcAft>
                <a:spcPts val="0"/>
              </a:spcAft>
              <a:buNone/>
            </a:pPr>
            <a:r>
              <a:rPr lang="zh-CN" altLang="en-US" sz="1600" b="1" dirty="0">
                <a:latin typeface="楷体" panose="02010609060101010101" charset="-122"/>
                <a:ea typeface="楷体" panose="02010609060101010101" charset="-122"/>
                <a:cs typeface="楷体" panose="02010609060101010101" charset="-122"/>
                <a:sym typeface="+mn-ea"/>
              </a:rPr>
              <a:t> </a:t>
            </a:r>
            <a:r>
              <a:rPr lang="en-US" altLang="zh-CN" sz="1600" b="1" dirty="0">
                <a:latin typeface="楷体" panose="02010609060101010101" charset="-122"/>
                <a:ea typeface="楷体" panose="02010609060101010101" charset="-122"/>
                <a:cs typeface="楷体" panose="02010609060101010101" charset="-122"/>
                <a:sym typeface="+mn-ea"/>
              </a:rPr>
              <a:t>   </a:t>
            </a:r>
            <a:r>
              <a:rPr lang="zh-CN" altLang="en-US" sz="1600" b="1" dirty="0">
                <a:latin typeface="楷体" panose="02010609060101010101" charset="-122"/>
                <a:ea typeface="楷体" panose="02010609060101010101" charset="-122"/>
                <a:cs typeface="楷体" panose="02010609060101010101" charset="-122"/>
                <a:sym typeface="+mn-ea"/>
              </a:rPr>
              <a:t>例如</a:t>
            </a:r>
            <a:r>
              <a:rPr lang="en-US" altLang="zh-CN" sz="1600" b="1" dirty="0">
                <a:latin typeface="楷体" panose="02010609060101010101" charset="-122"/>
                <a:ea typeface="楷体" panose="02010609060101010101" charset="-122"/>
                <a:cs typeface="楷体" panose="02010609060101010101" charset="-122"/>
                <a:sym typeface="+mn-ea"/>
              </a:rPr>
              <a:t>2</a:t>
            </a:r>
            <a:r>
              <a:rPr lang="zh-CN" altLang="en-US" sz="1600" b="1" dirty="0">
                <a:latin typeface="楷体" panose="02010609060101010101" charset="-122"/>
                <a:ea typeface="楷体" panose="02010609060101010101" charset="-122"/>
                <a:cs typeface="楷体" panose="02010609060101010101" charset="-122"/>
                <a:sym typeface="+mn-ea"/>
              </a:rPr>
              <a:t>：</a:t>
            </a:r>
            <a:r>
              <a:rPr lang="zh-CN" altLang="en-US" sz="1600" b="1" dirty="0">
                <a:latin typeface="楷体" panose="02010609060101010101" charset="-122"/>
                <a:ea typeface="楷体" panose="02010609060101010101" charset="-122"/>
                <a:cs typeface="楷体" panose="02010609060101010101" charset="-122"/>
              </a:rPr>
              <a:t>请以小萌的身份，运用政治与法治的知识给社区居民写一封文明养犬倡议书。（</a:t>
            </a:r>
            <a:r>
              <a:rPr lang="en-US" altLang="zh-CN" sz="1600" b="1" dirty="0">
                <a:latin typeface="楷体" panose="02010609060101010101" charset="-122"/>
                <a:ea typeface="楷体" panose="02010609060101010101" charset="-122"/>
                <a:cs typeface="楷体" panose="02010609060101010101" charset="-122"/>
              </a:rPr>
              <a:t>9</a:t>
            </a:r>
            <a:r>
              <a:rPr lang="zh-CN" altLang="en-US" sz="1600" b="1" dirty="0">
                <a:latin typeface="楷体" panose="02010609060101010101" charset="-122"/>
                <a:ea typeface="楷体" panose="02010609060101010101" charset="-122"/>
                <a:cs typeface="楷体" panose="02010609060101010101" charset="-122"/>
              </a:rPr>
              <a:t>分）</a:t>
            </a:r>
          </a:p>
          <a:p>
            <a:pPr marL="0" indent="0">
              <a:spcAft>
                <a:spcPts val="0"/>
              </a:spcAft>
              <a:buNone/>
            </a:pPr>
            <a:r>
              <a:rPr lang="en-US" altLang="zh-CN" sz="1600" dirty="0">
                <a:latin typeface="楷体" panose="02010609060101010101" charset="-122"/>
                <a:ea typeface="楷体" panose="02010609060101010101" charset="-122"/>
                <a:cs typeface="楷体" panose="02010609060101010101" charset="-122"/>
              </a:rPr>
              <a:t>     </a:t>
            </a:r>
          </a:p>
        </p:txBody>
      </p:sp>
    </p:spTree>
    <p:extLst>
      <p:ext uri="{BB962C8B-B14F-4D97-AF65-F5344CB8AC3E}">
        <p14:creationId xmlns:p14="http://schemas.microsoft.com/office/powerpoint/2010/main" val="946679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92981" y="1089329"/>
            <a:ext cx="10860819" cy="5087634"/>
          </a:xfrm>
        </p:spPr>
        <p:txBody>
          <a:bodyPr>
            <a:normAutofit fontScale="70000" lnSpcReduction="20000"/>
          </a:bodyPr>
          <a:lstStyle/>
          <a:p>
            <a:pPr lvl="0">
              <a:buFont typeface="Wingdings" panose="05000000000000000000" pitchFamily="2" charset="2"/>
              <a:buChar char="u"/>
            </a:pPr>
            <a:r>
              <a:rPr lang="zh-CN" altLang="zh-CN" b="1" dirty="0"/>
              <a:t>（</a:t>
            </a:r>
            <a:r>
              <a:rPr lang="en-US" altLang="zh-CN" b="1" dirty="0"/>
              <a:t>2</a:t>
            </a:r>
            <a:r>
              <a:rPr lang="zh-CN" altLang="zh-CN" b="1" dirty="0"/>
              <a:t>）法治</a:t>
            </a:r>
            <a:r>
              <a:rPr lang="zh-CN" altLang="zh-CN" b="1" dirty="0" smtClean="0"/>
              <a:t>政府</a:t>
            </a:r>
            <a:r>
              <a:rPr lang="en-US" altLang="zh-CN" b="1" dirty="0" smtClean="0"/>
              <a:t>P89--92</a:t>
            </a:r>
            <a:endParaRPr lang="zh-CN" altLang="zh-CN" dirty="0"/>
          </a:p>
          <a:p>
            <a:pPr marL="0" indent="0">
              <a:buNone/>
            </a:pPr>
            <a:r>
              <a:rPr lang="en-US" altLang="zh-CN" dirty="0"/>
              <a:t>	</a:t>
            </a:r>
            <a:r>
              <a:rPr lang="zh-CN" altLang="zh-CN" b="1" u="sng" dirty="0"/>
              <a:t>►是什么</a:t>
            </a:r>
            <a:r>
              <a:rPr lang="zh-CN" altLang="zh-CN" b="1" dirty="0">
                <a:solidFill>
                  <a:srgbClr val="FF0000"/>
                </a:solidFill>
              </a:rPr>
              <a:t>：</a:t>
            </a:r>
            <a:r>
              <a:rPr lang="zh-CN" altLang="zh-CN" b="1" u="sng" dirty="0">
                <a:solidFill>
                  <a:srgbClr val="FF0000"/>
                </a:solidFill>
              </a:rPr>
              <a:t> </a:t>
            </a:r>
            <a:r>
              <a:rPr lang="zh-CN" altLang="en-US" b="1" u="sng" dirty="0">
                <a:solidFill>
                  <a:srgbClr val="FF0000"/>
                </a:solidFill>
              </a:rPr>
              <a:t>职能</a:t>
            </a:r>
            <a:r>
              <a:rPr lang="en-US" altLang="zh-CN" b="1" u="sng" dirty="0" smtClean="0">
                <a:solidFill>
                  <a:srgbClr val="FF0000"/>
                </a:solidFill>
              </a:rPr>
              <a:t>     </a:t>
            </a:r>
            <a:r>
              <a:rPr lang="zh-CN" altLang="zh-CN" b="1" dirty="0"/>
              <a:t>科学、</a:t>
            </a:r>
            <a:r>
              <a:rPr lang="zh-CN" altLang="zh-CN" b="1" u="sng" dirty="0">
                <a:solidFill>
                  <a:srgbClr val="FF0000"/>
                </a:solidFill>
              </a:rPr>
              <a:t> </a:t>
            </a:r>
            <a:r>
              <a:rPr lang="zh-CN" altLang="en-US" b="1" u="sng" dirty="0" smtClean="0">
                <a:solidFill>
                  <a:srgbClr val="FF0000"/>
                </a:solidFill>
              </a:rPr>
              <a:t>权责</a:t>
            </a:r>
            <a:r>
              <a:rPr lang="en-US" altLang="zh-CN" b="1" u="sng" dirty="0" smtClean="0">
                <a:solidFill>
                  <a:srgbClr val="FF0000"/>
                </a:solidFill>
              </a:rPr>
              <a:t>    </a:t>
            </a:r>
            <a:r>
              <a:rPr lang="zh-CN" altLang="zh-CN" b="1" dirty="0"/>
              <a:t>法定、</a:t>
            </a:r>
            <a:r>
              <a:rPr lang="zh-CN" altLang="zh-CN" b="1" u="sng" dirty="0">
                <a:solidFill>
                  <a:srgbClr val="FF0000"/>
                </a:solidFill>
              </a:rPr>
              <a:t> </a:t>
            </a:r>
            <a:r>
              <a:rPr lang="zh-CN" altLang="en-US" b="1" u="sng" dirty="0" smtClean="0">
                <a:solidFill>
                  <a:srgbClr val="FF0000"/>
                </a:solidFill>
              </a:rPr>
              <a:t>执法</a:t>
            </a:r>
            <a:r>
              <a:rPr lang="en-US" altLang="zh-CN" b="1" u="sng" dirty="0" smtClean="0">
                <a:solidFill>
                  <a:srgbClr val="FF0000"/>
                </a:solidFill>
              </a:rPr>
              <a:t>    </a:t>
            </a:r>
            <a:r>
              <a:rPr lang="zh-CN" altLang="zh-CN" b="1" dirty="0"/>
              <a:t>严明、公开公正</a:t>
            </a:r>
            <a:r>
              <a:rPr lang="zh-CN" altLang="zh-CN" b="1" dirty="0" smtClean="0"/>
              <a:t>、</a:t>
            </a:r>
            <a:r>
              <a:rPr lang="zh-CN" altLang="en-US" b="1" u="sng" dirty="0" smtClean="0">
                <a:solidFill>
                  <a:srgbClr val="FF0000"/>
                </a:solidFill>
              </a:rPr>
              <a:t>智能</a:t>
            </a:r>
            <a:r>
              <a:rPr lang="en-US" altLang="zh-CN" b="1" u="sng" dirty="0" smtClean="0">
                <a:solidFill>
                  <a:srgbClr val="FF0000"/>
                </a:solidFill>
              </a:rPr>
              <a:t>   </a:t>
            </a:r>
            <a:r>
              <a:rPr lang="zh-CN" altLang="zh-CN" b="1" dirty="0"/>
              <a:t>高效</a:t>
            </a:r>
            <a:r>
              <a:rPr lang="zh-CN" altLang="zh-CN" b="1" dirty="0" smtClean="0"/>
              <a:t>、</a:t>
            </a:r>
            <a:r>
              <a:rPr lang="zh-CN" altLang="en-US" b="1" u="sng" dirty="0">
                <a:solidFill>
                  <a:srgbClr val="FF0000"/>
                </a:solidFill>
              </a:rPr>
              <a:t>廉洁</a:t>
            </a:r>
            <a:r>
              <a:rPr lang="zh-CN" altLang="zh-CN" b="1" dirty="0" smtClean="0"/>
              <a:t>诚信</a:t>
            </a:r>
            <a:r>
              <a:rPr lang="zh-CN" altLang="zh-CN" b="1" dirty="0"/>
              <a:t>、</a:t>
            </a:r>
            <a:r>
              <a:rPr lang="zh-CN" altLang="zh-CN" b="1" u="sng" dirty="0">
                <a:solidFill>
                  <a:srgbClr val="FF0000"/>
                </a:solidFill>
              </a:rPr>
              <a:t>人民</a:t>
            </a:r>
            <a:r>
              <a:rPr lang="zh-CN" altLang="zh-CN" b="1" dirty="0"/>
              <a:t>满意</a:t>
            </a:r>
            <a:r>
              <a:rPr lang="zh-CN" altLang="zh-CN" b="1" dirty="0" smtClean="0"/>
              <a:t>。</a:t>
            </a:r>
            <a:r>
              <a:rPr lang="en-US" altLang="zh-CN" b="1" dirty="0" smtClean="0"/>
              <a:t>   </a:t>
            </a:r>
            <a:r>
              <a:rPr lang="zh-CN" altLang="en-US" b="1" dirty="0" smtClean="0"/>
              <a:t>重点  主体</a:t>
            </a:r>
            <a:endParaRPr lang="zh-CN" altLang="zh-CN" b="1" dirty="0"/>
          </a:p>
          <a:p>
            <a:pPr marL="0" indent="0">
              <a:buNone/>
            </a:pPr>
            <a:r>
              <a:rPr lang="zh-CN" altLang="en-US" b="1" dirty="0"/>
              <a:t>职能科学</a:t>
            </a:r>
            <a:r>
              <a:rPr lang="en-US" altLang="zh-CN" b="1" dirty="0"/>
              <a:t>-</a:t>
            </a:r>
            <a:r>
              <a:rPr lang="zh-CN" altLang="en-US" b="1" dirty="0"/>
              <a:t>科学合理配置职权，权责法定</a:t>
            </a:r>
            <a:r>
              <a:rPr lang="en-US" altLang="zh-CN" b="1" dirty="0"/>
              <a:t>-</a:t>
            </a:r>
            <a:r>
              <a:rPr lang="zh-CN" altLang="en-US" b="1" dirty="0"/>
              <a:t>机构、智能、权限、程序、责任法定化，依法</a:t>
            </a:r>
            <a:r>
              <a:rPr lang="zh-CN" altLang="en-US" b="1" dirty="0" smtClean="0"/>
              <a:t>行政</a:t>
            </a:r>
            <a:endParaRPr lang="en-US" altLang="zh-CN" b="1" dirty="0" smtClean="0"/>
          </a:p>
          <a:p>
            <a:pPr marL="0" indent="0">
              <a:buNone/>
            </a:pPr>
            <a:r>
              <a:rPr lang="zh-CN" altLang="en-US" b="1" dirty="0" smtClean="0"/>
              <a:t>执法</a:t>
            </a:r>
            <a:r>
              <a:rPr lang="zh-CN" altLang="en-US" b="1" dirty="0"/>
              <a:t>严明</a:t>
            </a:r>
            <a:r>
              <a:rPr lang="en-US" altLang="zh-CN" b="1" dirty="0"/>
              <a:t>-</a:t>
            </a:r>
            <a:r>
              <a:rPr lang="zh-CN" altLang="en-US" b="1" dirty="0"/>
              <a:t>有法必依、执法必严、违法必究，法定程序和方式，规范、公正、文明执法</a:t>
            </a:r>
            <a:r>
              <a:rPr lang="zh-CN" altLang="en-US" b="1" dirty="0" smtClean="0"/>
              <a:t>。</a:t>
            </a:r>
            <a:endParaRPr lang="en-US" altLang="zh-CN" b="1" dirty="0" smtClean="0"/>
          </a:p>
          <a:p>
            <a:pPr marL="0" indent="0">
              <a:buNone/>
            </a:pPr>
            <a:r>
              <a:rPr lang="zh-CN" altLang="en-US" b="1" dirty="0" smtClean="0"/>
              <a:t>公开</a:t>
            </a:r>
            <a:r>
              <a:rPr lang="zh-CN" altLang="en-US" b="1" dirty="0"/>
              <a:t>公正</a:t>
            </a:r>
            <a:r>
              <a:rPr lang="en-US" altLang="zh-CN" b="1" dirty="0"/>
              <a:t>-</a:t>
            </a:r>
            <a:r>
              <a:rPr lang="zh-CN" altLang="en-US" b="1" dirty="0"/>
              <a:t>政务公开、阳光下运行，保障知情权、参与权、表达权、</a:t>
            </a:r>
            <a:r>
              <a:rPr lang="zh-CN" altLang="en-US" b="1" dirty="0" smtClean="0"/>
              <a:t>监督权</a:t>
            </a:r>
            <a:endParaRPr lang="en-US" altLang="zh-CN" b="1" dirty="0" smtClean="0"/>
          </a:p>
          <a:p>
            <a:pPr marL="0" indent="0">
              <a:buNone/>
            </a:pPr>
            <a:r>
              <a:rPr lang="zh-CN" altLang="en-US" b="1" dirty="0" smtClean="0"/>
              <a:t>智能</a:t>
            </a:r>
            <a:r>
              <a:rPr lang="zh-CN" altLang="en-US" b="1" dirty="0"/>
              <a:t>高效</a:t>
            </a:r>
            <a:r>
              <a:rPr lang="en-US" altLang="zh-CN" b="1" dirty="0"/>
              <a:t>-</a:t>
            </a:r>
            <a:r>
              <a:rPr lang="zh-CN" altLang="en-US" b="1" dirty="0"/>
              <a:t>运用互联网、大数据、人工智能等手段依法行政，革新治理流程和方式</a:t>
            </a:r>
            <a:r>
              <a:rPr lang="en-US" altLang="zh-CN" b="1" dirty="0"/>
              <a:t>-</a:t>
            </a:r>
            <a:r>
              <a:rPr lang="zh-CN" altLang="en-US" b="1" dirty="0"/>
              <a:t>精准</a:t>
            </a:r>
            <a:r>
              <a:rPr lang="zh-CN" altLang="en-US" b="1" dirty="0" smtClean="0"/>
              <a:t>化</a:t>
            </a:r>
            <a:endParaRPr lang="en-US" altLang="zh-CN" b="1" dirty="0" smtClean="0"/>
          </a:p>
          <a:p>
            <a:pPr marL="0" indent="0">
              <a:buNone/>
            </a:pPr>
            <a:r>
              <a:rPr lang="zh-CN" altLang="en-US" b="1" dirty="0" smtClean="0"/>
              <a:t>廉洁</a:t>
            </a:r>
            <a:r>
              <a:rPr lang="zh-CN" altLang="en-US" b="1" dirty="0"/>
              <a:t>诚信、人民满意</a:t>
            </a:r>
            <a:r>
              <a:rPr lang="en-US" altLang="zh-CN" b="1" dirty="0"/>
              <a:t>-</a:t>
            </a:r>
            <a:r>
              <a:rPr lang="zh-CN" altLang="en-US" b="1" dirty="0"/>
              <a:t>风清气正、诚实守信、公平正义</a:t>
            </a:r>
            <a:r>
              <a:rPr lang="en-US" altLang="zh-CN" b="1" dirty="0"/>
              <a:t>	</a:t>
            </a:r>
            <a:endParaRPr lang="en-US" altLang="zh-CN" b="1" dirty="0" smtClean="0"/>
          </a:p>
          <a:p>
            <a:pPr marL="0" indent="0">
              <a:buNone/>
            </a:pPr>
            <a:r>
              <a:rPr lang="zh-CN" altLang="zh-CN" b="1" u="sng" dirty="0" smtClean="0"/>
              <a:t>►</a:t>
            </a:r>
            <a:r>
              <a:rPr lang="zh-CN" altLang="zh-CN" b="1" u="sng" dirty="0"/>
              <a:t>怎么建设</a:t>
            </a:r>
            <a:r>
              <a:rPr lang="zh-CN" altLang="zh-CN" b="1" dirty="0" smtClean="0"/>
              <a:t>：</a:t>
            </a:r>
            <a:endParaRPr lang="en-US" altLang="zh-CN" b="1" dirty="0" smtClean="0"/>
          </a:p>
          <a:p>
            <a:pPr marL="0" indent="0">
              <a:buNone/>
            </a:pPr>
            <a:r>
              <a:rPr lang="en-US" altLang="zh-CN" b="1" dirty="0"/>
              <a:t> </a:t>
            </a:r>
            <a:r>
              <a:rPr lang="en-US" altLang="zh-CN" b="1" dirty="0" smtClean="0"/>
              <a:t>     </a:t>
            </a:r>
            <a:r>
              <a:rPr lang="zh-CN" altLang="zh-CN" b="1" dirty="0" smtClean="0"/>
              <a:t>①</a:t>
            </a:r>
            <a:r>
              <a:rPr lang="zh-CN" altLang="zh-CN" b="1" dirty="0"/>
              <a:t>政府用法治思维和法治方式（全面）履行职责，确保行政权在法治框架内运行；</a:t>
            </a:r>
          </a:p>
          <a:p>
            <a:pPr marL="0" indent="0">
              <a:buNone/>
            </a:pPr>
            <a:r>
              <a:rPr lang="en-US" altLang="zh-CN" b="1" dirty="0"/>
              <a:t>      </a:t>
            </a:r>
            <a:r>
              <a:rPr lang="zh-CN" altLang="zh-CN" b="1" dirty="0"/>
              <a:t>②有法可依、执法必严、违法必究，规范执法</a:t>
            </a:r>
            <a:r>
              <a:rPr lang="en-US" altLang="zh-CN" b="1" dirty="0"/>
              <a:t>+</a:t>
            </a:r>
            <a:r>
              <a:rPr lang="zh-CN" altLang="zh-CN" b="1" dirty="0"/>
              <a:t>公正执法</a:t>
            </a:r>
            <a:r>
              <a:rPr lang="en-US" altLang="zh-CN" b="1" dirty="0"/>
              <a:t>+</a:t>
            </a:r>
            <a:r>
              <a:rPr lang="zh-CN" altLang="zh-CN" b="1" dirty="0"/>
              <a:t>文明执法。</a:t>
            </a:r>
          </a:p>
          <a:p>
            <a:pPr marL="0" indent="0">
              <a:buNone/>
            </a:pPr>
            <a:r>
              <a:rPr lang="en-US" altLang="zh-CN" b="1" dirty="0"/>
              <a:t>	</a:t>
            </a:r>
            <a:r>
              <a:rPr lang="zh-CN" altLang="zh-CN" b="1" dirty="0"/>
              <a:t>►重大意义</a:t>
            </a:r>
            <a:r>
              <a:rPr lang="en-US" altLang="zh-CN" b="1" dirty="0"/>
              <a:t>: </a:t>
            </a:r>
            <a:r>
              <a:rPr lang="zh-CN" altLang="zh-CN" b="1" dirty="0"/>
              <a:t>①督促政府更好地行使权力，积极履行职责，提高行政服务水平，实现善政；</a:t>
            </a:r>
          </a:p>
          <a:p>
            <a:pPr marL="0" indent="0">
              <a:buNone/>
            </a:pPr>
            <a:r>
              <a:rPr lang="en-US" altLang="zh-CN" b="1" dirty="0" smtClean="0"/>
              <a:t>                             </a:t>
            </a:r>
            <a:r>
              <a:rPr lang="zh-CN" altLang="zh-CN" b="1" dirty="0" smtClean="0"/>
              <a:t>②</a:t>
            </a:r>
            <a:r>
              <a:rPr lang="zh-CN" altLang="zh-CN" b="1" dirty="0"/>
              <a:t>能够更好地促进政府和公民、社会组织的沟通，形成互信互助的新型关系。</a:t>
            </a:r>
          </a:p>
          <a:p>
            <a:endParaRPr lang="zh-CN" altLang="en-US" dirty="0"/>
          </a:p>
        </p:txBody>
      </p:sp>
    </p:spTree>
    <p:extLst>
      <p:ext uri="{BB962C8B-B14F-4D97-AF65-F5344CB8AC3E}">
        <p14:creationId xmlns:p14="http://schemas.microsoft.com/office/powerpoint/2010/main" val="69795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fontScale="85000" lnSpcReduction="10000"/>
          </a:bodyPr>
          <a:lstStyle/>
          <a:p>
            <a:pPr lvl="0">
              <a:buFont typeface="Wingdings" panose="05000000000000000000" pitchFamily="2" charset="2"/>
              <a:buChar char="u"/>
            </a:pPr>
            <a:r>
              <a:rPr lang="zh-CN" altLang="zh-CN" b="1" dirty="0"/>
              <a:t>（</a:t>
            </a:r>
            <a:r>
              <a:rPr lang="en-US" altLang="zh-CN" b="1" dirty="0"/>
              <a:t>3</a:t>
            </a:r>
            <a:r>
              <a:rPr lang="zh-CN" altLang="zh-CN" b="1" dirty="0"/>
              <a:t>）法治</a:t>
            </a:r>
            <a:r>
              <a:rPr lang="zh-CN" altLang="zh-CN" b="1" dirty="0" smtClean="0"/>
              <a:t>社会</a:t>
            </a:r>
            <a:r>
              <a:rPr lang="en-US" altLang="zh-CN" b="1" dirty="0" smtClean="0"/>
              <a:t>P93--96</a:t>
            </a:r>
            <a:endParaRPr lang="zh-CN" altLang="zh-CN" dirty="0"/>
          </a:p>
          <a:p>
            <a:pPr marL="0" indent="0">
              <a:buNone/>
            </a:pPr>
            <a:r>
              <a:rPr lang="en-US" altLang="zh-CN" b="1" dirty="0"/>
              <a:t>	</a:t>
            </a:r>
            <a:r>
              <a:rPr lang="zh-CN" altLang="zh-CN" u="sng" dirty="0"/>
              <a:t>►</a:t>
            </a:r>
            <a:r>
              <a:rPr lang="zh-CN" altLang="zh-CN" b="1" u="sng" dirty="0"/>
              <a:t>是什么</a:t>
            </a:r>
            <a:r>
              <a:rPr lang="zh-CN" altLang="zh-CN" b="1" dirty="0"/>
              <a:t>：法律</a:t>
            </a:r>
            <a:r>
              <a:rPr lang="zh-CN" altLang="zh-CN" b="1" dirty="0" smtClean="0"/>
              <a:t>得到</a:t>
            </a:r>
            <a:r>
              <a:rPr lang="zh-CN" altLang="en-US" b="1" u="sng" dirty="0" smtClean="0">
                <a:solidFill>
                  <a:srgbClr val="FF0000"/>
                </a:solidFill>
              </a:rPr>
              <a:t>公认和普遍遵循</a:t>
            </a:r>
            <a:r>
              <a:rPr lang="en-US" altLang="zh-CN" b="1" u="sng" dirty="0" smtClean="0">
                <a:solidFill>
                  <a:srgbClr val="FF0000"/>
                </a:solidFill>
              </a:rPr>
              <a:t> </a:t>
            </a:r>
            <a:r>
              <a:rPr lang="zh-CN" altLang="zh-CN" b="1" dirty="0" smtClean="0"/>
              <a:t>、</a:t>
            </a:r>
            <a:r>
              <a:rPr lang="zh-CN" altLang="zh-CN" b="1" dirty="0"/>
              <a:t>社会治理依法开展、公共生活和谐有序的社会</a:t>
            </a:r>
            <a:r>
              <a:rPr lang="zh-CN" altLang="zh-CN" b="1" dirty="0" smtClean="0"/>
              <a:t>。</a:t>
            </a:r>
            <a:r>
              <a:rPr lang="en-US" altLang="zh-CN" b="1" dirty="0" smtClean="0"/>
              <a:t>   </a:t>
            </a:r>
            <a:r>
              <a:rPr lang="zh-CN" altLang="en-US" b="1" dirty="0"/>
              <a:t>基础</a:t>
            </a:r>
            <a:endParaRPr lang="zh-CN" altLang="zh-CN" b="1" dirty="0"/>
          </a:p>
          <a:p>
            <a:pPr marL="0" indent="0">
              <a:buNone/>
            </a:pPr>
            <a:r>
              <a:rPr lang="en-US" altLang="zh-CN" b="1" dirty="0"/>
              <a:t>	</a:t>
            </a:r>
            <a:r>
              <a:rPr lang="zh-CN" altLang="zh-CN" b="1" u="sng" dirty="0"/>
              <a:t>►怎么建设</a:t>
            </a:r>
            <a:r>
              <a:rPr lang="zh-CN" altLang="zh-CN" b="1" dirty="0"/>
              <a:t>： ①深入开展法治宣传教育，推动全社会树立法治意识。</a:t>
            </a:r>
          </a:p>
          <a:p>
            <a:pPr marL="0" indent="0">
              <a:buNone/>
            </a:pPr>
            <a:r>
              <a:rPr lang="en-US" altLang="zh-CN" b="1" dirty="0"/>
              <a:t>      </a:t>
            </a:r>
            <a:r>
              <a:rPr lang="zh-CN" altLang="zh-CN" b="1" dirty="0"/>
              <a:t>②提高社会治理法治化水平。如发挥市民公约、乡规民约、行业</a:t>
            </a:r>
            <a:r>
              <a:rPr lang="zh-CN" altLang="zh-CN" b="1" dirty="0" smtClean="0"/>
              <a:t>规</a:t>
            </a:r>
            <a:endParaRPr lang="en-US" altLang="zh-CN" b="1" dirty="0" smtClean="0"/>
          </a:p>
          <a:p>
            <a:pPr marL="0" indent="0">
              <a:buNone/>
            </a:pPr>
            <a:r>
              <a:rPr lang="zh-CN" altLang="zh-CN" b="1" dirty="0" smtClean="0"/>
              <a:t>章</a:t>
            </a:r>
            <a:r>
              <a:rPr lang="zh-CN" altLang="zh-CN" b="1" dirty="0"/>
              <a:t>的积极作用。</a:t>
            </a:r>
          </a:p>
          <a:p>
            <a:pPr marL="0" indent="0">
              <a:buNone/>
            </a:pPr>
            <a:r>
              <a:rPr lang="en-US" altLang="zh-CN" b="1" dirty="0"/>
              <a:t>      </a:t>
            </a:r>
            <a:r>
              <a:rPr lang="zh-CN" altLang="zh-CN" b="1" dirty="0"/>
              <a:t>③建设完备法律服务体系。 </a:t>
            </a:r>
            <a:r>
              <a:rPr lang="en-US" altLang="zh-CN" b="1" dirty="0"/>
              <a:t>     </a:t>
            </a:r>
            <a:r>
              <a:rPr lang="zh-CN" altLang="zh-CN" b="1" dirty="0"/>
              <a:t>④健全社会矛盾纠纷预防化解机制。</a:t>
            </a:r>
          </a:p>
          <a:p>
            <a:pPr marL="0" indent="0">
              <a:buNone/>
            </a:pPr>
            <a:r>
              <a:rPr lang="en-US" altLang="zh-CN" b="1" dirty="0"/>
              <a:t>	</a:t>
            </a:r>
            <a:r>
              <a:rPr lang="zh-CN" altLang="zh-CN" b="1" dirty="0"/>
              <a:t>►重大意义： </a:t>
            </a:r>
            <a:endParaRPr lang="en-US" altLang="zh-CN" b="1" dirty="0" smtClean="0"/>
          </a:p>
          <a:p>
            <a:pPr marL="0" indent="0">
              <a:buNone/>
            </a:pPr>
            <a:r>
              <a:rPr lang="en-US" altLang="zh-CN" b="1" dirty="0"/>
              <a:t> </a:t>
            </a:r>
            <a:r>
              <a:rPr lang="en-US" altLang="zh-CN" b="1" dirty="0" smtClean="0"/>
              <a:t>              </a:t>
            </a:r>
            <a:r>
              <a:rPr lang="zh-CN" altLang="zh-CN" b="1" dirty="0" smtClean="0"/>
              <a:t>①</a:t>
            </a:r>
            <a:r>
              <a:rPr lang="zh-CN" altLang="zh-CN" b="1" dirty="0"/>
              <a:t>能够更好地形成全社会学法、信法、用法的氛围。</a:t>
            </a:r>
          </a:p>
          <a:p>
            <a:pPr marL="0" indent="0">
              <a:buNone/>
            </a:pPr>
            <a:r>
              <a:rPr lang="en-US" altLang="zh-CN" b="1" dirty="0"/>
              <a:t>	     </a:t>
            </a:r>
            <a:r>
              <a:rPr lang="en-US" altLang="zh-CN" b="1" dirty="0" smtClean="0"/>
              <a:t> </a:t>
            </a:r>
            <a:r>
              <a:rPr lang="zh-CN" altLang="zh-CN" b="1" dirty="0" smtClean="0"/>
              <a:t>②</a:t>
            </a:r>
            <a:r>
              <a:rPr lang="zh-CN" altLang="zh-CN" b="1" dirty="0"/>
              <a:t>能够更好地协调各方利益。有利于化解社会矛盾，构建和谐社会。</a:t>
            </a:r>
          </a:p>
          <a:p>
            <a:endParaRPr lang="zh-CN" altLang="en-US" dirty="0"/>
          </a:p>
        </p:txBody>
      </p:sp>
    </p:spTree>
    <p:extLst>
      <p:ext uri="{BB962C8B-B14F-4D97-AF65-F5344CB8AC3E}">
        <p14:creationId xmlns:p14="http://schemas.microsoft.com/office/powerpoint/2010/main" val="2366737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lnSpcReduction="10000"/>
          </a:bodyPr>
          <a:lstStyle/>
          <a:p>
            <a:pPr marL="0" indent="0">
              <a:buNone/>
            </a:pPr>
            <a:r>
              <a:rPr lang="zh-CN" altLang="en-US" b="1" dirty="0"/>
              <a:t>注意关注材料中的“权力清单“和“责任清单”</a:t>
            </a:r>
            <a:r>
              <a:rPr lang="zh-CN" altLang="en-US" b="1" dirty="0" smtClean="0"/>
              <a:t>。</a:t>
            </a:r>
            <a:endParaRPr lang="en-US" altLang="zh-CN" b="1" dirty="0" smtClean="0"/>
          </a:p>
          <a:p>
            <a:pPr marL="0" indent="0">
              <a:buNone/>
            </a:pPr>
            <a:r>
              <a:rPr lang="en-US" altLang="zh-CN" b="1" dirty="0" smtClean="0"/>
              <a:t>11</a:t>
            </a:r>
            <a:r>
              <a:rPr lang="zh-CN" altLang="en-US" b="1" dirty="0"/>
              <a:t>题圈</a:t>
            </a:r>
            <a:r>
              <a:rPr lang="en-US" altLang="zh-CN" b="1" dirty="0"/>
              <a:t>1</a:t>
            </a:r>
            <a:r>
              <a:rPr lang="zh-CN" altLang="en-US" b="1" dirty="0"/>
              <a:t>：权力清单是将政府及部门行使的行政权力以清单形式加以详细列举并对社会公开，使之科学有效运行；而责任清单是从责任的角度对部门职责进行直观表述，明确部门职责，界定职责界限，加强公共服务，防止政府管理缺位。       </a:t>
            </a:r>
            <a:endParaRPr lang="en-US" altLang="zh-CN" b="1" dirty="0" smtClean="0"/>
          </a:p>
          <a:p>
            <a:pPr marL="0" indent="0">
              <a:buNone/>
            </a:pPr>
            <a:r>
              <a:rPr lang="zh-CN" altLang="en-US" b="1" dirty="0" smtClean="0"/>
              <a:t>权力</a:t>
            </a:r>
            <a:r>
              <a:rPr lang="zh-CN" altLang="en-US" b="1" dirty="0"/>
              <a:t>清单按照“法无授权不可为”的要求，主要解决部门乱作为的问题，重点是简政放权，把“该放的权放开”；而责任清单是按照法定职责必须为的要求，主要解决部门不作为的问题，加强公共服务，把“将该管的管住、该扶的扶好”</a:t>
            </a:r>
            <a:r>
              <a:rPr lang="zh-CN" altLang="en-US" b="1" dirty="0" smtClean="0"/>
              <a:t>。</a:t>
            </a:r>
            <a:endParaRPr lang="en-US" altLang="zh-CN" b="1" dirty="0" smtClean="0"/>
          </a:p>
          <a:p>
            <a:pPr marL="0" indent="0">
              <a:buNone/>
            </a:pPr>
            <a:r>
              <a:rPr lang="en-US" altLang="zh-CN" b="1" dirty="0"/>
              <a:t> </a:t>
            </a:r>
            <a:r>
              <a:rPr lang="en-US" altLang="zh-CN" b="1" dirty="0" smtClean="0"/>
              <a:t>    </a:t>
            </a:r>
            <a:r>
              <a:rPr lang="zh-CN" altLang="en-US" b="1" dirty="0" smtClean="0"/>
              <a:t>两</a:t>
            </a:r>
            <a:r>
              <a:rPr lang="zh-CN" altLang="en-US" b="1" dirty="0"/>
              <a:t>张清单相互配套，着力构建“权界清晰、分工合理、权责一致、运转高效”的现代化政府治理体系，旨在推进政府职能转变。</a:t>
            </a:r>
          </a:p>
        </p:txBody>
      </p:sp>
    </p:spTree>
    <p:extLst>
      <p:ext uri="{BB962C8B-B14F-4D97-AF65-F5344CB8AC3E}">
        <p14:creationId xmlns:p14="http://schemas.microsoft.com/office/powerpoint/2010/main" val="14139067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fontScale="77500" lnSpcReduction="20000"/>
          </a:bodyPr>
          <a:lstStyle/>
          <a:p>
            <a:pPr lvl="0">
              <a:buFont typeface="Wingdings" panose="05000000000000000000" pitchFamily="2" charset="2"/>
              <a:buChar char="u"/>
            </a:pPr>
            <a:r>
              <a:rPr lang="en-US" altLang="zh-CN" b="1" dirty="0"/>
              <a:t>4.</a:t>
            </a:r>
            <a:r>
              <a:rPr lang="zh-CN" altLang="zh-CN" b="1" dirty="0"/>
              <a:t>全面依法治国的基本要求（本部分考查内容较多，注意区分主体、侧重于如何做）</a:t>
            </a:r>
            <a:endParaRPr lang="zh-CN" altLang="zh-CN" dirty="0"/>
          </a:p>
          <a:p>
            <a:pPr marL="0" indent="0">
              <a:buNone/>
            </a:pPr>
            <a:r>
              <a:rPr lang="zh-CN" altLang="zh-CN" b="1" dirty="0"/>
              <a:t>（</a:t>
            </a:r>
            <a:r>
              <a:rPr lang="en-US" altLang="zh-CN" b="1" dirty="0"/>
              <a:t>1</a:t>
            </a:r>
            <a:r>
              <a:rPr lang="zh-CN" altLang="zh-CN" b="1" dirty="0"/>
              <a:t>）科学</a:t>
            </a:r>
            <a:r>
              <a:rPr lang="zh-CN" altLang="zh-CN" b="1" dirty="0" smtClean="0"/>
              <a:t>立法</a:t>
            </a:r>
            <a:r>
              <a:rPr lang="en-US" altLang="zh-CN" b="1" dirty="0" smtClean="0"/>
              <a:t>P97-100</a:t>
            </a:r>
            <a:endParaRPr lang="zh-CN" altLang="zh-CN" dirty="0"/>
          </a:p>
          <a:p>
            <a:pPr marL="0" indent="0">
              <a:buNone/>
            </a:pPr>
            <a:r>
              <a:rPr lang="zh-CN" altLang="zh-CN" b="1" dirty="0"/>
              <a:t>·是什么：就是要尊重和体现社会发展</a:t>
            </a:r>
            <a:r>
              <a:rPr lang="zh-CN" altLang="zh-CN" b="1" dirty="0" smtClean="0"/>
              <a:t>的</a:t>
            </a:r>
            <a:r>
              <a:rPr lang="zh-CN" altLang="en-US" b="1" u="sng" dirty="0">
                <a:solidFill>
                  <a:srgbClr val="FF0000"/>
                </a:solidFill>
              </a:rPr>
              <a:t>客观规律</a:t>
            </a:r>
            <a:r>
              <a:rPr lang="en-US" altLang="zh-CN" b="1" u="sng" dirty="0" smtClean="0">
                <a:solidFill>
                  <a:srgbClr val="FF0000"/>
                </a:solidFill>
              </a:rPr>
              <a:t> </a:t>
            </a:r>
            <a:r>
              <a:rPr lang="zh-CN" altLang="zh-CN" b="1" dirty="0" smtClean="0"/>
              <a:t>、</a:t>
            </a:r>
            <a:r>
              <a:rPr lang="zh-CN" altLang="zh-CN" b="1" dirty="0"/>
              <a:t>不断提高法律</a:t>
            </a:r>
            <a:r>
              <a:rPr lang="zh-CN" altLang="zh-CN" b="1" dirty="0" smtClean="0"/>
              <a:t>的</a:t>
            </a:r>
            <a:r>
              <a:rPr lang="zh-CN" altLang="en-US" b="1" u="sng" dirty="0" smtClean="0">
                <a:solidFill>
                  <a:srgbClr val="FF0000"/>
                </a:solidFill>
              </a:rPr>
              <a:t>法律的质</a:t>
            </a:r>
            <a:endParaRPr lang="en-US" altLang="zh-CN" b="1" u="sng" dirty="0" smtClean="0">
              <a:solidFill>
                <a:srgbClr val="FF0000"/>
              </a:solidFill>
            </a:endParaRPr>
          </a:p>
          <a:p>
            <a:pPr marL="0" indent="0">
              <a:buNone/>
            </a:pPr>
            <a:r>
              <a:rPr lang="zh-CN" altLang="en-US" b="1" u="sng" dirty="0" smtClean="0">
                <a:solidFill>
                  <a:srgbClr val="FF0000"/>
                </a:solidFill>
              </a:rPr>
              <a:t>量</a:t>
            </a:r>
            <a:r>
              <a:rPr lang="zh-CN" altLang="zh-CN" b="1" u="sng" dirty="0" smtClean="0">
                <a:solidFill>
                  <a:srgbClr val="FF0000"/>
                </a:solidFill>
              </a:rPr>
              <a:t>。</a:t>
            </a:r>
            <a:endParaRPr lang="zh-CN" altLang="zh-CN" b="1" u="sng" dirty="0">
              <a:solidFill>
                <a:srgbClr val="FF0000"/>
              </a:solidFill>
            </a:endParaRPr>
          </a:p>
          <a:p>
            <a:pPr marL="0" indent="0">
              <a:buNone/>
            </a:pPr>
            <a:r>
              <a:rPr lang="zh-CN" altLang="zh-CN" b="1" dirty="0"/>
              <a:t>·具体要求： ①要体现我国</a:t>
            </a:r>
            <a:r>
              <a:rPr lang="zh-CN" altLang="zh-CN" b="1" dirty="0" smtClean="0"/>
              <a:t>社</a:t>
            </a:r>
            <a:r>
              <a:rPr lang="zh-CN" altLang="en-US" b="1" dirty="0" smtClean="0"/>
              <a:t>会主</a:t>
            </a:r>
            <a:r>
              <a:rPr lang="zh-CN" altLang="zh-CN" b="1" dirty="0" smtClean="0"/>
              <a:t>义</a:t>
            </a:r>
            <a:r>
              <a:rPr lang="zh-CN" altLang="en-US" b="1" u="sng" dirty="0" smtClean="0">
                <a:solidFill>
                  <a:srgbClr val="FF0000"/>
                </a:solidFill>
              </a:rPr>
              <a:t>国家性质</a:t>
            </a:r>
            <a:r>
              <a:rPr lang="en-US" altLang="zh-CN" b="1" u="sng" dirty="0" smtClean="0">
                <a:solidFill>
                  <a:srgbClr val="FF0000"/>
                </a:solidFill>
              </a:rPr>
              <a:t> </a:t>
            </a:r>
            <a:r>
              <a:rPr lang="zh-CN" altLang="zh-CN" b="1" dirty="0" smtClean="0"/>
              <a:t>，</a:t>
            </a:r>
            <a:r>
              <a:rPr lang="zh-CN" altLang="zh-CN" b="1" dirty="0"/>
              <a:t>顺应时代要求，推动国家</a:t>
            </a:r>
            <a:r>
              <a:rPr lang="zh-CN" altLang="zh-CN" b="1" dirty="0" smtClean="0"/>
              <a:t>发展</a:t>
            </a:r>
            <a:endParaRPr lang="en-US" altLang="zh-CN" b="1" dirty="0" smtClean="0"/>
          </a:p>
          <a:p>
            <a:pPr marL="0" indent="0">
              <a:buNone/>
            </a:pPr>
            <a:r>
              <a:rPr lang="zh-CN" altLang="zh-CN" b="1" dirty="0" smtClean="0"/>
              <a:t>进步</a:t>
            </a:r>
            <a:r>
              <a:rPr lang="zh-CN" altLang="zh-CN" b="1" dirty="0"/>
              <a:t>，</a:t>
            </a:r>
            <a:r>
              <a:rPr lang="zh-CN" altLang="zh-CN" b="1" u="sng" dirty="0" smtClean="0">
                <a:solidFill>
                  <a:srgbClr val="FF0000"/>
                </a:solidFill>
              </a:rPr>
              <a:t>保障</a:t>
            </a:r>
            <a:r>
              <a:rPr lang="zh-CN" altLang="en-US" b="1" u="sng" dirty="0" smtClean="0">
                <a:solidFill>
                  <a:srgbClr val="FF0000"/>
                </a:solidFill>
              </a:rPr>
              <a:t>人民各项权利</a:t>
            </a:r>
            <a:r>
              <a:rPr lang="zh-CN" altLang="zh-CN" b="1" dirty="0" smtClean="0"/>
              <a:t>。</a:t>
            </a:r>
            <a:endParaRPr lang="zh-CN" altLang="zh-CN" b="1" dirty="0"/>
          </a:p>
          <a:p>
            <a:pPr marL="0" indent="0">
              <a:buNone/>
            </a:pPr>
            <a:r>
              <a:rPr lang="en-US" altLang="zh-CN" b="1" dirty="0"/>
              <a:t>              </a:t>
            </a:r>
            <a:r>
              <a:rPr lang="en-US" altLang="zh-CN" b="1" dirty="0" smtClean="0"/>
              <a:t>      </a:t>
            </a:r>
            <a:r>
              <a:rPr lang="zh-CN" altLang="zh-CN" b="1" dirty="0" smtClean="0"/>
              <a:t>②</a:t>
            </a:r>
            <a:r>
              <a:rPr lang="zh-CN" altLang="zh-CN" b="1" dirty="0"/>
              <a:t>要</a:t>
            </a:r>
            <a:r>
              <a:rPr lang="zh-CN" altLang="zh-CN" b="1" dirty="0" smtClean="0"/>
              <a:t>符合</a:t>
            </a:r>
            <a:r>
              <a:rPr lang="zh-CN" altLang="en-US" b="1" u="sng" dirty="0" smtClean="0">
                <a:solidFill>
                  <a:srgbClr val="FF0000"/>
                </a:solidFill>
              </a:rPr>
              <a:t>国情</a:t>
            </a:r>
            <a:r>
              <a:rPr lang="zh-CN" altLang="zh-CN" b="1" u="sng" dirty="0" smtClean="0">
                <a:solidFill>
                  <a:srgbClr val="FF0000"/>
                </a:solidFill>
              </a:rPr>
              <a:t> </a:t>
            </a:r>
            <a:r>
              <a:rPr lang="en-US" altLang="zh-CN" b="1" u="sng" dirty="0" smtClean="0">
                <a:solidFill>
                  <a:srgbClr val="FF0000"/>
                </a:solidFill>
              </a:rPr>
              <a:t>     </a:t>
            </a:r>
            <a:r>
              <a:rPr lang="zh-CN" altLang="zh-CN" b="1" dirty="0" smtClean="0"/>
              <a:t>和</a:t>
            </a:r>
            <a:r>
              <a:rPr lang="en-US" altLang="zh-CN" b="1" u="sng" dirty="0" smtClean="0">
                <a:solidFill>
                  <a:srgbClr val="FF0000"/>
                </a:solidFill>
              </a:rPr>
              <a:t> </a:t>
            </a:r>
            <a:r>
              <a:rPr lang="zh-CN" altLang="en-US" b="1" u="sng" dirty="0" smtClean="0">
                <a:solidFill>
                  <a:srgbClr val="FF0000"/>
                </a:solidFill>
              </a:rPr>
              <a:t>实际</a:t>
            </a:r>
            <a:r>
              <a:rPr lang="en-US" altLang="zh-CN" b="1" u="sng" dirty="0" smtClean="0">
                <a:solidFill>
                  <a:srgbClr val="FF0000"/>
                </a:solidFill>
              </a:rPr>
              <a:t>      </a:t>
            </a:r>
            <a:r>
              <a:rPr lang="zh-CN" altLang="zh-CN" b="1" dirty="0"/>
              <a:t>，</a:t>
            </a:r>
            <a:r>
              <a:rPr lang="zh-CN" altLang="zh-CN" b="1" dirty="0">
                <a:solidFill>
                  <a:srgbClr val="FF0000"/>
                </a:solidFill>
              </a:rPr>
              <a:t>立</a:t>
            </a:r>
            <a:r>
              <a:rPr lang="zh-CN" altLang="zh-CN" b="1" u="sng" dirty="0">
                <a:solidFill>
                  <a:srgbClr val="FF0000"/>
                </a:solidFill>
              </a:rPr>
              <a:t> </a:t>
            </a:r>
            <a:r>
              <a:rPr lang="zh-CN" altLang="en-US" b="1" u="sng" dirty="0" smtClean="0">
                <a:solidFill>
                  <a:srgbClr val="FF0000"/>
                </a:solidFill>
              </a:rPr>
              <a:t>良善之</a:t>
            </a:r>
            <a:r>
              <a:rPr lang="en-US" altLang="zh-CN" b="1" u="sng" dirty="0" smtClean="0">
                <a:solidFill>
                  <a:srgbClr val="FF0000"/>
                </a:solidFill>
              </a:rPr>
              <a:t>   </a:t>
            </a:r>
            <a:r>
              <a:rPr lang="zh-CN" altLang="zh-CN" b="1" dirty="0" smtClean="0"/>
              <a:t>法</a:t>
            </a:r>
            <a:r>
              <a:rPr lang="zh-CN" altLang="zh-CN" b="1" dirty="0"/>
              <a:t>，</a:t>
            </a:r>
            <a:r>
              <a:rPr lang="zh-CN" altLang="zh-CN" b="1" dirty="0" smtClean="0"/>
              <a:t>立</a:t>
            </a:r>
            <a:r>
              <a:rPr lang="zh-CN" altLang="en-US" b="1" u="sng" dirty="0" smtClean="0">
                <a:solidFill>
                  <a:srgbClr val="FF0000"/>
                </a:solidFill>
              </a:rPr>
              <a:t>管用之</a:t>
            </a:r>
            <a:r>
              <a:rPr lang="zh-CN" altLang="zh-CN" b="1" u="sng" dirty="0" smtClean="0">
                <a:solidFill>
                  <a:srgbClr val="FF0000"/>
                </a:solidFill>
              </a:rPr>
              <a:t> </a:t>
            </a:r>
            <a:r>
              <a:rPr lang="zh-CN" altLang="zh-CN" b="1" dirty="0" smtClean="0"/>
              <a:t>法</a:t>
            </a:r>
            <a:r>
              <a:rPr lang="zh-CN" altLang="zh-CN" b="1" dirty="0"/>
              <a:t>。</a:t>
            </a:r>
          </a:p>
          <a:p>
            <a:pPr marL="0" indent="0">
              <a:buNone/>
            </a:pPr>
            <a:r>
              <a:rPr lang="en-US" altLang="zh-CN" b="1" dirty="0"/>
              <a:t>              </a:t>
            </a:r>
            <a:r>
              <a:rPr lang="en-US" altLang="zh-CN" b="1" dirty="0" smtClean="0"/>
              <a:t>      </a:t>
            </a:r>
            <a:r>
              <a:rPr lang="zh-CN" altLang="zh-CN" b="1" dirty="0" smtClean="0"/>
              <a:t>③</a:t>
            </a:r>
            <a:r>
              <a:rPr lang="zh-CN" altLang="zh-CN" b="1" dirty="0"/>
              <a:t>必须遵循法律体系的内在逻辑和立法工作规律。</a:t>
            </a:r>
          </a:p>
          <a:p>
            <a:pPr marL="0" indent="0">
              <a:buNone/>
            </a:pPr>
            <a:r>
              <a:rPr lang="zh-CN" altLang="zh-CN" b="1" dirty="0"/>
              <a:t>·怎么推进</a:t>
            </a:r>
            <a:r>
              <a:rPr lang="zh-CN" altLang="zh-CN" b="1" dirty="0" smtClean="0"/>
              <a:t>：①</a:t>
            </a:r>
            <a:r>
              <a:rPr lang="zh-CN" altLang="zh-CN" b="1" dirty="0"/>
              <a:t>依法立法（宪法和立法法）</a:t>
            </a:r>
            <a:r>
              <a:rPr lang="en-US" altLang="zh-CN" b="1" dirty="0"/>
              <a:t>       </a:t>
            </a:r>
            <a:endParaRPr lang="zh-CN" altLang="zh-CN" b="1" dirty="0"/>
          </a:p>
          <a:p>
            <a:pPr marL="0" indent="0">
              <a:buNone/>
            </a:pPr>
            <a:r>
              <a:rPr lang="en-US" altLang="zh-CN" b="1" dirty="0"/>
              <a:t> </a:t>
            </a:r>
            <a:r>
              <a:rPr lang="en-US" altLang="zh-CN" b="1" dirty="0" smtClean="0"/>
              <a:t>                  </a:t>
            </a:r>
            <a:r>
              <a:rPr lang="zh-CN" altLang="zh-CN" b="1" dirty="0"/>
              <a:t>②要充分发扬民主（民主立法）</a:t>
            </a:r>
          </a:p>
          <a:p>
            <a:pPr marL="0" indent="0">
              <a:buNone/>
            </a:pPr>
            <a:r>
              <a:rPr lang="en-US" altLang="zh-CN" b="1" dirty="0"/>
              <a:t>    </a:t>
            </a:r>
            <a:r>
              <a:rPr lang="en-US" altLang="zh-CN" b="1" dirty="0" smtClean="0"/>
              <a:t>               </a:t>
            </a:r>
            <a:r>
              <a:rPr lang="zh-CN" altLang="zh-CN" b="1" dirty="0" smtClean="0"/>
              <a:t>③</a:t>
            </a:r>
            <a:r>
              <a:rPr lang="zh-CN" altLang="zh-CN" b="1" dirty="0"/>
              <a:t>要合理设定权利与义务、权力与责任</a:t>
            </a:r>
            <a:r>
              <a:rPr lang="zh-CN" altLang="zh-CN" b="1" dirty="0" smtClean="0"/>
              <a:t>。</a:t>
            </a:r>
            <a:r>
              <a:rPr lang="en-US" altLang="zh-CN" b="1" dirty="0" smtClean="0"/>
              <a:t> P99-100</a:t>
            </a:r>
          </a:p>
          <a:p>
            <a:pPr marL="0" indent="0">
              <a:buNone/>
            </a:pPr>
            <a:r>
              <a:rPr lang="en-US" altLang="zh-CN" b="1" dirty="0" smtClean="0">
                <a:solidFill>
                  <a:srgbClr val="FF0000"/>
                </a:solidFill>
              </a:rPr>
              <a:t>                               </a:t>
            </a:r>
            <a:r>
              <a:rPr lang="zh-CN" altLang="zh-CN" b="1" dirty="0" smtClean="0">
                <a:solidFill>
                  <a:srgbClr val="FF0000"/>
                </a:solidFill>
              </a:rPr>
              <a:t>科学立法</a:t>
            </a:r>
            <a:r>
              <a:rPr lang="zh-CN" altLang="en-US" b="1" dirty="0" smtClean="0">
                <a:solidFill>
                  <a:srgbClr val="FF0000"/>
                </a:solidFill>
              </a:rPr>
              <a:t>、</a:t>
            </a:r>
            <a:r>
              <a:rPr lang="zh-CN" altLang="zh-CN" b="1" dirty="0" smtClean="0">
                <a:solidFill>
                  <a:srgbClr val="FF0000"/>
                </a:solidFill>
              </a:rPr>
              <a:t>民主立法</a:t>
            </a:r>
            <a:r>
              <a:rPr lang="zh-CN" altLang="en-US" b="1" dirty="0" smtClean="0">
                <a:solidFill>
                  <a:srgbClr val="FF0000"/>
                </a:solidFill>
              </a:rPr>
              <a:t>、</a:t>
            </a:r>
            <a:r>
              <a:rPr lang="zh-CN" altLang="zh-CN" b="1" dirty="0">
                <a:solidFill>
                  <a:srgbClr val="FF0000"/>
                </a:solidFill>
              </a:rPr>
              <a:t>依法立法</a:t>
            </a:r>
          </a:p>
          <a:p>
            <a:endParaRPr lang="zh-CN" altLang="en-US" b="1" dirty="0"/>
          </a:p>
        </p:txBody>
      </p:sp>
    </p:spTree>
    <p:extLst>
      <p:ext uri="{BB962C8B-B14F-4D97-AF65-F5344CB8AC3E}">
        <p14:creationId xmlns:p14="http://schemas.microsoft.com/office/powerpoint/2010/main" val="42037561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fontScale="85000" lnSpcReduction="20000"/>
          </a:bodyPr>
          <a:lstStyle/>
          <a:p>
            <a:pPr marL="0" indent="0">
              <a:buNone/>
            </a:pPr>
            <a:r>
              <a:rPr lang="en-US" altLang="zh-CN" b="1" dirty="0" smtClean="0"/>
              <a:t>(2)</a:t>
            </a:r>
            <a:r>
              <a:rPr lang="zh-CN" altLang="zh-CN" b="1" dirty="0" smtClean="0"/>
              <a:t>严格执法（注意结合</a:t>
            </a:r>
            <a:r>
              <a:rPr lang="zh-CN" altLang="en-US" b="1" dirty="0" smtClean="0"/>
              <a:t>第八课：</a:t>
            </a:r>
            <a:r>
              <a:rPr lang="zh-CN" altLang="zh-CN" b="1" dirty="0" smtClean="0"/>
              <a:t>法治政府复习）</a:t>
            </a:r>
            <a:r>
              <a:rPr lang="en-US" altLang="zh-CN" b="1" dirty="0" smtClean="0"/>
              <a:t>P101--103</a:t>
            </a:r>
            <a:endParaRPr lang="zh-CN" altLang="zh-CN" dirty="0" smtClean="0"/>
          </a:p>
          <a:p>
            <a:pPr>
              <a:buFont typeface="Wingdings" panose="05000000000000000000" pitchFamily="2" charset="2"/>
              <a:buChar char="u"/>
            </a:pPr>
            <a:r>
              <a:rPr lang="zh-CN" altLang="zh-CN" b="1" dirty="0" smtClean="0"/>
              <a:t>是</a:t>
            </a:r>
            <a:r>
              <a:rPr lang="zh-CN" altLang="zh-CN" b="1" dirty="0"/>
              <a:t>什么：执法机关在执法过程中严格依法办事</a:t>
            </a:r>
            <a:r>
              <a:rPr lang="zh-CN" altLang="zh-CN" b="1" dirty="0" smtClean="0"/>
              <a:t>。</a:t>
            </a:r>
            <a:r>
              <a:rPr lang="en-US" altLang="zh-CN" b="1" dirty="0" smtClean="0"/>
              <a:t>  </a:t>
            </a:r>
            <a:r>
              <a:rPr lang="zh-CN" altLang="en-US" b="1" dirty="0" smtClean="0"/>
              <a:t>政府是</a:t>
            </a:r>
            <a:r>
              <a:rPr lang="zh-CN" altLang="zh-CN" b="1" dirty="0" smtClean="0"/>
              <a:t>执法</a:t>
            </a:r>
            <a:r>
              <a:rPr lang="zh-CN" altLang="en-US" b="1" dirty="0" smtClean="0"/>
              <a:t>的最重要的主体</a:t>
            </a:r>
            <a:endParaRPr lang="zh-CN" altLang="zh-CN" b="1" dirty="0"/>
          </a:p>
          <a:p>
            <a:pPr>
              <a:buFont typeface="Wingdings" panose="05000000000000000000" pitchFamily="2" charset="2"/>
              <a:buChar char="u"/>
            </a:pPr>
            <a:r>
              <a:rPr lang="zh-CN" altLang="zh-CN" b="1" dirty="0" smtClean="0"/>
              <a:t>意义</a:t>
            </a:r>
            <a:r>
              <a:rPr lang="zh-CN" altLang="zh-CN" b="1" dirty="0"/>
              <a:t>： </a:t>
            </a:r>
            <a:r>
              <a:rPr lang="en-US" altLang="zh-CN" b="1" dirty="0"/>
              <a:t> </a:t>
            </a:r>
            <a:r>
              <a:rPr lang="zh-CN" altLang="en-US" b="1" dirty="0" smtClean="0"/>
              <a:t>有助于</a:t>
            </a:r>
            <a:r>
              <a:rPr lang="en-US" altLang="zh-CN" b="1" dirty="0" smtClean="0"/>
              <a:t>  </a:t>
            </a:r>
            <a:r>
              <a:rPr lang="zh-CN" altLang="zh-CN" b="1" dirty="0"/>
              <a:t>①捍卫法律的权威和尊严；②实现社会公平正义；③建设法治政府</a:t>
            </a:r>
            <a:r>
              <a:rPr lang="zh-CN" altLang="zh-CN" b="1" dirty="0" smtClean="0"/>
              <a:t>。</a:t>
            </a:r>
            <a:endParaRPr lang="en-US" altLang="zh-CN" b="1" dirty="0" smtClean="0"/>
          </a:p>
          <a:p>
            <a:pPr>
              <a:buFont typeface="Wingdings" panose="05000000000000000000" pitchFamily="2" charset="2"/>
              <a:buChar char="u"/>
            </a:pPr>
            <a:r>
              <a:rPr lang="zh-CN" altLang="zh-CN" b="1" dirty="0" smtClean="0"/>
              <a:t>如何</a:t>
            </a:r>
            <a:r>
              <a:rPr lang="zh-CN" altLang="zh-CN" b="1" dirty="0"/>
              <a:t>推进</a:t>
            </a:r>
            <a:r>
              <a:rPr lang="zh-CN" altLang="zh-CN" b="1" dirty="0" smtClean="0"/>
              <a:t>：</a:t>
            </a:r>
            <a:r>
              <a:rPr lang="en-US" altLang="zh-CN" b="1" dirty="0" smtClean="0"/>
              <a:t>P102-</a:t>
            </a:r>
            <a:r>
              <a:rPr lang="en-US" altLang="zh-CN" b="1" dirty="0"/>
              <a:t>-103</a:t>
            </a:r>
            <a:endParaRPr lang="zh-CN" altLang="zh-CN" dirty="0"/>
          </a:p>
          <a:p>
            <a:pPr marL="0" indent="0">
              <a:buNone/>
            </a:pPr>
            <a:r>
              <a:rPr lang="en-US" altLang="zh-CN" b="1" dirty="0"/>
              <a:t> </a:t>
            </a:r>
            <a:r>
              <a:rPr lang="en-US" altLang="zh-CN" b="1" dirty="0" smtClean="0"/>
              <a:t>       </a:t>
            </a:r>
            <a:r>
              <a:rPr lang="zh-CN" altLang="zh-CN" b="1" dirty="0" smtClean="0"/>
              <a:t>①</a:t>
            </a:r>
            <a:r>
              <a:rPr lang="zh-CN" altLang="zh-CN" b="1" u="sng" dirty="0" smtClean="0"/>
              <a:t> </a:t>
            </a:r>
            <a:r>
              <a:rPr lang="zh-CN" altLang="en-US" b="1" u="sng" dirty="0" smtClean="0">
                <a:solidFill>
                  <a:srgbClr val="FF0000"/>
                </a:solidFill>
              </a:rPr>
              <a:t>全面履行</a:t>
            </a:r>
            <a:r>
              <a:rPr lang="en-US" altLang="zh-CN" b="1" u="sng" dirty="0" smtClean="0">
                <a:solidFill>
                  <a:srgbClr val="FF0000"/>
                </a:solidFill>
              </a:rPr>
              <a:t> </a:t>
            </a:r>
            <a:r>
              <a:rPr lang="zh-CN" altLang="zh-CN" b="1" dirty="0" smtClean="0"/>
              <a:t>政府</a:t>
            </a:r>
            <a:r>
              <a:rPr lang="zh-CN" altLang="zh-CN" b="1" dirty="0"/>
              <a:t>职能。</a:t>
            </a:r>
          </a:p>
          <a:p>
            <a:pPr marL="0" indent="0">
              <a:buNone/>
            </a:pPr>
            <a:r>
              <a:rPr lang="en-US" altLang="zh-CN" b="1" dirty="0" smtClean="0"/>
              <a:t>        </a:t>
            </a:r>
            <a:r>
              <a:rPr lang="zh-CN" altLang="zh-CN" b="1" dirty="0" smtClean="0"/>
              <a:t>②坚持</a:t>
            </a:r>
            <a:r>
              <a:rPr lang="zh-CN" altLang="en-US" b="1" u="sng" dirty="0" smtClean="0">
                <a:solidFill>
                  <a:srgbClr val="FF0000"/>
                </a:solidFill>
              </a:rPr>
              <a:t>规范</a:t>
            </a:r>
            <a:r>
              <a:rPr lang="zh-CN" altLang="zh-CN" b="1" dirty="0" smtClean="0"/>
              <a:t>执法</a:t>
            </a:r>
            <a:r>
              <a:rPr lang="zh-CN" altLang="zh-CN" b="1" dirty="0"/>
              <a:t>（要完善执法程序，明确具体操作流程）</a:t>
            </a:r>
          </a:p>
          <a:p>
            <a:pPr marL="0" indent="0">
              <a:buNone/>
            </a:pPr>
            <a:r>
              <a:rPr lang="en-US" altLang="zh-CN" b="1" dirty="0" smtClean="0"/>
              <a:t>        </a:t>
            </a:r>
            <a:r>
              <a:rPr lang="zh-CN" altLang="zh-CN" b="1" dirty="0" smtClean="0"/>
              <a:t>③坚持</a:t>
            </a:r>
            <a:r>
              <a:rPr lang="zh-CN" altLang="en-US" b="1" u="sng" dirty="0" smtClean="0">
                <a:solidFill>
                  <a:srgbClr val="FF0000"/>
                </a:solidFill>
              </a:rPr>
              <a:t>公正</a:t>
            </a:r>
            <a:r>
              <a:rPr lang="zh-CN" altLang="zh-CN" b="1" u="sng" dirty="0" smtClean="0">
                <a:solidFill>
                  <a:srgbClr val="FF0000"/>
                </a:solidFill>
              </a:rPr>
              <a:t>执法</a:t>
            </a:r>
            <a:r>
              <a:rPr lang="en-US" altLang="zh-CN" b="1" dirty="0"/>
              <a:t>(</a:t>
            </a:r>
            <a:r>
              <a:rPr lang="zh-CN" altLang="zh-CN" b="1" dirty="0"/>
              <a:t>同等情况平等对待不同情况差别对待</a:t>
            </a:r>
            <a:r>
              <a:rPr lang="en-US" altLang="zh-CN" b="1" dirty="0"/>
              <a:t>;</a:t>
            </a:r>
            <a:r>
              <a:rPr lang="zh-CN" altLang="zh-CN" b="1" dirty="0"/>
              <a:t>恰当行使</a:t>
            </a:r>
            <a:r>
              <a:rPr lang="zh-CN" altLang="zh-CN" b="1" dirty="0" smtClean="0"/>
              <a:t>自</a:t>
            </a:r>
            <a:endParaRPr lang="en-US" altLang="zh-CN" b="1" dirty="0" smtClean="0"/>
          </a:p>
          <a:p>
            <a:pPr marL="0" indent="0">
              <a:buNone/>
            </a:pPr>
            <a:r>
              <a:rPr lang="zh-CN" altLang="zh-CN" b="1" dirty="0" smtClean="0"/>
              <a:t>由</a:t>
            </a:r>
            <a:r>
              <a:rPr lang="zh-CN" altLang="zh-CN" b="1" dirty="0"/>
              <a:t>裁量权→公信力</a:t>
            </a:r>
            <a:r>
              <a:rPr lang="en-US" altLang="zh-CN" b="1" dirty="0"/>
              <a:t>)</a:t>
            </a:r>
            <a:endParaRPr lang="zh-CN" altLang="zh-CN" b="1" dirty="0"/>
          </a:p>
          <a:p>
            <a:pPr marL="0" indent="0">
              <a:buNone/>
            </a:pPr>
            <a:r>
              <a:rPr lang="en-US" altLang="zh-CN" b="1" dirty="0" smtClean="0"/>
              <a:t>        </a:t>
            </a:r>
            <a:r>
              <a:rPr lang="zh-CN" altLang="zh-CN" b="1" dirty="0" smtClean="0"/>
              <a:t>④</a:t>
            </a:r>
            <a:r>
              <a:rPr lang="zh-CN" altLang="zh-CN" b="1" dirty="0"/>
              <a:t>坚持</a:t>
            </a:r>
            <a:r>
              <a:rPr lang="zh-CN" altLang="zh-CN" b="1" u="sng" dirty="0">
                <a:solidFill>
                  <a:srgbClr val="FF0000"/>
                </a:solidFill>
              </a:rPr>
              <a:t> </a:t>
            </a:r>
            <a:r>
              <a:rPr lang="zh-CN" altLang="en-US" b="1" u="sng" dirty="0" smtClean="0">
                <a:solidFill>
                  <a:srgbClr val="FF0000"/>
                </a:solidFill>
              </a:rPr>
              <a:t>文明</a:t>
            </a:r>
            <a:r>
              <a:rPr lang="en-US" altLang="zh-CN" b="1" u="sng" dirty="0" smtClean="0">
                <a:solidFill>
                  <a:srgbClr val="FF0000"/>
                </a:solidFill>
              </a:rPr>
              <a:t>     </a:t>
            </a:r>
            <a:r>
              <a:rPr lang="zh-CN" altLang="zh-CN" b="1" dirty="0"/>
              <a:t>执法</a:t>
            </a:r>
            <a:r>
              <a:rPr lang="en-US" altLang="zh-CN" b="1" dirty="0"/>
              <a:t>(</a:t>
            </a:r>
            <a:r>
              <a:rPr lang="zh-CN" altLang="zh-CN" b="1" dirty="0"/>
              <a:t>言行规范，处理好法、理、情的关系，力求实现</a:t>
            </a:r>
            <a:r>
              <a:rPr lang="zh-CN" altLang="zh-CN" b="1" dirty="0" smtClean="0"/>
              <a:t>执</a:t>
            </a:r>
            <a:endParaRPr lang="en-US" altLang="zh-CN" b="1" dirty="0" smtClean="0"/>
          </a:p>
          <a:p>
            <a:pPr marL="0" indent="0">
              <a:buNone/>
            </a:pPr>
            <a:r>
              <a:rPr lang="zh-CN" altLang="zh-CN" b="1" dirty="0" smtClean="0"/>
              <a:t>法</a:t>
            </a:r>
            <a:r>
              <a:rPr lang="zh-CN" altLang="zh-CN" b="1" dirty="0"/>
              <a:t>效果最大化</a:t>
            </a:r>
            <a:r>
              <a:rPr lang="en-US" altLang="zh-CN" b="1" dirty="0"/>
              <a:t>)</a:t>
            </a:r>
            <a:endParaRPr lang="zh-CN" altLang="zh-CN" b="1" dirty="0"/>
          </a:p>
          <a:p>
            <a:endParaRPr lang="zh-CN" altLang="en-US" dirty="0"/>
          </a:p>
        </p:txBody>
      </p:sp>
    </p:spTree>
    <p:extLst>
      <p:ext uri="{BB962C8B-B14F-4D97-AF65-F5344CB8AC3E}">
        <p14:creationId xmlns:p14="http://schemas.microsoft.com/office/powerpoint/2010/main" val="775886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318052" y="1288111"/>
            <a:ext cx="11767931" cy="5446644"/>
          </a:xfrm>
        </p:spPr>
        <p:txBody>
          <a:bodyPr>
            <a:normAutofit fontScale="77500" lnSpcReduction="20000"/>
          </a:bodyPr>
          <a:lstStyle/>
          <a:p>
            <a:pPr marL="0" indent="0">
              <a:buNone/>
            </a:pPr>
            <a:r>
              <a:rPr lang="zh-CN" altLang="zh-CN" b="1" dirty="0"/>
              <a:t>（</a:t>
            </a:r>
            <a:r>
              <a:rPr lang="en-US" altLang="zh-CN" b="1" dirty="0"/>
              <a:t>3</a:t>
            </a:r>
            <a:r>
              <a:rPr lang="zh-CN" altLang="zh-CN" b="1" dirty="0"/>
              <a:t>）公正司法（维护社会公平正义的最后一道防线</a:t>
            </a:r>
            <a:r>
              <a:rPr lang="zh-CN" altLang="zh-CN" b="1" dirty="0" smtClean="0"/>
              <a:t>）</a:t>
            </a:r>
            <a:r>
              <a:rPr lang="en-US" altLang="zh-CN" b="1" dirty="0" smtClean="0"/>
              <a:t>P104-</a:t>
            </a:r>
            <a:r>
              <a:rPr lang="en-US" altLang="zh-CN" b="1" dirty="0"/>
              <a:t>-</a:t>
            </a:r>
            <a:r>
              <a:rPr lang="en-US" altLang="zh-CN" b="1" dirty="0" smtClean="0"/>
              <a:t>106</a:t>
            </a:r>
            <a:endParaRPr lang="zh-CN" altLang="zh-CN" b="1" dirty="0"/>
          </a:p>
          <a:p>
            <a:pPr marL="0" indent="0">
              <a:buNone/>
            </a:pPr>
            <a:r>
              <a:rPr lang="zh-CN" altLang="zh-CN" b="1" dirty="0" smtClean="0"/>
              <a:t>是</a:t>
            </a:r>
            <a:r>
              <a:rPr lang="zh-CN" altLang="zh-CN" b="1" dirty="0"/>
              <a:t>什么：要在司法活动的过程和结果中坚持和</a:t>
            </a:r>
            <a:r>
              <a:rPr lang="zh-CN" altLang="zh-CN" b="1" dirty="0" smtClean="0"/>
              <a:t>体现</a:t>
            </a:r>
            <a:r>
              <a:rPr lang="zh-CN" altLang="en-US" b="1" u="sng" dirty="0" smtClean="0">
                <a:solidFill>
                  <a:srgbClr val="FF0000"/>
                </a:solidFill>
              </a:rPr>
              <a:t>公平正义</a:t>
            </a:r>
            <a:r>
              <a:rPr lang="zh-CN" altLang="zh-CN" b="1" u="sng" dirty="0" smtClean="0">
                <a:solidFill>
                  <a:srgbClr val="FF0000"/>
                </a:solidFill>
              </a:rPr>
              <a:t> </a:t>
            </a:r>
            <a:r>
              <a:rPr lang="en-US" altLang="zh-CN" b="1" u="sng" dirty="0" smtClean="0">
                <a:solidFill>
                  <a:srgbClr val="FF0000"/>
                </a:solidFill>
              </a:rPr>
              <a:t>            </a:t>
            </a:r>
            <a:r>
              <a:rPr lang="zh-CN" altLang="zh-CN" b="1" dirty="0"/>
              <a:t>。</a:t>
            </a:r>
          </a:p>
          <a:p>
            <a:pPr marL="0" indent="0">
              <a:buNone/>
            </a:pPr>
            <a:r>
              <a:rPr lang="zh-CN" altLang="zh-CN" b="1" dirty="0"/>
              <a:t>司法</a:t>
            </a:r>
            <a:r>
              <a:rPr lang="zh-CN" altLang="zh-CN" b="1" dirty="0" smtClean="0"/>
              <a:t>的</a:t>
            </a:r>
            <a:r>
              <a:rPr lang="zh-CN" altLang="en-US" b="1" u="sng" dirty="0" smtClean="0">
                <a:solidFill>
                  <a:srgbClr val="FF0000"/>
                </a:solidFill>
              </a:rPr>
              <a:t>程序要</a:t>
            </a:r>
            <a:r>
              <a:rPr lang="zh-CN" altLang="zh-CN" b="1" u="sng" dirty="0" smtClean="0">
                <a:solidFill>
                  <a:srgbClr val="FF0000"/>
                </a:solidFill>
              </a:rPr>
              <a:t> </a:t>
            </a:r>
            <a:r>
              <a:rPr lang="en-US" altLang="zh-CN" b="1" u="sng" dirty="0" smtClean="0">
                <a:solidFill>
                  <a:srgbClr val="FF0000"/>
                </a:solidFill>
              </a:rPr>
              <a:t>    </a:t>
            </a:r>
            <a:r>
              <a:rPr lang="zh-CN" altLang="zh-CN" b="1" dirty="0"/>
              <a:t>公正，意味着当事人诉讼地位平等，司法过程严格依据诉讼法进行。</a:t>
            </a:r>
          </a:p>
          <a:p>
            <a:pPr marL="0" indent="0">
              <a:buNone/>
            </a:pPr>
            <a:r>
              <a:rPr lang="zh-CN" altLang="zh-CN" b="1" dirty="0"/>
              <a:t>司法</a:t>
            </a:r>
            <a:r>
              <a:rPr lang="zh-CN" altLang="zh-CN" b="1" dirty="0" smtClean="0"/>
              <a:t>的</a:t>
            </a:r>
            <a:r>
              <a:rPr lang="zh-CN" altLang="en-US" b="1" u="sng" dirty="0" smtClean="0">
                <a:solidFill>
                  <a:srgbClr val="FF0000"/>
                </a:solidFill>
              </a:rPr>
              <a:t>结果</a:t>
            </a:r>
            <a:r>
              <a:rPr lang="zh-CN" altLang="zh-CN" b="1" u="sng" dirty="0" smtClean="0">
                <a:solidFill>
                  <a:srgbClr val="FF0000"/>
                </a:solidFill>
              </a:rPr>
              <a:t>要</a:t>
            </a:r>
            <a:r>
              <a:rPr lang="zh-CN" altLang="zh-CN" b="1" dirty="0"/>
              <a:t>公正。意味着法律适用准确、案件事实清楚、裁判结果合法合理。</a:t>
            </a:r>
          </a:p>
          <a:p>
            <a:pPr marL="0" indent="0">
              <a:buNone/>
            </a:pPr>
            <a:r>
              <a:rPr lang="zh-CN" altLang="zh-CN" b="1" dirty="0" smtClean="0"/>
              <a:t>如何</a:t>
            </a:r>
            <a:r>
              <a:rPr lang="zh-CN" altLang="zh-CN" b="1" dirty="0"/>
              <a:t>推进：①确保审判权和检察权</a:t>
            </a:r>
            <a:r>
              <a:rPr lang="zh-CN" altLang="zh-CN" b="1" dirty="0" smtClean="0"/>
              <a:t>依法</a:t>
            </a:r>
            <a:r>
              <a:rPr lang="zh-CN" altLang="en-US" b="1" u="sng" dirty="0" smtClean="0">
                <a:solidFill>
                  <a:srgbClr val="FF0000"/>
                </a:solidFill>
              </a:rPr>
              <a:t>独立行使</a:t>
            </a:r>
            <a:r>
              <a:rPr lang="en-US" altLang="zh-CN" b="1" u="sng" dirty="0" smtClean="0">
                <a:solidFill>
                  <a:srgbClr val="FF0000"/>
                </a:solidFill>
              </a:rPr>
              <a:t>            </a:t>
            </a:r>
            <a:r>
              <a:rPr lang="zh-CN" altLang="zh-CN" b="1" dirty="0" smtClean="0"/>
              <a:t>。</a:t>
            </a:r>
            <a:endParaRPr lang="zh-CN" altLang="zh-CN" b="1" dirty="0"/>
          </a:p>
          <a:p>
            <a:pPr marL="0" indent="0">
              <a:buNone/>
            </a:pPr>
            <a:r>
              <a:rPr lang="en-US" altLang="zh-CN" b="1" dirty="0" smtClean="0"/>
              <a:t>                  </a:t>
            </a:r>
            <a:r>
              <a:rPr lang="zh-CN" altLang="zh-CN" b="1" dirty="0" smtClean="0"/>
              <a:t>②</a:t>
            </a:r>
            <a:r>
              <a:rPr lang="zh-CN" altLang="zh-CN" b="1" dirty="0"/>
              <a:t>坚持</a:t>
            </a:r>
            <a:r>
              <a:rPr lang="zh-CN" altLang="zh-CN" b="1" u="sng" dirty="0" smtClean="0">
                <a:solidFill>
                  <a:srgbClr val="FF0000"/>
                </a:solidFill>
              </a:rPr>
              <a:t>以</a:t>
            </a:r>
            <a:r>
              <a:rPr lang="zh-CN" altLang="en-US" b="1" u="sng" dirty="0">
                <a:solidFill>
                  <a:srgbClr val="FF0000"/>
                </a:solidFill>
              </a:rPr>
              <a:t>事实</a:t>
            </a:r>
            <a:r>
              <a:rPr lang="en-US" altLang="zh-CN" b="1" u="sng" dirty="0" smtClean="0">
                <a:solidFill>
                  <a:srgbClr val="FF0000"/>
                </a:solidFill>
              </a:rPr>
              <a:t>  </a:t>
            </a:r>
            <a:r>
              <a:rPr lang="zh-CN" altLang="zh-CN" b="1" dirty="0" smtClean="0"/>
              <a:t>为</a:t>
            </a:r>
            <a:r>
              <a:rPr lang="zh-CN" altLang="zh-CN" b="1" dirty="0"/>
              <a:t>根据、以法律为</a:t>
            </a:r>
            <a:r>
              <a:rPr lang="zh-CN" altLang="zh-CN" b="1" dirty="0" smtClean="0"/>
              <a:t>准绳，</a:t>
            </a:r>
            <a:r>
              <a:rPr lang="zh-CN" altLang="zh-CN" b="1" dirty="0"/>
              <a:t>做到事实认定符合客观真相、办案结果</a:t>
            </a:r>
            <a:r>
              <a:rPr lang="zh-CN" altLang="zh-CN" b="1" dirty="0" smtClean="0"/>
              <a:t>公</a:t>
            </a:r>
            <a:endParaRPr lang="en-US" altLang="zh-CN" b="1" dirty="0" smtClean="0"/>
          </a:p>
          <a:p>
            <a:pPr marL="0" indent="0">
              <a:buNone/>
            </a:pPr>
            <a:r>
              <a:rPr lang="en-US" altLang="zh-CN" b="1" dirty="0" smtClean="0"/>
              <a:t>                  </a:t>
            </a:r>
            <a:r>
              <a:rPr lang="zh-CN" altLang="zh-CN" b="1" dirty="0" smtClean="0"/>
              <a:t>正</a:t>
            </a:r>
            <a:r>
              <a:rPr lang="zh-CN" altLang="zh-CN" b="1" dirty="0"/>
              <a:t>、办案程序公正。</a:t>
            </a:r>
          </a:p>
          <a:p>
            <a:pPr marL="0" indent="0">
              <a:buNone/>
            </a:pPr>
            <a:r>
              <a:rPr lang="en-US" altLang="zh-CN" b="1" dirty="0"/>
              <a:t> </a:t>
            </a:r>
            <a:r>
              <a:rPr lang="en-US" altLang="zh-CN" b="1" dirty="0" smtClean="0"/>
              <a:t>                 </a:t>
            </a:r>
            <a:r>
              <a:rPr lang="zh-CN" altLang="zh-CN" b="1" dirty="0" smtClean="0"/>
              <a:t>③</a:t>
            </a:r>
            <a:r>
              <a:rPr lang="zh-CN" altLang="zh-CN" b="1" dirty="0"/>
              <a:t>坚持人民司法为</a:t>
            </a:r>
            <a:r>
              <a:rPr lang="zh-CN" altLang="zh-CN" b="1" u="sng" dirty="0">
                <a:solidFill>
                  <a:srgbClr val="FF0000"/>
                </a:solidFill>
              </a:rPr>
              <a:t> </a:t>
            </a:r>
            <a:r>
              <a:rPr lang="zh-CN" altLang="en-US" b="1" u="sng" dirty="0" smtClean="0">
                <a:solidFill>
                  <a:srgbClr val="FF0000"/>
                </a:solidFill>
              </a:rPr>
              <a:t>人民</a:t>
            </a:r>
            <a:r>
              <a:rPr lang="en-US" altLang="zh-CN" b="1" u="sng" dirty="0" smtClean="0">
                <a:solidFill>
                  <a:srgbClr val="FF0000"/>
                </a:solidFill>
              </a:rPr>
              <a:t>       </a:t>
            </a:r>
            <a:r>
              <a:rPr lang="zh-CN" altLang="zh-CN" b="1" dirty="0"/>
              <a:t>，依靠人民推进公正司法，通过公正司法维护人民权益。</a:t>
            </a:r>
          </a:p>
          <a:p>
            <a:pPr marL="0" indent="0">
              <a:buNone/>
            </a:pPr>
            <a:r>
              <a:rPr lang="en-US" altLang="zh-CN" b="1" dirty="0" smtClean="0"/>
              <a:t>                  </a:t>
            </a:r>
            <a:r>
              <a:rPr lang="zh-CN" altLang="zh-CN" b="1" dirty="0"/>
              <a:t>④</a:t>
            </a:r>
            <a:r>
              <a:rPr lang="zh-CN" altLang="zh-CN" b="1" dirty="0" smtClean="0"/>
              <a:t>加强</a:t>
            </a:r>
            <a:r>
              <a:rPr lang="zh-CN" altLang="en-US" b="1" u="sng" dirty="0" smtClean="0">
                <a:solidFill>
                  <a:srgbClr val="FF0000"/>
                </a:solidFill>
              </a:rPr>
              <a:t>人权</a:t>
            </a:r>
            <a:r>
              <a:rPr lang="zh-CN" altLang="zh-CN" b="1" u="sng" dirty="0" smtClean="0">
                <a:solidFill>
                  <a:srgbClr val="FF0000"/>
                </a:solidFill>
              </a:rPr>
              <a:t> </a:t>
            </a:r>
            <a:r>
              <a:rPr lang="en-US" altLang="zh-CN" b="1" u="sng" dirty="0" smtClean="0">
                <a:solidFill>
                  <a:srgbClr val="FF0000"/>
                </a:solidFill>
              </a:rPr>
              <a:t> </a:t>
            </a:r>
            <a:r>
              <a:rPr lang="zh-CN" altLang="zh-CN" b="1" dirty="0" smtClean="0"/>
              <a:t>司法</a:t>
            </a:r>
            <a:r>
              <a:rPr lang="zh-CN" altLang="zh-CN" b="1" dirty="0"/>
              <a:t>保障。保障诉讼过程中当事人和其他诉讼参与人的知情权、陈述 </a:t>
            </a:r>
            <a:r>
              <a:rPr lang="en-US" altLang="zh-CN" b="1" dirty="0"/>
              <a:t>       </a:t>
            </a:r>
            <a:endParaRPr lang="zh-CN" altLang="zh-CN" b="1" dirty="0"/>
          </a:p>
          <a:p>
            <a:pPr marL="0" indent="0">
              <a:buNone/>
            </a:pPr>
            <a:r>
              <a:rPr lang="en-US" altLang="zh-CN" b="1" dirty="0"/>
              <a:t> </a:t>
            </a:r>
            <a:r>
              <a:rPr lang="en-US" altLang="zh-CN" b="1" dirty="0" smtClean="0"/>
              <a:t>                 </a:t>
            </a:r>
            <a:r>
              <a:rPr lang="zh-CN" altLang="zh-CN" b="1" dirty="0" smtClean="0"/>
              <a:t>权</a:t>
            </a:r>
            <a:r>
              <a:rPr lang="zh-CN" altLang="zh-CN" b="1" dirty="0"/>
              <a:t>、辩护辩论权等。健全落实罪刑法定、疑罪从无、非法证据排除等</a:t>
            </a:r>
            <a:r>
              <a:rPr lang="en-US" altLang="zh-CN" b="1" dirty="0"/>
              <a:t>(3</a:t>
            </a:r>
            <a:r>
              <a:rPr lang="zh-CN" altLang="zh-CN" b="1" dirty="0"/>
              <a:t>权</a:t>
            </a:r>
            <a:r>
              <a:rPr lang="en-US" altLang="zh-CN" b="1" dirty="0"/>
              <a:t>3</a:t>
            </a:r>
            <a:r>
              <a:rPr lang="zh-CN" altLang="zh-CN" b="1" dirty="0"/>
              <a:t>原则</a:t>
            </a:r>
            <a:r>
              <a:rPr lang="en-US" altLang="zh-CN" b="1" dirty="0"/>
              <a:t>)</a:t>
            </a:r>
            <a:endParaRPr lang="zh-CN" altLang="zh-CN" b="1" dirty="0"/>
          </a:p>
          <a:p>
            <a:pPr marL="0" lvl="0" indent="0">
              <a:buNone/>
            </a:pPr>
            <a:r>
              <a:rPr lang="en-US" altLang="zh-CN" b="1" dirty="0" smtClean="0"/>
              <a:t>                  </a:t>
            </a:r>
            <a:r>
              <a:rPr lang="zh-CN" altLang="zh-CN" b="1" dirty="0" smtClean="0"/>
              <a:t>罪刑</a:t>
            </a:r>
            <a:r>
              <a:rPr lang="zh-CN" altLang="zh-CN" b="1" dirty="0"/>
              <a:t>法定：“法无明文规定不为罪”、“法无明文规定不处罚”</a:t>
            </a:r>
          </a:p>
          <a:p>
            <a:pPr marL="0" lvl="0" indent="0">
              <a:buNone/>
            </a:pPr>
            <a:r>
              <a:rPr lang="en-US" altLang="zh-CN" b="1" dirty="0" smtClean="0"/>
              <a:t>                  </a:t>
            </a:r>
            <a:r>
              <a:rPr lang="zh-CN" altLang="zh-CN" b="1" dirty="0" smtClean="0"/>
              <a:t>疑</a:t>
            </a:r>
            <a:r>
              <a:rPr lang="zh-CN" altLang="zh-CN" b="1" dirty="0"/>
              <a:t>罪从无：对于缺乏充分证据案件，司法机关应当不起诉或判处被告人无罪；</a:t>
            </a:r>
          </a:p>
          <a:p>
            <a:pPr marL="0" lvl="0" indent="0">
              <a:buNone/>
            </a:pPr>
            <a:r>
              <a:rPr lang="en-US" altLang="zh-CN" b="1" dirty="0" smtClean="0"/>
              <a:t>                 </a:t>
            </a:r>
            <a:r>
              <a:rPr lang="zh-CN" altLang="zh-CN" b="1" dirty="0" smtClean="0"/>
              <a:t>非法</a:t>
            </a:r>
            <a:r>
              <a:rPr lang="zh-CN" altLang="zh-CN" b="1" dirty="0"/>
              <a:t>证据排除：不得使用刑讯逼供和以威胁、引诱、欺骗以及其他非法收集证据。</a:t>
            </a:r>
          </a:p>
          <a:p>
            <a:endParaRPr lang="zh-CN" altLang="en-US" b="1" dirty="0"/>
          </a:p>
        </p:txBody>
      </p:sp>
    </p:spTree>
    <p:extLst>
      <p:ext uri="{BB962C8B-B14F-4D97-AF65-F5344CB8AC3E}">
        <p14:creationId xmlns:p14="http://schemas.microsoft.com/office/powerpoint/2010/main" val="4139873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270344" y="795130"/>
            <a:ext cx="11752028" cy="5756745"/>
          </a:xfrm>
        </p:spPr>
        <p:txBody>
          <a:bodyPr>
            <a:normAutofit fontScale="77500" lnSpcReduction="20000"/>
          </a:bodyPr>
          <a:lstStyle/>
          <a:p>
            <a:pPr lvl="0">
              <a:buFont typeface="Wingdings" panose="05000000000000000000" pitchFamily="2" charset="2"/>
              <a:buChar char="u"/>
            </a:pPr>
            <a:r>
              <a:rPr lang="zh-CN" altLang="zh-CN" b="1" dirty="0"/>
              <a:t>（</a:t>
            </a:r>
            <a:r>
              <a:rPr lang="en-US" altLang="zh-CN" b="1" dirty="0"/>
              <a:t>4</a:t>
            </a:r>
            <a:r>
              <a:rPr lang="zh-CN" altLang="zh-CN" b="1" dirty="0"/>
              <a:t>）全民</a:t>
            </a:r>
            <a:r>
              <a:rPr lang="zh-CN" altLang="zh-CN" b="1" dirty="0" smtClean="0"/>
              <a:t>守法</a:t>
            </a:r>
            <a:r>
              <a:rPr lang="en-US" altLang="zh-CN" b="1" dirty="0" smtClean="0"/>
              <a:t>P107--109</a:t>
            </a:r>
            <a:endParaRPr lang="zh-CN" altLang="zh-CN" b="1" dirty="0"/>
          </a:p>
          <a:p>
            <a:pPr marL="0" indent="0">
              <a:buNone/>
            </a:pPr>
            <a:r>
              <a:rPr lang="zh-CN" altLang="zh-CN" b="1" dirty="0" smtClean="0"/>
              <a:t>是</a:t>
            </a:r>
            <a:r>
              <a:rPr lang="zh-CN" altLang="zh-CN" b="1" dirty="0"/>
              <a:t>什么：是指所有社会</a:t>
            </a:r>
            <a:r>
              <a:rPr lang="zh-CN" altLang="zh-CN" b="1" dirty="0" smtClean="0"/>
              <a:t>成员</a:t>
            </a:r>
            <a:r>
              <a:rPr lang="zh-CN" altLang="en-US" b="1" u="sng" dirty="0" smtClean="0">
                <a:solidFill>
                  <a:srgbClr val="FF0000"/>
                </a:solidFill>
              </a:rPr>
              <a:t>普遍尊重和信仰法律</a:t>
            </a:r>
            <a:r>
              <a:rPr lang="en-US" altLang="zh-CN" b="1" u="sng" dirty="0" smtClean="0">
                <a:solidFill>
                  <a:srgbClr val="FF0000"/>
                </a:solidFill>
              </a:rPr>
              <a:t>    </a:t>
            </a:r>
            <a:r>
              <a:rPr lang="zh-CN" altLang="zh-CN" b="1" dirty="0" smtClean="0"/>
              <a:t>、依法</a:t>
            </a:r>
            <a:r>
              <a:rPr lang="zh-CN" altLang="en-US" b="1" u="sng" dirty="0" smtClean="0">
                <a:solidFill>
                  <a:srgbClr val="FF0000"/>
                </a:solidFill>
              </a:rPr>
              <a:t>行使权利和履行义务</a:t>
            </a:r>
            <a:r>
              <a:rPr lang="zh-CN" altLang="zh-CN" b="1" u="sng" dirty="0" smtClean="0">
                <a:solidFill>
                  <a:srgbClr val="FF0000"/>
                </a:solidFill>
              </a:rPr>
              <a:t> </a:t>
            </a:r>
            <a:r>
              <a:rPr lang="en-US" altLang="zh-CN" b="1" u="sng" dirty="0" smtClean="0">
                <a:solidFill>
                  <a:srgbClr val="FF0000"/>
                </a:solidFill>
              </a:rPr>
              <a:t>  </a:t>
            </a:r>
            <a:r>
              <a:rPr lang="zh-CN" altLang="zh-CN" b="1" dirty="0" smtClean="0"/>
              <a:t>的状态。</a:t>
            </a:r>
            <a:endParaRPr lang="zh-CN" altLang="zh-CN" b="1" dirty="0"/>
          </a:p>
          <a:p>
            <a:pPr marL="0" indent="0">
              <a:buNone/>
            </a:pPr>
            <a:r>
              <a:rPr lang="zh-CN" altLang="zh-CN" b="1" dirty="0" smtClean="0"/>
              <a:t>要求</a:t>
            </a:r>
            <a:r>
              <a:rPr lang="zh-CN" altLang="zh-CN" b="1" dirty="0"/>
              <a:t>：①公民</a:t>
            </a:r>
            <a:r>
              <a:rPr lang="zh-CN" altLang="zh-CN" b="1" dirty="0" smtClean="0"/>
              <a:t>依法</a:t>
            </a:r>
            <a:r>
              <a:rPr lang="zh-CN" altLang="en-US" b="1" u="sng" dirty="0" smtClean="0">
                <a:solidFill>
                  <a:srgbClr val="FF0000"/>
                </a:solidFill>
              </a:rPr>
              <a:t>行使权利</a:t>
            </a:r>
            <a:r>
              <a:rPr lang="zh-CN" altLang="zh-CN" b="1" u="sng" dirty="0" smtClean="0">
                <a:solidFill>
                  <a:srgbClr val="FF0000"/>
                </a:solidFill>
              </a:rPr>
              <a:t> </a:t>
            </a:r>
            <a:r>
              <a:rPr lang="zh-CN" altLang="zh-CN" b="1" dirty="0" smtClean="0"/>
              <a:t>，不得</a:t>
            </a:r>
            <a:r>
              <a:rPr lang="zh-CN" altLang="en-US" b="1" u="sng" dirty="0" smtClean="0">
                <a:solidFill>
                  <a:srgbClr val="FF0000"/>
                </a:solidFill>
              </a:rPr>
              <a:t>损害</a:t>
            </a:r>
            <a:r>
              <a:rPr lang="zh-CN" altLang="zh-CN" b="1" dirty="0" smtClean="0"/>
              <a:t>国家的</a:t>
            </a:r>
            <a:r>
              <a:rPr lang="zh-CN" altLang="en-US" b="1" dirty="0" smtClean="0"/>
              <a:t>、</a:t>
            </a:r>
            <a:r>
              <a:rPr lang="zh-CN" altLang="zh-CN" b="1" dirty="0" smtClean="0"/>
              <a:t>社会的</a:t>
            </a:r>
            <a:r>
              <a:rPr lang="zh-CN" altLang="en-US" b="1" dirty="0" smtClean="0"/>
              <a:t>、</a:t>
            </a:r>
            <a:r>
              <a:rPr lang="zh-CN" altLang="zh-CN" b="1" dirty="0" smtClean="0"/>
              <a:t>集体</a:t>
            </a:r>
            <a:r>
              <a:rPr lang="zh-CN" altLang="zh-CN" b="1" dirty="0"/>
              <a:t>的利益和其他公民合法的自由</a:t>
            </a:r>
            <a:r>
              <a:rPr lang="zh-CN" altLang="zh-CN" b="1" dirty="0" smtClean="0"/>
              <a:t>和</a:t>
            </a:r>
            <a:endParaRPr lang="en-US" altLang="zh-CN" b="1" dirty="0" smtClean="0"/>
          </a:p>
          <a:p>
            <a:pPr marL="0" indent="0">
              <a:buNone/>
            </a:pPr>
            <a:r>
              <a:rPr lang="zh-CN" altLang="zh-CN" b="1" dirty="0" smtClean="0"/>
              <a:t>权利</a:t>
            </a:r>
            <a:endParaRPr lang="zh-CN" altLang="zh-CN" b="1" dirty="0"/>
          </a:p>
          <a:p>
            <a:pPr marL="0" indent="0">
              <a:buNone/>
            </a:pPr>
            <a:r>
              <a:rPr lang="en-US" altLang="zh-CN" b="1" dirty="0"/>
              <a:t> </a:t>
            </a:r>
            <a:r>
              <a:rPr lang="en-US" altLang="zh-CN" b="1" dirty="0" smtClean="0"/>
              <a:t>          </a:t>
            </a:r>
            <a:r>
              <a:rPr lang="zh-CN" altLang="zh-CN" b="1" dirty="0"/>
              <a:t>②依法履行义务</a:t>
            </a:r>
          </a:p>
          <a:p>
            <a:pPr marL="0" indent="0">
              <a:buNone/>
            </a:pPr>
            <a:r>
              <a:rPr lang="en-US" altLang="zh-CN" b="1" dirty="0"/>
              <a:t>          </a:t>
            </a:r>
            <a:r>
              <a:rPr lang="en-US" altLang="zh-CN" b="1" dirty="0" smtClean="0"/>
              <a:t> </a:t>
            </a:r>
            <a:r>
              <a:rPr lang="zh-CN" altLang="zh-CN" b="1" dirty="0" smtClean="0"/>
              <a:t>③</a:t>
            </a:r>
            <a:r>
              <a:rPr lang="zh-CN" altLang="zh-CN" b="1" dirty="0"/>
              <a:t>依法维护自己的正当权益（合法手段理性维权：和解、调解、仲裁、诉讼→解决争议</a:t>
            </a:r>
            <a:r>
              <a:rPr lang="zh-CN" altLang="zh-CN" b="1" dirty="0" smtClean="0"/>
              <a:t>）</a:t>
            </a:r>
            <a:endParaRPr lang="en-US" altLang="zh-CN" b="1" dirty="0" smtClean="0"/>
          </a:p>
          <a:p>
            <a:pPr marL="0" indent="0">
              <a:buNone/>
            </a:pPr>
            <a:r>
              <a:rPr lang="zh-CN" altLang="zh-CN" b="1" dirty="0" smtClean="0"/>
              <a:t>如何</a:t>
            </a:r>
            <a:r>
              <a:rPr lang="zh-CN" altLang="zh-CN" b="1" dirty="0"/>
              <a:t>推进</a:t>
            </a:r>
            <a:r>
              <a:rPr lang="zh-CN" altLang="zh-CN" b="1" dirty="0" smtClean="0"/>
              <a:t>：</a:t>
            </a:r>
            <a:endParaRPr lang="en-US" altLang="zh-CN" b="1" dirty="0" smtClean="0"/>
          </a:p>
          <a:p>
            <a:pPr marL="0" indent="0">
              <a:buNone/>
            </a:pPr>
            <a:r>
              <a:rPr lang="en-US" altLang="zh-CN" b="1" dirty="0"/>
              <a:t> </a:t>
            </a:r>
            <a:r>
              <a:rPr lang="en-US" altLang="zh-CN" b="1" dirty="0" smtClean="0"/>
              <a:t>  </a:t>
            </a:r>
            <a:r>
              <a:rPr lang="zh-CN" altLang="zh-CN" b="1" dirty="0" smtClean="0"/>
              <a:t>①</a:t>
            </a:r>
            <a:r>
              <a:rPr lang="zh-CN" altLang="zh-CN" b="1" dirty="0"/>
              <a:t>（知）增强</a:t>
            </a:r>
            <a:r>
              <a:rPr lang="zh-CN" altLang="zh-CN" b="1" dirty="0" smtClean="0"/>
              <a:t>全民</a:t>
            </a:r>
            <a:r>
              <a:rPr lang="zh-CN" altLang="en-US" b="1" u="sng" dirty="0" smtClean="0">
                <a:solidFill>
                  <a:srgbClr val="FF0000"/>
                </a:solidFill>
              </a:rPr>
              <a:t>法治观念</a:t>
            </a:r>
            <a:r>
              <a:rPr lang="zh-CN" altLang="zh-CN" b="1" dirty="0" smtClean="0"/>
              <a:t>（</a:t>
            </a:r>
            <a:r>
              <a:rPr lang="zh-CN" altLang="zh-CN" b="1" dirty="0"/>
              <a:t>把全民普法守法作为依法治国的长期基础性工作，宣传教育）</a:t>
            </a:r>
          </a:p>
          <a:p>
            <a:pPr marL="0" indent="0">
              <a:buNone/>
            </a:pPr>
            <a:r>
              <a:rPr lang="en-US" altLang="zh-CN" b="1" dirty="0"/>
              <a:t> </a:t>
            </a:r>
            <a:r>
              <a:rPr lang="en-US" altLang="zh-CN" b="1" dirty="0" smtClean="0"/>
              <a:t>  </a:t>
            </a:r>
            <a:r>
              <a:rPr lang="zh-CN" altLang="zh-CN" b="1" dirty="0" smtClean="0"/>
              <a:t>②</a:t>
            </a:r>
            <a:r>
              <a:rPr lang="zh-CN" altLang="zh-CN" b="1" dirty="0"/>
              <a:t>（行）投身依法</a:t>
            </a:r>
            <a:r>
              <a:rPr lang="zh-CN" altLang="zh-CN" b="1" dirty="0" smtClean="0"/>
              <a:t>治国</a:t>
            </a:r>
            <a:r>
              <a:rPr lang="zh-CN" altLang="en-US" b="1" u="sng" dirty="0" smtClean="0">
                <a:solidFill>
                  <a:srgbClr val="FF0000"/>
                </a:solidFill>
              </a:rPr>
              <a:t>实践中去</a:t>
            </a:r>
            <a:r>
              <a:rPr lang="zh-CN" altLang="zh-CN" b="1" u="sng" dirty="0" smtClean="0">
                <a:solidFill>
                  <a:srgbClr val="FF0000"/>
                </a:solidFill>
              </a:rPr>
              <a:t> </a:t>
            </a:r>
            <a:r>
              <a:rPr lang="zh-CN" altLang="zh-CN" b="1" dirty="0" smtClean="0"/>
              <a:t>，</a:t>
            </a:r>
            <a:r>
              <a:rPr lang="zh-CN" altLang="zh-CN" b="1" dirty="0"/>
              <a:t>使尊法学法守法用法成为全体人民的共同追求和自觉行动</a:t>
            </a:r>
            <a:r>
              <a:rPr lang="zh-CN" altLang="zh-CN" b="1" dirty="0" smtClean="0"/>
              <a:t>。</a:t>
            </a:r>
            <a:endParaRPr lang="en-US" altLang="zh-CN" b="1" dirty="0" smtClean="0"/>
          </a:p>
          <a:p>
            <a:pPr marL="0" indent="0">
              <a:buNone/>
            </a:pPr>
            <a:r>
              <a:rPr lang="en-US" altLang="zh-CN" b="1" dirty="0"/>
              <a:t> </a:t>
            </a:r>
            <a:r>
              <a:rPr lang="en-US" altLang="zh-CN" b="1" dirty="0" smtClean="0"/>
              <a:t>  </a:t>
            </a:r>
            <a:r>
              <a:rPr lang="zh-CN" altLang="zh-CN" b="1" dirty="0" smtClean="0"/>
              <a:t>③</a:t>
            </a:r>
            <a:r>
              <a:rPr lang="zh-CN" altLang="zh-CN" b="1" dirty="0"/>
              <a:t>（德）不断加强公民道德建设。弘扬中华优秀传统文化，强化规则意识，倡导契约精神，</a:t>
            </a:r>
          </a:p>
          <a:p>
            <a:pPr marL="0" indent="0">
              <a:buNone/>
            </a:pPr>
            <a:r>
              <a:rPr lang="en-US" altLang="zh-CN" b="1" dirty="0" smtClean="0"/>
              <a:t>          </a:t>
            </a:r>
            <a:r>
              <a:rPr lang="zh-CN" altLang="zh-CN" b="1" dirty="0"/>
              <a:t>弘扬公序良俗，引导人们自觉履行法定义务、家庭责任、社会责任。</a:t>
            </a:r>
          </a:p>
          <a:p>
            <a:pPr marL="0" indent="0">
              <a:buNone/>
            </a:pPr>
            <a:endParaRPr lang="en-US" altLang="zh-CN" b="1" dirty="0" smtClean="0"/>
          </a:p>
          <a:p>
            <a:pPr marL="0" indent="0">
              <a:buNone/>
            </a:pPr>
            <a:r>
              <a:rPr lang="zh-CN" altLang="en-US" b="1" dirty="0" smtClean="0"/>
              <a:t>第三单元</a:t>
            </a:r>
            <a:r>
              <a:rPr lang="zh-CN" altLang="zh-CN" b="1" dirty="0" smtClean="0"/>
              <a:t>【综合探究】</a:t>
            </a:r>
            <a:r>
              <a:rPr lang="en-US" altLang="zh-CN" b="1" dirty="0" smtClean="0"/>
              <a:t>P110--113</a:t>
            </a:r>
            <a:r>
              <a:rPr lang="zh-CN" altLang="zh-CN" b="1" dirty="0" smtClean="0"/>
              <a:t>：</a:t>
            </a:r>
            <a:endParaRPr lang="en-US" altLang="zh-CN" b="1" dirty="0" smtClean="0"/>
          </a:p>
          <a:p>
            <a:pPr marL="0" indent="0">
              <a:buNone/>
            </a:pPr>
            <a:r>
              <a:rPr lang="en-US" altLang="zh-CN" b="1" dirty="0"/>
              <a:t> </a:t>
            </a:r>
            <a:r>
              <a:rPr lang="en-US" altLang="zh-CN" b="1" dirty="0" smtClean="0"/>
              <a:t>       </a:t>
            </a:r>
            <a:r>
              <a:rPr lang="zh-CN" altLang="zh-CN" b="1" dirty="0" smtClean="0"/>
              <a:t>全面</a:t>
            </a:r>
            <a:r>
              <a:rPr lang="zh-CN" altLang="zh-CN" b="1" dirty="0"/>
              <a:t>依法治国必须坚持党的领导、人民当家作主、依法治国</a:t>
            </a:r>
            <a:r>
              <a:rPr lang="zh-CN" altLang="zh-CN" b="1" dirty="0" smtClean="0"/>
              <a:t>有机</a:t>
            </a:r>
            <a:r>
              <a:rPr lang="zh-CN" altLang="zh-CN" b="1" dirty="0"/>
              <a:t>统一。党的领导是……</a:t>
            </a:r>
            <a:r>
              <a:rPr lang="zh-CN" altLang="zh-CN" b="1" dirty="0" smtClean="0"/>
              <a:t>根</a:t>
            </a:r>
            <a:endParaRPr lang="en-US" altLang="zh-CN" b="1" dirty="0" smtClean="0"/>
          </a:p>
          <a:p>
            <a:pPr marL="0" indent="0">
              <a:buNone/>
            </a:pPr>
            <a:r>
              <a:rPr lang="zh-CN" altLang="zh-CN" b="1" dirty="0" smtClean="0"/>
              <a:t>本</a:t>
            </a:r>
            <a:r>
              <a:rPr lang="zh-CN" altLang="zh-CN" b="1" dirty="0"/>
              <a:t>保证；人民当家作主是……本质特征，依法治国是……基本</a:t>
            </a:r>
            <a:r>
              <a:rPr lang="zh-CN" altLang="zh-CN" b="1" dirty="0" smtClean="0"/>
              <a:t>方式</a:t>
            </a:r>
            <a:r>
              <a:rPr lang="zh-CN" altLang="zh-CN" b="1" dirty="0"/>
              <a:t>三者统一于我国民主政治的</a:t>
            </a:r>
            <a:r>
              <a:rPr lang="zh-CN" altLang="zh-CN" b="1" dirty="0" smtClean="0"/>
              <a:t>伟</a:t>
            </a:r>
            <a:endParaRPr lang="en-US" altLang="zh-CN" b="1" dirty="0" smtClean="0"/>
          </a:p>
          <a:p>
            <a:pPr marL="0" indent="0">
              <a:buNone/>
            </a:pPr>
            <a:r>
              <a:rPr lang="zh-CN" altLang="zh-CN" b="1" dirty="0" smtClean="0"/>
              <a:t>大</a:t>
            </a:r>
            <a:r>
              <a:rPr lang="zh-CN" altLang="zh-CN" b="1" dirty="0"/>
              <a:t>实践。</a:t>
            </a:r>
          </a:p>
          <a:p>
            <a:endParaRPr lang="zh-CN" altLang="en-US" b="1" dirty="0"/>
          </a:p>
        </p:txBody>
      </p:sp>
    </p:spTree>
    <p:extLst>
      <p:ext uri="{BB962C8B-B14F-4D97-AF65-F5344CB8AC3E}">
        <p14:creationId xmlns:p14="http://schemas.microsoft.com/office/powerpoint/2010/main" val="17220466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320" y="-148048"/>
            <a:ext cx="8275320" cy="7123613"/>
          </a:xfrm>
          <a:prstGeom prst="rect">
            <a:avLst/>
          </a:prstGeom>
        </p:spPr>
      </p:pic>
    </p:spTree>
    <p:extLst>
      <p:ext uri="{BB962C8B-B14F-4D97-AF65-F5344CB8AC3E}">
        <p14:creationId xmlns:p14="http://schemas.microsoft.com/office/powerpoint/2010/main" val="12790145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597877" y="791308"/>
            <a:ext cx="11759586" cy="5688623"/>
          </a:xfrm>
        </p:spPr>
        <p:txBody>
          <a:bodyPr>
            <a:normAutofit fontScale="77500" lnSpcReduction="20000"/>
          </a:bodyPr>
          <a:lstStyle/>
          <a:p>
            <a:pPr marL="0" indent="0">
              <a:buNone/>
            </a:pPr>
            <a:r>
              <a:rPr lang="en-US" altLang="zh-CN" b="1" dirty="0"/>
              <a:t>《</a:t>
            </a:r>
            <a:r>
              <a:rPr lang="zh-CN" altLang="en-US" b="1" dirty="0"/>
              <a:t>政治与法治</a:t>
            </a:r>
            <a:r>
              <a:rPr lang="en-US" altLang="zh-CN" b="1" dirty="0" smtClean="0"/>
              <a:t>》</a:t>
            </a:r>
          </a:p>
          <a:p>
            <a:pPr marL="0" indent="0">
              <a:buNone/>
            </a:pPr>
            <a:r>
              <a:rPr lang="zh-CN" altLang="en-US" b="1" dirty="0" smtClean="0"/>
              <a:t>知识</a:t>
            </a:r>
            <a:r>
              <a:rPr lang="zh-CN" altLang="en-US" b="1" dirty="0"/>
              <a:t>串</a:t>
            </a:r>
            <a:r>
              <a:rPr lang="en-US" altLang="zh-CN" b="1" dirty="0"/>
              <a:t>(</a:t>
            </a:r>
            <a:r>
              <a:rPr lang="zh-CN" altLang="en-US" b="1" dirty="0"/>
              <a:t>建议类 主体</a:t>
            </a:r>
            <a:r>
              <a:rPr lang="en-US" altLang="zh-CN" b="1" dirty="0"/>
              <a:t>+</a:t>
            </a:r>
            <a:r>
              <a:rPr lang="zh-CN" altLang="en-US" b="1" dirty="0"/>
              <a:t>做法</a:t>
            </a:r>
            <a:r>
              <a:rPr lang="en-US" altLang="zh-CN" b="1" dirty="0"/>
              <a:t>+</a:t>
            </a:r>
            <a:r>
              <a:rPr lang="zh-CN" altLang="en-US" b="1" dirty="0"/>
              <a:t>治理</a:t>
            </a:r>
            <a:r>
              <a:rPr lang="zh-CN" altLang="en-US" b="1" dirty="0" smtClean="0"/>
              <a:t>现代化</a:t>
            </a:r>
            <a:r>
              <a:rPr lang="en-US" altLang="zh-CN" b="1" dirty="0" smtClean="0"/>
              <a:t>; </a:t>
            </a:r>
            <a:r>
              <a:rPr lang="zh-CN" altLang="en-US" b="1" dirty="0" smtClean="0"/>
              <a:t>意义类 </a:t>
            </a:r>
            <a:r>
              <a:rPr lang="zh-CN" altLang="en-US" b="1" dirty="0"/>
              <a:t>多维度</a:t>
            </a:r>
            <a:r>
              <a:rPr lang="en-US" altLang="zh-CN" b="1" dirty="0"/>
              <a:t>+</a:t>
            </a:r>
            <a:r>
              <a:rPr lang="zh-CN" altLang="en-US" b="1" dirty="0"/>
              <a:t>有机统一</a:t>
            </a:r>
            <a:r>
              <a:rPr lang="en-US" altLang="zh-CN" b="1" dirty="0" smtClean="0"/>
              <a:t>) </a:t>
            </a:r>
          </a:p>
          <a:p>
            <a:pPr marL="0" indent="0">
              <a:buNone/>
            </a:pPr>
            <a:r>
              <a:rPr lang="zh-CN" altLang="en-US" b="1" dirty="0" smtClean="0">
                <a:solidFill>
                  <a:srgbClr val="FF0000"/>
                </a:solidFill>
              </a:rPr>
              <a:t>按政治主体</a:t>
            </a:r>
            <a:r>
              <a:rPr lang="en-US" altLang="zh-CN" b="1" dirty="0" smtClean="0">
                <a:solidFill>
                  <a:srgbClr val="FF0000"/>
                </a:solidFill>
              </a:rPr>
              <a:t>:</a:t>
            </a:r>
          </a:p>
          <a:p>
            <a:pPr marL="0" indent="0">
              <a:buNone/>
            </a:pPr>
            <a:r>
              <a:rPr lang="zh-CN" altLang="en-US" b="1" dirty="0" smtClean="0"/>
              <a:t>党</a:t>
            </a:r>
            <a:r>
              <a:rPr lang="en-US" altLang="zh-CN" b="1" dirty="0"/>
              <a:t>-</a:t>
            </a:r>
            <a:r>
              <a:rPr lang="zh-CN" altLang="en-US" b="1" dirty="0"/>
              <a:t>政治领导</a:t>
            </a:r>
            <a:r>
              <a:rPr lang="en-US" altLang="zh-CN" b="1" dirty="0"/>
              <a:t>《</a:t>
            </a:r>
            <a:r>
              <a:rPr lang="zh-CN" altLang="en-US" b="1" dirty="0"/>
              <a:t>领导立法</a:t>
            </a:r>
            <a:r>
              <a:rPr lang="en-US" altLang="zh-CN" b="1" dirty="0"/>
              <a:t>)</a:t>
            </a:r>
            <a:r>
              <a:rPr lang="zh-CN" altLang="en-US" b="1" dirty="0"/>
              <a:t>，科学、民主、依法</a:t>
            </a:r>
            <a:r>
              <a:rPr lang="zh-CN" altLang="en-US" b="1" dirty="0" smtClean="0"/>
              <a:t>执政</a:t>
            </a:r>
            <a:endParaRPr lang="en-US" altLang="zh-CN" b="1" dirty="0" smtClean="0"/>
          </a:p>
          <a:p>
            <a:pPr marL="0" indent="0">
              <a:buNone/>
            </a:pPr>
            <a:r>
              <a:rPr lang="zh-CN" altLang="en-US" b="1" dirty="0" smtClean="0"/>
              <a:t>政府</a:t>
            </a:r>
            <a:r>
              <a:rPr lang="en-US" altLang="zh-CN" b="1" dirty="0"/>
              <a:t>-</a:t>
            </a:r>
            <a:r>
              <a:rPr lang="zh-CN" altLang="en-US" b="1" dirty="0"/>
              <a:t>社会管理、依法行政、严格执法，建设法治</a:t>
            </a:r>
            <a:r>
              <a:rPr lang="zh-CN" altLang="en-US" b="1" dirty="0" smtClean="0"/>
              <a:t>政府</a:t>
            </a:r>
            <a:endParaRPr lang="en-US" altLang="zh-CN" b="1" dirty="0" smtClean="0"/>
          </a:p>
          <a:p>
            <a:pPr marL="0" indent="0">
              <a:buNone/>
            </a:pPr>
            <a:r>
              <a:rPr lang="zh-CN" altLang="en-US" b="1" dirty="0" smtClean="0"/>
              <a:t>法院</a:t>
            </a:r>
            <a:r>
              <a:rPr lang="en-US" altLang="zh-CN" b="1" dirty="0"/>
              <a:t>-</a:t>
            </a:r>
            <a:r>
              <a:rPr lang="zh-CN" altLang="en-US" b="1" dirty="0"/>
              <a:t>公正司法、程序公正、结果公正，公开</a:t>
            </a:r>
            <a:r>
              <a:rPr lang="zh-CN" altLang="en-US" b="1" dirty="0" smtClean="0"/>
              <a:t>透明</a:t>
            </a:r>
            <a:endParaRPr lang="en-US" altLang="zh-CN" b="1" dirty="0" smtClean="0"/>
          </a:p>
          <a:p>
            <a:pPr marL="0" indent="0">
              <a:buNone/>
            </a:pPr>
            <a:r>
              <a:rPr lang="zh-CN" altLang="en-US" b="1" dirty="0" smtClean="0"/>
              <a:t>人大</a:t>
            </a:r>
            <a:r>
              <a:rPr lang="en-US" altLang="zh-CN" b="1" dirty="0"/>
              <a:t>-</a:t>
            </a:r>
            <a:r>
              <a:rPr lang="zh-CN" altLang="en-US" b="1" dirty="0"/>
              <a:t>立法权、监督权</a:t>
            </a:r>
            <a:r>
              <a:rPr lang="en-US" altLang="zh-CN" b="1" dirty="0"/>
              <a:t>;</a:t>
            </a:r>
            <a:r>
              <a:rPr lang="zh-CN" altLang="en-US" b="1" dirty="0"/>
              <a:t>人大代表</a:t>
            </a:r>
            <a:r>
              <a:rPr lang="en-US" altLang="zh-CN" b="1" dirty="0"/>
              <a:t>-</a:t>
            </a:r>
            <a:r>
              <a:rPr lang="zh-CN" altLang="en-US" b="1" dirty="0"/>
              <a:t>提案权、质询</a:t>
            </a:r>
            <a:r>
              <a:rPr lang="zh-CN" altLang="en-US" b="1" dirty="0" smtClean="0"/>
              <a:t>权</a:t>
            </a:r>
            <a:endParaRPr lang="en-US" altLang="zh-CN" b="1" dirty="0" smtClean="0"/>
          </a:p>
          <a:p>
            <a:pPr marL="0" indent="0">
              <a:buNone/>
            </a:pPr>
            <a:r>
              <a:rPr lang="zh-CN" altLang="en-US" b="1" dirty="0" smtClean="0"/>
              <a:t>政协</a:t>
            </a:r>
            <a:r>
              <a:rPr lang="en-US" altLang="zh-CN" b="1" dirty="0"/>
              <a:t>-</a:t>
            </a:r>
            <a:r>
              <a:rPr lang="zh-CN" altLang="en-US" b="1" dirty="0"/>
              <a:t>政治协商、民主监督、</a:t>
            </a:r>
            <a:r>
              <a:rPr lang="zh-CN" altLang="en-US" b="1" dirty="0" smtClean="0"/>
              <a:t>参政议政</a:t>
            </a:r>
            <a:endParaRPr lang="en-US" altLang="zh-CN" b="1" dirty="0" smtClean="0"/>
          </a:p>
          <a:p>
            <a:pPr marL="0" indent="0">
              <a:buNone/>
            </a:pPr>
            <a:r>
              <a:rPr lang="zh-CN" altLang="en-US" b="1" dirty="0" smtClean="0"/>
              <a:t>居委会</a:t>
            </a:r>
            <a:r>
              <a:rPr lang="zh-CN" altLang="en-US" b="1" dirty="0"/>
              <a:t>一一基层群众自、</a:t>
            </a:r>
            <a:r>
              <a:rPr lang="en-US" altLang="zh-CN" b="1" dirty="0"/>
              <a:t>5</a:t>
            </a:r>
            <a:r>
              <a:rPr lang="zh-CN" altLang="en-US" b="1" dirty="0" smtClean="0"/>
              <a:t>民主</a:t>
            </a:r>
            <a:endParaRPr lang="en-US" altLang="zh-CN" b="1" dirty="0"/>
          </a:p>
          <a:p>
            <a:pPr marL="0" indent="0">
              <a:buNone/>
            </a:pPr>
            <a:r>
              <a:rPr lang="zh-CN" altLang="en-US" b="1" dirty="0" smtClean="0"/>
              <a:t>公民</a:t>
            </a:r>
            <a:r>
              <a:rPr lang="zh-CN" altLang="en-US" b="1" dirty="0"/>
              <a:t>一权利、</a:t>
            </a:r>
            <a:r>
              <a:rPr lang="zh-CN" altLang="en-US" b="1" dirty="0" smtClean="0"/>
              <a:t>义务</a:t>
            </a:r>
            <a:endParaRPr lang="en-US" altLang="zh-CN" b="1" dirty="0" smtClean="0"/>
          </a:p>
          <a:p>
            <a:pPr marL="0" indent="0">
              <a:buNone/>
            </a:pPr>
            <a:r>
              <a:rPr lang="zh-CN" altLang="en-US" b="1" dirty="0" smtClean="0">
                <a:solidFill>
                  <a:srgbClr val="FF0000"/>
                </a:solidFill>
              </a:rPr>
              <a:t>按</a:t>
            </a:r>
            <a:r>
              <a:rPr lang="zh-CN" altLang="en-US" b="1" dirty="0">
                <a:solidFill>
                  <a:srgbClr val="FF0000"/>
                </a:solidFill>
              </a:rPr>
              <a:t>法治</a:t>
            </a:r>
            <a:r>
              <a:rPr lang="zh-CN" altLang="en-US" b="1" dirty="0" smtClean="0">
                <a:solidFill>
                  <a:srgbClr val="FF0000"/>
                </a:solidFill>
              </a:rPr>
              <a:t>环节</a:t>
            </a:r>
            <a:r>
              <a:rPr lang="en-US" altLang="zh-CN" b="1" dirty="0" smtClean="0">
                <a:solidFill>
                  <a:srgbClr val="FF0000"/>
                </a:solidFill>
              </a:rPr>
              <a:t>:</a:t>
            </a:r>
          </a:p>
          <a:p>
            <a:pPr marL="0" indent="0">
              <a:buNone/>
            </a:pPr>
            <a:r>
              <a:rPr lang="zh-CN" altLang="en-US" b="1" dirty="0" smtClean="0"/>
              <a:t>立法</a:t>
            </a:r>
            <a:r>
              <a:rPr lang="en-US" altLang="zh-CN" b="1" dirty="0"/>
              <a:t>--</a:t>
            </a:r>
            <a:r>
              <a:rPr lang="zh-CN" altLang="en-US" b="1" dirty="0"/>
              <a:t>科学、民主、依法立法，建立完备法律体系。 </a:t>
            </a:r>
            <a:endParaRPr lang="en-US" altLang="zh-CN" b="1" dirty="0"/>
          </a:p>
          <a:p>
            <a:pPr marL="0" indent="0">
              <a:buNone/>
            </a:pPr>
            <a:r>
              <a:rPr lang="zh-CN" altLang="en-US" b="1" dirty="0" smtClean="0"/>
              <a:t>执法</a:t>
            </a:r>
            <a:r>
              <a:rPr lang="zh-CN" altLang="en-US" b="1" dirty="0"/>
              <a:t>一严格、公正、规范、文明执法</a:t>
            </a:r>
            <a:r>
              <a:rPr lang="en-US" altLang="zh-CN" b="1" dirty="0"/>
              <a:t>;</a:t>
            </a:r>
            <a:r>
              <a:rPr lang="zh-CN" altLang="en-US" b="1" dirty="0"/>
              <a:t>依法行使</a:t>
            </a:r>
            <a:r>
              <a:rPr lang="zh-CN" altLang="en-US" b="1" dirty="0" smtClean="0"/>
              <a:t>国家权力</a:t>
            </a:r>
            <a:endParaRPr lang="en-US" altLang="zh-CN" b="1" dirty="0" smtClean="0"/>
          </a:p>
          <a:p>
            <a:pPr marL="0" indent="0">
              <a:buNone/>
            </a:pPr>
            <a:r>
              <a:rPr lang="zh-CN" altLang="en-US" b="1" dirty="0" smtClean="0"/>
              <a:t>司法</a:t>
            </a:r>
            <a:r>
              <a:rPr lang="en-US" altLang="zh-CN" b="1" dirty="0"/>
              <a:t>--</a:t>
            </a:r>
            <a:r>
              <a:rPr lang="zh-CN" altLang="en-US" b="1" dirty="0"/>
              <a:t>公正司法、定分止争：通过法律手段明确权利归属</a:t>
            </a:r>
            <a:r>
              <a:rPr lang="zh-CN" altLang="en-US" b="1" dirty="0" smtClean="0"/>
              <a:t>，化解</a:t>
            </a:r>
            <a:r>
              <a:rPr lang="zh-CN" altLang="en-US" b="1" dirty="0"/>
              <a:t>争议，维护公平与正义。</a:t>
            </a:r>
            <a:endParaRPr lang="en-US" altLang="zh-CN" b="1" dirty="0" smtClean="0"/>
          </a:p>
          <a:p>
            <a:pPr marL="0" indent="0">
              <a:buNone/>
            </a:pPr>
            <a:r>
              <a:rPr lang="zh-CN" altLang="en-US" b="1" dirty="0" smtClean="0"/>
              <a:t>守法</a:t>
            </a:r>
            <a:r>
              <a:rPr lang="zh-CN" altLang="en-US" b="1" dirty="0"/>
              <a:t>一道德</a:t>
            </a:r>
            <a:r>
              <a:rPr lang="en-US" altLang="zh-CN" b="1" dirty="0"/>
              <a:t>+</a:t>
            </a:r>
            <a:r>
              <a:rPr lang="zh-CN" altLang="en-US" b="1" dirty="0"/>
              <a:t>法治意识</a:t>
            </a:r>
            <a:r>
              <a:rPr lang="en-US" altLang="zh-CN" b="1" dirty="0"/>
              <a:t>+</a:t>
            </a:r>
            <a:r>
              <a:rPr lang="zh-CN" altLang="en-US" b="1" dirty="0"/>
              <a:t>，知</a:t>
            </a:r>
            <a:r>
              <a:rPr lang="en-US" altLang="zh-CN" b="1" dirty="0"/>
              <a:t>+</a:t>
            </a:r>
            <a:r>
              <a:rPr lang="zh-CN" altLang="en-US" b="1" dirty="0"/>
              <a:t>行，权利</a:t>
            </a:r>
            <a:r>
              <a:rPr lang="en-US" altLang="zh-CN" b="1" dirty="0"/>
              <a:t>-</a:t>
            </a:r>
            <a:r>
              <a:rPr lang="zh-CN" altLang="en-US" b="1" dirty="0"/>
              <a:t>义务</a:t>
            </a:r>
          </a:p>
        </p:txBody>
      </p:sp>
    </p:spTree>
    <p:extLst>
      <p:ext uri="{BB962C8B-B14F-4D97-AF65-F5344CB8AC3E}">
        <p14:creationId xmlns:p14="http://schemas.microsoft.com/office/powerpoint/2010/main" val="2157596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1" y="78377"/>
            <a:ext cx="12860383" cy="7680959"/>
          </a:xfrm>
          <a:prstGeom prst="rect">
            <a:avLst/>
          </a:prstGeom>
        </p:spPr>
      </p:pic>
    </p:spTree>
    <p:extLst>
      <p:ext uri="{BB962C8B-B14F-4D97-AF65-F5344CB8AC3E}">
        <p14:creationId xmlns:p14="http://schemas.microsoft.com/office/powerpoint/2010/main" val="27050959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27488"/>
            <a:ext cx="12766766" cy="5324535"/>
          </a:xfrm>
          <a:prstGeom prst="rect">
            <a:avLst/>
          </a:prstGeom>
        </p:spPr>
        <p:txBody>
          <a:bodyPr wrap="square">
            <a:spAutoFit/>
          </a:bodyPr>
          <a:lstStyle/>
          <a:p>
            <a:r>
              <a:rPr lang="zh-CN" altLang="en-US" sz="3200" b="1" dirty="0" smtClean="0">
                <a:solidFill>
                  <a:srgbClr val="FF0000"/>
                </a:solidFill>
              </a:rPr>
              <a:t>         第一单元    中国共产党的领导</a:t>
            </a:r>
            <a:endParaRPr lang="en-US" altLang="zh-CN" sz="3200" b="1" dirty="0" smtClean="0">
              <a:solidFill>
                <a:srgbClr val="FF0000"/>
              </a:solidFill>
            </a:endParaRPr>
          </a:p>
          <a:p>
            <a:r>
              <a:rPr lang="zh-CN" altLang="en-US" sz="2800" b="1" dirty="0" smtClean="0"/>
              <a:t>第一课：历史</a:t>
            </a:r>
            <a:r>
              <a:rPr lang="zh-CN" altLang="en-US" sz="2800" b="1" dirty="0"/>
              <a:t>和人民的</a:t>
            </a:r>
            <a:r>
              <a:rPr lang="zh-CN" altLang="en-US" sz="2800" b="1" dirty="0" smtClean="0"/>
              <a:t>选择</a:t>
            </a:r>
            <a:endParaRPr lang="en-US" altLang="zh-CN" sz="2800" b="1" dirty="0" smtClean="0"/>
          </a:p>
          <a:p>
            <a:r>
              <a:rPr lang="zh-CN" altLang="en-US" sz="2800" b="1" dirty="0" smtClean="0"/>
              <a:t>         了解</a:t>
            </a:r>
            <a:r>
              <a:rPr lang="zh-CN" altLang="en-US" sz="2800" b="1" dirty="0"/>
              <a:t>两大历史任务，结合实例说明中国共产党领导人民站起来、富起来、强</a:t>
            </a:r>
            <a:r>
              <a:rPr lang="zh-CN" altLang="en-US" sz="2800" b="1" dirty="0" smtClean="0"/>
              <a:t>起来。</a:t>
            </a:r>
            <a:endParaRPr lang="en-US" altLang="zh-CN" sz="2800" b="1" dirty="0" smtClean="0"/>
          </a:p>
          <a:p>
            <a:endParaRPr lang="en-US" altLang="zh-CN" sz="2800" b="1" dirty="0" smtClean="0"/>
          </a:p>
          <a:p>
            <a:r>
              <a:rPr lang="zh-CN" altLang="en-US" sz="2800" b="1" dirty="0" smtClean="0"/>
              <a:t>第二课：中国共产党</a:t>
            </a:r>
            <a:r>
              <a:rPr lang="zh-CN" altLang="en-US" sz="2800" b="1" dirty="0"/>
              <a:t>的</a:t>
            </a:r>
            <a:r>
              <a:rPr lang="zh-CN" altLang="en-US" sz="2800" b="1" dirty="0" smtClean="0"/>
              <a:t>先进性</a:t>
            </a:r>
            <a:endParaRPr lang="en-US" altLang="zh-CN" sz="2800" b="1" dirty="0" smtClean="0"/>
          </a:p>
          <a:p>
            <a:r>
              <a:rPr lang="zh-CN" altLang="en-US" sz="2800" b="1" dirty="0" smtClean="0"/>
              <a:t>     理解</a:t>
            </a:r>
            <a:r>
              <a:rPr lang="zh-CN" altLang="en-US" sz="2800" b="1" dirty="0"/>
              <a:t>中国共产党始终坚持以人民为中心，了解与时俱进的指导思想，</a:t>
            </a:r>
            <a:r>
              <a:rPr lang="zh-CN" altLang="en-US" sz="2800" b="1" dirty="0" smtClean="0"/>
              <a:t>了解</a:t>
            </a:r>
            <a:endParaRPr lang="en-US" altLang="zh-CN" sz="2800" b="1" dirty="0" smtClean="0"/>
          </a:p>
          <a:p>
            <a:r>
              <a:rPr lang="zh-CN" altLang="en-US" sz="2800" b="1" dirty="0" smtClean="0"/>
              <a:t>党员</a:t>
            </a:r>
            <a:r>
              <a:rPr lang="zh-CN" altLang="en-US" sz="2800" b="1" dirty="0"/>
              <a:t>的先锋模范</a:t>
            </a:r>
            <a:r>
              <a:rPr lang="zh-CN" altLang="en-US" sz="2800" b="1" dirty="0" smtClean="0"/>
              <a:t>作用。</a:t>
            </a:r>
            <a:endParaRPr lang="en-US" altLang="zh-CN" sz="2800" b="1" dirty="0" smtClean="0"/>
          </a:p>
          <a:p>
            <a:endParaRPr lang="en-US" altLang="zh-CN" sz="2800" b="1" dirty="0"/>
          </a:p>
          <a:p>
            <a:r>
              <a:rPr lang="zh-CN" altLang="en-US" sz="2800" b="1" dirty="0" smtClean="0"/>
              <a:t>第三课</a:t>
            </a:r>
            <a:r>
              <a:rPr lang="zh-CN" altLang="en-US" sz="2800" b="1" dirty="0"/>
              <a:t>：</a:t>
            </a:r>
            <a:r>
              <a:rPr lang="zh-CN" altLang="en-US" sz="2800" b="1" dirty="0" smtClean="0"/>
              <a:t>坚持</a:t>
            </a:r>
            <a:r>
              <a:rPr lang="zh-CN" altLang="en-US" sz="2800" b="1" dirty="0"/>
              <a:t>和加强党的全面</a:t>
            </a:r>
            <a:r>
              <a:rPr lang="zh-CN" altLang="en-US" sz="2800" b="1" dirty="0" smtClean="0"/>
              <a:t>领导</a:t>
            </a:r>
            <a:r>
              <a:rPr lang="en-US" altLang="zh-CN" sz="2800" b="1" dirty="0" smtClean="0"/>
              <a:t> </a:t>
            </a:r>
          </a:p>
          <a:p>
            <a:r>
              <a:rPr lang="en-US" altLang="zh-CN" sz="2800" b="1" dirty="0" smtClean="0"/>
              <a:t>     </a:t>
            </a:r>
            <a:r>
              <a:rPr lang="zh-CN" altLang="en-US" sz="2800" b="1" dirty="0" smtClean="0"/>
              <a:t>能</a:t>
            </a:r>
            <a:r>
              <a:rPr lang="zh-CN" altLang="en-US" sz="2800" b="1" dirty="0"/>
              <a:t>说明坚持党的全面领导的制度优势</a:t>
            </a:r>
            <a:r>
              <a:rPr lang="en-US" altLang="zh-CN" sz="2800" b="1" dirty="0"/>
              <a:t>;</a:t>
            </a:r>
            <a:r>
              <a:rPr lang="zh-CN" altLang="en-US" sz="2800" b="1" dirty="0"/>
              <a:t>能解释全面从严治党的</a:t>
            </a:r>
            <a:r>
              <a:rPr lang="zh-CN" altLang="en-US" sz="2800" b="1" dirty="0" smtClean="0"/>
              <a:t>意义；能识别</a:t>
            </a:r>
            <a:endParaRPr lang="en-US" altLang="zh-CN" sz="2800" b="1" dirty="0" smtClean="0"/>
          </a:p>
          <a:p>
            <a:r>
              <a:rPr lang="zh-CN" altLang="en-US" sz="2800" b="1" dirty="0" smtClean="0"/>
              <a:t>科学、民主、依法执政。</a:t>
            </a:r>
            <a:r>
              <a:rPr lang="en-US" altLang="zh-CN" sz="2800" b="1" dirty="0" smtClean="0"/>
              <a:t> </a:t>
            </a:r>
            <a:endParaRPr lang="zh-CN" altLang="en-US" sz="2800" b="1" dirty="0"/>
          </a:p>
        </p:txBody>
      </p:sp>
    </p:spTree>
    <p:extLst>
      <p:ext uri="{BB962C8B-B14F-4D97-AF65-F5344CB8AC3E}">
        <p14:creationId xmlns:p14="http://schemas.microsoft.com/office/powerpoint/2010/main" val="39979116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16" name="内容占位符 2"/>
          <p:cNvSpPr>
            <a:spLocks noGrp="1"/>
          </p:cNvSpPr>
          <p:nvPr>
            <p:ph idx="1"/>
          </p:nvPr>
        </p:nvSpPr>
        <p:spPr>
          <a:xfrm>
            <a:off x="71562" y="1825625"/>
            <a:ext cx="11282238" cy="4351338"/>
          </a:xfrm>
        </p:spPr>
        <p:txBody>
          <a:bodyPr>
            <a:normAutofit fontScale="92500" lnSpcReduction="10000"/>
          </a:bodyPr>
          <a:lstStyle/>
          <a:p>
            <a:pPr marL="0" indent="0">
              <a:buNone/>
            </a:pPr>
            <a:r>
              <a:rPr lang="zh-CN" altLang="zh-CN" b="1" dirty="0"/>
              <a:t>一、中国共产党的</a:t>
            </a:r>
            <a:r>
              <a:rPr lang="zh-CN" altLang="zh-CN" b="1" dirty="0" smtClean="0"/>
              <a:t>领导</a:t>
            </a:r>
            <a:r>
              <a:rPr lang="zh-CN" altLang="en-US" b="1" dirty="0" smtClean="0"/>
              <a:t>（第一单元）</a:t>
            </a:r>
            <a:endParaRPr lang="zh-CN" altLang="zh-CN" dirty="0"/>
          </a:p>
          <a:p>
            <a:pPr lvl="0">
              <a:buFont typeface="Wingdings" panose="05000000000000000000" pitchFamily="2" charset="2"/>
              <a:buChar char="u"/>
            </a:pPr>
            <a:r>
              <a:rPr lang="en-US" altLang="zh-CN" b="1" dirty="0">
                <a:solidFill>
                  <a:srgbClr val="C00000"/>
                </a:solidFill>
              </a:rPr>
              <a:t>1.</a:t>
            </a:r>
            <a:r>
              <a:rPr lang="zh-CN" altLang="zh-CN" b="1" dirty="0">
                <a:solidFill>
                  <a:srgbClr val="C00000"/>
                </a:solidFill>
              </a:rPr>
              <a:t>中华人民共和国成立前各种政治</a:t>
            </a:r>
            <a:r>
              <a:rPr lang="zh-CN" altLang="zh-CN" b="1" dirty="0" smtClean="0">
                <a:solidFill>
                  <a:srgbClr val="C00000"/>
                </a:solidFill>
              </a:rPr>
              <a:t>力量</a:t>
            </a:r>
            <a:r>
              <a:rPr lang="en-US" altLang="zh-CN" b="1" dirty="0" smtClean="0">
                <a:solidFill>
                  <a:srgbClr val="C00000"/>
                </a:solidFill>
              </a:rPr>
              <a:t>  P1-8</a:t>
            </a:r>
            <a:r>
              <a:rPr lang="zh-CN" altLang="en-US" b="1" dirty="0" smtClean="0">
                <a:solidFill>
                  <a:srgbClr val="C00000"/>
                </a:solidFill>
              </a:rPr>
              <a:t>（第一框）</a:t>
            </a:r>
            <a:endParaRPr lang="zh-CN" altLang="zh-CN" b="1" dirty="0">
              <a:solidFill>
                <a:srgbClr val="C00000"/>
              </a:solidFill>
            </a:endParaRPr>
          </a:p>
          <a:p>
            <a:pPr marL="0" indent="0">
              <a:buNone/>
            </a:pPr>
            <a:r>
              <a:rPr lang="zh-CN" altLang="zh-CN" b="1" dirty="0"/>
              <a:t>（</a:t>
            </a:r>
            <a:r>
              <a:rPr lang="en-US" altLang="zh-CN" b="1" dirty="0"/>
              <a:t>1</a:t>
            </a:r>
            <a:r>
              <a:rPr lang="zh-CN" altLang="zh-CN" b="1" dirty="0"/>
              <a:t>）近代中国基本国情：中国</a:t>
            </a:r>
            <a:r>
              <a:rPr lang="zh-CN" altLang="zh-CN" b="1" dirty="0" smtClean="0"/>
              <a:t>处于</a:t>
            </a:r>
            <a:r>
              <a:rPr lang="zh-CN" altLang="en-US" b="1" u="sng" dirty="0" smtClean="0">
                <a:solidFill>
                  <a:srgbClr val="FF0000"/>
                </a:solidFill>
              </a:rPr>
              <a:t>半殖民地半封建社会    </a:t>
            </a:r>
            <a:r>
              <a:rPr lang="en-US" altLang="zh-CN" b="1" u="sng" dirty="0" smtClean="0">
                <a:solidFill>
                  <a:srgbClr val="FF0000"/>
                </a:solidFill>
              </a:rPr>
              <a:t>                 </a:t>
            </a:r>
            <a:endParaRPr lang="zh-CN" altLang="zh-CN" b="1" dirty="0">
              <a:solidFill>
                <a:srgbClr val="FF0000"/>
              </a:solidFill>
            </a:endParaRPr>
          </a:p>
          <a:p>
            <a:pPr marL="0" indent="0">
              <a:buNone/>
            </a:pPr>
            <a:r>
              <a:rPr lang="zh-CN" altLang="zh-CN" b="1" dirty="0"/>
              <a:t>（</a:t>
            </a:r>
            <a:r>
              <a:rPr lang="en-US" altLang="zh-CN" b="1" dirty="0"/>
              <a:t>2</a:t>
            </a:r>
            <a:r>
              <a:rPr lang="zh-CN" altLang="zh-CN" b="1" dirty="0"/>
              <a:t>）近代中国的主要矛盾</a:t>
            </a:r>
            <a:r>
              <a:rPr lang="zh-CN" altLang="zh-CN" b="1" dirty="0" smtClean="0"/>
              <a:t>：</a:t>
            </a:r>
            <a:r>
              <a:rPr lang="zh-CN" altLang="en-US" b="1" u="sng" dirty="0" smtClean="0">
                <a:solidFill>
                  <a:srgbClr val="FF0000"/>
                </a:solidFill>
              </a:rPr>
              <a:t>帝国主义</a:t>
            </a:r>
            <a:r>
              <a:rPr lang="en-US" altLang="zh-CN" b="1" u="sng" dirty="0" smtClean="0"/>
              <a:t> </a:t>
            </a:r>
            <a:r>
              <a:rPr lang="zh-CN" altLang="zh-CN" b="1" dirty="0" smtClean="0"/>
              <a:t>和</a:t>
            </a:r>
            <a:r>
              <a:rPr lang="zh-CN" altLang="zh-CN" b="1" dirty="0"/>
              <a:t>中华民族的矛盾；</a:t>
            </a:r>
            <a:r>
              <a:rPr lang="zh-CN" altLang="zh-CN" b="1" u="sng" dirty="0"/>
              <a:t> </a:t>
            </a:r>
            <a:r>
              <a:rPr lang="zh-CN" altLang="en-US" b="1" u="sng" dirty="0" smtClean="0">
                <a:solidFill>
                  <a:srgbClr val="FF0000"/>
                </a:solidFill>
              </a:rPr>
              <a:t>封建主义</a:t>
            </a:r>
            <a:r>
              <a:rPr lang="en-US" altLang="zh-CN" b="1" u="sng" dirty="0" smtClean="0">
                <a:solidFill>
                  <a:srgbClr val="FF0000"/>
                </a:solidFill>
              </a:rPr>
              <a:t>   </a:t>
            </a:r>
            <a:r>
              <a:rPr lang="en-US" altLang="zh-CN" b="1" u="sng" dirty="0" smtClean="0"/>
              <a:t>        </a:t>
            </a:r>
            <a:r>
              <a:rPr lang="zh-CN" altLang="zh-CN" b="1" dirty="0"/>
              <a:t>和人民大众的矛盾</a:t>
            </a:r>
          </a:p>
          <a:p>
            <a:pPr marL="0" indent="0">
              <a:buNone/>
            </a:pPr>
            <a:r>
              <a:rPr lang="zh-CN" altLang="zh-CN" b="1" dirty="0"/>
              <a:t>（</a:t>
            </a:r>
            <a:r>
              <a:rPr lang="en-US" altLang="zh-CN" b="1" dirty="0"/>
              <a:t>3</a:t>
            </a:r>
            <a:r>
              <a:rPr lang="zh-CN" altLang="zh-CN" b="1" dirty="0"/>
              <a:t>）近代中国的历史任务：</a:t>
            </a:r>
            <a:r>
              <a:rPr lang="zh-CN" altLang="zh-CN" b="1" dirty="0">
                <a:solidFill>
                  <a:srgbClr val="FF0000"/>
                </a:solidFill>
              </a:rPr>
              <a:t>争取民族独立、人民解放，实现国家富强、人民幸福。</a:t>
            </a:r>
          </a:p>
          <a:p>
            <a:pPr marL="0" indent="0">
              <a:buNone/>
            </a:pPr>
            <a:r>
              <a:rPr lang="zh-CN" altLang="zh-CN" b="1" dirty="0"/>
              <a:t>（</a:t>
            </a:r>
            <a:r>
              <a:rPr lang="en-US" altLang="zh-CN" b="1" dirty="0"/>
              <a:t>4</a:t>
            </a:r>
            <a:r>
              <a:rPr lang="zh-CN" altLang="zh-CN" b="1" dirty="0"/>
              <a:t>）在中国人民和中华民族的伟大觉醒中，</a:t>
            </a:r>
            <a:r>
              <a:rPr lang="zh-CN" altLang="zh-CN" b="1" dirty="0" smtClean="0"/>
              <a:t>在</a:t>
            </a:r>
            <a:r>
              <a:rPr lang="en-US" altLang="zh-CN" b="1" u="sng" dirty="0" smtClean="0"/>
              <a:t>  </a:t>
            </a:r>
            <a:r>
              <a:rPr lang="zh-CN" altLang="en-US" b="1" u="sng" dirty="0" smtClean="0">
                <a:solidFill>
                  <a:srgbClr val="FF0000"/>
                </a:solidFill>
              </a:rPr>
              <a:t>马克思列宁主义</a:t>
            </a:r>
            <a:r>
              <a:rPr lang="en-US" altLang="zh-CN" b="1" u="sng" dirty="0" smtClean="0"/>
              <a:t> </a:t>
            </a:r>
            <a:r>
              <a:rPr lang="zh-CN" altLang="zh-CN" b="1" dirty="0" smtClean="0"/>
              <a:t>同</a:t>
            </a:r>
            <a:r>
              <a:rPr lang="en-US" altLang="zh-CN" b="1" u="sng" dirty="0" smtClean="0"/>
              <a:t> </a:t>
            </a:r>
            <a:r>
              <a:rPr lang="zh-CN" altLang="en-US" b="1" u="sng" dirty="0" smtClean="0">
                <a:solidFill>
                  <a:srgbClr val="FF0000"/>
                </a:solidFill>
              </a:rPr>
              <a:t>中国工人运动</a:t>
            </a:r>
            <a:r>
              <a:rPr lang="en-US" altLang="zh-CN" b="1" u="sng" dirty="0" smtClean="0">
                <a:solidFill>
                  <a:srgbClr val="FF0000"/>
                </a:solidFill>
              </a:rPr>
              <a:t>  </a:t>
            </a:r>
            <a:r>
              <a:rPr lang="zh-CN" altLang="zh-CN" b="1" dirty="0" smtClean="0"/>
              <a:t>的</a:t>
            </a:r>
            <a:r>
              <a:rPr lang="zh-CN" altLang="zh-CN" b="1" dirty="0"/>
              <a:t>紧密结合中，中国共产党</a:t>
            </a:r>
            <a:r>
              <a:rPr lang="zh-CN" altLang="zh-CN" b="1" dirty="0" smtClean="0"/>
              <a:t>应运</a:t>
            </a:r>
            <a:r>
              <a:rPr lang="zh-CN" altLang="en-US" b="1" dirty="0" smtClean="0"/>
              <a:t>而生</a:t>
            </a:r>
            <a:r>
              <a:rPr lang="zh-CN" altLang="zh-CN" b="1" dirty="0" smtClean="0"/>
              <a:t>。</a:t>
            </a:r>
            <a:r>
              <a:rPr lang="zh-CN" altLang="zh-CN" b="1" dirty="0"/>
              <a:t>中国共产党一经产生，就把为</a:t>
            </a:r>
            <a:r>
              <a:rPr lang="en-US" altLang="zh-CN" b="1" u="sng" dirty="0"/>
              <a:t> </a:t>
            </a:r>
            <a:r>
              <a:rPr lang="zh-CN" altLang="en-US" b="1" u="sng" dirty="0" smtClean="0">
                <a:solidFill>
                  <a:srgbClr val="FF0000"/>
                </a:solidFill>
              </a:rPr>
              <a:t>中国人民谋幸福</a:t>
            </a:r>
            <a:r>
              <a:rPr lang="en-US" altLang="zh-CN" b="1" u="sng" dirty="0" smtClean="0">
                <a:solidFill>
                  <a:srgbClr val="FF0000"/>
                </a:solidFill>
              </a:rPr>
              <a:t> </a:t>
            </a:r>
            <a:r>
              <a:rPr lang="zh-CN" altLang="zh-CN" b="1" dirty="0" smtClean="0"/>
              <a:t>，为</a:t>
            </a:r>
            <a:r>
              <a:rPr lang="zh-CN" altLang="zh-CN" b="1" u="sng" dirty="0" smtClean="0"/>
              <a:t> </a:t>
            </a:r>
            <a:r>
              <a:rPr lang="en-US" altLang="zh-CN" b="1" u="sng" dirty="0" smtClean="0"/>
              <a:t>  </a:t>
            </a:r>
            <a:r>
              <a:rPr lang="zh-CN" altLang="en-US" b="1" u="sng" dirty="0" smtClean="0">
                <a:solidFill>
                  <a:srgbClr val="FF0000"/>
                </a:solidFill>
              </a:rPr>
              <a:t>中华民族谋复兴</a:t>
            </a:r>
            <a:r>
              <a:rPr lang="en-US" altLang="zh-CN" b="1" u="sng" dirty="0" smtClean="0">
                <a:solidFill>
                  <a:srgbClr val="FF0000"/>
                </a:solidFill>
              </a:rPr>
              <a:t>   </a:t>
            </a:r>
            <a:r>
              <a:rPr lang="zh-CN" altLang="zh-CN" b="1" dirty="0" smtClean="0"/>
              <a:t>作为</a:t>
            </a:r>
            <a:r>
              <a:rPr lang="zh-CN" altLang="zh-CN" b="1" dirty="0"/>
              <a:t>自己的</a:t>
            </a:r>
            <a:r>
              <a:rPr lang="zh-CN" altLang="zh-CN" b="1" dirty="0">
                <a:solidFill>
                  <a:srgbClr val="FF0000"/>
                </a:solidFill>
              </a:rPr>
              <a:t>初心和使命</a:t>
            </a:r>
            <a:r>
              <a:rPr lang="zh-CN" altLang="zh-CN" b="1" dirty="0"/>
              <a:t>。从此，中国人民在斗争中就有了</a:t>
            </a:r>
            <a:r>
              <a:rPr lang="en-US" altLang="zh-CN" b="1" u="sng" dirty="0"/>
              <a:t>  </a:t>
            </a:r>
            <a:r>
              <a:rPr lang="zh-CN" altLang="en-US" b="1" u="sng" dirty="0" smtClean="0">
                <a:solidFill>
                  <a:srgbClr val="FF0000"/>
                </a:solidFill>
              </a:rPr>
              <a:t>主心骨</a:t>
            </a:r>
            <a:r>
              <a:rPr lang="en-US" altLang="zh-CN" b="1" u="sng" dirty="0" smtClean="0">
                <a:solidFill>
                  <a:srgbClr val="FF0000"/>
                </a:solidFill>
              </a:rPr>
              <a:t>   </a:t>
            </a:r>
            <a:r>
              <a:rPr lang="en-US" altLang="zh-CN" b="1" u="sng" dirty="0" smtClean="0"/>
              <a:t>  </a:t>
            </a:r>
            <a:r>
              <a:rPr lang="zh-CN" altLang="zh-CN" b="1" dirty="0"/>
              <a:t>，看到了解放中国问题的出路和希望。</a:t>
            </a:r>
          </a:p>
          <a:p>
            <a:pPr marL="0" indent="0">
              <a:buNone/>
            </a:pPr>
            <a:endParaRPr lang="zh-CN" altLang="en-US" b="1" dirty="0"/>
          </a:p>
        </p:txBody>
      </p:sp>
      <p:sp>
        <p:nvSpPr>
          <p:cNvPr id="17"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8"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8600" y="11468100"/>
            <a:ext cx="266700" cy="3302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2"/>
          <p:cNvSpPr>
            <a:spLocks noChangeArrowheads="1"/>
          </p:cNvSpPr>
          <p:nvPr/>
        </p:nvSpPr>
        <p:spPr bwMode="auto">
          <a:xfrm>
            <a:off x="0" y="195590"/>
            <a:ext cx="885370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762000" algn="l" defTabSz="914400" rtl="0" eaLnBrk="0" fontAlgn="base" latinLnBrk="0" hangingPunct="0">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2026</a:t>
            </a:r>
            <a:r>
              <a:rPr kumimoji="0" lang="zh-CN" altLang="en-US" sz="28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届北师大二附中</a:t>
            </a:r>
            <a:r>
              <a:rPr kumimoji="0" lang="en-US" altLang="zh-CN" sz="28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a:t>
            </a:r>
            <a:r>
              <a:rPr kumimoji="0" lang="zh-CN" altLang="en-US" sz="28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政治与法治</a:t>
            </a:r>
            <a:r>
              <a:rPr kumimoji="0" lang="en-US" altLang="zh-CN" sz="28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a:t>
            </a:r>
            <a:r>
              <a:rPr kumimoji="0" lang="zh-CN" altLang="en-US" sz="28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Calibri" panose="020F0502020204030204" pitchFamily="34" charset="0"/>
              </a:rPr>
              <a:t>期末复习提纲</a:t>
            </a:r>
            <a:endParaRPr kumimoji="0" lang="zh-CN" altLang="en-US" sz="2800" b="1"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6001092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5772</Words>
  <Application>Microsoft Office PowerPoint</Application>
  <PresentationFormat>宽屏</PresentationFormat>
  <Paragraphs>357</Paragraphs>
  <Slides>46</Slides>
  <Notes>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46</vt:i4>
      </vt:variant>
    </vt:vector>
  </HeadingPairs>
  <TitlesOfParts>
    <vt:vector size="57" baseType="lpstr">
      <vt:lpstr>等线</vt:lpstr>
      <vt:lpstr>等线 Light</vt:lpstr>
      <vt:lpstr>黑体</vt:lpstr>
      <vt:lpstr>楷体</vt:lpstr>
      <vt:lpstr>宋体</vt:lpstr>
      <vt:lpstr>微软雅黑</vt:lpstr>
      <vt:lpstr>Arial</vt:lpstr>
      <vt:lpstr>Calibri</vt:lpstr>
      <vt:lpstr>Times New Roman</vt:lpstr>
      <vt:lpstr>Wingdings</vt:lpstr>
      <vt:lpstr>Office 主题​​</vt:lpstr>
      <vt:lpstr>PowerPoint 演示文稿</vt:lpstr>
      <vt:lpstr>2026届期末考试说明</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第三单元课标要求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cp:lastModifiedBy>
  <cp:revision>15</cp:revision>
  <dcterms:created xsi:type="dcterms:W3CDTF">2024-06-25T02:50:16Z</dcterms:created>
  <dcterms:modified xsi:type="dcterms:W3CDTF">2024-07-01T12:33:06Z</dcterms:modified>
</cp:coreProperties>
</file>