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93" r:id="rId2"/>
    <p:sldId id="580" r:id="rId3"/>
    <p:sldId id="581" r:id="rId4"/>
    <p:sldId id="582" r:id="rId5"/>
    <p:sldId id="583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F2710DC3-72F8-468F-95E8-3A6E467E6EC5}">
          <p14:sldIdLst>
            <p14:sldId id="293"/>
            <p14:sldId id="580"/>
            <p14:sldId id="581"/>
            <p14:sldId id="582"/>
            <p14:sldId id="583"/>
          </p14:sldIdLst>
        </p14:section>
        <p14:section name="无标题节" id="{B7702596-09CC-4522-9B83-F45416F9489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hengjin0709@163.com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5DA6"/>
    <a:srgbClr val="F5F5F3"/>
    <a:srgbClr val="EDEDEB"/>
    <a:srgbClr val="EDEDED"/>
    <a:srgbClr val="C2CDD0"/>
    <a:srgbClr val="DBE1E5"/>
    <a:srgbClr val="D3DBDE"/>
    <a:srgbClr val="D3D9DD"/>
    <a:srgbClr val="F5F7F9"/>
    <a:srgbClr val="F8FA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22" autoAdjust="0"/>
    <p:restoredTop sz="93265" autoAdjust="0"/>
  </p:normalViewPr>
  <p:slideViewPr>
    <p:cSldViewPr snapToGrid="0">
      <p:cViewPr varScale="1">
        <p:scale>
          <a:sx n="119" d="100"/>
          <a:sy n="119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06464-B743-40D6-9666-64FA7647DB9B}" type="datetimeFigureOut">
              <a:rPr lang="zh-CN" altLang="en-US" smtClean="0"/>
              <a:t>2024/6/15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5D280-C77A-49F8-9D9F-596487B01F9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392B679-AE23-4750-8FB0-6513430B895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392B679-AE23-4750-8FB0-6513430B895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D5D280-C77A-49F8-9D9F-596487B01F96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D5D280-C77A-49F8-9D9F-596487B01F96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2024/6/15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2024/6/15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821"/>
            <a:ext cx="12192001" cy="6861821"/>
          </a:xfrm>
          <a:prstGeom prst="rect">
            <a:avLst/>
          </a:prstGeom>
        </p:spPr>
      </p:pic>
      <p:cxnSp>
        <p:nvCxnSpPr>
          <p:cNvPr id="7" name="直接连接符 6"/>
          <p:cNvCxnSpPr/>
          <p:nvPr userDrawn="1"/>
        </p:nvCxnSpPr>
        <p:spPr>
          <a:xfrm>
            <a:off x="1007435" y="833864"/>
            <a:ext cx="1046516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7"/>
          <p:cNvGrpSpPr/>
          <p:nvPr userDrawn="1"/>
        </p:nvGrpSpPr>
        <p:grpSpPr bwMode="auto">
          <a:xfrm>
            <a:off x="431371" y="390527"/>
            <a:ext cx="520496" cy="274639"/>
            <a:chOff x="0" y="0"/>
            <a:chExt cx="1041399" cy="549275"/>
          </a:xfrm>
        </p:grpSpPr>
        <p:sp>
          <p:nvSpPr>
            <p:cNvPr id="13" name="Freeform 16"/>
            <p:cNvSpPr/>
            <p:nvPr/>
          </p:nvSpPr>
          <p:spPr bwMode="auto">
            <a:xfrm>
              <a:off x="0" y="0"/>
              <a:ext cx="361950" cy="549275"/>
            </a:xfrm>
            <a:custGeom>
              <a:avLst/>
              <a:gdLst>
                <a:gd name="T0" fmla="*/ 4 w 400"/>
                <a:gd name="T1" fmla="*/ 92 h 608"/>
                <a:gd name="T2" fmla="*/ 96 w 400"/>
                <a:gd name="T3" fmla="*/ 0 h 608"/>
                <a:gd name="T4" fmla="*/ 400 w 400"/>
                <a:gd name="T5" fmla="*/ 304 h 608"/>
                <a:gd name="T6" fmla="*/ 96 w 400"/>
                <a:gd name="T7" fmla="*/ 608 h 608"/>
                <a:gd name="T8" fmla="*/ 0 w 400"/>
                <a:gd name="T9" fmla="*/ 512 h 608"/>
                <a:gd name="T10" fmla="*/ 212 w 400"/>
                <a:gd name="T11" fmla="*/ 300 h 608"/>
                <a:gd name="T12" fmla="*/ 4 w 400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608">
                  <a:moveTo>
                    <a:pt x="4" y="92"/>
                  </a:moveTo>
                  <a:lnTo>
                    <a:pt x="96" y="0"/>
                  </a:lnTo>
                  <a:lnTo>
                    <a:pt x="400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005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14" name="Freeform 17"/>
            <p:cNvSpPr/>
            <p:nvPr/>
          </p:nvSpPr>
          <p:spPr bwMode="auto">
            <a:xfrm>
              <a:off x="3381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6 w 399"/>
                <a:gd name="T3" fmla="*/ 0 h 608"/>
                <a:gd name="T4" fmla="*/ 399 w 399"/>
                <a:gd name="T5" fmla="*/ 304 h 608"/>
                <a:gd name="T6" fmla="*/ 96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6" y="0"/>
                  </a:lnTo>
                  <a:lnTo>
                    <a:pt x="399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399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15" name="Freeform 18"/>
            <p:cNvSpPr/>
            <p:nvPr/>
          </p:nvSpPr>
          <p:spPr bwMode="auto">
            <a:xfrm>
              <a:off x="6810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5 w 399"/>
                <a:gd name="T3" fmla="*/ 0 h 608"/>
                <a:gd name="T4" fmla="*/ 399 w 399"/>
                <a:gd name="T5" fmla="*/ 304 h 608"/>
                <a:gd name="T6" fmla="*/ 95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5" y="0"/>
                  </a:lnTo>
                  <a:lnTo>
                    <a:pt x="399" y="304"/>
                  </a:lnTo>
                  <a:lnTo>
                    <a:pt x="95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7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</p:grpSp>
      <p:sp>
        <p:nvSpPr>
          <p:cNvPr id="18" name="TextBox 15"/>
          <p:cNvSpPr txBox="1"/>
          <p:nvPr userDrawn="1"/>
        </p:nvSpPr>
        <p:spPr>
          <a:xfrm>
            <a:off x="10800524" y="322661"/>
            <a:ext cx="895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EEF1883-7A0E-4F66-9932-E581691AD397}" type="slidenum">
              <a:rPr lang="zh-CN" altLang="en-US" sz="2400" b="0" smtClean="0">
                <a:solidFill>
                  <a:schemeClr val="accent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‹#›</a:t>
            </a:fld>
            <a:r>
              <a:rPr lang="zh-CN" altLang="en-US" sz="2400" b="0" dirty="0">
                <a:solidFill>
                  <a:schemeClr val="accent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821"/>
            <a:ext cx="12192001" cy="6861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821"/>
            <a:ext cx="12192001" cy="6861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2024/6/15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2024/6/15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2024/6/15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2024/6/15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2024/6/15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elogram 21"/>
          <p:cNvSpPr/>
          <p:nvPr/>
        </p:nvSpPr>
        <p:spPr>
          <a:xfrm>
            <a:off x="9514760" y="-3821"/>
            <a:ext cx="2211840" cy="4808977"/>
          </a:xfrm>
          <a:prstGeom prst="parallelogram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Parallelogram 22"/>
          <p:cNvSpPr/>
          <p:nvPr/>
        </p:nvSpPr>
        <p:spPr>
          <a:xfrm>
            <a:off x="10128448" y="2049024"/>
            <a:ext cx="2211840" cy="4808977"/>
          </a:xfrm>
          <a:prstGeom prst="parallelogram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endParaRPr lang="en-US" sz="24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815414" y="2372883"/>
            <a:ext cx="8331991" cy="1344149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1219200"/>
            <a:r>
              <a:rPr lang="en-US" altLang="zh-CN" sz="5000" b="1" dirty="0">
                <a:solidFill>
                  <a:srgbClr val="005DA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Letters to Ask for Help</a:t>
            </a:r>
            <a:endParaRPr lang="zh-CN" altLang="en-US" sz="5000" b="1" dirty="0">
              <a:solidFill>
                <a:srgbClr val="005DA2"/>
              </a:solidFill>
              <a:latin typeface="Tw Cen MT" panose="020B0602020104020603" pitchFamily="34" charset="0"/>
              <a:ea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867405" y="3717032"/>
            <a:ext cx="82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902377" y="3993502"/>
            <a:ext cx="8331991" cy="588011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1219200"/>
            <a:r>
              <a:rPr lang="en-US" altLang="zh-CN" sz="3200" b="1" dirty="0">
                <a:solidFill>
                  <a:srgbClr val="005D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2026</a:t>
            </a:r>
            <a:r>
              <a:rPr lang="zh-CN" altLang="en-US" sz="3200" b="1" dirty="0">
                <a:solidFill>
                  <a:srgbClr val="005D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届写作专题课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/>
          <p:nvPr/>
        </p:nvSpPr>
        <p:spPr>
          <a:xfrm>
            <a:off x="1143840" y="266933"/>
            <a:ext cx="3704021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 defTabSz="1219200"/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Example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</a:p>
        </p:txBody>
      </p:sp>
      <p:sp>
        <p:nvSpPr>
          <p:cNvPr id="2" name="内容占位符 2"/>
          <p:cNvSpPr txBox="1"/>
          <p:nvPr/>
        </p:nvSpPr>
        <p:spPr>
          <a:xfrm>
            <a:off x="896919" y="1190782"/>
            <a:ext cx="10891625" cy="435652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457200" indent="-4572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5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90600" indent="-3810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35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524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133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5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7432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5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3528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572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5181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仿宋_GB2312" pitchFamily="49" charset="-122"/>
                <a:ea typeface="仿宋_GB2312" pitchFamily="49" charset="-122"/>
              </a:rPr>
              <a:t>    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仿宋_GB2312" pitchFamily="49" charset="-122"/>
                <a:ea typeface="仿宋_GB2312" pitchFamily="49" charset="-122"/>
              </a:rPr>
              <a:t>  </a:t>
            </a:r>
            <a:endParaRPr lang="zh-CN" altLang="en-US" sz="3465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948082" y="1190782"/>
            <a:ext cx="10613878" cy="4523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3000" b="1" dirty="0">
                <a:latin typeface="等线" panose="02010600030101010101" pitchFamily="2" charset="-122"/>
                <a:ea typeface="等线" panose="02010600030101010101" pitchFamily="2" charset="-122"/>
              </a:rPr>
              <a:t>        假设你是红星中学高一学生李华。你准备在寒假期间参加学校组织的英语演讲比赛，在准备期间遇到了困难。请给你的英国朋友</a:t>
            </a:r>
            <a:r>
              <a:rPr lang="en-US" altLang="zh-CN" sz="3000" b="1" dirty="0">
                <a:latin typeface="等线" panose="02010600030101010101" pitchFamily="2" charset="-122"/>
                <a:ea typeface="等线" panose="02010600030101010101" pitchFamily="2" charset="-122"/>
              </a:rPr>
              <a:t>Jim</a:t>
            </a:r>
            <a:r>
              <a:rPr lang="zh-CN" altLang="en-US" sz="3000" b="1" dirty="0">
                <a:latin typeface="等线" panose="02010600030101010101" pitchFamily="2" charset="-122"/>
                <a:ea typeface="等线" panose="02010600030101010101" pitchFamily="2" charset="-122"/>
              </a:rPr>
              <a:t>写一封邮件，向他寻求帮助，内容包括：</a:t>
            </a:r>
          </a:p>
          <a:p>
            <a:pPr algn="just">
              <a:lnSpc>
                <a:spcPct val="120000"/>
              </a:lnSpc>
            </a:pPr>
            <a:r>
              <a:rPr lang="en-US" altLang="zh-CN" sz="3000" b="1" dirty="0">
                <a:latin typeface="等线" panose="02010600030101010101" pitchFamily="2" charset="-122"/>
                <a:ea typeface="等线" panose="02010600030101010101" pitchFamily="2" charset="-122"/>
              </a:rPr>
              <a:t>1. </a:t>
            </a:r>
            <a:r>
              <a:rPr lang="zh-CN" altLang="en-US" sz="3000" b="1" dirty="0">
                <a:latin typeface="等线" panose="02010600030101010101" pitchFamily="2" charset="-122"/>
                <a:ea typeface="等线" panose="02010600030101010101" pitchFamily="2" charset="-122"/>
              </a:rPr>
              <a:t>介绍英语演讲比赛的相关信息（主题、形式</a:t>
            </a:r>
            <a:r>
              <a:rPr lang="en-US" altLang="zh-CN" sz="3000" b="1" dirty="0">
                <a:latin typeface="等线" panose="02010600030101010101" pitchFamily="2" charset="-122"/>
                <a:ea typeface="等线" panose="02010600030101010101" pitchFamily="2" charset="-122"/>
              </a:rPr>
              <a:t>……</a:t>
            </a:r>
            <a:r>
              <a:rPr lang="zh-CN" altLang="en-US" sz="3000" b="1" dirty="0">
                <a:latin typeface="等线" panose="02010600030101010101" pitchFamily="2" charset="-122"/>
                <a:ea typeface="等线" panose="02010600030101010101" pitchFamily="2" charset="-122"/>
              </a:rPr>
              <a:t>）；</a:t>
            </a:r>
          </a:p>
          <a:p>
            <a:pPr algn="just">
              <a:lnSpc>
                <a:spcPct val="120000"/>
              </a:lnSpc>
            </a:pPr>
            <a:r>
              <a:rPr lang="en-US" altLang="zh-CN" sz="3000" b="1" dirty="0">
                <a:latin typeface="等线" panose="02010600030101010101" pitchFamily="2" charset="-122"/>
                <a:ea typeface="等线" panose="02010600030101010101" pitchFamily="2" charset="-122"/>
              </a:rPr>
              <a:t>2. </a:t>
            </a:r>
            <a:r>
              <a:rPr lang="zh-CN" altLang="en-US" sz="3000" b="1" dirty="0">
                <a:latin typeface="等线" panose="02010600030101010101" pitchFamily="2" charset="-122"/>
                <a:ea typeface="等线" panose="02010600030101010101" pitchFamily="2" charset="-122"/>
              </a:rPr>
              <a:t>说明你的困难。</a:t>
            </a:r>
          </a:p>
          <a:p>
            <a:pPr algn="just">
              <a:lnSpc>
                <a:spcPct val="120000"/>
              </a:lnSpc>
            </a:pPr>
            <a:r>
              <a:rPr lang="zh-CN" altLang="en-US" sz="3000" b="1" dirty="0">
                <a:latin typeface="等线" panose="02010600030101010101" pitchFamily="2" charset="-122"/>
                <a:ea typeface="等线" panose="02010600030101010101" pitchFamily="2" charset="-122"/>
              </a:rPr>
              <a:t>注意：</a:t>
            </a:r>
            <a:r>
              <a:rPr lang="en-US" altLang="zh-CN" sz="3000" b="1" dirty="0">
                <a:latin typeface="等线" panose="02010600030101010101" pitchFamily="2" charset="-122"/>
                <a:ea typeface="等线" panose="02010600030101010101" pitchFamily="2" charset="-122"/>
              </a:rPr>
              <a:t>1. </a:t>
            </a:r>
            <a:r>
              <a:rPr lang="zh-CN" altLang="en-US" sz="3000" b="1" dirty="0">
                <a:latin typeface="等线" panose="02010600030101010101" pitchFamily="2" charset="-122"/>
                <a:ea typeface="等线" panose="02010600030101010101" pitchFamily="2" charset="-122"/>
              </a:rPr>
              <a:t>词数不少于</a:t>
            </a:r>
            <a:r>
              <a:rPr lang="en-US" altLang="zh-CN" sz="3000" b="1" dirty="0">
                <a:latin typeface="等线" panose="02010600030101010101" pitchFamily="2" charset="-122"/>
                <a:ea typeface="等线" panose="02010600030101010101" pitchFamily="2" charset="-122"/>
              </a:rPr>
              <a:t>100</a:t>
            </a:r>
            <a:r>
              <a:rPr lang="zh-CN" altLang="en-US" sz="3000" b="1" dirty="0">
                <a:latin typeface="等线" panose="02010600030101010101" pitchFamily="2" charset="-122"/>
                <a:ea typeface="等线" panose="02010600030101010101" pitchFamily="2" charset="-122"/>
              </a:rPr>
              <a:t>；</a:t>
            </a:r>
          </a:p>
          <a:p>
            <a:pPr algn="just">
              <a:lnSpc>
                <a:spcPct val="120000"/>
              </a:lnSpc>
            </a:pPr>
            <a:r>
              <a:rPr lang="zh-CN" altLang="en-US" sz="3000" b="1" dirty="0">
                <a:latin typeface="等线" panose="02010600030101010101" pitchFamily="2" charset="-122"/>
                <a:ea typeface="等线" panose="02010600030101010101" pitchFamily="2" charset="-122"/>
              </a:rPr>
              <a:t>      </a:t>
            </a:r>
            <a:r>
              <a:rPr lang="en-US" altLang="zh-CN" sz="3000" b="1" dirty="0">
                <a:latin typeface="等线" panose="02010600030101010101" pitchFamily="2" charset="-122"/>
                <a:ea typeface="等线" panose="02010600030101010101" pitchFamily="2" charset="-122"/>
              </a:rPr>
              <a:t>	   2. </a:t>
            </a:r>
            <a:r>
              <a:rPr lang="zh-CN" altLang="en-US" sz="3000" b="1" dirty="0">
                <a:latin typeface="等线" panose="02010600030101010101" pitchFamily="2" charset="-122"/>
                <a:ea typeface="等线" panose="02010600030101010101" pitchFamily="2" charset="-122"/>
              </a:rPr>
              <a:t>开头和结尾已给出，不计入总词数。</a:t>
            </a:r>
          </a:p>
          <a:p>
            <a:pPr lvl="2">
              <a:lnSpc>
                <a:spcPct val="120000"/>
              </a:lnSpc>
            </a:pPr>
            <a:endParaRPr lang="zh-CN" altLang="en-US" sz="3200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46"/>
          <p:cNvSpPr>
            <a:spLocks noChangeArrowheads="1"/>
          </p:cNvSpPr>
          <p:nvPr/>
        </p:nvSpPr>
        <p:spPr bwMode="auto">
          <a:xfrm>
            <a:off x="651771" y="4423750"/>
            <a:ext cx="3351951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altLang="zh-CN" sz="2800" b="1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seeking help about how to prepare for a speech competition</a:t>
            </a:r>
            <a:endParaRPr lang="en-US" altLang="zh-CN" sz="2800" b="1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  <a:sym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-144692" y="3341589"/>
            <a:ext cx="3956811" cy="675216"/>
            <a:chOff x="-108519" y="2506191"/>
            <a:chExt cx="2967608" cy="506412"/>
          </a:xfrm>
        </p:grpSpPr>
        <p:grpSp>
          <p:nvGrpSpPr>
            <p:cNvPr id="4" name="组合 32"/>
            <p:cNvGrpSpPr/>
            <p:nvPr/>
          </p:nvGrpSpPr>
          <p:grpSpPr bwMode="auto">
            <a:xfrm>
              <a:off x="-108519" y="2506191"/>
              <a:ext cx="2967608" cy="506412"/>
              <a:chOff x="-1032447" y="0"/>
              <a:chExt cx="2967616" cy="506624"/>
            </a:xfrm>
            <a:solidFill>
              <a:schemeClr val="accent1"/>
            </a:solidFill>
          </p:grpSpPr>
          <p:sp>
            <p:nvSpPr>
              <p:cNvPr id="6" name="等腰三角形 34"/>
              <p:cNvSpPr>
                <a:spLocks noChangeArrowheads="1"/>
              </p:cNvSpPr>
              <p:nvPr/>
            </p:nvSpPr>
            <p:spPr bwMode="auto">
              <a:xfrm>
                <a:off x="902659" y="0"/>
                <a:ext cx="129852" cy="95220"/>
              </a:xfrm>
              <a:prstGeom prst="triangle">
                <a:avLst>
                  <a:gd name="adj" fmla="val 50000"/>
                </a:avLst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BABABA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zh-CN" altLang="zh-CN" sz="2400">
                  <a:solidFill>
                    <a:srgbClr val="FFFFFF"/>
                  </a:solidFill>
                  <a:latin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5" name="圆角矩形 33"/>
              <p:cNvSpPr>
                <a:spLocks noChangeArrowheads="1"/>
              </p:cNvSpPr>
              <p:nvPr/>
            </p:nvSpPr>
            <p:spPr bwMode="auto">
              <a:xfrm>
                <a:off x="-1032447" y="73989"/>
                <a:ext cx="2967616" cy="432635"/>
              </a:xfrm>
              <a:prstGeom prst="roundRect">
                <a:avLst>
                  <a:gd name="adj" fmla="val 16667"/>
                </a:avLst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BABABA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zh-CN" altLang="zh-CN" sz="2400">
                  <a:solidFill>
                    <a:srgbClr val="FFFFFF"/>
                  </a:solidFill>
                  <a:latin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</p:grpSp>
        <p:sp>
          <p:nvSpPr>
            <p:cNvPr id="19" name="TextBox 50"/>
            <p:cNvSpPr>
              <a:spLocks noChangeArrowheads="1"/>
            </p:cNvSpPr>
            <p:nvPr/>
          </p:nvSpPr>
          <p:spPr bwMode="auto">
            <a:xfrm>
              <a:off x="1325158" y="2659304"/>
              <a:ext cx="119538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为什么写？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657601" y="3441072"/>
            <a:ext cx="2580217" cy="675217"/>
            <a:chOff x="2743200" y="2580803"/>
            <a:chExt cx="1935163" cy="506413"/>
          </a:xfrm>
        </p:grpSpPr>
        <p:grpSp>
          <p:nvGrpSpPr>
            <p:cNvPr id="8" name="组合 36"/>
            <p:cNvGrpSpPr/>
            <p:nvPr/>
          </p:nvGrpSpPr>
          <p:grpSpPr bwMode="auto">
            <a:xfrm flipV="1">
              <a:off x="2743200" y="2580803"/>
              <a:ext cx="1935163" cy="506413"/>
              <a:chOff x="0" y="0"/>
              <a:chExt cx="1935168" cy="506624"/>
            </a:xfrm>
            <a:solidFill>
              <a:schemeClr val="accent2"/>
            </a:solidFill>
          </p:grpSpPr>
          <p:sp>
            <p:nvSpPr>
              <p:cNvPr id="9" name="圆角矩形 37"/>
              <p:cNvSpPr>
                <a:spLocks noChangeArrowheads="1"/>
              </p:cNvSpPr>
              <p:nvPr/>
            </p:nvSpPr>
            <p:spPr bwMode="auto">
              <a:xfrm>
                <a:off x="0" y="73989"/>
                <a:ext cx="1935168" cy="432635"/>
              </a:xfrm>
              <a:prstGeom prst="roundRect">
                <a:avLst>
                  <a:gd name="adj" fmla="val 16667"/>
                </a:avLst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BABABA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zh-CN" altLang="zh-CN" sz="2400">
                  <a:solidFill>
                    <a:srgbClr val="FFFFFF"/>
                  </a:solidFill>
                  <a:latin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10" name="等腰三角形 38"/>
              <p:cNvSpPr>
                <a:spLocks noChangeArrowheads="1"/>
              </p:cNvSpPr>
              <p:nvPr/>
            </p:nvSpPr>
            <p:spPr bwMode="auto">
              <a:xfrm>
                <a:off x="902659" y="0"/>
                <a:ext cx="129852" cy="95220"/>
              </a:xfrm>
              <a:prstGeom prst="triangle">
                <a:avLst>
                  <a:gd name="adj" fmla="val 50000"/>
                </a:avLst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BABABA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zh-CN" altLang="zh-CN" sz="2400">
                  <a:solidFill>
                    <a:srgbClr val="FFFFFF"/>
                  </a:solidFill>
                  <a:latin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</p:grpSp>
        <p:sp>
          <p:nvSpPr>
            <p:cNvPr id="20" name="TextBox 51"/>
            <p:cNvSpPr>
              <a:spLocks noChangeArrowheads="1"/>
            </p:cNvSpPr>
            <p:nvPr/>
          </p:nvSpPr>
          <p:spPr bwMode="auto">
            <a:xfrm>
              <a:off x="3187323" y="2667930"/>
              <a:ext cx="119538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给谁写？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6087534" y="3341589"/>
            <a:ext cx="2582333" cy="675216"/>
            <a:chOff x="4565650" y="2506191"/>
            <a:chExt cx="1936750" cy="506412"/>
          </a:xfrm>
        </p:grpSpPr>
        <p:grpSp>
          <p:nvGrpSpPr>
            <p:cNvPr id="12" name="组合 40"/>
            <p:cNvGrpSpPr/>
            <p:nvPr/>
          </p:nvGrpSpPr>
          <p:grpSpPr bwMode="auto">
            <a:xfrm>
              <a:off x="4565650" y="2506191"/>
              <a:ext cx="1936750" cy="506412"/>
              <a:chOff x="0" y="0"/>
              <a:chExt cx="1935168" cy="506624"/>
            </a:xfrm>
            <a:solidFill>
              <a:schemeClr val="accent1"/>
            </a:solidFill>
          </p:grpSpPr>
          <p:sp>
            <p:nvSpPr>
              <p:cNvPr id="13" name="圆角矩形 41"/>
              <p:cNvSpPr>
                <a:spLocks noChangeArrowheads="1"/>
              </p:cNvSpPr>
              <p:nvPr/>
            </p:nvSpPr>
            <p:spPr bwMode="auto">
              <a:xfrm>
                <a:off x="0" y="73989"/>
                <a:ext cx="1935168" cy="432635"/>
              </a:xfrm>
              <a:prstGeom prst="roundRect">
                <a:avLst>
                  <a:gd name="adj" fmla="val 16667"/>
                </a:avLst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BABABA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zh-CN" altLang="zh-CN" sz="2400">
                  <a:solidFill>
                    <a:srgbClr val="FFFFFF"/>
                  </a:solidFill>
                  <a:latin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14" name="等腰三角形 42"/>
              <p:cNvSpPr>
                <a:spLocks noChangeArrowheads="1"/>
              </p:cNvSpPr>
              <p:nvPr/>
            </p:nvSpPr>
            <p:spPr bwMode="auto">
              <a:xfrm>
                <a:off x="902659" y="0"/>
                <a:ext cx="129852" cy="95220"/>
              </a:xfrm>
              <a:prstGeom prst="triangle">
                <a:avLst>
                  <a:gd name="adj" fmla="val 50000"/>
                </a:avLst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BABABA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zh-CN" altLang="zh-CN" sz="2400">
                  <a:solidFill>
                    <a:srgbClr val="FFFFFF"/>
                  </a:solidFill>
                  <a:latin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</p:grpSp>
        <p:sp>
          <p:nvSpPr>
            <p:cNvPr id="21" name="TextBox 52"/>
            <p:cNvSpPr>
              <a:spLocks noChangeArrowheads="1"/>
            </p:cNvSpPr>
            <p:nvPr/>
          </p:nvSpPr>
          <p:spPr bwMode="auto">
            <a:xfrm>
              <a:off x="5017518" y="2683876"/>
              <a:ext cx="1193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写什么？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8513233" y="3441069"/>
            <a:ext cx="3823460" cy="675219"/>
            <a:chOff x="6384924" y="2580802"/>
            <a:chExt cx="2867595" cy="506414"/>
          </a:xfrm>
        </p:grpSpPr>
        <p:grpSp>
          <p:nvGrpSpPr>
            <p:cNvPr id="22" name="组合 53"/>
            <p:cNvGrpSpPr/>
            <p:nvPr/>
          </p:nvGrpSpPr>
          <p:grpSpPr bwMode="auto">
            <a:xfrm flipV="1">
              <a:off x="6384924" y="2580802"/>
              <a:ext cx="2867595" cy="506414"/>
              <a:chOff x="-1" y="0"/>
              <a:chExt cx="2865253" cy="506625"/>
            </a:xfrm>
            <a:solidFill>
              <a:schemeClr val="accent2"/>
            </a:solidFill>
          </p:grpSpPr>
          <p:sp>
            <p:nvSpPr>
              <p:cNvPr id="23" name="圆角矩形 54"/>
              <p:cNvSpPr>
                <a:spLocks noChangeArrowheads="1"/>
              </p:cNvSpPr>
              <p:nvPr/>
            </p:nvSpPr>
            <p:spPr bwMode="auto">
              <a:xfrm>
                <a:off x="-1" y="73990"/>
                <a:ext cx="2865253" cy="432635"/>
              </a:xfrm>
              <a:prstGeom prst="roundRect">
                <a:avLst>
                  <a:gd name="adj" fmla="val 16667"/>
                </a:avLst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BABABA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zh-CN" altLang="zh-CN" sz="2400">
                  <a:solidFill>
                    <a:srgbClr val="FFFFFF"/>
                  </a:solidFill>
                  <a:latin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  <p:sp>
            <p:nvSpPr>
              <p:cNvPr id="24" name="等腰三角形 55"/>
              <p:cNvSpPr>
                <a:spLocks noChangeArrowheads="1"/>
              </p:cNvSpPr>
              <p:nvPr/>
            </p:nvSpPr>
            <p:spPr bwMode="auto">
              <a:xfrm>
                <a:off x="902659" y="0"/>
                <a:ext cx="129852" cy="95220"/>
              </a:xfrm>
              <a:prstGeom prst="triangle">
                <a:avLst>
                  <a:gd name="adj" fmla="val 50000"/>
                </a:avLst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rgbClr val="BABABA"/>
                    </a:solidFill>
                    <a:bevel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zh-CN" altLang="zh-CN" sz="2400">
                  <a:solidFill>
                    <a:srgbClr val="FFFFFF"/>
                  </a:solidFill>
                  <a:latin typeface="宋体" panose="02010600030101010101" pitchFamily="2" charset="-122"/>
                  <a:sym typeface="宋体" panose="02010600030101010101" pitchFamily="2" charset="-122"/>
                </a:endParaRPr>
              </a:p>
            </p:txBody>
          </p:sp>
        </p:grpSp>
        <p:sp>
          <p:nvSpPr>
            <p:cNvPr id="25" name="TextBox 56"/>
            <p:cNvSpPr>
              <a:spLocks noChangeArrowheads="1"/>
            </p:cNvSpPr>
            <p:nvPr/>
          </p:nvSpPr>
          <p:spPr bwMode="auto">
            <a:xfrm>
              <a:off x="6792297" y="2680499"/>
              <a:ext cx="119538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怎么写？</a:t>
              </a:r>
            </a:p>
          </p:txBody>
        </p:sp>
      </p:grpSp>
      <p:sp>
        <p:nvSpPr>
          <p:cNvPr id="26" name="TextBox 57"/>
          <p:cNvSpPr>
            <a:spLocks noChangeArrowheads="1"/>
          </p:cNvSpPr>
          <p:nvPr/>
        </p:nvSpPr>
        <p:spPr bwMode="auto">
          <a:xfrm>
            <a:off x="4293028" y="2174194"/>
            <a:ext cx="2794979" cy="568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228600" indent="-2286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b="1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Jim</a:t>
            </a:r>
          </a:p>
        </p:txBody>
      </p:sp>
      <p:grpSp>
        <p:nvGrpSpPr>
          <p:cNvPr id="29" name="组合 28"/>
          <p:cNvGrpSpPr/>
          <p:nvPr/>
        </p:nvGrpSpPr>
        <p:grpSpPr>
          <a:xfrm>
            <a:off x="1813984" y="1588988"/>
            <a:ext cx="1413933" cy="1413933"/>
            <a:chOff x="1360488" y="1191741"/>
            <a:chExt cx="1060450" cy="1060450"/>
          </a:xfrm>
        </p:grpSpPr>
        <p:sp>
          <p:nvSpPr>
            <p:cNvPr id="7" name="椭圆 35"/>
            <p:cNvSpPr>
              <a:spLocks noChangeArrowheads="1"/>
            </p:cNvSpPr>
            <p:nvPr/>
          </p:nvSpPr>
          <p:spPr bwMode="auto">
            <a:xfrm>
              <a:off x="1360488" y="1191741"/>
              <a:ext cx="1060450" cy="106045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lang="zh-CN" altLang="zh-CN" sz="24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32" name="TextBox 67"/>
            <p:cNvSpPr>
              <a:spLocks noChangeArrowheads="1"/>
            </p:cNvSpPr>
            <p:nvPr/>
          </p:nvSpPr>
          <p:spPr bwMode="auto">
            <a:xfrm>
              <a:off x="1548210" y="1568077"/>
              <a:ext cx="658019" cy="307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altLang="zh-CN" sz="2665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Why</a:t>
              </a:r>
              <a:r>
                <a:rPr lang="en-US" altLang="zh-CN" sz="2135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 </a:t>
              </a:r>
              <a:endParaRPr lang="zh-CN" altLang="en-US" sz="213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6671734" y="1588988"/>
            <a:ext cx="1413933" cy="1413933"/>
            <a:chOff x="5003800" y="1191741"/>
            <a:chExt cx="1060450" cy="1060450"/>
          </a:xfrm>
        </p:grpSpPr>
        <p:sp>
          <p:nvSpPr>
            <p:cNvPr id="15" name="椭圆 43"/>
            <p:cNvSpPr>
              <a:spLocks noChangeArrowheads="1"/>
            </p:cNvSpPr>
            <p:nvPr/>
          </p:nvSpPr>
          <p:spPr bwMode="auto">
            <a:xfrm>
              <a:off x="5003800" y="1191741"/>
              <a:ext cx="1060450" cy="106045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lang="zh-CN" altLang="zh-CN" sz="24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33" name="TextBox 68"/>
            <p:cNvSpPr>
              <a:spLocks noChangeArrowheads="1"/>
            </p:cNvSpPr>
            <p:nvPr/>
          </p:nvSpPr>
          <p:spPr bwMode="auto">
            <a:xfrm>
              <a:off x="5154463" y="1568077"/>
              <a:ext cx="759123" cy="307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altLang="zh-CN" sz="2665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What </a:t>
              </a:r>
              <a:endParaRPr lang="zh-CN" altLang="en-US" sz="266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4326467" y="4347005"/>
            <a:ext cx="1413933" cy="1413934"/>
            <a:chOff x="3244850" y="3260253"/>
            <a:chExt cx="1060450" cy="1060450"/>
          </a:xfrm>
        </p:grpSpPr>
        <p:sp>
          <p:nvSpPr>
            <p:cNvPr id="11" name="椭圆 39"/>
            <p:cNvSpPr>
              <a:spLocks noChangeArrowheads="1"/>
            </p:cNvSpPr>
            <p:nvPr/>
          </p:nvSpPr>
          <p:spPr bwMode="auto">
            <a:xfrm>
              <a:off x="3244850" y="3260253"/>
              <a:ext cx="1060450" cy="10604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lang="zh-CN" altLang="zh-CN" sz="24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34" name="TextBox 70"/>
            <p:cNvSpPr>
              <a:spLocks noChangeArrowheads="1"/>
            </p:cNvSpPr>
            <p:nvPr/>
          </p:nvSpPr>
          <p:spPr bwMode="auto">
            <a:xfrm>
              <a:off x="3437242" y="3648647"/>
              <a:ext cx="645865" cy="307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altLang="zh-CN" sz="2665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Who</a:t>
              </a:r>
              <a:endParaRPr lang="zh-CN" altLang="en-US" sz="2665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9097434" y="4347005"/>
            <a:ext cx="1413933" cy="1413933"/>
            <a:chOff x="6823075" y="3260253"/>
            <a:chExt cx="1060450" cy="1060450"/>
          </a:xfrm>
        </p:grpSpPr>
        <p:sp>
          <p:nvSpPr>
            <p:cNvPr id="16" name="椭圆 45"/>
            <p:cNvSpPr>
              <a:spLocks noChangeArrowheads="1"/>
            </p:cNvSpPr>
            <p:nvPr/>
          </p:nvSpPr>
          <p:spPr bwMode="auto">
            <a:xfrm>
              <a:off x="6823075" y="3260253"/>
              <a:ext cx="1060450" cy="10604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lang="zh-CN" altLang="zh-CN" sz="24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35" name="TextBox 72"/>
            <p:cNvSpPr>
              <a:spLocks noChangeArrowheads="1"/>
            </p:cNvSpPr>
            <p:nvPr/>
          </p:nvSpPr>
          <p:spPr bwMode="auto">
            <a:xfrm>
              <a:off x="7019280" y="3655192"/>
              <a:ext cx="668040" cy="307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altLang="zh-CN" sz="2665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How</a:t>
              </a:r>
              <a:r>
                <a:rPr lang="en-US" altLang="zh-CN" sz="2135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 </a:t>
              </a:r>
              <a:endParaRPr lang="zh-CN" altLang="en-US" sz="2135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36" name="TextBox 57"/>
          <p:cNvSpPr>
            <a:spLocks noChangeArrowheads="1"/>
          </p:cNvSpPr>
          <p:nvPr/>
        </p:nvSpPr>
        <p:spPr bwMode="auto">
          <a:xfrm>
            <a:off x="6087535" y="4338541"/>
            <a:ext cx="2713642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228600" indent="-228600" algn="l">
              <a:buFont typeface="Arial" panose="020B0604020202020204" pitchFamily="34" charset="0"/>
              <a:buChar char="•"/>
            </a:pPr>
            <a:r>
              <a:rPr lang="en-US" altLang="zh-CN" sz="2800" b="1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introduce the speech</a:t>
            </a:r>
            <a:r>
              <a:rPr lang="zh-CN" altLang="en-US" sz="2800" b="1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 </a:t>
            </a:r>
            <a:r>
              <a:rPr lang="en-US" altLang="zh-CN" sz="2800" b="1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competition;</a:t>
            </a:r>
          </a:p>
          <a:p>
            <a:pPr marL="228600" indent="-228600" algn="l">
              <a:buFont typeface="Arial" panose="020B0604020202020204" pitchFamily="34" charset="0"/>
              <a:buChar char="•"/>
            </a:pPr>
            <a:r>
              <a:rPr lang="en-US" altLang="zh-CN" sz="2800" b="1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talk about your difficulties</a:t>
            </a:r>
          </a:p>
        </p:txBody>
      </p:sp>
      <p:sp>
        <p:nvSpPr>
          <p:cNvPr id="37" name="TextBox 57"/>
          <p:cNvSpPr>
            <a:spLocks noChangeArrowheads="1"/>
          </p:cNvSpPr>
          <p:nvPr/>
        </p:nvSpPr>
        <p:spPr bwMode="auto">
          <a:xfrm>
            <a:off x="8964085" y="1365186"/>
            <a:ext cx="2136076" cy="1861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228600" indent="-2286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beginning</a:t>
            </a:r>
          </a:p>
          <a:p>
            <a:pPr marL="228600" indent="-2286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body</a:t>
            </a:r>
          </a:p>
          <a:p>
            <a:pPr marL="228600" indent="-2286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ending</a:t>
            </a:r>
            <a:endParaRPr lang="en-US" altLang="zh-CN" sz="20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微软雅黑" panose="020B0503020204020204" pitchFamily="34" charset="-122"/>
            </a:endParaRPr>
          </a:p>
        </p:txBody>
      </p:sp>
      <p:sp>
        <p:nvSpPr>
          <p:cNvPr id="38" name="Title 1"/>
          <p:cNvSpPr txBox="1"/>
          <p:nvPr/>
        </p:nvSpPr>
        <p:spPr>
          <a:xfrm>
            <a:off x="1229400" y="260649"/>
            <a:ext cx="5643217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过程性写作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0">
        <p159:morph option="byObject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6" grpId="0"/>
      <p:bldP spid="36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/>
          <p:nvPr/>
        </p:nvSpPr>
        <p:spPr>
          <a:xfrm>
            <a:off x="1143840" y="266933"/>
            <a:ext cx="6320650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 defTabSz="1219200"/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Beginnings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525406" y="1214120"/>
            <a:ext cx="11264975" cy="5643880"/>
          </a:xfrm>
          <a:prstGeom prst="rect">
            <a:avLst/>
          </a:prstGeom>
        </p:spPr>
        <p:txBody>
          <a:bodyPr>
            <a:noAutofit/>
          </a:bodyPr>
          <a:lstStyle>
            <a:lvl1pPr marL="457200" indent="-4572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3810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8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2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How is everything going? Our school is organizing an English speech competition during the winter vacation, and I have signed up for it. I’m striving for a good performance, but I’ve encountered some difficulties during my preparation.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I’m writing to ask for your help.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Hope this email finds you well. Do you still remember the English speech contest that I told you I would take part in this winter vacation?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I’m writing to 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 if you could help me better prepare for it.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465056" y="165568"/>
            <a:ext cx="52611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125000"/>
              </a:lnSpc>
              <a:spcAft>
                <a:spcPts val="0"/>
              </a:spcAft>
            </a:pPr>
            <a:r>
              <a:rPr lang="en-US" altLang="zh-CN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w Cen MT" panose="020B0602020104020603" pitchFamily="34" charset="0"/>
                <a:ea typeface="微软雅黑" panose="020B0503020204020204" pitchFamily="34" charset="-122"/>
                <a:cs typeface="Open Sans Light" panose="020B0306030504020204" pitchFamily="34" charset="0"/>
              </a:rPr>
              <a:t>(</a:t>
            </a:r>
            <a:r>
              <a:rPr lang="zh-CN" alt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w Cen MT" panose="020B0602020104020603" pitchFamily="34" charset="0"/>
                <a:ea typeface="微软雅黑" panose="020B0503020204020204" pitchFamily="34" charset="-122"/>
                <a:cs typeface="Open Sans Light" panose="020B0306030504020204" pitchFamily="34" charset="0"/>
              </a:rPr>
              <a:t>问候</a:t>
            </a:r>
            <a:r>
              <a:rPr lang="en-US" altLang="zh-CN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w Cen MT" panose="020B0602020104020603" pitchFamily="34" charset="0"/>
                <a:ea typeface="微软雅黑" panose="020B0503020204020204" pitchFamily="34" charset="-122"/>
                <a:cs typeface="Open Sans Light" panose="020B0306030504020204" pitchFamily="34" charset="0"/>
              </a:rPr>
              <a:t>)+</a:t>
            </a:r>
            <a:r>
              <a:rPr lang="zh-CN" altLang="en-US" sz="3200" b="1" dirty="0">
                <a:solidFill>
                  <a:srgbClr val="345DA6"/>
                </a:solidFill>
                <a:latin typeface="Tw Cen MT" panose="020B0602020104020603" pitchFamily="34" charset="0"/>
                <a:ea typeface="微软雅黑" panose="020B0503020204020204" pitchFamily="34" charset="-122"/>
                <a:cs typeface="Open Sans Light" panose="020B0306030504020204" pitchFamily="34" charset="0"/>
              </a:rPr>
              <a:t>背景</a:t>
            </a:r>
            <a:r>
              <a:rPr lang="en-US" altLang="zh-CN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w Cen MT" panose="020B0602020104020603" pitchFamily="34" charset="0"/>
                <a:ea typeface="微软雅黑" panose="020B0503020204020204" pitchFamily="34" charset="-122"/>
                <a:cs typeface="Open Sans Light" panose="020B0306030504020204" pitchFamily="34" charset="0"/>
              </a:rPr>
              <a:t>+</a:t>
            </a:r>
            <a:r>
              <a:rPr lang="zh-CN" altLang="en-US" sz="3200" b="1" dirty="0">
                <a:solidFill>
                  <a:srgbClr val="C00000"/>
                </a:solidFill>
                <a:latin typeface="Tw Cen MT" panose="020B0602020104020603" pitchFamily="34" charset="0"/>
                <a:ea typeface="微软雅黑" panose="020B0503020204020204" pitchFamily="34" charset="-122"/>
                <a:cs typeface="Open Sans Light" panose="020B0306030504020204" pitchFamily="34" charset="0"/>
              </a:rPr>
              <a:t>目的</a:t>
            </a:r>
            <a:endParaRPr lang="zh-CN" altLang="zh-CN" sz="3200" b="1" dirty="0">
              <a:solidFill>
                <a:srgbClr val="C00000"/>
              </a:solidFill>
              <a:latin typeface="Tw Cen MT" panose="020B0602020104020603" pitchFamily="34" charset="0"/>
              <a:ea typeface="微软雅黑" panose="020B0503020204020204" pitchFamily="34" charset="-122"/>
              <a:cs typeface="Open Sans Light" panose="020B0306030504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/>
          <p:nvPr/>
        </p:nvSpPr>
        <p:spPr>
          <a:xfrm>
            <a:off x="1143840" y="266933"/>
            <a:ext cx="6320650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anose="02000000000000000000" pitchFamily="2" charset="0"/>
                <a:cs typeface="Open Sans Light" panose="020B0306030504020204" pitchFamily="34" charset="0"/>
              </a:defRPr>
            </a:lvl1pPr>
          </a:lstStyle>
          <a:p>
            <a:pPr algn="l" defTabSz="1219200"/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Endings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588084" y="1172583"/>
            <a:ext cx="11015831" cy="5310907"/>
          </a:xfrm>
          <a:prstGeom prst="rect">
            <a:avLst/>
          </a:prstGeom>
        </p:spPr>
        <p:txBody>
          <a:bodyPr>
            <a:noAutofit/>
          </a:bodyPr>
          <a:lstStyle>
            <a:lvl1pPr marL="457200" indent="-4572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3810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8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20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600" indent="-304800" algn="l" defTabSz="12192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Considering your knowledge and experience in public speaking, I</a:t>
            </a: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sincerely hope for your help. I’d greatly appreciate</a:t>
            </a:r>
            <a:r>
              <a:rPr lang="zh-CN" altLang="en-US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advice or resources you might share. Can’t wait to hear from you! </a:t>
            </a: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CN" sz="3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With your knowledge and skills in public speaking, I’m really hoping you can lend me a hand. Any tips or resources you can share would be a great help. Looking forward to your reply!</a:t>
            </a:r>
          </a:p>
          <a:p>
            <a:pPr marL="0" indent="0" algn="just">
              <a:lnSpc>
                <a:spcPct val="120000"/>
              </a:lnSpc>
              <a:spcBef>
                <a:spcPct val="0"/>
              </a:spcBef>
              <a:buNone/>
            </a:pPr>
            <a:endParaRPr lang="en-US" altLang="zh-CN"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自定义 2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DA2"/>
      </a:accent1>
      <a:accent2>
        <a:srgbClr val="C4C7CB"/>
      </a:accent2>
      <a:accent3>
        <a:srgbClr val="7F7F7F"/>
      </a:accent3>
      <a:accent4>
        <a:srgbClr val="7F7F7F"/>
      </a:accent4>
      <a:accent5>
        <a:srgbClr val="7F7F7F"/>
      </a:accent5>
      <a:accent6>
        <a:srgbClr val="7F7F7F"/>
      </a:accent6>
      <a:hlink>
        <a:srgbClr val="17365D"/>
      </a:hlink>
      <a:folHlink>
        <a:srgbClr val="548DD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341</Words>
  <Application>Microsoft Macintosh PowerPoint</Application>
  <PresentationFormat>宽屏</PresentationFormat>
  <Paragraphs>37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等线</vt:lpstr>
      <vt:lpstr>仿宋_GB2312</vt:lpstr>
      <vt:lpstr>黑体</vt:lpstr>
      <vt:lpstr>宋体</vt:lpstr>
      <vt:lpstr>微软雅黑</vt:lpstr>
      <vt:lpstr>微软雅黑 Light</vt:lpstr>
      <vt:lpstr>Arial</vt:lpstr>
      <vt:lpstr>Calibri</vt:lpstr>
      <vt:lpstr>Times New Roman</vt:lpstr>
      <vt:lpstr>Tw Cen MT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作文讲评</dc:title>
  <dc:creator>Tiana</dc:creator>
  <cp:lastModifiedBy>Grace Wang</cp:lastModifiedBy>
  <cp:revision>157</cp:revision>
  <dcterms:created xsi:type="dcterms:W3CDTF">2021-09-22T09:59:00Z</dcterms:created>
  <dcterms:modified xsi:type="dcterms:W3CDTF">2024-06-15T10:01:02Z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ED720E2A0BB94A55AD7830C4CD3B3387</vt:lpwstr>
  </property>
  <property fmtid="{D5CDD505-2E9C-101B-9397-08002B2CF9AE}" pid="3" name="KSOProductBuildVer">
    <vt:lpwstr>2052-11.8.2.12118</vt:lpwstr>
  </property>
</Properties>
</file>