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93" r:id="rId2"/>
    <p:sldId id="373" r:id="rId3"/>
    <p:sldId id="477" r:id="rId4"/>
    <p:sldId id="478" r:id="rId5"/>
    <p:sldId id="479" r:id="rId6"/>
    <p:sldId id="484" r:id="rId7"/>
    <p:sldId id="480" r:id="rId8"/>
    <p:sldId id="481" r:id="rId9"/>
    <p:sldId id="482" r:id="rId10"/>
    <p:sldId id="47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F2710DC3-72F8-468F-95E8-3A6E467E6EC5}">
          <p14:sldIdLst>
            <p14:sldId id="293"/>
            <p14:sldId id="373"/>
            <p14:sldId id="477"/>
            <p14:sldId id="478"/>
            <p14:sldId id="479"/>
            <p14:sldId id="484"/>
            <p14:sldId id="480"/>
            <p14:sldId id="481"/>
            <p14:sldId id="482"/>
            <p14:sldId id="476"/>
          </p14:sldIdLst>
        </p14:section>
        <p14:section name="无标题节" id="{B7702596-09CC-4522-9B83-F45416F9489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5DA6"/>
    <a:srgbClr val="EFEFEE"/>
    <a:srgbClr val="EFEFEF"/>
    <a:srgbClr val="EAE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3265" autoAdjust="0"/>
  </p:normalViewPr>
  <p:slideViewPr>
    <p:cSldViewPr snapToGrid="0">
      <p:cViewPr varScale="1">
        <p:scale>
          <a:sx n="119" d="100"/>
          <a:sy n="119" d="100"/>
        </p:scale>
        <p:origin x="8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06464-B743-40D6-9666-64FA7647DB9B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5D280-C77A-49F8-9D9F-596487B01F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39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7129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8052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320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180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5D280-C77A-49F8-9D9F-596487B01F9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382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3815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1287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450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456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437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  <p:cxnSp>
        <p:nvCxnSpPr>
          <p:cNvPr id="7" name="直接连接符 6"/>
          <p:cNvCxnSpPr/>
          <p:nvPr userDrawn="1"/>
        </p:nvCxnSpPr>
        <p:spPr>
          <a:xfrm>
            <a:off x="1007435" y="833864"/>
            <a:ext cx="1046516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7"/>
          <p:cNvGrpSpPr/>
          <p:nvPr userDrawn="1"/>
        </p:nvGrpSpPr>
        <p:grpSpPr bwMode="auto">
          <a:xfrm>
            <a:off x="431371" y="390527"/>
            <a:ext cx="520496" cy="274639"/>
            <a:chOff x="0" y="0"/>
            <a:chExt cx="1041399" cy="549275"/>
          </a:xfrm>
        </p:grpSpPr>
        <p:sp>
          <p:nvSpPr>
            <p:cNvPr id="13" name="Freeform 16"/>
            <p:cNvSpPr/>
            <p:nvPr/>
          </p:nvSpPr>
          <p:spPr bwMode="auto">
            <a:xfrm>
              <a:off x="0" y="0"/>
              <a:ext cx="361950" cy="549275"/>
            </a:xfrm>
            <a:custGeom>
              <a:avLst/>
              <a:gdLst>
                <a:gd name="T0" fmla="*/ 4 w 400"/>
                <a:gd name="T1" fmla="*/ 92 h 608"/>
                <a:gd name="T2" fmla="*/ 96 w 400"/>
                <a:gd name="T3" fmla="*/ 0 h 608"/>
                <a:gd name="T4" fmla="*/ 400 w 400"/>
                <a:gd name="T5" fmla="*/ 304 h 608"/>
                <a:gd name="T6" fmla="*/ 96 w 400"/>
                <a:gd name="T7" fmla="*/ 608 h 608"/>
                <a:gd name="T8" fmla="*/ 0 w 400"/>
                <a:gd name="T9" fmla="*/ 512 h 608"/>
                <a:gd name="T10" fmla="*/ 212 w 400"/>
                <a:gd name="T11" fmla="*/ 300 h 608"/>
                <a:gd name="T12" fmla="*/ 4 w 400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0" h="608">
                  <a:moveTo>
                    <a:pt x="4" y="92"/>
                  </a:moveTo>
                  <a:lnTo>
                    <a:pt x="96" y="0"/>
                  </a:lnTo>
                  <a:lnTo>
                    <a:pt x="400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005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4" name="Freeform 17"/>
            <p:cNvSpPr/>
            <p:nvPr/>
          </p:nvSpPr>
          <p:spPr bwMode="auto">
            <a:xfrm>
              <a:off x="3381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6 w 399"/>
                <a:gd name="T3" fmla="*/ 0 h 608"/>
                <a:gd name="T4" fmla="*/ 399 w 399"/>
                <a:gd name="T5" fmla="*/ 304 h 608"/>
                <a:gd name="T6" fmla="*/ 96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6" y="0"/>
                  </a:lnTo>
                  <a:lnTo>
                    <a:pt x="399" y="304"/>
                  </a:lnTo>
                  <a:lnTo>
                    <a:pt x="96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3992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15" name="Freeform 18"/>
            <p:cNvSpPr/>
            <p:nvPr/>
          </p:nvSpPr>
          <p:spPr bwMode="auto">
            <a:xfrm>
              <a:off x="681037" y="0"/>
              <a:ext cx="360362" cy="549275"/>
            </a:xfrm>
            <a:custGeom>
              <a:avLst/>
              <a:gdLst>
                <a:gd name="T0" fmla="*/ 4 w 399"/>
                <a:gd name="T1" fmla="*/ 92 h 608"/>
                <a:gd name="T2" fmla="*/ 95 w 399"/>
                <a:gd name="T3" fmla="*/ 0 h 608"/>
                <a:gd name="T4" fmla="*/ 399 w 399"/>
                <a:gd name="T5" fmla="*/ 304 h 608"/>
                <a:gd name="T6" fmla="*/ 95 w 399"/>
                <a:gd name="T7" fmla="*/ 608 h 608"/>
                <a:gd name="T8" fmla="*/ 0 w 399"/>
                <a:gd name="T9" fmla="*/ 512 h 608"/>
                <a:gd name="T10" fmla="*/ 212 w 399"/>
                <a:gd name="T11" fmla="*/ 300 h 608"/>
                <a:gd name="T12" fmla="*/ 4 w 399"/>
                <a:gd name="T13" fmla="*/ 92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9" h="608">
                  <a:moveTo>
                    <a:pt x="4" y="92"/>
                  </a:moveTo>
                  <a:lnTo>
                    <a:pt x="95" y="0"/>
                  </a:lnTo>
                  <a:lnTo>
                    <a:pt x="399" y="304"/>
                  </a:lnTo>
                  <a:lnTo>
                    <a:pt x="95" y="608"/>
                  </a:lnTo>
                  <a:lnTo>
                    <a:pt x="0" y="512"/>
                  </a:lnTo>
                  <a:lnTo>
                    <a:pt x="212" y="300"/>
                  </a:lnTo>
                  <a:lnTo>
                    <a:pt x="4" y="92"/>
                  </a:lnTo>
                  <a:close/>
                </a:path>
              </a:pathLst>
            </a:custGeom>
            <a:solidFill>
              <a:srgbClr val="F7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18" name="TextBox 15"/>
          <p:cNvSpPr txBox="1"/>
          <p:nvPr userDrawn="1"/>
        </p:nvSpPr>
        <p:spPr>
          <a:xfrm>
            <a:off x="10800524" y="322661"/>
            <a:ext cx="89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2400" b="0" smtClean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2400" b="0" dirty="0">
                <a:solidFill>
                  <a:schemeClr val="accent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2414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882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821"/>
            <a:ext cx="12192001" cy="686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07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76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8653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85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63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89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2023/11/18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243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 21"/>
          <p:cNvSpPr/>
          <p:nvPr/>
        </p:nvSpPr>
        <p:spPr>
          <a:xfrm>
            <a:off x="9514760" y="-3821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Parallelogram 22"/>
          <p:cNvSpPr/>
          <p:nvPr/>
        </p:nvSpPr>
        <p:spPr>
          <a:xfrm>
            <a:off x="10128448" y="2049024"/>
            <a:ext cx="2211840" cy="4808977"/>
          </a:xfrm>
          <a:prstGeom prst="parallelogram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/>
            <a:endParaRPr lang="en-US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815414" y="2372883"/>
            <a:ext cx="8331991" cy="1344149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70"/>
            <a:r>
              <a:rPr lang="en-US" altLang="zh-CN" sz="5000" b="1" dirty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Letter of Suggestions</a:t>
            </a:r>
            <a:endParaRPr lang="zh-CN" altLang="en-US" sz="5000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D683B283-9A19-DA1B-B18D-213D09893E58}"/>
              </a:ext>
            </a:extLst>
          </p:cNvPr>
          <p:cNvCxnSpPr/>
          <p:nvPr/>
        </p:nvCxnSpPr>
        <p:spPr>
          <a:xfrm>
            <a:off x="867405" y="3717032"/>
            <a:ext cx="82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64800D-CA70-4F5F-6F14-7B5A80E5855B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表示欢迎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3CA86F1-6290-A42F-542D-B1275487CE74}"/>
              </a:ext>
            </a:extLst>
          </p:cNvPr>
          <p:cNvSpPr txBox="1">
            <a:spLocks/>
          </p:cNvSpPr>
          <p:nvPr/>
        </p:nvSpPr>
        <p:spPr>
          <a:xfrm>
            <a:off x="935915" y="1592132"/>
            <a:ext cx="10606528" cy="2571077"/>
          </a:xfrm>
          <a:prstGeom prst="rect">
            <a:avLst/>
          </a:prstGeom>
        </p:spPr>
        <p:txBody>
          <a:bodyPr>
            <a:no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</a:pPr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I’m delighted to </a:t>
            </a:r>
            <a:r>
              <a:rPr lang="en-US" altLang="zh-CN" sz="36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give you a  warm welcome</a:t>
            </a:r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!</a:t>
            </a:r>
            <a:r>
              <a:rPr lang="en-US" altLang="zh-C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lnSpc>
                <a:spcPct val="120000"/>
              </a:lnSpc>
            </a:pPr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I can’t wait to </a:t>
            </a:r>
            <a:r>
              <a:rPr lang="en-US" altLang="zh-CN" sz="36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welcome you with open arms</a:t>
            </a:r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! </a:t>
            </a:r>
          </a:p>
          <a:p>
            <a:pPr marL="285750" indent="-285750"/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I’d like to </a:t>
            </a:r>
            <a:r>
              <a:rPr lang="en-US" altLang="zh-CN" sz="36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extend a warm welcome to you</a:t>
            </a:r>
            <a:r>
              <a:rPr lang="en-US" altLang="zh-CN" sz="36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! </a:t>
            </a:r>
            <a:endParaRPr lang="en-US" altLang="zh-CN" sz="3600" b="1" i="1" u="sng" dirty="0"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53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68100AF-F41C-CC5E-161B-978CCEDCF05D}"/>
              </a:ext>
            </a:extLst>
          </p:cNvPr>
          <p:cNvSpPr txBox="1"/>
          <p:nvPr/>
        </p:nvSpPr>
        <p:spPr>
          <a:xfrm>
            <a:off x="1143840" y="266933"/>
            <a:ext cx="3704021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Example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</a:p>
        </p:txBody>
      </p:sp>
      <p:sp>
        <p:nvSpPr>
          <p:cNvPr id="2" name="内容占位符 2">
            <a:extLst>
              <a:ext uri="{FF2B5EF4-FFF2-40B4-BE49-F238E27FC236}">
                <a16:creationId xmlns:a16="http://schemas.microsoft.com/office/drawing/2014/main" id="{CFD28FAC-E40A-7296-0F6F-2E4D96E59AF6}"/>
              </a:ext>
            </a:extLst>
          </p:cNvPr>
          <p:cNvSpPr txBox="1">
            <a:spLocks/>
          </p:cNvSpPr>
          <p:nvPr/>
        </p:nvSpPr>
        <p:spPr>
          <a:xfrm>
            <a:off x="892399" y="2235776"/>
            <a:ext cx="10777525" cy="3307894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3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  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仿宋_GB2312" pitchFamily="49" charset="-122"/>
                <a:ea typeface="仿宋_GB2312" pitchFamily="49" charset="-122"/>
              </a:rPr>
              <a:t>  </a:t>
            </a:r>
            <a:endParaRPr lang="zh-CN" altLang="en-US" sz="3467" dirty="0">
              <a:latin typeface="黑体" pitchFamily="49" charset="-122"/>
              <a:ea typeface="黑体" pitchFamily="49" charset="-122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7EA66598-F230-0D9D-0499-EE4241B7E702}"/>
              </a:ext>
            </a:extLst>
          </p:cNvPr>
          <p:cNvSpPr txBox="1"/>
          <p:nvPr/>
        </p:nvSpPr>
        <p:spPr>
          <a:xfrm>
            <a:off x="972847" y="2346993"/>
            <a:ext cx="10613878" cy="3085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zh-CN" altLang="en-US" sz="3200" b="1" dirty="0">
                <a:latin typeface="等线" panose="02010600030101010101" pitchFamily="2" charset="-122"/>
                <a:ea typeface="等线" panose="02010600030101010101" pitchFamily="2" charset="-122"/>
              </a:rPr>
              <a:t>       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	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假设你是红星中学高三学生李华。你的英国好友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Jim</a:t>
            </a: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打算暑假期间来北京、天津和上海旅游，发来邮件询问相关信息。请你给他回复邮件，内容包括：</a:t>
            </a:r>
          </a:p>
          <a:p>
            <a:pPr marL="1428750" lvl="2" indent="-514350">
              <a:lnSpc>
                <a:spcPct val="125000"/>
              </a:lnSpc>
              <a:buAutoNum type="arabicPeriod"/>
            </a:pP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交通出行；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</a:p>
          <a:p>
            <a:pPr marL="1428750" lvl="2" indent="-514350">
              <a:lnSpc>
                <a:spcPct val="125000"/>
              </a:lnSpc>
              <a:buAutoNum type="arabicPeriod"/>
            </a:pPr>
            <a:r>
              <a:rPr lang="zh-CN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必备衣物。</a:t>
            </a: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EDA9B6F6-ABDD-D5F8-321E-896E10F684CA}"/>
              </a:ext>
            </a:extLst>
          </p:cNvPr>
          <p:cNvSpPr txBox="1">
            <a:spLocks/>
          </p:cNvSpPr>
          <p:nvPr/>
        </p:nvSpPr>
        <p:spPr>
          <a:xfrm>
            <a:off x="243674" y="1175297"/>
            <a:ext cx="11343051" cy="65808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sz="586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2019 </a:t>
            </a:r>
            <a:r>
              <a:rPr lang="zh-CN" altLang="en-US" sz="3600" b="1" dirty="0"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北京高考</a:t>
            </a:r>
          </a:p>
        </p:txBody>
      </p:sp>
    </p:spTree>
    <p:extLst>
      <p:ext uri="{BB962C8B-B14F-4D97-AF65-F5344CB8AC3E}">
        <p14:creationId xmlns:p14="http://schemas.microsoft.com/office/powerpoint/2010/main" val="2823767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3CA86F1-6290-A42F-542D-B1275487CE74}"/>
              </a:ext>
            </a:extLst>
          </p:cNvPr>
          <p:cNvSpPr txBox="1">
            <a:spLocks/>
          </p:cNvSpPr>
          <p:nvPr/>
        </p:nvSpPr>
        <p:spPr>
          <a:xfrm>
            <a:off x="787102" y="1347726"/>
            <a:ext cx="10734338" cy="4784134"/>
          </a:xfrm>
          <a:prstGeom prst="rect">
            <a:avLst/>
          </a:prstGeom>
        </p:spPr>
        <p:txBody>
          <a:bodyPr>
            <a:no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</a:pPr>
            <a:r>
              <a:rPr lang="en-US" altLang="zh-CN" sz="32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Glad to hear from you! Learning that you’ll come to this summer vacation, I</a:t>
            </a:r>
            <a:r>
              <a:rPr lang="en-US" altLang="zh-CN" sz="3200" b="1" dirty="0">
                <a:solidFill>
                  <a:srgbClr val="FF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can’t wait to welcome you with open arms! </a:t>
            </a:r>
            <a:r>
              <a:rPr lang="en-US" altLang="zh-CN" sz="3200" b="1" i="1" u="sng" dirty="0">
                <a:latin typeface="Tw Cen MT" panose="020B0602020104020603" pitchFamily="34" charset="0"/>
                <a:cs typeface="Times New Roman" panose="02020603050405020304" pitchFamily="18" charset="0"/>
              </a:rPr>
              <a:t>Now I’d like to give you some tips for your trip</a:t>
            </a:r>
            <a:r>
              <a:rPr lang="en-US" altLang="zh-CN" sz="32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en-US" altLang="zh-CN" sz="3200" b="1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en-US" altLang="zh-CN" sz="3200" b="1" dirty="0">
                <a:latin typeface="Tw Cen MT" panose="020B0602020104020603" pitchFamily="34" charset="0"/>
                <a:cs typeface="Times New Roman" panose="02020603050405020304" pitchFamily="18" charset="0"/>
              </a:rPr>
              <a:t>I’m more than delighted to learn that you’re coming to China this summer vacation! </a:t>
            </a:r>
            <a:r>
              <a:rPr lang="en-US" altLang="zh-CN" sz="3200" b="1" i="1" u="sng" dirty="0">
                <a:latin typeface="Tw Cen MT" panose="020B0602020104020603" pitchFamily="34" charset="0"/>
                <a:cs typeface="Times New Roman" panose="02020603050405020304" pitchFamily="18" charset="0"/>
              </a:rPr>
              <a:t>To help you plan the trip, I’d more than willing to offer some suggestions. 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</a:pP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E9DC1D-4F4B-A8CB-3635-2B67716EBF89}"/>
              </a:ext>
            </a:extLst>
          </p:cNvPr>
          <p:cNvSpPr txBox="1"/>
          <p:nvPr/>
        </p:nvSpPr>
        <p:spPr>
          <a:xfrm>
            <a:off x="1188663" y="220171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Beginning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717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64800D-CA70-4F5F-6F14-7B5A80E5855B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Body part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：交通出行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3CA86F1-6290-A42F-542D-B1275487CE74}"/>
              </a:ext>
            </a:extLst>
          </p:cNvPr>
          <p:cNvSpPr txBox="1">
            <a:spLocks/>
          </p:cNvSpPr>
          <p:nvPr/>
        </p:nvSpPr>
        <p:spPr>
          <a:xfrm>
            <a:off x="787102" y="1347726"/>
            <a:ext cx="10992522" cy="4784134"/>
          </a:xfrm>
          <a:prstGeom prst="rect">
            <a:avLst/>
          </a:prstGeom>
        </p:spPr>
        <p:txBody>
          <a:bodyPr>
            <a:no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</a:pP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 段落结构：主题句（建议）</a:t>
            </a: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+</a:t>
            </a: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建议理由</a:t>
            </a:r>
            <a:endParaRPr lang="en-US" altLang="zh-CN" sz="32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  <a:p>
            <a:pPr marL="457200" indent="-457200">
              <a:lnSpc>
                <a:spcPct val="125000"/>
              </a:lnSpc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zh-CN" altLang="en-US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strongly suggest you take the high speed trains </a:t>
            </a:r>
            <a:r>
              <a:rPr lang="en-US" altLang="zh-CN" sz="3200" b="1" kern="100" dirty="0"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to travel between the cities.</a:t>
            </a:r>
          </a:p>
          <a:p>
            <a:pPr marL="457200" indent="-457200">
              <a:lnSpc>
                <a:spcPct val="125000"/>
              </a:lnSpc>
            </a:pP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Beijing, Shanghai, and Tianjin are conveniently linked by high speed railways, so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I think you should take high speed trains to travel between the cities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3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17D7A848-EFDA-7FFC-703E-733E9A11D49B}"/>
              </a:ext>
            </a:extLst>
          </p:cNvPr>
          <p:cNvSpPr txBox="1"/>
          <p:nvPr/>
        </p:nvSpPr>
        <p:spPr>
          <a:xfrm>
            <a:off x="301214" y="2295190"/>
            <a:ext cx="11198711" cy="3597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        Beijing, Shanghai, and Tianjin are conveniently linked by high speed railways, so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I think you should take high speed trains to travel between the cities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Featuring high speed of 350 km/h, China’s high speed rail attracts travelers for its comfort, convenience, safety and punctuality. </a:t>
            </a:r>
            <a:r>
              <a:rPr lang="en-US" altLang="zh-CN" sz="3200" b="1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Besides,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one of the biggest beauties of a train trip is the nice views outside the window. </a:t>
            </a:r>
            <a:endParaRPr lang="zh-CN" altLang="en-US" sz="3200" dirty="0">
              <a:solidFill>
                <a:srgbClr val="345DA6"/>
              </a:solidFill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8F4E031-8773-DB5C-D440-DBD0DD6BB643}"/>
              </a:ext>
            </a:extLst>
          </p:cNvPr>
          <p:cNvSpPr txBox="1"/>
          <p:nvPr/>
        </p:nvSpPr>
        <p:spPr>
          <a:xfrm>
            <a:off x="2089672" y="1415355"/>
            <a:ext cx="7258722" cy="6331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</a:pP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段落结构：主题句（建议）</a:t>
            </a: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+</a:t>
            </a: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建议理由</a:t>
            </a:r>
            <a:endParaRPr lang="en-US" altLang="zh-CN" sz="32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61A24EC-7F0D-58A0-4AAF-986B431C81AA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Body part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：交通出行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359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F7A44D55-85ED-EB8A-E416-2C00A6CA32E4}"/>
              </a:ext>
            </a:extLst>
          </p:cNvPr>
          <p:cNvSpPr txBox="1"/>
          <p:nvPr/>
        </p:nvSpPr>
        <p:spPr>
          <a:xfrm>
            <a:off x="484094" y="1346971"/>
            <a:ext cx="11015831" cy="4186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1000"/>
              </a:spcBef>
            </a:pPr>
            <a:r>
              <a:rPr lang="en-US" altLang="zh-CN" sz="3200" b="1" kern="100" dirty="0"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	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I</a:t>
            </a:r>
            <a:r>
              <a:rPr lang="zh-CN" altLang="en-US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strongly suggest you take the high speed trains to travel between the cities</a:t>
            </a:r>
            <a:r>
              <a:rPr lang="en-US" altLang="zh-CN" sz="3200" b="1" kern="100" dirty="0"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China high speed trains can reach a top speed of 350 km per hour, greatly shortening the travel time.</a:t>
            </a:r>
            <a:r>
              <a:rPr lang="en-US" altLang="zh-CN" sz="3200" b="1" dirty="0">
                <a:solidFill>
                  <a:srgbClr val="FF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Besides</a:t>
            </a:r>
            <a:r>
              <a:rPr lang="en-US" altLang="zh-CN" sz="3200" b="1" dirty="0"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, it’s an ideal way to get a feel for the landscape.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Instead of racing above the clouds, you’ll see beautiful scenery unroll outside the window while making your way to your destination. </a:t>
            </a:r>
            <a:endParaRPr lang="zh-CN" altLang="zh-CN" sz="3200" b="1" kern="100" dirty="0">
              <a:solidFill>
                <a:srgbClr val="345DA6"/>
              </a:solidFill>
              <a:latin typeface="Tw Cen MT" panose="020B0602020104020603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08B5CD-D35C-0886-E81D-766BCF9C96E5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Body part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：交通出行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9273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864800D-CA70-4F5F-6F14-7B5A80E5855B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Body part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：必备衣物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D3CA86F1-6290-A42F-542D-B1275487CE74}"/>
              </a:ext>
            </a:extLst>
          </p:cNvPr>
          <p:cNvSpPr txBox="1">
            <a:spLocks/>
          </p:cNvSpPr>
          <p:nvPr/>
        </p:nvSpPr>
        <p:spPr>
          <a:xfrm>
            <a:off x="787102" y="1347726"/>
            <a:ext cx="10992522" cy="4784134"/>
          </a:xfrm>
          <a:prstGeom prst="rect">
            <a:avLst/>
          </a:prstGeom>
        </p:spPr>
        <p:txBody>
          <a:bodyPr>
            <a:noAutofit/>
          </a:bodyPr>
          <a:lstStyle>
            <a:lvl1pPr marL="457189" indent="-457189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42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575" indent="-380990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3962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547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13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20000"/>
              </a:lnSpc>
            </a:pP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 段落结构：主题句（建议）</a:t>
            </a:r>
            <a:r>
              <a:rPr lang="en-US" altLang="zh-CN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+</a:t>
            </a:r>
            <a:r>
              <a:rPr lang="zh-CN" altLang="en-US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 Light" panose="020B0306030504020204" pitchFamily="34" charset="0"/>
              </a:rPr>
              <a:t>建议理由</a:t>
            </a:r>
            <a:endParaRPr lang="en-US" altLang="zh-CN" sz="3200" b="1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 Light" panose="020B0306030504020204" pitchFamily="34" charset="0"/>
            </a:endParaRPr>
          </a:p>
          <a:p>
            <a:pPr marL="457200" indent="-457200">
              <a:lnSpc>
                <a:spcPct val="125000"/>
              </a:lnSpc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As for what to pack for the trip, </a:t>
            </a:r>
            <a:r>
              <a:rPr lang="en-US" altLang="zh-CN" sz="3200" b="1" kern="100" dirty="0">
                <a:latin typeface="Tw Cen MT" panose="020B0602020104020603" pitchFamily="34" charset="0"/>
                <a:ea typeface="楷体" panose="02010609060101010101" pitchFamily="49" charset="-122"/>
                <a:cs typeface="Times New Roman" panose="02020603050405020304" pitchFamily="18" charset="0"/>
              </a:rPr>
              <a:t>I think you’d better bring some T-shirts and short pants.</a:t>
            </a:r>
          </a:p>
          <a:p>
            <a:pPr marL="457200" indent="-457200">
              <a:lnSpc>
                <a:spcPct val="125000"/>
              </a:lnSpc>
            </a:pPr>
            <a:r>
              <a:rPr lang="en-US" altLang="zh-CN" sz="3200" b="1" i="1" u="sng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Now let me give you some tips for what to pack/ bring for the trip.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832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17D7A848-EFDA-7FFC-703E-733E9A11D49B}"/>
              </a:ext>
            </a:extLst>
          </p:cNvPr>
          <p:cNvSpPr txBox="1"/>
          <p:nvPr/>
        </p:nvSpPr>
        <p:spPr>
          <a:xfrm>
            <a:off x="419548" y="1079576"/>
            <a:ext cx="11198711" cy="5368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Now let me give you some tips for what to pack/ bring for the trip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Summer is hot in all the three cities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, so summer clothes, like T-shirts, and shorts, are proper for your trip. </a:t>
            </a:r>
            <a:r>
              <a:rPr lang="en-US" altLang="zh-CN" sz="3200" b="1" u="sng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Plus, don’t forget to pack yourself a pair of sunglasses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,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since you’ll walk a lot for sightseeing in dazzling light of the summer sun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As for what to pack for the trip, </a:t>
            </a:r>
            <a:r>
              <a:rPr lang="en-US" altLang="zh-CN" sz="3200" b="1" u="sng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I suggest you bring T-shirts and short pants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, 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since you’re coming in the hottest days</a:t>
            </a:r>
            <a:r>
              <a:rPr lang="en-US" altLang="zh-CN" sz="3200" b="1" kern="100" dirty="0">
                <a:solidFill>
                  <a:srgbClr val="000099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. </a:t>
            </a: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Also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, </a:t>
            </a:r>
            <a:r>
              <a:rPr lang="en-US" altLang="zh-CN" sz="3200" b="1" u="sng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make sure you bring at least one pair of comfortable walking shoes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 </a:t>
            </a:r>
            <a:r>
              <a:rPr lang="en-US" altLang="zh-CN" sz="3200" b="1" kern="100" dirty="0">
                <a:solidFill>
                  <a:srgbClr val="345DA6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that you can wear daily for sightseeing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0B3E5-8F93-B956-236F-69D12D8DD30B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Body part</a:t>
            </a:r>
            <a:r>
              <a:rPr lang="zh-CN" altLang="en-US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：必备衣物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413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17D7A848-EFDA-7FFC-703E-733E9A11D49B}"/>
              </a:ext>
            </a:extLst>
          </p:cNvPr>
          <p:cNvSpPr txBox="1"/>
          <p:nvPr/>
        </p:nvSpPr>
        <p:spPr>
          <a:xfrm>
            <a:off x="419549" y="1079576"/>
            <a:ext cx="11026588" cy="47773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I hope my tips will be of some help to you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! If you have any other questions, don’t hesitate to contact me. I’m looking forward to your reply!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zh-CN" sz="3200" b="1" kern="100" dirty="0">
              <a:latin typeface="Tw Cen MT" panose="020B0602020104020603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200" b="1" u="sng" kern="100" dirty="0">
                <a:solidFill>
                  <a:srgbClr val="C00000"/>
                </a:solidFill>
                <a:latin typeface="Tw Cen MT" panose="020B0602020104020603" pitchFamily="34" charset="0"/>
                <a:cs typeface="Times New Roman" panose="02020603050405020304" pitchFamily="18" charset="0"/>
              </a:rPr>
              <a:t>I hope my suggestions can help you better prepare for the trip</a:t>
            </a:r>
            <a:r>
              <a:rPr lang="en-US" altLang="zh-CN" sz="3200" b="1" kern="100" dirty="0">
                <a:latin typeface="Tw Cen MT" panose="020B0602020104020603" pitchFamily="34" charset="0"/>
                <a:cs typeface="Times New Roman" panose="02020603050405020304" pitchFamily="18" charset="0"/>
              </a:rPr>
              <a:t>! When you arrive in Beijing, I can pick you up at the airport. I can’t wait to see you! Looking forward to hearing from you.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0D739-34A4-D806-2280-5AD6D6D1C95A}"/>
              </a:ext>
            </a:extLst>
          </p:cNvPr>
          <p:cNvSpPr txBox="1"/>
          <p:nvPr/>
        </p:nvSpPr>
        <p:spPr>
          <a:xfrm>
            <a:off x="1143840" y="266933"/>
            <a:ext cx="6320650" cy="505969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 defTabSz="1219170"/>
            <a:r>
              <a:rPr lang="en-US" altLang="zh-CN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Ending: </a:t>
            </a:r>
            <a:endParaRPr lang="zh-CN" altLang="en-US" sz="28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3762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2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5DA2"/>
      </a:accent1>
      <a:accent2>
        <a:srgbClr val="C4C7CB"/>
      </a:accent2>
      <a:accent3>
        <a:srgbClr val="7F7F7F"/>
      </a:accent3>
      <a:accent4>
        <a:srgbClr val="7F7F7F"/>
      </a:accent4>
      <a:accent5>
        <a:srgbClr val="7F7F7F"/>
      </a:accent5>
      <a:accent6>
        <a:srgbClr val="7F7F7F"/>
      </a:accent6>
      <a:hlink>
        <a:srgbClr val="17365D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649</Words>
  <Application>Microsoft Macintosh PowerPoint</Application>
  <PresentationFormat>宽屏</PresentationFormat>
  <Paragraphs>41</Paragraphs>
  <Slides>10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等线</vt:lpstr>
      <vt:lpstr>仿宋_GB2312</vt:lpstr>
      <vt:lpstr>黑体</vt:lpstr>
      <vt:lpstr>楷体</vt:lpstr>
      <vt:lpstr>微软雅黑</vt:lpstr>
      <vt:lpstr>微软雅黑 Light</vt:lpstr>
      <vt:lpstr>Arial</vt:lpstr>
      <vt:lpstr>Calibri</vt:lpstr>
      <vt:lpstr>Times New Roman</vt:lpstr>
      <vt:lpstr>Tw Cen MT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作文讲评</dc:title>
  <dc:creator>Tiana</dc:creator>
  <cp:lastModifiedBy>Grace Wang</cp:lastModifiedBy>
  <cp:revision>122</cp:revision>
  <dcterms:created xsi:type="dcterms:W3CDTF">2021-09-22T09:59:15Z</dcterms:created>
  <dcterms:modified xsi:type="dcterms:W3CDTF">2023-11-18T10:20:43Z</dcterms:modified>
</cp:coreProperties>
</file>