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3" r:id="rId3"/>
    <p:sldId id="373" r:id="rId5"/>
    <p:sldId id="433" r:id="rId6"/>
    <p:sldId id="435" r:id="rId7"/>
    <p:sldId id="434" r:id="rId8"/>
    <p:sldId id="436" r:id="rId9"/>
    <p:sldId id="437" r:id="rId10"/>
    <p:sldId id="381" r:id="rId11"/>
    <p:sldId id="422" r:id="rId12"/>
    <p:sldId id="439" r:id="rId13"/>
    <p:sldId id="440" r:id="rId14"/>
    <p:sldId id="441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F2710DC3-72F8-468F-95E8-3A6E467E6EC5}">
          <p14:sldIdLst>
            <p14:sldId id="293"/>
            <p14:sldId id="373"/>
            <p14:sldId id="433"/>
            <p14:sldId id="435"/>
            <p14:sldId id="434"/>
            <p14:sldId id="436"/>
            <p14:sldId id="437"/>
            <p14:sldId id="381"/>
            <p14:sldId id="422"/>
            <p14:sldId id="439"/>
            <p14:sldId id="440"/>
            <p14:sldId id="441"/>
          </p14:sldIdLst>
        </p14:section>
        <p14:section name="无标题节" id="{B7702596-09CC-4522-9B83-F45416F94890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8CD"/>
    <a:srgbClr val="0B5FD1"/>
    <a:srgbClr val="DAE8CE"/>
    <a:srgbClr val="EFEFEE"/>
    <a:srgbClr val="EFEFEF"/>
    <a:srgbClr val="EAEAE8"/>
    <a:srgbClr val="345D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66871" autoAdjust="0"/>
  </p:normalViewPr>
  <p:slideViewPr>
    <p:cSldViewPr snapToGrid="0">
      <p:cViewPr varScale="1">
        <p:scale>
          <a:sx n="83" d="100"/>
          <a:sy n="83" d="100"/>
        </p:scale>
        <p:origin x="22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06464-B743-40D6-9666-64FA7647DB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5D280-C77A-49F8-9D9F-596487B01F9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  <p:cxnSp>
        <p:nvCxnSpPr>
          <p:cNvPr id="7" name="直接连接符 6"/>
          <p:cNvCxnSpPr/>
          <p:nvPr userDrawn="1"/>
        </p:nvCxnSpPr>
        <p:spPr>
          <a:xfrm>
            <a:off x="1007435" y="833864"/>
            <a:ext cx="104651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 userDrawn="1"/>
        </p:nvGrpSpPr>
        <p:grpSpPr bwMode="auto">
          <a:xfrm>
            <a:off x="431371" y="390527"/>
            <a:ext cx="520496" cy="274639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</p:grpSp>
      <p:sp>
        <p:nvSpPr>
          <p:cNvPr id="18" name="TextBox 15"/>
          <p:cNvSpPr txBox="1"/>
          <p:nvPr userDrawn="1"/>
        </p:nvSpPr>
        <p:spPr>
          <a:xfrm>
            <a:off x="10800524" y="322661"/>
            <a:ext cx="895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EEF1883-7A0E-4F66-9932-E581691AD397}" type="slidenum">
              <a:rPr lang="zh-CN" altLang="en-US" sz="2400" b="0" smtClean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</a:fld>
            <a:r>
              <a:rPr lang="zh-CN" altLang="en-US" sz="2400" b="0" dirty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endParaRPr lang="zh-CN" altLang="en-US" sz="2400" b="0" dirty="0">
              <a:solidFill>
                <a:schemeClr val="accent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 21"/>
          <p:cNvSpPr/>
          <p:nvPr/>
        </p:nvSpPr>
        <p:spPr>
          <a:xfrm>
            <a:off x="9514760" y="-3821"/>
            <a:ext cx="2211840" cy="4808977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Parallelogram 22"/>
          <p:cNvSpPr/>
          <p:nvPr/>
        </p:nvSpPr>
        <p:spPr>
          <a:xfrm>
            <a:off x="10128448" y="2049024"/>
            <a:ext cx="2211840" cy="4808977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815414" y="2372883"/>
            <a:ext cx="8331991" cy="1344149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219200"/>
            <a:r>
              <a:rPr lang="en-US" altLang="zh-CN" sz="5000" b="1" dirty="0"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Letter of Introduction</a:t>
            </a:r>
            <a:endParaRPr lang="zh-CN" altLang="en-US" sz="5000" b="1" dirty="0">
              <a:solidFill>
                <a:srgbClr val="005D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902377" y="3993502"/>
            <a:ext cx="8331991" cy="58801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1219200"/>
            <a:r>
              <a:rPr lang="en-US" altLang="zh-CN" sz="3200" b="1" dirty="0"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2026</a:t>
            </a:r>
            <a:r>
              <a:rPr lang="zh-CN" altLang="en-US" sz="3200" b="1" dirty="0"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届写作专题课</a:t>
            </a:r>
            <a:endParaRPr lang="zh-CN" altLang="en-US" sz="3200" b="1" dirty="0">
              <a:solidFill>
                <a:srgbClr val="005D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867405" y="3717032"/>
            <a:ext cx="82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Functional sentences: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133605" y="1048174"/>
            <a:ext cx="11681024" cy="5589167"/>
          </a:xfrm>
          <a:prstGeom prst="rect">
            <a:avLst/>
          </a:prstGeom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lang="en-US" altLang="zh-CN" sz="28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009706" y="220659"/>
            <a:ext cx="609768" cy="5985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Agency FB" panose="020B0503020202020204" pitchFamily="34" charset="0"/>
                <a:ea typeface="微软雅黑" panose="020B0503020204020204" pitchFamily="34" charset="-122"/>
              </a:rPr>
              <a:t>1</a:t>
            </a:r>
            <a:endParaRPr lang="zh-CN" altLang="en-US" sz="4000" b="1" dirty="0">
              <a:solidFill>
                <a:schemeClr val="bg1"/>
              </a:solidFill>
              <a:latin typeface="Agency FB" panose="020B0503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0065" y="1074420"/>
            <a:ext cx="11294745" cy="57543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altLang="zh-CN" sz="32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3. </a:t>
            </a:r>
            <a:r>
              <a:rPr lang="zh-CN" altLang="zh-CN" sz="32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你</a:t>
            </a:r>
            <a:r>
              <a:rPr lang="zh-CN" altLang="en-US" sz="32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来信询问</a:t>
            </a:r>
            <a:r>
              <a:rPr lang="zh-CN" altLang="zh-CN" sz="32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关于“</a:t>
            </a:r>
            <a:r>
              <a:rPr lang="en-US" altLang="zh-CN" sz="3200" b="1" kern="100" dirty="0"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the Rea Cross First Aid Club</a:t>
            </a:r>
            <a:r>
              <a:rPr lang="zh-CN" altLang="zh-CN" sz="32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”的情况，让我来告诉你。</a:t>
            </a:r>
            <a:endParaRPr lang="zh-CN" altLang="zh-CN" sz="3200" b="1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</a:endParaRPr>
          </a:p>
          <a:p>
            <a:pPr algn="l">
              <a:spcAft>
                <a:spcPts val="600"/>
              </a:spcAft>
            </a:pPr>
            <a:r>
              <a:rPr lang="en-US" altLang="zh-CN" sz="3200" b="1" u="sng" kern="100" dirty="0"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Since you asked me about the Red Cross First Aid Club in your previous letter, </a:t>
            </a:r>
            <a:r>
              <a:rPr lang="en-US" altLang="zh-CN" sz="3200" b="1" u="sng" kern="100" dirty="0">
                <a:solidFill>
                  <a:srgbClr val="FF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let me tell you something about it.</a:t>
            </a:r>
            <a:endParaRPr lang="en-US" altLang="zh-CN" sz="3200" b="1" u="sng" kern="100" dirty="0">
              <a:solidFill>
                <a:srgbClr val="FF0000"/>
              </a:solidFill>
              <a:effectLst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algn="l">
              <a:spcAft>
                <a:spcPts val="600"/>
              </a:spcAft>
            </a:pPr>
            <a:endParaRPr lang="zh-CN" altLang="zh-CN" sz="2800" b="1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</a:endParaRPr>
          </a:p>
          <a:p>
            <a:pPr algn="just">
              <a:spcAft>
                <a:spcPts val="600"/>
              </a:spcAft>
            </a:pPr>
            <a:r>
              <a:rPr lang="en-US" altLang="zh-CN" sz="32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4. </a:t>
            </a:r>
            <a:r>
              <a:rPr lang="zh-CN" altLang="zh-CN" sz="32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很开心你从学校网站上了解了关于我们学校艺术节的事</a:t>
            </a:r>
            <a:r>
              <a:rPr lang="zh-CN" altLang="en-US" sz="3200" b="1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。</a:t>
            </a:r>
            <a:r>
              <a:rPr lang="zh-CN" altLang="zh-CN" sz="32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我很愿意向你介绍一些细节。</a:t>
            </a:r>
            <a:endParaRPr lang="zh-CN" altLang="zh-CN" sz="3200" b="1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</a:endParaRPr>
          </a:p>
          <a:p>
            <a:pPr algn="just">
              <a:spcAft>
                <a:spcPts val="600"/>
              </a:spcAft>
            </a:pPr>
            <a:r>
              <a:rPr lang="en-US" altLang="zh-CN" sz="3200" b="1" u="sng" kern="100" dirty="0"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I’ m so glad that you’ve learnt from our school website about the Art Festival in our school</a:t>
            </a:r>
            <a:r>
              <a:rPr lang="en-US" altLang="zh-CN" sz="3200" b="1" u="sng" kern="100" dirty="0">
                <a:solidFill>
                  <a:srgbClr val="FF0000"/>
                </a:solidFill>
                <a:effectLst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. Now I’m writing to </a:t>
            </a:r>
            <a:r>
              <a:rPr lang="en-US" altLang="zh-CN" sz="3200" b="1" u="sng" kern="1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share with you some details about the event/ </a:t>
            </a:r>
            <a:r>
              <a:rPr lang="en-US" altLang="zh-CN" sz="3200" b="1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give you a brief introduction to </a:t>
            </a:r>
            <a:r>
              <a:rPr lang="en-US" altLang="zh-CN" sz="3200" b="1" u="sng" dirty="0">
                <a:latin typeface="Times New Roman" panose="02020603050405020304" charset="0"/>
                <a:cs typeface="Times New Roman" panose="02020603050405020304" charset="0"/>
              </a:rPr>
              <a:t>the event.</a:t>
            </a:r>
            <a:endParaRPr lang="en-US" altLang="zh-CN" sz="3200" b="1" u="sng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Functional sentences: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133605" y="1048174"/>
            <a:ext cx="11681024" cy="5589167"/>
          </a:xfrm>
          <a:prstGeom prst="rect">
            <a:avLst/>
          </a:prstGeom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5. </a:t>
            </a:r>
            <a:r>
              <a:rPr lang="zh-CN" altLang="en-US" sz="3200" b="1" dirty="0">
                <a:latin typeface="Times New Roman" panose="02020603050405020304" charset="0"/>
                <a:cs typeface="Times New Roman" panose="02020603050405020304" charset="0"/>
              </a:rPr>
              <a:t>如果你要想知道更多的细节，别犹豫，联系我。</a:t>
            </a:r>
            <a:endParaRPr lang="zh-CN" altLang="en-US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If you want to know more details,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don't hesitate to contact me.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6. </a:t>
            </a:r>
            <a:r>
              <a:rPr lang="zh-CN" altLang="en-US" sz="3200" b="1" dirty="0">
                <a:latin typeface="Times New Roman" panose="02020603050405020304" charset="0"/>
                <a:cs typeface="Times New Roman" panose="02020603050405020304" charset="0"/>
              </a:rPr>
              <a:t>如果你想了解更多，随时给我写信。</a:t>
            </a:r>
            <a:endParaRPr lang="zh-CN" altLang="en-US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If you want to know more about it,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feel free to drop me a line.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009706" y="220659"/>
            <a:ext cx="609768" cy="5985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Agency FB" panose="020B0503020202020204" pitchFamily="34" charset="0"/>
                <a:ea typeface="微软雅黑" panose="020B0503020204020204" pitchFamily="34" charset="-122"/>
              </a:rPr>
              <a:t>1</a:t>
            </a:r>
            <a:endParaRPr lang="zh-CN" altLang="en-US" sz="4000" b="1" dirty="0">
              <a:solidFill>
                <a:schemeClr val="bg1"/>
              </a:solidFill>
              <a:latin typeface="Agency FB" panose="020B0503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Functional sentences: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133605" y="1048174"/>
            <a:ext cx="11681024" cy="5589167"/>
          </a:xfrm>
          <a:prstGeom prst="rect">
            <a:avLst/>
          </a:prstGeom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7. </a:t>
            </a:r>
            <a:r>
              <a:rPr lang="zh-CN" altLang="en-US" sz="3200" b="1" dirty="0">
                <a:latin typeface="Times New Roman" panose="02020603050405020304" charset="0"/>
                <a:cs typeface="Times New Roman" panose="02020603050405020304" charset="0"/>
              </a:rPr>
              <a:t>你有什么有意思的事情要和我分享吗？迫不及待要收到你的消息！</a:t>
            </a:r>
            <a:endParaRPr lang="zh-CN" altLang="en-US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Do you have anything interesting to share with me?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Can’t wait to hear from you! </a:t>
            </a: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8. </a:t>
            </a:r>
            <a:r>
              <a:rPr lang="zh-CN" altLang="en-US" sz="3200" b="1" dirty="0">
                <a:latin typeface="Times New Roman" panose="02020603050405020304" charset="0"/>
                <a:cs typeface="Times New Roman" panose="02020603050405020304" charset="0"/>
              </a:rPr>
              <a:t>有没有一本书也在你的生活中起了非常重要的作用？期待你的回复！</a:t>
            </a:r>
            <a:endParaRPr lang="zh-CN" altLang="en-US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Is there any book that also plays an important role in your life?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I’m looking forward to your reply!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009706" y="220659"/>
            <a:ext cx="609768" cy="5985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Agency FB" panose="020B0503020202020204" pitchFamily="34" charset="0"/>
                <a:ea typeface="微软雅黑" panose="020B0503020204020204" pitchFamily="34" charset="-122"/>
              </a:rPr>
              <a:t>1</a:t>
            </a:r>
            <a:endParaRPr lang="zh-CN" altLang="en-US" sz="4000" b="1" dirty="0">
              <a:solidFill>
                <a:schemeClr val="bg1"/>
              </a:solidFill>
              <a:latin typeface="Agency FB" panose="020B0503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/>
          <p:nvPr/>
        </p:nvSpPr>
        <p:spPr>
          <a:xfrm>
            <a:off x="1143840" y="266933"/>
            <a:ext cx="3704021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Example 1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sz="2800" b="1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内容占位符 2"/>
          <p:cNvSpPr txBox="1"/>
          <p:nvPr/>
        </p:nvSpPr>
        <p:spPr>
          <a:xfrm>
            <a:off x="870884" y="1687787"/>
            <a:ext cx="10777525" cy="360736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仿宋_GB2312" pitchFamily="49" charset="-122"/>
                <a:ea typeface="仿宋_GB2312" pitchFamily="49" charset="-122"/>
              </a:rPr>
              <a:t>    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仿宋_GB2312" pitchFamily="49" charset="-122"/>
                <a:ea typeface="仿宋_GB2312" pitchFamily="49" charset="-122"/>
              </a:rPr>
              <a:t>  </a:t>
            </a:r>
            <a:endParaRPr lang="zh-CN" altLang="en-US" sz="3465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870884" y="1929166"/>
            <a:ext cx="10613878" cy="3044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     你的英国笔友</a:t>
            </a:r>
            <a:r>
              <a:rPr lang="en-US" altLang="zh-CN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Jim</a:t>
            </a:r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来信询问中国教师节的情况。请你给他回信，内容包括：</a:t>
            </a:r>
            <a:endParaRPr lang="zh-CN" altLang="en-US" sz="32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     </a:t>
            </a:r>
            <a:r>
              <a:rPr lang="en-US" altLang="zh-CN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1. </a:t>
            </a:r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教师节的时间；</a:t>
            </a:r>
            <a:endParaRPr lang="zh-CN" altLang="en-US" sz="32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     </a:t>
            </a:r>
            <a:r>
              <a:rPr lang="en-US" altLang="zh-CN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2. </a:t>
            </a:r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学生向教师表达祝福的方式；</a:t>
            </a:r>
            <a:endParaRPr lang="zh-CN" altLang="en-US" sz="32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     </a:t>
            </a:r>
            <a:r>
              <a:rPr lang="en-US" altLang="zh-CN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3. </a:t>
            </a:r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庆祝教师节的意义。</a:t>
            </a:r>
            <a:endParaRPr lang="zh-CN" altLang="en-US" sz="32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Beginnings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：问候</a:t>
            </a:r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目的</a:t>
            </a:r>
            <a:endParaRPr lang="zh-CN" altLang="en-US" sz="2800" b="1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2055495" y="1489710"/>
            <a:ext cx="6950075" cy="258000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Glad to hear from you!</a:t>
            </a: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How is everything going?</a:t>
            </a: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Hope this email finds you well.</a:t>
            </a: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I’m sorry to hear that...</a:t>
            </a: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009706" y="220659"/>
            <a:ext cx="609768" cy="5985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Agency FB" panose="020B0503020202020204" pitchFamily="34" charset="0"/>
                <a:ea typeface="微软雅黑" panose="020B0503020204020204" pitchFamily="34" charset="-122"/>
              </a:rPr>
              <a:t>1</a:t>
            </a:r>
            <a:endParaRPr lang="zh-CN" altLang="en-US" sz="4000" b="1" dirty="0">
              <a:solidFill>
                <a:schemeClr val="bg1"/>
              </a:solidFill>
              <a:latin typeface="Agency FB" panose="020B0503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Beginnings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：问候</a:t>
            </a:r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目的</a:t>
            </a:r>
            <a:endParaRPr lang="zh-CN" altLang="en-US" sz="2800" b="1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009706" y="220659"/>
            <a:ext cx="609768" cy="5985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Agency FB" panose="020B0503020202020204" pitchFamily="34" charset="0"/>
                <a:ea typeface="微软雅黑" panose="020B0503020204020204" pitchFamily="34" charset="-122"/>
              </a:rPr>
              <a:t>1</a:t>
            </a:r>
            <a:endParaRPr lang="zh-CN" altLang="en-US" sz="4000" b="1" dirty="0">
              <a:solidFill>
                <a:schemeClr val="bg1"/>
              </a:solidFill>
              <a:latin typeface="Agency FB" panose="020B0503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内容占位符 2"/>
          <p:cNvSpPr txBox="1"/>
          <p:nvPr/>
        </p:nvSpPr>
        <p:spPr>
          <a:xfrm>
            <a:off x="234315" y="1585595"/>
            <a:ext cx="11722735" cy="2558415"/>
          </a:xfrm>
          <a:prstGeom prst="rect">
            <a:avLst/>
          </a:prstGeom>
          <a:solidFill>
            <a:srgbClr val="DAE8CE"/>
          </a:solidFill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You’ve mentioned in your previous email that ...</a:t>
            </a: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You asked me about </a:t>
            </a: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... in your last email.</a:t>
            </a: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Learning/ Hearing that you’re interested in ...</a:t>
            </a: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I’ve learned that you want to know something about... </a:t>
            </a: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Beginnings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：问候</a:t>
            </a:r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目的</a:t>
            </a:r>
            <a:endParaRPr lang="zh-CN" altLang="en-US" sz="2800" b="1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461010" y="1643380"/>
            <a:ext cx="11269980" cy="2667000"/>
          </a:xfrm>
          <a:prstGeom prst="rect">
            <a:avLst/>
          </a:prstGeom>
          <a:solidFill>
            <a:srgbClr val="E5E8CD"/>
          </a:solidFill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I’m writing to tell you something about it.</a:t>
            </a: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I’m more than willing to give you a brief introduction to it.</a:t>
            </a: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I’d like to  share with you something about it.</a:t>
            </a: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009706" y="220659"/>
            <a:ext cx="609768" cy="5985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Agency FB" panose="020B0503020202020204" pitchFamily="34" charset="0"/>
                <a:ea typeface="微软雅黑" panose="020B0503020204020204" pitchFamily="34" charset="-122"/>
              </a:rPr>
              <a:t>1</a:t>
            </a:r>
            <a:endParaRPr lang="zh-CN" altLang="en-US" sz="4000" b="1" dirty="0">
              <a:solidFill>
                <a:schemeClr val="bg1"/>
              </a:solidFill>
              <a:latin typeface="Agency FB" panose="020B0503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Beginnings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：问候</a:t>
            </a:r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目的</a:t>
            </a:r>
            <a:endParaRPr lang="zh-CN" altLang="en-US" sz="2800" b="1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182880" y="5150485"/>
            <a:ext cx="10982325" cy="1612265"/>
          </a:xfrm>
          <a:prstGeom prst="rect">
            <a:avLst/>
          </a:prstGeom>
          <a:solidFill>
            <a:srgbClr val="E5E8CD"/>
          </a:solidFill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Bef>
                <a:spcPts val="0"/>
              </a:spcBef>
              <a:buSzPct val="60000"/>
              <a:buFont typeface="Wingdings" panose="05000000000000000000" charset="0"/>
              <a:buChar char="n"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I’m writing to tell you something about it.</a:t>
            </a: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SzPct val="60000"/>
              <a:buFont typeface="Wingdings" panose="05000000000000000000" charset="0"/>
              <a:buChar char="n"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I’m more than willing to give you a brief introduction to it.</a:t>
            </a: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SzPct val="60000"/>
              <a:buFont typeface="Wingdings" panose="05000000000000000000" charset="0"/>
              <a:buChar char="n"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I’d like to  share with you something about it.</a:t>
            </a: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009706" y="220659"/>
            <a:ext cx="609768" cy="5985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Agency FB" panose="020B0503020202020204" pitchFamily="34" charset="0"/>
                <a:ea typeface="微软雅黑" panose="020B0503020204020204" pitchFamily="34" charset="-122"/>
              </a:rPr>
              <a:t>1</a:t>
            </a:r>
            <a:endParaRPr lang="zh-CN" altLang="en-US" sz="4000" b="1" dirty="0">
              <a:solidFill>
                <a:schemeClr val="bg1"/>
              </a:solidFill>
              <a:latin typeface="Agency FB" panose="020B0503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内容占位符 2"/>
          <p:cNvSpPr txBox="1"/>
          <p:nvPr/>
        </p:nvSpPr>
        <p:spPr>
          <a:xfrm>
            <a:off x="272415" y="819150"/>
            <a:ext cx="6096635" cy="21761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Glad to hear from you!</a:t>
            </a: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How is everything going?</a:t>
            </a: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Hope this email finds you well.</a:t>
            </a: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I’m sorry to hear that...</a:t>
            </a: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1834515" y="2995295"/>
            <a:ext cx="10036810" cy="2139950"/>
          </a:xfrm>
          <a:prstGeom prst="rect">
            <a:avLst/>
          </a:prstGeom>
          <a:solidFill>
            <a:srgbClr val="DAE8CE"/>
          </a:solidFill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You’ve mentioned in your previous email that ...</a:t>
            </a: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You asked me about </a:t>
            </a: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... in your last email.</a:t>
            </a: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Learning/ Hearing that you’re interested in ...</a:t>
            </a: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I’ve learned that you want to know something about... </a:t>
            </a: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Beginnings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：问候</a:t>
            </a:r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目的</a:t>
            </a:r>
            <a:endParaRPr lang="zh-CN" altLang="en-US" sz="2800" b="1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235205" y="1078784"/>
            <a:ext cx="11425511" cy="5589167"/>
          </a:xfrm>
          <a:prstGeom prst="rect">
            <a:avLst/>
          </a:prstGeom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      Hope this email finds you well. You asked me about the Teachers’ Day in China in your previous/ last letter, and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I’m more than willing to tell you (something) about it</a:t>
            </a: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      Glad to hear from you! Hearing that you’re interested in the Teachers’ Day in China,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I’m writing to give you a brief introduction to it</a:t>
            </a:r>
            <a:r>
              <a:rPr lang="en-US" altLang="zh-CN" sz="3600" b="1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009706" y="220659"/>
            <a:ext cx="609768" cy="5985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Agency FB" panose="020B0503020202020204" pitchFamily="34" charset="0"/>
                <a:ea typeface="微软雅黑" panose="020B0503020204020204" pitchFamily="34" charset="-122"/>
              </a:rPr>
              <a:t>1</a:t>
            </a:r>
            <a:endParaRPr lang="zh-CN" altLang="en-US" sz="4000" b="1" dirty="0">
              <a:solidFill>
                <a:schemeClr val="bg1"/>
              </a:solidFill>
              <a:latin typeface="Agency FB" panose="020B0503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Endings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182917" y="1268833"/>
            <a:ext cx="11826166" cy="5589167"/>
          </a:xfrm>
          <a:prstGeom prst="rect">
            <a:avLst/>
          </a:prstGeom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	Do you have such a day to show appreciation to your teachers in the UK? I’m looking forward to hearing from you.</a:t>
            </a: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	Hope I’ve helped you have a better understanding of our Teachers’ Day. Feel free to ask me any more questions! </a:t>
            </a: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009706" y="220659"/>
            <a:ext cx="609768" cy="5985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Agency FB" panose="020B0503020202020204" pitchFamily="34" charset="0"/>
                <a:ea typeface="微软雅黑" panose="020B0503020204020204" pitchFamily="34" charset="-122"/>
              </a:rPr>
              <a:t>1</a:t>
            </a:r>
            <a:endParaRPr lang="zh-CN" altLang="en-US" sz="4000" b="1" dirty="0">
              <a:solidFill>
                <a:schemeClr val="bg1"/>
              </a:solidFill>
              <a:latin typeface="Agency FB" panose="020B0503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Functional sentences: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133604" y="1048174"/>
            <a:ext cx="11846585" cy="5589167"/>
          </a:xfrm>
          <a:prstGeom prst="rect">
            <a:avLst/>
          </a:prstGeom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1. </a:t>
            </a:r>
            <a:r>
              <a:rPr lang="zh-CN" altLang="en-US" sz="3200" b="1" dirty="0">
                <a:latin typeface="Times New Roman" panose="02020603050405020304" charset="0"/>
                <a:cs typeface="Times New Roman" panose="02020603050405020304" charset="0"/>
              </a:rPr>
              <a:t>从你的来信中了解到你对中国姓名文化感兴趣，我写信给你简单介绍一下。</a:t>
            </a:r>
            <a:endParaRPr lang="zh-CN" altLang="en-US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Learning from your letter that you’re interested in the Chinese naming traditions/ the traditions behind Chinese names,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I’m writing to give you a brief introduction about </a:t>
            </a:r>
            <a:r>
              <a:rPr lang="en-US" altLang="zh-CN" sz="3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charset="0"/>
                <a:cs typeface="Times New Roman" panose="02020603050405020304" charset="0"/>
              </a:rPr>
              <a:t>them</a:t>
            </a: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zh-CN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2. </a:t>
            </a:r>
            <a:r>
              <a:rPr lang="zh-CN" altLang="en-US" sz="3200" b="1" dirty="0">
                <a:latin typeface="Times New Roman" panose="02020603050405020304" charset="0"/>
                <a:cs typeface="Times New Roman" panose="02020603050405020304" charset="0"/>
              </a:rPr>
              <a:t>你对我在“朗读者”节目将要朗读的内容感到好奇，我很高兴告诉你。</a:t>
            </a:r>
            <a:endParaRPr lang="zh-CN" altLang="en-US" sz="32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200" b="1" dirty="0">
                <a:latin typeface="Times New Roman" panose="02020603050405020304" charset="0"/>
                <a:cs typeface="Times New Roman" panose="02020603050405020304" charset="0"/>
              </a:rPr>
              <a:t>Since you are curious about what I’m going to read on the program “The Reader”,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I’m more than delighted to tell you about it / share something about it with you.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009706" y="220659"/>
            <a:ext cx="609768" cy="5985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Agency FB" panose="020B0503020202020204" pitchFamily="34" charset="0"/>
                <a:ea typeface="微软雅黑" panose="020B0503020204020204" pitchFamily="34" charset="-122"/>
              </a:rPr>
              <a:t>1</a:t>
            </a:r>
            <a:endParaRPr lang="zh-CN" altLang="en-US" sz="4000" b="1" dirty="0">
              <a:solidFill>
                <a:schemeClr val="bg1"/>
              </a:solidFill>
              <a:latin typeface="Agency FB" panose="020B0503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主题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2994</Words>
  <Application>WPS 演示</Application>
  <PresentationFormat>宽屏</PresentationFormat>
  <Paragraphs>112</Paragraphs>
  <Slides>12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31" baseType="lpstr">
      <vt:lpstr>Arial</vt:lpstr>
      <vt:lpstr>宋体</vt:lpstr>
      <vt:lpstr>Wingdings</vt:lpstr>
      <vt:lpstr>微软雅黑</vt:lpstr>
      <vt:lpstr>微软雅黑 Light</vt:lpstr>
      <vt:lpstr>Calibri</vt:lpstr>
      <vt:lpstr>U.S. 101</vt:lpstr>
      <vt:lpstr>Segoe Print</vt:lpstr>
      <vt:lpstr>Roboto</vt:lpstr>
      <vt:lpstr>Times New Roman</vt:lpstr>
      <vt:lpstr>Open Sans Light</vt:lpstr>
      <vt:lpstr>仿宋_GB2312</vt:lpstr>
      <vt:lpstr>仿宋</vt:lpstr>
      <vt:lpstr>黑体</vt:lpstr>
      <vt:lpstr>等线</vt:lpstr>
      <vt:lpstr>Agency FB</vt:lpstr>
      <vt:lpstr>Arial Unicode MS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作文讲评</dc:title>
  <dc:creator>Tiana</dc:creator>
  <cp:lastModifiedBy>王健</cp:lastModifiedBy>
  <cp:revision>48</cp:revision>
  <dcterms:created xsi:type="dcterms:W3CDTF">2021-09-22T09:59:00Z</dcterms:created>
  <dcterms:modified xsi:type="dcterms:W3CDTF">2024-01-04T11:40:08Z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3D3663E1BD6B4166AEC75F4C9DBC971B</vt:lpwstr>
  </property>
  <property fmtid="{D5CDD505-2E9C-101B-9397-08002B2CF9AE}" pid="3" name="KSOProductBuildVer">
    <vt:lpwstr>2052-11.8.2.12118</vt:lpwstr>
  </property>
</Properties>
</file>