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5.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293" r:id="rId2"/>
    <p:sldId id="477" r:id="rId3"/>
    <p:sldId id="478" r:id="rId4"/>
    <p:sldId id="499" r:id="rId5"/>
    <p:sldId id="492" r:id="rId6"/>
    <p:sldId id="479" r:id="rId7"/>
    <p:sldId id="497" r:id="rId8"/>
    <p:sldId id="493" r:id="rId9"/>
    <p:sldId id="524" r:id="rId10"/>
    <p:sldId id="494" r:id="rId11"/>
    <p:sldId id="483" r:id="rId12"/>
    <p:sldId id="509" r:id="rId13"/>
    <p:sldId id="526" r:id="rId14"/>
    <p:sldId id="527" r:id="rId15"/>
    <p:sldId id="528" r:id="rId16"/>
    <p:sldId id="496" r:id="rId17"/>
    <p:sldId id="521" r:id="rId18"/>
    <p:sldId id="522" r:id="rId19"/>
    <p:sldId id="523" r:id="rId20"/>
  </p:sldIdLst>
  <p:sldSz cx="9144000" cy="5143500" type="screen16x9"/>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42" userDrawn="1">
          <p15:clr>
            <a:srgbClr val="A4A3A4"/>
          </p15:clr>
        </p15:guide>
        <p15:guide id="2" pos="2842" userDrawn="1">
          <p15:clr>
            <a:srgbClr val="A4A3A4"/>
          </p15:clr>
        </p15:guide>
      </p15:sldGuideLst>
    </p:ext>
    <p:ext uri="{2D200454-40CA-4A62-9FC3-DE9A4176ACB9}">
      <p15:notesGuideLst xmlns:p15="http://schemas.microsoft.com/office/powerpoint/2012/main">
        <p15:guide id="1" orient="horz" pos="2920">
          <p15:clr>
            <a:srgbClr val="A4A3A4"/>
          </p15:clr>
        </p15:guide>
        <p15:guide id="2" pos="21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5DA2"/>
    <a:srgbClr val="00605F"/>
    <a:srgbClr val="104570"/>
    <a:srgbClr val="0081E2"/>
    <a:srgbClr val="FEFF99"/>
    <a:srgbClr val="FFE699"/>
    <a:srgbClr val="FFFFFF"/>
    <a:srgbClr val="3992DB"/>
    <a:srgbClr val="C4E0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51" autoAdjust="0"/>
    <p:restoredTop sz="94660" autoAdjust="0"/>
  </p:normalViewPr>
  <p:slideViewPr>
    <p:cSldViewPr showGuides="1">
      <p:cViewPr varScale="1">
        <p:scale>
          <a:sx n="151" d="100"/>
          <a:sy n="151" d="100"/>
        </p:scale>
        <p:origin x="684" y="168"/>
      </p:cViewPr>
      <p:guideLst>
        <p:guide orient="horz" pos="1642"/>
        <p:guide pos="284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666"/>
    </p:cViewPr>
  </p:sorterViewPr>
  <p:notesViewPr>
    <p:cSldViewPr>
      <p:cViewPr varScale="1">
        <p:scale>
          <a:sx n="86" d="100"/>
          <a:sy n="86" d="100"/>
        </p:scale>
        <p:origin x="-3810" y="-90"/>
      </p:cViewPr>
      <p:guideLst>
        <p:guide orient="horz" pos="2920"/>
        <p:guide pos="213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53A075-29DF-4CAE-8BA7-CDA0ED456C88}" type="datetimeFigureOut">
              <a:rPr lang="zh-CN" altLang="en-US" smtClean="0"/>
              <a:t>2023/4/27</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3924EE-29F1-4E68-A53A-86CBCBDF827A}" type="slidenum">
              <a:rPr lang="zh-CN" altLang="en-US" smtClean="0"/>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2B73EA-EE91-4E33-A9C1-8BF5DD7139A2}" type="datetimeFigureOut">
              <a:rPr lang="zh-CN" altLang="en-US" smtClean="0"/>
              <a:t>2023/4/27</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92B679-AE23-4750-8FB0-6513430B8953}"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5</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8</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10</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13</a:t>
            </a:fld>
            <a:endParaRPr lang="zh-CN" altLang="en-US"/>
          </a:p>
        </p:txBody>
      </p:sp>
    </p:spTree>
    <p:extLst>
      <p:ext uri="{BB962C8B-B14F-4D97-AF65-F5344CB8AC3E}">
        <p14:creationId xmlns:p14="http://schemas.microsoft.com/office/powerpoint/2010/main" val="2104140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16</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2023/4/27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2023/4/27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2023/4/27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2023/4/27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2023/4/27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17" name="图片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866"/>
            <a:ext cx="9144001" cy="5146366"/>
          </a:xfrm>
          <a:prstGeom prst="rect">
            <a:avLst/>
          </a:prstGeom>
        </p:spPr>
      </p:pic>
      <p:cxnSp>
        <p:nvCxnSpPr>
          <p:cNvPr id="7" name="直接连接符 6"/>
          <p:cNvCxnSpPr/>
          <p:nvPr userDrawn="1"/>
        </p:nvCxnSpPr>
        <p:spPr>
          <a:xfrm>
            <a:off x="755576" y="625398"/>
            <a:ext cx="784887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2" name="Group 7"/>
          <p:cNvGrpSpPr/>
          <p:nvPr userDrawn="1"/>
        </p:nvGrpSpPr>
        <p:grpSpPr bwMode="auto">
          <a:xfrm>
            <a:off x="323528" y="292895"/>
            <a:ext cx="390372" cy="205979"/>
            <a:chOff x="0" y="0"/>
            <a:chExt cx="1041399" cy="549275"/>
          </a:xfrm>
        </p:grpSpPr>
        <p:sp>
          <p:nvSpPr>
            <p:cNvPr id="13" name="Freeform 16"/>
            <p:cNvSpPr/>
            <p:nvPr/>
          </p:nvSpPr>
          <p:spPr bwMode="auto">
            <a:xfrm>
              <a:off x="0" y="0"/>
              <a:ext cx="361950" cy="549275"/>
            </a:xfrm>
            <a:custGeom>
              <a:avLst/>
              <a:gdLst>
                <a:gd name="T0" fmla="*/ 4 w 400"/>
                <a:gd name="T1" fmla="*/ 92 h 608"/>
                <a:gd name="T2" fmla="*/ 96 w 400"/>
                <a:gd name="T3" fmla="*/ 0 h 608"/>
                <a:gd name="T4" fmla="*/ 400 w 400"/>
                <a:gd name="T5" fmla="*/ 304 h 608"/>
                <a:gd name="T6" fmla="*/ 96 w 400"/>
                <a:gd name="T7" fmla="*/ 608 h 608"/>
                <a:gd name="T8" fmla="*/ 0 w 400"/>
                <a:gd name="T9" fmla="*/ 512 h 608"/>
                <a:gd name="T10" fmla="*/ 212 w 400"/>
                <a:gd name="T11" fmla="*/ 300 h 608"/>
                <a:gd name="T12" fmla="*/ 4 w 400"/>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400" h="608">
                  <a:moveTo>
                    <a:pt x="4" y="92"/>
                  </a:moveTo>
                  <a:lnTo>
                    <a:pt x="96" y="0"/>
                  </a:lnTo>
                  <a:lnTo>
                    <a:pt x="400" y="304"/>
                  </a:lnTo>
                  <a:lnTo>
                    <a:pt x="96" y="608"/>
                  </a:lnTo>
                  <a:lnTo>
                    <a:pt x="0" y="512"/>
                  </a:lnTo>
                  <a:lnTo>
                    <a:pt x="212" y="300"/>
                  </a:lnTo>
                  <a:lnTo>
                    <a:pt x="4" y="92"/>
                  </a:lnTo>
                  <a:close/>
                </a:path>
              </a:pathLst>
            </a:custGeom>
            <a:solidFill>
              <a:srgbClr val="005DA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4" name="Freeform 17"/>
            <p:cNvSpPr/>
            <p:nvPr/>
          </p:nvSpPr>
          <p:spPr bwMode="auto">
            <a:xfrm>
              <a:off x="338137" y="0"/>
              <a:ext cx="360362" cy="549275"/>
            </a:xfrm>
            <a:custGeom>
              <a:avLst/>
              <a:gdLst>
                <a:gd name="T0" fmla="*/ 4 w 399"/>
                <a:gd name="T1" fmla="*/ 92 h 608"/>
                <a:gd name="T2" fmla="*/ 96 w 399"/>
                <a:gd name="T3" fmla="*/ 0 h 608"/>
                <a:gd name="T4" fmla="*/ 399 w 399"/>
                <a:gd name="T5" fmla="*/ 304 h 608"/>
                <a:gd name="T6" fmla="*/ 96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6" y="0"/>
                  </a:lnTo>
                  <a:lnTo>
                    <a:pt x="399" y="304"/>
                  </a:lnTo>
                  <a:lnTo>
                    <a:pt x="96" y="608"/>
                  </a:lnTo>
                  <a:lnTo>
                    <a:pt x="0" y="512"/>
                  </a:lnTo>
                  <a:lnTo>
                    <a:pt x="212" y="300"/>
                  </a:lnTo>
                  <a:lnTo>
                    <a:pt x="4" y="92"/>
                  </a:lnTo>
                  <a:close/>
                </a:path>
              </a:pathLst>
            </a:custGeom>
            <a:solidFill>
              <a:srgbClr val="3992D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5" name="Freeform 18"/>
            <p:cNvSpPr/>
            <p:nvPr/>
          </p:nvSpPr>
          <p:spPr bwMode="auto">
            <a:xfrm>
              <a:off x="681037" y="0"/>
              <a:ext cx="360362" cy="549275"/>
            </a:xfrm>
            <a:custGeom>
              <a:avLst/>
              <a:gdLst>
                <a:gd name="T0" fmla="*/ 4 w 399"/>
                <a:gd name="T1" fmla="*/ 92 h 608"/>
                <a:gd name="T2" fmla="*/ 95 w 399"/>
                <a:gd name="T3" fmla="*/ 0 h 608"/>
                <a:gd name="T4" fmla="*/ 399 w 399"/>
                <a:gd name="T5" fmla="*/ 304 h 608"/>
                <a:gd name="T6" fmla="*/ 95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5" y="0"/>
                  </a:lnTo>
                  <a:lnTo>
                    <a:pt x="399" y="304"/>
                  </a:lnTo>
                  <a:lnTo>
                    <a:pt x="95" y="608"/>
                  </a:lnTo>
                  <a:lnTo>
                    <a:pt x="0" y="512"/>
                  </a:lnTo>
                  <a:lnTo>
                    <a:pt x="212" y="300"/>
                  </a:lnTo>
                  <a:lnTo>
                    <a:pt x="4" y="92"/>
                  </a:lnTo>
                  <a:close/>
                </a:path>
              </a:pathLst>
            </a:custGeom>
            <a:solidFill>
              <a:srgbClr val="F79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sp>
        <p:nvSpPr>
          <p:cNvPr id="18" name="TextBox 15"/>
          <p:cNvSpPr txBox="1"/>
          <p:nvPr userDrawn="1"/>
        </p:nvSpPr>
        <p:spPr>
          <a:xfrm>
            <a:off x="8100392" y="241995"/>
            <a:ext cx="671347" cy="369332"/>
          </a:xfrm>
          <a:prstGeom prst="rect">
            <a:avLst/>
          </a:prstGeom>
          <a:noFill/>
        </p:spPr>
        <p:txBody>
          <a:bodyPr wrap="square" rtlCol="0">
            <a:spAutoFit/>
          </a:bodyPr>
          <a:lstStyle/>
          <a:p>
            <a:pPr algn="ctr"/>
            <a:fld id="{2EEF1883-7A0E-4F66-9932-E581691AD397}" type="slidenum">
              <a:rPr lang="zh-CN" altLang="en-US" sz="1800" b="0" smtClean="0">
                <a:solidFill>
                  <a:schemeClr val="accent1"/>
                </a:solidFill>
                <a:latin typeface="微软雅黑 Light" panose="020B0502040204020203" pitchFamily="34" charset="-122"/>
                <a:ea typeface="微软雅黑 Light" panose="020B0502040204020203" pitchFamily="34" charset="-122"/>
              </a:rPr>
              <a:t>‹#›</a:t>
            </a:fld>
            <a:r>
              <a:rPr lang="zh-CN" altLang="en-US" sz="1800" b="0" dirty="0">
                <a:solidFill>
                  <a:schemeClr val="accent1"/>
                </a:solidFill>
                <a:latin typeface="微软雅黑 Light" panose="020B0502040204020203" pitchFamily="34" charset="-122"/>
                <a:ea typeface="微软雅黑 Light" panose="020B0502040204020203" pitchFamily="34"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866"/>
            <a:ext cx="9144001" cy="5146366"/>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866"/>
            <a:ext cx="9144001" cy="5146366"/>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2023/4/27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2023/4/27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2023/4/27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2023/4/27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2023/4/27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2023/4/27</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Layout" Target="../slideLayouts/slideLayout3.xml"/><Relationship Id="rId5" Type="http://schemas.openxmlformats.org/officeDocument/2006/relationships/tags" Target="../tags/tag15.xml"/><Relationship Id="rId4" Type="http://schemas.openxmlformats.org/officeDocument/2006/relationships/tags" Target="../tags/tag14.xml"/></Relationships>
</file>

<file path=ppt/slides/_rels/slide12.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slideLayout" Target="../slideLayouts/slideLayout3.xml"/><Relationship Id="rId5" Type="http://schemas.openxmlformats.org/officeDocument/2006/relationships/tags" Target="../tags/tag23.xml"/><Relationship Id="rId4" Type="http://schemas.openxmlformats.org/officeDocument/2006/relationships/tags" Target="../tags/tag22.xml"/></Relationships>
</file>

<file path=ppt/slides/_rels/slide15.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slideLayout" Target="../slideLayouts/slideLayout3.xml"/><Relationship Id="rId5" Type="http://schemas.openxmlformats.org/officeDocument/2006/relationships/tags" Target="../tags/tag28.xml"/><Relationship Id="rId4" Type="http://schemas.openxmlformats.org/officeDocument/2006/relationships/tags" Target="../tags/tag2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slideLayout" Target="../slideLayouts/slideLayout2.xml"/><Relationship Id="rId4"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Layout" Target="../slideLayouts/slideLayout2.xml"/><Relationship Id="rId5" Type="http://schemas.openxmlformats.org/officeDocument/2006/relationships/tags" Target="../tags/tag10.xml"/><Relationship Id="rId4" Type="http://schemas.openxmlformats.org/officeDocument/2006/relationships/tags" Target="../tags/tag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arallelogram 21"/>
          <p:cNvSpPr/>
          <p:nvPr/>
        </p:nvSpPr>
        <p:spPr>
          <a:xfrm>
            <a:off x="7136070" y="-2866"/>
            <a:ext cx="1658880" cy="3606733"/>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22"/>
          <p:cNvSpPr/>
          <p:nvPr/>
        </p:nvSpPr>
        <p:spPr>
          <a:xfrm>
            <a:off x="7596336" y="1536767"/>
            <a:ext cx="1658880" cy="3606733"/>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3"/>
          <p:cNvSpPr txBox="1">
            <a:spLocks noChangeArrowheads="1"/>
          </p:cNvSpPr>
          <p:nvPr/>
        </p:nvSpPr>
        <p:spPr>
          <a:xfrm>
            <a:off x="611560" y="1779662"/>
            <a:ext cx="6248993" cy="10081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zh-CN" altLang="en-US" sz="3200" b="1" dirty="0">
                <a:solidFill>
                  <a:schemeClr val="accent1"/>
                </a:solidFill>
                <a:latin typeface="微软雅黑" panose="020B0503020204020204" pitchFamily="34" charset="-122"/>
                <a:ea typeface="微软雅黑" panose="020B0503020204020204" pitchFamily="34" charset="-122"/>
              </a:rPr>
              <a:t>朝阳</a:t>
            </a:r>
            <a:r>
              <a:rPr lang="zh-CN" altLang="en-US" sz="3200" b="1" dirty="0" smtClean="0">
                <a:solidFill>
                  <a:schemeClr val="accent1"/>
                </a:solidFill>
                <a:latin typeface="微软雅黑" panose="020B0503020204020204" pitchFamily="34" charset="-122"/>
                <a:ea typeface="微软雅黑" panose="020B0503020204020204" pitchFamily="34" charset="-122"/>
              </a:rPr>
              <a:t>一</a:t>
            </a:r>
            <a:r>
              <a:rPr lang="zh-CN" altLang="en-US" sz="3200" b="1" dirty="0">
                <a:solidFill>
                  <a:schemeClr val="accent1"/>
                </a:solidFill>
                <a:latin typeface="微软雅黑" panose="020B0503020204020204" pitchFamily="34" charset="-122"/>
                <a:ea typeface="微软雅黑" panose="020B0503020204020204" pitchFamily="34" charset="-122"/>
              </a:rPr>
              <a:t>模语法填空试题跟进练习</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22"/>
                                        </p:tgtEl>
                                        <p:attrNameLst>
                                          <p:attrName>style.visibility</p:attrName>
                                        </p:attrNameLst>
                                      </p:cBhvr>
                                      <p:to>
                                        <p:strVal val="visible"/>
                                      </p:to>
                                    </p:set>
                                    <p:anim calcmode="lin" valueType="num">
                                      <p:cBhvr>
                                        <p:cTn id="16" dur="500" fill="hold"/>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22"/>
                                        </p:tgtEl>
                                        <p:attrNameLst>
                                          <p:attrName>ppt_y</p:attrName>
                                        </p:attrNameLst>
                                      </p:cBhvr>
                                      <p:tavLst>
                                        <p:tav tm="0">
                                          <p:val>
                                            <p:strVal val="#ppt_y"/>
                                          </p:val>
                                        </p:tav>
                                        <p:tav tm="100000">
                                          <p:val>
                                            <p:strVal val="#ppt_y"/>
                                          </p:val>
                                        </p:tav>
                                      </p:tavLst>
                                    </p:anim>
                                    <p:anim calcmode="lin" valueType="num">
                                      <p:cBhvr>
                                        <p:cTn id="18" dur="500" fill="hold"/>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22"/>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22"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arallelogram 21"/>
          <p:cNvSpPr/>
          <p:nvPr/>
        </p:nvSpPr>
        <p:spPr>
          <a:xfrm>
            <a:off x="7136070" y="-2866"/>
            <a:ext cx="1658880" cy="3606733"/>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22"/>
          <p:cNvSpPr/>
          <p:nvPr/>
        </p:nvSpPr>
        <p:spPr>
          <a:xfrm>
            <a:off x="7596336" y="1536767"/>
            <a:ext cx="1658880" cy="3606733"/>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3"/>
          <p:cNvSpPr txBox="1">
            <a:spLocks noChangeArrowheads="1"/>
          </p:cNvSpPr>
          <p:nvPr/>
        </p:nvSpPr>
        <p:spPr>
          <a:xfrm>
            <a:off x="439326" y="1809551"/>
            <a:ext cx="6696744" cy="10081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5000" b="1" dirty="0" smtClean="0">
                <a:solidFill>
                  <a:schemeClr val="accent1"/>
                </a:solidFill>
                <a:latin typeface="微软雅黑" panose="020B0503020204020204" pitchFamily="34" charset="-122"/>
                <a:ea typeface="微软雅黑" panose="020B0503020204020204" pitchFamily="34" charset="-122"/>
              </a:rPr>
              <a:t>题组三：</a:t>
            </a:r>
            <a:endParaRPr lang="en-US" altLang="zh-CN" sz="5000" b="1" dirty="0" smtClean="0">
              <a:solidFill>
                <a:schemeClr val="accent1"/>
              </a:solidFill>
              <a:latin typeface="微软雅黑" panose="020B0503020204020204" pitchFamily="34" charset="-122"/>
              <a:ea typeface="微软雅黑" panose="020B0503020204020204" pitchFamily="34" charset="-122"/>
            </a:endParaRPr>
          </a:p>
          <a:p>
            <a:r>
              <a:rPr lang="zh-CN" altLang="en-US" sz="5000" b="1" dirty="0" smtClean="0">
                <a:solidFill>
                  <a:schemeClr val="accent1"/>
                </a:solidFill>
                <a:latin typeface="微软雅黑" panose="020B0503020204020204" pitchFamily="34" charset="-122"/>
                <a:ea typeface="微软雅黑" panose="020B0503020204020204" pitchFamily="34" charset="-122"/>
              </a:rPr>
              <a:t>非谓语动词作定语</a:t>
            </a:r>
            <a:endParaRPr lang="zh-CN" altLang="en-US" sz="5000" b="1"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22"/>
                                        </p:tgtEl>
                                        <p:attrNameLst>
                                          <p:attrName>style.visibility</p:attrName>
                                        </p:attrNameLst>
                                      </p:cBhvr>
                                      <p:to>
                                        <p:strVal val="visible"/>
                                      </p:to>
                                    </p:set>
                                    <p:anim calcmode="lin" valueType="num">
                                      <p:cBhvr>
                                        <p:cTn id="16" dur="500" fill="hold"/>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22"/>
                                        </p:tgtEl>
                                        <p:attrNameLst>
                                          <p:attrName>ppt_y</p:attrName>
                                        </p:attrNameLst>
                                      </p:cBhvr>
                                      <p:tavLst>
                                        <p:tav tm="0">
                                          <p:val>
                                            <p:strVal val="#ppt_y"/>
                                          </p:val>
                                        </p:tav>
                                        <p:tav tm="100000">
                                          <p:val>
                                            <p:strVal val="#ppt_y"/>
                                          </p:val>
                                        </p:tav>
                                      </p:tavLst>
                                    </p:anim>
                                    <p:anim calcmode="lin" valueType="num">
                                      <p:cBhvr>
                                        <p:cTn id="18" dur="500" fill="hold"/>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22"/>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22"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9512" y="51470"/>
            <a:ext cx="8856984" cy="4524315"/>
          </a:xfrm>
          <a:prstGeom prst="rect">
            <a:avLst/>
          </a:prstGeom>
        </p:spPr>
        <p:txBody>
          <a:bodyPr wrap="square">
            <a:spAutoFit/>
          </a:bodyPr>
          <a:lstStyle/>
          <a:p>
            <a:r>
              <a:rPr kumimoji="1" lang="en-US" altLang="zh-CN" sz="2400" b="1" dirty="0">
                <a:latin typeface="Calibri" panose="020F0502020204030204" pitchFamily="34" charset="0"/>
                <a:cs typeface="Calibri" panose="020F0502020204030204" pitchFamily="34" charset="0"/>
              </a:rPr>
              <a:t>1. Former First Lady Michelle Obama’s memoir Becoming has become the best-selling book ___________ (publish) this year in the US just 15 days after publication.</a:t>
            </a:r>
          </a:p>
          <a:p>
            <a:r>
              <a:rPr kumimoji="1" lang="en-US" altLang="zh-CN" sz="2400" b="1" dirty="0">
                <a:latin typeface="Calibri" panose="020F0502020204030204" pitchFamily="34" charset="0"/>
                <a:cs typeface="Calibri" panose="020F0502020204030204" pitchFamily="34" charset="0"/>
              </a:rPr>
              <a:t>2. Now there is new evidence _____________ (suggest) that a salad a day may keep memory loss at bay.</a:t>
            </a:r>
          </a:p>
          <a:p>
            <a:r>
              <a:rPr kumimoji="1" lang="en-US" altLang="zh-CN" sz="2400" b="1" dirty="0">
                <a:latin typeface="Calibri" panose="020F0502020204030204" pitchFamily="34" charset="0"/>
                <a:cs typeface="Calibri" panose="020F0502020204030204" pitchFamily="34" charset="0"/>
              </a:rPr>
              <a:t>3. A new engineer was appointed to deal with the products ___________ (return) by customers</a:t>
            </a:r>
          </a:p>
          <a:p>
            <a:r>
              <a:rPr kumimoji="1" lang="en-US" altLang="zh-CN" sz="2400" b="1" dirty="0">
                <a:latin typeface="Calibri" panose="020F0502020204030204" pitchFamily="34" charset="0"/>
                <a:cs typeface="Calibri" panose="020F0502020204030204" pitchFamily="34" charset="0"/>
              </a:rPr>
              <a:t>4. In 1938, Pearl S. Buck became the first American woman _________ (win) the Nobel Prize for Literature.</a:t>
            </a:r>
          </a:p>
          <a:p>
            <a:r>
              <a:rPr kumimoji="1" lang="en-US" altLang="zh-CN" sz="2400" b="1" dirty="0">
                <a:latin typeface="Calibri" panose="020F0502020204030204" pitchFamily="34" charset="0"/>
                <a:cs typeface="Calibri" panose="020F0502020204030204" pitchFamily="34" charset="0"/>
              </a:rPr>
              <a:t>5. I was the first Western TV reporter ________________ (permit) to film a special unit caring for pandas rescued from starvation in the wild</a:t>
            </a:r>
            <a:r>
              <a:rPr kumimoji="1" lang="en-US" altLang="zh-CN" sz="2400" b="1" dirty="0" smtClean="0">
                <a:latin typeface="Calibri" panose="020F0502020204030204" pitchFamily="34" charset="0"/>
                <a:cs typeface="Calibri" panose="020F0502020204030204" pitchFamily="34" charset="0"/>
              </a:rPr>
              <a:t>.</a:t>
            </a:r>
            <a:endParaRPr kumimoji="1" lang="en-US" altLang="zh-CN" sz="2400" b="1" dirty="0">
              <a:latin typeface="Calibri" panose="020F0502020204030204" pitchFamily="34" charset="0"/>
              <a:cs typeface="Calibri" panose="020F0502020204030204" pitchFamily="34" charset="0"/>
            </a:endParaRPr>
          </a:p>
        </p:txBody>
      </p:sp>
      <p:sp>
        <p:nvSpPr>
          <p:cNvPr id="7" name="Text Box 5"/>
          <p:cNvSpPr txBox="1"/>
          <p:nvPr>
            <p:custDataLst>
              <p:tags r:id="rId1"/>
            </p:custDataLst>
          </p:nvPr>
        </p:nvSpPr>
        <p:spPr>
          <a:xfrm>
            <a:off x="4211960" y="411510"/>
            <a:ext cx="180086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published</a:t>
            </a:r>
            <a:r>
              <a:rPr lang="en-US" altLang="zh-CN" sz="2400" b="1" dirty="0">
                <a:solidFill>
                  <a:srgbClr val="FF0000"/>
                </a:solidFill>
                <a:latin typeface="Arial" panose="020B0604020202020204" pitchFamily="34" charset="0"/>
                <a:ea typeface="宋体" panose="02010600030101010101" pitchFamily="2" charset="-122"/>
              </a:rPr>
              <a:t> </a:t>
            </a:r>
          </a:p>
        </p:txBody>
      </p:sp>
      <p:sp>
        <p:nvSpPr>
          <p:cNvPr id="8" name="Text Box 5"/>
          <p:cNvSpPr txBox="1"/>
          <p:nvPr>
            <p:custDataLst>
              <p:tags r:id="rId2"/>
            </p:custDataLst>
          </p:nvPr>
        </p:nvSpPr>
        <p:spPr>
          <a:xfrm>
            <a:off x="4243363" y="1131590"/>
            <a:ext cx="201041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suggesting</a:t>
            </a:r>
            <a:r>
              <a:rPr lang="en-US" altLang="zh-CN" sz="2400" b="1" dirty="0">
                <a:solidFill>
                  <a:srgbClr val="FF0000"/>
                </a:solidFill>
                <a:latin typeface="Arial" panose="020B0604020202020204" pitchFamily="34" charset="0"/>
                <a:ea typeface="宋体" panose="02010600030101010101" pitchFamily="2" charset="-122"/>
              </a:rPr>
              <a:t> </a:t>
            </a:r>
          </a:p>
        </p:txBody>
      </p:sp>
      <p:sp>
        <p:nvSpPr>
          <p:cNvPr id="13" name="Text Box 5"/>
          <p:cNvSpPr txBox="1"/>
          <p:nvPr>
            <p:custDataLst>
              <p:tags r:id="rId3"/>
            </p:custDataLst>
          </p:nvPr>
        </p:nvSpPr>
        <p:spPr>
          <a:xfrm>
            <a:off x="323528" y="2211710"/>
            <a:ext cx="161290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returned</a:t>
            </a:r>
            <a:r>
              <a:rPr lang="en-US" altLang="zh-CN" sz="2400" b="1" dirty="0">
                <a:solidFill>
                  <a:srgbClr val="FF0000"/>
                </a:solidFill>
                <a:latin typeface="Arial" panose="020B0604020202020204" pitchFamily="34" charset="0"/>
                <a:ea typeface="宋体" panose="02010600030101010101" pitchFamily="2" charset="-122"/>
              </a:rPr>
              <a:t> </a:t>
            </a:r>
          </a:p>
        </p:txBody>
      </p:sp>
      <p:sp>
        <p:nvSpPr>
          <p:cNvPr id="14" name="Text Box 5"/>
          <p:cNvSpPr txBox="1"/>
          <p:nvPr>
            <p:custDataLst>
              <p:tags r:id="rId4"/>
            </p:custDataLst>
          </p:nvPr>
        </p:nvSpPr>
        <p:spPr>
          <a:xfrm>
            <a:off x="467544" y="2946250"/>
            <a:ext cx="120777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to win </a:t>
            </a:r>
          </a:p>
        </p:txBody>
      </p:sp>
      <p:sp>
        <p:nvSpPr>
          <p:cNvPr id="15" name="Text Box 5"/>
          <p:cNvSpPr txBox="1"/>
          <p:nvPr>
            <p:custDataLst>
              <p:tags r:id="rId5"/>
            </p:custDataLst>
          </p:nvPr>
        </p:nvSpPr>
        <p:spPr>
          <a:xfrm>
            <a:off x="5079146" y="3363838"/>
            <a:ext cx="2550795"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to be permitted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ox(in)">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ox(in)">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box(in)">
                                      <p:cBhvr>
                                        <p:cTn id="2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3" grpId="0"/>
      <p:bldP spid="14"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7504" y="123478"/>
            <a:ext cx="8784976" cy="3108543"/>
          </a:xfrm>
          <a:prstGeom prst="rect">
            <a:avLst/>
          </a:prstGeom>
        </p:spPr>
        <p:txBody>
          <a:bodyPr wrap="square">
            <a:spAutoFit/>
          </a:bodyPr>
          <a:lstStyle/>
          <a:p>
            <a:r>
              <a:rPr kumimoji="1" lang="en-US" altLang="zh-CN" sz="2800" b="1" dirty="0">
                <a:latin typeface="Calibri" panose="020F0502020204030204" pitchFamily="34" charset="0"/>
                <a:cs typeface="Calibri" panose="020F0502020204030204" pitchFamily="34" charset="0"/>
              </a:rPr>
              <a:t>6. The ___________ (surprise )look in her face suggested that she had known it before.</a:t>
            </a:r>
          </a:p>
          <a:p>
            <a:r>
              <a:rPr kumimoji="1" lang="en-US" altLang="zh-CN" sz="2800" b="1" dirty="0">
                <a:latin typeface="Calibri" panose="020F0502020204030204" pitchFamily="34" charset="0"/>
                <a:cs typeface="Calibri" panose="020F0502020204030204" pitchFamily="34" charset="0"/>
              </a:rPr>
              <a:t>7. The park was full of people </a:t>
            </a:r>
            <a:r>
              <a:rPr kumimoji="1" lang="en-US" altLang="zh-CN" sz="2800" b="1" dirty="0" smtClean="0">
                <a:latin typeface="Calibri" panose="020F0502020204030204" pitchFamily="34" charset="0"/>
                <a:cs typeface="Calibri" panose="020F0502020204030204" pitchFamily="34" charset="0"/>
              </a:rPr>
              <a:t>__________(enjoy) themselves </a:t>
            </a:r>
            <a:r>
              <a:rPr kumimoji="1" lang="en-US" altLang="zh-CN" sz="2800" b="1" dirty="0">
                <a:latin typeface="Calibri" panose="020F0502020204030204" pitchFamily="34" charset="0"/>
                <a:cs typeface="Calibri" panose="020F0502020204030204" pitchFamily="34" charset="0"/>
              </a:rPr>
              <a:t>in the sunshine.</a:t>
            </a:r>
          </a:p>
          <a:p>
            <a:r>
              <a:rPr kumimoji="1" lang="en-US" altLang="zh-CN" sz="2800" b="1" dirty="0">
                <a:latin typeface="Calibri" panose="020F0502020204030204" pitchFamily="34" charset="0"/>
                <a:cs typeface="Calibri" panose="020F0502020204030204" pitchFamily="34" charset="0"/>
              </a:rPr>
              <a:t>8. Abercrombie &amp; Kent, a travel company in Hong Kong, says it regularly arranges quick getaways here for people _______ (live)in Shanghai and Hong Kong.</a:t>
            </a:r>
          </a:p>
        </p:txBody>
      </p:sp>
      <p:sp>
        <p:nvSpPr>
          <p:cNvPr id="10" name="Text Box 5"/>
          <p:cNvSpPr txBox="1"/>
          <p:nvPr>
            <p:custDataLst>
              <p:tags r:id="rId1"/>
            </p:custDataLst>
          </p:nvPr>
        </p:nvSpPr>
        <p:spPr>
          <a:xfrm>
            <a:off x="1259632" y="115444"/>
            <a:ext cx="180086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Calibri" panose="020F0502020204030204" pitchFamily="34" charset="0"/>
                <a:ea typeface="宋体" panose="02010600030101010101" pitchFamily="2" charset="-122"/>
                <a:cs typeface="Calibri" panose="020F0502020204030204" pitchFamily="34" charset="0"/>
              </a:rPr>
              <a:t>surprised </a:t>
            </a:r>
          </a:p>
        </p:txBody>
      </p:sp>
      <p:sp>
        <p:nvSpPr>
          <p:cNvPr id="11" name="Text Box 5"/>
          <p:cNvSpPr txBox="1"/>
          <p:nvPr>
            <p:custDataLst>
              <p:tags r:id="rId2"/>
            </p:custDataLst>
          </p:nvPr>
        </p:nvSpPr>
        <p:spPr>
          <a:xfrm>
            <a:off x="4716016" y="987574"/>
            <a:ext cx="180086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enjoying</a:t>
            </a:r>
            <a:r>
              <a:rPr lang="en-US" altLang="zh-CN" sz="2400" b="1" dirty="0">
                <a:solidFill>
                  <a:srgbClr val="FF0000"/>
                </a:solidFill>
                <a:latin typeface="Arial" panose="020B0604020202020204" pitchFamily="34" charset="0"/>
                <a:ea typeface="宋体" panose="02010600030101010101" pitchFamily="2" charset="-122"/>
              </a:rPr>
              <a:t> </a:t>
            </a:r>
          </a:p>
        </p:txBody>
      </p:sp>
      <p:sp>
        <p:nvSpPr>
          <p:cNvPr id="12" name="Text Box 5"/>
          <p:cNvSpPr txBox="1"/>
          <p:nvPr>
            <p:custDataLst>
              <p:tags r:id="rId3"/>
            </p:custDataLst>
          </p:nvPr>
        </p:nvSpPr>
        <p:spPr>
          <a:xfrm>
            <a:off x="251520" y="2764740"/>
            <a:ext cx="1166495"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living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ox(i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ox(in)">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arallelogram 21"/>
          <p:cNvSpPr/>
          <p:nvPr/>
        </p:nvSpPr>
        <p:spPr>
          <a:xfrm>
            <a:off x="7136070" y="-2866"/>
            <a:ext cx="1658880" cy="3606733"/>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22"/>
          <p:cNvSpPr/>
          <p:nvPr/>
        </p:nvSpPr>
        <p:spPr>
          <a:xfrm>
            <a:off x="7596336" y="1536767"/>
            <a:ext cx="1658880" cy="3606733"/>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3"/>
          <p:cNvSpPr txBox="1">
            <a:spLocks noChangeArrowheads="1"/>
          </p:cNvSpPr>
          <p:nvPr/>
        </p:nvSpPr>
        <p:spPr>
          <a:xfrm>
            <a:off x="439326" y="1809551"/>
            <a:ext cx="6696744" cy="10081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5000" b="1" dirty="0" smtClean="0">
                <a:solidFill>
                  <a:schemeClr val="accent1"/>
                </a:solidFill>
                <a:latin typeface="微软雅黑" panose="020B0503020204020204" pitchFamily="34" charset="-122"/>
                <a:ea typeface="微软雅黑" panose="020B0503020204020204" pitchFamily="34" charset="-122"/>
              </a:rPr>
              <a:t>题组四：介词用法</a:t>
            </a:r>
            <a:endParaRPr lang="zh-CN" altLang="en-US" sz="5000" b="1" dirty="0">
              <a:solidFill>
                <a:schemeClr val="accent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4303607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22"/>
                                        </p:tgtEl>
                                        <p:attrNameLst>
                                          <p:attrName>style.visibility</p:attrName>
                                        </p:attrNameLst>
                                      </p:cBhvr>
                                      <p:to>
                                        <p:strVal val="visible"/>
                                      </p:to>
                                    </p:set>
                                    <p:anim calcmode="lin" valueType="num">
                                      <p:cBhvr>
                                        <p:cTn id="16" dur="500" fill="hold"/>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22"/>
                                        </p:tgtEl>
                                        <p:attrNameLst>
                                          <p:attrName>ppt_y</p:attrName>
                                        </p:attrNameLst>
                                      </p:cBhvr>
                                      <p:tavLst>
                                        <p:tav tm="0">
                                          <p:val>
                                            <p:strVal val="#ppt_y"/>
                                          </p:val>
                                        </p:tav>
                                        <p:tav tm="100000">
                                          <p:val>
                                            <p:strVal val="#ppt_y"/>
                                          </p:val>
                                        </p:tav>
                                      </p:tavLst>
                                    </p:anim>
                                    <p:anim calcmode="lin" valueType="num">
                                      <p:cBhvr>
                                        <p:cTn id="18" dur="500" fill="hold"/>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22"/>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22"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5720" y="0"/>
            <a:ext cx="9189720" cy="4524315"/>
          </a:xfrm>
          <a:prstGeom prst="rect">
            <a:avLst/>
          </a:prstGeom>
        </p:spPr>
        <p:txBody>
          <a:bodyPr wrap="square">
            <a:spAutoFit/>
          </a:bodyPr>
          <a:lstStyle/>
          <a:p>
            <a:pPr marL="342900" indent="-342900">
              <a:buAutoNum type="arabicPeriod"/>
              <a:defRPr/>
            </a:pPr>
            <a:r>
              <a:rPr kumimoji="1" lang="en-US" altLang="zh-CN" sz="2400" b="1" dirty="0" smtClean="0">
                <a:latin typeface="Calibri" panose="020F0502020204030204" pitchFamily="34" charset="0"/>
                <a:ea typeface="等线" panose="02010600030101010101" charset="-122"/>
                <a:cs typeface="Calibri" panose="020F0502020204030204" pitchFamily="34" charset="0"/>
              </a:rPr>
              <a:t>The </a:t>
            </a:r>
            <a:r>
              <a:rPr kumimoji="1" lang="en-US" altLang="zh-CN" sz="2400" b="1" dirty="0">
                <a:latin typeface="Calibri" panose="020F0502020204030204" pitchFamily="34" charset="0"/>
                <a:ea typeface="等线" panose="02010600030101010101" charset="-122"/>
                <a:cs typeface="Calibri" panose="020F0502020204030204" pitchFamily="34" charset="0"/>
              </a:rPr>
              <a:t>hugs received from other competitors are </a:t>
            </a:r>
            <a:r>
              <a:rPr kumimoji="1" lang="en-US" altLang="zh-CN" sz="2400" b="1">
                <a:latin typeface="Calibri" panose="020F0502020204030204" pitchFamily="34" charset="0"/>
                <a:ea typeface="等线" panose="02010600030101010101" charset="-122"/>
                <a:cs typeface="Calibri" panose="020F0502020204030204" pitchFamily="34" charset="0"/>
              </a:rPr>
              <a:t>always </a:t>
            </a:r>
            <a:r>
              <a:rPr kumimoji="1" lang="en-US" altLang="zh-CN" sz="2400" b="1" smtClean="0">
                <a:latin typeface="Calibri" panose="020F0502020204030204" pitchFamily="34" charset="0"/>
                <a:ea typeface="等线" panose="02010600030101010101" charset="-122"/>
                <a:cs typeface="Calibri" panose="020F0502020204030204" pitchFamily="34" charset="0"/>
              </a:rPr>
              <a:t>remarked </a:t>
            </a:r>
            <a:r>
              <a:rPr kumimoji="1" lang="en-US" altLang="zh-CN" sz="2400" b="1" dirty="0">
                <a:latin typeface="Calibri" panose="020F0502020204030204" pitchFamily="34" charset="0"/>
                <a:ea typeface="等线" panose="02010600030101010101" charset="-122"/>
                <a:cs typeface="Calibri" panose="020F0502020204030204" pitchFamily="34" charset="0"/>
              </a:rPr>
              <a:t>in the Games because the true Olympic spirit is _________ victory and national </a:t>
            </a:r>
            <a:r>
              <a:rPr kumimoji="1" lang="en-US" altLang="zh-CN" sz="2400" b="1" dirty="0" smtClean="0">
                <a:latin typeface="Calibri" panose="020F0502020204030204" pitchFamily="34" charset="0"/>
                <a:ea typeface="等线" panose="02010600030101010101" charset="-122"/>
                <a:cs typeface="Calibri" panose="020F0502020204030204" pitchFamily="34" charset="0"/>
              </a:rPr>
              <a:t>boundaries</a:t>
            </a:r>
          </a:p>
          <a:p>
            <a:pPr>
              <a:defRPr/>
            </a:pPr>
            <a:r>
              <a:rPr kumimoji="1" lang="en-US" altLang="zh-CN" sz="2400" b="1" dirty="0" smtClean="0">
                <a:latin typeface="Calibri" panose="020F0502020204030204" pitchFamily="34" charset="0"/>
                <a:ea typeface="等线" panose="02010600030101010101" charset="-122"/>
                <a:cs typeface="Calibri" panose="020F0502020204030204" pitchFamily="34" charset="0"/>
              </a:rPr>
              <a:t>2</a:t>
            </a:r>
            <a:r>
              <a:rPr kumimoji="1" lang="en-US" altLang="zh-CN" sz="2400" b="1" dirty="0">
                <a:latin typeface="Calibri" panose="020F0502020204030204" pitchFamily="34" charset="0"/>
                <a:ea typeface="等线" panose="02010600030101010101" charset="-122"/>
                <a:cs typeface="Calibri" panose="020F0502020204030204" pitchFamily="34" charset="0"/>
              </a:rPr>
              <a:t>. He became the first to travel _________ the Northwest Passage, in his ship </a:t>
            </a:r>
            <a:r>
              <a:rPr kumimoji="1" lang="en-US" altLang="zh-CN" sz="2400" b="1" dirty="0" err="1">
                <a:latin typeface="Calibri" panose="020F0502020204030204" pitchFamily="34" charset="0"/>
                <a:ea typeface="等线" panose="02010600030101010101" charset="-122"/>
                <a:cs typeface="Calibri" panose="020F0502020204030204" pitchFamily="34" charset="0"/>
              </a:rPr>
              <a:t>Gjoa</a:t>
            </a:r>
            <a:r>
              <a:rPr kumimoji="1" lang="en-US" altLang="zh-CN" sz="2400" b="1" dirty="0">
                <a:latin typeface="Calibri" panose="020F0502020204030204" pitchFamily="34" charset="0"/>
                <a:ea typeface="等线" panose="02010600030101010101" charset="-122"/>
                <a:cs typeface="Calibri" panose="020F0502020204030204" pitchFamily="34" charset="0"/>
              </a:rPr>
              <a:t> in 1903-1906.</a:t>
            </a:r>
          </a:p>
          <a:p>
            <a:pPr>
              <a:defRPr/>
            </a:pPr>
            <a:r>
              <a:rPr kumimoji="1" lang="en-US" altLang="zh-CN" sz="2400" b="1" dirty="0" smtClean="0">
                <a:latin typeface="Calibri" panose="020F0502020204030204" pitchFamily="34" charset="0"/>
                <a:ea typeface="等线" panose="02010600030101010101" charset="-122"/>
                <a:cs typeface="Calibri" panose="020F0502020204030204" pitchFamily="34" charset="0"/>
              </a:rPr>
              <a:t>3</a:t>
            </a:r>
            <a:r>
              <a:rPr kumimoji="1" lang="en-US" altLang="zh-CN" sz="2400" b="1" dirty="0">
                <a:latin typeface="Calibri" panose="020F0502020204030204" pitchFamily="34" charset="0"/>
                <a:ea typeface="等线" panose="02010600030101010101" charset="-122"/>
                <a:cs typeface="Calibri" panose="020F0502020204030204" pitchFamily="34" charset="0"/>
              </a:rPr>
              <a:t>. There he studied educational philosophy _____________ the guidance of John </a:t>
            </a:r>
            <a:r>
              <a:rPr kumimoji="1" lang="en-US" altLang="zh-CN" sz="2400" b="1" dirty="0" err="1">
                <a:latin typeface="Calibri" panose="020F0502020204030204" pitchFamily="34" charset="0"/>
                <a:ea typeface="等线" panose="02010600030101010101" charset="-122"/>
                <a:cs typeface="Calibri" panose="020F0502020204030204" pitchFamily="34" charset="0"/>
              </a:rPr>
              <a:t>Dewey,an</a:t>
            </a:r>
            <a:r>
              <a:rPr kumimoji="1" lang="en-US" altLang="zh-CN" sz="2400" b="1" dirty="0">
                <a:latin typeface="Calibri" panose="020F0502020204030204" pitchFamily="34" charset="0"/>
                <a:ea typeface="等线" panose="02010600030101010101" charset="-122"/>
                <a:cs typeface="Calibri" panose="020F0502020204030204" pitchFamily="34" charset="0"/>
              </a:rPr>
              <a:t> educational reformer.  </a:t>
            </a:r>
          </a:p>
          <a:p>
            <a:pPr>
              <a:defRPr/>
            </a:pPr>
            <a:r>
              <a:rPr kumimoji="1" lang="en-US" altLang="zh-CN" sz="2400" b="1" dirty="0" smtClean="0">
                <a:latin typeface="Calibri" panose="020F0502020204030204" pitchFamily="34" charset="0"/>
                <a:ea typeface="等线" panose="02010600030101010101" charset="-122"/>
                <a:cs typeface="Calibri" panose="020F0502020204030204" pitchFamily="34" charset="0"/>
              </a:rPr>
              <a:t>4</a:t>
            </a:r>
            <a:r>
              <a:rPr kumimoji="1" lang="en-US" altLang="zh-CN" sz="2400" b="1" dirty="0">
                <a:latin typeface="Calibri" panose="020F0502020204030204" pitchFamily="34" charset="0"/>
                <a:ea typeface="等线" panose="02010600030101010101" charset="-122"/>
                <a:cs typeface="Calibri" panose="020F0502020204030204" pitchFamily="34" charset="0"/>
              </a:rPr>
              <a:t>. In 2019, ________ the preservation efforts, the hall was knocked down to make way for a residential tower block.</a:t>
            </a:r>
            <a:r>
              <a:rPr kumimoji="1" lang="en-US" altLang="zh-CN" sz="2400" b="1" dirty="0">
                <a:latin typeface="Calibri" panose="020F0502020204030204" pitchFamily="34" charset="0"/>
                <a:ea typeface="等线" panose="02010600030101010101" charset="-122"/>
                <a:cs typeface="Calibri" panose="020F0502020204030204" pitchFamily="34" charset="0"/>
                <a:sym typeface="+mn-ea"/>
              </a:rPr>
              <a:t> </a:t>
            </a:r>
          </a:p>
          <a:p>
            <a:pPr>
              <a:defRPr/>
            </a:pPr>
            <a:r>
              <a:rPr kumimoji="1" lang="en-US" altLang="zh-CN" sz="2400" b="1" dirty="0" smtClean="0">
                <a:latin typeface="Calibri" panose="020F0502020204030204" pitchFamily="34" charset="0"/>
                <a:ea typeface="等线" panose="02010600030101010101" charset="-122"/>
                <a:cs typeface="Calibri" panose="020F0502020204030204" pitchFamily="34" charset="0"/>
                <a:sym typeface="+mn-ea"/>
              </a:rPr>
              <a:t>5</a:t>
            </a:r>
            <a:r>
              <a:rPr kumimoji="1" lang="en-US" altLang="zh-CN" sz="2400" b="1" dirty="0">
                <a:latin typeface="Calibri" panose="020F0502020204030204" pitchFamily="34" charset="0"/>
                <a:ea typeface="等线" panose="02010600030101010101" charset="-122"/>
                <a:cs typeface="Calibri" panose="020F0502020204030204" pitchFamily="34" charset="0"/>
                <a:sym typeface="+mn-ea"/>
              </a:rPr>
              <a:t>. Low-frequency sound waves called infrasound that travel great distances ________ the atmosphere are already used to monitor active volcanoes from afar. </a:t>
            </a:r>
          </a:p>
        </p:txBody>
      </p:sp>
      <p:sp>
        <p:nvSpPr>
          <p:cNvPr id="3" name="Text Box 5"/>
          <p:cNvSpPr txBox="1"/>
          <p:nvPr>
            <p:custDataLst>
              <p:tags r:id="rId1"/>
            </p:custDataLst>
          </p:nvPr>
        </p:nvSpPr>
        <p:spPr>
          <a:xfrm>
            <a:off x="6084168" y="339502"/>
            <a:ext cx="1355725"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beyond</a:t>
            </a:r>
            <a:r>
              <a:rPr lang="en-US" altLang="zh-CN" sz="2400" b="1" dirty="0">
                <a:solidFill>
                  <a:srgbClr val="FF0000"/>
                </a:solidFill>
                <a:latin typeface="Arial" panose="020B0604020202020204" pitchFamily="34" charset="0"/>
                <a:ea typeface="宋体" panose="02010600030101010101" pitchFamily="2" charset="-122"/>
              </a:rPr>
              <a:t> </a:t>
            </a:r>
          </a:p>
        </p:txBody>
      </p:sp>
      <p:sp>
        <p:nvSpPr>
          <p:cNvPr id="4" name="Text Box 5"/>
          <p:cNvSpPr txBox="1"/>
          <p:nvPr>
            <p:custDataLst>
              <p:tags r:id="rId2"/>
            </p:custDataLst>
          </p:nvPr>
        </p:nvSpPr>
        <p:spPr>
          <a:xfrm>
            <a:off x="4067944" y="1059582"/>
            <a:ext cx="1355725"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through</a:t>
            </a:r>
            <a:r>
              <a:rPr lang="en-US" altLang="zh-CN" sz="2400" b="1" dirty="0">
                <a:solidFill>
                  <a:srgbClr val="FF0000"/>
                </a:solidFill>
                <a:latin typeface="Arial" panose="020B0604020202020204" pitchFamily="34" charset="0"/>
                <a:ea typeface="宋体" panose="02010600030101010101" pitchFamily="2" charset="-122"/>
              </a:rPr>
              <a:t> </a:t>
            </a:r>
          </a:p>
        </p:txBody>
      </p:sp>
      <p:sp>
        <p:nvSpPr>
          <p:cNvPr id="5" name="Text Box 5"/>
          <p:cNvSpPr txBox="1"/>
          <p:nvPr>
            <p:custDataLst>
              <p:tags r:id="rId3"/>
            </p:custDataLst>
          </p:nvPr>
        </p:nvSpPr>
        <p:spPr>
          <a:xfrm>
            <a:off x="5580112" y="1804084"/>
            <a:ext cx="2027555"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under / with </a:t>
            </a:r>
          </a:p>
        </p:txBody>
      </p:sp>
      <p:sp>
        <p:nvSpPr>
          <p:cNvPr id="6" name="Text Box 5"/>
          <p:cNvSpPr txBox="1"/>
          <p:nvPr>
            <p:custDataLst>
              <p:tags r:id="rId4"/>
            </p:custDataLst>
          </p:nvPr>
        </p:nvSpPr>
        <p:spPr>
          <a:xfrm>
            <a:off x="1403648" y="2571750"/>
            <a:ext cx="1355725"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despite </a:t>
            </a:r>
          </a:p>
        </p:txBody>
      </p:sp>
      <p:sp>
        <p:nvSpPr>
          <p:cNvPr id="7" name="Text Box 5"/>
          <p:cNvSpPr txBox="1"/>
          <p:nvPr>
            <p:custDataLst>
              <p:tags r:id="rId5"/>
            </p:custDataLst>
          </p:nvPr>
        </p:nvSpPr>
        <p:spPr>
          <a:xfrm>
            <a:off x="1259632" y="3651870"/>
            <a:ext cx="134493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ea typeface="宋体" panose="02010600030101010101" pitchFamily="2" charset="-122"/>
              </a:rPr>
              <a:t>through </a:t>
            </a:r>
          </a:p>
        </p:txBody>
      </p:sp>
    </p:spTree>
    <p:extLst>
      <p:ext uri="{BB962C8B-B14F-4D97-AF65-F5344CB8AC3E}">
        <p14:creationId xmlns:p14="http://schemas.microsoft.com/office/powerpoint/2010/main" val="80055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ox(in)">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9512" y="195485"/>
            <a:ext cx="8712968" cy="4524315"/>
          </a:xfrm>
          <a:prstGeom prst="rect">
            <a:avLst/>
          </a:prstGeom>
        </p:spPr>
        <p:txBody>
          <a:bodyPr wrap="square">
            <a:spAutoFit/>
          </a:bodyPr>
          <a:lstStyle/>
          <a:p>
            <a:pPr>
              <a:defRPr/>
            </a:pPr>
            <a:r>
              <a:rPr kumimoji="1" lang="en-US" altLang="zh-CN" sz="2400" b="1" dirty="0">
                <a:latin typeface="Calibri" panose="020F0502020204030204" pitchFamily="34" charset="0"/>
                <a:ea typeface="等线" panose="02010600030101010101" charset="-122"/>
                <a:cs typeface="Calibri" panose="020F0502020204030204" pitchFamily="34" charset="0"/>
                <a:sym typeface="+mn-ea"/>
              </a:rPr>
              <a:t>6. Its main goal was to take measures __________ climate change --- long-term changes in world weather patterns that are linked to human activities. </a:t>
            </a:r>
          </a:p>
          <a:p>
            <a:pPr>
              <a:defRPr/>
            </a:pPr>
            <a:r>
              <a:rPr kumimoji="1" lang="en-US" altLang="zh-CN" sz="2400" b="1" dirty="0">
                <a:latin typeface="Calibri" panose="020F0502020204030204" pitchFamily="34" charset="0"/>
                <a:ea typeface="等线" panose="02010600030101010101" charset="-122"/>
                <a:cs typeface="Calibri" panose="020F0502020204030204" pitchFamily="34" charset="0"/>
                <a:sym typeface="+mn-ea"/>
              </a:rPr>
              <a:t>7. Surprising as it may sound, this power is already well _______ our grasp. </a:t>
            </a:r>
            <a:r>
              <a:rPr kumimoji="1" lang="en-US" altLang="zh-CN" sz="2400" b="1" dirty="0" smtClean="0">
                <a:latin typeface="Calibri" panose="020F0502020204030204" pitchFamily="34" charset="0"/>
                <a:ea typeface="等线" panose="02010600030101010101" charset="-122"/>
                <a:cs typeface="Calibri" panose="020F0502020204030204" pitchFamily="34" charset="0"/>
                <a:sym typeface="+mn-ea"/>
              </a:rPr>
              <a:t>  </a:t>
            </a:r>
            <a:endParaRPr kumimoji="1" lang="en-US" altLang="zh-CN" sz="2400" b="1" dirty="0">
              <a:latin typeface="Calibri" panose="020F0502020204030204" pitchFamily="34" charset="0"/>
              <a:ea typeface="等线" panose="02010600030101010101" charset="-122"/>
              <a:cs typeface="Calibri" panose="020F0502020204030204" pitchFamily="34" charset="0"/>
              <a:sym typeface="+mn-ea"/>
            </a:endParaRPr>
          </a:p>
          <a:p>
            <a:pPr>
              <a:defRPr/>
            </a:pPr>
            <a:r>
              <a:rPr kumimoji="1" lang="en-US" altLang="zh-CN" sz="2400" b="1" dirty="0">
                <a:latin typeface="Calibri" panose="020F0502020204030204" pitchFamily="34" charset="0"/>
                <a:ea typeface="等线" panose="02010600030101010101" charset="-122"/>
                <a:cs typeface="Calibri" panose="020F0502020204030204" pitchFamily="34" charset="0"/>
                <a:sym typeface="+mn-ea"/>
              </a:rPr>
              <a:t>8. So he sat down and watched as the butterfly struggled to force its body _________ the little hole. </a:t>
            </a:r>
            <a:r>
              <a:rPr kumimoji="1" lang="en-US" altLang="zh-CN" sz="2400" b="1" dirty="0" smtClean="0">
                <a:latin typeface="Calibri" panose="020F0502020204030204" pitchFamily="34" charset="0"/>
                <a:ea typeface="等线" panose="02010600030101010101" charset="-122"/>
                <a:cs typeface="Calibri" panose="020F0502020204030204" pitchFamily="34" charset="0"/>
                <a:sym typeface="+mn-ea"/>
              </a:rPr>
              <a:t> </a:t>
            </a:r>
            <a:endParaRPr kumimoji="1" lang="en-US" altLang="zh-CN" sz="2400" b="1" dirty="0">
              <a:latin typeface="Calibri" panose="020F0502020204030204" pitchFamily="34" charset="0"/>
              <a:ea typeface="等线" panose="02010600030101010101" charset="-122"/>
              <a:cs typeface="Calibri" panose="020F0502020204030204" pitchFamily="34" charset="0"/>
              <a:sym typeface="+mn-ea"/>
            </a:endParaRPr>
          </a:p>
          <a:p>
            <a:pPr>
              <a:defRPr/>
            </a:pPr>
            <a:r>
              <a:rPr kumimoji="1" lang="en-US" altLang="zh-CN" sz="2400" b="1" dirty="0">
                <a:latin typeface="Calibri" panose="020F0502020204030204" pitchFamily="34" charset="0"/>
                <a:ea typeface="等线" panose="02010600030101010101" charset="-122"/>
                <a:cs typeface="Calibri" panose="020F0502020204030204" pitchFamily="34" charset="0"/>
              </a:rPr>
              <a:t>9. What I did understand was the pleasure that good stories offer and the power of books to introduce me to lives and experiences ________ my own. </a:t>
            </a:r>
            <a:r>
              <a:rPr kumimoji="1" lang="en-US" altLang="zh-CN" sz="2400" b="1" dirty="0" smtClean="0">
                <a:latin typeface="Calibri" panose="020F0502020204030204" pitchFamily="34" charset="0"/>
                <a:ea typeface="等线" panose="02010600030101010101" charset="-122"/>
                <a:cs typeface="Calibri" panose="020F0502020204030204" pitchFamily="34" charset="0"/>
                <a:sym typeface="+mn-ea"/>
              </a:rPr>
              <a:t> </a:t>
            </a:r>
            <a:endParaRPr kumimoji="1" lang="en-US" altLang="zh-CN" sz="2400" b="1" dirty="0">
              <a:latin typeface="Calibri" panose="020F0502020204030204" pitchFamily="34" charset="0"/>
              <a:ea typeface="等线" panose="02010600030101010101" charset="-122"/>
              <a:cs typeface="Calibri" panose="020F0502020204030204" pitchFamily="34" charset="0"/>
              <a:sym typeface="+mn-ea"/>
            </a:endParaRPr>
          </a:p>
          <a:p>
            <a:pPr>
              <a:defRPr/>
            </a:pPr>
            <a:r>
              <a:rPr kumimoji="1" lang="en-US" altLang="zh-CN" sz="2400" b="1" dirty="0">
                <a:latin typeface="Calibri" panose="020F0502020204030204" pitchFamily="34" charset="0"/>
                <a:ea typeface="等线" panose="02010600030101010101" charset="-122"/>
                <a:cs typeface="Calibri" panose="020F0502020204030204" pitchFamily="34" charset="0"/>
                <a:sym typeface="+mn-ea"/>
              </a:rPr>
              <a:t>10. The Earth's magnetic field protects the Earth _____________ energetic particles flowing from the Sun. </a:t>
            </a:r>
            <a:endParaRPr kumimoji="1" lang="zh-CN" altLang="en-US" sz="2400" b="1" dirty="0">
              <a:latin typeface="Calibri" panose="020F0502020204030204" pitchFamily="34" charset="0"/>
              <a:ea typeface="等线" panose="02010600030101010101" charset="-122"/>
              <a:cs typeface="Calibri" panose="020F0502020204030204" pitchFamily="34" charset="0"/>
              <a:sym typeface="+mn-ea"/>
            </a:endParaRPr>
          </a:p>
        </p:txBody>
      </p:sp>
      <p:sp>
        <p:nvSpPr>
          <p:cNvPr id="3" name="Text Box 5"/>
          <p:cNvSpPr txBox="1"/>
          <p:nvPr>
            <p:custDataLst>
              <p:tags r:id="rId1"/>
            </p:custDataLst>
          </p:nvPr>
        </p:nvSpPr>
        <p:spPr>
          <a:xfrm>
            <a:off x="5076056" y="208043"/>
            <a:ext cx="1355725"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against </a:t>
            </a:r>
          </a:p>
        </p:txBody>
      </p:sp>
      <p:sp>
        <p:nvSpPr>
          <p:cNvPr id="4" name="Text Box 5"/>
          <p:cNvSpPr txBox="1"/>
          <p:nvPr>
            <p:custDataLst>
              <p:tags r:id="rId2"/>
            </p:custDataLst>
          </p:nvPr>
        </p:nvSpPr>
        <p:spPr>
          <a:xfrm>
            <a:off x="7380312" y="1275606"/>
            <a:ext cx="123063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within</a:t>
            </a:r>
            <a:r>
              <a:rPr lang="en-US" altLang="zh-CN" sz="2400" b="1" dirty="0">
                <a:solidFill>
                  <a:srgbClr val="FF0000"/>
                </a:solidFill>
                <a:latin typeface="Arial" panose="020B0604020202020204" pitchFamily="34" charset="0"/>
                <a:ea typeface="宋体" panose="02010600030101010101" pitchFamily="2" charset="-122"/>
              </a:rPr>
              <a:t> </a:t>
            </a:r>
          </a:p>
        </p:txBody>
      </p:sp>
      <p:sp>
        <p:nvSpPr>
          <p:cNvPr id="5" name="Text Box 5"/>
          <p:cNvSpPr txBox="1"/>
          <p:nvPr>
            <p:custDataLst>
              <p:tags r:id="rId3"/>
            </p:custDataLst>
          </p:nvPr>
        </p:nvSpPr>
        <p:spPr>
          <a:xfrm>
            <a:off x="1331640" y="2431706"/>
            <a:ext cx="1355725"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through</a:t>
            </a:r>
            <a:r>
              <a:rPr lang="en-US" altLang="zh-CN" sz="2400" b="1" dirty="0">
                <a:solidFill>
                  <a:srgbClr val="FF0000"/>
                </a:solidFill>
                <a:latin typeface="Arial" panose="020B0604020202020204" pitchFamily="34" charset="0"/>
                <a:ea typeface="宋体" panose="02010600030101010101" pitchFamily="2" charset="-122"/>
              </a:rPr>
              <a:t> </a:t>
            </a:r>
          </a:p>
        </p:txBody>
      </p:sp>
      <p:sp>
        <p:nvSpPr>
          <p:cNvPr id="6" name="Text Box 5"/>
          <p:cNvSpPr txBox="1"/>
          <p:nvPr>
            <p:custDataLst>
              <p:tags r:id="rId4"/>
            </p:custDataLst>
          </p:nvPr>
        </p:nvSpPr>
        <p:spPr>
          <a:xfrm>
            <a:off x="251520" y="3435846"/>
            <a:ext cx="1355725"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beyond</a:t>
            </a:r>
            <a:r>
              <a:rPr lang="en-US" altLang="zh-CN" sz="2400" b="1" dirty="0">
                <a:solidFill>
                  <a:srgbClr val="FF0000"/>
                </a:solidFill>
                <a:latin typeface="Arial" panose="020B0604020202020204" pitchFamily="34" charset="0"/>
                <a:ea typeface="宋体" panose="02010600030101010101" pitchFamily="2" charset="-122"/>
              </a:rPr>
              <a:t> </a:t>
            </a:r>
          </a:p>
        </p:txBody>
      </p:sp>
      <p:sp>
        <p:nvSpPr>
          <p:cNvPr id="7" name="Text Box 5"/>
          <p:cNvSpPr txBox="1"/>
          <p:nvPr>
            <p:custDataLst>
              <p:tags r:id="rId5"/>
            </p:custDataLst>
          </p:nvPr>
        </p:nvSpPr>
        <p:spPr>
          <a:xfrm>
            <a:off x="6372200" y="3795886"/>
            <a:ext cx="2378075"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from / against </a:t>
            </a:r>
          </a:p>
        </p:txBody>
      </p:sp>
    </p:spTree>
    <p:extLst>
      <p:ext uri="{BB962C8B-B14F-4D97-AF65-F5344CB8AC3E}">
        <p14:creationId xmlns:p14="http://schemas.microsoft.com/office/powerpoint/2010/main" val="260878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ox(in)">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arallelogram 21"/>
          <p:cNvSpPr/>
          <p:nvPr/>
        </p:nvSpPr>
        <p:spPr>
          <a:xfrm>
            <a:off x="7136070" y="-2866"/>
            <a:ext cx="1658880" cy="3606733"/>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22"/>
          <p:cNvSpPr/>
          <p:nvPr/>
        </p:nvSpPr>
        <p:spPr>
          <a:xfrm>
            <a:off x="7596336" y="1536767"/>
            <a:ext cx="1658880" cy="3606733"/>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3"/>
          <p:cNvSpPr txBox="1">
            <a:spLocks noChangeArrowheads="1"/>
          </p:cNvSpPr>
          <p:nvPr/>
        </p:nvSpPr>
        <p:spPr>
          <a:xfrm>
            <a:off x="-756592" y="1831683"/>
            <a:ext cx="7949098" cy="10081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b="1" dirty="0">
                <a:solidFill>
                  <a:schemeClr val="accent1"/>
                </a:solidFill>
                <a:latin typeface="微软雅黑" panose="020B0503020204020204" pitchFamily="34" charset="-122"/>
                <a:ea typeface="微软雅黑" panose="020B0503020204020204" pitchFamily="34" charset="-122"/>
              </a:rPr>
              <a:t>题</a:t>
            </a:r>
            <a:r>
              <a:rPr lang="zh-CN" altLang="en-US" b="1" dirty="0" smtClean="0">
                <a:solidFill>
                  <a:schemeClr val="accent1"/>
                </a:solidFill>
                <a:latin typeface="微软雅黑" panose="020B0503020204020204" pitchFamily="34" charset="-122"/>
                <a:ea typeface="微软雅黑" panose="020B0503020204020204" pitchFamily="34" charset="-122"/>
              </a:rPr>
              <a:t>组</a:t>
            </a:r>
            <a:r>
              <a:rPr lang="zh-CN" altLang="en-US" b="1" dirty="0">
                <a:solidFill>
                  <a:schemeClr val="accent1"/>
                </a:solidFill>
                <a:latin typeface="微软雅黑" panose="020B0503020204020204" pitchFamily="34" charset="-122"/>
                <a:ea typeface="微软雅黑" panose="020B0503020204020204" pitchFamily="34" charset="-122"/>
              </a:rPr>
              <a:t>五</a:t>
            </a:r>
            <a:r>
              <a:rPr lang="zh-CN" altLang="en-US" b="1" dirty="0" smtClean="0">
                <a:solidFill>
                  <a:schemeClr val="accent1"/>
                </a:solidFill>
                <a:latin typeface="微软雅黑" panose="020B0503020204020204" pitchFamily="34" charset="-122"/>
                <a:ea typeface="微软雅黑" panose="020B0503020204020204" pitchFamily="34" charset="-122"/>
              </a:rPr>
              <a:t>：</a:t>
            </a:r>
            <a:endParaRPr lang="en-US" altLang="zh-CN" b="1" dirty="0" smtClean="0">
              <a:solidFill>
                <a:schemeClr val="accent1"/>
              </a:solidFill>
              <a:latin typeface="微软雅黑" panose="020B0503020204020204" pitchFamily="34" charset="-122"/>
              <a:ea typeface="微软雅黑" panose="020B0503020204020204" pitchFamily="34" charset="-122"/>
            </a:endParaRPr>
          </a:p>
          <a:p>
            <a:r>
              <a:rPr lang="zh-CN" altLang="en-US" b="1" dirty="0" smtClean="0">
                <a:solidFill>
                  <a:schemeClr val="accent1"/>
                </a:solidFill>
                <a:latin typeface="微软雅黑" panose="020B0503020204020204" pitchFamily="34" charset="-122"/>
                <a:ea typeface="微软雅黑" panose="020B0503020204020204" pitchFamily="34" charset="-122"/>
              </a:rPr>
              <a:t>区别</a:t>
            </a:r>
            <a:r>
              <a:rPr lang="zh-CN" altLang="en-US" b="1" dirty="0">
                <a:solidFill>
                  <a:schemeClr val="accent1"/>
                </a:solidFill>
                <a:latin typeface="微软雅黑" panose="020B0503020204020204" pitchFamily="34" charset="-122"/>
                <a:ea typeface="微软雅黑" panose="020B0503020204020204" pitchFamily="34" charset="-122"/>
              </a:rPr>
              <a:t>谓语和非谓语</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2"/>
                                        </p:tgtEl>
                                        <p:attrNameLst>
                                          <p:attrName>ppt_y</p:attrName>
                                        </p:attrNameLst>
                                      </p:cBhvr>
                                      <p:tavLst>
                                        <p:tav tm="0">
                                          <p:val>
                                            <p:strVal val="#ppt_y"/>
                                          </p:val>
                                        </p:tav>
                                        <p:tav tm="100000">
                                          <p:val>
                                            <p:strVal val="#ppt_y"/>
                                          </p:val>
                                        </p:tav>
                                      </p:tavLst>
                                    </p:anim>
                                    <p:anim calcmode="lin" valueType="num">
                                      <p:cBhvr>
                                        <p:cTn id="18"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2"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46973" y="195486"/>
            <a:ext cx="8856984" cy="3970318"/>
          </a:xfrm>
          <a:prstGeom prst="rect">
            <a:avLst/>
          </a:prstGeom>
          <a:noFill/>
        </p:spPr>
        <p:txBody>
          <a:bodyPr wrap="square">
            <a:spAutoFit/>
          </a:bodyPr>
          <a:lstStyle/>
          <a:p>
            <a:r>
              <a:rPr lang="en-US" altLang="zh-CN" sz="2800" b="1" dirty="0" smtClean="0">
                <a:latin typeface="Calibri" panose="020F0502020204030204" pitchFamily="34" charset="0"/>
                <a:cs typeface="Calibri" panose="020F0502020204030204" pitchFamily="34" charset="0"/>
              </a:rPr>
              <a:t>      Helen </a:t>
            </a:r>
            <a:r>
              <a:rPr lang="en-US" altLang="zh-CN" sz="2800" b="1" dirty="0">
                <a:latin typeface="Calibri" panose="020F0502020204030204" pitchFamily="34" charset="0"/>
                <a:cs typeface="Calibri" panose="020F0502020204030204" pitchFamily="34" charset="0"/>
              </a:rPr>
              <a:t>was walking down the street </a:t>
            </a:r>
            <a:r>
              <a:rPr lang="en-US" altLang="zh-CN" sz="2800" b="1" dirty="0" smtClean="0">
                <a:latin typeface="Calibri" panose="020F0502020204030204" pitchFamily="34" charset="0"/>
                <a:cs typeface="Calibri" panose="020F0502020204030204" pitchFamily="34" charset="0"/>
              </a:rPr>
              <a:t>late in </a:t>
            </a:r>
            <a:r>
              <a:rPr lang="en-US" altLang="zh-CN" sz="2800" b="1" dirty="0">
                <a:latin typeface="Calibri" panose="020F0502020204030204" pitchFamily="34" charset="0"/>
                <a:cs typeface="Calibri" panose="020F0502020204030204" pitchFamily="34" charset="0"/>
              </a:rPr>
              <a:t>the evening, her arms filled with grocery bags. </a:t>
            </a:r>
            <a:r>
              <a:rPr lang="en-US" altLang="zh-CN" sz="2800" b="1" dirty="0" smtClean="0">
                <a:latin typeface="Calibri" panose="020F0502020204030204" pitchFamily="34" charset="0"/>
                <a:cs typeface="Calibri" panose="020F0502020204030204" pitchFamily="34" charset="0"/>
              </a:rPr>
              <a:t>1. _________ (focus) on </a:t>
            </a:r>
            <a:r>
              <a:rPr lang="en-US" altLang="zh-CN" sz="2800" b="1" dirty="0">
                <a:latin typeface="Calibri" panose="020F0502020204030204" pitchFamily="34" charset="0"/>
                <a:cs typeface="Calibri" panose="020F0502020204030204" pitchFamily="34" charset="0"/>
              </a:rPr>
              <a:t>balancing the bags, she didn’t notice her wallet </a:t>
            </a:r>
            <a:r>
              <a:rPr lang="en-US" altLang="zh-CN" sz="2800" b="1" dirty="0" smtClean="0">
                <a:latin typeface="Calibri" panose="020F0502020204030204" pitchFamily="34" charset="0"/>
                <a:cs typeface="Calibri" panose="020F0502020204030204" pitchFamily="34" charset="0"/>
              </a:rPr>
              <a:t>2. ________ (fall) out </a:t>
            </a:r>
            <a:r>
              <a:rPr lang="en-US" altLang="zh-CN" sz="2800" b="1" dirty="0">
                <a:latin typeface="Calibri" panose="020F0502020204030204" pitchFamily="34" charset="0"/>
                <a:cs typeface="Calibri" panose="020F0502020204030204" pitchFamily="34" charset="0"/>
              </a:rPr>
              <a:t>of her pocket. As Helen walked on, she heard a man </a:t>
            </a:r>
            <a:r>
              <a:rPr lang="en-US" altLang="zh-CN" sz="2800" b="1" dirty="0" smtClean="0">
                <a:latin typeface="Calibri" panose="020F0502020204030204" pitchFamily="34" charset="0"/>
                <a:cs typeface="Calibri" panose="020F0502020204030204" pitchFamily="34" charset="0"/>
              </a:rPr>
              <a:t>3. ________ (charge) </a:t>
            </a:r>
            <a:r>
              <a:rPr lang="en-US" altLang="zh-CN" sz="2800" b="1" dirty="0">
                <a:latin typeface="Calibri" panose="020F0502020204030204" pitchFamily="34" charset="0"/>
                <a:cs typeface="Calibri" panose="020F0502020204030204" pitchFamily="34" charset="0"/>
              </a:rPr>
              <a:t>towards her. Fearful that he might have an intention </a:t>
            </a:r>
            <a:r>
              <a:rPr lang="en-US" altLang="zh-CN" sz="2800" b="1" dirty="0" smtClean="0">
                <a:latin typeface="Calibri" panose="020F0502020204030204" pitchFamily="34" charset="0"/>
                <a:cs typeface="Calibri" panose="020F0502020204030204" pitchFamily="34" charset="0"/>
              </a:rPr>
              <a:t>4. _________ </a:t>
            </a:r>
            <a:r>
              <a:rPr lang="en-US" altLang="zh-CN" sz="2800" b="1" dirty="0">
                <a:latin typeface="Calibri" panose="020F0502020204030204" pitchFamily="34" charset="0"/>
                <a:cs typeface="Calibri" panose="020F0502020204030204" pitchFamily="34" charset="0"/>
              </a:rPr>
              <a:t>(harm) her, Helen started to run. Eventually, the man </a:t>
            </a:r>
            <a:r>
              <a:rPr lang="en-US" altLang="zh-CN" sz="2800" b="1" dirty="0" smtClean="0">
                <a:latin typeface="Calibri" panose="020F0502020204030204" pitchFamily="34" charset="0"/>
                <a:cs typeface="Calibri" panose="020F0502020204030204" pitchFamily="34" charset="0"/>
              </a:rPr>
              <a:t>5. _________ </a:t>
            </a:r>
            <a:r>
              <a:rPr lang="en-US" altLang="zh-CN" sz="2800" b="1" dirty="0">
                <a:latin typeface="Calibri" panose="020F0502020204030204" pitchFamily="34" charset="0"/>
                <a:cs typeface="Calibri" panose="020F0502020204030204" pitchFamily="34" charset="0"/>
              </a:rPr>
              <a:t>(catch) up with her, and he was only trying to return her wallet! </a:t>
            </a:r>
            <a:endParaRPr lang="zh-CN" altLang="zh-CN" sz="2800" b="1" dirty="0">
              <a:latin typeface="Calibri" panose="020F0502020204030204" pitchFamily="34" charset="0"/>
              <a:cs typeface="Calibri" panose="020F0502020204030204" pitchFamily="34" charset="0"/>
            </a:endParaRPr>
          </a:p>
        </p:txBody>
      </p:sp>
      <p:sp>
        <p:nvSpPr>
          <p:cNvPr id="2" name="文本框 1"/>
          <p:cNvSpPr txBox="1"/>
          <p:nvPr/>
        </p:nvSpPr>
        <p:spPr>
          <a:xfrm>
            <a:off x="467544" y="1491630"/>
            <a:ext cx="936104" cy="288032"/>
          </a:xfrm>
          <a:prstGeom prst="rect">
            <a:avLst/>
          </a:prstGeom>
          <a:noFill/>
        </p:spPr>
        <p:txBody>
          <a:bodyPr wrap="square" rtlCol="0">
            <a:spAutoFit/>
          </a:bodyPr>
          <a:lstStyle/>
          <a:p>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5652120" y="627534"/>
            <a:ext cx="1512168" cy="523220"/>
          </a:xfrm>
          <a:prstGeom prst="rect">
            <a:avLst/>
          </a:prstGeom>
          <a:noFill/>
        </p:spPr>
        <p:txBody>
          <a:bodyPr wrap="square" rtlCol="0">
            <a:spAutoFit/>
          </a:bodyPr>
          <a:lstStyle/>
          <a:p>
            <a:r>
              <a:rPr lang="en-US" altLang="zh-CN" sz="2800" b="1" dirty="0">
                <a:solidFill>
                  <a:srgbClr val="FF0000"/>
                </a:solidFill>
                <a:latin typeface="Calibri" panose="020F0502020204030204" pitchFamily="34" charset="0"/>
                <a:cs typeface="Calibri" panose="020F0502020204030204" pitchFamily="34" charset="0"/>
              </a:rPr>
              <a:t>Focused</a:t>
            </a:r>
            <a:endParaRPr lang="zh-CN" altLang="en-US" sz="2800" dirty="0" smtClean="0">
              <a:solidFill>
                <a:srgbClr val="FF0000"/>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323528" y="1441981"/>
            <a:ext cx="1512168" cy="523220"/>
          </a:xfrm>
          <a:prstGeom prst="rect">
            <a:avLst/>
          </a:prstGeom>
          <a:noFill/>
        </p:spPr>
        <p:txBody>
          <a:bodyPr wrap="square" rtlCol="0">
            <a:spAutoFit/>
          </a:bodyPr>
          <a:lstStyle/>
          <a:p>
            <a:r>
              <a:rPr lang="en-US" altLang="zh-CN" sz="2800" b="1" dirty="0" smtClean="0">
                <a:solidFill>
                  <a:srgbClr val="FF0000"/>
                </a:solidFill>
                <a:latin typeface="Calibri" panose="020F0502020204030204" pitchFamily="34" charset="0"/>
                <a:cs typeface="Calibri" panose="020F0502020204030204" pitchFamily="34" charset="0"/>
              </a:rPr>
              <a:t>falling</a:t>
            </a:r>
            <a:endParaRPr lang="zh-CN" altLang="en-US" sz="2800" dirty="0" smtClean="0">
              <a:solidFill>
                <a:srgbClr val="FF0000"/>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2555776" y="1919035"/>
            <a:ext cx="1512168" cy="523220"/>
          </a:xfrm>
          <a:prstGeom prst="rect">
            <a:avLst/>
          </a:prstGeom>
          <a:noFill/>
        </p:spPr>
        <p:txBody>
          <a:bodyPr wrap="square" rtlCol="0">
            <a:spAutoFit/>
          </a:bodyPr>
          <a:lstStyle/>
          <a:p>
            <a:r>
              <a:rPr lang="en-US" altLang="zh-CN" sz="2800" b="1" dirty="0" smtClean="0">
                <a:solidFill>
                  <a:srgbClr val="FF0000"/>
                </a:solidFill>
                <a:latin typeface="Calibri" panose="020F0502020204030204" pitchFamily="34" charset="0"/>
                <a:cs typeface="Calibri" panose="020F0502020204030204" pitchFamily="34" charset="0"/>
              </a:rPr>
              <a:t>charging</a:t>
            </a:r>
            <a:endParaRPr lang="zh-CN" altLang="en-US" sz="2800" dirty="0" smtClean="0">
              <a:solidFill>
                <a:srgbClr val="FF0000"/>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5461403" y="2345065"/>
            <a:ext cx="1512168" cy="523220"/>
          </a:xfrm>
          <a:prstGeom prst="rect">
            <a:avLst/>
          </a:prstGeom>
          <a:noFill/>
        </p:spPr>
        <p:txBody>
          <a:bodyPr wrap="square" rtlCol="0">
            <a:spAutoFit/>
          </a:bodyPr>
          <a:lstStyle/>
          <a:p>
            <a:r>
              <a:rPr lang="en-US" altLang="zh-CN" sz="2800" b="1" dirty="0">
                <a:solidFill>
                  <a:srgbClr val="FF0000"/>
                </a:solidFill>
                <a:latin typeface="Calibri" panose="020F0502020204030204" pitchFamily="34" charset="0"/>
                <a:cs typeface="Calibri" panose="020F0502020204030204" pitchFamily="34" charset="0"/>
              </a:rPr>
              <a:t>t</a:t>
            </a:r>
            <a:r>
              <a:rPr lang="en-US" altLang="zh-CN" sz="2800" b="1" dirty="0" smtClean="0">
                <a:solidFill>
                  <a:srgbClr val="FF0000"/>
                </a:solidFill>
                <a:latin typeface="Calibri" panose="020F0502020204030204" pitchFamily="34" charset="0"/>
                <a:cs typeface="Calibri" panose="020F0502020204030204" pitchFamily="34" charset="0"/>
              </a:rPr>
              <a:t>o harm</a:t>
            </a:r>
            <a:endParaRPr lang="zh-CN" altLang="en-US" sz="2800" dirty="0" smtClean="0">
              <a:solidFill>
                <a:srgbClr val="FF0000"/>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6854638" y="2726091"/>
            <a:ext cx="1512168" cy="523220"/>
          </a:xfrm>
          <a:prstGeom prst="rect">
            <a:avLst/>
          </a:prstGeom>
          <a:noFill/>
        </p:spPr>
        <p:txBody>
          <a:bodyPr wrap="square" rtlCol="0">
            <a:spAutoFit/>
          </a:bodyPr>
          <a:lstStyle/>
          <a:p>
            <a:r>
              <a:rPr lang="en-US" altLang="zh-CN" sz="2800" b="1" dirty="0" smtClean="0">
                <a:solidFill>
                  <a:srgbClr val="FF0000"/>
                </a:solidFill>
                <a:latin typeface="Calibri" panose="020F0502020204030204" pitchFamily="34" charset="0"/>
                <a:cs typeface="Calibri" panose="020F0502020204030204" pitchFamily="34" charset="0"/>
              </a:rPr>
              <a:t>caught</a:t>
            </a:r>
            <a:endParaRPr lang="zh-CN" altLang="en-US" sz="2800" dirty="0" smtClean="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143508" y="195486"/>
            <a:ext cx="8820980" cy="4401205"/>
          </a:xfrm>
          <a:prstGeom prst="rect">
            <a:avLst/>
          </a:prstGeom>
        </p:spPr>
        <p:txBody>
          <a:bodyPr wrap="square">
            <a:spAutoFit/>
          </a:bodyPr>
          <a:lstStyle/>
          <a:p>
            <a:r>
              <a:rPr lang="en-US" altLang="zh-CN" dirty="0"/>
              <a:t> </a:t>
            </a:r>
            <a:r>
              <a:rPr lang="en-US" altLang="zh-CN" dirty="0" smtClean="0"/>
              <a:t>      </a:t>
            </a:r>
            <a:r>
              <a:rPr lang="en-US" altLang="zh-CN" sz="2800" b="1" dirty="0" smtClean="0">
                <a:latin typeface="Calibri" panose="020F0502020204030204" pitchFamily="34" charset="0"/>
                <a:cs typeface="Calibri" panose="020F0502020204030204" pitchFamily="34" charset="0"/>
              </a:rPr>
              <a:t>Why </a:t>
            </a:r>
            <a:r>
              <a:rPr lang="en-US" altLang="zh-CN" sz="2800" b="1" dirty="0">
                <a:latin typeface="Calibri" panose="020F0502020204030204" pitchFamily="34" charset="0"/>
                <a:cs typeface="Calibri" panose="020F0502020204030204" pitchFamily="34" charset="0"/>
              </a:rPr>
              <a:t>do humans prefer some smells over others? One theory, increasingly </a:t>
            </a:r>
            <a:r>
              <a:rPr lang="en-US" altLang="zh-CN" sz="2800" b="1" dirty="0" smtClean="0">
                <a:latin typeface="Calibri" panose="020F0502020204030204" pitchFamily="34" charset="0"/>
                <a:cs typeface="Calibri" panose="020F0502020204030204" pitchFamily="34" charset="0"/>
              </a:rPr>
              <a:t>6. _________ </a:t>
            </a:r>
            <a:r>
              <a:rPr lang="en-US" altLang="zh-CN" sz="2800" b="1" dirty="0">
                <a:latin typeface="Calibri" panose="020F0502020204030204" pitchFamily="34" charset="0"/>
                <a:cs typeface="Calibri" panose="020F0502020204030204" pitchFamily="34" charset="0"/>
              </a:rPr>
              <a:t>(support) by experts, </a:t>
            </a:r>
            <a:r>
              <a:rPr lang="en-US" altLang="zh-CN" sz="2800" b="1" dirty="0" smtClean="0">
                <a:latin typeface="Calibri" panose="020F0502020204030204" pitchFamily="34" charset="0"/>
                <a:cs typeface="Calibri" panose="020F0502020204030204" pitchFamily="34" charset="0"/>
              </a:rPr>
              <a:t>7. _________ (suggest) </a:t>
            </a:r>
            <a:r>
              <a:rPr lang="en-US" altLang="zh-CN" sz="2800" b="1" dirty="0">
                <a:latin typeface="Calibri" panose="020F0502020204030204" pitchFamily="34" charset="0"/>
                <a:cs typeface="Calibri" panose="020F0502020204030204" pitchFamily="34" charset="0"/>
              </a:rPr>
              <a:t>that smell preferences are learned. It’s easy to explain how we determine </a:t>
            </a:r>
            <a:r>
              <a:rPr lang="en-US" altLang="zh-CN" sz="2800" b="1" dirty="0" smtClean="0">
                <a:latin typeface="Calibri" panose="020F0502020204030204" pitchFamily="34" charset="0"/>
                <a:cs typeface="Calibri" panose="020F0502020204030204" pitchFamily="34" charset="0"/>
              </a:rPr>
              <a:t>whether </a:t>
            </a:r>
            <a:r>
              <a:rPr lang="en-US" altLang="zh-CN" sz="2800" b="1" dirty="0">
                <a:latin typeface="Calibri" panose="020F0502020204030204" pitchFamily="34" charset="0"/>
                <a:cs typeface="Calibri" panose="020F0502020204030204" pitchFamily="34" charset="0"/>
              </a:rPr>
              <a:t>smells are dangerous or not: we learn. This 8</a:t>
            </a:r>
            <a:r>
              <a:rPr lang="en-US" altLang="zh-CN" sz="2800" b="1" dirty="0" smtClean="0">
                <a:latin typeface="Calibri" panose="020F0502020204030204" pitchFamily="34" charset="0"/>
                <a:cs typeface="Calibri" panose="020F0502020204030204" pitchFamily="34" charset="0"/>
              </a:rPr>
              <a:t>. ________________ (adopt) to </a:t>
            </a:r>
            <a:r>
              <a:rPr lang="en-US" altLang="zh-CN" sz="2800" b="1" dirty="0">
                <a:latin typeface="Calibri" panose="020F0502020204030204" pitchFamily="34" charset="0"/>
                <a:cs typeface="Calibri" panose="020F0502020204030204" pitchFamily="34" charset="0"/>
              </a:rPr>
              <a:t>ensure easier detection of gas leaks. Gas naturally </a:t>
            </a:r>
            <a:r>
              <a:rPr lang="en-US" altLang="zh-CN" sz="2800" b="1" dirty="0" smtClean="0">
                <a:latin typeface="Calibri" panose="020F0502020204030204" pitchFamily="34" charset="0"/>
                <a:cs typeface="Calibri" panose="020F0502020204030204" pitchFamily="34" charset="0"/>
              </a:rPr>
              <a:t>9. _____(</a:t>
            </a:r>
            <a:r>
              <a:rPr lang="en-US" altLang="zh-CN" sz="2800" b="1" dirty="0">
                <a:latin typeface="Calibri" panose="020F0502020204030204" pitchFamily="34" charset="0"/>
                <a:cs typeface="Calibri" panose="020F0502020204030204" pitchFamily="34" charset="0"/>
              </a:rPr>
              <a:t>have) no recognizable smell. However, a strong smell is added so that we can raise the alarm when we detect the smell </a:t>
            </a:r>
            <a:r>
              <a:rPr lang="en-US" altLang="zh-CN" sz="2800" b="1" dirty="0" smtClean="0">
                <a:latin typeface="Calibri" panose="020F0502020204030204" pitchFamily="34" charset="0"/>
                <a:cs typeface="Calibri" panose="020F0502020204030204" pitchFamily="34" charset="0"/>
              </a:rPr>
              <a:t>10. __________(associate) </a:t>
            </a:r>
            <a:r>
              <a:rPr lang="en-US" altLang="zh-CN" sz="2800" b="1" dirty="0">
                <a:latin typeface="Calibri" panose="020F0502020204030204" pitchFamily="34" charset="0"/>
                <a:cs typeface="Calibri" panose="020F0502020204030204" pitchFamily="34" charset="0"/>
              </a:rPr>
              <a:t>with danger. </a:t>
            </a:r>
            <a:endParaRPr lang="zh-CN" altLang="en-US" sz="2800" dirty="0"/>
          </a:p>
        </p:txBody>
      </p:sp>
      <p:sp>
        <p:nvSpPr>
          <p:cNvPr id="3" name="文本框 2"/>
          <p:cNvSpPr txBox="1"/>
          <p:nvPr/>
        </p:nvSpPr>
        <p:spPr>
          <a:xfrm>
            <a:off x="3491880" y="627534"/>
            <a:ext cx="1728192" cy="523220"/>
          </a:xfrm>
          <a:prstGeom prst="rect">
            <a:avLst/>
          </a:prstGeom>
          <a:noFill/>
        </p:spPr>
        <p:txBody>
          <a:bodyPr wrap="square" rtlCol="0">
            <a:spAutoFit/>
          </a:bodyPr>
          <a:lstStyle/>
          <a:p>
            <a:r>
              <a:rPr lang="en-US" altLang="zh-CN" sz="2800" b="1" dirty="0" smtClean="0">
                <a:solidFill>
                  <a:srgbClr val="FF0000"/>
                </a:solidFill>
                <a:latin typeface="Calibri" panose="020F0502020204030204" pitchFamily="34" charset="0"/>
                <a:cs typeface="Calibri" panose="020F0502020204030204" pitchFamily="34" charset="0"/>
              </a:rPr>
              <a:t>supported</a:t>
            </a:r>
            <a:endParaRPr lang="zh-CN" altLang="en-US" sz="2800" dirty="0" smtClean="0">
              <a:solidFill>
                <a:srgbClr val="FF0000"/>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5364088" y="1872868"/>
            <a:ext cx="2844316" cy="523220"/>
          </a:xfrm>
          <a:prstGeom prst="rect">
            <a:avLst/>
          </a:prstGeom>
          <a:noFill/>
        </p:spPr>
        <p:txBody>
          <a:bodyPr wrap="square" rtlCol="0">
            <a:spAutoFit/>
          </a:bodyPr>
          <a:lstStyle/>
          <a:p>
            <a:r>
              <a:rPr lang="en-US" altLang="zh-CN" sz="2800" b="1" dirty="0">
                <a:solidFill>
                  <a:srgbClr val="FF0000"/>
                </a:solidFill>
                <a:latin typeface="Calibri" panose="020F0502020204030204" pitchFamily="34" charset="0"/>
                <a:cs typeface="Calibri" panose="020F0502020204030204" pitchFamily="34" charset="0"/>
              </a:rPr>
              <a:t>has been adopted</a:t>
            </a:r>
            <a:endParaRPr lang="zh-CN" altLang="en-US" sz="2800" b="1" dirty="0">
              <a:solidFill>
                <a:srgbClr val="FF0000"/>
              </a:solidFill>
              <a:latin typeface="Calibri" panose="020F0502020204030204" pitchFamily="34" charset="0"/>
              <a:cs typeface="Calibri" panose="020F0502020204030204" pitchFamily="34" charset="0"/>
            </a:endParaRPr>
          </a:p>
        </p:txBody>
      </p:sp>
      <p:sp>
        <p:nvSpPr>
          <p:cNvPr id="5" name="文本框 4"/>
          <p:cNvSpPr txBox="1"/>
          <p:nvPr/>
        </p:nvSpPr>
        <p:spPr>
          <a:xfrm>
            <a:off x="1979712" y="2787774"/>
            <a:ext cx="1224136" cy="523220"/>
          </a:xfrm>
          <a:prstGeom prst="rect">
            <a:avLst/>
          </a:prstGeom>
          <a:noFill/>
        </p:spPr>
        <p:txBody>
          <a:bodyPr wrap="square" rtlCol="0">
            <a:spAutoFit/>
          </a:bodyPr>
          <a:lstStyle/>
          <a:p>
            <a:r>
              <a:rPr lang="en-US" altLang="zh-CN" sz="2800" b="1" dirty="0" smtClean="0">
                <a:solidFill>
                  <a:srgbClr val="FF0000"/>
                </a:solidFill>
                <a:latin typeface="Calibri" panose="020F0502020204030204" pitchFamily="34" charset="0"/>
                <a:cs typeface="Calibri" panose="020F0502020204030204" pitchFamily="34" charset="0"/>
              </a:rPr>
              <a:t>has</a:t>
            </a:r>
            <a:endParaRPr lang="zh-CN" altLang="en-US" sz="2800" b="1" dirty="0">
              <a:solidFill>
                <a:srgbClr val="FF0000"/>
              </a:solidFill>
              <a:latin typeface="Calibri" panose="020F0502020204030204" pitchFamily="34" charset="0"/>
              <a:cs typeface="Calibri" panose="020F0502020204030204" pitchFamily="34" charset="0"/>
            </a:endParaRPr>
          </a:p>
        </p:txBody>
      </p:sp>
      <p:sp>
        <p:nvSpPr>
          <p:cNvPr id="6" name="文本框 5"/>
          <p:cNvSpPr txBox="1"/>
          <p:nvPr/>
        </p:nvSpPr>
        <p:spPr>
          <a:xfrm>
            <a:off x="4595273" y="3579862"/>
            <a:ext cx="1800200" cy="523220"/>
          </a:xfrm>
          <a:prstGeom prst="rect">
            <a:avLst/>
          </a:prstGeom>
          <a:noFill/>
        </p:spPr>
        <p:txBody>
          <a:bodyPr wrap="square" rtlCol="0">
            <a:spAutoFit/>
          </a:bodyPr>
          <a:lstStyle/>
          <a:p>
            <a:r>
              <a:rPr lang="en-US" altLang="zh-CN" sz="2800" b="1" dirty="0" smtClean="0">
                <a:solidFill>
                  <a:srgbClr val="FF0000"/>
                </a:solidFill>
                <a:latin typeface="Calibri" panose="020F0502020204030204" pitchFamily="34" charset="0"/>
                <a:cs typeface="Calibri" panose="020F0502020204030204" pitchFamily="34" charset="0"/>
              </a:rPr>
              <a:t>associated</a:t>
            </a:r>
            <a:endParaRPr lang="zh-CN" altLang="en-US" sz="2800" b="1" dirty="0">
              <a:solidFill>
                <a:srgbClr val="FF0000"/>
              </a:solidFill>
              <a:latin typeface="Calibri" panose="020F0502020204030204" pitchFamily="34" charset="0"/>
              <a:cs typeface="Calibri" panose="020F0502020204030204" pitchFamily="34" charset="0"/>
            </a:endParaRPr>
          </a:p>
        </p:txBody>
      </p:sp>
      <p:sp>
        <p:nvSpPr>
          <p:cNvPr id="7" name="文本框 6"/>
          <p:cNvSpPr txBox="1"/>
          <p:nvPr/>
        </p:nvSpPr>
        <p:spPr>
          <a:xfrm>
            <a:off x="320986" y="1059582"/>
            <a:ext cx="1728192" cy="523220"/>
          </a:xfrm>
          <a:prstGeom prst="rect">
            <a:avLst/>
          </a:prstGeom>
          <a:noFill/>
        </p:spPr>
        <p:txBody>
          <a:bodyPr wrap="square" rtlCol="0">
            <a:spAutoFit/>
          </a:bodyPr>
          <a:lstStyle/>
          <a:p>
            <a:r>
              <a:rPr lang="en-US" altLang="zh-CN" sz="2800" b="1" dirty="0" smtClean="0">
                <a:solidFill>
                  <a:srgbClr val="FF0000"/>
                </a:solidFill>
                <a:latin typeface="Calibri" panose="020F0502020204030204" pitchFamily="34" charset="0"/>
                <a:cs typeface="Calibri" panose="020F0502020204030204" pitchFamily="34" charset="0"/>
              </a:rPr>
              <a:t>suggests</a:t>
            </a:r>
            <a:endParaRPr lang="zh-CN" altLang="en-US" sz="2800" dirty="0" smtClean="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91194" y="195486"/>
            <a:ext cx="8845301" cy="3970318"/>
          </a:xfrm>
          <a:prstGeom prst="rect">
            <a:avLst/>
          </a:prstGeom>
        </p:spPr>
        <p:txBody>
          <a:bodyPr wrap="square">
            <a:spAutoFit/>
          </a:bodyPr>
          <a:lstStyle/>
          <a:p>
            <a:r>
              <a:rPr lang="en-US" altLang="zh-CN" sz="2800" dirty="0"/>
              <a:t> </a:t>
            </a:r>
            <a:r>
              <a:rPr lang="en-US" altLang="zh-CN" sz="2800" dirty="0" smtClean="0"/>
              <a:t>      </a:t>
            </a:r>
            <a:r>
              <a:rPr lang="en-US" altLang="zh-CN" sz="2800" b="1" dirty="0" smtClean="0">
                <a:latin typeface="Calibri" panose="020F0502020204030204" pitchFamily="34" charset="0"/>
                <a:cs typeface="Calibri" panose="020F0502020204030204" pitchFamily="34" charset="0"/>
              </a:rPr>
              <a:t>Since </a:t>
            </a:r>
            <a:r>
              <a:rPr lang="en-US" altLang="zh-CN" sz="2800" b="1" dirty="0">
                <a:latin typeface="Calibri" panose="020F0502020204030204" pitchFamily="34" charset="0"/>
                <a:cs typeface="Calibri" panose="020F0502020204030204" pitchFamily="34" charset="0"/>
              </a:rPr>
              <a:t>people can’t always eat out or </a:t>
            </a:r>
            <a:r>
              <a:rPr lang="en-US" altLang="zh-CN" sz="2800" b="1" dirty="0" smtClean="0">
                <a:latin typeface="Calibri" panose="020F0502020204030204" pitchFamily="34" charset="0"/>
                <a:cs typeface="Calibri" panose="020F0502020204030204" pitchFamily="34" charset="0"/>
              </a:rPr>
              <a:t>cook for </a:t>
            </a:r>
            <a:r>
              <a:rPr lang="en-US" altLang="zh-CN" sz="2800" b="1" u="sng" dirty="0" smtClean="0">
                <a:latin typeface="Calibri" panose="020F0502020204030204" pitchFamily="34" charset="0"/>
                <a:cs typeface="Calibri" panose="020F0502020204030204" pitchFamily="34" charset="0"/>
              </a:rPr>
              <a:t> </a:t>
            </a:r>
            <a:r>
              <a:rPr lang="en-US" altLang="zh-CN" sz="2800" b="1" dirty="0" smtClean="0">
                <a:latin typeface="Calibri" panose="020F0502020204030204" pitchFamily="34" charset="0"/>
                <a:cs typeface="Calibri" panose="020F0502020204030204" pitchFamily="34" charset="0"/>
              </a:rPr>
              <a:t>themselves, </a:t>
            </a:r>
            <a:r>
              <a:rPr lang="en-US" altLang="zh-CN" sz="2800" b="1" dirty="0">
                <a:latin typeface="Calibri" panose="020F0502020204030204" pitchFamily="34" charset="0"/>
                <a:cs typeface="Calibri" panose="020F0502020204030204" pitchFamily="34" charset="0"/>
              </a:rPr>
              <a:t>they </a:t>
            </a:r>
            <a:r>
              <a:rPr lang="en-US" altLang="zh-CN" sz="2800" b="1" dirty="0" smtClean="0">
                <a:latin typeface="Calibri" panose="020F0502020204030204" pitchFamily="34" charset="0"/>
                <a:cs typeface="Calibri" panose="020F0502020204030204" pitchFamily="34" charset="0"/>
              </a:rPr>
              <a:t>11. ______ (get) </a:t>
            </a:r>
            <a:r>
              <a:rPr lang="en-US" altLang="zh-CN" sz="2800" b="1" dirty="0">
                <a:latin typeface="Calibri" panose="020F0502020204030204" pitchFamily="34" charset="0"/>
                <a:cs typeface="Calibri" panose="020F0502020204030204" pitchFamily="34" charset="0"/>
              </a:rPr>
              <a:t>takeout or order delivery. More takeout and more food delivery equal more waste, especially plastic waste. That </a:t>
            </a:r>
            <a:r>
              <a:rPr lang="en-US" altLang="zh-CN" sz="2800" b="1" dirty="0" smtClean="0">
                <a:latin typeface="Calibri" panose="020F0502020204030204" pitchFamily="34" charset="0"/>
                <a:cs typeface="Calibri" panose="020F0502020204030204" pitchFamily="34" charset="0"/>
              </a:rPr>
              <a:t>12. ________ (include) </a:t>
            </a:r>
            <a:r>
              <a:rPr lang="en-US" altLang="zh-CN" sz="2800" b="1" dirty="0">
                <a:latin typeface="Calibri" panose="020F0502020204030204" pitchFamily="34" charset="0"/>
                <a:cs typeface="Calibri" panose="020F0502020204030204" pitchFamily="34" charset="0"/>
              </a:rPr>
              <a:t>cups, bottles, and bags, most of </a:t>
            </a:r>
            <a:r>
              <a:rPr lang="en-US" altLang="zh-CN" sz="2800" b="1" dirty="0" smtClean="0">
                <a:latin typeface="Calibri" panose="020F0502020204030204" pitchFamily="34" charset="0"/>
                <a:cs typeface="Calibri" panose="020F0502020204030204" pitchFamily="34" charset="0"/>
              </a:rPr>
              <a:t> </a:t>
            </a:r>
            <a:r>
              <a:rPr lang="en-US" altLang="zh-CN" sz="2800" b="1" dirty="0">
                <a:latin typeface="Calibri" panose="020F0502020204030204" pitchFamily="34" charset="0"/>
                <a:cs typeface="Calibri" panose="020F0502020204030204" pitchFamily="34" charset="0"/>
              </a:rPr>
              <a:t>which </a:t>
            </a:r>
            <a:r>
              <a:rPr lang="en-US" altLang="zh-CN" sz="2800" b="1" dirty="0" smtClean="0">
                <a:latin typeface="Calibri" panose="020F0502020204030204" pitchFamily="34" charset="0"/>
                <a:cs typeface="Calibri" panose="020F0502020204030204" pitchFamily="34" charset="0"/>
              </a:rPr>
              <a:t>13. _____ (be) </a:t>
            </a:r>
            <a:r>
              <a:rPr lang="en-US" altLang="zh-CN" sz="2800" b="1" dirty="0">
                <a:latin typeface="Calibri" panose="020F0502020204030204" pitchFamily="34" charset="0"/>
                <a:cs typeface="Calibri" panose="020F0502020204030204" pitchFamily="34" charset="0"/>
              </a:rPr>
              <a:t>only good for one use. That’s a big problem and it is getting even </a:t>
            </a:r>
            <a:r>
              <a:rPr lang="en-US" altLang="zh-CN" sz="2800" b="1" dirty="0" smtClean="0">
                <a:latin typeface="Calibri" panose="020F0502020204030204" pitchFamily="34" charset="0"/>
                <a:cs typeface="Calibri" panose="020F0502020204030204" pitchFamily="34" charset="0"/>
              </a:rPr>
              <a:t>worse. </a:t>
            </a:r>
            <a:r>
              <a:rPr lang="en-US" altLang="zh-CN" sz="2800" b="1" dirty="0">
                <a:latin typeface="Calibri" panose="020F0502020204030204" pitchFamily="34" charset="0"/>
                <a:cs typeface="Calibri" panose="020F0502020204030204" pitchFamily="34" charset="0"/>
              </a:rPr>
              <a:t>The use of those plastics </a:t>
            </a:r>
            <a:r>
              <a:rPr lang="en-US" altLang="zh-CN" sz="2800" b="1" dirty="0" smtClean="0">
                <a:latin typeface="Calibri" panose="020F0502020204030204" pitchFamily="34" charset="0"/>
                <a:cs typeface="Calibri" panose="020F0502020204030204" pitchFamily="34" charset="0"/>
              </a:rPr>
              <a:t>14. _____________ (increase</a:t>
            </a:r>
            <a:r>
              <a:rPr lang="en-US" altLang="zh-CN" sz="2800" b="1" dirty="0">
                <a:latin typeface="Calibri" panose="020F0502020204030204" pitchFamily="34" charset="0"/>
                <a:cs typeface="Calibri" panose="020F0502020204030204" pitchFamily="34" charset="0"/>
              </a:rPr>
              <a:t>) by 300% since 2019. The world won’t survive if this situation </a:t>
            </a:r>
            <a:r>
              <a:rPr lang="en-US" altLang="zh-CN" sz="2800" b="1" dirty="0" smtClean="0">
                <a:latin typeface="Calibri" panose="020F0502020204030204" pitchFamily="34" charset="0"/>
                <a:cs typeface="Calibri" panose="020F0502020204030204" pitchFamily="34" charset="0"/>
              </a:rPr>
              <a:t>15. ____________(continue). </a:t>
            </a:r>
            <a:endParaRPr lang="zh-CN" altLang="en-US" sz="2800" dirty="0"/>
          </a:p>
        </p:txBody>
      </p:sp>
      <p:sp>
        <p:nvSpPr>
          <p:cNvPr id="3" name="文本框 2"/>
          <p:cNvSpPr txBox="1"/>
          <p:nvPr/>
        </p:nvSpPr>
        <p:spPr>
          <a:xfrm>
            <a:off x="7976756" y="1919035"/>
            <a:ext cx="1080120" cy="523220"/>
          </a:xfrm>
          <a:prstGeom prst="rect">
            <a:avLst/>
          </a:prstGeom>
          <a:noFill/>
        </p:spPr>
        <p:txBody>
          <a:bodyPr wrap="square" rtlCol="0">
            <a:spAutoFit/>
          </a:bodyPr>
          <a:lstStyle/>
          <a:p>
            <a:r>
              <a:rPr lang="en-US" altLang="zh-CN" sz="2800" b="1" dirty="0" smtClean="0">
                <a:solidFill>
                  <a:srgbClr val="FF0000"/>
                </a:solidFill>
                <a:latin typeface="Calibri" panose="020F0502020204030204" pitchFamily="34" charset="0"/>
                <a:cs typeface="Calibri" panose="020F0502020204030204" pitchFamily="34" charset="0"/>
              </a:rPr>
              <a:t>are</a:t>
            </a:r>
            <a:endParaRPr lang="zh-CN" altLang="en-US" sz="2800" b="1" dirty="0">
              <a:solidFill>
                <a:srgbClr val="FF0000"/>
              </a:solidFill>
              <a:latin typeface="Calibri" panose="020F0502020204030204" pitchFamily="34" charset="0"/>
              <a:cs typeface="Calibri" panose="020F0502020204030204" pitchFamily="34" charset="0"/>
            </a:endParaRPr>
          </a:p>
        </p:txBody>
      </p:sp>
      <p:sp>
        <p:nvSpPr>
          <p:cNvPr id="4" name="文本框 5"/>
          <p:cNvSpPr txBox="1"/>
          <p:nvPr/>
        </p:nvSpPr>
        <p:spPr>
          <a:xfrm>
            <a:off x="251520" y="3147814"/>
            <a:ext cx="2361964" cy="52322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800" b="1" dirty="0">
                <a:solidFill>
                  <a:srgbClr val="FF0000"/>
                </a:solidFill>
                <a:latin typeface="Calibri" panose="020F0502020204030204" pitchFamily="34" charset="0"/>
                <a:cs typeface="Calibri" panose="020F0502020204030204" pitchFamily="34" charset="0"/>
              </a:rPr>
              <a:t>h</a:t>
            </a:r>
            <a:r>
              <a:rPr lang="en-US" altLang="zh-CN" sz="2800" b="1" dirty="0" smtClean="0">
                <a:solidFill>
                  <a:srgbClr val="FF0000"/>
                </a:solidFill>
                <a:latin typeface="Calibri" panose="020F0502020204030204" pitchFamily="34" charset="0"/>
                <a:cs typeface="Calibri" panose="020F0502020204030204" pitchFamily="34" charset="0"/>
              </a:rPr>
              <a:t>as increased</a:t>
            </a:r>
            <a:endParaRPr lang="zh-CN" altLang="en-US" sz="2800" b="1" dirty="0">
              <a:solidFill>
                <a:srgbClr val="FF0000"/>
              </a:solidFill>
              <a:latin typeface="Calibri" panose="020F0502020204030204" pitchFamily="34" charset="0"/>
              <a:cs typeface="Calibri" panose="020F0502020204030204" pitchFamily="34" charset="0"/>
            </a:endParaRPr>
          </a:p>
        </p:txBody>
      </p:sp>
      <p:sp>
        <p:nvSpPr>
          <p:cNvPr id="5" name="文本框 5"/>
          <p:cNvSpPr txBox="1"/>
          <p:nvPr/>
        </p:nvSpPr>
        <p:spPr>
          <a:xfrm>
            <a:off x="5323452" y="3624258"/>
            <a:ext cx="1965920" cy="52322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800" b="1" dirty="0" smtClean="0">
                <a:solidFill>
                  <a:srgbClr val="FF0000"/>
                </a:solidFill>
                <a:latin typeface="Calibri" panose="020F0502020204030204" pitchFamily="34" charset="0"/>
                <a:cs typeface="Calibri" panose="020F0502020204030204" pitchFamily="34" charset="0"/>
              </a:rPr>
              <a:t>continues</a:t>
            </a:r>
            <a:endParaRPr lang="zh-CN" altLang="en-US" sz="2800" b="1" dirty="0">
              <a:solidFill>
                <a:srgbClr val="FF0000"/>
              </a:solidFill>
              <a:latin typeface="Calibri" panose="020F0502020204030204" pitchFamily="34" charset="0"/>
              <a:cs typeface="Calibri" panose="020F0502020204030204" pitchFamily="34" charset="0"/>
            </a:endParaRPr>
          </a:p>
        </p:txBody>
      </p:sp>
      <p:sp>
        <p:nvSpPr>
          <p:cNvPr id="6" name="文本框 5"/>
          <p:cNvSpPr txBox="1"/>
          <p:nvPr/>
        </p:nvSpPr>
        <p:spPr>
          <a:xfrm>
            <a:off x="3563888" y="555526"/>
            <a:ext cx="1728192" cy="523220"/>
          </a:xfrm>
          <a:prstGeom prst="rect">
            <a:avLst/>
          </a:prstGeom>
          <a:noFill/>
        </p:spPr>
        <p:txBody>
          <a:bodyPr wrap="square" rtlCol="0">
            <a:spAutoFit/>
          </a:bodyPr>
          <a:lstStyle/>
          <a:p>
            <a:r>
              <a:rPr lang="en-US" altLang="zh-CN" sz="2800" b="1" dirty="0" smtClean="0">
                <a:solidFill>
                  <a:srgbClr val="FF0000"/>
                </a:solidFill>
                <a:latin typeface="Calibri" panose="020F0502020204030204" pitchFamily="34" charset="0"/>
                <a:cs typeface="Calibri" panose="020F0502020204030204" pitchFamily="34" charset="0"/>
              </a:rPr>
              <a:t>get</a:t>
            </a:r>
            <a:endParaRPr lang="zh-CN" altLang="en-US" sz="2800" dirty="0" smtClean="0">
              <a:solidFill>
                <a:srgbClr val="FF0000"/>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7092280" y="1491630"/>
            <a:ext cx="1584176" cy="523220"/>
          </a:xfrm>
          <a:prstGeom prst="rect">
            <a:avLst/>
          </a:prstGeom>
          <a:noFill/>
        </p:spPr>
        <p:txBody>
          <a:bodyPr wrap="square" rtlCol="0">
            <a:spAutoFit/>
          </a:bodyPr>
          <a:lstStyle/>
          <a:p>
            <a:r>
              <a:rPr lang="en-US" altLang="zh-CN" sz="2800" b="1" dirty="0" smtClean="0">
                <a:solidFill>
                  <a:srgbClr val="FF0000"/>
                </a:solidFill>
                <a:latin typeface="Calibri" panose="020F0502020204030204" pitchFamily="34" charset="0"/>
                <a:cs typeface="Calibri" panose="020F0502020204030204" pitchFamily="34" charset="0"/>
              </a:rPr>
              <a:t>includes</a:t>
            </a:r>
            <a:endParaRPr lang="zh-CN" altLang="en-US" sz="2800" dirty="0" smtClean="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55576" y="187257"/>
            <a:ext cx="2808312" cy="369332"/>
          </a:xfrm>
          <a:prstGeom prst="rect">
            <a:avLst/>
          </a:prstGeom>
          <a:noFill/>
        </p:spPr>
        <p:txBody>
          <a:bodyPr wrap="square" rtlCol="0">
            <a:spAutoFit/>
          </a:bodyPr>
          <a:lstStyle/>
          <a:p>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一模语法填空难点回顾</a:t>
            </a:r>
          </a:p>
        </p:txBody>
      </p:sp>
      <p:sp>
        <p:nvSpPr>
          <p:cNvPr id="7" name="矩形 6"/>
          <p:cNvSpPr/>
          <p:nvPr/>
        </p:nvSpPr>
        <p:spPr>
          <a:xfrm>
            <a:off x="323528" y="193384"/>
            <a:ext cx="8487943" cy="492443"/>
          </a:xfrm>
          <a:prstGeom prst="rect">
            <a:avLst/>
          </a:prstGeom>
        </p:spPr>
        <p:txBody>
          <a:bodyPr wrap="square">
            <a:spAutoFit/>
          </a:bodyPr>
          <a:lstStyle/>
          <a:p>
            <a:pPr algn="ctr"/>
            <a:r>
              <a:rPr lang="en-US" altLang="zh-CN" sz="2600" b="1" kern="100" dirty="0" smtClean="0">
                <a:latin typeface="Times New Roman" panose="02020603050405020304" pitchFamily="18" charset="0"/>
                <a:ea typeface="等线" panose="02010600030101010101" pitchFamily="2" charset="-122"/>
                <a:cs typeface="Times New Roman" panose="02020603050405020304" pitchFamily="18" charset="0"/>
              </a:rPr>
              <a:t>A</a:t>
            </a:r>
            <a:endParaRPr lang="zh-CN" altLang="zh-CN" sz="2600" b="1"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3" name="矩形 2"/>
          <p:cNvSpPr/>
          <p:nvPr/>
        </p:nvSpPr>
        <p:spPr>
          <a:xfrm>
            <a:off x="179512" y="771550"/>
            <a:ext cx="8784976" cy="3970318"/>
          </a:xfrm>
          <a:prstGeom prst="rect">
            <a:avLst/>
          </a:prstGeom>
        </p:spPr>
        <p:txBody>
          <a:bodyPr wrap="square">
            <a:spAutoFit/>
          </a:bodyPr>
          <a:lstStyle/>
          <a:p>
            <a:r>
              <a:rPr lang="en-US" altLang="zh-CN" sz="2800" b="1" dirty="0">
                <a:latin typeface="+mj-lt"/>
                <a:cs typeface="Calibri" panose="020F0502020204030204" pitchFamily="34" charset="0"/>
              </a:rPr>
              <a:t> </a:t>
            </a:r>
            <a:r>
              <a:rPr lang="en-US" altLang="zh-CN" sz="2800" b="1" dirty="0" smtClean="0">
                <a:latin typeface="+mj-lt"/>
                <a:cs typeface="Calibri" panose="020F0502020204030204" pitchFamily="34" charset="0"/>
              </a:rPr>
              <a:t>     My </a:t>
            </a:r>
            <a:r>
              <a:rPr lang="en-US" altLang="zh-CN" sz="2800" b="1" dirty="0">
                <a:latin typeface="+mj-lt"/>
                <a:cs typeface="Calibri" panose="020F0502020204030204" pitchFamily="34" charset="0"/>
              </a:rPr>
              <a:t>son Zack suffered from autism (</a:t>
            </a:r>
            <a:r>
              <a:rPr lang="zh-CN" altLang="en-US" sz="2800" b="1" dirty="0">
                <a:latin typeface="+mj-lt"/>
                <a:cs typeface="Calibri" panose="020F0502020204030204" pitchFamily="34" charset="0"/>
              </a:rPr>
              <a:t>自闭症 </a:t>
            </a:r>
            <a:r>
              <a:rPr lang="en-US" altLang="zh-CN" sz="2800" b="1" dirty="0">
                <a:latin typeface="+mj-lt"/>
                <a:cs typeface="Calibri" panose="020F0502020204030204" pitchFamily="34" charset="0"/>
              </a:rPr>
              <a:t>) when he was two. Watching a movie together was an important routine for us. On an ordinary spring day, we were enjoying one of his favorite movies that he </a:t>
            </a:r>
            <a:r>
              <a:rPr lang="en-US" altLang="zh-CN" sz="2800" b="1" dirty="0">
                <a:solidFill>
                  <a:srgbClr val="FF0000"/>
                </a:solidFill>
                <a:latin typeface="+mj-lt"/>
                <a:cs typeface="Calibri" panose="020F0502020204030204" pitchFamily="34" charset="0"/>
              </a:rPr>
              <a:t>11. had seen (see) </a:t>
            </a:r>
            <a:r>
              <a:rPr lang="en-US" altLang="zh-CN" sz="2800" b="1" dirty="0">
                <a:latin typeface="+mj-lt"/>
                <a:cs typeface="Calibri" panose="020F0502020204030204" pitchFamily="34" charset="0"/>
              </a:rPr>
              <a:t>many times before. I took his hand as usual. Suddenly he stood up and wrapped his arms around me in a big bear hug. You could imagine </a:t>
            </a:r>
            <a:r>
              <a:rPr lang="en-US" altLang="zh-CN" sz="2800" b="1" dirty="0">
                <a:solidFill>
                  <a:srgbClr val="FF0000"/>
                </a:solidFill>
                <a:latin typeface="+mj-lt"/>
                <a:cs typeface="Calibri" panose="020F0502020204030204" pitchFamily="34" charset="0"/>
              </a:rPr>
              <a:t>12. how </a:t>
            </a:r>
            <a:r>
              <a:rPr lang="en-US" altLang="zh-CN" sz="2800" b="1" dirty="0">
                <a:latin typeface="+mj-lt"/>
                <a:cs typeface="Calibri" panose="020F0502020204030204" pitchFamily="34" charset="0"/>
              </a:rPr>
              <a:t>excited</a:t>
            </a:r>
            <a:r>
              <a:rPr lang="en-US" altLang="zh-CN" sz="2800" b="1" dirty="0">
                <a:solidFill>
                  <a:srgbClr val="FF0000"/>
                </a:solidFill>
                <a:latin typeface="+mj-lt"/>
                <a:cs typeface="Calibri" panose="020F0502020204030204" pitchFamily="34" charset="0"/>
              </a:rPr>
              <a:t> </a:t>
            </a:r>
            <a:r>
              <a:rPr lang="en-US" altLang="zh-CN" sz="2800" b="1" dirty="0">
                <a:latin typeface="+mj-lt"/>
                <a:cs typeface="Calibri" panose="020F0502020204030204" pitchFamily="34" charset="0"/>
              </a:rPr>
              <a:t>I was. Although it was just a hug, it meant a lot to me, </a:t>
            </a:r>
            <a:r>
              <a:rPr lang="en-US" altLang="zh-CN" sz="2800" b="1" dirty="0">
                <a:solidFill>
                  <a:srgbClr val="FF0000"/>
                </a:solidFill>
                <a:latin typeface="+mj-lt"/>
                <a:cs typeface="Calibri" panose="020F0502020204030204" pitchFamily="34" charset="0"/>
              </a:rPr>
              <a:t>13. filling (fill) </a:t>
            </a:r>
            <a:r>
              <a:rPr lang="en-US" altLang="zh-CN" sz="2800" b="1" dirty="0">
                <a:latin typeface="+mj-lt"/>
                <a:cs typeface="Calibri" panose="020F0502020204030204" pitchFamily="34" charset="0"/>
              </a:rPr>
              <a:t>me with great joy.</a:t>
            </a:r>
            <a:endParaRPr lang="zh-CN" altLang="en-US" sz="28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55576" y="220851"/>
            <a:ext cx="2808312" cy="369332"/>
          </a:xfrm>
          <a:prstGeom prst="rect">
            <a:avLst/>
          </a:prstGeom>
          <a:noFill/>
        </p:spPr>
        <p:txBody>
          <a:bodyPr wrap="square" rtlCol="0">
            <a:spAutoFit/>
          </a:bodyPr>
          <a:lstStyle/>
          <a:p>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一模语法填空难点回顾</a:t>
            </a:r>
          </a:p>
        </p:txBody>
      </p:sp>
      <p:sp>
        <p:nvSpPr>
          <p:cNvPr id="5" name="矩形 4"/>
          <p:cNvSpPr/>
          <p:nvPr/>
        </p:nvSpPr>
        <p:spPr>
          <a:xfrm>
            <a:off x="323528" y="220851"/>
            <a:ext cx="8616852" cy="492443"/>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600" b="1" i="0" u="none" strike="noStrike" kern="100" cap="none" spc="0" normalizeH="0" baseline="0" noProof="0" dirty="0" smtClean="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B</a:t>
            </a:r>
            <a:endParaRPr kumimoji="0" lang="zh-CN" altLang="zh-CN" sz="2600" b="1" i="0" u="none" strike="noStrike" kern="100" cap="none" spc="0" normalizeH="0" baseline="0" noProof="0" dirty="0">
              <a:ln>
                <a:noFill/>
              </a:ln>
              <a:solidFill>
                <a:prstClr val="black"/>
              </a:solidFill>
              <a:effectLst/>
              <a:uLnTx/>
              <a:uFillTx/>
              <a:latin typeface="等线" panose="02010600030101010101" pitchFamily="2" charset="-122"/>
              <a:ea typeface="等线" panose="02010600030101010101" pitchFamily="2" charset="-122"/>
              <a:cs typeface="Times New Roman" panose="02020603050405020304" pitchFamily="18" charset="0"/>
            </a:endParaRPr>
          </a:p>
        </p:txBody>
      </p:sp>
      <p:sp>
        <p:nvSpPr>
          <p:cNvPr id="3" name="矩形 2"/>
          <p:cNvSpPr/>
          <p:nvPr/>
        </p:nvSpPr>
        <p:spPr>
          <a:xfrm>
            <a:off x="251520" y="725091"/>
            <a:ext cx="8640960" cy="4462760"/>
          </a:xfrm>
          <a:prstGeom prst="rect">
            <a:avLst/>
          </a:prstGeom>
        </p:spPr>
        <p:txBody>
          <a:bodyPr wrap="square">
            <a:spAutoFit/>
          </a:bodyPr>
          <a:lstStyle/>
          <a:p>
            <a:r>
              <a:rPr lang="en-US" altLang="zh-CN" sz="2800" b="1" dirty="0">
                <a:latin typeface="Calibri" panose="020F0502020204030204" pitchFamily="34" charset="0"/>
                <a:cs typeface="Calibri" panose="020F0502020204030204" pitchFamily="34" charset="0"/>
              </a:rPr>
              <a:t> </a:t>
            </a:r>
            <a:r>
              <a:rPr lang="en-US" altLang="zh-CN" sz="2800" b="1" dirty="0" smtClean="0">
                <a:latin typeface="Calibri" panose="020F0502020204030204" pitchFamily="34" charset="0"/>
                <a:cs typeface="Calibri" panose="020F0502020204030204" pitchFamily="34" charset="0"/>
              </a:rPr>
              <a:t>     This </a:t>
            </a:r>
            <a:r>
              <a:rPr lang="en-US" altLang="zh-CN" sz="2800" b="1" dirty="0">
                <a:latin typeface="Calibri" panose="020F0502020204030204" pitchFamily="34" charset="0"/>
                <a:cs typeface="Calibri" panose="020F0502020204030204" pitchFamily="34" charset="0"/>
              </a:rPr>
              <a:t>year, the 13th Spring Festival Joint Exhibition of Chinese Books, </a:t>
            </a:r>
            <a:r>
              <a:rPr kumimoji="1" lang="en-US" altLang="zh-CN" sz="2800" b="1" dirty="0">
                <a:solidFill>
                  <a:srgbClr val="FF0000"/>
                </a:solidFill>
                <a:highlight>
                  <a:srgbClr val="FFFF00"/>
                </a:highlight>
              </a:rPr>
              <a:t>14. whose </a:t>
            </a:r>
            <a:r>
              <a:rPr lang="en-US" altLang="zh-CN" sz="2800" b="1" dirty="0">
                <a:latin typeface="Calibri" panose="020F0502020204030204" pitchFamily="34" charset="0"/>
                <a:cs typeface="Calibri" panose="020F0502020204030204" pitchFamily="34" charset="0"/>
              </a:rPr>
              <a:t>theme was “Reading China”, was held on January 24th in 85 bookstores worldwide. It </a:t>
            </a:r>
            <a:r>
              <a:rPr lang="en-US" altLang="zh-CN" sz="2800" b="1" dirty="0">
                <a:solidFill>
                  <a:srgbClr val="FF0000"/>
                </a:solidFill>
                <a:latin typeface="Calibri" panose="020F0502020204030204" pitchFamily="34" charset="0"/>
                <a:cs typeface="Calibri" panose="020F0502020204030204" pitchFamily="34" charset="0"/>
              </a:rPr>
              <a:t>15. carried (carry) </a:t>
            </a:r>
            <a:r>
              <a:rPr lang="en-US" altLang="zh-CN" sz="2800" b="1" dirty="0">
                <a:latin typeface="Calibri" panose="020F0502020204030204" pitchFamily="34" charset="0"/>
                <a:cs typeface="Calibri" panose="020F0502020204030204" pitchFamily="34" charset="0"/>
              </a:rPr>
              <a:t>out a variety of activities such as book exhibitions and cultural performances. Books displayed in the exhibition were philosophical and artistic, which closely met the needs of overseas readers. Overall, this year’s book exhibition presented the newest and </a:t>
            </a:r>
            <a:r>
              <a:rPr lang="en-US" altLang="zh-CN" sz="2800" b="1" dirty="0">
                <a:solidFill>
                  <a:srgbClr val="FF0000"/>
                </a:solidFill>
                <a:latin typeface="Calibri" panose="020F0502020204030204" pitchFamily="34" charset="0"/>
                <a:cs typeface="Calibri" panose="020F0502020204030204" pitchFamily="34" charset="0"/>
              </a:rPr>
              <a:t>16. finest (fine) </a:t>
            </a:r>
            <a:r>
              <a:rPr lang="en-US" altLang="zh-CN" sz="2800" b="1" dirty="0">
                <a:latin typeface="Calibri" panose="020F0502020204030204" pitchFamily="34" charset="0"/>
                <a:cs typeface="Calibri" panose="020F0502020204030204" pitchFamily="34" charset="0"/>
              </a:rPr>
              <a:t>Chinese publications to local readers so that they could better understand China in the new era.</a:t>
            </a:r>
            <a:endParaRPr lang="zh-CN" alt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55576" y="220851"/>
            <a:ext cx="2808312" cy="369332"/>
          </a:xfrm>
          <a:prstGeom prst="rect">
            <a:avLst/>
          </a:prstGeom>
          <a:noFill/>
        </p:spPr>
        <p:txBody>
          <a:bodyPr wrap="square" rtlCol="0">
            <a:spAutoFit/>
          </a:bodyPr>
          <a:lstStyle/>
          <a:p>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一模语法填空难点回顾</a:t>
            </a:r>
          </a:p>
        </p:txBody>
      </p:sp>
      <p:sp>
        <p:nvSpPr>
          <p:cNvPr id="8" name="矩形 7"/>
          <p:cNvSpPr/>
          <p:nvPr/>
        </p:nvSpPr>
        <p:spPr>
          <a:xfrm>
            <a:off x="179512" y="123478"/>
            <a:ext cx="8568952" cy="892552"/>
          </a:xfrm>
          <a:prstGeom prst="rect">
            <a:avLst/>
          </a:prstGeom>
        </p:spPr>
        <p:txBody>
          <a:bodyPr wrap="square">
            <a:spAutoFit/>
          </a:bodyPr>
          <a:lstStyle/>
          <a:p>
            <a:pPr algn="ctr">
              <a:spcAft>
                <a:spcPts val="0"/>
              </a:spcAft>
            </a:pPr>
            <a:r>
              <a:rPr lang="en-US" altLang="zh-CN" sz="2600" b="1" kern="100" dirty="0">
                <a:latin typeface="Times New Roman" panose="02020603050405020304" pitchFamily="18" charset="0"/>
                <a:ea typeface="等线" panose="02010600030101010101" pitchFamily="2" charset="-122"/>
                <a:cs typeface="Times New Roman" panose="02020603050405020304" pitchFamily="18" charset="0"/>
              </a:rPr>
              <a:t>C</a:t>
            </a:r>
            <a:endParaRPr lang="zh-CN" altLang="zh-CN" sz="2600" b="1" kern="100" dirty="0">
              <a:latin typeface="等线" panose="02010600030101010101" pitchFamily="2" charset="-122"/>
              <a:ea typeface="等线" panose="02010600030101010101" pitchFamily="2" charset="-122"/>
              <a:cs typeface="Times New Roman" panose="02020603050405020304" pitchFamily="18" charset="0"/>
            </a:endParaRPr>
          </a:p>
          <a:p>
            <a:pPr indent="266700" algn="just">
              <a:spcAft>
                <a:spcPts val="0"/>
              </a:spcAft>
            </a:pPr>
            <a:r>
              <a:rPr lang="en-US" altLang="zh-CN" sz="2600" b="1" kern="100" dirty="0">
                <a:latin typeface="Times New Roman" panose="02020603050405020304" pitchFamily="18" charset="0"/>
                <a:ea typeface="等线" panose="02010600030101010101" pitchFamily="2" charset="-122"/>
                <a:cs typeface="Times New Roman" panose="02020603050405020304" pitchFamily="18" charset="0"/>
              </a:rPr>
              <a:t>   </a:t>
            </a:r>
            <a:endParaRPr lang="zh-CN" altLang="zh-CN" sz="2600" b="1"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3" name="矩形 2"/>
          <p:cNvSpPr/>
          <p:nvPr/>
        </p:nvSpPr>
        <p:spPr>
          <a:xfrm>
            <a:off x="107504" y="863590"/>
            <a:ext cx="8928992" cy="4031873"/>
          </a:xfrm>
          <a:prstGeom prst="rect">
            <a:avLst/>
          </a:prstGeom>
        </p:spPr>
        <p:txBody>
          <a:bodyPr wrap="square">
            <a:spAutoFit/>
          </a:bodyPr>
          <a:lstStyle/>
          <a:p>
            <a:r>
              <a:rPr lang="en-US" altLang="zh-CN" sz="2800" b="1" dirty="0">
                <a:latin typeface="Calibri" panose="020F0502020204030204" pitchFamily="34" charset="0"/>
                <a:cs typeface="Calibri" panose="020F0502020204030204" pitchFamily="34" charset="0"/>
              </a:rPr>
              <a:t> </a:t>
            </a:r>
            <a:r>
              <a:rPr lang="en-US" altLang="zh-CN" sz="2800" b="1" dirty="0" smtClean="0">
                <a:latin typeface="Calibri" panose="020F0502020204030204" pitchFamily="34" charset="0"/>
                <a:cs typeface="Calibri" panose="020F0502020204030204" pitchFamily="34" charset="0"/>
              </a:rPr>
              <a:t>    </a:t>
            </a:r>
            <a:r>
              <a:rPr lang="en-US" altLang="zh-CN" sz="2800" b="1" dirty="0" err="1" smtClean="0">
                <a:latin typeface="Calibri" panose="020F0502020204030204" pitchFamily="34" charset="0"/>
                <a:cs typeface="Calibri" panose="020F0502020204030204" pitchFamily="34" charset="0"/>
              </a:rPr>
              <a:t>ChatGPT</a:t>
            </a:r>
            <a:r>
              <a:rPr lang="en-US" altLang="zh-CN" sz="2800" b="1" dirty="0" smtClean="0">
                <a:latin typeface="Calibri" panose="020F0502020204030204" pitchFamily="34" charset="0"/>
                <a:cs typeface="Calibri" panose="020F0502020204030204" pitchFamily="34" charset="0"/>
              </a:rPr>
              <a:t> </a:t>
            </a:r>
            <a:r>
              <a:rPr lang="en-US" altLang="zh-CN" sz="2800" b="1" dirty="0">
                <a:latin typeface="Calibri" panose="020F0502020204030204" pitchFamily="34" charset="0"/>
                <a:cs typeface="Calibri" panose="020F0502020204030204" pitchFamily="34" charset="0"/>
              </a:rPr>
              <a:t>is a new artificial intelligence technology </a:t>
            </a:r>
            <a:r>
              <a:rPr kumimoji="1" lang="en-US" altLang="zh-CN" sz="2800" b="1" dirty="0">
                <a:solidFill>
                  <a:srgbClr val="FF0000"/>
                </a:solidFill>
                <a:highlight>
                  <a:srgbClr val="FFFF00"/>
                </a:highlight>
              </a:rPr>
              <a:t>17. created</a:t>
            </a:r>
            <a:r>
              <a:rPr lang="en-US" altLang="zh-CN" sz="2800" b="1" dirty="0">
                <a:solidFill>
                  <a:srgbClr val="FF0000"/>
                </a:solidFill>
                <a:latin typeface="Calibri" panose="020F0502020204030204" pitchFamily="34" charset="0"/>
                <a:cs typeface="Calibri" panose="020F0502020204030204" pitchFamily="34" charset="0"/>
              </a:rPr>
              <a:t> (create) </a:t>
            </a:r>
            <a:r>
              <a:rPr lang="en-US" altLang="zh-CN" sz="2800" b="1" dirty="0">
                <a:latin typeface="Calibri" panose="020F0502020204030204" pitchFamily="34" charset="0"/>
                <a:cs typeface="Calibri" panose="020F0502020204030204" pitchFamily="34" charset="0"/>
              </a:rPr>
              <a:t>by Open AI. It enables machines to understand and respond to human conversations in a </a:t>
            </a:r>
            <a:r>
              <a:rPr lang="en-US" altLang="zh-CN" sz="2800" b="1" dirty="0">
                <a:solidFill>
                  <a:srgbClr val="FF0000"/>
                </a:solidFill>
                <a:latin typeface="Calibri" panose="020F0502020204030204" pitchFamily="34" charset="0"/>
                <a:cs typeface="Calibri" panose="020F0502020204030204" pitchFamily="34" charset="0"/>
              </a:rPr>
              <a:t>18. natural (nature) </a:t>
            </a:r>
            <a:r>
              <a:rPr lang="en-US" altLang="zh-CN" sz="2800" b="1" dirty="0">
                <a:latin typeface="Calibri" panose="020F0502020204030204" pitchFamily="34" charset="0"/>
                <a:cs typeface="Calibri" panose="020F0502020204030204" pitchFamily="34" charset="0"/>
              </a:rPr>
              <a:t>and conversational way. </a:t>
            </a:r>
            <a:r>
              <a:rPr lang="en-US" altLang="zh-CN" sz="2800" b="1" dirty="0" err="1">
                <a:latin typeface="Calibri" panose="020F0502020204030204" pitchFamily="34" charset="0"/>
                <a:cs typeface="Calibri" panose="020F0502020204030204" pitchFamily="34" charset="0"/>
              </a:rPr>
              <a:t>ChatGPT</a:t>
            </a:r>
            <a:r>
              <a:rPr lang="en-US" altLang="zh-CN" sz="2800" b="1" dirty="0">
                <a:latin typeface="Calibri" panose="020F0502020204030204" pitchFamily="34" charset="0"/>
                <a:cs typeface="Calibri" panose="020F0502020204030204" pitchFamily="34" charset="0"/>
              </a:rPr>
              <a:t> has shaken the tech world since it was opened for public use last year. While it certainly comes across as knowledgeable, it’s far </a:t>
            </a:r>
            <a:r>
              <a:rPr kumimoji="1" lang="en-US" altLang="zh-CN" sz="2800" b="1" dirty="0">
                <a:solidFill>
                  <a:srgbClr val="FF0000"/>
                </a:solidFill>
                <a:highlight>
                  <a:srgbClr val="FFFF00"/>
                </a:highlight>
              </a:rPr>
              <a:t>19. from </a:t>
            </a:r>
            <a:r>
              <a:rPr lang="en-US" altLang="zh-CN" sz="2800" b="1" dirty="0">
                <a:latin typeface="Calibri" panose="020F0502020204030204" pitchFamily="34" charset="0"/>
                <a:cs typeface="Calibri" panose="020F0502020204030204" pitchFamily="34" charset="0"/>
              </a:rPr>
              <a:t>perfect. It cannot answer questions about things that have happened recently because it </a:t>
            </a:r>
            <a:r>
              <a:rPr kumimoji="1" lang="en-US" altLang="zh-CN" sz="2800" b="1" dirty="0">
                <a:solidFill>
                  <a:srgbClr val="FF0000"/>
                </a:solidFill>
                <a:highlight>
                  <a:srgbClr val="FFFF00"/>
                </a:highlight>
              </a:rPr>
              <a:t>20. is trained (train) </a:t>
            </a:r>
            <a:r>
              <a:rPr lang="en-US" altLang="zh-CN" sz="2800" b="1" dirty="0">
                <a:latin typeface="Calibri" panose="020F0502020204030204" pitchFamily="34" charset="0"/>
                <a:cs typeface="Calibri" panose="020F0502020204030204" pitchFamily="34" charset="0"/>
              </a:rPr>
              <a:t>using data from 2021 and before.</a:t>
            </a:r>
            <a:endParaRPr lang="zh-CN" alt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arallelogram 21"/>
          <p:cNvSpPr/>
          <p:nvPr/>
        </p:nvSpPr>
        <p:spPr>
          <a:xfrm>
            <a:off x="7136070" y="-2866"/>
            <a:ext cx="1658880" cy="3606733"/>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22"/>
          <p:cNvSpPr/>
          <p:nvPr/>
        </p:nvSpPr>
        <p:spPr>
          <a:xfrm>
            <a:off x="7596336" y="1536767"/>
            <a:ext cx="1658880" cy="3606733"/>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3"/>
          <p:cNvSpPr txBox="1">
            <a:spLocks noChangeArrowheads="1"/>
          </p:cNvSpPr>
          <p:nvPr/>
        </p:nvSpPr>
        <p:spPr>
          <a:xfrm>
            <a:off x="611560" y="1779662"/>
            <a:ext cx="6248993" cy="10081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zh-CN" altLang="en-US" sz="5000" b="1" dirty="0">
                <a:solidFill>
                  <a:schemeClr val="accent1"/>
                </a:solidFill>
                <a:latin typeface="微软雅黑" panose="020B0503020204020204" pitchFamily="34" charset="-122"/>
                <a:ea typeface="微软雅黑" panose="020B0503020204020204" pitchFamily="34" charset="-122"/>
              </a:rPr>
              <a:t>题组一</a:t>
            </a:r>
            <a:r>
              <a:rPr lang="zh-CN" altLang="en-US" sz="5000" b="1" dirty="0" smtClean="0">
                <a:solidFill>
                  <a:schemeClr val="accent1"/>
                </a:solidFill>
                <a:latin typeface="微软雅黑" panose="020B0503020204020204" pitchFamily="34" charset="-122"/>
                <a:ea typeface="微软雅黑" panose="020B0503020204020204" pitchFamily="34" charset="-122"/>
              </a:rPr>
              <a:t>：</a:t>
            </a:r>
            <a:r>
              <a:rPr lang="zh-CN" altLang="en-US" sz="5000" b="1" dirty="0" smtClean="0">
                <a:solidFill>
                  <a:schemeClr val="accent1"/>
                </a:solidFill>
                <a:latin typeface="微软雅黑" panose="020B0503020204020204" pitchFamily="34" charset="-122"/>
                <a:ea typeface="微软雅黑" panose="020B0503020204020204" pitchFamily="34" charset="-122"/>
                <a:sym typeface="+mn-ea"/>
              </a:rPr>
              <a:t>被动语态</a:t>
            </a:r>
            <a:endParaRPr lang="zh-CN" altLang="en-US" sz="5000" b="1"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22"/>
                                        </p:tgtEl>
                                        <p:attrNameLst>
                                          <p:attrName>style.visibility</p:attrName>
                                        </p:attrNameLst>
                                      </p:cBhvr>
                                      <p:to>
                                        <p:strVal val="visible"/>
                                      </p:to>
                                    </p:set>
                                    <p:anim calcmode="lin" valueType="num">
                                      <p:cBhvr>
                                        <p:cTn id="16" dur="500" fill="hold"/>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22"/>
                                        </p:tgtEl>
                                        <p:attrNameLst>
                                          <p:attrName>ppt_y</p:attrName>
                                        </p:attrNameLst>
                                      </p:cBhvr>
                                      <p:tavLst>
                                        <p:tav tm="0">
                                          <p:val>
                                            <p:strVal val="#ppt_y"/>
                                          </p:val>
                                        </p:tav>
                                        <p:tav tm="100000">
                                          <p:val>
                                            <p:strVal val="#ppt_y"/>
                                          </p:val>
                                        </p:tav>
                                      </p:tavLst>
                                    </p:anim>
                                    <p:anim calcmode="lin" valueType="num">
                                      <p:cBhvr>
                                        <p:cTn id="18" dur="500" fill="hold"/>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22"/>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22"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55576" y="187257"/>
            <a:ext cx="2808312" cy="369332"/>
          </a:xfrm>
          <a:prstGeom prst="rect">
            <a:avLst/>
          </a:prstGeom>
          <a:noFill/>
        </p:spPr>
        <p:txBody>
          <a:bodyPr wrap="square" rtlCol="0">
            <a:spAutoFit/>
          </a:bodyPr>
          <a:lstStyle/>
          <a:p>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跟进练习</a:t>
            </a:r>
          </a:p>
        </p:txBody>
      </p:sp>
      <p:sp>
        <p:nvSpPr>
          <p:cNvPr id="3" name="矩形 2"/>
          <p:cNvSpPr/>
          <p:nvPr/>
        </p:nvSpPr>
        <p:spPr>
          <a:xfrm>
            <a:off x="107504" y="556589"/>
            <a:ext cx="9036496" cy="3416320"/>
          </a:xfrm>
          <a:prstGeom prst="rect">
            <a:avLst/>
          </a:prstGeom>
        </p:spPr>
        <p:txBody>
          <a:bodyPr wrap="square">
            <a:spAutoFit/>
          </a:bodyPr>
          <a:lstStyle/>
          <a:p>
            <a:pPr>
              <a:defRPr/>
            </a:pPr>
            <a:r>
              <a:rPr kumimoji="1" lang="en-US" altLang="zh-CN" sz="2400" b="1" dirty="0">
                <a:latin typeface="+mj-lt"/>
                <a:ea typeface="等线" panose="02010600030101010101" charset="-122"/>
                <a:cs typeface="Times New Roman" panose="02020603050405020304" charset="0"/>
              </a:rPr>
              <a:t>1. </a:t>
            </a:r>
            <a:r>
              <a:rPr kumimoji="1" lang="zh-CN" altLang="en-US" sz="2400" b="1" dirty="0">
                <a:latin typeface="+mj-lt"/>
                <a:ea typeface="等线" panose="02010600030101010101" charset="-122"/>
                <a:cs typeface="Times New Roman" panose="02020603050405020304" charset="0"/>
              </a:rPr>
              <a:t>What little money he did have __</a:t>
            </a:r>
            <a:r>
              <a:rPr kumimoji="1" lang="en-US" altLang="zh-CN" sz="2400" b="1" dirty="0">
                <a:latin typeface="+mj-lt"/>
                <a:ea typeface="等线" panose="02010600030101010101" charset="-122"/>
                <a:cs typeface="Times New Roman" panose="02020603050405020304" charset="0"/>
              </a:rPr>
              <a:t>___</a:t>
            </a:r>
            <a:r>
              <a:rPr kumimoji="1" lang="zh-CN" altLang="en-US" sz="2400" b="1" dirty="0">
                <a:latin typeface="+mj-lt"/>
                <a:ea typeface="等线" panose="02010600030101010101" charset="-122"/>
                <a:cs typeface="Times New Roman" panose="02020603050405020304" charset="0"/>
              </a:rPr>
              <a:t>_____ (spend)on a record selected with extreme care which became, to his way of thinking, a possession close to his heart.</a:t>
            </a:r>
          </a:p>
          <a:p>
            <a:pPr>
              <a:defRPr/>
            </a:pPr>
            <a:r>
              <a:rPr kumimoji="1" lang="en-US" altLang="zh-CN" sz="2400" b="1" dirty="0">
                <a:latin typeface="+mj-lt"/>
                <a:ea typeface="等线" panose="02010600030101010101" charset="-122"/>
                <a:cs typeface="Times New Roman" panose="02020603050405020304" charset="0"/>
                <a:sym typeface="+mn-ea"/>
              </a:rPr>
              <a:t>2. They are living with their parents for the moment because their own house ______________ (build).</a:t>
            </a:r>
            <a:endParaRPr kumimoji="1" lang="zh-CN" altLang="en-US" sz="2400" b="1" dirty="0">
              <a:latin typeface="+mj-lt"/>
              <a:ea typeface="等线" panose="02010600030101010101" charset="-122"/>
              <a:cs typeface="Times New Roman" panose="02020603050405020304" charset="0"/>
            </a:endParaRPr>
          </a:p>
          <a:p>
            <a:pPr>
              <a:defRPr/>
            </a:pPr>
            <a:r>
              <a:rPr kumimoji="1" lang="zh-CN" altLang="en-US" sz="2400" b="1" dirty="0">
                <a:latin typeface="+mj-lt"/>
                <a:ea typeface="等线" panose="02010600030101010101" charset="-122"/>
                <a:cs typeface="Times New Roman" panose="02020603050405020304" charset="0"/>
              </a:rPr>
              <a:t>3</a:t>
            </a:r>
            <a:r>
              <a:rPr kumimoji="1" lang="en-US" altLang="zh-CN" sz="2400" b="1" dirty="0">
                <a:latin typeface="+mj-lt"/>
                <a:ea typeface="等线" panose="02010600030101010101" charset="-122"/>
                <a:cs typeface="Times New Roman" panose="02020603050405020304" charset="0"/>
              </a:rPr>
              <a:t>. </a:t>
            </a:r>
            <a:r>
              <a:rPr kumimoji="1" lang="zh-CN" altLang="en-US" sz="2400" b="1" dirty="0">
                <a:latin typeface="+mj-lt"/>
                <a:ea typeface="等线" panose="02010600030101010101" charset="-122"/>
                <a:cs typeface="Times New Roman" panose="02020603050405020304" charset="0"/>
                <a:sym typeface="+mn-ea"/>
              </a:rPr>
              <a:t>For thousands of years, the festival _____</a:t>
            </a:r>
            <a:r>
              <a:rPr kumimoji="1" lang="en-US" altLang="zh-CN" sz="2400" b="1" dirty="0">
                <a:latin typeface="+mj-lt"/>
                <a:ea typeface="等线" panose="02010600030101010101" charset="-122"/>
                <a:cs typeface="Times New Roman" panose="02020603050405020304" charset="0"/>
                <a:sym typeface="+mn-ea"/>
              </a:rPr>
              <a:t>_________</a:t>
            </a:r>
            <a:r>
              <a:rPr kumimoji="1" lang="zh-CN" altLang="en-US" sz="2400" b="1" dirty="0">
                <a:latin typeface="+mj-lt"/>
                <a:ea typeface="等线" panose="02010600030101010101" charset="-122"/>
                <a:cs typeface="Times New Roman" panose="02020603050405020304" charset="0"/>
                <a:sym typeface="+mn-ea"/>
              </a:rPr>
              <a:t>___ (mark) by eating zongzi and racing dragon boats in honour of Qu Yuan.</a:t>
            </a:r>
            <a:endParaRPr kumimoji="1" lang="zh-CN" altLang="en-US" sz="2400" b="1" dirty="0">
              <a:latin typeface="+mj-lt"/>
              <a:ea typeface="等线" panose="02010600030101010101" charset="-122"/>
              <a:cs typeface="Times New Roman" panose="02020603050405020304" charset="0"/>
            </a:endParaRPr>
          </a:p>
          <a:p>
            <a:pPr>
              <a:defRPr/>
            </a:pPr>
            <a:r>
              <a:rPr kumimoji="1" lang="zh-CN" altLang="en-US" sz="2400" b="1" dirty="0">
                <a:latin typeface="+mj-lt"/>
                <a:ea typeface="等线" panose="02010600030101010101" charset="-122"/>
                <a:cs typeface="Times New Roman" panose="02020603050405020304" charset="0"/>
              </a:rPr>
              <a:t>4</a:t>
            </a:r>
            <a:r>
              <a:rPr kumimoji="1" lang="en-US" altLang="zh-CN" sz="2400" b="1" dirty="0">
                <a:latin typeface="+mj-lt"/>
                <a:ea typeface="等线" panose="02010600030101010101" charset="-122"/>
                <a:cs typeface="Times New Roman" panose="02020603050405020304" charset="0"/>
              </a:rPr>
              <a:t>. </a:t>
            </a:r>
            <a:r>
              <a:rPr kumimoji="1" lang="en-US" altLang="zh-CN" sz="2400" b="1" dirty="0">
                <a:latin typeface="+mj-lt"/>
                <a:ea typeface="等线" panose="02010600030101010101" charset="-122"/>
                <a:cs typeface="Times New Roman" panose="02020603050405020304" charset="0"/>
                <a:sym typeface="+mn-ea"/>
              </a:rPr>
              <a:t>There are so many similar photos out there and imagination is what ___________ (require) to make yours stand out</a:t>
            </a:r>
            <a:r>
              <a:rPr kumimoji="1" lang="en-US" altLang="zh-CN" sz="2400" b="1" dirty="0" smtClean="0">
                <a:latin typeface="+mj-lt"/>
                <a:ea typeface="等线" panose="02010600030101010101" charset="-122"/>
                <a:cs typeface="Times New Roman" panose="02020603050405020304" charset="0"/>
                <a:sym typeface="+mn-ea"/>
              </a:rPr>
              <a:t>.</a:t>
            </a:r>
            <a:endParaRPr kumimoji="1" lang="en-US" altLang="zh-CN" sz="2400" b="1" dirty="0">
              <a:latin typeface="+mj-lt"/>
              <a:ea typeface="等线" panose="02010600030101010101" charset="-122"/>
              <a:cs typeface="Times New Roman" panose="02020603050405020304" charset="0"/>
              <a:sym typeface="+mn-ea"/>
            </a:endParaRPr>
          </a:p>
        </p:txBody>
      </p:sp>
      <p:sp>
        <p:nvSpPr>
          <p:cNvPr id="8" name="Text Box 5"/>
          <p:cNvSpPr txBox="1"/>
          <p:nvPr>
            <p:custDataLst>
              <p:tags r:id="rId1"/>
            </p:custDataLst>
          </p:nvPr>
        </p:nvSpPr>
        <p:spPr>
          <a:xfrm>
            <a:off x="4283968" y="556589"/>
            <a:ext cx="184277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was spent </a:t>
            </a:r>
          </a:p>
        </p:txBody>
      </p:sp>
      <p:sp>
        <p:nvSpPr>
          <p:cNvPr id="9" name="Text Box 5"/>
          <p:cNvSpPr txBox="1"/>
          <p:nvPr>
            <p:custDataLst>
              <p:tags r:id="rId2"/>
            </p:custDataLst>
          </p:nvPr>
        </p:nvSpPr>
        <p:spPr>
          <a:xfrm>
            <a:off x="1691680" y="2034561"/>
            <a:ext cx="213106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is being bulit </a:t>
            </a:r>
          </a:p>
        </p:txBody>
      </p:sp>
      <p:sp>
        <p:nvSpPr>
          <p:cNvPr id="10" name="Text Box 5"/>
          <p:cNvSpPr txBox="1"/>
          <p:nvPr>
            <p:custDataLst>
              <p:tags r:id="rId3"/>
            </p:custDataLst>
          </p:nvPr>
        </p:nvSpPr>
        <p:spPr>
          <a:xfrm>
            <a:off x="5004048" y="2376487"/>
            <a:ext cx="273304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has been marked</a:t>
            </a:r>
          </a:p>
        </p:txBody>
      </p:sp>
      <p:sp>
        <p:nvSpPr>
          <p:cNvPr id="11" name="Text Box 5"/>
          <p:cNvSpPr txBox="1"/>
          <p:nvPr>
            <p:custDataLst>
              <p:tags r:id="rId4"/>
            </p:custDataLst>
          </p:nvPr>
        </p:nvSpPr>
        <p:spPr>
          <a:xfrm>
            <a:off x="821800" y="3515955"/>
            <a:ext cx="184277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is required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ox(i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ox(in)">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55576" y="187257"/>
            <a:ext cx="2808312" cy="369332"/>
          </a:xfrm>
          <a:prstGeom prst="rect">
            <a:avLst/>
          </a:prstGeom>
          <a:noFill/>
        </p:spPr>
        <p:txBody>
          <a:bodyPr wrap="square" rtlCol="0">
            <a:spAutoFit/>
          </a:bodyPr>
          <a:lstStyle/>
          <a:p>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跟进练习</a:t>
            </a:r>
          </a:p>
        </p:txBody>
      </p:sp>
      <p:sp>
        <p:nvSpPr>
          <p:cNvPr id="3" name="矩形 2"/>
          <p:cNvSpPr/>
          <p:nvPr/>
        </p:nvSpPr>
        <p:spPr>
          <a:xfrm>
            <a:off x="179512" y="771550"/>
            <a:ext cx="8784976" cy="4154984"/>
          </a:xfrm>
          <a:prstGeom prst="rect">
            <a:avLst/>
          </a:prstGeom>
        </p:spPr>
        <p:txBody>
          <a:bodyPr wrap="square">
            <a:spAutoFit/>
          </a:bodyPr>
          <a:lstStyle/>
          <a:p>
            <a:pPr>
              <a:defRPr/>
            </a:pPr>
            <a:r>
              <a:rPr kumimoji="1" lang="zh-CN" altLang="en-US" sz="2400" b="1" dirty="0">
                <a:latin typeface="+mj-lt"/>
                <a:ea typeface="等线" panose="02010600030101010101" charset="-122"/>
                <a:cs typeface="Times New Roman" panose="02020603050405020304" charset="0"/>
              </a:rPr>
              <a:t>5</a:t>
            </a:r>
            <a:r>
              <a:rPr kumimoji="1" lang="en-US" altLang="zh-CN" sz="2400" b="1" dirty="0">
                <a:latin typeface="+mj-lt"/>
                <a:ea typeface="等线" panose="02010600030101010101" charset="-122"/>
                <a:cs typeface="Times New Roman" panose="02020603050405020304" charset="0"/>
              </a:rPr>
              <a:t>. </a:t>
            </a:r>
            <a:r>
              <a:rPr kumimoji="1" lang="zh-CN" altLang="en-US" sz="2400" b="1" dirty="0">
                <a:latin typeface="+mj-lt"/>
                <a:ea typeface="等线" panose="02010600030101010101" charset="-122"/>
                <a:cs typeface="Times New Roman" panose="02020603050405020304" charset="0"/>
                <a:sym typeface="+mn-ea"/>
              </a:rPr>
              <a:t>He goes to a Buddhist monk for advice and expects to ________ (tell) how to live a more simple life.</a:t>
            </a:r>
            <a:endParaRPr kumimoji="1" lang="zh-CN" altLang="en-US" sz="2400" b="1" dirty="0">
              <a:latin typeface="+mj-lt"/>
              <a:ea typeface="等线" panose="02010600030101010101" charset="-122"/>
              <a:cs typeface="Times New Roman" panose="02020603050405020304" charset="0"/>
            </a:endParaRPr>
          </a:p>
          <a:p>
            <a:pPr>
              <a:defRPr/>
            </a:pPr>
            <a:r>
              <a:rPr kumimoji="1" lang="zh-CN" altLang="en-US" sz="2400" b="1" dirty="0">
                <a:latin typeface="+mj-lt"/>
                <a:ea typeface="等线" panose="02010600030101010101" charset="-122"/>
                <a:cs typeface="Times New Roman" panose="02020603050405020304" charset="0"/>
              </a:rPr>
              <a:t>6</a:t>
            </a:r>
            <a:r>
              <a:rPr kumimoji="1" lang="en-US" altLang="zh-CN" sz="2400" b="1" dirty="0">
                <a:latin typeface="+mj-lt"/>
                <a:ea typeface="等线" panose="02010600030101010101" charset="-122"/>
                <a:cs typeface="Times New Roman" panose="02020603050405020304" charset="0"/>
              </a:rPr>
              <a:t>. </a:t>
            </a:r>
            <a:r>
              <a:rPr kumimoji="1" lang="zh-CN" altLang="en-US" sz="2400" b="1" dirty="0">
                <a:latin typeface="+mj-lt"/>
                <a:ea typeface="等线" panose="02010600030101010101" charset="-122"/>
                <a:cs typeface="Times New Roman" panose="02020603050405020304" charset="0"/>
                <a:sym typeface="+mn-ea"/>
              </a:rPr>
              <a:t>We are confident that the environment </a:t>
            </a:r>
            <a:r>
              <a:rPr kumimoji="1" lang="en-US" altLang="zh-CN" sz="2400" b="1" dirty="0">
                <a:latin typeface="+mj-lt"/>
                <a:ea typeface="等线" panose="02010600030101010101" charset="-122"/>
                <a:cs typeface="Times New Roman" panose="02020603050405020304" charset="0"/>
                <a:sym typeface="+mn-ea"/>
              </a:rPr>
              <a:t>____</a:t>
            </a:r>
            <a:r>
              <a:rPr kumimoji="1" lang="zh-CN" altLang="en-US" sz="2400" b="1" dirty="0">
                <a:latin typeface="+mj-lt"/>
                <a:ea typeface="等线" panose="02010600030101010101" charset="-122"/>
                <a:cs typeface="Times New Roman" panose="02020603050405020304" charset="0"/>
                <a:sym typeface="+mn-ea"/>
              </a:rPr>
              <a:t>____</a:t>
            </a:r>
            <a:r>
              <a:rPr kumimoji="1" lang="en-US" altLang="zh-CN" sz="2400" b="1" dirty="0">
                <a:latin typeface="+mj-lt"/>
                <a:ea typeface="等线" panose="02010600030101010101" charset="-122"/>
                <a:cs typeface="Times New Roman" panose="02020603050405020304" charset="0"/>
                <a:sym typeface="+mn-ea"/>
              </a:rPr>
              <a:t>______</a:t>
            </a:r>
            <a:r>
              <a:rPr kumimoji="1" lang="zh-CN" altLang="en-US" sz="2400" b="1" dirty="0">
                <a:latin typeface="+mj-lt"/>
                <a:ea typeface="等线" panose="02010600030101010101" charset="-122"/>
                <a:cs typeface="Times New Roman" panose="02020603050405020304" charset="0"/>
                <a:sym typeface="+mn-ea"/>
              </a:rPr>
              <a:t>___ (improve) by our further efforts to reduce pollution.</a:t>
            </a:r>
            <a:endParaRPr kumimoji="1" lang="zh-CN" altLang="en-US" sz="2400" b="1" dirty="0">
              <a:latin typeface="+mj-lt"/>
              <a:ea typeface="等线" panose="02010600030101010101" charset="-122"/>
              <a:cs typeface="Times New Roman" panose="02020603050405020304" charset="0"/>
            </a:endParaRPr>
          </a:p>
          <a:p>
            <a:pPr>
              <a:defRPr/>
            </a:pPr>
            <a:r>
              <a:rPr kumimoji="1" lang="zh-CN" altLang="en-US" sz="2400" b="1" dirty="0">
                <a:latin typeface="+mj-lt"/>
                <a:ea typeface="等线" panose="02010600030101010101" charset="-122"/>
                <a:cs typeface="Times New Roman" panose="02020603050405020304" charset="0"/>
              </a:rPr>
              <a:t>7</a:t>
            </a:r>
            <a:r>
              <a:rPr kumimoji="1" lang="en-US" altLang="zh-CN" sz="2400" b="1" dirty="0">
                <a:latin typeface="+mj-lt"/>
                <a:ea typeface="等线" panose="02010600030101010101" charset="-122"/>
                <a:cs typeface="Times New Roman" panose="02020603050405020304" charset="0"/>
              </a:rPr>
              <a:t>. </a:t>
            </a:r>
            <a:r>
              <a:rPr kumimoji="1" lang="zh-CN" altLang="en-US" sz="2400" b="1" dirty="0">
                <a:latin typeface="+mj-lt"/>
                <a:ea typeface="等线" panose="02010600030101010101" charset="-122"/>
                <a:cs typeface="Times New Roman" panose="02020603050405020304" charset="0"/>
                <a:sym typeface="+mn-ea"/>
              </a:rPr>
              <a:t>The machine ___</a:t>
            </a:r>
            <a:r>
              <a:rPr kumimoji="1" lang="en-US" altLang="zh-CN" sz="2400" b="1" dirty="0">
                <a:latin typeface="+mj-lt"/>
                <a:ea typeface="等线" panose="02010600030101010101" charset="-122"/>
                <a:cs typeface="Times New Roman" panose="02020603050405020304" charset="0"/>
                <a:sym typeface="+mn-ea"/>
              </a:rPr>
              <a:t>___</a:t>
            </a:r>
            <a:r>
              <a:rPr kumimoji="1" lang="zh-CN" altLang="en-US" sz="2400" b="1" dirty="0">
                <a:latin typeface="+mj-lt"/>
                <a:ea typeface="等线" panose="02010600030101010101" charset="-122"/>
                <a:cs typeface="Times New Roman" panose="02020603050405020304" charset="0"/>
                <a:sym typeface="+mn-ea"/>
              </a:rPr>
              <a:t>__</a:t>
            </a:r>
            <a:r>
              <a:rPr kumimoji="1" lang="en-US" altLang="zh-CN" sz="2400" b="1" dirty="0">
                <a:latin typeface="+mj-lt"/>
                <a:ea typeface="等线" panose="02010600030101010101" charset="-122"/>
                <a:cs typeface="Times New Roman" panose="02020603050405020304" charset="0"/>
                <a:sym typeface="+mn-ea"/>
              </a:rPr>
              <a:t>__</a:t>
            </a:r>
            <a:r>
              <a:rPr kumimoji="1" lang="zh-CN" altLang="en-US" sz="2400" b="1" dirty="0">
                <a:latin typeface="+mj-lt"/>
                <a:ea typeface="等线" panose="02010600030101010101" charset="-122"/>
                <a:cs typeface="Times New Roman" panose="02020603050405020304" charset="0"/>
                <a:sym typeface="+mn-ea"/>
              </a:rPr>
              <a:t>___ (equip) with securing cameras and alarms and looks like a mini shop with a brick front, a grey roof and a display window.</a:t>
            </a:r>
            <a:endParaRPr kumimoji="1" lang="zh-CN" altLang="en-US" sz="2400" b="1" dirty="0">
              <a:latin typeface="+mj-lt"/>
              <a:ea typeface="等线" panose="02010600030101010101" charset="-122"/>
              <a:cs typeface="Times New Roman" panose="02020603050405020304" charset="0"/>
            </a:endParaRPr>
          </a:p>
          <a:p>
            <a:pPr>
              <a:defRPr/>
            </a:pPr>
            <a:r>
              <a:rPr kumimoji="1" lang="zh-CN" altLang="en-US" sz="2400" b="1" dirty="0">
                <a:latin typeface="+mj-lt"/>
                <a:ea typeface="等线" panose="02010600030101010101" charset="-122"/>
                <a:cs typeface="Times New Roman" panose="02020603050405020304" charset="0"/>
              </a:rPr>
              <a:t>8</a:t>
            </a:r>
            <a:r>
              <a:rPr kumimoji="1" lang="en-US" altLang="zh-CN" sz="2400" b="1" dirty="0">
                <a:latin typeface="+mj-lt"/>
                <a:ea typeface="等线" panose="02010600030101010101" charset="-122"/>
                <a:cs typeface="Times New Roman" panose="02020603050405020304" charset="0"/>
              </a:rPr>
              <a:t>. </a:t>
            </a:r>
            <a:r>
              <a:rPr kumimoji="1" lang="en-US" altLang="zh-CN" sz="2400" b="1" dirty="0">
                <a:latin typeface="+mj-lt"/>
                <a:ea typeface="等线" panose="02010600030101010101" charset="-122"/>
                <a:cs typeface="Times New Roman" panose="02020603050405020304" charset="0"/>
                <a:sym typeface="+mn-ea"/>
              </a:rPr>
              <a:t>Usually, joy and happiness ________________ (understand) to be the same thing.</a:t>
            </a:r>
          </a:p>
          <a:p>
            <a:pPr>
              <a:defRPr/>
            </a:pPr>
            <a:r>
              <a:rPr kumimoji="1" lang="zh-CN" altLang="en-US" sz="2400" b="1" dirty="0">
                <a:latin typeface="+mj-lt"/>
                <a:ea typeface="等线" panose="02010600030101010101" charset="-122"/>
                <a:cs typeface="Times New Roman" panose="02020603050405020304" charset="0"/>
              </a:rPr>
              <a:t>9</a:t>
            </a:r>
            <a:r>
              <a:rPr kumimoji="1" lang="en-US" altLang="zh-CN" sz="2400" b="1" dirty="0">
                <a:latin typeface="+mj-lt"/>
                <a:ea typeface="等线" panose="02010600030101010101" charset="-122"/>
                <a:cs typeface="Times New Roman" panose="02020603050405020304" charset="0"/>
              </a:rPr>
              <a:t>. How many buildings ____________________ (destroy) when the hurricane ended?</a:t>
            </a:r>
          </a:p>
        </p:txBody>
      </p:sp>
      <p:sp>
        <p:nvSpPr>
          <p:cNvPr id="8" name="Text Box 5"/>
          <p:cNvSpPr txBox="1"/>
          <p:nvPr>
            <p:custDataLst>
              <p:tags r:id="rId1"/>
            </p:custDataLst>
          </p:nvPr>
        </p:nvSpPr>
        <p:spPr>
          <a:xfrm>
            <a:off x="7452320" y="771550"/>
            <a:ext cx="184277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be told </a:t>
            </a:r>
          </a:p>
        </p:txBody>
      </p:sp>
      <p:sp>
        <p:nvSpPr>
          <p:cNvPr id="9" name="Text Box 5"/>
          <p:cNvSpPr txBox="1"/>
          <p:nvPr>
            <p:custDataLst>
              <p:tags r:id="rId2"/>
            </p:custDataLst>
          </p:nvPr>
        </p:nvSpPr>
        <p:spPr>
          <a:xfrm>
            <a:off x="5652119" y="1491630"/>
            <a:ext cx="2721585" cy="46166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will be improved</a:t>
            </a:r>
          </a:p>
        </p:txBody>
      </p:sp>
      <p:sp>
        <p:nvSpPr>
          <p:cNvPr id="10" name="Text Box 5"/>
          <p:cNvSpPr txBox="1"/>
          <p:nvPr>
            <p:custDataLst>
              <p:tags r:id="rId3"/>
            </p:custDataLst>
          </p:nvPr>
        </p:nvSpPr>
        <p:spPr>
          <a:xfrm>
            <a:off x="2339752" y="2211710"/>
            <a:ext cx="273304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is equipped</a:t>
            </a:r>
          </a:p>
        </p:txBody>
      </p:sp>
      <p:sp>
        <p:nvSpPr>
          <p:cNvPr id="11" name="Text Box 5"/>
          <p:cNvSpPr txBox="1"/>
          <p:nvPr>
            <p:custDataLst>
              <p:tags r:id="rId4"/>
            </p:custDataLst>
          </p:nvPr>
        </p:nvSpPr>
        <p:spPr>
          <a:xfrm>
            <a:off x="3923928" y="3338934"/>
            <a:ext cx="273304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are understood</a:t>
            </a:r>
          </a:p>
        </p:txBody>
      </p:sp>
      <p:sp>
        <p:nvSpPr>
          <p:cNvPr id="12" name="Text Box 5"/>
          <p:cNvSpPr txBox="1"/>
          <p:nvPr>
            <p:custDataLst>
              <p:tags r:id="rId5"/>
            </p:custDataLst>
          </p:nvPr>
        </p:nvSpPr>
        <p:spPr>
          <a:xfrm>
            <a:off x="3131840" y="4060304"/>
            <a:ext cx="3236595"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spcBef>
                <a:spcPct val="50000"/>
              </a:spcBef>
              <a:buClrTx/>
              <a:buSzTx/>
              <a:buNone/>
            </a:pPr>
            <a:r>
              <a:rPr lang="en-US" altLang="zh-CN" sz="2400" b="1" dirty="0">
                <a:solidFill>
                  <a:srgbClr val="FF0000"/>
                </a:solidFill>
                <a:latin typeface="+mj-lt"/>
                <a:ea typeface="宋体" panose="02010600030101010101" pitchFamily="2" charset="-122"/>
              </a:rPr>
              <a:t>had been destroyed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ox(i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ox(in)">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ox(in)">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arallelogram 21"/>
          <p:cNvSpPr/>
          <p:nvPr/>
        </p:nvSpPr>
        <p:spPr>
          <a:xfrm>
            <a:off x="7136070" y="-2866"/>
            <a:ext cx="1658880" cy="3606733"/>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22"/>
          <p:cNvSpPr/>
          <p:nvPr/>
        </p:nvSpPr>
        <p:spPr>
          <a:xfrm>
            <a:off x="7596336" y="1536767"/>
            <a:ext cx="1658880" cy="3606733"/>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3"/>
          <p:cNvSpPr txBox="1">
            <a:spLocks noChangeArrowheads="1"/>
          </p:cNvSpPr>
          <p:nvPr/>
        </p:nvSpPr>
        <p:spPr>
          <a:xfrm>
            <a:off x="0" y="1203598"/>
            <a:ext cx="7272807" cy="16561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50000"/>
              </a:lnSpc>
            </a:pPr>
            <a:r>
              <a:rPr lang="zh-CN" altLang="en-US" sz="5000" b="1" dirty="0">
                <a:solidFill>
                  <a:schemeClr val="accent1"/>
                </a:solidFill>
                <a:latin typeface="微软雅黑" panose="020B0503020204020204" pitchFamily="34" charset="-122"/>
                <a:ea typeface="微软雅黑" panose="020B0503020204020204" pitchFamily="34" charset="-122"/>
              </a:rPr>
              <a:t>题组二</a:t>
            </a:r>
            <a:r>
              <a:rPr lang="zh-CN" altLang="en-US" sz="5000" b="1" dirty="0" smtClean="0">
                <a:solidFill>
                  <a:schemeClr val="accent1"/>
                </a:solidFill>
                <a:latin typeface="微软雅黑" panose="020B0503020204020204" pitchFamily="34" charset="-122"/>
                <a:ea typeface="微软雅黑" panose="020B0503020204020204" pitchFamily="34" charset="-122"/>
              </a:rPr>
              <a:t>：</a:t>
            </a:r>
            <a:endParaRPr lang="en-US" altLang="zh-CN" sz="5000" b="1" dirty="0" smtClean="0">
              <a:solidFill>
                <a:schemeClr val="accent1"/>
              </a:solidFill>
              <a:latin typeface="微软雅黑" panose="020B0503020204020204" pitchFamily="34" charset="-122"/>
              <a:ea typeface="微软雅黑" panose="020B0503020204020204" pitchFamily="34" charset="-122"/>
            </a:endParaRPr>
          </a:p>
          <a:p>
            <a:pPr>
              <a:lnSpc>
                <a:spcPct val="150000"/>
              </a:lnSpc>
            </a:pPr>
            <a:r>
              <a:rPr lang="zh-CN" altLang="en-US" sz="5000" b="1" dirty="0" smtClean="0">
                <a:solidFill>
                  <a:schemeClr val="accent1"/>
                </a:solidFill>
                <a:latin typeface="微软雅黑" panose="020B0503020204020204" pitchFamily="34" charset="-122"/>
                <a:ea typeface="微软雅黑" panose="020B0503020204020204" pitchFamily="34" charset="-122"/>
              </a:rPr>
              <a:t>辨析</a:t>
            </a:r>
            <a:r>
              <a:rPr lang="en-US" altLang="zh-CN" sz="5000" b="1" dirty="0" smtClean="0">
                <a:solidFill>
                  <a:schemeClr val="accent1"/>
                </a:solidFill>
                <a:latin typeface="微软雅黑" panose="020B0503020204020204" pitchFamily="34" charset="-122"/>
                <a:ea typeface="微软雅黑" panose="020B0503020204020204" pitchFamily="34" charset="-122"/>
              </a:rPr>
              <a:t>which </a:t>
            </a:r>
            <a:r>
              <a:rPr lang="zh-CN" altLang="en-US" sz="5000" b="1" dirty="0">
                <a:solidFill>
                  <a:schemeClr val="accent1"/>
                </a:solidFill>
                <a:latin typeface="微软雅黑" panose="020B0503020204020204" pitchFamily="34" charset="-122"/>
                <a:ea typeface="微软雅黑" panose="020B0503020204020204" pitchFamily="34" charset="-122"/>
              </a:rPr>
              <a:t>与 </a:t>
            </a:r>
            <a:r>
              <a:rPr lang="en-US" altLang="zh-CN" sz="5000" b="1" dirty="0">
                <a:solidFill>
                  <a:schemeClr val="accent1"/>
                </a:solidFill>
                <a:latin typeface="微软雅黑" panose="020B0503020204020204" pitchFamily="34" charset="-122"/>
                <a:ea typeface="微软雅黑" panose="020B0503020204020204" pitchFamily="34" charset="-122"/>
              </a:rPr>
              <a:t>whose</a:t>
            </a:r>
          </a:p>
          <a:p>
            <a:pPr algn="r">
              <a:lnSpc>
                <a:spcPct val="150000"/>
              </a:lnSpc>
            </a:pPr>
            <a:r>
              <a:rPr lang="en-US" altLang="zh-CN" sz="4000" b="1" dirty="0" smtClean="0">
                <a:solidFill>
                  <a:schemeClr val="accent1"/>
                </a:solidFill>
                <a:latin typeface="微软雅黑" panose="020B0503020204020204" pitchFamily="34" charset="-122"/>
                <a:ea typeface="微软雅黑" panose="020B0503020204020204" pitchFamily="34" charset="-122"/>
              </a:rPr>
              <a:t> </a:t>
            </a:r>
            <a:endParaRPr lang="zh-CN" altLang="en-US" sz="4000" b="1"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22"/>
                                        </p:tgtEl>
                                        <p:attrNameLst>
                                          <p:attrName>style.visibility</p:attrName>
                                        </p:attrNameLst>
                                      </p:cBhvr>
                                      <p:to>
                                        <p:strVal val="visible"/>
                                      </p:to>
                                    </p:set>
                                    <p:anim calcmode="lin" valueType="num">
                                      <p:cBhvr>
                                        <p:cTn id="16" dur="500" fill="hold"/>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22"/>
                                        </p:tgtEl>
                                        <p:attrNameLst>
                                          <p:attrName>ppt_y</p:attrName>
                                        </p:attrNameLst>
                                      </p:cBhvr>
                                      <p:tavLst>
                                        <p:tav tm="0">
                                          <p:val>
                                            <p:strVal val="#ppt_y"/>
                                          </p:val>
                                        </p:tav>
                                        <p:tav tm="100000">
                                          <p:val>
                                            <p:strVal val="#ppt_y"/>
                                          </p:val>
                                        </p:tav>
                                      </p:tavLst>
                                    </p:anim>
                                    <p:anim calcmode="lin" valueType="num">
                                      <p:cBhvr>
                                        <p:cTn id="18" dur="500" fill="hold"/>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22"/>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22"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5496" y="51470"/>
            <a:ext cx="8496944" cy="4154984"/>
          </a:xfrm>
          <a:prstGeom prst="rect">
            <a:avLst/>
          </a:prstGeom>
        </p:spPr>
        <p:txBody>
          <a:bodyPr wrap="square">
            <a:spAutoFit/>
          </a:bodyPr>
          <a:lstStyle/>
          <a:p>
            <a:pPr marL="457200" indent="-457200">
              <a:buAutoNum type="arabicPeriod"/>
            </a:pPr>
            <a:r>
              <a:rPr kumimoji="1" lang="en-US" altLang="zh-CN" sz="2400" b="1" dirty="0" smtClean="0">
                <a:latin typeface="+mj-lt"/>
                <a:cs typeface="Times New Roman" pitchFamily="18" charset="0"/>
              </a:rPr>
              <a:t>Emma </a:t>
            </a:r>
            <a:r>
              <a:rPr kumimoji="1" lang="en-US" altLang="zh-CN" sz="2400" b="1" dirty="0">
                <a:latin typeface="+mj-lt"/>
                <a:cs typeface="Times New Roman" pitchFamily="18" charset="0"/>
              </a:rPr>
              <a:t>rushed to the boy,  __________ face had turned </a:t>
            </a:r>
            <a:r>
              <a:rPr kumimoji="1" lang="en-US" altLang="zh-CN" sz="2400" b="1" dirty="0" smtClean="0">
                <a:latin typeface="+mj-lt"/>
                <a:cs typeface="Times New Roman" pitchFamily="18" charset="0"/>
              </a:rPr>
              <a:t>purple.</a:t>
            </a:r>
          </a:p>
          <a:p>
            <a:r>
              <a:rPr kumimoji="1" lang="en-US" altLang="zh-CN" sz="2400" b="1" dirty="0" smtClean="0">
                <a:latin typeface="+mj-lt"/>
                <a:cs typeface="Times New Roman" pitchFamily="18" charset="0"/>
              </a:rPr>
              <a:t>2</a:t>
            </a:r>
            <a:r>
              <a:rPr kumimoji="1" lang="en-US" altLang="zh-CN" sz="2400" b="1" dirty="0">
                <a:latin typeface="+mj-lt"/>
                <a:cs typeface="Times New Roman" pitchFamily="18" charset="0"/>
              </a:rPr>
              <a:t>. The scientists identified a set of nerves in a dog’s nose ________ appear to be responsible. </a:t>
            </a:r>
            <a:endParaRPr kumimoji="1" lang="en-US" altLang="zh-CN" sz="2400" b="1" dirty="0" smtClean="0">
              <a:latin typeface="+mj-lt"/>
              <a:cs typeface="Times New Roman" pitchFamily="18" charset="0"/>
            </a:endParaRPr>
          </a:p>
          <a:p>
            <a:r>
              <a:rPr kumimoji="1" lang="en-US" altLang="zh-CN" sz="2400" b="1" dirty="0" smtClean="0">
                <a:latin typeface="+mj-lt"/>
                <a:cs typeface="Times New Roman" pitchFamily="18" charset="0"/>
              </a:rPr>
              <a:t>3.These </a:t>
            </a:r>
            <a:r>
              <a:rPr kumimoji="1" lang="en-US" altLang="zh-CN" sz="2400" b="1" dirty="0">
                <a:latin typeface="+mj-lt"/>
                <a:cs typeface="Times New Roman" pitchFamily="18" charset="0"/>
              </a:rPr>
              <a:t>terraces also provide a perfect environment for birds and fish, some of which feed on insects, _________ can harm the rice crops. </a:t>
            </a:r>
            <a:endParaRPr kumimoji="1" lang="en-US" altLang="zh-CN" sz="2400" b="1" dirty="0" smtClean="0">
              <a:latin typeface="+mj-lt"/>
              <a:cs typeface="Times New Roman" pitchFamily="18" charset="0"/>
            </a:endParaRPr>
          </a:p>
          <a:p>
            <a:r>
              <a:rPr kumimoji="1" lang="en-US" altLang="zh-CN" sz="2400" b="1" dirty="0" smtClean="0">
                <a:latin typeface="+mj-lt"/>
                <a:cs typeface="Times New Roman" pitchFamily="18" charset="0"/>
              </a:rPr>
              <a:t>4</a:t>
            </a:r>
            <a:r>
              <a:rPr kumimoji="1" lang="en-US" altLang="zh-CN" sz="2400" b="1" dirty="0">
                <a:latin typeface="+mj-lt"/>
                <a:cs typeface="Times New Roman" pitchFamily="18" charset="0"/>
              </a:rPr>
              <a:t>. Wang </a:t>
            </a:r>
            <a:r>
              <a:rPr kumimoji="1" lang="en-US" altLang="zh-CN" sz="2400" b="1" dirty="0" err="1">
                <a:latin typeface="+mj-lt"/>
                <a:cs typeface="Times New Roman" pitchFamily="18" charset="0"/>
              </a:rPr>
              <a:t>Yaping</a:t>
            </a:r>
            <a:r>
              <a:rPr kumimoji="1" lang="en-US" altLang="zh-CN" sz="2400" b="1" dirty="0">
                <a:latin typeface="+mj-lt"/>
                <a:cs typeface="Times New Roman" pitchFamily="18" charset="0"/>
              </a:rPr>
              <a:t>, the Chinese female astronaut onboard </a:t>
            </a:r>
            <a:r>
              <a:rPr kumimoji="1" lang="en-US" altLang="zh-CN" sz="2400" b="1" i="1" dirty="0" err="1">
                <a:latin typeface="+mj-lt"/>
                <a:cs typeface="Times New Roman" pitchFamily="18" charset="0"/>
              </a:rPr>
              <a:t>Shenzhou</a:t>
            </a:r>
            <a:r>
              <a:rPr kumimoji="1" lang="en-US" altLang="zh-CN" sz="2400" b="1" dirty="0">
                <a:latin typeface="+mj-lt"/>
                <a:cs typeface="Times New Roman" pitchFamily="18" charset="0"/>
              </a:rPr>
              <a:t> 13, entered the </a:t>
            </a:r>
            <a:r>
              <a:rPr kumimoji="1" lang="en-US" altLang="zh-CN" sz="2400" b="1" dirty="0" err="1">
                <a:latin typeface="+mj-lt"/>
                <a:cs typeface="Times New Roman" pitchFamily="18" charset="0"/>
              </a:rPr>
              <a:t>Tiangong</a:t>
            </a:r>
            <a:r>
              <a:rPr kumimoji="1" lang="en-US" altLang="zh-CN" sz="2400" b="1" dirty="0">
                <a:latin typeface="+mj-lt"/>
                <a:cs typeface="Times New Roman" pitchFamily="18" charset="0"/>
              </a:rPr>
              <a:t> space station, __________ name means Heavenly Palace, on October 16. </a:t>
            </a:r>
            <a:endParaRPr kumimoji="1" lang="en-US" altLang="zh-CN" sz="2400" b="1" dirty="0" smtClean="0">
              <a:latin typeface="+mj-lt"/>
              <a:cs typeface="Times New Roman" pitchFamily="18" charset="0"/>
            </a:endParaRPr>
          </a:p>
          <a:p>
            <a:r>
              <a:rPr kumimoji="1" lang="en-US" altLang="zh-CN" sz="2400" b="1" dirty="0" smtClean="0">
                <a:latin typeface="+mj-lt"/>
                <a:cs typeface="Times New Roman" pitchFamily="18" charset="0"/>
              </a:rPr>
              <a:t>5</a:t>
            </a:r>
            <a:r>
              <a:rPr kumimoji="1" lang="en-US" altLang="zh-CN" sz="2400" b="1" dirty="0">
                <a:latin typeface="+mj-lt"/>
                <a:cs typeface="Times New Roman" pitchFamily="18" charset="0"/>
              </a:rPr>
              <a:t>. Personality is the characteristic patterns of thoughts, feelings and behaviors  __________  make a person unique. </a:t>
            </a:r>
          </a:p>
        </p:txBody>
      </p:sp>
      <p:sp>
        <p:nvSpPr>
          <p:cNvPr id="3" name="文本框 2">
            <a:extLst>
              <a:ext uri="{FF2B5EF4-FFF2-40B4-BE49-F238E27FC236}">
                <a16:creationId xmlns:a16="http://schemas.microsoft.com/office/drawing/2014/main" id="{AD20830E-5577-9647-9452-15F33C16AE28}"/>
              </a:ext>
            </a:extLst>
          </p:cNvPr>
          <p:cNvSpPr txBox="1"/>
          <p:nvPr/>
        </p:nvSpPr>
        <p:spPr>
          <a:xfrm>
            <a:off x="3707904" y="-18698"/>
            <a:ext cx="1512168" cy="52322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zh-CN" sz="2800" b="1" dirty="0" smtClean="0">
                <a:solidFill>
                  <a:srgbClr val="FF0000"/>
                </a:solidFill>
                <a:latin typeface="Calibri" panose="020F0502020204030204" pitchFamily="34" charset="0"/>
                <a:cs typeface="Calibri" panose="020F0502020204030204" pitchFamily="34" charset="0"/>
              </a:rPr>
              <a:t>whose</a:t>
            </a:r>
            <a:endParaRPr kumimoji="1" lang="zh-CN" altLang="en-US" sz="2800" b="1" dirty="0">
              <a:solidFill>
                <a:srgbClr val="FF0000"/>
              </a:solidFill>
              <a:latin typeface="Calibri" panose="020F0502020204030204" pitchFamily="34" charset="0"/>
              <a:cs typeface="Calibri" panose="020F0502020204030204" pitchFamily="34" charset="0"/>
            </a:endParaRPr>
          </a:p>
        </p:txBody>
      </p:sp>
      <p:sp>
        <p:nvSpPr>
          <p:cNvPr id="4" name="文本框 3">
            <a:extLst>
              <a:ext uri="{FF2B5EF4-FFF2-40B4-BE49-F238E27FC236}">
                <a16:creationId xmlns:a16="http://schemas.microsoft.com/office/drawing/2014/main" id="{AD20830E-5577-9647-9452-15F33C16AE28}"/>
              </a:ext>
            </a:extLst>
          </p:cNvPr>
          <p:cNvSpPr txBox="1"/>
          <p:nvPr/>
        </p:nvSpPr>
        <p:spPr>
          <a:xfrm>
            <a:off x="25272" y="699542"/>
            <a:ext cx="1512168" cy="52322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zh-CN" sz="2800" b="1" dirty="0" smtClean="0">
                <a:solidFill>
                  <a:srgbClr val="FF0000"/>
                </a:solidFill>
                <a:latin typeface="Calibri" panose="020F0502020204030204" pitchFamily="34" charset="0"/>
                <a:cs typeface="Calibri" panose="020F0502020204030204" pitchFamily="34" charset="0"/>
              </a:rPr>
              <a:t>which</a:t>
            </a:r>
            <a:endParaRPr kumimoji="1" lang="zh-CN" altLang="en-US" sz="2800" b="1" dirty="0">
              <a:solidFill>
                <a:srgbClr val="FF0000"/>
              </a:solidFill>
              <a:latin typeface="Calibri" panose="020F0502020204030204" pitchFamily="34" charset="0"/>
              <a:cs typeface="Calibri" panose="020F0502020204030204" pitchFamily="34" charset="0"/>
            </a:endParaRPr>
          </a:p>
        </p:txBody>
      </p:sp>
      <p:sp>
        <p:nvSpPr>
          <p:cNvPr id="5" name="文本框 4">
            <a:extLst>
              <a:ext uri="{FF2B5EF4-FFF2-40B4-BE49-F238E27FC236}">
                <a16:creationId xmlns:a16="http://schemas.microsoft.com/office/drawing/2014/main" id="{AD20830E-5577-9647-9452-15F33C16AE28}"/>
              </a:ext>
            </a:extLst>
          </p:cNvPr>
          <p:cNvSpPr txBox="1"/>
          <p:nvPr/>
        </p:nvSpPr>
        <p:spPr>
          <a:xfrm>
            <a:off x="4511675" y="1436171"/>
            <a:ext cx="1512168" cy="52322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zh-CN" sz="2800" b="1" dirty="0" smtClean="0">
                <a:solidFill>
                  <a:srgbClr val="FF0000"/>
                </a:solidFill>
                <a:latin typeface="Calibri" panose="020F0502020204030204" pitchFamily="34" charset="0"/>
                <a:cs typeface="Calibri" panose="020F0502020204030204" pitchFamily="34" charset="0"/>
              </a:rPr>
              <a:t>which</a:t>
            </a:r>
            <a:endParaRPr kumimoji="1" lang="zh-CN" altLang="en-US" sz="2800" b="1" dirty="0">
              <a:solidFill>
                <a:srgbClr val="FF0000"/>
              </a:solidFill>
              <a:latin typeface="Calibri" panose="020F0502020204030204" pitchFamily="34" charset="0"/>
              <a:cs typeface="Calibri" panose="020F0502020204030204" pitchFamily="34" charset="0"/>
            </a:endParaRPr>
          </a:p>
        </p:txBody>
      </p:sp>
      <p:sp>
        <p:nvSpPr>
          <p:cNvPr id="6" name="文本框 5">
            <a:extLst>
              <a:ext uri="{FF2B5EF4-FFF2-40B4-BE49-F238E27FC236}">
                <a16:creationId xmlns:a16="http://schemas.microsoft.com/office/drawing/2014/main" id="{AD20830E-5577-9647-9452-15F33C16AE28}"/>
              </a:ext>
            </a:extLst>
          </p:cNvPr>
          <p:cNvSpPr txBox="1"/>
          <p:nvPr/>
        </p:nvSpPr>
        <p:spPr>
          <a:xfrm>
            <a:off x="5004048" y="2585989"/>
            <a:ext cx="1512168" cy="52322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zh-CN" sz="2800" b="1" dirty="0" smtClean="0">
                <a:solidFill>
                  <a:srgbClr val="FF0000"/>
                </a:solidFill>
                <a:latin typeface="Calibri" panose="020F0502020204030204" pitchFamily="34" charset="0"/>
                <a:cs typeface="Calibri" panose="020F0502020204030204" pitchFamily="34" charset="0"/>
              </a:rPr>
              <a:t>whose</a:t>
            </a:r>
            <a:endParaRPr kumimoji="1" lang="zh-CN" altLang="en-US" sz="2800" b="1" dirty="0">
              <a:solidFill>
                <a:srgbClr val="FF0000"/>
              </a:solidFill>
              <a:latin typeface="Calibri" panose="020F0502020204030204" pitchFamily="34" charset="0"/>
              <a:cs typeface="Calibri" panose="020F0502020204030204" pitchFamily="34" charset="0"/>
            </a:endParaRPr>
          </a:p>
        </p:txBody>
      </p:sp>
      <p:sp>
        <p:nvSpPr>
          <p:cNvPr id="8" name="文本框 7">
            <a:extLst>
              <a:ext uri="{FF2B5EF4-FFF2-40B4-BE49-F238E27FC236}">
                <a16:creationId xmlns:a16="http://schemas.microsoft.com/office/drawing/2014/main" id="{AD20830E-5577-9647-9452-15F33C16AE28}"/>
              </a:ext>
            </a:extLst>
          </p:cNvPr>
          <p:cNvSpPr txBox="1"/>
          <p:nvPr/>
        </p:nvSpPr>
        <p:spPr>
          <a:xfrm>
            <a:off x="2051720" y="3651870"/>
            <a:ext cx="1512168" cy="52322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zh-CN" sz="2800" b="1" dirty="0" smtClean="0">
                <a:solidFill>
                  <a:srgbClr val="FF0000"/>
                </a:solidFill>
                <a:latin typeface="Calibri" panose="020F0502020204030204" pitchFamily="34" charset="0"/>
                <a:cs typeface="Calibri" panose="020F0502020204030204" pitchFamily="34" charset="0"/>
              </a:rPr>
              <a:t>which</a:t>
            </a:r>
            <a:endParaRPr kumimoji="1" lang="zh-CN" altLang="en-US" sz="28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21597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 calcmode="lin" valueType="num">
                                      <p:cBhvr additive="base">
                                        <p:cTn id="2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29" presetID="1"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8">
                                            <p:txEl>
                                              <p:pRg st="0" end="0"/>
                                            </p:txEl>
                                          </p:spTgt>
                                        </p:tgtEl>
                                        <p:attrNameLst>
                                          <p:attrName>style.visibility</p:attrName>
                                        </p:attrNameLst>
                                      </p:cBhvr>
                                      <p:to>
                                        <p:strVal val="visible"/>
                                      </p:to>
                                    </p:set>
                                    <p:anim calcmode="lin" valueType="num">
                                      <p:cBhvr additive="base">
                                        <p:cTn id="3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8"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Write Your Title Here"/>
  <p:tag name="KSO_WPP_MARK_KEY" val="a6248b32-cc8e-4a0a-a680-e8e043a4ea03"/>
  <p:tag name="COMMONDATA" val="eyJoZGlkIjoiNGQ2NmU4YWYzN2ZiOWMwNWNjNTllMDQ1ZTE1Njc1ODUifQ=="/>
</p:tagLst>
</file>

<file path=ppt/tags/tag10.xml><?xml version="1.0" encoding="utf-8"?>
<p:tagLst xmlns:a="http://schemas.openxmlformats.org/drawingml/2006/main" xmlns:r="http://schemas.openxmlformats.org/officeDocument/2006/relationships" xmlns:p="http://schemas.openxmlformats.org/presentationml/2006/main">
  <p:tag name="KSO_WM_FULL_TEXT_BEAUTIFY_COPY_ID" val="16"/>
</p:tagLst>
</file>

<file path=ppt/tags/tag11.xml><?xml version="1.0" encoding="utf-8"?>
<p:tagLst xmlns:a="http://schemas.openxmlformats.org/drawingml/2006/main" xmlns:r="http://schemas.openxmlformats.org/officeDocument/2006/relationships" xmlns:p="http://schemas.openxmlformats.org/presentationml/2006/main">
  <p:tag name="KSO_WM_FULL_TEXT_BEAUTIFY_COPY_ID" val="159749"/>
</p:tagLst>
</file>

<file path=ppt/tags/tag12.xml><?xml version="1.0" encoding="utf-8"?>
<p:tagLst xmlns:a="http://schemas.openxmlformats.org/drawingml/2006/main" xmlns:r="http://schemas.openxmlformats.org/officeDocument/2006/relationships" xmlns:p="http://schemas.openxmlformats.org/presentationml/2006/main">
  <p:tag name="KSO_WM_FULL_TEXT_BEAUTIFY_COPY_ID" val="2"/>
</p:tagLst>
</file>

<file path=ppt/tags/tag13.xml><?xml version="1.0" encoding="utf-8"?>
<p:tagLst xmlns:a="http://schemas.openxmlformats.org/drawingml/2006/main" xmlns:r="http://schemas.openxmlformats.org/officeDocument/2006/relationships" xmlns:p="http://schemas.openxmlformats.org/presentationml/2006/main">
  <p:tag name="KSO_WM_FULL_TEXT_BEAUTIFY_COPY_ID" val="7"/>
</p:tagLst>
</file>

<file path=ppt/tags/tag14.xml><?xml version="1.0" encoding="utf-8"?>
<p:tagLst xmlns:a="http://schemas.openxmlformats.org/drawingml/2006/main" xmlns:r="http://schemas.openxmlformats.org/officeDocument/2006/relationships" xmlns:p="http://schemas.openxmlformats.org/presentationml/2006/main">
  <p:tag name="KSO_WM_FULL_TEXT_BEAUTIFY_COPY_ID" val="12"/>
</p:tagLst>
</file>

<file path=ppt/tags/tag15.xml><?xml version="1.0" encoding="utf-8"?>
<p:tagLst xmlns:a="http://schemas.openxmlformats.org/drawingml/2006/main" xmlns:r="http://schemas.openxmlformats.org/officeDocument/2006/relationships" xmlns:p="http://schemas.openxmlformats.org/presentationml/2006/main">
  <p:tag name="KSO_WM_FULL_TEXT_BEAUTIFY_COPY_ID" val="13"/>
</p:tagLst>
</file>

<file path=ppt/tags/tag16.xml><?xml version="1.0" encoding="utf-8"?>
<p:tagLst xmlns:a="http://schemas.openxmlformats.org/drawingml/2006/main" xmlns:r="http://schemas.openxmlformats.org/officeDocument/2006/relationships" xmlns:p="http://schemas.openxmlformats.org/presentationml/2006/main">
  <p:tag name="KSO_WM_FULL_TEXT_BEAUTIFY_COPY_ID" val="14"/>
</p:tagLst>
</file>

<file path=ppt/tags/tag17.xml><?xml version="1.0" encoding="utf-8"?>
<p:tagLst xmlns:a="http://schemas.openxmlformats.org/drawingml/2006/main" xmlns:r="http://schemas.openxmlformats.org/officeDocument/2006/relationships" xmlns:p="http://schemas.openxmlformats.org/presentationml/2006/main">
  <p:tag name="KSO_WM_FULL_TEXT_BEAUTIFY_COPY_ID" val="15"/>
</p:tagLst>
</file>

<file path=ppt/tags/tag18.xml><?xml version="1.0" encoding="utf-8"?>
<p:tagLst xmlns:a="http://schemas.openxmlformats.org/drawingml/2006/main" xmlns:r="http://schemas.openxmlformats.org/officeDocument/2006/relationships" xmlns:p="http://schemas.openxmlformats.org/presentationml/2006/main">
  <p:tag name="KSO_WM_FULL_TEXT_BEAUTIFY_COPY_ID" val="16"/>
</p:tagLst>
</file>

<file path=ppt/tags/tag19.xml><?xml version="1.0" encoding="utf-8"?>
<p:tagLst xmlns:a="http://schemas.openxmlformats.org/drawingml/2006/main" xmlns:r="http://schemas.openxmlformats.org/officeDocument/2006/relationships" xmlns:p="http://schemas.openxmlformats.org/presentationml/2006/main">
  <p:tag name="KSO_WM_FULL_TEXT_BEAUTIFY_COPY_ID" val="11"/>
</p:tagLst>
</file>

<file path=ppt/tags/tag2.xml><?xml version="1.0" encoding="utf-8"?>
<p:tagLst xmlns:a="http://schemas.openxmlformats.org/drawingml/2006/main" xmlns:r="http://schemas.openxmlformats.org/officeDocument/2006/relationships" xmlns:p="http://schemas.openxmlformats.org/presentationml/2006/main">
  <p:tag name="KSO_WM_FULL_TEXT_BEAUTIFY_COPY_ID" val="11"/>
</p:tagLst>
</file>

<file path=ppt/tags/tag20.xml><?xml version="1.0" encoding="utf-8"?>
<p:tagLst xmlns:a="http://schemas.openxmlformats.org/drawingml/2006/main" xmlns:r="http://schemas.openxmlformats.org/officeDocument/2006/relationships" xmlns:p="http://schemas.openxmlformats.org/presentationml/2006/main">
  <p:tag name="KSO_WM_FULL_TEXT_BEAUTIFY_COPY_ID" val="11"/>
</p:tagLst>
</file>

<file path=ppt/tags/tag21.xml><?xml version="1.0" encoding="utf-8"?>
<p:tagLst xmlns:a="http://schemas.openxmlformats.org/drawingml/2006/main" xmlns:r="http://schemas.openxmlformats.org/officeDocument/2006/relationships" xmlns:p="http://schemas.openxmlformats.org/presentationml/2006/main">
  <p:tag name="KSO_WM_FULL_TEXT_BEAUTIFY_COPY_ID" val="11"/>
</p:tagLst>
</file>

<file path=ppt/tags/tag22.xml><?xml version="1.0" encoding="utf-8"?>
<p:tagLst xmlns:a="http://schemas.openxmlformats.org/drawingml/2006/main" xmlns:r="http://schemas.openxmlformats.org/officeDocument/2006/relationships" xmlns:p="http://schemas.openxmlformats.org/presentationml/2006/main">
  <p:tag name="KSO_WM_FULL_TEXT_BEAUTIFY_COPY_ID" val="11"/>
</p:tagLst>
</file>

<file path=ppt/tags/tag23.xml><?xml version="1.0" encoding="utf-8"?>
<p:tagLst xmlns:a="http://schemas.openxmlformats.org/drawingml/2006/main" xmlns:r="http://schemas.openxmlformats.org/officeDocument/2006/relationships" xmlns:p="http://schemas.openxmlformats.org/presentationml/2006/main">
  <p:tag name="KSO_WM_FULL_TEXT_BEAUTIFY_COPY_ID" val="11"/>
</p:tagLst>
</file>

<file path=ppt/tags/tag24.xml><?xml version="1.0" encoding="utf-8"?>
<p:tagLst xmlns:a="http://schemas.openxmlformats.org/drawingml/2006/main" xmlns:r="http://schemas.openxmlformats.org/officeDocument/2006/relationships" xmlns:p="http://schemas.openxmlformats.org/presentationml/2006/main">
  <p:tag name="KSO_WM_FULL_TEXT_BEAUTIFY_COPY_ID" val="11"/>
</p:tagLst>
</file>

<file path=ppt/tags/tag25.xml><?xml version="1.0" encoding="utf-8"?>
<p:tagLst xmlns:a="http://schemas.openxmlformats.org/drawingml/2006/main" xmlns:r="http://schemas.openxmlformats.org/officeDocument/2006/relationships" xmlns:p="http://schemas.openxmlformats.org/presentationml/2006/main">
  <p:tag name="KSO_WM_FULL_TEXT_BEAUTIFY_COPY_ID" val="11"/>
</p:tagLst>
</file>

<file path=ppt/tags/tag26.xml><?xml version="1.0" encoding="utf-8"?>
<p:tagLst xmlns:a="http://schemas.openxmlformats.org/drawingml/2006/main" xmlns:r="http://schemas.openxmlformats.org/officeDocument/2006/relationships" xmlns:p="http://schemas.openxmlformats.org/presentationml/2006/main">
  <p:tag name="KSO_WM_FULL_TEXT_BEAUTIFY_COPY_ID" val="11"/>
</p:tagLst>
</file>

<file path=ppt/tags/tag27.xml><?xml version="1.0" encoding="utf-8"?>
<p:tagLst xmlns:a="http://schemas.openxmlformats.org/drawingml/2006/main" xmlns:r="http://schemas.openxmlformats.org/officeDocument/2006/relationships" xmlns:p="http://schemas.openxmlformats.org/presentationml/2006/main">
  <p:tag name="KSO_WM_FULL_TEXT_BEAUTIFY_COPY_ID" val="11"/>
</p:tagLst>
</file>

<file path=ppt/tags/tag28.xml><?xml version="1.0" encoding="utf-8"?>
<p:tagLst xmlns:a="http://schemas.openxmlformats.org/drawingml/2006/main" xmlns:r="http://schemas.openxmlformats.org/officeDocument/2006/relationships" xmlns:p="http://schemas.openxmlformats.org/presentationml/2006/main">
  <p:tag name="KSO_WM_FULL_TEXT_BEAUTIFY_COPY_ID" val="11"/>
</p:tagLst>
</file>

<file path=ppt/tags/tag3.xml><?xml version="1.0" encoding="utf-8"?>
<p:tagLst xmlns:a="http://schemas.openxmlformats.org/drawingml/2006/main" xmlns:r="http://schemas.openxmlformats.org/officeDocument/2006/relationships" xmlns:p="http://schemas.openxmlformats.org/presentationml/2006/main">
  <p:tag name="KSO_WM_FULL_TEXT_BEAUTIFY_COPY_ID" val="7"/>
</p:tagLst>
</file>

<file path=ppt/tags/tag4.xml><?xml version="1.0" encoding="utf-8"?>
<p:tagLst xmlns:a="http://schemas.openxmlformats.org/drawingml/2006/main" xmlns:r="http://schemas.openxmlformats.org/officeDocument/2006/relationships" xmlns:p="http://schemas.openxmlformats.org/presentationml/2006/main">
  <p:tag name="KSO_WM_FULL_TEXT_BEAUTIFY_COPY_ID" val="8"/>
</p:tagLst>
</file>

<file path=ppt/tags/tag5.xml><?xml version="1.0" encoding="utf-8"?>
<p:tagLst xmlns:a="http://schemas.openxmlformats.org/drawingml/2006/main" xmlns:r="http://schemas.openxmlformats.org/officeDocument/2006/relationships" xmlns:p="http://schemas.openxmlformats.org/presentationml/2006/main">
  <p:tag name="KSO_WM_FULL_TEXT_BEAUTIFY_COPY_ID" val="10"/>
</p:tagLst>
</file>

<file path=ppt/tags/tag6.xml><?xml version="1.0" encoding="utf-8"?>
<p:tagLst xmlns:a="http://schemas.openxmlformats.org/drawingml/2006/main" xmlns:r="http://schemas.openxmlformats.org/officeDocument/2006/relationships" xmlns:p="http://schemas.openxmlformats.org/presentationml/2006/main">
  <p:tag name="KSO_WM_FULL_TEXT_BEAUTIFY_COPY_ID" val="12"/>
</p:tagLst>
</file>

<file path=ppt/tags/tag7.xml><?xml version="1.0" encoding="utf-8"?>
<p:tagLst xmlns:a="http://schemas.openxmlformats.org/drawingml/2006/main" xmlns:r="http://schemas.openxmlformats.org/officeDocument/2006/relationships" xmlns:p="http://schemas.openxmlformats.org/presentationml/2006/main">
  <p:tag name="KSO_WM_FULL_TEXT_BEAUTIFY_COPY_ID" val="13"/>
</p:tagLst>
</file>

<file path=ppt/tags/tag8.xml><?xml version="1.0" encoding="utf-8"?>
<p:tagLst xmlns:a="http://schemas.openxmlformats.org/drawingml/2006/main" xmlns:r="http://schemas.openxmlformats.org/officeDocument/2006/relationships" xmlns:p="http://schemas.openxmlformats.org/presentationml/2006/main">
  <p:tag name="KSO_WM_FULL_TEXT_BEAUTIFY_COPY_ID" val="14"/>
</p:tagLst>
</file>

<file path=ppt/tags/tag9.xml><?xml version="1.0" encoding="utf-8"?>
<p:tagLst xmlns:a="http://schemas.openxmlformats.org/drawingml/2006/main" xmlns:r="http://schemas.openxmlformats.org/officeDocument/2006/relationships" xmlns:p="http://schemas.openxmlformats.org/presentationml/2006/main">
  <p:tag name="KSO_WM_FULL_TEXT_BEAUTIFY_COPY_ID" val="15"/>
</p:tagLst>
</file>

<file path=ppt/theme/theme1.xml><?xml version="1.0" encoding="utf-8"?>
<a:theme xmlns:a="http://schemas.openxmlformats.org/drawingml/2006/main" name="Office 主题">
  <a:themeElements>
    <a:clrScheme name="自定义 237">
      <a:dk1>
        <a:sysClr val="windowText" lastClr="000000"/>
      </a:dk1>
      <a:lt1>
        <a:sysClr val="window" lastClr="FFFFFF"/>
      </a:lt1>
      <a:dk2>
        <a:srgbClr val="1F497D"/>
      </a:dk2>
      <a:lt2>
        <a:srgbClr val="EEECE1"/>
      </a:lt2>
      <a:accent1>
        <a:srgbClr val="005DA2"/>
      </a:accent1>
      <a:accent2>
        <a:srgbClr val="C4C7CB"/>
      </a:accent2>
      <a:accent3>
        <a:srgbClr val="7F7F7F"/>
      </a:accent3>
      <a:accent4>
        <a:srgbClr val="7F7F7F"/>
      </a:accent4>
      <a:accent5>
        <a:srgbClr val="7F7F7F"/>
      </a:accent5>
      <a:accent6>
        <a:srgbClr val="7F7F7F"/>
      </a:accent6>
      <a:hlink>
        <a:srgbClr val="17365D"/>
      </a:hlink>
      <a:folHlink>
        <a:srgbClr val="548DD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200" dirty="0" smtClean="0">
            <a:solidFill>
              <a:schemeClr val="tx1">
                <a:lumMod val="75000"/>
                <a:lumOff val="25000"/>
              </a:schemeClr>
            </a:solidFill>
            <a:latin typeface="微软雅黑" panose="020B0503020204020204" pitchFamily="34" charset="-122"/>
            <a:ea typeface="微软雅黑" panose="020B0503020204020204"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TotalTime>
  <Words>1512</Words>
  <Application>Microsoft Office PowerPoint</Application>
  <PresentationFormat>全屏显示(16:9)</PresentationFormat>
  <Paragraphs>110</Paragraphs>
  <Slides>19</Slides>
  <Notes>6</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19</vt:i4>
      </vt:variant>
    </vt:vector>
  </HeadingPairs>
  <TitlesOfParts>
    <vt:vector size="27" baseType="lpstr">
      <vt:lpstr>等线</vt:lpstr>
      <vt:lpstr>宋体</vt:lpstr>
      <vt:lpstr>微软雅黑</vt:lpstr>
      <vt:lpstr>微软雅黑 Light</vt:lpstr>
      <vt:lpstr>Arial</vt:lpstr>
      <vt:lpstr>Calibri</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熊猫办公PPT</dc:title>
  <dc:creator>熊猫办公</dc:creator>
  <cp:keywords>www.tukuppt.com</cp:keywords>
  <cp:lastModifiedBy>admin</cp:lastModifiedBy>
  <cp:revision>127</cp:revision>
  <dcterms:created xsi:type="dcterms:W3CDTF">2015-12-11T17:46:00Z</dcterms:created>
  <dcterms:modified xsi:type="dcterms:W3CDTF">2023-04-27T02:21:36Z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71589BB4E2074F0C971A5974B3522DF5_13</vt:lpwstr>
  </property>
  <property fmtid="{D5CDD505-2E9C-101B-9397-08002B2CF9AE}" pid="3" name="KSOProductBuildVer">
    <vt:lpwstr>2052-11.1.0.14036</vt:lpwstr>
  </property>
</Properties>
</file>