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4"/>
  </p:notesMasterIdLst>
  <p:sldIdLst>
    <p:sldId id="375" r:id="rId2"/>
    <p:sldId id="620" r:id="rId3"/>
    <p:sldId id="621" r:id="rId4"/>
    <p:sldId id="466" r:id="rId5"/>
    <p:sldId id="616" r:id="rId6"/>
    <p:sldId id="615" r:id="rId7"/>
    <p:sldId id="617" r:id="rId8"/>
    <p:sldId id="632" r:id="rId9"/>
    <p:sldId id="439" r:id="rId10"/>
    <p:sldId id="624" r:id="rId11"/>
    <p:sldId id="628" r:id="rId12"/>
    <p:sldId id="629" r:id="rId13"/>
    <p:sldId id="631" r:id="rId14"/>
    <p:sldId id="627" r:id="rId15"/>
    <p:sldId id="633" r:id="rId16"/>
    <p:sldId id="630" r:id="rId17"/>
    <p:sldId id="618" r:id="rId18"/>
    <p:sldId id="623" r:id="rId19"/>
    <p:sldId id="634" r:id="rId20"/>
    <p:sldId id="637" r:id="rId21"/>
    <p:sldId id="638" r:id="rId22"/>
    <p:sldId id="639" r:id="rId23"/>
    <p:sldId id="641" r:id="rId24"/>
    <p:sldId id="644" r:id="rId25"/>
    <p:sldId id="645" r:id="rId26"/>
    <p:sldId id="646" r:id="rId27"/>
    <p:sldId id="647" r:id="rId28"/>
    <p:sldId id="648" r:id="rId29"/>
    <p:sldId id="649" r:id="rId30"/>
    <p:sldId id="650" r:id="rId31"/>
    <p:sldId id="651" r:id="rId32"/>
    <p:sldId id="652" r:id="rId33"/>
    <p:sldId id="653" r:id="rId34"/>
    <p:sldId id="654" r:id="rId35"/>
    <p:sldId id="655" r:id="rId36"/>
    <p:sldId id="440" r:id="rId37"/>
    <p:sldId id="656" r:id="rId38"/>
    <p:sldId id="635" r:id="rId39"/>
    <p:sldId id="642" r:id="rId40"/>
    <p:sldId id="643" r:id="rId41"/>
    <p:sldId id="640" r:id="rId42"/>
    <p:sldId id="636" r:id="rId4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sbnu" initials="s" lastIdx="2" clrIdx="0">
    <p:extLst>
      <p:ext uri="{19B8F6BF-5375-455C-9EA6-DF929625EA0E}">
        <p15:presenceInfo xmlns:p15="http://schemas.microsoft.com/office/powerpoint/2012/main" userId="shsb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8EA"/>
    <a:srgbClr val="CBA7FF"/>
    <a:srgbClr val="2889D2"/>
    <a:srgbClr val="000099"/>
    <a:srgbClr val="0070C0"/>
    <a:srgbClr val="660066"/>
    <a:srgbClr val="0066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4551" autoAdjust="0"/>
  </p:normalViewPr>
  <p:slideViewPr>
    <p:cSldViewPr>
      <p:cViewPr varScale="1">
        <p:scale>
          <a:sx n="69" d="100"/>
          <a:sy n="69" d="100"/>
        </p:scale>
        <p:origin x="951" y="6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kumimoji="1" sz="1200">
                <a:latin typeface="Times New Roman" panose="02020603050405020304" pitchFamily="18" charset="0"/>
              </a:defRPr>
            </a:lvl1pPr>
          </a:lstStyle>
          <a:p>
            <a:pPr>
              <a:defRPr/>
            </a:pPr>
            <a:endParaRPr lang="en-US" altLang="zh-CN"/>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kumimoji="1" sz="1200">
                <a:latin typeface="Times New Roman" panose="02020603050405020304" pitchFamily="18" charset="0"/>
              </a:defRPr>
            </a:lvl1pPr>
          </a:lstStyle>
          <a:p>
            <a:pPr>
              <a:defRPr/>
            </a:pPr>
            <a:endParaRPr lang="en-US" altLang="zh-CN"/>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kumimoji="1" sz="1200">
                <a:latin typeface="Times New Roman" panose="02020603050405020304" pitchFamily="18" charset="0"/>
              </a:defRPr>
            </a:lvl1pPr>
          </a:lstStyle>
          <a:p>
            <a:pPr>
              <a:defRPr/>
            </a:pPr>
            <a:endParaRPr lang="en-US" altLang="zh-CN"/>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kumimoji="1" sz="1200">
                <a:latin typeface="Times New Roman" panose="02020603050405020304" pitchFamily="18" charset="0"/>
              </a:defRPr>
            </a:lvl1pPr>
          </a:lstStyle>
          <a:p>
            <a:pPr>
              <a:defRPr/>
            </a:pPr>
            <a:fld id="{AE681F2B-7C2E-43F6-AC29-774DC4096A3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DBFDCB8-48DD-42A7-9711-2DE1203031F1}" type="slidenum">
              <a:rPr lang="en-US" altLang="zh-CN" smtClean="0">
                <a:latin typeface="Times New Roman" panose="02020603050405020304" pitchFamily="18" charset="0"/>
              </a:rPr>
              <a:pPr fontAlgn="base">
                <a:spcBef>
                  <a:spcPct val="0"/>
                </a:spcBef>
                <a:spcAft>
                  <a:spcPct val="0"/>
                </a:spcAft>
              </a:pPr>
              <a:t>1</a:t>
            </a:fld>
            <a:endParaRPr lang="en-US" altLang="zh-CN" smtClean="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zh-CN" altLang="en-US" b="1" dirty="0" smtClean="0"/>
              <a:t>数字图像处理知识体系小结</a:t>
            </a:r>
          </a:p>
          <a:p>
            <a:pPr eaLnBrk="1" hangingPunct="1"/>
            <a:r>
              <a:rPr lang="en-US" altLang="zh-CN" dirty="0" smtClean="0"/>
              <a:t>https://blog.csdn.net/hitwengqi/article/details/8292675</a:t>
            </a:r>
          </a:p>
          <a:p>
            <a:pPr eaLnBrk="1" hangingPunct="1"/>
            <a:r>
              <a:rPr lang="zh-CN" altLang="en-US" dirty="0" smtClean="0"/>
              <a:t>计算机视觉与图像处理</a:t>
            </a:r>
            <a:endParaRPr lang="en-US" altLang="zh-CN" dirty="0" smtClean="0"/>
          </a:p>
          <a:p>
            <a:pPr eaLnBrk="1" hangingPunct="1"/>
            <a:r>
              <a:rPr lang="en-US" altLang="zh-CN" dirty="0" smtClean="0"/>
              <a:t>http://ex2tron.wang/</a:t>
            </a:r>
          </a:p>
          <a:p>
            <a:pPr eaLnBrk="1" hangingPunct="1"/>
            <a:r>
              <a:rPr lang="en-US" altLang="zh-CN" b="1" dirty="0" err="1" smtClean="0"/>
              <a:t>opencv</a:t>
            </a:r>
            <a:r>
              <a:rPr lang="en-US" altLang="zh-CN" b="1" dirty="0" smtClean="0"/>
              <a:t>-python </a:t>
            </a:r>
            <a:r>
              <a:rPr lang="zh-CN" altLang="en-US" b="1" dirty="0" smtClean="0"/>
              <a:t>函数总览（初版）</a:t>
            </a:r>
          </a:p>
          <a:p>
            <a:pPr eaLnBrk="1" hangingPunct="1"/>
            <a:r>
              <a:rPr lang="en-US" altLang="zh-CN" dirty="0" smtClean="0"/>
              <a:t>https://blog.csdn.net/qq_28818465/article/details/53075123</a:t>
            </a:r>
          </a:p>
          <a:p>
            <a:pPr eaLnBrk="1" hangingPunct="1"/>
            <a:endParaRPr lang="en-US" altLang="zh-CN" dirty="0" smtClean="0"/>
          </a:p>
          <a:p>
            <a:pPr eaLnBrk="1" hangingPunct="1"/>
            <a:r>
              <a:rPr lang="zh-CN" altLang="en-US" dirty="0" smtClean="0"/>
              <a:t>卷积基础</a:t>
            </a:r>
            <a:r>
              <a:rPr lang="en-US" altLang="zh-CN" dirty="0" smtClean="0"/>
              <a:t>(</a:t>
            </a:r>
            <a:r>
              <a:rPr lang="zh-CN" altLang="en-US" dirty="0" smtClean="0"/>
              <a:t>图片边框</a:t>
            </a:r>
            <a:r>
              <a:rPr lang="en-US" altLang="zh-CN" dirty="0" smtClean="0"/>
              <a:t>)</a:t>
            </a:r>
          </a:p>
          <a:p>
            <a:pPr eaLnBrk="1" hangingPunct="1"/>
            <a:r>
              <a:rPr lang="en-US" altLang="zh-CN" dirty="0" smtClean="0"/>
              <a:t>http://ex2tron.wang/opencv-python-extra-padding-and-convolution/</a:t>
            </a:r>
            <a:endParaRPr lang="zh-CN"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10</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139309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11</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247720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12</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141088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13</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354182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14</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0" i="0" kern="1200" dirty="0" err="1" smtClean="0">
                <a:solidFill>
                  <a:schemeClr val="tx1"/>
                </a:solidFill>
                <a:effectLst/>
                <a:latin typeface="Times New Roman" panose="02020603050405020304" pitchFamily="18" charset="0"/>
                <a:ea typeface="宋体" panose="02010600030101010101" pitchFamily="2" charset="-122"/>
                <a:cs typeface="+mn-cs"/>
              </a:rPr>
              <a:t>linspace</a:t>
            </a:r>
            <a:r>
              <a:rPr lang="zh-CN" altLang="en-US" sz="1200" b="0" i="0" kern="1200" dirty="0" smtClean="0">
                <a:solidFill>
                  <a:schemeClr val="tx1"/>
                </a:solidFill>
                <a:effectLst/>
                <a:latin typeface="Times New Roman" panose="02020603050405020304" pitchFamily="18" charset="0"/>
                <a:ea typeface="宋体" panose="02010600030101010101" pitchFamily="2" charset="-122"/>
                <a:cs typeface="+mn-cs"/>
              </a:rPr>
              <a:t>函数可以生成元素为</a:t>
            </a:r>
            <a:r>
              <a:rPr lang="en-US" altLang="zh-CN" sz="1200" b="0" i="0" kern="1200" dirty="0" smtClean="0">
                <a:solidFill>
                  <a:schemeClr val="tx1"/>
                </a:solidFill>
                <a:effectLst/>
                <a:latin typeface="Times New Roman" panose="02020603050405020304" pitchFamily="18" charset="0"/>
                <a:ea typeface="宋体" panose="02010600030101010101" pitchFamily="2" charset="-122"/>
                <a:cs typeface="+mn-cs"/>
              </a:rPr>
              <a:t>50</a:t>
            </a:r>
            <a:r>
              <a:rPr lang="zh-CN" altLang="en-US" sz="1200" b="0" i="0" kern="1200" dirty="0" smtClean="0">
                <a:solidFill>
                  <a:schemeClr val="tx1"/>
                </a:solidFill>
                <a:effectLst/>
                <a:latin typeface="Times New Roman" panose="02020603050405020304" pitchFamily="18" charset="0"/>
                <a:ea typeface="宋体" panose="02010600030101010101" pitchFamily="2" charset="-122"/>
                <a:cs typeface="+mn-cs"/>
              </a:rPr>
              <a:t>的等间隔数列。而前两个参数分别是数列的开头与结尾。</a:t>
            </a:r>
            <a:endParaRPr lang="en-US" altLang="zh-CN" sz="1200" b="0" i="0" kern="1200" dirty="0" smtClean="0">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sz="1200" b="0" i="0" kern="1200" dirty="0" smtClean="0">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https://www.cnblogs.com/oftenlin/p/7856389.html</a:t>
            </a:r>
          </a:p>
          <a:p>
            <a:pPr eaLnBrk="1" hangingPunct="1"/>
            <a:endParaRPr lang="en-US" altLang="zh-CN" dirty="0" smtClean="0"/>
          </a:p>
        </p:txBody>
      </p:sp>
    </p:spTree>
    <p:extLst>
      <p:ext uri="{BB962C8B-B14F-4D97-AF65-F5344CB8AC3E}">
        <p14:creationId xmlns:p14="http://schemas.microsoft.com/office/powerpoint/2010/main" val="365631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15</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264711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16</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0" i="0" kern="1200" dirty="0" err="1" smtClean="0">
                <a:solidFill>
                  <a:schemeClr val="tx1"/>
                </a:solidFill>
                <a:effectLst/>
                <a:latin typeface="Times New Roman" panose="02020603050405020304" pitchFamily="18" charset="0"/>
                <a:ea typeface="宋体" panose="02010600030101010101" pitchFamily="2" charset="-122"/>
                <a:cs typeface="+mn-cs"/>
              </a:rPr>
              <a:t>linspace</a:t>
            </a:r>
            <a:r>
              <a:rPr lang="zh-CN" altLang="en-US" sz="1200" b="0" i="0" kern="1200" dirty="0" smtClean="0">
                <a:solidFill>
                  <a:schemeClr val="tx1"/>
                </a:solidFill>
                <a:effectLst/>
                <a:latin typeface="Times New Roman" panose="02020603050405020304" pitchFamily="18" charset="0"/>
                <a:ea typeface="宋体" panose="02010600030101010101" pitchFamily="2" charset="-122"/>
                <a:cs typeface="+mn-cs"/>
              </a:rPr>
              <a:t>函数可以生成元素为</a:t>
            </a:r>
            <a:r>
              <a:rPr lang="en-US" altLang="zh-CN" sz="1200" b="0" i="0" kern="1200" dirty="0" smtClean="0">
                <a:solidFill>
                  <a:schemeClr val="tx1"/>
                </a:solidFill>
                <a:effectLst/>
                <a:latin typeface="Times New Roman" panose="02020603050405020304" pitchFamily="18" charset="0"/>
                <a:ea typeface="宋体" panose="02010600030101010101" pitchFamily="2" charset="-122"/>
                <a:cs typeface="+mn-cs"/>
              </a:rPr>
              <a:t>50</a:t>
            </a:r>
            <a:r>
              <a:rPr lang="zh-CN" altLang="en-US" sz="1200" b="0" i="0" kern="1200" dirty="0" smtClean="0">
                <a:solidFill>
                  <a:schemeClr val="tx1"/>
                </a:solidFill>
                <a:effectLst/>
                <a:latin typeface="Times New Roman" panose="02020603050405020304" pitchFamily="18" charset="0"/>
                <a:ea typeface="宋体" panose="02010600030101010101" pitchFamily="2" charset="-122"/>
                <a:cs typeface="+mn-cs"/>
              </a:rPr>
              <a:t>的等间隔数列。而前两个参数分别是数列的开头与结尾。</a:t>
            </a:r>
            <a:endParaRPr lang="en-US" altLang="zh-CN" dirty="0" smtClean="0"/>
          </a:p>
          <a:p>
            <a:pPr eaLnBrk="1" hangingPunct="1"/>
            <a:endParaRPr lang="en-US" altLang="zh-CN" dirty="0" smtClean="0"/>
          </a:p>
        </p:txBody>
      </p:sp>
    </p:spTree>
    <p:extLst>
      <p:ext uri="{BB962C8B-B14F-4D97-AF65-F5344CB8AC3E}">
        <p14:creationId xmlns:p14="http://schemas.microsoft.com/office/powerpoint/2010/main" val="153659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17</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1495700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18</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zh-CN" altLang="en-US" dirty="0" smtClean="0"/>
              <a:t>图像的离散余弦变换广泛用于图像的压缩。对原始图像进行离散余弦变换，变换后</a:t>
            </a:r>
            <a:r>
              <a:rPr lang="en-US" altLang="zh-CN" dirty="0" smtClean="0"/>
              <a:t>DCT</a:t>
            </a:r>
            <a:r>
              <a:rPr lang="zh-CN" altLang="en-US" dirty="0" smtClean="0"/>
              <a:t>系数能量主要集中在左上角，其余大部分系数接近于零，</a:t>
            </a:r>
            <a:r>
              <a:rPr lang="en-US" altLang="zh-CN" dirty="0" smtClean="0"/>
              <a:t>DCT</a:t>
            </a:r>
            <a:r>
              <a:rPr lang="zh-CN" altLang="en-US" dirty="0" smtClean="0"/>
              <a:t>具有适用于图像压缩的特性。将变换后的</a:t>
            </a:r>
            <a:r>
              <a:rPr lang="en-US" altLang="zh-CN" dirty="0" smtClean="0"/>
              <a:t>DCT</a:t>
            </a:r>
            <a:r>
              <a:rPr lang="zh-CN" altLang="en-US" dirty="0" smtClean="0"/>
              <a:t>系数进行门限操作，将小于一定值得系数归零，这就是图像压缩中的量化过程，然后进行逆</a:t>
            </a:r>
            <a:r>
              <a:rPr lang="en-US" altLang="zh-CN" dirty="0" smtClean="0"/>
              <a:t>DCT</a:t>
            </a:r>
            <a:r>
              <a:rPr lang="zh-CN" altLang="en-US" dirty="0" smtClean="0"/>
              <a:t>运算，可以得到压缩后的图像。 </a:t>
            </a:r>
          </a:p>
          <a:p>
            <a:pPr eaLnBrk="1" hangingPunct="1"/>
            <a:endParaRPr lang="en-US" altLang="zh-CN" dirty="0" smtClean="0"/>
          </a:p>
          <a:p>
            <a:pPr eaLnBrk="1" hangingPunct="1"/>
            <a:endParaRPr lang="en-US" altLang="zh-CN" dirty="0" smtClean="0"/>
          </a:p>
          <a:p>
            <a:pPr eaLnBrk="1" hangingPunct="1"/>
            <a:r>
              <a:rPr lang="en-US" altLang="zh-CN" dirty="0" smtClean="0"/>
              <a:t>https://blog.csdn.net/newchenxf/article/details/51719597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JPEG</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压缩原理与</a:t>
            </a: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离散余弦变换</a:t>
            </a:r>
          </a:p>
          <a:p>
            <a:pPr eaLnBrk="1" hangingPunct="1"/>
            <a:r>
              <a:rPr lang="en-US" altLang="zh-CN" dirty="0" smtClean="0"/>
              <a:t>https://blog.csdn.net/qq_20613513/article/details/78744101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算法的原理和优化</a:t>
            </a:r>
          </a:p>
          <a:p>
            <a:pPr eaLnBrk="1" hangingPunct="1"/>
            <a:endParaRPr lang="zh-CN" altLang="zh-CN" dirty="0" smtClean="0"/>
          </a:p>
        </p:txBody>
      </p:sp>
    </p:spTree>
    <p:extLst>
      <p:ext uri="{BB962C8B-B14F-4D97-AF65-F5344CB8AC3E}">
        <p14:creationId xmlns:p14="http://schemas.microsoft.com/office/powerpoint/2010/main" val="3395591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19</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2792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2</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1433478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20</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199128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21</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338769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22</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921757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23</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225139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24</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2881419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25</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2376695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317093F-2DC3-41DB-8434-8CEBD399B385}" type="slidenum">
              <a:rPr lang="zh-CN" altLang="en-US" smtClean="0"/>
              <a:t>26</a:t>
            </a:fld>
            <a:endParaRPr lang="zh-CN" altLang="en-US"/>
          </a:p>
        </p:txBody>
      </p:sp>
    </p:spTree>
    <p:extLst>
      <p:ext uri="{BB962C8B-B14F-4D97-AF65-F5344CB8AC3E}">
        <p14:creationId xmlns:p14="http://schemas.microsoft.com/office/powerpoint/2010/main" val="3548546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317093F-2DC3-41DB-8434-8CEBD399B385}" type="slidenum">
              <a:rPr lang="zh-CN" altLang="en-US" smtClean="0"/>
              <a:t>28</a:t>
            </a:fld>
            <a:endParaRPr lang="zh-CN" altLang="en-US"/>
          </a:p>
        </p:txBody>
      </p:sp>
    </p:spTree>
    <p:extLst>
      <p:ext uri="{BB962C8B-B14F-4D97-AF65-F5344CB8AC3E}">
        <p14:creationId xmlns:p14="http://schemas.microsoft.com/office/powerpoint/2010/main" val="3488937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0986324-27CB-4DF1-9131-9C7012984541}" type="slidenum">
              <a:rPr lang="en-US" altLang="zh-CN" smtClean="0">
                <a:latin typeface="Times New Roman" panose="02020603050405020304" pitchFamily="18" charset="0"/>
              </a:rPr>
              <a:pPr fontAlgn="base">
                <a:spcBef>
                  <a:spcPct val="0"/>
                </a:spcBef>
                <a:spcAft>
                  <a:spcPct val="0"/>
                </a:spcAft>
              </a:pPr>
              <a:t>36</a:t>
            </a:fld>
            <a:endParaRPr lang="en-US" altLang="zh-CN"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0986324-27CB-4DF1-9131-9C7012984541}" type="slidenum">
              <a:rPr lang="en-US" altLang="zh-CN" smtClean="0">
                <a:latin typeface="Times New Roman" panose="02020603050405020304" pitchFamily="18" charset="0"/>
              </a:rPr>
              <a:pPr fontAlgn="base">
                <a:spcBef>
                  <a:spcPct val="0"/>
                </a:spcBef>
                <a:spcAft>
                  <a:spcPct val="0"/>
                </a:spcAft>
              </a:pPr>
              <a:t>37</a:t>
            </a:fld>
            <a:endParaRPr lang="en-US" altLang="zh-CN"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157879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3</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sz="1200" dirty="0" smtClean="0"/>
              <a:t>原因：</a:t>
            </a:r>
            <a:r>
              <a:rPr lang="zh-CN" altLang="zh-CN" sz="1200" dirty="0" smtClean="0"/>
              <a:t>同一个背景物的图像在不同光源照射下会产生的不同颜色效果的图像</a:t>
            </a:r>
            <a:r>
              <a:rPr lang="zh-CN" altLang="en-US" sz="1200" dirty="0" smtClean="0"/>
              <a:t>。而能</a:t>
            </a:r>
            <a:r>
              <a:rPr lang="zh-CN" altLang="zh-CN" sz="1200" dirty="0" smtClean="0"/>
              <a:t>反映</a:t>
            </a:r>
            <a:r>
              <a:rPr lang="zh-CN" altLang="en-US" sz="1200" dirty="0" smtClean="0"/>
              <a:t>图像特征的，一般是图像的</a:t>
            </a:r>
            <a:r>
              <a:rPr lang="zh-CN" altLang="zh-CN" sz="1200" dirty="0" smtClean="0"/>
              <a:t>边缘或轮廓等</a:t>
            </a:r>
            <a:r>
              <a:rPr lang="zh-CN" altLang="en-US" sz="1200" dirty="0" smtClean="0"/>
              <a:t>信息。</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kern="100" spc="40" dirty="0" smtClean="0">
                <a:latin typeface="宋体" panose="02010600030101010101" pitchFamily="2" charset="-122"/>
                <a:ea typeface="等线" panose="02010600030101010101" pitchFamily="2" charset="-122"/>
                <a:cs typeface="Arial" panose="020B0604020202020204" pitchFamily="34" charset="0"/>
              </a:rPr>
              <a:t>cv2.cvtColor(</a:t>
            </a:r>
            <a:r>
              <a:rPr lang="en-US" altLang="zh-CN" sz="1200" kern="100" spc="40" dirty="0" err="1" smtClean="0">
                <a:latin typeface="宋体" panose="02010600030101010101" pitchFamily="2" charset="-122"/>
                <a:ea typeface="等线" panose="02010600030101010101" pitchFamily="2" charset="-122"/>
                <a:cs typeface="Arial" panose="020B0604020202020204" pitchFamily="34" charset="0"/>
              </a:rPr>
              <a:t>input_image</a:t>
            </a:r>
            <a:r>
              <a:rPr lang="en-US" altLang="zh-CN" sz="1200" kern="100" spc="40" dirty="0" smtClean="0">
                <a:latin typeface="宋体" panose="02010600030101010101" pitchFamily="2" charset="-122"/>
                <a:ea typeface="等线" panose="02010600030101010101" pitchFamily="2" charset="-122"/>
                <a:cs typeface="Arial" panose="020B0604020202020204" pitchFamily="34" charset="0"/>
              </a:rPr>
              <a:t>, flag)</a:t>
            </a:r>
            <a:endParaRPr lang="zh-CN" altLang="zh-CN" sz="12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eaLnBrk="1" hangingPunct="1"/>
            <a:endParaRPr lang="en-US" altLang="zh-CN" dirty="0" smtClean="0"/>
          </a:p>
        </p:txBody>
      </p:sp>
    </p:spTree>
    <p:extLst>
      <p:ext uri="{BB962C8B-B14F-4D97-AF65-F5344CB8AC3E}">
        <p14:creationId xmlns:p14="http://schemas.microsoft.com/office/powerpoint/2010/main" val="3329046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38</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zh-CN" altLang="en-US" dirty="0" smtClean="0"/>
              <a:t>图像的离散余弦变换广泛用于图像的压缩。对原始图像进行离散余弦变换，变换后</a:t>
            </a:r>
            <a:r>
              <a:rPr lang="en-US" altLang="zh-CN" dirty="0" smtClean="0"/>
              <a:t>DCT</a:t>
            </a:r>
            <a:r>
              <a:rPr lang="zh-CN" altLang="en-US" dirty="0" smtClean="0"/>
              <a:t>系数能量主要集中在左上角，其余大部分系数接近于零，</a:t>
            </a:r>
            <a:r>
              <a:rPr lang="en-US" altLang="zh-CN" dirty="0" smtClean="0"/>
              <a:t>DCT</a:t>
            </a:r>
            <a:r>
              <a:rPr lang="zh-CN" altLang="en-US" dirty="0" smtClean="0"/>
              <a:t>具有适用于图像压缩的特性。将变换后的</a:t>
            </a:r>
            <a:r>
              <a:rPr lang="en-US" altLang="zh-CN" dirty="0" smtClean="0"/>
              <a:t>DCT</a:t>
            </a:r>
            <a:r>
              <a:rPr lang="zh-CN" altLang="en-US" dirty="0" smtClean="0"/>
              <a:t>系数进行门限操作，将小于一定值的系数归零，这就是图像压缩中的量化过程，然后进行逆</a:t>
            </a:r>
            <a:r>
              <a:rPr lang="en-US" altLang="zh-CN" dirty="0" smtClean="0"/>
              <a:t>DCT</a:t>
            </a:r>
            <a:r>
              <a:rPr lang="zh-CN" altLang="en-US" dirty="0" smtClean="0"/>
              <a:t>运算，可以得到压缩后的图像。 </a:t>
            </a:r>
          </a:p>
          <a:p>
            <a:pPr eaLnBrk="1" hangingPunct="1"/>
            <a:endParaRPr lang="en-US" altLang="zh-CN" dirty="0" smtClean="0"/>
          </a:p>
          <a:p>
            <a:pPr eaLnBrk="1" hangingPunct="1"/>
            <a:endParaRPr lang="en-US" altLang="zh-CN" dirty="0" smtClean="0"/>
          </a:p>
          <a:p>
            <a:pPr eaLnBrk="1" hangingPunct="1"/>
            <a:r>
              <a:rPr lang="en-US" altLang="zh-CN" dirty="0" smtClean="0"/>
              <a:t>https://blog.csdn.net/newchenxf/article/details/51719597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JPEG</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压缩原理与</a:t>
            </a: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离散余弦变换</a:t>
            </a:r>
          </a:p>
          <a:p>
            <a:pPr eaLnBrk="1" hangingPunct="1"/>
            <a:r>
              <a:rPr lang="en-US" altLang="zh-CN" dirty="0" smtClean="0"/>
              <a:t>https://blog.csdn.net/qq_20613513/article/details/78744101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算法的原理和优化</a:t>
            </a:r>
          </a:p>
          <a:p>
            <a:pPr eaLnBrk="1" hangingPunct="1"/>
            <a:endParaRPr lang="en-US" altLang="zh-CN" dirty="0" smtClean="0"/>
          </a:p>
          <a:p>
            <a:pPr eaLnBrk="1" hangingPunct="1"/>
            <a:r>
              <a:rPr lang="en-US" altLang="zh-CN" dirty="0" smtClean="0"/>
              <a:t>https://blog.csdn.net/luoshixian099/article/details/50392230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数据压缩</a:t>
            </a: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】JPEG</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标准与原理解析（上述文章更详细）</a:t>
            </a:r>
          </a:p>
          <a:p>
            <a:pPr eaLnBrk="1" hangingPunct="1"/>
            <a:endParaRPr lang="zh-CN" altLang="zh-CN" dirty="0" smtClean="0"/>
          </a:p>
        </p:txBody>
      </p:sp>
    </p:spTree>
    <p:extLst>
      <p:ext uri="{BB962C8B-B14F-4D97-AF65-F5344CB8AC3E}">
        <p14:creationId xmlns:p14="http://schemas.microsoft.com/office/powerpoint/2010/main" val="3365821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39</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zh-CN" dirty="0" smtClean="0"/>
              <a:t>DCT</a:t>
            </a:r>
            <a:r>
              <a:rPr lang="zh-CN" altLang="en-US" dirty="0" smtClean="0"/>
              <a:t>变换的全称是离散余弦变换</a:t>
            </a:r>
            <a:r>
              <a:rPr lang="en-US" altLang="zh-CN" dirty="0" smtClean="0"/>
              <a:t>(Discrete Cosine Transform)</a:t>
            </a:r>
            <a:r>
              <a:rPr lang="zh-CN" altLang="en-US" dirty="0" smtClean="0"/>
              <a:t>，主要用于将数据或图像的压缩，能够将空域的信号转换到频域上。</a:t>
            </a:r>
            <a:endParaRPr lang="zh-CN" altLang="zh-CN" dirty="0" smtClean="0"/>
          </a:p>
        </p:txBody>
      </p:sp>
    </p:spTree>
    <p:extLst>
      <p:ext uri="{BB962C8B-B14F-4D97-AF65-F5344CB8AC3E}">
        <p14:creationId xmlns:p14="http://schemas.microsoft.com/office/powerpoint/2010/main" val="3255090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40</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zh-CN" dirty="0" smtClean="0"/>
              <a:t>DCT</a:t>
            </a:r>
            <a:r>
              <a:rPr lang="zh-CN" altLang="en-US" dirty="0" smtClean="0"/>
              <a:t>变换的全称是离散余弦变换</a:t>
            </a:r>
            <a:r>
              <a:rPr lang="en-US" altLang="zh-CN" dirty="0" smtClean="0"/>
              <a:t>(Discrete Cosine Transform)</a:t>
            </a:r>
            <a:r>
              <a:rPr lang="zh-CN" altLang="en-US" dirty="0" smtClean="0"/>
              <a:t>，主要用于将数据或图像的压缩，能够将空域的信号转换到频域上。</a:t>
            </a:r>
            <a:endParaRPr lang="zh-CN" altLang="zh-CN" dirty="0" smtClean="0"/>
          </a:p>
        </p:txBody>
      </p:sp>
    </p:spTree>
    <p:extLst>
      <p:ext uri="{BB962C8B-B14F-4D97-AF65-F5344CB8AC3E}">
        <p14:creationId xmlns:p14="http://schemas.microsoft.com/office/powerpoint/2010/main" val="2432381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41</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zh-CN" altLang="en-US" dirty="0" smtClean="0"/>
              <a:t>图像的离散余弦变换广泛用于图像的压缩。对原始图像进行离散余弦变换，变换后</a:t>
            </a:r>
            <a:r>
              <a:rPr lang="en-US" altLang="zh-CN" dirty="0" smtClean="0"/>
              <a:t>DCT</a:t>
            </a:r>
            <a:r>
              <a:rPr lang="zh-CN" altLang="en-US" dirty="0" smtClean="0"/>
              <a:t>系数能量主要集中在左上角，其余大部分系数接近于零，</a:t>
            </a:r>
            <a:r>
              <a:rPr lang="en-US" altLang="zh-CN" dirty="0" smtClean="0"/>
              <a:t>DCT</a:t>
            </a:r>
            <a:r>
              <a:rPr lang="zh-CN" altLang="en-US" dirty="0" smtClean="0"/>
              <a:t>具有适用于图像压缩的特性。将变换后的</a:t>
            </a:r>
            <a:r>
              <a:rPr lang="en-US" altLang="zh-CN" dirty="0" smtClean="0"/>
              <a:t>DCT</a:t>
            </a:r>
            <a:r>
              <a:rPr lang="zh-CN" altLang="en-US" dirty="0" smtClean="0"/>
              <a:t>系数进行门限操作，将小于一定值得系数归零，这就是图像压缩中的量化过程，然后进行逆</a:t>
            </a:r>
            <a:r>
              <a:rPr lang="en-US" altLang="zh-CN" dirty="0" smtClean="0"/>
              <a:t>DCT</a:t>
            </a:r>
            <a:r>
              <a:rPr lang="zh-CN" altLang="en-US" dirty="0" smtClean="0"/>
              <a:t>运算，可以得到压缩后的图像。 </a:t>
            </a:r>
          </a:p>
          <a:p>
            <a:pPr eaLnBrk="1" hangingPunct="1"/>
            <a:endParaRPr lang="en-US" altLang="zh-CN" dirty="0" smtClean="0"/>
          </a:p>
          <a:p>
            <a:pPr eaLnBrk="1" hangingPunct="1"/>
            <a:endParaRPr lang="en-US" altLang="zh-CN" dirty="0" smtClean="0"/>
          </a:p>
          <a:p>
            <a:pPr eaLnBrk="1" hangingPunct="1"/>
            <a:r>
              <a:rPr lang="en-US" altLang="zh-CN" dirty="0" smtClean="0"/>
              <a:t>https://blog.csdn.net/newchenxf/article/details/51719597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JPEG</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压缩原理与</a:t>
            </a: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离散余弦变换</a:t>
            </a:r>
          </a:p>
          <a:p>
            <a:pPr eaLnBrk="1" hangingPunct="1"/>
            <a:r>
              <a:rPr lang="en-US" altLang="zh-CN" dirty="0" smtClean="0"/>
              <a:t>https://blog.csdn.net/qq_20613513/article/details/78744101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算法的原理和优化</a:t>
            </a:r>
          </a:p>
          <a:p>
            <a:pPr eaLnBrk="1" hangingPunct="1"/>
            <a:endParaRPr lang="zh-CN" altLang="zh-CN" dirty="0" smtClean="0"/>
          </a:p>
        </p:txBody>
      </p:sp>
    </p:spTree>
    <p:extLst>
      <p:ext uri="{BB962C8B-B14F-4D97-AF65-F5344CB8AC3E}">
        <p14:creationId xmlns:p14="http://schemas.microsoft.com/office/powerpoint/2010/main" val="74162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42</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zh-CN" altLang="en-US" dirty="0" smtClean="0"/>
              <a:t>图像的离散余弦变换广泛用于图像的压缩。对原始图像进行离散余弦变换，变换后</a:t>
            </a:r>
            <a:r>
              <a:rPr lang="en-US" altLang="zh-CN" dirty="0" smtClean="0"/>
              <a:t>DCT</a:t>
            </a:r>
            <a:r>
              <a:rPr lang="zh-CN" altLang="en-US" dirty="0" smtClean="0"/>
              <a:t>系数能量主要集中在左上角，其余大部分系数接近于零，</a:t>
            </a:r>
            <a:r>
              <a:rPr lang="en-US" altLang="zh-CN" dirty="0" smtClean="0"/>
              <a:t>DCT</a:t>
            </a:r>
            <a:r>
              <a:rPr lang="zh-CN" altLang="en-US" dirty="0" smtClean="0"/>
              <a:t>具有适用于图像压缩的特性。将变换后的</a:t>
            </a:r>
            <a:r>
              <a:rPr lang="en-US" altLang="zh-CN" dirty="0" smtClean="0"/>
              <a:t>DCT</a:t>
            </a:r>
            <a:r>
              <a:rPr lang="zh-CN" altLang="en-US" dirty="0" smtClean="0"/>
              <a:t>系数进行门限操作，将小于一定值得系数归零，这就是图像压缩中的量化过程，然后进行逆</a:t>
            </a:r>
            <a:r>
              <a:rPr lang="en-US" altLang="zh-CN" dirty="0" smtClean="0"/>
              <a:t>DCT</a:t>
            </a:r>
            <a:r>
              <a:rPr lang="zh-CN" altLang="en-US" dirty="0" smtClean="0"/>
              <a:t>运算，可以得到压缩后的图像。 </a:t>
            </a:r>
          </a:p>
          <a:p>
            <a:pPr eaLnBrk="1" hangingPunct="1"/>
            <a:endParaRPr lang="en-US" altLang="zh-CN" dirty="0" smtClean="0"/>
          </a:p>
          <a:p>
            <a:pPr eaLnBrk="1" hangingPunct="1"/>
            <a:endParaRPr lang="en-US" altLang="zh-CN" dirty="0" smtClean="0"/>
          </a:p>
          <a:p>
            <a:pPr eaLnBrk="1" hangingPunct="1"/>
            <a:r>
              <a:rPr lang="en-US" altLang="zh-CN" dirty="0" smtClean="0"/>
              <a:t>https://blog.csdn.net/newchenxf/article/details/51719597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JPEG</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压缩原理与</a:t>
            </a: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离散余弦变换</a:t>
            </a:r>
          </a:p>
          <a:p>
            <a:pPr eaLnBrk="1" hangingPunct="1"/>
            <a:r>
              <a:rPr lang="en-US" altLang="zh-CN" dirty="0" smtClean="0"/>
              <a:t>https://blog.csdn.net/qq_20613513/article/details/78744101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1" i="0" kern="1200" dirty="0" smtClean="0">
                <a:solidFill>
                  <a:schemeClr val="tx1"/>
                </a:solidFill>
                <a:effectLst/>
                <a:latin typeface="Times New Roman" panose="02020603050405020304" pitchFamily="18" charset="0"/>
                <a:ea typeface="宋体" panose="02010600030101010101" pitchFamily="2" charset="-122"/>
                <a:cs typeface="+mn-cs"/>
              </a:rPr>
              <a:t>DCT</a:t>
            </a:r>
            <a:r>
              <a:rPr lang="zh-CN" altLang="en-US" sz="1200" b="1" i="0" kern="1200" dirty="0" smtClean="0">
                <a:solidFill>
                  <a:schemeClr val="tx1"/>
                </a:solidFill>
                <a:effectLst/>
                <a:latin typeface="Times New Roman" panose="02020603050405020304" pitchFamily="18" charset="0"/>
                <a:ea typeface="宋体" panose="02010600030101010101" pitchFamily="2" charset="-122"/>
                <a:cs typeface="+mn-cs"/>
              </a:rPr>
              <a:t>算法的原理和优化</a:t>
            </a:r>
          </a:p>
          <a:p>
            <a:pPr eaLnBrk="1" hangingPunct="1"/>
            <a:endParaRPr lang="zh-CN" altLang="zh-CN" dirty="0" smtClean="0"/>
          </a:p>
        </p:txBody>
      </p:sp>
    </p:spTree>
    <p:extLst>
      <p:ext uri="{BB962C8B-B14F-4D97-AF65-F5344CB8AC3E}">
        <p14:creationId xmlns:p14="http://schemas.microsoft.com/office/powerpoint/2010/main" val="216167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5AAB8F1-F798-4B84-9749-FA8715E6064F}" type="slidenum">
              <a:rPr lang="en-US" altLang="zh-CN" smtClean="0">
                <a:latin typeface="Times New Roman" panose="02020603050405020304" pitchFamily="18" charset="0"/>
              </a:rPr>
              <a:pPr fontAlgn="base">
                <a:spcBef>
                  <a:spcPct val="0"/>
                </a:spcBef>
                <a:spcAft>
                  <a:spcPct val="0"/>
                </a:spcAft>
              </a:pPr>
              <a:t>4</a:t>
            </a:fld>
            <a:endParaRPr lang="en-US" altLang="zh-CN" smtClean="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0986324-27CB-4DF1-9131-9C7012984541}" type="slidenum">
              <a:rPr lang="en-US" altLang="zh-CN" smtClean="0">
                <a:latin typeface="Times New Roman" panose="02020603050405020304" pitchFamily="18" charset="0"/>
              </a:rPr>
              <a:pPr fontAlgn="base">
                <a:spcBef>
                  <a:spcPct val="0"/>
                </a:spcBef>
                <a:spcAft>
                  <a:spcPct val="0"/>
                </a:spcAft>
              </a:pPr>
              <a:t>5</a:t>
            </a:fld>
            <a:endParaRPr lang="en-US" altLang="zh-CN"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dirty="0" smtClean="0"/>
          </a:p>
        </p:txBody>
      </p:sp>
    </p:spTree>
    <p:extLst>
      <p:ext uri="{BB962C8B-B14F-4D97-AF65-F5344CB8AC3E}">
        <p14:creationId xmlns:p14="http://schemas.microsoft.com/office/powerpoint/2010/main" val="87776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6</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126348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7</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156844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E46481-6331-4BE1-BF7D-7DBDACC76A1F}" type="slidenum">
              <a:rPr lang="en-US" altLang="zh-CN" smtClean="0">
                <a:latin typeface="Times New Roman" panose="02020603050405020304" pitchFamily="18" charset="0"/>
              </a:rPr>
              <a:pPr fontAlgn="base">
                <a:spcBef>
                  <a:spcPct val="0"/>
                </a:spcBef>
                <a:spcAft>
                  <a:spcPct val="0"/>
                </a:spcAft>
              </a:pPr>
              <a:t>8</a:t>
            </a:fld>
            <a:endParaRPr lang="en-US" altLang="zh-CN"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zh-CN" dirty="0" smtClean="0"/>
          </a:p>
        </p:txBody>
      </p:sp>
    </p:spTree>
    <p:extLst>
      <p:ext uri="{BB962C8B-B14F-4D97-AF65-F5344CB8AC3E}">
        <p14:creationId xmlns:p14="http://schemas.microsoft.com/office/powerpoint/2010/main" val="229405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2D500E-D22C-4832-847F-B7A84BD0085A}" type="slidenum">
              <a:rPr lang="en-US" altLang="zh-CN" smtClean="0">
                <a:latin typeface="Times New Roman" panose="02020603050405020304" pitchFamily="18" charset="0"/>
              </a:rPr>
              <a:pPr fontAlgn="base">
                <a:spcBef>
                  <a:spcPct val="0"/>
                </a:spcBef>
                <a:spcAft>
                  <a:spcPct val="0"/>
                </a:spcAft>
              </a:pPr>
              <a:t>9</a:t>
            </a:fld>
            <a:endParaRPr lang="en-US" altLang="zh-CN"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zh-CN" altLang="zh-C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82EEA23A-F835-42F7-9E76-E079DD04B3B7}" type="slidenum">
              <a:rPr lang="en-US" altLang="zh-CN"/>
              <a:pPr>
                <a:defRPr/>
              </a:pPr>
              <a:t>‹#›</a:t>
            </a:fld>
            <a:endParaRPr lang="en-US" altLang="zh-CN"/>
          </a:p>
        </p:txBody>
      </p:sp>
    </p:spTree>
    <p:extLst>
      <p:ext uri="{BB962C8B-B14F-4D97-AF65-F5344CB8AC3E}">
        <p14:creationId xmlns:p14="http://schemas.microsoft.com/office/powerpoint/2010/main" val="231128501"/>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46ACE740-A4A8-4F97-881A-73FC426ECAB1}" type="slidenum">
              <a:rPr lang="en-US" altLang="zh-CN"/>
              <a:pPr>
                <a:defRPr/>
              </a:pPr>
              <a:t>‹#›</a:t>
            </a:fld>
            <a:endParaRPr lang="en-US" altLang="zh-CN"/>
          </a:p>
        </p:txBody>
      </p:sp>
    </p:spTree>
    <p:extLst>
      <p:ext uri="{BB962C8B-B14F-4D97-AF65-F5344CB8AC3E}">
        <p14:creationId xmlns:p14="http://schemas.microsoft.com/office/powerpoint/2010/main" val="20159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E046FDA3-F117-4B8E-8DCA-9DD6A9824A08}" type="slidenum">
              <a:rPr lang="en-US" altLang="zh-CN"/>
              <a:pPr>
                <a:defRPr/>
              </a:pPr>
              <a:t>‹#›</a:t>
            </a:fld>
            <a:endParaRPr lang="en-US" altLang="zh-CN"/>
          </a:p>
        </p:txBody>
      </p:sp>
    </p:spTree>
    <p:extLst>
      <p:ext uri="{BB962C8B-B14F-4D97-AF65-F5344CB8AC3E}">
        <p14:creationId xmlns:p14="http://schemas.microsoft.com/office/powerpoint/2010/main" val="200035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zh-CN" sz="12200" smtClean="0">
                <a:solidFill>
                  <a:srgbClr val="8AD0D6"/>
                </a:solidFill>
                <a:latin typeface="Arial" panose="020B0604020202020204" pitchFamily="34" charset="0"/>
              </a:rPr>
              <a:t>“</a:t>
            </a:r>
          </a:p>
        </p:txBody>
      </p:sp>
      <p:sp>
        <p:nvSpPr>
          <p:cNvPr id="6" name="TextBox 14"/>
          <p:cNvSpPr txBox="1"/>
          <p:nvPr/>
        </p:nvSpPr>
        <p:spPr>
          <a:xfrm>
            <a:off x="9329738" y="2613025"/>
            <a:ext cx="803275" cy="1970088"/>
          </a:xfrm>
          <a:prstGeom prst="rect">
            <a:avLst/>
          </a:prstGeom>
          <a:noFill/>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zh-CN" sz="12200" smtClean="0">
                <a:solidFill>
                  <a:srgbClr val="8AD0D6"/>
                </a:solidFill>
                <a:latin typeface="Arial" panose="020B0604020202020204" pitchFamily="34" charset="0"/>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7" name="Date Placeholder 3"/>
          <p:cNvSpPr>
            <a:spLocks noGrp="1"/>
          </p:cNvSpPr>
          <p:nvPr>
            <p:ph type="dt" sz="half" idx="15"/>
          </p:nvPr>
        </p:nvSpPr>
        <p:spPr/>
        <p:txBody>
          <a:bodyPr/>
          <a:lstStyle>
            <a:lvl1pPr>
              <a:defRPr/>
            </a:lvl1pPr>
          </a:lstStyle>
          <a:p>
            <a:pPr>
              <a:defRPr/>
            </a:pPr>
            <a:endParaRPr lang="en-US" altLang="zh-CN"/>
          </a:p>
        </p:txBody>
      </p:sp>
      <p:sp>
        <p:nvSpPr>
          <p:cNvPr id="8" name="Footer Placeholder 4"/>
          <p:cNvSpPr>
            <a:spLocks noGrp="1"/>
          </p:cNvSpPr>
          <p:nvPr>
            <p:ph type="ftr" sz="quarter" idx="16"/>
          </p:nvPr>
        </p:nvSpPr>
        <p:spPr/>
        <p:txBody>
          <a:bodyPr/>
          <a:lstStyle>
            <a:lvl1pPr>
              <a:defRPr/>
            </a:lvl1pPr>
          </a:lstStyle>
          <a:p>
            <a:pPr>
              <a:defRPr/>
            </a:pPr>
            <a:endParaRPr lang="en-US" altLang="zh-CN"/>
          </a:p>
        </p:txBody>
      </p:sp>
      <p:sp>
        <p:nvSpPr>
          <p:cNvPr id="9" name="Slide Number Placeholder 5"/>
          <p:cNvSpPr>
            <a:spLocks noGrp="1"/>
          </p:cNvSpPr>
          <p:nvPr>
            <p:ph type="sldNum" sz="quarter" idx="17"/>
          </p:nvPr>
        </p:nvSpPr>
        <p:spPr/>
        <p:txBody>
          <a:bodyPr/>
          <a:lstStyle>
            <a:lvl1pPr>
              <a:defRPr/>
            </a:lvl1pPr>
          </a:lstStyle>
          <a:p>
            <a:pPr>
              <a:defRPr/>
            </a:pPr>
            <a:fld id="{D14ADDD9-33A0-43B5-8645-8E31B4059C0A}" type="slidenum">
              <a:rPr lang="en-US" altLang="zh-CN"/>
              <a:pPr>
                <a:defRPr/>
              </a:pPr>
              <a:t>‹#›</a:t>
            </a:fld>
            <a:endParaRPr lang="en-US" altLang="zh-CN"/>
          </a:p>
        </p:txBody>
      </p:sp>
    </p:spTree>
    <p:extLst>
      <p:ext uri="{BB962C8B-B14F-4D97-AF65-F5344CB8AC3E}">
        <p14:creationId xmlns:p14="http://schemas.microsoft.com/office/powerpoint/2010/main" val="184479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A21408DD-A5DF-4FEA-B7EF-4983813AC50D}" type="slidenum">
              <a:rPr lang="en-US" altLang="zh-CN"/>
              <a:pPr>
                <a:defRPr/>
              </a:pPr>
              <a:t>‹#›</a:t>
            </a:fld>
            <a:endParaRPr lang="en-US" altLang="zh-CN"/>
          </a:p>
        </p:txBody>
      </p:sp>
    </p:spTree>
    <p:extLst>
      <p:ext uri="{BB962C8B-B14F-4D97-AF65-F5344CB8AC3E}">
        <p14:creationId xmlns:p14="http://schemas.microsoft.com/office/powerpoint/2010/main" val="144813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1" name="Date Placeholder 3"/>
          <p:cNvSpPr>
            <a:spLocks noGrp="1"/>
          </p:cNvSpPr>
          <p:nvPr>
            <p:ph type="dt" sz="half" idx="18"/>
          </p:nvPr>
        </p:nvSpPr>
        <p:spPr/>
        <p:txBody>
          <a:bodyPr/>
          <a:lstStyle>
            <a:lvl1pPr>
              <a:defRPr/>
            </a:lvl1pPr>
          </a:lstStyle>
          <a:p>
            <a:pPr>
              <a:defRPr/>
            </a:pPr>
            <a:endParaRPr lang="en-US" altLang="zh-CN"/>
          </a:p>
        </p:txBody>
      </p:sp>
      <p:sp>
        <p:nvSpPr>
          <p:cNvPr id="12" name="Footer Placeholder 4"/>
          <p:cNvSpPr>
            <a:spLocks noGrp="1"/>
          </p:cNvSpPr>
          <p:nvPr>
            <p:ph type="ftr" sz="quarter" idx="19"/>
          </p:nvPr>
        </p:nvSpPr>
        <p:spPr/>
        <p:txBody>
          <a:bodyPr/>
          <a:lstStyle>
            <a:lvl1pPr>
              <a:defRPr/>
            </a:lvl1pPr>
          </a:lstStyle>
          <a:p>
            <a:pPr>
              <a:defRPr/>
            </a:pPr>
            <a:endParaRPr lang="en-US" altLang="zh-CN"/>
          </a:p>
        </p:txBody>
      </p:sp>
      <p:sp>
        <p:nvSpPr>
          <p:cNvPr id="13" name="Slide Number Placeholder 5"/>
          <p:cNvSpPr>
            <a:spLocks noGrp="1"/>
          </p:cNvSpPr>
          <p:nvPr>
            <p:ph type="sldNum" sz="quarter" idx="20"/>
          </p:nvPr>
        </p:nvSpPr>
        <p:spPr/>
        <p:txBody>
          <a:bodyPr/>
          <a:lstStyle>
            <a:lvl1pPr>
              <a:defRPr/>
            </a:lvl1pPr>
          </a:lstStyle>
          <a:p>
            <a:pPr>
              <a:defRPr/>
            </a:pPr>
            <a:fld id="{07176B13-0E4B-4DA4-BE5A-C5767C13CDA2}" type="slidenum">
              <a:rPr lang="en-US" altLang="zh-CN"/>
              <a:pPr>
                <a:defRPr/>
              </a:pPr>
              <a:t>‹#›</a:t>
            </a:fld>
            <a:endParaRPr lang="en-US" altLang="zh-CN"/>
          </a:p>
        </p:txBody>
      </p:sp>
    </p:spTree>
    <p:extLst>
      <p:ext uri="{BB962C8B-B14F-4D97-AF65-F5344CB8AC3E}">
        <p14:creationId xmlns:p14="http://schemas.microsoft.com/office/powerpoint/2010/main" val="3781437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5" name="Date Placeholder 3"/>
          <p:cNvSpPr>
            <a:spLocks noGrp="1"/>
          </p:cNvSpPr>
          <p:nvPr>
            <p:ph type="dt" sz="half" idx="23"/>
          </p:nvPr>
        </p:nvSpPr>
        <p:spPr/>
        <p:txBody>
          <a:bodyPr/>
          <a:lstStyle>
            <a:lvl1pPr>
              <a:defRPr/>
            </a:lvl1pPr>
          </a:lstStyle>
          <a:p>
            <a:pPr>
              <a:defRPr/>
            </a:pPr>
            <a:endParaRPr lang="en-US" altLang="zh-CN"/>
          </a:p>
        </p:txBody>
      </p:sp>
      <p:sp>
        <p:nvSpPr>
          <p:cNvPr id="16" name="Footer Placeholder 4"/>
          <p:cNvSpPr>
            <a:spLocks noGrp="1"/>
          </p:cNvSpPr>
          <p:nvPr>
            <p:ph type="ftr" sz="quarter" idx="24"/>
          </p:nvPr>
        </p:nvSpPr>
        <p:spPr/>
        <p:txBody>
          <a:bodyPr/>
          <a:lstStyle>
            <a:lvl1pPr>
              <a:defRPr/>
            </a:lvl1pPr>
          </a:lstStyle>
          <a:p>
            <a:pPr>
              <a:defRPr/>
            </a:pPr>
            <a:endParaRPr lang="en-US" altLang="zh-CN"/>
          </a:p>
        </p:txBody>
      </p:sp>
      <p:sp>
        <p:nvSpPr>
          <p:cNvPr id="17" name="Slide Number Placeholder 5"/>
          <p:cNvSpPr>
            <a:spLocks noGrp="1"/>
          </p:cNvSpPr>
          <p:nvPr>
            <p:ph type="sldNum" sz="quarter" idx="25"/>
          </p:nvPr>
        </p:nvSpPr>
        <p:spPr/>
        <p:txBody>
          <a:bodyPr/>
          <a:lstStyle>
            <a:lvl1pPr>
              <a:defRPr/>
            </a:lvl1pPr>
          </a:lstStyle>
          <a:p>
            <a:pPr>
              <a:defRPr/>
            </a:pPr>
            <a:fld id="{4C2A84E9-5764-480A-857E-7CE1E2C4475B}" type="slidenum">
              <a:rPr lang="en-US" altLang="zh-CN"/>
              <a:pPr>
                <a:defRPr/>
              </a:pPr>
              <a:t>‹#›</a:t>
            </a:fld>
            <a:endParaRPr lang="en-US" altLang="zh-CN"/>
          </a:p>
        </p:txBody>
      </p:sp>
    </p:spTree>
    <p:extLst>
      <p:ext uri="{BB962C8B-B14F-4D97-AF65-F5344CB8AC3E}">
        <p14:creationId xmlns:p14="http://schemas.microsoft.com/office/powerpoint/2010/main" val="411307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CF3C7D73-65BC-4ADB-A9A5-19AA76F4B311}" type="slidenum">
              <a:rPr lang="en-US" altLang="zh-CN"/>
              <a:pPr>
                <a:defRPr/>
              </a:pPr>
              <a:t>‹#›</a:t>
            </a:fld>
            <a:endParaRPr lang="en-US" altLang="zh-CN"/>
          </a:p>
        </p:txBody>
      </p:sp>
    </p:spTree>
    <p:extLst>
      <p:ext uri="{BB962C8B-B14F-4D97-AF65-F5344CB8AC3E}">
        <p14:creationId xmlns:p14="http://schemas.microsoft.com/office/powerpoint/2010/main" val="31115844"/>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7901C10-0346-4010-97B1-DC39D81609E1}" type="slidenum">
              <a:rPr lang="en-US" altLang="zh-CN"/>
              <a:pPr>
                <a:defRPr/>
              </a:pPr>
              <a:t>‹#›</a:t>
            </a:fld>
            <a:endParaRPr lang="en-US" altLang="zh-CN"/>
          </a:p>
        </p:txBody>
      </p:sp>
    </p:spTree>
    <p:extLst>
      <p:ext uri="{BB962C8B-B14F-4D97-AF65-F5344CB8AC3E}">
        <p14:creationId xmlns:p14="http://schemas.microsoft.com/office/powerpoint/2010/main" val="3196301964"/>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9F473BE-6F93-4714-9598-C91BF157310F}" type="slidenum">
              <a:rPr lang="en-US" altLang="zh-CN"/>
              <a:pPr>
                <a:defRPr/>
              </a:pPr>
              <a:t>‹#›</a:t>
            </a:fld>
            <a:endParaRPr lang="en-US" altLang="zh-CN"/>
          </a:p>
        </p:txBody>
      </p:sp>
    </p:spTree>
    <p:extLst>
      <p:ext uri="{BB962C8B-B14F-4D97-AF65-F5344CB8AC3E}">
        <p14:creationId xmlns:p14="http://schemas.microsoft.com/office/powerpoint/2010/main" val="2412195363"/>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65A99AAF-3731-44AE-8BBE-81249DDDBD5C}" type="slidenum">
              <a:rPr lang="en-US" altLang="zh-CN"/>
              <a:pPr>
                <a:defRPr/>
              </a:pPr>
              <a:t>‹#›</a:t>
            </a:fld>
            <a:endParaRPr lang="en-US" altLang="zh-CN"/>
          </a:p>
        </p:txBody>
      </p:sp>
    </p:spTree>
    <p:extLst>
      <p:ext uri="{BB962C8B-B14F-4D97-AF65-F5344CB8AC3E}">
        <p14:creationId xmlns:p14="http://schemas.microsoft.com/office/powerpoint/2010/main" val="4053834225"/>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8AF0EF37-E079-41B0-A19D-7C64243EF7CB}" type="slidenum">
              <a:rPr lang="en-US" altLang="zh-CN"/>
              <a:pPr>
                <a:defRPr/>
              </a:pPr>
              <a:t>‹#›</a:t>
            </a:fld>
            <a:endParaRPr lang="en-US" altLang="zh-CN"/>
          </a:p>
        </p:txBody>
      </p:sp>
    </p:spTree>
    <p:extLst>
      <p:ext uri="{BB962C8B-B14F-4D97-AF65-F5344CB8AC3E}">
        <p14:creationId xmlns:p14="http://schemas.microsoft.com/office/powerpoint/2010/main" val="675913013"/>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A17EA81F-1AF9-4E3E-83D3-5A85B050EFE0}" type="slidenum">
              <a:rPr lang="en-US" altLang="zh-CN"/>
              <a:pPr>
                <a:defRPr/>
              </a:pPr>
              <a:t>‹#›</a:t>
            </a:fld>
            <a:endParaRPr lang="en-US" altLang="zh-CN"/>
          </a:p>
        </p:txBody>
      </p:sp>
    </p:spTree>
    <p:extLst>
      <p:ext uri="{BB962C8B-B14F-4D97-AF65-F5344CB8AC3E}">
        <p14:creationId xmlns:p14="http://schemas.microsoft.com/office/powerpoint/2010/main" val="3232101126"/>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236C5EC6-DD78-4E96-8686-4E6A5DA3CD3F}" type="slidenum">
              <a:rPr lang="en-US" altLang="zh-CN"/>
              <a:pPr>
                <a:defRPr/>
              </a:pPr>
              <a:t>‹#›</a:t>
            </a:fld>
            <a:endParaRPr lang="en-US" altLang="zh-CN"/>
          </a:p>
        </p:txBody>
      </p:sp>
    </p:spTree>
    <p:extLst>
      <p:ext uri="{BB962C8B-B14F-4D97-AF65-F5344CB8AC3E}">
        <p14:creationId xmlns:p14="http://schemas.microsoft.com/office/powerpoint/2010/main" val="8126658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72298FEB-425A-4072-BCE4-87A5155BEBA0}" type="slidenum">
              <a:rPr lang="en-US" altLang="zh-CN"/>
              <a:pPr>
                <a:defRPr/>
              </a:pPr>
              <a:t>‹#›</a:t>
            </a:fld>
            <a:endParaRPr lang="en-US" altLang="zh-CN"/>
          </a:p>
        </p:txBody>
      </p:sp>
    </p:spTree>
    <p:extLst>
      <p:ext uri="{BB962C8B-B14F-4D97-AF65-F5344CB8AC3E}">
        <p14:creationId xmlns:p14="http://schemas.microsoft.com/office/powerpoint/2010/main" val="3449021658"/>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0D07CFB-D2EF-4FC3-9E9E-B29DBD34208F}" type="slidenum">
              <a:rPr lang="en-US" altLang="zh-CN"/>
              <a:pPr>
                <a:defRPr/>
              </a:pPr>
              <a:t>‹#›</a:t>
            </a:fld>
            <a:endParaRPr lang="en-US" altLang="zh-CN"/>
          </a:p>
        </p:txBody>
      </p:sp>
    </p:spTree>
    <p:extLst>
      <p:ext uri="{BB962C8B-B14F-4D97-AF65-F5344CB8AC3E}">
        <p14:creationId xmlns:p14="http://schemas.microsoft.com/office/powerpoint/2010/main" val="2266264666"/>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69AB63AC-C09B-456C-9BA5-993B3EAE0360}" type="slidenum">
              <a:rPr lang="en-US" altLang="zh-CN"/>
              <a:pPr>
                <a:defRPr/>
              </a:pPr>
              <a:t>‹#›</a:t>
            </a:fld>
            <a:endParaRPr lang="en-US" altLang="zh-CN"/>
          </a:p>
        </p:txBody>
      </p:sp>
    </p:spTree>
    <p:extLst>
      <p:ext uri="{BB962C8B-B14F-4D97-AF65-F5344CB8AC3E}">
        <p14:creationId xmlns:p14="http://schemas.microsoft.com/office/powerpoint/2010/main" val="54086154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0">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1">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2">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3">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zh-CN"/>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zh-CN"/>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a:solidFill>
                  <a:schemeClr val="tx1">
                    <a:tint val="75000"/>
                  </a:schemeClr>
                </a:solidFill>
                <a:latin typeface="+mn-lt"/>
              </a:defRPr>
            </a:lvl1pPr>
          </a:lstStyle>
          <a:p>
            <a:pPr>
              <a:defRPr/>
            </a:pPr>
            <a:fld id="{E0A9775E-56BB-4B2F-A15A-7715B35120A9}" type="slidenum">
              <a:rPr lang="en-US" altLang="zh-CN"/>
              <a:pPr>
                <a:defRPr/>
              </a:pPr>
              <a:t>‹#›</a:t>
            </a:fld>
            <a:endParaRPr lang="en-US" altLang="zh-CN"/>
          </a:p>
        </p:txBody>
      </p:sp>
    </p:spTree>
  </p:cSld>
  <p:clrMap bg1="dk1" tx1="lt1" bg2="dk2" tx2="lt2" accent1="accent1" accent2="accent2" accent3="accent3" accent4="accent4" accent5="accent5" accent6="accent6" hlink="hlink" folHlink="folHlink"/>
  <p:sldLayoutIdLst>
    <p:sldLayoutId id="2147484488"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9" r:id="rId12"/>
    <p:sldLayoutId id="2147484485" r:id="rId13"/>
    <p:sldLayoutId id="2147484490" r:id="rId14"/>
    <p:sldLayoutId id="2147484491" r:id="rId15"/>
    <p:sldLayoutId id="2147484486" r:id="rId16"/>
    <p:sldLayoutId id="2147484487" r:id="rId17"/>
  </p:sldLayoutIdLst>
  <p:transition spd="slow">
    <p:wipe dir="d"/>
  </p:transition>
  <p:timing>
    <p:tnLst>
      <p:par>
        <p:cTn id="1" dur="indefinite" restart="never" nodeType="tmRoot"/>
      </p:par>
    </p:tnLst>
  </p:timing>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2063552" y="2348880"/>
            <a:ext cx="7920037" cy="1512937"/>
          </a:xfrm>
        </p:spPr>
        <p:txBody>
          <a:bodyPr/>
          <a:lstStyle/>
          <a:p>
            <a:pPr algn="ctr" eaLnBrk="1" hangingPunct="1">
              <a:lnSpc>
                <a:spcPct val="150000"/>
              </a:lnSpc>
            </a:pPr>
            <a:r>
              <a:rPr lang="zh-CN" altLang="en-US" sz="4800" dirty="0" smtClean="0">
                <a:solidFill>
                  <a:schemeClr val="tx1"/>
                </a:solidFill>
                <a:latin typeface="黑体" panose="02010609060101010101" pitchFamily="49" charset="-122"/>
                <a:ea typeface="黑体" panose="02010609060101010101" pitchFamily="49" charset="-122"/>
              </a:rPr>
              <a:t>虹膜提取、编码与识别</a:t>
            </a:r>
            <a:endParaRPr lang="zh-CN" altLang="en-US" sz="7200" dirty="0" smtClean="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矩形 6"/>
          <p:cNvSpPr/>
          <p:nvPr/>
        </p:nvSpPr>
        <p:spPr>
          <a:xfrm>
            <a:off x="551384" y="1484784"/>
            <a:ext cx="10873208" cy="1200329"/>
          </a:xfrm>
          <a:prstGeom prst="rect">
            <a:avLst/>
          </a:prstGeom>
        </p:spPr>
        <p:txBody>
          <a:bodyPr wrap="square">
            <a:spAutoFit/>
          </a:bodyPr>
          <a:lstStyle/>
          <a:p>
            <a:pPr>
              <a:lnSpc>
                <a:spcPct val="150000"/>
              </a:lnSpc>
            </a:pPr>
            <a:r>
              <a:rPr lang="zh-CN" altLang="en-US" sz="2400" dirty="0" smtClean="0"/>
              <a:t>    归一化，即标准化，是对图像进行</a:t>
            </a:r>
            <a:r>
              <a:rPr lang="zh-CN" altLang="en-US" sz="2400" dirty="0"/>
              <a:t>了一系列标准的处理变换，使之变换为</a:t>
            </a:r>
            <a:r>
              <a:rPr lang="zh-CN" altLang="en-US" sz="2400" dirty="0" smtClean="0"/>
              <a:t>一个固定</a:t>
            </a:r>
            <a:r>
              <a:rPr lang="zh-CN" altLang="en-US" sz="2400" dirty="0"/>
              <a:t>标准形式</a:t>
            </a:r>
            <a:r>
              <a:rPr lang="zh-CN" altLang="en-US" sz="2400" dirty="0" smtClean="0"/>
              <a:t>的图像过程。</a:t>
            </a:r>
            <a:endParaRPr lang="zh-CN" altLang="en-US" sz="2400" dirty="0"/>
          </a:p>
        </p:txBody>
      </p:sp>
      <p:pic>
        <p:nvPicPr>
          <p:cNvPr id="9" name="Picture 2"/>
          <p:cNvPicPr>
            <a:picLocks noChangeAspect="1" noChangeArrowheads="1"/>
          </p:cNvPicPr>
          <p:nvPr/>
        </p:nvPicPr>
        <p:blipFill>
          <a:blip r:embed="rId3"/>
          <a:srcRect/>
          <a:stretch>
            <a:fillRect/>
          </a:stretch>
        </p:blipFill>
        <p:spPr bwMode="auto">
          <a:xfrm>
            <a:off x="1199456" y="3068960"/>
            <a:ext cx="3456384" cy="2519642"/>
          </a:xfrm>
          <a:prstGeom prst="rect">
            <a:avLst/>
          </a:prstGeom>
          <a:noFill/>
          <a:ln w="9525">
            <a:noFill/>
            <a:miter lim="800000"/>
            <a:headEnd/>
            <a:tailEnd/>
          </a:ln>
          <a:effectLst/>
        </p:spPr>
      </p:pic>
      <p:sp>
        <p:nvSpPr>
          <p:cNvPr id="10" name="文本框 9"/>
          <p:cNvSpPr txBox="1"/>
          <p:nvPr/>
        </p:nvSpPr>
        <p:spPr>
          <a:xfrm>
            <a:off x="4727848" y="3284984"/>
            <a:ext cx="7226068" cy="1384995"/>
          </a:xfrm>
          <a:prstGeom prst="rect">
            <a:avLst/>
          </a:prstGeom>
          <a:noFill/>
        </p:spPr>
        <p:txBody>
          <a:bodyPr wrap="square" rtlCol="0">
            <a:spAutoFit/>
          </a:bodyPr>
          <a:lstStyle/>
          <a:p>
            <a:r>
              <a:rPr lang="zh-CN" altLang="en-US" sz="2400" dirty="0" smtClean="0"/>
              <a:t>（</a:t>
            </a:r>
            <a:r>
              <a:rPr lang="en-US" altLang="zh-CN" sz="2400" dirty="0" smtClean="0"/>
              <a:t>1</a:t>
            </a:r>
            <a:r>
              <a:rPr lang="zh-CN" altLang="en-US" sz="2400" dirty="0" smtClean="0"/>
              <a:t>）为什么需要归一化？</a:t>
            </a:r>
            <a:endParaRPr lang="en-US" altLang="zh-CN" sz="2400" dirty="0" smtClean="0"/>
          </a:p>
          <a:p>
            <a:endParaRPr lang="en-US" altLang="zh-CN" sz="2400" dirty="0"/>
          </a:p>
          <a:p>
            <a:pPr>
              <a:lnSpc>
                <a:spcPct val="150000"/>
              </a:lnSpc>
            </a:pPr>
            <a:r>
              <a:rPr lang="zh-CN" altLang="en-US" sz="2400" dirty="0" smtClean="0"/>
              <a:t>    目的是将图像规范在同一标准下，以便于比对。</a:t>
            </a:r>
            <a:endParaRPr lang="zh-CN" altLang="en-US" sz="2400" dirty="0"/>
          </a:p>
        </p:txBody>
      </p:sp>
      <p:sp>
        <p:nvSpPr>
          <p:cNvPr id="6" name="矩形 1"/>
          <p:cNvSpPr>
            <a:spLocks noChangeArrowheads="1"/>
          </p:cNvSpPr>
          <p:nvPr/>
        </p:nvSpPr>
        <p:spPr bwMode="auto">
          <a:xfrm>
            <a:off x="1559496" y="548680"/>
            <a:ext cx="4698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zh-CN" altLang="en-US" sz="3200" dirty="0" smtClean="0">
                <a:latin typeface="黑体" panose="02010609060101010101" pitchFamily="49" charset="-122"/>
                <a:ea typeface="黑体" panose="02010609060101010101" pitchFamily="49" charset="-122"/>
              </a:rPr>
              <a:t>如何对虹膜进行归一化？</a:t>
            </a:r>
            <a:endParaRPr lang="zh-CN" altLang="en-US" sz="3200" dirty="0">
              <a:latin typeface="黑体" panose="02010609060101010101" pitchFamily="49" charset="-122"/>
              <a:ea typeface="黑体" panose="02010609060101010101" pitchFamily="49" charset="-122"/>
            </a:endParaRPr>
          </a:p>
        </p:txBody>
      </p:sp>
      <p:sp>
        <p:nvSpPr>
          <p:cNvPr id="8" name="椭圆 7"/>
          <p:cNvSpPr/>
          <p:nvPr/>
        </p:nvSpPr>
        <p:spPr>
          <a:xfrm>
            <a:off x="656085" y="513818"/>
            <a:ext cx="766762" cy="76676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CN" sz="4800" b="1" dirty="0" smtClean="0">
                <a:latin typeface="黑体" panose="02010609060101010101" pitchFamily="49" charset="-122"/>
                <a:ea typeface="黑体" panose="02010609060101010101" pitchFamily="49" charset="-122"/>
              </a:rPr>
              <a:t>2</a:t>
            </a:r>
            <a:endParaRPr lang="zh-CN" altLang="en-US" sz="4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186311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809588" y="571480"/>
            <a:ext cx="6768752" cy="584775"/>
          </a:xfrm>
          <a:prstGeom prst="rect">
            <a:avLst/>
          </a:prstGeom>
          <a:noFill/>
        </p:spPr>
        <p:txBody>
          <a:bodyPr wrap="square" rtlCol="0">
            <a:spAutoFit/>
          </a:bodyPr>
          <a:lstStyle/>
          <a:p>
            <a:r>
              <a:rPr lang="zh-CN" altLang="en-US" sz="3200" dirty="0" smtClean="0"/>
              <a:t>（</a:t>
            </a:r>
            <a:r>
              <a:rPr lang="en-US" altLang="zh-CN" sz="3200" dirty="0" smtClean="0"/>
              <a:t>2</a:t>
            </a:r>
            <a:r>
              <a:rPr lang="zh-CN" altLang="en-US" sz="3200" dirty="0" smtClean="0"/>
              <a:t>）怎么归一化？</a:t>
            </a:r>
            <a:endParaRPr lang="zh-CN" altLang="en-US" sz="3200" dirty="0"/>
          </a:p>
        </p:txBody>
      </p:sp>
      <p:pic>
        <p:nvPicPr>
          <p:cNvPr id="8" name="图片 7"/>
          <p:cNvPicPr>
            <a:picLocks noChangeAspect="1"/>
          </p:cNvPicPr>
          <p:nvPr/>
        </p:nvPicPr>
        <p:blipFill>
          <a:blip r:embed="rId3"/>
          <a:stretch>
            <a:fillRect/>
          </a:stretch>
        </p:blipFill>
        <p:spPr>
          <a:xfrm>
            <a:off x="911424" y="2276872"/>
            <a:ext cx="7020192" cy="3060204"/>
          </a:xfrm>
          <a:prstGeom prst="rect">
            <a:avLst/>
          </a:prstGeom>
        </p:spPr>
      </p:pic>
      <p:sp>
        <p:nvSpPr>
          <p:cNvPr id="4" name="TextBox 3"/>
          <p:cNvSpPr txBox="1"/>
          <p:nvPr/>
        </p:nvSpPr>
        <p:spPr>
          <a:xfrm>
            <a:off x="1166778" y="1357298"/>
            <a:ext cx="8929750" cy="523220"/>
          </a:xfrm>
          <a:prstGeom prst="rect">
            <a:avLst/>
          </a:prstGeom>
          <a:noFill/>
        </p:spPr>
        <p:txBody>
          <a:bodyPr wrap="square" rtlCol="0">
            <a:spAutoFit/>
          </a:bodyPr>
          <a:lstStyle/>
          <a:p>
            <a:r>
              <a:rPr lang="zh-CN" altLang="en-US" sz="2800" dirty="0" smtClean="0"/>
              <a:t>将圆环状的虹膜转换到一个统一尺寸</a:t>
            </a:r>
            <a:r>
              <a:rPr lang="zh-CN" altLang="en-US" sz="2800" dirty="0"/>
              <a:t>的图像矩阵中</a:t>
            </a:r>
            <a:r>
              <a:rPr lang="zh-CN" altLang="en-US" sz="2800" dirty="0" smtClean="0"/>
              <a:t>。</a:t>
            </a:r>
            <a:endParaRPr lang="zh-CN" altLang="en-US" sz="2800" dirty="0"/>
          </a:p>
        </p:txBody>
      </p:sp>
      <p:sp>
        <p:nvSpPr>
          <p:cNvPr id="2" name="文本框 1"/>
          <p:cNvSpPr txBox="1"/>
          <p:nvPr/>
        </p:nvSpPr>
        <p:spPr>
          <a:xfrm>
            <a:off x="8040216" y="2081561"/>
            <a:ext cx="3600400" cy="3416320"/>
          </a:xfrm>
          <a:prstGeom prst="rect">
            <a:avLst/>
          </a:prstGeom>
          <a:noFill/>
        </p:spPr>
        <p:txBody>
          <a:bodyPr wrap="square" rtlCol="0">
            <a:spAutoFit/>
          </a:bodyPr>
          <a:lstStyle/>
          <a:p>
            <a:pPr>
              <a:lnSpc>
                <a:spcPct val="150000"/>
              </a:lnSpc>
            </a:pPr>
            <a:r>
              <a:rPr lang="zh-CN" altLang="en-US" sz="2400" dirty="0" smtClean="0"/>
              <a:t>思路：根据瞳孔、虹膜都是圆的特性，以角度为宽度，圆环间距为高度，等间距在圆环上采集像素点，以这些像素点组成一个标准的图像矩阵。</a:t>
            </a:r>
            <a:endParaRPr lang="zh-CN" altLang="en-US" sz="2400" dirty="0"/>
          </a:p>
        </p:txBody>
      </p:sp>
    </p:spTree>
    <p:extLst>
      <p:ext uri="{BB962C8B-B14F-4D97-AF65-F5344CB8AC3E}">
        <p14:creationId xmlns:p14="http://schemas.microsoft.com/office/powerpoint/2010/main" val="20950499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796037" y="643759"/>
            <a:ext cx="6768752" cy="584775"/>
          </a:xfrm>
          <a:prstGeom prst="rect">
            <a:avLst/>
          </a:prstGeom>
          <a:noFill/>
        </p:spPr>
        <p:txBody>
          <a:bodyPr wrap="square" rtlCol="0">
            <a:spAutoFit/>
          </a:bodyPr>
          <a:lstStyle/>
          <a:p>
            <a:r>
              <a:rPr lang="zh-CN" altLang="en-US" sz="3200" dirty="0" smtClean="0">
                <a:solidFill>
                  <a:srgbClr val="FFFF00"/>
                </a:solidFill>
                <a:latin typeface="黑体" panose="02010609060101010101" pitchFamily="49" charset="-122"/>
                <a:ea typeface="黑体" panose="02010609060101010101" pitchFamily="49" charset="-122"/>
              </a:rPr>
              <a:t>归一化算法</a:t>
            </a:r>
            <a:endParaRPr lang="zh-CN" altLang="en-US" sz="3200" dirty="0">
              <a:solidFill>
                <a:srgbClr val="FFFF00"/>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3"/>
          <a:stretch>
            <a:fillRect/>
          </a:stretch>
        </p:blipFill>
        <p:spPr>
          <a:xfrm>
            <a:off x="786964" y="1700808"/>
            <a:ext cx="5616403" cy="2448272"/>
          </a:xfrm>
          <a:prstGeom prst="rect">
            <a:avLst/>
          </a:prstGeom>
        </p:spPr>
      </p:pic>
      <p:sp>
        <p:nvSpPr>
          <p:cNvPr id="5" name="文本框 4"/>
          <p:cNvSpPr txBox="1"/>
          <p:nvPr/>
        </p:nvSpPr>
        <p:spPr>
          <a:xfrm>
            <a:off x="6501625" y="1477175"/>
            <a:ext cx="5663952" cy="2751522"/>
          </a:xfrm>
          <a:prstGeom prst="rect">
            <a:avLst/>
          </a:prstGeom>
          <a:noFill/>
        </p:spPr>
        <p:txBody>
          <a:bodyPr wrap="square" rtlCol="0">
            <a:spAutoFit/>
          </a:bodyPr>
          <a:lstStyle/>
          <a:p>
            <a:pPr>
              <a:lnSpc>
                <a:spcPct val="120000"/>
              </a:lnSpc>
            </a:pPr>
            <a:r>
              <a:rPr lang="zh-CN" altLang="en-US" sz="2400" dirty="0" smtClean="0">
                <a:solidFill>
                  <a:srgbClr val="FFFF00"/>
                </a:solidFill>
                <a:latin typeface="黑体" panose="02010609060101010101" pitchFamily="49" charset="-122"/>
                <a:ea typeface="黑体" panose="02010609060101010101" pitchFamily="49" charset="-122"/>
              </a:rPr>
              <a:t>算法：</a:t>
            </a:r>
            <a:endParaRPr lang="en-US" altLang="zh-CN" sz="2400" dirty="0" smtClean="0">
              <a:solidFill>
                <a:srgbClr val="FFFF00"/>
              </a:solidFill>
              <a:latin typeface="黑体" panose="02010609060101010101" pitchFamily="49" charset="-122"/>
              <a:ea typeface="黑体" panose="02010609060101010101" pitchFamily="49" charset="-122"/>
            </a:endParaRPr>
          </a:p>
          <a:p>
            <a:pPr>
              <a:lnSpc>
                <a:spcPct val="120000"/>
              </a:lnSpc>
            </a:pPr>
            <a:r>
              <a:rPr lang="zh-CN" altLang="en-US" sz="2400" dirty="0" smtClean="0"/>
              <a:t>（</a:t>
            </a:r>
            <a:r>
              <a:rPr lang="en-US" altLang="zh-CN" sz="2400" dirty="0" smtClean="0"/>
              <a:t>1</a:t>
            </a:r>
            <a:r>
              <a:rPr lang="zh-CN" altLang="en-US" sz="2400" dirty="0" smtClean="0"/>
              <a:t>）将圆周按等角度生成新图的宽度；</a:t>
            </a:r>
            <a:endParaRPr lang="en-US" altLang="zh-CN" sz="2400" dirty="0" smtClean="0"/>
          </a:p>
          <a:p>
            <a:pPr>
              <a:lnSpc>
                <a:spcPct val="120000"/>
              </a:lnSpc>
            </a:pPr>
            <a:r>
              <a:rPr lang="zh-CN" altLang="en-US" sz="2400" dirty="0" smtClean="0"/>
              <a:t>（</a:t>
            </a:r>
            <a:r>
              <a:rPr lang="en-US" altLang="zh-CN" sz="2400" dirty="0" smtClean="0"/>
              <a:t>2</a:t>
            </a:r>
            <a:r>
              <a:rPr lang="zh-CN" altLang="en-US" sz="2400" dirty="0" smtClean="0"/>
              <a:t>）对每一个角度下，按指定高度采集对应角度下的圆环上的像素点：</a:t>
            </a:r>
            <a:endParaRPr lang="en-US" altLang="zh-CN" sz="2400" dirty="0" smtClean="0"/>
          </a:p>
          <a:p>
            <a:pPr>
              <a:lnSpc>
                <a:spcPct val="120000"/>
              </a:lnSpc>
            </a:pPr>
            <a:r>
              <a:rPr lang="zh-CN" altLang="en-US" sz="2400" dirty="0" smtClean="0"/>
              <a:t>    （</a:t>
            </a:r>
            <a:r>
              <a:rPr lang="en-US" altLang="zh-CN" sz="2400" dirty="0" smtClean="0"/>
              <a:t>2.1</a:t>
            </a:r>
            <a:r>
              <a:rPr lang="zh-CN" altLang="en-US" sz="2400" dirty="0" smtClean="0"/>
              <a:t>）获得此角度下，瞳孔边界点的</a:t>
            </a:r>
            <a:r>
              <a:rPr lang="zh-CN" altLang="en-US" sz="2400" dirty="0"/>
              <a:t>坐标</a:t>
            </a:r>
            <a:r>
              <a:rPr lang="en-US" altLang="zh-CN" sz="2400" dirty="0" smtClean="0"/>
              <a:t>x1,y1</a:t>
            </a:r>
            <a:r>
              <a:rPr lang="zh-CN" altLang="en-US" sz="2400" dirty="0" smtClean="0"/>
              <a:t>，虹膜边界点的坐标</a:t>
            </a:r>
            <a:r>
              <a:rPr lang="en-US" altLang="zh-CN" sz="2400" dirty="0" smtClean="0"/>
              <a:t>x2,y2</a:t>
            </a:r>
            <a:r>
              <a:rPr lang="zh-CN" altLang="en-US" sz="2400" dirty="0" smtClean="0"/>
              <a:t>；</a:t>
            </a:r>
            <a:endParaRPr lang="en-US" altLang="zh-CN" sz="2400" dirty="0" smtClean="0"/>
          </a:p>
        </p:txBody>
      </p:sp>
      <p:sp>
        <p:nvSpPr>
          <p:cNvPr id="6" name="矩形 5"/>
          <p:cNvSpPr/>
          <p:nvPr/>
        </p:nvSpPr>
        <p:spPr>
          <a:xfrm>
            <a:off x="786964" y="4365104"/>
            <a:ext cx="11141683" cy="1865126"/>
          </a:xfrm>
          <a:prstGeom prst="rect">
            <a:avLst/>
          </a:prstGeom>
        </p:spPr>
        <p:txBody>
          <a:bodyPr wrap="square">
            <a:spAutoFit/>
          </a:bodyPr>
          <a:lstStyle/>
          <a:p>
            <a:pPr>
              <a:lnSpc>
                <a:spcPct val="120000"/>
              </a:lnSpc>
            </a:pPr>
            <a:r>
              <a:rPr lang="zh-CN" altLang="en-US" sz="2400" dirty="0"/>
              <a:t> </a:t>
            </a:r>
            <a:r>
              <a:rPr lang="zh-CN" altLang="en-US" sz="2400" dirty="0" smtClean="0"/>
              <a:t>    （</a:t>
            </a:r>
            <a:r>
              <a:rPr lang="en-US" altLang="zh-CN" sz="2400" dirty="0"/>
              <a:t>2.2</a:t>
            </a:r>
            <a:r>
              <a:rPr lang="zh-CN" altLang="en-US" sz="2400" dirty="0"/>
              <a:t>）在</a:t>
            </a:r>
            <a:r>
              <a:rPr lang="en-US" altLang="zh-CN" sz="2400" dirty="0"/>
              <a:t>X1,X2</a:t>
            </a:r>
            <a:r>
              <a:rPr lang="zh-CN" altLang="en-US" sz="2400" dirty="0"/>
              <a:t>之间生成一个数列</a:t>
            </a:r>
            <a:r>
              <a:rPr lang="en-US" altLang="zh-CN" sz="2400" dirty="0" err="1"/>
              <a:t>xspace</a:t>
            </a:r>
            <a:r>
              <a:rPr lang="zh-CN" altLang="en-US" sz="2400" dirty="0"/>
              <a:t>，数列中元素个数即为的图像高度。同样在</a:t>
            </a:r>
            <a:r>
              <a:rPr lang="en-US" altLang="zh-CN" sz="2400" dirty="0"/>
              <a:t>y1,y2</a:t>
            </a:r>
            <a:r>
              <a:rPr lang="zh-CN" altLang="en-US" sz="2400" dirty="0"/>
              <a:t>之间生成相同元素个数的数列</a:t>
            </a:r>
            <a:r>
              <a:rPr lang="en-US" altLang="zh-CN" sz="2400" dirty="0" err="1"/>
              <a:t>yspace</a:t>
            </a:r>
            <a:r>
              <a:rPr lang="zh-CN" altLang="en-US" sz="2400" dirty="0"/>
              <a:t>。</a:t>
            </a:r>
          </a:p>
          <a:p>
            <a:pPr>
              <a:lnSpc>
                <a:spcPct val="120000"/>
              </a:lnSpc>
            </a:pPr>
            <a:r>
              <a:rPr lang="zh-CN" altLang="en-US" sz="2400" dirty="0"/>
              <a:t>  </a:t>
            </a:r>
            <a:r>
              <a:rPr lang="zh-CN" altLang="en-US" sz="2400" dirty="0" smtClean="0"/>
              <a:t>   （</a:t>
            </a:r>
            <a:r>
              <a:rPr lang="en-US" altLang="zh-CN" sz="2400" dirty="0"/>
              <a:t>2.3</a:t>
            </a:r>
            <a:r>
              <a:rPr lang="zh-CN" altLang="en-US" sz="2400" dirty="0"/>
              <a:t>）按</a:t>
            </a:r>
            <a:r>
              <a:rPr lang="en-US" altLang="zh-CN" sz="2400" dirty="0" err="1"/>
              <a:t>xspace</a:t>
            </a:r>
            <a:r>
              <a:rPr lang="zh-CN" altLang="en-US" sz="2400" dirty="0"/>
              <a:t>、</a:t>
            </a:r>
            <a:r>
              <a:rPr lang="en-US" altLang="zh-CN" sz="2400" dirty="0" err="1"/>
              <a:t>yspace</a:t>
            </a:r>
            <a:r>
              <a:rPr lang="zh-CN" altLang="en-US" sz="2400" dirty="0"/>
              <a:t>中各对应元素组成的坐标位置，在原图中采集其像素值，填入新图该角度下的相应位置中。</a:t>
            </a:r>
          </a:p>
        </p:txBody>
      </p:sp>
    </p:spTree>
    <p:extLst>
      <p:ext uri="{BB962C8B-B14F-4D97-AF65-F5344CB8AC3E}">
        <p14:creationId xmlns:p14="http://schemas.microsoft.com/office/powerpoint/2010/main" val="237308502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2567608" y="617703"/>
            <a:ext cx="6768752" cy="584775"/>
          </a:xfrm>
          <a:prstGeom prst="rect">
            <a:avLst/>
          </a:prstGeom>
          <a:noFill/>
        </p:spPr>
        <p:txBody>
          <a:bodyPr wrap="square" rtlCol="0">
            <a:spAutoFit/>
          </a:bodyPr>
          <a:lstStyle/>
          <a:p>
            <a:pPr algn="ctr"/>
            <a:r>
              <a:rPr lang="zh-CN" altLang="en-US" sz="3200" dirty="0" smtClean="0"/>
              <a:t>任务</a:t>
            </a:r>
            <a:r>
              <a:rPr lang="en-US" altLang="zh-CN" sz="3200" dirty="0" smtClean="0"/>
              <a:t>2</a:t>
            </a:r>
            <a:r>
              <a:rPr lang="zh-CN" altLang="en-US" sz="3200" dirty="0" smtClean="0"/>
              <a:t>：完成虹膜的归一化</a:t>
            </a:r>
            <a:endParaRPr lang="zh-CN" altLang="en-US" sz="32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8" y="3720649"/>
            <a:ext cx="6048672" cy="504056"/>
          </a:xfrm>
          <a:prstGeom prst="rect">
            <a:avLst/>
          </a:prstGeom>
        </p:spPr>
      </p:pic>
      <p:sp>
        <p:nvSpPr>
          <p:cNvPr id="4" name="文本框 3"/>
          <p:cNvSpPr txBox="1"/>
          <p:nvPr/>
        </p:nvSpPr>
        <p:spPr>
          <a:xfrm>
            <a:off x="4547828" y="2276872"/>
            <a:ext cx="6120680" cy="1200329"/>
          </a:xfrm>
          <a:prstGeom prst="rect">
            <a:avLst/>
          </a:prstGeom>
          <a:noFill/>
        </p:spPr>
        <p:txBody>
          <a:bodyPr wrap="square" rtlCol="0">
            <a:spAutoFit/>
          </a:bodyPr>
          <a:lstStyle/>
          <a:p>
            <a:pPr>
              <a:lnSpc>
                <a:spcPct val="150000"/>
              </a:lnSpc>
            </a:pPr>
            <a:r>
              <a:rPr lang="zh-CN" altLang="en-US" sz="2400" dirty="0" smtClean="0"/>
              <a:t>    将得到的虹膜进行归一化，得到分辨率为</a:t>
            </a:r>
            <a:r>
              <a:rPr lang="en-US" altLang="zh-CN" sz="2400" dirty="0" smtClean="0"/>
              <a:t>240</a:t>
            </a:r>
            <a:r>
              <a:rPr lang="zh-CN" altLang="en-US" sz="2400" dirty="0" smtClean="0"/>
              <a:t>*</a:t>
            </a:r>
            <a:r>
              <a:rPr lang="en-US" altLang="zh-CN" sz="2400" dirty="0" smtClean="0"/>
              <a:t>20</a:t>
            </a:r>
            <a:r>
              <a:rPr lang="zh-CN" altLang="en-US" sz="2400" dirty="0" smtClean="0"/>
              <a:t>的图像，并保存下来。</a:t>
            </a:r>
            <a:endParaRPr lang="zh-CN" altLang="en-US" sz="2400" dirty="0"/>
          </a:p>
        </p:txBody>
      </p:sp>
      <p:pic>
        <p:nvPicPr>
          <p:cNvPr id="5" name="图片 4"/>
          <p:cNvPicPr>
            <a:picLocks noChangeAspect="1"/>
          </p:cNvPicPr>
          <p:nvPr/>
        </p:nvPicPr>
        <p:blipFill>
          <a:blip r:embed="rId4"/>
          <a:stretch>
            <a:fillRect/>
          </a:stretch>
        </p:blipFill>
        <p:spPr>
          <a:xfrm>
            <a:off x="318576" y="1772816"/>
            <a:ext cx="4229252" cy="3374193"/>
          </a:xfrm>
          <a:prstGeom prst="rect">
            <a:avLst/>
          </a:prstGeom>
        </p:spPr>
      </p:pic>
      <p:sp>
        <p:nvSpPr>
          <p:cNvPr id="6" name="下弧形箭头 5"/>
          <p:cNvSpPr/>
          <p:nvPr/>
        </p:nvSpPr>
        <p:spPr>
          <a:xfrm rot="20409339">
            <a:off x="4264725" y="4702570"/>
            <a:ext cx="3024336" cy="1194445"/>
          </a:xfrm>
          <a:prstGeom prst="curvedUp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768124028"/>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809588" y="571480"/>
            <a:ext cx="6768752" cy="584775"/>
          </a:xfrm>
          <a:prstGeom prst="rect">
            <a:avLst/>
          </a:prstGeom>
          <a:noFill/>
        </p:spPr>
        <p:txBody>
          <a:bodyPr wrap="square" rtlCol="0">
            <a:spAutoFit/>
          </a:bodyPr>
          <a:lstStyle/>
          <a:p>
            <a:r>
              <a:rPr lang="zh-CN" altLang="en-US" sz="3200" dirty="0" smtClean="0"/>
              <a:t>参考函数：</a:t>
            </a:r>
            <a:endParaRPr lang="zh-CN" altLang="en-US" sz="3200" dirty="0"/>
          </a:p>
        </p:txBody>
      </p:sp>
      <p:sp>
        <p:nvSpPr>
          <p:cNvPr id="4" name="TextBox 3"/>
          <p:cNvSpPr txBox="1"/>
          <p:nvPr/>
        </p:nvSpPr>
        <p:spPr>
          <a:xfrm>
            <a:off x="1166778" y="1357298"/>
            <a:ext cx="10545846" cy="523220"/>
          </a:xfrm>
          <a:prstGeom prst="rect">
            <a:avLst/>
          </a:prstGeom>
          <a:noFill/>
        </p:spPr>
        <p:txBody>
          <a:bodyPr wrap="square" rtlCol="0">
            <a:spAutoFit/>
          </a:bodyPr>
          <a:lstStyle/>
          <a:p>
            <a:r>
              <a:rPr lang="zh-CN" altLang="en-US" sz="2800" dirty="0" smtClean="0"/>
              <a:t>（</a:t>
            </a:r>
            <a:r>
              <a:rPr lang="en-US" altLang="zh-CN" sz="2800" dirty="0" smtClean="0"/>
              <a:t>1</a:t>
            </a:r>
            <a:r>
              <a:rPr lang="zh-CN" altLang="en-US" sz="2800" dirty="0" smtClean="0"/>
              <a:t>）</a:t>
            </a:r>
            <a:r>
              <a:rPr lang="en-US" altLang="zh-CN" sz="2800" dirty="0" err="1" smtClean="0"/>
              <a:t>Numpy</a:t>
            </a:r>
            <a:r>
              <a:rPr lang="zh-CN" altLang="en-US" sz="2800" dirty="0" smtClean="0"/>
              <a:t>库中的</a:t>
            </a:r>
            <a:r>
              <a:rPr lang="en-US" altLang="zh-CN" sz="2800" dirty="0" err="1" smtClean="0"/>
              <a:t>linspace</a:t>
            </a:r>
            <a:r>
              <a:rPr lang="zh-CN" altLang="en-US" sz="2800" dirty="0" smtClean="0"/>
              <a:t>函数，用于生成一个等间隔的数列。</a:t>
            </a:r>
            <a:endParaRPr lang="en-US" altLang="zh-CN" sz="2800" dirty="0" smtClean="0"/>
          </a:p>
        </p:txBody>
      </p:sp>
      <p:sp>
        <p:nvSpPr>
          <p:cNvPr id="2" name="文本框 1"/>
          <p:cNvSpPr txBox="1"/>
          <p:nvPr/>
        </p:nvSpPr>
        <p:spPr>
          <a:xfrm>
            <a:off x="1165695" y="2112271"/>
            <a:ext cx="10329822" cy="523220"/>
          </a:xfrm>
          <a:prstGeom prst="rect">
            <a:avLst/>
          </a:prstGeom>
          <a:noFill/>
        </p:spPr>
        <p:txBody>
          <a:bodyPr wrap="square" rtlCol="0">
            <a:spAutoFit/>
          </a:bodyPr>
          <a:lstStyle/>
          <a:p>
            <a:r>
              <a:rPr lang="en-US" altLang="zh-CN" sz="2800" dirty="0" err="1" smtClean="0">
                <a:solidFill>
                  <a:srgbClr val="FFFF00"/>
                </a:solidFill>
                <a:latin typeface="仿宋" panose="02010609060101010101" pitchFamily="49" charset="-122"/>
                <a:ea typeface="仿宋" panose="02010609060101010101" pitchFamily="49" charset="-122"/>
              </a:rPr>
              <a:t>np.linspace</a:t>
            </a:r>
            <a:r>
              <a:rPr lang="en-US" altLang="zh-CN" sz="2800" dirty="0" smtClean="0">
                <a:solidFill>
                  <a:srgbClr val="FFFF00"/>
                </a:solidFill>
                <a:latin typeface="仿宋" panose="02010609060101010101" pitchFamily="49" charset="-122"/>
                <a:ea typeface="仿宋" panose="02010609060101010101" pitchFamily="49" charset="-122"/>
              </a:rPr>
              <a:t>(</a:t>
            </a:r>
            <a:r>
              <a:rPr lang="en-US" altLang="zh-CN" sz="2800" dirty="0" err="1" smtClean="0">
                <a:solidFill>
                  <a:srgbClr val="FFFF00"/>
                </a:solidFill>
                <a:latin typeface="仿宋" panose="02010609060101010101" pitchFamily="49" charset="-122"/>
                <a:ea typeface="仿宋" panose="02010609060101010101" pitchFamily="49" charset="-122"/>
              </a:rPr>
              <a:t>start,stop,num</a:t>
            </a:r>
            <a:r>
              <a:rPr lang="en-US" altLang="zh-CN" sz="2800" dirty="0" smtClean="0">
                <a:solidFill>
                  <a:srgbClr val="FFFF00"/>
                </a:solidFill>
                <a:latin typeface="仿宋" panose="02010609060101010101" pitchFamily="49" charset="-122"/>
                <a:ea typeface="仿宋" panose="02010609060101010101" pitchFamily="49" charset="-122"/>
              </a:rPr>
              <a:t>[[, endpoint],</a:t>
            </a:r>
            <a:r>
              <a:rPr lang="en-US" altLang="zh-CN" sz="2800" dirty="0" err="1" smtClean="0">
                <a:solidFill>
                  <a:srgbClr val="FFFF00"/>
                </a:solidFill>
                <a:latin typeface="仿宋" panose="02010609060101010101" pitchFamily="49" charset="-122"/>
                <a:ea typeface="仿宋" panose="02010609060101010101" pitchFamily="49" charset="-122"/>
              </a:rPr>
              <a:t>retstep</a:t>
            </a:r>
            <a:r>
              <a:rPr lang="en-US" altLang="zh-CN" sz="2800" dirty="0" smtClean="0">
                <a:solidFill>
                  <a:srgbClr val="FFFF00"/>
                </a:solidFill>
                <a:latin typeface="仿宋" panose="02010609060101010101" pitchFamily="49" charset="-122"/>
                <a:ea typeface="仿宋" panose="02010609060101010101" pitchFamily="49" charset="-122"/>
              </a:rPr>
              <a:t>])</a:t>
            </a:r>
            <a:endParaRPr lang="zh-CN" altLang="en-US" sz="2800" dirty="0">
              <a:solidFill>
                <a:srgbClr val="FFFF00"/>
              </a:solidFill>
              <a:latin typeface="仿宋" panose="02010609060101010101" pitchFamily="49" charset="-122"/>
              <a:ea typeface="仿宋" panose="02010609060101010101" pitchFamily="49" charset="-122"/>
            </a:endParaRPr>
          </a:p>
        </p:txBody>
      </p:sp>
      <p:sp>
        <p:nvSpPr>
          <p:cNvPr id="6" name="文本框 5"/>
          <p:cNvSpPr txBox="1"/>
          <p:nvPr/>
        </p:nvSpPr>
        <p:spPr>
          <a:xfrm>
            <a:off x="1165695" y="2861686"/>
            <a:ext cx="10329822" cy="3453253"/>
          </a:xfrm>
          <a:prstGeom prst="rect">
            <a:avLst/>
          </a:prstGeom>
          <a:noFill/>
        </p:spPr>
        <p:txBody>
          <a:bodyPr wrap="square" rtlCol="0">
            <a:spAutoFit/>
          </a:bodyPr>
          <a:lstStyle/>
          <a:p>
            <a:pPr>
              <a:lnSpc>
                <a:spcPct val="120000"/>
              </a:lnSpc>
            </a:pPr>
            <a:r>
              <a:rPr lang="en-US" altLang="zh-CN" sz="2600" dirty="0" smtClean="0">
                <a:latin typeface="仿宋" panose="02010609060101010101" pitchFamily="49" charset="-122"/>
                <a:ea typeface="仿宋" panose="02010609060101010101" pitchFamily="49" charset="-122"/>
              </a:rPr>
              <a:t>start</a:t>
            </a:r>
            <a:r>
              <a:rPr lang="zh-CN" altLang="en-US" sz="2600" dirty="0" smtClean="0">
                <a:latin typeface="仿宋" panose="02010609060101010101" pitchFamily="49" charset="-122"/>
                <a:ea typeface="仿宋" panose="02010609060101010101" pitchFamily="49" charset="-122"/>
              </a:rPr>
              <a:t>：生成数列的起点；</a:t>
            </a:r>
            <a:endParaRPr lang="en-US" altLang="zh-CN" sz="2600" dirty="0" smtClean="0">
              <a:latin typeface="仿宋" panose="02010609060101010101" pitchFamily="49" charset="-122"/>
              <a:ea typeface="仿宋" panose="02010609060101010101" pitchFamily="49" charset="-122"/>
            </a:endParaRPr>
          </a:p>
          <a:p>
            <a:pPr>
              <a:lnSpc>
                <a:spcPct val="120000"/>
              </a:lnSpc>
            </a:pPr>
            <a:r>
              <a:rPr lang="en-US" altLang="zh-CN" sz="2600" dirty="0" smtClean="0">
                <a:latin typeface="仿宋" panose="02010609060101010101" pitchFamily="49" charset="-122"/>
                <a:ea typeface="仿宋" panose="02010609060101010101" pitchFamily="49" charset="-122"/>
              </a:rPr>
              <a:t>stop</a:t>
            </a:r>
            <a:r>
              <a:rPr lang="zh-CN" altLang="en-US" sz="2600" dirty="0" smtClean="0">
                <a:latin typeface="仿宋" panose="02010609060101010101" pitchFamily="49" charset="-122"/>
                <a:ea typeface="仿宋" panose="02010609060101010101" pitchFamily="49" charset="-122"/>
              </a:rPr>
              <a:t>：生成数列的终点；</a:t>
            </a:r>
            <a:endParaRPr lang="en-US" altLang="zh-CN" sz="2600" dirty="0" smtClean="0">
              <a:latin typeface="仿宋" panose="02010609060101010101" pitchFamily="49" charset="-122"/>
              <a:ea typeface="仿宋" panose="02010609060101010101" pitchFamily="49" charset="-122"/>
            </a:endParaRPr>
          </a:p>
          <a:p>
            <a:pPr>
              <a:lnSpc>
                <a:spcPct val="120000"/>
              </a:lnSpc>
            </a:pPr>
            <a:r>
              <a:rPr lang="en-US" altLang="zh-CN" sz="2600" dirty="0" err="1" smtClean="0">
                <a:latin typeface="仿宋" panose="02010609060101010101" pitchFamily="49" charset="-122"/>
                <a:ea typeface="仿宋" panose="02010609060101010101" pitchFamily="49" charset="-122"/>
              </a:rPr>
              <a:t>num</a:t>
            </a:r>
            <a:r>
              <a:rPr lang="zh-CN" altLang="en-US" sz="2600" dirty="0" smtClean="0">
                <a:latin typeface="仿宋" panose="02010609060101010101" pitchFamily="49" charset="-122"/>
                <a:ea typeface="仿宋" panose="02010609060101010101" pitchFamily="49" charset="-122"/>
              </a:rPr>
              <a:t>：生成数字的个数，若省略，则默认</a:t>
            </a:r>
            <a:r>
              <a:rPr lang="en-US" altLang="zh-CN" sz="2600" dirty="0" smtClean="0">
                <a:latin typeface="仿宋" panose="02010609060101010101" pitchFamily="49" charset="-122"/>
                <a:ea typeface="仿宋" panose="02010609060101010101" pitchFamily="49" charset="-122"/>
              </a:rPr>
              <a:t>50</a:t>
            </a:r>
            <a:r>
              <a:rPr lang="zh-CN" altLang="en-US" sz="2600" dirty="0" smtClean="0">
                <a:latin typeface="仿宋" panose="02010609060101010101" pitchFamily="49" charset="-122"/>
                <a:ea typeface="仿宋" panose="02010609060101010101" pitchFamily="49" charset="-122"/>
              </a:rPr>
              <a:t>；</a:t>
            </a:r>
            <a:endParaRPr lang="en-US" altLang="zh-CN" sz="2600" dirty="0" smtClean="0">
              <a:latin typeface="仿宋" panose="02010609060101010101" pitchFamily="49" charset="-122"/>
              <a:ea typeface="仿宋" panose="02010609060101010101" pitchFamily="49" charset="-122"/>
            </a:endParaRPr>
          </a:p>
          <a:p>
            <a:pPr>
              <a:lnSpc>
                <a:spcPct val="120000"/>
              </a:lnSpc>
            </a:pPr>
            <a:r>
              <a:rPr lang="en-US" altLang="zh-CN" sz="2600" dirty="0" smtClean="0">
                <a:latin typeface="仿宋" panose="02010609060101010101" pitchFamily="49" charset="-122"/>
                <a:ea typeface="仿宋" panose="02010609060101010101" pitchFamily="49" charset="-122"/>
              </a:rPr>
              <a:t>endpoint</a:t>
            </a:r>
            <a:r>
              <a:rPr lang="zh-CN" altLang="en-US" sz="2600" dirty="0" smtClean="0">
                <a:latin typeface="仿宋" panose="02010609060101010101" pitchFamily="49" charset="-122"/>
                <a:ea typeface="仿宋" panose="02010609060101010101" pitchFamily="49" charset="-122"/>
              </a:rPr>
              <a:t>：</a:t>
            </a:r>
            <a:r>
              <a:rPr lang="en-US" altLang="zh-CN" sz="2600" dirty="0" smtClean="0">
                <a:latin typeface="仿宋" panose="02010609060101010101" pitchFamily="49" charset="-122"/>
                <a:ea typeface="仿宋" panose="02010609060101010101" pitchFamily="49" charset="-122"/>
              </a:rPr>
              <a:t>bool</a:t>
            </a:r>
            <a:r>
              <a:rPr lang="zh-CN" altLang="en-US" sz="2600" dirty="0" smtClean="0">
                <a:latin typeface="仿宋" panose="02010609060101010101" pitchFamily="49" charset="-122"/>
                <a:ea typeface="仿宋" panose="02010609060101010101" pitchFamily="49" charset="-122"/>
              </a:rPr>
              <a:t>型，如果为真</a:t>
            </a:r>
            <a:r>
              <a:rPr lang="zh-CN" altLang="en-US" sz="2600" dirty="0">
                <a:latin typeface="仿宋" panose="02010609060101010101" pitchFamily="49" charset="-122"/>
                <a:ea typeface="仿宋" panose="02010609060101010101" pitchFamily="49" charset="-122"/>
              </a:rPr>
              <a:t>，则一定包括</a:t>
            </a:r>
            <a:r>
              <a:rPr lang="en-US" altLang="zh-CN" sz="2600" dirty="0">
                <a:latin typeface="仿宋" panose="02010609060101010101" pitchFamily="49" charset="-122"/>
                <a:ea typeface="仿宋" panose="02010609060101010101" pitchFamily="49" charset="-122"/>
              </a:rPr>
              <a:t>stop</a:t>
            </a:r>
            <a:r>
              <a:rPr lang="zh-CN" altLang="en-US" sz="2600" dirty="0">
                <a:latin typeface="仿宋" panose="02010609060101010101" pitchFamily="49" charset="-122"/>
                <a:ea typeface="仿宋" panose="02010609060101010101" pitchFamily="49" charset="-122"/>
              </a:rPr>
              <a:t>，如果为</a:t>
            </a:r>
            <a:r>
              <a:rPr lang="en-US" altLang="zh-CN" sz="2600" dirty="0">
                <a:latin typeface="仿宋" panose="02010609060101010101" pitchFamily="49" charset="-122"/>
                <a:ea typeface="仿宋" panose="02010609060101010101" pitchFamily="49" charset="-122"/>
              </a:rPr>
              <a:t>False</a:t>
            </a:r>
            <a:r>
              <a:rPr lang="zh-CN" altLang="en-US" sz="2600" dirty="0">
                <a:latin typeface="仿宋" panose="02010609060101010101" pitchFamily="49" charset="-122"/>
                <a:ea typeface="仿宋" panose="02010609060101010101" pitchFamily="49" charset="-122"/>
              </a:rPr>
              <a:t>，一定不会有</a:t>
            </a:r>
            <a:r>
              <a:rPr lang="en-US" altLang="zh-CN" sz="2600" dirty="0" smtClean="0">
                <a:latin typeface="仿宋" panose="02010609060101010101" pitchFamily="49" charset="-122"/>
                <a:ea typeface="仿宋" panose="02010609060101010101" pitchFamily="49" charset="-122"/>
              </a:rPr>
              <a:t>stop</a:t>
            </a:r>
            <a:r>
              <a:rPr lang="zh-CN" altLang="en-US" sz="2600" dirty="0" smtClean="0">
                <a:latin typeface="仿宋" panose="02010609060101010101" pitchFamily="49" charset="-122"/>
                <a:ea typeface="仿宋" panose="02010609060101010101" pitchFamily="49" charset="-122"/>
              </a:rPr>
              <a:t>；若省略，则默认为</a:t>
            </a:r>
            <a:r>
              <a:rPr lang="en-US" altLang="zh-CN" sz="2600" dirty="0" smtClean="0">
                <a:latin typeface="仿宋" panose="02010609060101010101" pitchFamily="49" charset="-122"/>
                <a:ea typeface="仿宋" panose="02010609060101010101" pitchFamily="49" charset="-122"/>
              </a:rPr>
              <a:t>True</a:t>
            </a:r>
            <a:r>
              <a:rPr lang="zh-CN" altLang="en-US" sz="2600" dirty="0" smtClean="0">
                <a:latin typeface="仿宋" panose="02010609060101010101" pitchFamily="49" charset="-122"/>
                <a:ea typeface="仿宋" panose="02010609060101010101" pitchFamily="49" charset="-122"/>
              </a:rPr>
              <a:t>。</a:t>
            </a:r>
            <a:endParaRPr lang="en-US" altLang="zh-CN" sz="2600" dirty="0" smtClean="0">
              <a:latin typeface="仿宋" panose="02010609060101010101" pitchFamily="49" charset="-122"/>
              <a:ea typeface="仿宋" panose="02010609060101010101" pitchFamily="49" charset="-122"/>
            </a:endParaRPr>
          </a:p>
          <a:p>
            <a:pPr>
              <a:lnSpc>
                <a:spcPct val="120000"/>
              </a:lnSpc>
            </a:pPr>
            <a:r>
              <a:rPr lang="en-US" altLang="zh-CN" sz="2600" dirty="0" err="1" smtClean="0">
                <a:latin typeface="仿宋" panose="02010609060101010101" pitchFamily="49" charset="-122"/>
                <a:ea typeface="仿宋" panose="02010609060101010101" pitchFamily="49" charset="-122"/>
              </a:rPr>
              <a:t>retstep</a:t>
            </a:r>
            <a:r>
              <a:rPr lang="zh-CN" altLang="en-US" sz="2600" dirty="0" smtClean="0">
                <a:latin typeface="仿宋" panose="02010609060101010101" pitchFamily="49" charset="-122"/>
                <a:ea typeface="仿宋" panose="02010609060101010101" pitchFamily="49" charset="-122"/>
              </a:rPr>
              <a:t>：</a:t>
            </a:r>
            <a:r>
              <a:rPr lang="en-US" altLang="zh-CN" sz="2600" dirty="0" smtClean="0">
                <a:latin typeface="仿宋" panose="02010609060101010101" pitchFamily="49" charset="-122"/>
                <a:ea typeface="仿宋" panose="02010609060101010101" pitchFamily="49" charset="-122"/>
              </a:rPr>
              <a:t>bool</a:t>
            </a:r>
            <a:r>
              <a:rPr lang="zh-CN" altLang="en-US" sz="2600" dirty="0" smtClean="0">
                <a:latin typeface="仿宋" panose="02010609060101010101" pitchFamily="49" charset="-122"/>
                <a:ea typeface="仿宋" panose="02010609060101010101" pitchFamily="49" charset="-122"/>
              </a:rPr>
              <a:t>型，如果为真，则返回一个元组，元组第一个值表示生成的数列，第二个值为步距</a:t>
            </a:r>
            <a:r>
              <a:rPr lang="en-US" altLang="zh-CN" sz="2600" dirty="0" smtClean="0">
                <a:latin typeface="仿宋" panose="02010609060101010101" pitchFamily="49" charset="-122"/>
                <a:ea typeface="仿宋" panose="02010609060101010101" pitchFamily="49" charset="-122"/>
              </a:rPr>
              <a:t>;</a:t>
            </a:r>
            <a:r>
              <a:rPr lang="zh-CN" altLang="en-US" sz="2600" dirty="0" smtClean="0">
                <a:latin typeface="仿宋" panose="02010609060101010101" pitchFamily="49" charset="-122"/>
                <a:ea typeface="仿宋" panose="02010609060101010101" pitchFamily="49" charset="-122"/>
              </a:rPr>
              <a:t>若省略，则默认为</a:t>
            </a:r>
            <a:r>
              <a:rPr lang="en-US" altLang="zh-CN" sz="2600" dirty="0" smtClean="0">
                <a:latin typeface="仿宋" panose="02010609060101010101" pitchFamily="49" charset="-122"/>
                <a:ea typeface="仿宋" panose="02010609060101010101" pitchFamily="49" charset="-122"/>
              </a:rPr>
              <a:t>False</a:t>
            </a:r>
            <a:r>
              <a:rPr lang="zh-CN" altLang="en-US" sz="2600" dirty="0" smtClean="0">
                <a:latin typeface="仿宋" panose="02010609060101010101" pitchFamily="49" charset="-122"/>
                <a:ea typeface="仿宋" panose="02010609060101010101" pitchFamily="49" charset="-122"/>
              </a:rPr>
              <a:t>。</a:t>
            </a:r>
            <a:endParaRPr lang="zh-CN" altLang="en-US" sz="26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92353398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809588" y="571480"/>
            <a:ext cx="6768752" cy="584775"/>
          </a:xfrm>
          <a:prstGeom prst="rect">
            <a:avLst/>
          </a:prstGeom>
          <a:noFill/>
        </p:spPr>
        <p:txBody>
          <a:bodyPr wrap="square" rtlCol="0">
            <a:spAutoFit/>
          </a:bodyPr>
          <a:lstStyle/>
          <a:p>
            <a:r>
              <a:rPr lang="zh-CN" altLang="en-US" sz="3200" dirty="0" smtClean="0"/>
              <a:t>参考函数：</a:t>
            </a:r>
            <a:endParaRPr lang="zh-CN" altLang="en-US" sz="3200" dirty="0"/>
          </a:p>
        </p:txBody>
      </p:sp>
      <p:sp>
        <p:nvSpPr>
          <p:cNvPr id="4" name="TextBox 3"/>
          <p:cNvSpPr txBox="1"/>
          <p:nvPr/>
        </p:nvSpPr>
        <p:spPr>
          <a:xfrm>
            <a:off x="1166778" y="1357298"/>
            <a:ext cx="8929750" cy="523220"/>
          </a:xfrm>
          <a:prstGeom prst="rect">
            <a:avLst/>
          </a:prstGeom>
          <a:noFill/>
        </p:spPr>
        <p:txBody>
          <a:bodyPr wrap="square" rtlCol="0">
            <a:spAutoFit/>
          </a:bodyPr>
          <a:lstStyle/>
          <a:p>
            <a:r>
              <a:rPr lang="zh-CN" altLang="en-US" sz="2800" dirty="0" smtClean="0"/>
              <a:t>（</a:t>
            </a:r>
            <a:r>
              <a:rPr lang="en-US" altLang="zh-CN" sz="2800" dirty="0" smtClean="0"/>
              <a:t>2</a:t>
            </a:r>
            <a:r>
              <a:rPr lang="zh-CN" altLang="en-US" sz="2800" dirty="0" smtClean="0"/>
              <a:t>）如何生成一张新图</a:t>
            </a:r>
            <a:endParaRPr lang="en-US" altLang="zh-CN" sz="2800" dirty="0" smtClean="0"/>
          </a:p>
        </p:txBody>
      </p:sp>
      <p:sp>
        <p:nvSpPr>
          <p:cNvPr id="2" name="文本框 1"/>
          <p:cNvSpPr txBox="1"/>
          <p:nvPr/>
        </p:nvSpPr>
        <p:spPr>
          <a:xfrm>
            <a:off x="1165695" y="2112271"/>
            <a:ext cx="10329822" cy="523220"/>
          </a:xfrm>
          <a:prstGeom prst="rect">
            <a:avLst/>
          </a:prstGeom>
          <a:noFill/>
        </p:spPr>
        <p:txBody>
          <a:bodyPr wrap="square" rtlCol="0">
            <a:spAutoFit/>
          </a:bodyPr>
          <a:lstStyle/>
          <a:p>
            <a:r>
              <a:rPr lang="pt-BR" altLang="zh-CN" sz="2800" dirty="0" smtClean="0">
                <a:solidFill>
                  <a:srgbClr val="FFFF00"/>
                </a:solidFill>
                <a:latin typeface="仿宋" panose="02010609060101010101" pitchFamily="49" charset="-122"/>
                <a:ea typeface="仿宋" panose="02010609060101010101" pitchFamily="49" charset="-122"/>
              </a:rPr>
              <a:t>np.zeros</a:t>
            </a:r>
            <a:r>
              <a:rPr lang="pt-BR" altLang="zh-CN" sz="2800" dirty="0">
                <a:solidFill>
                  <a:srgbClr val="FFFF00"/>
                </a:solidFill>
                <a:latin typeface="仿宋" panose="02010609060101010101" pitchFamily="49" charset="-122"/>
                <a:ea typeface="仿宋" panose="02010609060101010101" pitchFamily="49" charset="-122"/>
              </a:rPr>
              <a:t>((M, N, </a:t>
            </a:r>
            <a:r>
              <a:rPr lang="pt-BR" altLang="zh-CN" sz="2800" dirty="0" smtClean="0">
                <a:solidFill>
                  <a:srgbClr val="FFFF00"/>
                </a:solidFill>
                <a:latin typeface="仿宋" panose="02010609060101010101" pitchFamily="49" charset="-122"/>
                <a:ea typeface="仿宋" panose="02010609060101010101" pitchFamily="49" charset="-122"/>
              </a:rPr>
              <a:t>K))</a:t>
            </a:r>
            <a:endParaRPr lang="zh-CN" altLang="en-US" sz="2800" dirty="0">
              <a:solidFill>
                <a:srgbClr val="FFFF00"/>
              </a:solidFill>
              <a:latin typeface="仿宋" panose="02010609060101010101" pitchFamily="49" charset="-122"/>
              <a:ea typeface="仿宋" panose="02010609060101010101" pitchFamily="49" charset="-122"/>
            </a:endParaRPr>
          </a:p>
        </p:txBody>
      </p:sp>
      <p:sp>
        <p:nvSpPr>
          <p:cNvPr id="6" name="文本框 5"/>
          <p:cNvSpPr txBox="1"/>
          <p:nvPr/>
        </p:nvSpPr>
        <p:spPr>
          <a:xfrm>
            <a:off x="1165695" y="3591507"/>
            <a:ext cx="10329822" cy="1532727"/>
          </a:xfrm>
          <a:prstGeom prst="rect">
            <a:avLst/>
          </a:prstGeom>
          <a:noFill/>
        </p:spPr>
        <p:txBody>
          <a:bodyPr wrap="square" rtlCol="0">
            <a:spAutoFit/>
          </a:bodyPr>
          <a:lstStyle/>
          <a:p>
            <a:pPr>
              <a:lnSpc>
                <a:spcPct val="120000"/>
              </a:lnSpc>
            </a:pPr>
            <a:r>
              <a:rPr lang="en-US" altLang="zh-CN" sz="2600" dirty="0" smtClean="0">
                <a:latin typeface="仿宋" panose="02010609060101010101" pitchFamily="49" charset="-122"/>
                <a:ea typeface="仿宋" panose="02010609060101010101" pitchFamily="49" charset="-122"/>
              </a:rPr>
              <a:t>M</a:t>
            </a:r>
            <a:r>
              <a:rPr lang="zh-CN" altLang="en-US" sz="2600" dirty="0" smtClean="0">
                <a:latin typeface="仿宋" panose="02010609060101010101" pitchFamily="49" charset="-122"/>
                <a:ea typeface="仿宋" panose="02010609060101010101" pitchFamily="49" charset="-122"/>
              </a:rPr>
              <a:t>表示生成图的行数</a:t>
            </a:r>
            <a:endParaRPr lang="en-US" altLang="zh-CN" sz="2600" dirty="0" smtClean="0">
              <a:latin typeface="仿宋" panose="02010609060101010101" pitchFamily="49" charset="-122"/>
              <a:ea typeface="仿宋" panose="02010609060101010101" pitchFamily="49" charset="-122"/>
            </a:endParaRPr>
          </a:p>
          <a:p>
            <a:pPr>
              <a:lnSpc>
                <a:spcPct val="120000"/>
              </a:lnSpc>
            </a:pPr>
            <a:r>
              <a:rPr lang="en-US" altLang="zh-CN" sz="2600" dirty="0" smtClean="0">
                <a:latin typeface="仿宋" panose="02010609060101010101" pitchFamily="49" charset="-122"/>
                <a:ea typeface="仿宋" panose="02010609060101010101" pitchFamily="49" charset="-122"/>
              </a:rPr>
              <a:t>N</a:t>
            </a:r>
            <a:r>
              <a:rPr lang="zh-CN" altLang="en-US" sz="2600" dirty="0" smtClean="0">
                <a:latin typeface="仿宋" panose="02010609060101010101" pitchFamily="49" charset="-122"/>
                <a:ea typeface="仿宋" panose="02010609060101010101" pitchFamily="49" charset="-122"/>
              </a:rPr>
              <a:t>表示生成图的列数</a:t>
            </a:r>
            <a:endParaRPr lang="en-US" altLang="zh-CN" sz="2600" dirty="0" smtClean="0">
              <a:latin typeface="仿宋" panose="02010609060101010101" pitchFamily="49" charset="-122"/>
              <a:ea typeface="仿宋" panose="02010609060101010101" pitchFamily="49" charset="-122"/>
            </a:endParaRPr>
          </a:p>
          <a:p>
            <a:pPr>
              <a:lnSpc>
                <a:spcPct val="120000"/>
              </a:lnSpc>
            </a:pPr>
            <a:r>
              <a:rPr lang="en-US" altLang="zh-CN" sz="2600" dirty="0" smtClean="0">
                <a:latin typeface="仿宋" panose="02010609060101010101" pitchFamily="49" charset="-122"/>
                <a:ea typeface="仿宋" panose="02010609060101010101" pitchFamily="49" charset="-122"/>
              </a:rPr>
              <a:t>K</a:t>
            </a:r>
            <a:r>
              <a:rPr lang="zh-CN" altLang="en-US" sz="2600" dirty="0" smtClean="0">
                <a:latin typeface="仿宋" panose="02010609060101010101" pitchFamily="49" charset="-122"/>
                <a:ea typeface="仿宋" panose="02010609060101010101" pitchFamily="49" charset="-122"/>
              </a:rPr>
              <a:t>表示生成图的颜色通道数</a:t>
            </a:r>
            <a:endParaRPr lang="zh-CN" altLang="en-US" sz="2600" dirty="0">
              <a:latin typeface="仿宋" panose="02010609060101010101" pitchFamily="49" charset="-122"/>
              <a:ea typeface="仿宋" panose="02010609060101010101" pitchFamily="49" charset="-122"/>
            </a:endParaRPr>
          </a:p>
        </p:txBody>
      </p:sp>
      <p:sp>
        <p:nvSpPr>
          <p:cNvPr id="5" name="文本框 4"/>
          <p:cNvSpPr txBox="1"/>
          <p:nvPr/>
        </p:nvSpPr>
        <p:spPr>
          <a:xfrm>
            <a:off x="1154872" y="2924944"/>
            <a:ext cx="10053695" cy="492443"/>
          </a:xfrm>
          <a:prstGeom prst="rect">
            <a:avLst/>
          </a:prstGeom>
          <a:noFill/>
        </p:spPr>
        <p:txBody>
          <a:bodyPr wrap="square" rtlCol="0">
            <a:spAutoFit/>
          </a:bodyPr>
          <a:lstStyle/>
          <a:p>
            <a:r>
              <a:rPr lang="zh-CN" altLang="en-US" sz="2600" dirty="0" smtClean="0"/>
              <a:t>此函数表示生成一个矩阵图，图中各元素像素值为</a:t>
            </a:r>
            <a:r>
              <a:rPr lang="en-US" altLang="zh-CN" sz="2600" dirty="0" smtClean="0"/>
              <a:t>0</a:t>
            </a:r>
            <a:r>
              <a:rPr lang="zh-CN" altLang="en-US" sz="2600" dirty="0" smtClean="0"/>
              <a:t>；各参数：</a:t>
            </a:r>
            <a:endParaRPr lang="zh-CN" altLang="en-US" sz="2600" dirty="0"/>
          </a:p>
        </p:txBody>
      </p:sp>
    </p:spTree>
    <p:extLst>
      <p:ext uri="{BB962C8B-B14F-4D97-AF65-F5344CB8AC3E}">
        <p14:creationId xmlns:p14="http://schemas.microsoft.com/office/powerpoint/2010/main" val="248915776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479376" y="422836"/>
            <a:ext cx="3096344" cy="584775"/>
          </a:xfrm>
          <a:prstGeom prst="rect">
            <a:avLst/>
          </a:prstGeom>
          <a:noFill/>
        </p:spPr>
        <p:txBody>
          <a:bodyPr wrap="square" rtlCol="0">
            <a:spAutoFit/>
          </a:bodyPr>
          <a:lstStyle/>
          <a:p>
            <a:r>
              <a:rPr lang="zh-CN" altLang="en-US" sz="3200" dirty="0" smtClean="0"/>
              <a:t>实践参考：</a:t>
            </a:r>
            <a:endParaRPr lang="zh-CN" altLang="en-US" sz="3200" dirty="0"/>
          </a:p>
        </p:txBody>
      </p:sp>
      <p:sp>
        <p:nvSpPr>
          <p:cNvPr id="5" name="矩形 4"/>
          <p:cNvSpPr/>
          <p:nvPr/>
        </p:nvSpPr>
        <p:spPr>
          <a:xfrm>
            <a:off x="335360" y="2976338"/>
            <a:ext cx="6096000" cy="1477328"/>
          </a:xfrm>
          <a:prstGeom prst="rect">
            <a:avLst/>
          </a:prstGeom>
        </p:spPr>
        <p:txBody>
          <a:bodyPr>
            <a:spAutoFit/>
          </a:bodyPr>
          <a:lstStyle/>
          <a:p>
            <a:r>
              <a:rPr lang="en-US" altLang="zh-CN" dirty="0" err="1">
                <a:latin typeface="仿宋" panose="02010609060101010101" pitchFamily="49" charset="-122"/>
                <a:ea typeface="仿宋" panose="02010609060101010101" pitchFamily="49" charset="-122"/>
              </a:rPr>
              <a:t>def</a:t>
            </a:r>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trans_axis</a:t>
            </a:r>
            <a:r>
              <a:rPr lang="en-US" altLang="zh-CN" dirty="0">
                <a:latin typeface="仿宋" panose="02010609060101010101" pitchFamily="49" charset="-122"/>
                <a:ea typeface="仿宋" panose="02010609060101010101" pitchFamily="49" charset="-122"/>
              </a:rPr>
              <a:t>(circle, theta):</a:t>
            </a:r>
          </a:p>
          <a:p>
            <a:r>
              <a:rPr lang="en-US" altLang="zh-CN" dirty="0">
                <a:latin typeface="仿宋" panose="02010609060101010101" pitchFamily="49" charset="-122"/>
                <a:ea typeface="仿宋" panose="02010609060101010101" pitchFamily="49" charset="-122"/>
              </a:rPr>
              <a:t>    x0, y0, r = circle</a:t>
            </a:r>
          </a:p>
          <a:p>
            <a:r>
              <a:rPr lang="en-US" altLang="zh-CN" dirty="0">
                <a:latin typeface="仿宋" panose="02010609060101010101" pitchFamily="49" charset="-122"/>
                <a:ea typeface="仿宋" panose="02010609060101010101" pitchFamily="49" charset="-122"/>
              </a:rPr>
              <a:t>    x = </a:t>
            </a:r>
            <a:r>
              <a:rPr lang="en-US" altLang="zh-CN" dirty="0" err="1">
                <a:latin typeface="仿宋" panose="02010609060101010101" pitchFamily="49" charset="-122"/>
                <a:ea typeface="仿宋" panose="02010609060101010101" pitchFamily="49" charset="-122"/>
              </a:rPr>
              <a:t>int</a:t>
            </a:r>
            <a:r>
              <a:rPr lang="en-US" altLang="zh-CN" dirty="0">
                <a:latin typeface="仿宋" panose="02010609060101010101" pitchFamily="49" charset="-122"/>
                <a:ea typeface="仿宋" panose="02010609060101010101" pitchFamily="49" charset="-122"/>
              </a:rPr>
              <a:t>(x0 + r * </a:t>
            </a:r>
            <a:r>
              <a:rPr lang="en-US" altLang="zh-CN" dirty="0" err="1">
                <a:latin typeface="仿宋" panose="02010609060101010101" pitchFamily="49" charset="-122"/>
                <a:ea typeface="仿宋" panose="02010609060101010101" pitchFamily="49" charset="-122"/>
              </a:rPr>
              <a:t>math.cos</a:t>
            </a:r>
            <a:r>
              <a:rPr lang="en-US" altLang="zh-CN" dirty="0">
                <a:latin typeface="仿宋" panose="02010609060101010101" pitchFamily="49" charset="-122"/>
                <a:ea typeface="仿宋" panose="02010609060101010101" pitchFamily="49" charset="-122"/>
              </a:rPr>
              <a:t>(theta))</a:t>
            </a:r>
          </a:p>
          <a:p>
            <a:r>
              <a:rPr lang="en-US" altLang="zh-CN" dirty="0">
                <a:latin typeface="仿宋" panose="02010609060101010101" pitchFamily="49" charset="-122"/>
                <a:ea typeface="仿宋" panose="02010609060101010101" pitchFamily="49" charset="-122"/>
              </a:rPr>
              <a:t>    y = </a:t>
            </a:r>
            <a:r>
              <a:rPr lang="en-US" altLang="zh-CN" dirty="0" err="1">
                <a:latin typeface="仿宋" panose="02010609060101010101" pitchFamily="49" charset="-122"/>
                <a:ea typeface="仿宋" panose="02010609060101010101" pitchFamily="49" charset="-122"/>
              </a:rPr>
              <a:t>int</a:t>
            </a:r>
            <a:r>
              <a:rPr lang="en-US" altLang="zh-CN" dirty="0">
                <a:latin typeface="仿宋" panose="02010609060101010101" pitchFamily="49" charset="-122"/>
                <a:ea typeface="仿宋" panose="02010609060101010101" pitchFamily="49" charset="-122"/>
              </a:rPr>
              <a:t>(y0 + r * </a:t>
            </a:r>
            <a:r>
              <a:rPr lang="en-US" altLang="zh-CN" dirty="0" err="1">
                <a:latin typeface="仿宋" panose="02010609060101010101" pitchFamily="49" charset="-122"/>
                <a:ea typeface="仿宋" panose="02010609060101010101" pitchFamily="49" charset="-122"/>
              </a:rPr>
              <a:t>math.sin</a:t>
            </a:r>
            <a:r>
              <a:rPr lang="en-US" altLang="zh-CN" dirty="0">
                <a:latin typeface="仿宋" panose="02010609060101010101" pitchFamily="49" charset="-122"/>
                <a:ea typeface="仿宋" panose="02010609060101010101" pitchFamily="49" charset="-122"/>
              </a:rPr>
              <a:t>(theta))</a:t>
            </a:r>
          </a:p>
          <a:p>
            <a:r>
              <a:rPr lang="en-US" altLang="zh-CN" dirty="0">
                <a:latin typeface="仿宋" panose="02010609060101010101" pitchFamily="49" charset="-122"/>
                <a:ea typeface="仿宋" panose="02010609060101010101" pitchFamily="49" charset="-122"/>
              </a:rPr>
              <a:t>    return x, y</a:t>
            </a:r>
            <a:endParaRPr lang="zh-CN" altLang="en-US" dirty="0">
              <a:latin typeface="仿宋" panose="02010609060101010101" pitchFamily="49" charset="-122"/>
              <a:ea typeface="仿宋" panose="02010609060101010101" pitchFamily="49" charset="-122"/>
            </a:endParaRPr>
          </a:p>
        </p:txBody>
      </p:sp>
      <p:sp>
        <p:nvSpPr>
          <p:cNvPr id="7" name="矩形 6"/>
          <p:cNvSpPr/>
          <p:nvPr/>
        </p:nvSpPr>
        <p:spPr>
          <a:xfrm>
            <a:off x="272465" y="4654299"/>
            <a:ext cx="1512168" cy="646331"/>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col=20</a:t>
            </a:r>
            <a:endParaRPr lang="en-US"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row=240</a:t>
            </a:r>
            <a:endParaRPr lang="zh-CN" altLang="en-US" dirty="0">
              <a:latin typeface="仿宋" panose="02010609060101010101" pitchFamily="49" charset="-122"/>
              <a:ea typeface="仿宋" panose="02010609060101010101" pitchFamily="49" charset="-122"/>
            </a:endParaRPr>
          </a:p>
        </p:txBody>
      </p:sp>
      <p:sp>
        <p:nvSpPr>
          <p:cNvPr id="8" name="矩形 7"/>
          <p:cNvSpPr/>
          <p:nvPr/>
        </p:nvSpPr>
        <p:spPr>
          <a:xfrm>
            <a:off x="4871864" y="1007611"/>
            <a:ext cx="7488832" cy="4524315"/>
          </a:xfrm>
          <a:prstGeom prst="rect">
            <a:avLst/>
          </a:prstGeom>
        </p:spPr>
        <p:txBody>
          <a:bodyPr wrap="square">
            <a:spAutoFit/>
          </a:bodyPr>
          <a:lstStyle/>
          <a:p>
            <a:r>
              <a:rPr lang="en-US" altLang="zh-CN" dirty="0">
                <a:latin typeface="仿宋" panose="02010609060101010101" pitchFamily="49" charset="-122"/>
                <a:ea typeface="仿宋" panose="02010609060101010101" pitchFamily="49" charset="-122"/>
              </a:rPr>
              <a:t>theta = </a:t>
            </a:r>
            <a:r>
              <a:rPr lang="en-US" altLang="zh-CN" dirty="0" err="1">
                <a:latin typeface="仿宋" panose="02010609060101010101" pitchFamily="49" charset="-122"/>
                <a:ea typeface="仿宋" panose="02010609060101010101" pitchFamily="49" charset="-122"/>
              </a:rPr>
              <a:t>np.linspace</a:t>
            </a:r>
            <a:r>
              <a:rPr lang="en-US" altLang="zh-CN" dirty="0">
                <a:latin typeface="仿宋" panose="02010609060101010101" pitchFamily="49" charset="-122"/>
                <a:ea typeface="仿宋" panose="02010609060101010101" pitchFamily="49" charset="-122"/>
              </a:rPr>
              <a:t>(0, 2 * </a:t>
            </a:r>
            <a:r>
              <a:rPr lang="en-US" altLang="zh-CN" dirty="0" err="1">
                <a:latin typeface="仿宋" panose="02010609060101010101" pitchFamily="49" charset="-122"/>
                <a:ea typeface="仿宋" panose="02010609060101010101" pitchFamily="49" charset="-122"/>
              </a:rPr>
              <a:t>np.pi</a:t>
            </a:r>
            <a:r>
              <a:rPr lang="en-US" altLang="zh-CN" dirty="0">
                <a:latin typeface="仿宋" panose="02010609060101010101" pitchFamily="49" charset="-122"/>
                <a:ea typeface="仿宋" panose="02010609060101010101" pitchFamily="49" charset="-122"/>
              </a:rPr>
              <a:t>, </a:t>
            </a:r>
            <a:r>
              <a:rPr lang="en-US" altLang="zh-CN" dirty="0" smtClean="0">
                <a:latin typeface="仿宋" panose="02010609060101010101" pitchFamily="49" charset="-122"/>
                <a:ea typeface="仿宋" panose="02010609060101010101" pitchFamily="49" charset="-122"/>
              </a:rPr>
              <a:t>row)</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for </a:t>
            </a:r>
            <a:r>
              <a:rPr lang="en-US" altLang="zh-CN" dirty="0" err="1">
                <a:latin typeface="仿宋" panose="02010609060101010101" pitchFamily="49" charset="-122"/>
                <a:ea typeface="仿宋" panose="02010609060101010101" pitchFamily="49" charset="-122"/>
              </a:rPr>
              <a:t>i</a:t>
            </a:r>
            <a:r>
              <a:rPr lang="en-US" altLang="zh-CN" dirty="0">
                <a:latin typeface="仿宋" panose="02010609060101010101" pitchFamily="49" charset="-122"/>
                <a:ea typeface="仿宋" panose="02010609060101010101" pitchFamily="49" charset="-122"/>
              </a:rPr>
              <a:t> in </a:t>
            </a:r>
            <a:r>
              <a:rPr lang="en-US" altLang="zh-CN" dirty="0" smtClean="0">
                <a:latin typeface="仿宋" panose="02010609060101010101" pitchFamily="49" charset="-122"/>
                <a:ea typeface="仿宋" panose="02010609060101010101" pitchFamily="49" charset="-122"/>
              </a:rPr>
              <a:t>range(row):</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curr_theta</a:t>
            </a:r>
            <a:r>
              <a:rPr lang="en-US" altLang="zh-CN" dirty="0">
                <a:latin typeface="仿宋" panose="02010609060101010101" pitchFamily="49" charset="-122"/>
                <a:ea typeface="仿宋" panose="02010609060101010101" pitchFamily="49" charset="-122"/>
              </a:rPr>
              <a:t> = theta[</a:t>
            </a:r>
            <a:r>
              <a:rPr lang="en-US" altLang="zh-CN" dirty="0" err="1">
                <a:latin typeface="仿宋" panose="02010609060101010101" pitchFamily="49" charset="-122"/>
                <a:ea typeface="仿宋" panose="02010609060101010101" pitchFamily="49" charset="-122"/>
              </a:rPr>
              <a:t>i</a:t>
            </a:r>
            <a:r>
              <a:rPr lang="en-US" altLang="zh-CN" dirty="0" smtClean="0">
                <a:latin typeface="仿宋" panose="02010609060101010101" pitchFamily="49" charset="-122"/>
                <a:ea typeface="仿宋" panose="02010609060101010101" pitchFamily="49" charset="-122"/>
              </a:rPr>
              <a:t>]</a:t>
            </a:r>
            <a:endParaRPr lang="en-US" altLang="zh-CN" dirty="0">
              <a:latin typeface="仿宋" panose="02010609060101010101" pitchFamily="49" charset="-122"/>
              <a:ea typeface="仿宋" panose="02010609060101010101" pitchFamily="49" charset="-122"/>
            </a:endParaRPr>
          </a:p>
          <a:p>
            <a:endParaRPr lang="en-US" altLang="zh-CN" dirty="0" smtClean="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if </a:t>
            </a:r>
            <a:r>
              <a:rPr lang="en-US" altLang="zh-CN" dirty="0" err="1" smtClean="0">
                <a:latin typeface="仿宋" panose="02010609060101010101" pitchFamily="49" charset="-122"/>
                <a:ea typeface="仿宋" panose="02010609060101010101" pitchFamily="49" charset="-122"/>
              </a:rPr>
              <a:t>curr_theta</a:t>
            </a:r>
            <a:r>
              <a:rPr lang="en-US" altLang="zh-CN" dirty="0" smtClean="0">
                <a:latin typeface="仿宋" panose="02010609060101010101" pitchFamily="49" charset="-122"/>
                <a:ea typeface="仿宋" panose="02010609060101010101" pitchFamily="49" charset="-122"/>
              </a:rPr>
              <a:t> &gt; 2 * </a:t>
            </a:r>
            <a:r>
              <a:rPr lang="en-US" altLang="zh-CN" dirty="0" err="1" smtClean="0">
                <a:latin typeface="仿宋" panose="02010609060101010101" pitchFamily="49" charset="-122"/>
                <a:ea typeface="仿宋" panose="02010609060101010101" pitchFamily="49" charset="-122"/>
              </a:rPr>
              <a:t>np.pi</a:t>
            </a:r>
            <a:r>
              <a:rPr lang="en-US" altLang="zh-CN" dirty="0" smtClean="0">
                <a:latin typeface="仿宋" panose="02010609060101010101" pitchFamily="49" charset="-122"/>
                <a:ea typeface="仿宋" panose="02010609060101010101" pitchFamily="49" charset="-122"/>
              </a:rPr>
              <a:t>:</a:t>
            </a:r>
          </a:p>
          <a:p>
            <a:r>
              <a:rPr lang="en-US" altLang="zh-CN" dirty="0" smtClean="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curr_theta</a:t>
            </a:r>
            <a:r>
              <a:rPr lang="en-US" altLang="zh-CN" dirty="0">
                <a:latin typeface="仿宋" panose="02010609060101010101" pitchFamily="49" charset="-122"/>
                <a:ea typeface="仿宋" panose="02010609060101010101" pitchFamily="49" charset="-122"/>
              </a:rPr>
              <a:t> -= 2 * </a:t>
            </a:r>
            <a:r>
              <a:rPr lang="en-US" altLang="zh-CN" dirty="0" err="1">
                <a:latin typeface="仿宋" panose="02010609060101010101" pitchFamily="49" charset="-122"/>
                <a:ea typeface="仿宋" panose="02010609060101010101" pitchFamily="49" charset="-122"/>
              </a:rPr>
              <a:t>np.pi</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    begin = </a:t>
            </a:r>
            <a:r>
              <a:rPr lang="en-US" altLang="zh-CN" dirty="0" err="1">
                <a:latin typeface="仿宋" panose="02010609060101010101" pitchFamily="49" charset="-122"/>
                <a:ea typeface="仿宋" panose="02010609060101010101" pitchFamily="49" charset="-122"/>
              </a:rPr>
              <a:t>trans_axis</a:t>
            </a:r>
            <a:r>
              <a:rPr lang="en-US" altLang="zh-CN" dirty="0">
                <a:latin typeface="仿宋" panose="02010609060101010101" pitchFamily="49" charset="-122"/>
                <a:ea typeface="仿宋" panose="02010609060101010101" pitchFamily="49" charset="-122"/>
              </a:rPr>
              <a:t>(</a:t>
            </a:r>
            <a:r>
              <a:rPr lang="en-US" altLang="zh-CN" dirty="0" err="1">
                <a:latin typeface="仿宋" panose="02010609060101010101" pitchFamily="49" charset="-122"/>
                <a:ea typeface="仿宋" panose="02010609060101010101" pitchFamily="49" charset="-122"/>
              </a:rPr>
              <a:t>inr</a:t>
            </a:r>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curr_theta</a:t>
            </a:r>
            <a:r>
              <a:rPr lang="en-US" altLang="zh-CN" dirty="0">
                <a:latin typeface="仿宋" panose="02010609060101010101" pitchFamily="49" charset="-122"/>
                <a:ea typeface="仿宋" panose="02010609060101010101" pitchFamily="49" charset="-122"/>
              </a:rPr>
              <a:t>)</a:t>
            </a:r>
          </a:p>
          <a:p>
            <a:r>
              <a:rPr lang="en-US" altLang="zh-CN" dirty="0">
                <a:latin typeface="仿宋" panose="02010609060101010101" pitchFamily="49" charset="-122"/>
                <a:ea typeface="仿宋" panose="02010609060101010101" pitchFamily="49" charset="-122"/>
              </a:rPr>
              <a:t>    end = </a:t>
            </a:r>
            <a:r>
              <a:rPr lang="en-US" altLang="zh-CN" dirty="0" err="1">
                <a:latin typeface="仿宋" panose="02010609060101010101" pitchFamily="49" charset="-122"/>
                <a:ea typeface="仿宋" panose="02010609060101010101" pitchFamily="49" charset="-122"/>
              </a:rPr>
              <a:t>trans_axis</a:t>
            </a:r>
            <a:r>
              <a:rPr lang="en-US" altLang="zh-CN" dirty="0">
                <a:latin typeface="仿宋" panose="02010609060101010101" pitchFamily="49" charset="-122"/>
                <a:ea typeface="仿宋" panose="02010609060101010101" pitchFamily="49" charset="-122"/>
              </a:rPr>
              <a:t>(</a:t>
            </a:r>
            <a:r>
              <a:rPr lang="en-US" altLang="zh-CN" dirty="0" err="1">
                <a:latin typeface="仿宋" panose="02010609060101010101" pitchFamily="49" charset="-122"/>
                <a:ea typeface="仿宋" panose="02010609060101010101" pitchFamily="49" charset="-122"/>
              </a:rPr>
              <a:t>outr</a:t>
            </a:r>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curr_theta</a:t>
            </a:r>
            <a:r>
              <a:rPr lang="en-US" altLang="zh-CN" dirty="0">
                <a:latin typeface="仿宋" panose="02010609060101010101" pitchFamily="49" charset="-122"/>
                <a:ea typeface="仿宋" panose="02010609060101010101" pitchFamily="49" charset="-122"/>
              </a:rPr>
              <a:t>)</a:t>
            </a:r>
          </a:p>
          <a:p>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xspace</a:t>
            </a:r>
            <a:r>
              <a:rPr lang="en-US" altLang="zh-CN" dirty="0">
                <a:latin typeface="仿宋" panose="02010609060101010101" pitchFamily="49" charset="-122"/>
                <a:ea typeface="仿宋" panose="02010609060101010101" pitchFamily="49" charset="-122"/>
              </a:rPr>
              <a:t> = </a:t>
            </a:r>
            <a:r>
              <a:rPr lang="en-US" altLang="zh-CN" dirty="0" err="1">
                <a:latin typeface="仿宋" panose="02010609060101010101" pitchFamily="49" charset="-122"/>
                <a:ea typeface="仿宋" panose="02010609060101010101" pitchFamily="49" charset="-122"/>
              </a:rPr>
              <a:t>np.linspace</a:t>
            </a:r>
            <a:r>
              <a:rPr lang="en-US" altLang="zh-CN" dirty="0">
                <a:latin typeface="仿宋" panose="02010609060101010101" pitchFamily="49" charset="-122"/>
                <a:ea typeface="仿宋" panose="02010609060101010101" pitchFamily="49" charset="-122"/>
              </a:rPr>
              <a:t>(begin[0], end[0], </a:t>
            </a:r>
            <a:r>
              <a:rPr lang="en-US" altLang="zh-CN" dirty="0" smtClean="0">
                <a:latin typeface="仿宋" panose="02010609060101010101" pitchFamily="49" charset="-122"/>
                <a:ea typeface="仿宋" panose="02010609060101010101" pitchFamily="49" charset="-122"/>
              </a:rPr>
              <a:t>col)</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yspace</a:t>
            </a:r>
            <a:r>
              <a:rPr lang="en-US" altLang="zh-CN" dirty="0">
                <a:latin typeface="仿宋" panose="02010609060101010101" pitchFamily="49" charset="-122"/>
                <a:ea typeface="仿宋" panose="02010609060101010101" pitchFamily="49" charset="-122"/>
              </a:rPr>
              <a:t> = </a:t>
            </a:r>
            <a:r>
              <a:rPr lang="en-US" altLang="zh-CN" dirty="0" err="1">
                <a:latin typeface="仿宋" panose="02010609060101010101" pitchFamily="49" charset="-122"/>
                <a:ea typeface="仿宋" panose="02010609060101010101" pitchFamily="49" charset="-122"/>
              </a:rPr>
              <a:t>np.linspace</a:t>
            </a:r>
            <a:r>
              <a:rPr lang="en-US" altLang="zh-CN" dirty="0">
                <a:latin typeface="仿宋" panose="02010609060101010101" pitchFamily="49" charset="-122"/>
                <a:ea typeface="仿宋" panose="02010609060101010101" pitchFamily="49" charset="-122"/>
              </a:rPr>
              <a:t>(begin[1], end[1], </a:t>
            </a:r>
            <a:r>
              <a:rPr lang="en-US" altLang="zh-CN" dirty="0" smtClean="0">
                <a:latin typeface="仿宋" panose="02010609060101010101" pitchFamily="49" charset="-122"/>
                <a:ea typeface="仿宋" panose="02010609060101010101" pitchFamily="49" charset="-122"/>
              </a:rPr>
              <a:t>col)</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    for j in range(</a:t>
            </a:r>
            <a:r>
              <a:rPr lang="en-US" altLang="zh-CN" dirty="0" err="1">
                <a:latin typeface="仿宋" panose="02010609060101010101" pitchFamily="49" charset="-122"/>
                <a:ea typeface="仿宋" panose="02010609060101010101" pitchFamily="49" charset="-122"/>
              </a:rPr>
              <a:t>len</a:t>
            </a:r>
            <a:r>
              <a:rPr lang="en-US" altLang="zh-CN" dirty="0">
                <a:latin typeface="仿宋" panose="02010609060101010101" pitchFamily="49" charset="-122"/>
                <a:ea typeface="仿宋" panose="02010609060101010101" pitchFamily="49" charset="-122"/>
              </a:rPr>
              <a:t>(</a:t>
            </a:r>
            <a:r>
              <a:rPr lang="en-US" altLang="zh-CN" dirty="0" err="1">
                <a:latin typeface="仿宋" panose="02010609060101010101" pitchFamily="49" charset="-122"/>
                <a:ea typeface="仿宋" panose="02010609060101010101" pitchFamily="49" charset="-122"/>
              </a:rPr>
              <a:t>xspace</a:t>
            </a:r>
            <a:r>
              <a:rPr lang="en-US" altLang="zh-CN" dirty="0">
                <a:latin typeface="仿宋" panose="02010609060101010101" pitchFamily="49" charset="-122"/>
                <a:ea typeface="仿宋" panose="02010609060101010101" pitchFamily="49" charset="-122"/>
              </a:rPr>
              <a:t>)):</a:t>
            </a:r>
          </a:p>
          <a:p>
            <a:r>
              <a:rPr lang="en-US" altLang="zh-CN" dirty="0" smtClean="0">
                <a:latin typeface="仿宋" panose="02010609060101010101" pitchFamily="49" charset="-122"/>
                <a:ea typeface="仿宋" panose="02010609060101010101" pitchFamily="49" charset="-122"/>
              </a:rPr>
              <a:t>        normalized[j</a:t>
            </a:r>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i</a:t>
            </a:r>
            <a:r>
              <a:rPr lang="en-US" altLang="zh-CN" dirty="0">
                <a:latin typeface="仿宋" panose="02010609060101010101" pitchFamily="49" charset="-122"/>
                <a:ea typeface="仿宋" panose="02010609060101010101" pitchFamily="49" charset="-122"/>
              </a:rPr>
              <a:t>] = </a:t>
            </a:r>
            <a:r>
              <a:rPr lang="en-US" altLang="zh-CN" dirty="0" err="1">
                <a:latin typeface="仿宋" panose="02010609060101010101" pitchFamily="49" charset="-122"/>
                <a:ea typeface="仿宋" panose="02010609060101010101" pitchFamily="49" charset="-122"/>
              </a:rPr>
              <a:t>img</a:t>
            </a:r>
            <a:r>
              <a:rPr lang="en-US" altLang="zh-CN" dirty="0">
                <a:latin typeface="仿宋" panose="02010609060101010101" pitchFamily="49" charset="-122"/>
                <a:ea typeface="仿宋" panose="02010609060101010101" pitchFamily="49" charset="-122"/>
              </a:rPr>
              <a:t>[</a:t>
            </a:r>
            <a:r>
              <a:rPr lang="en-US" altLang="zh-CN" dirty="0" err="1">
                <a:latin typeface="仿宋" panose="02010609060101010101" pitchFamily="49" charset="-122"/>
                <a:ea typeface="仿宋" panose="02010609060101010101" pitchFamily="49" charset="-122"/>
              </a:rPr>
              <a:t>int</a:t>
            </a:r>
            <a:r>
              <a:rPr lang="en-US" altLang="zh-CN" dirty="0">
                <a:latin typeface="仿宋" panose="02010609060101010101" pitchFamily="49" charset="-122"/>
                <a:ea typeface="仿宋" panose="02010609060101010101" pitchFamily="49" charset="-122"/>
              </a:rPr>
              <a:t>(</a:t>
            </a:r>
            <a:r>
              <a:rPr lang="en-US" altLang="zh-CN" dirty="0" err="1">
                <a:latin typeface="仿宋" panose="02010609060101010101" pitchFamily="49" charset="-122"/>
                <a:ea typeface="仿宋" panose="02010609060101010101" pitchFamily="49" charset="-122"/>
              </a:rPr>
              <a:t>yspace</a:t>
            </a:r>
            <a:r>
              <a:rPr lang="en-US" altLang="zh-CN" dirty="0">
                <a:latin typeface="仿宋" panose="02010609060101010101" pitchFamily="49" charset="-122"/>
                <a:ea typeface="仿宋" panose="02010609060101010101" pitchFamily="49" charset="-122"/>
              </a:rPr>
              <a:t>[j]), </a:t>
            </a:r>
            <a:r>
              <a:rPr lang="en-US" altLang="zh-CN" dirty="0" err="1" smtClean="0">
                <a:latin typeface="仿宋" panose="02010609060101010101" pitchFamily="49" charset="-122"/>
                <a:ea typeface="仿宋" panose="02010609060101010101" pitchFamily="49" charset="-122"/>
              </a:rPr>
              <a:t>int</a:t>
            </a:r>
            <a:r>
              <a:rPr lang="en-US" altLang="zh-CN" dirty="0" smtClean="0">
                <a:latin typeface="仿宋" panose="02010609060101010101" pitchFamily="49" charset="-122"/>
                <a:ea typeface="仿宋" panose="02010609060101010101" pitchFamily="49" charset="-122"/>
              </a:rPr>
              <a:t>(</a:t>
            </a:r>
            <a:r>
              <a:rPr lang="en-US" altLang="zh-CN" dirty="0" err="1" smtClean="0">
                <a:latin typeface="仿宋" panose="02010609060101010101" pitchFamily="49" charset="-122"/>
                <a:ea typeface="仿宋" panose="02010609060101010101" pitchFamily="49" charset="-122"/>
              </a:rPr>
              <a:t>xspace</a:t>
            </a:r>
            <a:r>
              <a:rPr lang="en-US" altLang="zh-CN" dirty="0" smtClean="0">
                <a:latin typeface="仿宋" panose="02010609060101010101" pitchFamily="49" charset="-122"/>
                <a:ea typeface="仿宋" panose="02010609060101010101" pitchFamily="49" charset="-122"/>
              </a:rPr>
              <a:t>[j])]</a:t>
            </a:r>
            <a:endParaRPr lang="zh-CN" altLang="en-US"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print(normalized</a:t>
            </a:r>
            <a:r>
              <a:rPr lang="en-US" altLang="zh-CN" dirty="0">
                <a:latin typeface="仿宋" panose="02010609060101010101" pitchFamily="49" charset="-122"/>
                <a:ea typeface="仿宋" panose="02010609060101010101" pitchFamily="49" charset="-122"/>
              </a:rPr>
              <a:t>) </a:t>
            </a:r>
          </a:p>
          <a:p>
            <a:r>
              <a:rPr lang="en-US" altLang="zh-CN" dirty="0">
                <a:latin typeface="仿宋" panose="02010609060101010101" pitchFamily="49" charset="-122"/>
                <a:ea typeface="仿宋" panose="02010609060101010101" pitchFamily="49" charset="-122"/>
              </a:rPr>
              <a:t>cv2.imwrite('normalized1.jpg', normalized)  </a:t>
            </a:r>
          </a:p>
          <a:p>
            <a:r>
              <a:rPr lang="en-US" altLang="zh-CN" dirty="0" err="1">
                <a:latin typeface="仿宋" panose="02010609060101010101" pitchFamily="49" charset="-122"/>
                <a:ea typeface="仿宋" panose="02010609060101010101" pitchFamily="49" charset="-122"/>
              </a:rPr>
              <a:t>norimg</a:t>
            </a:r>
            <a:r>
              <a:rPr lang="en-US" altLang="zh-CN" dirty="0">
                <a:latin typeface="仿宋" panose="02010609060101010101" pitchFamily="49" charset="-122"/>
                <a:ea typeface="仿宋" panose="02010609060101010101" pitchFamily="49" charset="-122"/>
              </a:rPr>
              <a:t>=cv2.imread("normalized1.jpg",0) </a:t>
            </a:r>
            <a:endParaRPr lang="en-US" altLang="zh-CN" dirty="0" smtClean="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cv2.imshow("</a:t>
            </a:r>
            <a:r>
              <a:rPr lang="en-US" altLang="zh-CN" dirty="0" smtClean="0">
                <a:latin typeface="仿宋" panose="02010609060101010101" pitchFamily="49" charset="-122"/>
                <a:ea typeface="仿宋" panose="02010609060101010101" pitchFamily="49" charset="-122"/>
              </a:rPr>
              <a:t>normalized",</a:t>
            </a:r>
            <a:r>
              <a:rPr lang="en-US" altLang="zh-CN" dirty="0" err="1" smtClean="0">
                <a:latin typeface="仿宋" panose="02010609060101010101" pitchFamily="49" charset="-122"/>
                <a:ea typeface="仿宋" panose="02010609060101010101" pitchFamily="49" charset="-122"/>
              </a:rPr>
              <a:t>norimg</a:t>
            </a:r>
            <a:r>
              <a:rPr lang="en-US" altLang="zh-CN" dirty="0" smtClean="0">
                <a:latin typeface="仿宋" panose="02010609060101010101" pitchFamily="49" charset="-122"/>
                <a:ea typeface="仿宋" panose="02010609060101010101" pitchFamily="49" charset="-122"/>
              </a:rPr>
              <a:t>)</a:t>
            </a:r>
            <a:endParaRPr lang="zh-CN" altLang="en-US" dirty="0">
              <a:latin typeface="仿宋" panose="02010609060101010101" pitchFamily="49" charset="-122"/>
              <a:ea typeface="仿宋" panose="02010609060101010101" pitchFamily="49" charset="-122"/>
            </a:endParaRPr>
          </a:p>
        </p:txBody>
      </p:sp>
      <p:sp>
        <p:nvSpPr>
          <p:cNvPr id="10" name="矩形 9"/>
          <p:cNvSpPr/>
          <p:nvPr/>
        </p:nvSpPr>
        <p:spPr>
          <a:xfrm>
            <a:off x="263352" y="5517232"/>
            <a:ext cx="8472264" cy="646331"/>
          </a:xfrm>
          <a:prstGeom prst="rect">
            <a:avLst/>
          </a:prstGeom>
        </p:spPr>
        <p:txBody>
          <a:bodyPr wrap="square">
            <a:spAutoFit/>
          </a:bodyPr>
          <a:lstStyle/>
          <a:p>
            <a:r>
              <a:rPr lang="zh-CN" altLang="en-US" dirty="0">
                <a:latin typeface="仿宋" panose="02010609060101010101" pitchFamily="49" charset="-122"/>
                <a:ea typeface="仿宋" panose="02010609060101010101" pitchFamily="49" charset="-122"/>
              </a:rPr>
              <a:t>inr=(innercircles[0][0][0],innercircles[0][0][1],innercircles[0][0][2])</a:t>
            </a:r>
          </a:p>
          <a:p>
            <a:r>
              <a:rPr lang="zh-CN" altLang="en-US" dirty="0">
                <a:latin typeface="仿宋" panose="02010609060101010101" pitchFamily="49" charset="-122"/>
                <a:ea typeface="仿宋" panose="02010609060101010101" pitchFamily="49" charset="-122"/>
              </a:rPr>
              <a:t>outr=(outercircles[0][0][0],outercircles[0][0][1],outercircles[0][0][2])</a:t>
            </a:r>
          </a:p>
        </p:txBody>
      </p:sp>
      <p:cxnSp>
        <p:nvCxnSpPr>
          <p:cNvPr id="12" name="直接箭头连接符 11"/>
          <p:cNvCxnSpPr/>
          <p:nvPr/>
        </p:nvCxnSpPr>
        <p:spPr>
          <a:xfrm>
            <a:off x="191344" y="2976338"/>
            <a:ext cx="0" cy="3332982"/>
          </a:xfrm>
          <a:prstGeom prst="straightConnector1">
            <a:avLst/>
          </a:prstGeom>
          <a:ln>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p:nvCxnSpPr>
        <p:spPr>
          <a:xfrm rot="16200000" flipV="1">
            <a:off x="4331804" y="1592796"/>
            <a:ext cx="4392488" cy="4176464"/>
          </a:xfrm>
          <a:prstGeom prst="curvedConnector3">
            <a:avLst>
              <a:gd name="adj1" fmla="val 27844"/>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79376" y="1147847"/>
            <a:ext cx="2967480" cy="923330"/>
          </a:xfrm>
          <a:prstGeom prst="rect">
            <a:avLst/>
          </a:prstGeom>
          <a:noFill/>
        </p:spPr>
        <p:txBody>
          <a:bodyPr wrap="none" lIns="91440" tIns="45720" rIns="91440" bIns="45720">
            <a:spAutoFit/>
          </a:bodyPr>
          <a:lstStyle/>
          <a:p>
            <a:pPr algn="ctr"/>
            <a:r>
              <a:rPr lang="zh-CN" altLang="en-US" sz="5400" b="1" dirty="0" smtClean="0">
                <a:ln w="22225">
                  <a:solidFill>
                    <a:schemeClr val="accent2"/>
                  </a:solidFill>
                  <a:prstDash val="solid"/>
                </a:ln>
                <a:solidFill>
                  <a:schemeClr val="accent2">
                    <a:lumMod val="40000"/>
                    <a:lumOff val="60000"/>
                  </a:schemeClr>
                </a:solidFill>
              </a:rPr>
              <a:t>参考代码</a:t>
            </a:r>
            <a:endParaRPr lang="zh-CN" altLang="en-US" sz="5400" b="1" dirty="0">
              <a:ln w="22225">
                <a:solidFill>
                  <a:schemeClr val="accent2"/>
                </a:solidFill>
                <a:prstDash val="solid"/>
              </a:ln>
              <a:solidFill>
                <a:schemeClr val="accent2">
                  <a:lumMod val="40000"/>
                  <a:lumOff val="60000"/>
                </a:schemeClr>
              </a:solidFill>
            </a:endParaRPr>
          </a:p>
        </p:txBody>
      </p:sp>
      <p:sp>
        <p:nvSpPr>
          <p:cNvPr id="20" name="矩形 19"/>
          <p:cNvSpPr/>
          <p:nvPr/>
        </p:nvSpPr>
        <p:spPr>
          <a:xfrm>
            <a:off x="342323" y="2167326"/>
            <a:ext cx="3672408" cy="677860"/>
          </a:xfrm>
          <a:prstGeom prst="rect">
            <a:avLst/>
          </a:prstGeom>
          <a:solidFill>
            <a:schemeClr val="tx2">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9229" y="2358429"/>
            <a:ext cx="441146" cy="369332"/>
          </a:xfrm>
          <a:prstGeom prst="rect">
            <a:avLst/>
          </a:prstGeom>
          <a:noFill/>
        </p:spPr>
        <p:txBody>
          <a:bodyPr wrap="none" rtlCol="0">
            <a:spAutoFit/>
          </a:bodyPr>
          <a:lstStyle/>
          <a:p>
            <a:r>
              <a:rPr lang="en-US" altLang="zh-CN" dirty="0" smtClean="0"/>
              <a:t>20</a:t>
            </a:r>
            <a:endParaRPr lang="zh-CN" altLang="en-US" dirty="0"/>
          </a:p>
        </p:txBody>
      </p:sp>
      <p:sp>
        <p:nvSpPr>
          <p:cNvPr id="22" name="文本框 21"/>
          <p:cNvSpPr txBox="1"/>
          <p:nvPr/>
        </p:nvSpPr>
        <p:spPr>
          <a:xfrm>
            <a:off x="1806974" y="2541282"/>
            <a:ext cx="569387" cy="369332"/>
          </a:xfrm>
          <a:prstGeom prst="rect">
            <a:avLst/>
          </a:prstGeom>
          <a:noFill/>
        </p:spPr>
        <p:txBody>
          <a:bodyPr wrap="none" rtlCol="0">
            <a:spAutoFit/>
          </a:bodyPr>
          <a:lstStyle/>
          <a:p>
            <a:r>
              <a:rPr lang="en-US" altLang="zh-CN" dirty="0" smtClean="0"/>
              <a:t>240</a:t>
            </a:r>
            <a:endParaRPr lang="zh-CN" altLang="en-US" dirty="0"/>
          </a:p>
        </p:txBody>
      </p:sp>
    </p:spTree>
    <p:extLst>
      <p:ext uri="{BB962C8B-B14F-4D97-AF65-F5344CB8AC3E}">
        <p14:creationId xmlns:p14="http://schemas.microsoft.com/office/powerpoint/2010/main" val="22753489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20" grpId="0" animBg="1"/>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311004" y="2708920"/>
            <a:ext cx="6552728" cy="766762"/>
          </a:xfrm>
        </p:spPr>
        <p:txBody>
          <a:bodyPr/>
          <a:lstStyle/>
          <a:p>
            <a:pPr eaLnBrk="1" hangingPunct="1"/>
            <a:r>
              <a:rPr lang="zh-CN" altLang="en-US" sz="3600" dirty="0" smtClean="0">
                <a:solidFill>
                  <a:schemeClr val="tx1"/>
                </a:solidFill>
                <a:latin typeface="黑体" panose="02010609060101010101" pitchFamily="49" charset="-122"/>
                <a:ea typeface="黑体" panose="02010609060101010101" pitchFamily="49" charset="-122"/>
              </a:rPr>
              <a:t>如何进行虹膜特征抽取与编码</a:t>
            </a:r>
          </a:p>
        </p:txBody>
      </p:sp>
      <p:sp>
        <p:nvSpPr>
          <p:cNvPr id="6" name="椭圆 5"/>
          <p:cNvSpPr/>
          <p:nvPr/>
        </p:nvSpPr>
        <p:spPr>
          <a:xfrm>
            <a:off x="2495600" y="2708920"/>
            <a:ext cx="766762" cy="76676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CN" sz="4800" b="1" dirty="0" smtClean="0">
                <a:latin typeface="黑体" panose="02010609060101010101" pitchFamily="49" charset="-122"/>
                <a:ea typeface="黑体" panose="02010609060101010101" pitchFamily="49" charset="-122"/>
              </a:rPr>
              <a:t>3</a:t>
            </a:r>
            <a:endParaRPr lang="zh-CN" altLang="en-US" sz="4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00956605"/>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620688"/>
            <a:ext cx="6048672" cy="504056"/>
          </a:xfrm>
          <a:prstGeom prst="rect">
            <a:avLst/>
          </a:prstGeom>
        </p:spPr>
      </p:pic>
      <p:sp>
        <p:nvSpPr>
          <p:cNvPr id="7" name="文本框 6"/>
          <p:cNvSpPr txBox="1"/>
          <p:nvPr/>
        </p:nvSpPr>
        <p:spPr>
          <a:xfrm>
            <a:off x="3899757" y="757225"/>
            <a:ext cx="441146" cy="369332"/>
          </a:xfrm>
          <a:prstGeom prst="rect">
            <a:avLst/>
          </a:prstGeom>
          <a:noFill/>
        </p:spPr>
        <p:txBody>
          <a:bodyPr wrap="none" rtlCol="0">
            <a:spAutoFit/>
          </a:bodyPr>
          <a:lstStyle/>
          <a:p>
            <a:r>
              <a:rPr lang="en-US" altLang="zh-CN" dirty="0" smtClean="0"/>
              <a:t>20</a:t>
            </a:r>
            <a:endParaRPr lang="zh-CN" altLang="en-US" dirty="0"/>
          </a:p>
        </p:txBody>
      </p:sp>
      <p:sp>
        <p:nvSpPr>
          <p:cNvPr id="8" name="文本框 7"/>
          <p:cNvSpPr txBox="1"/>
          <p:nvPr/>
        </p:nvSpPr>
        <p:spPr>
          <a:xfrm>
            <a:off x="6888088" y="332656"/>
            <a:ext cx="569387" cy="369332"/>
          </a:xfrm>
          <a:prstGeom prst="rect">
            <a:avLst/>
          </a:prstGeom>
          <a:noFill/>
        </p:spPr>
        <p:txBody>
          <a:bodyPr wrap="none" rtlCol="0">
            <a:spAutoFit/>
          </a:bodyPr>
          <a:lstStyle/>
          <a:p>
            <a:r>
              <a:rPr lang="en-US" altLang="zh-CN" dirty="0" smtClean="0"/>
              <a:t>240</a:t>
            </a:r>
            <a:endParaRPr lang="zh-CN" altLang="en-US" dirty="0"/>
          </a:p>
        </p:txBody>
      </p:sp>
      <p:sp>
        <p:nvSpPr>
          <p:cNvPr id="2" name="文本框 1"/>
          <p:cNvSpPr txBox="1"/>
          <p:nvPr/>
        </p:nvSpPr>
        <p:spPr>
          <a:xfrm>
            <a:off x="4583832" y="1151166"/>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
        <p:nvSpPr>
          <p:cNvPr id="3" name="文本框 2"/>
          <p:cNvSpPr txBox="1"/>
          <p:nvPr/>
        </p:nvSpPr>
        <p:spPr>
          <a:xfrm>
            <a:off x="551384" y="1844824"/>
            <a:ext cx="10729192" cy="3508653"/>
          </a:xfrm>
          <a:prstGeom prst="rect">
            <a:avLst/>
          </a:prstGeom>
          <a:noFill/>
        </p:spPr>
        <p:txBody>
          <a:bodyPr wrap="square" rtlCol="0">
            <a:spAutoFit/>
          </a:bodyPr>
          <a:lstStyle/>
          <a:p>
            <a:pPr>
              <a:lnSpc>
                <a:spcPct val="150000"/>
              </a:lnSpc>
            </a:pPr>
            <a:r>
              <a:rPr lang="zh-CN" altLang="en-US" sz="2800" dirty="0" smtClean="0">
                <a:solidFill>
                  <a:srgbClr val="FFFF00"/>
                </a:solidFill>
                <a:latin typeface="黑体" panose="02010609060101010101" pitchFamily="49" charset="-122"/>
                <a:ea typeface="黑体" panose="02010609060101010101" pitchFamily="49" charset="-122"/>
              </a:rPr>
              <a:t>思路</a:t>
            </a:r>
            <a:r>
              <a:rPr lang="en-US" altLang="zh-CN" sz="2800" dirty="0" smtClean="0">
                <a:solidFill>
                  <a:srgbClr val="FFFF00"/>
                </a:solidFill>
                <a:latin typeface="黑体" panose="02010609060101010101" pitchFamily="49" charset="-122"/>
                <a:ea typeface="黑体" panose="02010609060101010101" pitchFamily="49" charset="-122"/>
              </a:rPr>
              <a:t>1</a:t>
            </a:r>
            <a:r>
              <a:rPr lang="zh-CN" altLang="en-US" sz="2800" dirty="0" smtClean="0">
                <a:solidFill>
                  <a:srgbClr val="FFFF00"/>
                </a:solidFill>
                <a:latin typeface="黑体" panose="02010609060101010101" pitchFamily="49" charset="-122"/>
                <a:ea typeface="黑体" panose="02010609060101010101" pitchFamily="49" charset="-122"/>
              </a:rPr>
              <a:t>：</a:t>
            </a:r>
            <a:endParaRPr lang="en-US" altLang="zh-CN" sz="2800" dirty="0" smtClean="0">
              <a:solidFill>
                <a:srgbClr val="FFFF00"/>
              </a:solidFill>
              <a:latin typeface="黑体" panose="02010609060101010101" pitchFamily="49" charset="-122"/>
              <a:ea typeface="黑体" panose="02010609060101010101" pitchFamily="49" charset="-122"/>
            </a:endParaRPr>
          </a:p>
          <a:p>
            <a:pPr>
              <a:lnSpc>
                <a:spcPct val="150000"/>
              </a:lnSpc>
            </a:pPr>
            <a:r>
              <a:rPr lang="zh-CN" altLang="en-US" sz="2400" dirty="0" smtClean="0"/>
              <a:t>（</a:t>
            </a:r>
            <a:r>
              <a:rPr lang="en-US" altLang="zh-CN" sz="2400" dirty="0" smtClean="0"/>
              <a:t>1</a:t>
            </a:r>
            <a:r>
              <a:rPr lang="zh-CN" altLang="en-US" sz="2400" dirty="0" smtClean="0"/>
              <a:t>）把归一化后的图像做图像增强处理；</a:t>
            </a:r>
            <a:endParaRPr lang="en-US" altLang="zh-CN" sz="2400" dirty="0" smtClean="0"/>
          </a:p>
          <a:p>
            <a:pPr>
              <a:lnSpc>
                <a:spcPct val="150000"/>
              </a:lnSpc>
            </a:pPr>
            <a:r>
              <a:rPr lang="zh-CN" altLang="en-US" sz="2400" dirty="0" smtClean="0"/>
              <a:t>（</a:t>
            </a:r>
            <a:r>
              <a:rPr lang="en-US" altLang="zh-CN" sz="2400" dirty="0" smtClean="0"/>
              <a:t>2</a:t>
            </a:r>
            <a:r>
              <a:rPr lang="zh-CN" altLang="en-US" sz="2400" dirty="0" smtClean="0"/>
              <a:t>）定义一个可接收特征的</a:t>
            </a:r>
            <a:r>
              <a:rPr lang="zh-CN" altLang="en-US" sz="2400" dirty="0" smtClean="0">
                <a:solidFill>
                  <a:srgbClr val="FFFF00"/>
                </a:solidFill>
              </a:rPr>
              <a:t>数组</a:t>
            </a:r>
            <a:r>
              <a:rPr lang="zh-CN" altLang="en-US" sz="2400" dirty="0" smtClean="0"/>
              <a:t>；</a:t>
            </a:r>
            <a:endParaRPr lang="en-US" altLang="zh-CN" sz="2400" dirty="0" smtClean="0"/>
          </a:p>
          <a:p>
            <a:pPr>
              <a:lnSpc>
                <a:spcPct val="150000"/>
              </a:lnSpc>
            </a:pPr>
            <a:r>
              <a:rPr lang="zh-CN" altLang="en-US" sz="2400" dirty="0" smtClean="0"/>
              <a:t>（</a:t>
            </a:r>
            <a:r>
              <a:rPr lang="en-US" altLang="zh-CN" sz="2400" dirty="0" smtClean="0"/>
              <a:t>3</a:t>
            </a:r>
            <a:r>
              <a:rPr lang="zh-CN" altLang="en-US" sz="2400" dirty="0" smtClean="0"/>
              <a:t>）</a:t>
            </a:r>
            <a:r>
              <a:rPr lang="zh-CN" altLang="en-US" sz="2400" dirty="0"/>
              <a:t>遍历数组中的</a:t>
            </a:r>
            <a:r>
              <a:rPr lang="zh-CN" altLang="en-US" sz="2400" dirty="0" smtClean="0"/>
              <a:t>每个元素：</a:t>
            </a:r>
            <a:endParaRPr lang="en-US" altLang="zh-CN" sz="2400" dirty="0" smtClean="0"/>
          </a:p>
          <a:p>
            <a:pPr>
              <a:lnSpc>
                <a:spcPct val="150000"/>
              </a:lnSpc>
            </a:pPr>
            <a:r>
              <a:rPr lang="en-US" altLang="zh-CN" sz="2400" dirty="0" smtClean="0"/>
              <a:t>    </a:t>
            </a:r>
            <a:r>
              <a:rPr lang="zh-CN" altLang="en-US" sz="2400" dirty="0"/>
              <a:t> </a:t>
            </a:r>
            <a:r>
              <a:rPr lang="zh-CN" altLang="en-US" sz="2400" dirty="0" smtClean="0"/>
              <a:t>   若当前元素的灰度值比后面元素灰度值大，则在特征数组的相关位置处，记录为</a:t>
            </a:r>
            <a:r>
              <a:rPr lang="en-US" altLang="zh-CN" sz="2400" dirty="0" smtClean="0"/>
              <a:t>1</a:t>
            </a:r>
            <a:r>
              <a:rPr lang="zh-CN" altLang="en-US" sz="2400" dirty="0" smtClean="0"/>
              <a:t>；否则，记录为</a:t>
            </a:r>
            <a:r>
              <a:rPr lang="en-US" altLang="zh-CN" sz="2400" dirty="0" smtClean="0"/>
              <a:t>0</a:t>
            </a:r>
            <a:r>
              <a:rPr lang="zh-CN" altLang="en-US" sz="2400" dirty="0" smtClean="0"/>
              <a:t>；</a:t>
            </a:r>
            <a:endParaRPr lang="en-US" altLang="zh-CN" sz="2400" dirty="0" smtClean="0"/>
          </a:p>
        </p:txBody>
      </p:sp>
    </p:spTree>
    <p:extLst>
      <p:ext uri="{BB962C8B-B14F-4D97-AF65-F5344CB8AC3E}">
        <p14:creationId xmlns:p14="http://schemas.microsoft.com/office/powerpoint/2010/main" val="131489233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620688"/>
            <a:ext cx="6048672" cy="504056"/>
          </a:xfrm>
          <a:prstGeom prst="rect">
            <a:avLst/>
          </a:prstGeom>
        </p:spPr>
      </p:pic>
      <p:sp>
        <p:nvSpPr>
          <p:cNvPr id="7" name="文本框 6"/>
          <p:cNvSpPr txBox="1"/>
          <p:nvPr/>
        </p:nvSpPr>
        <p:spPr>
          <a:xfrm>
            <a:off x="3899757" y="757225"/>
            <a:ext cx="441146" cy="369332"/>
          </a:xfrm>
          <a:prstGeom prst="rect">
            <a:avLst/>
          </a:prstGeom>
          <a:noFill/>
        </p:spPr>
        <p:txBody>
          <a:bodyPr wrap="none" rtlCol="0">
            <a:spAutoFit/>
          </a:bodyPr>
          <a:lstStyle/>
          <a:p>
            <a:r>
              <a:rPr lang="en-US" altLang="zh-CN" dirty="0" smtClean="0"/>
              <a:t>20</a:t>
            </a:r>
            <a:endParaRPr lang="zh-CN" altLang="en-US" dirty="0"/>
          </a:p>
        </p:txBody>
      </p:sp>
      <p:sp>
        <p:nvSpPr>
          <p:cNvPr id="8" name="文本框 7"/>
          <p:cNvSpPr txBox="1"/>
          <p:nvPr/>
        </p:nvSpPr>
        <p:spPr>
          <a:xfrm>
            <a:off x="6888088" y="332656"/>
            <a:ext cx="569387" cy="369332"/>
          </a:xfrm>
          <a:prstGeom prst="rect">
            <a:avLst/>
          </a:prstGeom>
          <a:noFill/>
        </p:spPr>
        <p:txBody>
          <a:bodyPr wrap="none" rtlCol="0">
            <a:spAutoFit/>
          </a:bodyPr>
          <a:lstStyle/>
          <a:p>
            <a:r>
              <a:rPr lang="en-US" altLang="zh-CN" dirty="0" smtClean="0"/>
              <a:t>240</a:t>
            </a:r>
            <a:endParaRPr lang="zh-CN" altLang="en-US" dirty="0"/>
          </a:p>
        </p:txBody>
      </p:sp>
      <p:sp>
        <p:nvSpPr>
          <p:cNvPr id="9" name="文本框 8"/>
          <p:cNvSpPr txBox="1"/>
          <p:nvPr/>
        </p:nvSpPr>
        <p:spPr>
          <a:xfrm>
            <a:off x="4583832" y="1151166"/>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
        <p:nvSpPr>
          <p:cNvPr id="10" name="文本框 9"/>
          <p:cNvSpPr txBox="1"/>
          <p:nvPr/>
        </p:nvSpPr>
        <p:spPr>
          <a:xfrm>
            <a:off x="809588" y="571480"/>
            <a:ext cx="2766132" cy="584775"/>
          </a:xfrm>
          <a:prstGeom prst="rect">
            <a:avLst/>
          </a:prstGeom>
          <a:noFill/>
        </p:spPr>
        <p:txBody>
          <a:bodyPr wrap="square" rtlCol="0">
            <a:spAutoFit/>
          </a:bodyPr>
          <a:lstStyle/>
          <a:p>
            <a:r>
              <a:rPr lang="zh-CN" altLang="en-US" sz="3200" dirty="0" smtClean="0">
                <a:solidFill>
                  <a:srgbClr val="FFFF00"/>
                </a:solidFill>
              </a:rPr>
              <a:t>补充基础：</a:t>
            </a:r>
            <a:endParaRPr lang="zh-CN" altLang="en-US" sz="3200" dirty="0">
              <a:solidFill>
                <a:srgbClr val="FFFF00"/>
              </a:solidFill>
            </a:endParaRPr>
          </a:p>
        </p:txBody>
      </p:sp>
      <p:sp>
        <p:nvSpPr>
          <p:cNvPr id="2" name="矩形 1"/>
          <p:cNvSpPr/>
          <p:nvPr/>
        </p:nvSpPr>
        <p:spPr>
          <a:xfrm>
            <a:off x="809588" y="1844824"/>
            <a:ext cx="9161482" cy="523220"/>
          </a:xfrm>
          <a:prstGeom prst="rect">
            <a:avLst/>
          </a:prstGeom>
        </p:spPr>
        <p:txBody>
          <a:bodyPr wrap="none">
            <a:spAutoFit/>
          </a:bodyPr>
          <a:lstStyle/>
          <a:p>
            <a:r>
              <a:rPr lang="zh-CN" altLang="en-US" sz="2800" dirty="0" smtClean="0"/>
              <a:t>数组：用于存储具有先后次序的、相同数据类型的数据。</a:t>
            </a:r>
            <a:endParaRPr lang="zh-CN" altLang="en-US" sz="2800" dirty="0"/>
          </a:p>
        </p:txBody>
      </p:sp>
      <p:sp>
        <p:nvSpPr>
          <p:cNvPr id="3" name="矩形 2"/>
          <p:cNvSpPr/>
          <p:nvPr/>
        </p:nvSpPr>
        <p:spPr>
          <a:xfrm>
            <a:off x="809588" y="2533393"/>
            <a:ext cx="3342196" cy="523220"/>
          </a:xfrm>
          <a:prstGeom prst="rect">
            <a:avLst/>
          </a:prstGeom>
        </p:spPr>
        <p:txBody>
          <a:bodyPr wrap="square">
            <a:spAutoFit/>
          </a:bodyPr>
          <a:lstStyle/>
          <a:p>
            <a:r>
              <a:rPr lang="zh-CN" altLang="en-US" sz="2800" dirty="0"/>
              <a:t>数组</a:t>
            </a:r>
            <a:r>
              <a:rPr lang="zh-CN" altLang="en-US" sz="2800" dirty="0" smtClean="0"/>
              <a:t>创建：</a:t>
            </a:r>
            <a:endParaRPr lang="zh-CN" altLang="en-US" sz="2800" dirty="0"/>
          </a:p>
        </p:txBody>
      </p:sp>
      <p:sp>
        <p:nvSpPr>
          <p:cNvPr id="11" name="文本框 10"/>
          <p:cNvSpPr txBox="1"/>
          <p:nvPr/>
        </p:nvSpPr>
        <p:spPr>
          <a:xfrm>
            <a:off x="2960409" y="3177843"/>
            <a:ext cx="6545382" cy="584775"/>
          </a:xfrm>
          <a:prstGeom prst="rect">
            <a:avLst/>
          </a:prstGeom>
          <a:noFill/>
        </p:spPr>
        <p:txBody>
          <a:bodyPr wrap="none" rtlCol="0">
            <a:spAutoFit/>
          </a:bodyPr>
          <a:lstStyle/>
          <a:p>
            <a:r>
              <a:rPr lang="zh-CN" altLang="en-US" sz="3200" dirty="0" smtClean="0">
                <a:solidFill>
                  <a:srgbClr val="FFFF00"/>
                </a:solidFill>
                <a:latin typeface="黑体" panose="02010609060101010101" pitchFamily="49" charset="-122"/>
                <a:ea typeface="黑体" panose="02010609060101010101" pitchFamily="49" charset="-122"/>
              </a:rPr>
              <a:t>变量名</a:t>
            </a:r>
            <a:r>
              <a:rPr lang="en-US" altLang="zh-CN" sz="3200" dirty="0" smtClean="0">
                <a:solidFill>
                  <a:srgbClr val="FFFF00"/>
                </a:solidFill>
                <a:latin typeface="黑体" panose="02010609060101010101" pitchFamily="49" charset="-122"/>
                <a:ea typeface="黑体" panose="02010609060101010101" pitchFamily="49" charset="-122"/>
              </a:rPr>
              <a:t>=</a:t>
            </a:r>
            <a:r>
              <a:rPr lang="en-US" altLang="zh-CN" sz="3200" dirty="0" err="1" smtClean="0">
                <a:solidFill>
                  <a:srgbClr val="FFFF00"/>
                </a:solidFill>
                <a:latin typeface="黑体" panose="02010609060101010101" pitchFamily="49" charset="-122"/>
                <a:ea typeface="黑体" panose="02010609060101010101" pitchFamily="49" charset="-122"/>
              </a:rPr>
              <a:t>np.array</a:t>
            </a:r>
            <a:r>
              <a:rPr lang="en-US" altLang="zh-CN" sz="3200" dirty="0" smtClean="0">
                <a:solidFill>
                  <a:srgbClr val="FFFF00"/>
                </a:solidFill>
                <a:latin typeface="黑体" panose="02010609060101010101" pitchFamily="49" charset="-122"/>
                <a:ea typeface="黑体" panose="02010609060101010101" pitchFamily="49" charset="-122"/>
              </a:rPr>
              <a:t>([&lt;</a:t>
            </a:r>
            <a:r>
              <a:rPr lang="zh-CN" altLang="en-US" sz="3200" dirty="0" smtClean="0">
                <a:solidFill>
                  <a:srgbClr val="FFFF00"/>
                </a:solidFill>
                <a:latin typeface="黑体" panose="02010609060101010101" pitchFamily="49" charset="-122"/>
                <a:ea typeface="黑体" panose="02010609060101010101" pitchFamily="49" charset="-122"/>
              </a:rPr>
              <a:t>数组元素值</a:t>
            </a:r>
            <a:r>
              <a:rPr lang="en-US" altLang="zh-CN" sz="3200" dirty="0" smtClean="0">
                <a:solidFill>
                  <a:srgbClr val="FFFF00"/>
                </a:solidFill>
                <a:latin typeface="黑体" panose="02010609060101010101" pitchFamily="49" charset="-122"/>
                <a:ea typeface="黑体" panose="02010609060101010101" pitchFamily="49" charset="-122"/>
              </a:rPr>
              <a:t>&gt;])</a:t>
            </a:r>
            <a:endParaRPr lang="zh-CN" altLang="en-US" sz="3200" dirty="0">
              <a:solidFill>
                <a:srgbClr val="FFFF00"/>
              </a:solidFill>
              <a:latin typeface="黑体" panose="02010609060101010101" pitchFamily="49" charset="-122"/>
              <a:ea typeface="黑体" panose="02010609060101010101" pitchFamily="49" charset="-122"/>
            </a:endParaRPr>
          </a:p>
        </p:txBody>
      </p:sp>
      <p:sp>
        <p:nvSpPr>
          <p:cNvPr id="12" name="文本框 11"/>
          <p:cNvSpPr txBox="1"/>
          <p:nvPr/>
        </p:nvSpPr>
        <p:spPr>
          <a:xfrm>
            <a:off x="809588" y="3933056"/>
            <a:ext cx="902811" cy="523220"/>
          </a:xfrm>
          <a:prstGeom prst="rect">
            <a:avLst/>
          </a:prstGeom>
          <a:noFill/>
        </p:spPr>
        <p:txBody>
          <a:bodyPr wrap="none" rtlCol="0">
            <a:spAutoFit/>
          </a:bodyPr>
          <a:lstStyle/>
          <a:p>
            <a:r>
              <a:rPr lang="zh-CN" altLang="en-US" sz="2800" dirty="0" smtClean="0"/>
              <a:t>如：</a:t>
            </a:r>
            <a:endParaRPr lang="zh-CN" altLang="en-US" sz="2800" dirty="0"/>
          </a:p>
        </p:txBody>
      </p:sp>
      <p:sp>
        <p:nvSpPr>
          <p:cNvPr id="13" name="矩形 12"/>
          <p:cNvSpPr/>
          <p:nvPr/>
        </p:nvSpPr>
        <p:spPr>
          <a:xfrm>
            <a:off x="1991544" y="3933056"/>
            <a:ext cx="9217024" cy="2800767"/>
          </a:xfrm>
          <a:prstGeom prst="rect">
            <a:avLst/>
          </a:prstGeom>
        </p:spPr>
        <p:txBody>
          <a:bodyPr wrap="square">
            <a:spAutoFit/>
          </a:bodyPr>
          <a:lstStyle/>
          <a:p>
            <a:r>
              <a:rPr lang="en-US" altLang="zh-CN" sz="2400" dirty="0">
                <a:latin typeface="黑体" panose="02010609060101010101" pitchFamily="49" charset="-122"/>
                <a:ea typeface="黑体" panose="02010609060101010101" pitchFamily="49" charset="-122"/>
              </a:rPr>
              <a:t>import </a:t>
            </a:r>
            <a:r>
              <a:rPr lang="en-US" altLang="zh-CN" sz="2400" dirty="0" err="1">
                <a:latin typeface="黑体" panose="02010609060101010101" pitchFamily="49" charset="-122"/>
                <a:ea typeface="黑体" panose="02010609060101010101" pitchFamily="49" charset="-122"/>
              </a:rPr>
              <a:t>numpy</a:t>
            </a:r>
            <a:r>
              <a:rPr lang="en-US" altLang="zh-CN" sz="2400" dirty="0">
                <a:latin typeface="黑体" panose="02010609060101010101" pitchFamily="49" charset="-122"/>
                <a:ea typeface="黑体" panose="02010609060101010101" pitchFamily="49" charset="-122"/>
              </a:rPr>
              <a:t> as </a:t>
            </a:r>
            <a:r>
              <a:rPr lang="en-US" altLang="zh-CN" sz="2400" dirty="0" smtClean="0">
                <a:latin typeface="黑体" panose="02010609060101010101" pitchFamily="49" charset="-122"/>
                <a:ea typeface="黑体" panose="02010609060101010101" pitchFamily="49" charset="-122"/>
              </a:rPr>
              <a:t>np</a:t>
            </a:r>
          </a:p>
          <a:p>
            <a:r>
              <a:rPr lang="en-US" altLang="zh-CN" sz="2400" dirty="0" smtClean="0">
                <a:latin typeface="黑体" panose="02010609060101010101" pitchFamily="49" charset="-122"/>
                <a:ea typeface="黑体" panose="02010609060101010101" pitchFamily="49" charset="-122"/>
              </a:rPr>
              <a:t>col=10</a:t>
            </a:r>
            <a:endParaRPr lang="en-US" altLang="zh-CN" sz="2400" dirty="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a = </a:t>
            </a:r>
            <a:r>
              <a:rPr lang="en-US" altLang="zh-CN" sz="2400" dirty="0" err="1" smtClean="0">
                <a:latin typeface="黑体" panose="02010609060101010101" pitchFamily="49" charset="-122"/>
                <a:ea typeface="黑体" panose="02010609060101010101" pitchFamily="49" charset="-122"/>
              </a:rPr>
              <a:t>np.array</a:t>
            </a:r>
            <a:r>
              <a:rPr lang="en-US" altLang="zh-CN" sz="2400" dirty="0" smtClean="0">
                <a:latin typeface="黑体" panose="02010609060101010101" pitchFamily="49" charset="-122"/>
                <a:ea typeface="黑体" panose="02010609060101010101" pitchFamily="49" charset="-122"/>
              </a:rPr>
              <a:t>([0,1,2,10])					</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定义一维数组</a:t>
            </a:r>
            <a:endParaRPr lang="en-US" altLang="zh-CN"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b </a:t>
            </a:r>
            <a:r>
              <a:rPr lang="en-US" altLang="zh-CN" sz="2400" dirty="0">
                <a:latin typeface="黑体" panose="02010609060101010101" pitchFamily="49" charset="-122"/>
                <a:ea typeface="黑体" panose="02010609060101010101" pitchFamily="49" charset="-122"/>
              </a:rPr>
              <a:t>= </a:t>
            </a:r>
            <a:r>
              <a:rPr lang="en-US" altLang="zh-CN" sz="2400" dirty="0" err="1">
                <a:latin typeface="黑体" panose="02010609060101010101" pitchFamily="49" charset="-122"/>
                <a:ea typeface="黑体" panose="02010609060101010101" pitchFamily="49" charset="-122"/>
              </a:rPr>
              <a:t>np.array</a:t>
            </a:r>
            <a:r>
              <a:rPr lang="en-US" altLang="zh-CN" sz="2400" dirty="0">
                <a:latin typeface="黑体" panose="02010609060101010101" pitchFamily="49" charset="-122"/>
                <a:ea typeface="黑体" panose="02010609060101010101" pitchFamily="49" charset="-122"/>
              </a:rPr>
              <a:t>([[1,2],[3,4],[5,6</a:t>
            </a:r>
            <a:r>
              <a:rPr lang="en-US" altLang="zh-CN" sz="2400" dirty="0" smtClean="0">
                <a:latin typeface="黑体" panose="02010609060101010101" pitchFamily="49" charset="-122"/>
                <a:ea typeface="黑体" panose="02010609060101010101" pitchFamily="49" charset="-122"/>
              </a:rPr>
              <a:t>]]) 	</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定义二维数组</a:t>
            </a:r>
            <a:endParaRPr lang="en-US" altLang="zh-CN"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c = </a:t>
            </a:r>
            <a:r>
              <a:rPr lang="en-US" altLang="zh-CN" sz="2400" dirty="0" err="1" smtClean="0">
                <a:latin typeface="黑体" panose="02010609060101010101" pitchFamily="49" charset="-122"/>
                <a:ea typeface="黑体" panose="02010609060101010101" pitchFamily="49" charset="-122"/>
              </a:rPr>
              <a:t>np.array</a:t>
            </a:r>
            <a:r>
              <a:rPr lang="en-US" altLang="zh-CN" sz="2400" dirty="0" smtClean="0">
                <a:latin typeface="黑体" panose="02010609060101010101" pitchFamily="49" charset="-122"/>
                <a:ea typeface="黑体" panose="02010609060101010101" pitchFamily="49" charset="-122"/>
              </a:rPr>
              <a:t>([0.0]*col)						</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定义一维数组</a:t>
            </a:r>
            <a:endParaRPr lang="en-US" altLang="zh-CN"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c = </a:t>
            </a:r>
            <a:r>
              <a:rPr lang="en-US" altLang="zh-CN" sz="2400" dirty="0" err="1" smtClean="0">
                <a:latin typeface="黑体" panose="02010609060101010101" pitchFamily="49" charset="-122"/>
                <a:ea typeface="黑体" panose="02010609060101010101" pitchFamily="49" charset="-122"/>
              </a:rPr>
              <a:t>np.append</a:t>
            </a:r>
            <a:r>
              <a:rPr lang="en-US" altLang="zh-CN" sz="2400" dirty="0" smtClean="0">
                <a:latin typeface="黑体" panose="02010609060101010101" pitchFamily="49" charset="-122"/>
                <a:ea typeface="黑体" panose="02010609060101010101" pitchFamily="49" charset="-122"/>
              </a:rPr>
              <a:t>(</a:t>
            </a:r>
            <a:r>
              <a:rPr lang="en-US" altLang="zh-CN" sz="2400" dirty="0" err="1" smtClean="0">
                <a:latin typeface="黑体" panose="02010609060101010101" pitchFamily="49" charset="-122"/>
                <a:ea typeface="黑体" panose="02010609060101010101" pitchFamily="49" charset="-122"/>
              </a:rPr>
              <a:t>c,a</a:t>
            </a:r>
            <a:r>
              <a:rPr lang="en-US" altLang="zh-CN" sz="2400" dirty="0" smtClean="0">
                <a:latin typeface="黑体" panose="02010609060101010101" pitchFamily="49" charset="-122"/>
                <a:ea typeface="黑体" panose="02010609060101010101" pitchFamily="49" charset="-122"/>
              </a:rPr>
              <a:t>)	</a:t>
            </a:r>
            <a:r>
              <a:rPr lang="en-US" altLang="zh-CN" sz="2800" dirty="0" smtClean="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在数组</a:t>
            </a:r>
            <a:r>
              <a:rPr lang="en-US" altLang="zh-CN" sz="2000" dirty="0" smtClean="0">
                <a:latin typeface="黑体" panose="02010609060101010101" pitchFamily="49" charset="-122"/>
                <a:ea typeface="黑体" panose="02010609060101010101" pitchFamily="49" charset="-122"/>
              </a:rPr>
              <a:t>c</a:t>
            </a:r>
            <a:r>
              <a:rPr lang="zh-CN" altLang="en-US" sz="2000" dirty="0" smtClean="0">
                <a:latin typeface="黑体" panose="02010609060101010101" pitchFamily="49" charset="-122"/>
                <a:ea typeface="黑体" panose="02010609060101010101" pitchFamily="49" charset="-122"/>
              </a:rPr>
              <a:t>后面，合并</a:t>
            </a:r>
            <a:r>
              <a:rPr lang="en-US" altLang="zh-CN" sz="2000" dirty="0" smtClean="0">
                <a:latin typeface="黑体" panose="02010609060101010101" pitchFamily="49" charset="-122"/>
                <a:ea typeface="黑体" panose="02010609060101010101" pitchFamily="49" charset="-122"/>
              </a:rPr>
              <a:t>a</a:t>
            </a:r>
            <a:r>
              <a:rPr lang="zh-CN" altLang="en-US" sz="2000" dirty="0" smtClean="0">
                <a:latin typeface="黑体" panose="02010609060101010101" pitchFamily="49" charset="-122"/>
                <a:ea typeface="黑体" panose="02010609060101010101" pitchFamily="49" charset="-122"/>
              </a:rPr>
              <a:t>中的元素</a:t>
            </a:r>
            <a:endParaRPr lang="en-US" altLang="zh-CN" sz="2000" dirty="0" smtClean="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d </a:t>
            </a:r>
            <a:r>
              <a:rPr lang="en-US" altLang="zh-CN" sz="2400" dirty="0" smtClean="0">
                <a:latin typeface="黑体" panose="02010609060101010101" pitchFamily="49" charset="-122"/>
                <a:ea typeface="黑体" panose="02010609060101010101" pitchFamily="49" charset="-122"/>
              </a:rPr>
              <a:t>= </a:t>
            </a:r>
            <a:r>
              <a:rPr lang="en-US" altLang="zh-CN" sz="2400" dirty="0" err="1" smtClean="0">
                <a:latin typeface="黑体" panose="02010609060101010101" pitchFamily="49" charset="-122"/>
                <a:ea typeface="黑体" panose="02010609060101010101" pitchFamily="49" charset="-122"/>
              </a:rPr>
              <a:t>np.array</a:t>
            </a:r>
            <a:r>
              <a:rPr lang="en-US" altLang="zh-CN" sz="2400" dirty="0" smtClean="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定义一个空的一维数组</a:t>
            </a:r>
          </a:p>
        </p:txBody>
      </p:sp>
    </p:spTree>
    <p:extLst>
      <p:ext uri="{BB962C8B-B14F-4D97-AF65-F5344CB8AC3E}">
        <p14:creationId xmlns:p14="http://schemas.microsoft.com/office/powerpoint/2010/main" val="34833683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1847627" y="464916"/>
            <a:ext cx="7597775" cy="646331"/>
          </a:xfrm>
          <a:prstGeom prst="rect">
            <a:avLst/>
          </a:prstGeom>
          <a:noFill/>
        </p:spPr>
        <p:txBody>
          <a:bodyPr wrap="square" rtlCol="0">
            <a:spAutoFit/>
          </a:bodyPr>
          <a:lstStyle/>
          <a:p>
            <a:pPr algn="ctr"/>
            <a:r>
              <a:rPr lang="zh-CN" altLang="en-US" sz="3600" dirty="0" smtClean="0"/>
              <a:t>图像识别过程的阶段性总结</a:t>
            </a:r>
            <a:endParaRPr lang="zh-CN" altLang="en-US" sz="3600" dirty="0"/>
          </a:p>
        </p:txBody>
      </p:sp>
      <p:sp>
        <p:nvSpPr>
          <p:cNvPr id="4" name="Rectangle 38"/>
          <p:cNvSpPr>
            <a:spLocks noChangeArrowheads="1"/>
          </p:cNvSpPr>
          <p:nvPr/>
        </p:nvSpPr>
        <p:spPr bwMode="auto">
          <a:xfrm>
            <a:off x="4016152" y="3080792"/>
            <a:ext cx="3581400" cy="1830388"/>
          </a:xfrm>
          <a:prstGeom prst="rect">
            <a:avLst/>
          </a:prstGeom>
          <a:solidFill>
            <a:srgbClr val="CC99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en-US" altLang="zh-CN" sz="3600" b="1">
                <a:latin typeface="Times New Roman" panose="02020603050405020304" pitchFamily="18" charset="0"/>
              </a:rPr>
              <a:t> </a:t>
            </a:r>
            <a:r>
              <a:rPr kumimoji="1" lang="zh-CN" altLang="en-US" sz="3600" b="1">
                <a:latin typeface="Times New Roman" panose="02020603050405020304" pitchFamily="18" charset="0"/>
              </a:rPr>
              <a:t>知识库</a:t>
            </a:r>
            <a:endParaRPr kumimoji="1" lang="zh-CN" altLang="en-US" sz="2400" b="1">
              <a:latin typeface="Times New Roman" panose="02020603050405020304" pitchFamily="18" charset="0"/>
            </a:endParaRPr>
          </a:p>
        </p:txBody>
      </p:sp>
      <p:grpSp>
        <p:nvGrpSpPr>
          <p:cNvPr id="5" name="Group 39"/>
          <p:cNvGrpSpPr>
            <a:grpSpLocks/>
          </p:cNvGrpSpPr>
          <p:nvPr/>
        </p:nvGrpSpPr>
        <p:grpSpPr bwMode="auto">
          <a:xfrm>
            <a:off x="5387752" y="1709192"/>
            <a:ext cx="2209800" cy="1373188"/>
            <a:chOff x="2928" y="1776"/>
            <a:chExt cx="1392" cy="864"/>
          </a:xfrm>
        </p:grpSpPr>
        <p:sp>
          <p:nvSpPr>
            <p:cNvPr id="6" name="Rectangle 40"/>
            <p:cNvSpPr>
              <a:spLocks noChangeArrowheads="1"/>
            </p:cNvSpPr>
            <p:nvPr/>
          </p:nvSpPr>
          <p:spPr bwMode="auto">
            <a:xfrm>
              <a:off x="3216" y="1776"/>
              <a:ext cx="1104" cy="528"/>
            </a:xfrm>
            <a:prstGeom prst="rect">
              <a:avLst/>
            </a:prstGeom>
            <a:solidFill>
              <a:srgbClr val="660033"/>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en-US" altLang="zh-CN" sz="2400" b="1" dirty="0">
                  <a:latin typeface="Times New Roman" panose="02020603050405020304" pitchFamily="18" charset="0"/>
                </a:rPr>
                <a:t> </a:t>
              </a:r>
              <a:r>
                <a:rPr kumimoji="1" lang="zh-CN" altLang="en-US" sz="2400" b="1" dirty="0">
                  <a:latin typeface="Times New Roman" panose="02020603050405020304" pitchFamily="18" charset="0"/>
                </a:rPr>
                <a:t>形状表示</a:t>
              </a:r>
            </a:p>
            <a:p>
              <a:pPr algn="ctr">
                <a:spcBef>
                  <a:spcPct val="0"/>
                </a:spcBef>
                <a:buClrTx/>
                <a:buSzTx/>
                <a:buFontTx/>
                <a:buNone/>
              </a:pPr>
              <a:r>
                <a:rPr kumimoji="1" lang="zh-CN" altLang="en-US" sz="2400" b="1" dirty="0">
                  <a:latin typeface="Times New Roman" panose="02020603050405020304" pitchFamily="18" charset="0"/>
                </a:rPr>
                <a:t>与描述</a:t>
              </a:r>
            </a:p>
          </p:txBody>
        </p:sp>
        <p:sp>
          <p:nvSpPr>
            <p:cNvPr id="7" name="AutoShape 41"/>
            <p:cNvSpPr>
              <a:spLocks noChangeArrowheads="1"/>
            </p:cNvSpPr>
            <p:nvPr/>
          </p:nvSpPr>
          <p:spPr bwMode="auto">
            <a:xfrm>
              <a:off x="2928" y="1920"/>
              <a:ext cx="288" cy="240"/>
            </a:xfrm>
            <a:prstGeom prst="rightArrow">
              <a:avLst>
                <a:gd name="adj1" fmla="val 50000"/>
                <a:gd name="adj2" fmla="val 30000"/>
              </a:avLst>
            </a:pr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8" name="AutoShape 42"/>
            <p:cNvSpPr>
              <a:spLocks noChangeArrowheads="1"/>
            </p:cNvSpPr>
            <p:nvPr/>
          </p:nvSpPr>
          <p:spPr bwMode="auto">
            <a:xfrm>
              <a:off x="3552" y="2304"/>
              <a:ext cx="288" cy="336"/>
            </a:xfrm>
            <a:prstGeom prst="upDownArrow">
              <a:avLst>
                <a:gd name="adj1" fmla="val 50000"/>
                <a:gd name="adj2" fmla="val 23333"/>
              </a:avLst>
            </a:pr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grpSp>
      <p:grpSp>
        <p:nvGrpSpPr>
          <p:cNvPr id="9" name="Group 43"/>
          <p:cNvGrpSpPr>
            <a:grpSpLocks/>
          </p:cNvGrpSpPr>
          <p:nvPr/>
        </p:nvGrpSpPr>
        <p:grpSpPr bwMode="auto">
          <a:xfrm>
            <a:off x="2263552" y="3080792"/>
            <a:ext cx="1752600" cy="762000"/>
            <a:chOff x="960" y="2640"/>
            <a:chExt cx="1104" cy="480"/>
          </a:xfrm>
        </p:grpSpPr>
        <p:sp>
          <p:nvSpPr>
            <p:cNvPr id="10" name="Rectangle 44"/>
            <p:cNvSpPr>
              <a:spLocks noChangeArrowheads="1"/>
            </p:cNvSpPr>
            <p:nvPr/>
          </p:nvSpPr>
          <p:spPr bwMode="auto">
            <a:xfrm>
              <a:off x="960" y="2640"/>
              <a:ext cx="864" cy="480"/>
            </a:xfrm>
            <a:prstGeom prst="rect">
              <a:avLst/>
            </a:prstGeom>
            <a:solidFill>
              <a:schemeClr val="hlink"/>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en-US" altLang="zh-CN" sz="2400" b="1" dirty="0">
                  <a:latin typeface="Times New Roman" panose="02020603050405020304" pitchFamily="18" charset="0"/>
                </a:rPr>
                <a:t> </a:t>
              </a:r>
              <a:r>
                <a:rPr kumimoji="1" lang="zh-CN" altLang="en-US" sz="2400" b="1" dirty="0">
                  <a:latin typeface="Times New Roman" panose="02020603050405020304" pitchFamily="18" charset="0"/>
                </a:rPr>
                <a:t>预处理</a:t>
              </a:r>
            </a:p>
          </p:txBody>
        </p:sp>
        <p:sp>
          <p:nvSpPr>
            <p:cNvPr id="11" name="AutoShape 45"/>
            <p:cNvSpPr>
              <a:spLocks noChangeArrowheads="1"/>
            </p:cNvSpPr>
            <p:nvPr/>
          </p:nvSpPr>
          <p:spPr bwMode="auto">
            <a:xfrm>
              <a:off x="1824" y="2784"/>
              <a:ext cx="240" cy="240"/>
            </a:xfrm>
            <a:prstGeom prst="leftRightArrow">
              <a:avLst>
                <a:gd name="adj1" fmla="val 50000"/>
                <a:gd name="adj2" fmla="val 20000"/>
              </a:avLst>
            </a:pr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grpSp>
      <p:grpSp>
        <p:nvGrpSpPr>
          <p:cNvPr id="12" name="Group 46"/>
          <p:cNvGrpSpPr>
            <a:grpSpLocks/>
          </p:cNvGrpSpPr>
          <p:nvPr/>
        </p:nvGrpSpPr>
        <p:grpSpPr bwMode="auto">
          <a:xfrm>
            <a:off x="3112865" y="1712367"/>
            <a:ext cx="2286000" cy="1373188"/>
            <a:chOff x="1488" y="1776"/>
            <a:chExt cx="1440" cy="864"/>
          </a:xfrm>
        </p:grpSpPr>
        <p:sp>
          <p:nvSpPr>
            <p:cNvPr id="13" name="Rectangle 47"/>
            <p:cNvSpPr>
              <a:spLocks noChangeArrowheads="1"/>
            </p:cNvSpPr>
            <p:nvPr/>
          </p:nvSpPr>
          <p:spPr bwMode="auto">
            <a:xfrm>
              <a:off x="2064" y="1776"/>
              <a:ext cx="864" cy="528"/>
            </a:xfrm>
            <a:prstGeom prst="rect">
              <a:avLst/>
            </a:prstGeom>
            <a:solidFill>
              <a:srgbClr val="660033"/>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zh-CN" altLang="en-US" sz="2400" b="1" dirty="0">
                  <a:latin typeface="Times New Roman" panose="02020603050405020304" pitchFamily="18" charset="0"/>
                </a:rPr>
                <a:t>分割 </a:t>
              </a:r>
            </a:p>
          </p:txBody>
        </p:sp>
        <p:sp>
          <p:nvSpPr>
            <p:cNvPr id="14" name="AutoShape 48"/>
            <p:cNvSpPr>
              <a:spLocks noChangeArrowheads="1"/>
            </p:cNvSpPr>
            <p:nvPr/>
          </p:nvSpPr>
          <p:spPr bwMode="auto">
            <a:xfrm>
              <a:off x="2352" y="2304"/>
              <a:ext cx="288" cy="336"/>
            </a:xfrm>
            <a:prstGeom prst="upDownArrow">
              <a:avLst>
                <a:gd name="adj1" fmla="val 50000"/>
                <a:gd name="adj2" fmla="val 23333"/>
              </a:avLst>
            </a:pr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15" name="AutoShape 49"/>
            <p:cNvSpPr>
              <a:spLocks noChangeArrowheads="1"/>
            </p:cNvSpPr>
            <p:nvPr/>
          </p:nvSpPr>
          <p:spPr bwMode="auto">
            <a:xfrm>
              <a:off x="1488" y="2064"/>
              <a:ext cx="528" cy="4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6 w 21600"/>
                <a:gd name="T13" fmla="*/ 2925 h 21600"/>
                <a:gd name="T14" fmla="*/ 1824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16" name="Group 50"/>
          <p:cNvGrpSpPr>
            <a:grpSpLocks/>
          </p:cNvGrpSpPr>
          <p:nvPr/>
        </p:nvGrpSpPr>
        <p:grpSpPr bwMode="auto">
          <a:xfrm>
            <a:off x="2111152" y="2852192"/>
            <a:ext cx="2133600" cy="2663825"/>
            <a:chOff x="661" y="2016"/>
            <a:chExt cx="1344" cy="1678"/>
          </a:xfrm>
        </p:grpSpPr>
        <p:sp>
          <p:nvSpPr>
            <p:cNvPr id="17" name="Rectangle 51"/>
            <p:cNvSpPr>
              <a:spLocks noChangeArrowheads="1"/>
            </p:cNvSpPr>
            <p:nvPr/>
          </p:nvSpPr>
          <p:spPr bwMode="auto">
            <a:xfrm>
              <a:off x="661" y="2016"/>
              <a:ext cx="1344" cy="1393"/>
            </a:xfrm>
            <a:prstGeom prst="rect">
              <a:avLst/>
            </a:prstGeom>
            <a:noFill/>
            <a:ln w="28575">
              <a:solidFill>
                <a:srgbClr val="800080"/>
              </a:solidFill>
              <a:prstDash val="dash"/>
              <a:miter lim="800000"/>
              <a:headEnd/>
              <a:tailEnd/>
            </a:ln>
            <a:effectLst/>
            <a:extLst>
              <a:ext uri="{909E8E84-426E-40DD-AFC4-6F175D3DCCD1}">
                <a14:hiddenFill xmlns:a14="http://schemas.microsoft.com/office/drawing/2010/main">
                  <a:solidFill>
                    <a:srgbClr val="FF33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18" name="Text Box 52"/>
            <p:cNvSpPr txBox="1">
              <a:spLocks noChangeArrowheads="1"/>
            </p:cNvSpPr>
            <p:nvPr/>
          </p:nvSpPr>
          <p:spPr bwMode="auto">
            <a:xfrm>
              <a:off x="737" y="3403"/>
              <a:ext cx="896" cy="291"/>
            </a:xfrm>
            <a:prstGeom prst="rect">
              <a:avLst/>
            </a:prstGeom>
            <a:noFill/>
            <a:ln>
              <a:noFill/>
            </a:ln>
            <a:effectLst/>
            <a:extLst>
              <a:ext uri="{909E8E84-426E-40DD-AFC4-6F175D3DCCD1}">
                <a14:hiddenFill xmlns:a14="http://schemas.microsoft.com/office/drawing/2010/main">
                  <a:solidFill>
                    <a:srgbClr val="FF3399"/>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zh-CN" altLang="en-US" sz="2400" b="1">
                  <a:latin typeface="Times New Roman" panose="02020603050405020304" pitchFamily="18" charset="0"/>
                  <a:ea typeface="方正大黑简体" pitchFamily="65" charset="-122"/>
                </a:rPr>
                <a:t>低级处理</a:t>
              </a:r>
            </a:p>
          </p:txBody>
        </p:sp>
      </p:grpSp>
      <p:grpSp>
        <p:nvGrpSpPr>
          <p:cNvPr id="19" name="Group 53"/>
          <p:cNvGrpSpPr>
            <a:grpSpLocks/>
          </p:cNvGrpSpPr>
          <p:nvPr/>
        </p:nvGrpSpPr>
        <p:grpSpPr bwMode="auto">
          <a:xfrm>
            <a:off x="7368952" y="2852192"/>
            <a:ext cx="1828800" cy="2663825"/>
            <a:chOff x="3973" y="2016"/>
            <a:chExt cx="1152" cy="1678"/>
          </a:xfrm>
        </p:grpSpPr>
        <p:sp>
          <p:nvSpPr>
            <p:cNvPr id="20" name="Rectangle 54"/>
            <p:cNvSpPr>
              <a:spLocks noChangeArrowheads="1"/>
            </p:cNvSpPr>
            <p:nvPr/>
          </p:nvSpPr>
          <p:spPr bwMode="auto">
            <a:xfrm>
              <a:off x="3973" y="2016"/>
              <a:ext cx="1152" cy="1393"/>
            </a:xfrm>
            <a:prstGeom prst="rect">
              <a:avLst/>
            </a:prstGeom>
            <a:noFill/>
            <a:ln w="28575">
              <a:solidFill>
                <a:srgbClr val="800080"/>
              </a:solidFill>
              <a:prstDash val="dash"/>
              <a:miter lim="800000"/>
              <a:headEnd/>
              <a:tailEnd/>
            </a:ln>
            <a:effectLst/>
            <a:extLst>
              <a:ext uri="{909E8E84-426E-40DD-AFC4-6F175D3DCCD1}">
                <a14:hiddenFill xmlns:a14="http://schemas.microsoft.com/office/drawing/2010/main">
                  <a:solidFill>
                    <a:srgbClr val="FF33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21" name="Text Box 55"/>
            <p:cNvSpPr txBox="1">
              <a:spLocks noChangeArrowheads="1"/>
            </p:cNvSpPr>
            <p:nvPr/>
          </p:nvSpPr>
          <p:spPr bwMode="auto">
            <a:xfrm>
              <a:off x="4216" y="3403"/>
              <a:ext cx="896" cy="291"/>
            </a:xfrm>
            <a:prstGeom prst="rect">
              <a:avLst/>
            </a:prstGeom>
            <a:noFill/>
            <a:ln>
              <a:noFill/>
            </a:ln>
            <a:effectLst/>
            <a:extLst>
              <a:ext uri="{909E8E84-426E-40DD-AFC4-6F175D3DCCD1}">
                <a14:hiddenFill xmlns:a14="http://schemas.microsoft.com/office/drawing/2010/main">
                  <a:solidFill>
                    <a:srgbClr val="FF3399"/>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zh-CN" altLang="en-US" sz="2400" b="1">
                  <a:latin typeface="Times New Roman" panose="02020603050405020304" pitchFamily="18" charset="0"/>
                  <a:ea typeface="方正大黑简体" pitchFamily="65" charset="-122"/>
                </a:rPr>
                <a:t>高级处理</a:t>
              </a:r>
              <a:endParaRPr kumimoji="1" lang="zh-CN" altLang="en-US" sz="2400" b="1">
                <a:latin typeface="Times New Roman" panose="02020603050405020304" pitchFamily="18" charset="0"/>
                <a:ea typeface="方正超粗黑简体" pitchFamily="65" charset="-122"/>
              </a:endParaRPr>
            </a:p>
          </p:txBody>
        </p:sp>
      </p:grpSp>
      <p:grpSp>
        <p:nvGrpSpPr>
          <p:cNvPr id="22" name="Group 56"/>
          <p:cNvGrpSpPr>
            <a:grpSpLocks/>
          </p:cNvGrpSpPr>
          <p:nvPr/>
        </p:nvGrpSpPr>
        <p:grpSpPr bwMode="auto">
          <a:xfrm>
            <a:off x="3863752" y="1556792"/>
            <a:ext cx="3962400" cy="1982788"/>
            <a:chOff x="1968" y="1680"/>
            <a:chExt cx="2496" cy="1248"/>
          </a:xfrm>
        </p:grpSpPr>
        <p:sp>
          <p:nvSpPr>
            <p:cNvPr id="23" name="Rectangle 57"/>
            <p:cNvSpPr>
              <a:spLocks noChangeArrowheads="1"/>
            </p:cNvSpPr>
            <p:nvPr/>
          </p:nvSpPr>
          <p:spPr bwMode="auto">
            <a:xfrm>
              <a:off x="1968" y="1680"/>
              <a:ext cx="2496" cy="1248"/>
            </a:xfrm>
            <a:prstGeom prst="rect">
              <a:avLst/>
            </a:prstGeom>
            <a:noFill/>
            <a:ln w="28575">
              <a:solidFill>
                <a:srgbClr val="800080"/>
              </a:solidFill>
              <a:prstDash val="dash"/>
              <a:miter lim="800000"/>
              <a:headEnd/>
              <a:tailEnd/>
            </a:ln>
            <a:effectLst/>
            <a:extLst>
              <a:ext uri="{909E8E84-426E-40DD-AFC4-6F175D3DCCD1}">
                <a14:hiddenFill xmlns:a14="http://schemas.microsoft.com/office/drawing/2010/main">
                  <a:solidFill>
                    <a:srgbClr val="FF33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24" name="Text Box 58"/>
            <p:cNvSpPr txBox="1">
              <a:spLocks noChangeArrowheads="1"/>
            </p:cNvSpPr>
            <p:nvPr/>
          </p:nvSpPr>
          <p:spPr bwMode="auto">
            <a:xfrm>
              <a:off x="2686" y="2303"/>
              <a:ext cx="896" cy="291"/>
            </a:xfrm>
            <a:prstGeom prst="rect">
              <a:avLst/>
            </a:prstGeom>
            <a:noFill/>
            <a:ln>
              <a:noFill/>
            </a:ln>
            <a:effectLst/>
            <a:extLst>
              <a:ext uri="{909E8E84-426E-40DD-AFC4-6F175D3DCCD1}">
                <a14:hiddenFill xmlns:a14="http://schemas.microsoft.com/office/drawing/2010/main">
                  <a:solidFill>
                    <a:srgbClr val="FF3399"/>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zh-CN" altLang="en-US" sz="2400" b="1">
                  <a:latin typeface="Times New Roman" panose="02020603050405020304" pitchFamily="18" charset="0"/>
                  <a:ea typeface="方正大黑简体" pitchFamily="65" charset="-122"/>
                </a:rPr>
                <a:t>中级处理</a:t>
              </a:r>
            </a:p>
          </p:txBody>
        </p:sp>
      </p:grpSp>
      <p:grpSp>
        <p:nvGrpSpPr>
          <p:cNvPr id="25" name="Group 59"/>
          <p:cNvGrpSpPr>
            <a:grpSpLocks/>
          </p:cNvGrpSpPr>
          <p:nvPr/>
        </p:nvGrpSpPr>
        <p:grpSpPr bwMode="auto">
          <a:xfrm>
            <a:off x="7616602" y="2242592"/>
            <a:ext cx="2632075" cy="2668588"/>
            <a:chOff x="4129" y="1632"/>
            <a:chExt cx="1658" cy="1681"/>
          </a:xfrm>
        </p:grpSpPr>
        <p:sp>
          <p:nvSpPr>
            <p:cNvPr id="26" name="AutoShape 60"/>
            <p:cNvSpPr>
              <a:spLocks noChangeArrowheads="1"/>
            </p:cNvSpPr>
            <p:nvPr/>
          </p:nvSpPr>
          <p:spPr bwMode="auto">
            <a:xfrm rot="5400000">
              <a:off x="4225" y="1632"/>
              <a:ext cx="480" cy="4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25 h 21600"/>
                <a:gd name="T14" fmla="*/ 1822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27" name="Group 61"/>
            <p:cNvGrpSpPr>
              <a:grpSpLocks/>
            </p:cNvGrpSpPr>
            <p:nvPr/>
          </p:nvGrpSpPr>
          <p:grpSpPr bwMode="auto">
            <a:xfrm>
              <a:off x="4129" y="2160"/>
              <a:ext cx="1658" cy="1153"/>
              <a:chOff x="4129" y="2160"/>
              <a:chExt cx="1658" cy="1153"/>
            </a:xfrm>
          </p:grpSpPr>
          <p:sp>
            <p:nvSpPr>
              <p:cNvPr id="28" name="Rectangle 62"/>
              <p:cNvSpPr>
                <a:spLocks noChangeArrowheads="1"/>
              </p:cNvSpPr>
              <p:nvPr/>
            </p:nvSpPr>
            <p:spPr bwMode="auto">
              <a:xfrm>
                <a:off x="4369" y="2160"/>
                <a:ext cx="672" cy="1153"/>
              </a:xfrm>
              <a:prstGeom prst="rect">
                <a:avLst/>
              </a:prstGeom>
              <a:solidFill>
                <a:srgbClr val="0033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zh-CN" altLang="en-US" sz="2400" b="1">
                    <a:latin typeface="Times New Roman" panose="02020603050405020304" pitchFamily="18" charset="0"/>
                  </a:rPr>
                  <a:t>识别</a:t>
                </a:r>
              </a:p>
              <a:p>
                <a:pPr algn="ctr">
                  <a:spcBef>
                    <a:spcPct val="0"/>
                  </a:spcBef>
                  <a:buClrTx/>
                  <a:buSzTx/>
                  <a:buFontTx/>
                  <a:buNone/>
                </a:pPr>
                <a:r>
                  <a:rPr kumimoji="1" lang="zh-CN" altLang="en-US" sz="2400" b="1">
                    <a:latin typeface="Times New Roman" panose="02020603050405020304" pitchFamily="18" charset="0"/>
                  </a:rPr>
                  <a:t>与</a:t>
                </a:r>
              </a:p>
              <a:p>
                <a:pPr algn="ctr">
                  <a:spcBef>
                    <a:spcPct val="0"/>
                  </a:spcBef>
                  <a:buClrTx/>
                  <a:buSzTx/>
                  <a:buFontTx/>
                  <a:buNone/>
                </a:pPr>
                <a:r>
                  <a:rPr kumimoji="1" lang="zh-CN" altLang="en-US" sz="2400" b="1">
                    <a:latin typeface="Times New Roman" panose="02020603050405020304" pitchFamily="18" charset="0"/>
                  </a:rPr>
                  <a:t> 解释</a:t>
                </a:r>
              </a:p>
            </p:txBody>
          </p:sp>
          <p:sp>
            <p:nvSpPr>
              <p:cNvPr id="29" name="AutoShape 63"/>
              <p:cNvSpPr>
                <a:spLocks noChangeArrowheads="1"/>
              </p:cNvSpPr>
              <p:nvPr/>
            </p:nvSpPr>
            <p:spPr bwMode="auto">
              <a:xfrm>
                <a:off x="4129" y="2641"/>
                <a:ext cx="240" cy="240"/>
              </a:xfrm>
              <a:prstGeom prst="leftRightArrow">
                <a:avLst>
                  <a:gd name="adj1" fmla="val 50000"/>
                  <a:gd name="adj2" fmla="val 20000"/>
                </a:avLst>
              </a:pr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30" name="AutoShape 64"/>
              <p:cNvSpPr>
                <a:spLocks noChangeArrowheads="1"/>
              </p:cNvSpPr>
              <p:nvPr/>
            </p:nvSpPr>
            <p:spPr bwMode="auto">
              <a:xfrm>
                <a:off x="5041" y="2593"/>
                <a:ext cx="288" cy="240"/>
              </a:xfrm>
              <a:prstGeom prst="rightArrow">
                <a:avLst>
                  <a:gd name="adj1" fmla="val 50000"/>
                  <a:gd name="adj2" fmla="val 30000"/>
                </a:avLst>
              </a:prstGeom>
              <a:solidFill>
                <a:srgbClr val="FF00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31" name="Text Box 65"/>
              <p:cNvSpPr txBox="1">
                <a:spLocks noChangeArrowheads="1"/>
              </p:cNvSpPr>
              <p:nvPr/>
            </p:nvSpPr>
            <p:spPr bwMode="auto">
              <a:xfrm>
                <a:off x="5281" y="2567"/>
                <a:ext cx="506" cy="291"/>
              </a:xfrm>
              <a:prstGeom prst="rect">
                <a:avLst/>
              </a:prstGeom>
              <a:noFill/>
              <a:ln>
                <a:noFill/>
              </a:ln>
              <a:effectLst/>
              <a:extLst>
                <a:ext uri="{909E8E84-426E-40DD-AFC4-6F175D3DCCD1}">
                  <a14:hiddenFill xmlns:a14="http://schemas.microsoft.com/office/drawing/2010/main">
                    <a:solidFill>
                      <a:srgbClr val="FF3399"/>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zh-CN" altLang="en-US" sz="2400" b="1">
                    <a:latin typeface="Times New Roman" panose="02020603050405020304" pitchFamily="18" charset="0"/>
                    <a:ea typeface="方正大黑简体" pitchFamily="65" charset="-122"/>
                  </a:rPr>
                  <a:t>结果</a:t>
                </a:r>
              </a:p>
            </p:txBody>
          </p:sp>
        </p:grpSp>
      </p:grpSp>
      <p:grpSp>
        <p:nvGrpSpPr>
          <p:cNvPr id="32" name="Group 66"/>
          <p:cNvGrpSpPr>
            <a:grpSpLocks/>
          </p:cNvGrpSpPr>
          <p:nvPr/>
        </p:nvGrpSpPr>
        <p:grpSpPr bwMode="auto">
          <a:xfrm>
            <a:off x="1020540" y="4063455"/>
            <a:ext cx="2995612" cy="763587"/>
            <a:chOff x="-26" y="2779"/>
            <a:chExt cx="1887" cy="481"/>
          </a:xfrm>
        </p:grpSpPr>
        <p:sp>
          <p:nvSpPr>
            <p:cNvPr id="33" name="AutoShape 67"/>
            <p:cNvSpPr>
              <a:spLocks noChangeArrowheads="1"/>
            </p:cNvSpPr>
            <p:nvPr/>
          </p:nvSpPr>
          <p:spPr bwMode="auto">
            <a:xfrm>
              <a:off x="1621" y="2875"/>
              <a:ext cx="240" cy="241"/>
            </a:xfrm>
            <a:prstGeom prst="leftRightArrow">
              <a:avLst>
                <a:gd name="adj1" fmla="val 50000"/>
                <a:gd name="adj2" fmla="val 20000"/>
              </a:avLst>
            </a:prstGeom>
            <a:solidFill>
              <a:srgbClr val="FFFF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grpSp>
          <p:nvGrpSpPr>
            <p:cNvPr id="34" name="Group 68"/>
            <p:cNvGrpSpPr>
              <a:grpSpLocks/>
            </p:cNvGrpSpPr>
            <p:nvPr/>
          </p:nvGrpSpPr>
          <p:grpSpPr bwMode="auto">
            <a:xfrm>
              <a:off x="-26" y="2779"/>
              <a:ext cx="1647" cy="481"/>
              <a:chOff x="-26" y="2779"/>
              <a:chExt cx="1647" cy="481"/>
            </a:xfrm>
          </p:grpSpPr>
          <p:sp>
            <p:nvSpPr>
              <p:cNvPr id="35" name="Rectangle 69"/>
              <p:cNvSpPr>
                <a:spLocks noChangeArrowheads="1"/>
              </p:cNvSpPr>
              <p:nvPr/>
            </p:nvSpPr>
            <p:spPr bwMode="auto">
              <a:xfrm>
                <a:off x="757" y="2779"/>
                <a:ext cx="864" cy="481"/>
              </a:xfrm>
              <a:prstGeom prst="rect">
                <a:avLst/>
              </a:prstGeom>
              <a:solidFill>
                <a:schemeClr val="hlink"/>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en-US" altLang="zh-CN" sz="2400" b="1">
                    <a:latin typeface="Times New Roman" panose="02020603050405020304" pitchFamily="18" charset="0"/>
                  </a:rPr>
                  <a:t> </a:t>
                </a:r>
                <a:r>
                  <a:rPr kumimoji="1" lang="zh-CN" altLang="en-US" sz="2400" b="1">
                    <a:latin typeface="Times New Roman" panose="02020603050405020304" pitchFamily="18" charset="0"/>
                  </a:rPr>
                  <a:t>图像获取</a:t>
                </a:r>
              </a:p>
            </p:txBody>
          </p:sp>
          <p:sp>
            <p:nvSpPr>
              <p:cNvPr id="36" name="AutoShape 70"/>
              <p:cNvSpPr>
                <a:spLocks noChangeArrowheads="1"/>
              </p:cNvSpPr>
              <p:nvPr/>
            </p:nvSpPr>
            <p:spPr bwMode="auto">
              <a:xfrm>
                <a:off x="495" y="2875"/>
                <a:ext cx="262" cy="241"/>
              </a:xfrm>
              <a:prstGeom prst="rightArrow">
                <a:avLst>
                  <a:gd name="adj1" fmla="val 50000"/>
                  <a:gd name="adj2" fmla="val 27178"/>
                </a:avLst>
              </a:prstGeom>
              <a:solidFill>
                <a:srgbClr val="FF000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zh-CN" altLang="en-US" sz="1800"/>
              </a:p>
            </p:txBody>
          </p:sp>
          <p:sp>
            <p:nvSpPr>
              <p:cNvPr id="37" name="Text Box 71"/>
              <p:cNvSpPr txBox="1">
                <a:spLocks noChangeArrowheads="1"/>
              </p:cNvSpPr>
              <p:nvPr/>
            </p:nvSpPr>
            <p:spPr bwMode="auto">
              <a:xfrm>
                <a:off x="-26" y="2839"/>
                <a:ext cx="506" cy="291"/>
              </a:xfrm>
              <a:prstGeom prst="rect">
                <a:avLst/>
              </a:prstGeom>
              <a:noFill/>
              <a:ln>
                <a:noFill/>
              </a:ln>
              <a:effectLst/>
              <a:extLst>
                <a:ext uri="{909E8E84-426E-40DD-AFC4-6F175D3DCCD1}">
                  <a14:hiddenFill xmlns:a14="http://schemas.microsoft.com/office/drawing/2010/main">
                    <a:solidFill>
                      <a:srgbClr val="FF3399"/>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kumimoji="1" lang="zh-CN" altLang="en-US" sz="2400" b="1">
                    <a:latin typeface="Times New Roman" panose="02020603050405020304" pitchFamily="18" charset="0"/>
                    <a:ea typeface="方正大黑简体" pitchFamily="65" charset="-122"/>
                  </a:rPr>
                  <a:t>问题</a:t>
                </a:r>
              </a:p>
            </p:txBody>
          </p:sp>
        </p:grpSp>
      </p:grpSp>
      <p:sp>
        <p:nvSpPr>
          <p:cNvPr id="38" name="文本框 1"/>
          <p:cNvSpPr txBox="1">
            <a:spLocks noChangeArrowheads="1"/>
          </p:cNvSpPr>
          <p:nvPr/>
        </p:nvSpPr>
        <p:spPr bwMode="auto">
          <a:xfrm>
            <a:off x="4007768" y="5805264"/>
            <a:ext cx="3651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zh-CN" altLang="en-US" sz="2800" dirty="0"/>
              <a:t>图像</a:t>
            </a:r>
            <a:r>
              <a:rPr lang="zh-CN" altLang="en-US" sz="2800" dirty="0" smtClean="0"/>
              <a:t>分析系统概图</a:t>
            </a:r>
            <a:endParaRPr lang="zh-CN" altLang="en-US" sz="2800" dirty="0"/>
          </a:p>
        </p:txBody>
      </p:sp>
      <p:pic>
        <p:nvPicPr>
          <p:cNvPr id="39" name="图片 38"/>
          <p:cNvPicPr>
            <a:picLocks noChangeAspect="1"/>
          </p:cNvPicPr>
          <p:nvPr/>
        </p:nvPicPr>
        <p:blipFill>
          <a:blip r:embed="rId3"/>
          <a:stretch>
            <a:fillRect/>
          </a:stretch>
        </p:blipFill>
        <p:spPr>
          <a:xfrm>
            <a:off x="4027265" y="3063905"/>
            <a:ext cx="3568700" cy="2671283"/>
          </a:xfrm>
          <a:prstGeom prst="rect">
            <a:avLst/>
          </a:prstGeom>
        </p:spPr>
      </p:pic>
      <p:sp>
        <p:nvSpPr>
          <p:cNvPr id="2" name="圆角矩形标注 1"/>
          <p:cNvSpPr/>
          <p:nvPr/>
        </p:nvSpPr>
        <p:spPr>
          <a:xfrm>
            <a:off x="839416" y="1124744"/>
            <a:ext cx="2016224" cy="1194754"/>
          </a:xfrm>
          <a:prstGeom prst="wedgeRoundRectCallout">
            <a:avLst>
              <a:gd name="adj1" fmla="val 109506"/>
              <a:gd name="adj2" fmla="val 23177"/>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完成图像特征的提取与分割</a:t>
            </a:r>
            <a:endParaRPr lang="zh-CN" altLang="en-US" sz="2400" dirty="0"/>
          </a:p>
        </p:txBody>
      </p:sp>
      <p:sp>
        <p:nvSpPr>
          <p:cNvPr id="40" name="圆角矩形标注 39"/>
          <p:cNvSpPr/>
          <p:nvPr/>
        </p:nvSpPr>
        <p:spPr>
          <a:xfrm>
            <a:off x="8676670" y="1124744"/>
            <a:ext cx="2099849" cy="1194048"/>
          </a:xfrm>
          <a:prstGeom prst="wedgeRoundRectCallout">
            <a:avLst>
              <a:gd name="adj1" fmla="val -101193"/>
              <a:gd name="adj2" fmla="val 21872"/>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完成图像特征的表示与编码</a:t>
            </a:r>
            <a:endParaRPr lang="zh-CN" altLang="en-US" sz="2400" dirty="0"/>
          </a:p>
        </p:txBody>
      </p:sp>
    </p:spTree>
    <p:extLst>
      <p:ext uri="{BB962C8B-B14F-4D97-AF65-F5344CB8AC3E}">
        <p14:creationId xmlns:p14="http://schemas.microsoft.com/office/powerpoint/2010/main" val="165215262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right)">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60" y="4941168"/>
            <a:ext cx="6048672" cy="504056"/>
          </a:xfrm>
          <a:prstGeom prst="rect">
            <a:avLst/>
          </a:prstGeom>
        </p:spPr>
      </p:pic>
      <p:sp>
        <p:nvSpPr>
          <p:cNvPr id="7" name="文本框 6"/>
          <p:cNvSpPr txBox="1"/>
          <p:nvPr/>
        </p:nvSpPr>
        <p:spPr>
          <a:xfrm>
            <a:off x="5339917" y="5077705"/>
            <a:ext cx="441146" cy="369332"/>
          </a:xfrm>
          <a:prstGeom prst="rect">
            <a:avLst/>
          </a:prstGeom>
          <a:noFill/>
        </p:spPr>
        <p:txBody>
          <a:bodyPr wrap="none" rtlCol="0">
            <a:spAutoFit/>
          </a:bodyPr>
          <a:lstStyle/>
          <a:p>
            <a:r>
              <a:rPr lang="en-US" altLang="zh-CN" dirty="0" smtClean="0"/>
              <a:t>20</a:t>
            </a:r>
            <a:endParaRPr lang="zh-CN" altLang="en-US" dirty="0"/>
          </a:p>
        </p:txBody>
      </p:sp>
      <p:sp>
        <p:nvSpPr>
          <p:cNvPr id="8" name="文本框 7"/>
          <p:cNvSpPr txBox="1"/>
          <p:nvPr/>
        </p:nvSpPr>
        <p:spPr>
          <a:xfrm>
            <a:off x="8328248" y="4653136"/>
            <a:ext cx="569387" cy="369332"/>
          </a:xfrm>
          <a:prstGeom prst="rect">
            <a:avLst/>
          </a:prstGeom>
          <a:noFill/>
        </p:spPr>
        <p:txBody>
          <a:bodyPr wrap="none" rtlCol="0">
            <a:spAutoFit/>
          </a:bodyPr>
          <a:lstStyle/>
          <a:p>
            <a:r>
              <a:rPr lang="en-US" altLang="zh-CN" dirty="0" smtClean="0"/>
              <a:t>240</a:t>
            </a:r>
            <a:endParaRPr lang="zh-CN" altLang="en-US" dirty="0"/>
          </a:p>
        </p:txBody>
      </p:sp>
      <p:sp>
        <p:nvSpPr>
          <p:cNvPr id="9" name="文本框 8"/>
          <p:cNvSpPr txBox="1"/>
          <p:nvPr/>
        </p:nvSpPr>
        <p:spPr>
          <a:xfrm>
            <a:off x="6023992" y="5471646"/>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
        <p:nvSpPr>
          <p:cNvPr id="14" name="文本框 13"/>
          <p:cNvSpPr txBox="1"/>
          <p:nvPr/>
        </p:nvSpPr>
        <p:spPr>
          <a:xfrm>
            <a:off x="2567608" y="617703"/>
            <a:ext cx="6768752" cy="584775"/>
          </a:xfrm>
          <a:prstGeom prst="rect">
            <a:avLst/>
          </a:prstGeom>
          <a:noFill/>
        </p:spPr>
        <p:txBody>
          <a:bodyPr wrap="square" rtlCol="0">
            <a:spAutoFit/>
          </a:bodyPr>
          <a:lstStyle/>
          <a:p>
            <a:pPr algn="ctr"/>
            <a:r>
              <a:rPr lang="zh-CN" altLang="en-US" sz="3200" dirty="0" smtClean="0"/>
              <a:t>任务</a:t>
            </a:r>
            <a:r>
              <a:rPr lang="en-US" altLang="zh-CN" sz="3200" dirty="0" smtClean="0"/>
              <a:t>3</a:t>
            </a:r>
            <a:r>
              <a:rPr lang="zh-CN" altLang="en-US" sz="3200" dirty="0" smtClean="0"/>
              <a:t>：完成虹膜特征的提取</a:t>
            </a:r>
            <a:endParaRPr lang="zh-CN" altLang="en-US" sz="3200" dirty="0"/>
          </a:p>
        </p:txBody>
      </p:sp>
      <p:sp>
        <p:nvSpPr>
          <p:cNvPr id="15" name="文本框 14"/>
          <p:cNvSpPr txBox="1"/>
          <p:nvPr/>
        </p:nvSpPr>
        <p:spPr>
          <a:xfrm>
            <a:off x="1271463" y="1656268"/>
            <a:ext cx="10761209" cy="3508653"/>
          </a:xfrm>
          <a:prstGeom prst="rect">
            <a:avLst/>
          </a:prstGeom>
          <a:noFill/>
        </p:spPr>
        <p:txBody>
          <a:bodyPr wrap="square" rtlCol="0">
            <a:spAutoFit/>
          </a:bodyPr>
          <a:lstStyle/>
          <a:p>
            <a:pPr>
              <a:lnSpc>
                <a:spcPct val="150000"/>
              </a:lnSpc>
            </a:pPr>
            <a:r>
              <a:rPr lang="zh-CN" altLang="en-US" sz="2800" dirty="0" smtClean="0">
                <a:solidFill>
                  <a:srgbClr val="FFFF00"/>
                </a:solidFill>
                <a:latin typeface="黑体" panose="02010609060101010101" pitchFamily="49" charset="-122"/>
                <a:ea typeface="黑体" panose="02010609060101010101" pitchFamily="49" charset="-122"/>
              </a:rPr>
              <a:t>思路</a:t>
            </a:r>
            <a:r>
              <a:rPr lang="en-US" altLang="zh-CN" sz="2800" dirty="0" smtClean="0">
                <a:solidFill>
                  <a:srgbClr val="FFFF00"/>
                </a:solidFill>
                <a:latin typeface="黑体" panose="02010609060101010101" pitchFamily="49" charset="-122"/>
                <a:ea typeface="黑体" panose="02010609060101010101" pitchFamily="49" charset="-122"/>
              </a:rPr>
              <a:t>1</a:t>
            </a:r>
            <a:r>
              <a:rPr lang="zh-CN" altLang="en-US" sz="2800" dirty="0" smtClean="0">
                <a:solidFill>
                  <a:srgbClr val="FFFF00"/>
                </a:solidFill>
                <a:latin typeface="黑体" panose="02010609060101010101" pitchFamily="49" charset="-122"/>
                <a:ea typeface="黑体" panose="02010609060101010101" pitchFamily="49" charset="-122"/>
              </a:rPr>
              <a:t>：</a:t>
            </a:r>
            <a:endParaRPr lang="en-US" altLang="zh-CN" sz="2800" dirty="0" smtClean="0">
              <a:solidFill>
                <a:srgbClr val="FFFF00"/>
              </a:solidFill>
              <a:latin typeface="黑体" panose="02010609060101010101" pitchFamily="49" charset="-122"/>
              <a:ea typeface="黑体" panose="02010609060101010101" pitchFamily="49" charset="-122"/>
            </a:endParaRPr>
          </a:p>
          <a:p>
            <a:pPr>
              <a:lnSpc>
                <a:spcPct val="150000"/>
              </a:lnSpc>
            </a:pPr>
            <a:r>
              <a:rPr lang="zh-CN" altLang="en-US" sz="2400" dirty="0" smtClean="0"/>
              <a:t>（</a:t>
            </a:r>
            <a:r>
              <a:rPr lang="en-US" altLang="zh-CN" sz="2400" dirty="0" smtClean="0"/>
              <a:t>1</a:t>
            </a:r>
            <a:r>
              <a:rPr lang="zh-CN" altLang="en-US" sz="2400" dirty="0" smtClean="0"/>
              <a:t>）把归一化后的图像做图像增强处理；</a:t>
            </a:r>
            <a:endParaRPr lang="en-US" altLang="zh-CN" sz="2400" dirty="0" smtClean="0"/>
          </a:p>
          <a:p>
            <a:pPr>
              <a:lnSpc>
                <a:spcPct val="150000"/>
              </a:lnSpc>
            </a:pPr>
            <a:r>
              <a:rPr lang="zh-CN" altLang="en-US" sz="2400" dirty="0" smtClean="0"/>
              <a:t>（</a:t>
            </a:r>
            <a:r>
              <a:rPr lang="en-US" altLang="zh-CN" sz="2400" dirty="0" smtClean="0"/>
              <a:t>2</a:t>
            </a:r>
            <a:r>
              <a:rPr lang="zh-CN" altLang="en-US" sz="2400" dirty="0" smtClean="0"/>
              <a:t>）定义一个可接收特征的一维</a:t>
            </a:r>
            <a:r>
              <a:rPr lang="zh-CN" altLang="en-US" sz="2400" dirty="0" smtClean="0">
                <a:solidFill>
                  <a:srgbClr val="FFFF00"/>
                </a:solidFill>
              </a:rPr>
              <a:t>数组</a:t>
            </a:r>
            <a:r>
              <a:rPr lang="zh-CN" altLang="en-US" sz="2400" dirty="0" smtClean="0"/>
              <a:t>；</a:t>
            </a:r>
            <a:endParaRPr lang="en-US" altLang="zh-CN" sz="2400" dirty="0" smtClean="0"/>
          </a:p>
          <a:p>
            <a:pPr>
              <a:lnSpc>
                <a:spcPct val="150000"/>
              </a:lnSpc>
            </a:pPr>
            <a:r>
              <a:rPr lang="zh-CN" altLang="en-US" sz="2400" dirty="0" smtClean="0"/>
              <a:t>（</a:t>
            </a:r>
            <a:r>
              <a:rPr lang="en-US" altLang="zh-CN" sz="2400" dirty="0" smtClean="0"/>
              <a:t>3</a:t>
            </a:r>
            <a:r>
              <a:rPr lang="zh-CN" altLang="en-US" sz="2400" dirty="0" smtClean="0"/>
              <a:t>）遍历数组中的每个元素：</a:t>
            </a:r>
            <a:endParaRPr lang="en-US" altLang="zh-CN" sz="2400" dirty="0" smtClean="0"/>
          </a:p>
          <a:p>
            <a:pPr>
              <a:lnSpc>
                <a:spcPct val="150000"/>
              </a:lnSpc>
            </a:pPr>
            <a:r>
              <a:rPr lang="en-US" altLang="zh-CN" sz="2400" dirty="0" smtClean="0"/>
              <a:t>    </a:t>
            </a:r>
            <a:r>
              <a:rPr lang="zh-CN" altLang="en-US" sz="2400" dirty="0"/>
              <a:t> </a:t>
            </a:r>
            <a:r>
              <a:rPr lang="zh-CN" altLang="en-US" sz="2400" dirty="0" smtClean="0"/>
              <a:t>   若当前元素的灰度值比后面元素灰度值大，则在特征数组的相关位置处，记录为</a:t>
            </a:r>
            <a:r>
              <a:rPr lang="en-US" altLang="zh-CN" sz="2400" dirty="0" smtClean="0"/>
              <a:t>1</a:t>
            </a:r>
            <a:r>
              <a:rPr lang="zh-CN" altLang="en-US" sz="2400" dirty="0" smtClean="0"/>
              <a:t>；否则，记录为</a:t>
            </a:r>
            <a:r>
              <a:rPr lang="en-US" altLang="zh-CN" sz="2400" dirty="0" smtClean="0"/>
              <a:t>0</a:t>
            </a:r>
            <a:r>
              <a:rPr lang="zh-CN" altLang="en-US" sz="2400" dirty="0" smtClean="0"/>
              <a:t>；</a:t>
            </a:r>
            <a:endParaRPr lang="en-US" altLang="zh-CN" sz="2400" dirty="0" smtClean="0"/>
          </a:p>
        </p:txBody>
      </p:sp>
      <p:sp>
        <p:nvSpPr>
          <p:cNvPr id="16" name="矩形 15"/>
          <p:cNvSpPr/>
          <p:nvPr/>
        </p:nvSpPr>
        <p:spPr>
          <a:xfrm>
            <a:off x="7176120" y="1386162"/>
            <a:ext cx="4752528" cy="2554545"/>
          </a:xfrm>
          <a:prstGeom prst="rect">
            <a:avLst/>
          </a:prstGeom>
          <a:ln>
            <a:solidFill>
              <a:srgbClr val="92D050"/>
            </a:solidFill>
          </a:ln>
        </p:spPr>
        <p:txBody>
          <a:bodyPr wrap="square">
            <a:spAutoFit/>
          </a:bodyPr>
          <a:lstStyle/>
          <a:p>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数组用法参考</a:t>
            </a:r>
            <a:endParaRPr lang="en-US" altLang="zh-CN" sz="2000" dirty="0" smtClean="0">
              <a:latin typeface="黑体" panose="02010609060101010101" pitchFamily="49" charset="-122"/>
              <a:ea typeface="黑体" panose="02010609060101010101" pitchFamily="49" charset="-122"/>
            </a:endParaRPr>
          </a:p>
          <a:p>
            <a:r>
              <a:rPr lang="en-US" altLang="zh-CN" sz="2000" dirty="0" smtClean="0">
                <a:latin typeface="黑体" panose="02010609060101010101" pitchFamily="49" charset="-122"/>
                <a:ea typeface="黑体" panose="02010609060101010101" pitchFamily="49" charset="-122"/>
              </a:rPr>
              <a:t>import </a:t>
            </a:r>
            <a:r>
              <a:rPr lang="en-US" altLang="zh-CN" sz="2000" dirty="0" err="1">
                <a:latin typeface="黑体" panose="02010609060101010101" pitchFamily="49" charset="-122"/>
                <a:ea typeface="黑体" panose="02010609060101010101" pitchFamily="49" charset="-122"/>
              </a:rPr>
              <a:t>numpy</a:t>
            </a:r>
            <a:r>
              <a:rPr lang="en-US" altLang="zh-CN" sz="2000" dirty="0">
                <a:latin typeface="黑体" panose="02010609060101010101" pitchFamily="49" charset="-122"/>
                <a:ea typeface="黑体" panose="02010609060101010101" pitchFamily="49" charset="-122"/>
              </a:rPr>
              <a:t> as </a:t>
            </a:r>
            <a:r>
              <a:rPr lang="en-US" altLang="zh-CN" sz="2000" dirty="0" smtClean="0">
                <a:latin typeface="黑体" panose="02010609060101010101" pitchFamily="49" charset="-122"/>
                <a:ea typeface="黑体" panose="02010609060101010101" pitchFamily="49" charset="-122"/>
              </a:rPr>
              <a:t>np</a:t>
            </a:r>
          </a:p>
          <a:p>
            <a:r>
              <a:rPr lang="en-US" altLang="zh-CN" sz="2000" dirty="0" smtClean="0">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定义数组</a:t>
            </a:r>
            <a:endParaRPr lang="en-US" altLang="zh-CN" sz="2000" dirty="0" smtClean="0">
              <a:latin typeface="黑体" panose="02010609060101010101" pitchFamily="49" charset="-122"/>
              <a:ea typeface="黑体" panose="02010609060101010101" pitchFamily="49" charset="-122"/>
            </a:endParaRPr>
          </a:p>
          <a:p>
            <a:r>
              <a:rPr lang="en-US" altLang="zh-CN" sz="2000" dirty="0" smtClean="0">
                <a:latin typeface="黑体" panose="02010609060101010101" pitchFamily="49" charset="-122"/>
                <a:ea typeface="黑体" panose="02010609060101010101" pitchFamily="49" charset="-122"/>
              </a:rPr>
              <a:t>a = </a:t>
            </a:r>
            <a:r>
              <a:rPr lang="en-US" altLang="zh-CN" sz="2000" dirty="0" err="1" smtClean="0">
                <a:latin typeface="黑体" panose="02010609060101010101" pitchFamily="49" charset="-122"/>
                <a:ea typeface="黑体" panose="02010609060101010101" pitchFamily="49" charset="-122"/>
              </a:rPr>
              <a:t>np.array</a:t>
            </a:r>
            <a:r>
              <a:rPr lang="en-US" altLang="zh-CN" sz="2000" dirty="0" smtClean="0">
                <a:latin typeface="黑体" panose="02010609060101010101" pitchFamily="49" charset="-122"/>
                <a:ea typeface="黑体" panose="02010609060101010101" pitchFamily="49" charset="-122"/>
              </a:rPr>
              <a:t>([0,1,2,10])</a:t>
            </a:r>
          </a:p>
          <a:p>
            <a:r>
              <a:rPr lang="en-US" altLang="zh-CN" sz="2000" dirty="0" smtClean="0">
                <a:latin typeface="黑体" panose="02010609060101010101" pitchFamily="49" charset="-122"/>
                <a:ea typeface="黑体" panose="02010609060101010101" pitchFamily="49" charset="-122"/>
              </a:rPr>
              <a:t>b </a:t>
            </a:r>
            <a:r>
              <a:rPr lang="en-US" altLang="zh-CN" sz="2000" dirty="0">
                <a:latin typeface="黑体" panose="02010609060101010101" pitchFamily="49" charset="-122"/>
                <a:ea typeface="黑体" panose="02010609060101010101" pitchFamily="49" charset="-122"/>
              </a:rPr>
              <a:t>= </a:t>
            </a:r>
            <a:r>
              <a:rPr lang="en-US" altLang="zh-CN" sz="2000" dirty="0" err="1">
                <a:latin typeface="黑体" panose="02010609060101010101" pitchFamily="49" charset="-122"/>
                <a:ea typeface="黑体" panose="02010609060101010101" pitchFamily="49" charset="-122"/>
              </a:rPr>
              <a:t>np.array</a:t>
            </a:r>
            <a:r>
              <a:rPr lang="en-US" altLang="zh-CN" sz="2000" dirty="0">
                <a:latin typeface="黑体" panose="02010609060101010101" pitchFamily="49" charset="-122"/>
                <a:ea typeface="黑体" panose="02010609060101010101" pitchFamily="49" charset="-122"/>
              </a:rPr>
              <a:t>([[1,2],[3,4],[5,6</a:t>
            </a:r>
            <a:r>
              <a:rPr lang="en-US" altLang="zh-CN" sz="2000" dirty="0" smtClean="0">
                <a:latin typeface="黑体" panose="02010609060101010101" pitchFamily="49" charset="-122"/>
                <a:ea typeface="黑体" panose="02010609060101010101" pitchFamily="49" charset="-122"/>
              </a:rPr>
              <a:t>]])</a:t>
            </a:r>
          </a:p>
          <a:p>
            <a:r>
              <a:rPr lang="en-US" altLang="zh-CN" sz="2000" dirty="0" smtClean="0">
                <a:latin typeface="黑体" panose="02010609060101010101" pitchFamily="49" charset="-122"/>
                <a:ea typeface="黑体" panose="02010609060101010101" pitchFamily="49" charset="-122"/>
              </a:rPr>
              <a:t>col=10</a:t>
            </a:r>
          </a:p>
          <a:p>
            <a:r>
              <a:rPr lang="en-US" altLang="zh-CN" sz="2000" dirty="0" smtClean="0">
                <a:latin typeface="黑体" panose="02010609060101010101" pitchFamily="49" charset="-122"/>
                <a:ea typeface="黑体" panose="02010609060101010101" pitchFamily="49" charset="-122"/>
              </a:rPr>
              <a:t>c= </a:t>
            </a:r>
            <a:r>
              <a:rPr lang="en-US" altLang="zh-CN" sz="2000" dirty="0" err="1" smtClean="0">
                <a:latin typeface="黑体" panose="02010609060101010101" pitchFamily="49" charset="-122"/>
                <a:ea typeface="黑体" panose="02010609060101010101" pitchFamily="49" charset="-122"/>
              </a:rPr>
              <a:t>np.array</a:t>
            </a:r>
            <a:r>
              <a:rPr lang="en-US" altLang="zh-CN" sz="2000" dirty="0" smtClean="0">
                <a:latin typeface="黑体" panose="02010609060101010101" pitchFamily="49" charset="-122"/>
                <a:ea typeface="黑体" panose="02010609060101010101" pitchFamily="49" charset="-122"/>
              </a:rPr>
              <a:t>([0.0]*col)</a:t>
            </a:r>
          </a:p>
          <a:p>
            <a:r>
              <a:rPr lang="en-US" altLang="zh-CN" sz="2000" dirty="0" smtClean="0">
                <a:latin typeface="黑体" panose="02010609060101010101" pitchFamily="49" charset="-122"/>
                <a:ea typeface="黑体" panose="02010609060101010101" pitchFamily="49" charset="-122"/>
              </a:rPr>
              <a:t>c= </a:t>
            </a:r>
            <a:r>
              <a:rPr lang="en-US" altLang="zh-CN" sz="2000" dirty="0" err="1" smtClean="0">
                <a:latin typeface="黑体" panose="02010609060101010101" pitchFamily="49" charset="-122"/>
                <a:ea typeface="黑体" panose="02010609060101010101" pitchFamily="49" charset="-122"/>
              </a:rPr>
              <a:t>np.append</a:t>
            </a:r>
            <a:r>
              <a:rPr lang="en-US" altLang="zh-CN" sz="2000" dirty="0" smtClean="0">
                <a:latin typeface="黑体" panose="02010609060101010101" pitchFamily="49" charset="-122"/>
                <a:ea typeface="黑体" panose="02010609060101010101" pitchFamily="49" charset="-122"/>
              </a:rPr>
              <a:t>(</a:t>
            </a:r>
            <a:r>
              <a:rPr lang="en-US" altLang="zh-CN" sz="2000" dirty="0" err="1" smtClean="0">
                <a:latin typeface="黑体" panose="02010609060101010101" pitchFamily="49" charset="-122"/>
                <a:ea typeface="黑体" panose="02010609060101010101" pitchFamily="49" charset="-122"/>
              </a:rPr>
              <a:t>c,a</a:t>
            </a:r>
            <a:r>
              <a:rPr lang="en-US" altLang="zh-CN" sz="2000" dirty="0" smtClean="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29301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60" y="4941168"/>
            <a:ext cx="6048672" cy="504056"/>
          </a:xfrm>
          <a:prstGeom prst="rect">
            <a:avLst/>
          </a:prstGeom>
        </p:spPr>
      </p:pic>
      <p:sp>
        <p:nvSpPr>
          <p:cNvPr id="7" name="文本框 6"/>
          <p:cNvSpPr txBox="1"/>
          <p:nvPr/>
        </p:nvSpPr>
        <p:spPr>
          <a:xfrm>
            <a:off x="5339917" y="5077705"/>
            <a:ext cx="441146" cy="369332"/>
          </a:xfrm>
          <a:prstGeom prst="rect">
            <a:avLst/>
          </a:prstGeom>
          <a:noFill/>
        </p:spPr>
        <p:txBody>
          <a:bodyPr wrap="none" rtlCol="0">
            <a:spAutoFit/>
          </a:bodyPr>
          <a:lstStyle/>
          <a:p>
            <a:r>
              <a:rPr lang="en-US" altLang="zh-CN" dirty="0" smtClean="0"/>
              <a:t>20</a:t>
            </a:r>
            <a:endParaRPr lang="zh-CN" altLang="en-US" dirty="0"/>
          </a:p>
        </p:txBody>
      </p:sp>
      <p:sp>
        <p:nvSpPr>
          <p:cNvPr id="8" name="文本框 7"/>
          <p:cNvSpPr txBox="1"/>
          <p:nvPr/>
        </p:nvSpPr>
        <p:spPr>
          <a:xfrm>
            <a:off x="8328248" y="4653136"/>
            <a:ext cx="569387" cy="369332"/>
          </a:xfrm>
          <a:prstGeom prst="rect">
            <a:avLst/>
          </a:prstGeom>
          <a:noFill/>
        </p:spPr>
        <p:txBody>
          <a:bodyPr wrap="none" rtlCol="0">
            <a:spAutoFit/>
          </a:bodyPr>
          <a:lstStyle/>
          <a:p>
            <a:r>
              <a:rPr lang="en-US" altLang="zh-CN" dirty="0" smtClean="0"/>
              <a:t>240</a:t>
            </a:r>
            <a:endParaRPr lang="zh-CN" altLang="en-US" dirty="0"/>
          </a:p>
        </p:txBody>
      </p:sp>
      <p:sp>
        <p:nvSpPr>
          <p:cNvPr id="9" name="文本框 8"/>
          <p:cNvSpPr txBox="1"/>
          <p:nvPr/>
        </p:nvSpPr>
        <p:spPr>
          <a:xfrm>
            <a:off x="6023992" y="5471646"/>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
        <p:nvSpPr>
          <p:cNvPr id="15" name="文本框 14"/>
          <p:cNvSpPr txBox="1"/>
          <p:nvPr/>
        </p:nvSpPr>
        <p:spPr>
          <a:xfrm>
            <a:off x="911424" y="1268760"/>
            <a:ext cx="7848872" cy="5016758"/>
          </a:xfrm>
          <a:prstGeom prst="rect">
            <a:avLst/>
          </a:prstGeom>
          <a:noFill/>
        </p:spPr>
        <p:txBody>
          <a:bodyPr wrap="square" rtlCol="0">
            <a:spAutoFit/>
          </a:bodyPr>
          <a:lstStyle/>
          <a:p>
            <a:r>
              <a:rPr lang="en-US" altLang="zh-CN" sz="2000" dirty="0">
                <a:solidFill>
                  <a:srgbClr val="FFFF00"/>
                </a:solidFill>
                <a:latin typeface="黑体" panose="02010609060101010101" pitchFamily="49" charset="-122"/>
                <a:ea typeface="黑体" panose="02010609060101010101" pitchFamily="49" charset="-122"/>
              </a:rPr>
              <a:t>    </a:t>
            </a:r>
            <a:r>
              <a:rPr lang="en-US" altLang="zh-CN" sz="2000" dirty="0" err="1" smtClean="0">
                <a:solidFill>
                  <a:srgbClr val="FFFF00"/>
                </a:solidFill>
                <a:latin typeface="黑体" panose="02010609060101010101" pitchFamily="49" charset="-122"/>
                <a:ea typeface="黑体" panose="02010609060101010101" pitchFamily="49" charset="-122"/>
              </a:rPr>
              <a:t>img</a:t>
            </a:r>
            <a:r>
              <a:rPr lang="en-US" altLang="zh-CN" sz="2000" dirty="0" smtClean="0">
                <a:solidFill>
                  <a:srgbClr val="FFFF00"/>
                </a:solidFill>
                <a:latin typeface="黑体" panose="02010609060101010101" pitchFamily="49" charset="-122"/>
                <a:ea typeface="黑体" panose="02010609060101010101" pitchFamily="49" charset="-122"/>
              </a:rPr>
              <a:t>=cv2.equalizeHist(</a:t>
            </a:r>
            <a:r>
              <a:rPr lang="en-US" altLang="zh-CN" sz="2000" dirty="0" err="1" smtClean="0">
                <a:solidFill>
                  <a:srgbClr val="FFFF00"/>
                </a:solidFill>
                <a:latin typeface="黑体" panose="02010609060101010101" pitchFamily="49" charset="-122"/>
                <a:ea typeface="黑体" panose="02010609060101010101" pitchFamily="49" charset="-122"/>
              </a:rPr>
              <a:t>norimg</a:t>
            </a:r>
            <a:r>
              <a:rPr lang="en-US" altLang="zh-CN" sz="2000" dirty="0" smtClean="0">
                <a:solidFill>
                  <a:srgbClr val="FFFF00"/>
                </a:solidFill>
                <a:latin typeface="黑体" panose="02010609060101010101" pitchFamily="49" charset="-122"/>
                <a:ea typeface="黑体" panose="02010609060101010101" pitchFamily="49" charset="-122"/>
              </a:rPr>
              <a:t>)</a:t>
            </a:r>
          </a:p>
          <a:p>
            <a:r>
              <a:rPr lang="en-US" altLang="zh-CN" sz="2000" dirty="0" smtClean="0">
                <a:solidFill>
                  <a:srgbClr val="FFFF00"/>
                </a:solidFill>
                <a:latin typeface="黑体" panose="02010609060101010101" pitchFamily="49" charset="-122"/>
                <a:ea typeface="黑体" panose="02010609060101010101" pitchFamily="49" charset="-122"/>
              </a:rPr>
              <a:t>    </a:t>
            </a:r>
            <a:r>
              <a:rPr lang="en-US" altLang="zh-CN" sz="2000" dirty="0" err="1" smtClean="0">
                <a:solidFill>
                  <a:srgbClr val="FFFF00"/>
                </a:solidFill>
                <a:latin typeface="黑体" panose="02010609060101010101" pitchFamily="49" charset="-122"/>
                <a:ea typeface="黑体" panose="02010609060101010101" pitchFamily="49" charset="-122"/>
              </a:rPr>
              <a:t>row,col</a:t>
            </a:r>
            <a:r>
              <a:rPr lang="en-US" altLang="zh-CN" sz="2000" dirty="0" smtClean="0">
                <a:solidFill>
                  <a:srgbClr val="FFFF00"/>
                </a:solidFill>
                <a:latin typeface="黑体" panose="02010609060101010101" pitchFamily="49" charset="-122"/>
                <a:ea typeface="黑体" panose="02010609060101010101" pitchFamily="49" charset="-122"/>
              </a:rPr>
              <a:t>=</a:t>
            </a:r>
            <a:r>
              <a:rPr lang="en-US" altLang="zh-CN" sz="2000" dirty="0" err="1" smtClean="0">
                <a:solidFill>
                  <a:srgbClr val="FFFF00"/>
                </a:solidFill>
                <a:latin typeface="黑体" panose="02010609060101010101" pitchFamily="49" charset="-122"/>
                <a:ea typeface="黑体" panose="02010609060101010101" pitchFamily="49" charset="-122"/>
              </a:rPr>
              <a:t>img.shape</a:t>
            </a:r>
            <a:endParaRPr lang="en-US" altLang="zh-CN" sz="2000" dirty="0">
              <a:solidFill>
                <a:srgbClr val="FFFF00"/>
              </a:solidFill>
              <a:latin typeface="黑体" panose="02010609060101010101" pitchFamily="49" charset="-122"/>
              <a:ea typeface="黑体" panose="02010609060101010101" pitchFamily="49" charset="-122"/>
            </a:endParaRPr>
          </a:p>
          <a:p>
            <a:r>
              <a:rPr lang="en-US" altLang="zh-CN" sz="2000" dirty="0">
                <a:solidFill>
                  <a:srgbClr val="FFFF00"/>
                </a:solidFill>
                <a:latin typeface="黑体" panose="02010609060101010101" pitchFamily="49" charset="-122"/>
                <a:ea typeface="黑体" panose="02010609060101010101" pitchFamily="49" charset="-122"/>
              </a:rPr>
              <a:t>    </a:t>
            </a:r>
            <a:r>
              <a:rPr lang="en-US" altLang="zh-CN" sz="2000" dirty="0" err="1">
                <a:solidFill>
                  <a:srgbClr val="FFFF00"/>
                </a:solidFill>
                <a:latin typeface="黑体" panose="02010609060101010101" pitchFamily="49" charset="-122"/>
                <a:ea typeface="黑体" panose="02010609060101010101" pitchFamily="49" charset="-122"/>
              </a:rPr>
              <a:t>fv</a:t>
            </a:r>
            <a:r>
              <a:rPr lang="en-US" altLang="zh-CN" sz="2000" dirty="0">
                <a:solidFill>
                  <a:srgbClr val="FFFF00"/>
                </a:solidFill>
                <a:latin typeface="黑体" panose="02010609060101010101" pitchFamily="49" charset="-122"/>
                <a:ea typeface="黑体" panose="02010609060101010101" pitchFamily="49" charset="-122"/>
              </a:rPr>
              <a:t>=</a:t>
            </a:r>
            <a:r>
              <a:rPr lang="en-US" altLang="zh-CN" sz="2000" dirty="0" err="1">
                <a:solidFill>
                  <a:srgbClr val="FFFF00"/>
                </a:solidFill>
                <a:latin typeface="黑体" panose="02010609060101010101" pitchFamily="49" charset="-122"/>
                <a:ea typeface="黑体" panose="02010609060101010101" pitchFamily="49" charset="-122"/>
              </a:rPr>
              <a:t>np.array</a:t>
            </a:r>
            <a:r>
              <a:rPr lang="en-US" altLang="zh-CN" sz="2000" dirty="0">
                <a:solidFill>
                  <a:srgbClr val="FFFF00"/>
                </a:solidFill>
                <a:latin typeface="黑体" panose="02010609060101010101" pitchFamily="49" charset="-122"/>
                <a:ea typeface="黑体" panose="02010609060101010101" pitchFamily="49" charset="-122"/>
              </a:rPr>
              <a:t>([])</a:t>
            </a:r>
          </a:p>
          <a:p>
            <a:r>
              <a:rPr lang="en-US" altLang="zh-CN" sz="2000" dirty="0">
                <a:solidFill>
                  <a:srgbClr val="FFFF00"/>
                </a:solidFill>
                <a:latin typeface="黑体" panose="02010609060101010101" pitchFamily="49" charset="-122"/>
                <a:ea typeface="黑体" panose="02010609060101010101" pitchFamily="49" charset="-122"/>
              </a:rPr>
              <a:t>    </a:t>
            </a:r>
            <a:r>
              <a:rPr lang="en-US" altLang="zh-CN" sz="2000" dirty="0" err="1">
                <a:solidFill>
                  <a:srgbClr val="FFFF00"/>
                </a:solidFill>
                <a:latin typeface="黑体" panose="02010609060101010101" pitchFamily="49" charset="-122"/>
                <a:ea typeface="黑体" panose="02010609060101010101" pitchFamily="49" charset="-122"/>
              </a:rPr>
              <a:t>sd</a:t>
            </a:r>
            <a:r>
              <a:rPr lang="en-US" altLang="zh-CN" sz="2000" dirty="0">
                <a:solidFill>
                  <a:srgbClr val="FFFF00"/>
                </a:solidFill>
                <a:latin typeface="黑体" panose="02010609060101010101" pitchFamily="49" charset="-122"/>
                <a:ea typeface="黑体" panose="02010609060101010101" pitchFamily="49" charset="-122"/>
              </a:rPr>
              <a:t>=</a:t>
            </a:r>
            <a:r>
              <a:rPr lang="en-US" altLang="zh-CN" sz="2000" dirty="0" err="1">
                <a:solidFill>
                  <a:srgbClr val="FFFF00"/>
                </a:solidFill>
                <a:latin typeface="黑体" panose="02010609060101010101" pitchFamily="49" charset="-122"/>
                <a:ea typeface="黑体" panose="02010609060101010101" pitchFamily="49" charset="-122"/>
              </a:rPr>
              <a:t>np.array</a:t>
            </a:r>
            <a:r>
              <a:rPr lang="en-US" altLang="zh-CN" sz="2000" dirty="0">
                <a:solidFill>
                  <a:srgbClr val="FFFF00"/>
                </a:solidFill>
                <a:latin typeface="黑体" panose="02010609060101010101" pitchFamily="49" charset="-122"/>
                <a:ea typeface="黑体" panose="02010609060101010101" pitchFamily="49" charset="-122"/>
              </a:rPr>
              <a:t>([0.0]*col)</a:t>
            </a:r>
          </a:p>
          <a:p>
            <a:r>
              <a:rPr lang="en-US" altLang="zh-CN" sz="2000" dirty="0">
                <a:solidFill>
                  <a:srgbClr val="FFFF00"/>
                </a:solidFill>
                <a:latin typeface="黑体" panose="02010609060101010101" pitchFamily="49" charset="-122"/>
                <a:ea typeface="黑体" panose="02010609060101010101" pitchFamily="49" charset="-122"/>
              </a:rPr>
              <a:t>    t=0</a:t>
            </a:r>
          </a:p>
          <a:p>
            <a:r>
              <a:rPr lang="en-US" altLang="zh-CN" sz="2000" dirty="0">
                <a:solidFill>
                  <a:srgbClr val="FFFF00"/>
                </a:solidFill>
                <a:latin typeface="黑体" panose="02010609060101010101" pitchFamily="49" charset="-122"/>
                <a:ea typeface="黑体" panose="02010609060101010101" pitchFamily="49" charset="-122"/>
              </a:rPr>
              <a:t>    for </a:t>
            </a:r>
            <a:r>
              <a:rPr lang="en-US" altLang="zh-CN" sz="2000" dirty="0" err="1">
                <a:solidFill>
                  <a:srgbClr val="FFFF00"/>
                </a:solidFill>
                <a:latin typeface="黑体" panose="02010609060101010101" pitchFamily="49" charset="-122"/>
                <a:ea typeface="黑体" panose="02010609060101010101" pitchFamily="49" charset="-122"/>
              </a:rPr>
              <a:t>i</a:t>
            </a:r>
            <a:r>
              <a:rPr lang="en-US" altLang="zh-CN" sz="2000" dirty="0">
                <a:solidFill>
                  <a:srgbClr val="FFFF00"/>
                </a:solidFill>
                <a:latin typeface="黑体" panose="02010609060101010101" pitchFamily="49" charset="-122"/>
                <a:ea typeface="黑体" panose="02010609060101010101" pitchFamily="49" charset="-122"/>
              </a:rPr>
              <a:t> in range(row):</a:t>
            </a:r>
          </a:p>
          <a:p>
            <a:r>
              <a:rPr lang="en-US" altLang="zh-CN" sz="2000" dirty="0">
                <a:solidFill>
                  <a:srgbClr val="FFFF00"/>
                </a:solidFill>
                <a:latin typeface="黑体" panose="02010609060101010101" pitchFamily="49" charset="-122"/>
                <a:ea typeface="黑体" panose="02010609060101010101" pitchFamily="49" charset="-122"/>
              </a:rPr>
              <a:t>        for j in range(col):</a:t>
            </a:r>
          </a:p>
          <a:p>
            <a:r>
              <a:rPr lang="en-US" altLang="zh-CN" sz="2000" dirty="0">
                <a:solidFill>
                  <a:srgbClr val="FFFF00"/>
                </a:solidFill>
                <a:latin typeface="黑体" panose="02010609060101010101" pitchFamily="49" charset="-122"/>
                <a:ea typeface="黑体" panose="02010609060101010101" pitchFamily="49" charset="-122"/>
              </a:rPr>
              <a:t>            if j&lt; col-1:</a:t>
            </a:r>
          </a:p>
          <a:p>
            <a:r>
              <a:rPr lang="en-US" altLang="zh-CN" sz="2000" dirty="0">
                <a:solidFill>
                  <a:srgbClr val="FFFF00"/>
                </a:solidFill>
                <a:latin typeface="黑体" panose="02010609060101010101" pitchFamily="49" charset="-122"/>
                <a:ea typeface="黑体" panose="02010609060101010101" pitchFamily="49" charset="-122"/>
              </a:rPr>
              <a:t>                if </a:t>
            </a:r>
            <a:r>
              <a:rPr lang="en-US" altLang="zh-CN" sz="2000" dirty="0" err="1">
                <a:solidFill>
                  <a:srgbClr val="FFFF00"/>
                </a:solidFill>
                <a:latin typeface="黑体" panose="02010609060101010101" pitchFamily="49" charset="-122"/>
                <a:ea typeface="黑体" panose="02010609060101010101" pitchFamily="49" charset="-122"/>
              </a:rPr>
              <a:t>img</a:t>
            </a:r>
            <a:r>
              <a:rPr lang="en-US" altLang="zh-CN" sz="2000" dirty="0">
                <a:solidFill>
                  <a:srgbClr val="FFFF00"/>
                </a:solidFill>
                <a:latin typeface="黑体" panose="02010609060101010101" pitchFamily="49" charset="-122"/>
                <a:ea typeface="黑体" panose="02010609060101010101" pitchFamily="49" charset="-122"/>
              </a:rPr>
              <a:t>[</a:t>
            </a:r>
            <a:r>
              <a:rPr lang="en-US" altLang="zh-CN" sz="2000" dirty="0" err="1">
                <a:solidFill>
                  <a:srgbClr val="FFFF00"/>
                </a:solidFill>
                <a:latin typeface="黑体" panose="02010609060101010101" pitchFamily="49" charset="-122"/>
                <a:ea typeface="黑体" panose="02010609060101010101" pitchFamily="49" charset="-122"/>
              </a:rPr>
              <a:t>i,j</a:t>
            </a:r>
            <a:r>
              <a:rPr lang="en-US" altLang="zh-CN" sz="2000" dirty="0">
                <a:solidFill>
                  <a:srgbClr val="FFFF00"/>
                </a:solidFill>
                <a:latin typeface="黑体" panose="02010609060101010101" pitchFamily="49" charset="-122"/>
                <a:ea typeface="黑体" panose="02010609060101010101" pitchFamily="49" charset="-122"/>
              </a:rPr>
              <a:t>]&gt;</a:t>
            </a:r>
            <a:r>
              <a:rPr lang="en-US" altLang="zh-CN" sz="2000" dirty="0" err="1">
                <a:solidFill>
                  <a:srgbClr val="FFFF00"/>
                </a:solidFill>
                <a:latin typeface="黑体" panose="02010609060101010101" pitchFamily="49" charset="-122"/>
                <a:ea typeface="黑体" panose="02010609060101010101" pitchFamily="49" charset="-122"/>
              </a:rPr>
              <a:t>img</a:t>
            </a:r>
            <a:r>
              <a:rPr lang="en-US" altLang="zh-CN" sz="2000" dirty="0">
                <a:solidFill>
                  <a:srgbClr val="FFFF00"/>
                </a:solidFill>
                <a:latin typeface="黑体" panose="02010609060101010101" pitchFamily="49" charset="-122"/>
                <a:ea typeface="黑体" panose="02010609060101010101" pitchFamily="49" charset="-122"/>
              </a:rPr>
              <a:t>[i,j+1]:</a:t>
            </a:r>
          </a:p>
          <a:p>
            <a:r>
              <a:rPr lang="en-US" altLang="zh-CN" sz="2000" dirty="0">
                <a:solidFill>
                  <a:srgbClr val="FFFF00"/>
                </a:solidFill>
                <a:latin typeface="黑体" panose="02010609060101010101" pitchFamily="49" charset="-122"/>
                <a:ea typeface="黑体" panose="02010609060101010101" pitchFamily="49" charset="-122"/>
              </a:rPr>
              <a:t>                    </a:t>
            </a:r>
            <a:r>
              <a:rPr lang="en-US" altLang="zh-CN" sz="2000" dirty="0" err="1">
                <a:solidFill>
                  <a:srgbClr val="FFFF00"/>
                </a:solidFill>
                <a:latin typeface="黑体" panose="02010609060101010101" pitchFamily="49" charset="-122"/>
                <a:ea typeface="黑体" panose="02010609060101010101" pitchFamily="49" charset="-122"/>
              </a:rPr>
              <a:t>sd</a:t>
            </a:r>
            <a:r>
              <a:rPr lang="en-US" altLang="zh-CN" sz="2000" dirty="0">
                <a:solidFill>
                  <a:srgbClr val="FFFF00"/>
                </a:solidFill>
                <a:latin typeface="黑体" panose="02010609060101010101" pitchFamily="49" charset="-122"/>
                <a:ea typeface="黑体" panose="02010609060101010101" pitchFamily="49" charset="-122"/>
              </a:rPr>
              <a:t>[j]=1</a:t>
            </a:r>
          </a:p>
          <a:p>
            <a:r>
              <a:rPr lang="en-US" altLang="zh-CN" sz="2000" dirty="0">
                <a:solidFill>
                  <a:srgbClr val="FFFF00"/>
                </a:solidFill>
                <a:latin typeface="黑体" panose="02010609060101010101" pitchFamily="49" charset="-122"/>
                <a:ea typeface="黑体" panose="02010609060101010101" pitchFamily="49" charset="-122"/>
              </a:rPr>
              <a:t>                    t+=1</a:t>
            </a:r>
          </a:p>
          <a:p>
            <a:r>
              <a:rPr lang="en-US" altLang="zh-CN" sz="2000" dirty="0">
                <a:solidFill>
                  <a:srgbClr val="FFFF00"/>
                </a:solidFill>
                <a:latin typeface="黑体" panose="02010609060101010101" pitchFamily="49" charset="-122"/>
                <a:ea typeface="黑体" panose="02010609060101010101" pitchFamily="49" charset="-122"/>
              </a:rPr>
              <a:t>                else:</a:t>
            </a:r>
          </a:p>
          <a:p>
            <a:r>
              <a:rPr lang="en-US" altLang="zh-CN" sz="2000" dirty="0">
                <a:solidFill>
                  <a:srgbClr val="FFFF00"/>
                </a:solidFill>
                <a:latin typeface="黑体" panose="02010609060101010101" pitchFamily="49" charset="-122"/>
                <a:ea typeface="黑体" panose="02010609060101010101" pitchFamily="49" charset="-122"/>
              </a:rPr>
              <a:t>                    </a:t>
            </a:r>
            <a:r>
              <a:rPr lang="en-US" altLang="zh-CN" sz="2000" dirty="0" err="1">
                <a:solidFill>
                  <a:srgbClr val="FFFF00"/>
                </a:solidFill>
                <a:latin typeface="黑体" panose="02010609060101010101" pitchFamily="49" charset="-122"/>
                <a:ea typeface="黑体" panose="02010609060101010101" pitchFamily="49" charset="-122"/>
              </a:rPr>
              <a:t>sd</a:t>
            </a:r>
            <a:r>
              <a:rPr lang="en-US" altLang="zh-CN" sz="2000" dirty="0">
                <a:solidFill>
                  <a:srgbClr val="FFFF00"/>
                </a:solidFill>
                <a:latin typeface="黑体" panose="02010609060101010101" pitchFamily="49" charset="-122"/>
                <a:ea typeface="黑体" panose="02010609060101010101" pitchFamily="49" charset="-122"/>
              </a:rPr>
              <a:t>[j]=0</a:t>
            </a:r>
          </a:p>
          <a:p>
            <a:r>
              <a:rPr lang="en-US" altLang="zh-CN" sz="2000" dirty="0">
                <a:solidFill>
                  <a:srgbClr val="FFFF00"/>
                </a:solidFill>
                <a:latin typeface="黑体" panose="02010609060101010101" pitchFamily="49" charset="-122"/>
                <a:ea typeface="黑体" panose="02010609060101010101" pitchFamily="49" charset="-122"/>
              </a:rPr>
              <a:t>            else:</a:t>
            </a:r>
          </a:p>
          <a:p>
            <a:r>
              <a:rPr lang="en-US" altLang="zh-CN" sz="2000" dirty="0">
                <a:solidFill>
                  <a:srgbClr val="FFFF00"/>
                </a:solidFill>
                <a:latin typeface="黑体" panose="02010609060101010101" pitchFamily="49" charset="-122"/>
                <a:ea typeface="黑体" panose="02010609060101010101" pitchFamily="49" charset="-122"/>
              </a:rPr>
              <a:t>                </a:t>
            </a:r>
            <a:r>
              <a:rPr lang="en-US" altLang="zh-CN" sz="2000" dirty="0" err="1">
                <a:solidFill>
                  <a:srgbClr val="FFFF00"/>
                </a:solidFill>
                <a:latin typeface="黑体" panose="02010609060101010101" pitchFamily="49" charset="-122"/>
                <a:ea typeface="黑体" panose="02010609060101010101" pitchFamily="49" charset="-122"/>
              </a:rPr>
              <a:t>sd</a:t>
            </a:r>
            <a:r>
              <a:rPr lang="en-US" altLang="zh-CN" sz="2000" dirty="0">
                <a:solidFill>
                  <a:srgbClr val="FFFF00"/>
                </a:solidFill>
                <a:latin typeface="黑体" panose="02010609060101010101" pitchFamily="49" charset="-122"/>
                <a:ea typeface="黑体" panose="02010609060101010101" pitchFamily="49" charset="-122"/>
              </a:rPr>
              <a:t>[j]=0</a:t>
            </a:r>
          </a:p>
          <a:p>
            <a:r>
              <a:rPr lang="en-US" altLang="zh-CN" sz="2000" dirty="0">
                <a:solidFill>
                  <a:srgbClr val="FFFF00"/>
                </a:solidFill>
                <a:latin typeface="黑体" panose="02010609060101010101" pitchFamily="49" charset="-122"/>
                <a:ea typeface="黑体" panose="02010609060101010101" pitchFamily="49" charset="-122"/>
              </a:rPr>
              <a:t>        </a:t>
            </a:r>
            <a:r>
              <a:rPr lang="en-US" altLang="zh-CN" sz="2000" dirty="0" err="1">
                <a:solidFill>
                  <a:srgbClr val="FFFF00"/>
                </a:solidFill>
                <a:latin typeface="黑体" panose="02010609060101010101" pitchFamily="49" charset="-122"/>
                <a:ea typeface="黑体" panose="02010609060101010101" pitchFamily="49" charset="-122"/>
              </a:rPr>
              <a:t>fv</a:t>
            </a:r>
            <a:r>
              <a:rPr lang="en-US" altLang="zh-CN" sz="2000" dirty="0">
                <a:solidFill>
                  <a:srgbClr val="FFFF00"/>
                </a:solidFill>
                <a:latin typeface="黑体" panose="02010609060101010101" pitchFamily="49" charset="-122"/>
                <a:ea typeface="黑体" panose="02010609060101010101" pitchFamily="49" charset="-122"/>
              </a:rPr>
              <a:t>=</a:t>
            </a:r>
            <a:r>
              <a:rPr lang="en-US" altLang="zh-CN" sz="2000" dirty="0" err="1">
                <a:solidFill>
                  <a:srgbClr val="FFFF00"/>
                </a:solidFill>
                <a:latin typeface="黑体" panose="02010609060101010101" pitchFamily="49" charset="-122"/>
                <a:ea typeface="黑体" panose="02010609060101010101" pitchFamily="49" charset="-122"/>
              </a:rPr>
              <a:t>np.append</a:t>
            </a:r>
            <a:r>
              <a:rPr lang="en-US" altLang="zh-CN" sz="2000" dirty="0">
                <a:solidFill>
                  <a:srgbClr val="FFFF00"/>
                </a:solidFill>
                <a:latin typeface="黑体" panose="02010609060101010101" pitchFamily="49" charset="-122"/>
                <a:ea typeface="黑体" panose="02010609060101010101" pitchFamily="49" charset="-122"/>
              </a:rPr>
              <a:t>(</a:t>
            </a:r>
            <a:r>
              <a:rPr lang="en-US" altLang="zh-CN" sz="2000" dirty="0" err="1">
                <a:solidFill>
                  <a:srgbClr val="FFFF00"/>
                </a:solidFill>
                <a:latin typeface="黑体" panose="02010609060101010101" pitchFamily="49" charset="-122"/>
                <a:ea typeface="黑体" panose="02010609060101010101" pitchFamily="49" charset="-122"/>
              </a:rPr>
              <a:t>fv,sd</a:t>
            </a:r>
            <a:r>
              <a:rPr lang="en-US" altLang="zh-CN" sz="2000" dirty="0" smtClean="0">
                <a:solidFill>
                  <a:srgbClr val="FFFF00"/>
                </a:solidFill>
                <a:latin typeface="黑体" panose="02010609060101010101" pitchFamily="49" charset="-122"/>
                <a:ea typeface="黑体" panose="02010609060101010101" pitchFamily="49" charset="-122"/>
              </a:rPr>
              <a:t>)</a:t>
            </a:r>
            <a:endParaRPr lang="en-US" altLang="zh-CN" sz="2000" dirty="0">
              <a:solidFill>
                <a:srgbClr val="FFFF00"/>
              </a:solidFill>
              <a:latin typeface="黑体" panose="02010609060101010101" pitchFamily="49" charset="-122"/>
              <a:ea typeface="黑体" panose="02010609060101010101" pitchFamily="49" charset="-122"/>
            </a:endParaRPr>
          </a:p>
        </p:txBody>
      </p:sp>
      <p:sp>
        <p:nvSpPr>
          <p:cNvPr id="10" name="标题 1"/>
          <p:cNvSpPr>
            <a:spLocks noGrp="1"/>
          </p:cNvSpPr>
          <p:nvPr>
            <p:ph type="title"/>
          </p:nvPr>
        </p:nvSpPr>
        <p:spPr>
          <a:xfrm>
            <a:off x="407368" y="548680"/>
            <a:ext cx="2448272" cy="624185"/>
          </a:xfrm>
        </p:spPr>
        <p:txBody>
          <a:bodyPr/>
          <a:lstStyle/>
          <a:p>
            <a:r>
              <a:rPr lang="zh-CN" altLang="en-US" sz="3200" dirty="0" smtClean="0"/>
              <a:t>参考代码：</a:t>
            </a:r>
            <a:endParaRPr lang="zh-CN" altLang="en-US" sz="3200" dirty="0"/>
          </a:p>
        </p:txBody>
      </p:sp>
    </p:spTree>
    <p:extLst>
      <p:ext uri="{BB962C8B-B14F-4D97-AF65-F5344CB8AC3E}">
        <p14:creationId xmlns:p14="http://schemas.microsoft.com/office/powerpoint/2010/main" val="18571932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295800" y="2636912"/>
            <a:ext cx="5760640" cy="1008062"/>
          </a:xfrm>
        </p:spPr>
        <p:txBody>
          <a:bodyPr/>
          <a:lstStyle/>
          <a:p>
            <a:pPr eaLnBrk="1" hangingPunct="1"/>
            <a:r>
              <a:rPr lang="zh-CN" altLang="en-US" sz="4400" dirty="0" smtClean="0">
                <a:solidFill>
                  <a:schemeClr val="tx1"/>
                </a:solidFill>
                <a:latin typeface="黑体" panose="02010609060101010101" pitchFamily="49" charset="-122"/>
                <a:ea typeface="黑体" panose="02010609060101010101" pitchFamily="49" charset="-122"/>
              </a:rPr>
              <a:t>虹膜比对识别</a:t>
            </a:r>
          </a:p>
        </p:txBody>
      </p:sp>
      <p:sp>
        <p:nvSpPr>
          <p:cNvPr id="6" name="椭圆 5"/>
          <p:cNvSpPr/>
          <p:nvPr/>
        </p:nvSpPr>
        <p:spPr>
          <a:xfrm>
            <a:off x="3480396" y="2636912"/>
            <a:ext cx="766762" cy="76676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CN" sz="4800" b="1" dirty="0" smtClean="0">
                <a:latin typeface="黑体" panose="02010609060101010101" pitchFamily="49" charset="-122"/>
                <a:ea typeface="黑体" panose="02010609060101010101" pitchFamily="49" charset="-122"/>
              </a:rPr>
              <a:t>4</a:t>
            </a:r>
            <a:endParaRPr lang="zh-CN" altLang="en-US" sz="4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12019161"/>
      </p:ext>
    </p:extLst>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文本框 13"/>
          <p:cNvSpPr txBox="1"/>
          <p:nvPr/>
        </p:nvSpPr>
        <p:spPr>
          <a:xfrm>
            <a:off x="911424" y="548680"/>
            <a:ext cx="5112568" cy="584775"/>
          </a:xfrm>
          <a:prstGeom prst="rect">
            <a:avLst/>
          </a:prstGeom>
          <a:noFill/>
        </p:spPr>
        <p:txBody>
          <a:bodyPr wrap="square" rtlCol="0">
            <a:spAutoFit/>
          </a:bodyPr>
          <a:lstStyle/>
          <a:p>
            <a:r>
              <a:rPr lang="zh-CN" altLang="en-US" sz="3200" dirty="0" smtClean="0">
                <a:solidFill>
                  <a:srgbClr val="FFFF00"/>
                </a:solidFill>
              </a:rPr>
              <a:t>概念：汉明距离</a:t>
            </a:r>
            <a:endParaRPr lang="zh-CN" altLang="en-US" sz="3200" dirty="0">
              <a:solidFill>
                <a:srgbClr val="FFFF00"/>
              </a:solidFill>
            </a:endParaRPr>
          </a:p>
        </p:txBody>
      </p:sp>
      <p:sp>
        <p:nvSpPr>
          <p:cNvPr id="2" name="矩形 1"/>
          <p:cNvSpPr/>
          <p:nvPr/>
        </p:nvSpPr>
        <p:spPr>
          <a:xfrm>
            <a:off x="1055440" y="1419054"/>
            <a:ext cx="10657184" cy="2246769"/>
          </a:xfrm>
          <a:prstGeom prst="rect">
            <a:avLst/>
          </a:prstGeom>
        </p:spPr>
        <p:txBody>
          <a:bodyPr wrap="square">
            <a:spAutoFit/>
          </a:bodyPr>
          <a:lstStyle/>
          <a:p>
            <a:r>
              <a:rPr lang="zh-CN" altLang="en-US" sz="2800" dirty="0" smtClean="0">
                <a:latin typeface="仿宋" panose="02010609060101010101" pitchFamily="49" charset="-122"/>
                <a:ea typeface="仿宋" panose="02010609060101010101" pitchFamily="49" charset="-122"/>
              </a:rPr>
              <a:t>汉明距离，即表示</a:t>
            </a:r>
            <a:r>
              <a:rPr lang="zh-CN" altLang="en-US" sz="2800" dirty="0">
                <a:latin typeface="仿宋" panose="02010609060101010101" pitchFamily="49" charset="-122"/>
                <a:ea typeface="仿宋" panose="02010609060101010101" pitchFamily="49" charset="-122"/>
              </a:rPr>
              <a:t>两个（相同长度</a:t>
            </a:r>
            <a:r>
              <a:rPr lang="zh-CN" altLang="en-US" sz="2800" dirty="0" smtClean="0">
                <a:latin typeface="仿宋" panose="02010609060101010101" pitchFamily="49" charset="-122"/>
                <a:ea typeface="仿宋" panose="02010609060101010101" pitchFamily="49" charset="-122"/>
              </a:rPr>
              <a:t>）字符串对应</a:t>
            </a:r>
            <a:r>
              <a:rPr lang="zh-CN" altLang="en-US" sz="2800" dirty="0">
                <a:latin typeface="仿宋" panose="02010609060101010101" pitchFamily="49" charset="-122"/>
                <a:ea typeface="仿宋" panose="02010609060101010101" pitchFamily="49" charset="-122"/>
              </a:rPr>
              <a:t>位不同的数量</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endParaRPr lang="en-US" altLang="zh-CN" sz="2800" dirty="0">
              <a:latin typeface="仿宋" panose="02010609060101010101" pitchFamily="49" charset="-122"/>
              <a:ea typeface="仿宋" panose="02010609060101010101" pitchFamily="49" charset="-122"/>
            </a:endParaRPr>
          </a:p>
          <a:p>
            <a:pPr>
              <a:lnSpc>
                <a:spcPct val="150000"/>
              </a:lnSpc>
            </a:pPr>
            <a:r>
              <a:rPr lang="zh-CN" altLang="en-US" sz="2800" dirty="0" smtClean="0">
                <a:latin typeface="仿宋" panose="02010609060101010101" pitchFamily="49" charset="-122"/>
                <a:ea typeface="仿宋" panose="02010609060101010101" pitchFamily="49" charset="-122"/>
              </a:rPr>
              <a:t>换句话说</a:t>
            </a:r>
            <a:r>
              <a:rPr lang="zh-CN" altLang="en-US" sz="2800" dirty="0">
                <a:latin typeface="仿宋" panose="02010609060101010101" pitchFamily="49" charset="-122"/>
                <a:ea typeface="仿宋" panose="02010609060101010101" pitchFamily="49" charset="-122"/>
              </a:rPr>
              <a:t>，它就是将一个字符串变换成另外一个字符串所需要替换的字符</a:t>
            </a:r>
            <a:r>
              <a:rPr lang="zh-CN" altLang="en-US" sz="2800" dirty="0" smtClean="0">
                <a:latin typeface="仿宋" panose="02010609060101010101" pitchFamily="49" charset="-122"/>
                <a:ea typeface="仿宋" panose="02010609060101010101" pitchFamily="49" charset="-122"/>
              </a:rPr>
              <a:t>个数。</a:t>
            </a:r>
          </a:p>
        </p:txBody>
      </p:sp>
      <p:sp>
        <p:nvSpPr>
          <p:cNvPr id="4" name="矩形 3"/>
          <p:cNvSpPr/>
          <p:nvPr/>
        </p:nvSpPr>
        <p:spPr>
          <a:xfrm>
            <a:off x="3431704" y="3789040"/>
            <a:ext cx="2238113" cy="1305165"/>
          </a:xfrm>
          <a:prstGeom prst="rect">
            <a:avLst/>
          </a:prstGeom>
        </p:spPr>
        <p:txBody>
          <a:bodyPr wrap="none">
            <a:spAutoFit/>
          </a:bodyPr>
          <a:lstStyle/>
          <a:p>
            <a:pPr>
              <a:lnSpc>
                <a:spcPct val="150000"/>
              </a:lnSpc>
            </a:pPr>
            <a:r>
              <a:rPr lang="en-US" altLang="zh-CN" sz="2800" dirty="0" smtClean="0">
                <a:latin typeface="arial" panose="020B0604020202020204" pitchFamily="34" charset="0"/>
              </a:rPr>
              <a:t>a=“1011101”</a:t>
            </a:r>
          </a:p>
          <a:p>
            <a:pPr>
              <a:lnSpc>
                <a:spcPct val="150000"/>
              </a:lnSpc>
            </a:pPr>
            <a:r>
              <a:rPr lang="en-US" altLang="zh-CN" sz="2800" dirty="0" smtClean="0">
                <a:latin typeface="arial" panose="020B0604020202020204" pitchFamily="34" charset="0"/>
              </a:rPr>
              <a:t>b=“1001001”</a:t>
            </a:r>
          </a:p>
        </p:txBody>
      </p:sp>
      <p:sp>
        <p:nvSpPr>
          <p:cNvPr id="5" name="文本框 4"/>
          <p:cNvSpPr txBox="1"/>
          <p:nvPr/>
        </p:nvSpPr>
        <p:spPr>
          <a:xfrm>
            <a:off x="1487488" y="3807443"/>
            <a:ext cx="1261884" cy="523220"/>
          </a:xfrm>
          <a:prstGeom prst="rect">
            <a:avLst/>
          </a:prstGeom>
          <a:noFill/>
        </p:spPr>
        <p:txBody>
          <a:bodyPr wrap="none" rtlCol="0">
            <a:spAutoFit/>
          </a:bodyPr>
          <a:lstStyle/>
          <a:p>
            <a:r>
              <a:rPr lang="zh-CN" altLang="en-US" sz="2800" dirty="0" smtClean="0"/>
              <a:t>比如：</a:t>
            </a:r>
            <a:endParaRPr lang="zh-CN" altLang="en-US" sz="2800" dirty="0"/>
          </a:p>
        </p:txBody>
      </p:sp>
      <p:sp>
        <p:nvSpPr>
          <p:cNvPr id="10" name="右箭头 9"/>
          <p:cNvSpPr/>
          <p:nvPr/>
        </p:nvSpPr>
        <p:spPr>
          <a:xfrm>
            <a:off x="5813833" y="4253365"/>
            <a:ext cx="576064" cy="38646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605921" y="4168244"/>
            <a:ext cx="4315605" cy="523220"/>
          </a:xfrm>
          <a:prstGeom prst="rect">
            <a:avLst/>
          </a:prstGeom>
        </p:spPr>
        <p:txBody>
          <a:bodyPr wrap="none">
            <a:spAutoFit/>
          </a:bodyPr>
          <a:lstStyle/>
          <a:p>
            <a:r>
              <a:rPr lang="en-US" altLang="zh-CN" sz="2800" dirty="0">
                <a:latin typeface="arial" panose="020B0604020202020204" pitchFamily="34" charset="0"/>
              </a:rPr>
              <a:t> </a:t>
            </a:r>
            <a:r>
              <a:rPr lang="en-US" altLang="zh-CN" sz="2800" dirty="0" err="1" smtClean="0">
                <a:latin typeface="arial" panose="020B0604020202020204" pitchFamily="34" charset="0"/>
              </a:rPr>
              <a:t>a,b</a:t>
            </a:r>
            <a:r>
              <a:rPr lang="zh-CN" altLang="en-US" sz="2800" dirty="0" smtClean="0">
                <a:latin typeface="arial" panose="020B0604020202020204" pitchFamily="34" charset="0"/>
              </a:rPr>
              <a:t>之间</a:t>
            </a:r>
            <a:r>
              <a:rPr lang="zh-CN" altLang="en-US" sz="2800" dirty="0">
                <a:latin typeface="arial" panose="020B0604020202020204" pitchFamily="34" charset="0"/>
              </a:rPr>
              <a:t>的汉明距离是 </a:t>
            </a:r>
            <a:r>
              <a:rPr lang="en-US" altLang="zh-CN" sz="2800" dirty="0">
                <a:latin typeface="arial" panose="020B0604020202020204" pitchFamily="34" charset="0"/>
              </a:rPr>
              <a:t>2</a:t>
            </a:r>
            <a:r>
              <a:rPr lang="zh-CN" altLang="en-US" sz="2800" dirty="0">
                <a:latin typeface="arial" panose="020B0604020202020204" pitchFamily="34" charset="0"/>
              </a:rPr>
              <a:t>。</a:t>
            </a:r>
            <a:endParaRPr lang="zh-CN" altLang="en-US" sz="2800" dirty="0"/>
          </a:p>
        </p:txBody>
      </p:sp>
      <p:sp>
        <p:nvSpPr>
          <p:cNvPr id="12" name="文本框 11"/>
          <p:cNvSpPr txBox="1"/>
          <p:nvPr/>
        </p:nvSpPr>
        <p:spPr>
          <a:xfrm>
            <a:off x="2525366" y="5420137"/>
            <a:ext cx="6288901" cy="523220"/>
          </a:xfrm>
          <a:prstGeom prst="rect">
            <a:avLst/>
          </a:prstGeom>
          <a:noFill/>
        </p:spPr>
        <p:txBody>
          <a:bodyPr wrap="none" rtlCol="0">
            <a:spAutoFit/>
          </a:bodyPr>
          <a:lstStyle/>
          <a:p>
            <a:r>
              <a:rPr lang="zh-CN" altLang="en-US" sz="2800" dirty="0" smtClean="0"/>
              <a:t>问题：汉明距离越大，越能说明什么？</a:t>
            </a:r>
            <a:endParaRPr lang="zh-CN" altLang="en-US" sz="2800" dirty="0"/>
          </a:p>
        </p:txBody>
      </p:sp>
    </p:spTree>
    <p:extLst>
      <p:ext uri="{BB962C8B-B14F-4D97-AF65-F5344CB8AC3E}">
        <p14:creationId xmlns:p14="http://schemas.microsoft.com/office/powerpoint/2010/main" val="24868632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文本框 13"/>
          <p:cNvSpPr txBox="1"/>
          <p:nvPr/>
        </p:nvSpPr>
        <p:spPr>
          <a:xfrm>
            <a:off x="6312024" y="2420888"/>
            <a:ext cx="4896544" cy="1945982"/>
          </a:xfrm>
          <a:prstGeom prst="rect">
            <a:avLst/>
          </a:prstGeom>
          <a:noFill/>
        </p:spPr>
        <p:txBody>
          <a:bodyPr wrap="square" rtlCol="0">
            <a:spAutoFit/>
          </a:bodyPr>
          <a:lstStyle/>
          <a:p>
            <a:pPr>
              <a:lnSpc>
                <a:spcPct val="150000"/>
              </a:lnSpc>
            </a:pPr>
            <a:r>
              <a:rPr lang="zh-CN" altLang="en-US" sz="2800" dirty="0" smtClean="0"/>
              <a:t>任务</a:t>
            </a:r>
            <a:r>
              <a:rPr lang="en-US" altLang="zh-CN" sz="2800" dirty="0" smtClean="0"/>
              <a:t>4</a:t>
            </a:r>
            <a:r>
              <a:rPr lang="zh-CN" altLang="en-US" sz="2800" dirty="0" smtClean="0"/>
              <a:t>：</a:t>
            </a:r>
            <a:endParaRPr lang="en-US" altLang="zh-CN" sz="2800" dirty="0" smtClean="0"/>
          </a:p>
          <a:p>
            <a:pPr>
              <a:lnSpc>
                <a:spcPct val="150000"/>
              </a:lnSpc>
            </a:pPr>
            <a:r>
              <a:rPr lang="zh-CN" altLang="en-US" sz="2800" dirty="0" smtClean="0"/>
              <a:t>求得两个不同的虹膜特征，尝试完成虹膜比对。</a:t>
            </a:r>
            <a:endParaRPr lang="zh-CN" altLang="en-US" sz="2800" dirty="0"/>
          </a:p>
        </p:txBody>
      </p:sp>
      <p:sp>
        <p:nvSpPr>
          <p:cNvPr id="2" name="矩形 1"/>
          <p:cNvSpPr/>
          <p:nvPr/>
        </p:nvSpPr>
        <p:spPr>
          <a:xfrm>
            <a:off x="1487488" y="1484784"/>
            <a:ext cx="7488832" cy="4154984"/>
          </a:xfrm>
          <a:prstGeom prst="rect">
            <a:avLst/>
          </a:prstGeom>
        </p:spPr>
        <p:txBody>
          <a:bodyPr wrap="square">
            <a:spAutoFit/>
          </a:bodyPr>
          <a:lstStyle/>
          <a:p>
            <a:r>
              <a:rPr lang="en-US" altLang="zh-CN" sz="2400" dirty="0" err="1">
                <a:latin typeface="仿宋" panose="02010609060101010101" pitchFamily="49" charset="-122"/>
                <a:ea typeface="仿宋" panose="02010609060101010101" pitchFamily="49" charset="-122"/>
              </a:rPr>
              <a:t>def</a:t>
            </a:r>
            <a:r>
              <a:rPr lang="en-US" altLang="zh-CN" sz="2400" dirty="0">
                <a:latin typeface="仿宋" panose="02010609060101010101" pitchFamily="49" charset="-122"/>
                <a:ea typeface="仿宋" panose="02010609060101010101" pitchFamily="49" charset="-122"/>
              </a:rPr>
              <a:t> </a:t>
            </a:r>
            <a:r>
              <a:rPr lang="en-US" altLang="zh-CN" sz="2400" dirty="0" err="1">
                <a:latin typeface="仿宋" panose="02010609060101010101" pitchFamily="49" charset="-122"/>
                <a:ea typeface="仿宋" panose="02010609060101010101" pitchFamily="49" charset="-122"/>
              </a:rPr>
              <a:t>iris_match</a:t>
            </a:r>
            <a:r>
              <a:rPr lang="en-US" altLang="zh-CN" sz="2400" dirty="0">
                <a:latin typeface="仿宋" panose="02010609060101010101" pitchFamily="49" charset="-122"/>
                <a:ea typeface="仿宋" panose="02010609060101010101" pitchFamily="49" charset="-122"/>
              </a:rPr>
              <a:t>(</a:t>
            </a:r>
            <a:r>
              <a:rPr lang="en-US" altLang="zh-CN" sz="2400" dirty="0" err="1">
                <a:latin typeface="仿宋" panose="02010609060101010101" pitchFamily="49" charset="-122"/>
                <a:ea typeface="仿宋" panose="02010609060101010101" pitchFamily="49" charset="-122"/>
              </a:rPr>
              <a:t>a,b</a:t>
            </a:r>
            <a:r>
              <a:rPr lang="en-US" altLang="zh-CN" sz="2400" dirty="0">
                <a:latin typeface="仿宋" panose="02010609060101010101" pitchFamily="49" charset="-122"/>
                <a:ea typeface="仿宋" panose="02010609060101010101" pitchFamily="49" charset="-122"/>
              </a:rPr>
              <a:t>):</a:t>
            </a:r>
          </a:p>
          <a:p>
            <a:r>
              <a:rPr lang="en-US" altLang="zh-CN" sz="2400" dirty="0">
                <a:latin typeface="仿宋" panose="02010609060101010101" pitchFamily="49" charset="-122"/>
                <a:ea typeface="仿宋" panose="02010609060101010101" pitchFamily="49" charset="-122"/>
              </a:rPr>
              <a:t>    length = </a:t>
            </a:r>
            <a:r>
              <a:rPr lang="en-US" altLang="zh-CN" sz="2400" dirty="0" err="1">
                <a:latin typeface="仿宋" panose="02010609060101010101" pitchFamily="49" charset="-122"/>
                <a:ea typeface="仿宋" panose="02010609060101010101" pitchFamily="49" charset="-122"/>
              </a:rPr>
              <a:t>len</a:t>
            </a:r>
            <a:r>
              <a:rPr lang="en-US" altLang="zh-CN" sz="2400" dirty="0">
                <a:latin typeface="仿宋" panose="02010609060101010101" pitchFamily="49" charset="-122"/>
                <a:ea typeface="仿宋" panose="02010609060101010101" pitchFamily="49" charset="-122"/>
              </a:rPr>
              <a:t>(a</a:t>
            </a:r>
            <a:r>
              <a:rPr lang="en-US" altLang="zh-CN" sz="2400" dirty="0" smtClean="0">
                <a:latin typeface="仿宋" panose="02010609060101010101" pitchFamily="49" charset="-122"/>
                <a:ea typeface="仿宋" panose="02010609060101010101" pitchFamily="49" charset="-122"/>
              </a:rPr>
              <a:t>)</a:t>
            </a:r>
          </a:p>
          <a:p>
            <a:r>
              <a:rPr lang="en-US" altLang="zh-CN" sz="2400" dirty="0" smtClean="0">
                <a:latin typeface="仿宋" panose="02010609060101010101" pitchFamily="49" charset="-122"/>
                <a:ea typeface="仿宋" panose="02010609060101010101" pitchFamily="49" charset="-122"/>
              </a:rPr>
              <a:t>    count = 0</a:t>
            </a:r>
          </a:p>
          <a:p>
            <a:r>
              <a:rPr lang="en-US" altLang="zh-CN" sz="2400" dirty="0" smtClean="0">
                <a:latin typeface="仿宋" panose="02010609060101010101" pitchFamily="49" charset="-122"/>
                <a:ea typeface="仿宋" panose="02010609060101010101" pitchFamily="49" charset="-122"/>
              </a:rPr>
              <a:t>    </a:t>
            </a:r>
            <a:r>
              <a:rPr lang="en-US" altLang="zh-CN" sz="2400" dirty="0">
                <a:latin typeface="仿宋" panose="02010609060101010101" pitchFamily="49" charset="-122"/>
                <a:ea typeface="仿宋" panose="02010609060101010101" pitchFamily="49" charset="-122"/>
              </a:rPr>
              <a:t>for </a:t>
            </a:r>
            <a:r>
              <a:rPr lang="en-US" altLang="zh-CN" sz="2400" dirty="0" err="1">
                <a:latin typeface="仿宋" panose="02010609060101010101" pitchFamily="49" charset="-122"/>
                <a:ea typeface="仿宋" panose="02010609060101010101" pitchFamily="49" charset="-122"/>
              </a:rPr>
              <a:t>i</a:t>
            </a:r>
            <a:r>
              <a:rPr lang="en-US" altLang="zh-CN" sz="2400" dirty="0">
                <a:latin typeface="仿宋" panose="02010609060101010101" pitchFamily="49" charset="-122"/>
                <a:ea typeface="仿宋" panose="02010609060101010101" pitchFamily="49" charset="-122"/>
              </a:rPr>
              <a:t> in range(0,length):</a:t>
            </a:r>
          </a:p>
          <a:p>
            <a:r>
              <a:rPr lang="en-US" altLang="zh-CN" sz="2400" dirty="0" smtClean="0">
                <a:latin typeface="仿宋" panose="02010609060101010101" pitchFamily="49" charset="-122"/>
                <a:ea typeface="仿宋" panose="02010609060101010101" pitchFamily="49" charset="-122"/>
              </a:rPr>
              <a:t>        </a:t>
            </a:r>
          </a:p>
          <a:p>
            <a:r>
              <a:rPr lang="en-US" altLang="zh-CN" sz="2400" dirty="0" smtClean="0">
                <a:latin typeface="仿宋" panose="02010609060101010101" pitchFamily="49" charset="-122"/>
                <a:ea typeface="仿宋" panose="02010609060101010101" pitchFamily="49" charset="-122"/>
              </a:rPr>
              <a:t>        if a[</a:t>
            </a:r>
            <a:r>
              <a:rPr lang="en-US" altLang="zh-CN" sz="2400" dirty="0" err="1" smtClean="0">
                <a:latin typeface="仿宋" panose="02010609060101010101" pitchFamily="49" charset="-122"/>
                <a:ea typeface="仿宋" panose="02010609060101010101" pitchFamily="49" charset="-122"/>
              </a:rPr>
              <a:t>i</a:t>
            </a:r>
            <a:r>
              <a:rPr lang="en-US" altLang="zh-CN" sz="2400" dirty="0" smtClean="0">
                <a:latin typeface="仿宋" panose="02010609060101010101" pitchFamily="49" charset="-122"/>
                <a:ea typeface="仿宋" panose="02010609060101010101" pitchFamily="49" charset="-122"/>
              </a:rPr>
              <a:t>]!=b[</a:t>
            </a:r>
            <a:r>
              <a:rPr lang="en-US" altLang="zh-CN" sz="2400" dirty="0" err="1" smtClean="0">
                <a:latin typeface="仿宋" panose="02010609060101010101" pitchFamily="49" charset="-122"/>
                <a:ea typeface="仿宋" panose="02010609060101010101" pitchFamily="49" charset="-122"/>
              </a:rPr>
              <a:t>i</a:t>
            </a:r>
            <a:r>
              <a:rPr lang="en-US" altLang="zh-CN" sz="2400" dirty="0" smtClean="0">
                <a:latin typeface="仿宋" panose="02010609060101010101" pitchFamily="49" charset="-122"/>
                <a:ea typeface="仿宋" panose="02010609060101010101" pitchFamily="49" charset="-122"/>
              </a:rPr>
              <a:t>]:</a:t>
            </a:r>
          </a:p>
          <a:p>
            <a:r>
              <a:rPr lang="en-US" altLang="zh-CN" sz="2400" dirty="0" smtClean="0">
                <a:latin typeface="仿宋" panose="02010609060101010101" pitchFamily="49" charset="-122"/>
                <a:ea typeface="仿宋" panose="02010609060101010101" pitchFamily="49" charset="-122"/>
              </a:rPr>
              <a:t>            </a:t>
            </a:r>
            <a:r>
              <a:rPr lang="en-US" altLang="zh-CN" sz="2400" dirty="0">
                <a:latin typeface="仿宋" panose="02010609060101010101" pitchFamily="49" charset="-122"/>
                <a:ea typeface="仿宋" panose="02010609060101010101" pitchFamily="49" charset="-122"/>
              </a:rPr>
              <a:t>count += 1</a:t>
            </a:r>
          </a:p>
          <a:p>
            <a:r>
              <a:rPr lang="en-US" altLang="zh-CN" sz="2400" dirty="0">
                <a:latin typeface="仿宋" panose="02010609060101010101" pitchFamily="49" charset="-122"/>
                <a:ea typeface="仿宋" panose="02010609060101010101" pitchFamily="49" charset="-122"/>
              </a:rPr>
              <a:t>        else:</a:t>
            </a:r>
          </a:p>
          <a:p>
            <a:r>
              <a:rPr lang="en-US" altLang="zh-CN" sz="2400" dirty="0">
                <a:latin typeface="仿宋" panose="02010609060101010101" pitchFamily="49" charset="-122"/>
                <a:ea typeface="仿宋" panose="02010609060101010101" pitchFamily="49" charset="-122"/>
              </a:rPr>
              <a:t>            continue</a:t>
            </a:r>
          </a:p>
          <a:p>
            <a:endParaRPr lang="en-US" altLang="zh-CN" sz="2400" dirty="0">
              <a:latin typeface="仿宋" panose="02010609060101010101" pitchFamily="49" charset="-122"/>
              <a:ea typeface="仿宋" panose="02010609060101010101" pitchFamily="49" charset="-122"/>
            </a:endParaRPr>
          </a:p>
          <a:p>
            <a:r>
              <a:rPr lang="en-US" altLang="zh-CN" sz="2400" dirty="0">
                <a:latin typeface="仿宋" panose="02010609060101010101" pitchFamily="49" charset="-122"/>
                <a:ea typeface="仿宋" panose="02010609060101010101" pitchFamily="49" charset="-122"/>
              </a:rPr>
              <a:t>    print (count)</a:t>
            </a:r>
            <a:endParaRPr lang="zh-CN" altLang="en-US" sz="2400" dirty="0">
              <a:latin typeface="仿宋" panose="02010609060101010101" pitchFamily="49" charset="-122"/>
              <a:ea typeface="仿宋" panose="02010609060101010101" pitchFamily="49" charset="-122"/>
            </a:endParaRPr>
          </a:p>
        </p:txBody>
      </p:sp>
      <p:sp>
        <p:nvSpPr>
          <p:cNvPr id="3" name="文本框 2"/>
          <p:cNvSpPr txBox="1"/>
          <p:nvPr/>
        </p:nvSpPr>
        <p:spPr>
          <a:xfrm>
            <a:off x="1127448" y="692696"/>
            <a:ext cx="3775393" cy="523220"/>
          </a:xfrm>
          <a:prstGeom prst="rect">
            <a:avLst/>
          </a:prstGeom>
          <a:noFill/>
        </p:spPr>
        <p:txBody>
          <a:bodyPr wrap="none" rtlCol="0">
            <a:spAutoFit/>
          </a:bodyPr>
          <a:lstStyle/>
          <a:p>
            <a:r>
              <a:rPr lang="zh-CN" altLang="en-US" sz="2800" dirty="0" smtClean="0">
                <a:solidFill>
                  <a:srgbClr val="FFFF00"/>
                </a:solidFill>
              </a:rPr>
              <a:t>求汉明距离的程序参考</a:t>
            </a:r>
            <a:endParaRPr lang="zh-CN" altLang="en-US" sz="2800" dirty="0">
              <a:solidFill>
                <a:srgbClr val="FFFF00"/>
              </a:solidFill>
            </a:endParaRPr>
          </a:p>
        </p:txBody>
      </p:sp>
    </p:spTree>
    <p:extLst>
      <p:ext uri="{BB962C8B-B14F-4D97-AF65-F5344CB8AC3E}">
        <p14:creationId xmlns:p14="http://schemas.microsoft.com/office/powerpoint/2010/main" val="86001329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1"/>
          <p:cNvSpPr>
            <a:spLocks noGrp="1"/>
          </p:cNvSpPr>
          <p:nvPr>
            <p:ph type="title"/>
          </p:nvPr>
        </p:nvSpPr>
        <p:spPr>
          <a:xfrm>
            <a:off x="1775520" y="2348880"/>
            <a:ext cx="8280920" cy="1512168"/>
          </a:xfrm>
        </p:spPr>
        <p:txBody>
          <a:bodyPr/>
          <a:lstStyle/>
          <a:p>
            <a:pPr algn="ctr">
              <a:lnSpc>
                <a:spcPct val="150000"/>
              </a:lnSpc>
            </a:pPr>
            <a:r>
              <a:rPr lang="en-US" altLang="zh-CN" sz="3200" dirty="0" smtClean="0">
                <a:solidFill>
                  <a:schemeClr val="tx1"/>
                </a:solidFill>
              </a:rPr>
              <a:t>Ordinal Measures </a:t>
            </a:r>
            <a:r>
              <a:rPr lang="en-US" altLang="zh-CN" sz="3200" kern="0" dirty="0" smtClean="0">
                <a:solidFill>
                  <a:schemeClr val="tx1"/>
                </a:solidFill>
                <a:latin typeface="Roboto" pitchFamily="2" charset="0"/>
                <a:ea typeface="Roboto" pitchFamily="2" charset="0"/>
                <a:cs typeface="Times New Roman" panose="02020603050405020304" pitchFamily="18" charset="0"/>
              </a:rPr>
              <a:t>for </a:t>
            </a:r>
            <a:r>
              <a:rPr lang="en-US" altLang="zh-CN" sz="3200" kern="0" dirty="0">
                <a:solidFill>
                  <a:schemeClr val="tx1"/>
                </a:solidFill>
                <a:latin typeface="Roboto" pitchFamily="2" charset="0"/>
                <a:ea typeface="Roboto" pitchFamily="2" charset="0"/>
                <a:cs typeface="Times New Roman" panose="02020603050405020304" pitchFamily="18" charset="0"/>
              </a:rPr>
              <a:t>Iris </a:t>
            </a:r>
            <a:r>
              <a:rPr lang="en-US" altLang="zh-CN" sz="3200" kern="0" dirty="0" smtClean="0">
                <a:solidFill>
                  <a:schemeClr val="tx1"/>
                </a:solidFill>
                <a:latin typeface="Roboto" pitchFamily="2" charset="0"/>
                <a:ea typeface="Roboto" pitchFamily="2" charset="0"/>
                <a:cs typeface="Times New Roman" panose="02020603050405020304" pitchFamily="18" charset="0"/>
              </a:rPr>
              <a:t>Recognition</a:t>
            </a:r>
            <a:r>
              <a:rPr lang="en-US" altLang="zh-CN" sz="3200" b="1" kern="0" dirty="0" smtClean="0">
                <a:solidFill>
                  <a:schemeClr val="tx1"/>
                </a:solidFill>
                <a:latin typeface="Roboto" pitchFamily="2" charset="0"/>
                <a:ea typeface="Roboto" pitchFamily="2" charset="0"/>
                <a:cs typeface="Times New Roman" panose="02020603050405020304" pitchFamily="18" charset="0"/>
              </a:rPr>
              <a:t/>
            </a:r>
            <a:br>
              <a:rPr lang="en-US" altLang="zh-CN" sz="3200" b="1" kern="0" dirty="0" smtClean="0">
                <a:solidFill>
                  <a:schemeClr val="tx1"/>
                </a:solidFill>
                <a:latin typeface="Roboto" pitchFamily="2" charset="0"/>
                <a:ea typeface="Roboto" pitchFamily="2" charset="0"/>
                <a:cs typeface="Times New Roman" panose="02020603050405020304" pitchFamily="18" charset="0"/>
              </a:rPr>
            </a:br>
            <a:r>
              <a:rPr lang="zh-CN" altLang="en-US" sz="3200" b="1" kern="0" dirty="0" smtClean="0">
                <a:solidFill>
                  <a:schemeClr val="tx1"/>
                </a:solidFill>
                <a:latin typeface="Roboto" pitchFamily="2" charset="0"/>
                <a:ea typeface="Roboto" pitchFamily="2" charset="0"/>
                <a:cs typeface="Times New Roman" panose="02020603050405020304" pitchFamily="18" charset="0"/>
              </a:rPr>
              <a:t>虹膜</a:t>
            </a:r>
            <a:r>
              <a:rPr lang="zh-CN" altLang="en-US" sz="3200" b="1" kern="0" dirty="0">
                <a:solidFill>
                  <a:schemeClr val="tx1"/>
                </a:solidFill>
                <a:latin typeface="Roboto" pitchFamily="2" charset="0"/>
                <a:ea typeface="Roboto" pitchFamily="2" charset="0"/>
                <a:cs typeface="Times New Roman" panose="02020603050405020304" pitchFamily="18" charset="0"/>
              </a:rPr>
              <a:t>识别中的定序</a:t>
            </a:r>
            <a:r>
              <a:rPr lang="zh-CN" altLang="en-US" sz="3200" b="1" kern="0" dirty="0" smtClean="0">
                <a:solidFill>
                  <a:schemeClr val="tx1"/>
                </a:solidFill>
                <a:latin typeface="Roboto" pitchFamily="2" charset="0"/>
                <a:ea typeface="Roboto" pitchFamily="2" charset="0"/>
                <a:cs typeface="Times New Roman" panose="02020603050405020304" pitchFamily="18" charset="0"/>
              </a:rPr>
              <a:t>测量</a:t>
            </a:r>
            <a:endParaRPr lang="zh-CN" altLang="en-US" sz="3200" dirty="0">
              <a:solidFill>
                <a:schemeClr val="tx1"/>
              </a:solidFill>
            </a:endParaRPr>
          </a:p>
        </p:txBody>
      </p:sp>
      <p:sp>
        <p:nvSpPr>
          <p:cNvPr id="2" name="文本框 1"/>
          <p:cNvSpPr txBox="1"/>
          <p:nvPr/>
        </p:nvSpPr>
        <p:spPr>
          <a:xfrm>
            <a:off x="1055440" y="908720"/>
            <a:ext cx="2509020" cy="461665"/>
          </a:xfrm>
          <a:prstGeom prst="rect">
            <a:avLst/>
          </a:prstGeom>
          <a:noFill/>
        </p:spPr>
        <p:txBody>
          <a:bodyPr wrap="none" rtlCol="0">
            <a:spAutoFit/>
          </a:bodyPr>
          <a:lstStyle/>
          <a:p>
            <a:r>
              <a:rPr lang="zh-CN" altLang="en-US" sz="2400" dirty="0" smtClean="0"/>
              <a:t>思路</a:t>
            </a:r>
            <a:r>
              <a:rPr lang="en-US" altLang="zh-CN" sz="2400" dirty="0" smtClean="0"/>
              <a:t>2</a:t>
            </a:r>
            <a:r>
              <a:rPr lang="zh-CN" altLang="en-US" sz="2400" dirty="0" smtClean="0"/>
              <a:t>：专家讲堂</a:t>
            </a:r>
            <a:endParaRPr lang="zh-CN" altLang="en-US" sz="2400" dirty="0"/>
          </a:p>
        </p:txBody>
      </p:sp>
    </p:spTree>
    <p:extLst>
      <p:ext uri="{BB962C8B-B14F-4D97-AF65-F5344CB8AC3E}">
        <p14:creationId xmlns:p14="http://schemas.microsoft.com/office/powerpoint/2010/main" val="1658608494"/>
      </p:ext>
    </p:extLst>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5520" y="404664"/>
            <a:ext cx="10553964" cy="860812"/>
          </a:xfrm>
        </p:spPr>
        <p:txBody>
          <a:bodyPr/>
          <a:lstStyle/>
          <a:p>
            <a:r>
              <a:rPr lang="en-US" altLang="zh-CN" sz="3200" dirty="0"/>
              <a:t> Illustration of iris image preprocessing</a:t>
            </a:r>
            <a:endParaRPr lang="zh-CN" altLang="en-US" sz="3200" dirty="0"/>
          </a:p>
        </p:txBody>
      </p:sp>
      <p:sp>
        <p:nvSpPr>
          <p:cNvPr id="10" name="文本框 9"/>
          <p:cNvSpPr txBox="1"/>
          <p:nvPr/>
        </p:nvSpPr>
        <p:spPr>
          <a:xfrm>
            <a:off x="1235460" y="1343772"/>
            <a:ext cx="9721079" cy="461665"/>
          </a:xfrm>
          <a:prstGeom prst="rect">
            <a:avLst/>
          </a:prstGeom>
          <a:noFill/>
        </p:spPr>
        <p:txBody>
          <a:bodyPr wrap="square" rtlCol="0">
            <a:spAutoFit/>
          </a:bodyPr>
          <a:lstStyle/>
          <a:p>
            <a:pPr marL="285750" indent="-285750">
              <a:buFont typeface="Wingdings" panose="05000000000000000000" pitchFamily="2" charset="2"/>
              <a:buChar char="n"/>
            </a:pPr>
            <a:r>
              <a:rPr lang="en-US" altLang="zh-CN" sz="2400" dirty="0"/>
              <a:t> Iris Localization</a:t>
            </a:r>
            <a:r>
              <a:rPr lang="zh-CN" altLang="en-US" sz="2400" dirty="0"/>
              <a:t>（内外圆定位）</a:t>
            </a:r>
            <a:r>
              <a:rPr lang="en-US" altLang="zh-CN" sz="2400" dirty="0"/>
              <a:t> and normalization</a:t>
            </a:r>
            <a:r>
              <a:rPr lang="zh-CN" altLang="en-US" sz="2400" dirty="0"/>
              <a:t>（归一化）</a:t>
            </a:r>
            <a:endParaRPr lang="en-US" altLang="zh-CN" sz="2400" dirty="0"/>
          </a:p>
        </p:txBody>
      </p:sp>
      <p:pic>
        <p:nvPicPr>
          <p:cNvPr id="5" name="图片 4"/>
          <p:cNvPicPr>
            <a:picLocks noChangeAspect="1"/>
          </p:cNvPicPr>
          <p:nvPr/>
        </p:nvPicPr>
        <p:blipFill>
          <a:blip r:embed="rId3"/>
          <a:stretch>
            <a:fillRect/>
          </a:stretch>
        </p:blipFill>
        <p:spPr>
          <a:xfrm>
            <a:off x="3139973" y="2132857"/>
            <a:ext cx="5912054" cy="3683665"/>
          </a:xfrm>
          <a:prstGeom prst="rect">
            <a:avLst/>
          </a:prstGeom>
        </p:spPr>
      </p:pic>
      <p:grpSp>
        <p:nvGrpSpPr>
          <p:cNvPr id="21" name="组合 20"/>
          <p:cNvGrpSpPr/>
          <p:nvPr/>
        </p:nvGrpSpPr>
        <p:grpSpPr>
          <a:xfrm>
            <a:off x="3359696" y="4430923"/>
            <a:ext cx="6021094" cy="972108"/>
            <a:chOff x="1835696" y="4689140"/>
            <a:chExt cx="6021094" cy="972108"/>
          </a:xfrm>
        </p:grpSpPr>
        <p:sp>
          <p:nvSpPr>
            <p:cNvPr id="9" name="矩形 8"/>
            <p:cNvSpPr/>
            <p:nvPr/>
          </p:nvSpPr>
          <p:spPr>
            <a:xfrm>
              <a:off x="1835696" y="4689140"/>
              <a:ext cx="432048" cy="936104"/>
            </a:xfrm>
            <a:prstGeom prst="rect">
              <a:avLst/>
            </a:prstGeom>
            <a:solidFill>
              <a:schemeClr val="tx1"/>
            </a:solidFill>
            <a:ln>
              <a:solidFill>
                <a:srgbClr val="2D2D8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a:stretch>
              <a:fillRect/>
            </a:stretch>
          </p:blipFill>
          <p:spPr>
            <a:xfrm>
              <a:off x="7452320" y="4725144"/>
              <a:ext cx="404470" cy="864096"/>
            </a:xfrm>
            <a:prstGeom prst="rect">
              <a:avLst/>
            </a:prstGeom>
            <a:ln w="38100">
              <a:solidFill>
                <a:srgbClr val="92D050"/>
              </a:solidFill>
            </a:ln>
          </p:spPr>
        </p:pic>
        <p:cxnSp>
          <p:nvCxnSpPr>
            <p:cNvPr id="16" name="肘形连接符 15"/>
            <p:cNvCxnSpPr/>
            <p:nvPr/>
          </p:nvCxnSpPr>
          <p:spPr>
            <a:xfrm rot="5400000" flipH="1" flipV="1">
              <a:off x="4835136" y="2841828"/>
              <a:ext cx="36004" cy="5602835"/>
            </a:xfrm>
            <a:prstGeom prst="bentConnector3">
              <a:avLst>
                <a:gd name="adj1" fmla="val -1549233"/>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3071664" y="5949281"/>
            <a:ext cx="6408712" cy="646331"/>
          </a:xfrm>
          <a:prstGeom prst="rect">
            <a:avLst/>
          </a:prstGeom>
          <a:noFill/>
        </p:spPr>
        <p:txBody>
          <a:bodyPr wrap="square" rtlCol="0">
            <a:spAutoFit/>
          </a:bodyPr>
          <a:lstStyle/>
          <a:p>
            <a:pPr algn="ctr"/>
            <a:r>
              <a:rPr lang="en-US" altLang="zh-CN" dirty="0" smtClean="0"/>
              <a:t>Translation on Normalized images equals to rotation on localized ring-shape regions.</a:t>
            </a:r>
            <a:endParaRPr lang="zh-CN" altLang="en-US" dirty="0"/>
          </a:p>
        </p:txBody>
      </p:sp>
    </p:spTree>
    <p:extLst>
      <p:ext uri="{BB962C8B-B14F-4D97-AF65-F5344CB8AC3E}">
        <p14:creationId xmlns:p14="http://schemas.microsoft.com/office/powerpoint/2010/main" val="8934301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679450"/>
            <a:ext cx="8229600" cy="1143000"/>
          </a:xfrm>
        </p:spPr>
        <p:txBody>
          <a:bodyPr/>
          <a:lstStyle/>
          <a:p>
            <a:r>
              <a:rPr lang="en-US" altLang="zh-CN" sz="4000" dirty="0"/>
              <a:t>Ordinal Measures of Iris Images</a:t>
            </a:r>
            <a:endParaRPr lang="zh-CN" altLang="en-US" sz="4000" dirty="0"/>
          </a:p>
        </p:txBody>
      </p:sp>
      <p:pic>
        <p:nvPicPr>
          <p:cNvPr id="4" name="图片 3"/>
          <p:cNvPicPr>
            <a:picLocks noChangeAspect="1"/>
          </p:cNvPicPr>
          <p:nvPr/>
        </p:nvPicPr>
        <p:blipFill>
          <a:blip r:embed="rId2"/>
          <a:stretch>
            <a:fillRect/>
          </a:stretch>
        </p:blipFill>
        <p:spPr>
          <a:xfrm>
            <a:off x="2281238" y="1916833"/>
            <a:ext cx="7629525" cy="2257425"/>
          </a:xfrm>
          <a:prstGeom prst="rect">
            <a:avLst/>
          </a:prstGeom>
        </p:spPr>
      </p:pic>
      <p:sp>
        <p:nvSpPr>
          <p:cNvPr id="5" name="矩形 4"/>
          <p:cNvSpPr/>
          <p:nvPr/>
        </p:nvSpPr>
        <p:spPr>
          <a:xfrm>
            <a:off x="2927648" y="4473468"/>
            <a:ext cx="6593472" cy="461665"/>
          </a:xfrm>
          <a:prstGeom prst="rect">
            <a:avLst/>
          </a:prstGeom>
        </p:spPr>
        <p:txBody>
          <a:bodyPr wrap="none">
            <a:spAutoFit/>
          </a:bodyPr>
          <a:lstStyle/>
          <a:p>
            <a:r>
              <a:rPr lang="en-US" altLang="zh-CN" sz="2400" b="1" dirty="0"/>
              <a:t>Computing ordinal measures of iris images.</a:t>
            </a:r>
            <a:endParaRPr lang="zh-CN" altLang="en-US" sz="2400" b="1" dirty="0"/>
          </a:p>
        </p:txBody>
      </p:sp>
    </p:spTree>
    <p:extLst>
      <p:ext uri="{BB962C8B-B14F-4D97-AF65-F5344CB8AC3E}">
        <p14:creationId xmlns:p14="http://schemas.microsoft.com/office/powerpoint/2010/main" val="3709513371"/>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5640" y="332656"/>
            <a:ext cx="8229600" cy="1143000"/>
          </a:xfrm>
        </p:spPr>
        <p:txBody>
          <a:bodyPr/>
          <a:lstStyle/>
          <a:p>
            <a:r>
              <a:rPr lang="en-US" altLang="zh-CN" sz="4000" dirty="0"/>
              <a:t>Multi-Lobe Differential Filters</a:t>
            </a:r>
            <a:br>
              <a:rPr lang="en-US" altLang="zh-CN" sz="4000" dirty="0"/>
            </a:br>
            <a:endParaRPr lang="zh-CN" altLang="en-US" sz="4000" dirty="0"/>
          </a:p>
        </p:txBody>
      </p:sp>
      <p:sp>
        <p:nvSpPr>
          <p:cNvPr id="3" name="文本框 2"/>
          <p:cNvSpPr txBox="1"/>
          <p:nvPr/>
        </p:nvSpPr>
        <p:spPr>
          <a:xfrm>
            <a:off x="1991545" y="1290991"/>
            <a:ext cx="8757429" cy="830997"/>
          </a:xfrm>
          <a:prstGeom prst="rect">
            <a:avLst/>
          </a:prstGeom>
          <a:noFill/>
        </p:spPr>
        <p:txBody>
          <a:bodyPr wrap="square" rtlCol="0">
            <a:spAutoFit/>
          </a:bodyPr>
          <a:lstStyle/>
          <a:p>
            <a:pPr marL="285750" indent="-285750">
              <a:buFont typeface="Wingdings" panose="05000000000000000000" pitchFamily="2" charset="2"/>
              <a:buChar char="n"/>
            </a:pPr>
            <a:r>
              <a:rPr lang="en-US" altLang="zh-CN" sz="2400" dirty="0"/>
              <a:t>We propose multi-lobe differential filters (MLDFs) for ordinal iris feature extraction</a:t>
            </a:r>
          </a:p>
        </p:txBody>
      </p:sp>
      <p:pic>
        <p:nvPicPr>
          <p:cNvPr id="4" name="图片 3"/>
          <p:cNvPicPr>
            <a:picLocks noChangeAspect="1"/>
          </p:cNvPicPr>
          <p:nvPr/>
        </p:nvPicPr>
        <p:blipFill>
          <a:blip r:embed="rId3"/>
          <a:stretch>
            <a:fillRect/>
          </a:stretch>
        </p:blipFill>
        <p:spPr>
          <a:xfrm>
            <a:off x="5159897" y="2141969"/>
            <a:ext cx="4860975" cy="3911613"/>
          </a:xfrm>
          <a:prstGeom prst="rect">
            <a:avLst/>
          </a:prstGeom>
        </p:spPr>
      </p:pic>
      <p:sp>
        <p:nvSpPr>
          <p:cNvPr id="6" name="矩形 5"/>
          <p:cNvSpPr/>
          <p:nvPr/>
        </p:nvSpPr>
        <p:spPr>
          <a:xfrm>
            <a:off x="2542783" y="6053582"/>
            <a:ext cx="7106434" cy="461665"/>
          </a:xfrm>
          <a:prstGeom prst="rect">
            <a:avLst/>
          </a:prstGeom>
        </p:spPr>
        <p:txBody>
          <a:bodyPr wrap="none">
            <a:spAutoFit/>
          </a:bodyPr>
          <a:lstStyle/>
          <a:p>
            <a:pPr algn="ctr"/>
            <a:r>
              <a:rPr lang="en-US" altLang="zh-CN" sz="2400" b="1" dirty="0"/>
              <a:t>Some examples of multi-lobe differential filters.</a:t>
            </a:r>
            <a:endParaRPr lang="zh-CN" altLang="en-US" sz="2400" b="1" dirty="0"/>
          </a:p>
        </p:txBody>
      </p:sp>
      <p:pic>
        <p:nvPicPr>
          <p:cNvPr id="7" name="图片 6"/>
          <p:cNvPicPr>
            <a:picLocks noChangeAspect="1"/>
          </p:cNvPicPr>
          <p:nvPr/>
        </p:nvPicPr>
        <p:blipFill>
          <a:blip r:embed="rId4"/>
          <a:stretch>
            <a:fillRect/>
          </a:stretch>
        </p:blipFill>
        <p:spPr>
          <a:xfrm>
            <a:off x="1557176" y="2555776"/>
            <a:ext cx="3744416" cy="1150780"/>
          </a:xfrm>
          <a:prstGeom prst="rect">
            <a:avLst/>
          </a:prstGeom>
        </p:spPr>
      </p:pic>
      <p:pic>
        <p:nvPicPr>
          <p:cNvPr id="8" name="图片 7"/>
          <p:cNvPicPr>
            <a:picLocks noChangeAspect="1"/>
          </p:cNvPicPr>
          <p:nvPr/>
        </p:nvPicPr>
        <p:blipFill>
          <a:blip r:embed="rId5"/>
          <a:stretch>
            <a:fillRect/>
          </a:stretch>
        </p:blipFill>
        <p:spPr>
          <a:xfrm>
            <a:off x="2167423" y="3739685"/>
            <a:ext cx="2844142" cy="2200115"/>
          </a:xfrm>
          <a:prstGeom prst="rect">
            <a:avLst/>
          </a:prstGeom>
        </p:spPr>
      </p:pic>
    </p:spTree>
    <p:extLst>
      <p:ext uri="{BB962C8B-B14F-4D97-AF65-F5344CB8AC3E}">
        <p14:creationId xmlns:p14="http://schemas.microsoft.com/office/powerpoint/2010/main" val="1390633202"/>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360" y="692155"/>
            <a:ext cx="10369152" cy="745679"/>
          </a:xfrm>
        </p:spPr>
        <p:txBody>
          <a:bodyPr/>
          <a:lstStyle/>
          <a:p>
            <a:r>
              <a:rPr lang="en-US" altLang="zh-CN" sz="3200" dirty="0"/>
              <a:t>The procedure of iris feature </a:t>
            </a:r>
            <a:r>
              <a:rPr lang="en-US" altLang="zh-CN" sz="3200" dirty="0" smtClean="0"/>
              <a:t>extraction using MLDF</a:t>
            </a:r>
            <a:endParaRPr lang="zh-CN" altLang="en-US" sz="3200" dirty="0"/>
          </a:p>
        </p:txBody>
      </p:sp>
      <p:pic>
        <p:nvPicPr>
          <p:cNvPr id="3" name="图片 2"/>
          <p:cNvPicPr>
            <a:picLocks noChangeAspect="1"/>
          </p:cNvPicPr>
          <p:nvPr/>
        </p:nvPicPr>
        <p:blipFill>
          <a:blip r:embed="rId2"/>
          <a:stretch>
            <a:fillRect/>
          </a:stretch>
        </p:blipFill>
        <p:spPr>
          <a:xfrm>
            <a:off x="2135560" y="4725144"/>
            <a:ext cx="2942084" cy="1216788"/>
          </a:xfrm>
          <a:prstGeom prst="rect">
            <a:avLst/>
          </a:prstGeom>
        </p:spPr>
      </p:pic>
      <p:pic>
        <p:nvPicPr>
          <p:cNvPr id="4" name="图片 3"/>
          <p:cNvPicPr>
            <a:picLocks noChangeAspect="1"/>
          </p:cNvPicPr>
          <p:nvPr/>
        </p:nvPicPr>
        <p:blipFill>
          <a:blip r:embed="rId3"/>
          <a:stretch>
            <a:fillRect/>
          </a:stretch>
        </p:blipFill>
        <p:spPr>
          <a:xfrm>
            <a:off x="5447929" y="4221089"/>
            <a:ext cx="4628331" cy="1880641"/>
          </a:xfrm>
          <a:prstGeom prst="rect">
            <a:avLst/>
          </a:prstGeom>
        </p:spPr>
      </p:pic>
      <p:sp>
        <p:nvSpPr>
          <p:cNvPr id="5" name="矩形 4"/>
          <p:cNvSpPr/>
          <p:nvPr/>
        </p:nvSpPr>
        <p:spPr>
          <a:xfrm>
            <a:off x="1410148" y="1808673"/>
            <a:ext cx="9361040" cy="2308324"/>
          </a:xfrm>
          <a:prstGeom prst="rect">
            <a:avLst/>
          </a:prstGeom>
        </p:spPr>
        <p:txBody>
          <a:bodyPr wrap="square">
            <a:spAutoFit/>
          </a:bodyPr>
          <a:lstStyle/>
          <a:p>
            <a:pPr marL="400050" indent="-400050">
              <a:buFont typeface="+mj-lt"/>
              <a:buAutoNum type="romanUcPeriod"/>
            </a:pPr>
            <a:r>
              <a:rPr lang="en-US" altLang="zh-CN" sz="2400" dirty="0"/>
              <a:t> An MLDF operator </a:t>
            </a:r>
            <a:r>
              <a:rPr lang="en-US" altLang="zh-CN" sz="2400" b="1" i="1" dirty="0"/>
              <a:t>slides across </a:t>
            </a:r>
            <a:r>
              <a:rPr lang="en-US" altLang="zh-CN" sz="2400" dirty="0"/>
              <a:t>the whole normalized iris image</a:t>
            </a:r>
          </a:p>
          <a:p>
            <a:pPr marL="400050" indent="-400050">
              <a:buFont typeface="+mj-lt"/>
              <a:buAutoNum type="romanUcPeriod"/>
            </a:pPr>
            <a:r>
              <a:rPr lang="en-US" altLang="zh-CN" sz="2400" dirty="0"/>
              <a:t>each ordinal comparison is </a:t>
            </a:r>
            <a:r>
              <a:rPr lang="en-US" altLang="zh-CN" sz="2400" b="1" i="1" dirty="0"/>
              <a:t>encoded as one bit</a:t>
            </a:r>
            <a:r>
              <a:rPr lang="en-US" altLang="zh-CN" sz="2400" dirty="0"/>
              <a:t>, i.e., 1 or 0 according to the sign of the filtering result. </a:t>
            </a:r>
          </a:p>
          <a:p>
            <a:pPr marL="400050" indent="-400050">
              <a:buFont typeface="+mj-lt"/>
              <a:buAutoNum type="romanUcPeriod"/>
            </a:pPr>
            <a:r>
              <a:rPr lang="en-US" altLang="zh-CN" sz="2400" dirty="0"/>
              <a:t>All of the binary iris codes </a:t>
            </a:r>
            <a:r>
              <a:rPr lang="en-US" altLang="zh-CN" sz="2400" b="1" i="1" dirty="0"/>
              <a:t>constitute a composite feature</a:t>
            </a:r>
            <a:r>
              <a:rPr lang="en-US" altLang="zh-CN" sz="2400" dirty="0"/>
              <a:t> of the input iris image, namely, </a:t>
            </a:r>
            <a:r>
              <a:rPr lang="en-US" altLang="zh-CN" sz="2400" i="1" u="sng" dirty="0"/>
              <a:t>ordinal code (OC).</a:t>
            </a:r>
          </a:p>
        </p:txBody>
      </p:sp>
      <p:graphicFrame>
        <p:nvGraphicFramePr>
          <p:cNvPr id="6" name="表格 5"/>
          <p:cNvGraphicFramePr>
            <a:graphicFrameLocks noGrp="1"/>
          </p:cNvGraphicFramePr>
          <p:nvPr>
            <p:extLst>
              <p:ext uri="{D42A27DB-BD31-4B8C-83A1-F6EECF244321}">
                <p14:modId xmlns:p14="http://schemas.microsoft.com/office/powerpoint/2010/main" val="2486193118"/>
              </p:ext>
            </p:extLst>
          </p:nvPr>
        </p:nvGraphicFramePr>
        <p:xfrm>
          <a:off x="5666913" y="6101729"/>
          <a:ext cx="4190361" cy="370840"/>
        </p:xfrm>
        <a:graphic>
          <a:graphicData uri="http://schemas.openxmlformats.org/drawingml/2006/table">
            <a:tbl>
              <a:tblPr firstRow="1" bandRow="1">
                <a:tableStyleId>{5C22544A-7EE6-4342-B048-85BDC9FD1C3A}</a:tableStyleId>
              </a:tblPr>
              <a:tblGrid>
                <a:gridCol w="598623">
                  <a:extLst>
                    <a:ext uri="{9D8B030D-6E8A-4147-A177-3AD203B41FA5}">
                      <a16:colId xmlns:a16="http://schemas.microsoft.com/office/drawing/2014/main" val="20000"/>
                    </a:ext>
                  </a:extLst>
                </a:gridCol>
                <a:gridCol w="598623">
                  <a:extLst>
                    <a:ext uri="{9D8B030D-6E8A-4147-A177-3AD203B41FA5}">
                      <a16:colId xmlns:a16="http://schemas.microsoft.com/office/drawing/2014/main" val="20001"/>
                    </a:ext>
                  </a:extLst>
                </a:gridCol>
                <a:gridCol w="598623">
                  <a:extLst>
                    <a:ext uri="{9D8B030D-6E8A-4147-A177-3AD203B41FA5}">
                      <a16:colId xmlns:a16="http://schemas.microsoft.com/office/drawing/2014/main" val="20002"/>
                    </a:ext>
                  </a:extLst>
                </a:gridCol>
                <a:gridCol w="598623">
                  <a:extLst>
                    <a:ext uri="{9D8B030D-6E8A-4147-A177-3AD203B41FA5}">
                      <a16:colId xmlns:a16="http://schemas.microsoft.com/office/drawing/2014/main" val="20003"/>
                    </a:ext>
                  </a:extLst>
                </a:gridCol>
                <a:gridCol w="598623">
                  <a:extLst>
                    <a:ext uri="{9D8B030D-6E8A-4147-A177-3AD203B41FA5}">
                      <a16:colId xmlns:a16="http://schemas.microsoft.com/office/drawing/2014/main" val="20004"/>
                    </a:ext>
                  </a:extLst>
                </a:gridCol>
                <a:gridCol w="598623">
                  <a:extLst>
                    <a:ext uri="{9D8B030D-6E8A-4147-A177-3AD203B41FA5}">
                      <a16:colId xmlns:a16="http://schemas.microsoft.com/office/drawing/2014/main" val="20005"/>
                    </a:ext>
                  </a:extLst>
                </a:gridCol>
                <a:gridCol w="598623">
                  <a:extLst>
                    <a:ext uri="{9D8B030D-6E8A-4147-A177-3AD203B41FA5}">
                      <a16:colId xmlns:a16="http://schemas.microsoft.com/office/drawing/2014/main" val="20006"/>
                    </a:ext>
                  </a:extLst>
                </a:gridCol>
              </a:tblGrid>
              <a:tr h="370840">
                <a:tc>
                  <a:txBody>
                    <a:bodyPr/>
                    <a:lstStyle/>
                    <a:p>
                      <a:pPr algn="ctr"/>
                      <a:r>
                        <a:rPr lang="en-US" altLang="zh-CN" dirty="0" smtClean="0">
                          <a:solidFill>
                            <a:schemeClr val="tx1"/>
                          </a:solidFill>
                        </a:rPr>
                        <a:t>0</a:t>
                      </a:r>
                      <a:endParaRPr lang="zh-CN" altLang="en-US" dirty="0">
                        <a:solidFill>
                          <a:schemeClr val="tx1"/>
                        </a:solidFill>
                      </a:endParaRPr>
                    </a:p>
                  </a:txBody>
                  <a:tcPr anchor="ctr"/>
                </a:tc>
                <a:tc>
                  <a:txBody>
                    <a:bodyPr/>
                    <a:lstStyle/>
                    <a:p>
                      <a:pPr algn="ctr"/>
                      <a:r>
                        <a:rPr lang="en-US" altLang="zh-CN" dirty="0" smtClean="0">
                          <a:solidFill>
                            <a:schemeClr val="tx1"/>
                          </a:solidFill>
                        </a:rPr>
                        <a:t>1</a:t>
                      </a:r>
                      <a:endParaRPr lang="zh-CN" altLang="en-US" dirty="0">
                        <a:solidFill>
                          <a:schemeClr val="tx1"/>
                        </a:solidFill>
                      </a:endParaRPr>
                    </a:p>
                  </a:txBody>
                  <a:tcPr anchor="ctr"/>
                </a:tc>
                <a:tc>
                  <a:txBody>
                    <a:bodyPr/>
                    <a:lstStyle/>
                    <a:p>
                      <a:pPr algn="ctr"/>
                      <a:r>
                        <a:rPr lang="en-US" altLang="zh-CN" dirty="0" smtClean="0">
                          <a:solidFill>
                            <a:schemeClr val="tx1"/>
                          </a:solidFill>
                        </a:rPr>
                        <a:t>0</a:t>
                      </a:r>
                      <a:endParaRPr lang="zh-CN" altLang="en-US" dirty="0">
                        <a:solidFill>
                          <a:schemeClr val="tx1"/>
                        </a:solidFill>
                      </a:endParaRPr>
                    </a:p>
                  </a:txBody>
                  <a:tcPr anchor="ctr"/>
                </a:tc>
                <a:tc>
                  <a:txBody>
                    <a:bodyPr/>
                    <a:lstStyle/>
                    <a:p>
                      <a:pPr algn="ctr"/>
                      <a:r>
                        <a:rPr lang="en-US" altLang="zh-CN" dirty="0" smtClean="0">
                          <a:solidFill>
                            <a:schemeClr val="tx1"/>
                          </a:solidFill>
                        </a:rPr>
                        <a:t>0</a:t>
                      </a:r>
                      <a:endParaRPr lang="zh-CN" altLang="en-US" dirty="0">
                        <a:solidFill>
                          <a:schemeClr val="tx1"/>
                        </a:solidFill>
                      </a:endParaRPr>
                    </a:p>
                  </a:txBody>
                  <a:tcPr anchor="ctr"/>
                </a:tc>
                <a:tc>
                  <a:txBody>
                    <a:bodyPr/>
                    <a:lstStyle/>
                    <a:p>
                      <a:pPr algn="ctr"/>
                      <a:r>
                        <a:rPr lang="en-US" altLang="zh-CN" dirty="0" smtClean="0">
                          <a:solidFill>
                            <a:schemeClr val="tx1"/>
                          </a:solidFill>
                        </a:rPr>
                        <a:t>1</a:t>
                      </a:r>
                      <a:endParaRPr lang="zh-CN" altLang="en-US" dirty="0">
                        <a:solidFill>
                          <a:schemeClr val="tx1"/>
                        </a:solidFill>
                      </a:endParaRPr>
                    </a:p>
                  </a:txBody>
                  <a:tcPr anchor="ctr"/>
                </a:tc>
                <a:tc>
                  <a:txBody>
                    <a:bodyPr/>
                    <a:lstStyle/>
                    <a:p>
                      <a:pPr algn="ctr"/>
                      <a:r>
                        <a:rPr lang="en-US" altLang="zh-CN" dirty="0" smtClean="0">
                          <a:solidFill>
                            <a:schemeClr val="tx1"/>
                          </a:solidFill>
                        </a:rPr>
                        <a:t>1</a:t>
                      </a:r>
                      <a:endParaRPr lang="zh-CN" altLang="en-US" dirty="0">
                        <a:solidFill>
                          <a:schemeClr val="tx1"/>
                        </a:solidFill>
                      </a:endParaRPr>
                    </a:p>
                  </a:txBody>
                  <a:tcPr anchor="ctr"/>
                </a:tc>
                <a:tc>
                  <a:txBody>
                    <a:bodyPr/>
                    <a:lstStyle/>
                    <a:p>
                      <a:pPr algn="ctr"/>
                      <a:r>
                        <a:rPr lang="en-US" altLang="zh-CN" dirty="0" smtClean="0">
                          <a:solidFill>
                            <a:schemeClr val="tx1"/>
                          </a:solidFill>
                        </a:rPr>
                        <a:t>0</a:t>
                      </a:r>
                      <a:endParaRPr lang="zh-CN" altLang="en-US" dirty="0">
                        <a:solidFill>
                          <a:schemeClr val="tx1"/>
                        </a:solidFill>
                      </a:endParaRPr>
                    </a:p>
                  </a:txBody>
                  <a:tcPr anchor="ctr"/>
                </a:tc>
                <a:extLst>
                  <a:ext uri="{0D108BD9-81ED-4DB2-BD59-A6C34878D82A}">
                    <a16:rowId xmlns:a16="http://schemas.microsoft.com/office/drawing/2014/main" val="10000"/>
                  </a:ext>
                </a:extLst>
              </a:tr>
            </a:tbl>
          </a:graphicData>
        </a:graphic>
      </p:graphicFrame>
      <p:sp>
        <p:nvSpPr>
          <p:cNvPr id="7" name="文本框 6"/>
          <p:cNvSpPr txBox="1"/>
          <p:nvPr/>
        </p:nvSpPr>
        <p:spPr>
          <a:xfrm>
            <a:off x="5100183" y="6115092"/>
            <a:ext cx="1296144" cy="369332"/>
          </a:xfrm>
          <a:prstGeom prst="rect">
            <a:avLst/>
          </a:prstGeom>
          <a:noFill/>
        </p:spPr>
        <p:txBody>
          <a:bodyPr wrap="square" rtlCol="0">
            <a:spAutoFit/>
          </a:bodyPr>
          <a:lstStyle/>
          <a:p>
            <a:r>
              <a:rPr lang="en-US" altLang="zh-CN" dirty="0" smtClean="0"/>
              <a:t>OC</a:t>
            </a:r>
            <a:endParaRPr lang="zh-CN" altLang="en-US" dirty="0"/>
          </a:p>
        </p:txBody>
      </p:sp>
    </p:spTree>
    <p:extLst>
      <p:ext uri="{BB962C8B-B14F-4D97-AF65-F5344CB8AC3E}">
        <p14:creationId xmlns:p14="http://schemas.microsoft.com/office/powerpoint/2010/main" val="415073864"/>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79376" y="1988840"/>
            <a:ext cx="5188146" cy="3883489"/>
          </a:xfrm>
          <a:prstGeom prst="rect">
            <a:avLst/>
          </a:prstGeom>
        </p:spPr>
      </p:pic>
      <p:sp>
        <p:nvSpPr>
          <p:cNvPr id="3" name="文本框 2"/>
          <p:cNvSpPr txBox="1"/>
          <p:nvPr/>
        </p:nvSpPr>
        <p:spPr>
          <a:xfrm>
            <a:off x="2639616" y="620688"/>
            <a:ext cx="6624736" cy="646331"/>
          </a:xfrm>
          <a:prstGeom prst="rect">
            <a:avLst/>
          </a:prstGeom>
          <a:noFill/>
        </p:spPr>
        <p:txBody>
          <a:bodyPr wrap="square" rtlCol="0">
            <a:spAutoFit/>
          </a:bodyPr>
          <a:lstStyle/>
          <a:p>
            <a:pPr algn="ctr"/>
            <a:r>
              <a:rPr lang="zh-CN" altLang="en-US" sz="3600" dirty="0" smtClean="0"/>
              <a:t>图像特征提取过程的要点解析</a:t>
            </a:r>
            <a:endParaRPr lang="zh-CN" altLang="en-US" sz="3600" dirty="0"/>
          </a:p>
        </p:txBody>
      </p:sp>
      <p:sp>
        <p:nvSpPr>
          <p:cNvPr id="4" name="文本框 3"/>
          <p:cNvSpPr txBox="1"/>
          <p:nvPr/>
        </p:nvSpPr>
        <p:spPr>
          <a:xfrm>
            <a:off x="5807968" y="1988840"/>
            <a:ext cx="5760640" cy="461665"/>
          </a:xfrm>
          <a:prstGeom prst="rect">
            <a:avLst/>
          </a:prstGeom>
          <a:noFill/>
        </p:spPr>
        <p:txBody>
          <a:bodyPr wrap="square" rtlCol="0">
            <a:spAutoFit/>
          </a:bodyPr>
          <a:lstStyle/>
          <a:p>
            <a:r>
              <a:rPr lang="zh-CN" altLang="en-US" sz="2400" dirty="0" smtClean="0"/>
              <a:t>（</a:t>
            </a:r>
            <a:r>
              <a:rPr lang="en-US" altLang="zh-CN" sz="2400" dirty="0" smtClean="0"/>
              <a:t>1</a:t>
            </a:r>
            <a:r>
              <a:rPr lang="zh-CN" altLang="en-US" sz="2400" dirty="0" smtClean="0"/>
              <a:t>）需要将彩色图转换为灰度图；</a:t>
            </a:r>
            <a:endParaRPr lang="zh-CN" altLang="en-US" sz="2400" dirty="0"/>
          </a:p>
        </p:txBody>
      </p:sp>
      <p:sp>
        <p:nvSpPr>
          <p:cNvPr id="7" name="文本框 6"/>
          <p:cNvSpPr txBox="1"/>
          <p:nvPr/>
        </p:nvSpPr>
        <p:spPr>
          <a:xfrm>
            <a:off x="5807968" y="2756827"/>
            <a:ext cx="5760640" cy="830997"/>
          </a:xfrm>
          <a:prstGeom prst="rect">
            <a:avLst/>
          </a:prstGeom>
          <a:noFill/>
        </p:spPr>
        <p:txBody>
          <a:bodyPr wrap="square" rtlCol="0">
            <a:spAutoFit/>
          </a:bodyPr>
          <a:lstStyle/>
          <a:p>
            <a:r>
              <a:rPr lang="zh-CN" altLang="en-US" sz="2400" dirty="0" smtClean="0"/>
              <a:t>（</a:t>
            </a:r>
            <a:r>
              <a:rPr lang="en-US" altLang="zh-CN" sz="2400" dirty="0" smtClean="0"/>
              <a:t>2</a:t>
            </a:r>
            <a:r>
              <a:rPr lang="zh-CN" altLang="en-US" sz="2400" dirty="0" smtClean="0"/>
              <a:t>）为突显图像特征的提取，可能需要用到</a:t>
            </a:r>
            <a:r>
              <a:rPr lang="zh-CN" altLang="en-US" sz="2400" dirty="0"/>
              <a:t>图像</a:t>
            </a:r>
            <a:r>
              <a:rPr lang="zh-CN" altLang="en-US" sz="2400" dirty="0" smtClean="0"/>
              <a:t>模糊或增强操作；</a:t>
            </a:r>
            <a:endParaRPr lang="zh-CN" altLang="en-US" sz="2400" dirty="0"/>
          </a:p>
        </p:txBody>
      </p:sp>
      <p:sp>
        <p:nvSpPr>
          <p:cNvPr id="8" name="文本框 7"/>
          <p:cNvSpPr txBox="1"/>
          <p:nvPr/>
        </p:nvSpPr>
        <p:spPr>
          <a:xfrm>
            <a:off x="5807968" y="3717032"/>
            <a:ext cx="5760640" cy="1200329"/>
          </a:xfrm>
          <a:prstGeom prst="rect">
            <a:avLst/>
          </a:prstGeom>
          <a:noFill/>
        </p:spPr>
        <p:txBody>
          <a:bodyPr wrap="square" rtlCol="0">
            <a:spAutoFit/>
          </a:bodyPr>
          <a:lstStyle/>
          <a:p>
            <a:r>
              <a:rPr lang="zh-CN" altLang="en-US" sz="2400" dirty="0" smtClean="0"/>
              <a:t>（</a:t>
            </a:r>
            <a:r>
              <a:rPr lang="en-US" altLang="zh-CN" sz="2400" dirty="0" smtClean="0"/>
              <a:t>3</a:t>
            </a:r>
            <a:r>
              <a:rPr lang="zh-CN" altLang="en-US" sz="2400" dirty="0" smtClean="0"/>
              <a:t>）为提取特征内容，需要综合运用图像的二值化处理、图像的边缘提取、轮廓提取等操作；</a:t>
            </a:r>
            <a:endParaRPr lang="en-US" altLang="zh-CN" sz="2400" dirty="0" smtClean="0"/>
          </a:p>
        </p:txBody>
      </p:sp>
      <p:sp>
        <p:nvSpPr>
          <p:cNvPr id="9" name="矩形 8"/>
          <p:cNvSpPr/>
          <p:nvPr/>
        </p:nvSpPr>
        <p:spPr>
          <a:xfrm>
            <a:off x="5809321" y="5013176"/>
            <a:ext cx="5759287" cy="1200329"/>
          </a:xfrm>
          <a:prstGeom prst="rect">
            <a:avLst/>
          </a:prstGeom>
        </p:spPr>
        <p:txBody>
          <a:bodyPr wrap="square">
            <a:spAutoFit/>
          </a:bodyPr>
          <a:lstStyle/>
          <a:p>
            <a:r>
              <a:rPr lang="zh-CN" altLang="en-US" sz="2400" dirty="0"/>
              <a:t>（</a:t>
            </a:r>
            <a:r>
              <a:rPr lang="en-US" altLang="zh-CN" sz="2400" dirty="0"/>
              <a:t>4</a:t>
            </a:r>
            <a:r>
              <a:rPr lang="zh-CN" altLang="en-US" sz="2400" dirty="0"/>
              <a:t>）为了能显性看到我们提取的特征，可辅助采用画图方法，描画出图像的特征区域。</a:t>
            </a:r>
          </a:p>
        </p:txBody>
      </p:sp>
    </p:spTree>
    <p:extLst>
      <p:ext uri="{BB962C8B-B14F-4D97-AF65-F5344CB8AC3E}">
        <p14:creationId xmlns:p14="http://schemas.microsoft.com/office/powerpoint/2010/main" val="1413814665"/>
      </p:ext>
    </p:extLst>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4792" y="374832"/>
            <a:ext cx="8229600" cy="880227"/>
          </a:xfrm>
        </p:spPr>
        <p:txBody>
          <a:bodyPr/>
          <a:lstStyle/>
          <a:p>
            <a:r>
              <a:rPr lang="en-US" altLang="zh-CN" dirty="0" smtClean="0"/>
              <a:t>Hamming Distance</a:t>
            </a:r>
            <a:endParaRPr lang="zh-CN" altLang="en-US" dirty="0"/>
          </a:p>
        </p:txBody>
      </p:sp>
      <p:sp>
        <p:nvSpPr>
          <p:cNvPr id="3" name="矩形 2"/>
          <p:cNvSpPr/>
          <p:nvPr/>
        </p:nvSpPr>
        <p:spPr>
          <a:xfrm>
            <a:off x="911424" y="1340768"/>
            <a:ext cx="10585176" cy="707886"/>
          </a:xfrm>
          <a:prstGeom prst="rect">
            <a:avLst/>
          </a:prstGeom>
        </p:spPr>
        <p:txBody>
          <a:bodyPr wrap="square">
            <a:spAutoFit/>
          </a:bodyPr>
          <a:lstStyle/>
          <a:p>
            <a:pPr marL="285750" indent="-285750">
              <a:buFont typeface="Wingdings" panose="05000000000000000000" pitchFamily="2" charset="2"/>
              <a:buChar char="n"/>
            </a:pPr>
            <a:r>
              <a:rPr lang="en-US" altLang="zh-CN" sz="2000" dirty="0"/>
              <a:t>In information theory, the Hamming distance between two strings of equal length is the number of positions at which the corresponding symbols are different. </a:t>
            </a:r>
            <a:endParaRPr lang="zh-CN" altLang="en-US" sz="2000" dirty="0"/>
          </a:p>
        </p:txBody>
      </p:sp>
      <p:graphicFrame>
        <p:nvGraphicFramePr>
          <p:cNvPr id="6" name="表格 5"/>
          <p:cNvGraphicFramePr>
            <a:graphicFrameLocks noGrp="1"/>
          </p:cNvGraphicFramePr>
          <p:nvPr>
            <p:extLst/>
          </p:nvPr>
        </p:nvGraphicFramePr>
        <p:xfrm>
          <a:off x="2783632" y="2534016"/>
          <a:ext cx="6096000" cy="7416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0</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0</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0</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0</a:t>
                      </a:r>
                      <a:endParaRPr lang="zh-CN" altLang="en-US"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altLang="zh-CN" b="1" dirty="0" smtClean="0">
                          <a:solidFill>
                            <a:schemeClr val="tx1"/>
                          </a:solidFill>
                        </a:rPr>
                        <a:t>0</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0</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0</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0</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tc>
                  <a:txBody>
                    <a:bodyPr/>
                    <a:lstStyle/>
                    <a:p>
                      <a:r>
                        <a:rPr lang="en-US" altLang="zh-CN" b="1" dirty="0" smtClean="0">
                          <a:solidFill>
                            <a:schemeClr val="tx1"/>
                          </a:solidFill>
                        </a:rPr>
                        <a:t>1</a:t>
                      </a:r>
                      <a:endParaRPr lang="zh-CN" altLang="en-US" b="1"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7" name="下箭头 6"/>
          <p:cNvSpPr/>
          <p:nvPr/>
        </p:nvSpPr>
        <p:spPr>
          <a:xfrm>
            <a:off x="4666184" y="3545614"/>
            <a:ext cx="201622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FF"/>
                </a:solidFill>
              </a:rPr>
              <a:t>XOR</a:t>
            </a:r>
            <a:r>
              <a:rPr lang="zh-CN" altLang="en-US" dirty="0" smtClean="0">
                <a:solidFill>
                  <a:srgbClr val="0000FF"/>
                </a:solidFill>
              </a:rPr>
              <a:t>（抑或）</a:t>
            </a:r>
            <a:endParaRPr lang="zh-CN" altLang="en-US" dirty="0">
              <a:solidFill>
                <a:srgbClr val="0000FF"/>
              </a:solidFill>
            </a:endParaRPr>
          </a:p>
        </p:txBody>
      </p:sp>
      <p:graphicFrame>
        <p:nvGraphicFramePr>
          <p:cNvPr id="8" name="表格 7"/>
          <p:cNvGraphicFramePr>
            <a:graphicFrameLocks noGrp="1"/>
          </p:cNvGraphicFramePr>
          <p:nvPr>
            <p:extLst/>
          </p:nvPr>
        </p:nvGraphicFramePr>
        <p:xfrm>
          <a:off x="2783632" y="4725144"/>
          <a:ext cx="6096000" cy="370840"/>
        </p:xfrm>
        <a:graphic>
          <a:graphicData uri="http://schemas.openxmlformats.org/drawingml/2006/table">
            <a:tbl>
              <a:tblPr firstRow="1" bandRow="1">
                <a:tableStyleId>{08FB837D-C827-4EFA-A057-4D05807E0F7C}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r>
                        <a:rPr lang="en-US" altLang="zh-CN" b="1" dirty="0" smtClean="0">
                          <a:solidFill>
                            <a:schemeClr val="lt1"/>
                          </a:solidFill>
                        </a:rPr>
                        <a:t>1</a:t>
                      </a:r>
                      <a:endParaRPr lang="zh-CN" altLang="en-US" b="1" dirty="0">
                        <a:solidFill>
                          <a:schemeClr val="tx1"/>
                        </a:solidFill>
                      </a:endParaRPr>
                    </a:p>
                  </a:txBody>
                  <a:tcPr/>
                </a:tc>
                <a:tc>
                  <a:txBody>
                    <a:bodyPr/>
                    <a:lstStyle/>
                    <a:p>
                      <a:r>
                        <a:rPr lang="en-US" altLang="zh-CN" b="1" dirty="0" smtClean="0">
                          <a:solidFill>
                            <a:schemeClr val="lt1"/>
                          </a:solidFill>
                        </a:rPr>
                        <a:t>1</a:t>
                      </a:r>
                      <a:endParaRPr lang="zh-CN" altLang="en-US" b="1" dirty="0">
                        <a:solidFill>
                          <a:schemeClr val="tx1"/>
                        </a:solidFill>
                      </a:endParaRPr>
                    </a:p>
                  </a:txBody>
                  <a:tcPr/>
                </a:tc>
                <a:tc>
                  <a:txBody>
                    <a:bodyPr/>
                    <a:lstStyle/>
                    <a:p>
                      <a:r>
                        <a:rPr lang="en-US" altLang="zh-CN" b="1" dirty="0" smtClean="0">
                          <a:solidFill>
                            <a:schemeClr val="lt1"/>
                          </a:solidFill>
                        </a:rPr>
                        <a:t>1</a:t>
                      </a:r>
                      <a:endParaRPr lang="zh-CN" altLang="en-US" b="1" dirty="0">
                        <a:solidFill>
                          <a:schemeClr val="tx1"/>
                        </a:solidFill>
                      </a:endParaRPr>
                    </a:p>
                  </a:txBody>
                  <a:tcPr/>
                </a:tc>
                <a:tc>
                  <a:txBody>
                    <a:bodyPr/>
                    <a:lstStyle/>
                    <a:p>
                      <a:r>
                        <a:rPr lang="en-US" altLang="zh-CN" b="1" dirty="0" smtClean="0">
                          <a:solidFill>
                            <a:schemeClr val="lt1"/>
                          </a:solidFill>
                        </a:rPr>
                        <a:t>0</a:t>
                      </a:r>
                      <a:endParaRPr lang="zh-CN" altLang="en-US" b="1" dirty="0">
                        <a:solidFill>
                          <a:schemeClr val="tx1"/>
                        </a:solidFill>
                      </a:endParaRPr>
                    </a:p>
                  </a:txBody>
                  <a:tcPr/>
                </a:tc>
                <a:tc>
                  <a:txBody>
                    <a:bodyPr/>
                    <a:lstStyle/>
                    <a:p>
                      <a:r>
                        <a:rPr lang="en-US" altLang="zh-CN" dirty="0" smtClean="0"/>
                        <a:t>0</a:t>
                      </a:r>
                      <a:endParaRPr lang="zh-CN" altLang="en-US" b="1" dirty="0">
                        <a:solidFill>
                          <a:schemeClr val="tx1"/>
                        </a:solidFill>
                      </a:endParaRPr>
                    </a:p>
                  </a:txBody>
                  <a:tcPr/>
                </a:tc>
                <a:tc>
                  <a:txBody>
                    <a:bodyPr/>
                    <a:lstStyle/>
                    <a:p>
                      <a:r>
                        <a:rPr lang="en-US" altLang="zh-CN" b="1" dirty="0" smtClean="0">
                          <a:solidFill>
                            <a:schemeClr val="lt1"/>
                          </a:solidFill>
                        </a:rPr>
                        <a:t>0</a:t>
                      </a:r>
                      <a:endParaRPr lang="zh-CN" altLang="en-US" b="1" dirty="0">
                        <a:solidFill>
                          <a:schemeClr val="tx1"/>
                        </a:solidFill>
                      </a:endParaRPr>
                    </a:p>
                  </a:txBody>
                  <a:tcPr/>
                </a:tc>
                <a:tc>
                  <a:txBody>
                    <a:bodyPr/>
                    <a:lstStyle/>
                    <a:p>
                      <a:r>
                        <a:rPr lang="en-US" altLang="zh-CN" dirty="0" smtClean="0"/>
                        <a:t>1</a:t>
                      </a:r>
                      <a:endParaRPr lang="zh-CN" altLang="en-US" b="1" dirty="0">
                        <a:solidFill>
                          <a:schemeClr val="tx1"/>
                        </a:solidFill>
                      </a:endParaRPr>
                    </a:p>
                  </a:txBody>
                  <a:tcPr/>
                </a:tc>
                <a:tc>
                  <a:txBody>
                    <a:bodyPr/>
                    <a:lstStyle/>
                    <a:p>
                      <a:r>
                        <a:rPr lang="en-US" altLang="zh-CN" b="1" dirty="0" smtClean="0">
                          <a:solidFill>
                            <a:schemeClr val="lt1"/>
                          </a:solidFill>
                        </a:rPr>
                        <a:t>1</a:t>
                      </a:r>
                      <a:endParaRPr lang="zh-CN" altLang="en-US" b="1" dirty="0">
                        <a:solidFill>
                          <a:schemeClr val="tx1"/>
                        </a:solidFill>
                      </a:endParaRPr>
                    </a:p>
                  </a:txBody>
                  <a:tcPr/>
                </a:tc>
                <a:tc>
                  <a:txBody>
                    <a:bodyPr/>
                    <a:lstStyle/>
                    <a:p>
                      <a:r>
                        <a:rPr lang="en-US" altLang="zh-CN" b="1" dirty="0" smtClean="0">
                          <a:solidFill>
                            <a:schemeClr val="lt1"/>
                          </a:solidFill>
                        </a:rPr>
                        <a:t>0</a:t>
                      </a:r>
                      <a:endParaRPr lang="zh-CN" altLang="en-US" b="1" dirty="0">
                        <a:solidFill>
                          <a:schemeClr val="tx1"/>
                        </a:solidFill>
                      </a:endParaRPr>
                    </a:p>
                  </a:txBody>
                  <a:tcPr/>
                </a:tc>
                <a:tc>
                  <a:txBody>
                    <a:bodyPr/>
                    <a:lstStyle/>
                    <a:p>
                      <a:r>
                        <a:rPr lang="en-US" altLang="zh-CN" b="1" dirty="0" smtClean="0">
                          <a:solidFill>
                            <a:schemeClr val="lt1"/>
                          </a:solidFill>
                        </a:rPr>
                        <a:t>1</a:t>
                      </a:r>
                      <a:endParaRPr lang="zh-CN" altLang="en-US" b="1" dirty="0">
                        <a:solidFill>
                          <a:schemeClr val="tx1"/>
                        </a:solidFill>
                      </a:endParaRPr>
                    </a:p>
                  </a:txBody>
                  <a:tcPr/>
                </a:tc>
                <a:extLst>
                  <a:ext uri="{0D108BD9-81ED-4DB2-BD59-A6C34878D82A}">
                    <a16:rowId xmlns:a16="http://schemas.microsoft.com/office/drawing/2014/main" val="10000"/>
                  </a:ext>
                </a:extLst>
              </a:tr>
            </a:tbl>
          </a:graphicData>
        </a:graphic>
      </p:graphicFrame>
      <p:sp>
        <p:nvSpPr>
          <p:cNvPr id="9" name="文本框 8"/>
          <p:cNvSpPr txBox="1"/>
          <p:nvPr/>
        </p:nvSpPr>
        <p:spPr>
          <a:xfrm>
            <a:off x="5674296" y="5373217"/>
            <a:ext cx="3950096" cy="646331"/>
          </a:xfrm>
          <a:prstGeom prst="rect">
            <a:avLst/>
          </a:prstGeom>
          <a:noFill/>
        </p:spPr>
        <p:txBody>
          <a:bodyPr wrap="square" rtlCol="0">
            <a:spAutoFit/>
          </a:bodyPr>
          <a:lstStyle/>
          <a:p>
            <a:r>
              <a:rPr lang="en-US" altLang="zh-CN" dirty="0" smtClean="0"/>
              <a:t>Hamming Distance = 6, </a:t>
            </a:r>
          </a:p>
          <a:p>
            <a:r>
              <a:rPr lang="en-US" altLang="zh-CN" dirty="0" smtClean="0">
                <a:solidFill>
                  <a:srgbClr val="FFFF00"/>
                </a:solidFill>
              </a:rPr>
              <a:t>Normalized 6/10 = 0.6</a:t>
            </a:r>
            <a:endParaRPr lang="zh-CN" altLang="en-US" dirty="0">
              <a:solidFill>
                <a:srgbClr val="FFFF00"/>
              </a:solidFill>
            </a:endParaRPr>
          </a:p>
        </p:txBody>
      </p:sp>
    </p:spTree>
    <p:extLst>
      <p:ext uri="{BB962C8B-B14F-4D97-AF65-F5344CB8AC3E}">
        <p14:creationId xmlns:p14="http://schemas.microsoft.com/office/powerpoint/2010/main" val="4007802649"/>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1412776"/>
            <a:ext cx="10513168" cy="41764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51384" y="548680"/>
            <a:ext cx="10553964" cy="699504"/>
          </a:xfrm>
        </p:spPr>
        <p:txBody>
          <a:bodyPr/>
          <a:lstStyle/>
          <a:p>
            <a:r>
              <a:rPr lang="en-US" altLang="zh-CN" sz="4000" dirty="0"/>
              <a:t> Iris Template Matching</a:t>
            </a:r>
            <a:endParaRPr lang="zh-CN" altLang="en-US" sz="4000" dirty="0"/>
          </a:p>
        </p:txBody>
      </p:sp>
      <p:pic>
        <p:nvPicPr>
          <p:cNvPr id="3" name="图片 2"/>
          <p:cNvPicPr>
            <a:picLocks noChangeAspect="1"/>
          </p:cNvPicPr>
          <p:nvPr/>
        </p:nvPicPr>
        <p:blipFill>
          <a:blip r:embed="rId2"/>
          <a:stretch>
            <a:fillRect/>
          </a:stretch>
        </p:blipFill>
        <p:spPr>
          <a:xfrm>
            <a:off x="1775520" y="1700808"/>
            <a:ext cx="9248374" cy="3456384"/>
          </a:xfrm>
          <a:prstGeom prst="rect">
            <a:avLst/>
          </a:prstGeom>
        </p:spPr>
      </p:pic>
    </p:spTree>
    <p:extLst>
      <p:ext uri="{BB962C8B-B14F-4D97-AF65-F5344CB8AC3E}">
        <p14:creationId xmlns:p14="http://schemas.microsoft.com/office/powerpoint/2010/main" val="4049154549"/>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400" y="1052736"/>
            <a:ext cx="9721080" cy="54496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631504" y="332656"/>
            <a:ext cx="8424936" cy="843520"/>
          </a:xfrm>
        </p:spPr>
        <p:txBody>
          <a:bodyPr/>
          <a:lstStyle/>
          <a:p>
            <a:r>
              <a:rPr lang="en-US" altLang="zh-CN" sz="4000" dirty="0"/>
              <a:t> Iris Template Matching</a:t>
            </a:r>
            <a:endParaRPr lang="zh-CN" altLang="en-US" sz="4000" dirty="0"/>
          </a:p>
        </p:txBody>
      </p:sp>
      <p:pic>
        <p:nvPicPr>
          <p:cNvPr id="4" name="图片 3"/>
          <p:cNvPicPr>
            <a:picLocks noChangeAspect="1"/>
          </p:cNvPicPr>
          <p:nvPr/>
        </p:nvPicPr>
        <p:blipFill>
          <a:blip r:embed="rId2"/>
          <a:stretch>
            <a:fillRect/>
          </a:stretch>
        </p:blipFill>
        <p:spPr>
          <a:xfrm>
            <a:off x="2805916" y="1185312"/>
            <a:ext cx="6580168" cy="3151732"/>
          </a:xfrm>
          <a:prstGeom prst="rect">
            <a:avLst/>
          </a:prstGeom>
        </p:spPr>
      </p:pic>
      <p:pic>
        <p:nvPicPr>
          <p:cNvPr id="5" name="图片 4"/>
          <p:cNvPicPr>
            <a:picLocks noChangeAspect="1"/>
          </p:cNvPicPr>
          <p:nvPr/>
        </p:nvPicPr>
        <p:blipFill>
          <a:blip r:embed="rId3"/>
          <a:stretch>
            <a:fillRect/>
          </a:stretch>
        </p:blipFill>
        <p:spPr>
          <a:xfrm>
            <a:off x="2927649" y="4337045"/>
            <a:ext cx="6053853" cy="2152075"/>
          </a:xfrm>
          <a:prstGeom prst="rect">
            <a:avLst/>
          </a:prstGeom>
        </p:spPr>
      </p:pic>
      <p:sp>
        <p:nvSpPr>
          <p:cNvPr id="6" name="右箭头 5"/>
          <p:cNvSpPr/>
          <p:nvPr/>
        </p:nvSpPr>
        <p:spPr>
          <a:xfrm>
            <a:off x="7104112" y="5877272"/>
            <a:ext cx="648072" cy="216024"/>
          </a:xfrm>
          <a:prstGeom prst="rightArrow">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7873916" y="5841268"/>
            <a:ext cx="79208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0000FF"/>
                </a:solidFill>
              </a:rPr>
              <a:t>0.6875</a:t>
            </a:r>
            <a:endParaRPr lang="zh-CN" altLang="en-US" sz="1400" dirty="0">
              <a:solidFill>
                <a:srgbClr val="0000FF"/>
              </a:solidFill>
            </a:endParaRPr>
          </a:p>
        </p:txBody>
      </p:sp>
      <p:sp>
        <p:nvSpPr>
          <p:cNvPr id="8" name="文本框 7"/>
          <p:cNvSpPr txBox="1"/>
          <p:nvPr/>
        </p:nvSpPr>
        <p:spPr>
          <a:xfrm>
            <a:off x="7752184" y="6133032"/>
            <a:ext cx="1368152" cy="369332"/>
          </a:xfrm>
          <a:prstGeom prst="rect">
            <a:avLst/>
          </a:prstGeom>
          <a:noFill/>
        </p:spPr>
        <p:txBody>
          <a:bodyPr wrap="square" rtlCol="0">
            <a:spAutoFit/>
          </a:bodyPr>
          <a:lstStyle/>
          <a:p>
            <a:r>
              <a:rPr lang="zh-CN" altLang="en-US" dirty="0" smtClean="0">
                <a:solidFill>
                  <a:srgbClr val="FFFF00"/>
                </a:solidFill>
              </a:rPr>
              <a:t>最终</a:t>
            </a:r>
            <a:r>
              <a:rPr lang="en-US" altLang="zh-CN" dirty="0" smtClean="0">
                <a:solidFill>
                  <a:srgbClr val="FFFF00"/>
                </a:solidFill>
              </a:rPr>
              <a:t>score</a:t>
            </a:r>
            <a:endParaRPr lang="zh-CN" altLang="en-US" dirty="0">
              <a:solidFill>
                <a:srgbClr val="FFFF00"/>
              </a:solidFill>
            </a:endParaRPr>
          </a:p>
        </p:txBody>
      </p:sp>
    </p:spTree>
    <p:extLst>
      <p:ext uri="{BB962C8B-B14F-4D97-AF65-F5344CB8AC3E}">
        <p14:creationId xmlns:p14="http://schemas.microsoft.com/office/powerpoint/2010/main" val="3117923554"/>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Exercise</a:t>
            </a:r>
            <a:endParaRPr lang="zh-CN" altLang="en-US" dirty="0"/>
          </a:p>
        </p:txBody>
      </p:sp>
      <p:sp>
        <p:nvSpPr>
          <p:cNvPr id="3" name="文本框 2"/>
          <p:cNvSpPr txBox="1"/>
          <p:nvPr/>
        </p:nvSpPr>
        <p:spPr>
          <a:xfrm>
            <a:off x="1991545" y="1290991"/>
            <a:ext cx="8757429" cy="830997"/>
          </a:xfrm>
          <a:prstGeom prst="rect">
            <a:avLst/>
          </a:prstGeom>
          <a:noFill/>
        </p:spPr>
        <p:txBody>
          <a:bodyPr wrap="square" rtlCol="0">
            <a:spAutoFit/>
          </a:bodyPr>
          <a:lstStyle/>
          <a:p>
            <a:pPr marL="285750" indent="-285750">
              <a:buFont typeface="Wingdings" panose="05000000000000000000" pitchFamily="2" charset="2"/>
              <a:buChar char="n"/>
            </a:pPr>
            <a:r>
              <a:rPr lang="en-US" altLang="zh-CN" sz="2400" dirty="0"/>
              <a:t> Calculate the matching score of the iris templates below (32 bit, 4 blocks partition, threshold 0.7)</a:t>
            </a:r>
          </a:p>
        </p:txBody>
      </p:sp>
      <p:graphicFrame>
        <p:nvGraphicFramePr>
          <p:cNvPr id="4" name="表格 3"/>
          <p:cNvGraphicFramePr>
            <a:graphicFrameLocks noGrp="1"/>
          </p:cNvGraphicFramePr>
          <p:nvPr>
            <p:extLst/>
          </p:nvPr>
        </p:nvGraphicFramePr>
        <p:xfrm>
          <a:off x="2274400" y="2795971"/>
          <a:ext cx="7643200" cy="370840"/>
        </p:xfrm>
        <a:graphic>
          <a:graphicData uri="http://schemas.openxmlformats.org/drawingml/2006/table">
            <a:tbl>
              <a:tblPr firstRow="1" bandRow="1">
                <a:tableStyleId>{93296810-A885-4BE3-A3E7-6D5BEEA58F35}</a:tableStyleId>
              </a:tblPr>
              <a:tblGrid>
                <a:gridCol w="238850">
                  <a:extLst>
                    <a:ext uri="{9D8B030D-6E8A-4147-A177-3AD203B41FA5}">
                      <a16:colId xmlns:a16="http://schemas.microsoft.com/office/drawing/2014/main" val="20000"/>
                    </a:ext>
                  </a:extLst>
                </a:gridCol>
                <a:gridCol w="238850">
                  <a:extLst>
                    <a:ext uri="{9D8B030D-6E8A-4147-A177-3AD203B41FA5}">
                      <a16:colId xmlns:a16="http://schemas.microsoft.com/office/drawing/2014/main" val="20001"/>
                    </a:ext>
                  </a:extLst>
                </a:gridCol>
                <a:gridCol w="238850">
                  <a:extLst>
                    <a:ext uri="{9D8B030D-6E8A-4147-A177-3AD203B41FA5}">
                      <a16:colId xmlns:a16="http://schemas.microsoft.com/office/drawing/2014/main" val="20002"/>
                    </a:ext>
                  </a:extLst>
                </a:gridCol>
                <a:gridCol w="238850">
                  <a:extLst>
                    <a:ext uri="{9D8B030D-6E8A-4147-A177-3AD203B41FA5}">
                      <a16:colId xmlns:a16="http://schemas.microsoft.com/office/drawing/2014/main" val="20003"/>
                    </a:ext>
                  </a:extLst>
                </a:gridCol>
                <a:gridCol w="238850">
                  <a:extLst>
                    <a:ext uri="{9D8B030D-6E8A-4147-A177-3AD203B41FA5}">
                      <a16:colId xmlns:a16="http://schemas.microsoft.com/office/drawing/2014/main" val="20004"/>
                    </a:ext>
                  </a:extLst>
                </a:gridCol>
                <a:gridCol w="238850">
                  <a:extLst>
                    <a:ext uri="{9D8B030D-6E8A-4147-A177-3AD203B41FA5}">
                      <a16:colId xmlns:a16="http://schemas.microsoft.com/office/drawing/2014/main" val="20005"/>
                    </a:ext>
                  </a:extLst>
                </a:gridCol>
                <a:gridCol w="238850">
                  <a:extLst>
                    <a:ext uri="{9D8B030D-6E8A-4147-A177-3AD203B41FA5}">
                      <a16:colId xmlns:a16="http://schemas.microsoft.com/office/drawing/2014/main" val="20006"/>
                    </a:ext>
                  </a:extLst>
                </a:gridCol>
                <a:gridCol w="238850">
                  <a:extLst>
                    <a:ext uri="{9D8B030D-6E8A-4147-A177-3AD203B41FA5}">
                      <a16:colId xmlns:a16="http://schemas.microsoft.com/office/drawing/2014/main" val="20007"/>
                    </a:ext>
                  </a:extLst>
                </a:gridCol>
                <a:gridCol w="238850">
                  <a:extLst>
                    <a:ext uri="{9D8B030D-6E8A-4147-A177-3AD203B41FA5}">
                      <a16:colId xmlns:a16="http://schemas.microsoft.com/office/drawing/2014/main" val="20008"/>
                    </a:ext>
                  </a:extLst>
                </a:gridCol>
                <a:gridCol w="238850">
                  <a:extLst>
                    <a:ext uri="{9D8B030D-6E8A-4147-A177-3AD203B41FA5}">
                      <a16:colId xmlns:a16="http://schemas.microsoft.com/office/drawing/2014/main" val="20009"/>
                    </a:ext>
                  </a:extLst>
                </a:gridCol>
                <a:gridCol w="238850">
                  <a:extLst>
                    <a:ext uri="{9D8B030D-6E8A-4147-A177-3AD203B41FA5}">
                      <a16:colId xmlns:a16="http://schemas.microsoft.com/office/drawing/2014/main" val="20010"/>
                    </a:ext>
                  </a:extLst>
                </a:gridCol>
                <a:gridCol w="238850">
                  <a:extLst>
                    <a:ext uri="{9D8B030D-6E8A-4147-A177-3AD203B41FA5}">
                      <a16:colId xmlns:a16="http://schemas.microsoft.com/office/drawing/2014/main" val="20011"/>
                    </a:ext>
                  </a:extLst>
                </a:gridCol>
                <a:gridCol w="238850">
                  <a:extLst>
                    <a:ext uri="{9D8B030D-6E8A-4147-A177-3AD203B41FA5}">
                      <a16:colId xmlns:a16="http://schemas.microsoft.com/office/drawing/2014/main" val="20012"/>
                    </a:ext>
                  </a:extLst>
                </a:gridCol>
                <a:gridCol w="238850">
                  <a:extLst>
                    <a:ext uri="{9D8B030D-6E8A-4147-A177-3AD203B41FA5}">
                      <a16:colId xmlns:a16="http://schemas.microsoft.com/office/drawing/2014/main" val="20013"/>
                    </a:ext>
                  </a:extLst>
                </a:gridCol>
                <a:gridCol w="238850">
                  <a:extLst>
                    <a:ext uri="{9D8B030D-6E8A-4147-A177-3AD203B41FA5}">
                      <a16:colId xmlns:a16="http://schemas.microsoft.com/office/drawing/2014/main" val="20014"/>
                    </a:ext>
                  </a:extLst>
                </a:gridCol>
                <a:gridCol w="238850">
                  <a:extLst>
                    <a:ext uri="{9D8B030D-6E8A-4147-A177-3AD203B41FA5}">
                      <a16:colId xmlns:a16="http://schemas.microsoft.com/office/drawing/2014/main" val="20015"/>
                    </a:ext>
                  </a:extLst>
                </a:gridCol>
                <a:gridCol w="238850">
                  <a:extLst>
                    <a:ext uri="{9D8B030D-6E8A-4147-A177-3AD203B41FA5}">
                      <a16:colId xmlns:a16="http://schemas.microsoft.com/office/drawing/2014/main" val="20016"/>
                    </a:ext>
                  </a:extLst>
                </a:gridCol>
                <a:gridCol w="238850">
                  <a:extLst>
                    <a:ext uri="{9D8B030D-6E8A-4147-A177-3AD203B41FA5}">
                      <a16:colId xmlns:a16="http://schemas.microsoft.com/office/drawing/2014/main" val="20017"/>
                    </a:ext>
                  </a:extLst>
                </a:gridCol>
                <a:gridCol w="238850">
                  <a:extLst>
                    <a:ext uri="{9D8B030D-6E8A-4147-A177-3AD203B41FA5}">
                      <a16:colId xmlns:a16="http://schemas.microsoft.com/office/drawing/2014/main" val="20018"/>
                    </a:ext>
                  </a:extLst>
                </a:gridCol>
                <a:gridCol w="238850">
                  <a:extLst>
                    <a:ext uri="{9D8B030D-6E8A-4147-A177-3AD203B41FA5}">
                      <a16:colId xmlns:a16="http://schemas.microsoft.com/office/drawing/2014/main" val="20019"/>
                    </a:ext>
                  </a:extLst>
                </a:gridCol>
                <a:gridCol w="238850">
                  <a:extLst>
                    <a:ext uri="{9D8B030D-6E8A-4147-A177-3AD203B41FA5}">
                      <a16:colId xmlns:a16="http://schemas.microsoft.com/office/drawing/2014/main" val="20020"/>
                    </a:ext>
                  </a:extLst>
                </a:gridCol>
                <a:gridCol w="238850">
                  <a:extLst>
                    <a:ext uri="{9D8B030D-6E8A-4147-A177-3AD203B41FA5}">
                      <a16:colId xmlns:a16="http://schemas.microsoft.com/office/drawing/2014/main" val="20021"/>
                    </a:ext>
                  </a:extLst>
                </a:gridCol>
                <a:gridCol w="238850">
                  <a:extLst>
                    <a:ext uri="{9D8B030D-6E8A-4147-A177-3AD203B41FA5}">
                      <a16:colId xmlns:a16="http://schemas.microsoft.com/office/drawing/2014/main" val="20022"/>
                    </a:ext>
                  </a:extLst>
                </a:gridCol>
                <a:gridCol w="238850">
                  <a:extLst>
                    <a:ext uri="{9D8B030D-6E8A-4147-A177-3AD203B41FA5}">
                      <a16:colId xmlns:a16="http://schemas.microsoft.com/office/drawing/2014/main" val="20023"/>
                    </a:ext>
                  </a:extLst>
                </a:gridCol>
                <a:gridCol w="238850">
                  <a:extLst>
                    <a:ext uri="{9D8B030D-6E8A-4147-A177-3AD203B41FA5}">
                      <a16:colId xmlns:a16="http://schemas.microsoft.com/office/drawing/2014/main" val="20024"/>
                    </a:ext>
                  </a:extLst>
                </a:gridCol>
                <a:gridCol w="238850">
                  <a:extLst>
                    <a:ext uri="{9D8B030D-6E8A-4147-A177-3AD203B41FA5}">
                      <a16:colId xmlns:a16="http://schemas.microsoft.com/office/drawing/2014/main" val="20025"/>
                    </a:ext>
                  </a:extLst>
                </a:gridCol>
                <a:gridCol w="238850">
                  <a:extLst>
                    <a:ext uri="{9D8B030D-6E8A-4147-A177-3AD203B41FA5}">
                      <a16:colId xmlns:a16="http://schemas.microsoft.com/office/drawing/2014/main" val="20026"/>
                    </a:ext>
                  </a:extLst>
                </a:gridCol>
                <a:gridCol w="238850">
                  <a:extLst>
                    <a:ext uri="{9D8B030D-6E8A-4147-A177-3AD203B41FA5}">
                      <a16:colId xmlns:a16="http://schemas.microsoft.com/office/drawing/2014/main" val="20027"/>
                    </a:ext>
                  </a:extLst>
                </a:gridCol>
                <a:gridCol w="238850">
                  <a:extLst>
                    <a:ext uri="{9D8B030D-6E8A-4147-A177-3AD203B41FA5}">
                      <a16:colId xmlns:a16="http://schemas.microsoft.com/office/drawing/2014/main" val="20028"/>
                    </a:ext>
                  </a:extLst>
                </a:gridCol>
                <a:gridCol w="238850">
                  <a:extLst>
                    <a:ext uri="{9D8B030D-6E8A-4147-A177-3AD203B41FA5}">
                      <a16:colId xmlns:a16="http://schemas.microsoft.com/office/drawing/2014/main" val="20029"/>
                    </a:ext>
                  </a:extLst>
                </a:gridCol>
                <a:gridCol w="238850">
                  <a:extLst>
                    <a:ext uri="{9D8B030D-6E8A-4147-A177-3AD203B41FA5}">
                      <a16:colId xmlns:a16="http://schemas.microsoft.com/office/drawing/2014/main" val="20030"/>
                    </a:ext>
                  </a:extLst>
                </a:gridCol>
                <a:gridCol w="238850">
                  <a:extLst>
                    <a:ext uri="{9D8B030D-6E8A-4147-A177-3AD203B41FA5}">
                      <a16:colId xmlns:a16="http://schemas.microsoft.com/office/drawing/2014/main" val="20031"/>
                    </a:ext>
                  </a:extLst>
                </a:gridCol>
              </a:tblGrid>
              <a:tr h="370840">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0</a:t>
                      </a:r>
                      <a:endParaRPr lang="zh-CN" altLang="en-US" dirty="0"/>
                    </a:p>
                  </a:txBody>
                  <a:tcPr/>
                </a:tc>
                <a:extLst>
                  <a:ext uri="{0D108BD9-81ED-4DB2-BD59-A6C34878D82A}">
                    <a16:rowId xmlns:a16="http://schemas.microsoft.com/office/drawing/2014/main" val="10000"/>
                  </a:ext>
                </a:extLst>
              </a:tr>
            </a:tbl>
          </a:graphicData>
        </a:graphic>
      </p:graphicFrame>
      <p:graphicFrame>
        <p:nvGraphicFramePr>
          <p:cNvPr id="5" name="表格 4"/>
          <p:cNvGraphicFramePr>
            <a:graphicFrameLocks noGrp="1"/>
          </p:cNvGraphicFramePr>
          <p:nvPr>
            <p:extLst/>
          </p:nvPr>
        </p:nvGraphicFramePr>
        <p:xfrm>
          <a:off x="2274400" y="3647146"/>
          <a:ext cx="7632832" cy="370840"/>
        </p:xfrm>
        <a:graphic>
          <a:graphicData uri="http://schemas.openxmlformats.org/drawingml/2006/table">
            <a:tbl>
              <a:tblPr firstRow="1" bandRow="1">
                <a:tableStyleId>{93296810-A885-4BE3-A3E7-6D5BEEA58F35}</a:tableStyleId>
              </a:tblPr>
              <a:tblGrid>
                <a:gridCol w="238526">
                  <a:extLst>
                    <a:ext uri="{9D8B030D-6E8A-4147-A177-3AD203B41FA5}">
                      <a16:colId xmlns:a16="http://schemas.microsoft.com/office/drawing/2014/main" val="20000"/>
                    </a:ext>
                  </a:extLst>
                </a:gridCol>
                <a:gridCol w="238526">
                  <a:extLst>
                    <a:ext uri="{9D8B030D-6E8A-4147-A177-3AD203B41FA5}">
                      <a16:colId xmlns:a16="http://schemas.microsoft.com/office/drawing/2014/main" val="20001"/>
                    </a:ext>
                  </a:extLst>
                </a:gridCol>
                <a:gridCol w="238526">
                  <a:extLst>
                    <a:ext uri="{9D8B030D-6E8A-4147-A177-3AD203B41FA5}">
                      <a16:colId xmlns:a16="http://schemas.microsoft.com/office/drawing/2014/main" val="20002"/>
                    </a:ext>
                  </a:extLst>
                </a:gridCol>
                <a:gridCol w="238526">
                  <a:extLst>
                    <a:ext uri="{9D8B030D-6E8A-4147-A177-3AD203B41FA5}">
                      <a16:colId xmlns:a16="http://schemas.microsoft.com/office/drawing/2014/main" val="20003"/>
                    </a:ext>
                  </a:extLst>
                </a:gridCol>
                <a:gridCol w="238526">
                  <a:extLst>
                    <a:ext uri="{9D8B030D-6E8A-4147-A177-3AD203B41FA5}">
                      <a16:colId xmlns:a16="http://schemas.microsoft.com/office/drawing/2014/main" val="20004"/>
                    </a:ext>
                  </a:extLst>
                </a:gridCol>
                <a:gridCol w="238526">
                  <a:extLst>
                    <a:ext uri="{9D8B030D-6E8A-4147-A177-3AD203B41FA5}">
                      <a16:colId xmlns:a16="http://schemas.microsoft.com/office/drawing/2014/main" val="20005"/>
                    </a:ext>
                  </a:extLst>
                </a:gridCol>
                <a:gridCol w="238526">
                  <a:extLst>
                    <a:ext uri="{9D8B030D-6E8A-4147-A177-3AD203B41FA5}">
                      <a16:colId xmlns:a16="http://schemas.microsoft.com/office/drawing/2014/main" val="20006"/>
                    </a:ext>
                  </a:extLst>
                </a:gridCol>
                <a:gridCol w="238526">
                  <a:extLst>
                    <a:ext uri="{9D8B030D-6E8A-4147-A177-3AD203B41FA5}">
                      <a16:colId xmlns:a16="http://schemas.microsoft.com/office/drawing/2014/main" val="20007"/>
                    </a:ext>
                  </a:extLst>
                </a:gridCol>
                <a:gridCol w="238526">
                  <a:extLst>
                    <a:ext uri="{9D8B030D-6E8A-4147-A177-3AD203B41FA5}">
                      <a16:colId xmlns:a16="http://schemas.microsoft.com/office/drawing/2014/main" val="20008"/>
                    </a:ext>
                  </a:extLst>
                </a:gridCol>
                <a:gridCol w="238526">
                  <a:extLst>
                    <a:ext uri="{9D8B030D-6E8A-4147-A177-3AD203B41FA5}">
                      <a16:colId xmlns:a16="http://schemas.microsoft.com/office/drawing/2014/main" val="20009"/>
                    </a:ext>
                  </a:extLst>
                </a:gridCol>
                <a:gridCol w="238526">
                  <a:extLst>
                    <a:ext uri="{9D8B030D-6E8A-4147-A177-3AD203B41FA5}">
                      <a16:colId xmlns:a16="http://schemas.microsoft.com/office/drawing/2014/main" val="20010"/>
                    </a:ext>
                  </a:extLst>
                </a:gridCol>
                <a:gridCol w="238526">
                  <a:extLst>
                    <a:ext uri="{9D8B030D-6E8A-4147-A177-3AD203B41FA5}">
                      <a16:colId xmlns:a16="http://schemas.microsoft.com/office/drawing/2014/main" val="20011"/>
                    </a:ext>
                  </a:extLst>
                </a:gridCol>
                <a:gridCol w="238526">
                  <a:extLst>
                    <a:ext uri="{9D8B030D-6E8A-4147-A177-3AD203B41FA5}">
                      <a16:colId xmlns:a16="http://schemas.microsoft.com/office/drawing/2014/main" val="20012"/>
                    </a:ext>
                  </a:extLst>
                </a:gridCol>
                <a:gridCol w="238526">
                  <a:extLst>
                    <a:ext uri="{9D8B030D-6E8A-4147-A177-3AD203B41FA5}">
                      <a16:colId xmlns:a16="http://schemas.microsoft.com/office/drawing/2014/main" val="20013"/>
                    </a:ext>
                  </a:extLst>
                </a:gridCol>
                <a:gridCol w="238526">
                  <a:extLst>
                    <a:ext uri="{9D8B030D-6E8A-4147-A177-3AD203B41FA5}">
                      <a16:colId xmlns:a16="http://schemas.microsoft.com/office/drawing/2014/main" val="20014"/>
                    </a:ext>
                  </a:extLst>
                </a:gridCol>
                <a:gridCol w="238526">
                  <a:extLst>
                    <a:ext uri="{9D8B030D-6E8A-4147-A177-3AD203B41FA5}">
                      <a16:colId xmlns:a16="http://schemas.microsoft.com/office/drawing/2014/main" val="20015"/>
                    </a:ext>
                  </a:extLst>
                </a:gridCol>
                <a:gridCol w="238526">
                  <a:extLst>
                    <a:ext uri="{9D8B030D-6E8A-4147-A177-3AD203B41FA5}">
                      <a16:colId xmlns:a16="http://schemas.microsoft.com/office/drawing/2014/main" val="20016"/>
                    </a:ext>
                  </a:extLst>
                </a:gridCol>
                <a:gridCol w="238526">
                  <a:extLst>
                    <a:ext uri="{9D8B030D-6E8A-4147-A177-3AD203B41FA5}">
                      <a16:colId xmlns:a16="http://schemas.microsoft.com/office/drawing/2014/main" val="20017"/>
                    </a:ext>
                  </a:extLst>
                </a:gridCol>
                <a:gridCol w="238526">
                  <a:extLst>
                    <a:ext uri="{9D8B030D-6E8A-4147-A177-3AD203B41FA5}">
                      <a16:colId xmlns:a16="http://schemas.microsoft.com/office/drawing/2014/main" val="20018"/>
                    </a:ext>
                  </a:extLst>
                </a:gridCol>
                <a:gridCol w="238526">
                  <a:extLst>
                    <a:ext uri="{9D8B030D-6E8A-4147-A177-3AD203B41FA5}">
                      <a16:colId xmlns:a16="http://schemas.microsoft.com/office/drawing/2014/main" val="20019"/>
                    </a:ext>
                  </a:extLst>
                </a:gridCol>
                <a:gridCol w="238526">
                  <a:extLst>
                    <a:ext uri="{9D8B030D-6E8A-4147-A177-3AD203B41FA5}">
                      <a16:colId xmlns:a16="http://schemas.microsoft.com/office/drawing/2014/main" val="20020"/>
                    </a:ext>
                  </a:extLst>
                </a:gridCol>
                <a:gridCol w="238526">
                  <a:extLst>
                    <a:ext uri="{9D8B030D-6E8A-4147-A177-3AD203B41FA5}">
                      <a16:colId xmlns:a16="http://schemas.microsoft.com/office/drawing/2014/main" val="20021"/>
                    </a:ext>
                  </a:extLst>
                </a:gridCol>
                <a:gridCol w="238526">
                  <a:extLst>
                    <a:ext uri="{9D8B030D-6E8A-4147-A177-3AD203B41FA5}">
                      <a16:colId xmlns:a16="http://schemas.microsoft.com/office/drawing/2014/main" val="20022"/>
                    </a:ext>
                  </a:extLst>
                </a:gridCol>
                <a:gridCol w="238526">
                  <a:extLst>
                    <a:ext uri="{9D8B030D-6E8A-4147-A177-3AD203B41FA5}">
                      <a16:colId xmlns:a16="http://schemas.microsoft.com/office/drawing/2014/main" val="20023"/>
                    </a:ext>
                  </a:extLst>
                </a:gridCol>
                <a:gridCol w="238526">
                  <a:extLst>
                    <a:ext uri="{9D8B030D-6E8A-4147-A177-3AD203B41FA5}">
                      <a16:colId xmlns:a16="http://schemas.microsoft.com/office/drawing/2014/main" val="20024"/>
                    </a:ext>
                  </a:extLst>
                </a:gridCol>
                <a:gridCol w="238526">
                  <a:extLst>
                    <a:ext uri="{9D8B030D-6E8A-4147-A177-3AD203B41FA5}">
                      <a16:colId xmlns:a16="http://schemas.microsoft.com/office/drawing/2014/main" val="20025"/>
                    </a:ext>
                  </a:extLst>
                </a:gridCol>
                <a:gridCol w="238526">
                  <a:extLst>
                    <a:ext uri="{9D8B030D-6E8A-4147-A177-3AD203B41FA5}">
                      <a16:colId xmlns:a16="http://schemas.microsoft.com/office/drawing/2014/main" val="20026"/>
                    </a:ext>
                  </a:extLst>
                </a:gridCol>
                <a:gridCol w="238526">
                  <a:extLst>
                    <a:ext uri="{9D8B030D-6E8A-4147-A177-3AD203B41FA5}">
                      <a16:colId xmlns:a16="http://schemas.microsoft.com/office/drawing/2014/main" val="20027"/>
                    </a:ext>
                  </a:extLst>
                </a:gridCol>
                <a:gridCol w="238526">
                  <a:extLst>
                    <a:ext uri="{9D8B030D-6E8A-4147-A177-3AD203B41FA5}">
                      <a16:colId xmlns:a16="http://schemas.microsoft.com/office/drawing/2014/main" val="20028"/>
                    </a:ext>
                  </a:extLst>
                </a:gridCol>
                <a:gridCol w="238526">
                  <a:extLst>
                    <a:ext uri="{9D8B030D-6E8A-4147-A177-3AD203B41FA5}">
                      <a16:colId xmlns:a16="http://schemas.microsoft.com/office/drawing/2014/main" val="20029"/>
                    </a:ext>
                  </a:extLst>
                </a:gridCol>
                <a:gridCol w="238526">
                  <a:extLst>
                    <a:ext uri="{9D8B030D-6E8A-4147-A177-3AD203B41FA5}">
                      <a16:colId xmlns:a16="http://schemas.microsoft.com/office/drawing/2014/main" val="20030"/>
                    </a:ext>
                  </a:extLst>
                </a:gridCol>
                <a:gridCol w="238526">
                  <a:extLst>
                    <a:ext uri="{9D8B030D-6E8A-4147-A177-3AD203B41FA5}">
                      <a16:colId xmlns:a16="http://schemas.microsoft.com/office/drawing/2014/main" val="20031"/>
                    </a:ext>
                  </a:extLst>
                </a:gridCol>
              </a:tblGrid>
              <a:tr h="370840">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1</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tc>
                  <a:txBody>
                    <a:bodyPr/>
                    <a:lstStyle/>
                    <a:p>
                      <a:pPr algn="ctr"/>
                      <a:r>
                        <a:rPr lang="en-US" altLang="zh-CN" dirty="0" smtClean="0"/>
                        <a:t>0</a:t>
                      </a:r>
                      <a:endParaRPr lang="zh-CN" altLang="en-US" dirty="0"/>
                    </a:p>
                  </a:txBody>
                  <a:tcPr>
                    <a:solidFill>
                      <a:srgbClr val="92D050"/>
                    </a:solidFill>
                  </a:tcPr>
                </a:tc>
                <a:extLst>
                  <a:ext uri="{0D108BD9-81ED-4DB2-BD59-A6C34878D82A}">
                    <a16:rowId xmlns:a16="http://schemas.microsoft.com/office/drawing/2014/main" val="10000"/>
                  </a:ext>
                </a:extLst>
              </a:tr>
            </a:tbl>
          </a:graphicData>
        </a:graphic>
      </p:graphicFrame>
      <p:graphicFrame>
        <p:nvGraphicFramePr>
          <p:cNvPr id="6" name="表格 5"/>
          <p:cNvGraphicFramePr>
            <a:graphicFrameLocks noGrp="1"/>
          </p:cNvGraphicFramePr>
          <p:nvPr>
            <p:extLst/>
          </p:nvPr>
        </p:nvGraphicFramePr>
        <p:xfrm>
          <a:off x="2274400" y="4498320"/>
          <a:ext cx="7632832" cy="370840"/>
        </p:xfrm>
        <a:graphic>
          <a:graphicData uri="http://schemas.openxmlformats.org/drawingml/2006/table">
            <a:tbl>
              <a:tblPr firstRow="1" bandRow="1">
                <a:tableStyleId>{93296810-A885-4BE3-A3E7-6D5BEEA58F35}</a:tableStyleId>
              </a:tblPr>
              <a:tblGrid>
                <a:gridCol w="238526">
                  <a:extLst>
                    <a:ext uri="{9D8B030D-6E8A-4147-A177-3AD203B41FA5}">
                      <a16:colId xmlns:a16="http://schemas.microsoft.com/office/drawing/2014/main" val="20000"/>
                    </a:ext>
                  </a:extLst>
                </a:gridCol>
                <a:gridCol w="238526">
                  <a:extLst>
                    <a:ext uri="{9D8B030D-6E8A-4147-A177-3AD203B41FA5}">
                      <a16:colId xmlns:a16="http://schemas.microsoft.com/office/drawing/2014/main" val="20001"/>
                    </a:ext>
                  </a:extLst>
                </a:gridCol>
                <a:gridCol w="238526">
                  <a:extLst>
                    <a:ext uri="{9D8B030D-6E8A-4147-A177-3AD203B41FA5}">
                      <a16:colId xmlns:a16="http://schemas.microsoft.com/office/drawing/2014/main" val="20002"/>
                    </a:ext>
                  </a:extLst>
                </a:gridCol>
                <a:gridCol w="238526">
                  <a:extLst>
                    <a:ext uri="{9D8B030D-6E8A-4147-A177-3AD203B41FA5}">
                      <a16:colId xmlns:a16="http://schemas.microsoft.com/office/drawing/2014/main" val="20003"/>
                    </a:ext>
                  </a:extLst>
                </a:gridCol>
                <a:gridCol w="238526">
                  <a:extLst>
                    <a:ext uri="{9D8B030D-6E8A-4147-A177-3AD203B41FA5}">
                      <a16:colId xmlns:a16="http://schemas.microsoft.com/office/drawing/2014/main" val="20004"/>
                    </a:ext>
                  </a:extLst>
                </a:gridCol>
                <a:gridCol w="238526">
                  <a:extLst>
                    <a:ext uri="{9D8B030D-6E8A-4147-A177-3AD203B41FA5}">
                      <a16:colId xmlns:a16="http://schemas.microsoft.com/office/drawing/2014/main" val="20005"/>
                    </a:ext>
                  </a:extLst>
                </a:gridCol>
                <a:gridCol w="238526">
                  <a:extLst>
                    <a:ext uri="{9D8B030D-6E8A-4147-A177-3AD203B41FA5}">
                      <a16:colId xmlns:a16="http://schemas.microsoft.com/office/drawing/2014/main" val="20006"/>
                    </a:ext>
                  </a:extLst>
                </a:gridCol>
                <a:gridCol w="238526">
                  <a:extLst>
                    <a:ext uri="{9D8B030D-6E8A-4147-A177-3AD203B41FA5}">
                      <a16:colId xmlns:a16="http://schemas.microsoft.com/office/drawing/2014/main" val="20007"/>
                    </a:ext>
                  </a:extLst>
                </a:gridCol>
                <a:gridCol w="238526">
                  <a:extLst>
                    <a:ext uri="{9D8B030D-6E8A-4147-A177-3AD203B41FA5}">
                      <a16:colId xmlns:a16="http://schemas.microsoft.com/office/drawing/2014/main" val="20008"/>
                    </a:ext>
                  </a:extLst>
                </a:gridCol>
                <a:gridCol w="238526">
                  <a:extLst>
                    <a:ext uri="{9D8B030D-6E8A-4147-A177-3AD203B41FA5}">
                      <a16:colId xmlns:a16="http://schemas.microsoft.com/office/drawing/2014/main" val="20009"/>
                    </a:ext>
                  </a:extLst>
                </a:gridCol>
                <a:gridCol w="238526">
                  <a:extLst>
                    <a:ext uri="{9D8B030D-6E8A-4147-A177-3AD203B41FA5}">
                      <a16:colId xmlns:a16="http://schemas.microsoft.com/office/drawing/2014/main" val="20010"/>
                    </a:ext>
                  </a:extLst>
                </a:gridCol>
                <a:gridCol w="238526">
                  <a:extLst>
                    <a:ext uri="{9D8B030D-6E8A-4147-A177-3AD203B41FA5}">
                      <a16:colId xmlns:a16="http://schemas.microsoft.com/office/drawing/2014/main" val="20011"/>
                    </a:ext>
                  </a:extLst>
                </a:gridCol>
                <a:gridCol w="238526">
                  <a:extLst>
                    <a:ext uri="{9D8B030D-6E8A-4147-A177-3AD203B41FA5}">
                      <a16:colId xmlns:a16="http://schemas.microsoft.com/office/drawing/2014/main" val="20012"/>
                    </a:ext>
                  </a:extLst>
                </a:gridCol>
                <a:gridCol w="238526">
                  <a:extLst>
                    <a:ext uri="{9D8B030D-6E8A-4147-A177-3AD203B41FA5}">
                      <a16:colId xmlns:a16="http://schemas.microsoft.com/office/drawing/2014/main" val="20013"/>
                    </a:ext>
                  </a:extLst>
                </a:gridCol>
                <a:gridCol w="238526">
                  <a:extLst>
                    <a:ext uri="{9D8B030D-6E8A-4147-A177-3AD203B41FA5}">
                      <a16:colId xmlns:a16="http://schemas.microsoft.com/office/drawing/2014/main" val="20014"/>
                    </a:ext>
                  </a:extLst>
                </a:gridCol>
                <a:gridCol w="238526">
                  <a:extLst>
                    <a:ext uri="{9D8B030D-6E8A-4147-A177-3AD203B41FA5}">
                      <a16:colId xmlns:a16="http://schemas.microsoft.com/office/drawing/2014/main" val="20015"/>
                    </a:ext>
                  </a:extLst>
                </a:gridCol>
                <a:gridCol w="238526">
                  <a:extLst>
                    <a:ext uri="{9D8B030D-6E8A-4147-A177-3AD203B41FA5}">
                      <a16:colId xmlns:a16="http://schemas.microsoft.com/office/drawing/2014/main" val="20016"/>
                    </a:ext>
                  </a:extLst>
                </a:gridCol>
                <a:gridCol w="238526">
                  <a:extLst>
                    <a:ext uri="{9D8B030D-6E8A-4147-A177-3AD203B41FA5}">
                      <a16:colId xmlns:a16="http://schemas.microsoft.com/office/drawing/2014/main" val="20017"/>
                    </a:ext>
                  </a:extLst>
                </a:gridCol>
                <a:gridCol w="238526">
                  <a:extLst>
                    <a:ext uri="{9D8B030D-6E8A-4147-A177-3AD203B41FA5}">
                      <a16:colId xmlns:a16="http://schemas.microsoft.com/office/drawing/2014/main" val="20018"/>
                    </a:ext>
                  </a:extLst>
                </a:gridCol>
                <a:gridCol w="238526">
                  <a:extLst>
                    <a:ext uri="{9D8B030D-6E8A-4147-A177-3AD203B41FA5}">
                      <a16:colId xmlns:a16="http://schemas.microsoft.com/office/drawing/2014/main" val="20019"/>
                    </a:ext>
                  </a:extLst>
                </a:gridCol>
                <a:gridCol w="238526">
                  <a:extLst>
                    <a:ext uri="{9D8B030D-6E8A-4147-A177-3AD203B41FA5}">
                      <a16:colId xmlns:a16="http://schemas.microsoft.com/office/drawing/2014/main" val="20020"/>
                    </a:ext>
                  </a:extLst>
                </a:gridCol>
                <a:gridCol w="238526">
                  <a:extLst>
                    <a:ext uri="{9D8B030D-6E8A-4147-A177-3AD203B41FA5}">
                      <a16:colId xmlns:a16="http://schemas.microsoft.com/office/drawing/2014/main" val="20021"/>
                    </a:ext>
                  </a:extLst>
                </a:gridCol>
                <a:gridCol w="238526">
                  <a:extLst>
                    <a:ext uri="{9D8B030D-6E8A-4147-A177-3AD203B41FA5}">
                      <a16:colId xmlns:a16="http://schemas.microsoft.com/office/drawing/2014/main" val="20022"/>
                    </a:ext>
                  </a:extLst>
                </a:gridCol>
                <a:gridCol w="238526">
                  <a:extLst>
                    <a:ext uri="{9D8B030D-6E8A-4147-A177-3AD203B41FA5}">
                      <a16:colId xmlns:a16="http://schemas.microsoft.com/office/drawing/2014/main" val="20023"/>
                    </a:ext>
                  </a:extLst>
                </a:gridCol>
                <a:gridCol w="238526">
                  <a:extLst>
                    <a:ext uri="{9D8B030D-6E8A-4147-A177-3AD203B41FA5}">
                      <a16:colId xmlns:a16="http://schemas.microsoft.com/office/drawing/2014/main" val="20024"/>
                    </a:ext>
                  </a:extLst>
                </a:gridCol>
                <a:gridCol w="238526">
                  <a:extLst>
                    <a:ext uri="{9D8B030D-6E8A-4147-A177-3AD203B41FA5}">
                      <a16:colId xmlns:a16="http://schemas.microsoft.com/office/drawing/2014/main" val="20025"/>
                    </a:ext>
                  </a:extLst>
                </a:gridCol>
                <a:gridCol w="238526">
                  <a:extLst>
                    <a:ext uri="{9D8B030D-6E8A-4147-A177-3AD203B41FA5}">
                      <a16:colId xmlns:a16="http://schemas.microsoft.com/office/drawing/2014/main" val="20026"/>
                    </a:ext>
                  </a:extLst>
                </a:gridCol>
                <a:gridCol w="238526">
                  <a:extLst>
                    <a:ext uri="{9D8B030D-6E8A-4147-A177-3AD203B41FA5}">
                      <a16:colId xmlns:a16="http://schemas.microsoft.com/office/drawing/2014/main" val="20027"/>
                    </a:ext>
                  </a:extLst>
                </a:gridCol>
                <a:gridCol w="238526">
                  <a:extLst>
                    <a:ext uri="{9D8B030D-6E8A-4147-A177-3AD203B41FA5}">
                      <a16:colId xmlns:a16="http://schemas.microsoft.com/office/drawing/2014/main" val="20028"/>
                    </a:ext>
                  </a:extLst>
                </a:gridCol>
                <a:gridCol w="238526">
                  <a:extLst>
                    <a:ext uri="{9D8B030D-6E8A-4147-A177-3AD203B41FA5}">
                      <a16:colId xmlns:a16="http://schemas.microsoft.com/office/drawing/2014/main" val="20029"/>
                    </a:ext>
                  </a:extLst>
                </a:gridCol>
                <a:gridCol w="238526">
                  <a:extLst>
                    <a:ext uri="{9D8B030D-6E8A-4147-A177-3AD203B41FA5}">
                      <a16:colId xmlns:a16="http://schemas.microsoft.com/office/drawing/2014/main" val="20030"/>
                    </a:ext>
                  </a:extLst>
                </a:gridCol>
                <a:gridCol w="238526">
                  <a:extLst>
                    <a:ext uri="{9D8B030D-6E8A-4147-A177-3AD203B41FA5}">
                      <a16:colId xmlns:a16="http://schemas.microsoft.com/office/drawing/2014/main" val="20031"/>
                    </a:ext>
                  </a:extLst>
                </a:gridCol>
              </a:tblGrid>
              <a:tr h="370840">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0</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tc>
                  <a:txBody>
                    <a:bodyPr/>
                    <a:lstStyle/>
                    <a:p>
                      <a:pPr algn="ctr"/>
                      <a:r>
                        <a:rPr lang="en-US" altLang="zh-CN" dirty="0" smtClean="0"/>
                        <a:t>1</a:t>
                      </a:r>
                      <a:endParaRPr lang="zh-CN" altLang="en-US" dirty="0"/>
                    </a:p>
                  </a:txBody>
                  <a:tcPr>
                    <a:solidFill>
                      <a:srgbClr val="FFC000"/>
                    </a:solidFill>
                  </a:tcPr>
                </a:tc>
                <a:extLst>
                  <a:ext uri="{0D108BD9-81ED-4DB2-BD59-A6C34878D82A}">
                    <a16:rowId xmlns:a16="http://schemas.microsoft.com/office/drawing/2014/main" val="10000"/>
                  </a:ext>
                </a:extLst>
              </a:tr>
            </a:tbl>
          </a:graphicData>
        </a:graphic>
      </p:graphicFrame>
      <p:sp>
        <p:nvSpPr>
          <p:cNvPr id="7" name="文本框 6"/>
          <p:cNvSpPr txBox="1"/>
          <p:nvPr/>
        </p:nvSpPr>
        <p:spPr>
          <a:xfrm>
            <a:off x="5411924" y="2406128"/>
            <a:ext cx="1368152" cy="369332"/>
          </a:xfrm>
          <a:prstGeom prst="rect">
            <a:avLst/>
          </a:prstGeom>
          <a:noFill/>
        </p:spPr>
        <p:txBody>
          <a:bodyPr wrap="square" rtlCol="0">
            <a:spAutoFit/>
          </a:bodyPr>
          <a:lstStyle/>
          <a:p>
            <a:r>
              <a:rPr lang="en-US" altLang="zh-CN" dirty="0" smtClean="0">
                <a:latin typeface="Bodoni MT" panose="02070603080606020203" pitchFamily="18" charset="0"/>
              </a:rPr>
              <a:t>Template 1 </a:t>
            </a:r>
            <a:endParaRPr lang="zh-CN" altLang="en-US" dirty="0">
              <a:latin typeface="Bodoni MT" panose="02070603080606020203" pitchFamily="18" charset="0"/>
            </a:endParaRPr>
          </a:p>
        </p:txBody>
      </p:sp>
      <p:sp>
        <p:nvSpPr>
          <p:cNvPr id="8" name="文本框 7"/>
          <p:cNvSpPr txBox="1"/>
          <p:nvPr/>
        </p:nvSpPr>
        <p:spPr>
          <a:xfrm>
            <a:off x="5406740" y="3313288"/>
            <a:ext cx="1368152" cy="369332"/>
          </a:xfrm>
          <a:prstGeom prst="rect">
            <a:avLst/>
          </a:prstGeom>
          <a:noFill/>
        </p:spPr>
        <p:txBody>
          <a:bodyPr wrap="square" rtlCol="0">
            <a:spAutoFit/>
          </a:bodyPr>
          <a:lstStyle/>
          <a:p>
            <a:r>
              <a:rPr lang="en-US" altLang="zh-CN" dirty="0" smtClean="0">
                <a:latin typeface="Bodoni MT" panose="02070603080606020203" pitchFamily="18" charset="0"/>
              </a:rPr>
              <a:t>Template 2 </a:t>
            </a:r>
            <a:endParaRPr lang="zh-CN" altLang="en-US" dirty="0">
              <a:latin typeface="Bodoni MT" panose="02070603080606020203" pitchFamily="18" charset="0"/>
            </a:endParaRPr>
          </a:p>
        </p:txBody>
      </p:sp>
      <p:sp>
        <p:nvSpPr>
          <p:cNvPr id="9" name="文本框 8"/>
          <p:cNvSpPr txBox="1"/>
          <p:nvPr/>
        </p:nvSpPr>
        <p:spPr>
          <a:xfrm>
            <a:off x="5411924" y="4128988"/>
            <a:ext cx="1368152" cy="369332"/>
          </a:xfrm>
          <a:prstGeom prst="rect">
            <a:avLst/>
          </a:prstGeom>
          <a:noFill/>
        </p:spPr>
        <p:txBody>
          <a:bodyPr wrap="square" rtlCol="0">
            <a:spAutoFit/>
          </a:bodyPr>
          <a:lstStyle/>
          <a:p>
            <a:r>
              <a:rPr lang="en-US" altLang="zh-CN" dirty="0" smtClean="0">
                <a:latin typeface="Bodoni MT" panose="02070603080606020203" pitchFamily="18" charset="0"/>
              </a:rPr>
              <a:t>Template 3 </a:t>
            </a:r>
            <a:endParaRPr lang="zh-CN" altLang="en-US" dirty="0">
              <a:latin typeface="Bodoni MT" panose="02070603080606020203" pitchFamily="18" charset="0"/>
            </a:endParaRPr>
          </a:p>
        </p:txBody>
      </p:sp>
    </p:spTree>
    <p:extLst>
      <p:ext uri="{BB962C8B-B14F-4D97-AF65-F5344CB8AC3E}">
        <p14:creationId xmlns:p14="http://schemas.microsoft.com/office/powerpoint/2010/main" val="4238593673"/>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Open Questions</a:t>
            </a:r>
            <a:endParaRPr lang="zh-CN" altLang="en-US" dirty="0"/>
          </a:p>
        </p:txBody>
      </p:sp>
      <p:sp>
        <p:nvSpPr>
          <p:cNvPr id="3" name="文本框 2"/>
          <p:cNvSpPr txBox="1"/>
          <p:nvPr/>
        </p:nvSpPr>
        <p:spPr>
          <a:xfrm>
            <a:off x="911424" y="1290991"/>
            <a:ext cx="10009111" cy="830997"/>
          </a:xfrm>
          <a:prstGeom prst="rect">
            <a:avLst/>
          </a:prstGeom>
          <a:noFill/>
        </p:spPr>
        <p:txBody>
          <a:bodyPr wrap="square" rtlCol="0">
            <a:spAutoFit/>
          </a:bodyPr>
          <a:lstStyle/>
          <a:p>
            <a:pPr marL="285750" indent="-285750">
              <a:buFont typeface="Wingdings" panose="05000000000000000000" pitchFamily="2" charset="2"/>
              <a:buChar char="n"/>
            </a:pPr>
            <a:r>
              <a:rPr lang="en-US" altLang="zh-CN" sz="2400" dirty="0"/>
              <a:t> Can you draw some conclusions from the pros and cons of increasing inter-lobe distance of ordinal </a:t>
            </a:r>
            <a:r>
              <a:rPr lang="en-US" altLang="zh-CN" sz="2400" dirty="0" smtClean="0"/>
              <a:t>measures?</a:t>
            </a:r>
            <a:endParaRPr lang="en-US" altLang="zh-CN" sz="2400" dirty="0"/>
          </a:p>
        </p:txBody>
      </p:sp>
      <p:pic>
        <p:nvPicPr>
          <p:cNvPr id="4" name="图片 3"/>
          <p:cNvPicPr>
            <a:picLocks noChangeAspect="1"/>
          </p:cNvPicPr>
          <p:nvPr/>
        </p:nvPicPr>
        <p:blipFill>
          <a:blip r:embed="rId2"/>
          <a:stretch>
            <a:fillRect/>
          </a:stretch>
        </p:blipFill>
        <p:spPr>
          <a:xfrm>
            <a:off x="6312025" y="2276872"/>
            <a:ext cx="3040067" cy="3623514"/>
          </a:xfrm>
          <a:prstGeom prst="rect">
            <a:avLst/>
          </a:prstGeom>
        </p:spPr>
      </p:pic>
      <p:pic>
        <p:nvPicPr>
          <p:cNvPr id="5" name="图片 4"/>
          <p:cNvPicPr>
            <a:picLocks noChangeAspect="1"/>
          </p:cNvPicPr>
          <p:nvPr/>
        </p:nvPicPr>
        <p:blipFill>
          <a:blip r:embed="rId3"/>
          <a:stretch>
            <a:fillRect/>
          </a:stretch>
        </p:blipFill>
        <p:spPr>
          <a:xfrm>
            <a:off x="1447815" y="2829445"/>
            <a:ext cx="4470512" cy="2016224"/>
          </a:xfrm>
          <a:prstGeom prst="rect">
            <a:avLst/>
          </a:prstGeom>
        </p:spPr>
      </p:pic>
      <p:sp>
        <p:nvSpPr>
          <p:cNvPr id="6" name="矩形 5"/>
          <p:cNvSpPr/>
          <p:nvPr/>
        </p:nvSpPr>
        <p:spPr>
          <a:xfrm>
            <a:off x="2629357" y="6053582"/>
            <a:ext cx="6933309" cy="461665"/>
          </a:xfrm>
          <a:prstGeom prst="rect">
            <a:avLst/>
          </a:prstGeom>
        </p:spPr>
        <p:txBody>
          <a:bodyPr wrap="none">
            <a:spAutoFit/>
          </a:bodyPr>
          <a:lstStyle/>
          <a:p>
            <a:pPr algn="ctr"/>
            <a:r>
              <a:rPr lang="en-US" altLang="zh-CN" sz="2400" b="1" dirty="0">
                <a:solidFill>
                  <a:srgbClr val="FFFF00"/>
                </a:solidFill>
              </a:rPr>
              <a:t>You may find the proper answer in our paper.</a:t>
            </a:r>
            <a:endParaRPr lang="zh-CN" altLang="en-US" sz="2400" b="1" dirty="0">
              <a:solidFill>
                <a:srgbClr val="FFFF00"/>
              </a:solidFill>
            </a:endParaRPr>
          </a:p>
        </p:txBody>
      </p:sp>
      <p:sp>
        <p:nvSpPr>
          <p:cNvPr id="7" name="灯片编号占位符 6"/>
          <p:cNvSpPr>
            <a:spLocks noGrp="1"/>
          </p:cNvSpPr>
          <p:nvPr>
            <p:ph type="sldNum" sz="quarter" idx="12"/>
          </p:nvPr>
        </p:nvSpPr>
        <p:spPr/>
        <p:txBody>
          <a:bodyPr/>
          <a:lstStyle/>
          <a:p>
            <a:pPr>
              <a:defRPr/>
            </a:pPr>
            <a:fld id="{956836DF-A47D-49EB-9A83-3891C8EEBB7D}" type="slidenum">
              <a:rPr lang="en-US" altLang="zh-CN" smtClean="0"/>
              <a:t>34</a:t>
            </a:fld>
            <a:endParaRPr lang="en-US"/>
          </a:p>
        </p:txBody>
      </p:sp>
    </p:spTree>
    <p:extLst>
      <p:ext uri="{BB962C8B-B14F-4D97-AF65-F5344CB8AC3E}">
        <p14:creationId xmlns:p14="http://schemas.microsoft.com/office/powerpoint/2010/main" val="29542629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9696" y="2780928"/>
            <a:ext cx="5400600" cy="816322"/>
          </a:xfrm>
        </p:spPr>
        <p:txBody>
          <a:bodyPr/>
          <a:lstStyle/>
          <a:p>
            <a:r>
              <a:rPr lang="zh-CN" altLang="en-US" dirty="0" smtClean="0"/>
              <a:t>项目总结与论文安排</a:t>
            </a:r>
            <a:endParaRPr lang="zh-CN" altLang="en-US" dirty="0"/>
          </a:p>
        </p:txBody>
      </p:sp>
    </p:spTree>
    <p:extLst>
      <p:ext uri="{BB962C8B-B14F-4D97-AF65-F5344CB8AC3E}">
        <p14:creationId xmlns:p14="http://schemas.microsoft.com/office/powerpoint/2010/main" val="996289968"/>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矩形 1"/>
          <p:cNvSpPr>
            <a:spLocks noChangeArrowheads="1"/>
          </p:cNvSpPr>
          <p:nvPr/>
        </p:nvSpPr>
        <p:spPr bwMode="auto">
          <a:xfrm>
            <a:off x="983432" y="908720"/>
            <a:ext cx="4758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zh-CN" altLang="en-US" sz="3200" dirty="0" smtClean="0">
                <a:latin typeface="黑体" panose="02010609060101010101" pitchFamily="49" charset="-122"/>
                <a:ea typeface="黑体" panose="02010609060101010101" pitchFamily="49" charset="-122"/>
              </a:rPr>
              <a:t>目前虹膜识别的主要步骤</a:t>
            </a:r>
            <a:endParaRPr lang="zh-CN" altLang="en-US" sz="3200" dirty="0">
              <a:latin typeface="黑体" panose="02010609060101010101" pitchFamily="49" charset="-122"/>
              <a:ea typeface="黑体" panose="02010609060101010101" pitchFamily="49" charset="-122"/>
            </a:endParaRPr>
          </a:p>
        </p:txBody>
      </p:sp>
      <p:sp>
        <p:nvSpPr>
          <p:cNvPr id="2" name="文本框 1"/>
          <p:cNvSpPr txBox="1"/>
          <p:nvPr/>
        </p:nvSpPr>
        <p:spPr>
          <a:xfrm>
            <a:off x="6023992" y="1844824"/>
            <a:ext cx="5040560" cy="3539430"/>
          </a:xfrm>
          <a:prstGeom prst="rect">
            <a:avLst/>
          </a:prstGeom>
          <a:noFill/>
        </p:spPr>
        <p:txBody>
          <a:bodyPr wrap="square" rtlCol="0">
            <a:spAutoFit/>
          </a:bodyPr>
          <a:lstStyle/>
          <a:p>
            <a:pPr>
              <a:lnSpc>
                <a:spcPct val="200000"/>
              </a:lnSpc>
            </a:pPr>
            <a:r>
              <a:rPr lang="en-US" altLang="zh-CN" sz="2800" dirty="0" smtClean="0">
                <a:latin typeface="Corbel" panose="020B0503020204020204" pitchFamily="34" charset="0"/>
              </a:rPr>
              <a:t>Step1:</a:t>
            </a:r>
            <a:r>
              <a:rPr lang="zh-CN" altLang="en-US" sz="2800" dirty="0" smtClean="0">
                <a:latin typeface="Corbel" panose="020B0503020204020204" pitchFamily="34" charset="0"/>
              </a:rPr>
              <a:t>提取虹膜（虹膜定位）</a:t>
            </a:r>
            <a:endParaRPr lang="en-US" altLang="zh-CN" sz="2800" dirty="0" smtClean="0">
              <a:latin typeface="Corbel" panose="020B0503020204020204" pitchFamily="34" charset="0"/>
            </a:endParaRPr>
          </a:p>
          <a:p>
            <a:pPr>
              <a:lnSpc>
                <a:spcPct val="200000"/>
              </a:lnSpc>
            </a:pPr>
            <a:r>
              <a:rPr lang="en-US" altLang="zh-CN" sz="2800" dirty="0" smtClean="0">
                <a:latin typeface="Corbel" panose="020B0503020204020204" pitchFamily="34" charset="0"/>
              </a:rPr>
              <a:t>Step2:</a:t>
            </a:r>
            <a:r>
              <a:rPr lang="zh-CN" altLang="en-US" sz="2800" dirty="0" smtClean="0">
                <a:latin typeface="Corbel" panose="020B0503020204020204" pitchFamily="34" charset="0"/>
              </a:rPr>
              <a:t>将圆环状的虹膜归一化</a:t>
            </a:r>
            <a:endParaRPr lang="en-US" altLang="zh-CN" sz="2800" dirty="0" smtClean="0">
              <a:latin typeface="Corbel" panose="020B0503020204020204" pitchFamily="34" charset="0"/>
            </a:endParaRPr>
          </a:p>
          <a:p>
            <a:pPr>
              <a:lnSpc>
                <a:spcPct val="200000"/>
              </a:lnSpc>
            </a:pPr>
            <a:r>
              <a:rPr lang="en-US" altLang="zh-CN" sz="2800" dirty="0" smtClean="0">
                <a:latin typeface="Corbel" panose="020B0503020204020204" pitchFamily="34" charset="0"/>
              </a:rPr>
              <a:t>Step3:</a:t>
            </a:r>
            <a:r>
              <a:rPr lang="zh-CN" altLang="en-US" sz="2800" dirty="0" smtClean="0">
                <a:latin typeface="Corbel" panose="020B0503020204020204" pitchFamily="34" charset="0"/>
              </a:rPr>
              <a:t>虹膜特征抽取与编码</a:t>
            </a:r>
            <a:endParaRPr lang="en-US" altLang="zh-CN" sz="2800" dirty="0" smtClean="0">
              <a:latin typeface="Corbel" panose="020B0503020204020204" pitchFamily="34" charset="0"/>
            </a:endParaRPr>
          </a:p>
          <a:p>
            <a:pPr>
              <a:lnSpc>
                <a:spcPct val="200000"/>
              </a:lnSpc>
            </a:pPr>
            <a:r>
              <a:rPr lang="en-US" altLang="zh-CN" sz="2800" dirty="0" smtClean="0">
                <a:latin typeface="Corbel" panose="020B0503020204020204" pitchFamily="34" charset="0"/>
              </a:rPr>
              <a:t>Step4:</a:t>
            </a:r>
            <a:r>
              <a:rPr lang="zh-CN" altLang="en-US" sz="2800" dirty="0" smtClean="0">
                <a:latin typeface="Corbel" panose="020B0503020204020204" pitchFamily="34" charset="0"/>
              </a:rPr>
              <a:t>虹膜比对识别</a:t>
            </a:r>
            <a:endParaRPr lang="zh-CN" altLang="en-US" sz="2800" dirty="0"/>
          </a:p>
        </p:txBody>
      </p:sp>
      <p:pic>
        <p:nvPicPr>
          <p:cNvPr id="5" name="Picture 2"/>
          <p:cNvPicPr>
            <a:picLocks noChangeAspect="1" noChangeArrowheads="1"/>
          </p:cNvPicPr>
          <p:nvPr/>
        </p:nvPicPr>
        <p:blipFill>
          <a:blip r:embed="rId3"/>
          <a:srcRect/>
          <a:stretch>
            <a:fillRect/>
          </a:stretch>
        </p:blipFill>
        <p:spPr bwMode="auto">
          <a:xfrm>
            <a:off x="1271464" y="2060848"/>
            <a:ext cx="4536504" cy="3307031"/>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矩形 1"/>
          <p:cNvSpPr>
            <a:spLocks noChangeArrowheads="1"/>
          </p:cNvSpPr>
          <p:nvPr/>
        </p:nvSpPr>
        <p:spPr bwMode="auto">
          <a:xfrm>
            <a:off x="695400" y="620688"/>
            <a:ext cx="18722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zh-CN" altLang="en-US" sz="3200" dirty="0" smtClean="0">
                <a:latin typeface="黑体" panose="02010609060101010101" pitchFamily="49" charset="-122"/>
                <a:ea typeface="黑体" panose="02010609060101010101" pitchFamily="49" charset="-122"/>
              </a:rPr>
              <a:t>作业：</a:t>
            </a:r>
            <a:endParaRPr lang="zh-CN" altLang="en-US" sz="3200" dirty="0">
              <a:latin typeface="黑体" panose="02010609060101010101" pitchFamily="49" charset="-122"/>
              <a:ea typeface="黑体" panose="02010609060101010101" pitchFamily="49" charset="-122"/>
            </a:endParaRPr>
          </a:p>
        </p:txBody>
      </p:sp>
      <p:sp>
        <p:nvSpPr>
          <p:cNvPr id="3" name="矩形 2"/>
          <p:cNvSpPr/>
          <p:nvPr/>
        </p:nvSpPr>
        <p:spPr>
          <a:xfrm>
            <a:off x="839416" y="1700808"/>
            <a:ext cx="9865096" cy="461665"/>
          </a:xfrm>
          <a:prstGeom prst="rect">
            <a:avLst/>
          </a:prstGeom>
        </p:spPr>
        <p:txBody>
          <a:bodyPr wrap="square">
            <a:spAutoFit/>
          </a:bodyPr>
          <a:lstStyle/>
          <a:p>
            <a:r>
              <a:rPr lang="zh-CN" altLang="en-US" sz="2400" dirty="0" smtClean="0">
                <a:ea typeface="等线" panose="02010600030101010101" pitchFamily="2" charset="-122"/>
                <a:cs typeface="Times New Roman" panose="02020603050405020304" pitchFamily="18" charset="0"/>
              </a:rPr>
              <a:t>以“</a:t>
            </a:r>
            <a:r>
              <a:rPr lang="zh-CN" altLang="zh-CN" sz="2400" dirty="0" smtClean="0">
                <a:ea typeface="等线" panose="02010600030101010101" pitchFamily="2" charset="-122"/>
                <a:cs typeface="Times New Roman" panose="02020603050405020304" pitchFamily="18" charset="0"/>
              </a:rPr>
              <a:t>对</a:t>
            </a:r>
            <a:r>
              <a:rPr lang="zh-CN" altLang="zh-CN" sz="2400" dirty="0">
                <a:ea typeface="等线" panose="02010600030101010101" pitchFamily="2" charset="-122"/>
                <a:cs typeface="Times New Roman" panose="02020603050405020304" pitchFamily="18" charset="0"/>
              </a:rPr>
              <a:t>虹膜识别过程的基础程序</a:t>
            </a:r>
            <a:r>
              <a:rPr lang="zh-CN" altLang="zh-CN" sz="2400" dirty="0" smtClean="0">
                <a:ea typeface="等线" panose="02010600030101010101" pitchFamily="2" charset="-122"/>
                <a:cs typeface="Times New Roman" panose="02020603050405020304" pitchFamily="18" charset="0"/>
              </a:rPr>
              <a:t>研究</a:t>
            </a:r>
            <a:r>
              <a:rPr lang="zh-CN" altLang="en-US" sz="2400" dirty="0" smtClean="0">
                <a:ea typeface="等线" panose="02010600030101010101" pitchFamily="2" charset="-122"/>
                <a:cs typeface="Times New Roman" panose="02020603050405020304" pitchFamily="18" charset="0"/>
              </a:rPr>
              <a:t>”为题，两人一组，完成一篇小论文。</a:t>
            </a:r>
            <a:endParaRPr lang="zh-CN" altLang="en-US" sz="2400" dirty="0"/>
          </a:p>
        </p:txBody>
      </p:sp>
    </p:spTree>
    <p:extLst>
      <p:ext uri="{BB962C8B-B14F-4D97-AF65-F5344CB8AC3E}">
        <p14:creationId xmlns:p14="http://schemas.microsoft.com/office/powerpoint/2010/main" val="291632581"/>
      </p:ext>
    </p:extLst>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文本框 3"/>
          <p:cNvSpPr txBox="1"/>
          <p:nvPr/>
        </p:nvSpPr>
        <p:spPr>
          <a:xfrm>
            <a:off x="407368" y="482943"/>
            <a:ext cx="6736086" cy="2677656"/>
          </a:xfrm>
          <a:prstGeom prst="rect">
            <a:avLst/>
          </a:prstGeom>
          <a:noFill/>
        </p:spPr>
        <p:txBody>
          <a:bodyPr wrap="square" rtlCol="0">
            <a:spAutoFit/>
          </a:bodyPr>
          <a:lstStyle/>
          <a:p>
            <a:pPr>
              <a:lnSpc>
                <a:spcPct val="200000"/>
              </a:lnSpc>
            </a:pPr>
            <a:r>
              <a:rPr lang="en-US" altLang="zh-CN" sz="2800" dirty="0" smtClean="0"/>
              <a:t>【</a:t>
            </a:r>
            <a:r>
              <a:rPr lang="zh-CN" altLang="en-US" sz="2800" dirty="0" smtClean="0"/>
              <a:t>参考与补充</a:t>
            </a:r>
            <a:r>
              <a:rPr lang="en-US" altLang="zh-CN" sz="2800" dirty="0" smtClean="0"/>
              <a:t>】</a:t>
            </a:r>
            <a:r>
              <a:rPr lang="zh-CN" altLang="en-US" sz="2800" dirty="0" smtClean="0"/>
              <a:t>虹膜特征识别思路</a:t>
            </a:r>
            <a:r>
              <a:rPr lang="en-US" altLang="zh-CN" sz="2800" dirty="0" smtClean="0"/>
              <a:t>3</a:t>
            </a:r>
            <a:r>
              <a:rPr lang="zh-CN" altLang="en-US" sz="2800" dirty="0" smtClean="0"/>
              <a:t>：</a:t>
            </a:r>
            <a:endParaRPr lang="en-US" altLang="zh-CN" sz="2800" dirty="0" smtClean="0"/>
          </a:p>
          <a:p>
            <a:pPr>
              <a:lnSpc>
                <a:spcPct val="200000"/>
              </a:lnSpc>
            </a:pPr>
            <a:endParaRPr lang="en-US" altLang="zh-CN" sz="2800" dirty="0" smtClean="0"/>
          </a:p>
          <a:p>
            <a:pPr>
              <a:lnSpc>
                <a:spcPct val="200000"/>
              </a:lnSpc>
            </a:pPr>
            <a:r>
              <a:rPr lang="zh-CN" altLang="en-US" sz="2800" dirty="0" smtClean="0"/>
              <a:t>前面得到的图像特征的数据量很大。</a:t>
            </a:r>
            <a:endParaRPr lang="zh-CN" altLang="en-US" sz="2800" dirty="0"/>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481158"/>
            <a:ext cx="6048672" cy="504056"/>
          </a:xfrm>
          <a:prstGeom prst="rect">
            <a:avLst/>
          </a:prstGeom>
        </p:spPr>
      </p:pic>
      <p:sp>
        <p:nvSpPr>
          <p:cNvPr id="14" name="文本框 13"/>
          <p:cNvSpPr txBox="1"/>
          <p:nvPr/>
        </p:nvSpPr>
        <p:spPr>
          <a:xfrm>
            <a:off x="5051885" y="1617695"/>
            <a:ext cx="441146" cy="369332"/>
          </a:xfrm>
          <a:prstGeom prst="rect">
            <a:avLst/>
          </a:prstGeom>
          <a:noFill/>
        </p:spPr>
        <p:txBody>
          <a:bodyPr wrap="none" rtlCol="0">
            <a:spAutoFit/>
          </a:bodyPr>
          <a:lstStyle/>
          <a:p>
            <a:r>
              <a:rPr lang="en-US" altLang="zh-CN" dirty="0" smtClean="0"/>
              <a:t>20</a:t>
            </a:r>
            <a:endParaRPr lang="zh-CN" altLang="en-US" dirty="0"/>
          </a:p>
        </p:txBody>
      </p:sp>
      <p:sp>
        <p:nvSpPr>
          <p:cNvPr id="15" name="文本框 14"/>
          <p:cNvSpPr txBox="1"/>
          <p:nvPr/>
        </p:nvSpPr>
        <p:spPr>
          <a:xfrm>
            <a:off x="8040216" y="1193126"/>
            <a:ext cx="569387" cy="369332"/>
          </a:xfrm>
          <a:prstGeom prst="rect">
            <a:avLst/>
          </a:prstGeom>
          <a:noFill/>
        </p:spPr>
        <p:txBody>
          <a:bodyPr wrap="none" rtlCol="0">
            <a:spAutoFit/>
          </a:bodyPr>
          <a:lstStyle/>
          <a:p>
            <a:r>
              <a:rPr lang="en-US" altLang="zh-CN" dirty="0" smtClean="0"/>
              <a:t>240</a:t>
            </a:r>
            <a:endParaRPr lang="zh-CN" altLang="en-US" dirty="0"/>
          </a:p>
        </p:txBody>
      </p:sp>
      <p:sp>
        <p:nvSpPr>
          <p:cNvPr id="16" name="文本框 15"/>
          <p:cNvSpPr txBox="1"/>
          <p:nvPr/>
        </p:nvSpPr>
        <p:spPr>
          <a:xfrm>
            <a:off x="5735960" y="2011636"/>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
        <p:nvSpPr>
          <p:cNvPr id="2" name="文本框 1"/>
          <p:cNvSpPr txBox="1"/>
          <p:nvPr/>
        </p:nvSpPr>
        <p:spPr>
          <a:xfrm>
            <a:off x="3359696" y="3789040"/>
            <a:ext cx="4863878" cy="1384995"/>
          </a:xfrm>
          <a:prstGeom prst="rect">
            <a:avLst/>
          </a:prstGeom>
          <a:noFill/>
          <a:ln>
            <a:solidFill>
              <a:srgbClr val="FFFF00"/>
            </a:solidFill>
          </a:ln>
        </p:spPr>
        <p:txBody>
          <a:bodyPr wrap="square" rtlCol="0">
            <a:spAutoFit/>
          </a:bodyPr>
          <a:lstStyle/>
          <a:p>
            <a:pPr algn="ctr">
              <a:lnSpc>
                <a:spcPct val="150000"/>
              </a:lnSpc>
            </a:pPr>
            <a:r>
              <a:rPr lang="zh-CN" altLang="en-US" sz="2800" dirty="0" smtClean="0"/>
              <a:t>在不影响图像整体内容的基础上，可对图像进行压缩</a:t>
            </a:r>
            <a:endParaRPr lang="zh-CN" altLang="en-US" sz="2800" dirty="0"/>
          </a:p>
        </p:txBody>
      </p:sp>
    </p:spTree>
    <p:extLst>
      <p:ext uri="{BB962C8B-B14F-4D97-AF65-F5344CB8AC3E}">
        <p14:creationId xmlns:p14="http://schemas.microsoft.com/office/powerpoint/2010/main" val="215800551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文本框 13"/>
          <p:cNvSpPr txBox="1"/>
          <p:nvPr/>
        </p:nvSpPr>
        <p:spPr>
          <a:xfrm>
            <a:off x="2423592" y="476673"/>
            <a:ext cx="7416824" cy="584775"/>
          </a:xfrm>
          <a:prstGeom prst="rect">
            <a:avLst/>
          </a:prstGeom>
          <a:noFill/>
        </p:spPr>
        <p:txBody>
          <a:bodyPr wrap="square" rtlCol="0">
            <a:spAutoFit/>
          </a:bodyPr>
          <a:lstStyle/>
          <a:p>
            <a:pPr algn="ctr"/>
            <a:r>
              <a:rPr lang="zh-CN" altLang="en-US" sz="3200" dirty="0" smtClean="0"/>
              <a:t>***关于</a:t>
            </a:r>
            <a:r>
              <a:rPr lang="zh-CN" altLang="en-US" sz="3200" dirty="0" smtClean="0"/>
              <a:t>图像的</a:t>
            </a:r>
            <a:r>
              <a:rPr lang="en-US" altLang="zh-CN" sz="3200" dirty="0" smtClean="0"/>
              <a:t>DCT</a:t>
            </a:r>
            <a:r>
              <a:rPr lang="zh-CN" altLang="en-US" sz="3200" dirty="0" smtClean="0"/>
              <a:t>变换***（自主选学）</a:t>
            </a:r>
            <a:endParaRPr lang="zh-CN" altLang="en-US" sz="3200" dirty="0"/>
          </a:p>
        </p:txBody>
      </p:sp>
      <p:sp>
        <p:nvSpPr>
          <p:cNvPr id="13" name="矩形 12"/>
          <p:cNvSpPr/>
          <p:nvPr/>
        </p:nvSpPr>
        <p:spPr>
          <a:xfrm>
            <a:off x="1415480" y="1556792"/>
            <a:ext cx="9217024" cy="1754326"/>
          </a:xfrm>
          <a:prstGeom prst="rect">
            <a:avLst/>
          </a:prstGeom>
        </p:spPr>
        <p:txBody>
          <a:bodyPr wrap="square">
            <a:spAutoFit/>
          </a:bodyPr>
          <a:lstStyle/>
          <a:p>
            <a:pPr>
              <a:lnSpc>
                <a:spcPct val="150000"/>
              </a:lnSpc>
            </a:pPr>
            <a:r>
              <a:rPr lang="en-US" altLang="zh-CN" sz="2400" dirty="0">
                <a:latin typeface="黑体" panose="02010609060101010101" pitchFamily="49" charset="-122"/>
                <a:ea typeface="黑体" panose="02010609060101010101" pitchFamily="49" charset="-122"/>
              </a:rPr>
              <a:t>DCT</a:t>
            </a:r>
            <a:r>
              <a:rPr lang="zh-CN" altLang="en-US" sz="2400" dirty="0">
                <a:latin typeface="黑体" panose="02010609060101010101" pitchFamily="49" charset="-122"/>
                <a:ea typeface="黑体" panose="02010609060101010101" pitchFamily="49" charset="-122"/>
              </a:rPr>
              <a:t>变换的全称是离散余弦变换</a:t>
            </a:r>
            <a:r>
              <a:rPr lang="en-US" altLang="zh-CN" sz="2400" dirty="0">
                <a:latin typeface="黑体" panose="02010609060101010101" pitchFamily="49" charset="-122"/>
                <a:ea typeface="黑体" panose="02010609060101010101" pitchFamily="49" charset="-122"/>
              </a:rPr>
              <a:t>(Discrete Cosine Transform)</a:t>
            </a:r>
            <a:r>
              <a:rPr lang="zh-CN" altLang="en-US" sz="2400" dirty="0">
                <a:latin typeface="黑体" panose="02010609060101010101" pitchFamily="49" charset="-122"/>
                <a:ea typeface="黑体" panose="02010609060101010101" pitchFamily="49" charset="-122"/>
              </a:rPr>
              <a:t>，主要用于将数据或图像的压缩，能够将空域的信号转换到频域上，具有良好的去相关性的</a:t>
            </a:r>
            <a:r>
              <a:rPr lang="zh-CN" altLang="en-US" sz="2400" dirty="0" smtClean="0">
                <a:latin typeface="黑体" panose="02010609060101010101" pitchFamily="49" charset="-122"/>
                <a:ea typeface="黑体" panose="02010609060101010101" pitchFamily="49" charset="-122"/>
              </a:rPr>
              <a:t>性能。</a:t>
            </a:r>
            <a:endParaRPr lang="zh-CN" altLang="en-US" sz="2400" dirty="0">
              <a:latin typeface="黑体" panose="02010609060101010101" pitchFamily="49" charset="-122"/>
              <a:ea typeface="黑体" panose="02010609060101010101" pitchFamily="49" charset="-122"/>
            </a:endParaRPr>
          </a:p>
        </p:txBody>
      </p:sp>
      <p:pic>
        <p:nvPicPr>
          <p:cNvPr id="17" name="图片 16"/>
          <p:cNvPicPr>
            <a:picLocks noChangeAspect="1"/>
          </p:cNvPicPr>
          <p:nvPr/>
        </p:nvPicPr>
        <p:blipFill>
          <a:blip r:embed="rId3"/>
          <a:stretch>
            <a:fillRect/>
          </a:stretch>
        </p:blipFill>
        <p:spPr>
          <a:xfrm>
            <a:off x="2291764" y="3717032"/>
            <a:ext cx="2785161" cy="2222065"/>
          </a:xfrm>
          <a:prstGeom prst="rect">
            <a:avLst/>
          </a:prstGeom>
        </p:spPr>
      </p:pic>
      <p:pic>
        <p:nvPicPr>
          <p:cNvPr id="18" name="图片 17"/>
          <p:cNvPicPr>
            <a:picLocks noChangeAspect="1"/>
          </p:cNvPicPr>
          <p:nvPr/>
        </p:nvPicPr>
        <p:blipFill>
          <a:blip r:embed="rId4"/>
          <a:stretch>
            <a:fillRect/>
          </a:stretch>
        </p:blipFill>
        <p:spPr>
          <a:xfrm>
            <a:off x="6491378" y="3708082"/>
            <a:ext cx="2785162" cy="2222065"/>
          </a:xfrm>
          <a:prstGeom prst="rect">
            <a:avLst/>
          </a:prstGeom>
        </p:spPr>
      </p:pic>
    </p:spTree>
    <p:extLst>
      <p:ext uri="{BB962C8B-B14F-4D97-AF65-F5344CB8AC3E}">
        <p14:creationId xmlns:p14="http://schemas.microsoft.com/office/powerpoint/2010/main" val="1941500964"/>
      </p:ext>
    </p:extLst>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49" y="1117966"/>
            <a:ext cx="102028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文本框 11"/>
          <p:cNvSpPr txBox="1">
            <a:spLocks noChangeArrowheads="1"/>
          </p:cNvSpPr>
          <p:nvPr/>
        </p:nvSpPr>
        <p:spPr bwMode="auto">
          <a:xfrm>
            <a:off x="839788" y="333375"/>
            <a:ext cx="8208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zh-CN" altLang="en-US" sz="3600" dirty="0" smtClean="0">
                <a:solidFill>
                  <a:srgbClr val="FFFF00"/>
                </a:solidFill>
                <a:latin typeface="黑体" panose="02010609060101010101" pitchFamily="49" charset="-122"/>
                <a:ea typeface="黑体" panose="02010609060101010101" pitchFamily="49" charset="-122"/>
              </a:rPr>
              <a:t>回顾：虹膜特征识别的一般过程</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13316" name="文本框 12"/>
          <p:cNvSpPr txBox="1">
            <a:spLocks noChangeArrowheads="1"/>
          </p:cNvSpPr>
          <p:nvPr/>
        </p:nvSpPr>
        <p:spPr bwMode="auto">
          <a:xfrm>
            <a:off x="3563938" y="5949950"/>
            <a:ext cx="504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zh-CN" altLang="en-US" sz="3200" dirty="0">
                <a:latin typeface="黑体" panose="02010609060101010101" pitchFamily="49" charset="-122"/>
                <a:ea typeface="黑体" panose="02010609060101010101" pitchFamily="49" charset="-122"/>
              </a:rPr>
              <a:t>虹膜特征识别的一般过程</a:t>
            </a:r>
          </a:p>
        </p:txBody>
      </p:sp>
      <p:sp>
        <p:nvSpPr>
          <p:cNvPr id="4" name="圆角矩形 3"/>
          <p:cNvSpPr/>
          <p:nvPr/>
        </p:nvSpPr>
        <p:spPr>
          <a:xfrm>
            <a:off x="2927648" y="1495321"/>
            <a:ext cx="1800200" cy="4392488"/>
          </a:xfrm>
          <a:prstGeom prst="roundRect">
            <a:avLst/>
          </a:prstGeom>
          <a:solidFill>
            <a:srgbClr val="C5E8EA">
              <a:alpha val="63137"/>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文本框 13"/>
          <p:cNvSpPr txBox="1"/>
          <p:nvPr/>
        </p:nvSpPr>
        <p:spPr>
          <a:xfrm>
            <a:off x="2495600" y="404664"/>
            <a:ext cx="6768752" cy="584775"/>
          </a:xfrm>
          <a:prstGeom prst="rect">
            <a:avLst/>
          </a:prstGeom>
          <a:noFill/>
        </p:spPr>
        <p:txBody>
          <a:bodyPr wrap="square" rtlCol="0">
            <a:spAutoFit/>
          </a:bodyPr>
          <a:lstStyle/>
          <a:p>
            <a:pPr algn="ctr"/>
            <a:r>
              <a:rPr lang="zh-CN" altLang="en-US" sz="3200" dirty="0" smtClean="0"/>
              <a:t>基于图像</a:t>
            </a:r>
            <a:r>
              <a:rPr lang="en-US" altLang="zh-CN" sz="3200" dirty="0" smtClean="0"/>
              <a:t>DCT</a:t>
            </a:r>
            <a:r>
              <a:rPr lang="zh-CN" altLang="en-US" sz="3200" dirty="0" smtClean="0"/>
              <a:t>变换的压缩</a:t>
            </a:r>
            <a:endParaRPr lang="zh-CN" altLang="en-US" sz="3200" dirty="0"/>
          </a:p>
        </p:txBody>
      </p:sp>
      <p:pic>
        <p:nvPicPr>
          <p:cNvPr id="2" name="图片 1"/>
          <p:cNvPicPr>
            <a:picLocks noChangeAspect="1"/>
          </p:cNvPicPr>
          <p:nvPr/>
        </p:nvPicPr>
        <p:blipFill>
          <a:blip r:embed="rId3"/>
          <a:stretch>
            <a:fillRect/>
          </a:stretch>
        </p:blipFill>
        <p:spPr>
          <a:xfrm>
            <a:off x="1991544" y="1703986"/>
            <a:ext cx="2785161" cy="2222065"/>
          </a:xfrm>
          <a:prstGeom prst="rect">
            <a:avLst/>
          </a:prstGeom>
        </p:spPr>
      </p:pic>
      <p:pic>
        <p:nvPicPr>
          <p:cNvPr id="3" name="图片 2"/>
          <p:cNvPicPr>
            <a:picLocks noChangeAspect="1"/>
          </p:cNvPicPr>
          <p:nvPr/>
        </p:nvPicPr>
        <p:blipFill>
          <a:blip r:embed="rId4"/>
          <a:stretch>
            <a:fillRect/>
          </a:stretch>
        </p:blipFill>
        <p:spPr>
          <a:xfrm>
            <a:off x="6672064" y="1672441"/>
            <a:ext cx="2785161" cy="2222065"/>
          </a:xfrm>
          <a:prstGeom prst="rect">
            <a:avLst/>
          </a:prstGeom>
        </p:spPr>
      </p:pic>
      <p:pic>
        <p:nvPicPr>
          <p:cNvPr id="4" name="图片 3"/>
          <p:cNvPicPr>
            <a:picLocks noChangeAspect="1"/>
          </p:cNvPicPr>
          <p:nvPr/>
        </p:nvPicPr>
        <p:blipFill>
          <a:blip r:embed="rId5"/>
          <a:stretch>
            <a:fillRect/>
          </a:stretch>
        </p:blipFill>
        <p:spPr>
          <a:xfrm>
            <a:off x="6672064" y="4347882"/>
            <a:ext cx="2785162" cy="2222065"/>
          </a:xfrm>
          <a:prstGeom prst="rect">
            <a:avLst/>
          </a:prstGeom>
        </p:spPr>
      </p:pic>
      <p:pic>
        <p:nvPicPr>
          <p:cNvPr id="5" name="图片 4"/>
          <p:cNvPicPr>
            <a:picLocks noChangeAspect="1"/>
          </p:cNvPicPr>
          <p:nvPr/>
        </p:nvPicPr>
        <p:blipFill>
          <a:blip r:embed="rId6"/>
          <a:stretch>
            <a:fillRect/>
          </a:stretch>
        </p:blipFill>
        <p:spPr>
          <a:xfrm>
            <a:off x="1991544" y="4347882"/>
            <a:ext cx="2785162" cy="2222065"/>
          </a:xfrm>
          <a:prstGeom prst="rect">
            <a:avLst/>
          </a:prstGeom>
        </p:spPr>
      </p:pic>
      <p:sp>
        <p:nvSpPr>
          <p:cNvPr id="6" name="右箭头 5"/>
          <p:cNvSpPr/>
          <p:nvPr/>
        </p:nvSpPr>
        <p:spPr>
          <a:xfrm>
            <a:off x="4943872" y="2459437"/>
            <a:ext cx="1428584" cy="648072"/>
          </a:xfrm>
          <a:prstGeom prst="rightArrow">
            <a:avLst>
              <a:gd name="adj1" fmla="val 43587"/>
              <a:gd name="adj2" fmla="val 73516"/>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flipH="1">
            <a:off x="5076312" y="5134878"/>
            <a:ext cx="1296144" cy="648072"/>
          </a:xfrm>
          <a:prstGeom prst="rightArrow">
            <a:avLst>
              <a:gd name="adj1" fmla="val 43587"/>
              <a:gd name="adj2" fmla="val 73516"/>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a:off x="7812616" y="3922959"/>
            <a:ext cx="504056" cy="374206"/>
          </a:xfrm>
          <a:prstGeom prst="down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921672" y="2204864"/>
            <a:ext cx="954107" cy="707886"/>
          </a:xfrm>
          <a:prstGeom prst="rect">
            <a:avLst/>
          </a:prstGeom>
          <a:noFill/>
        </p:spPr>
        <p:txBody>
          <a:bodyPr wrap="none" rtlCol="0">
            <a:spAutoFit/>
          </a:bodyPr>
          <a:lstStyle/>
          <a:p>
            <a:r>
              <a:rPr lang="zh-CN" altLang="en-US" sz="2000" dirty="0" smtClean="0"/>
              <a:t>转换为</a:t>
            </a:r>
            <a:endParaRPr lang="en-US" altLang="zh-CN" sz="2000" dirty="0" smtClean="0"/>
          </a:p>
          <a:p>
            <a:endParaRPr lang="en-US" altLang="zh-CN" sz="2000" dirty="0"/>
          </a:p>
        </p:txBody>
      </p:sp>
      <p:sp>
        <p:nvSpPr>
          <p:cNvPr id="10" name="文本框 9"/>
          <p:cNvSpPr txBox="1"/>
          <p:nvPr/>
        </p:nvSpPr>
        <p:spPr>
          <a:xfrm>
            <a:off x="2830126" y="1209708"/>
            <a:ext cx="1107996" cy="461665"/>
          </a:xfrm>
          <a:prstGeom prst="rect">
            <a:avLst/>
          </a:prstGeom>
          <a:noFill/>
        </p:spPr>
        <p:txBody>
          <a:bodyPr wrap="none" rtlCol="0">
            <a:spAutoFit/>
          </a:bodyPr>
          <a:lstStyle/>
          <a:p>
            <a:r>
              <a:rPr lang="zh-CN" altLang="en-US" sz="2400" dirty="0" smtClean="0"/>
              <a:t>灰度图</a:t>
            </a:r>
            <a:endParaRPr lang="zh-CN" altLang="en-US" sz="2400" dirty="0"/>
          </a:p>
        </p:txBody>
      </p:sp>
      <p:sp>
        <p:nvSpPr>
          <p:cNvPr id="12" name="文本框 11"/>
          <p:cNvSpPr txBox="1"/>
          <p:nvPr/>
        </p:nvSpPr>
        <p:spPr>
          <a:xfrm>
            <a:off x="7510646" y="1209707"/>
            <a:ext cx="1107996" cy="461665"/>
          </a:xfrm>
          <a:prstGeom prst="rect">
            <a:avLst/>
          </a:prstGeom>
          <a:noFill/>
        </p:spPr>
        <p:txBody>
          <a:bodyPr wrap="none" rtlCol="0">
            <a:spAutoFit/>
          </a:bodyPr>
          <a:lstStyle/>
          <a:p>
            <a:r>
              <a:rPr lang="zh-CN" altLang="en-US" sz="2400" dirty="0" smtClean="0"/>
              <a:t>频率图</a:t>
            </a:r>
            <a:endParaRPr lang="zh-CN" altLang="en-US" sz="2400" dirty="0"/>
          </a:p>
        </p:txBody>
      </p:sp>
      <p:sp>
        <p:nvSpPr>
          <p:cNvPr id="11" name="文本框 10"/>
          <p:cNvSpPr txBox="1"/>
          <p:nvPr/>
        </p:nvSpPr>
        <p:spPr>
          <a:xfrm>
            <a:off x="9457225" y="3807079"/>
            <a:ext cx="2471423" cy="707886"/>
          </a:xfrm>
          <a:prstGeom prst="rect">
            <a:avLst/>
          </a:prstGeom>
          <a:noFill/>
        </p:spPr>
        <p:txBody>
          <a:bodyPr wrap="square" rtlCol="0">
            <a:spAutoFit/>
          </a:bodyPr>
          <a:lstStyle/>
          <a:p>
            <a:r>
              <a:rPr lang="zh-CN" altLang="en-US" sz="2000" dirty="0" smtClean="0"/>
              <a:t>在频域图中对</a:t>
            </a:r>
            <a:r>
              <a:rPr lang="zh-CN" altLang="en-US" sz="2000" dirty="0"/>
              <a:t>大于</a:t>
            </a:r>
            <a:r>
              <a:rPr lang="en-US" altLang="zh-CN" sz="2000" dirty="0"/>
              <a:t>100</a:t>
            </a:r>
            <a:r>
              <a:rPr lang="zh-CN" altLang="en-US" sz="2000" dirty="0"/>
              <a:t>的行和列都置零</a:t>
            </a:r>
          </a:p>
        </p:txBody>
      </p:sp>
      <p:sp>
        <p:nvSpPr>
          <p:cNvPr id="15" name="文本框 14"/>
          <p:cNvSpPr txBox="1"/>
          <p:nvPr/>
        </p:nvSpPr>
        <p:spPr>
          <a:xfrm>
            <a:off x="5181110" y="4744635"/>
            <a:ext cx="1467068" cy="1323439"/>
          </a:xfrm>
          <a:prstGeom prst="rect">
            <a:avLst/>
          </a:prstGeom>
          <a:noFill/>
        </p:spPr>
        <p:txBody>
          <a:bodyPr wrap="none" rtlCol="0">
            <a:spAutoFit/>
          </a:bodyPr>
          <a:lstStyle/>
          <a:p>
            <a:pPr algn="ctr"/>
            <a:r>
              <a:rPr lang="zh-CN" altLang="en-US" sz="2000" dirty="0" smtClean="0"/>
              <a:t>频域转换为</a:t>
            </a:r>
            <a:endParaRPr lang="en-US" altLang="zh-CN" sz="2000" dirty="0" smtClean="0"/>
          </a:p>
          <a:p>
            <a:pPr algn="ctr"/>
            <a:endParaRPr lang="en-US" altLang="zh-CN" sz="2000" dirty="0"/>
          </a:p>
          <a:p>
            <a:pPr algn="ctr"/>
            <a:endParaRPr lang="en-US" altLang="zh-CN" sz="2000" dirty="0" smtClean="0"/>
          </a:p>
          <a:p>
            <a:pPr algn="ctr"/>
            <a:r>
              <a:rPr lang="zh-CN" altLang="en-US" sz="2000" dirty="0" smtClean="0"/>
              <a:t>灰度图</a:t>
            </a:r>
            <a:endParaRPr lang="en-US" altLang="zh-CN" sz="2000" dirty="0" smtClean="0"/>
          </a:p>
        </p:txBody>
      </p:sp>
    </p:spTree>
    <p:extLst>
      <p:ext uri="{BB962C8B-B14F-4D97-AF65-F5344CB8AC3E}">
        <p14:creationId xmlns:p14="http://schemas.microsoft.com/office/powerpoint/2010/main" val="2402845184"/>
      </p:ext>
    </p:extLst>
  </p:cSld>
  <p:clrMapOvr>
    <a:masterClrMapping/>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620688"/>
            <a:ext cx="6048672" cy="504056"/>
          </a:xfrm>
          <a:prstGeom prst="rect">
            <a:avLst/>
          </a:prstGeom>
        </p:spPr>
      </p:pic>
      <p:sp>
        <p:nvSpPr>
          <p:cNvPr id="7" name="文本框 6"/>
          <p:cNvSpPr txBox="1"/>
          <p:nvPr/>
        </p:nvSpPr>
        <p:spPr>
          <a:xfrm>
            <a:off x="3899757" y="757225"/>
            <a:ext cx="441146" cy="369332"/>
          </a:xfrm>
          <a:prstGeom prst="rect">
            <a:avLst/>
          </a:prstGeom>
          <a:noFill/>
        </p:spPr>
        <p:txBody>
          <a:bodyPr wrap="none" rtlCol="0">
            <a:spAutoFit/>
          </a:bodyPr>
          <a:lstStyle/>
          <a:p>
            <a:r>
              <a:rPr lang="en-US" altLang="zh-CN" dirty="0" smtClean="0"/>
              <a:t>20</a:t>
            </a:r>
            <a:endParaRPr lang="zh-CN" altLang="en-US" dirty="0"/>
          </a:p>
        </p:txBody>
      </p:sp>
      <p:sp>
        <p:nvSpPr>
          <p:cNvPr id="8" name="文本框 7"/>
          <p:cNvSpPr txBox="1"/>
          <p:nvPr/>
        </p:nvSpPr>
        <p:spPr>
          <a:xfrm>
            <a:off x="6888088" y="332656"/>
            <a:ext cx="569387" cy="369332"/>
          </a:xfrm>
          <a:prstGeom prst="rect">
            <a:avLst/>
          </a:prstGeom>
          <a:noFill/>
        </p:spPr>
        <p:txBody>
          <a:bodyPr wrap="none" rtlCol="0">
            <a:spAutoFit/>
          </a:bodyPr>
          <a:lstStyle/>
          <a:p>
            <a:r>
              <a:rPr lang="en-US" altLang="zh-CN" dirty="0" smtClean="0"/>
              <a:t>240</a:t>
            </a:r>
            <a:endParaRPr lang="zh-CN" altLang="en-US" dirty="0"/>
          </a:p>
        </p:txBody>
      </p:sp>
      <p:sp>
        <p:nvSpPr>
          <p:cNvPr id="2" name="文本框 1"/>
          <p:cNvSpPr txBox="1"/>
          <p:nvPr/>
        </p:nvSpPr>
        <p:spPr>
          <a:xfrm>
            <a:off x="4583832" y="1151166"/>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
        <p:nvSpPr>
          <p:cNvPr id="3" name="文本框 2"/>
          <p:cNvSpPr txBox="1"/>
          <p:nvPr/>
        </p:nvSpPr>
        <p:spPr>
          <a:xfrm>
            <a:off x="623392" y="1772816"/>
            <a:ext cx="11089232" cy="3785652"/>
          </a:xfrm>
          <a:prstGeom prst="rect">
            <a:avLst/>
          </a:prstGeom>
          <a:noFill/>
        </p:spPr>
        <p:txBody>
          <a:bodyPr wrap="square" rtlCol="0">
            <a:spAutoFit/>
          </a:bodyPr>
          <a:lstStyle/>
          <a:p>
            <a:pPr>
              <a:lnSpc>
                <a:spcPct val="150000"/>
              </a:lnSpc>
            </a:pPr>
            <a:r>
              <a:rPr lang="zh-CN" altLang="en-US" sz="2000" b="1" dirty="0" smtClean="0">
                <a:solidFill>
                  <a:srgbClr val="FFFF00"/>
                </a:solidFill>
              </a:rPr>
              <a:t>思路</a:t>
            </a:r>
            <a:r>
              <a:rPr lang="en-US" altLang="zh-CN" sz="2000" b="1" dirty="0" smtClean="0">
                <a:solidFill>
                  <a:srgbClr val="FFFF00"/>
                </a:solidFill>
              </a:rPr>
              <a:t>2</a:t>
            </a:r>
            <a:r>
              <a:rPr lang="zh-CN" altLang="en-US" sz="2000" b="1" dirty="0" smtClean="0">
                <a:solidFill>
                  <a:srgbClr val="FFFF00"/>
                </a:solidFill>
              </a:rPr>
              <a:t>：</a:t>
            </a:r>
            <a:endParaRPr lang="en-US" altLang="zh-CN" sz="2000" b="1" dirty="0" smtClean="0">
              <a:solidFill>
                <a:srgbClr val="FFFF00"/>
              </a:solidFill>
            </a:endParaRPr>
          </a:p>
          <a:p>
            <a:pPr>
              <a:lnSpc>
                <a:spcPct val="150000"/>
              </a:lnSpc>
            </a:pPr>
            <a:r>
              <a:rPr lang="zh-CN" altLang="en-US" sz="2000" dirty="0" smtClean="0"/>
              <a:t>（</a:t>
            </a:r>
            <a:r>
              <a:rPr lang="en-US" altLang="zh-CN" sz="2000" dirty="0" smtClean="0"/>
              <a:t>1</a:t>
            </a:r>
            <a:r>
              <a:rPr lang="zh-CN" altLang="en-US" sz="2000" dirty="0" smtClean="0"/>
              <a:t>）把归一化后的图像做图像增强处理；</a:t>
            </a:r>
            <a:endParaRPr lang="en-US" altLang="zh-CN" sz="2000" dirty="0" smtClean="0"/>
          </a:p>
          <a:p>
            <a:pPr>
              <a:lnSpc>
                <a:spcPct val="150000"/>
              </a:lnSpc>
            </a:pPr>
            <a:r>
              <a:rPr lang="zh-CN" altLang="en-US" sz="2000" dirty="0" smtClean="0"/>
              <a:t>（</a:t>
            </a:r>
            <a:r>
              <a:rPr lang="en-US" altLang="zh-CN" sz="2000" dirty="0" smtClean="0"/>
              <a:t>2</a:t>
            </a:r>
            <a:r>
              <a:rPr lang="zh-CN" altLang="en-US" sz="2000" dirty="0" smtClean="0"/>
              <a:t>）定义一</a:t>
            </a:r>
            <a:r>
              <a:rPr lang="zh-CN" altLang="en-US" sz="2000" dirty="0"/>
              <a:t>个</a:t>
            </a:r>
            <a:r>
              <a:rPr lang="zh-CN" altLang="en-US" sz="2000" dirty="0" smtClean="0"/>
              <a:t>可存储特征的一维</a:t>
            </a:r>
            <a:r>
              <a:rPr lang="zh-CN" altLang="en-US" sz="2000" dirty="0" smtClean="0">
                <a:solidFill>
                  <a:srgbClr val="FFFF00"/>
                </a:solidFill>
              </a:rPr>
              <a:t>数组；</a:t>
            </a:r>
            <a:endParaRPr lang="en-US" altLang="zh-CN" sz="2000" dirty="0" smtClean="0">
              <a:solidFill>
                <a:srgbClr val="FFFF00"/>
              </a:solidFill>
            </a:endParaRPr>
          </a:p>
          <a:p>
            <a:pPr>
              <a:lnSpc>
                <a:spcPct val="150000"/>
              </a:lnSpc>
            </a:pPr>
            <a:r>
              <a:rPr lang="zh-CN" altLang="en-US" sz="2000" dirty="0" smtClean="0"/>
              <a:t>（</a:t>
            </a:r>
            <a:r>
              <a:rPr lang="en-US" altLang="zh-CN" sz="2000" dirty="0" smtClean="0"/>
              <a:t>3</a:t>
            </a:r>
            <a:r>
              <a:rPr lang="zh-CN" altLang="en-US" sz="2000" dirty="0" smtClean="0"/>
              <a:t>）把增强后的图像分成大小均匀的块，对每块图像做如下处理：</a:t>
            </a:r>
            <a:endParaRPr lang="en-US" altLang="zh-CN" sz="2000" dirty="0" smtClean="0"/>
          </a:p>
          <a:p>
            <a:pPr>
              <a:lnSpc>
                <a:spcPct val="150000"/>
              </a:lnSpc>
            </a:pPr>
            <a:r>
              <a:rPr lang="en-US" altLang="zh-CN" sz="2000" dirty="0"/>
              <a:t> </a:t>
            </a:r>
            <a:r>
              <a:rPr lang="en-US" altLang="zh-CN" sz="2000" dirty="0" smtClean="0"/>
              <a:t>   </a:t>
            </a:r>
            <a:r>
              <a:rPr lang="zh-CN" altLang="en-US" sz="2000" dirty="0" smtClean="0"/>
              <a:t>（</a:t>
            </a:r>
            <a:r>
              <a:rPr lang="en-US" altLang="zh-CN" sz="2000" dirty="0" smtClean="0"/>
              <a:t>3.1</a:t>
            </a:r>
            <a:r>
              <a:rPr lang="zh-CN" altLang="en-US" sz="2000" dirty="0" smtClean="0"/>
              <a:t>）逐行计算灰度均值，得到一组数据；</a:t>
            </a:r>
            <a:endParaRPr lang="en-US" altLang="zh-CN" sz="2000" dirty="0" smtClean="0"/>
          </a:p>
          <a:p>
            <a:pPr>
              <a:lnSpc>
                <a:spcPct val="150000"/>
              </a:lnSpc>
            </a:pPr>
            <a:r>
              <a:rPr lang="en-US" altLang="zh-CN" sz="2000" dirty="0"/>
              <a:t> </a:t>
            </a:r>
            <a:r>
              <a:rPr lang="en-US" altLang="zh-CN" sz="2000" dirty="0" smtClean="0"/>
              <a:t>   </a:t>
            </a:r>
            <a:r>
              <a:rPr lang="zh-CN" altLang="en-US" sz="2000" dirty="0" smtClean="0"/>
              <a:t>（</a:t>
            </a:r>
            <a:r>
              <a:rPr lang="en-US" altLang="zh-CN" sz="2000" dirty="0" smtClean="0"/>
              <a:t>3.2</a:t>
            </a:r>
            <a:r>
              <a:rPr lang="zh-CN" altLang="en-US" sz="2000" dirty="0" smtClean="0"/>
              <a:t>）对这组数据作</a:t>
            </a:r>
            <a:r>
              <a:rPr lang="en-US" altLang="zh-CN" sz="2000" dirty="0" smtClean="0"/>
              <a:t>DCT</a:t>
            </a:r>
            <a:r>
              <a:rPr lang="zh-CN" altLang="en-US" sz="2000" dirty="0" smtClean="0"/>
              <a:t>（离散余弦变换）变换；</a:t>
            </a:r>
            <a:endParaRPr lang="en-US" altLang="zh-CN" sz="2000" dirty="0" smtClean="0"/>
          </a:p>
          <a:p>
            <a:pPr>
              <a:lnSpc>
                <a:spcPct val="150000"/>
              </a:lnSpc>
            </a:pPr>
            <a:r>
              <a:rPr lang="zh-CN" altLang="en-US" sz="2000" dirty="0" smtClean="0"/>
              <a:t>    （</a:t>
            </a:r>
            <a:r>
              <a:rPr lang="en-US" altLang="zh-CN" sz="2000" dirty="0" smtClean="0"/>
              <a:t>3.3</a:t>
            </a:r>
            <a:r>
              <a:rPr lang="zh-CN" altLang="en-US" sz="2000" dirty="0" smtClean="0"/>
              <a:t>）上</a:t>
            </a:r>
            <a:r>
              <a:rPr lang="en-US" altLang="zh-CN" sz="2000" dirty="0" smtClean="0"/>
              <a:t>2.2</a:t>
            </a:r>
            <a:r>
              <a:rPr lang="zh-CN" altLang="en-US" sz="2000" dirty="0" smtClean="0"/>
              <a:t>中得到数组，追加至特征数组中；</a:t>
            </a:r>
            <a:endParaRPr lang="en-US" altLang="zh-CN" sz="2000" dirty="0" smtClean="0"/>
          </a:p>
          <a:p>
            <a:pPr>
              <a:lnSpc>
                <a:spcPct val="150000"/>
              </a:lnSpc>
            </a:pPr>
            <a:r>
              <a:rPr lang="zh-CN" altLang="en-US" sz="2000" dirty="0" smtClean="0"/>
              <a:t>（</a:t>
            </a:r>
            <a:r>
              <a:rPr lang="en-US" altLang="zh-CN" sz="2000" dirty="0" smtClean="0"/>
              <a:t>4</a:t>
            </a:r>
            <a:r>
              <a:rPr lang="zh-CN" altLang="en-US" sz="2000" dirty="0" smtClean="0"/>
              <a:t>）对特征数组中的数据，进行二值化处理，从而得到特征编码</a:t>
            </a:r>
            <a:endParaRPr lang="zh-CN" altLang="en-US" sz="2000"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984" y="5445224"/>
            <a:ext cx="6048672" cy="504056"/>
          </a:xfrm>
          <a:prstGeom prst="rect">
            <a:avLst/>
          </a:prstGeom>
        </p:spPr>
      </p:pic>
      <p:sp>
        <p:nvSpPr>
          <p:cNvPr id="10" name="文本框 9"/>
          <p:cNvSpPr txBox="1"/>
          <p:nvPr/>
        </p:nvSpPr>
        <p:spPr>
          <a:xfrm>
            <a:off x="5555941" y="5581761"/>
            <a:ext cx="441146" cy="369332"/>
          </a:xfrm>
          <a:prstGeom prst="rect">
            <a:avLst/>
          </a:prstGeom>
          <a:noFill/>
        </p:spPr>
        <p:txBody>
          <a:bodyPr wrap="none" rtlCol="0">
            <a:spAutoFit/>
          </a:bodyPr>
          <a:lstStyle/>
          <a:p>
            <a:r>
              <a:rPr lang="en-US" altLang="zh-CN" dirty="0" smtClean="0"/>
              <a:t>20</a:t>
            </a:r>
            <a:endParaRPr lang="zh-CN" altLang="en-US" dirty="0"/>
          </a:p>
        </p:txBody>
      </p:sp>
      <p:sp>
        <p:nvSpPr>
          <p:cNvPr id="11" name="文本框 10"/>
          <p:cNvSpPr txBox="1"/>
          <p:nvPr/>
        </p:nvSpPr>
        <p:spPr>
          <a:xfrm>
            <a:off x="8544272" y="5157192"/>
            <a:ext cx="569387" cy="369332"/>
          </a:xfrm>
          <a:prstGeom prst="rect">
            <a:avLst/>
          </a:prstGeom>
          <a:noFill/>
        </p:spPr>
        <p:txBody>
          <a:bodyPr wrap="none" rtlCol="0">
            <a:spAutoFit/>
          </a:bodyPr>
          <a:lstStyle/>
          <a:p>
            <a:r>
              <a:rPr lang="en-US" altLang="zh-CN" dirty="0" smtClean="0"/>
              <a:t>240</a:t>
            </a:r>
            <a:endParaRPr lang="zh-CN" altLang="en-US" dirty="0"/>
          </a:p>
        </p:txBody>
      </p:sp>
      <p:sp>
        <p:nvSpPr>
          <p:cNvPr id="12" name="文本框 11"/>
          <p:cNvSpPr txBox="1"/>
          <p:nvPr/>
        </p:nvSpPr>
        <p:spPr>
          <a:xfrm>
            <a:off x="6240016" y="5975702"/>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Tree>
    <p:extLst>
      <p:ext uri="{BB962C8B-B14F-4D97-AF65-F5344CB8AC3E}">
        <p14:creationId xmlns:p14="http://schemas.microsoft.com/office/powerpoint/2010/main" val="118609714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1753655"/>
            <a:ext cx="6048672" cy="504056"/>
          </a:xfrm>
          <a:prstGeom prst="rect">
            <a:avLst/>
          </a:prstGeom>
        </p:spPr>
      </p:pic>
      <p:sp>
        <p:nvSpPr>
          <p:cNvPr id="7" name="文本框 6"/>
          <p:cNvSpPr txBox="1"/>
          <p:nvPr/>
        </p:nvSpPr>
        <p:spPr>
          <a:xfrm>
            <a:off x="4907869" y="1890192"/>
            <a:ext cx="441146" cy="369332"/>
          </a:xfrm>
          <a:prstGeom prst="rect">
            <a:avLst/>
          </a:prstGeom>
          <a:noFill/>
        </p:spPr>
        <p:txBody>
          <a:bodyPr wrap="none" rtlCol="0">
            <a:spAutoFit/>
          </a:bodyPr>
          <a:lstStyle/>
          <a:p>
            <a:r>
              <a:rPr lang="en-US" altLang="zh-CN" dirty="0" smtClean="0"/>
              <a:t>20</a:t>
            </a:r>
            <a:endParaRPr lang="zh-CN" altLang="en-US" dirty="0"/>
          </a:p>
        </p:txBody>
      </p:sp>
      <p:sp>
        <p:nvSpPr>
          <p:cNvPr id="8" name="文本框 7"/>
          <p:cNvSpPr txBox="1"/>
          <p:nvPr/>
        </p:nvSpPr>
        <p:spPr>
          <a:xfrm>
            <a:off x="7896200" y="1465623"/>
            <a:ext cx="569387" cy="369332"/>
          </a:xfrm>
          <a:prstGeom prst="rect">
            <a:avLst/>
          </a:prstGeom>
          <a:noFill/>
        </p:spPr>
        <p:txBody>
          <a:bodyPr wrap="none" rtlCol="0">
            <a:spAutoFit/>
          </a:bodyPr>
          <a:lstStyle/>
          <a:p>
            <a:r>
              <a:rPr lang="en-US" altLang="zh-CN" dirty="0" smtClean="0"/>
              <a:t>240</a:t>
            </a:r>
            <a:endParaRPr lang="zh-CN" altLang="en-US" dirty="0"/>
          </a:p>
        </p:txBody>
      </p:sp>
      <p:sp>
        <p:nvSpPr>
          <p:cNvPr id="2" name="文本框 1"/>
          <p:cNvSpPr txBox="1"/>
          <p:nvPr/>
        </p:nvSpPr>
        <p:spPr>
          <a:xfrm>
            <a:off x="5591944" y="2284133"/>
            <a:ext cx="5559524" cy="461665"/>
          </a:xfrm>
          <a:prstGeom prst="rect">
            <a:avLst/>
          </a:prstGeom>
          <a:noFill/>
        </p:spPr>
        <p:txBody>
          <a:bodyPr wrap="square" rtlCol="0">
            <a:spAutoFit/>
          </a:bodyPr>
          <a:lstStyle/>
          <a:p>
            <a:r>
              <a:rPr lang="zh-CN" altLang="en-US" sz="2400" dirty="0" smtClean="0"/>
              <a:t>目标：提取特征，并转换为二进制数值</a:t>
            </a:r>
            <a:endParaRPr lang="zh-CN" altLang="en-US" sz="2400" dirty="0"/>
          </a:p>
        </p:txBody>
      </p:sp>
      <p:sp>
        <p:nvSpPr>
          <p:cNvPr id="9" name="标题 1"/>
          <p:cNvSpPr>
            <a:spLocks noGrp="1"/>
          </p:cNvSpPr>
          <p:nvPr>
            <p:ph type="title"/>
          </p:nvPr>
        </p:nvSpPr>
        <p:spPr>
          <a:xfrm>
            <a:off x="407368" y="215970"/>
            <a:ext cx="2448272" cy="624185"/>
          </a:xfrm>
        </p:spPr>
        <p:txBody>
          <a:bodyPr/>
          <a:lstStyle/>
          <a:p>
            <a:r>
              <a:rPr lang="zh-CN" altLang="en-US" sz="3200" dirty="0" smtClean="0"/>
              <a:t>参考代码：</a:t>
            </a:r>
            <a:endParaRPr lang="zh-CN" altLang="en-US" sz="3200" dirty="0"/>
          </a:p>
        </p:txBody>
      </p:sp>
      <p:sp>
        <p:nvSpPr>
          <p:cNvPr id="4" name="矩形 3"/>
          <p:cNvSpPr/>
          <p:nvPr/>
        </p:nvSpPr>
        <p:spPr>
          <a:xfrm>
            <a:off x="335360" y="872716"/>
            <a:ext cx="7488832" cy="4431983"/>
          </a:xfrm>
          <a:prstGeom prst="rect">
            <a:avLst/>
          </a:prstGeom>
        </p:spPr>
        <p:txBody>
          <a:bodyPr wrap="square">
            <a:spAutoFit/>
          </a:bodyPr>
          <a:lstStyle/>
          <a:p>
            <a:r>
              <a:rPr lang="en-US" altLang="zh-CN" sz="1600" dirty="0" err="1">
                <a:latin typeface="仿宋" panose="02010609060101010101" pitchFamily="49" charset="-122"/>
                <a:ea typeface="仿宋" panose="02010609060101010101" pitchFamily="49" charset="-122"/>
              </a:rPr>
              <a:t>def</a:t>
            </a:r>
            <a:r>
              <a:rPr lang="en-US" altLang="zh-CN" sz="1600" dirty="0">
                <a:latin typeface="仿宋" panose="02010609060101010101" pitchFamily="49" charset="-122"/>
                <a:ea typeface="仿宋" panose="02010609060101010101" pitchFamily="49" charset="-122"/>
              </a:rPr>
              <a:t> </a:t>
            </a:r>
            <a:r>
              <a:rPr lang="en-US" altLang="zh-CN" sz="1600" dirty="0" err="1">
                <a:latin typeface="仿宋" panose="02010609060101010101" pitchFamily="49" charset="-122"/>
                <a:ea typeface="仿宋" panose="02010609060101010101" pitchFamily="49" charset="-122"/>
              </a:rPr>
              <a:t>extract_feature</a:t>
            </a:r>
            <a:r>
              <a:rPr lang="en-US" altLang="zh-CN" sz="1600" dirty="0">
                <a:latin typeface="仿宋" panose="02010609060101010101" pitchFamily="49" charset="-122"/>
                <a:ea typeface="仿宋" panose="02010609060101010101" pitchFamily="49" charset="-122"/>
              </a:rPr>
              <a:t>(</a:t>
            </a:r>
            <a:r>
              <a:rPr lang="en-US" altLang="zh-CN" sz="1600" dirty="0" err="1">
                <a:latin typeface="仿宋" panose="02010609060101010101" pitchFamily="49" charset="-122"/>
                <a:ea typeface="仿宋" panose="02010609060101010101" pitchFamily="49" charset="-122"/>
              </a:rPr>
              <a:t>img</a:t>
            </a:r>
            <a:r>
              <a:rPr lang="en-US" altLang="zh-CN" sz="1600" dirty="0">
                <a:latin typeface="仿宋" panose="02010609060101010101" pitchFamily="49" charset="-122"/>
                <a:ea typeface="仿宋" panose="02010609060101010101" pitchFamily="49" charset="-122"/>
              </a:rPr>
              <a:t>):</a:t>
            </a:r>
          </a:p>
          <a:p>
            <a:r>
              <a:rPr lang="en-US" altLang="zh-CN" sz="1600" dirty="0">
                <a:latin typeface="仿宋" panose="02010609060101010101" pitchFamily="49" charset="-122"/>
                <a:ea typeface="仿宋" panose="02010609060101010101" pitchFamily="49" charset="-122"/>
              </a:rPr>
              <a:t>    global count</a:t>
            </a:r>
          </a:p>
          <a:p>
            <a:r>
              <a:rPr lang="en-US" altLang="zh-CN" sz="1600" dirty="0">
                <a:latin typeface="仿宋" panose="02010609060101010101" pitchFamily="49" charset="-122"/>
                <a:ea typeface="仿宋" panose="02010609060101010101" pitchFamily="49" charset="-122"/>
              </a:rPr>
              <a:t>    count = 0.0</a:t>
            </a:r>
          </a:p>
          <a:p>
            <a:r>
              <a:rPr lang="en-US" altLang="zh-CN" sz="1600" dirty="0">
                <a:latin typeface="仿宋" panose="02010609060101010101" pitchFamily="49" charset="-122"/>
                <a:ea typeface="仿宋" panose="02010609060101010101" pitchFamily="49" charset="-122"/>
              </a:rPr>
              <a:t>    col = </a:t>
            </a:r>
            <a:r>
              <a:rPr lang="en-US" altLang="zh-CN" sz="1600" dirty="0" err="1">
                <a:latin typeface="仿宋" panose="02010609060101010101" pitchFamily="49" charset="-122"/>
                <a:ea typeface="仿宋" panose="02010609060101010101" pitchFamily="49" charset="-122"/>
              </a:rPr>
              <a:t>len</a:t>
            </a:r>
            <a:r>
              <a:rPr lang="en-US" altLang="zh-CN" sz="1600" dirty="0">
                <a:latin typeface="仿宋" panose="02010609060101010101" pitchFamily="49" charset="-122"/>
                <a:ea typeface="仿宋" panose="02010609060101010101" pitchFamily="49" charset="-122"/>
              </a:rPr>
              <a:t>(</a:t>
            </a:r>
            <a:r>
              <a:rPr lang="en-US" altLang="zh-CN" sz="1600" dirty="0" err="1">
                <a:latin typeface="仿宋" panose="02010609060101010101" pitchFamily="49" charset="-122"/>
                <a:ea typeface="仿宋" panose="02010609060101010101" pitchFamily="49" charset="-122"/>
              </a:rPr>
              <a:t>img</a:t>
            </a:r>
            <a:r>
              <a:rPr lang="en-US" altLang="zh-CN" sz="1600" dirty="0">
                <a:latin typeface="仿宋" panose="02010609060101010101" pitchFamily="49" charset="-122"/>
                <a:ea typeface="仿宋" panose="02010609060101010101" pitchFamily="49" charset="-122"/>
              </a:rPr>
              <a:t>[0])</a:t>
            </a:r>
          </a:p>
          <a:p>
            <a:r>
              <a:rPr lang="en-US" altLang="zh-CN" sz="1600" dirty="0">
                <a:latin typeface="仿宋" panose="02010609060101010101" pitchFamily="49" charset="-122"/>
                <a:ea typeface="仿宋" panose="02010609060101010101" pitchFamily="49" charset="-122"/>
              </a:rPr>
              <a:t>    row = </a:t>
            </a:r>
            <a:r>
              <a:rPr lang="en-US" altLang="zh-CN" sz="1600" dirty="0" err="1">
                <a:latin typeface="仿宋" panose="02010609060101010101" pitchFamily="49" charset="-122"/>
                <a:ea typeface="仿宋" panose="02010609060101010101" pitchFamily="49" charset="-122"/>
              </a:rPr>
              <a:t>len</a:t>
            </a:r>
            <a:r>
              <a:rPr lang="en-US" altLang="zh-CN" sz="1600" dirty="0">
                <a:latin typeface="仿宋" panose="02010609060101010101" pitchFamily="49" charset="-122"/>
                <a:ea typeface="仿宋" panose="02010609060101010101" pitchFamily="49" charset="-122"/>
              </a:rPr>
              <a:t>(</a:t>
            </a:r>
            <a:r>
              <a:rPr lang="en-US" altLang="zh-CN" sz="1600" dirty="0" err="1">
                <a:latin typeface="仿宋" panose="02010609060101010101" pitchFamily="49" charset="-122"/>
                <a:ea typeface="仿宋" panose="02010609060101010101" pitchFamily="49" charset="-122"/>
              </a:rPr>
              <a:t>img</a:t>
            </a:r>
            <a:r>
              <a:rPr lang="en-US" altLang="zh-CN" sz="1600" dirty="0">
                <a:latin typeface="仿宋" panose="02010609060101010101" pitchFamily="49" charset="-122"/>
                <a:ea typeface="仿宋" panose="02010609060101010101" pitchFamily="49" charset="-122"/>
              </a:rPr>
              <a:t>)</a:t>
            </a:r>
          </a:p>
          <a:p>
            <a:r>
              <a:rPr lang="en-US" altLang="zh-CN" sz="1600" dirty="0">
                <a:latin typeface="仿宋" panose="02010609060101010101" pitchFamily="49" charset="-122"/>
                <a:ea typeface="仿宋" panose="02010609060101010101" pitchFamily="49" charset="-122"/>
              </a:rPr>
              <a:t>    overlap = </a:t>
            </a:r>
            <a:r>
              <a:rPr lang="en-US" altLang="zh-CN" sz="1600" dirty="0" smtClean="0">
                <a:latin typeface="仿宋" panose="02010609060101010101" pitchFamily="49" charset="-122"/>
                <a:ea typeface="仿宋" panose="02010609060101010101" pitchFamily="49" charset="-122"/>
              </a:rPr>
              <a:t>1</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    </a:t>
            </a:r>
            <a:r>
              <a:rPr lang="en-US" altLang="zh-CN" sz="1600" dirty="0" err="1">
                <a:latin typeface="仿宋" panose="02010609060101010101" pitchFamily="49" charset="-122"/>
                <a:ea typeface="仿宋" panose="02010609060101010101" pitchFamily="49" charset="-122"/>
              </a:rPr>
              <a:t>patch_dx</a:t>
            </a:r>
            <a:r>
              <a:rPr lang="en-US" altLang="zh-CN" sz="1600" dirty="0">
                <a:latin typeface="仿宋" panose="02010609060101010101" pitchFamily="49" charset="-122"/>
                <a:ea typeface="仿宋" panose="02010609060101010101" pitchFamily="49" charset="-122"/>
              </a:rPr>
              <a:t> = </a:t>
            </a:r>
            <a:r>
              <a:rPr lang="en-US" altLang="zh-CN" sz="1600" dirty="0" smtClean="0">
                <a:latin typeface="仿宋" panose="02010609060101010101" pitchFamily="49" charset="-122"/>
                <a:ea typeface="仿宋" panose="02010609060101010101" pitchFamily="49" charset="-122"/>
              </a:rPr>
              <a:t>18</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    </a:t>
            </a:r>
            <a:r>
              <a:rPr lang="en-US" altLang="zh-CN" sz="1600" dirty="0" err="1">
                <a:latin typeface="仿宋" panose="02010609060101010101" pitchFamily="49" charset="-122"/>
                <a:ea typeface="仿宋" panose="02010609060101010101" pitchFamily="49" charset="-122"/>
              </a:rPr>
              <a:t>patch_dy</a:t>
            </a:r>
            <a:r>
              <a:rPr lang="en-US" altLang="zh-CN" sz="1600" dirty="0">
                <a:latin typeface="仿宋" panose="02010609060101010101" pitchFamily="49" charset="-122"/>
                <a:ea typeface="仿宋" panose="02010609060101010101" pitchFamily="49" charset="-122"/>
              </a:rPr>
              <a:t> = </a:t>
            </a:r>
            <a:r>
              <a:rPr lang="en-US" altLang="zh-CN" sz="1600" dirty="0" smtClean="0">
                <a:latin typeface="仿宋" panose="02010609060101010101" pitchFamily="49" charset="-122"/>
                <a:ea typeface="仿宋" panose="02010609060101010101" pitchFamily="49" charset="-122"/>
              </a:rPr>
              <a:t>3</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    </a:t>
            </a:r>
            <a:r>
              <a:rPr lang="en-US" altLang="zh-CN" sz="1600" dirty="0" err="1">
                <a:latin typeface="仿宋" panose="02010609060101010101" pitchFamily="49" charset="-122"/>
                <a:ea typeface="仿宋" panose="02010609060101010101" pitchFamily="49" charset="-122"/>
              </a:rPr>
              <a:t>final_vector</a:t>
            </a:r>
            <a:r>
              <a:rPr lang="en-US" altLang="zh-CN" sz="1600" dirty="0">
                <a:latin typeface="仿宋" panose="02010609060101010101" pitchFamily="49" charset="-122"/>
                <a:ea typeface="仿宋" panose="02010609060101010101" pitchFamily="49" charset="-122"/>
              </a:rPr>
              <a:t> = </a:t>
            </a:r>
            <a:r>
              <a:rPr lang="en-US" altLang="zh-CN" sz="1600" dirty="0" err="1">
                <a:latin typeface="仿宋" panose="02010609060101010101" pitchFamily="49" charset="-122"/>
                <a:ea typeface="仿宋" panose="02010609060101010101" pitchFamily="49" charset="-122"/>
              </a:rPr>
              <a:t>np.array</a:t>
            </a:r>
            <a:r>
              <a:rPr lang="en-US" altLang="zh-CN" sz="1600" dirty="0">
                <a:latin typeface="仿宋" panose="02010609060101010101" pitchFamily="49" charset="-122"/>
                <a:ea typeface="仿宋" panose="02010609060101010101" pitchFamily="49" charset="-122"/>
              </a:rPr>
              <a:t>([])</a:t>
            </a:r>
          </a:p>
          <a:p>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    for </a:t>
            </a:r>
            <a:r>
              <a:rPr lang="en-US" altLang="zh-CN" sz="1600" dirty="0" err="1">
                <a:latin typeface="仿宋" panose="02010609060101010101" pitchFamily="49" charset="-122"/>
                <a:ea typeface="仿宋" panose="02010609060101010101" pitchFamily="49" charset="-122"/>
              </a:rPr>
              <a:t>i</a:t>
            </a:r>
            <a:r>
              <a:rPr lang="en-US" altLang="zh-CN" sz="1600" dirty="0">
                <a:latin typeface="仿宋" panose="02010609060101010101" pitchFamily="49" charset="-122"/>
                <a:ea typeface="仿宋" panose="02010609060101010101" pitchFamily="49" charset="-122"/>
              </a:rPr>
              <a:t> in range(0,row, </a:t>
            </a:r>
            <a:r>
              <a:rPr lang="en-US" altLang="zh-CN" sz="1600" dirty="0" err="1" smtClean="0">
                <a:latin typeface="仿宋" panose="02010609060101010101" pitchFamily="49" charset="-122"/>
                <a:ea typeface="仿宋" panose="02010609060101010101" pitchFamily="49" charset="-122"/>
              </a:rPr>
              <a:t>patch_dy</a:t>
            </a:r>
            <a:r>
              <a:rPr lang="en-US" altLang="zh-CN" sz="1600" dirty="0" smtClean="0">
                <a:latin typeface="仿宋" panose="02010609060101010101" pitchFamily="49" charset="-122"/>
                <a:ea typeface="仿宋" panose="02010609060101010101" pitchFamily="49" charset="-122"/>
              </a:rPr>
              <a:t>):</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        for j in range(0,col, </a:t>
            </a:r>
            <a:r>
              <a:rPr lang="en-US" altLang="zh-CN" sz="1600" dirty="0" err="1" smtClean="0">
                <a:latin typeface="仿宋" panose="02010609060101010101" pitchFamily="49" charset="-122"/>
                <a:ea typeface="仿宋" panose="02010609060101010101" pitchFamily="49" charset="-122"/>
              </a:rPr>
              <a:t>patch_dx</a:t>
            </a:r>
            <a:r>
              <a:rPr lang="en-US" altLang="zh-CN" sz="1600" dirty="0" smtClean="0">
                <a:latin typeface="仿宋" panose="02010609060101010101" pitchFamily="49" charset="-122"/>
                <a:ea typeface="仿宋" panose="02010609060101010101" pitchFamily="49" charset="-122"/>
              </a:rPr>
              <a:t>):</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            if(</a:t>
            </a:r>
            <a:r>
              <a:rPr lang="en-US" altLang="zh-CN" sz="1600" dirty="0" err="1">
                <a:latin typeface="仿宋" panose="02010609060101010101" pitchFamily="49" charset="-122"/>
                <a:ea typeface="仿宋" panose="02010609060101010101" pitchFamily="49" charset="-122"/>
              </a:rPr>
              <a:t>i+patch_dy</a:t>
            </a:r>
            <a:r>
              <a:rPr lang="en-US" altLang="zh-CN" sz="1600" dirty="0">
                <a:latin typeface="仿宋" panose="02010609060101010101" pitchFamily="49" charset="-122"/>
                <a:ea typeface="仿宋" panose="02010609060101010101" pitchFamily="49" charset="-122"/>
              </a:rPr>
              <a:t>&lt;row) and (</a:t>
            </a:r>
            <a:r>
              <a:rPr lang="en-US" altLang="zh-CN" sz="1600" dirty="0" err="1">
                <a:latin typeface="仿宋" panose="02010609060101010101" pitchFamily="49" charset="-122"/>
                <a:ea typeface="仿宋" panose="02010609060101010101" pitchFamily="49" charset="-122"/>
              </a:rPr>
              <a:t>j+patch_dx</a:t>
            </a:r>
            <a:r>
              <a:rPr lang="en-US" altLang="zh-CN" sz="1600" dirty="0">
                <a:latin typeface="仿宋" panose="02010609060101010101" pitchFamily="49" charset="-122"/>
                <a:ea typeface="仿宋" panose="02010609060101010101" pitchFamily="49" charset="-122"/>
              </a:rPr>
              <a:t>&lt;col):</a:t>
            </a:r>
          </a:p>
          <a:p>
            <a:r>
              <a:rPr lang="en-US" altLang="zh-CN" sz="1600" dirty="0">
                <a:latin typeface="仿宋" panose="02010609060101010101" pitchFamily="49" charset="-122"/>
                <a:ea typeface="仿宋" panose="02010609060101010101" pitchFamily="49" charset="-122"/>
              </a:rPr>
              <a:t>                </a:t>
            </a:r>
            <a:r>
              <a:rPr lang="en-US" altLang="zh-CN" sz="1600" dirty="0" err="1">
                <a:latin typeface="仿宋" panose="02010609060101010101" pitchFamily="49" charset="-122"/>
                <a:ea typeface="仿宋" panose="02010609060101010101" pitchFamily="49" charset="-122"/>
              </a:rPr>
              <a:t>single_dim</a:t>
            </a:r>
            <a:r>
              <a:rPr lang="en-US" altLang="zh-CN" sz="1600" dirty="0">
                <a:latin typeface="仿宋" panose="02010609060101010101" pitchFamily="49" charset="-122"/>
                <a:ea typeface="仿宋" panose="02010609060101010101" pitchFamily="49" charset="-122"/>
              </a:rPr>
              <a:t> = average(</a:t>
            </a:r>
            <a:r>
              <a:rPr lang="en-US" altLang="zh-CN" sz="1600" dirty="0" err="1">
                <a:latin typeface="仿宋" panose="02010609060101010101" pitchFamily="49" charset="-122"/>
                <a:ea typeface="仿宋" panose="02010609060101010101" pitchFamily="49" charset="-122"/>
              </a:rPr>
              <a:t>img</a:t>
            </a:r>
            <a:r>
              <a:rPr lang="en-US" altLang="zh-CN" sz="1600" dirty="0">
                <a:latin typeface="仿宋" panose="02010609060101010101" pitchFamily="49" charset="-122"/>
                <a:ea typeface="仿宋" panose="02010609060101010101" pitchFamily="49" charset="-122"/>
              </a:rPr>
              <a:t>[</a:t>
            </a:r>
            <a:r>
              <a:rPr lang="en-US" altLang="zh-CN" sz="1600" dirty="0" err="1">
                <a:latin typeface="仿宋" panose="02010609060101010101" pitchFamily="49" charset="-122"/>
                <a:ea typeface="仿宋" panose="02010609060101010101" pitchFamily="49" charset="-122"/>
              </a:rPr>
              <a:t>i:i+patch_dy,j:j+patch_dx</a:t>
            </a:r>
            <a:r>
              <a:rPr lang="en-US" altLang="zh-CN" sz="1600" dirty="0">
                <a:latin typeface="仿宋" panose="02010609060101010101" pitchFamily="49" charset="-122"/>
                <a:ea typeface="仿宋" panose="02010609060101010101" pitchFamily="49" charset="-122"/>
              </a:rPr>
              <a:t>])</a:t>
            </a:r>
          </a:p>
          <a:p>
            <a:r>
              <a:rPr lang="en-US" altLang="zh-CN" sz="1600" dirty="0">
                <a:latin typeface="仿宋" panose="02010609060101010101" pitchFamily="49" charset="-122"/>
                <a:ea typeface="仿宋" panose="02010609060101010101" pitchFamily="49" charset="-122"/>
              </a:rPr>
              <a:t>                vector = DCT(</a:t>
            </a:r>
            <a:r>
              <a:rPr lang="en-US" altLang="zh-CN" sz="1600" dirty="0" err="1">
                <a:latin typeface="仿宋" panose="02010609060101010101" pitchFamily="49" charset="-122"/>
                <a:ea typeface="仿宋" panose="02010609060101010101" pitchFamily="49" charset="-122"/>
              </a:rPr>
              <a:t>single_dim</a:t>
            </a:r>
            <a:r>
              <a:rPr lang="en-US" altLang="zh-CN" sz="1600" dirty="0">
                <a:latin typeface="仿宋" panose="02010609060101010101" pitchFamily="49" charset="-122"/>
                <a:ea typeface="仿宋" panose="02010609060101010101" pitchFamily="49" charset="-122"/>
              </a:rPr>
              <a:t>)</a:t>
            </a:r>
          </a:p>
          <a:p>
            <a:r>
              <a:rPr lang="en-US" altLang="zh-CN" sz="1600" dirty="0">
                <a:latin typeface="仿宋" panose="02010609060101010101" pitchFamily="49" charset="-122"/>
                <a:ea typeface="仿宋" panose="02010609060101010101" pitchFamily="49" charset="-122"/>
              </a:rPr>
              <a:t>                vector = </a:t>
            </a:r>
            <a:r>
              <a:rPr lang="en-US" altLang="zh-CN" sz="1600" dirty="0" err="1">
                <a:latin typeface="仿宋" panose="02010609060101010101" pitchFamily="49" charset="-122"/>
                <a:ea typeface="仿宋" panose="02010609060101010101" pitchFamily="49" charset="-122"/>
              </a:rPr>
              <a:t>np.resize</a:t>
            </a:r>
            <a:r>
              <a:rPr lang="en-US" altLang="zh-CN" sz="1600" dirty="0">
                <a:latin typeface="仿宋" panose="02010609060101010101" pitchFamily="49" charset="-122"/>
                <a:ea typeface="仿宋" panose="02010609060101010101" pitchFamily="49" charset="-122"/>
              </a:rPr>
              <a:t>(vector,(1,len(vector)))</a:t>
            </a:r>
          </a:p>
          <a:p>
            <a:r>
              <a:rPr lang="en-US" altLang="zh-CN" sz="1600" dirty="0">
                <a:latin typeface="仿宋" panose="02010609060101010101" pitchFamily="49" charset="-122"/>
                <a:ea typeface="仿宋" panose="02010609060101010101" pitchFamily="49" charset="-122"/>
              </a:rPr>
              <a:t>                </a:t>
            </a:r>
            <a:r>
              <a:rPr lang="en-US" altLang="zh-CN" sz="1600" dirty="0" err="1">
                <a:latin typeface="仿宋" panose="02010609060101010101" pitchFamily="49" charset="-122"/>
                <a:ea typeface="仿宋" panose="02010609060101010101" pitchFamily="49" charset="-122"/>
              </a:rPr>
              <a:t>final_vector</a:t>
            </a:r>
            <a:r>
              <a:rPr lang="en-US" altLang="zh-CN" sz="1600" dirty="0">
                <a:latin typeface="仿宋" panose="02010609060101010101" pitchFamily="49" charset="-122"/>
                <a:ea typeface="仿宋" panose="02010609060101010101" pitchFamily="49" charset="-122"/>
              </a:rPr>
              <a:t> = </a:t>
            </a:r>
            <a:r>
              <a:rPr lang="en-US" altLang="zh-CN" sz="1600" dirty="0" err="1">
                <a:latin typeface="仿宋" panose="02010609060101010101" pitchFamily="49" charset="-122"/>
                <a:ea typeface="仿宋" panose="02010609060101010101" pitchFamily="49" charset="-122"/>
              </a:rPr>
              <a:t>np.append</a:t>
            </a:r>
            <a:r>
              <a:rPr lang="en-US" altLang="zh-CN" sz="1600" dirty="0">
                <a:latin typeface="仿宋" panose="02010609060101010101" pitchFamily="49" charset="-122"/>
                <a:ea typeface="仿宋" panose="02010609060101010101" pitchFamily="49" charset="-122"/>
              </a:rPr>
              <a:t>(</a:t>
            </a:r>
            <a:r>
              <a:rPr lang="en-US" altLang="zh-CN" sz="1600" dirty="0" err="1">
                <a:latin typeface="仿宋" panose="02010609060101010101" pitchFamily="49" charset="-122"/>
                <a:ea typeface="仿宋" panose="02010609060101010101" pitchFamily="49" charset="-122"/>
              </a:rPr>
              <a:t>final_vector,vector</a:t>
            </a:r>
            <a:r>
              <a:rPr lang="en-US" altLang="zh-CN" sz="1600" dirty="0" smtClean="0">
                <a:latin typeface="仿宋" panose="02010609060101010101" pitchFamily="49" charset="-122"/>
                <a:ea typeface="仿宋" panose="02010609060101010101" pitchFamily="49" charset="-122"/>
              </a:rPr>
              <a:t>)</a:t>
            </a:r>
            <a:endParaRPr lang="en-US" altLang="zh-CN" sz="1600" dirty="0">
              <a:latin typeface="仿宋" panose="02010609060101010101" pitchFamily="49" charset="-122"/>
              <a:ea typeface="仿宋" panose="02010609060101010101" pitchFamily="49" charset="-122"/>
            </a:endParaRPr>
          </a:p>
        </p:txBody>
      </p:sp>
      <p:sp>
        <p:nvSpPr>
          <p:cNvPr id="5" name="矩形 4"/>
          <p:cNvSpPr/>
          <p:nvPr/>
        </p:nvSpPr>
        <p:spPr>
          <a:xfrm>
            <a:off x="695400" y="5122255"/>
            <a:ext cx="4413108" cy="1754326"/>
          </a:xfrm>
          <a:prstGeom prst="rect">
            <a:avLst/>
          </a:prstGeom>
        </p:spPr>
        <p:txBody>
          <a:bodyPr wrap="square">
            <a:spAutoFit/>
          </a:bodyPr>
          <a:lstStyle/>
          <a:p>
            <a:r>
              <a:rPr lang="en-US" altLang="zh-CN" dirty="0">
                <a:latin typeface="仿宋" panose="02010609060101010101" pitchFamily="49" charset="-122"/>
                <a:ea typeface="仿宋" panose="02010609060101010101" pitchFamily="49" charset="-122"/>
              </a:rPr>
              <a:t> for k in range(</a:t>
            </a:r>
            <a:r>
              <a:rPr lang="en-US" altLang="zh-CN" dirty="0" err="1">
                <a:latin typeface="仿宋" panose="02010609060101010101" pitchFamily="49" charset="-122"/>
                <a:ea typeface="仿宋" panose="02010609060101010101" pitchFamily="49" charset="-122"/>
              </a:rPr>
              <a:t>len</a:t>
            </a:r>
            <a:r>
              <a:rPr lang="en-US" altLang="zh-CN" dirty="0">
                <a:latin typeface="仿宋" panose="02010609060101010101" pitchFamily="49" charset="-122"/>
                <a:ea typeface="仿宋" panose="02010609060101010101" pitchFamily="49" charset="-122"/>
              </a:rPr>
              <a:t>(</a:t>
            </a:r>
            <a:r>
              <a:rPr lang="en-US" altLang="zh-CN" dirty="0" err="1">
                <a:latin typeface="仿宋" panose="02010609060101010101" pitchFamily="49" charset="-122"/>
                <a:ea typeface="仿宋" panose="02010609060101010101" pitchFamily="49" charset="-122"/>
              </a:rPr>
              <a:t>final_vector</a:t>
            </a:r>
            <a:r>
              <a:rPr lang="en-US" altLang="zh-CN" dirty="0">
                <a:latin typeface="仿宋" panose="02010609060101010101" pitchFamily="49" charset="-122"/>
                <a:ea typeface="仿宋" panose="02010609060101010101" pitchFamily="49" charset="-122"/>
              </a:rPr>
              <a:t>)):</a:t>
            </a:r>
          </a:p>
          <a:p>
            <a:r>
              <a:rPr lang="en-US" altLang="zh-CN" dirty="0">
                <a:latin typeface="仿宋" panose="02010609060101010101" pitchFamily="49" charset="-122"/>
                <a:ea typeface="仿宋" panose="02010609060101010101" pitchFamily="49" charset="-122"/>
              </a:rPr>
              <a:t>        if </a:t>
            </a:r>
            <a:r>
              <a:rPr lang="en-US" altLang="zh-CN" dirty="0" err="1">
                <a:latin typeface="仿宋" panose="02010609060101010101" pitchFamily="49" charset="-122"/>
                <a:ea typeface="仿宋" panose="02010609060101010101" pitchFamily="49" charset="-122"/>
              </a:rPr>
              <a:t>final_vector</a:t>
            </a:r>
            <a:r>
              <a:rPr lang="en-US" altLang="zh-CN" dirty="0">
                <a:latin typeface="仿宋" panose="02010609060101010101" pitchFamily="49" charset="-122"/>
                <a:ea typeface="仿宋" panose="02010609060101010101" pitchFamily="49" charset="-122"/>
              </a:rPr>
              <a:t>[k]&gt;0:</a:t>
            </a:r>
          </a:p>
          <a:p>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final_vector</a:t>
            </a:r>
            <a:r>
              <a:rPr lang="en-US" altLang="zh-CN" dirty="0">
                <a:latin typeface="仿宋" panose="02010609060101010101" pitchFamily="49" charset="-122"/>
                <a:ea typeface="仿宋" panose="02010609060101010101" pitchFamily="49" charset="-122"/>
              </a:rPr>
              <a:t>[k]=1</a:t>
            </a:r>
          </a:p>
          <a:p>
            <a:r>
              <a:rPr lang="en-US" altLang="zh-CN" dirty="0">
                <a:latin typeface="仿宋" panose="02010609060101010101" pitchFamily="49" charset="-122"/>
                <a:ea typeface="仿宋" panose="02010609060101010101" pitchFamily="49" charset="-122"/>
              </a:rPr>
              <a:t>        else:</a:t>
            </a:r>
          </a:p>
          <a:p>
            <a:r>
              <a:rPr lang="en-US" altLang="zh-CN" dirty="0">
                <a:latin typeface="仿宋" panose="02010609060101010101" pitchFamily="49" charset="-122"/>
                <a:ea typeface="仿宋" panose="02010609060101010101" pitchFamily="49" charset="-122"/>
              </a:rPr>
              <a:t>            </a:t>
            </a:r>
            <a:r>
              <a:rPr lang="en-US" altLang="zh-CN" dirty="0" err="1">
                <a:latin typeface="仿宋" panose="02010609060101010101" pitchFamily="49" charset="-122"/>
                <a:ea typeface="仿宋" panose="02010609060101010101" pitchFamily="49" charset="-122"/>
              </a:rPr>
              <a:t>final_vector</a:t>
            </a:r>
            <a:r>
              <a:rPr lang="en-US" altLang="zh-CN" dirty="0">
                <a:latin typeface="仿宋" panose="02010609060101010101" pitchFamily="49" charset="-122"/>
                <a:ea typeface="仿宋" panose="02010609060101010101" pitchFamily="49" charset="-122"/>
              </a:rPr>
              <a:t>[k]=0</a:t>
            </a:r>
          </a:p>
          <a:p>
            <a:r>
              <a:rPr lang="en-US" altLang="zh-CN" dirty="0">
                <a:latin typeface="仿宋" panose="02010609060101010101" pitchFamily="49" charset="-122"/>
                <a:ea typeface="仿宋" panose="02010609060101010101" pitchFamily="49" charset="-122"/>
              </a:rPr>
              <a:t>    return </a:t>
            </a:r>
            <a:r>
              <a:rPr lang="en-US" altLang="zh-CN" dirty="0" err="1">
                <a:latin typeface="仿宋" panose="02010609060101010101" pitchFamily="49" charset="-122"/>
                <a:ea typeface="仿宋" panose="02010609060101010101" pitchFamily="49" charset="-122"/>
              </a:rPr>
              <a:t>final_vector</a:t>
            </a:r>
            <a:endParaRPr lang="zh-CN" altLang="en-US" dirty="0">
              <a:latin typeface="仿宋" panose="02010609060101010101" pitchFamily="49" charset="-122"/>
              <a:ea typeface="仿宋" panose="02010609060101010101" pitchFamily="49" charset="-122"/>
            </a:endParaRPr>
          </a:p>
        </p:txBody>
      </p:sp>
      <p:sp>
        <p:nvSpPr>
          <p:cNvPr id="3" name="矩形 2"/>
          <p:cNvSpPr/>
          <p:nvPr/>
        </p:nvSpPr>
        <p:spPr>
          <a:xfrm>
            <a:off x="7608168" y="3717032"/>
            <a:ext cx="4104456" cy="3046988"/>
          </a:xfrm>
          <a:prstGeom prst="rect">
            <a:avLst/>
          </a:prstGeom>
        </p:spPr>
        <p:txBody>
          <a:bodyPr wrap="square">
            <a:spAutoFit/>
          </a:bodyPr>
          <a:lstStyle/>
          <a:p>
            <a:r>
              <a:rPr lang="zh-CN" altLang="en-US" sz="1600" dirty="0">
                <a:latin typeface="仿宋" panose="02010609060101010101" pitchFamily="49" charset="-122"/>
                <a:ea typeface="仿宋" panose="02010609060101010101" pitchFamily="49" charset="-122"/>
              </a:rPr>
              <a:t>def average(img_patch):</a:t>
            </a:r>
          </a:p>
          <a:p>
            <a:r>
              <a:rPr lang="zh-CN" altLang="en-US" sz="1600" dirty="0">
                <a:latin typeface="仿宋" panose="02010609060101010101" pitchFamily="49" charset="-122"/>
                <a:ea typeface="仿宋" panose="02010609060101010101" pitchFamily="49" charset="-122"/>
              </a:rPr>
              <a:t>    col = len(img_patch[0])</a:t>
            </a:r>
          </a:p>
          <a:p>
            <a:r>
              <a:rPr lang="zh-CN" altLang="en-US" sz="1600" dirty="0">
                <a:latin typeface="仿宋" panose="02010609060101010101" pitchFamily="49" charset="-122"/>
                <a:ea typeface="仿宋" panose="02010609060101010101" pitchFamily="49" charset="-122"/>
              </a:rPr>
              <a:t>    row = len(img_patch)</a:t>
            </a:r>
          </a:p>
          <a:p>
            <a:r>
              <a:rPr lang="zh-CN" altLang="en-US" sz="1600" dirty="0">
                <a:latin typeface="仿宋" panose="02010609060101010101" pitchFamily="49" charset="-122"/>
                <a:ea typeface="仿宋" panose="02010609060101010101" pitchFamily="49" charset="-122"/>
              </a:rPr>
              <a:t>    single_dim = np.array([0.0]*col)</a:t>
            </a:r>
          </a:p>
          <a:p>
            <a:r>
              <a:rPr lang="zh-CN" altLang="en-US" sz="1600" dirty="0" smtClean="0">
                <a:latin typeface="仿宋" panose="02010609060101010101" pitchFamily="49" charset="-122"/>
                <a:ea typeface="仿宋" panose="02010609060101010101" pitchFamily="49" charset="-122"/>
              </a:rPr>
              <a:t>    </a:t>
            </a:r>
            <a:r>
              <a:rPr lang="zh-CN" altLang="en-US" sz="1600" dirty="0">
                <a:latin typeface="仿宋" panose="02010609060101010101" pitchFamily="49" charset="-122"/>
                <a:ea typeface="仿宋" panose="02010609060101010101" pitchFamily="49" charset="-122"/>
              </a:rPr>
              <a:t>for i in range(0,col):</a:t>
            </a:r>
          </a:p>
          <a:p>
            <a:r>
              <a:rPr lang="zh-CN" altLang="en-US" sz="1600" dirty="0">
                <a:latin typeface="仿宋" panose="02010609060101010101" pitchFamily="49" charset="-122"/>
                <a:ea typeface="仿宋" panose="02010609060101010101" pitchFamily="49" charset="-122"/>
              </a:rPr>
              <a:t>        avg = 0.0</a:t>
            </a:r>
          </a:p>
          <a:p>
            <a:r>
              <a:rPr lang="zh-CN" altLang="en-US" sz="1600" dirty="0">
                <a:latin typeface="仿宋" panose="02010609060101010101" pitchFamily="49" charset="-122"/>
                <a:ea typeface="仿宋" panose="02010609060101010101" pitchFamily="49" charset="-122"/>
              </a:rPr>
              <a:t>        count = 0</a:t>
            </a:r>
          </a:p>
          <a:p>
            <a:r>
              <a:rPr lang="zh-CN" altLang="en-US" sz="1600" dirty="0">
                <a:latin typeface="仿宋" panose="02010609060101010101" pitchFamily="49" charset="-122"/>
                <a:ea typeface="仿宋" panose="02010609060101010101" pitchFamily="49" charset="-122"/>
              </a:rPr>
              <a:t>        for j in range(0,row):</a:t>
            </a:r>
          </a:p>
          <a:p>
            <a:r>
              <a:rPr lang="zh-CN" altLang="en-US" sz="1600" dirty="0">
                <a:latin typeface="仿宋" panose="02010609060101010101" pitchFamily="49" charset="-122"/>
                <a:ea typeface="仿宋" panose="02010609060101010101" pitchFamily="49" charset="-122"/>
              </a:rPr>
              <a:t>            avg += img_patch[j][i]</a:t>
            </a:r>
          </a:p>
          <a:p>
            <a:r>
              <a:rPr lang="zh-CN" altLang="en-US" sz="1600" dirty="0">
                <a:latin typeface="仿宋" panose="02010609060101010101" pitchFamily="49" charset="-122"/>
                <a:ea typeface="仿宋" panose="02010609060101010101" pitchFamily="49" charset="-122"/>
              </a:rPr>
              <a:t>            count+=1</a:t>
            </a:r>
          </a:p>
          <a:p>
            <a:r>
              <a:rPr lang="zh-CN" altLang="en-US" sz="1600" dirty="0">
                <a:latin typeface="仿宋" panose="02010609060101010101" pitchFamily="49" charset="-122"/>
                <a:ea typeface="仿宋" panose="02010609060101010101" pitchFamily="49" charset="-122"/>
              </a:rPr>
              <a:t>        single_dim[i] = avg/count</a:t>
            </a:r>
          </a:p>
          <a:p>
            <a:r>
              <a:rPr lang="zh-CN" altLang="en-US" sz="1600" dirty="0" smtClean="0">
                <a:latin typeface="仿宋" panose="02010609060101010101" pitchFamily="49" charset="-122"/>
                <a:ea typeface="仿宋" panose="02010609060101010101" pitchFamily="49" charset="-122"/>
              </a:rPr>
              <a:t>return </a:t>
            </a:r>
            <a:r>
              <a:rPr lang="zh-CN" altLang="en-US" sz="1600" dirty="0">
                <a:latin typeface="仿宋" panose="02010609060101010101" pitchFamily="49" charset="-122"/>
                <a:ea typeface="仿宋" panose="02010609060101010101" pitchFamily="49" charset="-122"/>
              </a:rPr>
              <a:t>single_dim</a:t>
            </a:r>
          </a:p>
        </p:txBody>
      </p:sp>
    </p:spTree>
    <p:extLst>
      <p:ext uri="{BB962C8B-B14F-4D97-AF65-F5344CB8AC3E}">
        <p14:creationId xmlns:p14="http://schemas.microsoft.com/office/powerpoint/2010/main" val="42579281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989138"/>
            <a:ext cx="51847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s://timgsa.baidu.com/timg?image&amp;quality=80&amp;size=b9999_10000&amp;sec=1537180224207&amp;di=059a92dc9389645428c32123fbc498e0&amp;imgtype=0&amp;src=http%3A%2F%2Fpic32.photophoto.cn%2F20140717%2F0010023963169935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1839913"/>
            <a:ext cx="280035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矩形 1"/>
          <p:cNvSpPr>
            <a:spLocks noChangeArrowheads="1"/>
          </p:cNvSpPr>
          <p:nvPr/>
        </p:nvSpPr>
        <p:spPr bwMode="auto">
          <a:xfrm>
            <a:off x="1559496" y="548680"/>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zh-CN" altLang="en-US" sz="3200" dirty="0" smtClean="0">
                <a:latin typeface="黑体" panose="02010609060101010101" pitchFamily="49" charset="-122"/>
                <a:ea typeface="黑体" panose="02010609060101010101" pitchFamily="49" charset="-122"/>
              </a:rPr>
              <a:t>如何提取</a:t>
            </a:r>
            <a:r>
              <a:rPr lang="zh-CN" altLang="en-US" sz="3200" dirty="0">
                <a:latin typeface="黑体" panose="02010609060101010101" pitchFamily="49" charset="-122"/>
                <a:ea typeface="黑体" panose="02010609060101010101" pitchFamily="49" charset="-122"/>
              </a:rPr>
              <a:t>到虹膜？</a:t>
            </a:r>
          </a:p>
        </p:txBody>
      </p:sp>
      <p:sp>
        <p:nvSpPr>
          <p:cNvPr id="5" name="椭圆 4"/>
          <p:cNvSpPr/>
          <p:nvPr/>
        </p:nvSpPr>
        <p:spPr>
          <a:xfrm>
            <a:off x="656085" y="513818"/>
            <a:ext cx="766762" cy="76676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CN" sz="4800" b="1" dirty="0">
                <a:latin typeface="黑体" panose="02010609060101010101" pitchFamily="49" charset="-122"/>
                <a:ea typeface="黑体" panose="02010609060101010101" pitchFamily="49" charset="-122"/>
              </a:rPr>
              <a:t>1</a:t>
            </a:r>
            <a:endParaRPr lang="zh-CN" altLang="en-US" sz="4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73025319"/>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484784"/>
            <a:ext cx="51847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663952" y="1844824"/>
            <a:ext cx="6192688" cy="2492990"/>
          </a:xfrm>
          <a:prstGeom prst="rect">
            <a:avLst/>
          </a:prstGeom>
          <a:noFill/>
        </p:spPr>
        <p:txBody>
          <a:bodyPr wrap="square" rtlCol="0">
            <a:spAutoFit/>
          </a:bodyPr>
          <a:lstStyle/>
          <a:p>
            <a:pPr>
              <a:lnSpc>
                <a:spcPct val="150000"/>
              </a:lnSpc>
            </a:pPr>
            <a:r>
              <a:rPr lang="zh-CN" altLang="en-US" sz="2600" dirty="0" smtClean="0">
                <a:latin typeface="+mn-ea"/>
              </a:rPr>
              <a:t>① 找到虹膜内边界，即瞳孔</a:t>
            </a:r>
            <a:r>
              <a:rPr lang="en-US" altLang="zh-CN" sz="2600" dirty="0" smtClean="0">
                <a:latin typeface="+mn-ea"/>
              </a:rPr>
              <a:t>;</a:t>
            </a:r>
          </a:p>
          <a:p>
            <a:pPr>
              <a:lnSpc>
                <a:spcPct val="150000"/>
              </a:lnSpc>
            </a:pPr>
            <a:r>
              <a:rPr lang="zh-CN" altLang="en-US" sz="2600" dirty="0" smtClean="0">
                <a:latin typeface="+mn-ea"/>
              </a:rPr>
              <a:t>② 找到虹膜外边界，即虹膜与巩膜边界</a:t>
            </a:r>
            <a:r>
              <a:rPr lang="en-US" altLang="zh-CN" sz="2600" dirty="0" smtClean="0">
                <a:latin typeface="+mn-ea"/>
              </a:rPr>
              <a:t>;</a:t>
            </a:r>
          </a:p>
          <a:p>
            <a:pPr>
              <a:lnSpc>
                <a:spcPct val="150000"/>
              </a:lnSpc>
            </a:pPr>
            <a:r>
              <a:rPr lang="zh-CN" altLang="en-US" sz="2600" dirty="0" smtClean="0">
                <a:latin typeface="+mn-ea"/>
              </a:rPr>
              <a:t>③ 根据步骤</a:t>
            </a:r>
            <a:r>
              <a:rPr lang="en-US" altLang="zh-CN" sz="2600" dirty="0" smtClean="0">
                <a:latin typeface="+mn-ea"/>
              </a:rPr>
              <a:t>1</a:t>
            </a:r>
            <a:r>
              <a:rPr lang="zh-CN" altLang="en-US" sz="2600" dirty="0" smtClean="0">
                <a:latin typeface="+mn-ea"/>
              </a:rPr>
              <a:t>与步骤</a:t>
            </a:r>
            <a:r>
              <a:rPr lang="en-US" altLang="zh-CN" sz="2600" dirty="0" smtClean="0">
                <a:latin typeface="+mn-ea"/>
              </a:rPr>
              <a:t>2</a:t>
            </a:r>
            <a:r>
              <a:rPr lang="zh-CN" altLang="en-US" sz="2600" dirty="0" smtClean="0">
                <a:latin typeface="+mn-ea"/>
              </a:rPr>
              <a:t>确定的边界，获取虹膜。</a:t>
            </a:r>
            <a:endParaRPr lang="zh-CN" altLang="en-US" sz="2600" dirty="0">
              <a:latin typeface="+mn-ea"/>
            </a:endParaRPr>
          </a:p>
        </p:txBody>
      </p:sp>
      <p:sp>
        <p:nvSpPr>
          <p:cNvPr id="4" name="矩形 1"/>
          <p:cNvSpPr>
            <a:spLocks noChangeArrowheads="1"/>
          </p:cNvSpPr>
          <p:nvPr/>
        </p:nvSpPr>
        <p:spPr bwMode="auto">
          <a:xfrm>
            <a:off x="551384" y="468536"/>
            <a:ext cx="6750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zh-CN" altLang="en-US" sz="3200" dirty="0" smtClean="0">
                <a:latin typeface="黑体" panose="02010609060101010101" pitchFamily="49" charset="-122"/>
                <a:ea typeface="黑体" panose="02010609060101010101" pitchFamily="49" charset="-122"/>
              </a:rPr>
              <a:t>提取虹膜（虹膜定位）的主要步骤：</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00147262"/>
      </p:ext>
    </p:extLst>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7192" y="3573016"/>
            <a:ext cx="3456384" cy="259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927648" y="643504"/>
            <a:ext cx="7056784" cy="584775"/>
          </a:xfrm>
          <a:prstGeom prst="rect">
            <a:avLst/>
          </a:prstGeom>
          <a:noFill/>
        </p:spPr>
        <p:txBody>
          <a:bodyPr wrap="square" rtlCol="0">
            <a:spAutoFit/>
          </a:bodyPr>
          <a:lstStyle/>
          <a:p>
            <a:pPr algn="ctr"/>
            <a:r>
              <a:rPr lang="zh-CN" altLang="en-US" sz="3200" dirty="0" smtClean="0"/>
              <a:t>任务</a:t>
            </a:r>
            <a:r>
              <a:rPr lang="en-US" altLang="zh-CN" sz="3200" dirty="0" smtClean="0"/>
              <a:t>1</a:t>
            </a:r>
            <a:r>
              <a:rPr lang="zh-CN" altLang="en-US" sz="3200" dirty="0" smtClean="0"/>
              <a:t>：完成虹膜的定位</a:t>
            </a:r>
            <a:endParaRPr lang="zh-CN" altLang="en-US" sz="3200" dirty="0"/>
          </a:p>
        </p:txBody>
      </p:sp>
      <p:sp>
        <p:nvSpPr>
          <p:cNvPr id="4" name="文本框 3"/>
          <p:cNvSpPr txBox="1"/>
          <p:nvPr/>
        </p:nvSpPr>
        <p:spPr>
          <a:xfrm>
            <a:off x="3935760" y="1916832"/>
            <a:ext cx="6840760" cy="523220"/>
          </a:xfrm>
          <a:prstGeom prst="rect">
            <a:avLst/>
          </a:prstGeom>
          <a:noFill/>
        </p:spPr>
        <p:txBody>
          <a:bodyPr wrap="square" rtlCol="0">
            <a:spAutoFit/>
          </a:bodyPr>
          <a:lstStyle/>
          <a:p>
            <a:r>
              <a:rPr lang="zh-CN" altLang="en-US" sz="2800" dirty="0" smtClean="0"/>
              <a:t>（</a:t>
            </a:r>
            <a:r>
              <a:rPr lang="en-US" altLang="zh-CN" sz="2800" dirty="0" smtClean="0"/>
              <a:t>1</a:t>
            </a:r>
            <a:r>
              <a:rPr lang="zh-CN" altLang="en-US" sz="2800" dirty="0" smtClean="0"/>
              <a:t>）找到瞳孔，并用白色曲线标记出来；</a:t>
            </a:r>
            <a:endParaRPr lang="zh-CN" altLang="en-US" sz="2800" dirty="0"/>
          </a:p>
        </p:txBody>
      </p:sp>
      <p:pic>
        <p:nvPicPr>
          <p:cNvPr id="5" name="Picture 2"/>
          <p:cNvPicPr>
            <a:picLocks noChangeAspect="1" noChangeArrowheads="1"/>
          </p:cNvPicPr>
          <p:nvPr/>
        </p:nvPicPr>
        <p:blipFill>
          <a:blip r:embed="rId4"/>
          <a:srcRect/>
          <a:stretch>
            <a:fillRect/>
          </a:stretch>
        </p:blipFill>
        <p:spPr bwMode="auto">
          <a:xfrm>
            <a:off x="479376" y="1772816"/>
            <a:ext cx="3456384" cy="2519642"/>
          </a:xfrm>
          <a:prstGeom prst="rect">
            <a:avLst/>
          </a:prstGeom>
          <a:noFill/>
          <a:ln w="9525">
            <a:noFill/>
            <a:miter lim="800000"/>
            <a:headEnd/>
            <a:tailEnd/>
          </a:ln>
          <a:effectLst/>
        </p:spPr>
      </p:pic>
      <p:sp>
        <p:nvSpPr>
          <p:cNvPr id="6" name="文本框 5"/>
          <p:cNvSpPr txBox="1"/>
          <p:nvPr/>
        </p:nvSpPr>
        <p:spPr>
          <a:xfrm>
            <a:off x="4007768" y="2780928"/>
            <a:ext cx="7272808" cy="954107"/>
          </a:xfrm>
          <a:prstGeom prst="rect">
            <a:avLst/>
          </a:prstGeom>
          <a:noFill/>
        </p:spPr>
        <p:txBody>
          <a:bodyPr wrap="square" rtlCol="0">
            <a:spAutoFit/>
          </a:bodyPr>
          <a:lstStyle/>
          <a:p>
            <a:r>
              <a:rPr lang="zh-CN" altLang="en-US" sz="2800" dirty="0" smtClean="0"/>
              <a:t>（</a:t>
            </a:r>
            <a:r>
              <a:rPr lang="en-US" altLang="zh-CN" sz="2800" dirty="0" smtClean="0"/>
              <a:t>2</a:t>
            </a:r>
            <a:r>
              <a:rPr lang="zh-CN" altLang="en-US" sz="2800" dirty="0" smtClean="0"/>
              <a:t>）找到巩膜与虹膜的边界，并用白色曲线标记出来。</a:t>
            </a:r>
            <a:endParaRPr lang="zh-CN" altLang="en-US" sz="2800" dirty="0"/>
          </a:p>
        </p:txBody>
      </p:sp>
    </p:spTree>
    <p:extLst>
      <p:ext uri="{BB962C8B-B14F-4D97-AF65-F5344CB8AC3E}">
        <p14:creationId xmlns:p14="http://schemas.microsoft.com/office/powerpoint/2010/main" val="2472365453"/>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文本框 2"/>
          <p:cNvSpPr txBox="1"/>
          <p:nvPr/>
        </p:nvSpPr>
        <p:spPr>
          <a:xfrm>
            <a:off x="476522" y="823646"/>
            <a:ext cx="7056784" cy="584775"/>
          </a:xfrm>
          <a:prstGeom prst="rect">
            <a:avLst/>
          </a:prstGeom>
          <a:noFill/>
        </p:spPr>
        <p:txBody>
          <a:bodyPr wrap="square" rtlCol="0">
            <a:spAutoFit/>
          </a:bodyPr>
          <a:lstStyle/>
          <a:p>
            <a:r>
              <a:rPr lang="zh-CN" altLang="en-US" sz="3200" dirty="0" smtClean="0">
                <a:solidFill>
                  <a:srgbClr val="FFFF00"/>
                </a:solidFill>
              </a:rPr>
              <a:t>虹膜定位算法参考：</a:t>
            </a:r>
            <a:endParaRPr lang="zh-CN" altLang="en-US" sz="3200" dirty="0">
              <a:solidFill>
                <a:srgbClr val="FFFF00"/>
              </a:solidFill>
            </a:endParaRPr>
          </a:p>
        </p:txBody>
      </p:sp>
      <p:sp>
        <p:nvSpPr>
          <p:cNvPr id="4" name="文本框 3"/>
          <p:cNvSpPr txBox="1"/>
          <p:nvPr/>
        </p:nvSpPr>
        <p:spPr>
          <a:xfrm>
            <a:off x="4295800" y="1556792"/>
            <a:ext cx="6840760" cy="4186339"/>
          </a:xfrm>
          <a:prstGeom prst="rect">
            <a:avLst/>
          </a:prstGeom>
          <a:noFill/>
        </p:spPr>
        <p:txBody>
          <a:bodyPr wrap="square" rtlCol="0">
            <a:spAutoFit/>
          </a:bodyPr>
          <a:lstStyle/>
          <a:p>
            <a:pPr>
              <a:lnSpc>
                <a:spcPct val="150000"/>
              </a:lnSpc>
            </a:pPr>
            <a:r>
              <a:rPr lang="zh-CN" altLang="en-US" sz="2000" dirty="0" smtClean="0"/>
              <a:t>（</a:t>
            </a:r>
            <a:r>
              <a:rPr lang="en-US" altLang="zh-CN" sz="2000" dirty="0" smtClean="0"/>
              <a:t>1</a:t>
            </a:r>
            <a:r>
              <a:rPr lang="zh-CN" altLang="en-US" sz="2000" dirty="0" smtClean="0"/>
              <a:t>）找到瞳孔，并用白色曲线标记出来：</a:t>
            </a:r>
            <a:endParaRPr lang="en-US" altLang="zh-CN" sz="2000" dirty="0" smtClean="0"/>
          </a:p>
          <a:p>
            <a:pPr>
              <a:lnSpc>
                <a:spcPct val="150000"/>
              </a:lnSpc>
            </a:pPr>
            <a:r>
              <a:rPr lang="en-US" altLang="zh-CN" sz="2000" dirty="0" smtClean="0"/>
              <a:t>        </a:t>
            </a:r>
            <a:r>
              <a:rPr lang="zh-CN" altLang="en-US" sz="2000" dirty="0" smtClean="0"/>
              <a:t>（</a:t>
            </a:r>
            <a:r>
              <a:rPr lang="en-US" altLang="zh-CN" sz="2000" dirty="0" smtClean="0"/>
              <a:t>1.1</a:t>
            </a:r>
            <a:r>
              <a:rPr lang="zh-CN" altLang="en-US" sz="2000" dirty="0" smtClean="0"/>
              <a:t>）图像模糊处理：中值模糊；</a:t>
            </a:r>
            <a:endParaRPr lang="en-US" altLang="zh-CN" sz="2000" dirty="0" smtClean="0"/>
          </a:p>
          <a:p>
            <a:pPr>
              <a:lnSpc>
                <a:spcPct val="150000"/>
              </a:lnSpc>
            </a:pPr>
            <a:r>
              <a:rPr lang="en-US" altLang="zh-CN" sz="2000" dirty="0"/>
              <a:t> </a:t>
            </a:r>
            <a:r>
              <a:rPr lang="en-US" altLang="zh-CN" sz="2000" dirty="0" smtClean="0"/>
              <a:t>       </a:t>
            </a:r>
            <a:r>
              <a:rPr lang="zh-CN" altLang="en-US" sz="2000" dirty="0" smtClean="0"/>
              <a:t>（</a:t>
            </a:r>
            <a:r>
              <a:rPr lang="en-US" altLang="zh-CN" sz="2000" dirty="0" smtClean="0"/>
              <a:t>1.2</a:t>
            </a:r>
            <a:r>
              <a:rPr lang="zh-CN" altLang="en-US" sz="2000" dirty="0" smtClean="0"/>
              <a:t>）用霍夫圆变换，找到瞳孔圆；</a:t>
            </a:r>
            <a:endParaRPr lang="en-US" altLang="zh-CN" sz="2000" dirty="0" smtClean="0"/>
          </a:p>
          <a:p>
            <a:pPr>
              <a:lnSpc>
                <a:spcPct val="150000"/>
              </a:lnSpc>
            </a:pPr>
            <a:r>
              <a:rPr lang="en-US" altLang="zh-CN" sz="2000" dirty="0"/>
              <a:t> </a:t>
            </a:r>
            <a:r>
              <a:rPr lang="en-US" altLang="zh-CN" sz="2000" dirty="0" smtClean="0"/>
              <a:t>       </a:t>
            </a:r>
            <a:r>
              <a:rPr lang="zh-CN" altLang="en-US" sz="2000" dirty="0" smtClean="0"/>
              <a:t>（</a:t>
            </a:r>
            <a:r>
              <a:rPr lang="en-US" altLang="zh-CN" sz="2000" dirty="0" smtClean="0"/>
              <a:t>1.3</a:t>
            </a:r>
            <a:r>
              <a:rPr lang="zh-CN" altLang="en-US" sz="2000" dirty="0" smtClean="0"/>
              <a:t>）用</a:t>
            </a:r>
            <a:r>
              <a:rPr lang="en-US" altLang="zh-CN" sz="2000" dirty="0" smtClean="0"/>
              <a:t>cv2.circle()</a:t>
            </a:r>
            <a:r>
              <a:rPr lang="zh-CN" altLang="en-US" sz="2000" dirty="0" smtClean="0"/>
              <a:t>画出白色的圆；</a:t>
            </a:r>
            <a:endParaRPr lang="en-US" altLang="zh-CN" sz="2000" dirty="0" smtClean="0"/>
          </a:p>
          <a:p>
            <a:pPr>
              <a:lnSpc>
                <a:spcPct val="150000"/>
              </a:lnSpc>
            </a:pPr>
            <a:r>
              <a:rPr lang="zh-CN" altLang="en-US" sz="2000" dirty="0" smtClean="0"/>
              <a:t>（</a:t>
            </a:r>
            <a:r>
              <a:rPr lang="en-US" altLang="zh-CN" sz="2000" dirty="0" smtClean="0"/>
              <a:t>2</a:t>
            </a:r>
            <a:r>
              <a:rPr lang="zh-CN" altLang="en-US" sz="2000" dirty="0" smtClean="0"/>
              <a:t>）找到虹膜与巩膜边界的圆，并用白色曲线标记出来：</a:t>
            </a:r>
            <a:endParaRPr lang="en-US" altLang="zh-CN" sz="2000" dirty="0" smtClean="0"/>
          </a:p>
          <a:p>
            <a:pPr>
              <a:lnSpc>
                <a:spcPct val="150000"/>
              </a:lnSpc>
            </a:pPr>
            <a:r>
              <a:rPr lang="en-US" altLang="zh-CN" sz="2000" dirty="0"/>
              <a:t> </a:t>
            </a:r>
            <a:r>
              <a:rPr lang="en-US" altLang="zh-CN" sz="2000" dirty="0" smtClean="0"/>
              <a:t>       </a:t>
            </a:r>
            <a:r>
              <a:rPr lang="zh-CN" altLang="en-US" sz="2000" dirty="0" smtClean="0"/>
              <a:t>（</a:t>
            </a:r>
            <a:r>
              <a:rPr lang="en-US" altLang="zh-CN" sz="2000" dirty="0" smtClean="0"/>
              <a:t>2.1</a:t>
            </a:r>
            <a:r>
              <a:rPr lang="zh-CN" altLang="en-US" sz="2000" dirty="0" smtClean="0"/>
              <a:t>）</a:t>
            </a:r>
            <a:r>
              <a:rPr lang="zh-CN" altLang="en-US" sz="2000" dirty="0"/>
              <a:t>图像模糊处理：中值模糊；</a:t>
            </a:r>
            <a:endParaRPr lang="en-US" altLang="zh-CN" sz="2000" dirty="0"/>
          </a:p>
          <a:p>
            <a:pPr>
              <a:lnSpc>
                <a:spcPct val="150000"/>
              </a:lnSpc>
            </a:pPr>
            <a:r>
              <a:rPr lang="en-US" altLang="zh-CN" sz="2000" dirty="0" smtClean="0"/>
              <a:t>        </a:t>
            </a:r>
            <a:r>
              <a:rPr lang="zh-CN" altLang="en-US" sz="2000" dirty="0" smtClean="0"/>
              <a:t>（</a:t>
            </a:r>
            <a:r>
              <a:rPr lang="en-US" altLang="zh-CN" sz="2000" dirty="0" smtClean="0"/>
              <a:t>2.2</a:t>
            </a:r>
            <a:r>
              <a:rPr lang="zh-CN" altLang="en-US" sz="2000" dirty="0" smtClean="0"/>
              <a:t>）获得图像的边缘；</a:t>
            </a:r>
            <a:endParaRPr lang="en-US" altLang="zh-CN" sz="2000" dirty="0" smtClean="0"/>
          </a:p>
          <a:p>
            <a:pPr>
              <a:lnSpc>
                <a:spcPct val="150000"/>
              </a:lnSpc>
            </a:pPr>
            <a:r>
              <a:rPr lang="en-US" altLang="zh-CN" sz="2000" dirty="0"/>
              <a:t> </a:t>
            </a:r>
            <a:r>
              <a:rPr lang="en-US" altLang="zh-CN" sz="2000" dirty="0" smtClean="0"/>
              <a:t>       </a:t>
            </a:r>
            <a:r>
              <a:rPr lang="zh-CN" altLang="en-US" sz="2000" dirty="0" smtClean="0"/>
              <a:t>（</a:t>
            </a:r>
            <a:r>
              <a:rPr lang="en-US" altLang="zh-CN" sz="2000" dirty="0" smtClean="0"/>
              <a:t>2.3</a:t>
            </a:r>
            <a:r>
              <a:rPr lang="zh-CN" altLang="en-US" sz="2000" dirty="0" smtClean="0"/>
              <a:t>）基于边缘图像，用霍夫圆变换，找到虹膜圆；</a:t>
            </a:r>
            <a:endParaRPr lang="en-US" altLang="zh-CN" sz="2000" dirty="0" smtClean="0"/>
          </a:p>
          <a:p>
            <a:pPr>
              <a:lnSpc>
                <a:spcPct val="150000"/>
              </a:lnSpc>
            </a:pPr>
            <a:r>
              <a:rPr lang="en-US" altLang="zh-CN" sz="2000" dirty="0"/>
              <a:t> </a:t>
            </a:r>
            <a:r>
              <a:rPr lang="en-US" altLang="zh-CN" sz="2000" dirty="0" smtClean="0"/>
              <a:t>       </a:t>
            </a:r>
            <a:r>
              <a:rPr lang="zh-CN" altLang="en-US" sz="2000" dirty="0" smtClean="0"/>
              <a:t>（</a:t>
            </a:r>
            <a:r>
              <a:rPr lang="en-US" altLang="zh-CN" sz="2000" dirty="0" smtClean="0"/>
              <a:t>2.4</a:t>
            </a:r>
            <a:r>
              <a:rPr lang="zh-CN" altLang="en-US" sz="2000" dirty="0"/>
              <a:t>）用</a:t>
            </a:r>
            <a:r>
              <a:rPr lang="en-US" altLang="zh-CN" sz="2000" dirty="0"/>
              <a:t>cv2.circle()</a:t>
            </a:r>
            <a:r>
              <a:rPr lang="zh-CN" altLang="en-US" sz="2000" dirty="0"/>
              <a:t>画出白色的圆</a:t>
            </a:r>
            <a:r>
              <a:rPr lang="zh-CN" altLang="en-US" sz="2000" dirty="0" smtClean="0"/>
              <a:t>；</a:t>
            </a:r>
            <a:endParaRPr lang="en-US" altLang="zh-CN" sz="2000" dirty="0"/>
          </a:p>
        </p:txBody>
      </p:sp>
      <p:pic>
        <p:nvPicPr>
          <p:cNvPr id="7" name="图片 6"/>
          <p:cNvPicPr>
            <a:picLocks noChangeAspect="1"/>
          </p:cNvPicPr>
          <p:nvPr/>
        </p:nvPicPr>
        <p:blipFill>
          <a:blip r:embed="rId3"/>
          <a:stretch>
            <a:fillRect/>
          </a:stretch>
        </p:blipFill>
        <p:spPr>
          <a:xfrm>
            <a:off x="263352" y="1700808"/>
            <a:ext cx="3911210" cy="2882309"/>
          </a:xfrm>
          <a:prstGeom prst="rect">
            <a:avLst/>
          </a:prstGeom>
        </p:spPr>
      </p:pic>
    </p:spTree>
    <p:extLst>
      <p:ext uri="{BB962C8B-B14F-4D97-AF65-F5344CB8AC3E}">
        <p14:creationId xmlns:p14="http://schemas.microsoft.com/office/powerpoint/2010/main" val="2966388560"/>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3" y="452439"/>
            <a:ext cx="9404350" cy="816322"/>
          </a:xfrm>
        </p:spPr>
        <p:txBody>
          <a:bodyPr/>
          <a:lstStyle/>
          <a:p>
            <a:r>
              <a:rPr lang="zh-CN" altLang="en-US" dirty="0" smtClean="0"/>
              <a:t>参考代码：</a:t>
            </a:r>
            <a:endParaRPr lang="zh-CN" altLang="en-US" dirty="0"/>
          </a:p>
        </p:txBody>
      </p:sp>
      <p:sp>
        <p:nvSpPr>
          <p:cNvPr id="3" name="矩形 2"/>
          <p:cNvSpPr/>
          <p:nvPr/>
        </p:nvSpPr>
        <p:spPr>
          <a:xfrm>
            <a:off x="24895" y="1772816"/>
            <a:ext cx="6624736" cy="4524315"/>
          </a:xfrm>
          <a:prstGeom prst="rect">
            <a:avLst/>
          </a:prstGeom>
        </p:spPr>
        <p:txBody>
          <a:bodyPr wrap="square">
            <a:spAutoFit/>
          </a:bodyPr>
          <a:lstStyle/>
          <a:p>
            <a:r>
              <a:rPr lang="zh-CN" altLang="en-US" sz="1600" dirty="0"/>
              <a:t>import numpy as np</a:t>
            </a:r>
          </a:p>
          <a:p>
            <a:r>
              <a:rPr lang="zh-CN" altLang="en-US" sz="1600" dirty="0"/>
              <a:t>import math</a:t>
            </a:r>
          </a:p>
          <a:p>
            <a:r>
              <a:rPr lang="zh-CN" altLang="en-US" sz="1600" dirty="0"/>
              <a:t>import cv2</a:t>
            </a:r>
          </a:p>
          <a:p>
            <a:endParaRPr lang="zh-CN" altLang="en-US" sz="1600" dirty="0"/>
          </a:p>
          <a:p>
            <a:r>
              <a:rPr lang="zh-CN" altLang="en-US" sz="1600" dirty="0"/>
              <a:t>imgsrc=cv2.imread("0.bmp")</a:t>
            </a:r>
          </a:p>
          <a:p>
            <a:r>
              <a:rPr lang="zh-CN" altLang="en-US" sz="1600" dirty="0" smtClean="0"/>
              <a:t>img</a:t>
            </a:r>
            <a:r>
              <a:rPr lang="zh-CN" altLang="en-US" sz="1600" dirty="0"/>
              <a:t>=cv2.cvtColor(imgsrc,cv2.COLOR_BGR2GRAY)</a:t>
            </a:r>
          </a:p>
          <a:p>
            <a:endParaRPr lang="en-US" altLang="zh-CN" sz="1600" dirty="0" smtClean="0"/>
          </a:p>
          <a:p>
            <a:r>
              <a:rPr lang="zh-CN" altLang="en-US" sz="1600" dirty="0" smtClean="0"/>
              <a:t>img</a:t>
            </a:r>
            <a:r>
              <a:rPr lang="zh-CN" altLang="en-US" sz="1600" dirty="0"/>
              <a:t>1= cv2.medianBlur(img, 9)</a:t>
            </a:r>
          </a:p>
          <a:p>
            <a:endParaRPr lang="zh-CN" altLang="en-US" sz="1600" dirty="0"/>
          </a:p>
          <a:p>
            <a:r>
              <a:rPr lang="zh-CN" altLang="en-US" sz="1600" dirty="0"/>
              <a:t>innercircles=cv2.HoughCircles(img1,cv2.HOUGH_GRADIENT,1,15, param1=200,param2=20,minRadius=0,maxRadius=0)</a:t>
            </a:r>
          </a:p>
          <a:p>
            <a:endParaRPr lang="zh-CN" altLang="en-US" sz="1600" dirty="0"/>
          </a:p>
          <a:p>
            <a:r>
              <a:rPr lang="zh-CN" altLang="en-US" sz="1600" dirty="0"/>
              <a:t>print(innercircles)</a:t>
            </a:r>
          </a:p>
          <a:p>
            <a:endParaRPr lang="zh-CN" altLang="en-US" sz="1600" dirty="0"/>
          </a:p>
          <a:p>
            <a:r>
              <a:rPr lang="zh-CN" altLang="en-US" sz="1600" dirty="0"/>
              <a:t>for circles in innercircles[0]:</a:t>
            </a:r>
          </a:p>
          <a:p>
            <a:r>
              <a:rPr lang="zh-CN" altLang="en-US" sz="1600" dirty="0"/>
              <a:t>    cv2.circle(imgsrc,(circles[0],circles[1]),circles[2],(255,255,255),1)</a:t>
            </a:r>
          </a:p>
          <a:p>
            <a:endParaRPr lang="zh-CN" altLang="en-US" sz="1600" dirty="0"/>
          </a:p>
          <a:p>
            <a:r>
              <a:rPr lang="zh-CN" altLang="en-US" sz="1600" dirty="0"/>
              <a:t>cv2.imshow("cv2circle",imgsrc</a:t>
            </a:r>
            <a:r>
              <a:rPr lang="zh-CN" altLang="en-US" sz="1600" dirty="0" smtClean="0"/>
              <a:t>)</a:t>
            </a:r>
            <a:endParaRPr lang="zh-CN" altLang="en-US" sz="1600" dirty="0"/>
          </a:p>
        </p:txBody>
      </p:sp>
      <p:sp>
        <p:nvSpPr>
          <p:cNvPr id="4" name="矩形 3"/>
          <p:cNvSpPr/>
          <p:nvPr/>
        </p:nvSpPr>
        <p:spPr>
          <a:xfrm>
            <a:off x="5159896" y="116632"/>
            <a:ext cx="6984776" cy="3293209"/>
          </a:xfrm>
          <a:prstGeom prst="rect">
            <a:avLst/>
          </a:prstGeom>
        </p:spPr>
        <p:txBody>
          <a:bodyPr wrap="square">
            <a:spAutoFit/>
          </a:bodyPr>
          <a:lstStyle/>
          <a:p>
            <a:endParaRPr lang="zh-CN" altLang="en-US" sz="1600" dirty="0"/>
          </a:p>
          <a:p>
            <a:r>
              <a:rPr lang="zh-CN" altLang="en-US" sz="1600" dirty="0"/>
              <a:t>img1= cv2.medianBlur(img, 9)</a:t>
            </a:r>
          </a:p>
          <a:p>
            <a:endParaRPr lang="zh-CN" altLang="en-US" sz="1600" dirty="0"/>
          </a:p>
          <a:p>
            <a:r>
              <a:rPr lang="zh-CN" altLang="en-US" sz="1600" dirty="0"/>
              <a:t>edges = cv2.Canny(img1,30,42)</a:t>
            </a:r>
          </a:p>
          <a:p>
            <a:endParaRPr lang="zh-CN" altLang="en-US" sz="1600" dirty="0"/>
          </a:p>
          <a:p>
            <a:r>
              <a:rPr lang="zh-CN" altLang="en-US" sz="1600" dirty="0"/>
              <a:t>outercircles=cv2.HoughCircles(edges,cv2.HOUGH_GRADIENT,1</a:t>
            </a:r>
            <a:r>
              <a:rPr lang="zh-CN" altLang="en-US" sz="1600" dirty="0" smtClean="0"/>
              <a:t>,</a:t>
            </a:r>
            <a:r>
              <a:rPr lang="en-US" altLang="zh-CN" sz="1600" dirty="0" smtClean="0"/>
              <a:t>7</a:t>
            </a:r>
            <a:r>
              <a:rPr lang="zh-CN" altLang="en-US" sz="1600" dirty="0" smtClean="0"/>
              <a:t>0</a:t>
            </a:r>
            <a:r>
              <a:rPr lang="zh-CN" altLang="en-US" sz="1600" dirty="0"/>
              <a:t>, param1</a:t>
            </a:r>
            <a:r>
              <a:rPr lang="zh-CN" altLang="en-US" sz="1600" dirty="0" smtClean="0"/>
              <a:t>=</a:t>
            </a:r>
            <a:r>
              <a:rPr lang="en-US" altLang="zh-CN" sz="1600" dirty="0" smtClean="0"/>
              <a:t>100</a:t>
            </a:r>
            <a:r>
              <a:rPr lang="zh-CN" altLang="en-US" sz="1600" dirty="0" smtClean="0"/>
              <a:t>,</a:t>
            </a:r>
            <a:r>
              <a:rPr lang="zh-CN" altLang="en-US" sz="1600" dirty="0"/>
              <a:t>param2</a:t>
            </a:r>
            <a:r>
              <a:rPr lang="zh-CN" altLang="en-US" sz="1600" dirty="0" smtClean="0"/>
              <a:t>=</a:t>
            </a:r>
            <a:r>
              <a:rPr lang="en-US" altLang="zh-CN" sz="1600" dirty="0" smtClean="0"/>
              <a:t>17</a:t>
            </a:r>
            <a:r>
              <a:rPr lang="zh-CN" altLang="en-US" sz="1600" dirty="0" smtClean="0"/>
              <a:t>,</a:t>
            </a:r>
            <a:r>
              <a:rPr lang="zh-CN" altLang="en-US" sz="1600" dirty="0"/>
              <a:t>minRadius=</a:t>
            </a:r>
            <a:r>
              <a:rPr lang="zh-CN" altLang="en-US" sz="1600" dirty="0" smtClean="0"/>
              <a:t>9</a:t>
            </a:r>
            <a:r>
              <a:rPr lang="en-US" altLang="zh-CN" sz="1600" dirty="0" smtClean="0"/>
              <a:t>7</a:t>
            </a:r>
            <a:r>
              <a:rPr lang="zh-CN" altLang="en-US" sz="1600" dirty="0" smtClean="0"/>
              <a:t>,</a:t>
            </a:r>
            <a:r>
              <a:rPr lang="zh-CN" altLang="en-US" sz="1600" dirty="0"/>
              <a:t>maxRadius=120)</a:t>
            </a:r>
          </a:p>
          <a:p>
            <a:r>
              <a:rPr lang="zh-CN" altLang="en-US" sz="1600" dirty="0"/>
              <a:t>print(outercircles)</a:t>
            </a:r>
          </a:p>
          <a:p>
            <a:endParaRPr lang="zh-CN" altLang="en-US" sz="1600" dirty="0"/>
          </a:p>
          <a:p>
            <a:r>
              <a:rPr lang="zh-CN" altLang="en-US" sz="1600" dirty="0"/>
              <a:t>for circles in outercircles[0]:</a:t>
            </a:r>
          </a:p>
          <a:p>
            <a:r>
              <a:rPr lang="zh-CN" altLang="en-US" sz="1600" dirty="0"/>
              <a:t>    </a:t>
            </a:r>
            <a:r>
              <a:rPr lang="zh-CN" altLang="en-US" sz="1600" dirty="0" smtClean="0"/>
              <a:t> cv</a:t>
            </a:r>
            <a:r>
              <a:rPr lang="zh-CN" altLang="en-US" sz="1600" dirty="0"/>
              <a:t>2.circle(imgsrc,(circles[0],circles[1]),circles[2],(255,255,255),1)</a:t>
            </a:r>
          </a:p>
          <a:p>
            <a:r>
              <a:rPr lang="zh-CN" altLang="en-US" sz="1600" dirty="0"/>
              <a:t>cv2.imshow("cv2circle",imgsrc)</a:t>
            </a:r>
          </a:p>
          <a:p>
            <a:endParaRPr lang="zh-CN" altLang="en-US" sz="16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离子">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18637</TotalTime>
  <Words>3381</Words>
  <Application>Microsoft Office PowerPoint</Application>
  <PresentationFormat>宽屏</PresentationFormat>
  <Paragraphs>550</Paragraphs>
  <Slides>42</Slides>
  <Notes>34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42</vt:i4>
      </vt:variant>
    </vt:vector>
  </HeadingPairs>
  <TitlesOfParts>
    <vt:vector size="58" baseType="lpstr">
      <vt:lpstr>Roboto</vt:lpstr>
      <vt:lpstr>等线</vt:lpstr>
      <vt:lpstr>方正超粗黑简体</vt:lpstr>
      <vt:lpstr>方正大黑简体</vt:lpstr>
      <vt:lpstr>仿宋</vt:lpstr>
      <vt:lpstr>黑体</vt:lpstr>
      <vt:lpstr>宋体</vt:lpstr>
      <vt:lpstr>Arial</vt:lpstr>
      <vt:lpstr>Arial</vt:lpstr>
      <vt:lpstr>Bodoni MT</vt:lpstr>
      <vt:lpstr>Century Gothic</vt:lpstr>
      <vt:lpstr>Corbel</vt:lpstr>
      <vt:lpstr>Times New Roman</vt:lpstr>
      <vt:lpstr>Wingdings</vt:lpstr>
      <vt:lpstr>Wingdings 3</vt:lpstr>
      <vt:lpstr>离子</vt:lpstr>
      <vt:lpstr>虹膜提取、编码与识别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参考代码：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如何进行虹膜特征抽取与编码</vt:lpstr>
      <vt:lpstr>PowerPoint 演示文稿</vt:lpstr>
      <vt:lpstr>PowerPoint 演示文稿</vt:lpstr>
      <vt:lpstr>PowerPoint 演示文稿</vt:lpstr>
      <vt:lpstr>参考代码：</vt:lpstr>
      <vt:lpstr>虹膜比对识别</vt:lpstr>
      <vt:lpstr>PowerPoint 演示文稿</vt:lpstr>
      <vt:lpstr>PowerPoint 演示文稿</vt:lpstr>
      <vt:lpstr>Ordinal Measures for Iris Recognition 虹膜识别中的定序测量</vt:lpstr>
      <vt:lpstr> Illustration of iris image preprocessing</vt:lpstr>
      <vt:lpstr>Ordinal Measures of Iris Images</vt:lpstr>
      <vt:lpstr>Multi-Lobe Differential Filters </vt:lpstr>
      <vt:lpstr>The procedure of iris feature extraction using MLDF</vt:lpstr>
      <vt:lpstr>Hamming Distance</vt:lpstr>
      <vt:lpstr> Iris Template Matching</vt:lpstr>
      <vt:lpstr> Iris Template Matching</vt:lpstr>
      <vt:lpstr>Exercise</vt:lpstr>
      <vt:lpstr>Open Questions</vt:lpstr>
      <vt:lpstr>项目总结与论文安排</vt:lpstr>
      <vt:lpstr>PowerPoint 演示文稿</vt:lpstr>
      <vt:lpstr>PowerPoint 演示文稿</vt:lpstr>
      <vt:lpstr>PowerPoint 演示文稿</vt:lpstr>
      <vt:lpstr>PowerPoint 演示文稿</vt:lpstr>
      <vt:lpstr>PowerPoint 演示文稿</vt:lpstr>
      <vt:lpstr>PowerPoint 演示文稿</vt:lpstr>
      <vt:lpstr>参考代码：</vt:lpstr>
    </vt:vector>
  </TitlesOfParts>
  <Company>diph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多媒体技术中的数字图象处理</dc:title>
  <dc:creator>diph1</dc:creator>
  <cp:lastModifiedBy>shsbnu</cp:lastModifiedBy>
  <cp:revision>1092</cp:revision>
  <dcterms:created xsi:type="dcterms:W3CDTF">2000-08-11T08:01:46Z</dcterms:created>
  <dcterms:modified xsi:type="dcterms:W3CDTF">2019-05-20T05:30:38Z</dcterms:modified>
</cp:coreProperties>
</file>