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9"/>
  </p:notesMasterIdLst>
  <p:sldIdLst>
    <p:sldId id="456" r:id="rId2"/>
    <p:sldId id="326" r:id="rId3"/>
    <p:sldId id="571" r:id="rId4"/>
    <p:sldId id="570" r:id="rId5"/>
    <p:sldId id="573" r:id="rId6"/>
    <p:sldId id="356" r:id="rId7"/>
    <p:sldId id="567" r:id="rId8"/>
    <p:sldId id="589" r:id="rId9"/>
    <p:sldId id="574" r:id="rId10"/>
    <p:sldId id="592" r:id="rId11"/>
    <p:sldId id="596" r:id="rId12"/>
    <p:sldId id="593" r:id="rId13"/>
    <p:sldId id="594" r:id="rId14"/>
    <p:sldId id="595" r:id="rId15"/>
    <p:sldId id="597" r:id="rId16"/>
    <p:sldId id="602" r:id="rId17"/>
    <p:sldId id="598" r:id="rId18"/>
    <p:sldId id="601" r:id="rId19"/>
    <p:sldId id="599" r:id="rId20"/>
    <p:sldId id="600" r:id="rId21"/>
    <p:sldId id="603" r:id="rId22"/>
    <p:sldId id="569" r:id="rId23"/>
    <p:sldId id="588" r:id="rId24"/>
    <p:sldId id="612" r:id="rId25"/>
    <p:sldId id="611" r:id="rId26"/>
    <p:sldId id="607" r:id="rId27"/>
    <p:sldId id="608" r:id="rId28"/>
    <p:sldId id="609" r:id="rId29"/>
    <p:sldId id="610" r:id="rId30"/>
    <p:sldId id="613" r:id="rId31"/>
    <p:sldId id="568" r:id="rId32"/>
    <p:sldId id="614" r:id="rId33"/>
    <p:sldId id="615" r:id="rId34"/>
    <p:sldId id="616" r:id="rId35"/>
    <p:sldId id="617" r:id="rId36"/>
    <p:sldId id="619" r:id="rId37"/>
    <p:sldId id="618" r:id="rId38"/>
    <p:sldId id="621" r:id="rId39"/>
    <p:sldId id="626" r:id="rId40"/>
    <p:sldId id="622" r:id="rId41"/>
    <p:sldId id="627" r:id="rId42"/>
    <p:sldId id="628" r:id="rId43"/>
    <p:sldId id="629" r:id="rId44"/>
    <p:sldId id="625" r:id="rId45"/>
    <p:sldId id="624" r:id="rId46"/>
    <p:sldId id="630" r:id="rId47"/>
    <p:sldId id="623" r:id="rId48"/>
    <p:sldId id="634" r:id="rId49"/>
    <p:sldId id="632" r:id="rId50"/>
    <p:sldId id="678" r:id="rId51"/>
    <p:sldId id="679" r:id="rId52"/>
    <p:sldId id="635" r:id="rId53"/>
    <p:sldId id="677" r:id="rId54"/>
    <p:sldId id="639" r:id="rId55"/>
    <p:sldId id="642" r:id="rId56"/>
    <p:sldId id="641" r:id="rId57"/>
    <p:sldId id="650" r:id="rId58"/>
    <p:sldId id="661" r:id="rId59"/>
    <p:sldId id="644" r:id="rId60"/>
    <p:sldId id="664" r:id="rId61"/>
    <p:sldId id="651" r:id="rId62"/>
    <p:sldId id="653" r:id="rId63"/>
    <p:sldId id="655" r:id="rId64"/>
    <p:sldId id="656" r:id="rId65"/>
    <p:sldId id="657" r:id="rId66"/>
    <p:sldId id="659" r:id="rId67"/>
    <p:sldId id="649" r:id="rId68"/>
    <p:sldId id="660" r:id="rId69"/>
    <p:sldId id="645" r:id="rId70"/>
    <p:sldId id="646" r:id="rId71"/>
    <p:sldId id="640" r:id="rId72"/>
    <p:sldId id="662" r:id="rId73"/>
    <p:sldId id="665" r:id="rId74"/>
    <p:sldId id="667" r:id="rId75"/>
    <p:sldId id="668" r:id="rId76"/>
    <p:sldId id="669" r:id="rId77"/>
    <p:sldId id="670" r:id="rId78"/>
    <p:sldId id="666" r:id="rId79"/>
    <p:sldId id="672" r:id="rId80"/>
    <p:sldId id="674" r:id="rId81"/>
    <p:sldId id="676" r:id="rId82"/>
    <p:sldId id="671" r:id="rId83"/>
    <p:sldId id="680" r:id="rId84"/>
    <p:sldId id="663" r:id="rId85"/>
    <p:sldId id="638" r:id="rId86"/>
    <p:sldId id="681" r:id="rId87"/>
    <p:sldId id="682" r:id="rId88"/>
    <p:sldId id="687" r:id="rId89"/>
    <p:sldId id="688" r:id="rId90"/>
    <p:sldId id="689" r:id="rId91"/>
    <p:sldId id="691" r:id="rId92"/>
    <p:sldId id="694" r:id="rId93"/>
    <p:sldId id="693" r:id="rId94"/>
    <p:sldId id="695" r:id="rId95"/>
    <p:sldId id="696" r:id="rId96"/>
    <p:sldId id="692" r:id="rId97"/>
    <p:sldId id="697" r:id="rId98"/>
    <p:sldId id="699" r:id="rId99"/>
    <p:sldId id="698" r:id="rId100"/>
    <p:sldId id="701" r:id="rId101"/>
    <p:sldId id="703" r:id="rId102"/>
    <p:sldId id="702" r:id="rId103"/>
    <p:sldId id="705" r:id="rId104"/>
    <p:sldId id="704" r:id="rId105"/>
    <p:sldId id="706" r:id="rId106"/>
    <p:sldId id="707" r:id="rId107"/>
    <p:sldId id="708" r:id="rId108"/>
    <p:sldId id="711" r:id="rId109"/>
    <p:sldId id="709" r:id="rId110"/>
    <p:sldId id="710" r:id="rId111"/>
    <p:sldId id="700" r:id="rId112"/>
    <p:sldId id="712" r:id="rId113"/>
    <p:sldId id="715" r:id="rId114"/>
    <p:sldId id="713" r:id="rId115"/>
    <p:sldId id="714" r:id="rId116"/>
    <p:sldId id="718" r:id="rId117"/>
    <p:sldId id="719" r:id="rId118"/>
    <p:sldId id="720" r:id="rId119"/>
    <p:sldId id="721" r:id="rId120"/>
    <p:sldId id="722" r:id="rId121"/>
    <p:sldId id="723" r:id="rId122"/>
    <p:sldId id="724" r:id="rId123"/>
    <p:sldId id="725" r:id="rId124"/>
    <p:sldId id="716" r:id="rId125"/>
    <p:sldId id="731" r:id="rId126"/>
    <p:sldId id="732" r:id="rId127"/>
    <p:sldId id="727" r:id="rId128"/>
    <p:sldId id="733" r:id="rId129"/>
    <p:sldId id="742" r:id="rId130"/>
    <p:sldId id="748" r:id="rId131"/>
    <p:sldId id="749" r:id="rId132"/>
    <p:sldId id="750" r:id="rId133"/>
    <p:sldId id="751" r:id="rId134"/>
    <p:sldId id="752" r:id="rId135"/>
    <p:sldId id="730" r:id="rId136"/>
    <p:sldId id="734" r:id="rId137"/>
    <p:sldId id="743" r:id="rId138"/>
    <p:sldId id="737" r:id="rId139"/>
    <p:sldId id="744" r:id="rId140"/>
    <p:sldId id="746" r:id="rId141"/>
    <p:sldId id="747" r:id="rId142"/>
    <p:sldId id="739" r:id="rId143"/>
    <p:sldId id="736" r:id="rId144"/>
    <p:sldId id="740" r:id="rId145"/>
    <p:sldId id="741" r:id="rId146"/>
    <p:sldId id="754" r:id="rId147"/>
    <p:sldId id="805" r:id="rId148"/>
    <p:sldId id="806" r:id="rId149"/>
    <p:sldId id="807" r:id="rId150"/>
    <p:sldId id="808" r:id="rId151"/>
    <p:sldId id="816" r:id="rId152"/>
    <p:sldId id="809" r:id="rId153"/>
    <p:sldId id="810" r:id="rId154"/>
    <p:sldId id="760" r:id="rId155"/>
    <p:sldId id="817" r:id="rId156"/>
    <p:sldId id="815" r:id="rId157"/>
    <p:sldId id="813" r:id="rId158"/>
    <p:sldId id="814" r:id="rId159"/>
    <p:sldId id="819" r:id="rId160"/>
    <p:sldId id="812" r:id="rId161"/>
    <p:sldId id="821" r:id="rId162"/>
    <p:sldId id="820" r:id="rId163"/>
    <p:sldId id="822" r:id="rId164"/>
    <p:sldId id="823" r:id="rId165"/>
    <p:sldId id="824" r:id="rId166"/>
    <p:sldId id="826" r:id="rId167"/>
    <p:sldId id="825" r:id="rId168"/>
    <p:sldId id="827" r:id="rId169"/>
    <p:sldId id="830" r:id="rId170"/>
    <p:sldId id="832" r:id="rId171"/>
    <p:sldId id="828" r:id="rId172"/>
    <p:sldId id="829" r:id="rId173"/>
    <p:sldId id="818" r:id="rId174"/>
    <p:sldId id="831" r:id="rId175"/>
    <p:sldId id="834" r:id="rId176"/>
    <p:sldId id="836" r:id="rId177"/>
    <p:sldId id="847" r:id="rId178"/>
    <p:sldId id="840" r:id="rId179"/>
    <p:sldId id="841" r:id="rId180"/>
    <p:sldId id="842" r:id="rId181"/>
    <p:sldId id="843" r:id="rId182"/>
    <p:sldId id="844" r:id="rId183"/>
    <p:sldId id="845" r:id="rId184"/>
    <p:sldId id="855" r:id="rId185"/>
    <p:sldId id="858" r:id="rId186"/>
    <p:sldId id="854" r:id="rId187"/>
    <p:sldId id="846" r:id="rId188"/>
    <p:sldId id="848" r:id="rId189"/>
    <p:sldId id="850" r:id="rId190"/>
    <p:sldId id="838" r:id="rId191"/>
    <p:sldId id="857" r:id="rId192"/>
    <p:sldId id="851" r:id="rId193"/>
    <p:sldId id="863" r:id="rId194"/>
    <p:sldId id="864" r:id="rId195"/>
    <p:sldId id="869" r:id="rId196"/>
    <p:sldId id="865" r:id="rId197"/>
    <p:sldId id="866" r:id="rId198"/>
    <p:sldId id="867" r:id="rId199"/>
    <p:sldId id="862" r:id="rId200"/>
    <p:sldId id="868" r:id="rId201"/>
    <p:sldId id="871" r:id="rId202"/>
    <p:sldId id="874" r:id="rId203"/>
    <p:sldId id="876" r:id="rId204"/>
    <p:sldId id="877" r:id="rId205"/>
    <p:sldId id="878" r:id="rId206"/>
    <p:sldId id="881" r:id="rId207"/>
    <p:sldId id="880" r:id="rId20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F8A"/>
    <a:srgbClr val="41AEBD"/>
    <a:srgbClr val="0F3C51"/>
    <a:srgbClr val="124760"/>
    <a:srgbClr val="124861"/>
    <a:srgbClr val="268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5" autoAdjust="0"/>
    <p:restoredTop sz="76910" autoAdjust="0"/>
  </p:normalViewPr>
  <p:slideViewPr>
    <p:cSldViewPr snapToGrid="0">
      <p:cViewPr varScale="1">
        <p:scale>
          <a:sx n="63" d="100"/>
          <a:sy n="63" d="100"/>
        </p:scale>
        <p:origin x="1086"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4037;&#20316;&#31807;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24037;&#20316;&#31807;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Sheet1!$A$2:$A$24</c:f>
              <c:numCache>
                <c:formatCode>General</c:formatCode>
                <c:ptCount val="23"/>
                <c:pt idx="0">
                  <c:v>4</c:v>
                </c:pt>
                <c:pt idx="1">
                  <c:v>2</c:v>
                </c:pt>
                <c:pt idx="2">
                  <c:v>3.2</c:v>
                </c:pt>
                <c:pt idx="3">
                  <c:v>1.3</c:v>
                </c:pt>
                <c:pt idx="4">
                  <c:v>5.5</c:v>
                </c:pt>
                <c:pt idx="5">
                  <c:v>3</c:v>
                </c:pt>
                <c:pt idx="6">
                  <c:v>2.1</c:v>
                </c:pt>
                <c:pt idx="7">
                  <c:v>9.1999999999999993</c:v>
                </c:pt>
                <c:pt idx="8">
                  <c:v>6</c:v>
                </c:pt>
                <c:pt idx="9">
                  <c:v>1.1000000000000001</c:v>
                </c:pt>
                <c:pt idx="10">
                  <c:v>1.8</c:v>
                </c:pt>
                <c:pt idx="11">
                  <c:v>7.3</c:v>
                </c:pt>
                <c:pt idx="12">
                  <c:v>4.5</c:v>
                </c:pt>
                <c:pt idx="13">
                  <c:v>1.7</c:v>
                </c:pt>
                <c:pt idx="14">
                  <c:v>1.5</c:v>
                </c:pt>
                <c:pt idx="15">
                  <c:v>2.2999999999999998</c:v>
                </c:pt>
                <c:pt idx="16">
                  <c:v>2.6</c:v>
                </c:pt>
                <c:pt idx="17">
                  <c:v>2.9</c:v>
                </c:pt>
                <c:pt idx="18">
                  <c:v>3.7</c:v>
                </c:pt>
                <c:pt idx="19">
                  <c:v>3.4</c:v>
                </c:pt>
                <c:pt idx="20">
                  <c:v>3.8</c:v>
                </c:pt>
                <c:pt idx="21">
                  <c:v>3.6</c:v>
                </c:pt>
                <c:pt idx="22">
                  <c:v>4.2</c:v>
                </c:pt>
              </c:numCache>
            </c:numRef>
          </c:xVal>
          <c:yVal>
            <c:numRef>
              <c:f>Sheet1!$B$2:$B$24</c:f>
              <c:numCache>
                <c:formatCode>General</c:formatCode>
                <c:ptCount val="23"/>
                <c:pt idx="0">
                  <c:v>17</c:v>
                </c:pt>
                <c:pt idx="1">
                  <c:v>11</c:v>
                </c:pt>
                <c:pt idx="2">
                  <c:v>14.600000000000001</c:v>
                </c:pt>
                <c:pt idx="3">
                  <c:v>8.9</c:v>
                </c:pt>
                <c:pt idx="4">
                  <c:v>21.5</c:v>
                </c:pt>
                <c:pt idx="5">
                  <c:v>14</c:v>
                </c:pt>
                <c:pt idx="6">
                  <c:v>11.3</c:v>
                </c:pt>
                <c:pt idx="7">
                  <c:v>32.599999999999994</c:v>
                </c:pt>
                <c:pt idx="8">
                  <c:v>23</c:v>
                </c:pt>
                <c:pt idx="9">
                  <c:v>8.3000000000000007</c:v>
                </c:pt>
                <c:pt idx="10">
                  <c:v>10.4</c:v>
                </c:pt>
                <c:pt idx="11">
                  <c:v>26.9</c:v>
                </c:pt>
                <c:pt idx="12">
                  <c:v>18.5</c:v>
                </c:pt>
                <c:pt idx="13">
                  <c:v>10.1</c:v>
                </c:pt>
                <c:pt idx="14">
                  <c:v>9.5</c:v>
                </c:pt>
                <c:pt idx="15">
                  <c:v>11.899999999999999</c:v>
                </c:pt>
                <c:pt idx="16">
                  <c:v>12.8</c:v>
                </c:pt>
                <c:pt idx="17">
                  <c:v>13.7</c:v>
                </c:pt>
                <c:pt idx="18">
                  <c:v>16.100000000000001</c:v>
                </c:pt>
                <c:pt idx="19">
                  <c:v>15.2</c:v>
                </c:pt>
                <c:pt idx="20">
                  <c:v>16.399999999999999</c:v>
                </c:pt>
                <c:pt idx="21">
                  <c:v>15.8</c:v>
                </c:pt>
                <c:pt idx="22">
                  <c:v>17.600000000000001</c:v>
                </c:pt>
              </c:numCache>
            </c:numRef>
          </c:yVal>
          <c:smooth val="0"/>
          <c:extLst>
            <c:ext xmlns:c16="http://schemas.microsoft.com/office/drawing/2014/chart" uri="{C3380CC4-5D6E-409C-BE32-E72D297353CC}">
              <c16:uniqueId val="{00000000-48B9-4D09-B17B-8C6E0B0B05AB}"/>
            </c:ext>
          </c:extLst>
        </c:ser>
        <c:dLbls>
          <c:showLegendKey val="0"/>
          <c:showVal val="0"/>
          <c:showCatName val="0"/>
          <c:showSerName val="0"/>
          <c:showPercent val="0"/>
          <c:showBubbleSize val="0"/>
        </c:dLbls>
        <c:axId val="1846859231"/>
        <c:axId val="1846862975"/>
      </c:scatterChart>
      <c:valAx>
        <c:axId val="18468592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仿宋" panose="02010609060101010101" pitchFamily="49" charset="-122"/>
                <a:ea typeface="仿宋" panose="02010609060101010101" pitchFamily="49" charset="-122"/>
                <a:cs typeface="+mn-cs"/>
              </a:defRPr>
            </a:pPr>
            <a:endParaRPr lang="zh-CN"/>
          </a:p>
        </c:txPr>
        <c:crossAx val="1846862975"/>
        <c:crosses val="autoZero"/>
        <c:crossBetween val="midCat"/>
      </c:valAx>
      <c:valAx>
        <c:axId val="18468629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仿宋" panose="02010609060101010101" pitchFamily="49" charset="-122"/>
                <a:ea typeface="仿宋" panose="02010609060101010101" pitchFamily="49" charset="-122"/>
                <a:cs typeface="+mn-cs"/>
              </a:defRPr>
            </a:pPr>
            <a:endParaRPr lang="zh-CN"/>
          </a:p>
        </c:txPr>
        <c:crossAx val="1846859231"/>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仿宋" panose="02010609060101010101" pitchFamily="49" charset="-122"/>
          <a:ea typeface="仿宋" panose="02010609060101010101" pitchFamily="49"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Sheet2!$A$2:$A$24</c:f>
              <c:numCache>
                <c:formatCode>General</c:formatCode>
                <c:ptCount val="23"/>
                <c:pt idx="0">
                  <c:v>4</c:v>
                </c:pt>
                <c:pt idx="1">
                  <c:v>2</c:v>
                </c:pt>
                <c:pt idx="2">
                  <c:v>3.2</c:v>
                </c:pt>
                <c:pt idx="3">
                  <c:v>1.3</c:v>
                </c:pt>
                <c:pt idx="4">
                  <c:v>5.5</c:v>
                </c:pt>
                <c:pt idx="5">
                  <c:v>3</c:v>
                </c:pt>
                <c:pt idx="6">
                  <c:v>2.1</c:v>
                </c:pt>
                <c:pt idx="7">
                  <c:v>9.1999999999999993</c:v>
                </c:pt>
                <c:pt idx="8">
                  <c:v>6</c:v>
                </c:pt>
                <c:pt idx="9">
                  <c:v>1.1000000000000001</c:v>
                </c:pt>
                <c:pt idx="10">
                  <c:v>1.8</c:v>
                </c:pt>
                <c:pt idx="11">
                  <c:v>7.3</c:v>
                </c:pt>
                <c:pt idx="12">
                  <c:v>4.5</c:v>
                </c:pt>
                <c:pt idx="13">
                  <c:v>1.7</c:v>
                </c:pt>
                <c:pt idx="14">
                  <c:v>1.5</c:v>
                </c:pt>
                <c:pt idx="15">
                  <c:v>2.2999999999999998</c:v>
                </c:pt>
                <c:pt idx="16">
                  <c:v>2.6</c:v>
                </c:pt>
                <c:pt idx="17">
                  <c:v>2.9</c:v>
                </c:pt>
                <c:pt idx="18">
                  <c:v>3.7</c:v>
                </c:pt>
                <c:pt idx="19">
                  <c:v>3.4</c:v>
                </c:pt>
                <c:pt idx="20">
                  <c:v>3.8</c:v>
                </c:pt>
                <c:pt idx="21">
                  <c:v>3.6</c:v>
                </c:pt>
                <c:pt idx="22">
                  <c:v>4.2</c:v>
                </c:pt>
              </c:numCache>
            </c:numRef>
          </c:xVal>
          <c:yVal>
            <c:numRef>
              <c:f>Sheet2!$B$2:$B$24</c:f>
              <c:numCache>
                <c:formatCode>0.00_ </c:formatCode>
                <c:ptCount val="23"/>
                <c:pt idx="0">
                  <c:v>2</c:v>
                </c:pt>
                <c:pt idx="1">
                  <c:v>1</c:v>
                </c:pt>
                <c:pt idx="2">
                  <c:v>1.6780719051126378</c:v>
                </c:pt>
                <c:pt idx="3">
                  <c:v>0.37851162325372983</c:v>
                </c:pt>
                <c:pt idx="4">
                  <c:v>2.4594316186372973</c:v>
                </c:pt>
                <c:pt idx="5">
                  <c:v>1.5849625007211563</c:v>
                </c:pt>
                <c:pt idx="6">
                  <c:v>1.0703893278913981</c:v>
                </c:pt>
                <c:pt idx="7">
                  <c:v>3.2016338611696504</c:v>
                </c:pt>
                <c:pt idx="8">
                  <c:v>2.5849625007211561</c:v>
                </c:pt>
                <c:pt idx="9">
                  <c:v>0.13750352374993502</c:v>
                </c:pt>
                <c:pt idx="10">
                  <c:v>0.84799690655495008</c:v>
                </c:pt>
                <c:pt idx="11">
                  <c:v>2.867896463992655</c:v>
                </c:pt>
                <c:pt idx="12">
                  <c:v>2.1699250014423126</c:v>
                </c:pt>
                <c:pt idx="13">
                  <c:v>0.76553474636297703</c:v>
                </c:pt>
                <c:pt idx="14">
                  <c:v>0.58496250072115619</c:v>
                </c:pt>
                <c:pt idx="15">
                  <c:v>1.2016338611696504</c:v>
                </c:pt>
                <c:pt idx="16">
                  <c:v>1.3785116232537298</c:v>
                </c:pt>
                <c:pt idx="17">
                  <c:v>1.5360529002402097</c:v>
                </c:pt>
                <c:pt idx="18">
                  <c:v>1.8875252707415877</c:v>
                </c:pt>
                <c:pt idx="19">
                  <c:v>1.7655347463629771</c:v>
                </c:pt>
                <c:pt idx="20">
                  <c:v>1.925999418556223</c:v>
                </c:pt>
                <c:pt idx="21">
                  <c:v>1.84799690655495</c:v>
                </c:pt>
                <c:pt idx="22">
                  <c:v>2.0703893278913981</c:v>
                </c:pt>
              </c:numCache>
            </c:numRef>
          </c:yVal>
          <c:smooth val="0"/>
          <c:extLst>
            <c:ext xmlns:c16="http://schemas.microsoft.com/office/drawing/2014/chart" uri="{C3380CC4-5D6E-409C-BE32-E72D297353CC}">
              <c16:uniqueId val="{00000000-D2DA-4094-B120-035ED74042D4}"/>
            </c:ext>
          </c:extLst>
        </c:ser>
        <c:dLbls>
          <c:showLegendKey val="0"/>
          <c:showVal val="0"/>
          <c:showCatName val="0"/>
          <c:showSerName val="0"/>
          <c:showPercent val="0"/>
          <c:showBubbleSize val="0"/>
        </c:dLbls>
        <c:axId val="1977375855"/>
        <c:axId val="1977362543"/>
      </c:scatterChart>
      <c:valAx>
        <c:axId val="19773758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仿宋" panose="02010609060101010101" pitchFamily="49" charset="-122"/>
                <a:ea typeface="仿宋" panose="02010609060101010101" pitchFamily="49" charset="-122"/>
                <a:cs typeface="+mn-cs"/>
              </a:defRPr>
            </a:pPr>
            <a:endParaRPr lang="zh-CN"/>
          </a:p>
        </c:txPr>
        <c:crossAx val="1977362543"/>
        <c:crosses val="autoZero"/>
        <c:crossBetween val="midCat"/>
      </c:valAx>
      <c:valAx>
        <c:axId val="1977362543"/>
        <c:scaling>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仿宋" panose="02010609060101010101" pitchFamily="49" charset="-122"/>
                <a:ea typeface="仿宋" panose="02010609060101010101" pitchFamily="49" charset="-122"/>
                <a:cs typeface="+mn-cs"/>
              </a:defRPr>
            </a:pPr>
            <a:endParaRPr lang="zh-CN"/>
          </a:p>
        </c:txPr>
        <c:crossAx val="1977375855"/>
        <c:crosses val="autoZero"/>
        <c:crossBetween val="midCat"/>
      </c:valAx>
      <c:spPr>
        <a:noFill/>
        <a:ln>
          <a:noFill/>
        </a:ln>
        <a:effectLst/>
      </c:spPr>
    </c:plotArea>
    <c:plotVisOnly val="1"/>
    <c:dispBlanksAs val="gap"/>
    <c:showDLblsOverMax val="0"/>
  </c:chart>
  <c:spPr>
    <a:noFill/>
    <a:ln>
      <a:noFill/>
    </a:ln>
    <a:effectLst/>
  </c:spPr>
  <c:txPr>
    <a:bodyPr/>
    <a:lstStyle/>
    <a:p>
      <a:pPr>
        <a:defRPr sz="1600">
          <a:latin typeface="仿宋" panose="02010609060101010101" pitchFamily="49" charset="-122"/>
          <a:ea typeface="仿宋" panose="02010609060101010101" pitchFamily="49"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Sheet1!$A$2:$A$24</c:f>
              <c:numCache>
                <c:formatCode>General</c:formatCode>
                <c:ptCount val="23"/>
                <c:pt idx="0">
                  <c:v>4</c:v>
                </c:pt>
                <c:pt idx="1">
                  <c:v>2</c:v>
                </c:pt>
                <c:pt idx="2">
                  <c:v>3.2</c:v>
                </c:pt>
                <c:pt idx="3">
                  <c:v>1.3</c:v>
                </c:pt>
                <c:pt idx="4">
                  <c:v>5.5</c:v>
                </c:pt>
                <c:pt idx="5">
                  <c:v>3</c:v>
                </c:pt>
                <c:pt idx="6">
                  <c:v>2.1</c:v>
                </c:pt>
                <c:pt idx="7">
                  <c:v>9.1999999999999993</c:v>
                </c:pt>
                <c:pt idx="8">
                  <c:v>6</c:v>
                </c:pt>
                <c:pt idx="9">
                  <c:v>1.1000000000000001</c:v>
                </c:pt>
                <c:pt idx="10">
                  <c:v>1.8</c:v>
                </c:pt>
                <c:pt idx="11">
                  <c:v>7.3</c:v>
                </c:pt>
                <c:pt idx="12">
                  <c:v>4.5</c:v>
                </c:pt>
                <c:pt idx="13">
                  <c:v>1.7</c:v>
                </c:pt>
                <c:pt idx="14">
                  <c:v>1.5</c:v>
                </c:pt>
                <c:pt idx="15">
                  <c:v>2.2999999999999998</c:v>
                </c:pt>
                <c:pt idx="16">
                  <c:v>2.6</c:v>
                </c:pt>
                <c:pt idx="17">
                  <c:v>2.9</c:v>
                </c:pt>
                <c:pt idx="18">
                  <c:v>3.7</c:v>
                </c:pt>
                <c:pt idx="19">
                  <c:v>3.4</c:v>
                </c:pt>
                <c:pt idx="20">
                  <c:v>3.8</c:v>
                </c:pt>
                <c:pt idx="21">
                  <c:v>3.6</c:v>
                </c:pt>
                <c:pt idx="22">
                  <c:v>4.2</c:v>
                </c:pt>
              </c:numCache>
            </c:numRef>
          </c:xVal>
          <c:yVal>
            <c:numRef>
              <c:f>Sheet1!$B$2:$B$24</c:f>
              <c:numCache>
                <c:formatCode>General</c:formatCode>
                <c:ptCount val="23"/>
                <c:pt idx="0">
                  <c:v>17</c:v>
                </c:pt>
                <c:pt idx="1">
                  <c:v>11</c:v>
                </c:pt>
                <c:pt idx="2">
                  <c:v>14.600000000000001</c:v>
                </c:pt>
                <c:pt idx="3">
                  <c:v>8.9</c:v>
                </c:pt>
                <c:pt idx="4">
                  <c:v>21.5</c:v>
                </c:pt>
                <c:pt idx="5">
                  <c:v>14</c:v>
                </c:pt>
                <c:pt idx="6">
                  <c:v>11.3</c:v>
                </c:pt>
                <c:pt idx="7">
                  <c:v>32.599999999999994</c:v>
                </c:pt>
                <c:pt idx="8">
                  <c:v>23</c:v>
                </c:pt>
                <c:pt idx="9">
                  <c:v>8.3000000000000007</c:v>
                </c:pt>
                <c:pt idx="10">
                  <c:v>10.4</c:v>
                </c:pt>
                <c:pt idx="11">
                  <c:v>26.9</c:v>
                </c:pt>
                <c:pt idx="12">
                  <c:v>18.5</c:v>
                </c:pt>
                <c:pt idx="13">
                  <c:v>10.1</c:v>
                </c:pt>
                <c:pt idx="14">
                  <c:v>9.5</c:v>
                </c:pt>
                <c:pt idx="15">
                  <c:v>11.899999999999999</c:v>
                </c:pt>
                <c:pt idx="16">
                  <c:v>12.8</c:v>
                </c:pt>
                <c:pt idx="17">
                  <c:v>13.7</c:v>
                </c:pt>
                <c:pt idx="18">
                  <c:v>16.100000000000001</c:v>
                </c:pt>
                <c:pt idx="19">
                  <c:v>15.2</c:v>
                </c:pt>
                <c:pt idx="20">
                  <c:v>16.399999999999999</c:v>
                </c:pt>
                <c:pt idx="21">
                  <c:v>15.8</c:v>
                </c:pt>
                <c:pt idx="22">
                  <c:v>17.600000000000001</c:v>
                </c:pt>
              </c:numCache>
            </c:numRef>
          </c:yVal>
          <c:smooth val="1"/>
          <c:extLst>
            <c:ext xmlns:c16="http://schemas.microsoft.com/office/drawing/2014/chart" uri="{C3380CC4-5D6E-409C-BE32-E72D297353CC}">
              <c16:uniqueId val="{00000000-3DC9-4278-A5DA-BB42F746CB2A}"/>
            </c:ext>
          </c:extLst>
        </c:ser>
        <c:dLbls>
          <c:showLegendKey val="0"/>
          <c:showVal val="0"/>
          <c:showCatName val="0"/>
          <c:showSerName val="0"/>
          <c:showPercent val="0"/>
          <c:showBubbleSize val="0"/>
        </c:dLbls>
        <c:axId val="1846859231"/>
        <c:axId val="1846862975"/>
      </c:scatterChart>
      <c:valAx>
        <c:axId val="18468592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仿宋" panose="02010609060101010101" pitchFamily="49" charset="-122"/>
                <a:ea typeface="仿宋" panose="02010609060101010101" pitchFamily="49" charset="-122"/>
                <a:cs typeface="+mn-cs"/>
              </a:defRPr>
            </a:pPr>
            <a:endParaRPr lang="zh-CN"/>
          </a:p>
        </c:txPr>
        <c:crossAx val="1846862975"/>
        <c:crosses val="autoZero"/>
        <c:crossBetween val="midCat"/>
      </c:valAx>
      <c:valAx>
        <c:axId val="18468629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仿宋" panose="02010609060101010101" pitchFamily="49" charset="-122"/>
                <a:ea typeface="仿宋" panose="02010609060101010101" pitchFamily="49" charset="-122"/>
                <a:cs typeface="+mn-cs"/>
              </a:defRPr>
            </a:pPr>
            <a:endParaRPr lang="zh-CN"/>
          </a:p>
        </c:txPr>
        <c:crossAx val="1846859231"/>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E31685-48D5-4F7B-AA12-8B845782160F}"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zh-CN" altLang="en-US"/>
        </a:p>
      </dgm:t>
    </dgm:pt>
    <dgm:pt modelId="{CA89D960-803B-4FA2-84C9-1E92B27F92BF}">
      <dgm:prSet phldrT="[文本]" custT="1"/>
      <dgm:spPr/>
      <dgm:t>
        <a:bodyPr/>
        <a:lstStyle/>
        <a:p>
          <a:r>
            <a:rPr lang="zh-CN" altLang="en-US" sz="2400" dirty="0" smtClean="0">
              <a:latin typeface="华文仿宋" panose="02010600040101010101" pitchFamily="2" charset="-122"/>
              <a:ea typeface="华文仿宋" panose="02010600040101010101" pitchFamily="2" charset="-122"/>
            </a:rPr>
            <a:t>机器学习</a:t>
          </a:r>
          <a:endParaRPr lang="zh-CN" altLang="en-US" sz="2400" dirty="0">
            <a:latin typeface="华文仿宋" panose="02010600040101010101" pitchFamily="2" charset="-122"/>
            <a:ea typeface="华文仿宋" panose="02010600040101010101" pitchFamily="2" charset="-122"/>
          </a:endParaRPr>
        </a:p>
      </dgm:t>
    </dgm:pt>
    <dgm:pt modelId="{72693D60-B654-4020-8067-32ABCA35546C}" type="parTrans" cxnId="{E1B19062-7DFA-45CC-89CE-C347485C47CA}">
      <dgm:prSet/>
      <dgm:spPr/>
      <dgm:t>
        <a:bodyPr/>
        <a:lstStyle/>
        <a:p>
          <a:endParaRPr lang="zh-CN" altLang="en-US" sz="2400">
            <a:latin typeface="华文仿宋" panose="02010600040101010101" pitchFamily="2" charset="-122"/>
            <a:ea typeface="华文仿宋" panose="02010600040101010101" pitchFamily="2" charset="-122"/>
          </a:endParaRPr>
        </a:p>
      </dgm:t>
    </dgm:pt>
    <dgm:pt modelId="{8554D5B7-AEC9-49CA-A300-46A6BF1B35C8}" type="sibTrans" cxnId="{E1B19062-7DFA-45CC-89CE-C347485C47CA}">
      <dgm:prSet/>
      <dgm:spPr/>
      <dgm:t>
        <a:bodyPr/>
        <a:lstStyle/>
        <a:p>
          <a:endParaRPr lang="zh-CN" altLang="en-US" sz="2400">
            <a:latin typeface="华文仿宋" panose="02010600040101010101" pitchFamily="2" charset="-122"/>
            <a:ea typeface="华文仿宋" panose="02010600040101010101" pitchFamily="2" charset="-122"/>
          </a:endParaRPr>
        </a:p>
      </dgm:t>
    </dgm:pt>
    <dgm:pt modelId="{6F625E41-6410-476F-B1AD-2B3EC30C508B}">
      <dgm:prSet phldrT="[文本]" custT="1"/>
      <dgm:spPr/>
      <dgm:t>
        <a:bodyPr/>
        <a:lstStyle/>
        <a:p>
          <a:r>
            <a:rPr lang="zh-CN" altLang="en-US" sz="2400" dirty="0" smtClean="0">
              <a:latin typeface="华文仿宋" panose="02010600040101010101" pitchFamily="2" charset="-122"/>
              <a:ea typeface="华文仿宋" panose="02010600040101010101" pitchFamily="2" charset="-122"/>
            </a:rPr>
            <a:t>强化学习</a:t>
          </a:r>
          <a:endParaRPr lang="zh-CN" altLang="en-US" sz="2400" dirty="0">
            <a:latin typeface="华文仿宋" panose="02010600040101010101" pitchFamily="2" charset="-122"/>
            <a:ea typeface="华文仿宋" panose="02010600040101010101" pitchFamily="2" charset="-122"/>
          </a:endParaRPr>
        </a:p>
      </dgm:t>
    </dgm:pt>
    <dgm:pt modelId="{53104DC7-07F1-47AC-A7B4-0D97BBBD8E6D}" type="parTrans" cxnId="{598F7F13-D571-4732-AF6C-5648F97C1251}">
      <dgm:prSet custT="1"/>
      <dgm:spPr/>
      <dgm:t>
        <a:bodyPr/>
        <a:lstStyle/>
        <a:p>
          <a:endParaRPr lang="zh-CN" altLang="en-US" sz="2400">
            <a:latin typeface="华文仿宋" panose="02010600040101010101" pitchFamily="2" charset="-122"/>
            <a:ea typeface="华文仿宋" panose="02010600040101010101" pitchFamily="2" charset="-122"/>
          </a:endParaRPr>
        </a:p>
      </dgm:t>
    </dgm:pt>
    <dgm:pt modelId="{1372502B-1AE3-44BE-8FC1-6867DAF7343A}" type="sibTrans" cxnId="{598F7F13-D571-4732-AF6C-5648F97C1251}">
      <dgm:prSet/>
      <dgm:spPr/>
      <dgm:t>
        <a:bodyPr/>
        <a:lstStyle/>
        <a:p>
          <a:endParaRPr lang="zh-CN" altLang="en-US" sz="2400">
            <a:latin typeface="华文仿宋" panose="02010600040101010101" pitchFamily="2" charset="-122"/>
            <a:ea typeface="华文仿宋" panose="02010600040101010101" pitchFamily="2" charset="-122"/>
          </a:endParaRPr>
        </a:p>
      </dgm:t>
    </dgm:pt>
    <dgm:pt modelId="{D59E8FD8-9236-4AF0-A659-BF6D1638208F}">
      <dgm:prSet phldrT="[文本]" custT="1"/>
      <dgm:spPr/>
      <dgm:t>
        <a:bodyPr/>
        <a:lstStyle/>
        <a:p>
          <a:r>
            <a:rPr lang="zh-CN" altLang="en-US" sz="2400" dirty="0" smtClean="0">
              <a:latin typeface="华文仿宋" panose="02010600040101010101" pitchFamily="2" charset="-122"/>
              <a:ea typeface="华文仿宋" panose="02010600040101010101" pitchFamily="2" charset="-122"/>
            </a:rPr>
            <a:t>半监督学习</a:t>
          </a:r>
          <a:endParaRPr lang="zh-CN" altLang="en-US" sz="2400" dirty="0">
            <a:latin typeface="华文仿宋" panose="02010600040101010101" pitchFamily="2" charset="-122"/>
            <a:ea typeface="华文仿宋" panose="02010600040101010101" pitchFamily="2" charset="-122"/>
          </a:endParaRPr>
        </a:p>
      </dgm:t>
    </dgm:pt>
    <dgm:pt modelId="{EC9CE835-3744-4172-9286-3076E9A8A95E}" type="parTrans" cxnId="{6365B65F-3D7E-4AFB-B2FF-45DC133FB60A}">
      <dgm:prSet custT="1"/>
      <dgm:spPr/>
      <dgm:t>
        <a:bodyPr/>
        <a:lstStyle/>
        <a:p>
          <a:endParaRPr lang="zh-CN" altLang="en-US" sz="2400">
            <a:latin typeface="华文仿宋" panose="02010600040101010101" pitchFamily="2" charset="-122"/>
            <a:ea typeface="华文仿宋" panose="02010600040101010101" pitchFamily="2" charset="-122"/>
          </a:endParaRPr>
        </a:p>
      </dgm:t>
    </dgm:pt>
    <dgm:pt modelId="{9EC4B126-D5AF-43C7-91A1-DA19B24301DA}" type="sibTrans" cxnId="{6365B65F-3D7E-4AFB-B2FF-45DC133FB60A}">
      <dgm:prSet/>
      <dgm:spPr/>
      <dgm:t>
        <a:bodyPr/>
        <a:lstStyle/>
        <a:p>
          <a:endParaRPr lang="zh-CN" altLang="en-US" sz="2400">
            <a:latin typeface="华文仿宋" panose="02010600040101010101" pitchFamily="2" charset="-122"/>
            <a:ea typeface="华文仿宋" panose="02010600040101010101" pitchFamily="2" charset="-122"/>
          </a:endParaRPr>
        </a:p>
      </dgm:t>
    </dgm:pt>
    <dgm:pt modelId="{D4AF733D-8C5E-458F-B091-FB05A38E7EF3}">
      <dgm:prSet phldrT="[文本]" custT="1"/>
      <dgm:spPr/>
      <dgm:t>
        <a:bodyPr/>
        <a:lstStyle/>
        <a:p>
          <a:r>
            <a:rPr lang="zh-CN" altLang="en-US" sz="2400" dirty="0" smtClean="0">
              <a:latin typeface="华文仿宋" panose="02010600040101010101" pitchFamily="2" charset="-122"/>
              <a:ea typeface="华文仿宋" panose="02010600040101010101" pitchFamily="2" charset="-122"/>
            </a:rPr>
            <a:t>非监督学习</a:t>
          </a:r>
          <a:endParaRPr lang="zh-CN" altLang="en-US" sz="2400" dirty="0">
            <a:latin typeface="华文仿宋" panose="02010600040101010101" pitchFamily="2" charset="-122"/>
            <a:ea typeface="华文仿宋" panose="02010600040101010101" pitchFamily="2" charset="-122"/>
          </a:endParaRPr>
        </a:p>
      </dgm:t>
    </dgm:pt>
    <dgm:pt modelId="{2A013005-2C78-4332-870F-6685F1276D8D}" type="parTrans" cxnId="{94F3EF99-857C-40C3-B874-7BBD3F8538D5}">
      <dgm:prSet custT="1"/>
      <dgm:spPr/>
      <dgm:t>
        <a:bodyPr/>
        <a:lstStyle/>
        <a:p>
          <a:endParaRPr lang="zh-CN" altLang="en-US" sz="2400">
            <a:latin typeface="华文仿宋" panose="02010600040101010101" pitchFamily="2" charset="-122"/>
            <a:ea typeface="华文仿宋" panose="02010600040101010101" pitchFamily="2" charset="-122"/>
          </a:endParaRPr>
        </a:p>
      </dgm:t>
    </dgm:pt>
    <dgm:pt modelId="{114599D4-FCFC-49D2-B04B-A9492B0FB3BD}" type="sibTrans" cxnId="{94F3EF99-857C-40C3-B874-7BBD3F8538D5}">
      <dgm:prSet/>
      <dgm:spPr/>
      <dgm:t>
        <a:bodyPr/>
        <a:lstStyle/>
        <a:p>
          <a:endParaRPr lang="zh-CN" altLang="en-US" sz="2400">
            <a:latin typeface="华文仿宋" panose="02010600040101010101" pitchFamily="2" charset="-122"/>
            <a:ea typeface="华文仿宋" panose="02010600040101010101" pitchFamily="2" charset="-122"/>
          </a:endParaRPr>
        </a:p>
      </dgm:t>
    </dgm:pt>
    <dgm:pt modelId="{B86F15F7-FD16-4709-9083-89C2FB97F560}">
      <dgm:prSet phldrT="[文本]" custT="1"/>
      <dgm:spPr/>
      <dgm:t>
        <a:bodyPr/>
        <a:lstStyle/>
        <a:p>
          <a:r>
            <a:rPr lang="zh-CN" altLang="en-US" sz="2400" dirty="0" smtClean="0">
              <a:latin typeface="华文仿宋" panose="02010600040101010101" pitchFamily="2" charset="-122"/>
              <a:ea typeface="华文仿宋" panose="02010600040101010101" pitchFamily="2" charset="-122"/>
            </a:rPr>
            <a:t>监督学习</a:t>
          </a:r>
          <a:endParaRPr lang="zh-CN" altLang="en-US" sz="2400" dirty="0">
            <a:latin typeface="华文仿宋" panose="02010600040101010101" pitchFamily="2" charset="-122"/>
            <a:ea typeface="华文仿宋" panose="02010600040101010101" pitchFamily="2" charset="-122"/>
          </a:endParaRPr>
        </a:p>
      </dgm:t>
    </dgm:pt>
    <dgm:pt modelId="{53BDD545-D611-4C2C-8E3A-5F5D364AC502}" type="parTrans" cxnId="{7A681720-9FEE-42EC-B3C3-676615BBEF60}">
      <dgm:prSet custT="1"/>
      <dgm:spPr/>
      <dgm:t>
        <a:bodyPr/>
        <a:lstStyle/>
        <a:p>
          <a:endParaRPr lang="zh-CN" altLang="en-US" sz="2400">
            <a:latin typeface="华文仿宋" panose="02010600040101010101" pitchFamily="2" charset="-122"/>
            <a:ea typeface="华文仿宋" panose="02010600040101010101" pitchFamily="2" charset="-122"/>
          </a:endParaRPr>
        </a:p>
      </dgm:t>
    </dgm:pt>
    <dgm:pt modelId="{5DA79E81-6102-4DFA-86E6-A897C540B0EE}" type="sibTrans" cxnId="{7A681720-9FEE-42EC-B3C3-676615BBEF60}">
      <dgm:prSet/>
      <dgm:spPr/>
      <dgm:t>
        <a:bodyPr/>
        <a:lstStyle/>
        <a:p>
          <a:endParaRPr lang="zh-CN" altLang="en-US" sz="2400">
            <a:latin typeface="华文仿宋" panose="02010600040101010101" pitchFamily="2" charset="-122"/>
            <a:ea typeface="华文仿宋" panose="02010600040101010101" pitchFamily="2" charset="-122"/>
          </a:endParaRPr>
        </a:p>
      </dgm:t>
    </dgm:pt>
    <dgm:pt modelId="{FC168074-5ABF-41DE-B577-50506F3FD496}">
      <dgm:prSet phldrT="[文本]" custT="1"/>
      <dgm:spPr/>
      <dgm:t>
        <a:bodyPr/>
        <a:lstStyle/>
        <a:p>
          <a:r>
            <a:rPr lang="zh-CN" altLang="en-US" sz="2400" dirty="0" smtClean="0">
              <a:latin typeface="华文仿宋" panose="02010600040101010101" pitchFamily="2" charset="-122"/>
              <a:ea typeface="华文仿宋" panose="02010600040101010101" pitchFamily="2" charset="-122"/>
            </a:rPr>
            <a:t>深度学习</a:t>
          </a:r>
          <a:endParaRPr lang="zh-CN" altLang="en-US" sz="2400" dirty="0">
            <a:latin typeface="华文仿宋" panose="02010600040101010101" pitchFamily="2" charset="-122"/>
            <a:ea typeface="华文仿宋" panose="02010600040101010101" pitchFamily="2" charset="-122"/>
          </a:endParaRPr>
        </a:p>
      </dgm:t>
    </dgm:pt>
    <dgm:pt modelId="{D1284D56-B175-4C7D-85FF-438A921E273E}" type="parTrans" cxnId="{A878BEFB-20E7-48CD-82BC-886C5FD5E2BA}">
      <dgm:prSet/>
      <dgm:spPr/>
      <dgm:t>
        <a:bodyPr/>
        <a:lstStyle/>
        <a:p>
          <a:endParaRPr lang="zh-CN" altLang="en-US"/>
        </a:p>
      </dgm:t>
    </dgm:pt>
    <dgm:pt modelId="{6984621E-8C44-437E-9B47-903F1A670A8C}" type="sibTrans" cxnId="{A878BEFB-20E7-48CD-82BC-886C5FD5E2BA}">
      <dgm:prSet/>
      <dgm:spPr/>
      <dgm:t>
        <a:bodyPr/>
        <a:lstStyle/>
        <a:p>
          <a:endParaRPr lang="zh-CN" altLang="en-US"/>
        </a:p>
      </dgm:t>
    </dgm:pt>
    <dgm:pt modelId="{264903C1-8967-4622-A094-F5A24B113EB5}" type="pres">
      <dgm:prSet presAssocID="{D7E31685-48D5-4F7B-AA12-8B845782160F}" presName="Name0" presStyleCnt="0">
        <dgm:presLayoutVars>
          <dgm:chMax val="1"/>
          <dgm:dir/>
          <dgm:animLvl val="ctr"/>
          <dgm:resizeHandles val="exact"/>
        </dgm:presLayoutVars>
      </dgm:prSet>
      <dgm:spPr/>
      <dgm:t>
        <a:bodyPr/>
        <a:lstStyle/>
        <a:p>
          <a:endParaRPr lang="zh-CN" altLang="en-US"/>
        </a:p>
      </dgm:t>
    </dgm:pt>
    <dgm:pt modelId="{FE72D4BA-2975-4F5C-967A-EF0E8B95614F}" type="pres">
      <dgm:prSet presAssocID="{CA89D960-803B-4FA2-84C9-1E92B27F92BF}" presName="centerShape" presStyleLbl="node0" presStyleIdx="0" presStyleCnt="1"/>
      <dgm:spPr/>
      <dgm:t>
        <a:bodyPr/>
        <a:lstStyle/>
        <a:p>
          <a:endParaRPr lang="zh-CN" altLang="en-US"/>
        </a:p>
      </dgm:t>
    </dgm:pt>
    <dgm:pt modelId="{357911D4-A178-4AB3-BE28-58B148DABB65}" type="pres">
      <dgm:prSet presAssocID="{53104DC7-07F1-47AC-A7B4-0D97BBBD8E6D}" presName="parTrans" presStyleLbl="sibTrans2D1" presStyleIdx="0" presStyleCnt="5"/>
      <dgm:spPr/>
      <dgm:t>
        <a:bodyPr/>
        <a:lstStyle/>
        <a:p>
          <a:endParaRPr lang="zh-CN" altLang="en-US"/>
        </a:p>
      </dgm:t>
    </dgm:pt>
    <dgm:pt modelId="{BD2A4AB2-A763-4EE4-A2A9-62059B0D6B28}" type="pres">
      <dgm:prSet presAssocID="{53104DC7-07F1-47AC-A7B4-0D97BBBD8E6D}" presName="connectorText" presStyleLbl="sibTrans2D1" presStyleIdx="0" presStyleCnt="5"/>
      <dgm:spPr/>
      <dgm:t>
        <a:bodyPr/>
        <a:lstStyle/>
        <a:p>
          <a:endParaRPr lang="zh-CN" altLang="en-US"/>
        </a:p>
      </dgm:t>
    </dgm:pt>
    <dgm:pt modelId="{02C57215-7BC9-475E-97D8-81718AA37541}" type="pres">
      <dgm:prSet presAssocID="{6F625E41-6410-476F-B1AD-2B3EC30C508B}" presName="node" presStyleLbl="node1" presStyleIdx="0" presStyleCnt="5">
        <dgm:presLayoutVars>
          <dgm:bulletEnabled val="1"/>
        </dgm:presLayoutVars>
      </dgm:prSet>
      <dgm:spPr/>
      <dgm:t>
        <a:bodyPr/>
        <a:lstStyle/>
        <a:p>
          <a:endParaRPr lang="zh-CN" altLang="en-US"/>
        </a:p>
      </dgm:t>
    </dgm:pt>
    <dgm:pt modelId="{DE104A46-8265-4795-BBBB-075A5E1C2F75}" type="pres">
      <dgm:prSet presAssocID="{53BDD545-D611-4C2C-8E3A-5F5D364AC502}" presName="parTrans" presStyleLbl="sibTrans2D1" presStyleIdx="1" presStyleCnt="5"/>
      <dgm:spPr/>
      <dgm:t>
        <a:bodyPr/>
        <a:lstStyle/>
        <a:p>
          <a:endParaRPr lang="zh-CN" altLang="en-US"/>
        </a:p>
      </dgm:t>
    </dgm:pt>
    <dgm:pt modelId="{ED200AA7-81FE-481E-B679-FC9CE97B7CA5}" type="pres">
      <dgm:prSet presAssocID="{53BDD545-D611-4C2C-8E3A-5F5D364AC502}" presName="connectorText" presStyleLbl="sibTrans2D1" presStyleIdx="1" presStyleCnt="5"/>
      <dgm:spPr/>
      <dgm:t>
        <a:bodyPr/>
        <a:lstStyle/>
        <a:p>
          <a:endParaRPr lang="zh-CN" altLang="en-US"/>
        </a:p>
      </dgm:t>
    </dgm:pt>
    <dgm:pt modelId="{0365330E-4DB8-47C3-89C4-FD615489E4E7}" type="pres">
      <dgm:prSet presAssocID="{B86F15F7-FD16-4709-9083-89C2FB97F560}" presName="node" presStyleLbl="node1" presStyleIdx="1" presStyleCnt="5">
        <dgm:presLayoutVars>
          <dgm:bulletEnabled val="1"/>
        </dgm:presLayoutVars>
      </dgm:prSet>
      <dgm:spPr/>
      <dgm:t>
        <a:bodyPr/>
        <a:lstStyle/>
        <a:p>
          <a:endParaRPr lang="zh-CN" altLang="en-US"/>
        </a:p>
      </dgm:t>
    </dgm:pt>
    <dgm:pt modelId="{A72836DC-C2E1-434E-B189-75612FEB140F}" type="pres">
      <dgm:prSet presAssocID="{2A013005-2C78-4332-870F-6685F1276D8D}" presName="parTrans" presStyleLbl="sibTrans2D1" presStyleIdx="2" presStyleCnt="5"/>
      <dgm:spPr/>
      <dgm:t>
        <a:bodyPr/>
        <a:lstStyle/>
        <a:p>
          <a:endParaRPr lang="zh-CN" altLang="en-US"/>
        </a:p>
      </dgm:t>
    </dgm:pt>
    <dgm:pt modelId="{2946D56C-9433-4F31-8023-2D858B80FC41}" type="pres">
      <dgm:prSet presAssocID="{2A013005-2C78-4332-870F-6685F1276D8D}" presName="connectorText" presStyleLbl="sibTrans2D1" presStyleIdx="2" presStyleCnt="5"/>
      <dgm:spPr/>
      <dgm:t>
        <a:bodyPr/>
        <a:lstStyle/>
        <a:p>
          <a:endParaRPr lang="zh-CN" altLang="en-US"/>
        </a:p>
      </dgm:t>
    </dgm:pt>
    <dgm:pt modelId="{F9D8C7F9-0625-4084-BD33-BE3058C160CC}" type="pres">
      <dgm:prSet presAssocID="{D4AF733D-8C5E-458F-B091-FB05A38E7EF3}" presName="node" presStyleLbl="node1" presStyleIdx="2" presStyleCnt="5">
        <dgm:presLayoutVars>
          <dgm:bulletEnabled val="1"/>
        </dgm:presLayoutVars>
      </dgm:prSet>
      <dgm:spPr/>
      <dgm:t>
        <a:bodyPr/>
        <a:lstStyle/>
        <a:p>
          <a:endParaRPr lang="zh-CN" altLang="en-US"/>
        </a:p>
      </dgm:t>
    </dgm:pt>
    <dgm:pt modelId="{D51CA2A3-8A04-48BA-B733-98B5B2A9E58B}" type="pres">
      <dgm:prSet presAssocID="{EC9CE835-3744-4172-9286-3076E9A8A95E}" presName="parTrans" presStyleLbl="sibTrans2D1" presStyleIdx="3" presStyleCnt="5"/>
      <dgm:spPr/>
      <dgm:t>
        <a:bodyPr/>
        <a:lstStyle/>
        <a:p>
          <a:endParaRPr lang="zh-CN" altLang="en-US"/>
        </a:p>
      </dgm:t>
    </dgm:pt>
    <dgm:pt modelId="{19E25E07-BD1A-4683-825F-2158C7E08790}" type="pres">
      <dgm:prSet presAssocID="{EC9CE835-3744-4172-9286-3076E9A8A95E}" presName="connectorText" presStyleLbl="sibTrans2D1" presStyleIdx="3" presStyleCnt="5"/>
      <dgm:spPr/>
      <dgm:t>
        <a:bodyPr/>
        <a:lstStyle/>
        <a:p>
          <a:endParaRPr lang="zh-CN" altLang="en-US"/>
        </a:p>
      </dgm:t>
    </dgm:pt>
    <dgm:pt modelId="{634074D8-18A6-4476-B537-CB81AE93951F}" type="pres">
      <dgm:prSet presAssocID="{D59E8FD8-9236-4AF0-A659-BF6D1638208F}" presName="node" presStyleLbl="node1" presStyleIdx="3" presStyleCnt="5">
        <dgm:presLayoutVars>
          <dgm:bulletEnabled val="1"/>
        </dgm:presLayoutVars>
      </dgm:prSet>
      <dgm:spPr/>
      <dgm:t>
        <a:bodyPr/>
        <a:lstStyle/>
        <a:p>
          <a:endParaRPr lang="zh-CN" altLang="en-US"/>
        </a:p>
      </dgm:t>
    </dgm:pt>
    <dgm:pt modelId="{A123452D-65B8-4A61-9F1D-06EB1868FA92}" type="pres">
      <dgm:prSet presAssocID="{D1284D56-B175-4C7D-85FF-438A921E273E}" presName="parTrans" presStyleLbl="sibTrans2D1" presStyleIdx="4" presStyleCnt="5"/>
      <dgm:spPr/>
      <dgm:t>
        <a:bodyPr/>
        <a:lstStyle/>
        <a:p>
          <a:endParaRPr lang="zh-CN" altLang="en-US"/>
        </a:p>
      </dgm:t>
    </dgm:pt>
    <dgm:pt modelId="{339823EE-7B27-4B26-A7A8-880DE522A610}" type="pres">
      <dgm:prSet presAssocID="{D1284D56-B175-4C7D-85FF-438A921E273E}" presName="connectorText" presStyleLbl="sibTrans2D1" presStyleIdx="4" presStyleCnt="5"/>
      <dgm:spPr/>
      <dgm:t>
        <a:bodyPr/>
        <a:lstStyle/>
        <a:p>
          <a:endParaRPr lang="zh-CN" altLang="en-US"/>
        </a:p>
      </dgm:t>
    </dgm:pt>
    <dgm:pt modelId="{1D725A4C-683B-4F14-9275-FC647E78D84B}" type="pres">
      <dgm:prSet presAssocID="{FC168074-5ABF-41DE-B577-50506F3FD496}" presName="node" presStyleLbl="node1" presStyleIdx="4" presStyleCnt="5">
        <dgm:presLayoutVars>
          <dgm:bulletEnabled val="1"/>
        </dgm:presLayoutVars>
      </dgm:prSet>
      <dgm:spPr/>
      <dgm:t>
        <a:bodyPr/>
        <a:lstStyle/>
        <a:p>
          <a:endParaRPr lang="zh-CN" altLang="en-US"/>
        </a:p>
      </dgm:t>
    </dgm:pt>
  </dgm:ptLst>
  <dgm:cxnLst>
    <dgm:cxn modelId="{AD4CB219-F4E1-4102-992D-92331C4F1741}" type="presOf" srcId="{53BDD545-D611-4C2C-8E3A-5F5D364AC502}" destId="{ED200AA7-81FE-481E-B679-FC9CE97B7CA5}" srcOrd="1" destOrd="0" presId="urn:microsoft.com/office/officeart/2005/8/layout/radial5"/>
    <dgm:cxn modelId="{E1B19062-7DFA-45CC-89CE-C347485C47CA}" srcId="{D7E31685-48D5-4F7B-AA12-8B845782160F}" destId="{CA89D960-803B-4FA2-84C9-1E92B27F92BF}" srcOrd="0" destOrd="0" parTransId="{72693D60-B654-4020-8067-32ABCA35546C}" sibTransId="{8554D5B7-AEC9-49CA-A300-46A6BF1B35C8}"/>
    <dgm:cxn modelId="{907F7F5D-75D8-429F-970A-309F2A23243E}" type="presOf" srcId="{D1284D56-B175-4C7D-85FF-438A921E273E}" destId="{339823EE-7B27-4B26-A7A8-880DE522A610}" srcOrd="1" destOrd="0" presId="urn:microsoft.com/office/officeart/2005/8/layout/radial5"/>
    <dgm:cxn modelId="{598F7F13-D571-4732-AF6C-5648F97C1251}" srcId="{CA89D960-803B-4FA2-84C9-1E92B27F92BF}" destId="{6F625E41-6410-476F-B1AD-2B3EC30C508B}" srcOrd="0" destOrd="0" parTransId="{53104DC7-07F1-47AC-A7B4-0D97BBBD8E6D}" sibTransId="{1372502B-1AE3-44BE-8FC1-6867DAF7343A}"/>
    <dgm:cxn modelId="{BD8BC9D2-0B87-4F35-BC3C-6865D45D0AC4}" type="presOf" srcId="{D59E8FD8-9236-4AF0-A659-BF6D1638208F}" destId="{634074D8-18A6-4476-B537-CB81AE93951F}" srcOrd="0" destOrd="0" presId="urn:microsoft.com/office/officeart/2005/8/layout/radial5"/>
    <dgm:cxn modelId="{DBF55159-0055-4ECD-A227-11B08EE859B1}" type="presOf" srcId="{53BDD545-D611-4C2C-8E3A-5F5D364AC502}" destId="{DE104A46-8265-4795-BBBB-075A5E1C2F75}" srcOrd="0" destOrd="0" presId="urn:microsoft.com/office/officeart/2005/8/layout/radial5"/>
    <dgm:cxn modelId="{D2DDD752-53A3-4755-8B6D-D4D8A457F723}" type="presOf" srcId="{D4AF733D-8C5E-458F-B091-FB05A38E7EF3}" destId="{F9D8C7F9-0625-4084-BD33-BE3058C160CC}" srcOrd="0" destOrd="0" presId="urn:microsoft.com/office/officeart/2005/8/layout/radial5"/>
    <dgm:cxn modelId="{9F5D8267-250C-4BAC-9741-5BDCED016A5A}" type="presOf" srcId="{6F625E41-6410-476F-B1AD-2B3EC30C508B}" destId="{02C57215-7BC9-475E-97D8-81718AA37541}" srcOrd="0" destOrd="0" presId="urn:microsoft.com/office/officeart/2005/8/layout/radial5"/>
    <dgm:cxn modelId="{CD8D6B3E-E39E-4BC5-A9A8-818453586BB6}" type="presOf" srcId="{FC168074-5ABF-41DE-B577-50506F3FD496}" destId="{1D725A4C-683B-4F14-9275-FC647E78D84B}" srcOrd="0" destOrd="0" presId="urn:microsoft.com/office/officeart/2005/8/layout/radial5"/>
    <dgm:cxn modelId="{CB88BC8E-2581-4064-8B54-D20675282178}" type="presOf" srcId="{D7E31685-48D5-4F7B-AA12-8B845782160F}" destId="{264903C1-8967-4622-A094-F5A24B113EB5}" srcOrd="0" destOrd="0" presId="urn:microsoft.com/office/officeart/2005/8/layout/radial5"/>
    <dgm:cxn modelId="{BB15D7E4-3AE1-4D6F-895D-F1FF5C45C44E}" type="presOf" srcId="{2A013005-2C78-4332-870F-6685F1276D8D}" destId="{A72836DC-C2E1-434E-B189-75612FEB140F}" srcOrd="0" destOrd="0" presId="urn:microsoft.com/office/officeart/2005/8/layout/radial5"/>
    <dgm:cxn modelId="{83087CFD-B803-4017-B10D-946589BECD5D}" type="presOf" srcId="{CA89D960-803B-4FA2-84C9-1E92B27F92BF}" destId="{FE72D4BA-2975-4F5C-967A-EF0E8B95614F}" srcOrd="0" destOrd="0" presId="urn:microsoft.com/office/officeart/2005/8/layout/radial5"/>
    <dgm:cxn modelId="{94F3EF99-857C-40C3-B874-7BBD3F8538D5}" srcId="{CA89D960-803B-4FA2-84C9-1E92B27F92BF}" destId="{D4AF733D-8C5E-458F-B091-FB05A38E7EF3}" srcOrd="2" destOrd="0" parTransId="{2A013005-2C78-4332-870F-6685F1276D8D}" sibTransId="{114599D4-FCFC-49D2-B04B-A9492B0FB3BD}"/>
    <dgm:cxn modelId="{76CA4B8B-76C9-4A40-8105-B43636977633}" type="presOf" srcId="{D1284D56-B175-4C7D-85FF-438A921E273E}" destId="{A123452D-65B8-4A61-9F1D-06EB1868FA92}" srcOrd="0" destOrd="0" presId="urn:microsoft.com/office/officeart/2005/8/layout/radial5"/>
    <dgm:cxn modelId="{FF84D722-E750-4C19-BBAD-02EC6C3C7504}" type="presOf" srcId="{B86F15F7-FD16-4709-9083-89C2FB97F560}" destId="{0365330E-4DB8-47C3-89C4-FD615489E4E7}" srcOrd="0" destOrd="0" presId="urn:microsoft.com/office/officeart/2005/8/layout/radial5"/>
    <dgm:cxn modelId="{B347DFCB-C6F0-434F-A963-9C887681DAB2}" type="presOf" srcId="{EC9CE835-3744-4172-9286-3076E9A8A95E}" destId="{D51CA2A3-8A04-48BA-B733-98B5B2A9E58B}" srcOrd="0" destOrd="0" presId="urn:microsoft.com/office/officeart/2005/8/layout/radial5"/>
    <dgm:cxn modelId="{7A681720-9FEE-42EC-B3C3-676615BBEF60}" srcId="{CA89D960-803B-4FA2-84C9-1E92B27F92BF}" destId="{B86F15F7-FD16-4709-9083-89C2FB97F560}" srcOrd="1" destOrd="0" parTransId="{53BDD545-D611-4C2C-8E3A-5F5D364AC502}" sibTransId="{5DA79E81-6102-4DFA-86E6-A897C540B0EE}"/>
    <dgm:cxn modelId="{B318E511-D4EE-4FF8-AA90-EF9BA6584BEC}" type="presOf" srcId="{EC9CE835-3744-4172-9286-3076E9A8A95E}" destId="{19E25E07-BD1A-4683-825F-2158C7E08790}" srcOrd="1" destOrd="0" presId="urn:microsoft.com/office/officeart/2005/8/layout/radial5"/>
    <dgm:cxn modelId="{2B9036CF-186B-4D7B-92C1-0757486DBE3D}" type="presOf" srcId="{2A013005-2C78-4332-870F-6685F1276D8D}" destId="{2946D56C-9433-4F31-8023-2D858B80FC41}" srcOrd="1" destOrd="0" presId="urn:microsoft.com/office/officeart/2005/8/layout/radial5"/>
    <dgm:cxn modelId="{6365B65F-3D7E-4AFB-B2FF-45DC133FB60A}" srcId="{CA89D960-803B-4FA2-84C9-1E92B27F92BF}" destId="{D59E8FD8-9236-4AF0-A659-BF6D1638208F}" srcOrd="3" destOrd="0" parTransId="{EC9CE835-3744-4172-9286-3076E9A8A95E}" sibTransId="{9EC4B126-D5AF-43C7-91A1-DA19B24301DA}"/>
    <dgm:cxn modelId="{92618029-7673-4E15-8D20-BE780728A437}" type="presOf" srcId="{53104DC7-07F1-47AC-A7B4-0D97BBBD8E6D}" destId="{357911D4-A178-4AB3-BE28-58B148DABB65}" srcOrd="0" destOrd="0" presId="urn:microsoft.com/office/officeart/2005/8/layout/radial5"/>
    <dgm:cxn modelId="{5AC73497-D1C5-44AD-B691-60BEDE125CFC}" type="presOf" srcId="{53104DC7-07F1-47AC-A7B4-0D97BBBD8E6D}" destId="{BD2A4AB2-A763-4EE4-A2A9-62059B0D6B28}" srcOrd="1" destOrd="0" presId="urn:microsoft.com/office/officeart/2005/8/layout/radial5"/>
    <dgm:cxn modelId="{A878BEFB-20E7-48CD-82BC-886C5FD5E2BA}" srcId="{CA89D960-803B-4FA2-84C9-1E92B27F92BF}" destId="{FC168074-5ABF-41DE-B577-50506F3FD496}" srcOrd="4" destOrd="0" parTransId="{D1284D56-B175-4C7D-85FF-438A921E273E}" sibTransId="{6984621E-8C44-437E-9B47-903F1A670A8C}"/>
    <dgm:cxn modelId="{8A40BB33-6178-48BB-B60E-8CC39ED78AA4}" type="presParOf" srcId="{264903C1-8967-4622-A094-F5A24B113EB5}" destId="{FE72D4BA-2975-4F5C-967A-EF0E8B95614F}" srcOrd="0" destOrd="0" presId="urn:microsoft.com/office/officeart/2005/8/layout/radial5"/>
    <dgm:cxn modelId="{4D52A534-D14A-441A-8F7D-7DB3AE421EC5}" type="presParOf" srcId="{264903C1-8967-4622-A094-F5A24B113EB5}" destId="{357911D4-A178-4AB3-BE28-58B148DABB65}" srcOrd="1" destOrd="0" presId="urn:microsoft.com/office/officeart/2005/8/layout/radial5"/>
    <dgm:cxn modelId="{86D2C4E8-B5D6-43B6-8DB0-5AEC7CFC031A}" type="presParOf" srcId="{357911D4-A178-4AB3-BE28-58B148DABB65}" destId="{BD2A4AB2-A763-4EE4-A2A9-62059B0D6B28}" srcOrd="0" destOrd="0" presId="urn:microsoft.com/office/officeart/2005/8/layout/radial5"/>
    <dgm:cxn modelId="{19104727-5CF1-48E7-894E-ABAC2B1D4408}" type="presParOf" srcId="{264903C1-8967-4622-A094-F5A24B113EB5}" destId="{02C57215-7BC9-475E-97D8-81718AA37541}" srcOrd="2" destOrd="0" presId="urn:microsoft.com/office/officeart/2005/8/layout/radial5"/>
    <dgm:cxn modelId="{363C5846-582A-4740-8B44-DA7C139C90E2}" type="presParOf" srcId="{264903C1-8967-4622-A094-F5A24B113EB5}" destId="{DE104A46-8265-4795-BBBB-075A5E1C2F75}" srcOrd="3" destOrd="0" presId="urn:microsoft.com/office/officeart/2005/8/layout/radial5"/>
    <dgm:cxn modelId="{1F442DCC-6C5B-42CA-B22D-CAB2C758A04F}" type="presParOf" srcId="{DE104A46-8265-4795-BBBB-075A5E1C2F75}" destId="{ED200AA7-81FE-481E-B679-FC9CE97B7CA5}" srcOrd="0" destOrd="0" presId="urn:microsoft.com/office/officeart/2005/8/layout/radial5"/>
    <dgm:cxn modelId="{9FF14391-DFA3-49C3-95FA-A06361505F26}" type="presParOf" srcId="{264903C1-8967-4622-A094-F5A24B113EB5}" destId="{0365330E-4DB8-47C3-89C4-FD615489E4E7}" srcOrd="4" destOrd="0" presId="urn:microsoft.com/office/officeart/2005/8/layout/radial5"/>
    <dgm:cxn modelId="{4AA2F004-EBAE-4094-A296-E0305A2E75BB}" type="presParOf" srcId="{264903C1-8967-4622-A094-F5A24B113EB5}" destId="{A72836DC-C2E1-434E-B189-75612FEB140F}" srcOrd="5" destOrd="0" presId="urn:microsoft.com/office/officeart/2005/8/layout/radial5"/>
    <dgm:cxn modelId="{9A44BA4C-7151-4DB8-8AB2-9CD7698525C8}" type="presParOf" srcId="{A72836DC-C2E1-434E-B189-75612FEB140F}" destId="{2946D56C-9433-4F31-8023-2D858B80FC41}" srcOrd="0" destOrd="0" presId="urn:microsoft.com/office/officeart/2005/8/layout/radial5"/>
    <dgm:cxn modelId="{619C1DFE-45AC-4D3B-BA4D-AFD4C953A112}" type="presParOf" srcId="{264903C1-8967-4622-A094-F5A24B113EB5}" destId="{F9D8C7F9-0625-4084-BD33-BE3058C160CC}" srcOrd="6" destOrd="0" presId="urn:microsoft.com/office/officeart/2005/8/layout/radial5"/>
    <dgm:cxn modelId="{6A5E9CCB-89BF-4C47-8CF8-38A4FB8B38C0}" type="presParOf" srcId="{264903C1-8967-4622-A094-F5A24B113EB5}" destId="{D51CA2A3-8A04-48BA-B733-98B5B2A9E58B}" srcOrd="7" destOrd="0" presId="urn:microsoft.com/office/officeart/2005/8/layout/radial5"/>
    <dgm:cxn modelId="{4B3028F2-9CFD-494C-A0C5-2EC2C8577DD2}" type="presParOf" srcId="{D51CA2A3-8A04-48BA-B733-98B5B2A9E58B}" destId="{19E25E07-BD1A-4683-825F-2158C7E08790}" srcOrd="0" destOrd="0" presId="urn:microsoft.com/office/officeart/2005/8/layout/radial5"/>
    <dgm:cxn modelId="{12513B57-7A2A-470E-A88A-BD644134E4FC}" type="presParOf" srcId="{264903C1-8967-4622-A094-F5A24B113EB5}" destId="{634074D8-18A6-4476-B537-CB81AE93951F}" srcOrd="8" destOrd="0" presId="urn:microsoft.com/office/officeart/2005/8/layout/radial5"/>
    <dgm:cxn modelId="{EDFCB79F-09EB-4CAD-AB6C-DDD5BF1EBDA8}" type="presParOf" srcId="{264903C1-8967-4622-A094-F5A24B113EB5}" destId="{A123452D-65B8-4A61-9F1D-06EB1868FA92}" srcOrd="9" destOrd="0" presId="urn:microsoft.com/office/officeart/2005/8/layout/radial5"/>
    <dgm:cxn modelId="{E3CBEB86-39D6-4C37-A46F-0DAA91F7261D}" type="presParOf" srcId="{A123452D-65B8-4A61-9F1D-06EB1868FA92}" destId="{339823EE-7B27-4B26-A7A8-880DE522A610}" srcOrd="0" destOrd="0" presId="urn:microsoft.com/office/officeart/2005/8/layout/radial5"/>
    <dgm:cxn modelId="{AFC7ACAB-73DF-40D9-BB00-0ADA548015F4}" type="presParOf" srcId="{264903C1-8967-4622-A094-F5A24B113EB5}" destId="{1D725A4C-683B-4F14-9275-FC647E78D84B}"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FD4BA3-9BD9-4272-8370-8051BE1D4786}"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zh-CN" altLang="en-US"/>
        </a:p>
      </dgm:t>
    </dgm:pt>
    <dgm:pt modelId="{A3B7733C-24AB-4213-82D1-3CEB05AA2C6B}">
      <dgm:prSet phldrT="[文本]"/>
      <dgm:spPr/>
      <dgm:t>
        <a:bodyPr/>
        <a:lstStyle/>
        <a:p>
          <a:r>
            <a:rPr lang="zh-CN" altLang="en-US" dirty="0" smtClean="0"/>
            <a:t>可视化库</a:t>
          </a:r>
          <a:endParaRPr lang="zh-CN" altLang="en-US" dirty="0"/>
        </a:p>
      </dgm:t>
    </dgm:pt>
    <dgm:pt modelId="{62BF4B7E-FA2E-4BA4-A2B4-29999C2B3307}" type="parTrans" cxnId="{474061CF-B2D7-4DA3-8435-19A6760B8D62}">
      <dgm:prSet/>
      <dgm:spPr/>
      <dgm:t>
        <a:bodyPr/>
        <a:lstStyle/>
        <a:p>
          <a:endParaRPr lang="zh-CN" altLang="en-US"/>
        </a:p>
      </dgm:t>
    </dgm:pt>
    <dgm:pt modelId="{3EFD772D-C542-4348-9F50-5901DAE7D1D0}" type="sibTrans" cxnId="{474061CF-B2D7-4DA3-8435-19A6760B8D62}">
      <dgm:prSet/>
      <dgm:spPr/>
      <dgm:t>
        <a:bodyPr/>
        <a:lstStyle/>
        <a:p>
          <a:endParaRPr lang="zh-CN" altLang="en-US"/>
        </a:p>
      </dgm:t>
    </dgm:pt>
    <dgm:pt modelId="{5C8185D3-A750-4C87-9B40-19641A35B738}">
      <dgm:prSet phldrT="[文本]" custT="1"/>
      <dgm:spPr/>
      <dgm:t>
        <a:bodyPr/>
        <a:lstStyle/>
        <a:p>
          <a:r>
            <a:rPr lang="en-US" altLang="zh-CN" sz="1600" dirty="0" err="1" smtClean="0"/>
            <a:t>Numpy</a:t>
          </a:r>
          <a:endParaRPr lang="en-US" altLang="zh-CN" sz="1600" dirty="0" smtClean="0"/>
        </a:p>
        <a:p>
          <a:r>
            <a:rPr lang="zh-CN" altLang="en-US" sz="2000" dirty="0" smtClean="0"/>
            <a:t>库</a:t>
          </a:r>
          <a:endParaRPr lang="zh-CN" altLang="en-US" sz="2000" dirty="0"/>
        </a:p>
      </dgm:t>
    </dgm:pt>
    <dgm:pt modelId="{C49890EA-9119-425E-B4F3-E492DC8210A5}" type="parTrans" cxnId="{07B3B044-DDBC-4CA2-9E62-AE0AC179064C}">
      <dgm:prSet/>
      <dgm:spPr/>
      <dgm:t>
        <a:bodyPr/>
        <a:lstStyle/>
        <a:p>
          <a:endParaRPr lang="zh-CN" altLang="en-US"/>
        </a:p>
      </dgm:t>
    </dgm:pt>
    <dgm:pt modelId="{35CF9410-5F7E-490E-AED1-CE948FE1AA49}" type="sibTrans" cxnId="{07B3B044-DDBC-4CA2-9E62-AE0AC179064C}">
      <dgm:prSet/>
      <dgm:spPr/>
      <dgm:t>
        <a:bodyPr/>
        <a:lstStyle/>
        <a:p>
          <a:endParaRPr lang="zh-CN" altLang="en-US"/>
        </a:p>
      </dgm:t>
    </dgm:pt>
    <dgm:pt modelId="{91098472-8AA6-4743-9538-37D90DD55FC0}">
      <dgm:prSet phldrT="[文本]" custT="1"/>
      <dgm:spPr/>
      <dgm:t>
        <a:bodyPr lIns="0" rIns="0"/>
        <a:lstStyle/>
        <a:p>
          <a:r>
            <a:rPr lang="en-US" altLang="zh-CN" sz="1500" dirty="0" err="1" smtClean="0"/>
            <a:t>Matplotlib</a:t>
          </a:r>
          <a:endParaRPr lang="en-US" altLang="zh-CN" sz="1500" dirty="0" smtClean="0"/>
        </a:p>
        <a:p>
          <a:r>
            <a:rPr lang="zh-CN" altLang="en-US" sz="2000" dirty="0" smtClean="0"/>
            <a:t>库</a:t>
          </a:r>
          <a:endParaRPr lang="zh-CN" altLang="en-US" sz="2000" dirty="0"/>
        </a:p>
      </dgm:t>
    </dgm:pt>
    <dgm:pt modelId="{F530269B-0EE2-4364-89E4-EA97E52FEA9E}" type="parTrans" cxnId="{648910C0-BECF-48DF-803E-69A82CDB458F}">
      <dgm:prSet/>
      <dgm:spPr/>
      <dgm:t>
        <a:bodyPr/>
        <a:lstStyle/>
        <a:p>
          <a:endParaRPr lang="zh-CN" altLang="en-US"/>
        </a:p>
      </dgm:t>
    </dgm:pt>
    <dgm:pt modelId="{DF6D8307-F3E6-4042-8A14-88248E8CA9C9}" type="sibTrans" cxnId="{648910C0-BECF-48DF-803E-69A82CDB458F}">
      <dgm:prSet/>
      <dgm:spPr/>
      <dgm:t>
        <a:bodyPr/>
        <a:lstStyle/>
        <a:p>
          <a:endParaRPr lang="zh-CN" altLang="en-US"/>
        </a:p>
      </dgm:t>
    </dgm:pt>
    <dgm:pt modelId="{1FD3A412-26AB-4588-A580-EA0CDE95768D}">
      <dgm:prSet phldrT="[文本]"/>
      <dgm:spPr/>
      <dgm:t>
        <a:bodyPr/>
        <a:lstStyle/>
        <a:p>
          <a:r>
            <a:rPr lang="en-US" altLang="zh-CN" dirty="0" smtClean="0"/>
            <a:t>Pandas</a:t>
          </a:r>
        </a:p>
        <a:p>
          <a:r>
            <a:rPr lang="zh-CN" altLang="en-US" dirty="0" smtClean="0"/>
            <a:t>库</a:t>
          </a:r>
          <a:endParaRPr lang="zh-CN" altLang="en-US" dirty="0"/>
        </a:p>
      </dgm:t>
    </dgm:pt>
    <dgm:pt modelId="{5C9F69B7-1072-42E9-96C9-82C923C53D82}" type="parTrans" cxnId="{5713BEA0-54B8-469B-8E0A-2BBB221449AB}">
      <dgm:prSet/>
      <dgm:spPr/>
      <dgm:t>
        <a:bodyPr/>
        <a:lstStyle/>
        <a:p>
          <a:endParaRPr lang="zh-CN" altLang="en-US"/>
        </a:p>
      </dgm:t>
    </dgm:pt>
    <dgm:pt modelId="{0DDD0204-7C72-452C-973E-EFCEC475F2C2}" type="sibTrans" cxnId="{5713BEA0-54B8-469B-8E0A-2BBB221449AB}">
      <dgm:prSet/>
      <dgm:spPr/>
      <dgm:t>
        <a:bodyPr/>
        <a:lstStyle/>
        <a:p>
          <a:endParaRPr lang="zh-CN" altLang="en-US"/>
        </a:p>
      </dgm:t>
    </dgm:pt>
    <dgm:pt modelId="{922D66FF-EAAE-4F61-AD39-9382D9F469F5}">
      <dgm:prSet phldrT="[文本]" custT="1"/>
      <dgm:spPr/>
      <dgm:t>
        <a:bodyPr/>
        <a:lstStyle/>
        <a:p>
          <a:r>
            <a:rPr lang="en-US" altLang="zh-CN" sz="1800" dirty="0" err="1" smtClean="0"/>
            <a:t>Seaborn</a:t>
          </a:r>
          <a:endParaRPr lang="en-US" altLang="zh-CN" sz="1800" dirty="0" smtClean="0"/>
        </a:p>
        <a:p>
          <a:r>
            <a:rPr lang="zh-CN" altLang="en-US" sz="2000" dirty="0" smtClean="0"/>
            <a:t>库</a:t>
          </a:r>
          <a:endParaRPr lang="zh-CN" altLang="en-US" sz="2000" dirty="0"/>
        </a:p>
      </dgm:t>
    </dgm:pt>
    <dgm:pt modelId="{3776C994-0A4B-4665-8EAA-D0251DB5B458}" type="parTrans" cxnId="{A61CB695-5FAC-42A5-B647-A1B150A65E0E}">
      <dgm:prSet/>
      <dgm:spPr/>
      <dgm:t>
        <a:bodyPr/>
        <a:lstStyle/>
        <a:p>
          <a:endParaRPr lang="zh-CN" altLang="en-US"/>
        </a:p>
      </dgm:t>
    </dgm:pt>
    <dgm:pt modelId="{A6D696F7-33AE-4954-ACFE-B6B38A2607BD}" type="sibTrans" cxnId="{A61CB695-5FAC-42A5-B647-A1B150A65E0E}">
      <dgm:prSet/>
      <dgm:spPr/>
      <dgm:t>
        <a:bodyPr/>
        <a:lstStyle/>
        <a:p>
          <a:endParaRPr lang="zh-CN" altLang="en-US"/>
        </a:p>
      </dgm:t>
    </dgm:pt>
    <dgm:pt modelId="{3C27D0FA-63F7-4E12-82DA-135AB39D3992}" type="pres">
      <dgm:prSet presAssocID="{00FD4BA3-9BD9-4272-8370-8051BE1D4786}" presName="cycle" presStyleCnt="0">
        <dgm:presLayoutVars>
          <dgm:chMax val="1"/>
          <dgm:dir/>
          <dgm:animLvl val="ctr"/>
          <dgm:resizeHandles val="exact"/>
        </dgm:presLayoutVars>
      </dgm:prSet>
      <dgm:spPr/>
      <dgm:t>
        <a:bodyPr/>
        <a:lstStyle/>
        <a:p>
          <a:endParaRPr lang="zh-CN" altLang="en-US"/>
        </a:p>
      </dgm:t>
    </dgm:pt>
    <dgm:pt modelId="{51548A25-E52F-4007-A68B-7B913EAE23F3}" type="pres">
      <dgm:prSet presAssocID="{A3B7733C-24AB-4213-82D1-3CEB05AA2C6B}" presName="centerShape" presStyleLbl="node0" presStyleIdx="0" presStyleCnt="1"/>
      <dgm:spPr/>
      <dgm:t>
        <a:bodyPr/>
        <a:lstStyle/>
        <a:p>
          <a:endParaRPr lang="zh-CN" altLang="en-US"/>
        </a:p>
      </dgm:t>
    </dgm:pt>
    <dgm:pt modelId="{86806380-2FA5-43A2-9EA0-DC1BEAFFFE40}" type="pres">
      <dgm:prSet presAssocID="{C49890EA-9119-425E-B4F3-E492DC8210A5}" presName="Name9" presStyleLbl="parChTrans1D2" presStyleIdx="0" presStyleCnt="4"/>
      <dgm:spPr/>
      <dgm:t>
        <a:bodyPr/>
        <a:lstStyle/>
        <a:p>
          <a:endParaRPr lang="zh-CN" altLang="en-US"/>
        </a:p>
      </dgm:t>
    </dgm:pt>
    <dgm:pt modelId="{7D162409-29C7-4F1D-9C8E-1FF3BA336DFE}" type="pres">
      <dgm:prSet presAssocID="{C49890EA-9119-425E-B4F3-E492DC8210A5}" presName="connTx" presStyleLbl="parChTrans1D2" presStyleIdx="0" presStyleCnt="4"/>
      <dgm:spPr/>
      <dgm:t>
        <a:bodyPr/>
        <a:lstStyle/>
        <a:p>
          <a:endParaRPr lang="zh-CN" altLang="en-US"/>
        </a:p>
      </dgm:t>
    </dgm:pt>
    <dgm:pt modelId="{AE9BF7A3-02C4-4F55-88BC-CB13D64AB709}" type="pres">
      <dgm:prSet presAssocID="{5C8185D3-A750-4C87-9B40-19641A35B738}" presName="node" presStyleLbl="node1" presStyleIdx="0" presStyleCnt="4">
        <dgm:presLayoutVars>
          <dgm:bulletEnabled val="1"/>
        </dgm:presLayoutVars>
      </dgm:prSet>
      <dgm:spPr/>
      <dgm:t>
        <a:bodyPr/>
        <a:lstStyle/>
        <a:p>
          <a:endParaRPr lang="zh-CN" altLang="en-US"/>
        </a:p>
      </dgm:t>
    </dgm:pt>
    <dgm:pt modelId="{3FF7486B-4BCD-4601-9466-FBABABCF9BF6}" type="pres">
      <dgm:prSet presAssocID="{F530269B-0EE2-4364-89E4-EA97E52FEA9E}" presName="Name9" presStyleLbl="parChTrans1D2" presStyleIdx="1" presStyleCnt="4"/>
      <dgm:spPr/>
      <dgm:t>
        <a:bodyPr/>
        <a:lstStyle/>
        <a:p>
          <a:endParaRPr lang="zh-CN" altLang="en-US"/>
        </a:p>
      </dgm:t>
    </dgm:pt>
    <dgm:pt modelId="{BEB71784-9FD9-4F48-9531-EB4D0F8FCF2B}" type="pres">
      <dgm:prSet presAssocID="{F530269B-0EE2-4364-89E4-EA97E52FEA9E}" presName="connTx" presStyleLbl="parChTrans1D2" presStyleIdx="1" presStyleCnt="4"/>
      <dgm:spPr/>
      <dgm:t>
        <a:bodyPr/>
        <a:lstStyle/>
        <a:p>
          <a:endParaRPr lang="zh-CN" altLang="en-US"/>
        </a:p>
      </dgm:t>
    </dgm:pt>
    <dgm:pt modelId="{F6F23DC0-CD88-4301-8D5B-EF1B4CD52732}" type="pres">
      <dgm:prSet presAssocID="{91098472-8AA6-4743-9538-37D90DD55FC0}" presName="node" presStyleLbl="node1" presStyleIdx="1" presStyleCnt="4">
        <dgm:presLayoutVars>
          <dgm:bulletEnabled val="1"/>
        </dgm:presLayoutVars>
      </dgm:prSet>
      <dgm:spPr/>
      <dgm:t>
        <a:bodyPr/>
        <a:lstStyle/>
        <a:p>
          <a:endParaRPr lang="zh-CN" altLang="en-US"/>
        </a:p>
      </dgm:t>
    </dgm:pt>
    <dgm:pt modelId="{CA27E915-ACF8-4A1B-AA46-8AB64D86525B}" type="pres">
      <dgm:prSet presAssocID="{5C9F69B7-1072-42E9-96C9-82C923C53D82}" presName="Name9" presStyleLbl="parChTrans1D2" presStyleIdx="2" presStyleCnt="4"/>
      <dgm:spPr/>
      <dgm:t>
        <a:bodyPr/>
        <a:lstStyle/>
        <a:p>
          <a:endParaRPr lang="zh-CN" altLang="en-US"/>
        </a:p>
      </dgm:t>
    </dgm:pt>
    <dgm:pt modelId="{538C1CFC-022A-4664-849C-3993AEE11E06}" type="pres">
      <dgm:prSet presAssocID="{5C9F69B7-1072-42E9-96C9-82C923C53D82}" presName="connTx" presStyleLbl="parChTrans1D2" presStyleIdx="2" presStyleCnt="4"/>
      <dgm:spPr/>
      <dgm:t>
        <a:bodyPr/>
        <a:lstStyle/>
        <a:p>
          <a:endParaRPr lang="zh-CN" altLang="en-US"/>
        </a:p>
      </dgm:t>
    </dgm:pt>
    <dgm:pt modelId="{507AC005-A33F-421D-B14B-0ACA182D0B3B}" type="pres">
      <dgm:prSet presAssocID="{1FD3A412-26AB-4588-A580-EA0CDE95768D}" presName="node" presStyleLbl="node1" presStyleIdx="2" presStyleCnt="4">
        <dgm:presLayoutVars>
          <dgm:bulletEnabled val="1"/>
        </dgm:presLayoutVars>
      </dgm:prSet>
      <dgm:spPr/>
      <dgm:t>
        <a:bodyPr/>
        <a:lstStyle/>
        <a:p>
          <a:endParaRPr lang="zh-CN" altLang="en-US"/>
        </a:p>
      </dgm:t>
    </dgm:pt>
    <dgm:pt modelId="{5C54114D-DB4D-421F-B6A8-FE1A82F7C211}" type="pres">
      <dgm:prSet presAssocID="{3776C994-0A4B-4665-8EAA-D0251DB5B458}" presName="Name9" presStyleLbl="parChTrans1D2" presStyleIdx="3" presStyleCnt="4"/>
      <dgm:spPr/>
      <dgm:t>
        <a:bodyPr/>
        <a:lstStyle/>
        <a:p>
          <a:endParaRPr lang="zh-CN" altLang="en-US"/>
        </a:p>
      </dgm:t>
    </dgm:pt>
    <dgm:pt modelId="{356B5EB7-17C9-4075-A38C-FA1DBFA7555C}" type="pres">
      <dgm:prSet presAssocID="{3776C994-0A4B-4665-8EAA-D0251DB5B458}" presName="connTx" presStyleLbl="parChTrans1D2" presStyleIdx="3" presStyleCnt="4"/>
      <dgm:spPr/>
      <dgm:t>
        <a:bodyPr/>
        <a:lstStyle/>
        <a:p>
          <a:endParaRPr lang="zh-CN" altLang="en-US"/>
        </a:p>
      </dgm:t>
    </dgm:pt>
    <dgm:pt modelId="{18D08636-EE6B-4BCD-ADF6-585E895BA279}" type="pres">
      <dgm:prSet presAssocID="{922D66FF-EAAE-4F61-AD39-9382D9F469F5}" presName="node" presStyleLbl="node1" presStyleIdx="3" presStyleCnt="4">
        <dgm:presLayoutVars>
          <dgm:bulletEnabled val="1"/>
        </dgm:presLayoutVars>
      </dgm:prSet>
      <dgm:spPr/>
      <dgm:t>
        <a:bodyPr/>
        <a:lstStyle/>
        <a:p>
          <a:endParaRPr lang="zh-CN" altLang="en-US"/>
        </a:p>
      </dgm:t>
    </dgm:pt>
  </dgm:ptLst>
  <dgm:cxnLst>
    <dgm:cxn modelId="{F5ED0623-2F84-49D6-9EC7-7760CD516A8C}" type="presOf" srcId="{A3B7733C-24AB-4213-82D1-3CEB05AA2C6B}" destId="{51548A25-E52F-4007-A68B-7B913EAE23F3}" srcOrd="0" destOrd="0" presId="urn:microsoft.com/office/officeart/2005/8/layout/radial1"/>
    <dgm:cxn modelId="{F8D54F01-E80D-4502-9F3A-5ABD20BC7260}" type="presOf" srcId="{91098472-8AA6-4743-9538-37D90DD55FC0}" destId="{F6F23DC0-CD88-4301-8D5B-EF1B4CD52732}" srcOrd="0" destOrd="0" presId="urn:microsoft.com/office/officeart/2005/8/layout/radial1"/>
    <dgm:cxn modelId="{474061CF-B2D7-4DA3-8435-19A6760B8D62}" srcId="{00FD4BA3-9BD9-4272-8370-8051BE1D4786}" destId="{A3B7733C-24AB-4213-82D1-3CEB05AA2C6B}" srcOrd="0" destOrd="0" parTransId="{62BF4B7E-FA2E-4BA4-A2B4-29999C2B3307}" sibTransId="{3EFD772D-C542-4348-9F50-5901DAE7D1D0}"/>
    <dgm:cxn modelId="{1CC8BC15-DC70-4848-BBBE-8C3A2E86A443}" type="presOf" srcId="{5C9F69B7-1072-42E9-96C9-82C923C53D82}" destId="{538C1CFC-022A-4664-849C-3993AEE11E06}" srcOrd="1" destOrd="0" presId="urn:microsoft.com/office/officeart/2005/8/layout/radial1"/>
    <dgm:cxn modelId="{F4D2CFA2-71FC-4349-AD14-8044188090A2}" type="presOf" srcId="{C49890EA-9119-425E-B4F3-E492DC8210A5}" destId="{7D162409-29C7-4F1D-9C8E-1FF3BA336DFE}" srcOrd="1" destOrd="0" presId="urn:microsoft.com/office/officeart/2005/8/layout/radial1"/>
    <dgm:cxn modelId="{4E631AFC-2107-4024-A26C-B9F0000F4640}" type="presOf" srcId="{3776C994-0A4B-4665-8EAA-D0251DB5B458}" destId="{356B5EB7-17C9-4075-A38C-FA1DBFA7555C}" srcOrd="1" destOrd="0" presId="urn:microsoft.com/office/officeart/2005/8/layout/radial1"/>
    <dgm:cxn modelId="{691B6127-EBA7-4E3A-9D4A-5B806F8D229E}" type="presOf" srcId="{F530269B-0EE2-4364-89E4-EA97E52FEA9E}" destId="{3FF7486B-4BCD-4601-9466-FBABABCF9BF6}" srcOrd="0" destOrd="0" presId="urn:microsoft.com/office/officeart/2005/8/layout/radial1"/>
    <dgm:cxn modelId="{13CF69EE-9B8E-47E6-A3AA-E8D1B00F5907}" type="presOf" srcId="{1FD3A412-26AB-4588-A580-EA0CDE95768D}" destId="{507AC005-A33F-421D-B14B-0ACA182D0B3B}" srcOrd="0" destOrd="0" presId="urn:microsoft.com/office/officeart/2005/8/layout/radial1"/>
    <dgm:cxn modelId="{6534128B-F42A-4159-827E-477FE25B97BB}" type="presOf" srcId="{C49890EA-9119-425E-B4F3-E492DC8210A5}" destId="{86806380-2FA5-43A2-9EA0-DC1BEAFFFE40}" srcOrd="0" destOrd="0" presId="urn:microsoft.com/office/officeart/2005/8/layout/radial1"/>
    <dgm:cxn modelId="{5713BEA0-54B8-469B-8E0A-2BBB221449AB}" srcId="{A3B7733C-24AB-4213-82D1-3CEB05AA2C6B}" destId="{1FD3A412-26AB-4588-A580-EA0CDE95768D}" srcOrd="2" destOrd="0" parTransId="{5C9F69B7-1072-42E9-96C9-82C923C53D82}" sibTransId="{0DDD0204-7C72-452C-973E-EFCEC475F2C2}"/>
    <dgm:cxn modelId="{EAE632FF-2806-48C4-B209-02E6213D4A44}" type="presOf" srcId="{F530269B-0EE2-4364-89E4-EA97E52FEA9E}" destId="{BEB71784-9FD9-4F48-9531-EB4D0F8FCF2B}" srcOrd="1" destOrd="0" presId="urn:microsoft.com/office/officeart/2005/8/layout/radial1"/>
    <dgm:cxn modelId="{FDEB4502-01F7-48A9-8D02-3AE67B668D5A}" type="presOf" srcId="{922D66FF-EAAE-4F61-AD39-9382D9F469F5}" destId="{18D08636-EE6B-4BCD-ADF6-585E895BA279}" srcOrd="0" destOrd="0" presId="urn:microsoft.com/office/officeart/2005/8/layout/radial1"/>
    <dgm:cxn modelId="{4D4DC1A3-43A1-4802-9B69-8E382302997C}" type="presOf" srcId="{5C9F69B7-1072-42E9-96C9-82C923C53D82}" destId="{CA27E915-ACF8-4A1B-AA46-8AB64D86525B}" srcOrd="0" destOrd="0" presId="urn:microsoft.com/office/officeart/2005/8/layout/radial1"/>
    <dgm:cxn modelId="{DA1DA810-1145-42CB-B915-E34B6681D808}" type="presOf" srcId="{00FD4BA3-9BD9-4272-8370-8051BE1D4786}" destId="{3C27D0FA-63F7-4E12-82DA-135AB39D3992}" srcOrd="0" destOrd="0" presId="urn:microsoft.com/office/officeart/2005/8/layout/radial1"/>
    <dgm:cxn modelId="{86A44112-9686-46DB-88DB-F57D38FBCFA3}" type="presOf" srcId="{3776C994-0A4B-4665-8EAA-D0251DB5B458}" destId="{5C54114D-DB4D-421F-B6A8-FE1A82F7C211}" srcOrd="0" destOrd="0" presId="urn:microsoft.com/office/officeart/2005/8/layout/radial1"/>
    <dgm:cxn modelId="{A61CB695-5FAC-42A5-B647-A1B150A65E0E}" srcId="{A3B7733C-24AB-4213-82D1-3CEB05AA2C6B}" destId="{922D66FF-EAAE-4F61-AD39-9382D9F469F5}" srcOrd="3" destOrd="0" parTransId="{3776C994-0A4B-4665-8EAA-D0251DB5B458}" sibTransId="{A6D696F7-33AE-4954-ACFE-B6B38A2607BD}"/>
    <dgm:cxn modelId="{07B3B044-DDBC-4CA2-9E62-AE0AC179064C}" srcId="{A3B7733C-24AB-4213-82D1-3CEB05AA2C6B}" destId="{5C8185D3-A750-4C87-9B40-19641A35B738}" srcOrd="0" destOrd="0" parTransId="{C49890EA-9119-425E-B4F3-E492DC8210A5}" sibTransId="{35CF9410-5F7E-490E-AED1-CE948FE1AA49}"/>
    <dgm:cxn modelId="{2793F7FD-E74D-48A6-A596-CC6103450E3D}" type="presOf" srcId="{5C8185D3-A750-4C87-9B40-19641A35B738}" destId="{AE9BF7A3-02C4-4F55-88BC-CB13D64AB709}" srcOrd="0" destOrd="0" presId="urn:microsoft.com/office/officeart/2005/8/layout/radial1"/>
    <dgm:cxn modelId="{648910C0-BECF-48DF-803E-69A82CDB458F}" srcId="{A3B7733C-24AB-4213-82D1-3CEB05AA2C6B}" destId="{91098472-8AA6-4743-9538-37D90DD55FC0}" srcOrd="1" destOrd="0" parTransId="{F530269B-0EE2-4364-89E4-EA97E52FEA9E}" sibTransId="{DF6D8307-F3E6-4042-8A14-88248E8CA9C9}"/>
    <dgm:cxn modelId="{CD741123-7560-44DF-967C-C541FE43309C}" type="presParOf" srcId="{3C27D0FA-63F7-4E12-82DA-135AB39D3992}" destId="{51548A25-E52F-4007-A68B-7B913EAE23F3}" srcOrd="0" destOrd="0" presId="urn:microsoft.com/office/officeart/2005/8/layout/radial1"/>
    <dgm:cxn modelId="{B79DC57C-B52E-44F6-9BB6-C242511572B1}" type="presParOf" srcId="{3C27D0FA-63F7-4E12-82DA-135AB39D3992}" destId="{86806380-2FA5-43A2-9EA0-DC1BEAFFFE40}" srcOrd="1" destOrd="0" presId="urn:microsoft.com/office/officeart/2005/8/layout/radial1"/>
    <dgm:cxn modelId="{92E4CC6A-E37F-432C-8832-102792BA78E1}" type="presParOf" srcId="{86806380-2FA5-43A2-9EA0-DC1BEAFFFE40}" destId="{7D162409-29C7-4F1D-9C8E-1FF3BA336DFE}" srcOrd="0" destOrd="0" presId="urn:microsoft.com/office/officeart/2005/8/layout/radial1"/>
    <dgm:cxn modelId="{1A23A2AC-4984-483C-A5A2-64B683385104}" type="presParOf" srcId="{3C27D0FA-63F7-4E12-82DA-135AB39D3992}" destId="{AE9BF7A3-02C4-4F55-88BC-CB13D64AB709}" srcOrd="2" destOrd="0" presId="urn:microsoft.com/office/officeart/2005/8/layout/radial1"/>
    <dgm:cxn modelId="{8B2FD50B-1429-4522-86B6-943B30625E1F}" type="presParOf" srcId="{3C27D0FA-63F7-4E12-82DA-135AB39D3992}" destId="{3FF7486B-4BCD-4601-9466-FBABABCF9BF6}" srcOrd="3" destOrd="0" presId="urn:microsoft.com/office/officeart/2005/8/layout/radial1"/>
    <dgm:cxn modelId="{C26974EA-2E70-45AA-9A51-B5F241CA2308}" type="presParOf" srcId="{3FF7486B-4BCD-4601-9466-FBABABCF9BF6}" destId="{BEB71784-9FD9-4F48-9531-EB4D0F8FCF2B}" srcOrd="0" destOrd="0" presId="urn:microsoft.com/office/officeart/2005/8/layout/radial1"/>
    <dgm:cxn modelId="{FB352764-5DCD-4E47-9935-A2A9CFDFFFD8}" type="presParOf" srcId="{3C27D0FA-63F7-4E12-82DA-135AB39D3992}" destId="{F6F23DC0-CD88-4301-8D5B-EF1B4CD52732}" srcOrd="4" destOrd="0" presId="urn:microsoft.com/office/officeart/2005/8/layout/radial1"/>
    <dgm:cxn modelId="{6E5AA80C-8E22-4562-A608-7815D270D2E0}" type="presParOf" srcId="{3C27D0FA-63F7-4E12-82DA-135AB39D3992}" destId="{CA27E915-ACF8-4A1B-AA46-8AB64D86525B}" srcOrd="5" destOrd="0" presId="urn:microsoft.com/office/officeart/2005/8/layout/radial1"/>
    <dgm:cxn modelId="{7E5DDE76-970B-48A0-9AC0-8C42ADAD1474}" type="presParOf" srcId="{CA27E915-ACF8-4A1B-AA46-8AB64D86525B}" destId="{538C1CFC-022A-4664-849C-3993AEE11E06}" srcOrd="0" destOrd="0" presId="urn:microsoft.com/office/officeart/2005/8/layout/radial1"/>
    <dgm:cxn modelId="{49C298BA-7EE3-495D-AD07-B14681490678}" type="presParOf" srcId="{3C27D0FA-63F7-4E12-82DA-135AB39D3992}" destId="{507AC005-A33F-421D-B14B-0ACA182D0B3B}" srcOrd="6" destOrd="0" presId="urn:microsoft.com/office/officeart/2005/8/layout/radial1"/>
    <dgm:cxn modelId="{92851594-B7D4-46CE-ACC7-0D03C33BF2D3}" type="presParOf" srcId="{3C27D0FA-63F7-4E12-82DA-135AB39D3992}" destId="{5C54114D-DB4D-421F-B6A8-FE1A82F7C211}" srcOrd="7" destOrd="0" presId="urn:microsoft.com/office/officeart/2005/8/layout/radial1"/>
    <dgm:cxn modelId="{EFB6C495-1DAE-4BE0-A340-FE0CED67E84E}" type="presParOf" srcId="{5C54114D-DB4D-421F-B6A8-FE1A82F7C211}" destId="{356B5EB7-17C9-4075-A38C-FA1DBFA7555C}" srcOrd="0" destOrd="0" presId="urn:microsoft.com/office/officeart/2005/8/layout/radial1"/>
    <dgm:cxn modelId="{3E7CEEE3-61A2-4061-8746-5849A9366333}" type="presParOf" srcId="{3C27D0FA-63F7-4E12-82DA-135AB39D3992}" destId="{18D08636-EE6B-4BCD-ADF6-585E895BA279}"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33BCAB-4098-48F4-BA0D-94125345DED0}"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zh-CN" altLang="en-US"/>
        </a:p>
      </dgm:t>
    </dgm:pt>
    <dgm:pt modelId="{1C22F9AF-906A-4C51-AB85-93FA110374A6}">
      <dgm:prSet phldrT="[文本]" custT="1"/>
      <dgm:spPr/>
      <dgm:t>
        <a:bodyPr/>
        <a:lstStyle/>
        <a:p>
          <a:r>
            <a:rPr lang="en-US" altLang="zh-CN" sz="2400" dirty="0" smtClean="0"/>
            <a:t>Panel</a:t>
          </a:r>
          <a:endParaRPr lang="zh-CN" altLang="en-US" sz="2400" dirty="0"/>
        </a:p>
      </dgm:t>
    </dgm:pt>
    <dgm:pt modelId="{B7DF97D3-7F5B-4521-87E6-9A3B3B16052C}" type="parTrans" cxnId="{7086C55E-E3E7-4F43-944D-696DA13DA97A}">
      <dgm:prSet/>
      <dgm:spPr/>
      <dgm:t>
        <a:bodyPr/>
        <a:lstStyle/>
        <a:p>
          <a:endParaRPr lang="zh-CN" altLang="en-US" sz="2400"/>
        </a:p>
      </dgm:t>
    </dgm:pt>
    <dgm:pt modelId="{2DBF0548-8362-4742-9276-C9816FE5EC79}" type="sibTrans" cxnId="{7086C55E-E3E7-4F43-944D-696DA13DA97A}">
      <dgm:prSet/>
      <dgm:spPr/>
      <dgm:t>
        <a:bodyPr/>
        <a:lstStyle/>
        <a:p>
          <a:endParaRPr lang="zh-CN" altLang="en-US" sz="2400"/>
        </a:p>
      </dgm:t>
    </dgm:pt>
    <dgm:pt modelId="{DF651BBE-3C0F-4D67-AD50-75906E0D8648}">
      <dgm:prSet phldrT="[文本]" custT="1"/>
      <dgm:spPr/>
      <dgm:t>
        <a:bodyPr/>
        <a:lstStyle/>
        <a:p>
          <a:r>
            <a:rPr lang="en-US" altLang="zh-CN" sz="2400" dirty="0" err="1" smtClean="0"/>
            <a:t>DataFrame</a:t>
          </a:r>
          <a:endParaRPr lang="zh-CN" altLang="en-US" sz="2400" dirty="0"/>
        </a:p>
      </dgm:t>
    </dgm:pt>
    <dgm:pt modelId="{78F0386A-3D51-497A-96C9-DC500CF01F43}" type="parTrans" cxnId="{9B1C3C47-1223-4230-9F71-7D3FD147077B}">
      <dgm:prSet/>
      <dgm:spPr/>
      <dgm:t>
        <a:bodyPr/>
        <a:lstStyle/>
        <a:p>
          <a:endParaRPr lang="zh-CN" altLang="en-US" sz="2400"/>
        </a:p>
      </dgm:t>
    </dgm:pt>
    <dgm:pt modelId="{34D5CBE5-043F-42E3-8DEA-BA429603CA5C}" type="sibTrans" cxnId="{9B1C3C47-1223-4230-9F71-7D3FD147077B}">
      <dgm:prSet/>
      <dgm:spPr/>
      <dgm:t>
        <a:bodyPr/>
        <a:lstStyle/>
        <a:p>
          <a:endParaRPr lang="zh-CN" altLang="en-US" sz="2400"/>
        </a:p>
      </dgm:t>
    </dgm:pt>
    <dgm:pt modelId="{FF62486B-6406-44ED-A04B-52627DB58388}">
      <dgm:prSet phldrT="[文本]" custT="1"/>
      <dgm:spPr/>
      <dgm:t>
        <a:bodyPr/>
        <a:lstStyle/>
        <a:p>
          <a:r>
            <a:rPr lang="en-US" altLang="zh-CN" sz="2400" dirty="0" smtClean="0"/>
            <a:t>Series</a:t>
          </a:r>
          <a:endParaRPr lang="zh-CN" altLang="en-US" sz="2400" dirty="0"/>
        </a:p>
      </dgm:t>
    </dgm:pt>
    <dgm:pt modelId="{5D704D87-1E5E-47F3-AF92-BA548D2C3B09}" type="parTrans" cxnId="{BB6093BF-0015-41F5-AEBC-A7654D95B723}">
      <dgm:prSet/>
      <dgm:spPr/>
      <dgm:t>
        <a:bodyPr/>
        <a:lstStyle/>
        <a:p>
          <a:endParaRPr lang="zh-CN" altLang="en-US" sz="2400"/>
        </a:p>
      </dgm:t>
    </dgm:pt>
    <dgm:pt modelId="{CF225721-83D1-4721-B0DA-303E97505D04}" type="sibTrans" cxnId="{BB6093BF-0015-41F5-AEBC-A7654D95B723}">
      <dgm:prSet/>
      <dgm:spPr/>
      <dgm:t>
        <a:bodyPr/>
        <a:lstStyle/>
        <a:p>
          <a:endParaRPr lang="zh-CN" altLang="en-US" sz="2400"/>
        </a:p>
      </dgm:t>
    </dgm:pt>
    <dgm:pt modelId="{347C3979-41C1-4671-ACC5-4739F89070C0}" type="pres">
      <dgm:prSet presAssocID="{2533BCAB-4098-48F4-BA0D-94125345DED0}" presName="Name0" presStyleCnt="0">
        <dgm:presLayoutVars>
          <dgm:chMax val="3"/>
          <dgm:chPref val="1"/>
          <dgm:dir/>
          <dgm:animLvl val="lvl"/>
          <dgm:resizeHandles/>
        </dgm:presLayoutVars>
      </dgm:prSet>
      <dgm:spPr/>
      <dgm:t>
        <a:bodyPr/>
        <a:lstStyle/>
        <a:p>
          <a:endParaRPr lang="zh-CN" altLang="en-US"/>
        </a:p>
      </dgm:t>
    </dgm:pt>
    <dgm:pt modelId="{89815861-84B2-44B1-BE88-4682584A3F16}" type="pres">
      <dgm:prSet presAssocID="{2533BCAB-4098-48F4-BA0D-94125345DED0}" presName="outerBox" presStyleCnt="0"/>
      <dgm:spPr/>
    </dgm:pt>
    <dgm:pt modelId="{7511D2BA-5283-444A-B904-9933AB059759}" type="pres">
      <dgm:prSet presAssocID="{2533BCAB-4098-48F4-BA0D-94125345DED0}" presName="outerBoxParent" presStyleLbl="node1" presStyleIdx="0" presStyleCnt="3"/>
      <dgm:spPr/>
      <dgm:t>
        <a:bodyPr/>
        <a:lstStyle/>
        <a:p>
          <a:endParaRPr lang="zh-CN" altLang="en-US"/>
        </a:p>
      </dgm:t>
    </dgm:pt>
    <dgm:pt modelId="{DBA1708E-498C-4768-87C5-BA1A0799E853}" type="pres">
      <dgm:prSet presAssocID="{2533BCAB-4098-48F4-BA0D-94125345DED0}" presName="outerBoxChildren" presStyleCnt="0"/>
      <dgm:spPr/>
    </dgm:pt>
    <dgm:pt modelId="{2100859B-78F8-4F23-8296-531847E0565D}" type="pres">
      <dgm:prSet presAssocID="{2533BCAB-4098-48F4-BA0D-94125345DED0}" presName="middleBox" presStyleCnt="0"/>
      <dgm:spPr/>
    </dgm:pt>
    <dgm:pt modelId="{1FAE583C-D162-4A3E-9E51-0C571782656F}" type="pres">
      <dgm:prSet presAssocID="{2533BCAB-4098-48F4-BA0D-94125345DED0}" presName="middleBoxParent" presStyleLbl="node1" presStyleIdx="1" presStyleCnt="3"/>
      <dgm:spPr/>
      <dgm:t>
        <a:bodyPr/>
        <a:lstStyle/>
        <a:p>
          <a:endParaRPr lang="zh-CN" altLang="en-US"/>
        </a:p>
      </dgm:t>
    </dgm:pt>
    <dgm:pt modelId="{23AE588C-01CE-4216-9BEA-9736B5165A34}" type="pres">
      <dgm:prSet presAssocID="{2533BCAB-4098-48F4-BA0D-94125345DED0}" presName="middleBoxChildren" presStyleCnt="0"/>
      <dgm:spPr/>
    </dgm:pt>
    <dgm:pt modelId="{FE1BC06F-D426-460F-94DE-8B9CE82E00DD}" type="pres">
      <dgm:prSet presAssocID="{2533BCAB-4098-48F4-BA0D-94125345DED0}" presName="centerBox" presStyleCnt="0"/>
      <dgm:spPr/>
    </dgm:pt>
    <dgm:pt modelId="{EF11BE6D-5833-4A4D-9580-6D1C15610A75}" type="pres">
      <dgm:prSet presAssocID="{2533BCAB-4098-48F4-BA0D-94125345DED0}" presName="centerBoxParent" presStyleLbl="node1" presStyleIdx="2" presStyleCnt="3"/>
      <dgm:spPr/>
      <dgm:t>
        <a:bodyPr/>
        <a:lstStyle/>
        <a:p>
          <a:endParaRPr lang="zh-CN" altLang="en-US"/>
        </a:p>
      </dgm:t>
    </dgm:pt>
  </dgm:ptLst>
  <dgm:cxnLst>
    <dgm:cxn modelId="{CDAF64A3-5866-4FDA-8B07-257CEC7C7D2E}" type="presOf" srcId="{FF62486B-6406-44ED-A04B-52627DB58388}" destId="{EF11BE6D-5833-4A4D-9580-6D1C15610A75}" srcOrd="0" destOrd="0" presId="urn:microsoft.com/office/officeart/2005/8/layout/target2"/>
    <dgm:cxn modelId="{5FCB79A0-756B-4324-8CEA-7306DE692134}" type="presOf" srcId="{1C22F9AF-906A-4C51-AB85-93FA110374A6}" destId="{7511D2BA-5283-444A-B904-9933AB059759}" srcOrd="0" destOrd="0" presId="urn:microsoft.com/office/officeart/2005/8/layout/target2"/>
    <dgm:cxn modelId="{586A090D-815B-4191-9B50-89D8800F6D04}" type="presOf" srcId="{2533BCAB-4098-48F4-BA0D-94125345DED0}" destId="{347C3979-41C1-4671-ACC5-4739F89070C0}" srcOrd="0" destOrd="0" presId="urn:microsoft.com/office/officeart/2005/8/layout/target2"/>
    <dgm:cxn modelId="{70E5E955-D708-414A-83F9-8AA0506B67C4}" type="presOf" srcId="{DF651BBE-3C0F-4D67-AD50-75906E0D8648}" destId="{1FAE583C-D162-4A3E-9E51-0C571782656F}" srcOrd="0" destOrd="0" presId="urn:microsoft.com/office/officeart/2005/8/layout/target2"/>
    <dgm:cxn modelId="{9B1C3C47-1223-4230-9F71-7D3FD147077B}" srcId="{2533BCAB-4098-48F4-BA0D-94125345DED0}" destId="{DF651BBE-3C0F-4D67-AD50-75906E0D8648}" srcOrd="1" destOrd="0" parTransId="{78F0386A-3D51-497A-96C9-DC500CF01F43}" sibTransId="{34D5CBE5-043F-42E3-8DEA-BA429603CA5C}"/>
    <dgm:cxn modelId="{7086C55E-E3E7-4F43-944D-696DA13DA97A}" srcId="{2533BCAB-4098-48F4-BA0D-94125345DED0}" destId="{1C22F9AF-906A-4C51-AB85-93FA110374A6}" srcOrd="0" destOrd="0" parTransId="{B7DF97D3-7F5B-4521-87E6-9A3B3B16052C}" sibTransId="{2DBF0548-8362-4742-9276-C9816FE5EC79}"/>
    <dgm:cxn modelId="{BB6093BF-0015-41F5-AEBC-A7654D95B723}" srcId="{2533BCAB-4098-48F4-BA0D-94125345DED0}" destId="{FF62486B-6406-44ED-A04B-52627DB58388}" srcOrd="2" destOrd="0" parTransId="{5D704D87-1E5E-47F3-AF92-BA548D2C3B09}" sibTransId="{CF225721-83D1-4721-B0DA-303E97505D04}"/>
    <dgm:cxn modelId="{ADC3B000-514C-4ADF-8077-8320F8818C86}" type="presParOf" srcId="{347C3979-41C1-4671-ACC5-4739F89070C0}" destId="{89815861-84B2-44B1-BE88-4682584A3F16}" srcOrd="0" destOrd="0" presId="urn:microsoft.com/office/officeart/2005/8/layout/target2"/>
    <dgm:cxn modelId="{7201C9C5-3673-46AC-9A66-8FD41668AF46}" type="presParOf" srcId="{89815861-84B2-44B1-BE88-4682584A3F16}" destId="{7511D2BA-5283-444A-B904-9933AB059759}" srcOrd="0" destOrd="0" presId="urn:microsoft.com/office/officeart/2005/8/layout/target2"/>
    <dgm:cxn modelId="{04F788B2-B118-4494-A6CE-268B285B962A}" type="presParOf" srcId="{89815861-84B2-44B1-BE88-4682584A3F16}" destId="{DBA1708E-498C-4768-87C5-BA1A0799E853}" srcOrd="1" destOrd="0" presId="urn:microsoft.com/office/officeart/2005/8/layout/target2"/>
    <dgm:cxn modelId="{DA69DFB6-7038-4765-BEF2-584E3D0495D8}" type="presParOf" srcId="{347C3979-41C1-4671-ACC5-4739F89070C0}" destId="{2100859B-78F8-4F23-8296-531847E0565D}" srcOrd="1" destOrd="0" presId="urn:microsoft.com/office/officeart/2005/8/layout/target2"/>
    <dgm:cxn modelId="{354440DB-3C24-485C-9FC0-C5556934558C}" type="presParOf" srcId="{2100859B-78F8-4F23-8296-531847E0565D}" destId="{1FAE583C-D162-4A3E-9E51-0C571782656F}" srcOrd="0" destOrd="0" presId="urn:microsoft.com/office/officeart/2005/8/layout/target2"/>
    <dgm:cxn modelId="{8DBB7E16-A15C-4A30-B110-97086C53597F}" type="presParOf" srcId="{2100859B-78F8-4F23-8296-531847E0565D}" destId="{23AE588C-01CE-4216-9BEA-9736B5165A34}" srcOrd="1" destOrd="0" presId="urn:microsoft.com/office/officeart/2005/8/layout/target2"/>
    <dgm:cxn modelId="{40BA8A31-C712-4E67-AC23-5C2C506B54A1}" type="presParOf" srcId="{347C3979-41C1-4671-ACC5-4739F89070C0}" destId="{FE1BC06F-D426-460F-94DE-8B9CE82E00DD}" srcOrd="2" destOrd="0" presId="urn:microsoft.com/office/officeart/2005/8/layout/target2"/>
    <dgm:cxn modelId="{D60F6802-DE86-42DF-A9A9-D956B8292294}" type="presParOf" srcId="{FE1BC06F-D426-460F-94DE-8B9CE82E00DD}" destId="{EF11BE6D-5833-4A4D-9580-6D1C15610A75}" srcOrd="0"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33BCAB-4098-48F4-BA0D-94125345DED0}"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zh-CN" altLang="en-US"/>
        </a:p>
      </dgm:t>
    </dgm:pt>
    <dgm:pt modelId="{1C22F9AF-906A-4C51-AB85-93FA110374A6}">
      <dgm:prSet phldrT="[文本]" custT="1"/>
      <dgm:spPr/>
      <dgm:t>
        <a:bodyPr/>
        <a:lstStyle/>
        <a:p>
          <a:r>
            <a:rPr lang="en-US" altLang="zh-CN" sz="2400" dirty="0" smtClean="0"/>
            <a:t>Panel</a:t>
          </a:r>
          <a:endParaRPr lang="zh-CN" altLang="en-US" sz="2400" dirty="0"/>
        </a:p>
      </dgm:t>
    </dgm:pt>
    <dgm:pt modelId="{B7DF97D3-7F5B-4521-87E6-9A3B3B16052C}" type="parTrans" cxnId="{7086C55E-E3E7-4F43-944D-696DA13DA97A}">
      <dgm:prSet/>
      <dgm:spPr/>
      <dgm:t>
        <a:bodyPr/>
        <a:lstStyle/>
        <a:p>
          <a:endParaRPr lang="zh-CN" altLang="en-US" sz="2400"/>
        </a:p>
      </dgm:t>
    </dgm:pt>
    <dgm:pt modelId="{2DBF0548-8362-4742-9276-C9816FE5EC79}" type="sibTrans" cxnId="{7086C55E-E3E7-4F43-944D-696DA13DA97A}">
      <dgm:prSet/>
      <dgm:spPr/>
      <dgm:t>
        <a:bodyPr/>
        <a:lstStyle/>
        <a:p>
          <a:endParaRPr lang="zh-CN" altLang="en-US" sz="2400"/>
        </a:p>
      </dgm:t>
    </dgm:pt>
    <dgm:pt modelId="{DF651BBE-3C0F-4D67-AD50-75906E0D8648}">
      <dgm:prSet phldrT="[文本]" custT="1"/>
      <dgm:spPr/>
      <dgm:t>
        <a:bodyPr/>
        <a:lstStyle/>
        <a:p>
          <a:r>
            <a:rPr lang="en-US" altLang="zh-CN" sz="2400" dirty="0" err="1" smtClean="0"/>
            <a:t>DataFrame</a:t>
          </a:r>
          <a:endParaRPr lang="zh-CN" altLang="en-US" sz="2400" dirty="0"/>
        </a:p>
      </dgm:t>
    </dgm:pt>
    <dgm:pt modelId="{78F0386A-3D51-497A-96C9-DC500CF01F43}" type="parTrans" cxnId="{9B1C3C47-1223-4230-9F71-7D3FD147077B}">
      <dgm:prSet/>
      <dgm:spPr/>
      <dgm:t>
        <a:bodyPr/>
        <a:lstStyle/>
        <a:p>
          <a:endParaRPr lang="zh-CN" altLang="en-US" sz="2400"/>
        </a:p>
      </dgm:t>
    </dgm:pt>
    <dgm:pt modelId="{34D5CBE5-043F-42E3-8DEA-BA429603CA5C}" type="sibTrans" cxnId="{9B1C3C47-1223-4230-9F71-7D3FD147077B}">
      <dgm:prSet/>
      <dgm:spPr/>
      <dgm:t>
        <a:bodyPr/>
        <a:lstStyle/>
        <a:p>
          <a:endParaRPr lang="zh-CN" altLang="en-US" sz="2400"/>
        </a:p>
      </dgm:t>
    </dgm:pt>
    <dgm:pt modelId="{FF62486B-6406-44ED-A04B-52627DB58388}">
      <dgm:prSet phldrT="[文本]" custT="1"/>
      <dgm:spPr/>
      <dgm:t>
        <a:bodyPr/>
        <a:lstStyle/>
        <a:p>
          <a:r>
            <a:rPr lang="en-US" altLang="zh-CN" sz="2400" dirty="0" smtClean="0"/>
            <a:t>Series</a:t>
          </a:r>
          <a:endParaRPr lang="zh-CN" altLang="en-US" sz="2400" dirty="0"/>
        </a:p>
      </dgm:t>
    </dgm:pt>
    <dgm:pt modelId="{5D704D87-1E5E-47F3-AF92-BA548D2C3B09}" type="parTrans" cxnId="{BB6093BF-0015-41F5-AEBC-A7654D95B723}">
      <dgm:prSet/>
      <dgm:spPr/>
      <dgm:t>
        <a:bodyPr/>
        <a:lstStyle/>
        <a:p>
          <a:endParaRPr lang="zh-CN" altLang="en-US" sz="2400"/>
        </a:p>
      </dgm:t>
    </dgm:pt>
    <dgm:pt modelId="{CF225721-83D1-4721-B0DA-303E97505D04}" type="sibTrans" cxnId="{BB6093BF-0015-41F5-AEBC-A7654D95B723}">
      <dgm:prSet/>
      <dgm:spPr/>
      <dgm:t>
        <a:bodyPr/>
        <a:lstStyle/>
        <a:p>
          <a:endParaRPr lang="zh-CN" altLang="en-US" sz="2400"/>
        </a:p>
      </dgm:t>
    </dgm:pt>
    <dgm:pt modelId="{347C3979-41C1-4671-ACC5-4739F89070C0}" type="pres">
      <dgm:prSet presAssocID="{2533BCAB-4098-48F4-BA0D-94125345DED0}" presName="Name0" presStyleCnt="0">
        <dgm:presLayoutVars>
          <dgm:chMax val="3"/>
          <dgm:chPref val="1"/>
          <dgm:dir/>
          <dgm:animLvl val="lvl"/>
          <dgm:resizeHandles/>
        </dgm:presLayoutVars>
      </dgm:prSet>
      <dgm:spPr/>
      <dgm:t>
        <a:bodyPr/>
        <a:lstStyle/>
        <a:p>
          <a:endParaRPr lang="zh-CN" altLang="en-US"/>
        </a:p>
      </dgm:t>
    </dgm:pt>
    <dgm:pt modelId="{89815861-84B2-44B1-BE88-4682584A3F16}" type="pres">
      <dgm:prSet presAssocID="{2533BCAB-4098-48F4-BA0D-94125345DED0}" presName="outerBox" presStyleCnt="0"/>
      <dgm:spPr/>
    </dgm:pt>
    <dgm:pt modelId="{7511D2BA-5283-444A-B904-9933AB059759}" type="pres">
      <dgm:prSet presAssocID="{2533BCAB-4098-48F4-BA0D-94125345DED0}" presName="outerBoxParent" presStyleLbl="node1" presStyleIdx="0" presStyleCnt="3"/>
      <dgm:spPr/>
      <dgm:t>
        <a:bodyPr/>
        <a:lstStyle/>
        <a:p>
          <a:endParaRPr lang="zh-CN" altLang="en-US"/>
        </a:p>
      </dgm:t>
    </dgm:pt>
    <dgm:pt modelId="{DBA1708E-498C-4768-87C5-BA1A0799E853}" type="pres">
      <dgm:prSet presAssocID="{2533BCAB-4098-48F4-BA0D-94125345DED0}" presName="outerBoxChildren" presStyleCnt="0"/>
      <dgm:spPr/>
    </dgm:pt>
    <dgm:pt modelId="{2100859B-78F8-4F23-8296-531847E0565D}" type="pres">
      <dgm:prSet presAssocID="{2533BCAB-4098-48F4-BA0D-94125345DED0}" presName="middleBox" presStyleCnt="0"/>
      <dgm:spPr/>
    </dgm:pt>
    <dgm:pt modelId="{1FAE583C-D162-4A3E-9E51-0C571782656F}" type="pres">
      <dgm:prSet presAssocID="{2533BCAB-4098-48F4-BA0D-94125345DED0}" presName="middleBoxParent" presStyleLbl="node1" presStyleIdx="1" presStyleCnt="3"/>
      <dgm:spPr/>
      <dgm:t>
        <a:bodyPr/>
        <a:lstStyle/>
        <a:p>
          <a:endParaRPr lang="zh-CN" altLang="en-US"/>
        </a:p>
      </dgm:t>
    </dgm:pt>
    <dgm:pt modelId="{23AE588C-01CE-4216-9BEA-9736B5165A34}" type="pres">
      <dgm:prSet presAssocID="{2533BCAB-4098-48F4-BA0D-94125345DED0}" presName="middleBoxChildren" presStyleCnt="0"/>
      <dgm:spPr/>
    </dgm:pt>
    <dgm:pt modelId="{FE1BC06F-D426-460F-94DE-8B9CE82E00DD}" type="pres">
      <dgm:prSet presAssocID="{2533BCAB-4098-48F4-BA0D-94125345DED0}" presName="centerBox" presStyleCnt="0"/>
      <dgm:spPr/>
    </dgm:pt>
    <dgm:pt modelId="{EF11BE6D-5833-4A4D-9580-6D1C15610A75}" type="pres">
      <dgm:prSet presAssocID="{2533BCAB-4098-48F4-BA0D-94125345DED0}" presName="centerBoxParent" presStyleLbl="node1" presStyleIdx="2" presStyleCnt="3"/>
      <dgm:spPr/>
      <dgm:t>
        <a:bodyPr/>
        <a:lstStyle/>
        <a:p>
          <a:endParaRPr lang="zh-CN" altLang="en-US"/>
        </a:p>
      </dgm:t>
    </dgm:pt>
  </dgm:ptLst>
  <dgm:cxnLst>
    <dgm:cxn modelId="{CDAF64A3-5866-4FDA-8B07-257CEC7C7D2E}" type="presOf" srcId="{FF62486B-6406-44ED-A04B-52627DB58388}" destId="{EF11BE6D-5833-4A4D-9580-6D1C15610A75}" srcOrd="0" destOrd="0" presId="urn:microsoft.com/office/officeart/2005/8/layout/target2"/>
    <dgm:cxn modelId="{5FCB79A0-756B-4324-8CEA-7306DE692134}" type="presOf" srcId="{1C22F9AF-906A-4C51-AB85-93FA110374A6}" destId="{7511D2BA-5283-444A-B904-9933AB059759}" srcOrd="0" destOrd="0" presId="urn:microsoft.com/office/officeart/2005/8/layout/target2"/>
    <dgm:cxn modelId="{586A090D-815B-4191-9B50-89D8800F6D04}" type="presOf" srcId="{2533BCAB-4098-48F4-BA0D-94125345DED0}" destId="{347C3979-41C1-4671-ACC5-4739F89070C0}" srcOrd="0" destOrd="0" presId="urn:microsoft.com/office/officeart/2005/8/layout/target2"/>
    <dgm:cxn modelId="{70E5E955-D708-414A-83F9-8AA0506B67C4}" type="presOf" srcId="{DF651BBE-3C0F-4D67-AD50-75906E0D8648}" destId="{1FAE583C-D162-4A3E-9E51-0C571782656F}" srcOrd="0" destOrd="0" presId="urn:microsoft.com/office/officeart/2005/8/layout/target2"/>
    <dgm:cxn modelId="{9B1C3C47-1223-4230-9F71-7D3FD147077B}" srcId="{2533BCAB-4098-48F4-BA0D-94125345DED0}" destId="{DF651BBE-3C0F-4D67-AD50-75906E0D8648}" srcOrd="1" destOrd="0" parTransId="{78F0386A-3D51-497A-96C9-DC500CF01F43}" sibTransId="{34D5CBE5-043F-42E3-8DEA-BA429603CA5C}"/>
    <dgm:cxn modelId="{7086C55E-E3E7-4F43-944D-696DA13DA97A}" srcId="{2533BCAB-4098-48F4-BA0D-94125345DED0}" destId="{1C22F9AF-906A-4C51-AB85-93FA110374A6}" srcOrd="0" destOrd="0" parTransId="{B7DF97D3-7F5B-4521-87E6-9A3B3B16052C}" sibTransId="{2DBF0548-8362-4742-9276-C9816FE5EC79}"/>
    <dgm:cxn modelId="{BB6093BF-0015-41F5-AEBC-A7654D95B723}" srcId="{2533BCAB-4098-48F4-BA0D-94125345DED0}" destId="{FF62486B-6406-44ED-A04B-52627DB58388}" srcOrd="2" destOrd="0" parTransId="{5D704D87-1E5E-47F3-AF92-BA548D2C3B09}" sibTransId="{CF225721-83D1-4721-B0DA-303E97505D04}"/>
    <dgm:cxn modelId="{ADC3B000-514C-4ADF-8077-8320F8818C86}" type="presParOf" srcId="{347C3979-41C1-4671-ACC5-4739F89070C0}" destId="{89815861-84B2-44B1-BE88-4682584A3F16}" srcOrd="0" destOrd="0" presId="urn:microsoft.com/office/officeart/2005/8/layout/target2"/>
    <dgm:cxn modelId="{7201C9C5-3673-46AC-9A66-8FD41668AF46}" type="presParOf" srcId="{89815861-84B2-44B1-BE88-4682584A3F16}" destId="{7511D2BA-5283-444A-B904-9933AB059759}" srcOrd="0" destOrd="0" presId="urn:microsoft.com/office/officeart/2005/8/layout/target2"/>
    <dgm:cxn modelId="{04F788B2-B118-4494-A6CE-268B285B962A}" type="presParOf" srcId="{89815861-84B2-44B1-BE88-4682584A3F16}" destId="{DBA1708E-498C-4768-87C5-BA1A0799E853}" srcOrd="1" destOrd="0" presId="urn:microsoft.com/office/officeart/2005/8/layout/target2"/>
    <dgm:cxn modelId="{DA69DFB6-7038-4765-BEF2-584E3D0495D8}" type="presParOf" srcId="{347C3979-41C1-4671-ACC5-4739F89070C0}" destId="{2100859B-78F8-4F23-8296-531847E0565D}" srcOrd="1" destOrd="0" presId="urn:microsoft.com/office/officeart/2005/8/layout/target2"/>
    <dgm:cxn modelId="{354440DB-3C24-485C-9FC0-C5556934558C}" type="presParOf" srcId="{2100859B-78F8-4F23-8296-531847E0565D}" destId="{1FAE583C-D162-4A3E-9E51-0C571782656F}" srcOrd="0" destOrd="0" presId="urn:microsoft.com/office/officeart/2005/8/layout/target2"/>
    <dgm:cxn modelId="{8DBB7E16-A15C-4A30-B110-97086C53597F}" type="presParOf" srcId="{2100859B-78F8-4F23-8296-531847E0565D}" destId="{23AE588C-01CE-4216-9BEA-9736B5165A34}" srcOrd="1" destOrd="0" presId="urn:microsoft.com/office/officeart/2005/8/layout/target2"/>
    <dgm:cxn modelId="{40BA8A31-C712-4E67-AC23-5C2C506B54A1}" type="presParOf" srcId="{347C3979-41C1-4671-ACC5-4739F89070C0}" destId="{FE1BC06F-D426-460F-94DE-8B9CE82E00DD}" srcOrd="2" destOrd="0" presId="urn:microsoft.com/office/officeart/2005/8/layout/target2"/>
    <dgm:cxn modelId="{D60F6802-DE86-42DF-A9A9-D956B8292294}" type="presParOf" srcId="{FE1BC06F-D426-460F-94DE-8B9CE82E00DD}" destId="{EF11BE6D-5833-4A4D-9580-6D1C15610A75}" srcOrd="0"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2D4BA-2975-4F5C-967A-EF0E8B95614F}">
      <dsp:nvSpPr>
        <dsp:cNvPr id="0" name=""/>
        <dsp:cNvSpPr/>
      </dsp:nvSpPr>
      <dsp:spPr>
        <a:xfrm>
          <a:off x="3298031" y="2148196"/>
          <a:ext cx="1531937" cy="153193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机器学习</a:t>
          </a:r>
          <a:endParaRPr lang="zh-CN" altLang="en-US" sz="2400" kern="1200" dirty="0">
            <a:latin typeface="华文仿宋" panose="02010600040101010101" pitchFamily="2" charset="-122"/>
            <a:ea typeface="华文仿宋" panose="02010600040101010101" pitchFamily="2" charset="-122"/>
          </a:endParaRPr>
        </a:p>
      </dsp:txBody>
      <dsp:txXfrm>
        <a:off x="3522378" y="2372543"/>
        <a:ext cx="1083243" cy="1083243"/>
      </dsp:txXfrm>
    </dsp:sp>
    <dsp:sp modelId="{357911D4-A178-4AB3-BE28-58B148DABB65}">
      <dsp:nvSpPr>
        <dsp:cNvPr id="0" name=""/>
        <dsp:cNvSpPr/>
      </dsp:nvSpPr>
      <dsp:spPr>
        <a:xfrm rot="16200000">
          <a:off x="3901531" y="1590418"/>
          <a:ext cx="324937" cy="5208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latin typeface="华文仿宋" panose="02010600040101010101" pitchFamily="2" charset="-122"/>
            <a:ea typeface="华文仿宋" panose="02010600040101010101" pitchFamily="2" charset="-122"/>
          </a:endParaRPr>
        </a:p>
      </dsp:txBody>
      <dsp:txXfrm>
        <a:off x="3950272" y="1743331"/>
        <a:ext cx="227456" cy="312514"/>
      </dsp:txXfrm>
    </dsp:sp>
    <dsp:sp modelId="{02C57215-7BC9-475E-97D8-81718AA37541}">
      <dsp:nvSpPr>
        <dsp:cNvPr id="0" name=""/>
        <dsp:cNvSpPr/>
      </dsp:nvSpPr>
      <dsp:spPr>
        <a:xfrm>
          <a:off x="3298031" y="3169"/>
          <a:ext cx="1531937" cy="153193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强化学习</a:t>
          </a:r>
          <a:endParaRPr lang="zh-CN" altLang="en-US" sz="2400" kern="1200" dirty="0">
            <a:latin typeface="华文仿宋" panose="02010600040101010101" pitchFamily="2" charset="-122"/>
            <a:ea typeface="华文仿宋" panose="02010600040101010101" pitchFamily="2" charset="-122"/>
          </a:endParaRPr>
        </a:p>
      </dsp:txBody>
      <dsp:txXfrm>
        <a:off x="3522378" y="227516"/>
        <a:ext cx="1083243" cy="1083243"/>
      </dsp:txXfrm>
    </dsp:sp>
    <dsp:sp modelId="{DE104A46-8265-4795-BBBB-075A5E1C2F75}">
      <dsp:nvSpPr>
        <dsp:cNvPr id="0" name=""/>
        <dsp:cNvSpPr/>
      </dsp:nvSpPr>
      <dsp:spPr>
        <a:xfrm rot="20520000">
          <a:off x="4912806" y="2325152"/>
          <a:ext cx="324937" cy="5208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latin typeface="华文仿宋" panose="02010600040101010101" pitchFamily="2" charset="-122"/>
            <a:ea typeface="华文仿宋" panose="02010600040101010101" pitchFamily="2" charset="-122"/>
          </a:endParaRPr>
        </a:p>
      </dsp:txBody>
      <dsp:txXfrm>
        <a:off x="4915192" y="2444386"/>
        <a:ext cx="227456" cy="312514"/>
      </dsp:txXfrm>
    </dsp:sp>
    <dsp:sp modelId="{0365330E-4DB8-47C3-89C4-FD615489E4E7}">
      <dsp:nvSpPr>
        <dsp:cNvPr id="0" name=""/>
        <dsp:cNvSpPr/>
      </dsp:nvSpPr>
      <dsp:spPr>
        <a:xfrm>
          <a:off x="5338073" y="1485346"/>
          <a:ext cx="1531937" cy="153193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监督学习</a:t>
          </a:r>
          <a:endParaRPr lang="zh-CN" altLang="en-US" sz="2400" kern="1200" dirty="0">
            <a:latin typeface="华文仿宋" panose="02010600040101010101" pitchFamily="2" charset="-122"/>
            <a:ea typeface="华文仿宋" panose="02010600040101010101" pitchFamily="2" charset="-122"/>
          </a:endParaRPr>
        </a:p>
      </dsp:txBody>
      <dsp:txXfrm>
        <a:off x="5562420" y="1709693"/>
        <a:ext cx="1083243" cy="1083243"/>
      </dsp:txXfrm>
    </dsp:sp>
    <dsp:sp modelId="{A72836DC-C2E1-434E-B189-75612FEB140F}">
      <dsp:nvSpPr>
        <dsp:cNvPr id="0" name=""/>
        <dsp:cNvSpPr/>
      </dsp:nvSpPr>
      <dsp:spPr>
        <a:xfrm rot="3240000">
          <a:off x="4526533" y="3513977"/>
          <a:ext cx="324937" cy="5208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latin typeface="华文仿宋" panose="02010600040101010101" pitchFamily="2" charset="-122"/>
            <a:ea typeface="华文仿宋" panose="02010600040101010101" pitchFamily="2" charset="-122"/>
          </a:endParaRPr>
        </a:p>
      </dsp:txBody>
      <dsp:txXfrm>
        <a:off x="4546625" y="3578717"/>
        <a:ext cx="227456" cy="312514"/>
      </dsp:txXfrm>
    </dsp:sp>
    <dsp:sp modelId="{F9D8C7F9-0625-4084-BD33-BE3058C160CC}">
      <dsp:nvSpPr>
        <dsp:cNvPr id="0" name=""/>
        <dsp:cNvSpPr/>
      </dsp:nvSpPr>
      <dsp:spPr>
        <a:xfrm>
          <a:off x="4558846" y="3883560"/>
          <a:ext cx="1531937" cy="153193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非监督学习</a:t>
          </a:r>
          <a:endParaRPr lang="zh-CN" altLang="en-US" sz="2400" kern="1200" dirty="0">
            <a:latin typeface="华文仿宋" panose="02010600040101010101" pitchFamily="2" charset="-122"/>
            <a:ea typeface="华文仿宋" panose="02010600040101010101" pitchFamily="2" charset="-122"/>
          </a:endParaRPr>
        </a:p>
      </dsp:txBody>
      <dsp:txXfrm>
        <a:off x="4783193" y="4107907"/>
        <a:ext cx="1083243" cy="1083243"/>
      </dsp:txXfrm>
    </dsp:sp>
    <dsp:sp modelId="{D51CA2A3-8A04-48BA-B733-98B5B2A9E58B}">
      <dsp:nvSpPr>
        <dsp:cNvPr id="0" name=""/>
        <dsp:cNvSpPr/>
      </dsp:nvSpPr>
      <dsp:spPr>
        <a:xfrm rot="7560000">
          <a:off x="3276528" y="3513977"/>
          <a:ext cx="324937" cy="5208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kern="1200">
            <a:latin typeface="华文仿宋" panose="02010600040101010101" pitchFamily="2" charset="-122"/>
            <a:ea typeface="华文仿宋" panose="02010600040101010101" pitchFamily="2" charset="-122"/>
          </a:endParaRPr>
        </a:p>
      </dsp:txBody>
      <dsp:txXfrm rot="10800000">
        <a:off x="3353917" y="3578717"/>
        <a:ext cx="227456" cy="312514"/>
      </dsp:txXfrm>
    </dsp:sp>
    <dsp:sp modelId="{634074D8-18A6-4476-B537-CB81AE93951F}">
      <dsp:nvSpPr>
        <dsp:cNvPr id="0" name=""/>
        <dsp:cNvSpPr/>
      </dsp:nvSpPr>
      <dsp:spPr>
        <a:xfrm>
          <a:off x="2037215" y="3883560"/>
          <a:ext cx="1531937" cy="153193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半监督学习</a:t>
          </a:r>
          <a:endParaRPr lang="zh-CN" altLang="en-US" sz="2400" kern="1200" dirty="0">
            <a:latin typeface="华文仿宋" panose="02010600040101010101" pitchFamily="2" charset="-122"/>
            <a:ea typeface="华文仿宋" panose="02010600040101010101" pitchFamily="2" charset="-122"/>
          </a:endParaRPr>
        </a:p>
      </dsp:txBody>
      <dsp:txXfrm>
        <a:off x="2261562" y="4107907"/>
        <a:ext cx="1083243" cy="1083243"/>
      </dsp:txXfrm>
    </dsp:sp>
    <dsp:sp modelId="{A123452D-65B8-4A61-9F1D-06EB1868FA92}">
      <dsp:nvSpPr>
        <dsp:cNvPr id="0" name=""/>
        <dsp:cNvSpPr/>
      </dsp:nvSpPr>
      <dsp:spPr>
        <a:xfrm rot="11880000">
          <a:off x="2890256" y="2325152"/>
          <a:ext cx="324937" cy="5208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CN" altLang="en-US" sz="2200" kern="1200"/>
        </a:p>
      </dsp:txBody>
      <dsp:txXfrm rot="10800000">
        <a:off x="2985351" y="2444386"/>
        <a:ext cx="227456" cy="312514"/>
      </dsp:txXfrm>
    </dsp:sp>
    <dsp:sp modelId="{1D725A4C-683B-4F14-9275-FC647E78D84B}">
      <dsp:nvSpPr>
        <dsp:cNvPr id="0" name=""/>
        <dsp:cNvSpPr/>
      </dsp:nvSpPr>
      <dsp:spPr>
        <a:xfrm>
          <a:off x="1257988" y="1485346"/>
          <a:ext cx="1531937" cy="153193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华文仿宋" panose="02010600040101010101" pitchFamily="2" charset="-122"/>
              <a:ea typeface="华文仿宋" panose="02010600040101010101" pitchFamily="2" charset="-122"/>
            </a:rPr>
            <a:t>深度学习</a:t>
          </a:r>
          <a:endParaRPr lang="zh-CN" altLang="en-US" sz="2400" kern="1200" dirty="0">
            <a:latin typeface="华文仿宋" panose="02010600040101010101" pitchFamily="2" charset="-122"/>
            <a:ea typeface="华文仿宋" panose="02010600040101010101" pitchFamily="2" charset="-122"/>
          </a:endParaRPr>
        </a:p>
      </dsp:txBody>
      <dsp:txXfrm>
        <a:off x="1482335" y="1709693"/>
        <a:ext cx="1083243" cy="1083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48A25-E52F-4007-A68B-7B913EAE23F3}">
      <dsp:nvSpPr>
        <dsp:cNvPr id="0" name=""/>
        <dsp:cNvSpPr/>
      </dsp:nvSpPr>
      <dsp:spPr>
        <a:xfrm>
          <a:off x="2000946" y="1533639"/>
          <a:ext cx="1166917" cy="11669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CN" altLang="en-US" sz="2300" kern="1200" dirty="0" smtClean="0"/>
            <a:t>可视化库</a:t>
          </a:r>
          <a:endParaRPr lang="zh-CN" altLang="en-US" sz="2300" kern="1200" dirty="0"/>
        </a:p>
      </dsp:txBody>
      <dsp:txXfrm>
        <a:off x="2171837" y="1704530"/>
        <a:ext cx="825135" cy="825135"/>
      </dsp:txXfrm>
    </dsp:sp>
    <dsp:sp modelId="{86806380-2FA5-43A2-9EA0-DC1BEAFFFE40}">
      <dsp:nvSpPr>
        <dsp:cNvPr id="0" name=""/>
        <dsp:cNvSpPr/>
      </dsp:nvSpPr>
      <dsp:spPr>
        <a:xfrm rot="16200000">
          <a:off x="2408560" y="1337475"/>
          <a:ext cx="351689" cy="40637"/>
        </a:xfrm>
        <a:custGeom>
          <a:avLst/>
          <a:gdLst/>
          <a:ahLst/>
          <a:cxnLst/>
          <a:rect l="0" t="0" r="0" b="0"/>
          <a:pathLst>
            <a:path>
              <a:moveTo>
                <a:pt x="0" y="20318"/>
              </a:moveTo>
              <a:lnTo>
                <a:pt x="351689" y="203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575612" y="1349001"/>
        <a:ext cx="17584" cy="17584"/>
      </dsp:txXfrm>
    </dsp:sp>
    <dsp:sp modelId="{AE9BF7A3-02C4-4F55-88BC-CB13D64AB709}">
      <dsp:nvSpPr>
        <dsp:cNvPr id="0" name=""/>
        <dsp:cNvSpPr/>
      </dsp:nvSpPr>
      <dsp:spPr>
        <a:xfrm>
          <a:off x="2000946" y="15031"/>
          <a:ext cx="1166917" cy="11669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kern="1200" dirty="0" err="1" smtClean="0"/>
            <a:t>Numpy</a:t>
          </a:r>
          <a:endParaRPr lang="en-US" altLang="zh-CN" sz="1600" kern="1200" dirty="0" smtClean="0"/>
        </a:p>
        <a:p>
          <a:pPr lvl="0" algn="ctr" defTabSz="711200">
            <a:lnSpc>
              <a:spcPct val="90000"/>
            </a:lnSpc>
            <a:spcBef>
              <a:spcPct val="0"/>
            </a:spcBef>
            <a:spcAft>
              <a:spcPct val="35000"/>
            </a:spcAft>
          </a:pPr>
          <a:r>
            <a:rPr lang="zh-CN" altLang="en-US" sz="2000" kern="1200" dirty="0" smtClean="0"/>
            <a:t>库</a:t>
          </a:r>
          <a:endParaRPr lang="zh-CN" altLang="en-US" sz="2000" kern="1200" dirty="0"/>
        </a:p>
      </dsp:txBody>
      <dsp:txXfrm>
        <a:off x="2171837" y="185922"/>
        <a:ext cx="825135" cy="825135"/>
      </dsp:txXfrm>
    </dsp:sp>
    <dsp:sp modelId="{3FF7486B-4BCD-4601-9466-FBABABCF9BF6}">
      <dsp:nvSpPr>
        <dsp:cNvPr id="0" name=""/>
        <dsp:cNvSpPr/>
      </dsp:nvSpPr>
      <dsp:spPr>
        <a:xfrm>
          <a:off x="3167863" y="2096779"/>
          <a:ext cx="351689" cy="40637"/>
        </a:xfrm>
        <a:custGeom>
          <a:avLst/>
          <a:gdLst/>
          <a:ahLst/>
          <a:cxnLst/>
          <a:rect l="0" t="0" r="0" b="0"/>
          <a:pathLst>
            <a:path>
              <a:moveTo>
                <a:pt x="0" y="20318"/>
              </a:moveTo>
              <a:lnTo>
                <a:pt x="351689" y="203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3334916" y="2108305"/>
        <a:ext cx="17584" cy="17584"/>
      </dsp:txXfrm>
    </dsp:sp>
    <dsp:sp modelId="{F6F23DC0-CD88-4301-8D5B-EF1B4CD52732}">
      <dsp:nvSpPr>
        <dsp:cNvPr id="0" name=""/>
        <dsp:cNvSpPr/>
      </dsp:nvSpPr>
      <dsp:spPr>
        <a:xfrm>
          <a:off x="3519553" y="1533639"/>
          <a:ext cx="1166917" cy="11669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525" rIns="0" bIns="9525" numCol="1" spcCol="1270" anchor="ctr" anchorCtr="0">
          <a:noAutofit/>
        </a:bodyPr>
        <a:lstStyle/>
        <a:p>
          <a:pPr lvl="0" algn="ctr" defTabSz="666750">
            <a:lnSpc>
              <a:spcPct val="90000"/>
            </a:lnSpc>
            <a:spcBef>
              <a:spcPct val="0"/>
            </a:spcBef>
            <a:spcAft>
              <a:spcPct val="35000"/>
            </a:spcAft>
          </a:pPr>
          <a:r>
            <a:rPr lang="en-US" altLang="zh-CN" sz="1500" kern="1200" dirty="0" err="1" smtClean="0"/>
            <a:t>Matplotlib</a:t>
          </a:r>
          <a:endParaRPr lang="en-US" altLang="zh-CN" sz="1500" kern="1200" dirty="0" smtClean="0"/>
        </a:p>
        <a:p>
          <a:pPr lvl="0" algn="ctr" defTabSz="666750">
            <a:lnSpc>
              <a:spcPct val="90000"/>
            </a:lnSpc>
            <a:spcBef>
              <a:spcPct val="0"/>
            </a:spcBef>
            <a:spcAft>
              <a:spcPct val="35000"/>
            </a:spcAft>
          </a:pPr>
          <a:r>
            <a:rPr lang="zh-CN" altLang="en-US" sz="2000" kern="1200" dirty="0" smtClean="0"/>
            <a:t>库</a:t>
          </a:r>
          <a:endParaRPr lang="zh-CN" altLang="en-US" sz="2000" kern="1200" dirty="0"/>
        </a:p>
      </dsp:txBody>
      <dsp:txXfrm>
        <a:off x="3690444" y="1704530"/>
        <a:ext cx="825135" cy="825135"/>
      </dsp:txXfrm>
    </dsp:sp>
    <dsp:sp modelId="{CA27E915-ACF8-4A1B-AA46-8AB64D86525B}">
      <dsp:nvSpPr>
        <dsp:cNvPr id="0" name=""/>
        <dsp:cNvSpPr/>
      </dsp:nvSpPr>
      <dsp:spPr>
        <a:xfrm rot="5400000">
          <a:off x="2408560" y="2856083"/>
          <a:ext cx="351689" cy="40637"/>
        </a:xfrm>
        <a:custGeom>
          <a:avLst/>
          <a:gdLst/>
          <a:ahLst/>
          <a:cxnLst/>
          <a:rect l="0" t="0" r="0" b="0"/>
          <a:pathLst>
            <a:path>
              <a:moveTo>
                <a:pt x="0" y="20318"/>
              </a:moveTo>
              <a:lnTo>
                <a:pt x="351689" y="203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575612" y="2867609"/>
        <a:ext cx="17584" cy="17584"/>
      </dsp:txXfrm>
    </dsp:sp>
    <dsp:sp modelId="{507AC005-A33F-421D-B14B-0ACA182D0B3B}">
      <dsp:nvSpPr>
        <dsp:cNvPr id="0" name=""/>
        <dsp:cNvSpPr/>
      </dsp:nvSpPr>
      <dsp:spPr>
        <a:xfrm>
          <a:off x="2000946" y="3052246"/>
          <a:ext cx="1166917" cy="11669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CN" sz="2000" kern="1200" dirty="0" smtClean="0"/>
            <a:t>Pandas</a:t>
          </a:r>
        </a:p>
        <a:p>
          <a:pPr lvl="0" algn="ctr" defTabSz="889000">
            <a:lnSpc>
              <a:spcPct val="90000"/>
            </a:lnSpc>
            <a:spcBef>
              <a:spcPct val="0"/>
            </a:spcBef>
            <a:spcAft>
              <a:spcPct val="35000"/>
            </a:spcAft>
          </a:pPr>
          <a:r>
            <a:rPr lang="zh-CN" altLang="en-US" sz="2000" kern="1200" dirty="0" smtClean="0"/>
            <a:t>库</a:t>
          </a:r>
          <a:endParaRPr lang="zh-CN" altLang="en-US" sz="2000" kern="1200" dirty="0"/>
        </a:p>
      </dsp:txBody>
      <dsp:txXfrm>
        <a:off x="2171837" y="3223137"/>
        <a:ext cx="825135" cy="825135"/>
      </dsp:txXfrm>
    </dsp:sp>
    <dsp:sp modelId="{5C54114D-DB4D-421F-B6A8-FE1A82F7C211}">
      <dsp:nvSpPr>
        <dsp:cNvPr id="0" name=""/>
        <dsp:cNvSpPr/>
      </dsp:nvSpPr>
      <dsp:spPr>
        <a:xfrm rot="10800000">
          <a:off x="1649256" y="2096779"/>
          <a:ext cx="351689" cy="40637"/>
        </a:xfrm>
        <a:custGeom>
          <a:avLst/>
          <a:gdLst/>
          <a:ahLst/>
          <a:cxnLst/>
          <a:rect l="0" t="0" r="0" b="0"/>
          <a:pathLst>
            <a:path>
              <a:moveTo>
                <a:pt x="0" y="20318"/>
              </a:moveTo>
              <a:lnTo>
                <a:pt x="351689" y="203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1816308" y="2108305"/>
        <a:ext cx="17584" cy="17584"/>
      </dsp:txXfrm>
    </dsp:sp>
    <dsp:sp modelId="{18D08636-EE6B-4BCD-ADF6-585E895BA279}">
      <dsp:nvSpPr>
        <dsp:cNvPr id="0" name=""/>
        <dsp:cNvSpPr/>
      </dsp:nvSpPr>
      <dsp:spPr>
        <a:xfrm>
          <a:off x="482338" y="1533639"/>
          <a:ext cx="1166917" cy="11669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err="1" smtClean="0"/>
            <a:t>Seaborn</a:t>
          </a:r>
          <a:endParaRPr lang="en-US" altLang="zh-CN" sz="1800" kern="1200" dirty="0" smtClean="0"/>
        </a:p>
        <a:p>
          <a:pPr lvl="0" algn="ctr" defTabSz="800100">
            <a:lnSpc>
              <a:spcPct val="90000"/>
            </a:lnSpc>
            <a:spcBef>
              <a:spcPct val="0"/>
            </a:spcBef>
            <a:spcAft>
              <a:spcPct val="35000"/>
            </a:spcAft>
          </a:pPr>
          <a:r>
            <a:rPr lang="zh-CN" altLang="en-US" sz="2000" kern="1200" dirty="0" smtClean="0"/>
            <a:t>库</a:t>
          </a:r>
          <a:endParaRPr lang="zh-CN" altLang="en-US" sz="2000" kern="1200" dirty="0"/>
        </a:p>
      </dsp:txBody>
      <dsp:txXfrm>
        <a:off x="653229" y="1704530"/>
        <a:ext cx="825135" cy="825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1D2BA-5283-444A-B904-9933AB059759}">
      <dsp:nvSpPr>
        <dsp:cNvPr id="0" name=""/>
        <dsp:cNvSpPr/>
      </dsp:nvSpPr>
      <dsp:spPr>
        <a:xfrm>
          <a:off x="0" y="0"/>
          <a:ext cx="4111811" cy="2863289"/>
        </a:xfrm>
        <a:prstGeom prst="roundRect">
          <a:avLst>
            <a:gd name="adj" fmla="val 8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2222230" numCol="1" spcCol="1270" anchor="t" anchorCtr="0">
          <a:noAutofit/>
        </a:bodyPr>
        <a:lstStyle/>
        <a:p>
          <a:pPr lvl="0" algn="l" defTabSz="1066800">
            <a:lnSpc>
              <a:spcPct val="90000"/>
            </a:lnSpc>
            <a:spcBef>
              <a:spcPct val="0"/>
            </a:spcBef>
            <a:spcAft>
              <a:spcPct val="35000"/>
            </a:spcAft>
          </a:pPr>
          <a:r>
            <a:rPr lang="en-US" altLang="zh-CN" sz="2400" kern="1200" dirty="0" smtClean="0"/>
            <a:t>Panel</a:t>
          </a:r>
          <a:endParaRPr lang="zh-CN" altLang="en-US" sz="2400" kern="1200" dirty="0"/>
        </a:p>
      </dsp:txBody>
      <dsp:txXfrm>
        <a:off x="71283" y="71283"/>
        <a:ext cx="3969245" cy="2720723"/>
      </dsp:txXfrm>
    </dsp:sp>
    <dsp:sp modelId="{1FAE583C-D162-4A3E-9E51-0C571782656F}">
      <dsp:nvSpPr>
        <dsp:cNvPr id="0" name=""/>
        <dsp:cNvSpPr/>
      </dsp:nvSpPr>
      <dsp:spPr>
        <a:xfrm>
          <a:off x="102795" y="715822"/>
          <a:ext cx="3906220" cy="2004302"/>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272732" numCol="1" spcCol="1270" anchor="t" anchorCtr="0">
          <a:noAutofit/>
        </a:bodyPr>
        <a:lstStyle/>
        <a:p>
          <a:pPr lvl="0" algn="l" defTabSz="1066800">
            <a:lnSpc>
              <a:spcPct val="90000"/>
            </a:lnSpc>
            <a:spcBef>
              <a:spcPct val="0"/>
            </a:spcBef>
            <a:spcAft>
              <a:spcPct val="35000"/>
            </a:spcAft>
          </a:pPr>
          <a:r>
            <a:rPr lang="en-US" altLang="zh-CN" sz="2400" kern="1200" dirty="0" err="1" smtClean="0"/>
            <a:t>DataFrame</a:t>
          </a:r>
          <a:endParaRPr lang="zh-CN" altLang="en-US" sz="2400" kern="1200" dirty="0"/>
        </a:p>
      </dsp:txBody>
      <dsp:txXfrm>
        <a:off x="164434" y="777461"/>
        <a:ext cx="3782942" cy="1881024"/>
      </dsp:txXfrm>
    </dsp:sp>
    <dsp:sp modelId="{EF11BE6D-5833-4A4D-9580-6D1C15610A75}">
      <dsp:nvSpPr>
        <dsp:cNvPr id="0" name=""/>
        <dsp:cNvSpPr/>
      </dsp:nvSpPr>
      <dsp:spPr>
        <a:xfrm>
          <a:off x="205590" y="1431644"/>
          <a:ext cx="3700629" cy="1145315"/>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70688" numCol="1" spcCol="1270" anchor="t" anchorCtr="0">
          <a:noAutofit/>
        </a:bodyPr>
        <a:lstStyle/>
        <a:p>
          <a:pPr lvl="0" algn="l" defTabSz="1066800">
            <a:lnSpc>
              <a:spcPct val="90000"/>
            </a:lnSpc>
            <a:spcBef>
              <a:spcPct val="0"/>
            </a:spcBef>
            <a:spcAft>
              <a:spcPct val="35000"/>
            </a:spcAft>
          </a:pPr>
          <a:r>
            <a:rPr lang="en-US" altLang="zh-CN" sz="2400" kern="1200" dirty="0" smtClean="0"/>
            <a:t>Series</a:t>
          </a:r>
          <a:endParaRPr lang="zh-CN" altLang="en-US" sz="2400" kern="1200" dirty="0"/>
        </a:p>
      </dsp:txBody>
      <dsp:txXfrm>
        <a:off x="240812" y="1466866"/>
        <a:ext cx="3630185" cy="1074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1D2BA-5283-444A-B904-9933AB059759}">
      <dsp:nvSpPr>
        <dsp:cNvPr id="0" name=""/>
        <dsp:cNvSpPr/>
      </dsp:nvSpPr>
      <dsp:spPr>
        <a:xfrm>
          <a:off x="0" y="0"/>
          <a:ext cx="4111811" cy="2863289"/>
        </a:xfrm>
        <a:prstGeom prst="roundRect">
          <a:avLst>
            <a:gd name="adj" fmla="val 8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2222230" numCol="1" spcCol="1270" anchor="t" anchorCtr="0">
          <a:noAutofit/>
        </a:bodyPr>
        <a:lstStyle/>
        <a:p>
          <a:pPr lvl="0" algn="l" defTabSz="1066800">
            <a:lnSpc>
              <a:spcPct val="90000"/>
            </a:lnSpc>
            <a:spcBef>
              <a:spcPct val="0"/>
            </a:spcBef>
            <a:spcAft>
              <a:spcPct val="35000"/>
            </a:spcAft>
          </a:pPr>
          <a:r>
            <a:rPr lang="en-US" altLang="zh-CN" sz="2400" kern="1200" dirty="0" smtClean="0"/>
            <a:t>Panel</a:t>
          </a:r>
          <a:endParaRPr lang="zh-CN" altLang="en-US" sz="2400" kern="1200" dirty="0"/>
        </a:p>
      </dsp:txBody>
      <dsp:txXfrm>
        <a:off x="71283" y="71283"/>
        <a:ext cx="3969245" cy="2720723"/>
      </dsp:txXfrm>
    </dsp:sp>
    <dsp:sp modelId="{1FAE583C-D162-4A3E-9E51-0C571782656F}">
      <dsp:nvSpPr>
        <dsp:cNvPr id="0" name=""/>
        <dsp:cNvSpPr/>
      </dsp:nvSpPr>
      <dsp:spPr>
        <a:xfrm>
          <a:off x="102795" y="715822"/>
          <a:ext cx="3906220" cy="2004302"/>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272732" numCol="1" spcCol="1270" anchor="t" anchorCtr="0">
          <a:noAutofit/>
        </a:bodyPr>
        <a:lstStyle/>
        <a:p>
          <a:pPr lvl="0" algn="l" defTabSz="1066800">
            <a:lnSpc>
              <a:spcPct val="90000"/>
            </a:lnSpc>
            <a:spcBef>
              <a:spcPct val="0"/>
            </a:spcBef>
            <a:spcAft>
              <a:spcPct val="35000"/>
            </a:spcAft>
          </a:pPr>
          <a:r>
            <a:rPr lang="en-US" altLang="zh-CN" sz="2400" kern="1200" dirty="0" err="1" smtClean="0"/>
            <a:t>DataFrame</a:t>
          </a:r>
          <a:endParaRPr lang="zh-CN" altLang="en-US" sz="2400" kern="1200" dirty="0"/>
        </a:p>
      </dsp:txBody>
      <dsp:txXfrm>
        <a:off x="164434" y="777461"/>
        <a:ext cx="3782942" cy="1881024"/>
      </dsp:txXfrm>
    </dsp:sp>
    <dsp:sp modelId="{EF11BE6D-5833-4A4D-9580-6D1C15610A75}">
      <dsp:nvSpPr>
        <dsp:cNvPr id="0" name=""/>
        <dsp:cNvSpPr/>
      </dsp:nvSpPr>
      <dsp:spPr>
        <a:xfrm>
          <a:off x="205590" y="1431644"/>
          <a:ext cx="3700629" cy="1145315"/>
        </a:xfrm>
        <a:prstGeom prst="roundRect">
          <a:avLst>
            <a:gd name="adj" fmla="val 10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70688" numCol="1" spcCol="1270" anchor="t" anchorCtr="0">
          <a:noAutofit/>
        </a:bodyPr>
        <a:lstStyle/>
        <a:p>
          <a:pPr lvl="0" algn="l" defTabSz="1066800">
            <a:lnSpc>
              <a:spcPct val="90000"/>
            </a:lnSpc>
            <a:spcBef>
              <a:spcPct val="0"/>
            </a:spcBef>
            <a:spcAft>
              <a:spcPct val="35000"/>
            </a:spcAft>
          </a:pPr>
          <a:r>
            <a:rPr lang="en-US" altLang="zh-CN" sz="2400" kern="1200" dirty="0" smtClean="0"/>
            <a:t>Series</a:t>
          </a:r>
          <a:endParaRPr lang="zh-CN" altLang="en-US" sz="2400" kern="1200" dirty="0"/>
        </a:p>
      </dsp:txBody>
      <dsp:txXfrm>
        <a:off x="240812" y="1466866"/>
        <a:ext cx="3630185" cy="107487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image" Target="../media/image164.wmf"/><Relationship Id="rId7" Type="http://schemas.openxmlformats.org/officeDocument/2006/relationships/image" Target="../media/image168.wmf"/><Relationship Id="rId2" Type="http://schemas.openxmlformats.org/officeDocument/2006/relationships/image" Target="../media/image163.wmf"/><Relationship Id="rId1" Type="http://schemas.openxmlformats.org/officeDocument/2006/relationships/image" Target="../media/image162.wmf"/><Relationship Id="rId6" Type="http://schemas.openxmlformats.org/officeDocument/2006/relationships/image" Target="../media/image167.wmf"/><Relationship Id="rId5" Type="http://schemas.openxmlformats.org/officeDocument/2006/relationships/image" Target="../media/image166.wmf"/><Relationship Id="rId10" Type="http://schemas.openxmlformats.org/officeDocument/2006/relationships/image" Target="../media/image171.wmf"/><Relationship Id="rId4" Type="http://schemas.openxmlformats.org/officeDocument/2006/relationships/image" Target="../media/image165.wmf"/><Relationship Id="rId9" Type="http://schemas.openxmlformats.org/officeDocument/2006/relationships/image" Target="../media/image17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image" Target="../media/image164.wmf"/><Relationship Id="rId7" Type="http://schemas.openxmlformats.org/officeDocument/2006/relationships/image" Target="../media/image168.wmf"/><Relationship Id="rId2" Type="http://schemas.openxmlformats.org/officeDocument/2006/relationships/image" Target="../media/image163.wmf"/><Relationship Id="rId1" Type="http://schemas.openxmlformats.org/officeDocument/2006/relationships/image" Target="../media/image162.wmf"/><Relationship Id="rId6" Type="http://schemas.openxmlformats.org/officeDocument/2006/relationships/image" Target="../media/image167.wmf"/><Relationship Id="rId5" Type="http://schemas.openxmlformats.org/officeDocument/2006/relationships/image" Target="../media/image166.wmf"/><Relationship Id="rId10" Type="http://schemas.openxmlformats.org/officeDocument/2006/relationships/image" Target="../media/image171.wmf"/><Relationship Id="rId4" Type="http://schemas.openxmlformats.org/officeDocument/2006/relationships/image" Target="../media/image165.wmf"/><Relationship Id="rId9" Type="http://schemas.openxmlformats.org/officeDocument/2006/relationships/image" Target="../media/image17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85499-4AFE-48F0-8EC7-8A027BE8D948}" type="datetimeFigureOut">
              <a:rPr lang="zh-CN" altLang="en-US" smtClean="0"/>
              <a:t>2019/5/19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539B4-4D4D-4CE0-915E-B4030D90114D}" type="slidenum">
              <a:rPr lang="zh-CN" altLang="en-US" smtClean="0"/>
              <a:t>‹#›</a:t>
            </a:fld>
            <a:endParaRPr lang="zh-CN" altLang="en-US"/>
          </a:p>
        </p:txBody>
      </p:sp>
    </p:spTree>
    <p:extLst>
      <p:ext uri="{BB962C8B-B14F-4D97-AF65-F5344CB8AC3E}">
        <p14:creationId xmlns:p14="http://schemas.microsoft.com/office/powerpoint/2010/main" val="302251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blog.csdn.net/han_xiaoyang/article/details/49123419"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blog.csdn.net/weixin_39910711/article/details/81607386"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cnblogs.com/denny402/p/5122594.html"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blog.csdn.net/hy13684802853/article/details/78717475" TargetMode="External"/><Relationship Id="rId2" Type="http://schemas.openxmlformats.org/officeDocument/2006/relationships/slide" Target="../slides/slide154.xml"/><Relationship Id="rId1" Type="http://schemas.openxmlformats.org/officeDocument/2006/relationships/notesMaster" Target="../notesMasters/notesMaster1.xml"/><Relationship Id="rId5" Type="http://schemas.openxmlformats.org/officeDocument/2006/relationships/hyperlink" Target="https://blog.csdn.net/mmww1994/article/details/81705991" TargetMode="External"/><Relationship Id="rId4" Type="http://schemas.openxmlformats.org/officeDocument/2006/relationships/hyperlink" Target="https://blog.csdn.net/liyundiyi/article/details/80310322"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blog.csdn.net/qq_32784541/article/details/80378386" TargetMode="External"/><Relationship Id="rId2" Type="http://schemas.openxmlformats.org/officeDocument/2006/relationships/slide" Target="../slides/slide158.xml"/><Relationship Id="rId1" Type="http://schemas.openxmlformats.org/officeDocument/2006/relationships/notesMaster" Target="../notesMasters/notesMaster1.xml"/><Relationship Id="rId5" Type="http://schemas.openxmlformats.org/officeDocument/2006/relationships/hyperlink" Target="https://blog.csdn.net/jiangjunshow/article/details/77338485" TargetMode="External"/><Relationship Id="rId4" Type="http://schemas.openxmlformats.org/officeDocument/2006/relationships/hyperlink" Target="https://blog.csdn.net/jiangjunshow" TargetMode="Externa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blog.csdn.net/huanglu_thu13/article/details/52337013" TargetMode="External"/><Relationship Id="rId2" Type="http://schemas.openxmlformats.org/officeDocument/2006/relationships/slide" Target="../slides/slide164.xml"/><Relationship Id="rId1" Type="http://schemas.openxmlformats.org/officeDocument/2006/relationships/notesMaster" Target="../notesMasters/notesMaster1.xml"/><Relationship Id="rId4" Type="http://schemas.openxmlformats.org/officeDocument/2006/relationships/hyperlink" Target="https://www.programcreek.com/python/example/85663/cv2.VideoCapture" TargetMode="Externa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blog.csdn.net/huanglu_thu13/article/details/52337013"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www.jianshu.com/p/2b79012c0228"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www.cnblogs.com/hanson1/p/7105265.html"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blog.csdn.net/qq_37791134/article/details/80583726" TargetMode="External"/><Relationship Id="rId5" Type="http://schemas.openxmlformats.org/officeDocument/2006/relationships/hyperlink" Target="https://blog.csdn.net/weixin_42309501/article/details/80781293" TargetMode="External"/><Relationship Id="rId4" Type="http://schemas.openxmlformats.org/officeDocument/2006/relationships/hyperlink" Target="https://blog.csdn.net/marleylee/article/details/81160796"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8" Type="http://schemas.openxmlformats.org/officeDocument/2006/relationships/hyperlink" Target="https://baijiahao.baidu.com/s?id=1624089681077378383" TargetMode="External"/><Relationship Id="rId3" Type="http://schemas.openxmlformats.org/officeDocument/2006/relationships/hyperlink" Target="https://hit-scir.gitbooks.io/neural-networks-and-deep-learning-zh_cn/content/chap1/c1s5.html" TargetMode="External"/><Relationship Id="rId7" Type="http://schemas.openxmlformats.org/officeDocument/2006/relationships/hyperlink" Target="https://blog.csdn.net/qq_31456593/article/details/88606284" TargetMode="External"/><Relationship Id="rId2" Type="http://schemas.openxmlformats.org/officeDocument/2006/relationships/slide" Target="../slides/slide174.xml"/><Relationship Id="rId1" Type="http://schemas.openxmlformats.org/officeDocument/2006/relationships/notesMaster" Target="../notesMasters/notesMaster1.xml"/><Relationship Id="rId6" Type="http://schemas.openxmlformats.org/officeDocument/2006/relationships/hyperlink" Target="https://yq.aliyun.com/articles/688842?utm_content=g_1000039923" TargetMode="External"/><Relationship Id="rId5" Type="http://schemas.openxmlformats.org/officeDocument/2006/relationships/hyperlink" Target="http://www.tensorfly.cn/tfdoc/get_started/basic_usage.html" TargetMode="External"/><Relationship Id="rId4" Type="http://schemas.openxmlformats.org/officeDocument/2006/relationships/hyperlink" Target="https://blog.csdn.net/qq_31456593/article/details/76083091" TargetMode="External"/><Relationship Id="rId9" Type="http://schemas.openxmlformats.org/officeDocument/2006/relationships/hyperlink" Target="http://www.luyixian.cn/news_show_10283.aspx" TargetMode="Externa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hyperlink" Target="https://blog.csdn.net/a986597353/article/details/79844022" TargetMode="External"/><Relationship Id="rId2" Type="http://schemas.openxmlformats.org/officeDocument/2006/relationships/slide" Target="../slides/slide176.xml"/><Relationship Id="rId1" Type="http://schemas.openxmlformats.org/officeDocument/2006/relationships/notesMaster" Target="../notesMasters/notesMaster1.xml"/><Relationship Id="rId5" Type="http://schemas.openxmlformats.org/officeDocument/2006/relationships/hyperlink" Target="https://www.cnblogs.com/maybe2030/p/5597716.html" TargetMode="External"/><Relationship Id="rId4" Type="http://schemas.openxmlformats.org/officeDocument/2006/relationships/hyperlink" Target="https://blog.csdn.net/guoyunfei20/article/details/78122504" TargetMode="Externa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blog.csdn.net/zouxy09/article/details/49080029" TargetMode="External"/><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www.cnblogs.com/pinard/p/6437495.html" TargetMode="External"/><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blog.csdn.net/u010402786/article/details/51541465" TargetMode="External"/><Relationship Id="rId2" Type="http://schemas.openxmlformats.org/officeDocument/2006/relationships/slide" Target="../slides/slide188.xml"/><Relationship Id="rId1" Type="http://schemas.openxmlformats.org/officeDocument/2006/relationships/notesMaster" Target="../notesMasters/notesMaster1.xml"/><Relationship Id="rId4" Type="http://schemas.openxmlformats.org/officeDocument/2006/relationships/hyperlink" Target="https://blog.csdn.net/XX_123_1_RJ/article/details/86677482" TargetMode="Externa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my.oschina.net/findbill/blog/550565" TargetMode="External"/><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blog.csdn.net/u014061630/article/details/81086564" TargetMode="External"/><Relationship Id="rId7" Type="http://schemas.openxmlformats.org/officeDocument/2006/relationships/hyperlink" Target="https://www.cnblogs.com/charlotte77/p/7759802.html" TargetMode="External"/><Relationship Id="rId2" Type="http://schemas.openxmlformats.org/officeDocument/2006/relationships/slide" Target="../slides/slide191.xml"/><Relationship Id="rId1" Type="http://schemas.openxmlformats.org/officeDocument/2006/relationships/notesMaster" Target="../notesMasters/notesMaster1.xml"/><Relationship Id="rId6" Type="http://schemas.openxmlformats.org/officeDocument/2006/relationships/hyperlink" Target="http://www.cnblogs.com/charlotte77/p/5629865.html" TargetMode="External"/><Relationship Id="rId5" Type="http://schemas.openxmlformats.org/officeDocument/2006/relationships/hyperlink" Target="https://www.cnblogs.com/charlotte77/p/5629865.html" TargetMode="External"/><Relationship Id="rId4" Type="http://schemas.openxmlformats.org/officeDocument/2006/relationships/hyperlink" Target="https://www.cnblogs.com/Belter/p/10662718.html" TargetMode="Externa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s://www.cnblogs.com/Belter/p/10662718.html" TargetMode="External"/><Relationship Id="rId2" Type="http://schemas.openxmlformats.org/officeDocument/2006/relationships/slide" Target="../slides/slide199.xml"/><Relationship Id="rId1" Type="http://schemas.openxmlformats.org/officeDocument/2006/relationships/notesMaster" Target="../notesMasters/notesMaster1.xml"/><Relationship Id="rId6" Type="http://schemas.openxmlformats.org/officeDocument/2006/relationships/hyperlink" Target="https://www.cnblogs.com/charlotte77/p/7759802.html" TargetMode="External"/><Relationship Id="rId5" Type="http://schemas.openxmlformats.org/officeDocument/2006/relationships/hyperlink" Target="http://www.cnblogs.com/charlotte77/p/5629865.html" TargetMode="External"/><Relationship Id="rId4" Type="http://schemas.openxmlformats.org/officeDocument/2006/relationships/hyperlink" Target="https://www.cnblogs.com/charlotte77/p/5629865.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hyperlink" Target="https://blog.csdn.net/qq_40084524/article/details/82972646" TargetMode="External"/><Relationship Id="rId2" Type="http://schemas.openxmlformats.org/officeDocument/2006/relationships/slide" Target="../slides/slide200.xml"/><Relationship Id="rId1" Type="http://schemas.openxmlformats.org/officeDocument/2006/relationships/notesMaster" Target="../notesMasters/notesMaster1.xml"/><Relationship Id="rId5" Type="http://schemas.openxmlformats.org/officeDocument/2006/relationships/hyperlink" Target="https://www.cnblogs.com/caiyishuai/p/9603645.html" TargetMode="External"/><Relationship Id="rId4" Type="http://schemas.openxmlformats.org/officeDocument/2006/relationships/hyperlink" Target="https://www.jianshu.com/p/1db7948e9a83" TargetMode="External"/></Relationships>
</file>

<file path=ppt/notesSlides/_rels/notesSlide171.xml.rels><?xml version="1.0" encoding="UTF-8" standalone="yes"?>
<Relationships xmlns="http://schemas.openxmlformats.org/package/2006/relationships"><Relationship Id="rId3" Type="http://schemas.openxmlformats.org/officeDocument/2006/relationships/hyperlink" Target="https://blog.csdn.net/qq_40084524/article/details/82972646" TargetMode="External"/><Relationship Id="rId2" Type="http://schemas.openxmlformats.org/officeDocument/2006/relationships/slide" Target="../slides/slide201.xml"/><Relationship Id="rId1" Type="http://schemas.openxmlformats.org/officeDocument/2006/relationships/notesMaster" Target="../notesMasters/notesMaster1.xml"/><Relationship Id="rId5" Type="http://schemas.openxmlformats.org/officeDocument/2006/relationships/hyperlink" Target="https://www.cnblogs.com/caiyishuai/p/9603645.html" TargetMode="External"/><Relationship Id="rId4" Type="http://schemas.openxmlformats.org/officeDocument/2006/relationships/hyperlink" Target="https://www.jianshu.com/p/1db7948e9a83" TargetMode="Externa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nblogs.com/subconscious/"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cnblogs.com/nxld/p/6059509.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idu.com/s?wd=%E6%A8%A1%E6%8B%9F&amp;tn=24004469_oem_dg&amp;rsv_dl=gh_pl_sl_cs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nblogs.com/doro/p/6973852.html"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nblogs.com/doro/p/6973852.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cnblogs.com/doro/p/6973852.html"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nblogs.com/doro/p/6973852.htm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nblogs.com/doro/p/6973852.html"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nblogs.com/doro/p/6973852.htm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nblogs.com/xiaotan-code/p/6680438.html"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cnblogs.com/baiboy/"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klearn.apachecn.org/#/docs/5?id=_14-%e6%94%af%e6%8c%81%e5%90%91%e9%87%8f%e6%9c%ba"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blog.csdn.net/limiyudianzi/article/details/79616601"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机器学习，从入门到沉迷</a:t>
            </a:r>
            <a:endParaRPr lang="en-US" altLang="zh-CN" dirty="0" smtClean="0"/>
          </a:p>
          <a:p>
            <a:r>
              <a:rPr lang="en-US" altLang="zh-CN" dirty="0" smtClean="0"/>
              <a:t>https://www.cnblogs.com/dinghing154/p/5547690.html</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a:t>
            </a:fld>
            <a:endParaRPr lang="zh-CN" altLang="en-US"/>
          </a:p>
        </p:txBody>
      </p:sp>
    </p:spTree>
    <p:extLst>
      <p:ext uri="{BB962C8B-B14F-4D97-AF65-F5344CB8AC3E}">
        <p14:creationId xmlns:p14="http://schemas.microsoft.com/office/powerpoint/2010/main" val="58150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15</a:t>
            </a:fld>
            <a:endParaRPr lang="zh-CN" altLang="en-US"/>
          </a:p>
        </p:txBody>
      </p:sp>
    </p:spTree>
    <p:extLst>
      <p:ext uri="{BB962C8B-B14F-4D97-AF65-F5344CB8AC3E}">
        <p14:creationId xmlns:p14="http://schemas.microsoft.com/office/powerpoint/2010/main" val="542209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h(x)</a:t>
            </a:r>
            <a:r>
              <a:rPr lang="zh-CN" altLang="en-US" dirty="0" smtClean="0"/>
              <a:t>表示</a:t>
            </a:r>
            <a:r>
              <a:rPr lang="zh-CN" altLang="en-US" sz="1200" kern="1200" dirty="0" smtClean="0">
                <a:solidFill>
                  <a:schemeClr val="tx1"/>
                </a:solidFill>
                <a:effectLst/>
                <a:latin typeface="+mn-lt"/>
                <a:ea typeface="+mn-ea"/>
                <a:cs typeface="+mn-cs"/>
              </a:rPr>
              <a:t>用参数</a:t>
            </a:r>
            <a:r>
              <a:rPr lang="en-US" altLang="zh-CN" sz="1200" kern="1200" dirty="0" smtClean="0">
                <a:solidFill>
                  <a:schemeClr val="tx1"/>
                </a:solidFill>
                <a:effectLst/>
                <a:latin typeface="+mn-lt"/>
                <a:ea typeface="+mn-ea"/>
                <a:cs typeface="+mn-cs"/>
              </a:rPr>
              <a:t>θ</a:t>
            </a:r>
            <a:r>
              <a:rPr lang="zh-CN" altLang="en-US"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x</a:t>
            </a:r>
            <a:r>
              <a:rPr lang="zh-CN" altLang="en-US" sz="1200" kern="1200" dirty="0" smtClean="0">
                <a:solidFill>
                  <a:schemeClr val="tx1"/>
                </a:solidFill>
                <a:effectLst/>
                <a:latin typeface="+mn-lt"/>
                <a:ea typeface="+mn-ea"/>
                <a:cs typeface="+mn-cs"/>
              </a:rPr>
              <a:t>预测出来的</a:t>
            </a:r>
            <a:r>
              <a:rPr lang="en-US" altLang="zh-CN" sz="1200" kern="1200" dirty="0" smtClean="0">
                <a:solidFill>
                  <a:schemeClr val="tx1"/>
                </a:solidFill>
                <a:effectLst/>
                <a:latin typeface="+mn-lt"/>
                <a:ea typeface="+mn-ea"/>
                <a:cs typeface="+mn-cs"/>
              </a:rPr>
              <a:t>y</a:t>
            </a:r>
            <a:r>
              <a:rPr lang="zh-CN" altLang="en-US" sz="1200" kern="1200" dirty="0" smtClean="0">
                <a:solidFill>
                  <a:schemeClr val="tx1"/>
                </a:solidFill>
                <a:effectLst/>
                <a:latin typeface="+mn-lt"/>
                <a:ea typeface="+mn-ea"/>
                <a:cs typeface="+mn-cs"/>
              </a:rPr>
              <a:t>值</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125</a:t>
            </a:fld>
            <a:endParaRPr lang="zh-CN" altLang="en-US"/>
          </a:p>
        </p:txBody>
      </p:sp>
    </p:spTree>
    <p:extLst>
      <p:ext uri="{BB962C8B-B14F-4D97-AF65-F5344CB8AC3E}">
        <p14:creationId xmlns:p14="http://schemas.microsoft.com/office/powerpoint/2010/main" val="1122354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smtClean="0">
                <a:latin typeface="仿宋" panose="02010609060101010101" pitchFamily="49" charset="-122"/>
                <a:ea typeface="仿宋" panose="02010609060101010101" pitchFamily="49" charset="-122"/>
              </a:rPr>
              <a:t>在选定线性回归模型后，只需要确定参数</a:t>
            </a:r>
            <a:r>
              <a:rPr lang="en-US" altLang="zh-CN" sz="1200" dirty="0" smtClean="0">
                <a:latin typeface="仿宋" panose="02010609060101010101" pitchFamily="49" charset="-122"/>
                <a:ea typeface="仿宋" panose="02010609060101010101" pitchFamily="49" charset="-122"/>
              </a:rPr>
              <a:t>θ</a:t>
            </a:r>
            <a:r>
              <a:rPr lang="zh-CN" altLang="en-US" sz="1200" dirty="0" smtClean="0">
                <a:latin typeface="仿宋" panose="02010609060101010101" pitchFamily="49" charset="-122"/>
                <a:ea typeface="仿宋" panose="02010609060101010101" pitchFamily="49" charset="-122"/>
              </a:rPr>
              <a:t>，就可以将模型用来预测。然而</a:t>
            </a:r>
            <a:r>
              <a:rPr lang="en-US" altLang="zh-CN" sz="1200" dirty="0" smtClean="0">
                <a:latin typeface="仿宋" panose="02010609060101010101" pitchFamily="49" charset="-122"/>
                <a:ea typeface="仿宋" panose="02010609060101010101" pitchFamily="49" charset="-122"/>
              </a:rPr>
              <a:t>θ</a:t>
            </a:r>
            <a:r>
              <a:rPr lang="zh-CN" altLang="en-US" sz="1200" dirty="0" smtClean="0">
                <a:latin typeface="仿宋" panose="02010609060101010101" pitchFamily="49" charset="-122"/>
                <a:ea typeface="仿宋" panose="02010609060101010101" pitchFamily="49" charset="-122"/>
              </a:rPr>
              <a:t>需要在</a:t>
            </a:r>
            <a:r>
              <a:rPr lang="en-US" altLang="zh-CN" sz="1200" dirty="0" smtClean="0">
                <a:latin typeface="仿宋" panose="02010609060101010101" pitchFamily="49" charset="-122"/>
                <a:ea typeface="仿宋" panose="02010609060101010101" pitchFamily="49" charset="-122"/>
              </a:rPr>
              <a:t>J(θ)</a:t>
            </a:r>
            <a:r>
              <a:rPr lang="zh-CN" altLang="en-US" sz="1200" dirty="0" smtClean="0">
                <a:latin typeface="仿宋" panose="02010609060101010101" pitchFamily="49" charset="-122"/>
                <a:ea typeface="仿宋" panose="02010609060101010101" pitchFamily="49" charset="-122"/>
              </a:rPr>
              <a:t>最小的情况下才能确定。如何求得最小，使用梯度下降法。梯度下降法最大的问题是求得有可能是全局极小值，这与初始点的选取有关。</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126</a:t>
            </a:fld>
            <a:endParaRPr lang="zh-CN" altLang="en-US"/>
          </a:p>
        </p:txBody>
      </p:sp>
    </p:spTree>
    <p:extLst>
      <p:ext uri="{BB962C8B-B14F-4D97-AF65-F5344CB8AC3E}">
        <p14:creationId xmlns:p14="http://schemas.microsoft.com/office/powerpoint/2010/main" val="28407711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127</a:t>
            </a:fld>
            <a:endParaRPr lang="zh-CN" altLang="en-US"/>
          </a:p>
        </p:txBody>
      </p:sp>
    </p:spTree>
    <p:extLst>
      <p:ext uri="{BB962C8B-B14F-4D97-AF65-F5344CB8AC3E}">
        <p14:creationId xmlns:p14="http://schemas.microsoft.com/office/powerpoint/2010/main" val="20249350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128</a:t>
            </a:fld>
            <a:endParaRPr lang="zh-CN" altLang="en-US"/>
          </a:p>
        </p:txBody>
      </p:sp>
    </p:spTree>
    <p:extLst>
      <p:ext uri="{BB962C8B-B14F-4D97-AF65-F5344CB8AC3E}">
        <p14:creationId xmlns:p14="http://schemas.microsoft.com/office/powerpoint/2010/main" val="20923058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129</a:t>
            </a:fld>
            <a:endParaRPr lang="zh-CN" altLang="en-US"/>
          </a:p>
        </p:txBody>
      </p:sp>
    </p:spTree>
    <p:extLst>
      <p:ext uri="{BB962C8B-B14F-4D97-AF65-F5344CB8AC3E}">
        <p14:creationId xmlns:p14="http://schemas.microsoft.com/office/powerpoint/2010/main" val="17499995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hlinkClick r:id="rId3"/>
              </a:rPr>
              <a:t>https://blog.csdn.net/han_xiaoyang/article/details/49123419</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机器学习系列</a:t>
            </a:r>
            <a:r>
              <a:rPr lang="en-US" altLang="zh-CN" sz="1200" b="1" i="0" kern="1200" dirty="0" smtClean="0">
                <a:solidFill>
                  <a:schemeClr val="tx1"/>
                </a:solidFill>
                <a:effectLst/>
                <a:latin typeface="+mn-lt"/>
                <a:ea typeface="+mn-ea"/>
                <a:cs typeface="+mn-cs"/>
              </a:rPr>
              <a:t>(1)_</a:t>
            </a:r>
            <a:r>
              <a:rPr lang="zh-CN" altLang="en-US" sz="1200" b="1" i="0" kern="1200" dirty="0" smtClean="0">
                <a:solidFill>
                  <a:schemeClr val="tx1"/>
                </a:solidFill>
                <a:effectLst/>
                <a:latin typeface="+mn-lt"/>
                <a:ea typeface="+mn-ea"/>
                <a:cs typeface="+mn-cs"/>
              </a:rPr>
              <a:t>逻辑回归初步</a:t>
            </a:r>
            <a:endParaRPr lang="en-US" altLang="zh-CN" dirty="0" smtClean="0"/>
          </a:p>
          <a:p>
            <a:r>
              <a:rPr lang="en-US" altLang="zh-CN" dirty="0" smtClean="0">
                <a:hlinkClick r:id="rId4"/>
              </a:rPr>
              <a:t>https://blog.csdn.net/weixin_39910711/article/details/81607386</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机器学习算法（一）：逻辑回归模型（</a:t>
            </a:r>
            <a:r>
              <a:rPr lang="en-US" altLang="zh-CN" sz="1200" b="1" i="0" kern="1200" dirty="0" smtClean="0">
                <a:solidFill>
                  <a:schemeClr val="tx1"/>
                </a:solidFill>
                <a:effectLst/>
                <a:latin typeface="+mn-lt"/>
                <a:ea typeface="+mn-ea"/>
                <a:cs typeface="+mn-cs"/>
              </a:rPr>
              <a:t>Logistic Regression, LR</a:t>
            </a:r>
            <a:r>
              <a:rPr lang="zh-CN" altLang="en-US" sz="1200" b="1" i="0" kern="1200" dirty="0" smtClean="0">
                <a:solidFill>
                  <a:schemeClr val="tx1"/>
                </a:solidFill>
                <a:effectLst/>
                <a:latin typeface="+mn-lt"/>
                <a:ea typeface="+mn-ea"/>
                <a:cs typeface="+mn-cs"/>
              </a:rPr>
              <a:t>）</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130</a:t>
            </a:fld>
            <a:endParaRPr lang="zh-CN" altLang="en-US"/>
          </a:p>
        </p:txBody>
      </p:sp>
    </p:spTree>
    <p:extLst>
      <p:ext uri="{BB962C8B-B14F-4D97-AF65-F5344CB8AC3E}">
        <p14:creationId xmlns:p14="http://schemas.microsoft.com/office/powerpoint/2010/main" val="26063962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131</a:t>
            </a:fld>
            <a:endParaRPr lang="zh-CN" altLang="en-US"/>
          </a:p>
        </p:txBody>
      </p:sp>
    </p:spTree>
    <p:extLst>
      <p:ext uri="{BB962C8B-B14F-4D97-AF65-F5344CB8AC3E}">
        <p14:creationId xmlns:p14="http://schemas.microsoft.com/office/powerpoint/2010/main" val="11855664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132</a:t>
            </a:fld>
            <a:endParaRPr lang="zh-CN" altLang="en-US"/>
          </a:p>
        </p:txBody>
      </p:sp>
    </p:spTree>
    <p:extLst>
      <p:ext uri="{BB962C8B-B14F-4D97-AF65-F5344CB8AC3E}">
        <p14:creationId xmlns:p14="http://schemas.microsoft.com/office/powerpoint/2010/main" val="28630606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133</a:t>
            </a:fld>
            <a:endParaRPr lang="zh-CN" altLang="en-US"/>
          </a:p>
        </p:txBody>
      </p:sp>
    </p:spTree>
    <p:extLst>
      <p:ext uri="{BB962C8B-B14F-4D97-AF65-F5344CB8AC3E}">
        <p14:creationId xmlns:p14="http://schemas.microsoft.com/office/powerpoint/2010/main" val="21655245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134</a:t>
            </a:fld>
            <a:endParaRPr lang="zh-CN" altLang="en-US"/>
          </a:p>
        </p:txBody>
      </p:sp>
    </p:spTree>
    <p:extLst>
      <p:ext uri="{BB962C8B-B14F-4D97-AF65-F5344CB8AC3E}">
        <p14:creationId xmlns:p14="http://schemas.microsoft.com/office/powerpoint/2010/main" val="4198407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16</a:t>
            </a:fld>
            <a:endParaRPr lang="zh-CN" altLang="en-US"/>
          </a:p>
        </p:txBody>
      </p:sp>
    </p:spTree>
    <p:extLst>
      <p:ext uri="{BB962C8B-B14F-4D97-AF65-F5344CB8AC3E}">
        <p14:creationId xmlns:p14="http://schemas.microsoft.com/office/powerpoint/2010/main" val="438093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135</a:t>
            </a:fld>
            <a:endParaRPr lang="zh-CN" altLang="en-US"/>
          </a:p>
        </p:txBody>
      </p:sp>
    </p:spTree>
    <p:extLst>
      <p:ext uri="{BB962C8B-B14F-4D97-AF65-F5344CB8AC3E}">
        <p14:creationId xmlns:p14="http://schemas.microsoft.com/office/powerpoint/2010/main" val="14814762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136</a:t>
            </a:fld>
            <a:endParaRPr lang="zh-CN" altLang="en-US"/>
          </a:p>
        </p:txBody>
      </p:sp>
    </p:spTree>
    <p:extLst>
      <p:ext uri="{BB962C8B-B14F-4D97-AF65-F5344CB8AC3E}">
        <p14:creationId xmlns:p14="http://schemas.microsoft.com/office/powerpoint/2010/main" val="29481172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137</a:t>
            </a:fld>
            <a:endParaRPr lang="zh-CN" altLang="en-US"/>
          </a:p>
        </p:txBody>
      </p:sp>
    </p:spTree>
    <p:extLst>
      <p:ext uri="{BB962C8B-B14F-4D97-AF65-F5344CB8AC3E}">
        <p14:creationId xmlns:p14="http://schemas.microsoft.com/office/powerpoint/2010/main" val="22628728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138</a:t>
            </a:fld>
            <a:endParaRPr lang="zh-CN" altLang="en-US"/>
          </a:p>
        </p:txBody>
      </p:sp>
    </p:spTree>
    <p:extLst>
      <p:ext uri="{BB962C8B-B14F-4D97-AF65-F5344CB8AC3E}">
        <p14:creationId xmlns:p14="http://schemas.microsoft.com/office/powerpoint/2010/main" val="26906587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81677BC-ABE6-4A72-B319-EDD9F174F023}" type="slidenum">
              <a:rPr lang="en-US" altLang="zh-CN" smtClean="0">
                <a:latin typeface="Times New Roman" panose="02020603050405020304" pitchFamily="18" charset="0"/>
              </a:rPr>
              <a:pPr fontAlgn="base">
                <a:spcBef>
                  <a:spcPct val="0"/>
                </a:spcBef>
                <a:spcAft>
                  <a:spcPct val="0"/>
                </a:spcAft>
              </a:pPr>
              <a:t>139</a:t>
            </a:fld>
            <a:endParaRPr lang="en-US" altLang="zh-CN" smtClean="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3"/>
              </a:rPr>
              <a:t>python</a:t>
            </a:r>
            <a:r>
              <a:rPr lang="zh-CN" altLang="en-US" sz="1200" b="1" i="0" u="none" strike="noStrike" kern="1200" dirty="0" smtClean="0">
                <a:solidFill>
                  <a:schemeClr val="tx1"/>
                </a:solidFill>
                <a:effectLst/>
                <a:latin typeface="+mn-lt"/>
                <a:ea typeface="+mn-ea"/>
                <a:cs typeface="+mn-cs"/>
                <a:hlinkClick r:id="rId3"/>
              </a:rPr>
              <a:t>数字图像处理（</a:t>
            </a:r>
            <a:r>
              <a:rPr lang="en-US" altLang="zh-CN" sz="1200" b="1" i="0" u="none" strike="noStrike" kern="1200" dirty="0" smtClean="0">
                <a:solidFill>
                  <a:schemeClr val="tx1"/>
                </a:solidFill>
                <a:effectLst/>
                <a:latin typeface="+mn-lt"/>
                <a:ea typeface="+mn-ea"/>
                <a:cs typeface="+mn-cs"/>
                <a:hlinkClick r:id="rId3"/>
              </a:rPr>
              <a:t>5</a:t>
            </a:r>
            <a:r>
              <a:rPr lang="zh-CN" altLang="en-US" sz="1200" b="1" i="0" u="none" strike="noStrike" kern="1200" dirty="0" smtClean="0">
                <a:solidFill>
                  <a:schemeClr val="tx1"/>
                </a:solidFill>
                <a:effectLst/>
                <a:latin typeface="+mn-lt"/>
                <a:ea typeface="+mn-ea"/>
                <a:cs typeface="+mn-cs"/>
                <a:hlinkClick r:id="rId3"/>
              </a:rPr>
              <a:t>）：图像的绘制</a:t>
            </a:r>
            <a:endParaRPr lang="zh-CN" altLang="en-US" sz="1200" b="1" i="0" kern="1200" dirty="0" smtClean="0">
              <a:solidFill>
                <a:schemeClr val="tx1"/>
              </a:solidFill>
              <a:effectLst/>
              <a:latin typeface="+mn-lt"/>
              <a:ea typeface="+mn-ea"/>
              <a:cs typeface="+mn-cs"/>
            </a:endParaRPr>
          </a:p>
          <a:p>
            <a:pPr eaLnBrk="1" hangingPunct="1"/>
            <a:r>
              <a:rPr lang="en-US" altLang="zh-CN" dirty="0" smtClean="0">
                <a:hlinkClick r:id="rId3"/>
              </a:rPr>
              <a:t>https://www.cnblogs.com/denny402/p/5122594.html</a:t>
            </a:r>
            <a:endParaRPr lang="en-US" altLang="zh-CN" dirty="0" smtClean="0"/>
          </a:p>
          <a:p>
            <a:pPr eaLnBrk="1" hangingPunct="1"/>
            <a:endParaRPr lang="zh-CN" altLang="zh-CN" dirty="0" smtClean="0"/>
          </a:p>
        </p:txBody>
      </p:sp>
    </p:spTree>
    <p:extLst>
      <p:ext uri="{BB962C8B-B14F-4D97-AF65-F5344CB8AC3E}">
        <p14:creationId xmlns:p14="http://schemas.microsoft.com/office/powerpoint/2010/main" val="17236909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140</a:t>
            </a:fld>
            <a:endParaRPr lang="zh-CN" altLang="en-US"/>
          </a:p>
        </p:txBody>
      </p:sp>
    </p:spTree>
    <p:extLst>
      <p:ext uri="{BB962C8B-B14F-4D97-AF65-F5344CB8AC3E}">
        <p14:creationId xmlns:p14="http://schemas.microsoft.com/office/powerpoint/2010/main" val="14692619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141</a:t>
            </a:fld>
            <a:endParaRPr lang="zh-CN" altLang="en-US"/>
          </a:p>
        </p:txBody>
      </p:sp>
    </p:spTree>
    <p:extLst>
      <p:ext uri="{BB962C8B-B14F-4D97-AF65-F5344CB8AC3E}">
        <p14:creationId xmlns:p14="http://schemas.microsoft.com/office/powerpoint/2010/main" val="40025145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142</a:t>
            </a:fld>
            <a:endParaRPr lang="zh-CN" altLang="en-US"/>
          </a:p>
        </p:txBody>
      </p:sp>
    </p:spTree>
    <p:extLst>
      <p:ext uri="{BB962C8B-B14F-4D97-AF65-F5344CB8AC3E}">
        <p14:creationId xmlns:p14="http://schemas.microsoft.com/office/powerpoint/2010/main" val="22351975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143</a:t>
            </a:fld>
            <a:endParaRPr lang="zh-CN" altLang="en-US"/>
          </a:p>
        </p:txBody>
      </p:sp>
    </p:spTree>
    <p:extLst>
      <p:ext uri="{BB962C8B-B14F-4D97-AF65-F5344CB8AC3E}">
        <p14:creationId xmlns:p14="http://schemas.microsoft.com/office/powerpoint/2010/main" val="33958710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144</a:t>
            </a:fld>
            <a:endParaRPr lang="zh-CN" altLang="en-US"/>
          </a:p>
        </p:txBody>
      </p:sp>
    </p:spTree>
    <p:extLst>
      <p:ext uri="{BB962C8B-B14F-4D97-AF65-F5344CB8AC3E}">
        <p14:creationId xmlns:p14="http://schemas.microsoft.com/office/powerpoint/2010/main" val="2897231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17</a:t>
            </a:fld>
            <a:endParaRPr lang="zh-CN" altLang="en-US"/>
          </a:p>
        </p:txBody>
      </p:sp>
    </p:spTree>
    <p:extLst>
      <p:ext uri="{BB962C8B-B14F-4D97-AF65-F5344CB8AC3E}">
        <p14:creationId xmlns:p14="http://schemas.microsoft.com/office/powerpoint/2010/main" val="26624961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145</a:t>
            </a:fld>
            <a:endParaRPr lang="zh-CN" altLang="en-US"/>
          </a:p>
        </p:txBody>
      </p:sp>
    </p:spTree>
    <p:extLst>
      <p:ext uri="{BB962C8B-B14F-4D97-AF65-F5344CB8AC3E}">
        <p14:creationId xmlns:p14="http://schemas.microsoft.com/office/powerpoint/2010/main" val="4652307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0" fontAlgn="ctr" latinLnBrk="0" hangingPunct="0">
              <a:lnSpc>
                <a:spcPct val="100000"/>
              </a:lnSpc>
              <a:spcBef>
                <a:spcPct val="20000"/>
              </a:spcBef>
              <a:spcAft>
                <a:spcPct val="0"/>
              </a:spcAft>
              <a:buClrTx/>
              <a:buSzTx/>
              <a:buFontTx/>
              <a:buNone/>
              <a:tabLst/>
              <a:defRPr/>
            </a:pPr>
            <a:r>
              <a:rPr lang="zh-CN" altLang="en-US" sz="2400" b="0" dirty="0" smtClean="0">
                <a:latin typeface="Adobe Caslon Pro"/>
                <a:ea typeface="楷体" pitchFamily="49" charset="-122"/>
              </a:rPr>
              <a:t>机器学习中，获得好的特征是识别成功的关键。</a:t>
            </a:r>
            <a:endParaRPr lang="en-US" altLang="zh-CN" sz="2400" b="0" dirty="0" smtClean="0">
              <a:solidFill>
                <a:schemeClr val="bg1"/>
              </a:solidFill>
              <a:ea typeface="华文楷体" pitchFamily="2" charset="-122"/>
            </a:endParaRPr>
          </a:p>
          <a:p>
            <a:pPr marL="0" lvl="1" indent="0" fontAlgn="ctr">
              <a:spcBef>
                <a:spcPct val="20000"/>
              </a:spcBef>
              <a:buFontTx/>
              <a:buNone/>
            </a:pPr>
            <a:r>
              <a:rPr lang="zh-CN" altLang="en-US" sz="2400" b="0" dirty="0" smtClean="0">
                <a:solidFill>
                  <a:schemeClr val="bg1"/>
                </a:solidFill>
                <a:ea typeface="华文楷体" pitchFamily="2" charset="-122"/>
              </a:rPr>
              <a:t>良好的特征表达，对最终算法的准确性起了非常关键的作用；</a:t>
            </a:r>
          </a:p>
          <a:p>
            <a:pPr marL="0" lvl="1" indent="0" fontAlgn="ctr">
              <a:spcBef>
                <a:spcPct val="20000"/>
              </a:spcBef>
              <a:buFontTx/>
              <a:buNone/>
            </a:pPr>
            <a:r>
              <a:rPr lang="zh-CN" altLang="en-US" sz="2400" b="0" dirty="0" smtClean="0">
                <a:solidFill>
                  <a:schemeClr val="bg1"/>
                </a:solidFill>
                <a:ea typeface="华文楷体" pitchFamily="2" charset="-122"/>
              </a:rPr>
              <a:t>识别系统主要的计算和测试工作耗时主要集中在特征提取部分；</a:t>
            </a:r>
          </a:p>
          <a:p>
            <a:pPr marL="0" lvl="1" indent="0" fontAlgn="ctr">
              <a:spcBef>
                <a:spcPct val="20000"/>
              </a:spcBef>
              <a:buFontTx/>
              <a:buNone/>
            </a:pPr>
            <a:r>
              <a:rPr lang="zh-CN" altLang="en-US" sz="2400" b="0" dirty="0" smtClean="0">
                <a:solidFill>
                  <a:schemeClr val="bg1"/>
                </a:solidFill>
                <a:ea typeface="华文楷体" pitchFamily="2" charset="-122"/>
              </a:rPr>
              <a:t>特征的样式目前一般都是人工设计的，靠人工提取特征。</a:t>
            </a:r>
            <a:endParaRPr lang="en-US" altLang="zh-CN" sz="2400" b="0" dirty="0">
              <a:solidFill>
                <a:schemeClr val="bg1"/>
              </a:solidFill>
              <a:ea typeface="华文楷体" pitchFamily="2" charset="-122"/>
            </a:endParaRPr>
          </a:p>
        </p:txBody>
      </p:sp>
      <p:sp>
        <p:nvSpPr>
          <p:cNvPr id="4" name="灯片编号占位符 3"/>
          <p:cNvSpPr>
            <a:spLocks noGrp="1"/>
          </p:cNvSpPr>
          <p:nvPr>
            <p:ph type="sldNum" sz="quarter" idx="10"/>
          </p:nvPr>
        </p:nvSpPr>
        <p:spPr/>
        <p:txBody>
          <a:bodyPr/>
          <a:lstStyle/>
          <a:p>
            <a:fld id="{05F3F0FB-40E8-5042-8F4A-B98611547447}" type="slidenum">
              <a:rPr kumimoji="1" lang="zh-CN" altLang="en-US" smtClean="0"/>
              <a:pPr/>
              <a:t>147</a:t>
            </a:fld>
            <a:endParaRPr kumimoji="1" lang="zh-CN" altLang="en-US" dirty="0"/>
          </a:p>
        </p:txBody>
      </p:sp>
    </p:spTree>
    <p:extLst>
      <p:ext uri="{BB962C8B-B14F-4D97-AF65-F5344CB8AC3E}">
        <p14:creationId xmlns:p14="http://schemas.microsoft.com/office/powerpoint/2010/main" val="1443403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0" fontAlgn="ctr" latinLnBrk="0" hangingPunct="0">
              <a:lnSpc>
                <a:spcPct val="100000"/>
              </a:lnSpc>
              <a:spcBef>
                <a:spcPct val="20000"/>
              </a:spcBef>
              <a:spcAft>
                <a:spcPct val="0"/>
              </a:spcAft>
              <a:buClrTx/>
              <a:buSzTx/>
              <a:buFontTx/>
              <a:buNone/>
              <a:tabLst/>
              <a:defRPr/>
            </a:pPr>
            <a:endParaRPr lang="en-US" altLang="zh-CN" sz="2400" b="0" dirty="0">
              <a:solidFill>
                <a:schemeClr val="bg1"/>
              </a:solidFill>
              <a:ea typeface="华文楷体" pitchFamily="2" charset="-122"/>
            </a:endParaRPr>
          </a:p>
        </p:txBody>
      </p:sp>
      <p:sp>
        <p:nvSpPr>
          <p:cNvPr id="4" name="灯片编号占位符 3"/>
          <p:cNvSpPr>
            <a:spLocks noGrp="1"/>
          </p:cNvSpPr>
          <p:nvPr>
            <p:ph type="sldNum" sz="quarter" idx="10"/>
          </p:nvPr>
        </p:nvSpPr>
        <p:spPr/>
        <p:txBody>
          <a:bodyPr/>
          <a:lstStyle/>
          <a:p>
            <a:fld id="{05F3F0FB-40E8-5042-8F4A-B98611547447}" type="slidenum">
              <a:rPr kumimoji="1" lang="zh-CN" altLang="en-US" smtClean="0"/>
              <a:pPr/>
              <a:t>148</a:t>
            </a:fld>
            <a:endParaRPr kumimoji="1" lang="zh-CN" altLang="en-US" dirty="0"/>
          </a:p>
        </p:txBody>
      </p:sp>
    </p:spTree>
    <p:extLst>
      <p:ext uri="{BB962C8B-B14F-4D97-AF65-F5344CB8AC3E}">
        <p14:creationId xmlns:p14="http://schemas.microsoft.com/office/powerpoint/2010/main" val="41091664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0" fontAlgn="ctr" latinLnBrk="0" hangingPunct="0">
              <a:lnSpc>
                <a:spcPct val="100000"/>
              </a:lnSpc>
              <a:spcBef>
                <a:spcPct val="20000"/>
              </a:spcBef>
              <a:spcAft>
                <a:spcPct val="0"/>
              </a:spcAft>
              <a:buClrTx/>
              <a:buSzTx/>
              <a:buFontTx/>
              <a:buNone/>
              <a:tabLst/>
              <a:defRPr/>
            </a:pPr>
            <a:endParaRPr lang="en-US" altLang="zh-CN" sz="2400" b="0" dirty="0">
              <a:solidFill>
                <a:schemeClr val="bg1"/>
              </a:solidFill>
              <a:ea typeface="华文楷体" pitchFamily="2" charset="-122"/>
            </a:endParaRPr>
          </a:p>
        </p:txBody>
      </p:sp>
      <p:sp>
        <p:nvSpPr>
          <p:cNvPr id="4" name="灯片编号占位符 3"/>
          <p:cNvSpPr>
            <a:spLocks noGrp="1"/>
          </p:cNvSpPr>
          <p:nvPr>
            <p:ph type="sldNum" sz="quarter" idx="10"/>
          </p:nvPr>
        </p:nvSpPr>
        <p:spPr/>
        <p:txBody>
          <a:bodyPr/>
          <a:lstStyle/>
          <a:p>
            <a:fld id="{05F3F0FB-40E8-5042-8F4A-B98611547447}" type="slidenum">
              <a:rPr kumimoji="1" lang="zh-CN" altLang="en-US" smtClean="0"/>
              <a:pPr/>
              <a:t>149</a:t>
            </a:fld>
            <a:endParaRPr kumimoji="1" lang="zh-CN" altLang="en-US" dirty="0"/>
          </a:p>
        </p:txBody>
      </p:sp>
    </p:spTree>
    <p:extLst>
      <p:ext uri="{BB962C8B-B14F-4D97-AF65-F5344CB8AC3E}">
        <p14:creationId xmlns:p14="http://schemas.microsoft.com/office/powerpoint/2010/main" val="27177463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150</a:t>
            </a:fld>
            <a:endParaRPr lang="zh-CN" altLang="en-US"/>
          </a:p>
        </p:txBody>
      </p:sp>
    </p:spTree>
    <p:extLst>
      <p:ext uri="{BB962C8B-B14F-4D97-AF65-F5344CB8AC3E}">
        <p14:creationId xmlns:p14="http://schemas.microsoft.com/office/powerpoint/2010/main" val="16708186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神经网络是在模仿</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大脑中的神经元或者神经网络时发明的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因此 我们先来看神经元在大脑中</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是什么样的</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受生物大脑（无论人类大脑或其他动物的大脑）所启发而设计出来</a:t>
            </a:r>
            <a:r>
              <a:rPr lang="zh-CN" altLang="en-US" dirty="0"/>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一个神经元通常具有多个</a:t>
            </a:r>
            <a:r>
              <a:rPr lang="zh-CN" altLang="en-US" sz="1200" b="1" i="0" kern="1200" dirty="0">
                <a:solidFill>
                  <a:schemeClr val="tx1"/>
                </a:solidFill>
                <a:effectLst/>
                <a:latin typeface="+mn-lt"/>
                <a:ea typeface="+mn-ea"/>
                <a:cs typeface="+mn-cs"/>
              </a:rPr>
              <a:t>树突</a:t>
            </a:r>
            <a:r>
              <a:rPr lang="zh-CN" altLang="en-US" sz="1200" b="0" i="0" kern="1200" dirty="0">
                <a:solidFill>
                  <a:schemeClr val="tx1"/>
                </a:solidFill>
                <a:effectLst/>
                <a:latin typeface="+mn-lt"/>
                <a:ea typeface="+mn-ea"/>
                <a:cs typeface="+mn-cs"/>
              </a:rPr>
              <a:t>，主要用来接受传入信息；而</a:t>
            </a:r>
            <a:r>
              <a:rPr lang="zh-CN" altLang="en-US" sz="1200" b="1" i="0" kern="1200" dirty="0">
                <a:solidFill>
                  <a:schemeClr val="tx1"/>
                </a:solidFill>
                <a:effectLst/>
                <a:latin typeface="+mn-lt"/>
                <a:ea typeface="+mn-ea"/>
                <a:cs typeface="+mn-cs"/>
              </a:rPr>
              <a:t>轴突</a:t>
            </a:r>
            <a:r>
              <a:rPr lang="zh-CN" altLang="en-US" sz="1200" b="0" i="0" kern="1200" dirty="0">
                <a:solidFill>
                  <a:schemeClr val="tx1"/>
                </a:solidFill>
                <a:effectLst/>
                <a:latin typeface="+mn-lt"/>
                <a:ea typeface="+mn-ea"/>
                <a:cs typeface="+mn-cs"/>
              </a:rPr>
              <a:t>只有一条，轴突尾端有许多轴突末梢可以给其他多个神经元传递信息。轴突末梢跟其他神经元的树突产生连接，从而传递信号。这个连接的位置在</a:t>
            </a:r>
            <a:r>
              <a:rPr lang="zh-CN" altLang="en-US" sz="1200" b="0" i="0" kern="1200" dirty="0" smtClean="0">
                <a:solidFill>
                  <a:schemeClr val="tx1"/>
                </a:solidFill>
                <a:effectLst/>
                <a:latin typeface="+mn-lt"/>
                <a:ea typeface="+mn-ea"/>
                <a:cs typeface="+mn-cs"/>
              </a:rPr>
              <a:t>生物学</a:t>
            </a:r>
            <a:r>
              <a:rPr lang="zh-CN" altLang="en-US" sz="1200" b="0" i="0" kern="1200" dirty="0">
                <a:solidFill>
                  <a:schemeClr val="tx1"/>
                </a:solidFill>
                <a:effectLst/>
                <a:latin typeface="+mn-lt"/>
                <a:ea typeface="+mn-ea"/>
                <a:cs typeface="+mn-cs"/>
              </a:rPr>
              <a:t>上叫做“</a:t>
            </a:r>
            <a:r>
              <a:rPr lang="zh-CN" altLang="en-US" sz="1200" b="1" i="0" kern="1200" dirty="0">
                <a:solidFill>
                  <a:schemeClr val="tx1"/>
                </a:solidFill>
                <a:effectLst/>
                <a:latin typeface="+mn-lt"/>
                <a:ea typeface="+mn-ea"/>
                <a:cs typeface="+mn-cs"/>
              </a:rPr>
              <a:t>突触</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简而言之</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神经元是一个计算单元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它从输入神经接受一定数目的信息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并做一些计算。然后将结果通过它的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轴突传送到其他节点</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或者大脑中的其他神经元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下面是一组神经元的示意图</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神经元利用微弱的电流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进行沟通</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这些弱电流也称作动作电位 其实就是一些微弱的电流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所以如果</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神经元想要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传递一个消息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它就会就通过它的轴突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发送一段微弱电流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给其他神经元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这就是轴突</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这里是一条</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连接到输入神经</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或者连接另一个神经元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树突的神经</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接下来这个神经元接收这条消息</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做一些计算</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它有可能会反过来将</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在轴突上的</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自己的消息传给其他神经元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这就是所有</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人类思考的模型：</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我们的神经元把</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自己的收到的消息进行计算</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并向其他神经元</a:t>
            </a:r>
            <a:r>
              <a:rPr lang="zh-CN" alt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传递消息</a:t>
            </a:r>
            <a:r>
              <a:rPr lang="zh-CN" altLang="en-US" sz="1200" b="0" i="0" kern="1200" dirty="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151</a:t>
            </a:fld>
            <a:endParaRPr lang="zh-CN" altLang="en-US"/>
          </a:p>
        </p:txBody>
      </p:sp>
    </p:spTree>
    <p:extLst>
      <p:ext uri="{BB962C8B-B14F-4D97-AF65-F5344CB8AC3E}">
        <p14:creationId xmlns:p14="http://schemas.microsoft.com/office/powerpoint/2010/main" val="36668316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由生物神经元的启发，</a:t>
            </a:r>
            <a:r>
              <a:rPr lang="en-US" altLang="zh-CN" sz="1200" kern="1200" dirty="0">
                <a:solidFill>
                  <a:schemeClr val="tx1"/>
                </a:solidFill>
                <a:effectLst/>
                <a:latin typeface="+mn-lt"/>
                <a:ea typeface="+mn-ea"/>
                <a:cs typeface="+mn-cs"/>
              </a:rPr>
              <a:t>McCulloch and Pitts</a:t>
            </a:r>
            <a:r>
              <a:rPr lang="zh-CN" altLang="zh-CN"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1943</a:t>
            </a:r>
            <a:r>
              <a:rPr lang="zh-CN" altLang="zh-CN" sz="1200" kern="1200" dirty="0">
                <a:solidFill>
                  <a:schemeClr val="tx1"/>
                </a:solidFill>
                <a:effectLst/>
                <a:latin typeface="+mn-lt"/>
                <a:ea typeface="+mn-ea"/>
                <a:cs typeface="+mn-cs"/>
              </a:rPr>
              <a:t>年提出了</a:t>
            </a:r>
            <a:r>
              <a:rPr lang="en-US" altLang="zh-CN" sz="1200" kern="1200" dirty="0">
                <a:solidFill>
                  <a:schemeClr val="tx1"/>
                </a:solidFill>
                <a:effectLst/>
                <a:latin typeface="+mn-lt"/>
                <a:ea typeface="+mn-ea"/>
                <a:cs typeface="+mn-cs"/>
              </a:rPr>
              <a:t>MP</a:t>
            </a:r>
            <a:r>
              <a:rPr lang="zh-CN" altLang="zh-CN" sz="1200" kern="1200" dirty="0">
                <a:solidFill>
                  <a:schemeClr val="tx1"/>
                </a:solidFill>
                <a:effectLst/>
                <a:latin typeface="+mn-lt"/>
                <a:ea typeface="+mn-ea"/>
                <a:cs typeface="+mn-cs"/>
              </a:rPr>
              <a:t>神经元模型。神经元模型是一个包含输入，输出与计算功能的模型。输入可以类比为神经元的树突，而输出可以类比为神经元的轴突，计算则可以类比为细胞核。</a:t>
            </a:r>
          </a:p>
          <a:p>
            <a:r>
              <a:rPr lang="zh-CN" altLang="zh-CN" sz="1200" kern="1200" dirty="0">
                <a:solidFill>
                  <a:schemeClr val="tx1"/>
                </a:solidFill>
                <a:effectLst/>
                <a:latin typeface="+mn-lt"/>
                <a:ea typeface="+mn-ea"/>
                <a:cs typeface="+mn-cs"/>
              </a:rPr>
              <a:t>神经元接收来自</a:t>
            </a:r>
            <a:r>
              <a:rPr lang="en-US" altLang="zh-CN" sz="1200" kern="1200" dirty="0">
                <a:solidFill>
                  <a:schemeClr val="tx1"/>
                </a:solidFill>
                <a:effectLst/>
                <a:latin typeface="+mn-lt"/>
                <a:ea typeface="+mn-ea"/>
                <a:cs typeface="+mn-cs"/>
              </a:rPr>
              <a:t>n</a:t>
            </a:r>
            <a:r>
              <a:rPr lang="zh-CN" altLang="zh-CN" sz="1200" kern="1200" dirty="0">
                <a:solidFill>
                  <a:schemeClr val="tx1"/>
                </a:solidFill>
                <a:effectLst/>
                <a:latin typeface="+mn-lt"/>
                <a:ea typeface="+mn-ea"/>
                <a:cs typeface="+mn-cs"/>
              </a:rPr>
              <a:t>个其他神经元传递过来的输入信号，这些输入信号通过带权重的连接进行传递，神经元接收到的总输入值将与神经元的阈值进行比较，然后通过激活函数的处理产生神经元的输出</a:t>
            </a:r>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152</a:t>
            </a:fld>
            <a:endParaRPr lang="zh-CN" altLang="en-US"/>
          </a:p>
        </p:txBody>
      </p:sp>
    </p:spTree>
    <p:extLst>
      <p:ext uri="{BB962C8B-B14F-4D97-AF65-F5344CB8AC3E}">
        <p14:creationId xmlns:p14="http://schemas.microsoft.com/office/powerpoint/2010/main" val="26653959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5DB7D4-01B1-4E93-9602-90EBA25EF461}" type="slidenum">
              <a:rPr lang="zh-CN" altLang="en-US" smtClean="0"/>
              <a:t>153</a:t>
            </a:fld>
            <a:endParaRPr lang="zh-CN" altLang="en-US"/>
          </a:p>
        </p:txBody>
      </p:sp>
    </p:spTree>
    <p:extLst>
      <p:ext uri="{BB962C8B-B14F-4D97-AF65-F5344CB8AC3E}">
        <p14:creationId xmlns:p14="http://schemas.microsoft.com/office/powerpoint/2010/main" val="34431659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https://blog.csdn.net/hy13684802853/article/details/78717475</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深度学习中偏移项</a:t>
            </a:r>
            <a:r>
              <a:rPr lang="en-US" altLang="zh-CN" sz="1200" b="1" i="0" kern="1200" dirty="0" smtClean="0">
                <a:solidFill>
                  <a:schemeClr val="tx1"/>
                </a:solidFill>
                <a:effectLst/>
                <a:latin typeface="+mn-lt"/>
                <a:ea typeface="+mn-ea"/>
                <a:cs typeface="+mn-cs"/>
              </a:rPr>
              <a:t>bias</a:t>
            </a:r>
            <a:r>
              <a:rPr lang="zh-CN" altLang="en-US" sz="1200" b="1" i="0" kern="1200" dirty="0" smtClean="0">
                <a:solidFill>
                  <a:schemeClr val="tx1"/>
                </a:solidFill>
                <a:effectLst/>
                <a:latin typeface="+mn-lt"/>
                <a:ea typeface="+mn-ea"/>
                <a:cs typeface="+mn-cs"/>
              </a:rPr>
              <a:t>的作用</a:t>
            </a:r>
          </a:p>
          <a:p>
            <a:r>
              <a:rPr lang="en-US" altLang="zh-CN" dirty="0" smtClean="0">
                <a:hlinkClick r:id="rId4"/>
              </a:rPr>
              <a:t>https://blog.csdn.net/liyundiyi/article/details/80310322</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神经网络中参数权重</a:t>
            </a:r>
            <a:r>
              <a:rPr lang="en-US" altLang="zh-CN" sz="1200" b="1" i="0" kern="1200" dirty="0" smtClean="0">
                <a:solidFill>
                  <a:schemeClr val="tx1"/>
                </a:solidFill>
                <a:effectLst/>
                <a:latin typeface="+mn-lt"/>
                <a:ea typeface="+mn-ea"/>
                <a:cs typeface="+mn-cs"/>
              </a:rPr>
              <a:t>w,</a:t>
            </a:r>
            <a:r>
              <a:rPr lang="zh-CN" altLang="en-US" sz="1200" b="1" i="0" kern="1200" dirty="0" smtClean="0">
                <a:solidFill>
                  <a:schemeClr val="tx1"/>
                </a:solidFill>
                <a:effectLst/>
                <a:latin typeface="+mn-lt"/>
                <a:ea typeface="+mn-ea"/>
                <a:cs typeface="+mn-cs"/>
              </a:rPr>
              <a:t>偏置</a:t>
            </a:r>
            <a:r>
              <a:rPr lang="en-US" altLang="zh-CN" sz="1200" b="1" i="0" kern="1200" dirty="0" smtClean="0">
                <a:solidFill>
                  <a:schemeClr val="tx1"/>
                </a:solidFill>
                <a:effectLst/>
                <a:latin typeface="+mn-lt"/>
                <a:ea typeface="+mn-ea"/>
                <a:cs typeface="+mn-cs"/>
              </a:rPr>
              <a:t>b</a:t>
            </a:r>
            <a:r>
              <a:rPr lang="zh-CN" altLang="en-US" sz="1200" b="1" i="0" kern="1200" dirty="0" smtClean="0">
                <a:solidFill>
                  <a:schemeClr val="tx1"/>
                </a:solidFill>
                <a:effectLst/>
                <a:latin typeface="+mn-lt"/>
                <a:ea typeface="+mn-ea"/>
                <a:cs typeface="+mn-cs"/>
              </a:rPr>
              <a:t>的作用</a:t>
            </a:r>
          </a:p>
          <a:p>
            <a:r>
              <a:rPr lang="en-US" altLang="zh-CN" dirty="0" smtClean="0">
                <a:hlinkClick r:id="rId5"/>
              </a:rPr>
              <a:t>https://blog.csdn.net/mmww1994/article/details/81705991</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神经网络中偏置的作用</a:t>
            </a:r>
          </a:p>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154</a:t>
            </a:fld>
            <a:endParaRPr lang="zh-CN" altLang="en-US"/>
          </a:p>
        </p:txBody>
      </p:sp>
    </p:spTree>
    <p:extLst>
      <p:ext uri="{BB962C8B-B14F-4D97-AF65-F5344CB8AC3E}">
        <p14:creationId xmlns:p14="http://schemas.microsoft.com/office/powerpoint/2010/main" val="22980721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155</a:t>
            </a:fld>
            <a:endParaRPr lang="zh-CN" altLang="en-US"/>
          </a:p>
        </p:txBody>
      </p:sp>
    </p:spTree>
    <p:extLst>
      <p:ext uri="{BB962C8B-B14F-4D97-AF65-F5344CB8AC3E}">
        <p14:creationId xmlns:p14="http://schemas.microsoft.com/office/powerpoint/2010/main" val="30133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18</a:t>
            </a:fld>
            <a:endParaRPr lang="zh-CN" altLang="en-US"/>
          </a:p>
        </p:txBody>
      </p:sp>
    </p:spTree>
    <p:extLst>
      <p:ext uri="{BB962C8B-B14F-4D97-AF65-F5344CB8AC3E}">
        <p14:creationId xmlns:p14="http://schemas.microsoft.com/office/powerpoint/2010/main" val="18042753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Arial" charset="0"/>
                <a:ea typeface="宋体" charset="-122"/>
                <a:cs typeface="+mn-cs"/>
              </a:rPr>
              <a:t>这种设定符合人类脑科学的研究成果。</a:t>
            </a:r>
          </a:p>
          <a:p>
            <a:r>
              <a:rPr lang="en-US" altLang="zh-CN" sz="1200" b="0" i="0" kern="1200" dirty="0" smtClean="0">
                <a:solidFill>
                  <a:schemeClr val="tx1"/>
                </a:solidFill>
                <a:effectLst/>
                <a:latin typeface="Arial" charset="0"/>
                <a:ea typeface="宋体" charset="-122"/>
                <a:cs typeface="+mn-cs"/>
              </a:rPr>
              <a:t>1981</a:t>
            </a:r>
            <a:r>
              <a:rPr lang="zh-CN" altLang="en-US" sz="1200" b="0" i="0" kern="1200" dirty="0" smtClean="0">
                <a:solidFill>
                  <a:schemeClr val="tx1"/>
                </a:solidFill>
                <a:effectLst/>
                <a:latin typeface="Arial" charset="0"/>
                <a:ea typeface="宋体" charset="-122"/>
                <a:cs typeface="+mn-cs"/>
              </a:rPr>
              <a:t>年诺贝尔医学生理学奖颁发给了</a:t>
            </a:r>
            <a:r>
              <a:rPr lang="en-US" altLang="zh-CN" sz="1200" b="0" i="0" kern="1200" dirty="0" smtClean="0">
                <a:solidFill>
                  <a:schemeClr val="tx1"/>
                </a:solidFill>
                <a:effectLst/>
                <a:latin typeface="Arial" charset="0"/>
                <a:ea typeface="宋体" charset="-122"/>
                <a:cs typeface="+mn-cs"/>
              </a:rPr>
              <a:t>David Hubel</a:t>
            </a:r>
            <a:r>
              <a:rPr lang="zh-CN" altLang="en-US" sz="1200" b="0" i="0" kern="1200" dirty="0" smtClean="0">
                <a:solidFill>
                  <a:schemeClr val="tx1"/>
                </a:solidFill>
                <a:effectLst/>
                <a:latin typeface="Arial" charset="0"/>
                <a:ea typeface="宋体" charset="-122"/>
                <a:cs typeface="+mn-cs"/>
              </a:rPr>
              <a:t>，一位神经生物学家。他的主要研究成果是发现了视觉系统信息处理机制，证明大脑的可视皮层是分级的。他的贡献主要有两个，一是他认为</a:t>
            </a:r>
            <a:r>
              <a:rPr lang="zh-CN" altLang="en-US" sz="1200" b="1" i="0" kern="1200" dirty="0" smtClean="0">
                <a:solidFill>
                  <a:schemeClr val="tx1"/>
                </a:solidFill>
                <a:effectLst/>
                <a:latin typeface="Arial" charset="0"/>
                <a:ea typeface="宋体" charset="-122"/>
                <a:cs typeface="+mn-cs"/>
              </a:rPr>
              <a:t>人的视觉功能一个是抽象，一个是迭代</a:t>
            </a:r>
            <a:r>
              <a:rPr lang="zh-CN" altLang="en-US" sz="1200" b="0" i="0" kern="1200" dirty="0" smtClean="0">
                <a:solidFill>
                  <a:schemeClr val="tx1"/>
                </a:solidFill>
                <a:effectLst/>
                <a:latin typeface="Arial" charset="0"/>
                <a:ea typeface="宋体" charset="-122"/>
                <a:cs typeface="+mn-cs"/>
              </a:rPr>
              <a:t>。抽象就是把非常具体的形象的元素，即原始的光线像素等信息，抽象出来形成有意义的概念。这些有意义的概念又会往上迭代，变成更加抽象，人可以感知到的抽象概念。</a:t>
            </a:r>
          </a:p>
          <a:p>
            <a:r>
              <a:rPr lang="zh-CN" altLang="en-US" sz="1200" b="0" i="0" kern="1200" dirty="0" smtClean="0">
                <a:solidFill>
                  <a:schemeClr val="tx1"/>
                </a:solidFill>
                <a:effectLst/>
                <a:latin typeface="Arial" charset="0"/>
                <a:ea typeface="宋体" charset="-122"/>
                <a:cs typeface="+mn-cs"/>
              </a:rPr>
              <a:t>像素是没有抽象意义的，但人脑可以把这些像素连接成边缘，边缘相对像素来说就变成了比较抽象的概念；边缘进而形成球形，球形然后到气球，又是一个抽象的过程，大脑最终就知道看到的是一个气球。</a:t>
            </a:r>
          </a:p>
          <a:p>
            <a:pPr marL="0" marR="0" lvl="1" indent="0" algn="l" defTabSz="914400" rtl="0" eaLnBrk="0" fontAlgn="ctr" latinLnBrk="0" hangingPunct="0">
              <a:lnSpc>
                <a:spcPct val="100000"/>
              </a:lnSpc>
              <a:spcBef>
                <a:spcPct val="20000"/>
              </a:spcBef>
              <a:spcAft>
                <a:spcPct val="0"/>
              </a:spcAft>
              <a:buClrTx/>
              <a:buSzTx/>
              <a:buFontTx/>
              <a:buNone/>
              <a:tabLst/>
              <a:defRPr/>
            </a:pPr>
            <a:endParaRPr lang="en-US" altLang="zh-CN" sz="2400" b="0" dirty="0">
              <a:solidFill>
                <a:schemeClr val="bg1"/>
              </a:solidFill>
              <a:ea typeface="华文楷体" pitchFamily="2" charset="-122"/>
            </a:endParaRPr>
          </a:p>
        </p:txBody>
      </p:sp>
      <p:sp>
        <p:nvSpPr>
          <p:cNvPr id="4" name="灯片编号占位符 3"/>
          <p:cNvSpPr>
            <a:spLocks noGrp="1"/>
          </p:cNvSpPr>
          <p:nvPr>
            <p:ph type="sldNum" sz="quarter" idx="10"/>
          </p:nvPr>
        </p:nvSpPr>
        <p:spPr/>
        <p:txBody>
          <a:bodyPr/>
          <a:lstStyle/>
          <a:p>
            <a:fld id="{05F3F0FB-40E8-5042-8F4A-B98611547447}" type="slidenum">
              <a:rPr kumimoji="1" lang="zh-CN" altLang="en-US" smtClean="0"/>
              <a:pPr/>
              <a:t>157</a:t>
            </a:fld>
            <a:endParaRPr kumimoji="1" lang="zh-CN" altLang="en-US" dirty="0"/>
          </a:p>
        </p:txBody>
      </p:sp>
    </p:spTree>
    <p:extLst>
      <p:ext uri="{BB962C8B-B14F-4D97-AF65-F5344CB8AC3E}">
        <p14:creationId xmlns:p14="http://schemas.microsoft.com/office/powerpoint/2010/main" val="32645169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上图横轴代表训练数据的数量，纵轴代表算法性能（如广告点击预测的准确性）。从图中可以看出，当我们给出越多的训练数据时，各种算法的性能都会越高。但是各个算法之间有所区别。对于传统的机器学习算法（黑色的曲线），最开始它的性能也在提升，但是后来，无论你再怎么添加训练数据它的性能都不再提升了。再多的数据也是浪费。而对于小型神经网络，它的性能是会随着数据量不断提升的，但是提升的幅度不大，中型网络幅度要大些，大型网络幅度就更大些</a:t>
            </a:r>
            <a:r>
              <a:rPr lang="en-US" altLang="zh-CN" sz="1200" b="0" i="0" kern="1200" dirty="0" smtClean="0">
                <a:solidFill>
                  <a:schemeClr val="tx1"/>
                </a:solidFill>
                <a:effectLst/>
                <a:latin typeface="+mn-lt"/>
                <a:ea typeface="+mn-ea"/>
                <a:cs typeface="+mn-cs"/>
              </a:rPr>
              <a:t>…</a:t>
            </a:r>
          </a:p>
          <a:p>
            <a:r>
              <a:rPr lang="zh-CN" altLang="en-US" sz="1200" b="0" i="0" kern="1200" dirty="0" smtClean="0">
                <a:solidFill>
                  <a:schemeClr val="tx1"/>
                </a:solidFill>
                <a:effectLst/>
                <a:latin typeface="+mn-lt"/>
                <a:ea typeface="+mn-ea"/>
                <a:cs typeface="+mn-cs"/>
              </a:rPr>
              <a:t>之前我们一直因为没有足够量的数据而无法提升神经网络的性能。</a:t>
            </a:r>
          </a:p>
          <a:p>
            <a:pPr marL="0" marR="0" lvl="1" indent="0" algn="l" defTabSz="914400" rtl="0" eaLnBrk="0" fontAlgn="ctr" latinLnBrk="0" hangingPunct="0">
              <a:lnSpc>
                <a:spcPct val="100000"/>
              </a:lnSpc>
              <a:spcBef>
                <a:spcPct val="20000"/>
              </a:spcBef>
              <a:spcAft>
                <a:spcPct val="0"/>
              </a:spcAft>
              <a:buClrTx/>
              <a:buSzTx/>
              <a:buFontTx/>
              <a:buNone/>
              <a:tabLst/>
              <a:defRPr/>
            </a:pPr>
            <a:endParaRPr lang="en-US" altLang="zh-CN" sz="2400" dirty="0" smtClean="0">
              <a:hlinkClick r:id="rId3"/>
            </a:endParaRPr>
          </a:p>
          <a:p>
            <a:pPr marL="0" marR="0" lvl="1" indent="0" algn="l" defTabSz="914400" rtl="0" eaLnBrk="0" fontAlgn="ctr" latinLnBrk="0" hangingPunct="0">
              <a:lnSpc>
                <a:spcPct val="100000"/>
              </a:lnSpc>
              <a:spcBef>
                <a:spcPct val="20000"/>
              </a:spcBef>
              <a:spcAft>
                <a:spcPct val="0"/>
              </a:spcAft>
              <a:buClrTx/>
              <a:buSzTx/>
              <a:buFontTx/>
              <a:buNone/>
              <a:tabLst/>
              <a:defRPr/>
            </a:pPr>
            <a:endParaRPr lang="en-US" altLang="zh-CN" sz="2400" dirty="0" smtClean="0">
              <a:hlinkClick r:id="rId3"/>
            </a:endParaRPr>
          </a:p>
          <a:p>
            <a:pPr marL="0" marR="0" lvl="1" indent="0" algn="l" defTabSz="914400" rtl="0" eaLnBrk="0" fontAlgn="ctr" latinLnBrk="0" hangingPunct="0">
              <a:lnSpc>
                <a:spcPct val="100000"/>
              </a:lnSpc>
              <a:spcBef>
                <a:spcPct val="20000"/>
              </a:spcBef>
              <a:spcAft>
                <a:spcPct val="0"/>
              </a:spcAft>
              <a:buClrTx/>
              <a:buSzTx/>
              <a:buFontTx/>
              <a:buNone/>
              <a:tabLst/>
              <a:defRPr/>
            </a:pPr>
            <a:r>
              <a:rPr lang="zh-CN" altLang="en-US" sz="2400" dirty="0" smtClean="0">
                <a:hlinkClick r:id="rId3"/>
              </a:rPr>
              <a:t>深度学习为什么这么火？</a:t>
            </a:r>
            <a:endParaRPr lang="en-US" altLang="zh-CN" sz="2400" dirty="0" smtClean="0">
              <a:hlinkClick r:id="rId3"/>
            </a:endParaRPr>
          </a:p>
          <a:p>
            <a:pPr marL="0" marR="0" lvl="1" indent="0" algn="l" defTabSz="914400" rtl="0" eaLnBrk="0" fontAlgn="ctr" latinLnBrk="0" hangingPunct="0">
              <a:lnSpc>
                <a:spcPct val="100000"/>
              </a:lnSpc>
              <a:spcBef>
                <a:spcPct val="20000"/>
              </a:spcBef>
              <a:spcAft>
                <a:spcPct val="0"/>
              </a:spcAft>
              <a:buClrTx/>
              <a:buSzTx/>
              <a:buFontTx/>
              <a:buNone/>
              <a:tabLst/>
              <a:defRPr/>
            </a:pPr>
            <a:r>
              <a:rPr lang="en-US" altLang="zh-CN" sz="2400" dirty="0" smtClean="0">
                <a:hlinkClick r:id="rId3"/>
              </a:rPr>
              <a:t>https://blog.csdn.net/qq_32784541/article/details/80378386</a:t>
            </a:r>
            <a:endParaRPr lang="en-US" altLang="zh-CN" sz="2400" dirty="0" smtClean="0"/>
          </a:p>
          <a:p>
            <a:pPr marL="0" marR="0" lvl="1" indent="0" algn="l" defTabSz="914400" rtl="0" eaLnBrk="0" fontAlgn="ctr" latinLnBrk="0" hangingPunct="0">
              <a:lnSpc>
                <a:spcPct val="100000"/>
              </a:lnSpc>
              <a:spcBef>
                <a:spcPct val="20000"/>
              </a:spcBef>
              <a:spcAft>
                <a:spcPct val="0"/>
              </a:spcAft>
              <a:buClrTx/>
              <a:buSzTx/>
              <a:buFontTx/>
              <a:buNone/>
              <a:tabLst/>
              <a:defRPr/>
            </a:pPr>
            <a:endParaRPr lang="en-US" altLang="zh-CN" sz="2400" b="0" dirty="0" smtClean="0">
              <a:solidFill>
                <a:schemeClr val="bg1"/>
              </a:solidFill>
              <a:ea typeface="华文楷体" pitchFamily="2" charset="-122"/>
            </a:endParaRPr>
          </a:p>
          <a:p>
            <a:pPr marL="0" marR="0" lvl="1" indent="0" algn="l" defTabSz="914400" rtl="0" eaLnBrk="0" fontAlgn="ctr" latinLnBrk="0" hangingPunct="0">
              <a:lnSpc>
                <a:spcPct val="100000"/>
              </a:lnSpc>
              <a:spcBef>
                <a:spcPct val="20000"/>
              </a:spcBef>
              <a:spcAft>
                <a:spcPct val="0"/>
              </a:spcAft>
              <a:buClrTx/>
              <a:buSzTx/>
              <a:buFontTx/>
              <a:buNone/>
              <a:tabLst/>
              <a:defRPr/>
            </a:pPr>
            <a:r>
              <a:rPr lang="en-US" altLang="zh-CN" sz="2400" dirty="0" smtClean="0">
                <a:hlinkClick r:id="rId4"/>
              </a:rPr>
              <a:t>https://blog.csdn.net/jiangjunshow</a:t>
            </a:r>
            <a:endParaRPr lang="en-US" altLang="zh-CN" sz="2400" dirty="0" smtClean="0"/>
          </a:p>
          <a:p>
            <a:pPr marL="0" marR="0" lvl="1" indent="0" algn="l" defTabSz="914400" rtl="0" eaLnBrk="0" fontAlgn="ctr" latinLnBrk="0" hangingPunct="0">
              <a:lnSpc>
                <a:spcPct val="100000"/>
              </a:lnSpc>
              <a:spcBef>
                <a:spcPct val="20000"/>
              </a:spcBef>
              <a:spcAft>
                <a:spcPct val="0"/>
              </a:spcAft>
              <a:buClrTx/>
              <a:buSzTx/>
              <a:buFontTx/>
              <a:buNone/>
              <a:tabLst/>
              <a:defRPr/>
            </a:pPr>
            <a:r>
              <a:rPr lang="zh-CN" altLang="en-US" sz="2400" b="0" dirty="0" smtClean="0">
                <a:solidFill>
                  <a:schemeClr val="bg1"/>
                </a:solidFill>
                <a:ea typeface="华文楷体" pitchFamily="2" charset="-122"/>
              </a:rPr>
              <a:t>人工智能教程</a:t>
            </a:r>
            <a:endParaRPr lang="en-US" altLang="zh-CN" sz="2400" b="0" dirty="0" smtClean="0">
              <a:solidFill>
                <a:schemeClr val="bg1"/>
              </a:solidFill>
              <a:ea typeface="华文楷体" pitchFamily="2" charset="-122"/>
            </a:endParaRPr>
          </a:p>
          <a:p>
            <a:pPr marL="0" marR="0" lvl="1" indent="0" algn="l" defTabSz="914400" rtl="0" eaLnBrk="0" fontAlgn="ctr" latinLnBrk="0" hangingPunct="0">
              <a:lnSpc>
                <a:spcPct val="100000"/>
              </a:lnSpc>
              <a:spcBef>
                <a:spcPct val="20000"/>
              </a:spcBef>
              <a:spcAft>
                <a:spcPct val="0"/>
              </a:spcAft>
              <a:buClrTx/>
              <a:buSzTx/>
              <a:buFontTx/>
              <a:buNone/>
              <a:tabLst/>
              <a:defRPr/>
            </a:pPr>
            <a:r>
              <a:rPr lang="en-US" altLang="zh-CN" sz="2400" dirty="0" smtClean="0">
                <a:hlinkClick r:id="rId5"/>
              </a:rPr>
              <a:t>https://blog.csdn.net/jiangjunshow/article/details/77338485</a:t>
            </a:r>
            <a:endParaRPr lang="en-US" altLang="zh-CN" sz="2400" b="0" dirty="0">
              <a:solidFill>
                <a:schemeClr val="bg1"/>
              </a:solidFill>
              <a:ea typeface="华文楷体" pitchFamily="2" charset="-122"/>
            </a:endParaRPr>
          </a:p>
        </p:txBody>
      </p:sp>
      <p:sp>
        <p:nvSpPr>
          <p:cNvPr id="4" name="灯片编号占位符 3"/>
          <p:cNvSpPr>
            <a:spLocks noGrp="1"/>
          </p:cNvSpPr>
          <p:nvPr>
            <p:ph type="sldNum" sz="quarter" idx="10"/>
          </p:nvPr>
        </p:nvSpPr>
        <p:spPr/>
        <p:txBody>
          <a:bodyPr/>
          <a:lstStyle/>
          <a:p>
            <a:fld id="{05F3F0FB-40E8-5042-8F4A-B98611547447}" type="slidenum">
              <a:rPr kumimoji="1" lang="zh-CN" altLang="en-US" smtClean="0"/>
              <a:pPr/>
              <a:t>158</a:t>
            </a:fld>
            <a:endParaRPr kumimoji="1" lang="zh-CN" altLang="en-US" dirty="0"/>
          </a:p>
        </p:txBody>
      </p:sp>
    </p:spTree>
    <p:extLst>
      <p:ext uri="{BB962C8B-B14F-4D97-AF65-F5344CB8AC3E}">
        <p14:creationId xmlns:p14="http://schemas.microsoft.com/office/powerpoint/2010/main" val="41696730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160</a:t>
            </a:fld>
            <a:endParaRPr lang="en-US" altLang="zh-CN"/>
          </a:p>
        </p:txBody>
      </p:sp>
    </p:spTree>
    <p:extLst>
      <p:ext uri="{BB962C8B-B14F-4D97-AF65-F5344CB8AC3E}">
        <p14:creationId xmlns:p14="http://schemas.microsoft.com/office/powerpoint/2010/main" val="37577278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161</a:t>
            </a:fld>
            <a:endParaRPr lang="en-US" altLang="zh-CN"/>
          </a:p>
        </p:txBody>
      </p:sp>
    </p:spTree>
    <p:extLst>
      <p:ext uri="{BB962C8B-B14F-4D97-AF65-F5344CB8AC3E}">
        <p14:creationId xmlns:p14="http://schemas.microsoft.com/office/powerpoint/2010/main" val="15845504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hlinkClick r:id="rId3"/>
              </a:rPr>
              <a:t>https://blog.csdn.net/huanglu_thu13/article/details/52337013</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 </a:t>
            </a:r>
            <a:r>
              <a:rPr lang="en-US" altLang="zh-CN" sz="1200" b="1" i="0" kern="1200" dirty="0" err="1" smtClean="0">
                <a:solidFill>
                  <a:schemeClr val="tx1"/>
                </a:solidFill>
                <a:effectLst/>
                <a:latin typeface="+mn-lt"/>
                <a:ea typeface="+mn-ea"/>
                <a:cs typeface="+mn-cs"/>
              </a:rPr>
              <a:t>opencv</a:t>
            </a:r>
            <a:r>
              <a:rPr lang="en-US" altLang="zh-CN" sz="1200" b="1" i="0" kern="1200" dirty="0" smtClean="0">
                <a:solidFill>
                  <a:schemeClr val="tx1"/>
                </a:solidFill>
                <a:effectLst/>
                <a:latin typeface="+mn-lt"/>
                <a:ea typeface="+mn-ea"/>
                <a:cs typeface="+mn-cs"/>
              </a:rPr>
              <a:t> </a:t>
            </a:r>
            <a:r>
              <a:rPr lang="zh-CN" altLang="en-US" sz="1200" b="1" i="0" kern="1200" dirty="0" smtClean="0">
                <a:solidFill>
                  <a:schemeClr val="tx1"/>
                </a:solidFill>
                <a:effectLst/>
                <a:latin typeface="+mn-lt"/>
                <a:ea typeface="+mn-ea"/>
                <a:cs typeface="+mn-cs"/>
              </a:rPr>
              <a:t>使用摄像头捕获视频并显示</a:t>
            </a:r>
          </a:p>
          <a:p>
            <a:endParaRPr lang="en-US" altLang="zh-CN" dirty="0" smtClean="0"/>
          </a:p>
          <a:p>
            <a:r>
              <a:rPr lang="en-US" altLang="zh-CN" dirty="0" smtClean="0">
                <a:hlinkClick r:id="rId4"/>
              </a:rPr>
              <a:t>https://www.programcreek.com/python/example/85663/cv2.VideoCapture</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 cv2.VideoCapture() Examples</a:t>
            </a:r>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164</a:t>
            </a:fld>
            <a:endParaRPr lang="zh-CN" altLang="en-US"/>
          </a:p>
        </p:txBody>
      </p:sp>
    </p:spTree>
    <p:extLst>
      <p:ext uri="{BB962C8B-B14F-4D97-AF65-F5344CB8AC3E}">
        <p14:creationId xmlns:p14="http://schemas.microsoft.com/office/powerpoint/2010/main" val="17673243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hlinkClick r:id="rId3"/>
              </a:rPr>
              <a:t>https://blog.csdn.net/huanglu_thu13/article/details/52337013</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 </a:t>
            </a:r>
            <a:r>
              <a:rPr lang="en-US" altLang="zh-CN" sz="1200" b="1" i="0" kern="1200" dirty="0" err="1" smtClean="0">
                <a:solidFill>
                  <a:schemeClr val="tx1"/>
                </a:solidFill>
                <a:effectLst/>
                <a:latin typeface="+mn-lt"/>
                <a:ea typeface="+mn-ea"/>
                <a:cs typeface="+mn-cs"/>
              </a:rPr>
              <a:t>opencv</a:t>
            </a:r>
            <a:r>
              <a:rPr lang="en-US" altLang="zh-CN" sz="1200" b="1" i="0" kern="1200" dirty="0" smtClean="0">
                <a:solidFill>
                  <a:schemeClr val="tx1"/>
                </a:solidFill>
                <a:effectLst/>
                <a:latin typeface="+mn-lt"/>
                <a:ea typeface="+mn-ea"/>
                <a:cs typeface="+mn-cs"/>
              </a:rPr>
              <a:t> </a:t>
            </a:r>
            <a:r>
              <a:rPr lang="zh-CN" altLang="en-US" sz="1200" b="1" i="0" kern="1200" dirty="0" smtClean="0">
                <a:solidFill>
                  <a:schemeClr val="tx1"/>
                </a:solidFill>
                <a:effectLst/>
                <a:latin typeface="+mn-lt"/>
                <a:ea typeface="+mn-ea"/>
                <a:cs typeface="+mn-cs"/>
              </a:rPr>
              <a:t>使用摄像头捕获视频并显示</a:t>
            </a:r>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165</a:t>
            </a:fld>
            <a:endParaRPr lang="zh-CN" altLang="en-US"/>
          </a:p>
        </p:txBody>
      </p:sp>
    </p:spTree>
    <p:extLst>
      <p:ext uri="{BB962C8B-B14F-4D97-AF65-F5344CB8AC3E}">
        <p14:creationId xmlns:p14="http://schemas.microsoft.com/office/powerpoint/2010/main" val="6105035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err="1" smtClean="0">
                <a:solidFill>
                  <a:schemeClr val="tx1"/>
                </a:solidFill>
                <a:effectLst/>
                <a:latin typeface="+mn-lt"/>
                <a:ea typeface="+mn-ea"/>
                <a:cs typeface="+mn-cs"/>
              </a:rPr>
              <a:t>Python+OpenCV</a:t>
            </a:r>
            <a:r>
              <a:rPr lang="zh-CN" altLang="en-US" sz="1200" b="1" i="0" kern="1200" dirty="0" smtClean="0">
                <a:solidFill>
                  <a:schemeClr val="tx1"/>
                </a:solidFill>
                <a:effectLst/>
                <a:latin typeface="+mn-lt"/>
                <a:ea typeface="+mn-ea"/>
                <a:cs typeface="+mn-cs"/>
              </a:rPr>
              <a:t>教程</a:t>
            </a:r>
            <a:r>
              <a:rPr lang="en-US" altLang="zh-CN" sz="1200" b="1" i="0" kern="1200" dirty="0" smtClean="0">
                <a:solidFill>
                  <a:schemeClr val="tx1"/>
                </a:solidFill>
                <a:effectLst/>
                <a:latin typeface="+mn-lt"/>
                <a:ea typeface="+mn-ea"/>
                <a:cs typeface="+mn-cs"/>
              </a:rPr>
              <a:t>3</a:t>
            </a:r>
            <a:r>
              <a:rPr lang="zh-CN" altLang="en-US" sz="1200" b="1" i="0" kern="1200" dirty="0" smtClean="0">
                <a:solidFill>
                  <a:schemeClr val="tx1"/>
                </a:solidFill>
                <a:effectLst/>
                <a:latin typeface="+mn-lt"/>
                <a:ea typeface="+mn-ea"/>
                <a:cs typeface="+mn-cs"/>
              </a:rPr>
              <a:t>：打开摄像头</a:t>
            </a:r>
            <a:endParaRPr lang="en-US" altLang="zh-CN" sz="1200" b="1" i="0" kern="1200" dirty="0" smtClean="0">
              <a:solidFill>
                <a:schemeClr val="tx1"/>
              </a:solidFill>
              <a:effectLst/>
              <a:latin typeface="+mn-lt"/>
              <a:ea typeface="+mn-ea"/>
              <a:cs typeface="+mn-cs"/>
            </a:endParaRPr>
          </a:p>
          <a:p>
            <a:r>
              <a:rPr lang="en-US" altLang="zh-CN" dirty="0" smtClean="0">
                <a:hlinkClick r:id="rId3"/>
              </a:rPr>
              <a:t>https://www.jianshu.com/p/2b79012c0228</a:t>
            </a:r>
            <a:endParaRPr lang="zh-CN" altLang="en-US" sz="1200" b="1"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166</a:t>
            </a:fld>
            <a:endParaRPr lang="zh-CN" altLang="en-US"/>
          </a:p>
        </p:txBody>
      </p:sp>
    </p:spTree>
    <p:extLst>
      <p:ext uri="{BB962C8B-B14F-4D97-AF65-F5344CB8AC3E}">
        <p14:creationId xmlns:p14="http://schemas.microsoft.com/office/powerpoint/2010/main" val="38429358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hlinkClick r:id="rId3"/>
              </a:rPr>
              <a:t>https://www.cnblogs.com/hanson1/p/7105265.html</a:t>
            </a:r>
            <a:endParaRPr lang="en-US" altLang="zh-CN" dirty="0" smtClean="0"/>
          </a:p>
          <a:p>
            <a:r>
              <a:rPr lang="zh-CN" altLang="en-US" sz="1200" b="0" i="0" kern="1200" dirty="0" smtClean="0">
                <a:solidFill>
                  <a:schemeClr val="tx1"/>
                </a:solidFill>
                <a:effectLst/>
                <a:latin typeface="+mn-lt"/>
                <a:ea typeface="+mn-ea"/>
                <a:cs typeface="+mn-cs"/>
              </a:rPr>
              <a:t>手把手教你如何用 </a:t>
            </a:r>
            <a:r>
              <a:rPr lang="en-US" altLang="zh-CN" sz="1200" b="0" i="0" kern="1200" dirty="0" err="1" smtClean="0">
                <a:solidFill>
                  <a:schemeClr val="tx1"/>
                </a:solidFill>
                <a:effectLst/>
                <a:latin typeface="+mn-lt"/>
                <a:ea typeface="+mn-ea"/>
                <a:cs typeface="+mn-cs"/>
              </a:rPr>
              <a:t>OpenCV</a:t>
            </a:r>
            <a:r>
              <a:rPr lang="en-US" altLang="zh-CN" sz="1200" b="0" i="0" kern="1200" dirty="0" smtClean="0">
                <a:solidFill>
                  <a:schemeClr val="tx1"/>
                </a:solidFill>
                <a:effectLst/>
                <a:latin typeface="+mn-lt"/>
                <a:ea typeface="+mn-ea"/>
                <a:cs typeface="+mn-cs"/>
              </a:rPr>
              <a:t> + Python </a:t>
            </a:r>
            <a:r>
              <a:rPr lang="zh-CN" altLang="en-US" sz="1200" b="0" i="0" kern="1200" dirty="0" smtClean="0">
                <a:solidFill>
                  <a:schemeClr val="tx1"/>
                </a:solidFill>
                <a:effectLst/>
                <a:latin typeface="+mn-lt"/>
                <a:ea typeface="+mn-ea"/>
                <a:cs typeface="+mn-cs"/>
              </a:rPr>
              <a:t>实现人脸识别</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en-US" altLang="zh-CN" sz="1200" b="0" i="0" kern="1200" dirty="0" err="1" smtClean="0">
                <a:solidFill>
                  <a:schemeClr val="tx1"/>
                </a:solidFill>
                <a:effectLst/>
                <a:latin typeface="+mn-lt"/>
                <a:ea typeface="+mn-ea"/>
                <a:cs typeface="+mn-cs"/>
              </a:rPr>
              <a:t>Haar</a:t>
            </a:r>
            <a:r>
              <a:rPr lang="zh-CN" altLang="en-US" sz="1200" b="0" i="0" kern="1200" dirty="0" smtClean="0">
                <a:solidFill>
                  <a:schemeClr val="tx1"/>
                </a:solidFill>
                <a:effectLst/>
                <a:latin typeface="+mn-lt"/>
                <a:ea typeface="+mn-ea"/>
                <a:cs typeface="+mn-cs"/>
              </a:rPr>
              <a:t>特征分类器就是一个</a:t>
            </a:r>
            <a:r>
              <a:rPr lang="en-US" altLang="zh-CN" sz="1200" b="0" i="0" kern="1200" dirty="0" smtClean="0">
                <a:solidFill>
                  <a:schemeClr val="tx1"/>
                </a:solidFill>
                <a:effectLst/>
                <a:latin typeface="+mn-lt"/>
                <a:ea typeface="+mn-ea"/>
                <a:cs typeface="+mn-cs"/>
              </a:rPr>
              <a:t>XML</a:t>
            </a:r>
            <a:r>
              <a:rPr lang="zh-CN" altLang="en-US" sz="1200" b="0" i="0" kern="1200" dirty="0" smtClean="0">
                <a:solidFill>
                  <a:schemeClr val="tx1"/>
                </a:solidFill>
                <a:effectLst/>
                <a:latin typeface="+mn-lt"/>
                <a:ea typeface="+mn-ea"/>
                <a:cs typeface="+mn-cs"/>
              </a:rPr>
              <a:t>文件，该文件中会描述人体各个部位的</a:t>
            </a:r>
            <a:r>
              <a:rPr lang="en-US" altLang="zh-CN" sz="1200" b="0" i="0" kern="1200" dirty="0" err="1" smtClean="0">
                <a:solidFill>
                  <a:schemeClr val="tx1"/>
                </a:solidFill>
                <a:effectLst/>
                <a:latin typeface="+mn-lt"/>
                <a:ea typeface="+mn-ea"/>
                <a:cs typeface="+mn-cs"/>
              </a:rPr>
              <a:t>Haar</a:t>
            </a:r>
            <a:r>
              <a:rPr lang="zh-CN" altLang="en-US" sz="1200" b="0" i="0" kern="1200" dirty="0" smtClean="0">
                <a:solidFill>
                  <a:schemeClr val="tx1"/>
                </a:solidFill>
                <a:effectLst/>
                <a:latin typeface="+mn-lt"/>
                <a:ea typeface="+mn-ea"/>
                <a:cs typeface="+mn-cs"/>
              </a:rPr>
              <a:t>特征值。</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Windows</a:t>
            </a:r>
            <a:r>
              <a:rPr lang="zh-CN" altLang="en-US" sz="1200" b="0" i="0" kern="1200" dirty="0" smtClean="0">
                <a:solidFill>
                  <a:schemeClr val="tx1"/>
                </a:solidFill>
                <a:effectLst/>
                <a:latin typeface="+mn-lt"/>
                <a:ea typeface="+mn-ea"/>
                <a:cs typeface="+mn-cs"/>
              </a:rPr>
              <a:t>下，如果使用</a:t>
            </a:r>
            <a:r>
              <a:rPr lang="en-US" altLang="zh-CN" dirty="0" smtClean="0"/>
              <a:t>pip install </a:t>
            </a:r>
            <a:r>
              <a:rPr lang="en-US" altLang="zh-CN" dirty="0" err="1" smtClean="0"/>
              <a:t>opencv</a:t>
            </a:r>
            <a:r>
              <a:rPr lang="en-US" altLang="zh-CN" dirty="0" smtClean="0"/>
              <a:t>-python</a:t>
            </a:r>
            <a:r>
              <a:rPr lang="zh-CN" altLang="en-US" sz="1200" b="0" i="0" kern="1200" dirty="0" smtClean="0">
                <a:solidFill>
                  <a:schemeClr val="tx1"/>
                </a:solidFill>
                <a:effectLst/>
                <a:latin typeface="+mn-lt"/>
                <a:ea typeface="+mn-ea"/>
                <a:cs typeface="+mn-cs"/>
              </a:rPr>
              <a:t>安装</a:t>
            </a:r>
            <a:r>
              <a:rPr lang="en-US" altLang="zh-CN" sz="1200" b="0" i="0" kern="1200" dirty="0" err="1" smtClean="0">
                <a:solidFill>
                  <a:schemeClr val="tx1"/>
                </a:solidFill>
                <a:effectLst/>
                <a:latin typeface="+mn-lt"/>
                <a:ea typeface="+mn-ea"/>
                <a:cs typeface="+mn-cs"/>
              </a:rPr>
              <a:t>OpenCV</a:t>
            </a:r>
            <a:r>
              <a:rPr lang="zh-CN" altLang="en-US" sz="1200" b="0" i="0" kern="1200" dirty="0" smtClean="0">
                <a:solidFill>
                  <a:schemeClr val="tx1"/>
                </a:solidFill>
                <a:effectLst/>
                <a:latin typeface="+mn-lt"/>
                <a:ea typeface="+mn-ea"/>
                <a:cs typeface="+mn-cs"/>
              </a:rPr>
              <a:t>可能会</a:t>
            </a:r>
            <a:r>
              <a:rPr lang="en-US" altLang="zh-CN" sz="1200" b="0" i="0" kern="1200" dirty="0" smtClean="0">
                <a:solidFill>
                  <a:schemeClr val="tx1"/>
                </a:solidFill>
                <a:effectLst/>
                <a:latin typeface="+mn-lt"/>
                <a:ea typeface="+mn-ea"/>
                <a:cs typeface="+mn-cs"/>
              </a:rPr>
              <a:t>cv2.face</a:t>
            </a:r>
            <a:r>
              <a:rPr lang="zh-CN" altLang="en-US" sz="1200" b="0" i="0" kern="1200" dirty="0" smtClean="0">
                <a:solidFill>
                  <a:schemeClr val="tx1"/>
                </a:solidFill>
                <a:effectLst/>
                <a:latin typeface="+mn-lt"/>
                <a:ea typeface="+mn-ea"/>
                <a:cs typeface="+mn-cs"/>
              </a:rPr>
              <a:t>找不到，需要使用</a:t>
            </a:r>
            <a:r>
              <a:rPr lang="en-US" altLang="zh-CN" dirty="0" smtClean="0"/>
              <a:t>pip install </a:t>
            </a:r>
            <a:r>
              <a:rPr lang="en-US" altLang="zh-CN" dirty="0" err="1" smtClean="0"/>
              <a:t>opencv</a:t>
            </a:r>
            <a:r>
              <a:rPr lang="en-US" altLang="zh-CN" dirty="0" smtClean="0"/>
              <a:t>-</a:t>
            </a:r>
            <a:r>
              <a:rPr lang="en-US" altLang="zh-CN" dirty="0" err="1" smtClean="0"/>
              <a:t>contrib</a:t>
            </a:r>
            <a:r>
              <a:rPr lang="en-US" altLang="zh-CN" dirty="0" smtClean="0"/>
              <a:t>-python</a:t>
            </a:r>
            <a:r>
              <a:rPr lang="zh-CN" altLang="en-US" sz="1200" b="0" i="0" kern="1200" dirty="0" smtClean="0">
                <a:solidFill>
                  <a:schemeClr val="tx1"/>
                </a:solidFill>
                <a:effectLst/>
                <a:latin typeface="+mn-lt"/>
                <a:ea typeface="+mn-ea"/>
                <a:cs typeface="+mn-cs"/>
              </a:rPr>
              <a:t>重新安装。</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en-US" altLang="zh-CN" dirty="0" smtClean="0">
                <a:hlinkClick r:id="rId4"/>
              </a:rPr>
              <a:t>https://blog.csdn.net/marleylee/article/details/81160796</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人脸识别之人脸检测（一）</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综述</a:t>
            </a:r>
          </a:p>
          <a:p>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opencv2</a:t>
            </a:r>
            <a:r>
              <a:rPr lang="zh-CN" altLang="en-US" sz="1200" b="0" i="0" kern="1200" dirty="0" smtClean="0">
                <a:solidFill>
                  <a:schemeClr val="tx1"/>
                </a:solidFill>
                <a:effectLst/>
                <a:latin typeface="+mn-lt"/>
                <a:ea typeface="+mn-ea"/>
                <a:cs typeface="+mn-cs"/>
              </a:rPr>
              <a:t>中人脸检测使用的是 </a:t>
            </a:r>
            <a:r>
              <a:rPr lang="en-US" altLang="zh-CN" sz="1200" b="0" i="0" kern="1200" dirty="0" err="1" smtClean="0">
                <a:solidFill>
                  <a:schemeClr val="tx1"/>
                </a:solidFill>
                <a:effectLst/>
                <a:latin typeface="+mn-lt"/>
                <a:ea typeface="+mn-ea"/>
                <a:cs typeface="+mn-cs"/>
              </a:rPr>
              <a:t>detectMultiScale</a:t>
            </a:r>
            <a:r>
              <a:rPr lang="zh-CN" altLang="en-US" sz="1200" b="0" i="0" kern="1200" dirty="0" smtClean="0">
                <a:solidFill>
                  <a:schemeClr val="tx1"/>
                </a:solidFill>
                <a:effectLst/>
                <a:latin typeface="+mn-lt"/>
                <a:ea typeface="+mn-ea"/>
                <a:cs typeface="+mn-cs"/>
              </a:rPr>
              <a:t>函数。它可以检测出图片中所有的人脸，并将人脸用</a:t>
            </a:r>
            <a:r>
              <a:rPr lang="en-US" altLang="zh-CN" sz="1200" b="0" i="0" kern="1200" dirty="0" smtClean="0">
                <a:solidFill>
                  <a:schemeClr val="tx1"/>
                </a:solidFill>
                <a:effectLst/>
                <a:latin typeface="+mn-lt"/>
                <a:ea typeface="+mn-ea"/>
                <a:cs typeface="+mn-cs"/>
              </a:rPr>
              <a:t>vector</a:t>
            </a:r>
            <a:r>
              <a:rPr lang="zh-CN" altLang="en-US" sz="1200" b="0" i="0" kern="1200" dirty="0" smtClean="0">
                <a:solidFill>
                  <a:schemeClr val="tx1"/>
                </a:solidFill>
                <a:effectLst/>
                <a:latin typeface="+mn-lt"/>
                <a:ea typeface="+mn-ea"/>
                <a:cs typeface="+mn-cs"/>
              </a:rPr>
              <a:t>保存各个人脸的坐标、大小（用矩形表示），</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en-US" altLang="zh-CN" dirty="0" smtClean="0">
                <a:hlinkClick r:id="rId5"/>
              </a:rPr>
              <a:t>https://blog.csdn.net/weixin_42309501/article/details/80781293</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smtClean="0">
                <a:solidFill>
                  <a:schemeClr val="tx1"/>
                </a:solidFill>
                <a:effectLst/>
                <a:latin typeface="+mn-lt"/>
                <a:ea typeface="+mn-ea"/>
                <a:cs typeface="+mn-cs"/>
              </a:rPr>
              <a:t>opencv</a:t>
            </a:r>
            <a:r>
              <a:rPr lang="en-US" altLang="zh-CN" sz="1200" b="1" i="0" kern="1200" dirty="0" smtClean="0">
                <a:solidFill>
                  <a:schemeClr val="tx1"/>
                </a:solidFill>
                <a:effectLst/>
                <a:latin typeface="+mn-lt"/>
                <a:ea typeface="+mn-ea"/>
                <a:cs typeface="+mn-cs"/>
              </a:rPr>
              <a:t> </a:t>
            </a:r>
            <a:r>
              <a:rPr lang="en-US" altLang="zh-CN" sz="1200" b="1" i="0" kern="1200" dirty="0" err="1" smtClean="0">
                <a:solidFill>
                  <a:schemeClr val="tx1"/>
                </a:solidFill>
                <a:effectLst/>
                <a:latin typeface="+mn-lt"/>
                <a:ea typeface="+mn-ea"/>
                <a:cs typeface="+mn-cs"/>
              </a:rPr>
              <a:t>detectMultiScale</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参数调节</a:t>
            </a:r>
          </a:p>
          <a:p>
            <a:r>
              <a:rPr lang="en-US" altLang="zh-CN" dirty="0" smtClean="0">
                <a:hlinkClick r:id="rId6"/>
              </a:rPr>
              <a:t>https://blog.csdn.net/qq_37791134/article/details/80583726</a:t>
            </a:r>
            <a:endParaRPr lang="en-US" altLang="zh-CN" dirty="0" smtClean="0"/>
          </a:p>
          <a:p>
            <a:endParaRPr lang="en-US" altLang="zh-CN" dirty="0" smtClean="0"/>
          </a:p>
          <a:p>
            <a:r>
              <a:rPr lang="en-US" altLang="zh-CN" dirty="0" smtClean="0"/>
              <a:t>1.image</a:t>
            </a:r>
            <a:r>
              <a:rPr lang="zh-CN" altLang="en-US" dirty="0" smtClean="0"/>
              <a:t>表示的是要检测的输入图像</a:t>
            </a:r>
          </a:p>
          <a:p>
            <a:endParaRPr lang="zh-CN" altLang="en-US" dirty="0" smtClean="0"/>
          </a:p>
          <a:p>
            <a:r>
              <a:rPr lang="en-US" altLang="zh-CN" dirty="0" smtClean="0"/>
              <a:t>2.objects</a:t>
            </a:r>
            <a:r>
              <a:rPr lang="zh-CN" altLang="en-US" dirty="0" smtClean="0"/>
              <a:t>表示检测到的人脸目标序列</a:t>
            </a:r>
          </a:p>
          <a:p>
            <a:endParaRPr lang="zh-CN" altLang="en-US" dirty="0" smtClean="0"/>
          </a:p>
          <a:p>
            <a:r>
              <a:rPr lang="en-US" altLang="zh-CN" dirty="0" smtClean="0"/>
              <a:t>3.scaleFactor</a:t>
            </a:r>
            <a:r>
              <a:rPr lang="zh-CN" altLang="en-US" dirty="0" smtClean="0"/>
              <a:t>表示每次图像尺寸减小的比例</a:t>
            </a:r>
          </a:p>
          <a:p>
            <a:endParaRPr lang="zh-CN" altLang="en-US" dirty="0" smtClean="0"/>
          </a:p>
          <a:p>
            <a:r>
              <a:rPr lang="en-US" altLang="zh-CN" dirty="0" smtClean="0"/>
              <a:t>4. </a:t>
            </a:r>
            <a:r>
              <a:rPr lang="en-US" altLang="zh-CN" dirty="0" err="1" smtClean="0"/>
              <a:t>minNeighbors</a:t>
            </a:r>
            <a:r>
              <a:rPr lang="zh-CN" altLang="en-US" dirty="0" smtClean="0"/>
              <a:t>表示每一个目标至少要被检测到</a:t>
            </a:r>
            <a:r>
              <a:rPr lang="en-US" altLang="zh-CN" dirty="0" smtClean="0"/>
              <a:t>3</a:t>
            </a:r>
            <a:r>
              <a:rPr lang="zh-CN" altLang="en-US" dirty="0" smtClean="0"/>
              <a:t>次才算是真的目标</a:t>
            </a:r>
            <a:r>
              <a:rPr lang="en-US" altLang="zh-CN" dirty="0" smtClean="0"/>
              <a:t>(</a:t>
            </a:r>
            <a:r>
              <a:rPr lang="zh-CN" altLang="en-US" dirty="0" smtClean="0"/>
              <a:t>因为周围的像素和不同的窗口大小都可以检测到人脸</a:t>
            </a:r>
            <a:r>
              <a:rPr lang="en-US" altLang="zh-CN" dirty="0" smtClean="0"/>
              <a:t>),</a:t>
            </a:r>
          </a:p>
          <a:p>
            <a:endParaRPr lang="en-US" altLang="zh-CN" dirty="0" smtClean="0"/>
          </a:p>
          <a:p>
            <a:r>
              <a:rPr lang="en-US" altLang="zh-CN" dirty="0" smtClean="0"/>
              <a:t>5.minSize</a:t>
            </a:r>
            <a:r>
              <a:rPr lang="zh-CN" altLang="en-US" dirty="0" smtClean="0"/>
              <a:t>为目标的最小尺寸</a:t>
            </a:r>
          </a:p>
          <a:p>
            <a:endParaRPr lang="zh-CN" altLang="en-US" dirty="0" smtClean="0"/>
          </a:p>
          <a:p>
            <a:r>
              <a:rPr lang="en-US" altLang="zh-CN" dirty="0" smtClean="0"/>
              <a:t>6.minSize</a:t>
            </a:r>
            <a:r>
              <a:rPr lang="zh-CN" altLang="en-US" dirty="0" smtClean="0"/>
              <a:t>为目标的最大尺寸</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167</a:t>
            </a:fld>
            <a:endParaRPr lang="zh-CN" altLang="en-US"/>
          </a:p>
        </p:txBody>
      </p:sp>
    </p:spTree>
    <p:extLst>
      <p:ext uri="{BB962C8B-B14F-4D97-AF65-F5344CB8AC3E}">
        <p14:creationId xmlns:p14="http://schemas.microsoft.com/office/powerpoint/2010/main" val="165958882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168</a:t>
            </a:fld>
            <a:endParaRPr lang="zh-CN" altLang="en-US"/>
          </a:p>
        </p:txBody>
      </p:sp>
    </p:spTree>
    <p:extLst>
      <p:ext uri="{BB962C8B-B14F-4D97-AF65-F5344CB8AC3E}">
        <p14:creationId xmlns:p14="http://schemas.microsoft.com/office/powerpoint/2010/main" val="37668497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169</a:t>
            </a:fld>
            <a:endParaRPr lang="zh-CN" altLang="en-US"/>
          </a:p>
        </p:txBody>
      </p:sp>
    </p:spTree>
    <p:extLst>
      <p:ext uri="{BB962C8B-B14F-4D97-AF65-F5344CB8AC3E}">
        <p14:creationId xmlns:p14="http://schemas.microsoft.com/office/powerpoint/2010/main" val="70968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19</a:t>
            </a:fld>
            <a:endParaRPr lang="zh-CN" altLang="en-US"/>
          </a:p>
        </p:txBody>
      </p:sp>
    </p:spTree>
    <p:extLst>
      <p:ext uri="{BB962C8B-B14F-4D97-AF65-F5344CB8AC3E}">
        <p14:creationId xmlns:p14="http://schemas.microsoft.com/office/powerpoint/2010/main" val="17078811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170</a:t>
            </a:fld>
            <a:endParaRPr lang="zh-CN" altLang="en-US"/>
          </a:p>
        </p:txBody>
      </p:sp>
    </p:spTree>
    <p:extLst>
      <p:ext uri="{BB962C8B-B14F-4D97-AF65-F5344CB8AC3E}">
        <p14:creationId xmlns:p14="http://schemas.microsoft.com/office/powerpoint/2010/main" val="14256087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171</a:t>
            </a:fld>
            <a:endParaRPr lang="zh-CN" altLang="en-US"/>
          </a:p>
        </p:txBody>
      </p:sp>
    </p:spTree>
    <p:extLst>
      <p:ext uri="{BB962C8B-B14F-4D97-AF65-F5344CB8AC3E}">
        <p14:creationId xmlns:p14="http://schemas.microsoft.com/office/powerpoint/2010/main" val="14620450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172</a:t>
            </a:fld>
            <a:endParaRPr lang="zh-CN" altLang="en-US"/>
          </a:p>
        </p:txBody>
      </p:sp>
    </p:spTree>
    <p:extLst>
      <p:ext uri="{BB962C8B-B14F-4D97-AF65-F5344CB8AC3E}">
        <p14:creationId xmlns:p14="http://schemas.microsoft.com/office/powerpoint/2010/main" val="378049609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173</a:t>
            </a:fld>
            <a:endParaRPr lang="en-US" altLang="zh-CN"/>
          </a:p>
        </p:txBody>
      </p:sp>
    </p:spTree>
    <p:extLst>
      <p:ext uri="{BB962C8B-B14F-4D97-AF65-F5344CB8AC3E}">
        <p14:creationId xmlns:p14="http://schemas.microsoft.com/office/powerpoint/2010/main" val="26192780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通过梯度下降法学习参数</a:t>
            </a:r>
            <a:endParaRPr lang="en-US" altLang="zh-CN" dirty="0" smtClean="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https://hit-scir.gitbooks.io/neural-networks-and-deep-learning-zh_cn/content/chap1/c1s5.html</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CNN</a:t>
            </a:r>
            <a:r>
              <a:rPr lang="zh-CN" altLang="en-US" sz="1200" b="1" i="0" kern="1200" dirty="0" smtClean="0">
                <a:solidFill>
                  <a:schemeClr val="tx1"/>
                </a:solidFill>
                <a:effectLst/>
                <a:latin typeface="+mn-lt"/>
                <a:ea typeface="+mn-ea"/>
                <a:cs typeface="+mn-cs"/>
              </a:rPr>
              <a:t>卷积神经网络全面生动解读</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深度学习笔记</a:t>
            </a:r>
          </a:p>
          <a:p>
            <a:r>
              <a:rPr lang="en-US" altLang="zh-CN" dirty="0" smtClean="0">
                <a:hlinkClick r:id="rId4"/>
              </a:rPr>
              <a:t>https://blog.csdn.net/qq_31456593/article/details/76083091</a:t>
            </a:r>
            <a:endParaRPr lang="en-US" altLang="zh-CN" dirty="0" smtClean="0">
              <a:hlinkClick r:id="rId5"/>
            </a:endParaRPr>
          </a:p>
          <a:p>
            <a:endParaRPr lang="en-US" altLang="zh-CN" dirty="0" smtClean="0">
              <a:hlinkClick r:id="rId5"/>
            </a:endParaRPr>
          </a:p>
          <a:p>
            <a:r>
              <a:rPr lang="en-US" altLang="zh-CN" dirty="0" err="1" smtClean="0">
                <a:hlinkClick r:id="rId5"/>
              </a:rPr>
              <a:t>Tensorflow</a:t>
            </a:r>
            <a:r>
              <a:rPr lang="en-US" altLang="zh-CN" dirty="0" smtClean="0">
                <a:hlinkClick r:id="rId5"/>
              </a:rPr>
              <a:t> V1.x</a:t>
            </a:r>
            <a:r>
              <a:rPr lang="zh-CN" altLang="en-US" dirty="0" smtClean="0">
                <a:hlinkClick r:id="rId5"/>
              </a:rPr>
              <a:t>的用法：</a:t>
            </a:r>
            <a:endParaRPr lang="en-US" altLang="zh-CN" dirty="0" smtClean="0">
              <a:hlinkClick r:id="rId5"/>
            </a:endParaRPr>
          </a:p>
          <a:p>
            <a:r>
              <a:rPr lang="en-US" altLang="zh-CN" dirty="0" smtClean="0">
                <a:hlinkClick r:id="rId5"/>
              </a:rPr>
              <a:t>http://www.tensorfly.cn/tfdoc/get_started/basic_usage.html</a:t>
            </a:r>
            <a:endParaRPr lang="en-US" altLang="zh-CN" dirty="0" smtClean="0"/>
          </a:p>
          <a:p>
            <a:r>
              <a:rPr lang="en-US" altLang="zh-CN" sz="1200" b="1" i="0" kern="1200" dirty="0" err="1" smtClean="0">
                <a:solidFill>
                  <a:schemeClr val="tx1"/>
                </a:solidFill>
                <a:effectLst/>
                <a:latin typeface="+mn-lt"/>
                <a:ea typeface="+mn-ea"/>
                <a:cs typeface="+mn-cs"/>
              </a:rPr>
              <a:t>TensorFlow</a:t>
            </a:r>
            <a:r>
              <a:rPr lang="en-US" altLang="zh-CN" sz="1200" b="1" i="0" kern="1200" dirty="0" smtClean="0">
                <a:solidFill>
                  <a:schemeClr val="tx1"/>
                </a:solidFill>
                <a:effectLst/>
                <a:latin typeface="+mn-lt"/>
                <a:ea typeface="+mn-ea"/>
                <a:cs typeface="+mn-cs"/>
              </a:rPr>
              <a:t> 2.0</a:t>
            </a:r>
            <a:r>
              <a:rPr lang="zh-CN" altLang="en-US" sz="1200" b="1" i="0" kern="1200" dirty="0" smtClean="0">
                <a:solidFill>
                  <a:schemeClr val="tx1"/>
                </a:solidFill>
                <a:effectLst/>
                <a:latin typeface="+mn-lt"/>
                <a:ea typeface="+mn-ea"/>
                <a:cs typeface="+mn-cs"/>
              </a:rPr>
              <a:t>深度强化学习指南</a:t>
            </a:r>
            <a:endParaRPr lang="en-US" altLang="zh-CN" dirty="0" smtClean="0"/>
          </a:p>
          <a:p>
            <a:r>
              <a:rPr lang="en-US" altLang="zh-CN" dirty="0" smtClean="0">
                <a:hlinkClick r:id="rId6"/>
              </a:rPr>
              <a:t>https://yq.aliyun.com/articles/688842?utm_content=g_1000039923</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最全 </a:t>
            </a:r>
            <a:r>
              <a:rPr lang="en-US" altLang="zh-CN" sz="1200" b="1" i="0" kern="1200" dirty="0" smtClean="0">
                <a:solidFill>
                  <a:schemeClr val="tx1"/>
                </a:solidFill>
                <a:effectLst/>
                <a:latin typeface="+mn-lt"/>
                <a:ea typeface="+mn-ea"/>
                <a:cs typeface="+mn-cs"/>
              </a:rPr>
              <a:t>TensorFlow2.0 </a:t>
            </a:r>
            <a:r>
              <a:rPr lang="zh-CN" altLang="en-US" sz="1200" b="1" i="0" kern="1200" dirty="0" smtClean="0">
                <a:solidFill>
                  <a:schemeClr val="tx1"/>
                </a:solidFill>
                <a:effectLst/>
                <a:latin typeface="+mn-lt"/>
                <a:ea typeface="+mn-ea"/>
                <a:cs typeface="+mn-cs"/>
              </a:rPr>
              <a:t>教程</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持续更新</a:t>
            </a:r>
          </a:p>
          <a:p>
            <a:r>
              <a:rPr lang="en-US" altLang="zh-CN" dirty="0" smtClean="0">
                <a:hlinkClick r:id="rId7"/>
              </a:rPr>
              <a:t>https://blog.csdn.net/qq_31456593/article/details/88606284</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smtClean="0">
                <a:solidFill>
                  <a:schemeClr val="tx1"/>
                </a:solidFill>
                <a:effectLst/>
                <a:latin typeface="+mn-lt"/>
                <a:ea typeface="+mn-ea"/>
                <a:cs typeface="+mn-cs"/>
              </a:rPr>
              <a:t>TensorFlow</a:t>
            </a:r>
            <a:r>
              <a:rPr lang="en-US" altLang="zh-CN" sz="1200" b="1" i="0" kern="1200" dirty="0" smtClean="0">
                <a:solidFill>
                  <a:schemeClr val="tx1"/>
                </a:solidFill>
                <a:effectLst/>
                <a:latin typeface="+mn-lt"/>
                <a:ea typeface="+mn-ea"/>
                <a:cs typeface="+mn-cs"/>
              </a:rPr>
              <a:t> 2.0 </a:t>
            </a:r>
            <a:r>
              <a:rPr lang="zh-CN" altLang="en-US" sz="1200" b="1" i="0" kern="1200" dirty="0" smtClean="0">
                <a:solidFill>
                  <a:schemeClr val="tx1"/>
                </a:solidFill>
                <a:effectLst/>
                <a:latin typeface="+mn-lt"/>
                <a:ea typeface="+mn-ea"/>
                <a:cs typeface="+mn-cs"/>
              </a:rPr>
              <a:t>的符号式 </a:t>
            </a:r>
            <a:r>
              <a:rPr lang="en-US" altLang="zh-CN" sz="1200" b="1" i="0" kern="1200" dirty="0" smtClean="0">
                <a:solidFill>
                  <a:schemeClr val="tx1"/>
                </a:solidFill>
                <a:effectLst/>
                <a:latin typeface="+mn-lt"/>
                <a:ea typeface="+mn-ea"/>
                <a:cs typeface="+mn-cs"/>
              </a:rPr>
              <a:t>API </a:t>
            </a:r>
            <a:r>
              <a:rPr lang="zh-CN" altLang="en-US" sz="1200" b="1" i="0" kern="1200" dirty="0" smtClean="0">
                <a:solidFill>
                  <a:schemeClr val="tx1"/>
                </a:solidFill>
                <a:effectLst/>
                <a:latin typeface="+mn-lt"/>
                <a:ea typeface="+mn-ea"/>
                <a:cs typeface="+mn-cs"/>
              </a:rPr>
              <a:t>和命令式 </a:t>
            </a:r>
            <a:r>
              <a:rPr lang="en-US" altLang="zh-CN" sz="1200" b="1" i="0" kern="1200" dirty="0" smtClean="0">
                <a:solidFill>
                  <a:schemeClr val="tx1"/>
                </a:solidFill>
                <a:effectLst/>
                <a:latin typeface="+mn-lt"/>
                <a:ea typeface="+mn-ea"/>
                <a:cs typeface="+mn-cs"/>
              </a:rPr>
              <a:t>API</a:t>
            </a:r>
            <a:endParaRPr lang="en-US" altLang="zh-CN" dirty="0" smtClean="0"/>
          </a:p>
          <a:p>
            <a:r>
              <a:rPr lang="en-US" altLang="zh-CN" dirty="0" smtClean="0">
                <a:hlinkClick r:id="rId8"/>
              </a:rPr>
              <a:t>https://baijiahao.baidu.com/s?id=1624089681077378383</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代码实例：如何使用 </a:t>
            </a:r>
            <a:r>
              <a:rPr lang="en-US" altLang="zh-CN" sz="1200" b="1" i="0" kern="1200" dirty="0" err="1" smtClean="0">
                <a:solidFill>
                  <a:schemeClr val="tx1"/>
                </a:solidFill>
                <a:effectLst/>
                <a:latin typeface="+mn-lt"/>
                <a:ea typeface="+mn-ea"/>
                <a:cs typeface="+mn-cs"/>
              </a:rPr>
              <a:t>TensorFlow</a:t>
            </a:r>
            <a:r>
              <a:rPr lang="en-US" altLang="zh-CN" sz="1200" b="1" i="0" kern="1200" dirty="0" smtClean="0">
                <a:solidFill>
                  <a:schemeClr val="tx1"/>
                </a:solidFill>
                <a:effectLst/>
                <a:latin typeface="+mn-lt"/>
                <a:ea typeface="+mn-ea"/>
                <a:cs typeface="+mn-cs"/>
              </a:rPr>
              <a:t> 2.0 Preview</a:t>
            </a:r>
          </a:p>
          <a:p>
            <a:r>
              <a:rPr lang="en-US" altLang="zh-CN" dirty="0" smtClean="0">
                <a:hlinkClick r:id="rId9"/>
              </a:rPr>
              <a:t>http://www.luyixian.cn/news_show_10283.aspx</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174</a:t>
            </a:fld>
            <a:endParaRPr lang="en-US" altLang="zh-CN"/>
          </a:p>
        </p:txBody>
      </p:sp>
    </p:spTree>
    <p:extLst>
      <p:ext uri="{BB962C8B-B14F-4D97-AF65-F5344CB8AC3E}">
        <p14:creationId xmlns:p14="http://schemas.microsoft.com/office/powerpoint/2010/main" val="16545134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人对事物的观察是通过对不同特征捕获的综合，视觉神经系统中有专门负责不同特征感知的视觉元。从对视觉神经系统的研究出发，神经网络的研究者提出用一个神经元每次观察输入的部分特征（比如图片的一小块），然后通过逐步移动的方法观察整个输入的方法，然后用多个这种神经元提取输入的不同特征，最后在通过一个全连接网络对这些特征进行整合，最终达成分类效果</a:t>
            </a:r>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175</a:t>
            </a:fld>
            <a:endParaRPr lang="en-US" altLang="zh-CN"/>
          </a:p>
        </p:txBody>
      </p:sp>
    </p:spTree>
    <p:extLst>
      <p:ext uri="{BB962C8B-B14F-4D97-AF65-F5344CB8AC3E}">
        <p14:creationId xmlns:p14="http://schemas.microsoft.com/office/powerpoint/2010/main" val="33012263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感知器</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面向幼儿园的人工智能</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https://blog.csdn.net/a986597353/article/details/79844022</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smtClean="0">
                <a:solidFill>
                  <a:schemeClr val="tx1"/>
                </a:solidFill>
                <a:effectLst/>
                <a:latin typeface="+mn-lt"/>
                <a:ea typeface="+mn-ea"/>
                <a:cs typeface="+mn-cs"/>
              </a:rPr>
              <a:t>AlexNet</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4"/>
              </a:rPr>
              <a:t>https://blog.csdn.net/guoyunfei20/article/details/78122504</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5"/>
              </a:rPr>
              <a:t>[Deep Learning] </a:t>
            </a:r>
            <a:r>
              <a:rPr lang="zh-CN" altLang="en-US" sz="1200" b="1" i="0" u="none" strike="noStrike" kern="1200" dirty="0" smtClean="0">
                <a:solidFill>
                  <a:schemeClr val="tx1"/>
                </a:solidFill>
                <a:effectLst/>
                <a:latin typeface="+mn-lt"/>
                <a:ea typeface="+mn-ea"/>
                <a:cs typeface="+mn-cs"/>
                <a:hlinkClick r:id="rId5"/>
              </a:rPr>
              <a:t>神经网络基础</a:t>
            </a:r>
            <a:endParaRPr lang="zh-CN" alt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5"/>
              </a:rPr>
              <a:t>https://www.cnblogs.com/maybe2030/p/5597716.html</a:t>
            </a:r>
            <a:endParaRPr lang="zh-CN" altLang="en-US" dirty="0" smtClean="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176</a:t>
            </a:fld>
            <a:endParaRPr lang="en-US" altLang="zh-CN"/>
          </a:p>
        </p:txBody>
      </p:sp>
    </p:spTree>
    <p:extLst>
      <p:ext uri="{BB962C8B-B14F-4D97-AF65-F5344CB8AC3E}">
        <p14:creationId xmlns:p14="http://schemas.microsoft.com/office/powerpoint/2010/main" val="70026178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177</a:t>
            </a:fld>
            <a:endParaRPr lang="en-US" altLang="zh-CN"/>
          </a:p>
        </p:txBody>
      </p:sp>
    </p:spTree>
    <p:extLst>
      <p:ext uri="{BB962C8B-B14F-4D97-AF65-F5344CB8AC3E}">
        <p14:creationId xmlns:p14="http://schemas.microsoft.com/office/powerpoint/2010/main" val="348445501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178</a:t>
            </a:fld>
            <a:endParaRPr lang="en-US" altLang="zh-CN"/>
          </a:p>
        </p:txBody>
      </p:sp>
    </p:spTree>
    <p:extLst>
      <p:ext uri="{BB962C8B-B14F-4D97-AF65-F5344CB8AC3E}">
        <p14:creationId xmlns:p14="http://schemas.microsoft.com/office/powerpoint/2010/main" val="21573533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B9273C5-B6D9-439E-BF5D-A0649925C66D}" type="slidenum">
              <a:rPr lang="en-US" altLang="zh-CN" smtClean="0">
                <a:latin typeface="Times New Roman" panose="02020603050405020304" pitchFamily="18" charset="0"/>
              </a:rPr>
              <a:pPr fontAlgn="base">
                <a:spcBef>
                  <a:spcPct val="0"/>
                </a:spcBef>
                <a:spcAft>
                  <a:spcPct val="0"/>
                </a:spcAft>
              </a:pPr>
              <a:t>179</a:t>
            </a:fld>
            <a:endParaRPr lang="en-US" altLang="zh-CN" smtClean="0">
              <a:latin typeface="Times New Roman" panose="02020603050405020304"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33646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20</a:t>
            </a:fld>
            <a:endParaRPr lang="zh-CN" altLang="en-US"/>
          </a:p>
        </p:txBody>
      </p:sp>
    </p:spTree>
    <p:extLst>
      <p:ext uri="{BB962C8B-B14F-4D97-AF65-F5344CB8AC3E}">
        <p14:creationId xmlns:p14="http://schemas.microsoft.com/office/powerpoint/2010/main" val="21296196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B9273C5-B6D9-439E-BF5D-A0649925C66D}" type="slidenum">
              <a:rPr lang="en-US" altLang="zh-CN" smtClean="0">
                <a:latin typeface="Times New Roman" panose="02020603050405020304" pitchFamily="18" charset="0"/>
              </a:rPr>
              <a:pPr fontAlgn="base">
                <a:spcBef>
                  <a:spcPct val="0"/>
                </a:spcBef>
                <a:spcAft>
                  <a:spcPct val="0"/>
                </a:spcAft>
              </a:pPr>
              <a:t>180</a:t>
            </a:fld>
            <a:endParaRPr lang="en-US" altLang="zh-CN" smtClean="0">
              <a:latin typeface="Times New Roman" panose="02020603050405020304"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r>
              <a:rPr lang="zh-CN" altLang="en-US" sz="1200" b="1" i="0" kern="1200" dirty="0" smtClean="0">
                <a:solidFill>
                  <a:schemeClr val="tx1"/>
                </a:solidFill>
                <a:effectLst/>
                <a:latin typeface="+mn-lt"/>
                <a:ea typeface="+mn-ea"/>
                <a:cs typeface="+mn-cs"/>
              </a:rPr>
              <a:t>图像卷积与滤波的一些知识点</a:t>
            </a:r>
            <a:endParaRPr lang="en-US" altLang="zh-CN" sz="1200" b="1" i="0" kern="1200" dirty="0" smtClean="0">
              <a:solidFill>
                <a:schemeClr val="tx1"/>
              </a:solidFill>
              <a:effectLst/>
              <a:latin typeface="+mn-lt"/>
              <a:ea typeface="+mn-ea"/>
              <a:cs typeface="+mn-cs"/>
            </a:endParaRPr>
          </a:p>
          <a:p>
            <a:r>
              <a:rPr lang="en-US" altLang="zh-CN" smtClean="0">
                <a:hlinkClick r:id="rId3"/>
              </a:rPr>
              <a:t>https://blog.csdn.net/zouxy09/article/details/49080029</a:t>
            </a:r>
            <a:endParaRPr lang="zh-CN" altLang="en-US" sz="1200" b="1" i="0" kern="1200">
              <a:solidFill>
                <a:schemeClr val="tx1"/>
              </a:solidFill>
              <a:effectLst/>
              <a:latin typeface="+mn-lt"/>
              <a:ea typeface="+mn-ea"/>
              <a:cs typeface="+mn-cs"/>
            </a:endParaRPr>
          </a:p>
        </p:txBody>
      </p:sp>
    </p:spTree>
    <p:extLst>
      <p:ext uri="{BB962C8B-B14F-4D97-AF65-F5344CB8AC3E}">
        <p14:creationId xmlns:p14="http://schemas.microsoft.com/office/powerpoint/2010/main" val="227510682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E74CFAB-18C2-4624-97CE-87FFCA0BD10F}" type="slidenum">
              <a:rPr lang="en-US" altLang="zh-CN" smtClean="0">
                <a:latin typeface="Times New Roman" panose="02020603050405020304" pitchFamily="18" charset="0"/>
              </a:rPr>
              <a:pPr fontAlgn="base">
                <a:spcBef>
                  <a:spcPct val="0"/>
                </a:spcBef>
                <a:spcAft>
                  <a:spcPct val="0"/>
                </a:spcAft>
              </a:pPr>
              <a:t>181</a:t>
            </a:fld>
            <a:endParaRPr lang="en-US" altLang="zh-CN" smtClean="0">
              <a:latin typeface="Times New Roman" panose="02020603050405020304" pitchFamily="18"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9335733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0FCFD37-B3AE-4C03-9597-E650DEEE3060}" type="slidenum">
              <a:rPr lang="en-US" altLang="zh-CN" smtClean="0">
                <a:latin typeface="Times New Roman" panose="02020603050405020304" pitchFamily="18" charset="0"/>
              </a:rPr>
              <a:pPr fontAlgn="base">
                <a:spcBef>
                  <a:spcPct val="0"/>
                </a:spcBef>
                <a:spcAft>
                  <a:spcPct val="0"/>
                </a:spcAft>
              </a:pPr>
              <a:t>182</a:t>
            </a:fld>
            <a:endParaRPr lang="en-US" altLang="zh-CN" smtClean="0">
              <a:latin typeface="Times New Roman" panose="02020603050405020304" pitchFamily="18"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419854677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0FCFD37-B3AE-4C03-9597-E650DEEE3060}" type="slidenum">
              <a:rPr lang="en-US" altLang="zh-CN" smtClean="0">
                <a:latin typeface="Times New Roman" panose="02020603050405020304" pitchFamily="18" charset="0"/>
              </a:rPr>
              <a:pPr fontAlgn="base">
                <a:spcBef>
                  <a:spcPct val="0"/>
                </a:spcBef>
                <a:spcAft>
                  <a:spcPct val="0"/>
                </a:spcAft>
              </a:pPr>
              <a:t>183</a:t>
            </a:fld>
            <a:endParaRPr lang="en-US" altLang="zh-CN" smtClean="0">
              <a:latin typeface="Times New Roman" panose="02020603050405020304" pitchFamily="18"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0099005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184</a:t>
            </a:fld>
            <a:endParaRPr lang="zh-CN" altLang="en-US"/>
          </a:p>
        </p:txBody>
      </p:sp>
    </p:spTree>
    <p:extLst>
      <p:ext uri="{BB962C8B-B14F-4D97-AF65-F5344CB8AC3E}">
        <p14:creationId xmlns:p14="http://schemas.microsoft.com/office/powerpoint/2010/main" val="23171957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0FCFD37-B3AE-4C03-9597-E650DEEE3060}" type="slidenum">
              <a:rPr lang="en-US" altLang="zh-CN" smtClean="0">
                <a:latin typeface="Times New Roman" panose="02020603050405020304" pitchFamily="18" charset="0"/>
              </a:rPr>
              <a:pPr fontAlgn="base">
                <a:spcBef>
                  <a:spcPct val="0"/>
                </a:spcBef>
                <a:spcAft>
                  <a:spcPct val="0"/>
                </a:spcAft>
              </a:pPr>
              <a:t>185</a:t>
            </a:fld>
            <a:endParaRPr lang="en-US" altLang="zh-CN" smtClean="0">
              <a:latin typeface="Times New Roman" panose="02020603050405020304" pitchFamily="18"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4646283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186</a:t>
            </a:fld>
            <a:endParaRPr lang="zh-CN" altLang="en-US"/>
          </a:p>
        </p:txBody>
      </p:sp>
    </p:spTree>
    <p:extLst>
      <p:ext uri="{BB962C8B-B14F-4D97-AF65-F5344CB8AC3E}">
        <p14:creationId xmlns:p14="http://schemas.microsoft.com/office/powerpoint/2010/main" val="34428999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dirty="0" smtClean="0">
                <a:solidFill>
                  <a:schemeClr val="tx1"/>
                </a:solidFill>
                <a:effectLst/>
                <a:latin typeface="+mn-lt"/>
                <a:ea typeface="+mn-ea"/>
                <a:cs typeface="+mn-cs"/>
                <a:hlinkClick r:id="rId3"/>
              </a:rPr>
              <a:t>深度神经网络（</a:t>
            </a:r>
            <a:r>
              <a:rPr lang="en-US" altLang="zh-CN" sz="1200" b="1" i="0" u="none" strike="noStrike" kern="1200" dirty="0" smtClean="0">
                <a:solidFill>
                  <a:schemeClr val="tx1"/>
                </a:solidFill>
                <a:effectLst/>
                <a:latin typeface="+mn-lt"/>
                <a:ea typeface="+mn-ea"/>
                <a:cs typeface="+mn-cs"/>
                <a:hlinkClick r:id="rId3"/>
              </a:rPr>
              <a:t>DNN</a:t>
            </a:r>
            <a:r>
              <a:rPr lang="zh-CN" altLang="en-US" sz="1200" b="1" i="0" u="none" strike="noStrike" kern="1200" dirty="0" smtClean="0">
                <a:solidFill>
                  <a:schemeClr val="tx1"/>
                </a:solidFill>
                <a:effectLst/>
                <a:latin typeface="+mn-lt"/>
                <a:ea typeface="+mn-ea"/>
                <a:cs typeface="+mn-cs"/>
                <a:hlinkClick r:id="rId3"/>
              </a:rPr>
              <a:t>）损失函数和激活函数的选择</a:t>
            </a:r>
            <a:endParaRPr lang="zh-CN" altLang="en-US" sz="1200" b="1" i="0" kern="1200" dirty="0" smtClean="0">
              <a:solidFill>
                <a:schemeClr val="tx1"/>
              </a:solidFill>
              <a:effectLst/>
              <a:latin typeface="+mn-lt"/>
              <a:ea typeface="+mn-ea"/>
              <a:cs typeface="+mn-cs"/>
            </a:endParaRPr>
          </a:p>
          <a:p>
            <a:r>
              <a:rPr lang="en-US" altLang="zh-CN" smtClean="0">
                <a:hlinkClick r:id="rId3"/>
              </a:rPr>
              <a:t>https://www.cnblogs.com/pinard/p/6437495.html</a:t>
            </a:r>
            <a:endParaRPr lang="en-US" altLang="zh-CN" sz="1200" b="0" i="0" kern="1200" dirty="0" smtClean="0">
              <a:solidFill>
                <a:schemeClr val="tx1"/>
              </a:solidFill>
              <a:effectLst/>
              <a:latin typeface="+mn-lt"/>
              <a:ea typeface="+mn-ea"/>
              <a:cs typeface="+mn-cs"/>
            </a:endParaRPr>
          </a:p>
          <a:p>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如果不用激励函数（其实相当于激励函数是</a:t>
            </a:r>
            <a:r>
              <a:rPr lang="en-US" altLang="zh-CN" sz="1200" b="0" i="0" kern="1200" dirty="0" smtClean="0">
                <a:solidFill>
                  <a:schemeClr val="tx1"/>
                </a:solidFill>
                <a:effectLst/>
                <a:latin typeface="+mn-lt"/>
                <a:ea typeface="+mn-ea"/>
                <a:cs typeface="+mn-cs"/>
              </a:rPr>
              <a:t>f(x) = x</a:t>
            </a:r>
            <a:r>
              <a:rPr lang="zh-CN" altLang="en-US" sz="1200" b="0" i="0" kern="1200" dirty="0" smtClean="0">
                <a:solidFill>
                  <a:schemeClr val="tx1"/>
                </a:solidFill>
                <a:effectLst/>
                <a:latin typeface="+mn-lt"/>
                <a:ea typeface="+mn-ea"/>
                <a:cs typeface="+mn-cs"/>
              </a:rPr>
              <a:t>），在这种情况下你每一层输出都是上层输入的线性函数，很容易验证，无论你神经网络有多少层，输出都是输入的线性组合，与没有隐藏层效果相当，这种情况就是最原始的感知机（</a:t>
            </a:r>
            <a:r>
              <a:rPr lang="en-US" altLang="zh-CN" sz="1200" b="0" i="0" kern="1200" dirty="0" smtClean="0">
                <a:solidFill>
                  <a:schemeClr val="tx1"/>
                </a:solidFill>
                <a:effectLst/>
                <a:latin typeface="+mn-lt"/>
                <a:ea typeface="+mn-ea"/>
                <a:cs typeface="+mn-cs"/>
              </a:rPr>
              <a:t>Perceptron</a:t>
            </a:r>
            <a:r>
              <a:rPr lang="zh-CN" altLang="en-US" sz="1200" b="0" i="0" kern="1200" dirty="0" smtClean="0">
                <a:solidFill>
                  <a:schemeClr val="tx1"/>
                </a:solidFill>
                <a:effectLst/>
                <a:latin typeface="+mn-lt"/>
                <a:ea typeface="+mn-ea"/>
                <a:cs typeface="+mn-cs"/>
              </a:rPr>
              <a:t>）了。</a:t>
            </a:r>
            <a:endParaRPr lang="en-US" altLang="zh-CN" sz="1200" b="0" i="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187</a:t>
            </a:fld>
            <a:endParaRPr lang="en-US" altLang="zh-CN"/>
          </a:p>
        </p:txBody>
      </p:sp>
    </p:spTree>
    <p:extLst>
      <p:ext uri="{BB962C8B-B14F-4D97-AF65-F5344CB8AC3E}">
        <p14:creationId xmlns:p14="http://schemas.microsoft.com/office/powerpoint/2010/main" val="393863983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卷积神经网络中图像池化操作全解析</a:t>
            </a:r>
          </a:p>
          <a:p>
            <a:r>
              <a:rPr lang="en-US" altLang="zh-CN" dirty="0" smtClean="0">
                <a:hlinkClick r:id="rId3"/>
              </a:rPr>
              <a:t>https://blog.csdn.net/u010402786/article/details/51541465</a:t>
            </a:r>
            <a:endParaRPr lang="zh-CN"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池化层的作用和种类</a:t>
            </a:r>
          </a:p>
          <a:p>
            <a:r>
              <a:rPr lang="en-US" altLang="zh-CN" dirty="0" smtClean="0">
                <a:hlinkClick r:id="rId4"/>
              </a:rPr>
              <a:t>https://blog.csdn.net/XX_123_1_RJ/article/details/86677482</a:t>
            </a:r>
            <a:endParaRPr lang="en-US" altLang="zh-CN" dirty="0" smtClean="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188</a:t>
            </a:fld>
            <a:endParaRPr lang="en-US" altLang="zh-CN"/>
          </a:p>
        </p:txBody>
      </p:sp>
    </p:spTree>
    <p:extLst>
      <p:ext uri="{BB962C8B-B14F-4D97-AF65-F5344CB8AC3E}">
        <p14:creationId xmlns:p14="http://schemas.microsoft.com/office/powerpoint/2010/main" val="158348673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189</a:t>
            </a:fld>
            <a:endParaRPr lang="en-US" altLang="zh-CN"/>
          </a:p>
        </p:txBody>
      </p:sp>
    </p:spTree>
    <p:extLst>
      <p:ext uri="{BB962C8B-B14F-4D97-AF65-F5344CB8AC3E}">
        <p14:creationId xmlns:p14="http://schemas.microsoft.com/office/powerpoint/2010/main" val="248113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21</a:t>
            </a:fld>
            <a:endParaRPr lang="zh-CN" altLang="en-US"/>
          </a:p>
        </p:txBody>
      </p:sp>
    </p:spTree>
    <p:extLst>
      <p:ext uri="{BB962C8B-B14F-4D97-AF65-F5344CB8AC3E}">
        <p14:creationId xmlns:p14="http://schemas.microsoft.com/office/powerpoint/2010/main" val="174629201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卷积神经网络初探</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https://my.oschina.net/findbill/blog/550565</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190</a:t>
            </a:fld>
            <a:endParaRPr lang="en-US" altLang="zh-CN"/>
          </a:p>
        </p:txBody>
      </p:sp>
    </p:spTree>
    <p:extLst>
      <p:ext uri="{BB962C8B-B14F-4D97-AF65-F5344CB8AC3E}">
        <p14:creationId xmlns:p14="http://schemas.microsoft.com/office/powerpoint/2010/main" val="25073354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smtClean="0">
                <a:solidFill>
                  <a:schemeClr val="tx1"/>
                </a:solidFill>
                <a:effectLst/>
                <a:latin typeface="+mn-lt"/>
                <a:ea typeface="+mn-ea"/>
                <a:cs typeface="+mn-cs"/>
              </a:rPr>
              <a:t>TensorFlow</a:t>
            </a:r>
            <a:r>
              <a:rPr lang="en-US" altLang="zh-CN" sz="1200" b="1" i="0" kern="1200" dirty="0" smtClean="0">
                <a:solidFill>
                  <a:schemeClr val="tx1"/>
                </a:solidFill>
                <a:effectLst/>
                <a:latin typeface="+mn-lt"/>
                <a:ea typeface="+mn-ea"/>
                <a:cs typeface="+mn-cs"/>
              </a:rPr>
              <a:t> </a:t>
            </a:r>
            <a:r>
              <a:rPr lang="en-US" altLang="zh-CN" sz="1200" b="1" i="0" kern="1200" dirty="0" err="1" smtClean="0">
                <a:solidFill>
                  <a:schemeClr val="tx1"/>
                </a:solidFill>
                <a:effectLst/>
                <a:latin typeface="+mn-lt"/>
                <a:ea typeface="+mn-ea"/>
                <a:cs typeface="+mn-cs"/>
              </a:rPr>
              <a:t>Keras</a:t>
            </a:r>
            <a:r>
              <a:rPr lang="en-US" altLang="zh-CN" sz="1200" b="1" i="0" kern="1200" dirty="0" smtClean="0">
                <a:solidFill>
                  <a:schemeClr val="tx1"/>
                </a:solidFill>
                <a:effectLst/>
                <a:latin typeface="+mn-lt"/>
                <a:ea typeface="+mn-ea"/>
                <a:cs typeface="+mn-cs"/>
              </a:rPr>
              <a:t> </a:t>
            </a:r>
            <a:r>
              <a:rPr lang="zh-CN" altLang="en-US" sz="1200" b="1" i="0" kern="1200" dirty="0" smtClean="0">
                <a:solidFill>
                  <a:schemeClr val="tx1"/>
                </a:solidFill>
                <a:effectLst/>
                <a:latin typeface="+mn-lt"/>
                <a:ea typeface="+mn-ea"/>
                <a:cs typeface="+mn-cs"/>
              </a:rPr>
              <a:t>官方教程</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https://blog.csdn.net/u014061630/article/details/81086564</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smtClean="0">
                <a:solidFill>
                  <a:schemeClr val="tx1"/>
                </a:solidFill>
                <a:effectLst/>
                <a:latin typeface="+mn-lt"/>
                <a:ea typeface="+mn-ea"/>
                <a:cs typeface="+mn-cs"/>
              </a:rPr>
              <a:t>TensorFlow</a:t>
            </a:r>
            <a:r>
              <a:rPr lang="en-US" altLang="zh-CN" sz="1200" b="1" i="0" kern="1200" dirty="0" smtClean="0">
                <a:solidFill>
                  <a:schemeClr val="tx1"/>
                </a:solidFill>
                <a:effectLst/>
                <a:latin typeface="+mn-lt"/>
                <a:ea typeface="+mn-ea"/>
                <a:cs typeface="+mn-cs"/>
              </a:rPr>
              <a:t> </a:t>
            </a:r>
            <a:r>
              <a:rPr lang="en-US" altLang="zh-CN" sz="1200" b="1" i="0" kern="1200" dirty="0" err="1" smtClean="0">
                <a:solidFill>
                  <a:schemeClr val="tx1"/>
                </a:solidFill>
                <a:effectLst/>
                <a:latin typeface="+mn-lt"/>
                <a:ea typeface="+mn-ea"/>
                <a:cs typeface="+mn-cs"/>
              </a:rPr>
              <a:t>Keras</a:t>
            </a:r>
            <a:r>
              <a:rPr lang="en-US" altLang="zh-CN" sz="1200" b="1" i="0" kern="1200" dirty="0" smtClean="0">
                <a:solidFill>
                  <a:schemeClr val="tx1"/>
                </a:solidFill>
                <a:effectLst/>
                <a:latin typeface="+mn-lt"/>
                <a:ea typeface="+mn-ea"/>
                <a:cs typeface="+mn-cs"/>
              </a:rPr>
              <a:t> </a:t>
            </a:r>
            <a:r>
              <a:rPr lang="zh-CN" altLang="en-US" sz="1200" b="1" i="0" kern="1200" dirty="0" smtClean="0">
                <a:solidFill>
                  <a:schemeClr val="tx1"/>
                </a:solidFill>
                <a:effectLst/>
                <a:latin typeface="+mn-lt"/>
                <a:ea typeface="+mn-ea"/>
                <a:cs typeface="+mn-cs"/>
              </a:rPr>
              <a:t>官方教程</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http://www.cnblogs.com/lc1217/p/7132364.html</a:t>
            </a:r>
            <a:endParaRPr lang="zh-CN"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dirty="0" smtClean="0">
              <a:solidFill>
                <a:schemeClr val="tx1"/>
              </a:solidFill>
              <a:effectLst/>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dirty="0" smtClean="0">
              <a:solidFill>
                <a:schemeClr val="tx1"/>
              </a:solidFill>
              <a:effectLst/>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hlinkClick r:id="rId4"/>
              </a:rPr>
              <a:t>【</a:t>
            </a:r>
            <a:r>
              <a:rPr lang="zh-CN" altLang="en-US" sz="1200" b="0" i="0" u="none" strike="noStrike" kern="1200" dirty="0" smtClean="0">
                <a:solidFill>
                  <a:schemeClr val="tx1"/>
                </a:solidFill>
                <a:effectLst/>
                <a:latin typeface="+mn-lt"/>
                <a:ea typeface="+mn-ea"/>
                <a:cs typeface="+mn-cs"/>
                <a:hlinkClick r:id="rId4"/>
              </a:rPr>
              <a:t>深度学习与</a:t>
            </a:r>
            <a:r>
              <a:rPr lang="en-US" altLang="zh-CN" sz="1200" b="0" i="0" u="none" strike="noStrike" kern="1200" dirty="0" err="1" smtClean="0">
                <a:solidFill>
                  <a:schemeClr val="tx1"/>
                </a:solidFill>
                <a:effectLst/>
                <a:latin typeface="+mn-lt"/>
                <a:ea typeface="+mn-ea"/>
                <a:cs typeface="+mn-cs"/>
                <a:hlinkClick r:id="rId4"/>
              </a:rPr>
              <a:t>TensorFlow</a:t>
            </a:r>
            <a:r>
              <a:rPr lang="en-US" altLang="zh-CN" sz="1200" b="0" i="0" u="none" strike="noStrike" kern="1200" dirty="0" smtClean="0">
                <a:solidFill>
                  <a:schemeClr val="tx1"/>
                </a:solidFill>
                <a:effectLst/>
                <a:latin typeface="+mn-lt"/>
                <a:ea typeface="+mn-ea"/>
                <a:cs typeface="+mn-cs"/>
                <a:hlinkClick r:id="rId4"/>
              </a:rPr>
              <a:t> 2.0】</a:t>
            </a:r>
            <a:r>
              <a:rPr lang="zh-CN" altLang="en-US" sz="1200" b="0" i="0" u="none" strike="noStrike" kern="1200" dirty="0" smtClean="0">
                <a:solidFill>
                  <a:schemeClr val="tx1"/>
                </a:solidFill>
                <a:effectLst/>
                <a:latin typeface="+mn-lt"/>
                <a:ea typeface="+mn-ea"/>
                <a:cs typeface="+mn-cs"/>
                <a:hlinkClick r:id="rId4"/>
              </a:rPr>
              <a:t>卷积神经网络（</a:t>
            </a:r>
            <a:r>
              <a:rPr lang="en-US" altLang="zh-CN" sz="1200" b="0" i="0" u="none" strike="noStrike" kern="1200" dirty="0" smtClean="0">
                <a:solidFill>
                  <a:schemeClr val="tx1"/>
                </a:solidFill>
                <a:effectLst/>
                <a:latin typeface="+mn-lt"/>
                <a:ea typeface="+mn-ea"/>
                <a:cs typeface="+mn-cs"/>
                <a:hlinkClick r:id="rId4"/>
              </a:rPr>
              <a:t>CNN</a:t>
            </a:r>
            <a:r>
              <a:rPr lang="zh-CN" altLang="en-US" sz="1200" b="0" i="0" u="none" strike="noStrike" kern="1200" dirty="0" smtClean="0">
                <a:solidFill>
                  <a:schemeClr val="tx1"/>
                </a:solidFill>
                <a:effectLst/>
                <a:latin typeface="+mn-lt"/>
                <a:ea typeface="+mn-ea"/>
                <a:cs typeface="+mn-cs"/>
                <a:hlinkClick r:id="rId4"/>
              </a:rPr>
              <a:t>）</a:t>
            </a:r>
            <a:endParaRPr lang="en-US" altLang="zh-CN" dirty="0" smtClean="0">
              <a:hlinkClick r:id="rId4"/>
            </a:endParaRPr>
          </a:p>
          <a:p>
            <a:r>
              <a:rPr lang="en-US" altLang="zh-CN" dirty="0" smtClean="0">
                <a:hlinkClick r:id="rId4"/>
              </a:rPr>
              <a:t>https://www.cnblogs.com/Belter/p/10662718.html</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dirty="0" smtClean="0">
                <a:solidFill>
                  <a:schemeClr val="tx1"/>
                </a:solidFill>
                <a:effectLst/>
                <a:latin typeface="+mn-lt"/>
                <a:ea typeface="+mn-ea"/>
                <a:cs typeface="+mn-cs"/>
                <a:hlinkClick r:id="rId5"/>
              </a:rPr>
              <a:t>一文弄懂神经网络中的反向传播法</a:t>
            </a:r>
            <a:r>
              <a:rPr lang="en-US" altLang="zh-CN" sz="1200" b="1" i="0" u="none" strike="noStrike" kern="1200" dirty="0" smtClean="0">
                <a:solidFill>
                  <a:schemeClr val="tx1"/>
                </a:solidFill>
                <a:effectLst/>
                <a:latin typeface="+mn-lt"/>
                <a:ea typeface="+mn-ea"/>
                <a:cs typeface="+mn-cs"/>
                <a:hlinkClick r:id="rId5"/>
              </a:rPr>
              <a:t>——</a:t>
            </a:r>
            <a:r>
              <a:rPr lang="en-US" altLang="zh-CN" sz="1200" b="1" i="0" u="none" strike="noStrike" kern="1200" dirty="0" err="1" smtClean="0">
                <a:solidFill>
                  <a:schemeClr val="tx1"/>
                </a:solidFill>
                <a:effectLst/>
                <a:latin typeface="+mn-lt"/>
                <a:ea typeface="+mn-ea"/>
                <a:cs typeface="+mn-cs"/>
                <a:hlinkClick r:id="rId5"/>
              </a:rPr>
              <a:t>BackPropagation</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6"/>
              </a:rPr>
              <a:t>http://www.cnblogs.com/charlotte77/p/5629865.html</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7"/>
              </a:rPr>
              <a:t>【</a:t>
            </a:r>
            <a:r>
              <a:rPr lang="zh-CN" altLang="en-US" sz="1200" b="1" i="0" u="none" strike="noStrike" kern="1200" dirty="0" smtClean="0">
                <a:solidFill>
                  <a:schemeClr val="tx1"/>
                </a:solidFill>
                <a:effectLst/>
                <a:latin typeface="+mn-lt"/>
                <a:ea typeface="+mn-ea"/>
                <a:cs typeface="+mn-cs"/>
                <a:hlinkClick r:id="rId7"/>
              </a:rPr>
              <a:t>深度学习系列</a:t>
            </a:r>
            <a:r>
              <a:rPr lang="en-US" altLang="zh-CN" sz="1200" b="1" i="0" u="none" strike="noStrike" kern="1200" dirty="0" smtClean="0">
                <a:solidFill>
                  <a:schemeClr val="tx1"/>
                </a:solidFill>
                <a:effectLst/>
                <a:latin typeface="+mn-lt"/>
                <a:ea typeface="+mn-ea"/>
                <a:cs typeface="+mn-cs"/>
                <a:hlinkClick r:id="rId7"/>
              </a:rPr>
              <a:t>】</a:t>
            </a:r>
            <a:r>
              <a:rPr lang="zh-CN" altLang="en-US" sz="1200" b="1" i="0" u="none" strike="noStrike" kern="1200" dirty="0" smtClean="0">
                <a:solidFill>
                  <a:schemeClr val="tx1"/>
                </a:solidFill>
                <a:effectLst/>
                <a:latin typeface="+mn-lt"/>
                <a:ea typeface="+mn-ea"/>
                <a:cs typeface="+mn-cs"/>
                <a:hlinkClick r:id="rId7"/>
              </a:rPr>
              <a:t>卷积神经网络</a:t>
            </a:r>
            <a:r>
              <a:rPr lang="en-US" altLang="zh-CN" sz="1200" b="1" i="0" u="none" strike="noStrike" kern="1200" dirty="0" smtClean="0">
                <a:solidFill>
                  <a:schemeClr val="tx1"/>
                </a:solidFill>
                <a:effectLst/>
                <a:latin typeface="+mn-lt"/>
                <a:ea typeface="+mn-ea"/>
                <a:cs typeface="+mn-cs"/>
                <a:hlinkClick r:id="rId7"/>
              </a:rPr>
              <a:t>CNN</a:t>
            </a:r>
            <a:r>
              <a:rPr lang="zh-CN" altLang="en-US" sz="1200" b="1" i="0" u="none" strike="noStrike" kern="1200" dirty="0" smtClean="0">
                <a:solidFill>
                  <a:schemeClr val="tx1"/>
                </a:solidFill>
                <a:effectLst/>
                <a:latin typeface="+mn-lt"/>
                <a:ea typeface="+mn-ea"/>
                <a:cs typeface="+mn-cs"/>
                <a:hlinkClick r:id="rId7"/>
              </a:rPr>
              <a:t>原理详解</a:t>
            </a:r>
            <a:r>
              <a:rPr lang="en-US" altLang="zh-CN" sz="1200" b="1" i="0" u="none" strike="noStrike" kern="1200" dirty="0" smtClean="0">
                <a:solidFill>
                  <a:schemeClr val="tx1"/>
                </a:solidFill>
                <a:effectLst/>
                <a:latin typeface="+mn-lt"/>
                <a:ea typeface="+mn-ea"/>
                <a:cs typeface="+mn-cs"/>
                <a:hlinkClick r:id="rId7"/>
              </a:rPr>
              <a:t>(</a:t>
            </a:r>
            <a:r>
              <a:rPr lang="zh-CN" altLang="en-US" sz="1200" b="1" i="0" u="none" strike="noStrike" kern="1200" dirty="0" smtClean="0">
                <a:solidFill>
                  <a:schemeClr val="tx1"/>
                </a:solidFill>
                <a:effectLst/>
                <a:latin typeface="+mn-lt"/>
                <a:ea typeface="+mn-ea"/>
                <a:cs typeface="+mn-cs"/>
                <a:hlinkClick r:id="rId7"/>
              </a:rPr>
              <a:t>一</a:t>
            </a:r>
            <a:r>
              <a:rPr lang="en-US" altLang="zh-CN" sz="1200" b="1" i="0" u="none" strike="noStrike" kern="1200" dirty="0" smtClean="0">
                <a:solidFill>
                  <a:schemeClr val="tx1"/>
                </a:solidFill>
                <a:effectLst/>
                <a:latin typeface="+mn-lt"/>
                <a:ea typeface="+mn-ea"/>
                <a:cs typeface="+mn-cs"/>
                <a:hlinkClick r:id="rId7"/>
              </a:rPr>
              <a:t>)——</a:t>
            </a:r>
            <a:r>
              <a:rPr lang="zh-CN" altLang="en-US" sz="1200" b="1" i="0" u="none" strike="noStrike" kern="1200" dirty="0" smtClean="0">
                <a:solidFill>
                  <a:schemeClr val="tx1"/>
                </a:solidFill>
                <a:effectLst/>
                <a:latin typeface="+mn-lt"/>
                <a:ea typeface="+mn-ea"/>
                <a:cs typeface="+mn-cs"/>
                <a:hlinkClick r:id="rId7"/>
              </a:rPr>
              <a:t>基本原理</a:t>
            </a:r>
            <a:endParaRPr lang="zh-CN" alt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7"/>
              </a:rPr>
              <a:t>https://www.cnblogs.com/charlotte77/p/7759802.html</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191</a:t>
            </a:fld>
            <a:endParaRPr lang="en-US" altLang="zh-CN"/>
          </a:p>
        </p:txBody>
      </p:sp>
    </p:spTree>
    <p:extLst>
      <p:ext uri="{BB962C8B-B14F-4D97-AF65-F5344CB8AC3E}">
        <p14:creationId xmlns:p14="http://schemas.microsoft.com/office/powerpoint/2010/main" val="12918054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192</a:t>
            </a:fld>
            <a:endParaRPr lang="en-US" altLang="zh-CN"/>
          </a:p>
        </p:txBody>
      </p:sp>
    </p:spTree>
    <p:extLst>
      <p:ext uri="{BB962C8B-B14F-4D97-AF65-F5344CB8AC3E}">
        <p14:creationId xmlns:p14="http://schemas.microsoft.com/office/powerpoint/2010/main" val="128160632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193</a:t>
            </a:fld>
            <a:endParaRPr lang="en-US" altLang="zh-CN"/>
          </a:p>
        </p:txBody>
      </p:sp>
    </p:spTree>
    <p:extLst>
      <p:ext uri="{BB962C8B-B14F-4D97-AF65-F5344CB8AC3E}">
        <p14:creationId xmlns:p14="http://schemas.microsoft.com/office/powerpoint/2010/main" val="27508924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194</a:t>
            </a:fld>
            <a:endParaRPr lang="en-US" altLang="zh-CN"/>
          </a:p>
        </p:txBody>
      </p:sp>
    </p:spTree>
    <p:extLst>
      <p:ext uri="{BB962C8B-B14F-4D97-AF65-F5344CB8AC3E}">
        <p14:creationId xmlns:p14="http://schemas.microsoft.com/office/powerpoint/2010/main" val="35540278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195</a:t>
            </a:fld>
            <a:endParaRPr lang="en-US" altLang="zh-CN"/>
          </a:p>
        </p:txBody>
      </p:sp>
    </p:spTree>
    <p:extLst>
      <p:ext uri="{BB962C8B-B14F-4D97-AF65-F5344CB8AC3E}">
        <p14:creationId xmlns:p14="http://schemas.microsoft.com/office/powerpoint/2010/main" val="341262991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196</a:t>
            </a:fld>
            <a:endParaRPr lang="en-US" altLang="zh-CN"/>
          </a:p>
        </p:txBody>
      </p:sp>
    </p:spTree>
    <p:extLst>
      <p:ext uri="{BB962C8B-B14F-4D97-AF65-F5344CB8AC3E}">
        <p14:creationId xmlns:p14="http://schemas.microsoft.com/office/powerpoint/2010/main" val="141429991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197</a:t>
            </a:fld>
            <a:endParaRPr lang="en-US" altLang="zh-CN"/>
          </a:p>
        </p:txBody>
      </p:sp>
    </p:spTree>
    <p:extLst>
      <p:ext uri="{BB962C8B-B14F-4D97-AF65-F5344CB8AC3E}">
        <p14:creationId xmlns:p14="http://schemas.microsoft.com/office/powerpoint/2010/main" val="5574775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 Save weights to a HDF5 file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model.save_weights</a:t>
            </a:r>
            <a:r>
              <a:rPr lang="en-US" altLang="zh-CN" dirty="0" smtClean="0"/>
              <a:t>('my_model.h5', </a:t>
            </a:r>
            <a:r>
              <a:rPr lang="en-US" altLang="zh-CN" dirty="0" err="1" smtClean="0"/>
              <a:t>save_format</a:t>
            </a:r>
            <a:r>
              <a:rPr lang="en-US" altLang="zh-CN" dirty="0" smtClean="0"/>
              <a:t>='h5')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 Restore the model's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model.load_weights</a:t>
            </a:r>
            <a:r>
              <a:rPr lang="en-US" altLang="zh-CN" dirty="0" smtClean="0"/>
              <a:t>('my_model.h5')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198</a:t>
            </a:fld>
            <a:endParaRPr lang="en-US" altLang="zh-CN"/>
          </a:p>
        </p:txBody>
      </p:sp>
    </p:spTree>
    <p:extLst>
      <p:ext uri="{BB962C8B-B14F-4D97-AF65-F5344CB8AC3E}">
        <p14:creationId xmlns:p14="http://schemas.microsoft.com/office/powerpoint/2010/main" val="411073928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hlinkClick r:id="rId3"/>
              </a:rPr>
              <a:t>【</a:t>
            </a:r>
            <a:r>
              <a:rPr lang="zh-CN" altLang="en-US" sz="1200" b="0" i="0" u="none" strike="noStrike" kern="1200" dirty="0" smtClean="0">
                <a:solidFill>
                  <a:schemeClr val="tx1"/>
                </a:solidFill>
                <a:effectLst/>
                <a:latin typeface="+mn-lt"/>
                <a:ea typeface="+mn-ea"/>
                <a:cs typeface="+mn-cs"/>
                <a:hlinkClick r:id="rId3"/>
              </a:rPr>
              <a:t>深度学习与</a:t>
            </a:r>
            <a:r>
              <a:rPr lang="en-US" altLang="zh-CN" sz="1200" b="0" i="0" u="none" strike="noStrike" kern="1200" dirty="0" err="1" smtClean="0">
                <a:solidFill>
                  <a:schemeClr val="tx1"/>
                </a:solidFill>
                <a:effectLst/>
                <a:latin typeface="+mn-lt"/>
                <a:ea typeface="+mn-ea"/>
                <a:cs typeface="+mn-cs"/>
                <a:hlinkClick r:id="rId3"/>
              </a:rPr>
              <a:t>TensorFlow</a:t>
            </a:r>
            <a:r>
              <a:rPr lang="en-US" altLang="zh-CN" sz="1200" b="0" i="0" u="none" strike="noStrike" kern="1200" dirty="0" smtClean="0">
                <a:solidFill>
                  <a:schemeClr val="tx1"/>
                </a:solidFill>
                <a:effectLst/>
                <a:latin typeface="+mn-lt"/>
                <a:ea typeface="+mn-ea"/>
                <a:cs typeface="+mn-cs"/>
                <a:hlinkClick r:id="rId3"/>
              </a:rPr>
              <a:t> 2.0】</a:t>
            </a:r>
            <a:r>
              <a:rPr lang="zh-CN" altLang="en-US" sz="1200" b="0" i="0" u="none" strike="noStrike" kern="1200" dirty="0" smtClean="0">
                <a:solidFill>
                  <a:schemeClr val="tx1"/>
                </a:solidFill>
                <a:effectLst/>
                <a:latin typeface="+mn-lt"/>
                <a:ea typeface="+mn-ea"/>
                <a:cs typeface="+mn-cs"/>
                <a:hlinkClick r:id="rId3"/>
              </a:rPr>
              <a:t>卷积神经网络（</a:t>
            </a:r>
            <a:r>
              <a:rPr lang="en-US" altLang="zh-CN" sz="1200" b="0" i="0" u="none" strike="noStrike" kern="1200" dirty="0" smtClean="0">
                <a:solidFill>
                  <a:schemeClr val="tx1"/>
                </a:solidFill>
                <a:effectLst/>
                <a:latin typeface="+mn-lt"/>
                <a:ea typeface="+mn-ea"/>
                <a:cs typeface="+mn-cs"/>
                <a:hlinkClick r:id="rId3"/>
              </a:rPr>
              <a:t>CNN</a:t>
            </a:r>
            <a:r>
              <a:rPr lang="zh-CN" altLang="en-US" sz="1200" b="0" i="0" u="none" strike="noStrike" kern="1200" dirty="0" smtClean="0">
                <a:solidFill>
                  <a:schemeClr val="tx1"/>
                </a:solidFill>
                <a:effectLst/>
                <a:latin typeface="+mn-lt"/>
                <a:ea typeface="+mn-ea"/>
                <a:cs typeface="+mn-cs"/>
                <a:hlinkClick r:id="rId3"/>
              </a:rPr>
              <a:t>）</a:t>
            </a:r>
            <a:endParaRPr lang="en-US" altLang="zh-CN" dirty="0" smtClean="0">
              <a:hlinkClick r:id="rId3"/>
            </a:endParaRPr>
          </a:p>
          <a:p>
            <a:r>
              <a:rPr lang="en-US" altLang="zh-CN" dirty="0" smtClean="0">
                <a:hlinkClick r:id="rId3"/>
              </a:rPr>
              <a:t>https://www.cnblogs.com/Belter/p/10662718.html</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dirty="0" smtClean="0">
                <a:solidFill>
                  <a:schemeClr val="tx1"/>
                </a:solidFill>
                <a:effectLst/>
                <a:latin typeface="+mn-lt"/>
                <a:ea typeface="+mn-ea"/>
                <a:cs typeface="+mn-cs"/>
                <a:hlinkClick r:id="rId4"/>
              </a:rPr>
              <a:t>一文弄懂神经网络中的反向传播法</a:t>
            </a:r>
            <a:r>
              <a:rPr lang="en-US" altLang="zh-CN" sz="1200" b="1" i="0" u="none" strike="noStrike" kern="1200" dirty="0" smtClean="0">
                <a:solidFill>
                  <a:schemeClr val="tx1"/>
                </a:solidFill>
                <a:effectLst/>
                <a:latin typeface="+mn-lt"/>
                <a:ea typeface="+mn-ea"/>
                <a:cs typeface="+mn-cs"/>
                <a:hlinkClick r:id="rId4"/>
              </a:rPr>
              <a:t>——</a:t>
            </a:r>
            <a:r>
              <a:rPr lang="en-US" altLang="zh-CN" sz="1200" b="1" i="0" u="none" strike="noStrike" kern="1200" dirty="0" err="1" smtClean="0">
                <a:solidFill>
                  <a:schemeClr val="tx1"/>
                </a:solidFill>
                <a:effectLst/>
                <a:latin typeface="+mn-lt"/>
                <a:ea typeface="+mn-ea"/>
                <a:cs typeface="+mn-cs"/>
                <a:hlinkClick r:id="rId4"/>
              </a:rPr>
              <a:t>BackPropagation</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5"/>
              </a:rPr>
              <a:t>http://www.cnblogs.com/charlotte77/p/5629865.html</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6"/>
              </a:rPr>
              <a:t>【</a:t>
            </a:r>
            <a:r>
              <a:rPr lang="zh-CN" altLang="en-US" sz="1200" b="1" i="0" u="none" strike="noStrike" kern="1200" dirty="0" smtClean="0">
                <a:solidFill>
                  <a:schemeClr val="tx1"/>
                </a:solidFill>
                <a:effectLst/>
                <a:latin typeface="+mn-lt"/>
                <a:ea typeface="+mn-ea"/>
                <a:cs typeface="+mn-cs"/>
                <a:hlinkClick r:id="rId6"/>
              </a:rPr>
              <a:t>深度学习系列</a:t>
            </a:r>
            <a:r>
              <a:rPr lang="en-US" altLang="zh-CN" sz="1200" b="1" i="0" u="none" strike="noStrike" kern="1200" dirty="0" smtClean="0">
                <a:solidFill>
                  <a:schemeClr val="tx1"/>
                </a:solidFill>
                <a:effectLst/>
                <a:latin typeface="+mn-lt"/>
                <a:ea typeface="+mn-ea"/>
                <a:cs typeface="+mn-cs"/>
                <a:hlinkClick r:id="rId6"/>
              </a:rPr>
              <a:t>】</a:t>
            </a:r>
            <a:r>
              <a:rPr lang="zh-CN" altLang="en-US" sz="1200" b="1" i="0" u="none" strike="noStrike" kern="1200" dirty="0" smtClean="0">
                <a:solidFill>
                  <a:schemeClr val="tx1"/>
                </a:solidFill>
                <a:effectLst/>
                <a:latin typeface="+mn-lt"/>
                <a:ea typeface="+mn-ea"/>
                <a:cs typeface="+mn-cs"/>
                <a:hlinkClick r:id="rId6"/>
              </a:rPr>
              <a:t>卷积神经网络</a:t>
            </a:r>
            <a:r>
              <a:rPr lang="en-US" altLang="zh-CN" sz="1200" b="1" i="0" u="none" strike="noStrike" kern="1200" dirty="0" smtClean="0">
                <a:solidFill>
                  <a:schemeClr val="tx1"/>
                </a:solidFill>
                <a:effectLst/>
                <a:latin typeface="+mn-lt"/>
                <a:ea typeface="+mn-ea"/>
                <a:cs typeface="+mn-cs"/>
                <a:hlinkClick r:id="rId6"/>
              </a:rPr>
              <a:t>CNN</a:t>
            </a:r>
            <a:r>
              <a:rPr lang="zh-CN" altLang="en-US" sz="1200" b="1" i="0" u="none" strike="noStrike" kern="1200" dirty="0" smtClean="0">
                <a:solidFill>
                  <a:schemeClr val="tx1"/>
                </a:solidFill>
                <a:effectLst/>
                <a:latin typeface="+mn-lt"/>
                <a:ea typeface="+mn-ea"/>
                <a:cs typeface="+mn-cs"/>
                <a:hlinkClick r:id="rId6"/>
              </a:rPr>
              <a:t>原理详解</a:t>
            </a:r>
            <a:r>
              <a:rPr lang="en-US" altLang="zh-CN" sz="1200" b="1" i="0" u="none" strike="noStrike" kern="1200" dirty="0" smtClean="0">
                <a:solidFill>
                  <a:schemeClr val="tx1"/>
                </a:solidFill>
                <a:effectLst/>
                <a:latin typeface="+mn-lt"/>
                <a:ea typeface="+mn-ea"/>
                <a:cs typeface="+mn-cs"/>
                <a:hlinkClick r:id="rId6"/>
              </a:rPr>
              <a:t>(</a:t>
            </a:r>
            <a:r>
              <a:rPr lang="zh-CN" altLang="en-US" sz="1200" b="1" i="0" u="none" strike="noStrike" kern="1200" dirty="0" smtClean="0">
                <a:solidFill>
                  <a:schemeClr val="tx1"/>
                </a:solidFill>
                <a:effectLst/>
                <a:latin typeface="+mn-lt"/>
                <a:ea typeface="+mn-ea"/>
                <a:cs typeface="+mn-cs"/>
                <a:hlinkClick r:id="rId6"/>
              </a:rPr>
              <a:t>一</a:t>
            </a:r>
            <a:r>
              <a:rPr lang="en-US" altLang="zh-CN" sz="1200" b="1" i="0" u="none" strike="noStrike" kern="1200" dirty="0" smtClean="0">
                <a:solidFill>
                  <a:schemeClr val="tx1"/>
                </a:solidFill>
                <a:effectLst/>
                <a:latin typeface="+mn-lt"/>
                <a:ea typeface="+mn-ea"/>
                <a:cs typeface="+mn-cs"/>
                <a:hlinkClick r:id="rId6"/>
              </a:rPr>
              <a:t>)——</a:t>
            </a:r>
            <a:r>
              <a:rPr lang="zh-CN" altLang="en-US" sz="1200" b="1" i="0" u="none" strike="noStrike" kern="1200" dirty="0" smtClean="0">
                <a:solidFill>
                  <a:schemeClr val="tx1"/>
                </a:solidFill>
                <a:effectLst/>
                <a:latin typeface="+mn-lt"/>
                <a:ea typeface="+mn-ea"/>
                <a:cs typeface="+mn-cs"/>
                <a:hlinkClick r:id="rId6"/>
              </a:rPr>
              <a:t>基本原理</a:t>
            </a:r>
            <a:endParaRPr lang="zh-CN" alt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6"/>
              </a:rPr>
              <a:t>https://www.cnblogs.com/charlotte77/p/7759802.html</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199</a:t>
            </a:fld>
            <a:endParaRPr lang="en-US" altLang="zh-CN"/>
          </a:p>
        </p:txBody>
      </p:sp>
    </p:spTree>
    <p:extLst>
      <p:ext uri="{BB962C8B-B14F-4D97-AF65-F5344CB8AC3E}">
        <p14:creationId xmlns:p14="http://schemas.microsoft.com/office/powerpoint/2010/main" val="280756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50000"/>
              </a:lnSpc>
            </a:pPr>
            <a:r>
              <a:rPr lang="zh-CN" altLang="en-US" sz="1200" dirty="0" smtClean="0">
                <a:latin typeface="华文仿宋" panose="02010600040101010101" pitchFamily="2" charset="-122"/>
                <a:ea typeface="华文仿宋" panose="02010600040101010101" pitchFamily="2" charset="-122"/>
              </a:rPr>
              <a:t>通过已有的训练样本（即已知数据以及其对应的输出）去训练得到一个最优模型（这个模型属于某个函数的集合，最优则表示在某个评价准则下是最佳的）。</a:t>
            </a:r>
            <a:endParaRPr lang="en-US" altLang="zh-CN" sz="1200" dirty="0" smtClean="0">
              <a:latin typeface="华文仿宋" panose="02010600040101010101" pitchFamily="2" charset="-122"/>
              <a:ea typeface="华文仿宋" panose="02010600040101010101" pitchFamily="2" charset="-122"/>
            </a:endParaRPr>
          </a:p>
          <a:p>
            <a:pPr>
              <a:lnSpc>
                <a:spcPct val="150000"/>
              </a:lnSpc>
            </a:pPr>
            <a:r>
              <a:rPr lang="zh-CN" altLang="en-US" sz="1200" dirty="0" smtClean="0">
                <a:latin typeface="华文仿宋" panose="02010600040101010101" pitchFamily="2" charset="-122"/>
                <a:ea typeface="华文仿宋" panose="02010600040101010101" pitchFamily="2" charset="-122"/>
              </a:rPr>
              <a:t>再利用这个模型将所有的输入映射为相应的输出，对输出进行简单的判断从而实现分类的目的。</a:t>
            </a:r>
          </a:p>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24</a:t>
            </a:fld>
            <a:endParaRPr lang="en-US" altLang="zh-CN"/>
          </a:p>
        </p:txBody>
      </p:sp>
    </p:spTree>
    <p:extLst>
      <p:ext uri="{BB962C8B-B14F-4D97-AF65-F5344CB8AC3E}">
        <p14:creationId xmlns:p14="http://schemas.microsoft.com/office/powerpoint/2010/main" val="209814533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smtClean="0">
                <a:solidFill>
                  <a:schemeClr val="tx1"/>
                </a:solidFill>
                <a:effectLst/>
                <a:latin typeface="+mn-lt"/>
                <a:ea typeface="+mn-ea"/>
                <a:cs typeface="+mn-cs"/>
              </a:rPr>
              <a:t>Keras</a:t>
            </a:r>
            <a:r>
              <a:rPr lang="zh-CN" altLang="en-US" sz="1200" b="1" i="0" kern="1200" dirty="0" smtClean="0">
                <a:solidFill>
                  <a:schemeClr val="tx1"/>
                </a:solidFill>
                <a:effectLst/>
                <a:latin typeface="+mn-lt"/>
                <a:ea typeface="+mn-ea"/>
                <a:cs typeface="+mn-cs"/>
              </a:rPr>
              <a:t>搭建卷积神经网络</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https://blog.csdn.net/qq_40084524/article/details/82972646</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用</a:t>
            </a:r>
            <a:r>
              <a:rPr lang="en-US" altLang="zh-CN" sz="1200" b="1" i="0" kern="1200" dirty="0" err="1" smtClean="0">
                <a:solidFill>
                  <a:schemeClr val="tx1"/>
                </a:solidFill>
                <a:effectLst/>
                <a:latin typeface="+mn-lt"/>
                <a:ea typeface="+mn-ea"/>
                <a:cs typeface="+mn-cs"/>
              </a:rPr>
              <a:t>Keras</a:t>
            </a:r>
            <a:r>
              <a:rPr lang="zh-CN" altLang="en-US" sz="1200" b="1" i="0" kern="1200" dirty="0" smtClean="0">
                <a:solidFill>
                  <a:schemeClr val="tx1"/>
                </a:solidFill>
                <a:effectLst/>
                <a:latin typeface="+mn-lt"/>
                <a:ea typeface="+mn-ea"/>
                <a:cs typeface="+mn-cs"/>
              </a:rPr>
              <a:t>搭建卷积神经网络</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4"/>
              </a:rPr>
              <a:t>https://www.jianshu.com/p/1db7948e9a83</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dirty="0" smtClean="0">
                <a:solidFill>
                  <a:schemeClr val="tx1"/>
                </a:solidFill>
                <a:effectLst/>
                <a:latin typeface="+mn-lt"/>
                <a:ea typeface="+mn-ea"/>
                <a:cs typeface="+mn-cs"/>
                <a:hlinkClick r:id="rId5"/>
              </a:rPr>
              <a:t>用</a:t>
            </a:r>
            <a:r>
              <a:rPr lang="en-US" altLang="zh-CN" sz="1200" b="1" i="0" u="none" strike="noStrike" kern="1200" dirty="0" err="1" smtClean="0">
                <a:solidFill>
                  <a:schemeClr val="tx1"/>
                </a:solidFill>
                <a:effectLst/>
                <a:latin typeface="+mn-lt"/>
                <a:ea typeface="+mn-ea"/>
                <a:cs typeface="+mn-cs"/>
                <a:hlinkClick r:id="rId5"/>
              </a:rPr>
              <a:t>Keras</a:t>
            </a:r>
            <a:r>
              <a:rPr lang="zh-CN" altLang="en-US" sz="1200" b="1" i="0" u="none" strike="noStrike" kern="1200" dirty="0" smtClean="0">
                <a:solidFill>
                  <a:schemeClr val="tx1"/>
                </a:solidFill>
                <a:effectLst/>
                <a:latin typeface="+mn-lt"/>
                <a:ea typeface="+mn-ea"/>
                <a:cs typeface="+mn-cs"/>
                <a:hlinkClick r:id="rId5"/>
              </a:rPr>
              <a:t>搭建神经网络 简单模版（三）</a:t>
            </a:r>
            <a:r>
              <a:rPr lang="en-US" altLang="zh-CN" sz="1200" b="1" i="0" u="none" strike="noStrike" kern="1200" dirty="0" smtClean="0">
                <a:solidFill>
                  <a:schemeClr val="tx1"/>
                </a:solidFill>
                <a:effectLst/>
                <a:latin typeface="+mn-lt"/>
                <a:ea typeface="+mn-ea"/>
                <a:cs typeface="+mn-cs"/>
                <a:hlinkClick r:id="rId5"/>
              </a:rPr>
              <a:t>—— CNN </a:t>
            </a:r>
            <a:r>
              <a:rPr lang="zh-CN" altLang="en-US" sz="1200" b="1" i="0" u="none" strike="noStrike" kern="1200" dirty="0" smtClean="0">
                <a:solidFill>
                  <a:schemeClr val="tx1"/>
                </a:solidFill>
                <a:effectLst/>
                <a:latin typeface="+mn-lt"/>
                <a:ea typeface="+mn-ea"/>
                <a:cs typeface="+mn-cs"/>
                <a:hlinkClick r:id="rId5"/>
              </a:rPr>
              <a:t>卷积神经网络（手写数字图片识别）</a:t>
            </a:r>
            <a:endParaRPr lang="zh-CN" alt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5"/>
              </a:rPr>
              <a:t>https://www.cnblogs.com/caiyishuai/p/9603645.html</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200</a:t>
            </a:fld>
            <a:endParaRPr lang="en-US" altLang="zh-CN"/>
          </a:p>
        </p:txBody>
      </p:sp>
    </p:spTree>
    <p:extLst>
      <p:ext uri="{BB962C8B-B14F-4D97-AF65-F5344CB8AC3E}">
        <p14:creationId xmlns:p14="http://schemas.microsoft.com/office/powerpoint/2010/main" val="300571498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err="1" smtClean="0">
                <a:solidFill>
                  <a:schemeClr val="tx1"/>
                </a:solidFill>
                <a:effectLst/>
                <a:latin typeface="+mn-lt"/>
                <a:ea typeface="+mn-ea"/>
                <a:cs typeface="+mn-cs"/>
              </a:rPr>
              <a:t>Keras</a:t>
            </a:r>
            <a:r>
              <a:rPr lang="zh-CN" altLang="en-US" sz="1200" b="1" i="0" kern="1200" dirty="0" smtClean="0">
                <a:solidFill>
                  <a:schemeClr val="tx1"/>
                </a:solidFill>
                <a:effectLst/>
                <a:latin typeface="+mn-lt"/>
                <a:ea typeface="+mn-ea"/>
                <a:cs typeface="+mn-cs"/>
              </a:rPr>
              <a:t>搭建卷积神经网络</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3"/>
              </a:rPr>
              <a:t>https://blog.csdn.net/qq_40084524/article/details/82972646</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用</a:t>
            </a:r>
            <a:r>
              <a:rPr lang="en-US" altLang="zh-CN" sz="1200" b="1" i="0" kern="1200" dirty="0" err="1" smtClean="0">
                <a:solidFill>
                  <a:schemeClr val="tx1"/>
                </a:solidFill>
                <a:effectLst/>
                <a:latin typeface="+mn-lt"/>
                <a:ea typeface="+mn-ea"/>
                <a:cs typeface="+mn-cs"/>
              </a:rPr>
              <a:t>Keras</a:t>
            </a:r>
            <a:r>
              <a:rPr lang="zh-CN" altLang="en-US" sz="1200" b="1" i="0" kern="1200" dirty="0" smtClean="0">
                <a:solidFill>
                  <a:schemeClr val="tx1"/>
                </a:solidFill>
                <a:effectLst/>
                <a:latin typeface="+mn-lt"/>
                <a:ea typeface="+mn-ea"/>
                <a:cs typeface="+mn-cs"/>
              </a:rPr>
              <a:t>搭建卷积神经网络</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4"/>
              </a:rPr>
              <a:t>https://www.jianshu.com/p/1db7948e9a83</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dirty="0" smtClean="0">
                <a:solidFill>
                  <a:schemeClr val="tx1"/>
                </a:solidFill>
                <a:effectLst/>
                <a:latin typeface="+mn-lt"/>
                <a:ea typeface="+mn-ea"/>
                <a:cs typeface="+mn-cs"/>
                <a:hlinkClick r:id="rId5"/>
              </a:rPr>
              <a:t>用</a:t>
            </a:r>
            <a:r>
              <a:rPr lang="en-US" altLang="zh-CN" sz="1200" b="1" i="0" u="none" strike="noStrike" kern="1200" dirty="0" err="1" smtClean="0">
                <a:solidFill>
                  <a:schemeClr val="tx1"/>
                </a:solidFill>
                <a:effectLst/>
                <a:latin typeface="+mn-lt"/>
                <a:ea typeface="+mn-ea"/>
                <a:cs typeface="+mn-cs"/>
                <a:hlinkClick r:id="rId5"/>
              </a:rPr>
              <a:t>Keras</a:t>
            </a:r>
            <a:r>
              <a:rPr lang="zh-CN" altLang="en-US" sz="1200" b="1" i="0" u="none" strike="noStrike" kern="1200" dirty="0" smtClean="0">
                <a:solidFill>
                  <a:schemeClr val="tx1"/>
                </a:solidFill>
                <a:effectLst/>
                <a:latin typeface="+mn-lt"/>
                <a:ea typeface="+mn-ea"/>
                <a:cs typeface="+mn-cs"/>
                <a:hlinkClick r:id="rId5"/>
              </a:rPr>
              <a:t>搭建神经网络 简单模版（三）</a:t>
            </a:r>
            <a:r>
              <a:rPr lang="en-US" altLang="zh-CN" sz="1200" b="1" i="0" u="none" strike="noStrike" kern="1200" dirty="0" smtClean="0">
                <a:solidFill>
                  <a:schemeClr val="tx1"/>
                </a:solidFill>
                <a:effectLst/>
                <a:latin typeface="+mn-lt"/>
                <a:ea typeface="+mn-ea"/>
                <a:cs typeface="+mn-cs"/>
                <a:hlinkClick r:id="rId5"/>
              </a:rPr>
              <a:t>—— CNN </a:t>
            </a:r>
            <a:r>
              <a:rPr lang="zh-CN" altLang="en-US" sz="1200" b="1" i="0" u="none" strike="noStrike" kern="1200" dirty="0" smtClean="0">
                <a:solidFill>
                  <a:schemeClr val="tx1"/>
                </a:solidFill>
                <a:effectLst/>
                <a:latin typeface="+mn-lt"/>
                <a:ea typeface="+mn-ea"/>
                <a:cs typeface="+mn-cs"/>
                <a:hlinkClick r:id="rId5"/>
              </a:rPr>
              <a:t>卷积神经网络（手写数字图片识别）</a:t>
            </a:r>
            <a:endParaRPr lang="zh-CN" alt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hlinkClick r:id="rId5"/>
              </a:rPr>
              <a:t>https://www.cnblogs.com/caiyishuai/p/9603645.html</a:t>
            </a: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201</a:t>
            </a:fld>
            <a:endParaRPr lang="en-US" altLang="zh-CN"/>
          </a:p>
        </p:txBody>
      </p:sp>
    </p:spTree>
    <p:extLst>
      <p:ext uri="{BB962C8B-B14F-4D97-AF65-F5344CB8AC3E}">
        <p14:creationId xmlns:p14="http://schemas.microsoft.com/office/powerpoint/2010/main" val="85518004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仿宋" panose="02010609060101010101" pitchFamily="49" charset="-122"/>
                <a:ea typeface="仿宋" panose="02010609060101010101" pitchFamily="49" charset="-122"/>
              </a:rPr>
              <a:t>在训练神经网络时，通过不断改变神经网络中所有参数，使损失函数不断减小，从而训练出更高准确率的神经网络模型。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202</a:t>
            </a:fld>
            <a:endParaRPr lang="en-US" altLang="zh-CN"/>
          </a:p>
        </p:txBody>
      </p:sp>
    </p:spTree>
    <p:extLst>
      <p:ext uri="{BB962C8B-B14F-4D97-AF65-F5344CB8AC3E}">
        <p14:creationId xmlns:p14="http://schemas.microsoft.com/office/powerpoint/2010/main" val="219225273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203</a:t>
            </a:fld>
            <a:endParaRPr lang="en-US" altLang="zh-CN"/>
          </a:p>
        </p:txBody>
      </p:sp>
    </p:spTree>
    <p:extLst>
      <p:ext uri="{BB962C8B-B14F-4D97-AF65-F5344CB8AC3E}">
        <p14:creationId xmlns:p14="http://schemas.microsoft.com/office/powerpoint/2010/main" val="105506890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204</a:t>
            </a:fld>
            <a:endParaRPr lang="en-US" altLang="zh-CN"/>
          </a:p>
        </p:txBody>
      </p:sp>
    </p:spTree>
    <p:extLst>
      <p:ext uri="{BB962C8B-B14F-4D97-AF65-F5344CB8AC3E}">
        <p14:creationId xmlns:p14="http://schemas.microsoft.com/office/powerpoint/2010/main" val="29298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30</a:t>
            </a:fld>
            <a:endParaRPr lang="en-US" altLang="zh-CN"/>
          </a:p>
        </p:txBody>
      </p:sp>
    </p:spTree>
    <p:extLst>
      <p:ext uri="{BB962C8B-B14F-4D97-AF65-F5344CB8AC3E}">
        <p14:creationId xmlns:p14="http://schemas.microsoft.com/office/powerpoint/2010/main" val="3993436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机器学习案例</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鸢尾花数据集分析</a:t>
            </a:r>
          </a:p>
          <a:p>
            <a:r>
              <a:rPr lang="en-US" altLang="zh-CN" dirty="0" smtClean="0"/>
              <a:t>https://blog.csdn.net/heuguangxu/article/details/80426437</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36</a:t>
            </a:fld>
            <a:endParaRPr lang="zh-CN" altLang="en-US"/>
          </a:p>
        </p:txBody>
      </p:sp>
    </p:spTree>
    <p:extLst>
      <p:ext uri="{BB962C8B-B14F-4D97-AF65-F5344CB8AC3E}">
        <p14:creationId xmlns:p14="http://schemas.microsoft.com/office/powerpoint/2010/main" val="74340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2</a:t>
            </a:fld>
            <a:endParaRPr lang="en-US" altLang="zh-CN"/>
          </a:p>
        </p:txBody>
      </p:sp>
    </p:spTree>
    <p:extLst>
      <p:ext uri="{BB962C8B-B14F-4D97-AF65-F5344CB8AC3E}">
        <p14:creationId xmlns:p14="http://schemas.microsoft.com/office/powerpoint/2010/main" val="11895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你的第一个机器学习案例</a:t>
            </a:r>
          </a:p>
          <a:p>
            <a:r>
              <a:rPr lang="en-US" altLang="zh-CN" dirty="0" smtClean="0"/>
              <a:t>https://blog.csdn.net/keyi_s/article/details/79085500</a:t>
            </a:r>
          </a:p>
          <a:p>
            <a:r>
              <a:rPr lang="zh-CN" altLang="en-US" dirty="0" smtClean="0"/>
              <a:t>一文读懂机器学习，大数据</a:t>
            </a:r>
            <a:r>
              <a:rPr lang="en-US" altLang="zh-CN" dirty="0" smtClean="0"/>
              <a:t>/</a:t>
            </a:r>
            <a:r>
              <a:rPr lang="zh-CN" altLang="en-US" dirty="0" smtClean="0"/>
              <a:t>自然语言处理</a:t>
            </a:r>
            <a:r>
              <a:rPr lang="en-US" altLang="zh-CN" dirty="0" smtClean="0"/>
              <a:t>/</a:t>
            </a:r>
            <a:r>
              <a:rPr lang="zh-CN" altLang="en-US" dirty="0" smtClean="0"/>
              <a:t>算法全有了</a:t>
            </a:r>
            <a:r>
              <a:rPr lang="en-US" altLang="zh-CN" dirty="0" smtClean="0"/>
              <a:t>……</a:t>
            </a:r>
          </a:p>
          <a:p>
            <a:r>
              <a:rPr lang="en-US" altLang="zh-CN" dirty="0" smtClean="0"/>
              <a:t>https://www.cnblogs.com/mengfanrong/p/5169548.html</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37</a:t>
            </a:fld>
            <a:endParaRPr lang="zh-CN" altLang="en-US"/>
          </a:p>
        </p:txBody>
      </p:sp>
    </p:spTree>
    <p:extLst>
      <p:ext uri="{BB962C8B-B14F-4D97-AF65-F5344CB8AC3E}">
        <p14:creationId xmlns:p14="http://schemas.microsoft.com/office/powerpoint/2010/main" val="838229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hlinkClick r:id="rId3"/>
              </a:rPr>
              <a:t>https://www.cnblogs.com/subconscious/p/4107357.html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dirty="0" smtClean="0">
                <a:solidFill>
                  <a:schemeClr val="tx1"/>
                </a:solidFill>
                <a:effectLst/>
                <a:latin typeface="+mn-lt"/>
                <a:ea typeface="+mn-ea"/>
                <a:cs typeface="+mn-cs"/>
                <a:hlinkClick r:id="rId3"/>
              </a:rPr>
              <a:t>计算机的潜意识</a:t>
            </a:r>
            <a:endParaRPr lang="zh-CN" altLang="en-US" sz="1200" b="0" i="0" kern="1200" dirty="0" smtClean="0">
              <a:solidFill>
                <a:schemeClr val="tx1"/>
              </a:solidFill>
              <a:effectLst/>
              <a:latin typeface="+mn-lt"/>
              <a:ea typeface="+mn-ea"/>
              <a:cs typeface="+mn-cs"/>
            </a:endParaRPr>
          </a:p>
          <a:p>
            <a:endParaRPr lang="en-US" altLang="zh-CN" dirty="0" smtClean="0"/>
          </a:p>
          <a:p>
            <a:endParaRPr lang="en-US" altLang="zh-CN" dirty="0" smtClean="0"/>
          </a:p>
          <a:p>
            <a:r>
              <a:rPr lang="en-US" altLang="zh-CN" dirty="0" smtClean="0"/>
              <a:t>https://www.cnblogs.com/nxld/p/6059509.html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dirty="0" smtClean="0">
                <a:solidFill>
                  <a:schemeClr val="tx1"/>
                </a:solidFill>
                <a:effectLst/>
                <a:latin typeface="+mn-lt"/>
                <a:ea typeface="+mn-ea"/>
                <a:cs typeface="+mn-cs"/>
                <a:hlinkClick r:id="rId4"/>
              </a:rPr>
              <a:t>非码农也能看懂的“机器学习”原理</a:t>
            </a:r>
            <a:endParaRPr lang="zh-CN" altLang="en-US" sz="1200" b="1" i="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40</a:t>
            </a:fld>
            <a:endParaRPr lang="zh-CN" altLang="en-US"/>
          </a:p>
        </p:txBody>
      </p:sp>
    </p:spTree>
    <p:extLst>
      <p:ext uri="{BB962C8B-B14F-4D97-AF65-F5344CB8AC3E}">
        <p14:creationId xmlns:p14="http://schemas.microsoft.com/office/powerpoint/2010/main" val="271982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41</a:t>
            </a:fld>
            <a:endParaRPr lang="zh-CN" altLang="en-US"/>
          </a:p>
        </p:txBody>
      </p:sp>
    </p:spTree>
    <p:extLst>
      <p:ext uri="{BB962C8B-B14F-4D97-AF65-F5344CB8AC3E}">
        <p14:creationId xmlns:p14="http://schemas.microsoft.com/office/powerpoint/2010/main" val="3037997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吴恩达机器学习</a:t>
            </a:r>
            <a:r>
              <a:rPr lang="en-US" altLang="zh-CN" sz="1200" b="1" i="0" kern="1200" dirty="0" smtClean="0">
                <a:solidFill>
                  <a:schemeClr val="tx1"/>
                </a:solidFill>
                <a:effectLst/>
                <a:latin typeface="+mn-lt"/>
                <a:ea typeface="+mn-ea"/>
                <a:cs typeface="+mn-cs"/>
              </a:rPr>
              <a:t>1.3 </a:t>
            </a:r>
            <a:r>
              <a:rPr lang="zh-CN" altLang="en-US" sz="1200" b="1" i="0" kern="1200" dirty="0" smtClean="0">
                <a:solidFill>
                  <a:schemeClr val="tx1"/>
                </a:solidFill>
                <a:effectLst/>
                <a:latin typeface="+mn-lt"/>
                <a:ea typeface="+mn-ea"/>
                <a:cs typeface="+mn-cs"/>
              </a:rPr>
              <a:t>监督学习</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详细笔记及心得</a:t>
            </a:r>
          </a:p>
          <a:p>
            <a:r>
              <a:rPr lang="en-US" altLang="zh-CN" dirty="0" smtClean="0"/>
              <a:t>https://blog.csdn.net/qq_31018085/article/details/81781477</a:t>
            </a:r>
          </a:p>
          <a:p>
            <a:endParaRPr lang="en-US" altLang="zh-CN" dirty="0" smtClean="0"/>
          </a:p>
          <a:p>
            <a:r>
              <a:rPr lang="en-US" altLang="zh-CN" dirty="0" smtClean="0"/>
              <a:t>https://mp.weixin.qq.com/s?__biz=MzIxODM4MjA5MA==&amp;mid=2247484910&amp;idx=1&amp;sn=0ec78243f74a990bb66fd9c51d5eb2dc&amp;chksm=97ea2f8ba09da69d366d703cf85cc9dd826995f2b70b803a7e27a7beacf6fa2696af0fd6c831&amp;scene=21#wechat_redirect</a:t>
            </a:r>
          </a:p>
          <a:p>
            <a:r>
              <a:rPr lang="zh-CN" altLang="en-US" dirty="0" smtClean="0"/>
              <a:t>机器学习入门</a:t>
            </a:r>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逻辑回归实现癌症预测（无框架实现）</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含代码</a:t>
            </a:r>
          </a:p>
          <a:p>
            <a:r>
              <a:rPr lang="en-US" altLang="zh-CN" dirty="0" smtClean="0"/>
              <a:t>https://blog.csdn.net/yuansuo0516/article/details/78487277</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机器学习汇总，珍藏版！</a:t>
            </a:r>
          </a:p>
          <a:p>
            <a:r>
              <a:rPr lang="en-US" altLang="zh-CN" dirty="0" smtClean="0"/>
              <a:t>https://blog.csdn.net/Mbx8X9u/article/details/79453785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57 </a:t>
            </a:r>
            <a:r>
              <a:rPr lang="zh-CN" altLang="en-US" sz="1200" b="1" i="0" kern="1200" dirty="0" smtClean="0">
                <a:solidFill>
                  <a:schemeClr val="tx1"/>
                </a:solidFill>
                <a:effectLst/>
                <a:latin typeface="+mn-lt"/>
                <a:ea typeface="+mn-ea"/>
                <a:cs typeface="+mn-cs"/>
              </a:rPr>
              <a:t>张 </a:t>
            </a:r>
            <a:r>
              <a:rPr lang="en-US" altLang="zh-CN" sz="1200" b="1" i="0" kern="1200" dirty="0" smtClean="0">
                <a:solidFill>
                  <a:schemeClr val="tx1"/>
                </a:solidFill>
                <a:effectLst/>
                <a:latin typeface="+mn-lt"/>
                <a:ea typeface="+mn-ea"/>
                <a:cs typeface="+mn-cs"/>
              </a:rPr>
              <a:t>PPT </a:t>
            </a:r>
            <a:r>
              <a:rPr lang="zh-CN" altLang="en-US" sz="1200" b="1" i="0" kern="1200" dirty="0" smtClean="0">
                <a:solidFill>
                  <a:schemeClr val="tx1"/>
                </a:solidFill>
                <a:effectLst/>
                <a:latin typeface="+mn-lt"/>
                <a:ea typeface="+mn-ea"/>
                <a:cs typeface="+mn-cs"/>
              </a:rPr>
              <a:t>揭开机器学习本质</a:t>
            </a:r>
          </a:p>
          <a:p>
            <a:r>
              <a:rPr lang="en-US" altLang="zh-CN" sz="1200" b="0" i="0" kern="1200" dirty="0" smtClean="0">
                <a:solidFill>
                  <a:schemeClr val="tx1"/>
                </a:solidFill>
                <a:effectLst/>
                <a:latin typeface="+mn-lt"/>
                <a:ea typeface="+mn-ea"/>
                <a:cs typeface="+mn-cs"/>
              </a:rPr>
              <a:t>http://www.leiphone.com/news/201610/rZ9EHIpeSwBv2Tvq.html?utm_source=tuicool&amp;utm_medium=referral</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42</a:t>
            </a:fld>
            <a:endParaRPr lang="zh-CN" altLang="en-US"/>
          </a:p>
        </p:txBody>
      </p:sp>
    </p:spTree>
    <p:extLst>
      <p:ext uri="{BB962C8B-B14F-4D97-AF65-F5344CB8AC3E}">
        <p14:creationId xmlns:p14="http://schemas.microsoft.com/office/powerpoint/2010/main" val="253467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https://www.cnblogs.com/mandy-study/p/7941365.html</a:t>
            </a:r>
          </a:p>
          <a:p>
            <a:r>
              <a:rPr lang="zh-CN" altLang="en-US" dirty="0" smtClean="0"/>
              <a:t>分析鸢尾花数据集</a:t>
            </a:r>
            <a:endParaRPr lang="en-US" altLang="zh-CN" dirty="0" smtClean="0"/>
          </a:p>
          <a:p>
            <a:endParaRPr lang="en-US" altLang="zh-CN" dirty="0" smtClean="0"/>
          </a:p>
          <a:p>
            <a:r>
              <a:rPr lang="en-US" altLang="zh-CN" dirty="0" smtClean="0"/>
              <a:t>https://www.cnblogs.com/qiangge666/p/6368872.html</a:t>
            </a:r>
          </a:p>
          <a:p>
            <a:r>
              <a:rPr lang="en-US" altLang="zh-CN" dirty="0" smtClean="0"/>
              <a:t>2-</a:t>
            </a:r>
            <a:r>
              <a:rPr lang="zh-CN" altLang="en-US" dirty="0" smtClean="0"/>
              <a:t>常见机器学习模型总结</a:t>
            </a:r>
            <a:endParaRPr lang="en-US" altLang="zh-CN" dirty="0" smtClean="0"/>
          </a:p>
          <a:p>
            <a:endParaRPr lang="en-US" altLang="zh-CN" dirty="0" smtClean="0"/>
          </a:p>
          <a:p>
            <a:r>
              <a:rPr lang="zh-CN" altLang="en-US" smtClean="0"/>
              <a:t>教材：</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44</a:t>
            </a:fld>
            <a:endParaRPr lang="zh-CN" altLang="en-US"/>
          </a:p>
        </p:txBody>
      </p:sp>
    </p:spTree>
    <p:extLst>
      <p:ext uri="{BB962C8B-B14F-4D97-AF65-F5344CB8AC3E}">
        <p14:creationId xmlns:p14="http://schemas.microsoft.com/office/powerpoint/2010/main" val="2551641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49</a:t>
            </a:fld>
            <a:endParaRPr lang="zh-CN" altLang="en-US"/>
          </a:p>
        </p:txBody>
      </p:sp>
    </p:spTree>
    <p:extLst>
      <p:ext uri="{BB962C8B-B14F-4D97-AF65-F5344CB8AC3E}">
        <p14:creationId xmlns:p14="http://schemas.microsoft.com/office/powerpoint/2010/main" val="1620141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50</a:t>
            </a:fld>
            <a:endParaRPr lang="zh-CN" altLang="en-US"/>
          </a:p>
        </p:txBody>
      </p:sp>
    </p:spTree>
    <p:extLst>
      <p:ext uri="{BB962C8B-B14F-4D97-AF65-F5344CB8AC3E}">
        <p14:creationId xmlns:p14="http://schemas.microsoft.com/office/powerpoint/2010/main" val="3756222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51</a:t>
            </a:fld>
            <a:endParaRPr lang="zh-CN" altLang="en-US"/>
          </a:p>
        </p:txBody>
      </p:sp>
    </p:spTree>
    <p:extLst>
      <p:ext uri="{BB962C8B-B14F-4D97-AF65-F5344CB8AC3E}">
        <p14:creationId xmlns:p14="http://schemas.microsoft.com/office/powerpoint/2010/main" val="2425028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https://www.cnblogs.com/mandy-study/p/7941365.html</a:t>
            </a:r>
          </a:p>
          <a:p>
            <a:r>
              <a:rPr lang="zh-CN" altLang="en-US" dirty="0" smtClean="0"/>
              <a:t>分析鸢尾花数据集</a:t>
            </a:r>
            <a:endParaRPr lang="en-US" altLang="zh-CN" dirty="0" smtClean="0"/>
          </a:p>
          <a:p>
            <a:endParaRPr lang="en-US" altLang="zh-CN" dirty="0" smtClean="0"/>
          </a:p>
          <a:p>
            <a:r>
              <a:rPr lang="en-US" altLang="zh-CN" dirty="0" smtClean="0"/>
              <a:t>https://www.cnblogs.com/qiangge666/p/6368872.html</a:t>
            </a:r>
          </a:p>
          <a:p>
            <a:r>
              <a:rPr lang="en-US" altLang="zh-CN" dirty="0" smtClean="0"/>
              <a:t>2-</a:t>
            </a:r>
            <a:r>
              <a:rPr lang="zh-CN" altLang="en-US" dirty="0" smtClean="0"/>
              <a:t>常见机器学习模型总结</a:t>
            </a:r>
            <a:endParaRPr lang="en-US" altLang="zh-CN" dirty="0" smtClean="0"/>
          </a:p>
          <a:p>
            <a:endParaRPr lang="en-US" altLang="zh-CN" dirty="0" smtClean="0"/>
          </a:p>
          <a:p>
            <a:r>
              <a:rPr lang="zh-CN" altLang="en-US" dirty="0" smtClean="0"/>
              <a:t>教材：</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53</a:t>
            </a:fld>
            <a:endParaRPr lang="zh-CN" altLang="en-US"/>
          </a:p>
        </p:txBody>
      </p:sp>
    </p:spTree>
    <p:extLst>
      <p:ext uri="{BB962C8B-B14F-4D97-AF65-F5344CB8AC3E}">
        <p14:creationId xmlns:p14="http://schemas.microsoft.com/office/powerpoint/2010/main" val="1470269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y=3*x+5</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54</a:t>
            </a:fld>
            <a:endParaRPr lang="zh-CN" altLang="en-US"/>
          </a:p>
        </p:txBody>
      </p:sp>
    </p:spTree>
    <p:extLst>
      <p:ext uri="{BB962C8B-B14F-4D97-AF65-F5344CB8AC3E}">
        <p14:creationId xmlns:p14="http://schemas.microsoft.com/office/powerpoint/2010/main" val="383267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9231ABB-E080-4489-BA83-419584CE7C81}" type="slidenum">
              <a:rPr lang="zh-CN" altLang="en-US" smtClean="0"/>
              <a:pPr>
                <a:defRPr/>
              </a:pPr>
              <a:t>3</a:t>
            </a:fld>
            <a:endParaRPr lang="en-US" altLang="zh-CN"/>
          </a:p>
        </p:txBody>
      </p:sp>
    </p:spTree>
    <p:extLst>
      <p:ext uri="{BB962C8B-B14F-4D97-AF65-F5344CB8AC3E}">
        <p14:creationId xmlns:p14="http://schemas.microsoft.com/office/powerpoint/2010/main" val="756468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y=log2x</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55</a:t>
            </a:fld>
            <a:endParaRPr lang="zh-CN" altLang="en-US"/>
          </a:p>
        </p:txBody>
      </p:sp>
    </p:spTree>
    <p:extLst>
      <p:ext uri="{BB962C8B-B14F-4D97-AF65-F5344CB8AC3E}">
        <p14:creationId xmlns:p14="http://schemas.microsoft.com/office/powerpoint/2010/main" val="436353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56</a:t>
            </a:fld>
            <a:endParaRPr lang="zh-CN" altLang="en-US"/>
          </a:p>
        </p:txBody>
      </p:sp>
    </p:spTree>
    <p:extLst>
      <p:ext uri="{BB962C8B-B14F-4D97-AF65-F5344CB8AC3E}">
        <p14:creationId xmlns:p14="http://schemas.microsoft.com/office/powerpoint/2010/main" val="2939380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57</a:t>
            </a:fld>
            <a:endParaRPr lang="zh-CN" altLang="en-US"/>
          </a:p>
        </p:txBody>
      </p:sp>
    </p:spTree>
    <p:extLst>
      <p:ext uri="{BB962C8B-B14F-4D97-AF65-F5344CB8AC3E}">
        <p14:creationId xmlns:p14="http://schemas.microsoft.com/office/powerpoint/2010/main" val="2815549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58</a:t>
            </a:fld>
            <a:endParaRPr lang="zh-CN" altLang="en-US"/>
          </a:p>
        </p:txBody>
      </p:sp>
    </p:spTree>
    <p:extLst>
      <p:ext uri="{BB962C8B-B14F-4D97-AF65-F5344CB8AC3E}">
        <p14:creationId xmlns:p14="http://schemas.microsoft.com/office/powerpoint/2010/main" val="123480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59</a:t>
            </a:fld>
            <a:endParaRPr lang="zh-CN" altLang="en-US"/>
          </a:p>
        </p:txBody>
      </p:sp>
    </p:spTree>
    <p:extLst>
      <p:ext uri="{BB962C8B-B14F-4D97-AF65-F5344CB8AC3E}">
        <p14:creationId xmlns:p14="http://schemas.microsoft.com/office/powerpoint/2010/main" val="1365340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60</a:t>
            </a:fld>
            <a:endParaRPr lang="zh-CN" altLang="en-US"/>
          </a:p>
        </p:txBody>
      </p:sp>
    </p:spTree>
    <p:extLst>
      <p:ext uri="{BB962C8B-B14F-4D97-AF65-F5344CB8AC3E}">
        <p14:creationId xmlns:p14="http://schemas.microsoft.com/office/powerpoint/2010/main" val="3488300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61</a:t>
            </a:fld>
            <a:endParaRPr lang="zh-CN" altLang="en-US"/>
          </a:p>
        </p:txBody>
      </p:sp>
    </p:spTree>
    <p:extLst>
      <p:ext uri="{BB962C8B-B14F-4D97-AF65-F5344CB8AC3E}">
        <p14:creationId xmlns:p14="http://schemas.microsoft.com/office/powerpoint/2010/main" val="4001370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62</a:t>
            </a:fld>
            <a:endParaRPr lang="zh-CN" altLang="en-US"/>
          </a:p>
        </p:txBody>
      </p:sp>
    </p:spTree>
    <p:extLst>
      <p:ext uri="{BB962C8B-B14F-4D97-AF65-F5344CB8AC3E}">
        <p14:creationId xmlns:p14="http://schemas.microsoft.com/office/powerpoint/2010/main" val="1195135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63</a:t>
            </a:fld>
            <a:endParaRPr lang="zh-CN" altLang="en-US"/>
          </a:p>
        </p:txBody>
      </p:sp>
    </p:spTree>
    <p:extLst>
      <p:ext uri="{BB962C8B-B14F-4D97-AF65-F5344CB8AC3E}">
        <p14:creationId xmlns:p14="http://schemas.microsoft.com/office/powerpoint/2010/main" val="2827719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64</a:t>
            </a:fld>
            <a:endParaRPr lang="zh-CN" altLang="en-US"/>
          </a:p>
        </p:txBody>
      </p:sp>
    </p:spTree>
    <p:extLst>
      <p:ext uri="{BB962C8B-B14F-4D97-AF65-F5344CB8AC3E}">
        <p14:creationId xmlns:p14="http://schemas.microsoft.com/office/powerpoint/2010/main" val="151272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4F4F4F"/>
                </a:solidFill>
                <a:latin typeface="Microsoft YaHei" panose="020B0503020204020204" pitchFamily="34" charset="-122"/>
                <a:ea typeface="Microsoft YaHei" panose="020B0503020204020204" pitchFamily="34" charset="-122"/>
              </a:rPr>
              <a:t>人类在成长、生活过程中积累了很多的历史与经验。人类定期地对这些经验进行“归纳”，获得了生活的“规律”。当人类遇到未知的问题或者需要对未来进行“推测”的时候，人类使用这些“规律”，对未知问题与未来进行“推测”，从而指导自己的生活和工作。</a:t>
            </a:r>
            <a:endParaRPr lang="zh-CN" altLang="en-US" dirty="0">
              <a:solidFill>
                <a:srgbClr val="4F4F4F"/>
              </a:solidFill>
              <a:latin typeface="Verdana" panose="020B0604030504040204" pitchFamily="34" charset="0"/>
            </a:endParaRPr>
          </a:p>
          <a:p>
            <a:r>
              <a:rPr lang="zh-CN" altLang="en-US" dirty="0">
                <a:solidFill>
                  <a:srgbClr val="4F4F4F"/>
                </a:solidFill>
                <a:latin typeface="Microsoft YaHei" panose="020B0503020204020204" pitchFamily="34" charset="-122"/>
                <a:ea typeface="Microsoft YaHei" panose="020B0503020204020204" pitchFamily="34" charset="-122"/>
              </a:rPr>
              <a:t>     机器学习中的“训练”与“预测”过程可以对应到人类的“归纳”和“推测”过程。通过这样的对应，我们可以发现，机器学习的思想并不复杂，仅仅是对人类在生活中学习成长的一个</a:t>
            </a:r>
            <a:r>
              <a:rPr lang="zh-CN" altLang="en-US" dirty="0">
                <a:solidFill>
                  <a:srgbClr val="6795B5"/>
                </a:solidFill>
                <a:latin typeface="Microsoft YaHei" panose="020B0503020204020204" pitchFamily="34" charset="-122"/>
                <a:ea typeface="Microsoft YaHei" panose="020B0503020204020204" pitchFamily="34" charset="-122"/>
                <a:hlinkClick r:id="rId3"/>
              </a:rPr>
              <a:t>模拟</a:t>
            </a:r>
            <a:r>
              <a:rPr lang="zh-CN" altLang="en-US" dirty="0">
                <a:solidFill>
                  <a:srgbClr val="4F4F4F"/>
                </a:solidFill>
                <a:latin typeface="Microsoft YaHei" panose="020B0503020204020204" pitchFamily="34" charset="-122"/>
                <a:ea typeface="Microsoft YaHei" panose="020B0503020204020204" pitchFamily="34" charset="-122"/>
              </a:rPr>
              <a:t>。由于机器学习不是基于编程形成的结果，因此它的处理过程不是因果的逻辑，而是通过归纳思想得出的相关性结论。</a:t>
            </a:r>
            <a:endParaRPr lang="zh-CN" altLang="en-US" b="0" i="0" dirty="0">
              <a:solidFill>
                <a:srgbClr val="4F4F4F"/>
              </a:solidFill>
              <a:effectLst/>
              <a:latin typeface="Verdana" panose="020B0604030504040204" pitchFamily="34" charset="0"/>
            </a:endParaRPr>
          </a:p>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9</a:t>
            </a:fld>
            <a:endParaRPr lang="zh-CN" altLang="en-US"/>
          </a:p>
        </p:txBody>
      </p:sp>
    </p:spTree>
    <p:extLst>
      <p:ext uri="{BB962C8B-B14F-4D97-AF65-F5344CB8AC3E}">
        <p14:creationId xmlns:p14="http://schemas.microsoft.com/office/powerpoint/2010/main" val="3696156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65</a:t>
            </a:fld>
            <a:endParaRPr lang="zh-CN" altLang="en-US"/>
          </a:p>
        </p:txBody>
      </p:sp>
    </p:spTree>
    <p:extLst>
      <p:ext uri="{BB962C8B-B14F-4D97-AF65-F5344CB8AC3E}">
        <p14:creationId xmlns:p14="http://schemas.microsoft.com/office/powerpoint/2010/main" val="152328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其它图表参考：</a:t>
            </a:r>
            <a:r>
              <a:rPr lang="en-US" altLang="zh-CN" dirty="0" smtClean="0"/>
              <a:t>https://www.jianshu.com/p/99ff66e3d4f7</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66</a:t>
            </a:fld>
            <a:endParaRPr lang="zh-CN" altLang="en-US"/>
          </a:p>
        </p:txBody>
      </p:sp>
    </p:spTree>
    <p:extLst>
      <p:ext uri="{BB962C8B-B14F-4D97-AF65-F5344CB8AC3E}">
        <p14:creationId xmlns:p14="http://schemas.microsoft.com/office/powerpoint/2010/main" val="4021103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漏斗图：电商领域中，主要是基于用户行为步骤，查看转化率情况。</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热力图：以特殊高亮的形式显示访客热衷的页面区域和访客所在的地理区域的图示。</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箱线图：常用的统计量，能提供有关数据位置和分散情况的关键信息，尤其在比较不同的母体数据时更可表现其差异。</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旋风图：可以为上金字塔形，和下金字塔形状，主要用于</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个不同类型之间的比较。</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仪表盘：清晰的看出某个指标值所在的范围，达成率。</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smtClean="0">
                <a:solidFill>
                  <a:schemeClr val="tx1"/>
                </a:solidFill>
                <a:effectLst/>
                <a:latin typeface="+mn-lt"/>
                <a:ea typeface="+mn-ea"/>
                <a:cs typeface="+mn-cs"/>
              </a:rPr>
              <a:t>日历图：可以用于表达日历上某指标的的大小，一般是底色深浅表达数值的多少。</a:t>
            </a: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数据可视化怎么选择图表</a:t>
            </a:r>
          </a:p>
          <a:p>
            <a:r>
              <a:rPr lang="en-US" altLang="zh-CN" dirty="0" smtClean="0"/>
              <a:t>https://www.jianshu.com/p/5cf6f4900f73</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67</a:t>
            </a:fld>
            <a:endParaRPr lang="zh-CN" altLang="en-US"/>
          </a:p>
        </p:txBody>
      </p:sp>
    </p:spTree>
    <p:extLst>
      <p:ext uri="{BB962C8B-B14F-4D97-AF65-F5344CB8AC3E}">
        <p14:creationId xmlns:p14="http://schemas.microsoft.com/office/powerpoint/2010/main" val="3000898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数据可视化怎么选择图表</a:t>
            </a:r>
          </a:p>
          <a:p>
            <a:r>
              <a:rPr lang="en-US" altLang="zh-CN" dirty="0" smtClean="0"/>
              <a:t>https://www.jianshu.com/p/5cf6f4900f73</a:t>
            </a:r>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68</a:t>
            </a:fld>
            <a:endParaRPr lang="zh-CN" altLang="en-US"/>
          </a:p>
        </p:txBody>
      </p:sp>
    </p:spTree>
    <p:extLst>
      <p:ext uri="{BB962C8B-B14F-4D97-AF65-F5344CB8AC3E}">
        <p14:creationId xmlns:p14="http://schemas.microsoft.com/office/powerpoint/2010/main" val="906842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69</a:t>
            </a:fld>
            <a:endParaRPr lang="zh-CN" altLang="en-US"/>
          </a:p>
        </p:txBody>
      </p:sp>
    </p:spTree>
    <p:extLst>
      <p:ext uri="{BB962C8B-B14F-4D97-AF65-F5344CB8AC3E}">
        <p14:creationId xmlns:p14="http://schemas.microsoft.com/office/powerpoint/2010/main" val="4263952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70</a:t>
            </a:fld>
            <a:endParaRPr lang="zh-CN" altLang="en-US"/>
          </a:p>
        </p:txBody>
      </p:sp>
    </p:spTree>
    <p:extLst>
      <p:ext uri="{BB962C8B-B14F-4D97-AF65-F5344CB8AC3E}">
        <p14:creationId xmlns:p14="http://schemas.microsoft.com/office/powerpoint/2010/main" val="491297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71</a:t>
            </a:fld>
            <a:endParaRPr lang="zh-CN" altLang="en-US"/>
          </a:p>
        </p:txBody>
      </p:sp>
    </p:spTree>
    <p:extLst>
      <p:ext uri="{BB962C8B-B14F-4D97-AF65-F5344CB8AC3E}">
        <p14:creationId xmlns:p14="http://schemas.microsoft.com/office/powerpoint/2010/main" val="33524690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smtClean="0"/>
              <a:t>http://www.pianshen.com/article/817679911/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画散点图以及矩阵散点图</a:t>
            </a:r>
            <a:r>
              <a:rPr lang="en-US" altLang="zh-CN" sz="1200" b="0" i="0" kern="1200" dirty="0" err="1" smtClean="0">
                <a:solidFill>
                  <a:schemeClr val="tx1"/>
                </a:solidFill>
                <a:effectLst/>
                <a:latin typeface="+mn-lt"/>
                <a:ea typeface="+mn-ea"/>
                <a:cs typeface="+mn-cs"/>
              </a:rPr>
              <a:t>plt.scatter</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和</a:t>
            </a:r>
            <a:r>
              <a:rPr lang="en-US" altLang="zh-CN" sz="1200" b="0" i="0" kern="1200" dirty="0" err="1" smtClean="0">
                <a:solidFill>
                  <a:schemeClr val="tx1"/>
                </a:solidFill>
                <a:effectLst/>
                <a:latin typeface="+mn-lt"/>
                <a:ea typeface="+mn-ea"/>
                <a:cs typeface="+mn-cs"/>
              </a:rPr>
              <a:t>pd.scatter_matrix</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详解</a:t>
            </a:r>
            <a:endParaRPr lang="en-US" altLang="zh-CN" b="0" dirty="0" smtClean="0"/>
          </a:p>
          <a:p>
            <a:r>
              <a:rPr lang="en-US" altLang="zh-CN" b="0" dirty="0" smtClean="0"/>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数据可视化编程实战</a:t>
            </a:r>
            <a:r>
              <a:rPr lang="en-US" altLang="zh-CN" sz="1200" b="0" i="0" kern="1200" dirty="0" smtClean="0">
                <a:solidFill>
                  <a:schemeClr val="tx1"/>
                </a:solidFill>
                <a:effectLst/>
                <a:latin typeface="+mn-lt"/>
                <a:ea typeface="+mn-ea"/>
                <a:cs typeface="+mn-cs"/>
              </a:rPr>
              <a:t>》</a:t>
            </a:r>
            <a:endParaRPr lang="zh-CN" altLang="en-US" sz="1200" b="0" i="0" kern="1200" dirty="0" smtClean="0">
              <a:solidFill>
                <a:schemeClr val="tx1"/>
              </a:solidFill>
              <a:effectLst/>
              <a:latin typeface="+mn-lt"/>
              <a:ea typeface="+mn-ea"/>
              <a:cs typeface="+mn-cs"/>
            </a:endParaRPr>
          </a:p>
          <a:p>
            <a:r>
              <a:rPr lang="en-US" altLang="zh-CN" b="0" dirty="0" smtClean="0"/>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Python</a:t>
            </a:r>
            <a:r>
              <a:rPr lang="zh-CN" altLang="en-US" sz="1200" b="0" i="0" u="none" strike="noStrike" kern="1200" dirty="0" smtClean="0">
                <a:solidFill>
                  <a:schemeClr val="tx1"/>
                </a:solidFill>
                <a:effectLst/>
                <a:latin typeface="+mn-lt"/>
                <a:ea typeface="+mn-ea"/>
                <a:cs typeface="+mn-cs"/>
              </a:rPr>
              <a:t>数据分析以及可视化（以鸢尾花为例）</a:t>
            </a:r>
            <a:endParaRPr lang="en-US" altLang="zh-CN"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Python--Pandas-</a:t>
            </a:r>
            <a:r>
              <a:rPr lang="zh-CN" altLang="en-US" sz="1200" b="0"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数据可视化</a:t>
            </a:r>
            <a:r>
              <a:rPr lang="en-US" altLang="zh-CN" sz="1200" b="0" i="0" kern="1200" dirty="0" smtClean="0">
                <a:solidFill>
                  <a:schemeClr val="tx1"/>
                </a:solidFill>
                <a:effectLst/>
                <a:latin typeface="+mn-lt"/>
                <a:ea typeface="+mn-ea"/>
                <a:cs typeface="+mn-cs"/>
              </a:rPr>
              <a:t>—</a:t>
            </a:r>
            <a:r>
              <a:rPr lang="en-US" altLang="zh-CN" sz="1200" b="0" i="0" kern="1200" dirty="0" err="1" smtClean="0">
                <a:solidFill>
                  <a:schemeClr val="tx1"/>
                </a:solidFill>
                <a:effectLst/>
                <a:latin typeface="+mn-lt"/>
                <a:ea typeface="+mn-ea"/>
                <a:cs typeface="+mn-cs"/>
              </a:rPr>
              <a:t>seaborn</a:t>
            </a:r>
            <a:r>
              <a:rPr lang="zh-CN" altLang="en-US" sz="1200" b="0"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72</a:t>
            </a:fld>
            <a:endParaRPr lang="zh-CN" altLang="en-US"/>
          </a:p>
        </p:txBody>
      </p:sp>
    </p:spTree>
    <p:extLst>
      <p:ext uri="{BB962C8B-B14F-4D97-AF65-F5344CB8AC3E}">
        <p14:creationId xmlns:p14="http://schemas.microsoft.com/office/powerpoint/2010/main" val="736160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数据可视化编程实战</a:t>
            </a:r>
            <a:r>
              <a:rPr lang="en-US" altLang="zh-CN" sz="1200" b="0" i="0" kern="1200" dirty="0" smtClean="0">
                <a:solidFill>
                  <a:schemeClr val="tx1"/>
                </a:solidFill>
                <a:effectLst/>
                <a:latin typeface="+mn-lt"/>
                <a:ea typeface="+mn-ea"/>
                <a:cs typeface="+mn-cs"/>
              </a:rPr>
              <a:t>》</a:t>
            </a:r>
            <a:endParaRPr lang="zh-CN" altLang="en-US" sz="1200" b="0" i="0" kern="1200" dirty="0" smtClean="0">
              <a:solidFill>
                <a:schemeClr val="tx1"/>
              </a:solidFill>
              <a:effectLst/>
              <a:latin typeface="+mn-lt"/>
              <a:ea typeface="+mn-ea"/>
              <a:cs typeface="+mn-cs"/>
            </a:endParaRPr>
          </a:p>
          <a:p>
            <a:r>
              <a:rPr lang="en-US" altLang="zh-CN" dirty="0" smtClean="0"/>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3"/>
              </a:rPr>
              <a:t>Python</a:t>
            </a:r>
            <a:r>
              <a:rPr lang="zh-CN" altLang="en-US" sz="1200" b="1" i="0" u="none" strike="noStrike" kern="1200" dirty="0" smtClean="0">
                <a:solidFill>
                  <a:schemeClr val="tx1"/>
                </a:solidFill>
                <a:effectLst/>
                <a:latin typeface="+mn-lt"/>
                <a:ea typeface="+mn-ea"/>
                <a:cs typeface="+mn-cs"/>
                <a:hlinkClick r:id="rId3"/>
              </a:rPr>
              <a:t>数据分析以及可视化</a:t>
            </a:r>
            <a:r>
              <a:rPr lang="zh-CN" altLang="en-US" sz="1200" b="0" i="0" u="none" strike="noStrike" kern="1200" dirty="0" smtClean="0">
                <a:solidFill>
                  <a:schemeClr val="tx1"/>
                </a:solidFill>
                <a:effectLst/>
                <a:latin typeface="+mn-lt"/>
                <a:ea typeface="+mn-ea"/>
                <a:cs typeface="+mn-cs"/>
              </a:rPr>
              <a:t>（以鸢尾花为例）</a:t>
            </a:r>
            <a:endParaRPr lang="en-US" altLang="zh-CN"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Python--Pandas-</a:t>
            </a:r>
            <a:r>
              <a:rPr lang="zh-CN" altLang="en-US" sz="1200" b="0"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数据可视化</a:t>
            </a:r>
            <a:r>
              <a:rPr lang="en-US" altLang="zh-CN" sz="1200" b="0" i="0" kern="1200" dirty="0" smtClean="0">
                <a:solidFill>
                  <a:schemeClr val="tx1"/>
                </a:solidFill>
                <a:effectLst/>
                <a:latin typeface="+mn-lt"/>
                <a:ea typeface="+mn-ea"/>
                <a:cs typeface="+mn-cs"/>
              </a:rPr>
              <a:t>—</a:t>
            </a:r>
            <a:r>
              <a:rPr lang="en-US" altLang="zh-CN" sz="1200" b="0" i="0" kern="1200" dirty="0" err="1" smtClean="0">
                <a:solidFill>
                  <a:schemeClr val="tx1"/>
                </a:solidFill>
                <a:effectLst/>
                <a:latin typeface="+mn-lt"/>
                <a:ea typeface="+mn-ea"/>
                <a:cs typeface="+mn-cs"/>
              </a:rPr>
              <a:t>seaborn</a:t>
            </a:r>
            <a:r>
              <a:rPr lang="zh-CN" altLang="en-US" sz="1200" b="0"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73</a:t>
            </a:fld>
            <a:endParaRPr lang="zh-CN" altLang="en-US"/>
          </a:p>
        </p:txBody>
      </p:sp>
    </p:spTree>
    <p:extLst>
      <p:ext uri="{BB962C8B-B14F-4D97-AF65-F5344CB8AC3E}">
        <p14:creationId xmlns:p14="http://schemas.microsoft.com/office/powerpoint/2010/main" val="4278545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181677BC-ABE6-4A72-B319-EDD9F174F023}" type="slidenum">
              <a:rPr lang="en-US" altLang="zh-CN" smtClean="0">
                <a:latin typeface="Times New Roman" panose="02020603050405020304" pitchFamily="18" charset="0"/>
              </a:rPr>
              <a:pPr fontAlgn="base">
                <a:spcBef>
                  <a:spcPct val="0"/>
                </a:spcBef>
                <a:spcAft>
                  <a:spcPct val="0"/>
                </a:spcAft>
              </a:pPr>
              <a:t>74</a:t>
            </a:fld>
            <a:endParaRPr lang="en-US" altLang="zh-CN" smtClean="0">
              <a:latin typeface="Times New Roman" panose="02020603050405020304"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r>
              <a:rPr lang="en-US" altLang="zh-CN" smtClean="0"/>
              <a:t>plt.xlabel(‘</a:t>
            </a:r>
            <a:r>
              <a:rPr lang="zh-CN" altLang="en-US" smtClean="0"/>
              <a:t>横轴：时间’</a:t>
            </a:r>
            <a:r>
              <a:rPr lang="en-US" altLang="zh-CN" smtClean="0"/>
              <a:t>, fontproperties = ‘simHei’, fontsize = 20)</a:t>
            </a:r>
          </a:p>
          <a:p>
            <a:endParaRPr lang="en-US" altLang="zh-CN" smtClean="0"/>
          </a:p>
          <a:p>
            <a:r>
              <a:rPr lang="en-US" altLang="zh-CN" smtClean="0"/>
              <a:t>#color</a:t>
            </a:r>
            <a:r>
              <a:rPr lang="zh-CN" altLang="zh-CN" smtClean="0"/>
              <a:t>参数设定线颜色</a:t>
            </a:r>
          </a:p>
          <a:p>
            <a:r>
              <a:rPr lang="en-US" altLang="zh-CN" smtClean="0"/>
              <a:t>#linewidth</a:t>
            </a:r>
            <a:r>
              <a:rPr lang="zh-CN" altLang="zh-CN" smtClean="0"/>
              <a:t>参数设定虚线、点化虚线、粗虚线、实线</a:t>
            </a:r>
          </a:p>
          <a:p>
            <a:r>
              <a:rPr lang="en-US" altLang="zh-CN" smtClean="0"/>
              <a:t>#marker</a:t>
            </a:r>
            <a:r>
              <a:rPr lang="zh-CN" altLang="zh-CN" smtClean="0"/>
              <a:t>参数设定在曲线上标记的特殊符号</a:t>
            </a:r>
            <a:r>
              <a:rPr lang="en-US" altLang="zh-CN" smtClean="0"/>
              <a:t>,</a:t>
            </a:r>
            <a:r>
              <a:rPr lang="zh-CN" altLang="zh-CN" smtClean="0"/>
              <a:t>以区分不同的线段</a:t>
            </a:r>
          </a:p>
          <a:p>
            <a:r>
              <a:rPr lang="en-US" altLang="zh-CN" smtClean="0"/>
              <a:t>#label</a:t>
            </a:r>
            <a:r>
              <a:rPr lang="zh-CN" altLang="zh-CN" smtClean="0"/>
              <a:t>参数和图的</a:t>
            </a:r>
            <a:r>
              <a:rPr lang="en-US" altLang="zh-CN" smtClean="0"/>
              <a:t>legend</a:t>
            </a:r>
            <a:r>
              <a:rPr lang="zh-CN" altLang="zh-CN" smtClean="0"/>
              <a:t>有关</a:t>
            </a:r>
          </a:p>
          <a:p>
            <a:pPr eaLnBrk="1" hangingPunct="1"/>
            <a:endParaRPr lang="zh-CN" altLang="zh-CN" smtClean="0"/>
          </a:p>
        </p:txBody>
      </p:sp>
    </p:spTree>
    <p:extLst>
      <p:ext uri="{BB962C8B-B14F-4D97-AF65-F5344CB8AC3E}">
        <p14:creationId xmlns:p14="http://schemas.microsoft.com/office/powerpoint/2010/main" val="151071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10</a:t>
            </a:fld>
            <a:endParaRPr lang="zh-CN" altLang="en-US"/>
          </a:p>
        </p:txBody>
      </p:sp>
    </p:spTree>
    <p:extLst>
      <p:ext uri="{BB962C8B-B14F-4D97-AF65-F5344CB8AC3E}">
        <p14:creationId xmlns:p14="http://schemas.microsoft.com/office/powerpoint/2010/main" val="3521950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75E55BA-40B4-487A-BF78-222DAB47CF0F}" type="slidenum">
              <a:rPr lang="en-US" altLang="zh-CN" smtClean="0">
                <a:latin typeface="Times New Roman" panose="02020603050405020304" pitchFamily="18" charset="0"/>
              </a:rPr>
              <a:pPr fontAlgn="base">
                <a:spcBef>
                  <a:spcPct val="0"/>
                </a:spcBef>
                <a:spcAft>
                  <a:spcPct val="0"/>
                </a:spcAft>
              </a:pPr>
              <a:t>75</a:t>
            </a:fld>
            <a:endParaRPr lang="en-US" altLang="zh-CN" smtClean="0">
              <a:latin typeface="Times New Roman" panose="02020603050405020304"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r>
              <a:rPr lang="en-US" altLang="zh-CN" smtClean="0"/>
              <a:t>#color</a:t>
            </a:r>
            <a:r>
              <a:rPr lang="zh-CN" altLang="zh-CN" smtClean="0"/>
              <a:t>参数设定线颜色</a:t>
            </a:r>
          </a:p>
          <a:p>
            <a:r>
              <a:rPr lang="en-US" altLang="zh-CN" smtClean="0"/>
              <a:t>#linewidth</a:t>
            </a:r>
            <a:r>
              <a:rPr lang="zh-CN" altLang="zh-CN" smtClean="0"/>
              <a:t>参数设定虚线、点化虚线、粗虚线、实线</a:t>
            </a:r>
          </a:p>
          <a:p>
            <a:r>
              <a:rPr lang="en-US" altLang="zh-CN" smtClean="0"/>
              <a:t>#marker</a:t>
            </a:r>
            <a:r>
              <a:rPr lang="zh-CN" altLang="zh-CN" smtClean="0"/>
              <a:t>参数设定在曲线上标记的特殊符号</a:t>
            </a:r>
            <a:r>
              <a:rPr lang="en-US" altLang="zh-CN" smtClean="0"/>
              <a:t>,</a:t>
            </a:r>
            <a:r>
              <a:rPr lang="zh-CN" altLang="zh-CN" smtClean="0"/>
              <a:t>以区分不同的线段</a:t>
            </a:r>
          </a:p>
          <a:p>
            <a:r>
              <a:rPr lang="en-US" altLang="zh-CN" smtClean="0"/>
              <a:t>#label</a:t>
            </a:r>
            <a:r>
              <a:rPr lang="zh-CN" altLang="zh-CN" smtClean="0"/>
              <a:t>参数和图的</a:t>
            </a:r>
            <a:r>
              <a:rPr lang="en-US" altLang="zh-CN" smtClean="0"/>
              <a:t>legend</a:t>
            </a:r>
            <a:r>
              <a:rPr lang="zh-CN" altLang="zh-CN" smtClean="0"/>
              <a:t>有关</a:t>
            </a:r>
          </a:p>
          <a:p>
            <a:pPr eaLnBrk="1" hangingPunct="1"/>
            <a:endParaRPr lang="zh-CN" altLang="zh-CN" smtClean="0"/>
          </a:p>
        </p:txBody>
      </p:sp>
    </p:spTree>
    <p:extLst>
      <p:ext uri="{BB962C8B-B14F-4D97-AF65-F5344CB8AC3E}">
        <p14:creationId xmlns:p14="http://schemas.microsoft.com/office/powerpoint/2010/main" val="2854747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F0A5679-4F6B-4BAA-8C80-B9884DD03A5F}" type="slidenum">
              <a:rPr lang="en-US" altLang="zh-CN" smtClean="0">
                <a:latin typeface="Times New Roman" panose="02020603050405020304" pitchFamily="18" charset="0"/>
              </a:rPr>
              <a:pPr fontAlgn="base">
                <a:spcBef>
                  <a:spcPct val="0"/>
                </a:spcBef>
                <a:spcAft>
                  <a:spcPct val="0"/>
                </a:spcAft>
              </a:pPr>
              <a:t>76</a:t>
            </a:fld>
            <a:endParaRPr lang="en-US" altLang="zh-CN" smtClean="0">
              <a:latin typeface="Times New Roman" panose="02020603050405020304"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2970755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3E33E3C-833B-4B38-B894-9C9BD58FE691}" type="slidenum">
              <a:rPr lang="en-US" altLang="zh-CN" smtClean="0">
                <a:latin typeface="Times New Roman" panose="02020603050405020304" pitchFamily="18" charset="0"/>
              </a:rPr>
              <a:pPr fontAlgn="base">
                <a:spcBef>
                  <a:spcPct val="0"/>
                </a:spcBef>
                <a:spcAft>
                  <a:spcPct val="0"/>
                </a:spcAft>
              </a:pPr>
              <a:t>77</a:t>
            </a:fld>
            <a:endParaRPr lang="en-US" altLang="zh-CN" smtClean="0">
              <a:latin typeface="Times New Roman" panose="02020603050405020304"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zh-CN" altLang="zh-CN" smtClean="0"/>
          </a:p>
        </p:txBody>
      </p:sp>
    </p:spTree>
    <p:extLst>
      <p:ext uri="{BB962C8B-B14F-4D97-AF65-F5344CB8AC3E}">
        <p14:creationId xmlns:p14="http://schemas.microsoft.com/office/powerpoint/2010/main" val="1639776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数据可视化编程实战</a:t>
            </a:r>
            <a:r>
              <a:rPr lang="en-US" altLang="zh-CN" sz="1200" b="1" i="0" kern="1200" dirty="0" smtClean="0">
                <a:solidFill>
                  <a:schemeClr val="tx1"/>
                </a:solidFill>
                <a:effectLst/>
                <a:latin typeface="+mn-lt"/>
                <a:ea typeface="+mn-ea"/>
                <a:cs typeface="+mn-cs"/>
              </a:rPr>
              <a:t>》</a:t>
            </a:r>
            <a:endParaRPr lang="zh-CN" altLang="en-US" sz="1200" b="1" i="0" kern="1200" dirty="0" smtClean="0">
              <a:solidFill>
                <a:schemeClr val="tx1"/>
              </a:solidFill>
              <a:effectLst/>
              <a:latin typeface="+mn-lt"/>
              <a:ea typeface="+mn-ea"/>
              <a:cs typeface="+mn-cs"/>
            </a:endParaRPr>
          </a:p>
          <a:p>
            <a:r>
              <a:rPr lang="en-US" altLang="zh-CN" dirty="0" smtClean="0"/>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3"/>
              </a:rPr>
              <a:t>Python</a:t>
            </a:r>
            <a:r>
              <a:rPr lang="zh-CN" altLang="en-US" sz="1200" b="1" i="0" u="none" strike="noStrike" kern="1200" dirty="0" smtClean="0">
                <a:solidFill>
                  <a:schemeClr val="tx1"/>
                </a:solidFill>
                <a:effectLst/>
                <a:latin typeface="+mn-lt"/>
                <a:ea typeface="+mn-ea"/>
                <a:cs typeface="+mn-cs"/>
                <a:hlinkClick r:id="rId3"/>
              </a:rPr>
              <a:t>数据分析以及可视化</a:t>
            </a:r>
            <a:r>
              <a:rPr lang="zh-CN" altLang="en-US" sz="1200" b="0" i="0" u="none" strike="noStrike" kern="1200" dirty="0" smtClean="0">
                <a:solidFill>
                  <a:schemeClr val="tx1"/>
                </a:solidFill>
                <a:effectLst/>
                <a:latin typeface="+mn-lt"/>
                <a:ea typeface="+mn-ea"/>
                <a:cs typeface="+mn-cs"/>
              </a:rPr>
              <a:t>（以鸢尾花为例）</a:t>
            </a:r>
            <a:endParaRPr lang="en-US" altLang="zh-CN"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Python--Pandas-</a:t>
            </a:r>
            <a:r>
              <a:rPr lang="zh-CN" altLang="en-US" sz="1200" b="1"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a:t>
            </a:r>
            <a:r>
              <a:rPr lang="en-US" altLang="zh-CN"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seaborn</a:t>
            </a:r>
            <a:r>
              <a:rPr lang="zh-CN" altLang="en-US" sz="1200" b="1"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78</a:t>
            </a:fld>
            <a:endParaRPr lang="zh-CN" altLang="en-US"/>
          </a:p>
        </p:txBody>
      </p:sp>
    </p:spTree>
    <p:extLst>
      <p:ext uri="{BB962C8B-B14F-4D97-AF65-F5344CB8AC3E}">
        <p14:creationId xmlns:p14="http://schemas.microsoft.com/office/powerpoint/2010/main" val="700479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数据可视化编程实战</a:t>
            </a:r>
            <a:r>
              <a:rPr lang="en-US" altLang="zh-CN" sz="1200" b="0" i="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数据分析以及可视化（以鸢尾花为例）</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Python--Pandas-</a:t>
            </a:r>
            <a:r>
              <a:rPr lang="zh-CN" altLang="en-US" sz="1200" b="0"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数据可视化</a:t>
            </a:r>
            <a:r>
              <a:rPr lang="en-US" altLang="zh-CN" sz="1200" b="0" i="0" kern="1200" dirty="0" smtClean="0">
                <a:solidFill>
                  <a:schemeClr val="tx1"/>
                </a:solidFill>
                <a:effectLst/>
                <a:latin typeface="+mn-lt"/>
                <a:ea typeface="+mn-ea"/>
                <a:cs typeface="+mn-cs"/>
              </a:rPr>
              <a:t>—</a:t>
            </a:r>
            <a:r>
              <a:rPr lang="en-US" altLang="zh-CN" sz="1200" b="0" i="0" kern="1200" dirty="0" err="1" smtClean="0">
                <a:solidFill>
                  <a:schemeClr val="tx1"/>
                </a:solidFill>
                <a:effectLst/>
                <a:latin typeface="+mn-lt"/>
                <a:ea typeface="+mn-ea"/>
                <a:cs typeface="+mn-cs"/>
              </a:rPr>
              <a:t>seaborn</a:t>
            </a:r>
            <a:r>
              <a:rPr lang="zh-CN" altLang="en-US" sz="1200" b="0"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79</a:t>
            </a:fld>
            <a:endParaRPr lang="zh-CN" altLang="en-US"/>
          </a:p>
        </p:txBody>
      </p:sp>
    </p:spTree>
    <p:extLst>
      <p:ext uri="{BB962C8B-B14F-4D97-AF65-F5344CB8AC3E}">
        <p14:creationId xmlns:p14="http://schemas.microsoft.com/office/powerpoint/2010/main" val="1613016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数据可视化编程实战</a:t>
            </a:r>
            <a:r>
              <a:rPr lang="en-US" altLang="zh-CN" sz="1200" b="1" i="0" kern="1200" dirty="0" smtClean="0">
                <a:solidFill>
                  <a:schemeClr val="tx1"/>
                </a:solidFill>
                <a:effectLst/>
                <a:latin typeface="+mn-lt"/>
                <a:ea typeface="+mn-ea"/>
                <a:cs typeface="+mn-cs"/>
              </a:rPr>
              <a:t>》</a:t>
            </a:r>
            <a:endParaRPr lang="zh-CN" altLang="en-US" sz="1200" b="1" i="0" kern="1200" dirty="0" smtClean="0">
              <a:solidFill>
                <a:schemeClr val="tx1"/>
              </a:solidFill>
              <a:effectLst/>
              <a:latin typeface="+mn-lt"/>
              <a:ea typeface="+mn-ea"/>
              <a:cs typeface="+mn-cs"/>
            </a:endParaRPr>
          </a:p>
          <a:p>
            <a:r>
              <a:rPr lang="en-US" altLang="zh-CN" dirty="0" smtClean="0"/>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3"/>
              </a:rPr>
              <a:t>Python</a:t>
            </a:r>
            <a:r>
              <a:rPr lang="zh-CN" altLang="en-US" sz="1200" b="1" i="0" u="none" strike="noStrike" kern="1200" dirty="0" smtClean="0">
                <a:solidFill>
                  <a:schemeClr val="tx1"/>
                </a:solidFill>
                <a:effectLst/>
                <a:latin typeface="+mn-lt"/>
                <a:ea typeface="+mn-ea"/>
                <a:cs typeface="+mn-cs"/>
                <a:hlinkClick r:id="rId3"/>
              </a:rPr>
              <a:t>数据分析以及可视化</a:t>
            </a:r>
            <a:r>
              <a:rPr lang="zh-CN" altLang="en-US" sz="1200" b="0" i="0" u="none" strike="noStrike" kern="1200" dirty="0" smtClean="0">
                <a:solidFill>
                  <a:schemeClr val="tx1"/>
                </a:solidFill>
                <a:effectLst/>
                <a:latin typeface="+mn-lt"/>
                <a:ea typeface="+mn-ea"/>
                <a:cs typeface="+mn-cs"/>
              </a:rPr>
              <a:t>（以鸢尾花为例）</a:t>
            </a:r>
            <a:endParaRPr lang="en-US" altLang="zh-CN"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Python--Pandas-</a:t>
            </a:r>
            <a:r>
              <a:rPr lang="zh-CN" altLang="en-US" sz="1200" b="1"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a:t>
            </a:r>
            <a:r>
              <a:rPr lang="en-US" altLang="zh-CN"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seaborn</a:t>
            </a:r>
            <a:r>
              <a:rPr lang="zh-CN" altLang="en-US" sz="1200" b="1"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80</a:t>
            </a:fld>
            <a:endParaRPr lang="zh-CN" altLang="en-US"/>
          </a:p>
        </p:txBody>
      </p:sp>
    </p:spTree>
    <p:extLst>
      <p:ext uri="{BB962C8B-B14F-4D97-AF65-F5344CB8AC3E}">
        <p14:creationId xmlns:p14="http://schemas.microsoft.com/office/powerpoint/2010/main" val="30724494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数据可视化编程实战</a:t>
            </a:r>
            <a:r>
              <a:rPr lang="en-US" altLang="zh-CN" sz="1200" b="1" i="0" kern="1200" dirty="0" smtClean="0">
                <a:solidFill>
                  <a:schemeClr val="tx1"/>
                </a:solidFill>
                <a:effectLst/>
                <a:latin typeface="+mn-lt"/>
                <a:ea typeface="+mn-ea"/>
                <a:cs typeface="+mn-cs"/>
              </a:rPr>
              <a:t>》</a:t>
            </a:r>
            <a:endParaRPr lang="zh-CN" altLang="en-US" sz="1200" b="1" i="0" kern="1200" dirty="0" smtClean="0">
              <a:solidFill>
                <a:schemeClr val="tx1"/>
              </a:solidFill>
              <a:effectLst/>
              <a:latin typeface="+mn-lt"/>
              <a:ea typeface="+mn-ea"/>
              <a:cs typeface="+mn-cs"/>
            </a:endParaRPr>
          </a:p>
          <a:p>
            <a:r>
              <a:rPr lang="en-US" altLang="zh-CN" dirty="0" smtClean="0"/>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3"/>
              </a:rPr>
              <a:t>Python</a:t>
            </a:r>
            <a:r>
              <a:rPr lang="zh-CN" altLang="en-US" sz="1200" b="1" i="0" u="none" strike="noStrike" kern="1200" dirty="0" smtClean="0">
                <a:solidFill>
                  <a:schemeClr val="tx1"/>
                </a:solidFill>
                <a:effectLst/>
                <a:latin typeface="+mn-lt"/>
                <a:ea typeface="+mn-ea"/>
                <a:cs typeface="+mn-cs"/>
                <a:hlinkClick r:id="rId3"/>
              </a:rPr>
              <a:t>数据分析以及可视化</a:t>
            </a:r>
            <a:r>
              <a:rPr lang="zh-CN" altLang="en-US" sz="1200" b="0" i="0" u="none" strike="noStrike" kern="1200" dirty="0" smtClean="0">
                <a:solidFill>
                  <a:schemeClr val="tx1"/>
                </a:solidFill>
                <a:effectLst/>
                <a:latin typeface="+mn-lt"/>
                <a:ea typeface="+mn-ea"/>
                <a:cs typeface="+mn-cs"/>
              </a:rPr>
              <a:t>（以鸢尾花为例）</a:t>
            </a:r>
            <a:endParaRPr lang="en-US" altLang="zh-CN"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Python--Pandas-</a:t>
            </a:r>
            <a:r>
              <a:rPr lang="zh-CN" altLang="en-US" sz="1200" b="1"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a:t>
            </a:r>
            <a:r>
              <a:rPr lang="en-US" altLang="zh-CN"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seaborn</a:t>
            </a:r>
            <a:r>
              <a:rPr lang="zh-CN" altLang="en-US" sz="1200" b="1"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81</a:t>
            </a:fld>
            <a:endParaRPr lang="zh-CN" altLang="en-US"/>
          </a:p>
        </p:txBody>
      </p:sp>
    </p:spTree>
    <p:extLst>
      <p:ext uri="{BB962C8B-B14F-4D97-AF65-F5344CB8AC3E}">
        <p14:creationId xmlns:p14="http://schemas.microsoft.com/office/powerpoint/2010/main" val="864863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数据可视化编程实战</a:t>
            </a:r>
            <a:r>
              <a:rPr lang="en-US" altLang="zh-CN" sz="1200" b="1" i="0" kern="1200" dirty="0" smtClean="0">
                <a:solidFill>
                  <a:schemeClr val="tx1"/>
                </a:solidFill>
                <a:effectLst/>
                <a:latin typeface="+mn-lt"/>
                <a:ea typeface="+mn-ea"/>
                <a:cs typeface="+mn-cs"/>
              </a:rPr>
              <a:t>》</a:t>
            </a:r>
            <a:endParaRPr lang="zh-CN" altLang="en-US" sz="1200" b="1" i="0" kern="1200" dirty="0" smtClean="0">
              <a:solidFill>
                <a:schemeClr val="tx1"/>
              </a:solidFill>
              <a:effectLst/>
              <a:latin typeface="+mn-lt"/>
              <a:ea typeface="+mn-ea"/>
              <a:cs typeface="+mn-cs"/>
            </a:endParaRPr>
          </a:p>
          <a:p>
            <a:r>
              <a:rPr lang="en-US" altLang="zh-CN" dirty="0" smtClean="0"/>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3"/>
              </a:rPr>
              <a:t>Python</a:t>
            </a:r>
            <a:r>
              <a:rPr lang="zh-CN" altLang="en-US" sz="1200" b="1" i="0" u="none" strike="noStrike" kern="1200" dirty="0" smtClean="0">
                <a:solidFill>
                  <a:schemeClr val="tx1"/>
                </a:solidFill>
                <a:effectLst/>
                <a:latin typeface="+mn-lt"/>
                <a:ea typeface="+mn-ea"/>
                <a:cs typeface="+mn-cs"/>
                <a:hlinkClick r:id="rId3"/>
              </a:rPr>
              <a:t>数据分析以及可视化</a:t>
            </a:r>
            <a:r>
              <a:rPr lang="zh-CN" altLang="en-US" sz="1200" b="0" i="0" u="none" strike="noStrike" kern="1200" dirty="0" smtClean="0">
                <a:solidFill>
                  <a:schemeClr val="tx1"/>
                </a:solidFill>
                <a:effectLst/>
                <a:latin typeface="+mn-lt"/>
                <a:ea typeface="+mn-ea"/>
                <a:cs typeface="+mn-cs"/>
              </a:rPr>
              <a:t>（以鸢尾花为例）</a:t>
            </a:r>
            <a:endParaRPr lang="en-US" altLang="zh-CN"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Python--Pandas-</a:t>
            </a:r>
            <a:r>
              <a:rPr lang="zh-CN" altLang="en-US" sz="1200" b="1"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a:t>
            </a:r>
            <a:r>
              <a:rPr lang="en-US" altLang="zh-CN"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seaborn</a:t>
            </a:r>
            <a:r>
              <a:rPr lang="zh-CN" altLang="en-US" sz="1200" b="1"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82</a:t>
            </a:fld>
            <a:endParaRPr lang="zh-CN" altLang="en-US"/>
          </a:p>
        </p:txBody>
      </p:sp>
    </p:spTree>
    <p:extLst>
      <p:ext uri="{BB962C8B-B14F-4D97-AF65-F5344CB8AC3E}">
        <p14:creationId xmlns:p14="http://schemas.microsoft.com/office/powerpoint/2010/main" val="1451911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scatter_matrix</a:t>
            </a:r>
            <a:r>
              <a:rPr lang="en-US" altLang="zh-CN" dirty="0" smtClean="0"/>
              <a:t>(frame, alpha=0.5, </a:t>
            </a:r>
            <a:r>
              <a:rPr lang="en-US" altLang="zh-CN" dirty="0" err="1" smtClean="0"/>
              <a:t>c,figsize</a:t>
            </a:r>
            <a:r>
              <a:rPr lang="en-US" altLang="zh-CN" dirty="0" smtClean="0"/>
              <a:t>=None, ax=None, diagonal='</a:t>
            </a:r>
            <a:r>
              <a:rPr lang="en-US" altLang="zh-CN" dirty="0" err="1" smtClean="0"/>
              <a:t>hist</a:t>
            </a:r>
            <a:r>
              <a:rPr lang="en-US" altLang="zh-CN" dirty="0" smtClean="0"/>
              <a:t>', marker='.', </a:t>
            </a:r>
            <a:r>
              <a:rPr lang="en-US" altLang="zh-CN" dirty="0" err="1" smtClean="0"/>
              <a:t>density_kwds</a:t>
            </a:r>
            <a:r>
              <a:rPr lang="en-US" altLang="zh-CN" dirty="0" smtClean="0"/>
              <a:t>=</a:t>
            </a:r>
            <a:r>
              <a:rPr lang="en-US" altLang="zh-CN" dirty="0" err="1" smtClean="0"/>
              <a:t>None,hist_kwds</a:t>
            </a:r>
            <a:r>
              <a:rPr lang="en-US" altLang="zh-CN" dirty="0" smtClean="0"/>
              <a:t>=None, </a:t>
            </a:r>
            <a:r>
              <a:rPr lang="en-US" altLang="zh-CN" dirty="0" err="1" smtClean="0"/>
              <a:t>range_padding</a:t>
            </a:r>
            <a:r>
              <a:rPr lang="en-US" altLang="zh-CN" dirty="0" smtClean="0"/>
              <a:t>=0.05)</a:t>
            </a:r>
          </a:p>
          <a:p>
            <a:endParaRPr lang="en-US" altLang="zh-CN" dirty="0" smtClean="0"/>
          </a:p>
          <a:p>
            <a:r>
              <a:rPr lang="en-US" altLang="zh-CN" dirty="0" smtClean="0"/>
              <a:t>1</a:t>
            </a:r>
            <a:r>
              <a:rPr lang="zh-CN" altLang="en-US" dirty="0" smtClean="0"/>
              <a:t>。</a:t>
            </a:r>
            <a:r>
              <a:rPr lang="en-US" altLang="zh-CN" dirty="0" smtClean="0"/>
              <a:t>frame</a:t>
            </a:r>
            <a:r>
              <a:rPr lang="zh-CN" altLang="en-US" dirty="0" smtClean="0"/>
              <a:t>，</a:t>
            </a:r>
            <a:r>
              <a:rPr lang="en-US" altLang="zh-CN" dirty="0" smtClean="0"/>
              <a:t>pandas </a:t>
            </a:r>
            <a:r>
              <a:rPr lang="en-US" altLang="zh-CN" dirty="0" err="1" smtClean="0"/>
              <a:t>dataframe</a:t>
            </a:r>
            <a:r>
              <a:rPr lang="zh-CN" altLang="en-US" dirty="0" smtClean="0"/>
              <a:t>对象 </a:t>
            </a:r>
            <a:r>
              <a:rPr lang="en-US" altLang="zh-CN" dirty="0" smtClean="0"/>
              <a:t>2</a:t>
            </a:r>
            <a:r>
              <a:rPr lang="zh-CN" altLang="en-US" dirty="0" smtClean="0"/>
              <a:t>。</a:t>
            </a:r>
            <a:r>
              <a:rPr lang="en-US" altLang="zh-CN" dirty="0" smtClean="0"/>
              <a:t>alpha</a:t>
            </a:r>
            <a:r>
              <a:rPr lang="zh-CN" altLang="en-US" dirty="0" smtClean="0"/>
              <a:t>， 图像透明度，一般取</a:t>
            </a:r>
            <a:r>
              <a:rPr lang="en-US" altLang="zh-CN" dirty="0" smtClean="0"/>
              <a:t>(0,1] 3</a:t>
            </a:r>
            <a:r>
              <a:rPr lang="zh-CN" altLang="en-US" dirty="0" smtClean="0"/>
              <a:t>。</a:t>
            </a:r>
            <a:r>
              <a:rPr lang="en-US" altLang="zh-CN" dirty="0" err="1" smtClean="0"/>
              <a:t>figsize</a:t>
            </a:r>
            <a:r>
              <a:rPr lang="zh-CN" altLang="en-US" dirty="0" smtClean="0"/>
              <a:t>，以英寸为单位的图像大小，一般以元组 </a:t>
            </a:r>
            <a:r>
              <a:rPr lang="en-US" altLang="zh-CN" dirty="0" smtClean="0"/>
              <a:t>(width, height) </a:t>
            </a:r>
            <a:r>
              <a:rPr lang="zh-CN" altLang="en-US" dirty="0" smtClean="0"/>
              <a:t>形式设置 </a:t>
            </a:r>
            <a:r>
              <a:rPr lang="en-US" altLang="zh-CN" dirty="0" smtClean="0"/>
              <a:t>4</a:t>
            </a:r>
            <a:r>
              <a:rPr lang="zh-CN" altLang="en-US" dirty="0" smtClean="0"/>
              <a:t>。</a:t>
            </a:r>
            <a:r>
              <a:rPr lang="en-US" altLang="zh-CN" dirty="0" smtClean="0"/>
              <a:t>ax</a:t>
            </a:r>
            <a:r>
              <a:rPr lang="zh-CN" altLang="en-US" dirty="0" smtClean="0"/>
              <a:t>，可选一般为</a:t>
            </a:r>
            <a:r>
              <a:rPr lang="en-US" altLang="zh-CN" dirty="0" smtClean="0"/>
              <a:t>none 5</a:t>
            </a:r>
            <a:r>
              <a:rPr lang="zh-CN" altLang="en-US" dirty="0" smtClean="0"/>
              <a:t>。</a:t>
            </a:r>
            <a:r>
              <a:rPr lang="en-US" altLang="zh-CN" dirty="0" smtClean="0"/>
              <a:t>diagonal</a:t>
            </a:r>
            <a:r>
              <a:rPr lang="zh-CN" altLang="en-US" dirty="0" smtClean="0"/>
              <a:t>，必须且只能在</a:t>
            </a:r>
            <a:r>
              <a:rPr lang="en-US" altLang="zh-CN" dirty="0" smtClean="0"/>
              <a:t>{‘</a:t>
            </a:r>
            <a:r>
              <a:rPr lang="en-US" altLang="zh-CN" dirty="0" err="1" smtClean="0"/>
              <a:t>hist</a:t>
            </a:r>
            <a:r>
              <a:rPr lang="en-US" altLang="zh-CN" dirty="0" smtClean="0"/>
              <a:t>’, ‘</a:t>
            </a:r>
            <a:r>
              <a:rPr lang="en-US" altLang="zh-CN" dirty="0" err="1" smtClean="0"/>
              <a:t>kde</a:t>
            </a:r>
            <a:r>
              <a:rPr lang="en-US" altLang="zh-CN" dirty="0" smtClean="0"/>
              <a:t>’}</a:t>
            </a:r>
            <a:r>
              <a:rPr lang="zh-CN" altLang="en-US" dirty="0" smtClean="0"/>
              <a:t>中选择</a:t>
            </a:r>
            <a:r>
              <a:rPr lang="en-US" altLang="zh-CN" dirty="0" smtClean="0"/>
              <a:t>1</a:t>
            </a:r>
            <a:r>
              <a:rPr lang="zh-CN" altLang="en-US" dirty="0" smtClean="0"/>
              <a:t>个，’</a:t>
            </a:r>
            <a:r>
              <a:rPr lang="en-US" altLang="zh-CN" dirty="0" err="1" smtClean="0"/>
              <a:t>hist</a:t>
            </a:r>
            <a:r>
              <a:rPr lang="en-US" altLang="zh-CN" dirty="0" smtClean="0"/>
              <a:t>’</a:t>
            </a:r>
            <a:r>
              <a:rPr lang="zh-CN" altLang="en-US" dirty="0" smtClean="0"/>
              <a:t>表示直方图</a:t>
            </a:r>
            <a:r>
              <a:rPr lang="en-US" altLang="zh-CN" dirty="0" smtClean="0"/>
              <a:t>(Histogram plot),’</a:t>
            </a:r>
            <a:r>
              <a:rPr lang="en-US" altLang="zh-CN" dirty="0" err="1" smtClean="0"/>
              <a:t>kde</a:t>
            </a:r>
            <a:r>
              <a:rPr lang="en-US" altLang="zh-CN" dirty="0" smtClean="0"/>
              <a:t>’</a:t>
            </a:r>
            <a:r>
              <a:rPr lang="zh-CN" altLang="en-US" dirty="0" smtClean="0"/>
              <a:t>表示核密度估计</a:t>
            </a:r>
            <a:r>
              <a:rPr lang="en-US" altLang="zh-CN" dirty="0" smtClean="0"/>
              <a:t>(Kernel Density Estimation)</a:t>
            </a:r>
            <a:r>
              <a:rPr lang="zh-CN" altLang="en-US" dirty="0" smtClean="0"/>
              <a:t>；该参数是</a:t>
            </a:r>
            <a:r>
              <a:rPr lang="en-US" altLang="zh-CN" dirty="0" err="1" smtClean="0"/>
              <a:t>scatter_matrix</a:t>
            </a:r>
            <a:r>
              <a:rPr lang="zh-CN" altLang="en-US" dirty="0" smtClean="0"/>
              <a:t>函数的关键参数 </a:t>
            </a:r>
            <a:r>
              <a:rPr lang="en-US" altLang="zh-CN" dirty="0" smtClean="0"/>
              <a:t>6</a:t>
            </a:r>
            <a:r>
              <a:rPr lang="zh-CN" altLang="en-US" dirty="0" smtClean="0"/>
              <a:t>。</a:t>
            </a:r>
            <a:r>
              <a:rPr lang="en-US" altLang="zh-CN" dirty="0" smtClean="0"/>
              <a:t>marker</a:t>
            </a:r>
            <a:r>
              <a:rPr lang="zh-CN" altLang="en-US" dirty="0" smtClean="0"/>
              <a:t>。</a:t>
            </a:r>
            <a:r>
              <a:rPr lang="en-US" altLang="zh-CN" dirty="0" err="1" smtClean="0"/>
              <a:t>Matplotlib</a:t>
            </a:r>
            <a:r>
              <a:rPr lang="zh-CN" altLang="en-US" dirty="0" smtClean="0"/>
              <a:t>可用的标记类型，如’</a:t>
            </a:r>
            <a:r>
              <a:rPr lang="en-US" altLang="zh-CN" dirty="0" smtClean="0"/>
              <a:t>.’</a:t>
            </a:r>
            <a:r>
              <a:rPr lang="zh-CN" altLang="en-US" dirty="0" smtClean="0"/>
              <a:t>，’</a:t>
            </a:r>
            <a:r>
              <a:rPr lang="en-US" altLang="zh-CN" dirty="0" smtClean="0"/>
              <a:t>,’</a:t>
            </a:r>
            <a:r>
              <a:rPr lang="zh-CN" altLang="en-US" dirty="0" smtClean="0"/>
              <a:t>，’</a:t>
            </a:r>
            <a:r>
              <a:rPr lang="en-US" altLang="zh-CN" dirty="0" smtClean="0"/>
              <a:t>o’</a:t>
            </a:r>
            <a:r>
              <a:rPr lang="zh-CN" altLang="en-US" dirty="0" smtClean="0"/>
              <a:t>等 </a:t>
            </a:r>
            <a:r>
              <a:rPr lang="en-US" altLang="zh-CN" dirty="0" smtClean="0"/>
              <a:t>7</a:t>
            </a:r>
            <a:r>
              <a:rPr lang="zh-CN" altLang="en-US" dirty="0" smtClean="0"/>
              <a:t>。</a:t>
            </a:r>
            <a:r>
              <a:rPr lang="en-US" altLang="zh-CN" dirty="0" err="1" smtClean="0"/>
              <a:t>density_kwds</a:t>
            </a:r>
            <a:r>
              <a:rPr lang="zh-CN" altLang="en-US" dirty="0" smtClean="0"/>
              <a:t>。</a:t>
            </a:r>
            <a:r>
              <a:rPr lang="en-US" altLang="zh-CN" dirty="0" smtClean="0"/>
              <a:t>(other plotting keyword arguments</a:t>
            </a:r>
            <a:r>
              <a:rPr lang="zh-CN" altLang="en-US" dirty="0" smtClean="0"/>
              <a:t>，可选</a:t>
            </a:r>
            <a:r>
              <a:rPr lang="en-US" altLang="zh-CN" dirty="0" smtClean="0"/>
              <a:t>)</a:t>
            </a:r>
            <a:r>
              <a:rPr lang="zh-CN" altLang="en-US" dirty="0" smtClean="0"/>
              <a:t>，与</a:t>
            </a:r>
            <a:r>
              <a:rPr lang="en-US" altLang="zh-CN" dirty="0" err="1" smtClean="0"/>
              <a:t>kde</a:t>
            </a:r>
            <a:r>
              <a:rPr lang="zh-CN" altLang="en-US" dirty="0" smtClean="0"/>
              <a:t>相关的字典参数 </a:t>
            </a:r>
            <a:r>
              <a:rPr lang="en-US" altLang="zh-CN" dirty="0" smtClean="0"/>
              <a:t>8</a:t>
            </a:r>
            <a:r>
              <a:rPr lang="zh-CN" altLang="en-US" dirty="0" smtClean="0"/>
              <a:t>。</a:t>
            </a:r>
            <a:r>
              <a:rPr lang="en-US" altLang="zh-CN" dirty="0" err="1" smtClean="0"/>
              <a:t>hist_kwds</a:t>
            </a:r>
            <a:r>
              <a:rPr lang="zh-CN" altLang="en-US" dirty="0" smtClean="0"/>
              <a:t>。与</a:t>
            </a:r>
            <a:r>
              <a:rPr lang="en-US" altLang="zh-CN" dirty="0" err="1" smtClean="0"/>
              <a:t>hist</a:t>
            </a:r>
            <a:r>
              <a:rPr lang="zh-CN" altLang="en-US" dirty="0" smtClean="0"/>
              <a:t>相关的字典参数 </a:t>
            </a:r>
            <a:r>
              <a:rPr lang="en-US" altLang="zh-CN" dirty="0" smtClean="0"/>
              <a:t>9</a:t>
            </a:r>
            <a:r>
              <a:rPr lang="zh-CN" altLang="en-US" dirty="0" smtClean="0"/>
              <a:t>。</a:t>
            </a:r>
            <a:r>
              <a:rPr lang="en-US" altLang="zh-CN" dirty="0" err="1" smtClean="0"/>
              <a:t>range_padding</a:t>
            </a:r>
            <a:r>
              <a:rPr lang="zh-CN" altLang="en-US" dirty="0" smtClean="0"/>
              <a:t>。</a:t>
            </a:r>
            <a:r>
              <a:rPr lang="en-US" altLang="zh-CN" dirty="0" smtClean="0"/>
              <a:t>(float, </a:t>
            </a:r>
            <a:r>
              <a:rPr lang="zh-CN" altLang="en-US" dirty="0" smtClean="0"/>
              <a:t>可选</a:t>
            </a:r>
            <a:r>
              <a:rPr lang="en-US" altLang="zh-CN" dirty="0" smtClean="0"/>
              <a:t>)</a:t>
            </a:r>
            <a:r>
              <a:rPr lang="zh-CN" altLang="en-US" dirty="0" smtClean="0"/>
              <a:t>，图像在</a:t>
            </a:r>
            <a:r>
              <a:rPr lang="en-US" altLang="zh-CN" dirty="0" smtClean="0"/>
              <a:t>x</a:t>
            </a:r>
            <a:r>
              <a:rPr lang="zh-CN" altLang="en-US" dirty="0" smtClean="0"/>
              <a:t>轴、</a:t>
            </a:r>
            <a:r>
              <a:rPr lang="en-US" altLang="zh-CN" dirty="0" smtClean="0"/>
              <a:t>y</a:t>
            </a:r>
            <a:r>
              <a:rPr lang="zh-CN" altLang="en-US" dirty="0" smtClean="0"/>
              <a:t>轴原点附近的留白</a:t>
            </a:r>
            <a:r>
              <a:rPr lang="en-US" altLang="zh-CN" dirty="0" smtClean="0"/>
              <a:t>(padding)</a:t>
            </a:r>
            <a:r>
              <a:rPr lang="zh-CN" altLang="en-US" dirty="0" smtClean="0"/>
              <a:t>，该值越大，留白距离越大，图像远离坐标原点 </a:t>
            </a:r>
            <a:r>
              <a:rPr lang="en-US" altLang="zh-CN" dirty="0" smtClean="0"/>
              <a:t>10</a:t>
            </a:r>
            <a:r>
              <a:rPr lang="zh-CN" altLang="en-US" dirty="0" smtClean="0"/>
              <a:t>。</a:t>
            </a:r>
            <a:r>
              <a:rPr lang="en-US" altLang="zh-CN" dirty="0" err="1" smtClean="0"/>
              <a:t>kwds</a:t>
            </a:r>
            <a:r>
              <a:rPr lang="zh-CN" altLang="en-US" dirty="0" smtClean="0"/>
              <a:t>。与</a:t>
            </a:r>
            <a:r>
              <a:rPr lang="en-US" altLang="zh-CN" dirty="0" err="1" smtClean="0"/>
              <a:t>scatter_matrix</a:t>
            </a:r>
            <a:r>
              <a:rPr lang="zh-CN" altLang="en-US" dirty="0" smtClean="0"/>
              <a:t>函数本身相关的字典参数 </a:t>
            </a:r>
            <a:r>
              <a:rPr lang="en-US" altLang="zh-CN" dirty="0" smtClean="0"/>
              <a:t>11</a:t>
            </a:r>
            <a:r>
              <a:rPr lang="zh-CN" altLang="en-US" dirty="0" smtClean="0"/>
              <a:t>。</a:t>
            </a:r>
            <a:r>
              <a:rPr lang="en-US" altLang="zh-CN" dirty="0" smtClean="0"/>
              <a:t>c</a:t>
            </a:r>
            <a:r>
              <a:rPr lang="zh-CN" altLang="en-US" dirty="0" smtClean="0"/>
              <a:t>。颜色</a:t>
            </a:r>
            <a:endParaRPr lang="en-US" altLang="zh-CN" dirty="0" smtClean="0"/>
          </a:p>
          <a:p>
            <a:endParaRPr lang="en-US" altLang="zh-CN" dirty="0" smtClean="0"/>
          </a:p>
          <a:p>
            <a:r>
              <a:rPr lang="en-US" altLang="zh-CN" dirty="0" err="1" smtClean="0"/>
              <a:t>scatter_matrix</a:t>
            </a:r>
            <a:r>
              <a:rPr lang="en-US" altLang="zh-CN" dirty="0" smtClean="0"/>
              <a:t>(frame, alpha=0.5, </a:t>
            </a:r>
            <a:r>
              <a:rPr lang="en-US" altLang="zh-CN" dirty="0" err="1" smtClean="0"/>
              <a:t>c,figsize</a:t>
            </a:r>
            <a:r>
              <a:rPr lang="en-US" altLang="zh-CN" dirty="0" smtClean="0"/>
              <a:t>=None, ax=None, diagonal='</a:t>
            </a:r>
            <a:r>
              <a:rPr lang="en-US" altLang="zh-CN" dirty="0" err="1" smtClean="0"/>
              <a:t>hist</a:t>
            </a:r>
            <a:r>
              <a:rPr lang="en-US" altLang="zh-CN" dirty="0" smtClean="0"/>
              <a:t>', marker='.', </a:t>
            </a:r>
            <a:r>
              <a:rPr lang="en-US" altLang="zh-CN" dirty="0" err="1" smtClean="0"/>
              <a:t>density_kwds</a:t>
            </a:r>
            <a:r>
              <a:rPr lang="en-US" altLang="zh-CN" dirty="0" smtClean="0"/>
              <a:t>=</a:t>
            </a:r>
            <a:r>
              <a:rPr lang="en-US" altLang="zh-CN" dirty="0" err="1" smtClean="0"/>
              <a:t>None,hist_kwds</a:t>
            </a:r>
            <a:r>
              <a:rPr lang="en-US" altLang="zh-CN" dirty="0" smtClean="0"/>
              <a:t>=None, </a:t>
            </a:r>
            <a:r>
              <a:rPr lang="en-US" altLang="zh-CN" dirty="0" err="1" smtClean="0"/>
              <a:t>range_padding</a:t>
            </a:r>
            <a:r>
              <a:rPr lang="en-US" altLang="zh-CN" dirty="0" smtClean="0"/>
              <a:t>=0.05)</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83</a:t>
            </a:fld>
            <a:endParaRPr lang="zh-CN" altLang="en-US"/>
          </a:p>
        </p:txBody>
      </p:sp>
    </p:spTree>
    <p:extLst>
      <p:ext uri="{BB962C8B-B14F-4D97-AF65-F5344CB8AC3E}">
        <p14:creationId xmlns:p14="http://schemas.microsoft.com/office/powerpoint/2010/main" val="2008483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https://www.jianshu.com/p/06295967e6b4</a:t>
            </a:r>
          </a:p>
          <a:p>
            <a:r>
              <a:rPr lang="zh-CN" altLang="en-US" dirty="0" smtClean="0"/>
              <a:t>散点矩阵</a:t>
            </a:r>
            <a:endParaRPr lang="en-US" altLang="zh-CN" dirty="0" smtClean="0"/>
          </a:p>
          <a:p>
            <a:r>
              <a:rPr lang="en-US" altLang="zh-CN" dirty="0" smtClean="0"/>
              <a:t>https://www.cnblogs.com/sunnypoem/p/8080957.html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数据可视化编程实战</a:t>
            </a:r>
            <a:r>
              <a:rPr lang="en-US" altLang="zh-CN" sz="1200" b="1" i="0" kern="1200" dirty="0" smtClean="0">
                <a:solidFill>
                  <a:schemeClr val="tx1"/>
                </a:solidFill>
                <a:effectLst/>
                <a:latin typeface="+mn-lt"/>
                <a:ea typeface="+mn-ea"/>
                <a:cs typeface="+mn-cs"/>
              </a:rPr>
              <a:t>》</a:t>
            </a:r>
            <a:endParaRPr lang="zh-CN" altLang="en-US" sz="1200" b="1" i="0" kern="1200" dirty="0" smtClean="0">
              <a:solidFill>
                <a:schemeClr val="tx1"/>
              </a:solidFill>
              <a:effectLst/>
              <a:latin typeface="+mn-lt"/>
              <a:ea typeface="+mn-ea"/>
              <a:cs typeface="+mn-cs"/>
            </a:endParaRPr>
          </a:p>
          <a:p>
            <a:r>
              <a:rPr lang="en-US" altLang="zh-CN" dirty="0" smtClean="0"/>
              <a:t>https://www.cnblogs.com/doro/p/6973852.html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tx1"/>
                </a:solidFill>
                <a:effectLst/>
                <a:latin typeface="+mn-lt"/>
                <a:ea typeface="+mn-ea"/>
                <a:cs typeface="+mn-cs"/>
                <a:hlinkClick r:id="rId3"/>
              </a:rPr>
              <a:t>Python</a:t>
            </a:r>
            <a:r>
              <a:rPr lang="zh-CN" altLang="en-US" sz="1200" b="1" i="0" u="none" strike="noStrike" kern="1200" dirty="0" smtClean="0">
                <a:solidFill>
                  <a:schemeClr val="tx1"/>
                </a:solidFill>
                <a:effectLst/>
                <a:latin typeface="+mn-lt"/>
                <a:ea typeface="+mn-ea"/>
                <a:cs typeface="+mn-cs"/>
                <a:hlinkClick r:id="rId3"/>
              </a:rPr>
              <a:t>数据分析以及可视化</a:t>
            </a:r>
            <a:r>
              <a:rPr lang="zh-CN" altLang="en-US" sz="1200" b="0" i="0" u="none" strike="noStrike" kern="1200" dirty="0" smtClean="0">
                <a:solidFill>
                  <a:schemeClr val="tx1"/>
                </a:solidFill>
                <a:effectLst/>
                <a:latin typeface="+mn-lt"/>
                <a:ea typeface="+mn-ea"/>
                <a:cs typeface="+mn-cs"/>
              </a:rPr>
              <a:t>（以鸢尾花为例）</a:t>
            </a:r>
            <a:endParaRPr lang="en-US" altLang="zh-CN"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rPr>
              <a:t>https://blog.csdn.net/qq_34859482/article/details/80592741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Python--Pandas-</a:t>
            </a:r>
            <a:r>
              <a:rPr lang="zh-CN" altLang="en-US" sz="1200" b="1" i="0" kern="1200" dirty="0" smtClean="0">
                <a:solidFill>
                  <a:schemeClr val="tx1"/>
                </a:solidFill>
                <a:effectLst/>
                <a:latin typeface="+mn-lt"/>
                <a:ea typeface="+mn-ea"/>
                <a:cs typeface="+mn-cs"/>
              </a:rPr>
              <a:t>数据可视化</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https://blog.csdn.net/qq_34264472/article/details/53814653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数据可视化</a:t>
            </a:r>
            <a:r>
              <a:rPr lang="en-US" altLang="zh-CN"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seaborn</a:t>
            </a:r>
            <a:r>
              <a:rPr lang="zh-CN" altLang="en-US" sz="1200" b="1" i="0" kern="1200" dirty="0" smtClean="0">
                <a:solidFill>
                  <a:schemeClr val="tx1"/>
                </a:solidFill>
                <a:effectLst/>
                <a:latin typeface="+mn-lt"/>
                <a:ea typeface="+mn-ea"/>
                <a:cs typeface="+mn-cs"/>
              </a:rPr>
              <a:t>简介和实例</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73539B4-4D4D-4CE0-915E-B4030D90114D}" type="slidenum">
              <a:rPr lang="zh-CN" altLang="en-US" smtClean="0"/>
              <a:t>84</a:t>
            </a:fld>
            <a:endParaRPr lang="zh-CN" altLang="en-US"/>
          </a:p>
        </p:txBody>
      </p:sp>
    </p:spTree>
    <p:extLst>
      <p:ext uri="{BB962C8B-B14F-4D97-AF65-F5344CB8AC3E}">
        <p14:creationId xmlns:p14="http://schemas.microsoft.com/office/powerpoint/2010/main" val="24120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鸢尾花数据集</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https://www.cnblogs.com/mandy-study/p/7941365.html</a:t>
            </a:r>
          </a:p>
          <a:p>
            <a:endParaRPr lang="en-US" altLang="zh-CN" sz="1200" b="0" i="0" kern="1200" dirty="0" smtClean="0">
              <a:solidFill>
                <a:schemeClr val="tx1"/>
              </a:solidFill>
              <a:effectLst/>
              <a:latin typeface="+mn-lt"/>
              <a:ea typeface="+mn-ea"/>
              <a:cs typeface="+mn-cs"/>
            </a:endParaRPr>
          </a:p>
          <a:p>
            <a:r>
              <a:rPr lang="zh-CN" altLang="en-US" dirty="0" smtClean="0"/>
              <a:t>在数据采集阶段，需要收集尽量多的特征。特征越全，数据越多，训练出来的模型才会越准确。</a:t>
            </a:r>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11</a:t>
            </a:fld>
            <a:endParaRPr lang="zh-CN" altLang="en-US"/>
          </a:p>
        </p:txBody>
      </p:sp>
    </p:spTree>
    <p:extLst>
      <p:ext uri="{BB962C8B-B14F-4D97-AF65-F5344CB8AC3E}">
        <p14:creationId xmlns:p14="http://schemas.microsoft.com/office/powerpoint/2010/main" val="715210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73539B4-4D4D-4CE0-915E-B4030D90114D}" type="slidenum">
              <a:rPr lang="zh-CN" altLang="en-US" smtClean="0"/>
              <a:t>85</a:t>
            </a:fld>
            <a:endParaRPr lang="zh-CN" altLang="en-US"/>
          </a:p>
        </p:txBody>
      </p:sp>
    </p:spTree>
    <p:extLst>
      <p:ext uri="{BB962C8B-B14F-4D97-AF65-F5344CB8AC3E}">
        <p14:creationId xmlns:p14="http://schemas.microsoft.com/office/powerpoint/2010/main" val="594942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https://www.cnblogs.com/mandy-study/p/7941365.html</a:t>
            </a:r>
          </a:p>
          <a:p>
            <a:r>
              <a:rPr lang="zh-CN" altLang="en-US" dirty="0" smtClean="0"/>
              <a:t>分析鸢尾花数据集</a:t>
            </a:r>
            <a:endParaRPr lang="en-US" altLang="zh-CN" dirty="0" smtClean="0"/>
          </a:p>
          <a:p>
            <a:endParaRPr lang="en-US" altLang="zh-CN" dirty="0" smtClean="0"/>
          </a:p>
          <a:p>
            <a:r>
              <a:rPr lang="en-US" altLang="zh-CN" dirty="0" smtClean="0"/>
              <a:t>https://www.cnblogs.com/qiangge666/p/6368872.html</a:t>
            </a:r>
          </a:p>
          <a:p>
            <a:r>
              <a:rPr lang="en-US" altLang="zh-CN" dirty="0" smtClean="0"/>
              <a:t>2-</a:t>
            </a:r>
            <a:r>
              <a:rPr lang="zh-CN" altLang="en-US" dirty="0" smtClean="0"/>
              <a:t>常见机器学习模型总结</a:t>
            </a:r>
            <a:endParaRPr lang="en-US" altLang="zh-CN" dirty="0" smtClean="0"/>
          </a:p>
          <a:p>
            <a:r>
              <a:rPr lang="en-US" altLang="zh-CN" dirty="0" smtClean="0"/>
              <a:t>https://blog.csdn.net/gitchat/article/details/78913235</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在实际项目中，如何选择合适的机器学习模型？</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图解十大经典机器学习算法入门</a:t>
            </a:r>
          </a:p>
          <a:p>
            <a:r>
              <a:rPr lang="en-US" altLang="zh-CN" dirty="0" smtClean="0"/>
              <a:t>https://blog.csdn.net/jrunw/article/details/79205322</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86</a:t>
            </a:fld>
            <a:endParaRPr lang="zh-CN" altLang="en-US"/>
          </a:p>
        </p:txBody>
      </p:sp>
    </p:spTree>
    <p:extLst>
      <p:ext uri="{BB962C8B-B14F-4D97-AF65-F5344CB8AC3E}">
        <p14:creationId xmlns:p14="http://schemas.microsoft.com/office/powerpoint/2010/main" val="21777252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机器学习之路</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中的模型百科</a:t>
            </a:r>
            <a:r>
              <a:rPr lang="en-US" altLang="zh-CN" sz="1200" b="1" i="0" kern="1200" dirty="0" smtClean="0">
                <a:solidFill>
                  <a:schemeClr val="tx1"/>
                </a:solidFill>
                <a:effectLst/>
                <a:latin typeface="+mn-lt"/>
                <a:ea typeface="+mn-ea"/>
                <a:cs typeface="+mn-cs"/>
              </a:rPr>
              <a:t>——LR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机器学习实战</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总结篇</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https://www.jianshu.com/p/69f6efb54a4b</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干货 </a:t>
            </a:r>
            <a:r>
              <a:rPr lang="en-US" altLang="zh-CN" sz="1200" b="1" i="0" kern="1200" dirty="0" smtClean="0">
                <a:solidFill>
                  <a:schemeClr val="tx1"/>
                </a:solidFill>
                <a:effectLst/>
                <a:latin typeface="+mn-lt"/>
                <a:ea typeface="+mn-ea"/>
                <a:cs typeface="+mn-cs"/>
              </a:rPr>
              <a:t>| </a:t>
            </a:r>
            <a:r>
              <a:rPr lang="zh-CN" altLang="en-US" sz="1200" b="1" i="0" kern="1200" dirty="0" smtClean="0">
                <a:solidFill>
                  <a:schemeClr val="tx1"/>
                </a:solidFill>
                <a:effectLst/>
                <a:latin typeface="+mn-lt"/>
                <a:ea typeface="+mn-ea"/>
                <a:cs typeface="+mn-cs"/>
              </a:rPr>
              <a:t>上手机器学习，从搞懂这十大经典算法开始</a:t>
            </a:r>
          </a:p>
          <a:p>
            <a:r>
              <a:rPr lang="en-US" altLang="zh-CN" dirty="0" smtClean="0"/>
              <a:t>https://blog.csdn.net/dQCFKyQDXYm3F8rB0/article/details/79132912</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机器学习算法整理</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内含代码</a:t>
            </a:r>
            <a:r>
              <a:rPr lang="en-US" altLang="zh-CN" sz="1200" b="1" i="0" kern="1200" dirty="0" smtClean="0">
                <a:solidFill>
                  <a:schemeClr val="tx1"/>
                </a:solidFill>
                <a:effectLst/>
                <a:latin typeface="+mn-lt"/>
                <a:ea typeface="+mn-ea"/>
                <a:cs typeface="+mn-cs"/>
              </a:rPr>
              <a:t>)</a:t>
            </a:r>
          </a:p>
          <a:p>
            <a:r>
              <a:rPr lang="en-US" altLang="zh-CN" dirty="0" smtClean="0"/>
              <a:t>https://blog.csdn.net/qq_39303465/article/details/79176075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10</a:t>
            </a:r>
            <a:r>
              <a:rPr lang="zh-CN" altLang="en-US" sz="1200" b="1" i="0" kern="1200" dirty="0" smtClean="0">
                <a:solidFill>
                  <a:schemeClr val="tx1"/>
                </a:solidFill>
                <a:effectLst/>
                <a:latin typeface="+mn-lt"/>
                <a:ea typeface="+mn-ea"/>
                <a:cs typeface="+mn-cs"/>
              </a:rPr>
              <a:t>种机器学习算法（附</a:t>
            </a: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代码）</a:t>
            </a:r>
          </a:p>
          <a:p>
            <a:r>
              <a:rPr lang="en-US" altLang="zh-CN" dirty="0" smtClean="0"/>
              <a:t>https://blog.csdn.net/roger_royer/article/details/79062482</a:t>
            </a:r>
          </a:p>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87</a:t>
            </a:fld>
            <a:endParaRPr lang="zh-CN" altLang="en-US"/>
          </a:p>
        </p:txBody>
      </p:sp>
    </p:spTree>
    <p:extLst>
      <p:ext uri="{BB962C8B-B14F-4D97-AF65-F5344CB8AC3E}">
        <p14:creationId xmlns:p14="http://schemas.microsoft.com/office/powerpoint/2010/main" val="1792205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机器学习之路</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中的模型百科</a:t>
            </a:r>
            <a:r>
              <a:rPr lang="en-US" altLang="zh-CN" sz="1200" b="1" i="0" kern="1200" dirty="0" smtClean="0">
                <a:solidFill>
                  <a:schemeClr val="tx1"/>
                </a:solidFill>
                <a:effectLst/>
                <a:latin typeface="+mn-lt"/>
                <a:ea typeface="+mn-ea"/>
                <a:cs typeface="+mn-cs"/>
              </a:rPr>
              <a:t>——LR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机器学习实战</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总结篇</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https://www.jianshu.com/p/69f6efb54a4b</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干货 </a:t>
            </a:r>
            <a:r>
              <a:rPr lang="en-US" altLang="zh-CN" sz="1200" b="1" i="0" kern="1200" dirty="0" smtClean="0">
                <a:solidFill>
                  <a:schemeClr val="tx1"/>
                </a:solidFill>
                <a:effectLst/>
                <a:latin typeface="+mn-lt"/>
                <a:ea typeface="+mn-ea"/>
                <a:cs typeface="+mn-cs"/>
              </a:rPr>
              <a:t>| </a:t>
            </a:r>
            <a:r>
              <a:rPr lang="zh-CN" altLang="en-US" sz="1200" b="1" i="0" kern="1200" dirty="0" smtClean="0">
                <a:solidFill>
                  <a:schemeClr val="tx1"/>
                </a:solidFill>
                <a:effectLst/>
                <a:latin typeface="+mn-lt"/>
                <a:ea typeface="+mn-ea"/>
                <a:cs typeface="+mn-cs"/>
              </a:rPr>
              <a:t>上手机器学习，从搞懂这十大经典算法开始</a:t>
            </a:r>
          </a:p>
          <a:p>
            <a:r>
              <a:rPr lang="en-US" altLang="zh-CN" dirty="0" smtClean="0"/>
              <a:t>https://blog.csdn.net/dQCFKyQDXYm3F8rB0/article/details/79132912</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机器学习算法整理</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内含代码</a:t>
            </a:r>
            <a:r>
              <a:rPr lang="en-US" altLang="zh-CN" sz="1200" b="1" i="0" kern="1200" dirty="0" smtClean="0">
                <a:solidFill>
                  <a:schemeClr val="tx1"/>
                </a:solidFill>
                <a:effectLst/>
                <a:latin typeface="+mn-lt"/>
                <a:ea typeface="+mn-ea"/>
                <a:cs typeface="+mn-cs"/>
              </a:rPr>
              <a:t>)</a:t>
            </a:r>
          </a:p>
          <a:p>
            <a:r>
              <a:rPr lang="en-US" altLang="zh-CN" dirty="0" smtClean="0"/>
              <a:t>https://blog.csdn.net/qq_39303465/article/details/79176075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10</a:t>
            </a:r>
            <a:r>
              <a:rPr lang="zh-CN" altLang="en-US" sz="1200" b="1" i="0" kern="1200" dirty="0" smtClean="0">
                <a:solidFill>
                  <a:schemeClr val="tx1"/>
                </a:solidFill>
                <a:effectLst/>
                <a:latin typeface="+mn-lt"/>
                <a:ea typeface="+mn-ea"/>
                <a:cs typeface="+mn-cs"/>
              </a:rPr>
              <a:t>种机器学习算法（附</a:t>
            </a:r>
            <a:r>
              <a:rPr lang="en-US" altLang="zh-CN" sz="1200" b="1" i="0" kern="1200" dirty="0" smtClean="0">
                <a:solidFill>
                  <a:schemeClr val="tx1"/>
                </a:solidFill>
                <a:effectLst/>
                <a:latin typeface="+mn-lt"/>
                <a:ea typeface="+mn-ea"/>
                <a:cs typeface="+mn-cs"/>
              </a:rPr>
              <a:t>Python</a:t>
            </a:r>
            <a:r>
              <a:rPr lang="zh-CN" altLang="en-US" sz="1200" b="1" i="0" kern="1200" dirty="0" smtClean="0">
                <a:solidFill>
                  <a:schemeClr val="tx1"/>
                </a:solidFill>
                <a:effectLst/>
                <a:latin typeface="+mn-lt"/>
                <a:ea typeface="+mn-ea"/>
                <a:cs typeface="+mn-cs"/>
              </a:rPr>
              <a:t>代码）</a:t>
            </a:r>
          </a:p>
          <a:p>
            <a:r>
              <a:rPr lang="en-US" altLang="zh-CN" dirty="0" smtClean="0"/>
              <a:t>https://blog.csdn.net/roger_royer/article/details/79062482</a:t>
            </a:r>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机器学习笔记</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鸢尾花数据集（</a:t>
            </a:r>
            <a:r>
              <a:rPr lang="en-US" altLang="zh-CN" sz="1200" b="1" i="0" kern="1200" dirty="0" smtClean="0">
                <a:solidFill>
                  <a:schemeClr val="tx1"/>
                </a:solidFill>
                <a:effectLst/>
                <a:latin typeface="+mn-lt"/>
                <a:ea typeface="+mn-ea"/>
                <a:cs typeface="+mn-cs"/>
              </a:rPr>
              <a:t>KNN</a:t>
            </a:r>
            <a:r>
              <a:rPr lang="zh-CN" altLang="en-US" sz="1200" b="1" i="0" kern="1200" dirty="0" smtClean="0">
                <a:solidFill>
                  <a:schemeClr val="tx1"/>
                </a:solidFill>
                <a:effectLst/>
                <a:latin typeface="+mn-lt"/>
                <a:ea typeface="+mn-ea"/>
                <a:cs typeface="+mn-cs"/>
              </a:rPr>
              <a:t>、决策树、朴素贝叶斯分析）</a:t>
            </a:r>
          </a:p>
          <a:p>
            <a:r>
              <a:rPr lang="en-US" altLang="zh-CN" dirty="0" smtClean="0"/>
              <a:t>https://blog.csdn.net/AmbiRF/article/details/80843167</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88</a:t>
            </a:fld>
            <a:endParaRPr lang="zh-CN" altLang="en-US"/>
          </a:p>
        </p:txBody>
      </p:sp>
    </p:spTree>
    <p:extLst>
      <p:ext uri="{BB962C8B-B14F-4D97-AF65-F5344CB8AC3E}">
        <p14:creationId xmlns:p14="http://schemas.microsoft.com/office/powerpoint/2010/main" val="1624487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89</a:t>
            </a:fld>
            <a:endParaRPr lang="zh-CN" altLang="en-US"/>
          </a:p>
        </p:txBody>
      </p:sp>
    </p:spTree>
    <p:extLst>
      <p:ext uri="{BB962C8B-B14F-4D97-AF65-F5344CB8AC3E}">
        <p14:creationId xmlns:p14="http://schemas.microsoft.com/office/powerpoint/2010/main" val="2780185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KNN</a:t>
            </a:r>
            <a:r>
              <a:rPr lang="zh-CN" altLang="en-US" sz="1200" b="1" i="0" kern="1200" dirty="0" smtClean="0">
                <a:solidFill>
                  <a:schemeClr val="tx1"/>
                </a:solidFill>
                <a:effectLst/>
                <a:latin typeface="+mn-lt"/>
                <a:ea typeface="+mn-ea"/>
                <a:cs typeface="+mn-cs"/>
              </a:rPr>
              <a:t>解决鸢尾花分类问题</a:t>
            </a:r>
          </a:p>
          <a:p>
            <a:r>
              <a:rPr lang="en-US" altLang="zh-CN" dirty="0" smtClean="0"/>
              <a:t>https://www.jianshu.com/p/855a5793fc4c</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利用</a:t>
            </a:r>
            <a:r>
              <a:rPr lang="en-US" altLang="zh-CN" sz="1200" b="1" i="0" kern="1200" dirty="0" smtClean="0">
                <a:solidFill>
                  <a:schemeClr val="tx1"/>
                </a:solidFill>
                <a:effectLst/>
                <a:latin typeface="+mn-lt"/>
                <a:ea typeface="+mn-ea"/>
                <a:cs typeface="+mn-cs"/>
              </a:rPr>
              <a:t>K</a:t>
            </a:r>
            <a:r>
              <a:rPr lang="zh-CN" altLang="en-US" sz="1200" b="1" i="0" kern="1200" dirty="0" smtClean="0">
                <a:solidFill>
                  <a:schemeClr val="tx1"/>
                </a:solidFill>
                <a:effectLst/>
                <a:latin typeface="+mn-lt"/>
                <a:ea typeface="+mn-ea"/>
                <a:cs typeface="+mn-cs"/>
              </a:rPr>
              <a:t>近邻</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回归</a:t>
            </a:r>
            <a:r>
              <a:rPr lang="en-US" altLang="zh-CN"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KNeighborsRegressor</a:t>
            </a:r>
            <a:r>
              <a:rPr lang="zh-CN" altLang="en-US" sz="1200" b="1" i="0" kern="1200" dirty="0" smtClean="0">
                <a:solidFill>
                  <a:schemeClr val="tx1"/>
                </a:solidFill>
                <a:effectLst/>
                <a:latin typeface="+mn-lt"/>
                <a:ea typeface="+mn-ea"/>
                <a:cs typeface="+mn-cs"/>
              </a:rPr>
              <a:t>进行回归预测</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复习</a:t>
            </a:r>
            <a:r>
              <a:rPr lang="en-US" altLang="zh-CN" sz="1200" b="1" i="0" kern="1200" dirty="0" smtClean="0">
                <a:solidFill>
                  <a:schemeClr val="tx1"/>
                </a:solidFill>
                <a:effectLst/>
                <a:latin typeface="+mn-lt"/>
                <a:ea typeface="+mn-ea"/>
                <a:cs typeface="+mn-cs"/>
              </a:rPr>
              <a:t>9)</a:t>
            </a:r>
          </a:p>
          <a:p>
            <a:r>
              <a:rPr lang="en-US" altLang="zh-CN" dirty="0" smtClean="0"/>
              <a:t>https://blog.csdn.net/cymy001/article/details/79112818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python K</a:t>
            </a:r>
            <a:r>
              <a:rPr lang="zh-CN" altLang="en-US" sz="1200" b="1" i="0" kern="1200" dirty="0" smtClean="0">
                <a:solidFill>
                  <a:schemeClr val="tx1"/>
                </a:solidFill>
                <a:effectLst/>
                <a:latin typeface="+mn-lt"/>
                <a:ea typeface="+mn-ea"/>
                <a:cs typeface="+mn-cs"/>
              </a:rPr>
              <a:t>近邻法</a:t>
            </a:r>
            <a:r>
              <a:rPr lang="en-US" altLang="zh-CN" sz="1200" b="1" i="0" kern="1200" dirty="0" err="1" smtClean="0">
                <a:solidFill>
                  <a:schemeClr val="tx1"/>
                </a:solidFill>
                <a:effectLst/>
                <a:latin typeface="+mn-lt"/>
                <a:ea typeface="+mn-ea"/>
                <a:cs typeface="+mn-cs"/>
              </a:rPr>
              <a:t>KNeighborsClassifier</a:t>
            </a:r>
            <a:r>
              <a:rPr lang="zh-CN" altLang="en-US"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KNeighborsRegressor</a:t>
            </a:r>
            <a:r>
              <a:rPr lang="zh-CN" altLang="en-US" sz="1200" b="1" i="0" kern="1200" dirty="0" smtClean="0">
                <a:solidFill>
                  <a:schemeClr val="tx1"/>
                </a:solidFill>
                <a:effectLst/>
                <a:latin typeface="+mn-lt"/>
                <a:ea typeface="+mn-ea"/>
                <a:cs typeface="+mn-cs"/>
              </a:rPr>
              <a:t>模型</a:t>
            </a:r>
          </a:p>
          <a:p>
            <a:r>
              <a:rPr lang="en-US" altLang="zh-CN" dirty="0" smtClean="0"/>
              <a:t>https://blog.csdn.net/dingming001/article/details/80740181</a:t>
            </a:r>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机器学习实战</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第二章：</a:t>
            </a:r>
            <a:r>
              <a:rPr lang="en-US" altLang="zh-CN" sz="1200" b="1" i="0" kern="1200" dirty="0" smtClean="0">
                <a:solidFill>
                  <a:schemeClr val="tx1"/>
                </a:solidFill>
                <a:effectLst/>
                <a:latin typeface="+mn-lt"/>
                <a:ea typeface="+mn-ea"/>
                <a:cs typeface="+mn-cs"/>
              </a:rPr>
              <a:t>k-</a:t>
            </a:r>
            <a:r>
              <a:rPr lang="zh-CN" altLang="en-US" sz="1200" b="1" i="0" kern="1200" dirty="0" smtClean="0">
                <a:solidFill>
                  <a:schemeClr val="tx1"/>
                </a:solidFill>
                <a:effectLst/>
                <a:latin typeface="+mn-lt"/>
                <a:ea typeface="+mn-ea"/>
                <a:cs typeface="+mn-cs"/>
              </a:rPr>
              <a:t>近邻算法（</a:t>
            </a:r>
            <a:r>
              <a:rPr lang="en-US" altLang="zh-CN" sz="1200" b="1" i="0" kern="1200" dirty="0" smtClean="0">
                <a:solidFill>
                  <a:schemeClr val="tx1"/>
                </a:solidFill>
                <a:effectLst/>
                <a:latin typeface="+mn-lt"/>
                <a:ea typeface="+mn-ea"/>
                <a:cs typeface="+mn-cs"/>
              </a:rPr>
              <a:t>3</a:t>
            </a:r>
            <a:r>
              <a:rPr lang="zh-CN" altLang="en-US" sz="1200" b="1" i="0" kern="1200" dirty="0" smtClean="0">
                <a:solidFill>
                  <a:schemeClr val="tx1"/>
                </a:solidFill>
                <a:effectLst/>
                <a:latin typeface="+mn-lt"/>
                <a:ea typeface="+mn-ea"/>
                <a:cs typeface="+mn-cs"/>
              </a:rPr>
              <a:t>）手写数字识别</a:t>
            </a:r>
          </a:p>
          <a:p>
            <a:r>
              <a:rPr lang="en-US" altLang="zh-CN" dirty="0" smtClean="0"/>
              <a:t>https://blog.csdn.net/CharlieLincy/article/details/62436427</a:t>
            </a:r>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u="none" strike="noStrike" kern="1200" dirty="0" smtClean="0">
                <a:solidFill>
                  <a:schemeClr val="tx1"/>
                </a:solidFill>
                <a:effectLst/>
                <a:latin typeface="+mn-lt"/>
                <a:ea typeface="+mn-ea"/>
                <a:cs typeface="+mn-cs"/>
                <a:hlinkClick r:id="rId3"/>
              </a:rPr>
              <a:t>基于</a:t>
            </a:r>
            <a:r>
              <a:rPr lang="en-US" altLang="zh-CN" sz="1200" b="1" i="0" u="none" strike="noStrike" kern="1200" dirty="0" err="1" smtClean="0">
                <a:solidFill>
                  <a:schemeClr val="tx1"/>
                </a:solidFill>
                <a:effectLst/>
                <a:latin typeface="+mn-lt"/>
                <a:ea typeface="+mn-ea"/>
                <a:cs typeface="+mn-cs"/>
                <a:hlinkClick r:id="rId3"/>
              </a:rPr>
              <a:t>scikit</a:t>
            </a:r>
            <a:r>
              <a:rPr lang="en-US" altLang="zh-CN" sz="1200" b="1" i="0" u="none" strike="noStrike" kern="1200" dirty="0" smtClean="0">
                <a:solidFill>
                  <a:schemeClr val="tx1"/>
                </a:solidFill>
                <a:effectLst/>
                <a:latin typeface="+mn-lt"/>
                <a:ea typeface="+mn-ea"/>
                <a:cs typeface="+mn-cs"/>
                <a:hlinkClick r:id="rId3"/>
              </a:rPr>
              <a:t>-learn</a:t>
            </a:r>
            <a:r>
              <a:rPr lang="zh-CN" altLang="en-US" sz="1200" b="1" i="0" u="none" strike="noStrike" kern="1200" dirty="0" smtClean="0">
                <a:solidFill>
                  <a:schemeClr val="tx1"/>
                </a:solidFill>
                <a:effectLst/>
                <a:latin typeface="+mn-lt"/>
                <a:ea typeface="+mn-ea"/>
                <a:cs typeface="+mn-cs"/>
                <a:hlinkClick r:id="rId3"/>
              </a:rPr>
              <a:t>包实现机器学习之</a:t>
            </a:r>
            <a:r>
              <a:rPr lang="en-US" altLang="zh-CN" sz="1200" b="1" i="0" u="none" strike="noStrike" kern="1200" dirty="0" smtClean="0">
                <a:solidFill>
                  <a:schemeClr val="tx1"/>
                </a:solidFill>
                <a:effectLst/>
                <a:latin typeface="+mn-lt"/>
                <a:ea typeface="+mn-ea"/>
                <a:cs typeface="+mn-cs"/>
                <a:hlinkClick r:id="rId3"/>
              </a:rPr>
              <a:t>KNN(K</a:t>
            </a:r>
            <a:r>
              <a:rPr lang="zh-CN" altLang="en-US" sz="1200" b="1" i="0" u="none" strike="noStrike" kern="1200" dirty="0" smtClean="0">
                <a:solidFill>
                  <a:schemeClr val="tx1"/>
                </a:solidFill>
                <a:effectLst/>
                <a:latin typeface="+mn-lt"/>
                <a:ea typeface="+mn-ea"/>
                <a:cs typeface="+mn-cs"/>
                <a:hlinkClick r:id="rId3"/>
              </a:rPr>
              <a:t>近邻</a:t>
            </a:r>
            <a:r>
              <a:rPr lang="en-US" altLang="zh-CN" sz="1200" b="1" i="0" u="none" strike="noStrike" kern="1200" dirty="0" smtClean="0">
                <a:solidFill>
                  <a:schemeClr val="tx1"/>
                </a:solidFill>
                <a:effectLst/>
                <a:latin typeface="+mn-lt"/>
                <a:ea typeface="+mn-ea"/>
                <a:cs typeface="+mn-cs"/>
                <a:hlinkClick r:id="rId3"/>
              </a:rPr>
              <a:t>)-</a:t>
            </a:r>
            <a:r>
              <a:rPr lang="zh-CN" altLang="en-US" sz="1200" b="1" i="0" u="none" strike="noStrike" kern="1200" dirty="0" smtClean="0">
                <a:solidFill>
                  <a:schemeClr val="tx1"/>
                </a:solidFill>
                <a:effectLst/>
                <a:latin typeface="+mn-lt"/>
                <a:ea typeface="+mn-ea"/>
                <a:cs typeface="+mn-cs"/>
                <a:hlinkClick r:id="rId3"/>
              </a:rPr>
              <a:t>完整示例</a:t>
            </a:r>
            <a:endParaRPr lang="zh-CN" altLang="en-US" sz="1200" b="1" i="0" kern="1200" dirty="0" smtClean="0">
              <a:solidFill>
                <a:schemeClr val="tx1"/>
              </a:solidFill>
              <a:effectLst/>
              <a:latin typeface="+mn-lt"/>
              <a:ea typeface="+mn-ea"/>
              <a:cs typeface="+mn-cs"/>
            </a:endParaRPr>
          </a:p>
          <a:p>
            <a:r>
              <a:rPr lang="en-US" altLang="zh-CN" dirty="0" smtClean="0"/>
              <a:t>https://www.cnblogs.com/xiaotan-code/p/6680438.html</a:t>
            </a:r>
          </a:p>
          <a:p>
            <a:r>
              <a:rPr lang="zh-CN" altLang="en-US" sz="1200" b="0" i="0" u="none" strike="noStrike" kern="1200" dirty="0" smtClean="0">
                <a:solidFill>
                  <a:schemeClr val="tx1"/>
                </a:solidFill>
                <a:effectLst/>
                <a:latin typeface="+mn-lt"/>
                <a:ea typeface="+mn-ea"/>
                <a:cs typeface="+mn-cs"/>
                <a:hlinkClick r:id="rId4"/>
              </a:rPr>
              <a:t>机器学习和自然语言处理</a:t>
            </a:r>
            <a:endParaRPr lang="en-US" altLang="zh-CN" dirty="0" smtClean="0"/>
          </a:p>
          <a:p>
            <a:r>
              <a:rPr lang="en-US" altLang="zh-CN" dirty="0" smtClean="0"/>
              <a:t>https://www.cnblogs.com/baiboy/p/pybnc2.html</a:t>
            </a:r>
          </a:p>
          <a:p>
            <a:endParaRPr lang="en-US" altLang="zh-CN" dirty="0" smtClean="0"/>
          </a:p>
          <a:p>
            <a:r>
              <a:rPr lang="zh-CN" altLang="en-US" sz="1200" b="0" i="0" kern="1200" dirty="0" smtClean="0">
                <a:solidFill>
                  <a:schemeClr val="tx1"/>
                </a:solidFill>
                <a:effectLst/>
                <a:latin typeface="+mn-lt"/>
                <a:ea typeface="+mn-ea"/>
                <a:cs typeface="+mn-cs"/>
              </a:rPr>
              <a:t>使用</a:t>
            </a:r>
            <a:r>
              <a:rPr lang="en-US" altLang="zh-CN" sz="1200" b="0" i="0" kern="1200" dirty="0" smtClean="0">
                <a:solidFill>
                  <a:schemeClr val="tx1"/>
                </a:solidFill>
                <a:effectLst/>
                <a:latin typeface="+mn-lt"/>
                <a:ea typeface="+mn-ea"/>
                <a:cs typeface="+mn-cs"/>
              </a:rPr>
              <a:t>Python</a:t>
            </a:r>
            <a:r>
              <a:rPr lang="zh-CN" altLang="en-US" sz="1200" b="0" i="0" kern="1200" dirty="0" smtClean="0">
                <a:solidFill>
                  <a:schemeClr val="tx1"/>
                </a:solidFill>
                <a:effectLst/>
                <a:latin typeface="+mn-lt"/>
                <a:ea typeface="+mn-ea"/>
                <a:cs typeface="+mn-cs"/>
              </a:rPr>
              <a:t>训练</a:t>
            </a:r>
            <a:r>
              <a:rPr lang="en-US" altLang="zh-CN" sz="1200" b="0" i="0" kern="1200" dirty="0" smtClean="0">
                <a:solidFill>
                  <a:schemeClr val="tx1"/>
                </a:solidFill>
                <a:effectLst/>
                <a:latin typeface="+mn-lt"/>
                <a:ea typeface="+mn-ea"/>
                <a:cs typeface="+mn-cs"/>
              </a:rPr>
              <a:t>KNN</a:t>
            </a:r>
            <a:r>
              <a:rPr lang="zh-CN" altLang="en-US" sz="1200" b="0" i="0" kern="1200" dirty="0" smtClean="0">
                <a:solidFill>
                  <a:schemeClr val="tx1"/>
                </a:solidFill>
                <a:effectLst/>
                <a:latin typeface="+mn-lt"/>
                <a:ea typeface="+mn-ea"/>
                <a:cs typeface="+mn-cs"/>
              </a:rPr>
              <a:t>模型并进行分类</a:t>
            </a:r>
            <a:br>
              <a:rPr lang="zh-CN" altLang="en-US" sz="1200" b="0" i="0" kern="1200" dirty="0" smtClean="0">
                <a:solidFill>
                  <a:schemeClr val="tx1"/>
                </a:solidFill>
                <a:effectLst/>
                <a:latin typeface="+mn-lt"/>
                <a:ea typeface="+mn-ea"/>
                <a:cs typeface="+mn-cs"/>
              </a:rPr>
            </a:br>
            <a:r>
              <a:rPr lang="en-US" altLang="zh-CN" sz="1200" b="0" i="0" kern="1200" dirty="0" smtClean="0">
                <a:solidFill>
                  <a:schemeClr val="tx1"/>
                </a:solidFill>
                <a:effectLst/>
                <a:latin typeface="+mn-lt"/>
                <a:ea typeface="+mn-ea"/>
                <a:cs typeface="+mn-cs"/>
              </a:rPr>
              <a:t>http://bluewhale.cc/2016-09-03/python-k-nearest-neighbors-classification.html</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90</a:t>
            </a:fld>
            <a:endParaRPr lang="zh-CN" altLang="en-US"/>
          </a:p>
        </p:txBody>
      </p:sp>
    </p:spTree>
    <p:extLst>
      <p:ext uri="{BB962C8B-B14F-4D97-AF65-F5344CB8AC3E}">
        <p14:creationId xmlns:p14="http://schemas.microsoft.com/office/powerpoint/2010/main" val="8809438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https://blog.csdn.net/DP323/article/details/80535863</a:t>
            </a:r>
          </a:p>
          <a:p>
            <a:r>
              <a:rPr lang="en-US" altLang="zh-CN" b="1" dirty="0" smtClean="0"/>
              <a:t>SVM </a:t>
            </a:r>
            <a:r>
              <a:rPr lang="zh-CN" altLang="en-US" b="1" dirty="0" smtClean="0"/>
              <a:t>原理详解，通俗易懂</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91</a:t>
            </a:fld>
            <a:endParaRPr lang="zh-CN" altLang="en-US"/>
          </a:p>
        </p:txBody>
      </p:sp>
    </p:spTree>
    <p:extLst>
      <p:ext uri="{BB962C8B-B14F-4D97-AF65-F5344CB8AC3E}">
        <p14:creationId xmlns:p14="http://schemas.microsoft.com/office/powerpoint/2010/main" val="11620622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92</a:t>
            </a:fld>
            <a:endParaRPr lang="zh-CN" altLang="en-US"/>
          </a:p>
        </p:txBody>
      </p:sp>
    </p:spTree>
    <p:extLst>
      <p:ext uri="{BB962C8B-B14F-4D97-AF65-F5344CB8AC3E}">
        <p14:creationId xmlns:p14="http://schemas.microsoft.com/office/powerpoint/2010/main" val="2305747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93</a:t>
            </a:fld>
            <a:endParaRPr lang="zh-CN" altLang="en-US"/>
          </a:p>
        </p:txBody>
      </p:sp>
    </p:spTree>
    <p:extLst>
      <p:ext uri="{BB962C8B-B14F-4D97-AF65-F5344CB8AC3E}">
        <p14:creationId xmlns:p14="http://schemas.microsoft.com/office/powerpoint/2010/main" val="1761628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94</a:t>
            </a:fld>
            <a:endParaRPr lang="zh-CN" altLang="en-US"/>
          </a:p>
        </p:txBody>
      </p:sp>
    </p:spTree>
    <p:extLst>
      <p:ext uri="{BB962C8B-B14F-4D97-AF65-F5344CB8AC3E}">
        <p14:creationId xmlns:p14="http://schemas.microsoft.com/office/powerpoint/2010/main" val="72009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鸢尾花数据集</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https://www.cnblogs.com/mandy-study/p/7941365.html</a:t>
            </a:r>
          </a:p>
          <a:p>
            <a:endParaRPr lang="en-US" altLang="zh-CN" sz="1200" b="0" i="0" kern="1200" dirty="0" smtClean="0">
              <a:solidFill>
                <a:schemeClr val="tx1"/>
              </a:solidFill>
              <a:effectLst/>
              <a:latin typeface="+mn-lt"/>
              <a:ea typeface="+mn-ea"/>
              <a:cs typeface="+mn-cs"/>
            </a:endParaRPr>
          </a:p>
          <a:p>
            <a:r>
              <a:rPr lang="zh-CN" altLang="en-US" dirty="0" smtClean="0"/>
              <a:t>在数据采集阶段，需要收集尽量多的特征。特征越全，数据越多，训练出来的模型才会越准确。</a:t>
            </a:r>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12</a:t>
            </a:fld>
            <a:endParaRPr lang="zh-CN" altLang="en-US"/>
          </a:p>
        </p:txBody>
      </p:sp>
    </p:spTree>
    <p:extLst>
      <p:ext uri="{BB962C8B-B14F-4D97-AF65-F5344CB8AC3E}">
        <p14:creationId xmlns:p14="http://schemas.microsoft.com/office/powerpoint/2010/main" val="1084385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仿宋" panose="02010609060101010101" pitchFamily="49" charset="-122"/>
                <a:ea typeface="仿宋" panose="02010609060101010101" pitchFamily="49" charset="-122"/>
              </a:rPr>
              <a:t>通过在样本数据中学习，以求解得到最大边距超平面。</a:t>
            </a:r>
            <a:endParaRPr lang="zh-CN" altLang="en-US" sz="1600" dirty="0" smtClean="0">
              <a:latin typeface="仿宋" panose="02010609060101010101" pitchFamily="49" charset="-122"/>
              <a:ea typeface="仿宋" panose="02010609060101010101" pitchFamily="49" charset="-122"/>
            </a:endParaRPr>
          </a:p>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95</a:t>
            </a:fld>
            <a:endParaRPr lang="zh-CN" altLang="en-US"/>
          </a:p>
        </p:txBody>
      </p:sp>
    </p:spTree>
    <p:extLst>
      <p:ext uri="{BB962C8B-B14F-4D97-AF65-F5344CB8AC3E}">
        <p14:creationId xmlns:p14="http://schemas.microsoft.com/office/powerpoint/2010/main" val="22146794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smtClean="0"/>
              <a:t>import </a:t>
            </a:r>
            <a:r>
              <a:rPr lang="en-US" altLang="zh-CN" sz="1200" dirty="0" err="1" smtClean="0"/>
              <a:t>numpy</a:t>
            </a:r>
            <a:r>
              <a:rPr lang="en-US" altLang="zh-CN" sz="1200" dirty="0" smtClean="0"/>
              <a:t> as np</a:t>
            </a:r>
          </a:p>
          <a:p>
            <a:r>
              <a:rPr lang="en-US" altLang="zh-CN" sz="1200" dirty="0" smtClean="0"/>
              <a:t>x = </a:t>
            </a:r>
            <a:r>
              <a:rPr lang="en-US" altLang="zh-CN" sz="1200" dirty="0" err="1" smtClean="0"/>
              <a:t>np.array</a:t>
            </a:r>
            <a:r>
              <a:rPr lang="en-US" altLang="zh-CN" sz="1200" dirty="0" smtClean="0"/>
              <a:t>([1,2,3,4,5])</a:t>
            </a:r>
          </a:p>
          <a:p>
            <a:r>
              <a:rPr lang="en-US" altLang="zh-CN" sz="1200" dirty="0" smtClean="0"/>
              <a:t>y = </a:t>
            </a:r>
            <a:r>
              <a:rPr lang="en-US" altLang="zh-CN" sz="1200" dirty="0" err="1" smtClean="0"/>
              <a:t>np.array</a:t>
            </a:r>
            <a:r>
              <a:rPr lang="en-US" altLang="zh-CN" sz="1200" dirty="0" smtClean="0"/>
              <a:t>([0,2,3,4,6])</a:t>
            </a:r>
          </a:p>
          <a:p>
            <a:r>
              <a:rPr lang="en-US" altLang="zh-CN" sz="1200" dirty="0" smtClean="0"/>
              <a:t>z = </a:t>
            </a:r>
            <a:r>
              <a:rPr lang="en-US" altLang="zh-CN" sz="1200" dirty="0" err="1" smtClean="0"/>
              <a:t>np.array</a:t>
            </a:r>
            <a:r>
              <a:rPr lang="en-US" altLang="zh-CN" sz="1200" dirty="0" smtClean="0"/>
              <a:t>([[1,2],[3,4]])#</a:t>
            </a:r>
            <a:r>
              <a:rPr lang="zh-CN" altLang="en-US" sz="1200" dirty="0" smtClean="0"/>
              <a:t>二维数组</a:t>
            </a:r>
            <a:endParaRPr lang="en-US" altLang="zh-CN" sz="1200" dirty="0" smtClean="0"/>
          </a:p>
          <a:p>
            <a:r>
              <a:rPr lang="en-US" altLang="zh-CN" sz="1200" dirty="0" err="1" smtClean="0"/>
              <a:t>np.mean</a:t>
            </a:r>
            <a:r>
              <a:rPr lang="en-US" altLang="zh-CN" sz="1200" dirty="0" smtClean="0"/>
              <a:t>(x==y)#</a:t>
            </a:r>
            <a:r>
              <a:rPr lang="zh-CN" altLang="en-US" sz="1200" dirty="0" smtClean="0"/>
              <a:t>返回条件成立的占比</a:t>
            </a:r>
            <a:endParaRPr lang="en-US" altLang="zh-CN" sz="1200" dirty="0" smtClean="0"/>
          </a:p>
          <a:p>
            <a:r>
              <a:rPr lang="en-US" altLang="zh-CN" sz="1200" dirty="0" err="1" smtClean="0"/>
              <a:t>np.mean</a:t>
            </a:r>
            <a:r>
              <a:rPr lang="en-US" altLang="zh-CN" sz="1200" dirty="0" smtClean="0"/>
              <a:t>(x)#</a:t>
            </a:r>
            <a:r>
              <a:rPr lang="zh-CN" altLang="en-US" sz="1200" dirty="0" smtClean="0"/>
              <a:t>均值</a:t>
            </a:r>
            <a:endParaRPr lang="en-US" altLang="zh-CN" sz="1200" dirty="0" smtClean="0"/>
          </a:p>
          <a:p>
            <a:r>
              <a:rPr lang="en-US" altLang="zh-CN" sz="1200" dirty="0" err="1" smtClean="0"/>
              <a:t>np.mean</a:t>
            </a:r>
            <a:r>
              <a:rPr lang="en-US" altLang="zh-CN" sz="1200" dirty="0" smtClean="0"/>
              <a:t>(z)</a:t>
            </a:r>
          </a:p>
          <a:p>
            <a:r>
              <a:rPr lang="en-US" altLang="zh-CN" sz="1200" dirty="0" err="1" smtClean="0"/>
              <a:t>np.mean</a:t>
            </a:r>
            <a:r>
              <a:rPr lang="en-US" altLang="zh-CN" sz="1200" dirty="0" smtClean="0"/>
              <a:t>(</a:t>
            </a:r>
            <a:r>
              <a:rPr lang="en-US" altLang="zh-CN" sz="1200" dirty="0" err="1" smtClean="0"/>
              <a:t>z,axis</a:t>
            </a:r>
            <a:r>
              <a:rPr lang="en-US" altLang="zh-CN" sz="1200" dirty="0" smtClean="0"/>
              <a:t>=0)#</a:t>
            </a:r>
            <a:r>
              <a:rPr lang="zh-CN" altLang="en-US" sz="1200" dirty="0" smtClean="0"/>
              <a:t>按列求均值</a:t>
            </a:r>
            <a:endParaRPr lang="en-US" altLang="zh-CN" sz="1200" dirty="0" smtClean="0"/>
          </a:p>
          <a:p>
            <a:r>
              <a:rPr lang="en-US" altLang="zh-CN" sz="1200" dirty="0" err="1" smtClean="0"/>
              <a:t>np.mean</a:t>
            </a:r>
            <a:r>
              <a:rPr lang="en-US" altLang="zh-CN" sz="1200" dirty="0" smtClean="0"/>
              <a:t>(</a:t>
            </a:r>
            <a:r>
              <a:rPr lang="en-US" altLang="zh-CN" sz="1200" dirty="0" err="1" smtClean="0"/>
              <a:t>z,axis</a:t>
            </a:r>
            <a:r>
              <a:rPr lang="en-US" altLang="zh-CN" sz="1200" dirty="0" smtClean="0"/>
              <a:t>=1)#</a:t>
            </a:r>
            <a:r>
              <a:rPr lang="zh-CN" altLang="en-US" sz="1200" dirty="0" smtClean="0"/>
              <a:t>按行求均值</a:t>
            </a:r>
            <a:endParaRPr lang="en-US" altLang="zh-CN" sz="1200" dirty="0" smtClean="0"/>
          </a:p>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96</a:t>
            </a:fld>
            <a:endParaRPr lang="zh-CN" altLang="en-US"/>
          </a:p>
        </p:txBody>
      </p:sp>
    </p:spTree>
    <p:extLst>
      <p:ext uri="{BB962C8B-B14F-4D97-AF65-F5344CB8AC3E}">
        <p14:creationId xmlns:p14="http://schemas.microsoft.com/office/powerpoint/2010/main" val="2213619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err="1" smtClean="0">
                <a:solidFill>
                  <a:schemeClr val="tx1"/>
                </a:solidFill>
                <a:effectLst/>
                <a:latin typeface="+mn-lt"/>
                <a:ea typeface="+mn-ea"/>
                <a:cs typeface="+mn-cs"/>
              </a:rPr>
              <a:t>sklearn.svm.SVC</a:t>
            </a:r>
            <a:r>
              <a:rPr lang="en-US" altLang="zh-CN" sz="1200" kern="1200" dirty="0" smtClean="0">
                <a:solidFill>
                  <a:schemeClr val="tx1"/>
                </a:solidFill>
                <a:effectLst/>
                <a:latin typeface="+mn-lt"/>
                <a:ea typeface="+mn-ea"/>
                <a:cs typeface="+mn-cs"/>
              </a:rPr>
              <a:t>(C</a:t>
            </a:r>
            <a:r>
              <a:rPr lang="en-US" altLang="zh-CN" dirty="0" smtClean="0"/>
              <a:t>=</a:t>
            </a:r>
            <a:r>
              <a:rPr lang="en-US" altLang="zh-CN" sz="1200" kern="1200" dirty="0" smtClean="0">
                <a:solidFill>
                  <a:schemeClr val="tx1"/>
                </a:solidFill>
                <a:effectLst/>
                <a:latin typeface="+mn-lt"/>
                <a:ea typeface="+mn-ea"/>
                <a:cs typeface="+mn-cs"/>
              </a:rPr>
              <a:t>1.0</a:t>
            </a:r>
            <a:r>
              <a:rPr lang="en-US" altLang="zh-CN" dirty="0" smtClean="0"/>
              <a:t>, kernel=</a:t>
            </a:r>
            <a:r>
              <a:rPr lang="en-US" altLang="zh-CN" sz="1200" kern="1200" dirty="0" smtClean="0">
                <a:solidFill>
                  <a:schemeClr val="tx1"/>
                </a:solidFill>
                <a:effectLst/>
                <a:latin typeface="+mn-lt"/>
                <a:ea typeface="+mn-ea"/>
                <a:cs typeface="+mn-cs"/>
              </a:rPr>
              <a:t>'</a:t>
            </a:r>
            <a:r>
              <a:rPr lang="en-US" altLang="zh-CN" sz="1200" kern="1200" dirty="0" err="1" smtClean="0">
                <a:solidFill>
                  <a:schemeClr val="tx1"/>
                </a:solidFill>
                <a:effectLst/>
                <a:latin typeface="+mn-lt"/>
                <a:ea typeface="+mn-ea"/>
                <a:cs typeface="+mn-cs"/>
              </a:rPr>
              <a:t>rbf</a:t>
            </a:r>
            <a:r>
              <a:rPr lang="en-US" altLang="zh-CN" sz="1200" kern="1200" dirty="0" smtClean="0">
                <a:solidFill>
                  <a:schemeClr val="tx1"/>
                </a:solidFill>
                <a:effectLst/>
                <a:latin typeface="+mn-lt"/>
                <a:ea typeface="+mn-ea"/>
                <a:cs typeface="+mn-cs"/>
              </a:rPr>
              <a:t>'</a:t>
            </a:r>
            <a:r>
              <a:rPr lang="en-US" altLang="zh-CN" dirty="0" smtClean="0"/>
              <a:t>, degree=</a:t>
            </a:r>
            <a:r>
              <a:rPr lang="en-US" altLang="zh-CN" sz="1200" kern="1200" dirty="0" smtClean="0">
                <a:solidFill>
                  <a:schemeClr val="tx1"/>
                </a:solidFill>
                <a:effectLst/>
                <a:latin typeface="+mn-lt"/>
                <a:ea typeface="+mn-ea"/>
                <a:cs typeface="+mn-cs"/>
              </a:rPr>
              <a:t>3</a:t>
            </a:r>
            <a:r>
              <a:rPr lang="en-US" altLang="zh-CN" dirty="0" smtClean="0"/>
              <a:t>, gamma=</a:t>
            </a:r>
            <a:r>
              <a:rPr lang="en-US" altLang="zh-CN" sz="1200" kern="1200" dirty="0" smtClean="0">
                <a:solidFill>
                  <a:schemeClr val="tx1"/>
                </a:solidFill>
                <a:effectLst/>
                <a:latin typeface="+mn-lt"/>
                <a:ea typeface="+mn-ea"/>
                <a:cs typeface="+mn-cs"/>
              </a:rPr>
              <a:t>'auto'</a:t>
            </a:r>
            <a:r>
              <a:rPr lang="en-US" altLang="zh-CN" dirty="0" smtClean="0"/>
              <a:t>, coef0=</a:t>
            </a:r>
            <a:r>
              <a:rPr lang="en-US" altLang="zh-CN" sz="1200" kern="1200" dirty="0" smtClean="0">
                <a:solidFill>
                  <a:schemeClr val="tx1"/>
                </a:solidFill>
                <a:effectLst/>
                <a:latin typeface="+mn-lt"/>
                <a:ea typeface="+mn-ea"/>
                <a:cs typeface="+mn-cs"/>
              </a:rPr>
              <a:t>0.0</a:t>
            </a:r>
            <a:r>
              <a:rPr lang="en-US" altLang="zh-CN" dirty="0" smtClean="0"/>
              <a:t>, shrinking=True, probability=</a:t>
            </a:r>
            <a:r>
              <a:rPr lang="en-US" altLang="zh-CN" sz="1200" kern="1200" dirty="0" smtClean="0">
                <a:solidFill>
                  <a:schemeClr val="tx1"/>
                </a:solidFill>
                <a:effectLst/>
                <a:latin typeface="+mn-lt"/>
                <a:ea typeface="+mn-ea"/>
                <a:cs typeface="+mn-cs"/>
              </a:rPr>
              <a:t>False, </a:t>
            </a:r>
            <a:r>
              <a:rPr lang="en-US" altLang="zh-CN" sz="1200" kern="1200" dirty="0" err="1" smtClean="0">
                <a:solidFill>
                  <a:schemeClr val="tx1"/>
                </a:solidFill>
                <a:effectLst/>
                <a:latin typeface="+mn-lt"/>
                <a:ea typeface="+mn-ea"/>
                <a:cs typeface="+mn-cs"/>
              </a:rPr>
              <a:t>tol</a:t>
            </a:r>
            <a:r>
              <a:rPr lang="en-US" altLang="zh-CN" dirty="0" smtClean="0"/>
              <a:t>=</a:t>
            </a:r>
            <a:r>
              <a:rPr lang="en-US" altLang="zh-CN" sz="1200" kern="1200" dirty="0" smtClean="0">
                <a:solidFill>
                  <a:schemeClr val="tx1"/>
                </a:solidFill>
                <a:effectLst/>
                <a:latin typeface="+mn-lt"/>
                <a:ea typeface="+mn-ea"/>
                <a:cs typeface="+mn-cs"/>
              </a:rPr>
              <a:t>0.001</a:t>
            </a:r>
            <a:r>
              <a:rPr lang="en-US" altLang="zh-CN" dirty="0" smtClean="0"/>
              <a:t>, </a:t>
            </a:r>
            <a:r>
              <a:rPr lang="en-US" altLang="zh-CN" dirty="0" err="1" smtClean="0"/>
              <a:t>cache_size</a:t>
            </a:r>
            <a:r>
              <a:rPr lang="en-US" altLang="zh-CN" dirty="0" smtClean="0"/>
              <a:t>=</a:t>
            </a:r>
            <a:r>
              <a:rPr lang="en-US" altLang="zh-CN" sz="1200" kern="1200" dirty="0" smtClean="0">
                <a:solidFill>
                  <a:schemeClr val="tx1"/>
                </a:solidFill>
                <a:effectLst/>
                <a:latin typeface="+mn-lt"/>
                <a:ea typeface="+mn-ea"/>
                <a:cs typeface="+mn-cs"/>
              </a:rPr>
              <a:t>200</a:t>
            </a:r>
            <a:r>
              <a:rPr lang="en-US" altLang="zh-CN" dirty="0" smtClean="0"/>
              <a:t>, </a:t>
            </a:r>
            <a:r>
              <a:rPr lang="en-US" altLang="zh-CN" dirty="0" err="1" smtClean="0"/>
              <a:t>class_weight</a:t>
            </a:r>
            <a:r>
              <a:rPr lang="en-US" altLang="zh-CN" dirty="0" smtClean="0"/>
              <a:t>=None, verbose=False, </a:t>
            </a:r>
            <a:r>
              <a:rPr lang="en-US" altLang="zh-CN" dirty="0" err="1" smtClean="0"/>
              <a:t>max_iter</a:t>
            </a:r>
            <a:r>
              <a:rPr lang="en-US" altLang="zh-CN" dirty="0" smtClean="0"/>
              <a:t>=-</a:t>
            </a:r>
            <a:r>
              <a:rPr lang="en-US" altLang="zh-CN" sz="1200" kern="1200" dirty="0" smtClean="0">
                <a:solidFill>
                  <a:schemeClr val="tx1"/>
                </a:solidFill>
                <a:effectLst/>
                <a:latin typeface="+mn-lt"/>
                <a:ea typeface="+mn-ea"/>
                <a:cs typeface="+mn-cs"/>
              </a:rPr>
              <a:t>1</a:t>
            </a:r>
            <a:r>
              <a:rPr lang="en-US" altLang="zh-CN" dirty="0" smtClean="0"/>
              <a:t>, </a:t>
            </a:r>
            <a:r>
              <a:rPr lang="en-US" altLang="zh-CN" dirty="0" err="1" smtClean="0"/>
              <a:t>decision_function_shape</a:t>
            </a:r>
            <a:r>
              <a:rPr lang="en-US" altLang="zh-CN" dirty="0" smtClean="0"/>
              <a:t>=</a:t>
            </a:r>
            <a:r>
              <a:rPr lang="en-US" altLang="zh-CN" dirty="0" err="1" smtClean="0"/>
              <a:t>None,random_state</a:t>
            </a:r>
            <a:r>
              <a:rPr lang="en-US" altLang="zh-CN" dirty="0" smtClean="0"/>
              <a:t>=</a:t>
            </a:r>
            <a:r>
              <a:rPr lang="en-US" altLang="zh-CN" sz="1200" kern="1200" dirty="0" smtClean="0">
                <a:solidFill>
                  <a:schemeClr val="tx1"/>
                </a:solidFill>
                <a:effectLst/>
                <a:latin typeface="+mn-lt"/>
                <a:ea typeface="+mn-ea"/>
                <a:cs typeface="+mn-cs"/>
              </a:rPr>
              <a:t>None) </a:t>
            </a:r>
            <a:r>
              <a:rPr lang="zh-CN" altLang="en-US" sz="1200" kern="1200" dirty="0" smtClean="0">
                <a:solidFill>
                  <a:schemeClr val="tx1"/>
                </a:solidFill>
                <a:effectLst/>
                <a:latin typeface="+mn-lt"/>
                <a:ea typeface="+mn-ea"/>
                <a:cs typeface="+mn-cs"/>
              </a:rPr>
              <a:t>参数： </a:t>
            </a:r>
            <a:r>
              <a:rPr lang="en-US" altLang="zh-CN" sz="1200" kern="1200" dirty="0" smtClean="0">
                <a:solidFill>
                  <a:schemeClr val="tx1"/>
                </a:solidFill>
                <a:effectLst/>
                <a:latin typeface="+mn-lt"/>
                <a:ea typeface="+mn-ea"/>
                <a:cs typeface="+mn-cs"/>
              </a:rPr>
              <a:t>l C</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C</a:t>
            </a:r>
            <a:r>
              <a:rPr lang="en-US" altLang="zh-CN" dirty="0" smtClean="0"/>
              <a:t>-SVC</a:t>
            </a:r>
            <a:r>
              <a:rPr lang="zh-CN" altLang="en-US" dirty="0" smtClean="0"/>
              <a:t>的惩罚参数</a:t>
            </a:r>
            <a:r>
              <a:rPr lang="en-US" altLang="zh-CN" dirty="0" smtClean="0"/>
              <a:t>C?</a:t>
            </a:r>
            <a:r>
              <a:rPr lang="zh-CN" altLang="en-US" dirty="0" smtClean="0"/>
              <a:t>默认值是</a:t>
            </a:r>
            <a:r>
              <a:rPr lang="en-US" altLang="zh-CN" dirty="0" smtClean="0"/>
              <a:t>1.</a:t>
            </a:r>
            <a:r>
              <a:rPr lang="en-US" altLang="zh-CN" sz="1200" kern="1200" dirty="0" smtClean="0">
                <a:solidFill>
                  <a:schemeClr val="tx1"/>
                </a:solidFill>
                <a:effectLst/>
                <a:latin typeface="+mn-lt"/>
                <a:ea typeface="+mn-ea"/>
                <a:cs typeface="+mn-cs"/>
              </a:rPr>
              <a:t>0</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t>
            </a:r>
            <a:r>
              <a:rPr lang="zh-CN" altLang="en-US" sz="1200" kern="1200" dirty="0" smtClean="0">
                <a:solidFill>
                  <a:schemeClr val="tx1"/>
                </a:solidFill>
                <a:effectLst/>
                <a:latin typeface="+mn-lt"/>
                <a:ea typeface="+mn-ea"/>
                <a:cs typeface="+mn-cs"/>
              </a:rPr>
              <a:t>越大，相当于惩罚松弛变量，希望松弛变量接近</a:t>
            </a:r>
            <a:r>
              <a:rPr lang="en-US" altLang="zh-CN" sz="1200" kern="1200" dirty="0" smtClean="0">
                <a:solidFill>
                  <a:schemeClr val="tx1"/>
                </a:solidFill>
                <a:effectLst/>
                <a:latin typeface="+mn-lt"/>
                <a:ea typeface="+mn-ea"/>
                <a:cs typeface="+mn-cs"/>
              </a:rPr>
              <a:t>0</a:t>
            </a:r>
            <a:r>
              <a:rPr lang="zh-CN" altLang="en-US" sz="1200" kern="1200" dirty="0" smtClean="0">
                <a:solidFill>
                  <a:schemeClr val="tx1"/>
                </a:solidFill>
                <a:effectLst/>
                <a:latin typeface="+mn-lt"/>
                <a:ea typeface="+mn-ea"/>
                <a:cs typeface="+mn-cs"/>
              </a:rPr>
              <a:t>，即对误分类的惩罚增大，趋向于对训练集全分对的情况，这样对训练集测试时准确率很高，但泛化能力弱。</a:t>
            </a:r>
            <a:r>
              <a:rPr lang="en-US" altLang="zh-CN" sz="1200" kern="1200" dirty="0" smtClean="0">
                <a:solidFill>
                  <a:schemeClr val="tx1"/>
                </a:solidFill>
                <a:effectLst/>
                <a:latin typeface="+mn-lt"/>
                <a:ea typeface="+mn-ea"/>
                <a:cs typeface="+mn-cs"/>
              </a:rPr>
              <a:t>C</a:t>
            </a:r>
            <a:r>
              <a:rPr lang="zh-CN" altLang="en-US" sz="1200" kern="1200" dirty="0" smtClean="0">
                <a:solidFill>
                  <a:schemeClr val="tx1"/>
                </a:solidFill>
                <a:effectLst/>
                <a:latin typeface="+mn-lt"/>
                <a:ea typeface="+mn-ea"/>
                <a:cs typeface="+mn-cs"/>
              </a:rPr>
              <a:t>值小，对误分类的惩罚减小，允许容错，将他们当成噪声点，泛化能力较强。 </a:t>
            </a:r>
            <a:r>
              <a:rPr lang="en-US" altLang="zh-CN" sz="1200" kern="1200" dirty="0" smtClean="0">
                <a:solidFill>
                  <a:schemeClr val="tx1"/>
                </a:solidFill>
                <a:effectLst/>
                <a:latin typeface="+mn-lt"/>
                <a:ea typeface="+mn-ea"/>
                <a:cs typeface="+mn-cs"/>
              </a:rPr>
              <a:t>l kernel </a:t>
            </a:r>
            <a:r>
              <a:rPr lang="zh-CN" altLang="en-US" sz="1200" kern="1200" dirty="0" smtClean="0">
                <a:solidFill>
                  <a:schemeClr val="tx1"/>
                </a:solidFill>
                <a:effectLst/>
                <a:latin typeface="+mn-lt"/>
                <a:ea typeface="+mn-ea"/>
                <a:cs typeface="+mn-cs"/>
              </a:rPr>
              <a:t>：核函数，默认是</a:t>
            </a:r>
            <a:r>
              <a:rPr lang="en-US" altLang="zh-CN" sz="1200" kern="1200" dirty="0" err="1" smtClean="0">
                <a:solidFill>
                  <a:schemeClr val="tx1"/>
                </a:solidFill>
                <a:effectLst/>
                <a:latin typeface="+mn-lt"/>
                <a:ea typeface="+mn-ea"/>
                <a:cs typeface="+mn-cs"/>
              </a:rPr>
              <a:t>rbf</a:t>
            </a:r>
            <a:r>
              <a:rPr lang="zh-CN" altLang="en-US" sz="1200" kern="1200" dirty="0" smtClean="0">
                <a:solidFill>
                  <a:schemeClr val="tx1"/>
                </a:solidFill>
                <a:effectLst/>
                <a:latin typeface="+mn-lt"/>
                <a:ea typeface="+mn-ea"/>
                <a:cs typeface="+mn-cs"/>
              </a:rPr>
              <a:t>，可以是‘</a:t>
            </a:r>
            <a:r>
              <a:rPr lang="en-US" altLang="zh-CN" sz="1200" kern="1200" dirty="0" smtClean="0">
                <a:solidFill>
                  <a:schemeClr val="tx1"/>
                </a:solidFill>
                <a:effectLst/>
                <a:latin typeface="+mn-lt"/>
                <a:ea typeface="+mn-ea"/>
                <a:cs typeface="+mn-cs"/>
              </a:rPr>
              <a:t>linear’, ‘poly’, ‘</a:t>
            </a:r>
            <a:r>
              <a:rPr lang="en-US" altLang="zh-CN" sz="1200" kern="1200" dirty="0" err="1" smtClean="0">
                <a:solidFill>
                  <a:schemeClr val="tx1"/>
                </a:solidFill>
                <a:effectLst/>
                <a:latin typeface="+mn-lt"/>
                <a:ea typeface="+mn-ea"/>
                <a:cs typeface="+mn-cs"/>
              </a:rPr>
              <a:t>rbf</a:t>
            </a:r>
            <a:r>
              <a:rPr lang="en-US" altLang="zh-CN" sz="1200" kern="1200" dirty="0" smtClean="0">
                <a:solidFill>
                  <a:schemeClr val="tx1"/>
                </a:solidFill>
                <a:effectLst/>
                <a:latin typeface="+mn-lt"/>
                <a:ea typeface="+mn-ea"/>
                <a:cs typeface="+mn-cs"/>
              </a:rPr>
              <a:t>’, ‘sigmoid’, ‘precomputed’ </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0</a:t>
            </a:r>
            <a:r>
              <a:rPr lang="en-US" altLang="zh-CN" dirty="0" smtClean="0"/>
              <a:t> – </a:t>
            </a:r>
            <a:r>
              <a:rPr lang="zh-CN" altLang="en-US" dirty="0" smtClean="0"/>
              <a:t>线性：</a:t>
            </a:r>
            <a:r>
              <a:rPr lang="en-US" altLang="zh-CN" dirty="0" err="1" smtClean="0"/>
              <a:t>u</a:t>
            </a:r>
            <a:r>
              <a:rPr lang="en-US" altLang="zh-CN" sz="1200" kern="1200" dirty="0" err="1" smtClean="0">
                <a:solidFill>
                  <a:schemeClr val="tx1"/>
                </a:solidFill>
                <a:effectLst/>
                <a:latin typeface="+mn-lt"/>
                <a:ea typeface="+mn-ea"/>
                <a:cs typeface="+mn-cs"/>
              </a:rPr>
              <a:t>'v</a:t>
            </a:r>
            <a:r>
              <a:rPr lang="en-US" altLang="zh-CN" dirty="0" smtClean="0"/>
              <a:t> </a:t>
            </a:r>
            <a:r>
              <a:rPr lang="zh-CN" altLang="en-US" dirty="0" smtClean="0"/>
              <a:t>　　 </a:t>
            </a:r>
            <a:r>
              <a:rPr lang="en-US" altLang="zh-CN" sz="1200" kern="1200" dirty="0" smtClean="0">
                <a:solidFill>
                  <a:schemeClr val="tx1"/>
                </a:solidFill>
                <a:effectLst/>
                <a:latin typeface="+mn-lt"/>
                <a:ea typeface="+mn-ea"/>
                <a:cs typeface="+mn-cs"/>
              </a:rPr>
              <a:t>1</a:t>
            </a:r>
            <a:r>
              <a:rPr lang="en-US" altLang="zh-CN" dirty="0" smtClean="0"/>
              <a:t> – </a:t>
            </a:r>
            <a:r>
              <a:rPr lang="zh-CN" altLang="en-US" dirty="0" smtClean="0"/>
              <a:t>多项式：</a:t>
            </a:r>
            <a:r>
              <a:rPr lang="en-US" altLang="zh-CN" dirty="0" smtClean="0"/>
              <a:t>(gamma*u</a:t>
            </a:r>
            <a:r>
              <a:rPr lang="en-US" altLang="zh-CN" sz="1200" kern="1200" dirty="0" smtClean="0">
                <a:solidFill>
                  <a:schemeClr val="tx1"/>
                </a:solidFill>
                <a:effectLst/>
                <a:latin typeface="+mn-lt"/>
                <a:ea typeface="+mn-ea"/>
                <a:cs typeface="+mn-cs"/>
              </a:rPr>
              <a:t>'*v + coef0)^degree</a:t>
            </a:r>
            <a:r>
              <a:rPr lang="en-US" altLang="zh-CN" dirty="0" smtClean="0"/>
              <a:t> </a:t>
            </a:r>
            <a:r>
              <a:rPr lang="zh-CN" altLang="en-US" dirty="0" smtClean="0"/>
              <a:t>　　</a:t>
            </a:r>
            <a:r>
              <a:rPr lang="en-US" altLang="zh-CN" sz="1200" kern="1200" dirty="0" smtClean="0">
                <a:solidFill>
                  <a:schemeClr val="tx1"/>
                </a:solidFill>
                <a:effectLst/>
                <a:latin typeface="+mn-lt"/>
                <a:ea typeface="+mn-ea"/>
                <a:cs typeface="+mn-cs"/>
              </a:rPr>
              <a:t>2</a:t>
            </a:r>
            <a:r>
              <a:rPr lang="en-US" altLang="zh-CN" dirty="0" smtClean="0"/>
              <a:t> – RBF</a:t>
            </a:r>
            <a:r>
              <a:rPr lang="zh-CN" altLang="en-US" dirty="0" smtClean="0"/>
              <a:t>函数：</a:t>
            </a:r>
            <a:r>
              <a:rPr lang="en-US" altLang="zh-CN" dirty="0" err="1" smtClean="0"/>
              <a:t>exp</a:t>
            </a:r>
            <a:r>
              <a:rPr lang="en-US" altLang="zh-CN" dirty="0" smtClean="0"/>
              <a:t>(-</a:t>
            </a:r>
            <a:r>
              <a:rPr lang="en-US" altLang="zh-CN" dirty="0" err="1" smtClean="0"/>
              <a:t>gamma|u-v</a:t>
            </a:r>
            <a:r>
              <a:rPr lang="en-US" altLang="zh-CN" dirty="0" smtClean="0"/>
              <a:t>|^</a:t>
            </a:r>
            <a:r>
              <a:rPr lang="en-US" altLang="zh-CN" sz="1200" kern="1200" dirty="0" smtClean="0">
                <a:solidFill>
                  <a:schemeClr val="tx1"/>
                </a:solidFill>
                <a:effectLst/>
                <a:latin typeface="+mn-lt"/>
                <a:ea typeface="+mn-ea"/>
                <a:cs typeface="+mn-cs"/>
              </a:rPr>
              <a:t>2) </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3</a:t>
            </a:r>
            <a:r>
              <a:rPr lang="en-US" altLang="zh-CN" dirty="0" smtClean="0"/>
              <a:t> –sigmoid</a:t>
            </a:r>
            <a:r>
              <a:rPr lang="zh-CN" altLang="en-US" dirty="0" smtClean="0"/>
              <a:t>：</a:t>
            </a:r>
            <a:r>
              <a:rPr lang="en-US" altLang="zh-CN" dirty="0" err="1" smtClean="0"/>
              <a:t>tanh</a:t>
            </a:r>
            <a:r>
              <a:rPr lang="en-US" altLang="zh-CN" dirty="0" smtClean="0"/>
              <a:t>(gamma*u</a:t>
            </a:r>
            <a:r>
              <a:rPr lang="en-US" altLang="zh-CN" sz="1200" kern="1200" dirty="0" smtClean="0">
                <a:solidFill>
                  <a:schemeClr val="tx1"/>
                </a:solidFill>
                <a:effectLst/>
                <a:latin typeface="+mn-lt"/>
                <a:ea typeface="+mn-ea"/>
                <a:cs typeface="+mn-cs"/>
              </a:rPr>
              <a:t>'*v + coef0)</a:t>
            </a:r>
            <a:r>
              <a:rPr lang="en-US" altLang="zh-CN" dirty="0" smtClean="0"/>
              <a:t> </a:t>
            </a:r>
            <a:r>
              <a:rPr lang="en-US" altLang="zh-CN" sz="1200" kern="1200" dirty="0" smtClean="0">
                <a:solidFill>
                  <a:schemeClr val="tx1"/>
                </a:solidFill>
                <a:effectLst/>
                <a:latin typeface="+mn-lt"/>
                <a:ea typeface="+mn-ea"/>
                <a:cs typeface="+mn-cs"/>
              </a:rPr>
              <a:t>l degree </a:t>
            </a:r>
            <a:r>
              <a:rPr lang="zh-CN" altLang="en-US" sz="1200" kern="1200" dirty="0" smtClean="0">
                <a:solidFill>
                  <a:schemeClr val="tx1"/>
                </a:solidFill>
                <a:effectLst/>
                <a:latin typeface="+mn-lt"/>
                <a:ea typeface="+mn-ea"/>
                <a:cs typeface="+mn-cs"/>
              </a:rPr>
              <a:t>：多项式</a:t>
            </a:r>
            <a:r>
              <a:rPr lang="en-US" altLang="zh-CN" sz="1200" kern="1200" dirty="0" smtClean="0">
                <a:solidFill>
                  <a:schemeClr val="tx1"/>
                </a:solidFill>
                <a:effectLst/>
                <a:latin typeface="+mn-lt"/>
                <a:ea typeface="+mn-ea"/>
                <a:cs typeface="+mn-cs"/>
              </a:rPr>
              <a:t>poly</a:t>
            </a:r>
            <a:r>
              <a:rPr lang="zh-CN" altLang="en-US" sz="1200" kern="1200" dirty="0" smtClean="0">
                <a:solidFill>
                  <a:schemeClr val="tx1"/>
                </a:solidFill>
                <a:effectLst/>
                <a:latin typeface="+mn-lt"/>
                <a:ea typeface="+mn-ea"/>
                <a:cs typeface="+mn-cs"/>
              </a:rPr>
              <a:t>函数的维度，默认是</a:t>
            </a:r>
            <a:r>
              <a:rPr lang="en-US" altLang="zh-CN" sz="1200" kern="1200" dirty="0" smtClean="0">
                <a:solidFill>
                  <a:schemeClr val="tx1"/>
                </a:solidFill>
                <a:effectLst/>
                <a:latin typeface="+mn-lt"/>
                <a:ea typeface="+mn-ea"/>
                <a:cs typeface="+mn-cs"/>
              </a:rPr>
              <a:t>3</a:t>
            </a:r>
            <a:r>
              <a:rPr lang="zh-CN" altLang="en-US" sz="1200" kern="1200" dirty="0" smtClean="0">
                <a:solidFill>
                  <a:schemeClr val="tx1"/>
                </a:solidFill>
                <a:effectLst/>
                <a:latin typeface="+mn-lt"/>
                <a:ea typeface="+mn-ea"/>
                <a:cs typeface="+mn-cs"/>
              </a:rPr>
              <a:t>，选择其他核函数时会被忽略。 </a:t>
            </a:r>
            <a:r>
              <a:rPr lang="en-US" altLang="zh-CN" sz="1200" kern="1200" dirty="0" smtClean="0">
                <a:solidFill>
                  <a:schemeClr val="tx1"/>
                </a:solidFill>
                <a:effectLst/>
                <a:latin typeface="+mn-lt"/>
                <a:ea typeface="+mn-ea"/>
                <a:cs typeface="+mn-cs"/>
              </a:rPr>
              <a:t>l gamma </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rbf</a:t>
            </a:r>
            <a:r>
              <a:rPr lang="en-US" altLang="zh-CN" sz="1200" kern="1200" dirty="0" smtClean="0">
                <a:solidFill>
                  <a:schemeClr val="tx1"/>
                </a:solidFill>
                <a:effectLst/>
                <a:latin typeface="+mn-lt"/>
                <a:ea typeface="+mn-ea"/>
                <a:cs typeface="+mn-cs"/>
              </a:rPr>
              <a:t>’,‘poly’ </a:t>
            </a:r>
            <a:r>
              <a:rPr lang="zh-CN" altLang="en-US"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sigmoid’</a:t>
            </a:r>
            <a:r>
              <a:rPr lang="zh-CN" altLang="en-US" sz="1200" kern="1200" dirty="0" smtClean="0">
                <a:solidFill>
                  <a:schemeClr val="tx1"/>
                </a:solidFill>
                <a:effectLst/>
                <a:latin typeface="+mn-lt"/>
                <a:ea typeface="+mn-ea"/>
                <a:cs typeface="+mn-cs"/>
              </a:rPr>
              <a:t>的核函数参数。默认是’</a:t>
            </a:r>
            <a:r>
              <a:rPr lang="en-US" altLang="zh-CN" sz="1200" kern="1200" dirty="0" smtClean="0">
                <a:solidFill>
                  <a:schemeClr val="tx1"/>
                </a:solidFill>
                <a:effectLst/>
                <a:latin typeface="+mn-lt"/>
                <a:ea typeface="+mn-ea"/>
                <a:cs typeface="+mn-cs"/>
              </a:rPr>
              <a:t>auto’</a:t>
            </a:r>
            <a:r>
              <a:rPr lang="zh-CN" altLang="en-US" sz="1200" kern="1200" dirty="0" smtClean="0">
                <a:solidFill>
                  <a:schemeClr val="tx1"/>
                </a:solidFill>
                <a:effectLst/>
                <a:latin typeface="+mn-lt"/>
                <a:ea typeface="+mn-ea"/>
                <a:cs typeface="+mn-cs"/>
              </a:rPr>
              <a:t>，则会选择</a:t>
            </a:r>
            <a:r>
              <a:rPr lang="en-US" altLang="zh-CN" sz="1200" kern="1200" dirty="0" smtClean="0">
                <a:solidFill>
                  <a:schemeClr val="tx1"/>
                </a:solidFill>
                <a:effectLst/>
                <a:latin typeface="+mn-lt"/>
                <a:ea typeface="+mn-ea"/>
                <a:cs typeface="+mn-cs"/>
              </a:rPr>
              <a:t>1</a:t>
            </a:r>
            <a:r>
              <a:rPr lang="en-US" altLang="zh-CN" dirty="0" smtClean="0"/>
              <a:t>/</a:t>
            </a:r>
            <a:r>
              <a:rPr lang="en-US" altLang="zh-CN" sz="1200" kern="1200" dirty="0" err="1" smtClean="0">
                <a:solidFill>
                  <a:schemeClr val="tx1"/>
                </a:solidFill>
                <a:effectLst/>
                <a:latin typeface="+mn-lt"/>
                <a:ea typeface="+mn-ea"/>
                <a:cs typeface="+mn-cs"/>
              </a:rPr>
              <a:t>n_features</a:t>
            </a:r>
            <a:r>
              <a:rPr lang="en-US" altLang="zh-CN" sz="1200" kern="1200" dirty="0" smtClean="0">
                <a:solidFill>
                  <a:schemeClr val="tx1"/>
                </a:solidFill>
                <a:effectLst/>
                <a:latin typeface="+mn-lt"/>
                <a:ea typeface="+mn-ea"/>
                <a:cs typeface="+mn-cs"/>
              </a:rPr>
              <a:t> l coef0 </a:t>
            </a:r>
            <a:r>
              <a:rPr lang="zh-CN" altLang="en-US" sz="1200" kern="1200" dirty="0" smtClean="0">
                <a:solidFill>
                  <a:schemeClr val="tx1"/>
                </a:solidFill>
                <a:effectLst/>
                <a:latin typeface="+mn-lt"/>
                <a:ea typeface="+mn-ea"/>
                <a:cs typeface="+mn-cs"/>
              </a:rPr>
              <a:t>：核函数的常数项。对于‘</a:t>
            </a:r>
            <a:r>
              <a:rPr lang="en-US" altLang="zh-CN" sz="1200" kern="1200" dirty="0" smtClean="0">
                <a:solidFill>
                  <a:schemeClr val="tx1"/>
                </a:solidFill>
                <a:effectLst/>
                <a:latin typeface="+mn-lt"/>
                <a:ea typeface="+mn-ea"/>
                <a:cs typeface="+mn-cs"/>
              </a:rPr>
              <a:t>poly’</a:t>
            </a:r>
            <a:r>
              <a:rPr lang="zh-CN" altLang="en-US" sz="1200" kern="1200" dirty="0" smtClean="0">
                <a:solidFill>
                  <a:schemeClr val="tx1"/>
                </a:solidFill>
                <a:effectLst/>
                <a:latin typeface="+mn-lt"/>
                <a:ea typeface="+mn-ea"/>
                <a:cs typeface="+mn-cs"/>
              </a:rPr>
              <a:t>和 ‘</a:t>
            </a:r>
            <a:r>
              <a:rPr lang="en-US" altLang="zh-CN" sz="1200" kern="1200" dirty="0" smtClean="0">
                <a:solidFill>
                  <a:schemeClr val="tx1"/>
                </a:solidFill>
                <a:effectLst/>
                <a:latin typeface="+mn-lt"/>
                <a:ea typeface="+mn-ea"/>
                <a:cs typeface="+mn-cs"/>
              </a:rPr>
              <a:t>sigmoid’</a:t>
            </a:r>
            <a:r>
              <a:rPr lang="zh-CN" altLang="en-US" sz="1200" kern="1200" dirty="0" smtClean="0">
                <a:solidFill>
                  <a:schemeClr val="tx1"/>
                </a:solidFill>
                <a:effectLst/>
                <a:latin typeface="+mn-lt"/>
                <a:ea typeface="+mn-ea"/>
                <a:cs typeface="+mn-cs"/>
              </a:rPr>
              <a:t>有用。 </a:t>
            </a:r>
            <a:r>
              <a:rPr lang="en-US" altLang="zh-CN" sz="1200" kern="1200" dirty="0" smtClean="0">
                <a:solidFill>
                  <a:schemeClr val="tx1"/>
                </a:solidFill>
                <a:effectLst/>
                <a:latin typeface="+mn-lt"/>
                <a:ea typeface="+mn-ea"/>
                <a:cs typeface="+mn-cs"/>
              </a:rPr>
              <a:t>l probability </a:t>
            </a:r>
            <a:r>
              <a:rPr lang="zh-CN" altLang="en-US" sz="1200" kern="1200" dirty="0" smtClean="0">
                <a:solidFill>
                  <a:schemeClr val="tx1"/>
                </a:solidFill>
                <a:effectLst/>
                <a:latin typeface="+mn-lt"/>
                <a:ea typeface="+mn-ea"/>
                <a:cs typeface="+mn-cs"/>
              </a:rPr>
              <a:t>：是否采用概率估计？</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默认为</a:t>
            </a:r>
            <a:r>
              <a:rPr lang="en-US" altLang="zh-CN" sz="1200" kern="1200" dirty="0" smtClean="0">
                <a:solidFill>
                  <a:schemeClr val="tx1"/>
                </a:solidFill>
                <a:effectLst/>
                <a:latin typeface="+mn-lt"/>
                <a:ea typeface="+mn-ea"/>
                <a:cs typeface="+mn-cs"/>
              </a:rPr>
              <a:t>False l shrinking </a:t>
            </a:r>
            <a:r>
              <a:rPr lang="zh-CN" altLang="en-US" sz="1200" kern="1200" dirty="0" smtClean="0">
                <a:solidFill>
                  <a:schemeClr val="tx1"/>
                </a:solidFill>
                <a:effectLst/>
                <a:latin typeface="+mn-lt"/>
                <a:ea typeface="+mn-ea"/>
                <a:cs typeface="+mn-cs"/>
              </a:rPr>
              <a:t>：是否采用</a:t>
            </a:r>
            <a:r>
              <a:rPr lang="en-US" altLang="zh-CN" sz="1200" kern="1200" dirty="0" smtClean="0">
                <a:solidFill>
                  <a:schemeClr val="tx1"/>
                </a:solidFill>
                <a:effectLst/>
                <a:latin typeface="+mn-lt"/>
                <a:ea typeface="+mn-ea"/>
                <a:cs typeface="+mn-cs"/>
              </a:rPr>
              <a:t>shrinking heuristic</a:t>
            </a:r>
            <a:r>
              <a:rPr lang="zh-CN" altLang="en-US" sz="1200" kern="1200" dirty="0" smtClean="0">
                <a:solidFill>
                  <a:schemeClr val="tx1"/>
                </a:solidFill>
                <a:effectLst/>
                <a:latin typeface="+mn-lt"/>
                <a:ea typeface="+mn-ea"/>
                <a:cs typeface="+mn-cs"/>
              </a:rPr>
              <a:t>方法，默认为</a:t>
            </a:r>
            <a:r>
              <a:rPr lang="en-US" altLang="zh-CN" sz="1200" kern="1200" dirty="0" smtClean="0">
                <a:solidFill>
                  <a:schemeClr val="tx1"/>
                </a:solidFill>
                <a:effectLst/>
                <a:latin typeface="+mn-lt"/>
                <a:ea typeface="+mn-ea"/>
                <a:cs typeface="+mn-cs"/>
              </a:rPr>
              <a:t>true l </a:t>
            </a:r>
            <a:r>
              <a:rPr lang="en-US" altLang="zh-CN" sz="1200" kern="1200" dirty="0" err="1" smtClean="0">
                <a:solidFill>
                  <a:schemeClr val="tx1"/>
                </a:solidFill>
                <a:effectLst/>
                <a:latin typeface="+mn-lt"/>
                <a:ea typeface="+mn-ea"/>
                <a:cs typeface="+mn-cs"/>
              </a:rPr>
              <a:t>tol</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：停止训练的误差值大小，默认为</a:t>
            </a:r>
            <a:r>
              <a:rPr lang="en-US" altLang="zh-CN" sz="1200" kern="1200" dirty="0" smtClean="0">
                <a:solidFill>
                  <a:schemeClr val="tx1"/>
                </a:solidFill>
                <a:effectLst/>
                <a:latin typeface="+mn-lt"/>
                <a:ea typeface="+mn-ea"/>
                <a:cs typeface="+mn-cs"/>
              </a:rPr>
              <a:t>1e</a:t>
            </a:r>
            <a:r>
              <a:rPr lang="en-US" altLang="zh-CN" dirty="0" smtClean="0"/>
              <a:t>-</a:t>
            </a:r>
            <a:r>
              <a:rPr lang="en-US" altLang="zh-CN" sz="1200" kern="1200" dirty="0" smtClean="0">
                <a:solidFill>
                  <a:schemeClr val="tx1"/>
                </a:solidFill>
                <a:effectLst/>
                <a:latin typeface="+mn-lt"/>
                <a:ea typeface="+mn-ea"/>
                <a:cs typeface="+mn-cs"/>
              </a:rPr>
              <a:t>3 l </a:t>
            </a:r>
            <a:r>
              <a:rPr lang="en-US" altLang="zh-CN" sz="1200" kern="1200" dirty="0" err="1" smtClean="0">
                <a:solidFill>
                  <a:schemeClr val="tx1"/>
                </a:solidFill>
                <a:effectLst/>
                <a:latin typeface="+mn-lt"/>
                <a:ea typeface="+mn-ea"/>
                <a:cs typeface="+mn-cs"/>
              </a:rPr>
              <a:t>cache_size</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：核函数</a:t>
            </a:r>
            <a:r>
              <a:rPr lang="en-US" altLang="zh-CN" sz="1200" kern="1200" dirty="0" smtClean="0">
                <a:solidFill>
                  <a:schemeClr val="tx1"/>
                </a:solidFill>
                <a:effectLst/>
                <a:latin typeface="+mn-lt"/>
                <a:ea typeface="+mn-ea"/>
                <a:cs typeface="+mn-cs"/>
              </a:rPr>
              <a:t>cache</a:t>
            </a:r>
            <a:r>
              <a:rPr lang="zh-CN" altLang="en-US" sz="1200" kern="1200" dirty="0" smtClean="0">
                <a:solidFill>
                  <a:schemeClr val="tx1"/>
                </a:solidFill>
                <a:effectLst/>
                <a:latin typeface="+mn-lt"/>
                <a:ea typeface="+mn-ea"/>
                <a:cs typeface="+mn-cs"/>
              </a:rPr>
              <a:t>缓存大小，默认为</a:t>
            </a:r>
            <a:r>
              <a:rPr lang="en-US" altLang="zh-CN" sz="1200" kern="1200" dirty="0" smtClean="0">
                <a:solidFill>
                  <a:schemeClr val="tx1"/>
                </a:solidFill>
                <a:effectLst/>
                <a:latin typeface="+mn-lt"/>
                <a:ea typeface="+mn-ea"/>
                <a:cs typeface="+mn-cs"/>
              </a:rPr>
              <a:t>200 l </a:t>
            </a:r>
            <a:r>
              <a:rPr lang="en-US" altLang="zh-CN" sz="1200" kern="1200" dirty="0" err="1" smtClean="0">
                <a:solidFill>
                  <a:schemeClr val="tx1"/>
                </a:solidFill>
                <a:effectLst/>
                <a:latin typeface="+mn-lt"/>
                <a:ea typeface="+mn-ea"/>
                <a:cs typeface="+mn-cs"/>
              </a:rPr>
              <a:t>class_weight</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：类别的权重，字典形式传递。设置第几类的参数</a:t>
            </a:r>
            <a:r>
              <a:rPr lang="en-US" altLang="zh-CN" sz="1200" kern="1200" dirty="0" smtClean="0">
                <a:solidFill>
                  <a:schemeClr val="tx1"/>
                </a:solidFill>
                <a:effectLst/>
                <a:latin typeface="+mn-lt"/>
                <a:ea typeface="+mn-ea"/>
                <a:cs typeface="+mn-cs"/>
              </a:rPr>
              <a:t>C</a:t>
            </a:r>
            <a:r>
              <a:rPr lang="zh-CN" altLang="en-US" sz="1200" kern="1200" dirty="0" smtClean="0">
                <a:solidFill>
                  <a:schemeClr val="tx1"/>
                </a:solidFill>
                <a:effectLst/>
                <a:latin typeface="+mn-lt"/>
                <a:ea typeface="+mn-ea"/>
                <a:cs typeface="+mn-cs"/>
              </a:rPr>
              <a:t>为</a:t>
            </a:r>
            <a:r>
              <a:rPr lang="en-US" altLang="zh-CN" sz="1200" kern="1200" dirty="0" smtClean="0">
                <a:solidFill>
                  <a:schemeClr val="tx1"/>
                </a:solidFill>
                <a:effectLst/>
                <a:latin typeface="+mn-lt"/>
                <a:ea typeface="+mn-ea"/>
                <a:cs typeface="+mn-cs"/>
              </a:rPr>
              <a:t>weight</a:t>
            </a:r>
            <a:r>
              <a:rPr lang="en-US" altLang="zh-CN" dirty="0" smtClean="0"/>
              <a:t>*C(C-</a:t>
            </a:r>
            <a:r>
              <a:rPr lang="en-US" altLang="zh-CN" sz="1200" kern="1200" dirty="0" smtClean="0">
                <a:solidFill>
                  <a:schemeClr val="tx1"/>
                </a:solidFill>
                <a:effectLst/>
                <a:latin typeface="+mn-lt"/>
                <a:ea typeface="+mn-ea"/>
                <a:cs typeface="+mn-cs"/>
              </a:rPr>
              <a:t>SVC</a:t>
            </a:r>
            <a:r>
              <a:rPr lang="zh-CN" altLang="en-US" sz="1200" kern="1200" dirty="0" smtClean="0">
                <a:solidFill>
                  <a:schemeClr val="tx1"/>
                </a:solidFill>
                <a:effectLst/>
                <a:latin typeface="+mn-lt"/>
                <a:ea typeface="+mn-ea"/>
                <a:cs typeface="+mn-cs"/>
              </a:rPr>
              <a:t>中的</a:t>
            </a:r>
            <a:r>
              <a:rPr lang="en-US" altLang="zh-CN" sz="1200" kern="1200" dirty="0" smtClean="0">
                <a:solidFill>
                  <a:schemeClr val="tx1"/>
                </a:solidFill>
                <a:effectLst/>
                <a:latin typeface="+mn-lt"/>
                <a:ea typeface="+mn-ea"/>
                <a:cs typeface="+mn-cs"/>
              </a:rPr>
              <a:t>C) l verbose </a:t>
            </a:r>
            <a:r>
              <a:rPr lang="zh-CN" altLang="en-US" sz="1200" kern="1200" dirty="0" smtClean="0">
                <a:solidFill>
                  <a:schemeClr val="tx1"/>
                </a:solidFill>
                <a:effectLst/>
                <a:latin typeface="+mn-lt"/>
                <a:ea typeface="+mn-ea"/>
                <a:cs typeface="+mn-cs"/>
              </a:rPr>
              <a:t>：允许冗余输出？ </a:t>
            </a:r>
            <a:r>
              <a:rPr lang="en-US" altLang="zh-CN" sz="1200" kern="1200" dirty="0" smtClean="0">
                <a:solidFill>
                  <a:schemeClr val="tx1"/>
                </a:solidFill>
                <a:effectLst/>
                <a:latin typeface="+mn-lt"/>
                <a:ea typeface="+mn-ea"/>
                <a:cs typeface="+mn-cs"/>
              </a:rPr>
              <a:t>l </a:t>
            </a:r>
            <a:r>
              <a:rPr lang="en-US" altLang="zh-CN" sz="1200" kern="1200" dirty="0" err="1" smtClean="0">
                <a:solidFill>
                  <a:schemeClr val="tx1"/>
                </a:solidFill>
                <a:effectLst/>
                <a:latin typeface="+mn-lt"/>
                <a:ea typeface="+mn-ea"/>
                <a:cs typeface="+mn-cs"/>
              </a:rPr>
              <a:t>max_iter</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：最大迭代次数。</a:t>
            </a:r>
            <a:r>
              <a:rPr lang="en-US" altLang="zh-CN" dirty="0" smtClean="0"/>
              <a:t>-</a:t>
            </a:r>
            <a:r>
              <a:rPr lang="en-US" altLang="zh-CN" sz="1200" kern="1200" dirty="0" smtClean="0">
                <a:solidFill>
                  <a:schemeClr val="tx1"/>
                </a:solidFill>
                <a:effectLst/>
                <a:latin typeface="+mn-lt"/>
                <a:ea typeface="+mn-ea"/>
                <a:cs typeface="+mn-cs"/>
              </a:rPr>
              <a:t>1</a:t>
            </a:r>
            <a:r>
              <a:rPr lang="zh-CN" altLang="en-US" sz="1200" kern="1200" dirty="0" smtClean="0">
                <a:solidFill>
                  <a:schemeClr val="tx1"/>
                </a:solidFill>
                <a:effectLst/>
                <a:latin typeface="+mn-lt"/>
                <a:ea typeface="+mn-ea"/>
                <a:cs typeface="+mn-cs"/>
              </a:rPr>
              <a:t>为无限制。 </a:t>
            </a:r>
            <a:r>
              <a:rPr lang="en-US" altLang="zh-CN" sz="1200" kern="1200" dirty="0" smtClean="0">
                <a:solidFill>
                  <a:schemeClr val="tx1"/>
                </a:solidFill>
                <a:effectLst/>
                <a:latin typeface="+mn-lt"/>
                <a:ea typeface="+mn-ea"/>
                <a:cs typeface="+mn-cs"/>
              </a:rPr>
              <a:t>l </a:t>
            </a:r>
            <a:r>
              <a:rPr lang="en-US" altLang="zh-CN" sz="1200" kern="1200" dirty="0" err="1" smtClean="0">
                <a:solidFill>
                  <a:schemeClr val="tx1"/>
                </a:solidFill>
                <a:effectLst/>
                <a:latin typeface="+mn-lt"/>
                <a:ea typeface="+mn-ea"/>
                <a:cs typeface="+mn-cs"/>
              </a:rPr>
              <a:t>decision_function_shape</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a:t>
            </a:r>
            <a:r>
              <a:rPr lang="en-US" altLang="zh-CN" sz="1200" kern="1200" dirty="0" err="1" smtClean="0">
                <a:solidFill>
                  <a:schemeClr val="tx1"/>
                </a:solidFill>
                <a:effectLst/>
                <a:latin typeface="+mn-lt"/>
                <a:ea typeface="+mn-ea"/>
                <a:cs typeface="+mn-cs"/>
              </a:rPr>
              <a:t>ovo</a:t>
            </a:r>
            <a:r>
              <a:rPr lang="en-US" altLang="zh-CN"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ovr</a:t>
            </a:r>
            <a:r>
              <a:rPr lang="en-US" altLang="zh-CN" sz="1200" kern="1200" dirty="0" smtClean="0">
                <a:solidFill>
                  <a:schemeClr val="tx1"/>
                </a:solidFill>
                <a:effectLst/>
                <a:latin typeface="+mn-lt"/>
                <a:ea typeface="+mn-ea"/>
                <a:cs typeface="+mn-cs"/>
              </a:rPr>
              <a:t>’ or None, default</a:t>
            </a:r>
            <a:r>
              <a:rPr lang="en-US" altLang="zh-CN" dirty="0" smtClean="0"/>
              <a:t>=</a:t>
            </a:r>
            <a:r>
              <a:rPr lang="en-US" altLang="zh-CN" sz="1200" kern="1200" dirty="0" smtClean="0">
                <a:solidFill>
                  <a:schemeClr val="tx1"/>
                </a:solidFill>
                <a:effectLst/>
                <a:latin typeface="+mn-lt"/>
                <a:ea typeface="+mn-ea"/>
                <a:cs typeface="+mn-cs"/>
              </a:rPr>
              <a:t>None3 l </a:t>
            </a:r>
            <a:r>
              <a:rPr lang="en-US" altLang="zh-CN" sz="1200" kern="1200" dirty="0" err="1" smtClean="0">
                <a:solidFill>
                  <a:schemeClr val="tx1"/>
                </a:solidFill>
                <a:effectLst/>
                <a:latin typeface="+mn-lt"/>
                <a:ea typeface="+mn-ea"/>
                <a:cs typeface="+mn-cs"/>
              </a:rPr>
              <a:t>random_state</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：数据洗牌时的种子值，</a:t>
            </a:r>
            <a:r>
              <a:rPr lang="en-US" altLang="zh-CN" sz="1200" kern="1200" dirty="0" err="1" smtClean="0">
                <a:solidFill>
                  <a:schemeClr val="tx1"/>
                </a:solidFill>
                <a:effectLst/>
                <a:latin typeface="+mn-lt"/>
                <a:ea typeface="+mn-ea"/>
                <a:cs typeface="+mn-cs"/>
              </a:rPr>
              <a:t>int</a:t>
            </a:r>
            <a:r>
              <a:rPr lang="zh-CN" altLang="en-US" sz="1200" kern="1200" dirty="0" smtClean="0">
                <a:solidFill>
                  <a:schemeClr val="tx1"/>
                </a:solidFill>
                <a:effectLst/>
                <a:latin typeface="+mn-lt"/>
                <a:ea typeface="+mn-ea"/>
                <a:cs typeface="+mn-cs"/>
              </a:rPr>
              <a:t>值 主要调节的参数有：</a:t>
            </a:r>
            <a:r>
              <a:rPr lang="en-US" altLang="zh-CN" sz="1200" kern="1200" dirty="0" smtClean="0">
                <a:solidFill>
                  <a:schemeClr val="tx1"/>
                </a:solidFill>
                <a:effectLst/>
                <a:latin typeface="+mn-lt"/>
                <a:ea typeface="+mn-ea"/>
                <a:cs typeface="+mn-cs"/>
              </a:rPr>
              <a:t>C</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kernel</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degree</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gamma</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coef0</a:t>
            </a:r>
            <a:r>
              <a:rPr lang="zh-CN" altLang="en-US" sz="1200" kern="1200" dirty="0" smtClean="0">
                <a:solidFill>
                  <a:schemeClr val="tx1"/>
                </a:solidFill>
                <a:effectLst/>
                <a:latin typeface="+mn-lt"/>
                <a:ea typeface="+mn-ea"/>
                <a:cs typeface="+mn-cs"/>
              </a:rPr>
              <a:t>。</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97</a:t>
            </a:fld>
            <a:endParaRPr lang="zh-CN" altLang="en-US"/>
          </a:p>
        </p:txBody>
      </p:sp>
    </p:spTree>
    <p:extLst>
      <p:ext uri="{BB962C8B-B14F-4D97-AF65-F5344CB8AC3E}">
        <p14:creationId xmlns:p14="http://schemas.microsoft.com/office/powerpoint/2010/main" val="2630596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98</a:t>
            </a:fld>
            <a:endParaRPr lang="zh-CN" altLang="en-US"/>
          </a:p>
        </p:txBody>
      </p:sp>
    </p:spTree>
    <p:extLst>
      <p:ext uri="{BB962C8B-B14F-4D97-AF65-F5344CB8AC3E}">
        <p14:creationId xmlns:p14="http://schemas.microsoft.com/office/powerpoint/2010/main" val="1838595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99</a:t>
            </a:fld>
            <a:endParaRPr lang="zh-CN" altLang="en-US"/>
          </a:p>
        </p:txBody>
      </p:sp>
    </p:spTree>
    <p:extLst>
      <p:ext uri="{BB962C8B-B14F-4D97-AF65-F5344CB8AC3E}">
        <p14:creationId xmlns:p14="http://schemas.microsoft.com/office/powerpoint/2010/main" val="18336413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100</a:t>
            </a:fld>
            <a:endParaRPr lang="zh-CN" altLang="en-US"/>
          </a:p>
        </p:txBody>
      </p:sp>
    </p:spTree>
    <p:extLst>
      <p:ext uri="{BB962C8B-B14F-4D97-AF65-F5344CB8AC3E}">
        <p14:creationId xmlns:p14="http://schemas.microsoft.com/office/powerpoint/2010/main" val="23149966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101</a:t>
            </a:fld>
            <a:endParaRPr lang="zh-CN" altLang="en-US"/>
          </a:p>
        </p:txBody>
      </p:sp>
    </p:spTree>
    <p:extLst>
      <p:ext uri="{BB962C8B-B14F-4D97-AF65-F5344CB8AC3E}">
        <p14:creationId xmlns:p14="http://schemas.microsoft.com/office/powerpoint/2010/main" val="11178706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对核函数</a:t>
            </a:r>
            <a:r>
              <a:rPr lang="en-US" altLang="zh-CN" sz="1200" b="1" i="0" kern="1200" dirty="0" smtClean="0">
                <a:solidFill>
                  <a:schemeClr val="tx1"/>
                </a:solidFill>
                <a:effectLst/>
                <a:latin typeface="+mn-lt"/>
                <a:ea typeface="+mn-ea"/>
                <a:cs typeface="+mn-cs"/>
              </a:rPr>
              <a:t>(</a:t>
            </a:r>
            <a:r>
              <a:rPr lang="en-US" altLang="zh-CN" sz="1200" b="1" i="0" kern="1200" dirty="0" err="1" smtClean="0">
                <a:solidFill>
                  <a:schemeClr val="tx1"/>
                </a:solidFill>
                <a:effectLst/>
                <a:latin typeface="+mn-lt"/>
                <a:ea typeface="+mn-ea"/>
                <a:cs typeface="+mn-cs"/>
              </a:rPr>
              <a:t>kernekl</a:t>
            </a:r>
            <a:r>
              <a:rPr lang="en-US" altLang="zh-CN" sz="1200" b="1" i="0" kern="1200" dirty="0" smtClean="0">
                <a:solidFill>
                  <a:schemeClr val="tx1"/>
                </a:solidFill>
                <a:effectLst/>
                <a:latin typeface="+mn-lt"/>
                <a:ea typeface="+mn-ea"/>
                <a:cs typeface="+mn-cs"/>
              </a:rPr>
              <a:t>)</a:t>
            </a:r>
            <a:r>
              <a:rPr lang="zh-CN" altLang="en-US" sz="1200" b="1" i="0" kern="1200" dirty="0" smtClean="0">
                <a:solidFill>
                  <a:schemeClr val="tx1"/>
                </a:solidFill>
                <a:effectLst/>
                <a:latin typeface="+mn-lt"/>
                <a:ea typeface="+mn-ea"/>
                <a:cs typeface="+mn-cs"/>
              </a:rPr>
              <a:t>最通俗易懂的理解</a:t>
            </a:r>
          </a:p>
          <a:p>
            <a:r>
              <a:rPr lang="en-US" altLang="zh-CN" dirty="0" smtClean="0"/>
              <a:t>https://blog.csdn.net/kwame211/article/details/80621013</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核函数就是样本数据点的转换函数</a:t>
            </a:r>
          </a:p>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102</a:t>
            </a:fld>
            <a:endParaRPr lang="zh-CN" altLang="en-US"/>
          </a:p>
        </p:txBody>
      </p:sp>
    </p:spTree>
    <p:extLst>
      <p:ext uri="{BB962C8B-B14F-4D97-AF65-F5344CB8AC3E}">
        <p14:creationId xmlns:p14="http://schemas.microsoft.com/office/powerpoint/2010/main" val="4011028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i="0" kern="1200" dirty="0" smtClean="0">
                <a:solidFill>
                  <a:schemeClr val="tx1"/>
                </a:solidFill>
                <a:effectLst/>
                <a:latin typeface="+mn-lt"/>
                <a:ea typeface="+mn-ea"/>
                <a:cs typeface="+mn-cs"/>
              </a:rPr>
              <a:t>机器学习笔记十四之核函数</a:t>
            </a:r>
          </a:p>
          <a:p>
            <a:r>
              <a:rPr lang="en-US" altLang="zh-CN" dirty="0" smtClean="0"/>
              <a:t>http://www.devtalking.com/articles/machine-learning-14/</a:t>
            </a:r>
          </a:p>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103</a:t>
            </a:fld>
            <a:endParaRPr lang="zh-CN" altLang="en-US"/>
          </a:p>
        </p:txBody>
      </p:sp>
    </p:spTree>
    <p:extLst>
      <p:ext uri="{BB962C8B-B14F-4D97-AF65-F5344CB8AC3E}">
        <p14:creationId xmlns:p14="http://schemas.microsoft.com/office/powerpoint/2010/main" val="2530768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104</a:t>
            </a:fld>
            <a:endParaRPr lang="zh-CN" altLang="en-US"/>
          </a:p>
        </p:txBody>
      </p:sp>
    </p:spTree>
    <p:extLst>
      <p:ext uri="{BB962C8B-B14F-4D97-AF65-F5344CB8AC3E}">
        <p14:creationId xmlns:p14="http://schemas.microsoft.com/office/powerpoint/2010/main" val="225409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13</a:t>
            </a:fld>
            <a:endParaRPr lang="zh-CN" altLang="en-US"/>
          </a:p>
        </p:txBody>
      </p:sp>
    </p:spTree>
    <p:extLst>
      <p:ext uri="{BB962C8B-B14F-4D97-AF65-F5344CB8AC3E}">
        <p14:creationId xmlns:p14="http://schemas.microsoft.com/office/powerpoint/2010/main" val="15041119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核函数详解</a:t>
            </a:r>
            <a:endParaRPr lang="en-US" altLang="zh-CN" dirty="0" smtClean="0"/>
          </a:p>
          <a:p>
            <a:r>
              <a:rPr lang="en-US" altLang="zh-CN" dirty="0" smtClean="0"/>
              <a:t>https://blog.csdn.net/kateyabc/article/details/79980880</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105</a:t>
            </a:fld>
            <a:endParaRPr lang="zh-CN" altLang="en-US"/>
          </a:p>
        </p:txBody>
      </p:sp>
    </p:spTree>
    <p:extLst>
      <p:ext uri="{BB962C8B-B14F-4D97-AF65-F5344CB8AC3E}">
        <p14:creationId xmlns:p14="http://schemas.microsoft.com/office/powerpoint/2010/main" val="3155492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核函数详解</a:t>
            </a:r>
            <a:endParaRPr lang="en-US" altLang="zh-CN" dirty="0" smtClean="0"/>
          </a:p>
          <a:p>
            <a:r>
              <a:rPr lang="en-US" altLang="zh-CN" dirty="0" smtClean="0"/>
              <a:t>https://blog.csdn.net/kateyabc/article/details/79980880</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106</a:t>
            </a:fld>
            <a:endParaRPr lang="zh-CN" altLang="en-US"/>
          </a:p>
        </p:txBody>
      </p:sp>
    </p:spTree>
    <p:extLst>
      <p:ext uri="{BB962C8B-B14F-4D97-AF65-F5344CB8AC3E}">
        <p14:creationId xmlns:p14="http://schemas.microsoft.com/office/powerpoint/2010/main" val="38155936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err="1" smtClean="0"/>
              <a:t>sklearn</a:t>
            </a:r>
            <a:r>
              <a:rPr lang="zh-CN" altLang="en-US" b="1" dirty="0" smtClean="0"/>
              <a:t>支持向量机</a:t>
            </a:r>
            <a:r>
              <a:rPr lang="en-US" altLang="zh-CN" b="1" dirty="0" smtClean="0"/>
              <a:t>SVM</a:t>
            </a:r>
            <a:r>
              <a:rPr lang="zh-CN" altLang="en-US" b="1" dirty="0" smtClean="0"/>
              <a:t>（含参数说明）</a:t>
            </a:r>
            <a:endParaRPr lang="en-US" altLang="zh-CN" b="1" dirty="0" smtClean="0"/>
          </a:p>
          <a:p>
            <a:r>
              <a:rPr lang="en-US" altLang="zh-CN" dirty="0" smtClean="0"/>
              <a:t>https://www.jianshu.com/p/a9f9954355b3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smtClean="0">
                <a:solidFill>
                  <a:schemeClr val="tx1"/>
                </a:solidFill>
                <a:effectLst/>
                <a:latin typeface="+mn-lt"/>
                <a:ea typeface="+mn-ea"/>
                <a:cs typeface="+mn-cs"/>
                <a:hlinkClick r:id="rId3"/>
              </a:rPr>
              <a:t>1.4. </a:t>
            </a:r>
            <a:r>
              <a:rPr lang="zh-CN" altLang="en-US" sz="1200" b="0" i="0" u="none" strike="noStrike" kern="1200" dirty="0" smtClean="0">
                <a:solidFill>
                  <a:schemeClr val="tx1"/>
                </a:solidFill>
                <a:effectLst/>
                <a:latin typeface="+mn-lt"/>
                <a:ea typeface="+mn-ea"/>
                <a:cs typeface="+mn-cs"/>
                <a:hlinkClick r:id="rId3"/>
              </a:rPr>
              <a:t>支持向量机</a:t>
            </a:r>
            <a:r>
              <a:rPr lang="zh-CN" altLang="en-US" sz="1200" b="0" i="0" u="none" strike="noStrike" kern="1200" dirty="0" smtClean="0">
                <a:solidFill>
                  <a:schemeClr val="tx1"/>
                </a:solidFill>
                <a:effectLst/>
                <a:latin typeface="+mn-lt"/>
                <a:ea typeface="+mn-ea"/>
                <a:cs typeface="+mn-cs"/>
              </a:rPr>
              <a:t>（官方文档）</a:t>
            </a:r>
            <a:endParaRPr lang="zh-CN" altLang="en-US" sz="1200" b="0" i="0" u="none" kern="1200" dirty="0" smtClean="0">
              <a:solidFill>
                <a:schemeClr val="tx1"/>
              </a:solidFill>
              <a:effectLst/>
              <a:latin typeface="+mn-lt"/>
              <a:ea typeface="+mn-ea"/>
              <a:cs typeface="+mn-cs"/>
            </a:endParaRPr>
          </a:p>
          <a:p>
            <a:r>
              <a:rPr lang="en-US" altLang="zh-CN" dirty="0" smtClean="0"/>
              <a:t>http://sklearn.apachecn.org/#/docs/5</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107</a:t>
            </a:fld>
            <a:endParaRPr lang="zh-CN" altLang="en-US"/>
          </a:p>
        </p:txBody>
      </p:sp>
    </p:spTree>
    <p:extLst>
      <p:ext uri="{BB962C8B-B14F-4D97-AF65-F5344CB8AC3E}">
        <p14:creationId xmlns:p14="http://schemas.microsoft.com/office/powerpoint/2010/main" val="15776864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108</a:t>
            </a:fld>
            <a:endParaRPr lang="zh-CN" altLang="en-US"/>
          </a:p>
        </p:txBody>
      </p:sp>
    </p:spTree>
    <p:extLst>
      <p:ext uri="{BB962C8B-B14F-4D97-AF65-F5344CB8AC3E}">
        <p14:creationId xmlns:p14="http://schemas.microsoft.com/office/powerpoint/2010/main" val="19360258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109</a:t>
            </a:fld>
            <a:endParaRPr lang="zh-CN" altLang="en-US"/>
          </a:p>
        </p:txBody>
      </p:sp>
    </p:spTree>
    <p:extLst>
      <p:ext uri="{BB962C8B-B14F-4D97-AF65-F5344CB8AC3E}">
        <p14:creationId xmlns:p14="http://schemas.microsoft.com/office/powerpoint/2010/main" val="40479155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110</a:t>
            </a:fld>
            <a:endParaRPr lang="zh-CN" altLang="en-US"/>
          </a:p>
        </p:txBody>
      </p:sp>
    </p:spTree>
    <p:extLst>
      <p:ext uri="{BB962C8B-B14F-4D97-AF65-F5344CB8AC3E}">
        <p14:creationId xmlns:p14="http://schemas.microsoft.com/office/powerpoint/2010/main" val="37876004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i="0" u="none" strike="noStrike" kern="1200" dirty="0" smtClean="0">
                <a:solidFill>
                  <a:schemeClr val="tx1"/>
                </a:solidFill>
                <a:effectLst/>
                <a:latin typeface="+mn-lt"/>
                <a:ea typeface="+mn-ea"/>
                <a:cs typeface="+mn-cs"/>
              </a:rPr>
              <a:t>机器学习中的分类问题及基本学习步骤</a:t>
            </a:r>
            <a:endParaRPr lang="en-US" altLang="zh-CN" sz="1200" b="1" i="0" u="none" strike="noStrike" kern="1200" dirty="0" smtClean="0">
              <a:solidFill>
                <a:schemeClr val="tx1"/>
              </a:solidFill>
              <a:effectLst/>
              <a:latin typeface="+mn-lt"/>
              <a:ea typeface="+mn-ea"/>
              <a:cs typeface="+mn-cs"/>
            </a:endParaRPr>
          </a:p>
          <a:p>
            <a:r>
              <a:rPr lang="en-US" altLang="zh-CN" dirty="0" smtClean="0"/>
              <a:t>https://blog.csdn.net/limiyudianzi/article/details/79616601</a:t>
            </a:r>
          </a:p>
          <a:p>
            <a:r>
              <a:rPr lang="zh-CN" altLang="en-US" sz="1200" b="1" i="0" u="none" strike="noStrike" kern="1200" dirty="0" smtClean="0">
                <a:solidFill>
                  <a:schemeClr val="tx1"/>
                </a:solidFill>
                <a:effectLst/>
                <a:latin typeface="+mn-lt"/>
                <a:ea typeface="+mn-ea"/>
                <a:cs typeface="+mn-cs"/>
              </a:rPr>
              <a:t>什么是，泛化能力，过拟合，欠拟合，不收敛，奥卡姆剃刀？</a:t>
            </a:r>
            <a:endParaRPr lang="en-US" altLang="zh-CN" dirty="0" smtClean="0"/>
          </a:p>
          <a:p>
            <a:r>
              <a:rPr lang="en-US" altLang="zh-CN" dirty="0" smtClean="0"/>
              <a:t>https://blog.csdn.net/limiyudianzi/article/details/79626702</a:t>
            </a:r>
          </a:p>
          <a:p>
            <a:r>
              <a:rPr lang="zh-CN" altLang="en-US" b="1" dirty="0" smtClean="0"/>
              <a:t>机器学习博客列表</a:t>
            </a:r>
            <a:endParaRPr lang="en-US" altLang="zh-CN" b="1" dirty="0" smtClean="0"/>
          </a:p>
          <a:p>
            <a:r>
              <a:rPr lang="en-US" altLang="zh-CN" dirty="0" smtClean="0"/>
              <a:t>https://blog.csdn.net/limiyudianzi/article/list</a:t>
            </a:r>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111</a:t>
            </a:fld>
            <a:endParaRPr lang="zh-CN" altLang="en-US"/>
          </a:p>
        </p:txBody>
      </p:sp>
    </p:spTree>
    <p:extLst>
      <p:ext uri="{BB962C8B-B14F-4D97-AF65-F5344CB8AC3E}">
        <p14:creationId xmlns:p14="http://schemas.microsoft.com/office/powerpoint/2010/main" val="5860262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仿宋" panose="02010609060101010101" pitchFamily="49" charset="-122"/>
                <a:ea typeface="仿宋" panose="02010609060101010101" pitchFamily="49" charset="-122"/>
              </a:rPr>
              <a:t>拟合的曲线有无数种可能，从而有各种拟合方法。根据这个函数的不同有不同的拟合名字。</a:t>
            </a:r>
          </a:p>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112</a:t>
            </a:fld>
            <a:endParaRPr lang="zh-CN" altLang="en-US"/>
          </a:p>
        </p:txBody>
      </p:sp>
    </p:spTree>
    <p:extLst>
      <p:ext uri="{BB962C8B-B14F-4D97-AF65-F5344CB8AC3E}">
        <p14:creationId xmlns:p14="http://schemas.microsoft.com/office/powerpoint/2010/main" val="2031502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smtClean="0">
                <a:solidFill>
                  <a:schemeClr val="tx1"/>
                </a:solidFill>
                <a:effectLst/>
                <a:latin typeface="+mn-lt"/>
                <a:ea typeface="+mn-ea"/>
                <a:cs typeface="+mn-cs"/>
              </a:rPr>
              <a:t>一个模型完美的学习出了一些随机的噪声并不是一个好事情，噪声意味着可以正也可以负，那么在测试数据（还记得之前讲述的训练数据，评价数据和测试数据吗？如果掌握的不牢可以回顾之前的博客</a:t>
            </a:r>
            <a:r>
              <a:rPr lang="zh-CN" altLang="en-US" sz="1200" b="0" i="0" u="none" strike="noStrike" kern="1200" dirty="0" smtClean="0">
                <a:solidFill>
                  <a:schemeClr val="tx1"/>
                </a:solidFill>
                <a:effectLst/>
                <a:latin typeface="+mn-lt"/>
                <a:ea typeface="+mn-ea"/>
                <a:cs typeface="+mn-cs"/>
                <a:hlinkClick r:id="rId3"/>
              </a:rPr>
              <a:t>基本学习</a:t>
            </a:r>
            <a:r>
              <a:rPr lang="zh-CN" altLang="en-US" sz="1200" b="0" i="0" u="none" strike="noStrike" kern="1200" dirty="0" smtClean="0">
                <a:solidFill>
                  <a:schemeClr val="tx1"/>
                </a:solidFill>
                <a:effectLst/>
                <a:latin typeface="+mn-lt"/>
                <a:ea typeface="+mn-ea"/>
                <a:cs typeface="+mn-cs"/>
              </a:rPr>
              <a:t>方法）中噪声变成负的了，那么模型的偏差就会非常大了。</a:t>
            </a:r>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113</a:t>
            </a:fld>
            <a:endParaRPr lang="zh-CN" altLang="en-US"/>
          </a:p>
        </p:txBody>
      </p:sp>
    </p:spTree>
    <p:extLst>
      <p:ext uri="{BB962C8B-B14F-4D97-AF65-F5344CB8AC3E}">
        <p14:creationId xmlns:p14="http://schemas.microsoft.com/office/powerpoint/2010/main" val="1967608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114</a:t>
            </a:fld>
            <a:endParaRPr lang="zh-CN" altLang="en-US"/>
          </a:p>
        </p:txBody>
      </p:sp>
    </p:spTree>
    <p:extLst>
      <p:ext uri="{BB962C8B-B14F-4D97-AF65-F5344CB8AC3E}">
        <p14:creationId xmlns:p14="http://schemas.microsoft.com/office/powerpoint/2010/main" val="139776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将样本中的</a:t>
            </a:r>
            <a:r>
              <a:rPr lang="en-US" altLang="zh-CN" sz="1200" b="0" i="0" kern="1200" dirty="0" smtClean="0">
                <a:solidFill>
                  <a:schemeClr val="tx1"/>
                </a:solidFill>
                <a:effectLst/>
                <a:latin typeface="+mn-lt"/>
                <a:ea typeface="+mn-ea"/>
                <a:cs typeface="+mn-cs"/>
              </a:rPr>
              <a:t>4</a:t>
            </a:r>
            <a:r>
              <a:rPr lang="zh-CN" altLang="en-US" sz="1200" b="0" i="0" kern="1200" dirty="0" smtClean="0">
                <a:solidFill>
                  <a:schemeClr val="tx1"/>
                </a:solidFill>
                <a:effectLst/>
                <a:latin typeface="+mn-lt"/>
                <a:ea typeface="+mn-ea"/>
                <a:cs typeface="+mn-cs"/>
              </a:rPr>
              <a:t>个特征两两组合（任选</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个特征分别作为横轴和纵轴，用不同的颜色标记不同品种的花），可以构建</a:t>
            </a:r>
            <a:r>
              <a:rPr lang="en-US" altLang="zh-CN" sz="1200" b="0" i="0" kern="1200" dirty="0" smtClean="0">
                <a:solidFill>
                  <a:schemeClr val="tx1"/>
                </a:solidFill>
                <a:effectLst/>
                <a:latin typeface="+mn-lt"/>
                <a:ea typeface="+mn-ea"/>
                <a:cs typeface="+mn-cs"/>
              </a:rPr>
              <a:t>12</a:t>
            </a:r>
            <a:r>
              <a:rPr lang="zh-CN" altLang="en-US" sz="1200" b="0" i="0" kern="1200" dirty="0" smtClean="0">
                <a:solidFill>
                  <a:schemeClr val="tx1"/>
                </a:solidFill>
                <a:effectLst/>
                <a:latin typeface="+mn-lt"/>
                <a:ea typeface="+mn-ea"/>
                <a:cs typeface="+mn-cs"/>
              </a:rPr>
              <a:t>种组合（其实只有</a:t>
            </a:r>
            <a:r>
              <a:rPr lang="en-US" altLang="zh-CN" sz="1200" b="0" i="0" kern="1200" dirty="0" smtClean="0">
                <a:solidFill>
                  <a:schemeClr val="tx1"/>
                </a:solidFill>
                <a:effectLst/>
                <a:latin typeface="+mn-lt"/>
                <a:ea typeface="+mn-ea"/>
                <a:cs typeface="+mn-cs"/>
              </a:rPr>
              <a:t>6</a:t>
            </a:r>
            <a:r>
              <a:rPr lang="zh-CN" altLang="en-US" sz="1200" b="0" i="0" kern="1200" dirty="0" smtClean="0">
                <a:solidFill>
                  <a:schemeClr val="tx1"/>
                </a:solidFill>
                <a:effectLst/>
                <a:latin typeface="+mn-lt"/>
                <a:ea typeface="+mn-ea"/>
                <a:cs typeface="+mn-cs"/>
              </a:rPr>
              <a:t>种，另外</a:t>
            </a:r>
            <a:r>
              <a:rPr lang="en-US" altLang="zh-CN" sz="1200" b="0" i="0" kern="1200" dirty="0" smtClean="0">
                <a:solidFill>
                  <a:schemeClr val="tx1"/>
                </a:solidFill>
                <a:effectLst/>
                <a:latin typeface="+mn-lt"/>
                <a:ea typeface="+mn-ea"/>
                <a:cs typeface="+mn-cs"/>
              </a:rPr>
              <a:t>6</a:t>
            </a:r>
            <a:r>
              <a:rPr lang="zh-CN" altLang="en-US" sz="1200" b="0" i="0" kern="1200" dirty="0" smtClean="0">
                <a:solidFill>
                  <a:schemeClr val="tx1"/>
                </a:solidFill>
                <a:effectLst/>
                <a:latin typeface="+mn-lt"/>
                <a:ea typeface="+mn-ea"/>
                <a:cs typeface="+mn-cs"/>
              </a:rPr>
              <a:t>种与之对称），如图所示：</a:t>
            </a:r>
            <a:endParaRPr lang="zh-CN" altLang="en-US" dirty="0"/>
          </a:p>
        </p:txBody>
      </p:sp>
      <p:sp>
        <p:nvSpPr>
          <p:cNvPr id="4" name="灯片编号占位符 3"/>
          <p:cNvSpPr>
            <a:spLocks noGrp="1"/>
          </p:cNvSpPr>
          <p:nvPr>
            <p:ph type="sldNum" sz="quarter" idx="5"/>
          </p:nvPr>
        </p:nvSpPr>
        <p:spPr/>
        <p:txBody>
          <a:bodyPr/>
          <a:lstStyle/>
          <a:p>
            <a:pPr>
              <a:defRPr/>
            </a:pPr>
            <a:fld id="{9317093F-2DC3-41DB-8434-8CEBD399B385}" type="slidenum">
              <a:rPr lang="zh-CN" altLang="en-US" smtClean="0"/>
              <a:t>14</a:t>
            </a:fld>
            <a:endParaRPr lang="zh-CN" altLang="en-US"/>
          </a:p>
        </p:txBody>
      </p:sp>
    </p:spTree>
    <p:extLst>
      <p:ext uri="{BB962C8B-B14F-4D97-AF65-F5344CB8AC3E}">
        <p14:creationId xmlns:p14="http://schemas.microsoft.com/office/powerpoint/2010/main" val="32855049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115</a:t>
            </a:fld>
            <a:endParaRPr lang="zh-CN" altLang="en-US"/>
          </a:p>
        </p:txBody>
      </p:sp>
    </p:spTree>
    <p:extLst>
      <p:ext uri="{BB962C8B-B14F-4D97-AF65-F5344CB8AC3E}">
        <p14:creationId xmlns:p14="http://schemas.microsoft.com/office/powerpoint/2010/main" val="35013871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116</a:t>
            </a:fld>
            <a:endParaRPr lang="zh-CN" altLang="en-US"/>
          </a:p>
        </p:txBody>
      </p:sp>
    </p:spTree>
    <p:extLst>
      <p:ext uri="{BB962C8B-B14F-4D97-AF65-F5344CB8AC3E}">
        <p14:creationId xmlns:p14="http://schemas.microsoft.com/office/powerpoint/2010/main" val="955537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117</a:t>
            </a:fld>
            <a:endParaRPr lang="zh-CN" altLang="en-US"/>
          </a:p>
        </p:txBody>
      </p:sp>
    </p:spTree>
    <p:extLst>
      <p:ext uri="{BB962C8B-B14F-4D97-AF65-F5344CB8AC3E}">
        <p14:creationId xmlns:p14="http://schemas.microsoft.com/office/powerpoint/2010/main" val="6912758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118</a:t>
            </a:fld>
            <a:endParaRPr lang="zh-CN" altLang="en-US"/>
          </a:p>
        </p:txBody>
      </p:sp>
    </p:spTree>
    <p:extLst>
      <p:ext uri="{BB962C8B-B14F-4D97-AF65-F5344CB8AC3E}">
        <p14:creationId xmlns:p14="http://schemas.microsoft.com/office/powerpoint/2010/main" val="13382945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119</a:t>
            </a:fld>
            <a:endParaRPr lang="zh-CN" altLang="en-US"/>
          </a:p>
        </p:txBody>
      </p:sp>
    </p:spTree>
    <p:extLst>
      <p:ext uri="{BB962C8B-B14F-4D97-AF65-F5344CB8AC3E}">
        <p14:creationId xmlns:p14="http://schemas.microsoft.com/office/powerpoint/2010/main" val="658502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120</a:t>
            </a:fld>
            <a:endParaRPr lang="zh-CN" altLang="en-US"/>
          </a:p>
        </p:txBody>
      </p:sp>
    </p:spTree>
    <p:extLst>
      <p:ext uri="{BB962C8B-B14F-4D97-AF65-F5344CB8AC3E}">
        <p14:creationId xmlns:p14="http://schemas.microsoft.com/office/powerpoint/2010/main" val="25135664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121</a:t>
            </a:fld>
            <a:endParaRPr lang="zh-CN" altLang="en-US"/>
          </a:p>
        </p:txBody>
      </p:sp>
    </p:spTree>
    <p:extLst>
      <p:ext uri="{BB962C8B-B14F-4D97-AF65-F5344CB8AC3E}">
        <p14:creationId xmlns:p14="http://schemas.microsoft.com/office/powerpoint/2010/main" val="8126966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122</a:t>
            </a:fld>
            <a:endParaRPr lang="zh-CN" altLang="en-US"/>
          </a:p>
        </p:txBody>
      </p:sp>
    </p:spTree>
    <p:extLst>
      <p:ext uri="{BB962C8B-B14F-4D97-AF65-F5344CB8AC3E}">
        <p14:creationId xmlns:p14="http://schemas.microsoft.com/office/powerpoint/2010/main" val="16302326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123</a:t>
            </a:fld>
            <a:endParaRPr lang="zh-CN" altLang="en-US"/>
          </a:p>
        </p:txBody>
      </p:sp>
    </p:spTree>
    <p:extLst>
      <p:ext uri="{BB962C8B-B14F-4D97-AF65-F5344CB8AC3E}">
        <p14:creationId xmlns:p14="http://schemas.microsoft.com/office/powerpoint/2010/main" val="3543892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E73539B4-4D4D-4CE0-915E-B4030D90114D}" type="slidenum">
              <a:rPr lang="zh-CN" altLang="en-US" smtClean="0"/>
              <a:t>124</a:t>
            </a:fld>
            <a:endParaRPr lang="zh-CN" altLang="en-US"/>
          </a:p>
        </p:txBody>
      </p:sp>
    </p:spTree>
    <p:extLst>
      <p:ext uri="{BB962C8B-B14F-4D97-AF65-F5344CB8AC3E}">
        <p14:creationId xmlns:p14="http://schemas.microsoft.com/office/powerpoint/2010/main" val="42253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5/19/2019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1B80C674-7DFC-42FE-B9CD-82963CDB1557}" type="datetimeFigureOut">
              <a:rPr lang="en-US" dirty="0"/>
              <a:t>5/19/2019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076456F-F47D-4F25-8053-2A695DA0CA7D}" type="datetimeFigureOut">
              <a:rPr lang="en-US" dirty="0"/>
              <a:t>5/19/2019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zh-CN" altLang="en-US" smtClean="0"/>
              <a:t>单击此处编辑母版标题样式</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5D6C7379-69CC-4837-9905-BEBA22830C8A}" type="datetimeFigureOut">
              <a:rPr lang="en-US" dirty="0"/>
              <a:t>5/19/2019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9EB8B7E-8AEE-4F10-BFEE-C999AD004D36}" type="datetimeFigureOut">
              <a:rPr lang="en-US" dirty="0"/>
              <a:t>5/19/2019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zh-CN" altLang="en-US" smtClean="0"/>
              <a:t>单击此处编辑母版标题样式</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8668F3F9-58BC-440B-B37B-805B9055EF92}" type="datetimeFigureOut">
              <a:rPr lang="en-US" dirty="0"/>
              <a:t>5/19/2019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zh-CN" altLang="en-US" smtClean="0"/>
              <a:t>单击此处编辑母版标题样式</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0D5A53AF-48EA-489D-8260-9DCAB666386A}" type="datetimeFigureOut">
              <a:rPr lang="en-US" dirty="0"/>
              <a:t>5/19/2019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5/19/2019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5/19/2019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5/19/2019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zh-CN" altLang="en-US" smtClean="0"/>
              <a:t>单击此处编辑母版标题样式</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5/19/2019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5/19/2019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1120000" y="2505075"/>
            <a:ext cx="5025216"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zh-CN" altLang="en-US" smtClean="0"/>
              <a:t>编辑母版文本样式</a:t>
            </a:r>
          </a:p>
        </p:txBody>
      </p:sp>
      <p:sp>
        <p:nvSpPr>
          <p:cNvPr id="6" name="Content Placeholder 5"/>
          <p:cNvSpPr>
            <a:spLocks noGrp="1"/>
          </p:cNvSpPr>
          <p:nvPr>
            <p:ph sz="quarter" idx="4"/>
          </p:nvPr>
        </p:nvSpPr>
        <p:spPr>
          <a:xfrm>
            <a:off x="6319840" y="2505075"/>
            <a:ext cx="503554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5/19/2019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5/19/2019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5/19/2019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F7D1BD23-6E54-4D9D-AD88-A2813C73CC25}" type="datetimeFigureOut">
              <a:rPr lang="en-US" dirty="0"/>
              <a:t>5/19/2019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1471A834-4F3C-4AF9-9C74-05EC35A0F292}" type="datetimeFigureOut">
              <a:rPr lang="en-US" dirty="0"/>
              <a:t>5/19/2019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5/19/2019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27.png"/><Relationship Id="rId7" Type="http://schemas.openxmlformats.org/officeDocument/2006/relationships/image" Target="../media/image134.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51.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notesSlide" Target="../notesSlides/notesSlide125.xml"/><Relationship Id="rId7" Type="http://schemas.openxmlformats.org/officeDocument/2006/relationships/image" Target="../media/image13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8.png"/><Relationship Id="rId4" Type="http://schemas.openxmlformats.org/officeDocument/2006/relationships/image" Target="../media/image137.jpeg"/><Relationship Id="rId9" Type="http://schemas.openxmlformats.org/officeDocument/2006/relationships/image" Target="../media/image140.jpeg"/></Relationships>
</file>

<file path=ppt/slides/_rels/slide152.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notesSlide" Target="../notesSlides/notesSlide126.xml"/><Relationship Id="rId7" Type="http://schemas.openxmlformats.org/officeDocument/2006/relationships/image" Target="../media/image14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00.png"/><Relationship Id="rId4" Type="http://schemas.openxmlformats.org/officeDocument/2006/relationships/image" Target="../media/image142.jpeg"/></Relationships>
</file>

<file path=ppt/slides/_rels/slide153.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emf"/></Relationships>
</file>

<file path=ppt/slides/_rels/slide1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1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53.png"/></Relationships>
</file>

<file path=ppt/slides/_rels/slide15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5.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51.png"/></Relationships>
</file>

<file path=ppt/slides/_rels/slide17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oleObject" Target="../embeddings/oleObject7.bin"/><Relationship Id="rId18" Type="http://schemas.openxmlformats.org/officeDocument/2006/relationships/image" Target="../media/image168.wmf"/><Relationship Id="rId3" Type="http://schemas.openxmlformats.org/officeDocument/2006/relationships/notesSlide" Target="../notesSlides/notesSlide146.xml"/><Relationship Id="rId21" Type="http://schemas.openxmlformats.org/officeDocument/2006/relationships/oleObject" Target="../embeddings/oleObject11.bin"/><Relationship Id="rId7" Type="http://schemas.openxmlformats.org/officeDocument/2006/relationships/image" Target="../media/image163.wmf"/><Relationship Id="rId12" Type="http://schemas.openxmlformats.org/officeDocument/2006/relationships/image" Target="../media/image165.wmf"/><Relationship Id="rId17" Type="http://schemas.openxmlformats.org/officeDocument/2006/relationships/oleObject" Target="../embeddings/oleObject9.bin"/><Relationship Id="rId2" Type="http://schemas.openxmlformats.org/officeDocument/2006/relationships/slideLayout" Target="../slideLayouts/slideLayout7.xml"/><Relationship Id="rId16" Type="http://schemas.openxmlformats.org/officeDocument/2006/relationships/image" Target="../media/image167.wmf"/><Relationship Id="rId20" Type="http://schemas.openxmlformats.org/officeDocument/2006/relationships/image" Target="../media/image169.wmf"/><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oleObject" Target="../embeddings/oleObject6.bin"/><Relationship Id="rId24" Type="http://schemas.openxmlformats.org/officeDocument/2006/relationships/image" Target="../media/image171.wmf"/><Relationship Id="rId5" Type="http://schemas.openxmlformats.org/officeDocument/2006/relationships/image" Target="../media/image162.wmf"/><Relationship Id="rId15" Type="http://schemas.openxmlformats.org/officeDocument/2006/relationships/oleObject" Target="../embeddings/oleObject8.bin"/><Relationship Id="rId23" Type="http://schemas.openxmlformats.org/officeDocument/2006/relationships/oleObject" Target="../embeddings/oleObject12.bin"/><Relationship Id="rId10" Type="http://schemas.openxmlformats.org/officeDocument/2006/relationships/image" Target="../media/image164.wmf"/><Relationship Id="rId19" Type="http://schemas.openxmlformats.org/officeDocument/2006/relationships/oleObject" Target="../embeddings/oleObject10.bin"/><Relationship Id="rId4" Type="http://schemas.openxmlformats.org/officeDocument/2006/relationships/oleObject" Target="../embeddings/oleObject3.bin"/><Relationship Id="rId9" Type="http://schemas.openxmlformats.org/officeDocument/2006/relationships/oleObject" Target="../embeddings/oleObject5.bin"/><Relationship Id="rId14" Type="http://schemas.openxmlformats.org/officeDocument/2006/relationships/image" Target="../media/image166.wmf"/><Relationship Id="rId22" Type="http://schemas.openxmlformats.org/officeDocument/2006/relationships/image" Target="../media/image170.wmf"/></Relationships>
</file>

<file path=ppt/slides/_rels/slide17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79.xml.rels><?xml version="1.0" encoding="UTF-8" standalone="yes"?>
<Relationships xmlns="http://schemas.openxmlformats.org/package/2006/relationships"><Relationship Id="rId8" Type="http://schemas.openxmlformats.org/officeDocument/2006/relationships/image" Target="../media/image2210.png"/><Relationship Id="rId13" Type="http://schemas.openxmlformats.org/officeDocument/2006/relationships/image" Target="../media/image178.png"/><Relationship Id="rId3" Type="http://schemas.openxmlformats.org/officeDocument/2006/relationships/image" Target="../media/image174.jpeg"/><Relationship Id="rId7" Type="http://schemas.openxmlformats.org/officeDocument/2006/relationships/image" Target="../media/image214.png"/><Relationship Id="rId12" Type="http://schemas.openxmlformats.org/officeDocument/2006/relationships/image" Target="../media/image260.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2010.png"/><Relationship Id="rId11" Type="http://schemas.openxmlformats.org/officeDocument/2006/relationships/image" Target="../media/image250.png"/><Relationship Id="rId5" Type="http://schemas.openxmlformats.org/officeDocument/2006/relationships/image" Target="../media/image1910.png"/><Relationship Id="rId10" Type="http://schemas.openxmlformats.org/officeDocument/2006/relationships/image" Target="../media/image241.png"/><Relationship Id="rId4" Type="http://schemas.openxmlformats.org/officeDocument/2006/relationships/image" Target="../media/image186.png"/><Relationship Id="rId9" Type="http://schemas.openxmlformats.org/officeDocument/2006/relationships/image" Target="../media/image23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9.gi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8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184.xml.rels><?xml version="1.0" encoding="UTF-8" standalone="yes"?>
<Relationships xmlns="http://schemas.openxmlformats.org/package/2006/relationships"><Relationship Id="rId3" Type="http://schemas.openxmlformats.org/officeDocument/2006/relationships/image" Target="../media/image186.gif"/><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87.gif"/></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87.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157.xml"/><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8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notesSlide" Target="../notesSlides/notesSlide170.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64.wmf"/><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image" Target="../media/image200.png"/><Relationship Id="rId9" Type="http://schemas.openxmlformats.org/officeDocument/2006/relationships/oleObject" Target="../embeddings/oleObject7.bin"/></Relationships>
</file>

<file path=ppt/slides/_rels/slide201.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oleObject" Target="../embeddings/oleObject7.bin"/><Relationship Id="rId18" Type="http://schemas.openxmlformats.org/officeDocument/2006/relationships/image" Target="../media/image168.wmf"/><Relationship Id="rId26" Type="http://schemas.openxmlformats.org/officeDocument/2006/relationships/image" Target="../media/image202.png"/><Relationship Id="rId3" Type="http://schemas.openxmlformats.org/officeDocument/2006/relationships/notesSlide" Target="../notesSlides/notesSlide171.xml"/><Relationship Id="rId21" Type="http://schemas.openxmlformats.org/officeDocument/2006/relationships/oleObject" Target="../embeddings/oleObject11.bin"/><Relationship Id="rId7" Type="http://schemas.openxmlformats.org/officeDocument/2006/relationships/image" Target="../media/image163.wmf"/><Relationship Id="rId12" Type="http://schemas.openxmlformats.org/officeDocument/2006/relationships/image" Target="../media/image165.wmf"/><Relationship Id="rId17" Type="http://schemas.openxmlformats.org/officeDocument/2006/relationships/oleObject" Target="../embeddings/oleObject9.bin"/><Relationship Id="rId25" Type="http://schemas.openxmlformats.org/officeDocument/2006/relationships/image" Target="../media/image201.png"/><Relationship Id="rId2" Type="http://schemas.openxmlformats.org/officeDocument/2006/relationships/slideLayout" Target="../slideLayouts/slideLayout7.xml"/><Relationship Id="rId16" Type="http://schemas.openxmlformats.org/officeDocument/2006/relationships/image" Target="../media/image167.wmf"/><Relationship Id="rId20" Type="http://schemas.openxmlformats.org/officeDocument/2006/relationships/image" Target="../media/image169.wmf"/><Relationship Id="rId1" Type="http://schemas.openxmlformats.org/officeDocument/2006/relationships/vmlDrawing" Target="../drawings/vmlDrawing5.vml"/><Relationship Id="rId6" Type="http://schemas.openxmlformats.org/officeDocument/2006/relationships/oleObject" Target="../embeddings/oleObject4.bin"/><Relationship Id="rId11" Type="http://schemas.openxmlformats.org/officeDocument/2006/relationships/oleObject" Target="../embeddings/oleObject6.bin"/><Relationship Id="rId24" Type="http://schemas.openxmlformats.org/officeDocument/2006/relationships/image" Target="../media/image171.wmf"/><Relationship Id="rId5" Type="http://schemas.openxmlformats.org/officeDocument/2006/relationships/image" Target="../media/image162.wmf"/><Relationship Id="rId15" Type="http://schemas.openxmlformats.org/officeDocument/2006/relationships/oleObject" Target="../embeddings/oleObject8.bin"/><Relationship Id="rId23" Type="http://schemas.openxmlformats.org/officeDocument/2006/relationships/oleObject" Target="../embeddings/oleObject12.bin"/><Relationship Id="rId10" Type="http://schemas.openxmlformats.org/officeDocument/2006/relationships/image" Target="../media/image164.wmf"/><Relationship Id="rId19" Type="http://schemas.openxmlformats.org/officeDocument/2006/relationships/oleObject" Target="../embeddings/oleObject10.bin"/><Relationship Id="rId4" Type="http://schemas.openxmlformats.org/officeDocument/2006/relationships/oleObject" Target="../embeddings/oleObject3.bin"/><Relationship Id="rId9" Type="http://schemas.openxmlformats.org/officeDocument/2006/relationships/oleObject" Target="../embeddings/oleObject5.bin"/><Relationship Id="rId14" Type="http://schemas.openxmlformats.org/officeDocument/2006/relationships/image" Target="../media/image166.wmf"/><Relationship Id="rId22" Type="http://schemas.openxmlformats.org/officeDocument/2006/relationships/image" Target="../media/image170.wmf"/><Relationship Id="rId27" Type="http://schemas.openxmlformats.org/officeDocument/2006/relationships/image" Target="../media/image203.png"/></Relationships>
</file>

<file path=ppt/slides/_rels/slide20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07.png"/><Relationship Id="rId3" Type="http://schemas.openxmlformats.org/officeDocument/2006/relationships/notesSlide" Target="../notesSlides/notesSlide172.xml"/><Relationship Id="rId7" Type="http://schemas.openxmlformats.org/officeDocument/2006/relationships/image" Target="../media/image165.wmf"/><Relationship Id="rId12" Type="http://schemas.openxmlformats.org/officeDocument/2006/relationships/image" Target="../media/image206.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205.png"/><Relationship Id="rId5" Type="http://schemas.openxmlformats.org/officeDocument/2006/relationships/image" Target="../media/image164.wmf"/><Relationship Id="rId10" Type="http://schemas.openxmlformats.org/officeDocument/2006/relationships/image" Target="../media/image204.png"/><Relationship Id="rId4" Type="http://schemas.openxmlformats.org/officeDocument/2006/relationships/oleObject" Target="../embeddings/oleObject5.bin"/><Relationship Id="rId9" Type="http://schemas.openxmlformats.org/officeDocument/2006/relationships/image" Target="../media/image166.wmf"/><Relationship Id="rId14" Type="http://schemas.openxmlformats.org/officeDocument/2006/relationships/image" Target="../media/image109.png"/></Relationships>
</file>

<file path=ppt/slides/_rels/slide20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11587" y="1422916"/>
            <a:ext cx="7357067" cy="1260923"/>
          </a:xfrm>
          <a:prstGeom prst="rect">
            <a:avLst/>
          </a:prstGeom>
        </p:spPr>
        <p:txBody>
          <a:bodyPr wrap="square">
            <a:spAutoFit/>
          </a:bodyPr>
          <a:lstStyle/>
          <a:p>
            <a:pPr lvl="0" algn="ctr">
              <a:lnSpc>
                <a:spcPct val="150000"/>
              </a:lnSpc>
            </a:pPr>
            <a:r>
              <a:rPr lang="en-US" altLang="zh-CN" sz="6000" spc="300" dirty="0" smtClean="0">
                <a:solidFill>
                  <a:srgbClr val="FFFF00"/>
                </a:solidFill>
                <a:latin typeface="黑体" panose="02010609060101010101" pitchFamily="49" charset="-122"/>
                <a:ea typeface="黑体" panose="02010609060101010101" pitchFamily="49" charset="-122"/>
              </a:rPr>
              <a:t>Python</a:t>
            </a:r>
            <a:r>
              <a:rPr lang="zh-CN" altLang="en-US" sz="6000" spc="300" dirty="0" smtClean="0">
                <a:solidFill>
                  <a:srgbClr val="FFFF00"/>
                </a:solidFill>
                <a:latin typeface="黑体" panose="02010609060101010101" pitchFamily="49" charset="-122"/>
                <a:ea typeface="黑体" panose="02010609060101010101" pitchFamily="49" charset="-122"/>
              </a:rPr>
              <a:t>机器学习</a:t>
            </a:r>
            <a:endParaRPr lang="zh-CN" altLang="en-US" sz="6000" spc="300" dirty="0">
              <a:solidFill>
                <a:srgbClr val="FFFF00"/>
              </a:solidFill>
              <a:latin typeface="黑体" panose="02010609060101010101" pitchFamily="49" charset="-122"/>
              <a:ea typeface="黑体" panose="02010609060101010101" pitchFamily="49" charset="-122"/>
            </a:endParaRPr>
          </a:p>
        </p:txBody>
      </p:sp>
      <p:sp>
        <p:nvSpPr>
          <p:cNvPr id="2" name="矩形 1"/>
          <p:cNvSpPr/>
          <p:nvPr/>
        </p:nvSpPr>
        <p:spPr>
          <a:xfrm>
            <a:off x="891916" y="4762247"/>
            <a:ext cx="11217639" cy="1015663"/>
          </a:xfrm>
          <a:prstGeom prst="rect">
            <a:avLst/>
          </a:prstGeom>
        </p:spPr>
        <p:txBody>
          <a:bodyPr wrap="square">
            <a:spAutoFit/>
          </a:bodyPr>
          <a:lstStyle/>
          <a:p>
            <a:r>
              <a:rPr lang="zh-CN" altLang="en-US" sz="2000" dirty="0" smtClean="0"/>
              <a:t>参考书籍：</a:t>
            </a:r>
            <a:endParaRPr lang="en-US" altLang="zh-CN" sz="2000" dirty="0" smtClean="0"/>
          </a:p>
          <a:p>
            <a:r>
              <a:rPr lang="en-US" altLang="zh-CN" sz="2000" dirty="0"/>
              <a:t>《</a:t>
            </a:r>
            <a:r>
              <a:rPr lang="en-US" altLang="zh-CN" sz="2000" dirty="0" err="1"/>
              <a:t>scikit</a:t>
            </a:r>
            <a:r>
              <a:rPr lang="en-US" altLang="zh-CN" sz="2000" dirty="0"/>
              <a:t>-learn</a:t>
            </a:r>
            <a:r>
              <a:rPr lang="zh-CN" altLang="en-US" sz="2000" dirty="0"/>
              <a:t>机器学习（常用算法原理及编程实战）</a:t>
            </a:r>
            <a:r>
              <a:rPr lang="en-US" altLang="zh-CN" sz="2000" dirty="0"/>
              <a:t>》</a:t>
            </a:r>
            <a:r>
              <a:rPr lang="zh-CN" altLang="en-US" sz="2000" dirty="0"/>
              <a:t>，黄永昌，机械工业</a:t>
            </a:r>
            <a:r>
              <a:rPr lang="zh-CN" altLang="en-US" sz="2000" dirty="0" smtClean="0"/>
              <a:t>出版社</a:t>
            </a:r>
            <a:endParaRPr lang="en-US" altLang="zh-CN" sz="2000" dirty="0" smtClean="0"/>
          </a:p>
          <a:p>
            <a:r>
              <a:rPr lang="en-US" altLang="zh-CN" sz="2000" dirty="0"/>
              <a:t>《Python</a:t>
            </a:r>
            <a:r>
              <a:rPr lang="zh-CN" altLang="en-US" sz="2000" dirty="0"/>
              <a:t>深度学习</a:t>
            </a:r>
            <a:r>
              <a:rPr lang="en-US" altLang="zh-CN" sz="2000" dirty="0"/>
              <a:t>》</a:t>
            </a:r>
            <a:r>
              <a:rPr lang="zh-CN" altLang="en-US" sz="2000" dirty="0"/>
              <a:t>，</a:t>
            </a:r>
            <a:r>
              <a:rPr lang="en-US" altLang="zh-CN" sz="2000" dirty="0"/>
              <a:t>[</a:t>
            </a:r>
            <a:r>
              <a:rPr lang="zh-CN" altLang="en-US" sz="2000" dirty="0"/>
              <a:t>美</a:t>
            </a:r>
            <a:r>
              <a:rPr lang="en-US" altLang="zh-CN" sz="2000" dirty="0"/>
              <a:t>]</a:t>
            </a:r>
            <a:r>
              <a:rPr lang="zh-CN" altLang="en-US" sz="2000" dirty="0"/>
              <a:t>弗朗索瓦</a:t>
            </a:r>
            <a:r>
              <a:rPr lang="en-US" altLang="zh-CN" sz="2000" dirty="0"/>
              <a:t>.</a:t>
            </a:r>
            <a:r>
              <a:rPr lang="zh-CN" altLang="en-US" sz="2000" dirty="0"/>
              <a:t>肖莱著，张亮译，中国工信出版集团等</a:t>
            </a:r>
          </a:p>
        </p:txBody>
      </p:sp>
      <p:sp>
        <p:nvSpPr>
          <p:cNvPr id="3" name="文本框 2"/>
          <p:cNvSpPr txBox="1"/>
          <p:nvPr/>
        </p:nvSpPr>
        <p:spPr>
          <a:xfrm>
            <a:off x="3650378" y="3016506"/>
            <a:ext cx="4679486" cy="461665"/>
          </a:xfrm>
          <a:prstGeom prst="rect">
            <a:avLst/>
          </a:prstGeom>
          <a:noFill/>
        </p:spPr>
        <p:txBody>
          <a:bodyPr wrap="none" rtlCol="0">
            <a:spAutoFit/>
          </a:bodyPr>
          <a:lstStyle/>
          <a:p>
            <a:pPr algn="ctr"/>
            <a:r>
              <a:rPr lang="en-US" altLang="zh-CN" sz="2400" dirty="0" smtClean="0"/>
              <a:t>(</a:t>
            </a:r>
            <a:r>
              <a:rPr lang="zh-CN" altLang="en-US" sz="2400" dirty="0" smtClean="0"/>
              <a:t>以手写数字识别与人脸识别为例</a:t>
            </a:r>
            <a:r>
              <a:rPr lang="en-US" altLang="zh-CN" sz="2400" dirty="0" smtClean="0"/>
              <a:t>)</a:t>
            </a:r>
            <a:endParaRPr lang="zh-CN" altLang="en-US" sz="2400" dirty="0"/>
          </a:p>
        </p:txBody>
      </p:sp>
      <p:sp>
        <p:nvSpPr>
          <p:cNvPr id="5" name="文本框 4"/>
          <p:cNvSpPr txBox="1"/>
          <p:nvPr/>
        </p:nvSpPr>
        <p:spPr>
          <a:xfrm>
            <a:off x="4913545" y="3810838"/>
            <a:ext cx="2153154" cy="461665"/>
          </a:xfrm>
          <a:prstGeom prst="rect">
            <a:avLst/>
          </a:prstGeom>
          <a:noFill/>
        </p:spPr>
        <p:txBody>
          <a:bodyPr wrap="none" rtlCol="0">
            <a:spAutoFit/>
          </a:bodyPr>
          <a:lstStyle/>
          <a:p>
            <a:pPr algn="ctr"/>
            <a:r>
              <a:rPr lang="zh-CN" altLang="en-US" sz="2400" dirty="0" smtClean="0"/>
              <a:t>罗明勇  张森等</a:t>
            </a:r>
            <a:endParaRPr lang="zh-CN" altLang="en-US" sz="2400" dirty="0"/>
          </a:p>
        </p:txBody>
      </p:sp>
    </p:spTree>
    <p:extLst>
      <p:ext uri="{BB962C8B-B14F-4D97-AF65-F5344CB8AC3E}">
        <p14:creationId xmlns:p14="http://schemas.microsoft.com/office/powerpoint/2010/main" val="2527375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85626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鸢尾花类别识别为例</a:t>
            </a:r>
            <a:endParaRPr lang="zh-CN" altLang="en-US" sz="2800" b="1" dirty="0">
              <a:latin typeface="黑体" panose="02010609060101010101" pitchFamily="49" charset="-122"/>
              <a:ea typeface="黑体" panose="02010609060101010101" pitchFamily="49" charset="-122"/>
            </a:endParaRPr>
          </a:p>
        </p:txBody>
      </p:sp>
      <p:sp>
        <p:nvSpPr>
          <p:cNvPr id="6" name="矩形 5"/>
          <p:cNvSpPr/>
          <p:nvPr/>
        </p:nvSpPr>
        <p:spPr>
          <a:xfrm>
            <a:off x="904874" y="1548110"/>
            <a:ext cx="10544176" cy="1284006"/>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需要建立一个人工智能程序来区分某未知类别的鸢尾花归属哪种类型（即归属山</a:t>
            </a:r>
            <a:r>
              <a:rPr lang="zh-CN" altLang="en-US" sz="2800" dirty="0">
                <a:latin typeface="仿宋" panose="02010609060101010101" pitchFamily="49" charset="-122"/>
                <a:ea typeface="仿宋" panose="02010609060101010101" pitchFamily="49" charset="-122"/>
              </a:rPr>
              <a:t>鸢尾、变色鸢尾还是维吉尼亚</a:t>
            </a:r>
            <a:r>
              <a:rPr lang="zh-CN" altLang="en-US" sz="2800" dirty="0" smtClean="0">
                <a:latin typeface="仿宋" panose="02010609060101010101" pitchFamily="49" charset="-122"/>
                <a:ea typeface="仿宋" panose="02010609060101010101" pitchFamily="49" charset="-122"/>
              </a:rPr>
              <a:t>鸢尾。</a:t>
            </a:r>
            <a:endParaRPr lang="zh-CN" altLang="en-US" sz="2800" dirty="0">
              <a:latin typeface="仿宋" panose="02010609060101010101" pitchFamily="49" charset="-122"/>
              <a:ea typeface="仿宋" panose="02010609060101010101" pitchFamily="49" charset="-122"/>
            </a:endParaRPr>
          </a:p>
        </p:txBody>
      </p:sp>
      <p:pic>
        <p:nvPicPr>
          <p:cNvPr id="13" name="Picture 2" descr="https://ss0.bdstatic.com/94oJfD_bAAcT8t7mm9GUKT-xh_/timg?image&amp;quality=100&amp;size=b4000_4000&amp;sec=1526521264&amp;di=213766d5109557b053a0e59c00d36258&amp;src=http://imgsrc.baidu.com/imgad/pic/item/f9198618367adab4fa157a5e81d4b31c8601e4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01" y="3367627"/>
            <a:ext cx="3861073" cy="23664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timgsa.baidu.com/timg?image&amp;quality=80&amp;size=b9999_10000&amp;sec=1526877770626&amp;di=bd24260cd22e7d122350bfe971bdf03a&amp;imgtype=0&amp;src=http%3A%2F%2Fk.zol-img.com.cn%2Fdcbbs%2F21296%2Fa21295315_01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947" y="3370961"/>
            <a:ext cx="3680285" cy="23664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timgsa.baidu.com/timg?image&amp;quality=80&amp;size=b9999_10000&amp;sec=1526531371418&amp;di=f562eda1eb72f05f85ef1d1c374fee69&amp;imgtype=0&amp;src=http%3A%2F%2Fd.hiphotos.baidu.com%2Fbaike%2Fpic%2Fitem%2F5fdf8db1cb1349542259b6915c4e9258d0094af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4405" y="3367627"/>
            <a:ext cx="3561870" cy="237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034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742157" y="2424245"/>
            <a:ext cx="5109320" cy="3997025"/>
          </a:xfrm>
          <a:prstGeom prst="rect">
            <a:avLst/>
          </a:prstGeom>
        </p:spPr>
      </p:pic>
      <p:sp>
        <p:nvSpPr>
          <p:cNvPr id="8" name="文本框 7"/>
          <p:cNvSpPr txBox="1"/>
          <p:nvPr/>
        </p:nvSpPr>
        <p:spPr>
          <a:xfrm>
            <a:off x="580029" y="354841"/>
            <a:ext cx="10542896" cy="2031325"/>
          </a:xfrm>
          <a:prstGeom prst="rect">
            <a:avLst/>
          </a:prstGeom>
          <a:noFill/>
        </p:spPr>
        <p:txBody>
          <a:bodyPr wrap="square" rtlCol="0">
            <a:spAutoFit/>
          </a:bodyPr>
          <a:lstStyle/>
          <a:p>
            <a:pPr>
              <a:lnSpc>
                <a:spcPct val="150000"/>
              </a:lnSpc>
            </a:pPr>
            <a:r>
              <a:rPr lang="zh-CN" altLang="en-US" sz="2800" dirty="0" smtClean="0">
                <a:solidFill>
                  <a:srgbClr val="FFFF00"/>
                </a:solidFill>
                <a:latin typeface="黑体" panose="02010609060101010101" pitchFamily="49" charset="-122"/>
                <a:ea typeface="黑体" panose="02010609060101010101" pitchFamily="49" charset="-122"/>
              </a:rPr>
              <a:t>线性不可分数据的分类问题：</a:t>
            </a:r>
            <a:endParaRPr lang="en-US" altLang="zh-CN" sz="2800" dirty="0" smtClean="0">
              <a:solidFill>
                <a:srgbClr val="FFFF00"/>
              </a:solidFill>
              <a:latin typeface="黑体" panose="02010609060101010101" pitchFamily="49" charset="-122"/>
              <a:ea typeface="黑体" panose="02010609060101010101" pitchFamily="49" charset="-122"/>
            </a:endParaRPr>
          </a:p>
          <a:p>
            <a:pPr>
              <a:lnSpc>
                <a:spcPct val="150000"/>
              </a:lnSpc>
            </a:pPr>
            <a:r>
              <a:rPr lang="zh-CN" altLang="en-US" sz="2800" dirty="0" smtClean="0">
                <a:latin typeface="仿宋" panose="02010609060101010101" pitchFamily="49" charset="-122"/>
                <a:ea typeface="仿宋" panose="02010609060101010101" pitchFamily="49" charset="-122"/>
              </a:rPr>
              <a:t>如：对含有二维特征的两类数据集，其数据分布如下。对这样的数据，如何利用</a:t>
            </a:r>
            <a:r>
              <a:rPr lang="en-US" altLang="zh-CN" sz="2800" dirty="0" smtClean="0">
                <a:latin typeface="仿宋" panose="02010609060101010101" pitchFamily="49" charset="-122"/>
                <a:ea typeface="仿宋" panose="02010609060101010101" pitchFamily="49" charset="-122"/>
              </a:rPr>
              <a:t>SVM</a:t>
            </a:r>
            <a:r>
              <a:rPr lang="zh-CN" altLang="en-US" sz="2800" dirty="0" smtClean="0">
                <a:latin typeface="仿宋" panose="02010609060101010101" pitchFamily="49" charset="-122"/>
                <a:ea typeface="仿宋" panose="02010609060101010101" pitchFamily="49" charset="-122"/>
              </a:rPr>
              <a:t>实现数据的分类？</a:t>
            </a:r>
            <a:endParaRPr lang="zh-CN" altLang="en-US" sz="2800" dirty="0">
              <a:latin typeface="仿宋" panose="02010609060101010101" pitchFamily="49" charset="-122"/>
              <a:ea typeface="仿宋" panose="02010609060101010101" pitchFamily="49" charset="-122"/>
            </a:endParaRPr>
          </a:p>
        </p:txBody>
      </p:sp>
      <p:sp>
        <p:nvSpPr>
          <p:cNvPr id="9" name="文本框 8"/>
          <p:cNvSpPr txBox="1"/>
          <p:nvPr/>
        </p:nvSpPr>
        <p:spPr>
          <a:xfrm>
            <a:off x="6537277" y="3079787"/>
            <a:ext cx="4585648" cy="523220"/>
          </a:xfrm>
          <a:prstGeom prst="rect">
            <a:avLst/>
          </a:prstGeom>
          <a:noFill/>
        </p:spPr>
        <p:txBody>
          <a:bodyPr wrap="square" rtlCol="0">
            <a:spAutoFit/>
          </a:bodyPr>
          <a:lstStyle/>
          <a:p>
            <a:r>
              <a:rPr lang="zh-CN" altLang="en-US" sz="2800" dirty="0" smtClean="0">
                <a:latin typeface="仿宋" panose="02010609060101010101" pitchFamily="49" charset="-122"/>
                <a:ea typeface="仿宋" panose="02010609060101010101" pitchFamily="49" charset="-122"/>
              </a:rPr>
              <a:t>数据特点：线性不可分。</a:t>
            </a:r>
            <a:endParaRPr lang="zh-CN" altLang="en-US" sz="2800" dirty="0">
              <a:latin typeface="仿宋" panose="02010609060101010101" pitchFamily="49" charset="-122"/>
              <a:ea typeface="仿宋" panose="02010609060101010101" pitchFamily="49" charset="-122"/>
            </a:endParaRPr>
          </a:p>
        </p:txBody>
      </p:sp>
      <p:sp>
        <p:nvSpPr>
          <p:cNvPr id="10" name="矩形 9"/>
          <p:cNvSpPr/>
          <p:nvPr/>
        </p:nvSpPr>
        <p:spPr>
          <a:xfrm>
            <a:off x="6057332" y="4242709"/>
            <a:ext cx="5345373" cy="1384995"/>
          </a:xfrm>
          <a:prstGeom prst="rect">
            <a:avLst/>
          </a:prstGeom>
        </p:spPr>
        <p:txBody>
          <a:bodyPr wrap="square">
            <a:spAutoFit/>
          </a:bodyPr>
          <a:lstStyle/>
          <a:p>
            <a:pPr>
              <a:lnSpc>
                <a:spcPct val="150000"/>
              </a:lnSpc>
            </a:pPr>
            <a:r>
              <a:rPr lang="zh-CN" altLang="en-US" sz="2800" dirty="0">
                <a:latin typeface="仿宋" panose="02010609060101010101" pitchFamily="49" charset="-122"/>
                <a:ea typeface="仿宋" panose="02010609060101010101" pitchFamily="49" charset="-122"/>
              </a:rPr>
              <a:t>一个理想的分界应该是一个“圆圈”而不是一条线（超平面</a:t>
            </a:r>
            <a:r>
              <a:rPr lang="zh-CN" altLang="en-US" sz="2800" dirty="0" smtClean="0">
                <a:latin typeface="仿宋" panose="02010609060101010101" pitchFamily="49" charset="-122"/>
                <a:ea typeface="仿宋" panose="02010609060101010101" pitchFamily="49" charset="-122"/>
              </a:rPr>
              <a:t>）。</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2538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696035" y="3207224"/>
            <a:ext cx="5850549" cy="2797789"/>
          </a:xfrm>
          <a:prstGeom prst="rect">
            <a:avLst/>
          </a:prstGeom>
        </p:spPr>
      </p:pic>
      <p:sp>
        <p:nvSpPr>
          <p:cNvPr id="5" name="文本框 4"/>
          <p:cNvSpPr txBox="1"/>
          <p:nvPr/>
        </p:nvSpPr>
        <p:spPr>
          <a:xfrm>
            <a:off x="696035" y="668740"/>
            <a:ext cx="10679373" cy="2308324"/>
          </a:xfrm>
          <a:prstGeom prst="rect">
            <a:avLst/>
          </a:prstGeom>
          <a:noFill/>
        </p:spPr>
        <p:txBody>
          <a:bodyPr wrap="square" rtlCol="0">
            <a:spAutoFit/>
          </a:bodyPr>
          <a:lstStyle/>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处理办法：</a:t>
            </a:r>
            <a:endParaRPr lang="en-US" altLang="zh-CN" sz="2400" dirty="0" smtClean="0">
              <a:solidFill>
                <a:srgbClr val="FFFF00"/>
              </a:solidFill>
              <a:latin typeface="黑体" panose="02010609060101010101" pitchFamily="49" charset="-122"/>
              <a:ea typeface="黑体"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    通过一种方式，将现有特征构成的二维空间映射到高维特征空间，最终在高维特征空间中构造出最优分离超平面，从而把平面上本身不好分的非线性数据分开。</a:t>
            </a:r>
            <a:endParaRPr lang="en-US" altLang="zh-CN" sz="2400" dirty="0" smtClean="0">
              <a:latin typeface="仿宋" panose="02010609060101010101" pitchFamily="49" charset="-122"/>
              <a:ea typeface="仿宋" panose="02010609060101010101" pitchFamily="49" charset="-122"/>
            </a:endParaRPr>
          </a:p>
        </p:txBody>
      </p:sp>
      <p:sp>
        <p:nvSpPr>
          <p:cNvPr id="2" name="矩形 1"/>
          <p:cNvSpPr/>
          <p:nvPr/>
        </p:nvSpPr>
        <p:spPr>
          <a:xfrm>
            <a:off x="6794312" y="3696689"/>
            <a:ext cx="4581096" cy="2308324"/>
          </a:xfrm>
          <a:prstGeom prst="rect">
            <a:avLst/>
          </a:prstGeom>
        </p:spPr>
        <p:txBody>
          <a:bodyPr wrap="square">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使用</a:t>
            </a:r>
            <a:r>
              <a:rPr lang="zh-CN" altLang="en-US" sz="2400" dirty="0">
                <a:latin typeface="仿宋" panose="02010609060101010101" pitchFamily="49" charset="-122"/>
                <a:ea typeface="仿宋" panose="02010609060101010101" pitchFamily="49" charset="-122"/>
              </a:rPr>
              <a:t>一个</a:t>
            </a:r>
            <a:r>
              <a:rPr lang="zh-CN" altLang="en-US" sz="2400" dirty="0" smtClean="0">
                <a:solidFill>
                  <a:srgbClr val="FFFF00"/>
                </a:solidFill>
                <a:latin typeface="仿宋" panose="02010609060101010101" pitchFamily="49" charset="-122"/>
                <a:ea typeface="仿宋" panose="02010609060101010101" pitchFamily="49" charset="-122"/>
              </a:rPr>
              <a:t>非线性映射</a:t>
            </a:r>
            <a:r>
              <a:rPr lang="zh-CN" altLang="en-US" sz="2400" dirty="0" smtClean="0">
                <a:latin typeface="仿宋" panose="02010609060101010101" pitchFamily="49" charset="-122"/>
                <a:ea typeface="仿宋" panose="02010609060101010101" pitchFamily="49" charset="-122"/>
              </a:rPr>
              <a:t>将样本数据变换到一个高维特征空间。</a:t>
            </a:r>
            <a:endParaRPr lang="zh-CN" altLang="en-US"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然后在特征空间使用线性学习器分类。</a:t>
            </a:r>
          </a:p>
        </p:txBody>
      </p:sp>
      <p:sp>
        <p:nvSpPr>
          <p:cNvPr id="6" name="文本框 5"/>
          <p:cNvSpPr txBox="1"/>
          <p:nvPr/>
        </p:nvSpPr>
        <p:spPr>
          <a:xfrm>
            <a:off x="6794312" y="3050482"/>
            <a:ext cx="2622062" cy="461665"/>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基本步骤：</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07381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04460" y="535254"/>
            <a:ext cx="6218081" cy="461665"/>
          </a:xfrm>
          <a:prstGeom prst="rect">
            <a:avLst/>
          </a:prstGeom>
        </p:spPr>
        <p:txBody>
          <a:bodyPr wrap="square">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如何实现非线性映射 </a:t>
            </a:r>
            <a:r>
              <a:rPr lang="en-US" altLang="zh-CN" sz="2400" dirty="0" smtClean="0">
                <a:solidFill>
                  <a:srgbClr val="FFFF00"/>
                </a:solidFill>
                <a:latin typeface="黑体" panose="02010609060101010101" pitchFamily="49" charset="-122"/>
                <a:ea typeface="黑体" panose="02010609060101010101" pitchFamily="49" charset="-122"/>
              </a:rPr>
              <a:t>—— </a:t>
            </a:r>
            <a:r>
              <a:rPr lang="zh-CN" altLang="en-US" sz="2400" dirty="0" smtClean="0">
                <a:solidFill>
                  <a:srgbClr val="FFFF00"/>
                </a:solidFill>
                <a:latin typeface="黑体" panose="02010609060101010101" pitchFamily="49" charset="-122"/>
                <a:ea typeface="黑体" panose="02010609060101010101" pitchFamily="49" charset="-122"/>
              </a:rPr>
              <a:t>核函数的应用</a:t>
            </a:r>
            <a:endParaRPr lang="zh-CN" altLang="en-US" sz="2400" dirty="0">
              <a:latin typeface="黑体" panose="02010609060101010101" pitchFamily="49" charset="-122"/>
              <a:ea typeface="黑体" panose="02010609060101010101" pitchFamily="49" charset="-122"/>
            </a:endParaRPr>
          </a:p>
        </p:txBody>
      </p:sp>
      <p:pic>
        <p:nvPicPr>
          <p:cNvPr id="2050" name="Picture 2" descr="https://images2015.cnblogs.com/blog/1085343/201704/1085343-20170426122634069-4717130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397" y="1433854"/>
            <a:ext cx="4172223" cy="23364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矩形 13"/>
              <p:cNvSpPr/>
              <p:nvPr/>
            </p:nvSpPr>
            <p:spPr>
              <a:xfrm>
                <a:off x="5754433" y="1320732"/>
                <a:ext cx="6023230" cy="2308324"/>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核函数：是</a:t>
                </a:r>
                <a:r>
                  <a:rPr lang="zh-CN" altLang="en-US" sz="2400" dirty="0">
                    <a:latin typeface="仿宋" panose="02010609060101010101" pitchFamily="49" charset="-122"/>
                    <a:ea typeface="仿宋" panose="02010609060101010101" pitchFamily="49" charset="-122"/>
                  </a:rPr>
                  <a:t>映射关系</a:t>
                </a:r>
                <a14:m>
                  <m:oMath xmlns:m="http://schemas.openxmlformats.org/officeDocument/2006/math">
                    <m:r>
                      <a:rPr lang="zh-CN" altLang="en-US" sz="2400" i="1" dirty="0" smtClean="0">
                        <a:latin typeface="Cambria Math" panose="02040503050406030204" pitchFamily="18" charset="0"/>
                        <a:ea typeface="仿宋" panose="02010609060101010101" pitchFamily="49" charset="-122"/>
                      </a:rPr>
                      <m:t>∅</m:t>
                    </m:r>
                    <m:r>
                      <a:rPr lang="en-US" altLang="zh-CN" sz="2400" b="0" i="0" dirty="0" smtClean="0">
                        <a:latin typeface="Cambria Math" panose="02040503050406030204" pitchFamily="18" charset="0"/>
                        <a:ea typeface="仿宋" panose="02010609060101010101" pitchFamily="49" charset="-122"/>
                      </a:rPr>
                      <m:t>(</m:t>
                    </m:r>
                    <m:r>
                      <m:rPr>
                        <m:sty m:val="p"/>
                      </m:rPr>
                      <a:rPr lang="en-US" altLang="zh-CN" sz="2400" b="0" i="0" dirty="0" smtClean="0">
                        <a:latin typeface="Cambria Math" panose="02040503050406030204" pitchFamily="18" charset="0"/>
                        <a:ea typeface="仿宋" panose="02010609060101010101" pitchFamily="49" charset="-122"/>
                      </a:rPr>
                      <m:t>x</m:t>
                    </m:r>
                    <m:r>
                      <a:rPr lang="en-US" altLang="zh-CN" sz="2400" b="0" i="0" dirty="0" smtClean="0">
                        <a:latin typeface="Cambria Math" panose="02040503050406030204" pitchFamily="18" charset="0"/>
                        <a:ea typeface="仿宋" panose="02010609060101010101" pitchFamily="49" charset="-122"/>
                      </a:rPr>
                      <m:t>)</m:t>
                    </m:r>
                  </m:oMath>
                </a14:m>
                <a:r>
                  <a:rPr lang="zh-CN" altLang="en-US" sz="2400" dirty="0" smtClean="0">
                    <a:latin typeface="仿宋" panose="02010609060101010101" pitchFamily="49" charset="-122"/>
                    <a:ea typeface="仿宋" panose="02010609060101010101" pitchFamily="49" charset="-122"/>
                  </a:rPr>
                  <a:t>的</a:t>
                </a:r>
                <a:r>
                  <a:rPr lang="zh-CN" altLang="en-US" sz="2400" dirty="0">
                    <a:latin typeface="仿宋" panose="02010609060101010101" pitchFamily="49" charset="-122"/>
                    <a:ea typeface="仿宋" panose="02010609060101010101" pitchFamily="49" charset="-122"/>
                  </a:rPr>
                  <a:t>内积，映射函数本身仅仅是一种映射关系，并没有增加维度的</a:t>
                </a:r>
                <a:r>
                  <a:rPr lang="zh-CN" altLang="en-US" sz="2400" dirty="0" smtClean="0">
                    <a:latin typeface="仿宋" panose="02010609060101010101" pitchFamily="49" charset="-122"/>
                    <a:ea typeface="仿宋" panose="02010609060101010101" pitchFamily="49" charset="-122"/>
                  </a:rPr>
                  <a:t>特性。不过</a:t>
                </a:r>
                <a:r>
                  <a:rPr lang="zh-CN" altLang="en-US" sz="2400" dirty="0">
                    <a:latin typeface="仿宋" panose="02010609060101010101" pitchFamily="49" charset="-122"/>
                    <a:ea typeface="仿宋" panose="02010609060101010101" pitchFamily="49" charset="-122"/>
                  </a:rPr>
                  <a:t>可以利用核函数的特性，构造可以增加维度的</a:t>
                </a:r>
                <a:r>
                  <a:rPr lang="zh-CN" altLang="en-US" sz="2400" dirty="0" smtClean="0">
                    <a:latin typeface="仿宋" panose="02010609060101010101" pitchFamily="49" charset="-122"/>
                    <a:ea typeface="仿宋" panose="02010609060101010101" pitchFamily="49" charset="-122"/>
                  </a:rPr>
                  <a:t>核函数。</a:t>
                </a:r>
                <a:endParaRPr lang="zh-CN" altLang="en-US" sz="2400" dirty="0">
                  <a:latin typeface="仿宋" panose="02010609060101010101" pitchFamily="49" charset="-122"/>
                  <a:ea typeface="仿宋" panose="02010609060101010101" pitchFamily="49" charset="-122"/>
                </a:endParaRPr>
              </a:p>
            </p:txBody>
          </p:sp>
        </mc:Choice>
        <mc:Fallback xmlns="">
          <p:sp>
            <p:nvSpPr>
              <p:cNvPr id="14" name="矩形 13"/>
              <p:cNvSpPr>
                <a:spLocks noRot="1" noChangeAspect="1" noMove="1" noResize="1" noEditPoints="1" noAdjustHandles="1" noChangeArrowheads="1" noChangeShapeType="1" noTextEdit="1"/>
              </p:cNvSpPr>
              <p:nvPr/>
            </p:nvSpPr>
            <p:spPr>
              <a:xfrm>
                <a:off x="5754433" y="1320732"/>
                <a:ext cx="6023230" cy="2308324"/>
              </a:xfrm>
              <a:prstGeom prst="rect">
                <a:avLst/>
              </a:prstGeom>
              <a:blipFill>
                <a:blip r:embed="rId4"/>
                <a:stretch>
                  <a:fillRect l="-1619" r="-709" b="-1587"/>
                </a:stretch>
              </a:blipFill>
            </p:spPr>
            <p:txBody>
              <a:bodyPr/>
              <a:lstStyle/>
              <a:p>
                <a:r>
                  <a:rPr lang="zh-CN" altLang="en-US">
                    <a:noFill/>
                  </a:rPr>
                  <a:t> </a:t>
                </a:r>
              </a:p>
            </p:txBody>
          </p:sp>
        </mc:Fallback>
      </mc:AlternateContent>
      <p:sp>
        <p:nvSpPr>
          <p:cNvPr id="16" name="矩形 15"/>
          <p:cNvSpPr/>
          <p:nvPr/>
        </p:nvSpPr>
        <p:spPr>
          <a:xfrm>
            <a:off x="1191284" y="3952870"/>
            <a:ext cx="4636047" cy="2677656"/>
          </a:xfrm>
          <a:prstGeom prst="rect">
            <a:avLst/>
          </a:prstGeom>
        </p:spPr>
        <p:txBody>
          <a:bodyPr wrap="square">
            <a:spAutoFit/>
          </a:bodyPr>
          <a:lstStyle/>
          <a:p>
            <a:r>
              <a:rPr lang="zh-CN" altLang="en-US" sz="2400" dirty="0" smtClean="0">
                <a:latin typeface="仿宋" panose="02010609060101010101" pitchFamily="49" charset="-122"/>
                <a:ea typeface="仿宋" panose="02010609060101010101" pitchFamily="49" charset="-122"/>
              </a:rPr>
              <a:t>内积，又称为点积，定义如下：</a:t>
            </a:r>
            <a:endParaRPr lang="en-US" altLang="zh-CN" sz="2400" dirty="0" smtClean="0">
              <a:latin typeface="仿宋" panose="02010609060101010101" pitchFamily="49" charset="-122"/>
              <a:ea typeface="仿宋" panose="02010609060101010101" pitchFamily="49" charset="-122"/>
            </a:endParaRPr>
          </a:p>
          <a:p>
            <a:endParaRPr lang="en-US" altLang="zh-CN" sz="2400" dirty="0" smtClean="0">
              <a:latin typeface="仿宋" panose="02010609060101010101" pitchFamily="49" charset="-122"/>
              <a:ea typeface="仿宋" panose="02010609060101010101" pitchFamily="49" charset="-122"/>
            </a:endParaRPr>
          </a:p>
          <a:p>
            <a:r>
              <a:rPr lang="zh-CN" altLang="en-US" sz="2400" dirty="0" smtClean="0">
                <a:latin typeface="仿宋" panose="02010609060101010101" pitchFamily="49" charset="-122"/>
                <a:ea typeface="仿宋" panose="02010609060101010101" pitchFamily="49" charset="-122"/>
              </a:rPr>
              <a:t>向量</a:t>
            </a:r>
            <a:r>
              <a:rPr lang="en-US" altLang="zh-CN" sz="2400" dirty="0">
                <a:latin typeface="仿宋" panose="02010609060101010101" pitchFamily="49" charset="-122"/>
                <a:ea typeface="仿宋" panose="02010609060101010101" pitchFamily="49" charset="-122"/>
              </a:rPr>
              <a:t>a = [a1, a2,…, </a:t>
            </a:r>
            <a:r>
              <a:rPr lang="en-US" altLang="zh-CN" sz="2400" dirty="0" smtClean="0">
                <a:latin typeface="仿宋" panose="02010609060101010101" pitchFamily="49" charset="-122"/>
                <a:ea typeface="仿宋" panose="02010609060101010101" pitchFamily="49" charset="-122"/>
              </a:rPr>
              <a:t>an]</a:t>
            </a:r>
          </a:p>
          <a:p>
            <a:r>
              <a:rPr lang="zh-CN" altLang="en-US" sz="2400" dirty="0" smtClean="0">
                <a:latin typeface="仿宋" panose="02010609060101010101" pitchFamily="49" charset="-122"/>
                <a:ea typeface="仿宋" panose="02010609060101010101" pitchFamily="49" charset="-122"/>
              </a:rPr>
              <a:t>向量</a:t>
            </a:r>
            <a:r>
              <a:rPr lang="en-US" altLang="zh-CN" sz="2400" dirty="0" smtClean="0">
                <a:latin typeface="仿宋" panose="02010609060101010101" pitchFamily="49" charset="-122"/>
                <a:ea typeface="仿宋" panose="02010609060101010101" pitchFamily="49" charset="-122"/>
              </a:rPr>
              <a:t>b </a:t>
            </a:r>
            <a:r>
              <a:rPr lang="en-US" altLang="zh-CN" sz="2400" dirty="0">
                <a:latin typeface="仿宋" panose="02010609060101010101" pitchFamily="49" charset="-122"/>
                <a:ea typeface="仿宋" panose="02010609060101010101" pitchFamily="49" charset="-122"/>
              </a:rPr>
              <a:t>= [b1, b2,…, </a:t>
            </a:r>
            <a:r>
              <a:rPr lang="en-US" altLang="zh-CN" sz="2400" dirty="0" err="1">
                <a:latin typeface="仿宋" panose="02010609060101010101" pitchFamily="49" charset="-122"/>
                <a:ea typeface="仿宋" panose="02010609060101010101" pitchFamily="49" charset="-122"/>
              </a:rPr>
              <a:t>bn</a:t>
            </a:r>
            <a:r>
              <a:rPr lang="en-US" altLang="zh-CN" sz="2400" dirty="0" smtClean="0">
                <a:latin typeface="仿宋" panose="02010609060101010101" pitchFamily="49" charset="-122"/>
                <a:ea typeface="仿宋" panose="02010609060101010101" pitchFamily="49" charset="-122"/>
              </a:rPr>
              <a:t>]</a:t>
            </a:r>
          </a:p>
          <a:p>
            <a:endParaRPr lang="en-US" altLang="zh-CN" sz="2400" dirty="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a</a:t>
            </a:r>
            <a:r>
              <a:rPr lang="zh-CN" altLang="en-US" sz="2400" dirty="0" smtClean="0">
                <a:latin typeface="仿宋" panose="02010609060101010101" pitchFamily="49" charset="-122"/>
                <a:ea typeface="仿宋" panose="02010609060101010101" pitchFamily="49" charset="-122"/>
              </a:rPr>
              <a:t>与</a:t>
            </a:r>
            <a:r>
              <a:rPr lang="en-US" altLang="zh-CN" sz="2400" dirty="0" smtClean="0">
                <a:latin typeface="仿宋" panose="02010609060101010101" pitchFamily="49" charset="-122"/>
                <a:ea typeface="仿宋" panose="02010609060101010101" pitchFamily="49" charset="-122"/>
              </a:rPr>
              <a:t>b</a:t>
            </a:r>
            <a:r>
              <a:rPr lang="zh-CN" altLang="en-US" sz="2400" dirty="0" smtClean="0">
                <a:latin typeface="仿宋" panose="02010609060101010101" pitchFamily="49" charset="-122"/>
                <a:ea typeface="仿宋" panose="02010609060101010101" pitchFamily="49" charset="-122"/>
              </a:rPr>
              <a:t>的</a:t>
            </a:r>
            <a:r>
              <a:rPr lang="zh-CN" altLang="en-US" sz="2400" dirty="0">
                <a:latin typeface="仿宋" panose="02010609060101010101" pitchFamily="49" charset="-122"/>
                <a:ea typeface="仿宋" panose="02010609060101010101" pitchFamily="49" charset="-122"/>
              </a:rPr>
              <a:t>点积定义为</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r>
              <a:rPr lang="en-US" altLang="zh-CN" sz="2400" dirty="0" err="1">
                <a:latin typeface="仿宋" panose="02010609060101010101" pitchFamily="49" charset="-122"/>
                <a:ea typeface="仿宋" panose="02010609060101010101" pitchFamily="49" charset="-122"/>
              </a:rPr>
              <a:t>a·b</a:t>
            </a:r>
            <a:r>
              <a:rPr lang="en-US" altLang="zh-CN" sz="2400" dirty="0">
                <a:latin typeface="仿宋" panose="02010609060101010101" pitchFamily="49" charset="-122"/>
                <a:ea typeface="仿宋" panose="02010609060101010101" pitchFamily="49" charset="-122"/>
              </a:rPr>
              <a:t>=a1b1+a2b2+……+</a:t>
            </a:r>
            <a:r>
              <a:rPr lang="en-US" altLang="zh-CN" sz="2400" dirty="0" err="1">
                <a:latin typeface="仿宋" panose="02010609060101010101" pitchFamily="49" charset="-122"/>
                <a:ea typeface="仿宋" panose="02010609060101010101" pitchFamily="49" charset="-122"/>
              </a:rPr>
              <a:t>anbn</a:t>
            </a:r>
            <a:endParaRPr lang="zh-CN" altLang="en-US" sz="2400" dirty="0">
              <a:latin typeface="仿宋" panose="02010609060101010101" pitchFamily="49" charset="-122"/>
              <a:ea typeface="仿宋" panose="02010609060101010101" pitchFamily="49" charset="-122"/>
            </a:endParaRPr>
          </a:p>
        </p:txBody>
      </p:sp>
      <mc:AlternateContent xmlns:mc="http://schemas.openxmlformats.org/markup-compatibility/2006" xmlns:a14="http://schemas.microsoft.com/office/drawing/2010/main">
        <mc:Choice Requires="a14">
          <p:sp>
            <p:nvSpPr>
              <p:cNvPr id="18" name="文本框 17"/>
              <p:cNvSpPr txBox="1"/>
              <p:nvPr/>
            </p:nvSpPr>
            <p:spPr>
              <a:xfrm>
                <a:off x="5827332" y="4728659"/>
                <a:ext cx="269197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rgbClr val="FFFF00"/>
                          </a:solidFill>
                          <a:latin typeface="Cambria Math" panose="02040503050406030204" pitchFamily="18" charset="0"/>
                        </a:rPr>
                        <m:t>应用：</m:t>
                      </m:r>
                      <m:r>
                        <a:rPr lang="zh-CN" altLang="en-US" sz="2400" i="1" smtClean="0">
                          <a:latin typeface="Cambria Math" panose="02040503050406030204" pitchFamily="18" charset="0"/>
                        </a:rPr>
                        <m:t>原本</m:t>
                      </m:r>
                      <m:r>
                        <a:rPr lang="zh-CN" altLang="en-US" sz="2400" i="1">
                          <a:latin typeface="Cambria Math" panose="02040503050406030204" pitchFamily="18" charset="0"/>
                        </a:rPr>
                        <m:t>只有</m:t>
                      </m:r>
                      <m:r>
                        <a:rPr lang="en-US" altLang="zh-CN" sz="2400" b="0" i="1" smtClean="0">
                          <a:latin typeface="Cambria Math" panose="02040503050406030204" pitchFamily="18" charset="0"/>
                        </a:rPr>
                        <m:t> </m:t>
                      </m:r>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1</m:t>
                          </m:r>
                        </m:sub>
                      </m:sSub>
                    </m:oMath>
                  </m:oMathPara>
                </a14:m>
                <a:endParaRPr lang="zh-CN" altLang="en-US" sz="2400" dirty="0"/>
              </a:p>
            </p:txBody>
          </p:sp>
        </mc:Choice>
        <mc:Fallback xmlns="">
          <p:sp>
            <p:nvSpPr>
              <p:cNvPr id="18" name="文本框 17"/>
              <p:cNvSpPr txBox="1">
                <a:spLocks noRot="1" noChangeAspect="1" noMove="1" noResize="1" noEditPoints="1" noAdjustHandles="1" noChangeArrowheads="1" noChangeShapeType="1" noTextEdit="1"/>
              </p:cNvSpPr>
              <p:nvPr/>
            </p:nvSpPr>
            <p:spPr>
              <a:xfrm>
                <a:off x="5827332" y="4728659"/>
                <a:ext cx="2691974" cy="369332"/>
              </a:xfrm>
              <a:prstGeom prst="rect">
                <a:avLst/>
              </a:prstGeom>
              <a:blipFill>
                <a:blip r:embed="rId5"/>
                <a:stretch>
                  <a:fillRect l="-1357" t="-6667"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8456494" y="4728369"/>
                <a:ext cx="3383980" cy="369332"/>
              </a:xfrm>
              <a:prstGeom prst="rect">
                <a:avLst/>
              </a:prstGeom>
              <a:noFill/>
            </p:spPr>
            <p:txBody>
              <a:bodyPr wrap="square" lIns="0" tIns="0" rIns="0" bIns="0" rtlCol="0">
                <a:spAutoFit/>
              </a:bodyPr>
              <a:lstStyle/>
              <a:p>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2</m:t>
                        </m:r>
                      </m:sub>
                    </m:sSub>
                  </m:oMath>
                </a14:m>
                <a:r>
                  <a:rPr lang="zh-CN" altLang="en-US" sz="2400" dirty="0" smtClean="0"/>
                  <a:t>两个特征的样本数据，</a:t>
                </a:r>
                <a:endParaRPr lang="zh-CN" altLang="en-US" sz="2400" dirty="0"/>
              </a:p>
            </p:txBody>
          </p:sp>
        </mc:Choice>
        <mc:Fallback xmlns="">
          <p:sp>
            <p:nvSpPr>
              <p:cNvPr id="22" name="文本框 21"/>
              <p:cNvSpPr txBox="1">
                <a:spLocks noRot="1" noChangeAspect="1" noMove="1" noResize="1" noEditPoints="1" noAdjustHandles="1" noChangeArrowheads="1" noChangeShapeType="1" noTextEdit="1"/>
              </p:cNvSpPr>
              <p:nvPr/>
            </p:nvSpPr>
            <p:spPr>
              <a:xfrm>
                <a:off x="8456494" y="4728369"/>
                <a:ext cx="3383980" cy="369332"/>
              </a:xfrm>
              <a:prstGeom prst="rect">
                <a:avLst/>
              </a:prstGeom>
              <a:blipFill>
                <a:blip r:embed="rId6"/>
                <a:stretch>
                  <a:fillRect l="-2162" t="-26667" r="-4505"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5817244" y="5299675"/>
                <a:ext cx="6000003" cy="867995"/>
              </a:xfrm>
              <a:prstGeom prst="rect">
                <a:avLst/>
              </a:prstGeom>
              <a:noFill/>
            </p:spPr>
            <p:txBody>
              <a:bodyPr wrap="square" rtlCol="0">
                <a:spAutoFit/>
              </a:bodyPr>
              <a:lstStyle/>
              <a:p>
                <a:r>
                  <a:rPr lang="zh-CN" altLang="en-US" sz="2400" dirty="0" smtClean="0"/>
                  <a:t>可以</a:t>
                </a:r>
                <a:r>
                  <a:rPr lang="zh-CN" altLang="en-US" sz="2400" dirty="0"/>
                  <a:t>转换成构造出其他和原始特征都有强关联的新</a:t>
                </a:r>
                <a:r>
                  <a:rPr lang="zh-CN" altLang="en-US" sz="2400" dirty="0" smtClean="0"/>
                  <a:t>特征，如：</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1</m:t>
                        </m:r>
                      </m:sub>
                    </m:sSub>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2</m:t>
                        </m:r>
                      </m:sub>
                    </m:sSub>
                  </m:oMath>
                </a14:m>
                <a:r>
                  <a:rPr lang="zh-CN" altLang="en-US" sz="2400" dirty="0" smtClean="0"/>
                  <a:t> 、</a:t>
                </a:r>
                <a14:m>
                  <m:oMath xmlns:m="http://schemas.openxmlformats.org/officeDocument/2006/math">
                    <m:sSubSup>
                      <m:sSubSupPr>
                        <m:ctrlPr>
                          <a:rPr lang="en-US" altLang="zh-CN" sz="2400" i="1" dirty="0" smtClean="0">
                            <a:latin typeface="Cambria Math" panose="02040503050406030204" pitchFamily="18" charset="0"/>
                          </a:rPr>
                        </m:ctrlPr>
                      </m:sSubSupPr>
                      <m:e>
                        <m:r>
                          <a:rPr lang="en-US" altLang="zh-CN" sz="2400" b="0" i="1" dirty="0" smtClean="0">
                            <a:latin typeface="Cambria Math" panose="02040503050406030204" pitchFamily="18" charset="0"/>
                          </a:rPr>
                          <m:t>𝑥</m:t>
                        </m:r>
                      </m:e>
                      <m:sub>
                        <m:r>
                          <a:rPr lang="en-US" altLang="zh-CN" sz="2400" b="0" i="1" dirty="0" smtClean="0">
                            <a:latin typeface="Cambria Math" panose="02040503050406030204" pitchFamily="18" charset="0"/>
                          </a:rPr>
                          <m:t>1</m:t>
                        </m:r>
                      </m:sub>
                      <m:sup>
                        <m:r>
                          <a:rPr lang="en-US" altLang="zh-CN" sz="2400" b="0" i="1" dirty="0" smtClean="0">
                            <a:latin typeface="Cambria Math" panose="02040503050406030204" pitchFamily="18" charset="0"/>
                          </a:rPr>
                          <m:t>2</m:t>
                        </m:r>
                      </m:sup>
                    </m:sSubSup>
                    <m:sSub>
                      <m:sSubPr>
                        <m:ctrlPr>
                          <a:rPr lang="en-US" altLang="zh-CN" sz="2400" i="1" dirty="0" smtClean="0">
                            <a:latin typeface="Cambria Math" panose="02040503050406030204" pitchFamily="18" charset="0"/>
                          </a:rPr>
                        </m:ctrlPr>
                      </m:sSubPr>
                      <m:e>
                        <m:r>
                          <a:rPr lang="en-US" altLang="zh-CN" sz="2400" b="0" i="1" dirty="0" smtClean="0">
                            <a:latin typeface="Cambria Math" panose="02040503050406030204" pitchFamily="18" charset="0"/>
                          </a:rPr>
                          <m:t>𝑥</m:t>
                        </m:r>
                      </m:e>
                      <m:sub>
                        <m:r>
                          <a:rPr lang="en-US" altLang="zh-CN" sz="2400" b="0" i="1" dirty="0" smtClean="0">
                            <a:latin typeface="Cambria Math" panose="02040503050406030204" pitchFamily="18" charset="0"/>
                          </a:rPr>
                          <m:t>2</m:t>
                        </m:r>
                      </m:sub>
                    </m:sSub>
                  </m:oMath>
                </a14:m>
                <a:r>
                  <a:rPr lang="zh-CN" altLang="en-US" sz="2400" dirty="0" smtClean="0"/>
                  <a:t> 等。</a:t>
                </a:r>
                <a:endParaRPr lang="zh-CN" altLang="en-US" sz="2400" dirty="0"/>
              </a:p>
            </p:txBody>
          </p:sp>
        </mc:Choice>
        <mc:Fallback xmlns="">
          <p:sp>
            <p:nvSpPr>
              <p:cNvPr id="19" name="文本框 18"/>
              <p:cNvSpPr txBox="1">
                <a:spLocks noRot="1" noChangeAspect="1" noMove="1" noResize="1" noEditPoints="1" noAdjustHandles="1" noChangeArrowheads="1" noChangeShapeType="1" noTextEdit="1"/>
              </p:cNvSpPr>
              <p:nvPr/>
            </p:nvSpPr>
            <p:spPr>
              <a:xfrm>
                <a:off x="5817244" y="5299675"/>
                <a:ext cx="6000003" cy="867995"/>
              </a:xfrm>
              <a:prstGeom prst="rect">
                <a:avLst/>
              </a:prstGeom>
              <a:blipFill>
                <a:blip r:embed="rId7"/>
                <a:stretch>
                  <a:fillRect l="-1523" t="-5594" r="-1117" b="-11189"/>
                </a:stretch>
              </a:blipFill>
            </p:spPr>
            <p:txBody>
              <a:bodyPr/>
              <a:lstStyle/>
              <a:p>
                <a:r>
                  <a:rPr lang="zh-CN" altLang="en-US">
                    <a:noFill/>
                  </a:rPr>
                  <a:t> </a:t>
                </a:r>
              </a:p>
            </p:txBody>
          </p:sp>
        </mc:Fallback>
      </mc:AlternateContent>
      <p:sp>
        <p:nvSpPr>
          <p:cNvPr id="20" name="圆角矩形 19"/>
          <p:cNvSpPr/>
          <p:nvPr/>
        </p:nvSpPr>
        <p:spPr>
          <a:xfrm>
            <a:off x="5754433" y="4542999"/>
            <a:ext cx="6086041" cy="1750218"/>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8"/>
          <a:stretch>
            <a:fillRect/>
          </a:stretch>
        </p:blipFill>
        <p:spPr>
          <a:xfrm>
            <a:off x="5615828" y="1436088"/>
            <a:ext cx="6441969" cy="2334211"/>
          </a:xfrm>
          <a:prstGeom prst="rect">
            <a:avLst/>
          </a:prstGeom>
        </p:spPr>
      </p:pic>
    </p:spTree>
    <p:extLst>
      <p:ext uri="{BB962C8B-B14F-4D97-AF65-F5344CB8AC3E}">
        <p14:creationId xmlns:p14="http://schemas.microsoft.com/office/powerpoint/2010/main" val="26198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wipe(down)">
                                      <p:cBhvr>
                                        <p:cTn id="26" dur="500"/>
                                        <p:tgtEl>
                                          <p:spTgt spid="18">
                                            <p:txEl>
                                              <p:pRg st="0" end="0"/>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down)">
                                      <p:cBhvr>
                                        <p:cTn id="29" dur="500"/>
                                        <p:tgtEl>
                                          <p:spTgt spid="22">
                                            <p:txEl>
                                              <p:pRg st="0" end="0"/>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wipe(down)">
                                      <p:cBhvr>
                                        <p:cTn id="3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build="allAtOnce"/>
      <p:bldP spid="22" grpId="0" build="allAtOnce"/>
      <p:bldP spid="19" grpId="0" build="allAtOnce"/>
      <p:bldP spid="2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97" y="1336045"/>
            <a:ext cx="5012437" cy="4018981"/>
          </a:xfrm>
          <a:prstGeom prst="rect">
            <a:avLst/>
          </a:prstGeom>
        </p:spPr>
      </p:pic>
      <p:sp>
        <p:nvSpPr>
          <p:cNvPr id="10" name="矩形 9"/>
          <p:cNvSpPr/>
          <p:nvPr/>
        </p:nvSpPr>
        <p:spPr>
          <a:xfrm>
            <a:off x="704460" y="535254"/>
            <a:ext cx="6218081" cy="461665"/>
          </a:xfrm>
          <a:prstGeom prst="rect">
            <a:avLst/>
          </a:prstGeom>
        </p:spPr>
        <p:txBody>
          <a:bodyPr wrap="square">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如何实现非线性映射 </a:t>
            </a:r>
            <a:r>
              <a:rPr lang="en-US" altLang="zh-CN" sz="2400" dirty="0" smtClean="0">
                <a:solidFill>
                  <a:srgbClr val="FFFF00"/>
                </a:solidFill>
                <a:latin typeface="黑体" panose="02010609060101010101" pitchFamily="49" charset="-122"/>
                <a:ea typeface="黑体" panose="02010609060101010101" pitchFamily="49" charset="-122"/>
              </a:rPr>
              <a:t>—— </a:t>
            </a:r>
            <a:r>
              <a:rPr lang="zh-CN" altLang="en-US" sz="2400" dirty="0" smtClean="0">
                <a:solidFill>
                  <a:srgbClr val="FFFF00"/>
                </a:solidFill>
                <a:latin typeface="黑体" panose="02010609060101010101" pitchFamily="49" charset="-122"/>
                <a:ea typeface="黑体" panose="02010609060101010101" pitchFamily="49" charset="-122"/>
              </a:rPr>
              <a:t>核函数的应用</a:t>
            </a:r>
            <a:endParaRPr lang="zh-CN" altLang="en-US" sz="2400"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4"/>
          <a:stretch>
            <a:fillRect/>
          </a:stretch>
        </p:blipFill>
        <p:spPr>
          <a:xfrm>
            <a:off x="905511" y="1361800"/>
            <a:ext cx="5108891" cy="3993226"/>
          </a:xfrm>
          <a:prstGeom prst="rect">
            <a:avLst/>
          </a:prstGeom>
        </p:spPr>
      </p:pic>
    </p:spTree>
    <p:extLst>
      <p:ext uri="{BB962C8B-B14F-4D97-AF65-F5344CB8AC3E}">
        <p14:creationId xmlns:p14="http://schemas.microsoft.com/office/powerpoint/2010/main" val="7951849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blog.csdn.net/20130919095640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133" y="1475156"/>
            <a:ext cx="6941225" cy="333462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87188" y="4809783"/>
            <a:ext cx="10231271" cy="1113766"/>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核函数的作用就是隐含着一个从低维空间到高维空间的映射，而这个映射可以把低维空间中线性不可分的两类点变成线性可分</a:t>
            </a:r>
            <a:r>
              <a:rPr lang="zh-CN" altLang="en-US" sz="2400" dirty="0" smtClean="0">
                <a:latin typeface="仿宋" panose="02010609060101010101" pitchFamily="49" charset="-122"/>
                <a:ea typeface="仿宋" panose="02010609060101010101" pitchFamily="49" charset="-122"/>
              </a:rPr>
              <a:t>的。</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30604288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2125" y="770046"/>
            <a:ext cx="10231271" cy="1113766"/>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核函数</a:t>
            </a:r>
            <a:r>
              <a:rPr lang="zh-CN" altLang="en-US" sz="2400" dirty="0" smtClean="0">
                <a:latin typeface="仿宋" panose="02010609060101010101" pitchFamily="49" charset="-122"/>
                <a:ea typeface="仿宋" panose="02010609060101010101" pitchFamily="49" charset="-122"/>
              </a:rPr>
              <a:t>的种类：</a:t>
            </a:r>
            <a:endParaRPr lang="en-US" altLang="zh-CN" sz="2400" dirty="0" smtClean="0">
              <a:latin typeface="仿宋" panose="02010609060101010101" pitchFamily="49" charset="-122"/>
              <a:ea typeface="仿宋" panose="02010609060101010101" pitchFamily="49" charset="-122"/>
            </a:endParaRPr>
          </a:p>
          <a:p>
            <a:pPr>
              <a:lnSpc>
                <a:spcPct val="150000"/>
              </a:lnSpc>
            </a:pPr>
            <a:endParaRPr lang="zh-CN" altLang="en-US" sz="2400" dirty="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1476516" y="1706609"/>
            <a:ext cx="8977669" cy="3171825"/>
          </a:xfrm>
          <a:prstGeom prst="rect">
            <a:avLst/>
          </a:prstGeom>
        </p:spPr>
      </p:pic>
    </p:spTree>
    <p:extLst>
      <p:ext uri="{BB962C8B-B14F-4D97-AF65-F5344CB8AC3E}">
        <p14:creationId xmlns:p14="http://schemas.microsoft.com/office/powerpoint/2010/main" val="3106794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s1.baidu.com/6ONXsjip0QIZ8tyhnq/it/u=4007557657,233417034&amp;fm=173&amp;app=49&amp;f=JPEG?w=640&amp;h=212&amp;s=83747D32CFE448031ED5C5CE0000E0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88" y="595879"/>
            <a:ext cx="8130505" cy="269323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a:stretch>
            <a:fillRect/>
          </a:stretch>
        </p:blipFill>
        <p:spPr>
          <a:xfrm>
            <a:off x="6205183" y="4184788"/>
            <a:ext cx="5320979" cy="2585663"/>
          </a:xfrm>
          <a:prstGeom prst="rect">
            <a:avLst/>
          </a:prstGeom>
        </p:spPr>
      </p:pic>
      <p:sp>
        <p:nvSpPr>
          <p:cNvPr id="2" name="矩形 1"/>
          <p:cNvSpPr/>
          <p:nvPr/>
        </p:nvSpPr>
        <p:spPr>
          <a:xfrm>
            <a:off x="158885" y="3299999"/>
            <a:ext cx="12360614" cy="2308324"/>
          </a:xfrm>
          <a:prstGeom prst="rect">
            <a:avLst/>
          </a:prstGeom>
        </p:spPr>
        <p:txBody>
          <a:bodyPr wrap="square">
            <a:spAutoFit/>
          </a:bodyPr>
          <a:lstStyle/>
          <a:p>
            <a:r>
              <a:rPr lang="en-US" altLang="zh-CN" sz="2400" dirty="0">
                <a:latin typeface="仿宋" panose="02010609060101010101" pitchFamily="49" charset="-122"/>
                <a:ea typeface="仿宋" panose="02010609060101010101" pitchFamily="49" charset="-122"/>
              </a:rPr>
              <a:t>X_train, </a:t>
            </a:r>
            <a:r>
              <a:rPr lang="en-US" altLang="zh-CN" sz="2400" dirty="0" err="1">
                <a:latin typeface="仿宋" panose="02010609060101010101" pitchFamily="49" charset="-122"/>
                <a:ea typeface="仿宋" panose="02010609060101010101" pitchFamily="49" charset="-122"/>
              </a:rPr>
              <a:t>X_test</a:t>
            </a:r>
            <a:r>
              <a:rPr lang="en-US" altLang="zh-CN" sz="2400" dirty="0">
                <a:latin typeface="仿宋" panose="02010609060101010101" pitchFamily="49" charset="-122"/>
                <a:ea typeface="仿宋" panose="02010609060101010101" pitchFamily="49" charset="-122"/>
              </a:rPr>
              <a:t>, </a:t>
            </a:r>
            <a:r>
              <a:rPr lang="en-US" altLang="zh-CN" sz="2400" dirty="0" err="1">
                <a:latin typeface="仿宋" panose="02010609060101010101" pitchFamily="49" charset="-122"/>
                <a:ea typeface="仿宋" panose="02010609060101010101" pitchFamily="49" charset="-122"/>
              </a:rPr>
              <a:t>y_train</a:t>
            </a:r>
            <a:r>
              <a:rPr lang="en-US" altLang="zh-CN" sz="2400" dirty="0">
                <a:latin typeface="仿宋" panose="02010609060101010101" pitchFamily="49" charset="-122"/>
                <a:ea typeface="仿宋" panose="02010609060101010101" pitchFamily="49" charset="-122"/>
              </a:rPr>
              <a:t>, </a:t>
            </a:r>
            <a:r>
              <a:rPr lang="en-US" altLang="zh-CN" sz="2400" dirty="0" err="1">
                <a:latin typeface="仿宋" panose="02010609060101010101" pitchFamily="49" charset="-122"/>
                <a:ea typeface="仿宋" panose="02010609060101010101" pitchFamily="49" charset="-122"/>
              </a:rPr>
              <a:t>y_test</a:t>
            </a:r>
            <a:r>
              <a:rPr lang="en-US" altLang="zh-CN" sz="2400" dirty="0">
                <a:latin typeface="仿宋" panose="02010609060101010101" pitchFamily="49" charset="-122"/>
                <a:ea typeface="仿宋" panose="02010609060101010101" pitchFamily="49" charset="-122"/>
              </a:rPr>
              <a:t> = </a:t>
            </a:r>
            <a:endParaRPr lang="en-US" altLang="zh-CN" sz="2400" dirty="0" smtClean="0">
              <a:latin typeface="仿宋" panose="02010609060101010101" pitchFamily="49" charset="-122"/>
              <a:ea typeface="仿宋" panose="02010609060101010101" pitchFamily="49" charset="-122"/>
            </a:endParaRPr>
          </a:p>
          <a:p>
            <a:r>
              <a:rPr lang="en-US" altLang="zh-CN" sz="2400" dirty="0" err="1" smtClean="0">
                <a:latin typeface="仿宋" panose="02010609060101010101" pitchFamily="49" charset="-122"/>
                <a:ea typeface="仿宋" panose="02010609060101010101" pitchFamily="49" charset="-122"/>
              </a:rPr>
              <a:t>train_test_split</a:t>
            </a:r>
            <a:r>
              <a:rPr lang="en-US" altLang="zh-CN"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iris_dataset</a:t>
            </a:r>
            <a:r>
              <a:rPr lang="en-US" altLang="zh-CN" sz="2400" dirty="0">
                <a:latin typeface="仿宋" panose="02010609060101010101" pitchFamily="49" charset="-122"/>
                <a:ea typeface="仿宋" panose="02010609060101010101" pitchFamily="49" charset="-122"/>
              </a:rPr>
              <a:t>['data'], </a:t>
            </a:r>
            <a:r>
              <a:rPr lang="en-US" altLang="zh-CN" sz="2400" dirty="0" err="1">
                <a:latin typeface="仿宋" panose="02010609060101010101" pitchFamily="49" charset="-122"/>
                <a:ea typeface="仿宋" panose="02010609060101010101" pitchFamily="49" charset="-122"/>
              </a:rPr>
              <a:t>iris_dataset</a:t>
            </a:r>
            <a:r>
              <a:rPr lang="en-US" altLang="zh-CN" sz="2400" dirty="0">
                <a:latin typeface="仿宋" panose="02010609060101010101" pitchFamily="49" charset="-122"/>
                <a:ea typeface="仿宋" panose="02010609060101010101" pitchFamily="49" charset="-122"/>
              </a:rPr>
              <a:t>['target'], </a:t>
            </a:r>
            <a:r>
              <a:rPr lang="en-US" altLang="zh-CN" sz="2400" dirty="0" err="1">
                <a:latin typeface="仿宋" panose="02010609060101010101" pitchFamily="49" charset="-122"/>
                <a:ea typeface="仿宋" panose="02010609060101010101" pitchFamily="49" charset="-122"/>
              </a:rPr>
              <a:t>random_state</a:t>
            </a:r>
            <a:r>
              <a:rPr lang="en-US" altLang="zh-CN" sz="2400" dirty="0">
                <a:latin typeface="仿宋" panose="02010609060101010101" pitchFamily="49" charset="-122"/>
                <a:ea typeface="仿宋" panose="02010609060101010101" pitchFamily="49" charset="-122"/>
              </a:rPr>
              <a:t>=0)</a:t>
            </a:r>
          </a:p>
          <a:p>
            <a:endParaRPr lang="en-US" altLang="zh-CN" sz="2400" dirty="0">
              <a:latin typeface="仿宋" panose="02010609060101010101" pitchFamily="49" charset="-122"/>
              <a:ea typeface="仿宋" panose="02010609060101010101" pitchFamily="49" charset="-122"/>
            </a:endParaRPr>
          </a:p>
          <a:p>
            <a:r>
              <a:rPr lang="en-US" altLang="zh-CN" sz="2400" dirty="0">
                <a:solidFill>
                  <a:srgbClr val="FFFF00"/>
                </a:solidFill>
                <a:latin typeface="仿宋" panose="02010609060101010101" pitchFamily="49" charset="-122"/>
                <a:ea typeface="仿宋" panose="02010609060101010101" pitchFamily="49" charset="-122"/>
              </a:rPr>
              <a:t>clf=</a:t>
            </a:r>
            <a:r>
              <a:rPr lang="en-US" altLang="zh-CN" sz="2400" dirty="0" err="1">
                <a:solidFill>
                  <a:srgbClr val="FFFF00"/>
                </a:solidFill>
                <a:latin typeface="仿宋" panose="02010609060101010101" pitchFamily="49" charset="-122"/>
                <a:ea typeface="仿宋" panose="02010609060101010101" pitchFamily="49" charset="-122"/>
              </a:rPr>
              <a:t>svm.SVC</a:t>
            </a:r>
            <a:r>
              <a:rPr lang="en-US" altLang="zh-CN" sz="2400" dirty="0">
                <a:solidFill>
                  <a:srgbClr val="FFFF00"/>
                </a:solidFill>
                <a:latin typeface="仿宋" panose="02010609060101010101" pitchFamily="49" charset="-122"/>
                <a:ea typeface="仿宋" panose="02010609060101010101" pitchFamily="49" charset="-122"/>
              </a:rPr>
              <a:t>(C=1,kernel='</a:t>
            </a:r>
            <a:r>
              <a:rPr lang="en-US" altLang="zh-CN" sz="2400" dirty="0" err="1">
                <a:solidFill>
                  <a:srgbClr val="FFFF00"/>
                </a:solidFill>
                <a:latin typeface="仿宋" panose="02010609060101010101" pitchFamily="49" charset="-122"/>
                <a:ea typeface="仿宋" panose="02010609060101010101" pitchFamily="49" charset="-122"/>
              </a:rPr>
              <a:t>rbf</a:t>
            </a:r>
            <a:r>
              <a:rPr lang="en-US" altLang="zh-CN" sz="2400" dirty="0">
                <a:solidFill>
                  <a:srgbClr val="FFFF00"/>
                </a:solidFill>
                <a:latin typeface="仿宋" panose="02010609060101010101" pitchFamily="49" charset="-122"/>
                <a:ea typeface="仿宋" panose="02010609060101010101" pitchFamily="49" charset="-122"/>
              </a:rPr>
              <a:t>',gamma=0.1)</a:t>
            </a:r>
          </a:p>
          <a:p>
            <a:endParaRPr lang="en-US" altLang="zh-CN" sz="2400" dirty="0">
              <a:latin typeface="仿宋" panose="02010609060101010101" pitchFamily="49" charset="-122"/>
              <a:ea typeface="仿宋" panose="02010609060101010101" pitchFamily="49" charset="-122"/>
            </a:endParaRPr>
          </a:p>
          <a:p>
            <a:r>
              <a:rPr lang="en-US" altLang="zh-CN" sz="2400" dirty="0" err="1">
                <a:latin typeface="仿宋" panose="02010609060101010101" pitchFamily="49" charset="-122"/>
                <a:ea typeface="仿宋" panose="02010609060101010101" pitchFamily="49" charset="-122"/>
              </a:rPr>
              <a:t>clf.fit</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X_train,y_train</a:t>
            </a:r>
            <a:r>
              <a:rPr lang="en-US" altLang="zh-CN" sz="2400" dirty="0">
                <a:latin typeface="仿宋" panose="02010609060101010101" pitchFamily="49" charset="-122"/>
                <a:ea typeface="仿宋" panose="02010609060101010101" pitchFamily="49" charset="-122"/>
              </a:rPr>
              <a:t>)</a:t>
            </a:r>
          </a:p>
        </p:txBody>
      </p:sp>
    </p:spTree>
    <p:extLst>
      <p:ext uri="{BB962C8B-B14F-4D97-AF65-F5344CB8AC3E}">
        <p14:creationId xmlns:p14="http://schemas.microsoft.com/office/powerpoint/2010/main" val="18725868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50376" y="1126522"/>
            <a:ext cx="11245755" cy="400110"/>
          </a:xfrm>
          <a:prstGeom prst="rect">
            <a:avLst/>
          </a:prstGeom>
          <a:ln>
            <a:solidFill>
              <a:schemeClr val="tx1"/>
            </a:solidFill>
          </a:ln>
        </p:spPr>
        <p:txBody>
          <a:bodyPr wrap="square">
            <a:spAutoFit/>
          </a:bodyPr>
          <a:lstStyle/>
          <a:p>
            <a:r>
              <a:rPr lang="en-US" altLang="zh-CN" sz="2000" dirty="0" err="1">
                <a:latin typeface="仿宋" panose="02010609060101010101" pitchFamily="49" charset="-122"/>
                <a:ea typeface="仿宋" panose="02010609060101010101" pitchFamily="49" charset="-122"/>
              </a:rPr>
              <a:t>sklearn.svm.SVC</a:t>
            </a:r>
            <a:r>
              <a:rPr lang="en-US" altLang="zh-CN" sz="2000" dirty="0">
                <a:latin typeface="仿宋" panose="02010609060101010101" pitchFamily="49" charset="-122"/>
                <a:ea typeface="仿宋" panose="02010609060101010101" pitchFamily="49" charset="-122"/>
              </a:rPr>
              <a:t>(C=1.0, kernel='</a:t>
            </a:r>
            <a:r>
              <a:rPr lang="en-US" altLang="zh-CN" sz="2000" dirty="0" err="1">
                <a:latin typeface="仿宋" panose="02010609060101010101" pitchFamily="49" charset="-122"/>
                <a:ea typeface="仿宋" panose="02010609060101010101" pitchFamily="49" charset="-122"/>
              </a:rPr>
              <a:t>rbf</a:t>
            </a:r>
            <a:r>
              <a:rPr lang="en-US" altLang="zh-CN" sz="2000" dirty="0">
                <a:latin typeface="仿宋" panose="02010609060101010101" pitchFamily="49" charset="-122"/>
                <a:ea typeface="仿宋" panose="02010609060101010101" pitchFamily="49" charset="-122"/>
              </a:rPr>
              <a:t>', degree=3, gamma='auto</a:t>
            </a:r>
            <a:r>
              <a:rPr lang="en-US" altLang="zh-CN" sz="2000" dirty="0" smtClean="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p:txBody>
      </p:sp>
      <p:sp>
        <p:nvSpPr>
          <p:cNvPr id="5" name="文本框 4"/>
          <p:cNvSpPr txBox="1"/>
          <p:nvPr/>
        </p:nvSpPr>
        <p:spPr>
          <a:xfrm>
            <a:off x="450376" y="409433"/>
            <a:ext cx="4647426" cy="461665"/>
          </a:xfrm>
          <a:prstGeom prst="rect">
            <a:avLst/>
          </a:prstGeom>
          <a:noFill/>
        </p:spPr>
        <p:txBody>
          <a:bodyPr wrap="none" rtlCol="0">
            <a:spAutoFit/>
          </a:bodyPr>
          <a:lstStyle/>
          <a:p>
            <a:r>
              <a:rPr lang="en-US" altLang="zh-CN" sz="2400" dirty="0" err="1" smtClean="0">
                <a:solidFill>
                  <a:srgbClr val="FFFF00"/>
                </a:solidFill>
                <a:latin typeface="黑体" panose="02010609060101010101" pitchFamily="49" charset="-122"/>
                <a:ea typeface="黑体" panose="02010609060101010101" pitchFamily="49" charset="-122"/>
              </a:rPr>
              <a:t>sklearn.svm.SVC</a:t>
            </a:r>
            <a:r>
              <a:rPr lang="en-US" altLang="zh-CN" sz="2400" dirty="0" smtClean="0">
                <a:solidFill>
                  <a:srgbClr val="FFFF00"/>
                </a:solidFill>
                <a:latin typeface="黑体" panose="02010609060101010101" pitchFamily="49" charset="-122"/>
                <a:ea typeface="黑体" panose="02010609060101010101" pitchFamily="49" charset="-122"/>
              </a:rPr>
              <a:t>()</a:t>
            </a:r>
            <a:r>
              <a:rPr lang="zh-CN" altLang="en-US" sz="2400" dirty="0" smtClean="0">
                <a:solidFill>
                  <a:srgbClr val="FFFF00"/>
                </a:solidFill>
                <a:latin typeface="黑体" panose="02010609060101010101" pitchFamily="49" charset="-122"/>
                <a:ea typeface="黑体" panose="02010609060101010101" pitchFamily="49" charset="-122"/>
              </a:rPr>
              <a:t>的主要参数：</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6" name="矩形 5"/>
          <p:cNvSpPr/>
          <p:nvPr/>
        </p:nvSpPr>
        <p:spPr>
          <a:xfrm>
            <a:off x="450376" y="1782056"/>
            <a:ext cx="11327642" cy="4247317"/>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C</a:t>
            </a:r>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float参数 默认值为1.0）表示错误项的惩罚系数C越大，即对分错样本的惩罚程度越大，因此在训练样本中准确率越</a:t>
            </a:r>
            <a:r>
              <a:rPr lang="zh-CN" altLang="en-US" sz="2000" dirty="0" smtClean="0">
                <a:latin typeface="仿宋" panose="02010609060101010101" pitchFamily="49" charset="-122"/>
                <a:ea typeface="仿宋" panose="02010609060101010101" pitchFamily="49" charset="-122"/>
              </a:rPr>
              <a:t>高；</a:t>
            </a:r>
            <a:r>
              <a:rPr lang="zh-CN" altLang="en-US" sz="2000" dirty="0">
                <a:latin typeface="仿宋" panose="02010609060101010101" pitchFamily="49" charset="-122"/>
                <a:ea typeface="仿宋" panose="02010609060101010101" pitchFamily="49" charset="-122"/>
              </a:rPr>
              <a:t>相反，减小C的话，容许训练样本中有一些误分类错误</a:t>
            </a:r>
            <a:r>
              <a:rPr lang="zh-CN" altLang="en-US" sz="2000" dirty="0" smtClean="0">
                <a:latin typeface="仿宋" panose="02010609060101010101" pitchFamily="49" charset="-122"/>
                <a:ea typeface="仿宋" panose="02010609060101010101" pitchFamily="49" charset="-122"/>
              </a:rPr>
              <a:t>样本。</a:t>
            </a:r>
            <a:r>
              <a:rPr lang="zh-CN" altLang="en-US" sz="2000" dirty="0">
                <a:latin typeface="仿宋" panose="02010609060101010101" pitchFamily="49" charset="-122"/>
                <a:ea typeface="仿宋" panose="02010609060101010101" pitchFamily="49" charset="-122"/>
              </a:rPr>
              <a:t>对于训练样本带有噪声的情况，一般采用后者，把训练样本集中错误分类的样本作为</a:t>
            </a:r>
            <a:r>
              <a:rPr lang="zh-CN" altLang="en-US" sz="2000" dirty="0" smtClean="0">
                <a:latin typeface="仿宋" panose="02010609060101010101" pitchFamily="49" charset="-122"/>
                <a:ea typeface="仿宋" panose="02010609060101010101" pitchFamily="49" charset="-122"/>
              </a:rPr>
              <a:t>噪声</a:t>
            </a:r>
            <a:r>
              <a:rPr lang="en-US" altLang="zh-CN" sz="2000" dirty="0" smtClean="0">
                <a:latin typeface="仿宋" panose="02010609060101010101" pitchFamily="49" charset="-122"/>
                <a:ea typeface="仿宋" panose="02010609060101010101" pitchFamily="49" charset="-122"/>
              </a:rPr>
              <a:t>;</a:t>
            </a:r>
          </a:p>
          <a:p>
            <a:pPr marL="285750" indent="-285750">
              <a:lnSpc>
                <a:spcPct val="150000"/>
              </a:lnSpc>
              <a:buFont typeface="Wingdings" panose="05000000000000000000" pitchFamily="2" charset="2"/>
              <a:buChar char="p"/>
            </a:pPr>
            <a:r>
              <a:rPr lang="en-US" altLang="zh-CN" sz="2000" dirty="0" smtClean="0">
                <a:latin typeface="仿宋" panose="02010609060101010101" pitchFamily="49" charset="-122"/>
                <a:ea typeface="仿宋" panose="02010609060101010101" pitchFamily="49" charset="-122"/>
              </a:rPr>
              <a:t>kernel:</a:t>
            </a:r>
            <a:r>
              <a:rPr lang="zh-CN" altLang="en-US" sz="2000" dirty="0" smtClean="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str</a:t>
            </a:r>
            <a:r>
              <a:rPr lang="zh-CN" altLang="en-US" sz="2000" dirty="0">
                <a:latin typeface="仿宋" panose="02010609060101010101" pitchFamily="49" charset="-122"/>
                <a:ea typeface="仿宋" panose="02010609060101010101" pitchFamily="49" charset="-122"/>
              </a:rPr>
              <a:t>参数 默认</a:t>
            </a:r>
            <a:r>
              <a:rPr lang="zh-CN" altLang="en-US" sz="2000" dirty="0" smtClean="0">
                <a:latin typeface="仿宋" panose="02010609060101010101" pitchFamily="49" charset="-122"/>
                <a:ea typeface="仿宋" panose="02010609060101010101" pitchFamily="49" charset="-122"/>
              </a:rPr>
              <a:t>为</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rbf</a:t>
            </a:r>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该参数用于选择模型所使用的</a:t>
            </a:r>
            <a:r>
              <a:rPr lang="zh-CN" altLang="en-US" sz="2000" dirty="0" smtClean="0">
                <a:latin typeface="仿宋" panose="02010609060101010101" pitchFamily="49" charset="-122"/>
                <a:ea typeface="仿宋" panose="02010609060101010101" pitchFamily="49" charset="-122"/>
              </a:rPr>
              <a:t>核函数，常用核函数：</a:t>
            </a:r>
            <a:r>
              <a:rPr lang="en-US" altLang="zh-CN" sz="2000" dirty="0" smtClean="0">
                <a:latin typeface="仿宋" panose="02010609060101010101" pitchFamily="49" charset="-122"/>
                <a:ea typeface="仿宋" panose="02010609060101010101" pitchFamily="49" charset="-122"/>
              </a:rPr>
              <a:t>linear</a:t>
            </a:r>
            <a:r>
              <a:rPr lang="zh-CN" altLang="en-US" sz="2000" dirty="0" smtClean="0">
                <a:latin typeface="仿宋" panose="02010609060101010101" pitchFamily="49" charset="-122"/>
                <a:ea typeface="仿宋" panose="02010609060101010101" pitchFamily="49" charset="-122"/>
              </a:rPr>
              <a:t>（线性核）、</a:t>
            </a:r>
            <a:r>
              <a:rPr lang="en-US" altLang="zh-CN" sz="2000" dirty="0" smtClean="0">
                <a:latin typeface="仿宋" panose="02010609060101010101" pitchFamily="49" charset="-122"/>
                <a:ea typeface="仿宋" panose="02010609060101010101" pitchFamily="49" charset="-122"/>
              </a:rPr>
              <a:t>poly</a:t>
            </a:r>
            <a:r>
              <a:rPr lang="zh-CN" altLang="en-US" sz="2000" dirty="0" smtClean="0">
                <a:latin typeface="仿宋" panose="02010609060101010101" pitchFamily="49" charset="-122"/>
                <a:ea typeface="仿宋" panose="02010609060101010101" pitchFamily="49" charset="-122"/>
              </a:rPr>
              <a:t>（多项式核函数）、</a:t>
            </a:r>
            <a:r>
              <a:rPr lang="en-US" altLang="zh-CN" sz="2000" dirty="0" err="1" smtClean="0">
                <a:latin typeface="仿宋" panose="02010609060101010101" pitchFamily="49" charset="-122"/>
                <a:ea typeface="仿宋" panose="02010609060101010101" pitchFamily="49" charset="-122"/>
              </a:rPr>
              <a:t>rbf</a:t>
            </a:r>
            <a:r>
              <a:rPr lang="zh-CN" altLang="en-US" sz="2000" dirty="0" smtClean="0">
                <a:latin typeface="仿宋" panose="02010609060101010101" pitchFamily="49" charset="-122"/>
                <a:ea typeface="仿宋" panose="02010609060101010101" pitchFamily="49" charset="-122"/>
              </a:rPr>
              <a:t>（径</a:t>
            </a:r>
            <a:r>
              <a:rPr lang="zh-CN" altLang="en-US" sz="2000" dirty="0">
                <a:latin typeface="仿宋" panose="02010609060101010101" pitchFamily="49" charset="-122"/>
                <a:ea typeface="仿宋" panose="02010609060101010101" pitchFamily="49" charset="-122"/>
              </a:rPr>
              <a:t>像核函数</a:t>
            </a:r>
            <a:r>
              <a:rPr lang="en-US" altLang="zh-CN" sz="2000" dirty="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高斯</a:t>
            </a:r>
            <a:r>
              <a:rPr lang="zh-CN" altLang="en-US" sz="2000" dirty="0" smtClean="0">
                <a:latin typeface="仿宋" panose="02010609060101010101" pitchFamily="49" charset="-122"/>
                <a:ea typeface="仿宋" panose="02010609060101010101" pitchFamily="49" charset="-122"/>
              </a:rPr>
              <a:t>核）、</a:t>
            </a:r>
            <a:r>
              <a:rPr lang="en-US" altLang="zh-CN" sz="2000" dirty="0">
                <a:latin typeface="仿宋" panose="02010609060101010101" pitchFamily="49" charset="-122"/>
                <a:ea typeface="仿宋" panose="02010609060101010101" pitchFamily="49" charset="-122"/>
              </a:rPr>
              <a:t> </a:t>
            </a:r>
            <a:r>
              <a:rPr lang="en-US" altLang="zh-CN" sz="2000" dirty="0" err="1" smtClean="0">
                <a:latin typeface="仿宋" panose="02010609060101010101" pitchFamily="49" charset="-122"/>
                <a:ea typeface="仿宋" panose="02010609060101010101" pitchFamily="49" charset="-122"/>
              </a:rPr>
              <a:t>sigmod</a:t>
            </a:r>
            <a:r>
              <a:rPr lang="zh-CN" altLang="en-US"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sigmod</a:t>
            </a:r>
            <a:r>
              <a:rPr lang="zh-CN" altLang="en-US" sz="2000" dirty="0" smtClean="0">
                <a:latin typeface="仿宋" panose="02010609060101010101" pitchFamily="49" charset="-122"/>
                <a:ea typeface="仿宋" panose="02010609060101010101" pitchFamily="49" charset="-122"/>
              </a:rPr>
              <a:t>核函数）</a:t>
            </a:r>
            <a:r>
              <a:rPr lang="en-US" altLang="zh-CN" sz="2000" dirty="0" smtClean="0">
                <a:latin typeface="仿宋" panose="02010609060101010101" pitchFamily="49" charset="-122"/>
                <a:ea typeface="仿宋" panose="02010609060101010101" pitchFamily="49" charset="-122"/>
              </a:rPr>
              <a:t>;</a:t>
            </a:r>
          </a:p>
          <a:p>
            <a:pPr marL="285750" indent="-285750">
              <a:lnSpc>
                <a:spcPct val="150000"/>
              </a:lnSpc>
              <a:buFont typeface="Wingdings" panose="05000000000000000000" pitchFamily="2" charset="2"/>
              <a:buChar char="p"/>
            </a:pPr>
            <a:r>
              <a:rPr lang="en-US" altLang="zh-CN" sz="2000" dirty="0" smtClean="0">
                <a:latin typeface="仿宋" panose="02010609060101010101" pitchFamily="49" charset="-122"/>
                <a:ea typeface="仿宋" panose="02010609060101010101" pitchFamily="49" charset="-122"/>
              </a:rPr>
              <a:t>degree:</a:t>
            </a:r>
            <a:r>
              <a:rPr lang="zh-CN" altLang="en-US" sz="2000" dirty="0" smtClean="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int</a:t>
            </a:r>
            <a:r>
              <a:rPr lang="zh-CN" altLang="en-US" sz="2000" dirty="0">
                <a:latin typeface="仿宋" panose="02010609060101010101" pitchFamily="49" charset="-122"/>
                <a:ea typeface="仿宋" panose="02010609060101010101" pitchFamily="49" charset="-122"/>
              </a:rPr>
              <a:t>型参数 默认为</a:t>
            </a:r>
            <a:r>
              <a:rPr lang="en-US" altLang="zh-CN" sz="2000" dirty="0">
                <a:latin typeface="仿宋" panose="02010609060101010101" pitchFamily="49" charset="-122"/>
                <a:ea typeface="仿宋" panose="02010609060101010101" pitchFamily="49" charset="-122"/>
              </a:rPr>
              <a:t>3</a:t>
            </a:r>
            <a:r>
              <a:rPr lang="zh-CN" altLang="en-US" sz="2000" dirty="0">
                <a:latin typeface="仿宋" panose="02010609060101010101" pitchFamily="49" charset="-122"/>
                <a:ea typeface="仿宋" panose="02010609060101010101" pitchFamily="49" charset="-122"/>
              </a:rPr>
              <a:t>）该参数只</a:t>
            </a:r>
            <a:r>
              <a:rPr lang="zh-CN" altLang="en-US" sz="2000" dirty="0" smtClean="0">
                <a:latin typeface="仿宋" panose="02010609060101010101" pitchFamily="49" charset="-122"/>
                <a:ea typeface="仿宋" panose="02010609060101010101" pitchFamily="49" charset="-122"/>
              </a:rPr>
              <a:t>对</a:t>
            </a:r>
            <a:r>
              <a:rPr lang="en-US" altLang="zh-CN" sz="2000" dirty="0" smtClean="0">
                <a:latin typeface="仿宋" panose="02010609060101010101" pitchFamily="49" charset="-122"/>
                <a:ea typeface="仿宋" panose="02010609060101010101" pitchFamily="49" charset="-122"/>
              </a:rPr>
              <a:t>kernel='poly</a:t>
            </a:r>
            <a:r>
              <a:rPr lang="en-US" altLang="zh-CN" sz="2000" dirty="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多项式核函数</a:t>
            </a:r>
            <a:r>
              <a:rPr lang="en-US" altLang="zh-CN" sz="2000" dirty="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有用，是指多项式核函数的阶数</a:t>
            </a:r>
            <a:r>
              <a:rPr lang="en-US" altLang="zh-CN" sz="2000" dirty="0" smtClean="0">
                <a:latin typeface="仿宋" panose="02010609060101010101" pitchFamily="49" charset="-122"/>
                <a:ea typeface="仿宋" panose="02010609060101010101" pitchFamily="49" charset="-122"/>
              </a:rPr>
              <a:t>n;</a:t>
            </a:r>
          </a:p>
          <a:p>
            <a:pPr marL="285750" indent="-285750">
              <a:lnSpc>
                <a:spcPct val="150000"/>
              </a:lnSpc>
              <a:buFont typeface="Wingdings" panose="05000000000000000000" pitchFamily="2" charset="2"/>
              <a:buChar char="p"/>
            </a:pPr>
            <a:r>
              <a:rPr lang="en-US" altLang="zh-CN" sz="2000" dirty="0" smtClean="0">
                <a:latin typeface="仿宋" panose="02010609060101010101" pitchFamily="49" charset="-122"/>
                <a:ea typeface="仿宋" panose="02010609060101010101" pitchFamily="49" charset="-122"/>
              </a:rPr>
              <a:t>gamma</a:t>
            </a:r>
            <a:r>
              <a:rPr lang="zh-CN" altLang="en-US" sz="2000" dirty="0" smtClean="0">
                <a:latin typeface="仿宋" panose="02010609060101010101" pitchFamily="49" charset="-122"/>
                <a:ea typeface="仿宋" panose="02010609060101010101" pitchFamily="49" charset="-122"/>
              </a:rPr>
              <a:t>：（</a:t>
            </a:r>
            <a:r>
              <a:rPr lang="en-US" altLang="zh-CN" sz="2000" dirty="0">
                <a:latin typeface="仿宋" panose="02010609060101010101" pitchFamily="49" charset="-122"/>
                <a:ea typeface="仿宋" panose="02010609060101010101" pitchFamily="49" charset="-122"/>
              </a:rPr>
              <a:t>float</a:t>
            </a:r>
            <a:r>
              <a:rPr lang="zh-CN" altLang="en-US" sz="2000" dirty="0">
                <a:latin typeface="仿宋" panose="02010609060101010101" pitchFamily="49" charset="-122"/>
                <a:ea typeface="仿宋" panose="02010609060101010101" pitchFamily="49" charset="-122"/>
              </a:rPr>
              <a:t>参数 默认为</a:t>
            </a:r>
            <a:r>
              <a:rPr lang="en-US" altLang="zh-CN" sz="2000" dirty="0">
                <a:latin typeface="仿宋" panose="02010609060101010101" pitchFamily="49" charset="-122"/>
                <a:ea typeface="仿宋" panose="02010609060101010101" pitchFamily="49" charset="-122"/>
              </a:rPr>
              <a:t>auto</a:t>
            </a:r>
            <a:r>
              <a:rPr lang="zh-CN" altLang="en-US" sz="2000" dirty="0">
                <a:latin typeface="仿宋" panose="02010609060101010101" pitchFamily="49" charset="-122"/>
                <a:ea typeface="仿宋" panose="02010609060101010101" pitchFamily="49" charset="-122"/>
              </a:rPr>
              <a:t>）该参数为核函数系数，只</a:t>
            </a:r>
            <a:r>
              <a:rPr lang="zh-CN" altLang="en-US" sz="2000" dirty="0" smtClean="0">
                <a:latin typeface="仿宋" panose="02010609060101010101" pitchFamily="49" charset="-122"/>
                <a:ea typeface="仿宋" panose="02010609060101010101" pitchFamily="49" charset="-122"/>
              </a:rPr>
              <a:t>对</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rbf</a:t>
            </a:r>
            <a:r>
              <a:rPr lang="en-US" altLang="zh-CN" sz="2000" dirty="0" smtClean="0">
                <a:latin typeface="仿宋" panose="02010609060101010101" pitchFamily="49" charset="-122"/>
                <a:ea typeface="仿宋" panose="02010609060101010101" pitchFamily="49" charset="-122"/>
              </a:rPr>
              <a:t>','poly','</a:t>
            </a:r>
            <a:r>
              <a:rPr lang="en-US" altLang="zh-CN" sz="2000" dirty="0" err="1" smtClean="0">
                <a:latin typeface="仿宋" panose="02010609060101010101" pitchFamily="49" charset="-122"/>
                <a:ea typeface="仿宋" panose="02010609060101010101" pitchFamily="49" charset="-122"/>
              </a:rPr>
              <a:t>sigmod</a:t>
            </a:r>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有效</a:t>
            </a:r>
            <a:r>
              <a:rPr lang="zh-CN" altLang="en-US" sz="2000" dirty="0">
                <a:latin typeface="仿宋" panose="02010609060101010101" pitchFamily="49" charset="-122"/>
                <a:ea typeface="仿宋" panose="02010609060101010101" pitchFamily="49" charset="-122"/>
              </a:rPr>
              <a:t>。如果</a:t>
            </a:r>
            <a:r>
              <a:rPr lang="en-US" altLang="zh-CN" sz="2000" dirty="0">
                <a:latin typeface="仿宋" panose="02010609060101010101" pitchFamily="49" charset="-122"/>
                <a:ea typeface="仿宋" panose="02010609060101010101" pitchFamily="49" charset="-122"/>
              </a:rPr>
              <a:t>gamma</a:t>
            </a:r>
            <a:r>
              <a:rPr lang="zh-CN" altLang="en-US" sz="2000" dirty="0">
                <a:latin typeface="仿宋" panose="02010609060101010101" pitchFamily="49" charset="-122"/>
                <a:ea typeface="仿宋" panose="02010609060101010101" pitchFamily="49" charset="-122"/>
              </a:rPr>
              <a:t>设置为</a:t>
            </a:r>
            <a:r>
              <a:rPr lang="en-US" altLang="zh-CN" sz="2000" dirty="0">
                <a:latin typeface="仿宋" panose="02010609060101010101" pitchFamily="49" charset="-122"/>
                <a:ea typeface="仿宋" panose="02010609060101010101" pitchFamily="49" charset="-122"/>
              </a:rPr>
              <a:t>auto</a:t>
            </a:r>
            <a:r>
              <a:rPr lang="zh-CN" altLang="en-US" sz="2000" dirty="0">
                <a:latin typeface="仿宋" panose="02010609060101010101" pitchFamily="49" charset="-122"/>
                <a:ea typeface="仿宋" panose="02010609060101010101" pitchFamily="49" charset="-122"/>
              </a:rPr>
              <a:t>，代表其值为样本特征数的倒数，即</a:t>
            </a:r>
            <a:r>
              <a:rPr lang="en-US" altLang="zh-CN" sz="2000" dirty="0" smtClean="0">
                <a:latin typeface="仿宋" panose="02010609060101010101" pitchFamily="49" charset="-122"/>
                <a:ea typeface="仿宋" panose="02010609060101010101" pitchFamily="49" charset="-122"/>
              </a:rPr>
              <a:t>1/</a:t>
            </a:r>
            <a:r>
              <a:rPr lang="en-US" altLang="zh-CN" sz="2000" dirty="0" err="1" smtClean="0">
                <a:latin typeface="仿宋" panose="02010609060101010101" pitchFamily="49" charset="-122"/>
                <a:ea typeface="仿宋" panose="02010609060101010101" pitchFamily="49" charset="-122"/>
              </a:rPr>
              <a:t>n_features</a:t>
            </a:r>
            <a:r>
              <a:rPr lang="zh-CN" altLang="en-US" sz="2000" dirty="0">
                <a:latin typeface="仿宋" panose="02010609060101010101" pitchFamily="49" charset="-122"/>
                <a:ea typeface="仿宋" panose="02010609060101010101" pitchFamily="49" charset="-122"/>
              </a:rPr>
              <a:t>。</a:t>
            </a:r>
          </a:p>
        </p:txBody>
      </p:sp>
      <p:sp>
        <p:nvSpPr>
          <p:cNvPr id="2" name="矩形 1"/>
          <p:cNvSpPr/>
          <p:nvPr/>
        </p:nvSpPr>
        <p:spPr>
          <a:xfrm>
            <a:off x="2258632" y="6029373"/>
            <a:ext cx="7711130" cy="646331"/>
          </a:xfrm>
          <a:prstGeom prst="rect">
            <a:avLst/>
          </a:prstGeom>
        </p:spPr>
        <p:txBody>
          <a:bodyPr wrap="square">
            <a:spAutoFit/>
          </a:bodyPr>
          <a:lstStyle/>
          <a:p>
            <a:r>
              <a:rPr lang="zh-CN" altLang="en-US" dirty="0" smtClean="0">
                <a:latin typeface="仿宋" panose="02010609060101010101" pitchFamily="49" charset="-122"/>
                <a:ea typeface="仿宋" panose="02010609060101010101" pitchFamily="49" charset="-122"/>
              </a:rPr>
              <a:t>参考资料：</a:t>
            </a:r>
            <a:r>
              <a:rPr lang="zh-CN" altLang="en-US" dirty="0">
                <a:latin typeface="仿宋" panose="02010609060101010101" pitchFamily="49" charset="-122"/>
                <a:ea typeface="仿宋" panose="02010609060101010101" pitchFamily="49" charset="-122"/>
              </a:rPr>
              <a:t>机器学习笔记</a:t>
            </a:r>
            <a:r>
              <a:rPr lang="en-US" altLang="zh-CN" dirty="0">
                <a:latin typeface="仿宋" panose="02010609060101010101" pitchFamily="49" charset="-122"/>
                <a:ea typeface="仿宋" panose="02010609060101010101" pitchFamily="49" charset="-122"/>
              </a:rPr>
              <a:t>(3)-</a:t>
            </a:r>
            <a:r>
              <a:rPr lang="en-US" altLang="zh-CN" dirty="0" err="1">
                <a:latin typeface="仿宋" panose="02010609060101010101" pitchFamily="49" charset="-122"/>
                <a:ea typeface="仿宋" panose="02010609060101010101" pitchFamily="49" charset="-122"/>
              </a:rPr>
              <a:t>sklearn</a:t>
            </a:r>
            <a:r>
              <a:rPr lang="zh-CN" altLang="en-US" dirty="0">
                <a:latin typeface="仿宋" panose="02010609060101010101" pitchFamily="49" charset="-122"/>
                <a:ea typeface="仿宋" panose="02010609060101010101" pitchFamily="49" charset="-122"/>
              </a:rPr>
              <a:t>支持向量机</a:t>
            </a:r>
            <a:r>
              <a:rPr lang="en-US" altLang="zh-CN" dirty="0" smtClean="0">
                <a:latin typeface="仿宋" panose="02010609060101010101" pitchFamily="49" charset="-122"/>
                <a:ea typeface="仿宋" panose="02010609060101010101" pitchFamily="49" charset="-122"/>
              </a:rPr>
              <a:t>SVM</a:t>
            </a:r>
          </a:p>
          <a:p>
            <a:r>
              <a:rPr lang="en-US" altLang="zh-CN" dirty="0" smtClean="0">
                <a:latin typeface="仿宋" panose="02010609060101010101" pitchFamily="49" charset="-122"/>
                <a:ea typeface="仿宋" panose="02010609060101010101" pitchFamily="49" charset="-122"/>
              </a:rPr>
              <a:t>		  https</a:t>
            </a:r>
            <a:r>
              <a:rPr lang="en-US" altLang="zh-CN" dirty="0">
                <a:latin typeface="仿宋" panose="02010609060101010101" pitchFamily="49" charset="-122"/>
                <a:ea typeface="仿宋" panose="02010609060101010101" pitchFamily="49" charset="-122"/>
              </a:rPr>
              <a:t>://www.jianshu.com/p/a9f9954355b3</a:t>
            </a:r>
          </a:p>
        </p:txBody>
      </p:sp>
    </p:spTree>
    <p:extLst>
      <p:ext uri="{BB962C8B-B14F-4D97-AF65-F5344CB8AC3E}">
        <p14:creationId xmlns:p14="http://schemas.microsoft.com/office/powerpoint/2010/main" val="10194126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54848" y="237245"/>
            <a:ext cx="8204484" cy="584775"/>
          </a:xfrm>
          <a:prstGeom prst="rect">
            <a:avLst/>
          </a:prstGeom>
          <a:noFill/>
        </p:spPr>
        <p:txBody>
          <a:bodyPr wrap="square" rtlCol="0">
            <a:spAutoFit/>
          </a:bodyPr>
          <a:lstStyle/>
          <a:p>
            <a:pPr algn="ctr"/>
            <a:r>
              <a:rPr lang="en-US" altLang="zh-CN" sz="3200" dirty="0" err="1" smtClean="0">
                <a:solidFill>
                  <a:srgbClr val="FFFF00"/>
                </a:solidFill>
                <a:latin typeface="黑体" panose="02010609060101010101" pitchFamily="49" charset="-122"/>
                <a:ea typeface="黑体" panose="02010609060101010101" pitchFamily="49" charset="-122"/>
              </a:rPr>
              <a:t>sklearn</a:t>
            </a:r>
            <a:r>
              <a:rPr lang="zh-CN" altLang="en-US" sz="3200" dirty="0">
                <a:solidFill>
                  <a:srgbClr val="FFFF00"/>
                </a:solidFill>
                <a:latin typeface="黑体" panose="02010609060101010101" pitchFamily="49" charset="-122"/>
                <a:ea typeface="黑体" panose="02010609060101010101" pitchFamily="49" charset="-122"/>
              </a:rPr>
              <a:t>机器学习程序</a:t>
            </a:r>
            <a:r>
              <a:rPr lang="zh-CN" altLang="en-US" sz="3200" dirty="0" smtClean="0">
                <a:solidFill>
                  <a:srgbClr val="FFFF00"/>
                </a:solidFill>
                <a:latin typeface="黑体" panose="02010609060101010101" pitchFamily="49" charset="-122"/>
                <a:ea typeface="黑体" panose="02010609060101010101" pitchFamily="49" charset="-122"/>
              </a:rPr>
              <a:t>的基本框架</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5" name="文本框 4"/>
          <p:cNvSpPr txBox="1"/>
          <p:nvPr/>
        </p:nvSpPr>
        <p:spPr>
          <a:xfrm>
            <a:off x="437745" y="2311468"/>
            <a:ext cx="10690698" cy="4093428"/>
          </a:xfrm>
          <a:prstGeom prst="rect">
            <a:avLst/>
          </a:prstGeom>
          <a:noFill/>
          <a:ln>
            <a:solidFill>
              <a:schemeClr val="accent1"/>
            </a:solidFill>
          </a:ln>
        </p:spPr>
        <p:txBody>
          <a:bodyPr wrap="square" rtlCol="0">
            <a:spAutoFit/>
          </a:bodyPr>
          <a:lstStyle/>
          <a:p>
            <a:pPr>
              <a:lnSpc>
                <a:spcPct val="130000"/>
              </a:lnSpc>
            </a:pPr>
            <a:r>
              <a:rPr lang="en-US" altLang="zh-CN" sz="2000" dirty="0" smtClean="0">
                <a:solidFill>
                  <a:srgbClr val="FFFF00"/>
                </a:solidFill>
                <a:latin typeface="黑体" panose="02010609060101010101" pitchFamily="49" charset="-122"/>
                <a:ea typeface="黑体" panose="02010609060101010101" pitchFamily="49" charset="-122"/>
              </a:rPr>
              <a:t>2.</a:t>
            </a:r>
            <a:r>
              <a:rPr lang="zh-CN" altLang="en-US" sz="2000" dirty="0" smtClean="0">
                <a:solidFill>
                  <a:srgbClr val="FFFF00"/>
                </a:solidFill>
                <a:latin typeface="黑体" panose="02010609060101010101" pitchFamily="49" charset="-122"/>
                <a:ea typeface="黑体" panose="02010609060101010101" pitchFamily="49" charset="-122"/>
              </a:rPr>
              <a:t>必要的实现过程与函数</a:t>
            </a:r>
            <a:endParaRPr lang="en-US" altLang="zh-CN" sz="2000" dirty="0" smtClean="0">
              <a:solidFill>
                <a:srgbClr val="FFFF00"/>
              </a:solidFill>
              <a:latin typeface="黑体" panose="02010609060101010101" pitchFamily="49" charset="-122"/>
              <a:ea typeface="黑体"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train_test_split(train_data,train_target,test_size=0.4, random_state=0</a:t>
            </a:r>
            <a:r>
              <a:rPr lang="en-US" altLang="zh-CN" sz="2000" dirty="0" smtClean="0">
                <a:latin typeface="仿宋" panose="02010609060101010101" pitchFamily="49" charset="-122"/>
                <a:ea typeface="仿宋" panose="02010609060101010101" pitchFamily="49" charset="-122"/>
              </a:rPr>
              <a:t>)</a:t>
            </a:r>
          </a:p>
          <a:p>
            <a:pPr marL="457200" indent="-457200">
              <a:lnSpc>
                <a:spcPct val="130000"/>
              </a:lnSpc>
              <a:buFont typeface="Wingdings" panose="05000000000000000000" pitchFamily="2" charset="2"/>
              <a:buChar char="p"/>
            </a:pPr>
            <a:r>
              <a:rPr lang="en-US" altLang="zh-CN" sz="2000" dirty="0" smtClean="0">
                <a:latin typeface="仿宋" panose="02010609060101010101" pitchFamily="49" charset="-122"/>
                <a:ea typeface="仿宋" panose="02010609060101010101" pitchFamily="49" charset="-122"/>
              </a:rPr>
              <a:t>clf=</a:t>
            </a:r>
            <a:r>
              <a:rPr lang="en-US" altLang="zh-CN" sz="2000" dirty="0" err="1" smtClean="0">
                <a:latin typeface="仿宋" panose="02010609060101010101" pitchFamily="49" charset="-122"/>
                <a:ea typeface="仿宋" panose="02010609060101010101" pitchFamily="49" charset="-122"/>
              </a:rPr>
              <a:t>svm.SVC</a:t>
            </a:r>
            <a:r>
              <a:rPr lang="en-US" altLang="zh-CN" sz="2000" dirty="0" smtClean="0">
                <a:latin typeface="仿宋" panose="02010609060101010101" pitchFamily="49" charset="-122"/>
                <a:ea typeface="仿宋" panose="02010609060101010101" pitchFamily="49" charset="-122"/>
              </a:rPr>
              <a:t>(C=1,kernel='</a:t>
            </a:r>
            <a:r>
              <a:rPr lang="en-US" altLang="zh-CN" sz="2000" dirty="0" err="1" smtClean="0">
                <a:latin typeface="仿宋" panose="02010609060101010101" pitchFamily="49" charset="-122"/>
                <a:ea typeface="仿宋" panose="02010609060101010101" pitchFamily="49" charset="-122"/>
              </a:rPr>
              <a:t>rbf</a:t>
            </a:r>
            <a:r>
              <a:rPr lang="en-US" altLang="zh-CN" sz="2000" dirty="0" smtClean="0">
                <a:latin typeface="仿宋" panose="02010609060101010101" pitchFamily="49" charset="-122"/>
                <a:ea typeface="仿宋" panose="02010609060101010101" pitchFamily="49" charset="-122"/>
              </a:rPr>
              <a:t>',gamma=0.1)	#</a:t>
            </a:r>
            <a:r>
              <a:rPr lang="zh-CN" altLang="en-US" sz="2000" dirty="0" smtClean="0">
                <a:latin typeface="仿宋" panose="02010609060101010101" pitchFamily="49" charset="-122"/>
                <a:ea typeface="仿宋" panose="02010609060101010101" pitchFamily="49" charset="-122"/>
              </a:rPr>
              <a:t>创建</a:t>
            </a:r>
            <a:r>
              <a:rPr lang="en-US" altLang="zh-CN" sz="2000" dirty="0" smtClean="0">
                <a:latin typeface="仿宋" panose="02010609060101010101" pitchFamily="49" charset="-122"/>
                <a:ea typeface="仿宋" panose="02010609060101010101" pitchFamily="49" charset="-122"/>
              </a:rPr>
              <a:t>SVM</a:t>
            </a:r>
            <a:r>
              <a:rPr lang="zh-CN" altLang="en-US" sz="2000" dirty="0" smtClean="0">
                <a:latin typeface="仿宋" panose="02010609060101010101" pitchFamily="49" charset="-122"/>
                <a:ea typeface="仿宋" panose="02010609060101010101" pitchFamily="49" charset="-122"/>
              </a:rPr>
              <a:t>模型</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a:t>
            </a:r>
            <a:r>
              <a:rPr lang="zh-CN" altLang="en-US" sz="2000" dirty="0">
                <a:latin typeface="仿宋" panose="02010609060101010101" pitchFamily="49" charset="-122"/>
                <a:ea typeface="仿宋" panose="02010609060101010101" pitchFamily="49" charset="-122"/>
              </a:rPr>
              <a:t>变量</a:t>
            </a:r>
            <a:r>
              <a:rPr lang="en-US" altLang="zh-CN" sz="2000" dirty="0" smtClean="0">
                <a:latin typeface="仿宋" panose="02010609060101010101" pitchFamily="49" charset="-122"/>
                <a:ea typeface="仿宋" panose="02010609060101010101" pitchFamily="49" charset="-122"/>
              </a:rPr>
              <a:t>.fix(X,Y)			#</a:t>
            </a:r>
            <a:r>
              <a:rPr lang="zh-CN" altLang="en-US" sz="2000" dirty="0" smtClean="0">
                <a:latin typeface="仿宋" panose="02010609060101010101" pitchFamily="49" charset="-122"/>
                <a:ea typeface="仿宋" panose="02010609060101010101" pitchFamily="49" charset="-122"/>
              </a:rPr>
              <a:t>用于监督学习模型的训练；</a:t>
            </a:r>
            <a:r>
              <a:rPr lang="en-US" altLang="zh-CN" sz="2000" dirty="0" smtClean="0">
                <a:latin typeface="仿宋" panose="02010609060101010101" pitchFamily="49" charset="-122"/>
                <a:ea typeface="仿宋" panose="02010609060101010101" pitchFamily="49" charset="-122"/>
              </a:rPr>
              <a:t/>
            </a:r>
            <a:br>
              <a:rPr lang="en-US" altLang="zh-CN" sz="2000" dirty="0" smtClean="0">
                <a:latin typeface="仿宋" panose="02010609060101010101" pitchFamily="49" charset="-122"/>
                <a:ea typeface="仿宋" panose="02010609060101010101" pitchFamily="49" charset="-122"/>
              </a:rPr>
            </a:b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.fix(X)			#</a:t>
            </a:r>
            <a:r>
              <a:rPr lang="zh-CN" altLang="en-US" sz="2000" dirty="0" smtClean="0">
                <a:latin typeface="仿宋" panose="02010609060101010101" pitchFamily="49" charset="-122"/>
                <a:ea typeface="仿宋" panose="02010609060101010101" pitchFamily="49" charset="-122"/>
              </a:rPr>
              <a:t>用于非监督学习模型的训练；</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.score(</a:t>
            </a:r>
            <a:r>
              <a:rPr lang="en-US" altLang="zh-CN" sz="2000" dirty="0" err="1" smtClean="0">
                <a:latin typeface="仿宋" panose="02010609060101010101" pitchFamily="49" charset="-122"/>
                <a:ea typeface="仿宋" panose="02010609060101010101" pitchFamily="49" charset="-122"/>
              </a:rPr>
              <a:t>X_test</a:t>
            </a:r>
            <a:r>
              <a:rPr lang="en-US" altLang="zh-CN" sz="2000" dirty="0" smtClean="0">
                <a:latin typeface="仿宋" panose="02010609060101010101" pitchFamily="49" charset="-122"/>
                <a:ea typeface="仿宋" panose="02010609060101010101" pitchFamily="49" charset="-122"/>
              </a:rPr>
              <a:t>, </a:t>
            </a:r>
            <a:r>
              <a:rPr lang="en-US" altLang="zh-CN" sz="2000" dirty="0" err="1" smtClean="0">
                <a:latin typeface="仿宋" panose="02010609060101010101" pitchFamily="49" charset="-122"/>
                <a:ea typeface="仿宋" panose="02010609060101010101" pitchFamily="49" charset="-122"/>
              </a:rPr>
              <a:t>y_test</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用于测试训练模型的准确度</a:t>
            </a:r>
            <a:endParaRPr lang="en-US" altLang="zh-CN" sz="2000" dirty="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.predict(X)		#</a:t>
            </a:r>
            <a:r>
              <a:rPr lang="zh-CN" altLang="en-US" sz="2000" dirty="0" smtClean="0">
                <a:latin typeface="仿宋" panose="02010609060101010101" pitchFamily="49" charset="-122"/>
                <a:ea typeface="仿宋" panose="02010609060101010101" pitchFamily="49" charset="-122"/>
              </a:rPr>
              <a:t>直接</a:t>
            </a:r>
            <a:r>
              <a:rPr lang="zh-CN" altLang="en-US" sz="2000" dirty="0">
                <a:latin typeface="仿宋" panose="02010609060101010101" pitchFamily="49" charset="-122"/>
                <a:ea typeface="仿宋" panose="02010609060101010101" pitchFamily="49" charset="-122"/>
              </a:rPr>
              <a:t>返回预测后可能性最高</a:t>
            </a:r>
            <a:r>
              <a:rPr lang="zh-CN" altLang="en-US" sz="2000" dirty="0" smtClean="0">
                <a:latin typeface="仿宋" panose="02010609060101010101" pitchFamily="49" charset="-122"/>
                <a:ea typeface="仿宋" panose="02010609060101010101" pitchFamily="49" charset="-122"/>
              </a:rPr>
              <a:t>的类别；</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predict_proba</a:t>
            </a:r>
            <a:r>
              <a:rPr lang="en-US" altLang="zh-CN" sz="2000" dirty="0" smtClean="0">
                <a:latin typeface="仿宋" panose="02010609060101010101" pitchFamily="49" charset="-122"/>
                <a:ea typeface="仿宋" panose="02010609060101010101" pitchFamily="49" charset="-122"/>
              </a:rPr>
              <a:t>(X</a:t>
            </a:r>
            <a:r>
              <a:rPr lang="en-US" altLang="zh-CN" sz="2000" dirty="0">
                <a:latin typeface="仿宋" panose="02010609060101010101" pitchFamily="49" charset="-122"/>
                <a:ea typeface="仿宋" panose="02010609060101010101" pitchFamily="49" charset="-122"/>
              </a:rPr>
              <a:t>) </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用于输出待预测数据归属于各种</a:t>
            </a:r>
            <a:r>
              <a:rPr lang="zh-CN" altLang="en-US" sz="2000" dirty="0">
                <a:latin typeface="仿宋" panose="02010609060101010101" pitchFamily="49" charset="-122"/>
                <a:ea typeface="仿宋" panose="02010609060101010101" pitchFamily="49" charset="-122"/>
              </a:rPr>
              <a:t>类型的</a:t>
            </a:r>
            <a:r>
              <a:rPr lang="zh-CN" altLang="en-US" sz="2000" dirty="0" smtClean="0">
                <a:latin typeface="仿宋" panose="02010609060101010101" pitchFamily="49" charset="-122"/>
                <a:ea typeface="仿宋" panose="02010609060101010101" pitchFamily="49" charset="-122"/>
              </a:rPr>
              <a:t>可能性。</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en-US" altLang="zh-CN" sz="2000" dirty="0" err="1" smtClean="0">
                <a:latin typeface="仿宋" panose="02010609060101010101" pitchFamily="49" charset="-122"/>
                <a:ea typeface="仿宋" panose="02010609060101010101" pitchFamily="49" charset="-122"/>
              </a:rPr>
              <a:t>joblib.dump</a:t>
            </a:r>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模型文件名</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pkl</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将训练</a:t>
            </a:r>
            <a:r>
              <a:rPr lang="zh-CN" altLang="en-US" sz="2000" dirty="0">
                <a:latin typeface="仿宋" panose="02010609060101010101" pitchFamily="49" charset="-122"/>
                <a:ea typeface="仿宋" panose="02010609060101010101" pitchFamily="49" charset="-122"/>
              </a:rPr>
              <a:t>好的模型保存</a:t>
            </a:r>
            <a:r>
              <a:rPr lang="zh-CN" altLang="en-US" sz="2000" dirty="0" smtClean="0">
                <a:latin typeface="仿宋" panose="02010609060101010101" pitchFamily="49" charset="-122"/>
                <a:ea typeface="仿宋" panose="02010609060101010101" pitchFamily="49" charset="-122"/>
              </a:rPr>
              <a:t>下来</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joblib.load</a:t>
            </a:r>
            <a:r>
              <a:rPr lang="en-US" altLang="zh-CN" sz="2000" dirty="0" smtClean="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模型文件名</a:t>
            </a:r>
            <a:r>
              <a:rPr lang="en-US" altLang="zh-CN" sz="2000" dirty="0" smtClean="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pkl</a:t>
            </a:r>
            <a:r>
              <a:rPr lang="en-US" altLang="zh-CN" sz="2000" dirty="0" smtClean="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模型加载</a:t>
            </a:r>
          </a:p>
        </p:txBody>
      </p:sp>
      <p:sp>
        <p:nvSpPr>
          <p:cNvPr id="4" name="矩形 3"/>
          <p:cNvSpPr/>
          <p:nvPr/>
        </p:nvSpPr>
        <p:spPr>
          <a:xfrm>
            <a:off x="437745" y="822020"/>
            <a:ext cx="11157626" cy="1323439"/>
          </a:xfrm>
          <a:prstGeom prst="rect">
            <a:avLst/>
          </a:prstGeom>
        </p:spPr>
        <p:txBody>
          <a:bodyPr wrap="square">
            <a:spAutoFit/>
          </a:bodyPr>
          <a:lstStyle/>
          <a:p>
            <a:r>
              <a:rPr lang="en-US" altLang="zh-CN" sz="2000" dirty="0" smtClean="0">
                <a:solidFill>
                  <a:srgbClr val="FFFF00"/>
                </a:solidFill>
                <a:latin typeface="黑体" panose="02010609060101010101" pitchFamily="49" charset="-122"/>
                <a:ea typeface="黑体" panose="02010609060101010101" pitchFamily="49" charset="-122"/>
              </a:rPr>
              <a:t>1.</a:t>
            </a:r>
            <a:r>
              <a:rPr lang="zh-CN" altLang="en-US" sz="2000" dirty="0" smtClean="0">
                <a:solidFill>
                  <a:srgbClr val="FFFF00"/>
                </a:solidFill>
                <a:latin typeface="黑体" panose="02010609060101010101" pitchFamily="49" charset="-122"/>
                <a:ea typeface="黑体" panose="02010609060101010101" pitchFamily="49" charset="-122"/>
              </a:rPr>
              <a:t>必要的导入库</a:t>
            </a:r>
            <a:endParaRPr lang="en-US" altLang="zh-CN" sz="2000" dirty="0" smtClean="0">
              <a:solidFill>
                <a:srgbClr val="FFFF00"/>
              </a:solidFill>
              <a:latin typeface="黑体" panose="02010609060101010101" pitchFamily="49" charset="-122"/>
              <a:ea typeface="黑体" panose="02010609060101010101" pitchFamily="49" charset="-122"/>
            </a:endParaRPr>
          </a:p>
          <a:p>
            <a:r>
              <a:rPr lang="en-US" altLang="zh-CN" sz="2000" dirty="0" smtClean="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a:t>
            </a:r>
            <a:r>
              <a:rPr lang="en-US" altLang="zh-CN" sz="2000" dirty="0">
                <a:latin typeface="仿宋" panose="02010609060101010101" pitchFamily="49" charset="-122"/>
                <a:ea typeface="仿宋" panose="02010609060101010101" pitchFamily="49" charset="-122"/>
              </a:rPr>
              <a:t> import </a:t>
            </a:r>
            <a:r>
              <a:rPr lang="zh-CN" altLang="en-US" sz="2000" dirty="0">
                <a:latin typeface="仿宋" panose="02010609060101010101" pitchFamily="49" charset="-122"/>
                <a:ea typeface="仿宋" panose="02010609060101010101" pitchFamily="49" charset="-122"/>
              </a:rPr>
              <a:t>模型</a:t>
            </a:r>
            <a:r>
              <a:rPr lang="zh-CN" altLang="en-US" sz="2000" dirty="0" smtClean="0">
                <a:latin typeface="仿宋" panose="02010609060101010101" pitchFamily="49" charset="-122"/>
                <a:ea typeface="仿宋" panose="02010609060101010101" pitchFamily="49" charset="-122"/>
              </a:rPr>
              <a:t>类型</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导入所选择的模型</a:t>
            </a:r>
            <a:endParaRPr lang="zh-CN" altLang="en-US"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sklearn.model_selection</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train_test_split</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导入数据集划分功能</a:t>
            </a:r>
            <a:endParaRPr lang="en-US" altLang="zh-CN" sz="2000" dirty="0" smtClean="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sklearn.externals</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joblib</a:t>
            </a:r>
            <a:r>
              <a:rPr lang="en-US" altLang="zh-CN" sz="2000" dirty="0" smtClean="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导</a:t>
            </a:r>
            <a:r>
              <a:rPr lang="zh-CN" altLang="en-US" sz="2000" dirty="0" smtClean="0">
                <a:latin typeface="仿宋" panose="02010609060101010101" pitchFamily="49" charset="-122"/>
                <a:ea typeface="仿宋" panose="02010609060101010101" pitchFamily="49" charset="-122"/>
              </a:rPr>
              <a:t>入实现模型保存与加载的功能</a:t>
            </a:r>
            <a:endParaRPr lang="en-US" altLang="zh-CN"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881124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52818" y="513518"/>
            <a:ext cx="7549486" cy="1631216"/>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from sklearn.datasets import load_iris</a:t>
            </a:r>
          </a:p>
          <a:p>
            <a:r>
              <a:rPr lang="zh-CN" altLang="en-US" sz="2000" dirty="0">
                <a:latin typeface="仿宋" panose="02010609060101010101" pitchFamily="49" charset="-122"/>
                <a:ea typeface="仿宋" panose="02010609060101010101" pitchFamily="49" charset="-122"/>
              </a:rPr>
              <a:t>import numpy as np</a:t>
            </a:r>
          </a:p>
          <a:p>
            <a:r>
              <a:rPr lang="zh-CN" altLang="en-US" sz="2000" dirty="0">
                <a:latin typeface="仿宋" panose="02010609060101010101" pitchFamily="49" charset="-122"/>
                <a:ea typeface="仿宋" panose="02010609060101010101" pitchFamily="49" charset="-122"/>
              </a:rPr>
              <a:t>from sklearn import svm</a:t>
            </a:r>
          </a:p>
          <a:p>
            <a:r>
              <a:rPr lang="zh-CN" altLang="en-US" sz="2000" dirty="0">
                <a:latin typeface="仿宋" panose="02010609060101010101" pitchFamily="49" charset="-122"/>
                <a:ea typeface="仿宋" panose="02010609060101010101" pitchFamily="49" charset="-122"/>
              </a:rPr>
              <a:t>from sklearn.model_selection import train_test_split</a:t>
            </a:r>
          </a:p>
          <a:p>
            <a:r>
              <a:rPr lang="zh-CN" altLang="en-US" sz="2000" dirty="0">
                <a:latin typeface="仿宋" panose="02010609060101010101" pitchFamily="49" charset="-122"/>
                <a:ea typeface="仿宋" panose="02010609060101010101" pitchFamily="49" charset="-122"/>
              </a:rPr>
              <a:t>from sklearn.metrics import accuracy_score</a:t>
            </a:r>
          </a:p>
        </p:txBody>
      </p:sp>
      <p:sp>
        <p:nvSpPr>
          <p:cNvPr id="8" name="矩形 7"/>
          <p:cNvSpPr/>
          <p:nvPr/>
        </p:nvSpPr>
        <p:spPr>
          <a:xfrm>
            <a:off x="652818" y="2204073"/>
            <a:ext cx="10865892" cy="4401205"/>
          </a:xfrm>
          <a:prstGeom prst="rect">
            <a:avLst/>
          </a:prstGeom>
        </p:spPr>
        <p:txBody>
          <a:bodyPr wrap="square">
            <a:spAutoFit/>
          </a:bodyPr>
          <a:lstStyle/>
          <a:p>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load_iris</a:t>
            </a:r>
            <a:r>
              <a:rPr lang="en-US" altLang="zh-CN" sz="2000" dirty="0">
                <a:latin typeface="仿宋" panose="02010609060101010101" pitchFamily="49" charset="-122"/>
                <a:ea typeface="仿宋" panose="02010609060101010101" pitchFamily="49" charset="-122"/>
              </a:rPr>
              <a:t>()</a:t>
            </a:r>
          </a:p>
          <a:p>
            <a:r>
              <a:rPr lang="en-US" altLang="zh-CN" sz="2000" dirty="0" err="1" smtClean="0">
                <a:latin typeface="仿宋" panose="02010609060101010101" pitchFamily="49" charset="-122"/>
                <a:ea typeface="仿宋" panose="02010609060101010101" pitchFamily="49" charset="-122"/>
              </a:rPr>
              <a:t>X_train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train_test_split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['data'], </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['target'], </a:t>
            </a:r>
            <a:r>
              <a:rPr lang="en-US" altLang="zh-CN" sz="2000" dirty="0" err="1">
                <a:latin typeface="仿宋" panose="02010609060101010101" pitchFamily="49" charset="-122"/>
                <a:ea typeface="仿宋" panose="02010609060101010101" pitchFamily="49" charset="-122"/>
              </a:rPr>
              <a:t>random_state</a:t>
            </a:r>
            <a:r>
              <a:rPr lang="en-US" altLang="zh-CN" sz="2000" dirty="0">
                <a:latin typeface="仿宋" panose="02010609060101010101" pitchFamily="49" charset="-122"/>
                <a:ea typeface="仿宋" panose="02010609060101010101" pitchFamily="49" charset="-122"/>
              </a:rPr>
              <a:t>=0)</a:t>
            </a:r>
          </a:p>
          <a:p>
            <a:r>
              <a:rPr lang="en-US" altLang="zh-CN" sz="2000" dirty="0" smtClean="0">
                <a:latin typeface="仿宋" panose="02010609060101010101" pitchFamily="49" charset="-122"/>
                <a:ea typeface="仿宋" panose="02010609060101010101" pitchFamily="49" charset="-122"/>
              </a:rPr>
              <a:t>clf=</a:t>
            </a:r>
            <a:r>
              <a:rPr lang="en-US" altLang="zh-CN" sz="2000" dirty="0" err="1" smtClean="0">
                <a:latin typeface="仿宋" panose="02010609060101010101" pitchFamily="49" charset="-122"/>
                <a:ea typeface="仿宋" panose="02010609060101010101" pitchFamily="49" charset="-122"/>
              </a:rPr>
              <a:t>svm.SVC</a:t>
            </a:r>
            <a:r>
              <a:rPr lang="en-US" altLang="zh-CN" sz="2000" dirty="0" smtClean="0">
                <a:latin typeface="仿宋" panose="02010609060101010101" pitchFamily="49" charset="-122"/>
                <a:ea typeface="仿宋" panose="02010609060101010101" pitchFamily="49" charset="-122"/>
              </a:rPr>
              <a:t>(C=1,kernel</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rbf</a:t>
            </a:r>
            <a:r>
              <a:rPr lang="en-US" altLang="zh-CN" sz="2000" dirty="0">
                <a:latin typeface="仿宋" panose="02010609060101010101" pitchFamily="49" charset="-122"/>
                <a:ea typeface="仿宋" panose="02010609060101010101" pitchFamily="49" charset="-122"/>
              </a:rPr>
              <a:t>',gamma=0.1</a:t>
            </a:r>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	# kernel = '</a:t>
            </a:r>
            <a:r>
              <a:rPr lang="en-US" altLang="zh-CN" sz="2000" dirty="0" err="1">
                <a:latin typeface="仿宋" panose="02010609060101010101" pitchFamily="49" charset="-122"/>
                <a:ea typeface="仿宋" panose="02010609060101010101" pitchFamily="49" charset="-122"/>
              </a:rPr>
              <a:t>rbf</a:t>
            </a:r>
            <a:r>
              <a:rPr lang="en-US" altLang="zh-CN" sz="2000" dirty="0">
                <a:latin typeface="仿宋" panose="02010609060101010101" pitchFamily="49" charset="-122"/>
                <a:ea typeface="仿宋" panose="02010609060101010101" pitchFamily="49" charset="-122"/>
              </a:rPr>
              <a:t>'</a:t>
            </a:r>
          </a:p>
          <a:p>
            <a:r>
              <a:rPr lang="en-US" altLang="zh-CN" sz="2000" dirty="0" err="1" smtClean="0">
                <a:latin typeface="仿宋" panose="02010609060101010101" pitchFamily="49" charset="-122"/>
                <a:ea typeface="仿宋" panose="02010609060101010101" pitchFamily="49" charset="-122"/>
              </a:rPr>
              <a:t>clf.fit</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X_train,y_train</a:t>
            </a:r>
            <a:r>
              <a:rPr lang="en-US" altLang="zh-CN" sz="2000" dirty="0" smtClean="0">
                <a:latin typeface="仿宋" panose="02010609060101010101" pitchFamily="49" charset="-122"/>
                <a:ea typeface="仿宋" panose="02010609060101010101" pitchFamily="49" charset="-122"/>
              </a:rPr>
              <a:t>)</a:t>
            </a:r>
          </a:p>
          <a:p>
            <a:r>
              <a:rPr lang="en-US" altLang="zh-CN" sz="2000" dirty="0" smtClean="0">
                <a:latin typeface="仿宋" panose="02010609060101010101" pitchFamily="49" charset="-122"/>
                <a:ea typeface="仿宋" panose="02010609060101010101" pitchFamily="49" charset="-122"/>
              </a:rPr>
              <a:t>print </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clf.score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smtClean="0">
                <a:latin typeface="仿宋" panose="02010609060101010101" pitchFamily="49" charset="-122"/>
                <a:ea typeface="仿宋" panose="02010609060101010101" pitchFamily="49" charset="-122"/>
              </a:rPr>
              <a:t>))</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clf=</a:t>
            </a:r>
            <a:r>
              <a:rPr lang="en-US" altLang="zh-CN" sz="2000" dirty="0" err="1">
                <a:latin typeface="仿宋" panose="02010609060101010101" pitchFamily="49" charset="-122"/>
                <a:ea typeface="仿宋" panose="02010609060101010101" pitchFamily="49" charset="-122"/>
              </a:rPr>
              <a:t>svm.SVC</a:t>
            </a:r>
            <a:r>
              <a:rPr lang="en-US" altLang="zh-CN" sz="2000" dirty="0">
                <a:latin typeface="仿宋" panose="02010609060101010101" pitchFamily="49" charset="-122"/>
                <a:ea typeface="仿宋" panose="02010609060101010101" pitchFamily="49" charset="-122"/>
              </a:rPr>
              <a:t>(C=1,kernel</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linear',</a:t>
            </a:r>
            <a:r>
              <a:rPr lang="en-US" altLang="zh-CN" sz="2000" dirty="0" err="1">
                <a:latin typeface="仿宋" panose="02010609060101010101" pitchFamily="49" charset="-122"/>
                <a:ea typeface="仿宋" panose="02010609060101010101" pitchFamily="49" charset="-122"/>
              </a:rPr>
              <a:t>gamma</a:t>
            </a:r>
            <a:r>
              <a:rPr lang="en-US" altLang="zh-CN" sz="2000" dirty="0">
                <a:latin typeface="仿宋" panose="02010609060101010101" pitchFamily="49" charset="-122"/>
                <a:ea typeface="仿宋" panose="02010609060101010101" pitchFamily="49" charset="-122"/>
              </a:rPr>
              <a:t>=0.1</a:t>
            </a:r>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 kernel = </a:t>
            </a:r>
            <a:r>
              <a:rPr lang="en-US" altLang="zh-CN" sz="2000" dirty="0" smtClean="0">
                <a:latin typeface="仿宋" panose="02010609060101010101" pitchFamily="49" charset="-122"/>
                <a:ea typeface="仿宋" panose="02010609060101010101" pitchFamily="49" charset="-122"/>
              </a:rPr>
              <a:t>'</a:t>
            </a:r>
            <a:r>
              <a:rPr lang="en-US" altLang="zh-CN" sz="2000" dirty="0">
                <a:latin typeface="仿宋" panose="02010609060101010101" pitchFamily="49" charset="-122"/>
                <a:ea typeface="仿宋" panose="02010609060101010101" pitchFamily="49" charset="-122"/>
              </a:rPr>
              <a:t>linear</a:t>
            </a:r>
            <a:r>
              <a:rPr lang="en-US" altLang="zh-CN" sz="2000" dirty="0" smtClean="0">
                <a:latin typeface="仿宋" panose="02010609060101010101" pitchFamily="49" charset="-122"/>
                <a:ea typeface="仿宋" panose="02010609060101010101" pitchFamily="49" charset="-122"/>
              </a:rPr>
              <a:t>'</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clf.fit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X_train,y_train</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print (</a:t>
            </a:r>
            <a:r>
              <a:rPr lang="en-US" altLang="zh-CN" sz="2000" dirty="0" err="1">
                <a:latin typeface="仿宋" panose="02010609060101010101" pitchFamily="49" charset="-122"/>
                <a:ea typeface="仿宋" panose="02010609060101010101" pitchFamily="49" charset="-122"/>
              </a:rPr>
              <a:t>clf.score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a:t>
            </a:r>
          </a:p>
          <a:p>
            <a:endParaRPr lang="en-US" altLang="zh-CN" sz="2000" dirty="0" smtClean="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clf=</a:t>
            </a:r>
            <a:r>
              <a:rPr lang="en-US" altLang="zh-CN" sz="2000" dirty="0" err="1">
                <a:latin typeface="仿宋" panose="02010609060101010101" pitchFamily="49" charset="-122"/>
                <a:ea typeface="仿宋" panose="02010609060101010101" pitchFamily="49" charset="-122"/>
              </a:rPr>
              <a:t>svm.SVC</a:t>
            </a:r>
            <a:r>
              <a:rPr lang="en-US" altLang="zh-CN" sz="2000" dirty="0">
                <a:latin typeface="仿宋" panose="02010609060101010101" pitchFamily="49" charset="-122"/>
                <a:ea typeface="仿宋" panose="02010609060101010101" pitchFamily="49" charset="-122"/>
              </a:rPr>
              <a:t>(C=1,kernel='</a:t>
            </a:r>
            <a:r>
              <a:rPr lang="en-US" altLang="zh-CN" sz="2000" dirty="0" err="1">
                <a:latin typeface="仿宋" panose="02010609060101010101" pitchFamily="49" charset="-122"/>
                <a:ea typeface="仿宋" panose="02010609060101010101" pitchFamily="49" charset="-122"/>
              </a:rPr>
              <a:t>poly',gamma</a:t>
            </a:r>
            <a:r>
              <a:rPr lang="en-US" altLang="zh-CN" sz="2000" dirty="0">
                <a:latin typeface="仿宋" panose="02010609060101010101" pitchFamily="49" charset="-122"/>
                <a:ea typeface="仿宋" panose="02010609060101010101" pitchFamily="49" charset="-122"/>
              </a:rPr>
              <a:t>=0.1)	# kernel = 'poly'</a:t>
            </a:r>
          </a:p>
          <a:p>
            <a:r>
              <a:rPr lang="en-US" altLang="zh-CN" sz="2000" dirty="0" err="1">
                <a:latin typeface="仿宋" panose="02010609060101010101" pitchFamily="49" charset="-122"/>
                <a:ea typeface="仿宋" panose="02010609060101010101" pitchFamily="49" charset="-122"/>
              </a:rPr>
              <a:t>clf.fit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X_train,y_train</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print (</a:t>
            </a:r>
            <a:r>
              <a:rPr lang="en-US" altLang="zh-CN" sz="2000" dirty="0" err="1">
                <a:latin typeface="仿宋" panose="02010609060101010101" pitchFamily="49" charset="-122"/>
                <a:ea typeface="仿宋" panose="02010609060101010101" pitchFamily="49" charset="-122"/>
              </a:rPr>
              <a:t>clf.score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smtClean="0">
                <a:latin typeface="仿宋" panose="02010609060101010101" pitchFamily="49" charset="-122"/>
                <a:ea typeface="仿宋" panose="02010609060101010101" pitchFamily="49" charset="-122"/>
              </a:rPr>
              <a:t>))</a:t>
            </a:r>
            <a:endParaRPr lang="en-US" altLang="zh-CN" sz="2000" dirty="0">
              <a:latin typeface="仿宋" panose="02010609060101010101" pitchFamily="49" charset="-122"/>
              <a:ea typeface="仿宋" panose="02010609060101010101" pitchFamily="49" charset="-122"/>
            </a:endParaRPr>
          </a:p>
        </p:txBody>
      </p:sp>
      <p:sp>
        <p:nvSpPr>
          <p:cNvPr id="9" name="文本框 8"/>
          <p:cNvSpPr txBox="1"/>
          <p:nvPr/>
        </p:nvSpPr>
        <p:spPr>
          <a:xfrm>
            <a:off x="7117307" y="893928"/>
            <a:ext cx="3467616" cy="584775"/>
          </a:xfrm>
          <a:prstGeom prst="rect">
            <a:avLst/>
          </a:prstGeom>
          <a:noFill/>
        </p:spPr>
        <p:txBody>
          <a:bodyPr wrap="non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不同核函数的应用</a:t>
            </a:r>
            <a:endParaRPr lang="zh-CN" altLang="en-US" sz="32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79605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7" y="1536491"/>
            <a:ext cx="3057247"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1.</a:t>
            </a:r>
            <a:r>
              <a:rPr lang="zh-CN" altLang="en-US" sz="2800" dirty="0" smtClean="0">
                <a:latin typeface="黑体" panose="02010609060101010101" pitchFamily="49" charset="-122"/>
                <a:ea typeface="黑体" panose="02010609060101010101" pitchFamily="49" charset="-122"/>
              </a:rPr>
              <a:t>数据采集和标记</a:t>
            </a:r>
            <a:endParaRPr lang="zh-CN" altLang="en-US" sz="2800" dirty="0">
              <a:latin typeface="黑体" panose="02010609060101010101" pitchFamily="49" charset="-122"/>
              <a:ea typeface="黑体" panose="02010609060101010101" pitchFamily="49" charset="-122"/>
            </a:endParaRPr>
          </a:p>
        </p:txBody>
      </p:sp>
      <p:pic>
        <p:nvPicPr>
          <p:cNvPr id="8" name="Picture 2" descr="https://timgsa.baidu.com/timg?image&amp;quality=80&amp;size=b9999_10000&amp;sec=1526877770626&amp;di=bd24260cd22e7d122350bfe971bdf03a&amp;imgtype=0&amp;src=http%3A%2F%2Fk.zol-img.com.cn%2Fdcbbs%2F21296%2Fa21295315_01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579" y="3389050"/>
            <a:ext cx="4749966" cy="3054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s0.bdstatic.com/94oJfD_bAAcT8t7mm9GUKT-xh_/timg?image&amp;quality=100&amp;size=b4000_4000&amp;sec=1526521264&amp;di=213766d5109557b053a0e59c00d36258&amp;src=http://imgsrc.baidu.com/imgad/pic/item/f9198618367adab4fa157a5e81d4b31c8601e4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579" y="376777"/>
            <a:ext cx="4749966" cy="29112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timgsa.baidu.com/timg?image&amp;quality=80&amp;size=b9999_10000&amp;sec=1526531371418&amp;di=f562eda1eb72f05f85ef1d1c374fee69&amp;imgtype=0&amp;src=http%3A%2F%2Fd.hiphotos.baidu.com%2Fbaike%2Fpic%2Fitem%2F5fdf8db1cb1349542259b6915c4e9258d0094af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2137" y="1863477"/>
            <a:ext cx="4273550" cy="28490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gss1.bdstatic.com/9vo3dSag_xI4khGkpoWK1HF6hhy/baike/c0%3Dbaike80%2C5%2C5%2C80%2C26/sign=b0a639eda844ad343ab28fd5b1cb6791/1ad5ad6eddc451daa04e97ebbffd5266d01632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9437" y="2449794"/>
            <a:ext cx="4286250" cy="3162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表格 6"/>
          <p:cNvGraphicFramePr>
            <a:graphicFrameLocks noGrp="1"/>
          </p:cNvGraphicFramePr>
          <p:nvPr>
            <p:extLst>
              <p:ext uri="{D42A27DB-BD31-4B8C-83A1-F6EECF244321}">
                <p14:modId xmlns:p14="http://schemas.microsoft.com/office/powerpoint/2010/main" val="2299607712"/>
              </p:ext>
            </p:extLst>
          </p:nvPr>
        </p:nvGraphicFramePr>
        <p:xfrm>
          <a:off x="1146747" y="2254676"/>
          <a:ext cx="4330130" cy="4455302"/>
        </p:xfrm>
        <a:graphic>
          <a:graphicData uri="http://schemas.openxmlformats.org/drawingml/2006/table">
            <a:tbl>
              <a:tblPr/>
              <a:tblGrid>
                <a:gridCol w="866026">
                  <a:extLst>
                    <a:ext uri="{9D8B030D-6E8A-4147-A177-3AD203B41FA5}">
                      <a16:colId xmlns:a16="http://schemas.microsoft.com/office/drawing/2014/main" val="694262159"/>
                    </a:ext>
                  </a:extLst>
                </a:gridCol>
                <a:gridCol w="866026">
                  <a:extLst>
                    <a:ext uri="{9D8B030D-6E8A-4147-A177-3AD203B41FA5}">
                      <a16:colId xmlns:a16="http://schemas.microsoft.com/office/drawing/2014/main" val="554527963"/>
                    </a:ext>
                  </a:extLst>
                </a:gridCol>
                <a:gridCol w="866026">
                  <a:extLst>
                    <a:ext uri="{9D8B030D-6E8A-4147-A177-3AD203B41FA5}">
                      <a16:colId xmlns:a16="http://schemas.microsoft.com/office/drawing/2014/main" val="771163514"/>
                    </a:ext>
                  </a:extLst>
                </a:gridCol>
                <a:gridCol w="866026">
                  <a:extLst>
                    <a:ext uri="{9D8B030D-6E8A-4147-A177-3AD203B41FA5}">
                      <a16:colId xmlns:a16="http://schemas.microsoft.com/office/drawing/2014/main" val="3035710557"/>
                    </a:ext>
                  </a:extLst>
                </a:gridCol>
                <a:gridCol w="866026">
                  <a:extLst>
                    <a:ext uri="{9D8B030D-6E8A-4147-A177-3AD203B41FA5}">
                      <a16:colId xmlns:a16="http://schemas.microsoft.com/office/drawing/2014/main" val="1592797230"/>
                    </a:ext>
                  </a:extLst>
                </a:gridCol>
              </a:tblGrid>
              <a:tr h="295390">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类别</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90268415"/>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5.1</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3.5</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733867319"/>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4.9</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469088934"/>
                  </a:ext>
                </a:extLst>
              </a:tr>
              <a:tr h="295390">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4.7</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3.2</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1.3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74634171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166900375"/>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055193247"/>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01083347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4.9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7375615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870640779"/>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929610518"/>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5.6</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27440053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50631704"/>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87749890"/>
                  </a:ext>
                </a:extLst>
              </a:tr>
            </a:tbl>
          </a:graphicData>
        </a:graphic>
      </p:graphicFrame>
      <p:sp>
        <p:nvSpPr>
          <p:cNvPr id="10" name="圆角矩形 9"/>
          <p:cNvSpPr/>
          <p:nvPr/>
        </p:nvSpPr>
        <p:spPr>
          <a:xfrm>
            <a:off x="4743450" y="2254676"/>
            <a:ext cx="657225" cy="44553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12142" y="3287994"/>
            <a:ext cx="4199340" cy="2324101"/>
          </a:xfrm>
          <a:prstGeom prst="rect">
            <a:avLst/>
          </a:prstGeom>
          <a:solidFill>
            <a:schemeClr val="accent1">
              <a:lumMod val="20000"/>
              <a:lumOff val="80000"/>
            </a:schemeClr>
          </a:solidFill>
        </p:spPr>
        <p:txBody>
          <a:bodyPr wrap="square" rtlCol="0">
            <a:spAutoFit/>
          </a:bodyPr>
          <a:lstStyle/>
          <a:p>
            <a:r>
              <a:rPr lang="zh-CN" altLang="en-US" sz="3600" b="1" dirty="0" smtClean="0">
                <a:solidFill>
                  <a:srgbClr val="FF0000"/>
                </a:solidFill>
              </a:rPr>
              <a:t>按特征维度，采集数据，形成数据集（训练样本），并标注类别。</a:t>
            </a:r>
            <a:endParaRPr lang="zh-CN" altLang="en-US" sz="3600" b="1" dirty="0">
              <a:solidFill>
                <a:srgbClr val="FF0000"/>
              </a:solidFill>
            </a:endParaRPr>
          </a:p>
        </p:txBody>
      </p:sp>
    </p:spTree>
    <p:extLst>
      <p:ext uri="{BB962C8B-B14F-4D97-AF65-F5344CB8AC3E}">
        <p14:creationId xmlns:p14="http://schemas.microsoft.com/office/powerpoint/2010/main" val="3158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51763" y="805905"/>
            <a:ext cx="9318033" cy="1631216"/>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from sklearn.datasets import load_iris</a:t>
            </a:r>
          </a:p>
          <a:p>
            <a:r>
              <a:rPr lang="zh-CN" altLang="en-US" sz="2000" dirty="0">
                <a:latin typeface="仿宋" panose="02010609060101010101" pitchFamily="49" charset="-122"/>
                <a:ea typeface="仿宋" panose="02010609060101010101" pitchFamily="49" charset="-122"/>
              </a:rPr>
              <a:t>import numpy as np</a:t>
            </a:r>
          </a:p>
          <a:p>
            <a:r>
              <a:rPr lang="zh-CN" altLang="en-US" sz="2000" dirty="0">
                <a:latin typeface="仿宋" panose="02010609060101010101" pitchFamily="49" charset="-122"/>
                <a:ea typeface="仿宋" panose="02010609060101010101" pitchFamily="49" charset="-122"/>
              </a:rPr>
              <a:t>from sklearn import svm</a:t>
            </a:r>
          </a:p>
          <a:p>
            <a:r>
              <a:rPr lang="zh-CN" altLang="en-US" sz="2000" dirty="0">
                <a:latin typeface="仿宋" panose="02010609060101010101" pitchFamily="49" charset="-122"/>
                <a:ea typeface="仿宋" panose="02010609060101010101" pitchFamily="49" charset="-122"/>
              </a:rPr>
              <a:t>from sklearn.model_selection import train_test_</a:t>
            </a:r>
            <a:r>
              <a:rPr lang="zh-CN" altLang="en-US" sz="2000" dirty="0" smtClean="0">
                <a:latin typeface="仿宋" panose="02010609060101010101" pitchFamily="49" charset="-122"/>
                <a:ea typeface="仿宋" panose="02010609060101010101" pitchFamily="49" charset="-122"/>
              </a:rPr>
              <a:t>split</a:t>
            </a:r>
            <a:endParaRPr lang="en-US" altLang="zh-CN" sz="2000" dirty="0" smtClean="0">
              <a:latin typeface="仿宋" panose="02010609060101010101" pitchFamily="49" charset="-122"/>
              <a:ea typeface="仿宋" panose="02010609060101010101" pitchFamily="49" charset="-122"/>
            </a:endParaRPr>
          </a:p>
          <a:p>
            <a:r>
              <a:rPr lang="en-US" altLang="zh-CN" sz="2000" dirty="0">
                <a:solidFill>
                  <a:srgbClr val="FFFF00"/>
                </a:solidFill>
                <a:latin typeface="仿宋" panose="02010609060101010101" pitchFamily="49" charset="-122"/>
                <a:ea typeface="仿宋" panose="02010609060101010101" pitchFamily="49" charset="-122"/>
              </a:rPr>
              <a:t>from </a:t>
            </a:r>
            <a:r>
              <a:rPr lang="en-US" altLang="zh-CN" sz="2000" dirty="0" err="1">
                <a:solidFill>
                  <a:srgbClr val="FFFF00"/>
                </a:solidFill>
                <a:latin typeface="仿宋" panose="02010609060101010101" pitchFamily="49" charset="-122"/>
                <a:ea typeface="仿宋" panose="02010609060101010101" pitchFamily="49" charset="-122"/>
              </a:rPr>
              <a:t>sklearn.externals</a:t>
            </a:r>
            <a:r>
              <a:rPr lang="en-US" altLang="zh-CN" sz="2000" dirty="0">
                <a:solidFill>
                  <a:srgbClr val="FFFF00"/>
                </a:solidFill>
                <a:latin typeface="仿宋" panose="02010609060101010101" pitchFamily="49" charset="-122"/>
                <a:ea typeface="仿宋" panose="02010609060101010101" pitchFamily="49" charset="-122"/>
              </a:rPr>
              <a:t> import </a:t>
            </a:r>
            <a:r>
              <a:rPr lang="en-US" altLang="zh-CN" sz="2000" dirty="0" err="1" smtClean="0">
                <a:solidFill>
                  <a:srgbClr val="FFFF00"/>
                </a:solidFill>
                <a:latin typeface="仿宋" panose="02010609060101010101" pitchFamily="49" charset="-122"/>
                <a:ea typeface="仿宋" panose="02010609060101010101" pitchFamily="49" charset="-122"/>
              </a:rPr>
              <a:t>joblib</a:t>
            </a:r>
            <a:endParaRPr lang="en-US" altLang="zh-CN" sz="2000" dirty="0">
              <a:solidFill>
                <a:srgbClr val="FFFF00"/>
              </a:solidFill>
              <a:latin typeface="仿宋" panose="02010609060101010101" pitchFamily="49" charset="-122"/>
              <a:ea typeface="仿宋" panose="02010609060101010101" pitchFamily="49" charset="-122"/>
            </a:endParaRPr>
          </a:p>
        </p:txBody>
      </p:sp>
      <p:sp>
        <p:nvSpPr>
          <p:cNvPr id="8" name="矩形 7"/>
          <p:cNvSpPr/>
          <p:nvPr/>
        </p:nvSpPr>
        <p:spPr>
          <a:xfrm>
            <a:off x="652819" y="2381494"/>
            <a:ext cx="10865892" cy="4093428"/>
          </a:xfrm>
          <a:prstGeom prst="rect">
            <a:avLst/>
          </a:prstGeom>
        </p:spPr>
        <p:txBody>
          <a:bodyPr wrap="square">
            <a:spAutoFit/>
          </a:bodyPr>
          <a:lstStyle/>
          <a:p>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load_iris</a:t>
            </a:r>
            <a:r>
              <a:rPr lang="en-US" altLang="zh-CN" sz="2000" dirty="0">
                <a:latin typeface="仿宋" panose="02010609060101010101" pitchFamily="49" charset="-122"/>
                <a:ea typeface="仿宋" panose="02010609060101010101" pitchFamily="49" charset="-122"/>
              </a:rPr>
              <a:t>()</a:t>
            </a:r>
          </a:p>
          <a:p>
            <a:r>
              <a:rPr lang="en-US" altLang="zh-CN" sz="2000" dirty="0" err="1" smtClean="0">
                <a:latin typeface="仿宋" panose="02010609060101010101" pitchFamily="49" charset="-122"/>
                <a:ea typeface="仿宋" panose="02010609060101010101" pitchFamily="49" charset="-122"/>
              </a:rPr>
              <a:t>X_train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train_test_split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['data'], </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['target'], </a:t>
            </a:r>
            <a:r>
              <a:rPr lang="en-US" altLang="zh-CN" sz="2000" dirty="0" err="1">
                <a:latin typeface="仿宋" panose="02010609060101010101" pitchFamily="49" charset="-122"/>
                <a:ea typeface="仿宋" panose="02010609060101010101" pitchFamily="49" charset="-122"/>
              </a:rPr>
              <a:t>random_state</a:t>
            </a:r>
            <a:r>
              <a:rPr lang="en-US" altLang="zh-CN" sz="2000" dirty="0">
                <a:latin typeface="仿宋" panose="02010609060101010101" pitchFamily="49" charset="-122"/>
                <a:ea typeface="仿宋" panose="02010609060101010101" pitchFamily="49" charset="-122"/>
              </a:rPr>
              <a:t>=0)</a:t>
            </a:r>
          </a:p>
          <a:p>
            <a:r>
              <a:rPr lang="en-US" altLang="zh-CN" sz="2000" dirty="0" smtClean="0">
                <a:latin typeface="仿宋" panose="02010609060101010101" pitchFamily="49" charset="-122"/>
                <a:ea typeface="仿宋" panose="02010609060101010101" pitchFamily="49" charset="-122"/>
              </a:rPr>
              <a:t>clf=</a:t>
            </a:r>
            <a:r>
              <a:rPr lang="en-US" altLang="zh-CN" sz="2000" dirty="0" err="1" smtClean="0">
                <a:latin typeface="仿宋" panose="02010609060101010101" pitchFamily="49" charset="-122"/>
                <a:ea typeface="仿宋" panose="02010609060101010101" pitchFamily="49" charset="-122"/>
              </a:rPr>
              <a:t>svm.SVC</a:t>
            </a:r>
            <a:r>
              <a:rPr lang="en-US" altLang="zh-CN" sz="2000" dirty="0" smtClean="0">
                <a:latin typeface="仿宋" panose="02010609060101010101" pitchFamily="49" charset="-122"/>
                <a:ea typeface="仿宋" panose="02010609060101010101" pitchFamily="49" charset="-122"/>
              </a:rPr>
              <a:t>(C=1,kernel</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rbf</a:t>
            </a:r>
            <a:r>
              <a:rPr lang="en-US" altLang="zh-CN" sz="2000" dirty="0">
                <a:latin typeface="仿宋" panose="02010609060101010101" pitchFamily="49" charset="-122"/>
                <a:ea typeface="仿宋" panose="02010609060101010101" pitchFamily="49" charset="-122"/>
              </a:rPr>
              <a:t>',gamma=0.1</a:t>
            </a:r>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	# kernel = '</a:t>
            </a:r>
            <a:r>
              <a:rPr lang="en-US" altLang="zh-CN" sz="2000" dirty="0" err="1">
                <a:latin typeface="仿宋" panose="02010609060101010101" pitchFamily="49" charset="-122"/>
                <a:ea typeface="仿宋" panose="02010609060101010101" pitchFamily="49" charset="-122"/>
              </a:rPr>
              <a:t>rbf</a:t>
            </a:r>
            <a:r>
              <a:rPr lang="en-US" altLang="zh-CN" sz="2000" dirty="0">
                <a:latin typeface="仿宋" panose="02010609060101010101" pitchFamily="49" charset="-122"/>
                <a:ea typeface="仿宋" panose="02010609060101010101" pitchFamily="49" charset="-122"/>
              </a:rPr>
              <a:t>'</a:t>
            </a:r>
          </a:p>
          <a:p>
            <a:r>
              <a:rPr lang="en-US" altLang="zh-CN" sz="2000" dirty="0" err="1" smtClean="0">
                <a:latin typeface="仿宋" panose="02010609060101010101" pitchFamily="49" charset="-122"/>
                <a:ea typeface="仿宋" panose="02010609060101010101" pitchFamily="49" charset="-122"/>
              </a:rPr>
              <a:t>clf.fit</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X_train,y_train</a:t>
            </a:r>
            <a:r>
              <a:rPr lang="en-US" altLang="zh-CN" sz="2000" dirty="0" smtClean="0">
                <a:latin typeface="仿宋" panose="02010609060101010101" pitchFamily="49" charset="-122"/>
                <a:ea typeface="仿宋" panose="02010609060101010101" pitchFamily="49" charset="-122"/>
              </a:rPr>
              <a:t>)</a:t>
            </a:r>
          </a:p>
          <a:p>
            <a:r>
              <a:rPr lang="en-US" altLang="zh-CN" sz="2000" dirty="0" smtClean="0">
                <a:latin typeface="仿宋" panose="02010609060101010101" pitchFamily="49" charset="-122"/>
                <a:ea typeface="仿宋" panose="02010609060101010101" pitchFamily="49" charset="-122"/>
              </a:rPr>
              <a:t>print </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clf.score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smtClean="0">
                <a:latin typeface="仿宋" panose="02010609060101010101" pitchFamily="49" charset="-122"/>
                <a:ea typeface="仿宋" panose="02010609060101010101" pitchFamily="49" charset="-122"/>
              </a:rPr>
              <a:t>))</a:t>
            </a:r>
          </a:p>
          <a:p>
            <a:endParaRPr lang="en-US" altLang="zh-CN" sz="2000" dirty="0" smtClean="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保存模型参数</a:t>
            </a:r>
          </a:p>
          <a:p>
            <a:r>
              <a:rPr lang="en-US" altLang="zh-CN" sz="2000" dirty="0" err="1" smtClean="0">
                <a:solidFill>
                  <a:srgbClr val="FFFF00"/>
                </a:solidFill>
                <a:latin typeface="仿宋" panose="02010609060101010101" pitchFamily="49" charset="-122"/>
                <a:ea typeface="仿宋" panose="02010609060101010101" pitchFamily="49" charset="-122"/>
              </a:rPr>
              <a:t>joblib.dump</a:t>
            </a:r>
            <a:r>
              <a:rPr lang="en-US" altLang="zh-CN" sz="2000" dirty="0" smtClean="0">
                <a:solidFill>
                  <a:srgbClr val="FFFF00"/>
                </a:solidFill>
                <a:latin typeface="仿宋" panose="02010609060101010101" pitchFamily="49" charset="-122"/>
                <a:ea typeface="仿宋" panose="02010609060101010101" pitchFamily="49" charset="-122"/>
              </a:rPr>
              <a:t>(clf</a:t>
            </a:r>
            <a:r>
              <a:rPr lang="en-US" altLang="zh-CN" sz="2000" dirty="0">
                <a:solidFill>
                  <a:srgbClr val="FFFF00"/>
                </a:solidFill>
                <a:latin typeface="仿宋" panose="02010609060101010101" pitchFamily="49" charset="-122"/>
                <a:ea typeface="仿宋" panose="02010609060101010101" pitchFamily="49" charset="-122"/>
              </a:rPr>
              <a:t>, '</a:t>
            </a:r>
            <a:r>
              <a:rPr lang="en-US" altLang="zh-CN" sz="2000" dirty="0" err="1">
                <a:solidFill>
                  <a:srgbClr val="FFFF00"/>
                </a:solidFill>
                <a:latin typeface="仿宋" panose="02010609060101010101" pitchFamily="49" charset="-122"/>
                <a:ea typeface="仿宋" panose="02010609060101010101" pitchFamily="49" charset="-122"/>
              </a:rPr>
              <a:t>digits_svm.pkl</a:t>
            </a:r>
            <a:r>
              <a:rPr lang="en-US" altLang="zh-CN" sz="2000" dirty="0">
                <a:solidFill>
                  <a:srgbClr val="FFFF00"/>
                </a:solidFill>
                <a:latin typeface="仿宋" panose="02010609060101010101" pitchFamily="49" charset="-122"/>
                <a:ea typeface="仿宋" panose="02010609060101010101" pitchFamily="49" charset="-122"/>
              </a:rPr>
              <a:t>')</a:t>
            </a:r>
          </a:p>
          <a:p>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加载模型参数</a:t>
            </a:r>
            <a:r>
              <a:rPr lang="zh-CN" altLang="en-US" sz="2000" dirty="0">
                <a:latin typeface="仿宋" panose="02010609060101010101" pitchFamily="49" charset="-122"/>
                <a:ea typeface="仿宋" panose="02010609060101010101" pitchFamily="49" charset="-122"/>
              </a:rPr>
              <a:t>，直接进行预测</a:t>
            </a:r>
          </a:p>
          <a:p>
            <a:r>
              <a:rPr lang="en-US" altLang="zh-CN" sz="2000" dirty="0" smtClean="0">
                <a:solidFill>
                  <a:srgbClr val="FFFF00"/>
                </a:solidFill>
                <a:latin typeface="仿宋" panose="02010609060101010101" pitchFamily="49" charset="-122"/>
                <a:ea typeface="仿宋" panose="02010609060101010101" pitchFamily="49" charset="-122"/>
              </a:rPr>
              <a:t>clf </a:t>
            </a:r>
            <a:r>
              <a:rPr lang="en-US" altLang="zh-CN" sz="2000" dirty="0">
                <a:solidFill>
                  <a:srgbClr val="FFFF00"/>
                </a:solidFill>
                <a:latin typeface="仿宋" panose="02010609060101010101" pitchFamily="49" charset="-122"/>
                <a:ea typeface="仿宋" panose="02010609060101010101" pitchFamily="49" charset="-122"/>
              </a:rPr>
              <a:t>= </a:t>
            </a:r>
            <a:r>
              <a:rPr lang="en-US" altLang="zh-CN" sz="2000" dirty="0" err="1">
                <a:solidFill>
                  <a:srgbClr val="FFFF00"/>
                </a:solidFill>
                <a:latin typeface="仿宋" panose="02010609060101010101" pitchFamily="49" charset="-122"/>
                <a:ea typeface="仿宋" panose="02010609060101010101" pitchFamily="49" charset="-122"/>
              </a:rPr>
              <a:t>joblib.load</a:t>
            </a:r>
            <a:r>
              <a:rPr lang="en-US" altLang="zh-CN" sz="2000" dirty="0">
                <a:solidFill>
                  <a:srgbClr val="FFFF00"/>
                </a:solidFill>
                <a:latin typeface="仿宋" panose="02010609060101010101" pitchFamily="49" charset="-122"/>
                <a:ea typeface="仿宋" panose="02010609060101010101" pitchFamily="49" charset="-122"/>
              </a:rPr>
              <a:t>('</a:t>
            </a:r>
            <a:r>
              <a:rPr lang="en-US" altLang="zh-CN" sz="2000" dirty="0" err="1">
                <a:solidFill>
                  <a:srgbClr val="FFFF00"/>
                </a:solidFill>
                <a:latin typeface="仿宋" panose="02010609060101010101" pitchFamily="49" charset="-122"/>
                <a:ea typeface="仿宋" panose="02010609060101010101" pitchFamily="49" charset="-122"/>
              </a:rPr>
              <a:t>digits_svm.pkl</a:t>
            </a:r>
            <a:r>
              <a:rPr lang="en-US" altLang="zh-CN" sz="2000" dirty="0" smtClean="0">
                <a:solidFill>
                  <a:srgbClr val="FFFF00"/>
                </a:solidFill>
                <a:latin typeface="仿宋" panose="02010609060101010101" pitchFamily="49" charset="-122"/>
                <a:ea typeface="仿宋" panose="02010609060101010101" pitchFamily="49" charset="-122"/>
              </a:rPr>
              <a:t>')</a:t>
            </a:r>
          </a:p>
          <a:p>
            <a:r>
              <a:rPr lang="en-US" altLang="zh-CN" sz="2000" dirty="0" err="1" smtClean="0">
                <a:latin typeface="仿宋" panose="02010609060101010101" pitchFamily="49" charset="-122"/>
                <a:ea typeface="仿宋" panose="02010609060101010101" pitchFamily="49" charset="-122"/>
              </a:rPr>
              <a:t>Ypred</a:t>
            </a:r>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 </a:t>
            </a:r>
            <a:r>
              <a:rPr lang="en-US" altLang="zh-CN" sz="2000" dirty="0" err="1" smtClean="0">
                <a:latin typeface="仿宋" panose="02010609060101010101" pitchFamily="49" charset="-122"/>
                <a:ea typeface="仿宋" panose="02010609060101010101" pitchFamily="49" charset="-122"/>
              </a:rPr>
              <a:t>clf.predict</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Xtest</a:t>
            </a:r>
            <a:r>
              <a:rPr lang="en-US" altLang="zh-CN" sz="2000" dirty="0" smtClean="0">
                <a:latin typeface="仿宋" panose="02010609060101010101" pitchFamily="49" charset="-122"/>
                <a:ea typeface="仿宋" panose="02010609060101010101" pitchFamily="49" charset="-122"/>
              </a:rPr>
              <a:t>)</a:t>
            </a:r>
          </a:p>
          <a:p>
            <a:r>
              <a:rPr lang="en-US" altLang="zh-CN" sz="2000" dirty="0" err="1" smtClean="0">
                <a:latin typeface="仿宋" panose="02010609060101010101" pitchFamily="49" charset="-122"/>
                <a:ea typeface="仿宋" panose="02010609060101010101" pitchFamily="49" charset="-122"/>
              </a:rPr>
              <a:t>clf.score</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Ytest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Ypred</a:t>
            </a:r>
            <a:r>
              <a:rPr lang="en-US" altLang="zh-CN" sz="2000" dirty="0">
                <a:latin typeface="仿宋" panose="02010609060101010101" pitchFamily="49" charset="-122"/>
                <a:ea typeface="仿宋" panose="02010609060101010101" pitchFamily="49" charset="-122"/>
              </a:rPr>
              <a:t>)</a:t>
            </a:r>
          </a:p>
        </p:txBody>
      </p:sp>
      <p:sp>
        <p:nvSpPr>
          <p:cNvPr id="9" name="文本框 8"/>
          <p:cNvSpPr txBox="1"/>
          <p:nvPr/>
        </p:nvSpPr>
        <p:spPr>
          <a:xfrm>
            <a:off x="7885792" y="610795"/>
            <a:ext cx="3467616" cy="584775"/>
          </a:xfrm>
          <a:prstGeom prst="rect">
            <a:avLst/>
          </a:prstGeom>
          <a:noFill/>
        </p:spPr>
        <p:txBody>
          <a:bodyPr wrap="non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模型的保存与使用</a:t>
            </a:r>
            <a:endParaRPr lang="zh-CN" altLang="en-US" sz="32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8307357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8" name="文本框 7"/>
          <p:cNvSpPr txBox="1"/>
          <p:nvPr/>
        </p:nvSpPr>
        <p:spPr>
          <a:xfrm>
            <a:off x="1187504" y="1499720"/>
            <a:ext cx="3639677" cy="4616648"/>
          </a:xfrm>
          <a:prstGeom prst="rect">
            <a:avLst/>
          </a:prstGeom>
          <a:noFill/>
        </p:spPr>
        <p:txBody>
          <a:bodyPr wrap="square" rtlCol="0">
            <a:spAutoFit/>
          </a:bodyPr>
          <a:lstStyle/>
          <a:p>
            <a:pPr>
              <a:lnSpc>
                <a:spcPct val="150000"/>
              </a:lnSpc>
            </a:pPr>
            <a:r>
              <a:rPr lang="en-US" altLang="zh-CN" sz="2800" dirty="0" smtClean="0">
                <a:solidFill>
                  <a:schemeClr val="tx1">
                    <a:lumMod val="50000"/>
                  </a:schemeClr>
                </a:solidFill>
                <a:latin typeface="黑体" panose="02010609060101010101" pitchFamily="49" charset="-122"/>
                <a:ea typeface="黑体" panose="02010609060101010101" pitchFamily="49" charset="-122"/>
              </a:rPr>
              <a:t>1</a:t>
            </a:r>
            <a:r>
              <a:rPr lang="en-US" altLang="zh-CN" sz="2800" dirty="0">
                <a:solidFill>
                  <a:schemeClr val="tx1">
                    <a:lumMod val="50000"/>
                  </a:schemeClr>
                </a:solidFill>
                <a:latin typeface="黑体" panose="02010609060101010101" pitchFamily="49" charset="-122"/>
                <a:ea typeface="黑体" panose="02010609060101010101" pitchFamily="49" charset="-122"/>
              </a:rPr>
              <a:t>.</a:t>
            </a:r>
            <a:r>
              <a:rPr lang="zh-CN" altLang="en-US" sz="2800" dirty="0">
                <a:solidFill>
                  <a:schemeClr val="tx1">
                    <a:lumMod val="50000"/>
                  </a:schemeClr>
                </a:solidFill>
                <a:latin typeface="黑体" panose="02010609060101010101" pitchFamily="49" charset="-122"/>
                <a:ea typeface="黑体" panose="02010609060101010101" pitchFamily="49" charset="-122"/>
              </a:rPr>
              <a:t>数据采集与标记</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2.</a:t>
            </a:r>
            <a:r>
              <a:rPr lang="zh-CN" altLang="en-US" sz="2800" dirty="0">
                <a:solidFill>
                  <a:schemeClr val="tx1">
                    <a:lumMod val="50000"/>
                  </a:schemeClr>
                </a:solidFill>
                <a:latin typeface="黑体" panose="02010609060101010101" pitchFamily="49" charset="-122"/>
                <a:ea typeface="黑体" panose="02010609060101010101" pitchFamily="49" charset="-122"/>
              </a:rPr>
              <a:t>数据清洗</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3.</a:t>
            </a:r>
            <a:r>
              <a:rPr lang="zh-CN" altLang="en-US" sz="2800" dirty="0">
                <a:solidFill>
                  <a:schemeClr val="tx1">
                    <a:lumMod val="50000"/>
                  </a:schemeClr>
                </a:solidFill>
                <a:latin typeface="黑体" panose="02010609060101010101" pitchFamily="49" charset="-122"/>
                <a:ea typeface="黑体" panose="02010609060101010101" pitchFamily="49" charset="-122"/>
              </a:rPr>
              <a:t>特征选择</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4.</a:t>
            </a:r>
            <a:r>
              <a:rPr lang="zh-CN" altLang="en-US" sz="2800" dirty="0">
                <a:solidFill>
                  <a:schemeClr val="tx1">
                    <a:lumMod val="50000"/>
                  </a:schemeClr>
                </a:solidFill>
                <a:latin typeface="黑体" panose="02010609060101010101" pitchFamily="49" charset="-122"/>
                <a:ea typeface="黑体" panose="02010609060101010101" pitchFamily="49" charset="-122"/>
              </a:rPr>
              <a:t>模型选择</a:t>
            </a:r>
          </a:p>
          <a:p>
            <a:pPr>
              <a:lnSpc>
                <a:spcPct val="150000"/>
              </a:lnSpc>
            </a:pPr>
            <a:r>
              <a:rPr lang="en-US" altLang="zh-CN" sz="2800" dirty="0">
                <a:latin typeface="黑体" panose="02010609060101010101" pitchFamily="49" charset="-122"/>
                <a:ea typeface="黑体" panose="02010609060101010101" pitchFamily="49" charset="-122"/>
              </a:rPr>
              <a:t>5.</a:t>
            </a:r>
            <a:r>
              <a:rPr lang="zh-CN" altLang="en-US" sz="2800" dirty="0">
                <a:latin typeface="黑体" panose="02010609060101010101" pitchFamily="49" charset="-122"/>
                <a:ea typeface="黑体" panose="02010609060101010101" pitchFamily="49" charset="-122"/>
              </a:rPr>
              <a:t>模型训练与测试</a:t>
            </a:r>
          </a:p>
          <a:p>
            <a:pPr>
              <a:lnSpc>
                <a:spcPct val="150000"/>
              </a:lnSpc>
            </a:pPr>
            <a:r>
              <a:rPr lang="en-US" altLang="zh-CN" sz="2800" dirty="0">
                <a:latin typeface="黑体" panose="02010609060101010101" pitchFamily="49" charset="-122"/>
                <a:ea typeface="黑体" panose="02010609060101010101" pitchFamily="49" charset="-122"/>
              </a:rPr>
              <a:t>6.</a:t>
            </a:r>
            <a:r>
              <a:rPr lang="zh-CN" altLang="en-US" sz="2800" dirty="0">
                <a:latin typeface="黑体" panose="02010609060101010101" pitchFamily="49" charset="-122"/>
                <a:ea typeface="黑体" panose="02010609060101010101" pitchFamily="49" charset="-122"/>
              </a:rPr>
              <a:t>模型评估与优化</a:t>
            </a:r>
          </a:p>
          <a:p>
            <a:pPr>
              <a:lnSpc>
                <a:spcPct val="150000"/>
              </a:lnSpc>
            </a:pPr>
            <a:r>
              <a:rPr lang="en-US" altLang="zh-CN" sz="2800" dirty="0">
                <a:latin typeface="黑体" panose="02010609060101010101" pitchFamily="49" charset="-122"/>
                <a:ea typeface="黑体" panose="02010609060101010101" pitchFamily="49" charset="-122"/>
              </a:rPr>
              <a:t>7.</a:t>
            </a:r>
            <a:r>
              <a:rPr lang="zh-CN" altLang="en-US" sz="2800" dirty="0">
                <a:latin typeface="黑体" panose="02010609060101010101" pitchFamily="49" charset="-122"/>
                <a:ea typeface="黑体" panose="02010609060101010101" pitchFamily="49" charset="-122"/>
              </a:rPr>
              <a:t>模型使用</a:t>
            </a:r>
          </a:p>
        </p:txBody>
      </p:sp>
      <p:sp>
        <p:nvSpPr>
          <p:cNvPr id="5" name="文本框 4"/>
          <p:cNvSpPr txBox="1"/>
          <p:nvPr/>
        </p:nvSpPr>
        <p:spPr>
          <a:xfrm>
            <a:off x="5243208" y="1713105"/>
            <a:ext cx="4795736" cy="461665"/>
          </a:xfrm>
          <a:prstGeom prst="rect">
            <a:avLst/>
          </a:prstGeom>
          <a:noFill/>
        </p:spPr>
        <p:txBody>
          <a:bodyPr wrap="square" rtlCol="0">
            <a:spAutoFit/>
          </a:bodyPr>
          <a:lstStyle/>
          <a:p>
            <a:pPr algn="ctr"/>
            <a:r>
              <a:rPr lang="zh-CN" altLang="en-US" sz="2400" dirty="0" smtClean="0">
                <a:solidFill>
                  <a:srgbClr val="FFFF00"/>
                </a:solidFill>
                <a:latin typeface="黑体" panose="02010609060101010101" pitchFamily="49" charset="-122"/>
                <a:ea typeface="黑体" panose="02010609060101010101" pitchFamily="49" charset="-122"/>
              </a:rPr>
              <a:t>关于机器学习的理论基础</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6" name="矩形 5"/>
          <p:cNvSpPr/>
          <p:nvPr/>
        </p:nvSpPr>
        <p:spPr>
          <a:xfrm>
            <a:off x="5762016" y="2554149"/>
            <a:ext cx="4276927" cy="1938992"/>
          </a:xfrm>
          <a:prstGeom prst="rect">
            <a:avLst/>
          </a:prstGeom>
        </p:spPr>
        <p:txBody>
          <a:bodyPr wrap="square">
            <a:spAutoFit/>
          </a:bodyPr>
          <a:lstStyle/>
          <a:p>
            <a:pPr marL="285750" indent="-285750">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模型过拟合和欠拟合</a:t>
            </a:r>
          </a:p>
          <a:p>
            <a:pPr marL="285750" indent="-285750">
              <a:buFont typeface="Wingdings" panose="05000000000000000000" pitchFamily="2" charset="2"/>
              <a:buChar char="p"/>
            </a:pPr>
            <a:endParaRPr lang="zh-CN" altLang="en-US" sz="2400" dirty="0">
              <a:latin typeface="仿宋" panose="02010609060101010101" pitchFamily="49" charset="-122"/>
              <a:ea typeface="仿宋" panose="02010609060101010101" pitchFamily="49" charset="-122"/>
            </a:endParaRPr>
          </a:p>
          <a:p>
            <a:pPr marL="285750" indent="-285750">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模型的成本及成本函数</a:t>
            </a:r>
          </a:p>
          <a:p>
            <a:pPr marL="285750" indent="-285750">
              <a:buFont typeface="Wingdings" panose="05000000000000000000" pitchFamily="2" charset="2"/>
              <a:buChar char="p"/>
            </a:pPr>
            <a:endParaRPr lang="zh-CN" altLang="en-US" sz="2400" dirty="0">
              <a:latin typeface="仿宋" panose="02010609060101010101" pitchFamily="49" charset="-122"/>
              <a:ea typeface="仿宋" panose="02010609060101010101" pitchFamily="49" charset="-122"/>
            </a:endParaRPr>
          </a:p>
          <a:p>
            <a:pPr marL="285750" indent="-285750">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评价模型好坏的标准</a:t>
            </a:r>
          </a:p>
        </p:txBody>
      </p:sp>
    </p:spTree>
    <p:extLst>
      <p:ext uri="{BB962C8B-B14F-4D97-AF65-F5344CB8AC3E}">
        <p14:creationId xmlns:p14="http://schemas.microsoft.com/office/powerpoint/2010/main" val="37496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29583" y="497148"/>
            <a:ext cx="4795736" cy="523220"/>
          </a:xfrm>
          <a:prstGeom prst="rect">
            <a:avLst/>
          </a:prstGeom>
          <a:noFill/>
        </p:spPr>
        <p:txBody>
          <a:bodyPr wrap="square" rtlCol="0">
            <a:spAutoFit/>
          </a:bodyPr>
          <a:lstStyle/>
          <a:p>
            <a:pPr algn="ctr"/>
            <a:r>
              <a:rPr lang="zh-CN" altLang="en-US" sz="2800" dirty="0" smtClean="0">
                <a:solidFill>
                  <a:srgbClr val="FFFF00"/>
                </a:solidFill>
                <a:latin typeface="黑体" panose="02010609060101010101" pitchFamily="49" charset="-122"/>
                <a:ea typeface="黑体" panose="02010609060101010101" pitchFamily="49" charset="-122"/>
              </a:rPr>
              <a:t>关于机器学习的理论基础</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3" name="矩形 2"/>
          <p:cNvSpPr/>
          <p:nvPr/>
        </p:nvSpPr>
        <p:spPr>
          <a:xfrm>
            <a:off x="1036590" y="1202483"/>
            <a:ext cx="4624907" cy="461665"/>
          </a:xfrm>
          <a:prstGeom prst="rect">
            <a:avLst/>
          </a:prstGeom>
        </p:spPr>
        <p:txBody>
          <a:bodyPr wrap="square">
            <a:spAutoFit/>
          </a:bodyPr>
          <a:lstStyle/>
          <a:p>
            <a:pPr marL="285750" indent="-285750">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模型拟合、过</a:t>
            </a:r>
            <a:r>
              <a:rPr lang="zh-CN" altLang="en-US" sz="2400" dirty="0">
                <a:latin typeface="仿宋" panose="02010609060101010101" pitchFamily="49" charset="-122"/>
                <a:ea typeface="仿宋" panose="02010609060101010101" pitchFamily="49" charset="-122"/>
              </a:rPr>
              <a:t>拟合和欠拟合</a:t>
            </a:r>
          </a:p>
        </p:txBody>
      </p:sp>
      <p:sp>
        <p:nvSpPr>
          <p:cNvPr id="4" name="文本框 3"/>
          <p:cNvSpPr txBox="1"/>
          <p:nvPr/>
        </p:nvSpPr>
        <p:spPr>
          <a:xfrm>
            <a:off x="1036591" y="1664148"/>
            <a:ext cx="10014414" cy="1113766"/>
          </a:xfrm>
          <a:prstGeom prst="rect">
            <a:avLst/>
          </a:prstGeom>
          <a:noFill/>
        </p:spPr>
        <p:txBody>
          <a:bodyPr wrap="square" rtlCol="0">
            <a:spAutoFit/>
          </a:bodyPr>
          <a:lstStyle/>
          <a:p>
            <a:pPr>
              <a:lnSpc>
                <a:spcPct val="150000"/>
              </a:lnSpc>
            </a:pPr>
            <a:r>
              <a:rPr lang="zh-CN" altLang="en-US" sz="2400" b="1" dirty="0" smtClean="0">
                <a:solidFill>
                  <a:srgbClr val="FFFF00"/>
                </a:solidFill>
                <a:latin typeface="黑体" panose="02010609060101010101" pitchFamily="49" charset="-122"/>
                <a:ea typeface="黑体" panose="02010609060101010101" pitchFamily="49" charset="-122"/>
              </a:rPr>
              <a:t>拟合：</a:t>
            </a:r>
            <a:r>
              <a:rPr lang="zh-CN" altLang="en-US" sz="2400" dirty="0" smtClean="0">
                <a:latin typeface="仿宋" panose="02010609060101010101" pitchFamily="49" charset="-122"/>
                <a:ea typeface="仿宋" panose="02010609060101010101" pitchFamily="49" charset="-122"/>
              </a:rPr>
              <a:t>就是</a:t>
            </a:r>
            <a:r>
              <a:rPr lang="zh-CN" altLang="en-US" sz="2400" dirty="0">
                <a:latin typeface="仿宋" panose="02010609060101010101" pitchFamily="49" charset="-122"/>
                <a:ea typeface="仿宋" panose="02010609060101010101" pitchFamily="49" charset="-122"/>
              </a:rPr>
              <a:t>把平面上一系列的点，用一条光滑的曲线连接起来</a:t>
            </a:r>
            <a:r>
              <a:rPr lang="zh-CN" altLang="en-US" sz="2400" dirty="0" smtClean="0">
                <a:latin typeface="仿宋" panose="02010609060101010101" pitchFamily="49" charset="-122"/>
                <a:ea typeface="仿宋" panose="02010609060101010101" pitchFamily="49" charset="-122"/>
              </a:rPr>
              <a:t>。拟合</a:t>
            </a:r>
            <a:r>
              <a:rPr lang="zh-CN" altLang="en-US" sz="2400" dirty="0">
                <a:latin typeface="仿宋" panose="02010609060101010101" pitchFamily="49" charset="-122"/>
                <a:ea typeface="仿宋" panose="02010609060101010101" pitchFamily="49" charset="-122"/>
              </a:rPr>
              <a:t>的曲线一般可以用函数</a:t>
            </a:r>
            <a:r>
              <a:rPr lang="zh-CN" altLang="en-US" sz="2400" dirty="0" smtClean="0">
                <a:latin typeface="仿宋" panose="02010609060101010101" pitchFamily="49" charset="-122"/>
                <a:ea typeface="仿宋" panose="02010609060101010101" pitchFamily="49" charset="-122"/>
              </a:rPr>
              <a:t>表示。</a:t>
            </a:r>
            <a:endParaRPr lang="zh-CN" altLang="en-US" sz="2400" dirty="0">
              <a:latin typeface="仿宋" panose="02010609060101010101" pitchFamily="49" charset="-122"/>
              <a:ea typeface="仿宋" panose="02010609060101010101" pitchFamily="49" charset="-122"/>
            </a:endParaRPr>
          </a:p>
        </p:txBody>
      </p:sp>
      <p:pic>
        <p:nvPicPr>
          <p:cNvPr id="9" name="图片 8"/>
          <p:cNvPicPr>
            <a:picLocks noChangeAspect="1"/>
          </p:cNvPicPr>
          <p:nvPr/>
        </p:nvPicPr>
        <p:blipFill>
          <a:blip r:embed="rId3"/>
          <a:stretch>
            <a:fillRect/>
          </a:stretch>
        </p:blipFill>
        <p:spPr>
          <a:xfrm>
            <a:off x="1036591" y="2934269"/>
            <a:ext cx="6121163" cy="2362202"/>
          </a:xfrm>
          <a:prstGeom prst="rect">
            <a:avLst/>
          </a:prstGeom>
        </p:spPr>
      </p:pic>
      <p:sp>
        <p:nvSpPr>
          <p:cNvPr id="10" name="矩形 9"/>
          <p:cNvSpPr/>
          <p:nvPr/>
        </p:nvSpPr>
        <p:spPr>
          <a:xfrm>
            <a:off x="7237378" y="3064612"/>
            <a:ext cx="4036979" cy="1667764"/>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同样的数据，拟合的曲线</a:t>
            </a:r>
            <a:r>
              <a:rPr lang="zh-CN" altLang="en-US" sz="2400" dirty="0">
                <a:latin typeface="仿宋" panose="02010609060101010101" pitchFamily="49" charset="-122"/>
                <a:ea typeface="仿宋" panose="02010609060101010101" pitchFamily="49" charset="-122"/>
              </a:rPr>
              <a:t>有无数种</a:t>
            </a:r>
            <a:r>
              <a:rPr lang="zh-CN" altLang="en-US" sz="2400" dirty="0" smtClean="0">
                <a:latin typeface="仿宋" panose="02010609060101010101" pitchFamily="49" charset="-122"/>
                <a:ea typeface="仿宋" panose="02010609060101010101" pitchFamily="49" charset="-122"/>
              </a:rPr>
              <a:t>可能，由此也有多种拟合方法。</a:t>
            </a:r>
            <a:endParaRPr lang="zh-CN" altLang="en-US" sz="2400" dirty="0">
              <a:latin typeface="仿宋" panose="02010609060101010101" pitchFamily="49" charset="-122"/>
              <a:ea typeface="仿宋" panose="02010609060101010101" pitchFamily="49" charset="-122"/>
            </a:endParaRPr>
          </a:p>
        </p:txBody>
      </p:sp>
      <p:sp>
        <p:nvSpPr>
          <p:cNvPr id="11" name="矩形 10"/>
          <p:cNvSpPr/>
          <p:nvPr/>
        </p:nvSpPr>
        <p:spPr>
          <a:xfrm>
            <a:off x="929971" y="5296471"/>
            <a:ext cx="10908592" cy="1355371"/>
          </a:xfrm>
          <a:prstGeom prst="rect">
            <a:avLst/>
          </a:prstGeom>
        </p:spPr>
        <p:txBody>
          <a:bodyPr wrap="square">
            <a:spAutoFit/>
          </a:bodyPr>
          <a:lstStyle/>
          <a:p>
            <a:pPr>
              <a:lnSpc>
                <a:spcPct val="114000"/>
              </a:lnSpc>
            </a:pPr>
            <a:r>
              <a:rPr lang="zh-CN" altLang="en-US" sz="2400" dirty="0" smtClean="0">
                <a:solidFill>
                  <a:srgbClr val="FFC000"/>
                </a:solidFill>
                <a:latin typeface="黑体" panose="02010609060101010101" pitchFamily="49" charset="-122"/>
                <a:ea typeface="黑体" panose="02010609060101010101" pitchFamily="49" charset="-122"/>
              </a:rPr>
              <a:t>线性拟合：</a:t>
            </a:r>
            <a:r>
              <a:rPr lang="zh-CN" altLang="en-US" sz="2400" dirty="0" smtClean="0">
                <a:latin typeface="仿宋" panose="02010609060101010101" pitchFamily="49" charset="-122"/>
                <a:ea typeface="仿宋" panose="02010609060101010101" pitchFamily="49" charset="-122"/>
              </a:rPr>
              <a:t>若拟合的待</a:t>
            </a:r>
            <a:r>
              <a:rPr lang="zh-CN" altLang="en-US" sz="2400" dirty="0">
                <a:latin typeface="仿宋" panose="02010609060101010101" pitchFamily="49" charset="-122"/>
                <a:ea typeface="仿宋" panose="02010609060101010101" pitchFamily="49" charset="-122"/>
              </a:rPr>
              <a:t>定函数是线性，就叫线性拟合或者</a:t>
            </a:r>
            <a:r>
              <a:rPr lang="zh-CN" altLang="en-US" sz="2400" dirty="0" smtClean="0">
                <a:latin typeface="仿宋" panose="02010609060101010101" pitchFamily="49" charset="-122"/>
                <a:ea typeface="仿宋" panose="02010609060101010101" pitchFamily="49" charset="-122"/>
              </a:rPr>
              <a:t>线性回归，</a:t>
            </a:r>
            <a:endParaRPr lang="en-US" altLang="zh-CN" sz="2400" dirty="0" smtClean="0">
              <a:latin typeface="仿宋" panose="02010609060101010101" pitchFamily="49" charset="-122"/>
              <a:ea typeface="仿宋" panose="02010609060101010101" pitchFamily="49" charset="-122"/>
            </a:endParaRPr>
          </a:p>
          <a:p>
            <a:pPr>
              <a:lnSpc>
                <a:spcPct val="114000"/>
              </a:lnSpc>
            </a:pPr>
            <a:r>
              <a:rPr lang="zh-CN" altLang="en-US" sz="2400" dirty="0" smtClean="0">
                <a:solidFill>
                  <a:srgbClr val="FFC000"/>
                </a:solidFill>
                <a:latin typeface="黑体" panose="02010609060101010101" pitchFamily="49" charset="-122"/>
                <a:ea typeface="黑体" panose="02010609060101010101" pitchFamily="49" charset="-122"/>
              </a:rPr>
              <a:t>非线性拟合：</a:t>
            </a:r>
            <a:r>
              <a:rPr lang="zh-CN" altLang="en-US" sz="2400" dirty="0" smtClean="0">
                <a:latin typeface="仿宋" panose="02010609060101010101" pitchFamily="49" charset="-122"/>
                <a:ea typeface="仿宋" panose="02010609060101010101" pitchFamily="49" charset="-122"/>
              </a:rPr>
              <a:t>若拟合</a:t>
            </a:r>
            <a:r>
              <a:rPr lang="zh-CN" altLang="en-US" sz="2400" dirty="0">
                <a:latin typeface="仿宋" panose="02010609060101010101" pitchFamily="49" charset="-122"/>
                <a:ea typeface="仿宋" panose="02010609060101010101" pitchFamily="49" charset="-122"/>
              </a:rPr>
              <a:t>的待定函数</a:t>
            </a:r>
            <a:r>
              <a:rPr lang="zh-CN" altLang="en-US" sz="2400" dirty="0" smtClean="0">
                <a:latin typeface="仿宋" panose="02010609060101010101" pitchFamily="49" charset="-122"/>
                <a:ea typeface="仿宋" panose="02010609060101010101" pitchFamily="49" charset="-122"/>
              </a:rPr>
              <a:t>是非线性的，叫作</a:t>
            </a:r>
            <a:r>
              <a:rPr lang="zh-CN" altLang="en-US" sz="2400" dirty="0">
                <a:latin typeface="仿宋" panose="02010609060101010101" pitchFamily="49" charset="-122"/>
                <a:ea typeface="仿宋" panose="02010609060101010101" pitchFamily="49" charset="-122"/>
              </a:rPr>
              <a:t>非线性拟合或者</a:t>
            </a:r>
            <a:r>
              <a:rPr lang="zh-CN" altLang="en-US" sz="2400" dirty="0" smtClean="0">
                <a:latin typeface="仿宋" panose="02010609060101010101" pitchFamily="49" charset="-122"/>
                <a:ea typeface="仿宋" panose="02010609060101010101" pitchFamily="49" charset="-122"/>
              </a:rPr>
              <a:t>非线性回归</a:t>
            </a:r>
            <a:r>
              <a:rPr lang="zh-CN" altLang="en-US" sz="2400" dirty="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14000"/>
              </a:lnSpc>
            </a:pPr>
            <a:r>
              <a:rPr lang="zh-CN" altLang="en-US" sz="2400" dirty="0" smtClean="0">
                <a:solidFill>
                  <a:srgbClr val="FFC000"/>
                </a:solidFill>
                <a:latin typeface="黑体" panose="02010609060101010101" pitchFamily="49" charset="-122"/>
                <a:ea typeface="黑体" panose="02010609060101010101" pitchFamily="49" charset="-122"/>
              </a:rPr>
              <a:t>样条拟合：</a:t>
            </a:r>
            <a:r>
              <a:rPr lang="zh-CN" altLang="en-US" sz="2400" dirty="0" smtClean="0">
                <a:latin typeface="仿宋" panose="02010609060101010101" pitchFamily="49" charset="-122"/>
                <a:ea typeface="仿宋" panose="02010609060101010101" pitchFamily="49" charset="-122"/>
              </a:rPr>
              <a:t>表达式</a:t>
            </a:r>
            <a:r>
              <a:rPr lang="zh-CN" altLang="en-US" sz="2400" dirty="0">
                <a:latin typeface="仿宋" panose="02010609060101010101" pitchFamily="49" charset="-122"/>
                <a:ea typeface="仿宋" panose="02010609060101010101" pitchFamily="49" charset="-122"/>
              </a:rPr>
              <a:t>也可以是分段函数，这种情况下叫作样条拟合。</a:t>
            </a:r>
          </a:p>
        </p:txBody>
      </p:sp>
    </p:spTree>
    <p:extLst>
      <p:ext uri="{BB962C8B-B14F-4D97-AF65-F5344CB8AC3E}">
        <p14:creationId xmlns:p14="http://schemas.microsoft.com/office/powerpoint/2010/main" val="145888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36590" y="615774"/>
            <a:ext cx="10111307" cy="1754326"/>
          </a:xfrm>
          <a:prstGeom prst="rect">
            <a:avLst/>
          </a:prstGeom>
          <a:noFill/>
        </p:spPr>
        <p:txBody>
          <a:bodyPr wrap="square" rtlCol="0">
            <a:spAutoFit/>
          </a:bodyPr>
          <a:lstStyle/>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过拟合：</a:t>
            </a:r>
            <a:r>
              <a:rPr lang="zh-CN" altLang="en-US" sz="2400" dirty="0" smtClean="0">
                <a:latin typeface="仿宋" panose="02010609060101010101" pitchFamily="49" charset="-122"/>
                <a:ea typeface="仿宋" panose="02010609060101010101" pitchFamily="49" charset="-122"/>
              </a:rPr>
              <a:t>是</a:t>
            </a:r>
            <a:r>
              <a:rPr lang="zh-CN" altLang="en-US" sz="2400" dirty="0">
                <a:latin typeface="仿宋" panose="02010609060101010101" pitchFamily="49" charset="-122"/>
                <a:ea typeface="仿宋" panose="02010609060101010101" pitchFamily="49" charset="-122"/>
              </a:rPr>
              <a:t>指模型能很好地拟合训练样本，但对新数据的预测准确性很差</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欠</a:t>
            </a:r>
            <a:r>
              <a:rPr lang="zh-CN" altLang="en-US" sz="2400" dirty="0">
                <a:solidFill>
                  <a:srgbClr val="FFFF00"/>
                </a:solidFill>
                <a:latin typeface="黑体" panose="02010609060101010101" pitchFamily="49" charset="-122"/>
                <a:ea typeface="黑体" panose="02010609060101010101" pitchFamily="49" charset="-122"/>
              </a:rPr>
              <a:t>拟合：</a:t>
            </a:r>
            <a:r>
              <a:rPr lang="zh-CN" altLang="en-US" sz="2400" dirty="0">
                <a:latin typeface="仿宋" panose="02010609060101010101" pitchFamily="49" charset="-122"/>
                <a:ea typeface="仿宋" panose="02010609060101010101" pitchFamily="49" charset="-122"/>
              </a:rPr>
              <a:t>是指模型不能很好地拟合训练样本，且对新数据的预测准确性也不好</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p:txBody>
      </p:sp>
      <p:pic>
        <p:nvPicPr>
          <p:cNvPr id="8" name="图片 7"/>
          <p:cNvPicPr>
            <a:picLocks noChangeAspect="1"/>
          </p:cNvPicPr>
          <p:nvPr/>
        </p:nvPicPr>
        <p:blipFill>
          <a:blip r:embed="rId3"/>
          <a:stretch>
            <a:fillRect/>
          </a:stretch>
        </p:blipFill>
        <p:spPr>
          <a:xfrm>
            <a:off x="1618033" y="2370100"/>
            <a:ext cx="6129523" cy="2533119"/>
          </a:xfrm>
          <a:prstGeom prst="rect">
            <a:avLst/>
          </a:prstGeom>
        </p:spPr>
      </p:pic>
      <p:pic>
        <p:nvPicPr>
          <p:cNvPr id="13" name="图片 12"/>
          <p:cNvPicPr>
            <a:picLocks noChangeAspect="1"/>
          </p:cNvPicPr>
          <p:nvPr/>
        </p:nvPicPr>
        <p:blipFill>
          <a:blip r:embed="rId4"/>
          <a:stretch>
            <a:fillRect/>
          </a:stretch>
        </p:blipFill>
        <p:spPr>
          <a:xfrm>
            <a:off x="7747556" y="2370100"/>
            <a:ext cx="2672984" cy="2533119"/>
          </a:xfrm>
          <a:prstGeom prst="rect">
            <a:avLst/>
          </a:prstGeom>
        </p:spPr>
      </p:pic>
      <p:sp>
        <p:nvSpPr>
          <p:cNvPr id="14" name="矩形 13"/>
          <p:cNvSpPr/>
          <p:nvPr/>
        </p:nvSpPr>
        <p:spPr>
          <a:xfrm>
            <a:off x="1036590" y="5243608"/>
            <a:ext cx="9510409" cy="646331"/>
          </a:xfrm>
          <a:prstGeom prst="rect">
            <a:avLst/>
          </a:prstGeom>
        </p:spPr>
        <p:txBody>
          <a:bodyPr wrap="square">
            <a:spAutoFit/>
          </a:bodyPr>
          <a:lstStyle/>
          <a:p>
            <a:pPr>
              <a:lnSpc>
                <a:spcPct val="150000"/>
              </a:lnSpc>
            </a:pPr>
            <a:r>
              <a:rPr lang="zh-CN" altLang="en-US" sz="2400" b="1" dirty="0">
                <a:solidFill>
                  <a:srgbClr val="FFFF00"/>
                </a:solidFill>
                <a:latin typeface="黑体" panose="02010609060101010101" pitchFamily="49" charset="-122"/>
                <a:ea typeface="黑体" panose="02010609060101010101" pitchFamily="49" charset="-122"/>
              </a:rPr>
              <a:t>泛化能力：</a:t>
            </a:r>
            <a:r>
              <a:rPr lang="zh-CN" altLang="en-US" sz="2400" dirty="0">
                <a:latin typeface="仿宋" panose="02010609060101010101" pitchFamily="49" charset="-122"/>
                <a:ea typeface="仿宋" panose="02010609060101010101" pitchFamily="49" charset="-122"/>
              </a:rPr>
              <a:t>指一个机器学习算法对于没有见过的样本的识别能力。</a:t>
            </a:r>
          </a:p>
        </p:txBody>
      </p:sp>
      <p:sp>
        <p:nvSpPr>
          <p:cNvPr id="2" name="矩形 1"/>
          <p:cNvSpPr/>
          <p:nvPr/>
        </p:nvSpPr>
        <p:spPr>
          <a:xfrm>
            <a:off x="2167052" y="4660806"/>
            <a:ext cx="7217923" cy="2326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3899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36590" y="735555"/>
            <a:ext cx="3953698" cy="461665"/>
          </a:xfrm>
          <a:prstGeom prst="rect">
            <a:avLst/>
          </a:prstGeom>
        </p:spPr>
        <p:txBody>
          <a:bodyPr wrap="square">
            <a:spAutoFit/>
          </a:bodyPr>
          <a:lstStyle/>
          <a:p>
            <a:pPr marL="285750" indent="-285750">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模型的成本及成本函数</a:t>
            </a:r>
          </a:p>
        </p:txBody>
      </p:sp>
      <p:sp>
        <p:nvSpPr>
          <p:cNvPr id="2" name="矩形 1"/>
          <p:cNvSpPr/>
          <p:nvPr/>
        </p:nvSpPr>
        <p:spPr>
          <a:xfrm>
            <a:off x="1036590" y="1489529"/>
            <a:ext cx="10159945" cy="2862322"/>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成本是衡量模型与训练样本符合程度的指标。简单理解为：</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成本是</a:t>
            </a:r>
            <a:r>
              <a:rPr lang="zh-CN" altLang="en-US" sz="2400" dirty="0">
                <a:latin typeface="仿宋" panose="02010609060101010101" pitchFamily="49" charset="-122"/>
                <a:ea typeface="仿宋" panose="02010609060101010101" pitchFamily="49" charset="-122"/>
              </a:rPr>
              <a:t>针对所有的训练样本，模型拟合出来的值与训练样本的真实值的误差</a:t>
            </a:r>
            <a:r>
              <a:rPr lang="zh-CN" altLang="en-US" sz="2400" dirty="0" smtClean="0">
                <a:latin typeface="仿宋" panose="02010609060101010101" pitchFamily="49" charset="-122"/>
                <a:ea typeface="仿宋" panose="02010609060101010101" pitchFamily="49" charset="-122"/>
              </a:rPr>
              <a:t>平均值；</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成本函数就是成本与模型参数的函数关系；成本函数记为</a:t>
            </a:r>
            <a:r>
              <a:rPr lang="en-US" altLang="zh-CN" sz="2400" dirty="0">
                <a:latin typeface="仿宋" panose="02010609060101010101" pitchFamily="49" charset="-122"/>
                <a:ea typeface="仿宋" panose="02010609060101010101" pitchFamily="49" charset="-122"/>
              </a:rPr>
              <a:t>J</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），其中</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表示</a:t>
            </a:r>
            <a:r>
              <a:rPr lang="zh-CN" altLang="en-US" sz="2400" dirty="0" smtClean="0">
                <a:latin typeface="仿宋" panose="02010609060101010101" pitchFamily="49" charset="-122"/>
                <a:ea typeface="仿宋" panose="02010609060101010101" pitchFamily="49" charset="-122"/>
              </a:rPr>
              <a:t>模型参数。</a:t>
            </a:r>
            <a:endParaRPr lang="en-US" altLang="zh-CN" sz="2400" dirty="0" smtClean="0">
              <a:latin typeface="仿宋" panose="02010609060101010101" pitchFamily="49" charset="-122"/>
              <a:ea typeface="仿宋" panose="02010609060101010101" pitchFamily="49" charset="-122"/>
            </a:endParaRPr>
          </a:p>
        </p:txBody>
      </p:sp>
      <p:sp>
        <p:nvSpPr>
          <p:cNvPr id="4" name="矩形 3"/>
          <p:cNvSpPr/>
          <p:nvPr/>
        </p:nvSpPr>
        <p:spPr>
          <a:xfrm>
            <a:off x="958768" y="4816705"/>
            <a:ext cx="10159945" cy="646331"/>
          </a:xfrm>
          <a:prstGeom prst="rect">
            <a:avLst/>
          </a:prstGeom>
        </p:spPr>
        <p:txBody>
          <a:bodyPr wrap="square">
            <a:spAutoFit/>
          </a:bodyPr>
          <a:lstStyle/>
          <a:p>
            <a:pPr>
              <a:lnSpc>
                <a:spcPct val="150000"/>
              </a:lnSpc>
            </a:pPr>
            <a:r>
              <a:rPr lang="zh-CN" altLang="en-US" sz="2400" dirty="0">
                <a:solidFill>
                  <a:srgbClr val="FFFF00"/>
                </a:solidFill>
                <a:latin typeface="黑体" panose="02010609060101010101" pitchFamily="49" charset="-122"/>
                <a:ea typeface="黑体" panose="02010609060101010101" pitchFamily="49" charset="-122"/>
              </a:rPr>
              <a:t>模型训练的过程</a:t>
            </a:r>
            <a:r>
              <a:rPr lang="zh-CN" altLang="en-US" sz="2400" dirty="0">
                <a:latin typeface="仿宋" panose="02010609060101010101" pitchFamily="49" charset="-122"/>
                <a:ea typeface="仿宋" panose="02010609060101010101" pitchFamily="49" charset="-122"/>
              </a:rPr>
              <a:t>，其实就是找出合适的模型参数，使得成本函数的值最小。</a:t>
            </a:r>
          </a:p>
        </p:txBody>
      </p:sp>
    </p:spTree>
    <p:extLst>
      <p:ext uri="{BB962C8B-B14F-4D97-AF65-F5344CB8AC3E}">
        <p14:creationId xmlns:p14="http://schemas.microsoft.com/office/powerpoint/2010/main" val="2321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19866" y="541002"/>
            <a:ext cx="5967325" cy="584775"/>
          </a:xfrm>
          <a:prstGeom prst="rect">
            <a:avLst/>
          </a:prstGeom>
        </p:spPr>
        <p:txBody>
          <a:bodyPr wrap="square">
            <a:spAutoFit/>
          </a:bodyPr>
          <a:lstStyle/>
          <a:p>
            <a:pPr algn="ctr"/>
            <a:r>
              <a:rPr lang="zh-CN" altLang="en-US" sz="3200" dirty="0" smtClean="0">
                <a:solidFill>
                  <a:srgbClr val="FFFF00"/>
                </a:solidFill>
                <a:latin typeface="黑体" panose="02010609060101010101" pitchFamily="49" charset="-122"/>
                <a:ea typeface="黑体" panose="02010609060101010101" pitchFamily="49" charset="-122"/>
              </a:rPr>
              <a:t>如何衡量所得模型的好坏？</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9" name="矩形 8"/>
          <p:cNvSpPr/>
          <p:nvPr/>
        </p:nvSpPr>
        <p:spPr>
          <a:xfrm>
            <a:off x="1340794" y="1412942"/>
            <a:ext cx="8367409" cy="559769"/>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对已选的指定模型，如何衡量？</a:t>
            </a:r>
            <a:endParaRPr lang="en-US" altLang="zh-CN" sz="2400" dirty="0" smtClean="0">
              <a:latin typeface="仿宋" panose="02010609060101010101" pitchFamily="49" charset="-122"/>
              <a:ea typeface="仿宋" panose="02010609060101010101" pitchFamily="49" charset="-122"/>
            </a:endParaRPr>
          </a:p>
        </p:txBody>
      </p:sp>
      <p:grpSp>
        <p:nvGrpSpPr>
          <p:cNvPr id="11" name="组合 10"/>
          <p:cNvGrpSpPr/>
          <p:nvPr/>
        </p:nvGrpSpPr>
        <p:grpSpPr>
          <a:xfrm>
            <a:off x="1340794" y="2259876"/>
            <a:ext cx="4654090" cy="2969554"/>
            <a:chOff x="2058998" y="1907818"/>
            <a:chExt cx="7136906" cy="4553721"/>
          </a:xfrm>
        </p:grpSpPr>
        <p:sp>
          <p:nvSpPr>
            <p:cNvPr id="12" name="矩形 11"/>
            <p:cNvSpPr/>
            <p:nvPr/>
          </p:nvSpPr>
          <p:spPr>
            <a:xfrm>
              <a:off x="2058998" y="1907818"/>
              <a:ext cx="7136906" cy="45537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998" y="1907818"/>
              <a:ext cx="7136906" cy="4553721"/>
            </a:xfrm>
            <a:prstGeom prst="rect">
              <a:avLst/>
            </a:prstGeom>
          </p:spPr>
        </p:pic>
      </p:grpSp>
      <p:sp>
        <p:nvSpPr>
          <p:cNvPr id="14" name="矩形 13"/>
          <p:cNvSpPr/>
          <p:nvPr/>
        </p:nvSpPr>
        <p:spPr>
          <a:xfrm>
            <a:off x="6136531" y="2301846"/>
            <a:ext cx="4680626" cy="2862322"/>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如：针对</a:t>
            </a:r>
            <a:r>
              <a:rPr lang="zh-CN" altLang="en-US" sz="2400" dirty="0">
                <a:latin typeface="仿宋" panose="02010609060101010101" pitchFamily="49" charset="-122"/>
                <a:ea typeface="仿宋" panose="02010609060101010101" pitchFamily="49" charset="-122"/>
              </a:rPr>
              <a:t>一阶多项式，有无穷多个模型参数，而模型训练的目的，就是找出一组最优的模型参数，使得这个模型参数所代表的一阶多项式对应的成本</a:t>
            </a:r>
            <a:r>
              <a:rPr lang="zh-CN" altLang="en-US" sz="2400" dirty="0" smtClean="0">
                <a:latin typeface="仿宋" panose="02010609060101010101" pitchFamily="49" charset="-122"/>
                <a:ea typeface="仿宋" panose="02010609060101010101" pitchFamily="49" charset="-122"/>
              </a:rPr>
              <a:t>最低。</a:t>
            </a:r>
            <a:endParaRPr lang="zh-CN" altLang="en-US" sz="2400" dirty="0">
              <a:latin typeface="仿宋" panose="02010609060101010101" pitchFamily="49" charset="-122"/>
              <a:ea typeface="仿宋" panose="02010609060101010101" pitchFamily="49" charset="-122"/>
            </a:endParaRPr>
          </a:p>
        </p:txBody>
      </p:sp>
      <p:sp>
        <p:nvSpPr>
          <p:cNvPr id="15" name="文本框 14"/>
          <p:cNvSpPr txBox="1"/>
          <p:nvPr/>
        </p:nvSpPr>
        <p:spPr>
          <a:xfrm>
            <a:off x="1819072" y="5496128"/>
            <a:ext cx="2656818" cy="369332"/>
          </a:xfrm>
          <a:prstGeom prst="rect">
            <a:avLst/>
          </a:prstGeom>
          <a:noFill/>
        </p:spPr>
        <p:txBody>
          <a:bodyPr wrap="none" rtlCol="0">
            <a:spAutoFit/>
          </a:bodyPr>
          <a:lstStyle/>
          <a:p>
            <a:r>
              <a:rPr lang="zh-CN" altLang="en-US" dirty="0" smtClean="0"/>
              <a:t>参考代码：</a:t>
            </a:r>
            <a:r>
              <a:rPr lang="en-US" altLang="zh-CN" dirty="0"/>
              <a:t>ch03.01.ipynb</a:t>
            </a:r>
            <a:endParaRPr lang="zh-CN" altLang="en-US" dirty="0"/>
          </a:p>
        </p:txBody>
      </p:sp>
    </p:spTree>
    <p:extLst>
      <p:ext uri="{BB962C8B-B14F-4D97-AF65-F5344CB8AC3E}">
        <p14:creationId xmlns:p14="http://schemas.microsoft.com/office/powerpoint/2010/main" val="36501675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419866" y="541002"/>
            <a:ext cx="5967325" cy="584775"/>
          </a:xfrm>
          <a:prstGeom prst="rect">
            <a:avLst/>
          </a:prstGeom>
        </p:spPr>
        <p:txBody>
          <a:bodyPr wrap="square">
            <a:spAutoFit/>
          </a:bodyPr>
          <a:lstStyle/>
          <a:p>
            <a:pPr algn="ctr"/>
            <a:r>
              <a:rPr lang="zh-CN" altLang="en-US" sz="3200" dirty="0" smtClean="0">
                <a:solidFill>
                  <a:srgbClr val="FFFF00"/>
                </a:solidFill>
                <a:latin typeface="黑体" panose="02010609060101010101" pitchFamily="49" charset="-122"/>
                <a:ea typeface="黑体" panose="02010609060101010101" pitchFamily="49" charset="-122"/>
              </a:rPr>
              <a:t>如何衡量所得模型的好坏？</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10" name="矩形 9"/>
          <p:cNvSpPr/>
          <p:nvPr/>
        </p:nvSpPr>
        <p:spPr>
          <a:xfrm>
            <a:off x="1301882" y="1431041"/>
            <a:ext cx="9709828" cy="646331"/>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同一组数据训练了多个不同的模型，又如何比较模型的？</a:t>
            </a:r>
            <a:endParaRPr lang="en-US" altLang="zh-CN" sz="2400" dirty="0" smtClean="0">
              <a:latin typeface="仿宋" panose="02010609060101010101" pitchFamily="49" charset="-122"/>
              <a:ea typeface="仿宋" panose="02010609060101010101" pitchFamily="49" charset="-122"/>
            </a:endParaRPr>
          </a:p>
        </p:txBody>
      </p:sp>
      <p:sp>
        <p:nvSpPr>
          <p:cNvPr id="2" name="矩形 1"/>
          <p:cNvSpPr/>
          <p:nvPr/>
        </p:nvSpPr>
        <p:spPr>
          <a:xfrm>
            <a:off x="1326202" y="2234264"/>
            <a:ext cx="9238035" cy="1113766"/>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如：用同一组数据训练出了一</a:t>
            </a:r>
            <a:r>
              <a:rPr lang="zh-CN" altLang="en-US" sz="2400" dirty="0">
                <a:latin typeface="仿宋" panose="02010609060101010101" pitchFamily="49" charset="-122"/>
                <a:ea typeface="仿宋" panose="02010609060101010101" pitchFamily="49" charset="-122"/>
              </a:rPr>
              <a:t>阶多项式、三阶多项式和十阶多项式，到底哪个模型更好呢？</a:t>
            </a:r>
          </a:p>
        </p:txBody>
      </p:sp>
      <p:sp>
        <p:nvSpPr>
          <p:cNvPr id="4" name="文本框 3"/>
          <p:cNvSpPr txBox="1"/>
          <p:nvPr/>
        </p:nvSpPr>
        <p:spPr>
          <a:xfrm>
            <a:off x="4075891" y="3832698"/>
            <a:ext cx="3057247" cy="523220"/>
          </a:xfrm>
          <a:prstGeom prst="rect">
            <a:avLst/>
          </a:prstGeom>
          <a:noFill/>
        </p:spPr>
        <p:txBody>
          <a:bodyPr wrap="none" rtlCol="0">
            <a:spAutoFit/>
          </a:bodyPr>
          <a:lstStyle/>
          <a:p>
            <a:r>
              <a:rPr lang="zh-CN" altLang="en-US" sz="2800" dirty="0" smtClean="0">
                <a:latin typeface="黑体" panose="02010609060101010101" pitchFamily="49" charset="-122"/>
                <a:ea typeface="黑体" panose="02010609060101010101" pitchFamily="49" charset="-122"/>
              </a:rPr>
              <a:t>涉及模型的准确度</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25993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308" y="700392"/>
            <a:ext cx="2339102" cy="523220"/>
          </a:xfrm>
          <a:prstGeom prst="rect">
            <a:avLst/>
          </a:prstGeom>
          <a:noFill/>
        </p:spPr>
        <p:txBody>
          <a:bodyPr wrap="non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模型的准确度</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矩形 4"/>
          <p:cNvSpPr/>
          <p:nvPr/>
        </p:nvSpPr>
        <p:spPr>
          <a:xfrm>
            <a:off x="846307" y="1420637"/>
            <a:ext cx="10554509" cy="4524315"/>
          </a:xfrm>
          <a:prstGeom prst="rect">
            <a:avLst/>
          </a:prstGeom>
        </p:spPr>
        <p:txBody>
          <a:bodyPr wrap="square">
            <a:spAutoFit/>
          </a:bodyPr>
          <a:lstStyle/>
          <a:p>
            <a:pPr marL="342900" indent="-342900">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测试数据集的成本，即</a:t>
            </a:r>
            <a:r>
              <a:rPr lang="en-US" altLang="zh-CN" sz="2400" dirty="0" err="1">
                <a:latin typeface="仿宋" panose="02010609060101010101" pitchFamily="49" charset="-122"/>
                <a:ea typeface="仿宋" panose="02010609060101010101" pitchFamily="49" charset="-122"/>
              </a:rPr>
              <a:t>Jtest</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）是评估模型</a:t>
            </a:r>
            <a:r>
              <a:rPr lang="zh-CN" altLang="en-US" sz="2400" dirty="0" smtClean="0">
                <a:latin typeface="仿宋" panose="02010609060101010101" pitchFamily="49" charset="-122"/>
                <a:ea typeface="仿宋" panose="02010609060101010101" pitchFamily="49" charset="-122"/>
              </a:rPr>
              <a:t>准确性最</a:t>
            </a:r>
            <a:r>
              <a:rPr lang="zh-CN" altLang="en-US" sz="2400" dirty="0">
                <a:latin typeface="仿宋" panose="02010609060101010101" pitchFamily="49" charset="-122"/>
                <a:ea typeface="仿宋" panose="02010609060101010101" pitchFamily="49" charset="-122"/>
              </a:rPr>
              <a:t>直观的指标，</a:t>
            </a:r>
            <a:r>
              <a:rPr lang="en-US" altLang="zh-CN" sz="2400" dirty="0" err="1">
                <a:latin typeface="仿宋" panose="02010609060101010101" pitchFamily="49" charset="-122"/>
                <a:ea typeface="仿宋" panose="02010609060101010101" pitchFamily="49" charset="-122"/>
              </a:rPr>
              <a:t>Jtest</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）值越小说明模型预测出来的值与实际值差异越小，对新数据的预测准确性就越好</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endParaRPr lang="en-US" altLang="zh-CN" sz="2400" dirty="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测试数据集成本计算：用</a:t>
            </a:r>
            <a:r>
              <a:rPr lang="zh-CN" altLang="en-US" sz="2400" dirty="0">
                <a:latin typeface="仿宋" panose="02010609060101010101" pitchFamily="49" charset="-122"/>
                <a:ea typeface="仿宋" panose="02010609060101010101" pitchFamily="49" charset="-122"/>
              </a:rPr>
              <a:t>测试数据集和训练出来的模型参数代入相应的成本函数里</a:t>
            </a:r>
            <a:r>
              <a:rPr lang="zh-CN" altLang="en-US" sz="2400" dirty="0" smtClean="0">
                <a:latin typeface="仿宋" panose="02010609060101010101" pitchFamily="49" charset="-122"/>
                <a:ea typeface="仿宋" panose="02010609060101010101" pitchFamily="49" charset="-122"/>
              </a:rPr>
              <a:t>，可计算</a:t>
            </a:r>
            <a:r>
              <a:rPr lang="zh-CN" altLang="en-US" sz="2400" dirty="0">
                <a:latin typeface="仿宋" panose="02010609060101010101" pitchFamily="49" charset="-122"/>
                <a:ea typeface="仿宋" panose="02010609060101010101" pitchFamily="49" charset="-122"/>
              </a:rPr>
              <a:t>测试数据集的</a:t>
            </a:r>
            <a:r>
              <a:rPr lang="zh-CN" altLang="en-US" sz="2400" dirty="0" smtClean="0">
                <a:latin typeface="仿宋" panose="02010609060101010101" pitchFamily="49" charset="-122"/>
                <a:ea typeface="仿宋" panose="02010609060101010101" pitchFamily="49" charset="-122"/>
              </a:rPr>
              <a:t>成本。</a:t>
            </a:r>
            <a:endParaRPr lang="en-US" altLang="zh-CN" sz="2400" dirty="0" smtClean="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endParaRPr lang="en-US" altLang="zh-CN" sz="2400" dirty="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在</a:t>
            </a:r>
            <a:r>
              <a:rPr lang="en-US" altLang="zh-CN" sz="2400" dirty="0" err="1">
                <a:latin typeface="仿宋" panose="02010609060101010101" pitchFamily="49" charset="-122"/>
                <a:ea typeface="仿宋" panose="02010609060101010101" pitchFamily="49" charset="-122"/>
              </a:rPr>
              <a:t>scikit</a:t>
            </a:r>
            <a:r>
              <a:rPr lang="en-US" altLang="zh-CN" sz="2400" dirty="0">
                <a:latin typeface="仿宋" panose="02010609060101010101" pitchFamily="49" charset="-122"/>
                <a:ea typeface="仿宋" panose="02010609060101010101" pitchFamily="49" charset="-122"/>
              </a:rPr>
              <a:t>-learn</a:t>
            </a:r>
            <a:r>
              <a:rPr lang="zh-CN" altLang="en-US" sz="2400" dirty="0">
                <a:latin typeface="仿宋" panose="02010609060101010101" pitchFamily="49" charset="-122"/>
                <a:ea typeface="仿宋" panose="02010609060101010101" pitchFamily="49" charset="-122"/>
              </a:rPr>
              <a:t>里</a:t>
            </a:r>
            <a:r>
              <a:rPr lang="zh-CN" altLang="en-US" sz="2400" dirty="0" smtClean="0">
                <a:latin typeface="仿宋" panose="02010609060101010101" pitchFamily="49" charset="-122"/>
                <a:ea typeface="仿宋" panose="02010609060101010101" pitchFamily="49" charset="-122"/>
              </a:rPr>
              <a:t>，未使用成本</a:t>
            </a:r>
            <a:r>
              <a:rPr lang="zh-CN" altLang="en-US" sz="2400" dirty="0">
                <a:latin typeface="仿宋" panose="02010609060101010101" pitchFamily="49" charset="-122"/>
                <a:ea typeface="仿宋" panose="02010609060101010101" pitchFamily="49" charset="-122"/>
              </a:rPr>
              <a:t>函数来表达模型的性能，而是调用模型的</a:t>
            </a:r>
            <a:r>
              <a:rPr lang="en-US" altLang="zh-CN" sz="2400" dirty="0">
                <a:latin typeface="仿宋" panose="02010609060101010101" pitchFamily="49" charset="-122"/>
                <a:ea typeface="仿宋" panose="02010609060101010101" pitchFamily="49" charset="-122"/>
              </a:rPr>
              <a:t>score</a:t>
            </a:r>
            <a:r>
              <a:rPr lang="zh-CN" altLang="en-US"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X_test</a:t>
            </a:r>
            <a:r>
              <a:rPr lang="zh-CN" altLang="en-US"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y_test</a:t>
            </a:r>
            <a:r>
              <a:rPr lang="zh-CN" altLang="en-US" sz="2400" dirty="0">
                <a:latin typeface="仿宋" panose="02010609060101010101" pitchFamily="49" charset="-122"/>
                <a:ea typeface="仿宋" panose="02010609060101010101" pitchFamily="49" charset="-122"/>
              </a:rPr>
              <a:t>）即可算出模型的分数值，其中</a:t>
            </a:r>
            <a:r>
              <a:rPr lang="en-US" altLang="zh-CN" sz="2400" dirty="0" err="1">
                <a:latin typeface="仿宋" panose="02010609060101010101" pitchFamily="49" charset="-122"/>
                <a:ea typeface="仿宋" panose="02010609060101010101" pitchFamily="49" charset="-122"/>
              </a:rPr>
              <a:t>X_test</a:t>
            </a:r>
            <a:r>
              <a:rPr lang="zh-CN" altLang="en-US" sz="2400" dirty="0">
                <a:latin typeface="仿宋" panose="02010609060101010101" pitchFamily="49" charset="-122"/>
                <a:ea typeface="仿宋" panose="02010609060101010101" pitchFamily="49" charset="-122"/>
              </a:rPr>
              <a:t>和</a:t>
            </a:r>
            <a:r>
              <a:rPr lang="en-US" altLang="zh-CN" sz="2400" dirty="0" err="1">
                <a:latin typeface="仿宋" panose="02010609060101010101" pitchFamily="49" charset="-122"/>
                <a:ea typeface="仿宋" panose="02010609060101010101" pitchFamily="49" charset="-122"/>
              </a:rPr>
              <a:t>y_test</a:t>
            </a:r>
            <a:r>
              <a:rPr lang="zh-CN" altLang="en-US" sz="2400" dirty="0">
                <a:latin typeface="仿宋" panose="02010609060101010101" pitchFamily="49" charset="-122"/>
                <a:ea typeface="仿宋" panose="02010609060101010101" pitchFamily="49" charset="-122"/>
              </a:rPr>
              <a:t>是测试数据集样本</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endParaRPr lang="en-US" altLang="zh-CN" sz="2400" dirty="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模型的测试分值与测试数据的成本成反比。</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5287271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307" y="700392"/>
            <a:ext cx="8424153" cy="523220"/>
          </a:xfrm>
          <a:prstGeom prst="rect">
            <a:avLst/>
          </a:prstGeom>
          <a:noFill/>
        </p:spPr>
        <p:txBody>
          <a:bodyPr wrap="square" rtlCol="0">
            <a:spAutoFit/>
          </a:bodyPr>
          <a:lstStyle/>
          <a:p>
            <a:r>
              <a:rPr lang="zh-CN" altLang="en-US" sz="2800" dirty="0">
                <a:solidFill>
                  <a:srgbClr val="FFFF00"/>
                </a:solidFill>
                <a:latin typeface="黑体" panose="02010609060101010101" pitchFamily="49" charset="-122"/>
                <a:ea typeface="黑体" panose="02010609060101010101" pitchFamily="49" charset="-122"/>
              </a:rPr>
              <a:t>研究</a:t>
            </a:r>
            <a:r>
              <a:rPr lang="zh-CN" altLang="en-US" sz="2800" dirty="0" smtClean="0">
                <a:solidFill>
                  <a:srgbClr val="FFFF00"/>
                </a:solidFill>
                <a:latin typeface="黑体" panose="02010609060101010101" pitchFamily="49" charset="-122"/>
                <a:ea typeface="黑体" panose="02010609060101010101" pitchFamily="49" charset="-122"/>
              </a:rPr>
              <a:t>模型准确度的过程</a:t>
            </a:r>
            <a:r>
              <a:rPr lang="en-US" altLang="zh-CN" sz="2800" dirty="0" smtClean="0">
                <a:solidFill>
                  <a:srgbClr val="FFFF00"/>
                </a:solidFill>
                <a:latin typeface="黑体" panose="02010609060101010101" pitchFamily="49" charset="-122"/>
                <a:ea typeface="黑体" panose="02010609060101010101" pitchFamily="49" charset="-122"/>
              </a:rPr>
              <a:t>——</a:t>
            </a:r>
            <a:r>
              <a:rPr lang="zh-CN" altLang="en-US" sz="2800" dirty="0" smtClean="0">
                <a:solidFill>
                  <a:srgbClr val="FFFF00"/>
                </a:solidFill>
                <a:latin typeface="黑体" panose="02010609060101010101" pitchFamily="49" charset="-122"/>
                <a:ea typeface="黑体" panose="02010609060101010101" pitchFamily="49" charset="-122"/>
              </a:rPr>
              <a:t>划分出交叉</a:t>
            </a:r>
            <a:r>
              <a:rPr lang="zh-CN" altLang="en-US" sz="2800" dirty="0">
                <a:solidFill>
                  <a:srgbClr val="FFFF00"/>
                </a:solidFill>
                <a:latin typeface="黑体" panose="02010609060101010101" pitchFamily="49" charset="-122"/>
                <a:ea typeface="黑体" panose="02010609060101010101" pitchFamily="49" charset="-122"/>
              </a:rPr>
              <a:t>验证</a:t>
            </a:r>
            <a:r>
              <a:rPr lang="zh-CN" altLang="en-US" sz="2800" dirty="0" smtClean="0">
                <a:solidFill>
                  <a:srgbClr val="FFFF00"/>
                </a:solidFill>
                <a:latin typeface="黑体" panose="02010609060101010101" pitchFamily="49" charset="-122"/>
                <a:ea typeface="黑体" panose="02010609060101010101" pitchFamily="49" charset="-122"/>
              </a:rPr>
              <a:t>数据集</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矩形 4"/>
          <p:cNvSpPr/>
          <p:nvPr/>
        </p:nvSpPr>
        <p:spPr>
          <a:xfrm>
            <a:off x="846307" y="1420637"/>
            <a:ext cx="11167353" cy="3970318"/>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为了模型的比较与选择，在数据训练前，提出如下数据划分方法：</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把</a:t>
            </a:r>
            <a:r>
              <a:rPr lang="zh-CN" altLang="en-US" sz="2400" dirty="0">
                <a:latin typeface="仿宋" panose="02010609060101010101" pitchFamily="49" charset="-122"/>
                <a:ea typeface="仿宋" panose="02010609060101010101" pitchFamily="49" charset="-122"/>
              </a:rPr>
              <a:t>数据集分成</a:t>
            </a:r>
            <a:r>
              <a:rPr lang="en-US" altLang="zh-CN" sz="2400" dirty="0">
                <a:latin typeface="仿宋" panose="02010609060101010101" pitchFamily="49" charset="-122"/>
                <a:ea typeface="仿宋" panose="02010609060101010101" pitchFamily="49" charset="-122"/>
              </a:rPr>
              <a:t>3</a:t>
            </a:r>
            <a:r>
              <a:rPr lang="zh-CN" altLang="en-US" sz="2400" dirty="0">
                <a:latin typeface="仿宋" panose="02010609060101010101" pitchFamily="49" charset="-122"/>
                <a:ea typeface="仿宋" panose="02010609060101010101" pitchFamily="49" charset="-122"/>
              </a:rPr>
              <a:t>份，分别是训练数据集、交叉验证数据集和测试数据集，推荐比例是</a:t>
            </a:r>
            <a:r>
              <a:rPr lang="en-US" altLang="zh-CN" sz="2400" dirty="0">
                <a:latin typeface="仿宋" panose="02010609060101010101" pitchFamily="49" charset="-122"/>
                <a:ea typeface="仿宋" panose="02010609060101010101" pitchFamily="49" charset="-122"/>
              </a:rPr>
              <a:t>6∶2∶2</a:t>
            </a:r>
            <a:r>
              <a:rPr lang="zh-CN" altLang="en-US" sz="2400" dirty="0" smtClean="0">
                <a:latin typeface="仿宋" panose="02010609060101010101" pitchFamily="49" charset="-122"/>
                <a:ea typeface="仿宋" panose="02010609060101010101" pitchFamily="49" charset="-122"/>
              </a:rPr>
              <a:t>。这</a:t>
            </a:r>
            <a:r>
              <a:rPr lang="en-US" altLang="zh-CN" sz="2400" dirty="0" smtClean="0">
                <a:latin typeface="仿宋" panose="02010609060101010101" pitchFamily="49" charset="-122"/>
                <a:ea typeface="仿宋" panose="02010609060101010101" pitchFamily="49" charset="-122"/>
              </a:rPr>
              <a:t>3</a:t>
            </a:r>
            <a:r>
              <a:rPr lang="zh-CN" altLang="en-US" sz="2400" dirty="0" smtClean="0">
                <a:latin typeface="仿宋" panose="02010609060101010101" pitchFamily="49" charset="-122"/>
                <a:ea typeface="仿宋" panose="02010609060101010101" pitchFamily="49" charset="-122"/>
              </a:rPr>
              <a:t>份数据的用途：</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训练数据集：用于选定模型的参数训练；</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交叉数据集：用于训练</a:t>
            </a:r>
            <a:r>
              <a:rPr lang="zh-CN" altLang="en-US" sz="2400" dirty="0">
                <a:latin typeface="仿宋" panose="02010609060101010101" pitchFamily="49" charset="-122"/>
                <a:ea typeface="仿宋" panose="02010609060101010101" pitchFamily="49" charset="-122"/>
              </a:rPr>
              <a:t>所得</a:t>
            </a:r>
            <a:r>
              <a:rPr lang="zh-CN" altLang="en-US" sz="2400" dirty="0" smtClean="0">
                <a:latin typeface="仿宋" panose="02010609060101010101" pitchFamily="49" charset="-122"/>
                <a:ea typeface="仿宋" panose="02010609060101010101" pitchFamily="49" charset="-122"/>
              </a:rPr>
              <a:t>模型</a:t>
            </a:r>
            <a:r>
              <a:rPr lang="zh-CN" altLang="en-US" sz="2400" dirty="0">
                <a:latin typeface="仿宋" panose="02010609060101010101" pitchFamily="49" charset="-122"/>
                <a:ea typeface="仿宋" panose="02010609060101010101" pitchFamily="49" charset="-122"/>
              </a:rPr>
              <a:t>的验证</a:t>
            </a:r>
            <a:r>
              <a:rPr lang="zh-CN" altLang="en-US" sz="2400" dirty="0" smtClean="0">
                <a:latin typeface="仿宋" panose="02010609060101010101" pitchFamily="49" charset="-122"/>
                <a:ea typeface="仿宋" panose="02010609060101010101" pitchFamily="49" charset="-122"/>
              </a:rPr>
              <a:t>，以计算交叉</a:t>
            </a:r>
            <a:r>
              <a:rPr lang="zh-CN" altLang="en-US" sz="2400" dirty="0">
                <a:latin typeface="仿宋" panose="02010609060101010101" pitchFamily="49" charset="-122"/>
                <a:ea typeface="仿宋" panose="02010609060101010101" pitchFamily="49" charset="-122"/>
              </a:rPr>
              <a:t>验证数据集的成本</a:t>
            </a:r>
            <a:r>
              <a:rPr lang="en-US" altLang="zh-CN" sz="2400" dirty="0" err="1" smtClean="0">
                <a:latin typeface="仿宋" panose="02010609060101010101" pitchFamily="49" charset="-122"/>
                <a:ea typeface="仿宋" panose="02010609060101010101" pitchFamily="49" charset="-122"/>
              </a:rPr>
              <a:t>J</a:t>
            </a:r>
            <a:r>
              <a:rPr lang="en-US" altLang="zh-CN" sz="1200" dirty="0" err="1" smtClean="0">
                <a:latin typeface="仿宋" panose="02010609060101010101" pitchFamily="49" charset="-122"/>
                <a:ea typeface="仿宋" panose="02010609060101010101" pitchFamily="49" charset="-122"/>
              </a:rPr>
              <a:t>cv</a:t>
            </a:r>
            <a:r>
              <a:rPr lang="en-US" altLang="zh-CN" sz="2400" dirty="0" smtClean="0">
                <a:latin typeface="仿宋" panose="02010609060101010101" pitchFamily="49" charset="-122"/>
                <a:ea typeface="仿宋" panose="02010609060101010101" pitchFamily="49" charset="-122"/>
              </a:rPr>
              <a:t>(θ</a:t>
            </a:r>
            <a:r>
              <a:rPr lang="en-US" altLang="zh-CN" sz="2400" dirty="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，选择成本最小</a:t>
            </a:r>
            <a:r>
              <a:rPr lang="zh-CN" altLang="en-US" sz="2400" dirty="0">
                <a:latin typeface="仿宋" panose="02010609060101010101" pitchFamily="49" charset="-122"/>
                <a:ea typeface="仿宋" panose="02010609060101010101" pitchFamily="49" charset="-122"/>
              </a:rPr>
              <a:t>的多项式来作为数据拟合</a:t>
            </a:r>
            <a:r>
              <a:rPr lang="zh-CN" altLang="en-US" sz="2400" dirty="0" smtClean="0">
                <a:latin typeface="仿宋" panose="02010609060101010101" pitchFamily="49" charset="-122"/>
                <a:ea typeface="仿宋" panose="02010609060101010101" pitchFamily="49" charset="-122"/>
              </a:rPr>
              <a:t>模型；</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最后用</a:t>
            </a:r>
            <a:r>
              <a:rPr lang="zh-CN" altLang="en-US" sz="2400" dirty="0">
                <a:latin typeface="仿宋" panose="02010609060101010101" pitchFamily="49" charset="-122"/>
                <a:ea typeface="仿宋" panose="02010609060101010101" pitchFamily="49" charset="-122"/>
              </a:rPr>
              <a:t>测试数据集来</a:t>
            </a:r>
            <a:r>
              <a:rPr lang="zh-CN" altLang="en-US" sz="2400" dirty="0" smtClean="0">
                <a:latin typeface="仿宋" panose="02010609060101010101" pitchFamily="49" charset="-122"/>
                <a:ea typeface="仿宋" panose="02010609060101010101" pitchFamily="49" charset="-122"/>
              </a:rPr>
              <a:t>测试所选模</a:t>
            </a:r>
            <a:r>
              <a:rPr lang="zh-CN" altLang="en-US" sz="2400" dirty="0">
                <a:latin typeface="仿宋" panose="02010609060101010101" pitchFamily="49" charset="-122"/>
                <a:ea typeface="仿宋" panose="02010609060101010101" pitchFamily="49" charset="-122"/>
              </a:rPr>
              <a:t>型针对测试数据集的准确性。</a:t>
            </a:r>
          </a:p>
        </p:txBody>
      </p:sp>
    </p:spTree>
    <p:extLst>
      <p:ext uri="{BB962C8B-B14F-4D97-AF65-F5344CB8AC3E}">
        <p14:creationId xmlns:p14="http://schemas.microsoft.com/office/powerpoint/2010/main" val="122633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0" dur="500"/>
                                        <p:tgtEl>
                                          <p:spTgt spid="5">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307" y="700392"/>
            <a:ext cx="8754893"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模型准确度跟训练集大小的关系 </a:t>
            </a:r>
            <a:r>
              <a:rPr lang="en-US" altLang="zh-CN" sz="2800" dirty="0" smtClean="0">
                <a:solidFill>
                  <a:srgbClr val="FFFF00"/>
                </a:solidFill>
                <a:latin typeface="黑体" panose="02010609060101010101" pitchFamily="49" charset="-122"/>
                <a:ea typeface="黑体" panose="02010609060101010101" pitchFamily="49" charset="-122"/>
              </a:rPr>
              <a:t>—— </a:t>
            </a:r>
            <a:r>
              <a:rPr lang="zh-CN" altLang="en-US" sz="2800" dirty="0" smtClean="0">
                <a:solidFill>
                  <a:srgbClr val="FFFF00"/>
                </a:solidFill>
                <a:latin typeface="黑体" panose="02010609060101010101" pitchFamily="49" charset="-122"/>
                <a:ea typeface="黑体" panose="02010609060101010101" pitchFamily="49" charset="-122"/>
              </a:rPr>
              <a:t>学习曲线</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矩形 4"/>
          <p:cNvSpPr/>
          <p:nvPr/>
        </p:nvSpPr>
        <p:spPr>
          <a:xfrm>
            <a:off x="846307" y="1537369"/>
            <a:ext cx="10554509" cy="4524315"/>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400" b="1" dirty="0" smtClean="0">
                <a:solidFill>
                  <a:srgbClr val="FFFF00"/>
                </a:solidFill>
                <a:latin typeface="黑体" panose="02010609060101010101" pitchFamily="49" charset="-122"/>
                <a:ea typeface="黑体" panose="02010609060101010101" pitchFamily="49" charset="-122"/>
              </a:rPr>
              <a:t>学习曲线：</a:t>
            </a:r>
            <a:r>
              <a:rPr lang="zh-CN" altLang="en-US" sz="2400" dirty="0" smtClean="0">
                <a:latin typeface="仿宋" panose="02010609060101010101" pitchFamily="49" charset="-122"/>
                <a:ea typeface="仿宋" panose="02010609060101010101" pitchFamily="49" charset="-122"/>
              </a:rPr>
              <a:t>把</a:t>
            </a:r>
            <a:r>
              <a:rPr lang="en-US" altLang="zh-CN" sz="2400" dirty="0" err="1" smtClean="0">
                <a:latin typeface="仿宋" panose="02010609060101010101" pitchFamily="49" charset="-122"/>
                <a:ea typeface="仿宋" panose="02010609060101010101" pitchFamily="49" charset="-122"/>
              </a:rPr>
              <a:t>J</a:t>
            </a:r>
            <a:r>
              <a:rPr lang="en-US" altLang="zh-CN" sz="1200" dirty="0" err="1" smtClean="0">
                <a:latin typeface="仿宋" panose="02010609060101010101" pitchFamily="49" charset="-122"/>
                <a:ea typeface="仿宋" panose="02010609060101010101" pitchFamily="49" charset="-122"/>
              </a:rPr>
              <a:t>train</a:t>
            </a:r>
            <a:r>
              <a:rPr lang="en-US" altLang="zh-CN" sz="2400" dirty="0" smtClean="0">
                <a:latin typeface="仿宋" panose="02010609060101010101" pitchFamily="49" charset="-122"/>
                <a:ea typeface="仿宋" panose="02010609060101010101" pitchFamily="49" charset="-122"/>
              </a:rPr>
              <a:t>(θ)</a:t>
            </a:r>
            <a:r>
              <a:rPr lang="zh-CN" altLang="en-US" sz="2400" dirty="0" smtClean="0">
                <a:latin typeface="仿宋" panose="02010609060101010101" pitchFamily="49" charset="-122"/>
                <a:ea typeface="仿宋" panose="02010609060101010101" pitchFamily="49" charset="-122"/>
              </a:rPr>
              <a:t>和</a:t>
            </a:r>
            <a:r>
              <a:rPr lang="en-US" altLang="zh-CN" sz="2400" dirty="0" err="1" smtClean="0">
                <a:latin typeface="仿宋" panose="02010609060101010101" pitchFamily="49" charset="-122"/>
                <a:ea typeface="仿宋" panose="02010609060101010101" pitchFamily="49" charset="-122"/>
              </a:rPr>
              <a:t>J</a:t>
            </a:r>
            <a:r>
              <a:rPr lang="en-US" altLang="zh-CN" sz="1200" dirty="0" err="1" smtClean="0">
                <a:latin typeface="仿宋" panose="02010609060101010101" pitchFamily="49" charset="-122"/>
                <a:ea typeface="仿宋" panose="02010609060101010101" pitchFamily="49" charset="-122"/>
              </a:rPr>
              <a:t>cv</a:t>
            </a:r>
            <a:r>
              <a:rPr lang="en-US" altLang="zh-CN" sz="2400" dirty="0" smtClean="0">
                <a:latin typeface="仿宋" panose="02010609060101010101" pitchFamily="49" charset="-122"/>
                <a:ea typeface="仿宋" panose="02010609060101010101" pitchFamily="49" charset="-122"/>
              </a:rPr>
              <a:t>(θ)</a:t>
            </a:r>
            <a:r>
              <a:rPr lang="zh-CN" altLang="en-US" sz="2400" dirty="0" smtClean="0">
                <a:latin typeface="仿宋" panose="02010609060101010101" pitchFamily="49" charset="-122"/>
                <a:ea typeface="仿宋" panose="02010609060101010101" pitchFamily="49" charset="-122"/>
              </a:rPr>
              <a:t>作为</a:t>
            </a:r>
            <a:r>
              <a:rPr lang="zh-CN" altLang="en-US" sz="2400" dirty="0">
                <a:latin typeface="仿宋" panose="02010609060101010101" pitchFamily="49" charset="-122"/>
                <a:ea typeface="仿宋" panose="02010609060101010101" pitchFamily="49" charset="-122"/>
              </a:rPr>
              <a:t>纵坐标</a:t>
            </a:r>
            <a:r>
              <a:rPr lang="zh-CN" altLang="en-US" sz="2400" dirty="0" smtClean="0">
                <a:latin typeface="仿宋" panose="02010609060101010101" pitchFamily="49" charset="-122"/>
                <a:ea typeface="仿宋" panose="02010609060101010101" pitchFamily="49" charset="-122"/>
              </a:rPr>
              <a:t>，可以画</a:t>
            </a:r>
            <a:r>
              <a:rPr lang="zh-CN" altLang="en-US" sz="2400" dirty="0">
                <a:latin typeface="仿宋" panose="02010609060101010101" pitchFamily="49" charset="-122"/>
                <a:ea typeface="仿宋" panose="02010609060101010101" pitchFamily="49" charset="-122"/>
              </a:rPr>
              <a:t>出与训练数据集</a:t>
            </a:r>
            <a:r>
              <a:rPr lang="en-US" altLang="zh-CN" sz="2400" dirty="0">
                <a:latin typeface="仿宋" panose="02010609060101010101" pitchFamily="49" charset="-122"/>
                <a:ea typeface="仿宋" panose="02010609060101010101" pitchFamily="49" charset="-122"/>
              </a:rPr>
              <a:t>m</a:t>
            </a:r>
            <a:r>
              <a:rPr lang="zh-CN" altLang="en-US" sz="2400" dirty="0">
                <a:latin typeface="仿宋" panose="02010609060101010101" pitchFamily="49" charset="-122"/>
                <a:ea typeface="仿宋" panose="02010609060101010101" pitchFamily="49" charset="-122"/>
              </a:rPr>
              <a:t>的大小关系</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smtClean="0">
                <a:solidFill>
                  <a:srgbClr val="FFFF00"/>
                </a:solidFill>
                <a:latin typeface="黑体" panose="02010609060101010101" pitchFamily="49" charset="-122"/>
                <a:ea typeface="黑体" panose="02010609060101010101" pitchFamily="49" charset="-122"/>
              </a:rPr>
              <a:t>学习曲线表达的内容：</a:t>
            </a:r>
            <a:endParaRPr lang="en-US" altLang="zh-CN" sz="2400" dirty="0">
              <a:solidFill>
                <a:srgbClr val="FFFF00"/>
              </a:solidFill>
              <a:latin typeface="黑体" panose="02010609060101010101" pitchFamily="49" charset="-122"/>
              <a:ea typeface="黑体"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    当</a:t>
            </a:r>
            <a:r>
              <a:rPr lang="zh-CN" altLang="en-US" sz="2400" dirty="0">
                <a:latin typeface="仿宋" panose="02010609060101010101" pitchFamily="49" charset="-122"/>
                <a:ea typeface="仿宋" panose="02010609060101010101" pitchFamily="49" charset="-122"/>
              </a:rPr>
              <a:t>训练数据集增加时，模型对训练数据</a:t>
            </a:r>
            <a:r>
              <a:rPr lang="zh-CN" altLang="en-US" sz="2400" dirty="0" smtClean="0">
                <a:latin typeface="仿宋" panose="02010609060101010101" pitchFamily="49" charset="-122"/>
                <a:ea typeface="仿宋" panose="02010609060101010101" pitchFamily="49" charset="-122"/>
              </a:rPr>
              <a:t>集</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拟合</a:t>
            </a:r>
            <a:r>
              <a:rPr lang="zh-CN" altLang="en-US" sz="2400" dirty="0">
                <a:latin typeface="仿宋" panose="02010609060101010101" pitchFamily="49" charset="-122"/>
                <a:ea typeface="仿宋" panose="02010609060101010101" pitchFamily="49" charset="-122"/>
              </a:rPr>
              <a:t>的准确性以及对交叉验证数据集预测的</a:t>
            </a:r>
            <a:r>
              <a:rPr lang="zh-CN" altLang="en-US" sz="2400" dirty="0" smtClean="0">
                <a:latin typeface="仿宋" panose="02010609060101010101" pitchFamily="49" charset="-122"/>
                <a:ea typeface="仿宋" panose="02010609060101010101" pitchFamily="49" charset="-122"/>
              </a:rPr>
              <a:t>准</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确</a:t>
            </a:r>
            <a:r>
              <a:rPr lang="zh-CN" altLang="en-US" sz="2400" dirty="0">
                <a:latin typeface="仿宋" panose="02010609060101010101" pitchFamily="49" charset="-122"/>
                <a:ea typeface="仿宋" panose="02010609060101010101" pitchFamily="49" charset="-122"/>
              </a:rPr>
              <a:t>性的变化</a:t>
            </a:r>
            <a:r>
              <a:rPr lang="zh-CN" altLang="en-US" sz="2400" dirty="0" smtClean="0">
                <a:latin typeface="仿宋" panose="02010609060101010101" pitchFamily="49" charset="-122"/>
                <a:ea typeface="仿宋" panose="02010609060101010101" pitchFamily="49" charset="-122"/>
              </a:rPr>
              <a:t>规律。</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solidFill>
                  <a:srgbClr val="FFFF00"/>
                </a:solidFill>
                <a:latin typeface="黑体" panose="02010609060101010101" pitchFamily="49" charset="-122"/>
                <a:ea typeface="黑体" panose="02010609060101010101" pitchFamily="49" charset="-122"/>
              </a:rPr>
              <a:t>学习曲线表达的内容：</a:t>
            </a:r>
            <a:endParaRPr lang="en-US" altLang="zh-CN" sz="2400" dirty="0">
              <a:solidFill>
                <a:srgbClr val="FFFF00"/>
              </a:solidFill>
              <a:latin typeface="黑体" panose="02010609060101010101" pitchFamily="49" charset="-122"/>
              <a:ea typeface="黑体"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    学习曲线是诊断模型算法准确性的重要工具。</a:t>
            </a:r>
            <a:endParaRPr lang="zh-CN" altLang="en-US" sz="2400" dirty="0">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3"/>
          <a:stretch>
            <a:fillRect/>
          </a:stretch>
        </p:blipFill>
        <p:spPr>
          <a:xfrm>
            <a:off x="7131386" y="2165768"/>
            <a:ext cx="4218525" cy="3310903"/>
          </a:xfrm>
          <a:prstGeom prst="rect">
            <a:avLst/>
          </a:prstGeom>
        </p:spPr>
      </p:pic>
    </p:spTree>
    <p:extLst>
      <p:ext uri="{BB962C8B-B14F-4D97-AF65-F5344CB8AC3E}">
        <p14:creationId xmlns:p14="http://schemas.microsoft.com/office/powerpoint/2010/main" val="232868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0" dur="500"/>
                                        <p:tgtEl>
                                          <p:spTgt spid="5">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3" dur="500"/>
                                        <p:tgtEl>
                                          <p:spTgt spid="5">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1" dur="500"/>
                                        <p:tgtEl>
                                          <p:spTgt spid="5">
                                            <p:txEl>
                                              <p:pRg st="5" end="5"/>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7" y="1536491"/>
            <a:ext cx="3057247"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1.</a:t>
            </a:r>
            <a:r>
              <a:rPr lang="zh-CN" altLang="en-US" sz="2800" dirty="0" smtClean="0">
                <a:latin typeface="黑体" panose="02010609060101010101" pitchFamily="49" charset="-122"/>
                <a:ea typeface="黑体" panose="02010609060101010101" pitchFamily="49" charset="-122"/>
              </a:rPr>
              <a:t>数据采集和标记</a:t>
            </a:r>
            <a:endParaRPr lang="zh-CN" altLang="en-US" sz="2800" dirty="0">
              <a:latin typeface="黑体" panose="02010609060101010101" pitchFamily="49" charset="-122"/>
              <a:ea typeface="黑体" panose="02010609060101010101" pitchFamily="49" charset="-122"/>
            </a:endParaRPr>
          </a:p>
        </p:txBody>
      </p:sp>
      <p:pic>
        <p:nvPicPr>
          <p:cNvPr id="9" name="Picture 2" descr="https://ss0.bdstatic.com/94oJfD_bAAcT8t7mm9GUKT-xh_/timg?image&amp;quality=100&amp;size=b4000_4000&amp;sec=1526521264&amp;di=213766d5109557b053a0e59c00d36258&amp;src=http://imgsrc.baidu.com/imgad/pic/item/f9198618367adab4fa157a5e81d4b31c8601e4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629" y="1823927"/>
            <a:ext cx="4749966" cy="29112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表格 6"/>
          <p:cNvGraphicFramePr>
            <a:graphicFrameLocks noGrp="1"/>
          </p:cNvGraphicFramePr>
          <p:nvPr>
            <p:extLst>
              <p:ext uri="{D42A27DB-BD31-4B8C-83A1-F6EECF244321}">
                <p14:modId xmlns:p14="http://schemas.microsoft.com/office/powerpoint/2010/main" val="2299607712"/>
              </p:ext>
            </p:extLst>
          </p:nvPr>
        </p:nvGraphicFramePr>
        <p:xfrm>
          <a:off x="1146747" y="2254676"/>
          <a:ext cx="4330130" cy="4455302"/>
        </p:xfrm>
        <a:graphic>
          <a:graphicData uri="http://schemas.openxmlformats.org/drawingml/2006/table">
            <a:tbl>
              <a:tblPr/>
              <a:tblGrid>
                <a:gridCol w="866026">
                  <a:extLst>
                    <a:ext uri="{9D8B030D-6E8A-4147-A177-3AD203B41FA5}">
                      <a16:colId xmlns:a16="http://schemas.microsoft.com/office/drawing/2014/main" val="694262159"/>
                    </a:ext>
                  </a:extLst>
                </a:gridCol>
                <a:gridCol w="866026">
                  <a:extLst>
                    <a:ext uri="{9D8B030D-6E8A-4147-A177-3AD203B41FA5}">
                      <a16:colId xmlns:a16="http://schemas.microsoft.com/office/drawing/2014/main" val="554527963"/>
                    </a:ext>
                  </a:extLst>
                </a:gridCol>
                <a:gridCol w="866026">
                  <a:extLst>
                    <a:ext uri="{9D8B030D-6E8A-4147-A177-3AD203B41FA5}">
                      <a16:colId xmlns:a16="http://schemas.microsoft.com/office/drawing/2014/main" val="771163514"/>
                    </a:ext>
                  </a:extLst>
                </a:gridCol>
                <a:gridCol w="866026">
                  <a:extLst>
                    <a:ext uri="{9D8B030D-6E8A-4147-A177-3AD203B41FA5}">
                      <a16:colId xmlns:a16="http://schemas.microsoft.com/office/drawing/2014/main" val="3035710557"/>
                    </a:ext>
                  </a:extLst>
                </a:gridCol>
                <a:gridCol w="866026">
                  <a:extLst>
                    <a:ext uri="{9D8B030D-6E8A-4147-A177-3AD203B41FA5}">
                      <a16:colId xmlns:a16="http://schemas.microsoft.com/office/drawing/2014/main" val="1592797230"/>
                    </a:ext>
                  </a:extLst>
                </a:gridCol>
              </a:tblGrid>
              <a:tr h="295390">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类别</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90268415"/>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5.1</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3.5</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733867319"/>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4.9</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469088934"/>
                  </a:ext>
                </a:extLst>
              </a:tr>
              <a:tr h="295390">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4.7</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3.2</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1.3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74634171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166900375"/>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055193247"/>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01083347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4.9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7375615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870640779"/>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929610518"/>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5.6</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27440053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50631704"/>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87749890"/>
                  </a:ext>
                </a:extLst>
              </a:tr>
            </a:tbl>
          </a:graphicData>
        </a:graphic>
      </p:graphicFrame>
      <p:sp>
        <p:nvSpPr>
          <p:cNvPr id="4" name="矩形 3"/>
          <p:cNvSpPr/>
          <p:nvPr/>
        </p:nvSpPr>
        <p:spPr>
          <a:xfrm>
            <a:off x="5810250" y="4982260"/>
            <a:ext cx="5334000" cy="1384995"/>
          </a:xfrm>
          <a:prstGeom prst="rect">
            <a:avLst/>
          </a:prstGeom>
        </p:spPr>
        <p:txBody>
          <a:bodyPr wrap="square">
            <a:spAutoFit/>
          </a:bodyPr>
          <a:lstStyle/>
          <a:p>
            <a:r>
              <a:rPr lang="zh-CN" altLang="en-US" sz="2800" dirty="0">
                <a:latin typeface="仿宋" panose="02010609060101010101" pitchFamily="49" charset="-122"/>
                <a:ea typeface="仿宋" panose="02010609060101010101" pitchFamily="49" charset="-122"/>
              </a:rPr>
              <a:t>在数据采集阶段，需要收集尽量多的特征。特征越全，数据越多，训练出来的模型才会越准确。</a:t>
            </a:r>
          </a:p>
        </p:txBody>
      </p:sp>
      <p:sp>
        <p:nvSpPr>
          <p:cNvPr id="6" name="圆角矩形 5"/>
          <p:cNvSpPr/>
          <p:nvPr/>
        </p:nvSpPr>
        <p:spPr>
          <a:xfrm>
            <a:off x="4743450" y="2254676"/>
            <a:ext cx="657225" cy="44553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37502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307" y="700392"/>
            <a:ext cx="8754893"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模型准确度跟训练集大小的关系 </a:t>
            </a:r>
            <a:r>
              <a:rPr lang="en-US" altLang="zh-CN" sz="2800" dirty="0" smtClean="0">
                <a:solidFill>
                  <a:srgbClr val="FFFF00"/>
                </a:solidFill>
                <a:latin typeface="黑体" panose="02010609060101010101" pitchFamily="49" charset="-122"/>
                <a:ea typeface="黑体" panose="02010609060101010101" pitchFamily="49" charset="-122"/>
              </a:rPr>
              <a:t>—— </a:t>
            </a:r>
            <a:r>
              <a:rPr lang="zh-CN" altLang="en-US" sz="2800" dirty="0" smtClean="0">
                <a:solidFill>
                  <a:srgbClr val="FFFF00"/>
                </a:solidFill>
                <a:latin typeface="黑体" panose="02010609060101010101" pitchFamily="49" charset="-122"/>
                <a:ea typeface="黑体" panose="02010609060101010101" pitchFamily="49" charset="-122"/>
              </a:rPr>
              <a:t>学习曲线</a:t>
            </a:r>
            <a:endParaRPr lang="zh-CN" altLang="en-US" sz="2800" dirty="0">
              <a:solidFill>
                <a:srgbClr val="FFFF0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stretch>
            <a:fillRect/>
          </a:stretch>
        </p:blipFill>
        <p:spPr>
          <a:xfrm>
            <a:off x="1082203" y="1578670"/>
            <a:ext cx="8995653" cy="2293183"/>
          </a:xfrm>
          <a:prstGeom prst="rect">
            <a:avLst/>
          </a:prstGeom>
        </p:spPr>
      </p:pic>
      <p:sp>
        <p:nvSpPr>
          <p:cNvPr id="3" name="文本框 2"/>
          <p:cNvSpPr txBox="1"/>
          <p:nvPr/>
        </p:nvSpPr>
        <p:spPr>
          <a:xfrm>
            <a:off x="1082203" y="4533089"/>
            <a:ext cx="5763116" cy="1200329"/>
          </a:xfrm>
          <a:prstGeom prst="rect">
            <a:avLst/>
          </a:prstGeom>
          <a:noFill/>
        </p:spPr>
        <p:txBody>
          <a:bodyPr wrap="none" rtlCol="0">
            <a:spAutoFit/>
          </a:bodyPr>
          <a:lstStyle/>
          <a:p>
            <a:pPr marL="342900" indent="-342900">
              <a:lnSpc>
                <a:spcPct val="15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实线是模型成本的平均值</a:t>
            </a:r>
            <a:r>
              <a:rPr lang="en-US" altLang="zh-CN" sz="2400" dirty="0" smtClean="0">
                <a:latin typeface="仿宋" panose="02010609060101010101" pitchFamily="49" charset="-122"/>
                <a:ea typeface="仿宋" panose="02010609060101010101" pitchFamily="49" charset="-122"/>
              </a:rPr>
              <a:t>;</a:t>
            </a:r>
          </a:p>
          <a:p>
            <a:pPr marL="342900" indent="-342900">
              <a:lnSpc>
                <a:spcPct val="15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彩色区域是模型成本的动态变化范围。</a:t>
            </a:r>
            <a:endParaRPr lang="zh-CN" altLang="en-US" sz="2400" dirty="0">
              <a:latin typeface="仿宋" panose="02010609060101010101" pitchFamily="49" charset="-122"/>
              <a:ea typeface="仿宋" panose="02010609060101010101" pitchFamily="49" charset="-122"/>
            </a:endParaRPr>
          </a:p>
        </p:txBody>
      </p:sp>
      <p:sp>
        <p:nvSpPr>
          <p:cNvPr id="6" name="文本框 5"/>
          <p:cNvSpPr txBox="1"/>
          <p:nvPr/>
        </p:nvSpPr>
        <p:spPr>
          <a:xfrm>
            <a:off x="1082203" y="3906397"/>
            <a:ext cx="2954655" cy="369332"/>
          </a:xfrm>
          <a:prstGeom prst="rect">
            <a:avLst/>
          </a:prstGeom>
          <a:noFill/>
        </p:spPr>
        <p:txBody>
          <a:bodyPr wrap="none" rtlCol="0">
            <a:spAutoFit/>
          </a:bodyPr>
          <a:lstStyle/>
          <a:p>
            <a:r>
              <a:rPr lang="zh-CN" altLang="en-US" dirty="0" smtClean="0"/>
              <a:t>按一阶多项式模型训练过程</a:t>
            </a:r>
            <a:endParaRPr lang="zh-CN" altLang="en-US" dirty="0"/>
          </a:p>
        </p:txBody>
      </p:sp>
      <p:sp>
        <p:nvSpPr>
          <p:cNvPr id="8" name="文本框 7"/>
          <p:cNvSpPr txBox="1"/>
          <p:nvPr/>
        </p:nvSpPr>
        <p:spPr>
          <a:xfrm>
            <a:off x="4102701" y="3906397"/>
            <a:ext cx="2954655" cy="369332"/>
          </a:xfrm>
          <a:prstGeom prst="rect">
            <a:avLst/>
          </a:prstGeom>
          <a:noFill/>
        </p:spPr>
        <p:txBody>
          <a:bodyPr wrap="none" rtlCol="0">
            <a:spAutoFit/>
          </a:bodyPr>
          <a:lstStyle/>
          <a:p>
            <a:r>
              <a:rPr lang="zh-CN" altLang="en-US" dirty="0" smtClean="0"/>
              <a:t>按三阶多项式模型训练过程</a:t>
            </a:r>
            <a:endParaRPr lang="zh-CN" altLang="en-US" dirty="0"/>
          </a:p>
        </p:txBody>
      </p:sp>
      <p:sp>
        <p:nvSpPr>
          <p:cNvPr id="9" name="文本框 8"/>
          <p:cNvSpPr txBox="1"/>
          <p:nvPr/>
        </p:nvSpPr>
        <p:spPr>
          <a:xfrm>
            <a:off x="7057356" y="3906397"/>
            <a:ext cx="2954655" cy="369332"/>
          </a:xfrm>
          <a:prstGeom prst="rect">
            <a:avLst/>
          </a:prstGeom>
          <a:noFill/>
        </p:spPr>
        <p:txBody>
          <a:bodyPr wrap="none" rtlCol="0">
            <a:spAutoFit/>
          </a:bodyPr>
          <a:lstStyle/>
          <a:p>
            <a:r>
              <a:rPr lang="zh-CN" altLang="en-US" dirty="0" smtClean="0"/>
              <a:t>按十阶多项式模型训练过程</a:t>
            </a:r>
            <a:endParaRPr lang="zh-CN" altLang="en-US" dirty="0"/>
          </a:p>
        </p:txBody>
      </p:sp>
      <p:sp>
        <p:nvSpPr>
          <p:cNvPr id="10" name="文本框 9"/>
          <p:cNvSpPr txBox="1"/>
          <p:nvPr/>
        </p:nvSpPr>
        <p:spPr>
          <a:xfrm>
            <a:off x="1468877" y="6089515"/>
            <a:ext cx="2659702" cy="369332"/>
          </a:xfrm>
          <a:prstGeom prst="rect">
            <a:avLst/>
          </a:prstGeom>
          <a:noFill/>
        </p:spPr>
        <p:txBody>
          <a:bodyPr wrap="none" rtlCol="0">
            <a:spAutoFit/>
          </a:bodyPr>
          <a:lstStyle/>
          <a:p>
            <a:r>
              <a:rPr lang="zh-CN" altLang="en-US" dirty="0" smtClean="0"/>
              <a:t>参考代码：</a:t>
            </a:r>
            <a:r>
              <a:rPr lang="en-US" altLang="zh-CN" dirty="0"/>
              <a:t>ch03.02.ipynb</a:t>
            </a:r>
            <a:endParaRPr lang="zh-CN" altLang="en-US" dirty="0"/>
          </a:p>
        </p:txBody>
      </p:sp>
    </p:spTree>
    <p:extLst>
      <p:ext uri="{BB962C8B-B14F-4D97-AF65-F5344CB8AC3E}">
        <p14:creationId xmlns:p14="http://schemas.microsoft.com/office/powerpoint/2010/main" val="19018141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307" y="700392"/>
            <a:ext cx="8754893"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过拟合与欠拟合的特征及解决办法</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文本框 4"/>
          <p:cNvSpPr txBox="1"/>
          <p:nvPr/>
        </p:nvSpPr>
        <p:spPr>
          <a:xfrm>
            <a:off x="846307" y="1585609"/>
            <a:ext cx="9912484" cy="1200329"/>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过拟合：模型对训练数据集的准确性比较高，其</a:t>
            </a:r>
            <a:r>
              <a:rPr lang="zh-CN" altLang="en-US" sz="2400" dirty="0" smtClean="0">
                <a:latin typeface="仿宋" panose="02010609060101010101" pitchFamily="49" charset="-122"/>
                <a:ea typeface="仿宋" panose="02010609060101010101" pitchFamily="49" charset="-122"/>
              </a:rPr>
              <a:t>成本</a:t>
            </a:r>
            <a:r>
              <a:rPr lang="en-US" altLang="zh-CN" sz="2400" dirty="0" err="1">
                <a:latin typeface="仿宋" panose="02010609060101010101" pitchFamily="49" charset="-122"/>
                <a:ea typeface="仿宋" panose="02010609060101010101" pitchFamily="49" charset="-122"/>
              </a:rPr>
              <a:t>J</a:t>
            </a:r>
            <a:r>
              <a:rPr lang="en-US" altLang="zh-CN" sz="1200" dirty="0" err="1">
                <a:latin typeface="仿宋" panose="02010609060101010101" pitchFamily="49" charset="-122"/>
                <a:ea typeface="仿宋" panose="02010609060101010101" pitchFamily="49" charset="-122"/>
              </a:rPr>
              <a:t>train</a:t>
            </a:r>
            <a:r>
              <a:rPr lang="en-US" altLang="zh-CN" sz="2400" dirty="0">
                <a:latin typeface="仿宋" panose="02010609060101010101" pitchFamily="49" charset="-122"/>
                <a:ea typeface="仿宋" panose="02010609060101010101" pitchFamily="49" charset="-122"/>
              </a:rPr>
              <a:t>(θ)</a:t>
            </a:r>
            <a:r>
              <a:rPr lang="zh-CN" altLang="en-US" sz="2400" dirty="0" smtClean="0">
                <a:latin typeface="仿宋" panose="02010609060101010101" pitchFamily="49" charset="-122"/>
                <a:ea typeface="仿宋" panose="02010609060101010101" pitchFamily="49" charset="-122"/>
              </a:rPr>
              <a:t>比</a:t>
            </a:r>
            <a:r>
              <a:rPr lang="zh-CN" altLang="en-US" sz="2400" dirty="0">
                <a:latin typeface="仿宋" panose="02010609060101010101" pitchFamily="49" charset="-122"/>
                <a:ea typeface="仿宋" panose="02010609060101010101" pitchFamily="49" charset="-122"/>
              </a:rPr>
              <a:t>较低，对交叉验证数据集的准确性比较低，其成本</a:t>
            </a:r>
            <a:r>
              <a:rPr lang="en-US" altLang="zh-CN" sz="2400" dirty="0" err="1">
                <a:latin typeface="仿宋" panose="02010609060101010101" pitchFamily="49" charset="-122"/>
                <a:ea typeface="仿宋" panose="02010609060101010101" pitchFamily="49" charset="-122"/>
              </a:rPr>
              <a:t>J</a:t>
            </a:r>
            <a:r>
              <a:rPr lang="en-US" altLang="zh-CN" sz="1200" dirty="0" err="1">
                <a:latin typeface="仿宋" panose="02010609060101010101" pitchFamily="49" charset="-122"/>
                <a:ea typeface="仿宋" panose="02010609060101010101" pitchFamily="49" charset="-122"/>
              </a:rPr>
              <a:t>cv</a:t>
            </a:r>
            <a:r>
              <a:rPr lang="en-US" altLang="zh-CN" sz="2400" dirty="0">
                <a:latin typeface="仿宋" panose="02010609060101010101" pitchFamily="49" charset="-122"/>
                <a:ea typeface="仿宋" panose="02010609060101010101" pitchFamily="49" charset="-122"/>
              </a:rPr>
              <a:t>(θ)</a:t>
            </a:r>
            <a:r>
              <a:rPr lang="zh-CN" altLang="en-US" sz="2400" dirty="0" smtClean="0">
                <a:latin typeface="仿宋" panose="02010609060101010101" pitchFamily="49" charset="-122"/>
                <a:ea typeface="仿宋" panose="02010609060101010101" pitchFamily="49" charset="-122"/>
              </a:rPr>
              <a:t>比较</a:t>
            </a:r>
            <a:r>
              <a:rPr lang="zh-CN" altLang="en-US" sz="2400" dirty="0">
                <a:latin typeface="仿宋" panose="02010609060101010101" pitchFamily="49" charset="-122"/>
                <a:ea typeface="仿宋" panose="02010609060101010101" pitchFamily="49" charset="-122"/>
              </a:rPr>
              <a:t>高</a:t>
            </a:r>
            <a:r>
              <a:rPr lang="zh-CN" altLang="en-US" sz="2400" dirty="0" smtClean="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p:txBody>
      </p:sp>
      <p:sp>
        <p:nvSpPr>
          <p:cNvPr id="2" name="矩形 1"/>
          <p:cNvSpPr/>
          <p:nvPr/>
        </p:nvSpPr>
        <p:spPr>
          <a:xfrm>
            <a:off x="846307" y="3061372"/>
            <a:ext cx="6096000" cy="1754326"/>
          </a:xfrm>
          <a:prstGeom prst="rect">
            <a:avLst/>
          </a:prstGeom>
        </p:spPr>
        <p:txBody>
          <a:bodyPr>
            <a:spAutoFit/>
          </a:bodyPr>
          <a:lstStyle/>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解决办法：</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获取</a:t>
            </a:r>
            <a:r>
              <a:rPr lang="zh-CN" altLang="en-US" sz="2400" dirty="0">
                <a:latin typeface="仿宋" panose="02010609060101010101" pitchFamily="49" charset="-122"/>
                <a:ea typeface="仿宋" panose="02010609060101010101" pitchFamily="49" charset="-122"/>
              </a:rPr>
              <a:t>更多的训练</a:t>
            </a:r>
            <a:r>
              <a:rPr lang="zh-CN" altLang="en-US" sz="2400" dirty="0" smtClean="0">
                <a:latin typeface="仿宋" panose="02010609060101010101" pitchFamily="49" charset="-122"/>
                <a:ea typeface="仿宋" panose="02010609060101010101" pitchFamily="49" charset="-122"/>
              </a:rPr>
              <a:t>数据</a:t>
            </a:r>
            <a:r>
              <a:rPr lang="en-US" altLang="zh-CN" sz="2400" dirty="0" smtClean="0">
                <a:latin typeface="仿宋" panose="02010609060101010101" pitchFamily="49" charset="-122"/>
                <a:ea typeface="仿宋" panose="02010609060101010101" pitchFamily="49" charset="-122"/>
              </a:rPr>
              <a:t>;</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减少</a:t>
            </a:r>
            <a:r>
              <a:rPr lang="zh-CN" altLang="en-US" sz="2400" dirty="0">
                <a:latin typeface="仿宋" panose="02010609060101010101" pitchFamily="49" charset="-122"/>
                <a:ea typeface="仿宋" panose="02010609060101010101" pitchFamily="49" charset="-122"/>
              </a:rPr>
              <a:t>输入的特征</a:t>
            </a:r>
            <a:r>
              <a:rPr lang="zh-CN" altLang="en-US" sz="2400" dirty="0" smtClean="0">
                <a:latin typeface="仿宋" panose="02010609060101010101" pitchFamily="49" charset="-122"/>
                <a:ea typeface="仿宋" panose="02010609060101010101" pitchFamily="49" charset="-122"/>
              </a:rPr>
              <a:t>数量</a:t>
            </a:r>
            <a:r>
              <a:rPr lang="en-US" altLang="zh-CN" sz="2400" dirty="0" smtClean="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5340485" y="2954368"/>
            <a:ext cx="4007796" cy="3183682"/>
          </a:xfrm>
          <a:prstGeom prst="rect">
            <a:avLst/>
          </a:prstGeom>
        </p:spPr>
      </p:pic>
    </p:spTree>
    <p:extLst>
      <p:ext uri="{BB962C8B-B14F-4D97-AF65-F5344CB8AC3E}">
        <p14:creationId xmlns:p14="http://schemas.microsoft.com/office/powerpoint/2010/main" val="352038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307" y="700392"/>
            <a:ext cx="8754893"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过拟合与欠拟合的特征及解决办法</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文本框 4"/>
          <p:cNvSpPr txBox="1"/>
          <p:nvPr/>
        </p:nvSpPr>
        <p:spPr>
          <a:xfrm>
            <a:off x="846307" y="1585609"/>
            <a:ext cx="9912484" cy="1200329"/>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欠</a:t>
            </a:r>
            <a:r>
              <a:rPr lang="zh-CN" altLang="en-US" sz="2400" dirty="0">
                <a:latin typeface="仿宋" panose="02010609060101010101" pitchFamily="49" charset="-122"/>
                <a:ea typeface="仿宋" panose="02010609060101010101" pitchFamily="49" charset="-122"/>
              </a:rPr>
              <a:t>拟合：模型对训练数据集的准确性比较低，其</a:t>
            </a:r>
            <a:r>
              <a:rPr lang="zh-CN" altLang="en-US" sz="2400" dirty="0" smtClean="0">
                <a:latin typeface="仿宋" panose="02010609060101010101" pitchFamily="49" charset="-122"/>
                <a:ea typeface="仿宋" panose="02010609060101010101" pitchFamily="49" charset="-122"/>
              </a:rPr>
              <a:t>成本</a:t>
            </a:r>
            <a:r>
              <a:rPr lang="en-US" altLang="zh-CN" sz="2400" dirty="0" err="1">
                <a:latin typeface="仿宋" panose="02010609060101010101" pitchFamily="49" charset="-122"/>
                <a:ea typeface="仿宋" panose="02010609060101010101" pitchFamily="49" charset="-122"/>
              </a:rPr>
              <a:t>J</a:t>
            </a:r>
            <a:r>
              <a:rPr lang="en-US" altLang="zh-CN" sz="1200" dirty="0" err="1">
                <a:latin typeface="仿宋" panose="02010609060101010101" pitchFamily="49" charset="-122"/>
                <a:ea typeface="仿宋" panose="02010609060101010101" pitchFamily="49" charset="-122"/>
              </a:rPr>
              <a:t>train</a:t>
            </a:r>
            <a:r>
              <a:rPr lang="en-US" altLang="zh-CN" sz="2400" dirty="0">
                <a:latin typeface="仿宋" panose="02010609060101010101" pitchFamily="49" charset="-122"/>
                <a:ea typeface="仿宋" panose="02010609060101010101" pitchFamily="49" charset="-122"/>
              </a:rPr>
              <a:t>(θ)</a:t>
            </a:r>
            <a:r>
              <a:rPr lang="zh-CN" altLang="en-US" sz="2400" dirty="0" smtClean="0">
                <a:latin typeface="仿宋" panose="02010609060101010101" pitchFamily="49" charset="-122"/>
                <a:ea typeface="仿宋" panose="02010609060101010101" pitchFamily="49" charset="-122"/>
              </a:rPr>
              <a:t>比较</a:t>
            </a:r>
            <a:r>
              <a:rPr lang="zh-CN" altLang="en-US" sz="2400" dirty="0">
                <a:latin typeface="仿宋" panose="02010609060101010101" pitchFamily="49" charset="-122"/>
                <a:ea typeface="仿宋" panose="02010609060101010101" pitchFamily="49" charset="-122"/>
              </a:rPr>
              <a:t>高，对交叉验证数据集的准确性也比较低，其</a:t>
            </a:r>
            <a:r>
              <a:rPr lang="zh-CN" altLang="en-US" sz="2400" dirty="0" smtClean="0">
                <a:latin typeface="仿宋" panose="02010609060101010101" pitchFamily="49" charset="-122"/>
                <a:ea typeface="仿宋" panose="02010609060101010101" pitchFamily="49" charset="-122"/>
              </a:rPr>
              <a:t>成本</a:t>
            </a:r>
            <a:r>
              <a:rPr lang="en-US" altLang="zh-CN" sz="2400" dirty="0" err="1">
                <a:latin typeface="仿宋" panose="02010609060101010101" pitchFamily="49" charset="-122"/>
                <a:ea typeface="仿宋" panose="02010609060101010101" pitchFamily="49" charset="-122"/>
              </a:rPr>
              <a:t>J</a:t>
            </a:r>
            <a:r>
              <a:rPr lang="en-US" altLang="zh-CN" sz="1200" dirty="0" err="1">
                <a:latin typeface="仿宋" panose="02010609060101010101" pitchFamily="49" charset="-122"/>
                <a:ea typeface="仿宋" panose="02010609060101010101" pitchFamily="49" charset="-122"/>
              </a:rPr>
              <a:t>cv</a:t>
            </a:r>
            <a:r>
              <a:rPr lang="en-US" altLang="zh-CN" sz="2400" dirty="0">
                <a:latin typeface="仿宋" panose="02010609060101010101" pitchFamily="49" charset="-122"/>
                <a:ea typeface="仿宋" panose="02010609060101010101" pitchFamily="49" charset="-122"/>
              </a:rPr>
              <a:t>(θ)</a:t>
            </a:r>
            <a:r>
              <a:rPr lang="zh-CN" altLang="en-US" sz="2400" dirty="0" smtClean="0">
                <a:latin typeface="仿宋" panose="02010609060101010101" pitchFamily="49" charset="-122"/>
                <a:ea typeface="仿宋" panose="02010609060101010101" pitchFamily="49" charset="-122"/>
              </a:rPr>
              <a:t>也</a:t>
            </a:r>
            <a:r>
              <a:rPr lang="zh-CN" altLang="en-US" sz="2400" dirty="0">
                <a:latin typeface="仿宋" panose="02010609060101010101" pitchFamily="49" charset="-122"/>
                <a:ea typeface="仿宋" panose="02010609060101010101" pitchFamily="49" charset="-122"/>
              </a:rPr>
              <a:t>比较高</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2299578" y="5520952"/>
            <a:ext cx="2924175" cy="504825"/>
          </a:xfrm>
          <a:prstGeom prst="rect">
            <a:avLst/>
          </a:prstGeom>
        </p:spPr>
      </p:pic>
      <p:sp>
        <p:nvSpPr>
          <p:cNvPr id="2" name="矩形 1"/>
          <p:cNvSpPr/>
          <p:nvPr/>
        </p:nvSpPr>
        <p:spPr>
          <a:xfrm>
            <a:off x="846307" y="3253373"/>
            <a:ext cx="9912484" cy="2862322"/>
          </a:xfrm>
          <a:prstGeom prst="rect">
            <a:avLst/>
          </a:prstGeom>
        </p:spPr>
        <p:txBody>
          <a:bodyPr wrap="square">
            <a:spAutoFit/>
          </a:bodyPr>
          <a:lstStyle/>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解决办法：</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欠拟合说明</a:t>
            </a:r>
            <a:r>
              <a:rPr lang="zh-CN" altLang="en-US" sz="2400" dirty="0">
                <a:latin typeface="仿宋" panose="02010609060101010101" pitchFamily="49" charset="-122"/>
                <a:ea typeface="仿宋" panose="02010609060101010101" pitchFamily="49" charset="-122"/>
              </a:rPr>
              <a:t>模型太简单了，需要增加模型的复杂度。</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增加</a:t>
            </a:r>
            <a:r>
              <a:rPr lang="zh-CN" altLang="en-US" sz="2400" dirty="0">
                <a:latin typeface="仿宋" panose="02010609060101010101" pitchFamily="49" charset="-122"/>
                <a:ea typeface="仿宋" panose="02010609060101010101" pitchFamily="49" charset="-122"/>
              </a:rPr>
              <a:t>有价值的特征：</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增加</a:t>
            </a:r>
            <a:r>
              <a:rPr lang="zh-CN" altLang="en-US" sz="2400" dirty="0">
                <a:latin typeface="仿宋" panose="02010609060101010101" pitchFamily="49" charset="-122"/>
                <a:ea typeface="仿宋" panose="02010609060101010101" pitchFamily="49" charset="-122"/>
              </a:rPr>
              <a:t>多项式特征：比如，原来的输入特征只有</a:t>
            </a:r>
            <a:r>
              <a:rPr lang="en-US" altLang="zh-CN" sz="2400" dirty="0">
                <a:latin typeface="仿宋" panose="02010609060101010101" pitchFamily="49" charset="-122"/>
                <a:ea typeface="仿宋" panose="02010609060101010101" pitchFamily="49" charset="-122"/>
              </a:rPr>
              <a:t>x1</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x2</a:t>
            </a:r>
            <a:r>
              <a:rPr lang="zh-CN" altLang="en-US" sz="2400" dirty="0">
                <a:latin typeface="仿宋" panose="02010609060101010101" pitchFamily="49" charset="-122"/>
                <a:ea typeface="仿宋" panose="02010609060101010101" pitchFamily="49" charset="-122"/>
              </a:rPr>
              <a:t>，优化后可以增加特征                     </a:t>
            </a:r>
            <a:r>
              <a:rPr lang="zh-CN" altLang="en-US" sz="2400" dirty="0" smtClean="0">
                <a:latin typeface="仿宋" panose="02010609060101010101" pitchFamily="49" charset="-122"/>
                <a:ea typeface="仿宋" panose="02010609060101010101" pitchFamily="49" charset="-122"/>
              </a:rPr>
              <a:t>，即可增加</a:t>
            </a:r>
            <a:r>
              <a:rPr lang="zh-CN" altLang="en-US" sz="2400" dirty="0">
                <a:latin typeface="仿宋" panose="02010609060101010101" pitchFamily="49" charset="-122"/>
                <a:ea typeface="仿宋" panose="02010609060101010101" pitchFamily="49" charset="-122"/>
              </a:rPr>
              <a:t>模型复杂度。</a:t>
            </a:r>
          </a:p>
        </p:txBody>
      </p:sp>
    </p:spTree>
    <p:extLst>
      <p:ext uri="{BB962C8B-B14F-4D97-AF65-F5344CB8AC3E}">
        <p14:creationId xmlns:p14="http://schemas.microsoft.com/office/powerpoint/2010/main" val="178668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6307" y="700392"/>
            <a:ext cx="8754893"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过拟合与欠拟合的特征及解决办法</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文本框 4"/>
          <p:cNvSpPr txBox="1"/>
          <p:nvPr/>
        </p:nvSpPr>
        <p:spPr>
          <a:xfrm>
            <a:off x="846307" y="1585609"/>
            <a:ext cx="9912484" cy="1667764"/>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欠</a:t>
            </a:r>
            <a:r>
              <a:rPr lang="zh-CN" altLang="en-US" sz="2400" dirty="0">
                <a:latin typeface="仿宋" panose="02010609060101010101" pitchFamily="49" charset="-122"/>
                <a:ea typeface="仿宋" panose="02010609060101010101" pitchFamily="49" charset="-122"/>
              </a:rPr>
              <a:t>拟合：模型对训练数据集的准确性比较低，其成本</a:t>
            </a:r>
            <a:r>
              <a:rPr lang="en-US" altLang="zh-CN" sz="2400" dirty="0" err="1">
                <a:latin typeface="仿宋" panose="02010609060101010101" pitchFamily="49" charset="-122"/>
                <a:ea typeface="仿宋" panose="02010609060101010101" pitchFamily="49" charset="-122"/>
              </a:rPr>
              <a:t>Jtrain</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）比较高，对交叉验证数据集的准确性也比较低，其成本</a:t>
            </a:r>
            <a:r>
              <a:rPr lang="en-US" altLang="zh-CN" sz="2400" dirty="0" err="1">
                <a:latin typeface="仿宋" panose="02010609060101010101" pitchFamily="49" charset="-122"/>
                <a:ea typeface="仿宋" panose="02010609060101010101" pitchFamily="49" charset="-122"/>
              </a:rPr>
              <a:t>Jcv</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）也比较高</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1919895" y="5520953"/>
            <a:ext cx="2924175" cy="504825"/>
          </a:xfrm>
          <a:prstGeom prst="rect">
            <a:avLst/>
          </a:prstGeom>
        </p:spPr>
      </p:pic>
      <p:sp>
        <p:nvSpPr>
          <p:cNvPr id="2" name="矩形 1"/>
          <p:cNvSpPr/>
          <p:nvPr/>
        </p:nvSpPr>
        <p:spPr>
          <a:xfrm>
            <a:off x="846307" y="3253373"/>
            <a:ext cx="9912484" cy="2862322"/>
          </a:xfrm>
          <a:prstGeom prst="rect">
            <a:avLst/>
          </a:prstGeom>
        </p:spPr>
        <p:txBody>
          <a:bodyPr wrap="square">
            <a:spAutoFit/>
          </a:bodyPr>
          <a:lstStyle/>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解决办法：</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说明模型太简单了，需要增加模型的复杂度。</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增加有价值的特征：</a:t>
            </a:r>
            <a:endParaRPr lang="en-US" altLang="zh-CN" sz="2400" dirty="0">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增加多项式特征：比如，原来的输入特征只有</a:t>
            </a:r>
            <a:r>
              <a:rPr lang="en-US" altLang="zh-CN" sz="2400" dirty="0">
                <a:latin typeface="仿宋" panose="02010609060101010101" pitchFamily="49" charset="-122"/>
                <a:ea typeface="仿宋" panose="02010609060101010101" pitchFamily="49" charset="-122"/>
              </a:rPr>
              <a:t>x1</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x2</a:t>
            </a:r>
            <a:r>
              <a:rPr lang="zh-CN" altLang="en-US" sz="2400" dirty="0">
                <a:latin typeface="仿宋" panose="02010609060101010101" pitchFamily="49" charset="-122"/>
                <a:ea typeface="仿宋" panose="02010609060101010101" pitchFamily="49" charset="-122"/>
              </a:rPr>
              <a:t>，优化后可以增加特征                     ，变成这样也可以增加模型复杂度。</a:t>
            </a:r>
          </a:p>
        </p:txBody>
      </p:sp>
    </p:spTree>
    <p:extLst>
      <p:ext uri="{BB962C8B-B14F-4D97-AF65-F5344CB8AC3E}">
        <p14:creationId xmlns:p14="http://schemas.microsoft.com/office/powerpoint/2010/main" val="150744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98266" y="557910"/>
            <a:ext cx="10399828" cy="584775"/>
          </a:xfrm>
          <a:prstGeom prst="rect">
            <a:avLst/>
          </a:prstGeom>
          <a:noFill/>
        </p:spPr>
        <p:txBody>
          <a:bodyPr wrap="squar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线性回归算法</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11" name="矩形 10"/>
          <p:cNvSpPr/>
          <p:nvPr/>
        </p:nvSpPr>
        <p:spPr>
          <a:xfrm>
            <a:off x="4817477" y="3541268"/>
            <a:ext cx="5980226" cy="1754326"/>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线性回归一般用来解决连续值变量预测问题，针对的是数值型的样本。用来探索自变量和因变量之间是线性相关关系。</a:t>
            </a:r>
          </a:p>
        </p:txBody>
      </p:sp>
      <p:pic>
        <p:nvPicPr>
          <p:cNvPr id="12" name="图片 11"/>
          <p:cNvPicPr>
            <a:picLocks noChangeAspect="1"/>
          </p:cNvPicPr>
          <p:nvPr/>
        </p:nvPicPr>
        <p:blipFill>
          <a:blip r:embed="rId3"/>
          <a:stretch>
            <a:fillRect/>
          </a:stretch>
        </p:blipFill>
        <p:spPr>
          <a:xfrm>
            <a:off x="1228015" y="3151837"/>
            <a:ext cx="3280600" cy="3132231"/>
          </a:xfrm>
          <a:prstGeom prst="rect">
            <a:avLst/>
          </a:prstGeom>
        </p:spPr>
      </p:pic>
      <p:sp>
        <p:nvSpPr>
          <p:cNvPr id="14" name="矩形 13"/>
          <p:cNvSpPr/>
          <p:nvPr/>
        </p:nvSpPr>
        <p:spPr>
          <a:xfrm>
            <a:off x="1098266" y="1273121"/>
            <a:ext cx="10331734" cy="1667764"/>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线性回归就是指利用样本（已知数据</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，产生拟合方程，回归的求解就是求这个回归方程的回归系数。一旦我们得到了这个方程，预测的方法当然十分简单，回归系数乘以输入值再全部相加就得到了预测值。</a:t>
            </a:r>
          </a:p>
        </p:txBody>
      </p:sp>
    </p:spTree>
    <p:extLst>
      <p:ext uri="{BB962C8B-B14F-4D97-AF65-F5344CB8AC3E}">
        <p14:creationId xmlns:p14="http://schemas.microsoft.com/office/powerpoint/2010/main" val="117227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870557" y="831369"/>
            <a:ext cx="2928985" cy="2796518"/>
          </a:xfrm>
          <a:prstGeom prst="rect">
            <a:avLst/>
          </a:prstGeom>
        </p:spPr>
      </p:pic>
      <p:pic>
        <p:nvPicPr>
          <p:cNvPr id="13" name="图片 12"/>
          <p:cNvPicPr>
            <a:picLocks noChangeAspect="1"/>
          </p:cNvPicPr>
          <p:nvPr/>
        </p:nvPicPr>
        <p:blipFill>
          <a:blip r:embed="rId4"/>
          <a:stretch>
            <a:fillRect/>
          </a:stretch>
        </p:blipFill>
        <p:spPr>
          <a:xfrm>
            <a:off x="6185555" y="831369"/>
            <a:ext cx="4026313" cy="2796518"/>
          </a:xfrm>
          <a:prstGeom prst="rect">
            <a:avLst/>
          </a:prstGeom>
        </p:spPr>
      </p:pic>
      <p:pic>
        <p:nvPicPr>
          <p:cNvPr id="2" name="图片 1"/>
          <p:cNvPicPr>
            <a:picLocks noChangeAspect="1"/>
          </p:cNvPicPr>
          <p:nvPr/>
        </p:nvPicPr>
        <p:blipFill>
          <a:blip r:embed="rId5"/>
          <a:stretch>
            <a:fillRect/>
          </a:stretch>
        </p:blipFill>
        <p:spPr>
          <a:xfrm>
            <a:off x="6185555" y="3856158"/>
            <a:ext cx="4055491" cy="2803060"/>
          </a:xfrm>
          <a:prstGeom prst="rect">
            <a:avLst/>
          </a:prstGeom>
        </p:spPr>
      </p:pic>
      <p:pic>
        <p:nvPicPr>
          <p:cNvPr id="3" name="图片 2"/>
          <p:cNvPicPr>
            <a:picLocks noChangeAspect="1"/>
          </p:cNvPicPr>
          <p:nvPr/>
        </p:nvPicPr>
        <p:blipFill>
          <a:blip r:embed="rId6"/>
          <a:stretch>
            <a:fillRect/>
          </a:stretch>
        </p:blipFill>
        <p:spPr>
          <a:xfrm>
            <a:off x="2059400" y="4546092"/>
            <a:ext cx="3998135" cy="483108"/>
          </a:xfrm>
          <a:prstGeom prst="rect">
            <a:avLst/>
          </a:prstGeom>
        </p:spPr>
      </p:pic>
      <p:pic>
        <p:nvPicPr>
          <p:cNvPr id="5" name="图片 4"/>
          <p:cNvPicPr>
            <a:picLocks noChangeAspect="1"/>
          </p:cNvPicPr>
          <p:nvPr/>
        </p:nvPicPr>
        <p:blipFill>
          <a:blip r:embed="rId7"/>
          <a:stretch>
            <a:fillRect/>
          </a:stretch>
        </p:blipFill>
        <p:spPr>
          <a:xfrm>
            <a:off x="2059400" y="5182196"/>
            <a:ext cx="3982978" cy="1477021"/>
          </a:xfrm>
          <a:prstGeom prst="rect">
            <a:avLst/>
          </a:prstGeom>
        </p:spPr>
      </p:pic>
      <mc:AlternateContent xmlns:mc="http://schemas.openxmlformats.org/markup-compatibility/2006" xmlns:a14="http://schemas.microsoft.com/office/drawing/2010/main">
        <mc:Choice Requires="a14">
          <p:sp>
            <p:nvSpPr>
              <p:cNvPr id="6" name="文本框 5"/>
              <p:cNvSpPr txBox="1"/>
              <p:nvPr/>
            </p:nvSpPr>
            <p:spPr>
              <a:xfrm>
                <a:off x="558592" y="3856157"/>
                <a:ext cx="5832268" cy="461665"/>
              </a:xfrm>
              <a:prstGeom prst="rect">
                <a:avLst/>
              </a:prstGeom>
              <a:noFill/>
            </p:spPr>
            <p:txBody>
              <a:bodyPr wrap="square" rtlCol="0">
                <a:spAutoFit/>
              </a:bodyPr>
              <a:lstStyle/>
              <a:p>
                <a:r>
                  <a:rPr lang="zh-CN" altLang="en-US" sz="2400" dirty="0" smtClean="0"/>
                  <a:t>单一特征：</a:t>
                </a:r>
                <a:r>
                  <a:rPr lang="en-US" altLang="zh-CN" sz="2400" dirty="0" smtClean="0"/>
                  <a:t>h</a:t>
                </a:r>
                <a14:m>
                  <m:oMath xmlns:m="http://schemas.openxmlformats.org/officeDocument/2006/math">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𝑥</m:t>
                        </m:r>
                      </m:e>
                    </m:d>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h</m:t>
                        </m:r>
                      </m:e>
                      <m:sub>
                        <m:r>
                          <a:rPr lang="zh-CN" altLang="en-US" sz="2400" b="0" i="1" smtClean="0">
                            <a:latin typeface="Cambria Math" panose="02040503050406030204" pitchFamily="18" charset="0"/>
                          </a:rPr>
                          <m:t>𝜃</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𝑥</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zh-CN" altLang="en-US" sz="2400" b="0" i="1" smtClean="0">
                            <a:latin typeface="Cambria Math" panose="02040503050406030204" pitchFamily="18" charset="0"/>
                          </a:rPr>
                          <m:t>𝜃</m:t>
                        </m:r>
                      </m:e>
                      <m:sub>
                        <m:r>
                          <a:rPr lang="en-US" altLang="zh-CN" sz="2400" b="0" i="1" smtClean="0">
                            <a:latin typeface="Cambria Math" panose="02040503050406030204" pitchFamily="18" charset="0"/>
                          </a:rPr>
                          <m:t>0</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zh-CN" altLang="en-US" sz="2400" b="0" i="1" smtClean="0">
                            <a:latin typeface="Cambria Math" panose="02040503050406030204" pitchFamily="18" charset="0"/>
                          </a:rPr>
                          <m:t>𝜃</m:t>
                        </m:r>
                      </m:e>
                      <m:sub>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𝑥</m:t>
                    </m:r>
                  </m:oMath>
                </a14:m>
                <a:endParaRPr lang="zh-CN" altLang="en-US" sz="2400" dirty="0"/>
              </a:p>
            </p:txBody>
          </p:sp>
        </mc:Choice>
        <mc:Fallback xmlns="">
          <p:sp>
            <p:nvSpPr>
              <p:cNvPr id="6" name="文本框 5"/>
              <p:cNvSpPr txBox="1">
                <a:spLocks noRot="1" noChangeAspect="1" noMove="1" noResize="1" noEditPoints="1" noAdjustHandles="1" noChangeArrowheads="1" noChangeShapeType="1" noTextEdit="1"/>
              </p:cNvSpPr>
              <p:nvPr/>
            </p:nvSpPr>
            <p:spPr>
              <a:xfrm>
                <a:off x="558592" y="3856157"/>
                <a:ext cx="5832268" cy="461665"/>
              </a:xfrm>
              <a:prstGeom prst="rect">
                <a:avLst/>
              </a:prstGeom>
              <a:blipFill>
                <a:blip r:embed="rId8"/>
                <a:stretch>
                  <a:fillRect l="-1674" t="-12000" b="-30667"/>
                </a:stretch>
              </a:blipFill>
            </p:spPr>
            <p:txBody>
              <a:bodyPr/>
              <a:lstStyle/>
              <a:p>
                <a:r>
                  <a:rPr lang="zh-CN" altLang="en-US">
                    <a:noFill/>
                  </a:rPr>
                  <a:t> </a:t>
                </a:r>
              </a:p>
            </p:txBody>
          </p:sp>
        </mc:Fallback>
      </mc:AlternateContent>
      <p:sp>
        <p:nvSpPr>
          <p:cNvPr id="8" name="矩形 7"/>
          <p:cNvSpPr/>
          <p:nvPr/>
        </p:nvSpPr>
        <p:spPr>
          <a:xfrm>
            <a:off x="558592" y="4546092"/>
            <a:ext cx="1723549" cy="461665"/>
          </a:xfrm>
          <a:prstGeom prst="rect">
            <a:avLst/>
          </a:prstGeom>
        </p:spPr>
        <p:txBody>
          <a:bodyPr wrap="none">
            <a:spAutoFit/>
          </a:bodyPr>
          <a:lstStyle/>
          <a:p>
            <a:r>
              <a:rPr lang="zh-CN" altLang="en-US" sz="2400" dirty="0" smtClean="0"/>
              <a:t>两个特征</a:t>
            </a:r>
            <a:r>
              <a:rPr lang="zh-CN" altLang="en-US" sz="2400" dirty="0"/>
              <a:t>：</a:t>
            </a:r>
          </a:p>
        </p:txBody>
      </p:sp>
      <p:sp>
        <p:nvSpPr>
          <p:cNvPr id="9" name="文本框 8"/>
          <p:cNvSpPr txBox="1"/>
          <p:nvPr/>
        </p:nvSpPr>
        <p:spPr>
          <a:xfrm>
            <a:off x="347870" y="141434"/>
            <a:ext cx="2862470" cy="461665"/>
          </a:xfrm>
          <a:prstGeom prst="rect">
            <a:avLst/>
          </a:prstGeom>
          <a:noFill/>
        </p:spPr>
        <p:txBody>
          <a:bodyPr wrap="square" rtlCol="0">
            <a:spAutoFit/>
          </a:bodyPr>
          <a:lstStyle/>
          <a:p>
            <a:r>
              <a:rPr lang="zh-CN" altLang="en-US" sz="2400" dirty="0" smtClean="0">
                <a:latin typeface="黑体" panose="02010609060101010101" pitchFamily="49" charset="-122"/>
                <a:ea typeface="黑体" panose="02010609060101010101" pitchFamily="49" charset="-122"/>
              </a:rPr>
              <a:t>机器学习训练过程：</a:t>
            </a:r>
            <a:endParaRPr lang="zh-CN" altLang="en-US" sz="2400" dirty="0">
              <a:latin typeface="黑体" panose="02010609060101010101" pitchFamily="49" charset="-122"/>
              <a:ea typeface="黑体" panose="02010609060101010101" pitchFamily="49" charset="-122"/>
            </a:endParaRPr>
          </a:p>
        </p:txBody>
      </p:sp>
      <p:sp>
        <p:nvSpPr>
          <p:cNvPr id="10" name="矩形 9"/>
          <p:cNvSpPr/>
          <p:nvPr/>
        </p:nvSpPr>
        <p:spPr>
          <a:xfrm>
            <a:off x="290250" y="5182196"/>
            <a:ext cx="1697562" cy="1015663"/>
          </a:xfrm>
          <a:prstGeom prst="rect">
            <a:avLst/>
          </a:prstGeom>
          <a:ln>
            <a:solidFill>
              <a:schemeClr val="accent1"/>
            </a:solidFill>
          </a:ln>
        </p:spPr>
        <p:txBody>
          <a:bodyPr wrap="square">
            <a:spAutoFit/>
          </a:bodyPr>
          <a:lstStyle/>
          <a:p>
            <a:r>
              <a:rPr lang="zh-CN" altLang="en-US" sz="2000" dirty="0" smtClean="0"/>
              <a:t>如：</a:t>
            </a:r>
            <a:r>
              <a:rPr lang="en-US" altLang="zh-CN" sz="2000" dirty="0" smtClean="0"/>
              <a:t>x1</a:t>
            </a:r>
            <a:r>
              <a:rPr lang="en-US" altLang="zh-CN" sz="2000" dirty="0"/>
              <a:t>=</a:t>
            </a:r>
            <a:r>
              <a:rPr lang="zh-CN" altLang="en-US" sz="2000" dirty="0"/>
              <a:t>房间的面积，</a:t>
            </a:r>
            <a:r>
              <a:rPr lang="en-US" altLang="zh-CN" sz="2000" dirty="0"/>
              <a:t>x2=</a:t>
            </a:r>
            <a:r>
              <a:rPr lang="zh-CN" altLang="en-US" sz="2000" dirty="0"/>
              <a:t>房间的</a:t>
            </a:r>
            <a:r>
              <a:rPr lang="zh-CN" altLang="en-US" sz="2000" dirty="0" smtClean="0"/>
              <a:t>朝向。</a:t>
            </a:r>
            <a:endParaRPr lang="en-US" altLang="zh-CN" sz="2000" dirty="0"/>
          </a:p>
        </p:txBody>
      </p:sp>
      <p:sp>
        <p:nvSpPr>
          <p:cNvPr id="4" name="矩形 3"/>
          <p:cNvSpPr/>
          <p:nvPr/>
        </p:nvSpPr>
        <p:spPr>
          <a:xfrm>
            <a:off x="6185555" y="3188024"/>
            <a:ext cx="3746538" cy="369332"/>
          </a:xfrm>
          <a:prstGeom prst="rect">
            <a:avLst/>
          </a:prstGeom>
        </p:spPr>
        <p:txBody>
          <a:bodyPr wrap="none">
            <a:spAutoFit/>
          </a:bodyPr>
          <a:lstStyle/>
          <a:p>
            <a:r>
              <a:rPr lang="en-US" altLang="zh-CN" dirty="0" err="1">
                <a:solidFill>
                  <a:schemeClr val="bg1"/>
                </a:solidFill>
              </a:rPr>
              <a:t>h</a:t>
            </a:r>
            <a:r>
              <a:rPr lang="en-US" altLang="zh-CN" baseline="-25000" dirty="0" err="1">
                <a:solidFill>
                  <a:schemeClr val="bg1"/>
                </a:solidFill>
              </a:rPr>
              <a:t>θ</a:t>
            </a:r>
            <a:r>
              <a:rPr lang="en-US" altLang="zh-CN" dirty="0">
                <a:solidFill>
                  <a:schemeClr val="bg1"/>
                </a:solidFill>
              </a:rPr>
              <a:t>(x)</a:t>
            </a:r>
            <a:r>
              <a:rPr lang="zh-CN" altLang="en-US" dirty="0">
                <a:solidFill>
                  <a:schemeClr val="bg1"/>
                </a:solidFill>
              </a:rPr>
              <a:t>：用参数</a:t>
            </a:r>
            <a:r>
              <a:rPr lang="en-US" altLang="zh-CN" dirty="0">
                <a:solidFill>
                  <a:schemeClr val="bg1"/>
                </a:solidFill>
              </a:rPr>
              <a:t>θ</a:t>
            </a:r>
            <a:r>
              <a:rPr lang="zh-CN" altLang="en-US" dirty="0">
                <a:solidFill>
                  <a:schemeClr val="bg1"/>
                </a:solidFill>
              </a:rPr>
              <a:t>和</a:t>
            </a:r>
            <a:r>
              <a:rPr lang="en-US" altLang="zh-CN" dirty="0">
                <a:solidFill>
                  <a:schemeClr val="bg1"/>
                </a:solidFill>
              </a:rPr>
              <a:t>x</a:t>
            </a:r>
            <a:r>
              <a:rPr lang="zh-CN" altLang="en-US" dirty="0">
                <a:solidFill>
                  <a:schemeClr val="bg1"/>
                </a:solidFill>
              </a:rPr>
              <a:t>预测出来的</a:t>
            </a:r>
            <a:r>
              <a:rPr lang="en-US" altLang="zh-CN" dirty="0">
                <a:solidFill>
                  <a:schemeClr val="bg1"/>
                </a:solidFill>
              </a:rPr>
              <a:t>y</a:t>
            </a:r>
            <a:r>
              <a:rPr lang="zh-CN" altLang="en-US" dirty="0">
                <a:solidFill>
                  <a:schemeClr val="bg1"/>
                </a:solidFill>
              </a:rPr>
              <a:t>值；</a:t>
            </a:r>
            <a:endParaRPr lang="en-US" altLang="zh-CN" dirty="0">
              <a:solidFill>
                <a:schemeClr val="bg1"/>
              </a:solidFill>
            </a:endParaRPr>
          </a:p>
        </p:txBody>
      </p:sp>
      <p:cxnSp>
        <p:nvCxnSpPr>
          <p:cNvPr id="11" name="直接箭头连接符 10"/>
          <p:cNvCxnSpPr/>
          <p:nvPr/>
        </p:nvCxnSpPr>
        <p:spPr>
          <a:xfrm flipV="1">
            <a:off x="3746310" y="3446060"/>
            <a:ext cx="2545308" cy="491319"/>
          </a:xfrm>
          <a:prstGeom prst="straightConnector1">
            <a:avLst/>
          </a:prstGeom>
          <a:ln w="28575">
            <a:solidFill>
              <a:schemeClr val="tx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3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3522" y="1233192"/>
            <a:ext cx="10618304" cy="1754326"/>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如何求得使成本函数最小的参数？应用梯度下降法，实现流程：</a:t>
            </a:r>
            <a:r>
              <a:rPr lang="zh-CN" altLang="en-US" sz="2400" dirty="0">
                <a:latin typeface="仿宋" panose="02010609060101010101" pitchFamily="49" charset="-122"/>
                <a:ea typeface="仿宋" panose="02010609060101010101" pitchFamily="49" charset="-122"/>
              </a:rPr>
              <a:t>  </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首先</a:t>
            </a:r>
            <a:r>
              <a:rPr lang="zh-CN" altLang="en-US" sz="2400" dirty="0">
                <a:latin typeface="仿宋" panose="02010609060101010101" pitchFamily="49" charset="-122"/>
                <a:ea typeface="仿宋" panose="02010609060101010101" pitchFamily="49" charset="-122"/>
              </a:rPr>
              <a:t>对</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赋值，这个值可以是随机的，也可以让</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是一个全零的向量。     </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改变</a:t>
            </a:r>
            <a:r>
              <a:rPr lang="en-US" altLang="zh-CN" sz="2400" dirty="0">
                <a:latin typeface="仿宋" panose="02010609060101010101" pitchFamily="49" charset="-122"/>
                <a:ea typeface="仿宋" panose="02010609060101010101" pitchFamily="49" charset="-122"/>
              </a:rPr>
              <a:t>θ</a:t>
            </a:r>
            <a:r>
              <a:rPr lang="zh-CN" altLang="en-US" sz="2400" dirty="0">
                <a:latin typeface="仿宋" panose="02010609060101010101" pitchFamily="49" charset="-122"/>
                <a:ea typeface="仿宋" panose="02010609060101010101" pitchFamily="49" charset="-122"/>
              </a:rPr>
              <a:t>的值，使得</a:t>
            </a:r>
            <a:r>
              <a:rPr lang="en-US" altLang="zh-CN" sz="2400" dirty="0">
                <a:latin typeface="仿宋" panose="02010609060101010101" pitchFamily="49" charset="-122"/>
                <a:ea typeface="仿宋" panose="02010609060101010101" pitchFamily="49" charset="-122"/>
              </a:rPr>
              <a:t>J(θ)</a:t>
            </a:r>
            <a:r>
              <a:rPr lang="zh-CN" altLang="en-US" sz="2400" dirty="0">
                <a:latin typeface="仿宋" panose="02010609060101010101" pitchFamily="49" charset="-122"/>
                <a:ea typeface="仿宋" panose="02010609060101010101" pitchFamily="49" charset="-122"/>
              </a:rPr>
              <a:t>按梯度下降的方向进行减少。     </a:t>
            </a:r>
            <a:endParaRPr lang="en-US" altLang="zh-CN" sz="2400" dirty="0" smtClean="0">
              <a:latin typeface="仿宋" panose="02010609060101010101" pitchFamily="49" charset="-122"/>
              <a:ea typeface="仿宋" panose="02010609060101010101" pitchFamily="49" charset="-122"/>
            </a:endParaRPr>
          </a:p>
        </p:txBody>
      </p:sp>
      <p:sp>
        <p:nvSpPr>
          <p:cNvPr id="7" name="文本框 6"/>
          <p:cNvSpPr txBox="1"/>
          <p:nvPr/>
        </p:nvSpPr>
        <p:spPr>
          <a:xfrm>
            <a:off x="513522" y="520873"/>
            <a:ext cx="2339102" cy="523220"/>
          </a:xfrm>
          <a:prstGeom prst="rect">
            <a:avLst/>
          </a:prstGeom>
          <a:noFill/>
        </p:spPr>
        <p:txBody>
          <a:bodyPr wrap="non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梯度下降法：</a:t>
            </a:r>
            <a:endParaRPr lang="zh-CN" altLang="en-US" sz="2800" dirty="0">
              <a:solidFill>
                <a:srgbClr val="FFFF0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758" y="2987518"/>
            <a:ext cx="4926842" cy="2592341"/>
          </a:xfrm>
          <a:prstGeom prst="rect">
            <a:avLst/>
          </a:prstGeom>
        </p:spPr>
      </p:pic>
      <p:sp>
        <p:nvSpPr>
          <p:cNvPr id="5" name="矩形 4"/>
          <p:cNvSpPr/>
          <p:nvPr/>
        </p:nvSpPr>
        <p:spPr>
          <a:xfrm>
            <a:off x="513522" y="5898039"/>
            <a:ext cx="6480956" cy="954107"/>
          </a:xfrm>
          <a:prstGeom prst="rect">
            <a:avLst/>
          </a:prstGeom>
        </p:spPr>
        <p:txBody>
          <a:bodyPr wrap="square">
            <a:spAutoFit/>
          </a:bodyPr>
          <a:lstStyle/>
          <a:p>
            <a:r>
              <a:rPr lang="zh-CN" altLang="en-US" sz="1400" dirty="0" smtClean="0">
                <a:latin typeface="仿宋" panose="02010609060101010101" pitchFamily="49" charset="-122"/>
                <a:ea typeface="仿宋" panose="02010609060101010101" pitchFamily="49" charset="-122"/>
              </a:rPr>
              <a:t>参考：</a:t>
            </a:r>
            <a:r>
              <a:rPr lang="zh-CN" altLang="en-US" sz="1400" dirty="0">
                <a:latin typeface="仿宋" panose="02010609060101010101" pitchFamily="49" charset="-122"/>
                <a:ea typeface="仿宋" panose="02010609060101010101" pitchFamily="49" charset="-122"/>
              </a:rPr>
              <a:t>机器学习中的五种回归模型及其优缺点</a:t>
            </a:r>
          </a:p>
          <a:p>
            <a:r>
              <a:rPr lang="en-US" altLang="zh-CN" sz="1400" dirty="0" smtClean="0">
                <a:latin typeface="仿宋" panose="02010609060101010101" pitchFamily="49" charset="-122"/>
                <a:ea typeface="仿宋" panose="02010609060101010101" pitchFamily="49" charset="-122"/>
              </a:rPr>
              <a:t>https</a:t>
            </a:r>
            <a:r>
              <a:rPr lang="en-US" altLang="zh-CN" sz="1400" dirty="0">
                <a:latin typeface="仿宋" panose="02010609060101010101" pitchFamily="49" charset="-122"/>
                <a:ea typeface="仿宋" panose="02010609060101010101" pitchFamily="49" charset="-122"/>
              </a:rPr>
              <a:t>://</a:t>
            </a:r>
            <a:r>
              <a:rPr lang="en-US" altLang="zh-CN" sz="1400" dirty="0" smtClean="0">
                <a:latin typeface="仿宋" panose="02010609060101010101" pitchFamily="49" charset="-122"/>
                <a:ea typeface="仿宋" panose="02010609060101010101" pitchFamily="49" charset="-122"/>
              </a:rPr>
              <a:t>blog.csdn.net/Katherine_hsr/article/details/79942260</a:t>
            </a:r>
          </a:p>
          <a:p>
            <a:r>
              <a:rPr lang="zh-CN" altLang="en-US" sz="1400" dirty="0">
                <a:latin typeface="仿宋" panose="02010609060101010101" pitchFamily="49" charset="-122"/>
                <a:ea typeface="仿宋" panose="02010609060101010101" pitchFamily="49" charset="-122"/>
              </a:rPr>
              <a:t>线性回归原理和实现基本</a:t>
            </a:r>
            <a:r>
              <a:rPr lang="zh-CN" altLang="en-US" sz="1400" dirty="0" smtClean="0">
                <a:latin typeface="仿宋" panose="02010609060101010101" pitchFamily="49" charset="-122"/>
                <a:ea typeface="仿宋" panose="02010609060101010101" pitchFamily="49" charset="-122"/>
              </a:rPr>
              <a:t>认识</a:t>
            </a:r>
            <a:endParaRPr lang="en-US" altLang="zh-CN" sz="1400" dirty="0" smtClean="0">
              <a:latin typeface="仿宋" panose="02010609060101010101" pitchFamily="49" charset="-122"/>
              <a:ea typeface="仿宋" panose="02010609060101010101" pitchFamily="49" charset="-122"/>
            </a:endParaRPr>
          </a:p>
          <a:p>
            <a:r>
              <a:rPr lang="en-US" altLang="zh-CN" sz="1400" dirty="0" smtClean="0">
                <a:latin typeface="仿宋" panose="02010609060101010101" pitchFamily="49" charset="-122"/>
                <a:ea typeface="仿宋" panose="02010609060101010101" pitchFamily="49" charset="-122"/>
              </a:rPr>
              <a:t>https</a:t>
            </a:r>
            <a:r>
              <a:rPr lang="en-US" altLang="zh-CN" sz="1400" dirty="0">
                <a:latin typeface="仿宋" panose="02010609060101010101" pitchFamily="49" charset="-122"/>
                <a:ea typeface="仿宋" panose="02010609060101010101" pitchFamily="49" charset="-122"/>
              </a:rPr>
              <a:t>://blog.csdn.net/lisi1129/article/details/68925799</a:t>
            </a:r>
            <a:endParaRPr lang="zh-CN" altLang="en-US" sz="14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4"/>
          <a:stretch>
            <a:fillRect/>
          </a:stretch>
        </p:blipFill>
        <p:spPr>
          <a:xfrm>
            <a:off x="703790" y="2987519"/>
            <a:ext cx="4160842" cy="2657802"/>
          </a:xfrm>
          <a:prstGeom prst="rect">
            <a:avLst/>
          </a:prstGeom>
        </p:spPr>
      </p:pic>
    </p:spTree>
    <p:extLst>
      <p:ext uri="{BB962C8B-B14F-4D97-AF65-F5344CB8AC3E}">
        <p14:creationId xmlns:p14="http://schemas.microsoft.com/office/powerpoint/2010/main" val="221859536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1481" y="363115"/>
            <a:ext cx="10399828"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例：线性回归应用于</a:t>
            </a:r>
            <a:r>
              <a:rPr lang="en-US" altLang="zh-CN" sz="3200" dirty="0" err="1" smtClean="0">
                <a:latin typeface="华文仿宋" panose="02010600040101010101" pitchFamily="2" charset="-122"/>
                <a:ea typeface="华文仿宋" panose="02010600040101010101" pitchFamily="2" charset="-122"/>
              </a:rPr>
              <a:t>boston</a:t>
            </a:r>
            <a:r>
              <a:rPr lang="zh-CN" altLang="en-US" sz="3200" dirty="0">
                <a:latin typeface="华文仿宋" panose="02010600040101010101" pitchFamily="2" charset="-122"/>
                <a:ea typeface="华文仿宋" panose="02010600040101010101" pitchFamily="2" charset="-122"/>
              </a:rPr>
              <a:t>房价预测</a:t>
            </a:r>
          </a:p>
        </p:txBody>
      </p:sp>
      <p:pic>
        <p:nvPicPr>
          <p:cNvPr id="2" name="图片 1"/>
          <p:cNvPicPr>
            <a:picLocks noChangeAspect="1"/>
          </p:cNvPicPr>
          <p:nvPr/>
        </p:nvPicPr>
        <p:blipFill>
          <a:blip r:embed="rId3"/>
          <a:stretch>
            <a:fillRect/>
          </a:stretch>
        </p:blipFill>
        <p:spPr>
          <a:xfrm>
            <a:off x="6467971" y="1380310"/>
            <a:ext cx="5495832" cy="2830750"/>
          </a:xfrm>
          <a:prstGeom prst="rect">
            <a:avLst/>
          </a:prstGeom>
        </p:spPr>
      </p:pic>
      <p:sp>
        <p:nvSpPr>
          <p:cNvPr id="3" name="矩形 2"/>
          <p:cNvSpPr/>
          <p:nvPr/>
        </p:nvSpPr>
        <p:spPr>
          <a:xfrm>
            <a:off x="661481" y="1293778"/>
            <a:ext cx="7412476" cy="4893647"/>
          </a:xfrm>
          <a:prstGeom prst="rect">
            <a:avLst/>
          </a:prstGeom>
        </p:spPr>
        <p:txBody>
          <a:bodyPr wrap="square">
            <a:spAutoFit/>
          </a:bodyPr>
          <a:lstStyle/>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获取并查看数据</a:t>
            </a:r>
            <a:endParaRPr lang="en-US" altLang="zh-CN" sz="2400" dirty="0" smtClean="0">
              <a:solidFill>
                <a:srgbClr val="FFFF00"/>
              </a:solidFill>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import </a:t>
            </a:r>
            <a:r>
              <a:rPr lang="en-US" altLang="zh-CN" sz="2400" dirty="0" err="1">
                <a:latin typeface="仿宋" panose="02010609060101010101" pitchFamily="49" charset="-122"/>
                <a:ea typeface="仿宋" panose="02010609060101010101" pitchFamily="49" charset="-122"/>
              </a:rPr>
              <a:t>matplotlib.pyplot</a:t>
            </a:r>
            <a:r>
              <a:rPr lang="en-US" altLang="zh-CN" sz="2400" dirty="0">
                <a:latin typeface="仿宋" panose="02010609060101010101" pitchFamily="49" charset="-122"/>
                <a:ea typeface="仿宋" panose="02010609060101010101" pitchFamily="49" charset="-122"/>
              </a:rPr>
              <a:t> as </a:t>
            </a:r>
            <a:r>
              <a:rPr lang="en-US" altLang="zh-CN" sz="2400" dirty="0" err="1">
                <a:latin typeface="仿宋" panose="02010609060101010101" pitchFamily="49" charset="-122"/>
                <a:ea typeface="仿宋" panose="02010609060101010101" pitchFamily="49" charset="-122"/>
              </a:rPr>
              <a:t>plt</a:t>
            </a:r>
            <a:endParaRPr lang="en-US" altLang="zh-CN" sz="2400" dirty="0">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import </a:t>
            </a:r>
            <a:r>
              <a:rPr lang="en-US" altLang="zh-CN" sz="2400" dirty="0" err="1">
                <a:latin typeface="仿宋" panose="02010609060101010101" pitchFamily="49" charset="-122"/>
                <a:ea typeface="仿宋" panose="02010609060101010101" pitchFamily="49" charset="-122"/>
              </a:rPr>
              <a:t>numpy</a:t>
            </a:r>
            <a:r>
              <a:rPr lang="en-US" altLang="zh-CN" sz="2400" dirty="0">
                <a:latin typeface="仿宋" panose="02010609060101010101" pitchFamily="49" charset="-122"/>
                <a:ea typeface="仿宋" panose="02010609060101010101" pitchFamily="49" charset="-122"/>
              </a:rPr>
              <a:t> as np</a:t>
            </a:r>
          </a:p>
          <a:p>
            <a:r>
              <a:rPr lang="en-US" altLang="zh-CN" sz="2400" dirty="0">
                <a:latin typeface="仿宋" panose="02010609060101010101" pitchFamily="49" charset="-122"/>
                <a:ea typeface="仿宋" panose="02010609060101010101" pitchFamily="49" charset="-122"/>
              </a:rPr>
              <a:t>import pandas as </a:t>
            </a:r>
            <a:r>
              <a:rPr lang="en-US" altLang="zh-CN" sz="2400" dirty="0" err="1">
                <a:latin typeface="仿宋" panose="02010609060101010101" pitchFamily="49" charset="-122"/>
                <a:ea typeface="仿宋" panose="02010609060101010101" pitchFamily="49" charset="-122"/>
              </a:rPr>
              <a:t>pd</a:t>
            </a:r>
            <a:endParaRPr lang="en-US" altLang="zh-CN" sz="2400" dirty="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from </a:t>
            </a:r>
            <a:r>
              <a:rPr lang="en-US" altLang="zh-CN" sz="2400" dirty="0" err="1">
                <a:latin typeface="仿宋" panose="02010609060101010101" pitchFamily="49" charset="-122"/>
                <a:ea typeface="仿宋" panose="02010609060101010101" pitchFamily="49" charset="-122"/>
              </a:rPr>
              <a:t>sklearn</a:t>
            </a:r>
            <a:r>
              <a:rPr lang="en-US" altLang="zh-CN" sz="2400" dirty="0">
                <a:latin typeface="仿宋" panose="02010609060101010101" pitchFamily="49" charset="-122"/>
                <a:ea typeface="仿宋" panose="02010609060101010101" pitchFamily="49" charset="-122"/>
              </a:rPr>
              <a:t>  import datasets</a:t>
            </a:r>
          </a:p>
          <a:p>
            <a:r>
              <a:rPr lang="en-US" altLang="zh-CN" sz="2400" dirty="0" err="1">
                <a:latin typeface="仿宋" panose="02010609060101010101" pitchFamily="49" charset="-122"/>
                <a:ea typeface="仿宋" panose="02010609060101010101" pitchFamily="49" charset="-122"/>
              </a:rPr>
              <a:t>boston_dataset</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datasets.load_boston</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X=</a:t>
            </a:r>
            <a:r>
              <a:rPr lang="en-US" altLang="zh-CN" sz="2400" dirty="0" err="1">
                <a:latin typeface="仿宋" panose="02010609060101010101" pitchFamily="49" charset="-122"/>
                <a:ea typeface="仿宋" panose="02010609060101010101" pitchFamily="49" charset="-122"/>
              </a:rPr>
              <a:t>boston_dataset.data</a:t>
            </a:r>
            <a:endParaRPr lang="en-US" altLang="zh-CN" sz="2400" dirty="0">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y=</a:t>
            </a:r>
            <a:r>
              <a:rPr lang="en-US" altLang="zh-CN" sz="2400" dirty="0" err="1">
                <a:latin typeface="仿宋" panose="02010609060101010101" pitchFamily="49" charset="-122"/>
                <a:ea typeface="仿宋" panose="02010609060101010101" pitchFamily="49" charset="-122"/>
              </a:rPr>
              <a:t>boston_dataset.target</a:t>
            </a:r>
            <a:endParaRPr lang="en-US" altLang="zh-CN" sz="2400" dirty="0">
              <a:latin typeface="仿宋" panose="02010609060101010101" pitchFamily="49" charset="-122"/>
              <a:ea typeface="仿宋" panose="02010609060101010101" pitchFamily="49" charset="-122"/>
            </a:endParaRPr>
          </a:p>
          <a:p>
            <a:r>
              <a:rPr lang="en-US" altLang="zh-CN" sz="2400" dirty="0" err="1">
                <a:latin typeface="仿宋" panose="02010609060101010101" pitchFamily="49" charset="-122"/>
                <a:ea typeface="仿宋" panose="02010609060101010101" pitchFamily="49" charset="-122"/>
              </a:rPr>
              <a:t>boston</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pd.DataFrame</a:t>
            </a:r>
            <a:r>
              <a:rPr lang="en-US" altLang="zh-CN" sz="2400" dirty="0">
                <a:latin typeface="仿宋" panose="02010609060101010101" pitchFamily="49" charset="-122"/>
                <a:ea typeface="仿宋" panose="02010609060101010101" pitchFamily="49" charset="-122"/>
              </a:rPr>
              <a:t>(X)</a:t>
            </a:r>
          </a:p>
          <a:p>
            <a:r>
              <a:rPr lang="en-US" altLang="zh-CN" sz="2400" dirty="0" err="1">
                <a:latin typeface="仿宋" panose="02010609060101010101" pitchFamily="49" charset="-122"/>
                <a:ea typeface="仿宋" panose="02010609060101010101" pitchFamily="49" charset="-122"/>
              </a:rPr>
              <a:t>boston.columns</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boston_dataset.feature_names</a:t>
            </a:r>
            <a:endParaRPr lang="en-US" altLang="zh-CN" sz="2400" dirty="0">
              <a:latin typeface="仿宋" panose="02010609060101010101" pitchFamily="49" charset="-122"/>
              <a:ea typeface="仿宋" panose="02010609060101010101" pitchFamily="49" charset="-122"/>
            </a:endParaRPr>
          </a:p>
          <a:p>
            <a:r>
              <a:rPr lang="en-US" altLang="zh-CN" sz="2400" dirty="0" err="1">
                <a:latin typeface="仿宋" panose="02010609060101010101" pitchFamily="49" charset="-122"/>
                <a:ea typeface="仿宋" panose="02010609060101010101" pitchFamily="49" charset="-122"/>
              </a:rPr>
              <a:t>boston</a:t>
            </a:r>
            <a:r>
              <a:rPr lang="en-US" altLang="zh-CN" sz="2400" dirty="0">
                <a:latin typeface="仿宋" panose="02010609060101010101" pitchFamily="49" charset="-122"/>
                <a:ea typeface="仿宋" panose="02010609060101010101" pitchFamily="49" charset="-122"/>
              </a:rPr>
              <a:t>["price"]=y</a:t>
            </a:r>
          </a:p>
          <a:p>
            <a:r>
              <a:rPr lang="en-US" altLang="zh-CN" sz="2400" dirty="0" err="1">
                <a:latin typeface="仿宋" panose="02010609060101010101" pitchFamily="49" charset="-122"/>
                <a:ea typeface="仿宋" panose="02010609060101010101" pitchFamily="49" charset="-122"/>
              </a:rPr>
              <a:t>boston.head</a:t>
            </a:r>
            <a:r>
              <a:rPr lang="en-US" altLang="zh-CN" sz="2400" dirty="0">
                <a:latin typeface="仿宋" panose="02010609060101010101" pitchFamily="49" charset="-122"/>
                <a:ea typeface="仿宋" panose="02010609060101010101" pitchFamily="49" charset="-122"/>
              </a:rPr>
              <a:t>()</a:t>
            </a:r>
          </a:p>
        </p:txBody>
      </p:sp>
      <p:pic>
        <p:nvPicPr>
          <p:cNvPr id="4" name="图片 3"/>
          <p:cNvPicPr>
            <a:picLocks noChangeAspect="1"/>
          </p:cNvPicPr>
          <p:nvPr/>
        </p:nvPicPr>
        <p:blipFill>
          <a:blip r:embed="rId4"/>
          <a:stretch>
            <a:fillRect/>
          </a:stretch>
        </p:blipFill>
        <p:spPr>
          <a:xfrm>
            <a:off x="6467971" y="5411090"/>
            <a:ext cx="5488795" cy="1392319"/>
          </a:xfrm>
          <a:prstGeom prst="rect">
            <a:avLst/>
          </a:prstGeom>
        </p:spPr>
      </p:pic>
    </p:spTree>
    <p:extLst>
      <p:ext uri="{BB962C8B-B14F-4D97-AF65-F5344CB8AC3E}">
        <p14:creationId xmlns:p14="http://schemas.microsoft.com/office/powerpoint/2010/main" val="26534911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61481" y="448728"/>
            <a:ext cx="10399828"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例：线性回归应用于</a:t>
            </a:r>
            <a:r>
              <a:rPr lang="en-US" altLang="zh-CN" sz="3200" dirty="0" err="1" smtClean="0">
                <a:latin typeface="华文仿宋" panose="02010600040101010101" pitchFamily="2" charset="-122"/>
                <a:ea typeface="华文仿宋" panose="02010600040101010101" pitchFamily="2" charset="-122"/>
              </a:rPr>
              <a:t>boston</a:t>
            </a:r>
            <a:r>
              <a:rPr lang="zh-CN" altLang="en-US" sz="3200" dirty="0">
                <a:latin typeface="华文仿宋" panose="02010600040101010101" pitchFamily="2" charset="-122"/>
                <a:ea typeface="华文仿宋" panose="02010600040101010101" pitchFamily="2" charset="-122"/>
              </a:rPr>
              <a:t>房价预测</a:t>
            </a:r>
          </a:p>
        </p:txBody>
      </p:sp>
      <p:sp>
        <p:nvSpPr>
          <p:cNvPr id="3" name="矩形 2"/>
          <p:cNvSpPr/>
          <p:nvPr/>
        </p:nvSpPr>
        <p:spPr>
          <a:xfrm>
            <a:off x="661481" y="1089062"/>
            <a:ext cx="11381362" cy="4832092"/>
          </a:xfrm>
          <a:prstGeom prst="rect">
            <a:avLst/>
          </a:prstGeom>
        </p:spPr>
        <p:txBody>
          <a:bodyPr wrap="square">
            <a:spAutoFit/>
          </a:bodyPr>
          <a:lstStyle/>
          <a:p>
            <a:r>
              <a:rPr lang="en-US" altLang="zh-CN" sz="2200" dirty="0" smtClean="0">
                <a:solidFill>
                  <a:srgbClr val="FFFF00"/>
                </a:solidFill>
                <a:latin typeface="仿宋" panose="02010609060101010101" pitchFamily="49" charset="-122"/>
                <a:ea typeface="仿宋" panose="02010609060101010101" pitchFamily="49" charset="-122"/>
              </a:rPr>
              <a:t>#</a:t>
            </a:r>
            <a:r>
              <a:rPr lang="zh-CN" altLang="en-US" sz="2200" dirty="0" smtClean="0">
                <a:solidFill>
                  <a:srgbClr val="FFFF00"/>
                </a:solidFill>
                <a:latin typeface="仿宋" panose="02010609060101010101" pitchFamily="49" charset="-122"/>
                <a:ea typeface="仿宋" panose="02010609060101010101" pitchFamily="49" charset="-122"/>
              </a:rPr>
              <a:t>查看数据</a:t>
            </a:r>
            <a:endParaRPr lang="en-US" altLang="zh-CN" sz="2200" dirty="0" smtClean="0">
              <a:solidFill>
                <a:srgbClr val="FFFF00"/>
              </a:solidFill>
              <a:latin typeface="仿宋" panose="02010609060101010101" pitchFamily="49" charset="-122"/>
              <a:ea typeface="仿宋" panose="02010609060101010101" pitchFamily="49" charset="-122"/>
            </a:endParaRPr>
          </a:p>
          <a:p>
            <a:r>
              <a:rPr lang="en-US" altLang="zh-CN" sz="2200" dirty="0" err="1">
                <a:latin typeface="仿宋" panose="02010609060101010101" pitchFamily="49" charset="-122"/>
                <a:ea typeface="仿宋" panose="02010609060101010101" pitchFamily="49" charset="-122"/>
              </a:rPr>
              <a:t>plt.scatter</a:t>
            </a:r>
            <a:r>
              <a:rPr lang="en-US" altLang="zh-CN"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boston</a:t>
            </a:r>
            <a:r>
              <a:rPr lang="en-US" altLang="zh-CN" sz="2200" dirty="0">
                <a:latin typeface="仿宋" panose="02010609060101010101" pitchFamily="49" charset="-122"/>
                <a:ea typeface="仿宋" panose="02010609060101010101" pitchFamily="49" charset="-122"/>
              </a:rPr>
              <a:t>['CRIM'],</a:t>
            </a:r>
            <a:r>
              <a:rPr lang="en-US" altLang="zh-CN" sz="2200" dirty="0" err="1">
                <a:latin typeface="仿宋" panose="02010609060101010101" pitchFamily="49" charset="-122"/>
                <a:ea typeface="仿宋" panose="02010609060101010101" pitchFamily="49" charset="-122"/>
              </a:rPr>
              <a:t>boston</a:t>
            </a:r>
            <a:r>
              <a:rPr lang="en-US" altLang="zh-CN" sz="2200" dirty="0">
                <a:latin typeface="仿宋" panose="02010609060101010101" pitchFamily="49" charset="-122"/>
                <a:ea typeface="仿宋" panose="02010609060101010101" pitchFamily="49" charset="-122"/>
              </a:rPr>
              <a:t>['price'])</a:t>
            </a:r>
          </a:p>
          <a:p>
            <a:r>
              <a:rPr lang="en-US" altLang="zh-CN" sz="2200" dirty="0" err="1">
                <a:latin typeface="仿宋" panose="02010609060101010101" pitchFamily="49" charset="-122"/>
                <a:ea typeface="仿宋" panose="02010609060101010101" pitchFamily="49" charset="-122"/>
              </a:rPr>
              <a:t>plt.xlabel</a:t>
            </a:r>
            <a:r>
              <a:rPr lang="en-US" altLang="zh-CN"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Crim</a:t>
            </a:r>
            <a:r>
              <a:rPr lang="en-US" altLang="zh-CN" sz="2200" dirty="0">
                <a:latin typeface="仿宋" panose="02010609060101010101" pitchFamily="49" charset="-122"/>
                <a:ea typeface="仿宋" panose="02010609060101010101" pitchFamily="49" charset="-122"/>
              </a:rPr>
              <a:t>')</a:t>
            </a:r>
          </a:p>
          <a:p>
            <a:r>
              <a:rPr lang="en-US" altLang="zh-CN" sz="2200" dirty="0" err="1">
                <a:latin typeface="仿宋" panose="02010609060101010101" pitchFamily="49" charset="-122"/>
                <a:ea typeface="仿宋" panose="02010609060101010101" pitchFamily="49" charset="-122"/>
              </a:rPr>
              <a:t>plt.ylabel</a:t>
            </a:r>
            <a:r>
              <a:rPr lang="en-US" altLang="zh-CN" sz="2200" dirty="0">
                <a:latin typeface="仿宋" panose="02010609060101010101" pitchFamily="49" charset="-122"/>
                <a:ea typeface="仿宋" panose="02010609060101010101" pitchFamily="49" charset="-122"/>
              </a:rPr>
              <a:t>('Price</a:t>
            </a:r>
            <a:r>
              <a:rPr lang="en-US" altLang="zh-CN" sz="2200" dirty="0" smtClean="0">
                <a:latin typeface="仿宋" panose="02010609060101010101" pitchFamily="49" charset="-122"/>
                <a:ea typeface="仿宋" panose="02010609060101010101" pitchFamily="49" charset="-122"/>
              </a:rPr>
              <a:t>')</a:t>
            </a:r>
          </a:p>
          <a:p>
            <a:r>
              <a:rPr lang="en-US" altLang="zh-CN" sz="2200" dirty="0" smtClean="0">
                <a:solidFill>
                  <a:srgbClr val="FFFF00"/>
                </a:solidFill>
                <a:latin typeface="仿宋" panose="02010609060101010101" pitchFamily="49" charset="-122"/>
                <a:ea typeface="仿宋" panose="02010609060101010101" pitchFamily="49" charset="-122"/>
              </a:rPr>
              <a:t># </a:t>
            </a:r>
            <a:r>
              <a:rPr lang="zh-CN" altLang="en-US" sz="2200" dirty="0" smtClean="0">
                <a:solidFill>
                  <a:srgbClr val="FFFF00"/>
                </a:solidFill>
                <a:latin typeface="仿宋" panose="02010609060101010101" pitchFamily="49" charset="-122"/>
                <a:ea typeface="仿宋" panose="02010609060101010101" pitchFamily="49" charset="-122"/>
              </a:rPr>
              <a:t>拆分数据集</a:t>
            </a:r>
            <a:endParaRPr lang="en-US" altLang="zh-CN" sz="2200" dirty="0">
              <a:solidFill>
                <a:srgbClr val="FFFF00"/>
              </a:solidFill>
              <a:latin typeface="仿宋" panose="02010609060101010101" pitchFamily="49" charset="-122"/>
              <a:ea typeface="仿宋" panose="02010609060101010101" pitchFamily="49" charset="-122"/>
            </a:endParaRPr>
          </a:p>
          <a:p>
            <a:r>
              <a:rPr lang="en-US" altLang="zh-CN" sz="2200" dirty="0">
                <a:latin typeface="仿宋" panose="02010609060101010101" pitchFamily="49" charset="-122"/>
                <a:ea typeface="仿宋" panose="02010609060101010101" pitchFamily="49" charset="-122"/>
              </a:rPr>
              <a:t>from </a:t>
            </a:r>
            <a:r>
              <a:rPr lang="en-US" altLang="zh-CN" sz="2200" dirty="0" err="1">
                <a:latin typeface="仿宋" panose="02010609060101010101" pitchFamily="49" charset="-122"/>
                <a:ea typeface="仿宋" panose="02010609060101010101" pitchFamily="49" charset="-122"/>
              </a:rPr>
              <a:t>sklearn.model_selection</a:t>
            </a:r>
            <a:r>
              <a:rPr lang="en-US" altLang="zh-CN" sz="2200" dirty="0">
                <a:latin typeface="仿宋" panose="02010609060101010101" pitchFamily="49" charset="-122"/>
                <a:ea typeface="仿宋" panose="02010609060101010101" pitchFamily="49" charset="-122"/>
              </a:rPr>
              <a:t> import </a:t>
            </a:r>
            <a:r>
              <a:rPr lang="en-US" altLang="zh-CN" sz="2200" dirty="0" err="1">
                <a:latin typeface="仿宋" panose="02010609060101010101" pitchFamily="49" charset="-122"/>
                <a:ea typeface="仿宋" panose="02010609060101010101" pitchFamily="49" charset="-122"/>
              </a:rPr>
              <a:t>train_test_split</a:t>
            </a:r>
            <a:endParaRPr lang="en-US" altLang="zh-CN" sz="2200" dirty="0">
              <a:latin typeface="仿宋" panose="02010609060101010101" pitchFamily="49" charset="-122"/>
              <a:ea typeface="仿宋" panose="02010609060101010101" pitchFamily="49" charset="-122"/>
            </a:endParaRPr>
          </a:p>
          <a:p>
            <a:r>
              <a:rPr lang="en-US" altLang="zh-CN" sz="2200" dirty="0">
                <a:latin typeface="仿宋" panose="02010609060101010101" pitchFamily="49" charset="-122"/>
                <a:ea typeface="仿宋" panose="02010609060101010101" pitchFamily="49" charset="-122"/>
              </a:rPr>
              <a:t>X_train, </a:t>
            </a:r>
            <a:r>
              <a:rPr lang="en-US" altLang="zh-CN" sz="2200" dirty="0" err="1">
                <a:latin typeface="仿宋" panose="02010609060101010101" pitchFamily="49" charset="-122"/>
                <a:ea typeface="仿宋" panose="02010609060101010101" pitchFamily="49" charset="-122"/>
              </a:rPr>
              <a:t>X_test</a:t>
            </a: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y_train</a:t>
            </a: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y_test</a:t>
            </a:r>
            <a:r>
              <a:rPr lang="en-US" altLang="zh-CN" sz="2200" dirty="0">
                <a:latin typeface="仿宋" panose="02010609060101010101" pitchFamily="49" charset="-122"/>
                <a:ea typeface="仿宋" panose="02010609060101010101" pitchFamily="49" charset="-122"/>
              </a:rPr>
              <a:t> = </a:t>
            </a:r>
            <a:r>
              <a:rPr lang="en-US" altLang="zh-CN" sz="2200" dirty="0" err="1">
                <a:latin typeface="仿宋" panose="02010609060101010101" pitchFamily="49" charset="-122"/>
                <a:ea typeface="仿宋" panose="02010609060101010101" pitchFamily="49" charset="-122"/>
              </a:rPr>
              <a:t>train_test_split</a:t>
            </a:r>
            <a:r>
              <a:rPr lang="en-US" altLang="zh-CN" sz="2200" dirty="0">
                <a:latin typeface="仿宋" panose="02010609060101010101" pitchFamily="49" charset="-122"/>
                <a:ea typeface="仿宋" panose="02010609060101010101" pitchFamily="49" charset="-122"/>
              </a:rPr>
              <a:t>(X, y, </a:t>
            </a:r>
            <a:r>
              <a:rPr lang="en-US" altLang="zh-CN" sz="2200" dirty="0" err="1">
                <a:latin typeface="仿宋" panose="02010609060101010101" pitchFamily="49" charset="-122"/>
                <a:ea typeface="仿宋" panose="02010609060101010101" pitchFamily="49" charset="-122"/>
              </a:rPr>
              <a:t>test_size</a:t>
            </a:r>
            <a:r>
              <a:rPr lang="en-US" altLang="zh-CN" sz="2200" dirty="0">
                <a:latin typeface="仿宋" panose="02010609060101010101" pitchFamily="49" charset="-122"/>
                <a:ea typeface="仿宋" panose="02010609060101010101" pitchFamily="49" charset="-122"/>
              </a:rPr>
              <a:t>=0.2, </a:t>
            </a:r>
            <a:r>
              <a:rPr lang="en-US" altLang="zh-CN" sz="2200" dirty="0" err="1">
                <a:latin typeface="仿宋" panose="02010609060101010101" pitchFamily="49" charset="-122"/>
                <a:ea typeface="仿宋" panose="02010609060101010101" pitchFamily="49" charset="-122"/>
              </a:rPr>
              <a:t>random_state</a:t>
            </a:r>
            <a:r>
              <a:rPr lang="en-US" altLang="zh-CN" sz="2200" dirty="0">
                <a:latin typeface="仿宋" panose="02010609060101010101" pitchFamily="49" charset="-122"/>
                <a:ea typeface="仿宋" panose="02010609060101010101" pitchFamily="49" charset="-122"/>
              </a:rPr>
              <a:t>=3)</a:t>
            </a:r>
          </a:p>
          <a:p>
            <a:r>
              <a:rPr lang="en-US" altLang="zh-CN" sz="2200" dirty="0" smtClean="0">
                <a:solidFill>
                  <a:srgbClr val="FFFF00"/>
                </a:solidFill>
                <a:latin typeface="仿宋" panose="02010609060101010101" pitchFamily="49" charset="-122"/>
                <a:ea typeface="仿宋" panose="02010609060101010101" pitchFamily="49" charset="-122"/>
              </a:rPr>
              <a:t>#</a:t>
            </a:r>
            <a:r>
              <a:rPr lang="zh-CN" altLang="en-US" sz="2200" dirty="0" smtClean="0">
                <a:solidFill>
                  <a:srgbClr val="FFFF00"/>
                </a:solidFill>
                <a:latin typeface="仿宋" panose="02010609060101010101" pitchFamily="49" charset="-122"/>
                <a:ea typeface="仿宋" panose="02010609060101010101" pitchFamily="49" charset="-122"/>
              </a:rPr>
              <a:t>模型选择与训练</a:t>
            </a:r>
            <a:endParaRPr lang="en-US" altLang="zh-CN" sz="2200" dirty="0" smtClean="0">
              <a:solidFill>
                <a:srgbClr val="FFFF00"/>
              </a:solidFill>
              <a:latin typeface="仿宋" panose="02010609060101010101" pitchFamily="49" charset="-122"/>
              <a:ea typeface="仿宋" panose="02010609060101010101" pitchFamily="49" charset="-122"/>
            </a:endParaRPr>
          </a:p>
          <a:p>
            <a:r>
              <a:rPr lang="en-US" altLang="zh-CN" sz="2200" dirty="0">
                <a:latin typeface="仿宋" panose="02010609060101010101" pitchFamily="49" charset="-122"/>
                <a:ea typeface="仿宋" panose="02010609060101010101" pitchFamily="49" charset="-122"/>
              </a:rPr>
              <a:t>from </a:t>
            </a:r>
            <a:r>
              <a:rPr lang="en-US" altLang="zh-CN" sz="2200" dirty="0" err="1">
                <a:latin typeface="仿宋" panose="02010609060101010101" pitchFamily="49" charset="-122"/>
                <a:ea typeface="仿宋" panose="02010609060101010101" pitchFamily="49" charset="-122"/>
              </a:rPr>
              <a:t>sklearn.linear_model</a:t>
            </a:r>
            <a:r>
              <a:rPr lang="en-US" altLang="zh-CN" sz="2200" dirty="0">
                <a:latin typeface="仿宋" panose="02010609060101010101" pitchFamily="49" charset="-122"/>
                <a:ea typeface="仿宋" panose="02010609060101010101" pitchFamily="49" charset="-122"/>
              </a:rPr>
              <a:t> import </a:t>
            </a:r>
            <a:r>
              <a:rPr lang="en-US" altLang="zh-CN" sz="2200" dirty="0" err="1">
                <a:latin typeface="仿宋" panose="02010609060101010101" pitchFamily="49" charset="-122"/>
                <a:ea typeface="仿宋" panose="02010609060101010101" pitchFamily="49" charset="-122"/>
              </a:rPr>
              <a:t>LinearRegression</a:t>
            </a:r>
            <a:endParaRPr lang="en-US" altLang="zh-CN" sz="2200" dirty="0">
              <a:latin typeface="仿宋" panose="02010609060101010101" pitchFamily="49" charset="-122"/>
              <a:ea typeface="仿宋" panose="02010609060101010101" pitchFamily="49" charset="-122"/>
            </a:endParaRPr>
          </a:p>
          <a:p>
            <a:r>
              <a:rPr lang="en-US" altLang="zh-CN" sz="2200" dirty="0" err="1">
                <a:latin typeface="仿宋" panose="02010609060101010101" pitchFamily="49" charset="-122"/>
                <a:ea typeface="仿宋" panose="02010609060101010101" pitchFamily="49" charset="-122"/>
              </a:rPr>
              <a:t>lin_reg</a:t>
            </a: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LinearRegression</a:t>
            </a:r>
            <a:r>
              <a:rPr lang="en-US" altLang="zh-CN" sz="2200" dirty="0">
                <a:latin typeface="仿宋" panose="02010609060101010101" pitchFamily="49" charset="-122"/>
                <a:ea typeface="仿宋" panose="02010609060101010101" pitchFamily="49" charset="-122"/>
              </a:rPr>
              <a:t>()</a:t>
            </a:r>
          </a:p>
          <a:p>
            <a:r>
              <a:rPr lang="en-US" altLang="zh-CN" sz="2200" dirty="0" err="1" smtClean="0">
                <a:latin typeface="仿宋" panose="02010609060101010101" pitchFamily="49" charset="-122"/>
                <a:ea typeface="仿宋" panose="02010609060101010101" pitchFamily="49" charset="-122"/>
              </a:rPr>
              <a:t>lin_reg.fit</a:t>
            </a:r>
            <a:r>
              <a:rPr lang="en-US" altLang="zh-CN" sz="2200" dirty="0" smtClean="0">
                <a:latin typeface="仿宋" panose="02010609060101010101" pitchFamily="49" charset="-122"/>
                <a:ea typeface="仿宋" panose="02010609060101010101" pitchFamily="49" charset="-122"/>
              </a:rPr>
              <a:t>(</a:t>
            </a:r>
            <a:r>
              <a:rPr lang="en-US" altLang="zh-CN" sz="2200" dirty="0" err="1" smtClean="0">
                <a:latin typeface="仿宋" panose="02010609060101010101" pitchFamily="49" charset="-122"/>
                <a:ea typeface="仿宋" panose="02010609060101010101" pitchFamily="49" charset="-122"/>
              </a:rPr>
              <a:t>X_train,y_train</a:t>
            </a:r>
            <a:r>
              <a:rPr lang="en-US" altLang="zh-CN" sz="2200" dirty="0">
                <a:latin typeface="仿宋" panose="02010609060101010101" pitchFamily="49" charset="-122"/>
                <a:ea typeface="仿宋" panose="02010609060101010101" pitchFamily="49" charset="-122"/>
              </a:rPr>
              <a:t>)</a:t>
            </a:r>
          </a:p>
          <a:p>
            <a:r>
              <a:rPr lang="en-US" altLang="zh-CN" sz="2200" dirty="0" smtClean="0">
                <a:solidFill>
                  <a:srgbClr val="FFFF00"/>
                </a:solidFill>
                <a:latin typeface="仿宋" panose="02010609060101010101" pitchFamily="49" charset="-122"/>
                <a:ea typeface="仿宋" panose="02010609060101010101" pitchFamily="49" charset="-122"/>
              </a:rPr>
              <a:t>#</a:t>
            </a:r>
            <a:r>
              <a:rPr lang="zh-CN" altLang="en-US" sz="2200" dirty="0" smtClean="0">
                <a:solidFill>
                  <a:srgbClr val="FFFF00"/>
                </a:solidFill>
                <a:latin typeface="仿宋" panose="02010609060101010101" pitchFamily="49" charset="-122"/>
                <a:ea typeface="仿宋" panose="02010609060101010101" pitchFamily="49" charset="-122"/>
              </a:rPr>
              <a:t>模型测试</a:t>
            </a:r>
            <a:endParaRPr lang="en-US" altLang="zh-CN" sz="2200" dirty="0">
              <a:solidFill>
                <a:srgbClr val="FFFF00"/>
              </a:solidFill>
              <a:latin typeface="仿宋" panose="02010609060101010101" pitchFamily="49" charset="-122"/>
              <a:ea typeface="仿宋" panose="02010609060101010101" pitchFamily="49" charset="-122"/>
            </a:endParaRPr>
          </a:p>
          <a:p>
            <a:r>
              <a:rPr lang="en-US" altLang="zh-CN" sz="2200" dirty="0" err="1" smtClean="0">
                <a:latin typeface="仿宋" panose="02010609060101010101" pitchFamily="49" charset="-122"/>
                <a:ea typeface="仿宋" panose="02010609060101010101" pitchFamily="49" charset="-122"/>
              </a:rPr>
              <a:t>lin_reg.score</a:t>
            </a:r>
            <a:r>
              <a:rPr lang="en-US" altLang="zh-CN" sz="2200" dirty="0" smtClean="0">
                <a:latin typeface="仿宋" panose="02010609060101010101" pitchFamily="49" charset="-122"/>
                <a:ea typeface="仿宋" panose="02010609060101010101" pitchFamily="49" charset="-122"/>
              </a:rPr>
              <a:t>(</a:t>
            </a:r>
            <a:r>
              <a:rPr lang="en-US" altLang="zh-CN" sz="2200" dirty="0" err="1" smtClean="0">
                <a:latin typeface="仿宋" panose="02010609060101010101" pitchFamily="49" charset="-122"/>
                <a:ea typeface="仿宋" panose="02010609060101010101" pitchFamily="49" charset="-122"/>
              </a:rPr>
              <a:t>X_test,y_test</a:t>
            </a:r>
            <a:r>
              <a:rPr lang="en-US" altLang="zh-CN" sz="2200" dirty="0" smtClean="0">
                <a:latin typeface="仿宋" panose="02010609060101010101" pitchFamily="49" charset="-122"/>
                <a:ea typeface="仿宋" panose="02010609060101010101" pitchFamily="49" charset="-122"/>
              </a:rPr>
              <a:t>)</a:t>
            </a:r>
            <a:endParaRPr lang="en-US" altLang="zh-CN" sz="2200" dirty="0">
              <a:latin typeface="仿宋" panose="02010609060101010101" pitchFamily="49" charset="-122"/>
              <a:ea typeface="仿宋" panose="02010609060101010101" pitchFamily="49" charset="-122"/>
            </a:endParaRPr>
          </a:p>
        </p:txBody>
      </p:sp>
      <p:sp>
        <p:nvSpPr>
          <p:cNvPr id="5" name="文本框 4"/>
          <p:cNvSpPr txBox="1"/>
          <p:nvPr/>
        </p:nvSpPr>
        <p:spPr>
          <a:xfrm>
            <a:off x="4680920" y="2255074"/>
            <a:ext cx="5821032" cy="461665"/>
          </a:xfrm>
          <a:prstGeom prst="rect">
            <a:avLst/>
          </a:prstGeom>
          <a:noFill/>
        </p:spPr>
        <p:txBody>
          <a:bodyPr wrap="square" rtlCol="0">
            <a:spAutoFit/>
          </a:bodyPr>
          <a:lstStyle/>
          <a:p>
            <a:r>
              <a:rPr lang="zh-CN" altLang="en-US" sz="2400" b="1" dirty="0" smtClean="0">
                <a:solidFill>
                  <a:srgbClr val="FFFF00"/>
                </a:solidFill>
                <a:latin typeface="仿宋" panose="02010609060101010101" pitchFamily="49" charset="-122"/>
                <a:ea typeface="仿宋" panose="02010609060101010101" pitchFamily="49" charset="-122"/>
              </a:rPr>
              <a:t>实践</a:t>
            </a:r>
            <a:r>
              <a:rPr lang="en-US" altLang="zh-CN" sz="2400" b="1" dirty="0" smtClean="0">
                <a:solidFill>
                  <a:srgbClr val="FFFF00"/>
                </a:solidFill>
                <a:latin typeface="仿宋" panose="02010609060101010101" pitchFamily="49" charset="-122"/>
                <a:ea typeface="仿宋" panose="02010609060101010101" pitchFamily="49" charset="-122"/>
              </a:rPr>
              <a:t>4</a:t>
            </a:r>
            <a:r>
              <a:rPr lang="zh-CN" altLang="en-US" sz="2400" b="1" dirty="0" smtClean="0">
                <a:solidFill>
                  <a:srgbClr val="FFFF00"/>
                </a:solidFill>
                <a:latin typeface="仿宋" panose="02010609060101010101" pitchFamily="49" charset="-122"/>
                <a:ea typeface="仿宋" panose="02010609060101010101" pitchFamily="49" charset="-122"/>
              </a:rPr>
              <a:t>：完成</a:t>
            </a:r>
            <a:r>
              <a:rPr lang="en-US" altLang="zh-CN" sz="2400" b="1" dirty="0" err="1" smtClean="0">
                <a:solidFill>
                  <a:srgbClr val="FFFF00"/>
                </a:solidFill>
                <a:latin typeface="仿宋" panose="02010609060101010101" pitchFamily="49" charset="-122"/>
                <a:ea typeface="仿宋" panose="02010609060101010101" pitchFamily="49" charset="-122"/>
              </a:rPr>
              <a:t>boston</a:t>
            </a:r>
            <a:r>
              <a:rPr lang="zh-CN" altLang="en-US" sz="2400" b="1" dirty="0" smtClean="0">
                <a:solidFill>
                  <a:srgbClr val="FFFF00"/>
                </a:solidFill>
                <a:latin typeface="仿宋" panose="02010609060101010101" pitchFamily="49" charset="-122"/>
                <a:ea typeface="仿宋" panose="02010609060101010101" pitchFamily="49" charset="-122"/>
              </a:rPr>
              <a:t>房价预测程序的调试</a:t>
            </a:r>
            <a:endParaRPr lang="zh-CN" altLang="en-US" sz="2400" b="1" dirty="0">
              <a:solidFill>
                <a:srgbClr val="FFFF00"/>
              </a:solidFill>
              <a:latin typeface="仿宋" panose="02010609060101010101" pitchFamily="49" charset="-122"/>
              <a:ea typeface="仿宋" panose="02010609060101010101" pitchFamily="49" charset="-122"/>
            </a:endParaRPr>
          </a:p>
        </p:txBody>
      </p:sp>
      <p:sp>
        <p:nvSpPr>
          <p:cNvPr id="2" name="矩形 1"/>
          <p:cNvSpPr/>
          <p:nvPr/>
        </p:nvSpPr>
        <p:spPr>
          <a:xfrm>
            <a:off x="6201602" y="4672927"/>
            <a:ext cx="5637831" cy="2123658"/>
          </a:xfrm>
          <a:prstGeom prst="rect">
            <a:avLst/>
          </a:prstGeom>
        </p:spPr>
        <p:txBody>
          <a:bodyPr wrap="square">
            <a:spAutoFit/>
          </a:bodyPr>
          <a:lstStyle/>
          <a:p>
            <a:r>
              <a:rPr lang="en-US" altLang="zh-CN" sz="2200" dirty="0">
                <a:latin typeface="仿宋" panose="02010609060101010101" pitchFamily="49" charset="-122"/>
                <a:ea typeface="仿宋" panose="02010609060101010101" pitchFamily="49" charset="-122"/>
              </a:rPr>
              <a:t># </a:t>
            </a:r>
            <a:r>
              <a:rPr lang="zh-CN" altLang="en-US" sz="2200" dirty="0">
                <a:latin typeface="仿宋" panose="02010609060101010101" pitchFamily="49" charset="-122"/>
                <a:ea typeface="仿宋" panose="02010609060101010101" pitchFamily="49" charset="-122"/>
              </a:rPr>
              <a:t>保存模型参数</a:t>
            </a:r>
          </a:p>
          <a:p>
            <a:r>
              <a:rPr lang="en-US" altLang="zh-CN" sz="2200" dirty="0" err="1">
                <a:solidFill>
                  <a:srgbClr val="FFFF00"/>
                </a:solidFill>
                <a:latin typeface="仿宋" panose="02010609060101010101" pitchFamily="49" charset="-122"/>
                <a:ea typeface="仿宋" panose="02010609060101010101" pitchFamily="49" charset="-122"/>
              </a:rPr>
              <a:t>joblib.dump</a:t>
            </a:r>
            <a:r>
              <a:rPr lang="en-US" altLang="zh-CN" sz="2200" dirty="0">
                <a:solidFill>
                  <a:srgbClr val="FFFF00"/>
                </a:solidFill>
                <a:latin typeface="仿宋" panose="02010609060101010101" pitchFamily="49" charset="-122"/>
                <a:ea typeface="仿宋" panose="02010609060101010101" pitchFamily="49" charset="-122"/>
              </a:rPr>
              <a:t>(</a:t>
            </a:r>
            <a:r>
              <a:rPr lang="en-US" altLang="zh-CN" sz="2200" dirty="0" err="1">
                <a:solidFill>
                  <a:srgbClr val="FFFF00"/>
                </a:solidFill>
                <a:latin typeface="仿宋" panose="02010609060101010101" pitchFamily="49" charset="-122"/>
                <a:ea typeface="仿宋" panose="02010609060101010101" pitchFamily="49" charset="-122"/>
              </a:rPr>
              <a:t>clf</a:t>
            </a:r>
            <a:r>
              <a:rPr lang="en-US" altLang="zh-CN" sz="2200" dirty="0">
                <a:solidFill>
                  <a:srgbClr val="FFFF00"/>
                </a:solidFill>
                <a:latin typeface="仿宋" panose="02010609060101010101" pitchFamily="49" charset="-122"/>
                <a:ea typeface="仿宋" panose="02010609060101010101" pitchFamily="49" charset="-122"/>
              </a:rPr>
              <a:t>, </a:t>
            </a:r>
            <a:r>
              <a:rPr lang="en-US" altLang="zh-CN" sz="2200" dirty="0" smtClean="0">
                <a:solidFill>
                  <a:srgbClr val="FFFF00"/>
                </a:solidFill>
                <a:latin typeface="仿宋" panose="02010609060101010101" pitchFamily="49" charset="-122"/>
                <a:ea typeface="仿宋" panose="02010609060101010101" pitchFamily="49" charset="-122"/>
              </a:rPr>
              <a:t>'</a:t>
            </a:r>
            <a:r>
              <a:rPr lang="en-US" altLang="zh-CN" sz="2200" dirty="0" err="1" smtClean="0">
                <a:solidFill>
                  <a:srgbClr val="FFFF00"/>
                </a:solidFill>
                <a:latin typeface="仿宋" panose="02010609060101010101" pitchFamily="49" charset="-122"/>
                <a:ea typeface="仿宋" panose="02010609060101010101" pitchFamily="49" charset="-122"/>
              </a:rPr>
              <a:t>digits_line.pkl</a:t>
            </a:r>
            <a:r>
              <a:rPr lang="en-US" altLang="zh-CN" sz="2200" dirty="0">
                <a:solidFill>
                  <a:srgbClr val="FFFF00"/>
                </a:solidFill>
                <a:latin typeface="仿宋" panose="02010609060101010101" pitchFamily="49" charset="-122"/>
                <a:ea typeface="仿宋" panose="02010609060101010101" pitchFamily="49" charset="-122"/>
              </a:rPr>
              <a:t>')</a:t>
            </a:r>
          </a:p>
          <a:p>
            <a:r>
              <a:rPr lang="en-US" altLang="zh-CN" sz="2200" dirty="0">
                <a:latin typeface="仿宋" panose="02010609060101010101" pitchFamily="49" charset="-122"/>
                <a:ea typeface="仿宋" panose="02010609060101010101" pitchFamily="49" charset="-122"/>
              </a:rPr>
              <a:t>#</a:t>
            </a:r>
            <a:r>
              <a:rPr lang="zh-CN" altLang="en-US" sz="2200" dirty="0">
                <a:latin typeface="仿宋" panose="02010609060101010101" pitchFamily="49" charset="-122"/>
                <a:ea typeface="仿宋" panose="02010609060101010101" pitchFamily="49" charset="-122"/>
              </a:rPr>
              <a:t>加载模型参数，直接进行预测</a:t>
            </a:r>
          </a:p>
          <a:p>
            <a:r>
              <a:rPr lang="en-US" altLang="zh-CN" sz="2200" dirty="0" err="1">
                <a:solidFill>
                  <a:srgbClr val="FFFF00"/>
                </a:solidFill>
                <a:latin typeface="仿宋" panose="02010609060101010101" pitchFamily="49" charset="-122"/>
                <a:ea typeface="仿宋" panose="02010609060101010101" pitchFamily="49" charset="-122"/>
              </a:rPr>
              <a:t>clf</a:t>
            </a:r>
            <a:r>
              <a:rPr lang="en-US" altLang="zh-CN" sz="2200" dirty="0">
                <a:solidFill>
                  <a:srgbClr val="FFFF00"/>
                </a:solidFill>
                <a:latin typeface="仿宋" panose="02010609060101010101" pitchFamily="49" charset="-122"/>
                <a:ea typeface="仿宋" panose="02010609060101010101" pitchFamily="49" charset="-122"/>
              </a:rPr>
              <a:t> = </a:t>
            </a:r>
            <a:r>
              <a:rPr lang="en-US" altLang="zh-CN" sz="2200" dirty="0" err="1">
                <a:solidFill>
                  <a:srgbClr val="FFFF00"/>
                </a:solidFill>
                <a:latin typeface="仿宋" panose="02010609060101010101" pitchFamily="49" charset="-122"/>
                <a:ea typeface="仿宋" panose="02010609060101010101" pitchFamily="49" charset="-122"/>
              </a:rPr>
              <a:t>joblib.load</a:t>
            </a:r>
            <a:r>
              <a:rPr lang="en-US" altLang="zh-CN" sz="2200" dirty="0">
                <a:solidFill>
                  <a:srgbClr val="FFFF00"/>
                </a:solidFill>
                <a:latin typeface="仿宋" panose="02010609060101010101" pitchFamily="49" charset="-122"/>
                <a:ea typeface="仿宋" panose="02010609060101010101" pitchFamily="49" charset="-122"/>
              </a:rPr>
              <a:t>(</a:t>
            </a:r>
            <a:r>
              <a:rPr lang="en-US" altLang="zh-CN" sz="2200" dirty="0" smtClean="0">
                <a:solidFill>
                  <a:srgbClr val="FFFF00"/>
                </a:solidFill>
                <a:latin typeface="仿宋" panose="02010609060101010101" pitchFamily="49" charset="-122"/>
                <a:ea typeface="仿宋" panose="02010609060101010101" pitchFamily="49" charset="-122"/>
              </a:rPr>
              <a:t>'</a:t>
            </a:r>
            <a:r>
              <a:rPr lang="en-US" altLang="zh-CN" sz="2200" dirty="0" err="1" smtClean="0">
                <a:solidFill>
                  <a:srgbClr val="FFFF00"/>
                </a:solidFill>
                <a:latin typeface="仿宋" panose="02010609060101010101" pitchFamily="49" charset="-122"/>
                <a:ea typeface="仿宋" panose="02010609060101010101" pitchFamily="49" charset="-122"/>
              </a:rPr>
              <a:t>digits_line.pkl</a:t>
            </a:r>
            <a:r>
              <a:rPr lang="en-US" altLang="zh-CN" sz="2200" dirty="0">
                <a:solidFill>
                  <a:srgbClr val="FFFF00"/>
                </a:solidFill>
                <a:latin typeface="仿宋" panose="02010609060101010101" pitchFamily="49" charset="-122"/>
                <a:ea typeface="仿宋" panose="02010609060101010101" pitchFamily="49" charset="-122"/>
              </a:rPr>
              <a:t>')</a:t>
            </a:r>
          </a:p>
          <a:p>
            <a:r>
              <a:rPr lang="en-US" altLang="zh-CN" sz="2200" dirty="0" err="1">
                <a:latin typeface="仿宋" panose="02010609060101010101" pitchFamily="49" charset="-122"/>
                <a:ea typeface="仿宋" panose="02010609060101010101" pitchFamily="49" charset="-122"/>
              </a:rPr>
              <a:t>Ypred</a:t>
            </a:r>
            <a:r>
              <a:rPr lang="en-US" altLang="zh-CN" sz="2200" dirty="0">
                <a:latin typeface="仿宋" panose="02010609060101010101" pitchFamily="49" charset="-122"/>
                <a:ea typeface="仿宋" panose="02010609060101010101" pitchFamily="49" charset="-122"/>
              </a:rPr>
              <a:t> = </a:t>
            </a:r>
            <a:r>
              <a:rPr lang="en-US" altLang="zh-CN" sz="2200" dirty="0" err="1">
                <a:latin typeface="仿宋" panose="02010609060101010101" pitchFamily="49" charset="-122"/>
                <a:ea typeface="仿宋" panose="02010609060101010101" pitchFamily="49" charset="-122"/>
              </a:rPr>
              <a:t>clf.predict</a:t>
            </a:r>
            <a:r>
              <a:rPr lang="en-US" altLang="zh-CN"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Xtest</a:t>
            </a:r>
            <a:r>
              <a:rPr lang="en-US" altLang="zh-CN" sz="2200" dirty="0">
                <a:latin typeface="仿宋" panose="02010609060101010101" pitchFamily="49" charset="-122"/>
                <a:ea typeface="仿宋" panose="02010609060101010101" pitchFamily="49" charset="-122"/>
              </a:rPr>
              <a:t>)</a:t>
            </a:r>
          </a:p>
          <a:p>
            <a:r>
              <a:rPr lang="en-US" altLang="zh-CN" sz="2200" dirty="0" err="1">
                <a:latin typeface="仿宋" panose="02010609060101010101" pitchFamily="49" charset="-122"/>
                <a:ea typeface="仿宋" panose="02010609060101010101" pitchFamily="49" charset="-122"/>
              </a:rPr>
              <a:t>clf.score</a:t>
            </a:r>
            <a:r>
              <a:rPr lang="en-US" altLang="zh-CN"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Ytest</a:t>
            </a: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Ypred</a:t>
            </a:r>
            <a:r>
              <a:rPr lang="en-US" altLang="zh-CN" sz="2200" dirty="0">
                <a:latin typeface="仿宋" panose="02010609060101010101" pitchFamily="49" charset="-122"/>
                <a:ea typeface="仿宋" panose="02010609060101010101" pitchFamily="49" charset="-122"/>
              </a:rPr>
              <a:t>)</a:t>
            </a:r>
          </a:p>
        </p:txBody>
      </p:sp>
    </p:spTree>
    <p:extLst>
      <p:ext uri="{BB962C8B-B14F-4D97-AF65-F5344CB8AC3E}">
        <p14:creationId xmlns:p14="http://schemas.microsoft.com/office/powerpoint/2010/main" val="250993159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4025" y="633096"/>
            <a:ext cx="3077570" cy="584775"/>
          </a:xfrm>
          <a:prstGeom prst="rect">
            <a:avLst/>
          </a:prstGeom>
          <a:noFill/>
        </p:spPr>
        <p:txBody>
          <a:bodyPr wrap="squar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逻辑回归算法</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3" name="矩形 2"/>
          <p:cNvSpPr/>
          <p:nvPr/>
        </p:nvSpPr>
        <p:spPr>
          <a:xfrm>
            <a:off x="1056606" y="1401886"/>
            <a:ext cx="7937269" cy="461665"/>
          </a:xfrm>
          <a:prstGeom prst="rect">
            <a:avLst/>
          </a:prstGeom>
        </p:spPr>
        <p:txBody>
          <a:bodyPr wrap="square">
            <a:spAutoFit/>
          </a:bodyPr>
          <a:lstStyle/>
          <a:p>
            <a:pPr marL="342900" indent="-342900">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线性回归可预测</a:t>
            </a:r>
            <a:r>
              <a:rPr lang="zh-CN" altLang="en-US" sz="2400" dirty="0">
                <a:latin typeface="仿宋" panose="02010609060101010101" pitchFamily="49" charset="-122"/>
                <a:ea typeface="仿宋" panose="02010609060101010101" pitchFamily="49" charset="-122"/>
              </a:rPr>
              <a:t>出连续</a:t>
            </a:r>
            <a:r>
              <a:rPr lang="zh-CN" altLang="en-US" sz="2400" dirty="0" smtClean="0">
                <a:latin typeface="仿宋" panose="02010609060101010101" pitchFamily="49" charset="-122"/>
                <a:ea typeface="仿宋" panose="02010609060101010101" pitchFamily="49" charset="-122"/>
              </a:rPr>
              <a:t>值的结果，如：预测房价。</a:t>
            </a:r>
            <a:endParaRPr lang="en-US" altLang="zh-CN" sz="2400" dirty="0" smtClean="0">
              <a:latin typeface="仿宋" panose="02010609060101010101" pitchFamily="49" charset="-122"/>
              <a:ea typeface="仿宋" panose="02010609060101010101" pitchFamily="49" charset="-122"/>
            </a:endParaRPr>
          </a:p>
        </p:txBody>
      </p:sp>
      <p:sp>
        <p:nvSpPr>
          <p:cNvPr id="4" name="矩形 3"/>
          <p:cNvSpPr/>
          <p:nvPr/>
        </p:nvSpPr>
        <p:spPr>
          <a:xfrm>
            <a:off x="1885707" y="1863551"/>
            <a:ext cx="9199687" cy="2308324"/>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生活中</a:t>
            </a:r>
            <a:r>
              <a:rPr lang="zh-CN" altLang="en-US" sz="2400" dirty="0" smtClean="0">
                <a:latin typeface="仿宋" panose="02010609060101010101" pitchFamily="49" charset="-122"/>
                <a:ea typeface="仿宋" panose="02010609060101010101" pitchFamily="49" charset="-122"/>
              </a:rPr>
              <a:t>常见这些问题</a:t>
            </a:r>
            <a:r>
              <a:rPr lang="zh-CN" altLang="en-US" sz="2400" dirty="0">
                <a:latin typeface="仿宋" panose="02010609060101010101" pitchFamily="49" charset="-122"/>
                <a:ea typeface="仿宋" panose="02010609060101010101" pitchFamily="49" charset="-122"/>
              </a:rPr>
              <a:t>：</a:t>
            </a:r>
            <a:endParaRPr lang="en-US" altLang="zh-CN" sz="2400" dirty="0">
              <a:latin typeface="仿宋" panose="02010609060101010101" pitchFamily="49" charset="-122"/>
              <a:ea typeface="仿宋" panose="02010609060101010101" pitchFamily="49" charset="-122"/>
            </a:endParaRPr>
          </a:p>
          <a:p>
            <a:pPr>
              <a:lnSpc>
                <a:spcPct val="150000"/>
              </a:lnSpc>
            </a:pPr>
            <a:r>
              <a:rPr lang="en-US" altLang="zh-CN" sz="2400" dirty="0">
                <a:latin typeface="仿宋" panose="02010609060101010101" pitchFamily="49" charset="-122"/>
                <a:ea typeface="仿宋" panose="02010609060101010101" pitchFamily="49" charset="-122"/>
              </a:rPr>
              <a:t>    </a:t>
            </a:r>
            <a:r>
              <a:rPr lang="zh-CN" altLang="en-US" sz="2400" dirty="0">
                <a:latin typeface="仿宋" panose="02010609060101010101" pitchFamily="49" charset="-122"/>
                <a:ea typeface="仿宋" panose="02010609060101010101" pitchFamily="49" charset="-122"/>
              </a:rPr>
              <a:t>银行通过分析一个人的信用程度，来判断是否给他发信用卡；</a:t>
            </a:r>
            <a:endParaRPr lang="en-US" altLang="zh-CN" sz="2400" dirty="0">
              <a:latin typeface="仿宋" panose="02010609060101010101" pitchFamily="49" charset="-122"/>
              <a:ea typeface="仿宋" panose="02010609060101010101" pitchFamily="49" charset="-122"/>
            </a:endParaRPr>
          </a:p>
          <a:p>
            <a:pPr>
              <a:lnSpc>
                <a:spcPct val="150000"/>
              </a:lnSpc>
            </a:pPr>
            <a:r>
              <a:rPr lang="en-US" altLang="zh-CN" sz="2400" dirty="0">
                <a:latin typeface="仿宋" panose="02010609060101010101" pitchFamily="49" charset="-122"/>
                <a:ea typeface="仿宋" panose="02010609060101010101" pitchFamily="49" charset="-122"/>
              </a:rPr>
              <a:t>    </a:t>
            </a:r>
            <a:r>
              <a:rPr lang="zh-CN" altLang="en-US" sz="2400" dirty="0">
                <a:latin typeface="仿宋" panose="02010609060101010101" pitchFamily="49" charset="-122"/>
                <a:ea typeface="仿宋" panose="02010609060101010101" pitchFamily="49" charset="-122"/>
              </a:rPr>
              <a:t>邮件收件箱要自动对邮件分类为正常邮件和垃圾邮件；</a:t>
            </a:r>
            <a:endParaRPr lang="en-US" altLang="zh-CN" sz="2400" dirty="0">
              <a:latin typeface="仿宋" panose="02010609060101010101" pitchFamily="49" charset="-122"/>
              <a:ea typeface="仿宋" panose="02010609060101010101" pitchFamily="49" charset="-122"/>
            </a:endParaRPr>
          </a:p>
          <a:p>
            <a:pPr>
              <a:lnSpc>
                <a:spcPct val="150000"/>
              </a:lnSpc>
            </a:pPr>
            <a:r>
              <a:rPr lang="en-US" altLang="zh-CN"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判断</a:t>
            </a:r>
            <a:r>
              <a:rPr lang="zh-CN" altLang="en-US" sz="2400" dirty="0">
                <a:latin typeface="仿宋" panose="02010609060101010101" pitchFamily="49" charset="-122"/>
                <a:ea typeface="仿宋" panose="02010609060101010101" pitchFamily="49" charset="-122"/>
              </a:rPr>
              <a:t>肿瘤是恶性还是良性</a:t>
            </a:r>
            <a:r>
              <a:rPr lang="en-US" altLang="zh-CN" sz="2400" dirty="0">
                <a:latin typeface="仿宋" panose="02010609060101010101" pitchFamily="49" charset="-122"/>
                <a:ea typeface="仿宋" panose="02010609060101010101" pitchFamily="49" charset="-122"/>
              </a:rPr>
              <a:t>……</a:t>
            </a:r>
          </a:p>
        </p:txBody>
      </p:sp>
      <p:sp>
        <p:nvSpPr>
          <p:cNvPr id="5" name="矩形 4"/>
          <p:cNvSpPr/>
          <p:nvPr/>
        </p:nvSpPr>
        <p:spPr>
          <a:xfrm>
            <a:off x="1056606" y="4196310"/>
            <a:ext cx="10028788" cy="1865126"/>
          </a:xfrm>
          <a:prstGeom prst="rect">
            <a:avLst/>
          </a:prstGeom>
        </p:spPr>
        <p:txBody>
          <a:bodyPr wrap="square">
            <a:spAutoFit/>
          </a:bodyPr>
          <a:lstStyle/>
          <a:p>
            <a:pPr marL="342900" indent="-342900">
              <a:lnSpc>
                <a:spcPct val="12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逻辑回归：主要用于两分类问题。实现原理：</a:t>
            </a:r>
            <a:r>
              <a:rPr lang="en-US" altLang="zh-CN" sz="2400" dirty="0" smtClean="0">
                <a:latin typeface="仿宋" panose="02010609060101010101" pitchFamily="49" charset="-122"/>
                <a:ea typeface="仿宋" panose="02010609060101010101" pitchFamily="49" charset="-122"/>
              </a:rPr>
              <a:t/>
            </a:r>
            <a:br>
              <a:rPr lang="en-US" altLang="zh-CN" sz="2400" dirty="0" smtClean="0">
                <a:latin typeface="仿宋" panose="02010609060101010101" pitchFamily="49" charset="-122"/>
                <a:ea typeface="仿宋" panose="02010609060101010101" pitchFamily="49" charset="-122"/>
              </a:rPr>
            </a:br>
            <a:r>
              <a:rPr lang="zh-CN" altLang="en-US" sz="2400" dirty="0" smtClean="0">
                <a:latin typeface="仿宋" panose="02010609060101010101" pitchFamily="49" charset="-122"/>
                <a:ea typeface="仿宋" panose="02010609060101010101" pitchFamily="49" charset="-122"/>
              </a:rPr>
              <a:t>在</a:t>
            </a:r>
            <a:r>
              <a:rPr lang="zh-CN" altLang="en-US" sz="2400" dirty="0">
                <a:latin typeface="仿宋" panose="02010609060101010101" pitchFamily="49" charset="-122"/>
                <a:ea typeface="仿宋" panose="02010609060101010101" pitchFamily="49" charset="-122"/>
              </a:rPr>
              <a:t>线性回归的基础上，套用了一个</a:t>
            </a:r>
            <a:r>
              <a:rPr lang="zh-CN" altLang="en-US" sz="2400" b="1" dirty="0">
                <a:solidFill>
                  <a:srgbClr val="FFFF00"/>
                </a:solidFill>
                <a:latin typeface="仿宋" panose="02010609060101010101" pitchFamily="49" charset="-122"/>
                <a:ea typeface="仿宋" panose="02010609060101010101" pitchFamily="49" charset="-122"/>
              </a:rPr>
              <a:t>逻辑函数</a:t>
            </a:r>
            <a:r>
              <a:rPr lang="zh-CN" altLang="en-US" sz="2400" dirty="0" smtClean="0">
                <a:latin typeface="仿宋" panose="02010609060101010101" pitchFamily="49" charset="-122"/>
                <a:ea typeface="仿宋" panose="02010609060101010101" pitchFamily="49" charset="-122"/>
              </a:rPr>
              <a:t>，使得预测范围落在</a:t>
            </a:r>
            <a:r>
              <a:rPr lang="en-US" altLang="zh-CN" sz="2400" dirty="0" smtClean="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0,1</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，从而有助于</a:t>
            </a:r>
            <a:r>
              <a:rPr lang="zh-CN" altLang="en-US" sz="2400" dirty="0">
                <a:latin typeface="仿宋" panose="02010609060101010101" pitchFamily="49" charset="-122"/>
                <a:ea typeface="仿宋" panose="02010609060101010101" pitchFamily="49" charset="-122"/>
              </a:rPr>
              <a:t>直观的做出预测类型的</a:t>
            </a:r>
            <a:r>
              <a:rPr lang="zh-CN" altLang="en-US" sz="2400" dirty="0" smtClean="0">
                <a:latin typeface="仿宋" panose="02010609060101010101" pitchFamily="49" charset="-122"/>
                <a:ea typeface="仿宋" panose="02010609060101010101" pitchFamily="49" charset="-122"/>
              </a:rPr>
              <a:t>判断，如：大于</a:t>
            </a:r>
            <a:r>
              <a:rPr lang="zh-CN" altLang="en-US" sz="2400" dirty="0">
                <a:latin typeface="仿宋" panose="02010609060101010101" pitchFamily="49" charset="-122"/>
                <a:ea typeface="仿宋" panose="02010609060101010101" pitchFamily="49" charset="-122"/>
              </a:rPr>
              <a:t>等于</a:t>
            </a:r>
            <a:r>
              <a:rPr lang="en-US" altLang="zh-CN" sz="2400" dirty="0">
                <a:latin typeface="仿宋" panose="02010609060101010101" pitchFamily="49" charset="-122"/>
                <a:ea typeface="仿宋" panose="02010609060101010101" pitchFamily="49" charset="-122"/>
              </a:rPr>
              <a:t>0.5</a:t>
            </a:r>
            <a:r>
              <a:rPr lang="zh-CN" altLang="en-US" sz="2400" dirty="0" smtClean="0">
                <a:latin typeface="仿宋" panose="02010609060101010101" pitchFamily="49" charset="-122"/>
                <a:ea typeface="仿宋" panose="02010609060101010101" pitchFamily="49" charset="-122"/>
              </a:rPr>
              <a:t>表示阳性，</a:t>
            </a:r>
            <a:r>
              <a:rPr lang="zh-CN" altLang="en-US" sz="2400" dirty="0">
                <a:latin typeface="仿宋" panose="02010609060101010101" pitchFamily="49" charset="-122"/>
                <a:ea typeface="仿宋" panose="02010609060101010101" pitchFamily="49" charset="-122"/>
              </a:rPr>
              <a:t>小于</a:t>
            </a:r>
            <a:r>
              <a:rPr lang="en-US" altLang="zh-CN" sz="2400" dirty="0">
                <a:latin typeface="仿宋" panose="02010609060101010101" pitchFamily="49" charset="-122"/>
                <a:ea typeface="仿宋" panose="02010609060101010101" pitchFamily="49" charset="-122"/>
              </a:rPr>
              <a:t>0.5</a:t>
            </a:r>
            <a:r>
              <a:rPr lang="zh-CN" altLang="en-US" sz="2400" dirty="0">
                <a:latin typeface="仿宋" panose="02010609060101010101" pitchFamily="49" charset="-122"/>
                <a:ea typeface="仿宋" panose="02010609060101010101" pitchFamily="49" charset="-122"/>
              </a:rPr>
              <a:t>表示</a:t>
            </a:r>
            <a:r>
              <a:rPr lang="zh-CN" altLang="en-US" sz="2400" dirty="0" smtClean="0">
                <a:latin typeface="仿宋" panose="02010609060101010101" pitchFamily="49" charset="-122"/>
                <a:ea typeface="仿宋" panose="02010609060101010101" pitchFamily="49" charset="-122"/>
              </a:rPr>
              <a:t>阴性。</a:t>
            </a:r>
            <a:endParaRPr lang="en-US" altLang="zh-CN" sz="2400" dirty="0" smtClean="0">
              <a:latin typeface="仿宋" panose="02010609060101010101" pitchFamily="49" charset="-122"/>
              <a:ea typeface="仿宋" panose="02010609060101010101" pitchFamily="49" charset="-122"/>
            </a:endParaRPr>
          </a:p>
        </p:txBody>
      </p:sp>
      <p:sp>
        <p:nvSpPr>
          <p:cNvPr id="6" name="矩形 5"/>
          <p:cNvSpPr/>
          <p:nvPr/>
        </p:nvSpPr>
        <p:spPr>
          <a:xfrm>
            <a:off x="4547772" y="5778882"/>
            <a:ext cx="7291661" cy="923330"/>
          </a:xfrm>
          <a:prstGeom prst="rect">
            <a:avLst/>
          </a:prstGeom>
        </p:spPr>
        <p:txBody>
          <a:bodyPr wrap="square">
            <a:spAutoFit/>
          </a:bodyPr>
          <a:lstStyle/>
          <a:p>
            <a:r>
              <a:rPr lang="zh-CN" altLang="en-US" dirty="0" smtClean="0">
                <a:latin typeface="仿宋" panose="02010609060101010101" pitchFamily="49" charset="-122"/>
                <a:ea typeface="仿宋" panose="02010609060101010101" pitchFamily="49" charset="-122"/>
              </a:rPr>
              <a:t>参考：</a:t>
            </a:r>
            <a:r>
              <a:rPr lang="zh-CN" altLang="en-US" b="1" dirty="0">
                <a:latin typeface="仿宋" panose="02010609060101010101" pitchFamily="49" charset="-122"/>
                <a:ea typeface="仿宋" panose="02010609060101010101" pitchFamily="49" charset="-122"/>
              </a:rPr>
              <a:t>机器学习系列</a:t>
            </a:r>
            <a:r>
              <a:rPr lang="en-US" altLang="zh-CN" b="1" dirty="0">
                <a:latin typeface="仿宋" panose="02010609060101010101" pitchFamily="49" charset="-122"/>
                <a:ea typeface="仿宋" panose="02010609060101010101" pitchFamily="49" charset="-122"/>
              </a:rPr>
              <a:t>(1)_</a:t>
            </a:r>
            <a:r>
              <a:rPr lang="zh-CN" altLang="en-US" b="1" dirty="0">
                <a:latin typeface="仿宋" panose="02010609060101010101" pitchFamily="49" charset="-122"/>
                <a:ea typeface="仿宋" panose="02010609060101010101" pitchFamily="49" charset="-122"/>
              </a:rPr>
              <a:t>逻辑回归</a:t>
            </a:r>
            <a:r>
              <a:rPr lang="zh-CN" altLang="en-US" b="1" dirty="0" smtClean="0">
                <a:latin typeface="仿宋" panose="02010609060101010101" pitchFamily="49" charset="-122"/>
                <a:ea typeface="仿宋" panose="02010609060101010101" pitchFamily="49" charset="-122"/>
              </a:rPr>
              <a:t>初步</a:t>
            </a:r>
            <a:endParaRPr lang="en-US" altLang="zh-CN"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https</a:t>
            </a:r>
            <a:r>
              <a:rPr lang="en-US" altLang="zh-CN" dirty="0">
                <a:latin typeface="仿宋" panose="02010609060101010101" pitchFamily="49" charset="-122"/>
                <a:ea typeface="仿宋" panose="02010609060101010101" pitchFamily="49" charset="-122"/>
              </a:rPr>
              <a:t>://</a:t>
            </a:r>
            <a:r>
              <a:rPr lang="en-US" altLang="zh-CN" dirty="0" smtClean="0">
                <a:latin typeface="仿宋" panose="02010609060101010101" pitchFamily="49" charset="-122"/>
                <a:ea typeface="仿宋" panose="02010609060101010101" pitchFamily="49" charset="-122"/>
              </a:rPr>
              <a:t>blog.csdn.net/han_xiaoyang/article/details/49123419</a:t>
            </a:r>
          </a:p>
          <a:p>
            <a:r>
              <a:rPr lang="en-US" altLang="zh-CN" dirty="0">
                <a:latin typeface="仿宋" panose="02010609060101010101" pitchFamily="49" charset="-122"/>
                <a:ea typeface="仿宋" panose="02010609060101010101" pitchFamily="49" charset="-122"/>
              </a:rPr>
              <a:t>https://blog.csdn.net/weixin_39910711/article/details/81607386</a:t>
            </a: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83694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7" y="1536491"/>
            <a:ext cx="1980029"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2.</a:t>
            </a:r>
            <a:r>
              <a:rPr lang="zh-CN" altLang="en-US" sz="2800" dirty="0" smtClean="0">
                <a:latin typeface="黑体" panose="02010609060101010101" pitchFamily="49" charset="-122"/>
                <a:ea typeface="黑体" panose="02010609060101010101" pitchFamily="49" charset="-122"/>
              </a:rPr>
              <a:t>数据清洗</a:t>
            </a:r>
            <a:endParaRPr lang="zh-CN" altLang="en-US" sz="2800" dirty="0">
              <a:latin typeface="黑体" panose="02010609060101010101" pitchFamily="49" charset="-122"/>
              <a:ea typeface="黑体" panose="02010609060101010101" pitchFamily="49" charset="-122"/>
            </a:endParaRPr>
          </a:p>
        </p:txBody>
      </p:sp>
      <p:sp>
        <p:nvSpPr>
          <p:cNvPr id="5" name="矩形 4"/>
          <p:cNvSpPr/>
          <p:nvPr/>
        </p:nvSpPr>
        <p:spPr>
          <a:xfrm>
            <a:off x="1061023" y="2427176"/>
            <a:ext cx="5892228" cy="2308324"/>
          </a:xfrm>
          <a:prstGeom prst="rect">
            <a:avLst/>
          </a:prstGeom>
        </p:spPr>
        <p:txBody>
          <a:bodyPr wrap="square">
            <a:spAutoFit/>
          </a:bodyPr>
          <a:lstStyle/>
          <a:p>
            <a:pPr>
              <a:lnSpc>
                <a:spcPct val="150000"/>
              </a:lnSpc>
            </a:pPr>
            <a:r>
              <a:rPr lang="zh-CN" altLang="en-US" sz="3200" dirty="0">
                <a:latin typeface="仿宋" panose="02010609060101010101" pitchFamily="49" charset="-122"/>
                <a:ea typeface="仿宋" panose="02010609060101010101" pitchFamily="49" charset="-122"/>
              </a:rPr>
              <a:t>比如：统一</a:t>
            </a:r>
            <a:r>
              <a:rPr lang="zh-CN" altLang="en-US" sz="3200" dirty="0" smtClean="0">
                <a:latin typeface="仿宋" panose="02010609060101010101" pitchFamily="49" charset="-122"/>
                <a:ea typeface="仿宋" panose="02010609060101010101" pitchFamily="49" charset="-122"/>
              </a:rPr>
              <a:t>数据衡量单位</a:t>
            </a:r>
            <a:r>
              <a:rPr lang="zh-CN" altLang="en-US" sz="3200" dirty="0">
                <a:latin typeface="仿宋" panose="02010609060101010101" pitchFamily="49" charset="-122"/>
                <a:ea typeface="仿宋" panose="02010609060101010101" pitchFamily="49" charset="-122"/>
              </a:rPr>
              <a:t>、去掉重复的数据</a:t>
            </a:r>
            <a:r>
              <a:rPr lang="zh-CN" altLang="en-US" sz="3200" dirty="0" smtClean="0">
                <a:latin typeface="仿宋" panose="02010609060101010101" pitchFamily="49" charset="-122"/>
                <a:ea typeface="仿宋" panose="02010609060101010101" pitchFamily="49" charset="-122"/>
              </a:rPr>
              <a:t>，补全不完整的数据，让</a:t>
            </a:r>
            <a:r>
              <a:rPr lang="zh-CN" altLang="en-US" sz="3200" dirty="0">
                <a:latin typeface="仿宋" panose="02010609060101010101" pitchFamily="49" charset="-122"/>
                <a:ea typeface="仿宋" panose="02010609060101010101" pitchFamily="49" charset="-122"/>
              </a:rPr>
              <a:t>数据</a:t>
            </a:r>
            <a:r>
              <a:rPr lang="zh-CN" altLang="en-US" sz="3200" dirty="0" smtClean="0">
                <a:latin typeface="仿宋" panose="02010609060101010101" pitchFamily="49" charset="-122"/>
                <a:ea typeface="仿宋" panose="02010609060101010101" pitchFamily="49" charset="-122"/>
              </a:rPr>
              <a:t>具备良好的结构化特征。</a:t>
            </a:r>
            <a:endParaRPr lang="zh-CN" altLang="en-US" sz="3200" dirty="0">
              <a:latin typeface="仿宋" panose="02010609060101010101" pitchFamily="49" charset="-122"/>
              <a:ea typeface="仿宋" panose="02010609060101010101" pitchFamily="49" charset="-122"/>
            </a:endParaRPr>
          </a:p>
        </p:txBody>
      </p:sp>
      <p:graphicFrame>
        <p:nvGraphicFramePr>
          <p:cNvPr id="10" name="表格 9"/>
          <p:cNvGraphicFramePr>
            <a:graphicFrameLocks noGrp="1"/>
          </p:cNvGraphicFramePr>
          <p:nvPr>
            <p:extLst>
              <p:ext uri="{D42A27DB-BD31-4B8C-83A1-F6EECF244321}">
                <p14:modId xmlns:p14="http://schemas.microsoft.com/office/powerpoint/2010/main" val="1459925287"/>
              </p:ext>
            </p:extLst>
          </p:nvPr>
        </p:nvGraphicFramePr>
        <p:xfrm>
          <a:off x="7223697" y="1798101"/>
          <a:ext cx="4767700" cy="4455302"/>
        </p:xfrm>
        <a:graphic>
          <a:graphicData uri="http://schemas.openxmlformats.org/drawingml/2006/table">
            <a:tbl>
              <a:tblPr/>
              <a:tblGrid>
                <a:gridCol w="953540">
                  <a:extLst>
                    <a:ext uri="{9D8B030D-6E8A-4147-A177-3AD203B41FA5}">
                      <a16:colId xmlns:a16="http://schemas.microsoft.com/office/drawing/2014/main" val="694262159"/>
                    </a:ext>
                  </a:extLst>
                </a:gridCol>
                <a:gridCol w="953540">
                  <a:extLst>
                    <a:ext uri="{9D8B030D-6E8A-4147-A177-3AD203B41FA5}">
                      <a16:colId xmlns:a16="http://schemas.microsoft.com/office/drawing/2014/main" val="554527963"/>
                    </a:ext>
                  </a:extLst>
                </a:gridCol>
                <a:gridCol w="953540">
                  <a:extLst>
                    <a:ext uri="{9D8B030D-6E8A-4147-A177-3AD203B41FA5}">
                      <a16:colId xmlns:a16="http://schemas.microsoft.com/office/drawing/2014/main" val="771163514"/>
                    </a:ext>
                  </a:extLst>
                </a:gridCol>
                <a:gridCol w="953540">
                  <a:extLst>
                    <a:ext uri="{9D8B030D-6E8A-4147-A177-3AD203B41FA5}">
                      <a16:colId xmlns:a16="http://schemas.microsoft.com/office/drawing/2014/main" val="3035710557"/>
                    </a:ext>
                  </a:extLst>
                </a:gridCol>
                <a:gridCol w="953540">
                  <a:extLst>
                    <a:ext uri="{9D8B030D-6E8A-4147-A177-3AD203B41FA5}">
                      <a16:colId xmlns:a16="http://schemas.microsoft.com/office/drawing/2014/main" val="1592797230"/>
                    </a:ext>
                  </a:extLst>
                </a:gridCol>
              </a:tblGrid>
              <a:tr h="352401">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类别</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90268415"/>
                  </a:ext>
                </a:extLst>
              </a:tr>
              <a:tr h="352401">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5.1</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3.5</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733867319"/>
                  </a:ext>
                </a:extLst>
              </a:tr>
              <a:tr h="352401">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4.9</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469088934"/>
                  </a:ext>
                </a:extLst>
              </a:tr>
              <a:tr h="352401">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4.7</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FF0000"/>
                          </a:solidFill>
                          <a:effectLst/>
                          <a:latin typeface="华文仿宋" panose="02010600040101010101" pitchFamily="2" charset="-122"/>
                          <a:ea typeface="华文仿宋" panose="02010600040101010101" pitchFamily="2" charset="-122"/>
                        </a:rPr>
                        <a:t>0.32</a:t>
                      </a:r>
                      <a:endParaRPr lang="zh-CN" altLang="en-US" sz="2000" b="0" dirty="0">
                        <a:solidFill>
                          <a:srgbClr val="FF0000"/>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FF0000"/>
                          </a:solidFill>
                          <a:effectLst/>
                          <a:latin typeface="华文仿宋" panose="02010600040101010101" pitchFamily="2" charset="-122"/>
                          <a:ea typeface="华文仿宋" panose="02010600040101010101" pitchFamily="2" charset="-122"/>
                        </a:rPr>
                        <a:t>Nan</a:t>
                      </a:r>
                      <a:endParaRPr lang="zh-CN" altLang="en-US" sz="2000" b="0" dirty="0">
                        <a:solidFill>
                          <a:srgbClr val="FF0000"/>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746341715"/>
                  </a:ext>
                </a:extLst>
              </a:tr>
              <a:tr h="352401">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166900375"/>
                  </a:ext>
                </a:extLst>
              </a:tr>
              <a:tr h="293940">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055193247"/>
                  </a:ext>
                </a:extLst>
              </a:tr>
              <a:tr h="293940">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010833479"/>
                  </a:ext>
                </a:extLst>
              </a:tr>
              <a:tr h="293940">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4.9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73756155"/>
                  </a:ext>
                </a:extLst>
              </a:tr>
              <a:tr h="352401">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870640779"/>
                  </a:ext>
                </a:extLst>
              </a:tr>
              <a:tr h="293940">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929610518"/>
                  </a:ext>
                </a:extLst>
              </a:tr>
              <a:tr h="293940">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5.6</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274400539"/>
                  </a:ext>
                </a:extLst>
              </a:tr>
              <a:tr h="293940">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50631704"/>
                  </a:ext>
                </a:extLst>
              </a:tr>
              <a:tr h="352401">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87749890"/>
                  </a:ext>
                </a:extLst>
              </a:tr>
            </a:tbl>
          </a:graphicData>
        </a:graphic>
      </p:graphicFrame>
    </p:spTree>
    <p:extLst>
      <p:ext uri="{BB962C8B-B14F-4D97-AF65-F5344CB8AC3E}">
        <p14:creationId xmlns:p14="http://schemas.microsoft.com/office/powerpoint/2010/main" val="122301285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4025" y="633096"/>
            <a:ext cx="3077570" cy="584775"/>
          </a:xfrm>
          <a:prstGeom prst="rect">
            <a:avLst/>
          </a:prstGeom>
          <a:noFill/>
        </p:spPr>
        <p:txBody>
          <a:bodyPr wrap="squar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逻辑回归算法</a:t>
            </a:r>
            <a:endParaRPr lang="zh-CN" altLang="en-US" sz="3200" dirty="0">
              <a:solidFill>
                <a:srgbClr val="FFFF00"/>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3"/>
          <a:stretch>
            <a:fillRect/>
          </a:stretch>
        </p:blipFill>
        <p:spPr>
          <a:xfrm>
            <a:off x="1513694" y="3668574"/>
            <a:ext cx="3959060" cy="2516704"/>
          </a:xfrm>
          <a:prstGeom prst="rect">
            <a:avLst/>
          </a:prstGeom>
        </p:spPr>
      </p:pic>
      <p:pic>
        <p:nvPicPr>
          <p:cNvPr id="11" name="图片 10"/>
          <p:cNvPicPr>
            <a:picLocks noChangeAspect="1"/>
          </p:cNvPicPr>
          <p:nvPr/>
        </p:nvPicPr>
        <p:blipFill>
          <a:blip r:embed="rId4"/>
          <a:stretch>
            <a:fillRect/>
          </a:stretch>
        </p:blipFill>
        <p:spPr>
          <a:xfrm>
            <a:off x="7353767" y="1715656"/>
            <a:ext cx="2376505" cy="1119196"/>
          </a:xfrm>
          <a:prstGeom prst="rect">
            <a:avLst/>
          </a:prstGeom>
        </p:spPr>
      </p:pic>
      <p:pic>
        <p:nvPicPr>
          <p:cNvPr id="13" name="图片 12"/>
          <p:cNvPicPr>
            <a:picLocks noChangeAspect="1"/>
          </p:cNvPicPr>
          <p:nvPr/>
        </p:nvPicPr>
        <p:blipFill>
          <a:blip r:embed="rId5"/>
          <a:stretch>
            <a:fillRect/>
          </a:stretch>
        </p:blipFill>
        <p:spPr>
          <a:xfrm>
            <a:off x="5639077" y="3668574"/>
            <a:ext cx="4091195" cy="2516704"/>
          </a:xfrm>
          <a:prstGeom prst="rect">
            <a:avLst/>
          </a:prstGeom>
        </p:spPr>
      </p:pic>
      <p:grpSp>
        <p:nvGrpSpPr>
          <p:cNvPr id="15" name="组合 14"/>
          <p:cNvGrpSpPr/>
          <p:nvPr/>
        </p:nvGrpSpPr>
        <p:grpSpPr>
          <a:xfrm>
            <a:off x="1513694" y="1715656"/>
            <a:ext cx="5672179" cy="1509724"/>
            <a:chOff x="824482" y="1383045"/>
            <a:chExt cx="5672179" cy="1509724"/>
          </a:xfrm>
        </p:grpSpPr>
        <p:pic>
          <p:nvPicPr>
            <p:cNvPr id="12" name="图片 11"/>
            <p:cNvPicPr>
              <a:picLocks noChangeAspect="1"/>
            </p:cNvPicPr>
            <p:nvPr/>
          </p:nvPicPr>
          <p:blipFill>
            <a:blip r:embed="rId6"/>
            <a:stretch>
              <a:fillRect/>
            </a:stretch>
          </p:blipFill>
          <p:spPr>
            <a:xfrm>
              <a:off x="824482" y="1383045"/>
              <a:ext cx="5672179" cy="1509724"/>
            </a:xfrm>
            <a:prstGeom prst="rect">
              <a:avLst/>
            </a:prstGeom>
          </p:spPr>
        </p:pic>
        <p:sp>
          <p:nvSpPr>
            <p:cNvPr id="9" name="矩形 8"/>
            <p:cNvSpPr/>
            <p:nvPr/>
          </p:nvSpPr>
          <p:spPr>
            <a:xfrm>
              <a:off x="4285574" y="1560466"/>
              <a:ext cx="1713931" cy="400110"/>
            </a:xfrm>
            <a:prstGeom prst="rect">
              <a:avLst/>
            </a:prstGeom>
          </p:spPr>
          <p:txBody>
            <a:bodyPr wrap="none">
              <a:spAutoFit/>
            </a:bodyPr>
            <a:lstStyle/>
            <a:p>
              <a:r>
                <a:rPr lang="en-US" altLang="zh-CN" sz="2000" dirty="0">
                  <a:solidFill>
                    <a:schemeClr val="bg1"/>
                  </a:solidFill>
                  <a:latin typeface="Microsoft YaHei" panose="020B0503020204020204" pitchFamily="34" charset="-122"/>
                  <a:ea typeface="Microsoft YaHei" panose="020B0503020204020204" pitchFamily="34" charset="-122"/>
                </a:rPr>
                <a:t>Sigmoid</a:t>
              </a:r>
              <a:r>
                <a:rPr lang="zh-CN" altLang="en-US" sz="2000" dirty="0">
                  <a:solidFill>
                    <a:schemeClr val="bg1"/>
                  </a:solidFill>
                  <a:latin typeface="Microsoft YaHei" panose="020B0503020204020204" pitchFamily="34" charset="-122"/>
                  <a:ea typeface="Microsoft YaHei" panose="020B0503020204020204" pitchFamily="34" charset="-122"/>
                </a:rPr>
                <a:t>函数</a:t>
              </a:r>
              <a:endParaRPr lang="zh-CN" altLang="en-US" sz="2000" dirty="0">
                <a:solidFill>
                  <a:schemeClr val="bg1"/>
                </a:solidFill>
              </a:endParaRPr>
            </a:p>
          </p:txBody>
        </p:sp>
      </p:grpSp>
      <p:sp>
        <p:nvSpPr>
          <p:cNvPr id="14" name="右箭头 13"/>
          <p:cNvSpPr/>
          <p:nvPr/>
        </p:nvSpPr>
        <p:spPr>
          <a:xfrm rot="16200000">
            <a:off x="8263260" y="3078028"/>
            <a:ext cx="396703" cy="3411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92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4025" y="633096"/>
            <a:ext cx="3077570" cy="584775"/>
          </a:xfrm>
          <a:prstGeom prst="rect">
            <a:avLst/>
          </a:prstGeom>
          <a:noFill/>
        </p:spPr>
        <p:txBody>
          <a:bodyPr wrap="squar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逻辑回归算法</a:t>
            </a:r>
            <a:endParaRPr lang="zh-CN" altLang="en-US" sz="3200" dirty="0">
              <a:solidFill>
                <a:srgbClr val="FFFF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3"/>
          <a:stretch>
            <a:fillRect/>
          </a:stretch>
        </p:blipFill>
        <p:spPr>
          <a:xfrm>
            <a:off x="575610" y="2025941"/>
            <a:ext cx="5504467" cy="1613620"/>
          </a:xfrm>
          <a:prstGeom prst="rect">
            <a:avLst/>
          </a:prstGeom>
        </p:spPr>
      </p:pic>
      <p:pic>
        <p:nvPicPr>
          <p:cNvPr id="4" name="图片 3"/>
          <p:cNvPicPr>
            <a:picLocks noChangeAspect="1"/>
          </p:cNvPicPr>
          <p:nvPr/>
        </p:nvPicPr>
        <p:blipFill>
          <a:blip r:embed="rId4"/>
          <a:stretch>
            <a:fillRect/>
          </a:stretch>
        </p:blipFill>
        <p:spPr>
          <a:xfrm>
            <a:off x="575610" y="3949488"/>
            <a:ext cx="5492761" cy="786285"/>
          </a:xfrm>
          <a:prstGeom prst="rect">
            <a:avLst/>
          </a:prstGeom>
        </p:spPr>
      </p:pic>
      <p:pic>
        <p:nvPicPr>
          <p:cNvPr id="5" name="图片 4"/>
          <p:cNvPicPr>
            <a:picLocks noChangeAspect="1"/>
          </p:cNvPicPr>
          <p:nvPr/>
        </p:nvPicPr>
        <p:blipFill>
          <a:blip r:embed="rId5"/>
          <a:stretch>
            <a:fillRect/>
          </a:stretch>
        </p:blipFill>
        <p:spPr>
          <a:xfrm>
            <a:off x="6416214" y="2025941"/>
            <a:ext cx="4109116" cy="2709832"/>
          </a:xfrm>
          <a:prstGeom prst="rect">
            <a:avLst/>
          </a:prstGeom>
        </p:spPr>
      </p:pic>
      <p:sp>
        <p:nvSpPr>
          <p:cNvPr id="6" name="矩形 5"/>
          <p:cNvSpPr/>
          <p:nvPr/>
        </p:nvSpPr>
        <p:spPr>
          <a:xfrm>
            <a:off x="743803" y="5200766"/>
            <a:ext cx="9942394" cy="461665"/>
          </a:xfrm>
          <a:prstGeom prst="rect">
            <a:avLst/>
          </a:prstGeom>
        </p:spPr>
        <p:txBody>
          <a:bodyPr wrap="square">
            <a:spAutoFit/>
          </a:bodyPr>
          <a:lstStyle/>
          <a:p>
            <a:r>
              <a:rPr lang="zh-CN" altLang="en-US" sz="2400" dirty="0">
                <a:latin typeface="Microsoft YaHei" panose="020B0503020204020204" pitchFamily="34" charset="-122"/>
                <a:ea typeface="Microsoft YaHei" panose="020B0503020204020204" pitchFamily="34" charset="-122"/>
              </a:rPr>
              <a:t>直线上方所有样本都是正样本</a:t>
            </a:r>
            <a:r>
              <a:rPr lang="en-US" altLang="zh-CN" sz="2400" dirty="0">
                <a:latin typeface="Microsoft YaHei" panose="020B0503020204020204" pitchFamily="34" charset="-122"/>
                <a:ea typeface="Microsoft YaHei" panose="020B0503020204020204" pitchFamily="34" charset="-122"/>
              </a:rPr>
              <a:t>y=1</a:t>
            </a:r>
            <a:r>
              <a:rPr lang="zh-CN" altLang="en-US" sz="2400" dirty="0">
                <a:latin typeface="Microsoft YaHei" panose="020B0503020204020204" pitchFamily="34" charset="-122"/>
                <a:ea typeface="Microsoft YaHei" panose="020B0503020204020204" pitchFamily="34" charset="-122"/>
              </a:rPr>
              <a:t>，直线下方所有样本都是负样本</a:t>
            </a:r>
            <a:r>
              <a:rPr lang="en-US" altLang="zh-CN" sz="2400" dirty="0">
                <a:latin typeface="Microsoft YaHei" panose="020B0503020204020204" pitchFamily="34" charset="-122"/>
                <a:ea typeface="Microsoft YaHei" panose="020B0503020204020204" pitchFamily="34" charset="-122"/>
              </a:rPr>
              <a:t>y=0</a:t>
            </a:r>
            <a:r>
              <a:rPr lang="zh-CN" altLang="en-US" sz="2400" dirty="0">
                <a:latin typeface="Microsoft YaHei" panose="020B0503020204020204" pitchFamily="34" charset="-122"/>
                <a:ea typeface="Microsoft YaHei" panose="020B0503020204020204" pitchFamily="34" charset="-122"/>
              </a:rPr>
              <a:t>。</a:t>
            </a:r>
            <a:endParaRPr lang="zh-CN" altLang="en-US" sz="2400" dirty="0"/>
          </a:p>
        </p:txBody>
      </p:sp>
      <p:sp>
        <p:nvSpPr>
          <p:cNvPr id="8" name="文本框 7"/>
          <p:cNvSpPr txBox="1"/>
          <p:nvPr/>
        </p:nvSpPr>
        <p:spPr>
          <a:xfrm>
            <a:off x="575610" y="1452031"/>
            <a:ext cx="800219" cy="461665"/>
          </a:xfrm>
          <a:prstGeom prst="rect">
            <a:avLst/>
          </a:prstGeom>
          <a:noFill/>
        </p:spPr>
        <p:txBody>
          <a:bodyPr wrap="none" rtlCol="0">
            <a:spAutoFit/>
          </a:bodyPr>
          <a:lstStyle/>
          <a:p>
            <a:r>
              <a:rPr lang="zh-CN" altLang="en-US" sz="2400" dirty="0" smtClean="0">
                <a:latin typeface="仿宋" panose="02010609060101010101" pitchFamily="49" charset="-122"/>
                <a:ea typeface="仿宋" panose="02010609060101010101" pitchFamily="49" charset="-122"/>
              </a:rPr>
              <a:t>如：</a:t>
            </a:r>
            <a:endParaRPr lang="zh-CN" altLang="en-US" sz="2400" dirty="0">
              <a:latin typeface="仿宋" panose="02010609060101010101" pitchFamily="49" charset="-122"/>
              <a:ea typeface="仿宋" panose="02010609060101010101" pitchFamily="49" charset="-122"/>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919" y="507054"/>
            <a:ext cx="2132452" cy="1421634"/>
          </a:xfrm>
          <a:prstGeom prst="rect">
            <a:avLst/>
          </a:prstGeom>
        </p:spPr>
      </p:pic>
      <p:sp>
        <p:nvSpPr>
          <p:cNvPr id="10" name="矩形 9"/>
          <p:cNvSpPr/>
          <p:nvPr/>
        </p:nvSpPr>
        <p:spPr>
          <a:xfrm>
            <a:off x="826482" y="5799246"/>
            <a:ext cx="9777035" cy="769441"/>
          </a:xfrm>
          <a:prstGeom prst="rect">
            <a:avLst/>
          </a:prstGeom>
          <a:noFill/>
        </p:spPr>
        <p:txBody>
          <a:bodyPr wrap="none" lIns="91440" tIns="45720" rIns="91440" bIns="45720">
            <a:spAutoFit/>
          </a:bodyPr>
          <a:lstStyle/>
          <a:p>
            <a:pPr algn="ctr"/>
            <a:r>
              <a:rPr lang="zh-CN" altLang="en-US" sz="4400" b="0" cap="none" spc="0" dirty="0" smtClean="0">
                <a:ln w="0"/>
                <a:solidFill>
                  <a:srgbClr val="FFFF00"/>
                </a:solidFill>
                <a:effectLst>
                  <a:reflection blurRad="6350" stA="53000" endA="300" endPos="35500" dir="5400000" sy="-90000" algn="bl" rotWithShape="0"/>
                </a:effectLst>
              </a:rPr>
              <a:t>逻辑回归算法只能用于两分类问题吗？</a:t>
            </a:r>
            <a:endParaRPr lang="zh-CN" altLang="en-US" sz="44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083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931600" y="702860"/>
            <a:ext cx="6256753" cy="523220"/>
          </a:xfrm>
          <a:prstGeom prst="rect">
            <a:avLst/>
          </a:prstGeom>
          <a:noFill/>
        </p:spPr>
        <p:txBody>
          <a:bodyPr wrap="square" rtlCol="0">
            <a:spAutoFit/>
          </a:bodyPr>
          <a:lstStyle/>
          <a:p>
            <a:pPr algn="ctr"/>
            <a:r>
              <a:rPr lang="zh-CN" altLang="en-US" sz="2800" dirty="0" smtClean="0">
                <a:latin typeface="黑体" panose="02010609060101010101" pitchFamily="49" charset="-122"/>
                <a:ea typeface="黑体" panose="02010609060101010101" pitchFamily="49" charset="-122"/>
              </a:rPr>
              <a:t>逻辑回归拓展：用于解决多分类问题</a:t>
            </a:r>
            <a:endParaRPr lang="zh-CN" altLang="en-US" sz="2800" dirty="0">
              <a:latin typeface="黑体" panose="02010609060101010101" pitchFamily="49" charset="-122"/>
              <a:ea typeface="黑体" panose="02010609060101010101" pitchFamily="49" charset="-122"/>
            </a:endParaRPr>
          </a:p>
        </p:txBody>
      </p:sp>
      <p:sp>
        <p:nvSpPr>
          <p:cNvPr id="9" name="矩形 8"/>
          <p:cNvSpPr/>
          <p:nvPr/>
        </p:nvSpPr>
        <p:spPr>
          <a:xfrm>
            <a:off x="833257" y="1494352"/>
            <a:ext cx="10385202" cy="461665"/>
          </a:xfrm>
          <a:prstGeom prst="rect">
            <a:avLst/>
          </a:prstGeom>
        </p:spPr>
        <p:txBody>
          <a:bodyPr wrap="square">
            <a:spAutoFit/>
          </a:bodyPr>
          <a:lstStyle/>
          <a:p>
            <a:r>
              <a:rPr lang="zh-CN" altLang="en-US" sz="2400" dirty="0" smtClean="0">
                <a:latin typeface="仿宋" panose="02010609060101010101" pitchFamily="49" charset="-122"/>
                <a:ea typeface="仿宋" panose="02010609060101010101" pitchFamily="49" charset="-122"/>
              </a:rPr>
              <a:t>假设多元</a:t>
            </a:r>
            <a:r>
              <a:rPr lang="zh-CN" altLang="en-US" sz="2400" dirty="0">
                <a:latin typeface="仿宋" panose="02010609060101010101" pitchFamily="49" charset="-122"/>
                <a:ea typeface="仿宋" panose="02010609060101010101" pitchFamily="49" charset="-122"/>
              </a:rPr>
              <a:t>分类问题，y={0，1，2，…，n}，总共有n+1个类别。</a:t>
            </a:r>
          </a:p>
        </p:txBody>
      </p:sp>
      <p:sp>
        <p:nvSpPr>
          <p:cNvPr id="10" name="矩形 9"/>
          <p:cNvSpPr/>
          <p:nvPr/>
        </p:nvSpPr>
        <p:spPr>
          <a:xfrm>
            <a:off x="833257" y="2032816"/>
            <a:ext cx="10849227" cy="3933384"/>
          </a:xfrm>
          <a:prstGeom prst="rect">
            <a:avLst/>
          </a:prstGeom>
        </p:spPr>
        <p:txBody>
          <a:bodyPr wrap="square">
            <a:spAutoFit/>
          </a:bodyPr>
          <a:lstStyle/>
          <a:p>
            <a:pPr>
              <a:lnSpc>
                <a:spcPct val="130000"/>
              </a:lnSpc>
            </a:pPr>
            <a:r>
              <a:rPr lang="zh-CN" altLang="en-US" sz="2400" dirty="0" smtClean="0">
                <a:solidFill>
                  <a:srgbClr val="FFFF00"/>
                </a:solidFill>
                <a:latin typeface="黑体" panose="02010609060101010101" pitchFamily="49" charset="-122"/>
                <a:ea typeface="黑体" panose="02010609060101010101" pitchFamily="49" charset="-122"/>
              </a:rPr>
              <a:t>解决思路：</a:t>
            </a:r>
            <a:endParaRPr lang="en-US" altLang="zh-CN" sz="2400" dirty="0" smtClean="0">
              <a:solidFill>
                <a:srgbClr val="FFFF00"/>
              </a:solidFill>
              <a:latin typeface="黑体" panose="02010609060101010101" pitchFamily="49" charset="-122"/>
              <a:ea typeface="黑体"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）首先</a:t>
            </a:r>
            <a:r>
              <a:rPr lang="zh-CN" altLang="en-US" sz="2400" dirty="0">
                <a:latin typeface="仿宋" panose="02010609060101010101" pitchFamily="49" charset="-122"/>
                <a:ea typeface="仿宋" panose="02010609060101010101" pitchFamily="49" charset="-122"/>
              </a:rPr>
              <a:t>把问题转化为二元分类问题，即y=0是一个类别，y={1，2，…，n}作为另外一个类别，然后计算这两个类别的概率</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）把</a:t>
            </a:r>
            <a:r>
              <a:rPr lang="zh-CN" altLang="en-US" sz="2400" dirty="0">
                <a:latin typeface="仿宋" panose="02010609060101010101" pitchFamily="49" charset="-122"/>
                <a:ea typeface="仿宋" panose="02010609060101010101" pitchFamily="49" charset="-122"/>
              </a:rPr>
              <a:t>y=1作为一个类别，把y={0，2，…，n}作为另外一个类别，再计算这两个类别的</a:t>
            </a:r>
            <a:r>
              <a:rPr lang="zh-CN" altLang="en-US" sz="2400" dirty="0" smtClean="0">
                <a:latin typeface="仿宋" panose="02010609060101010101" pitchFamily="49" charset="-122"/>
                <a:ea typeface="仿宋" panose="02010609060101010101" pitchFamily="49" charset="-122"/>
              </a:rPr>
              <a:t>概率。</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3</a:t>
            </a:r>
            <a:r>
              <a:rPr lang="zh-CN" altLang="en-US" sz="2400" dirty="0" smtClean="0">
                <a:latin typeface="仿宋" panose="02010609060101010101" pitchFamily="49" charset="-122"/>
                <a:ea typeface="仿宋" panose="02010609060101010101" pitchFamily="49" charset="-122"/>
              </a:rPr>
              <a:t>）重复上述过程，直到将</a:t>
            </a:r>
            <a:r>
              <a:rPr lang="en-US" altLang="zh-CN" sz="2400" dirty="0" smtClean="0">
                <a:latin typeface="仿宋" panose="02010609060101010101" pitchFamily="49" charset="-122"/>
                <a:ea typeface="仿宋" panose="02010609060101010101" pitchFamily="49" charset="-122"/>
              </a:rPr>
              <a:t>y=n</a:t>
            </a:r>
            <a:r>
              <a:rPr lang="zh-CN" altLang="en-US" sz="2400" dirty="0" smtClean="0">
                <a:latin typeface="仿宋" panose="02010609060101010101" pitchFamily="49" charset="-122"/>
                <a:ea typeface="仿宋" panose="02010609060101010101" pitchFamily="49" charset="-122"/>
              </a:rPr>
              <a:t>作为一个类别后计算完相应概论。</a:t>
            </a:r>
            <a:endParaRPr lang="en-US" altLang="zh-CN" sz="2400" dirty="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4</a:t>
            </a:r>
            <a:r>
              <a:rPr lang="zh-CN" altLang="en-US" sz="2400" dirty="0" smtClean="0">
                <a:latin typeface="仿宋" panose="02010609060101010101" pitchFamily="49" charset="-122"/>
                <a:ea typeface="仿宋" panose="02010609060101010101" pitchFamily="49" charset="-122"/>
              </a:rPr>
              <a:t>）比较各类别所预测</a:t>
            </a:r>
            <a:r>
              <a:rPr lang="zh-CN" altLang="en-US" sz="2400" dirty="0">
                <a:latin typeface="仿宋" panose="02010609060101010101" pitchFamily="49" charset="-122"/>
                <a:ea typeface="仿宋" panose="02010609060101010101" pitchFamily="49" charset="-122"/>
              </a:rPr>
              <a:t>出来的</a:t>
            </a:r>
            <a:r>
              <a:rPr lang="zh-CN" altLang="en-US" sz="2400" dirty="0" smtClean="0">
                <a:latin typeface="仿宋" panose="02010609060101010101" pitchFamily="49" charset="-122"/>
                <a:ea typeface="仿宋" panose="02010609060101010101" pitchFamily="49" charset="-122"/>
              </a:rPr>
              <a:t>概率，取最高</a:t>
            </a:r>
            <a:r>
              <a:rPr lang="zh-CN" altLang="en-US" sz="2400" dirty="0">
                <a:latin typeface="仿宋" panose="02010609060101010101" pitchFamily="49" charset="-122"/>
                <a:ea typeface="仿宋" panose="02010609060101010101" pitchFamily="49" charset="-122"/>
              </a:rPr>
              <a:t>的那个类别</a:t>
            </a:r>
            <a:r>
              <a:rPr lang="zh-CN" altLang="en-US" sz="2400" dirty="0" smtClean="0">
                <a:latin typeface="仿宋" panose="02010609060101010101" pitchFamily="49" charset="-122"/>
                <a:ea typeface="仿宋" panose="02010609060101010101" pitchFamily="49" charset="-122"/>
              </a:rPr>
              <a:t>，作为输入样本</a:t>
            </a:r>
            <a:r>
              <a:rPr lang="zh-CN" altLang="en-US" sz="2400" dirty="0">
                <a:latin typeface="仿宋" panose="02010609060101010101" pitchFamily="49" charset="-122"/>
                <a:ea typeface="仿宋" panose="02010609060101010101" pitchFamily="49" charset="-122"/>
              </a:rPr>
              <a:t>所属的类别</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p:txBody>
      </p:sp>
      <p:sp>
        <p:nvSpPr>
          <p:cNvPr id="11" name="矩形 10"/>
          <p:cNvSpPr/>
          <p:nvPr/>
        </p:nvSpPr>
        <p:spPr>
          <a:xfrm>
            <a:off x="2856537" y="5845106"/>
            <a:ext cx="6955750" cy="572464"/>
          </a:xfrm>
          <a:prstGeom prst="rect">
            <a:avLst/>
          </a:prstGeom>
        </p:spPr>
        <p:txBody>
          <a:bodyPr wrap="none">
            <a:spAutoFit/>
          </a:bodyPr>
          <a:lstStyle/>
          <a:p>
            <a:pPr>
              <a:lnSpc>
                <a:spcPct val="130000"/>
              </a:lnSpc>
            </a:pPr>
            <a:r>
              <a:rPr lang="zh-CN" altLang="en-US" sz="2400" dirty="0">
                <a:latin typeface="仿宋" panose="02010609060101010101" pitchFamily="49" charset="-122"/>
                <a:ea typeface="仿宋" panose="02010609060101010101" pitchFamily="49" charset="-122"/>
              </a:rPr>
              <a:t>实现</a:t>
            </a:r>
            <a:r>
              <a:rPr lang="zh-CN" altLang="en-US" sz="2400" dirty="0" smtClean="0">
                <a:latin typeface="仿宋" panose="02010609060101010101" pitchFamily="49" charset="-122"/>
                <a:ea typeface="仿宋" panose="02010609060101010101" pitchFamily="49" charset="-122"/>
              </a:rPr>
              <a:t>上述分类预测</a:t>
            </a:r>
            <a:r>
              <a:rPr lang="zh-CN" altLang="en-US" sz="2400" dirty="0">
                <a:latin typeface="仿宋" panose="02010609060101010101" pitchFamily="49" charset="-122"/>
                <a:ea typeface="仿宋" panose="02010609060101010101" pitchFamily="49" charset="-122"/>
              </a:rPr>
              <a:t>过程，共需多少个预测函数呢？</a:t>
            </a:r>
          </a:p>
        </p:txBody>
      </p:sp>
    </p:spTree>
    <p:extLst>
      <p:ext uri="{BB962C8B-B14F-4D97-AF65-F5344CB8AC3E}">
        <p14:creationId xmlns:p14="http://schemas.microsoft.com/office/powerpoint/2010/main" val="25615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7850" y="1039211"/>
            <a:ext cx="12044150" cy="4093428"/>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from sklearn.datasets import load_iris</a:t>
            </a:r>
          </a:p>
          <a:p>
            <a:r>
              <a:rPr lang="zh-CN" altLang="en-US" sz="2000" dirty="0">
                <a:latin typeface="仿宋" panose="02010609060101010101" pitchFamily="49" charset="-122"/>
                <a:ea typeface="仿宋" panose="02010609060101010101" pitchFamily="49" charset="-122"/>
              </a:rPr>
              <a:t>import numpy as np</a:t>
            </a:r>
          </a:p>
          <a:p>
            <a:r>
              <a:rPr lang="zh-CN" altLang="en-US" sz="2000" dirty="0">
                <a:latin typeface="仿宋" panose="02010609060101010101" pitchFamily="49" charset="-122"/>
                <a:ea typeface="仿宋" panose="02010609060101010101" pitchFamily="49" charset="-122"/>
              </a:rPr>
              <a:t>from sklearn.linear_model import LogisticRegression</a:t>
            </a:r>
          </a:p>
          <a:p>
            <a:r>
              <a:rPr lang="zh-CN" altLang="en-US" sz="2000" dirty="0">
                <a:latin typeface="仿宋" panose="02010609060101010101" pitchFamily="49" charset="-122"/>
                <a:ea typeface="仿宋" panose="02010609060101010101" pitchFamily="49" charset="-122"/>
              </a:rPr>
              <a:t>from sklearn.model_selection import train_test_split</a:t>
            </a:r>
          </a:p>
          <a:p>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iris_dataset = load_iris()</a:t>
            </a:r>
          </a:p>
          <a:p>
            <a:r>
              <a:rPr lang="zh-CN" altLang="en-US" sz="2000" dirty="0">
                <a:latin typeface="仿宋" panose="02010609060101010101" pitchFamily="49" charset="-122"/>
                <a:ea typeface="仿宋" panose="02010609060101010101" pitchFamily="49" charset="-122"/>
              </a:rPr>
              <a:t>X_train</a:t>
            </a:r>
            <a:r>
              <a:rPr lang="zh-CN" altLang="en-US" sz="2000" dirty="0" smtClean="0">
                <a:latin typeface="仿宋" panose="02010609060101010101" pitchFamily="49" charset="-122"/>
                <a:ea typeface="仿宋" panose="02010609060101010101" pitchFamily="49" charset="-122"/>
              </a:rPr>
              <a:t>,X</a:t>
            </a:r>
            <a:r>
              <a:rPr lang="zh-CN" altLang="en-US" sz="2000" dirty="0">
                <a:latin typeface="仿宋" panose="02010609060101010101" pitchFamily="49" charset="-122"/>
                <a:ea typeface="仿宋" panose="02010609060101010101" pitchFamily="49" charset="-122"/>
              </a:rPr>
              <a:t>_test</a:t>
            </a:r>
            <a:r>
              <a:rPr lang="zh-CN" altLang="en-US" sz="2000" dirty="0" smtClean="0">
                <a:latin typeface="仿宋" panose="02010609060101010101" pitchFamily="49" charset="-122"/>
                <a:ea typeface="仿宋" panose="02010609060101010101" pitchFamily="49" charset="-122"/>
              </a:rPr>
              <a:t>,y</a:t>
            </a:r>
            <a:r>
              <a:rPr lang="zh-CN" altLang="en-US" sz="2000" dirty="0">
                <a:latin typeface="仿宋" panose="02010609060101010101" pitchFamily="49" charset="-122"/>
                <a:ea typeface="仿宋" panose="02010609060101010101" pitchFamily="49" charset="-122"/>
              </a:rPr>
              <a:t>_train</a:t>
            </a:r>
            <a:r>
              <a:rPr lang="zh-CN" altLang="en-US" sz="2000" dirty="0" smtClean="0">
                <a:latin typeface="仿宋" panose="02010609060101010101" pitchFamily="49" charset="-122"/>
                <a:ea typeface="仿宋" panose="02010609060101010101" pitchFamily="49" charset="-122"/>
              </a:rPr>
              <a:t>,y</a:t>
            </a:r>
            <a:r>
              <a:rPr lang="zh-CN" altLang="en-US" sz="2000" dirty="0">
                <a:latin typeface="仿宋" panose="02010609060101010101" pitchFamily="49" charset="-122"/>
                <a:ea typeface="仿宋" panose="02010609060101010101" pitchFamily="49" charset="-122"/>
              </a:rPr>
              <a:t>_test = train_test_split(iris_dataset['data'], iris_dataset['target'], random_state=0)</a:t>
            </a:r>
          </a:p>
          <a:p>
            <a:endParaRPr lang="zh-CN" altLang="en-US" sz="2000" dirty="0">
              <a:latin typeface="仿宋" panose="02010609060101010101" pitchFamily="49" charset="-122"/>
              <a:ea typeface="仿宋" panose="02010609060101010101" pitchFamily="49" charset="-122"/>
            </a:endParaRPr>
          </a:p>
          <a:p>
            <a:r>
              <a:rPr lang="zh-CN" altLang="en-US" sz="2000" dirty="0" smtClean="0">
                <a:latin typeface="仿宋" panose="02010609060101010101" pitchFamily="49" charset="-122"/>
                <a:ea typeface="仿宋" panose="02010609060101010101" pitchFamily="49" charset="-122"/>
              </a:rPr>
              <a:t>model </a:t>
            </a:r>
            <a:r>
              <a:rPr lang="zh-CN" altLang="en-US" sz="2000" dirty="0">
                <a:latin typeface="仿宋" panose="02010609060101010101" pitchFamily="49" charset="-122"/>
                <a:ea typeface="仿宋" panose="02010609060101010101" pitchFamily="49" charset="-122"/>
              </a:rPr>
              <a:t>= LogisticRegression()</a:t>
            </a:r>
          </a:p>
          <a:p>
            <a:r>
              <a:rPr lang="zh-CN" altLang="en-US" sz="2000" dirty="0">
                <a:latin typeface="仿宋" panose="02010609060101010101" pitchFamily="49" charset="-122"/>
                <a:ea typeface="仿宋" panose="02010609060101010101" pitchFamily="49" charset="-122"/>
              </a:rPr>
              <a:t>model.fit(X_train, y_train)</a:t>
            </a:r>
          </a:p>
          <a:p>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print (model.score(X_test, y_test))</a:t>
            </a:r>
          </a:p>
        </p:txBody>
      </p:sp>
      <p:sp>
        <p:nvSpPr>
          <p:cNvPr id="3" name="文本框 2"/>
          <p:cNvSpPr txBox="1"/>
          <p:nvPr/>
        </p:nvSpPr>
        <p:spPr>
          <a:xfrm>
            <a:off x="147850" y="429904"/>
            <a:ext cx="7392538"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案例</a:t>
            </a:r>
            <a:r>
              <a:rPr lang="en-US" altLang="zh-CN" sz="2400" dirty="0" smtClean="0">
                <a:solidFill>
                  <a:srgbClr val="FFFF00"/>
                </a:solidFill>
                <a:latin typeface="黑体" panose="02010609060101010101" pitchFamily="49" charset="-122"/>
                <a:ea typeface="黑体" panose="02010609060101010101" pitchFamily="49" charset="-122"/>
              </a:rPr>
              <a:t>1</a:t>
            </a:r>
            <a:r>
              <a:rPr lang="zh-CN" altLang="en-US" sz="2400" dirty="0" smtClean="0">
                <a:solidFill>
                  <a:srgbClr val="FFFF00"/>
                </a:solidFill>
                <a:latin typeface="黑体" panose="02010609060101010101" pitchFamily="49" charset="-122"/>
                <a:ea typeface="黑体" panose="02010609060101010101" pitchFamily="49" charset="-122"/>
              </a:rPr>
              <a:t>：利用逻辑回归算法实现鸢尾花数据的分类</a:t>
            </a:r>
            <a:endParaRPr lang="zh-CN" altLang="en-US" sz="24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8896359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611" y="1025563"/>
            <a:ext cx="12544568" cy="4708981"/>
          </a:xfrm>
          <a:prstGeom prst="rect">
            <a:avLst/>
          </a:prstGeom>
        </p:spPr>
        <p:txBody>
          <a:bodyPr wrap="square">
            <a:spAutoFit/>
          </a:bodyPr>
          <a:lstStyle/>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sklearn.datasets</a:t>
            </a:r>
            <a:r>
              <a:rPr lang="en-US" altLang="zh-CN" sz="2000" dirty="0">
                <a:latin typeface="仿宋" panose="02010609060101010101" pitchFamily="49" charset="-122"/>
                <a:ea typeface="仿宋" panose="02010609060101010101" pitchFamily="49" charset="-122"/>
              </a:rPr>
              <a:t> import   </a:t>
            </a:r>
            <a:r>
              <a:rPr lang="en-US" altLang="zh-CN" sz="2000" dirty="0" err="1">
                <a:latin typeface="仿宋" panose="02010609060101010101" pitchFamily="49" charset="-122"/>
                <a:ea typeface="仿宋" panose="02010609060101010101" pitchFamily="49" charset="-122"/>
              </a:rPr>
              <a:t>load_breast_cancer</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import </a:t>
            </a:r>
            <a:r>
              <a:rPr lang="en-US" altLang="zh-CN" sz="2000" dirty="0" err="1">
                <a:latin typeface="仿宋" panose="02010609060101010101" pitchFamily="49" charset="-122"/>
                <a:ea typeface="仿宋" panose="02010609060101010101" pitchFamily="49" charset="-122"/>
              </a:rPr>
              <a:t>numpy</a:t>
            </a:r>
            <a:r>
              <a:rPr lang="en-US" altLang="zh-CN" sz="2000" dirty="0">
                <a:latin typeface="仿宋" panose="02010609060101010101" pitchFamily="49" charset="-122"/>
                <a:ea typeface="仿宋" panose="02010609060101010101" pitchFamily="49" charset="-122"/>
              </a:rPr>
              <a:t> as np</a:t>
            </a: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sklearn.linear_model</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LogisticRegression</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加载逻辑回归模型</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sklearn.model_selection</a:t>
            </a:r>
            <a:r>
              <a:rPr lang="en-US" altLang="zh-CN" sz="2000" dirty="0">
                <a:latin typeface="仿宋" panose="02010609060101010101" pitchFamily="49" charset="-122"/>
                <a:ea typeface="仿宋" panose="02010609060101010101" pitchFamily="49" charset="-122"/>
              </a:rPr>
              <a:t> import </a:t>
            </a:r>
            <a:r>
              <a:rPr lang="en-US" altLang="zh-CN" sz="2000" dirty="0" err="1">
                <a:latin typeface="仿宋" panose="02010609060101010101" pitchFamily="49" charset="-122"/>
                <a:ea typeface="仿宋" panose="02010609060101010101" pitchFamily="49" charset="-122"/>
              </a:rPr>
              <a:t>train_test_split</a:t>
            </a:r>
            <a:endParaRPr lang="en-US" altLang="zh-CN" sz="2000" dirty="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查看乳腺肿瘤数据集，由同学们自己尝试了解</a:t>
            </a:r>
          </a:p>
          <a:p>
            <a:r>
              <a:rPr lang="en-US" altLang="zh-CN" sz="2000" dirty="0" smtClean="0">
                <a:latin typeface="仿宋" panose="02010609060101010101" pitchFamily="49" charset="-122"/>
                <a:ea typeface="仿宋" panose="02010609060101010101" pitchFamily="49" charset="-122"/>
              </a:rPr>
              <a:t>cancer </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load_breast_cancer</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X = </a:t>
            </a:r>
            <a:r>
              <a:rPr lang="en-US" altLang="zh-CN" sz="2000" dirty="0" err="1">
                <a:latin typeface="仿宋" panose="02010609060101010101" pitchFamily="49" charset="-122"/>
                <a:ea typeface="仿宋" panose="02010609060101010101" pitchFamily="49" charset="-122"/>
              </a:rPr>
              <a:t>cancer.data</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y = </a:t>
            </a:r>
            <a:r>
              <a:rPr lang="en-US" altLang="zh-CN" sz="2000" dirty="0" err="1">
                <a:latin typeface="仿宋" panose="02010609060101010101" pitchFamily="49" charset="-122"/>
                <a:ea typeface="仿宋" panose="02010609060101010101" pitchFamily="49" charset="-122"/>
              </a:rPr>
              <a:t>cancer.target</a:t>
            </a:r>
            <a:endParaRPr lang="en-US" altLang="zh-CN" sz="2000" dirty="0">
              <a:latin typeface="仿宋" panose="02010609060101010101" pitchFamily="49" charset="-122"/>
              <a:ea typeface="仿宋" panose="02010609060101010101" pitchFamily="49" charset="-122"/>
            </a:endParaRPr>
          </a:p>
          <a:p>
            <a:endParaRPr lang="en-US" altLang="zh-CN" sz="2000" dirty="0">
              <a:latin typeface="仿宋" panose="02010609060101010101" pitchFamily="49" charset="-122"/>
              <a:ea typeface="仿宋" panose="02010609060101010101" pitchFamily="49" charset="-122"/>
            </a:endParaRPr>
          </a:p>
          <a:p>
            <a:r>
              <a:rPr lang="en-US" altLang="zh-CN" sz="2000" dirty="0" err="1" smtClean="0">
                <a:latin typeface="仿宋" panose="02010609060101010101" pitchFamily="49" charset="-122"/>
                <a:ea typeface="仿宋" panose="02010609060101010101" pitchFamily="49" charset="-122"/>
              </a:rPr>
              <a:t>X_train,X_test,y_train,y_test</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train_test_split</a:t>
            </a:r>
            <a:r>
              <a:rPr lang="en-US" altLang="zh-CN" sz="2000" dirty="0" smtClean="0">
                <a:latin typeface="仿宋" panose="02010609060101010101" pitchFamily="49" charset="-122"/>
                <a:ea typeface="仿宋" panose="02010609060101010101" pitchFamily="49" charset="-122"/>
              </a:rPr>
              <a:t>(cancer</a:t>
            </a:r>
            <a:r>
              <a:rPr lang="en-US" altLang="zh-CN" sz="2000" dirty="0">
                <a:latin typeface="仿宋" panose="02010609060101010101" pitchFamily="49" charset="-122"/>
                <a:ea typeface="仿宋" panose="02010609060101010101" pitchFamily="49" charset="-122"/>
              </a:rPr>
              <a:t>['data</a:t>
            </a:r>
            <a:r>
              <a:rPr lang="en-US" altLang="zh-CN" sz="2000" dirty="0" smtClean="0">
                <a:latin typeface="仿宋" panose="02010609060101010101" pitchFamily="49" charset="-122"/>
                <a:ea typeface="仿宋" panose="02010609060101010101" pitchFamily="49" charset="-122"/>
              </a:rPr>
              <a:t>'],cancer</a:t>
            </a:r>
            <a:r>
              <a:rPr lang="en-US" altLang="zh-CN" sz="2000" dirty="0">
                <a:latin typeface="仿宋" panose="02010609060101010101" pitchFamily="49" charset="-122"/>
                <a:ea typeface="仿宋" panose="02010609060101010101" pitchFamily="49" charset="-122"/>
              </a:rPr>
              <a:t>['target</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random_state</a:t>
            </a:r>
            <a:r>
              <a:rPr lang="en-US" altLang="zh-CN" sz="2000" dirty="0" smtClean="0">
                <a:latin typeface="仿宋" panose="02010609060101010101" pitchFamily="49" charset="-122"/>
                <a:ea typeface="仿宋" panose="02010609060101010101" pitchFamily="49" charset="-122"/>
              </a:rPr>
              <a:t>=0</a:t>
            </a:r>
            <a:r>
              <a:rPr lang="en-US" altLang="zh-CN" sz="2000" dirty="0">
                <a:latin typeface="仿宋" panose="02010609060101010101" pitchFamily="49" charset="-122"/>
                <a:ea typeface="仿宋" panose="02010609060101010101" pitchFamily="49" charset="-122"/>
              </a:rPr>
              <a:t>)</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model = </a:t>
            </a:r>
            <a:r>
              <a:rPr lang="en-US" altLang="zh-CN" sz="2000" dirty="0" err="1">
                <a:latin typeface="仿宋" panose="02010609060101010101" pitchFamily="49" charset="-122"/>
                <a:ea typeface="仿宋" panose="02010609060101010101" pitchFamily="49" charset="-122"/>
              </a:rPr>
              <a:t>LogisticRegression</a:t>
            </a:r>
            <a:r>
              <a:rPr lang="en-US" altLang="zh-CN" sz="2000" dirty="0">
                <a:latin typeface="仿宋" panose="02010609060101010101" pitchFamily="49" charset="-122"/>
                <a:ea typeface="仿宋" panose="02010609060101010101" pitchFamily="49" charset="-122"/>
              </a:rPr>
              <a:t>()</a:t>
            </a:r>
          </a:p>
          <a:p>
            <a:r>
              <a:rPr lang="en-US" altLang="zh-CN" sz="2000" dirty="0" err="1">
                <a:latin typeface="仿宋" panose="02010609060101010101" pitchFamily="49" charset="-122"/>
                <a:ea typeface="仿宋" panose="02010609060101010101" pitchFamily="49" charset="-122"/>
              </a:rPr>
              <a:t>model.fit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y_train</a:t>
            </a:r>
            <a:r>
              <a:rPr lang="en-US" altLang="zh-CN" sz="2000" dirty="0">
                <a:latin typeface="仿宋" panose="02010609060101010101" pitchFamily="49" charset="-122"/>
                <a:ea typeface="仿宋" panose="02010609060101010101" pitchFamily="49" charset="-122"/>
              </a:rPr>
              <a:t>)</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print (</a:t>
            </a:r>
            <a:r>
              <a:rPr lang="en-US" altLang="zh-CN" sz="2000" dirty="0" err="1">
                <a:latin typeface="仿宋" panose="02010609060101010101" pitchFamily="49" charset="-122"/>
                <a:ea typeface="仿宋" panose="02010609060101010101" pitchFamily="49" charset="-122"/>
              </a:rPr>
              <a:t>model.score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a:t>
            </a:r>
          </a:p>
        </p:txBody>
      </p:sp>
      <p:sp>
        <p:nvSpPr>
          <p:cNvPr id="3" name="文本框 2"/>
          <p:cNvSpPr txBox="1"/>
          <p:nvPr/>
        </p:nvSpPr>
        <p:spPr>
          <a:xfrm>
            <a:off x="147850" y="429904"/>
            <a:ext cx="7392538"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案例</a:t>
            </a:r>
            <a:r>
              <a:rPr lang="en-US" altLang="zh-CN" sz="2400" dirty="0" smtClean="0">
                <a:solidFill>
                  <a:srgbClr val="FFFF00"/>
                </a:solidFill>
                <a:latin typeface="黑体" panose="02010609060101010101" pitchFamily="49" charset="-122"/>
                <a:ea typeface="黑体" panose="02010609060101010101" pitchFamily="49" charset="-122"/>
              </a:rPr>
              <a:t>2</a:t>
            </a:r>
            <a:r>
              <a:rPr lang="zh-CN" altLang="en-US" sz="2400" dirty="0" smtClean="0">
                <a:solidFill>
                  <a:srgbClr val="FFFF00"/>
                </a:solidFill>
                <a:latin typeface="黑体" panose="02010609060101010101" pitchFamily="49" charset="-122"/>
                <a:ea typeface="黑体" panose="02010609060101010101" pitchFamily="49" charset="-122"/>
              </a:rPr>
              <a:t>：利用逻辑回归算法实现乳腺癌检测</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4" name="矩形 3"/>
          <p:cNvSpPr/>
          <p:nvPr/>
        </p:nvSpPr>
        <p:spPr>
          <a:xfrm>
            <a:off x="2088862" y="5868538"/>
            <a:ext cx="7430451" cy="707886"/>
          </a:xfrm>
          <a:prstGeom prst="rect">
            <a:avLst/>
          </a:prstGeom>
        </p:spPr>
        <p:txBody>
          <a:bodyPr wrap="square">
            <a:spAutoFit/>
          </a:bodyPr>
          <a:lstStyle/>
          <a:p>
            <a:r>
              <a:rPr lang="zh-CN" altLang="en-US" sz="2000" dirty="0" smtClean="0">
                <a:latin typeface="仿宋" panose="02010609060101010101" pitchFamily="49" charset="-122"/>
                <a:ea typeface="仿宋" panose="02010609060101010101" pitchFamily="49" charset="-122"/>
              </a:rPr>
              <a:t>更多的逻辑回归实例：</a:t>
            </a:r>
            <a:endParaRPr lang="en-US" altLang="zh-CN" sz="2000" dirty="0" smtClean="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https</a:t>
            </a:r>
            <a:r>
              <a:rPr lang="en-US" altLang="zh-CN" sz="2000" dirty="0">
                <a:latin typeface="仿宋" panose="02010609060101010101" pitchFamily="49" charset="-122"/>
                <a:ea typeface="仿宋" panose="02010609060101010101" pitchFamily="49" charset="-122"/>
              </a:rPr>
              <a:t>://www.cnblogs.com/jin-liang/p/9534801.html</a:t>
            </a:r>
            <a:endParaRPr lang="zh-CN" altLang="en-US"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8017010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48269" y="557910"/>
            <a:ext cx="10849825" cy="584775"/>
          </a:xfrm>
          <a:prstGeom prst="rect">
            <a:avLst/>
          </a:prstGeom>
          <a:noFill/>
        </p:spPr>
        <p:txBody>
          <a:bodyPr wrap="square" rtlCol="0">
            <a:spAutoFit/>
          </a:bodyPr>
          <a:lstStyle/>
          <a:p>
            <a:r>
              <a:rPr lang="en-US" altLang="zh-CN" sz="3200" dirty="0" smtClean="0">
                <a:solidFill>
                  <a:srgbClr val="FFFF00"/>
                </a:solidFill>
                <a:latin typeface="黑体" panose="02010609060101010101" pitchFamily="49" charset="-122"/>
                <a:ea typeface="黑体" panose="02010609060101010101" pitchFamily="49" charset="-122"/>
              </a:rPr>
              <a:t>3.</a:t>
            </a:r>
            <a:r>
              <a:rPr lang="zh-CN" altLang="en-US" sz="3200" dirty="0" smtClean="0">
                <a:solidFill>
                  <a:srgbClr val="FFFF00"/>
                </a:solidFill>
                <a:latin typeface="黑体" panose="02010609060101010101" pitchFamily="49" charset="-122"/>
                <a:ea typeface="黑体" panose="02010609060101010101" pitchFamily="49" charset="-122"/>
              </a:rPr>
              <a:t>实践案例：分别利用</a:t>
            </a:r>
            <a:r>
              <a:rPr lang="en-US" altLang="zh-CN" sz="3200" dirty="0" smtClean="0">
                <a:solidFill>
                  <a:srgbClr val="FFFF00"/>
                </a:solidFill>
                <a:latin typeface="黑体" panose="02010609060101010101" pitchFamily="49" charset="-122"/>
                <a:ea typeface="黑体" panose="02010609060101010101" pitchFamily="49" charset="-122"/>
              </a:rPr>
              <a:t>KNN</a:t>
            </a:r>
            <a:r>
              <a:rPr lang="zh-CN" altLang="en-US" sz="3200" dirty="0" smtClean="0">
                <a:solidFill>
                  <a:srgbClr val="FFFF00"/>
                </a:solidFill>
                <a:latin typeface="黑体" panose="02010609060101010101" pitchFamily="49" charset="-122"/>
                <a:ea typeface="黑体" panose="02010609060101010101" pitchFamily="49" charset="-122"/>
              </a:rPr>
              <a:t>与</a:t>
            </a:r>
            <a:r>
              <a:rPr lang="en-US" altLang="zh-CN" sz="3200" dirty="0" smtClean="0">
                <a:solidFill>
                  <a:srgbClr val="FFFF00"/>
                </a:solidFill>
                <a:latin typeface="黑体" panose="02010609060101010101" pitchFamily="49" charset="-122"/>
                <a:ea typeface="黑体" panose="02010609060101010101" pitchFamily="49" charset="-122"/>
              </a:rPr>
              <a:t>SVM</a:t>
            </a:r>
            <a:r>
              <a:rPr lang="zh-CN" altLang="en-US" sz="3200" dirty="0" smtClean="0">
                <a:solidFill>
                  <a:srgbClr val="FFFF00"/>
                </a:solidFill>
                <a:latin typeface="黑体" panose="02010609060101010101" pitchFamily="49" charset="-122"/>
                <a:ea typeface="黑体" panose="02010609060101010101" pitchFamily="49" charset="-122"/>
              </a:rPr>
              <a:t>算法，实现手写数字识别</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6" name="文本框 5"/>
          <p:cNvSpPr txBox="1"/>
          <p:nvPr/>
        </p:nvSpPr>
        <p:spPr>
          <a:xfrm>
            <a:off x="3268260" y="1625153"/>
            <a:ext cx="3639677" cy="4616648"/>
          </a:xfrm>
          <a:prstGeom prst="rect">
            <a:avLst/>
          </a:prstGeom>
          <a:noFill/>
        </p:spPr>
        <p:txBody>
          <a:bodyPr wrap="square" rtlCol="0">
            <a:spAutoFit/>
          </a:bodyPr>
          <a:lstStyle/>
          <a:p>
            <a:pPr>
              <a:lnSpc>
                <a:spcPct val="150000"/>
              </a:lnSpc>
            </a:pPr>
            <a:r>
              <a:rPr lang="en-US" altLang="zh-CN" sz="2800" dirty="0" smtClean="0">
                <a:latin typeface="黑体" panose="02010609060101010101" pitchFamily="49" charset="-122"/>
                <a:ea typeface="黑体" panose="02010609060101010101" pitchFamily="49" charset="-122"/>
              </a:rPr>
              <a:t>1</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数据采集与标记</a:t>
            </a:r>
          </a:p>
          <a:p>
            <a:pPr>
              <a:lnSpc>
                <a:spcPct val="150000"/>
              </a:lnSpc>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数据清洗</a:t>
            </a:r>
          </a:p>
          <a:p>
            <a:pPr>
              <a:lnSpc>
                <a:spcPct val="150000"/>
              </a:lnSpc>
            </a:pP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特征选择</a:t>
            </a:r>
          </a:p>
          <a:p>
            <a:pPr>
              <a:lnSpc>
                <a:spcPct val="150000"/>
              </a:lnSpc>
            </a:pP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模型选择</a:t>
            </a:r>
          </a:p>
          <a:p>
            <a:pPr>
              <a:lnSpc>
                <a:spcPct val="150000"/>
              </a:lnSpc>
            </a:pPr>
            <a:r>
              <a:rPr lang="en-US" altLang="zh-CN" sz="2800" dirty="0">
                <a:latin typeface="黑体" panose="02010609060101010101" pitchFamily="49" charset="-122"/>
                <a:ea typeface="黑体" panose="02010609060101010101" pitchFamily="49" charset="-122"/>
              </a:rPr>
              <a:t>5.</a:t>
            </a:r>
            <a:r>
              <a:rPr lang="zh-CN" altLang="en-US" sz="2800" dirty="0">
                <a:latin typeface="黑体" panose="02010609060101010101" pitchFamily="49" charset="-122"/>
                <a:ea typeface="黑体" panose="02010609060101010101" pitchFamily="49" charset="-122"/>
              </a:rPr>
              <a:t>模型训练与测试</a:t>
            </a:r>
          </a:p>
          <a:p>
            <a:pPr>
              <a:lnSpc>
                <a:spcPct val="150000"/>
              </a:lnSpc>
            </a:pPr>
            <a:r>
              <a:rPr lang="en-US" altLang="zh-CN" sz="2800" dirty="0">
                <a:latin typeface="黑体" panose="02010609060101010101" pitchFamily="49" charset="-122"/>
                <a:ea typeface="黑体" panose="02010609060101010101" pitchFamily="49" charset="-122"/>
              </a:rPr>
              <a:t>6.</a:t>
            </a:r>
            <a:r>
              <a:rPr lang="zh-CN" altLang="en-US" sz="2800" dirty="0">
                <a:latin typeface="黑体" panose="02010609060101010101" pitchFamily="49" charset="-122"/>
                <a:ea typeface="黑体" panose="02010609060101010101" pitchFamily="49" charset="-122"/>
              </a:rPr>
              <a:t>模型评估与优化</a:t>
            </a:r>
          </a:p>
          <a:p>
            <a:pPr>
              <a:lnSpc>
                <a:spcPct val="150000"/>
              </a:lnSpc>
            </a:pPr>
            <a:r>
              <a:rPr lang="en-US" altLang="zh-CN" sz="2800" dirty="0">
                <a:latin typeface="黑体" panose="02010609060101010101" pitchFamily="49" charset="-122"/>
                <a:ea typeface="黑体" panose="02010609060101010101" pitchFamily="49" charset="-122"/>
              </a:rPr>
              <a:t>7.</a:t>
            </a:r>
            <a:r>
              <a:rPr lang="zh-CN" altLang="en-US" sz="2800" dirty="0">
                <a:latin typeface="黑体" panose="02010609060101010101" pitchFamily="49" charset="-122"/>
                <a:ea typeface="黑体" panose="02010609060101010101" pitchFamily="49" charset="-122"/>
              </a:rPr>
              <a:t>模型使用</a:t>
            </a:r>
          </a:p>
        </p:txBody>
      </p:sp>
      <p:sp>
        <p:nvSpPr>
          <p:cNvPr id="8" name="右大括号 7"/>
          <p:cNvSpPr/>
          <p:nvPr/>
        </p:nvSpPr>
        <p:spPr>
          <a:xfrm>
            <a:off x="6822438" y="1944806"/>
            <a:ext cx="395926" cy="895547"/>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9" name="文本框 8"/>
          <p:cNvSpPr txBox="1"/>
          <p:nvPr/>
        </p:nvSpPr>
        <p:spPr>
          <a:xfrm>
            <a:off x="7501826" y="2130969"/>
            <a:ext cx="2339102" cy="523220"/>
          </a:xfrm>
          <a:prstGeom prst="rect">
            <a:avLst/>
          </a:prstGeom>
          <a:noFill/>
          <a:ln>
            <a:solidFill>
              <a:schemeClr val="tx2">
                <a:lumMod val="60000"/>
                <a:lumOff val="40000"/>
              </a:schemeClr>
            </a:solidFill>
          </a:ln>
        </p:spPr>
        <p:txBody>
          <a:bodyPr wrap="none" rtlCol="0">
            <a:spAutoFit/>
          </a:bodyPr>
          <a:lstStyle/>
          <a:p>
            <a:r>
              <a:rPr lang="zh-CN" altLang="en-US" sz="2800" dirty="0" smtClean="0"/>
              <a:t>数据准备阶段</a:t>
            </a:r>
            <a:endParaRPr lang="zh-CN" altLang="en-US" sz="2800" dirty="0"/>
          </a:p>
        </p:txBody>
      </p:sp>
      <p:sp>
        <p:nvSpPr>
          <p:cNvPr id="10" name="右大括号 9"/>
          <p:cNvSpPr/>
          <p:nvPr/>
        </p:nvSpPr>
        <p:spPr>
          <a:xfrm>
            <a:off x="6822438" y="3160006"/>
            <a:ext cx="395926" cy="2103035"/>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2" name="文本框 11"/>
          <p:cNvSpPr txBox="1"/>
          <p:nvPr/>
        </p:nvSpPr>
        <p:spPr>
          <a:xfrm>
            <a:off x="7501826" y="3933477"/>
            <a:ext cx="2339102" cy="523220"/>
          </a:xfrm>
          <a:prstGeom prst="rect">
            <a:avLst/>
          </a:prstGeom>
          <a:noFill/>
          <a:ln>
            <a:solidFill>
              <a:schemeClr val="tx2">
                <a:lumMod val="60000"/>
                <a:lumOff val="40000"/>
              </a:schemeClr>
            </a:solidFill>
          </a:ln>
        </p:spPr>
        <p:txBody>
          <a:bodyPr wrap="none" rtlCol="0">
            <a:spAutoFit/>
          </a:bodyPr>
          <a:lstStyle/>
          <a:p>
            <a:r>
              <a:rPr lang="zh-CN" altLang="en-US" sz="2800" dirty="0" smtClean="0"/>
              <a:t>训练评估阶段</a:t>
            </a:r>
            <a:endParaRPr lang="zh-CN" altLang="en-US" sz="2800" dirty="0"/>
          </a:p>
        </p:txBody>
      </p:sp>
      <p:sp>
        <p:nvSpPr>
          <p:cNvPr id="13" name="文本框 12"/>
          <p:cNvSpPr txBox="1"/>
          <p:nvPr/>
        </p:nvSpPr>
        <p:spPr>
          <a:xfrm>
            <a:off x="7501825" y="5474375"/>
            <a:ext cx="2339102" cy="523220"/>
          </a:xfrm>
          <a:prstGeom prst="rect">
            <a:avLst/>
          </a:prstGeom>
          <a:noFill/>
          <a:ln>
            <a:solidFill>
              <a:schemeClr val="tx2">
                <a:lumMod val="60000"/>
                <a:lumOff val="40000"/>
              </a:schemeClr>
            </a:solidFill>
          </a:ln>
        </p:spPr>
        <p:txBody>
          <a:bodyPr wrap="none" rtlCol="0">
            <a:spAutoFit/>
          </a:bodyPr>
          <a:lstStyle/>
          <a:p>
            <a:r>
              <a:rPr lang="zh-CN" altLang="en-US" sz="2800" dirty="0" smtClean="0"/>
              <a:t>模型使用阶段</a:t>
            </a:r>
            <a:endParaRPr lang="zh-CN" altLang="en-US" sz="2800" dirty="0"/>
          </a:p>
        </p:txBody>
      </p:sp>
      <p:sp>
        <p:nvSpPr>
          <p:cNvPr id="14" name="右箭头 13"/>
          <p:cNvSpPr/>
          <p:nvPr/>
        </p:nvSpPr>
        <p:spPr>
          <a:xfrm>
            <a:off x="6823095" y="5658967"/>
            <a:ext cx="254524" cy="3386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50486" y="1781968"/>
            <a:ext cx="2007347" cy="954107"/>
          </a:xfrm>
          <a:prstGeom prst="rect">
            <a:avLst/>
          </a:prstGeom>
          <a:noFill/>
          <a:ln>
            <a:solidFill>
              <a:schemeClr val="accent1"/>
            </a:solidFill>
          </a:ln>
        </p:spPr>
        <p:txBody>
          <a:bodyPr wrap="square" rtlCol="0">
            <a:spAutoFit/>
          </a:bodyPr>
          <a:lstStyle/>
          <a:p>
            <a:pPr algn="ctr"/>
            <a:r>
              <a:rPr lang="zh-CN" altLang="en-US" sz="2800" dirty="0" smtClean="0">
                <a:latin typeface="黑体" panose="02010609060101010101" pitchFamily="49" charset="-122"/>
                <a:ea typeface="黑体" panose="02010609060101010101" pitchFamily="49" charset="-122"/>
              </a:rPr>
              <a:t>机器学习的一般过程</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7486923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48269" y="557910"/>
            <a:ext cx="5752531" cy="584775"/>
          </a:xfrm>
          <a:prstGeom prst="rect">
            <a:avLst/>
          </a:prstGeom>
          <a:noFill/>
        </p:spPr>
        <p:txBody>
          <a:bodyPr wrap="square" rtlCol="0">
            <a:spAutoFit/>
          </a:bodyPr>
          <a:lstStyle/>
          <a:p>
            <a:r>
              <a:rPr lang="en-US" altLang="zh-CN" sz="3200" dirty="0" smtClean="0">
                <a:solidFill>
                  <a:srgbClr val="FFFF00"/>
                </a:solidFill>
                <a:latin typeface="黑体" panose="02010609060101010101" pitchFamily="49" charset="-122"/>
                <a:ea typeface="黑体" panose="02010609060101010101" pitchFamily="49" charset="-122"/>
              </a:rPr>
              <a:t>3.1</a:t>
            </a:r>
            <a:r>
              <a:rPr lang="zh-CN" altLang="en-US" sz="3200" dirty="0" smtClean="0">
                <a:solidFill>
                  <a:srgbClr val="FFFF00"/>
                </a:solidFill>
                <a:latin typeface="黑体" panose="02010609060101010101" pitchFamily="49" charset="-122"/>
                <a:ea typeface="黑体" panose="02010609060101010101" pitchFamily="49" charset="-122"/>
              </a:rPr>
              <a:t>手写数字识别之数据准备</a:t>
            </a:r>
            <a:endParaRPr lang="zh-CN" altLang="en-US" sz="3200" dirty="0">
              <a:solidFill>
                <a:srgbClr val="FFFF0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stretch>
            <a:fillRect/>
          </a:stretch>
        </p:blipFill>
        <p:spPr>
          <a:xfrm>
            <a:off x="2053989" y="2193047"/>
            <a:ext cx="6779541" cy="2542727"/>
          </a:xfrm>
          <a:prstGeom prst="rect">
            <a:avLst/>
          </a:prstGeom>
        </p:spPr>
      </p:pic>
      <p:sp>
        <p:nvSpPr>
          <p:cNvPr id="3" name="矩形 2"/>
          <p:cNvSpPr/>
          <p:nvPr/>
        </p:nvSpPr>
        <p:spPr>
          <a:xfrm>
            <a:off x="3541169" y="1317552"/>
            <a:ext cx="3577988" cy="523220"/>
          </a:xfrm>
          <a:prstGeom prst="rect">
            <a:avLst/>
          </a:prstGeom>
        </p:spPr>
        <p:txBody>
          <a:bodyPr wrap="square">
            <a:spAutoFit/>
          </a:bodyPr>
          <a:lstStyle/>
          <a:p>
            <a:pPr algn="ctr"/>
            <a:r>
              <a:rPr lang="en-US" altLang="zh-CN" sz="2800" dirty="0" err="1" smtClean="0">
                <a:latin typeface="黑体" panose="02010609060101010101" pitchFamily="49" charset="-122"/>
                <a:ea typeface="黑体" panose="02010609060101010101" pitchFamily="49" charset="-122"/>
              </a:rPr>
              <a:t>sklearn</a:t>
            </a:r>
            <a:r>
              <a:rPr lang="zh-CN" altLang="en-US" sz="2800" dirty="0" smtClean="0">
                <a:latin typeface="黑体" panose="02010609060101010101" pitchFamily="49" charset="-122"/>
                <a:ea typeface="黑体" panose="02010609060101010101" pitchFamily="49" charset="-122"/>
              </a:rPr>
              <a:t>数据</a:t>
            </a:r>
            <a:r>
              <a:rPr lang="zh-CN" altLang="en-US" sz="2800" dirty="0">
                <a:latin typeface="黑体" panose="02010609060101010101" pitchFamily="49" charset="-122"/>
                <a:ea typeface="黑体" panose="02010609060101010101" pitchFamily="49" charset="-122"/>
              </a:rPr>
              <a:t>集总览 </a:t>
            </a:r>
          </a:p>
        </p:txBody>
      </p:sp>
      <p:sp>
        <p:nvSpPr>
          <p:cNvPr id="6" name="矩形 5"/>
          <p:cNvSpPr/>
          <p:nvPr/>
        </p:nvSpPr>
        <p:spPr>
          <a:xfrm>
            <a:off x="1947097" y="4935394"/>
            <a:ext cx="6993324" cy="1569660"/>
          </a:xfrm>
          <a:prstGeom prst="rect">
            <a:avLst/>
          </a:prstGeom>
        </p:spPr>
        <p:txBody>
          <a:bodyPr wrap="square">
            <a:spAutoFit/>
          </a:bodyPr>
          <a:lstStyle/>
          <a:p>
            <a:r>
              <a:rPr lang="en-US" altLang="zh-CN" sz="2400" dirty="0" smtClean="0">
                <a:latin typeface="仿宋" panose="02010609060101010101" pitchFamily="49" charset="-122"/>
                <a:ea typeface="仿宋" panose="02010609060101010101" pitchFamily="49" charset="-122"/>
              </a:rPr>
              <a:t>from </a:t>
            </a:r>
            <a:r>
              <a:rPr lang="en-US" altLang="zh-CN" sz="2400" dirty="0" err="1">
                <a:latin typeface="仿宋" panose="02010609060101010101" pitchFamily="49" charset="-122"/>
                <a:ea typeface="仿宋" panose="02010609060101010101" pitchFamily="49" charset="-122"/>
              </a:rPr>
              <a:t>sklearn</a:t>
            </a:r>
            <a:r>
              <a:rPr lang="en-US" altLang="zh-CN" sz="2400" dirty="0">
                <a:latin typeface="仿宋" panose="02010609060101010101" pitchFamily="49" charset="-122"/>
                <a:ea typeface="仿宋" panose="02010609060101010101" pitchFamily="49" charset="-122"/>
              </a:rPr>
              <a:t> import datasets</a:t>
            </a:r>
          </a:p>
          <a:p>
            <a:endParaRPr lang="en-US" altLang="zh-CN" sz="2400" dirty="0">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digits = </a:t>
            </a:r>
            <a:r>
              <a:rPr lang="en-US" altLang="zh-CN" sz="2400" dirty="0" err="1">
                <a:latin typeface="仿宋" panose="02010609060101010101" pitchFamily="49" charset="-122"/>
                <a:ea typeface="仿宋" panose="02010609060101010101" pitchFamily="49" charset="-122"/>
              </a:rPr>
              <a:t>datasets.load_digits</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print(</a:t>
            </a:r>
            <a:r>
              <a:rPr lang="en-US" altLang="zh-CN" sz="2400" dirty="0" err="1">
                <a:latin typeface="仿宋" panose="02010609060101010101" pitchFamily="49" charset="-122"/>
                <a:ea typeface="仿宋" panose="02010609060101010101" pitchFamily="49" charset="-122"/>
              </a:rPr>
              <a:t>dir</a:t>
            </a:r>
            <a:r>
              <a:rPr lang="en-US" altLang="zh-CN" sz="2400" dirty="0">
                <a:latin typeface="仿宋" panose="02010609060101010101" pitchFamily="49" charset="-122"/>
                <a:ea typeface="仿宋" panose="02010609060101010101" pitchFamily="49" charset="-122"/>
              </a:rPr>
              <a:t>(digits))  #</a:t>
            </a:r>
            <a:r>
              <a:rPr lang="zh-CN" altLang="en-US" sz="2400" dirty="0">
                <a:latin typeface="仿宋" panose="02010609060101010101" pitchFamily="49" charset="-122"/>
                <a:ea typeface="仿宋" panose="02010609060101010101" pitchFamily="49" charset="-122"/>
              </a:rPr>
              <a:t>查看数据集的属性与方法</a:t>
            </a:r>
          </a:p>
        </p:txBody>
      </p:sp>
    </p:spTree>
    <p:extLst>
      <p:ext uri="{BB962C8B-B14F-4D97-AF65-F5344CB8AC3E}">
        <p14:creationId xmlns:p14="http://schemas.microsoft.com/office/powerpoint/2010/main" val="32004295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48269" y="557910"/>
            <a:ext cx="5752531" cy="584775"/>
          </a:xfrm>
          <a:prstGeom prst="rect">
            <a:avLst/>
          </a:prstGeom>
          <a:noFill/>
        </p:spPr>
        <p:txBody>
          <a:bodyPr wrap="square" rtlCol="0">
            <a:spAutoFit/>
          </a:bodyPr>
          <a:lstStyle/>
          <a:p>
            <a:r>
              <a:rPr lang="en-US" altLang="zh-CN" sz="3200" dirty="0" smtClean="0">
                <a:solidFill>
                  <a:srgbClr val="FFFF00"/>
                </a:solidFill>
                <a:latin typeface="黑体" panose="02010609060101010101" pitchFamily="49" charset="-122"/>
                <a:ea typeface="黑体" panose="02010609060101010101" pitchFamily="49" charset="-122"/>
              </a:rPr>
              <a:t>3.1</a:t>
            </a:r>
            <a:r>
              <a:rPr lang="zh-CN" altLang="en-US" sz="3200" dirty="0" smtClean="0">
                <a:solidFill>
                  <a:srgbClr val="FFFF00"/>
                </a:solidFill>
                <a:latin typeface="黑体" panose="02010609060101010101" pitchFamily="49" charset="-122"/>
                <a:ea typeface="黑体" panose="02010609060101010101" pitchFamily="49" charset="-122"/>
              </a:rPr>
              <a:t>手写数字识别之数据准备</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8" name="文本框 7"/>
          <p:cNvSpPr txBox="1"/>
          <p:nvPr/>
        </p:nvSpPr>
        <p:spPr>
          <a:xfrm>
            <a:off x="690774" y="2297911"/>
            <a:ext cx="6481123" cy="2862322"/>
          </a:xfrm>
          <a:prstGeom prst="rect">
            <a:avLst/>
          </a:prstGeom>
          <a:noFill/>
          <a:ln w="19050">
            <a:solidFill>
              <a:schemeClr val="accent1"/>
            </a:solidFill>
          </a:ln>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通过查看数据集，尝试解决下列问题：</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如何预览一张图片？图片尺寸是多大？</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数据集由多少张图片构成，数据集是怎么收纳这么多的图片的</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代表图像的特征项是什么</a:t>
            </a:r>
            <a:r>
              <a:rPr lang="zh-CN" altLang="en-US" sz="2400" dirty="0" smtClean="0">
                <a:latin typeface="仿宋" panose="02010609060101010101" pitchFamily="49" charset="-122"/>
                <a:ea typeface="仿宋" panose="02010609060101010101" pitchFamily="49" charset="-122"/>
              </a:rPr>
              <a:t>？</a:t>
            </a:r>
            <a:endParaRPr lang="en-US" altLang="zh-CN" sz="2400" dirty="0">
              <a:latin typeface="仿宋" panose="02010609060101010101" pitchFamily="49" charset="-122"/>
              <a:ea typeface="仿宋" panose="02010609060101010101" pitchFamily="49" charset="-122"/>
            </a:endParaRPr>
          </a:p>
        </p:txBody>
      </p:sp>
      <p:sp>
        <p:nvSpPr>
          <p:cNvPr id="9" name="文本框 8"/>
          <p:cNvSpPr txBox="1"/>
          <p:nvPr/>
        </p:nvSpPr>
        <p:spPr>
          <a:xfrm>
            <a:off x="3018266" y="1368215"/>
            <a:ext cx="1826141" cy="584775"/>
          </a:xfrm>
          <a:prstGeom prst="rect">
            <a:avLst/>
          </a:prstGeom>
          <a:noFill/>
        </p:spPr>
        <p:txBody>
          <a:bodyPr wrap="non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主题探索</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2" name="右箭头 1"/>
          <p:cNvSpPr/>
          <p:nvPr/>
        </p:nvSpPr>
        <p:spPr>
          <a:xfrm>
            <a:off x="7001301" y="3096861"/>
            <a:ext cx="552735" cy="354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554036" y="2942271"/>
            <a:ext cx="2800767" cy="461665"/>
          </a:xfrm>
          <a:prstGeom prst="rect">
            <a:avLst/>
          </a:prstGeom>
          <a:noFill/>
        </p:spPr>
        <p:txBody>
          <a:bodyPr wrap="square" rtlCol="0">
            <a:spAutoFit/>
          </a:bodyPr>
          <a:lstStyle/>
          <a:p>
            <a:r>
              <a:rPr lang="en-US" altLang="zh-CN" sz="2400" dirty="0" err="1" smtClean="0">
                <a:latin typeface="仿宋" panose="02010609060101010101" pitchFamily="49" charset="-122"/>
                <a:ea typeface="仿宋" panose="02010609060101010101" pitchFamily="49" charset="-122"/>
              </a:rPr>
              <a:t>plt.imshow</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函数</a:t>
            </a:r>
            <a:endParaRPr lang="zh-CN" altLang="en-US" sz="2400" dirty="0">
              <a:latin typeface="仿宋" panose="02010609060101010101" pitchFamily="49" charset="-122"/>
              <a:ea typeface="仿宋" panose="02010609060101010101" pitchFamily="49" charset="-122"/>
            </a:endParaRPr>
          </a:p>
        </p:txBody>
      </p:sp>
      <p:sp>
        <p:nvSpPr>
          <p:cNvPr id="11" name="右箭头 10"/>
          <p:cNvSpPr/>
          <p:nvPr/>
        </p:nvSpPr>
        <p:spPr>
          <a:xfrm>
            <a:off x="7001301" y="3558527"/>
            <a:ext cx="552735" cy="354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554036" y="3457348"/>
            <a:ext cx="2800767" cy="461665"/>
          </a:xfrm>
          <a:prstGeom prst="rect">
            <a:avLst/>
          </a:prstGeom>
        </p:spPr>
        <p:txBody>
          <a:bodyPr wrap="none">
            <a:spAutoFit/>
          </a:bodyPr>
          <a:lstStyle/>
          <a:p>
            <a:r>
              <a:rPr lang="zh-CN" altLang="en-US" sz="2400" dirty="0" smtClean="0">
                <a:latin typeface="仿宋" panose="02010609060101010101" pitchFamily="49" charset="-122"/>
                <a:ea typeface="仿宋" panose="02010609060101010101" pitchFamily="49" charset="-122"/>
              </a:rPr>
              <a:t>数据集</a:t>
            </a:r>
            <a:r>
              <a:rPr lang="en-US" altLang="zh-CN" sz="2400" dirty="0" smtClean="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data.shape</a:t>
            </a:r>
            <a:endParaRPr lang="zh-CN" altLang="en-US" sz="2400" dirty="0"/>
          </a:p>
        </p:txBody>
      </p:sp>
      <p:sp>
        <p:nvSpPr>
          <p:cNvPr id="13" name="矩形 12"/>
          <p:cNvSpPr/>
          <p:nvPr/>
        </p:nvSpPr>
        <p:spPr>
          <a:xfrm>
            <a:off x="7554036" y="3972425"/>
            <a:ext cx="4242179" cy="461665"/>
          </a:xfrm>
          <a:prstGeom prst="rect">
            <a:avLst/>
          </a:prstGeom>
        </p:spPr>
        <p:txBody>
          <a:bodyPr wrap="square">
            <a:spAutoFit/>
          </a:bodyPr>
          <a:lstStyle/>
          <a:p>
            <a:r>
              <a:rPr lang="zh-CN" altLang="en-US" sz="2400" dirty="0" smtClean="0">
                <a:latin typeface="仿宋" panose="02010609060101010101" pitchFamily="49" charset="-122"/>
                <a:ea typeface="仿宋" panose="02010609060101010101" pitchFamily="49" charset="-122"/>
              </a:rPr>
              <a:t>数据集</a:t>
            </a:r>
            <a:r>
              <a:rPr lang="en-US" altLang="zh-CN" sz="2400" dirty="0" smtClean="0">
                <a:latin typeface="仿宋" panose="02010609060101010101" pitchFamily="49" charset="-122"/>
                <a:ea typeface="仿宋" panose="02010609060101010101" pitchFamily="49" charset="-122"/>
              </a:rPr>
              <a:t>.image[0].reshape()</a:t>
            </a:r>
            <a:endParaRPr lang="zh-CN" altLang="en-US" sz="2400" dirty="0"/>
          </a:p>
        </p:txBody>
      </p:sp>
    </p:spTree>
    <p:extLst>
      <p:ext uri="{BB962C8B-B14F-4D97-AF65-F5344CB8AC3E}">
        <p14:creationId xmlns:p14="http://schemas.microsoft.com/office/powerpoint/2010/main" val="185649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P spid="5" grpId="0"/>
      <p:bldP spid="1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0252" y="648405"/>
            <a:ext cx="7185547"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数字图像的存储形式与显示</a:t>
            </a:r>
            <a:endParaRPr lang="zh-CN" altLang="en-US" sz="2800" dirty="0">
              <a:latin typeface="仿宋" panose="02010609060101010101" pitchFamily="49" charset="-122"/>
              <a:ea typeface="仿宋" panose="02010609060101010101" pitchFamily="49" charset="-122"/>
            </a:endParaRPr>
          </a:p>
        </p:txBody>
      </p:sp>
      <p:pic>
        <p:nvPicPr>
          <p:cNvPr id="10" name="图片 9"/>
          <p:cNvPicPr>
            <a:picLocks noChangeAspect="1"/>
          </p:cNvPicPr>
          <p:nvPr/>
        </p:nvPicPr>
        <p:blipFill>
          <a:blip r:embed="rId3"/>
          <a:stretch>
            <a:fillRect/>
          </a:stretch>
        </p:blipFill>
        <p:spPr>
          <a:xfrm>
            <a:off x="300252" y="1827486"/>
            <a:ext cx="4339198" cy="1956685"/>
          </a:xfrm>
          <a:prstGeom prst="rect">
            <a:avLst/>
          </a:prstGeom>
        </p:spPr>
      </p:pic>
      <p:sp>
        <p:nvSpPr>
          <p:cNvPr id="11" name="文本框 10"/>
          <p:cNvSpPr txBox="1"/>
          <p:nvPr/>
        </p:nvSpPr>
        <p:spPr>
          <a:xfrm>
            <a:off x="746302" y="3916823"/>
            <a:ext cx="3262432" cy="461665"/>
          </a:xfrm>
          <a:prstGeom prst="rect">
            <a:avLst/>
          </a:prstGeom>
          <a:noFill/>
        </p:spPr>
        <p:txBody>
          <a:bodyPr wrap="none" rtlCol="0">
            <a:spAutoFit/>
          </a:bodyPr>
          <a:lstStyle/>
          <a:p>
            <a:r>
              <a:rPr lang="zh-CN" altLang="en-US" sz="2400" dirty="0" smtClean="0">
                <a:latin typeface="仿宋" panose="02010609060101010101" pitchFamily="49" charset="-122"/>
                <a:ea typeface="仿宋" panose="02010609060101010101" pitchFamily="49" charset="-122"/>
              </a:rPr>
              <a:t>①数字图像等同于矩阵</a:t>
            </a:r>
            <a:endParaRPr lang="zh-CN" altLang="en-US" sz="2400" dirty="0">
              <a:latin typeface="仿宋" panose="02010609060101010101" pitchFamily="49" charset="-122"/>
              <a:ea typeface="仿宋" panose="02010609060101010101" pitchFamily="49" charset="-122"/>
            </a:endParaRPr>
          </a:p>
        </p:txBody>
      </p:sp>
      <p:sp>
        <p:nvSpPr>
          <p:cNvPr id="12" name="矩形 11"/>
          <p:cNvSpPr/>
          <p:nvPr/>
        </p:nvSpPr>
        <p:spPr>
          <a:xfrm>
            <a:off x="4692006" y="1827486"/>
            <a:ext cx="7431755" cy="3416320"/>
          </a:xfrm>
          <a:prstGeom prst="rect">
            <a:avLst/>
          </a:prstGeom>
          <a:ln>
            <a:solidFill>
              <a:schemeClr val="tx2"/>
            </a:solidFill>
          </a:ln>
        </p:spPr>
        <p:txBody>
          <a:bodyPr wrap="square">
            <a:spAutoFit/>
          </a:bodyPr>
          <a:lstStyle/>
          <a:p>
            <a:pPr>
              <a:lnSpc>
                <a:spcPct val="15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digits.images</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查看图像库</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digits.images.shape</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查看图形库矩阵大小</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digits.images</a:t>
            </a:r>
            <a:r>
              <a:rPr lang="en-US" altLang="zh-CN" sz="2400" dirty="0" smtClean="0">
                <a:latin typeface="仿宋" panose="02010609060101010101" pitchFamily="49" charset="-122"/>
                <a:ea typeface="仿宋" panose="02010609060101010101" pitchFamily="49" charset="-122"/>
              </a:rPr>
              <a:t>[0</a:t>
            </a:r>
            <a:r>
              <a:rPr lang="en-US" altLang="zh-CN"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查看指定图像数据</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通过画图的方法，把图像显示出来</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err="1" smtClean="0">
                <a:latin typeface="仿宋" panose="02010609060101010101" pitchFamily="49" charset="-122"/>
                <a:ea typeface="仿宋" panose="02010609060101010101" pitchFamily="49" charset="-122"/>
              </a:rPr>
              <a:t>plt.imshow</a:t>
            </a:r>
            <a:r>
              <a:rPr lang="en-US" altLang="zh-CN"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digits.images</a:t>
            </a:r>
            <a:r>
              <a:rPr lang="en-US" altLang="zh-CN" sz="2400" dirty="0" smtClean="0">
                <a:latin typeface="仿宋" panose="02010609060101010101" pitchFamily="49" charset="-122"/>
                <a:ea typeface="仿宋" panose="02010609060101010101" pitchFamily="49" charset="-122"/>
              </a:rPr>
              <a:t>[0],</a:t>
            </a:r>
            <a:r>
              <a:rPr lang="en-US" altLang="zh-CN" sz="2400" dirty="0" err="1" smtClean="0">
                <a:latin typeface="仿宋" panose="02010609060101010101" pitchFamily="49" charset="-122"/>
                <a:ea typeface="仿宋" panose="02010609060101010101" pitchFamily="49" charset="-122"/>
              </a:rPr>
              <a:t>cmap</a:t>
            </a:r>
            <a:r>
              <a:rPr lang="en-US" altLang="zh-CN" sz="2400"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plt.cm.gray_r</a:t>
            </a:r>
            <a:r>
              <a:rPr lang="en-US" altLang="zh-CN" sz="2400" dirty="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digits.images</a:t>
            </a:r>
            <a:r>
              <a:rPr lang="en-US" altLang="zh-CN" sz="2400" dirty="0" smtClean="0">
                <a:latin typeface="仿宋" panose="02010609060101010101" pitchFamily="49" charset="-122"/>
                <a:ea typeface="仿宋" panose="02010609060101010101" pitchFamily="49" charset="-122"/>
              </a:rPr>
              <a:t>[0].shape)	#</a:t>
            </a:r>
            <a:r>
              <a:rPr lang="zh-CN" altLang="en-US" sz="2400" dirty="0" smtClean="0">
                <a:latin typeface="仿宋" panose="02010609060101010101" pitchFamily="49" charset="-122"/>
                <a:ea typeface="仿宋" panose="02010609060101010101" pitchFamily="49" charset="-122"/>
              </a:rPr>
              <a:t>查看图像大小</a:t>
            </a:r>
            <a:endParaRPr lang="en-US" altLang="zh-CN" sz="2400" dirty="0" smtClean="0"/>
          </a:p>
        </p:txBody>
      </p:sp>
      <p:pic>
        <p:nvPicPr>
          <p:cNvPr id="16" name="图片 15"/>
          <p:cNvPicPr>
            <a:picLocks noChangeAspect="1"/>
          </p:cNvPicPr>
          <p:nvPr/>
        </p:nvPicPr>
        <p:blipFill>
          <a:blip r:embed="rId4"/>
          <a:stretch>
            <a:fillRect/>
          </a:stretch>
        </p:blipFill>
        <p:spPr>
          <a:xfrm>
            <a:off x="3129585" y="4511140"/>
            <a:ext cx="1262072" cy="1223971"/>
          </a:xfrm>
          <a:prstGeom prst="rect">
            <a:avLst/>
          </a:prstGeom>
        </p:spPr>
      </p:pic>
      <p:sp>
        <p:nvSpPr>
          <p:cNvPr id="17" name="文本框 16"/>
          <p:cNvSpPr txBox="1"/>
          <p:nvPr/>
        </p:nvSpPr>
        <p:spPr>
          <a:xfrm>
            <a:off x="746302" y="4716053"/>
            <a:ext cx="2147024" cy="461665"/>
          </a:xfrm>
          <a:prstGeom prst="rect">
            <a:avLst/>
          </a:prstGeom>
          <a:noFill/>
        </p:spPr>
        <p:txBody>
          <a:bodyPr wrap="square" rtlCol="0">
            <a:spAutoFit/>
          </a:bodyPr>
          <a:lstStyle/>
          <a:p>
            <a:r>
              <a:rPr lang="zh-CN" altLang="en-US" sz="2400" dirty="0" smtClean="0">
                <a:latin typeface="仿宋" panose="02010609060101010101" pitchFamily="49" charset="-122"/>
                <a:ea typeface="仿宋" panose="02010609060101010101" pitchFamily="49" charset="-122"/>
              </a:rPr>
              <a:t>②画出图像</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6247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7"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9" name="文本框 2"/>
          <p:cNvSpPr txBox="1">
            <a:spLocks noChangeArrowheads="1"/>
          </p:cNvSpPr>
          <p:nvPr/>
        </p:nvSpPr>
        <p:spPr bwMode="auto">
          <a:xfrm>
            <a:off x="190471" y="217737"/>
            <a:ext cx="3877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marL="457200" indent="-457200">
              <a:spcBef>
                <a:spcPct val="0"/>
              </a:spcBef>
              <a:buClrTx/>
              <a:buSzTx/>
              <a:buFont typeface="Wingdings" panose="05000000000000000000" pitchFamily="2" charset="2"/>
              <a:buChar char="p"/>
            </a:pPr>
            <a:r>
              <a:rPr lang="en-US" altLang="zh-CN" sz="2800" dirty="0" err="1" smtClean="0">
                <a:latin typeface="仿宋" panose="02010609060101010101" pitchFamily="49" charset="-122"/>
                <a:ea typeface="仿宋" panose="02010609060101010101" pitchFamily="49" charset="-122"/>
              </a:rPr>
              <a:t>matplotlib</a:t>
            </a:r>
            <a:r>
              <a:rPr lang="zh-CN" altLang="en-US" sz="2800" dirty="0" smtClean="0">
                <a:latin typeface="仿宋" panose="02010609060101010101" pitchFamily="49" charset="-122"/>
                <a:ea typeface="仿宋" panose="02010609060101010101" pitchFamily="49" charset="-122"/>
              </a:rPr>
              <a:t>画图参考</a:t>
            </a:r>
            <a:endParaRPr lang="zh-CN" altLang="en-US" sz="2800" dirty="0">
              <a:latin typeface="仿宋" panose="02010609060101010101" pitchFamily="49" charset="-122"/>
              <a:ea typeface="仿宋" panose="02010609060101010101" pitchFamily="49" charset="-122"/>
            </a:endParaRPr>
          </a:p>
        </p:txBody>
      </p:sp>
      <p:sp>
        <p:nvSpPr>
          <p:cNvPr id="2" name="矩形 1"/>
          <p:cNvSpPr/>
          <p:nvPr/>
        </p:nvSpPr>
        <p:spPr>
          <a:xfrm>
            <a:off x="332094" y="679542"/>
            <a:ext cx="11043315" cy="6247864"/>
          </a:xfrm>
          <a:prstGeom prst="rect">
            <a:avLst/>
          </a:prstGeom>
        </p:spPr>
        <p:txBody>
          <a:bodyPr wrap="square">
            <a:spAutoFit/>
          </a:bodyPr>
          <a:lstStyle/>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skimage</a:t>
            </a:r>
            <a:r>
              <a:rPr lang="en-US" altLang="zh-CN" sz="2000" dirty="0">
                <a:latin typeface="仿宋" panose="02010609060101010101" pitchFamily="49" charset="-122"/>
                <a:ea typeface="仿宋" panose="02010609060101010101" pitchFamily="49" charset="-122"/>
              </a:rPr>
              <a:t> import data</a:t>
            </a:r>
          </a:p>
          <a:p>
            <a:r>
              <a:rPr lang="en-US" altLang="zh-CN" sz="2000" dirty="0">
                <a:latin typeface="仿宋" panose="02010609060101010101" pitchFamily="49" charset="-122"/>
                <a:ea typeface="仿宋" panose="02010609060101010101" pitchFamily="49" charset="-122"/>
              </a:rPr>
              <a:t>import </a:t>
            </a:r>
            <a:r>
              <a:rPr lang="en-US" altLang="zh-CN" sz="2000" dirty="0" err="1">
                <a:latin typeface="仿宋" panose="02010609060101010101" pitchFamily="49" charset="-122"/>
                <a:ea typeface="仿宋" panose="02010609060101010101" pitchFamily="49" charset="-122"/>
              </a:rPr>
              <a:t>matplotlib.pyplot</a:t>
            </a:r>
            <a:r>
              <a:rPr lang="en-US" altLang="zh-CN" sz="2000" dirty="0">
                <a:latin typeface="仿宋" panose="02010609060101010101" pitchFamily="49" charset="-122"/>
                <a:ea typeface="仿宋" panose="02010609060101010101" pitchFamily="49" charset="-122"/>
              </a:rPr>
              <a:t> as </a:t>
            </a:r>
            <a:r>
              <a:rPr lang="en-US" altLang="zh-CN" sz="2000" dirty="0" err="1">
                <a:latin typeface="仿宋" panose="02010609060101010101" pitchFamily="49" charset="-122"/>
                <a:ea typeface="仿宋" panose="02010609060101010101" pitchFamily="49" charset="-122"/>
              </a:rPr>
              <a:t>plt</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img</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data.astronaut</a:t>
            </a:r>
            <a:r>
              <a:rPr lang="en-US" altLang="zh-CN" sz="2000" dirty="0">
                <a:latin typeface="仿宋" panose="02010609060101010101" pitchFamily="49" charset="-122"/>
                <a:ea typeface="仿宋" panose="02010609060101010101" pitchFamily="49" charset="-122"/>
              </a:rPr>
              <a:t>()</a:t>
            </a:r>
          </a:p>
          <a:p>
            <a:r>
              <a:rPr lang="en-US" altLang="zh-CN" sz="2000" dirty="0" err="1">
                <a:latin typeface="仿宋" panose="02010609060101010101" pitchFamily="49" charset="-122"/>
                <a:ea typeface="仿宋" panose="02010609060101010101" pitchFamily="49" charset="-122"/>
              </a:rPr>
              <a:t>plt.figure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num</a:t>
            </a:r>
            <a:r>
              <a:rPr lang="en-US" altLang="zh-CN" sz="2000" dirty="0">
                <a:latin typeface="仿宋" panose="02010609060101010101" pitchFamily="49" charset="-122"/>
                <a:ea typeface="仿宋" panose="02010609060101010101" pitchFamily="49" charset="-122"/>
              </a:rPr>
              <a:t>='astronaut',</a:t>
            </a:r>
            <a:r>
              <a:rPr lang="en-US" altLang="zh-CN" sz="2000" dirty="0" err="1">
                <a:latin typeface="仿宋" panose="02010609060101010101" pitchFamily="49" charset="-122"/>
                <a:ea typeface="仿宋" panose="02010609060101010101" pitchFamily="49" charset="-122"/>
              </a:rPr>
              <a:t>figsize</a:t>
            </a:r>
            <a:r>
              <a:rPr lang="en-US" altLang="zh-CN" sz="2000" dirty="0">
                <a:latin typeface="仿宋" panose="02010609060101010101" pitchFamily="49" charset="-122"/>
                <a:ea typeface="仿宋" panose="02010609060101010101" pitchFamily="49" charset="-122"/>
              </a:rPr>
              <a:t>=(8,8))  #</a:t>
            </a:r>
            <a:r>
              <a:rPr lang="zh-CN" altLang="en-US" sz="2000" dirty="0">
                <a:latin typeface="仿宋" panose="02010609060101010101" pitchFamily="49" charset="-122"/>
                <a:ea typeface="仿宋" panose="02010609060101010101" pitchFamily="49" charset="-122"/>
              </a:rPr>
              <a:t>创建一个名为</a:t>
            </a:r>
            <a:r>
              <a:rPr lang="en-US" altLang="zh-CN" sz="2000" dirty="0">
                <a:latin typeface="仿宋" panose="02010609060101010101" pitchFamily="49" charset="-122"/>
                <a:ea typeface="仿宋" panose="02010609060101010101" pitchFamily="49" charset="-122"/>
              </a:rPr>
              <a:t>astronaut</a:t>
            </a:r>
            <a:r>
              <a:rPr lang="zh-CN" altLang="en-US" sz="2000" dirty="0">
                <a:latin typeface="仿宋" panose="02010609060101010101" pitchFamily="49" charset="-122"/>
                <a:ea typeface="仿宋" panose="02010609060101010101" pitchFamily="49" charset="-122"/>
              </a:rPr>
              <a:t>的窗口</a:t>
            </a:r>
            <a:r>
              <a:rPr lang="en-US" altLang="zh-CN" sz="2000" dirty="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并设置大小 </a:t>
            </a:r>
          </a:p>
          <a:p>
            <a:r>
              <a:rPr lang="en-US" altLang="zh-CN" sz="2000" dirty="0" err="1" smtClean="0">
                <a:latin typeface="仿宋" panose="02010609060101010101" pitchFamily="49" charset="-122"/>
                <a:ea typeface="仿宋" panose="02010609060101010101" pitchFamily="49" charset="-122"/>
              </a:rPr>
              <a:t>plt.subplot</a:t>
            </a:r>
            <a:r>
              <a:rPr lang="en-US" altLang="zh-CN" sz="2000" dirty="0" smtClean="0">
                <a:latin typeface="仿宋" panose="02010609060101010101" pitchFamily="49" charset="-122"/>
                <a:ea typeface="仿宋" panose="02010609060101010101" pitchFamily="49" charset="-122"/>
              </a:rPr>
              <a:t>(2,2,1</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将窗口分为两行两列四个子图，则可显示四幅图片</a:t>
            </a:r>
          </a:p>
          <a:p>
            <a:r>
              <a:rPr lang="en-US" altLang="zh-CN" sz="2000" dirty="0" err="1">
                <a:latin typeface="仿宋" panose="02010609060101010101" pitchFamily="49" charset="-122"/>
                <a:ea typeface="仿宋" panose="02010609060101010101" pitchFamily="49" charset="-122"/>
              </a:rPr>
              <a:t>plt.title</a:t>
            </a:r>
            <a:r>
              <a:rPr lang="en-US" altLang="zh-CN" sz="2000" dirty="0">
                <a:latin typeface="仿宋" panose="02010609060101010101" pitchFamily="49" charset="-122"/>
                <a:ea typeface="仿宋" panose="02010609060101010101" pitchFamily="49" charset="-122"/>
              </a:rPr>
              <a:t>('origin image')   #</a:t>
            </a:r>
            <a:r>
              <a:rPr lang="zh-CN" altLang="en-US" sz="2000" dirty="0">
                <a:latin typeface="仿宋" panose="02010609060101010101" pitchFamily="49" charset="-122"/>
                <a:ea typeface="仿宋" panose="02010609060101010101" pitchFamily="49" charset="-122"/>
              </a:rPr>
              <a:t>第一幅图片标题</a:t>
            </a:r>
          </a:p>
          <a:p>
            <a:r>
              <a:rPr lang="en-US" altLang="zh-CN" sz="2000" dirty="0" err="1">
                <a:latin typeface="仿宋" panose="02010609060101010101" pitchFamily="49" charset="-122"/>
                <a:ea typeface="仿宋" panose="02010609060101010101" pitchFamily="49" charset="-122"/>
              </a:rPr>
              <a:t>plt.imshow</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img</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绘制第一幅图片</a:t>
            </a:r>
          </a:p>
          <a:p>
            <a:r>
              <a:rPr lang="en-US" altLang="zh-CN" sz="2000" dirty="0" err="1" smtClean="0">
                <a:latin typeface="仿宋" panose="02010609060101010101" pitchFamily="49" charset="-122"/>
                <a:ea typeface="仿宋" panose="02010609060101010101" pitchFamily="49" charset="-122"/>
              </a:rPr>
              <a:t>plt.subplot</a:t>
            </a:r>
            <a:r>
              <a:rPr lang="en-US" altLang="zh-CN" sz="2000" dirty="0" smtClean="0">
                <a:latin typeface="仿宋" panose="02010609060101010101" pitchFamily="49" charset="-122"/>
                <a:ea typeface="仿宋" panose="02010609060101010101" pitchFamily="49" charset="-122"/>
              </a:rPr>
              <a:t>(2,2,2</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第二个子图</a:t>
            </a:r>
          </a:p>
          <a:p>
            <a:r>
              <a:rPr lang="en-US" altLang="zh-CN" sz="2000" dirty="0" err="1">
                <a:latin typeface="仿宋" panose="02010609060101010101" pitchFamily="49" charset="-122"/>
                <a:ea typeface="仿宋" panose="02010609060101010101" pitchFamily="49" charset="-122"/>
              </a:rPr>
              <a:t>plt.title</a:t>
            </a:r>
            <a:r>
              <a:rPr lang="en-US" altLang="zh-CN" sz="2000" dirty="0">
                <a:latin typeface="仿宋" panose="02010609060101010101" pitchFamily="49" charset="-122"/>
                <a:ea typeface="仿宋" panose="02010609060101010101" pitchFamily="49" charset="-122"/>
              </a:rPr>
              <a:t>('R channel')   #</a:t>
            </a:r>
            <a:r>
              <a:rPr lang="zh-CN" altLang="en-US" sz="2000" dirty="0">
                <a:latin typeface="仿宋" panose="02010609060101010101" pitchFamily="49" charset="-122"/>
                <a:ea typeface="仿宋" panose="02010609060101010101" pitchFamily="49" charset="-122"/>
              </a:rPr>
              <a:t>第二幅图片标题</a:t>
            </a:r>
          </a:p>
          <a:p>
            <a:r>
              <a:rPr lang="en-US" altLang="zh-CN" sz="2000" dirty="0" err="1">
                <a:latin typeface="仿宋" panose="02010609060101010101" pitchFamily="49" charset="-122"/>
                <a:ea typeface="仿宋" panose="02010609060101010101" pitchFamily="49" charset="-122"/>
              </a:rPr>
              <a:t>plt.imshow</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img</a:t>
            </a:r>
            <a:r>
              <a:rPr lang="en-US" altLang="zh-CN" sz="2000" dirty="0">
                <a:latin typeface="仿宋" panose="02010609060101010101" pitchFamily="49" charset="-122"/>
                <a:ea typeface="仿宋" panose="02010609060101010101" pitchFamily="49" charset="-122"/>
              </a:rPr>
              <a:t>[:,:,0],</a:t>
            </a:r>
            <a:r>
              <a:rPr lang="en-US" altLang="zh-CN" sz="2000" dirty="0" err="1">
                <a:latin typeface="仿宋" panose="02010609060101010101" pitchFamily="49" charset="-122"/>
                <a:ea typeface="仿宋" panose="02010609060101010101" pitchFamily="49" charset="-122"/>
              </a:rPr>
              <a:t>plt.cm.gray</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绘制第二幅</a:t>
            </a:r>
            <a:r>
              <a:rPr lang="zh-CN" altLang="en-US" sz="2000" dirty="0" smtClean="0">
                <a:latin typeface="仿宋" panose="02010609060101010101" pitchFamily="49" charset="-122"/>
                <a:ea typeface="仿宋" panose="02010609060101010101" pitchFamily="49" charset="-122"/>
              </a:rPr>
              <a:t>图片</a:t>
            </a:r>
            <a:endParaRPr lang="zh-CN" altLang="en-US"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plt.axis</a:t>
            </a:r>
            <a:r>
              <a:rPr lang="en-US" altLang="zh-CN" sz="2000" dirty="0">
                <a:latin typeface="仿宋" panose="02010609060101010101" pitchFamily="49" charset="-122"/>
                <a:ea typeface="仿宋" panose="02010609060101010101" pitchFamily="49" charset="-122"/>
              </a:rPr>
              <a:t>('off')     #</a:t>
            </a:r>
            <a:r>
              <a:rPr lang="zh-CN" altLang="en-US" sz="2000" dirty="0">
                <a:latin typeface="仿宋" panose="02010609060101010101" pitchFamily="49" charset="-122"/>
                <a:ea typeface="仿宋" panose="02010609060101010101" pitchFamily="49" charset="-122"/>
              </a:rPr>
              <a:t>不显示坐标尺寸</a:t>
            </a:r>
          </a:p>
          <a:p>
            <a:r>
              <a:rPr lang="en-US" altLang="zh-CN" sz="2000" dirty="0" err="1" smtClean="0">
                <a:latin typeface="仿宋" panose="02010609060101010101" pitchFamily="49" charset="-122"/>
                <a:ea typeface="仿宋" panose="02010609060101010101" pitchFamily="49" charset="-122"/>
              </a:rPr>
              <a:t>plt.subplot</a:t>
            </a:r>
            <a:r>
              <a:rPr lang="en-US" altLang="zh-CN" sz="2000" dirty="0" smtClean="0">
                <a:latin typeface="仿宋" panose="02010609060101010101" pitchFamily="49" charset="-122"/>
                <a:ea typeface="仿宋" panose="02010609060101010101" pitchFamily="49" charset="-122"/>
              </a:rPr>
              <a:t>(2,2,3</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第三个子图</a:t>
            </a:r>
          </a:p>
          <a:p>
            <a:r>
              <a:rPr lang="en-US" altLang="zh-CN" sz="2000" dirty="0" err="1">
                <a:latin typeface="仿宋" panose="02010609060101010101" pitchFamily="49" charset="-122"/>
                <a:ea typeface="仿宋" panose="02010609060101010101" pitchFamily="49" charset="-122"/>
              </a:rPr>
              <a:t>plt.title</a:t>
            </a:r>
            <a:r>
              <a:rPr lang="en-US" altLang="zh-CN" sz="2000" dirty="0">
                <a:latin typeface="仿宋" panose="02010609060101010101" pitchFamily="49" charset="-122"/>
                <a:ea typeface="仿宋" panose="02010609060101010101" pitchFamily="49" charset="-122"/>
              </a:rPr>
              <a:t>('G channel')   #</a:t>
            </a:r>
            <a:r>
              <a:rPr lang="zh-CN" altLang="en-US" sz="2000" dirty="0">
                <a:latin typeface="仿宋" panose="02010609060101010101" pitchFamily="49" charset="-122"/>
                <a:ea typeface="仿宋" panose="02010609060101010101" pitchFamily="49" charset="-122"/>
              </a:rPr>
              <a:t>第三幅图片标题</a:t>
            </a:r>
          </a:p>
          <a:p>
            <a:r>
              <a:rPr lang="en-US" altLang="zh-CN" sz="2000" dirty="0" err="1">
                <a:latin typeface="仿宋" panose="02010609060101010101" pitchFamily="49" charset="-122"/>
                <a:ea typeface="仿宋" panose="02010609060101010101" pitchFamily="49" charset="-122"/>
              </a:rPr>
              <a:t>plt.imshow</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img</a:t>
            </a:r>
            <a:r>
              <a:rPr lang="en-US" altLang="zh-CN" sz="2000" dirty="0">
                <a:latin typeface="仿宋" panose="02010609060101010101" pitchFamily="49" charset="-122"/>
                <a:ea typeface="仿宋" panose="02010609060101010101" pitchFamily="49" charset="-122"/>
              </a:rPr>
              <a:t>[:,:,1],</a:t>
            </a:r>
            <a:r>
              <a:rPr lang="en-US" altLang="zh-CN" sz="2000" dirty="0" err="1">
                <a:latin typeface="仿宋" panose="02010609060101010101" pitchFamily="49" charset="-122"/>
                <a:ea typeface="仿宋" panose="02010609060101010101" pitchFamily="49" charset="-122"/>
              </a:rPr>
              <a:t>plt.cm.gray</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绘制第三幅</a:t>
            </a:r>
            <a:r>
              <a:rPr lang="zh-CN" altLang="en-US" sz="2000" dirty="0" smtClean="0">
                <a:latin typeface="仿宋" panose="02010609060101010101" pitchFamily="49" charset="-122"/>
                <a:ea typeface="仿宋" panose="02010609060101010101" pitchFamily="49" charset="-122"/>
              </a:rPr>
              <a:t>图片</a:t>
            </a:r>
            <a:endParaRPr lang="zh-CN" altLang="en-US"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plt.axis</a:t>
            </a:r>
            <a:r>
              <a:rPr lang="en-US" altLang="zh-CN" sz="2000" dirty="0">
                <a:latin typeface="仿宋" panose="02010609060101010101" pitchFamily="49" charset="-122"/>
                <a:ea typeface="仿宋" panose="02010609060101010101" pitchFamily="49" charset="-122"/>
              </a:rPr>
              <a:t>('off')     #</a:t>
            </a:r>
            <a:r>
              <a:rPr lang="zh-CN" altLang="en-US" sz="2000" dirty="0">
                <a:latin typeface="仿宋" panose="02010609060101010101" pitchFamily="49" charset="-122"/>
                <a:ea typeface="仿宋" panose="02010609060101010101" pitchFamily="49" charset="-122"/>
              </a:rPr>
              <a:t>不显示坐标尺寸</a:t>
            </a:r>
          </a:p>
          <a:p>
            <a:r>
              <a:rPr lang="en-US" altLang="zh-CN" sz="2000" dirty="0" err="1" smtClean="0">
                <a:latin typeface="仿宋" panose="02010609060101010101" pitchFamily="49" charset="-122"/>
                <a:ea typeface="仿宋" panose="02010609060101010101" pitchFamily="49" charset="-122"/>
              </a:rPr>
              <a:t>plt.subplot</a:t>
            </a:r>
            <a:r>
              <a:rPr lang="en-US" altLang="zh-CN" sz="2000" dirty="0" smtClean="0">
                <a:latin typeface="仿宋" panose="02010609060101010101" pitchFamily="49" charset="-122"/>
                <a:ea typeface="仿宋" panose="02010609060101010101" pitchFamily="49" charset="-122"/>
              </a:rPr>
              <a:t>(2,2,4</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第四个子图</a:t>
            </a:r>
          </a:p>
          <a:p>
            <a:r>
              <a:rPr lang="en-US" altLang="zh-CN" sz="2000" dirty="0" err="1">
                <a:latin typeface="仿宋" panose="02010609060101010101" pitchFamily="49" charset="-122"/>
                <a:ea typeface="仿宋" panose="02010609060101010101" pitchFamily="49" charset="-122"/>
              </a:rPr>
              <a:t>plt.title</a:t>
            </a:r>
            <a:r>
              <a:rPr lang="en-US" altLang="zh-CN" sz="2000" dirty="0">
                <a:latin typeface="仿宋" panose="02010609060101010101" pitchFamily="49" charset="-122"/>
                <a:ea typeface="仿宋" panose="02010609060101010101" pitchFamily="49" charset="-122"/>
              </a:rPr>
              <a:t>('B channel')   #</a:t>
            </a:r>
            <a:r>
              <a:rPr lang="zh-CN" altLang="en-US" sz="2000" dirty="0">
                <a:latin typeface="仿宋" panose="02010609060101010101" pitchFamily="49" charset="-122"/>
                <a:ea typeface="仿宋" panose="02010609060101010101" pitchFamily="49" charset="-122"/>
              </a:rPr>
              <a:t>第四幅图片标题</a:t>
            </a:r>
          </a:p>
          <a:p>
            <a:r>
              <a:rPr lang="en-US" altLang="zh-CN" sz="2000" dirty="0" err="1">
                <a:latin typeface="仿宋" panose="02010609060101010101" pitchFamily="49" charset="-122"/>
                <a:ea typeface="仿宋" panose="02010609060101010101" pitchFamily="49" charset="-122"/>
              </a:rPr>
              <a:t>plt.imshow</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img</a:t>
            </a:r>
            <a:r>
              <a:rPr lang="en-US" altLang="zh-CN" sz="2000" dirty="0">
                <a:latin typeface="仿宋" panose="02010609060101010101" pitchFamily="49" charset="-122"/>
                <a:ea typeface="仿宋" panose="02010609060101010101" pitchFamily="49" charset="-122"/>
              </a:rPr>
              <a:t>[:,:,2],</a:t>
            </a:r>
            <a:r>
              <a:rPr lang="en-US" altLang="zh-CN" sz="2000" dirty="0" err="1">
                <a:latin typeface="仿宋" panose="02010609060101010101" pitchFamily="49" charset="-122"/>
                <a:ea typeface="仿宋" panose="02010609060101010101" pitchFamily="49" charset="-122"/>
              </a:rPr>
              <a:t>plt.cm.gray</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绘制第四幅</a:t>
            </a:r>
            <a:r>
              <a:rPr lang="zh-CN" altLang="en-US" sz="2000" dirty="0" smtClean="0">
                <a:latin typeface="仿宋" panose="02010609060101010101" pitchFamily="49" charset="-122"/>
                <a:ea typeface="仿宋" panose="02010609060101010101" pitchFamily="49" charset="-122"/>
              </a:rPr>
              <a:t>图片</a:t>
            </a:r>
            <a:endParaRPr lang="zh-CN" altLang="en-US"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plt.axis</a:t>
            </a:r>
            <a:r>
              <a:rPr lang="en-US" altLang="zh-CN" sz="2000" dirty="0">
                <a:latin typeface="仿宋" panose="02010609060101010101" pitchFamily="49" charset="-122"/>
                <a:ea typeface="仿宋" panose="02010609060101010101" pitchFamily="49" charset="-122"/>
              </a:rPr>
              <a:t>('off')     #</a:t>
            </a:r>
            <a:r>
              <a:rPr lang="zh-CN" altLang="en-US" sz="2000" dirty="0">
                <a:latin typeface="仿宋" panose="02010609060101010101" pitchFamily="49" charset="-122"/>
                <a:ea typeface="仿宋" panose="02010609060101010101" pitchFamily="49" charset="-122"/>
              </a:rPr>
              <a:t>不显示坐标尺寸</a:t>
            </a:r>
          </a:p>
          <a:p>
            <a:r>
              <a:rPr lang="en-US" altLang="zh-CN" sz="2000" dirty="0" err="1" smtClean="0">
                <a:latin typeface="仿宋" panose="02010609060101010101" pitchFamily="49" charset="-122"/>
                <a:ea typeface="仿宋" panose="02010609060101010101" pitchFamily="49" charset="-122"/>
              </a:rPr>
              <a:t>plt.show</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显示窗口</a:t>
            </a:r>
          </a:p>
        </p:txBody>
      </p:sp>
      <p:pic>
        <p:nvPicPr>
          <p:cNvPr id="3" name="图片 2"/>
          <p:cNvPicPr>
            <a:picLocks noChangeAspect="1"/>
          </p:cNvPicPr>
          <p:nvPr/>
        </p:nvPicPr>
        <p:blipFill>
          <a:blip r:embed="rId3"/>
          <a:stretch>
            <a:fillRect/>
          </a:stretch>
        </p:blipFill>
        <p:spPr>
          <a:xfrm>
            <a:off x="7557894" y="2400858"/>
            <a:ext cx="4214580" cy="4196964"/>
          </a:xfrm>
          <a:prstGeom prst="rect">
            <a:avLst/>
          </a:prstGeom>
        </p:spPr>
      </p:pic>
    </p:spTree>
    <p:extLst>
      <p:ext uri="{BB962C8B-B14F-4D97-AF65-F5344CB8AC3E}">
        <p14:creationId xmlns:p14="http://schemas.microsoft.com/office/powerpoint/2010/main" val="3581985644"/>
      </p:ext>
    </p:extLst>
  </p:cSld>
  <p:clrMapOvr>
    <a:masterClrMapping/>
  </p:clrMapOvr>
  <p:transition>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7" y="1536491"/>
            <a:ext cx="1980029"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3.</a:t>
            </a:r>
            <a:r>
              <a:rPr lang="zh-CN" altLang="en-US" sz="2800" dirty="0" smtClean="0">
                <a:latin typeface="黑体" panose="02010609060101010101" pitchFamily="49" charset="-122"/>
                <a:ea typeface="黑体" panose="02010609060101010101" pitchFamily="49" charset="-122"/>
              </a:rPr>
              <a:t>特征选择</a:t>
            </a:r>
            <a:endParaRPr lang="zh-CN" altLang="en-US" sz="2800" dirty="0">
              <a:latin typeface="黑体" panose="02010609060101010101" pitchFamily="49" charset="-122"/>
              <a:ea typeface="黑体" panose="02010609060101010101" pitchFamily="49" charset="-122"/>
            </a:endParaRPr>
          </a:p>
        </p:txBody>
      </p:sp>
      <p:sp>
        <p:nvSpPr>
          <p:cNvPr id="4" name="矩形 3"/>
          <p:cNvSpPr/>
          <p:nvPr/>
        </p:nvSpPr>
        <p:spPr>
          <a:xfrm>
            <a:off x="1381124" y="2299437"/>
            <a:ext cx="4029075" cy="2677656"/>
          </a:xfrm>
          <a:prstGeom prst="rect">
            <a:avLst/>
          </a:prstGeom>
        </p:spPr>
        <p:txBody>
          <a:bodyPr wrap="square">
            <a:spAutoFit/>
          </a:bodyPr>
          <a:lstStyle/>
          <a:p>
            <a:pPr marL="457200" indent="-457200">
              <a:lnSpc>
                <a:spcPct val="15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人工选择方法：即人工对逐个</a:t>
            </a:r>
            <a:r>
              <a:rPr lang="zh-CN" altLang="en-US" sz="2800" dirty="0">
                <a:latin typeface="仿宋" panose="02010609060101010101" pitchFamily="49" charset="-122"/>
                <a:ea typeface="仿宋" panose="02010609060101010101" pitchFamily="49" charset="-122"/>
              </a:rPr>
              <a:t>特征</a:t>
            </a:r>
            <a:r>
              <a:rPr lang="zh-CN" altLang="en-US" sz="2800" dirty="0" smtClean="0">
                <a:latin typeface="仿宋" panose="02010609060101010101" pitchFamily="49" charset="-122"/>
                <a:ea typeface="仿宋" panose="02010609060101010101" pitchFamily="49" charset="-122"/>
              </a:rPr>
              <a:t>进行分析</a:t>
            </a:r>
            <a:r>
              <a:rPr lang="zh-CN" altLang="en-US" sz="2800" dirty="0">
                <a:latin typeface="仿宋" panose="02010609060101010101" pitchFamily="49" charset="-122"/>
                <a:ea typeface="仿宋" panose="02010609060101010101" pitchFamily="49" charset="-122"/>
              </a:rPr>
              <a:t>，然后选择合适的</a:t>
            </a:r>
            <a:r>
              <a:rPr lang="zh-CN" altLang="en-US" sz="2800" dirty="0" smtClean="0">
                <a:latin typeface="仿宋" panose="02010609060101010101" pitchFamily="49" charset="-122"/>
                <a:ea typeface="仿宋" panose="02010609060101010101" pitchFamily="49" charset="-122"/>
              </a:rPr>
              <a:t>特征集合；</a:t>
            </a:r>
            <a:endParaRPr lang="en-US" altLang="zh-CN" sz="2800" dirty="0" smtClean="0">
              <a:latin typeface="仿宋" panose="02010609060101010101" pitchFamily="49" charset="-122"/>
              <a:ea typeface="仿宋" panose="02010609060101010101" pitchFamily="49" charset="-122"/>
            </a:endParaRPr>
          </a:p>
        </p:txBody>
      </p:sp>
      <p:pic>
        <p:nvPicPr>
          <p:cNvPr id="6" name="图片 5"/>
          <p:cNvPicPr>
            <a:picLocks noChangeAspect="1"/>
          </p:cNvPicPr>
          <p:nvPr/>
        </p:nvPicPr>
        <p:blipFill>
          <a:blip r:embed="rId3"/>
          <a:stretch>
            <a:fillRect/>
          </a:stretch>
        </p:blipFill>
        <p:spPr>
          <a:xfrm>
            <a:off x="5634037" y="1381124"/>
            <a:ext cx="5243513" cy="5243513"/>
          </a:xfrm>
          <a:prstGeom prst="rect">
            <a:avLst/>
          </a:prstGeom>
        </p:spPr>
      </p:pic>
    </p:spTree>
    <p:extLst>
      <p:ext uri="{BB962C8B-B14F-4D97-AF65-F5344CB8AC3E}">
        <p14:creationId xmlns:p14="http://schemas.microsoft.com/office/powerpoint/2010/main" val="302024712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0252" y="648405"/>
            <a:ext cx="7185547" cy="523220"/>
          </a:xfrm>
          <a:prstGeom prst="rect">
            <a:avLst/>
          </a:prstGeom>
          <a:noFill/>
        </p:spPr>
        <p:txBody>
          <a:bodyPr wrap="square" rtlCol="0">
            <a:spAutoFit/>
          </a:bodyPr>
          <a:lstStyle/>
          <a:p>
            <a:r>
              <a:rPr lang="en-US" altLang="zh-CN" sz="2800" dirty="0" smtClean="0">
                <a:latin typeface="仿宋" panose="02010609060101010101" pitchFamily="49" charset="-122"/>
                <a:ea typeface="仿宋" panose="02010609060101010101" pitchFamily="49" charset="-122"/>
              </a:rPr>
              <a:t>(2)</a:t>
            </a:r>
            <a:r>
              <a:rPr lang="zh-CN" altLang="en-US" sz="2800" dirty="0" smtClean="0">
                <a:latin typeface="仿宋" panose="02010609060101010101" pitchFamily="49" charset="-122"/>
                <a:ea typeface="仿宋" panose="02010609060101010101" pitchFamily="49" charset="-122"/>
              </a:rPr>
              <a:t>查看数据集</a:t>
            </a:r>
            <a:endParaRPr lang="zh-CN" altLang="en-US" sz="2800" dirty="0">
              <a:latin typeface="仿宋" panose="02010609060101010101" pitchFamily="49" charset="-122"/>
              <a:ea typeface="仿宋" panose="02010609060101010101" pitchFamily="49" charset="-122"/>
            </a:endParaRPr>
          </a:p>
        </p:txBody>
      </p:sp>
      <p:sp>
        <p:nvSpPr>
          <p:cNvPr id="2" name="矩形 1"/>
          <p:cNvSpPr/>
          <p:nvPr/>
        </p:nvSpPr>
        <p:spPr>
          <a:xfrm>
            <a:off x="605128" y="3242033"/>
            <a:ext cx="11229041" cy="3194721"/>
          </a:xfrm>
          <a:prstGeom prst="rect">
            <a:avLst/>
          </a:prstGeom>
        </p:spPr>
        <p:txBody>
          <a:bodyPr wrap="square">
            <a:spAutoFit/>
          </a:bodyPr>
          <a:lstStyle/>
          <a:p>
            <a:pPr>
              <a:lnSpc>
                <a:spcPct val="120000"/>
              </a:lnSpc>
            </a:pPr>
            <a:r>
              <a:rPr lang="en-US" altLang="zh-CN" sz="2400" dirty="0">
                <a:latin typeface="仿宋" panose="02010609060101010101" pitchFamily="49" charset="-122"/>
                <a:ea typeface="仿宋" panose="02010609060101010101" pitchFamily="49" charset="-122"/>
              </a:rPr>
              <a:t>print(</a:t>
            </a:r>
            <a:r>
              <a:rPr lang="en-US" altLang="zh-CN" sz="2400" dirty="0" err="1">
                <a:latin typeface="仿宋" panose="02010609060101010101" pitchFamily="49" charset="-122"/>
                <a:ea typeface="仿宋" panose="02010609060101010101" pitchFamily="49" charset="-122"/>
              </a:rPr>
              <a:t>digits.data.shape</a:t>
            </a:r>
            <a:r>
              <a:rPr lang="en-US" altLang="zh-CN"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数据集</a:t>
            </a:r>
            <a:r>
              <a:rPr lang="zh-CN" altLang="en-US" sz="2400" dirty="0" smtClean="0">
                <a:latin typeface="仿宋" panose="02010609060101010101" pitchFamily="49" charset="-122"/>
                <a:ea typeface="仿宋" panose="02010609060101010101" pitchFamily="49" charset="-122"/>
              </a:rPr>
              <a:t>大小</a:t>
            </a:r>
            <a:endParaRPr lang="en-US" altLang="zh-CN" sz="2400" dirty="0" smtClean="0">
              <a:latin typeface="仿宋" panose="02010609060101010101" pitchFamily="49" charset="-122"/>
              <a:ea typeface="仿宋" panose="02010609060101010101" pitchFamily="49" charset="-122"/>
            </a:endParaRPr>
          </a:p>
          <a:p>
            <a:pPr>
              <a:lnSpc>
                <a:spcPct val="12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digits.data</a:t>
            </a:r>
            <a:r>
              <a:rPr lang="en-US" altLang="zh-CN" sz="2400" dirty="0" smtClean="0">
                <a:latin typeface="仿宋" panose="02010609060101010101" pitchFamily="49" charset="-122"/>
                <a:ea typeface="仿宋" panose="02010609060101010101" pitchFamily="49" charset="-122"/>
              </a:rPr>
              <a:t>[0])</a:t>
            </a:r>
            <a:r>
              <a:rPr lang="en-US" altLang="zh-CN"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数据</a:t>
            </a:r>
            <a:r>
              <a:rPr lang="zh-CN" altLang="en-US" sz="2400" dirty="0" smtClean="0">
                <a:latin typeface="仿宋" panose="02010609060101010101" pitchFamily="49" charset="-122"/>
                <a:ea typeface="仿宋" panose="02010609060101010101" pitchFamily="49" charset="-122"/>
              </a:rPr>
              <a:t>集第一条数据</a:t>
            </a:r>
            <a:endParaRPr lang="en-US" altLang="zh-CN" sz="2400" dirty="0" smtClean="0">
              <a:latin typeface="仿宋" panose="02010609060101010101" pitchFamily="49" charset="-122"/>
              <a:ea typeface="仿宋" panose="02010609060101010101" pitchFamily="49" charset="-122"/>
            </a:endParaRPr>
          </a:p>
          <a:p>
            <a:pPr>
              <a:lnSpc>
                <a:spcPct val="12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digits.image</a:t>
            </a:r>
            <a:r>
              <a:rPr lang="en-US" altLang="zh-CN" sz="2400" dirty="0" smtClean="0">
                <a:latin typeface="仿宋" panose="02010609060101010101" pitchFamily="49" charset="-122"/>
                <a:ea typeface="仿宋" panose="02010609060101010101" pitchFamily="49" charset="-122"/>
              </a:rPr>
              <a:t>[0].shape)	#</a:t>
            </a:r>
            <a:r>
              <a:rPr lang="zh-CN" altLang="en-US" sz="2400" dirty="0" smtClean="0">
                <a:latin typeface="仿宋" panose="02010609060101010101" pitchFamily="49" charset="-122"/>
                <a:ea typeface="仿宋" panose="02010609060101010101" pitchFamily="49" charset="-122"/>
              </a:rPr>
              <a:t>显示图像正常尺寸</a:t>
            </a:r>
            <a:endParaRPr lang="en-US" altLang="zh-CN" sz="2400" dirty="0" smtClean="0">
              <a:latin typeface="仿宋" panose="02010609060101010101" pitchFamily="49" charset="-122"/>
              <a:ea typeface="仿宋" panose="02010609060101010101" pitchFamily="49" charset="-122"/>
            </a:endParaRPr>
          </a:p>
          <a:p>
            <a:pPr>
              <a:lnSpc>
                <a:spcPct val="120000"/>
              </a:lnSpc>
            </a:pP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将图像形状转存为参数要求的大小</a:t>
            </a:r>
            <a:endParaRPr lang="en-US" altLang="zh-CN" sz="2400" dirty="0">
              <a:latin typeface="仿宋" panose="02010609060101010101" pitchFamily="49" charset="-122"/>
              <a:ea typeface="仿宋" panose="02010609060101010101" pitchFamily="49" charset="-122"/>
            </a:endParaRPr>
          </a:p>
          <a:p>
            <a:pPr>
              <a:lnSpc>
                <a:spcPct val="12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digits.image</a:t>
            </a:r>
            <a:r>
              <a:rPr lang="en-US" altLang="zh-CN" sz="2400" dirty="0" smtClean="0">
                <a:latin typeface="仿宋" panose="02010609060101010101" pitchFamily="49" charset="-122"/>
                <a:ea typeface="仿宋" panose="02010609060101010101" pitchFamily="49" charset="-122"/>
              </a:rPr>
              <a:t>[0].reshape(1,-1))#</a:t>
            </a:r>
            <a:r>
              <a:rPr lang="zh-CN" altLang="en-US" sz="2400" dirty="0" smtClean="0">
                <a:latin typeface="仿宋" panose="02010609060101010101" pitchFamily="49" charset="-122"/>
                <a:ea typeface="仿宋" panose="02010609060101010101" pitchFamily="49" charset="-122"/>
              </a:rPr>
              <a:t>若参数为</a:t>
            </a: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，则自动计算所在维度数值</a:t>
            </a:r>
            <a:endParaRPr lang="en-US" altLang="zh-CN" sz="2400" dirty="0" smtClean="0">
              <a:latin typeface="仿宋" panose="02010609060101010101" pitchFamily="49" charset="-122"/>
              <a:ea typeface="仿宋" panose="02010609060101010101" pitchFamily="49" charset="-122"/>
            </a:endParaRPr>
          </a:p>
          <a:p>
            <a:pPr>
              <a:lnSpc>
                <a:spcPct val="120000"/>
              </a:lnSpc>
            </a:pPr>
            <a:r>
              <a:rPr lang="en-US" altLang="zh-CN" sz="2400" dirty="0">
                <a:latin typeface="仿宋" panose="02010609060101010101" pitchFamily="49" charset="-122"/>
                <a:ea typeface="仿宋" panose="02010609060101010101" pitchFamily="49" charset="-122"/>
              </a:rPr>
              <a:t>print(</a:t>
            </a:r>
            <a:r>
              <a:rPr lang="en-US" altLang="zh-CN" sz="2400" dirty="0" err="1">
                <a:latin typeface="仿宋" panose="02010609060101010101" pitchFamily="49" charset="-122"/>
                <a:ea typeface="仿宋" panose="02010609060101010101" pitchFamily="49" charset="-122"/>
              </a:rPr>
              <a:t>digits.target_names</a:t>
            </a:r>
            <a:r>
              <a:rPr lang="en-US" altLang="zh-CN" sz="2400" dirty="0">
                <a:latin typeface="仿宋" panose="02010609060101010101" pitchFamily="49" charset="-122"/>
                <a:ea typeface="仿宋" panose="02010609060101010101" pitchFamily="49" charset="-122"/>
              </a:rPr>
              <a:t>)	#</a:t>
            </a:r>
            <a:r>
              <a:rPr lang="zh-CN" altLang="en-US" sz="2400" dirty="0">
                <a:latin typeface="仿宋" panose="02010609060101010101" pitchFamily="49" charset="-122"/>
                <a:ea typeface="仿宋" panose="02010609060101010101" pitchFamily="49" charset="-122"/>
              </a:rPr>
              <a:t>查看分类标签</a:t>
            </a:r>
            <a:r>
              <a:rPr lang="zh-CN" altLang="en-US" sz="2400" dirty="0" smtClean="0">
                <a:latin typeface="仿宋" panose="02010609060101010101" pitchFamily="49" charset="-122"/>
                <a:ea typeface="仿宋" panose="02010609060101010101" pitchFamily="49" charset="-122"/>
              </a:rPr>
              <a:t>名</a:t>
            </a:r>
            <a:endParaRPr lang="en-US" altLang="zh-CN" sz="2400" dirty="0" smtClean="0">
              <a:latin typeface="仿宋" panose="02010609060101010101" pitchFamily="49" charset="-122"/>
              <a:ea typeface="仿宋" panose="02010609060101010101" pitchFamily="49" charset="-122"/>
            </a:endParaRPr>
          </a:p>
          <a:p>
            <a:pPr>
              <a:lnSpc>
                <a:spcPct val="12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digits.target</a:t>
            </a:r>
            <a:r>
              <a:rPr lang="en-US" altLang="zh-CN" sz="2400" dirty="0" smtClean="0">
                <a:latin typeface="仿宋" panose="02010609060101010101" pitchFamily="49" charset="-122"/>
                <a:ea typeface="仿宋" panose="02010609060101010101" pitchFamily="49" charset="-122"/>
              </a:rPr>
              <a:t>)			</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查看分类</a:t>
            </a:r>
            <a:r>
              <a:rPr lang="zh-CN" altLang="en-US" sz="2400" dirty="0" smtClean="0">
                <a:latin typeface="仿宋" panose="02010609060101010101" pitchFamily="49" charset="-122"/>
                <a:ea typeface="仿宋" panose="02010609060101010101" pitchFamily="49" charset="-122"/>
              </a:rPr>
              <a:t>标签</a:t>
            </a:r>
          </a:p>
        </p:txBody>
      </p:sp>
      <p:sp>
        <p:nvSpPr>
          <p:cNvPr id="13" name="文本框 12"/>
          <p:cNvSpPr txBox="1"/>
          <p:nvPr/>
        </p:nvSpPr>
        <p:spPr>
          <a:xfrm>
            <a:off x="1553648" y="1501456"/>
            <a:ext cx="9153021" cy="1754326"/>
          </a:xfrm>
          <a:prstGeom prst="rect">
            <a:avLst/>
          </a:prstGeom>
          <a:noFill/>
          <a:ln w="19050">
            <a:solidFill>
              <a:schemeClr val="accent1"/>
            </a:solidFill>
          </a:ln>
        </p:spPr>
        <p:txBody>
          <a:bodyPr wrap="square" rtlCol="0">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数据</a:t>
            </a:r>
            <a:r>
              <a:rPr lang="zh-CN" altLang="en-US" sz="2400" dirty="0">
                <a:latin typeface="仿宋" panose="02010609060101010101" pitchFamily="49" charset="-122"/>
                <a:ea typeface="仿宋" panose="02010609060101010101" pitchFamily="49" charset="-122"/>
              </a:rPr>
              <a:t>集由多少张图片</a:t>
            </a:r>
            <a:r>
              <a:rPr lang="zh-CN" altLang="en-US" sz="2400" dirty="0" smtClean="0">
                <a:latin typeface="仿宋" panose="02010609060101010101" pitchFamily="49" charset="-122"/>
                <a:ea typeface="仿宋" panose="02010609060101010101" pitchFamily="49" charset="-122"/>
              </a:rPr>
              <a:t>构成，数据集是怎么收纳这么多的图片的？</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代表图像的</a:t>
            </a:r>
            <a:r>
              <a:rPr lang="zh-CN" altLang="en-US" sz="2400" dirty="0" smtClean="0">
                <a:latin typeface="仿宋" panose="02010609060101010101" pitchFamily="49" charset="-122"/>
                <a:ea typeface="仿宋" panose="02010609060101010101" pitchFamily="49" charset="-122"/>
              </a:rPr>
              <a:t>特征是</a:t>
            </a:r>
            <a:r>
              <a:rPr lang="zh-CN" altLang="en-US" sz="2400" dirty="0">
                <a:latin typeface="仿宋" panose="02010609060101010101" pitchFamily="49" charset="-122"/>
                <a:ea typeface="仿宋" panose="02010609060101010101" pitchFamily="49" charset="-122"/>
              </a:rPr>
              <a:t>什么</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数据集都有哪些结果标签？</a:t>
            </a:r>
            <a:endParaRPr lang="en-US" altLang="zh-CN"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5500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0252" y="648405"/>
            <a:ext cx="7185547" cy="523220"/>
          </a:xfrm>
          <a:prstGeom prst="rect">
            <a:avLst/>
          </a:prstGeom>
          <a:noFill/>
        </p:spPr>
        <p:txBody>
          <a:bodyPr wrap="square" rtlCol="0">
            <a:spAutoFit/>
          </a:bodyPr>
          <a:lstStyle/>
          <a:p>
            <a:r>
              <a:rPr lang="en-US" altLang="zh-CN" sz="2800" dirty="0" smtClean="0">
                <a:latin typeface="仿宋" panose="02010609060101010101" pitchFamily="49" charset="-122"/>
                <a:ea typeface="仿宋" panose="02010609060101010101" pitchFamily="49" charset="-122"/>
              </a:rPr>
              <a:t>(2)</a:t>
            </a:r>
            <a:r>
              <a:rPr lang="zh-CN" altLang="en-US" sz="2800" dirty="0" smtClean="0">
                <a:latin typeface="仿宋" panose="02010609060101010101" pitchFamily="49" charset="-122"/>
                <a:ea typeface="仿宋" panose="02010609060101010101" pitchFamily="49" charset="-122"/>
              </a:rPr>
              <a:t>查看数据集</a:t>
            </a:r>
            <a:endParaRPr lang="zh-CN" altLang="en-US" sz="2800" dirty="0">
              <a:latin typeface="仿宋" panose="02010609060101010101" pitchFamily="49" charset="-122"/>
              <a:ea typeface="仿宋" panose="02010609060101010101" pitchFamily="49" charset="-122"/>
            </a:endParaRPr>
          </a:p>
        </p:txBody>
      </p:sp>
      <p:sp>
        <p:nvSpPr>
          <p:cNvPr id="4" name="矩形 3"/>
          <p:cNvSpPr/>
          <p:nvPr/>
        </p:nvSpPr>
        <p:spPr>
          <a:xfrm>
            <a:off x="679912" y="1329455"/>
            <a:ext cx="4671184" cy="646331"/>
          </a:xfrm>
          <a:prstGeom prst="rect">
            <a:avLst/>
          </a:prstGeom>
        </p:spPr>
        <p:txBody>
          <a:bodyPr wrap="square">
            <a:spAutoFit/>
          </a:bodyPr>
          <a:lstStyle/>
          <a:p>
            <a:pPr>
              <a:lnSpc>
                <a:spcPct val="150000"/>
              </a:lnSpc>
            </a:pPr>
            <a:r>
              <a:rPr lang="zh-CN" altLang="en-US" sz="2800" b="1" dirty="0" smtClean="0">
                <a:solidFill>
                  <a:srgbClr val="FFFF00"/>
                </a:solidFill>
                <a:latin typeface="黑体" panose="02010609060101010101" pitchFamily="49" charset="-122"/>
                <a:ea typeface="黑体" panose="02010609060101010101" pitchFamily="49" charset="-122"/>
              </a:rPr>
              <a:t>如何构建</a:t>
            </a:r>
            <a:r>
              <a:rPr lang="zh-CN" altLang="en-US" sz="2800" b="1" dirty="0">
                <a:solidFill>
                  <a:srgbClr val="FFFF00"/>
                </a:solidFill>
                <a:latin typeface="黑体" panose="02010609060101010101" pitchFamily="49" charset="-122"/>
                <a:ea typeface="黑体" panose="02010609060101010101" pitchFamily="49" charset="-122"/>
              </a:rPr>
              <a:t>自己的图像数据</a:t>
            </a:r>
            <a:r>
              <a:rPr lang="zh-CN" altLang="en-US" sz="2800" b="1" dirty="0" smtClean="0">
                <a:solidFill>
                  <a:srgbClr val="FFFF00"/>
                </a:solidFill>
                <a:latin typeface="黑体" panose="02010609060101010101" pitchFamily="49" charset="-122"/>
                <a:ea typeface="黑体" panose="02010609060101010101" pitchFamily="49" charset="-122"/>
              </a:rPr>
              <a:t>集？</a:t>
            </a:r>
            <a:endParaRPr lang="en-US" altLang="zh-CN" sz="2800" b="1" dirty="0" smtClean="0">
              <a:solidFill>
                <a:srgbClr val="FFFF00"/>
              </a:solidFill>
              <a:latin typeface="黑体" panose="02010609060101010101" pitchFamily="49" charset="-122"/>
              <a:ea typeface="黑体" panose="02010609060101010101" pitchFamily="49" charset="-122"/>
            </a:endParaRPr>
          </a:p>
        </p:txBody>
      </p:sp>
      <p:sp>
        <p:nvSpPr>
          <p:cNvPr id="6" name="矩形 5"/>
          <p:cNvSpPr/>
          <p:nvPr/>
        </p:nvSpPr>
        <p:spPr>
          <a:xfrm>
            <a:off x="679912" y="2144124"/>
            <a:ext cx="5992778" cy="2576667"/>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sz="2800" dirty="0" smtClean="0">
                <a:solidFill>
                  <a:srgbClr val="FFFF00"/>
                </a:solidFill>
                <a:latin typeface="仿宋" panose="02010609060101010101" pitchFamily="49" charset="-122"/>
                <a:ea typeface="仿宋" panose="02010609060101010101" pitchFamily="49" charset="-122"/>
              </a:rPr>
              <a:t>图像需要统一形状大小；</a:t>
            </a:r>
            <a:endParaRPr lang="en-US" altLang="zh-CN" sz="2800" dirty="0" smtClean="0">
              <a:solidFill>
                <a:srgbClr val="FFFF00"/>
              </a:solidFill>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800" dirty="0" smtClean="0">
                <a:solidFill>
                  <a:srgbClr val="FFFF00"/>
                </a:solidFill>
                <a:latin typeface="仿宋" panose="02010609060101010101" pitchFamily="49" charset="-122"/>
                <a:ea typeface="仿宋" panose="02010609060101010101" pitchFamily="49" charset="-122"/>
              </a:rPr>
              <a:t>将每</a:t>
            </a:r>
            <a:r>
              <a:rPr lang="zh-CN" altLang="en-US" sz="2800" dirty="0">
                <a:solidFill>
                  <a:srgbClr val="FFFF00"/>
                </a:solidFill>
                <a:latin typeface="仿宋" panose="02010609060101010101" pitchFamily="49" charset="-122"/>
                <a:ea typeface="仿宋" panose="02010609060101010101" pitchFamily="49" charset="-122"/>
              </a:rPr>
              <a:t>张图像</a:t>
            </a:r>
            <a:r>
              <a:rPr lang="zh-CN" altLang="en-US" sz="2800" dirty="0" smtClean="0">
                <a:solidFill>
                  <a:srgbClr val="FFFF00"/>
                </a:solidFill>
                <a:latin typeface="仿宋" panose="02010609060101010101" pitchFamily="49" charset="-122"/>
                <a:ea typeface="仿宋" panose="02010609060101010101" pitchFamily="49" charset="-122"/>
              </a:rPr>
              <a:t>尺寸调整为一个行向量；</a:t>
            </a:r>
            <a:endParaRPr lang="en-US" altLang="zh-CN" sz="2800" dirty="0" smtClean="0">
              <a:solidFill>
                <a:srgbClr val="FFFF00"/>
              </a:solidFill>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800" dirty="0" smtClean="0">
                <a:solidFill>
                  <a:srgbClr val="FFFF00"/>
                </a:solidFill>
                <a:latin typeface="仿宋" panose="02010609060101010101" pitchFamily="49" charset="-122"/>
                <a:ea typeface="仿宋" panose="02010609060101010101" pitchFamily="49" charset="-122"/>
              </a:rPr>
              <a:t>将调整后的行数据堆叠</a:t>
            </a:r>
            <a:r>
              <a:rPr lang="zh-CN" altLang="en-US" sz="2800" dirty="0">
                <a:solidFill>
                  <a:srgbClr val="FFFF00"/>
                </a:solidFill>
                <a:latin typeface="仿宋" panose="02010609060101010101" pitchFamily="49" charset="-122"/>
                <a:ea typeface="仿宋" panose="02010609060101010101" pitchFamily="49" charset="-122"/>
              </a:rPr>
              <a:t>成一</a:t>
            </a:r>
            <a:r>
              <a:rPr lang="zh-CN" altLang="en-US" sz="2800" dirty="0" smtClean="0">
                <a:solidFill>
                  <a:srgbClr val="FFFF00"/>
                </a:solidFill>
                <a:latin typeface="仿宋" panose="02010609060101010101" pitchFamily="49" charset="-122"/>
                <a:ea typeface="仿宋" panose="02010609060101010101" pitchFamily="49" charset="-122"/>
              </a:rPr>
              <a:t>个大数据集。</a:t>
            </a:r>
            <a:endParaRPr lang="zh-CN" altLang="en-US" sz="2800" dirty="0">
              <a:solidFill>
                <a:srgbClr val="FFFF00"/>
              </a:solidFill>
              <a:latin typeface="仿宋" panose="02010609060101010101" pitchFamily="49" charset="-122"/>
              <a:ea typeface="仿宋" panose="02010609060101010101" pitchFamily="49" charset="-122"/>
            </a:endParaRPr>
          </a:p>
        </p:txBody>
      </p:sp>
      <p:sp>
        <p:nvSpPr>
          <p:cNvPr id="2" name="矩形 1"/>
          <p:cNvSpPr/>
          <p:nvPr/>
        </p:nvSpPr>
        <p:spPr>
          <a:xfrm>
            <a:off x="6221104" y="648405"/>
            <a:ext cx="5290782" cy="5262979"/>
          </a:xfrm>
          <a:prstGeom prst="rect">
            <a:avLst/>
          </a:prstGeom>
        </p:spPr>
        <p:txBody>
          <a:bodyPr wrap="square">
            <a:spAutoFit/>
          </a:bodyPr>
          <a:lstStyle/>
          <a:p>
            <a:r>
              <a:rPr lang="en-US" altLang="zh-CN" sz="2400" dirty="0">
                <a:latin typeface="仿宋" panose="02010609060101010101" pitchFamily="49" charset="-122"/>
                <a:ea typeface="仿宋" panose="02010609060101010101" pitchFamily="49" charset="-122"/>
              </a:rPr>
              <a:t>import cv2</a:t>
            </a:r>
          </a:p>
          <a:p>
            <a:r>
              <a:rPr lang="en-US" altLang="zh-CN" sz="2400" dirty="0">
                <a:latin typeface="仿宋" panose="02010609060101010101" pitchFamily="49" charset="-122"/>
                <a:ea typeface="仿宋" panose="02010609060101010101" pitchFamily="49" charset="-122"/>
              </a:rPr>
              <a:t>import </a:t>
            </a:r>
            <a:r>
              <a:rPr lang="en-US" altLang="zh-CN" sz="2400" dirty="0" err="1">
                <a:latin typeface="仿宋" panose="02010609060101010101" pitchFamily="49" charset="-122"/>
                <a:ea typeface="仿宋" panose="02010609060101010101" pitchFamily="49" charset="-122"/>
              </a:rPr>
              <a:t>numpy</a:t>
            </a:r>
            <a:r>
              <a:rPr lang="en-US" altLang="zh-CN" sz="2400" dirty="0">
                <a:latin typeface="仿宋" panose="02010609060101010101" pitchFamily="49" charset="-122"/>
                <a:ea typeface="仿宋" panose="02010609060101010101" pitchFamily="49" charset="-122"/>
              </a:rPr>
              <a:t> as np</a:t>
            </a:r>
          </a:p>
          <a:p>
            <a:r>
              <a:rPr lang="en-US" altLang="zh-CN" sz="2400" dirty="0">
                <a:latin typeface="仿宋" panose="02010609060101010101" pitchFamily="49" charset="-122"/>
                <a:ea typeface="仿宋" panose="02010609060101010101" pitchFamily="49" charset="-122"/>
              </a:rPr>
              <a:t>import </a:t>
            </a:r>
            <a:r>
              <a:rPr lang="en-US" altLang="zh-CN" sz="2400" dirty="0" err="1">
                <a:latin typeface="仿宋" panose="02010609060101010101" pitchFamily="49" charset="-122"/>
                <a:ea typeface="仿宋" panose="02010609060101010101" pitchFamily="49" charset="-122"/>
              </a:rPr>
              <a:t>os</a:t>
            </a:r>
            <a:endParaRPr lang="en-US" altLang="zh-CN" sz="2400" dirty="0">
              <a:latin typeface="仿宋" panose="02010609060101010101" pitchFamily="49" charset="-122"/>
              <a:ea typeface="仿宋" panose="02010609060101010101" pitchFamily="49" charset="-122"/>
            </a:endParaRPr>
          </a:p>
          <a:p>
            <a:r>
              <a:rPr lang="en-US" altLang="zh-CN" sz="2400" dirty="0" err="1">
                <a:latin typeface="仿宋" panose="02010609060101010101" pitchFamily="49" charset="-122"/>
                <a:ea typeface="仿宋" panose="02010609060101010101" pitchFamily="49" charset="-122"/>
              </a:rPr>
              <a:t>i</a:t>
            </a:r>
            <a:r>
              <a:rPr lang="en-US" altLang="zh-CN" sz="2400" dirty="0">
                <a:latin typeface="仿宋" panose="02010609060101010101" pitchFamily="49" charset="-122"/>
                <a:ea typeface="仿宋" panose="02010609060101010101" pitchFamily="49" charset="-122"/>
              </a:rPr>
              <a:t>=0</a:t>
            </a:r>
          </a:p>
          <a:p>
            <a:r>
              <a:rPr lang="en-US" altLang="zh-CN" sz="2400" dirty="0">
                <a:latin typeface="仿宋" panose="02010609060101010101" pitchFamily="49" charset="-122"/>
                <a:ea typeface="仿宋" panose="02010609060101010101" pitchFamily="49" charset="-122"/>
              </a:rPr>
              <a:t>for s in </a:t>
            </a:r>
            <a:r>
              <a:rPr lang="en-US" altLang="zh-CN" sz="2400" dirty="0" err="1">
                <a:latin typeface="仿宋" panose="02010609060101010101" pitchFamily="49" charset="-122"/>
                <a:ea typeface="仿宋" panose="02010609060101010101" pitchFamily="49" charset="-122"/>
              </a:rPr>
              <a:t>os.listdir</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img</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    </a:t>
            </a:r>
            <a:r>
              <a:rPr lang="en-US" altLang="zh-CN" sz="2400" dirty="0" err="1">
                <a:latin typeface="仿宋" panose="02010609060101010101" pitchFamily="49" charset="-122"/>
                <a:ea typeface="仿宋" panose="02010609060101010101" pitchFamily="49" charset="-122"/>
              </a:rPr>
              <a:t>i</a:t>
            </a:r>
            <a:r>
              <a:rPr lang="en-US" altLang="zh-CN" sz="2400" dirty="0">
                <a:latin typeface="仿宋" panose="02010609060101010101" pitchFamily="49" charset="-122"/>
                <a:ea typeface="仿宋" panose="02010609060101010101" pitchFamily="49" charset="-122"/>
              </a:rPr>
              <a:t>=i+1</a:t>
            </a:r>
          </a:p>
          <a:p>
            <a:r>
              <a:rPr lang="en-US" altLang="zh-CN" sz="2400" dirty="0" smtClean="0">
                <a:latin typeface="仿宋" panose="02010609060101010101" pitchFamily="49" charset="-122"/>
                <a:ea typeface="仿宋" panose="02010609060101010101" pitchFamily="49" charset="-122"/>
              </a:rPr>
              <a:t>    im0=cv2.imread</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img</a:t>
            </a:r>
            <a:r>
              <a:rPr lang="en-US" altLang="zh-CN" sz="2400" dirty="0">
                <a:latin typeface="仿宋" panose="02010609060101010101" pitchFamily="49" charset="-122"/>
                <a:ea typeface="仿宋" panose="02010609060101010101" pitchFamily="49" charset="-122"/>
              </a:rPr>
              <a:t>/"+s,0)</a:t>
            </a:r>
          </a:p>
          <a:p>
            <a:r>
              <a:rPr lang="en-US" altLang="zh-CN" sz="2400" dirty="0">
                <a:latin typeface="仿宋" panose="02010609060101010101" pitchFamily="49" charset="-122"/>
                <a:ea typeface="仿宋" panose="02010609060101010101" pitchFamily="49" charset="-122"/>
              </a:rPr>
              <a:t>    im0=cv2.resize(im0,(40,30))</a:t>
            </a:r>
          </a:p>
          <a:p>
            <a:r>
              <a:rPr lang="en-US" altLang="zh-CN" sz="2400" dirty="0">
                <a:latin typeface="仿宋" panose="02010609060101010101" pitchFamily="49" charset="-122"/>
                <a:ea typeface="仿宋" panose="02010609060101010101" pitchFamily="49" charset="-122"/>
              </a:rPr>
              <a:t>    im1=im0.reshape(1,1200)</a:t>
            </a:r>
          </a:p>
          <a:p>
            <a:r>
              <a:rPr lang="en-US" altLang="zh-CN" sz="2400" dirty="0">
                <a:latin typeface="仿宋" panose="02010609060101010101" pitchFamily="49" charset="-122"/>
                <a:ea typeface="仿宋" panose="02010609060101010101" pitchFamily="49" charset="-122"/>
              </a:rPr>
              <a:t>    if </a:t>
            </a:r>
            <a:r>
              <a:rPr lang="en-US" altLang="zh-CN" sz="2400" dirty="0" err="1">
                <a:latin typeface="仿宋" panose="02010609060101010101" pitchFamily="49" charset="-122"/>
                <a:ea typeface="仿宋" panose="02010609060101010101" pitchFamily="49" charset="-122"/>
              </a:rPr>
              <a:t>i</a:t>
            </a:r>
            <a:r>
              <a:rPr lang="en-US" altLang="zh-CN" sz="2400" dirty="0">
                <a:latin typeface="仿宋" panose="02010609060101010101" pitchFamily="49" charset="-122"/>
                <a:ea typeface="仿宋" panose="02010609060101010101" pitchFamily="49" charset="-122"/>
              </a:rPr>
              <a:t>==1:</a:t>
            </a:r>
          </a:p>
          <a:p>
            <a:r>
              <a:rPr lang="en-US" altLang="zh-CN" sz="2400" dirty="0">
                <a:latin typeface="仿宋" panose="02010609060101010101" pitchFamily="49" charset="-122"/>
                <a:ea typeface="仿宋" panose="02010609060101010101" pitchFamily="49" charset="-122"/>
              </a:rPr>
              <a:t>        </a:t>
            </a:r>
            <a:r>
              <a:rPr lang="en-US" altLang="zh-CN" sz="2400" dirty="0" err="1">
                <a:latin typeface="仿宋" panose="02010609060101010101" pitchFamily="49" charset="-122"/>
                <a:ea typeface="仿宋" panose="02010609060101010101" pitchFamily="49" charset="-122"/>
              </a:rPr>
              <a:t>imz</a:t>
            </a:r>
            <a:r>
              <a:rPr lang="en-US" altLang="zh-CN" sz="2400" dirty="0">
                <a:latin typeface="仿宋" panose="02010609060101010101" pitchFamily="49" charset="-122"/>
                <a:ea typeface="仿宋" panose="02010609060101010101" pitchFamily="49" charset="-122"/>
              </a:rPr>
              <a:t>=im1</a:t>
            </a:r>
          </a:p>
          <a:p>
            <a:r>
              <a:rPr lang="en-US" altLang="zh-CN" sz="2400" dirty="0">
                <a:latin typeface="仿宋" panose="02010609060101010101" pitchFamily="49" charset="-122"/>
                <a:ea typeface="仿宋" panose="02010609060101010101" pitchFamily="49" charset="-122"/>
              </a:rPr>
              <a:t>    else:</a:t>
            </a:r>
          </a:p>
          <a:p>
            <a:r>
              <a:rPr lang="en-US" altLang="zh-CN" sz="2400" dirty="0">
                <a:latin typeface="仿宋" panose="02010609060101010101" pitchFamily="49" charset="-122"/>
                <a:ea typeface="仿宋" panose="02010609060101010101" pitchFamily="49" charset="-122"/>
              </a:rPr>
              <a:t>        </a:t>
            </a:r>
            <a:r>
              <a:rPr lang="en-US" altLang="zh-CN" sz="2400" dirty="0" err="1">
                <a:latin typeface="仿宋" panose="02010609060101010101" pitchFamily="49" charset="-122"/>
                <a:ea typeface="仿宋" panose="02010609060101010101" pitchFamily="49" charset="-122"/>
              </a:rPr>
              <a:t>imz</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np.r</a:t>
            </a:r>
            <a:r>
              <a:rPr lang="en-US" altLang="zh-CN" sz="2400" dirty="0">
                <a:latin typeface="仿宋" panose="02010609060101010101" pitchFamily="49" charset="-122"/>
                <a:ea typeface="仿宋" panose="02010609060101010101" pitchFamily="49" charset="-122"/>
              </a:rPr>
              <a:t>_[imz,im1]</a:t>
            </a:r>
          </a:p>
          <a:p>
            <a:r>
              <a:rPr lang="en-US" altLang="zh-CN" sz="2400" dirty="0">
                <a:latin typeface="仿宋" panose="02010609060101010101" pitchFamily="49" charset="-122"/>
                <a:ea typeface="仿宋" panose="02010609060101010101" pitchFamily="49" charset="-122"/>
              </a:rPr>
              <a:t>print(</a:t>
            </a:r>
            <a:r>
              <a:rPr lang="en-US" altLang="zh-CN" sz="2400" dirty="0" err="1">
                <a:latin typeface="仿宋" panose="02010609060101010101" pitchFamily="49" charset="-122"/>
                <a:ea typeface="仿宋" panose="02010609060101010101" pitchFamily="49" charset="-122"/>
              </a:rPr>
              <a:t>imz</a:t>
            </a:r>
            <a:r>
              <a:rPr lang="en-US" altLang="zh-CN" sz="2400" dirty="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6151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48269" y="557910"/>
            <a:ext cx="5752531" cy="584775"/>
          </a:xfrm>
          <a:prstGeom prst="rect">
            <a:avLst/>
          </a:prstGeom>
          <a:noFill/>
        </p:spPr>
        <p:txBody>
          <a:bodyPr wrap="square" rtlCol="0">
            <a:spAutoFit/>
          </a:bodyPr>
          <a:lstStyle/>
          <a:p>
            <a:r>
              <a:rPr lang="en-US" altLang="zh-CN" sz="3200" dirty="0" smtClean="0">
                <a:solidFill>
                  <a:srgbClr val="FFFF00"/>
                </a:solidFill>
                <a:latin typeface="黑体" panose="02010609060101010101" pitchFamily="49" charset="-122"/>
                <a:ea typeface="黑体" panose="02010609060101010101" pitchFamily="49" charset="-122"/>
              </a:rPr>
              <a:t>3.1</a:t>
            </a:r>
            <a:r>
              <a:rPr lang="zh-CN" altLang="en-US" sz="3200" dirty="0" smtClean="0">
                <a:solidFill>
                  <a:srgbClr val="FFFF00"/>
                </a:solidFill>
                <a:latin typeface="黑体" panose="02010609060101010101" pitchFamily="49" charset="-122"/>
                <a:ea typeface="黑体" panose="02010609060101010101" pitchFamily="49" charset="-122"/>
              </a:rPr>
              <a:t>手写数字识别之数据准备</a:t>
            </a:r>
            <a:endParaRPr lang="zh-CN" altLang="en-US" sz="3200" dirty="0">
              <a:solidFill>
                <a:srgbClr val="FFFF00"/>
              </a:solidFill>
              <a:latin typeface="黑体" panose="02010609060101010101" pitchFamily="49" charset="-122"/>
              <a:ea typeface="黑体" panose="02010609060101010101" pitchFamily="49" charset="-122"/>
            </a:endParaRPr>
          </a:p>
        </p:txBody>
      </p:sp>
      <p:sp>
        <p:nvSpPr>
          <p:cNvPr id="2" name="矩形 1"/>
          <p:cNvSpPr/>
          <p:nvPr/>
        </p:nvSpPr>
        <p:spPr>
          <a:xfrm>
            <a:off x="648269" y="1286893"/>
            <a:ext cx="10365474" cy="5373779"/>
          </a:xfrm>
          <a:prstGeom prst="rect">
            <a:avLst/>
          </a:prstGeom>
        </p:spPr>
        <p:txBody>
          <a:bodyPr wrap="square">
            <a:spAutoFit/>
          </a:bodyPr>
          <a:lstStyle/>
          <a:p>
            <a:pPr>
              <a:lnSpc>
                <a:spcPct val="120000"/>
              </a:lnSpc>
            </a:pPr>
            <a:r>
              <a:rPr lang="en-US" altLang="zh-CN" sz="2200" dirty="0" err="1" smtClean="0">
                <a:latin typeface="仿宋" panose="02010609060101010101" pitchFamily="49" charset="-122"/>
                <a:ea typeface="仿宋" panose="02010609060101010101" pitchFamily="49" charset="-122"/>
              </a:rPr>
              <a:t>images_and_labels</a:t>
            </a:r>
            <a:r>
              <a:rPr lang="en-US" altLang="zh-CN" sz="2200" dirty="0" smtClean="0">
                <a:latin typeface="仿宋" panose="02010609060101010101" pitchFamily="49" charset="-122"/>
                <a:ea typeface="仿宋" panose="02010609060101010101" pitchFamily="49" charset="-122"/>
              </a:rPr>
              <a:t> </a:t>
            </a:r>
            <a:r>
              <a:rPr lang="en-US" altLang="zh-CN" sz="2200" dirty="0">
                <a:latin typeface="仿宋" panose="02010609060101010101" pitchFamily="49" charset="-122"/>
                <a:ea typeface="仿宋" panose="02010609060101010101" pitchFamily="49" charset="-122"/>
              </a:rPr>
              <a:t>= list(zip(</a:t>
            </a:r>
            <a:r>
              <a:rPr lang="en-US" altLang="zh-CN" sz="2200" dirty="0" err="1">
                <a:latin typeface="仿宋" panose="02010609060101010101" pitchFamily="49" charset="-122"/>
                <a:ea typeface="仿宋" panose="02010609060101010101" pitchFamily="49" charset="-122"/>
              </a:rPr>
              <a:t>digits.images</a:t>
            </a: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digits.target</a:t>
            </a:r>
            <a:r>
              <a:rPr lang="en-US" altLang="zh-CN" sz="2200" dirty="0">
                <a:latin typeface="仿宋" panose="02010609060101010101" pitchFamily="49" charset="-122"/>
                <a:ea typeface="仿宋" panose="02010609060101010101" pitchFamily="49" charset="-122"/>
              </a:rPr>
              <a:t>))</a:t>
            </a:r>
          </a:p>
          <a:p>
            <a:pPr>
              <a:lnSpc>
                <a:spcPct val="120000"/>
              </a:lnSpc>
            </a:pPr>
            <a:r>
              <a:rPr lang="en-US" altLang="zh-CN" sz="2200" dirty="0" smtClean="0">
                <a:latin typeface="仿宋" panose="02010609060101010101" pitchFamily="49" charset="-122"/>
                <a:ea typeface="仿宋" panose="02010609060101010101" pitchFamily="49" charset="-122"/>
              </a:rPr>
              <a:t>#zip()</a:t>
            </a:r>
            <a:r>
              <a:rPr lang="zh-CN" altLang="en-US" sz="2200" dirty="0" smtClean="0">
                <a:latin typeface="仿宋" panose="02010609060101010101" pitchFamily="49" charset="-122"/>
                <a:ea typeface="仿宋" panose="02010609060101010101" pitchFamily="49" charset="-122"/>
              </a:rPr>
              <a:t>：将参数内容打包</a:t>
            </a:r>
            <a:r>
              <a:rPr lang="zh-CN" altLang="en-US" sz="2200" dirty="0">
                <a:latin typeface="仿宋" panose="02010609060101010101" pitchFamily="49" charset="-122"/>
                <a:ea typeface="仿宋" panose="02010609060101010101" pitchFamily="49" charset="-122"/>
              </a:rPr>
              <a:t>成一个个元组，然后返回由这些元组组成的</a:t>
            </a:r>
            <a:r>
              <a:rPr lang="zh-CN" altLang="en-US" sz="2200" dirty="0" smtClean="0">
                <a:latin typeface="仿宋" panose="02010609060101010101" pitchFamily="49" charset="-122"/>
                <a:ea typeface="仿宋" panose="02010609060101010101" pitchFamily="49" charset="-122"/>
              </a:rPr>
              <a:t>对象；</a:t>
            </a:r>
            <a:endParaRPr lang="en-US" altLang="zh-CN" sz="2200" dirty="0" smtClean="0">
              <a:latin typeface="仿宋" panose="02010609060101010101" pitchFamily="49" charset="-122"/>
              <a:ea typeface="仿宋" panose="02010609060101010101" pitchFamily="49" charset="-122"/>
            </a:endParaRPr>
          </a:p>
          <a:p>
            <a:pPr>
              <a:lnSpc>
                <a:spcPct val="120000"/>
              </a:lnSpc>
            </a:pPr>
            <a:r>
              <a:rPr lang="en-US" altLang="zh-CN" sz="2200" dirty="0" smtClean="0">
                <a:latin typeface="仿宋" panose="02010609060101010101" pitchFamily="49" charset="-122"/>
                <a:ea typeface="仿宋" panose="02010609060101010101" pitchFamily="49" charset="-122"/>
              </a:rPr>
              <a:t>#list():</a:t>
            </a:r>
            <a:r>
              <a:rPr lang="zh-CN" altLang="en-US" sz="2200" dirty="0" smtClean="0">
                <a:latin typeface="仿宋" panose="02010609060101010101" pitchFamily="49" charset="-122"/>
                <a:ea typeface="仿宋" panose="02010609060101010101" pitchFamily="49" charset="-122"/>
              </a:rPr>
              <a:t>将参数对象转存为列表。</a:t>
            </a:r>
            <a:endParaRPr lang="en-US" altLang="zh-CN" sz="2200" dirty="0" smtClean="0">
              <a:latin typeface="仿宋" panose="02010609060101010101" pitchFamily="49" charset="-122"/>
              <a:ea typeface="仿宋" panose="02010609060101010101" pitchFamily="49" charset="-122"/>
            </a:endParaRPr>
          </a:p>
          <a:p>
            <a:pPr>
              <a:lnSpc>
                <a:spcPct val="120000"/>
              </a:lnSpc>
            </a:pPr>
            <a:r>
              <a:rPr lang="en-US" altLang="zh-CN" sz="2200" dirty="0" smtClean="0">
                <a:latin typeface="仿宋" panose="02010609060101010101" pitchFamily="49" charset="-122"/>
                <a:ea typeface="仿宋" panose="02010609060101010101" pitchFamily="49" charset="-122"/>
              </a:rPr>
              <a:t>print(</a:t>
            </a:r>
            <a:r>
              <a:rPr lang="en-US" altLang="zh-CN" sz="2200" dirty="0" err="1" smtClean="0">
                <a:latin typeface="仿宋" panose="02010609060101010101" pitchFamily="49" charset="-122"/>
                <a:ea typeface="仿宋" panose="02010609060101010101" pitchFamily="49" charset="-122"/>
              </a:rPr>
              <a:t>images_and_labels</a:t>
            </a:r>
            <a:r>
              <a:rPr lang="en-US" altLang="zh-CN" sz="2200" dirty="0" smtClean="0">
                <a:latin typeface="仿宋" panose="02010609060101010101" pitchFamily="49" charset="-122"/>
                <a:ea typeface="仿宋" panose="02010609060101010101" pitchFamily="49" charset="-122"/>
              </a:rPr>
              <a:t>)					#</a:t>
            </a:r>
            <a:r>
              <a:rPr lang="zh-CN" altLang="en-US" sz="2200" dirty="0" smtClean="0">
                <a:latin typeface="仿宋" panose="02010609060101010101" pitchFamily="49" charset="-122"/>
                <a:ea typeface="仿宋" panose="02010609060101010101" pitchFamily="49" charset="-122"/>
              </a:rPr>
              <a:t>显示列表</a:t>
            </a:r>
            <a:endParaRPr lang="en-US" altLang="zh-CN" sz="2200" dirty="0">
              <a:latin typeface="仿宋" panose="02010609060101010101" pitchFamily="49" charset="-122"/>
              <a:ea typeface="仿宋" panose="02010609060101010101" pitchFamily="49" charset="-122"/>
            </a:endParaRPr>
          </a:p>
          <a:p>
            <a:pPr>
              <a:lnSpc>
                <a:spcPct val="120000"/>
              </a:lnSpc>
            </a:pPr>
            <a:r>
              <a:rPr lang="en-US" altLang="zh-CN" sz="2200" dirty="0">
                <a:latin typeface="仿宋" panose="02010609060101010101" pitchFamily="49" charset="-122"/>
                <a:ea typeface="仿宋" panose="02010609060101010101" pitchFamily="49" charset="-122"/>
              </a:rPr>
              <a:t>print(</a:t>
            </a:r>
            <a:r>
              <a:rPr lang="en-US" altLang="zh-CN" sz="2200" dirty="0" err="1">
                <a:latin typeface="仿宋" panose="02010609060101010101" pitchFamily="49" charset="-122"/>
                <a:ea typeface="仿宋" panose="02010609060101010101" pitchFamily="49" charset="-122"/>
              </a:rPr>
              <a:t>len</a:t>
            </a:r>
            <a:r>
              <a:rPr lang="en-US" altLang="zh-CN"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images_and_labels</a:t>
            </a:r>
            <a:r>
              <a:rPr lang="en-US" altLang="zh-CN" sz="2200" dirty="0" smtClean="0">
                <a:latin typeface="仿宋" panose="02010609060101010101" pitchFamily="49" charset="-122"/>
                <a:ea typeface="仿宋" panose="02010609060101010101" pitchFamily="49" charset="-122"/>
              </a:rPr>
              <a:t>))				#</a:t>
            </a:r>
            <a:r>
              <a:rPr lang="zh-CN" altLang="en-US" sz="2200" dirty="0" smtClean="0">
                <a:latin typeface="仿宋" panose="02010609060101010101" pitchFamily="49" charset="-122"/>
                <a:ea typeface="仿宋" panose="02010609060101010101" pitchFamily="49" charset="-122"/>
              </a:rPr>
              <a:t>显示列表长度</a:t>
            </a:r>
            <a:endParaRPr lang="en-US" altLang="zh-CN" sz="2200" dirty="0">
              <a:latin typeface="仿宋" panose="02010609060101010101" pitchFamily="49" charset="-122"/>
              <a:ea typeface="仿宋" panose="02010609060101010101" pitchFamily="49" charset="-122"/>
            </a:endParaRPr>
          </a:p>
          <a:p>
            <a:pPr>
              <a:lnSpc>
                <a:spcPct val="120000"/>
              </a:lnSpc>
            </a:pPr>
            <a:r>
              <a:rPr lang="en-US" altLang="zh-CN" sz="2200" dirty="0" err="1">
                <a:latin typeface="仿宋" panose="02010609060101010101" pitchFamily="49" charset="-122"/>
                <a:ea typeface="仿宋" panose="02010609060101010101" pitchFamily="49" charset="-122"/>
              </a:rPr>
              <a:t>plt.figure</a:t>
            </a:r>
            <a:r>
              <a:rPr lang="en-US" altLang="zh-CN"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figsize</a:t>
            </a:r>
            <a:r>
              <a:rPr lang="en-US" altLang="zh-CN" sz="2200" dirty="0">
                <a:latin typeface="仿宋" panose="02010609060101010101" pitchFamily="49" charset="-122"/>
                <a:ea typeface="仿宋" panose="02010609060101010101" pitchFamily="49" charset="-122"/>
              </a:rPr>
              <a:t>=(8, 6), dpi=200</a:t>
            </a:r>
            <a:r>
              <a:rPr lang="en-US" altLang="zh-CN" sz="2200" dirty="0" smtClean="0">
                <a:latin typeface="仿宋" panose="02010609060101010101" pitchFamily="49" charset="-122"/>
                <a:ea typeface="仿宋" panose="02010609060101010101" pitchFamily="49" charset="-122"/>
              </a:rPr>
              <a:t>)		#</a:t>
            </a:r>
            <a:r>
              <a:rPr lang="zh-CN" altLang="en-US" sz="2200" dirty="0" smtClean="0">
                <a:latin typeface="仿宋" panose="02010609060101010101" pitchFamily="49" charset="-122"/>
                <a:ea typeface="仿宋" panose="02010609060101010101" pitchFamily="49" charset="-122"/>
              </a:rPr>
              <a:t>设置图表尺寸与分辨率</a:t>
            </a:r>
            <a:endParaRPr lang="en-US" altLang="zh-CN" sz="2200" dirty="0">
              <a:latin typeface="仿宋" panose="02010609060101010101" pitchFamily="49" charset="-122"/>
              <a:ea typeface="仿宋" panose="02010609060101010101" pitchFamily="49" charset="-122"/>
            </a:endParaRPr>
          </a:p>
          <a:p>
            <a:pPr>
              <a:lnSpc>
                <a:spcPct val="120000"/>
              </a:lnSpc>
            </a:pPr>
            <a:r>
              <a:rPr lang="en-US" altLang="zh-CN" sz="2200" dirty="0">
                <a:latin typeface="仿宋" panose="02010609060101010101" pitchFamily="49" charset="-122"/>
                <a:ea typeface="仿宋" panose="02010609060101010101" pitchFamily="49" charset="-122"/>
              </a:rPr>
              <a:t>#enumerate() </a:t>
            </a:r>
            <a:r>
              <a:rPr lang="zh-CN" altLang="en-US" sz="2200" dirty="0">
                <a:latin typeface="仿宋" panose="02010609060101010101" pitchFamily="49" charset="-122"/>
                <a:ea typeface="仿宋" panose="02010609060101010101" pitchFamily="49" charset="-122"/>
              </a:rPr>
              <a:t>函数用于将一个可遍历的数据对象</a:t>
            </a:r>
            <a:r>
              <a:rPr lang="en-US" altLang="zh-CN" sz="2200" dirty="0">
                <a:latin typeface="仿宋" panose="02010609060101010101" pitchFamily="49" charset="-122"/>
                <a:ea typeface="仿宋" panose="02010609060101010101" pitchFamily="49" charset="-122"/>
              </a:rPr>
              <a:t>(</a:t>
            </a:r>
            <a:r>
              <a:rPr lang="zh-CN" altLang="en-US" sz="2200" dirty="0">
                <a:latin typeface="仿宋" panose="02010609060101010101" pitchFamily="49" charset="-122"/>
                <a:ea typeface="仿宋" panose="02010609060101010101" pitchFamily="49" charset="-122"/>
              </a:rPr>
              <a:t>如列表、元组或字符串</a:t>
            </a:r>
            <a:r>
              <a:rPr lang="en-US" altLang="zh-CN" sz="2200" dirty="0">
                <a:latin typeface="仿宋" panose="02010609060101010101" pitchFamily="49" charset="-122"/>
                <a:ea typeface="仿宋" panose="02010609060101010101" pitchFamily="49" charset="-122"/>
              </a:rPr>
              <a:t>)</a:t>
            </a:r>
            <a:r>
              <a:rPr lang="zh-CN" altLang="en-US" sz="2200" dirty="0">
                <a:latin typeface="仿宋" panose="02010609060101010101" pitchFamily="49" charset="-122"/>
                <a:ea typeface="仿宋" panose="02010609060101010101" pitchFamily="49" charset="-122"/>
              </a:rPr>
              <a:t>组合为一个索引序列，同时列出数据和数据下标</a:t>
            </a:r>
          </a:p>
          <a:p>
            <a:pPr>
              <a:lnSpc>
                <a:spcPct val="120000"/>
              </a:lnSpc>
            </a:pPr>
            <a:r>
              <a:rPr lang="en-US" altLang="zh-CN" sz="2200" dirty="0">
                <a:latin typeface="仿宋" panose="02010609060101010101" pitchFamily="49" charset="-122"/>
                <a:ea typeface="仿宋" panose="02010609060101010101" pitchFamily="49" charset="-122"/>
              </a:rPr>
              <a:t>for index, (image, label) in enumerate(</a:t>
            </a:r>
            <a:r>
              <a:rPr lang="en-US" altLang="zh-CN" sz="2200" dirty="0" err="1">
                <a:latin typeface="仿宋" panose="02010609060101010101" pitchFamily="49" charset="-122"/>
                <a:ea typeface="仿宋" panose="02010609060101010101" pitchFamily="49" charset="-122"/>
              </a:rPr>
              <a:t>images_and_labels</a:t>
            </a:r>
            <a:r>
              <a:rPr lang="en-US" altLang="zh-CN" sz="2200" dirty="0">
                <a:latin typeface="仿宋" panose="02010609060101010101" pitchFamily="49" charset="-122"/>
                <a:ea typeface="仿宋" panose="02010609060101010101" pitchFamily="49" charset="-122"/>
              </a:rPr>
              <a:t>[:8]):</a:t>
            </a:r>
          </a:p>
          <a:p>
            <a:pPr>
              <a:lnSpc>
                <a:spcPct val="120000"/>
              </a:lnSpc>
            </a:pP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plt.subplot</a:t>
            </a:r>
            <a:r>
              <a:rPr lang="en-US" altLang="zh-CN" sz="2200" dirty="0">
                <a:latin typeface="仿宋" panose="02010609060101010101" pitchFamily="49" charset="-122"/>
                <a:ea typeface="仿宋" panose="02010609060101010101" pitchFamily="49" charset="-122"/>
              </a:rPr>
              <a:t>(2, 4, index + 1)</a:t>
            </a:r>
          </a:p>
          <a:p>
            <a:pPr>
              <a:lnSpc>
                <a:spcPct val="120000"/>
              </a:lnSpc>
            </a:pP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plt.axis</a:t>
            </a:r>
            <a:r>
              <a:rPr lang="en-US" altLang="zh-CN" sz="2200" dirty="0">
                <a:latin typeface="仿宋" panose="02010609060101010101" pitchFamily="49" charset="-122"/>
                <a:ea typeface="仿宋" panose="02010609060101010101" pitchFamily="49" charset="-122"/>
              </a:rPr>
              <a:t>('off')</a:t>
            </a:r>
          </a:p>
          <a:p>
            <a:pPr>
              <a:lnSpc>
                <a:spcPct val="120000"/>
              </a:lnSpc>
            </a:pP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plt.imshow</a:t>
            </a:r>
            <a:r>
              <a:rPr lang="en-US" altLang="zh-CN" sz="2200" dirty="0">
                <a:latin typeface="仿宋" panose="02010609060101010101" pitchFamily="49" charset="-122"/>
                <a:ea typeface="仿宋" panose="02010609060101010101" pitchFamily="49" charset="-122"/>
              </a:rPr>
              <a:t>(image, </a:t>
            </a:r>
            <a:r>
              <a:rPr lang="en-US" altLang="zh-CN" sz="2200" dirty="0" err="1">
                <a:latin typeface="仿宋" panose="02010609060101010101" pitchFamily="49" charset="-122"/>
                <a:ea typeface="仿宋" panose="02010609060101010101" pitchFamily="49" charset="-122"/>
              </a:rPr>
              <a:t>cmap</a:t>
            </a:r>
            <a:r>
              <a:rPr lang="en-US" altLang="zh-CN"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plt.cm.gray_r</a:t>
            </a:r>
            <a:r>
              <a:rPr lang="en-US" altLang="zh-CN" sz="2200" dirty="0">
                <a:latin typeface="仿宋" panose="02010609060101010101" pitchFamily="49" charset="-122"/>
                <a:ea typeface="仿宋" panose="02010609060101010101" pitchFamily="49" charset="-122"/>
              </a:rPr>
              <a:t>, interpolation='nearest')</a:t>
            </a:r>
          </a:p>
          <a:p>
            <a:pPr>
              <a:lnSpc>
                <a:spcPct val="120000"/>
              </a:lnSpc>
            </a:pPr>
            <a:r>
              <a:rPr lang="en-US" altLang="zh-CN"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plt.title</a:t>
            </a:r>
            <a:r>
              <a:rPr lang="en-US" altLang="zh-CN" sz="2200" dirty="0">
                <a:latin typeface="仿宋" panose="02010609060101010101" pitchFamily="49" charset="-122"/>
                <a:ea typeface="仿宋" panose="02010609060101010101" pitchFamily="49" charset="-122"/>
              </a:rPr>
              <a:t>('Digit: %</a:t>
            </a:r>
            <a:r>
              <a:rPr lang="en-US" altLang="zh-CN" sz="2200" dirty="0" err="1">
                <a:latin typeface="仿宋" panose="02010609060101010101" pitchFamily="49" charset="-122"/>
                <a:ea typeface="仿宋" panose="02010609060101010101" pitchFamily="49" charset="-122"/>
              </a:rPr>
              <a:t>i</a:t>
            </a:r>
            <a:r>
              <a:rPr lang="en-US" altLang="zh-CN" sz="2200" dirty="0">
                <a:latin typeface="仿宋" panose="02010609060101010101" pitchFamily="49" charset="-122"/>
                <a:ea typeface="仿宋" panose="02010609060101010101" pitchFamily="49" charset="-122"/>
              </a:rPr>
              <a:t>' % label, </a:t>
            </a:r>
            <a:r>
              <a:rPr lang="en-US" altLang="zh-CN" sz="2200" dirty="0" err="1">
                <a:latin typeface="仿宋" panose="02010609060101010101" pitchFamily="49" charset="-122"/>
                <a:ea typeface="仿宋" panose="02010609060101010101" pitchFamily="49" charset="-122"/>
              </a:rPr>
              <a:t>fontsize</a:t>
            </a:r>
            <a:r>
              <a:rPr lang="en-US" altLang="zh-CN" sz="2200" dirty="0">
                <a:latin typeface="仿宋" panose="02010609060101010101" pitchFamily="49" charset="-122"/>
                <a:ea typeface="仿宋" panose="02010609060101010101" pitchFamily="49" charset="-122"/>
              </a:rPr>
              <a:t>=20)</a:t>
            </a:r>
            <a:endParaRPr lang="zh-CN" altLang="en-US" sz="2200" dirty="0">
              <a:latin typeface="仿宋" panose="02010609060101010101" pitchFamily="49" charset="-122"/>
              <a:ea typeface="仿宋" panose="02010609060101010101" pitchFamily="49" charset="-122"/>
            </a:endParaRPr>
          </a:p>
        </p:txBody>
      </p:sp>
      <p:sp>
        <p:nvSpPr>
          <p:cNvPr id="4" name="文本框 3"/>
          <p:cNvSpPr txBox="1"/>
          <p:nvPr/>
        </p:nvSpPr>
        <p:spPr>
          <a:xfrm>
            <a:off x="6585044" y="619465"/>
            <a:ext cx="4367284"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显示图像数据的代码参考</a:t>
            </a:r>
            <a:endParaRPr lang="zh-CN" altLang="en-US" sz="28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01726749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66128" y="746821"/>
            <a:ext cx="4191168" cy="1015663"/>
          </a:xfrm>
          <a:prstGeom prst="rect">
            <a:avLst/>
          </a:prstGeom>
          <a:noFill/>
          <a:ln>
            <a:solidFill>
              <a:srgbClr val="FFFF00"/>
            </a:solidFill>
          </a:ln>
        </p:spPr>
        <p:txBody>
          <a:bodyPr wrap="square" rtlCol="0">
            <a:spAutoFit/>
          </a:bodyPr>
          <a:lstStyle/>
          <a:p>
            <a:r>
              <a:rPr lang="zh-CN" altLang="en-US" sz="2000" dirty="0" smtClean="0">
                <a:solidFill>
                  <a:srgbClr val="FFFF00"/>
                </a:solidFill>
                <a:latin typeface="黑体" panose="02010609060101010101" pitchFamily="49" charset="-122"/>
                <a:ea typeface="黑体" panose="02010609060101010101" pitchFamily="49" charset="-122"/>
              </a:rPr>
              <a:t>任务</a:t>
            </a:r>
            <a:r>
              <a:rPr lang="en-US" altLang="zh-CN" sz="2000" dirty="0" smtClean="0">
                <a:solidFill>
                  <a:srgbClr val="FFFF00"/>
                </a:solidFill>
                <a:latin typeface="黑体" panose="02010609060101010101" pitchFamily="49" charset="-122"/>
                <a:ea typeface="黑体" panose="02010609060101010101" pitchFamily="49" charset="-122"/>
              </a:rPr>
              <a:t>2</a:t>
            </a:r>
            <a:r>
              <a:rPr lang="zh-CN" altLang="en-US" sz="2000" dirty="0" smtClean="0">
                <a:solidFill>
                  <a:srgbClr val="FFFF00"/>
                </a:solidFill>
                <a:latin typeface="黑体" panose="02010609060101010101" pitchFamily="49" charset="-122"/>
                <a:ea typeface="黑体" panose="02010609060101010101" pitchFamily="49" charset="-122"/>
              </a:rPr>
              <a:t>：</a:t>
            </a:r>
            <a:endParaRPr lang="en-US" altLang="zh-CN" sz="2000" dirty="0" smtClean="0">
              <a:solidFill>
                <a:srgbClr val="FFFF00"/>
              </a:solidFill>
              <a:latin typeface="黑体" panose="02010609060101010101" pitchFamily="49" charset="-122"/>
              <a:ea typeface="黑体" panose="02010609060101010101" pitchFamily="49" charset="-122"/>
            </a:endParaRPr>
          </a:p>
          <a:p>
            <a:r>
              <a:rPr lang="zh-CN" altLang="en-US" sz="2000" dirty="0" smtClean="0">
                <a:latin typeface="仿宋" panose="02010609060101010101" pitchFamily="49" charset="-122"/>
                <a:ea typeface="仿宋" panose="02010609060101010101" pitchFamily="49" charset="-122"/>
              </a:rPr>
              <a:t>参照</a:t>
            </a:r>
            <a:r>
              <a:rPr lang="en-US" altLang="zh-CN" sz="2000" dirty="0" err="1" smtClean="0">
                <a:latin typeface="仿宋" panose="02010609060101010101" pitchFamily="49" charset="-122"/>
                <a:ea typeface="仿宋" panose="02010609060101010101" pitchFamily="49" charset="-122"/>
              </a:rPr>
              <a:t>sklearn</a:t>
            </a:r>
            <a:r>
              <a:rPr lang="zh-CN" altLang="en-US" sz="2000" dirty="0" smtClean="0">
                <a:latin typeface="仿宋" panose="02010609060101010101" pitchFamily="49" charset="-122"/>
                <a:ea typeface="仿宋" panose="02010609060101010101" pitchFamily="49" charset="-122"/>
              </a:rPr>
              <a:t>机器学习框架，分别选用</a:t>
            </a:r>
            <a:r>
              <a:rPr lang="en-US" altLang="zh-CN" sz="2000" dirty="0" smtClean="0">
                <a:latin typeface="仿宋" panose="02010609060101010101" pitchFamily="49" charset="-122"/>
                <a:ea typeface="仿宋" panose="02010609060101010101" pitchFamily="49" charset="-122"/>
              </a:rPr>
              <a:t>SVM</a:t>
            </a:r>
            <a:r>
              <a:rPr lang="zh-CN" altLang="en-US" sz="2000" dirty="0" smtClean="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KNN</a:t>
            </a:r>
            <a:r>
              <a:rPr lang="zh-CN" altLang="en-US" sz="2000" dirty="0" smtClean="0">
                <a:latin typeface="仿宋" panose="02010609060101010101" pitchFamily="49" charset="-122"/>
                <a:ea typeface="仿宋" panose="02010609060101010101" pitchFamily="49" charset="-122"/>
              </a:rPr>
              <a:t>算法，完成模型训练。</a:t>
            </a:r>
            <a:endParaRPr lang="zh-CN" altLang="en-US" sz="2000" dirty="0">
              <a:latin typeface="仿宋" panose="02010609060101010101" pitchFamily="49" charset="-122"/>
              <a:ea typeface="仿宋" panose="02010609060101010101" pitchFamily="49" charset="-122"/>
            </a:endParaRPr>
          </a:p>
        </p:txBody>
      </p:sp>
      <p:sp>
        <p:nvSpPr>
          <p:cNvPr id="7" name="文本框 6"/>
          <p:cNvSpPr txBox="1"/>
          <p:nvPr/>
        </p:nvSpPr>
        <p:spPr>
          <a:xfrm>
            <a:off x="648269" y="2578092"/>
            <a:ext cx="10690698" cy="4093428"/>
          </a:xfrm>
          <a:prstGeom prst="rect">
            <a:avLst/>
          </a:prstGeom>
          <a:noFill/>
          <a:ln>
            <a:solidFill>
              <a:schemeClr val="accent1"/>
            </a:solidFill>
          </a:ln>
        </p:spPr>
        <p:txBody>
          <a:bodyPr wrap="square" rtlCol="0">
            <a:spAutoFit/>
          </a:bodyPr>
          <a:lstStyle/>
          <a:p>
            <a:pPr>
              <a:lnSpc>
                <a:spcPct val="130000"/>
              </a:lnSpc>
            </a:pPr>
            <a:r>
              <a:rPr lang="en-US" altLang="zh-CN" sz="2000" dirty="0" smtClean="0">
                <a:solidFill>
                  <a:srgbClr val="FFFF00"/>
                </a:solidFill>
                <a:latin typeface="黑体" panose="02010609060101010101" pitchFamily="49" charset="-122"/>
                <a:ea typeface="黑体" panose="02010609060101010101" pitchFamily="49" charset="-122"/>
              </a:rPr>
              <a:t>2.</a:t>
            </a:r>
            <a:r>
              <a:rPr lang="zh-CN" altLang="en-US" sz="2000" dirty="0" smtClean="0">
                <a:solidFill>
                  <a:srgbClr val="FFFF00"/>
                </a:solidFill>
                <a:latin typeface="黑体" panose="02010609060101010101" pitchFamily="49" charset="-122"/>
                <a:ea typeface="黑体" panose="02010609060101010101" pitchFamily="49" charset="-122"/>
              </a:rPr>
              <a:t>必要的实现过程与函数</a:t>
            </a:r>
            <a:endParaRPr lang="en-US" altLang="zh-CN" sz="2000" dirty="0" smtClean="0">
              <a:solidFill>
                <a:srgbClr val="FFFF00"/>
              </a:solidFill>
              <a:latin typeface="黑体" panose="02010609060101010101" pitchFamily="49" charset="-122"/>
              <a:ea typeface="黑体"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train_test_split(train_data,train_target,test_size=0.4, random_state=0</a:t>
            </a:r>
            <a:r>
              <a:rPr lang="en-US" altLang="zh-CN" sz="2000" dirty="0" smtClean="0">
                <a:latin typeface="仿宋" panose="02010609060101010101" pitchFamily="49" charset="-122"/>
                <a:ea typeface="仿宋" panose="02010609060101010101" pitchFamily="49" charset="-122"/>
              </a:rPr>
              <a:t>)</a:t>
            </a:r>
          </a:p>
          <a:p>
            <a:pPr marL="457200" indent="-457200">
              <a:lnSpc>
                <a:spcPct val="130000"/>
              </a:lnSpc>
              <a:buFont typeface="Wingdings" panose="05000000000000000000" pitchFamily="2" charset="2"/>
              <a:buChar char="p"/>
            </a:pPr>
            <a:r>
              <a:rPr lang="en-US" altLang="zh-CN" sz="2000" dirty="0" smtClean="0">
                <a:latin typeface="仿宋" panose="02010609060101010101" pitchFamily="49" charset="-122"/>
                <a:ea typeface="仿宋" panose="02010609060101010101" pitchFamily="49" charset="-122"/>
              </a:rPr>
              <a:t>clf=</a:t>
            </a:r>
            <a:r>
              <a:rPr lang="en-US" altLang="zh-CN" sz="2000" dirty="0" err="1" smtClean="0">
                <a:latin typeface="仿宋" panose="02010609060101010101" pitchFamily="49" charset="-122"/>
                <a:ea typeface="仿宋" panose="02010609060101010101" pitchFamily="49" charset="-122"/>
              </a:rPr>
              <a:t>svm.SVC</a:t>
            </a:r>
            <a:r>
              <a:rPr lang="en-US" altLang="zh-CN" sz="2000" dirty="0" smtClean="0">
                <a:latin typeface="仿宋" panose="02010609060101010101" pitchFamily="49" charset="-122"/>
                <a:ea typeface="仿宋" panose="02010609060101010101" pitchFamily="49" charset="-122"/>
              </a:rPr>
              <a:t>(C=1,kernel='</a:t>
            </a:r>
            <a:r>
              <a:rPr lang="en-US" altLang="zh-CN" sz="2000" dirty="0" err="1" smtClean="0">
                <a:latin typeface="仿宋" panose="02010609060101010101" pitchFamily="49" charset="-122"/>
                <a:ea typeface="仿宋" panose="02010609060101010101" pitchFamily="49" charset="-122"/>
              </a:rPr>
              <a:t>rbf</a:t>
            </a:r>
            <a:r>
              <a:rPr lang="en-US" altLang="zh-CN" sz="2000" dirty="0" smtClean="0">
                <a:latin typeface="仿宋" panose="02010609060101010101" pitchFamily="49" charset="-122"/>
                <a:ea typeface="仿宋" panose="02010609060101010101" pitchFamily="49" charset="-122"/>
              </a:rPr>
              <a:t>',gamma=0.1)	#</a:t>
            </a:r>
            <a:r>
              <a:rPr lang="zh-CN" altLang="en-US" sz="2000" dirty="0" smtClean="0">
                <a:latin typeface="仿宋" panose="02010609060101010101" pitchFamily="49" charset="-122"/>
                <a:ea typeface="仿宋" panose="02010609060101010101" pitchFamily="49" charset="-122"/>
              </a:rPr>
              <a:t>创建</a:t>
            </a:r>
            <a:r>
              <a:rPr lang="en-US" altLang="zh-CN" sz="2000" dirty="0" smtClean="0">
                <a:latin typeface="仿宋" panose="02010609060101010101" pitchFamily="49" charset="-122"/>
                <a:ea typeface="仿宋" panose="02010609060101010101" pitchFamily="49" charset="-122"/>
              </a:rPr>
              <a:t>SVM</a:t>
            </a:r>
            <a:r>
              <a:rPr lang="zh-CN" altLang="en-US" sz="2000" dirty="0" smtClean="0">
                <a:latin typeface="仿宋" panose="02010609060101010101" pitchFamily="49" charset="-122"/>
                <a:ea typeface="仿宋" panose="02010609060101010101" pitchFamily="49" charset="-122"/>
              </a:rPr>
              <a:t>模型</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a:t>
            </a:r>
            <a:r>
              <a:rPr lang="zh-CN" altLang="en-US" sz="2000" dirty="0">
                <a:latin typeface="仿宋" panose="02010609060101010101" pitchFamily="49" charset="-122"/>
                <a:ea typeface="仿宋" panose="02010609060101010101" pitchFamily="49" charset="-122"/>
              </a:rPr>
              <a:t>变量</a:t>
            </a:r>
            <a:r>
              <a:rPr lang="en-US" altLang="zh-CN" sz="2000" dirty="0" smtClean="0">
                <a:latin typeface="仿宋" panose="02010609060101010101" pitchFamily="49" charset="-122"/>
                <a:ea typeface="仿宋" panose="02010609060101010101" pitchFamily="49" charset="-122"/>
              </a:rPr>
              <a:t>.fix(X,Y)			#</a:t>
            </a:r>
            <a:r>
              <a:rPr lang="zh-CN" altLang="en-US" sz="2000" dirty="0" smtClean="0">
                <a:latin typeface="仿宋" panose="02010609060101010101" pitchFamily="49" charset="-122"/>
                <a:ea typeface="仿宋" panose="02010609060101010101" pitchFamily="49" charset="-122"/>
              </a:rPr>
              <a:t>用于监督学习模型的训练；</a:t>
            </a:r>
            <a:r>
              <a:rPr lang="en-US" altLang="zh-CN" sz="2000" dirty="0" smtClean="0">
                <a:latin typeface="仿宋" panose="02010609060101010101" pitchFamily="49" charset="-122"/>
                <a:ea typeface="仿宋" panose="02010609060101010101" pitchFamily="49" charset="-122"/>
              </a:rPr>
              <a:t/>
            </a:r>
            <a:br>
              <a:rPr lang="en-US" altLang="zh-CN" sz="2000" dirty="0" smtClean="0">
                <a:latin typeface="仿宋" panose="02010609060101010101" pitchFamily="49" charset="-122"/>
                <a:ea typeface="仿宋" panose="02010609060101010101" pitchFamily="49" charset="-122"/>
              </a:rPr>
            </a:b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.fix(X)			#</a:t>
            </a:r>
            <a:r>
              <a:rPr lang="zh-CN" altLang="en-US" sz="2000" dirty="0" smtClean="0">
                <a:latin typeface="仿宋" panose="02010609060101010101" pitchFamily="49" charset="-122"/>
                <a:ea typeface="仿宋" panose="02010609060101010101" pitchFamily="49" charset="-122"/>
              </a:rPr>
              <a:t>用于非监督学习模型的训练；</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.score(</a:t>
            </a:r>
            <a:r>
              <a:rPr lang="en-US" altLang="zh-CN" sz="2000" dirty="0" err="1" smtClean="0">
                <a:latin typeface="仿宋" panose="02010609060101010101" pitchFamily="49" charset="-122"/>
                <a:ea typeface="仿宋" panose="02010609060101010101" pitchFamily="49" charset="-122"/>
              </a:rPr>
              <a:t>X_test</a:t>
            </a:r>
            <a:r>
              <a:rPr lang="en-US" altLang="zh-CN" sz="2000" dirty="0" smtClean="0">
                <a:latin typeface="仿宋" panose="02010609060101010101" pitchFamily="49" charset="-122"/>
                <a:ea typeface="仿宋" panose="02010609060101010101" pitchFamily="49" charset="-122"/>
              </a:rPr>
              <a:t>, </a:t>
            </a:r>
            <a:r>
              <a:rPr lang="en-US" altLang="zh-CN" sz="2000" dirty="0" err="1" smtClean="0">
                <a:latin typeface="仿宋" panose="02010609060101010101" pitchFamily="49" charset="-122"/>
                <a:ea typeface="仿宋" panose="02010609060101010101" pitchFamily="49" charset="-122"/>
              </a:rPr>
              <a:t>y_test</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用于测试训练模型的准确度</a:t>
            </a:r>
            <a:endParaRPr lang="en-US" altLang="zh-CN" sz="2000" dirty="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.predict(X)		#</a:t>
            </a:r>
            <a:r>
              <a:rPr lang="zh-CN" altLang="en-US" sz="2000" dirty="0" smtClean="0">
                <a:latin typeface="仿宋" panose="02010609060101010101" pitchFamily="49" charset="-122"/>
                <a:ea typeface="仿宋" panose="02010609060101010101" pitchFamily="49" charset="-122"/>
              </a:rPr>
              <a:t>直接</a:t>
            </a:r>
            <a:r>
              <a:rPr lang="zh-CN" altLang="en-US" sz="2000" dirty="0">
                <a:latin typeface="仿宋" panose="02010609060101010101" pitchFamily="49" charset="-122"/>
                <a:ea typeface="仿宋" panose="02010609060101010101" pitchFamily="49" charset="-122"/>
              </a:rPr>
              <a:t>返回预测后可能性最高</a:t>
            </a:r>
            <a:r>
              <a:rPr lang="zh-CN" altLang="en-US" sz="2000" dirty="0" smtClean="0">
                <a:latin typeface="仿宋" panose="02010609060101010101" pitchFamily="49" charset="-122"/>
                <a:ea typeface="仿宋" panose="02010609060101010101" pitchFamily="49" charset="-122"/>
              </a:rPr>
              <a:t>的类别；</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predict_proba</a:t>
            </a:r>
            <a:r>
              <a:rPr lang="en-US" altLang="zh-CN" sz="2000" dirty="0" smtClean="0">
                <a:latin typeface="仿宋" panose="02010609060101010101" pitchFamily="49" charset="-122"/>
                <a:ea typeface="仿宋" panose="02010609060101010101" pitchFamily="49" charset="-122"/>
              </a:rPr>
              <a:t>(X</a:t>
            </a:r>
            <a:r>
              <a:rPr lang="en-US" altLang="zh-CN" sz="2000" dirty="0">
                <a:latin typeface="仿宋" panose="02010609060101010101" pitchFamily="49" charset="-122"/>
                <a:ea typeface="仿宋" panose="02010609060101010101" pitchFamily="49" charset="-122"/>
              </a:rPr>
              <a:t>) </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用于输出待预测数据归属于各种</a:t>
            </a:r>
            <a:r>
              <a:rPr lang="zh-CN" altLang="en-US" sz="2000" dirty="0">
                <a:latin typeface="仿宋" panose="02010609060101010101" pitchFamily="49" charset="-122"/>
                <a:ea typeface="仿宋" panose="02010609060101010101" pitchFamily="49" charset="-122"/>
              </a:rPr>
              <a:t>类型的</a:t>
            </a:r>
            <a:r>
              <a:rPr lang="zh-CN" altLang="en-US" sz="2000" dirty="0" smtClean="0">
                <a:latin typeface="仿宋" panose="02010609060101010101" pitchFamily="49" charset="-122"/>
                <a:ea typeface="仿宋" panose="02010609060101010101" pitchFamily="49" charset="-122"/>
              </a:rPr>
              <a:t>可能性。</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en-US" altLang="zh-CN" sz="2000" dirty="0" err="1" smtClean="0">
                <a:latin typeface="仿宋" panose="02010609060101010101" pitchFamily="49" charset="-122"/>
                <a:ea typeface="仿宋" panose="02010609060101010101" pitchFamily="49" charset="-122"/>
              </a:rPr>
              <a:t>joblib.dump</a:t>
            </a:r>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模型文件名</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pkl</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将训练</a:t>
            </a:r>
            <a:r>
              <a:rPr lang="zh-CN" altLang="en-US" sz="2000" dirty="0">
                <a:latin typeface="仿宋" panose="02010609060101010101" pitchFamily="49" charset="-122"/>
                <a:ea typeface="仿宋" panose="02010609060101010101" pitchFamily="49" charset="-122"/>
              </a:rPr>
              <a:t>好的模型保存</a:t>
            </a:r>
            <a:r>
              <a:rPr lang="zh-CN" altLang="en-US" sz="2000" dirty="0" smtClean="0">
                <a:latin typeface="仿宋" panose="02010609060101010101" pitchFamily="49" charset="-122"/>
                <a:ea typeface="仿宋" panose="02010609060101010101" pitchFamily="49" charset="-122"/>
              </a:rPr>
              <a:t>下来</a:t>
            </a:r>
            <a:endParaRPr lang="en-US" altLang="zh-CN" sz="20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p"/>
            </a:pPr>
            <a:r>
              <a:rPr lang="zh-CN" altLang="en-US" sz="2000" dirty="0" smtClean="0">
                <a:latin typeface="仿宋" panose="02010609060101010101" pitchFamily="49" charset="-122"/>
                <a:ea typeface="仿宋" panose="02010609060101010101" pitchFamily="49" charset="-122"/>
              </a:rPr>
              <a:t>模型变量</a:t>
            </a:r>
            <a:r>
              <a:rPr lang="en-US" altLang="zh-CN" sz="2000" dirty="0" smtClean="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joblib.load</a:t>
            </a:r>
            <a:r>
              <a:rPr lang="en-US" altLang="zh-CN" sz="2000" dirty="0" smtClean="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模型文件名</a:t>
            </a:r>
            <a:r>
              <a:rPr lang="en-US" altLang="zh-CN" sz="2000" dirty="0" smtClean="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pkl</a:t>
            </a:r>
            <a:r>
              <a:rPr lang="en-US" altLang="zh-CN" sz="2000" dirty="0" smtClean="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模型加载</a:t>
            </a:r>
          </a:p>
        </p:txBody>
      </p:sp>
      <p:sp>
        <p:nvSpPr>
          <p:cNvPr id="9" name="矩形 8"/>
          <p:cNvSpPr/>
          <p:nvPr/>
        </p:nvSpPr>
        <p:spPr>
          <a:xfrm>
            <a:off x="648269" y="1254653"/>
            <a:ext cx="10690698" cy="1323439"/>
          </a:xfrm>
          <a:prstGeom prst="rect">
            <a:avLst/>
          </a:prstGeom>
        </p:spPr>
        <p:txBody>
          <a:bodyPr wrap="square">
            <a:spAutoFit/>
          </a:bodyPr>
          <a:lstStyle/>
          <a:p>
            <a:r>
              <a:rPr lang="en-US" altLang="zh-CN" sz="2000" dirty="0" smtClean="0">
                <a:solidFill>
                  <a:srgbClr val="FFFF00"/>
                </a:solidFill>
                <a:latin typeface="黑体" panose="02010609060101010101" pitchFamily="49" charset="-122"/>
                <a:ea typeface="黑体" panose="02010609060101010101" pitchFamily="49" charset="-122"/>
              </a:rPr>
              <a:t>1.</a:t>
            </a:r>
            <a:r>
              <a:rPr lang="zh-CN" altLang="en-US" sz="2000" dirty="0" smtClean="0">
                <a:solidFill>
                  <a:srgbClr val="FFFF00"/>
                </a:solidFill>
                <a:latin typeface="黑体" panose="02010609060101010101" pitchFamily="49" charset="-122"/>
                <a:ea typeface="黑体" panose="02010609060101010101" pitchFamily="49" charset="-122"/>
              </a:rPr>
              <a:t>必要的导入库</a:t>
            </a:r>
            <a:endParaRPr lang="en-US" altLang="zh-CN" sz="2000" dirty="0" smtClean="0">
              <a:solidFill>
                <a:srgbClr val="FFFF00"/>
              </a:solidFill>
              <a:latin typeface="黑体" panose="02010609060101010101" pitchFamily="49" charset="-122"/>
              <a:ea typeface="黑体" panose="02010609060101010101" pitchFamily="49" charset="-122"/>
            </a:endParaRPr>
          </a:p>
          <a:p>
            <a:r>
              <a:rPr lang="en-US" altLang="zh-CN" sz="2000" dirty="0" smtClean="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a:t>
            </a:r>
            <a:r>
              <a:rPr lang="en-US" altLang="zh-CN" sz="2000" dirty="0">
                <a:latin typeface="仿宋" panose="02010609060101010101" pitchFamily="49" charset="-122"/>
                <a:ea typeface="仿宋" panose="02010609060101010101" pitchFamily="49" charset="-122"/>
              </a:rPr>
              <a:t> import </a:t>
            </a:r>
            <a:r>
              <a:rPr lang="zh-CN" altLang="en-US" sz="2000" dirty="0">
                <a:latin typeface="仿宋" panose="02010609060101010101" pitchFamily="49" charset="-122"/>
                <a:ea typeface="仿宋" panose="02010609060101010101" pitchFamily="49" charset="-122"/>
              </a:rPr>
              <a:t>模型</a:t>
            </a:r>
            <a:r>
              <a:rPr lang="zh-CN" altLang="en-US" sz="2000" dirty="0" smtClean="0">
                <a:latin typeface="仿宋" panose="02010609060101010101" pitchFamily="49" charset="-122"/>
                <a:ea typeface="仿宋" panose="02010609060101010101" pitchFamily="49" charset="-122"/>
              </a:rPr>
              <a:t>类型</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导入所选择的模型</a:t>
            </a:r>
            <a:endParaRPr lang="zh-CN" altLang="en-US"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sklearn.model_selection</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train_test_split</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导入数据集划分功能</a:t>
            </a:r>
            <a:endParaRPr lang="en-US" altLang="zh-CN" sz="2000" dirty="0" smtClean="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sklearn.externals</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joblib</a:t>
            </a:r>
            <a:r>
              <a:rPr lang="en-US" altLang="zh-CN" sz="2000" dirty="0" smtClean="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导</a:t>
            </a:r>
            <a:r>
              <a:rPr lang="zh-CN" altLang="en-US" sz="2000" dirty="0" smtClean="0">
                <a:latin typeface="仿宋" panose="02010609060101010101" pitchFamily="49" charset="-122"/>
                <a:ea typeface="仿宋" panose="02010609060101010101" pitchFamily="49" charset="-122"/>
              </a:rPr>
              <a:t>入实现模型保存与加载的功能</a:t>
            </a:r>
            <a:endParaRPr lang="en-US" altLang="zh-CN" sz="2000" dirty="0">
              <a:latin typeface="仿宋" panose="02010609060101010101" pitchFamily="49" charset="-122"/>
              <a:ea typeface="仿宋" panose="02010609060101010101" pitchFamily="49" charset="-122"/>
            </a:endParaRPr>
          </a:p>
        </p:txBody>
      </p:sp>
      <p:sp>
        <p:nvSpPr>
          <p:cNvPr id="10" name="文本框 9"/>
          <p:cNvSpPr txBox="1"/>
          <p:nvPr/>
        </p:nvSpPr>
        <p:spPr>
          <a:xfrm>
            <a:off x="648269" y="557910"/>
            <a:ext cx="6714698" cy="584775"/>
          </a:xfrm>
          <a:prstGeom prst="rect">
            <a:avLst/>
          </a:prstGeom>
          <a:noFill/>
        </p:spPr>
        <p:txBody>
          <a:bodyPr wrap="square" rtlCol="0">
            <a:spAutoFit/>
          </a:bodyPr>
          <a:lstStyle/>
          <a:p>
            <a:r>
              <a:rPr lang="en-US" altLang="zh-CN" sz="3200" dirty="0" smtClean="0">
                <a:solidFill>
                  <a:srgbClr val="FFFF00"/>
                </a:solidFill>
                <a:latin typeface="黑体" panose="02010609060101010101" pitchFamily="49" charset="-122"/>
                <a:ea typeface="黑体" panose="02010609060101010101" pitchFamily="49" charset="-122"/>
              </a:rPr>
              <a:t>3.2</a:t>
            </a:r>
            <a:r>
              <a:rPr lang="zh-CN" altLang="en-US" sz="3200" dirty="0" smtClean="0">
                <a:solidFill>
                  <a:srgbClr val="FFFF00"/>
                </a:solidFill>
                <a:latin typeface="黑体" panose="02010609060101010101" pitchFamily="49" charset="-122"/>
                <a:ea typeface="黑体" panose="02010609060101010101" pitchFamily="49" charset="-122"/>
              </a:rPr>
              <a:t>手写数字识别之模型选择与训练</a:t>
            </a:r>
            <a:endParaRPr lang="zh-CN" altLang="en-US" sz="32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59760048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7200" y="341769"/>
            <a:ext cx="2374710" cy="523220"/>
          </a:xfrm>
          <a:prstGeom prst="rect">
            <a:avLst/>
          </a:prstGeom>
        </p:spPr>
        <p:txBody>
          <a:bodyPr wrap="square">
            <a:spAutoFit/>
          </a:bodyPr>
          <a:lstStyle/>
          <a:p>
            <a:r>
              <a:rPr lang="zh-CN" altLang="en-US" sz="2800" dirty="0">
                <a:solidFill>
                  <a:srgbClr val="FFFF00"/>
                </a:solidFill>
                <a:latin typeface="黑体" panose="02010609060101010101" pitchFamily="49" charset="-122"/>
                <a:ea typeface="黑体" panose="02010609060101010101" pitchFamily="49" charset="-122"/>
              </a:rPr>
              <a:t>参考代码：</a:t>
            </a:r>
          </a:p>
        </p:txBody>
      </p:sp>
      <p:sp>
        <p:nvSpPr>
          <p:cNvPr id="3" name="矩形 2"/>
          <p:cNvSpPr/>
          <p:nvPr/>
        </p:nvSpPr>
        <p:spPr>
          <a:xfrm>
            <a:off x="457201" y="3013588"/>
            <a:ext cx="8382000" cy="1015663"/>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from sklearn import </a:t>
            </a:r>
            <a:r>
              <a:rPr lang="zh-CN" altLang="en-US" sz="2000" dirty="0" smtClean="0">
                <a:latin typeface="仿宋" panose="02010609060101010101" pitchFamily="49" charset="-122"/>
                <a:ea typeface="仿宋" panose="02010609060101010101" pitchFamily="49" charset="-122"/>
              </a:rPr>
              <a:t>svm</a:t>
            </a:r>
            <a:r>
              <a:rPr lang="en-US" altLang="zh-CN" sz="2000" dirty="0" smtClean="0">
                <a:latin typeface="仿宋" panose="02010609060101010101" pitchFamily="49" charset="-122"/>
                <a:ea typeface="仿宋" panose="02010609060101010101" pitchFamily="49" charset="-122"/>
              </a:rPr>
              <a:t>		#SVM</a:t>
            </a:r>
            <a:r>
              <a:rPr lang="zh-CN" altLang="en-US" sz="2000" dirty="0" smtClean="0">
                <a:latin typeface="仿宋" panose="02010609060101010101" pitchFamily="49" charset="-122"/>
                <a:ea typeface="仿宋" panose="02010609060101010101" pitchFamily="49" charset="-122"/>
              </a:rPr>
              <a:t>算法</a:t>
            </a:r>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clf = svm.SVC(gamma=0.001, C=</a:t>
            </a:r>
            <a:r>
              <a:rPr lang="zh-CN" altLang="en-US" sz="2000" dirty="0" smtClean="0">
                <a:latin typeface="仿宋" panose="02010609060101010101" pitchFamily="49" charset="-122"/>
                <a:ea typeface="仿宋" panose="02010609060101010101" pitchFamily="49" charset="-122"/>
              </a:rPr>
              <a:t>100, </a:t>
            </a:r>
            <a:r>
              <a:rPr lang="zh-CN" altLang="en-US" sz="2000" dirty="0">
                <a:latin typeface="仿宋" panose="02010609060101010101" pitchFamily="49" charset="-122"/>
                <a:ea typeface="仿宋" panose="02010609060101010101" pitchFamily="49" charset="-122"/>
              </a:rPr>
              <a:t>probability=True)</a:t>
            </a:r>
          </a:p>
          <a:p>
            <a:r>
              <a:rPr lang="zh-CN" altLang="en-US" sz="2000" dirty="0">
                <a:latin typeface="仿宋" panose="02010609060101010101" pitchFamily="49" charset="-122"/>
                <a:ea typeface="仿宋" panose="02010609060101010101" pitchFamily="49" charset="-122"/>
              </a:rPr>
              <a:t>clf.fit(Xtrain, Ytrain</a:t>
            </a:r>
            <a:r>
              <a:rPr lang="zh-CN" altLang="en-US" sz="2000" dirty="0" smtClean="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p:txBody>
      </p:sp>
      <p:sp>
        <p:nvSpPr>
          <p:cNvPr id="4" name="矩形 3"/>
          <p:cNvSpPr/>
          <p:nvPr/>
        </p:nvSpPr>
        <p:spPr>
          <a:xfrm>
            <a:off x="457201" y="1956325"/>
            <a:ext cx="11672888" cy="1015663"/>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 把数据分成训练数据集和测试数据集</a:t>
            </a:r>
          </a:p>
          <a:p>
            <a:r>
              <a:rPr lang="zh-CN" altLang="en-US" sz="2000" dirty="0">
                <a:latin typeface="仿宋" panose="02010609060101010101" pitchFamily="49" charset="-122"/>
                <a:ea typeface="仿宋" panose="02010609060101010101" pitchFamily="49" charset="-122"/>
              </a:rPr>
              <a:t>from sklearn.cross_validation import train_test_split</a:t>
            </a:r>
          </a:p>
          <a:p>
            <a:r>
              <a:rPr lang="zh-CN" altLang="en-US" sz="2000" dirty="0">
                <a:latin typeface="仿宋" panose="02010609060101010101" pitchFamily="49" charset="-122"/>
                <a:ea typeface="仿宋" panose="02010609060101010101" pitchFamily="49" charset="-122"/>
              </a:rPr>
              <a:t>Xtrain, Xtest, Ytrain, Ytest = train_test_split(digits.data, digits.target, test_size=0.</a:t>
            </a:r>
            <a:r>
              <a:rPr lang="zh-CN" altLang="en-US" sz="2000" dirty="0" smtClean="0">
                <a:latin typeface="仿宋" panose="02010609060101010101" pitchFamily="49" charset="-122"/>
                <a:ea typeface="仿宋" panose="02010609060101010101" pitchFamily="49" charset="-122"/>
              </a:rPr>
              <a:t>20)</a:t>
            </a:r>
            <a:endParaRPr lang="zh-CN" altLang="en-US" sz="2000" dirty="0">
              <a:latin typeface="仿宋" panose="02010609060101010101" pitchFamily="49" charset="-122"/>
              <a:ea typeface="仿宋" panose="02010609060101010101" pitchFamily="49" charset="-122"/>
            </a:endParaRPr>
          </a:p>
        </p:txBody>
      </p:sp>
      <p:sp>
        <p:nvSpPr>
          <p:cNvPr id="5" name="矩形 4"/>
          <p:cNvSpPr/>
          <p:nvPr/>
        </p:nvSpPr>
        <p:spPr>
          <a:xfrm>
            <a:off x="457201" y="4114339"/>
            <a:ext cx="4031873" cy="400110"/>
          </a:xfrm>
          <a:prstGeom prst="rect">
            <a:avLst/>
          </a:prstGeom>
        </p:spPr>
        <p:txBody>
          <a:bodyPr wrap="none">
            <a:spAutoFit/>
          </a:bodyPr>
          <a:lstStyle/>
          <a:p>
            <a:r>
              <a:rPr lang="zh-CN" altLang="en-US" sz="2000" dirty="0">
                <a:latin typeface="仿宋" panose="02010609060101010101" pitchFamily="49" charset="-122"/>
                <a:ea typeface="仿宋" panose="02010609060101010101" pitchFamily="49" charset="-122"/>
              </a:rPr>
              <a:t>print(clf.score(Xtest, Ytest))</a:t>
            </a:r>
          </a:p>
        </p:txBody>
      </p:sp>
      <p:sp>
        <p:nvSpPr>
          <p:cNvPr id="6" name="矩形 5"/>
          <p:cNvSpPr/>
          <p:nvPr/>
        </p:nvSpPr>
        <p:spPr>
          <a:xfrm>
            <a:off x="457200" y="4610545"/>
            <a:ext cx="9409313" cy="1938992"/>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from sklearn.neighbors import KNeighborsClassifier     #K近邻</a:t>
            </a:r>
            <a:r>
              <a:rPr lang="zh-CN" altLang="en-US" sz="2000" dirty="0" smtClean="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module = KNeighborsClassifier(n_neighbors=6)	</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KNN分类器</a:t>
            </a:r>
          </a:p>
          <a:p>
            <a:r>
              <a:rPr lang="zh-CN" altLang="en-US" sz="2000" dirty="0">
                <a:latin typeface="仿宋" panose="02010609060101010101" pitchFamily="49" charset="-122"/>
                <a:ea typeface="仿宋" panose="02010609060101010101" pitchFamily="49" charset="-122"/>
              </a:rPr>
              <a:t>module.fit(Xtrain, Ytrain)						#训练函数</a:t>
            </a:r>
          </a:p>
          <a:p>
            <a:r>
              <a:rPr lang="zh-CN" altLang="en-US" sz="2000" dirty="0">
                <a:latin typeface="仿宋" panose="02010609060101010101" pitchFamily="49" charset="-122"/>
                <a:ea typeface="仿宋" panose="02010609060101010101" pitchFamily="49" charset="-122"/>
              </a:rPr>
              <a:t>y_pred=module.predict(Xtest)					#预测函数</a:t>
            </a:r>
          </a:p>
          <a:p>
            <a:r>
              <a:rPr lang="zh-CN" altLang="en-US" sz="2000" dirty="0" smtClean="0">
                <a:latin typeface="仿宋" panose="02010609060101010101" pitchFamily="49" charset="-122"/>
                <a:ea typeface="仿宋" panose="02010609060101010101" pitchFamily="49" charset="-122"/>
              </a:rPr>
              <a:t>test</a:t>
            </a:r>
            <a:r>
              <a:rPr lang="zh-CN" altLang="en-US" sz="2000" dirty="0">
                <a:latin typeface="仿宋" panose="02010609060101010101" pitchFamily="49" charset="-122"/>
                <a:ea typeface="仿宋" panose="02010609060101010101" pitchFamily="49" charset="-122"/>
              </a:rPr>
              <a:t>_score=np.mean(y_pred==Ytest)				#返回条件成立的占比</a:t>
            </a:r>
          </a:p>
          <a:p>
            <a:r>
              <a:rPr lang="zh-CN" altLang="en-US" sz="2000" dirty="0">
                <a:latin typeface="仿宋" panose="02010609060101010101" pitchFamily="49" charset="-122"/>
                <a:ea typeface="仿宋" panose="02010609060101010101" pitchFamily="49" charset="-122"/>
              </a:rPr>
              <a:t>print(test_score)</a:t>
            </a:r>
          </a:p>
        </p:txBody>
      </p:sp>
      <p:sp>
        <p:nvSpPr>
          <p:cNvPr id="7" name="矩形 6"/>
          <p:cNvSpPr/>
          <p:nvPr/>
        </p:nvSpPr>
        <p:spPr>
          <a:xfrm>
            <a:off x="457201" y="965051"/>
            <a:ext cx="7508544" cy="1015663"/>
          </a:xfrm>
          <a:prstGeom prst="rect">
            <a:avLst/>
          </a:prstGeom>
        </p:spPr>
        <p:txBody>
          <a:bodyPr wrap="square">
            <a:spAutoFit/>
          </a:bodyPr>
          <a:lstStyle/>
          <a:p>
            <a:r>
              <a:rPr lang="en-US" altLang="zh-CN" sz="2000" dirty="0">
                <a:latin typeface="仿宋" panose="02010609060101010101" pitchFamily="49" charset="-122"/>
                <a:ea typeface="仿宋" panose="02010609060101010101" pitchFamily="49" charset="-122"/>
              </a:rPr>
              <a:t>import </a:t>
            </a:r>
            <a:r>
              <a:rPr lang="en-US" altLang="zh-CN" sz="2000" dirty="0" err="1">
                <a:latin typeface="仿宋" panose="02010609060101010101" pitchFamily="49" charset="-122"/>
                <a:ea typeface="仿宋" panose="02010609060101010101" pitchFamily="49" charset="-122"/>
              </a:rPr>
              <a:t>numpy</a:t>
            </a:r>
            <a:r>
              <a:rPr lang="en-US" altLang="zh-CN" sz="2000" dirty="0">
                <a:latin typeface="仿宋" panose="02010609060101010101" pitchFamily="49" charset="-122"/>
                <a:ea typeface="仿宋" panose="02010609060101010101" pitchFamily="49" charset="-122"/>
              </a:rPr>
              <a:t> as np</a:t>
            </a: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a:t>
            </a:r>
            <a:r>
              <a:rPr lang="en-US" altLang="zh-CN" sz="2000" dirty="0">
                <a:latin typeface="仿宋" panose="02010609060101010101" pitchFamily="49" charset="-122"/>
                <a:ea typeface="仿宋" panose="02010609060101010101" pitchFamily="49" charset="-122"/>
              </a:rPr>
              <a:t> import </a:t>
            </a:r>
            <a:r>
              <a:rPr lang="en-US" altLang="zh-CN" sz="2000" dirty="0" smtClean="0">
                <a:latin typeface="仿宋" panose="02010609060101010101" pitchFamily="49" charset="-122"/>
                <a:ea typeface="仿宋" panose="02010609060101010101" pitchFamily="49" charset="-122"/>
              </a:rPr>
              <a:t>datasets</a:t>
            </a:r>
            <a:endParaRPr lang="en-US" altLang="zh-CN" sz="2000" dirty="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digits </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datasets.load_digits</a:t>
            </a:r>
            <a:r>
              <a:rPr lang="en-US" altLang="zh-CN" sz="2000" dirty="0">
                <a:latin typeface="仿宋" panose="02010609060101010101" pitchFamily="49" charset="-122"/>
                <a:ea typeface="仿宋" panose="02010609060101010101" pitchFamily="49" charset="-122"/>
              </a:rPr>
              <a:t>() # </a:t>
            </a:r>
            <a:r>
              <a:rPr lang="zh-CN" altLang="en-US" sz="2000" dirty="0">
                <a:latin typeface="仿宋" panose="02010609060101010101" pitchFamily="49" charset="-122"/>
                <a:ea typeface="仿宋" panose="02010609060101010101" pitchFamily="49" charset="-122"/>
              </a:rPr>
              <a:t>加载数据</a:t>
            </a:r>
          </a:p>
        </p:txBody>
      </p:sp>
    </p:spTree>
    <p:extLst>
      <p:ext uri="{BB962C8B-B14F-4D97-AF65-F5344CB8AC3E}">
        <p14:creationId xmlns:p14="http://schemas.microsoft.com/office/powerpoint/2010/main" val="94700428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27104" y="2456596"/>
            <a:ext cx="4801314" cy="707886"/>
          </a:xfrm>
          <a:prstGeom prst="rect">
            <a:avLst/>
          </a:prstGeom>
          <a:noFill/>
        </p:spPr>
        <p:txBody>
          <a:bodyPr wrap="none" rtlCol="0">
            <a:spAutoFit/>
          </a:bodyPr>
          <a:lstStyle/>
          <a:p>
            <a:r>
              <a:rPr lang="zh-CN" altLang="en-US" sz="4000" dirty="0" smtClean="0">
                <a:latin typeface="黑体" panose="02010609060101010101" pitchFamily="49" charset="-122"/>
                <a:ea typeface="黑体" panose="02010609060101010101" pitchFamily="49" charset="-122"/>
              </a:rPr>
              <a:t>第二部分  深度学习</a:t>
            </a:r>
            <a:endParaRPr lang="zh-CN" altLang="en-US" sz="4000" dirty="0">
              <a:latin typeface="黑体" panose="02010609060101010101" pitchFamily="49" charset="-122"/>
              <a:ea typeface="黑体" panose="02010609060101010101" pitchFamily="49" charset="-122"/>
            </a:endParaRPr>
          </a:p>
        </p:txBody>
      </p:sp>
      <p:sp>
        <p:nvSpPr>
          <p:cNvPr id="3" name="文本框 2"/>
          <p:cNvSpPr txBox="1"/>
          <p:nvPr/>
        </p:nvSpPr>
        <p:spPr>
          <a:xfrm>
            <a:off x="4319601" y="3650776"/>
            <a:ext cx="3416320" cy="523220"/>
          </a:xfrm>
          <a:prstGeom prst="rect">
            <a:avLst/>
          </a:prstGeom>
          <a:noFill/>
        </p:spPr>
        <p:txBody>
          <a:bodyPr wrap="none" rtlCol="0">
            <a:spAutoFit/>
          </a:bodyPr>
          <a:lstStyle/>
          <a:p>
            <a:r>
              <a:rPr lang="zh-CN" altLang="en-US" sz="2800" dirty="0" smtClean="0"/>
              <a:t>（以人脸识别为例）</a:t>
            </a:r>
            <a:endParaRPr lang="zh-CN" altLang="en-US" sz="2800" dirty="0"/>
          </a:p>
        </p:txBody>
      </p:sp>
    </p:spTree>
    <p:extLst>
      <p:ext uri="{BB962C8B-B14F-4D97-AF65-F5344CB8AC3E}">
        <p14:creationId xmlns:p14="http://schemas.microsoft.com/office/powerpoint/2010/main" val="172245308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808222" y="968758"/>
            <a:ext cx="3976047" cy="747215"/>
          </a:xfrm>
        </p:spPr>
        <p:txBody>
          <a:bodyPr>
            <a:noAutofit/>
          </a:bodyPr>
          <a:lstStyle/>
          <a:p>
            <a:r>
              <a:rPr lang="en-US" altLang="zh-CN" sz="2800" dirty="0" smtClean="0">
                <a:solidFill>
                  <a:srgbClr val="FFFF00"/>
                </a:solidFill>
                <a:latin typeface="黑体" pitchFamily="49" charset="-122"/>
                <a:ea typeface="黑体" pitchFamily="49" charset="-122"/>
              </a:rPr>
              <a:t>1.</a:t>
            </a:r>
            <a:r>
              <a:rPr lang="zh-CN" altLang="en-US" sz="2800" dirty="0" smtClean="0">
                <a:solidFill>
                  <a:srgbClr val="FFFF00"/>
                </a:solidFill>
                <a:latin typeface="黑体" pitchFamily="49" charset="-122"/>
                <a:ea typeface="黑体" pitchFamily="49" charset="-122"/>
              </a:rPr>
              <a:t>深度学习概述</a:t>
            </a:r>
          </a:p>
        </p:txBody>
      </p:sp>
      <p:sp>
        <p:nvSpPr>
          <p:cNvPr id="16386" name="Content Placeholder 2"/>
          <p:cNvSpPr>
            <a:spLocks noGrp="1"/>
          </p:cNvSpPr>
          <p:nvPr>
            <p:ph idx="1"/>
          </p:nvPr>
        </p:nvSpPr>
        <p:spPr>
          <a:xfrm>
            <a:off x="1217682" y="1700635"/>
            <a:ext cx="9728581" cy="4188724"/>
          </a:xfrm>
        </p:spPr>
        <p:txBody>
          <a:bodyPr>
            <a:normAutofit/>
          </a:bodyPr>
          <a:lstStyle/>
          <a:p>
            <a:pPr>
              <a:lnSpc>
                <a:spcPct val="150000"/>
              </a:lnSpc>
            </a:pPr>
            <a:r>
              <a:rPr lang="zh-CN" altLang="en-US" dirty="0" smtClean="0">
                <a:solidFill>
                  <a:schemeClr val="tx1"/>
                </a:solidFill>
                <a:latin typeface="仿宋" panose="02010609060101010101" pitchFamily="49" charset="-122"/>
                <a:ea typeface="仿宋" panose="02010609060101010101" pitchFamily="49" charset="-122"/>
              </a:rPr>
              <a:t>深度学习：一种基于</a:t>
            </a:r>
            <a:r>
              <a:rPr lang="zh-CN" altLang="en-US" dirty="0" smtClean="0">
                <a:solidFill>
                  <a:srgbClr val="FFFF00"/>
                </a:solidFill>
                <a:latin typeface="仿宋" panose="02010609060101010101" pitchFamily="49" charset="-122"/>
                <a:ea typeface="仿宋" panose="02010609060101010101" pitchFamily="49" charset="-122"/>
              </a:rPr>
              <a:t>无监督特征学习</a:t>
            </a:r>
            <a:r>
              <a:rPr lang="zh-CN" altLang="en-US" dirty="0" smtClean="0">
                <a:solidFill>
                  <a:schemeClr val="tx1"/>
                </a:solidFill>
                <a:latin typeface="仿宋" panose="02010609060101010101" pitchFamily="49" charset="-122"/>
                <a:ea typeface="仿宋" panose="02010609060101010101" pitchFamily="49" charset="-122"/>
              </a:rPr>
              <a:t>和</a:t>
            </a:r>
            <a:r>
              <a:rPr lang="zh-CN" altLang="en-US" dirty="0" smtClean="0">
                <a:solidFill>
                  <a:srgbClr val="FFFF00"/>
                </a:solidFill>
                <a:latin typeface="仿宋" panose="02010609060101010101" pitchFamily="49" charset="-122"/>
                <a:ea typeface="仿宋" panose="02010609060101010101" pitchFamily="49" charset="-122"/>
              </a:rPr>
              <a:t>特征层次结构</a:t>
            </a:r>
            <a:r>
              <a:rPr lang="zh-CN" altLang="en-US" dirty="0" smtClean="0">
                <a:solidFill>
                  <a:schemeClr val="tx1"/>
                </a:solidFill>
                <a:latin typeface="仿宋" panose="02010609060101010101" pitchFamily="49" charset="-122"/>
                <a:ea typeface="仿宋" panose="02010609060101010101" pitchFamily="49" charset="-122"/>
              </a:rPr>
              <a:t>的学习方法</a:t>
            </a:r>
            <a:r>
              <a:rPr lang="zh-CN" altLang="en-US" dirty="0">
                <a:solidFill>
                  <a:schemeClr val="tx1"/>
                </a:solidFill>
                <a:latin typeface="仿宋" panose="02010609060101010101" pitchFamily="49" charset="-122"/>
                <a:ea typeface="仿宋" panose="02010609060101010101" pitchFamily="49" charset="-122"/>
              </a:rPr>
              <a:t>。</a:t>
            </a:r>
            <a:endParaRPr lang="en-US" altLang="zh-CN" dirty="0" smtClean="0">
              <a:solidFill>
                <a:schemeClr val="tx1"/>
              </a:solidFill>
              <a:latin typeface="仿宋" panose="02010609060101010101" pitchFamily="49" charset="-122"/>
              <a:ea typeface="仿宋" panose="02010609060101010101" pitchFamily="49" charset="-122"/>
            </a:endParaRPr>
          </a:p>
          <a:p>
            <a:pPr>
              <a:lnSpc>
                <a:spcPct val="150000"/>
              </a:lnSpc>
            </a:pPr>
            <a:r>
              <a:rPr lang="zh-CN" altLang="en-US" dirty="0" smtClean="0">
                <a:solidFill>
                  <a:schemeClr val="tx1"/>
                </a:solidFill>
                <a:latin typeface="仿宋" panose="02010609060101010101" pitchFamily="49" charset="-122"/>
                <a:ea typeface="仿宋" panose="02010609060101010101" pitchFamily="49" charset="-122"/>
              </a:rPr>
              <a:t>可能的的名称：</a:t>
            </a:r>
          </a:p>
          <a:p>
            <a:pPr lvl="1">
              <a:lnSpc>
                <a:spcPct val="150000"/>
              </a:lnSpc>
            </a:pPr>
            <a:r>
              <a:rPr lang="zh-CN" altLang="en-US" dirty="0" smtClean="0">
                <a:solidFill>
                  <a:schemeClr val="tx1"/>
                </a:solidFill>
                <a:latin typeface="仿宋" panose="02010609060101010101" pitchFamily="49" charset="-122"/>
                <a:ea typeface="仿宋" panose="02010609060101010101" pitchFamily="49" charset="-122"/>
              </a:rPr>
              <a:t>深度学习</a:t>
            </a:r>
          </a:p>
          <a:p>
            <a:pPr lvl="1">
              <a:lnSpc>
                <a:spcPct val="150000"/>
              </a:lnSpc>
            </a:pPr>
            <a:r>
              <a:rPr lang="zh-CN" altLang="en-US" dirty="0" smtClean="0">
                <a:solidFill>
                  <a:schemeClr val="tx1"/>
                </a:solidFill>
                <a:latin typeface="仿宋" panose="02010609060101010101" pitchFamily="49" charset="-122"/>
                <a:ea typeface="仿宋" panose="02010609060101010101" pitchFamily="49" charset="-122"/>
              </a:rPr>
              <a:t>特征学习</a:t>
            </a:r>
          </a:p>
          <a:p>
            <a:pPr lvl="1">
              <a:lnSpc>
                <a:spcPct val="150000"/>
              </a:lnSpc>
            </a:pPr>
            <a:r>
              <a:rPr lang="zh-CN" altLang="en-US" dirty="0" smtClean="0">
                <a:solidFill>
                  <a:schemeClr val="tx1"/>
                </a:solidFill>
                <a:latin typeface="仿宋" panose="02010609060101010101" pitchFamily="49" charset="-122"/>
                <a:ea typeface="仿宋" panose="02010609060101010101" pitchFamily="49" charset="-122"/>
              </a:rPr>
              <a:t>无监督特征</a:t>
            </a:r>
            <a:r>
              <a:rPr lang="zh-CN" altLang="en-US" dirty="0">
                <a:solidFill>
                  <a:schemeClr val="tx1"/>
                </a:solidFill>
                <a:latin typeface="仿宋" panose="02010609060101010101" pitchFamily="49" charset="-122"/>
                <a:ea typeface="仿宋" panose="02010609060101010101" pitchFamily="49" charset="-122"/>
              </a:rPr>
              <a:t>学习</a:t>
            </a:r>
            <a:endParaRPr lang="zh-CN" altLang="en-US" dirty="0" smtClean="0">
              <a:solidFill>
                <a:schemeClr val="tx1"/>
              </a:solidFill>
              <a:latin typeface="仿宋" panose="02010609060101010101" pitchFamily="49" charset="-122"/>
              <a:ea typeface="仿宋" panose="02010609060101010101" pitchFamily="49" charset="-122"/>
            </a:endParaRPr>
          </a:p>
        </p:txBody>
      </p:sp>
      <p:pic>
        <p:nvPicPr>
          <p:cNvPr id="4" name="Picture 6" descr="“hinton”的图片搜索结果">
            <a:extLst>
              <a:ext uri="{FF2B5EF4-FFF2-40B4-BE49-F238E27FC236}">
                <a16:creationId xmlns:a16="http://schemas.microsoft.com/office/drawing/2014/main" id="{353C301D-7849-4872-974E-BFE1BDA83D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8097" y="2621975"/>
            <a:ext cx="2417930" cy="313983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195293" y="5761814"/>
            <a:ext cx="4972522" cy="646331"/>
          </a:xfrm>
          <a:prstGeom prst="rect">
            <a:avLst/>
          </a:prstGeom>
        </p:spPr>
        <p:txBody>
          <a:bodyPr wrap="square">
            <a:spAutoFit/>
          </a:bodyPr>
          <a:lstStyle/>
          <a:p>
            <a:pPr algn="ctr"/>
            <a:r>
              <a:rPr lang="zh-CN" altLang="en-US" dirty="0">
                <a:solidFill>
                  <a:srgbClr val="FFFF00"/>
                </a:solidFill>
                <a:latin typeface="仿宋" panose="02010609060101010101" pitchFamily="49" charset="-122"/>
                <a:ea typeface="仿宋" panose="02010609060101010101" pitchFamily="49" charset="-122"/>
              </a:rPr>
              <a:t>谷歌人工智能教父及多伦多大学教授杰奥弗里</a:t>
            </a:r>
            <a:r>
              <a:rPr lang="en-US" altLang="zh-CN" dirty="0">
                <a:solidFill>
                  <a:srgbClr val="FFFF00"/>
                </a:solidFill>
                <a:latin typeface="仿宋" panose="02010609060101010101" pitchFamily="49" charset="-122"/>
                <a:ea typeface="仿宋" panose="02010609060101010101" pitchFamily="49" charset="-122"/>
              </a:rPr>
              <a:t>·</a:t>
            </a:r>
            <a:r>
              <a:rPr lang="zh-CN" altLang="en-US" dirty="0">
                <a:solidFill>
                  <a:srgbClr val="FFFF00"/>
                </a:solidFill>
                <a:latin typeface="仿宋" panose="02010609060101010101" pitchFamily="49" charset="-122"/>
                <a:ea typeface="仿宋" panose="02010609060101010101" pitchFamily="49" charset="-122"/>
              </a:rPr>
              <a:t>辛顿</a:t>
            </a:r>
            <a:r>
              <a:rPr lang="en-US" altLang="zh-CN" dirty="0">
                <a:solidFill>
                  <a:srgbClr val="FFFF00"/>
                </a:solidFill>
                <a:latin typeface="仿宋" panose="02010609060101010101" pitchFamily="49" charset="-122"/>
                <a:ea typeface="仿宋" panose="02010609060101010101" pitchFamily="49" charset="-122"/>
              </a:rPr>
              <a:t>(Geoffrey Hinton</a:t>
            </a:r>
            <a:r>
              <a:rPr lang="en-US" altLang="zh-CN" dirty="0" smtClean="0">
                <a:solidFill>
                  <a:srgbClr val="FFFF00"/>
                </a:solidFill>
                <a:latin typeface="仿宋" panose="02010609060101010101" pitchFamily="49" charset="-122"/>
                <a:ea typeface="仿宋" panose="02010609060101010101" pitchFamily="49" charset="-122"/>
              </a:rPr>
              <a:t>)</a:t>
            </a:r>
            <a:r>
              <a:rPr lang="zh-CN" altLang="en-US" dirty="0" smtClean="0">
                <a:solidFill>
                  <a:srgbClr val="FFFF00"/>
                </a:solidFill>
                <a:latin typeface="仿宋" panose="02010609060101010101" pitchFamily="49" charset="-122"/>
                <a:ea typeface="仿宋" panose="02010609060101010101" pitchFamily="49" charset="-122"/>
              </a:rPr>
              <a:t>，</a:t>
            </a:r>
            <a:r>
              <a:rPr lang="en-US" altLang="zh-CN" dirty="0" smtClean="0">
                <a:solidFill>
                  <a:srgbClr val="FFFF00"/>
                </a:solidFill>
                <a:latin typeface="仿宋" panose="02010609060101010101" pitchFamily="49" charset="-122"/>
                <a:ea typeface="仿宋" panose="02010609060101010101" pitchFamily="49" charset="-122"/>
              </a:rPr>
              <a:t>2018</a:t>
            </a:r>
            <a:r>
              <a:rPr lang="zh-CN" altLang="en-US" dirty="0" smtClean="0">
                <a:solidFill>
                  <a:srgbClr val="FFFF00"/>
                </a:solidFill>
                <a:latin typeface="仿宋" panose="02010609060101010101" pitchFamily="49" charset="-122"/>
                <a:ea typeface="仿宋" panose="02010609060101010101" pitchFamily="49" charset="-122"/>
              </a:rPr>
              <a:t>年获图灵奖</a:t>
            </a:r>
            <a:endParaRPr lang="zh-CN" altLang="en-US" dirty="0">
              <a:solidFill>
                <a:srgbClr val="FFFF00"/>
              </a:solidFill>
              <a:latin typeface="仿宋" panose="02010609060101010101" pitchFamily="49" charset="-122"/>
              <a:ea typeface="仿宋" panose="02010609060101010101" pitchFamily="49" charset="-122"/>
            </a:endParaRPr>
          </a:p>
        </p:txBody>
      </p:sp>
      <p:sp>
        <p:nvSpPr>
          <p:cNvPr id="2" name="文本框 1"/>
          <p:cNvSpPr txBox="1"/>
          <p:nvPr/>
        </p:nvSpPr>
        <p:spPr>
          <a:xfrm>
            <a:off x="692246" y="328364"/>
            <a:ext cx="4208000"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一</a:t>
            </a:r>
            <a:r>
              <a:rPr lang="en-US" altLang="zh-CN" sz="2800" dirty="0" smtClean="0">
                <a:solidFill>
                  <a:srgbClr val="FFFF00"/>
                </a:solidFill>
                <a:latin typeface="黑体" panose="02010609060101010101" pitchFamily="49" charset="-122"/>
                <a:ea typeface="黑体" panose="02010609060101010101" pitchFamily="49" charset="-122"/>
              </a:rPr>
              <a:t>.</a:t>
            </a:r>
            <a:r>
              <a:rPr lang="zh-CN" altLang="en-US" sz="2800" dirty="0" smtClean="0">
                <a:solidFill>
                  <a:srgbClr val="FFFF00"/>
                </a:solidFill>
                <a:latin typeface="黑体" panose="02010609060101010101" pitchFamily="49" charset="-122"/>
                <a:ea typeface="黑体" panose="02010609060101010101" pitchFamily="49" charset="-122"/>
              </a:rPr>
              <a:t>走进深度学习</a:t>
            </a:r>
            <a:endParaRPr lang="zh-CN" altLang="en-US" sz="28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8836097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94932" y="539770"/>
            <a:ext cx="3708331" cy="523220"/>
          </a:xfrm>
          <a:prstGeom prst="rect">
            <a:avLst/>
          </a:prstGeom>
          <a:noFill/>
        </p:spPr>
        <p:txBody>
          <a:bodyPr wrap="square" rtlCol="0">
            <a:spAutoFit/>
          </a:bodyPr>
          <a:lstStyle/>
          <a:p>
            <a:r>
              <a:rPr lang="en-US" altLang="zh-CN" sz="2800" dirty="0" smtClean="0">
                <a:solidFill>
                  <a:srgbClr val="FFFF00"/>
                </a:solidFill>
                <a:latin typeface="黑体" panose="02010609060101010101" pitchFamily="49" charset="-122"/>
                <a:ea typeface="黑体" panose="02010609060101010101" pitchFamily="49" charset="-122"/>
              </a:rPr>
              <a:t>2.</a:t>
            </a:r>
            <a:r>
              <a:rPr lang="zh-CN" altLang="en-US" sz="2800" dirty="0" smtClean="0">
                <a:solidFill>
                  <a:srgbClr val="FFFF00"/>
                </a:solidFill>
                <a:latin typeface="黑体" panose="02010609060101010101" pitchFamily="49" charset="-122"/>
                <a:ea typeface="黑体" panose="02010609060101010101" pitchFamily="49" charset="-122"/>
              </a:rPr>
              <a:t>深度学习产生动机</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圆角矩形 4"/>
          <p:cNvSpPr/>
          <p:nvPr/>
        </p:nvSpPr>
        <p:spPr bwMode="auto">
          <a:xfrm>
            <a:off x="4233292" y="1581907"/>
            <a:ext cx="534755" cy="1246763"/>
          </a:xfrm>
          <a:prstGeom prst="roundRect">
            <a:avLst/>
          </a:prstGeom>
          <a:solidFill>
            <a:schemeClr val="accent1">
              <a:lumMod val="60000"/>
              <a:lumOff val="4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dirty="0" smtClean="0">
                <a:solidFill>
                  <a:schemeClr val="bg1"/>
                </a:solidFill>
                <a:latin typeface="微软雅黑" panose="020B0503020204020204" pitchFamily="34" charset="-122"/>
                <a:ea typeface="微软雅黑" panose="020B0503020204020204" pitchFamily="34" charset="-122"/>
              </a:rPr>
              <a:t>特征提取</a:t>
            </a:r>
            <a:endParaRPr kumimoji="0" lang="zh-CN" altLang="en-US"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6" name="圆角矩形 5"/>
          <p:cNvSpPr/>
          <p:nvPr/>
        </p:nvSpPr>
        <p:spPr bwMode="auto">
          <a:xfrm>
            <a:off x="5529578" y="1802943"/>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7" name="圆角矩形 6"/>
          <p:cNvSpPr/>
          <p:nvPr/>
        </p:nvSpPr>
        <p:spPr bwMode="auto">
          <a:xfrm>
            <a:off x="2145062" y="1836849"/>
            <a:ext cx="133119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样本数据</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8" name="圆角矩形 7"/>
          <p:cNvSpPr/>
          <p:nvPr/>
        </p:nvSpPr>
        <p:spPr bwMode="auto">
          <a:xfrm>
            <a:off x="2145061" y="2196889"/>
            <a:ext cx="133119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样本数据</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9" name="圆角矩形 8"/>
          <p:cNvSpPr/>
          <p:nvPr/>
        </p:nvSpPr>
        <p:spPr bwMode="auto">
          <a:xfrm>
            <a:off x="2145060" y="2556929"/>
            <a:ext cx="133119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样本数据</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0" name="圆角矩形 9"/>
          <p:cNvSpPr/>
          <p:nvPr/>
        </p:nvSpPr>
        <p:spPr bwMode="auto">
          <a:xfrm>
            <a:off x="6381521" y="1796427"/>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1" name="圆角矩形 10"/>
          <p:cNvSpPr/>
          <p:nvPr/>
        </p:nvSpPr>
        <p:spPr bwMode="auto">
          <a:xfrm>
            <a:off x="6846746" y="1802943"/>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2" name="圆角矩形 11"/>
          <p:cNvSpPr/>
          <p:nvPr/>
        </p:nvSpPr>
        <p:spPr bwMode="auto">
          <a:xfrm>
            <a:off x="8669425" y="1709874"/>
            <a:ext cx="534755" cy="967978"/>
          </a:xfrm>
          <a:prstGeom prst="roundRect">
            <a:avLst/>
          </a:prstGeom>
          <a:solidFill>
            <a:schemeClr val="accent1">
              <a:lumMod val="60000"/>
              <a:lumOff val="4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预处理</a:t>
            </a:r>
          </a:p>
        </p:txBody>
      </p:sp>
      <p:sp>
        <p:nvSpPr>
          <p:cNvPr id="13" name="圆角矩形 12"/>
          <p:cNvSpPr/>
          <p:nvPr/>
        </p:nvSpPr>
        <p:spPr bwMode="auto">
          <a:xfrm>
            <a:off x="5519936" y="1453716"/>
            <a:ext cx="2258197" cy="374571"/>
          </a:xfrm>
          <a:prstGeom prst="roundRect">
            <a:avLst/>
          </a:prstGeom>
          <a:solidFill>
            <a:srgbClr val="FF5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特征样本集</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4" name="圆角矩形 13"/>
          <p:cNvSpPr/>
          <p:nvPr/>
        </p:nvSpPr>
        <p:spPr bwMode="auto">
          <a:xfrm>
            <a:off x="2145064" y="1453742"/>
            <a:ext cx="1331192" cy="374571"/>
          </a:xfrm>
          <a:prstGeom prst="roundRect">
            <a:avLst/>
          </a:prstGeom>
          <a:solidFill>
            <a:srgbClr val="FF5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原始样本集</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5" name="圆角矩形 14"/>
          <p:cNvSpPr/>
          <p:nvPr/>
        </p:nvSpPr>
        <p:spPr bwMode="auto">
          <a:xfrm>
            <a:off x="5616971" y="3292873"/>
            <a:ext cx="797706" cy="2755344"/>
          </a:xfrm>
          <a:prstGeom prst="roundRect">
            <a:avLst/>
          </a:prstGeom>
          <a:solidFill>
            <a:srgbClr val="FF5050"/>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机器学习算法</a:t>
            </a:r>
          </a:p>
        </p:txBody>
      </p:sp>
      <p:sp>
        <p:nvSpPr>
          <p:cNvPr id="16" name="右箭头 15"/>
          <p:cNvSpPr/>
          <p:nvPr/>
        </p:nvSpPr>
        <p:spPr bwMode="auto">
          <a:xfrm>
            <a:off x="3580789" y="2050121"/>
            <a:ext cx="499535" cy="321223"/>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右箭头 16"/>
          <p:cNvSpPr/>
          <p:nvPr/>
        </p:nvSpPr>
        <p:spPr bwMode="auto">
          <a:xfrm>
            <a:off x="4876933" y="2041909"/>
            <a:ext cx="499535" cy="321223"/>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8" name="右箭头 17"/>
          <p:cNvSpPr/>
          <p:nvPr/>
        </p:nvSpPr>
        <p:spPr bwMode="auto">
          <a:xfrm>
            <a:off x="7973277" y="2041908"/>
            <a:ext cx="499535" cy="321223"/>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9" name="右箭头 18"/>
          <p:cNvSpPr/>
          <p:nvPr/>
        </p:nvSpPr>
        <p:spPr bwMode="auto">
          <a:xfrm rot="5400000">
            <a:off x="8687035" y="2808734"/>
            <a:ext cx="499535" cy="321223"/>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0" name="右箭头 19"/>
          <p:cNvSpPr/>
          <p:nvPr/>
        </p:nvSpPr>
        <p:spPr bwMode="auto">
          <a:xfrm flipH="1">
            <a:off x="6446789" y="3307766"/>
            <a:ext cx="1297990" cy="917079"/>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bg1"/>
                </a:solidFill>
                <a:effectLst/>
                <a:latin typeface="Arial" pitchFamily="34" charset="0"/>
                <a:ea typeface="宋体" pitchFamily="2" charset="-122"/>
              </a:rPr>
              <a:t>训练</a:t>
            </a:r>
            <a:endParaRPr kumimoji="0" lang="zh-CN" altLang="en-US" sz="2800" b="0" i="0" u="none" strike="noStrike" cap="none" normalizeH="0" baseline="0" dirty="0" smtClean="0">
              <a:ln>
                <a:noFill/>
              </a:ln>
              <a:solidFill>
                <a:schemeClr val="tx1"/>
              </a:solidFill>
              <a:effectLst/>
              <a:latin typeface="Arial" pitchFamily="34" charset="0"/>
              <a:ea typeface="宋体" pitchFamily="2" charset="-122"/>
            </a:endParaRPr>
          </a:p>
        </p:txBody>
      </p:sp>
      <p:sp>
        <p:nvSpPr>
          <p:cNvPr id="21" name="右箭头 20"/>
          <p:cNvSpPr/>
          <p:nvPr/>
        </p:nvSpPr>
        <p:spPr bwMode="auto">
          <a:xfrm flipH="1">
            <a:off x="4367807" y="5091480"/>
            <a:ext cx="1184231" cy="917079"/>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bg1"/>
                </a:solidFill>
                <a:effectLst/>
                <a:latin typeface="Arial" pitchFamily="34" charset="0"/>
                <a:ea typeface="宋体" pitchFamily="2" charset="-122"/>
              </a:rPr>
              <a:t>输出</a:t>
            </a:r>
          </a:p>
        </p:txBody>
      </p:sp>
      <p:sp>
        <p:nvSpPr>
          <p:cNvPr id="22" name="圆角矩形 21"/>
          <p:cNvSpPr/>
          <p:nvPr/>
        </p:nvSpPr>
        <p:spPr bwMode="auto">
          <a:xfrm>
            <a:off x="3295112" y="4749836"/>
            <a:ext cx="1036092" cy="374571"/>
          </a:xfrm>
          <a:prstGeom prst="roundRect">
            <a:avLst/>
          </a:prstGeom>
          <a:solidFill>
            <a:srgbClr val="FF5050"/>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验证集</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3" name="圆角矩形 22"/>
          <p:cNvSpPr/>
          <p:nvPr/>
        </p:nvSpPr>
        <p:spPr bwMode="auto">
          <a:xfrm>
            <a:off x="2220258" y="5115720"/>
            <a:ext cx="534755" cy="696337"/>
          </a:xfrm>
          <a:prstGeom prst="roundRect">
            <a:avLst/>
          </a:prstGeom>
          <a:solidFill>
            <a:schemeClr val="accent1">
              <a:lumMod val="60000"/>
              <a:lumOff val="4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评价</a:t>
            </a:r>
          </a:p>
        </p:txBody>
      </p:sp>
      <p:sp>
        <p:nvSpPr>
          <p:cNvPr id="24" name="右箭头 23"/>
          <p:cNvSpPr/>
          <p:nvPr/>
        </p:nvSpPr>
        <p:spPr bwMode="auto">
          <a:xfrm flipH="1">
            <a:off x="2774586" y="5272375"/>
            <a:ext cx="491309" cy="321223"/>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5" name="圆角矩形 24"/>
          <p:cNvSpPr/>
          <p:nvPr/>
        </p:nvSpPr>
        <p:spPr bwMode="auto">
          <a:xfrm>
            <a:off x="7145285" y="1827172"/>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6" name="圆角矩形 25"/>
          <p:cNvSpPr/>
          <p:nvPr/>
        </p:nvSpPr>
        <p:spPr bwMode="auto">
          <a:xfrm>
            <a:off x="5521304" y="2158984"/>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7" name="圆角矩形 26"/>
          <p:cNvSpPr/>
          <p:nvPr/>
        </p:nvSpPr>
        <p:spPr bwMode="auto">
          <a:xfrm>
            <a:off x="6373247" y="2152468"/>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8" name="圆角矩形 27"/>
          <p:cNvSpPr/>
          <p:nvPr/>
        </p:nvSpPr>
        <p:spPr bwMode="auto">
          <a:xfrm>
            <a:off x="6838472" y="2158984"/>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9" name="圆角矩形 28"/>
          <p:cNvSpPr/>
          <p:nvPr/>
        </p:nvSpPr>
        <p:spPr bwMode="auto">
          <a:xfrm>
            <a:off x="7137011" y="2183213"/>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0" name="圆角矩形 29"/>
          <p:cNvSpPr/>
          <p:nvPr/>
        </p:nvSpPr>
        <p:spPr bwMode="auto">
          <a:xfrm>
            <a:off x="5521304" y="2517496"/>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1" name="圆角矩形 30"/>
          <p:cNvSpPr/>
          <p:nvPr/>
        </p:nvSpPr>
        <p:spPr bwMode="auto">
          <a:xfrm>
            <a:off x="6373247" y="2510980"/>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2" name="圆角矩形 31"/>
          <p:cNvSpPr/>
          <p:nvPr/>
        </p:nvSpPr>
        <p:spPr bwMode="auto">
          <a:xfrm>
            <a:off x="6838472" y="2517496"/>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3" name="圆角矩形 32"/>
          <p:cNvSpPr/>
          <p:nvPr/>
        </p:nvSpPr>
        <p:spPr bwMode="auto">
          <a:xfrm>
            <a:off x="7137011" y="2541725"/>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4" name="圆角矩形 33"/>
          <p:cNvSpPr/>
          <p:nvPr/>
        </p:nvSpPr>
        <p:spPr bwMode="auto">
          <a:xfrm>
            <a:off x="7833834" y="3634211"/>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5" name="圆角矩形 34"/>
          <p:cNvSpPr/>
          <p:nvPr/>
        </p:nvSpPr>
        <p:spPr bwMode="auto">
          <a:xfrm>
            <a:off x="8685777" y="3627695"/>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6" name="圆角矩形 35"/>
          <p:cNvSpPr/>
          <p:nvPr/>
        </p:nvSpPr>
        <p:spPr bwMode="auto">
          <a:xfrm>
            <a:off x="9151002" y="3634211"/>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7" name="圆角矩形 36"/>
          <p:cNvSpPr/>
          <p:nvPr/>
        </p:nvSpPr>
        <p:spPr bwMode="auto">
          <a:xfrm>
            <a:off x="7824192" y="3284984"/>
            <a:ext cx="2258197" cy="374571"/>
          </a:xfrm>
          <a:prstGeom prst="roundRect">
            <a:avLst/>
          </a:prstGeom>
          <a:solidFill>
            <a:srgbClr val="FF5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训练集</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8" name="圆角矩形 37"/>
          <p:cNvSpPr/>
          <p:nvPr/>
        </p:nvSpPr>
        <p:spPr bwMode="auto">
          <a:xfrm>
            <a:off x="9449541" y="3658440"/>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39" name="圆角矩形 38"/>
          <p:cNvSpPr/>
          <p:nvPr/>
        </p:nvSpPr>
        <p:spPr bwMode="auto">
          <a:xfrm>
            <a:off x="7825560" y="3990252"/>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0" name="圆角矩形 39"/>
          <p:cNvSpPr/>
          <p:nvPr/>
        </p:nvSpPr>
        <p:spPr bwMode="auto">
          <a:xfrm>
            <a:off x="8677503" y="3983736"/>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1" name="圆角矩形 40"/>
          <p:cNvSpPr/>
          <p:nvPr/>
        </p:nvSpPr>
        <p:spPr bwMode="auto">
          <a:xfrm>
            <a:off x="9142728" y="3990252"/>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2" name="圆角矩形 41"/>
          <p:cNvSpPr/>
          <p:nvPr/>
        </p:nvSpPr>
        <p:spPr bwMode="auto">
          <a:xfrm>
            <a:off x="9441267" y="4014481"/>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3" name="圆角矩形 42"/>
          <p:cNvSpPr/>
          <p:nvPr/>
        </p:nvSpPr>
        <p:spPr bwMode="auto">
          <a:xfrm>
            <a:off x="7825560" y="4348764"/>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4" name="圆角矩形 43"/>
          <p:cNvSpPr/>
          <p:nvPr/>
        </p:nvSpPr>
        <p:spPr bwMode="auto">
          <a:xfrm>
            <a:off x="8677503" y="4342248"/>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5" name="圆角矩形 44"/>
          <p:cNvSpPr/>
          <p:nvPr/>
        </p:nvSpPr>
        <p:spPr bwMode="auto">
          <a:xfrm>
            <a:off x="9142728" y="4348764"/>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6" name="圆角矩形 45"/>
          <p:cNvSpPr/>
          <p:nvPr/>
        </p:nvSpPr>
        <p:spPr bwMode="auto">
          <a:xfrm>
            <a:off x="9441267" y="4372993"/>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7" name="圆角矩形 46"/>
          <p:cNvSpPr/>
          <p:nvPr/>
        </p:nvSpPr>
        <p:spPr bwMode="auto">
          <a:xfrm>
            <a:off x="7813489" y="5146379"/>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8" name="圆角矩形 47"/>
          <p:cNvSpPr/>
          <p:nvPr/>
        </p:nvSpPr>
        <p:spPr bwMode="auto">
          <a:xfrm>
            <a:off x="8665432" y="5139863"/>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49" name="圆角矩形 48"/>
          <p:cNvSpPr/>
          <p:nvPr/>
        </p:nvSpPr>
        <p:spPr bwMode="auto">
          <a:xfrm>
            <a:off x="9130657" y="5146379"/>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0" name="圆角矩形 49"/>
          <p:cNvSpPr/>
          <p:nvPr/>
        </p:nvSpPr>
        <p:spPr bwMode="auto">
          <a:xfrm>
            <a:off x="7803847" y="4797152"/>
            <a:ext cx="2258197" cy="374571"/>
          </a:xfrm>
          <a:prstGeom prst="roundRect">
            <a:avLst/>
          </a:prstGeom>
          <a:solidFill>
            <a:srgbClr val="FF5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验证集</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1" name="圆角矩形 50"/>
          <p:cNvSpPr/>
          <p:nvPr/>
        </p:nvSpPr>
        <p:spPr bwMode="auto">
          <a:xfrm>
            <a:off x="9429196" y="5170608"/>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2" name="圆角矩形 51"/>
          <p:cNvSpPr/>
          <p:nvPr/>
        </p:nvSpPr>
        <p:spPr bwMode="auto">
          <a:xfrm>
            <a:off x="7805215" y="5502420"/>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3" name="圆角矩形 52"/>
          <p:cNvSpPr/>
          <p:nvPr/>
        </p:nvSpPr>
        <p:spPr bwMode="auto">
          <a:xfrm>
            <a:off x="8657158" y="5495904"/>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4" name="圆角矩形 53"/>
          <p:cNvSpPr/>
          <p:nvPr/>
        </p:nvSpPr>
        <p:spPr bwMode="auto">
          <a:xfrm>
            <a:off x="9122383" y="5502420"/>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5" name="圆角矩形 54"/>
          <p:cNvSpPr/>
          <p:nvPr/>
        </p:nvSpPr>
        <p:spPr bwMode="auto">
          <a:xfrm>
            <a:off x="9420922" y="5526649"/>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6" name="圆角矩形 55"/>
          <p:cNvSpPr/>
          <p:nvPr/>
        </p:nvSpPr>
        <p:spPr bwMode="auto">
          <a:xfrm>
            <a:off x="7805215" y="5860932"/>
            <a:ext cx="843669"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600" dirty="0" smtClean="0">
                <a:solidFill>
                  <a:schemeClr val="bg1"/>
                </a:solidFill>
                <a:latin typeface="微软雅黑" panose="020B0503020204020204" pitchFamily="34" charset="-122"/>
                <a:ea typeface="微软雅黑" panose="020B0503020204020204" pitchFamily="34" charset="-122"/>
              </a:rPr>
              <a:t>特征</a:t>
            </a:r>
            <a:r>
              <a:rPr lang="en-US" altLang="zh-CN" sz="1600" dirty="0" smtClean="0">
                <a:solidFill>
                  <a:schemeClr val="bg1"/>
                </a:solidFill>
                <a:latin typeface="微软雅黑" panose="020B0503020204020204" pitchFamily="34" charset="-122"/>
                <a:ea typeface="微软雅黑" panose="020B0503020204020204" pitchFamily="34" charset="-122"/>
              </a:rPr>
              <a:t>1</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7" name="圆角矩形 56"/>
          <p:cNvSpPr/>
          <p:nvPr/>
        </p:nvSpPr>
        <p:spPr bwMode="auto">
          <a:xfrm>
            <a:off x="8657158" y="5854416"/>
            <a:ext cx="433113" cy="374571"/>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8" name="圆角矩形 57"/>
          <p:cNvSpPr/>
          <p:nvPr/>
        </p:nvSpPr>
        <p:spPr bwMode="auto">
          <a:xfrm>
            <a:off x="9122383" y="5860932"/>
            <a:ext cx="290265" cy="364748"/>
          </a:xfrm>
          <a:prstGeom prst="roundRect">
            <a:avLst/>
          </a:prstGeom>
          <a:solidFill>
            <a:srgbClr val="FFC00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CN" sz="1600" dirty="0" smtClean="0">
                <a:solidFill>
                  <a:schemeClr val="bg1"/>
                </a:solidFill>
                <a:latin typeface="微软雅黑" panose="020B0503020204020204" pitchFamily="34" charset="-122"/>
                <a:ea typeface="微软雅黑" panose="020B0503020204020204" pitchFamily="34" charset="-122"/>
              </a:rPr>
              <a:t>n</a:t>
            </a:r>
            <a:endParaRPr kumimoji="0" lang="zh-CN" altLang="en-US" sz="16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59" name="圆角矩形 58"/>
          <p:cNvSpPr/>
          <p:nvPr/>
        </p:nvSpPr>
        <p:spPr bwMode="auto">
          <a:xfrm>
            <a:off x="9420922" y="5885161"/>
            <a:ext cx="632848" cy="340519"/>
          </a:xfrm>
          <a:prstGeom prst="roundRect">
            <a:avLst/>
          </a:prstGeom>
          <a:solidFill>
            <a:srgbClr val="92D050"/>
          </a:solidFill>
          <a:ln>
            <a:solidFill>
              <a:schemeClr val="tx1">
                <a:lumMod val="9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60" name="圆角矩形 59"/>
          <p:cNvSpPr/>
          <p:nvPr/>
        </p:nvSpPr>
        <p:spPr bwMode="auto">
          <a:xfrm>
            <a:off x="3310772" y="5128797"/>
            <a:ext cx="1020432" cy="340519"/>
          </a:xfrm>
          <a:prstGeom prst="roundRect">
            <a:avLst/>
          </a:prstGeom>
          <a:solidFill>
            <a:srgbClr val="92D050"/>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预测目标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61" name="圆角矩形 60"/>
          <p:cNvSpPr/>
          <p:nvPr/>
        </p:nvSpPr>
        <p:spPr bwMode="auto">
          <a:xfrm>
            <a:off x="3302498" y="5484838"/>
            <a:ext cx="1020432" cy="340519"/>
          </a:xfrm>
          <a:prstGeom prst="roundRect">
            <a:avLst/>
          </a:prstGeom>
          <a:solidFill>
            <a:srgbClr val="92D050"/>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预测目标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62" name="圆角矩形 61"/>
          <p:cNvSpPr/>
          <p:nvPr/>
        </p:nvSpPr>
        <p:spPr bwMode="auto">
          <a:xfrm>
            <a:off x="3302498" y="5843350"/>
            <a:ext cx="1020432" cy="340519"/>
          </a:xfrm>
          <a:prstGeom prst="roundRect">
            <a:avLst/>
          </a:prstGeom>
          <a:solidFill>
            <a:srgbClr val="92D050"/>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1400" dirty="0" smtClean="0">
                <a:solidFill>
                  <a:schemeClr val="bg1"/>
                </a:solidFill>
                <a:latin typeface="微软雅黑" panose="020B0503020204020204" pitchFamily="34" charset="-122"/>
                <a:ea typeface="微软雅黑" panose="020B0503020204020204" pitchFamily="34" charset="-122"/>
              </a:rPr>
              <a:t>预测目标</a:t>
            </a:r>
            <a:endParaRPr kumimoji="0" lang="zh-CN" altLang="en-US" sz="14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63" name="圆角矩形 62"/>
          <p:cNvSpPr/>
          <p:nvPr/>
        </p:nvSpPr>
        <p:spPr bwMode="auto">
          <a:xfrm>
            <a:off x="1685503" y="5115720"/>
            <a:ext cx="534755" cy="696337"/>
          </a:xfrm>
          <a:prstGeom prst="roundRect">
            <a:avLst/>
          </a:prstGeom>
          <a:solidFill>
            <a:schemeClr val="accent1">
              <a:lumMod val="60000"/>
              <a:lumOff val="40000"/>
            </a:schemeClr>
          </a:solidFill>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改进</a:t>
            </a:r>
          </a:p>
        </p:txBody>
      </p:sp>
      <p:sp>
        <p:nvSpPr>
          <p:cNvPr id="64" name="右箭头 63"/>
          <p:cNvSpPr/>
          <p:nvPr/>
        </p:nvSpPr>
        <p:spPr bwMode="auto">
          <a:xfrm flipH="1">
            <a:off x="6442293" y="4999773"/>
            <a:ext cx="1297990" cy="917079"/>
          </a:xfrm>
          <a:prstGeom prst="rightArrow">
            <a:avLst/>
          </a:prstGeom>
          <a:ln>
            <a:solidFill>
              <a:schemeClr val="accent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bg1"/>
                </a:solidFill>
                <a:effectLst/>
                <a:latin typeface="Arial" pitchFamily="34" charset="0"/>
                <a:ea typeface="宋体" pitchFamily="2" charset="-122"/>
              </a:rPr>
              <a:t>测试</a:t>
            </a:r>
            <a:endParaRPr kumimoji="0" lang="zh-CN" altLang="en-US" sz="2800" b="0" i="0" u="none" strike="noStrike" cap="none" normalizeH="0" baseline="0" dirty="0" smtClean="0">
              <a:ln>
                <a:noFill/>
              </a:ln>
              <a:solidFill>
                <a:schemeClr val="tx1"/>
              </a:solidFill>
              <a:effectLst/>
              <a:latin typeface="Arial" pitchFamily="34" charset="0"/>
              <a:ea typeface="宋体" pitchFamily="2" charset="-122"/>
            </a:endParaRPr>
          </a:p>
        </p:txBody>
      </p:sp>
      <p:pic>
        <p:nvPicPr>
          <p:cNvPr id="65" name="Picture 2">
            <a:extLst>
              <a:ext uri="{FF2B5EF4-FFF2-40B4-BE49-F238E27FC236}">
                <a16:creationId xmlns:a16="http://schemas.microsoft.com/office/drawing/2014/main" id="{48BA580B-2C17-47F3-A747-945C324510CF}"/>
              </a:ext>
            </a:extLst>
          </p:cNvPr>
          <p:cNvPicPr>
            <a:picLocks noChangeAspect="1" noChangeArrowheads="1"/>
          </p:cNvPicPr>
          <p:nvPr/>
        </p:nvPicPr>
        <p:blipFill>
          <a:blip r:embed="rId3" cstate="print"/>
          <a:srcRect/>
          <a:stretch>
            <a:fillRect/>
          </a:stretch>
        </p:blipFill>
        <p:spPr bwMode="auto">
          <a:xfrm>
            <a:off x="1866078" y="2992925"/>
            <a:ext cx="1931828" cy="1644109"/>
          </a:xfrm>
          <a:prstGeom prst="rect">
            <a:avLst/>
          </a:prstGeom>
          <a:noFill/>
          <a:ln w="9525">
            <a:noFill/>
            <a:miter lim="800000"/>
            <a:headEnd/>
            <a:tailEnd/>
          </a:ln>
        </p:spPr>
      </p:pic>
      <p:sp>
        <p:nvSpPr>
          <p:cNvPr id="66" name="矩形标注 65"/>
          <p:cNvSpPr/>
          <p:nvPr/>
        </p:nvSpPr>
        <p:spPr>
          <a:xfrm>
            <a:off x="4233292" y="336062"/>
            <a:ext cx="6759252" cy="943996"/>
          </a:xfrm>
          <a:prstGeom prst="wedgeRectCallout">
            <a:avLst>
              <a:gd name="adj1" fmla="val -42820"/>
              <a:gd name="adj2" fmla="val 865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000" dirty="0">
                <a:latin typeface="仿宋" panose="02010609060101010101" pitchFamily="49" charset="-122"/>
                <a:ea typeface="仿宋" panose="02010609060101010101" pitchFamily="49" charset="-122"/>
              </a:rPr>
              <a:t>传统机器学习的特征提取由手工进行，手工选取特征费时费力，需要启发式专业知识，很大程度上靠经验和</a:t>
            </a:r>
            <a:r>
              <a:rPr lang="zh-CN" altLang="en-US" sz="2000" dirty="0" smtClean="0">
                <a:latin typeface="仿宋" panose="02010609060101010101" pitchFamily="49" charset="-122"/>
                <a:ea typeface="仿宋" panose="02010609060101010101" pitchFamily="49" charset="-122"/>
              </a:rPr>
              <a:t>运气。</a:t>
            </a:r>
            <a:endParaRPr lang="zh-CN" altLang="en-US" sz="2000" dirty="0">
              <a:latin typeface="仿宋" panose="02010609060101010101" pitchFamily="49" charset="-122"/>
              <a:ea typeface="仿宋" panose="02010609060101010101" pitchFamily="49" charset="-122"/>
            </a:endParaRPr>
          </a:p>
        </p:txBody>
      </p:sp>
      <p:sp>
        <p:nvSpPr>
          <p:cNvPr id="67" name="矩形 66"/>
          <p:cNvSpPr/>
          <p:nvPr/>
        </p:nvSpPr>
        <p:spPr>
          <a:xfrm>
            <a:off x="10532777" y="2536945"/>
            <a:ext cx="975855" cy="3323987"/>
          </a:xfrm>
          <a:prstGeom prst="rect">
            <a:avLst/>
          </a:prstGeom>
        </p:spPr>
        <p:txBody>
          <a:bodyPr wrap="square">
            <a:spAutoFit/>
          </a:bodyPr>
          <a:lstStyle/>
          <a:p>
            <a:pPr>
              <a:lnSpc>
                <a:spcPct val="150000"/>
              </a:lnSpc>
            </a:pPr>
            <a:r>
              <a:rPr lang="zh-CN" altLang="en-US" sz="2800" dirty="0">
                <a:latin typeface="黑体" panose="02010609060101010101" pitchFamily="49" charset="-122"/>
                <a:ea typeface="黑体" panose="02010609060101010101" pitchFamily="49" charset="-122"/>
              </a:rPr>
              <a:t>是否能自动地学习特征？</a:t>
            </a:r>
            <a:endParaRPr lang="en-US" altLang="zh-CN" sz="2800" dirty="0">
              <a:latin typeface="黑体" panose="02010609060101010101" pitchFamily="49" charset="-122"/>
              <a:ea typeface="黑体" panose="02010609060101010101" pitchFamily="49" charset="-122"/>
            </a:endParaRPr>
          </a:p>
        </p:txBody>
      </p:sp>
      <p:sp>
        <p:nvSpPr>
          <p:cNvPr id="4" name="矩形 3"/>
          <p:cNvSpPr/>
          <p:nvPr/>
        </p:nvSpPr>
        <p:spPr>
          <a:xfrm>
            <a:off x="10744868" y="1706026"/>
            <a:ext cx="877163" cy="923330"/>
          </a:xfrm>
          <a:prstGeom prst="rect">
            <a:avLst/>
          </a:prstGeom>
          <a:noFill/>
        </p:spPr>
        <p:txBody>
          <a:bodyPr wrap="none" lIns="91440" tIns="45720" rIns="91440" bIns="45720">
            <a:spAutoFit/>
          </a:bodyPr>
          <a:lstStyle/>
          <a:p>
            <a:pPr algn="ctr"/>
            <a:r>
              <a:rPr lang="zh-CN" altLang="en-US" sz="5400" b="1" cap="none" spc="0" dirty="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rPr>
              <a:t>？</a:t>
            </a:r>
            <a:endParaRPr lang="zh-CN" altLang="en-US" sz="5400" b="1" cap="none" spc="0" dirty="0">
              <a:ln w="0"/>
              <a:solidFill>
                <a:srgbClr val="FFFF00"/>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28714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ontent Placeholder 2"/>
          <p:cNvSpPr txBox="1">
            <a:spLocks/>
          </p:cNvSpPr>
          <p:nvPr/>
        </p:nvSpPr>
        <p:spPr bwMode="auto">
          <a:xfrm>
            <a:off x="1546796" y="1375271"/>
            <a:ext cx="9017000" cy="57680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spcBef>
                <a:spcPct val="20000"/>
              </a:spcBef>
            </a:pPr>
            <a:r>
              <a:rPr lang="zh-CN" altLang="en-US" sz="2800" dirty="0" smtClean="0">
                <a:solidFill>
                  <a:srgbClr val="FFFFFF"/>
                </a:solidFill>
                <a:latin typeface="Adobe Caslon Pro"/>
                <a:ea typeface="楷体" pitchFamily="49" charset="-122"/>
              </a:rPr>
              <a:t>对于一些特征，如：</a:t>
            </a:r>
            <a:endParaRPr lang="en-US" altLang="zh-CN" sz="2400" dirty="0">
              <a:solidFill>
                <a:srgbClr val="FFFFFF"/>
              </a:solidFill>
              <a:latin typeface="Adobe Caslon Pro"/>
              <a:ea typeface="MS PGothic" pitchFamily="34" charset="-128"/>
            </a:endParaRPr>
          </a:p>
          <a:p>
            <a:pPr marL="742950" lvl="1" indent="-285750">
              <a:spcBef>
                <a:spcPct val="20000"/>
              </a:spcBef>
              <a:buFont typeface="Arial" charset="0"/>
              <a:buChar char="–"/>
            </a:pPr>
            <a:endParaRPr lang="en-US" altLang="zh-CN" sz="2400" dirty="0">
              <a:solidFill>
                <a:srgbClr val="FFFFFF"/>
              </a:solidFill>
              <a:latin typeface="Adobe Caslon Pro"/>
              <a:ea typeface="MS PGothic" pitchFamily="34" charset="-128"/>
            </a:endParaRPr>
          </a:p>
        </p:txBody>
      </p:sp>
      <p:cxnSp>
        <p:nvCxnSpPr>
          <p:cNvPr id="71" name="Straight Connector 8"/>
          <p:cNvCxnSpPr/>
          <p:nvPr/>
        </p:nvCxnSpPr>
        <p:spPr>
          <a:xfrm>
            <a:off x="2175446" y="2856953"/>
            <a:ext cx="5619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9"/>
          <p:cNvCxnSpPr/>
          <p:nvPr/>
        </p:nvCxnSpPr>
        <p:spPr>
          <a:xfrm>
            <a:off x="2832671" y="2856953"/>
            <a:ext cx="5619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10"/>
          <p:cNvCxnSpPr/>
          <p:nvPr/>
        </p:nvCxnSpPr>
        <p:spPr>
          <a:xfrm rot="16200000" flipV="1">
            <a:off x="4570983" y="2642641"/>
            <a:ext cx="676275" cy="3810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13"/>
          <p:cNvCxnSpPr/>
          <p:nvPr/>
        </p:nvCxnSpPr>
        <p:spPr>
          <a:xfrm rot="16200000" flipV="1">
            <a:off x="4856733" y="2518816"/>
            <a:ext cx="676275" cy="3810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14"/>
          <p:cNvCxnSpPr/>
          <p:nvPr/>
        </p:nvCxnSpPr>
        <p:spPr>
          <a:xfrm rot="16200000" flipV="1">
            <a:off x="6985571" y="2856953"/>
            <a:ext cx="419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16"/>
          <p:cNvCxnSpPr/>
          <p:nvPr/>
        </p:nvCxnSpPr>
        <p:spPr>
          <a:xfrm rot="10800000">
            <a:off x="6842696" y="2647403"/>
            <a:ext cx="69532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20"/>
          <p:cNvCxnSpPr/>
          <p:nvPr/>
        </p:nvCxnSpPr>
        <p:spPr>
          <a:xfrm rot="16200000" flipV="1">
            <a:off x="8828659" y="2833140"/>
            <a:ext cx="514350" cy="952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22"/>
          <p:cNvCxnSpPr/>
          <p:nvPr/>
        </p:nvCxnSpPr>
        <p:spPr>
          <a:xfrm flipV="1">
            <a:off x="9100121" y="2609303"/>
            <a:ext cx="381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tangle 24"/>
          <p:cNvSpPr>
            <a:spLocks noChangeArrowheads="1"/>
          </p:cNvSpPr>
          <p:nvPr/>
        </p:nvSpPr>
        <p:spPr bwMode="auto">
          <a:xfrm>
            <a:off x="2378646" y="3152228"/>
            <a:ext cx="692150" cy="396875"/>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342900" indent="-342900">
              <a:spcBef>
                <a:spcPct val="20000"/>
              </a:spcBef>
            </a:pPr>
            <a:r>
              <a:rPr lang="zh-CN" altLang="en-US" sz="2000">
                <a:latin typeface="Adobe Caslon Pro"/>
                <a:ea typeface="MS PGothic" pitchFamily="34" charset="-128"/>
              </a:rPr>
              <a:t>连续</a:t>
            </a:r>
          </a:p>
        </p:txBody>
      </p:sp>
      <p:sp>
        <p:nvSpPr>
          <p:cNvPr id="80" name="Rectangle 25"/>
          <p:cNvSpPr>
            <a:spLocks noChangeArrowheads="1"/>
          </p:cNvSpPr>
          <p:nvPr/>
        </p:nvSpPr>
        <p:spPr bwMode="auto">
          <a:xfrm>
            <a:off x="4969446" y="3171278"/>
            <a:ext cx="692150" cy="396875"/>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342900" indent="-342900">
              <a:spcBef>
                <a:spcPct val="20000"/>
              </a:spcBef>
            </a:pPr>
            <a:r>
              <a:rPr lang="zh-CN" altLang="en-US" sz="2000">
                <a:latin typeface="Adobe Caslon Pro"/>
                <a:ea typeface="MS PGothic" pitchFamily="34" charset="-128"/>
              </a:rPr>
              <a:t>平行</a:t>
            </a:r>
          </a:p>
        </p:txBody>
      </p:sp>
      <p:sp>
        <p:nvSpPr>
          <p:cNvPr id="81" name="Rectangle 26"/>
          <p:cNvSpPr>
            <a:spLocks noChangeArrowheads="1"/>
          </p:cNvSpPr>
          <p:nvPr/>
        </p:nvSpPr>
        <p:spPr bwMode="auto">
          <a:xfrm>
            <a:off x="6874446" y="3152228"/>
            <a:ext cx="692150" cy="396875"/>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342900" indent="-342900">
              <a:spcBef>
                <a:spcPct val="20000"/>
              </a:spcBef>
            </a:pPr>
            <a:r>
              <a:rPr lang="zh-CN" altLang="en-US" sz="2000">
                <a:latin typeface="Adobe Caslon Pro"/>
                <a:ea typeface="MS PGothic" pitchFamily="34" charset="-128"/>
              </a:rPr>
              <a:t>连接</a:t>
            </a:r>
          </a:p>
        </p:txBody>
      </p:sp>
      <p:sp>
        <p:nvSpPr>
          <p:cNvPr id="82" name="Rectangle 27"/>
          <p:cNvSpPr>
            <a:spLocks noChangeArrowheads="1"/>
          </p:cNvSpPr>
          <p:nvPr/>
        </p:nvSpPr>
        <p:spPr bwMode="auto">
          <a:xfrm>
            <a:off x="8861996" y="3152228"/>
            <a:ext cx="692150" cy="396875"/>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342900" indent="-342900">
              <a:spcBef>
                <a:spcPct val="20000"/>
              </a:spcBef>
            </a:pPr>
            <a:r>
              <a:rPr lang="zh-CN" altLang="en-US" sz="2000" dirty="0">
                <a:latin typeface="Adobe Caslon Pro"/>
                <a:ea typeface="MS PGothic" pitchFamily="34" charset="-128"/>
              </a:rPr>
              <a:t>拐角</a:t>
            </a:r>
          </a:p>
        </p:txBody>
      </p:sp>
      <p:sp>
        <p:nvSpPr>
          <p:cNvPr id="83" name="Rectangle 28"/>
          <p:cNvSpPr/>
          <p:nvPr/>
        </p:nvSpPr>
        <p:spPr>
          <a:xfrm>
            <a:off x="1765871" y="2247353"/>
            <a:ext cx="2095500" cy="130492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solidFill>
            </a:endParaRPr>
          </a:p>
        </p:txBody>
      </p:sp>
      <p:sp>
        <p:nvSpPr>
          <p:cNvPr id="84" name="Rectangle 29"/>
          <p:cNvSpPr/>
          <p:nvPr/>
        </p:nvSpPr>
        <p:spPr>
          <a:xfrm>
            <a:off x="4118546" y="2247353"/>
            <a:ext cx="2009775" cy="130492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solidFill>
            </a:endParaRPr>
          </a:p>
        </p:txBody>
      </p:sp>
      <p:sp>
        <p:nvSpPr>
          <p:cNvPr id="85" name="Rectangle 30"/>
          <p:cNvSpPr/>
          <p:nvPr/>
        </p:nvSpPr>
        <p:spPr>
          <a:xfrm>
            <a:off x="6385496" y="2247353"/>
            <a:ext cx="1695450" cy="130492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solidFill>
            </a:endParaRPr>
          </a:p>
        </p:txBody>
      </p:sp>
      <p:sp>
        <p:nvSpPr>
          <p:cNvPr id="86" name="Rectangle 31"/>
          <p:cNvSpPr/>
          <p:nvPr/>
        </p:nvSpPr>
        <p:spPr>
          <a:xfrm>
            <a:off x="8309546" y="2247353"/>
            <a:ext cx="1905000" cy="130492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schemeClr val="tx1"/>
              </a:solidFill>
            </a:endParaRPr>
          </a:p>
        </p:txBody>
      </p:sp>
      <p:pic>
        <p:nvPicPr>
          <p:cNvPr id="87" name="Picture 10" descr="ermine"/>
          <p:cNvPicPr>
            <a:picLocks noChangeAspect="1" noChangeArrowheads="1"/>
          </p:cNvPicPr>
          <p:nvPr/>
        </p:nvPicPr>
        <p:blipFill>
          <a:blip r:embed="rId3"/>
          <a:srcRect l="59932" t="23151" r="31876" b="71706"/>
          <a:stretch>
            <a:fillRect/>
          </a:stretch>
        </p:blipFill>
        <p:spPr bwMode="auto">
          <a:xfrm>
            <a:off x="5891783" y="4315320"/>
            <a:ext cx="650875" cy="558800"/>
          </a:xfrm>
          <a:prstGeom prst="rect">
            <a:avLst/>
          </a:prstGeom>
          <a:noFill/>
          <a:ln w="9525">
            <a:noFill/>
            <a:miter lim="800000"/>
            <a:headEnd/>
            <a:tailEnd/>
          </a:ln>
        </p:spPr>
      </p:pic>
      <p:pic>
        <p:nvPicPr>
          <p:cNvPr id="88" name="Picture 11" descr="ermine"/>
          <p:cNvPicPr>
            <a:picLocks noChangeAspect="1" noChangeArrowheads="1"/>
          </p:cNvPicPr>
          <p:nvPr/>
        </p:nvPicPr>
        <p:blipFill>
          <a:blip r:embed="rId3"/>
          <a:srcRect l="50569" t="17148" r="37727" b="76851"/>
          <a:stretch>
            <a:fillRect/>
          </a:stretch>
        </p:blipFill>
        <p:spPr bwMode="auto">
          <a:xfrm>
            <a:off x="7295133" y="4270870"/>
            <a:ext cx="812800" cy="569913"/>
          </a:xfrm>
          <a:prstGeom prst="rect">
            <a:avLst/>
          </a:prstGeom>
          <a:noFill/>
          <a:ln w="9525">
            <a:noFill/>
            <a:miter lim="800000"/>
            <a:headEnd/>
            <a:tailEnd/>
          </a:ln>
        </p:spPr>
      </p:pic>
      <p:pic>
        <p:nvPicPr>
          <p:cNvPr id="89" name="Picture 12" descr="bicycle"/>
          <p:cNvPicPr>
            <a:picLocks noChangeAspect="1" noChangeArrowheads="1"/>
          </p:cNvPicPr>
          <p:nvPr/>
        </p:nvPicPr>
        <p:blipFill>
          <a:blip r:embed="rId4">
            <a:clrChange>
              <a:clrFrom>
                <a:srgbClr val="FFFFFF"/>
              </a:clrFrom>
              <a:clrTo>
                <a:srgbClr val="FFFFFF">
                  <a:alpha val="0"/>
                </a:srgbClr>
              </a:clrTo>
            </a:clrChange>
          </a:blip>
          <a:srcRect l="67500" t="75458"/>
          <a:stretch>
            <a:fillRect/>
          </a:stretch>
        </p:blipFill>
        <p:spPr bwMode="auto">
          <a:xfrm>
            <a:off x="2939033" y="4515345"/>
            <a:ext cx="731837" cy="331788"/>
          </a:xfrm>
          <a:prstGeom prst="rect">
            <a:avLst/>
          </a:prstGeom>
          <a:noFill/>
          <a:ln w="9525">
            <a:noFill/>
            <a:miter lim="800000"/>
            <a:headEnd/>
            <a:tailEnd/>
          </a:ln>
        </p:spPr>
      </p:pic>
      <p:pic>
        <p:nvPicPr>
          <p:cNvPr id="90" name="Picture 18" descr="violin"/>
          <p:cNvPicPr>
            <a:picLocks noChangeAspect="1" noChangeArrowheads="1"/>
          </p:cNvPicPr>
          <p:nvPr/>
        </p:nvPicPr>
        <p:blipFill>
          <a:blip r:embed="rId5"/>
          <a:srcRect t="26286" b="52684"/>
          <a:stretch>
            <a:fillRect/>
          </a:stretch>
        </p:blipFill>
        <p:spPr bwMode="auto">
          <a:xfrm>
            <a:off x="8512745" y="4178795"/>
            <a:ext cx="1257300" cy="611188"/>
          </a:xfrm>
          <a:prstGeom prst="rect">
            <a:avLst/>
          </a:prstGeom>
          <a:noFill/>
          <a:ln w="9525">
            <a:noFill/>
            <a:miter lim="800000"/>
            <a:headEnd/>
            <a:tailEnd/>
          </a:ln>
        </p:spPr>
      </p:pic>
      <p:pic>
        <p:nvPicPr>
          <p:cNvPr id="91" name="Picture 20" descr="violin"/>
          <p:cNvPicPr>
            <a:picLocks noChangeAspect="1" noChangeArrowheads="1"/>
          </p:cNvPicPr>
          <p:nvPr/>
        </p:nvPicPr>
        <p:blipFill>
          <a:blip r:embed="rId5"/>
          <a:srcRect t="76233"/>
          <a:stretch>
            <a:fillRect/>
          </a:stretch>
        </p:blipFill>
        <p:spPr bwMode="auto">
          <a:xfrm>
            <a:off x="4137595" y="4420095"/>
            <a:ext cx="1057275" cy="463550"/>
          </a:xfrm>
          <a:prstGeom prst="rect">
            <a:avLst/>
          </a:prstGeom>
          <a:noFill/>
          <a:ln w="9525">
            <a:noFill/>
            <a:miter lim="800000"/>
            <a:headEnd/>
            <a:tailEnd/>
          </a:ln>
        </p:spPr>
      </p:pic>
      <p:sp>
        <p:nvSpPr>
          <p:cNvPr id="95" name="Rectangle 36"/>
          <p:cNvSpPr>
            <a:spLocks noChangeArrowheads="1"/>
          </p:cNvSpPr>
          <p:nvPr/>
        </p:nvSpPr>
        <p:spPr bwMode="auto">
          <a:xfrm>
            <a:off x="2778290" y="5669785"/>
            <a:ext cx="6647974" cy="52322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a:spcBef>
                <a:spcPct val="20000"/>
              </a:spcBef>
            </a:pPr>
            <a:r>
              <a:rPr lang="zh-CN" altLang="en-US" sz="2800" dirty="0" smtClean="0">
                <a:solidFill>
                  <a:srgbClr val="FFFFFF"/>
                </a:solidFill>
                <a:latin typeface="Adobe Caslon Pro"/>
                <a:ea typeface="楷体" pitchFamily="49" charset="-122"/>
              </a:rPr>
              <a:t>人工处理十分</a:t>
            </a:r>
            <a:r>
              <a:rPr lang="zh-CN" altLang="en-US" sz="2800" dirty="0">
                <a:solidFill>
                  <a:srgbClr val="FFFFFF"/>
                </a:solidFill>
                <a:latin typeface="Adobe Caslon Pro"/>
                <a:ea typeface="楷体" pitchFamily="49" charset="-122"/>
              </a:rPr>
              <a:t>困难的，那么如何学习呢？</a:t>
            </a:r>
          </a:p>
        </p:txBody>
      </p:sp>
      <p:sp>
        <p:nvSpPr>
          <p:cNvPr id="2" name="矩形 1"/>
          <p:cNvSpPr/>
          <p:nvPr/>
        </p:nvSpPr>
        <p:spPr>
          <a:xfrm>
            <a:off x="980365" y="495281"/>
            <a:ext cx="4485563" cy="523220"/>
          </a:xfrm>
          <a:prstGeom prst="rect">
            <a:avLst/>
          </a:prstGeom>
        </p:spPr>
        <p:txBody>
          <a:bodyPr wrap="square">
            <a:spAutoFit/>
          </a:bodyPr>
          <a:lstStyle/>
          <a:p>
            <a:r>
              <a:rPr lang="zh-CN" altLang="en-US" sz="2800" dirty="0">
                <a:latin typeface="黑体" pitchFamily="49" charset="-122"/>
                <a:ea typeface="黑体" pitchFamily="49" charset="-122"/>
              </a:rPr>
              <a:t>为什么要自动学习</a:t>
            </a:r>
            <a:r>
              <a:rPr lang="zh-CN" altLang="en-US" sz="2800" dirty="0" smtClean="0">
                <a:latin typeface="黑体" pitchFamily="49" charset="-122"/>
                <a:ea typeface="黑体" pitchFamily="49" charset="-122"/>
              </a:rPr>
              <a:t>特征？</a:t>
            </a:r>
            <a:endParaRPr lang="zh-CN" altLang="en-US" sz="2800" dirty="0"/>
          </a:p>
        </p:txBody>
      </p:sp>
    </p:spTree>
    <p:extLst>
      <p:ext uri="{BB962C8B-B14F-4D97-AF65-F5344CB8AC3E}">
        <p14:creationId xmlns:p14="http://schemas.microsoft.com/office/powerpoint/2010/main" val="362385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1464" y="548680"/>
            <a:ext cx="9937104" cy="2954655"/>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另外：</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一般而言</a:t>
            </a:r>
            <a:r>
              <a:rPr lang="zh-CN" altLang="en-US" sz="2400" dirty="0">
                <a:latin typeface="仿宋" panose="02010609060101010101" pitchFamily="49" charset="-122"/>
                <a:ea typeface="仿宋" panose="02010609060101010101" pitchFamily="49" charset="-122"/>
              </a:rPr>
              <a:t>，特征越多，给出信息就越多，识别准确性会得到提升；</a:t>
            </a:r>
          </a:p>
          <a:p>
            <a:pPr>
              <a:lnSpc>
                <a:spcPct val="150000"/>
              </a:lnSpc>
            </a:pPr>
            <a:r>
              <a:rPr lang="zh-CN" altLang="en-US" sz="2400" dirty="0">
                <a:latin typeface="仿宋" panose="02010609060101010101" pitchFamily="49" charset="-122"/>
                <a:ea typeface="仿宋" panose="02010609060101010101" pitchFamily="49" charset="-122"/>
              </a:rPr>
              <a:t>但特征多，计算复杂度增加，探索的空间大，可以用来训练的数据在每个特征上就会稀疏。</a:t>
            </a:r>
          </a:p>
          <a:p>
            <a:pPr>
              <a:lnSpc>
                <a:spcPct val="150000"/>
              </a:lnSpc>
            </a:pPr>
            <a:r>
              <a:rPr lang="zh-CN" altLang="en-US" sz="2400" dirty="0" smtClean="0">
                <a:solidFill>
                  <a:srgbClr val="FFFF00"/>
                </a:solidFill>
                <a:latin typeface="仿宋" panose="02010609060101010101" pitchFamily="49" charset="-122"/>
                <a:ea typeface="仿宋" panose="02010609060101010101" pitchFamily="49" charset="-122"/>
              </a:rPr>
              <a:t>因此：</a:t>
            </a:r>
            <a:r>
              <a:rPr lang="zh-CN" altLang="en-US" sz="2400" dirty="0">
                <a:solidFill>
                  <a:srgbClr val="FFFF00"/>
                </a:solidFill>
                <a:latin typeface="仿宋" panose="02010609060101010101" pitchFamily="49" charset="-122"/>
                <a:ea typeface="仿宋" panose="02010609060101010101" pitchFamily="49" charset="-122"/>
              </a:rPr>
              <a:t>不一定特征越多越好</a:t>
            </a:r>
            <a:r>
              <a:rPr lang="zh-CN" altLang="en-US" sz="2400" dirty="0" smtClean="0">
                <a:solidFill>
                  <a:srgbClr val="FFFF00"/>
                </a:solidFill>
                <a:latin typeface="仿宋" panose="02010609060101010101" pitchFamily="49" charset="-122"/>
                <a:ea typeface="仿宋" panose="02010609060101010101" pitchFamily="49" charset="-122"/>
              </a:rPr>
              <a:t>！</a:t>
            </a:r>
            <a:r>
              <a:rPr lang="zh-CN" altLang="en-US" sz="2800" dirty="0" smtClean="0">
                <a:solidFill>
                  <a:srgbClr val="FFFF00"/>
                </a:solidFill>
                <a:latin typeface="黑体" panose="02010609060101010101" pitchFamily="49" charset="-122"/>
                <a:ea typeface="黑体" panose="02010609060101010101" pitchFamily="49" charset="-122"/>
              </a:rPr>
              <a:t>到底需用多少</a:t>
            </a:r>
            <a:r>
              <a:rPr lang="zh-CN" altLang="en-US" sz="2800" dirty="0">
                <a:solidFill>
                  <a:srgbClr val="FFFF00"/>
                </a:solidFill>
                <a:latin typeface="黑体" panose="02010609060101010101" pitchFamily="49" charset="-122"/>
                <a:ea typeface="黑体" panose="02010609060101010101" pitchFamily="49" charset="-122"/>
              </a:rPr>
              <a:t>个特征，需要学习确定</a:t>
            </a:r>
            <a:r>
              <a:rPr lang="zh-CN" altLang="en-US" sz="2400" dirty="0">
                <a:solidFill>
                  <a:srgbClr val="FFFF00"/>
                </a:solidFill>
                <a:latin typeface="仿宋" panose="02010609060101010101" pitchFamily="49" charset="-122"/>
                <a:ea typeface="仿宋" panose="02010609060101010101" pitchFamily="49" charset="-122"/>
              </a:rPr>
              <a:t>。</a:t>
            </a:r>
          </a:p>
        </p:txBody>
      </p:sp>
      <p:sp>
        <p:nvSpPr>
          <p:cNvPr id="3" name="矩形 2"/>
          <p:cNvSpPr/>
          <p:nvPr/>
        </p:nvSpPr>
        <p:spPr>
          <a:xfrm>
            <a:off x="2711624" y="3933056"/>
            <a:ext cx="6552728" cy="1754326"/>
          </a:xfrm>
          <a:prstGeom prst="rect">
            <a:avLst/>
          </a:prstGeom>
          <a:noFill/>
        </p:spPr>
        <p:txBody>
          <a:bodyPr wrap="square" lIns="91440" tIns="45720" rIns="91440" bIns="45720">
            <a:spAutoFit/>
          </a:bodyPr>
          <a:lstStyle/>
          <a:p>
            <a:pPr algn="ctr"/>
            <a:r>
              <a:rPr lang="zh-CN" altLang="en-US" sz="5400" b="0" cap="none" spc="0" dirty="0" smtClean="0">
                <a:ln w="0"/>
                <a:solidFill>
                  <a:srgbClr val="FFFF00"/>
                </a:solidFill>
                <a:effectLst>
                  <a:reflection blurRad="6350" stA="53000" endA="300" endPos="35500" dir="5400000" sy="-90000" algn="bl" rotWithShape="0"/>
                </a:effectLst>
              </a:rPr>
              <a:t>深度学习的出现，能解决上述问题</a:t>
            </a:r>
            <a:endParaRPr lang="zh-CN" altLang="en-US" sz="54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40219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7" y="1536491"/>
            <a:ext cx="1980029"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4.</a:t>
            </a:r>
            <a:r>
              <a:rPr lang="zh-CN" altLang="en-US" sz="2800" dirty="0" smtClean="0">
                <a:latin typeface="黑体" panose="02010609060101010101" pitchFamily="49" charset="-122"/>
                <a:ea typeface="黑体" panose="02010609060101010101" pitchFamily="49" charset="-122"/>
              </a:rPr>
              <a:t>模型选择</a:t>
            </a:r>
            <a:endParaRPr lang="zh-CN" altLang="en-US" sz="2800" dirty="0">
              <a:latin typeface="黑体" panose="02010609060101010101" pitchFamily="49" charset="-122"/>
              <a:ea typeface="黑体" panose="02010609060101010101" pitchFamily="49" charset="-122"/>
            </a:endParaRPr>
          </a:p>
        </p:txBody>
      </p:sp>
      <p:sp>
        <p:nvSpPr>
          <p:cNvPr id="4" name="矩形 3"/>
          <p:cNvSpPr/>
          <p:nvPr/>
        </p:nvSpPr>
        <p:spPr>
          <a:xfrm>
            <a:off x="1381124" y="2299437"/>
            <a:ext cx="9077326" cy="2031325"/>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即选择什么样的算法来区分不同类别的鸢尾花？</a:t>
            </a:r>
            <a:endParaRPr lang="en-US" altLang="zh-CN" sz="2800" dirty="0" smtClean="0">
              <a:latin typeface="仿宋" panose="02010609060101010101" pitchFamily="49" charset="-122"/>
              <a:ea typeface="仿宋" panose="02010609060101010101" pitchFamily="49" charset="-122"/>
            </a:endParaRPr>
          </a:p>
          <a:p>
            <a:pPr>
              <a:lnSpc>
                <a:spcPct val="150000"/>
              </a:lnSpc>
            </a:pPr>
            <a:r>
              <a:rPr lang="zh-CN" altLang="en-US" sz="2800" dirty="0">
                <a:latin typeface="仿宋" panose="02010609060101010101" pitchFamily="49" charset="-122"/>
                <a:ea typeface="仿宋" panose="02010609060101010101" pitchFamily="49" charset="-122"/>
              </a:rPr>
              <a:t>至于选择哪个模型，和问题领域、数据量大小、模型训练时长、模型的准确度等</a:t>
            </a:r>
            <a:r>
              <a:rPr lang="zh-CN" altLang="en-US" sz="2800" dirty="0" smtClean="0">
                <a:latin typeface="仿宋" panose="02010609060101010101" pitchFamily="49" charset="-122"/>
                <a:ea typeface="仿宋" panose="02010609060101010101" pitchFamily="49" charset="-122"/>
              </a:rPr>
              <a:t>有关系。</a:t>
            </a:r>
            <a:endParaRPr lang="en-US" altLang="zh-CN" sz="2800" dirty="0" smtClean="0">
              <a:latin typeface="仿宋" panose="02010609060101010101" pitchFamily="49" charset="-122"/>
              <a:ea typeface="仿宋" panose="02010609060101010101" pitchFamily="49" charset="-122"/>
            </a:endParaRPr>
          </a:p>
        </p:txBody>
      </p:sp>
      <p:pic>
        <p:nvPicPr>
          <p:cNvPr id="11" name="Picture 2"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259" y="3677086"/>
            <a:ext cx="4224874" cy="309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37025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494932" y="539770"/>
            <a:ext cx="6288445" cy="523220"/>
          </a:xfrm>
          <a:prstGeom prst="rect">
            <a:avLst/>
          </a:prstGeom>
          <a:noFill/>
        </p:spPr>
        <p:txBody>
          <a:bodyPr wrap="square" rtlCol="0">
            <a:spAutoFit/>
          </a:bodyPr>
          <a:lstStyle/>
          <a:p>
            <a:r>
              <a:rPr lang="en-US" altLang="zh-CN" sz="2800" dirty="0" smtClean="0">
                <a:solidFill>
                  <a:srgbClr val="FFFF00"/>
                </a:solidFill>
                <a:latin typeface="黑体" panose="02010609060101010101" pitchFamily="49" charset="-122"/>
                <a:ea typeface="黑体" panose="02010609060101010101" pitchFamily="49" charset="-122"/>
              </a:rPr>
              <a:t>3.</a:t>
            </a:r>
            <a:r>
              <a:rPr lang="zh-CN" altLang="en-US" sz="2800" dirty="0" smtClean="0">
                <a:solidFill>
                  <a:srgbClr val="FFFF00"/>
                </a:solidFill>
                <a:latin typeface="黑体" panose="02010609060101010101" pitchFamily="49" charset="-122"/>
                <a:ea typeface="黑体" panose="02010609060101010101" pitchFamily="49" charset="-122"/>
              </a:rPr>
              <a:t>从神经网络到深度学习</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21" name="矩形 20"/>
          <p:cNvSpPr/>
          <p:nvPr/>
        </p:nvSpPr>
        <p:spPr>
          <a:xfrm>
            <a:off x="6457860" y="1561879"/>
            <a:ext cx="5443455" cy="251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
            <a:extLst>
              <a:ext uri="{FF2B5EF4-FFF2-40B4-BE49-F238E27FC236}">
                <a16:creationId xmlns:a16="http://schemas.microsoft.com/office/drawing/2014/main" id="{DAAE6292-6F92-4E63-B646-00D7B72F85D8}"/>
              </a:ext>
            </a:extLst>
          </p:cNvPr>
          <p:cNvPicPr>
            <a:picLocks noChangeAspect="1" noChangeArrowheads="1"/>
          </p:cNvPicPr>
          <p:nvPr/>
        </p:nvPicPr>
        <p:blipFill>
          <a:blip r:embed="rId3" cstate="print"/>
          <a:srcRect/>
          <a:stretch>
            <a:fillRect/>
          </a:stretch>
        </p:blipFill>
        <p:spPr bwMode="auto">
          <a:xfrm flipH="1">
            <a:off x="6783377" y="1642165"/>
            <a:ext cx="2237618" cy="1905000"/>
          </a:xfrm>
          <a:prstGeom prst="rect">
            <a:avLst/>
          </a:prstGeom>
          <a:noFill/>
          <a:ln w="9525">
            <a:noFill/>
            <a:miter lim="800000"/>
            <a:headEnd/>
            <a:tailEnd/>
          </a:ln>
        </p:spPr>
      </p:pic>
      <p:pic>
        <p:nvPicPr>
          <p:cNvPr id="23" name="Picture 3">
            <a:extLst>
              <a:ext uri="{FF2B5EF4-FFF2-40B4-BE49-F238E27FC236}">
                <a16:creationId xmlns:a16="http://schemas.microsoft.com/office/drawing/2014/main" id="{F5C76B02-F362-4437-9148-B24D8BF233ED}"/>
              </a:ext>
            </a:extLst>
          </p:cNvPr>
          <p:cNvPicPr>
            <a:picLocks noChangeAspect="1" noChangeArrowheads="1"/>
          </p:cNvPicPr>
          <p:nvPr/>
        </p:nvPicPr>
        <p:blipFill>
          <a:blip r:embed="rId4" cstate="print"/>
          <a:srcRect/>
          <a:stretch>
            <a:fillRect/>
          </a:stretch>
        </p:blipFill>
        <p:spPr bwMode="auto">
          <a:xfrm flipH="1">
            <a:off x="11448178" y="1642165"/>
            <a:ext cx="320842" cy="1905000"/>
          </a:xfrm>
          <a:prstGeom prst="rect">
            <a:avLst/>
          </a:prstGeom>
          <a:noFill/>
          <a:ln w="9525">
            <a:noFill/>
            <a:miter lim="800000"/>
            <a:headEnd/>
            <a:tailEnd/>
          </a:ln>
        </p:spPr>
      </p:pic>
      <p:grpSp>
        <p:nvGrpSpPr>
          <p:cNvPr id="24" name="组合 23"/>
          <p:cNvGrpSpPr/>
          <p:nvPr/>
        </p:nvGrpSpPr>
        <p:grpSpPr>
          <a:xfrm>
            <a:off x="9020995" y="2745351"/>
            <a:ext cx="2880320" cy="1384995"/>
            <a:chOff x="7547241" y="4781403"/>
            <a:chExt cx="2880320" cy="1384995"/>
          </a:xfrm>
        </p:grpSpPr>
        <p:sp>
          <p:nvSpPr>
            <p:cNvPr id="25" name="矩形 24">
              <a:extLst>
                <a:ext uri="{FF2B5EF4-FFF2-40B4-BE49-F238E27FC236}">
                  <a16:creationId xmlns:a16="http://schemas.microsoft.com/office/drawing/2014/main" id="{99357EDF-6691-4DEE-A036-EEA8E95E1E70}"/>
                </a:ext>
              </a:extLst>
            </p:cNvPr>
            <p:cNvSpPr/>
            <p:nvPr/>
          </p:nvSpPr>
          <p:spPr>
            <a:xfrm>
              <a:off x="7547241" y="4781403"/>
              <a:ext cx="2880320" cy="1384995"/>
            </a:xfrm>
            <a:prstGeom prst="rect">
              <a:avLst/>
            </a:prstGeom>
          </p:spPr>
          <p:txBody>
            <a:bodyPr wrap="square">
              <a:spAutoFit/>
            </a:bodyPr>
            <a:lstStyle/>
            <a:p>
              <a:pPr>
                <a:buFontTx/>
                <a:buNone/>
              </a:pPr>
              <a:r>
                <a:rPr lang="en-US" altLang="en-US" sz="2800" dirty="0" smtClean="0"/>
                <a:t>f</a:t>
              </a:r>
              <a:r>
                <a:rPr lang="en-US" altLang="en-US" sz="2800" dirty="0"/>
                <a:t>(    ) = “apple”</a:t>
              </a:r>
            </a:p>
            <a:p>
              <a:pPr>
                <a:buFontTx/>
                <a:buNone/>
              </a:pPr>
              <a:r>
                <a:rPr lang="en-US" altLang="en-US" sz="2800" dirty="0"/>
                <a:t>f(    ) = “tomato”</a:t>
              </a:r>
            </a:p>
            <a:p>
              <a:pPr>
                <a:buFontTx/>
                <a:buNone/>
              </a:pPr>
              <a:r>
                <a:rPr lang="en-US" altLang="en-US" sz="2800" dirty="0"/>
                <a:t>f(    ) = “cow”</a:t>
              </a:r>
            </a:p>
          </p:txBody>
        </p:sp>
        <p:pic>
          <p:nvPicPr>
            <p:cNvPr id="26" name="Picture 2">
              <a:extLst>
                <a:ext uri="{FF2B5EF4-FFF2-40B4-BE49-F238E27FC236}">
                  <a16:creationId xmlns:a16="http://schemas.microsoft.com/office/drawing/2014/main" id="{33B8978F-6B58-456A-98BF-864F8C97C8CB}"/>
                </a:ext>
              </a:extLst>
            </p:cNvPr>
            <p:cNvPicPr>
              <a:picLocks noChangeAspect="1" noChangeArrowheads="1"/>
            </p:cNvPicPr>
            <p:nvPr/>
          </p:nvPicPr>
          <p:blipFill>
            <a:blip r:embed="rId5" cstate="print"/>
            <a:srcRect/>
            <a:stretch>
              <a:fillRect/>
            </a:stretch>
          </p:blipFill>
          <p:spPr bwMode="auto">
            <a:xfrm>
              <a:off x="7895278" y="4892889"/>
              <a:ext cx="228600" cy="224790"/>
            </a:xfrm>
            <a:prstGeom prst="rect">
              <a:avLst/>
            </a:prstGeom>
            <a:noFill/>
            <a:ln w="9525">
              <a:noFill/>
              <a:miter lim="800000"/>
              <a:headEnd/>
              <a:tailEnd/>
            </a:ln>
          </p:spPr>
        </p:pic>
        <p:pic>
          <p:nvPicPr>
            <p:cNvPr id="27" name="Picture 3">
              <a:extLst>
                <a:ext uri="{FF2B5EF4-FFF2-40B4-BE49-F238E27FC236}">
                  <a16:creationId xmlns:a16="http://schemas.microsoft.com/office/drawing/2014/main" id="{8B60C4B1-61C1-4EAC-BB3F-0F71CFBB1B70}"/>
                </a:ext>
              </a:extLst>
            </p:cNvPr>
            <p:cNvPicPr>
              <a:picLocks noChangeAspect="1" noChangeArrowheads="1"/>
            </p:cNvPicPr>
            <p:nvPr/>
          </p:nvPicPr>
          <p:blipFill>
            <a:blip r:embed="rId6" cstate="print"/>
            <a:srcRect/>
            <a:stretch>
              <a:fillRect/>
            </a:stretch>
          </p:blipFill>
          <p:spPr bwMode="auto">
            <a:xfrm>
              <a:off x="7895278" y="5363349"/>
              <a:ext cx="228600" cy="221105"/>
            </a:xfrm>
            <a:prstGeom prst="rect">
              <a:avLst/>
            </a:prstGeom>
            <a:noFill/>
            <a:ln w="9525">
              <a:noFill/>
              <a:miter lim="800000"/>
              <a:headEnd/>
              <a:tailEnd/>
            </a:ln>
          </p:spPr>
        </p:pic>
        <p:pic>
          <p:nvPicPr>
            <p:cNvPr id="28" name="Picture 4">
              <a:extLst>
                <a:ext uri="{FF2B5EF4-FFF2-40B4-BE49-F238E27FC236}">
                  <a16:creationId xmlns:a16="http://schemas.microsoft.com/office/drawing/2014/main" id="{600DC6C4-C90A-46C1-9BD3-FE7614450376}"/>
                </a:ext>
              </a:extLst>
            </p:cNvPr>
            <p:cNvPicPr>
              <a:picLocks noChangeAspect="1" noChangeArrowheads="1"/>
            </p:cNvPicPr>
            <p:nvPr/>
          </p:nvPicPr>
          <p:blipFill>
            <a:blip r:embed="rId7" cstate="print"/>
            <a:srcRect/>
            <a:stretch>
              <a:fillRect/>
            </a:stretch>
          </p:blipFill>
          <p:spPr bwMode="auto">
            <a:xfrm>
              <a:off x="7879751" y="5762817"/>
              <a:ext cx="232410" cy="228600"/>
            </a:xfrm>
            <a:prstGeom prst="rect">
              <a:avLst/>
            </a:prstGeom>
            <a:noFill/>
            <a:ln w="9525">
              <a:noFill/>
              <a:miter lim="800000"/>
              <a:headEnd/>
              <a:tailEnd/>
            </a:ln>
          </p:spPr>
        </p:pic>
      </p:grpSp>
      <p:sp>
        <p:nvSpPr>
          <p:cNvPr id="29" name="文本框 28"/>
          <p:cNvSpPr txBox="1"/>
          <p:nvPr/>
        </p:nvSpPr>
        <p:spPr>
          <a:xfrm>
            <a:off x="9718259" y="2245787"/>
            <a:ext cx="1032655" cy="523220"/>
          </a:xfrm>
          <a:prstGeom prst="rect">
            <a:avLst/>
          </a:prstGeom>
          <a:noFill/>
          <a:ln>
            <a:solidFill>
              <a:schemeClr val="tx2"/>
            </a:solidFill>
          </a:ln>
        </p:spPr>
        <p:txBody>
          <a:bodyPr wrap="none" rtlCol="0">
            <a:spAutoFit/>
          </a:bodyPr>
          <a:lstStyle/>
          <a:p>
            <a:r>
              <a:rPr lang="en-US" altLang="zh-CN" sz="2800" dirty="0" smtClean="0"/>
              <a:t>y=f(x)</a:t>
            </a:r>
            <a:endParaRPr lang="zh-CN" altLang="en-US" sz="2800" dirty="0"/>
          </a:p>
        </p:txBody>
      </p:sp>
      <p:sp>
        <p:nvSpPr>
          <p:cNvPr id="30" name="右箭头 29"/>
          <p:cNvSpPr/>
          <p:nvPr/>
        </p:nvSpPr>
        <p:spPr>
          <a:xfrm>
            <a:off x="9044799" y="2360049"/>
            <a:ext cx="649146" cy="36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nvSpPr>
        <p:spPr>
          <a:xfrm>
            <a:off x="10775229" y="2328895"/>
            <a:ext cx="672950" cy="36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内容占位符 2"/>
          <p:cNvSpPr>
            <a:spLocks noGrp="1"/>
          </p:cNvSpPr>
          <p:nvPr/>
        </p:nvSpPr>
        <p:spPr bwMode="auto">
          <a:xfrm>
            <a:off x="255497" y="1421137"/>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endParaRPr lang="zh-CN" altLang="en-US" dirty="0" smtClean="0"/>
          </a:p>
        </p:txBody>
      </p:sp>
      <p:sp>
        <p:nvSpPr>
          <p:cNvPr id="34" name="流程图: 数据 33"/>
          <p:cNvSpPr/>
          <p:nvPr/>
        </p:nvSpPr>
        <p:spPr>
          <a:xfrm>
            <a:off x="1201647" y="2313312"/>
            <a:ext cx="1512888" cy="649288"/>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训练数据</a:t>
            </a:r>
          </a:p>
        </p:txBody>
      </p:sp>
      <p:sp>
        <p:nvSpPr>
          <p:cNvPr id="35" name="流程图: 数据 34"/>
          <p:cNvSpPr/>
          <p:nvPr/>
        </p:nvSpPr>
        <p:spPr>
          <a:xfrm>
            <a:off x="1130210" y="4762825"/>
            <a:ext cx="1511300" cy="64770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测试数据</a:t>
            </a:r>
          </a:p>
        </p:txBody>
      </p:sp>
      <p:sp>
        <p:nvSpPr>
          <p:cNvPr id="36" name="流程图: 过程 35"/>
          <p:cNvSpPr/>
          <p:nvPr/>
        </p:nvSpPr>
        <p:spPr>
          <a:xfrm>
            <a:off x="3686085" y="2313312"/>
            <a:ext cx="1296987" cy="649288"/>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学习</a:t>
            </a:r>
          </a:p>
        </p:txBody>
      </p:sp>
      <p:sp>
        <p:nvSpPr>
          <p:cNvPr id="37" name="流程图: 过程 36"/>
          <p:cNvSpPr/>
          <p:nvPr/>
        </p:nvSpPr>
        <p:spPr>
          <a:xfrm>
            <a:off x="3686085" y="4762825"/>
            <a:ext cx="1296987" cy="647700"/>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预测</a:t>
            </a:r>
          </a:p>
        </p:txBody>
      </p:sp>
      <p:sp>
        <p:nvSpPr>
          <p:cNvPr id="38" name="流程图: 终止 37"/>
          <p:cNvSpPr/>
          <p:nvPr/>
        </p:nvSpPr>
        <p:spPr>
          <a:xfrm>
            <a:off x="6027647" y="4797750"/>
            <a:ext cx="1655763" cy="57626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预测结果</a:t>
            </a:r>
          </a:p>
        </p:txBody>
      </p:sp>
      <p:sp>
        <p:nvSpPr>
          <p:cNvPr id="39" name="流程图: 数据 38"/>
          <p:cNvSpPr/>
          <p:nvPr/>
        </p:nvSpPr>
        <p:spPr>
          <a:xfrm>
            <a:off x="3578135" y="3537275"/>
            <a:ext cx="1512887" cy="649287"/>
          </a:xfrm>
          <a:prstGeom prst="flowChartInputOutp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模型</a:t>
            </a:r>
          </a:p>
        </p:txBody>
      </p:sp>
      <p:sp>
        <p:nvSpPr>
          <p:cNvPr id="40" name="下箭头 39"/>
          <p:cNvSpPr/>
          <p:nvPr/>
        </p:nvSpPr>
        <p:spPr>
          <a:xfrm>
            <a:off x="4154397" y="3034037"/>
            <a:ext cx="360363"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1" name="下箭头 40"/>
          <p:cNvSpPr/>
          <p:nvPr/>
        </p:nvSpPr>
        <p:spPr>
          <a:xfrm>
            <a:off x="4154397" y="4258000"/>
            <a:ext cx="360363"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2" name="右箭头 41"/>
          <p:cNvSpPr/>
          <p:nvPr/>
        </p:nvSpPr>
        <p:spPr>
          <a:xfrm>
            <a:off x="2930435" y="2457775"/>
            <a:ext cx="503237"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3" name="右箭头 42"/>
          <p:cNvSpPr/>
          <p:nvPr/>
        </p:nvSpPr>
        <p:spPr>
          <a:xfrm>
            <a:off x="2930435" y="4905700"/>
            <a:ext cx="503237"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4" name="右箭头 43"/>
          <p:cNvSpPr/>
          <p:nvPr/>
        </p:nvSpPr>
        <p:spPr>
          <a:xfrm>
            <a:off x="5306922" y="4905700"/>
            <a:ext cx="503238"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5" name="圆角矩形 44"/>
          <p:cNvSpPr/>
          <p:nvPr/>
        </p:nvSpPr>
        <p:spPr>
          <a:xfrm>
            <a:off x="338047" y="1954536"/>
            <a:ext cx="5903913" cy="1509713"/>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6" name="圆角矩形 45"/>
          <p:cNvSpPr/>
          <p:nvPr/>
        </p:nvSpPr>
        <p:spPr>
          <a:xfrm>
            <a:off x="338047" y="4402462"/>
            <a:ext cx="7848600" cy="136842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9" name="TextBox 19"/>
          <p:cNvSpPr txBox="1">
            <a:spLocks noChangeArrowheads="1"/>
          </p:cNvSpPr>
          <p:nvPr/>
        </p:nvSpPr>
        <p:spPr bwMode="auto">
          <a:xfrm>
            <a:off x="409485" y="1954537"/>
            <a:ext cx="9771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sz="2400" b="1" dirty="0">
                <a:latin typeface="Calibri" panose="020F0502020204030204" pitchFamily="34" charset="0"/>
              </a:rPr>
              <a:t>(X</a:t>
            </a:r>
            <a:r>
              <a:rPr lang="en-US" altLang="zh-CN" sz="2400" b="1" baseline="-25000" dirty="0">
                <a:latin typeface="Calibri" panose="020F0502020204030204" pitchFamily="34" charset="0"/>
              </a:rPr>
              <a:t>1</a:t>
            </a:r>
            <a:r>
              <a:rPr lang="en-US" altLang="zh-CN" sz="2400" b="1" dirty="0">
                <a:latin typeface="Calibri" panose="020F0502020204030204" pitchFamily="34" charset="0"/>
              </a:rPr>
              <a:t>,Y</a:t>
            </a:r>
            <a:r>
              <a:rPr lang="en-US" altLang="zh-CN" sz="2400" b="1" baseline="-25000" dirty="0">
                <a:latin typeface="Calibri" panose="020F0502020204030204" pitchFamily="34" charset="0"/>
              </a:rPr>
              <a:t>1</a:t>
            </a:r>
            <a:r>
              <a:rPr lang="en-US" altLang="zh-CN" sz="2400" b="1" dirty="0">
                <a:latin typeface="Calibri" panose="020F0502020204030204" pitchFamily="34" charset="0"/>
              </a:rPr>
              <a:t>)</a:t>
            </a:r>
          </a:p>
          <a:p>
            <a:pPr eaLnBrk="1" hangingPunct="1"/>
            <a:r>
              <a:rPr lang="en-US" altLang="zh-CN" sz="2400" b="1" dirty="0">
                <a:latin typeface="Calibri" panose="020F0502020204030204" pitchFamily="34" charset="0"/>
              </a:rPr>
              <a:t>(X</a:t>
            </a:r>
            <a:r>
              <a:rPr lang="en-US" altLang="zh-CN" sz="2400" b="1" baseline="-25000" dirty="0">
                <a:latin typeface="Calibri" panose="020F0502020204030204" pitchFamily="34" charset="0"/>
              </a:rPr>
              <a:t>2</a:t>
            </a:r>
            <a:r>
              <a:rPr lang="en-US" altLang="zh-CN" sz="2400" b="1" dirty="0">
                <a:latin typeface="Calibri" panose="020F0502020204030204" pitchFamily="34" charset="0"/>
              </a:rPr>
              <a:t>,Y</a:t>
            </a:r>
            <a:r>
              <a:rPr lang="en-US" altLang="zh-CN" sz="2400" b="1" baseline="-25000" dirty="0">
                <a:latin typeface="Calibri" panose="020F0502020204030204" pitchFamily="34" charset="0"/>
              </a:rPr>
              <a:t>2</a:t>
            </a:r>
            <a:r>
              <a:rPr lang="en-US" altLang="zh-CN" sz="2400" b="1" dirty="0">
                <a:latin typeface="Calibri" panose="020F0502020204030204" pitchFamily="34" charset="0"/>
              </a:rPr>
              <a:t>)</a:t>
            </a:r>
          </a:p>
          <a:p>
            <a:pPr eaLnBrk="1" hangingPunct="1"/>
            <a:r>
              <a:rPr lang="en-US" altLang="zh-CN" sz="2400" b="1" dirty="0">
                <a:latin typeface="Calibri" panose="020F0502020204030204" pitchFamily="34" charset="0"/>
              </a:rPr>
              <a:t>… </a:t>
            </a:r>
          </a:p>
          <a:p>
            <a:pPr eaLnBrk="1" hangingPunct="1"/>
            <a:r>
              <a:rPr lang="en-US" altLang="zh-CN" sz="2400" b="1" dirty="0">
                <a:latin typeface="Calibri" panose="020F0502020204030204" pitchFamily="34" charset="0"/>
              </a:rPr>
              <a:t>(</a:t>
            </a:r>
            <a:r>
              <a:rPr lang="en-US" altLang="zh-CN" sz="2400" b="1" dirty="0" err="1">
                <a:latin typeface="Calibri" panose="020F0502020204030204" pitchFamily="34" charset="0"/>
              </a:rPr>
              <a:t>X</a:t>
            </a:r>
            <a:r>
              <a:rPr lang="en-US" altLang="zh-CN" sz="2400" b="1" baseline="-25000" dirty="0" err="1">
                <a:latin typeface="Calibri" panose="020F0502020204030204" pitchFamily="34" charset="0"/>
              </a:rPr>
              <a:t>n</a:t>
            </a:r>
            <a:r>
              <a:rPr lang="en-US" altLang="zh-CN" sz="2400" b="1" dirty="0" err="1">
                <a:latin typeface="Calibri" panose="020F0502020204030204" pitchFamily="34" charset="0"/>
              </a:rPr>
              <a:t>,Y</a:t>
            </a:r>
            <a:r>
              <a:rPr lang="en-US" altLang="zh-CN" sz="2400" b="1" baseline="-25000" dirty="0" err="1">
                <a:latin typeface="Calibri" panose="020F0502020204030204" pitchFamily="34" charset="0"/>
              </a:rPr>
              <a:t>n</a:t>
            </a:r>
            <a:r>
              <a:rPr lang="en-US" altLang="zh-CN" sz="2400" b="1" dirty="0">
                <a:latin typeface="Calibri" panose="020F0502020204030204" pitchFamily="34" charset="0"/>
              </a:rPr>
              <a:t>)</a:t>
            </a:r>
            <a:endParaRPr lang="zh-CN" altLang="en-US" sz="2400" b="1" dirty="0">
              <a:latin typeface="Calibri" panose="020F0502020204030204" pitchFamily="34" charset="0"/>
            </a:endParaRPr>
          </a:p>
        </p:txBody>
      </p:sp>
      <p:sp>
        <p:nvSpPr>
          <p:cNvPr id="50" name="TextBox 20"/>
          <p:cNvSpPr txBox="1">
            <a:spLocks noChangeArrowheads="1"/>
          </p:cNvSpPr>
          <p:nvPr/>
        </p:nvSpPr>
        <p:spPr bwMode="auto">
          <a:xfrm>
            <a:off x="707935" y="4834262"/>
            <a:ext cx="4042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sz="2400" b="1">
                <a:latin typeface="Calibri" panose="020F0502020204030204" pitchFamily="34" charset="0"/>
              </a:rPr>
              <a:t>X</a:t>
            </a:r>
            <a:r>
              <a:rPr lang="en-US" altLang="zh-CN" sz="2400" b="1" baseline="-25000">
                <a:latin typeface="Calibri" panose="020F0502020204030204" pitchFamily="34" charset="0"/>
              </a:rPr>
              <a:t>i</a:t>
            </a:r>
            <a:endParaRPr lang="en-US" altLang="zh-CN" sz="2400" b="1">
              <a:latin typeface="Calibri" panose="020F0502020204030204" pitchFamily="34" charset="0"/>
            </a:endParaRPr>
          </a:p>
        </p:txBody>
      </p:sp>
      <p:sp>
        <p:nvSpPr>
          <p:cNvPr id="51" name="TextBox 21"/>
          <p:cNvSpPr txBox="1">
            <a:spLocks noChangeArrowheads="1"/>
          </p:cNvSpPr>
          <p:nvPr/>
        </p:nvSpPr>
        <p:spPr bwMode="auto">
          <a:xfrm>
            <a:off x="7772224" y="1815437"/>
            <a:ext cx="389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sz="2400" b="1" dirty="0">
                <a:latin typeface="Calibri" panose="020F0502020204030204" pitchFamily="34" charset="0"/>
              </a:rPr>
              <a:t>Y</a:t>
            </a:r>
            <a:r>
              <a:rPr lang="en-US" altLang="zh-CN" sz="2400" b="1" baseline="-25000" dirty="0">
                <a:latin typeface="Calibri" panose="020F0502020204030204" pitchFamily="34" charset="0"/>
              </a:rPr>
              <a:t>i</a:t>
            </a:r>
            <a:endParaRPr lang="en-US" altLang="zh-CN" sz="2400" b="1" dirty="0">
              <a:latin typeface="Calibri" panose="020F0502020204030204" pitchFamily="34" charset="0"/>
            </a:endParaRPr>
          </a:p>
        </p:txBody>
      </p:sp>
      <p:pic>
        <p:nvPicPr>
          <p:cNvPr id="52" name="Picture 3">
            <a:extLst>
              <a:ext uri="{FF2B5EF4-FFF2-40B4-BE49-F238E27FC236}">
                <a16:creationId xmlns:a16="http://schemas.microsoft.com/office/drawing/2014/main" id="{C7F400B3-C8B0-414F-86ED-4A416E14577F}"/>
              </a:ext>
            </a:extLst>
          </p:cNvPr>
          <p:cNvPicPr>
            <a:picLocks noChangeArrowheads="1"/>
          </p:cNvPicPr>
          <p:nvPr/>
        </p:nvPicPr>
        <p:blipFill>
          <a:blip r:embed="rId8" cstate="print"/>
          <a:srcRect/>
          <a:stretch>
            <a:fillRect/>
          </a:stretch>
        </p:blipFill>
        <p:spPr bwMode="auto">
          <a:xfrm>
            <a:off x="8269197" y="4291970"/>
            <a:ext cx="3618663" cy="2154694"/>
          </a:xfrm>
          <a:prstGeom prst="rect">
            <a:avLst/>
          </a:prstGeom>
          <a:noFill/>
          <a:ln w="9525">
            <a:solidFill>
              <a:schemeClr val="accent1"/>
            </a:solidFill>
            <a:miter lim="800000"/>
            <a:headEnd/>
            <a:tailEnd/>
          </a:ln>
        </p:spPr>
      </p:pic>
      <p:sp>
        <p:nvSpPr>
          <p:cNvPr id="16" name="文本框 15"/>
          <p:cNvSpPr txBox="1"/>
          <p:nvPr/>
        </p:nvSpPr>
        <p:spPr>
          <a:xfrm>
            <a:off x="338047" y="1205535"/>
            <a:ext cx="2799600" cy="461665"/>
          </a:xfrm>
          <a:prstGeom prst="rect">
            <a:avLst/>
          </a:prstGeom>
          <a:noFill/>
        </p:spPr>
        <p:txBody>
          <a:bodyPr wrap="square" rtlCol="0">
            <a:spAutoFit/>
          </a:bodyPr>
          <a:lstStyle/>
          <a:p>
            <a:r>
              <a:rPr lang="zh-CN" altLang="en-US" sz="2400" dirty="0" smtClean="0">
                <a:latin typeface="仿宋" panose="02010609060101010101" pitchFamily="49" charset="-122"/>
                <a:ea typeface="仿宋" panose="02010609060101010101" pitchFamily="49" charset="-122"/>
              </a:rPr>
              <a:t>传统机器学习模型</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10573447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96333" y="682629"/>
            <a:ext cx="10268263" cy="55688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4" name="Picture 2" descr="“neural network”的图片搜索结果">
            <a:extLst>
              <a:ext uri="{FF2B5EF4-FFF2-40B4-BE49-F238E27FC236}">
                <a16:creationId xmlns:a16="http://schemas.microsoft.com/office/drawing/2014/main" id="{04C4E5B5-C057-4689-9510-09D47D271B8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64388" y="1039576"/>
            <a:ext cx="3468915" cy="215072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相关图片">
            <a:extLst>
              <a:ext uri="{FF2B5EF4-FFF2-40B4-BE49-F238E27FC236}">
                <a16:creationId xmlns:a16="http://schemas.microsoft.com/office/drawing/2014/main" id="{16DF246E-5271-4824-BB43-1FC3F7FFB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271" y="1272561"/>
            <a:ext cx="3662313" cy="238930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B939CAEE-978A-4D9A-8F2E-34D00F0B90A3}"/>
              </a:ext>
            </a:extLst>
          </p:cNvPr>
          <p:cNvSpPr/>
          <p:nvPr/>
        </p:nvSpPr>
        <p:spPr>
          <a:xfrm>
            <a:off x="4263727" y="1951240"/>
            <a:ext cx="225778" cy="1636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FBD93566-F65A-4E7C-BF29-5F4BC681CD8E}"/>
              </a:ext>
            </a:extLst>
          </p:cNvPr>
          <p:cNvCxnSpPr>
            <a:cxnSpLocks/>
          </p:cNvCxnSpPr>
          <p:nvPr/>
        </p:nvCxnSpPr>
        <p:spPr>
          <a:xfrm flipV="1">
            <a:off x="4489506" y="1268069"/>
            <a:ext cx="1826765" cy="6831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0575F812-0308-4E6D-9914-65A0AB2B50BC}"/>
              </a:ext>
            </a:extLst>
          </p:cNvPr>
          <p:cNvCxnSpPr>
            <a:cxnSpLocks/>
          </p:cNvCxnSpPr>
          <p:nvPr/>
        </p:nvCxnSpPr>
        <p:spPr>
          <a:xfrm>
            <a:off x="4263728" y="2140851"/>
            <a:ext cx="2052543" cy="152101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23836C92-7182-4080-A2CF-D953CDCF9EA0}"/>
              </a:ext>
            </a:extLst>
          </p:cNvPr>
          <p:cNvGrpSpPr/>
          <p:nvPr/>
        </p:nvGrpSpPr>
        <p:grpSpPr>
          <a:xfrm>
            <a:off x="1675268" y="3573054"/>
            <a:ext cx="4192655" cy="2411023"/>
            <a:chOff x="346651" y="3924746"/>
            <a:chExt cx="4192655" cy="2411023"/>
          </a:xfrm>
        </p:grpSpPr>
        <p:graphicFrame>
          <p:nvGraphicFramePr>
            <p:cNvPr id="6" name="Object 10">
              <a:extLst>
                <a:ext uri="{FF2B5EF4-FFF2-40B4-BE49-F238E27FC236}">
                  <a16:creationId xmlns:a16="http://schemas.microsoft.com/office/drawing/2014/main" id="{21313A81-1AAC-4A0A-98E9-8E1DCEAE556C}"/>
                </a:ext>
              </a:extLst>
            </p:cNvPr>
            <p:cNvGraphicFramePr>
              <a:graphicFrameLocks noChangeAspect="1"/>
            </p:cNvGraphicFramePr>
            <p:nvPr>
              <p:extLst/>
            </p:nvPr>
          </p:nvGraphicFramePr>
          <p:xfrm>
            <a:off x="346651" y="4009552"/>
            <a:ext cx="4172390" cy="2326217"/>
          </p:xfrm>
          <a:graphic>
            <a:graphicData uri="http://schemas.openxmlformats.org/presentationml/2006/ole">
              <mc:AlternateContent xmlns:mc="http://schemas.openxmlformats.org/markup-compatibility/2006">
                <mc:Choice xmlns:v="urn:schemas-microsoft-com:vml" Requires="v">
                  <p:oleObj spid="_x0000_s5269" name="Visio" r:id="rId6" imgW="14698980" imgH="7594397" progId="Visio.Drawing.11">
                    <p:embed/>
                  </p:oleObj>
                </mc:Choice>
                <mc:Fallback>
                  <p:oleObj name="Visio" r:id="rId6" imgW="14698980" imgH="7594397" progId="Visio.Drawing.11">
                    <p:embed/>
                    <p:pic>
                      <p:nvPicPr>
                        <p:cNvPr id="6" name="Object 10">
                          <a:extLst>
                            <a:ext uri="{FF2B5EF4-FFF2-40B4-BE49-F238E27FC236}">
                              <a16:creationId xmlns:a16="http://schemas.microsoft.com/office/drawing/2014/main" id="{21313A81-1AAC-4A0A-98E9-8E1DCEAE55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651" y="4009552"/>
                          <a:ext cx="4172390" cy="2326217"/>
                        </a:xfrm>
                        <a:prstGeom prst="rect">
                          <a:avLst/>
                        </a:prstGeom>
                        <a:noFill/>
                        <a:ln>
                          <a:noFill/>
                        </a:ln>
                        <a:effectLst/>
                      </p:spPr>
                    </p:pic>
                  </p:oleObj>
                </mc:Fallback>
              </mc:AlternateContent>
            </a:graphicData>
          </a:graphic>
        </p:graphicFrame>
        <p:sp>
          <p:nvSpPr>
            <p:cNvPr id="7" name="文本框 6">
              <a:extLst>
                <a:ext uri="{FF2B5EF4-FFF2-40B4-BE49-F238E27FC236}">
                  <a16:creationId xmlns:a16="http://schemas.microsoft.com/office/drawing/2014/main" id="{79F73BAC-E89D-49B1-B4E9-B34F33F2CD72}"/>
                </a:ext>
              </a:extLst>
            </p:cNvPr>
            <p:cNvSpPr txBox="1"/>
            <p:nvPr/>
          </p:nvSpPr>
          <p:spPr>
            <a:xfrm>
              <a:off x="2042314" y="3924746"/>
              <a:ext cx="723132" cy="369332"/>
            </a:xfrm>
            <a:prstGeom prst="rect">
              <a:avLst/>
            </a:prstGeom>
            <a:noFill/>
          </p:spPr>
          <p:txBody>
            <a:bodyPr wrap="square" rtlCol="0">
              <a:spAutoFit/>
            </a:bodyPr>
            <a:lstStyle/>
            <a:p>
              <a:r>
                <a:rPr lang="zh-CN" altLang="en-US" b="1" dirty="0"/>
                <a:t>树突</a:t>
              </a:r>
            </a:p>
          </p:txBody>
        </p:sp>
        <p:sp>
          <p:nvSpPr>
            <p:cNvPr id="9" name="文本框 8">
              <a:extLst>
                <a:ext uri="{FF2B5EF4-FFF2-40B4-BE49-F238E27FC236}">
                  <a16:creationId xmlns:a16="http://schemas.microsoft.com/office/drawing/2014/main" id="{122D4D93-74A6-47D9-9407-8CFFE454B60B}"/>
                </a:ext>
              </a:extLst>
            </p:cNvPr>
            <p:cNvSpPr txBox="1"/>
            <p:nvPr/>
          </p:nvSpPr>
          <p:spPr>
            <a:xfrm>
              <a:off x="2573545" y="5706616"/>
              <a:ext cx="723132" cy="369332"/>
            </a:xfrm>
            <a:prstGeom prst="rect">
              <a:avLst/>
            </a:prstGeom>
            <a:noFill/>
          </p:spPr>
          <p:txBody>
            <a:bodyPr wrap="square" rtlCol="0">
              <a:spAutoFit/>
            </a:bodyPr>
            <a:lstStyle/>
            <a:p>
              <a:r>
                <a:rPr lang="zh-CN" altLang="en-US" b="1" dirty="0"/>
                <a:t>轴突</a:t>
              </a:r>
              <a:endParaRPr lang="zh-CN" altLang="en-US" dirty="0"/>
            </a:p>
          </p:txBody>
        </p:sp>
        <p:sp>
          <p:nvSpPr>
            <p:cNvPr id="10" name="文本框 9">
              <a:extLst>
                <a:ext uri="{FF2B5EF4-FFF2-40B4-BE49-F238E27FC236}">
                  <a16:creationId xmlns:a16="http://schemas.microsoft.com/office/drawing/2014/main" id="{EC85C342-8DD2-41AC-9496-A655BBAD40D0}"/>
                </a:ext>
              </a:extLst>
            </p:cNvPr>
            <p:cNvSpPr txBox="1"/>
            <p:nvPr/>
          </p:nvSpPr>
          <p:spPr>
            <a:xfrm>
              <a:off x="3863395" y="5842234"/>
              <a:ext cx="675911" cy="369332"/>
            </a:xfrm>
            <a:prstGeom prst="rect">
              <a:avLst/>
            </a:prstGeom>
            <a:noFill/>
          </p:spPr>
          <p:txBody>
            <a:bodyPr wrap="square" rtlCol="0">
              <a:spAutoFit/>
            </a:bodyPr>
            <a:lstStyle/>
            <a:p>
              <a:r>
                <a:rPr lang="zh-CN" altLang="en-US" b="1" dirty="0"/>
                <a:t>突触</a:t>
              </a:r>
              <a:endParaRPr lang="zh-CN" altLang="en-US" dirty="0"/>
            </a:p>
          </p:txBody>
        </p:sp>
      </p:grpSp>
      <p:pic>
        <p:nvPicPr>
          <p:cNvPr id="2056" name="Picture 8" descr="https://ss0.bdstatic.com/70cFvHSh_Q1YnxGkpoWK1HF6hhy/it/u=612580624,3804978618&amp;fm=27&amp;gp=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1363" y="3190303"/>
            <a:ext cx="3874964" cy="29062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人体的神经调节PP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9339" y="3190303"/>
            <a:ext cx="3679006" cy="275925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2B4196DE-1FC0-4665-B390-62130BEA3E2A}"/>
              </a:ext>
            </a:extLst>
          </p:cNvPr>
          <p:cNvSpPr/>
          <p:nvPr/>
        </p:nvSpPr>
        <p:spPr>
          <a:xfrm>
            <a:off x="5741817" y="3678623"/>
            <a:ext cx="4852139" cy="1894173"/>
          </a:xfrm>
          <a:prstGeom prst="rect">
            <a:avLst/>
          </a:prstGeom>
          <a:solidFill>
            <a:schemeClr val="tx1"/>
          </a:solidFill>
        </p:spPr>
        <p:txBody>
          <a:bodyPr wrap="square">
            <a:spAutoFit/>
          </a:bodyPr>
          <a:lstStyle/>
          <a:p>
            <a:pPr>
              <a:lnSpc>
                <a:spcPct val="150000"/>
              </a:lnSpc>
            </a:pPr>
            <a:r>
              <a:rPr lang="zh-CN" altLang="en-US" sz="2000" dirty="0">
                <a:solidFill>
                  <a:schemeClr val="bg1"/>
                </a:solidFill>
              </a:rPr>
              <a:t>简而言之，神经元相当于一个计算单元，它从输入神经接受一定数目的信息，并做一些计算。然后将结果通过它的 轴突传送到其他节点或者大脑中的其他神经元 。</a:t>
            </a:r>
          </a:p>
        </p:txBody>
      </p:sp>
    </p:spTree>
    <p:extLst>
      <p:ext uri="{BB962C8B-B14F-4D97-AF65-F5344CB8AC3E}">
        <p14:creationId xmlns:p14="http://schemas.microsoft.com/office/powerpoint/2010/main" val="25625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wipe(down)">
                                      <p:cBhvr>
                                        <p:cTn id="26" dur="5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96845" y="1056807"/>
            <a:ext cx="5883639" cy="26682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3D0215E6-74E2-4422-B60C-88389FC81DA6}"/>
              </a:ext>
            </a:extLst>
          </p:cNvPr>
          <p:cNvSpPr>
            <a:spLocks noGrp="1"/>
          </p:cNvSpPr>
          <p:nvPr>
            <p:ph type="title"/>
          </p:nvPr>
        </p:nvSpPr>
        <p:spPr>
          <a:xfrm>
            <a:off x="994146" y="253652"/>
            <a:ext cx="3275245" cy="655093"/>
          </a:xfrm>
        </p:spPr>
        <p:txBody>
          <a:bodyPr>
            <a:noAutofit/>
          </a:bodyPr>
          <a:lstStyle/>
          <a:p>
            <a:r>
              <a:rPr lang="en-US" altLang="zh-CN" sz="3200" b="1" dirty="0" smtClean="0">
                <a:solidFill>
                  <a:srgbClr val="FFFF00"/>
                </a:solidFill>
                <a:latin typeface="黑体" panose="02010609060101010101" pitchFamily="49" charset="-122"/>
                <a:ea typeface="黑体" panose="02010609060101010101" pitchFamily="49" charset="-122"/>
              </a:rPr>
              <a:t>M-P</a:t>
            </a:r>
            <a:r>
              <a:rPr lang="zh-CN" altLang="en-US" sz="3200" b="1" dirty="0" smtClean="0">
                <a:solidFill>
                  <a:srgbClr val="FFFF00"/>
                </a:solidFill>
                <a:latin typeface="黑体" panose="02010609060101010101" pitchFamily="49" charset="-122"/>
                <a:ea typeface="黑体" panose="02010609060101010101" pitchFamily="49" charset="-122"/>
              </a:rPr>
              <a:t>神经元</a:t>
            </a:r>
            <a:r>
              <a:rPr lang="zh-CN" altLang="en-US" sz="3200" b="1" dirty="0">
                <a:solidFill>
                  <a:srgbClr val="FFFF00"/>
                </a:solidFill>
                <a:latin typeface="黑体" panose="02010609060101010101" pitchFamily="49" charset="-122"/>
                <a:ea typeface="黑体" panose="02010609060101010101" pitchFamily="49" charset="-122"/>
              </a:rPr>
              <a:t>模型</a:t>
            </a:r>
          </a:p>
        </p:txBody>
      </p:sp>
      <p:pic>
        <p:nvPicPr>
          <p:cNvPr id="10242" name="Picture 2" descr="“m-p neural model”的图片搜索结果">
            <a:extLst>
              <a:ext uri="{FF2B5EF4-FFF2-40B4-BE49-F238E27FC236}">
                <a16:creationId xmlns:a16="http://schemas.microsoft.com/office/drawing/2014/main" id="{FEB4BAFE-97C3-44FC-9192-7584107996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94146" y="3822897"/>
            <a:ext cx="5886339" cy="27436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D41B600-D315-4535-A99A-8CC26EFC7072}"/>
                  </a:ext>
                </a:extLst>
              </p:cNvPr>
              <p:cNvSpPr txBox="1"/>
              <p:nvPr/>
            </p:nvSpPr>
            <p:spPr>
              <a:xfrm>
                <a:off x="7089764" y="5367628"/>
                <a:ext cx="3955088" cy="432298"/>
              </a:xfrm>
              <a:prstGeom prst="rect">
                <a:avLst/>
              </a:prstGeom>
              <a:noFill/>
            </p:spPr>
            <p:txBody>
              <a:bodyPr wrap="square" lIns="0" tIns="0" rIns="0" bIns="0" rtlCol="0">
                <a:spAutoFit/>
              </a:bodyPr>
              <a:lstStyle/>
              <a:p>
                <a:r>
                  <a:rPr lang="en-US" altLang="zh-CN" sz="2800" dirty="0"/>
                  <a:t>y </a:t>
                </a:r>
                <a14:m>
                  <m:oMath xmlns:m="http://schemas.openxmlformats.org/officeDocument/2006/math">
                    <m:r>
                      <a:rPr lang="en-US" altLang="zh-CN" sz="2800" i="1">
                        <a:latin typeface="Cambria Math" panose="02040503050406030204" pitchFamily="18" charset="0"/>
                      </a:rPr>
                      <m:t>=</m:t>
                    </m:r>
                    <m:r>
                      <a:rPr lang="en-US" altLang="zh-CN" sz="2800" i="1">
                        <a:latin typeface="Cambria Math" panose="02040503050406030204" pitchFamily="18" charset="0"/>
                      </a:rPr>
                      <m:t>𝑓</m:t>
                    </m:r>
                    <m:d>
                      <m:dPr>
                        <m:ctrlPr>
                          <a:rPr lang="en-US" altLang="zh-CN" sz="2800" i="1">
                            <a:latin typeface="Cambria Math" panose="02040503050406030204" pitchFamily="18" charset="0"/>
                          </a:rPr>
                        </m:ctrlPr>
                      </m:dPr>
                      <m:e>
                        <m:nary>
                          <m:naryPr>
                            <m:chr m:val="∑"/>
                            <m:ctrlPr>
                              <a:rPr lang="en-US" altLang="zh-CN" sz="2800" i="1">
                                <a:latin typeface="Cambria Math" panose="02040503050406030204" pitchFamily="18" charset="0"/>
                              </a:rPr>
                            </m:ctrlPr>
                          </m:naryPr>
                          <m:sub>
                            <m:r>
                              <m:rPr>
                                <m:brk m:alnAt="23"/>
                              </m:rPr>
                              <a:rPr lang="en-US" altLang="zh-CN" sz="2800" i="1">
                                <a:latin typeface="Cambria Math" panose="02040503050406030204" pitchFamily="18" charset="0"/>
                              </a:rPr>
                              <m:t>𝑖</m:t>
                            </m:r>
                            <m:r>
                              <a:rPr lang="en-US" altLang="zh-CN" sz="2800" i="1">
                                <a:latin typeface="Cambria Math" panose="02040503050406030204" pitchFamily="18" charset="0"/>
                              </a:rPr>
                              <m:t>=1</m:t>
                            </m:r>
                          </m:sub>
                          <m:sup>
                            <m:r>
                              <a:rPr lang="en-US" altLang="zh-CN" sz="2800" i="1">
                                <a:latin typeface="Cambria Math" panose="02040503050406030204" pitchFamily="18" charset="0"/>
                              </a:rPr>
                              <m:t>𝑛</m:t>
                            </m:r>
                          </m:sup>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𝑤</m:t>
                                </m:r>
                              </m:e>
                              <m:sub>
                                <m:r>
                                  <a:rPr lang="en-US" altLang="zh-CN" sz="2800" i="1">
                                    <a:latin typeface="Cambria Math" panose="02040503050406030204" pitchFamily="18" charset="0"/>
                                  </a:rPr>
                                  <m:t>𝑖</m:t>
                                </m:r>
                              </m:sub>
                            </m:sSub>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𝑥</m:t>
                                </m:r>
                              </m:e>
                              <m:sub>
                                <m:r>
                                  <a:rPr lang="en-US" altLang="zh-CN" sz="2800" i="1">
                                    <a:latin typeface="Cambria Math" panose="02040503050406030204" pitchFamily="18" charset="0"/>
                                  </a:rPr>
                                  <m:t>𝑖</m:t>
                                </m:r>
                              </m:sub>
                            </m:sSub>
                          </m:e>
                        </m:nary>
                        <m:r>
                          <a:rPr lang="en-US" altLang="zh-CN" sz="2800" i="1">
                            <a:latin typeface="Cambria Math" panose="02040503050406030204" pitchFamily="18" charset="0"/>
                          </a:rPr>
                          <m:t>− </m:t>
                        </m:r>
                        <m:r>
                          <a:rPr lang="en-US" altLang="zh-CN" sz="2800" i="1">
                            <a:latin typeface="Cambria Math" panose="02040503050406030204" pitchFamily="18" charset="0"/>
                          </a:rPr>
                          <m:t>𝑏</m:t>
                        </m:r>
                      </m:e>
                    </m:d>
                  </m:oMath>
                </a14:m>
                <a:endParaRPr lang="zh-CN" altLang="en-US" sz="2800" dirty="0"/>
              </a:p>
            </p:txBody>
          </p:sp>
        </mc:Choice>
        <mc:Fallback xmlns="">
          <p:sp>
            <p:nvSpPr>
              <p:cNvPr id="4" name="文本框 3">
                <a:extLst>
                  <a:ext uri="{FF2B5EF4-FFF2-40B4-BE49-F238E27FC236}">
                    <a16:creationId xmlns:a16="http://schemas.microsoft.com/office/drawing/2014/main" id="{AD41B600-D315-4535-A99A-8CC26EFC7072}"/>
                  </a:ext>
                </a:extLst>
              </p:cNvPr>
              <p:cNvSpPr txBox="1">
                <a:spLocks noRot="1" noChangeAspect="1" noMove="1" noResize="1" noEditPoints="1" noAdjustHandles="1" noChangeArrowheads="1" noChangeShapeType="1" noTextEdit="1"/>
              </p:cNvSpPr>
              <p:nvPr/>
            </p:nvSpPr>
            <p:spPr>
              <a:xfrm>
                <a:off x="7089764" y="5367628"/>
                <a:ext cx="3955088" cy="432298"/>
              </a:xfrm>
              <a:prstGeom prst="rect">
                <a:avLst/>
              </a:prstGeom>
              <a:blipFill>
                <a:blip r:embed="rId5"/>
                <a:stretch>
                  <a:fillRect l="-5393" t="-24286" b="-51429"/>
                </a:stretch>
              </a:blipFill>
            </p:spPr>
            <p:txBody>
              <a:bodyPr/>
              <a:lstStyle/>
              <a:p>
                <a:r>
                  <a:rPr lang="zh-CN" altLang="en-US">
                    <a:noFill/>
                  </a:rPr>
                  <a:t> </a:t>
                </a:r>
              </a:p>
            </p:txBody>
          </p:sp>
        </mc:Fallback>
      </mc:AlternateContent>
      <p:graphicFrame>
        <p:nvGraphicFramePr>
          <p:cNvPr id="11" name="Object 3">
            <a:extLst>
              <a:ext uri="{FF2B5EF4-FFF2-40B4-BE49-F238E27FC236}">
                <a16:creationId xmlns:a16="http://schemas.microsoft.com/office/drawing/2014/main" id="{0B857FAE-FA53-4228-9FCD-6B896E8BE369}"/>
              </a:ext>
            </a:extLst>
          </p:cNvPr>
          <p:cNvGraphicFramePr>
            <a:graphicFrameLocks noChangeAspect="1"/>
          </p:cNvGraphicFramePr>
          <p:nvPr>
            <p:extLst/>
          </p:nvPr>
        </p:nvGraphicFramePr>
        <p:xfrm>
          <a:off x="1626467" y="1352931"/>
          <a:ext cx="4764448" cy="2247441"/>
        </p:xfrm>
        <a:graphic>
          <a:graphicData uri="http://schemas.openxmlformats.org/presentationml/2006/ole">
            <mc:AlternateContent xmlns:mc="http://schemas.openxmlformats.org/markup-compatibility/2006">
              <mc:Choice xmlns:v="urn:schemas-microsoft-com:vml" Requires="v">
                <p:oleObj spid="_x0000_s2202" name="Visio" r:id="rId6" imgW="14658442" imgH="7525207" progId="Visio.Drawing.11">
                  <p:embed/>
                </p:oleObj>
              </mc:Choice>
              <mc:Fallback>
                <p:oleObj name="Visio" r:id="rId6" imgW="14658442" imgH="7525207" progId="Visio.Drawing.11">
                  <p:embed/>
                  <p:pic>
                    <p:nvPicPr>
                      <p:cNvPr id="11" name="Object 3">
                        <a:extLst>
                          <a:ext uri="{FF2B5EF4-FFF2-40B4-BE49-F238E27FC236}">
                            <a16:creationId xmlns:a16="http://schemas.microsoft.com/office/drawing/2014/main" id="{0B857FAE-FA53-4228-9FCD-6B896E8BE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6467" y="1352931"/>
                        <a:ext cx="4764448" cy="2247441"/>
                      </a:xfrm>
                      <a:prstGeom prst="rect">
                        <a:avLst/>
                      </a:prstGeom>
                      <a:noFill/>
                      <a:ln>
                        <a:noFill/>
                      </a:ln>
                      <a:effectLst/>
                      <a:extLst/>
                    </p:spPr>
                  </p:pic>
                </p:oleObj>
              </mc:Fallback>
            </mc:AlternateContent>
          </a:graphicData>
        </a:graphic>
      </p:graphicFrame>
      <p:sp>
        <p:nvSpPr>
          <p:cNvPr id="3" name="矩形 2">
            <a:extLst>
              <a:ext uri="{FF2B5EF4-FFF2-40B4-BE49-F238E27FC236}">
                <a16:creationId xmlns:a16="http://schemas.microsoft.com/office/drawing/2014/main" id="{34FD49EC-0C61-4DE1-8DC0-67DD86245B8C}"/>
              </a:ext>
            </a:extLst>
          </p:cNvPr>
          <p:cNvSpPr/>
          <p:nvPr/>
        </p:nvSpPr>
        <p:spPr>
          <a:xfrm>
            <a:off x="7089764" y="1450043"/>
            <a:ext cx="4817908" cy="1815882"/>
          </a:xfrm>
          <a:prstGeom prst="rect">
            <a:avLst/>
          </a:prstGeom>
        </p:spPr>
        <p:txBody>
          <a:bodyPr wrap="square">
            <a:spAutoFit/>
          </a:bodyPr>
          <a:lstStyle/>
          <a:p>
            <a:pPr marL="457200" indent="-457200">
              <a:buFont typeface="Wingdings" panose="05000000000000000000" pitchFamily="2" charset="2"/>
              <a:buChar char="p"/>
            </a:pPr>
            <a:r>
              <a:rPr lang="zh-CN" altLang="en-US" sz="2800" dirty="0">
                <a:latin typeface="仿宋" panose="02010609060101010101" pitchFamily="49" charset="-122"/>
                <a:ea typeface="仿宋" panose="02010609060101010101" pitchFamily="49" charset="-122"/>
              </a:rPr>
              <a:t>受生物神经元的启发，</a:t>
            </a:r>
            <a:r>
              <a:rPr lang="en-US" altLang="zh-CN" sz="2800" dirty="0">
                <a:latin typeface="仿宋" panose="02010609060101010101" pitchFamily="49" charset="-122"/>
                <a:ea typeface="仿宋" panose="02010609060101010101" pitchFamily="49" charset="-122"/>
              </a:rPr>
              <a:t>McCulloch and Pitts</a:t>
            </a:r>
            <a:r>
              <a:rPr lang="zh-CN" altLang="en-US" sz="2800" dirty="0">
                <a:latin typeface="仿宋" panose="02010609060101010101" pitchFamily="49" charset="-122"/>
                <a:ea typeface="仿宋" panose="02010609060101010101" pitchFamily="49" charset="-122"/>
              </a:rPr>
              <a:t>在</a:t>
            </a:r>
            <a:r>
              <a:rPr lang="en-US" altLang="zh-CN" sz="2800" dirty="0">
                <a:latin typeface="仿宋" panose="02010609060101010101" pitchFamily="49" charset="-122"/>
                <a:ea typeface="仿宋" panose="02010609060101010101" pitchFamily="49" charset="-122"/>
              </a:rPr>
              <a:t>1943</a:t>
            </a:r>
            <a:r>
              <a:rPr lang="zh-CN" altLang="en-US" sz="2800" dirty="0">
                <a:latin typeface="仿宋" panose="02010609060101010101" pitchFamily="49" charset="-122"/>
                <a:ea typeface="仿宋" panose="02010609060101010101" pitchFamily="49" charset="-122"/>
              </a:rPr>
              <a:t>年提出了</a:t>
            </a:r>
            <a:r>
              <a:rPr lang="en-US" altLang="zh-CN" sz="2800" dirty="0">
                <a:latin typeface="仿宋" panose="02010609060101010101" pitchFamily="49" charset="-122"/>
                <a:ea typeface="仿宋" panose="02010609060101010101" pitchFamily="49" charset="-122"/>
              </a:rPr>
              <a:t>MP</a:t>
            </a:r>
            <a:r>
              <a:rPr lang="zh-CN" altLang="en-US" sz="2800" dirty="0">
                <a:latin typeface="仿宋" panose="02010609060101010101" pitchFamily="49" charset="-122"/>
                <a:ea typeface="仿宋" panose="02010609060101010101" pitchFamily="49" charset="-122"/>
              </a:rPr>
              <a:t>神经元模型</a:t>
            </a: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93622C6-E3EC-4FDD-A723-726A33ED8BD2}"/>
                  </a:ext>
                </a:extLst>
              </p:cNvPr>
              <p:cNvSpPr/>
              <p:nvPr/>
            </p:nvSpPr>
            <p:spPr>
              <a:xfrm>
                <a:off x="4752746" y="5327624"/>
                <a:ext cx="1481142" cy="848566"/>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US" altLang="zh-CN" i="1" smtClean="0">
                              <a:solidFill>
                                <a:schemeClr val="bg1"/>
                              </a:solidFill>
                              <a:latin typeface="Cambria Math" panose="02040503050406030204" pitchFamily="18" charset="0"/>
                            </a:rPr>
                          </m:ctrlPr>
                        </m:naryPr>
                        <m:sub>
                          <m:r>
                            <m:rPr>
                              <m:brk m:alnAt="23"/>
                            </m:rPr>
                            <a:rPr lang="en-US" altLang="zh-CN" i="1">
                              <a:solidFill>
                                <a:schemeClr val="bg1"/>
                              </a:solidFill>
                              <a:latin typeface="Cambria Math" panose="02040503050406030204" pitchFamily="18" charset="0"/>
                            </a:rPr>
                            <m:t>𝑖</m:t>
                          </m:r>
                          <m:r>
                            <a:rPr lang="en-US" altLang="zh-CN" i="1">
                              <a:solidFill>
                                <a:schemeClr val="bg1"/>
                              </a:solidFill>
                              <a:latin typeface="Cambria Math" panose="02040503050406030204" pitchFamily="18" charset="0"/>
                            </a:rPr>
                            <m:t>=1</m:t>
                          </m:r>
                        </m:sub>
                        <m:sup>
                          <m:r>
                            <a:rPr lang="en-US" altLang="zh-CN" i="1">
                              <a:solidFill>
                                <a:schemeClr val="bg1"/>
                              </a:solidFill>
                              <a:latin typeface="Cambria Math" panose="02040503050406030204" pitchFamily="18" charset="0"/>
                            </a:rPr>
                            <m:t>𝑛</m:t>
                          </m:r>
                        </m:sup>
                        <m:e>
                          <m:sSub>
                            <m:sSubPr>
                              <m:ctrlPr>
                                <a:rPr lang="en-US" altLang="zh-CN" i="1">
                                  <a:solidFill>
                                    <a:schemeClr val="bg1"/>
                                  </a:solidFill>
                                  <a:latin typeface="Cambria Math" panose="02040503050406030204" pitchFamily="18" charset="0"/>
                                </a:rPr>
                              </m:ctrlPr>
                            </m:sSubPr>
                            <m:e>
                              <m:r>
                                <a:rPr lang="en-US" altLang="zh-CN" i="1">
                                  <a:solidFill>
                                    <a:schemeClr val="bg1"/>
                                  </a:solidFill>
                                  <a:latin typeface="Cambria Math" panose="02040503050406030204" pitchFamily="18" charset="0"/>
                                </a:rPr>
                                <m:t>𝑤</m:t>
                              </m:r>
                            </m:e>
                            <m:sub>
                              <m:r>
                                <a:rPr lang="en-US" altLang="zh-CN" i="1">
                                  <a:solidFill>
                                    <a:schemeClr val="bg1"/>
                                  </a:solidFill>
                                  <a:latin typeface="Cambria Math" panose="02040503050406030204" pitchFamily="18" charset="0"/>
                                </a:rPr>
                                <m:t>𝑖</m:t>
                              </m:r>
                            </m:sub>
                          </m:sSub>
                          <m:sSub>
                            <m:sSubPr>
                              <m:ctrlPr>
                                <a:rPr lang="en-US" altLang="zh-CN" i="1">
                                  <a:solidFill>
                                    <a:schemeClr val="bg1"/>
                                  </a:solidFill>
                                  <a:latin typeface="Cambria Math" panose="02040503050406030204" pitchFamily="18" charset="0"/>
                                </a:rPr>
                              </m:ctrlPr>
                            </m:sSubPr>
                            <m:e>
                              <m:r>
                                <a:rPr lang="en-US" altLang="zh-CN" i="1">
                                  <a:solidFill>
                                    <a:schemeClr val="bg1"/>
                                  </a:solidFill>
                                  <a:latin typeface="Cambria Math" panose="02040503050406030204" pitchFamily="18" charset="0"/>
                                </a:rPr>
                                <m:t>𝑥</m:t>
                              </m:r>
                            </m:e>
                            <m:sub>
                              <m:r>
                                <a:rPr lang="en-US" altLang="zh-CN" i="1">
                                  <a:solidFill>
                                    <a:schemeClr val="bg1"/>
                                  </a:solidFill>
                                  <a:latin typeface="Cambria Math" panose="02040503050406030204" pitchFamily="18" charset="0"/>
                                </a:rPr>
                                <m:t>𝑖</m:t>
                              </m:r>
                            </m:sub>
                          </m:sSub>
                        </m:e>
                      </m:nary>
                      <m:r>
                        <a:rPr lang="en-US" altLang="zh-CN">
                          <a:solidFill>
                            <a:schemeClr val="bg1"/>
                          </a:solidFill>
                          <a:latin typeface="Cambria Math" panose="02040503050406030204" pitchFamily="18" charset="0"/>
                        </a:rPr>
                        <m:t>−</m:t>
                      </m:r>
                      <m:r>
                        <a:rPr lang="en-US" altLang="zh-CN" i="1">
                          <a:solidFill>
                            <a:schemeClr val="bg1"/>
                          </a:solidFill>
                          <a:latin typeface="Cambria Math" panose="02040503050406030204" pitchFamily="18" charset="0"/>
                        </a:rPr>
                        <m:t>𝑏</m:t>
                      </m:r>
                    </m:oMath>
                  </m:oMathPara>
                </a14:m>
                <a:endParaRPr lang="zh-CN" altLang="en-US" i="1" dirty="0">
                  <a:solidFill>
                    <a:schemeClr val="bg1"/>
                  </a:solidFill>
                </a:endParaRPr>
              </a:p>
            </p:txBody>
          </p:sp>
        </mc:Choice>
        <mc:Fallback xmlns="">
          <p:sp>
            <p:nvSpPr>
              <p:cNvPr id="8" name="矩形 7">
                <a:extLst>
                  <a:ext uri="{FF2B5EF4-FFF2-40B4-BE49-F238E27FC236}">
                    <a16:creationId xmlns:a16="http://schemas.microsoft.com/office/drawing/2014/main" id="{893622C6-E3EC-4FDD-A723-726A33ED8BD2}"/>
                  </a:ext>
                </a:extLst>
              </p:cNvPr>
              <p:cNvSpPr>
                <a:spLocks noRot="1" noChangeAspect="1" noMove="1" noResize="1" noEditPoints="1" noAdjustHandles="1" noChangeArrowheads="1" noChangeShapeType="1" noTextEdit="1"/>
              </p:cNvSpPr>
              <p:nvPr/>
            </p:nvSpPr>
            <p:spPr>
              <a:xfrm>
                <a:off x="4752746" y="5327624"/>
                <a:ext cx="1481142" cy="848566"/>
              </a:xfrm>
              <a:prstGeom prst="rect">
                <a:avLst/>
              </a:prstGeom>
              <a:blipFill>
                <a:blip r:embed="rId8"/>
                <a:stretch>
                  <a:fillRect/>
                </a:stretch>
              </a:blipFill>
              <a:ln>
                <a:noFill/>
              </a:ln>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12104592-11A7-4EC4-9FEC-5C89D439F673}"/>
              </a:ext>
            </a:extLst>
          </p:cNvPr>
          <p:cNvSpPr/>
          <p:nvPr/>
        </p:nvSpPr>
        <p:spPr>
          <a:xfrm>
            <a:off x="5081405" y="5363306"/>
            <a:ext cx="1309511" cy="777202"/>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21">
            <a:extLst>
              <a:ext uri="{FF2B5EF4-FFF2-40B4-BE49-F238E27FC236}">
                <a16:creationId xmlns:a16="http://schemas.microsoft.com/office/drawing/2014/main" id="{EB2D3DC7-73CC-480C-8ECA-F776E72F72EE}"/>
              </a:ext>
            </a:extLst>
          </p:cNvPr>
          <p:cNvSpPr txBox="1"/>
          <p:nvPr/>
        </p:nvSpPr>
        <p:spPr>
          <a:xfrm>
            <a:off x="7900876" y="3466717"/>
            <a:ext cx="3439247" cy="1292662"/>
          </a:xfrm>
          <a:prstGeom prst="rect">
            <a:avLst/>
          </a:prstGeom>
          <a:noFill/>
          <a:ln>
            <a:solidFill>
              <a:schemeClr val="accent1"/>
            </a:solidFill>
          </a:ln>
        </p:spPr>
        <p:txBody>
          <a:bodyPr wrap="square" rtlCol="0">
            <a:spAutoFit/>
          </a:bodyPr>
          <a:lstStyle/>
          <a:p>
            <a:pPr>
              <a:lnSpc>
                <a:spcPct val="150000"/>
              </a:lnSpc>
            </a:pPr>
            <a:r>
              <a:rPr lang="zh-CN" altLang="en-US" sz="2800" b="1" dirty="0">
                <a:solidFill>
                  <a:srgbClr val="FFFF00"/>
                </a:solidFill>
                <a:latin typeface="黑体" pitchFamily="49" charset="-122"/>
                <a:ea typeface="黑体" pitchFamily="49" charset="-122"/>
              </a:rPr>
              <a:t>感知机</a:t>
            </a:r>
            <a:r>
              <a:rPr lang="en-US" altLang="zh-CN" sz="2800" b="1" dirty="0" smtClean="0">
                <a:solidFill>
                  <a:srgbClr val="FFFF00"/>
                </a:solidFill>
                <a:latin typeface="黑体" pitchFamily="49" charset="-122"/>
                <a:ea typeface="黑体" pitchFamily="49" charset="-122"/>
              </a:rPr>
              <a:t>:</a:t>
            </a:r>
            <a:r>
              <a:rPr lang="zh-CN" altLang="en-US" sz="2400" b="1" dirty="0" smtClean="0">
                <a:solidFill>
                  <a:srgbClr val="FFFF00"/>
                </a:solidFill>
                <a:latin typeface="黑体" pitchFamily="49" charset="-122"/>
                <a:ea typeface="黑体" pitchFamily="49" charset="-122"/>
              </a:rPr>
              <a:t>模拟</a:t>
            </a:r>
            <a:r>
              <a:rPr lang="zh-CN" altLang="en-US" sz="2400" b="1" dirty="0">
                <a:solidFill>
                  <a:srgbClr val="FFFF00"/>
                </a:solidFill>
                <a:latin typeface="黑体" pitchFamily="49" charset="-122"/>
                <a:ea typeface="黑体" pitchFamily="49" charset="-122"/>
              </a:rPr>
              <a:t>人工智能网络中的单个神经元。</a:t>
            </a:r>
            <a:endParaRPr lang="en-US" altLang="zh-CN" sz="2400" b="1" dirty="0">
              <a:solidFill>
                <a:srgbClr val="FFFF00"/>
              </a:solidFill>
              <a:latin typeface="黑体" pitchFamily="49" charset="-122"/>
              <a:ea typeface="黑体" pitchFamily="49" charset="-122"/>
            </a:endParaRPr>
          </a:p>
        </p:txBody>
      </p:sp>
    </p:spTree>
    <p:extLst>
      <p:ext uri="{BB962C8B-B14F-4D97-AF65-F5344CB8AC3E}">
        <p14:creationId xmlns:p14="http://schemas.microsoft.com/office/powerpoint/2010/main" val="127976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96334" y="1222638"/>
            <a:ext cx="3874296" cy="42777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61740E23-C51E-4681-88B2-23DF260398C4}"/>
              </a:ext>
            </a:extLst>
          </p:cNvPr>
          <p:cNvSpPr>
            <a:spLocks noGrp="1"/>
          </p:cNvSpPr>
          <p:nvPr>
            <p:ph type="title"/>
          </p:nvPr>
        </p:nvSpPr>
        <p:spPr>
          <a:xfrm>
            <a:off x="748195" y="309815"/>
            <a:ext cx="3239189" cy="655093"/>
          </a:xfrm>
        </p:spPr>
        <p:txBody>
          <a:bodyPr>
            <a:noAutofit/>
          </a:bodyPr>
          <a:lstStyle/>
          <a:p>
            <a:r>
              <a:rPr lang="zh-CN" altLang="en-US" sz="4000" dirty="0">
                <a:solidFill>
                  <a:schemeClr val="tx1"/>
                </a:solidFill>
                <a:latin typeface="华文仿宋" panose="02010600040101010101" pitchFamily="2" charset="-122"/>
                <a:ea typeface="华文仿宋" panose="02010600040101010101" pitchFamily="2" charset="-122"/>
              </a:rPr>
              <a:t>激活函数</a:t>
            </a:r>
          </a:p>
        </p:txBody>
      </p:sp>
      <p:sp>
        <p:nvSpPr>
          <p:cNvPr id="3" name="文本框 2">
            <a:extLst>
              <a:ext uri="{FF2B5EF4-FFF2-40B4-BE49-F238E27FC236}">
                <a16:creationId xmlns:a16="http://schemas.microsoft.com/office/drawing/2014/main" id="{B1DB30CE-FF4A-426C-BBE0-DC92C7E082FE}"/>
              </a:ext>
            </a:extLst>
          </p:cNvPr>
          <p:cNvSpPr txBox="1"/>
          <p:nvPr/>
        </p:nvSpPr>
        <p:spPr>
          <a:xfrm>
            <a:off x="4782833" y="5212768"/>
            <a:ext cx="1392418" cy="369332"/>
          </a:xfrm>
          <a:prstGeom prst="rect">
            <a:avLst/>
          </a:prstGeom>
          <a:noFill/>
        </p:spPr>
        <p:txBody>
          <a:bodyPr wrap="square" rtlCol="0">
            <a:spAutoFit/>
          </a:bodyPr>
          <a:lstStyle/>
          <a:p>
            <a:r>
              <a:rPr lang="zh-CN" altLang="en-US" b="1" dirty="0"/>
              <a:t>阶跃函数</a:t>
            </a:r>
          </a:p>
        </p:txBody>
      </p:sp>
      <p:pic>
        <p:nvPicPr>
          <p:cNvPr id="12294" name="Picture 6" descr="http://latex.codecogs.com/png.latex?%5Cdpi%7B200%7D%20y%3D%5Cbegin%7Bcases%7D%201%2C%20%26%20%5Csum_%7Bi%3D1%7D%5E%7Bn%7Dw_ix_i-b%20%5Cgeq%200%3B%5C%5C%200%2C%20%26%20otherwise%3B%20%5Cend%7Bcases%7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108" y="2805335"/>
            <a:ext cx="2932682" cy="8421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1434321" y="1226830"/>
            <a:ext cx="5106126" cy="4277799"/>
            <a:chOff x="1434321" y="1226830"/>
            <a:chExt cx="5106126" cy="4277799"/>
          </a:xfrm>
        </p:grpSpPr>
        <p:pic>
          <p:nvPicPr>
            <p:cNvPr id="18" name="图片 17">
              <a:extLst>
                <a:ext uri="{FF2B5EF4-FFF2-40B4-BE49-F238E27FC236}">
                  <a16:creationId xmlns:a16="http://schemas.microsoft.com/office/drawing/2014/main" id="{5FE69524-67EA-4478-8B95-BCFD1F5F9ED9}"/>
                </a:ext>
              </a:extLst>
            </p:cNvPr>
            <p:cNvPicPr>
              <a:picLocks noChangeAspect="1"/>
            </p:cNvPicPr>
            <p:nvPr/>
          </p:nvPicPr>
          <p:blipFill>
            <a:blip r:embed="rId4"/>
            <a:stretch>
              <a:fillRect/>
            </a:stretch>
          </p:blipFill>
          <p:spPr>
            <a:xfrm>
              <a:off x="1434321" y="1226830"/>
              <a:ext cx="5106126" cy="4277799"/>
            </a:xfrm>
            <a:prstGeom prst="rect">
              <a:avLst/>
            </a:prstGeom>
          </p:spPr>
        </p:pic>
        <p:pic>
          <p:nvPicPr>
            <p:cNvPr id="12296" name="Picture 8" descr="http://latex.codecogs.com/png.latex?%5Cdpi%7B200%7D%20f%28x%29%3D%5Cbegin%7Bcases%7D%201%2C%20%26%20x%20%5Cgeq%200%3B%5C%5C%200%2C%20%26%20x%20%3C%200%3B%20%5Cend%7Bcases%7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623" y="4338343"/>
              <a:ext cx="2216994" cy="748308"/>
            </a:xfrm>
            <a:prstGeom prst="rect">
              <a:avLst/>
            </a:prstGeom>
            <a:noFill/>
            <a:extLst>
              <a:ext uri="{909E8E84-426E-40DD-AFC4-6F175D3DCCD1}">
                <a14:hiddenFill xmlns:a14="http://schemas.microsoft.com/office/drawing/2010/main">
                  <a:solidFill>
                    <a:srgbClr val="FFFFFF"/>
                  </a:solidFill>
                </a14:hiddenFill>
              </a:ext>
            </a:extLst>
          </p:spPr>
        </p:pic>
      </p:grpSp>
      <p:pic>
        <p:nvPicPr>
          <p:cNvPr id="12298" name="Picture 10" descr="http://latex.codecogs.com/png.latex?%5Cdpi%7B200%7D%20y%3D%20f%28%5Csum_%7Bi%3D1%7D%5E%7Bn%7Dw_ix_i-b%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812" y="1579107"/>
            <a:ext cx="2581275" cy="86677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32D1D449-99C1-4710-8079-E5EAC52CB097}"/>
              </a:ext>
            </a:extLst>
          </p:cNvPr>
          <p:cNvSpPr/>
          <p:nvPr/>
        </p:nvSpPr>
        <p:spPr>
          <a:xfrm>
            <a:off x="7127115" y="4689548"/>
            <a:ext cx="1261884" cy="523220"/>
          </a:xfrm>
          <a:prstGeom prst="rect">
            <a:avLst/>
          </a:prstGeom>
          <a:ln w="19050">
            <a:solidFill>
              <a:schemeClr val="bg1"/>
            </a:solidFill>
            <a:prstDash val="dashDot"/>
          </a:ln>
        </p:spPr>
        <p:txBody>
          <a:bodyPr wrap="none">
            <a:spAutoFit/>
          </a:bodyPr>
          <a:lstStyle/>
          <a:p>
            <a:r>
              <a:rPr lang="zh-CN" altLang="en-US" sz="2800" dirty="0">
                <a:solidFill>
                  <a:schemeClr val="bg1"/>
                </a:solidFill>
              </a:rPr>
              <a:t>不连续</a:t>
            </a:r>
          </a:p>
        </p:txBody>
      </p:sp>
      <p:pic>
        <p:nvPicPr>
          <p:cNvPr id="11" name="图片 10"/>
          <p:cNvPicPr>
            <a:picLocks noChangeAspect="1"/>
          </p:cNvPicPr>
          <p:nvPr/>
        </p:nvPicPr>
        <p:blipFill>
          <a:blip r:embed="rId7"/>
          <a:stretch>
            <a:fillRect/>
          </a:stretch>
        </p:blipFill>
        <p:spPr>
          <a:xfrm>
            <a:off x="1901505" y="1690678"/>
            <a:ext cx="3959060" cy="2516704"/>
          </a:xfrm>
          <a:prstGeom prst="rect">
            <a:avLst/>
          </a:prstGeom>
        </p:spPr>
      </p:pic>
    </p:spTree>
    <p:extLst>
      <p:ext uri="{BB962C8B-B14F-4D97-AF65-F5344CB8AC3E}">
        <p14:creationId xmlns:p14="http://schemas.microsoft.com/office/powerpoint/2010/main" val="85555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a:stretch>
            <a:fillRect/>
          </a:stretch>
        </p:blipFill>
        <p:spPr bwMode="auto">
          <a:xfrm>
            <a:off x="1077799" y="1511891"/>
            <a:ext cx="4796416" cy="2376264"/>
          </a:xfrm>
          <a:prstGeom prst="rect">
            <a:avLst/>
          </a:prstGeom>
          <a:noFill/>
          <a:ln w="9525">
            <a:noFill/>
            <a:miter lim="800000"/>
            <a:headEnd/>
            <a:tailEnd/>
          </a:ln>
        </p:spPr>
      </p:pic>
      <p:sp>
        <p:nvSpPr>
          <p:cNvPr id="10" name="矩形 9"/>
          <p:cNvSpPr/>
          <p:nvPr/>
        </p:nvSpPr>
        <p:spPr>
          <a:xfrm>
            <a:off x="756253" y="559928"/>
            <a:ext cx="7040547" cy="738664"/>
          </a:xfrm>
          <a:prstGeom prst="rect">
            <a:avLst/>
          </a:prstGeom>
        </p:spPr>
        <p:txBody>
          <a:bodyPr wrap="square">
            <a:spAutoFit/>
          </a:bodyPr>
          <a:lstStyle/>
          <a:p>
            <a:pPr>
              <a:lnSpc>
                <a:spcPct val="150000"/>
              </a:lnSpc>
            </a:pPr>
            <a:r>
              <a:rPr lang="zh-CN" altLang="en-US" sz="2800" dirty="0" smtClean="0">
                <a:solidFill>
                  <a:srgbClr val="FFFF00"/>
                </a:solidFill>
                <a:latin typeface="黑体" panose="02010609060101010101" pitchFamily="49" charset="-122"/>
                <a:ea typeface="黑体" panose="02010609060101010101" pitchFamily="49" charset="-122"/>
              </a:rPr>
              <a:t>神经网络：</a:t>
            </a:r>
            <a:r>
              <a:rPr lang="zh-CN" altLang="en-US" sz="2800" dirty="0" smtClean="0">
                <a:latin typeface="仿宋" panose="02010609060101010101" pitchFamily="49" charset="-122"/>
                <a:ea typeface="仿宋" panose="02010609060101010101" pitchFamily="49" charset="-122"/>
              </a:rPr>
              <a:t>由感知机组合而成。</a:t>
            </a:r>
            <a:endParaRPr lang="zh-CN" altLang="en-US" sz="2800" dirty="0">
              <a:latin typeface="仿宋" panose="02010609060101010101" pitchFamily="49" charset="-122"/>
              <a:ea typeface="仿宋" panose="02010609060101010101" pitchFamily="49" charset="-122"/>
            </a:endParaRPr>
          </a:p>
        </p:txBody>
      </p:sp>
      <p:sp>
        <p:nvSpPr>
          <p:cNvPr id="6" name="矩形 5"/>
          <p:cNvSpPr/>
          <p:nvPr/>
        </p:nvSpPr>
        <p:spPr>
          <a:xfrm>
            <a:off x="756252" y="4273923"/>
            <a:ext cx="10888671" cy="2031325"/>
          </a:xfrm>
          <a:prstGeom prst="rect">
            <a:avLst/>
          </a:prstGeom>
        </p:spPr>
        <p:txBody>
          <a:bodyPr wrap="square">
            <a:spAutoFit/>
          </a:bodyPr>
          <a:lstStyle/>
          <a:p>
            <a:pPr>
              <a:lnSpc>
                <a:spcPct val="150000"/>
              </a:lnSpc>
            </a:pPr>
            <a:r>
              <a:rPr lang="zh-CN" altLang="en-US" sz="2800" dirty="0" smtClean="0">
                <a:solidFill>
                  <a:srgbClr val="FFFF00"/>
                </a:solidFill>
                <a:latin typeface="黑体" panose="02010609060101010101" pitchFamily="49" charset="-122"/>
                <a:ea typeface="黑体" panose="02010609060101010101" pitchFamily="49" charset="-122"/>
              </a:rPr>
              <a:t>神经网络分类：</a:t>
            </a:r>
            <a:r>
              <a:rPr lang="zh-CN" altLang="en-US" sz="2800" dirty="0" smtClean="0">
                <a:latin typeface="仿宋" panose="02010609060101010101" pitchFamily="49" charset="-122"/>
                <a:ea typeface="仿宋" panose="02010609060101010101" pitchFamily="49" charset="-122"/>
              </a:rPr>
              <a:t>根据</a:t>
            </a:r>
            <a:r>
              <a:rPr lang="zh-CN" altLang="en-US" sz="2800" dirty="0">
                <a:latin typeface="仿宋" panose="02010609060101010101" pitchFamily="49" charset="-122"/>
                <a:ea typeface="仿宋" panose="02010609060101010101" pitchFamily="49" charset="-122"/>
              </a:rPr>
              <a:t>感知机的个数、不同的连接方式，生成不同类型的人工神经网络结构，如前馈神经网络、多层神经网络、卷积神经网络等。</a:t>
            </a:r>
            <a:endParaRPr lang="en-US" altLang="zh-CN" sz="2800" dirty="0">
              <a:latin typeface="仿宋" panose="02010609060101010101" pitchFamily="49" charset="-122"/>
              <a:ea typeface="仿宋" panose="02010609060101010101" pitchFamily="49" charset="-122"/>
            </a:endParaRPr>
          </a:p>
        </p:txBody>
      </p:sp>
      <p:sp>
        <p:nvSpPr>
          <p:cNvPr id="7" name="矩形 6"/>
          <p:cNvSpPr/>
          <p:nvPr/>
        </p:nvSpPr>
        <p:spPr>
          <a:xfrm>
            <a:off x="6041293" y="1684360"/>
            <a:ext cx="5541107" cy="2031325"/>
          </a:xfrm>
          <a:prstGeom prst="rect">
            <a:avLst/>
          </a:prstGeom>
        </p:spPr>
        <p:txBody>
          <a:bodyPr wrap="square">
            <a:spAutoFit/>
          </a:bodyPr>
          <a:lstStyle/>
          <a:p>
            <a:pPr>
              <a:lnSpc>
                <a:spcPct val="150000"/>
              </a:lnSpc>
            </a:pPr>
            <a:r>
              <a:rPr lang="zh-CN" altLang="en-US" sz="2800" dirty="0">
                <a:latin typeface="仿宋" panose="02010609060101010101" pitchFamily="49" charset="-122"/>
                <a:ea typeface="仿宋" panose="02010609060101010101" pitchFamily="49" charset="-122"/>
              </a:rPr>
              <a:t>从计算机角度看，一个感知机是一个函数（</a:t>
            </a:r>
            <a:r>
              <a:rPr lang="en-US" altLang="zh-CN" sz="2800" dirty="0">
                <a:latin typeface="仿宋" panose="02010609060101010101" pitchFamily="49" charset="-122"/>
                <a:ea typeface="仿宋" panose="02010609060101010101" pitchFamily="49" charset="-122"/>
              </a:rPr>
              <a:t>function</a:t>
            </a:r>
            <a:r>
              <a:rPr lang="zh-CN" altLang="en-US" sz="2800" dirty="0">
                <a:latin typeface="仿宋" panose="02010609060101010101" pitchFamily="49" charset="-122"/>
                <a:ea typeface="仿宋" panose="02010609060101010101" pitchFamily="49" charset="-122"/>
              </a:rPr>
              <a:t>），一个神经网络就是一个函数集</a:t>
            </a:r>
            <a:r>
              <a:rPr lang="en-US" altLang="zh-CN" sz="2800" dirty="0">
                <a:latin typeface="仿宋" panose="02010609060101010101" pitchFamily="49" charset="-122"/>
                <a:ea typeface="仿宋" panose="02010609060101010101" pitchFamily="49" charset="-122"/>
              </a:rPr>
              <a:t>(set function)</a:t>
            </a:r>
            <a:r>
              <a:rPr lang="zh-CN" altLang="en-US" sz="2800" dirty="0">
                <a:latin typeface="仿宋" panose="02010609060101010101" pitchFamily="49" charset="-122"/>
                <a:ea typeface="仿宋" panose="02010609060101010101" pitchFamily="49" charset="-122"/>
              </a:rPr>
              <a:t>。</a:t>
            </a:r>
          </a:p>
        </p:txBody>
      </p:sp>
    </p:spTree>
    <p:extLst>
      <p:ext uri="{BB962C8B-B14F-4D97-AF65-F5344CB8AC3E}">
        <p14:creationId xmlns:p14="http://schemas.microsoft.com/office/powerpoint/2010/main" val="16314478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3383" y="1445513"/>
            <a:ext cx="6056925" cy="3323987"/>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    含</a:t>
            </a:r>
            <a:r>
              <a:rPr lang="zh-CN" altLang="en-US" sz="2800" dirty="0">
                <a:latin typeface="仿宋" panose="02010609060101010101" pitchFamily="49" charset="-122"/>
                <a:ea typeface="仿宋" panose="02010609060101010101" pitchFamily="49" charset="-122"/>
              </a:rPr>
              <a:t>多隐层的多层感知器就是一种深度学习结构。深度学习通过组合低层特征形成更加抽象的高层表示属性类别或特征，以发现数据的分布式特征表示。</a:t>
            </a:r>
          </a:p>
        </p:txBody>
      </p:sp>
      <p:sp>
        <p:nvSpPr>
          <p:cNvPr id="3" name="矩形 2"/>
          <p:cNvSpPr/>
          <p:nvPr/>
        </p:nvSpPr>
        <p:spPr>
          <a:xfrm>
            <a:off x="703383" y="563657"/>
            <a:ext cx="2339102" cy="523220"/>
          </a:xfrm>
          <a:prstGeom prst="rect">
            <a:avLst/>
          </a:prstGeom>
        </p:spPr>
        <p:txBody>
          <a:bodyPr wrap="none">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深度学习结构</a:t>
            </a:r>
            <a:endParaRPr lang="zh-CN" altLang="en-US" sz="2800" dirty="0"/>
          </a:p>
        </p:txBody>
      </p:sp>
      <p:pic>
        <p:nvPicPr>
          <p:cNvPr id="8" name="Picture 2">
            <a:extLst>
              <a:ext uri="{FF2B5EF4-FFF2-40B4-BE49-F238E27FC236}">
                <a16:creationId xmlns:a16="http://schemas.microsoft.com/office/drawing/2014/main" id="{8DB68796-449A-4AE0-BAF1-D0E64650D4BE}"/>
              </a:ext>
            </a:extLst>
          </p:cNvPr>
          <p:cNvPicPr>
            <a:picLocks noChangeAspect="1" noChangeArrowheads="1"/>
          </p:cNvPicPr>
          <p:nvPr/>
        </p:nvPicPr>
        <p:blipFill>
          <a:blip r:embed="rId3" cstate="print"/>
          <a:srcRect/>
          <a:stretch>
            <a:fillRect/>
          </a:stretch>
        </p:blipFill>
        <p:spPr bwMode="auto">
          <a:xfrm>
            <a:off x="6868808" y="1330026"/>
            <a:ext cx="4009915" cy="3554959"/>
          </a:xfrm>
          <a:prstGeom prst="rect">
            <a:avLst/>
          </a:prstGeom>
          <a:noFill/>
          <a:ln w="9525">
            <a:noFill/>
            <a:miter lim="800000"/>
            <a:headEnd/>
            <a:tailEnd/>
          </a:ln>
        </p:spPr>
      </p:pic>
    </p:spTree>
    <p:extLst>
      <p:ext uri="{BB962C8B-B14F-4D97-AF65-F5344CB8AC3E}">
        <p14:creationId xmlns:p14="http://schemas.microsoft.com/office/powerpoint/2010/main" val="138170740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a:xfrm>
            <a:off x="664308" y="242277"/>
            <a:ext cx="9546492" cy="695570"/>
          </a:xfrm>
        </p:spPr>
        <p:txBody>
          <a:bodyPr>
            <a:noAutofit/>
          </a:bodyPr>
          <a:lstStyle/>
          <a:p>
            <a:pPr algn="l"/>
            <a:r>
              <a:rPr lang="zh-CN" altLang="en-US" sz="3200" b="1" dirty="0" smtClean="0">
                <a:latin typeface="黑体" pitchFamily="49" charset="-122"/>
                <a:ea typeface="黑体" pitchFamily="49" charset="-122"/>
              </a:rPr>
              <a:t>深度学习模型的结构：层次网络结构</a:t>
            </a:r>
          </a:p>
        </p:txBody>
      </p:sp>
      <p:sp>
        <p:nvSpPr>
          <p:cNvPr id="24578" name="Rectangle 3"/>
          <p:cNvSpPr>
            <a:spLocks noGrp="1"/>
          </p:cNvSpPr>
          <p:nvPr>
            <p:ph type="body" idx="1"/>
          </p:nvPr>
        </p:nvSpPr>
        <p:spPr>
          <a:xfrm>
            <a:off x="664308" y="937847"/>
            <a:ext cx="11043138" cy="2065214"/>
          </a:xfrm>
        </p:spPr>
        <p:txBody>
          <a:bodyPr>
            <a:noAutofit/>
          </a:bodyPr>
          <a:lstStyle/>
          <a:p>
            <a:pPr>
              <a:lnSpc>
                <a:spcPct val="130000"/>
              </a:lnSpc>
            </a:pPr>
            <a:r>
              <a:rPr lang="zh-CN" altLang="en-US" sz="2400" b="1" dirty="0">
                <a:solidFill>
                  <a:schemeClr val="tx1"/>
                </a:solidFill>
                <a:latin typeface="仿宋" panose="02010609060101010101" pitchFamily="49" charset="-122"/>
                <a:ea typeface="仿宋" panose="02010609060101010101" pitchFamily="49" charset="-122"/>
              </a:rPr>
              <a:t>人脑视觉机理</a:t>
            </a:r>
            <a:endParaRPr lang="en-US" altLang="zh-CN" sz="2400" dirty="0">
              <a:solidFill>
                <a:schemeClr val="tx1"/>
              </a:solidFill>
              <a:latin typeface="仿宋" panose="02010609060101010101" pitchFamily="49" charset="-122"/>
              <a:ea typeface="仿宋" panose="02010609060101010101" pitchFamily="49" charset="-122"/>
            </a:endParaRPr>
          </a:p>
          <a:p>
            <a:pPr>
              <a:lnSpc>
                <a:spcPct val="130000"/>
              </a:lnSpc>
              <a:buFont typeface="Wingdings" pitchFamily="2" charset="2"/>
              <a:buChar char="ü"/>
            </a:pPr>
            <a:r>
              <a:rPr lang="en-US" altLang="zh-CN" sz="2400" dirty="0">
                <a:solidFill>
                  <a:schemeClr val="tx1"/>
                </a:solidFill>
                <a:latin typeface="仿宋" panose="02010609060101010101" pitchFamily="49" charset="-122"/>
                <a:ea typeface="仿宋" panose="02010609060101010101" pitchFamily="49" charset="-122"/>
              </a:rPr>
              <a:t>1981</a:t>
            </a:r>
            <a:r>
              <a:rPr lang="zh-CN" altLang="en-US" sz="2400" dirty="0">
                <a:solidFill>
                  <a:schemeClr val="tx1"/>
                </a:solidFill>
                <a:latin typeface="仿宋" panose="02010609060101010101" pitchFamily="49" charset="-122"/>
                <a:ea typeface="仿宋" panose="02010609060101010101" pitchFamily="49" charset="-122"/>
              </a:rPr>
              <a:t>年的诺贝尔医学奖获得者 </a:t>
            </a:r>
            <a:r>
              <a:rPr lang="en-US" altLang="zh-CN" sz="2400" dirty="0">
                <a:solidFill>
                  <a:schemeClr val="tx1"/>
                </a:solidFill>
                <a:latin typeface="仿宋" panose="02010609060101010101" pitchFamily="49" charset="-122"/>
                <a:ea typeface="仿宋" panose="02010609060101010101" pitchFamily="49" charset="-122"/>
              </a:rPr>
              <a:t>David Hubel</a:t>
            </a:r>
            <a:r>
              <a:rPr lang="zh-CN" altLang="en-US" sz="2400" dirty="0">
                <a:solidFill>
                  <a:schemeClr val="tx1"/>
                </a:solidFill>
                <a:latin typeface="仿宋" panose="02010609060101010101" pitchFamily="49" charset="-122"/>
                <a:ea typeface="仿宋" panose="02010609060101010101" pitchFamily="49" charset="-122"/>
              </a:rPr>
              <a:t>和</a:t>
            </a:r>
            <a:r>
              <a:rPr lang="en-US" altLang="zh-CN" sz="2400" dirty="0" err="1">
                <a:solidFill>
                  <a:schemeClr val="tx1"/>
                </a:solidFill>
                <a:latin typeface="仿宋" panose="02010609060101010101" pitchFamily="49" charset="-122"/>
                <a:ea typeface="仿宋" panose="02010609060101010101" pitchFamily="49" charset="-122"/>
              </a:rPr>
              <a:t>TorstenWiesel</a:t>
            </a:r>
            <a:r>
              <a:rPr lang="zh-CN" altLang="en-US" sz="2400" dirty="0">
                <a:solidFill>
                  <a:schemeClr val="tx1"/>
                </a:solidFill>
                <a:latin typeface="仿宋" panose="02010609060101010101" pitchFamily="49" charset="-122"/>
                <a:ea typeface="仿宋" panose="02010609060101010101" pitchFamily="49" charset="-122"/>
              </a:rPr>
              <a:t>发现了视觉系统的信息处理机制</a:t>
            </a:r>
          </a:p>
          <a:p>
            <a:pPr>
              <a:lnSpc>
                <a:spcPct val="130000"/>
              </a:lnSpc>
              <a:buFont typeface="Wingdings" pitchFamily="2" charset="2"/>
              <a:buChar char="ü"/>
            </a:pPr>
            <a:r>
              <a:rPr lang="zh-CN" altLang="en-US" sz="2400" dirty="0">
                <a:solidFill>
                  <a:schemeClr val="tx1"/>
                </a:solidFill>
                <a:latin typeface="仿宋" panose="02010609060101010101" pitchFamily="49" charset="-122"/>
                <a:ea typeface="仿宋" panose="02010609060101010101" pitchFamily="49" charset="-122"/>
              </a:rPr>
              <a:t>发现了一种被称为“方向选择性细胞的神经元细胞，当瞳孔发现了眼前的物体的边缘，而且这个边缘指向某个方向时，这种神经元细胞就会活跃</a:t>
            </a:r>
          </a:p>
        </p:txBody>
      </p:sp>
      <p:pic>
        <p:nvPicPr>
          <p:cNvPr id="24579" name="Picture 4"/>
          <p:cNvPicPr>
            <a:picLocks noChangeAspect="1" noChangeArrowheads="1"/>
          </p:cNvPicPr>
          <p:nvPr/>
        </p:nvPicPr>
        <p:blipFill>
          <a:blip r:embed="rId2"/>
          <a:srcRect l="29283" t="28125" r="19180" b="21875"/>
          <a:stretch>
            <a:fillRect/>
          </a:stretch>
        </p:blipFill>
        <p:spPr bwMode="auto">
          <a:xfrm>
            <a:off x="3276600" y="3667125"/>
            <a:ext cx="5715000" cy="3117850"/>
          </a:xfrm>
          <a:prstGeom prst="rect">
            <a:avLst/>
          </a:prstGeom>
          <a:noFill/>
          <a:ln w="9525">
            <a:noFill/>
            <a:miter lim="800000"/>
            <a:headEnd/>
            <a:tailEnd/>
          </a:ln>
        </p:spPr>
      </p:pic>
    </p:spTree>
    <p:extLst>
      <p:ext uri="{BB962C8B-B14F-4D97-AF65-F5344CB8AC3E}">
        <p14:creationId xmlns:p14="http://schemas.microsoft.com/office/powerpoint/2010/main" val="84818524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71993" y="633878"/>
            <a:ext cx="4571879" cy="584775"/>
          </a:xfrm>
          <a:prstGeom prst="rect">
            <a:avLst/>
          </a:prstGeom>
          <a:noFill/>
        </p:spPr>
        <p:txBody>
          <a:bodyPr wrap="square" rtlCol="0">
            <a:spAutoFit/>
          </a:bodyPr>
          <a:lstStyle/>
          <a:p>
            <a:r>
              <a:rPr lang="zh-CN" altLang="en-US" sz="3200" dirty="0" smtClean="0">
                <a:latin typeface="黑体" panose="02010609060101010101" pitchFamily="49" charset="-122"/>
                <a:ea typeface="黑体" panose="02010609060101010101" pitchFamily="49" charset="-122"/>
              </a:rPr>
              <a:t>深度学习</a:t>
            </a:r>
            <a:endParaRPr lang="zh-CN" altLang="en-US" sz="3200" dirty="0">
              <a:latin typeface="黑体" panose="02010609060101010101" pitchFamily="49" charset="-122"/>
              <a:ea typeface="黑体" panose="02010609060101010101" pitchFamily="49" charset="-122"/>
            </a:endParaRPr>
          </a:p>
        </p:txBody>
      </p:sp>
      <p:pic>
        <p:nvPicPr>
          <p:cNvPr id="379906" name="Picture 2" descr="https://img-blog.csdn.net/20160704121457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1512493"/>
            <a:ext cx="4392488" cy="329285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343472" y="4941168"/>
            <a:ext cx="9217024" cy="1569660"/>
          </a:xfrm>
          <a:prstGeom prst="rect">
            <a:avLst/>
          </a:prstGeom>
        </p:spPr>
        <p:txBody>
          <a:bodyPr wrap="square">
            <a:spAutoFit/>
          </a:bodyPr>
          <a:lstStyle/>
          <a:p>
            <a:pPr marL="342900" indent="-342900">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人的视觉系统的信息处理是分级</a:t>
            </a:r>
            <a:r>
              <a:rPr lang="zh-CN" altLang="en-US" sz="2400" dirty="0" smtClean="0">
                <a:latin typeface="仿宋" panose="02010609060101010101" pitchFamily="49" charset="-122"/>
                <a:ea typeface="仿宋" panose="02010609060101010101" pitchFamily="49" charset="-122"/>
              </a:rPr>
              <a:t>的；</a:t>
            </a:r>
            <a:endParaRPr lang="zh-CN" altLang="en-US" sz="2400" dirty="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高层的特征是低层特征的组合，从低层到高层的特征表示越来越抽象，越来越能表现语义或者</a:t>
            </a:r>
            <a:r>
              <a:rPr lang="zh-CN" altLang="en-US" sz="2400" dirty="0" smtClean="0">
                <a:latin typeface="仿宋" panose="02010609060101010101" pitchFamily="49" charset="-122"/>
                <a:ea typeface="仿宋" panose="02010609060101010101" pitchFamily="49" charset="-122"/>
              </a:rPr>
              <a:t>意图；</a:t>
            </a:r>
            <a:endParaRPr lang="zh-CN" altLang="en-US" sz="2400" dirty="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抽象层面越高，存在的可能猜测就越少，就越利于</a:t>
            </a:r>
            <a:r>
              <a:rPr lang="zh-CN" altLang="en-US" sz="2400" dirty="0" smtClean="0">
                <a:latin typeface="仿宋" panose="02010609060101010101" pitchFamily="49" charset="-122"/>
                <a:ea typeface="仿宋" panose="02010609060101010101" pitchFamily="49" charset="-122"/>
              </a:rPr>
              <a:t>分类。</a:t>
            </a:r>
            <a:endParaRPr lang="zh-CN" altLang="en-US" sz="2400" dirty="0">
              <a:latin typeface="仿宋" panose="02010609060101010101" pitchFamily="49" charset="-122"/>
              <a:ea typeface="仿宋" panose="02010609060101010101" pitchFamily="49" charset="-122"/>
            </a:endParaRPr>
          </a:p>
        </p:txBody>
      </p:sp>
      <p:pic>
        <p:nvPicPr>
          <p:cNvPr id="6" name="图片 5"/>
          <p:cNvPicPr>
            <a:picLocks noChangeAspect="1"/>
          </p:cNvPicPr>
          <p:nvPr/>
        </p:nvPicPr>
        <p:blipFill>
          <a:blip r:embed="rId4"/>
          <a:stretch>
            <a:fillRect/>
          </a:stretch>
        </p:blipFill>
        <p:spPr>
          <a:xfrm>
            <a:off x="1361908" y="1512493"/>
            <a:ext cx="4582639" cy="3292856"/>
          </a:xfrm>
          <a:prstGeom prst="rect">
            <a:avLst/>
          </a:prstGeom>
        </p:spPr>
      </p:pic>
    </p:spTree>
    <p:extLst>
      <p:ext uri="{BB962C8B-B14F-4D97-AF65-F5344CB8AC3E}">
        <p14:creationId xmlns:p14="http://schemas.microsoft.com/office/powerpoint/2010/main" val="130773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3255" y="344709"/>
            <a:ext cx="4571879" cy="584775"/>
          </a:xfrm>
          <a:prstGeom prst="rect">
            <a:avLst/>
          </a:prstGeom>
          <a:noFill/>
        </p:spPr>
        <p:txBody>
          <a:bodyPr wrap="square" rtlCol="0">
            <a:spAutoFit/>
          </a:bodyPr>
          <a:lstStyle/>
          <a:p>
            <a:r>
              <a:rPr lang="zh-CN" altLang="en-US" sz="3200" dirty="0" smtClean="0">
                <a:latin typeface="黑体" panose="02010609060101010101" pitchFamily="49" charset="-122"/>
                <a:ea typeface="黑体" panose="02010609060101010101" pitchFamily="49" charset="-122"/>
              </a:rPr>
              <a:t>深度学习的性能</a:t>
            </a:r>
            <a:endParaRPr lang="zh-CN" altLang="en-US" sz="3200" dirty="0">
              <a:latin typeface="黑体" panose="02010609060101010101" pitchFamily="49" charset="-122"/>
              <a:ea typeface="黑体" panose="02010609060101010101" pitchFamily="49" charset="-122"/>
            </a:endParaRPr>
          </a:p>
        </p:txBody>
      </p:sp>
      <p:sp>
        <p:nvSpPr>
          <p:cNvPr id="4" name="文本框 3"/>
          <p:cNvSpPr txBox="1"/>
          <p:nvPr/>
        </p:nvSpPr>
        <p:spPr>
          <a:xfrm>
            <a:off x="1430914" y="4749384"/>
            <a:ext cx="5057795" cy="400110"/>
          </a:xfrm>
          <a:prstGeom prst="rect">
            <a:avLst/>
          </a:prstGeom>
          <a:noFill/>
        </p:spPr>
        <p:txBody>
          <a:bodyPr wrap="none" rtlCol="0">
            <a:spAutoFit/>
          </a:bodyPr>
          <a:lstStyle/>
          <a:p>
            <a:r>
              <a:rPr lang="zh-CN" altLang="en-US" sz="2000" dirty="0" smtClean="0">
                <a:latin typeface="仿宋" panose="02010609060101010101" pitchFamily="49" charset="-122"/>
                <a:ea typeface="仿宋" panose="02010609060101010101" pitchFamily="49" charset="-122"/>
              </a:rPr>
              <a:t>各种算法性能随数据量的增加而变化的情况</a:t>
            </a:r>
            <a:endParaRPr lang="zh-CN" altLang="en-US" sz="2000" dirty="0">
              <a:latin typeface="仿宋" panose="02010609060101010101" pitchFamily="49" charset="-122"/>
              <a:ea typeface="仿宋" panose="02010609060101010101" pitchFamily="49" charset="-122"/>
            </a:endParaRPr>
          </a:p>
        </p:txBody>
      </p:sp>
      <p:sp>
        <p:nvSpPr>
          <p:cNvPr id="6" name="矩形 5"/>
          <p:cNvSpPr/>
          <p:nvPr/>
        </p:nvSpPr>
        <p:spPr>
          <a:xfrm>
            <a:off x="3021632" y="5352755"/>
            <a:ext cx="6340197" cy="400110"/>
          </a:xfrm>
          <a:prstGeom prst="rect">
            <a:avLst/>
          </a:prstGeom>
        </p:spPr>
        <p:txBody>
          <a:bodyPr wrap="none">
            <a:spAutoFit/>
          </a:bodyPr>
          <a:lstStyle/>
          <a:p>
            <a:r>
              <a:rPr lang="zh-CN" altLang="en-US" sz="2000" dirty="0">
                <a:solidFill>
                  <a:srgbClr val="FFFF00"/>
                </a:solidFill>
                <a:latin typeface="Microsoft YaHei" panose="020B0503020204020204" pitchFamily="34" charset="-122"/>
                <a:ea typeface="Microsoft YaHei" panose="020B0503020204020204" pitchFamily="34" charset="-122"/>
              </a:rPr>
              <a:t>深度学习火起来的三大要素就是，数据，计算力，算法</a:t>
            </a:r>
            <a:endParaRPr lang="zh-CN" altLang="en-US" sz="2000" dirty="0">
              <a:solidFill>
                <a:srgbClr val="FFFF00"/>
              </a:solidFill>
            </a:endParaRPr>
          </a:p>
        </p:txBody>
      </p:sp>
      <p:sp>
        <p:nvSpPr>
          <p:cNvPr id="7" name="矩形 6"/>
          <p:cNvSpPr/>
          <p:nvPr/>
        </p:nvSpPr>
        <p:spPr>
          <a:xfrm>
            <a:off x="1430914" y="5834224"/>
            <a:ext cx="8392041" cy="400110"/>
          </a:xfrm>
          <a:prstGeom prst="rect">
            <a:avLst/>
          </a:prstGeom>
        </p:spPr>
        <p:txBody>
          <a:bodyPr wrap="none">
            <a:spAutoFit/>
          </a:bodyPr>
          <a:lstStyle/>
          <a:p>
            <a:r>
              <a:rPr lang="zh-CN" altLang="en-US" sz="2000" dirty="0" smtClean="0">
                <a:latin typeface="仿宋" panose="02010609060101010101" pitchFamily="49" charset="-122"/>
                <a:ea typeface="仿宋" panose="02010609060101010101" pitchFamily="49" charset="-122"/>
              </a:rPr>
              <a:t>参考：</a:t>
            </a:r>
            <a:r>
              <a:rPr lang="en-US" altLang="zh-CN" sz="2000" dirty="0" smtClean="0">
                <a:latin typeface="仿宋" panose="02010609060101010101" pitchFamily="49" charset="-122"/>
                <a:ea typeface="仿宋" panose="02010609060101010101" pitchFamily="49" charset="-122"/>
              </a:rPr>
              <a:t>https</a:t>
            </a:r>
            <a:r>
              <a:rPr lang="en-US" altLang="zh-CN" sz="2000" dirty="0">
                <a:latin typeface="仿宋" panose="02010609060101010101" pitchFamily="49" charset="-122"/>
                <a:ea typeface="仿宋" panose="02010609060101010101" pitchFamily="49" charset="-122"/>
              </a:rPr>
              <a:t>://blog.csdn.net/qq_32784541/article/details/80378386</a:t>
            </a:r>
            <a:endParaRPr lang="zh-CN" altLang="en-US" sz="2000" dirty="0">
              <a:latin typeface="仿宋" panose="02010609060101010101" pitchFamily="49" charset="-122"/>
              <a:ea typeface="仿宋" panose="02010609060101010101" pitchFamily="49" charset="-122"/>
            </a:endParaRPr>
          </a:p>
        </p:txBody>
      </p:sp>
      <p:grpSp>
        <p:nvGrpSpPr>
          <p:cNvPr id="10" name="组合 9"/>
          <p:cNvGrpSpPr/>
          <p:nvPr/>
        </p:nvGrpSpPr>
        <p:grpSpPr>
          <a:xfrm>
            <a:off x="7682358" y="993615"/>
            <a:ext cx="3358945" cy="1807136"/>
            <a:chOff x="6493433" y="4049841"/>
            <a:chExt cx="3781425" cy="2528344"/>
          </a:xfrm>
        </p:grpSpPr>
        <p:pic>
          <p:nvPicPr>
            <p:cNvPr id="11" name="Picture 6" descr="æ¥çæºå¾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433" y="4114788"/>
              <a:ext cx="3781425" cy="2463397"/>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7541703" y="4049841"/>
              <a:ext cx="1811714" cy="369332"/>
            </a:xfrm>
            <a:prstGeom prst="rect">
              <a:avLst/>
            </a:prstGeom>
            <a:noFill/>
          </p:spPr>
          <p:txBody>
            <a:bodyPr wrap="none" rtlCol="0">
              <a:spAutoFit/>
            </a:bodyPr>
            <a:lstStyle/>
            <a:p>
              <a:r>
                <a:rPr lang="zh-CN" altLang="en-US" b="1" dirty="0" smtClean="0">
                  <a:latin typeface="黑体" panose="02010609060101010101" pitchFamily="49" charset="-122"/>
                  <a:ea typeface="黑体" panose="02010609060101010101" pitchFamily="49" charset="-122"/>
                </a:rPr>
                <a:t>图像识别错误率</a:t>
              </a:r>
            </a:p>
          </p:txBody>
        </p:sp>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61" y="1063951"/>
            <a:ext cx="6497018" cy="3704332"/>
          </a:xfrm>
          <a:prstGeom prst="rect">
            <a:avLst/>
          </a:prstGeom>
        </p:spPr>
      </p:pic>
      <p:pic>
        <p:nvPicPr>
          <p:cNvPr id="14" name="Picture 2" descr="http://www.zwzyzx.com/uploadfile/2016/1104/201611040342219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357" y="2847172"/>
            <a:ext cx="3358945" cy="1921111"/>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7515191" y="4749384"/>
            <a:ext cx="3518912" cy="400110"/>
          </a:xfrm>
          <a:prstGeom prst="rect">
            <a:avLst/>
          </a:prstGeom>
          <a:noFill/>
        </p:spPr>
        <p:txBody>
          <a:bodyPr wrap="none" rtlCol="0">
            <a:spAutoFit/>
          </a:bodyPr>
          <a:lstStyle/>
          <a:p>
            <a:r>
              <a:rPr lang="zh-CN" altLang="en-US" sz="2000" dirty="0" smtClean="0">
                <a:latin typeface="仿宋" panose="02010609060101010101" pitchFamily="49" charset="-122"/>
                <a:ea typeface="仿宋" panose="02010609060101010101" pitchFamily="49" charset="-122"/>
              </a:rPr>
              <a:t>图像识别、语音识别的错误率</a:t>
            </a:r>
            <a:endParaRPr lang="zh-CN" altLang="en-US"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99114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2246" y="328364"/>
            <a:ext cx="4208000"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二</a:t>
            </a:r>
            <a:r>
              <a:rPr lang="en-US" altLang="zh-CN" sz="2800" dirty="0" smtClean="0">
                <a:solidFill>
                  <a:srgbClr val="FFFF00"/>
                </a:solidFill>
                <a:latin typeface="黑体" panose="02010609060101010101" pitchFamily="49" charset="-122"/>
                <a:ea typeface="黑体" panose="02010609060101010101" pitchFamily="49" charset="-122"/>
              </a:rPr>
              <a:t>.</a:t>
            </a:r>
            <a:r>
              <a:rPr lang="zh-CN" altLang="en-US" sz="2800" dirty="0" smtClean="0">
                <a:solidFill>
                  <a:srgbClr val="FFFF00"/>
                </a:solidFill>
                <a:latin typeface="黑体" panose="02010609060101010101" pitchFamily="49" charset="-122"/>
                <a:ea typeface="黑体" panose="02010609060101010101" pitchFamily="49" charset="-122"/>
              </a:rPr>
              <a:t>深度学习的实现工具</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 name="矩形 3"/>
          <p:cNvSpPr/>
          <p:nvPr/>
        </p:nvSpPr>
        <p:spPr>
          <a:xfrm>
            <a:off x="1096649" y="998277"/>
            <a:ext cx="9770610" cy="1754326"/>
          </a:xfrm>
          <a:prstGeom prst="rect">
            <a:avLst/>
          </a:prstGeom>
        </p:spPr>
        <p:txBody>
          <a:bodyPr wrap="square">
            <a:spAutoFit/>
          </a:bodyPr>
          <a:lstStyle/>
          <a:p>
            <a:pPr>
              <a:lnSpc>
                <a:spcPct val="150000"/>
              </a:lnSpc>
            </a:pPr>
            <a:r>
              <a:rPr lang="zh-CN" altLang="en-US" sz="2400" dirty="0">
                <a:latin typeface="黑体" pitchFamily="49" charset="-122"/>
                <a:ea typeface="黑体" pitchFamily="49" charset="-122"/>
              </a:rPr>
              <a:t>深度学习实现会不会太复杂？</a:t>
            </a:r>
            <a:endParaRPr lang="en-US" altLang="zh-CN" sz="2400" dirty="0">
              <a:latin typeface="黑体" pitchFamily="49" charset="-122"/>
              <a:ea typeface="黑体" pitchFamily="49" charset="-122"/>
            </a:endParaRPr>
          </a:p>
          <a:p>
            <a:pPr>
              <a:lnSpc>
                <a:spcPct val="150000"/>
              </a:lnSpc>
            </a:pPr>
            <a:r>
              <a:rPr lang="zh-CN" altLang="en-US" sz="2400" dirty="0">
                <a:latin typeface="黑体" pitchFamily="49" charset="-122"/>
                <a:ea typeface="黑体" pitchFamily="49" charset="-122"/>
              </a:rPr>
              <a:t>别担心，有许多深度学习框架可以允许你直接使用深度学习算法，我们很容易搞定的。</a:t>
            </a:r>
          </a:p>
        </p:txBody>
      </p:sp>
      <p:pic>
        <p:nvPicPr>
          <p:cNvPr id="5" name="Picture 2"/>
          <p:cNvPicPr>
            <a:picLocks noChangeAspect="1" noChangeArrowheads="1"/>
          </p:cNvPicPr>
          <p:nvPr/>
        </p:nvPicPr>
        <p:blipFill>
          <a:blip r:embed="rId2" cstate="print"/>
          <a:srcRect/>
          <a:stretch>
            <a:fillRect/>
          </a:stretch>
        </p:blipFill>
        <p:spPr bwMode="auto">
          <a:xfrm>
            <a:off x="2551976" y="2828957"/>
            <a:ext cx="7391400" cy="3667125"/>
          </a:xfrm>
          <a:prstGeom prst="rect">
            <a:avLst/>
          </a:prstGeom>
          <a:noFill/>
          <a:ln w="9525">
            <a:noFill/>
            <a:miter lim="800000"/>
            <a:headEnd/>
            <a:tailEnd/>
          </a:ln>
        </p:spPr>
      </p:pic>
      <p:sp>
        <p:nvSpPr>
          <p:cNvPr id="6" name="圆角矩形 5"/>
          <p:cNvSpPr/>
          <p:nvPr/>
        </p:nvSpPr>
        <p:spPr>
          <a:xfrm>
            <a:off x="2679015" y="2899296"/>
            <a:ext cx="1939877" cy="1570893"/>
          </a:xfrm>
          <a:prstGeom prst="roundRect">
            <a:avLst/>
          </a:prstGeom>
          <a:solidFill>
            <a:srgbClr val="41AEBD">
              <a:alpha val="5686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03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7" y="1536491"/>
            <a:ext cx="1980029"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4.</a:t>
            </a:r>
            <a:r>
              <a:rPr lang="zh-CN" altLang="en-US" sz="2800" dirty="0" smtClean="0">
                <a:latin typeface="黑体" panose="02010609060101010101" pitchFamily="49" charset="-122"/>
                <a:ea typeface="黑体" panose="02010609060101010101" pitchFamily="49" charset="-122"/>
              </a:rPr>
              <a:t>模型选择</a:t>
            </a:r>
            <a:endParaRPr lang="zh-CN" altLang="en-US" sz="2800" dirty="0">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3"/>
          <a:stretch>
            <a:fillRect/>
          </a:stretch>
        </p:blipFill>
        <p:spPr>
          <a:xfrm>
            <a:off x="5853816" y="2645982"/>
            <a:ext cx="4271260" cy="3131100"/>
          </a:xfrm>
          <a:prstGeom prst="rect">
            <a:avLst/>
          </a:prstGeom>
        </p:spPr>
      </p:pic>
      <p:pic>
        <p:nvPicPr>
          <p:cNvPr id="11" name="Picture 2" descr="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339" y="2679986"/>
            <a:ext cx="4224874" cy="309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8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9847" y="924059"/>
            <a:ext cx="7369908" cy="1754326"/>
          </a:xfrm>
          <a:prstGeom prst="rect">
            <a:avLst/>
          </a:prstGeom>
        </p:spPr>
        <p:txBody>
          <a:bodyPr wrap="square">
            <a:spAutoFit/>
          </a:bodyPr>
          <a:lstStyle/>
          <a:p>
            <a:pPr>
              <a:lnSpc>
                <a:spcPct val="150000"/>
              </a:lnSpc>
            </a:pPr>
            <a:r>
              <a:rPr lang="en-US" altLang="zh-CN" sz="2400" dirty="0" err="1">
                <a:latin typeface="仿宋" panose="02010609060101010101" pitchFamily="49" charset="-122"/>
                <a:ea typeface="仿宋" panose="02010609060101010101" pitchFamily="49" charset="-122"/>
              </a:rPr>
              <a:t>TensorFlow</a:t>
            </a:r>
            <a:r>
              <a:rPr lang="zh-CN" altLang="en-US" sz="2400" dirty="0">
                <a:latin typeface="仿宋" panose="02010609060101010101" pitchFamily="49" charset="-122"/>
                <a:ea typeface="仿宋" panose="02010609060101010101" pitchFamily="49" charset="-122"/>
              </a:rPr>
              <a:t>是</a:t>
            </a:r>
            <a:r>
              <a:rPr lang="en-US" altLang="zh-CN" sz="2400" dirty="0">
                <a:latin typeface="仿宋" panose="02010609060101010101" pitchFamily="49" charset="-122"/>
                <a:ea typeface="仿宋" panose="02010609060101010101" pitchFamily="49" charset="-122"/>
              </a:rPr>
              <a:t>Google</a:t>
            </a:r>
            <a:r>
              <a:rPr lang="zh-CN" altLang="en-US" sz="2400" dirty="0">
                <a:latin typeface="仿宋" panose="02010609060101010101" pitchFamily="49" charset="-122"/>
                <a:ea typeface="仿宋" panose="02010609060101010101" pitchFamily="49" charset="-122"/>
              </a:rPr>
              <a:t>开源的一款人工智能学习系统</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Tensor</a:t>
            </a:r>
            <a:r>
              <a:rPr lang="zh-CN" altLang="en-US" sz="2400" dirty="0">
                <a:latin typeface="仿宋" panose="02010609060101010101" pitchFamily="49" charset="-122"/>
                <a:ea typeface="仿宋" panose="02010609060101010101" pitchFamily="49" charset="-122"/>
              </a:rPr>
              <a:t>的意思是张量，代表</a:t>
            </a:r>
            <a:r>
              <a:rPr lang="en-US" altLang="zh-CN" sz="2400" dirty="0">
                <a:latin typeface="仿宋" panose="02010609060101010101" pitchFamily="49" charset="-122"/>
                <a:ea typeface="仿宋" panose="02010609060101010101" pitchFamily="49" charset="-122"/>
              </a:rPr>
              <a:t>N</a:t>
            </a:r>
            <a:r>
              <a:rPr lang="zh-CN" altLang="en-US" sz="2400" dirty="0">
                <a:latin typeface="仿宋" panose="02010609060101010101" pitchFamily="49" charset="-122"/>
                <a:ea typeface="仿宋" panose="02010609060101010101" pitchFamily="49" charset="-122"/>
              </a:rPr>
              <a:t>维数组</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Flow</a:t>
            </a:r>
            <a:r>
              <a:rPr lang="zh-CN" altLang="en-US" sz="2400" dirty="0">
                <a:latin typeface="仿宋" panose="02010609060101010101" pitchFamily="49" charset="-122"/>
                <a:ea typeface="仿宋" panose="02010609060101010101" pitchFamily="49" charset="-122"/>
              </a:rPr>
              <a:t>的意思是流</a:t>
            </a:r>
            <a:r>
              <a:rPr lang="zh-CN" altLang="en-US" sz="2400" dirty="0" smtClean="0">
                <a:latin typeface="仿宋" panose="02010609060101010101" pitchFamily="49" charset="-122"/>
                <a:ea typeface="仿宋" panose="02010609060101010101" pitchFamily="49" charset="-122"/>
              </a:rPr>
              <a:t>，代表</a:t>
            </a:r>
            <a:r>
              <a:rPr lang="zh-CN" altLang="en-US" sz="2400" dirty="0">
                <a:latin typeface="仿宋" panose="02010609060101010101" pitchFamily="49" charset="-122"/>
                <a:ea typeface="仿宋" panose="02010609060101010101" pitchFamily="49" charset="-122"/>
              </a:rPr>
              <a:t>基于数据流图的计算</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7799755" y="835836"/>
            <a:ext cx="3850379" cy="2165838"/>
          </a:xfrm>
          <a:prstGeom prst="rect">
            <a:avLst/>
          </a:prstGeom>
        </p:spPr>
      </p:pic>
      <p:sp>
        <p:nvSpPr>
          <p:cNvPr id="4" name="文本框 3"/>
          <p:cNvSpPr txBox="1"/>
          <p:nvPr/>
        </p:nvSpPr>
        <p:spPr>
          <a:xfrm>
            <a:off x="429847" y="312616"/>
            <a:ext cx="3368430" cy="523220"/>
          </a:xfrm>
          <a:prstGeom prst="rect">
            <a:avLst/>
          </a:prstGeom>
          <a:noFill/>
        </p:spPr>
        <p:txBody>
          <a:bodyPr wrap="square" rtlCol="0">
            <a:spAutoFit/>
          </a:bodyPr>
          <a:lstStyle/>
          <a:p>
            <a:r>
              <a:rPr lang="en-US" altLang="zh-CN" sz="2800" b="1" dirty="0" smtClean="0">
                <a:solidFill>
                  <a:srgbClr val="FFFF00"/>
                </a:solidFill>
                <a:latin typeface="仿宋" panose="02010609060101010101" pitchFamily="49" charset="-122"/>
                <a:ea typeface="仿宋" panose="02010609060101010101" pitchFamily="49" charset="-122"/>
              </a:rPr>
              <a:t>1.</a:t>
            </a:r>
            <a:r>
              <a:rPr lang="zh-CN" altLang="en-US" sz="2800" b="1" dirty="0" smtClean="0">
                <a:solidFill>
                  <a:srgbClr val="FFFF00"/>
                </a:solidFill>
                <a:latin typeface="仿宋" panose="02010609060101010101" pitchFamily="49" charset="-122"/>
                <a:ea typeface="仿宋" panose="02010609060101010101" pitchFamily="49" charset="-122"/>
              </a:rPr>
              <a:t>了解</a:t>
            </a:r>
            <a:r>
              <a:rPr lang="en-US" altLang="zh-CN" sz="2800" b="1" dirty="0" err="1" smtClean="0">
                <a:solidFill>
                  <a:srgbClr val="FFFF00"/>
                </a:solidFill>
                <a:latin typeface="仿宋" panose="02010609060101010101" pitchFamily="49" charset="-122"/>
                <a:ea typeface="仿宋" panose="02010609060101010101" pitchFamily="49" charset="-122"/>
              </a:rPr>
              <a:t>tensorflow</a:t>
            </a:r>
            <a:endParaRPr lang="zh-CN" altLang="en-US" sz="2800" b="1" dirty="0">
              <a:solidFill>
                <a:srgbClr val="FFFF00"/>
              </a:solidFill>
              <a:latin typeface="仿宋" panose="02010609060101010101" pitchFamily="49" charset="-122"/>
              <a:ea typeface="仿宋" panose="02010609060101010101" pitchFamily="49" charset="-122"/>
            </a:endParaRPr>
          </a:p>
        </p:txBody>
      </p:sp>
      <p:pic>
        <p:nvPicPr>
          <p:cNvPr id="9218" name="Picture 2" descr="https://timgsa.baidu.com/timg?image&amp;quality=80&amp;size=b9999_10000&amp;sec=1555603304566&amp;di=9b57f912ea06705cd708d4468ce5c3f7&amp;imgtype=0&amp;src=http%3A%2F%2Fpic4.zhimg.com%2Fv2-759ce19cd91a3c0f7a9871eaa87597cb_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627" y="3171008"/>
            <a:ext cx="5495925" cy="292417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6213230" y="3605713"/>
            <a:ext cx="5515058" cy="2308324"/>
          </a:xfrm>
          <a:prstGeom prst="rect">
            <a:avLst/>
          </a:prstGeom>
        </p:spPr>
        <p:txBody>
          <a:bodyPr wrap="square">
            <a:spAutoFit/>
          </a:bodyPr>
          <a:lstStyle/>
          <a:p>
            <a:pPr>
              <a:lnSpc>
                <a:spcPct val="150000"/>
              </a:lnSpc>
            </a:pPr>
            <a:r>
              <a:rPr lang="en-US" altLang="zh-CN" sz="2400" b="1" dirty="0" smtClean="0">
                <a:solidFill>
                  <a:srgbClr val="FFFF00"/>
                </a:solidFill>
                <a:latin typeface="仿宋" panose="02010609060101010101" pitchFamily="49" charset="-122"/>
                <a:ea typeface="仿宋" panose="02010609060101010101" pitchFamily="49" charset="-122"/>
              </a:rPr>
              <a:t>2</a:t>
            </a:r>
            <a:r>
              <a:rPr lang="en-US" altLang="zh-CN" sz="2400" b="1" dirty="0">
                <a:solidFill>
                  <a:srgbClr val="FFFF00"/>
                </a:solidFill>
                <a:latin typeface="仿宋" panose="02010609060101010101" pitchFamily="49" charset="-122"/>
                <a:ea typeface="仿宋" panose="02010609060101010101" pitchFamily="49" charset="-122"/>
              </a:rPr>
              <a:t>.</a:t>
            </a:r>
            <a:r>
              <a:rPr lang="zh-CN" altLang="en-US" sz="2400" b="1" dirty="0">
                <a:solidFill>
                  <a:srgbClr val="FFFF00"/>
                </a:solidFill>
                <a:latin typeface="仿宋" panose="02010609060101010101" pitchFamily="49" charset="-122"/>
                <a:ea typeface="仿宋" panose="02010609060101010101" pitchFamily="49" charset="-122"/>
              </a:rPr>
              <a:t>工作机制</a:t>
            </a:r>
            <a:endParaRPr lang="en-US" altLang="zh-CN" sz="2400" b="1" dirty="0">
              <a:solidFill>
                <a:srgbClr val="FFFF00"/>
              </a:solidFill>
              <a:latin typeface="仿宋" panose="02010609060101010101" pitchFamily="49" charset="-122"/>
              <a:ea typeface="仿宋" panose="02010609060101010101" pitchFamily="49" charset="-122"/>
            </a:endParaRPr>
          </a:p>
          <a:p>
            <a:pPr>
              <a:lnSpc>
                <a:spcPct val="150000"/>
              </a:lnSpc>
            </a:pPr>
            <a:r>
              <a:rPr lang="zh-CN" altLang="en-US" sz="2400" dirty="0">
                <a:latin typeface="仿宋" panose="02010609060101010101" pitchFamily="49" charset="-122"/>
                <a:ea typeface="仿宋" panose="02010609060101010101" pitchFamily="49" charset="-122"/>
              </a:rPr>
              <a:t>    把</a:t>
            </a:r>
            <a:r>
              <a:rPr lang="en-US" altLang="zh-CN" sz="2400" dirty="0">
                <a:latin typeface="仿宋" panose="02010609060101010101" pitchFamily="49" charset="-122"/>
                <a:ea typeface="仿宋" panose="02010609060101010101" pitchFamily="49" charset="-122"/>
              </a:rPr>
              <a:t>N</a:t>
            </a:r>
            <a:r>
              <a:rPr lang="zh-CN" altLang="en-US" sz="2400" dirty="0">
                <a:latin typeface="仿宋" panose="02010609060101010101" pitchFamily="49" charset="-122"/>
                <a:ea typeface="仿宋" panose="02010609060101010101" pitchFamily="49" charset="-122"/>
              </a:rPr>
              <a:t>维数字从流图的一端流动到另一端的过程，就是人工智能神经网络进行分析和处理的过程</a:t>
            </a:r>
          </a:p>
        </p:txBody>
      </p:sp>
    </p:spTree>
    <p:extLst>
      <p:ext uri="{BB962C8B-B14F-4D97-AF65-F5344CB8AC3E}">
        <p14:creationId xmlns:p14="http://schemas.microsoft.com/office/powerpoint/2010/main" val="396577134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9847" y="312616"/>
            <a:ext cx="3368430" cy="523220"/>
          </a:xfrm>
          <a:prstGeom prst="rect">
            <a:avLst/>
          </a:prstGeom>
          <a:noFill/>
        </p:spPr>
        <p:txBody>
          <a:bodyPr wrap="square" rtlCol="0">
            <a:spAutoFit/>
          </a:bodyPr>
          <a:lstStyle/>
          <a:p>
            <a:r>
              <a:rPr lang="en-US" altLang="zh-CN" sz="2800" b="1" dirty="0" smtClean="0">
                <a:solidFill>
                  <a:srgbClr val="FFFF00"/>
                </a:solidFill>
                <a:latin typeface="仿宋" panose="02010609060101010101" pitchFamily="49" charset="-122"/>
                <a:ea typeface="仿宋" panose="02010609060101010101" pitchFamily="49" charset="-122"/>
              </a:rPr>
              <a:t>3.Tensorflow</a:t>
            </a:r>
            <a:r>
              <a:rPr lang="zh-CN" altLang="en-US" sz="2800" b="1" dirty="0" smtClean="0">
                <a:solidFill>
                  <a:srgbClr val="FFFF00"/>
                </a:solidFill>
                <a:latin typeface="仿宋" panose="02010609060101010101" pitchFamily="49" charset="-122"/>
                <a:ea typeface="仿宋" panose="02010609060101010101" pitchFamily="49" charset="-122"/>
              </a:rPr>
              <a:t>安装</a:t>
            </a:r>
            <a:endParaRPr lang="zh-CN" altLang="en-US" sz="2800" b="1" dirty="0">
              <a:solidFill>
                <a:srgbClr val="FFFF00"/>
              </a:solidFill>
              <a:latin typeface="仿宋" panose="02010609060101010101" pitchFamily="49" charset="-122"/>
              <a:ea typeface="仿宋" panose="02010609060101010101" pitchFamily="49" charset="-122"/>
            </a:endParaRPr>
          </a:p>
        </p:txBody>
      </p:sp>
      <p:sp>
        <p:nvSpPr>
          <p:cNvPr id="6" name="矩形 5"/>
          <p:cNvSpPr/>
          <p:nvPr/>
        </p:nvSpPr>
        <p:spPr>
          <a:xfrm>
            <a:off x="875323" y="1328282"/>
            <a:ext cx="8643815" cy="2775760"/>
          </a:xfrm>
          <a:prstGeom prst="rect">
            <a:avLst/>
          </a:prstGeom>
        </p:spPr>
        <p:txBody>
          <a:bodyPr wrap="square">
            <a:spAutoFit/>
          </a:bodyPr>
          <a:lstStyle/>
          <a:p>
            <a:pPr marL="457200" indent="-4572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安装</a:t>
            </a:r>
            <a:r>
              <a:rPr lang="en-US" altLang="zh-CN" sz="2400" dirty="0">
                <a:latin typeface="仿宋" panose="02010609060101010101" pitchFamily="49" charset="-122"/>
                <a:ea typeface="仿宋" panose="02010609060101010101" pitchFamily="49" charset="-122"/>
              </a:rPr>
              <a:t>CPU</a:t>
            </a:r>
            <a:r>
              <a:rPr lang="zh-CN" altLang="en-US" sz="2400" dirty="0">
                <a:latin typeface="仿宋" panose="02010609060101010101" pitchFamily="49" charset="-122"/>
                <a:ea typeface="仿宋" panose="02010609060101010101" pitchFamily="49" charset="-122"/>
              </a:rPr>
              <a:t>版本</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管理员</a:t>
            </a:r>
            <a:r>
              <a:rPr lang="zh-CN" altLang="en-US" sz="2400" dirty="0">
                <a:latin typeface="仿宋" panose="02010609060101010101" pitchFamily="49" charset="-122"/>
                <a:ea typeface="仿宋" panose="02010609060101010101" pitchFamily="49" charset="-122"/>
              </a:rPr>
              <a:t>模式打开命令行，输入命令</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   pip </a:t>
            </a:r>
            <a:r>
              <a:rPr lang="en-US" altLang="zh-CN" sz="2400" dirty="0">
                <a:latin typeface="仿宋" panose="02010609060101010101" pitchFamily="49" charset="-122"/>
                <a:ea typeface="仿宋" panose="02010609060101010101" pitchFamily="49" charset="-122"/>
              </a:rPr>
              <a:t>install </a:t>
            </a:r>
            <a:r>
              <a:rPr lang="en-US" altLang="zh-CN" sz="2400" dirty="0" err="1">
                <a:latin typeface="仿宋" panose="02010609060101010101" pitchFamily="49" charset="-122"/>
                <a:ea typeface="仿宋" panose="02010609060101010101" pitchFamily="49" charset="-122"/>
              </a:rPr>
              <a:t>tensorflow</a:t>
            </a:r>
            <a:endParaRPr lang="en-US" altLang="zh-CN" sz="2400" dirty="0">
              <a:latin typeface="仿宋" panose="02010609060101010101" pitchFamily="49" charset="-122"/>
              <a:ea typeface="仿宋" panose="02010609060101010101" pitchFamily="49" charset="-122"/>
            </a:endParaRPr>
          </a:p>
          <a:p>
            <a:pPr marL="457200" indent="-4572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安装</a:t>
            </a:r>
            <a:r>
              <a:rPr lang="en-US" altLang="zh-CN" sz="2400" dirty="0">
                <a:latin typeface="仿宋" panose="02010609060101010101" pitchFamily="49" charset="-122"/>
                <a:ea typeface="仿宋" panose="02010609060101010101" pitchFamily="49" charset="-122"/>
              </a:rPr>
              <a:t>GPU</a:t>
            </a:r>
            <a:r>
              <a:rPr lang="zh-CN" altLang="en-US" sz="2400" dirty="0">
                <a:latin typeface="仿宋" panose="02010609060101010101" pitchFamily="49" charset="-122"/>
                <a:ea typeface="仿宋" panose="02010609060101010101" pitchFamily="49" charset="-122"/>
              </a:rPr>
              <a:t>版本：管理员模式打开命令行，输入命令</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    pip </a:t>
            </a:r>
            <a:r>
              <a:rPr lang="en-US" altLang="zh-CN" sz="2400" dirty="0">
                <a:latin typeface="仿宋" panose="02010609060101010101" pitchFamily="49" charset="-122"/>
                <a:ea typeface="仿宋" panose="02010609060101010101" pitchFamily="49" charset="-122"/>
              </a:rPr>
              <a:t>install </a:t>
            </a:r>
            <a:r>
              <a:rPr lang="en-US" altLang="zh-CN" sz="2400" dirty="0" err="1">
                <a:latin typeface="仿宋" panose="02010609060101010101" pitchFamily="49" charset="-122"/>
                <a:ea typeface="仿宋" panose="02010609060101010101" pitchFamily="49" charset="-122"/>
              </a:rPr>
              <a:t>tensorflow-gpu</a:t>
            </a:r>
            <a:endParaRPr lang="en-US" altLang="zh-CN" sz="2400" b="0" i="0" dirty="0">
              <a:effectLst/>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15804096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2246" y="328364"/>
            <a:ext cx="8092246"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三</a:t>
            </a:r>
            <a:r>
              <a:rPr lang="en-US" altLang="zh-CN" sz="2800" dirty="0" smtClean="0">
                <a:solidFill>
                  <a:srgbClr val="FFFF00"/>
                </a:solidFill>
                <a:latin typeface="黑体" panose="02010609060101010101" pitchFamily="49" charset="-122"/>
                <a:ea typeface="黑体" panose="02010609060101010101" pitchFamily="49" charset="-122"/>
              </a:rPr>
              <a:t>.</a:t>
            </a:r>
            <a:r>
              <a:rPr lang="zh-CN" altLang="en-US" sz="2800" dirty="0" smtClean="0">
                <a:solidFill>
                  <a:srgbClr val="FFFF00"/>
                </a:solidFill>
                <a:latin typeface="黑体" panose="02010609060101010101" pitchFamily="49" charset="-122"/>
                <a:ea typeface="黑体" panose="02010609060101010101" pitchFamily="49" charset="-122"/>
              </a:rPr>
              <a:t>深度学习的案例实现 </a:t>
            </a:r>
            <a:r>
              <a:rPr lang="en-US" altLang="zh-CN" sz="2800" dirty="0" smtClean="0">
                <a:solidFill>
                  <a:srgbClr val="FFFF00"/>
                </a:solidFill>
                <a:latin typeface="黑体" panose="02010609060101010101" pitchFamily="49" charset="-122"/>
                <a:ea typeface="黑体" panose="02010609060101010101" pitchFamily="49" charset="-122"/>
              </a:rPr>
              <a:t>—— </a:t>
            </a:r>
            <a:r>
              <a:rPr lang="zh-CN" altLang="en-US" sz="2800" dirty="0" smtClean="0">
                <a:solidFill>
                  <a:srgbClr val="FFFF00"/>
                </a:solidFill>
                <a:latin typeface="黑体" panose="02010609060101010101" pitchFamily="49" charset="-122"/>
                <a:ea typeface="黑体" panose="02010609060101010101" pitchFamily="49" charset="-122"/>
              </a:rPr>
              <a:t>以人脸识别为例</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 name="文本框 3"/>
          <p:cNvSpPr txBox="1"/>
          <p:nvPr/>
        </p:nvSpPr>
        <p:spPr>
          <a:xfrm>
            <a:off x="692246" y="1207477"/>
            <a:ext cx="5427200" cy="3693319"/>
          </a:xfrm>
          <a:prstGeom prst="rect">
            <a:avLst/>
          </a:prstGeom>
          <a:noFill/>
        </p:spPr>
        <p:txBody>
          <a:bodyPr wrap="square" rtlCol="0">
            <a:spAutoFit/>
          </a:bodyPr>
          <a:lstStyle/>
          <a:p>
            <a:pPr>
              <a:lnSpc>
                <a:spcPct val="150000"/>
              </a:lnSpc>
            </a:pPr>
            <a:r>
              <a:rPr lang="zh-CN" altLang="en-US" sz="2600" dirty="0" smtClean="0">
                <a:latin typeface="仿宋" panose="02010609060101010101" pitchFamily="49" charset="-122"/>
                <a:ea typeface="仿宋" panose="02010609060101010101" pitchFamily="49" charset="-122"/>
              </a:rPr>
              <a:t>主要步骤：</a:t>
            </a:r>
            <a:endParaRPr lang="en-US" altLang="zh-CN" sz="2600" dirty="0" smtClean="0">
              <a:latin typeface="仿宋" panose="02010609060101010101" pitchFamily="49" charset="-122"/>
              <a:ea typeface="仿宋" panose="02010609060101010101" pitchFamily="49" charset="-122"/>
            </a:endParaRPr>
          </a:p>
          <a:p>
            <a:pPr>
              <a:lnSpc>
                <a:spcPct val="150000"/>
              </a:lnSpc>
            </a:pPr>
            <a:r>
              <a:rPr lang="en-US" altLang="zh-CN" sz="2600" dirty="0" smtClean="0">
                <a:latin typeface="仿宋" panose="02010609060101010101" pitchFamily="49" charset="-122"/>
                <a:ea typeface="仿宋" panose="02010609060101010101" pitchFamily="49" charset="-122"/>
              </a:rPr>
              <a:t>1.</a:t>
            </a:r>
            <a:r>
              <a:rPr lang="zh-CN" altLang="en-US" sz="2600" dirty="0" smtClean="0">
                <a:latin typeface="仿宋" panose="02010609060101010101" pitchFamily="49" charset="-122"/>
                <a:ea typeface="仿宋" panose="02010609060101010101" pitchFamily="49" charset="-122"/>
              </a:rPr>
              <a:t>采集人脸数据，形成数据集</a:t>
            </a:r>
            <a:endParaRPr lang="en-US" altLang="zh-CN" sz="2600" dirty="0" smtClean="0">
              <a:latin typeface="仿宋" panose="02010609060101010101" pitchFamily="49" charset="-122"/>
              <a:ea typeface="仿宋" panose="02010609060101010101" pitchFamily="49" charset="-122"/>
            </a:endParaRPr>
          </a:p>
          <a:p>
            <a:pPr>
              <a:lnSpc>
                <a:spcPct val="150000"/>
              </a:lnSpc>
            </a:pPr>
            <a:r>
              <a:rPr lang="en-US" altLang="zh-CN" sz="2600" dirty="0" smtClean="0">
                <a:latin typeface="仿宋" panose="02010609060101010101" pitchFamily="49" charset="-122"/>
                <a:ea typeface="仿宋" panose="02010609060101010101" pitchFamily="49" charset="-122"/>
              </a:rPr>
              <a:t>2.</a:t>
            </a:r>
            <a:r>
              <a:rPr lang="zh-CN" altLang="en-US" sz="2600" dirty="0" smtClean="0">
                <a:latin typeface="仿宋" panose="02010609060101010101" pitchFamily="49" charset="-122"/>
                <a:ea typeface="仿宋" panose="02010609060101010101" pitchFamily="49" charset="-122"/>
              </a:rPr>
              <a:t>搭建卷积神经网络</a:t>
            </a:r>
            <a:endParaRPr lang="en-US" altLang="zh-CN" sz="2600" dirty="0" smtClean="0">
              <a:latin typeface="仿宋" panose="02010609060101010101" pitchFamily="49" charset="-122"/>
              <a:ea typeface="仿宋" panose="02010609060101010101" pitchFamily="49" charset="-122"/>
            </a:endParaRPr>
          </a:p>
          <a:p>
            <a:pPr>
              <a:lnSpc>
                <a:spcPct val="150000"/>
              </a:lnSpc>
            </a:pPr>
            <a:r>
              <a:rPr lang="en-US" altLang="zh-CN" sz="2600" dirty="0" smtClean="0">
                <a:latin typeface="仿宋" panose="02010609060101010101" pitchFamily="49" charset="-122"/>
                <a:ea typeface="仿宋" panose="02010609060101010101" pitchFamily="49" charset="-122"/>
              </a:rPr>
              <a:t>3.</a:t>
            </a:r>
            <a:r>
              <a:rPr lang="zh-CN" altLang="en-US" sz="2600" dirty="0">
                <a:latin typeface="仿宋" panose="02010609060101010101" pitchFamily="49" charset="-122"/>
                <a:ea typeface="仿宋" panose="02010609060101010101" pitchFamily="49" charset="-122"/>
              </a:rPr>
              <a:t>大量特征数据喂给 </a:t>
            </a:r>
            <a:r>
              <a:rPr lang="en-US" altLang="zh-CN" sz="2600" dirty="0">
                <a:latin typeface="仿宋" panose="02010609060101010101" pitchFamily="49" charset="-122"/>
                <a:ea typeface="仿宋" panose="02010609060101010101" pitchFamily="49" charset="-122"/>
              </a:rPr>
              <a:t>NN</a:t>
            </a:r>
            <a:r>
              <a:rPr lang="zh-CN" altLang="en-US" sz="2600" dirty="0">
                <a:latin typeface="仿宋" panose="02010609060101010101" pitchFamily="49" charset="-122"/>
                <a:ea typeface="仿宋" panose="02010609060101010101" pitchFamily="49" charset="-122"/>
              </a:rPr>
              <a:t>，迭代</a:t>
            </a:r>
            <a:r>
              <a:rPr lang="zh-CN" altLang="en-US" sz="2600" dirty="0" smtClean="0">
                <a:latin typeface="仿宋" panose="02010609060101010101" pitchFamily="49" charset="-122"/>
                <a:ea typeface="仿宋" panose="02010609060101010101" pitchFamily="49" charset="-122"/>
              </a:rPr>
              <a:t>优化神经网络参数</a:t>
            </a:r>
            <a:endParaRPr lang="en-US" altLang="zh-CN" sz="2600" dirty="0" smtClean="0">
              <a:latin typeface="仿宋" panose="02010609060101010101" pitchFamily="49" charset="-122"/>
              <a:ea typeface="仿宋" panose="02010609060101010101" pitchFamily="49" charset="-122"/>
            </a:endParaRPr>
          </a:p>
          <a:p>
            <a:pPr>
              <a:lnSpc>
                <a:spcPct val="150000"/>
              </a:lnSpc>
            </a:pPr>
            <a:r>
              <a:rPr lang="en-US" altLang="zh-CN" sz="2600" dirty="0" smtClean="0">
                <a:latin typeface="仿宋" panose="02010609060101010101" pitchFamily="49" charset="-122"/>
                <a:ea typeface="仿宋" panose="02010609060101010101" pitchFamily="49" charset="-122"/>
              </a:rPr>
              <a:t>4.</a:t>
            </a:r>
            <a:r>
              <a:rPr lang="zh-CN" altLang="en-US" sz="2600" dirty="0">
                <a:latin typeface="仿宋" panose="02010609060101010101" pitchFamily="49" charset="-122"/>
                <a:ea typeface="仿宋" panose="02010609060101010101" pitchFamily="49" charset="-122"/>
              </a:rPr>
              <a:t>使用训练好的模型预测和分类</a:t>
            </a:r>
          </a:p>
        </p:txBody>
      </p:sp>
      <p:pic>
        <p:nvPicPr>
          <p:cNvPr id="6" name="图片 5"/>
          <p:cNvPicPr>
            <a:picLocks noChangeAspect="1"/>
          </p:cNvPicPr>
          <p:nvPr/>
        </p:nvPicPr>
        <p:blipFill>
          <a:blip r:embed="rId2"/>
          <a:stretch>
            <a:fillRect/>
          </a:stretch>
        </p:blipFill>
        <p:spPr>
          <a:xfrm>
            <a:off x="6119446" y="1323409"/>
            <a:ext cx="5483292" cy="3420530"/>
          </a:xfrm>
          <a:prstGeom prst="rect">
            <a:avLst/>
          </a:prstGeom>
        </p:spPr>
      </p:pic>
    </p:spTree>
    <p:extLst>
      <p:ext uri="{BB962C8B-B14F-4D97-AF65-F5344CB8AC3E}">
        <p14:creationId xmlns:p14="http://schemas.microsoft.com/office/powerpoint/2010/main" val="13216256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2246" y="328364"/>
            <a:ext cx="8092246" cy="523220"/>
          </a:xfrm>
          <a:prstGeom prst="rect">
            <a:avLst/>
          </a:prstGeom>
          <a:noFill/>
        </p:spPr>
        <p:txBody>
          <a:bodyPr wrap="square" rtlCol="0">
            <a:spAutoFit/>
          </a:bodyPr>
          <a:lstStyle/>
          <a:p>
            <a:r>
              <a:rPr lang="en-US" altLang="zh-CN" sz="2800" dirty="0" smtClean="0">
                <a:solidFill>
                  <a:srgbClr val="FFFF00"/>
                </a:solidFill>
                <a:latin typeface="黑体" panose="02010609060101010101" pitchFamily="49" charset="-122"/>
                <a:ea typeface="黑体" panose="02010609060101010101" pitchFamily="49" charset="-122"/>
              </a:rPr>
              <a:t>3.1.</a:t>
            </a:r>
            <a:r>
              <a:rPr lang="zh-CN" altLang="en-US" sz="2800" dirty="0" smtClean="0">
                <a:solidFill>
                  <a:srgbClr val="FFFF00"/>
                </a:solidFill>
                <a:latin typeface="黑体" panose="02010609060101010101" pitchFamily="49" charset="-122"/>
                <a:ea typeface="黑体" panose="02010609060101010101" pitchFamily="49" charset="-122"/>
              </a:rPr>
              <a:t>采集人脸数据</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4" name="文本框 3"/>
          <p:cNvSpPr txBox="1"/>
          <p:nvPr/>
        </p:nvSpPr>
        <p:spPr>
          <a:xfrm>
            <a:off x="692246" y="1195754"/>
            <a:ext cx="10733846" cy="523220"/>
          </a:xfrm>
          <a:prstGeom prst="rect">
            <a:avLst/>
          </a:prstGeom>
          <a:noFill/>
        </p:spPr>
        <p:txBody>
          <a:bodyPr wrap="square" rtlCol="0">
            <a:spAutoFit/>
          </a:bodyPr>
          <a:lstStyle/>
          <a:p>
            <a:r>
              <a:rPr lang="zh-CN" altLang="en-US" sz="2800" dirty="0" smtClean="0">
                <a:latin typeface="仿宋" panose="02010609060101010101" pitchFamily="49" charset="-122"/>
                <a:ea typeface="仿宋" panose="02010609060101010101" pitchFamily="49" charset="-122"/>
              </a:rPr>
              <a:t>任务：对每位待检测的人，完成至少</a:t>
            </a:r>
            <a:r>
              <a:rPr lang="en-US" altLang="zh-CN" sz="2800" dirty="0" smtClean="0">
                <a:latin typeface="仿宋" panose="02010609060101010101" pitchFamily="49" charset="-122"/>
                <a:ea typeface="仿宋" panose="02010609060101010101" pitchFamily="49" charset="-122"/>
              </a:rPr>
              <a:t>1000</a:t>
            </a:r>
            <a:r>
              <a:rPr lang="zh-CN" altLang="en-US" sz="2800" dirty="0" smtClean="0">
                <a:latin typeface="仿宋" panose="02010609060101010101" pitchFamily="49" charset="-122"/>
                <a:ea typeface="仿宋" panose="02010609060101010101" pitchFamily="49" charset="-122"/>
              </a:rPr>
              <a:t>张人脸图像采集。</a:t>
            </a:r>
            <a:endParaRPr lang="zh-CN" altLang="en-US" sz="2800" dirty="0">
              <a:latin typeface="仿宋" panose="02010609060101010101" pitchFamily="49" charset="-122"/>
              <a:ea typeface="仿宋" panose="02010609060101010101" pitchFamily="49" charset="-122"/>
            </a:endParaRPr>
          </a:p>
        </p:txBody>
      </p:sp>
      <p:sp>
        <p:nvSpPr>
          <p:cNvPr id="5" name="文本框 4"/>
          <p:cNvSpPr txBox="1"/>
          <p:nvPr/>
        </p:nvSpPr>
        <p:spPr>
          <a:xfrm>
            <a:off x="692246" y="2063144"/>
            <a:ext cx="10232288" cy="523220"/>
          </a:xfrm>
          <a:prstGeom prst="rect">
            <a:avLst/>
          </a:prstGeom>
          <a:noFill/>
        </p:spPr>
        <p:txBody>
          <a:bodyPr wrap="none" rtlCol="0">
            <a:spAutoFit/>
          </a:bodyPr>
          <a:lstStyle/>
          <a:p>
            <a:r>
              <a:rPr lang="zh-CN" altLang="en-US" sz="2800" dirty="0" smtClean="0">
                <a:latin typeface="仿宋" panose="02010609060101010101" pitchFamily="49" charset="-122"/>
                <a:ea typeface="仿宋" panose="02010609060101010101" pitchFamily="49" charset="-122"/>
              </a:rPr>
              <a:t>思路：借助摄像头，利用</a:t>
            </a:r>
            <a:r>
              <a:rPr lang="en-US" altLang="zh-CN" sz="2800" dirty="0" err="1" smtClean="0">
                <a:latin typeface="仿宋" panose="02010609060101010101" pitchFamily="49" charset="-122"/>
                <a:ea typeface="仿宋" panose="02010609060101010101" pitchFamily="49" charset="-122"/>
              </a:rPr>
              <a:t>opencv</a:t>
            </a:r>
            <a:r>
              <a:rPr lang="zh-CN" altLang="en-US" sz="2800" dirty="0" smtClean="0">
                <a:latin typeface="仿宋" panose="02010609060101010101" pitchFamily="49" charset="-122"/>
                <a:ea typeface="仿宋" panose="02010609060101010101" pitchFamily="49" charset="-122"/>
              </a:rPr>
              <a:t>提供的人脸模型库，编程实现。</a:t>
            </a:r>
            <a:endParaRPr lang="zh-CN" altLang="en-US" sz="2800" dirty="0">
              <a:latin typeface="仿宋" panose="02010609060101010101" pitchFamily="49" charset="-122"/>
              <a:ea typeface="仿宋" panose="02010609060101010101" pitchFamily="49" charset="-122"/>
            </a:endParaRPr>
          </a:p>
        </p:txBody>
      </p:sp>
      <p:sp>
        <p:nvSpPr>
          <p:cNvPr id="6" name="文本框 5"/>
          <p:cNvSpPr txBox="1"/>
          <p:nvPr/>
        </p:nvSpPr>
        <p:spPr>
          <a:xfrm>
            <a:off x="692246" y="2930534"/>
            <a:ext cx="9784862" cy="2031325"/>
          </a:xfrm>
          <a:prstGeom prst="rect">
            <a:avLst/>
          </a:prstGeom>
          <a:noFill/>
        </p:spPr>
        <p:txBody>
          <a:bodyPr wrap="square" rtlCol="0">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需要解决的问题：</a:t>
            </a:r>
            <a:endParaRPr lang="en-US" altLang="zh-CN" sz="2800" dirty="0" smtClean="0">
              <a:latin typeface="仿宋" panose="02010609060101010101" pitchFamily="49" charset="-122"/>
              <a:ea typeface="仿宋" panose="02010609060101010101" pitchFamily="49" charset="-122"/>
            </a:endParaRPr>
          </a:p>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smtClean="0">
                <a:latin typeface="仿宋" panose="02010609060101010101" pitchFamily="49" charset="-122"/>
                <a:ea typeface="仿宋" panose="02010609060101010101" pitchFamily="49" charset="-122"/>
              </a:rPr>
              <a:t>）利用</a:t>
            </a:r>
            <a:r>
              <a:rPr lang="en-US" altLang="zh-CN" sz="2800" dirty="0" smtClean="0">
                <a:latin typeface="仿宋" panose="02010609060101010101" pitchFamily="49" charset="-122"/>
                <a:ea typeface="仿宋" panose="02010609060101010101" pitchFamily="49" charset="-122"/>
              </a:rPr>
              <a:t>cv2</a:t>
            </a:r>
            <a:r>
              <a:rPr lang="zh-CN" altLang="en-US" sz="2800" dirty="0" smtClean="0">
                <a:latin typeface="仿宋" panose="02010609060101010101" pitchFamily="49" charset="-122"/>
                <a:ea typeface="仿宋" panose="02010609060101010101" pitchFamily="49" charset="-122"/>
              </a:rPr>
              <a:t>实现对摄像头数据的读取；</a:t>
            </a:r>
            <a:endParaRPr lang="en-US" altLang="zh-CN" sz="2800" dirty="0" smtClean="0">
              <a:latin typeface="仿宋" panose="02010609060101010101" pitchFamily="49" charset="-122"/>
              <a:ea typeface="仿宋" panose="02010609060101010101" pitchFamily="49" charset="-122"/>
            </a:endParaRPr>
          </a:p>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2</a:t>
            </a:r>
            <a:r>
              <a:rPr lang="zh-CN" altLang="en-US" sz="2800" dirty="0" smtClean="0">
                <a:latin typeface="仿宋" panose="02010609060101010101" pitchFamily="49" charset="-122"/>
                <a:ea typeface="仿宋" panose="02010609060101010101" pitchFamily="49" charset="-122"/>
              </a:rPr>
              <a:t>）提取摄像头拍摄到的人脸，保存到指定位置；</a:t>
            </a:r>
            <a:endParaRPr lang="en-US" altLang="zh-CN" sz="2800" dirty="0" smtClean="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9002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2246" y="328364"/>
            <a:ext cx="8092246"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dirty="0" smtClean="0">
                <a:solidFill>
                  <a:srgbClr val="FFFF00"/>
                </a:solidFill>
                <a:latin typeface="黑体" panose="02010609060101010101" pitchFamily="49" charset="-122"/>
                <a:ea typeface="黑体" panose="02010609060101010101" pitchFamily="49" charset="-122"/>
              </a:rPr>
              <a:t>读取摄像头数据</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3" name="矩形 2"/>
          <p:cNvSpPr/>
          <p:nvPr/>
        </p:nvSpPr>
        <p:spPr>
          <a:xfrm>
            <a:off x="883138" y="1102919"/>
            <a:ext cx="11035324" cy="523220"/>
          </a:xfrm>
          <a:prstGeom prst="rect">
            <a:avLst/>
          </a:prstGeom>
        </p:spPr>
        <p:txBody>
          <a:bodyPr wrap="square">
            <a:spAutoFit/>
          </a:bodyPr>
          <a:lstStyle/>
          <a:p>
            <a:pPr marL="457200" indent="-457200">
              <a:buFont typeface="Wingdings" panose="05000000000000000000" pitchFamily="2" charset="2"/>
              <a:buChar char="ü"/>
            </a:pPr>
            <a:r>
              <a:rPr lang="en-US" altLang="zh-CN" sz="2800" dirty="0" smtClean="0">
                <a:latin typeface="仿宋" panose="02010609060101010101" pitchFamily="49" charset="-122"/>
                <a:ea typeface="仿宋" panose="02010609060101010101" pitchFamily="49" charset="-122"/>
              </a:rPr>
              <a:t>cv2.VideoCapture(</a:t>
            </a:r>
            <a:r>
              <a:rPr lang="zh-CN" altLang="en-US" sz="2800" dirty="0" smtClean="0">
                <a:latin typeface="仿宋" panose="02010609060101010101" pitchFamily="49" charset="-122"/>
                <a:ea typeface="仿宋" panose="02010609060101010101" pitchFamily="49" charset="-122"/>
              </a:rPr>
              <a:t>参数</a:t>
            </a:r>
            <a:r>
              <a:rPr lang="en-US" altLang="zh-CN" sz="2800" dirty="0" smtClean="0">
                <a:latin typeface="仿宋" panose="02010609060101010101" pitchFamily="49" charset="-122"/>
                <a:ea typeface="仿宋" panose="02010609060101010101" pitchFamily="49" charset="-122"/>
              </a:rPr>
              <a:t>)</a:t>
            </a:r>
            <a:r>
              <a:rPr lang="zh-CN" altLang="en-US" sz="2800" dirty="0" smtClean="0">
                <a:latin typeface="仿宋" panose="02010609060101010101" pitchFamily="49" charset="-122"/>
                <a:ea typeface="仿宋" panose="02010609060101010101" pitchFamily="49" charset="-122"/>
              </a:rPr>
              <a:t>用法</a:t>
            </a:r>
            <a:endParaRPr lang="en-US" altLang="zh-CN" sz="2800" dirty="0" smtClean="0">
              <a:latin typeface="仿宋" panose="02010609060101010101" pitchFamily="49" charset="-122"/>
              <a:ea typeface="仿宋" panose="02010609060101010101" pitchFamily="49" charset="-122"/>
            </a:endParaRPr>
          </a:p>
        </p:txBody>
      </p:sp>
      <p:sp>
        <p:nvSpPr>
          <p:cNvPr id="7" name="矩形 6"/>
          <p:cNvSpPr/>
          <p:nvPr/>
        </p:nvSpPr>
        <p:spPr>
          <a:xfrm>
            <a:off x="883137" y="1822766"/>
            <a:ext cx="10410093" cy="2893100"/>
          </a:xfrm>
          <a:prstGeom prst="rect">
            <a:avLst/>
          </a:prstGeom>
        </p:spPr>
        <p:txBody>
          <a:bodyPr wrap="square">
            <a:spAutoFit/>
          </a:bodyPr>
          <a:lstStyle/>
          <a:p>
            <a:r>
              <a:rPr lang="en-US" altLang="zh-CN" sz="2600" dirty="0" smtClean="0">
                <a:latin typeface="仿宋" panose="02010609060101010101" pitchFamily="49" charset="-122"/>
                <a:ea typeface="仿宋" panose="02010609060101010101" pitchFamily="49" charset="-122"/>
              </a:rPr>
              <a:t>#</a:t>
            </a:r>
            <a:r>
              <a:rPr lang="zh-CN" altLang="en-US" sz="2600" dirty="0" smtClean="0">
                <a:latin typeface="仿宋" panose="02010609060101010101" pitchFamily="49" charset="-122"/>
                <a:ea typeface="仿宋" panose="02010609060101010101" pitchFamily="49" charset="-122"/>
              </a:rPr>
              <a:t>若函数参数为数字，则表示定义了摄像头</a:t>
            </a:r>
            <a:r>
              <a:rPr lang="zh-CN" altLang="en-US" sz="2600" dirty="0">
                <a:latin typeface="仿宋" panose="02010609060101010101" pitchFamily="49" charset="-122"/>
                <a:ea typeface="仿宋" panose="02010609060101010101" pitchFamily="49" charset="-122"/>
              </a:rPr>
              <a:t>对象</a:t>
            </a:r>
            <a:r>
              <a:rPr lang="zh-CN" altLang="en-US" sz="2600" dirty="0" smtClean="0">
                <a:latin typeface="仿宋" panose="02010609060101010101" pitchFamily="49" charset="-122"/>
                <a:ea typeface="仿宋" panose="02010609060101010101" pitchFamily="49" charset="-122"/>
              </a:rPr>
              <a:t>，即打开</a:t>
            </a:r>
            <a:r>
              <a:rPr lang="zh-CN" altLang="en-US" sz="2600" dirty="0">
                <a:latin typeface="仿宋" panose="02010609060101010101" pitchFamily="49" charset="-122"/>
                <a:ea typeface="仿宋" panose="02010609060101010101" pitchFamily="49" charset="-122"/>
              </a:rPr>
              <a:t>指定摄像头，参数</a:t>
            </a:r>
            <a:r>
              <a:rPr lang="en-US" altLang="zh-CN" sz="2600" dirty="0">
                <a:latin typeface="仿宋" panose="02010609060101010101" pitchFamily="49" charset="-122"/>
                <a:ea typeface="仿宋" panose="02010609060101010101" pitchFamily="49" charset="-122"/>
              </a:rPr>
              <a:t>0</a:t>
            </a:r>
            <a:r>
              <a:rPr lang="zh-CN" altLang="en-US" sz="2600" dirty="0">
                <a:latin typeface="仿宋" panose="02010609060101010101" pitchFamily="49" charset="-122"/>
                <a:ea typeface="仿宋" panose="02010609060101010101" pitchFamily="49" charset="-122"/>
              </a:rPr>
              <a:t>表示第一个</a:t>
            </a:r>
            <a:r>
              <a:rPr lang="zh-CN" altLang="en-US" sz="2600" dirty="0" smtClean="0">
                <a:latin typeface="仿宋" panose="02010609060101010101" pitchFamily="49" charset="-122"/>
                <a:ea typeface="仿宋" panose="02010609060101010101" pitchFamily="49" charset="-122"/>
              </a:rPr>
              <a:t>摄像头。</a:t>
            </a:r>
            <a:endParaRPr lang="en-US" altLang="zh-CN" sz="2600" dirty="0" smtClean="0">
              <a:latin typeface="仿宋" panose="02010609060101010101" pitchFamily="49" charset="-122"/>
              <a:ea typeface="仿宋" panose="02010609060101010101" pitchFamily="49" charset="-122"/>
            </a:endParaRPr>
          </a:p>
          <a:p>
            <a:endParaRPr lang="en-US" altLang="zh-CN" sz="2600" dirty="0">
              <a:latin typeface="仿宋" panose="02010609060101010101" pitchFamily="49" charset="-122"/>
              <a:ea typeface="仿宋" panose="02010609060101010101" pitchFamily="49" charset="-122"/>
            </a:endParaRPr>
          </a:p>
          <a:p>
            <a:r>
              <a:rPr lang="en-US" altLang="zh-CN" sz="2600" dirty="0" smtClean="0">
                <a:latin typeface="仿宋" panose="02010609060101010101" pitchFamily="49" charset="-122"/>
                <a:ea typeface="仿宋" panose="02010609060101010101" pitchFamily="49" charset="-122"/>
              </a:rPr>
              <a:t>#</a:t>
            </a:r>
            <a:r>
              <a:rPr lang="zh-CN" altLang="en-US" sz="2600" dirty="0" smtClean="0">
                <a:latin typeface="仿宋" panose="02010609060101010101" pitchFamily="49" charset="-122"/>
                <a:ea typeface="仿宋" panose="02010609060101010101" pitchFamily="49" charset="-122"/>
              </a:rPr>
              <a:t>若参数为路径（以字符串方式呈现），则表示获得本地路径的视频（可用于播放</a:t>
            </a:r>
            <a:r>
              <a:rPr lang="zh-CN" altLang="en-US" sz="2600" dirty="0">
                <a:latin typeface="仿宋" panose="02010609060101010101" pitchFamily="49" charset="-122"/>
                <a:ea typeface="仿宋" panose="02010609060101010101" pitchFamily="49" charset="-122"/>
              </a:rPr>
              <a:t>本地</a:t>
            </a:r>
            <a:r>
              <a:rPr lang="zh-CN" altLang="en-US" sz="2600" dirty="0" smtClean="0">
                <a:latin typeface="仿宋" panose="02010609060101010101" pitchFamily="49" charset="-122"/>
                <a:ea typeface="仿宋" panose="02010609060101010101" pitchFamily="49" charset="-122"/>
              </a:rPr>
              <a:t>视频）。</a:t>
            </a:r>
            <a:endParaRPr lang="en-US" altLang="zh-CN" sz="2600" dirty="0" smtClean="0">
              <a:latin typeface="仿宋" panose="02010609060101010101" pitchFamily="49" charset="-122"/>
              <a:ea typeface="仿宋" panose="02010609060101010101" pitchFamily="49" charset="-122"/>
            </a:endParaRPr>
          </a:p>
          <a:p>
            <a:endParaRPr lang="en-US" altLang="zh-CN" sz="2600" dirty="0">
              <a:latin typeface="仿宋" panose="02010609060101010101" pitchFamily="49" charset="-122"/>
              <a:ea typeface="仿宋" panose="02010609060101010101" pitchFamily="49" charset="-122"/>
            </a:endParaRPr>
          </a:p>
          <a:p>
            <a:r>
              <a:rPr lang="en-US" altLang="zh-CN" sz="2600" dirty="0" smtClean="0">
                <a:latin typeface="仿宋" panose="02010609060101010101" pitchFamily="49" charset="-122"/>
                <a:ea typeface="仿宋" panose="02010609060101010101" pitchFamily="49" charset="-122"/>
              </a:rPr>
              <a:t>#</a:t>
            </a:r>
            <a:r>
              <a:rPr lang="zh-CN" altLang="en-US" sz="2600" dirty="0" smtClean="0">
                <a:latin typeface="仿宋" panose="02010609060101010101" pitchFamily="49" charset="-122"/>
                <a:ea typeface="仿宋" panose="02010609060101010101" pitchFamily="49" charset="-122"/>
              </a:rPr>
              <a:t>函数有返回值，此返回值我们可以称之为视频对象。</a:t>
            </a:r>
            <a:endParaRPr lang="zh-CN" altLang="en-US" sz="26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25470104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2246" y="328364"/>
            <a:ext cx="8092246"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dirty="0" smtClean="0">
                <a:solidFill>
                  <a:srgbClr val="FFFF00"/>
                </a:solidFill>
                <a:latin typeface="黑体" panose="02010609060101010101" pitchFamily="49" charset="-122"/>
                <a:ea typeface="黑体" panose="02010609060101010101" pitchFamily="49" charset="-122"/>
              </a:rPr>
              <a:t>读取摄像头数据</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3" name="矩形 2"/>
          <p:cNvSpPr/>
          <p:nvPr/>
        </p:nvSpPr>
        <p:spPr>
          <a:xfrm>
            <a:off x="883138" y="1102919"/>
            <a:ext cx="11035324" cy="1384995"/>
          </a:xfrm>
          <a:prstGeom prst="rect">
            <a:avLst/>
          </a:prstGeom>
        </p:spPr>
        <p:txBody>
          <a:bodyPr wrap="square">
            <a:spAutoFit/>
          </a:bodyPr>
          <a:lstStyle/>
          <a:p>
            <a:pPr marL="457200" indent="-457200">
              <a:buFont typeface="Wingdings" panose="05000000000000000000" pitchFamily="2" charset="2"/>
              <a:buChar char="ü"/>
            </a:pPr>
            <a:r>
              <a:rPr lang="zh-CN" altLang="en-US" sz="2800" dirty="0" smtClean="0">
                <a:latin typeface="仿宋" panose="02010609060101010101" pitchFamily="49" charset="-122"/>
                <a:ea typeface="仿宋" panose="02010609060101010101" pitchFamily="49" charset="-122"/>
              </a:rPr>
              <a:t>读取视频对象中的数据</a:t>
            </a:r>
            <a:endParaRPr lang="en-US" altLang="zh-CN" sz="2800" dirty="0" smtClean="0">
              <a:latin typeface="仿宋" panose="02010609060101010101" pitchFamily="49" charset="-122"/>
              <a:ea typeface="仿宋" panose="02010609060101010101" pitchFamily="49" charset="-122"/>
            </a:endParaRPr>
          </a:p>
          <a:p>
            <a:r>
              <a:rPr lang="en-US" altLang="zh-CN" sz="2800" dirty="0">
                <a:latin typeface="仿宋" panose="02010609060101010101" pitchFamily="49" charset="-122"/>
                <a:ea typeface="仿宋" panose="02010609060101010101" pitchFamily="49" charset="-122"/>
              </a:rPr>
              <a:t> </a:t>
            </a:r>
            <a:r>
              <a:rPr lang="en-US" altLang="zh-CN" sz="2800" dirty="0" smtClean="0">
                <a:latin typeface="仿宋" panose="02010609060101010101" pitchFamily="49" charset="-122"/>
                <a:ea typeface="仿宋" panose="02010609060101010101" pitchFamily="49" charset="-122"/>
              </a:rPr>
              <a:t>ret</a:t>
            </a:r>
            <a:r>
              <a:rPr lang="en-US" altLang="zh-CN" sz="2800" dirty="0">
                <a:latin typeface="仿宋" panose="02010609060101010101" pitchFamily="49" charset="-122"/>
                <a:ea typeface="仿宋" panose="02010609060101010101" pitchFamily="49" charset="-122"/>
              </a:rPr>
              <a:t>, frame = cv2.VideoCapture.read</a:t>
            </a:r>
            <a:r>
              <a:rPr lang="en-US" altLang="zh-CN" sz="2800" dirty="0" smtClean="0">
                <a:latin typeface="仿宋" panose="02010609060101010101" pitchFamily="49" charset="-122"/>
                <a:ea typeface="仿宋" panose="02010609060101010101" pitchFamily="49" charset="-122"/>
              </a:rPr>
              <a:t>()</a:t>
            </a:r>
          </a:p>
          <a:p>
            <a:r>
              <a:rPr lang="en-US" altLang="zh-CN" sz="2800" dirty="0" smtClean="0">
                <a:latin typeface="仿宋" panose="02010609060101010101" pitchFamily="49" charset="-122"/>
                <a:ea typeface="仿宋" panose="02010609060101010101" pitchFamily="49" charset="-122"/>
              </a:rPr>
              <a:t>#</a:t>
            </a:r>
            <a:r>
              <a:rPr lang="zh-CN" altLang="en-US" sz="2800" dirty="0" smtClean="0">
                <a:latin typeface="仿宋" panose="02010609060101010101" pitchFamily="49" charset="-122"/>
                <a:ea typeface="仿宋" panose="02010609060101010101" pitchFamily="49" charset="-122"/>
              </a:rPr>
              <a:t>其中</a:t>
            </a:r>
            <a:r>
              <a:rPr lang="en-US" altLang="zh-CN" sz="2800" dirty="0" smtClean="0">
                <a:latin typeface="仿宋" panose="02010609060101010101" pitchFamily="49" charset="-122"/>
                <a:ea typeface="仿宋" panose="02010609060101010101" pitchFamily="49" charset="-122"/>
              </a:rPr>
              <a:t>ret</a:t>
            </a:r>
            <a:r>
              <a:rPr lang="zh-CN" altLang="en-US" sz="2800" dirty="0" smtClean="0">
                <a:latin typeface="仿宋" panose="02010609060101010101" pitchFamily="49" charset="-122"/>
                <a:ea typeface="仿宋" panose="02010609060101010101" pitchFamily="49" charset="-122"/>
              </a:rPr>
              <a:t>表示是否读取到图像，</a:t>
            </a:r>
            <a:r>
              <a:rPr lang="en-US" altLang="zh-CN" sz="2800" dirty="0" smtClean="0">
                <a:latin typeface="仿宋" panose="02010609060101010101" pitchFamily="49" charset="-122"/>
                <a:ea typeface="仿宋" panose="02010609060101010101" pitchFamily="49" charset="-122"/>
              </a:rPr>
              <a:t>frame</a:t>
            </a:r>
            <a:r>
              <a:rPr lang="zh-CN" altLang="en-US" sz="2800" dirty="0" smtClean="0">
                <a:latin typeface="仿宋" panose="02010609060101010101" pitchFamily="49" charset="-122"/>
                <a:ea typeface="仿宋" panose="02010609060101010101" pitchFamily="49" charset="-122"/>
              </a:rPr>
              <a:t>用来保存读取到的图像。</a:t>
            </a:r>
            <a:endParaRPr lang="en-US" altLang="zh-CN" sz="2800" dirty="0" smtClean="0">
              <a:latin typeface="仿宋" panose="02010609060101010101" pitchFamily="49" charset="-122"/>
              <a:ea typeface="仿宋" panose="02010609060101010101" pitchFamily="49" charset="-122"/>
            </a:endParaRPr>
          </a:p>
        </p:txBody>
      </p:sp>
      <p:sp>
        <p:nvSpPr>
          <p:cNvPr id="4" name="矩形 3"/>
          <p:cNvSpPr/>
          <p:nvPr/>
        </p:nvSpPr>
        <p:spPr>
          <a:xfrm>
            <a:off x="6142889" y="2645232"/>
            <a:ext cx="5963138" cy="3887218"/>
          </a:xfrm>
          <a:prstGeom prst="rect">
            <a:avLst/>
          </a:prstGeom>
          <a:ln>
            <a:solidFill>
              <a:schemeClr val="accent1"/>
            </a:solidFill>
          </a:ln>
        </p:spPr>
        <p:txBody>
          <a:bodyPr wrap="square">
            <a:spAutoFit/>
          </a:bodyPr>
          <a:lstStyle/>
          <a:p>
            <a:r>
              <a:rPr lang="en-US" altLang="zh-CN" dirty="0">
                <a:latin typeface="仿宋" panose="02010609060101010101" pitchFamily="49" charset="-122"/>
                <a:ea typeface="仿宋" panose="02010609060101010101" pitchFamily="49" charset="-122"/>
              </a:rPr>
              <a:t># </a:t>
            </a:r>
            <a:r>
              <a:rPr lang="zh-CN" altLang="en-US" dirty="0" smtClean="0">
                <a:latin typeface="仿宋" panose="02010609060101010101" pitchFamily="49" charset="-122"/>
                <a:ea typeface="仿宋" panose="02010609060101010101" pitchFamily="49" charset="-122"/>
              </a:rPr>
              <a:t>演示案例</a:t>
            </a:r>
            <a:r>
              <a:rPr lang="en-US" altLang="zh-CN" dirty="0" smtClean="0">
                <a:latin typeface="仿宋" panose="02010609060101010101" pitchFamily="49" charset="-122"/>
                <a:ea typeface="仿宋" panose="02010609060101010101" pitchFamily="49" charset="-122"/>
              </a:rPr>
              <a:t>2</a:t>
            </a:r>
            <a:r>
              <a:rPr lang="zh-CN" altLang="en-US" dirty="0" smtClean="0">
                <a:latin typeface="仿宋" panose="02010609060101010101" pitchFamily="49" charset="-122"/>
                <a:ea typeface="仿宋" panose="02010609060101010101" pitchFamily="49" charset="-122"/>
              </a:rPr>
              <a:t>：播放本地视频</a:t>
            </a:r>
            <a:endParaRPr lang="en-US" altLang="zh-CN" dirty="0" smtClean="0">
              <a:latin typeface="仿宋" panose="02010609060101010101" pitchFamily="49" charset="-122"/>
              <a:ea typeface="仿宋" panose="02010609060101010101" pitchFamily="49" charset="-122"/>
            </a:endParaRPr>
          </a:p>
          <a:p>
            <a:pPr>
              <a:lnSpc>
                <a:spcPct val="130000"/>
              </a:lnSpc>
            </a:pPr>
            <a:r>
              <a:rPr lang="en-US" altLang="zh-CN" dirty="0" smtClean="0">
                <a:latin typeface="仿宋" panose="02010609060101010101" pitchFamily="49" charset="-122"/>
                <a:ea typeface="仿宋" panose="02010609060101010101" pitchFamily="49" charset="-122"/>
              </a:rPr>
              <a:t>import cv2</a:t>
            </a:r>
          </a:p>
          <a:p>
            <a:pPr>
              <a:lnSpc>
                <a:spcPct val="130000"/>
              </a:lnSpc>
            </a:pPr>
            <a:r>
              <a:rPr lang="en-US" altLang="zh-CN" dirty="0" smtClean="0">
                <a:latin typeface="仿宋" panose="02010609060101010101" pitchFamily="49" charset="-122"/>
                <a:ea typeface="仿宋" panose="02010609060101010101" pitchFamily="49" charset="-122"/>
              </a:rPr>
              <a:t>capture </a:t>
            </a:r>
            <a:r>
              <a:rPr lang="en-US" altLang="zh-CN" dirty="0">
                <a:latin typeface="仿宋" panose="02010609060101010101" pitchFamily="49" charset="-122"/>
                <a:ea typeface="仿宋" panose="02010609060101010101" pitchFamily="49" charset="-122"/>
              </a:rPr>
              <a:t>= cv2.VideoCapture('demo_video.mp4</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pPr>
              <a:lnSpc>
                <a:spcPct val="130000"/>
              </a:lnSpc>
            </a:pPr>
            <a:r>
              <a:rPr lang="en-US" altLang="zh-CN" dirty="0">
                <a:latin typeface="仿宋" panose="02010609060101010101" pitchFamily="49" charset="-122"/>
                <a:ea typeface="仿宋" panose="02010609060101010101" pitchFamily="49" charset="-122"/>
              </a:rPr>
              <a:t>while(</a:t>
            </a:r>
            <a:r>
              <a:rPr lang="en-US" altLang="zh-CN" dirty="0" err="1">
                <a:latin typeface="仿宋" panose="02010609060101010101" pitchFamily="49" charset="-122"/>
                <a:ea typeface="仿宋" panose="02010609060101010101" pitchFamily="49" charset="-122"/>
              </a:rPr>
              <a:t>capture.isOpened</a:t>
            </a:r>
            <a:r>
              <a:rPr lang="en-US" altLang="zh-CN" dirty="0">
                <a:latin typeface="仿宋" panose="02010609060101010101" pitchFamily="49" charset="-122"/>
                <a:ea typeface="仿宋" panose="02010609060101010101" pitchFamily="49" charset="-122"/>
              </a:rPr>
              <a:t>()):</a:t>
            </a:r>
          </a:p>
          <a:p>
            <a:pPr>
              <a:lnSpc>
                <a:spcPct val="130000"/>
              </a:lnSpc>
            </a:pPr>
            <a:r>
              <a:rPr lang="en-US" altLang="zh-CN" dirty="0">
                <a:latin typeface="仿宋" panose="02010609060101010101" pitchFamily="49" charset="-122"/>
                <a:ea typeface="仿宋" panose="02010609060101010101" pitchFamily="49" charset="-122"/>
              </a:rPr>
              <a:t>    ret, frame = </a:t>
            </a:r>
            <a:r>
              <a:rPr lang="en-US" altLang="zh-CN" dirty="0" err="1">
                <a:latin typeface="仿宋" panose="02010609060101010101" pitchFamily="49" charset="-122"/>
                <a:ea typeface="仿宋" panose="02010609060101010101" pitchFamily="49" charset="-122"/>
              </a:rPr>
              <a:t>capture.read</a:t>
            </a:r>
            <a:r>
              <a:rPr lang="en-US" altLang="zh-CN" dirty="0">
                <a:latin typeface="仿宋" panose="02010609060101010101" pitchFamily="49" charset="-122"/>
                <a:ea typeface="仿宋" panose="02010609060101010101" pitchFamily="49" charset="-122"/>
              </a:rPr>
              <a:t>()</a:t>
            </a:r>
          </a:p>
          <a:p>
            <a:pPr>
              <a:lnSpc>
                <a:spcPct val="130000"/>
              </a:lnSpc>
            </a:pPr>
            <a:r>
              <a:rPr lang="en-US" altLang="zh-CN" dirty="0">
                <a:latin typeface="仿宋" panose="02010609060101010101" pitchFamily="49" charset="-122"/>
                <a:ea typeface="仿宋" panose="02010609060101010101" pitchFamily="49" charset="-122"/>
              </a:rPr>
              <a:t>    gray = cv2.cvtColor(frame, cv2.COLOR_BGR2GRAY</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pPr>
              <a:lnSpc>
                <a:spcPct val="130000"/>
              </a:lnSpc>
            </a:pPr>
            <a:r>
              <a:rPr lang="en-US" altLang="zh-CN" dirty="0">
                <a:latin typeface="仿宋" panose="02010609060101010101" pitchFamily="49" charset="-122"/>
                <a:ea typeface="仿宋" panose="02010609060101010101" pitchFamily="49" charset="-122"/>
              </a:rPr>
              <a:t>    cv2.imshow('frame', gray)</a:t>
            </a:r>
          </a:p>
          <a:p>
            <a:pPr>
              <a:lnSpc>
                <a:spcPct val="130000"/>
              </a:lnSpc>
            </a:pPr>
            <a:r>
              <a:rPr lang="en-US" altLang="zh-CN" dirty="0">
                <a:latin typeface="仿宋" panose="02010609060101010101" pitchFamily="49" charset="-122"/>
                <a:ea typeface="仿宋" panose="02010609060101010101" pitchFamily="49" charset="-122"/>
              </a:rPr>
              <a:t>    if cv2.waitKey(30) == </a:t>
            </a:r>
            <a:r>
              <a:rPr lang="en-US" altLang="zh-CN" dirty="0" err="1">
                <a:latin typeface="仿宋" panose="02010609060101010101" pitchFamily="49" charset="-122"/>
                <a:ea typeface="仿宋" panose="02010609060101010101" pitchFamily="49" charset="-122"/>
              </a:rPr>
              <a:t>ord</a:t>
            </a:r>
            <a:r>
              <a:rPr lang="en-US" altLang="zh-CN" dirty="0">
                <a:latin typeface="仿宋" panose="02010609060101010101" pitchFamily="49" charset="-122"/>
                <a:ea typeface="仿宋" panose="02010609060101010101" pitchFamily="49" charset="-122"/>
              </a:rPr>
              <a:t>('q'):</a:t>
            </a:r>
          </a:p>
          <a:p>
            <a:pPr>
              <a:lnSpc>
                <a:spcPct val="130000"/>
              </a:lnSpc>
            </a:pPr>
            <a:r>
              <a:rPr lang="en-US" altLang="zh-CN" dirty="0">
                <a:latin typeface="仿宋" panose="02010609060101010101" pitchFamily="49" charset="-122"/>
                <a:ea typeface="仿宋" panose="02010609060101010101" pitchFamily="49" charset="-122"/>
              </a:rPr>
              <a:t>        </a:t>
            </a:r>
            <a:r>
              <a:rPr lang="en-US" altLang="zh-CN" dirty="0" smtClean="0">
                <a:latin typeface="仿宋" panose="02010609060101010101" pitchFamily="49" charset="-122"/>
                <a:ea typeface="仿宋" panose="02010609060101010101" pitchFamily="49" charset="-122"/>
              </a:rPr>
              <a:t>break</a:t>
            </a:r>
          </a:p>
          <a:p>
            <a:r>
              <a:rPr lang="en-US" altLang="zh-CN" dirty="0" err="1">
                <a:latin typeface="仿宋" panose="02010609060101010101" pitchFamily="49" charset="-122"/>
                <a:ea typeface="仿宋" panose="02010609060101010101" pitchFamily="49" charset="-122"/>
              </a:rPr>
              <a:t>capture.release</a:t>
            </a:r>
            <a:r>
              <a:rPr lang="en-US" altLang="zh-CN" dirty="0">
                <a:latin typeface="仿宋" panose="02010609060101010101" pitchFamily="49" charset="-122"/>
                <a:ea typeface="仿宋" panose="02010609060101010101" pitchFamily="49" charset="-122"/>
              </a:rPr>
              <a:t>() </a:t>
            </a:r>
          </a:p>
          <a:p>
            <a:r>
              <a:rPr lang="en-US" altLang="zh-CN" dirty="0">
                <a:latin typeface="仿宋" panose="02010609060101010101" pitchFamily="49" charset="-122"/>
                <a:ea typeface="仿宋" panose="02010609060101010101" pitchFamily="49" charset="-122"/>
              </a:rPr>
              <a:t>cv2.destroyAllWindows() </a:t>
            </a:r>
            <a:endParaRPr lang="zh-CN" altLang="en-US" dirty="0">
              <a:latin typeface="仿宋" panose="02010609060101010101" pitchFamily="49" charset="-122"/>
              <a:ea typeface="仿宋" panose="02010609060101010101" pitchFamily="49" charset="-122"/>
            </a:endParaRPr>
          </a:p>
        </p:txBody>
      </p:sp>
      <p:sp>
        <p:nvSpPr>
          <p:cNvPr id="5" name="矩形 4"/>
          <p:cNvSpPr/>
          <p:nvPr/>
        </p:nvSpPr>
        <p:spPr>
          <a:xfrm>
            <a:off x="140677" y="2645232"/>
            <a:ext cx="5931878" cy="3862596"/>
          </a:xfrm>
          <a:prstGeom prst="rect">
            <a:avLst/>
          </a:prstGeom>
          <a:ln>
            <a:solidFill>
              <a:schemeClr val="accent1"/>
            </a:solidFill>
          </a:ln>
        </p:spPr>
        <p:txBody>
          <a:bodyPr wrap="square">
            <a:spAutoFit/>
          </a:bodyPr>
          <a:lstStyle/>
          <a:p>
            <a:r>
              <a:rPr lang="en-US" altLang="zh-CN" dirty="0" smtClean="0">
                <a:latin typeface="仿宋" panose="02010609060101010101" pitchFamily="49" charset="-122"/>
                <a:ea typeface="仿宋" panose="02010609060101010101" pitchFamily="49" charset="-122"/>
              </a:rPr>
              <a:t>#</a:t>
            </a:r>
            <a:r>
              <a:rPr lang="zh-CN" altLang="en-US" dirty="0" smtClean="0">
                <a:latin typeface="仿宋" panose="02010609060101010101" pitchFamily="49" charset="-122"/>
                <a:ea typeface="仿宋" panose="02010609060101010101" pitchFamily="49" charset="-122"/>
              </a:rPr>
              <a:t>演示案例</a:t>
            </a:r>
            <a:r>
              <a:rPr lang="en-US" altLang="zh-CN" dirty="0" smtClean="0">
                <a:latin typeface="仿宋" panose="02010609060101010101" pitchFamily="49" charset="-122"/>
                <a:ea typeface="仿宋" panose="02010609060101010101" pitchFamily="49" charset="-122"/>
              </a:rPr>
              <a:t>1</a:t>
            </a:r>
            <a:r>
              <a:rPr lang="zh-CN" altLang="en-US" dirty="0" smtClean="0">
                <a:latin typeface="仿宋" panose="02010609060101010101" pitchFamily="49" charset="-122"/>
                <a:ea typeface="仿宋" panose="02010609060101010101" pitchFamily="49" charset="-122"/>
              </a:rPr>
              <a:t>：读取摄像头数据</a:t>
            </a:r>
            <a:endParaRPr lang="en-US" altLang="zh-CN" dirty="0" smtClean="0">
              <a:latin typeface="仿宋" panose="02010609060101010101" pitchFamily="49" charset="-122"/>
              <a:ea typeface="仿宋" panose="02010609060101010101" pitchFamily="49" charset="-122"/>
            </a:endParaRPr>
          </a:p>
          <a:p>
            <a:endParaRPr lang="en-US" altLang="zh-CN" sz="1100"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import </a:t>
            </a:r>
            <a:r>
              <a:rPr lang="en-US" altLang="zh-CN" dirty="0">
                <a:latin typeface="仿宋" panose="02010609060101010101" pitchFamily="49" charset="-122"/>
                <a:ea typeface="仿宋" panose="02010609060101010101" pitchFamily="49" charset="-122"/>
              </a:rPr>
              <a:t>cv2</a:t>
            </a:r>
          </a:p>
          <a:p>
            <a:r>
              <a:rPr lang="en-US" altLang="zh-CN" dirty="0" smtClean="0">
                <a:latin typeface="仿宋" panose="02010609060101010101" pitchFamily="49" charset="-122"/>
                <a:ea typeface="仿宋" panose="02010609060101010101" pitchFamily="49" charset="-122"/>
              </a:rPr>
              <a:t>capture </a:t>
            </a:r>
            <a:r>
              <a:rPr lang="en-US" altLang="zh-CN" dirty="0">
                <a:latin typeface="仿宋" panose="02010609060101010101" pitchFamily="49" charset="-122"/>
                <a:ea typeface="仿宋" panose="02010609060101010101" pitchFamily="49" charset="-122"/>
              </a:rPr>
              <a:t>= cv2.VideoCapture(0</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while(True):</a:t>
            </a:r>
          </a:p>
          <a:p>
            <a:r>
              <a:rPr lang="en-US" altLang="zh-CN" dirty="0">
                <a:latin typeface="仿宋" panose="02010609060101010101" pitchFamily="49" charset="-122"/>
                <a:ea typeface="仿宋" panose="02010609060101010101" pitchFamily="49" charset="-122"/>
              </a:rPr>
              <a:t>    # </a:t>
            </a:r>
            <a:r>
              <a:rPr lang="zh-CN" altLang="en-US" dirty="0">
                <a:latin typeface="仿宋" panose="02010609060101010101" pitchFamily="49" charset="-122"/>
                <a:ea typeface="仿宋" panose="02010609060101010101" pitchFamily="49" charset="-122"/>
              </a:rPr>
              <a:t>获取一帧</a:t>
            </a:r>
          </a:p>
          <a:p>
            <a:r>
              <a:rPr lang="zh-CN" altLang="en-US" dirty="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ret, frame = </a:t>
            </a:r>
            <a:r>
              <a:rPr lang="en-US" altLang="zh-CN" dirty="0" err="1">
                <a:latin typeface="仿宋" panose="02010609060101010101" pitchFamily="49" charset="-122"/>
                <a:ea typeface="仿宋" panose="02010609060101010101" pitchFamily="49" charset="-122"/>
              </a:rPr>
              <a:t>capture.read</a:t>
            </a:r>
            <a:r>
              <a:rPr lang="en-US" altLang="zh-CN" dirty="0">
                <a:latin typeface="仿宋" panose="02010609060101010101" pitchFamily="49" charset="-122"/>
                <a:ea typeface="仿宋" panose="02010609060101010101" pitchFamily="49" charset="-122"/>
              </a:rPr>
              <a:t>()</a:t>
            </a:r>
          </a:p>
          <a:p>
            <a:r>
              <a:rPr lang="en-US" altLang="zh-CN" dirty="0">
                <a:latin typeface="仿宋" panose="02010609060101010101" pitchFamily="49" charset="-122"/>
                <a:ea typeface="仿宋" panose="02010609060101010101" pitchFamily="49" charset="-122"/>
              </a:rPr>
              <a:t>    # </a:t>
            </a:r>
            <a:r>
              <a:rPr lang="zh-CN" altLang="en-US" dirty="0">
                <a:latin typeface="仿宋" panose="02010609060101010101" pitchFamily="49" charset="-122"/>
                <a:ea typeface="仿宋" panose="02010609060101010101" pitchFamily="49" charset="-122"/>
              </a:rPr>
              <a:t>将这帧转换为灰度图</a:t>
            </a:r>
          </a:p>
          <a:p>
            <a:r>
              <a:rPr lang="zh-CN" altLang="en-US" dirty="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gray = cv2.cvtColor(frame, cv2.COLOR_BGR2GRAY</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    cv2.imshow('frame', gray)</a:t>
            </a:r>
          </a:p>
          <a:p>
            <a:r>
              <a:rPr lang="en-US" altLang="zh-CN" dirty="0">
                <a:latin typeface="仿宋" panose="02010609060101010101" pitchFamily="49" charset="-122"/>
                <a:ea typeface="仿宋" panose="02010609060101010101" pitchFamily="49" charset="-122"/>
              </a:rPr>
              <a:t>    if cv2.waitKey(1) == </a:t>
            </a:r>
            <a:r>
              <a:rPr lang="en-US" altLang="zh-CN" dirty="0" err="1">
                <a:latin typeface="仿宋" panose="02010609060101010101" pitchFamily="49" charset="-122"/>
                <a:ea typeface="仿宋" panose="02010609060101010101" pitchFamily="49" charset="-122"/>
              </a:rPr>
              <a:t>ord</a:t>
            </a:r>
            <a:r>
              <a:rPr lang="en-US" altLang="zh-CN" dirty="0">
                <a:latin typeface="仿宋" panose="02010609060101010101" pitchFamily="49" charset="-122"/>
                <a:ea typeface="仿宋" panose="02010609060101010101" pitchFamily="49" charset="-122"/>
              </a:rPr>
              <a:t>('q'):</a:t>
            </a:r>
          </a:p>
          <a:p>
            <a:r>
              <a:rPr lang="en-US" altLang="zh-CN" dirty="0">
                <a:latin typeface="仿宋" panose="02010609060101010101" pitchFamily="49" charset="-122"/>
                <a:ea typeface="仿宋" panose="02010609060101010101" pitchFamily="49" charset="-122"/>
              </a:rPr>
              <a:t>        break</a:t>
            </a:r>
          </a:p>
          <a:p>
            <a:r>
              <a:rPr lang="en-US" altLang="zh-CN" dirty="0" err="1">
                <a:latin typeface="仿宋" panose="02010609060101010101" pitchFamily="49" charset="-122"/>
                <a:ea typeface="仿宋" panose="02010609060101010101" pitchFamily="49" charset="-122"/>
              </a:rPr>
              <a:t>capture.release</a:t>
            </a:r>
            <a:r>
              <a:rPr lang="en-US" altLang="zh-CN" dirty="0">
                <a:latin typeface="仿宋" panose="02010609060101010101" pitchFamily="49" charset="-122"/>
                <a:ea typeface="仿宋" panose="02010609060101010101" pitchFamily="49" charset="-122"/>
              </a:rPr>
              <a:t>() </a:t>
            </a:r>
          </a:p>
          <a:p>
            <a:r>
              <a:rPr lang="en-US" altLang="zh-CN" dirty="0">
                <a:latin typeface="仿宋" panose="02010609060101010101" pitchFamily="49" charset="-122"/>
                <a:ea typeface="仿宋" panose="02010609060101010101" pitchFamily="49" charset="-122"/>
              </a:rPr>
              <a:t>cv2.destroyAllWindows() </a:t>
            </a: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7728729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2246" y="328364"/>
            <a:ext cx="8092246"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dirty="0" smtClean="0">
                <a:solidFill>
                  <a:srgbClr val="FFFF00"/>
                </a:solidFill>
                <a:latin typeface="黑体" panose="02010609060101010101" pitchFamily="49" charset="-122"/>
                <a:ea typeface="黑体" panose="02010609060101010101" pitchFamily="49" charset="-122"/>
              </a:rPr>
              <a:t>读取摄像头数据</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6" name="矩形 5"/>
          <p:cNvSpPr/>
          <p:nvPr/>
        </p:nvSpPr>
        <p:spPr>
          <a:xfrm>
            <a:off x="1410675" y="1039168"/>
            <a:ext cx="8983785" cy="5632311"/>
          </a:xfrm>
          <a:prstGeom prst="rect">
            <a:avLst/>
          </a:prstGeom>
          <a:ln>
            <a:solidFill>
              <a:schemeClr val="accent1"/>
            </a:solidFill>
          </a:ln>
        </p:spPr>
        <p:txBody>
          <a:bodyPr wrap="square">
            <a:spAutoFit/>
          </a:bodyPr>
          <a:lstStyle/>
          <a:p>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拓展演示案例：录制视频</a:t>
            </a:r>
            <a:endParaRPr lang="en-US" altLang="zh-CN" sz="2000" dirty="0" smtClean="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import  cv2</a:t>
            </a:r>
          </a:p>
          <a:p>
            <a:r>
              <a:rPr lang="en-US" altLang="zh-CN" sz="2000" dirty="0" smtClean="0">
                <a:latin typeface="仿宋" panose="02010609060101010101" pitchFamily="49" charset="-122"/>
                <a:ea typeface="仿宋" panose="02010609060101010101" pitchFamily="49" charset="-122"/>
              </a:rPr>
              <a:t>capture </a:t>
            </a:r>
            <a:r>
              <a:rPr lang="en-US" altLang="zh-CN" sz="2000" dirty="0">
                <a:latin typeface="仿宋" panose="02010609060101010101" pitchFamily="49" charset="-122"/>
                <a:ea typeface="仿宋" panose="02010609060101010101" pitchFamily="49" charset="-122"/>
              </a:rPr>
              <a:t>= cv2.VideoCapture(0</a:t>
            </a:r>
            <a:r>
              <a:rPr lang="en-US" altLang="zh-CN" sz="2000" dirty="0" smtClean="0">
                <a:latin typeface="仿宋" panose="02010609060101010101" pitchFamily="49" charset="-122"/>
                <a:ea typeface="仿宋" panose="02010609060101010101" pitchFamily="49" charset="-122"/>
              </a:rPr>
              <a:t>)</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定义编码方式并创建</a:t>
            </a:r>
            <a:r>
              <a:rPr lang="en-US" altLang="zh-CN" sz="2000" dirty="0" err="1">
                <a:latin typeface="仿宋" panose="02010609060101010101" pitchFamily="49" charset="-122"/>
                <a:ea typeface="仿宋" panose="02010609060101010101" pitchFamily="49" charset="-122"/>
              </a:rPr>
              <a:t>VideoWriter</a:t>
            </a:r>
            <a:r>
              <a:rPr lang="zh-CN" altLang="en-US" sz="2000" dirty="0">
                <a:latin typeface="仿宋" panose="02010609060101010101" pitchFamily="49" charset="-122"/>
                <a:ea typeface="仿宋" panose="02010609060101010101" pitchFamily="49" charset="-122"/>
              </a:rPr>
              <a:t>对象</a:t>
            </a:r>
          </a:p>
          <a:p>
            <a:r>
              <a:rPr lang="en-US" altLang="zh-CN" sz="2000" dirty="0" err="1">
                <a:latin typeface="仿宋" panose="02010609060101010101" pitchFamily="49" charset="-122"/>
                <a:ea typeface="仿宋" panose="02010609060101010101" pitchFamily="49" charset="-122"/>
              </a:rPr>
              <a:t>fourcc</a:t>
            </a:r>
            <a:r>
              <a:rPr lang="en-US" altLang="zh-CN" sz="2000" dirty="0">
                <a:latin typeface="仿宋" panose="02010609060101010101" pitchFamily="49" charset="-122"/>
                <a:ea typeface="仿宋" panose="02010609060101010101" pitchFamily="49" charset="-122"/>
              </a:rPr>
              <a:t> = cv2.VideoWriter_fourcc(*'MJPG</a:t>
            </a:r>
            <a:r>
              <a:rPr lang="en-US" altLang="zh-CN" sz="2000" dirty="0" smtClean="0">
                <a:latin typeface="仿宋" panose="02010609060101010101" pitchFamily="49" charset="-122"/>
                <a:ea typeface="仿宋" panose="02010609060101010101" pitchFamily="49" charset="-122"/>
              </a:rPr>
              <a:t>')</a:t>
            </a:r>
          </a:p>
          <a:p>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编码方式参考：</a:t>
            </a:r>
            <a:r>
              <a:rPr lang="en-US" altLang="zh-CN" sz="2000" dirty="0" smtClean="0"/>
              <a:t>http</a:t>
            </a:r>
            <a:r>
              <a:rPr lang="en-US" altLang="zh-CN" sz="2000" dirty="0"/>
              <a:t>://www.fourcc.org/codecs.php</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outfile</a:t>
            </a:r>
            <a:r>
              <a:rPr lang="en-US" altLang="zh-CN" sz="2000" dirty="0">
                <a:latin typeface="仿宋" panose="02010609060101010101" pitchFamily="49" charset="-122"/>
                <a:ea typeface="仿宋" panose="02010609060101010101" pitchFamily="49" charset="-122"/>
              </a:rPr>
              <a:t> = cv2.VideoWriter('output.avi', </a:t>
            </a:r>
            <a:r>
              <a:rPr lang="en-US" altLang="zh-CN" sz="2000" dirty="0" err="1">
                <a:latin typeface="仿宋" panose="02010609060101010101" pitchFamily="49" charset="-122"/>
                <a:ea typeface="仿宋" panose="02010609060101010101" pitchFamily="49" charset="-122"/>
              </a:rPr>
              <a:t>fourcc</a:t>
            </a:r>
            <a:r>
              <a:rPr lang="en-US" altLang="zh-CN" sz="2000" dirty="0">
                <a:latin typeface="仿宋" panose="02010609060101010101" pitchFamily="49" charset="-122"/>
                <a:ea typeface="仿宋" panose="02010609060101010101" pitchFamily="49" charset="-122"/>
              </a:rPr>
              <a:t>, 25., (640, 480</a:t>
            </a:r>
            <a:r>
              <a:rPr lang="en-US" altLang="zh-CN" sz="2000" dirty="0" smtClean="0">
                <a:latin typeface="仿宋" panose="02010609060101010101" pitchFamily="49" charset="-122"/>
                <a:ea typeface="仿宋" panose="02010609060101010101" pitchFamily="49" charset="-122"/>
              </a:rPr>
              <a:t>))</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while(</a:t>
            </a:r>
            <a:r>
              <a:rPr lang="en-US" altLang="zh-CN" sz="2000" dirty="0" err="1">
                <a:latin typeface="仿宋" panose="02010609060101010101" pitchFamily="49" charset="-122"/>
                <a:ea typeface="仿宋" panose="02010609060101010101" pitchFamily="49" charset="-122"/>
              </a:rPr>
              <a:t>capture.isOpened</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    ret, frame = </a:t>
            </a:r>
            <a:r>
              <a:rPr lang="en-US" altLang="zh-CN" sz="2000" dirty="0" err="1">
                <a:latin typeface="仿宋" panose="02010609060101010101" pitchFamily="49" charset="-122"/>
                <a:ea typeface="仿宋" panose="02010609060101010101" pitchFamily="49" charset="-122"/>
              </a:rPr>
              <a:t>capture.read</a:t>
            </a:r>
            <a:r>
              <a:rPr lang="en-US" altLang="zh-CN" sz="2000" dirty="0">
                <a:latin typeface="仿宋" panose="02010609060101010101" pitchFamily="49" charset="-122"/>
                <a:ea typeface="仿宋" panose="02010609060101010101" pitchFamily="49" charset="-122"/>
              </a:rPr>
              <a:t>()</a:t>
            </a:r>
          </a:p>
          <a:p>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if ret:</a:t>
            </a:r>
          </a:p>
          <a:p>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outfile.write</a:t>
            </a:r>
            <a:r>
              <a:rPr lang="en-US" altLang="zh-CN" sz="2000" dirty="0">
                <a:latin typeface="仿宋" panose="02010609060101010101" pitchFamily="49" charset="-122"/>
                <a:ea typeface="仿宋" panose="02010609060101010101" pitchFamily="49" charset="-122"/>
              </a:rPr>
              <a:t>(frame)  # </a:t>
            </a:r>
            <a:r>
              <a:rPr lang="zh-CN" altLang="en-US" sz="2000" dirty="0">
                <a:latin typeface="仿宋" panose="02010609060101010101" pitchFamily="49" charset="-122"/>
                <a:ea typeface="仿宋" panose="02010609060101010101" pitchFamily="49" charset="-122"/>
              </a:rPr>
              <a:t>写入文件</a:t>
            </a:r>
          </a:p>
          <a:p>
            <a:r>
              <a:rPr lang="zh-CN" altLang="en-US" sz="2000" dirty="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cv2.imshow('frame', frame)</a:t>
            </a:r>
          </a:p>
          <a:p>
            <a:r>
              <a:rPr lang="en-US" altLang="zh-CN" sz="2000" dirty="0">
                <a:latin typeface="仿宋" panose="02010609060101010101" pitchFamily="49" charset="-122"/>
                <a:ea typeface="仿宋" panose="02010609060101010101" pitchFamily="49" charset="-122"/>
              </a:rPr>
              <a:t>        if cv2.waitKey(1) == </a:t>
            </a:r>
            <a:r>
              <a:rPr lang="en-US" altLang="zh-CN" sz="2000" dirty="0" err="1">
                <a:latin typeface="仿宋" panose="02010609060101010101" pitchFamily="49" charset="-122"/>
                <a:ea typeface="仿宋" panose="02010609060101010101" pitchFamily="49" charset="-122"/>
              </a:rPr>
              <a:t>ord</a:t>
            </a:r>
            <a:r>
              <a:rPr lang="en-US" altLang="zh-CN" sz="2000" dirty="0">
                <a:latin typeface="仿宋" panose="02010609060101010101" pitchFamily="49" charset="-122"/>
                <a:ea typeface="仿宋" panose="02010609060101010101" pitchFamily="49" charset="-122"/>
              </a:rPr>
              <a:t>('q'):</a:t>
            </a:r>
          </a:p>
          <a:p>
            <a:r>
              <a:rPr lang="en-US" altLang="zh-CN" sz="2000" dirty="0">
                <a:latin typeface="仿宋" panose="02010609060101010101" pitchFamily="49" charset="-122"/>
                <a:ea typeface="仿宋" panose="02010609060101010101" pitchFamily="49" charset="-122"/>
              </a:rPr>
              <a:t>            break</a:t>
            </a:r>
          </a:p>
          <a:p>
            <a:r>
              <a:rPr lang="en-US" altLang="zh-CN" sz="2000" dirty="0">
                <a:latin typeface="仿宋" panose="02010609060101010101" pitchFamily="49" charset="-122"/>
                <a:ea typeface="仿宋" panose="02010609060101010101" pitchFamily="49" charset="-122"/>
              </a:rPr>
              <a:t>    else:</a:t>
            </a:r>
          </a:p>
          <a:p>
            <a:r>
              <a:rPr lang="en-US" altLang="zh-CN" sz="2000" dirty="0">
                <a:latin typeface="仿宋" panose="02010609060101010101" pitchFamily="49" charset="-122"/>
                <a:ea typeface="仿宋" panose="02010609060101010101" pitchFamily="49" charset="-122"/>
              </a:rPr>
              <a:t>        </a:t>
            </a:r>
            <a:r>
              <a:rPr lang="en-US" altLang="zh-CN" sz="2000" dirty="0" smtClean="0">
                <a:latin typeface="仿宋" panose="02010609060101010101" pitchFamily="49" charset="-122"/>
                <a:ea typeface="仿宋" panose="02010609060101010101" pitchFamily="49" charset="-122"/>
              </a:rPr>
              <a:t>break</a:t>
            </a:r>
          </a:p>
          <a:p>
            <a:r>
              <a:rPr lang="en-US" altLang="zh-CN" sz="2000" dirty="0" err="1">
                <a:latin typeface="仿宋" panose="02010609060101010101" pitchFamily="49" charset="-122"/>
                <a:ea typeface="仿宋" panose="02010609060101010101" pitchFamily="49" charset="-122"/>
              </a:rPr>
              <a:t>capture.release</a:t>
            </a:r>
            <a:r>
              <a:rPr lang="en-US" altLang="zh-CN" sz="2000" dirty="0">
                <a:latin typeface="仿宋" panose="02010609060101010101" pitchFamily="49" charset="-122"/>
                <a:ea typeface="仿宋" panose="02010609060101010101" pitchFamily="49" charset="-122"/>
              </a:rPr>
              <a:t>() </a:t>
            </a:r>
          </a:p>
          <a:p>
            <a:r>
              <a:rPr lang="en-US" altLang="zh-CN" sz="2000" dirty="0">
                <a:latin typeface="仿宋" panose="02010609060101010101" pitchFamily="49" charset="-122"/>
                <a:ea typeface="仿宋" panose="02010609060101010101" pitchFamily="49" charset="-122"/>
              </a:rPr>
              <a:t>cv2.destroyAllWindows() </a:t>
            </a:r>
            <a:endParaRPr lang="zh-CN" altLang="en-US"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6326496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2246" y="328364"/>
            <a:ext cx="8092246"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dirty="0" smtClean="0">
                <a:solidFill>
                  <a:srgbClr val="FFFF00"/>
                </a:solidFill>
                <a:latin typeface="黑体" panose="02010609060101010101" pitchFamily="49" charset="-122"/>
                <a:ea typeface="黑体" panose="02010609060101010101" pitchFamily="49" charset="-122"/>
              </a:rPr>
              <a:t>人脸检测</a:t>
            </a:r>
            <a:endParaRPr lang="zh-CN" altLang="en-US" sz="2800" dirty="0">
              <a:solidFill>
                <a:srgbClr val="FFFF00"/>
              </a:solidFill>
              <a:latin typeface="黑体" panose="02010609060101010101" pitchFamily="49" charset="-122"/>
              <a:ea typeface="黑体" panose="02010609060101010101" pitchFamily="49" charset="-122"/>
            </a:endParaRPr>
          </a:p>
        </p:txBody>
      </p:sp>
      <p:sp>
        <p:nvSpPr>
          <p:cNvPr id="5" name="矩形 4"/>
          <p:cNvSpPr/>
          <p:nvPr/>
        </p:nvSpPr>
        <p:spPr>
          <a:xfrm>
            <a:off x="692246" y="1016949"/>
            <a:ext cx="11249662" cy="5373779"/>
          </a:xfrm>
          <a:prstGeom prst="rect">
            <a:avLst/>
          </a:prstGeom>
        </p:spPr>
        <p:txBody>
          <a:bodyPr wrap="square">
            <a:spAutoFit/>
          </a:bodyPr>
          <a:lstStyle/>
          <a:p>
            <a:pPr marL="457200" indent="-457200">
              <a:lnSpc>
                <a:spcPct val="130000"/>
              </a:lnSpc>
              <a:buFont typeface="Wingdings" panose="05000000000000000000" pitchFamily="2" charset="2"/>
              <a:buChar char="ü"/>
            </a:pPr>
            <a:r>
              <a:rPr lang="en-US" altLang="zh-CN" sz="2400" dirty="0" smtClean="0">
                <a:latin typeface="仿宋" panose="02010609060101010101" pitchFamily="49" charset="-122"/>
                <a:ea typeface="仿宋" panose="02010609060101010101" pitchFamily="49" charset="-122"/>
              </a:rPr>
              <a:t>cv2.CascadeClassifier(</a:t>
            </a:r>
            <a:r>
              <a:rPr lang="zh-CN" altLang="en-US" sz="2400" dirty="0" smtClean="0">
                <a:latin typeface="仿宋" panose="02010609060101010101" pitchFamily="49" charset="-122"/>
                <a:ea typeface="仿宋" panose="02010609060101010101" pitchFamily="49" charset="-122"/>
              </a:rPr>
              <a:t>参数</a:t>
            </a:r>
            <a:r>
              <a:rPr lang="en-US" altLang="zh-CN" sz="2400" dirty="0" smtClean="0">
                <a:latin typeface="仿宋" panose="02010609060101010101" pitchFamily="49" charset="-122"/>
                <a:ea typeface="仿宋" panose="02010609060101010101" pitchFamily="49" charset="-122"/>
              </a:rPr>
              <a:t>) </a:t>
            </a:r>
          </a:p>
          <a:p>
            <a:pPr>
              <a:lnSpc>
                <a:spcPct val="130000"/>
              </a:lnSpc>
            </a:pPr>
            <a:r>
              <a:rPr lang="en-US" altLang="zh-CN" sz="2400" dirty="0" smtClean="0">
                <a:latin typeface="仿宋" panose="02010609060101010101" pitchFamily="49" charset="-122"/>
                <a:ea typeface="仿宋" panose="02010609060101010101" pitchFamily="49" charset="-122"/>
              </a:rPr>
              <a:t>#cv2</a:t>
            </a:r>
            <a:r>
              <a:rPr lang="zh-CN" altLang="en-US" sz="2400" dirty="0" smtClean="0">
                <a:latin typeface="仿宋" panose="02010609060101010101" pitchFamily="49" charset="-122"/>
                <a:ea typeface="仿宋" panose="02010609060101010101" pitchFamily="49" charset="-122"/>
              </a:rPr>
              <a:t>提供了人脸检测模块及检测模型</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程序需要创建分类器，如创建人脸前脸分类器：</a:t>
            </a:r>
            <a:endParaRPr lang="en-US" altLang="zh-CN" sz="2400" dirty="0" smtClean="0">
              <a:latin typeface="仿宋" panose="02010609060101010101" pitchFamily="49" charset="-122"/>
              <a:ea typeface="仿宋" panose="02010609060101010101" pitchFamily="49" charset="-122"/>
            </a:endParaRPr>
          </a:p>
          <a:p>
            <a:pPr>
              <a:lnSpc>
                <a:spcPct val="130000"/>
              </a:lnSpc>
            </a:pPr>
            <a:endParaRPr lang="en-US" altLang="zh-CN" sz="2400" dirty="0" smtClean="0">
              <a:solidFill>
                <a:srgbClr val="FFFF00"/>
              </a:solidFill>
              <a:latin typeface="黑体" panose="02010609060101010101" pitchFamily="49" charset="-122"/>
              <a:ea typeface="黑体" panose="02010609060101010101" pitchFamily="49" charset="-122"/>
            </a:endParaRPr>
          </a:p>
          <a:p>
            <a:pPr>
              <a:lnSpc>
                <a:spcPct val="130000"/>
              </a:lnSpc>
            </a:pPr>
            <a:r>
              <a:rPr lang="zh-CN" altLang="en-US" sz="2400" dirty="0" smtClean="0">
                <a:solidFill>
                  <a:srgbClr val="FFFF00"/>
                </a:solidFill>
                <a:latin typeface="黑体" panose="02010609060101010101" pitchFamily="49" charset="-122"/>
                <a:ea typeface="黑体" panose="02010609060101010101" pitchFamily="49" charset="-122"/>
              </a:rPr>
              <a:t>用法如下：</a:t>
            </a:r>
            <a:endParaRPr lang="en-US" altLang="zh-CN" sz="2400" dirty="0">
              <a:solidFill>
                <a:srgbClr val="FFFF00"/>
              </a:solidFill>
              <a:latin typeface="黑体" panose="02010609060101010101" pitchFamily="49" charset="-122"/>
              <a:ea typeface="黑体"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ha=cv2.CascadeClassifier</a:t>
            </a:r>
            <a:r>
              <a:rPr lang="en-US" altLang="zh-CN" sz="2400" dirty="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'haarcascade_frontalface_alt.xml</a:t>
            </a:r>
            <a:r>
              <a:rPr lang="en-US" altLang="zh-CN" sz="2400" dirty="0">
                <a:latin typeface="仿宋" panose="02010609060101010101" pitchFamily="49" charset="-122"/>
                <a:ea typeface="仿宋" panose="02010609060101010101" pitchFamily="49" charset="-122"/>
              </a:rPr>
              <a:t>')</a:t>
            </a:r>
          </a:p>
          <a:p>
            <a:pPr marL="342900" indent="-342900">
              <a:lnSpc>
                <a:spcPct val="130000"/>
              </a:lnSpc>
              <a:buFont typeface="Arial" panose="020B0604020202020204" pitchFamily="34" charset="0"/>
              <a:buChar char="•"/>
            </a:pPr>
            <a:r>
              <a:rPr lang="en-US" altLang="zh-CN" sz="2400" dirty="0">
                <a:latin typeface="仿宋" panose="02010609060101010101" pitchFamily="49" charset="-122"/>
                <a:ea typeface="仿宋" panose="02010609060101010101" pitchFamily="49" charset="-122"/>
              </a:rPr>
              <a:t>haarcascade_frontalface_alt.xml</a:t>
            </a:r>
          </a:p>
          <a:p>
            <a:pPr marL="342900" indent="-342900">
              <a:lnSpc>
                <a:spcPct val="130000"/>
              </a:lnSpc>
              <a:buFont typeface="Arial" panose="020B0604020202020204" pitchFamily="34" charset="0"/>
              <a:buChar char="•"/>
            </a:pPr>
            <a:r>
              <a:rPr lang="en-US" altLang="zh-CN" sz="2400" dirty="0">
                <a:latin typeface="仿宋" panose="02010609060101010101" pitchFamily="49" charset="-122"/>
                <a:ea typeface="仿宋" panose="02010609060101010101" pitchFamily="49" charset="-122"/>
              </a:rPr>
              <a:t>haarcascade_frontalface_alt2.xml</a:t>
            </a:r>
          </a:p>
          <a:p>
            <a:pPr marL="342900" indent="-342900">
              <a:lnSpc>
                <a:spcPct val="130000"/>
              </a:lnSpc>
              <a:buFont typeface="Arial" panose="020B0604020202020204" pitchFamily="34" charset="0"/>
              <a:buChar char="•"/>
            </a:pPr>
            <a:r>
              <a:rPr lang="en-US" altLang="zh-CN" sz="2400" dirty="0">
                <a:latin typeface="仿宋" panose="02010609060101010101" pitchFamily="49" charset="-122"/>
                <a:ea typeface="仿宋" panose="02010609060101010101" pitchFamily="49" charset="-122"/>
              </a:rPr>
              <a:t>haarcascade_frontalface_alt_tree.xml</a:t>
            </a:r>
          </a:p>
          <a:p>
            <a:pPr marL="342900" indent="-342900">
              <a:lnSpc>
                <a:spcPct val="130000"/>
              </a:lnSpc>
              <a:buFont typeface="Arial" panose="020B0604020202020204" pitchFamily="34" charset="0"/>
              <a:buChar char="•"/>
            </a:pPr>
            <a:r>
              <a:rPr lang="en-US" altLang="zh-CN" sz="2400" dirty="0" smtClean="0">
                <a:latin typeface="仿宋" panose="02010609060101010101" pitchFamily="49" charset="-122"/>
                <a:ea typeface="仿宋" panose="02010609060101010101" pitchFamily="49" charset="-122"/>
              </a:rPr>
              <a:t>haarcascade_frontalface_default.xml</a:t>
            </a:r>
          </a:p>
          <a:p>
            <a:pPr marL="342900" indent="-342900">
              <a:lnSpc>
                <a:spcPct val="130000"/>
              </a:lnSpc>
              <a:buFont typeface="Arial" panose="020B0604020202020204" pitchFamily="34" charset="0"/>
              <a:buChar char="•"/>
            </a:pPr>
            <a:endParaRPr lang="en-US" altLang="zh-CN" sz="2400" dirty="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8013078" y="328364"/>
            <a:ext cx="3241076" cy="3080497"/>
          </a:xfrm>
          <a:prstGeom prst="rect">
            <a:avLst/>
          </a:prstGeom>
        </p:spPr>
      </p:pic>
      <p:sp>
        <p:nvSpPr>
          <p:cNvPr id="4" name="圆角矩形 3"/>
          <p:cNvSpPr/>
          <p:nvPr/>
        </p:nvSpPr>
        <p:spPr>
          <a:xfrm>
            <a:off x="692246" y="3978031"/>
            <a:ext cx="6025662" cy="1938215"/>
          </a:xfrm>
          <a:prstGeom prst="roundRect">
            <a:avLst/>
          </a:prstGeom>
          <a:solidFill>
            <a:srgbClr val="41AEBD">
              <a:alpha val="5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左箭头 5"/>
          <p:cNvSpPr/>
          <p:nvPr/>
        </p:nvSpPr>
        <p:spPr>
          <a:xfrm>
            <a:off x="6900984" y="4642338"/>
            <a:ext cx="703385"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787445" y="4465488"/>
            <a:ext cx="2448463" cy="892552"/>
          </a:xfrm>
          <a:prstGeom prst="rect">
            <a:avLst/>
          </a:prstGeom>
        </p:spPr>
        <p:txBody>
          <a:bodyPr wrap="square">
            <a:spAutoFit/>
          </a:bodyPr>
          <a:lstStyle/>
          <a:p>
            <a:r>
              <a:rPr lang="en-US" altLang="zh-CN" sz="2600" dirty="0" err="1">
                <a:solidFill>
                  <a:srgbClr val="FFFF00"/>
                </a:solidFill>
                <a:latin typeface="黑体" panose="02010609060101010101" pitchFamily="49" charset="-122"/>
                <a:ea typeface="黑体" panose="02010609060101010101" pitchFamily="49" charset="-122"/>
              </a:rPr>
              <a:t>haar</a:t>
            </a:r>
            <a:r>
              <a:rPr lang="zh-CN" altLang="en-US" sz="2600" dirty="0">
                <a:solidFill>
                  <a:srgbClr val="FFFF00"/>
                </a:solidFill>
                <a:latin typeface="黑体" panose="02010609060101010101" pitchFamily="49" charset="-122"/>
                <a:ea typeface="黑体" panose="02010609060101010101" pitchFamily="49" charset="-122"/>
              </a:rPr>
              <a:t>特征训练的级联分类器</a:t>
            </a:r>
          </a:p>
        </p:txBody>
      </p:sp>
      <p:cxnSp>
        <p:nvCxnSpPr>
          <p:cNvPr id="9" name="直接连接符 8"/>
          <p:cNvCxnSpPr/>
          <p:nvPr/>
        </p:nvCxnSpPr>
        <p:spPr>
          <a:xfrm>
            <a:off x="4822092" y="3892062"/>
            <a:ext cx="4587631" cy="0"/>
          </a:xfrm>
          <a:prstGeom prst="line">
            <a:avLst/>
          </a:prstGeom>
          <a:ln w="2857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3978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left)">
                                      <p:cBhvr>
                                        <p:cTn id="7" dur="500"/>
                                        <p:tgtEl>
                                          <p:spTgt spid="5">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wipe(left)">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wipe(left)">
                                      <p:cBhvr>
                                        <p:cTn id="20" dur="500"/>
                                        <p:tgtEl>
                                          <p:spTgt spid="5">
                                            <p:txEl>
                                              <p:pRg st="6" end="6"/>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wipe(left)">
                                      <p:cBhvr>
                                        <p:cTn id="23" dur="500"/>
                                        <p:tgtEl>
                                          <p:spTgt spid="5">
                                            <p:txEl>
                                              <p:pRg st="7" end="7"/>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wipe(left)">
                                      <p:cBhvr>
                                        <p:cTn id="26" dur="500"/>
                                        <p:tgtEl>
                                          <p:spTgt spid="5">
                                            <p:txEl>
                                              <p:pRg st="8" end="8"/>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wipe(left)">
                                      <p:cBhvr>
                                        <p:cTn id="29" dur="500"/>
                                        <p:tgtEl>
                                          <p:spTgt spid="5">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right)">
                                      <p:cBhvr>
                                        <p:cTn id="39" dur="500"/>
                                        <p:tgtEl>
                                          <p:spTgt spid="4"/>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par>
                          <p:cTn id="44" fill="hold">
                            <p:stCondLst>
                              <p:cond delay="1000"/>
                            </p:stCondLst>
                            <p:childTnLst>
                              <p:par>
                                <p:cTn id="45" presetID="42"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82891" y="303047"/>
            <a:ext cx="11382523" cy="1772793"/>
          </a:xfrm>
          <a:prstGeom prst="rect">
            <a:avLst/>
          </a:prstGeom>
        </p:spPr>
        <p:txBody>
          <a:bodyPr wrap="square">
            <a:spAutoFit/>
          </a:bodyPr>
          <a:lstStyle/>
          <a:p>
            <a:pPr marL="457200" indent="-457200">
              <a:lnSpc>
                <a:spcPct val="13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分类器</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detectMultiScale</a:t>
            </a:r>
            <a:r>
              <a:rPr lang="en-US" altLang="zh-CN" sz="2400" dirty="0">
                <a:latin typeface="仿宋" panose="02010609060101010101" pitchFamily="49" charset="-122"/>
                <a:ea typeface="仿宋" panose="02010609060101010101" pitchFamily="49" charset="-122"/>
              </a:rPr>
              <a:t>()</a:t>
            </a:r>
          </a:p>
          <a:p>
            <a:pPr>
              <a:lnSpc>
                <a:spcPct val="130000"/>
              </a:lnSpc>
            </a:pPr>
            <a:endParaRPr lang="en-US" altLang="zh-CN" sz="1200" dirty="0" smtClean="0">
              <a:latin typeface="仿宋" panose="02010609060101010101" pitchFamily="49" charset="-122"/>
              <a:ea typeface="仿宋"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此函数可检测出图片中所有的人脸，</a:t>
            </a:r>
            <a:r>
              <a:rPr lang="zh-CN" altLang="en-US" sz="2400" dirty="0" smtClean="0">
                <a:latin typeface="仿宋" panose="02010609060101010101" pitchFamily="49" charset="-122"/>
                <a:ea typeface="仿宋" panose="02010609060101010101" pitchFamily="49" charset="-122"/>
              </a:rPr>
              <a:t>并返回图片中已检测到的各个</a:t>
            </a:r>
            <a:r>
              <a:rPr lang="zh-CN" altLang="en-US" sz="2400" dirty="0">
                <a:latin typeface="仿宋" panose="02010609060101010101" pitchFamily="49" charset="-122"/>
                <a:ea typeface="仿宋" panose="02010609060101010101" pitchFamily="49" charset="-122"/>
              </a:rPr>
              <a:t>人脸的坐标、大小（用矩形表示</a:t>
            </a:r>
            <a:r>
              <a:rPr lang="zh-CN" altLang="en-US" sz="2400" dirty="0" smtClean="0">
                <a:latin typeface="仿宋" panose="02010609060101010101" pitchFamily="49" charset="-122"/>
                <a:ea typeface="仿宋" panose="02010609060101010101" pitchFamily="49" charset="-122"/>
              </a:rPr>
              <a:t>）等。如：</a:t>
            </a:r>
            <a:endParaRPr lang="zh-CN" altLang="en-US" sz="2400" dirty="0">
              <a:latin typeface="仿宋" panose="02010609060101010101" pitchFamily="49" charset="-122"/>
              <a:ea typeface="仿宋" panose="02010609060101010101" pitchFamily="49" charset="-122"/>
            </a:endParaRPr>
          </a:p>
        </p:txBody>
      </p:sp>
      <p:sp>
        <p:nvSpPr>
          <p:cNvPr id="4" name="矩形 3"/>
          <p:cNvSpPr/>
          <p:nvPr/>
        </p:nvSpPr>
        <p:spPr>
          <a:xfrm>
            <a:off x="148490" y="2269706"/>
            <a:ext cx="11777785" cy="461665"/>
          </a:xfrm>
          <a:prstGeom prst="rect">
            <a:avLst/>
          </a:prstGeom>
          <a:ln>
            <a:solidFill>
              <a:schemeClr val="accent1">
                <a:lumMod val="60000"/>
                <a:lumOff val="40000"/>
              </a:schemeClr>
            </a:solidFill>
          </a:ln>
        </p:spPr>
        <p:txBody>
          <a:bodyPr wrap="square">
            <a:spAutoFit/>
          </a:bodyPr>
          <a:lstStyle/>
          <a:p>
            <a:r>
              <a:rPr lang="zh-CN" altLang="en-US" sz="2400" dirty="0" smtClean="0">
                <a:latin typeface="仿宋" panose="02010609060101010101" pitchFamily="49" charset="-122"/>
                <a:ea typeface="仿宋" panose="02010609060101010101" pitchFamily="49" charset="-122"/>
              </a:rPr>
              <a:t>变量</a:t>
            </a:r>
            <a:r>
              <a:rPr lang="en-US" altLang="zh-CN"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detectMultiScale</a:t>
            </a:r>
            <a:r>
              <a:rPr lang="en-US" altLang="zh-CN"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grey,scaleFactor</a:t>
            </a:r>
            <a:r>
              <a:rPr lang="en-US" altLang="zh-CN" sz="2400" dirty="0" smtClean="0">
                <a:latin typeface="仿宋" panose="02010609060101010101" pitchFamily="49" charset="-122"/>
                <a:ea typeface="仿宋" panose="02010609060101010101" pitchFamily="49" charset="-122"/>
              </a:rPr>
              <a:t>=1.2,minNeighbors=3,minSize=(</a:t>
            </a:r>
            <a:r>
              <a:rPr lang="en-US" altLang="zh-CN" sz="2400" dirty="0">
                <a:latin typeface="仿宋" panose="02010609060101010101" pitchFamily="49" charset="-122"/>
                <a:ea typeface="仿宋" panose="02010609060101010101" pitchFamily="49" charset="-122"/>
              </a:rPr>
              <a:t>32, 32</a:t>
            </a:r>
            <a:r>
              <a:rPr lang="en-US" altLang="zh-CN" sz="2400" dirty="0" smtClean="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p:txBody>
      </p:sp>
      <p:sp>
        <p:nvSpPr>
          <p:cNvPr id="6" name="矩形 5"/>
          <p:cNvSpPr/>
          <p:nvPr/>
        </p:nvSpPr>
        <p:spPr>
          <a:xfrm>
            <a:off x="482889" y="2826539"/>
            <a:ext cx="11108985" cy="3933384"/>
          </a:xfrm>
          <a:prstGeom prst="rect">
            <a:avLst/>
          </a:prstGeom>
        </p:spPr>
        <p:txBody>
          <a:bodyPr wrap="square">
            <a:spAutoFit/>
          </a:bodyPr>
          <a:lstStyle/>
          <a:p>
            <a:pPr>
              <a:lnSpc>
                <a:spcPct val="130000"/>
              </a:lnSpc>
            </a:pPr>
            <a:r>
              <a:rPr lang="en-US" altLang="zh-CN" sz="2400" b="1" dirty="0">
                <a:latin typeface="仿宋" panose="02010609060101010101" pitchFamily="49" charset="-122"/>
                <a:ea typeface="仿宋" panose="02010609060101010101" pitchFamily="49" charset="-122"/>
              </a:rPr>
              <a:t>grey</a:t>
            </a:r>
            <a:r>
              <a:rPr lang="zh-CN" altLang="en-US" sz="2400" dirty="0">
                <a:latin typeface="仿宋" panose="02010609060101010101" pitchFamily="49" charset="-122"/>
                <a:ea typeface="仿宋" panose="02010609060101010101" pitchFamily="49" charset="-122"/>
              </a:rPr>
              <a:t>：要识别的图像数据</a:t>
            </a:r>
            <a:r>
              <a:rPr lang="zh-CN" altLang="en-US" sz="2400" dirty="0" smtClean="0">
                <a:latin typeface="仿宋" panose="02010609060101010101" pitchFamily="49" charset="-122"/>
                <a:ea typeface="仿宋" panose="02010609060101010101" pitchFamily="49" charset="-122"/>
              </a:rPr>
              <a:t>（一般为灰度图，这样可减少计算量）</a:t>
            </a:r>
            <a:endParaRPr lang="zh-CN" altLang="en-US" sz="2400" dirty="0">
              <a:latin typeface="仿宋" panose="02010609060101010101" pitchFamily="49" charset="-122"/>
              <a:ea typeface="仿宋" panose="02010609060101010101" pitchFamily="49" charset="-122"/>
            </a:endParaRPr>
          </a:p>
          <a:p>
            <a:pPr>
              <a:lnSpc>
                <a:spcPct val="130000"/>
              </a:lnSpc>
            </a:pPr>
            <a:r>
              <a:rPr lang="en-US" altLang="zh-CN" sz="2400" b="1" dirty="0" err="1">
                <a:latin typeface="仿宋" panose="02010609060101010101" pitchFamily="49" charset="-122"/>
                <a:ea typeface="仿宋" panose="02010609060101010101" pitchFamily="49" charset="-122"/>
              </a:rPr>
              <a:t>scaleFactor</a:t>
            </a:r>
            <a:r>
              <a:rPr lang="zh-CN" altLang="en-US" sz="2400" dirty="0">
                <a:latin typeface="仿宋" panose="02010609060101010101" pitchFamily="49" charset="-122"/>
                <a:ea typeface="仿宋" panose="02010609060101010101" pitchFamily="49" charset="-122"/>
              </a:rPr>
              <a:t>：图像缩放比例，可以理解为同一个物体与相机距离不同，其大小亦不同，必须将其缩放到一定大小才方便识别，该参数指定每次缩放的比例</a:t>
            </a:r>
          </a:p>
          <a:p>
            <a:pPr>
              <a:lnSpc>
                <a:spcPct val="130000"/>
              </a:lnSpc>
            </a:pPr>
            <a:r>
              <a:rPr lang="en-US" altLang="zh-CN" sz="2400" b="1" dirty="0" err="1">
                <a:latin typeface="仿宋" panose="02010609060101010101" pitchFamily="49" charset="-122"/>
                <a:ea typeface="仿宋" panose="02010609060101010101" pitchFamily="49" charset="-122"/>
              </a:rPr>
              <a:t>minNeighbors</a:t>
            </a:r>
            <a:r>
              <a:rPr lang="zh-CN" altLang="en-US" sz="2400" dirty="0">
                <a:latin typeface="仿宋" panose="02010609060101010101" pitchFamily="49" charset="-122"/>
                <a:ea typeface="仿宋" panose="02010609060101010101" pitchFamily="49" charset="-122"/>
              </a:rPr>
              <a:t>：对特征检测点周边多少有效点同时检测，这样可避免因选取的特征检测点太小而导致遗漏</a:t>
            </a:r>
          </a:p>
          <a:p>
            <a:pPr>
              <a:lnSpc>
                <a:spcPct val="130000"/>
              </a:lnSpc>
            </a:pPr>
            <a:r>
              <a:rPr lang="en-US" altLang="zh-CN" sz="2400" b="1" dirty="0" err="1">
                <a:latin typeface="仿宋" panose="02010609060101010101" pitchFamily="49" charset="-122"/>
                <a:ea typeface="仿宋" panose="02010609060101010101" pitchFamily="49" charset="-122"/>
              </a:rPr>
              <a:t>minSize</a:t>
            </a:r>
            <a:r>
              <a:rPr lang="zh-CN" altLang="en-US" sz="2400" dirty="0">
                <a:latin typeface="仿宋" panose="02010609060101010101" pitchFamily="49" charset="-122"/>
                <a:ea typeface="仿宋" panose="02010609060101010101" pitchFamily="49" charset="-122"/>
              </a:rPr>
              <a:t>：特征检测点的</a:t>
            </a:r>
            <a:r>
              <a:rPr lang="zh-CN" altLang="en-US" sz="2400" dirty="0" smtClean="0">
                <a:latin typeface="仿宋" panose="02010609060101010101" pitchFamily="49" charset="-122"/>
                <a:ea typeface="仿宋" panose="02010609060101010101" pitchFamily="49" charset="-122"/>
              </a:rPr>
              <a:t>最小值。可以省略</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返回值为包含多张脸的位置信息，以列表形式</a:t>
            </a:r>
            <a:r>
              <a:rPr lang="zh-CN" altLang="en-US" sz="2400" dirty="0">
                <a:latin typeface="仿宋" panose="02010609060101010101" pitchFamily="49" charset="-122"/>
                <a:ea typeface="仿宋" panose="02010609060101010101" pitchFamily="49" charset="-122"/>
              </a:rPr>
              <a:t>呈现；</a:t>
            </a:r>
            <a:r>
              <a:rPr lang="en-US" altLang="zh-CN" sz="2400" dirty="0" err="1">
                <a:latin typeface="仿宋" panose="02010609060101010101" pitchFamily="49" charset="-122"/>
                <a:ea typeface="仿宋" panose="02010609060101010101" pitchFamily="49" charset="-122"/>
              </a:rPr>
              <a:t>Opencv</a:t>
            </a:r>
            <a:r>
              <a:rPr lang="zh-CN" altLang="en-US" sz="2400" dirty="0">
                <a:latin typeface="仿宋" panose="02010609060101010101" pitchFamily="49" charset="-122"/>
                <a:ea typeface="仿宋" panose="02010609060101010101" pitchFamily="49" charset="-122"/>
              </a:rPr>
              <a:t>会给出每张人脸在图像中的起始坐标（左上角，</a:t>
            </a:r>
            <a:r>
              <a:rPr lang="en-US" altLang="zh-CN" sz="2400" dirty="0">
                <a:latin typeface="仿宋" panose="02010609060101010101" pitchFamily="49" charset="-122"/>
                <a:ea typeface="仿宋" panose="02010609060101010101" pitchFamily="49" charset="-122"/>
              </a:rPr>
              <a:t>x</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y</a:t>
            </a:r>
            <a:r>
              <a:rPr lang="zh-CN" altLang="en-US" sz="2400" dirty="0">
                <a:latin typeface="仿宋" panose="02010609060101010101" pitchFamily="49" charset="-122"/>
                <a:ea typeface="仿宋" panose="02010609060101010101" pitchFamily="49" charset="-122"/>
              </a:rPr>
              <a:t>）以及长、宽（</a:t>
            </a:r>
            <a:r>
              <a:rPr lang="en-US" altLang="zh-CN" sz="2400" dirty="0">
                <a:latin typeface="仿宋" panose="02010609060101010101" pitchFamily="49" charset="-122"/>
                <a:ea typeface="仿宋" panose="02010609060101010101" pitchFamily="49" charset="-122"/>
              </a:rPr>
              <a:t>h</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w</a:t>
            </a:r>
            <a:r>
              <a:rPr lang="zh-CN" altLang="en-US" sz="2400" dirty="0" smtClean="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9178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82892" y="303047"/>
            <a:ext cx="4026764" cy="572464"/>
          </a:xfrm>
          <a:prstGeom prst="rect">
            <a:avLst/>
          </a:prstGeom>
        </p:spPr>
        <p:txBody>
          <a:bodyPr wrap="square">
            <a:spAutoFit/>
          </a:bodyPr>
          <a:lstStyle/>
          <a:p>
            <a:pPr marL="342900" indent="-342900">
              <a:lnSpc>
                <a:spcPct val="130000"/>
              </a:lnSpc>
              <a:buFont typeface="Wingdings" panose="05000000000000000000" pitchFamily="2" charset="2"/>
              <a:buChar char="ü"/>
            </a:pPr>
            <a:r>
              <a:rPr lang="zh-CN" altLang="en-US" sz="2800" b="1" dirty="0" smtClean="0">
                <a:solidFill>
                  <a:srgbClr val="FFFF00"/>
                </a:solidFill>
                <a:latin typeface="黑体" panose="02010609060101010101" pitchFamily="49" charset="-122"/>
                <a:ea typeface="黑体" panose="02010609060101010101" pitchFamily="49" charset="-122"/>
              </a:rPr>
              <a:t>如何画矩形框？</a:t>
            </a:r>
            <a:endParaRPr lang="en-US" altLang="zh-CN" sz="1400" b="1" dirty="0" smtClean="0">
              <a:solidFill>
                <a:srgbClr val="FFFF00"/>
              </a:solidFill>
              <a:latin typeface="黑体" panose="02010609060101010101" pitchFamily="49" charset="-122"/>
              <a:ea typeface="黑体" panose="02010609060101010101" pitchFamily="49" charset="-122"/>
            </a:endParaRPr>
          </a:p>
        </p:txBody>
      </p:sp>
      <p:sp>
        <p:nvSpPr>
          <p:cNvPr id="7" name="矩形 6"/>
          <p:cNvSpPr/>
          <p:nvPr/>
        </p:nvSpPr>
        <p:spPr>
          <a:xfrm>
            <a:off x="651164" y="965354"/>
            <a:ext cx="10986654" cy="2308324"/>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如，案例：</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    cv2.rectangle(</a:t>
            </a:r>
            <a:r>
              <a:rPr lang="en-US" altLang="zh-CN" sz="2400" dirty="0" err="1" smtClean="0">
                <a:latin typeface="仿宋" panose="02010609060101010101" pitchFamily="49" charset="-122"/>
                <a:ea typeface="仿宋" panose="02010609060101010101" pitchFamily="49" charset="-122"/>
              </a:rPr>
              <a:t>img</a:t>
            </a:r>
            <a:r>
              <a:rPr lang="en-US" altLang="zh-CN" sz="2400" dirty="0">
                <a:latin typeface="仿宋" panose="02010609060101010101" pitchFamily="49" charset="-122"/>
                <a:ea typeface="仿宋" panose="02010609060101010101" pitchFamily="49" charset="-122"/>
              </a:rPr>
              <a:t>,(380,0),(511,111),(255,0,0),3</a:t>
            </a:r>
            <a:r>
              <a:rPr lang="en-US" altLang="zh-CN" sz="2400" dirty="0" smtClean="0">
                <a:latin typeface="仿宋" panose="02010609060101010101" pitchFamily="49" charset="-122"/>
                <a:ea typeface="仿宋" panose="02010609060101010101" pitchFamily="49" charset="-122"/>
              </a:rPr>
              <a:t>)</a:t>
            </a:r>
          </a:p>
          <a:p>
            <a:pPr>
              <a:lnSpc>
                <a:spcPct val="150000"/>
              </a:lnSpc>
            </a:pPr>
            <a:r>
              <a:rPr lang="zh-CN" altLang="en-US" sz="2400" dirty="0" smtClean="0">
                <a:latin typeface="仿宋" panose="02010609060101010101" pitchFamily="49" charset="-122"/>
                <a:ea typeface="仿宋" panose="02010609060101010101" pitchFamily="49" charset="-122"/>
              </a:rPr>
              <a:t>    即需要</a:t>
            </a:r>
            <a:r>
              <a:rPr lang="zh-CN" altLang="en-US" sz="2400" dirty="0">
                <a:latin typeface="仿宋" panose="02010609060101010101" pitchFamily="49" charset="-122"/>
                <a:ea typeface="仿宋" panose="02010609060101010101" pitchFamily="49" charset="-122"/>
              </a:rPr>
              <a:t>确定的就是矩形的两个点（左上角与右下角），颜色，线的类型（不设置就默认）。</a:t>
            </a:r>
          </a:p>
        </p:txBody>
      </p:sp>
      <p:sp>
        <p:nvSpPr>
          <p:cNvPr id="8" name="文本框 7"/>
          <p:cNvSpPr txBox="1"/>
          <p:nvPr/>
        </p:nvSpPr>
        <p:spPr>
          <a:xfrm>
            <a:off x="651164" y="3636818"/>
            <a:ext cx="9562233" cy="461665"/>
          </a:xfrm>
          <a:prstGeom prst="rect">
            <a:avLst/>
          </a:prstGeom>
          <a:noFill/>
        </p:spPr>
        <p:txBody>
          <a:bodyPr wrap="none" rtlCol="0">
            <a:spAutoFit/>
          </a:bodyPr>
          <a:lstStyle/>
          <a:p>
            <a:r>
              <a:rPr lang="zh-CN" altLang="en-US" sz="2400" dirty="0" smtClean="0">
                <a:latin typeface="华文仿宋" panose="02010600040101010101" pitchFamily="2" charset="-122"/>
                <a:ea typeface="华文仿宋" panose="02010600040101010101" pitchFamily="2" charset="-122"/>
              </a:rPr>
              <a:t>编程实践</a:t>
            </a:r>
            <a:r>
              <a:rPr lang="en-US" altLang="zh-CN" sz="2400" dirty="0" smtClean="0">
                <a:latin typeface="华文仿宋" panose="02010600040101010101" pitchFamily="2" charset="-122"/>
                <a:ea typeface="华文仿宋" panose="02010600040101010101" pitchFamily="2" charset="-122"/>
              </a:rPr>
              <a:t>1</a:t>
            </a:r>
            <a:r>
              <a:rPr lang="zh-CN" altLang="en-US" sz="2400" dirty="0" smtClean="0">
                <a:latin typeface="华文仿宋" panose="02010600040101010101" pitchFamily="2" charset="-122"/>
                <a:ea typeface="华文仿宋" panose="02010600040101010101" pitchFamily="2" charset="-122"/>
              </a:rPr>
              <a:t>：在给定的图片中实现人脸检测，并用红色框标示出人脸。</a:t>
            </a:r>
            <a:endParaRPr lang="zh-CN" altLang="en-US" sz="2400" dirty="0">
              <a:latin typeface="华文仿宋" panose="02010600040101010101" pitchFamily="2" charset="-122"/>
              <a:ea typeface="华文仿宋" panose="02010600040101010101" pitchFamily="2" charset="-122"/>
            </a:endParaRPr>
          </a:p>
        </p:txBody>
      </p:sp>
      <p:sp>
        <p:nvSpPr>
          <p:cNvPr id="2" name="矩形 1"/>
          <p:cNvSpPr/>
          <p:nvPr/>
        </p:nvSpPr>
        <p:spPr>
          <a:xfrm>
            <a:off x="1451604" y="5502624"/>
            <a:ext cx="8186857" cy="461665"/>
          </a:xfrm>
          <a:prstGeom prst="rect">
            <a:avLst/>
          </a:prstGeom>
        </p:spPr>
        <p:txBody>
          <a:bodyPr wrap="none">
            <a:spAutoFit/>
          </a:bodyPr>
          <a:lstStyle/>
          <a:p>
            <a:r>
              <a:rPr lang="zh-CN" altLang="en-US" sz="2400" dirty="0" smtClean="0">
                <a:latin typeface="仿宋" panose="02010609060101010101" pitchFamily="49" charset="-122"/>
                <a:ea typeface="仿宋" panose="02010609060101010101" pitchFamily="49" charset="-122"/>
              </a:rPr>
              <a:t>画图参考：</a:t>
            </a:r>
            <a:r>
              <a:rPr lang="en-US" altLang="zh-CN" sz="2400" dirty="0" smtClean="0">
                <a:latin typeface="仿宋" panose="02010609060101010101" pitchFamily="49" charset="-122"/>
                <a:ea typeface="仿宋" panose="02010609060101010101" pitchFamily="49" charset="-122"/>
              </a:rPr>
              <a:t>https</a:t>
            </a:r>
            <a:r>
              <a:rPr lang="en-US" altLang="zh-CN" sz="2400" dirty="0">
                <a:latin typeface="仿宋" panose="02010609060101010101" pitchFamily="49" charset="-122"/>
                <a:ea typeface="仿宋" panose="02010609060101010101" pitchFamily="49" charset="-122"/>
              </a:rPr>
              <a:t>://www.2cto.com/kf/201507/415689.html</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4827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7" y="1536491"/>
            <a:ext cx="3510978"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5.</a:t>
            </a:r>
            <a:r>
              <a:rPr lang="zh-CN" altLang="en-US" sz="2800" dirty="0" smtClean="0">
                <a:latin typeface="黑体" panose="02010609060101010101" pitchFamily="49" charset="-122"/>
                <a:ea typeface="黑体" panose="02010609060101010101" pitchFamily="49" charset="-122"/>
              </a:rPr>
              <a:t>模型训练与测试</a:t>
            </a:r>
            <a:endParaRPr lang="zh-CN" altLang="en-US" sz="2800" dirty="0">
              <a:latin typeface="黑体" panose="02010609060101010101" pitchFamily="49" charset="-122"/>
              <a:ea typeface="黑体" panose="02010609060101010101" pitchFamily="49" charset="-122"/>
            </a:endParaRPr>
          </a:p>
        </p:txBody>
      </p:sp>
      <p:sp>
        <p:nvSpPr>
          <p:cNvPr id="4" name="矩形 3"/>
          <p:cNvSpPr/>
          <p:nvPr/>
        </p:nvSpPr>
        <p:spPr>
          <a:xfrm>
            <a:off x="1381123" y="2299437"/>
            <a:ext cx="9715501" cy="2031325"/>
          </a:xfrm>
          <a:prstGeom prst="rect">
            <a:avLst/>
          </a:prstGeom>
        </p:spPr>
        <p:txBody>
          <a:bodyPr wrap="square">
            <a:spAutoFit/>
          </a:bodyPr>
          <a:lstStyle/>
          <a:p>
            <a:pPr>
              <a:lnSpc>
                <a:spcPct val="150000"/>
              </a:lnSpc>
            </a:pPr>
            <a:r>
              <a:rPr lang="zh-CN" altLang="en-US" sz="2800" dirty="0">
                <a:latin typeface="仿宋" panose="02010609060101010101" pitchFamily="49" charset="-122"/>
                <a:ea typeface="仿宋" panose="02010609060101010101" pitchFamily="49" charset="-122"/>
              </a:rPr>
              <a:t>把数据集分成训练数据集合测试数据集，一般按照</a:t>
            </a:r>
            <a:r>
              <a:rPr lang="en-US" altLang="zh-CN" sz="2800" dirty="0">
                <a:latin typeface="仿宋" panose="02010609060101010101" pitchFamily="49" charset="-122"/>
                <a:ea typeface="仿宋" panose="02010609060101010101" pitchFamily="49" charset="-122"/>
              </a:rPr>
              <a:t>8:2</a:t>
            </a:r>
            <a:r>
              <a:rPr lang="zh-CN" altLang="en-US" sz="2800" dirty="0">
                <a:latin typeface="仿宋" panose="02010609060101010101" pitchFamily="49" charset="-122"/>
                <a:ea typeface="仿宋" panose="02010609060101010101" pitchFamily="49" charset="-122"/>
              </a:rPr>
              <a:t>或</a:t>
            </a:r>
            <a:r>
              <a:rPr lang="en-US" altLang="zh-CN" sz="2800" dirty="0">
                <a:latin typeface="仿宋" panose="02010609060101010101" pitchFamily="49" charset="-122"/>
                <a:ea typeface="仿宋" panose="02010609060101010101" pitchFamily="49" charset="-122"/>
              </a:rPr>
              <a:t>7:3</a:t>
            </a:r>
            <a:r>
              <a:rPr lang="zh-CN" altLang="en-US" sz="2800" dirty="0">
                <a:latin typeface="仿宋" panose="02010609060101010101" pitchFamily="49" charset="-122"/>
                <a:ea typeface="仿宋" panose="02010609060101010101" pitchFamily="49" charset="-122"/>
              </a:rPr>
              <a:t>来划分，然后用训练数据集来训练模型</a:t>
            </a:r>
            <a:r>
              <a:rPr lang="zh-CN" altLang="en-US" sz="2800" dirty="0" smtClean="0">
                <a:latin typeface="仿宋" panose="02010609060101010101" pitchFamily="49" charset="-122"/>
                <a:ea typeface="仿宋" panose="02010609060101010101" pitchFamily="49" charset="-122"/>
              </a:rPr>
              <a:t>。</a:t>
            </a:r>
            <a:endParaRPr lang="en-US" altLang="zh-CN" sz="2800" dirty="0" smtClean="0">
              <a:latin typeface="仿宋" panose="02010609060101010101" pitchFamily="49" charset="-122"/>
              <a:ea typeface="仿宋" panose="02010609060101010101" pitchFamily="49" charset="-122"/>
            </a:endParaRPr>
          </a:p>
          <a:p>
            <a:pPr>
              <a:lnSpc>
                <a:spcPct val="150000"/>
              </a:lnSpc>
            </a:pPr>
            <a:r>
              <a:rPr lang="zh-CN" altLang="en-US" sz="2800" dirty="0" smtClean="0">
                <a:latin typeface="仿宋" panose="02010609060101010101" pitchFamily="49" charset="-122"/>
                <a:ea typeface="仿宋" panose="02010609060101010101" pitchFamily="49" charset="-122"/>
              </a:rPr>
              <a:t>训练</a:t>
            </a:r>
            <a:r>
              <a:rPr lang="zh-CN" altLang="en-US" sz="2800" dirty="0">
                <a:latin typeface="仿宋" panose="02010609060101010101" pitchFamily="49" charset="-122"/>
                <a:ea typeface="仿宋" panose="02010609060101010101" pitchFamily="49" charset="-122"/>
              </a:rPr>
              <a:t>出来参数后，再使用测试数据集来测试模型的</a:t>
            </a:r>
            <a:r>
              <a:rPr lang="zh-CN" altLang="en-US" sz="2800" dirty="0" smtClean="0">
                <a:latin typeface="仿宋" panose="02010609060101010101" pitchFamily="49" charset="-122"/>
                <a:ea typeface="仿宋" panose="02010609060101010101" pitchFamily="49" charset="-122"/>
              </a:rPr>
              <a:t>准确度。</a:t>
            </a:r>
            <a:endParaRPr lang="en-US" altLang="zh-CN" sz="2800" dirty="0" smtClean="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11286610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63915" y="533400"/>
            <a:ext cx="9562233" cy="461665"/>
          </a:xfrm>
          <a:prstGeom prst="rect">
            <a:avLst/>
          </a:prstGeom>
          <a:noFill/>
        </p:spPr>
        <p:txBody>
          <a:bodyPr wrap="non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编程实践</a:t>
            </a:r>
            <a:r>
              <a:rPr lang="en-US" altLang="zh-CN" sz="2400" dirty="0" smtClean="0">
                <a:solidFill>
                  <a:srgbClr val="FFFF00"/>
                </a:solidFill>
                <a:latin typeface="黑体" panose="02010609060101010101" pitchFamily="49" charset="-122"/>
                <a:ea typeface="黑体" panose="02010609060101010101" pitchFamily="49" charset="-122"/>
              </a:rPr>
              <a:t>1</a:t>
            </a:r>
            <a:r>
              <a:rPr lang="zh-CN" altLang="en-US" sz="2400" dirty="0" smtClean="0">
                <a:solidFill>
                  <a:srgbClr val="FFFF00"/>
                </a:solidFill>
                <a:latin typeface="黑体" panose="02010609060101010101" pitchFamily="49" charset="-122"/>
                <a:ea typeface="黑体" panose="02010609060101010101" pitchFamily="49" charset="-122"/>
              </a:rPr>
              <a:t>：</a:t>
            </a:r>
            <a:r>
              <a:rPr lang="zh-CN" altLang="en-US" sz="2400" dirty="0" smtClean="0">
                <a:latin typeface="华文仿宋" panose="02010600040101010101" pitchFamily="2" charset="-122"/>
                <a:ea typeface="华文仿宋" panose="02010600040101010101" pitchFamily="2" charset="-122"/>
              </a:rPr>
              <a:t>在给定的图片中实现人脸检测，并用红色框标示出人脸。</a:t>
            </a:r>
            <a:endParaRPr lang="zh-CN" altLang="en-US" sz="2400" dirty="0">
              <a:latin typeface="华文仿宋" panose="02010600040101010101" pitchFamily="2" charset="-122"/>
              <a:ea typeface="华文仿宋" panose="02010600040101010101" pitchFamily="2" charset="-122"/>
            </a:endParaRPr>
          </a:p>
        </p:txBody>
      </p:sp>
      <p:sp>
        <p:nvSpPr>
          <p:cNvPr id="6" name="文本框 5"/>
          <p:cNvSpPr txBox="1"/>
          <p:nvPr/>
        </p:nvSpPr>
        <p:spPr>
          <a:xfrm>
            <a:off x="763915" y="1371601"/>
            <a:ext cx="1598285"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参考代码：</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3" name="矩形 2"/>
          <p:cNvSpPr/>
          <p:nvPr/>
        </p:nvSpPr>
        <p:spPr>
          <a:xfrm>
            <a:off x="2285998" y="1371601"/>
            <a:ext cx="9317183" cy="4401205"/>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import cv2</a:t>
            </a:r>
          </a:p>
          <a:p>
            <a:r>
              <a:rPr lang="zh-CN" altLang="en-US" sz="2000" dirty="0">
                <a:latin typeface="仿宋" panose="02010609060101010101" pitchFamily="49" charset="-122"/>
                <a:ea typeface="仿宋" panose="02010609060101010101" pitchFamily="49" charset="-122"/>
              </a:rPr>
              <a:t>img=cv2.imread("1.jpg",1)</a:t>
            </a:r>
          </a:p>
          <a:p>
            <a:r>
              <a:rPr lang="zh-CN" altLang="en-US" sz="2000" dirty="0">
                <a:latin typeface="仿宋" panose="02010609060101010101" pitchFamily="49" charset="-122"/>
                <a:ea typeface="仿宋" panose="02010609060101010101" pitchFamily="49" charset="-122"/>
              </a:rPr>
              <a:t>img0=cv2.cvtColor(img,cv2.COLOR_BGR2GRAY)</a:t>
            </a:r>
          </a:p>
          <a:p>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haar0 = cv2.CascadeClassifier('haarcascade_frontalface_default.xml')</a:t>
            </a:r>
          </a:p>
          <a:p>
            <a:r>
              <a:rPr lang="zh-CN" altLang="en-US" sz="2000" dirty="0" smtClean="0">
                <a:latin typeface="仿宋" panose="02010609060101010101" pitchFamily="49" charset="-122"/>
                <a:ea typeface="仿宋" panose="02010609060101010101" pitchFamily="49" charset="-122"/>
              </a:rPr>
              <a:t>faces </a:t>
            </a:r>
            <a:r>
              <a:rPr lang="zh-CN" altLang="en-US" sz="2000" dirty="0">
                <a:latin typeface="仿宋" panose="02010609060101010101" pitchFamily="49" charset="-122"/>
                <a:ea typeface="仿宋" panose="02010609060101010101" pitchFamily="49" charset="-122"/>
              </a:rPr>
              <a:t>= haar0.detectMultiScale(img0, 1.11, 5)</a:t>
            </a:r>
          </a:p>
          <a:p>
            <a:r>
              <a:rPr lang="zh-CN" altLang="en-US" sz="2000" dirty="0">
                <a:latin typeface="仿宋" panose="02010609060101010101" pitchFamily="49" charset="-122"/>
                <a:ea typeface="仿宋" panose="02010609060101010101" pitchFamily="49" charset="-122"/>
              </a:rPr>
              <a:t>i=0</a:t>
            </a:r>
          </a:p>
          <a:p>
            <a:r>
              <a:rPr lang="zh-CN" altLang="en-US" sz="2000" dirty="0">
                <a:latin typeface="仿宋" panose="02010609060101010101" pitchFamily="49" charset="-122"/>
                <a:ea typeface="仿宋" panose="02010609060101010101" pitchFamily="49" charset="-122"/>
              </a:rPr>
              <a:t>for x, y, w, h in faces:</a:t>
            </a:r>
          </a:p>
          <a:p>
            <a:r>
              <a:rPr lang="zh-CN" altLang="en-US" sz="2000" dirty="0" smtClean="0">
                <a:latin typeface="仿宋" panose="02010609060101010101" pitchFamily="49" charset="-122"/>
                <a:ea typeface="仿宋" panose="02010609060101010101" pitchFamily="49" charset="-122"/>
              </a:rPr>
              <a:t>     cv2.rectangle(img,(x,y),(x+w,y+h),(0,255,0),2)</a:t>
            </a:r>
          </a:p>
          <a:p>
            <a:r>
              <a:rPr lang="zh-CN" altLang="en-US" sz="2000" dirty="0" smtClean="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i+=1</a:t>
            </a:r>
          </a:p>
          <a:p>
            <a:r>
              <a:rPr lang="zh-CN" altLang="en-US" sz="2000" dirty="0">
                <a:latin typeface="仿宋" panose="02010609060101010101" pitchFamily="49" charset="-122"/>
                <a:ea typeface="仿宋" panose="02010609060101010101" pitchFamily="49" charset="-122"/>
              </a:rPr>
              <a:t>cv2.imshow("img",img)</a:t>
            </a:r>
          </a:p>
          <a:p>
            <a:r>
              <a:rPr lang="zh-CN" altLang="en-US" sz="2000" dirty="0">
                <a:latin typeface="仿宋" panose="02010609060101010101" pitchFamily="49" charset="-122"/>
                <a:ea typeface="仿宋" panose="02010609060101010101" pitchFamily="49" charset="-122"/>
              </a:rPr>
              <a:t>print("find ",i," persons")</a:t>
            </a:r>
          </a:p>
          <a:p>
            <a:r>
              <a:rPr lang="zh-CN" altLang="en-US" sz="2000" dirty="0">
                <a:latin typeface="仿宋" panose="02010609060101010101" pitchFamily="49" charset="-122"/>
                <a:ea typeface="仿宋" panose="02010609060101010101" pitchFamily="49" charset="-122"/>
              </a:rPr>
              <a:t>cv2.waitKey(0)</a:t>
            </a:r>
          </a:p>
          <a:p>
            <a:r>
              <a:rPr lang="zh-CN" altLang="en-US" sz="2000" dirty="0">
                <a:latin typeface="仿宋" panose="02010609060101010101" pitchFamily="49" charset="-122"/>
                <a:ea typeface="仿宋" panose="02010609060101010101" pitchFamily="49" charset="-122"/>
              </a:rPr>
              <a:t>cv2.destroyAllWindows()</a:t>
            </a:r>
          </a:p>
        </p:txBody>
      </p:sp>
    </p:spTree>
    <p:extLst>
      <p:ext uri="{BB962C8B-B14F-4D97-AF65-F5344CB8AC3E}">
        <p14:creationId xmlns:p14="http://schemas.microsoft.com/office/powerpoint/2010/main" val="290475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6615" y="696518"/>
            <a:ext cx="11249662" cy="652486"/>
          </a:xfrm>
          <a:prstGeom prst="rect">
            <a:avLst/>
          </a:prstGeom>
        </p:spPr>
        <p:txBody>
          <a:bodyPr wrap="square">
            <a:spAutoFit/>
          </a:bodyPr>
          <a:lstStyle/>
          <a:p>
            <a:pPr>
              <a:lnSpc>
                <a:spcPct val="130000"/>
              </a:lnSpc>
            </a:pPr>
            <a:r>
              <a:rPr lang="zh-CN" altLang="en-US" sz="2800" dirty="0" smtClean="0">
                <a:solidFill>
                  <a:srgbClr val="FFFF00"/>
                </a:solidFill>
                <a:latin typeface="仿宋" panose="02010609060101010101" pitchFamily="49" charset="-122"/>
                <a:ea typeface="仿宋" panose="02010609060101010101" pitchFamily="49" charset="-122"/>
              </a:rPr>
              <a:t>问题：如何抠出人脸？</a:t>
            </a:r>
            <a:endParaRPr lang="zh-CN" altLang="en-US" sz="2800" dirty="0">
              <a:solidFill>
                <a:srgbClr val="FFFF00"/>
              </a:solidFill>
              <a:latin typeface="仿宋" panose="02010609060101010101" pitchFamily="49" charset="-122"/>
              <a:ea typeface="仿宋" panose="02010609060101010101" pitchFamily="49" charset="-122"/>
            </a:endParaRPr>
          </a:p>
        </p:txBody>
      </p:sp>
      <p:sp>
        <p:nvSpPr>
          <p:cNvPr id="2" name="矩形 1"/>
          <p:cNvSpPr/>
          <p:nvPr/>
        </p:nvSpPr>
        <p:spPr>
          <a:xfrm>
            <a:off x="1362762" y="1619978"/>
            <a:ext cx="9664745" cy="2308324"/>
          </a:xfrm>
          <a:prstGeom prst="rect">
            <a:avLst/>
          </a:prstGeom>
        </p:spPr>
        <p:txBody>
          <a:bodyPr wrap="square">
            <a:spAutoFit/>
          </a:bodyPr>
          <a:lstStyle/>
          <a:p>
            <a:pPr>
              <a:lnSpc>
                <a:spcPct val="150000"/>
              </a:lnSpc>
            </a:pPr>
            <a:r>
              <a:rPr lang="en-US" altLang="zh-CN" sz="2400" dirty="0">
                <a:latin typeface="仿宋" panose="02010609060101010101" pitchFamily="49" charset="-122"/>
                <a:ea typeface="仿宋" panose="02010609060101010101" pitchFamily="49" charset="-122"/>
              </a:rPr>
              <a:t>face = </a:t>
            </a:r>
            <a:r>
              <a:rPr lang="en-US" altLang="zh-CN" sz="2400" dirty="0" err="1">
                <a:latin typeface="仿宋" panose="02010609060101010101" pitchFamily="49" charset="-122"/>
                <a:ea typeface="仿宋" panose="02010609060101010101" pitchFamily="49" charset="-122"/>
              </a:rPr>
              <a:t>img</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y:y+h</a:t>
            </a:r>
            <a:r>
              <a:rPr lang="en-US" altLang="zh-CN" sz="2400" dirty="0">
                <a:latin typeface="仿宋" panose="02010609060101010101" pitchFamily="49" charset="-122"/>
                <a:ea typeface="仿宋" panose="02010609060101010101" pitchFamily="49" charset="-122"/>
              </a:rPr>
              <a:t>, x:x+w</a:t>
            </a:r>
            <a:r>
              <a:rPr lang="en-US" altLang="zh-CN" sz="2400" dirty="0" smtClean="0">
                <a:latin typeface="仿宋" panose="02010609060101010101" pitchFamily="49" charset="-122"/>
                <a:ea typeface="仿宋" panose="02010609060101010101" pitchFamily="49" charset="-122"/>
              </a:rPr>
              <a:t>]	#</a:t>
            </a:r>
            <a:r>
              <a:rPr lang="zh-CN" altLang="en-US" sz="2400" dirty="0">
                <a:latin typeface="仿宋" panose="02010609060101010101" pitchFamily="49" charset="-122"/>
                <a:ea typeface="仿宋" panose="02010609060101010101" pitchFamily="49" charset="-122"/>
              </a:rPr>
              <a:t>从灰度图中抠出脸部设置大小</a:t>
            </a:r>
          </a:p>
          <a:p>
            <a:pPr>
              <a:lnSpc>
                <a:spcPct val="150000"/>
              </a:lnSpc>
            </a:pPr>
            <a:r>
              <a:rPr lang="en-US" altLang="zh-CN" sz="2400" dirty="0" smtClean="0">
                <a:latin typeface="仿宋" panose="02010609060101010101" pitchFamily="49" charset="-122"/>
                <a:ea typeface="仿宋" panose="02010609060101010101" pitchFamily="49" charset="-122"/>
              </a:rPr>
              <a:t>face </a:t>
            </a:r>
            <a:r>
              <a:rPr lang="en-US" altLang="zh-CN" sz="2400" dirty="0">
                <a:latin typeface="仿宋" panose="02010609060101010101" pitchFamily="49" charset="-122"/>
                <a:ea typeface="仿宋" panose="02010609060101010101" pitchFamily="49" charset="-122"/>
              </a:rPr>
              <a:t>= cv2.resize(face, (64,64</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图片归一化</a:t>
            </a:r>
            <a:endParaRPr lang="en-US" altLang="zh-CN" sz="2400" dirty="0">
              <a:latin typeface="仿宋" panose="02010609060101010101" pitchFamily="49" charset="-122"/>
              <a:ea typeface="仿宋" panose="02010609060101010101" pitchFamily="49" charset="-122"/>
            </a:endParaRPr>
          </a:p>
          <a:p>
            <a:pPr>
              <a:lnSpc>
                <a:spcPct val="150000"/>
              </a:lnSpc>
            </a:pPr>
            <a:r>
              <a:rPr lang="en-US" altLang="zh-CN" sz="2400" dirty="0" err="1" smtClean="0">
                <a:latin typeface="仿宋" panose="02010609060101010101" pitchFamily="49" charset="-122"/>
                <a:ea typeface="仿宋" panose="02010609060101010101" pitchFamily="49" charset="-122"/>
              </a:rPr>
              <a:t>face_gray</a:t>
            </a:r>
            <a:r>
              <a:rPr lang="en-US" altLang="zh-CN" sz="2400" dirty="0" smtClean="0">
                <a:latin typeface="仿宋" panose="02010609060101010101" pitchFamily="49" charset="-122"/>
                <a:ea typeface="仿宋" panose="02010609060101010101" pitchFamily="49" charset="-122"/>
              </a:rPr>
              <a:t> </a:t>
            </a:r>
            <a:r>
              <a:rPr lang="en-US" altLang="zh-CN" sz="2400" dirty="0">
                <a:latin typeface="仿宋" panose="02010609060101010101" pitchFamily="49" charset="-122"/>
                <a:ea typeface="仿宋" panose="02010609060101010101" pitchFamily="49" charset="-122"/>
              </a:rPr>
              <a:t>= cv2.cvtColor(face,cv2.COLOR_BGR2GRAY)</a:t>
            </a:r>
          </a:p>
          <a:p>
            <a:pPr>
              <a:lnSpc>
                <a:spcPct val="150000"/>
              </a:lnSpc>
            </a:pPr>
            <a:r>
              <a:rPr lang="en-US" altLang="zh-CN" sz="2400" dirty="0" smtClean="0">
                <a:latin typeface="仿宋" panose="02010609060101010101" pitchFamily="49" charset="-122"/>
                <a:ea typeface="仿宋" panose="02010609060101010101" pitchFamily="49" charset="-122"/>
              </a:rPr>
              <a:t>cv2.imshow</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img</a:t>
            </a:r>
            <a:r>
              <a:rPr lang="en-US" altLang="zh-CN" sz="2400" dirty="0">
                <a:latin typeface="仿宋" panose="02010609060101010101" pitchFamily="49" charset="-122"/>
                <a:ea typeface="仿宋" panose="02010609060101010101" pitchFamily="49" charset="-122"/>
              </a:rPr>
              <a:t>', </a:t>
            </a:r>
            <a:r>
              <a:rPr lang="en-US" altLang="zh-CN" sz="2400" dirty="0" err="1">
                <a:latin typeface="仿宋" panose="02010609060101010101" pitchFamily="49" charset="-122"/>
                <a:ea typeface="仿宋" panose="02010609060101010101" pitchFamily="49" charset="-122"/>
              </a:rPr>
              <a:t>face_gray</a:t>
            </a:r>
            <a:r>
              <a:rPr lang="en-US" altLang="zh-CN" sz="2400" dirty="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4896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22795" y="301841"/>
            <a:ext cx="11249662" cy="830997"/>
          </a:xfrm>
          <a:prstGeom prst="rect">
            <a:avLst/>
          </a:prstGeom>
        </p:spPr>
        <p:txBody>
          <a:bodyPr wrap="square">
            <a:spAutoFit/>
          </a:bodyPr>
          <a:lstStyle/>
          <a:p>
            <a:r>
              <a:rPr lang="zh-CN" altLang="en-US" sz="2400" dirty="0" smtClean="0">
                <a:solidFill>
                  <a:srgbClr val="FFFF00"/>
                </a:solidFill>
                <a:latin typeface="仿宋" panose="02010609060101010101" pitchFamily="49" charset="-122"/>
                <a:ea typeface="仿宋" panose="02010609060101010101" pitchFamily="49" charset="-122"/>
              </a:rPr>
              <a:t>编程实践</a:t>
            </a:r>
            <a:r>
              <a:rPr lang="en-US" altLang="zh-CN" sz="2400" dirty="0" smtClean="0">
                <a:solidFill>
                  <a:srgbClr val="FFFF00"/>
                </a:solidFill>
                <a:latin typeface="仿宋" panose="02010609060101010101" pitchFamily="49" charset="-122"/>
                <a:ea typeface="仿宋" panose="02010609060101010101" pitchFamily="49" charset="-122"/>
              </a:rPr>
              <a:t>2</a:t>
            </a:r>
            <a:r>
              <a:rPr lang="zh-CN" altLang="en-US" sz="2400" dirty="0" smtClean="0">
                <a:solidFill>
                  <a:srgbClr val="FFFF00"/>
                </a:solidFill>
                <a:latin typeface="仿宋" panose="02010609060101010101" pitchFamily="49" charset="-122"/>
                <a:ea typeface="仿宋" panose="02010609060101010101" pitchFamily="49" charset="-122"/>
              </a:rPr>
              <a:t>：</a:t>
            </a:r>
            <a:endParaRPr lang="en-US" altLang="zh-CN" sz="2400" dirty="0" smtClean="0">
              <a:solidFill>
                <a:srgbClr val="FFFF00"/>
              </a:solidFill>
              <a:latin typeface="仿宋" panose="02010609060101010101" pitchFamily="49" charset="-122"/>
              <a:ea typeface="仿宋" panose="02010609060101010101" pitchFamily="49" charset="-122"/>
            </a:endParaRPr>
          </a:p>
          <a:p>
            <a:r>
              <a:rPr lang="en-US" altLang="zh-CN" sz="2400" dirty="0">
                <a:solidFill>
                  <a:srgbClr val="FFFF00"/>
                </a:solidFill>
                <a:latin typeface="仿宋" panose="02010609060101010101" pitchFamily="49" charset="-122"/>
                <a:ea typeface="仿宋" panose="02010609060101010101" pitchFamily="49" charset="-122"/>
              </a:rPr>
              <a:t> </a:t>
            </a:r>
            <a:r>
              <a:rPr lang="en-US" altLang="zh-CN" sz="2400" dirty="0" smtClean="0">
                <a:solidFill>
                  <a:srgbClr val="FFFF00"/>
                </a:solidFill>
                <a:latin typeface="仿宋" panose="02010609060101010101" pitchFamily="49" charset="-122"/>
                <a:ea typeface="仿宋" panose="02010609060101010101" pitchFamily="49" charset="-122"/>
              </a:rPr>
              <a:t>   </a:t>
            </a:r>
            <a:r>
              <a:rPr lang="zh-CN" altLang="en-US" sz="2400" dirty="0" smtClean="0">
                <a:solidFill>
                  <a:srgbClr val="FFFF00"/>
                </a:solidFill>
                <a:latin typeface="仿宋" panose="02010609060101010101" pitchFamily="49" charset="-122"/>
                <a:ea typeface="仿宋" panose="02010609060101010101" pitchFamily="49" charset="-122"/>
              </a:rPr>
              <a:t>利用摄像头采集</a:t>
            </a:r>
            <a:r>
              <a:rPr lang="en-US" altLang="zh-CN" sz="2400" dirty="0" smtClean="0">
                <a:solidFill>
                  <a:srgbClr val="FFFF00"/>
                </a:solidFill>
                <a:latin typeface="仿宋" panose="02010609060101010101" pitchFamily="49" charset="-122"/>
                <a:ea typeface="仿宋" panose="02010609060101010101" pitchFamily="49" charset="-122"/>
              </a:rPr>
              <a:t>1000</a:t>
            </a:r>
            <a:r>
              <a:rPr lang="zh-CN" altLang="en-US" sz="2400" dirty="0" smtClean="0">
                <a:solidFill>
                  <a:srgbClr val="FFFF00"/>
                </a:solidFill>
                <a:latin typeface="仿宋" panose="02010609060101010101" pitchFamily="49" charset="-122"/>
                <a:ea typeface="仿宋" panose="02010609060101010101" pitchFamily="49" charset="-122"/>
              </a:rPr>
              <a:t>张自己的人脸照片，并保存在程序所在的</a:t>
            </a:r>
            <a:r>
              <a:rPr lang="en-US" altLang="zh-CN" sz="2400" dirty="0" err="1" smtClean="0">
                <a:solidFill>
                  <a:srgbClr val="FFFF00"/>
                </a:solidFill>
                <a:latin typeface="仿宋" panose="02010609060101010101" pitchFamily="49" charset="-122"/>
                <a:ea typeface="仿宋" panose="02010609060101010101" pitchFamily="49" charset="-122"/>
              </a:rPr>
              <a:t>img</a:t>
            </a:r>
            <a:r>
              <a:rPr lang="zh-CN" altLang="en-US" sz="2400" dirty="0" smtClean="0">
                <a:solidFill>
                  <a:srgbClr val="FFFF00"/>
                </a:solidFill>
                <a:latin typeface="仿宋" panose="02010609060101010101" pitchFamily="49" charset="-122"/>
                <a:ea typeface="仿宋" panose="02010609060101010101" pitchFamily="49" charset="-122"/>
              </a:rPr>
              <a:t>文件夹中。</a:t>
            </a:r>
            <a:endParaRPr lang="zh-CN" altLang="en-US" sz="2400" dirty="0">
              <a:solidFill>
                <a:srgbClr val="FFFF00"/>
              </a:solidFill>
              <a:latin typeface="仿宋" panose="02010609060101010101" pitchFamily="49" charset="-122"/>
              <a:ea typeface="仿宋" panose="02010609060101010101" pitchFamily="49" charset="-122"/>
            </a:endParaRPr>
          </a:p>
        </p:txBody>
      </p:sp>
      <p:sp>
        <p:nvSpPr>
          <p:cNvPr id="3" name="矩形 2"/>
          <p:cNvSpPr/>
          <p:nvPr/>
        </p:nvSpPr>
        <p:spPr>
          <a:xfrm>
            <a:off x="622795" y="1084162"/>
            <a:ext cx="10391569" cy="5078313"/>
          </a:xfrm>
          <a:prstGeom prst="rect">
            <a:avLst/>
          </a:prstGeom>
        </p:spPr>
        <p:txBody>
          <a:bodyPr wrap="square">
            <a:spAutoFit/>
          </a:bodyPr>
          <a:lstStyle/>
          <a:p>
            <a:r>
              <a:rPr lang="en-US" altLang="zh-CN" dirty="0" smtClean="0">
                <a:latin typeface="仿宋" panose="02010609060101010101" pitchFamily="49" charset="-122"/>
                <a:ea typeface="仿宋" panose="02010609060101010101" pitchFamily="49" charset="-122"/>
              </a:rPr>
              <a:t>import  cv2</a:t>
            </a:r>
          </a:p>
          <a:p>
            <a:r>
              <a:rPr lang="en-US" altLang="zh-CN" dirty="0" err="1" smtClean="0">
                <a:latin typeface="仿宋" panose="02010609060101010101" pitchFamily="49" charset="-122"/>
                <a:ea typeface="仿宋" panose="02010609060101010101" pitchFamily="49" charset="-122"/>
              </a:rPr>
              <a:t>haar</a:t>
            </a:r>
            <a:r>
              <a:rPr lang="en-US" altLang="zh-CN" dirty="0" smtClean="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 cv2.CascadeClassifier('haarcascade_frontalface_default.xml</a:t>
            </a:r>
            <a:r>
              <a:rPr lang="en-US" altLang="zh-CN" dirty="0" smtClean="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获取</a:t>
            </a:r>
            <a:r>
              <a:rPr lang="zh-CN" altLang="en-US" dirty="0" smtClean="0">
                <a:latin typeface="仿宋" panose="02010609060101010101" pitchFamily="49" charset="-122"/>
                <a:ea typeface="仿宋" panose="02010609060101010101" pitchFamily="49" charset="-122"/>
              </a:rPr>
              <a:t>分类器</a:t>
            </a:r>
            <a:endParaRPr lang="en-US" altLang="zh-CN" dirty="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camera </a:t>
            </a:r>
            <a:r>
              <a:rPr lang="en-US" altLang="zh-CN" dirty="0">
                <a:latin typeface="仿宋" panose="02010609060101010101" pitchFamily="49" charset="-122"/>
                <a:ea typeface="仿宋" panose="02010609060101010101" pitchFamily="49" charset="-122"/>
              </a:rPr>
              <a:t>= cv2.VideoCapture(0</a:t>
            </a:r>
            <a:r>
              <a:rPr lang="en-US" altLang="zh-CN" dirty="0" smtClean="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打开摄像头 参数为输入流，可以为摄像头或视频</a:t>
            </a:r>
            <a:r>
              <a:rPr lang="zh-CN" altLang="en-US" dirty="0" smtClean="0">
                <a:latin typeface="仿宋" panose="02010609060101010101" pitchFamily="49" charset="-122"/>
                <a:ea typeface="仿宋" panose="02010609060101010101" pitchFamily="49" charset="-122"/>
              </a:rPr>
              <a:t>文件</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n = 1</a:t>
            </a:r>
          </a:p>
          <a:p>
            <a:r>
              <a:rPr lang="en-US" altLang="zh-CN" dirty="0">
                <a:latin typeface="仿宋" panose="02010609060101010101" pitchFamily="49" charset="-122"/>
                <a:ea typeface="仿宋" panose="02010609060101010101" pitchFamily="49" charset="-122"/>
              </a:rPr>
              <a:t>while True:</a:t>
            </a:r>
          </a:p>
          <a:p>
            <a:r>
              <a:rPr lang="en-US" altLang="zh-CN" dirty="0">
                <a:latin typeface="仿宋" panose="02010609060101010101" pitchFamily="49" charset="-122"/>
                <a:ea typeface="仿宋" panose="02010609060101010101" pitchFamily="49" charset="-122"/>
              </a:rPr>
              <a:t>    if (n &lt;= </a:t>
            </a:r>
            <a:r>
              <a:rPr lang="en-US" altLang="zh-CN" dirty="0" smtClean="0">
                <a:latin typeface="仿宋" panose="02010609060101010101" pitchFamily="49" charset="-122"/>
                <a:ea typeface="仿宋" panose="02010609060101010101" pitchFamily="49" charset="-122"/>
              </a:rPr>
              <a:t>1000</a:t>
            </a:r>
            <a:r>
              <a:rPr lang="en-US" altLang="zh-CN" dirty="0">
                <a:latin typeface="仿宋" panose="02010609060101010101" pitchFamily="49" charset="-122"/>
                <a:ea typeface="仿宋" panose="02010609060101010101" pitchFamily="49" charset="-122"/>
              </a:rPr>
              <a:t>):</a:t>
            </a:r>
          </a:p>
          <a:p>
            <a:r>
              <a:rPr lang="en-US" altLang="zh-CN" dirty="0">
                <a:latin typeface="仿宋" panose="02010609060101010101" pitchFamily="49" charset="-122"/>
                <a:ea typeface="仿宋" panose="02010609060101010101" pitchFamily="49" charset="-122"/>
              </a:rPr>
              <a:t>        print</a:t>
            </a:r>
            <a:r>
              <a:rPr lang="en-US" altLang="zh-CN" dirty="0" smtClean="0">
                <a:latin typeface="仿宋" panose="02010609060101010101" pitchFamily="49" charset="-122"/>
                <a:ea typeface="仿宋" panose="02010609060101010101" pitchFamily="49" charset="-122"/>
              </a:rPr>
              <a:t>('</a:t>
            </a:r>
            <a:r>
              <a:rPr lang="zh-CN" altLang="en-US" dirty="0" smtClean="0">
                <a:latin typeface="仿宋" panose="02010609060101010101" pitchFamily="49" charset="-122"/>
                <a:ea typeface="仿宋" panose="02010609060101010101" pitchFamily="49" charset="-122"/>
              </a:rPr>
              <a:t>正在</a:t>
            </a:r>
            <a:r>
              <a:rPr lang="zh-CN" altLang="en-US" dirty="0">
                <a:latin typeface="仿宋" panose="02010609060101010101" pitchFamily="49" charset="-122"/>
                <a:ea typeface="仿宋" panose="02010609060101010101" pitchFamily="49" charset="-122"/>
              </a:rPr>
              <a:t>生成</a:t>
            </a:r>
            <a:r>
              <a:rPr lang="zh-CN" altLang="en-US" dirty="0" smtClean="0">
                <a:latin typeface="仿宋" panose="02010609060101010101" pitchFamily="49" charset="-122"/>
                <a:ea typeface="仿宋" panose="02010609060101010101" pitchFamily="49" charset="-122"/>
              </a:rPr>
              <a:t>第</a:t>
            </a:r>
            <a:r>
              <a:rPr lang="en-US" altLang="zh-CN" dirty="0" smtClean="0">
                <a:latin typeface="仿宋" panose="02010609060101010101" pitchFamily="49" charset="-122"/>
                <a:ea typeface="仿宋" panose="02010609060101010101" pitchFamily="49" charset="-122"/>
              </a:rPr>
              <a:t>',n,'</a:t>
            </a:r>
            <a:r>
              <a:rPr lang="zh-CN" altLang="en-US" dirty="0" smtClean="0">
                <a:latin typeface="仿宋" panose="02010609060101010101" pitchFamily="49" charset="-122"/>
                <a:ea typeface="仿宋" panose="02010609060101010101" pitchFamily="49" charset="-122"/>
              </a:rPr>
              <a:t>张照片</a:t>
            </a:r>
            <a:r>
              <a:rPr lang="en-US" altLang="zh-CN" dirty="0" smtClean="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读帧</a:t>
            </a:r>
          </a:p>
          <a:p>
            <a:r>
              <a:rPr lang="zh-CN" altLang="en-US" dirty="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success, </a:t>
            </a:r>
            <a:r>
              <a:rPr lang="en-US" altLang="zh-CN" dirty="0" err="1">
                <a:latin typeface="仿宋" panose="02010609060101010101" pitchFamily="49" charset="-122"/>
                <a:ea typeface="仿宋" panose="02010609060101010101" pitchFamily="49" charset="-122"/>
              </a:rPr>
              <a:t>img</a:t>
            </a:r>
            <a:r>
              <a:rPr lang="en-US" altLang="zh-CN" dirty="0">
                <a:latin typeface="仿宋" panose="02010609060101010101" pitchFamily="49" charset="-122"/>
                <a:ea typeface="仿宋" panose="02010609060101010101" pitchFamily="49" charset="-122"/>
              </a:rPr>
              <a:t> = </a:t>
            </a:r>
            <a:r>
              <a:rPr lang="en-US" altLang="zh-CN" dirty="0" err="1">
                <a:latin typeface="仿宋" panose="02010609060101010101" pitchFamily="49" charset="-122"/>
                <a:ea typeface="仿宋" panose="02010609060101010101" pitchFamily="49" charset="-122"/>
              </a:rPr>
              <a:t>camera.read</a:t>
            </a:r>
            <a:r>
              <a:rPr lang="en-US" altLang="zh-CN" dirty="0">
                <a:latin typeface="仿宋" panose="02010609060101010101" pitchFamily="49" charset="-122"/>
                <a:ea typeface="仿宋" panose="02010609060101010101" pitchFamily="49" charset="-122"/>
              </a:rPr>
              <a:t>()</a:t>
            </a:r>
          </a:p>
          <a:p>
            <a:r>
              <a:rPr lang="en-US" altLang="zh-CN" dirty="0" smtClean="0">
                <a:latin typeface="仿宋" panose="02010609060101010101" pitchFamily="49" charset="-122"/>
                <a:ea typeface="仿宋" panose="02010609060101010101" pitchFamily="49" charset="-122"/>
              </a:rPr>
              <a:t>        </a:t>
            </a:r>
            <a:r>
              <a:rPr lang="en-US" altLang="zh-CN" dirty="0" err="1" smtClean="0">
                <a:latin typeface="仿宋" panose="02010609060101010101" pitchFamily="49" charset="-122"/>
                <a:ea typeface="仿宋" panose="02010609060101010101" pitchFamily="49" charset="-122"/>
              </a:rPr>
              <a:t>gray_img</a:t>
            </a:r>
            <a:r>
              <a:rPr lang="en-US" altLang="zh-CN" dirty="0" smtClean="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 cv2.cvtColor(</a:t>
            </a:r>
            <a:r>
              <a:rPr lang="en-US" altLang="zh-CN" dirty="0" err="1">
                <a:latin typeface="仿宋" panose="02010609060101010101" pitchFamily="49" charset="-122"/>
                <a:ea typeface="仿宋" panose="02010609060101010101" pitchFamily="49" charset="-122"/>
              </a:rPr>
              <a:t>img</a:t>
            </a:r>
            <a:r>
              <a:rPr lang="en-US" altLang="zh-CN" dirty="0">
                <a:latin typeface="仿宋" panose="02010609060101010101" pitchFamily="49" charset="-122"/>
                <a:ea typeface="仿宋" panose="02010609060101010101" pitchFamily="49" charset="-122"/>
              </a:rPr>
              <a:t>, cv2.COLOR_BGR2GRAY</a:t>
            </a:r>
            <a:r>
              <a:rPr lang="en-US" altLang="zh-CN" dirty="0" smtClean="0">
                <a:latin typeface="仿宋" panose="02010609060101010101" pitchFamily="49" charset="-122"/>
                <a:ea typeface="仿宋" panose="02010609060101010101" pitchFamily="49" charset="-122"/>
              </a:rPr>
              <a:t>)	# </a:t>
            </a:r>
            <a:r>
              <a:rPr lang="zh-CN" altLang="en-US" dirty="0">
                <a:latin typeface="仿宋" panose="02010609060101010101" pitchFamily="49" charset="-122"/>
                <a:ea typeface="仿宋" panose="02010609060101010101" pitchFamily="49" charset="-122"/>
              </a:rPr>
              <a:t>将图片转换为灰度图</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        </a:t>
            </a:r>
            <a:r>
              <a:rPr lang="en-US" altLang="zh-CN" dirty="0" smtClean="0">
                <a:latin typeface="仿宋" panose="02010609060101010101" pitchFamily="49" charset="-122"/>
                <a:ea typeface="仿宋" panose="02010609060101010101" pitchFamily="49" charset="-122"/>
              </a:rPr>
              <a:t>faces </a:t>
            </a:r>
            <a:r>
              <a:rPr lang="en-US" altLang="zh-CN" dirty="0">
                <a:latin typeface="仿宋" panose="02010609060101010101" pitchFamily="49" charset="-122"/>
                <a:ea typeface="仿宋" panose="02010609060101010101" pitchFamily="49" charset="-122"/>
              </a:rPr>
              <a:t>= </a:t>
            </a:r>
            <a:r>
              <a:rPr lang="en-US" altLang="zh-CN" dirty="0" err="1">
                <a:latin typeface="仿宋" panose="02010609060101010101" pitchFamily="49" charset="-122"/>
                <a:ea typeface="仿宋" panose="02010609060101010101" pitchFamily="49" charset="-122"/>
              </a:rPr>
              <a:t>haar.detectMultiScale</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gray_img</a:t>
            </a:r>
            <a:r>
              <a:rPr lang="en-US" altLang="zh-CN" dirty="0">
                <a:latin typeface="仿宋" panose="02010609060101010101" pitchFamily="49" charset="-122"/>
                <a:ea typeface="仿宋" panose="02010609060101010101" pitchFamily="49" charset="-122"/>
              </a:rPr>
              <a:t>, 1.3, 5</a:t>
            </a:r>
            <a:r>
              <a:rPr lang="en-US" altLang="zh-CN" dirty="0" smtClean="0">
                <a:latin typeface="仿宋" panose="02010609060101010101" pitchFamily="49" charset="-122"/>
                <a:ea typeface="仿宋" panose="02010609060101010101" pitchFamily="49" charset="-122"/>
              </a:rPr>
              <a:t>)		# </a:t>
            </a:r>
            <a:r>
              <a:rPr lang="zh-CN" altLang="en-US" dirty="0">
                <a:latin typeface="仿宋" panose="02010609060101010101" pitchFamily="49" charset="-122"/>
                <a:ea typeface="仿宋" panose="02010609060101010101" pitchFamily="49" charset="-122"/>
              </a:rPr>
              <a:t>在灰度图中检测出人脸</a:t>
            </a:r>
            <a:endParaRPr lang="en-US" altLang="zh-CN" dirty="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		# </a:t>
            </a:r>
            <a:r>
              <a:rPr lang="zh-CN" altLang="en-US" dirty="0">
                <a:latin typeface="仿宋" panose="02010609060101010101" pitchFamily="49" charset="-122"/>
                <a:ea typeface="仿宋" panose="02010609060101010101" pitchFamily="49" charset="-122"/>
              </a:rPr>
              <a:t>从灰度图中抠出脸部设置大小</a:t>
            </a:r>
          </a:p>
          <a:p>
            <a:r>
              <a:rPr lang="zh-CN" altLang="en-US" dirty="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for x, y, w, h in faces:</a:t>
            </a:r>
          </a:p>
          <a:p>
            <a:r>
              <a:rPr lang="en-US" altLang="zh-CN" dirty="0">
                <a:latin typeface="仿宋" panose="02010609060101010101" pitchFamily="49" charset="-122"/>
                <a:ea typeface="仿宋" panose="02010609060101010101" pitchFamily="49" charset="-122"/>
              </a:rPr>
              <a:t>            face = </a:t>
            </a:r>
            <a:r>
              <a:rPr lang="en-US" altLang="zh-CN" dirty="0" err="1">
                <a:latin typeface="仿宋" panose="02010609060101010101" pitchFamily="49" charset="-122"/>
                <a:ea typeface="仿宋" panose="02010609060101010101" pitchFamily="49" charset="-122"/>
              </a:rPr>
              <a:t>img</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y:y+h</a:t>
            </a:r>
            <a:r>
              <a:rPr lang="en-US" altLang="zh-CN" dirty="0">
                <a:latin typeface="仿宋" panose="02010609060101010101" pitchFamily="49" charset="-122"/>
                <a:ea typeface="仿宋" panose="02010609060101010101" pitchFamily="49" charset="-122"/>
              </a:rPr>
              <a:t>, x:x+w]#</a:t>
            </a:r>
            <a:r>
              <a:rPr lang="zh-CN" altLang="en-US" dirty="0">
                <a:latin typeface="仿宋" panose="02010609060101010101" pitchFamily="49" charset="-122"/>
                <a:ea typeface="仿宋" panose="02010609060101010101" pitchFamily="49" charset="-122"/>
              </a:rPr>
              <a:t>从灰度图中抠出脸部设置大小</a:t>
            </a:r>
          </a:p>
          <a:p>
            <a:r>
              <a:rPr lang="zh-CN" altLang="en-US" dirty="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face = cv2.resize(face, (64,64))</a:t>
            </a:r>
          </a:p>
          <a:p>
            <a:r>
              <a:rPr lang="en-US" altLang="zh-CN" dirty="0">
                <a:latin typeface="仿宋" panose="02010609060101010101" pitchFamily="49" charset="-122"/>
                <a:ea typeface="仿宋" panose="02010609060101010101" pitchFamily="49" charset="-122"/>
              </a:rPr>
              <a:t>            </a:t>
            </a:r>
            <a:r>
              <a:rPr lang="en-US" altLang="zh-CN" dirty="0" err="1">
                <a:latin typeface="仿宋" panose="02010609060101010101" pitchFamily="49" charset="-122"/>
                <a:ea typeface="仿宋" panose="02010609060101010101" pitchFamily="49" charset="-122"/>
              </a:rPr>
              <a:t>face_gray</a:t>
            </a:r>
            <a:r>
              <a:rPr lang="en-US" altLang="zh-CN" dirty="0">
                <a:latin typeface="仿宋" panose="02010609060101010101" pitchFamily="49" charset="-122"/>
                <a:ea typeface="仿宋" panose="02010609060101010101" pitchFamily="49" charset="-122"/>
              </a:rPr>
              <a:t> = cv2.cvtColor(face,cv2.COLOR_BGR2GRAY)</a:t>
            </a:r>
          </a:p>
          <a:p>
            <a:r>
              <a:rPr lang="en-US" altLang="zh-CN" dirty="0">
                <a:latin typeface="仿宋" panose="02010609060101010101" pitchFamily="49" charset="-122"/>
                <a:ea typeface="仿宋" panose="02010609060101010101" pitchFamily="49" charset="-122"/>
              </a:rPr>
              <a:t>            cv2.imshow('</a:t>
            </a:r>
            <a:r>
              <a:rPr lang="en-US" altLang="zh-CN" dirty="0" err="1">
                <a:latin typeface="仿宋" panose="02010609060101010101" pitchFamily="49" charset="-122"/>
                <a:ea typeface="仿宋" panose="02010609060101010101" pitchFamily="49" charset="-122"/>
              </a:rPr>
              <a:t>img</a:t>
            </a:r>
            <a:r>
              <a:rPr lang="en-US" altLang="zh-CN" dirty="0">
                <a:latin typeface="仿宋" panose="02010609060101010101" pitchFamily="49" charset="-122"/>
                <a:ea typeface="仿宋" panose="02010609060101010101" pitchFamily="49" charset="-122"/>
              </a:rPr>
              <a:t>', </a:t>
            </a:r>
            <a:r>
              <a:rPr lang="en-US" altLang="zh-CN" dirty="0" err="1">
                <a:latin typeface="仿宋" panose="02010609060101010101" pitchFamily="49" charset="-122"/>
                <a:ea typeface="仿宋" panose="02010609060101010101" pitchFamily="49" charset="-122"/>
              </a:rPr>
              <a:t>face_gray</a:t>
            </a:r>
            <a:r>
              <a:rPr lang="en-US" altLang="zh-CN" dirty="0">
                <a:latin typeface="仿宋" panose="02010609060101010101" pitchFamily="49" charset="-122"/>
                <a:ea typeface="仿宋" panose="02010609060101010101" pitchFamily="49" charset="-122"/>
              </a:rPr>
              <a:t>)</a:t>
            </a:r>
          </a:p>
          <a:p>
            <a:r>
              <a:rPr lang="en-US" altLang="zh-CN" dirty="0">
                <a:latin typeface="仿宋" panose="02010609060101010101" pitchFamily="49" charset="-122"/>
                <a:ea typeface="仿宋" panose="02010609060101010101" pitchFamily="49" charset="-122"/>
              </a:rPr>
              <a:t>            cv2.imwrite</a:t>
            </a:r>
            <a:r>
              <a:rPr lang="en-US" altLang="zh-CN" dirty="0" smtClean="0">
                <a:latin typeface="仿宋" panose="02010609060101010101" pitchFamily="49" charset="-122"/>
                <a:ea typeface="仿宋" panose="02010609060101010101" pitchFamily="49" charset="-122"/>
              </a:rPr>
              <a:t>('</a:t>
            </a:r>
            <a:r>
              <a:rPr lang="en-US" altLang="zh-CN" dirty="0" err="1" smtClean="0">
                <a:latin typeface="仿宋" panose="02010609060101010101" pitchFamily="49" charset="-122"/>
                <a:ea typeface="仿宋" panose="02010609060101010101" pitchFamily="49" charset="-122"/>
              </a:rPr>
              <a:t>img</a:t>
            </a:r>
            <a:r>
              <a:rPr lang="en-US" altLang="zh-CN" dirty="0" smtClean="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str</a:t>
            </a:r>
            <a:r>
              <a:rPr lang="en-US" altLang="zh-CN" dirty="0">
                <a:latin typeface="仿宋" panose="02010609060101010101" pitchFamily="49" charset="-122"/>
                <a:ea typeface="仿宋" panose="02010609060101010101" pitchFamily="49" charset="-122"/>
              </a:rPr>
              <a:t>(n)+'.jpg', </a:t>
            </a:r>
            <a:r>
              <a:rPr lang="en-US" altLang="zh-CN" dirty="0" err="1">
                <a:latin typeface="仿宋" panose="02010609060101010101" pitchFamily="49" charset="-122"/>
                <a:ea typeface="仿宋" panose="02010609060101010101" pitchFamily="49" charset="-122"/>
              </a:rPr>
              <a:t>face_gray</a:t>
            </a:r>
            <a:r>
              <a:rPr lang="en-US" altLang="zh-CN" dirty="0">
                <a:latin typeface="仿宋" panose="02010609060101010101" pitchFamily="49" charset="-122"/>
                <a:ea typeface="仿宋" panose="02010609060101010101" pitchFamily="49" charset="-122"/>
              </a:rPr>
              <a:t>)</a:t>
            </a:r>
          </a:p>
          <a:p>
            <a:r>
              <a:rPr lang="en-US" altLang="zh-CN" dirty="0">
                <a:latin typeface="仿宋" panose="02010609060101010101" pitchFamily="49" charset="-122"/>
                <a:ea typeface="仿宋" panose="02010609060101010101" pitchFamily="49" charset="-122"/>
              </a:rPr>
              <a:t>            n += </a:t>
            </a:r>
            <a:r>
              <a:rPr lang="en-US" altLang="zh-CN" dirty="0" smtClean="0">
                <a:latin typeface="仿宋" panose="02010609060101010101" pitchFamily="49" charset="-122"/>
                <a:ea typeface="仿宋" panose="02010609060101010101" pitchFamily="49" charset="-122"/>
              </a:rPr>
              <a:t>1</a:t>
            </a:r>
            <a:endParaRPr lang="en-US" altLang="zh-CN" dirty="0">
              <a:latin typeface="仿宋" panose="02010609060101010101" pitchFamily="49" charset="-122"/>
              <a:ea typeface="仿宋" panose="02010609060101010101" pitchFamily="49" charset="-122"/>
            </a:endParaRPr>
          </a:p>
        </p:txBody>
      </p:sp>
      <p:sp>
        <p:nvSpPr>
          <p:cNvPr id="4" name="矩形 3"/>
          <p:cNvSpPr/>
          <p:nvPr/>
        </p:nvSpPr>
        <p:spPr>
          <a:xfrm>
            <a:off x="7426038" y="4955554"/>
            <a:ext cx="4682836" cy="1477328"/>
          </a:xfrm>
          <a:prstGeom prst="rect">
            <a:avLst/>
          </a:prstGeom>
          <a:ln>
            <a:solidFill>
              <a:schemeClr val="accent1">
                <a:lumMod val="60000"/>
                <a:lumOff val="40000"/>
              </a:schemeClr>
            </a:solidFill>
          </a:ln>
        </p:spPr>
        <p:txBody>
          <a:bodyPr wrap="square">
            <a:spAutoFit/>
          </a:bodyPr>
          <a:lstStyle/>
          <a:p>
            <a:r>
              <a:rPr lang="en-US" altLang="zh-CN" dirty="0">
                <a:latin typeface="仿宋" panose="02010609060101010101" pitchFamily="49" charset="-122"/>
                <a:ea typeface="仿宋" panose="02010609060101010101" pitchFamily="49" charset="-122"/>
              </a:rPr>
              <a:t> </a:t>
            </a:r>
            <a:r>
              <a:rPr lang="en-US" altLang="zh-CN" dirty="0" smtClean="0">
                <a:latin typeface="仿宋" panose="02010609060101010101" pitchFamily="49" charset="-122"/>
                <a:ea typeface="仿宋" panose="02010609060101010101" pitchFamily="49" charset="-122"/>
              </a:rPr>
              <a:t>key=cv2.waitKey(30)&amp;0xff==</a:t>
            </a:r>
            <a:r>
              <a:rPr lang="en-US" altLang="zh-CN" dirty="0" err="1" smtClean="0">
                <a:latin typeface="仿宋" panose="02010609060101010101" pitchFamily="49" charset="-122"/>
                <a:ea typeface="仿宋" panose="02010609060101010101" pitchFamily="49" charset="-122"/>
              </a:rPr>
              <a:t>ord</a:t>
            </a:r>
            <a:r>
              <a:rPr lang="en-US" altLang="zh-CN" dirty="0">
                <a:latin typeface="仿宋" panose="02010609060101010101" pitchFamily="49" charset="-122"/>
                <a:ea typeface="仿宋" panose="02010609060101010101" pitchFamily="49" charset="-122"/>
              </a:rPr>
              <a:t>('q')</a:t>
            </a:r>
          </a:p>
          <a:p>
            <a:r>
              <a:rPr lang="en-US" altLang="zh-CN" dirty="0">
                <a:latin typeface="仿宋" panose="02010609060101010101" pitchFamily="49" charset="-122"/>
                <a:ea typeface="仿宋" panose="02010609060101010101" pitchFamily="49" charset="-122"/>
              </a:rPr>
              <a:t>        if key == 27:</a:t>
            </a:r>
          </a:p>
          <a:p>
            <a:r>
              <a:rPr lang="en-US" altLang="zh-CN" dirty="0">
                <a:latin typeface="仿宋" panose="02010609060101010101" pitchFamily="49" charset="-122"/>
                <a:ea typeface="仿宋" panose="02010609060101010101" pitchFamily="49" charset="-122"/>
              </a:rPr>
              <a:t>            break</a:t>
            </a:r>
          </a:p>
          <a:p>
            <a:r>
              <a:rPr lang="en-US" altLang="zh-CN" dirty="0">
                <a:latin typeface="仿宋" panose="02010609060101010101" pitchFamily="49" charset="-122"/>
                <a:ea typeface="仿宋" panose="02010609060101010101" pitchFamily="49" charset="-122"/>
              </a:rPr>
              <a:t>    else:</a:t>
            </a:r>
          </a:p>
          <a:p>
            <a:r>
              <a:rPr lang="en-US" altLang="zh-CN" dirty="0">
                <a:latin typeface="仿宋" panose="02010609060101010101" pitchFamily="49" charset="-122"/>
                <a:ea typeface="仿宋" panose="02010609060101010101" pitchFamily="49" charset="-122"/>
              </a:rPr>
              <a:t>        break</a:t>
            </a:r>
            <a:endParaRPr lang="zh-CN" altLang="en-US" dirty="0"/>
          </a:p>
        </p:txBody>
      </p:sp>
    </p:spTree>
    <p:extLst>
      <p:ext uri="{BB962C8B-B14F-4D97-AF65-F5344CB8AC3E}">
        <p14:creationId xmlns:p14="http://schemas.microsoft.com/office/powerpoint/2010/main" val="265134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11424" y="260648"/>
            <a:ext cx="7491357" cy="830997"/>
          </a:xfrm>
          <a:prstGeom prst="rect">
            <a:avLst/>
          </a:prstGeom>
        </p:spPr>
        <p:txBody>
          <a:bodyPr wrap="square">
            <a:spAutoFit/>
          </a:bodyPr>
          <a:lstStyle/>
          <a:p>
            <a:pPr>
              <a:lnSpc>
                <a:spcPct val="150000"/>
              </a:lnSpc>
            </a:pPr>
            <a:r>
              <a:rPr lang="zh-CN" altLang="en-US" sz="3200" dirty="0" smtClean="0">
                <a:latin typeface="黑体" panose="02010609060101010101" pitchFamily="49" charset="-122"/>
                <a:ea typeface="黑体" panose="02010609060101010101" pitchFamily="49" charset="-122"/>
              </a:rPr>
              <a:t>拓展：利用</a:t>
            </a:r>
            <a:r>
              <a:rPr lang="en-US" altLang="zh-CN" sz="3200" dirty="0" err="1" smtClean="0">
                <a:latin typeface="黑体" panose="02010609060101010101" pitchFamily="49" charset="-122"/>
                <a:ea typeface="黑体" panose="02010609060101010101" pitchFamily="49" charset="-122"/>
              </a:rPr>
              <a:t>os</a:t>
            </a:r>
            <a:r>
              <a:rPr lang="zh-CN" altLang="en-US" sz="3200" dirty="0" smtClean="0">
                <a:latin typeface="黑体" panose="02010609060101010101" pitchFamily="49" charset="-122"/>
                <a:ea typeface="黑体" panose="02010609060101010101" pitchFamily="49" charset="-122"/>
              </a:rPr>
              <a:t>库实现文件夹的创建。</a:t>
            </a:r>
            <a:endParaRPr lang="en-US" altLang="zh-CN" sz="3200" dirty="0" smtClean="0">
              <a:latin typeface="黑体" panose="02010609060101010101" pitchFamily="49" charset="-122"/>
              <a:ea typeface="黑体" panose="02010609060101010101" pitchFamily="49" charset="-122"/>
            </a:endParaRPr>
          </a:p>
        </p:txBody>
      </p:sp>
      <p:sp>
        <p:nvSpPr>
          <p:cNvPr id="2" name="矩形 1"/>
          <p:cNvSpPr/>
          <p:nvPr/>
        </p:nvSpPr>
        <p:spPr>
          <a:xfrm>
            <a:off x="911424" y="1125141"/>
            <a:ext cx="6096000" cy="1569660"/>
          </a:xfrm>
          <a:prstGeom prst="rect">
            <a:avLst/>
          </a:prstGeom>
        </p:spPr>
        <p:txBody>
          <a:bodyPr>
            <a:spAutoFit/>
          </a:bodyPr>
          <a:lstStyle/>
          <a:p>
            <a:r>
              <a:rPr lang="zh-CN" altLang="en-US" sz="2400" dirty="0">
                <a:latin typeface="仿宋" panose="02010609060101010101" pitchFamily="49" charset="-122"/>
                <a:ea typeface="仿宋" panose="02010609060101010101" pitchFamily="49" charset="-122"/>
              </a:rPr>
              <a:t>import os</a:t>
            </a:r>
          </a:p>
          <a:p>
            <a:r>
              <a:rPr lang="zh-CN" altLang="en-US" sz="2400" dirty="0" smtClean="0">
                <a:latin typeface="仿宋" panose="02010609060101010101" pitchFamily="49" charset="-122"/>
                <a:ea typeface="仿宋" panose="02010609060101010101" pitchFamily="49" charset="-122"/>
              </a:rPr>
              <a:t>out</a:t>
            </a:r>
            <a:r>
              <a:rPr lang="zh-CN" altLang="en-US" sz="2400" dirty="0">
                <a:latin typeface="仿宋" panose="02010609060101010101" pitchFamily="49" charset="-122"/>
                <a:ea typeface="仿宋" panose="02010609060101010101" pitchFamily="49" charset="-122"/>
              </a:rPr>
              <a:t>_dir = './my_faces'</a:t>
            </a:r>
          </a:p>
          <a:p>
            <a:r>
              <a:rPr lang="zh-CN" altLang="en-US" sz="2400" dirty="0">
                <a:latin typeface="仿宋" panose="02010609060101010101" pitchFamily="49" charset="-122"/>
                <a:ea typeface="仿宋" panose="02010609060101010101" pitchFamily="49" charset="-122"/>
              </a:rPr>
              <a:t>if not os.path.exists(out_dir):</a:t>
            </a:r>
          </a:p>
          <a:p>
            <a:r>
              <a:rPr lang="zh-CN" altLang="en-US" sz="2400" dirty="0">
                <a:latin typeface="仿宋" panose="02010609060101010101" pitchFamily="49" charset="-122"/>
                <a:ea typeface="仿宋" panose="02010609060101010101" pitchFamily="49" charset="-122"/>
              </a:rPr>
              <a:t>    os.makedirs(out_dir)</a:t>
            </a:r>
          </a:p>
        </p:txBody>
      </p:sp>
      <p:graphicFrame>
        <p:nvGraphicFramePr>
          <p:cNvPr id="3" name="表格 2"/>
          <p:cNvGraphicFramePr>
            <a:graphicFrameLocks noGrp="1"/>
          </p:cNvGraphicFramePr>
          <p:nvPr>
            <p:extLst>
              <p:ext uri="{D42A27DB-BD31-4B8C-83A1-F6EECF244321}">
                <p14:modId xmlns:p14="http://schemas.microsoft.com/office/powerpoint/2010/main" val="809121126"/>
              </p:ext>
            </p:extLst>
          </p:nvPr>
        </p:nvGraphicFramePr>
        <p:xfrm>
          <a:off x="1049970" y="2927989"/>
          <a:ext cx="8992524" cy="3657600"/>
        </p:xfrm>
        <a:graphic>
          <a:graphicData uri="http://schemas.openxmlformats.org/drawingml/2006/table">
            <a:tbl>
              <a:tblPr firstRow="1" bandRow="1">
                <a:tableStyleId>{5C22544A-7EE6-4342-B048-85BDC9FD1C3A}</a:tableStyleId>
              </a:tblPr>
              <a:tblGrid>
                <a:gridCol w="3749964">
                  <a:extLst>
                    <a:ext uri="{9D8B030D-6E8A-4147-A177-3AD203B41FA5}">
                      <a16:colId xmlns:a16="http://schemas.microsoft.com/office/drawing/2014/main" val="3223355330"/>
                    </a:ext>
                  </a:extLst>
                </a:gridCol>
                <a:gridCol w="5242560">
                  <a:extLst>
                    <a:ext uri="{9D8B030D-6E8A-4147-A177-3AD203B41FA5}">
                      <a16:colId xmlns:a16="http://schemas.microsoft.com/office/drawing/2014/main" val="1423150243"/>
                    </a:ext>
                  </a:extLst>
                </a:gridCol>
              </a:tblGrid>
              <a:tr h="370840">
                <a:tc>
                  <a:txBody>
                    <a:bodyPr/>
                    <a:lstStyle/>
                    <a:p>
                      <a:pPr algn="ctr"/>
                      <a:r>
                        <a:rPr lang="en-US" altLang="zh-CN" sz="2400" dirty="0" err="1" smtClean="0">
                          <a:latin typeface="仿宋" panose="02010609060101010101" pitchFamily="49" charset="-122"/>
                          <a:ea typeface="仿宋" panose="02010609060101010101" pitchFamily="49" charset="-122"/>
                        </a:rPr>
                        <a:t>os</a:t>
                      </a:r>
                      <a:r>
                        <a:rPr lang="zh-CN" altLang="en-US" sz="2400" dirty="0" smtClean="0">
                          <a:latin typeface="仿宋" panose="02010609060101010101" pitchFamily="49" charset="-122"/>
                          <a:ea typeface="仿宋" panose="02010609060101010101" pitchFamily="49" charset="-122"/>
                        </a:rPr>
                        <a:t>库中函数</a:t>
                      </a:r>
                      <a:endParaRPr lang="zh-CN" altLang="en-US" sz="2400" dirty="0">
                        <a:latin typeface="仿宋" panose="02010609060101010101" pitchFamily="49" charset="-122"/>
                        <a:ea typeface="仿宋" panose="02010609060101010101" pitchFamily="49" charset="-122"/>
                      </a:endParaRPr>
                    </a:p>
                  </a:txBody>
                  <a:tcPr/>
                </a:tc>
                <a:tc>
                  <a:txBody>
                    <a:bodyPr/>
                    <a:lstStyle/>
                    <a:p>
                      <a:pPr algn="ctr"/>
                      <a:r>
                        <a:rPr lang="zh-CN" altLang="en-US" sz="2400" dirty="0" smtClean="0">
                          <a:latin typeface="仿宋" panose="02010609060101010101" pitchFamily="49" charset="-122"/>
                          <a:ea typeface="仿宋" panose="02010609060101010101" pitchFamily="49" charset="-122"/>
                        </a:rPr>
                        <a:t>功能</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3991692436"/>
                  </a:ext>
                </a:extLst>
              </a:tr>
              <a:tr h="370840">
                <a:tc>
                  <a:txBody>
                    <a:bodyPr/>
                    <a:lstStyle/>
                    <a:p>
                      <a:r>
                        <a:rPr lang="en-US" altLang="zh-CN" sz="2400" dirty="0" err="1" smtClean="0">
                          <a:latin typeface="仿宋" panose="02010609060101010101" pitchFamily="49" charset="-122"/>
                          <a:ea typeface="仿宋" panose="02010609060101010101" pitchFamily="49" charset="-122"/>
                        </a:rPr>
                        <a:t>os.getcwd</a:t>
                      </a:r>
                      <a:r>
                        <a:rPr lang="en-US" altLang="zh-CN" sz="2400" dirty="0" smtClean="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a:txBody>
                  <a:tcPr/>
                </a:tc>
                <a:tc>
                  <a:txBody>
                    <a:bodyPr/>
                    <a:lstStyle/>
                    <a:p>
                      <a:r>
                        <a:rPr lang="zh-CN" altLang="en-US" sz="2400" dirty="0" smtClean="0">
                          <a:latin typeface="仿宋" panose="02010609060101010101" pitchFamily="49" charset="-122"/>
                          <a:ea typeface="仿宋" panose="02010609060101010101" pitchFamily="49" charset="-122"/>
                        </a:rPr>
                        <a:t>获得当前工作目录</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152797975"/>
                  </a:ext>
                </a:extLst>
              </a:tr>
              <a:tr h="370840">
                <a:tc>
                  <a:txBody>
                    <a:bodyPr/>
                    <a:lstStyle/>
                    <a:p>
                      <a:r>
                        <a:rPr lang="en-US" altLang="zh-CN" sz="2400" dirty="0" err="1" smtClean="0">
                          <a:latin typeface="仿宋" panose="02010609060101010101" pitchFamily="49" charset="-122"/>
                          <a:ea typeface="仿宋" panose="02010609060101010101" pitchFamily="49" charset="-122"/>
                        </a:rPr>
                        <a:t>os.listdir</a:t>
                      </a:r>
                      <a:r>
                        <a:rPr lang="en-US" altLang="zh-CN" sz="2400" dirty="0" smtClean="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a:txBody>
                  <a:tcPr/>
                </a:tc>
                <a:tc>
                  <a:txBody>
                    <a:bodyPr/>
                    <a:lstStyle/>
                    <a:p>
                      <a:r>
                        <a:rPr lang="zh-CN" altLang="en-US" sz="2400" dirty="0" smtClean="0">
                          <a:latin typeface="仿宋" panose="02010609060101010101" pitchFamily="49" charset="-122"/>
                          <a:ea typeface="仿宋" panose="02010609060101010101" pitchFamily="49" charset="-122"/>
                        </a:rPr>
                        <a:t>返回指定目录下的所有文件和目录名</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1200820667"/>
                  </a:ext>
                </a:extLst>
              </a:tr>
              <a:tr h="370840">
                <a:tc>
                  <a:txBody>
                    <a:bodyPr/>
                    <a:lstStyle/>
                    <a:p>
                      <a:r>
                        <a:rPr lang="en-US" altLang="zh-CN" sz="2400" dirty="0" err="1" smtClean="0">
                          <a:latin typeface="仿宋" panose="02010609060101010101" pitchFamily="49" charset="-122"/>
                          <a:ea typeface="仿宋" panose="02010609060101010101" pitchFamily="49" charset="-122"/>
                        </a:rPr>
                        <a:t>os.makedirs</a:t>
                      </a:r>
                      <a:r>
                        <a:rPr lang="en-US" altLang="zh-CN" sz="2400" dirty="0" smtClean="0">
                          <a:latin typeface="仿宋" panose="02010609060101010101" pitchFamily="49" charset="-122"/>
                          <a:ea typeface="仿宋" panose="02010609060101010101" pitchFamily="49" charset="-122"/>
                        </a:rPr>
                        <a:t>(name)</a:t>
                      </a:r>
                      <a:endParaRPr lang="zh-CN" altLang="en-US" sz="2400" dirty="0">
                        <a:latin typeface="仿宋" panose="02010609060101010101" pitchFamily="49" charset="-122"/>
                        <a:ea typeface="仿宋" panose="02010609060101010101" pitchFamily="49" charset="-122"/>
                      </a:endParaRPr>
                    </a:p>
                  </a:txBody>
                  <a:tcPr/>
                </a:tc>
                <a:tc>
                  <a:txBody>
                    <a:bodyPr/>
                    <a:lstStyle/>
                    <a:p>
                      <a:r>
                        <a:rPr lang="zh-CN" altLang="en-US" sz="2400" dirty="0" smtClean="0">
                          <a:latin typeface="仿宋" panose="02010609060101010101" pitchFamily="49" charset="-122"/>
                          <a:ea typeface="仿宋" panose="02010609060101010101" pitchFamily="49" charset="-122"/>
                        </a:rPr>
                        <a:t>创建名为</a:t>
                      </a:r>
                      <a:r>
                        <a:rPr lang="en-US" altLang="zh-CN" sz="2400" dirty="0" smtClean="0">
                          <a:latin typeface="仿宋" panose="02010609060101010101" pitchFamily="49" charset="-122"/>
                          <a:ea typeface="仿宋" panose="02010609060101010101" pitchFamily="49" charset="-122"/>
                        </a:rPr>
                        <a:t>name</a:t>
                      </a:r>
                      <a:r>
                        <a:rPr lang="zh-CN" altLang="en-US" sz="2400" dirty="0" smtClean="0">
                          <a:latin typeface="仿宋" panose="02010609060101010101" pitchFamily="49" charset="-122"/>
                          <a:ea typeface="仿宋" panose="02010609060101010101" pitchFamily="49" charset="-122"/>
                        </a:rPr>
                        <a:t>的目录</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1198879103"/>
                  </a:ext>
                </a:extLst>
              </a:tr>
              <a:tr h="370840">
                <a:tc>
                  <a:txBody>
                    <a:bodyPr/>
                    <a:lstStyle/>
                    <a:p>
                      <a:r>
                        <a:rPr lang="en-US" altLang="zh-CN" sz="2400" dirty="0" err="1" smtClean="0">
                          <a:latin typeface="仿宋" panose="02010609060101010101" pitchFamily="49" charset="-122"/>
                          <a:ea typeface="仿宋" panose="02010609060101010101" pitchFamily="49" charset="-122"/>
                        </a:rPr>
                        <a:t>os.path.exists</a:t>
                      </a:r>
                      <a:r>
                        <a:rPr lang="en-US" altLang="zh-CN" sz="2400" dirty="0" smtClean="0">
                          <a:latin typeface="仿宋" panose="02010609060101010101" pitchFamily="49" charset="-122"/>
                          <a:ea typeface="仿宋" panose="02010609060101010101" pitchFamily="49" charset="-122"/>
                        </a:rPr>
                        <a:t>(name)</a:t>
                      </a:r>
                      <a:endParaRPr lang="zh-CN" altLang="en-US" sz="2400" dirty="0">
                        <a:latin typeface="仿宋" panose="02010609060101010101" pitchFamily="49" charset="-122"/>
                        <a:ea typeface="仿宋" panose="02010609060101010101" pitchFamily="49" charset="-122"/>
                      </a:endParaRPr>
                    </a:p>
                  </a:txBody>
                  <a:tcPr/>
                </a:tc>
                <a:tc>
                  <a:txBody>
                    <a:bodyPr/>
                    <a:lstStyle/>
                    <a:p>
                      <a:r>
                        <a:rPr lang="zh-CN" altLang="en-US" sz="2400" dirty="0" smtClean="0">
                          <a:latin typeface="仿宋" panose="02010609060101010101" pitchFamily="49" charset="-122"/>
                          <a:ea typeface="仿宋" panose="02010609060101010101" pitchFamily="49" charset="-122"/>
                        </a:rPr>
                        <a:t>判断路径</a:t>
                      </a:r>
                      <a:r>
                        <a:rPr lang="en-US" altLang="zh-CN" sz="2400" dirty="0" smtClean="0">
                          <a:latin typeface="仿宋" panose="02010609060101010101" pitchFamily="49" charset="-122"/>
                          <a:ea typeface="仿宋" panose="02010609060101010101" pitchFamily="49" charset="-122"/>
                        </a:rPr>
                        <a:t>name</a:t>
                      </a:r>
                      <a:r>
                        <a:rPr lang="zh-CN" altLang="en-US" sz="2400" dirty="0" smtClean="0">
                          <a:latin typeface="仿宋" panose="02010609060101010101" pitchFamily="49" charset="-122"/>
                          <a:ea typeface="仿宋" panose="02010609060101010101" pitchFamily="49" charset="-122"/>
                        </a:rPr>
                        <a:t>是否存在</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1914135212"/>
                  </a:ext>
                </a:extLst>
              </a:tr>
              <a:tr h="370840">
                <a:tc>
                  <a:txBody>
                    <a:bodyPr/>
                    <a:lstStyle/>
                    <a:p>
                      <a:r>
                        <a:rPr lang="en-US" altLang="zh-CN" sz="2400" dirty="0" err="1" smtClean="0">
                          <a:latin typeface="仿宋" panose="02010609060101010101" pitchFamily="49" charset="-122"/>
                          <a:ea typeface="仿宋" panose="02010609060101010101" pitchFamily="49" charset="-122"/>
                        </a:rPr>
                        <a:t>os.path.isfile</a:t>
                      </a:r>
                      <a:r>
                        <a:rPr lang="en-US" altLang="zh-CN" sz="2400" dirty="0" smtClean="0">
                          <a:latin typeface="仿宋" panose="02010609060101010101" pitchFamily="49" charset="-122"/>
                          <a:ea typeface="仿宋" panose="02010609060101010101" pitchFamily="49" charset="-122"/>
                        </a:rPr>
                        <a:t>(name)</a:t>
                      </a:r>
                      <a:endParaRPr lang="zh-CN" altLang="en-US" sz="2400" dirty="0">
                        <a:latin typeface="仿宋" panose="02010609060101010101" pitchFamily="49" charset="-122"/>
                        <a:ea typeface="仿宋" panose="02010609060101010101" pitchFamily="49" charset="-122"/>
                      </a:endParaRPr>
                    </a:p>
                  </a:txBody>
                  <a:tcPr/>
                </a:tc>
                <a:tc>
                  <a:txBody>
                    <a:bodyPr/>
                    <a:lstStyle/>
                    <a:p>
                      <a:r>
                        <a:rPr lang="zh-CN" altLang="en-US" sz="2400" dirty="0" smtClean="0">
                          <a:latin typeface="仿宋" panose="02010609060101010101" pitchFamily="49" charset="-122"/>
                          <a:ea typeface="仿宋" panose="02010609060101010101" pitchFamily="49" charset="-122"/>
                        </a:rPr>
                        <a:t>判断</a:t>
                      </a:r>
                      <a:r>
                        <a:rPr lang="en-US" altLang="zh-CN" sz="2400" dirty="0" smtClean="0">
                          <a:latin typeface="仿宋" panose="02010609060101010101" pitchFamily="49" charset="-122"/>
                          <a:ea typeface="仿宋" panose="02010609060101010101" pitchFamily="49" charset="-122"/>
                        </a:rPr>
                        <a:t>name</a:t>
                      </a:r>
                      <a:r>
                        <a:rPr lang="zh-CN" altLang="en-US" sz="2400" dirty="0" smtClean="0">
                          <a:latin typeface="仿宋" panose="02010609060101010101" pitchFamily="49" charset="-122"/>
                          <a:ea typeface="仿宋" panose="02010609060101010101" pitchFamily="49" charset="-122"/>
                        </a:rPr>
                        <a:t>这个文件是否存在</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3682727055"/>
                  </a:ext>
                </a:extLst>
              </a:tr>
              <a:tr h="370840">
                <a:tc>
                  <a:txBody>
                    <a:bodyPr/>
                    <a:lstStyle/>
                    <a:p>
                      <a:r>
                        <a:rPr lang="en-US" altLang="zh-CN" sz="2400" dirty="0" err="1" smtClean="0">
                          <a:latin typeface="仿宋" panose="02010609060101010101" pitchFamily="49" charset="-122"/>
                          <a:ea typeface="仿宋" panose="02010609060101010101" pitchFamily="49" charset="-122"/>
                        </a:rPr>
                        <a:t>os.path.isdir</a:t>
                      </a:r>
                      <a:r>
                        <a:rPr lang="en-US" altLang="zh-CN" sz="2400" dirty="0" smtClean="0">
                          <a:latin typeface="仿宋" panose="02010609060101010101" pitchFamily="49" charset="-122"/>
                          <a:ea typeface="仿宋" panose="02010609060101010101" pitchFamily="49" charset="-122"/>
                        </a:rPr>
                        <a:t>(name)</a:t>
                      </a:r>
                      <a:endParaRPr lang="zh-CN" altLang="en-US" sz="2400" dirty="0">
                        <a:latin typeface="仿宋" panose="02010609060101010101" pitchFamily="49" charset="-122"/>
                        <a:ea typeface="仿宋" panose="02010609060101010101" pitchFamily="49" charset="-122"/>
                      </a:endParaRPr>
                    </a:p>
                  </a:txBody>
                  <a:tcPr/>
                </a:tc>
                <a:tc>
                  <a:txBody>
                    <a:bodyPr/>
                    <a:lstStyle/>
                    <a:p>
                      <a:r>
                        <a:rPr lang="zh-CN" altLang="en-US" sz="2400" dirty="0" smtClean="0">
                          <a:latin typeface="仿宋" panose="02010609060101010101" pitchFamily="49" charset="-122"/>
                          <a:ea typeface="仿宋" panose="02010609060101010101" pitchFamily="49" charset="-122"/>
                        </a:rPr>
                        <a:t>判断</a:t>
                      </a:r>
                      <a:r>
                        <a:rPr lang="en-US" altLang="zh-CN" sz="2400" dirty="0" smtClean="0">
                          <a:latin typeface="仿宋" panose="02010609060101010101" pitchFamily="49" charset="-122"/>
                          <a:ea typeface="仿宋" panose="02010609060101010101" pitchFamily="49" charset="-122"/>
                        </a:rPr>
                        <a:t>name</a:t>
                      </a:r>
                      <a:r>
                        <a:rPr lang="zh-CN" altLang="en-US" sz="2400" dirty="0" smtClean="0">
                          <a:latin typeface="仿宋" panose="02010609060101010101" pitchFamily="49" charset="-122"/>
                          <a:ea typeface="仿宋" panose="02010609060101010101" pitchFamily="49" charset="-122"/>
                        </a:rPr>
                        <a:t>是否为目录</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3314004799"/>
                  </a:ext>
                </a:extLst>
              </a:tr>
              <a:tr h="370840">
                <a:tc>
                  <a:txBody>
                    <a:bodyPr/>
                    <a:lstStyle/>
                    <a:p>
                      <a:r>
                        <a:rPr lang="en-US" altLang="zh-CN" sz="2400" dirty="0" err="1" smtClean="0">
                          <a:latin typeface="仿宋" panose="02010609060101010101" pitchFamily="49" charset="-122"/>
                          <a:ea typeface="仿宋" panose="02010609060101010101" pitchFamily="49" charset="-122"/>
                        </a:rPr>
                        <a:t>os.path.join</a:t>
                      </a:r>
                      <a:r>
                        <a:rPr lang="en-US" altLang="zh-CN"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path,name</a:t>
                      </a:r>
                      <a:r>
                        <a:rPr lang="en-US" altLang="zh-CN" sz="2400" dirty="0" smtClean="0">
                          <a:latin typeface="仿宋" panose="02010609060101010101" pitchFamily="49" charset="-122"/>
                          <a:ea typeface="仿宋" panose="02010609060101010101" pitchFamily="49" charset="-122"/>
                        </a:rPr>
                        <a:t>)</a:t>
                      </a:r>
                      <a:endParaRPr lang="zh-CN" altLang="en-US" sz="2400" dirty="0">
                        <a:latin typeface="仿宋" panose="02010609060101010101" pitchFamily="49" charset="-122"/>
                        <a:ea typeface="仿宋" panose="02010609060101010101" pitchFamily="49" charset="-122"/>
                      </a:endParaRPr>
                    </a:p>
                  </a:txBody>
                  <a:tcPr/>
                </a:tc>
                <a:tc>
                  <a:txBody>
                    <a:bodyPr/>
                    <a:lstStyle/>
                    <a:p>
                      <a:r>
                        <a:rPr lang="zh-CN" altLang="en-US" sz="2400" dirty="0" smtClean="0">
                          <a:latin typeface="仿宋" panose="02010609060101010101" pitchFamily="49" charset="-122"/>
                          <a:ea typeface="仿宋" panose="02010609060101010101" pitchFamily="49" charset="-122"/>
                        </a:rPr>
                        <a:t>连接指定目录和文件名</a:t>
                      </a:r>
                      <a:endParaRPr lang="zh-CN" altLang="en-US" sz="24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373374236"/>
                  </a:ext>
                </a:extLst>
              </a:tr>
            </a:tbl>
          </a:graphicData>
        </a:graphic>
      </p:graphicFrame>
    </p:spTree>
    <p:extLst>
      <p:ext uri="{BB962C8B-B14F-4D97-AF65-F5344CB8AC3E}">
        <p14:creationId xmlns:p14="http://schemas.microsoft.com/office/powerpoint/2010/main" val="11832001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528300" y="261159"/>
            <a:ext cx="4680520" cy="715581"/>
          </a:xfrm>
          <a:prstGeom prst="rect">
            <a:avLst/>
          </a:prstGeom>
        </p:spPr>
        <p:txBody>
          <a:bodyPr wrap="square">
            <a:spAutoFit/>
          </a:bodyPr>
          <a:lstStyle/>
          <a:p>
            <a:pPr algn="ctr">
              <a:lnSpc>
                <a:spcPct val="150000"/>
              </a:lnSpc>
            </a:pPr>
            <a:r>
              <a:rPr lang="en-US" altLang="zh-CN" sz="3200" dirty="0" smtClean="0">
                <a:latin typeface="黑体" panose="02010609060101010101" pitchFamily="49" charset="-122"/>
                <a:ea typeface="黑体" panose="02010609060101010101" pitchFamily="49" charset="-122"/>
              </a:rPr>
              <a:t>3.2 </a:t>
            </a:r>
            <a:r>
              <a:rPr lang="zh-CN" altLang="en-US" sz="3200" dirty="0" smtClean="0">
                <a:latin typeface="黑体" panose="02010609060101010101" pitchFamily="49" charset="-122"/>
                <a:ea typeface="黑体" panose="02010609060101010101" pitchFamily="49" charset="-122"/>
              </a:rPr>
              <a:t>搭建卷积神经网络</a:t>
            </a:r>
            <a:endParaRPr lang="en-US" altLang="zh-CN" sz="3200" dirty="0" smtClean="0">
              <a:latin typeface="黑体" panose="02010609060101010101" pitchFamily="49" charset="-122"/>
              <a:ea typeface="黑体" panose="02010609060101010101" pitchFamily="49" charset="-122"/>
            </a:endParaRPr>
          </a:p>
        </p:txBody>
      </p:sp>
      <p:sp>
        <p:nvSpPr>
          <p:cNvPr id="4" name="圆角矩形 3"/>
          <p:cNvSpPr/>
          <p:nvPr/>
        </p:nvSpPr>
        <p:spPr>
          <a:xfrm>
            <a:off x="3754583" y="2382981"/>
            <a:ext cx="1697182" cy="7550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特征提取</a:t>
            </a:r>
            <a:endParaRPr lang="zh-CN" altLang="en-US" sz="2800" dirty="0"/>
          </a:p>
        </p:txBody>
      </p:sp>
      <p:sp>
        <p:nvSpPr>
          <p:cNvPr id="5" name="圆角矩形 4"/>
          <p:cNvSpPr/>
          <p:nvPr/>
        </p:nvSpPr>
        <p:spPr>
          <a:xfrm>
            <a:off x="5950527" y="2382981"/>
            <a:ext cx="2050473" cy="7550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分类器分类</a:t>
            </a:r>
            <a:endParaRPr lang="zh-CN" altLang="en-US" sz="2800" dirty="0"/>
          </a:p>
        </p:txBody>
      </p:sp>
      <p:sp>
        <p:nvSpPr>
          <p:cNvPr id="8" name="圆角矩形 7"/>
          <p:cNvSpPr/>
          <p:nvPr/>
        </p:nvSpPr>
        <p:spPr>
          <a:xfrm>
            <a:off x="3754583" y="4301835"/>
            <a:ext cx="1697182" cy="7550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特征提取</a:t>
            </a:r>
            <a:endParaRPr lang="zh-CN" altLang="en-US" sz="2800" dirty="0"/>
          </a:p>
        </p:txBody>
      </p:sp>
      <p:sp>
        <p:nvSpPr>
          <p:cNvPr id="9" name="圆角矩形 8"/>
          <p:cNvSpPr/>
          <p:nvPr/>
        </p:nvSpPr>
        <p:spPr>
          <a:xfrm>
            <a:off x="5950527" y="4301835"/>
            <a:ext cx="2050473" cy="75507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分类器分类</a:t>
            </a:r>
            <a:endParaRPr lang="zh-CN" altLang="en-US" sz="2800" dirty="0"/>
          </a:p>
        </p:txBody>
      </p:sp>
      <p:sp>
        <p:nvSpPr>
          <p:cNvPr id="3" name="椭圆 2"/>
          <p:cNvSpPr/>
          <p:nvPr/>
        </p:nvSpPr>
        <p:spPr>
          <a:xfrm>
            <a:off x="1634836" y="2085107"/>
            <a:ext cx="1350819" cy="1350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原始</a:t>
            </a:r>
            <a:r>
              <a:rPr lang="zh-CN" altLang="en-US" sz="2800" dirty="0" smtClean="0"/>
              <a:t>图像</a:t>
            </a:r>
            <a:endParaRPr lang="zh-CN" altLang="en-US" sz="2800" dirty="0"/>
          </a:p>
        </p:txBody>
      </p:sp>
      <p:sp>
        <p:nvSpPr>
          <p:cNvPr id="12" name="椭圆 11"/>
          <p:cNvSpPr/>
          <p:nvPr/>
        </p:nvSpPr>
        <p:spPr>
          <a:xfrm>
            <a:off x="8721438" y="2085106"/>
            <a:ext cx="1350819" cy="1350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分类结果</a:t>
            </a:r>
            <a:endParaRPr lang="zh-CN" altLang="en-US" sz="2800" dirty="0"/>
          </a:p>
        </p:txBody>
      </p:sp>
      <p:sp>
        <p:nvSpPr>
          <p:cNvPr id="13" name="椭圆 12"/>
          <p:cNvSpPr/>
          <p:nvPr/>
        </p:nvSpPr>
        <p:spPr>
          <a:xfrm>
            <a:off x="1634835" y="4003961"/>
            <a:ext cx="1350819" cy="1350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原始</a:t>
            </a:r>
            <a:r>
              <a:rPr lang="zh-CN" altLang="en-US" sz="2800" dirty="0" smtClean="0"/>
              <a:t>图像</a:t>
            </a:r>
            <a:endParaRPr lang="zh-CN" altLang="en-US" sz="2800" dirty="0"/>
          </a:p>
        </p:txBody>
      </p:sp>
      <p:sp>
        <p:nvSpPr>
          <p:cNvPr id="14" name="椭圆 13"/>
          <p:cNvSpPr/>
          <p:nvPr/>
        </p:nvSpPr>
        <p:spPr>
          <a:xfrm>
            <a:off x="8721437" y="4003961"/>
            <a:ext cx="1350819" cy="1350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分类结果</a:t>
            </a:r>
            <a:endParaRPr lang="zh-CN" altLang="en-US" sz="2800" dirty="0"/>
          </a:p>
        </p:txBody>
      </p:sp>
      <p:sp>
        <p:nvSpPr>
          <p:cNvPr id="15" name="右箭头 14"/>
          <p:cNvSpPr/>
          <p:nvPr/>
        </p:nvSpPr>
        <p:spPr>
          <a:xfrm>
            <a:off x="3065317" y="2625433"/>
            <a:ext cx="602674" cy="270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a:off x="3068781" y="4544288"/>
            <a:ext cx="602674" cy="270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a:off x="8059882" y="2625432"/>
            <a:ext cx="602674" cy="270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8059882" y="4544287"/>
            <a:ext cx="602674" cy="270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5455717" y="2625432"/>
            <a:ext cx="494810" cy="270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5455717" y="4544286"/>
            <a:ext cx="494810" cy="270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3456709" y="3859002"/>
            <a:ext cx="4793673" cy="2244436"/>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p>
          <a:p>
            <a:pPr algn="ctr"/>
            <a:endParaRPr lang="en-US" altLang="zh-CN" dirty="0"/>
          </a:p>
          <a:p>
            <a:pPr algn="ctr"/>
            <a:endParaRPr lang="en-US" altLang="zh-CN" dirty="0" smtClean="0"/>
          </a:p>
          <a:p>
            <a:pPr algn="ctr"/>
            <a:endParaRPr lang="en-US" altLang="zh-CN" dirty="0"/>
          </a:p>
          <a:p>
            <a:pPr algn="ctr"/>
            <a:endParaRPr lang="en-US" altLang="zh-CN" dirty="0" smtClean="0"/>
          </a:p>
          <a:p>
            <a:pPr algn="ctr"/>
            <a:r>
              <a:rPr lang="zh-CN" altLang="en-US" sz="2800" dirty="0" smtClean="0"/>
              <a:t>深度神经网络</a:t>
            </a:r>
            <a:endParaRPr lang="zh-CN" altLang="en-US" sz="2800" dirty="0"/>
          </a:p>
        </p:txBody>
      </p:sp>
      <p:sp>
        <p:nvSpPr>
          <p:cNvPr id="22" name="文本框 21"/>
          <p:cNvSpPr txBox="1"/>
          <p:nvPr/>
        </p:nvSpPr>
        <p:spPr>
          <a:xfrm>
            <a:off x="817417" y="1255462"/>
            <a:ext cx="7335983" cy="523220"/>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回顾：深度学习与传统机器学习的区别</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30459677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528300" y="261159"/>
            <a:ext cx="4680520" cy="715581"/>
          </a:xfrm>
          <a:prstGeom prst="rect">
            <a:avLst/>
          </a:prstGeom>
        </p:spPr>
        <p:txBody>
          <a:bodyPr wrap="square">
            <a:spAutoFit/>
          </a:bodyPr>
          <a:lstStyle/>
          <a:p>
            <a:pPr algn="ctr">
              <a:lnSpc>
                <a:spcPct val="150000"/>
              </a:lnSpc>
            </a:pPr>
            <a:r>
              <a:rPr lang="en-US" altLang="zh-CN" sz="3200" dirty="0" smtClean="0">
                <a:latin typeface="黑体" panose="02010609060101010101" pitchFamily="49" charset="-122"/>
                <a:ea typeface="黑体" panose="02010609060101010101" pitchFamily="49" charset="-122"/>
              </a:rPr>
              <a:t>3.2 </a:t>
            </a:r>
            <a:r>
              <a:rPr lang="zh-CN" altLang="en-US" sz="3200" dirty="0" smtClean="0">
                <a:latin typeface="黑体" panose="02010609060101010101" pitchFamily="49" charset="-122"/>
                <a:ea typeface="黑体" panose="02010609060101010101" pitchFamily="49" charset="-122"/>
              </a:rPr>
              <a:t>搭建神经网络</a:t>
            </a:r>
            <a:endParaRPr lang="en-US" altLang="zh-CN" sz="3200" dirty="0" smtClean="0">
              <a:latin typeface="黑体" panose="02010609060101010101" pitchFamily="49" charset="-122"/>
              <a:ea typeface="黑体" panose="02010609060101010101" pitchFamily="49" charset="-122"/>
            </a:endParaRPr>
          </a:p>
        </p:txBody>
      </p:sp>
      <p:sp>
        <p:nvSpPr>
          <p:cNvPr id="22" name="文本框 21"/>
          <p:cNvSpPr txBox="1"/>
          <p:nvPr/>
        </p:nvSpPr>
        <p:spPr>
          <a:xfrm>
            <a:off x="755071" y="1180313"/>
            <a:ext cx="7335983"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1.</a:t>
            </a:r>
            <a:r>
              <a:rPr lang="zh-CN" altLang="en-US" sz="2800" dirty="0" smtClean="0">
                <a:latin typeface="黑体" panose="02010609060101010101" pitchFamily="49" charset="-122"/>
                <a:ea typeface="黑体" panose="02010609060101010101" pitchFamily="49" charset="-122"/>
              </a:rPr>
              <a:t>深度神经网络的结构</a:t>
            </a:r>
            <a:endParaRPr lang="zh-CN" altLang="en-US" sz="2800" dirty="0">
              <a:latin typeface="黑体" panose="02010609060101010101" pitchFamily="49" charset="-122"/>
              <a:ea typeface="黑体" panose="02010609060101010101" pitchFamily="49" charset="-122"/>
            </a:endParaRPr>
          </a:p>
        </p:txBody>
      </p:sp>
      <p:sp>
        <p:nvSpPr>
          <p:cNvPr id="2" name="文本框 1"/>
          <p:cNvSpPr txBox="1"/>
          <p:nvPr/>
        </p:nvSpPr>
        <p:spPr>
          <a:xfrm>
            <a:off x="6365032" y="1580191"/>
            <a:ext cx="4510225" cy="4745915"/>
          </a:xfrm>
          <a:prstGeom prst="rect">
            <a:avLst/>
          </a:prstGeom>
          <a:noFill/>
        </p:spPr>
        <p:txBody>
          <a:bodyPr wrap="square" rtlCol="0">
            <a:spAutoFit/>
          </a:bodyPr>
          <a:lstStyle/>
          <a:p>
            <a:pPr>
              <a:lnSpc>
                <a:spcPct val="120000"/>
              </a:lnSpc>
            </a:pPr>
            <a:r>
              <a:rPr lang="zh-CN" altLang="en-US" sz="2400" dirty="0" smtClean="0">
                <a:latin typeface="仿宋" panose="02010609060101010101" pitchFamily="49" charset="-122"/>
                <a:ea typeface="仿宋" panose="02010609060101010101" pitchFamily="49" charset="-122"/>
              </a:rPr>
              <a:t>由多个顺序连接的层组成：</a:t>
            </a:r>
            <a:endParaRPr lang="en-US" altLang="zh-CN" sz="2400" dirty="0" smtClean="0">
              <a:latin typeface="仿宋" panose="02010609060101010101" pitchFamily="49" charset="-122"/>
              <a:ea typeface="仿宋" panose="02010609060101010101" pitchFamily="49" charset="-122"/>
            </a:endParaRPr>
          </a:p>
          <a:p>
            <a:pPr>
              <a:lnSpc>
                <a:spcPct val="120000"/>
              </a:lnSpc>
            </a:pPr>
            <a:endParaRPr lang="en-US" altLang="zh-CN" sz="1100" dirty="0" smtClean="0">
              <a:latin typeface="仿宋" panose="02010609060101010101" pitchFamily="49" charset="-122"/>
              <a:ea typeface="仿宋" panose="02010609060101010101" pitchFamily="49" charset="-122"/>
            </a:endParaRPr>
          </a:p>
          <a:p>
            <a:pPr marL="342900" indent="-342900">
              <a:lnSpc>
                <a:spcPct val="12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第一层一般图像为输入，通过特征的运算从图像中提取特征；</a:t>
            </a:r>
            <a:endParaRPr lang="en-US" altLang="zh-CN" sz="2400" dirty="0" smtClean="0">
              <a:latin typeface="仿宋" panose="02010609060101010101" pitchFamily="49" charset="-122"/>
              <a:ea typeface="仿宋" panose="02010609060101010101" pitchFamily="49" charset="-122"/>
            </a:endParaRPr>
          </a:p>
          <a:p>
            <a:pPr marL="342900" indent="-342900">
              <a:lnSpc>
                <a:spcPct val="12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接下来的每一层以前一层提取出来的特征为输入，对其进行特定形式的变换，便可以得到更复杂的一些特征。</a:t>
            </a:r>
            <a:endParaRPr lang="en-US" altLang="zh-CN" sz="2400" dirty="0" smtClean="0">
              <a:latin typeface="仿宋" panose="02010609060101010101" pitchFamily="49" charset="-122"/>
              <a:ea typeface="仿宋" panose="02010609060101010101" pitchFamily="49" charset="-122"/>
            </a:endParaRPr>
          </a:p>
          <a:p>
            <a:pPr marL="342900" indent="-342900">
              <a:lnSpc>
                <a:spcPct val="12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经过多层变换后，神经网络就可以将原始图像变换为高层次的抽象的特征。</a:t>
            </a:r>
            <a:endParaRPr lang="zh-CN" altLang="en-US" sz="2400" dirty="0">
              <a:latin typeface="仿宋" panose="02010609060101010101" pitchFamily="49" charset="-122"/>
              <a:ea typeface="仿宋" panose="02010609060101010101" pitchFamily="49" charset="-122"/>
            </a:endParaRPr>
          </a:p>
        </p:txBody>
      </p:sp>
      <p:pic>
        <p:nvPicPr>
          <p:cNvPr id="7" name="图片 6"/>
          <p:cNvPicPr>
            <a:picLocks noChangeAspect="1"/>
          </p:cNvPicPr>
          <p:nvPr/>
        </p:nvPicPr>
        <p:blipFill>
          <a:blip r:embed="rId3"/>
          <a:stretch>
            <a:fillRect/>
          </a:stretch>
        </p:blipFill>
        <p:spPr>
          <a:xfrm>
            <a:off x="870931" y="4416167"/>
            <a:ext cx="3278505" cy="1608167"/>
          </a:xfrm>
          <a:prstGeom prst="rect">
            <a:avLst/>
          </a:prstGeom>
        </p:spPr>
      </p:pic>
      <p:pic>
        <p:nvPicPr>
          <p:cNvPr id="9" name="图片 8"/>
          <p:cNvPicPr>
            <a:picLocks noChangeAspect="1"/>
          </p:cNvPicPr>
          <p:nvPr/>
        </p:nvPicPr>
        <p:blipFill>
          <a:blip r:embed="rId4"/>
          <a:stretch>
            <a:fillRect/>
          </a:stretch>
        </p:blipFill>
        <p:spPr>
          <a:xfrm>
            <a:off x="870931" y="1881965"/>
            <a:ext cx="3278505" cy="2355770"/>
          </a:xfrm>
          <a:prstGeom prst="rect">
            <a:avLst/>
          </a:prstGeom>
        </p:spPr>
      </p:pic>
      <p:pic>
        <p:nvPicPr>
          <p:cNvPr id="13" name="Picture 4">
            <a:extLst>
              <a:ext uri="{FF2B5EF4-FFF2-40B4-BE49-F238E27FC236}">
                <a16:creationId xmlns:a16="http://schemas.microsoft.com/office/drawing/2014/main" id="{2638D541-A9D8-4F8D-B700-084A3B0C3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327" y="1881965"/>
            <a:ext cx="1813814" cy="4142369"/>
          </a:xfrm>
          <a:prstGeom prst="rect">
            <a:avLst/>
          </a:prstGeom>
          <a:noFill/>
          <a:ln>
            <a:noFill/>
          </a:ln>
          <a:effectLst/>
          <a:extLst>
            <a:ext uri="{909E8E84-426E-40DD-AFC4-6F175D3DCCD1}">
              <a14:hiddenFill xmlns:a14="http://schemas.microsoft.com/office/drawing/2010/main">
                <a:solidFill>
                  <a:srgbClr val="E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50402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a:xfrm>
            <a:off x="5046574" y="1478017"/>
            <a:ext cx="6704347" cy="3118491"/>
          </a:xfrm>
          <a:prstGeom prst="rect">
            <a:avLst/>
          </a:prstGeom>
          <a:solidFill>
            <a:schemeClr val="tx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4" name="矩形 73"/>
          <p:cNvSpPr/>
          <p:nvPr/>
        </p:nvSpPr>
        <p:spPr>
          <a:xfrm>
            <a:off x="403111" y="1525295"/>
            <a:ext cx="3990472" cy="3071213"/>
          </a:xfrm>
          <a:prstGeom prst="rect">
            <a:avLst/>
          </a:prstGeom>
          <a:solidFill>
            <a:schemeClr val="tx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527040" y="1856190"/>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椭圆 9"/>
          <p:cNvSpPr/>
          <p:nvPr/>
        </p:nvSpPr>
        <p:spPr>
          <a:xfrm>
            <a:off x="5527040" y="2518956"/>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椭圆 10"/>
          <p:cNvSpPr/>
          <p:nvPr/>
        </p:nvSpPr>
        <p:spPr>
          <a:xfrm>
            <a:off x="5527040" y="3526172"/>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椭圆 11"/>
          <p:cNvSpPr/>
          <p:nvPr/>
        </p:nvSpPr>
        <p:spPr>
          <a:xfrm>
            <a:off x="6817360" y="1525295"/>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椭圆 12"/>
          <p:cNvSpPr/>
          <p:nvPr/>
        </p:nvSpPr>
        <p:spPr>
          <a:xfrm>
            <a:off x="6817360" y="2188061"/>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椭圆 13"/>
          <p:cNvSpPr/>
          <p:nvPr/>
        </p:nvSpPr>
        <p:spPr>
          <a:xfrm>
            <a:off x="6817360" y="2840320"/>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5" name="椭圆 14"/>
          <p:cNvSpPr/>
          <p:nvPr/>
        </p:nvSpPr>
        <p:spPr>
          <a:xfrm>
            <a:off x="6817360" y="3643589"/>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16" name="直接连接符 15"/>
          <p:cNvCxnSpPr>
            <a:stCxn id="9" idx="6"/>
            <a:endCxn id="12" idx="2"/>
          </p:cNvCxnSpPr>
          <p:nvPr/>
        </p:nvCxnSpPr>
        <p:spPr>
          <a:xfrm flipV="1">
            <a:off x="5902960" y="1723415"/>
            <a:ext cx="914400" cy="330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9" idx="6"/>
            <a:endCxn id="13" idx="2"/>
          </p:cNvCxnSpPr>
          <p:nvPr/>
        </p:nvCxnSpPr>
        <p:spPr>
          <a:xfrm>
            <a:off x="5902960" y="2054310"/>
            <a:ext cx="914400" cy="331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9" idx="6"/>
            <a:endCxn id="14" idx="2"/>
          </p:cNvCxnSpPr>
          <p:nvPr/>
        </p:nvCxnSpPr>
        <p:spPr>
          <a:xfrm>
            <a:off x="5902960" y="2054310"/>
            <a:ext cx="914400" cy="98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9" idx="6"/>
            <a:endCxn id="15" idx="2"/>
          </p:cNvCxnSpPr>
          <p:nvPr/>
        </p:nvCxnSpPr>
        <p:spPr>
          <a:xfrm>
            <a:off x="5902960" y="2054310"/>
            <a:ext cx="914400" cy="1787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0" idx="6"/>
            <a:endCxn id="12" idx="2"/>
          </p:cNvCxnSpPr>
          <p:nvPr/>
        </p:nvCxnSpPr>
        <p:spPr>
          <a:xfrm flipV="1">
            <a:off x="5902960" y="1723415"/>
            <a:ext cx="914400" cy="993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0" idx="6"/>
            <a:endCxn id="13" idx="2"/>
          </p:cNvCxnSpPr>
          <p:nvPr/>
        </p:nvCxnSpPr>
        <p:spPr>
          <a:xfrm flipV="1">
            <a:off x="5902960" y="2386181"/>
            <a:ext cx="914400" cy="330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0" idx="6"/>
            <a:endCxn id="14" idx="2"/>
          </p:cNvCxnSpPr>
          <p:nvPr/>
        </p:nvCxnSpPr>
        <p:spPr>
          <a:xfrm>
            <a:off x="5902960" y="2717076"/>
            <a:ext cx="914400" cy="32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0" idx="6"/>
            <a:endCxn id="15" idx="2"/>
          </p:cNvCxnSpPr>
          <p:nvPr/>
        </p:nvCxnSpPr>
        <p:spPr>
          <a:xfrm>
            <a:off x="5902960" y="2717076"/>
            <a:ext cx="914400" cy="1124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1" idx="6"/>
            <a:endCxn id="12" idx="2"/>
          </p:cNvCxnSpPr>
          <p:nvPr/>
        </p:nvCxnSpPr>
        <p:spPr>
          <a:xfrm flipV="1">
            <a:off x="5902960" y="1723415"/>
            <a:ext cx="914400" cy="2000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1" idx="6"/>
            <a:endCxn id="13" idx="2"/>
          </p:cNvCxnSpPr>
          <p:nvPr/>
        </p:nvCxnSpPr>
        <p:spPr>
          <a:xfrm flipV="1">
            <a:off x="5902960" y="2386181"/>
            <a:ext cx="914400" cy="133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1" idx="6"/>
            <a:endCxn id="14" idx="2"/>
          </p:cNvCxnSpPr>
          <p:nvPr/>
        </p:nvCxnSpPr>
        <p:spPr>
          <a:xfrm flipV="1">
            <a:off x="5902960" y="3038440"/>
            <a:ext cx="914400" cy="685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1" idx="6"/>
            <a:endCxn id="15" idx="2"/>
          </p:cNvCxnSpPr>
          <p:nvPr/>
        </p:nvCxnSpPr>
        <p:spPr>
          <a:xfrm>
            <a:off x="5902960" y="3724292"/>
            <a:ext cx="914400" cy="117417"/>
          </a:xfrm>
          <a:prstGeom prst="line">
            <a:avLst/>
          </a:prstGeom>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8867140" y="1525295"/>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椭圆 28"/>
          <p:cNvSpPr/>
          <p:nvPr/>
        </p:nvSpPr>
        <p:spPr>
          <a:xfrm>
            <a:off x="8867140" y="2188061"/>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a:off x="8867140" y="2840320"/>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a:off x="8867140" y="3623269"/>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椭圆 31"/>
          <p:cNvSpPr/>
          <p:nvPr/>
        </p:nvSpPr>
        <p:spPr>
          <a:xfrm>
            <a:off x="10916920" y="2252430"/>
            <a:ext cx="375920" cy="3962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椭圆 32"/>
          <p:cNvSpPr/>
          <p:nvPr/>
        </p:nvSpPr>
        <p:spPr>
          <a:xfrm>
            <a:off x="10916920" y="3250476"/>
            <a:ext cx="375920" cy="3962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34" name="直接连接符 33"/>
          <p:cNvCxnSpPr>
            <a:stCxn id="28" idx="6"/>
            <a:endCxn id="32" idx="2"/>
          </p:cNvCxnSpPr>
          <p:nvPr/>
        </p:nvCxnSpPr>
        <p:spPr>
          <a:xfrm>
            <a:off x="9243060" y="1723415"/>
            <a:ext cx="1673860" cy="72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28" idx="6"/>
            <a:endCxn id="33" idx="2"/>
          </p:cNvCxnSpPr>
          <p:nvPr/>
        </p:nvCxnSpPr>
        <p:spPr>
          <a:xfrm>
            <a:off x="9243060" y="1723415"/>
            <a:ext cx="1673860" cy="17251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29" idx="6"/>
            <a:endCxn id="32" idx="2"/>
          </p:cNvCxnSpPr>
          <p:nvPr/>
        </p:nvCxnSpPr>
        <p:spPr>
          <a:xfrm>
            <a:off x="9243060" y="2386181"/>
            <a:ext cx="1673860" cy="64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29" idx="6"/>
            <a:endCxn id="33" idx="2"/>
          </p:cNvCxnSpPr>
          <p:nvPr/>
        </p:nvCxnSpPr>
        <p:spPr>
          <a:xfrm>
            <a:off x="9243060" y="2386181"/>
            <a:ext cx="1673860" cy="1062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30" idx="6"/>
            <a:endCxn id="32" idx="2"/>
          </p:cNvCxnSpPr>
          <p:nvPr/>
        </p:nvCxnSpPr>
        <p:spPr>
          <a:xfrm flipV="1">
            <a:off x="9243060" y="2450550"/>
            <a:ext cx="1673860" cy="587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0" idx="6"/>
            <a:endCxn id="33" idx="2"/>
          </p:cNvCxnSpPr>
          <p:nvPr/>
        </p:nvCxnSpPr>
        <p:spPr>
          <a:xfrm>
            <a:off x="9243060" y="3038440"/>
            <a:ext cx="1673860" cy="410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1" idx="6"/>
            <a:endCxn id="32" idx="2"/>
          </p:cNvCxnSpPr>
          <p:nvPr/>
        </p:nvCxnSpPr>
        <p:spPr>
          <a:xfrm flipV="1">
            <a:off x="9243060" y="2450550"/>
            <a:ext cx="1673860" cy="137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1" idx="6"/>
            <a:endCxn id="33" idx="2"/>
          </p:cNvCxnSpPr>
          <p:nvPr/>
        </p:nvCxnSpPr>
        <p:spPr>
          <a:xfrm flipV="1">
            <a:off x="9243060" y="3448596"/>
            <a:ext cx="1673860" cy="372793"/>
          </a:xfrm>
          <a:prstGeom prst="line">
            <a:avLst/>
          </a:prstGeom>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660006" y="2284765"/>
            <a:ext cx="1040670" cy="523220"/>
          </a:xfrm>
          <a:prstGeom prst="rect">
            <a:avLst/>
          </a:prstGeom>
          <a:noFill/>
        </p:spPr>
        <p:txBody>
          <a:bodyPr wrap="none" rtlCol="0">
            <a:spAutoFit/>
          </a:bodyPr>
          <a:lstStyle/>
          <a:p>
            <a:r>
              <a:rPr lang="en-US" altLang="zh-CN" sz="2800" dirty="0">
                <a:solidFill>
                  <a:schemeClr val="bg1"/>
                </a:solidFill>
              </a:rPr>
              <a:t>………</a:t>
            </a:r>
            <a:endParaRPr lang="zh-CN" altLang="en-US" sz="2800" dirty="0">
              <a:solidFill>
                <a:schemeClr val="bg1"/>
              </a:solidFill>
            </a:endParaRPr>
          </a:p>
        </p:txBody>
      </p:sp>
      <p:sp>
        <p:nvSpPr>
          <p:cNvPr id="43" name="文本框 42"/>
          <p:cNvSpPr txBox="1"/>
          <p:nvPr/>
        </p:nvSpPr>
        <p:spPr>
          <a:xfrm>
            <a:off x="5276418" y="3976605"/>
            <a:ext cx="877163" cy="369332"/>
          </a:xfrm>
          <a:prstGeom prst="rect">
            <a:avLst/>
          </a:prstGeom>
          <a:noFill/>
        </p:spPr>
        <p:txBody>
          <a:bodyPr wrap="none" rtlCol="0">
            <a:spAutoFit/>
          </a:bodyPr>
          <a:lstStyle/>
          <a:p>
            <a:r>
              <a:rPr lang="zh-CN" altLang="en-US" dirty="0">
                <a:solidFill>
                  <a:schemeClr val="bg1"/>
                </a:solidFill>
                <a:latin typeface="+mn-ea"/>
              </a:rPr>
              <a:t>输入层</a:t>
            </a:r>
          </a:p>
        </p:txBody>
      </p:sp>
      <p:sp>
        <p:nvSpPr>
          <p:cNvPr id="44" name="文本框 43"/>
          <p:cNvSpPr txBox="1"/>
          <p:nvPr/>
        </p:nvSpPr>
        <p:spPr>
          <a:xfrm>
            <a:off x="6538935" y="4001022"/>
            <a:ext cx="994183" cy="369332"/>
          </a:xfrm>
          <a:prstGeom prst="rect">
            <a:avLst/>
          </a:prstGeom>
          <a:noFill/>
        </p:spPr>
        <p:txBody>
          <a:bodyPr wrap="none" rtlCol="0">
            <a:spAutoFit/>
          </a:bodyPr>
          <a:lstStyle/>
          <a:p>
            <a:r>
              <a:rPr lang="zh-CN" altLang="en-US" dirty="0">
                <a:solidFill>
                  <a:schemeClr val="bg1"/>
                </a:solidFill>
                <a:latin typeface="+mn-ea"/>
              </a:rPr>
              <a:t>隐含层</a:t>
            </a:r>
            <a:r>
              <a:rPr lang="en-US" altLang="zh-CN" dirty="0">
                <a:solidFill>
                  <a:schemeClr val="bg1"/>
                </a:solidFill>
                <a:latin typeface="+mn-ea"/>
              </a:rPr>
              <a:t>1</a:t>
            </a:r>
            <a:endParaRPr lang="zh-CN" altLang="en-US" dirty="0">
              <a:solidFill>
                <a:schemeClr val="bg1"/>
              </a:solidFill>
              <a:latin typeface="+mn-ea"/>
            </a:endParaRPr>
          </a:p>
        </p:txBody>
      </p:sp>
      <p:sp>
        <p:nvSpPr>
          <p:cNvPr id="45" name="文本框 44"/>
          <p:cNvSpPr txBox="1"/>
          <p:nvPr/>
        </p:nvSpPr>
        <p:spPr>
          <a:xfrm>
            <a:off x="8590930" y="4001022"/>
            <a:ext cx="1055097" cy="369332"/>
          </a:xfrm>
          <a:prstGeom prst="rect">
            <a:avLst/>
          </a:prstGeom>
          <a:noFill/>
        </p:spPr>
        <p:txBody>
          <a:bodyPr wrap="none" rtlCol="0">
            <a:spAutoFit/>
          </a:bodyPr>
          <a:lstStyle/>
          <a:p>
            <a:r>
              <a:rPr lang="zh-CN" altLang="en-US" dirty="0">
                <a:solidFill>
                  <a:schemeClr val="bg1"/>
                </a:solidFill>
                <a:latin typeface="+mn-ea"/>
              </a:rPr>
              <a:t>隐含层</a:t>
            </a:r>
            <a:r>
              <a:rPr lang="en-US" altLang="zh-CN" dirty="0">
                <a:solidFill>
                  <a:schemeClr val="bg1"/>
                </a:solidFill>
                <a:latin typeface="+mn-ea"/>
              </a:rPr>
              <a:t>N</a:t>
            </a:r>
            <a:endParaRPr lang="zh-CN" altLang="en-US" dirty="0">
              <a:solidFill>
                <a:schemeClr val="bg1"/>
              </a:solidFill>
              <a:latin typeface="+mn-ea"/>
            </a:endParaRPr>
          </a:p>
        </p:txBody>
      </p:sp>
      <p:sp>
        <p:nvSpPr>
          <p:cNvPr id="46" name="文本框 45"/>
          <p:cNvSpPr txBox="1"/>
          <p:nvPr/>
        </p:nvSpPr>
        <p:spPr>
          <a:xfrm>
            <a:off x="10642925" y="3969008"/>
            <a:ext cx="1107996" cy="369332"/>
          </a:xfrm>
          <a:prstGeom prst="rect">
            <a:avLst/>
          </a:prstGeom>
          <a:noFill/>
        </p:spPr>
        <p:txBody>
          <a:bodyPr wrap="none" rtlCol="0">
            <a:spAutoFit/>
          </a:bodyPr>
          <a:lstStyle/>
          <a:p>
            <a:r>
              <a:rPr lang="zh-CN" altLang="en-US" dirty="0">
                <a:solidFill>
                  <a:schemeClr val="bg1"/>
                </a:solidFill>
                <a:latin typeface="+mn-ea"/>
              </a:rPr>
              <a:t>分类输出</a:t>
            </a:r>
          </a:p>
        </p:txBody>
      </p:sp>
      <p:sp>
        <p:nvSpPr>
          <p:cNvPr id="47" name="文本框 46"/>
          <p:cNvSpPr txBox="1"/>
          <p:nvPr/>
        </p:nvSpPr>
        <p:spPr>
          <a:xfrm>
            <a:off x="6613643" y="4623948"/>
            <a:ext cx="3570208" cy="461665"/>
          </a:xfrm>
          <a:prstGeom prst="rect">
            <a:avLst/>
          </a:prstGeom>
          <a:noFill/>
        </p:spPr>
        <p:txBody>
          <a:bodyPr wrap="none" rtlCol="0">
            <a:spAutoFit/>
          </a:bodyPr>
          <a:lstStyle/>
          <a:p>
            <a:r>
              <a:rPr lang="zh-CN" altLang="en-US" sz="2400" dirty="0">
                <a:latin typeface="黑体" panose="02010609060101010101" pitchFamily="49" charset="-122"/>
                <a:ea typeface="黑体" panose="02010609060101010101" pitchFamily="49" charset="-122"/>
              </a:rPr>
              <a:t>多层结构的人工神经网络</a:t>
            </a:r>
          </a:p>
        </p:txBody>
      </p:sp>
      <p:sp>
        <p:nvSpPr>
          <p:cNvPr id="48" name="文本框 47">
            <a:extLst>
              <a:ext uri="{FF2B5EF4-FFF2-40B4-BE49-F238E27FC236}">
                <a16:creationId xmlns:a16="http://schemas.microsoft.com/office/drawing/2014/main" id="{05B0A91B-3370-4E69-A826-1152240539BB}"/>
              </a:ext>
            </a:extLst>
          </p:cNvPr>
          <p:cNvSpPr txBox="1"/>
          <p:nvPr/>
        </p:nvSpPr>
        <p:spPr>
          <a:xfrm>
            <a:off x="1177072" y="5325050"/>
            <a:ext cx="9393946" cy="1200329"/>
          </a:xfrm>
          <a:prstGeom prst="rect">
            <a:avLst/>
          </a:prstGeom>
          <a:noFill/>
        </p:spPr>
        <p:txBody>
          <a:bodyPr wrap="square" rtlCol="0">
            <a:spAutoFit/>
          </a:bodyPr>
          <a:lstStyle/>
          <a:p>
            <a:pPr>
              <a:lnSpc>
                <a:spcPct val="150000"/>
              </a:lnSpc>
            </a:pPr>
            <a:r>
              <a:rPr lang="zh-CN" altLang="en-US" sz="2400" dirty="0">
                <a:latin typeface="黑体" panose="02010609060101010101" pitchFamily="49" charset="-122"/>
                <a:ea typeface="黑体" panose="02010609060101010101" pitchFamily="49" charset="-122"/>
              </a:rPr>
              <a:t>多层结构</a:t>
            </a:r>
            <a:r>
              <a:rPr lang="zh-CN" altLang="en-US" sz="2400" dirty="0" smtClean="0">
                <a:latin typeface="黑体" panose="02010609060101010101" pitchFamily="49" charset="-122"/>
                <a:ea typeface="黑体" panose="02010609060101010101" pitchFamily="49" charset="-122"/>
              </a:rPr>
              <a:t>的人工神经网络，实现了从</a:t>
            </a:r>
            <a:r>
              <a:rPr lang="zh-CN" altLang="en-US" sz="2400" dirty="0">
                <a:latin typeface="黑体" panose="02010609060101010101" pitchFamily="49" charset="-122"/>
                <a:ea typeface="黑体" panose="02010609060101010101" pitchFamily="49" charset="-122"/>
              </a:rPr>
              <a:t>单层到多层的</a:t>
            </a:r>
            <a:r>
              <a:rPr lang="zh-CN" altLang="en-US" sz="2400" dirty="0" smtClean="0">
                <a:latin typeface="黑体" panose="02010609060101010101" pitchFamily="49" charset="-122"/>
                <a:ea typeface="黑体" panose="02010609060101010101" pitchFamily="49" charset="-122"/>
              </a:rPr>
              <a:t>扩展</a:t>
            </a:r>
            <a:r>
              <a:rPr lang="zh-CN" altLang="en-US" sz="2400" dirty="0">
                <a:latin typeface="黑体" panose="02010609060101010101" pitchFamily="49" charset="-122"/>
                <a:ea typeface="黑体" panose="02010609060101010101" pitchFamily="49" charset="-122"/>
              </a:rPr>
              <a:t>，</a:t>
            </a:r>
            <a:r>
              <a:rPr lang="zh-CN" altLang="en-US" sz="2400" dirty="0" smtClean="0">
                <a:latin typeface="黑体" panose="02010609060101010101" pitchFamily="49" charset="-122"/>
                <a:ea typeface="黑体" panose="02010609060101010101" pitchFamily="49" charset="-122"/>
              </a:rPr>
              <a:t>可得到</a:t>
            </a:r>
            <a:r>
              <a:rPr lang="zh-CN" altLang="en-US" sz="2400" dirty="0">
                <a:latin typeface="黑体" panose="02010609060101010101" pitchFamily="49" charset="-122"/>
                <a:ea typeface="黑体" panose="02010609060101010101" pitchFamily="49" charset="-122"/>
              </a:rPr>
              <a:t>更加抽象的特征表述。</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根据问题设计网络深度，一般</a:t>
            </a: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5</a:t>
            </a:r>
            <a:r>
              <a:rPr lang="zh-CN" altLang="en-US" sz="2400" dirty="0">
                <a:latin typeface="黑体" panose="02010609060101010101" pitchFamily="49" charset="-122"/>
                <a:ea typeface="黑体" panose="02010609060101010101" pitchFamily="49" charset="-122"/>
              </a:rPr>
              <a:t>层。</a:t>
            </a:r>
          </a:p>
        </p:txBody>
      </p:sp>
      <p:sp>
        <p:nvSpPr>
          <p:cNvPr id="49" name="椭圆 48"/>
          <p:cNvSpPr/>
          <p:nvPr/>
        </p:nvSpPr>
        <p:spPr>
          <a:xfrm>
            <a:off x="774353" y="1747333"/>
            <a:ext cx="410239" cy="438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761517" y="2422235"/>
            <a:ext cx="423075" cy="43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69154" y="3473164"/>
            <a:ext cx="407918" cy="396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1871845" y="2582911"/>
            <a:ext cx="599602" cy="610158"/>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3" name="直接连接符 52"/>
          <p:cNvCxnSpPr>
            <a:stCxn id="49" idx="6"/>
            <a:endCxn id="52" idx="2"/>
          </p:cNvCxnSpPr>
          <p:nvPr/>
        </p:nvCxnSpPr>
        <p:spPr>
          <a:xfrm>
            <a:off x="1184592" y="1966803"/>
            <a:ext cx="687253" cy="921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0" idx="6"/>
            <a:endCxn id="52" idx="2"/>
          </p:cNvCxnSpPr>
          <p:nvPr/>
        </p:nvCxnSpPr>
        <p:spPr>
          <a:xfrm>
            <a:off x="1184592" y="2639123"/>
            <a:ext cx="687253" cy="248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51" idx="6"/>
            <a:endCxn id="52" idx="2"/>
          </p:cNvCxnSpPr>
          <p:nvPr/>
        </p:nvCxnSpPr>
        <p:spPr>
          <a:xfrm flipV="1">
            <a:off x="1177072" y="2887990"/>
            <a:ext cx="694773" cy="78334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6" name="对象 55"/>
          <p:cNvGraphicFramePr>
            <a:graphicFrameLocks noChangeAspect="1"/>
          </p:cNvGraphicFramePr>
          <p:nvPr>
            <p:extLst>
              <p:ext uri="{D42A27DB-BD31-4B8C-83A1-F6EECF244321}">
                <p14:modId xmlns:p14="http://schemas.microsoft.com/office/powerpoint/2010/main" val="861661061"/>
              </p:ext>
            </p:extLst>
          </p:nvPr>
        </p:nvGraphicFramePr>
        <p:xfrm>
          <a:off x="2027238" y="2692485"/>
          <a:ext cx="114300" cy="177800"/>
        </p:xfrm>
        <a:graphic>
          <a:graphicData uri="http://schemas.openxmlformats.org/presentationml/2006/ole">
            <mc:AlternateContent xmlns:mc="http://schemas.openxmlformats.org/markup-compatibility/2006">
              <mc:Choice xmlns:v="urn:schemas-microsoft-com:vml" Requires="v">
                <p:oleObj spid="_x0000_s28808" name="Equation" r:id="rId4" imgW="114120" imgH="177480" progId="Equation.DSMT4">
                  <p:embed/>
                </p:oleObj>
              </mc:Choice>
              <mc:Fallback>
                <p:oleObj name="Equation" r:id="rId4" imgW="114120" imgH="177480" progId="Equation.DSMT4">
                  <p:embed/>
                  <p:pic>
                    <p:nvPicPr>
                      <p:cNvPr id="16" name="对象 15"/>
                      <p:cNvPicPr/>
                      <p:nvPr/>
                    </p:nvPicPr>
                    <p:blipFill>
                      <a:blip r:embed="rId5"/>
                      <a:stretch>
                        <a:fillRect/>
                      </a:stretch>
                    </p:blipFill>
                    <p:spPr>
                      <a:xfrm>
                        <a:off x="2027238" y="2692485"/>
                        <a:ext cx="114300" cy="177800"/>
                      </a:xfrm>
                      <a:prstGeom prst="rect">
                        <a:avLst/>
                      </a:prstGeom>
                    </p:spPr>
                  </p:pic>
                </p:oleObj>
              </mc:Fallback>
            </mc:AlternateContent>
          </a:graphicData>
        </a:graphic>
      </p:graphicFrame>
      <p:graphicFrame>
        <p:nvGraphicFramePr>
          <p:cNvPr id="57" name="对象 56"/>
          <p:cNvGraphicFramePr>
            <a:graphicFrameLocks noChangeAspect="1"/>
          </p:cNvGraphicFramePr>
          <p:nvPr>
            <p:extLst>
              <p:ext uri="{D42A27DB-BD31-4B8C-83A1-F6EECF244321}">
                <p14:modId xmlns:p14="http://schemas.microsoft.com/office/powerpoint/2010/main" val="763240064"/>
              </p:ext>
            </p:extLst>
          </p:nvPr>
        </p:nvGraphicFramePr>
        <p:xfrm>
          <a:off x="2057387" y="2725923"/>
          <a:ext cx="378963" cy="329533"/>
        </p:xfrm>
        <a:graphic>
          <a:graphicData uri="http://schemas.openxmlformats.org/presentationml/2006/ole">
            <mc:AlternateContent xmlns:mc="http://schemas.openxmlformats.org/markup-compatibility/2006">
              <mc:Choice xmlns:v="urn:schemas-microsoft-com:vml" Requires="v">
                <p:oleObj spid="_x0000_s28809" name="Equation" r:id="rId6" imgW="291960" imgH="253800" progId="Equation.DSMT4">
                  <p:embed/>
                </p:oleObj>
              </mc:Choice>
              <mc:Fallback>
                <p:oleObj name="Equation" r:id="rId6" imgW="291960" imgH="253800" progId="Equation.DSMT4">
                  <p:embed/>
                  <p:pic>
                    <p:nvPicPr>
                      <p:cNvPr id="28" name="对象 27"/>
                      <p:cNvPicPr/>
                      <p:nvPr/>
                    </p:nvPicPr>
                    <p:blipFill>
                      <a:blip r:embed="rId7"/>
                      <a:stretch>
                        <a:fillRect/>
                      </a:stretch>
                    </p:blipFill>
                    <p:spPr>
                      <a:xfrm>
                        <a:off x="2057387" y="2725923"/>
                        <a:ext cx="378963" cy="329533"/>
                      </a:xfrm>
                      <a:prstGeom prst="rect">
                        <a:avLst/>
                      </a:prstGeom>
                    </p:spPr>
                  </p:pic>
                </p:oleObj>
              </mc:Fallback>
            </mc:AlternateContent>
          </a:graphicData>
        </a:graphic>
      </p:graphicFrame>
      <p:sp>
        <p:nvSpPr>
          <p:cNvPr id="58" name="椭圆 57"/>
          <p:cNvSpPr/>
          <p:nvPr/>
        </p:nvSpPr>
        <p:spPr>
          <a:xfrm>
            <a:off x="3150697" y="2596410"/>
            <a:ext cx="544431" cy="588304"/>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连接符 58"/>
          <p:cNvCxnSpPr>
            <a:stCxn id="52" idx="6"/>
            <a:endCxn id="58" idx="2"/>
          </p:cNvCxnSpPr>
          <p:nvPr/>
        </p:nvCxnSpPr>
        <p:spPr>
          <a:xfrm>
            <a:off x="2471447" y="2887990"/>
            <a:ext cx="679250" cy="2572"/>
          </a:xfrm>
          <a:prstGeom prst="line">
            <a:avLst/>
          </a:prstGeom>
        </p:spPr>
        <p:style>
          <a:lnRef idx="1">
            <a:schemeClr val="accent1"/>
          </a:lnRef>
          <a:fillRef idx="0">
            <a:schemeClr val="accent1"/>
          </a:fillRef>
          <a:effectRef idx="0">
            <a:schemeClr val="accent1"/>
          </a:effectRef>
          <a:fontRef idx="minor">
            <a:schemeClr val="tx1"/>
          </a:fontRef>
        </p:style>
      </p:cxnSp>
      <p:pic>
        <p:nvPicPr>
          <p:cNvPr id="60" name="图片 59"/>
          <p:cNvPicPr>
            <a:picLocks noChangeAspect="1"/>
          </p:cNvPicPr>
          <p:nvPr/>
        </p:nvPicPr>
        <p:blipFill>
          <a:blip r:embed="rId8"/>
          <a:stretch>
            <a:fillRect/>
          </a:stretch>
        </p:blipFill>
        <p:spPr>
          <a:xfrm>
            <a:off x="3237927" y="2720492"/>
            <a:ext cx="372365" cy="374799"/>
          </a:xfrm>
          <a:prstGeom prst="rect">
            <a:avLst/>
          </a:prstGeom>
        </p:spPr>
      </p:pic>
      <p:sp>
        <p:nvSpPr>
          <p:cNvPr id="61" name="文本框 60"/>
          <p:cNvSpPr txBox="1"/>
          <p:nvPr/>
        </p:nvSpPr>
        <p:spPr>
          <a:xfrm>
            <a:off x="5577442" y="2957719"/>
            <a:ext cx="492443" cy="31675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2" name="文本框 61"/>
          <p:cNvSpPr txBox="1"/>
          <p:nvPr/>
        </p:nvSpPr>
        <p:spPr>
          <a:xfrm>
            <a:off x="6841537" y="3304033"/>
            <a:ext cx="492443" cy="20454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3" name="文本框 62"/>
          <p:cNvSpPr txBox="1"/>
          <p:nvPr/>
        </p:nvSpPr>
        <p:spPr>
          <a:xfrm>
            <a:off x="8891317" y="3312445"/>
            <a:ext cx="492443" cy="20454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4" name="文本框 63"/>
          <p:cNvSpPr txBox="1"/>
          <p:nvPr/>
        </p:nvSpPr>
        <p:spPr>
          <a:xfrm>
            <a:off x="10950703" y="2717076"/>
            <a:ext cx="492443" cy="31675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5" name="文本框 64"/>
          <p:cNvSpPr txBox="1"/>
          <p:nvPr/>
        </p:nvSpPr>
        <p:spPr>
          <a:xfrm>
            <a:off x="805126" y="2904475"/>
            <a:ext cx="492443" cy="605294"/>
          </a:xfrm>
          <a:prstGeom prst="rect">
            <a:avLst/>
          </a:prstGeom>
          <a:noFill/>
        </p:spPr>
        <p:txBody>
          <a:bodyPr vert="eaVert" wrap="none" rtlCol="0">
            <a:spAutoFit/>
          </a:bodyPr>
          <a:lstStyle/>
          <a:p>
            <a:r>
              <a:rPr lang="en-US" altLang="zh-CN" sz="2000" dirty="0">
                <a:latin typeface="+mn-ea"/>
              </a:rPr>
              <a:t>....</a:t>
            </a:r>
            <a:endParaRPr lang="zh-CN" altLang="en-US" sz="2000" dirty="0">
              <a:latin typeface="+mn-ea"/>
            </a:endParaRPr>
          </a:p>
        </p:txBody>
      </p:sp>
      <p:graphicFrame>
        <p:nvGraphicFramePr>
          <p:cNvPr id="66" name="对象 65"/>
          <p:cNvGraphicFramePr>
            <a:graphicFrameLocks noChangeAspect="1"/>
          </p:cNvGraphicFramePr>
          <p:nvPr>
            <p:extLst>
              <p:ext uri="{D42A27DB-BD31-4B8C-83A1-F6EECF244321}">
                <p14:modId xmlns:p14="http://schemas.microsoft.com/office/powerpoint/2010/main" val="2497284440"/>
              </p:ext>
            </p:extLst>
          </p:nvPr>
        </p:nvGraphicFramePr>
        <p:xfrm>
          <a:off x="440345" y="1661898"/>
          <a:ext cx="316272" cy="474408"/>
        </p:xfrm>
        <a:graphic>
          <a:graphicData uri="http://schemas.openxmlformats.org/presentationml/2006/ole">
            <mc:AlternateContent xmlns:mc="http://schemas.openxmlformats.org/markup-compatibility/2006">
              <mc:Choice xmlns:v="urn:schemas-microsoft-com:vml" Requires="v">
                <p:oleObj spid="_x0000_s28810" name="Equation" r:id="rId9" imgW="152280" imgH="228600" progId="Equation.DSMT4">
                  <p:embed/>
                </p:oleObj>
              </mc:Choice>
              <mc:Fallback>
                <p:oleObj name="Equation" r:id="rId9" imgW="152280" imgH="228600" progId="Equation.DSMT4">
                  <p:embed/>
                  <p:pic>
                    <p:nvPicPr>
                      <p:cNvPr id="116" name="对象 115"/>
                      <p:cNvPicPr/>
                      <p:nvPr/>
                    </p:nvPicPr>
                    <p:blipFill>
                      <a:blip r:embed="rId10"/>
                      <a:stretch>
                        <a:fillRect/>
                      </a:stretch>
                    </p:blipFill>
                    <p:spPr>
                      <a:xfrm>
                        <a:off x="440345" y="1661898"/>
                        <a:ext cx="316272" cy="474408"/>
                      </a:xfrm>
                      <a:prstGeom prst="rect">
                        <a:avLst/>
                      </a:prstGeom>
                    </p:spPr>
                  </p:pic>
                </p:oleObj>
              </mc:Fallback>
            </mc:AlternateContent>
          </a:graphicData>
        </a:graphic>
      </p:graphicFrame>
      <p:graphicFrame>
        <p:nvGraphicFramePr>
          <p:cNvPr id="67" name="对象 66"/>
          <p:cNvGraphicFramePr>
            <a:graphicFrameLocks noChangeAspect="1"/>
          </p:cNvGraphicFramePr>
          <p:nvPr>
            <p:extLst>
              <p:ext uri="{D42A27DB-BD31-4B8C-83A1-F6EECF244321}">
                <p14:modId xmlns:p14="http://schemas.microsoft.com/office/powerpoint/2010/main" val="158880150"/>
              </p:ext>
            </p:extLst>
          </p:nvPr>
        </p:nvGraphicFramePr>
        <p:xfrm>
          <a:off x="427038" y="2355935"/>
          <a:ext cx="344487" cy="474663"/>
        </p:xfrm>
        <a:graphic>
          <a:graphicData uri="http://schemas.openxmlformats.org/presentationml/2006/ole">
            <mc:AlternateContent xmlns:mc="http://schemas.openxmlformats.org/markup-compatibility/2006">
              <mc:Choice xmlns:v="urn:schemas-microsoft-com:vml" Requires="v">
                <p:oleObj spid="_x0000_s28811" name="Equation" r:id="rId11" imgW="164880" imgH="228600" progId="Equation.DSMT4">
                  <p:embed/>
                </p:oleObj>
              </mc:Choice>
              <mc:Fallback>
                <p:oleObj name="Equation" r:id="rId11" imgW="164880" imgH="228600" progId="Equation.DSMT4">
                  <p:embed/>
                  <p:pic>
                    <p:nvPicPr>
                      <p:cNvPr id="118" name="对象 117"/>
                      <p:cNvPicPr/>
                      <p:nvPr/>
                    </p:nvPicPr>
                    <p:blipFill>
                      <a:blip r:embed="rId12"/>
                      <a:stretch>
                        <a:fillRect/>
                      </a:stretch>
                    </p:blipFill>
                    <p:spPr>
                      <a:xfrm>
                        <a:off x="427038" y="2355935"/>
                        <a:ext cx="344487" cy="474663"/>
                      </a:xfrm>
                      <a:prstGeom prst="rect">
                        <a:avLst/>
                      </a:prstGeom>
                    </p:spPr>
                  </p:pic>
                </p:oleObj>
              </mc:Fallback>
            </mc:AlternateContent>
          </a:graphicData>
        </a:graphic>
      </p:graphicFrame>
      <p:graphicFrame>
        <p:nvGraphicFramePr>
          <p:cNvPr id="68" name="对象 67"/>
          <p:cNvGraphicFramePr>
            <a:graphicFrameLocks noChangeAspect="1"/>
          </p:cNvGraphicFramePr>
          <p:nvPr>
            <p:extLst>
              <p:ext uri="{D42A27DB-BD31-4B8C-83A1-F6EECF244321}">
                <p14:modId xmlns:p14="http://schemas.microsoft.com/office/powerpoint/2010/main" val="2265105363"/>
              </p:ext>
            </p:extLst>
          </p:nvPr>
        </p:nvGraphicFramePr>
        <p:xfrm>
          <a:off x="427038" y="3433848"/>
          <a:ext cx="344487" cy="474662"/>
        </p:xfrm>
        <a:graphic>
          <a:graphicData uri="http://schemas.openxmlformats.org/presentationml/2006/ole">
            <mc:AlternateContent xmlns:mc="http://schemas.openxmlformats.org/markup-compatibility/2006">
              <mc:Choice xmlns:v="urn:schemas-microsoft-com:vml" Requires="v">
                <p:oleObj spid="_x0000_s28812" name="Equation" r:id="rId13" imgW="164880" imgH="228600" progId="Equation.DSMT4">
                  <p:embed/>
                </p:oleObj>
              </mc:Choice>
              <mc:Fallback>
                <p:oleObj name="Equation" r:id="rId13" imgW="164880" imgH="228600" progId="Equation.DSMT4">
                  <p:embed/>
                  <p:pic>
                    <p:nvPicPr>
                      <p:cNvPr id="119" name="对象 118"/>
                      <p:cNvPicPr/>
                      <p:nvPr/>
                    </p:nvPicPr>
                    <p:blipFill>
                      <a:blip r:embed="rId14"/>
                      <a:stretch>
                        <a:fillRect/>
                      </a:stretch>
                    </p:blipFill>
                    <p:spPr>
                      <a:xfrm>
                        <a:off x="427038" y="3433848"/>
                        <a:ext cx="344487" cy="474662"/>
                      </a:xfrm>
                      <a:prstGeom prst="rect">
                        <a:avLst/>
                      </a:prstGeom>
                    </p:spPr>
                  </p:pic>
                </p:oleObj>
              </mc:Fallback>
            </mc:AlternateContent>
          </a:graphicData>
        </a:graphic>
      </p:graphicFrame>
      <p:graphicFrame>
        <p:nvGraphicFramePr>
          <p:cNvPr id="69" name="对象 68"/>
          <p:cNvGraphicFramePr>
            <a:graphicFrameLocks noChangeAspect="1"/>
          </p:cNvGraphicFramePr>
          <p:nvPr>
            <p:extLst>
              <p:ext uri="{D42A27DB-BD31-4B8C-83A1-F6EECF244321}">
                <p14:modId xmlns:p14="http://schemas.microsoft.com/office/powerpoint/2010/main" val="1384318422"/>
              </p:ext>
            </p:extLst>
          </p:nvPr>
        </p:nvGraphicFramePr>
        <p:xfrm>
          <a:off x="1409700" y="1938423"/>
          <a:ext cx="368300" cy="474662"/>
        </p:xfrm>
        <a:graphic>
          <a:graphicData uri="http://schemas.openxmlformats.org/presentationml/2006/ole">
            <mc:AlternateContent xmlns:mc="http://schemas.openxmlformats.org/markup-compatibility/2006">
              <mc:Choice xmlns:v="urn:schemas-microsoft-com:vml" Requires="v">
                <p:oleObj spid="_x0000_s28813" name="Equation" r:id="rId15" imgW="177480" imgH="228600" progId="Equation.DSMT4">
                  <p:embed/>
                </p:oleObj>
              </mc:Choice>
              <mc:Fallback>
                <p:oleObj name="Equation" r:id="rId15" imgW="177480" imgH="228600" progId="Equation.DSMT4">
                  <p:embed/>
                  <p:pic>
                    <p:nvPicPr>
                      <p:cNvPr id="120" name="对象 119"/>
                      <p:cNvPicPr/>
                      <p:nvPr/>
                    </p:nvPicPr>
                    <p:blipFill>
                      <a:blip r:embed="rId16"/>
                      <a:stretch>
                        <a:fillRect/>
                      </a:stretch>
                    </p:blipFill>
                    <p:spPr>
                      <a:xfrm>
                        <a:off x="1409700" y="1938423"/>
                        <a:ext cx="368300" cy="474662"/>
                      </a:xfrm>
                      <a:prstGeom prst="rect">
                        <a:avLst/>
                      </a:prstGeom>
                    </p:spPr>
                  </p:pic>
                </p:oleObj>
              </mc:Fallback>
            </mc:AlternateContent>
          </a:graphicData>
        </a:graphic>
      </p:graphicFrame>
      <p:graphicFrame>
        <p:nvGraphicFramePr>
          <p:cNvPr id="70" name="对象 69"/>
          <p:cNvGraphicFramePr>
            <a:graphicFrameLocks noChangeAspect="1"/>
          </p:cNvGraphicFramePr>
          <p:nvPr>
            <p:extLst>
              <p:ext uri="{D42A27DB-BD31-4B8C-83A1-F6EECF244321}">
                <p14:modId xmlns:p14="http://schemas.microsoft.com/office/powerpoint/2010/main" val="2902251907"/>
              </p:ext>
            </p:extLst>
          </p:nvPr>
        </p:nvGraphicFramePr>
        <p:xfrm>
          <a:off x="1244600" y="2373398"/>
          <a:ext cx="395288" cy="474662"/>
        </p:xfrm>
        <a:graphic>
          <a:graphicData uri="http://schemas.openxmlformats.org/presentationml/2006/ole">
            <mc:AlternateContent xmlns:mc="http://schemas.openxmlformats.org/markup-compatibility/2006">
              <mc:Choice xmlns:v="urn:schemas-microsoft-com:vml" Requires="v">
                <p:oleObj spid="_x0000_s28814" name="Equation" r:id="rId17" imgW="190440" imgH="228600" progId="Equation.DSMT4">
                  <p:embed/>
                </p:oleObj>
              </mc:Choice>
              <mc:Fallback>
                <p:oleObj name="Equation" r:id="rId17" imgW="190440" imgH="228600" progId="Equation.DSMT4">
                  <p:embed/>
                  <p:pic>
                    <p:nvPicPr>
                      <p:cNvPr id="121" name="对象 120"/>
                      <p:cNvPicPr/>
                      <p:nvPr/>
                    </p:nvPicPr>
                    <p:blipFill>
                      <a:blip r:embed="rId18"/>
                      <a:stretch>
                        <a:fillRect/>
                      </a:stretch>
                    </p:blipFill>
                    <p:spPr>
                      <a:xfrm>
                        <a:off x="1244600" y="2373398"/>
                        <a:ext cx="395288" cy="474662"/>
                      </a:xfrm>
                      <a:prstGeom prst="rect">
                        <a:avLst/>
                      </a:prstGeom>
                    </p:spPr>
                  </p:pic>
                </p:oleObj>
              </mc:Fallback>
            </mc:AlternateContent>
          </a:graphicData>
        </a:graphic>
      </p:graphicFrame>
      <p:graphicFrame>
        <p:nvGraphicFramePr>
          <p:cNvPr id="71" name="对象 70"/>
          <p:cNvGraphicFramePr>
            <a:graphicFrameLocks noChangeAspect="1"/>
          </p:cNvGraphicFramePr>
          <p:nvPr>
            <p:extLst>
              <p:ext uri="{D42A27DB-BD31-4B8C-83A1-F6EECF244321}">
                <p14:modId xmlns:p14="http://schemas.microsoft.com/office/powerpoint/2010/main" val="1565817931"/>
              </p:ext>
            </p:extLst>
          </p:nvPr>
        </p:nvGraphicFramePr>
        <p:xfrm>
          <a:off x="1184471" y="2905991"/>
          <a:ext cx="393700" cy="474663"/>
        </p:xfrm>
        <a:graphic>
          <a:graphicData uri="http://schemas.openxmlformats.org/presentationml/2006/ole">
            <mc:AlternateContent xmlns:mc="http://schemas.openxmlformats.org/markup-compatibility/2006">
              <mc:Choice xmlns:v="urn:schemas-microsoft-com:vml" Requires="v">
                <p:oleObj spid="_x0000_s28815" name="Equation" r:id="rId19" imgW="190440" imgH="228600" progId="Equation.DSMT4">
                  <p:embed/>
                </p:oleObj>
              </mc:Choice>
              <mc:Fallback>
                <p:oleObj name="Equation" r:id="rId19" imgW="190440" imgH="228600" progId="Equation.DSMT4">
                  <p:embed/>
                  <p:pic>
                    <p:nvPicPr>
                      <p:cNvPr id="122" name="对象 121"/>
                      <p:cNvPicPr/>
                      <p:nvPr/>
                    </p:nvPicPr>
                    <p:blipFill>
                      <a:blip r:embed="rId20"/>
                      <a:stretch>
                        <a:fillRect/>
                      </a:stretch>
                    </p:blipFill>
                    <p:spPr>
                      <a:xfrm>
                        <a:off x="1184471" y="2905991"/>
                        <a:ext cx="393700" cy="474663"/>
                      </a:xfrm>
                      <a:prstGeom prst="rect">
                        <a:avLst/>
                      </a:prstGeom>
                    </p:spPr>
                  </p:pic>
                </p:oleObj>
              </mc:Fallback>
            </mc:AlternateContent>
          </a:graphicData>
        </a:graphic>
      </p:graphicFrame>
      <p:graphicFrame>
        <p:nvGraphicFramePr>
          <p:cNvPr id="72" name="对象 71"/>
          <p:cNvGraphicFramePr>
            <a:graphicFrameLocks noChangeAspect="1"/>
          </p:cNvGraphicFramePr>
          <p:nvPr>
            <p:extLst>
              <p:ext uri="{D42A27DB-BD31-4B8C-83A1-F6EECF244321}">
                <p14:modId xmlns:p14="http://schemas.microsoft.com/office/powerpoint/2010/main" val="4291934170"/>
              </p:ext>
            </p:extLst>
          </p:nvPr>
        </p:nvGraphicFramePr>
        <p:xfrm>
          <a:off x="1794703" y="3082525"/>
          <a:ext cx="826171" cy="759184"/>
        </p:xfrm>
        <a:graphic>
          <a:graphicData uri="http://schemas.openxmlformats.org/presentationml/2006/ole">
            <mc:AlternateContent xmlns:mc="http://schemas.openxmlformats.org/markup-compatibility/2006">
              <mc:Choice xmlns:v="urn:schemas-microsoft-com:vml" Requires="v">
                <p:oleObj spid="_x0000_s28816" name="Equation" r:id="rId21" imgW="469800" imgH="431640" progId="Equation.DSMT4">
                  <p:embed/>
                </p:oleObj>
              </mc:Choice>
              <mc:Fallback>
                <p:oleObj name="Equation" r:id="rId21" imgW="469800" imgH="431640" progId="Equation.DSMT4">
                  <p:embed/>
                  <p:pic>
                    <p:nvPicPr>
                      <p:cNvPr id="123" name="对象 122"/>
                      <p:cNvPicPr/>
                      <p:nvPr/>
                    </p:nvPicPr>
                    <p:blipFill>
                      <a:blip r:embed="rId22"/>
                      <a:stretch>
                        <a:fillRect/>
                      </a:stretch>
                    </p:blipFill>
                    <p:spPr>
                      <a:xfrm>
                        <a:off x="1794703" y="3082525"/>
                        <a:ext cx="826171" cy="759184"/>
                      </a:xfrm>
                      <a:prstGeom prst="rect">
                        <a:avLst/>
                      </a:prstGeom>
                    </p:spPr>
                  </p:pic>
                </p:oleObj>
              </mc:Fallback>
            </mc:AlternateContent>
          </a:graphicData>
        </a:graphic>
      </p:graphicFrame>
      <p:graphicFrame>
        <p:nvGraphicFramePr>
          <p:cNvPr id="73" name="对象 72"/>
          <p:cNvGraphicFramePr>
            <a:graphicFrameLocks noChangeAspect="1"/>
          </p:cNvGraphicFramePr>
          <p:nvPr>
            <p:extLst>
              <p:ext uri="{D42A27DB-BD31-4B8C-83A1-F6EECF244321}">
                <p14:modId xmlns:p14="http://schemas.microsoft.com/office/powerpoint/2010/main" val="1948311841"/>
              </p:ext>
            </p:extLst>
          </p:nvPr>
        </p:nvGraphicFramePr>
        <p:xfrm>
          <a:off x="2847975" y="3083010"/>
          <a:ext cx="1162050" cy="758825"/>
        </p:xfrm>
        <a:graphic>
          <a:graphicData uri="http://schemas.openxmlformats.org/presentationml/2006/ole">
            <mc:AlternateContent xmlns:mc="http://schemas.openxmlformats.org/markup-compatibility/2006">
              <mc:Choice xmlns:v="urn:schemas-microsoft-com:vml" Requires="v">
                <p:oleObj spid="_x0000_s28817" name="Equation" r:id="rId23" imgW="660240" imgH="431640" progId="Equation.DSMT4">
                  <p:embed/>
                </p:oleObj>
              </mc:Choice>
              <mc:Fallback>
                <p:oleObj name="Equation" r:id="rId23" imgW="660240" imgH="431640" progId="Equation.DSMT4">
                  <p:embed/>
                  <p:pic>
                    <p:nvPicPr>
                      <p:cNvPr id="126" name="对象 125"/>
                      <p:cNvPicPr/>
                      <p:nvPr/>
                    </p:nvPicPr>
                    <p:blipFill>
                      <a:blip r:embed="rId24"/>
                      <a:stretch>
                        <a:fillRect/>
                      </a:stretch>
                    </p:blipFill>
                    <p:spPr>
                      <a:xfrm>
                        <a:off x="2847975" y="3083010"/>
                        <a:ext cx="1162050" cy="758825"/>
                      </a:xfrm>
                      <a:prstGeom prst="rect">
                        <a:avLst/>
                      </a:prstGeom>
                    </p:spPr>
                  </p:pic>
                </p:oleObj>
              </mc:Fallback>
            </mc:AlternateContent>
          </a:graphicData>
        </a:graphic>
      </p:graphicFrame>
      <p:sp>
        <p:nvSpPr>
          <p:cNvPr id="76" name="右箭头 75"/>
          <p:cNvSpPr/>
          <p:nvPr/>
        </p:nvSpPr>
        <p:spPr>
          <a:xfrm>
            <a:off x="4480813" y="3013607"/>
            <a:ext cx="516618" cy="342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459354" y="4572361"/>
            <a:ext cx="3877985" cy="461665"/>
          </a:xfrm>
          <a:prstGeom prst="rect">
            <a:avLst/>
          </a:prstGeom>
          <a:noFill/>
        </p:spPr>
        <p:txBody>
          <a:bodyPr wrap="none" rtlCol="0">
            <a:spAutoFit/>
          </a:bodyPr>
          <a:lstStyle/>
          <a:p>
            <a:r>
              <a:rPr lang="zh-CN" altLang="en-US" sz="2400" dirty="0">
                <a:latin typeface="黑体" panose="02010609060101010101" pitchFamily="49" charset="-122"/>
                <a:ea typeface="黑体" panose="02010609060101010101" pitchFamily="49" charset="-122"/>
              </a:rPr>
              <a:t>人工神经网络单个节点输出</a:t>
            </a:r>
          </a:p>
        </p:txBody>
      </p:sp>
      <p:sp>
        <p:nvSpPr>
          <p:cNvPr id="79" name="文本框 78"/>
          <p:cNvSpPr txBox="1"/>
          <p:nvPr/>
        </p:nvSpPr>
        <p:spPr>
          <a:xfrm>
            <a:off x="403111" y="784608"/>
            <a:ext cx="7335983" cy="523220"/>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结构表达形式如下：</a:t>
            </a:r>
            <a:endParaRPr lang="zh-CN" altLang="en-US" sz="2800" dirty="0">
              <a:latin typeface="黑体" panose="02010609060101010101" pitchFamily="49" charset="-122"/>
              <a:ea typeface="黑体" panose="02010609060101010101" pitchFamily="49" charset="-122"/>
            </a:endParaRPr>
          </a:p>
        </p:txBody>
      </p:sp>
      <p:graphicFrame>
        <p:nvGraphicFramePr>
          <p:cNvPr id="78" name="对象 77"/>
          <p:cNvGraphicFramePr>
            <a:graphicFrameLocks noChangeAspect="1"/>
          </p:cNvGraphicFramePr>
          <p:nvPr>
            <p:extLst>
              <p:ext uri="{D42A27DB-BD31-4B8C-83A1-F6EECF244321}">
                <p14:modId xmlns:p14="http://schemas.microsoft.com/office/powerpoint/2010/main" val="4164740602"/>
              </p:ext>
            </p:extLst>
          </p:nvPr>
        </p:nvGraphicFramePr>
        <p:xfrm>
          <a:off x="5111836" y="1782779"/>
          <a:ext cx="316272" cy="474408"/>
        </p:xfrm>
        <a:graphic>
          <a:graphicData uri="http://schemas.openxmlformats.org/presentationml/2006/ole">
            <mc:AlternateContent xmlns:mc="http://schemas.openxmlformats.org/markup-compatibility/2006">
              <mc:Choice xmlns:v="urn:schemas-microsoft-com:vml" Requires="v">
                <p:oleObj spid="_x0000_s28818" name="Equation" r:id="rId9" imgW="152280" imgH="228600" progId="Equation.DSMT4">
                  <p:embed/>
                </p:oleObj>
              </mc:Choice>
              <mc:Fallback>
                <p:oleObj name="Equation" r:id="rId9" imgW="152280" imgH="228600" progId="Equation.DSMT4">
                  <p:embed/>
                  <p:pic>
                    <p:nvPicPr>
                      <p:cNvPr id="66" name="对象 65"/>
                      <p:cNvPicPr/>
                      <p:nvPr/>
                    </p:nvPicPr>
                    <p:blipFill>
                      <a:blip r:embed="rId10"/>
                      <a:stretch>
                        <a:fillRect/>
                      </a:stretch>
                    </p:blipFill>
                    <p:spPr>
                      <a:xfrm>
                        <a:off x="5111836" y="1782779"/>
                        <a:ext cx="316272" cy="474408"/>
                      </a:xfrm>
                      <a:prstGeom prst="rect">
                        <a:avLst/>
                      </a:prstGeom>
                    </p:spPr>
                  </p:pic>
                </p:oleObj>
              </mc:Fallback>
            </mc:AlternateContent>
          </a:graphicData>
        </a:graphic>
      </p:graphicFrame>
      <p:graphicFrame>
        <p:nvGraphicFramePr>
          <p:cNvPr id="80" name="对象 79"/>
          <p:cNvGraphicFramePr>
            <a:graphicFrameLocks noChangeAspect="1"/>
          </p:cNvGraphicFramePr>
          <p:nvPr>
            <p:extLst>
              <p:ext uri="{D42A27DB-BD31-4B8C-83A1-F6EECF244321}">
                <p14:modId xmlns:p14="http://schemas.microsoft.com/office/powerpoint/2010/main" val="3741843070"/>
              </p:ext>
            </p:extLst>
          </p:nvPr>
        </p:nvGraphicFramePr>
        <p:xfrm>
          <a:off x="5098529" y="2476816"/>
          <a:ext cx="344487" cy="474663"/>
        </p:xfrm>
        <a:graphic>
          <a:graphicData uri="http://schemas.openxmlformats.org/presentationml/2006/ole">
            <mc:AlternateContent xmlns:mc="http://schemas.openxmlformats.org/markup-compatibility/2006">
              <mc:Choice xmlns:v="urn:schemas-microsoft-com:vml" Requires="v">
                <p:oleObj spid="_x0000_s28819" name="Equation" r:id="rId11" imgW="164880" imgH="228600" progId="Equation.DSMT4">
                  <p:embed/>
                </p:oleObj>
              </mc:Choice>
              <mc:Fallback>
                <p:oleObj name="Equation" r:id="rId11" imgW="164880" imgH="228600" progId="Equation.DSMT4">
                  <p:embed/>
                  <p:pic>
                    <p:nvPicPr>
                      <p:cNvPr id="67" name="对象 66"/>
                      <p:cNvPicPr/>
                      <p:nvPr/>
                    </p:nvPicPr>
                    <p:blipFill>
                      <a:blip r:embed="rId12"/>
                      <a:stretch>
                        <a:fillRect/>
                      </a:stretch>
                    </p:blipFill>
                    <p:spPr>
                      <a:xfrm>
                        <a:off x="5098529" y="2476816"/>
                        <a:ext cx="344487" cy="474663"/>
                      </a:xfrm>
                      <a:prstGeom prst="rect">
                        <a:avLst/>
                      </a:prstGeom>
                    </p:spPr>
                  </p:pic>
                </p:oleObj>
              </mc:Fallback>
            </mc:AlternateContent>
          </a:graphicData>
        </a:graphic>
      </p:graphicFrame>
      <p:graphicFrame>
        <p:nvGraphicFramePr>
          <p:cNvPr id="81" name="对象 80"/>
          <p:cNvGraphicFramePr>
            <a:graphicFrameLocks noChangeAspect="1"/>
          </p:cNvGraphicFramePr>
          <p:nvPr>
            <p:extLst>
              <p:ext uri="{D42A27DB-BD31-4B8C-83A1-F6EECF244321}">
                <p14:modId xmlns:p14="http://schemas.microsoft.com/office/powerpoint/2010/main" val="1790684018"/>
              </p:ext>
            </p:extLst>
          </p:nvPr>
        </p:nvGraphicFramePr>
        <p:xfrm>
          <a:off x="5098529" y="3554729"/>
          <a:ext cx="344487" cy="474662"/>
        </p:xfrm>
        <a:graphic>
          <a:graphicData uri="http://schemas.openxmlformats.org/presentationml/2006/ole">
            <mc:AlternateContent xmlns:mc="http://schemas.openxmlformats.org/markup-compatibility/2006">
              <mc:Choice xmlns:v="urn:schemas-microsoft-com:vml" Requires="v">
                <p:oleObj spid="_x0000_s28820" name="Equation" r:id="rId13" imgW="164880" imgH="228600" progId="Equation.DSMT4">
                  <p:embed/>
                </p:oleObj>
              </mc:Choice>
              <mc:Fallback>
                <p:oleObj name="Equation" r:id="rId13" imgW="164880" imgH="228600" progId="Equation.DSMT4">
                  <p:embed/>
                  <p:pic>
                    <p:nvPicPr>
                      <p:cNvPr id="68" name="对象 67"/>
                      <p:cNvPicPr/>
                      <p:nvPr/>
                    </p:nvPicPr>
                    <p:blipFill>
                      <a:blip r:embed="rId14"/>
                      <a:stretch>
                        <a:fillRect/>
                      </a:stretch>
                    </p:blipFill>
                    <p:spPr>
                      <a:xfrm>
                        <a:off x="5098529" y="3554729"/>
                        <a:ext cx="344487" cy="474662"/>
                      </a:xfrm>
                      <a:prstGeom prst="rect">
                        <a:avLst/>
                      </a:prstGeom>
                    </p:spPr>
                  </p:pic>
                </p:oleObj>
              </mc:Fallback>
            </mc:AlternateContent>
          </a:graphicData>
        </a:graphic>
      </p:graphicFrame>
    </p:spTree>
    <p:extLst>
      <p:ext uri="{BB962C8B-B14F-4D97-AF65-F5344CB8AC3E}">
        <p14:creationId xmlns:p14="http://schemas.microsoft.com/office/powerpoint/2010/main" val="4391075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458836" y="460335"/>
            <a:ext cx="10535563" cy="523220"/>
          </a:xfrm>
          <a:prstGeom prst="rect">
            <a:avLst/>
          </a:prstGeom>
          <a:noFill/>
        </p:spPr>
        <p:txBody>
          <a:bodyPr wrap="square" rtlCol="0">
            <a:spAutoFit/>
          </a:bodyPr>
          <a:lstStyle/>
          <a:p>
            <a:r>
              <a:rPr lang="zh-CN" altLang="en-US" sz="2800" b="1" dirty="0" smtClean="0">
                <a:latin typeface="仿宋" panose="02010609060101010101" pitchFamily="49" charset="-122"/>
                <a:ea typeface="仿宋" panose="02010609060101010101" pitchFamily="49" charset="-122"/>
              </a:rPr>
              <a:t>由此：深度</a:t>
            </a:r>
            <a:r>
              <a:rPr lang="zh-CN" altLang="en-US" sz="2800" b="1" dirty="0">
                <a:latin typeface="仿宋" panose="02010609060101010101" pitchFamily="49" charset="-122"/>
                <a:ea typeface="仿宋" panose="02010609060101010101" pitchFamily="49" charset="-122"/>
              </a:rPr>
              <a:t>神经网络</a:t>
            </a:r>
            <a:r>
              <a:rPr lang="en-US" altLang="zh-CN" sz="2800" b="1" dirty="0">
                <a:latin typeface="仿宋" panose="02010609060101010101" pitchFamily="49" charset="-122"/>
                <a:ea typeface="仿宋" panose="02010609060101010101" pitchFamily="49" charset="-122"/>
              </a:rPr>
              <a:t>(DNN)--</a:t>
            </a:r>
            <a:r>
              <a:rPr lang="zh-CN" altLang="en-US" sz="2800" b="1" dirty="0">
                <a:latin typeface="仿宋" panose="02010609060101010101" pitchFamily="49" charset="-122"/>
                <a:ea typeface="仿宋" panose="02010609060101010101" pitchFamily="49" charset="-122"/>
              </a:rPr>
              <a:t>用神经网络模拟大脑的识别过程</a:t>
            </a:r>
            <a:endParaRPr lang="en-US" altLang="zh-CN" sz="2000" dirty="0">
              <a:latin typeface="仿宋" panose="02010609060101010101" pitchFamily="49" charset="-122"/>
              <a:ea typeface="仿宋" panose="02010609060101010101" pitchFamily="49" charset="-122"/>
            </a:endParaRPr>
          </a:p>
        </p:txBody>
      </p:sp>
      <p:sp>
        <p:nvSpPr>
          <p:cNvPr id="32" name="文本框 31">
            <a:extLst>
              <a:ext uri="{FF2B5EF4-FFF2-40B4-BE49-F238E27FC236}">
                <a16:creationId xmlns:a16="http://schemas.microsoft.com/office/drawing/2014/main" id="{2EC8B7F3-3438-4B6C-9BC9-6538B3187115}"/>
              </a:ext>
            </a:extLst>
          </p:cNvPr>
          <p:cNvSpPr txBox="1"/>
          <p:nvPr/>
        </p:nvSpPr>
        <p:spPr>
          <a:xfrm>
            <a:off x="707400" y="1085249"/>
            <a:ext cx="8520546" cy="972574"/>
          </a:xfrm>
          <a:prstGeom prst="rect">
            <a:avLst/>
          </a:prstGeom>
          <a:noFill/>
        </p:spPr>
        <p:txBody>
          <a:bodyPr wrap="square" rtlCol="0">
            <a:spAutoFit/>
          </a:bodyPr>
          <a:lstStyle/>
          <a:p>
            <a:pPr marL="342900" indent="-342900">
              <a:lnSpc>
                <a:spcPct val="130000"/>
              </a:lnSpc>
              <a:buFont typeface="Wingdings" panose="05000000000000000000" pitchFamily="2" charset="2"/>
              <a:buChar char="Ø"/>
            </a:pPr>
            <a:r>
              <a:rPr lang="zh-CN" altLang="en-US" sz="2200" dirty="0">
                <a:latin typeface="仿宋" panose="02010609060101010101" pitchFamily="49" charset="-122"/>
                <a:ea typeface="仿宋" panose="02010609060101010101" pitchFamily="49" charset="-122"/>
              </a:rPr>
              <a:t>底层提取初级特征</a:t>
            </a:r>
            <a:endParaRPr lang="en-US" altLang="zh-CN" sz="2200" dirty="0">
              <a:latin typeface="仿宋" panose="02010609060101010101" pitchFamily="49" charset="-122"/>
              <a:ea typeface="仿宋" panose="02010609060101010101" pitchFamily="49" charset="-122"/>
            </a:endParaRPr>
          </a:p>
          <a:p>
            <a:pPr marL="342900" indent="-342900">
              <a:lnSpc>
                <a:spcPct val="130000"/>
              </a:lnSpc>
              <a:buFont typeface="Wingdings" panose="05000000000000000000" pitchFamily="2" charset="2"/>
              <a:buChar char="Ø"/>
            </a:pPr>
            <a:r>
              <a:rPr lang="zh-CN" altLang="en-US" sz="2200" dirty="0">
                <a:latin typeface="仿宋" panose="02010609060101010101" pitchFamily="49" charset="-122"/>
                <a:ea typeface="仿宋" panose="02010609060101010101" pitchFamily="49" charset="-122"/>
              </a:rPr>
              <a:t>高层对低层特征组合与抽象</a:t>
            </a:r>
          </a:p>
        </p:txBody>
      </p:sp>
      <p:sp>
        <p:nvSpPr>
          <p:cNvPr id="2" name="文本框 1"/>
          <p:cNvSpPr txBox="1"/>
          <p:nvPr/>
        </p:nvSpPr>
        <p:spPr>
          <a:xfrm>
            <a:off x="707400" y="2094660"/>
            <a:ext cx="3726055" cy="461665"/>
          </a:xfrm>
          <a:prstGeom prst="rect">
            <a:avLst/>
          </a:prstGeom>
          <a:noFill/>
        </p:spPr>
        <p:txBody>
          <a:bodyPr wrap="square" rtlCol="0">
            <a:spAutoFit/>
          </a:bodyPr>
          <a:lstStyle/>
          <a:p>
            <a:r>
              <a:rPr lang="zh-CN" altLang="en-US" sz="2400" dirty="0" smtClean="0">
                <a:latin typeface="仿宋" panose="02010609060101010101" pitchFamily="49" charset="-122"/>
                <a:ea typeface="仿宋" panose="02010609060101010101" pitchFamily="49" charset="-122"/>
              </a:rPr>
              <a:t>如：卷积神经网络</a:t>
            </a:r>
            <a:r>
              <a:rPr lang="en-US" altLang="zh-CN" sz="2400" dirty="0" smtClean="0">
                <a:latin typeface="仿宋" panose="02010609060101010101" pitchFamily="49" charset="-122"/>
                <a:ea typeface="仿宋" panose="02010609060101010101" pitchFamily="49" charset="-122"/>
              </a:rPr>
              <a:t>CNN</a:t>
            </a:r>
            <a:endParaRPr lang="zh-CN" altLang="en-US" sz="2400" dirty="0">
              <a:latin typeface="仿宋" panose="02010609060101010101" pitchFamily="49" charset="-122"/>
              <a:ea typeface="仿宋" panose="02010609060101010101" pitchFamily="49" charset="-122"/>
            </a:endParaRPr>
          </a:p>
        </p:txBody>
      </p:sp>
      <p:sp>
        <p:nvSpPr>
          <p:cNvPr id="37" name="文本框 36"/>
          <p:cNvSpPr txBox="1"/>
          <p:nvPr/>
        </p:nvSpPr>
        <p:spPr>
          <a:xfrm>
            <a:off x="2570427" y="5902985"/>
            <a:ext cx="6955750" cy="461665"/>
          </a:xfrm>
          <a:prstGeom prst="rect">
            <a:avLst/>
          </a:prstGeom>
          <a:noFill/>
        </p:spPr>
        <p:txBody>
          <a:bodyPr wrap="non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卷积？</a:t>
            </a:r>
            <a:r>
              <a:rPr lang="en-US" altLang="zh-CN" sz="2400" dirty="0" smtClean="0">
                <a:solidFill>
                  <a:srgbClr val="FFFF00"/>
                </a:solidFill>
                <a:latin typeface="黑体" panose="02010609060101010101" pitchFamily="49" charset="-122"/>
                <a:ea typeface="黑体" panose="02010609060101010101" pitchFamily="49" charset="-122"/>
              </a:rPr>
              <a:t>		</a:t>
            </a:r>
            <a:r>
              <a:rPr lang="en-US" altLang="zh-CN" sz="2400" dirty="0" err="1" smtClean="0">
                <a:solidFill>
                  <a:srgbClr val="FFFF00"/>
                </a:solidFill>
                <a:latin typeface="黑体" panose="02010609060101010101" pitchFamily="49" charset="-122"/>
                <a:ea typeface="黑体" panose="02010609060101010101" pitchFamily="49" charset="-122"/>
              </a:rPr>
              <a:t>ReLU</a:t>
            </a:r>
            <a:r>
              <a:rPr lang="zh-CN" altLang="en-US" sz="2400" dirty="0">
                <a:solidFill>
                  <a:srgbClr val="FFFF00"/>
                </a:solidFill>
                <a:latin typeface="黑体" panose="02010609060101010101" pitchFamily="49" charset="-122"/>
                <a:ea typeface="黑体" panose="02010609060101010101" pitchFamily="49" charset="-122"/>
              </a:rPr>
              <a:t>？</a:t>
            </a:r>
            <a:r>
              <a:rPr lang="en-US" altLang="zh-CN" sz="2400" dirty="0" smtClean="0">
                <a:solidFill>
                  <a:srgbClr val="FFFF00"/>
                </a:solidFill>
                <a:latin typeface="黑体" panose="02010609060101010101" pitchFamily="49" charset="-122"/>
                <a:ea typeface="黑体" panose="02010609060101010101" pitchFamily="49" charset="-122"/>
              </a:rPr>
              <a:t>		</a:t>
            </a:r>
            <a:r>
              <a:rPr lang="zh-CN" altLang="en-US" sz="2400" dirty="0" smtClean="0">
                <a:solidFill>
                  <a:srgbClr val="FFFF00"/>
                </a:solidFill>
                <a:latin typeface="黑体" panose="02010609060101010101" pitchFamily="49" charset="-122"/>
                <a:ea typeface="黑体" panose="02010609060101010101" pitchFamily="49" charset="-122"/>
              </a:rPr>
              <a:t>池化？</a:t>
            </a:r>
            <a:r>
              <a:rPr lang="en-US" altLang="zh-CN" sz="2400" dirty="0" smtClean="0">
                <a:solidFill>
                  <a:srgbClr val="FFFF00"/>
                </a:solidFill>
                <a:latin typeface="黑体" panose="02010609060101010101" pitchFamily="49" charset="-122"/>
                <a:ea typeface="黑体" panose="02010609060101010101" pitchFamily="49" charset="-122"/>
              </a:rPr>
              <a:t>		</a:t>
            </a:r>
            <a:r>
              <a:rPr lang="zh-CN" altLang="en-US" sz="2400" dirty="0" smtClean="0">
                <a:solidFill>
                  <a:srgbClr val="FFFF00"/>
                </a:solidFill>
                <a:latin typeface="黑体" panose="02010609060101010101" pitchFamily="49" charset="-122"/>
                <a:ea typeface="黑体" panose="02010609060101010101" pitchFamily="49" charset="-122"/>
              </a:rPr>
              <a:t>全连接？</a:t>
            </a:r>
            <a:endParaRPr lang="zh-CN" altLang="en-US" sz="2400" dirty="0">
              <a:solidFill>
                <a:srgbClr val="FFFF00"/>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607024" y="2593162"/>
            <a:ext cx="8239185" cy="3359996"/>
          </a:xfrm>
          <a:prstGeom prst="rect">
            <a:avLst/>
          </a:prstGeom>
        </p:spPr>
      </p:pic>
      <p:sp>
        <p:nvSpPr>
          <p:cNvPr id="5" name="矩形 4"/>
          <p:cNvSpPr/>
          <p:nvPr/>
        </p:nvSpPr>
        <p:spPr>
          <a:xfrm>
            <a:off x="458836" y="6393624"/>
            <a:ext cx="6483313" cy="369332"/>
          </a:xfrm>
          <a:prstGeom prst="rect">
            <a:avLst/>
          </a:prstGeom>
        </p:spPr>
        <p:txBody>
          <a:bodyPr wrap="none">
            <a:spAutoFit/>
          </a:bodyPr>
          <a:lstStyle/>
          <a:p>
            <a:r>
              <a:rPr lang="zh-CN" altLang="en-US" dirty="0" smtClean="0"/>
              <a:t>参考：</a:t>
            </a:r>
            <a:r>
              <a:rPr lang="en-US" altLang="zh-CN" dirty="0" smtClean="0"/>
              <a:t>https</a:t>
            </a:r>
            <a:r>
              <a:rPr lang="en-US" altLang="zh-CN" dirty="0"/>
              <a:t>://blog.csdn.net/qq_30979017/article/details/79506593</a:t>
            </a:r>
            <a:endParaRPr lang="zh-CN" altLang="en-US" dirty="0"/>
          </a:p>
        </p:txBody>
      </p:sp>
    </p:spTree>
    <p:extLst>
      <p:ext uri="{BB962C8B-B14F-4D97-AF65-F5344CB8AC3E}">
        <p14:creationId xmlns:p14="http://schemas.microsoft.com/office/powerpoint/2010/main" val="12586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20435" y="314574"/>
            <a:ext cx="3870615"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2.</a:t>
            </a:r>
            <a:r>
              <a:rPr lang="zh-CN" altLang="en-US" sz="2800" dirty="0" smtClean="0">
                <a:latin typeface="黑体" panose="02010609060101010101" pitchFamily="49" charset="-122"/>
                <a:ea typeface="黑体" panose="02010609060101010101" pitchFamily="49" charset="-122"/>
              </a:rPr>
              <a:t>卷积神经网络介绍</a:t>
            </a:r>
            <a:endParaRPr lang="zh-CN" altLang="en-US" sz="2800" dirty="0">
              <a:latin typeface="黑体" panose="02010609060101010101" pitchFamily="49" charset="-122"/>
              <a:ea typeface="黑体" panose="02010609060101010101" pitchFamily="49" charset="-122"/>
            </a:endParaRPr>
          </a:p>
        </p:txBody>
      </p:sp>
      <p:pic>
        <p:nvPicPr>
          <p:cNvPr id="7" name="Picture 2" descr="https://ss1.baidu.com/6ONXsjip0QIZ8tyhnq/it/u=1913463283,949871220&amp;fm=173&amp;s=DA80EC0727F1518A42F11D780300C038&amp;w=600&amp;h=314&amp;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121" y="2256456"/>
            <a:ext cx="8381652" cy="43863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2543300" y="3635835"/>
            <a:ext cx="1297367" cy="1472774"/>
            <a:chOff x="2554427" y="2760292"/>
            <a:chExt cx="1297367" cy="1472774"/>
          </a:xfrm>
        </p:grpSpPr>
        <mc:AlternateContent xmlns:mc="http://schemas.openxmlformats.org/markup-compatibility/2006" xmlns:a14="http://schemas.microsoft.com/office/drawing/2010/main">
          <mc:Choice Requires="a14">
            <p:sp>
              <p:nvSpPr>
                <p:cNvPr id="15" name="文本框 14"/>
                <p:cNvSpPr txBox="1"/>
                <p:nvPr/>
              </p:nvSpPr>
              <p:spPr>
                <a:xfrm>
                  <a:off x="2554427" y="3372358"/>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2554427" y="3372358"/>
                  <a:ext cx="356188" cy="403508"/>
                </a:xfrm>
                <a:prstGeom prst="rect">
                  <a:avLst/>
                </a:prstGeom>
                <a:blipFill>
                  <a:blip r:embed="rId4"/>
                  <a:stretch>
                    <a:fillRect l="-5172" b="-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2985933" y="2764275"/>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2985933" y="2764275"/>
                  <a:ext cx="356188" cy="403508"/>
                </a:xfrm>
                <a:prstGeom prst="rect">
                  <a:avLst/>
                </a:prstGeom>
                <a:blipFill>
                  <a:blip r:embed="rId5"/>
                  <a:stretch>
                    <a:fillRect l="-5085" b="-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p:cNvSpPr txBox="1"/>
                <p:nvPr/>
              </p:nvSpPr>
              <p:spPr>
                <a:xfrm>
                  <a:off x="2554427" y="3789475"/>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2554427" y="3789475"/>
                  <a:ext cx="356188" cy="403508"/>
                </a:xfrm>
                <a:prstGeom prst="rect">
                  <a:avLst/>
                </a:prstGeom>
                <a:blipFill>
                  <a:blip r:embed="rId6"/>
                  <a:stretch>
                    <a:fillRect l="-5172" b="-44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p:cNvSpPr txBox="1"/>
                <p:nvPr/>
              </p:nvSpPr>
              <p:spPr>
                <a:xfrm>
                  <a:off x="3011627" y="3829558"/>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26" name="文本框 25"/>
                <p:cNvSpPr txBox="1">
                  <a:spLocks noRot="1" noChangeAspect="1" noMove="1" noResize="1" noEditPoints="1" noAdjustHandles="1" noChangeArrowheads="1" noChangeShapeType="1" noTextEdit="1"/>
                </p:cNvSpPr>
                <p:nvPr/>
              </p:nvSpPr>
              <p:spPr>
                <a:xfrm>
                  <a:off x="3011627" y="3829558"/>
                  <a:ext cx="356188" cy="403508"/>
                </a:xfrm>
                <a:prstGeom prst="rect">
                  <a:avLst/>
                </a:prstGeom>
                <a:blipFill>
                  <a:blip r:embed="rId4"/>
                  <a:stretch>
                    <a:fillRect l="-5172" b="-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nvSpPr>
              <p:spPr>
                <a:xfrm>
                  <a:off x="2988248" y="3365070"/>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2988248" y="3365070"/>
                  <a:ext cx="356188" cy="403508"/>
                </a:xfrm>
                <a:prstGeom prst="rect">
                  <a:avLst/>
                </a:prstGeom>
                <a:blipFill>
                  <a:blip r:embed="rId4"/>
                  <a:stretch>
                    <a:fillRect l="-5172" b="-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a:off x="3495606" y="2764275"/>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3495606" y="2764275"/>
                  <a:ext cx="356188" cy="403508"/>
                </a:xfrm>
                <a:prstGeom prst="rect">
                  <a:avLst/>
                </a:prstGeom>
                <a:blipFill>
                  <a:blip r:embed="rId6"/>
                  <a:stretch>
                    <a:fillRect l="-5172" b="-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p:cNvSpPr txBox="1"/>
                <p:nvPr/>
              </p:nvSpPr>
              <p:spPr>
                <a:xfrm>
                  <a:off x="2554427" y="2760292"/>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29" name="文本框 28"/>
                <p:cNvSpPr txBox="1">
                  <a:spLocks noRot="1" noChangeAspect="1" noMove="1" noResize="1" noEditPoints="1" noAdjustHandles="1" noChangeArrowheads="1" noChangeShapeType="1" noTextEdit="1"/>
                </p:cNvSpPr>
                <p:nvPr/>
              </p:nvSpPr>
              <p:spPr>
                <a:xfrm>
                  <a:off x="2554427" y="2760292"/>
                  <a:ext cx="356188" cy="403508"/>
                </a:xfrm>
                <a:prstGeom prst="rect">
                  <a:avLst/>
                </a:prstGeom>
                <a:blipFill>
                  <a:blip r:embed="rId4"/>
                  <a:stretch>
                    <a:fillRect l="-5172" b="-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p:cNvSpPr txBox="1"/>
                <p:nvPr/>
              </p:nvSpPr>
              <p:spPr>
                <a:xfrm>
                  <a:off x="3468827" y="3372358"/>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30" name="文本框 29"/>
                <p:cNvSpPr txBox="1">
                  <a:spLocks noRot="1" noChangeAspect="1" noMove="1" noResize="1" noEditPoints="1" noAdjustHandles="1" noChangeArrowheads="1" noChangeShapeType="1" noTextEdit="1"/>
                </p:cNvSpPr>
                <p:nvPr/>
              </p:nvSpPr>
              <p:spPr>
                <a:xfrm>
                  <a:off x="3468827" y="3372358"/>
                  <a:ext cx="356188" cy="403508"/>
                </a:xfrm>
                <a:prstGeom prst="rect">
                  <a:avLst/>
                </a:prstGeom>
                <a:blipFill>
                  <a:blip r:embed="rId4"/>
                  <a:stretch>
                    <a:fillRect l="-5172" b="-45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p:cNvSpPr txBox="1"/>
                <p:nvPr/>
              </p:nvSpPr>
              <p:spPr>
                <a:xfrm>
                  <a:off x="3468827" y="3829558"/>
                  <a:ext cx="356188" cy="403508"/>
                </a:xfrm>
                <a:prstGeom prst="rect">
                  <a:avLst/>
                </a:prstGeom>
                <a:noFill/>
              </p:spPr>
              <p:txBody>
                <a:bodyPr wrap="none" rtlCol="0">
                  <a:spAutoFit/>
                </a:bodyPr>
                <a:lstStyle/>
                <a:p>
                  <a:r>
                    <a:rPr lang="en-US" altLang="zh-CN" sz="1400" b="1" dirty="0" smtClean="0">
                      <a:solidFill>
                        <a:srgbClr val="FF0000"/>
                      </a:solidFill>
                    </a:rPr>
                    <a:t>x</a:t>
                  </a:r>
                  <a14:m>
                    <m:oMath xmlns:m="http://schemas.openxmlformats.org/officeDocument/2006/math">
                      <m:f>
                        <m:fPr>
                          <m:ctrlPr>
                            <a:rPr lang="en-US" altLang="zh-CN" sz="1400" b="1" i="1" smtClean="0">
                              <a:solidFill>
                                <a:srgbClr val="FF0000"/>
                              </a:solidFill>
                              <a:latin typeface="Cambria Math" panose="02040503050406030204" pitchFamily="18" charset="0"/>
                            </a:rPr>
                          </m:ctrlPr>
                        </m:fPr>
                        <m:num>
                          <m:r>
                            <a:rPr lang="en-US" altLang="zh-CN" sz="1400" b="1" i="1" smtClean="0">
                              <a:solidFill>
                                <a:srgbClr val="FF0000"/>
                              </a:solidFill>
                              <a:latin typeface="Cambria Math" panose="02040503050406030204" pitchFamily="18" charset="0"/>
                            </a:rPr>
                            <m:t>𝟏</m:t>
                          </m:r>
                        </m:num>
                        <m:den>
                          <m:r>
                            <a:rPr lang="en-US" altLang="zh-CN" sz="1400" b="1" i="1" smtClean="0">
                              <a:solidFill>
                                <a:srgbClr val="FF0000"/>
                              </a:solidFill>
                              <a:latin typeface="Cambria Math" panose="02040503050406030204" pitchFamily="18" charset="0"/>
                            </a:rPr>
                            <m:t>𝟗</m:t>
                          </m:r>
                        </m:den>
                      </m:f>
                    </m:oMath>
                  </a14:m>
                  <a:endParaRPr lang="zh-CN" altLang="en-US" sz="1400" b="1" dirty="0">
                    <a:solidFill>
                      <a:srgbClr val="FF0000"/>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3468827" y="3829558"/>
                  <a:ext cx="356188" cy="403508"/>
                </a:xfrm>
                <a:prstGeom prst="rect">
                  <a:avLst/>
                </a:prstGeom>
                <a:blipFill>
                  <a:blip r:embed="rId4"/>
                  <a:stretch>
                    <a:fillRect l="-5172" b="-4545"/>
                  </a:stretch>
                </a:blipFill>
              </p:spPr>
              <p:txBody>
                <a:bodyPr/>
                <a:lstStyle/>
                <a:p>
                  <a:r>
                    <a:rPr lang="zh-CN" altLang="en-US">
                      <a:noFill/>
                    </a:rPr>
                    <a:t> </a:t>
                  </a:r>
                </a:p>
              </p:txBody>
            </p:sp>
          </mc:Fallback>
        </mc:AlternateContent>
      </p:grpSp>
      <p:sp>
        <p:nvSpPr>
          <p:cNvPr id="3" name="矩形 2"/>
          <p:cNvSpPr/>
          <p:nvPr/>
        </p:nvSpPr>
        <p:spPr>
          <a:xfrm>
            <a:off x="720435" y="1624891"/>
            <a:ext cx="10901422" cy="461665"/>
          </a:xfrm>
          <a:prstGeom prst="rect">
            <a:avLst/>
          </a:prstGeom>
        </p:spPr>
        <p:txBody>
          <a:bodyPr wrap="square">
            <a:spAutoFit/>
          </a:bodyPr>
          <a:lstStyle/>
          <a:p>
            <a:r>
              <a:rPr lang="zh-CN" altLang="en-US" sz="2400" dirty="0" smtClean="0">
                <a:latin typeface="仿宋" panose="02010609060101010101" pitchFamily="49" charset="-122"/>
                <a:ea typeface="仿宋" panose="02010609060101010101" pitchFamily="49" charset="-122"/>
              </a:rPr>
              <a:t>思考：对图像中</a:t>
            </a:r>
            <a:r>
              <a:rPr lang="zh-CN" altLang="en-US" sz="2400" dirty="0">
                <a:latin typeface="仿宋" panose="02010609060101010101" pitchFamily="49" charset="-122"/>
                <a:ea typeface="仿宋" panose="02010609060101010101" pitchFamily="49" charset="-122"/>
              </a:rPr>
              <a:t>的每一个元素取其领域像素</a:t>
            </a:r>
            <a:r>
              <a:rPr lang="zh-CN" altLang="en-US" sz="2400" dirty="0" smtClean="0">
                <a:latin typeface="仿宋" panose="02010609060101010101" pitchFamily="49" charset="-122"/>
                <a:ea typeface="仿宋" panose="02010609060101010101" pitchFamily="49" charset="-122"/>
              </a:rPr>
              <a:t>值的</a:t>
            </a:r>
            <a:r>
              <a:rPr lang="zh-CN" altLang="en-US" sz="2400" dirty="0">
                <a:latin typeface="仿宋" panose="02010609060101010101" pitchFamily="49" charset="-122"/>
                <a:ea typeface="仿宋" panose="02010609060101010101" pitchFamily="49" charset="-122"/>
              </a:rPr>
              <a:t>平均值</a:t>
            </a:r>
            <a:r>
              <a:rPr lang="zh-CN" altLang="en-US" sz="2400" dirty="0" smtClean="0">
                <a:latin typeface="仿宋" panose="02010609060101010101" pitchFamily="49" charset="-122"/>
                <a:ea typeface="仿宋" panose="02010609060101010101" pitchFamily="49" charset="-122"/>
              </a:rPr>
              <a:t>，图像会呈现什么效果？</a:t>
            </a:r>
            <a:endParaRPr lang="zh-CN" altLang="en-US" sz="2400" dirty="0">
              <a:latin typeface="仿宋" panose="02010609060101010101" pitchFamily="49" charset="-122"/>
              <a:ea typeface="仿宋" panose="02010609060101010101" pitchFamily="49" charset="-122"/>
            </a:endParaRPr>
          </a:p>
        </p:txBody>
      </p:sp>
      <p:sp>
        <p:nvSpPr>
          <p:cNvPr id="4" name="文本框 3"/>
          <p:cNvSpPr txBox="1"/>
          <p:nvPr/>
        </p:nvSpPr>
        <p:spPr>
          <a:xfrm>
            <a:off x="656933" y="1000510"/>
            <a:ext cx="2492990" cy="461665"/>
          </a:xfrm>
          <a:prstGeom prst="rect">
            <a:avLst/>
          </a:prstGeom>
          <a:noFill/>
        </p:spPr>
        <p:txBody>
          <a:bodyPr wrap="none" rtlCol="0">
            <a:spAutoFit/>
          </a:bodyPr>
          <a:lstStyle/>
          <a:p>
            <a:r>
              <a:rPr lang="zh-CN" altLang="en-US" sz="2400" dirty="0" smtClean="0">
                <a:latin typeface="黑体" panose="02010609060101010101" pitchFamily="49" charset="-122"/>
                <a:ea typeface="黑体" panose="02010609060101010101" pitchFamily="49" charset="-122"/>
              </a:rPr>
              <a:t>（</a:t>
            </a:r>
            <a:r>
              <a:rPr lang="en-US" altLang="zh-CN" sz="2400" dirty="0" smtClean="0">
                <a:latin typeface="黑体" panose="02010609060101010101" pitchFamily="49" charset="-122"/>
                <a:ea typeface="黑体" panose="02010609060101010101" pitchFamily="49" charset="-122"/>
              </a:rPr>
              <a:t>1</a:t>
            </a:r>
            <a:r>
              <a:rPr lang="zh-CN" altLang="en-US" sz="2400" dirty="0" smtClean="0">
                <a:latin typeface="黑体" panose="02010609060101010101" pitchFamily="49" charset="-122"/>
                <a:ea typeface="黑体" panose="02010609060101010101" pitchFamily="49" charset="-122"/>
              </a:rPr>
              <a:t>）卷积的意义</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826148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https://ss1.baidu.com/6ONXsjip0QIZ8tyhnq/it/u=1913463283,949871220&amp;fm=173&amp;s=DA80EC0727F1518A42F11D780300C038&amp;w=600&amp;h=314&amp;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100" y="1195634"/>
            <a:ext cx="4595232" cy="240483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7254063" y="3930496"/>
            <a:ext cx="1616991" cy="1991458"/>
            <a:chOff x="2211972" y="2590507"/>
            <a:chExt cx="1616991" cy="1991458"/>
          </a:xfrm>
        </p:grpSpPr>
        <mc:AlternateContent xmlns:mc="http://schemas.openxmlformats.org/markup-compatibility/2006" xmlns:a14="http://schemas.microsoft.com/office/drawing/2010/main">
          <mc:Choice Requires="a14">
            <p:sp>
              <p:nvSpPr>
                <p:cNvPr id="3" name="文本框 2"/>
                <p:cNvSpPr txBox="1"/>
                <p:nvPr/>
              </p:nvSpPr>
              <p:spPr>
                <a:xfrm>
                  <a:off x="2211972" y="2590507"/>
                  <a:ext cx="391454"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2211972" y="2590507"/>
                  <a:ext cx="391454" cy="670568"/>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2800243" y="2590507"/>
                  <a:ext cx="391453"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2800243" y="2590507"/>
                  <a:ext cx="391453" cy="670568"/>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2211972" y="3292980"/>
                  <a:ext cx="391454"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2211972" y="3292980"/>
                  <a:ext cx="391454" cy="670568"/>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3437510" y="2590507"/>
                  <a:ext cx="391453"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3437510" y="2590507"/>
                  <a:ext cx="391453" cy="670568"/>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p:cNvSpPr txBox="1"/>
                <p:nvPr/>
              </p:nvSpPr>
              <p:spPr>
                <a:xfrm>
                  <a:off x="2800243" y="3292980"/>
                  <a:ext cx="391453"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2800243" y="3292980"/>
                  <a:ext cx="391453" cy="670568"/>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p:cNvSpPr txBox="1"/>
                <p:nvPr/>
              </p:nvSpPr>
              <p:spPr>
                <a:xfrm>
                  <a:off x="2211972" y="3911397"/>
                  <a:ext cx="391454"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2211972" y="3911397"/>
                  <a:ext cx="391454" cy="670568"/>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p:cNvSpPr txBox="1"/>
                <p:nvPr/>
              </p:nvSpPr>
              <p:spPr>
                <a:xfrm>
                  <a:off x="3437510" y="3297401"/>
                  <a:ext cx="391453"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3437510" y="3297401"/>
                  <a:ext cx="391453" cy="670568"/>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2800243" y="3908056"/>
                  <a:ext cx="391453"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2800243" y="3908056"/>
                  <a:ext cx="391453" cy="670568"/>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3437510" y="3909186"/>
                  <a:ext cx="391453"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sz="2000" b="1" i="1" smtClean="0">
                                <a:solidFill>
                                  <a:schemeClr val="tx1"/>
                                </a:solidFill>
                                <a:latin typeface="Cambria Math" panose="02040503050406030204" pitchFamily="18" charset="0"/>
                              </a:rPr>
                            </m:ctrlPr>
                          </m:fPr>
                          <m:num>
                            <m:r>
                              <a:rPr lang="en-US" altLang="zh-CN" sz="2000" b="1" i="1" smtClean="0">
                                <a:solidFill>
                                  <a:schemeClr val="tx1"/>
                                </a:solidFill>
                                <a:latin typeface="Cambria Math" panose="02040503050406030204" pitchFamily="18" charset="0"/>
                              </a:rPr>
                              <m:t>𝟏</m:t>
                            </m:r>
                          </m:num>
                          <m:den>
                            <m:r>
                              <a:rPr lang="en-US" altLang="zh-CN" sz="2000" b="1" i="1" smtClean="0">
                                <a:solidFill>
                                  <a:schemeClr val="tx1"/>
                                </a:solidFill>
                                <a:latin typeface="Cambria Math" panose="02040503050406030204" pitchFamily="18" charset="0"/>
                              </a:rPr>
                              <m:t>𝟗</m:t>
                            </m:r>
                          </m:den>
                        </m:f>
                      </m:oMath>
                    </m:oMathPara>
                  </a14:m>
                  <a:endParaRPr lang="zh-CN" altLang="en-US" sz="2000" b="1" dirty="0">
                    <a:solidFill>
                      <a:schemeClr val="tx1"/>
                    </a:solidFill>
                  </a:endParaRPr>
                </a:p>
              </p:txBody>
            </p:sp>
          </mc:Choice>
          <mc:Fallback xmlns="">
            <p:sp>
              <p:nvSpPr>
                <p:cNvPr id="20" name="文本框 19"/>
                <p:cNvSpPr txBox="1">
                  <a:spLocks noRot="1" noChangeAspect="1" noMove="1" noResize="1" noEditPoints="1" noAdjustHandles="1" noChangeArrowheads="1" noChangeShapeType="1" noTextEdit="1"/>
                </p:cNvSpPr>
                <p:nvPr/>
              </p:nvSpPr>
              <p:spPr>
                <a:xfrm>
                  <a:off x="3437510" y="3909186"/>
                  <a:ext cx="391453" cy="670568"/>
                </a:xfrm>
                <a:prstGeom prst="rect">
                  <a:avLst/>
                </a:prstGeom>
                <a:blipFill>
                  <a:blip r:embed="rId12"/>
                  <a:stretch>
                    <a:fillRect/>
                  </a:stretch>
                </a:blipFill>
              </p:spPr>
              <p:txBody>
                <a:bodyPr/>
                <a:lstStyle/>
                <a:p>
                  <a:r>
                    <a:rPr lang="zh-CN" altLang="en-US">
                      <a:noFill/>
                    </a:rPr>
                    <a:t> </a:t>
                  </a:r>
                </a:p>
              </p:txBody>
            </p:sp>
          </mc:Fallback>
        </mc:AlternateContent>
      </p:grpSp>
      <p:sp>
        <p:nvSpPr>
          <p:cNvPr id="2" name="双括号 1"/>
          <p:cNvSpPr/>
          <p:nvPr/>
        </p:nvSpPr>
        <p:spPr>
          <a:xfrm>
            <a:off x="7254063" y="3845562"/>
            <a:ext cx="1616991" cy="2144994"/>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flipH="1">
            <a:off x="880214" y="1207865"/>
            <a:ext cx="4819830" cy="2492990"/>
          </a:xfrm>
          <a:prstGeom prst="rect">
            <a:avLst/>
          </a:prstGeom>
          <a:noFill/>
        </p:spPr>
        <p:txBody>
          <a:bodyPr wrap="square" rtlCol="0">
            <a:spAutoFit/>
          </a:bodyPr>
          <a:lstStyle/>
          <a:p>
            <a:pPr>
              <a:lnSpc>
                <a:spcPct val="150000"/>
              </a:lnSpc>
            </a:pPr>
            <a:r>
              <a:rPr lang="zh-CN" altLang="en-US" sz="2600" dirty="0" smtClean="0">
                <a:latin typeface="仿宋" panose="02010609060101010101" pitchFamily="49" charset="-122"/>
                <a:ea typeface="仿宋" panose="02010609060101010101" pitchFamily="49" charset="-122"/>
              </a:rPr>
              <a:t>相当于</a:t>
            </a:r>
            <a:r>
              <a:rPr lang="zh-CN" altLang="en-US" sz="2600" dirty="0">
                <a:latin typeface="仿宋" panose="02010609060101010101" pitchFamily="49" charset="-122"/>
                <a:ea typeface="仿宋" panose="02010609060101010101" pitchFamily="49" charset="-122"/>
              </a:rPr>
              <a:t>对</a:t>
            </a:r>
            <a:r>
              <a:rPr lang="zh-CN" altLang="en-US" sz="2600" dirty="0" smtClean="0">
                <a:latin typeface="仿宋" panose="02010609060101010101" pitchFamily="49" charset="-122"/>
                <a:ea typeface="仿宋" panose="02010609060101010101" pitchFamily="49" charset="-122"/>
              </a:rPr>
              <a:t>原图像的数据矩阵</a:t>
            </a:r>
            <a:r>
              <a:rPr lang="zh-CN" altLang="en-US" sz="2600" dirty="0">
                <a:latin typeface="仿宋" panose="02010609060101010101" pitchFamily="49" charset="-122"/>
                <a:ea typeface="仿宋" panose="02010609060101010101" pitchFamily="49" charset="-122"/>
              </a:rPr>
              <a:t>，按照顺序将各</a:t>
            </a:r>
            <a:r>
              <a:rPr lang="zh-CN" altLang="en-US" sz="2600" dirty="0" smtClean="0">
                <a:latin typeface="仿宋" panose="02010609060101010101" pitchFamily="49" charset="-122"/>
                <a:ea typeface="仿宋" panose="02010609060101010101" pitchFamily="49" charset="-122"/>
              </a:rPr>
              <a:t>区域与</a:t>
            </a:r>
            <a:r>
              <a:rPr lang="en-US" altLang="zh-CN" sz="2600" dirty="0">
                <a:solidFill>
                  <a:srgbClr val="FFFF00"/>
                </a:solidFill>
                <a:latin typeface="仿宋" panose="02010609060101010101" pitchFamily="49" charset="-122"/>
                <a:ea typeface="仿宋" panose="02010609060101010101" pitchFamily="49" charset="-122"/>
              </a:rPr>
              <a:t>W</a:t>
            </a:r>
            <a:r>
              <a:rPr lang="zh-CN" altLang="en-US" sz="2600" dirty="0" smtClean="0">
                <a:solidFill>
                  <a:srgbClr val="FFFF00"/>
                </a:solidFill>
                <a:latin typeface="仿宋" panose="02010609060101010101" pitchFamily="49" charset="-122"/>
                <a:ea typeface="仿宋" panose="02010609060101010101" pitchFamily="49" charset="-122"/>
              </a:rPr>
              <a:t>矩阵</a:t>
            </a:r>
            <a:r>
              <a:rPr lang="zh-CN" altLang="en-US" sz="2600" dirty="0" smtClean="0">
                <a:latin typeface="仿宋" panose="02010609060101010101" pitchFamily="49" charset="-122"/>
                <a:ea typeface="仿宋" panose="02010609060101010101" pitchFamily="49" charset="-122"/>
              </a:rPr>
              <a:t>点乘，求和取平均后，生成各自区域中心元素的新像素值。</a:t>
            </a:r>
            <a:endParaRPr lang="zh-CN" altLang="en-US" sz="2600" dirty="0">
              <a:latin typeface="仿宋" panose="02010609060101010101" pitchFamily="49" charset="-122"/>
              <a:ea typeface="仿宋" panose="02010609060101010101" pitchFamily="49" charset="-122"/>
            </a:endParaRPr>
          </a:p>
        </p:txBody>
      </p:sp>
      <p:sp>
        <p:nvSpPr>
          <p:cNvPr id="21" name="文本框 8"/>
          <p:cNvSpPr txBox="1">
            <a:spLocks noChangeArrowheads="1"/>
          </p:cNvSpPr>
          <p:nvPr/>
        </p:nvSpPr>
        <p:spPr bwMode="auto">
          <a:xfrm>
            <a:off x="880214" y="611636"/>
            <a:ext cx="3775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dirty="0" smtClean="0">
                <a:solidFill>
                  <a:srgbClr val="FFFF00"/>
                </a:solidFill>
                <a:latin typeface="仿宋" panose="02010609060101010101" pitchFamily="49" charset="-122"/>
                <a:ea typeface="仿宋" panose="02010609060101010101" pitchFamily="49" charset="-122"/>
              </a:rPr>
              <a:t>卷积背后的数学原理：</a:t>
            </a:r>
            <a:endParaRPr lang="zh-CN" altLang="en-US" sz="2800" dirty="0">
              <a:solidFill>
                <a:srgbClr val="FFFF00"/>
              </a:solidFill>
              <a:latin typeface="仿宋" panose="02010609060101010101" pitchFamily="49" charset="-122"/>
              <a:ea typeface="仿宋" panose="02010609060101010101" pitchFamily="49" charset="-122"/>
            </a:endParaRPr>
          </a:p>
        </p:txBody>
      </p:sp>
      <p:pic>
        <p:nvPicPr>
          <p:cNvPr id="7" name="图片 6"/>
          <p:cNvPicPr>
            <a:picLocks noChangeAspect="1"/>
          </p:cNvPicPr>
          <p:nvPr/>
        </p:nvPicPr>
        <p:blipFill>
          <a:blip r:embed="rId13"/>
          <a:stretch>
            <a:fillRect/>
          </a:stretch>
        </p:blipFill>
        <p:spPr>
          <a:xfrm>
            <a:off x="991936" y="3845562"/>
            <a:ext cx="4708108" cy="2209582"/>
          </a:xfrm>
          <a:prstGeom prst="rect">
            <a:avLst/>
          </a:prstGeom>
        </p:spPr>
      </p:pic>
      <p:sp>
        <p:nvSpPr>
          <p:cNvPr id="8" name="右箭头 7"/>
          <p:cNvSpPr/>
          <p:nvPr/>
        </p:nvSpPr>
        <p:spPr>
          <a:xfrm>
            <a:off x="5889217" y="4552567"/>
            <a:ext cx="1175673" cy="615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670683" y="6103641"/>
            <a:ext cx="1071127" cy="461665"/>
          </a:xfrm>
          <a:prstGeom prst="rect">
            <a:avLst/>
          </a:prstGeom>
          <a:noFill/>
        </p:spPr>
        <p:txBody>
          <a:bodyPr wrap="none" rtlCol="0">
            <a:spAutoFit/>
          </a:bodyPr>
          <a:lstStyle/>
          <a:p>
            <a:r>
              <a:rPr lang="en-US" altLang="zh-CN" sz="2400" dirty="0" smtClean="0"/>
              <a:t>W</a:t>
            </a:r>
            <a:r>
              <a:rPr lang="zh-CN" altLang="en-US" sz="2400" dirty="0" smtClean="0"/>
              <a:t>矩阵</a:t>
            </a:r>
            <a:endParaRPr lang="zh-CN" altLang="en-US" sz="2400" dirty="0"/>
          </a:p>
        </p:txBody>
      </p:sp>
      <p:sp>
        <p:nvSpPr>
          <p:cNvPr id="10" name="矩形 9"/>
          <p:cNvSpPr/>
          <p:nvPr/>
        </p:nvSpPr>
        <p:spPr>
          <a:xfrm>
            <a:off x="9090624" y="3763897"/>
            <a:ext cx="1770474" cy="2308324"/>
          </a:xfrm>
          <a:prstGeom prst="rect">
            <a:avLst/>
          </a:prstGeom>
        </p:spPr>
        <p:txBody>
          <a:bodyPr wrap="square">
            <a:spAutoFit/>
          </a:bodyPr>
          <a:lstStyle/>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整个运算过程称为卷积，</a:t>
            </a:r>
            <a:r>
              <a:rPr lang="en-US" altLang="zh-CN" sz="2400" dirty="0" smtClean="0">
                <a:solidFill>
                  <a:srgbClr val="FFFF00"/>
                </a:solidFill>
                <a:latin typeface="黑体" panose="02010609060101010101" pitchFamily="49" charset="-122"/>
                <a:ea typeface="黑体" panose="02010609060101010101" pitchFamily="49" charset="-122"/>
              </a:rPr>
              <a:t>W</a:t>
            </a:r>
            <a:r>
              <a:rPr lang="zh-CN" altLang="en-US" sz="2400" dirty="0" smtClean="0">
                <a:solidFill>
                  <a:srgbClr val="FFFF00"/>
                </a:solidFill>
                <a:latin typeface="黑体" panose="02010609060101010101" pitchFamily="49" charset="-122"/>
                <a:ea typeface="黑体" panose="02010609060101010101" pitchFamily="49" charset="-122"/>
              </a:rPr>
              <a:t>矩阵称为卷积核！</a:t>
            </a:r>
            <a:endParaRPr lang="zh-CN" altLang="en-US" sz="24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754857014"/>
      </p:ext>
    </p:extLst>
  </p:cSld>
  <p:clrMapOvr>
    <a:masterClrMapping/>
  </p:clrMapOvr>
  <p:transition>
    <p:check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pic>
        <p:nvPicPr>
          <p:cNvPr id="11" name="Picture 2" descr="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864" y="2404213"/>
            <a:ext cx="4224874" cy="309709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5943910" y="1773347"/>
            <a:ext cx="5623811" cy="3970318"/>
          </a:xfrm>
          <a:prstGeom prst="rect">
            <a:avLst/>
          </a:prstGeom>
        </p:spPr>
        <p:txBody>
          <a:bodyPr wrap="square">
            <a:spAutoFit/>
          </a:bodyPr>
          <a:lstStyle/>
          <a:p>
            <a:pPr>
              <a:lnSpc>
                <a:spcPct val="150000"/>
              </a:lnSpc>
            </a:pPr>
            <a:r>
              <a:rPr lang="zh-CN" altLang="en-US" sz="2400" dirty="0">
                <a:latin typeface="华文仿宋" panose="02010600040101010101" pitchFamily="2" charset="-122"/>
                <a:ea typeface="华文仿宋" panose="02010600040101010101" pitchFamily="2" charset="-122"/>
              </a:rPr>
              <a:t>好像我们可以用一条平行于 y 轴的直线把 A 类点和 B 类点</a:t>
            </a:r>
            <a:r>
              <a:rPr lang="zh-CN" altLang="en-US" sz="2400" dirty="0" smtClean="0">
                <a:latin typeface="华文仿宋" panose="02010600040101010101" pitchFamily="2" charset="-122"/>
                <a:ea typeface="华文仿宋" panose="02010600040101010101" pitchFamily="2" charset="-122"/>
              </a:rPr>
              <a:t>分开；于是，我们就希望</a:t>
            </a:r>
            <a:r>
              <a:rPr lang="zh-CN" altLang="en-US" sz="2400" dirty="0">
                <a:latin typeface="华文仿宋" panose="02010600040101010101" pitchFamily="2" charset="-122"/>
                <a:ea typeface="华文仿宋" panose="02010600040101010101" pitchFamily="2" charset="-122"/>
              </a:rPr>
              <a:t>找到这样一条直线 </a:t>
            </a:r>
            <a:r>
              <a:rPr lang="en-US" altLang="zh-CN" sz="2400" dirty="0">
                <a:latin typeface="华文仿宋" panose="02010600040101010101" pitchFamily="2" charset="-122"/>
                <a:ea typeface="华文仿宋" panose="02010600040101010101" pitchFamily="2" charset="-122"/>
              </a:rPr>
              <a:t>x = k</a:t>
            </a:r>
            <a:r>
              <a:rPr lang="zh-CN" altLang="en-US" sz="2400" dirty="0" smtClean="0">
                <a:latin typeface="华文仿宋" panose="02010600040101010101" pitchFamily="2" charset="-122"/>
                <a:ea typeface="华文仿宋" panose="02010600040101010101" pitchFamily="2" charset="-122"/>
              </a:rPr>
              <a:t>，使得直线</a:t>
            </a:r>
            <a:r>
              <a:rPr lang="zh-CN" altLang="en-US" sz="2400" dirty="0">
                <a:latin typeface="华文仿宋" panose="02010600040101010101" pitchFamily="2" charset="-122"/>
                <a:ea typeface="华文仿宋" panose="02010600040101010101" pitchFamily="2" charset="-122"/>
              </a:rPr>
              <a:t>左边绝大多数点都是 </a:t>
            </a:r>
            <a:r>
              <a:rPr lang="en-US" altLang="zh-CN" sz="2400" dirty="0">
                <a:latin typeface="华文仿宋" panose="02010600040101010101" pitchFamily="2" charset="-122"/>
                <a:ea typeface="华文仿宋" panose="02010600040101010101" pitchFamily="2" charset="-122"/>
              </a:rPr>
              <a:t>A </a:t>
            </a:r>
            <a:r>
              <a:rPr lang="zh-CN" altLang="en-US" sz="2400" dirty="0">
                <a:latin typeface="华文仿宋" panose="02010600040101010101" pitchFamily="2" charset="-122"/>
                <a:ea typeface="华文仿宋" panose="02010600040101010101" pitchFamily="2" charset="-122"/>
              </a:rPr>
              <a:t>类，直线右边绝大多数点都是 </a:t>
            </a:r>
            <a:r>
              <a:rPr lang="en-US" altLang="zh-CN" sz="2400" dirty="0">
                <a:latin typeface="华文仿宋" panose="02010600040101010101" pitchFamily="2" charset="-122"/>
                <a:ea typeface="华文仿宋" panose="02010600040101010101" pitchFamily="2" charset="-122"/>
              </a:rPr>
              <a:t>B </a:t>
            </a:r>
            <a:r>
              <a:rPr lang="zh-CN" altLang="en-US" sz="2400" dirty="0" smtClean="0">
                <a:latin typeface="华文仿宋" panose="02010600040101010101" pitchFamily="2" charset="-122"/>
                <a:ea typeface="华文仿宋" panose="02010600040101010101" pitchFamily="2" charset="-122"/>
              </a:rPr>
              <a:t>类。由此，我们就以已知数据为原材料，通过反复训练得到合适的参数</a:t>
            </a:r>
            <a:r>
              <a:rPr lang="en-US" altLang="zh-CN" sz="2400" dirty="0" smtClean="0">
                <a:latin typeface="华文仿宋" panose="02010600040101010101" pitchFamily="2" charset="-122"/>
                <a:ea typeface="华文仿宋" panose="02010600040101010101" pitchFamily="2" charset="-122"/>
              </a:rPr>
              <a:t>k</a:t>
            </a:r>
            <a:r>
              <a:rPr lang="zh-CN" altLang="en-US" sz="2400" dirty="0" smtClean="0">
                <a:latin typeface="华文仿宋" panose="02010600040101010101" pitchFamily="2" charset="-122"/>
                <a:ea typeface="华文仿宋" panose="02010600040101010101" pitchFamily="2" charset="-122"/>
              </a:rPr>
              <a:t>值，以便得到这样一条直线。</a:t>
            </a:r>
            <a:endParaRPr lang="zh-CN" altLang="en-US" sz="2400" dirty="0">
              <a:latin typeface="华文仿宋" panose="02010600040101010101" pitchFamily="2" charset="-122"/>
              <a:ea typeface="华文仿宋" panose="02010600040101010101" pitchFamily="2" charset="-122"/>
            </a:endParaRPr>
          </a:p>
        </p:txBody>
      </p:sp>
      <p:sp>
        <p:nvSpPr>
          <p:cNvPr id="8" name="矩形 7"/>
          <p:cNvSpPr/>
          <p:nvPr/>
        </p:nvSpPr>
        <p:spPr>
          <a:xfrm>
            <a:off x="957965" y="5699737"/>
            <a:ext cx="10820400" cy="954107"/>
          </a:xfrm>
          <a:prstGeom prst="rect">
            <a:avLst/>
          </a:prstGeom>
        </p:spPr>
        <p:txBody>
          <a:bodyPr wrap="square">
            <a:spAutoFit/>
          </a:bodyPr>
          <a:lstStyle/>
          <a:p>
            <a:r>
              <a:rPr lang="zh-CN" altLang="en-US" sz="2800" dirty="0" smtClean="0">
                <a:latin typeface="华文仿宋" panose="02010600040101010101" pitchFamily="2" charset="-122"/>
                <a:ea typeface="华文仿宋" panose="02010600040101010101" pitchFamily="2" charset="-122"/>
              </a:rPr>
              <a:t>通过训练得到</a:t>
            </a:r>
            <a:r>
              <a:rPr lang="en-US" altLang="zh-CN" sz="2800" dirty="0" smtClean="0">
                <a:latin typeface="华文仿宋" panose="02010600040101010101" pitchFamily="2" charset="-122"/>
                <a:ea typeface="华文仿宋" panose="02010600040101010101" pitchFamily="2" charset="-122"/>
              </a:rPr>
              <a:t>x=k</a:t>
            </a:r>
            <a:r>
              <a:rPr lang="zh-CN" altLang="en-US" sz="2800" dirty="0" smtClean="0">
                <a:latin typeface="华文仿宋" panose="02010600040101010101" pitchFamily="2" charset="-122"/>
                <a:ea typeface="华文仿宋" panose="02010600040101010101" pitchFamily="2" charset="-122"/>
              </a:rPr>
              <a:t>这样的直线，就是我们</a:t>
            </a:r>
            <a:r>
              <a:rPr lang="zh-CN" altLang="en-US" sz="2800" dirty="0">
                <a:latin typeface="华文仿宋" panose="02010600040101010101" pitchFamily="2" charset="-122"/>
                <a:ea typeface="华文仿宋" panose="02010600040101010101" pitchFamily="2" charset="-122"/>
              </a:rPr>
              <a:t>的</a:t>
            </a:r>
            <a:r>
              <a:rPr lang="zh-CN" altLang="en-US" sz="2800" dirty="0">
                <a:solidFill>
                  <a:srgbClr val="FFFF00"/>
                </a:solidFill>
                <a:latin typeface="华文仿宋" panose="02010600040101010101" pitchFamily="2" charset="-122"/>
                <a:ea typeface="华文仿宋" panose="02010600040101010101" pitchFamily="2" charset="-122"/>
              </a:rPr>
              <a:t>分类器</a:t>
            </a:r>
            <a:r>
              <a:rPr lang="zh-CN" altLang="en-US" sz="2800" dirty="0" smtClean="0">
                <a:solidFill>
                  <a:srgbClr val="FFFF00"/>
                </a:solidFill>
                <a:latin typeface="华文仿宋" panose="02010600040101010101" pitchFamily="2" charset="-122"/>
                <a:ea typeface="华文仿宋" panose="02010600040101010101" pitchFamily="2" charset="-122"/>
              </a:rPr>
              <a:t>模型</a:t>
            </a:r>
            <a:r>
              <a:rPr lang="zh-CN" altLang="en-US" sz="2800" dirty="0" smtClean="0">
                <a:latin typeface="华文仿宋" panose="02010600040101010101" pitchFamily="2" charset="-122"/>
                <a:ea typeface="华文仿宋" panose="02010600040101010101" pitchFamily="2" charset="-122"/>
              </a:rPr>
              <a:t>，</a:t>
            </a:r>
            <a:r>
              <a:rPr lang="en-US" altLang="zh-CN" sz="2800" dirty="0" smtClean="0">
                <a:latin typeface="华文仿宋" panose="02010600040101010101" pitchFamily="2" charset="-122"/>
                <a:ea typeface="华文仿宋" panose="02010600040101010101" pitchFamily="2" charset="-122"/>
              </a:rPr>
              <a:t>k </a:t>
            </a:r>
            <a:r>
              <a:rPr lang="zh-CN" altLang="en-US" sz="2800" dirty="0">
                <a:latin typeface="华文仿宋" panose="02010600040101010101" pitchFamily="2" charset="-122"/>
                <a:ea typeface="华文仿宋" panose="02010600040101010101" pitchFamily="2" charset="-122"/>
              </a:rPr>
              <a:t>就是我们的</a:t>
            </a:r>
            <a:r>
              <a:rPr lang="zh-CN" altLang="en-US" sz="2800" dirty="0" smtClean="0">
                <a:latin typeface="华文仿宋" panose="02010600040101010101" pitchFamily="2" charset="-122"/>
                <a:ea typeface="华文仿宋" panose="02010600040101010101" pitchFamily="2" charset="-122"/>
              </a:rPr>
              <a:t>模型参数。</a:t>
            </a:r>
            <a:endParaRPr lang="zh-CN" altLang="en-US" sz="2800" dirty="0">
              <a:latin typeface="华文仿宋" panose="02010600040101010101" pitchFamily="2" charset="-122"/>
              <a:ea typeface="华文仿宋" panose="02010600040101010101" pitchFamily="2" charset="-122"/>
            </a:endParaRPr>
          </a:p>
        </p:txBody>
      </p:sp>
      <p:sp>
        <p:nvSpPr>
          <p:cNvPr id="9" name="文本框 8"/>
          <p:cNvSpPr txBox="1"/>
          <p:nvPr/>
        </p:nvSpPr>
        <p:spPr>
          <a:xfrm>
            <a:off x="1146747" y="1536491"/>
            <a:ext cx="3510978"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5.</a:t>
            </a:r>
            <a:r>
              <a:rPr lang="zh-CN" altLang="en-US" sz="2800" dirty="0" smtClean="0">
                <a:latin typeface="黑体" panose="02010609060101010101" pitchFamily="49" charset="-122"/>
                <a:ea typeface="黑体" panose="02010609060101010101" pitchFamily="49" charset="-122"/>
              </a:rPr>
              <a:t>模型训练与测试</a:t>
            </a:r>
            <a:endParaRPr lang="zh-CN" altLang="en-US"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157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组合 1"/>
          <p:cNvGrpSpPr/>
          <p:nvPr/>
        </p:nvGrpSpPr>
        <p:grpSpPr>
          <a:xfrm>
            <a:off x="2527314" y="1330325"/>
            <a:ext cx="6255521" cy="5181600"/>
            <a:chOff x="3134675" y="1330325"/>
            <a:chExt cx="5520583" cy="5181600"/>
          </a:xfrm>
        </p:grpSpPr>
        <p:grpSp>
          <p:nvGrpSpPr>
            <p:cNvPr id="181250" name="组合 4"/>
            <p:cNvGrpSpPr>
              <a:grpSpLocks/>
            </p:cNvGrpSpPr>
            <p:nvPr/>
          </p:nvGrpSpPr>
          <p:grpSpPr bwMode="auto">
            <a:xfrm>
              <a:off x="3134675" y="1330325"/>
              <a:ext cx="5520583" cy="5181600"/>
              <a:chOff x="1148347" y="1484784"/>
              <a:chExt cx="5520185" cy="5181600"/>
            </a:xfrm>
          </p:grpSpPr>
          <p:sp>
            <p:nvSpPr>
              <p:cNvPr id="4" name="矩形 3"/>
              <p:cNvSpPr/>
              <p:nvPr/>
            </p:nvSpPr>
            <p:spPr>
              <a:xfrm>
                <a:off x="1148347" y="1988022"/>
                <a:ext cx="5520185" cy="37433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1256"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5479" y="1484784"/>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1251" name="文本框 5"/>
            <p:cNvSpPr txBox="1">
              <a:spLocks noChangeArrowheads="1"/>
            </p:cNvSpPr>
            <p:nvPr/>
          </p:nvSpPr>
          <p:spPr bwMode="auto">
            <a:xfrm>
              <a:off x="3689350" y="1906588"/>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b="1" dirty="0">
                  <a:solidFill>
                    <a:schemeClr val="bg1"/>
                  </a:solidFill>
                </a:rPr>
                <a:t>原图</a:t>
              </a:r>
            </a:p>
          </p:txBody>
        </p:sp>
        <p:sp>
          <p:nvSpPr>
            <p:cNvPr id="181252" name="文本框 6"/>
            <p:cNvSpPr txBox="1">
              <a:spLocks noChangeArrowheads="1"/>
            </p:cNvSpPr>
            <p:nvPr/>
          </p:nvSpPr>
          <p:spPr bwMode="auto">
            <a:xfrm>
              <a:off x="5321300" y="1906588"/>
              <a:ext cx="126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b="1" dirty="0">
                  <a:solidFill>
                    <a:srgbClr val="FF0000"/>
                  </a:solidFill>
                </a:rPr>
                <a:t>卷积核</a:t>
              </a:r>
            </a:p>
          </p:txBody>
        </p:sp>
        <p:sp>
          <p:nvSpPr>
            <p:cNvPr id="181253" name="文本框 7"/>
            <p:cNvSpPr txBox="1">
              <a:spLocks noChangeArrowheads="1"/>
            </p:cNvSpPr>
            <p:nvPr/>
          </p:nvSpPr>
          <p:spPr bwMode="auto">
            <a:xfrm>
              <a:off x="7273925" y="1903413"/>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b="1" dirty="0">
                  <a:solidFill>
                    <a:srgbClr val="00B050"/>
                  </a:solidFill>
                </a:rPr>
                <a:t>新图</a:t>
              </a:r>
            </a:p>
          </p:txBody>
        </p:sp>
      </p:grpSp>
      <p:sp>
        <p:nvSpPr>
          <p:cNvPr id="181254" name="文本框 8"/>
          <p:cNvSpPr txBox="1">
            <a:spLocks noChangeArrowheads="1"/>
          </p:cNvSpPr>
          <p:nvPr/>
        </p:nvSpPr>
        <p:spPr bwMode="auto">
          <a:xfrm>
            <a:off x="593725" y="806450"/>
            <a:ext cx="347407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b="1" dirty="0" smtClean="0">
                <a:latin typeface="仿宋" panose="02010609060101010101" pitchFamily="49" charset="-122"/>
                <a:ea typeface="仿宋" panose="02010609060101010101" pitchFamily="49" charset="-122"/>
              </a:rPr>
              <a:t>卷积运算的过程</a:t>
            </a:r>
            <a:endParaRPr lang="zh-CN" altLang="en-US" sz="28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961668135"/>
      </p:ext>
    </p:extLst>
  </p:cSld>
  <p:clrMapOvr>
    <a:masterClrMapping/>
  </p:clrMapOvr>
  <p:transition>
    <p:checke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文本框 8"/>
          <p:cNvSpPr txBox="1">
            <a:spLocks noChangeArrowheads="1"/>
          </p:cNvSpPr>
          <p:nvPr/>
        </p:nvSpPr>
        <p:spPr bwMode="auto">
          <a:xfrm>
            <a:off x="550863" y="404813"/>
            <a:ext cx="4032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a:latin typeface="黑体" panose="02010609060101010101" pitchFamily="49" charset="-122"/>
                <a:ea typeface="黑体" panose="02010609060101010101" pitchFamily="49" charset="-122"/>
              </a:rPr>
              <a:t>卷积运算的用途</a:t>
            </a:r>
          </a:p>
        </p:txBody>
      </p:sp>
      <p:sp>
        <p:nvSpPr>
          <p:cNvPr id="185347" name="矩形 1"/>
          <p:cNvSpPr>
            <a:spLocks noChangeArrowheads="1"/>
          </p:cNvSpPr>
          <p:nvPr/>
        </p:nvSpPr>
        <p:spPr bwMode="auto">
          <a:xfrm>
            <a:off x="695325" y="1268413"/>
            <a:ext cx="106568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nSpc>
                <a:spcPct val="150000"/>
              </a:lnSpc>
              <a:spcBef>
                <a:spcPct val="0"/>
              </a:spcBef>
              <a:buClrTx/>
              <a:buSzTx/>
              <a:buFontTx/>
              <a:buNone/>
            </a:pPr>
            <a:r>
              <a:rPr lang="zh-CN" altLang="en-US" sz="2800" dirty="0">
                <a:latin typeface="仿宋" panose="02010609060101010101" pitchFamily="49" charset="-122"/>
                <a:ea typeface="仿宋" panose="02010609060101010101" pitchFamily="49" charset="-122"/>
              </a:rPr>
              <a:t>卷积运算在图像中，可以做很多工作，比如</a:t>
            </a:r>
            <a:r>
              <a:rPr lang="zh-CN" altLang="en-US" sz="2800" dirty="0" smtClean="0">
                <a:latin typeface="仿宋" panose="02010609060101010101" pitchFamily="49" charset="-122"/>
                <a:ea typeface="仿宋" panose="02010609060101010101" pitchFamily="49" charset="-122"/>
              </a:rPr>
              <a:t>：图像模糊，</a:t>
            </a:r>
            <a:r>
              <a:rPr lang="zh-CN" altLang="en-US" sz="2800" dirty="0">
                <a:latin typeface="仿宋" panose="02010609060101010101" pitchFamily="49" charset="-122"/>
                <a:ea typeface="仿宋" panose="02010609060101010101" pitchFamily="49" charset="-122"/>
              </a:rPr>
              <a:t>锐化，边缘提取等。</a:t>
            </a:r>
          </a:p>
        </p:txBody>
      </p:sp>
      <p:sp>
        <p:nvSpPr>
          <p:cNvPr id="185348" name="矩形 2"/>
          <p:cNvSpPr>
            <a:spLocks noChangeArrowheads="1"/>
          </p:cNvSpPr>
          <p:nvPr/>
        </p:nvSpPr>
        <p:spPr bwMode="auto">
          <a:xfrm>
            <a:off x="2402660" y="3318094"/>
            <a:ext cx="72422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a:lnSpc>
                <a:spcPct val="150000"/>
              </a:lnSpc>
              <a:spcBef>
                <a:spcPct val="0"/>
              </a:spcBef>
              <a:buClrTx/>
              <a:buSzTx/>
              <a:buFontTx/>
              <a:buNone/>
            </a:pPr>
            <a:r>
              <a:rPr lang="zh-CN" altLang="en-US" sz="3200" dirty="0">
                <a:solidFill>
                  <a:srgbClr val="FFFF00"/>
                </a:solidFill>
                <a:latin typeface="仿宋" panose="02010609060101010101" pitchFamily="49" charset="-122"/>
                <a:ea typeface="仿宋" panose="02010609060101010101" pitchFamily="49" charset="-122"/>
              </a:rPr>
              <a:t>不同卷积核，有不同的卷积意义，</a:t>
            </a:r>
            <a:r>
              <a:rPr lang="zh-CN" altLang="en-US" sz="3200" dirty="0" smtClean="0">
                <a:solidFill>
                  <a:srgbClr val="FFFF00"/>
                </a:solidFill>
                <a:latin typeface="仿宋" panose="02010609060101010101" pitchFamily="49" charset="-122"/>
                <a:ea typeface="仿宋" panose="02010609060101010101" pitchFamily="49" charset="-122"/>
              </a:rPr>
              <a:t>卷积运算后效果也将不同。</a:t>
            </a:r>
            <a:endParaRPr lang="zh-CN" altLang="en-US" sz="3200" dirty="0">
              <a:solidFill>
                <a:srgbClr val="FFFF00"/>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383579892"/>
      </p:ext>
    </p:extLst>
  </p:cSld>
  <p:clrMapOvr>
    <a:masterClrMapping/>
  </p:clrMapOvr>
  <p:transition>
    <p:checke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文本框 8"/>
          <p:cNvSpPr txBox="1">
            <a:spLocks noChangeArrowheads="1"/>
          </p:cNvSpPr>
          <p:nvPr/>
        </p:nvSpPr>
        <p:spPr bwMode="auto">
          <a:xfrm>
            <a:off x="550863" y="404813"/>
            <a:ext cx="4032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a:latin typeface="黑体" panose="02010609060101010101" pitchFamily="49" charset="-122"/>
                <a:ea typeface="黑体" panose="02010609060101010101" pitchFamily="49" charset="-122"/>
              </a:rPr>
              <a:t>卷积运算的用途</a:t>
            </a:r>
          </a:p>
        </p:txBody>
      </p:sp>
      <p:pic>
        <p:nvPicPr>
          <p:cNvPr id="187395"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125538"/>
            <a:ext cx="225266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1125538"/>
            <a:ext cx="2262187"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0138" y="1125538"/>
            <a:ext cx="230346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图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98625" y="3716338"/>
            <a:ext cx="22574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图片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11688" y="3743325"/>
            <a:ext cx="2233612"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50138" y="3743325"/>
            <a:ext cx="225742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1" name="矩形 9"/>
          <p:cNvSpPr>
            <a:spLocks noChangeArrowheads="1"/>
          </p:cNvSpPr>
          <p:nvPr/>
        </p:nvSpPr>
        <p:spPr bwMode="auto">
          <a:xfrm>
            <a:off x="908050" y="6157913"/>
            <a:ext cx="10660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1800" dirty="0"/>
              <a:t>参考：https://blog.csdn.net/chaipp0607/article/details/72236892?locationNum=9&amp;fps=1</a:t>
            </a:r>
          </a:p>
        </p:txBody>
      </p:sp>
    </p:spTree>
    <p:extLst>
      <p:ext uri="{BB962C8B-B14F-4D97-AF65-F5344CB8AC3E}">
        <p14:creationId xmlns:p14="http://schemas.microsoft.com/office/powerpoint/2010/main" val="1965951453"/>
      </p:ext>
    </p:extLst>
  </p:cSld>
  <p:clrMapOvr>
    <a:masterClrMapping/>
  </p:clrMapOvr>
  <p:transition>
    <p:checke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文本框 8"/>
          <p:cNvSpPr txBox="1">
            <a:spLocks noChangeArrowheads="1"/>
          </p:cNvSpPr>
          <p:nvPr/>
        </p:nvSpPr>
        <p:spPr bwMode="auto">
          <a:xfrm>
            <a:off x="550862" y="404813"/>
            <a:ext cx="8098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dirty="0" smtClean="0">
                <a:solidFill>
                  <a:srgbClr val="FFFF00"/>
                </a:solidFill>
                <a:latin typeface="黑体" panose="02010609060101010101" pitchFamily="49" charset="-122"/>
                <a:ea typeface="黑体" panose="02010609060101010101" pitchFamily="49" charset="-122"/>
              </a:rPr>
              <a:t>实践体验</a:t>
            </a:r>
            <a:r>
              <a:rPr lang="en-US" altLang="zh-CN" sz="2800" dirty="0" smtClean="0">
                <a:solidFill>
                  <a:srgbClr val="FFFF00"/>
                </a:solidFill>
                <a:latin typeface="黑体" panose="02010609060101010101" pitchFamily="49" charset="-122"/>
                <a:ea typeface="黑体" panose="02010609060101010101" pitchFamily="49" charset="-122"/>
              </a:rPr>
              <a:t>3</a:t>
            </a:r>
            <a:r>
              <a:rPr lang="zh-CN" altLang="en-US" sz="2800" dirty="0" smtClean="0">
                <a:solidFill>
                  <a:srgbClr val="FFFF00"/>
                </a:solidFill>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基于图像卷积运算的编程体验</a:t>
            </a:r>
            <a:endParaRPr lang="zh-CN" altLang="en-US" sz="2800" dirty="0">
              <a:latin typeface="黑体" panose="02010609060101010101" pitchFamily="49" charset="-122"/>
              <a:ea typeface="黑体" panose="02010609060101010101" pitchFamily="49" charset="-122"/>
            </a:endParaRPr>
          </a:p>
        </p:txBody>
      </p:sp>
      <p:sp>
        <p:nvSpPr>
          <p:cNvPr id="2" name="矩形 1"/>
          <p:cNvSpPr/>
          <p:nvPr/>
        </p:nvSpPr>
        <p:spPr>
          <a:xfrm>
            <a:off x="1475440" y="1158292"/>
            <a:ext cx="5622119" cy="523220"/>
          </a:xfrm>
          <a:prstGeom prst="rect">
            <a:avLst/>
          </a:prstGeom>
        </p:spPr>
        <p:txBody>
          <a:bodyPr wrap="square">
            <a:spAutoFit/>
          </a:bodyPr>
          <a:lstStyle/>
          <a:p>
            <a:r>
              <a:rPr lang="en-US" altLang="zh-CN" sz="2800" dirty="0">
                <a:latin typeface="仿宋" panose="02010609060101010101" pitchFamily="49" charset="-122"/>
                <a:ea typeface="仿宋" panose="02010609060101010101" pitchFamily="49" charset="-122"/>
              </a:rPr>
              <a:t> </a:t>
            </a:r>
            <a:r>
              <a:rPr lang="en-US" altLang="zh-CN" sz="2800" dirty="0" smtClean="0">
                <a:latin typeface="仿宋" panose="02010609060101010101" pitchFamily="49" charset="-122"/>
                <a:ea typeface="仿宋" panose="02010609060101010101" pitchFamily="49" charset="-122"/>
              </a:rPr>
              <a:t>cv2.filter2D(src,-1,kernel)</a:t>
            </a:r>
            <a:endParaRPr lang="zh-CN" altLang="en-US" sz="2800" dirty="0">
              <a:latin typeface="仿宋" panose="02010609060101010101" pitchFamily="49" charset="-122"/>
              <a:ea typeface="仿宋" panose="02010609060101010101" pitchFamily="49" charset="-122"/>
            </a:endParaRPr>
          </a:p>
        </p:txBody>
      </p:sp>
      <p:sp>
        <p:nvSpPr>
          <p:cNvPr id="3" name="文本框 2"/>
          <p:cNvSpPr txBox="1"/>
          <p:nvPr/>
        </p:nvSpPr>
        <p:spPr>
          <a:xfrm>
            <a:off x="550862" y="1911771"/>
            <a:ext cx="7745850" cy="2862322"/>
          </a:xfrm>
          <a:prstGeom prst="rect">
            <a:avLst/>
          </a:prstGeom>
          <a:noFill/>
        </p:spPr>
        <p:txBody>
          <a:bodyPr wrap="square" rtlCol="0">
            <a:spAutoFit/>
          </a:bodyPr>
          <a:lstStyle/>
          <a:p>
            <a:pPr>
              <a:lnSpc>
                <a:spcPct val="150000"/>
              </a:lnSpc>
            </a:pPr>
            <a:r>
              <a:rPr lang="en-US" altLang="zh-CN" sz="2400" dirty="0" smtClean="0">
                <a:latin typeface="仿宋" panose="02010609060101010101" pitchFamily="49" charset="-122"/>
                <a:ea typeface="仿宋" panose="02010609060101010101" pitchFamily="49" charset="-122"/>
              </a:rPr>
              <a:t>cv2</a:t>
            </a:r>
            <a:r>
              <a:rPr lang="zh-CN" altLang="en-US" sz="2400" dirty="0" smtClean="0">
                <a:latin typeface="仿宋" panose="02010609060101010101" pitchFamily="49" charset="-122"/>
                <a:ea typeface="仿宋" panose="02010609060101010101" pitchFamily="49" charset="-122"/>
              </a:rPr>
              <a:t>中基于核的卷积函数，参数说明：</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400" dirty="0" err="1" smtClean="0">
                <a:latin typeface="仿宋" panose="02010609060101010101" pitchFamily="49" charset="-122"/>
                <a:ea typeface="仿宋" panose="02010609060101010101" pitchFamily="49" charset="-122"/>
              </a:rPr>
              <a:t>src</a:t>
            </a:r>
            <a:r>
              <a:rPr lang="zh-CN" altLang="en-US" sz="2400" dirty="0" smtClean="0">
                <a:latin typeface="仿宋" panose="02010609060101010101" pitchFamily="49" charset="-122"/>
                <a:ea typeface="仿宋" panose="02010609060101010101" pitchFamily="49" charset="-122"/>
              </a:rPr>
              <a:t>：表示原图像矩阵；</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：表示目标图像与原图具有同样的位深；</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400" dirty="0" smtClean="0">
                <a:latin typeface="仿宋" panose="02010609060101010101" pitchFamily="49" charset="-122"/>
                <a:ea typeface="仿宋" panose="02010609060101010101" pitchFamily="49" charset="-122"/>
              </a:rPr>
              <a:t>Kernel:</a:t>
            </a:r>
            <a:r>
              <a:rPr lang="zh-CN" altLang="en-US" sz="2400" dirty="0" smtClean="0">
                <a:latin typeface="仿宋" panose="02010609060101010101" pitchFamily="49" charset="-122"/>
                <a:ea typeface="仿宋" panose="02010609060101010101" pitchFamily="49" charset="-122"/>
              </a:rPr>
              <a:t>表示卷积核；</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该函数会返回卷积运算后得到的新图像数据矩阵。</a:t>
            </a:r>
            <a:endParaRPr lang="zh-CN" altLang="en-US" sz="2400" dirty="0">
              <a:latin typeface="仿宋" panose="02010609060101010101" pitchFamily="49" charset="-122"/>
              <a:ea typeface="仿宋" panose="02010609060101010101" pitchFamily="49" charset="-122"/>
            </a:endParaRPr>
          </a:p>
        </p:txBody>
      </p:sp>
      <p:sp>
        <p:nvSpPr>
          <p:cNvPr id="5" name="文本框 4"/>
          <p:cNvSpPr txBox="1"/>
          <p:nvPr/>
        </p:nvSpPr>
        <p:spPr>
          <a:xfrm>
            <a:off x="7208939" y="1085422"/>
            <a:ext cx="4983061" cy="5262979"/>
          </a:xfrm>
          <a:prstGeom prst="rect">
            <a:avLst/>
          </a:prstGeom>
          <a:noFill/>
        </p:spPr>
        <p:txBody>
          <a:bodyPr wrap="square" rtlCol="0">
            <a:spAutoFit/>
          </a:bodyPr>
          <a:lstStyle/>
          <a:p>
            <a:r>
              <a:rPr lang="zh-CN" altLang="en-US" sz="2400" b="1" dirty="0" smtClean="0">
                <a:solidFill>
                  <a:srgbClr val="FFFF00"/>
                </a:solidFill>
                <a:latin typeface="黑体" panose="02010609060101010101" pitchFamily="49" charset="-122"/>
                <a:ea typeface="黑体" panose="02010609060101010101" pitchFamily="49" charset="-122"/>
              </a:rPr>
              <a:t>代码参考：</a:t>
            </a:r>
            <a:endParaRPr lang="en-US" altLang="zh-CN" sz="2400" b="1" dirty="0" smtClean="0">
              <a:solidFill>
                <a:srgbClr val="FFFF00"/>
              </a:solidFill>
              <a:latin typeface="黑体" panose="02010609060101010101" pitchFamily="49" charset="-122"/>
              <a:ea typeface="黑体" panose="02010609060101010101" pitchFamily="49" charset="-122"/>
            </a:endParaRPr>
          </a:p>
          <a:p>
            <a:r>
              <a:rPr lang="en-US" altLang="zh-CN" sz="2400" dirty="0">
                <a:latin typeface="仿宋" panose="02010609060101010101" pitchFamily="49" charset="-122"/>
                <a:ea typeface="仿宋" panose="02010609060101010101" pitchFamily="49" charset="-122"/>
              </a:rPr>
              <a:t>import cv2</a:t>
            </a:r>
          </a:p>
          <a:p>
            <a:r>
              <a:rPr lang="en-US" altLang="zh-CN" sz="2400" dirty="0">
                <a:latin typeface="仿宋" panose="02010609060101010101" pitchFamily="49" charset="-122"/>
                <a:ea typeface="仿宋" panose="02010609060101010101" pitchFamily="49" charset="-122"/>
              </a:rPr>
              <a:t>import </a:t>
            </a:r>
            <a:r>
              <a:rPr lang="en-US" altLang="zh-CN" sz="2400" dirty="0" err="1">
                <a:latin typeface="仿宋" panose="02010609060101010101" pitchFamily="49" charset="-122"/>
                <a:ea typeface="仿宋" panose="02010609060101010101" pitchFamily="49" charset="-122"/>
              </a:rPr>
              <a:t>numpy</a:t>
            </a:r>
            <a:r>
              <a:rPr lang="en-US" altLang="zh-CN" sz="2400" dirty="0">
                <a:latin typeface="仿宋" panose="02010609060101010101" pitchFamily="49" charset="-122"/>
                <a:ea typeface="仿宋" panose="02010609060101010101" pitchFamily="49" charset="-122"/>
              </a:rPr>
              <a:t> as </a:t>
            </a:r>
            <a:r>
              <a:rPr lang="en-US" altLang="zh-CN" sz="2400" dirty="0" smtClean="0">
                <a:latin typeface="仿宋" panose="02010609060101010101" pitchFamily="49" charset="-122"/>
                <a:ea typeface="仿宋" panose="02010609060101010101" pitchFamily="49" charset="-122"/>
              </a:rPr>
              <a:t>np</a:t>
            </a:r>
            <a:endParaRPr lang="en-US" altLang="zh-CN" sz="2400" dirty="0">
              <a:latin typeface="仿宋" panose="02010609060101010101" pitchFamily="49" charset="-122"/>
              <a:ea typeface="仿宋" panose="02010609060101010101" pitchFamily="49" charset="-122"/>
            </a:endParaRPr>
          </a:p>
          <a:p>
            <a:r>
              <a:rPr lang="en-US" altLang="zh-CN" sz="2400" dirty="0" err="1">
                <a:latin typeface="仿宋" panose="02010609060101010101" pitchFamily="49" charset="-122"/>
                <a:ea typeface="仿宋" panose="02010609060101010101" pitchFamily="49" charset="-122"/>
              </a:rPr>
              <a:t>img</a:t>
            </a:r>
            <a:r>
              <a:rPr lang="en-US" altLang="zh-CN" sz="2400" dirty="0">
                <a:latin typeface="仿宋" panose="02010609060101010101" pitchFamily="49" charset="-122"/>
                <a:ea typeface="仿宋" panose="02010609060101010101" pitchFamily="49" charset="-122"/>
              </a:rPr>
              <a:t> = cv2.imread("apic.jpg") </a:t>
            </a:r>
            <a:r>
              <a:rPr lang="en-US" altLang="zh-CN" sz="2400" dirty="0" smtClean="0">
                <a:latin typeface="仿宋" panose="02010609060101010101" pitchFamily="49" charset="-122"/>
                <a:ea typeface="仿宋" panose="02010609060101010101" pitchFamily="49" charset="-122"/>
              </a:rPr>
              <a:t>cv2.imshow</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src</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img</a:t>
            </a:r>
            <a:r>
              <a:rPr lang="en-US" altLang="zh-CN"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kernel=1/9*</a:t>
            </a:r>
            <a:r>
              <a:rPr lang="en-US" altLang="zh-CN" sz="2400" dirty="0" err="1" smtClean="0">
                <a:latin typeface="仿宋" panose="02010609060101010101" pitchFamily="49" charset="-122"/>
                <a:ea typeface="仿宋" panose="02010609060101010101" pitchFamily="49" charset="-122"/>
              </a:rPr>
              <a:t>np.array</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	[1, 1, 1],</a:t>
            </a:r>
          </a:p>
          <a:p>
            <a:r>
              <a:rPr lang="en-US" altLang="zh-CN" sz="2400" dirty="0">
                <a:latin typeface="仿宋" panose="02010609060101010101" pitchFamily="49" charset="-122"/>
                <a:ea typeface="仿宋" panose="02010609060101010101" pitchFamily="49" charset="-122"/>
              </a:rPr>
              <a:t>	[1, 1, 1],</a:t>
            </a:r>
          </a:p>
          <a:p>
            <a:r>
              <a:rPr lang="en-US" altLang="zh-CN" sz="2400" dirty="0">
                <a:latin typeface="仿宋" panose="02010609060101010101" pitchFamily="49" charset="-122"/>
                <a:ea typeface="仿宋" panose="02010609060101010101" pitchFamily="49" charset="-122"/>
              </a:rPr>
              <a:t>	[1, 1, 1]), </a:t>
            </a:r>
            <a:r>
              <a:rPr lang="en-US" altLang="zh-CN" sz="2400" dirty="0" err="1">
                <a:latin typeface="仿宋" panose="02010609060101010101" pitchFamily="49" charset="-122"/>
                <a:ea typeface="仿宋" panose="02010609060101010101" pitchFamily="49" charset="-122"/>
              </a:rPr>
              <a:t>dtype</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int</a:t>
            </a:r>
            <a:r>
              <a:rPr lang="en-US" altLang="zh-CN" sz="2400" dirty="0">
                <a:latin typeface="仿宋" panose="02010609060101010101" pitchFamily="49" charset="-122"/>
                <a:ea typeface="仿宋" panose="02010609060101010101" pitchFamily="49" charset="-122"/>
              </a:rPr>
              <a:t>")</a:t>
            </a:r>
          </a:p>
          <a:p>
            <a:endParaRPr lang="en-US" altLang="zh-CN" sz="2400" dirty="0">
              <a:latin typeface="仿宋" panose="02010609060101010101" pitchFamily="49" charset="-122"/>
              <a:ea typeface="仿宋" panose="02010609060101010101" pitchFamily="49" charset="-122"/>
            </a:endParaRPr>
          </a:p>
          <a:p>
            <a:r>
              <a:rPr lang="en-US" altLang="zh-CN" sz="2400" dirty="0" err="1">
                <a:latin typeface="仿宋" panose="02010609060101010101" pitchFamily="49" charset="-122"/>
                <a:ea typeface="仿宋" panose="02010609060101010101" pitchFamily="49" charset="-122"/>
              </a:rPr>
              <a:t>dst</a:t>
            </a:r>
            <a:r>
              <a:rPr lang="en-US" altLang="zh-CN" sz="2400" dirty="0">
                <a:latin typeface="仿宋" panose="02010609060101010101" pitchFamily="49" charset="-122"/>
                <a:ea typeface="仿宋" panose="02010609060101010101" pitchFamily="49" charset="-122"/>
              </a:rPr>
              <a:t>=cv2.filter2D(img,-1,kernel)</a:t>
            </a:r>
          </a:p>
          <a:p>
            <a:r>
              <a:rPr lang="en-US" altLang="zh-CN" sz="2400" dirty="0">
                <a:latin typeface="仿宋" panose="02010609060101010101" pitchFamily="49" charset="-122"/>
                <a:ea typeface="仿宋" panose="02010609060101010101" pitchFamily="49" charset="-122"/>
              </a:rPr>
              <a:t>cv2.imshow("</a:t>
            </a:r>
            <a:r>
              <a:rPr lang="en-US" altLang="zh-CN" sz="2400" dirty="0" err="1">
                <a:latin typeface="仿宋" panose="02010609060101010101" pitchFamily="49" charset="-122"/>
                <a:ea typeface="仿宋" panose="02010609060101010101" pitchFamily="49" charset="-122"/>
              </a:rPr>
              <a:t>dstavg</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dst</a:t>
            </a:r>
            <a:r>
              <a:rPr lang="en-US" altLang="zh-CN" sz="2400" dirty="0" smtClean="0">
                <a:latin typeface="仿宋" panose="02010609060101010101" pitchFamily="49" charset="-122"/>
                <a:ea typeface="仿宋" panose="02010609060101010101" pitchFamily="49" charset="-122"/>
              </a:rPr>
              <a:t>)</a:t>
            </a:r>
          </a:p>
          <a:p>
            <a:r>
              <a:rPr lang="en-US" altLang="zh-CN" sz="2400" dirty="0" smtClean="0">
                <a:latin typeface="仿宋" panose="02010609060101010101" pitchFamily="49" charset="-122"/>
                <a:ea typeface="仿宋" panose="02010609060101010101" pitchFamily="49" charset="-122"/>
              </a:rPr>
              <a:t>cv2.waitKey()</a:t>
            </a:r>
          </a:p>
          <a:p>
            <a:r>
              <a:rPr lang="en-US" altLang="zh-CN" sz="2400" dirty="0" smtClean="0">
                <a:latin typeface="仿宋" panose="02010609060101010101" pitchFamily="49" charset="-122"/>
                <a:ea typeface="仿宋" panose="02010609060101010101" pitchFamily="49" charset="-122"/>
              </a:rPr>
              <a:t>cv2.destroyAllWindows()</a:t>
            </a:r>
            <a:endParaRPr lang="zh-CN" altLang="en-US" sz="2400" dirty="0">
              <a:latin typeface="仿宋" panose="02010609060101010101" pitchFamily="49" charset="-122"/>
              <a:ea typeface="仿宋" panose="02010609060101010101" pitchFamily="49" charset="-122"/>
            </a:endParaRPr>
          </a:p>
        </p:txBody>
      </p:sp>
      <p:pic>
        <p:nvPicPr>
          <p:cNvPr id="6"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1688" y="4907599"/>
            <a:ext cx="1485639" cy="147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4868" y="4906976"/>
            <a:ext cx="1473708" cy="147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4319" y="4907288"/>
            <a:ext cx="1501860" cy="14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316439" y="4857399"/>
            <a:ext cx="2030136" cy="1862048"/>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300" dirty="0" smtClean="0">
                <a:solidFill>
                  <a:srgbClr val="FFFF00"/>
                </a:solidFill>
                <a:latin typeface="黑体" panose="02010609060101010101" pitchFamily="49" charset="-122"/>
                <a:ea typeface="黑体" panose="02010609060101010101" pitchFamily="49" charset="-122"/>
              </a:rPr>
              <a:t>编程：查看基于不同卷积核运算后对应的图像效果。</a:t>
            </a:r>
            <a:endParaRPr lang="zh-CN" altLang="en-US" sz="23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956825912"/>
      </p:ext>
    </p:extLst>
  </p:cSld>
  <p:clrMapOvr>
    <a:masterClrMapping/>
  </p:clrMapOvr>
  <p:transition>
    <p:checke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5"/>
          <p:cNvPicPr>
            <a:picLocks noGrp="1" noChangeAspect="1"/>
          </p:cNvPicPr>
          <p:nvPr/>
        </p:nvPicPr>
        <p:blipFill>
          <a:blip r:embed="rId3"/>
          <a:srcRect/>
          <a:stretch>
            <a:fillRect/>
          </a:stretch>
        </p:blipFill>
        <p:spPr bwMode="auto">
          <a:xfrm>
            <a:off x="819915" y="1003826"/>
            <a:ext cx="4468777" cy="3262377"/>
          </a:xfrm>
          <a:prstGeom prst="rect">
            <a:avLst/>
          </a:prstGeom>
          <a:noFill/>
          <a:ln w="9525">
            <a:noFill/>
            <a:miter lim="800000"/>
            <a:headEnd/>
            <a:tailEnd/>
          </a:ln>
        </p:spPr>
      </p:pic>
      <p:pic>
        <p:nvPicPr>
          <p:cNvPr id="14338" name="Picture 2" descr="http://img.mp.itc.cn/upload/20170729/6e5c4d003f584cf1af342eae71dc31aa_th.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67171" y="1003826"/>
            <a:ext cx="2870019" cy="326237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19915" y="4266203"/>
            <a:ext cx="8826058" cy="1754326"/>
          </a:xfrm>
          <a:prstGeom prst="rect">
            <a:avLst/>
          </a:prstGeom>
        </p:spPr>
        <p:txBody>
          <a:bodyPr wrap="square">
            <a:spAutoFit/>
          </a:bodyPr>
          <a:lstStyle/>
          <a:p>
            <a:pPr latinLnBrk="1">
              <a:lnSpc>
                <a:spcPct val="150000"/>
              </a:lnSpc>
            </a:pPr>
            <a:r>
              <a:rPr lang="zh-CN" altLang="en-US" sz="2400" dirty="0" smtClean="0">
                <a:latin typeface="仿宋" panose="02010609060101010101" pitchFamily="49" charset="-122"/>
                <a:ea typeface="仿宋" panose="02010609060101010101" pitchFamily="49" charset="-122"/>
              </a:rPr>
              <a:t>正常卷积运算，会忽略图像边缘像素，若不做合适处理，输出的图片尺寸会缩小，卷积的结果会丢失图像边缘特征信息。由此，在卷积前会对图像进行扩充，扩充宽度是：</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卷积核宽度</a:t>
            </a:r>
            <a:r>
              <a:rPr lang="en-US" altLang="zh-CN" sz="2400" dirty="0" smtClean="0">
                <a:latin typeface="仿宋" panose="02010609060101010101" pitchFamily="49" charset="-122"/>
                <a:ea typeface="仿宋" panose="02010609060101010101" pitchFamily="49" charset="-122"/>
              </a:rPr>
              <a:t>-1)/2</a:t>
            </a:r>
            <a:r>
              <a:rPr lang="zh-CN" altLang="en-US" sz="2400" dirty="0" smtClean="0">
                <a:latin typeface="仿宋" panose="02010609060101010101" pitchFamily="49" charset="-122"/>
                <a:ea typeface="仿宋" panose="02010609060101010101" pitchFamily="49" charset="-122"/>
              </a:rPr>
              <a:t>。</a:t>
            </a:r>
            <a:endParaRPr lang="zh-CN" altLang="en-US" sz="2400" b="0" i="0" dirty="0">
              <a:effectLst/>
              <a:latin typeface="仿宋" panose="02010609060101010101" pitchFamily="49" charset="-122"/>
              <a:ea typeface="仿宋" panose="02010609060101010101" pitchFamily="49" charset="-122"/>
            </a:endParaRPr>
          </a:p>
        </p:txBody>
      </p:sp>
      <p:sp>
        <p:nvSpPr>
          <p:cNvPr id="7" name="文本框 6"/>
          <p:cNvSpPr txBox="1"/>
          <p:nvPr/>
        </p:nvSpPr>
        <p:spPr>
          <a:xfrm>
            <a:off x="449904" y="328893"/>
            <a:ext cx="9502479" cy="523220"/>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卷积运算中的有关问题</a:t>
            </a:r>
            <a:r>
              <a:rPr lang="en-US" altLang="zh-CN" sz="2800" dirty="0" smtClean="0">
                <a:latin typeface="黑体" panose="02010609060101010101" pitchFamily="49" charset="-122"/>
                <a:ea typeface="黑体" panose="02010609060101010101" pitchFamily="49" charset="-122"/>
              </a:rPr>
              <a:t>:</a:t>
            </a:r>
            <a:r>
              <a:rPr lang="zh-CN" altLang="en-US" sz="2800" dirty="0" smtClean="0">
                <a:latin typeface="黑体" panose="02010609060101010101" pitchFamily="49" charset="-122"/>
                <a:ea typeface="黑体" panose="02010609060101010101" pitchFamily="49" charset="-122"/>
              </a:rPr>
              <a:t>填充</a:t>
            </a:r>
            <a:r>
              <a:rPr lang="en-US" altLang="zh-CN" sz="2800" dirty="0" smtClean="0">
                <a:latin typeface="黑体" panose="02010609060101010101" pitchFamily="49" charset="-122"/>
                <a:ea typeface="黑体" panose="02010609060101010101" pitchFamily="49" charset="-122"/>
              </a:rPr>
              <a:t>(padding)</a:t>
            </a:r>
            <a:r>
              <a:rPr lang="zh-CN" altLang="en-US" sz="2800" dirty="0" smtClean="0">
                <a:latin typeface="黑体" panose="02010609060101010101" pitchFamily="49" charset="-122"/>
                <a:ea typeface="黑体" panose="02010609060101010101" pitchFamily="49" charset="-122"/>
              </a:rPr>
              <a:t>与步长（</a:t>
            </a:r>
            <a:r>
              <a:rPr lang="en-US" altLang="zh-CN" sz="2800" dirty="0" smtClean="0">
                <a:latin typeface="黑体" panose="02010609060101010101" pitchFamily="49" charset="-122"/>
                <a:ea typeface="黑体" panose="02010609060101010101" pitchFamily="49" charset="-122"/>
              </a:rPr>
              <a:t>strides</a:t>
            </a:r>
            <a:r>
              <a:rPr lang="zh-CN" altLang="en-US" sz="2800" dirty="0" smtClean="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
        <p:nvSpPr>
          <p:cNvPr id="8" name="矩形 7"/>
          <p:cNvSpPr/>
          <p:nvPr/>
        </p:nvSpPr>
        <p:spPr>
          <a:xfrm>
            <a:off x="9645973" y="3122141"/>
            <a:ext cx="2266360" cy="2745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50000"/>
              </a:lnSpc>
            </a:pPr>
            <a:r>
              <a:rPr lang="zh-CN" altLang="en-US" sz="2000" dirty="0" smtClean="0">
                <a:latin typeface="黑体" panose="02010609060101010101" pitchFamily="49" charset="-122"/>
                <a:ea typeface="黑体" panose="02010609060101010101" pitchFamily="49" charset="-122"/>
              </a:rPr>
              <a:t>指定</a:t>
            </a:r>
            <a:r>
              <a:rPr lang="en-US" altLang="zh-CN" sz="2000" dirty="0" smtClean="0">
                <a:latin typeface="黑体" panose="02010609060101010101" pitchFamily="49" charset="-122"/>
                <a:ea typeface="黑体" panose="02010609060101010101" pitchFamily="49" charset="-122"/>
              </a:rPr>
              <a:t>Padding</a:t>
            </a:r>
            <a:r>
              <a:rPr lang="zh-CN" altLang="en-US" sz="2000" dirty="0" smtClean="0">
                <a:latin typeface="黑体" panose="02010609060101010101" pitchFamily="49" charset="-122"/>
                <a:ea typeface="黑体" panose="02010609060101010101" pitchFamily="49" charset="-122"/>
              </a:rPr>
              <a:t>模式</a:t>
            </a:r>
            <a:r>
              <a:rPr lang="en-US" altLang="zh-CN" sz="2000" dirty="0" smtClean="0">
                <a:latin typeface="黑体" panose="02010609060101010101" pitchFamily="49" charset="-122"/>
                <a:ea typeface="黑体" panose="02010609060101010101" pitchFamily="49" charset="-122"/>
              </a:rPr>
              <a:t>:</a:t>
            </a:r>
          </a:p>
          <a:p>
            <a:pPr marL="285750" indent="-285750">
              <a:lnSpc>
                <a:spcPct val="150000"/>
              </a:lnSpc>
              <a:buFont typeface="Wingdings" panose="05000000000000000000" pitchFamily="2" charset="2"/>
              <a:buChar char="p"/>
            </a:pPr>
            <a:r>
              <a:rPr lang="zh-CN" altLang="en-US" sz="2000" dirty="0" smtClean="0">
                <a:latin typeface="黑体" panose="02010609060101010101" pitchFamily="49" charset="-122"/>
                <a:ea typeface="黑体" panose="02010609060101010101" pitchFamily="49" charset="-122"/>
              </a:rPr>
              <a:t>模式</a:t>
            </a:r>
            <a:r>
              <a:rPr lang="en-US" altLang="zh-CN" sz="2000" dirty="0" smtClean="0">
                <a:latin typeface="黑体" panose="02010609060101010101" pitchFamily="49" charset="-122"/>
                <a:ea typeface="黑体" panose="02010609060101010101" pitchFamily="49" charset="-122"/>
              </a:rPr>
              <a:t>1</a:t>
            </a:r>
            <a:r>
              <a:rPr lang="zh-CN" altLang="en-US" sz="2000" dirty="0" smtClean="0">
                <a:latin typeface="黑体" panose="02010609060101010101" pitchFamily="49" charset="-122"/>
                <a:ea typeface="黑体" panose="02010609060101010101" pitchFamily="49" charset="-122"/>
              </a:rPr>
              <a:t>：</a:t>
            </a:r>
            <a:r>
              <a:rPr lang="en-US" altLang="zh-CN" sz="2000" dirty="0" smtClean="0">
                <a:latin typeface="黑体" panose="02010609060101010101" pitchFamily="49" charset="-122"/>
                <a:ea typeface="黑体" panose="02010609060101010101" pitchFamily="49" charset="-122"/>
              </a:rPr>
              <a:t>same</a:t>
            </a:r>
          </a:p>
          <a:p>
            <a:pPr>
              <a:lnSpc>
                <a:spcPct val="150000"/>
              </a:lnSpc>
            </a:pPr>
            <a:r>
              <a:rPr lang="en-US" altLang="zh-CN" sz="2000" dirty="0" smtClean="0">
                <a:latin typeface="黑体" panose="02010609060101010101" pitchFamily="49" charset="-122"/>
                <a:ea typeface="黑体" panose="02010609060101010101" pitchFamily="49" charset="-122"/>
              </a:rPr>
              <a:t>(</a:t>
            </a:r>
            <a:r>
              <a:rPr lang="zh-CN" altLang="en-US" sz="2000" dirty="0" smtClean="0">
                <a:latin typeface="黑体" panose="02010609060101010101" pitchFamily="49" charset="-122"/>
                <a:ea typeface="黑体" panose="02010609060101010101" pitchFamily="49" charset="-122"/>
              </a:rPr>
              <a:t>表示填充</a:t>
            </a:r>
            <a:r>
              <a:rPr lang="en-US" altLang="zh-CN" sz="2000" dirty="0" smtClean="0">
                <a:latin typeface="黑体" panose="02010609060101010101" pitchFamily="49" charset="-122"/>
                <a:ea typeface="黑体" panose="02010609060101010101" pitchFamily="49" charset="-122"/>
              </a:rPr>
              <a:t>)</a:t>
            </a:r>
          </a:p>
          <a:p>
            <a:pPr marL="285750" indent="-285750">
              <a:lnSpc>
                <a:spcPct val="150000"/>
              </a:lnSpc>
              <a:buFont typeface="Wingdings" panose="05000000000000000000" pitchFamily="2" charset="2"/>
              <a:buChar char="p"/>
            </a:pPr>
            <a:r>
              <a:rPr lang="zh-CN" altLang="en-US" sz="2000" dirty="0" smtClean="0">
                <a:latin typeface="黑体" panose="02010609060101010101" pitchFamily="49" charset="-122"/>
                <a:ea typeface="黑体" panose="02010609060101010101" pitchFamily="49" charset="-122"/>
              </a:rPr>
              <a:t>模式</a:t>
            </a:r>
            <a:r>
              <a:rPr lang="en-US" altLang="zh-CN" sz="2000" dirty="0" smtClean="0">
                <a:latin typeface="黑体" panose="02010609060101010101" pitchFamily="49" charset="-122"/>
                <a:ea typeface="黑体" panose="02010609060101010101" pitchFamily="49" charset="-122"/>
              </a:rPr>
              <a:t>2</a:t>
            </a:r>
            <a:r>
              <a:rPr lang="zh-CN" altLang="en-US" sz="2000" dirty="0" smtClean="0">
                <a:latin typeface="黑体" panose="02010609060101010101" pitchFamily="49" charset="-122"/>
                <a:ea typeface="黑体" panose="02010609060101010101" pitchFamily="49" charset="-122"/>
              </a:rPr>
              <a:t>：</a:t>
            </a:r>
            <a:r>
              <a:rPr lang="en-US" altLang="zh-CN" sz="2000" dirty="0" smtClean="0">
                <a:latin typeface="黑体" panose="02010609060101010101" pitchFamily="49" charset="-122"/>
                <a:ea typeface="黑体" panose="02010609060101010101" pitchFamily="49" charset="-122"/>
              </a:rPr>
              <a:t>valid</a:t>
            </a:r>
            <a:endParaRPr lang="en-US" altLang="zh-CN" sz="2000" dirty="0">
              <a:latin typeface="黑体" panose="02010609060101010101" pitchFamily="49" charset="-122"/>
              <a:ea typeface="黑体" panose="02010609060101010101" pitchFamily="49" charset="-122"/>
            </a:endParaRPr>
          </a:p>
          <a:p>
            <a:pPr>
              <a:lnSpc>
                <a:spcPct val="150000"/>
              </a:lnSpc>
            </a:pPr>
            <a:r>
              <a:rPr lang="zh-CN" altLang="en-US" sz="2000" dirty="0" smtClean="0">
                <a:latin typeface="黑体" panose="02010609060101010101" pitchFamily="49" charset="-122"/>
                <a:ea typeface="黑体" panose="02010609060101010101" pitchFamily="49" charset="-122"/>
              </a:rPr>
              <a:t>（表示不填充）</a:t>
            </a:r>
            <a:endParaRPr lang="en-US" altLang="zh-CN" sz="2000" dirty="0" smtClean="0">
              <a:latin typeface="黑体" panose="02010609060101010101" pitchFamily="49" charset="-122"/>
              <a:ea typeface="黑体" panose="02010609060101010101" pitchFamily="49" charset="-122"/>
            </a:endParaRPr>
          </a:p>
        </p:txBody>
      </p:sp>
      <p:sp>
        <p:nvSpPr>
          <p:cNvPr id="9" name="矩形 8"/>
          <p:cNvSpPr/>
          <p:nvPr/>
        </p:nvSpPr>
        <p:spPr>
          <a:xfrm>
            <a:off x="819915" y="6153903"/>
            <a:ext cx="6263953" cy="369332"/>
          </a:xfrm>
          <a:prstGeom prst="rect">
            <a:avLst/>
          </a:prstGeom>
        </p:spPr>
        <p:txBody>
          <a:bodyPr wrap="square">
            <a:spAutoFit/>
          </a:bodyPr>
          <a:lstStyle/>
          <a:p>
            <a:r>
              <a:rPr lang="en-US" altLang="zh-CN" dirty="0" smtClean="0"/>
              <a:t>【</a:t>
            </a:r>
            <a:r>
              <a:rPr lang="zh-CN" altLang="en-US" dirty="0" smtClean="0"/>
              <a:t>参考</a:t>
            </a:r>
            <a:r>
              <a:rPr lang="en-US" altLang="zh-CN" dirty="0"/>
              <a:t>】</a:t>
            </a:r>
            <a:r>
              <a:rPr lang="en-US" altLang="zh-CN" dirty="0" smtClean="0"/>
              <a:t>https</a:t>
            </a:r>
            <a:r>
              <a:rPr lang="en-US" altLang="zh-CN" dirty="0"/>
              <a:t>://www.cnblogs.com/eilearn/p/9282902.html</a:t>
            </a:r>
            <a:endParaRPr lang="zh-CN" altLang="en-US" dirty="0"/>
          </a:p>
        </p:txBody>
      </p:sp>
      <p:cxnSp>
        <p:nvCxnSpPr>
          <p:cNvPr id="3" name="直接箭头连接符 2"/>
          <p:cNvCxnSpPr/>
          <p:nvPr/>
        </p:nvCxnSpPr>
        <p:spPr>
          <a:xfrm flipH="1">
            <a:off x="8998227" y="1808922"/>
            <a:ext cx="225286" cy="284922"/>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8998227" y="1055214"/>
            <a:ext cx="2491408" cy="1200329"/>
          </a:xfrm>
          <a:prstGeom prst="rect">
            <a:avLst/>
          </a:prstGeom>
          <a:noFill/>
        </p:spPr>
        <p:txBody>
          <a:bodyPr wrap="square" lIns="91440" tIns="45720" rIns="91440" bIns="45720">
            <a:spAutoFit/>
          </a:bodyPr>
          <a:lstStyle/>
          <a:p>
            <a:pPr algn="ctr"/>
            <a:r>
              <a:rPr lang="zh-CN" altLang="en-US" sz="3600" b="0" cap="none" spc="0" dirty="0" smtClean="0">
                <a:ln w="0"/>
                <a:solidFill>
                  <a:srgbClr val="FFFF00"/>
                </a:solidFill>
                <a:effectLst>
                  <a:reflection blurRad="6350" stA="53000" endA="300" endPos="35500" dir="5400000" sy="-90000" algn="bl" rotWithShape="0"/>
                </a:effectLst>
              </a:rPr>
              <a:t>卷积前图像扩充效果</a:t>
            </a:r>
            <a:endParaRPr lang="zh-CN" altLang="en-US" sz="36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575165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文本框 8"/>
          <p:cNvSpPr txBox="1">
            <a:spLocks noChangeArrowheads="1"/>
          </p:cNvSpPr>
          <p:nvPr/>
        </p:nvSpPr>
        <p:spPr bwMode="auto">
          <a:xfrm>
            <a:off x="550862" y="404813"/>
            <a:ext cx="8098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dirty="0" smtClean="0">
                <a:solidFill>
                  <a:srgbClr val="FFFF00"/>
                </a:solidFill>
                <a:latin typeface="黑体" panose="02010609060101010101" pitchFamily="49" charset="-122"/>
                <a:ea typeface="黑体" panose="02010609060101010101" pitchFamily="49" charset="-122"/>
              </a:rPr>
              <a:t>进一步理解卷积</a:t>
            </a:r>
            <a:endParaRPr lang="zh-CN" altLang="en-US" sz="2800" dirty="0">
              <a:latin typeface="黑体" panose="02010609060101010101" pitchFamily="49" charset="-122"/>
              <a:ea typeface="黑体" panose="02010609060101010101" pitchFamily="49" charset="-122"/>
            </a:endParaRPr>
          </a:p>
        </p:txBody>
      </p:sp>
      <p:sp>
        <p:nvSpPr>
          <p:cNvPr id="9" name="矩形 8"/>
          <p:cNvSpPr/>
          <p:nvPr/>
        </p:nvSpPr>
        <p:spPr>
          <a:xfrm>
            <a:off x="1478022" y="2210665"/>
            <a:ext cx="9633925" cy="3046988"/>
          </a:xfrm>
          <a:prstGeom prst="rect">
            <a:avLst/>
          </a:prstGeom>
        </p:spPr>
        <p:txBody>
          <a:bodyPr wrap="square">
            <a:spAutoFit/>
          </a:bodyPr>
          <a:lstStyle/>
          <a:p>
            <a:pPr marL="342900" indent="-342900">
              <a:buFont typeface="Wingdings" panose="05000000000000000000" pitchFamily="2" charset="2"/>
              <a:buChar char="p"/>
            </a:pPr>
            <a:r>
              <a:rPr lang="zh-CN" altLang="en-US" sz="2400" b="1" dirty="0">
                <a:latin typeface="仿宋" panose="02010609060101010101" pitchFamily="49" charset="-122"/>
                <a:ea typeface="仿宋" panose="02010609060101010101" pitchFamily="49" charset="-122"/>
              </a:rPr>
              <a:t>积神经网络（</a:t>
            </a:r>
            <a:r>
              <a:rPr lang="en-US" altLang="zh-CN" sz="2400" b="1" dirty="0">
                <a:latin typeface="仿宋" panose="02010609060101010101" pitchFamily="49" charset="-122"/>
                <a:ea typeface="仿宋" panose="02010609060101010101" pitchFamily="49" charset="-122"/>
              </a:rPr>
              <a:t>CNN</a:t>
            </a:r>
            <a:r>
              <a:rPr lang="zh-CN" altLang="en-US" sz="2400" b="1" dirty="0">
                <a:latin typeface="仿宋" panose="02010609060101010101" pitchFamily="49" charset="-122"/>
                <a:ea typeface="仿宋" panose="02010609060101010101" pitchFamily="49" charset="-122"/>
              </a:rPr>
              <a:t>）中的卷积核 概念 原理</a:t>
            </a:r>
          </a:p>
          <a:p>
            <a:endParaRPr lang="en-US" altLang="zh-CN" sz="2400" dirty="0">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https://blog.csdn.net/lmb09122508/article/details/84949837</a:t>
            </a:r>
          </a:p>
          <a:p>
            <a:pPr marL="342900" indent="-342900">
              <a:buFont typeface="Wingdings" panose="05000000000000000000" pitchFamily="2" charset="2"/>
              <a:buChar char="p"/>
            </a:pPr>
            <a:endParaRPr lang="en-US" altLang="zh-CN" sz="2400" b="1" dirty="0" smtClean="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r>
              <a:rPr lang="zh-CN" altLang="en-US" sz="2400" b="1" dirty="0" smtClean="0">
                <a:latin typeface="仿宋" panose="02010609060101010101" pitchFamily="49" charset="-122"/>
                <a:ea typeface="仿宋" panose="02010609060101010101" pitchFamily="49" charset="-122"/>
              </a:rPr>
              <a:t>卷积的本质及物理意义（全面理解卷积）</a:t>
            </a:r>
          </a:p>
          <a:p>
            <a:endParaRPr lang="en-US" altLang="zh-CN" sz="2400" dirty="0" smtClean="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https://blog.csdn.net/tiandijun/article/details/40080823</a:t>
            </a:r>
            <a:endParaRPr lang="en-US" altLang="zh-CN" sz="2400" dirty="0">
              <a:latin typeface="仿宋" panose="02010609060101010101" pitchFamily="49" charset="-122"/>
              <a:ea typeface="仿宋" panose="02010609060101010101" pitchFamily="49" charset="-122"/>
            </a:endParaRPr>
          </a:p>
          <a:p>
            <a:endParaRPr lang="zh-CN" altLang="en-US" sz="2400" dirty="0">
              <a:latin typeface="仿宋" panose="02010609060101010101" pitchFamily="49" charset="-122"/>
              <a:ea typeface="仿宋" panose="02010609060101010101" pitchFamily="49" charset="-122"/>
            </a:endParaRPr>
          </a:p>
        </p:txBody>
      </p:sp>
      <p:sp>
        <p:nvSpPr>
          <p:cNvPr id="10" name="文本框 9"/>
          <p:cNvSpPr txBox="1"/>
          <p:nvPr/>
        </p:nvSpPr>
        <p:spPr>
          <a:xfrm>
            <a:off x="1478022" y="1307739"/>
            <a:ext cx="1620957" cy="523220"/>
          </a:xfrm>
          <a:prstGeom prst="rect">
            <a:avLst/>
          </a:prstGeom>
          <a:noFill/>
        </p:spPr>
        <p:txBody>
          <a:bodyPr wrap="non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请阅读：</a:t>
            </a:r>
            <a:endParaRPr lang="zh-CN" altLang="en-US" sz="28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570651404"/>
      </p:ext>
    </p:extLst>
  </p:cSld>
  <p:clrMapOvr>
    <a:masterClrMapping/>
  </p:clrMapOvr>
  <p:transition>
    <p:checke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82761" y="455274"/>
            <a:ext cx="3220948" cy="584775"/>
          </a:xfrm>
          <a:prstGeom prst="rect">
            <a:avLst/>
          </a:prstGeom>
          <a:noFill/>
        </p:spPr>
        <p:txBody>
          <a:bodyPr wrap="square" rtlCol="0">
            <a:spAutoFit/>
          </a:bodyPr>
          <a:lstStyle/>
          <a:p>
            <a:r>
              <a:rPr lang="zh-CN" altLang="en-US" sz="3200" b="1" dirty="0" smtClean="0">
                <a:solidFill>
                  <a:srgbClr val="FFFF00"/>
                </a:solidFill>
                <a:latin typeface="黑体" panose="02010609060101010101" pitchFamily="49" charset="-122"/>
                <a:ea typeface="黑体" panose="02010609060101010101" pitchFamily="49" charset="-122"/>
              </a:rPr>
              <a:t>步长（</a:t>
            </a:r>
            <a:r>
              <a:rPr lang="en-US" altLang="zh-CN" sz="3200" b="1" dirty="0" smtClean="0">
                <a:solidFill>
                  <a:srgbClr val="FFFF00"/>
                </a:solidFill>
                <a:latin typeface="黑体" panose="02010609060101010101" pitchFamily="49" charset="-122"/>
                <a:ea typeface="黑体" panose="02010609060101010101" pitchFamily="49" charset="-122"/>
              </a:rPr>
              <a:t>strides</a:t>
            </a:r>
            <a:r>
              <a:rPr lang="zh-CN" altLang="en-US" sz="3200" b="1" dirty="0" smtClean="0">
                <a:solidFill>
                  <a:srgbClr val="FFFF00"/>
                </a:solidFill>
                <a:latin typeface="黑体" panose="02010609060101010101" pitchFamily="49" charset="-122"/>
                <a:ea typeface="黑体" panose="02010609060101010101" pitchFamily="49" charset="-122"/>
              </a:rPr>
              <a:t>）</a:t>
            </a:r>
            <a:endParaRPr lang="zh-CN" altLang="en-US" sz="3200" b="1" dirty="0">
              <a:solidFill>
                <a:srgbClr val="FFFF00"/>
              </a:solidFill>
              <a:latin typeface="黑体" panose="02010609060101010101" pitchFamily="49" charset="-122"/>
              <a:ea typeface="黑体" panose="02010609060101010101" pitchFamily="49" charset="-122"/>
            </a:endParaRPr>
          </a:p>
        </p:txBody>
      </p:sp>
      <p:pic>
        <p:nvPicPr>
          <p:cNvPr id="14342" name="Picture 6" descr="https://upload-images.jianshu.io/upload_images/4824974-31ad1d4a2c541d50.jpg?imageMogr2/auto-or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64" y="3754298"/>
            <a:ext cx="6829475" cy="2806489"/>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7591474" y="4230711"/>
            <a:ext cx="3836505" cy="1198854"/>
          </a:xfrm>
          <a:prstGeom prst="rect">
            <a:avLst/>
          </a:prstGeom>
          <a:noFill/>
        </p:spPr>
        <p:txBody>
          <a:bodyPr wrap="square" rtlCol="0">
            <a:spAutoFit/>
          </a:bodyPr>
          <a:lstStyle/>
          <a:p>
            <a:pPr>
              <a:lnSpc>
                <a:spcPct val="150000"/>
              </a:lnSpc>
            </a:pPr>
            <a:r>
              <a:rPr lang="zh-CN" altLang="en-US" sz="2600" dirty="0" smtClean="0">
                <a:latin typeface="仿宋" panose="02010609060101010101" pitchFamily="49" charset="-122"/>
                <a:ea typeface="仿宋" panose="02010609060101010101" pitchFamily="49" charset="-122"/>
              </a:rPr>
              <a:t>步长：卷积核窗口作用于图像时，每次</a:t>
            </a:r>
            <a:r>
              <a:rPr lang="zh-CN" altLang="en-US" sz="2600" dirty="0">
                <a:latin typeface="仿宋" panose="02010609060101010101" pitchFamily="49" charset="-122"/>
                <a:ea typeface="仿宋" panose="02010609060101010101" pitchFamily="49" charset="-122"/>
              </a:rPr>
              <a:t>移动的</a:t>
            </a:r>
            <a:r>
              <a:rPr lang="zh-CN" altLang="en-US" sz="2600" dirty="0" smtClean="0">
                <a:latin typeface="仿宋" panose="02010609060101010101" pitchFamily="49" charset="-122"/>
                <a:ea typeface="仿宋" panose="02010609060101010101" pitchFamily="49" charset="-122"/>
              </a:rPr>
              <a:t>距离。</a:t>
            </a:r>
            <a:endParaRPr lang="zh-CN" altLang="en-US" sz="2600" dirty="0">
              <a:latin typeface="仿宋" panose="02010609060101010101" pitchFamily="49" charset="-122"/>
              <a:ea typeface="仿宋" panose="02010609060101010101" pitchFamily="49" charset="-122"/>
            </a:endParaRPr>
          </a:p>
        </p:txBody>
      </p:sp>
      <p:sp>
        <p:nvSpPr>
          <p:cNvPr id="13" name="文本框 12"/>
          <p:cNvSpPr txBox="1"/>
          <p:nvPr/>
        </p:nvSpPr>
        <p:spPr>
          <a:xfrm>
            <a:off x="1351723" y="1638917"/>
            <a:ext cx="2031325" cy="584775"/>
          </a:xfrm>
          <a:prstGeom prst="rect">
            <a:avLst/>
          </a:prstGeom>
          <a:noFill/>
        </p:spPr>
        <p:txBody>
          <a:bodyPr wrap="none" rtlCol="0">
            <a:spAutoFit/>
          </a:bodyPr>
          <a:lstStyle/>
          <a:p>
            <a:r>
              <a:rPr lang="en-US" altLang="zh-CN" sz="3200" dirty="0" smtClean="0">
                <a:latin typeface="黑体" panose="02010609060101010101" pitchFamily="49" charset="-122"/>
                <a:ea typeface="黑体" panose="02010609060101010101" pitchFamily="49" charset="-122"/>
              </a:rPr>
              <a:t>Strides=1</a:t>
            </a:r>
            <a:endParaRPr lang="zh-CN" altLang="en-US" sz="3200" dirty="0">
              <a:latin typeface="黑体" panose="02010609060101010101" pitchFamily="49" charset="-122"/>
              <a:ea typeface="黑体" panose="02010609060101010101" pitchFamily="49" charset="-122"/>
            </a:endParaRPr>
          </a:p>
        </p:txBody>
      </p:sp>
      <p:sp>
        <p:nvSpPr>
          <p:cNvPr id="17" name="文本框 16"/>
          <p:cNvSpPr txBox="1"/>
          <p:nvPr/>
        </p:nvSpPr>
        <p:spPr>
          <a:xfrm>
            <a:off x="1351723" y="2672344"/>
            <a:ext cx="2031325" cy="584775"/>
          </a:xfrm>
          <a:prstGeom prst="rect">
            <a:avLst/>
          </a:prstGeom>
          <a:noFill/>
        </p:spPr>
        <p:txBody>
          <a:bodyPr wrap="none" rtlCol="0">
            <a:spAutoFit/>
          </a:bodyPr>
          <a:lstStyle/>
          <a:p>
            <a:r>
              <a:rPr lang="en-US" altLang="zh-CN" sz="3200" dirty="0" smtClean="0">
                <a:latin typeface="黑体" panose="02010609060101010101" pitchFamily="49" charset="-122"/>
                <a:ea typeface="黑体" panose="02010609060101010101" pitchFamily="49" charset="-122"/>
              </a:rPr>
              <a:t>Strides=2</a:t>
            </a:r>
            <a:endParaRPr lang="zh-CN" altLang="en-US" sz="3200" dirty="0">
              <a:latin typeface="黑体" panose="02010609060101010101" pitchFamily="49" charset="-122"/>
              <a:ea typeface="黑体" panose="02010609060101010101" pitchFamily="49" charset="-122"/>
            </a:endParaRPr>
          </a:p>
        </p:txBody>
      </p:sp>
      <p:sp>
        <p:nvSpPr>
          <p:cNvPr id="14" name="右箭头 13"/>
          <p:cNvSpPr/>
          <p:nvPr/>
        </p:nvSpPr>
        <p:spPr>
          <a:xfrm>
            <a:off x="3290505" y="1743797"/>
            <a:ext cx="552625" cy="375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下箭头 14"/>
          <p:cNvSpPr/>
          <p:nvPr/>
        </p:nvSpPr>
        <p:spPr>
          <a:xfrm>
            <a:off x="2193235" y="3281382"/>
            <a:ext cx="417443" cy="4243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677121" y="5914456"/>
            <a:ext cx="4126451" cy="646331"/>
          </a:xfrm>
          <a:prstGeom prst="rect">
            <a:avLst/>
          </a:prstGeom>
        </p:spPr>
        <p:txBody>
          <a:bodyPr wrap="none">
            <a:spAutoFit/>
          </a:bodyPr>
          <a:lstStyle/>
          <a:p>
            <a:r>
              <a:rPr lang="zh-CN" altLang="en-US" dirty="0" smtClean="0"/>
              <a:t>参考：</a:t>
            </a:r>
            <a:endParaRPr lang="en-US" altLang="zh-CN" dirty="0" smtClean="0"/>
          </a:p>
          <a:p>
            <a:r>
              <a:rPr lang="en-US" altLang="zh-CN" dirty="0" smtClean="0"/>
              <a:t>https</a:t>
            </a:r>
            <a:r>
              <a:rPr lang="en-US" altLang="zh-CN" dirty="0"/>
              <a:t>://www.jianshu.com/p/788318c0349f</a:t>
            </a:r>
            <a:endParaRPr lang="zh-CN" altLang="en-US" dirty="0"/>
          </a:p>
        </p:txBody>
      </p:sp>
      <p:grpSp>
        <p:nvGrpSpPr>
          <p:cNvPr id="19" name="组合 18"/>
          <p:cNvGrpSpPr/>
          <p:nvPr/>
        </p:nvGrpSpPr>
        <p:grpSpPr>
          <a:xfrm>
            <a:off x="4041913" y="900639"/>
            <a:ext cx="6829475" cy="2805133"/>
            <a:chOff x="4041913" y="900639"/>
            <a:chExt cx="6829475" cy="2805133"/>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913" y="900639"/>
              <a:ext cx="6829475" cy="2805133"/>
            </a:xfrm>
            <a:prstGeom prst="rect">
              <a:avLst/>
            </a:prstGeom>
          </p:spPr>
        </p:pic>
        <p:sp>
          <p:nvSpPr>
            <p:cNvPr id="18" name="矩形 17"/>
            <p:cNvSpPr/>
            <p:nvPr/>
          </p:nvSpPr>
          <p:spPr>
            <a:xfrm>
              <a:off x="8322365" y="3664226"/>
              <a:ext cx="841513" cy="3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76399141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7287" y="416346"/>
            <a:ext cx="3954929" cy="523220"/>
          </a:xfrm>
          <a:prstGeom prst="rect">
            <a:avLst/>
          </a:prstGeom>
          <a:noFill/>
        </p:spPr>
        <p:txBody>
          <a:bodyPr wrap="none" rtlCol="0">
            <a:spAutoFit/>
          </a:bodyPr>
          <a:lstStyle/>
          <a:p>
            <a:r>
              <a:rPr lang="zh-CN" altLang="en-US" sz="2800" dirty="0" smtClean="0">
                <a:latin typeface="黑体" panose="02010609060101010101" pitchFamily="49" charset="-122"/>
                <a:ea typeface="黑体" panose="02010609060101010101" pitchFamily="49" charset="-122"/>
              </a:rPr>
              <a:t>（</a:t>
            </a:r>
            <a:r>
              <a:rPr lang="en-US" altLang="zh-CN" sz="2800" dirty="0" smtClean="0">
                <a:latin typeface="黑体" panose="02010609060101010101" pitchFamily="49" charset="-122"/>
                <a:ea typeface="黑体" panose="02010609060101010101" pitchFamily="49" charset="-122"/>
              </a:rPr>
              <a:t>2</a:t>
            </a:r>
            <a:r>
              <a:rPr lang="zh-CN" altLang="en-US" sz="2800" dirty="0" smtClean="0">
                <a:latin typeface="黑体" panose="02010609060101010101" pitchFamily="49" charset="-122"/>
                <a:ea typeface="黑体" panose="02010609060101010101" pitchFamily="49" charset="-122"/>
              </a:rPr>
              <a:t>）</a:t>
            </a:r>
            <a:r>
              <a:rPr lang="en-US" altLang="zh-CN" sz="2800" dirty="0" err="1" smtClean="0">
                <a:latin typeface="黑体" panose="02010609060101010101" pitchFamily="49" charset="-122"/>
                <a:ea typeface="黑体" panose="02010609060101010101" pitchFamily="49" charset="-122"/>
              </a:rPr>
              <a:t>ReLU</a:t>
            </a:r>
            <a:r>
              <a:rPr lang="zh-CN" altLang="en-US" sz="2800" dirty="0" smtClean="0">
                <a:latin typeface="黑体" panose="02010609060101010101" pitchFamily="49" charset="-122"/>
                <a:ea typeface="黑体" panose="02010609060101010101" pitchFamily="49" charset="-122"/>
              </a:rPr>
              <a:t>非线性激活层</a:t>
            </a:r>
            <a:endParaRPr lang="zh-CN" altLang="en-US" sz="2800"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3"/>
          <a:stretch>
            <a:fillRect/>
          </a:stretch>
        </p:blipFill>
        <p:spPr>
          <a:xfrm>
            <a:off x="747012" y="1221019"/>
            <a:ext cx="5404502" cy="2447865"/>
          </a:xfrm>
          <a:prstGeom prst="rect">
            <a:avLst/>
          </a:prstGeom>
        </p:spPr>
      </p:pic>
      <p:pic>
        <p:nvPicPr>
          <p:cNvPr id="6" name="图片 5"/>
          <p:cNvPicPr>
            <a:picLocks noChangeAspect="1"/>
          </p:cNvPicPr>
          <p:nvPr/>
        </p:nvPicPr>
        <p:blipFill>
          <a:blip r:embed="rId4"/>
          <a:stretch>
            <a:fillRect/>
          </a:stretch>
        </p:blipFill>
        <p:spPr>
          <a:xfrm>
            <a:off x="747012" y="3842065"/>
            <a:ext cx="2460801" cy="1929561"/>
          </a:xfrm>
          <a:prstGeom prst="rect">
            <a:avLst/>
          </a:prstGeom>
        </p:spPr>
      </p:pic>
      <p:pic>
        <p:nvPicPr>
          <p:cNvPr id="7" name="图片 6"/>
          <p:cNvPicPr>
            <a:picLocks noChangeAspect="1"/>
          </p:cNvPicPr>
          <p:nvPr/>
        </p:nvPicPr>
        <p:blipFill>
          <a:blip r:embed="rId5"/>
          <a:stretch>
            <a:fillRect/>
          </a:stretch>
        </p:blipFill>
        <p:spPr>
          <a:xfrm>
            <a:off x="3350929" y="3842065"/>
            <a:ext cx="2800585" cy="1929561"/>
          </a:xfrm>
          <a:prstGeom prst="rect">
            <a:avLst/>
          </a:prstGeom>
        </p:spPr>
      </p:pic>
      <p:pic>
        <p:nvPicPr>
          <p:cNvPr id="8" name="图片 7"/>
          <p:cNvPicPr>
            <a:picLocks noChangeAspect="1"/>
          </p:cNvPicPr>
          <p:nvPr/>
        </p:nvPicPr>
        <p:blipFill>
          <a:blip r:embed="rId6"/>
          <a:stretch>
            <a:fillRect/>
          </a:stretch>
        </p:blipFill>
        <p:spPr>
          <a:xfrm>
            <a:off x="3489158" y="5944807"/>
            <a:ext cx="2524125" cy="428625"/>
          </a:xfrm>
          <a:prstGeom prst="rect">
            <a:avLst/>
          </a:prstGeom>
        </p:spPr>
      </p:pic>
      <p:pic>
        <p:nvPicPr>
          <p:cNvPr id="9" name="图片 8"/>
          <p:cNvPicPr>
            <a:picLocks noChangeAspect="1"/>
          </p:cNvPicPr>
          <p:nvPr/>
        </p:nvPicPr>
        <p:blipFill>
          <a:blip r:embed="rId7"/>
          <a:stretch>
            <a:fillRect/>
          </a:stretch>
        </p:blipFill>
        <p:spPr>
          <a:xfrm>
            <a:off x="1151620" y="5877305"/>
            <a:ext cx="1784526" cy="602669"/>
          </a:xfrm>
          <a:prstGeom prst="rect">
            <a:avLst/>
          </a:prstGeom>
        </p:spPr>
      </p:pic>
      <p:cxnSp>
        <p:nvCxnSpPr>
          <p:cNvPr id="11" name="直接箭头连接符 10"/>
          <p:cNvCxnSpPr/>
          <p:nvPr/>
        </p:nvCxnSpPr>
        <p:spPr>
          <a:xfrm flipH="1">
            <a:off x="2474752" y="2550253"/>
            <a:ext cx="2088859" cy="1610686"/>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2" name="直接箭头连接符 11"/>
          <p:cNvCxnSpPr>
            <a:endCxn id="7" idx="0"/>
          </p:cNvCxnSpPr>
          <p:nvPr/>
        </p:nvCxnSpPr>
        <p:spPr>
          <a:xfrm flipH="1">
            <a:off x="4751222" y="2603093"/>
            <a:ext cx="33555" cy="1238972"/>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4" name="文本框 13"/>
          <p:cNvSpPr txBox="1"/>
          <p:nvPr/>
        </p:nvSpPr>
        <p:spPr>
          <a:xfrm>
            <a:off x="6339125" y="1221019"/>
            <a:ext cx="4927290" cy="4616648"/>
          </a:xfrm>
          <a:prstGeom prst="rect">
            <a:avLst/>
          </a:prstGeom>
          <a:noFill/>
        </p:spPr>
        <p:txBody>
          <a:bodyPr wrap="square" rtlCol="0">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引入激活函数的目的：</a:t>
            </a:r>
            <a:endParaRPr lang="en-US" altLang="zh-CN" sz="2800" dirty="0" smtClean="0">
              <a:latin typeface="仿宋" panose="02010609060101010101" pitchFamily="49" charset="-122"/>
              <a:ea typeface="仿宋" panose="02010609060101010101" pitchFamily="49" charset="-122"/>
            </a:endParaRPr>
          </a:p>
          <a:p>
            <a:pPr marL="457200" indent="-457200">
              <a:lnSpc>
                <a:spcPct val="15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让每次卷积变换后的效果保留下来；</a:t>
            </a:r>
            <a:endParaRPr lang="en-US" altLang="zh-CN" sz="2800" dirty="0" smtClean="0">
              <a:latin typeface="仿宋" panose="02010609060101010101" pitchFamily="49" charset="-122"/>
              <a:ea typeface="仿宋" panose="02010609060101010101" pitchFamily="49" charset="-122"/>
            </a:endParaRPr>
          </a:p>
          <a:p>
            <a:pPr marL="457200" indent="-457200">
              <a:lnSpc>
                <a:spcPct val="15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若没有激活函数，意味着各卷积层直接堆叠，致使每一层的变化效果实际上被最终合并到了一起。</a:t>
            </a:r>
            <a:endParaRPr lang="zh-CN" altLang="en-US" sz="2800" dirty="0">
              <a:latin typeface="仿宋" panose="02010609060101010101" pitchFamily="49" charset="-122"/>
              <a:ea typeface="仿宋" panose="02010609060101010101" pitchFamily="49" charset="-122"/>
            </a:endParaRPr>
          </a:p>
        </p:txBody>
      </p:sp>
      <p:sp>
        <p:nvSpPr>
          <p:cNvPr id="15" name="矩形 14"/>
          <p:cNvSpPr/>
          <p:nvPr/>
        </p:nvSpPr>
        <p:spPr>
          <a:xfrm>
            <a:off x="6339125" y="5835953"/>
            <a:ext cx="5170570" cy="646331"/>
          </a:xfrm>
          <a:prstGeom prst="rect">
            <a:avLst/>
          </a:prstGeom>
        </p:spPr>
        <p:txBody>
          <a:bodyPr wrap="square">
            <a:spAutoFit/>
          </a:bodyPr>
          <a:lstStyle/>
          <a:p>
            <a:r>
              <a:rPr lang="zh-CN" altLang="en-US" dirty="0" smtClean="0"/>
              <a:t>参考：</a:t>
            </a:r>
            <a:endParaRPr lang="en-US" altLang="zh-CN" dirty="0" smtClean="0"/>
          </a:p>
          <a:p>
            <a:r>
              <a:rPr lang="en-US" altLang="zh-CN" dirty="0" smtClean="0"/>
              <a:t>https</a:t>
            </a:r>
            <a:r>
              <a:rPr lang="en-US" altLang="zh-CN" dirty="0"/>
              <a:t>://www.sohu.com/a/214965417_100008678</a:t>
            </a:r>
            <a:endParaRPr lang="zh-CN" altLang="en-US" dirty="0"/>
          </a:p>
        </p:txBody>
      </p:sp>
    </p:spTree>
    <p:extLst>
      <p:ext uri="{BB962C8B-B14F-4D97-AF65-F5344CB8AC3E}">
        <p14:creationId xmlns:p14="http://schemas.microsoft.com/office/powerpoint/2010/main" val="164802145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47673" y="451871"/>
            <a:ext cx="2877711" cy="523220"/>
          </a:xfrm>
          <a:prstGeom prst="rect">
            <a:avLst/>
          </a:prstGeom>
          <a:noFill/>
        </p:spPr>
        <p:txBody>
          <a:bodyPr wrap="none" rtlCol="0">
            <a:spAutoFit/>
          </a:bodyPr>
          <a:lstStyle/>
          <a:p>
            <a:r>
              <a:rPr lang="zh-CN" altLang="en-US" sz="2800" smtClean="0">
                <a:latin typeface="黑体" panose="02010609060101010101" pitchFamily="49" charset="-122"/>
                <a:ea typeface="黑体" panose="02010609060101010101" pitchFamily="49" charset="-122"/>
              </a:rPr>
              <a:t>（</a:t>
            </a:r>
            <a:r>
              <a:rPr lang="en-US" altLang="zh-CN" sz="2800" dirty="0" smtClean="0">
                <a:latin typeface="黑体" panose="02010609060101010101" pitchFamily="49" charset="-122"/>
                <a:ea typeface="黑体" panose="02010609060101010101" pitchFamily="49" charset="-122"/>
              </a:rPr>
              <a:t>3</a:t>
            </a:r>
            <a:r>
              <a:rPr lang="zh-CN" altLang="en-US" sz="2800" dirty="0" smtClean="0">
                <a:latin typeface="黑体" panose="02010609060101010101" pitchFamily="49" charset="-122"/>
                <a:ea typeface="黑体" panose="02010609060101010101" pitchFamily="49" charset="-122"/>
              </a:rPr>
              <a:t>）池化的作用</a:t>
            </a:r>
            <a:endParaRPr lang="zh-CN" altLang="en-US" sz="2800" dirty="0">
              <a:latin typeface="黑体" panose="02010609060101010101" pitchFamily="49" charset="-122"/>
              <a:ea typeface="黑体" panose="02010609060101010101" pitchFamily="49" charset="-122"/>
            </a:endParaRPr>
          </a:p>
        </p:txBody>
      </p:sp>
      <p:sp>
        <p:nvSpPr>
          <p:cNvPr id="2" name="文本框 1"/>
          <p:cNvSpPr txBox="1"/>
          <p:nvPr/>
        </p:nvSpPr>
        <p:spPr>
          <a:xfrm>
            <a:off x="6466864" y="1294112"/>
            <a:ext cx="5135111" cy="3323987"/>
          </a:xfrm>
          <a:prstGeom prst="rect">
            <a:avLst/>
          </a:prstGeom>
          <a:noFill/>
        </p:spPr>
        <p:txBody>
          <a:bodyPr wrap="square" rtlCol="0">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对</a:t>
            </a:r>
            <a:r>
              <a:rPr lang="zh-CN" altLang="en-US" sz="2800" dirty="0">
                <a:latin typeface="仿宋" panose="02010609060101010101" pitchFamily="49" charset="-122"/>
                <a:ea typeface="仿宋" panose="02010609060101010101" pitchFamily="49" charset="-122"/>
              </a:rPr>
              <a:t>输入的特征图进行压缩</a:t>
            </a:r>
            <a:r>
              <a:rPr lang="zh-CN" altLang="en-US" sz="2800" dirty="0" smtClean="0">
                <a:latin typeface="仿宋" panose="02010609060101010101" pitchFamily="49" charset="-122"/>
                <a:ea typeface="仿宋" panose="02010609060101010101" pitchFamily="49" charset="-122"/>
              </a:rPr>
              <a:t>，</a:t>
            </a:r>
            <a:endParaRPr lang="en-US" altLang="zh-CN" sz="2800" dirty="0" smtClean="0">
              <a:latin typeface="仿宋" panose="02010609060101010101" pitchFamily="49" charset="-122"/>
              <a:ea typeface="仿宋" panose="02010609060101010101" pitchFamily="49" charset="-122"/>
            </a:endParaRPr>
          </a:p>
          <a:p>
            <a:pPr marL="457200" indent="-457200">
              <a:lnSpc>
                <a:spcPct val="15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一方面</a:t>
            </a:r>
            <a:r>
              <a:rPr lang="zh-CN" altLang="en-US" sz="2800" dirty="0">
                <a:latin typeface="仿宋" panose="02010609060101010101" pitchFamily="49" charset="-122"/>
                <a:ea typeface="仿宋" panose="02010609060101010101" pitchFamily="49" charset="-122"/>
              </a:rPr>
              <a:t>使特征图变小，简化网络计算复杂度</a:t>
            </a:r>
            <a:r>
              <a:rPr lang="zh-CN" altLang="en-US" sz="2800" dirty="0" smtClean="0">
                <a:latin typeface="仿宋" panose="02010609060101010101" pitchFamily="49" charset="-122"/>
                <a:ea typeface="仿宋" panose="02010609060101010101" pitchFamily="49" charset="-122"/>
              </a:rPr>
              <a:t>；</a:t>
            </a:r>
            <a:endParaRPr lang="en-US" altLang="zh-CN" sz="2800" dirty="0" smtClean="0">
              <a:latin typeface="仿宋" panose="02010609060101010101" pitchFamily="49" charset="-122"/>
              <a:ea typeface="仿宋" panose="02010609060101010101" pitchFamily="49" charset="-122"/>
            </a:endParaRPr>
          </a:p>
          <a:p>
            <a:pPr marL="457200" indent="-457200">
              <a:lnSpc>
                <a:spcPct val="150000"/>
              </a:lnSpc>
              <a:buFont typeface="Wingdings" panose="05000000000000000000" pitchFamily="2" charset="2"/>
              <a:buChar char="p"/>
            </a:pPr>
            <a:r>
              <a:rPr lang="zh-CN" altLang="en-US" sz="2800" dirty="0" smtClean="0">
                <a:latin typeface="仿宋" panose="02010609060101010101" pitchFamily="49" charset="-122"/>
                <a:ea typeface="仿宋" panose="02010609060101010101" pitchFamily="49" charset="-122"/>
              </a:rPr>
              <a:t>一方面</a:t>
            </a:r>
            <a:r>
              <a:rPr lang="zh-CN" altLang="en-US" sz="2800" dirty="0">
                <a:latin typeface="仿宋" panose="02010609060101010101" pitchFamily="49" charset="-122"/>
                <a:ea typeface="仿宋" panose="02010609060101010101" pitchFamily="49" charset="-122"/>
              </a:rPr>
              <a:t>进行特征压缩，提取主要</a:t>
            </a:r>
            <a:r>
              <a:rPr lang="zh-CN" altLang="en-US" sz="2800" dirty="0" smtClean="0">
                <a:latin typeface="仿宋" panose="02010609060101010101" pitchFamily="49" charset="-122"/>
                <a:ea typeface="仿宋" panose="02010609060101010101" pitchFamily="49" charset="-122"/>
              </a:rPr>
              <a:t>特征。</a:t>
            </a:r>
            <a:endParaRPr lang="zh-CN" altLang="en-US" sz="2800" dirty="0">
              <a:latin typeface="仿宋" panose="02010609060101010101" pitchFamily="49" charset="-122"/>
              <a:ea typeface="仿宋" panose="02010609060101010101" pitchFamily="49" charset="-122"/>
            </a:endParaRPr>
          </a:p>
        </p:txBody>
      </p:sp>
      <p:pic>
        <p:nvPicPr>
          <p:cNvPr id="13314" name="Picture 2" descr="https://img-blog.csdn.net/20160530214958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48" y="1325461"/>
            <a:ext cx="5512393" cy="3292638"/>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821663" y="4798503"/>
            <a:ext cx="5407442" cy="461665"/>
          </a:xfrm>
          <a:prstGeom prst="rect">
            <a:avLst/>
          </a:prstGeom>
          <a:noFill/>
        </p:spPr>
        <p:txBody>
          <a:bodyPr wrap="non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一般池化：</a:t>
            </a:r>
            <a:r>
              <a:rPr lang="en-US" altLang="zh-CN" sz="2400" dirty="0" smtClean="0"/>
              <a:t>Max  Pooling</a:t>
            </a:r>
            <a:r>
              <a:rPr lang="zh-CN" altLang="en-US" sz="2400" dirty="0" smtClean="0"/>
              <a:t>、</a:t>
            </a:r>
            <a:r>
              <a:rPr lang="en-US" altLang="zh-CN" sz="2400" dirty="0" smtClean="0"/>
              <a:t>Mean Pooling</a:t>
            </a:r>
            <a:endParaRPr lang="zh-CN" altLang="en-US" sz="2400" dirty="0"/>
          </a:p>
        </p:txBody>
      </p:sp>
      <p:sp>
        <p:nvSpPr>
          <p:cNvPr id="6" name="下箭头 5"/>
          <p:cNvSpPr/>
          <p:nvPr/>
        </p:nvSpPr>
        <p:spPr>
          <a:xfrm>
            <a:off x="2978092" y="5260168"/>
            <a:ext cx="547292" cy="452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7"/>
          <p:cNvSpPr/>
          <p:nvPr/>
        </p:nvSpPr>
        <p:spPr>
          <a:xfrm>
            <a:off x="4967681" y="5260168"/>
            <a:ext cx="547292" cy="452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210770" y="5721833"/>
            <a:ext cx="2339102" cy="461665"/>
          </a:xfrm>
          <a:prstGeom prst="rect">
            <a:avLst/>
          </a:prstGeom>
          <a:noFill/>
        </p:spPr>
        <p:txBody>
          <a:bodyPr wrap="none" rtlCol="0">
            <a:spAutoFit/>
          </a:bodyPr>
          <a:lstStyle/>
          <a:p>
            <a:r>
              <a:rPr lang="zh-CN" altLang="en-US" sz="2400" dirty="0" smtClean="0"/>
              <a:t>对</a:t>
            </a:r>
            <a:r>
              <a:rPr lang="zh-CN" altLang="en-US" sz="2400" dirty="0"/>
              <a:t>背景保留更好</a:t>
            </a:r>
          </a:p>
        </p:txBody>
      </p:sp>
      <p:sp>
        <p:nvSpPr>
          <p:cNvPr id="10" name="文本框 9"/>
          <p:cNvSpPr txBox="1"/>
          <p:nvPr/>
        </p:nvSpPr>
        <p:spPr>
          <a:xfrm>
            <a:off x="1902143" y="5712903"/>
            <a:ext cx="2339102" cy="461665"/>
          </a:xfrm>
          <a:prstGeom prst="rect">
            <a:avLst/>
          </a:prstGeom>
          <a:noFill/>
        </p:spPr>
        <p:txBody>
          <a:bodyPr wrap="none" rtlCol="0">
            <a:spAutoFit/>
          </a:bodyPr>
          <a:lstStyle/>
          <a:p>
            <a:r>
              <a:rPr lang="zh-CN" altLang="en-US" sz="2400" dirty="0" smtClean="0"/>
              <a:t>对纹理提取更好</a:t>
            </a:r>
            <a:endParaRPr lang="zh-CN" altLang="en-US" sz="2400" dirty="0"/>
          </a:p>
        </p:txBody>
      </p:sp>
    </p:spTree>
    <p:extLst>
      <p:ext uri="{BB962C8B-B14F-4D97-AF65-F5344CB8AC3E}">
        <p14:creationId xmlns:p14="http://schemas.microsoft.com/office/powerpoint/2010/main" val="145720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Horizontal)">
                                      <p:cBhvr>
                                        <p:cTn id="13" dur="500"/>
                                        <p:tgtEl>
                                          <p:spTgt spid="7"/>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p:bldP spid="10"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47673" y="451871"/>
            <a:ext cx="2934426" cy="523220"/>
          </a:xfrm>
          <a:prstGeom prst="rect">
            <a:avLst/>
          </a:prstGeom>
          <a:noFill/>
        </p:spPr>
        <p:txBody>
          <a:bodyPr wrap="square" rtlCol="0">
            <a:spAutoFit/>
          </a:bodyPr>
          <a:lstStyle/>
          <a:p>
            <a:r>
              <a:rPr lang="zh-CN" altLang="en-US" sz="2800" dirty="0" smtClean="0">
                <a:latin typeface="黑体" panose="02010609060101010101" pitchFamily="49" charset="-122"/>
                <a:ea typeface="黑体" panose="02010609060101010101" pitchFamily="49" charset="-122"/>
              </a:rPr>
              <a:t>（</a:t>
            </a:r>
            <a:r>
              <a:rPr lang="en-US" altLang="zh-CN" sz="2800" dirty="0" smtClean="0">
                <a:latin typeface="黑体" panose="02010609060101010101" pitchFamily="49" charset="-122"/>
                <a:ea typeface="黑体" panose="02010609060101010101" pitchFamily="49" charset="-122"/>
              </a:rPr>
              <a:t>4</a:t>
            </a:r>
            <a:r>
              <a:rPr lang="zh-CN" altLang="en-US" sz="2800" dirty="0" smtClean="0">
                <a:latin typeface="黑体" panose="02010609060101010101" pitchFamily="49" charset="-122"/>
                <a:ea typeface="黑体" panose="02010609060101010101" pitchFamily="49" charset="-122"/>
              </a:rPr>
              <a:t>）全连接层</a:t>
            </a:r>
            <a:endParaRPr lang="zh-CN" altLang="en-US" sz="2800" dirty="0">
              <a:latin typeface="黑体" panose="02010609060101010101" pitchFamily="49" charset="-122"/>
              <a:ea typeface="黑体" panose="02010609060101010101" pitchFamily="49" charset="-122"/>
            </a:endParaRPr>
          </a:p>
        </p:txBody>
      </p:sp>
      <p:sp>
        <p:nvSpPr>
          <p:cNvPr id="2" name="文本框 1"/>
          <p:cNvSpPr txBox="1"/>
          <p:nvPr/>
        </p:nvSpPr>
        <p:spPr>
          <a:xfrm>
            <a:off x="647673" y="1077616"/>
            <a:ext cx="9253582" cy="738664"/>
          </a:xfrm>
          <a:prstGeom prst="rect">
            <a:avLst/>
          </a:prstGeom>
          <a:noFill/>
        </p:spPr>
        <p:txBody>
          <a:bodyPr wrap="square" rtlCol="0">
            <a:spAutoFit/>
          </a:bodyPr>
          <a:lstStyle/>
          <a:p>
            <a:pPr>
              <a:lnSpc>
                <a:spcPct val="150000"/>
              </a:lnSpc>
            </a:pPr>
            <a:r>
              <a:rPr lang="zh-CN" altLang="en-US" sz="2800" dirty="0">
                <a:latin typeface="仿宋" panose="02010609060101010101" pitchFamily="49" charset="-122"/>
                <a:ea typeface="仿宋" panose="02010609060101010101" pitchFamily="49" charset="-122"/>
              </a:rPr>
              <a:t>连接所有的特征，将输出值送给</a:t>
            </a:r>
            <a:r>
              <a:rPr lang="zh-CN" altLang="en-US" sz="2800" dirty="0" smtClean="0">
                <a:latin typeface="仿宋" panose="02010609060101010101" pitchFamily="49" charset="-122"/>
                <a:ea typeface="仿宋" panose="02010609060101010101" pitchFamily="49" charset="-122"/>
              </a:rPr>
              <a:t>分类器。</a:t>
            </a:r>
            <a:endParaRPr lang="zh-CN" altLang="en-US" sz="4000" dirty="0">
              <a:latin typeface="仿宋" panose="02010609060101010101" pitchFamily="49" charset="-122"/>
              <a:ea typeface="仿宋" panose="02010609060101010101" pitchFamily="49" charset="-122"/>
            </a:endParaRPr>
          </a:p>
        </p:txBody>
      </p:sp>
      <p:pic>
        <p:nvPicPr>
          <p:cNvPr id="5" name="图片 4"/>
          <p:cNvPicPr>
            <a:picLocks noChangeAspect="1"/>
          </p:cNvPicPr>
          <p:nvPr/>
        </p:nvPicPr>
        <p:blipFill>
          <a:blip r:embed="rId3"/>
          <a:stretch>
            <a:fillRect/>
          </a:stretch>
        </p:blipFill>
        <p:spPr>
          <a:xfrm>
            <a:off x="647673" y="1918805"/>
            <a:ext cx="10705504" cy="4493141"/>
          </a:xfrm>
          <a:prstGeom prst="rect">
            <a:avLst/>
          </a:prstGeom>
        </p:spPr>
      </p:pic>
    </p:spTree>
    <p:extLst>
      <p:ext uri="{BB962C8B-B14F-4D97-AF65-F5344CB8AC3E}">
        <p14:creationId xmlns:p14="http://schemas.microsoft.com/office/powerpoint/2010/main" val="3689315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6" y="1536491"/>
            <a:ext cx="4873053"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6.</a:t>
            </a:r>
            <a:r>
              <a:rPr lang="zh-CN" altLang="en-US" sz="2800" dirty="0">
                <a:latin typeface="黑体" panose="02010609060101010101" pitchFamily="49" charset="-122"/>
                <a:ea typeface="黑体" panose="02010609060101010101" pitchFamily="49" charset="-122"/>
              </a:rPr>
              <a:t>模型性能评估和优化</a:t>
            </a:r>
          </a:p>
        </p:txBody>
      </p:sp>
      <p:sp>
        <p:nvSpPr>
          <p:cNvPr id="4" name="矩形 3"/>
          <p:cNvSpPr/>
          <p:nvPr/>
        </p:nvSpPr>
        <p:spPr>
          <a:xfrm>
            <a:off x="1628774" y="2404213"/>
            <a:ext cx="8001002" cy="1384995"/>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从训练</a:t>
            </a:r>
            <a:r>
              <a:rPr lang="zh-CN" altLang="en-US" sz="2800" dirty="0">
                <a:latin typeface="仿宋" panose="02010609060101010101" pitchFamily="49" charset="-122"/>
                <a:ea typeface="仿宋" panose="02010609060101010101" pitchFamily="49" charset="-122"/>
              </a:rPr>
              <a:t>时长、模型的准确性、模型能否满足应用场景的性能要求</a:t>
            </a:r>
            <a:r>
              <a:rPr lang="zh-CN" altLang="en-US" sz="2800" dirty="0" smtClean="0">
                <a:latin typeface="仿宋" panose="02010609060101010101" pitchFamily="49" charset="-122"/>
                <a:ea typeface="仿宋" panose="02010609060101010101" pitchFamily="49" charset="-122"/>
              </a:rPr>
              <a:t>等方面来评估和优化。</a:t>
            </a:r>
            <a:endParaRPr lang="en-US" altLang="zh-CN" sz="2800" dirty="0" smtClean="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06214442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21821" y="597936"/>
            <a:ext cx="5750292" cy="523220"/>
          </a:xfrm>
          <a:prstGeom prst="rect">
            <a:avLst/>
          </a:prstGeom>
          <a:noFill/>
        </p:spPr>
        <p:txBody>
          <a:bodyPr wrap="none" rtlCol="0">
            <a:spAutoFit/>
          </a:bodyPr>
          <a:lstStyle/>
          <a:p>
            <a:r>
              <a:rPr lang="zh-CN" altLang="en-US" sz="2800" dirty="0" smtClean="0">
                <a:latin typeface="黑体" panose="02010609060101010101" pitchFamily="49" charset="-122"/>
                <a:ea typeface="黑体" panose="02010609060101010101" pitchFamily="49" charset="-122"/>
              </a:rPr>
              <a:t>小结：卷积</a:t>
            </a:r>
            <a:r>
              <a:rPr lang="zh-CN" altLang="en-US" sz="2800" dirty="0">
                <a:latin typeface="黑体" panose="02010609060101010101" pitchFamily="49" charset="-122"/>
                <a:ea typeface="黑体" panose="02010609060101010101" pitchFamily="49" charset="-122"/>
              </a:rPr>
              <a:t>神经网络（</a:t>
            </a:r>
            <a:r>
              <a:rPr lang="en-US" altLang="zh-CN" sz="2800" dirty="0">
                <a:latin typeface="黑体" panose="02010609060101010101" pitchFamily="49" charset="-122"/>
                <a:ea typeface="黑体" panose="02010609060101010101" pitchFamily="49" charset="-122"/>
              </a:rPr>
              <a:t>CNN</a:t>
            </a:r>
            <a:r>
              <a:rPr lang="zh-CN" altLang="en-US" sz="2800" dirty="0" smtClean="0">
                <a:latin typeface="黑体" panose="02010609060101010101" pitchFamily="49" charset="-122"/>
                <a:ea typeface="黑体" panose="02010609060101010101" pitchFamily="49" charset="-122"/>
              </a:rPr>
              <a:t>）的组成</a:t>
            </a:r>
            <a:endParaRPr lang="zh-CN" altLang="en-US" sz="2800" dirty="0">
              <a:latin typeface="黑体" panose="02010609060101010101" pitchFamily="49" charset="-122"/>
              <a:ea typeface="黑体" panose="02010609060101010101" pitchFamily="49" charset="-122"/>
            </a:endParaRPr>
          </a:p>
        </p:txBody>
      </p:sp>
      <p:sp>
        <p:nvSpPr>
          <p:cNvPr id="9" name="文本框 8"/>
          <p:cNvSpPr txBox="1"/>
          <p:nvPr/>
        </p:nvSpPr>
        <p:spPr>
          <a:xfrm>
            <a:off x="721820" y="1301367"/>
            <a:ext cx="4839786" cy="2308324"/>
          </a:xfrm>
          <a:prstGeom prst="rect">
            <a:avLst/>
          </a:prstGeom>
          <a:noFill/>
          <a:ln>
            <a:solidFill>
              <a:schemeClr val="accent1"/>
            </a:solidFill>
          </a:ln>
        </p:spPr>
        <p:txBody>
          <a:bodyPr wrap="non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）卷积</a:t>
            </a:r>
            <a:r>
              <a:rPr lang="zh-CN" altLang="en-US" sz="2400" dirty="0">
                <a:latin typeface="仿宋" panose="02010609060101010101" pitchFamily="49" charset="-122"/>
                <a:ea typeface="仿宋" panose="02010609060101010101" pitchFamily="49" charset="-122"/>
              </a:rPr>
              <a:t>：</a:t>
            </a: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局部特征提取</a:t>
            </a: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训练中进行参数学习</a:t>
            </a: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每个卷积核提取特定模式的特征</a:t>
            </a:r>
          </a:p>
        </p:txBody>
      </p:sp>
      <p:sp>
        <p:nvSpPr>
          <p:cNvPr id="10" name="文本框 9"/>
          <p:cNvSpPr txBox="1"/>
          <p:nvPr/>
        </p:nvSpPr>
        <p:spPr>
          <a:xfrm>
            <a:off x="6912897" y="2531246"/>
            <a:ext cx="4224233" cy="2308324"/>
          </a:xfrm>
          <a:prstGeom prst="rect">
            <a:avLst/>
          </a:prstGeom>
          <a:noFill/>
          <a:ln>
            <a:solidFill>
              <a:schemeClr val="accent1"/>
            </a:solidFill>
          </a:ln>
        </p:spPr>
        <p:txBody>
          <a:bodyPr wrap="non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）池化</a:t>
            </a:r>
            <a:r>
              <a:rPr lang="zh-CN" altLang="en-US" sz="2400" dirty="0">
                <a:latin typeface="仿宋" panose="02010609060101010101" pitchFamily="49" charset="-122"/>
                <a:ea typeface="仿宋" panose="02010609060101010101" pitchFamily="49" charset="-122"/>
              </a:rPr>
              <a:t>（下采样）：</a:t>
            </a: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降低数据维度，避免过拟合</a:t>
            </a: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增强</a:t>
            </a:r>
            <a:r>
              <a:rPr lang="zh-CN" altLang="en-US" sz="2400" dirty="0" smtClean="0">
                <a:latin typeface="仿宋" panose="02010609060101010101" pitchFamily="49" charset="-122"/>
                <a:ea typeface="仿宋" panose="02010609060101010101" pitchFamily="49" charset="-122"/>
              </a:rPr>
              <a:t>局部特征感知</a:t>
            </a: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提高平移不变性</a:t>
            </a:r>
          </a:p>
        </p:txBody>
      </p:sp>
      <p:sp>
        <p:nvSpPr>
          <p:cNvPr id="11" name="文本框 10"/>
          <p:cNvSpPr txBox="1"/>
          <p:nvPr/>
        </p:nvSpPr>
        <p:spPr>
          <a:xfrm>
            <a:off x="721820" y="4524983"/>
            <a:ext cx="4839786" cy="1615827"/>
          </a:xfrm>
          <a:prstGeom prst="rect">
            <a:avLst/>
          </a:prstGeom>
          <a:noFill/>
          <a:ln>
            <a:solidFill>
              <a:schemeClr val="accent1"/>
            </a:solidFill>
          </a:ln>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3</a:t>
            </a:r>
            <a:r>
              <a:rPr lang="zh-CN" altLang="en-US" sz="2400" dirty="0" smtClean="0">
                <a:latin typeface="仿宋" panose="02010609060101010101" pitchFamily="49" charset="-122"/>
                <a:ea typeface="仿宋" panose="02010609060101010101" pitchFamily="49" charset="-122"/>
              </a:rPr>
              <a:t>）全</a:t>
            </a:r>
            <a:r>
              <a:rPr lang="zh-CN" altLang="en-US" sz="2400" dirty="0">
                <a:latin typeface="仿宋" panose="02010609060101010101" pitchFamily="49" charset="-122"/>
                <a:ea typeface="仿宋" panose="02010609060101010101" pitchFamily="49" charset="-122"/>
              </a:rPr>
              <a:t>连接：</a:t>
            </a: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ü"/>
            </a:pPr>
            <a:r>
              <a:rPr lang="zh-CN" altLang="en-US" sz="2400" dirty="0">
                <a:latin typeface="仿宋" panose="02010609060101010101" pitchFamily="49" charset="-122"/>
                <a:ea typeface="仿宋" panose="02010609060101010101" pitchFamily="49" charset="-122"/>
              </a:rPr>
              <a:t>特征提取到分类的桥梁</a:t>
            </a:r>
            <a:endParaRPr lang="en-US" altLang="zh-CN" sz="2400" dirty="0">
              <a:latin typeface="仿宋" panose="02010609060101010101" pitchFamily="49" charset="-122"/>
              <a:ea typeface="仿宋" panose="02010609060101010101" pitchFamily="49" charset="-122"/>
            </a:endParaRPr>
          </a:p>
          <a:p>
            <a:pPr>
              <a:lnSpc>
                <a:spcPct val="150000"/>
              </a:lnSpc>
            </a:pPr>
            <a:endParaRPr lang="zh-CN" altLang="en-US" dirty="0">
              <a:latin typeface="仿宋" panose="02010609060101010101" pitchFamily="49" charset="-122"/>
              <a:ea typeface="仿宋" panose="02010609060101010101" pitchFamily="49" charset="-122"/>
            </a:endParaRPr>
          </a:p>
        </p:txBody>
      </p:sp>
      <p:sp>
        <p:nvSpPr>
          <p:cNvPr id="2" name="矩形 1"/>
          <p:cNvSpPr/>
          <p:nvPr/>
        </p:nvSpPr>
        <p:spPr>
          <a:xfrm>
            <a:off x="6677637" y="1289075"/>
            <a:ext cx="3877985" cy="646331"/>
          </a:xfrm>
          <a:prstGeom prst="rect">
            <a:avLst/>
          </a:prstGeom>
        </p:spPr>
        <p:txBody>
          <a:bodyPr wrap="none">
            <a:spAutoFit/>
          </a:bodyPr>
          <a:lstStyle/>
          <a:p>
            <a:r>
              <a:rPr lang="zh-CN" altLang="en-US" sz="3600" b="1" dirty="0">
                <a:latin typeface="仿宋" panose="02010609060101010101" pitchFamily="49" charset="-122"/>
                <a:ea typeface="仿宋" panose="02010609060101010101" pitchFamily="49" charset="-122"/>
              </a:rPr>
              <a:t>卷积</a:t>
            </a:r>
            <a:r>
              <a:rPr lang="en-US" altLang="zh-CN" sz="3600" b="1" dirty="0">
                <a:latin typeface="仿宋" panose="02010609060101010101" pitchFamily="49" charset="-122"/>
                <a:ea typeface="仿宋" panose="02010609060101010101" pitchFamily="49" charset="-122"/>
              </a:rPr>
              <a:t>+</a:t>
            </a:r>
            <a:r>
              <a:rPr lang="zh-CN" altLang="en-US" sz="3600" b="1" dirty="0">
                <a:latin typeface="仿宋" panose="02010609060101010101" pitchFamily="49" charset="-122"/>
                <a:ea typeface="仿宋" panose="02010609060101010101" pitchFamily="49" charset="-122"/>
              </a:rPr>
              <a:t>池化</a:t>
            </a:r>
            <a:r>
              <a:rPr lang="en-US" altLang="zh-CN" sz="3600" b="1" dirty="0">
                <a:latin typeface="仿宋" panose="02010609060101010101" pitchFamily="49" charset="-122"/>
                <a:ea typeface="仿宋" panose="02010609060101010101" pitchFamily="49" charset="-122"/>
              </a:rPr>
              <a:t>+</a:t>
            </a:r>
            <a:r>
              <a:rPr lang="zh-CN" altLang="en-US" sz="3600" b="1" dirty="0">
                <a:latin typeface="仿宋" panose="02010609060101010101" pitchFamily="49" charset="-122"/>
                <a:ea typeface="仿宋" panose="02010609060101010101" pitchFamily="49" charset="-122"/>
              </a:rPr>
              <a:t>全连接</a:t>
            </a:r>
          </a:p>
        </p:txBody>
      </p:sp>
      <p:sp>
        <p:nvSpPr>
          <p:cNvPr id="3" name="燕尾形箭头 2"/>
          <p:cNvSpPr/>
          <p:nvPr/>
        </p:nvSpPr>
        <p:spPr>
          <a:xfrm>
            <a:off x="5788404" y="2759979"/>
            <a:ext cx="956345" cy="6291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燕尾形箭头 11"/>
          <p:cNvSpPr/>
          <p:nvPr/>
        </p:nvSpPr>
        <p:spPr>
          <a:xfrm flipH="1">
            <a:off x="5759079" y="4524983"/>
            <a:ext cx="956345" cy="62917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descr="151255_dxVO_10474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20" y="1972279"/>
            <a:ext cx="11236673" cy="434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28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21821" y="597936"/>
            <a:ext cx="3416320"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3.</a:t>
            </a:r>
            <a:r>
              <a:rPr lang="zh-CN" altLang="en-US" sz="2800" dirty="0" smtClean="0">
                <a:latin typeface="黑体" panose="02010609060101010101" pitchFamily="49" charset="-122"/>
                <a:ea typeface="黑体" panose="02010609060101010101" pitchFamily="49" charset="-122"/>
              </a:rPr>
              <a:t>搭建卷积神经网络</a:t>
            </a:r>
            <a:endParaRPr lang="zh-CN" altLang="en-US" sz="2800" dirty="0">
              <a:latin typeface="黑体" panose="02010609060101010101" pitchFamily="49" charset="-122"/>
              <a:ea typeface="黑体" panose="02010609060101010101" pitchFamily="49" charset="-122"/>
            </a:endParaRPr>
          </a:p>
        </p:txBody>
      </p:sp>
      <p:sp>
        <p:nvSpPr>
          <p:cNvPr id="3" name="矩形 2"/>
          <p:cNvSpPr/>
          <p:nvPr/>
        </p:nvSpPr>
        <p:spPr>
          <a:xfrm>
            <a:off x="1221379" y="6254406"/>
            <a:ext cx="4699172" cy="369332"/>
          </a:xfrm>
          <a:prstGeom prst="rect">
            <a:avLst/>
          </a:prstGeom>
        </p:spPr>
        <p:txBody>
          <a:bodyPr wrap="none">
            <a:spAutoFit/>
          </a:bodyPr>
          <a:lstStyle/>
          <a:p>
            <a:r>
              <a:rPr lang="en-US" altLang="zh-CN" dirty="0"/>
              <a:t>http://www.cnblogs.com/lc1217/p/7132364.html</a:t>
            </a:r>
            <a:endParaRPr lang="zh-CN" altLang="en-US" dirty="0"/>
          </a:p>
        </p:txBody>
      </p:sp>
      <p:sp>
        <p:nvSpPr>
          <p:cNvPr id="4" name="Rectangle 1"/>
          <p:cNvSpPr>
            <a:spLocks noChangeArrowheads="1"/>
          </p:cNvSpPr>
          <p:nvPr/>
        </p:nvSpPr>
        <p:spPr bwMode="auto">
          <a:xfrm>
            <a:off x="648932" y="1984955"/>
            <a:ext cx="815713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800" b="0" i="0" u="none" strike="noStrike" cap="none" normalizeH="0" baseline="0" dirty="0" smtClean="0">
                <a:ln>
                  <a:noFill/>
                </a:ln>
                <a:effectLst/>
                <a:latin typeface="Courier New" panose="02070309020205020404" pitchFamily="49" charset="0"/>
                <a:cs typeface="Courier New" panose="02070309020205020404" pitchFamily="49" charset="0"/>
              </a:rPr>
              <a:t>pip install tensorflow==2.0.0-alpha0</a:t>
            </a:r>
            <a:r>
              <a:rPr kumimoji="0" lang="zh-CN" altLang="zh-CN" sz="2800" b="0" i="0" u="none" strike="noStrike" cap="none" normalizeH="0" baseline="0" dirty="0" smtClean="0">
                <a:ln>
                  <a:noFill/>
                </a:ln>
                <a:effectLst/>
              </a:rPr>
              <a:t> </a:t>
            </a:r>
            <a:endParaRPr kumimoji="0" lang="zh-CN" altLang="zh-CN" sz="2800" b="0" i="0" u="none" strike="noStrike" cap="none" normalizeH="0" baseline="0" dirty="0" smtClean="0">
              <a:ln>
                <a:noFill/>
              </a:ln>
              <a:effectLst/>
              <a:latin typeface="Arial" panose="020B0604020202020204" pitchFamily="34" charset="0"/>
            </a:endParaRPr>
          </a:p>
        </p:txBody>
      </p:sp>
      <p:sp>
        <p:nvSpPr>
          <p:cNvPr id="5" name="文本框 4"/>
          <p:cNvSpPr txBox="1"/>
          <p:nvPr/>
        </p:nvSpPr>
        <p:spPr>
          <a:xfrm>
            <a:off x="648932" y="1294288"/>
            <a:ext cx="9131171" cy="523220"/>
          </a:xfrm>
          <a:prstGeom prst="rect">
            <a:avLst/>
          </a:prstGeom>
          <a:noFill/>
        </p:spPr>
        <p:txBody>
          <a:bodyPr wrap="square" rtlCol="0">
            <a:spAutoFit/>
          </a:bodyPr>
          <a:lstStyle/>
          <a:p>
            <a:r>
              <a:rPr lang="zh-CN" altLang="en-US" sz="2800" dirty="0" smtClean="0">
                <a:solidFill>
                  <a:srgbClr val="FFFF00"/>
                </a:solidFill>
                <a:latin typeface="仿宋" panose="02010609060101010101" pitchFamily="49" charset="-122"/>
                <a:ea typeface="仿宋" panose="02010609060101010101" pitchFamily="49" charset="-122"/>
              </a:rPr>
              <a:t>尝试用</a:t>
            </a:r>
            <a:r>
              <a:rPr lang="en-US" altLang="zh-CN" sz="2800" dirty="0" smtClean="0">
                <a:solidFill>
                  <a:srgbClr val="FFFF00"/>
                </a:solidFill>
                <a:latin typeface="仿宋" panose="02010609060101010101" pitchFamily="49" charset="-122"/>
                <a:ea typeface="仿宋" panose="02010609060101010101" pitchFamily="49" charset="-122"/>
              </a:rPr>
              <a:t>tensorflow2.0</a:t>
            </a:r>
            <a:r>
              <a:rPr lang="zh-CN" altLang="en-US" sz="2800" dirty="0" smtClean="0">
                <a:solidFill>
                  <a:srgbClr val="FFFF00"/>
                </a:solidFill>
                <a:latin typeface="仿宋" panose="02010609060101010101" pitchFamily="49" charset="-122"/>
                <a:ea typeface="仿宋" panose="02010609060101010101" pitchFamily="49" charset="-122"/>
              </a:rPr>
              <a:t>中的</a:t>
            </a:r>
            <a:r>
              <a:rPr lang="en-US" altLang="zh-CN" sz="2800" dirty="0" err="1" smtClean="0">
                <a:solidFill>
                  <a:srgbClr val="FFFF00"/>
                </a:solidFill>
                <a:latin typeface="仿宋" panose="02010609060101010101" pitchFamily="49" charset="-122"/>
                <a:ea typeface="仿宋" panose="02010609060101010101" pitchFamily="49" charset="-122"/>
              </a:rPr>
              <a:t>keras</a:t>
            </a:r>
            <a:r>
              <a:rPr lang="zh-CN" altLang="en-US" sz="2800" dirty="0" smtClean="0">
                <a:solidFill>
                  <a:srgbClr val="FFFF00"/>
                </a:solidFill>
                <a:latin typeface="仿宋" panose="02010609060101010101" pitchFamily="49" charset="-122"/>
                <a:ea typeface="仿宋" panose="02010609060101010101" pitchFamily="49" charset="-122"/>
              </a:rPr>
              <a:t>模块来构建神经网络</a:t>
            </a:r>
            <a:endParaRPr lang="zh-CN" altLang="en-US" sz="2800" dirty="0">
              <a:solidFill>
                <a:srgbClr val="FFFF00"/>
              </a:solidFill>
              <a:latin typeface="仿宋" panose="02010609060101010101" pitchFamily="49" charset="-122"/>
              <a:ea typeface="仿宋" panose="02010609060101010101" pitchFamily="49" charset="-122"/>
            </a:endParaRPr>
          </a:p>
        </p:txBody>
      </p:sp>
      <p:pic>
        <p:nvPicPr>
          <p:cNvPr id="14339" name="Picture 3" descr="https://img-blog.csdn.net/20171030185127416?watermark/2/text/aHR0cDovL2Jsb2cuY3Nkbi5uZXQvY2FwZWNhcGU=/font/5a6L5L2T/fontsize/400/fill/I0JBQkFCMA==/dissolve/70/gravity/South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21" y="2728636"/>
            <a:ext cx="6619875" cy="3190876"/>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401339" y="2615914"/>
            <a:ext cx="4492486" cy="3416320"/>
          </a:xfrm>
          <a:prstGeom prst="rect">
            <a:avLst/>
          </a:prstGeom>
          <a:noFill/>
        </p:spPr>
        <p:txBody>
          <a:bodyPr wrap="square" rtlCol="0">
            <a:spAutoFit/>
          </a:bodyPr>
          <a:lstStyle/>
          <a:p>
            <a:pPr>
              <a:lnSpc>
                <a:spcPct val="150000"/>
              </a:lnSpc>
            </a:pPr>
            <a:r>
              <a:rPr lang="zh-CN" altLang="en-US" sz="2400" b="1" dirty="0" smtClean="0">
                <a:solidFill>
                  <a:srgbClr val="FFFF00"/>
                </a:solidFill>
                <a:latin typeface="仿宋" panose="02010609060101010101" pitchFamily="49" charset="-122"/>
                <a:ea typeface="仿宋" panose="02010609060101010101" pitchFamily="49" charset="-122"/>
              </a:rPr>
              <a:t>基础案例</a:t>
            </a:r>
            <a:r>
              <a:rPr lang="en-US" altLang="zh-CN" sz="2400" b="1" dirty="0" smtClean="0">
                <a:solidFill>
                  <a:srgbClr val="FFFF00"/>
                </a:solidFill>
                <a:latin typeface="仿宋" panose="02010609060101010101" pitchFamily="49" charset="-122"/>
                <a:ea typeface="仿宋" panose="02010609060101010101" pitchFamily="49" charset="-122"/>
              </a:rPr>
              <a:t>1</a:t>
            </a:r>
            <a:r>
              <a:rPr lang="zh-CN" altLang="en-US" sz="2400" b="1" dirty="0" smtClean="0">
                <a:solidFill>
                  <a:srgbClr val="FFFF00"/>
                </a:solidFill>
                <a:latin typeface="仿宋" panose="02010609060101010101" pitchFamily="49" charset="-122"/>
                <a:ea typeface="仿宋" panose="02010609060101010101" pitchFamily="49" charset="-122"/>
              </a:rPr>
              <a:t>：</a:t>
            </a:r>
            <a:endParaRPr lang="en-US" altLang="zh-CN" sz="2400" b="1" dirty="0" smtClean="0">
              <a:solidFill>
                <a:srgbClr val="FFFF00"/>
              </a:solidFill>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搭建一个简单神经网络，熟悉</a:t>
            </a:r>
            <a:r>
              <a:rPr lang="en-US" altLang="zh-CN" sz="2400" dirty="0" err="1" smtClean="0">
                <a:latin typeface="仿宋" panose="02010609060101010101" pitchFamily="49" charset="-122"/>
                <a:ea typeface="仿宋" panose="02010609060101010101" pitchFamily="49" charset="-122"/>
              </a:rPr>
              <a:t>keras</a:t>
            </a:r>
            <a:r>
              <a:rPr lang="zh-CN" altLang="en-US" sz="2400" dirty="0" smtClean="0">
                <a:latin typeface="仿宋" panose="02010609060101010101" pitchFamily="49" charset="-122"/>
                <a:ea typeface="仿宋" panose="02010609060101010101" pitchFamily="49" charset="-122"/>
              </a:rPr>
              <a:t>的使用。</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  已知一组温度转化值，利用神经网络训练一个能实现从温度摄氏度到华氏度转换的模型。</a:t>
            </a:r>
            <a:endParaRPr lang="zh-CN" altLang="en-US" sz="2400" dirty="0">
              <a:latin typeface="仿宋" panose="02010609060101010101" pitchFamily="49" charset="-122"/>
              <a:ea typeface="仿宋" panose="02010609060101010101" pitchFamily="49" charset="-122"/>
            </a:endParaRPr>
          </a:p>
        </p:txBody>
      </p:sp>
      <p:sp>
        <p:nvSpPr>
          <p:cNvPr id="7" name="矩形 6"/>
          <p:cNvSpPr/>
          <p:nvPr/>
        </p:nvSpPr>
        <p:spPr>
          <a:xfrm>
            <a:off x="6523650" y="6254406"/>
            <a:ext cx="4681063" cy="369332"/>
          </a:xfrm>
          <a:prstGeom prst="rect">
            <a:avLst/>
          </a:prstGeom>
        </p:spPr>
        <p:txBody>
          <a:bodyPr wrap="square">
            <a:spAutoFit/>
          </a:bodyPr>
          <a:lstStyle/>
          <a:p>
            <a:r>
              <a:rPr lang="en-US" altLang="zh-CN" dirty="0"/>
              <a:t>https://www.jianshu.com/p/d02980fd7b54</a:t>
            </a:r>
            <a:endParaRPr lang="zh-CN" altLang="en-US" dirty="0"/>
          </a:p>
        </p:txBody>
      </p:sp>
    </p:spTree>
    <p:extLst>
      <p:ext uri="{BB962C8B-B14F-4D97-AF65-F5344CB8AC3E}">
        <p14:creationId xmlns:p14="http://schemas.microsoft.com/office/powerpoint/2010/main" val="36750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up)">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p:cNvSpPr/>
          <p:nvPr/>
        </p:nvSpPr>
        <p:spPr>
          <a:xfrm>
            <a:off x="675439" y="1338617"/>
            <a:ext cx="7209603" cy="2862322"/>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网络</a:t>
            </a:r>
            <a:r>
              <a:rPr lang="zh-CN" altLang="en-US" sz="2400" dirty="0">
                <a:latin typeface="仿宋" panose="02010609060101010101" pitchFamily="49" charset="-122"/>
                <a:ea typeface="仿宋" panose="02010609060101010101" pitchFamily="49" charset="-122"/>
              </a:rPr>
              <a:t>中包含的总层数；</a:t>
            </a:r>
          </a:p>
          <a:p>
            <a:pPr marL="285750" indent="-28575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每一层的类型：例如</a:t>
            </a:r>
            <a:r>
              <a:rPr lang="en-US" altLang="zh-CN" sz="2400" dirty="0" err="1">
                <a:latin typeface="仿宋" panose="02010609060101010101" pitchFamily="49" charset="-122"/>
                <a:ea typeface="仿宋" panose="02010609060101010101" pitchFamily="49" charset="-122"/>
              </a:rPr>
              <a:t>Flattten</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Dense</a:t>
            </a:r>
            <a:r>
              <a:rPr lang="zh-CN" altLang="en-US" sz="2400" dirty="0">
                <a:latin typeface="仿宋" panose="02010609060101010101" pitchFamily="49" charset="-122"/>
                <a:ea typeface="仿宋" panose="02010609060101010101" pitchFamily="49" charset="-122"/>
              </a:rPr>
              <a:t>等；</a:t>
            </a:r>
          </a:p>
          <a:p>
            <a:pPr marL="285750" indent="-28575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每一层中包含的神经单元的个数；</a:t>
            </a:r>
          </a:p>
          <a:p>
            <a:pPr marL="285750" indent="-28575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每一层使用的激活函数：例如</a:t>
            </a:r>
            <a:r>
              <a:rPr lang="en-US" altLang="zh-CN" sz="2400" dirty="0" err="1">
                <a:latin typeface="仿宋" panose="02010609060101010101" pitchFamily="49" charset="-122"/>
                <a:ea typeface="仿宋" panose="02010609060101010101" pitchFamily="49" charset="-122"/>
              </a:rPr>
              <a:t>Relu</a:t>
            </a:r>
            <a:r>
              <a:rPr lang="zh-CN" altLang="en-US"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Softmax</a:t>
            </a:r>
            <a:r>
              <a:rPr lang="zh-CN" altLang="en-US" sz="2400" dirty="0">
                <a:latin typeface="仿宋" panose="02010609060101010101" pitchFamily="49" charset="-122"/>
                <a:ea typeface="仿宋" panose="02010609060101010101" pitchFamily="49" charset="-122"/>
              </a:rPr>
              <a:t>等，不设置该参数表示不对该层进行任何非线性</a:t>
            </a:r>
            <a:r>
              <a:rPr lang="zh-CN" altLang="en-US" sz="2400" dirty="0" smtClean="0">
                <a:latin typeface="仿宋" panose="02010609060101010101" pitchFamily="49" charset="-122"/>
                <a:ea typeface="仿宋" panose="02010609060101010101" pitchFamily="49" charset="-122"/>
              </a:rPr>
              <a:t>变换。</a:t>
            </a:r>
            <a:endParaRPr lang="en-US" altLang="zh-CN" sz="2400" dirty="0">
              <a:latin typeface="仿宋" panose="02010609060101010101" pitchFamily="49" charset="-122"/>
              <a:ea typeface="仿宋" panose="02010609060101010101" pitchFamily="49" charset="-122"/>
            </a:endParaRPr>
          </a:p>
        </p:txBody>
      </p:sp>
      <p:pic>
        <p:nvPicPr>
          <p:cNvPr id="80" name="图片 79"/>
          <p:cNvPicPr>
            <a:picLocks noChangeAspect="1"/>
          </p:cNvPicPr>
          <p:nvPr/>
        </p:nvPicPr>
        <p:blipFill>
          <a:blip r:embed="rId3"/>
          <a:stretch>
            <a:fillRect/>
          </a:stretch>
        </p:blipFill>
        <p:spPr>
          <a:xfrm>
            <a:off x="7610153" y="1459615"/>
            <a:ext cx="3997286" cy="2741324"/>
          </a:xfrm>
          <a:prstGeom prst="rect">
            <a:avLst/>
          </a:prstGeom>
        </p:spPr>
      </p:pic>
      <p:sp>
        <p:nvSpPr>
          <p:cNvPr id="81" name="文本框 80"/>
          <p:cNvSpPr txBox="1"/>
          <p:nvPr/>
        </p:nvSpPr>
        <p:spPr>
          <a:xfrm>
            <a:off x="675439" y="695739"/>
            <a:ext cx="5347673" cy="523220"/>
          </a:xfrm>
          <a:prstGeom prst="rect">
            <a:avLst/>
          </a:prstGeom>
          <a:noFill/>
        </p:spPr>
        <p:txBody>
          <a:bodyPr wrap="squar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构建神经网络必须明确的参数</a:t>
            </a:r>
            <a:endParaRPr lang="zh-CN" altLang="en-US" sz="28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2702299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0694" y="361560"/>
            <a:ext cx="11761305" cy="6463308"/>
          </a:xfrm>
          <a:prstGeom prst="rect">
            <a:avLst/>
          </a:prstGeom>
        </p:spPr>
        <p:txBody>
          <a:bodyPr wrap="square">
            <a:spAutoFit/>
          </a:bodyPr>
          <a:lstStyle/>
          <a:p>
            <a:r>
              <a:rPr lang="en-US" altLang="zh-CN" dirty="0" smtClean="0">
                <a:latin typeface="仿宋" panose="02010609060101010101" pitchFamily="49" charset="-122"/>
                <a:ea typeface="仿宋" panose="02010609060101010101" pitchFamily="49" charset="-122"/>
              </a:rPr>
              <a:t>import </a:t>
            </a:r>
            <a:r>
              <a:rPr lang="en-US" altLang="zh-CN" dirty="0" err="1" smtClean="0">
                <a:latin typeface="仿宋" panose="02010609060101010101" pitchFamily="49" charset="-122"/>
                <a:ea typeface="仿宋" panose="02010609060101010101" pitchFamily="49" charset="-122"/>
              </a:rPr>
              <a:t>tensorflow</a:t>
            </a:r>
            <a:r>
              <a:rPr lang="en-US" altLang="zh-CN" dirty="0" smtClean="0">
                <a:latin typeface="仿宋" panose="02010609060101010101" pitchFamily="49" charset="-122"/>
                <a:ea typeface="仿宋" panose="02010609060101010101" pitchFamily="49" charset="-122"/>
              </a:rPr>
              <a:t> as </a:t>
            </a:r>
            <a:r>
              <a:rPr lang="en-US" altLang="zh-CN" dirty="0" err="1" smtClean="0">
                <a:latin typeface="仿宋" panose="02010609060101010101" pitchFamily="49" charset="-122"/>
                <a:ea typeface="仿宋" panose="02010609060101010101" pitchFamily="49" charset="-122"/>
              </a:rPr>
              <a:t>tf</a:t>
            </a:r>
            <a:endParaRPr lang="en-US" altLang="zh-CN" dirty="0" smtClean="0">
              <a:latin typeface="仿宋" panose="02010609060101010101" pitchFamily="49" charset="-122"/>
              <a:ea typeface="仿宋" panose="02010609060101010101" pitchFamily="49" charset="-122"/>
            </a:endParaRPr>
          </a:p>
          <a:p>
            <a:r>
              <a:rPr lang="zh-CN" altLang="en-US" dirty="0" smtClean="0">
                <a:latin typeface="仿宋" panose="02010609060101010101" pitchFamily="49" charset="-122"/>
                <a:ea typeface="仿宋" panose="02010609060101010101" pitchFamily="49" charset="-122"/>
              </a:rPr>
              <a:t>import </a:t>
            </a:r>
            <a:r>
              <a:rPr lang="zh-CN" altLang="en-US" dirty="0">
                <a:latin typeface="仿宋" panose="02010609060101010101" pitchFamily="49" charset="-122"/>
                <a:ea typeface="仿宋" panose="02010609060101010101" pitchFamily="49" charset="-122"/>
              </a:rPr>
              <a:t>matplotlib.pyplot as </a:t>
            </a:r>
            <a:r>
              <a:rPr lang="zh-CN" altLang="en-US" dirty="0" smtClean="0">
                <a:latin typeface="仿宋" panose="02010609060101010101" pitchFamily="49" charset="-122"/>
                <a:ea typeface="仿宋" panose="02010609060101010101" pitchFamily="49" charset="-122"/>
              </a:rPr>
              <a:t>plt</a:t>
            </a:r>
            <a:endParaRPr lang="zh-CN" altLang="en-US"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import numpy as </a:t>
            </a:r>
            <a:r>
              <a:rPr lang="zh-CN" altLang="en-US" dirty="0" smtClean="0">
                <a:latin typeface="仿宋" panose="02010609060101010101" pitchFamily="49" charset="-122"/>
                <a:ea typeface="仿宋" panose="02010609060101010101" pitchFamily="49" charset="-122"/>
              </a:rPr>
              <a:t>np</a:t>
            </a:r>
            <a:endParaRPr lang="zh-CN" altLang="en-US" dirty="0">
              <a:latin typeface="仿宋" panose="02010609060101010101" pitchFamily="49" charset="-122"/>
              <a:ea typeface="仿宋" panose="02010609060101010101" pitchFamily="49" charset="-122"/>
            </a:endParaRPr>
          </a:p>
          <a:p>
            <a:r>
              <a:rPr lang="zh-CN" altLang="en-US" dirty="0">
                <a:solidFill>
                  <a:srgbClr val="FFFF00"/>
                </a:solidFill>
                <a:latin typeface="仿宋" panose="02010609060101010101" pitchFamily="49" charset="-122"/>
                <a:ea typeface="仿宋" panose="02010609060101010101" pitchFamily="49" charset="-122"/>
              </a:rPr>
              <a:t># 输入的摄氏温度以及其对应的华氏温度，前面两个故意写错了</a:t>
            </a:r>
          </a:p>
          <a:p>
            <a:r>
              <a:rPr lang="en-US" altLang="zh-CN" dirty="0" smtClean="0">
                <a:latin typeface="仿宋" panose="02010609060101010101" pitchFamily="49" charset="-122"/>
                <a:ea typeface="仿宋" panose="02010609060101010101" pitchFamily="49" charset="-122"/>
              </a:rPr>
              <a:t>c</a:t>
            </a:r>
            <a:r>
              <a:rPr lang="zh-CN" altLang="en-US" dirty="0" smtClean="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np.array([-40, -10,  0,  8, 15, 22,  38],  dtype=float)</a:t>
            </a:r>
          </a:p>
          <a:p>
            <a:r>
              <a:rPr lang="en-US" altLang="zh-CN" dirty="0" smtClean="0">
                <a:latin typeface="仿宋" panose="02010609060101010101" pitchFamily="49" charset="-122"/>
                <a:ea typeface="仿宋" panose="02010609060101010101" pitchFamily="49" charset="-122"/>
              </a:rPr>
              <a:t>f</a:t>
            </a:r>
            <a:r>
              <a:rPr lang="zh-CN" altLang="en-US" dirty="0" smtClean="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np.array([-40,  14, 32, 46, 59, 72, 100],  dtype=float</a:t>
            </a:r>
            <a:r>
              <a:rPr lang="zh-CN" altLang="en-US" dirty="0" smtClean="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for i,c in enumerate</a:t>
            </a:r>
            <a:r>
              <a:rPr lang="zh-CN" altLang="en-US" dirty="0" smtClean="0">
                <a:latin typeface="仿宋" panose="02010609060101010101" pitchFamily="49" charset="-122"/>
                <a:ea typeface="仿宋" panose="02010609060101010101" pitchFamily="49" charset="-122"/>
              </a:rPr>
              <a:t>(</a:t>
            </a:r>
            <a:r>
              <a:rPr lang="en-US" altLang="zh-CN" dirty="0" smtClean="0">
                <a:latin typeface="仿宋" panose="02010609060101010101" pitchFamily="49" charset="-122"/>
                <a:ea typeface="仿宋" panose="02010609060101010101" pitchFamily="49" charset="-122"/>
              </a:rPr>
              <a:t>c</a:t>
            </a:r>
            <a:r>
              <a:rPr lang="zh-CN" altLang="en-US" dirty="0" smtClean="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a:t>
            </a:r>
          </a:p>
          <a:p>
            <a:r>
              <a:rPr lang="zh-CN" altLang="en-US" dirty="0">
                <a:latin typeface="仿宋" panose="02010609060101010101" pitchFamily="49" charset="-122"/>
                <a:ea typeface="仿宋" panose="02010609060101010101" pitchFamily="49" charset="-122"/>
              </a:rPr>
              <a:t>  print(c</a:t>
            </a:r>
            <a:r>
              <a:rPr lang="zh-CN" altLang="en-US" dirty="0" smtClean="0">
                <a:latin typeface="仿宋" panose="02010609060101010101" pitchFamily="49" charset="-122"/>
                <a:ea typeface="仿宋" panose="02010609060101010101" pitchFamily="49" charset="-122"/>
              </a:rPr>
              <a:t>," 摄氏度= ", </a:t>
            </a:r>
            <a:r>
              <a:rPr lang="en-US" altLang="zh-CN" dirty="0" smtClean="0">
                <a:latin typeface="仿宋" panose="02010609060101010101" pitchFamily="49" charset="-122"/>
                <a:ea typeface="仿宋" panose="02010609060101010101" pitchFamily="49" charset="-122"/>
              </a:rPr>
              <a:t>f</a:t>
            </a:r>
            <a:r>
              <a:rPr lang="zh-CN" altLang="en-US" dirty="0" smtClean="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i</a:t>
            </a:r>
            <a:r>
              <a:rPr lang="zh-CN" altLang="en-US" dirty="0" smtClean="0">
                <a:latin typeface="仿宋" panose="02010609060101010101" pitchFamily="49" charset="-122"/>
                <a:ea typeface="仿宋" panose="02010609060101010101" pitchFamily="49" charset="-122"/>
              </a:rPr>
              <a:t>]," 华氏度")</a:t>
            </a:r>
            <a:endParaRPr lang="zh-CN" altLang="en-US" dirty="0">
              <a:latin typeface="仿宋" panose="02010609060101010101" pitchFamily="49" charset="-122"/>
              <a:ea typeface="仿宋" panose="02010609060101010101" pitchFamily="49" charset="-122"/>
            </a:endParaRPr>
          </a:p>
          <a:p>
            <a:r>
              <a:rPr lang="zh-CN" altLang="en-US" dirty="0">
                <a:solidFill>
                  <a:srgbClr val="FFFF00"/>
                </a:solidFill>
                <a:latin typeface="仿宋" panose="02010609060101010101" pitchFamily="49" charset="-122"/>
                <a:ea typeface="仿宋" panose="02010609060101010101" pitchFamily="49" charset="-122"/>
              </a:rPr>
              <a:t># 输入后连接了只有一个神经单元的隐藏层</a:t>
            </a:r>
          </a:p>
          <a:p>
            <a:r>
              <a:rPr lang="en-US" altLang="zh-CN" dirty="0" smtClean="0">
                <a:latin typeface="仿宋" panose="02010609060101010101" pitchFamily="49" charset="-122"/>
                <a:ea typeface="仿宋" panose="02010609060101010101" pitchFamily="49" charset="-122"/>
              </a:rPr>
              <a:t>layer1</a:t>
            </a:r>
            <a:r>
              <a:rPr lang="zh-CN" altLang="en-US" dirty="0" smtClean="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tf.keras.layers.Dense(units=1, input_shape=[1</a:t>
            </a:r>
            <a:r>
              <a:rPr lang="zh-CN" altLang="en-US" dirty="0" smtClean="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a:p>
            <a:r>
              <a:rPr lang="zh-CN" altLang="en-US" dirty="0">
                <a:solidFill>
                  <a:srgbClr val="FFFF00"/>
                </a:solidFill>
                <a:latin typeface="仿宋" panose="02010609060101010101" pitchFamily="49" charset="-122"/>
                <a:ea typeface="仿宋" panose="02010609060101010101" pitchFamily="49" charset="-122"/>
              </a:rPr>
              <a:t># 将网络层添加到序列模型中</a:t>
            </a:r>
          </a:p>
          <a:p>
            <a:r>
              <a:rPr lang="zh-CN" altLang="en-US" dirty="0">
                <a:latin typeface="仿宋" panose="02010609060101010101" pitchFamily="49" charset="-122"/>
                <a:ea typeface="仿宋" panose="02010609060101010101" pitchFamily="49" charset="-122"/>
              </a:rPr>
              <a:t>model = tf.keras.Sequential</a:t>
            </a:r>
            <a:r>
              <a:rPr lang="zh-CN" altLang="en-US" dirty="0" smtClean="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layer1</a:t>
            </a:r>
            <a:r>
              <a:rPr lang="zh-CN" altLang="en-US" dirty="0" smtClean="0">
                <a:latin typeface="仿宋" panose="02010609060101010101" pitchFamily="49" charset="-122"/>
                <a:ea typeface="仿宋" panose="02010609060101010101" pitchFamily="49" charset="-122"/>
              </a:rPr>
              <a:t>])</a:t>
            </a:r>
            <a:r>
              <a:rPr lang="en-US" altLang="zh-CN" dirty="0" smtClean="0">
                <a:latin typeface="仿宋" panose="02010609060101010101" pitchFamily="49" charset="-122"/>
                <a:ea typeface="仿宋" panose="02010609060101010101" pitchFamily="49" charset="-122"/>
              </a:rPr>
              <a:t>	</a:t>
            </a:r>
            <a:r>
              <a:rPr lang="en-US" altLang="zh-CN" dirty="0" smtClean="0">
                <a:solidFill>
                  <a:srgbClr val="FFFF00"/>
                </a:solidFill>
                <a:latin typeface="仿宋" panose="02010609060101010101" pitchFamily="49" charset="-122"/>
                <a:ea typeface="仿宋" panose="02010609060101010101" pitchFamily="49" charset="-122"/>
              </a:rPr>
              <a:t>#</a:t>
            </a:r>
            <a:r>
              <a:rPr lang="zh-CN" altLang="en-US" dirty="0" smtClean="0">
                <a:solidFill>
                  <a:srgbClr val="FFFF00"/>
                </a:solidFill>
                <a:latin typeface="仿宋" panose="02010609060101010101" pitchFamily="49" charset="-122"/>
                <a:ea typeface="仿宋" panose="02010609060101010101" pitchFamily="49" charset="-122"/>
              </a:rPr>
              <a:t>通过序列的方式构建神经网络模型</a:t>
            </a:r>
            <a:endParaRPr lang="zh-CN" altLang="en-US" dirty="0">
              <a:solidFill>
                <a:srgbClr val="FFFF00"/>
              </a:solidFill>
              <a:latin typeface="仿宋" panose="02010609060101010101" pitchFamily="49" charset="-122"/>
              <a:ea typeface="仿宋" panose="02010609060101010101" pitchFamily="49" charset="-122"/>
            </a:endParaRPr>
          </a:p>
          <a:p>
            <a:r>
              <a:rPr lang="zh-CN" altLang="en-US" dirty="0" smtClean="0">
                <a:solidFill>
                  <a:srgbClr val="FFFF00"/>
                </a:solidFill>
                <a:latin typeface="仿宋" panose="02010609060101010101" pitchFamily="49" charset="-122"/>
                <a:ea typeface="仿宋" panose="02010609060101010101" pitchFamily="49" charset="-122"/>
              </a:rPr>
              <a:t># </a:t>
            </a:r>
            <a:r>
              <a:rPr lang="zh-CN" altLang="en-US" dirty="0">
                <a:solidFill>
                  <a:srgbClr val="FFFF00"/>
                </a:solidFill>
                <a:latin typeface="仿宋" panose="02010609060101010101" pitchFamily="49" charset="-122"/>
                <a:ea typeface="仿宋" panose="02010609060101010101" pitchFamily="49" charset="-122"/>
              </a:rPr>
              <a:t>编译</a:t>
            </a:r>
            <a:r>
              <a:rPr lang="zh-CN" altLang="en-US" dirty="0" smtClean="0">
                <a:solidFill>
                  <a:srgbClr val="FFFF00"/>
                </a:solidFill>
                <a:latin typeface="仿宋" panose="02010609060101010101" pitchFamily="49" charset="-122"/>
                <a:ea typeface="仿宋" panose="02010609060101010101" pitchFamily="49" charset="-122"/>
              </a:rPr>
              <a:t>神经网络模型，此处需要指定训练时用到的损失函数，权重优化方法</a:t>
            </a:r>
            <a:endParaRPr lang="zh-CN" altLang="en-US" dirty="0">
              <a:solidFill>
                <a:srgbClr val="FFFF00"/>
              </a:solidFill>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model.compile(loss='mean_squared_error</a:t>
            </a:r>
            <a:r>
              <a:rPr lang="zh-CN" altLang="en-US" dirty="0" smtClean="0">
                <a:latin typeface="仿宋" panose="02010609060101010101" pitchFamily="49" charset="-122"/>
                <a:ea typeface="仿宋" panose="02010609060101010101" pitchFamily="49" charset="-122"/>
              </a:rPr>
              <a:t>', optimizer</a:t>
            </a:r>
            <a:r>
              <a:rPr lang="zh-CN" altLang="en-US" dirty="0">
                <a:latin typeface="仿宋" panose="02010609060101010101" pitchFamily="49" charset="-122"/>
                <a:ea typeface="仿宋" panose="02010609060101010101" pitchFamily="49" charset="-122"/>
              </a:rPr>
              <a:t>=tf.keras.optimizers.Adam(0.1))</a:t>
            </a:r>
          </a:p>
          <a:p>
            <a:r>
              <a:rPr lang="zh-CN" altLang="en-US" dirty="0" smtClean="0">
                <a:solidFill>
                  <a:srgbClr val="FFFF00"/>
                </a:solidFill>
                <a:latin typeface="仿宋" panose="02010609060101010101" pitchFamily="49" charset="-122"/>
                <a:ea typeface="仿宋" panose="02010609060101010101" pitchFamily="49" charset="-122"/>
              </a:rPr>
              <a:t># </a:t>
            </a:r>
            <a:r>
              <a:rPr lang="zh-CN" altLang="en-US" dirty="0">
                <a:solidFill>
                  <a:srgbClr val="FFFF00"/>
                </a:solidFill>
                <a:latin typeface="仿宋" panose="02010609060101010101" pitchFamily="49" charset="-122"/>
                <a:ea typeface="仿宋" panose="02010609060101010101" pitchFamily="49" charset="-122"/>
              </a:rPr>
              <a:t>训练模型</a:t>
            </a:r>
          </a:p>
          <a:p>
            <a:r>
              <a:rPr lang="zh-CN" altLang="en-US" dirty="0">
                <a:latin typeface="仿宋" panose="02010609060101010101" pitchFamily="49" charset="-122"/>
                <a:ea typeface="仿宋" panose="02010609060101010101" pitchFamily="49" charset="-122"/>
              </a:rPr>
              <a:t>history = model.fit</a:t>
            </a:r>
            <a:r>
              <a:rPr lang="zh-CN" altLang="en-US" dirty="0" smtClean="0">
                <a:latin typeface="仿宋" panose="02010609060101010101" pitchFamily="49" charset="-122"/>
                <a:ea typeface="仿宋" panose="02010609060101010101" pitchFamily="49" charset="-122"/>
              </a:rPr>
              <a:t>(</a:t>
            </a:r>
            <a:r>
              <a:rPr lang="en-US" altLang="zh-CN" dirty="0" smtClean="0">
                <a:latin typeface="仿宋" panose="02010609060101010101" pitchFamily="49" charset="-122"/>
                <a:ea typeface="仿宋" panose="02010609060101010101" pitchFamily="49" charset="-122"/>
              </a:rPr>
              <a:t>c</a:t>
            </a:r>
            <a:r>
              <a:rPr lang="zh-CN" altLang="en-US" dirty="0" smtClean="0">
                <a:latin typeface="仿宋" panose="02010609060101010101" pitchFamily="49" charset="-122"/>
                <a:ea typeface="仿宋" panose="02010609060101010101" pitchFamily="49" charset="-122"/>
              </a:rPr>
              <a:t>, f, </a:t>
            </a:r>
            <a:r>
              <a:rPr lang="zh-CN" altLang="en-US" dirty="0">
                <a:latin typeface="仿宋" panose="02010609060101010101" pitchFamily="49" charset="-122"/>
                <a:ea typeface="仿宋" panose="02010609060101010101" pitchFamily="49" charset="-122"/>
              </a:rPr>
              <a:t>epochs=800, verbose</a:t>
            </a:r>
            <a:r>
              <a:rPr lang="zh-CN" altLang="en-US" dirty="0" smtClean="0">
                <a:latin typeface="仿宋" panose="02010609060101010101" pitchFamily="49" charset="-122"/>
                <a:ea typeface="仿宋" panose="02010609060101010101" pitchFamily="49" charset="-122"/>
              </a:rPr>
              <a:t>=</a:t>
            </a:r>
            <a:r>
              <a:rPr lang="en-US" altLang="zh-CN" dirty="0" smtClean="0">
                <a:latin typeface="仿宋" panose="02010609060101010101" pitchFamily="49" charset="-122"/>
                <a:ea typeface="仿宋" panose="02010609060101010101" pitchFamily="49" charset="-122"/>
              </a:rPr>
              <a:t>0</a:t>
            </a:r>
            <a:r>
              <a:rPr lang="zh-CN" altLang="en-US" dirty="0" smtClean="0">
                <a:latin typeface="仿宋" panose="02010609060101010101" pitchFamily="49" charset="-122"/>
                <a:ea typeface="仿宋" panose="02010609060101010101" pitchFamily="49" charset="-122"/>
              </a:rPr>
              <a:t>) </a:t>
            </a:r>
            <a:r>
              <a:rPr lang="en-US" altLang="zh-CN" dirty="0" smtClean="0">
                <a:latin typeface="仿宋" panose="02010609060101010101" pitchFamily="49" charset="-122"/>
                <a:ea typeface="仿宋" panose="02010609060101010101" pitchFamily="49" charset="-122"/>
              </a:rPr>
              <a:t>#verbose</a:t>
            </a:r>
            <a:r>
              <a:rPr lang="zh-CN" altLang="en-US" dirty="0" smtClean="0">
                <a:latin typeface="仿宋" panose="02010609060101010101" pitchFamily="49" charset="-122"/>
                <a:ea typeface="仿宋" panose="02010609060101010101" pitchFamily="49" charset="-122"/>
              </a:rPr>
              <a:t>表示日志，</a:t>
            </a:r>
            <a:r>
              <a:rPr lang="en-US" altLang="zh-CN" dirty="0" smtClean="0">
                <a:latin typeface="仿宋" panose="02010609060101010101" pitchFamily="49" charset="-122"/>
                <a:ea typeface="仿宋" panose="02010609060101010101" pitchFamily="49" charset="-122"/>
              </a:rPr>
              <a:t>0</a:t>
            </a:r>
            <a:r>
              <a:rPr lang="zh-CN" altLang="en-US" dirty="0" smtClean="0">
                <a:latin typeface="仿宋" panose="02010609060101010101" pitchFamily="49" charset="-122"/>
                <a:ea typeface="仿宋" panose="02010609060101010101" pitchFamily="49" charset="-122"/>
              </a:rPr>
              <a:t>不输出；</a:t>
            </a:r>
            <a:r>
              <a:rPr lang="en-US" altLang="zh-CN" dirty="0" smtClean="0">
                <a:latin typeface="仿宋" panose="02010609060101010101" pitchFamily="49" charset="-122"/>
                <a:ea typeface="仿宋" panose="02010609060101010101" pitchFamily="49" charset="-122"/>
              </a:rPr>
              <a:t>1</a:t>
            </a:r>
            <a:r>
              <a:rPr lang="zh-CN" altLang="en-US" dirty="0" smtClean="0">
                <a:latin typeface="仿宋" panose="02010609060101010101" pitchFamily="49" charset="-122"/>
                <a:ea typeface="仿宋" panose="02010609060101010101" pitchFamily="49" charset="-122"/>
              </a:rPr>
              <a:t>输出进度；</a:t>
            </a:r>
            <a:r>
              <a:rPr lang="en-US" altLang="zh-CN" dirty="0" smtClean="0">
                <a:latin typeface="仿宋" panose="02010609060101010101" pitchFamily="49" charset="-122"/>
                <a:ea typeface="仿宋" panose="02010609060101010101" pitchFamily="49" charset="-122"/>
              </a:rPr>
              <a:t>2</a:t>
            </a:r>
            <a:r>
              <a:rPr lang="zh-CN" altLang="en-US" dirty="0" smtClean="0">
                <a:latin typeface="仿宋" panose="02010609060101010101" pitchFamily="49" charset="-122"/>
                <a:ea typeface="仿宋" panose="02010609060101010101" pitchFamily="49" charset="-122"/>
              </a:rPr>
              <a:t>每轮</a:t>
            </a:r>
            <a:endParaRPr lang="zh-CN" altLang="en-US" dirty="0">
              <a:latin typeface="仿宋" panose="02010609060101010101" pitchFamily="49" charset="-122"/>
              <a:ea typeface="仿宋" panose="02010609060101010101" pitchFamily="49" charset="-122"/>
            </a:endParaRPr>
          </a:p>
          <a:p>
            <a:r>
              <a:rPr lang="zh-CN" altLang="en-US" dirty="0" smtClean="0">
                <a:latin typeface="仿宋" panose="02010609060101010101" pitchFamily="49" charset="-122"/>
                <a:ea typeface="仿宋" panose="02010609060101010101" pitchFamily="49" charset="-122"/>
              </a:rPr>
              <a:t>weights </a:t>
            </a:r>
            <a:r>
              <a:rPr lang="zh-CN" altLang="en-US" dirty="0">
                <a:latin typeface="仿宋" panose="02010609060101010101" pitchFamily="49" charset="-122"/>
                <a:ea typeface="仿宋" panose="02010609060101010101" pitchFamily="49" charset="-122"/>
              </a:rPr>
              <a:t>= model.layers[0].get_weights()</a:t>
            </a:r>
          </a:p>
          <a:p>
            <a:r>
              <a:rPr lang="zh-CN" altLang="en-US" dirty="0">
                <a:latin typeface="仿宋" panose="02010609060101010101" pitchFamily="49" charset="-122"/>
                <a:ea typeface="仿宋" panose="02010609060101010101" pitchFamily="49" charset="-122"/>
              </a:rPr>
              <a:t>w_final = weights[0][0][0</a:t>
            </a:r>
            <a:r>
              <a:rPr lang="zh-CN" altLang="en-US" dirty="0" smtClean="0">
                <a:latin typeface="仿宋" panose="02010609060101010101" pitchFamily="49" charset="-122"/>
                <a:ea typeface="仿宋" panose="02010609060101010101" pitchFamily="49" charset="-122"/>
              </a:rPr>
              <a:t>]</a:t>
            </a:r>
            <a:r>
              <a:rPr lang="en-US" altLang="zh-CN" dirty="0" smtClean="0">
                <a:latin typeface="仿宋" panose="02010609060101010101" pitchFamily="49" charset="-122"/>
                <a:ea typeface="仿宋" panose="02010609060101010101" pitchFamily="49" charset="-122"/>
              </a:rPr>
              <a:t>	#</a:t>
            </a:r>
            <a:r>
              <a:rPr lang="zh-CN" altLang="en-US" dirty="0" smtClean="0">
                <a:latin typeface="仿宋" panose="02010609060101010101" pitchFamily="49" charset="-122"/>
                <a:ea typeface="仿宋" panose="02010609060101010101" pitchFamily="49" charset="-122"/>
              </a:rPr>
              <a:t>得到输入权重</a:t>
            </a:r>
            <a:endParaRPr lang="zh-CN" altLang="en-US" dirty="0">
              <a:latin typeface="仿宋" panose="02010609060101010101" pitchFamily="49" charset="-122"/>
              <a:ea typeface="仿宋" panose="02010609060101010101" pitchFamily="49" charset="-122"/>
            </a:endParaRPr>
          </a:p>
          <a:p>
            <a:r>
              <a:rPr lang="zh-CN" altLang="en-US" dirty="0">
                <a:latin typeface="仿宋" panose="02010609060101010101" pitchFamily="49" charset="-122"/>
                <a:ea typeface="仿宋" panose="02010609060101010101" pitchFamily="49" charset="-122"/>
              </a:rPr>
              <a:t>b_final = weights[1][0</a:t>
            </a:r>
            <a:r>
              <a:rPr lang="zh-CN" altLang="en-US" dirty="0" smtClean="0">
                <a:latin typeface="仿宋" panose="02010609060101010101" pitchFamily="49" charset="-122"/>
                <a:ea typeface="仿宋" panose="02010609060101010101" pitchFamily="49" charset="-122"/>
              </a:rPr>
              <a:t>]</a:t>
            </a:r>
            <a:r>
              <a:rPr lang="en-US" altLang="zh-CN" dirty="0" smtClean="0">
                <a:latin typeface="仿宋" panose="02010609060101010101" pitchFamily="49" charset="-122"/>
                <a:ea typeface="仿宋" panose="02010609060101010101" pitchFamily="49" charset="-122"/>
              </a:rPr>
              <a:t>		#</a:t>
            </a:r>
            <a:r>
              <a:rPr lang="zh-CN" altLang="en-US" dirty="0" smtClean="0">
                <a:latin typeface="仿宋" panose="02010609060101010101" pitchFamily="49" charset="-122"/>
                <a:ea typeface="仿宋" panose="02010609060101010101" pitchFamily="49" charset="-122"/>
              </a:rPr>
              <a:t>得到偏置</a:t>
            </a:r>
            <a:endParaRPr lang="en-US" altLang="zh-CN" dirty="0" smtClean="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print(</a:t>
            </a:r>
            <a:r>
              <a:rPr lang="en-US" altLang="zh-CN" dirty="0" err="1">
                <a:latin typeface="仿宋" panose="02010609060101010101" pitchFamily="49" charset="-122"/>
                <a:ea typeface="仿宋" panose="02010609060101010101" pitchFamily="49" charset="-122"/>
              </a:rPr>
              <a:t>w_final</a:t>
            </a:r>
            <a:r>
              <a:rPr lang="en-US" altLang="zh-CN" dirty="0">
                <a:latin typeface="仿宋" panose="02010609060101010101" pitchFamily="49" charset="-122"/>
                <a:ea typeface="仿宋" panose="02010609060101010101" pitchFamily="49" charset="-122"/>
              </a:rPr>
              <a:t>)</a:t>
            </a:r>
          </a:p>
          <a:p>
            <a:r>
              <a:rPr lang="en-US" altLang="zh-CN" dirty="0">
                <a:latin typeface="仿宋" panose="02010609060101010101" pitchFamily="49" charset="-122"/>
                <a:ea typeface="仿宋" panose="02010609060101010101" pitchFamily="49" charset="-122"/>
              </a:rPr>
              <a:t>print(</a:t>
            </a:r>
            <a:r>
              <a:rPr lang="en-US" altLang="zh-CN" dirty="0" err="1">
                <a:latin typeface="仿宋" panose="02010609060101010101" pitchFamily="49" charset="-122"/>
                <a:ea typeface="仿宋" panose="02010609060101010101" pitchFamily="49" charset="-122"/>
              </a:rPr>
              <a:t>b_final</a:t>
            </a:r>
            <a:r>
              <a:rPr lang="en-US" altLang="zh-CN" dirty="0" smtClean="0">
                <a:latin typeface="仿宋" panose="02010609060101010101" pitchFamily="49" charset="-122"/>
                <a:ea typeface="仿宋" panose="02010609060101010101" pitchFamily="49" charset="-122"/>
              </a:rPr>
              <a:t>)</a:t>
            </a:r>
          </a:p>
          <a:p>
            <a:r>
              <a:rPr lang="en-US" altLang="zh-CN" dirty="0" smtClean="0">
                <a:latin typeface="仿宋" panose="02010609060101010101" pitchFamily="49" charset="-122"/>
                <a:ea typeface="仿宋" panose="02010609060101010101" pitchFamily="49" charset="-122"/>
              </a:rPr>
              <a:t>a=[5]</a:t>
            </a:r>
          </a:p>
          <a:p>
            <a:r>
              <a:rPr lang="en-US" altLang="zh-CN" dirty="0" smtClean="0">
                <a:latin typeface="仿宋" panose="02010609060101010101" pitchFamily="49" charset="-122"/>
                <a:ea typeface="仿宋" panose="02010609060101010101" pitchFamily="49" charset="-122"/>
              </a:rPr>
              <a:t>print(</a:t>
            </a:r>
            <a:r>
              <a:rPr lang="en-US" altLang="zh-CN" dirty="0" err="1" smtClean="0">
                <a:latin typeface="仿宋" panose="02010609060101010101" pitchFamily="49" charset="-122"/>
                <a:ea typeface="仿宋" panose="02010609060101010101" pitchFamily="49" charset="-122"/>
              </a:rPr>
              <a:t>model.predict</a:t>
            </a:r>
            <a:r>
              <a:rPr lang="en-US" altLang="zh-CN" dirty="0" smtClean="0">
                <a:latin typeface="仿宋" panose="02010609060101010101" pitchFamily="49" charset="-122"/>
                <a:ea typeface="仿宋" panose="02010609060101010101" pitchFamily="49" charset="-122"/>
              </a:rPr>
              <a:t>(a)) #</a:t>
            </a:r>
            <a:r>
              <a:rPr lang="zh-CN" altLang="en-US" dirty="0" smtClean="0">
                <a:latin typeface="仿宋" panose="02010609060101010101" pitchFamily="49" charset="-122"/>
                <a:ea typeface="仿宋" panose="02010609060101010101" pitchFamily="49" charset="-122"/>
              </a:rPr>
              <a:t>预测结果</a:t>
            </a:r>
            <a:endParaRPr lang="zh-CN" altLang="en-US" dirty="0">
              <a:latin typeface="仿宋" panose="02010609060101010101" pitchFamily="49" charset="-122"/>
              <a:ea typeface="仿宋" panose="02010609060101010101" pitchFamily="49" charset="-122"/>
            </a:endParaRPr>
          </a:p>
        </p:txBody>
      </p:sp>
      <p:sp>
        <p:nvSpPr>
          <p:cNvPr id="4" name="矩形 3"/>
          <p:cNvSpPr/>
          <p:nvPr/>
        </p:nvSpPr>
        <p:spPr>
          <a:xfrm>
            <a:off x="6225209" y="5095751"/>
            <a:ext cx="5463208" cy="1323439"/>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print("Finished training the model</a:t>
            </a:r>
            <a:r>
              <a:rPr lang="zh-CN" altLang="en-US" sz="2000" dirty="0" smtClean="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plt.xlabel('Epoch Number')</a:t>
            </a:r>
          </a:p>
          <a:p>
            <a:r>
              <a:rPr lang="zh-CN" altLang="en-US" sz="2000" dirty="0">
                <a:latin typeface="仿宋" panose="02010609060101010101" pitchFamily="49" charset="-122"/>
                <a:ea typeface="仿宋" panose="02010609060101010101" pitchFamily="49" charset="-122"/>
              </a:rPr>
              <a:t>plt.ylabel("Loss Magnitude")</a:t>
            </a:r>
          </a:p>
          <a:p>
            <a:r>
              <a:rPr lang="zh-CN" altLang="en-US" sz="2000" dirty="0">
                <a:latin typeface="仿宋" panose="02010609060101010101" pitchFamily="49" charset="-122"/>
                <a:ea typeface="仿宋" panose="02010609060101010101" pitchFamily="49" charset="-122"/>
              </a:rPr>
              <a:t>plt.plot(history.history['loss'])</a:t>
            </a:r>
          </a:p>
        </p:txBody>
      </p:sp>
      <p:sp>
        <p:nvSpPr>
          <p:cNvPr id="5" name="矩形 4"/>
          <p:cNvSpPr/>
          <p:nvPr/>
        </p:nvSpPr>
        <p:spPr>
          <a:xfrm>
            <a:off x="7704490" y="361560"/>
            <a:ext cx="2976761" cy="769441"/>
          </a:xfrm>
          <a:prstGeom prst="rect">
            <a:avLst/>
          </a:prstGeom>
          <a:noFill/>
        </p:spPr>
        <p:txBody>
          <a:bodyPr wrap="square" lIns="91440" tIns="45720" rIns="91440" bIns="45720">
            <a:spAutoFit/>
          </a:bodyPr>
          <a:lstStyle/>
          <a:p>
            <a:pPr algn="ctr"/>
            <a:r>
              <a:rPr lang="zh-CN" altLang="en-US" sz="4400" b="0" cap="none" spc="0" dirty="0" smtClean="0">
                <a:ln w="0"/>
                <a:solidFill>
                  <a:srgbClr val="FFFF00"/>
                </a:solidFill>
                <a:effectLst>
                  <a:reflection blurRad="6350" stA="53000" endA="300" endPos="35500" dir="5400000" sy="-90000" algn="bl" rotWithShape="0"/>
                </a:effectLst>
              </a:rPr>
              <a:t>演示代码</a:t>
            </a:r>
            <a:endParaRPr lang="zh-CN" altLang="en-US" sz="5400" b="0" cap="none" spc="0" dirty="0">
              <a:ln w="0"/>
              <a:solidFill>
                <a:srgbClr val="FFFF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2967797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62796" y="290158"/>
            <a:ext cx="4492486" cy="646331"/>
          </a:xfrm>
          <a:prstGeom prst="rect">
            <a:avLst/>
          </a:prstGeom>
          <a:noFill/>
        </p:spPr>
        <p:txBody>
          <a:bodyPr wrap="square" rtlCol="0">
            <a:spAutoFit/>
          </a:bodyPr>
          <a:lstStyle/>
          <a:p>
            <a:pPr>
              <a:lnSpc>
                <a:spcPct val="150000"/>
              </a:lnSpc>
            </a:pPr>
            <a:r>
              <a:rPr lang="en-US" altLang="zh-CN" sz="2400" b="1" dirty="0" err="1" smtClean="0">
                <a:solidFill>
                  <a:srgbClr val="FFFF00"/>
                </a:solidFill>
                <a:latin typeface="仿宋" panose="02010609060101010101" pitchFamily="49" charset="-122"/>
                <a:ea typeface="仿宋" panose="02010609060101010101" pitchFamily="49" charset="-122"/>
              </a:rPr>
              <a:t>Tensorflow</a:t>
            </a:r>
            <a:r>
              <a:rPr lang="en-US" altLang="zh-CN" sz="2400" b="1" dirty="0" smtClean="0">
                <a:solidFill>
                  <a:srgbClr val="FFFF00"/>
                </a:solidFill>
                <a:latin typeface="仿宋" panose="02010609060101010101" pitchFamily="49" charset="-122"/>
                <a:ea typeface="仿宋" panose="02010609060101010101" pitchFamily="49" charset="-122"/>
              </a:rPr>
              <a:t> </a:t>
            </a:r>
            <a:r>
              <a:rPr lang="en-US" altLang="zh-CN" sz="2400" b="1" dirty="0" err="1" smtClean="0">
                <a:solidFill>
                  <a:srgbClr val="FFFF00"/>
                </a:solidFill>
                <a:latin typeface="仿宋" panose="02010609060101010101" pitchFamily="49" charset="-122"/>
                <a:ea typeface="仿宋" panose="02010609060101010101" pitchFamily="49" charset="-122"/>
              </a:rPr>
              <a:t>Keras</a:t>
            </a:r>
            <a:r>
              <a:rPr lang="zh-CN" altLang="en-US" sz="2400" b="1" dirty="0" smtClean="0">
                <a:solidFill>
                  <a:srgbClr val="FFFF00"/>
                </a:solidFill>
                <a:latin typeface="仿宋" panose="02010609060101010101" pitchFamily="49" charset="-122"/>
                <a:ea typeface="仿宋" panose="02010609060101010101" pitchFamily="49" charset="-122"/>
              </a:rPr>
              <a:t>用法框架</a:t>
            </a:r>
            <a:endParaRPr lang="en-US" altLang="zh-CN" sz="2400" b="1" dirty="0" smtClean="0">
              <a:solidFill>
                <a:srgbClr val="FFFF00"/>
              </a:solidFill>
              <a:latin typeface="仿宋" panose="02010609060101010101" pitchFamily="49" charset="-122"/>
              <a:ea typeface="仿宋" panose="02010609060101010101" pitchFamily="49" charset="-122"/>
            </a:endParaRPr>
          </a:p>
        </p:txBody>
      </p:sp>
      <p:sp>
        <p:nvSpPr>
          <p:cNvPr id="3" name="文本框 2"/>
          <p:cNvSpPr txBox="1"/>
          <p:nvPr/>
        </p:nvSpPr>
        <p:spPr>
          <a:xfrm>
            <a:off x="562796" y="1190927"/>
            <a:ext cx="6083169" cy="1754326"/>
          </a:xfrm>
          <a:prstGeom prst="rect">
            <a:avLst/>
          </a:prstGeom>
          <a:noFill/>
        </p:spPr>
        <p:txBody>
          <a:bodyPr wrap="square" rtlCol="0">
            <a:spAutoFit/>
          </a:bodyPr>
          <a:lstStyle/>
          <a:p>
            <a:r>
              <a:rPr lang="en-US" altLang="zh-CN" sz="2400" dirty="0" smtClean="0">
                <a:solidFill>
                  <a:srgbClr val="FFFF00"/>
                </a:solidFill>
                <a:latin typeface="仿宋" panose="02010609060101010101" pitchFamily="49" charset="-122"/>
                <a:ea typeface="仿宋" panose="02010609060101010101" pitchFamily="49" charset="-122"/>
              </a:rPr>
              <a:t>1.</a:t>
            </a:r>
            <a:r>
              <a:rPr lang="zh-CN" altLang="en-US" sz="2400" dirty="0">
                <a:solidFill>
                  <a:srgbClr val="FFFF00"/>
                </a:solidFill>
                <a:latin typeface="仿宋" panose="02010609060101010101" pitchFamily="49" charset="-122"/>
                <a:ea typeface="仿宋" panose="02010609060101010101" pitchFamily="49" charset="-122"/>
              </a:rPr>
              <a:t>导入 </a:t>
            </a:r>
            <a:r>
              <a:rPr lang="en-US" altLang="zh-CN" sz="2400" dirty="0" err="1" smtClean="0">
                <a:solidFill>
                  <a:srgbClr val="FFFF00"/>
                </a:solidFill>
                <a:latin typeface="仿宋" panose="02010609060101010101" pitchFamily="49" charset="-122"/>
                <a:ea typeface="仿宋" panose="02010609060101010101" pitchFamily="49" charset="-122"/>
              </a:rPr>
              <a:t>tf.keras</a:t>
            </a:r>
            <a:endParaRPr lang="en-US" altLang="zh-CN" sz="2400" dirty="0" smtClean="0">
              <a:solidFill>
                <a:srgbClr val="FFFF00"/>
              </a:solidFill>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r>
              <a:rPr lang="en-US" altLang="zh-CN" sz="2400" dirty="0" smtClean="0">
                <a:solidFill>
                  <a:srgbClr val="FFFF00"/>
                </a:solidFill>
                <a:latin typeface="仿宋" panose="02010609060101010101" pitchFamily="49" charset="-122"/>
                <a:ea typeface="仿宋" panose="02010609060101010101" pitchFamily="49" charset="-122"/>
              </a:rPr>
              <a:t>2.</a:t>
            </a:r>
            <a:r>
              <a:rPr lang="zh-CN" altLang="en-US" sz="2400" dirty="0" smtClean="0">
                <a:solidFill>
                  <a:srgbClr val="FFFF00"/>
                </a:solidFill>
                <a:latin typeface="仿宋" panose="02010609060101010101" pitchFamily="49" charset="-122"/>
                <a:ea typeface="仿宋" panose="02010609060101010101" pitchFamily="49" charset="-122"/>
              </a:rPr>
              <a:t>构建模型</a:t>
            </a:r>
            <a:endParaRPr lang="zh-CN" altLang="en-US" sz="2400" dirty="0">
              <a:solidFill>
                <a:srgbClr val="FFFF00"/>
              </a:solidFill>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用序列模型构建简单多层网络</a:t>
            </a:r>
            <a:endParaRPr lang="zh-CN" altLang="en-US" sz="2400" dirty="0">
              <a:latin typeface="仿宋" panose="02010609060101010101" pitchFamily="49" charset="-122"/>
              <a:ea typeface="仿宋" panose="02010609060101010101" pitchFamily="49" charset="-122"/>
            </a:endParaRPr>
          </a:p>
        </p:txBody>
      </p:sp>
      <p:sp>
        <p:nvSpPr>
          <p:cNvPr id="4" name="矩形 3"/>
          <p:cNvSpPr/>
          <p:nvPr/>
        </p:nvSpPr>
        <p:spPr>
          <a:xfrm>
            <a:off x="3199806" y="1190927"/>
            <a:ext cx="5135218" cy="707886"/>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import tensorflow as tf</a:t>
            </a:r>
          </a:p>
          <a:p>
            <a:r>
              <a:rPr lang="zh-CN" altLang="en-US" sz="2000" dirty="0">
                <a:latin typeface="仿宋" panose="02010609060101010101" pitchFamily="49" charset="-122"/>
                <a:ea typeface="仿宋" panose="02010609060101010101" pitchFamily="49" charset="-122"/>
              </a:rPr>
              <a:t>from tensorflow import keras</a:t>
            </a:r>
          </a:p>
        </p:txBody>
      </p:sp>
      <p:sp>
        <p:nvSpPr>
          <p:cNvPr id="7" name="矩形 6"/>
          <p:cNvSpPr/>
          <p:nvPr/>
        </p:nvSpPr>
        <p:spPr>
          <a:xfrm>
            <a:off x="562797" y="2945253"/>
            <a:ext cx="11251516" cy="3170099"/>
          </a:xfrm>
          <a:prstGeom prst="rect">
            <a:avLst/>
          </a:prstGeom>
        </p:spPr>
        <p:txBody>
          <a:bodyPr wrap="square">
            <a:spAutoFit/>
          </a:bodyPr>
          <a:lstStyle/>
          <a:p>
            <a:r>
              <a:rPr lang="zh-CN" altLang="en-US" sz="2000" dirty="0" smtClean="0">
                <a:latin typeface="仿宋" panose="02010609060101010101" pitchFamily="49" charset="-122"/>
                <a:ea typeface="仿宋" panose="02010609060101010101" pitchFamily="49" charset="-122"/>
              </a:rPr>
              <a:t>如：</a:t>
            </a:r>
            <a:endParaRPr lang="en-US" altLang="zh-CN" sz="2000" dirty="0" smtClean="0">
              <a:latin typeface="仿宋" panose="02010609060101010101" pitchFamily="49" charset="-122"/>
              <a:ea typeface="仿宋" panose="02010609060101010101" pitchFamily="49" charset="-122"/>
            </a:endParaRPr>
          </a:p>
          <a:p>
            <a:r>
              <a:rPr lang="zh-CN" altLang="en-US" sz="2000" dirty="0" smtClean="0">
                <a:latin typeface="仿宋" panose="02010609060101010101" pitchFamily="49" charset="-122"/>
                <a:ea typeface="仿宋" panose="02010609060101010101" pitchFamily="49" charset="-122"/>
              </a:rPr>
              <a:t>model </a:t>
            </a:r>
            <a:r>
              <a:rPr lang="zh-CN" altLang="en-US" sz="2000" dirty="0">
                <a:latin typeface="仿宋" panose="02010609060101010101" pitchFamily="49" charset="-122"/>
                <a:ea typeface="仿宋" panose="02010609060101010101" pitchFamily="49" charset="-122"/>
              </a:rPr>
              <a:t>= keras.Sequential()</a:t>
            </a:r>
          </a:p>
          <a:p>
            <a:r>
              <a:rPr lang="zh-CN" altLang="en-US" sz="2000" dirty="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添加一个具有64个神经元的网络连接层:</a:t>
            </a:r>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model.add(</a:t>
            </a:r>
            <a:r>
              <a:rPr lang="zh-CN" altLang="en-US" sz="2000" dirty="0" smtClean="0">
                <a:latin typeface="仿宋" panose="02010609060101010101" pitchFamily="49" charset="-122"/>
                <a:ea typeface="仿宋" panose="02010609060101010101" pitchFamily="49" charset="-122"/>
              </a:rPr>
              <a:t>keras.</a:t>
            </a:r>
            <a:r>
              <a:rPr lang="zh-CN" altLang="en-US" sz="2000" dirty="0">
                <a:latin typeface="仿宋" panose="02010609060101010101" pitchFamily="49" charset="-122"/>
                <a:ea typeface="仿宋" panose="02010609060101010101" pitchFamily="49" charset="-122"/>
              </a:rPr>
              <a:t>layers.Dense(64, activation='relu'))</a:t>
            </a:r>
          </a:p>
          <a:p>
            <a:r>
              <a:rPr lang="zh-CN" altLang="en-US" sz="2000" dirty="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再添加一个:</a:t>
            </a:r>
            <a:endParaRPr lang="en-US" altLang="zh-CN" sz="2000" dirty="0" smtClean="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model.add(keras.layers.Dense(64</a:t>
            </a:r>
            <a:r>
              <a:rPr lang="zh-CN" altLang="en-US" sz="2000" dirty="0" smtClean="0">
                <a:latin typeface="仿宋" panose="02010609060101010101" pitchFamily="49" charset="-122"/>
                <a:ea typeface="仿宋" panose="02010609060101010101" pitchFamily="49" charset="-122"/>
              </a:rPr>
              <a: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kernel_initializer</a:t>
            </a:r>
            <a:r>
              <a:rPr lang="en-US" altLang="zh-CN" sz="2000" dirty="0">
                <a:latin typeface="仿宋" panose="02010609060101010101" pitchFamily="49" charset="-122"/>
                <a:ea typeface="仿宋" panose="02010609060101010101" pitchFamily="49" charset="-122"/>
              </a:rPr>
              <a:t>=</a:t>
            </a:r>
            <a:r>
              <a:rPr lang="en-US" altLang="zh-CN" sz="2000" dirty="0" smtClean="0">
                <a:latin typeface="仿宋" panose="02010609060101010101" pitchFamily="49" charset="-122"/>
                <a:ea typeface="仿宋" panose="02010609060101010101" pitchFamily="49" charset="-122"/>
              </a:rPr>
              <a:t>'orthogonal',</a:t>
            </a:r>
            <a:r>
              <a:rPr lang="zh-CN" altLang="en-US" sz="2000" dirty="0" smtClean="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activation='relu</a:t>
            </a:r>
            <a:r>
              <a:rPr lang="zh-CN" altLang="en-US" sz="2000" dirty="0" smtClean="0">
                <a:latin typeface="仿宋" panose="02010609060101010101" pitchFamily="49" charset="-122"/>
                <a:ea typeface="仿宋" panose="02010609060101010101" pitchFamily="49" charset="-122"/>
              </a:rPr>
              <a:t>'))</a:t>
            </a:r>
            <a:endParaRPr lang="en-US" altLang="zh-CN" sz="2000" dirty="0" smtClean="0">
              <a:latin typeface="仿宋" panose="02010609060101010101" pitchFamily="49" charset="-122"/>
              <a:ea typeface="仿宋" panose="02010609060101010101" pitchFamily="49" charset="-122"/>
            </a:endParaRPr>
          </a:p>
          <a:p>
            <a:r>
              <a:rPr lang="en-US" altLang="zh-CN" sz="2000" dirty="0" smtClean="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添加一个具有</a:t>
            </a:r>
            <a:r>
              <a:rPr lang="en-US" altLang="zh-CN" sz="2000" dirty="0" smtClean="0">
                <a:latin typeface="仿宋" panose="02010609060101010101" pitchFamily="49" charset="-122"/>
                <a:ea typeface="仿宋" panose="02010609060101010101" pitchFamily="49" charset="-122"/>
              </a:rPr>
              <a:t>10</a:t>
            </a:r>
            <a:r>
              <a:rPr lang="zh-CN" altLang="en-US" sz="2000" dirty="0" smtClean="0">
                <a:latin typeface="仿宋" panose="02010609060101010101" pitchFamily="49" charset="-122"/>
                <a:ea typeface="仿宋" panose="02010609060101010101" pitchFamily="49" charset="-122"/>
              </a:rPr>
              <a:t>输出单元的连接层:</a:t>
            </a:r>
            <a:endParaRPr lang="zh-CN" altLang="en-US" sz="2000" dirty="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model.add(keras.layers.Dense(10, activation='softmax'))</a:t>
            </a:r>
          </a:p>
        </p:txBody>
      </p:sp>
      <p:sp>
        <p:nvSpPr>
          <p:cNvPr id="8" name="文本框 7"/>
          <p:cNvSpPr txBox="1"/>
          <p:nvPr/>
        </p:nvSpPr>
        <p:spPr>
          <a:xfrm>
            <a:off x="7468390" y="863269"/>
            <a:ext cx="4253158" cy="3785652"/>
          </a:xfrm>
          <a:prstGeom prst="rect">
            <a:avLst/>
          </a:prstGeom>
          <a:noFill/>
          <a:ln>
            <a:solidFill>
              <a:schemeClr val="accent1"/>
            </a:solidFill>
          </a:ln>
        </p:spPr>
        <p:txBody>
          <a:bodyPr wrap="square" rtlCol="0">
            <a:spAutoFit/>
          </a:bodyPr>
          <a:lstStyle/>
          <a:p>
            <a:pPr>
              <a:lnSpc>
                <a:spcPct val="150000"/>
              </a:lnSpc>
            </a:pPr>
            <a:r>
              <a:rPr lang="zh-CN" altLang="en-US" sz="2000" dirty="0" smtClean="0">
                <a:latin typeface="仿宋" panose="02010609060101010101" pitchFamily="49" charset="-122"/>
                <a:ea typeface="仿宋" panose="02010609060101010101" pitchFamily="49" charset="-122"/>
              </a:rPr>
              <a:t>关于各计算层配置参数的说明：</a:t>
            </a:r>
            <a:endParaRPr lang="en-US" altLang="zh-CN" sz="20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000" dirty="0">
                <a:latin typeface="仿宋" panose="02010609060101010101" pitchFamily="49" charset="-122"/>
                <a:ea typeface="仿宋" panose="02010609060101010101" pitchFamily="49" charset="-122"/>
              </a:rPr>
              <a:t>activation</a:t>
            </a:r>
            <a:r>
              <a:rPr lang="zh-CN" altLang="en-US" sz="2000" dirty="0">
                <a:latin typeface="仿宋" panose="02010609060101010101" pitchFamily="49" charset="-122"/>
                <a:ea typeface="仿宋" panose="02010609060101010101" pitchFamily="49" charset="-122"/>
              </a:rPr>
              <a:t>：设置层的</a:t>
            </a:r>
            <a:r>
              <a:rPr lang="zh-CN" altLang="en-US" sz="2000" dirty="0" smtClean="0">
                <a:latin typeface="仿宋" panose="02010609060101010101" pitchFamily="49" charset="-122"/>
                <a:ea typeface="仿宋" panose="02010609060101010101" pitchFamily="49" charset="-122"/>
              </a:rPr>
              <a:t>激活函数</a:t>
            </a:r>
            <a:endParaRPr lang="en-US" altLang="zh-CN" sz="20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000" dirty="0" err="1">
                <a:latin typeface="仿宋" panose="02010609060101010101" pitchFamily="49" charset="-122"/>
                <a:ea typeface="仿宋" panose="02010609060101010101" pitchFamily="49" charset="-122"/>
              </a:rPr>
              <a:t>kernel_initializer</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和 </a:t>
            </a:r>
            <a:r>
              <a:rPr lang="en-US" altLang="zh-CN" sz="2000" dirty="0" err="1">
                <a:latin typeface="仿宋" panose="02010609060101010101" pitchFamily="49" charset="-122"/>
                <a:ea typeface="仿宋" panose="02010609060101010101" pitchFamily="49" charset="-122"/>
              </a:rPr>
              <a:t>bias_initializer</a:t>
            </a:r>
            <a:r>
              <a:rPr lang="zh-CN" altLang="en-US" sz="2000" dirty="0">
                <a:latin typeface="仿宋" panose="02010609060101010101" pitchFamily="49" charset="-122"/>
                <a:ea typeface="仿宋" panose="02010609060101010101" pitchFamily="49" charset="-122"/>
              </a:rPr>
              <a:t>：设置层创建时，权重和偏差的初始化方法</a:t>
            </a:r>
            <a:endParaRPr lang="en-US" altLang="zh-CN" sz="20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000" dirty="0" err="1">
                <a:latin typeface="仿宋" panose="02010609060101010101" pitchFamily="49" charset="-122"/>
                <a:ea typeface="仿宋" panose="02010609060101010101" pitchFamily="49" charset="-122"/>
              </a:rPr>
              <a:t>kernel_regularizer</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和 </a:t>
            </a:r>
            <a:r>
              <a:rPr lang="en-US" altLang="zh-CN" sz="2000" dirty="0" err="1">
                <a:latin typeface="仿宋" panose="02010609060101010101" pitchFamily="49" charset="-122"/>
                <a:ea typeface="仿宋" panose="02010609060101010101" pitchFamily="49" charset="-122"/>
              </a:rPr>
              <a:t>bias_regularizer</a:t>
            </a:r>
            <a:r>
              <a:rPr lang="zh-CN" altLang="en-US" sz="2000" dirty="0">
                <a:latin typeface="仿宋" panose="02010609060101010101" pitchFamily="49" charset="-122"/>
                <a:ea typeface="仿宋" panose="02010609060101010101" pitchFamily="49" charset="-122"/>
              </a:rPr>
              <a:t>：设置层的权重、偏差的正则化方法</a:t>
            </a:r>
          </a:p>
        </p:txBody>
      </p:sp>
      <p:sp>
        <p:nvSpPr>
          <p:cNvPr id="9" name="矩形 8"/>
          <p:cNvSpPr/>
          <p:nvPr/>
        </p:nvSpPr>
        <p:spPr>
          <a:xfrm>
            <a:off x="4246900" y="6147956"/>
            <a:ext cx="7567413" cy="646331"/>
          </a:xfrm>
          <a:prstGeom prst="rect">
            <a:avLst/>
          </a:prstGeom>
        </p:spPr>
        <p:txBody>
          <a:bodyPr wrap="square">
            <a:spAutoFit/>
          </a:bodyPr>
          <a:lstStyle/>
          <a:p>
            <a:r>
              <a:rPr lang="en-US" altLang="zh-CN" dirty="0" err="1" smtClean="0">
                <a:latin typeface="仿宋" panose="02010609060101010101" pitchFamily="49" charset="-122"/>
                <a:ea typeface="仿宋" panose="02010609060101010101" pitchFamily="49" charset="-122"/>
              </a:rPr>
              <a:t>keras</a:t>
            </a:r>
            <a:r>
              <a:rPr lang="zh-CN" altLang="en-US" dirty="0" smtClean="0">
                <a:latin typeface="仿宋" panose="02010609060101010101" pitchFamily="49" charset="-122"/>
                <a:ea typeface="仿宋" panose="02010609060101010101" pitchFamily="49" charset="-122"/>
              </a:rPr>
              <a:t>初始化方法参考：</a:t>
            </a:r>
            <a:endParaRPr lang="en-US" altLang="zh-CN"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https</a:t>
            </a:r>
            <a:r>
              <a:rPr lang="en-US" altLang="zh-CN" dirty="0">
                <a:latin typeface="仿宋" panose="02010609060101010101" pitchFamily="49" charset="-122"/>
                <a:ea typeface="仿宋" panose="02010609060101010101" pitchFamily="49" charset="-122"/>
              </a:rPr>
              <a:t>://keras-cn.readthedocs.io/en/latest/other/initializations/</a:t>
            </a: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94117925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62797" y="548131"/>
            <a:ext cx="6083169" cy="1015663"/>
          </a:xfrm>
          <a:prstGeom prst="rect">
            <a:avLst/>
          </a:prstGeom>
          <a:noFill/>
        </p:spPr>
        <p:txBody>
          <a:bodyPr wrap="square" rtlCol="0">
            <a:spAutoFit/>
          </a:bodyPr>
          <a:lstStyle/>
          <a:p>
            <a:r>
              <a:rPr lang="en-US" altLang="zh-CN" sz="2400" dirty="0" smtClean="0">
                <a:solidFill>
                  <a:srgbClr val="FFFF00"/>
                </a:solidFill>
                <a:latin typeface="仿宋" panose="02010609060101010101" pitchFamily="49" charset="-122"/>
                <a:ea typeface="仿宋" panose="02010609060101010101" pitchFamily="49" charset="-122"/>
              </a:rPr>
              <a:t>2.</a:t>
            </a:r>
            <a:r>
              <a:rPr lang="zh-CN" altLang="en-US" sz="2400" dirty="0" smtClean="0">
                <a:solidFill>
                  <a:srgbClr val="FFFF00"/>
                </a:solidFill>
                <a:latin typeface="仿宋" panose="02010609060101010101" pitchFamily="49" charset="-122"/>
                <a:ea typeface="仿宋" panose="02010609060101010101" pitchFamily="49" charset="-122"/>
              </a:rPr>
              <a:t>构建模型</a:t>
            </a:r>
            <a:endParaRPr lang="zh-CN" altLang="en-US" sz="2400" dirty="0">
              <a:solidFill>
                <a:srgbClr val="FFFF00"/>
              </a:solidFill>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使用 </a:t>
            </a:r>
            <a:r>
              <a:rPr lang="en-US" altLang="zh-CN" sz="2400" dirty="0">
                <a:latin typeface="仿宋" panose="02010609060101010101" pitchFamily="49" charset="-122"/>
                <a:ea typeface="仿宋" panose="02010609060101010101" pitchFamily="49" charset="-122"/>
              </a:rPr>
              <a:t>Function API </a:t>
            </a:r>
            <a:r>
              <a:rPr lang="zh-CN" altLang="en-US" sz="2400" dirty="0">
                <a:latin typeface="仿宋" panose="02010609060101010101" pitchFamily="49" charset="-122"/>
                <a:ea typeface="仿宋" panose="02010609060101010101" pitchFamily="49" charset="-122"/>
              </a:rPr>
              <a:t>建立复杂模型</a:t>
            </a:r>
          </a:p>
        </p:txBody>
      </p:sp>
      <p:sp>
        <p:nvSpPr>
          <p:cNvPr id="7" name="矩形 6"/>
          <p:cNvSpPr/>
          <p:nvPr/>
        </p:nvSpPr>
        <p:spPr>
          <a:xfrm>
            <a:off x="562797" y="1655272"/>
            <a:ext cx="9594995" cy="4401205"/>
          </a:xfrm>
          <a:prstGeom prst="rect">
            <a:avLst/>
          </a:prstGeom>
        </p:spPr>
        <p:txBody>
          <a:bodyPr wrap="square">
            <a:spAutoFit/>
          </a:bodyPr>
          <a:lstStyle/>
          <a:p>
            <a:r>
              <a:rPr lang="zh-CN" altLang="en-US" sz="2000" dirty="0" smtClean="0">
                <a:latin typeface="仿宋" panose="02010609060101010101" pitchFamily="49" charset="-122"/>
                <a:ea typeface="仿宋" panose="02010609060101010101" pitchFamily="49" charset="-122"/>
              </a:rPr>
              <a:t>如：</a:t>
            </a:r>
            <a:endParaRPr lang="en-US" altLang="zh-CN" sz="2000" dirty="0" smtClean="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inputs = </a:t>
            </a:r>
            <a:r>
              <a:rPr lang="en-US" altLang="zh-CN" sz="2000" dirty="0" err="1" smtClean="0">
                <a:latin typeface="仿宋" panose="02010609060101010101" pitchFamily="49" charset="-122"/>
                <a:ea typeface="仿宋" panose="02010609060101010101" pitchFamily="49" charset="-122"/>
              </a:rPr>
              <a:t>tf.keras.Input</a:t>
            </a:r>
            <a:r>
              <a:rPr lang="en-US" altLang="zh-CN" sz="2000" dirty="0" smtClean="0">
                <a:latin typeface="仿宋" panose="02010609060101010101" pitchFamily="49" charset="-122"/>
                <a:ea typeface="仿宋" panose="02010609060101010101" pitchFamily="49" charset="-122"/>
              </a:rPr>
              <a:t>(shape</a:t>
            </a:r>
            <a:r>
              <a:rPr lang="en-US" altLang="zh-CN" sz="2000" dirty="0">
                <a:latin typeface="仿宋" panose="02010609060101010101" pitchFamily="49" charset="-122"/>
                <a:ea typeface="仿宋" panose="02010609060101010101" pitchFamily="49" charset="-122"/>
              </a:rPr>
              <a:t>=(32,))  # Returns a placeholder tensor</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x = </a:t>
            </a:r>
            <a:r>
              <a:rPr lang="en-US" altLang="zh-CN" sz="2000" dirty="0" err="1">
                <a:latin typeface="仿宋" panose="02010609060101010101" pitchFamily="49" charset="-122"/>
                <a:ea typeface="仿宋" panose="02010609060101010101" pitchFamily="49" charset="-122"/>
              </a:rPr>
              <a:t>tf.</a:t>
            </a:r>
            <a:r>
              <a:rPr lang="en-US" altLang="zh-CN" sz="2000" dirty="0" err="1" smtClean="0">
                <a:latin typeface="仿宋" panose="02010609060101010101" pitchFamily="49" charset="-122"/>
                <a:ea typeface="仿宋" panose="02010609060101010101" pitchFamily="49" charset="-122"/>
              </a:rPr>
              <a:t>keras.layers.Dense</a:t>
            </a:r>
            <a:r>
              <a:rPr lang="en-US" altLang="zh-CN" sz="2000" dirty="0" smtClean="0">
                <a:latin typeface="仿宋" panose="02010609060101010101" pitchFamily="49" charset="-122"/>
                <a:ea typeface="仿宋" panose="02010609060101010101" pitchFamily="49" charset="-122"/>
              </a:rPr>
              <a:t>(64</a:t>
            </a:r>
            <a:r>
              <a:rPr lang="en-US" altLang="zh-CN" sz="2000" dirty="0">
                <a:latin typeface="仿宋" panose="02010609060101010101" pitchFamily="49" charset="-122"/>
                <a:ea typeface="仿宋" panose="02010609060101010101" pitchFamily="49" charset="-122"/>
              </a:rPr>
              <a:t>, activation='</a:t>
            </a:r>
            <a:r>
              <a:rPr lang="en-US" altLang="zh-CN" sz="2000" dirty="0" err="1">
                <a:latin typeface="仿宋" panose="02010609060101010101" pitchFamily="49" charset="-122"/>
                <a:ea typeface="仿宋" panose="02010609060101010101" pitchFamily="49" charset="-122"/>
              </a:rPr>
              <a:t>relu</a:t>
            </a:r>
            <a:r>
              <a:rPr lang="en-US" altLang="zh-CN" sz="2000" dirty="0">
                <a:latin typeface="仿宋" panose="02010609060101010101" pitchFamily="49" charset="-122"/>
                <a:ea typeface="仿宋" panose="02010609060101010101" pitchFamily="49" charset="-122"/>
              </a:rPr>
              <a:t>')(inputs)</a:t>
            </a:r>
          </a:p>
          <a:p>
            <a:r>
              <a:rPr lang="en-US" altLang="zh-CN" sz="2000" dirty="0">
                <a:latin typeface="仿宋" panose="02010609060101010101" pitchFamily="49" charset="-122"/>
                <a:ea typeface="仿宋" panose="02010609060101010101" pitchFamily="49" charset="-122"/>
              </a:rPr>
              <a:t>x = </a:t>
            </a:r>
            <a:r>
              <a:rPr lang="en-US" altLang="zh-CN" sz="2000" dirty="0" err="1">
                <a:latin typeface="仿宋" panose="02010609060101010101" pitchFamily="49" charset="-122"/>
                <a:ea typeface="仿宋" panose="02010609060101010101" pitchFamily="49" charset="-122"/>
              </a:rPr>
              <a:t>tf.keras.layers.Dense</a:t>
            </a:r>
            <a:r>
              <a:rPr lang="en-US" altLang="zh-CN" sz="2000" dirty="0">
                <a:latin typeface="仿宋" panose="02010609060101010101" pitchFamily="49" charset="-122"/>
                <a:ea typeface="仿宋" panose="02010609060101010101" pitchFamily="49" charset="-122"/>
              </a:rPr>
              <a:t>(64, activation='</a:t>
            </a:r>
            <a:r>
              <a:rPr lang="en-US" altLang="zh-CN" sz="2000" dirty="0" err="1">
                <a:latin typeface="仿宋" panose="02010609060101010101" pitchFamily="49" charset="-122"/>
                <a:ea typeface="仿宋" panose="02010609060101010101" pitchFamily="49" charset="-122"/>
              </a:rPr>
              <a:t>relu</a:t>
            </a:r>
            <a:r>
              <a:rPr lang="en-US" altLang="zh-CN" sz="2000" dirty="0">
                <a:latin typeface="仿宋" panose="02010609060101010101" pitchFamily="49" charset="-122"/>
                <a:ea typeface="仿宋" panose="02010609060101010101" pitchFamily="49" charset="-122"/>
              </a:rPr>
              <a:t>')(x</a:t>
            </a:r>
            <a:r>
              <a:rPr lang="en-US" altLang="zh-CN" sz="2000" dirty="0" smtClean="0">
                <a:latin typeface="仿宋" panose="02010609060101010101" pitchFamily="49" charset="-122"/>
                <a:ea typeface="仿宋" panose="02010609060101010101" pitchFamily="49" charset="-122"/>
              </a:rPr>
              <a:t>)</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predictions = </a:t>
            </a:r>
            <a:r>
              <a:rPr lang="en-US" altLang="zh-CN" sz="2000" dirty="0" err="1" smtClean="0">
                <a:latin typeface="仿宋" panose="02010609060101010101" pitchFamily="49" charset="-122"/>
                <a:ea typeface="仿宋" panose="02010609060101010101" pitchFamily="49" charset="-122"/>
              </a:rPr>
              <a:t>tf.keras.layers.Dense</a:t>
            </a:r>
            <a:r>
              <a:rPr lang="en-US" altLang="zh-CN" sz="2000" dirty="0" smtClean="0">
                <a:latin typeface="仿宋" panose="02010609060101010101" pitchFamily="49" charset="-122"/>
                <a:ea typeface="仿宋" panose="02010609060101010101" pitchFamily="49" charset="-122"/>
              </a:rPr>
              <a:t>(10</a:t>
            </a:r>
            <a:r>
              <a:rPr lang="en-US" altLang="zh-CN" sz="2000" dirty="0">
                <a:latin typeface="仿宋" panose="02010609060101010101" pitchFamily="49" charset="-122"/>
                <a:ea typeface="仿宋" panose="02010609060101010101" pitchFamily="49" charset="-122"/>
              </a:rPr>
              <a:t>, activation='</a:t>
            </a:r>
            <a:r>
              <a:rPr lang="en-US" altLang="zh-CN" sz="2000" dirty="0" err="1">
                <a:latin typeface="仿宋" panose="02010609060101010101" pitchFamily="49" charset="-122"/>
                <a:ea typeface="仿宋" panose="02010609060101010101" pitchFamily="49" charset="-122"/>
              </a:rPr>
              <a:t>softmax</a:t>
            </a:r>
            <a:r>
              <a:rPr lang="en-US" altLang="zh-CN" sz="2000" dirty="0">
                <a:latin typeface="仿宋" panose="02010609060101010101" pitchFamily="49" charset="-122"/>
                <a:ea typeface="仿宋" panose="02010609060101010101" pitchFamily="49" charset="-122"/>
              </a:rPr>
              <a:t>')(x)</a:t>
            </a:r>
          </a:p>
          <a:p>
            <a:r>
              <a:rPr lang="en-US" altLang="zh-CN" sz="2000" dirty="0" smtClean="0">
                <a:latin typeface="仿宋" panose="02010609060101010101" pitchFamily="49" charset="-122"/>
                <a:ea typeface="仿宋" panose="02010609060101010101" pitchFamily="49" charset="-122"/>
              </a:rPr>
              <a:t>model </a:t>
            </a:r>
            <a:r>
              <a:rPr lang="en-US" altLang="zh-CN" sz="2000" dirty="0">
                <a:latin typeface="仿宋" panose="02010609060101010101" pitchFamily="49" charset="-122"/>
                <a:ea typeface="仿宋" panose="02010609060101010101" pitchFamily="49" charset="-122"/>
              </a:rPr>
              <a:t>= </a:t>
            </a:r>
            <a:r>
              <a:rPr lang="en-US" altLang="zh-CN" sz="2000" dirty="0" err="1" smtClean="0">
                <a:latin typeface="仿宋" panose="02010609060101010101" pitchFamily="49" charset="-122"/>
                <a:ea typeface="仿宋" panose="02010609060101010101" pitchFamily="49" charset="-122"/>
              </a:rPr>
              <a:t>tf.keras.Model</a:t>
            </a:r>
            <a:r>
              <a:rPr lang="en-US" altLang="zh-CN" sz="2000" dirty="0" smtClean="0">
                <a:latin typeface="仿宋" panose="02010609060101010101" pitchFamily="49" charset="-122"/>
                <a:ea typeface="仿宋" panose="02010609060101010101" pitchFamily="49" charset="-122"/>
              </a:rPr>
              <a:t>(inputs=inputs</a:t>
            </a:r>
            <a:r>
              <a:rPr lang="en-US" altLang="zh-CN" sz="2000" dirty="0">
                <a:latin typeface="仿宋" panose="02010609060101010101" pitchFamily="49" charset="-122"/>
                <a:ea typeface="仿宋" panose="02010609060101010101" pitchFamily="49" charset="-122"/>
              </a:rPr>
              <a:t>, outputs=predictions)</a:t>
            </a:r>
          </a:p>
          <a:p>
            <a:r>
              <a:rPr lang="en-US" altLang="zh-CN" sz="2000" dirty="0" err="1" smtClean="0">
                <a:latin typeface="仿宋" panose="02010609060101010101" pitchFamily="49" charset="-122"/>
                <a:ea typeface="仿宋" panose="02010609060101010101" pitchFamily="49" charset="-122"/>
              </a:rPr>
              <a:t>model.compile</a:t>
            </a:r>
            <a:r>
              <a:rPr lang="en-US" altLang="zh-CN" sz="2000" dirty="0" smtClean="0">
                <a:latin typeface="仿宋" panose="02010609060101010101" pitchFamily="49" charset="-122"/>
                <a:ea typeface="仿宋" panose="02010609060101010101" pitchFamily="49" charset="-122"/>
              </a:rPr>
              <a:t>(optimizer=</a:t>
            </a:r>
            <a:r>
              <a:rPr lang="en-US" altLang="zh-CN" sz="2000" dirty="0" err="1" smtClean="0">
                <a:latin typeface="仿宋" panose="02010609060101010101" pitchFamily="49" charset="-122"/>
                <a:ea typeface="仿宋" panose="02010609060101010101" pitchFamily="49" charset="-122"/>
              </a:rPr>
              <a:t>tf.train.RMSPropOptimizer</a:t>
            </a:r>
            <a:r>
              <a:rPr lang="en-US" altLang="zh-CN" sz="2000" dirty="0" smtClean="0">
                <a:latin typeface="仿宋" panose="02010609060101010101" pitchFamily="49" charset="-122"/>
                <a:ea typeface="仿宋" panose="02010609060101010101" pitchFamily="49" charset="-122"/>
              </a:rPr>
              <a:t>(0.001</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              loss='</a:t>
            </a:r>
            <a:r>
              <a:rPr lang="en-US" altLang="zh-CN" sz="2000" dirty="0" err="1">
                <a:latin typeface="仿宋" panose="02010609060101010101" pitchFamily="49" charset="-122"/>
                <a:ea typeface="仿宋" panose="02010609060101010101" pitchFamily="49" charset="-122"/>
              </a:rPr>
              <a:t>categorical_crossentropy</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              metrics=['accuracy'])</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 Trains for 5 epochs</a:t>
            </a:r>
          </a:p>
          <a:p>
            <a:r>
              <a:rPr lang="en-US" altLang="zh-CN" sz="2000" dirty="0" err="1">
                <a:latin typeface="仿宋" panose="02010609060101010101" pitchFamily="49" charset="-122"/>
                <a:ea typeface="仿宋" panose="02010609060101010101" pitchFamily="49" charset="-122"/>
              </a:rPr>
              <a:t>model.fit</a:t>
            </a:r>
            <a:r>
              <a:rPr lang="en-US" altLang="zh-CN" sz="2000" dirty="0">
                <a:latin typeface="仿宋" panose="02010609060101010101" pitchFamily="49" charset="-122"/>
                <a:ea typeface="仿宋" panose="02010609060101010101" pitchFamily="49" charset="-122"/>
              </a:rPr>
              <a:t>(data, labels, </a:t>
            </a:r>
            <a:r>
              <a:rPr lang="en-US" altLang="zh-CN" sz="2000" dirty="0" err="1">
                <a:latin typeface="仿宋" panose="02010609060101010101" pitchFamily="49" charset="-122"/>
                <a:ea typeface="仿宋" panose="02010609060101010101" pitchFamily="49" charset="-122"/>
              </a:rPr>
              <a:t>batch_size</a:t>
            </a:r>
            <a:r>
              <a:rPr lang="en-US" altLang="zh-CN" sz="2000" dirty="0">
                <a:latin typeface="仿宋" panose="02010609060101010101" pitchFamily="49" charset="-122"/>
                <a:ea typeface="仿宋" panose="02010609060101010101" pitchFamily="49" charset="-122"/>
              </a:rPr>
              <a:t>=32, epochs=5)</a:t>
            </a:r>
          </a:p>
        </p:txBody>
      </p:sp>
      <p:sp>
        <p:nvSpPr>
          <p:cNvPr id="9" name="矩形 8"/>
          <p:cNvSpPr/>
          <p:nvPr/>
        </p:nvSpPr>
        <p:spPr>
          <a:xfrm>
            <a:off x="4246900" y="6147956"/>
            <a:ext cx="7567413" cy="646331"/>
          </a:xfrm>
          <a:prstGeom prst="rect">
            <a:avLst/>
          </a:prstGeom>
        </p:spPr>
        <p:txBody>
          <a:bodyPr wrap="square">
            <a:spAutoFit/>
          </a:bodyPr>
          <a:lstStyle/>
          <a:p>
            <a:r>
              <a:rPr lang="en-US" altLang="zh-CN" dirty="0" err="1" smtClean="0">
                <a:latin typeface="仿宋" panose="02010609060101010101" pitchFamily="49" charset="-122"/>
                <a:ea typeface="仿宋" panose="02010609060101010101" pitchFamily="49" charset="-122"/>
              </a:rPr>
              <a:t>keras</a:t>
            </a:r>
            <a:r>
              <a:rPr lang="zh-CN" altLang="en-US" dirty="0" smtClean="0">
                <a:latin typeface="仿宋" panose="02010609060101010101" pitchFamily="49" charset="-122"/>
                <a:ea typeface="仿宋" panose="02010609060101010101" pitchFamily="49" charset="-122"/>
              </a:rPr>
              <a:t>初始化方法参考：</a:t>
            </a:r>
            <a:endParaRPr lang="en-US" altLang="zh-CN"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https</a:t>
            </a:r>
            <a:r>
              <a:rPr lang="en-US" altLang="zh-CN" dirty="0">
                <a:latin typeface="仿宋" panose="02010609060101010101" pitchFamily="49" charset="-122"/>
                <a:ea typeface="仿宋" panose="02010609060101010101" pitchFamily="49" charset="-122"/>
              </a:rPr>
              <a:t>://keras-cn.readthedocs.io/en/latest/other/initializations/</a:t>
            </a: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28727296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0396" y="515066"/>
            <a:ext cx="6083169" cy="461665"/>
          </a:xfrm>
          <a:prstGeom prst="rect">
            <a:avLst/>
          </a:prstGeom>
          <a:noFill/>
        </p:spPr>
        <p:txBody>
          <a:bodyPr wrap="square" rtlCol="0">
            <a:spAutoFit/>
          </a:bodyPr>
          <a:lstStyle/>
          <a:p>
            <a:r>
              <a:rPr lang="en-US" altLang="zh-CN" sz="2400" dirty="0" smtClean="0">
                <a:solidFill>
                  <a:srgbClr val="FFFF00"/>
                </a:solidFill>
                <a:latin typeface="仿宋" panose="02010609060101010101" pitchFamily="49" charset="-122"/>
                <a:ea typeface="仿宋" panose="02010609060101010101" pitchFamily="49" charset="-122"/>
              </a:rPr>
              <a:t>3.</a:t>
            </a:r>
            <a:r>
              <a:rPr lang="zh-CN" altLang="en-US" sz="2400" dirty="0" smtClean="0">
                <a:solidFill>
                  <a:srgbClr val="FFFF00"/>
                </a:solidFill>
                <a:latin typeface="仿宋" panose="02010609060101010101" pitchFamily="49" charset="-122"/>
                <a:ea typeface="仿宋" panose="02010609060101010101" pitchFamily="49" charset="-122"/>
              </a:rPr>
              <a:t>配置模型的训练参数</a:t>
            </a:r>
            <a:endParaRPr lang="en-US" altLang="zh-CN" sz="2400" dirty="0" smtClean="0">
              <a:solidFill>
                <a:srgbClr val="FFFF00"/>
              </a:solidFill>
              <a:latin typeface="仿宋" panose="02010609060101010101" pitchFamily="49" charset="-122"/>
              <a:ea typeface="仿宋" panose="02010609060101010101" pitchFamily="49" charset="-122"/>
            </a:endParaRPr>
          </a:p>
        </p:txBody>
      </p:sp>
      <p:sp>
        <p:nvSpPr>
          <p:cNvPr id="4" name="矩形 3"/>
          <p:cNvSpPr/>
          <p:nvPr/>
        </p:nvSpPr>
        <p:spPr>
          <a:xfrm>
            <a:off x="410396" y="1290227"/>
            <a:ext cx="11350908" cy="1372683"/>
          </a:xfrm>
          <a:prstGeom prst="rect">
            <a:avLst/>
          </a:prstGeom>
          <a:ln>
            <a:solidFill>
              <a:schemeClr val="accent1"/>
            </a:solidFill>
          </a:ln>
        </p:spPr>
        <p:txBody>
          <a:bodyPr wrap="square">
            <a:spAutoFit/>
          </a:bodyPr>
          <a:lstStyle/>
          <a:p>
            <a:pPr>
              <a:lnSpc>
                <a:spcPct val="13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）配置训练参数，用</a:t>
            </a:r>
            <a:r>
              <a:rPr lang="en-US" altLang="zh-CN" sz="2400" dirty="0" smtClean="0">
                <a:latin typeface="仿宋" panose="02010609060101010101" pitchFamily="49" charset="-122"/>
                <a:ea typeface="仿宋" panose="02010609060101010101" pitchFamily="49" charset="-122"/>
              </a:rPr>
              <a:t>compile</a:t>
            </a:r>
            <a:r>
              <a:rPr lang="zh-CN" altLang="en-US" sz="2400" dirty="0" smtClean="0">
                <a:latin typeface="仿宋" panose="02010609060101010101" pitchFamily="49" charset="-122"/>
                <a:ea typeface="仿宋" panose="02010609060101010101" pitchFamily="49" charset="-122"/>
              </a:rPr>
              <a:t>方法来实现，如：</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en-US" altLang="zh-CN" sz="2000" dirty="0" err="1">
                <a:latin typeface="仿宋" panose="02010609060101010101" pitchFamily="49" charset="-122"/>
                <a:ea typeface="仿宋" panose="02010609060101010101" pitchFamily="49" charset="-122"/>
              </a:rPr>
              <a:t>model.compile</a:t>
            </a:r>
            <a:r>
              <a:rPr lang="en-US" altLang="zh-CN" sz="2000" dirty="0">
                <a:latin typeface="仿宋" panose="02010609060101010101" pitchFamily="49" charset="-122"/>
                <a:ea typeface="仿宋" panose="02010609060101010101" pitchFamily="49" charset="-122"/>
              </a:rPr>
              <a:t>(optimizer=</a:t>
            </a:r>
            <a:r>
              <a:rPr lang="en-US" altLang="zh-CN" sz="2000" dirty="0" err="1">
                <a:latin typeface="仿宋" panose="02010609060101010101" pitchFamily="49" charset="-122"/>
                <a:ea typeface="仿宋" panose="02010609060101010101" pitchFamily="49" charset="-122"/>
              </a:rPr>
              <a:t>tf.train.AdamOptimizer</a:t>
            </a:r>
            <a:r>
              <a:rPr lang="en-US" altLang="zh-CN" sz="2000" dirty="0">
                <a:latin typeface="仿宋" panose="02010609060101010101" pitchFamily="49" charset="-122"/>
                <a:ea typeface="仿宋" panose="02010609060101010101" pitchFamily="49" charset="-122"/>
              </a:rPr>
              <a:t>(0.001</a:t>
            </a:r>
            <a:r>
              <a:rPr lang="en-US" altLang="zh-CN" sz="2000" dirty="0" smtClean="0">
                <a:latin typeface="仿宋" panose="02010609060101010101" pitchFamily="49" charset="-122"/>
                <a:ea typeface="仿宋" panose="02010609060101010101" pitchFamily="49" charset="-122"/>
              </a:rPr>
              <a:t>), loss</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categorical_crossentropy</a:t>
            </a:r>
            <a:r>
              <a:rPr lang="en-US" altLang="zh-CN" sz="2000" dirty="0">
                <a:latin typeface="仿宋" panose="02010609060101010101" pitchFamily="49" charset="-122"/>
                <a:ea typeface="仿宋" panose="02010609060101010101" pitchFamily="49" charset="-122"/>
              </a:rPr>
              <a:t>',</a:t>
            </a:r>
          </a:p>
          <a:p>
            <a:pPr>
              <a:lnSpc>
                <a:spcPct val="130000"/>
              </a:lnSpc>
            </a:pPr>
            <a:r>
              <a:rPr lang="en-US" altLang="zh-CN" sz="2000" dirty="0">
                <a:latin typeface="仿宋" panose="02010609060101010101" pitchFamily="49" charset="-122"/>
                <a:ea typeface="仿宋" panose="02010609060101010101" pitchFamily="49" charset="-122"/>
              </a:rPr>
              <a:t>              metrics=['accuracy'])</a:t>
            </a:r>
            <a:endParaRPr lang="zh-CN" altLang="en-US" sz="2000" dirty="0">
              <a:latin typeface="仿宋" panose="02010609060101010101" pitchFamily="49" charset="-122"/>
              <a:ea typeface="仿宋" panose="02010609060101010101" pitchFamily="49" charset="-122"/>
            </a:endParaRPr>
          </a:p>
        </p:txBody>
      </p:sp>
      <p:sp>
        <p:nvSpPr>
          <p:cNvPr id="9" name="矩形 8"/>
          <p:cNvSpPr/>
          <p:nvPr/>
        </p:nvSpPr>
        <p:spPr>
          <a:xfrm>
            <a:off x="410396" y="2890267"/>
            <a:ext cx="11191883" cy="3647152"/>
          </a:xfrm>
          <a:prstGeom prst="rect">
            <a:avLst/>
          </a:prstGeom>
        </p:spPr>
        <p:txBody>
          <a:bodyPr wrap="square">
            <a:spAutoFit/>
          </a:bodyPr>
          <a:lstStyle/>
          <a:p>
            <a:pPr>
              <a:lnSpc>
                <a:spcPct val="150000"/>
              </a:lnSpc>
            </a:pPr>
            <a:r>
              <a:rPr lang="en-US" altLang="zh-CN" sz="2200" dirty="0" smtClean="0">
                <a:latin typeface="仿宋" panose="02010609060101010101" pitchFamily="49" charset="-122"/>
                <a:ea typeface="仿宋" panose="02010609060101010101" pitchFamily="49" charset="-122"/>
              </a:rPr>
              <a:t>【</a:t>
            </a:r>
            <a:r>
              <a:rPr lang="zh-CN" altLang="en-US" sz="2200" dirty="0" smtClean="0">
                <a:latin typeface="仿宋" panose="02010609060101010101" pitchFamily="49" charset="-122"/>
                <a:ea typeface="仿宋" panose="02010609060101010101" pitchFamily="49" charset="-122"/>
              </a:rPr>
              <a:t>三个重要参数</a:t>
            </a:r>
            <a:r>
              <a:rPr lang="en-US" altLang="zh-CN" sz="2200" dirty="0" smtClean="0">
                <a:latin typeface="仿宋" panose="02010609060101010101" pitchFamily="49" charset="-122"/>
                <a:ea typeface="仿宋" panose="02010609060101010101" pitchFamily="49" charset="-122"/>
              </a:rPr>
              <a:t>】</a:t>
            </a:r>
          </a:p>
          <a:p>
            <a:pPr marL="342900" indent="-342900">
              <a:lnSpc>
                <a:spcPct val="150000"/>
              </a:lnSpc>
              <a:buFont typeface="Wingdings" panose="05000000000000000000" pitchFamily="2" charset="2"/>
              <a:buChar char="p"/>
            </a:pPr>
            <a:r>
              <a:rPr lang="en-US" altLang="zh-CN" sz="2200" dirty="0">
                <a:latin typeface="仿宋" panose="02010609060101010101" pitchFamily="49" charset="-122"/>
                <a:ea typeface="仿宋" panose="02010609060101010101" pitchFamily="49" charset="-122"/>
              </a:rPr>
              <a:t>optimizer</a:t>
            </a:r>
            <a:r>
              <a:rPr lang="zh-CN" altLang="en-US" sz="2200" dirty="0">
                <a:latin typeface="仿宋" panose="02010609060101010101" pitchFamily="49" charset="-122"/>
                <a:ea typeface="仿宋" panose="02010609060101010101" pitchFamily="49" charset="-122"/>
              </a:rPr>
              <a:t>：训练过程的优化</a:t>
            </a:r>
            <a:r>
              <a:rPr lang="zh-CN" altLang="en-US" sz="2200" dirty="0" smtClean="0">
                <a:latin typeface="仿宋" panose="02010609060101010101" pitchFamily="49" charset="-122"/>
                <a:ea typeface="仿宋" panose="02010609060101010101" pitchFamily="49" charset="-122"/>
              </a:rPr>
              <a:t>方法；由</a:t>
            </a:r>
            <a:r>
              <a:rPr lang="en-US" altLang="zh-CN" sz="2200" dirty="0" err="1">
                <a:latin typeface="仿宋" panose="02010609060101010101" pitchFamily="49" charset="-122"/>
                <a:ea typeface="仿宋" panose="02010609060101010101" pitchFamily="49" charset="-122"/>
              </a:rPr>
              <a:t>tf.train</a:t>
            </a:r>
            <a:r>
              <a:rPr lang="en-US" altLang="zh-CN" sz="2200" dirty="0">
                <a:latin typeface="仿宋" panose="02010609060101010101" pitchFamily="49" charset="-122"/>
                <a:ea typeface="仿宋" panose="02010609060101010101" pitchFamily="49" charset="-122"/>
              </a:rPr>
              <a:t> </a:t>
            </a:r>
            <a:r>
              <a:rPr lang="zh-CN" altLang="en-US" sz="2200" dirty="0">
                <a:latin typeface="仿宋" panose="02010609060101010101" pitchFamily="49" charset="-122"/>
                <a:ea typeface="仿宋" panose="02010609060101010101" pitchFamily="49" charset="-122"/>
              </a:rPr>
              <a:t>模块的优化方法的实例来指定</a:t>
            </a:r>
            <a:r>
              <a:rPr lang="zh-CN" altLang="en-US" sz="2200" dirty="0" smtClean="0">
                <a:latin typeface="仿宋" panose="02010609060101010101" pitchFamily="49" charset="-122"/>
                <a:ea typeface="仿宋" panose="02010609060101010101" pitchFamily="49" charset="-122"/>
              </a:rPr>
              <a:t>，常见方法：</a:t>
            </a:r>
            <a:r>
              <a:rPr lang="en-US" altLang="zh-CN" sz="2200" dirty="0" err="1" smtClean="0">
                <a:latin typeface="仿宋" panose="02010609060101010101" pitchFamily="49" charset="-122"/>
                <a:ea typeface="仿宋" panose="02010609060101010101" pitchFamily="49" charset="-122"/>
              </a:rPr>
              <a:t>AdamOptimizer</a:t>
            </a:r>
            <a:r>
              <a:rPr lang="zh-CN" altLang="en-US" sz="2200" dirty="0">
                <a:latin typeface="仿宋" panose="02010609060101010101" pitchFamily="49" charset="-122"/>
                <a:ea typeface="仿宋" panose="02010609060101010101" pitchFamily="49" charset="-122"/>
              </a:rPr>
              <a:t>， </a:t>
            </a:r>
            <a:r>
              <a:rPr lang="en-US" altLang="zh-CN" sz="2200" dirty="0" err="1">
                <a:latin typeface="仿宋" panose="02010609060101010101" pitchFamily="49" charset="-122"/>
                <a:ea typeface="仿宋" panose="02010609060101010101" pitchFamily="49" charset="-122"/>
              </a:rPr>
              <a:t>RMSPropOptimizer</a:t>
            </a:r>
            <a:r>
              <a:rPr lang="zh-CN" altLang="en-US" sz="2200" dirty="0">
                <a:latin typeface="仿宋" panose="02010609060101010101" pitchFamily="49" charset="-122"/>
                <a:ea typeface="仿宋" panose="02010609060101010101" pitchFamily="49" charset="-122"/>
              </a:rPr>
              <a:t>， </a:t>
            </a:r>
            <a:r>
              <a:rPr lang="en-US" altLang="zh-CN" sz="2200" dirty="0" err="1" smtClean="0">
                <a:latin typeface="仿宋" panose="02010609060101010101" pitchFamily="49" charset="-122"/>
                <a:ea typeface="仿宋" panose="02010609060101010101" pitchFamily="49" charset="-122"/>
              </a:rPr>
              <a:t>GradientDescentOptimizer</a:t>
            </a:r>
            <a:r>
              <a:rPr lang="zh-CN" altLang="en-US" sz="2200" dirty="0" smtClean="0">
                <a:latin typeface="仿宋" panose="02010609060101010101" pitchFamily="49" charset="-122"/>
                <a:ea typeface="仿宋" panose="02010609060101010101" pitchFamily="49" charset="-122"/>
              </a:rPr>
              <a:t>；</a:t>
            </a:r>
            <a:endParaRPr lang="en-US" altLang="zh-CN" sz="22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200" dirty="0" smtClean="0">
                <a:latin typeface="仿宋" panose="02010609060101010101" pitchFamily="49" charset="-122"/>
                <a:ea typeface="仿宋" panose="02010609060101010101" pitchFamily="49" charset="-122"/>
              </a:rPr>
              <a:t>loss</a:t>
            </a:r>
            <a:r>
              <a:rPr lang="zh-CN" altLang="en-US" sz="2200" dirty="0" smtClean="0">
                <a:latin typeface="仿宋" panose="02010609060101010101" pitchFamily="49" charset="-122"/>
                <a:ea typeface="仿宋" panose="02010609060101010101" pitchFamily="49" charset="-122"/>
              </a:rPr>
              <a:t>：训练</a:t>
            </a:r>
            <a:r>
              <a:rPr lang="zh-CN" altLang="en-US" sz="2200" dirty="0">
                <a:latin typeface="仿宋" panose="02010609060101010101" pitchFamily="49" charset="-122"/>
                <a:ea typeface="仿宋" panose="02010609060101010101" pitchFamily="49" charset="-122"/>
              </a:rPr>
              <a:t>过程中使用的损失函数（通过最小化损失函数来训练模型）。 常见的选择包括：均方误差（</a:t>
            </a:r>
            <a:r>
              <a:rPr lang="en-US" altLang="zh-CN" sz="2200" dirty="0" err="1">
                <a:latin typeface="仿宋" panose="02010609060101010101" pitchFamily="49" charset="-122"/>
                <a:ea typeface="仿宋" panose="02010609060101010101" pitchFamily="49" charset="-122"/>
              </a:rPr>
              <a:t>mse</a:t>
            </a:r>
            <a:r>
              <a:rPr lang="zh-CN" altLang="en-US" sz="2200" dirty="0">
                <a:latin typeface="仿宋" panose="02010609060101010101" pitchFamily="49" charset="-122"/>
                <a:ea typeface="仿宋" panose="02010609060101010101" pitchFamily="49" charset="-122"/>
              </a:rPr>
              <a:t>），</a:t>
            </a:r>
            <a:r>
              <a:rPr lang="en-US" altLang="zh-CN" sz="2200" dirty="0" err="1">
                <a:latin typeface="仿宋" panose="02010609060101010101" pitchFamily="49" charset="-122"/>
                <a:ea typeface="仿宋" panose="02010609060101010101" pitchFamily="49" charset="-122"/>
              </a:rPr>
              <a:t>categorical_crossentropy</a:t>
            </a:r>
            <a:r>
              <a:rPr lang="zh-CN" altLang="en-US" sz="2200" dirty="0">
                <a:latin typeface="仿宋" panose="02010609060101010101" pitchFamily="49" charset="-122"/>
                <a:ea typeface="仿宋" panose="02010609060101010101" pitchFamily="49" charset="-122"/>
              </a:rPr>
              <a:t>和</a:t>
            </a:r>
            <a:r>
              <a:rPr lang="en-US" altLang="zh-CN" sz="2200" dirty="0" err="1">
                <a:latin typeface="仿宋" panose="02010609060101010101" pitchFamily="49" charset="-122"/>
                <a:ea typeface="仿宋" panose="02010609060101010101" pitchFamily="49" charset="-122"/>
              </a:rPr>
              <a:t>binary_crossentropy</a:t>
            </a:r>
            <a:r>
              <a:rPr lang="zh-CN" altLang="en-US" sz="2200" dirty="0">
                <a:latin typeface="仿宋" panose="02010609060101010101" pitchFamily="49" charset="-122"/>
                <a:ea typeface="仿宋" panose="02010609060101010101" pitchFamily="49" charset="-122"/>
              </a:rPr>
              <a:t>。 损失函数由名称或通过从</a:t>
            </a:r>
            <a:r>
              <a:rPr lang="en-US" altLang="zh-CN" sz="2200" dirty="0" err="1">
                <a:latin typeface="仿宋" panose="02010609060101010101" pitchFamily="49" charset="-122"/>
                <a:ea typeface="仿宋" panose="02010609060101010101" pitchFamily="49" charset="-122"/>
              </a:rPr>
              <a:t>tf.keras.losses</a:t>
            </a:r>
            <a:r>
              <a:rPr lang="zh-CN" altLang="en-US" sz="2200" dirty="0">
                <a:latin typeface="仿宋" panose="02010609060101010101" pitchFamily="49" charset="-122"/>
                <a:ea typeface="仿宋" panose="02010609060101010101" pitchFamily="49" charset="-122"/>
              </a:rPr>
              <a:t>模块传递可调用对象来</a:t>
            </a:r>
            <a:r>
              <a:rPr lang="zh-CN" altLang="en-US" sz="2200" dirty="0" smtClean="0">
                <a:latin typeface="仿宋" panose="02010609060101010101" pitchFamily="49" charset="-122"/>
                <a:ea typeface="仿宋" panose="02010609060101010101" pitchFamily="49" charset="-122"/>
              </a:rPr>
              <a:t>指定；</a:t>
            </a:r>
            <a:endParaRPr lang="en-US" altLang="zh-CN" sz="22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200" dirty="0">
                <a:latin typeface="仿宋" panose="02010609060101010101" pitchFamily="49" charset="-122"/>
                <a:ea typeface="仿宋" panose="02010609060101010101" pitchFamily="49" charset="-122"/>
              </a:rPr>
              <a:t>训练过程中，监测的</a:t>
            </a:r>
            <a:r>
              <a:rPr lang="zh-CN" altLang="en-US" sz="2200" dirty="0" smtClean="0">
                <a:latin typeface="仿宋" panose="02010609060101010101" pitchFamily="49" charset="-122"/>
                <a:ea typeface="仿宋" panose="02010609060101010101" pitchFamily="49" charset="-122"/>
              </a:rPr>
              <a:t>指标，指定方法：由</a:t>
            </a:r>
            <a:r>
              <a:rPr lang="en-US" altLang="zh-CN" sz="2200" dirty="0" err="1" smtClean="0">
                <a:latin typeface="仿宋" panose="02010609060101010101" pitchFamily="49" charset="-122"/>
                <a:ea typeface="仿宋" panose="02010609060101010101" pitchFamily="49" charset="-122"/>
              </a:rPr>
              <a:t>tf.keras.metrics</a:t>
            </a:r>
            <a:r>
              <a:rPr lang="en-US" altLang="zh-CN" sz="2200" dirty="0" smtClean="0">
                <a:latin typeface="仿宋" panose="02010609060101010101" pitchFamily="49" charset="-122"/>
                <a:ea typeface="仿宋" panose="02010609060101010101" pitchFamily="49" charset="-122"/>
              </a:rPr>
              <a:t> </a:t>
            </a:r>
            <a:r>
              <a:rPr lang="zh-CN" altLang="en-US" sz="2200" dirty="0" smtClean="0">
                <a:latin typeface="仿宋" panose="02010609060101010101" pitchFamily="49" charset="-122"/>
                <a:ea typeface="仿宋" panose="02010609060101010101" pitchFamily="49" charset="-122"/>
              </a:rPr>
              <a:t>模块来指定；</a:t>
            </a:r>
            <a:endParaRPr lang="zh-CN" altLang="en-US" sz="22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2943907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0395" y="3748596"/>
            <a:ext cx="6083169" cy="461665"/>
          </a:xfrm>
          <a:prstGeom prst="rect">
            <a:avLst/>
          </a:prstGeom>
          <a:noFill/>
        </p:spPr>
        <p:txBody>
          <a:bodyPr wrap="square" rtlCol="0">
            <a:spAutoFit/>
          </a:bodyPr>
          <a:lstStyle/>
          <a:p>
            <a:r>
              <a:rPr lang="en-US" altLang="zh-CN" sz="2400" dirty="0" smtClean="0">
                <a:solidFill>
                  <a:srgbClr val="FFFF00"/>
                </a:solidFill>
                <a:latin typeface="仿宋" panose="02010609060101010101" pitchFamily="49" charset="-122"/>
                <a:ea typeface="仿宋" panose="02010609060101010101" pitchFamily="49" charset="-122"/>
              </a:rPr>
              <a:t>4.</a:t>
            </a:r>
            <a:r>
              <a:rPr lang="zh-CN" altLang="en-US" sz="2400" dirty="0" smtClean="0">
                <a:solidFill>
                  <a:srgbClr val="FFFF00"/>
                </a:solidFill>
                <a:latin typeface="仿宋" panose="02010609060101010101" pitchFamily="49" charset="-122"/>
                <a:ea typeface="仿宋" panose="02010609060101010101" pitchFamily="49" charset="-122"/>
              </a:rPr>
              <a:t>训练</a:t>
            </a:r>
            <a:endParaRPr lang="en-US" altLang="zh-CN" sz="2400" dirty="0" smtClean="0">
              <a:solidFill>
                <a:srgbClr val="FFFF00"/>
              </a:solidFill>
              <a:latin typeface="仿宋" panose="02010609060101010101" pitchFamily="49" charset="-122"/>
              <a:ea typeface="仿宋" panose="02010609060101010101" pitchFamily="49" charset="-122"/>
            </a:endParaRPr>
          </a:p>
        </p:txBody>
      </p:sp>
      <p:sp>
        <p:nvSpPr>
          <p:cNvPr id="5" name="矩形 4"/>
          <p:cNvSpPr/>
          <p:nvPr/>
        </p:nvSpPr>
        <p:spPr>
          <a:xfrm>
            <a:off x="1325217" y="1049012"/>
            <a:ext cx="8097079" cy="2554545"/>
          </a:xfrm>
          <a:prstGeom prst="rect">
            <a:avLst/>
          </a:prstGeom>
          <a:ln>
            <a:solidFill>
              <a:schemeClr val="accent1"/>
            </a:solidFill>
          </a:ln>
        </p:spPr>
        <p:txBody>
          <a:bodyPr wrap="square">
            <a:spAutoFit/>
          </a:bodyPr>
          <a:lstStyle/>
          <a:p>
            <a:r>
              <a:rPr lang="en-US" altLang="zh-CN" sz="2000" dirty="0" err="1">
                <a:latin typeface="仿宋" panose="02010609060101010101" pitchFamily="49" charset="-122"/>
                <a:ea typeface="仿宋" panose="02010609060101010101" pitchFamily="49" charset="-122"/>
              </a:rPr>
              <a:t>model.compile</a:t>
            </a:r>
            <a:r>
              <a:rPr lang="en-US" altLang="zh-CN" sz="2000" dirty="0">
                <a:latin typeface="仿宋" panose="02010609060101010101" pitchFamily="49" charset="-122"/>
                <a:ea typeface="仿宋" panose="02010609060101010101" pitchFamily="49" charset="-122"/>
              </a:rPr>
              <a:t>(optimizer=</a:t>
            </a:r>
            <a:r>
              <a:rPr lang="en-US" altLang="zh-CN" sz="2000" dirty="0" err="1">
                <a:latin typeface="仿宋" panose="02010609060101010101" pitchFamily="49" charset="-122"/>
                <a:ea typeface="仿宋" panose="02010609060101010101" pitchFamily="49" charset="-122"/>
              </a:rPr>
              <a:t>tf.train.AdamOptimizer</a:t>
            </a:r>
            <a:r>
              <a:rPr lang="en-US" altLang="zh-CN" sz="2000" dirty="0">
                <a:latin typeface="仿宋" panose="02010609060101010101" pitchFamily="49" charset="-122"/>
                <a:ea typeface="仿宋" panose="02010609060101010101" pitchFamily="49" charset="-122"/>
              </a:rPr>
              <a:t>(0.01),</a:t>
            </a:r>
          </a:p>
          <a:p>
            <a:r>
              <a:rPr lang="en-US" altLang="zh-CN" sz="2000" dirty="0">
                <a:latin typeface="仿宋" panose="02010609060101010101" pitchFamily="49" charset="-122"/>
                <a:ea typeface="仿宋" panose="02010609060101010101" pitchFamily="49" charset="-122"/>
              </a:rPr>
              <a:t>              loss='</a:t>
            </a:r>
            <a:r>
              <a:rPr lang="en-US" altLang="zh-CN" sz="2000" dirty="0" err="1">
                <a:latin typeface="仿宋" panose="02010609060101010101" pitchFamily="49" charset="-122"/>
                <a:ea typeface="仿宋" panose="02010609060101010101" pitchFamily="49" charset="-122"/>
              </a:rPr>
              <a:t>mse</a:t>
            </a:r>
            <a:r>
              <a:rPr lang="en-US" altLang="zh-CN" sz="2000" dirty="0">
                <a:latin typeface="仿宋" panose="02010609060101010101" pitchFamily="49" charset="-122"/>
                <a:ea typeface="仿宋" panose="02010609060101010101" pitchFamily="49" charset="-122"/>
              </a:rPr>
              <a:t>',       # mean squared error</a:t>
            </a:r>
          </a:p>
          <a:p>
            <a:r>
              <a:rPr lang="en-US" altLang="zh-CN" sz="2000" dirty="0">
                <a:latin typeface="仿宋" panose="02010609060101010101" pitchFamily="49" charset="-122"/>
                <a:ea typeface="仿宋" panose="02010609060101010101" pitchFamily="49" charset="-122"/>
              </a:rPr>
              <a:t>              metrics=['</a:t>
            </a:r>
            <a:r>
              <a:rPr lang="en-US" altLang="zh-CN" sz="2000" dirty="0" err="1">
                <a:latin typeface="仿宋" panose="02010609060101010101" pitchFamily="49" charset="-122"/>
                <a:ea typeface="仿宋" panose="02010609060101010101" pitchFamily="49" charset="-122"/>
              </a:rPr>
              <a:t>mae</a:t>
            </a:r>
            <a:r>
              <a:rPr lang="en-US" altLang="zh-CN" sz="2000" dirty="0">
                <a:latin typeface="仿宋" panose="02010609060101010101" pitchFamily="49" charset="-122"/>
                <a:ea typeface="仿宋" panose="02010609060101010101" pitchFamily="49" charset="-122"/>
              </a:rPr>
              <a:t>'])  # mean absolute error</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 Configure a model for categorical classification.</a:t>
            </a:r>
          </a:p>
          <a:p>
            <a:r>
              <a:rPr lang="en-US" altLang="zh-CN" sz="2000" dirty="0" err="1">
                <a:latin typeface="仿宋" panose="02010609060101010101" pitchFamily="49" charset="-122"/>
                <a:ea typeface="仿宋" panose="02010609060101010101" pitchFamily="49" charset="-122"/>
              </a:rPr>
              <a:t>model.compile</a:t>
            </a:r>
            <a:r>
              <a:rPr lang="en-US" altLang="zh-CN" sz="2000" dirty="0">
                <a:latin typeface="仿宋" panose="02010609060101010101" pitchFamily="49" charset="-122"/>
                <a:ea typeface="仿宋" panose="02010609060101010101" pitchFamily="49" charset="-122"/>
              </a:rPr>
              <a:t>(optimizer=</a:t>
            </a:r>
            <a:r>
              <a:rPr lang="en-US" altLang="zh-CN" sz="2000" dirty="0" err="1">
                <a:latin typeface="仿宋" panose="02010609060101010101" pitchFamily="49" charset="-122"/>
                <a:ea typeface="仿宋" panose="02010609060101010101" pitchFamily="49" charset="-122"/>
              </a:rPr>
              <a:t>tf.train.RMSPropOptimizer</a:t>
            </a:r>
            <a:r>
              <a:rPr lang="en-US" altLang="zh-CN" sz="2000" dirty="0">
                <a:latin typeface="仿宋" panose="02010609060101010101" pitchFamily="49" charset="-122"/>
                <a:ea typeface="仿宋" panose="02010609060101010101" pitchFamily="49" charset="-122"/>
              </a:rPr>
              <a:t>(0.01),</a:t>
            </a:r>
          </a:p>
          <a:p>
            <a:r>
              <a:rPr lang="en-US" altLang="zh-CN" sz="2000" dirty="0">
                <a:latin typeface="仿宋" panose="02010609060101010101" pitchFamily="49" charset="-122"/>
                <a:ea typeface="仿宋" panose="02010609060101010101" pitchFamily="49" charset="-122"/>
              </a:rPr>
              <a:t>              loss=</a:t>
            </a:r>
            <a:r>
              <a:rPr lang="en-US" altLang="zh-CN" sz="2000" dirty="0" err="1">
                <a:latin typeface="仿宋" panose="02010609060101010101" pitchFamily="49" charset="-122"/>
                <a:ea typeface="仿宋" panose="02010609060101010101" pitchFamily="49" charset="-122"/>
              </a:rPr>
              <a:t>keras.losses.categorical_crossentropy</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              metrics=[</a:t>
            </a:r>
            <a:r>
              <a:rPr lang="en-US" altLang="zh-CN" sz="2000" dirty="0" err="1">
                <a:latin typeface="仿宋" panose="02010609060101010101" pitchFamily="49" charset="-122"/>
                <a:ea typeface="仿宋" panose="02010609060101010101" pitchFamily="49" charset="-122"/>
              </a:rPr>
              <a:t>keras.metrics.categorical_accuracy</a:t>
            </a:r>
            <a:r>
              <a:rPr lang="en-US" altLang="zh-CN" sz="2000" dirty="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p:txBody>
      </p:sp>
      <p:sp>
        <p:nvSpPr>
          <p:cNvPr id="8" name="文本框 7"/>
          <p:cNvSpPr txBox="1"/>
          <p:nvPr/>
        </p:nvSpPr>
        <p:spPr>
          <a:xfrm>
            <a:off x="410396" y="515066"/>
            <a:ext cx="6083169" cy="461665"/>
          </a:xfrm>
          <a:prstGeom prst="rect">
            <a:avLst/>
          </a:prstGeom>
          <a:noFill/>
        </p:spPr>
        <p:txBody>
          <a:bodyPr wrap="square" rtlCol="0">
            <a:spAutoFit/>
          </a:bodyPr>
          <a:lstStyle/>
          <a:p>
            <a:r>
              <a:rPr lang="zh-CN" altLang="en-US" sz="2400" dirty="0" smtClean="0">
                <a:solidFill>
                  <a:srgbClr val="FFFF00"/>
                </a:solidFill>
                <a:latin typeface="仿宋" panose="02010609060101010101" pitchFamily="49" charset="-122"/>
                <a:ea typeface="仿宋" panose="02010609060101010101" pitchFamily="49" charset="-122"/>
              </a:rPr>
              <a:t>训练参数配置实例：</a:t>
            </a:r>
            <a:endParaRPr lang="en-US" altLang="zh-CN" sz="2400" dirty="0" smtClean="0">
              <a:solidFill>
                <a:srgbClr val="FFFF00"/>
              </a:solidFill>
              <a:latin typeface="仿宋" panose="02010609060101010101" pitchFamily="49" charset="-122"/>
              <a:ea typeface="仿宋" panose="02010609060101010101" pitchFamily="49" charset="-122"/>
            </a:endParaRPr>
          </a:p>
        </p:txBody>
      </p:sp>
      <p:sp>
        <p:nvSpPr>
          <p:cNvPr id="7" name="矩形 6"/>
          <p:cNvSpPr/>
          <p:nvPr/>
        </p:nvSpPr>
        <p:spPr>
          <a:xfrm>
            <a:off x="1721615" y="3748596"/>
            <a:ext cx="5109091" cy="461665"/>
          </a:xfrm>
          <a:prstGeom prst="rect">
            <a:avLst/>
          </a:prstGeom>
        </p:spPr>
        <p:txBody>
          <a:bodyPr wrap="none">
            <a:spAutoFit/>
          </a:bodyPr>
          <a:lstStyle/>
          <a:p>
            <a:r>
              <a:rPr lang="zh-CN" altLang="en-US" sz="2400" dirty="0" smtClean="0">
                <a:latin typeface="-apple-system"/>
              </a:rPr>
              <a:t>由</a:t>
            </a:r>
            <a:r>
              <a:rPr lang="en-US" altLang="zh-CN" sz="2400" dirty="0" err="1" smtClean="0">
                <a:latin typeface="-apple-system"/>
              </a:rPr>
              <a:t>tf.keras.Model.fit</a:t>
            </a:r>
            <a:r>
              <a:rPr lang="en-US" altLang="zh-CN" sz="2400" dirty="0" smtClean="0">
                <a:latin typeface="-apple-system"/>
              </a:rPr>
              <a:t>()</a:t>
            </a:r>
            <a:r>
              <a:rPr lang="zh-CN" altLang="en-US" sz="2400" dirty="0" smtClean="0">
                <a:latin typeface="-apple-system"/>
              </a:rPr>
              <a:t>函数来实现</a:t>
            </a:r>
            <a:endParaRPr lang="zh-CN" altLang="en-US" sz="2400" dirty="0"/>
          </a:p>
        </p:txBody>
      </p:sp>
      <p:sp>
        <p:nvSpPr>
          <p:cNvPr id="10" name="矩形 9"/>
          <p:cNvSpPr/>
          <p:nvPr/>
        </p:nvSpPr>
        <p:spPr>
          <a:xfrm>
            <a:off x="569422" y="4294997"/>
            <a:ext cx="11191883" cy="2123658"/>
          </a:xfrm>
          <a:prstGeom prst="rect">
            <a:avLst/>
          </a:prstGeom>
        </p:spPr>
        <p:txBody>
          <a:bodyPr wrap="square">
            <a:spAutoFit/>
          </a:bodyPr>
          <a:lstStyle/>
          <a:p>
            <a:pPr>
              <a:lnSpc>
                <a:spcPct val="150000"/>
              </a:lnSpc>
            </a:pPr>
            <a:r>
              <a:rPr lang="en-US" altLang="zh-CN" sz="2200" dirty="0" smtClean="0">
                <a:latin typeface="仿宋" panose="02010609060101010101" pitchFamily="49" charset="-122"/>
                <a:ea typeface="仿宋" panose="02010609060101010101" pitchFamily="49" charset="-122"/>
              </a:rPr>
              <a:t>【</a:t>
            </a:r>
            <a:r>
              <a:rPr lang="zh-CN" altLang="en-US" sz="2200" dirty="0" smtClean="0">
                <a:latin typeface="仿宋" panose="02010609060101010101" pitchFamily="49" charset="-122"/>
                <a:ea typeface="仿宋" panose="02010609060101010101" pitchFamily="49" charset="-122"/>
              </a:rPr>
              <a:t>三个重要参数</a:t>
            </a:r>
            <a:r>
              <a:rPr lang="en-US" altLang="zh-CN" sz="2200" dirty="0" smtClean="0">
                <a:latin typeface="仿宋" panose="02010609060101010101" pitchFamily="49" charset="-122"/>
                <a:ea typeface="仿宋" panose="02010609060101010101" pitchFamily="49" charset="-122"/>
              </a:rPr>
              <a:t>】</a:t>
            </a:r>
          </a:p>
          <a:p>
            <a:pPr marL="342900" indent="-342900">
              <a:lnSpc>
                <a:spcPct val="150000"/>
              </a:lnSpc>
              <a:buFont typeface="Wingdings" panose="05000000000000000000" pitchFamily="2" charset="2"/>
              <a:buChar char="p"/>
            </a:pPr>
            <a:r>
              <a:rPr lang="en-US" altLang="zh-CN" sz="2200" dirty="0">
                <a:latin typeface="仿宋" panose="02010609060101010101" pitchFamily="49" charset="-122"/>
                <a:ea typeface="仿宋" panose="02010609060101010101" pitchFamily="49" charset="-122"/>
              </a:rPr>
              <a:t>epochs</a:t>
            </a:r>
            <a:r>
              <a:rPr lang="zh-CN" altLang="en-US" sz="2200" dirty="0">
                <a:latin typeface="仿宋" panose="02010609060101010101" pitchFamily="49" charset="-122"/>
                <a:ea typeface="仿宋" panose="02010609060101010101" pitchFamily="49" charset="-122"/>
              </a:rPr>
              <a:t>：训练多少轮</a:t>
            </a:r>
            <a:r>
              <a:rPr lang="zh-CN" altLang="en-US" sz="2200" dirty="0" smtClean="0">
                <a:latin typeface="仿宋" panose="02010609060101010101" pitchFamily="49" charset="-122"/>
                <a:ea typeface="仿宋" panose="02010609060101010101" pitchFamily="49" charset="-122"/>
              </a:rPr>
              <a:t>；（即将数据</a:t>
            </a:r>
            <a:r>
              <a:rPr lang="zh-CN" altLang="en-US" sz="2200" dirty="0">
                <a:latin typeface="仿宋" panose="02010609060101010101" pitchFamily="49" charset="-122"/>
                <a:ea typeface="仿宋" panose="02010609060101010101" pitchFamily="49" charset="-122"/>
              </a:rPr>
              <a:t>拆分为小批量进行训练</a:t>
            </a:r>
            <a:r>
              <a:rPr lang="zh-CN" altLang="en-US" dirty="0" smtClean="0"/>
              <a:t>）；</a:t>
            </a:r>
            <a:endParaRPr lang="en-US" altLang="zh-CN" sz="22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200" dirty="0" err="1">
                <a:latin typeface="仿宋" panose="02010609060101010101" pitchFamily="49" charset="-122"/>
                <a:ea typeface="仿宋" panose="02010609060101010101" pitchFamily="49" charset="-122"/>
              </a:rPr>
              <a:t>batch_size</a:t>
            </a:r>
            <a:r>
              <a:rPr lang="zh-CN" altLang="en-US" sz="2200" dirty="0" smtClean="0">
                <a:latin typeface="仿宋" panose="02010609060101010101" pitchFamily="49" charset="-122"/>
                <a:ea typeface="仿宋" panose="02010609060101010101" pitchFamily="49" charset="-122"/>
              </a:rPr>
              <a:t>：指定每批次参与训练的数据数量；</a:t>
            </a:r>
            <a:endParaRPr lang="en-US" altLang="zh-CN" sz="22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en-US" altLang="zh-CN" sz="2200" dirty="0" err="1" smtClean="0">
                <a:latin typeface="仿宋" panose="02010609060101010101" pitchFamily="49" charset="-122"/>
                <a:ea typeface="仿宋" panose="02010609060101010101" pitchFamily="49" charset="-122"/>
              </a:rPr>
              <a:t>validation_data</a:t>
            </a:r>
            <a:r>
              <a:rPr lang="zh-CN" altLang="en-US" sz="2200" dirty="0" smtClean="0">
                <a:latin typeface="仿宋" panose="02010609060101010101" pitchFamily="49" charset="-122"/>
                <a:ea typeface="仿宋" panose="02010609060101010101" pitchFamily="49" charset="-122"/>
              </a:rPr>
              <a:t>：允许</a:t>
            </a:r>
            <a:r>
              <a:rPr lang="zh-CN" altLang="en-US" sz="2200" dirty="0">
                <a:latin typeface="仿宋" panose="02010609060101010101" pitchFamily="49" charset="-122"/>
                <a:ea typeface="仿宋" panose="02010609060101010101" pitchFamily="49" charset="-122"/>
              </a:rPr>
              <a:t>模型在每个</a:t>
            </a:r>
            <a:r>
              <a:rPr lang="en-US" altLang="zh-CN" sz="2200" dirty="0">
                <a:latin typeface="仿宋" panose="02010609060101010101" pitchFamily="49" charset="-122"/>
                <a:ea typeface="仿宋" panose="02010609060101010101" pitchFamily="49" charset="-122"/>
              </a:rPr>
              <a:t>epoch</a:t>
            </a:r>
            <a:r>
              <a:rPr lang="zh-CN" altLang="en-US" sz="2200" dirty="0">
                <a:latin typeface="仿宋" panose="02010609060101010101" pitchFamily="49" charset="-122"/>
                <a:ea typeface="仿宋" panose="02010609060101010101" pitchFamily="49" charset="-122"/>
              </a:rPr>
              <a:t>的末尾以传递数据的推理模式显示损失和度量。</a:t>
            </a:r>
          </a:p>
        </p:txBody>
      </p:sp>
    </p:spTree>
    <p:extLst>
      <p:ext uri="{BB962C8B-B14F-4D97-AF65-F5344CB8AC3E}">
        <p14:creationId xmlns:p14="http://schemas.microsoft.com/office/powerpoint/2010/main" val="390158613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0397" y="3443796"/>
            <a:ext cx="2790004" cy="461665"/>
          </a:xfrm>
          <a:prstGeom prst="rect">
            <a:avLst/>
          </a:prstGeom>
          <a:noFill/>
        </p:spPr>
        <p:txBody>
          <a:bodyPr wrap="square" rtlCol="0">
            <a:spAutoFit/>
          </a:bodyPr>
          <a:lstStyle/>
          <a:p>
            <a:r>
              <a:rPr lang="en-US" altLang="zh-CN" sz="2400" dirty="0" smtClean="0">
                <a:solidFill>
                  <a:srgbClr val="FFFF00"/>
                </a:solidFill>
                <a:latin typeface="仿宋" panose="02010609060101010101" pitchFamily="49" charset="-122"/>
                <a:ea typeface="仿宋" panose="02010609060101010101" pitchFamily="49" charset="-122"/>
              </a:rPr>
              <a:t>5.</a:t>
            </a:r>
            <a:r>
              <a:rPr lang="zh-CN" altLang="en-US" sz="2400" dirty="0" smtClean="0">
                <a:solidFill>
                  <a:srgbClr val="FFFF00"/>
                </a:solidFill>
                <a:latin typeface="仿宋" panose="02010609060101010101" pitchFamily="49" charset="-122"/>
                <a:ea typeface="仿宋" panose="02010609060101010101" pitchFamily="49" charset="-122"/>
              </a:rPr>
              <a:t>评估与预测</a:t>
            </a:r>
            <a:endParaRPr lang="en-US" altLang="zh-CN" sz="2400" dirty="0" smtClean="0">
              <a:solidFill>
                <a:srgbClr val="FFFF00"/>
              </a:solidFill>
              <a:latin typeface="仿宋" panose="02010609060101010101" pitchFamily="49" charset="-122"/>
              <a:ea typeface="仿宋" panose="02010609060101010101" pitchFamily="49" charset="-122"/>
            </a:endParaRPr>
          </a:p>
        </p:txBody>
      </p:sp>
      <p:sp>
        <p:nvSpPr>
          <p:cNvPr id="5" name="矩形 4"/>
          <p:cNvSpPr/>
          <p:nvPr/>
        </p:nvSpPr>
        <p:spPr>
          <a:xfrm>
            <a:off x="1325217" y="1049012"/>
            <a:ext cx="8388626" cy="2246769"/>
          </a:xfrm>
          <a:prstGeom prst="rect">
            <a:avLst/>
          </a:prstGeom>
          <a:ln>
            <a:solidFill>
              <a:schemeClr val="accent1"/>
            </a:solidFill>
          </a:ln>
        </p:spPr>
        <p:txBody>
          <a:bodyPr wrap="square">
            <a:spAutoFit/>
          </a:bodyPr>
          <a:lstStyle/>
          <a:p>
            <a:r>
              <a:rPr lang="en-US" altLang="zh-CN" sz="2000" dirty="0">
                <a:latin typeface="仿宋" panose="02010609060101010101" pitchFamily="49" charset="-122"/>
                <a:ea typeface="仿宋" panose="02010609060101010101" pitchFamily="49" charset="-122"/>
              </a:rPr>
              <a:t>import </a:t>
            </a:r>
            <a:r>
              <a:rPr lang="en-US" altLang="zh-CN" sz="2000" dirty="0" err="1">
                <a:latin typeface="仿宋" panose="02010609060101010101" pitchFamily="49" charset="-122"/>
                <a:ea typeface="仿宋" panose="02010609060101010101" pitchFamily="49" charset="-122"/>
              </a:rPr>
              <a:t>numpy</a:t>
            </a:r>
            <a:r>
              <a:rPr lang="en-US" altLang="zh-CN" sz="2000" dirty="0">
                <a:latin typeface="仿宋" panose="02010609060101010101" pitchFamily="49" charset="-122"/>
                <a:ea typeface="仿宋" panose="02010609060101010101" pitchFamily="49" charset="-122"/>
              </a:rPr>
              <a:t> as </a:t>
            </a:r>
            <a:r>
              <a:rPr lang="en-US" altLang="zh-CN" sz="2000" dirty="0" smtClean="0">
                <a:latin typeface="仿宋" panose="02010609060101010101" pitchFamily="49" charset="-122"/>
                <a:ea typeface="仿宋" panose="02010609060101010101" pitchFamily="49" charset="-122"/>
              </a:rPr>
              <a:t>np</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data = </a:t>
            </a:r>
            <a:r>
              <a:rPr lang="en-US" altLang="zh-CN" sz="2000" dirty="0" err="1">
                <a:latin typeface="仿宋" panose="02010609060101010101" pitchFamily="49" charset="-122"/>
                <a:ea typeface="仿宋" panose="02010609060101010101" pitchFamily="49" charset="-122"/>
              </a:rPr>
              <a:t>np.random.random</a:t>
            </a:r>
            <a:r>
              <a:rPr lang="en-US" altLang="zh-CN" sz="2000" dirty="0">
                <a:latin typeface="仿宋" panose="02010609060101010101" pitchFamily="49" charset="-122"/>
                <a:ea typeface="仿宋" panose="02010609060101010101" pitchFamily="49" charset="-122"/>
              </a:rPr>
              <a:t>((1000, 32))</a:t>
            </a:r>
          </a:p>
          <a:p>
            <a:r>
              <a:rPr lang="en-US" altLang="zh-CN" sz="2000" dirty="0">
                <a:latin typeface="仿宋" panose="02010609060101010101" pitchFamily="49" charset="-122"/>
                <a:ea typeface="仿宋" panose="02010609060101010101" pitchFamily="49" charset="-122"/>
              </a:rPr>
              <a:t>labels = </a:t>
            </a:r>
            <a:r>
              <a:rPr lang="en-US" altLang="zh-CN" sz="2000" dirty="0" err="1">
                <a:latin typeface="仿宋" panose="02010609060101010101" pitchFamily="49" charset="-122"/>
                <a:ea typeface="仿宋" panose="02010609060101010101" pitchFamily="49" charset="-122"/>
              </a:rPr>
              <a:t>np.random.random</a:t>
            </a:r>
            <a:r>
              <a:rPr lang="en-US" altLang="zh-CN" sz="2000" dirty="0">
                <a:latin typeface="仿宋" panose="02010609060101010101" pitchFamily="49" charset="-122"/>
                <a:ea typeface="仿宋" panose="02010609060101010101" pitchFamily="49" charset="-122"/>
              </a:rPr>
              <a:t>((1000, 10</a:t>
            </a:r>
            <a:r>
              <a:rPr lang="en-US" altLang="zh-CN" sz="2000" dirty="0" smtClean="0">
                <a:latin typeface="仿宋" panose="02010609060101010101" pitchFamily="49" charset="-122"/>
                <a:ea typeface="仿宋" panose="02010609060101010101" pitchFamily="49" charset="-122"/>
              </a:rPr>
              <a:t>))</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val_data</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np.random.random</a:t>
            </a:r>
            <a:r>
              <a:rPr lang="en-US" altLang="zh-CN" sz="2000" dirty="0">
                <a:latin typeface="仿宋" panose="02010609060101010101" pitchFamily="49" charset="-122"/>
                <a:ea typeface="仿宋" panose="02010609060101010101" pitchFamily="49" charset="-122"/>
              </a:rPr>
              <a:t>((100, 32))</a:t>
            </a:r>
          </a:p>
          <a:p>
            <a:r>
              <a:rPr lang="en-US" altLang="zh-CN" sz="2000" dirty="0" err="1">
                <a:latin typeface="仿宋" panose="02010609060101010101" pitchFamily="49" charset="-122"/>
                <a:ea typeface="仿宋" panose="02010609060101010101" pitchFamily="49" charset="-122"/>
              </a:rPr>
              <a:t>val_labels</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np.random.random</a:t>
            </a:r>
            <a:r>
              <a:rPr lang="en-US" altLang="zh-CN" sz="2000" dirty="0">
                <a:latin typeface="仿宋" panose="02010609060101010101" pitchFamily="49" charset="-122"/>
                <a:ea typeface="仿宋" panose="02010609060101010101" pitchFamily="49" charset="-122"/>
              </a:rPr>
              <a:t>((100, 10</a:t>
            </a:r>
            <a:r>
              <a:rPr lang="en-US" altLang="zh-CN" sz="2000" dirty="0" smtClean="0">
                <a:latin typeface="仿宋" panose="02010609060101010101" pitchFamily="49" charset="-122"/>
                <a:ea typeface="仿宋" panose="02010609060101010101" pitchFamily="49" charset="-122"/>
              </a:rPr>
              <a:t>))</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model.fit</a:t>
            </a:r>
            <a:r>
              <a:rPr lang="en-US" altLang="zh-CN" sz="2000" dirty="0">
                <a:latin typeface="仿宋" panose="02010609060101010101" pitchFamily="49" charset="-122"/>
                <a:ea typeface="仿宋" panose="02010609060101010101" pitchFamily="49" charset="-122"/>
              </a:rPr>
              <a:t>(data, labels, epochs=10, </a:t>
            </a:r>
            <a:r>
              <a:rPr lang="en-US" altLang="zh-CN" sz="2000" dirty="0" err="1">
                <a:latin typeface="仿宋" panose="02010609060101010101" pitchFamily="49" charset="-122"/>
                <a:ea typeface="仿宋" panose="02010609060101010101" pitchFamily="49" charset="-122"/>
              </a:rPr>
              <a:t>batch_size</a:t>
            </a:r>
            <a:r>
              <a:rPr lang="en-US" altLang="zh-CN" sz="2000" dirty="0">
                <a:latin typeface="仿宋" panose="02010609060101010101" pitchFamily="49" charset="-122"/>
                <a:ea typeface="仿宋" panose="02010609060101010101" pitchFamily="49" charset="-122"/>
              </a:rPr>
              <a:t>=32,</a:t>
            </a:r>
          </a:p>
          <a:p>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validation_data</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val_data</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val_labels</a:t>
            </a:r>
            <a:r>
              <a:rPr lang="en-US" altLang="zh-CN" sz="2000" dirty="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p:txBody>
      </p:sp>
      <p:sp>
        <p:nvSpPr>
          <p:cNvPr id="8" name="文本框 7"/>
          <p:cNvSpPr txBox="1"/>
          <p:nvPr/>
        </p:nvSpPr>
        <p:spPr>
          <a:xfrm>
            <a:off x="410396" y="515066"/>
            <a:ext cx="6083169" cy="461665"/>
          </a:xfrm>
          <a:prstGeom prst="rect">
            <a:avLst/>
          </a:prstGeom>
          <a:noFill/>
        </p:spPr>
        <p:txBody>
          <a:bodyPr wrap="square" rtlCol="0">
            <a:spAutoFit/>
          </a:bodyPr>
          <a:lstStyle/>
          <a:p>
            <a:r>
              <a:rPr lang="zh-CN" altLang="en-US" sz="2400" dirty="0" smtClean="0">
                <a:solidFill>
                  <a:srgbClr val="FFFF00"/>
                </a:solidFill>
                <a:latin typeface="仿宋" panose="02010609060101010101" pitchFamily="49" charset="-122"/>
                <a:ea typeface="仿宋" panose="02010609060101010101" pitchFamily="49" charset="-122"/>
              </a:rPr>
              <a:t>训练示例</a:t>
            </a:r>
            <a:endParaRPr lang="en-US" altLang="zh-CN" sz="2400" dirty="0" smtClean="0">
              <a:solidFill>
                <a:srgbClr val="FFFF00"/>
              </a:solidFill>
              <a:latin typeface="仿宋" panose="02010609060101010101" pitchFamily="49" charset="-122"/>
              <a:ea typeface="仿宋" panose="02010609060101010101" pitchFamily="49" charset="-122"/>
            </a:endParaRPr>
          </a:p>
        </p:txBody>
      </p:sp>
      <p:sp>
        <p:nvSpPr>
          <p:cNvPr id="10" name="矩形 9"/>
          <p:cNvSpPr/>
          <p:nvPr/>
        </p:nvSpPr>
        <p:spPr>
          <a:xfrm>
            <a:off x="410396" y="3983571"/>
            <a:ext cx="11191883" cy="1107996"/>
          </a:xfrm>
          <a:prstGeom prst="rect">
            <a:avLst/>
          </a:prstGeom>
        </p:spPr>
        <p:txBody>
          <a:bodyPr wrap="square">
            <a:spAutoFit/>
          </a:bodyPr>
          <a:lstStyle/>
          <a:p>
            <a:pPr>
              <a:lnSpc>
                <a:spcPct val="150000"/>
              </a:lnSpc>
            </a:pPr>
            <a:r>
              <a:rPr lang="en-US" altLang="zh-CN" sz="2200" dirty="0" err="1" smtClean="0">
                <a:latin typeface="仿宋" panose="02010609060101010101" pitchFamily="49" charset="-122"/>
                <a:ea typeface="仿宋" panose="02010609060101010101" pitchFamily="49" charset="-122"/>
              </a:rPr>
              <a:t>tf.keras.Model.evaluate</a:t>
            </a:r>
            <a:r>
              <a:rPr lang="zh-CN" altLang="en-US" sz="2200" dirty="0" smtClean="0">
                <a:latin typeface="仿宋" panose="02010609060101010101" pitchFamily="49" charset="-122"/>
                <a:ea typeface="仿宋" panose="02010609060101010101" pitchFamily="49" charset="-122"/>
              </a:rPr>
              <a:t>：用于评估模型性能</a:t>
            </a:r>
            <a:endParaRPr lang="en-US" altLang="zh-CN" sz="2200" dirty="0" smtClean="0">
              <a:latin typeface="仿宋" panose="02010609060101010101" pitchFamily="49" charset="-122"/>
              <a:ea typeface="仿宋" panose="02010609060101010101" pitchFamily="49" charset="-122"/>
            </a:endParaRPr>
          </a:p>
          <a:p>
            <a:pPr>
              <a:lnSpc>
                <a:spcPct val="150000"/>
              </a:lnSpc>
            </a:pPr>
            <a:r>
              <a:rPr lang="en-US" altLang="zh-CN" sz="2200" dirty="0" err="1" smtClean="0">
                <a:latin typeface="仿宋" panose="02010609060101010101" pitchFamily="49" charset="-122"/>
                <a:ea typeface="仿宋" panose="02010609060101010101" pitchFamily="49" charset="-122"/>
              </a:rPr>
              <a:t>tf.keras.Model.predict</a:t>
            </a:r>
            <a:r>
              <a:rPr lang="zh-CN" altLang="en-US" sz="2200" dirty="0" smtClean="0">
                <a:latin typeface="仿宋" panose="02010609060101010101" pitchFamily="49" charset="-122"/>
                <a:ea typeface="仿宋" panose="02010609060101010101" pitchFamily="49" charset="-122"/>
              </a:rPr>
              <a:t>：用于预测结果</a:t>
            </a:r>
            <a:endParaRPr lang="en-US" altLang="zh-CN" sz="2200" dirty="0" smtClean="0">
              <a:latin typeface="仿宋" panose="02010609060101010101" pitchFamily="49" charset="-122"/>
              <a:ea typeface="仿宋" panose="02010609060101010101" pitchFamily="49" charset="-122"/>
            </a:endParaRPr>
          </a:p>
        </p:txBody>
      </p:sp>
      <p:sp>
        <p:nvSpPr>
          <p:cNvPr id="6" name="文本框 5"/>
          <p:cNvSpPr txBox="1"/>
          <p:nvPr/>
        </p:nvSpPr>
        <p:spPr>
          <a:xfrm>
            <a:off x="410396" y="5091567"/>
            <a:ext cx="4687383" cy="461665"/>
          </a:xfrm>
          <a:prstGeom prst="rect">
            <a:avLst/>
          </a:prstGeom>
          <a:noFill/>
        </p:spPr>
        <p:txBody>
          <a:bodyPr wrap="square" rtlCol="0">
            <a:spAutoFit/>
          </a:bodyPr>
          <a:lstStyle/>
          <a:p>
            <a:r>
              <a:rPr lang="en-US" altLang="zh-CN" sz="2400" dirty="0" smtClean="0">
                <a:solidFill>
                  <a:srgbClr val="FFFF00"/>
                </a:solidFill>
                <a:latin typeface="仿宋" panose="02010609060101010101" pitchFamily="49" charset="-122"/>
                <a:ea typeface="仿宋" panose="02010609060101010101" pitchFamily="49" charset="-122"/>
              </a:rPr>
              <a:t>6.</a:t>
            </a:r>
            <a:r>
              <a:rPr lang="zh-CN" altLang="en-US" sz="2400" dirty="0" smtClean="0">
                <a:solidFill>
                  <a:srgbClr val="FFFF00"/>
                </a:solidFill>
                <a:latin typeface="仿宋" panose="02010609060101010101" pitchFamily="49" charset="-122"/>
                <a:ea typeface="仿宋" panose="02010609060101010101" pitchFamily="49" charset="-122"/>
              </a:rPr>
              <a:t>模型的保存与整体加载</a:t>
            </a:r>
            <a:endParaRPr lang="en-US" altLang="zh-CN" sz="2400" dirty="0" smtClean="0">
              <a:solidFill>
                <a:srgbClr val="FFFF00"/>
              </a:solidFill>
              <a:latin typeface="仿宋" panose="02010609060101010101" pitchFamily="49" charset="-122"/>
              <a:ea typeface="仿宋" panose="02010609060101010101" pitchFamily="49" charset="-122"/>
            </a:endParaRPr>
          </a:p>
        </p:txBody>
      </p:sp>
      <p:sp>
        <p:nvSpPr>
          <p:cNvPr id="7" name="矩形 6"/>
          <p:cNvSpPr/>
          <p:nvPr/>
        </p:nvSpPr>
        <p:spPr>
          <a:xfrm>
            <a:off x="410396" y="5631342"/>
            <a:ext cx="11621584" cy="1107996"/>
          </a:xfrm>
          <a:prstGeom prst="rect">
            <a:avLst/>
          </a:prstGeom>
        </p:spPr>
        <p:txBody>
          <a:bodyPr wrap="square">
            <a:spAutoFit/>
          </a:bodyPr>
          <a:lstStyle/>
          <a:p>
            <a:pPr>
              <a:lnSpc>
                <a:spcPct val="150000"/>
              </a:lnSpc>
            </a:pPr>
            <a:r>
              <a:rPr lang="en-US" altLang="zh-CN" sz="2200" dirty="0" err="1" smtClean="0">
                <a:latin typeface="仿宋" panose="02010609060101010101" pitchFamily="49" charset="-122"/>
                <a:ea typeface="仿宋" panose="02010609060101010101" pitchFamily="49" charset="-122"/>
              </a:rPr>
              <a:t>tf.keras.model.save</a:t>
            </a:r>
            <a:r>
              <a:rPr lang="en-US" altLang="zh-CN" sz="2200" dirty="0" smtClean="0">
                <a:latin typeface="仿宋" panose="02010609060101010101" pitchFamily="49" charset="-122"/>
                <a:ea typeface="仿宋" panose="02010609060101010101" pitchFamily="49" charset="-122"/>
              </a:rPr>
              <a:t>('my_model.h5')					#</a:t>
            </a:r>
            <a:r>
              <a:rPr lang="zh-CN" altLang="en-US" sz="2200" dirty="0" smtClean="0">
                <a:latin typeface="仿宋" panose="02010609060101010101" pitchFamily="49" charset="-122"/>
                <a:ea typeface="仿宋" panose="02010609060101010101" pitchFamily="49" charset="-122"/>
              </a:rPr>
              <a:t>保存模型</a:t>
            </a:r>
            <a:endParaRPr lang="en-US" altLang="zh-CN" sz="2200" dirty="0" smtClean="0">
              <a:latin typeface="仿宋" panose="02010609060101010101" pitchFamily="49" charset="-122"/>
              <a:ea typeface="仿宋" panose="02010609060101010101" pitchFamily="49" charset="-122"/>
            </a:endParaRPr>
          </a:p>
          <a:p>
            <a:pPr>
              <a:lnSpc>
                <a:spcPct val="150000"/>
              </a:lnSpc>
            </a:pPr>
            <a:r>
              <a:rPr lang="en-US" altLang="zh-CN" sz="2200" dirty="0" smtClean="0">
                <a:latin typeface="仿宋" panose="02010609060101010101" pitchFamily="49" charset="-122"/>
                <a:ea typeface="仿宋" panose="02010609060101010101" pitchFamily="49" charset="-122"/>
              </a:rPr>
              <a:t>model </a:t>
            </a:r>
            <a:r>
              <a:rPr lang="en-US" altLang="zh-CN" sz="2200" dirty="0">
                <a:latin typeface="仿宋" panose="02010609060101010101" pitchFamily="49" charset="-122"/>
                <a:ea typeface="仿宋" panose="02010609060101010101" pitchFamily="49" charset="-122"/>
              </a:rPr>
              <a:t>= </a:t>
            </a:r>
            <a:r>
              <a:rPr lang="en-US" altLang="zh-CN" sz="2200" dirty="0" err="1" smtClean="0">
                <a:latin typeface="仿宋" panose="02010609060101010101" pitchFamily="49" charset="-122"/>
                <a:ea typeface="仿宋" panose="02010609060101010101" pitchFamily="49" charset="-122"/>
              </a:rPr>
              <a:t>tf.keras.models.load_model</a:t>
            </a:r>
            <a:r>
              <a:rPr lang="en-US" altLang="zh-CN" sz="2200" dirty="0" smtClean="0">
                <a:latin typeface="仿宋" panose="02010609060101010101" pitchFamily="49" charset="-122"/>
                <a:ea typeface="仿宋" panose="02010609060101010101" pitchFamily="49" charset="-122"/>
              </a:rPr>
              <a:t>('my_model.h5') #</a:t>
            </a:r>
            <a:r>
              <a:rPr lang="zh-CN" altLang="en-US" sz="2200" dirty="0" smtClean="0">
                <a:latin typeface="仿宋" panose="02010609060101010101" pitchFamily="49" charset="-122"/>
                <a:ea typeface="仿宋" panose="02010609060101010101" pitchFamily="49" charset="-122"/>
              </a:rPr>
              <a:t>加载模型</a:t>
            </a:r>
            <a:r>
              <a:rPr lang="en-US" altLang="zh-CN" sz="2200" dirty="0" smtClean="0">
                <a:latin typeface="仿宋" panose="02010609060101010101" pitchFamily="49" charset="-122"/>
                <a:ea typeface="仿宋" panose="02010609060101010101" pitchFamily="49" charset="-122"/>
              </a:rPr>
              <a:t>,</a:t>
            </a:r>
            <a:r>
              <a:rPr lang="zh-CN" altLang="en-US" sz="2200" dirty="0" smtClean="0">
                <a:latin typeface="仿宋" panose="02010609060101010101" pitchFamily="49" charset="-122"/>
                <a:ea typeface="仿宋" panose="02010609060101010101" pitchFamily="49" charset="-122"/>
              </a:rPr>
              <a:t>可用于具体应用场景</a:t>
            </a:r>
            <a:endParaRPr lang="en-US" altLang="zh-CN" sz="22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52544780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19370" y="5656229"/>
            <a:ext cx="4956806" cy="646331"/>
          </a:xfrm>
          <a:prstGeom prst="rect">
            <a:avLst/>
          </a:prstGeom>
        </p:spPr>
        <p:txBody>
          <a:bodyPr wrap="none">
            <a:spAutoFit/>
          </a:bodyPr>
          <a:lstStyle/>
          <a:p>
            <a:r>
              <a:rPr lang="en-US" altLang="zh-CN" dirty="0"/>
              <a:t>http://</a:t>
            </a:r>
            <a:r>
              <a:rPr lang="en-US" altLang="zh-CN" dirty="0" smtClean="0"/>
              <a:t>www.cnblogs.com/lc1217/p/7132364.html</a:t>
            </a:r>
          </a:p>
          <a:p>
            <a:r>
              <a:rPr lang="en-US" altLang="zh-CN" dirty="0"/>
              <a:t>https://www.cnblogs.com/Belter/p/10626418.html</a:t>
            </a:r>
            <a:endParaRPr lang="zh-CN" altLang="en-US" dirty="0"/>
          </a:p>
        </p:txBody>
      </p:sp>
      <p:sp>
        <p:nvSpPr>
          <p:cNvPr id="75" name="文本框 74"/>
          <p:cNvSpPr txBox="1"/>
          <p:nvPr/>
        </p:nvSpPr>
        <p:spPr>
          <a:xfrm>
            <a:off x="541140" y="552298"/>
            <a:ext cx="3775393" cy="523220"/>
          </a:xfrm>
          <a:prstGeom prst="rect">
            <a:avLst/>
          </a:prstGeom>
          <a:noFill/>
        </p:spPr>
        <p:txBody>
          <a:bodyPr wrap="none" rtlCol="0">
            <a:spAutoFit/>
          </a:bodyPr>
          <a:lstStyle/>
          <a:p>
            <a:r>
              <a:rPr lang="zh-CN" altLang="en-US" sz="2800" smtClean="0">
                <a:latin typeface="黑体" panose="02010609060101010101" pitchFamily="49" charset="-122"/>
                <a:ea typeface="黑体" panose="02010609060101010101" pitchFamily="49" charset="-122"/>
              </a:rPr>
              <a:t>自主阅读与实践探索：</a:t>
            </a:r>
            <a:endParaRPr lang="zh-CN" altLang="en-US" sz="2800" dirty="0">
              <a:latin typeface="黑体" panose="02010609060101010101" pitchFamily="49" charset="-122"/>
              <a:ea typeface="黑体" panose="02010609060101010101" pitchFamily="49" charset="-122"/>
            </a:endParaRPr>
          </a:p>
        </p:txBody>
      </p:sp>
      <p:sp>
        <p:nvSpPr>
          <p:cNvPr id="3" name="矩形 2"/>
          <p:cNvSpPr/>
          <p:nvPr/>
        </p:nvSpPr>
        <p:spPr>
          <a:xfrm>
            <a:off x="1531154" y="2050238"/>
            <a:ext cx="9477860" cy="2308324"/>
          </a:xfrm>
          <a:prstGeom prst="rect">
            <a:avLst/>
          </a:prstGeom>
        </p:spPr>
        <p:txBody>
          <a:bodyPr wrap="square">
            <a:spAutoFit/>
          </a:bodyPr>
          <a:lstStyle/>
          <a:p>
            <a:pPr lvl="0" defTabSz="914400">
              <a:lnSpc>
                <a:spcPct val="150000"/>
              </a:lnSpc>
              <a:defRPr/>
            </a:pPr>
            <a:r>
              <a:rPr lang="en-US" altLang="zh-CN" sz="2400" b="1" dirty="0" err="1">
                <a:latin typeface="仿宋" panose="02010609060101010101" pitchFamily="49" charset="-122"/>
                <a:ea typeface="仿宋" panose="02010609060101010101" pitchFamily="49" charset="-122"/>
              </a:rPr>
              <a:t>TensorFlow</a:t>
            </a:r>
            <a:r>
              <a:rPr lang="en-US" altLang="zh-CN" sz="2400" b="1" dirty="0">
                <a:latin typeface="仿宋" panose="02010609060101010101" pitchFamily="49" charset="-122"/>
                <a:ea typeface="仿宋" panose="02010609060101010101" pitchFamily="49" charset="-122"/>
              </a:rPr>
              <a:t> </a:t>
            </a:r>
            <a:r>
              <a:rPr lang="en-US" altLang="zh-CN" sz="2400" b="1" dirty="0" err="1">
                <a:latin typeface="仿宋" panose="02010609060101010101" pitchFamily="49" charset="-122"/>
                <a:ea typeface="仿宋" panose="02010609060101010101" pitchFamily="49" charset="-122"/>
              </a:rPr>
              <a:t>Keras</a:t>
            </a:r>
            <a:r>
              <a:rPr lang="en-US" altLang="zh-CN" sz="2400" b="1" dirty="0">
                <a:latin typeface="仿宋" panose="02010609060101010101" pitchFamily="49" charset="-122"/>
                <a:ea typeface="仿宋" panose="02010609060101010101" pitchFamily="49" charset="-122"/>
              </a:rPr>
              <a:t> </a:t>
            </a:r>
            <a:r>
              <a:rPr lang="zh-CN" altLang="en-US" sz="2400" b="1" dirty="0">
                <a:latin typeface="仿宋" panose="02010609060101010101" pitchFamily="49" charset="-122"/>
                <a:ea typeface="仿宋" panose="02010609060101010101" pitchFamily="49" charset="-122"/>
              </a:rPr>
              <a:t>官方教程</a:t>
            </a:r>
          </a:p>
          <a:p>
            <a:pPr lvl="0" defTabSz="914400">
              <a:lnSpc>
                <a:spcPct val="150000"/>
              </a:lnSpc>
              <a:defRPr/>
            </a:pPr>
            <a:r>
              <a:rPr lang="en-US" altLang="zh-CN" sz="2400" dirty="0">
                <a:latin typeface="仿宋" panose="02010609060101010101" pitchFamily="49" charset="-122"/>
                <a:ea typeface="仿宋" panose="02010609060101010101" pitchFamily="49" charset="-122"/>
              </a:rPr>
              <a:t>https://blog.csdn.net/u014061630/article/details/81086564</a:t>
            </a:r>
          </a:p>
          <a:p>
            <a:pPr lvl="0" defTabSz="914400">
              <a:lnSpc>
                <a:spcPct val="150000"/>
              </a:lnSpc>
              <a:defRPr/>
            </a:pPr>
            <a:r>
              <a:rPr lang="en-US" altLang="zh-CN" sz="2400" b="1" dirty="0" err="1">
                <a:latin typeface="仿宋" panose="02010609060101010101" pitchFamily="49" charset="-122"/>
                <a:ea typeface="仿宋" panose="02010609060101010101" pitchFamily="49" charset="-122"/>
              </a:rPr>
              <a:t>TensorFlow</a:t>
            </a:r>
            <a:r>
              <a:rPr lang="en-US" altLang="zh-CN" sz="2400" b="1" dirty="0">
                <a:latin typeface="仿宋" panose="02010609060101010101" pitchFamily="49" charset="-122"/>
                <a:ea typeface="仿宋" panose="02010609060101010101" pitchFamily="49" charset="-122"/>
              </a:rPr>
              <a:t> </a:t>
            </a:r>
            <a:r>
              <a:rPr lang="en-US" altLang="zh-CN" sz="2400" b="1" dirty="0" err="1">
                <a:latin typeface="仿宋" panose="02010609060101010101" pitchFamily="49" charset="-122"/>
                <a:ea typeface="仿宋" panose="02010609060101010101" pitchFamily="49" charset="-122"/>
              </a:rPr>
              <a:t>Keras</a:t>
            </a:r>
            <a:r>
              <a:rPr lang="en-US" altLang="zh-CN" sz="2400" b="1" dirty="0">
                <a:latin typeface="仿宋" panose="02010609060101010101" pitchFamily="49" charset="-122"/>
                <a:ea typeface="仿宋" panose="02010609060101010101" pitchFamily="49" charset="-122"/>
              </a:rPr>
              <a:t> </a:t>
            </a:r>
            <a:r>
              <a:rPr lang="zh-CN" altLang="en-US" sz="2400" b="1" dirty="0">
                <a:latin typeface="仿宋" panose="02010609060101010101" pitchFamily="49" charset="-122"/>
                <a:ea typeface="仿宋" panose="02010609060101010101" pitchFamily="49" charset="-122"/>
              </a:rPr>
              <a:t>官方教程</a:t>
            </a:r>
          </a:p>
          <a:p>
            <a:pPr lvl="0" defTabSz="914400">
              <a:lnSpc>
                <a:spcPct val="150000"/>
              </a:lnSpc>
              <a:defRPr/>
            </a:pPr>
            <a:r>
              <a:rPr lang="en-US" altLang="zh-CN" sz="2400" dirty="0">
                <a:latin typeface="仿宋" panose="02010609060101010101" pitchFamily="49" charset="-122"/>
                <a:ea typeface="仿宋" panose="02010609060101010101" pitchFamily="49" charset="-122"/>
              </a:rPr>
              <a:t>http://www.cnblogs.com/lc1217/p/7132364.html</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811844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84653" y="1754055"/>
            <a:ext cx="8345936" cy="2062103"/>
          </a:xfrm>
          <a:prstGeom prst="rect">
            <a:avLst/>
          </a:prstGeom>
        </p:spPr>
        <p:txBody>
          <a:bodyPr wrap="square">
            <a:spAutoFit/>
          </a:bodyPr>
          <a:lstStyle/>
          <a:p>
            <a:pPr>
              <a:lnSpc>
                <a:spcPct val="200000"/>
              </a:lnSpc>
            </a:pPr>
            <a:r>
              <a:rPr lang="zh-CN" altLang="en-US" sz="3200" dirty="0" smtClean="0">
                <a:latin typeface="仿宋" panose="02010609060101010101" pitchFamily="49" charset="-122"/>
                <a:ea typeface="仿宋" panose="02010609060101010101" pitchFamily="49" charset="-122"/>
              </a:rPr>
              <a:t>  未来社会，与你竞争的不只是与你同行业的人，还有</a:t>
            </a:r>
            <a:r>
              <a:rPr lang="en-US" altLang="zh-CN" sz="3200" dirty="0" smtClean="0">
                <a:latin typeface="仿宋" panose="02010609060101010101" pitchFamily="49" charset="-122"/>
                <a:ea typeface="仿宋" panose="02010609060101010101" pitchFamily="49" charset="-122"/>
              </a:rPr>
              <a:t>……</a:t>
            </a:r>
            <a:endParaRPr lang="zh-CN" altLang="en-US" sz="32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722254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7191056" cy="523220"/>
          </a:xfrm>
          <a:prstGeom prst="rect">
            <a:avLst/>
          </a:prstGeom>
        </p:spPr>
        <p:txBody>
          <a:bodyPr wrap="square">
            <a:spAutoFit/>
          </a:bodyPr>
          <a:lstStyle/>
          <a:p>
            <a:r>
              <a:rPr lang="zh-CN" altLang="en-US" sz="2800" b="1" dirty="0" smtClean="0">
                <a:latin typeface="黑体" panose="02010609060101010101" pitchFamily="49" charset="-122"/>
                <a:ea typeface="黑体" panose="02010609060101010101" pitchFamily="49" charset="-122"/>
              </a:rPr>
              <a:t>机器学习的基本过程</a:t>
            </a:r>
            <a:r>
              <a:rPr lang="en-US" altLang="zh-CN" sz="2800" b="1" dirty="0" smtClean="0">
                <a:latin typeface="黑体" panose="02010609060101010101" pitchFamily="49" charset="-122"/>
                <a:ea typeface="黑体" panose="02010609060101010101" pitchFamily="49" charset="-122"/>
              </a:rPr>
              <a:t>——</a:t>
            </a:r>
            <a:r>
              <a:rPr lang="zh-CN" altLang="en-US" sz="2800" b="1" dirty="0" smtClean="0">
                <a:latin typeface="黑体" panose="02010609060101010101" pitchFamily="49" charset="-122"/>
                <a:ea typeface="黑体" panose="02010609060101010101" pitchFamily="49" charset="-122"/>
              </a:rPr>
              <a:t>鸢尾花为例</a:t>
            </a:r>
            <a:endParaRPr lang="zh-CN" altLang="en-US" sz="2800" b="1" dirty="0">
              <a:latin typeface="黑体" panose="02010609060101010101" pitchFamily="49" charset="-122"/>
              <a:ea typeface="黑体" panose="02010609060101010101" pitchFamily="49" charset="-122"/>
            </a:endParaRPr>
          </a:p>
        </p:txBody>
      </p:sp>
      <p:sp>
        <p:nvSpPr>
          <p:cNvPr id="2" name="文本框 1"/>
          <p:cNvSpPr txBox="1"/>
          <p:nvPr/>
        </p:nvSpPr>
        <p:spPr>
          <a:xfrm>
            <a:off x="1146746" y="1536491"/>
            <a:ext cx="4873053" cy="523220"/>
          </a:xfrm>
          <a:prstGeom prst="rect">
            <a:avLst/>
          </a:prstGeom>
          <a:noFill/>
        </p:spPr>
        <p:txBody>
          <a:bodyPr wrap="square" rtlCol="0">
            <a:spAutoFit/>
          </a:bodyPr>
          <a:lstStyle/>
          <a:p>
            <a:r>
              <a:rPr lang="en-US" altLang="zh-CN" sz="2800" dirty="0" smtClean="0">
                <a:latin typeface="黑体" panose="02010609060101010101" pitchFamily="49" charset="-122"/>
                <a:ea typeface="黑体" panose="02010609060101010101" pitchFamily="49" charset="-122"/>
              </a:rPr>
              <a:t>7.</a:t>
            </a:r>
            <a:r>
              <a:rPr lang="zh-CN" altLang="en-US" sz="2800" dirty="0" smtClean="0">
                <a:latin typeface="黑体" panose="02010609060101010101" pitchFamily="49" charset="-122"/>
                <a:ea typeface="黑体" panose="02010609060101010101" pitchFamily="49" charset="-122"/>
              </a:rPr>
              <a:t>模型的使用</a:t>
            </a:r>
            <a:endParaRPr lang="zh-CN" altLang="en-US" sz="2800" dirty="0">
              <a:latin typeface="黑体" panose="02010609060101010101" pitchFamily="49" charset="-122"/>
              <a:ea typeface="黑体" panose="02010609060101010101" pitchFamily="49" charset="-122"/>
            </a:endParaRPr>
          </a:p>
        </p:txBody>
      </p:sp>
      <p:sp>
        <p:nvSpPr>
          <p:cNvPr id="5" name="矩形 4"/>
          <p:cNvSpPr/>
          <p:nvPr/>
        </p:nvSpPr>
        <p:spPr>
          <a:xfrm>
            <a:off x="1146746" y="2404213"/>
            <a:ext cx="10302304" cy="3323987"/>
          </a:xfrm>
          <a:prstGeom prst="rect">
            <a:avLst/>
          </a:prstGeom>
        </p:spPr>
        <p:txBody>
          <a:bodyPr wrap="square">
            <a:spAutoFit/>
          </a:bodyPr>
          <a:lstStyle/>
          <a:p>
            <a:pPr>
              <a:lnSpc>
                <a:spcPct val="150000"/>
              </a:lnSpc>
            </a:pPr>
            <a:r>
              <a:rPr lang="zh-CN" altLang="en-US" sz="2800" dirty="0">
                <a:latin typeface="仿宋" panose="02010609060101010101" pitchFamily="49" charset="-122"/>
                <a:ea typeface="仿宋" panose="02010609060101010101" pitchFamily="49" charset="-122"/>
              </a:rPr>
              <a:t>训练出来的模型可以把参数保存起来，下次使用时直接加载即可。一般来讲，模型训练需要的计算量是很大的，也需要较长的时间来训练，这是因为一个好的模型参数，需要对大型数据集进行训练后才能得到。而真正使用模型时，其计算量是比较少的，一般是直接把新样本作为输入，然后调用模型即可得出预测结果。</a:t>
            </a:r>
          </a:p>
        </p:txBody>
      </p:sp>
    </p:spTree>
    <p:extLst>
      <p:ext uri="{BB962C8B-B14F-4D97-AF65-F5344CB8AC3E}">
        <p14:creationId xmlns:p14="http://schemas.microsoft.com/office/powerpoint/2010/main" val="209994020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文本框 74"/>
          <p:cNvSpPr txBox="1"/>
          <p:nvPr/>
        </p:nvSpPr>
        <p:spPr>
          <a:xfrm>
            <a:off x="541139" y="552298"/>
            <a:ext cx="5183799" cy="738664"/>
          </a:xfrm>
          <a:prstGeom prst="rect">
            <a:avLst/>
          </a:prstGeom>
          <a:noFill/>
        </p:spPr>
        <p:txBody>
          <a:bodyPr wrap="square" rtlCol="0">
            <a:spAutoFit/>
          </a:bodyPr>
          <a:lstStyle/>
          <a:p>
            <a:pPr>
              <a:lnSpc>
                <a:spcPct val="150000"/>
              </a:lnSpc>
            </a:pPr>
            <a:r>
              <a:rPr lang="zh-CN" altLang="en-US" sz="2800" b="1" dirty="0" smtClean="0">
                <a:solidFill>
                  <a:srgbClr val="FFFF00"/>
                </a:solidFill>
                <a:latin typeface="仿宋" panose="02010609060101010101" pitchFamily="49" charset="-122"/>
                <a:ea typeface="仿宋" panose="02010609060101010101" pitchFamily="49" charset="-122"/>
              </a:rPr>
              <a:t>回看</a:t>
            </a:r>
            <a:r>
              <a:rPr lang="zh-CN" altLang="en-US" sz="2800" dirty="0" smtClean="0">
                <a:latin typeface="仿宋" panose="02010609060101010101" pitchFamily="49" charset="-122"/>
                <a:ea typeface="仿宋" panose="02010609060101010101" pitchFamily="49" charset="-122"/>
              </a:rPr>
              <a:t>卷积</a:t>
            </a:r>
            <a:r>
              <a:rPr lang="zh-CN" altLang="en-US" sz="2800" dirty="0">
                <a:latin typeface="仿宋" panose="02010609060101010101" pitchFamily="49" charset="-122"/>
                <a:ea typeface="仿宋" panose="02010609060101010101" pitchFamily="49" charset="-122"/>
              </a:rPr>
              <a:t>神经网络的搭建</a:t>
            </a:r>
            <a:r>
              <a:rPr lang="zh-CN" altLang="en-US" sz="2800" dirty="0" smtClean="0">
                <a:latin typeface="仿宋" panose="02010609060101010101" pitchFamily="49" charset="-122"/>
                <a:ea typeface="仿宋" panose="02010609060101010101" pitchFamily="49" charset="-122"/>
              </a:rPr>
              <a:t>过程</a:t>
            </a:r>
            <a:endParaRPr lang="en-US" altLang="zh-CN" sz="2800" dirty="0">
              <a:latin typeface="仿宋" panose="02010609060101010101" pitchFamily="49" charset="-122"/>
              <a:ea typeface="仿宋" panose="02010609060101010101" pitchFamily="49" charset="-122"/>
            </a:endParaRPr>
          </a:p>
        </p:txBody>
      </p:sp>
      <p:sp>
        <p:nvSpPr>
          <p:cNvPr id="3" name="文本框 2"/>
          <p:cNvSpPr txBox="1"/>
          <p:nvPr/>
        </p:nvSpPr>
        <p:spPr>
          <a:xfrm>
            <a:off x="7304123" y="1370385"/>
            <a:ext cx="4073169" cy="3329758"/>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其实是将</a:t>
            </a:r>
            <a:r>
              <a:rPr lang="zh-CN" altLang="en-US" sz="2400" dirty="0">
                <a:latin typeface="仿宋" panose="02010609060101010101" pitchFamily="49" charset="-122"/>
                <a:ea typeface="仿宋" panose="02010609060101010101" pitchFamily="49" charset="-122"/>
              </a:rPr>
              <a:t>上一层的输出作为下一层的</a:t>
            </a:r>
            <a:r>
              <a:rPr lang="zh-CN" altLang="en-US" sz="2400" dirty="0" smtClean="0">
                <a:latin typeface="仿宋" panose="02010609060101010101" pitchFamily="49" charset="-122"/>
                <a:ea typeface="仿宋" panose="02010609060101010101" pitchFamily="49" charset="-122"/>
              </a:rPr>
              <a:t>输入，实现层层叠加的过程，最终实现与输出结果建立计算关系；这种搭建过程，又称为</a:t>
            </a:r>
            <a:r>
              <a:rPr lang="en-US" altLang="zh-CN" sz="2400" dirty="0" smtClean="0">
                <a:solidFill>
                  <a:srgbClr val="FFFF00"/>
                </a:solidFill>
                <a:latin typeface="仿宋" panose="02010609060101010101" pitchFamily="49" charset="-122"/>
                <a:ea typeface="仿宋" panose="02010609060101010101" pitchFamily="49" charset="-122"/>
              </a:rPr>
              <a:t>DNN</a:t>
            </a:r>
            <a:r>
              <a:rPr lang="zh-CN" altLang="en-US" sz="2400" dirty="0" smtClean="0">
                <a:solidFill>
                  <a:srgbClr val="FFFF00"/>
                </a:solidFill>
                <a:latin typeface="仿宋" panose="02010609060101010101" pitchFamily="49" charset="-122"/>
                <a:ea typeface="仿宋" panose="02010609060101010101" pitchFamily="49" charset="-122"/>
              </a:rPr>
              <a:t>前向传播算法</a:t>
            </a:r>
            <a:r>
              <a:rPr lang="zh-CN" altLang="en-US" sz="2400" dirty="0" smtClean="0">
                <a:latin typeface="仿宋" panose="02010609060101010101" pitchFamily="49" charset="-122"/>
                <a:ea typeface="仿宋" panose="02010609060101010101" pitchFamily="49" charset="-122"/>
              </a:rPr>
              <a:t>。</a:t>
            </a:r>
            <a:endParaRPr lang="en-US" altLang="zh-CN" sz="2400" dirty="0">
              <a:latin typeface="仿宋" panose="02010609060101010101" pitchFamily="49" charset="-122"/>
              <a:ea typeface="仿宋" panose="02010609060101010101" pitchFamily="49" charset="-122"/>
            </a:endParaRPr>
          </a:p>
        </p:txBody>
      </p:sp>
      <p:sp>
        <p:nvSpPr>
          <p:cNvPr id="4" name="文本框 3"/>
          <p:cNvSpPr txBox="1"/>
          <p:nvPr/>
        </p:nvSpPr>
        <p:spPr>
          <a:xfrm>
            <a:off x="629583" y="5098855"/>
            <a:ext cx="10995318" cy="646331"/>
          </a:xfrm>
          <a:prstGeom prst="rect">
            <a:avLst/>
          </a:prstGeom>
          <a:noFill/>
        </p:spPr>
        <p:txBody>
          <a:bodyPr wrap="none" rtlCol="0">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神经网络的搭建仅完成</a:t>
            </a:r>
            <a:r>
              <a:rPr lang="zh-CN" altLang="en-US" sz="2400" dirty="0">
                <a:latin typeface="仿宋" panose="02010609060101010101" pitchFamily="49" charset="-122"/>
                <a:ea typeface="仿宋" panose="02010609060101010101" pitchFamily="49" charset="-122"/>
              </a:rPr>
              <a:t>了图像</a:t>
            </a:r>
            <a:r>
              <a:rPr lang="zh-CN" altLang="en-US" sz="2400" dirty="0" smtClean="0">
                <a:latin typeface="仿宋" panose="02010609060101010101" pitchFamily="49" charset="-122"/>
                <a:ea typeface="仿宋" panose="02010609060101010101" pitchFamily="49" charset="-122"/>
              </a:rPr>
              <a:t>特征的层层提取，之后与结果建立了映射关系。</a:t>
            </a:r>
            <a:endParaRPr lang="en-US" altLang="zh-CN" sz="2400" dirty="0">
              <a:latin typeface="仿宋" panose="02010609060101010101" pitchFamily="49" charset="-122"/>
              <a:ea typeface="仿宋" panose="02010609060101010101" pitchFamily="49" charset="-122"/>
            </a:endParaRPr>
          </a:p>
        </p:txBody>
      </p:sp>
      <p:sp>
        <p:nvSpPr>
          <p:cNvPr id="2" name="下箭头 1"/>
          <p:cNvSpPr/>
          <p:nvPr/>
        </p:nvSpPr>
        <p:spPr>
          <a:xfrm>
            <a:off x="2378765" y="1649896"/>
            <a:ext cx="172278" cy="149026"/>
          </a:xfrm>
          <a:prstGeom prst="downArrow">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grpSp>
        <p:nvGrpSpPr>
          <p:cNvPr id="6" name="组合 5"/>
          <p:cNvGrpSpPr/>
          <p:nvPr/>
        </p:nvGrpSpPr>
        <p:grpSpPr>
          <a:xfrm>
            <a:off x="443586" y="1370385"/>
            <a:ext cx="6766349" cy="3340763"/>
            <a:chOff x="443586" y="1370385"/>
            <a:chExt cx="6766349" cy="3340763"/>
          </a:xfrm>
        </p:grpSpPr>
        <p:pic>
          <p:nvPicPr>
            <p:cNvPr id="22621" name="Picture 93" descr="https://img-blog.csdn.net/20180617141830253?watermark/2/text/aHR0cHM6Ly9ibG9nLmNzZG4ubmV0L3NtaWxlamlhc21pbGU=/font/5a6L5L2T/fontsize/400/fill/I0JBQkFCMA==/dissolve/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86" y="1370385"/>
              <a:ext cx="6766349" cy="33407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对象 6"/>
            <p:cNvGraphicFramePr>
              <a:graphicFrameLocks noChangeAspect="1"/>
            </p:cNvGraphicFramePr>
            <p:nvPr>
              <p:extLst>
                <p:ext uri="{D42A27DB-BD31-4B8C-83A1-F6EECF244321}">
                  <p14:modId xmlns:p14="http://schemas.microsoft.com/office/powerpoint/2010/main" val="2433260930"/>
                </p:ext>
              </p:extLst>
            </p:nvPr>
          </p:nvGraphicFramePr>
          <p:xfrm>
            <a:off x="743971" y="1825062"/>
            <a:ext cx="316272" cy="474408"/>
          </p:xfrm>
          <a:graphic>
            <a:graphicData uri="http://schemas.openxmlformats.org/presentationml/2006/ole">
              <mc:AlternateContent xmlns:mc="http://schemas.openxmlformats.org/markup-compatibility/2006">
                <mc:Choice xmlns:v="urn:schemas-microsoft-com:vml" Requires="v">
                  <p:oleObj spid="_x0000_s24662" name="Equation" r:id="rId5" imgW="152280" imgH="228600" progId="Equation.DSMT4">
                    <p:embed/>
                  </p:oleObj>
                </mc:Choice>
                <mc:Fallback>
                  <p:oleObj name="Equation" r:id="rId5" imgW="152280" imgH="228600" progId="Equation.DSMT4">
                    <p:embed/>
                    <p:pic>
                      <p:nvPicPr>
                        <p:cNvPr id="66" name="对象 65"/>
                        <p:cNvPicPr/>
                        <p:nvPr/>
                      </p:nvPicPr>
                      <p:blipFill>
                        <a:blip r:embed="rId6"/>
                        <a:stretch>
                          <a:fillRect/>
                        </a:stretch>
                      </p:blipFill>
                      <p:spPr>
                        <a:xfrm>
                          <a:off x="743971" y="1825062"/>
                          <a:ext cx="316272" cy="474408"/>
                        </a:xfrm>
                        <a:prstGeom prst="rect">
                          <a:avLst/>
                        </a:prstGeom>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2807954857"/>
                </p:ext>
              </p:extLst>
            </p:nvPr>
          </p:nvGraphicFramePr>
          <p:xfrm>
            <a:off x="715722" y="2146398"/>
            <a:ext cx="344487" cy="474663"/>
          </p:xfrm>
          <a:graphic>
            <a:graphicData uri="http://schemas.openxmlformats.org/presentationml/2006/ole">
              <mc:AlternateContent xmlns:mc="http://schemas.openxmlformats.org/markup-compatibility/2006">
                <mc:Choice xmlns:v="urn:schemas-microsoft-com:vml" Requires="v">
                  <p:oleObj spid="_x0000_s24663" name="Equation" r:id="rId7" imgW="164880" imgH="228600" progId="Equation.DSMT4">
                    <p:embed/>
                  </p:oleObj>
                </mc:Choice>
                <mc:Fallback>
                  <p:oleObj name="Equation" r:id="rId7" imgW="164880" imgH="228600" progId="Equation.DSMT4">
                    <p:embed/>
                    <p:pic>
                      <p:nvPicPr>
                        <p:cNvPr id="67" name="对象 66"/>
                        <p:cNvPicPr/>
                        <p:nvPr/>
                      </p:nvPicPr>
                      <p:blipFill>
                        <a:blip r:embed="rId8"/>
                        <a:stretch>
                          <a:fillRect/>
                        </a:stretch>
                      </p:blipFill>
                      <p:spPr>
                        <a:xfrm>
                          <a:off x="715722" y="2146398"/>
                          <a:ext cx="344487" cy="474663"/>
                        </a:xfrm>
                        <a:prstGeom prst="rect">
                          <a:avLst/>
                        </a:prstGeom>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2317647879"/>
                </p:ext>
              </p:extLst>
            </p:nvPr>
          </p:nvGraphicFramePr>
          <p:xfrm>
            <a:off x="729863" y="4103083"/>
            <a:ext cx="344487" cy="474662"/>
          </p:xfrm>
          <a:graphic>
            <a:graphicData uri="http://schemas.openxmlformats.org/presentationml/2006/ole">
              <mc:AlternateContent xmlns:mc="http://schemas.openxmlformats.org/markup-compatibility/2006">
                <mc:Choice xmlns:v="urn:schemas-microsoft-com:vml" Requires="v">
                  <p:oleObj spid="_x0000_s24664" name="Equation" r:id="rId9" imgW="164880" imgH="228600" progId="Equation.DSMT4">
                    <p:embed/>
                  </p:oleObj>
                </mc:Choice>
                <mc:Fallback>
                  <p:oleObj name="Equation" r:id="rId9" imgW="164880" imgH="228600" progId="Equation.DSMT4">
                    <p:embed/>
                    <p:pic>
                      <p:nvPicPr>
                        <p:cNvPr id="68" name="对象 67"/>
                        <p:cNvPicPr/>
                        <p:nvPr/>
                      </p:nvPicPr>
                      <p:blipFill>
                        <a:blip r:embed="rId10"/>
                        <a:stretch>
                          <a:fillRect/>
                        </a:stretch>
                      </p:blipFill>
                      <p:spPr>
                        <a:xfrm>
                          <a:off x="729863" y="4103083"/>
                          <a:ext cx="344487" cy="474662"/>
                        </a:xfrm>
                        <a:prstGeom prst="rect">
                          <a:avLst/>
                        </a:prstGeom>
                      </p:spPr>
                    </p:pic>
                  </p:oleObj>
                </mc:Fallback>
              </mc:AlternateContent>
            </a:graphicData>
          </a:graphic>
        </p:graphicFrame>
        <p:sp>
          <p:nvSpPr>
            <p:cNvPr id="5" name="文本框 4"/>
            <p:cNvSpPr txBox="1"/>
            <p:nvPr/>
          </p:nvSpPr>
          <p:spPr>
            <a:xfrm>
              <a:off x="779316" y="2455789"/>
              <a:ext cx="245580" cy="1754326"/>
            </a:xfrm>
            <a:prstGeom prst="rect">
              <a:avLst/>
            </a:prstGeom>
            <a:noFill/>
          </p:spPr>
          <p:txBody>
            <a:bodyPr wrap="none" rtlCol="0">
              <a:spAutoFit/>
            </a:bodyPr>
            <a:lstStyle/>
            <a:p>
              <a:pPr>
                <a:lnSpc>
                  <a:spcPct val="120000"/>
                </a:lnSpc>
              </a:pPr>
              <a:r>
                <a:rPr lang="en-US" altLang="zh-CN" dirty="0" smtClean="0">
                  <a:solidFill>
                    <a:schemeClr val="bg1"/>
                  </a:solidFill>
                </a:rPr>
                <a:t>.</a:t>
              </a:r>
            </a:p>
            <a:p>
              <a:pPr>
                <a:lnSpc>
                  <a:spcPct val="120000"/>
                </a:lnSpc>
              </a:pPr>
              <a:r>
                <a:rPr lang="en-US" altLang="zh-CN" dirty="0" smtClean="0">
                  <a:solidFill>
                    <a:schemeClr val="bg1"/>
                  </a:solidFill>
                </a:rPr>
                <a:t>.</a:t>
              </a:r>
            </a:p>
            <a:p>
              <a:pPr>
                <a:lnSpc>
                  <a:spcPct val="120000"/>
                </a:lnSpc>
              </a:pPr>
              <a:r>
                <a:rPr lang="en-US" altLang="zh-CN" dirty="0" smtClean="0">
                  <a:solidFill>
                    <a:schemeClr val="bg1"/>
                  </a:solidFill>
                </a:rPr>
                <a:t>.</a:t>
              </a:r>
            </a:p>
            <a:p>
              <a:pPr>
                <a:lnSpc>
                  <a:spcPct val="120000"/>
                </a:lnSpc>
              </a:pPr>
              <a:r>
                <a:rPr lang="en-US" altLang="zh-CN" dirty="0" smtClean="0">
                  <a:solidFill>
                    <a:schemeClr val="bg1"/>
                  </a:solidFill>
                </a:rPr>
                <a:t>.</a:t>
              </a:r>
            </a:p>
            <a:p>
              <a:pPr>
                <a:lnSpc>
                  <a:spcPct val="120000"/>
                </a:lnSpc>
              </a:pPr>
              <a:r>
                <a:rPr lang="en-US" altLang="zh-CN" dirty="0">
                  <a:solidFill>
                    <a:schemeClr val="bg1"/>
                  </a:solidFill>
                </a:rPr>
                <a:t>.</a:t>
              </a:r>
              <a:endParaRPr lang="zh-CN" altLang="en-US" dirty="0">
                <a:solidFill>
                  <a:schemeClr val="bg1"/>
                </a:solidFill>
              </a:endParaRPr>
            </a:p>
          </p:txBody>
        </p:sp>
      </p:grpSp>
    </p:spTree>
    <p:extLst>
      <p:ext uri="{BB962C8B-B14F-4D97-AF65-F5344CB8AC3E}">
        <p14:creationId xmlns:p14="http://schemas.microsoft.com/office/powerpoint/2010/main" val="2749644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5760" y="545025"/>
            <a:ext cx="11322733" cy="1200329"/>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    即从输入开始经历层层计算就能得到输出结果，但这个结果跟真实结果间可能还存在很大偏差，这个偏差是怎么引起的呢？</a:t>
            </a:r>
            <a:endParaRPr lang="zh-CN" altLang="en-US" sz="2400" dirty="0">
              <a:latin typeface="仿宋" panose="02010609060101010101" pitchFamily="49" charset="-122"/>
              <a:ea typeface="仿宋" panose="02010609060101010101" pitchFamily="49" charset="-122"/>
            </a:endParaRPr>
          </a:p>
        </p:txBody>
      </p:sp>
      <p:sp>
        <p:nvSpPr>
          <p:cNvPr id="4" name="矩形 3"/>
          <p:cNvSpPr/>
          <p:nvPr/>
        </p:nvSpPr>
        <p:spPr>
          <a:xfrm>
            <a:off x="496540" y="1841634"/>
            <a:ext cx="3990472" cy="3071213"/>
          </a:xfrm>
          <a:prstGeom prst="rect">
            <a:avLst/>
          </a:prstGeom>
          <a:solidFill>
            <a:schemeClr val="tx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867782" y="2063672"/>
            <a:ext cx="410239" cy="4389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854946" y="2738574"/>
            <a:ext cx="423075" cy="433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62583" y="3789503"/>
            <a:ext cx="407918" cy="396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965274" y="2899250"/>
            <a:ext cx="599602" cy="610158"/>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a:stCxn id="5" idx="6"/>
            <a:endCxn id="8" idx="2"/>
          </p:cNvCxnSpPr>
          <p:nvPr/>
        </p:nvCxnSpPr>
        <p:spPr>
          <a:xfrm>
            <a:off x="1278021" y="2283142"/>
            <a:ext cx="687253" cy="921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6" idx="6"/>
            <a:endCxn id="8" idx="2"/>
          </p:cNvCxnSpPr>
          <p:nvPr/>
        </p:nvCxnSpPr>
        <p:spPr>
          <a:xfrm>
            <a:off x="1278021" y="2955462"/>
            <a:ext cx="687253" cy="248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7" idx="6"/>
            <a:endCxn id="8" idx="2"/>
          </p:cNvCxnSpPr>
          <p:nvPr/>
        </p:nvCxnSpPr>
        <p:spPr>
          <a:xfrm flipV="1">
            <a:off x="1270501" y="3204329"/>
            <a:ext cx="694773" cy="78334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对象 11"/>
          <p:cNvGraphicFramePr>
            <a:graphicFrameLocks noChangeAspect="1"/>
          </p:cNvGraphicFramePr>
          <p:nvPr>
            <p:extLst>
              <p:ext uri="{D42A27DB-BD31-4B8C-83A1-F6EECF244321}">
                <p14:modId xmlns:p14="http://schemas.microsoft.com/office/powerpoint/2010/main" val="1081208881"/>
              </p:ext>
            </p:extLst>
          </p:nvPr>
        </p:nvGraphicFramePr>
        <p:xfrm>
          <a:off x="2120667" y="3008824"/>
          <a:ext cx="114300" cy="177800"/>
        </p:xfrm>
        <a:graphic>
          <a:graphicData uri="http://schemas.openxmlformats.org/presentationml/2006/ole">
            <mc:AlternateContent xmlns:mc="http://schemas.openxmlformats.org/markup-compatibility/2006">
              <mc:Choice xmlns:v="urn:schemas-microsoft-com:vml" Requires="v">
                <p:oleObj spid="_x0000_s25979" name="Equation" r:id="rId4" imgW="114120" imgH="177480" progId="Equation.DSMT4">
                  <p:embed/>
                </p:oleObj>
              </mc:Choice>
              <mc:Fallback>
                <p:oleObj name="Equation" r:id="rId4" imgW="114120" imgH="177480" progId="Equation.DSMT4">
                  <p:embed/>
                  <p:pic>
                    <p:nvPicPr>
                      <p:cNvPr id="53" name="对象 52"/>
                      <p:cNvPicPr/>
                      <p:nvPr/>
                    </p:nvPicPr>
                    <p:blipFill>
                      <a:blip r:embed="rId5"/>
                      <a:stretch>
                        <a:fillRect/>
                      </a:stretch>
                    </p:blipFill>
                    <p:spPr>
                      <a:xfrm>
                        <a:off x="2120667" y="3008824"/>
                        <a:ext cx="114300" cy="177800"/>
                      </a:xfrm>
                      <a:prstGeom prst="rect">
                        <a:avLst/>
                      </a:prstGeom>
                    </p:spPr>
                  </p:pic>
                </p:oleObj>
              </mc:Fallback>
            </mc:AlternateContent>
          </a:graphicData>
        </a:graphic>
      </p:graphicFrame>
      <p:graphicFrame>
        <p:nvGraphicFramePr>
          <p:cNvPr id="13" name="对象 12"/>
          <p:cNvGraphicFramePr>
            <a:graphicFrameLocks noChangeAspect="1"/>
          </p:cNvGraphicFramePr>
          <p:nvPr>
            <p:extLst>
              <p:ext uri="{D42A27DB-BD31-4B8C-83A1-F6EECF244321}">
                <p14:modId xmlns:p14="http://schemas.microsoft.com/office/powerpoint/2010/main" val="1497732869"/>
              </p:ext>
            </p:extLst>
          </p:nvPr>
        </p:nvGraphicFramePr>
        <p:xfrm>
          <a:off x="2150816" y="3042262"/>
          <a:ext cx="378963" cy="329533"/>
        </p:xfrm>
        <a:graphic>
          <a:graphicData uri="http://schemas.openxmlformats.org/presentationml/2006/ole">
            <mc:AlternateContent xmlns:mc="http://schemas.openxmlformats.org/markup-compatibility/2006">
              <mc:Choice xmlns:v="urn:schemas-microsoft-com:vml" Requires="v">
                <p:oleObj spid="_x0000_s25980" name="Equation" r:id="rId6" imgW="291960" imgH="253800" progId="Equation.DSMT4">
                  <p:embed/>
                </p:oleObj>
              </mc:Choice>
              <mc:Fallback>
                <p:oleObj name="Equation" r:id="rId6" imgW="291960" imgH="253800" progId="Equation.DSMT4">
                  <p:embed/>
                  <p:pic>
                    <p:nvPicPr>
                      <p:cNvPr id="54" name="对象 53"/>
                      <p:cNvPicPr/>
                      <p:nvPr/>
                    </p:nvPicPr>
                    <p:blipFill>
                      <a:blip r:embed="rId7"/>
                      <a:stretch>
                        <a:fillRect/>
                      </a:stretch>
                    </p:blipFill>
                    <p:spPr>
                      <a:xfrm>
                        <a:off x="2150816" y="3042262"/>
                        <a:ext cx="378963" cy="329533"/>
                      </a:xfrm>
                      <a:prstGeom prst="rect">
                        <a:avLst/>
                      </a:prstGeom>
                    </p:spPr>
                  </p:pic>
                </p:oleObj>
              </mc:Fallback>
            </mc:AlternateContent>
          </a:graphicData>
        </a:graphic>
      </p:graphicFrame>
      <p:sp>
        <p:nvSpPr>
          <p:cNvPr id="14" name="椭圆 13"/>
          <p:cNvSpPr/>
          <p:nvPr/>
        </p:nvSpPr>
        <p:spPr>
          <a:xfrm>
            <a:off x="3244126" y="2912749"/>
            <a:ext cx="544431" cy="588304"/>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a:stCxn id="8" idx="6"/>
            <a:endCxn id="14" idx="2"/>
          </p:cNvCxnSpPr>
          <p:nvPr/>
        </p:nvCxnSpPr>
        <p:spPr>
          <a:xfrm>
            <a:off x="2564876" y="3204329"/>
            <a:ext cx="679250" cy="2572"/>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8"/>
          <a:stretch>
            <a:fillRect/>
          </a:stretch>
        </p:blipFill>
        <p:spPr>
          <a:xfrm>
            <a:off x="3331356" y="3036831"/>
            <a:ext cx="372365" cy="374799"/>
          </a:xfrm>
          <a:prstGeom prst="rect">
            <a:avLst/>
          </a:prstGeom>
        </p:spPr>
      </p:pic>
      <p:sp>
        <p:nvSpPr>
          <p:cNvPr id="17" name="文本框 16"/>
          <p:cNvSpPr txBox="1"/>
          <p:nvPr/>
        </p:nvSpPr>
        <p:spPr>
          <a:xfrm>
            <a:off x="898555" y="3220814"/>
            <a:ext cx="492443" cy="605294"/>
          </a:xfrm>
          <a:prstGeom prst="rect">
            <a:avLst/>
          </a:prstGeom>
          <a:noFill/>
        </p:spPr>
        <p:txBody>
          <a:bodyPr vert="eaVert" wrap="none" rtlCol="0">
            <a:spAutoFit/>
          </a:bodyPr>
          <a:lstStyle/>
          <a:p>
            <a:r>
              <a:rPr lang="en-US" altLang="zh-CN" sz="2000" dirty="0">
                <a:latin typeface="+mn-ea"/>
              </a:rPr>
              <a:t>....</a:t>
            </a:r>
            <a:endParaRPr lang="zh-CN" altLang="en-US" sz="2000" dirty="0">
              <a:latin typeface="+mn-ea"/>
            </a:endParaRPr>
          </a:p>
        </p:txBody>
      </p:sp>
      <p:graphicFrame>
        <p:nvGraphicFramePr>
          <p:cNvPr id="18" name="对象 17"/>
          <p:cNvGraphicFramePr>
            <a:graphicFrameLocks noChangeAspect="1"/>
          </p:cNvGraphicFramePr>
          <p:nvPr>
            <p:extLst>
              <p:ext uri="{D42A27DB-BD31-4B8C-83A1-F6EECF244321}">
                <p14:modId xmlns:p14="http://schemas.microsoft.com/office/powerpoint/2010/main" val="177479560"/>
              </p:ext>
            </p:extLst>
          </p:nvPr>
        </p:nvGraphicFramePr>
        <p:xfrm>
          <a:off x="533774" y="1978237"/>
          <a:ext cx="316272" cy="474408"/>
        </p:xfrm>
        <a:graphic>
          <a:graphicData uri="http://schemas.openxmlformats.org/presentationml/2006/ole">
            <mc:AlternateContent xmlns:mc="http://schemas.openxmlformats.org/markup-compatibility/2006">
              <mc:Choice xmlns:v="urn:schemas-microsoft-com:vml" Requires="v">
                <p:oleObj spid="_x0000_s25981" name="Equation" r:id="rId9" imgW="152280" imgH="228600" progId="Equation.DSMT4">
                  <p:embed/>
                </p:oleObj>
              </mc:Choice>
              <mc:Fallback>
                <p:oleObj name="Equation" r:id="rId9" imgW="152280" imgH="228600" progId="Equation.DSMT4">
                  <p:embed/>
                  <p:pic>
                    <p:nvPicPr>
                      <p:cNvPr id="63" name="对象 62"/>
                      <p:cNvPicPr/>
                      <p:nvPr/>
                    </p:nvPicPr>
                    <p:blipFill>
                      <a:blip r:embed="rId10"/>
                      <a:stretch>
                        <a:fillRect/>
                      </a:stretch>
                    </p:blipFill>
                    <p:spPr>
                      <a:xfrm>
                        <a:off x="533774" y="1978237"/>
                        <a:ext cx="316272" cy="474408"/>
                      </a:xfrm>
                      <a:prstGeom prst="rect">
                        <a:avLst/>
                      </a:prstGeom>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586221765"/>
              </p:ext>
            </p:extLst>
          </p:nvPr>
        </p:nvGraphicFramePr>
        <p:xfrm>
          <a:off x="520467" y="2672274"/>
          <a:ext cx="344487" cy="474663"/>
        </p:xfrm>
        <a:graphic>
          <a:graphicData uri="http://schemas.openxmlformats.org/presentationml/2006/ole">
            <mc:AlternateContent xmlns:mc="http://schemas.openxmlformats.org/markup-compatibility/2006">
              <mc:Choice xmlns:v="urn:schemas-microsoft-com:vml" Requires="v">
                <p:oleObj spid="_x0000_s25982" name="Equation" r:id="rId11" imgW="164880" imgH="228600" progId="Equation.DSMT4">
                  <p:embed/>
                </p:oleObj>
              </mc:Choice>
              <mc:Fallback>
                <p:oleObj name="Equation" r:id="rId11" imgW="164880" imgH="228600" progId="Equation.DSMT4">
                  <p:embed/>
                  <p:pic>
                    <p:nvPicPr>
                      <p:cNvPr id="64" name="对象 63"/>
                      <p:cNvPicPr/>
                      <p:nvPr/>
                    </p:nvPicPr>
                    <p:blipFill>
                      <a:blip r:embed="rId12"/>
                      <a:stretch>
                        <a:fillRect/>
                      </a:stretch>
                    </p:blipFill>
                    <p:spPr>
                      <a:xfrm>
                        <a:off x="520467" y="2672274"/>
                        <a:ext cx="344487" cy="474663"/>
                      </a:xfrm>
                      <a:prstGeom prst="rect">
                        <a:avLst/>
                      </a:prstGeom>
                    </p:spPr>
                  </p:pic>
                </p:oleObj>
              </mc:Fallback>
            </mc:AlternateContent>
          </a:graphicData>
        </a:graphic>
      </p:graphicFrame>
      <p:graphicFrame>
        <p:nvGraphicFramePr>
          <p:cNvPr id="20" name="对象 19"/>
          <p:cNvGraphicFramePr>
            <a:graphicFrameLocks noChangeAspect="1"/>
          </p:cNvGraphicFramePr>
          <p:nvPr>
            <p:extLst>
              <p:ext uri="{D42A27DB-BD31-4B8C-83A1-F6EECF244321}">
                <p14:modId xmlns:p14="http://schemas.microsoft.com/office/powerpoint/2010/main" val="757058108"/>
              </p:ext>
            </p:extLst>
          </p:nvPr>
        </p:nvGraphicFramePr>
        <p:xfrm>
          <a:off x="520467" y="3750187"/>
          <a:ext cx="344487" cy="474662"/>
        </p:xfrm>
        <a:graphic>
          <a:graphicData uri="http://schemas.openxmlformats.org/presentationml/2006/ole">
            <mc:AlternateContent xmlns:mc="http://schemas.openxmlformats.org/markup-compatibility/2006">
              <mc:Choice xmlns:v="urn:schemas-microsoft-com:vml" Requires="v">
                <p:oleObj spid="_x0000_s25983" name="Equation" r:id="rId13" imgW="164880" imgH="228600" progId="Equation.DSMT4">
                  <p:embed/>
                </p:oleObj>
              </mc:Choice>
              <mc:Fallback>
                <p:oleObj name="Equation" r:id="rId13" imgW="164880" imgH="228600" progId="Equation.DSMT4">
                  <p:embed/>
                  <p:pic>
                    <p:nvPicPr>
                      <p:cNvPr id="65" name="对象 64"/>
                      <p:cNvPicPr/>
                      <p:nvPr/>
                    </p:nvPicPr>
                    <p:blipFill>
                      <a:blip r:embed="rId14"/>
                      <a:stretch>
                        <a:fillRect/>
                      </a:stretch>
                    </p:blipFill>
                    <p:spPr>
                      <a:xfrm>
                        <a:off x="520467" y="3750187"/>
                        <a:ext cx="344487" cy="474662"/>
                      </a:xfrm>
                      <a:prstGeom prst="rect">
                        <a:avLst/>
                      </a:prstGeom>
                    </p:spPr>
                  </p:pic>
                </p:oleObj>
              </mc:Fallback>
            </mc:AlternateContent>
          </a:graphicData>
        </a:graphic>
      </p:graphicFrame>
      <p:graphicFrame>
        <p:nvGraphicFramePr>
          <p:cNvPr id="21" name="对象 20"/>
          <p:cNvGraphicFramePr>
            <a:graphicFrameLocks noChangeAspect="1"/>
          </p:cNvGraphicFramePr>
          <p:nvPr>
            <p:extLst>
              <p:ext uri="{D42A27DB-BD31-4B8C-83A1-F6EECF244321}">
                <p14:modId xmlns:p14="http://schemas.microsoft.com/office/powerpoint/2010/main" val="1113623909"/>
              </p:ext>
            </p:extLst>
          </p:nvPr>
        </p:nvGraphicFramePr>
        <p:xfrm>
          <a:off x="1503129" y="2254762"/>
          <a:ext cx="368300" cy="474662"/>
        </p:xfrm>
        <a:graphic>
          <a:graphicData uri="http://schemas.openxmlformats.org/presentationml/2006/ole">
            <mc:AlternateContent xmlns:mc="http://schemas.openxmlformats.org/markup-compatibility/2006">
              <mc:Choice xmlns:v="urn:schemas-microsoft-com:vml" Requires="v">
                <p:oleObj spid="_x0000_s25984" name="Equation" r:id="rId15" imgW="177480" imgH="228600" progId="Equation.DSMT4">
                  <p:embed/>
                </p:oleObj>
              </mc:Choice>
              <mc:Fallback>
                <p:oleObj name="Equation" r:id="rId15" imgW="177480" imgH="228600" progId="Equation.DSMT4">
                  <p:embed/>
                  <p:pic>
                    <p:nvPicPr>
                      <p:cNvPr id="66" name="对象 65"/>
                      <p:cNvPicPr/>
                      <p:nvPr/>
                    </p:nvPicPr>
                    <p:blipFill>
                      <a:blip r:embed="rId16"/>
                      <a:stretch>
                        <a:fillRect/>
                      </a:stretch>
                    </p:blipFill>
                    <p:spPr>
                      <a:xfrm>
                        <a:off x="1503129" y="2254762"/>
                        <a:ext cx="368300" cy="474662"/>
                      </a:xfrm>
                      <a:prstGeom prst="rect">
                        <a:avLst/>
                      </a:prstGeom>
                    </p:spPr>
                  </p:pic>
                </p:oleObj>
              </mc:Fallback>
            </mc:AlternateContent>
          </a:graphicData>
        </a:graphic>
      </p:graphicFrame>
      <p:graphicFrame>
        <p:nvGraphicFramePr>
          <p:cNvPr id="22" name="对象 21"/>
          <p:cNvGraphicFramePr>
            <a:graphicFrameLocks noChangeAspect="1"/>
          </p:cNvGraphicFramePr>
          <p:nvPr>
            <p:extLst>
              <p:ext uri="{D42A27DB-BD31-4B8C-83A1-F6EECF244321}">
                <p14:modId xmlns:p14="http://schemas.microsoft.com/office/powerpoint/2010/main" val="1749797099"/>
              </p:ext>
            </p:extLst>
          </p:nvPr>
        </p:nvGraphicFramePr>
        <p:xfrm>
          <a:off x="1338029" y="2689737"/>
          <a:ext cx="395288" cy="474662"/>
        </p:xfrm>
        <a:graphic>
          <a:graphicData uri="http://schemas.openxmlformats.org/presentationml/2006/ole">
            <mc:AlternateContent xmlns:mc="http://schemas.openxmlformats.org/markup-compatibility/2006">
              <mc:Choice xmlns:v="urn:schemas-microsoft-com:vml" Requires="v">
                <p:oleObj spid="_x0000_s25985" name="Equation" r:id="rId17" imgW="190440" imgH="228600" progId="Equation.DSMT4">
                  <p:embed/>
                </p:oleObj>
              </mc:Choice>
              <mc:Fallback>
                <p:oleObj name="Equation" r:id="rId17" imgW="190440" imgH="228600" progId="Equation.DSMT4">
                  <p:embed/>
                  <p:pic>
                    <p:nvPicPr>
                      <p:cNvPr id="67" name="对象 66"/>
                      <p:cNvPicPr/>
                      <p:nvPr/>
                    </p:nvPicPr>
                    <p:blipFill>
                      <a:blip r:embed="rId18"/>
                      <a:stretch>
                        <a:fillRect/>
                      </a:stretch>
                    </p:blipFill>
                    <p:spPr>
                      <a:xfrm>
                        <a:off x="1338029" y="2689737"/>
                        <a:ext cx="395288" cy="474662"/>
                      </a:xfrm>
                      <a:prstGeom prst="rect">
                        <a:avLst/>
                      </a:prstGeom>
                    </p:spPr>
                  </p:pic>
                </p:oleObj>
              </mc:Fallback>
            </mc:AlternateContent>
          </a:graphicData>
        </a:graphic>
      </p:graphicFrame>
      <p:graphicFrame>
        <p:nvGraphicFramePr>
          <p:cNvPr id="23" name="对象 22"/>
          <p:cNvGraphicFramePr>
            <a:graphicFrameLocks noChangeAspect="1"/>
          </p:cNvGraphicFramePr>
          <p:nvPr>
            <p:extLst>
              <p:ext uri="{D42A27DB-BD31-4B8C-83A1-F6EECF244321}">
                <p14:modId xmlns:p14="http://schemas.microsoft.com/office/powerpoint/2010/main" val="2762148848"/>
              </p:ext>
            </p:extLst>
          </p:nvPr>
        </p:nvGraphicFramePr>
        <p:xfrm>
          <a:off x="1277900" y="3222330"/>
          <a:ext cx="393700" cy="474663"/>
        </p:xfrm>
        <a:graphic>
          <a:graphicData uri="http://schemas.openxmlformats.org/presentationml/2006/ole">
            <mc:AlternateContent xmlns:mc="http://schemas.openxmlformats.org/markup-compatibility/2006">
              <mc:Choice xmlns:v="urn:schemas-microsoft-com:vml" Requires="v">
                <p:oleObj spid="_x0000_s25986" name="Equation" r:id="rId19" imgW="190440" imgH="228600" progId="Equation.DSMT4">
                  <p:embed/>
                </p:oleObj>
              </mc:Choice>
              <mc:Fallback>
                <p:oleObj name="Equation" r:id="rId19" imgW="190440" imgH="228600" progId="Equation.DSMT4">
                  <p:embed/>
                  <p:pic>
                    <p:nvPicPr>
                      <p:cNvPr id="68" name="对象 67"/>
                      <p:cNvPicPr/>
                      <p:nvPr/>
                    </p:nvPicPr>
                    <p:blipFill>
                      <a:blip r:embed="rId20"/>
                      <a:stretch>
                        <a:fillRect/>
                      </a:stretch>
                    </p:blipFill>
                    <p:spPr>
                      <a:xfrm>
                        <a:off x="1277900" y="3222330"/>
                        <a:ext cx="393700" cy="474663"/>
                      </a:xfrm>
                      <a:prstGeom prst="rect">
                        <a:avLst/>
                      </a:prstGeom>
                    </p:spPr>
                  </p:pic>
                </p:oleObj>
              </mc:Fallback>
            </mc:AlternateContent>
          </a:graphicData>
        </a:graphic>
      </p:graphicFrame>
      <p:graphicFrame>
        <p:nvGraphicFramePr>
          <p:cNvPr id="24" name="对象 23"/>
          <p:cNvGraphicFramePr>
            <a:graphicFrameLocks noChangeAspect="1"/>
          </p:cNvGraphicFramePr>
          <p:nvPr>
            <p:extLst>
              <p:ext uri="{D42A27DB-BD31-4B8C-83A1-F6EECF244321}">
                <p14:modId xmlns:p14="http://schemas.microsoft.com/office/powerpoint/2010/main" val="3817275370"/>
              </p:ext>
            </p:extLst>
          </p:nvPr>
        </p:nvGraphicFramePr>
        <p:xfrm>
          <a:off x="1888132" y="3398864"/>
          <a:ext cx="826171" cy="759184"/>
        </p:xfrm>
        <a:graphic>
          <a:graphicData uri="http://schemas.openxmlformats.org/presentationml/2006/ole">
            <mc:AlternateContent xmlns:mc="http://schemas.openxmlformats.org/markup-compatibility/2006">
              <mc:Choice xmlns:v="urn:schemas-microsoft-com:vml" Requires="v">
                <p:oleObj spid="_x0000_s25987" name="Equation" r:id="rId21" imgW="469800" imgH="431640" progId="Equation.DSMT4">
                  <p:embed/>
                </p:oleObj>
              </mc:Choice>
              <mc:Fallback>
                <p:oleObj name="Equation" r:id="rId21" imgW="469800" imgH="431640" progId="Equation.DSMT4">
                  <p:embed/>
                  <p:pic>
                    <p:nvPicPr>
                      <p:cNvPr id="69" name="对象 68"/>
                      <p:cNvPicPr/>
                      <p:nvPr/>
                    </p:nvPicPr>
                    <p:blipFill>
                      <a:blip r:embed="rId22"/>
                      <a:stretch>
                        <a:fillRect/>
                      </a:stretch>
                    </p:blipFill>
                    <p:spPr>
                      <a:xfrm>
                        <a:off x="1888132" y="3398864"/>
                        <a:ext cx="826171" cy="759184"/>
                      </a:xfrm>
                      <a:prstGeom prst="rect">
                        <a:avLst/>
                      </a:prstGeom>
                    </p:spPr>
                  </p:pic>
                </p:oleObj>
              </mc:Fallback>
            </mc:AlternateContent>
          </a:graphicData>
        </a:graphic>
      </p:graphicFrame>
      <p:graphicFrame>
        <p:nvGraphicFramePr>
          <p:cNvPr id="25" name="对象 24"/>
          <p:cNvGraphicFramePr>
            <a:graphicFrameLocks noChangeAspect="1"/>
          </p:cNvGraphicFramePr>
          <p:nvPr>
            <p:extLst>
              <p:ext uri="{D42A27DB-BD31-4B8C-83A1-F6EECF244321}">
                <p14:modId xmlns:p14="http://schemas.microsoft.com/office/powerpoint/2010/main" val="3136348174"/>
              </p:ext>
            </p:extLst>
          </p:nvPr>
        </p:nvGraphicFramePr>
        <p:xfrm>
          <a:off x="2941404" y="3399349"/>
          <a:ext cx="1162050" cy="758825"/>
        </p:xfrm>
        <a:graphic>
          <a:graphicData uri="http://schemas.openxmlformats.org/presentationml/2006/ole">
            <mc:AlternateContent xmlns:mc="http://schemas.openxmlformats.org/markup-compatibility/2006">
              <mc:Choice xmlns:v="urn:schemas-microsoft-com:vml" Requires="v">
                <p:oleObj spid="_x0000_s25988" name="Equation" r:id="rId23" imgW="660240" imgH="431640" progId="Equation.DSMT4">
                  <p:embed/>
                </p:oleObj>
              </mc:Choice>
              <mc:Fallback>
                <p:oleObj name="Equation" r:id="rId23" imgW="660240" imgH="431640" progId="Equation.DSMT4">
                  <p:embed/>
                  <p:pic>
                    <p:nvPicPr>
                      <p:cNvPr id="70" name="对象 69"/>
                      <p:cNvPicPr/>
                      <p:nvPr/>
                    </p:nvPicPr>
                    <p:blipFill>
                      <a:blip r:embed="rId24"/>
                      <a:stretch>
                        <a:fillRect/>
                      </a:stretch>
                    </p:blipFill>
                    <p:spPr>
                      <a:xfrm>
                        <a:off x="2941404" y="3399349"/>
                        <a:ext cx="1162050" cy="758825"/>
                      </a:xfrm>
                      <a:prstGeom prst="rect">
                        <a:avLst/>
                      </a:prstGeom>
                    </p:spPr>
                  </p:pic>
                </p:oleObj>
              </mc:Fallback>
            </mc:AlternateContent>
          </a:graphicData>
        </a:graphic>
      </p:graphicFrame>
      <p:sp>
        <p:nvSpPr>
          <p:cNvPr id="26" name="右箭头 25"/>
          <p:cNvSpPr/>
          <p:nvPr/>
        </p:nvSpPr>
        <p:spPr>
          <a:xfrm>
            <a:off x="4574242" y="3329946"/>
            <a:ext cx="349154" cy="342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4984146" y="1794356"/>
            <a:ext cx="6704347" cy="3118491"/>
            <a:chOff x="5079705" y="1915339"/>
            <a:chExt cx="6704347" cy="3118491"/>
          </a:xfrm>
        </p:grpSpPr>
        <p:sp>
          <p:nvSpPr>
            <p:cNvPr id="28" name="矩形 27"/>
            <p:cNvSpPr/>
            <p:nvPr/>
          </p:nvSpPr>
          <p:spPr>
            <a:xfrm>
              <a:off x="5079705" y="1915339"/>
              <a:ext cx="6704347" cy="3118491"/>
            </a:xfrm>
            <a:prstGeom prst="rect">
              <a:avLst/>
            </a:prstGeom>
            <a:solidFill>
              <a:schemeClr val="tx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椭圆 28"/>
            <p:cNvSpPr/>
            <p:nvPr/>
          </p:nvSpPr>
          <p:spPr>
            <a:xfrm>
              <a:off x="5560171" y="2293512"/>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a:off x="5560171" y="2956278"/>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a:off x="5560171" y="3963494"/>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椭圆 31"/>
            <p:cNvSpPr/>
            <p:nvPr/>
          </p:nvSpPr>
          <p:spPr>
            <a:xfrm>
              <a:off x="6850491" y="1962617"/>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椭圆 32"/>
            <p:cNvSpPr/>
            <p:nvPr/>
          </p:nvSpPr>
          <p:spPr>
            <a:xfrm>
              <a:off x="6850491" y="2625383"/>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4" name="椭圆 33"/>
            <p:cNvSpPr/>
            <p:nvPr/>
          </p:nvSpPr>
          <p:spPr>
            <a:xfrm>
              <a:off x="6850491" y="3277642"/>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椭圆 34"/>
            <p:cNvSpPr/>
            <p:nvPr/>
          </p:nvSpPr>
          <p:spPr>
            <a:xfrm>
              <a:off x="6850491" y="4080911"/>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36" name="直接连接符 35"/>
            <p:cNvCxnSpPr>
              <a:stCxn id="29" idx="6"/>
              <a:endCxn id="32" idx="2"/>
            </p:cNvCxnSpPr>
            <p:nvPr/>
          </p:nvCxnSpPr>
          <p:spPr>
            <a:xfrm flipV="1">
              <a:off x="5936091" y="2160737"/>
              <a:ext cx="914400" cy="330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29" idx="6"/>
              <a:endCxn id="33" idx="2"/>
            </p:cNvCxnSpPr>
            <p:nvPr/>
          </p:nvCxnSpPr>
          <p:spPr>
            <a:xfrm>
              <a:off x="5936091" y="2491632"/>
              <a:ext cx="914400" cy="331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29" idx="6"/>
              <a:endCxn id="34" idx="2"/>
            </p:cNvCxnSpPr>
            <p:nvPr/>
          </p:nvCxnSpPr>
          <p:spPr>
            <a:xfrm>
              <a:off x="5936091" y="2491632"/>
              <a:ext cx="914400" cy="98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29" idx="6"/>
              <a:endCxn id="35" idx="2"/>
            </p:cNvCxnSpPr>
            <p:nvPr/>
          </p:nvCxnSpPr>
          <p:spPr>
            <a:xfrm>
              <a:off x="5936091" y="2491632"/>
              <a:ext cx="914400" cy="1787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0" idx="6"/>
              <a:endCxn id="32" idx="2"/>
            </p:cNvCxnSpPr>
            <p:nvPr/>
          </p:nvCxnSpPr>
          <p:spPr>
            <a:xfrm flipV="1">
              <a:off x="5936091" y="2160737"/>
              <a:ext cx="914400" cy="993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0" idx="6"/>
              <a:endCxn id="33" idx="2"/>
            </p:cNvCxnSpPr>
            <p:nvPr/>
          </p:nvCxnSpPr>
          <p:spPr>
            <a:xfrm flipV="1">
              <a:off x="5936091" y="2823503"/>
              <a:ext cx="914400" cy="330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30" idx="6"/>
              <a:endCxn id="34" idx="2"/>
            </p:cNvCxnSpPr>
            <p:nvPr/>
          </p:nvCxnSpPr>
          <p:spPr>
            <a:xfrm>
              <a:off x="5936091" y="3154398"/>
              <a:ext cx="914400" cy="32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30" idx="6"/>
              <a:endCxn id="35" idx="2"/>
            </p:cNvCxnSpPr>
            <p:nvPr/>
          </p:nvCxnSpPr>
          <p:spPr>
            <a:xfrm>
              <a:off x="5936091" y="3154398"/>
              <a:ext cx="914400" cy="1124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31" idx="6"/>
              <a:endCxn id="32" idx="2"/>
            </p:cNvCxnSpPr>
            <p:nvPr/>
          </p:nvCxnSpPr>
          <p:spPr>
            <a:xfrm flipV="1">
              <a:off x="5936091" y="2160737"/>
              <a:ext cx="914400" cy="2000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1" idx="6"/>
              <a:endCxn id="33" idx="2"/>
            </p:cNvCxnSpPr>
            <p:nvPr/>
          </p:nvCxnSpPr>
          <p:spPr>
            <a:xfrm flipV="1">
              <a:off x="5936091" y="2823503"/>
              <a:ext cx="914400" cy="133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31" idx="6"/>
              <a:endCxn id="34" idx="2"/>
            </p:cNvCxnSpPr>
            <p:nvPr/>
          </p:nvCxnSpPr>
          <p:spPr>
            <a:xfrm flipV="1">
              <a:off x="5936091" y="3475762"/>
              <a:ext cx="914400" cy="685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31" idx="6"/>
              <a:endCxn id="35" idx="2"/>
            </p:cNvCxnSpPr>
            <p:nvPr/>
          </p:nvCxnSpPr>
          <p:spPr>
            <a:xfrm>
              <a:off x="5936091" y="4161614"/>
              <a:ext cx="914400" cy="117417"/>
            </a:xfrm>
            <a:prstGeom prst="line">
              <a:avLst/>
            </a:prstGeom>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8900271" y="1962617"/>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椭圆 48"/>
            <p:cNvSpPr/>
            <p:nvPr/>
          </p:nvSpPr>
          <p:spPr>
            <a:xfrm>
              <a:off x="8900271" y="2625383"/>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0" name="椭圆 49"/>
            <p:cNvSpPr/>
            <p:nvPr/>
          </p:nvSpPr>
          <p:spPr>
            <a:xfrm>
              <a:off x="8900271" y="3277642"/>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1" name="椭圆 50"/>
            <p:cNvSpPr/>
            <p:nvPr/>
          </p:nvSpPr>
          <p:spPr>
            <a:xfrm>
              <a:off x="8900271" y="4060591"/>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椭圆 51"/>
            <p:cNvSpPr/>
            <p:nvPr/>
          </p:nvSpPr>
          <p:spPr>
            <a:xfrm>
              <a:off x="10950051" y="2689752"/>
              <a:ext cx="375920" cy="3962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3" name="椭圆 52"/>
            <p:cNvSpPr/>
            <p:nvPr/>
          </p:nvSpPr>
          <p:spPr>
            <a:xfrm>
              <a:off x="10950051" y="3687798"/>
              <a:ext cx="375920" cy="3962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54" name="直接连接符 53"/>
            <p:cNvCxnSpPr>
              <a:stCxn id="48" idx="6"/>
              <a:endCxn id="52" idx="2"/>
            </p:cNvCxnSpPr>
            <p:nvPr/>
          </p:nvCxnSpPr>
          <p:spPr>
            <a:xfrm>
              <a:off x="9276191" y="2160737"/>
              <a:ext cx="1673860" cy="72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48" idx="6"/>
              <a:endCxn id="53" idx="2"/>
            </p:cNvCxnSpPr>
            <p:nvPr/>
          </p:nvCxnSpPr>
          <p:spPr>
            <a:xfrm>
              <a:off x="9276191" y="2160737"/>
              <a:ext cx="1673860" cy="17251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49" idx="6"/>
              <a:endCxn id="52" idx="2"/>
            </p:cNvCxnSpPr>
            <p:nvPr/>
          </p:nvCxnSpPr>
          <p:spPr>
            <a:xfrm>
              <a:off x="9276191" y="2823503"/>
              <a:ext cx="1673860" cy="64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49" idx="6"/>
              <a:endCxn id="53" idx="2"/>
            </p:cNvCxnSpPr>
            <p:nvPr/>
          </p:nvCxnSpPr>
          <p:spPr>
            <a:xfrm>
              <a:off x="9276191" y="2823503"/>
              <a:ext cx="1673860" cy="1062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50" idx="6"/>
              <a:endCxn id="52" idx="2"/>
            </p:cNvCxnSpPr>
            <p:nvPr/>
          </p:nvCxnSpPr>
          <p:spPr>
            <a:xfrm flipV="1">
              <a:off x="9276191" y="2887872"/>
              <a:ext cx="1673860" cy="587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50" idx="6"/>
              <a:endCxn id="53" idx="2"/>
            </p:cNvCxnSpPr>
            <p:nvPr/>
          </p:nvCxnSpPr>
          <p:spPr>
            <a:xfrm>
              <a:off x="9276191" y="3475762"/>
              <a:ext cx="1673860" cy="410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51" idx="6"/>
              <a:endCxn id="52" idx="2"/>
            </p:cNvCxnSpPr>
            <p:nvPr/>
          </p:nvCxnSpPr>
          <p:spPr>
            <a:xfrm flipV="1">
              <a:off x="9276191" y="2887872"/>
              <a:ext cx="1673860" cy="137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51" idx="6"/>
              <a:endCxn id="53" idx="2"/>
            </p:cNvCxnSpPr>
            <p:nvPr/>
          </p:nvCxnSpPr>
          <p:spPr>
            <a:xfrm flipV="1">
              <a:off x="9276191" y="3885918"/>
              <a:ext cx="1673860" cy="372793"/>
            </a:xfrm>
            <a:prstGeom prst="line">
              <a:avLst/>
            </a:prstGeom>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7693137" y="2722087"/>
              <a:ext cx="1040670" cy="523220"/>
            </a:xfrm>
            <a:prstGeom prst="rect">
              <a:avLst/>
            </a:prstGeom>
            <a:noFill/>
          </p:spPr>
          <p:txBody>
            <a:bodyPr wrap="none" rtlCol="0">
              <a:spAutoFit/>
            </a:bodyPr>
            <a:lstStyle/>
            <a:p>
              <a:r>
                <a:rPr lang="en-US" altLang="zh-CN" sz="2800" dirty="0">
                  <a:solidFill>
                    <a:schemeClr val="bg1"/>
                  </a:solidFill>
                </a:rPr>
                <a:t>………</a:t>
              </a:r>
              <a:endParaRPr lang="zh-CN" altLang="en-US" sz="2800" dirty="0">
                <a:solidFill>
                  <a:schemeClr val="bg1"/>
                </a:solidFill>
              </a:endParaRPr>
            </a:p>
          </p:txBody>
        </p:sp>
        <p:sp>
          <p:nvSpPr>
            <p:cNvPr id="63" name="文本框 62"/>
            <p:cNvSpPr txBox="1"/>
            <p:nvPr/>
          </p:nvSpPr>
          <p:spPr>
            <a:xfrm>
              <a:off x="5309549" y="4413927"/>
              <a:ext cx="877163" cy="369332"/>
            </a:xfrm>
            <a:prstGeom prst="rect">
              <a:avLst/>
            </a:prstGeom>
            <a:noFill/>
          </p:spPr>
          <p:txBody>
            <a:bodyPr wrap="none" rtlCol="0">
              <a:spAutoFit/>
            </a:bodyPr>
            <a:lstStyle/>
            <a:p>
              <a:r>
                <a:rPr lang="zh-CN" altLang="en-US" dirty="0">
                  <a:solidFill>
                    <a:schemeClr val="bg1"/>
                  </a:solidFill>
                  <a:latin typeface="+mn-ea"/>
                </a:rPr>
                <a:t>输入层</a:t>
              </a:r>
            </a:p>
          </p:txBody>
        </p:sp>
        <p:sp>
          <p:nvSpPr>
            <p:cNvPr id="64" name="文本框 63"/>
            <p:cNvSpPr txBox="1"/>
            <p:nvPr/>
          </p:nvSpPr>
          <p:spPr>
            <a:xfrm>
              <a:off x="6572066" y="4438344"/>
              <a:ext cx="994183" cy="369332"/>
            </a:xfrm>
            <a:prstGeom prst="rect">
              <a:avLst/>
            </a:prstGeom>
            <a:noFill/>
          </p:spPr>
          <p:txBody>
            <a:bodyPr wrap="none" rtlCol="0">
              <a:spAutoFit/>
            </a:bodyPr>
            <a:lstStyle/>
            <a:p>
              <a:r>
                <a:rPr lang="zh-CN" altLang="en-US" dirty="0">
                  <a:solidFill>
                    <a:schemeClr val="bg1"/>
                  </a:solidFill>
                  <a:latin typeface="+mn-ea"/>
                </a:rPr>
                <a:t>隐含层</a:t>
              </a:r>
              <a:r>
                <a:rPr lang="en-US" altLang="zh-CN" dirty="0">
                  <a:solidFill>
                    <a:schemeClr val="bg1"/>
                  </a:solidFill>
                  <a:latin typeface="+mn-ea"/>
                </a:rPr>
                <a:t>1</a:t>
              </a:r>
              <a:endParaRPr lang="zh-CN" altLang="en-US" dirty="0">
                <a:solidFill>
                  <a:schemeClr val="bg1"/>
                </a:solidFill>
                <a:latin typeface="+mn-ea"/>
              </a:endParaRPr>
            </a:p>
          </p:txBody>
        </p:sp>
        <p:sp>
          <p:nvSpPr>
            <p:cNvPr id="65" name="文本框 64"/>
            <p:cNvSpPr txBox="1"/>
            <p:nvPr/>
          </p:nvSpPr>
          <p:spPr>
            <a:xfrm>
              <a:off x="8624061" y="4438344"/>
              <a:ext cx="1055097" cy="369332"/>
            </a:xfrm>
            <a:prstGeom prst="rect">
              <a:avLst/>
            </a:prstGeom>
            <a:noFill/>
          </p:spPr>
          <p:txBody>
            <a:bodyPr wrap="none" rtlCol="0">
              <a:spAutoFit/>
            </a:bodyPr>
            <a:lstStyle/>
            <a:p>
              <a:r>
                <a:rPr lang="zh-CN" altLang="en-US" dirty="0">
                  <a:solidFill>
                    <a:schemeClr val="bg1"/>
                  </a:solidFill>
                  <a:latin typeface="+mn-ea"/>
                </a:rPr>
                <a:t>隐含层</a:t>
              </a:r>
              <a:r>
                <a:rPr lang="en-US" altLang="zh-CN" dirty="0">
                  <a:solidFill>
                    <a:schemeClr val="bg1"/>
                  </a:solidFill>
                  <a:latin typeface="+mn-ea"/>
                </a:rPr>
                <a:t>N</a:t>
              </a:r>
              <a:endParaRPr lang="zh-CN" altLang="en-US" dirty="0">
                <a:solidFill>
                  <a:schemeClr val="bg1"/>
                </a:solidFill>
                <a:latin typeface="+mn-ea"/>
              </a:endParaRPr>
            </a:p>
          </p:txBody>
        </p:sp>
        <p:sp>
          <p:nvSpPr>
            <p:cNvPr id="66" name="文本框 65"/>
            <p:cNvSpPr txBox="1"/>
            <p:nvPr/>
          </p:nvSpPr>
          <p:spPr>
            <a:xfrm>
              <a:off x="10676056" y="4406330"/>
              <a:ext cx="1107996" cy="369332"/>
            </a:xfrm>
            <a:prstGeom prst="rect">
              <a:avLst/>
            </a:prstGeom>
            <a:noFill/>
          </p:spPr>
          <p:txBody>
            <a:bodyPr wrap="none" rtlCol="0">
              <a:spAutoFit/>
            </a:bodyPr>
            <a:lstStyle/>
            <a:p>
              <a:r>
                <a:rPr lang="zh-CN" altLang="en-US" dirty="0">
                  <a:solidFill>
                    <a:schemeClr val="bg1"/>
                  </a:solidFill>
                  <a:latin typeface="+mn-ea"/>
                </a:rPr>
                <a:t>分类输出</a:t>
              </a:r>
            </a:p>
          </p:txBody>
        </p:sp>
        <p:sp>
          <p:nvSpPr>
            <p:cNvPr id="67" name="文本框 66"/>
            <p:cNvSpPr txBox="1"/>
            <p:nvPr/>
          </p:nvSpPr>
          <p:spPr>
            <a:xfrm>
              <a:off x="5610573" y="3395041"/>
              <a:ext cx="492443" cy="31675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8" name="文本框 67"/>
            <p:cNvSpPr txBox="1"/>
            <p:nvPr/>
          </p:nvSpPr>
          <p:spPr>
            <a:xfrm>
              <a:off x="6874668" y="3741355"/>
              <a:ext cx="492443" cy="20454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9" name="文本框 68"/>
            <p:cNvSpPr txBox="1"/>
            <p:nvPr/>
          </p:nvSpPr>
          <p:spPr>
            <a:xfrm>
              <a:off x="8924448" y="3749767"/>
              <a:ext cx="492443" cy="20454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70" name="文本框 69"/>
            <p:cNvSpPr txBox="1"/>
            <p:nvPr/>
          </p:nvSpPr>
          <p:spPr>
            <a:xfrm>
              <a:off x="10983834" y="3154398"/>
              <a:ext cx="492443" cy="31675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graphicFrame>
          <p:nvGraphicFramePr>
            <p:cNvPr id="71" name="对象 70"/>
            <p:cNvGraphicFramePr>
              <a:graphicFrameLocks noChangeAspect="1"/>
            </p:cNvGraphicFramePr>
            <p:nvPr>
              <p:extLst>
                <p:ext uri="{D42A27DB-BD31-4B8C-83A1-F6EECF244321}">
                  <p14:modId xmlns:p14="http://schemas.microsoft.com/office/powerpoint/2010/main" val="1512500752"/>
                </p:ext>
              </p:extLst>
            </p:nvPr>
          </p:nvGraphicFramePr>
          <p:xfrm>
            <a:off x="5144967" y="2220101"/>
            <a:ext cx="316272" cy="474408"/>
          </p:xfrm>
          <a:graphic>
            <a:graphicData uri="http://schemas.openxmlformats.org/presentationml/2006/ole">
              <mc:AlternateContent xmlns:mc="http://schemas.openxmlformats.org/markup-compatibility/2006">
                <mc:Choice xmlns:v="urn:schemas-microsoft-com:vml" Requires="v">
                  <p:oleObj spid="_x0000_s25989" name="Equation" r:id="rId9" imgW="152280" imgH="228600" progId="Equation.DSMT4">
                    <p:embed/>
                  </p:oleObj>
                </mc:Choice>
                <mc:Fallback>
                  <p:oleObj name="Equation" r:id="rId9" imgW="152280" imgH="228600" progId="Equation.DSMT4">
                    <p:embed/>
                    <p:pic>
                      <p:nvPicPr>
                        <p:cNvPr id="72" name="对象 71"/>
                        <p:cNvPicPr/>
                        <p:nvPr/>
                      </p:nvPicPr>
                      <p:blipFill>
                        <a:blip r:embed="rId10"/>
                        <a:stretch>
                          <a:fillRect/>
                        </a:stretch>
                      </p:blipFill>
                      <p:spPr>
                        <a:xfrm>
                          <a:off x="5144967" y="2220101"/>
                          <a:ext cx="316272" cy="474408"/>
                        </a:xfrm>
                        <a:prstGeom prst="rect">
                          <a:avLst/>
                        </a:prstGeom>
                      </p:spPr>
                    </p:pic>
                  </p:oleObj>
                </mc:Fallback>
              </mc:AlternateContent>
            </a:graphicData>
          </a:graphic>
        </p:graphicFrame>
        <p:graphicFrame>
          <p:nvGraphicFramePr>
            <p:cNvPr id="72" name="对象 71"/>
            <p:cNvGraphicFramePr>
              <a:graphicFrameLocks noChangeAspect="1"/>
            </p:cNvGraphicFramePr>
            <p:nvPr>
              <p:extLst>
                <p:ext uri="{D42A27DB-BD31-4B8C-83A1-F6EECF244321}">
                  <p14:modId xmlns:p14="http://schemas.microsoft.com/office/powerpoint/2010/main" val="978339405"/>
                </p:ext>
              </p:extLst>
            </p:nvPr>
          </p:nvGraphicFramePr>
          <p:xfrm>
            <a:off x="5131660" y="2914138"/>
            <a:ext cx="344487" cy="474663"/>
          </p:xfrm>
          <a:graphic>
            <a:graphicData uri="http://schemas.openxmlformats.org/presentationml/2006/ole">
              <mc:AlternateContent xmlns:mc="http://schemas.openxmlformats.org/markup-compatibility/2006">
                <mc:Choice xmlns:v="urn:schemas-microsoft-com:vml" Requires="v">
                  <p:oleObj spid="_x0000_s25990" name="Equation" r:id="rId11" imgW="164880" imgH="228600" progId="Equation.DSMT4">
                    <p:embed/>
                  </p:oleObj>
                </mc:Choice>
                <mc:Fallback>
                  <p:oleObj name="Equation" r:id="rId11" imgW="164880" imgH="228600" progId="Equation.DSMT4">
                    <p:embed/>
                    <p:pic>
                      <p:nvPicPr>
                        <p:cNvPr id="73" name="对象 72"/>
                        <p:cNvPicPr/>
                        <p:nvPr/>
                      </p:nvPicPr>
                      <p:blipFill>
                        <a:blip r:embed="rId12"/>
                        <a:stretch>
                          <a:fillRect/>
                        </a:stretch>
                      </p:blipFill>
                      <p:spPr>
                        <a:xfrm>
                          <a:off x="5131660" y="2914138"/>
                          <a:ext cx="344487" cy="474663"/>
                        </a:xfrm>
                        <a:prstGeom prst="rect">
                          <a:avLst/>
                        </a:prstGeom>
                      </p:spPr>
                    </p:pic>
                  </p:oleObj>
                </mc:Fallback>
              </mc:AlternateContent>
            </a:graphicData>
          </a:graphic>
        </p:graphicFrame>
        <p:graphicFrame>
          <p:nvGraphicFramePr>
            <p:cNvPr id="73" name="对象 72"/>
            <p:cNvGraphicFramePr>
              <a:graphicFrameLocks noChangeAspect="1"/>
            </p:cNvGraphicFramePr>
            <p:nvPr>
              <p:extLst>
                <p:ext uri="{D42A27DB-BD31-4B8C-83A1-F6EECF244321}">
                  <p14:modId xmlns:p14="http://schemas.microsoft.com/office/powerpoint/2010/main" val="3289292573"/>
                </p:ext>
              </p:extLst>
            </p:nvPr>
          </p:nvGraphicFramePr>
          <p:xfrm>
            <a:off x="5131660" y="3992051"/>
            <a:ext cx="344487" cy="474662"/>
          </p:xfrm>
          <a:graphic>
            <a:graphicData uri="http://schemas.openxmlformats.org/presentationml/2006/ole">
              <mc:AlternateContent xmlns:mc="http://schemas.openxmlformats.org/markup-compatibility/2006">
                <mc:Choice xmlns:v="urn:schemas-microsoft-com:vml" Requires="v">
                  <p:oleObj spid="_x0000_s25991" name="Equation" r:id="rId13" imgW="164880" imgH="228600" progId="Equation.DSMT4">
                    <p:embed/>
                  </p:oleObj>
                </mc:Choice>
                <mc:Fallback>
                  <p:oleObj name="Equation" r:id="rId13" imgW="164880" imgH="228600" progId="Equation.DSMT4">
                    <p:embed/>
                    <p:pic>
                      <p:nvPicPr>
                        <p:cNvPr id="74" name="对象 73"/>
                        <p:cNvPicPr/>
                        <p:nvPr/>
                      </p:nvPicPr>
                      <p:blipFill>
                        <a:blip r:embed="rId14"/>
                        <a:stretch>
                          <a:fillRect/>
                        </a:stretch>
                      </p:blipFill>
                      <p:spPr>
                        <a:xfrm>
                          <a:off x="5131660" y="3992051"/>
                          <a:ext cx="344487" cy="474662"/>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2" name="文本框 1"/>
              <p:cNvSpPr txBox="1"/>
              <p:nvPr/>
            </p:nvSpPr>
            <p:spPr>
              <a:xfrm>
                <a:off x="9677766" y="1970844"/>
                <a:ext cx="7260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bg1"/>
                              </a:solidFill>
                              <a:latin typeface="Cambria Math" panose="02040503050406030204" pitchFamily="18" charset="0"/>
                            </a:rPr>
                          </m:ctrlPr>
                        </m:sSubPr>
                        <m:e>
                          <m:r>
                            <a:rPr lang="zh-CN" altLang="en-US" sz="2400" i="1" smtClean="0">
                              <a:solidFill>
                                <a:schemeClr val="bg1"/>
                              </a:solidFill>
                              <a:latin typeface="Cambria Math" panose="02040503050406030204" pitchFamily="18" charset="0"/>
                            </a:rPr>
                            <m:t>𝜔</m:t>
                          </m:r>
                        </m:e>
                        <m:sub>
                          <m:r>
                            <a:rPr lang="en-US" altLang="zh-CN" sz="2400" b="0" i="1" smtClean="0">
                              <a:solidFill>
                                <a:schemeClr val="bg1"/>
                              </a:solidFill>
                              <a:latin typeface="Cambria Math" panose="02040503050406030204" pitchFamily="18" charset="0"/>
                            </a:rPr>
                            <m:t>𝑁</m:t>
                          </m:r>
                          <m:r>
                            <a:rPr lang="en-US" altLang="zh-CN" sz="2400" b="0" i="1" smtClean="0">
                              <a:solidFill>
                                <a:schemeClr val="bg1"/>
                              </a:solidFill>
                              <a:latin typeface="Cambria Math" panose="02040503050406030204" pitchFamily="18" charset="0"/>
                            </a:rPr>
                            <m:t>11</m:t>
                          </m:r>
                        </m:sub>
                      </m:sSub>
                    </m:oMath>
                  </m:oMathPara>
                </a14:m>
                <a:endParaRPr lang="zh-CN" altLang="en-US" sz="2400" dirty="0">
                  <a:solidFill>
                    <a:schemeClr val="bg1"/>
                  </a:solidFill>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9677766" y="1970844"/>
                <a:ext cx="726096" cy="369332"/>
              </a:xfrm>
              <a:prstGeom prst="rect">
                <a:avLst/>
              </a:prstGeom>
              <a:blipFill>
                <a:blip r:embed="rId25"/>
                <a:stretch>
                  <a:fillRect l="-6723" r="-3361"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文本框 75"/>
              <p:cNvSpPr txBox="1"/>
              <p:nvPr/>
            </p:nvSpPr>
            <p:spPr>
              <a:xfrm>
                <a:off x="9782240" y="2394096"/>
                <a:ext cx="7260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bg1"/>
                              </a:solidFill>
                              <a:latin typeface="Cambria Math" panose="02040503050406030204" pitchFamily="18" charset="0"/>
                            </a:rPr>
                          </m:ctrlPr>
                        </m:sSubPr>
                        <m:e>
                          <m:r>
                            <a:rPr lang="zh-CN" altLang="en-US" sz="2400" i="1" smtClean="0">
                              <a:solidFill>
                                <a:schemeClr val="bg1"/>
                              </a:solidFill>
                              <a:latin typeface="Cambria Math" panose="02040503050406030204" pitchFamily="18" charset="0"/>
                            </a:rPr>
                            <m:t>𝜔</m:t>
                          </m:r>
                        </m:e>
                        <m:sub>
                          <m:r>
                            <a:rPr lang="en-US" altLang="zh-CN" sz="2400" b="0" i="1" smtClean="0">
                              <a:solidFill>
                                <a:schemeClr val="bg1"/>
                              </a:solidFill>
                              <a:latin typeface="Cambria Math" panose="02040503050406030204" pitchFamily="18" charset="0"/>
                            </a:rPr>
                            <m:t>𝑁</m:t>
                          </m:r>
                          <m:r>
                            <a:rPr lang="en-US" altLang="zh-CN" sz="2400" b="0" i="1" smtClean="0">
                              <a:solidFill>
                                <a:schemeClr val="bg1"/>
                              </a:solidFill>
                              <a:latin typeface="Cambria Math" panose="02040503050406030204" pitchFamily="18" charset="0"/>
                            </a:rPr>
                            <m:t>21</m:t>
                          </m:r>
                        </m:sub>
                      </m:sSub>
                    </m:oMath>
                  </m:oMathPara>
                </a14:m>
                <a:endParaRPr lang="zh-CN" altLang="en-US" sz="2400" dirty="0">
                  <a:solidFill>
                    <a:schemeClr val="bg1"/>
                  </a:solidFill>
                </a:endParaRPr>
              </a:p>
            </p:txBody>
          </p:sp>
        </mc:Choice>
        <mc:Fallback xmlns="">
          <p:sp>
            <p:nvSpPr>
              <p:cNvPr id="76" name="文本框 75"/>
              <p:cNvSpPr txBox="1">
                <a:spLocks noRot="1" noChangeAspect="1" noMove="1" noResize="1" noEditPoints="1" noAdjustHandles="1" noChangeArrowheads="1" noChangeShapeType="1" noTextEdit="1"/>
              </p:cNvSpPr>
              <p:nvPr/>
            </p:nvSpPr>
            <p:spPr>
              <a:xfrm>
                <a:off x="9782240" y="2394096"/>
                <a:ext cx="726096" cy="369332"/>
              </a:xfrm>
              <a:prstGeom prst="rect">
                <a:avLst/>
              </a:prstGeom>
              <a:blipFill>
                <a:blip r:embed="rId26"/>
                <a:stretch>
                  <a:fillRect l="-6723" r="-3361"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p:cNvSpPr txBox="1"/>
              <p:nvPr/>
            </p:nvSpPr>
            <p:spPr>
              <a:xfrm rot="19196173">
                <a:off x="9103615" y="3481689"/>
                <a:ext cx="72770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bg1"/>
                              </a:solidFill>
                              <a:latin typeface="Cambria Math" panose="02040503050406030204" pitchFamily="18" charset="0"/>
                            </a:rPr>
                          </m:ctrlPr>
                        </m:sSubPr>
                        <m:e>
                          <m:r>
                            <a:rPr lang="zh-CN" altLang="en-US" sz="2400" i="1" smtClean="0">
                              <a:solidFill>
                                <a:schemeClr val="bg1"/>
                              </a:solidFill>
                              <a:latin typeface="Cambria Math" panose="02040503050406030204" pitchFamily="18" charset="0"/>
                            </a:rPr>
                            <m:t>𝜔</m:t>
                          </m:r>
                        </m:e>
                        <m:sub>
                          <m:r>
                            <a:rPr lang="en-US" altLang="zh-CN" sz="2400" b="0" i="1" smtClean="0">
                              <a:solidFill>
                                <a:schemeClr val="bg1"/>
                              </a:solidFill>
                              <a:latin typeface="Cambria Math" panose="02040503050406030204" pitchFamily="18" charset="0"/>
                            </a:rPr>
                            <m:t>𝑁</m:t>
                          </m:r>
                          <m:r>
                            <m:rPr>
                              <m:sty m:val="p"/>
                            </m:rPr>
                            <a:rPr lang="en-US" altLang="zh-CN" sz="2400" i="1">
                              <a:solidFill>
                                <a:schemeClr val="bg1"/>
                              </a:solidFill>
                              <a:latin typeface="Cambria Math" panose="02040503050406030204" pitchFamily="18" charset="0"/>
                            </a:rPr>
                            <m:t>k</m:t>
                          </m:r>
                          <m:r>
                            <a:rPr lang="en-US" altLang="zh-CN" sz="2400" b="0" i="1" smtClean="0">
                              <a:solidFill>
                                <a:schemeClr val="bg1"/>
                              </a:solidFill>
                              <a:latin typeface="Cambria Math" panose="02040503050406030204" pitchFamily="18" charset="0"/>
                            </a:rPr>
                            <m:t>1</m:t>
                          </m:r>
                        </m:sub>
                      </m:sSub>
                    </m:oMath>
                  </m:oMathPara>
                </a14:m>
                <a:endParaRPr lang="zh-CN" altLang="en-US" sz="2400" dirty="0">
                  <a:solidFill>
                    <a:schemeClr val="bg1"/>
                  </a:solidFill>
                </a:endParaRPr>
              </a:p>
            </p:txBody>
          </p:sp>
        </mc:Choice>
        <mc:Fallback xmlns="">
          <p:sp>
            <p:nvSpPr>
              <p:cNvPr id="77" name="文本框 76"/>
              <p:cNvSpPr txBox="1">
                <a:spLocks noRot="1" noChangeAspect="1" noMove="1" noResize="1" noEditPoints="1" noAdjustHandles="1" noChangeArrowheads="1" noChangeShapeType="1" noTextEdit="1"/>
              </p:cNvSpPr>
              <p:nvPr/>
            </p:nvSpPr>
            <p:spPr>
              <a:xfrm rot="19196173">
                <a:off x="9103615" y="3481689"/>
                <a:ext cx="727700" cy="369332"/>
              </a:xfrm>
              <a:prstGeom prst="rect">
                <a:avLst/>
              </a:prstGeom>
              <a:blipFill>
                <a:blip r:embed="rId27"/>
                <a:stretch>
                  <a:fillRect r="-6061" b="-2400"/>
                </a:stretch>
              </a:blipFill>
            </p:spPr>
            <p:txBody>
              <a:bodyPr/>
              <a:lstStyle/>
              <a:p>
                <a:r>
                  <a:rPr lang="zh-CN" altLang="en-US">
                    <a:noFill/>
                  </a:rPr>
                  <a:t> </a:t>
                </a:r>
              </a:p>
            </p:txBody>
          </p:sp>
        </mc:Fallback>
      </mc:AlternateContent>
      <p:sp>
        <p:nvSpPr>
          <p:cNvPr id="78" name="文本框 77"/>
          <p:cNvSpPr txBox="1"/>
          <p:nvPr/>
        </p:nvSpPr>
        <p:spPr>
          <a:xfrm>
            <a:off x="2805120" y="5334723"/>
            <a:ext cx="6490320" cy="523220"/>
          </a:xfrm>
          <a:prstGeom prst="rect">
            <a:avLst/>
          </a:prstGeom>
          <a:noFill/>
        </p:spPr>
        <p:txBody>
          <a:bodyPr wrap="square" rtlCol="0">
            <a:spAutoFit/>
          </a:bodyPr>
          <a:lstStyle/>
          <a:p>
            <a:r>
              <a:rPr lang="zh-CN" altLang="en-US" sz="2800" dirty="0" smtClean="0">
                <a:solidFill>
                  <a:srgbClr val="FFFF00"/>
                </a:solidFill>
              </a:rPr>
              <a:t>各输入数据对应的权重值需要修正！！！</a:t>
            </a:r>
            <a:endParaRPr lang="zh-CN" altLang="en-US" sz="2800" dirty="0">
              <a:solidFill>
                <a:srgbClr val="FFFF00"/>
              </a:solidFill>
            </a:endParaRPr>
          </a:p>
        </p:txBody>
      </p:sp>
      <p:sp>
        <p:nvSpPr>
          <p:cNvPr id="79" name="矩形 78"/>
          <p:cNvSpPr/>
          <p:nvPr/>
        </p:nvSpPr>
        <p:spPr>
          <a:xfrm>
            <a:off x="6538585" y="1080647"/>
            <a:ext cx="5513709" cy="646331"/>
          </a:xfrm>
          <a:prstGeom prst="rect">
            <a:avLst/>
          </a:prstGeom>
        </p:spPr>
        <p:txBody>
          <a:bodyPr wrap="square">
            <a:spAutoFit/>
          </a:bodyPr>
          <a:lstStyle/>
          <a:p>
            <a:pPr>
              <a:lnSpc>
                <a:spcPct val="150000"/>
              </a:lnSpc>
            </a:pPr>
            <a:r>
              <a:rPr lang="en-US" altLang="zh-CN" sz="2400" dirty="0">
                <a:latin typeface="仿宋" panose="02010609060101010101" pitchFamily="49" charset="-122"/>
                <a:ea typeface="仿宋" panose="02010609060101010101" pitchFamily="49" charset="-122"/>
              </a:rPr>
              <a:t>—— </a:t>
            </a:r>
            <a:r>
              <a:rPr lang="zh-CN" altLang="en-US" sz="2400" dirty="0">
                <a:latin typeface="仿宋" panose="02010609060101010101" pitchFamily="49" charset="-122"/>
                <a:ea typeface="仿宋" panose="02010609060101010101" pitchFamily="49" charset="-122"/>
              </a:rPr>
              <a:t>跟</a:t>
            </a:r>
            <a:r>
              <a:rPr lang="zh-CN" altLang="en-US" sz="2400" dirty="0" smtClean="0">
                <a:latin typeface="仿宋" panose="02010609060101010101" pitchFamily="49" charset="-122"/>
                <a:ea typeface="仿宋" panose="02010609060101010101" pitchFamily="49" charset="-122"/>
              </a:rPr>
              <a:t>神经元输入数据的</a:t>
            </a:r>
            <a:r>
              <a:rPr lang="zh-CN" altLang="en-US" sz="2400" dirty="0">
                <a:latin typeface="仿宋" panose="02010609060101010101" pitchFamily="49" charset="-122"/>
                <a:ea typeface="仿宋" panose="02010609060101010101" pitchFamily="49" charset="-122"/>
              </a:rPr>
              <a:t>权重</a:t>
            </a:r>
            <a:r>
              <a:rPr lang="zh-CN" altLang="en-US" sz="2400" dirty="0" smtClean="0">
                <a:latin typeface="仿宋" panose="02010609060101010101" pitchFamily="49" charset="-122"/>
                <a:ea typeface="仿宋" panose="02010609060101010101" pitchFamily="49" charset="-122"/>
              </a:rPr>
              <a:t>有关！</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217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arn(inVertical)">
                                      <p:cBhvr>
                                        <p:cTn id="1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68253" y="1307971"/>
            <a:ext cx="5522199" cy="3078617"/>
            <a:chOff x="5079705" y="1835795"/>
            <a:chExt cx="6704347" cy="3118491"/>
          </a:xfrm>
        </p:grpSpPr>
        <p:sp>
          <p:nvSpPr>
            <p:cNvPr id="28" name="矩形 27"/>
            <p:cNvSpPr/>
            <p:nvPr/>
          </p:nvSpPr>
          <p:spPr>
            <a:xfrm>
              <a:off x="5079705" y="1835795"/>
              <a:ext cx="6704347" cy="3118491"/>
            </a:xfrm>
            <a:prstGeom prst="rect">
              <a:avLst/>
            </a:prstGeom>
            <a:solidFill>
              <a:schemeClr val="tx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椭圆 28"/>
            <p:cNvSpPr/>
            <p:nvPr/>
          </p:nvSpPr>
          <p:spPr>
            <a:xfrm>
              <a:off x="5560171" y="2293512"/>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椭圆 29"/>
            <p:cNvSpPr/>
            <p:nvPr/>
          </p:nvSpPr>
          <p:spPr>
            <a:xfrm>
              <a:off x="5560171" y="2956278"/>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椭圆 30"/>
            <p:cNvSpPr/>
            <p:nvPr/>
          </p:nvSpPr>
          <p:spPr>
            <a:xfrm>
              <a:off x="5560171" y="3963494"/>
              <a:ext cx="375920" cy="396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椭圆 31"/>
            <p:cNvSpPr/>
            <p:nvPr/>
          </p:nvSpPr>
          <p:spPr>
            <a:xfrm>
              <a:off x="6850491" y="1962617"/>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椭圆 32"/>
            <p:cNvSpPr/>
            <p:nvPr/>
          </p:nvSpPr>
          <p:spPr>
            <a:xfrm>
              <a:off x="6850491" y="2625383"/>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4" name="椭圆 33"/>
            <p:cNvSpPr/>
            <p:nvPr/>
          </p:nvSpPr>
          <p:spPr>
            <a:xfrm>
              <a:off x="6850491" y="3277642"/>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椭圆 34"/>
            <p:cNvSpPr/>
            <p:nvPr/>
          </p:nvSpPr>
          <p:spPr>
            <a:xfrm>
              <a:off x="6850491" y="4080911"/>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36" name="直接连接符 35"/>
            <p:cNvCxnSpPr>
              <a:stCxn id="29" idx="6"/>
              <a:endCxn id="32" idx="2"/>
            </p:cNvCxnSpPr>
            <p:nvPr/>
          </p:nvCxnSpPr>
          <p:spPr>
            <a:xfrm flipV="1">
              <a:off x="5936091" y="2160737"/>
              <a:ext cx="914400" cy="330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29" idx="6"/>
              <a:endCxn id="33" idx="2"/>
            </p:cNvCxnSpPr>
            <p:nvPr/>
          </p:nvCxnSpPr>
          <p:spPr>
            <a:xfrm>
              <a:off x="5936091" y="2491632"/>
              <a:ext cx="914400" cy="331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29" idx="6"/>
              <a:endCxn id="34" idx="2"/>
            </p:cNvCxnSpPr>
            <p:nvPr/>
          </p:nvCxnSpPr>
          <p:spPr>
            <a:xfrm>
              <a:off x="5936091" y="2491632"/>
              <a:ext cx="914400" cy="984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29" idx="6"/>
              <a:endCxn id="35" idx="2"/>
            </p:cNvCxnSpPr>
            <p:nvPr/>
          </p:nvCxnSpPr>
          <p:spPr>
            <a:xfrm>
              <a:off x="5936091" y="2491632"/>
              <a:ext cx="914400" cy="1787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0" idx="6"/>
              <a:endCxn id="32" idx="2"/>
            </p:cNvCxnSpPr>
            <p:nvPr/>
          </p:nvCxnSpPr>
          <p:spPr>
            <a:xfrm flipV="1">
              <a:off x="5936091" y="2160737"/>
              <a:ext cx="914400" cy="9936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0" idx="6"/>
              <a:endCxn id="33" idx="2"/>
            </p:cNvCxnSpPr>
            <p:nvPr/>
          </p:nvCxnSpPr>
          <p:spPr>
            <a:xfrm flipV="1">
              <a:off x="5936091" y="2823503"/>
              <a:ext cx="914400" cy="330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30" idx="6"/>
              <a:endCxn id="34" idx="2"/>
            </p:cNvCxnSpPr>
            <p:nvPr/>
          </p:nvCxnSpPr>
          <p:spPr>
            <a:xfrm>
              <a:off x="5936091" y="3154398"/>
              <a:ext cx="914400" cy="32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30" idx="6"/>
              <a:endCxn id="35" idx="2"/>
            </p:cNvCxnSpPr>
            <p:nvPr/>
          </p:nvCxnSpPr>
          <p:spPr>
            <a:xfrm>
              <a:off x="5936091" y="3154398"/>
              <a:ext cx="914400" cy="1124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31" idx="6"/>
              <a:endCxn id="32" idx="2"/>
            </p:cNvCxnSpPr>
            <p:nvPr/>
          </p:nvCxnSpPr>
          <p:spPr>
            <a:xfrm flipV="1">
              <a:off x="5936091" y="2160737"/>
              <a:ext cx="914400" cy="2000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1" idx="6"/>
              <a:endCxn id="33" idx="2"/>
            </p:cNvCxnSpPr>
            <p:nvPr/>
          </p:nvCxnSpPr>
          <p:spPr>
            <a:xfrm flipV="1">
              <a:off x="5936091" y="2823503"/>
              <a:ext cx="914400" cy="1338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31" idx="6"/>
              <a:endCxn id="34" idx="2"/>
            </p:cNvCxnSpPr>
            <p:nvPr/>
          </p:nvCxnSpPr>
          <p:spPr>
            <a:xfrm flipV="1">
              <a:off x="5936091" y="3475762"/>
              <a:ext cx="914400" cy="685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31" idx="6"/>
              <a:endCxn id="35" idx="2"/>
            </p:cNvCxnSpPr>
            <p:nvPr/>
          </p:nvCxnSpPr>
          <p:spPr>
            <a:xfrm>
              <a:off x="5936091" y="4161614"/>
              <a:ext cx="914400" cy="117417"/>
            </a:xfrm>
            <a:prstGeom prst="line">
              <a:avLst/>
            </a:prstGeom>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8900271" y="1962617"/>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椭圆 48"/>
            <p:cNvSpPr/>
            <p:nvPr/>
          </p:nvSpPr>
          <p:spPr>
            <a:xfrm>
              <a:off x="8900271" y="2625383"/>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0" name="椭圆 49"/>
            <p:cNvSpPr/>
            <p:nvPr/>
          </p:nvSpPr>
          <p:spPr>
            <a:xfrm>
              <a:off x="8900271" y="3277642"/>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1" name="椭圆 50"/>
            <p:cNvSpPr/>
            <p:nvPr/>
          </p:nvSpPr>
          <p:spPr>
            <a:xfrm>
              <a:off x="8900271" y="4060591"/>
              <a:ext cx="375920" cy="396240"/>
            </a:xfrm>
            <a:prstGeom prst="ellipse">
              <a:avLst/>
            </a:prstGeom>
            <a:solidFill>
              <a:srgbClr val="90C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椭圆 51"/>
            <p:cNvSpPr/>
            <p:nvPr/>
          </p:nvSpPr>
          <p:spPr>
            <a:xfrm>
              <a:off x="10950051" y="2689752"/>
              <a:ext cx="375920" cy="3962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3" name="椭圆 52"/>
            <p:cNvSpPr/>
            <p:nvPr/>
          </p:nvSpPr>
          <p:spPr>
            <a:xfrm>
              <a:off x="10950051" y="3687798"/>
              <a:ext cx="375920" cy="3962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54" name="直接连接符 53"/>
            <p:cNvCxnSpPr>
              <a:stCxn id="48" idx="6"/>
              <a:endCxn id="52" idx="2"/>
            </p:cNvCxnSpPr>
            <p:nvPr/>
          </p:nvCxnSpPr>
          <p:spPr>
            <a:xfrm>
              <a:off x="9276191" y="2160737"/>
              <a:ext cx="1673860" cy="72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48" idx="6"/>
              <a:endCxn id="53" idx="2"/>
            </p:cNvCxnSpPr>
            <p:nvPr/>
          </p:nvCxnSpPr>
          <p:spPr>
            <a:xfrm>
              <a:off x="9276191" y="2160737"/>
              <a:ext cx="1673860" cy="17251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49" idx="6"/>
              <a:endCxn id="52" idx="2"/>
            </p:cNvCxnSpPr>
            <p:nvPr/>
          </p:nvCxnSpPr>
          <p:spPr>
            <a:xfrm>
              <a:off x="9276191" y="2823503"/>
              <a:ext cx="1673860" cy="64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49" idx="6"/>
              <a:endCxn id="53" idx="2"/>
            </p:cNvCxnSpPr>
            <p:nvPr/>
          </p:nvCxnSpPr>
          <p:spPr>
            <a:xfrm>
              <a:off x="9276191" y="2823503"/>
              <a:ext cx="1673860" cy="1062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50" idx="6"/>
              <a:endCxn id="52" idx="2"/>
            </p:cNvCxnSpPr>
            <p:nvPr/>
          </p:nvCxnSpPr>
          <p:spPr>
            <a:xfrm flipV="1">
              <a:off x="9276191" y="2887872"/>
              <a:ext cx="1673860" cy="587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50" idx="6"/>
              <a:endCxn id="53" idx="2"/>
            </p:cNvCxnSpPr>
            <p:nvPr/>
          </p:nvCxnSpPr>
          <p:spPr>
            <a:xfrm>
              <a:off x="9276191" y="3475762"/>
              <a:ext cx="1673860" cy="410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51" idx="6"/>
              <a:endCxn id="52" idx="2"/>
            </p:cNvCxnSpPr>
            <p:nvPr/>
          </p:nvCxnSpPr>
          <p:spPr>
            <a:xfrm flipV="1">
              <a:off x="9276191" y="2887872"/>
              <a:ext cx="1673860" cy="137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51" idx="6"/>
              <a:endCxn id="53" idx="2"/>
            </p:cNvCxnSpPr>
            <p:nvPr/>
          </p:nvCxnSpPr>
          <p:spPr>
            <a:xfrm flipV="1">
              <a:off x="9276191" y="3885918"/>
              <a:ext cx="1673860" cy="372793"/>
            </a:xfrm>
            <a:prstGeom prst="line">
              <a:avLst/>
            </a:prstGeom>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7693137" y="2722087"/>
              <a:ext cx="1040670" cy="523220"/>
            </a:xfrm>
            <a:prstGeom prst="rect">
              <a:avLst/>
            </a:prstGeom>
            <a:noFill/>
          </p:spPr>
          <p:txBody>
            <a:bodyPr wrap="none" rtlCol="0">
              <a:spAutoFit/>
            </a:bodyPr>
            <a:lstStyle/>
            <a:p>
              <a:r>
                <a:rPr lang="en-US" altLang="zh-CN" sz="2800" dirty="0">
                  <a:solidFill>
                    <a:schemeClr val="bg1"/>
                  </a:solidFill>
                </a:rPr>
                <a:t>………</a:t>
              </a:r>
              <a:endParaRPr lang="zh-CN" altLang="en-US" sz="2800" dirty="0">
                <a:solidFill>
                  <a:schemeClr val="bg1"/>
                </a:solidFill>
              </a:endParaRPr>
            </a:p>
          </p:txBody>
        </p:sp>
        <p:sp>
          <p:nvSpPr>
            <p:cNvPr id="63" name="文本框 62"/>
            <p:cNvSpPr txBox="1"/>
            <p:nvPr/>
          </p:nvSpPr>
          <p:spPr>
            <a:xfrm>
              <a:off x="5309549" y="4413927"/>
              <a:ext cx="877163" cy="369332"/>
            </a:xfrm>
            <a:prstGeom prst="rect">
              <a:avLst/>
            </a:prstGeom>
            <a:noFill/>
          </p:spPr>
          <p:txBody>
            <a:bodyPr wrap="none" rtlCol="0">
              <a:spAutoFit/>
            </a:bodyPr>
            <a:lstStyle/>
            <a:p>
              <a:r>
                <a:rPr lang="zh-CN" altLang="en-US" dirty="0">
                  <a:solidFill>
                    <a:schemeClr val="bg1"/>
                  </a:solidFill>
                  <a:latin typeface="+mn-ea"/>
                </a:rPr>
                <a:t>输入层</a:t>
              </a:r>
            </a:p>
          </p:txBody>
        </p:sp>
        <p:sp>
          <p:nvSpPr>
            <p:cNvPr id="64" name="文本框 63"/>
            <p:cNvSpPr txBox="1"/>
            <p:nvPr/>
          </p:nvSpPr>
          <p:spPr>
            <a:xfrm>
              <a:off x="6456467" y="4438344"/>
              <a:ext cx="994183" cy="369332"/>
            </a:xfrm>
            <a:prstGeom prst="rect">
              <a:avLst/>
            </a:prstGeom>
            <a:noFill/>
          </p:spPr>
          <p:txBody>
            <a:bodyPr wrap="none" rtlCol="0">
              <a:spAutoFit/>
            </a:bodyPr>
            <a:lstStyle/>
            <a:p>
              <a:r>
                <a:rPr lang="zh-CN" altLang="en-US" dirty="0">
                  <a:solidFill>
                    <a:schemeClr val="bg1"/>
                  </a:solidFill>
                  <a:latin typeface="+mn-ea"/>
                </a:rPr>
                <a:t>隐含层</a:t>
              </a:r>
              <a:r>
                <a:rPr lang="en-US" altLang="zh-CN" dirty="0">
                  <a:solidFill>
                    <a:schemeClr val="bg1"/>
                  </a:solidFill>
                  <a:latin typeface="+mn-ea"/>
                </a:rPr>
                <a:t>1</a:t>
              </a:r>
              <a:endParaRPr lang="zh-CN" altLang="en-US" dirty="0">
                <a:solidFill>
                  <a:schemeClr val="bg1"/>
                </a:solidFill>
                <a:latin typeface="+mn-ea"/>
              </a:endParaRPr>
            </a:p>
          </p:txBody>
        </p:sp>
        <p:sp>
          <p:nvSpPr>
            <p:cNvPr id="65" name="文本框 64"/>
            <p:cNvSpPr txBox="1"/>
            <p:nvPr/>
          </p:nvSpPr>
          <p:spPr>
            <a:xfrm>
              <a:off x="8624061" y="4438344"/>
              <a:ext cx="1055097" cy="369332"/>
            </a:xfrm>
            <a:prstGeom prst="rect">
              <a:avLst/>
            </a:prstGeom>
            <a:noFill/>
          </p:spPr>
          <p:txBody>
            <a:bodyPr wrap="none" rtlCol="0">
              <a:spAutoFit/>
            </a:bodyPr>
            <a:lstStyle/>
            <a:p>
              <a:r>
                <a:rPr lang="zh-CN" altLang="en-US" dirty="0">
                  <a:solidFill>
                    <a:schemeClr val="bg1"/>
                  </a:solidFill>
                  <a:latin typeface="+mn-ea"/>
                </a:rPr>
                <a:t>隐含层</a:t>
              </a:r>
              <a:r>
                <a:rPr lang="en-US" altLang="zh-CN" dirty="0">
                  <a:solidFill>
                    <a:schemeClr val="bg1"/>
                  </a:solidFill>
                  <a:latin typeface="+mn-ea"/>
                </a:rPr>
                <a:t>N</a:t>
              </a:r>
              <a:endParaRPr lang="zh-CN" altLang="en-US" dirty="0">
                <a:solidFill>
                  <a:schemeClr val="bg1"/>
                </a:solidFill>
                <a:latin typeface="+mn-ea"/>
              </a:endParaRPr>
            </a:p>
          </p:txBody>
        </p:sp>
        <p:sp>
          <p:nvSpPr>
            <p:cNvPr id="66" name="文本框 65"/>
            <p:cNvSpPr txBox="1"/>
            <p:nvPr/>
          </p:nvSpPr>
          <p:spPr>
            <a:xfrm>
              <a:off x="10323542" y="4444461"/>
              <a:ext cx="1107996" cy="369332"/>
            </a:xfrm>
            <a:prstGeom prst="rect">
              <a:avLst/>
            </a:prstGeom>
            <a:noFill/>
          </p:spPr>
          <p:txBody>
            <a:bodyPr wrap="none" rtlCol="0">
              <a:spAutoFit/>
            </a:bodyPr>
            <a:lstStyle/>
            <a:p>
              <a:r>
                <a:rPr lang="zh-CN" altLang="en-US" dirty="0">
                  <a:solidFill>
                    <a:schemeClr val="bg1"/>
                  </a:solidFill>
                  <a:latin typeface="+mn-ea"/>
                </a:rPr>
                <a:t>分类输出</a:t>
              </a:r>
            </a:p>
          </p:txBody>
        </p:sp>
        <p:sp>
          <p:nvSpPr>
            <p:cNvPr id="67" name="文本框 66"/>
            <p:cNvSpPr txBox="1"/>
            <p:nvPr/>
          </p:nvSpPr>
          <p:spPr>
            <a:xfrm>
              <a:off x="5610573" y="3395041"/>
              <a:ext cx="492443" cy="31675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8" name="文本框 67"/>
            <p:cNvSpPr txBox="1"/>
            <p:nvPr/>
          </p:nvSpPr>
          <p:spPr>
            <a:xfrm>
              <a:off x="6874668" y="3741355"/>
              <a:ext cx="492443" cy="20454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69" name="文本框 68"/>
            <p:cNvSpPr txBox="1"/>
            <p:nvPr/>
          </p:nvSpPr>
          <p:spPr>
            <a:xfrm>
              <a:off x="8924448" y="3749767"/>
              <a:ext cx="492443" cy="20454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sp>
          <p:nvSpPr>
            <p:cNvPr id="70" name="文本框 69"/>
            <p:cNvSpPr txBox="1"/>
            <p:nvPr/>
          </p:nvSpPr>
          <p:spPr>
            <a:xfrm>
              <a:off x="10983834" y="3154398"/>
              <a:ext cx="492443" cy="316753"/>
            </a:xfrm>
            <a:prstGeom prst="rect">
              <a:avLst/>
            </a:prstGeom>
            <a:noFill/>
          </p:spPr>
          <p:txBody>
            <a:bodyPr vert="eaVert" wrap="none" rtlCol="0">
              <a:spAutoFit/>
            </a:bodyPr>
            <a:lstStyle/>
            <a:p>
              <a:r>
                <a:rPr lang="en-US" altLang="zh-CN" sz="2000" dirty="0">
                  <a:solidFill>
                    <a:schemeClr val="bg1"/>
                  </a:solidFill>
                  <a:latin typeface="+mn-ea"/>
                </a:rPr>
                <a:t>....</a:t>
              </a:r>
              <a:endParaRPr lang="zh-CN" altLang="en-US" sz="2000" dirty="0">
                <a:solidFill>
                  <a:schemeClr val="bg1"/>
                </a:solidFill>
                <a:latin typeface="+mn-ea"/>
              </a:endParaRPr>
            </a:p>
          </p:txBody>
        </p:sp>
        <p:graphicFrame>
          <p:nvGraphicFramePr>
            <p:cNvPr id="71" name="对象 70"/>
            <p:cNvGraphicFramePr>
              <a:graphicFrameLocks noChangeAspect="1"/>
            </p:cNvGraphicFramePr>
            <p:nvPr>
              <p:extLst>
                <p:ext uri="{D42A27DB-BD31-4B8C-83A1-F6EECF244321}">
                  <p14:modId xmlns:p14="http://schemas.microsoft.com/office/powerpoint/2010/main" val="1512500752"/>
                </p:ext>
              </p:extLst>
            </p:nvPr>
          </p:nvGraphicFramePr>
          <p:xfrm>
            <a:off x="5144967" y="2220101"/>
            <a:ext cx="316272" cy="474408"/>
          </p:xfrm>
          <a:graphic>
            <a:graphicData uri="http://schemas.openxmlformats.org/presentationml/2006/ole">
              <mc:AlternateContent xmlns:mc="http://schemas.openxmlformats.org/markup-compatibility/2006">
                <mc:Choice xmlns:v="urn:schemas-microsoft-com:vml" Requires="v">
                  <p:oleObj spid="_x0000_s26757" name="Equation" r:id="rId4" imgW="152280" imgH="228600" progId="Equation.DSMT4">
                    <p:embed/>
                  </p:oleObj>
                </mc:Choice>
                <mc:Fallback>
                  <p:oleObj name="Equation" r:id="rId4" imgW="152280" imgH="228600" progId="Equation.DSMT4">
                    <p:embed/>
                    <p:pic>
                      <p:nvPicPr>
                        <p:cNvPr id="71" name="对象 70"/>
                        <p:cNvPicPr/>
                        <p:nvPr/>
                      </p:nvPicPr>
                      <p:blipFill>
                        <a:blip r:embed="rId5"/>
                        <a:stretch>
                          <a:fillRect/>
                        </a:stretch>
                      </p:blipFill>
                      <p:spPr>
                        <a:xfrm>
                          <a:off x="5144967" y="2220101"/>
                          <a:ext cx="316272" cy="474408"/>
                        </a:xfrm>
                        <a:prstGeom prst="rect">
                          <a:avLst/>
                        </a:prstGeom>
                      </p:spPr>
                    </p:pic>
                  </p:oleObj>
                </mc:Fallback>
              </mc:AlternateContent>
            </a:graphicData>
          </a:graphic>
        </p:graphicFrame>
        <p:graphicFrame>
          <p:nvGraphicFramePr>
            <p:cNvPr id="72" name="对象 71"/>
            <p:cNvGraphicFramePr>
              <a:graphicFrameLocks noChangeAspect="1"/>
            </p:cNvGraphicFramePr>
            <p:nvPr>
              <p:extLst>
                <p:ext uri="{D42A27DB-BD31-4B8C-83A1-F6EECF244321}">
                  <p14:modId xmlns:p14="http://schemas.microsoft.com/office/powerpoint/2010/main" val="978339405"/>
                </p:ext>
              </p:extLst>
            </p:nvPr>
          </p:nvGraphicFramePr>
          <p:xfrm>
            <a:off x="5131660" y="2914138"/>
            <a:ext cx="344487" cy="474663"/>
          </p:xfrm>
          <a:graphic>
            <a:graphicData uri="http://schemas.openxmlformats.org/presentationml/2006/ole">
              <mc:AlternateContent xmlns:mc="http://schemas.openxmlformats.org/markup-compatibility/2006">
                <mc:Choice xmlns:v="urn:schemas-microsoft-com:vml" Requires="v">
                  <p:oleObj spid="_x0000_s26758" name="Equation" r:id="rId6" imgW="164880" imgH="228600" progId="Equation.DSMT4">
                    <p:embed/>
                  </p:oleObj>
                </mc:Choice>
                <mc:Fallback>
                  <p:oleObj name="Equation" r:id="rId6" imgW="164880" imgH="228600" progId="Equation.DSMT4">
                    <p:embed/>
                    <p:pic>
                      <p:nvPicPr>
                        <p:cNvPr id="72" name="对象 71"/>
                        <p:cNvPicPr/>
                        <p:nvPr/>
                      </p:nvPicPr>
                      <p:blipFill>
                        <a:blip r:embed="rId7"/>
                        <a:stretch>
                          <a:fillRect/>
                        </a:stretch>
                      </p:blipFill>
                      <p:spPr>
                        <a:xfrm>
                          <a:off x="5131660" y="2914138"/>
                          <a:ext cx="344487" cy="474663"/>
                        </a:xfrm>
                        <a:prstGeom prst="rect">
                          <a:avLst/>
                        </a:prstGeom>
                      </p:spPr>
                    </p:pic>
                  </p:oleObj>
                </mc:Fallback>
              </mc:AlternateContent>
            </a:graphicData>
          </a:graphic>
        </p:graphicFrame>
        <p:graphicFrame>
          <p:nvGraphicFramePr>
            <p:cNvPr id="73" name="对象 72"/>
            <p:cNvGraphicFramePr>
              <a:graphicFrameLocks noChangeAspect="1"/>
            </p:cNvGraphicFramePr>
            <p:nvPr>
              <p:extLst>
                <p:ext uri="{D42A27DB-BD31-4B8C-83A1-F6EECF244321}">
                  <p14:modId xmlns:p14="http://schemas.microsoft.com/office/powerpoint/2010/main" val="3289292573"/>
                </p:ext>
              </p:extLst>
            </p:nvPr>
          </p:nvGraphicFramePr>
          <p:xfrm>
            <a:off x="5131660" y="3992051"/>
            <a:ext cx="344487" cy="474662"/>
          </p:xfrm>
          <a:graphic>
            <a:graphicData uri="http://schemas.openxmlformats.org/presentationml/2006/ole">
              <mc:AlternateContent xmlns:mc="http://schemas.openxmlformats.org/markup-compatibility/2006">
                <mc:Choice xmlns:v="urn:schemas-microsoft-com:vml" Requires="v">
                  <p:oleObj spid="_x0000_s26759" name="Equation" r:id="rId8" imgW="164880" imgH="228600" progId="Equation.DSMT4">
                    <p:embed/>
                  </p:oleObj>
                </mc:Choice>
                <mc:Fallback>
                  <p:oleObj name="Equation" r:id="rId8" imgW="164880" imgH="228600" progId="Equation.DSMT4">
                    <p:embed/>
                    <p:pic>
                      <p:nvPicPr>
                        <p:cNvPr id="73" name="对象 72"/>
                        <p:cNvPicPr/>
                        <p:nvPr/>
                      </p:nvPicPr>
                      <p:blipFill>
                        <a:blip r:embed="rId9"/>
                        <a:stretch>
                          <a:fillRect/>
                        </a:stretch>
                      </p:blipFill>
                      <p:spPr>
                        <a:xfrm>
                          <a:off x="5131660" y="3992051"/>
                          <a:ext cx="344487" cy="474662"/>
                        </a:xfrm>
                        <a:prstGeom prst="rect">
                          <a:avLst/>
                        </a:prstGeom>
                      </p:spPr>
                    </p:pic>
                  </p:oleObj>
                </mc:Fallback>
              </mc:AlternateContent>
            </a:graphicData>
          </a:graphic>
        </p:graphicFrame>
      </p:grpSp>
      <mc:AlternateContent xmlns:mc="http://schemas.openxmlformats.org/markup-compatibility/2006" xmlns:a14="http://schemas.microsoft.com/office/drawing/2010/main">
        <mc:Choice Requires="a14">
          <p:sp>
            <p:nvSpPr>
              <p:cNvPr id="2" name="文本框 1"/>
              <p:cNvSpPr txBox="1"/>
              <p:nvPr/>
            </p:nvSpPr>
            <p:spPr>
              <a:xfrm>
                <a:off x="4310506" y="1598384"/>
                <a:ext cx="6069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chemeClr val="bg1"/>
                              </a:solidFill>
                              <a:latin typeface="Cambria Math" panose="02040503050406030204" pitchFamily="18" charset="0"/>
                            </a:rPr>
                          </m:ctrlPr>
                        </m:sSubPr>
                        <m:e>
                          <m:r>
                            <a:rPr lang="zh-CN" altLang="en-US" sz="2000" i="1" smtClean="0">
                              <a:solidFill>
                                <a:schemeClr val="bg1"/>
                              </a:solidFill>
                              <a:latin typeface="Cambria Math" panose="02040503050406030204" pitchFamily="18" charset="0"/>
                            </a:rPr>
                            <m:t>𝜔</m:t>
                          </m:r>
                        </m:e>
                        <m:sub>
                          <m:r>
                            <a:rPr lang="en-US" altLang="zh-CN" sz="2000" b="0" i="1" smtClean="0">
                              <a:solidFill>
                                <a:schemeClr val="bg1"/>
                              </a:solidFill>
                              <a:latin typeface="Cambria Math" panose="02040503050406030204" pitchFamily="18" charset="0"/>
                            </a:rPr>
                            <m:t>𝑁</m:t>
                          </m:r>
                          <m:r>
                            <a:rPr lang="en-US" altLang="zh-CN" sz="2000" b="0" i="1" smtClean="0">
                              <a:solidFill>
                                <a:schemeClr val="bg1"/>
                              </a:solidFill>
                              <a:latin typeface="Cambria Math" panose="02040503050406030204" pitchFamily="18" charset="0"/>
                            </a:rPr>
                            <m:t>11</m:t>
                          </m:r>
                        </m:sub>
                      </m:sSub>
                    </m:oMath>
                  </m:oMathPara>
                </a14:m>
                <a:endParaRPr lang="zh-CN" altLang="en-US" sz="2000" dirty="0">
                  <a:solidFill>
                    <a:schemeClr val="bg1"/>
                  </a:solidFill>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4310506" y="1598384"/>
                <a:ext cx="606961" cy="307777"/>
              </a:xfrm>
              <a:prstGeom prst="rect">
                <a:avLst/>
              </a:prstGeom>
              <a:blipFill>
                <a:blip r:embed="rId10"/>
                <a:stretch>
                  <a:fillRect l="-5000" r="-5000"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6" name="文本框 75"/>
              <p:cNvSpPr txBox="1"/>
              <p:nvPr/>
            </p:nvSpPr>
            <p:spPr>
              <a:xfrm>
                <a:off x="4414980" y="2021636"/>
                <a:ext cx="6069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chemeClr val="bg1"/>
                              </a:solidFill>
                              <a:latin typeface="Cambria Math" panose="02040503050406030204" pitchFamily="18" charset="0"/>
                            </a:rPr>
                          </m:ctrlPr>
                        </m:sSubPr>
                        <m:e>
                          <m:r>
                            <a:rPr lang="zh-CN" altLang="en-US" sz="2000" i="1" smtClean="0">
                              <a:solidFill>
                                <a:schemeClr val="bg1"/>
                              </a:solidFill>
                              <a:latin typeface="Cambria Math" panose="02040503050406030204" pitchFamily="18" charset="0"/>
                            </a:rPr>
                            <m:t>𝜔</m:t>
                          </m:r>
                        </m:e>
                        <m:sub>
                          <m:r>
                            <a:rPr lang="en-US" altLang="zh-CN" sz="2000" b="0" i="1" smtClean="0">
                              <a:solidFill>
                                <a:schemeClr val="bg1"/>
                              </a:solidFill>
                              <a:latin typeface="Cambria Math" panose="02040503050406030204" pitchFamily="18" charset="0"/>
                            </a:rPr>
                            <m:t>𝑁</m:t>
                          </m:r>
                          <m:r>
                            <a:rPr lang="en-US" altLang="zh-CN" sz="2000" b="0" i="1" smtClean="0">
                              <a:solidFill>
                                <a:schemeClr val="bg1"/>
                              </a:solidFill>
                              <a:latin typeface="Cambria Math" panose="02040503050406030204" pitchFamily="18" charset="0"/>
                            </a:rPr>
                            <m:t>21</m:t>
                          </m:r>
                        </m:sub>
                      </m:sSub>
                    </m:oMath>
                  </m:oMathPara>
                </a14:m>
                <a:endParaRPr lang="zh-CN" altLang="en-US" sz="2000" dirty="0">
                  <a:solidFill>
                    <a:schemeClr val="bg1"/>
                  </a:solidFill>
                </a:endParaRPr>
              </a:p>
            </p:txBody>
          </p:sp>
        </mc:Choice>
        <mc:Fallback xmlns="">
          <p:sp>
            <p:nvSpPr>
              <p:cNvPr id="76" name="文本框 75"/>
              <p:cNvSpPr txBox="1">
                <a:spLocks noRot="1" noChangeAspect="1" noMove="1" noResize="1" noEditPoints="1" noAdjustHandles="1" noChangeArrowheads="1" noChangeShapeType="1" noTextEdit="1"/>
              </p:cNvSpPr>
              <p:nvPr/>
            </p:nvSpPr>
            <p:spPr>
              <a:xfrm>
                <a:off x="4414980" y="2021636"/>
                <a:ext cx="606961" cy="307777"/>
              </a:xfrm>
              <a:prstGeom prst="rect">
                <a:avLst/>
              </a:prstGeom>
              <a:blipFill>
                <a:blip r:embed="rId11"/>
                <a:stretch>
                  <a:fillRect l="-5000" r="-5000"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p:cNvSpPr txBox="1"/>
              <p:nvPr/>
            </p:nvSpPr>
            <p:spPr>
              <a:xfrm rot="19196173">
                <a:off x="3795923" y="3140006"/>
                <a:ext cx="60856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solidFill>
                                <a:schemeClr val="bg1"/>
                              </a:solidFill>
                              <a:latin typeface="Cambria Math" panose="02040503050406030204" pitchFamily="18" charset="0"/>
                            </a:rPr>
                          </m:ctrlPr>
                        </m:sSubPr>
                        <m:e>
                          <m:r>
                            <a:rPr lang="zh-CN" altLang="en-US" sz="2000" i="1" smtClean="0">
                              <a:solidFill>
                                <a:schemeClr val="bg1"/>
                              </a:solidFill>
                              <a:latin typeface="Cambria Math" panose="02040503050406030204" pitchFamily="18" charset="0"/>
                            </a:rPr>
                            <m:t>𝜔</m:t>
                          </m:r>
                        </m:e>
                        <m:sub>
                          <m:r>
                            <a:rPr lang="en-US" altLang="zh-CN" sz="2000" b="0" i="1" smtClean="0">
                              <a:solidFill>
                                <a:schemeClr val="bg1"/>
                              </a:solidFill>
                              <a:latin typeface="Cambria Math" panose="02040503050406030204" pitchFamily="18" charset="0"/>
                            </a:rPr>
                            <m:t>𝑁</m:t>
                          </m:r>
                          <m:r>
                            <m:rPr>
                              <m:sty m:val="p"/>
                            </m:rPr>
                            <a:rPr lang="en-US" altLang="zh-CN" sz="2000" i="1">
                              <a:solidFill>
                                <a:schemeClr val="bg1"/>
                              </a:solidFill>
                              <a:latin typeface="Cambria Math" panose="02040503050406030204" pitchFamily="18" charset="0"/>
                            </a:rPr>
                            <m:t>k</m:t>
                          </m:r>
                          <m:r>
                            <a:rPr lang="en-US" altLang="zh-CN" sz="2000" b="0" i="1" smtClean="0">
                              <a:solidFill>
                                <a:schemeClr val="bg1"/>
                              </a:solidFill>
                              <a:latin typeface="Cambria Math" panose="02040503050406030204" pitchFamily="18" charset="0"/>
                            </a:rPr>
                            <m:t>1</m:t>
                          </m:r>
                        </m:sub>
                      </m:sSub>
                    </m:oMath>
                  </m:oMathPara>
                </a14:m>
                <a:endParaRPr lang="zh-CN" altLang="en-US" sz="2000" dirty="0">
                  <a:solidFill>
                    <a:schemeClr val="bg1"/>
                  </a:solidFill>
                </a:endParaRPr>
              </a:p>
            </p:txBody>
          </p:sp>
        </mc:Choice>
        <mc:Fallback xmlns="">
          <p:sp>
            <p:nvSpPr>
              <p:cNvPr id="77" name="文本框 76"/>
              <p:cNvSpPr txBox="1">
                <a:spLocks noRot="1" noChangeAspect="1" noMove="1" noResize="1" noEditPoints="1" noAdjustHandles="1" noChangeArrowheads="1" noChangeShapeType="1" noTextEdit="1"/>
              </p:cNvSpPr>
              <p:nvPr/>
            </p:nvSpPr>
            <p:spPr>
              <a:xfrm rot="19196173">
                <a:off x="3795923" y="3140006"/>
                <a:ext cx="608564" cy="307777"/>
              </a:xfrm>
              <a:prstGeom prst="rect">
                <a:avLst/>
              </a:prstGeom>
              <a:blipFill>
                <a:blip r:embed="rId12"/>
                <a:stretch>
                  <a:fillRect r="-6364" b="-1923"/>
                </a:stretch>
              </a:blipFill>
            </p:spPr>
            <p:txBody>
              <a:bodyPr/>
              <a:lstStyle/>
              <a:p>
                <a:r>
                  <a:rPr lang="zh-CN" altLang="en-US">
                    <a:noFill/>
                  </a:rPr>
                  <a:t> </a:t>
                </a:r>
              </a:p>
            </p:txBody>
          </p:sp>
        </mc:Fallback>
      </mc:AlternateContent>
      <p:sp>
        <p:nvSpPr>
          <p:cNvPr id="79" name="文本框 78"/>
          <p:cNvSpPr txBox="1"/>
          <p:nvPr/>
        </p:nvSpPr>
        <p:spPr>
          <a:xfrm>
            <a:off x="468253" y="300507"/>
            <a:ext cx="3775393" cy="523220"/>
          </a:xfrm>
          <a:prstGeom prst="rect">
            <a:avLst/>
          </a:prstGeom>
          <a:noFill/>
        </p:spPr>
        <p:txBody>
          <a:bodyPr wrap="none" rtlCol="0">
            <a:spAutoFit/>
          </a:bodyPr>
          <a:lstStyle/>
          <a:p>
            <a:r>
              <a:rPr lang="en-US" altLang="zh-CN" sz="2800" dirty="0" smtClean="0">
                <a:latin typeface="黑体" panose="02010609060101010101" pitchFamily="49" charset="-122"/>
                <a:ea typeface="黑体" panose="02010609060101010101" pitchFamily="49" charset="-122"/>
              </a:rPr>
              <a:t>4.</a:t>
            </a:r>
            <a:r>
              <a:rPr lang="zh-CN" altLang="en-US" sz="2800" dirty="0" smtClean="0">
                <a:latin typeface="黑体" panose="02010609060101010101" pitchFamily="49" charset="-122"/>
                <a:ea typeface="黑体" panose="02010609060101010101" pitchFamily="49" charset="-122"/>
              </a:rPr>
              <a:t>深度神经网络的训练</a:t>
            </a:r>
            <a:endParaRPr lang="zh-CN" altLang="en-US" sz="2800" dirty="0">
              <a:latin typeface="黑体" panose="02010609060101010101" pitchFamily="49" charset="-122"/>
              <a:ea typeface="黑体" panose="02010609060101010101" pitchFamily="49" charset="-122"/>
            </a:endParaRPr>
          </a:p>
        </p:txBody>
      </p:sp>
      <p:grpSp>
        <p:nvGrpSpPr>
          <p:cNvPr id="75" name="组合 74"/>
          <p:cNvGrpSpPr/>
          <p:nvPr/>
        </p:nvGrpSpPr>
        <p:grpSpPr>
          <a:xfrm>
            <a:off x="6888866" y="1346325"/>
            <a:ext cx="2935823" cy="4747284"/>
            <a:chOff x="3168226" y="450591"/>
            <a:chExt cx="3059958" cy="5948748"/>
          </a:xfrm>
        </p:grpSpPr>
        <p:sp>
          <p:nvSpPr>
            <p:cNvPr id="78" name="下箭头 77"/>
            <p:cNvSpPr/>
            <p:nvPr/>
          </p:nvSpPr>
          <p:spPr>
            <a:xfrm>
              <a:off x="4809752" y="5792680"/>
              <a:ext cx="108000"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0" name="圆角矩形 79"/>
            <p:cNvSpPr/>
            <p:nvPr/>
          </p:nvSpPr>
          <p:spPr>
            <a:xfrm>
              <a:off x="3168226" y="4388927"/>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阈值更新</a:t>
              </a:r>
              <a:endParaRPr lang="zh-CN" altLang="en-US" sz="2000" dirty="0">
                <a:solidFill>
                  <a:schemeClr val="tx1"/>
                </a:solidFill>
              </a:endParaRPr>
            </a:p>
          </p:txBody>
        </p:sp>
        <p:sp>
          <p:nvSpPr>
            <p:cNvPr id="83" name="圆角矩形 82"/>
            <p:cNvSpPr/>
            <p:nvPr/>
          </p:nvSpPr>
          <p:spPr>
            <a:xfrm>
              <a:off x="3168226" y="4505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网络初始化</a:t>
              </a:r>
              <a:endParaRPr lang="zh-CN" altLang="en-US" sz="2000" dirty="0">
                <a:solidFill>
                  <a:schemeClr val="tx1"/>
                </a:solidFill>
              </a:endParaRPr>
            </a:p>
          </p:txBody>
        </p:sp>
        <p:sp>
          <p:nvSpPr>
            <p:cNvPr id="84" name="圆角矩形 83"/>
            <p:cNvSpPr/>
            <p:nvPr/>
          </p:nvSpPr>
          <p:spPr>
            <a:xfrm>
              <a:off x="3168226" y="36539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权值更新</a:t>
              </a:r>
              <a:endParaRPr lang="zh-CN" altLang="en-US" sz="2000" dirty="0">
                <a:solidFill>
                  <a:schemeClr val="tx1"/>
                </a:solidFill>
              </a:endParaRPr>
            </a:p>
          </p:txBody>
        </p:sp>
        <p:sp>
          <p:nvSpPr>
            <p:cNvPr id="85" name="圆角矩形 84"/>
            <p:cNvSpPr/>
            <p:nvPr/>
          </p:nvSpPr>
          <p:spPr>
            <a:xfrm>
              <a:off x="3168226" y="5224447"/>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判断迭代是否结束</a:t>
              </a:r>
              <a:endParaRPr lang="zh-CN" altLang="en-US" sz="2000" dirty="0">
                <a:solidFill>
                  <a:schemeClr val="tx1"/>
                </a:solidFill>
              </a:endParaRPr>
            </a:p>
          </p:txBody>
        </p:sp>
        <p:sp>
          <p:nvSpPr>
            <p:cNvPr id="86" name="圆角矩形 85"/>
            <p:cNvSpPr/>
            <p:nvPr/>
          </p:nvSpPr>
          <p:spPr>
            <a:xfrm>
              <a:off x="3168226" y="126287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隐含层输出计算</a:t>
              </a:r>
              <a:endParaRPr lang="zh-CN" altLang="en-US" sz="2000" dirty="0">
                <a:solidFill>
                  <a:schemeClr val="tx1"/>
                </a:solidFill>
              </a:endParaRPr>
            </a:p>
          </p:txBody>
        </p:sp>
        <p:sp>
          <p:nvSpPr>
            <p:cNvPr id="87" name="圆角矩形 86"/>
            <p:cNvSpPr/>
            <p:nvPr/>
          </p:nvSpPr>
          <p:spPr>
            <a:xfrm>
              <a:off x="3168226" y="20543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输出层输出计算</a:t>
              </a:r>
              <a:endParaRPr lang="zh-CN" altLang="en-US" sz="2000" dirty="0">
                <a:solidFill>
                  <a:schemeClr val="tx1"/>
                </a:solidFill>
              </a:endParaRPr>
            </a:p>
          </p:txBody>
        </p:sp>
        <p:sp>
          <p:nvSpPr>
            <p:cNvPr id="88" name="圆角矩形 87"/>
            <p:cNvSpPr/>
            <p:nvPr/>
          </p:nvSpPr>
          <p:spPr>
            <a:xfrm>
              <a:off x="3168226" y="2861335"/>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误差计算</a:t>
              </a:r>
              <a:endParaRPr lang="zh-CN" altLang="en-US" sz="2000" dirty="0">
                <a:solidFill>
                  <a:schemeClr val="tx1"/>
                </a:solidFill>
              </a:endParaRPr>
            </a:p>
          </p:txBody>
        </p:sp>
        <p:sp>
          <p:nvSpPr>
            <p:cNvPr id="89" name="下箭头 88"/>
            <p:cNvSpPr/>
            <p:nvPr/>
          </p:nvSpPr>
          <p:spPr>
            <a:xfrm>
              <a:off x="4182810" y="854063"/>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下箭头 89"/>
            <p:cNvSpPr/>
            <p:nvPr/>
          </p:nvSpPr>
          <p:spPr>
            <a:xfrm>
              <a:off x="4168336" y="165205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1" name="下箭头 90"/>
            <p:cNvSpPr/>
            <p:nvPr/>
          </p:nvSpPr>
          <p:spPr>
            <a:xfrm>
              <a:off x="4212342" y="244357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2" name="下箭头 91"/>
            <p:cNvSpPr/>
            <p:nvPr/>
          </p:nvSpPr>
          <p:spPr>
            <a:xfrm>
              <a:off x="4182810" y="3257008"/>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3" name="下箭头 92"/>
            <p:cNvSpPr/>
            <p:nvPr/>
          </p:nvSpPr>
          <p:spPr>
            <a:xfrm>
              <a:off x="4212342" y="4037271"/>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4" name="下箭头 93"/>
            <p:cNvSpPr/>
            <p:nvPr/>
          </p:nvSpPr>
          <p:spPr>
            <a:xfrm>
              <a:off x="4212342" y="482097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5" name="圆角矩形 94"/>
            <p:cNvSpPr/>
            <p:nvPr/>
          </p:nvSpPr>
          <p:spPr>
            <a:xfrm>
              <a:off x="3239304" y="6008705"/>
              <a:ext cx="926946" cy="3906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YES</a:t>
              </a:r>
              <a:endParaRPr lang="zh-CN" altLang="en-US" sz="2000" dirty="0">
                <a:solidFill>
                  <a:schemeClr val="tx1"/>
                </a:solidFill>
              </a:endParaRPr>
            </a:p>
          </p:txBody>
        </p:sp>
        <p:sp>
          <p:nvSpPr>
            <p:cNvPr id="96" name="圆角矩形 95"/>
            <p:cNvSpPr/>
            <p:nvPr/>
          </p:nvSpPr>
          <p:spPr>
            <a:xfrm>
              <a:off x="4558280" y="6091845"/>
              <a:ext cx="648072" cy="3074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NO</a:t>
              </a:r>
              <a:endParaRPr lang="zh-CN" altLang="en-US" sz="2000" dirty="0">
                <a:solidFill>
                  <a:schemeClr val="tx1"/>
                </a:solidFill>
              </a:endParaRPr>
            </a:p>
          </p:txBody>
        </p:sp>
        <p:sp>
          <p:nvSpPr>
            <p:cNvPr id="97" name="矩形 96"/>
            <p:cNvSpPr/>
            <p:nvPr/>
          </p:nvSpPr>
          <p:spPr>
            <a:xfrm>
              <a:off x="4268533" y="5627919"/>
              <a:ext cx="129542"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8" name="下箭头 97"/>
            <p:cNvSpPr/>
            <p:nvPr/>
          </p:nvSpPr>
          <p:spPr>
            <a:xfrm>
              <a:off x="3770773" y="5792680"/>
              <a:ext cx="108000"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9" name="矩形 98"/>
            <p:cNvSpPr/>
            <p:nvPr/>
          </p:nvSpPr>
          <p:spPr>
            <a:xfrm>
              <a:off x="3799350" y="5771919"/>
              <a:ext cx="1080000" cy="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0" name="右箭头 99"/>
            <p:cNvSpPr/>
            <p:nvPr/>
          </p:nvSpPr>
          <p:spPr>
            <a:xfrm rot="10800000">
              <a:off x="5652120" y="1280498"/>
              <a:ext cx="468052"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1" name="矩形 100"/>
            <p:cNvSpPr/>
            <p:nvPr/>
          </p:nvSpPr>
          <p:spPr>
            <a:xfrm>
              <a:off x="5240049" y="6199246"/>
              <a:ext cx="864000" cy="1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2" name="矩形 101"/>
            <p:cNvSpPr/>
            <p:nvPr/>
          </p:nvSpPr>
          <p:spPr>
            <a:xfrm>
              <a:off x="6120172" y="1325015"/>
              <a:ext cx="108012" cy="498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6" name="直接箭头连接符 5"/>
          <p:cNvCxnSpPr/>
          <p:nvPr/>
        </p:nvCxnSpPr>
        <p:spPr>
          <a:xfrm flipH="1">
            <a:off x="6098180" y="3436656"/>
            <a:ext cx="752193" cy="1119661"/>
          </a:xfrm>
          <a:prstGeom prst="straightConnector1">
            <a:avLst/>
          </a:prstGeom>
          <a:ln w="76200">
            <a:solidFill>
              <a:srgbClr val="FFFF0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pic>
        <p:nvPicPr>
          <p:cNvPr id="103" name="图片 102"/>
          <p:cNvPicPr>
            <a:picLocks noChangeAspect="1"/>
          </p:cNvPicPr>
          <p:nvPr/>
        </p:nvPicPr>
        <p:blipFill>
          <a:blip r:embed="rId13"/>
          <a:stretch>
            <a:fillRect/>
          </a:stretch>
        </p:blipFill>
        <p:spPr>
          <a:xfrm>
            <a:off x="6095092" y="4257944"/>
            <a:ext cx="3698887" cy="2059862"/>
          </a:xfrm>
          <a:prstGeom prst="rect">
            <a:avLst/>
          </a:prstGeom>
        </p:spPr>
      </p:pic>
      <p:sp>
        <p:nvSpPr>
          <p:cNvPr id="8" name="矩形 7"/>
          <p:cNvSpPr/>
          <p:nvPr/>
        </p:nvSpPr>
        <p:spPr>
          <a:xfrm>
            <a:off x="9840158" y="3877243"/>
            <a:ext cx="2421024" cy="2308324"/>
          </a:xfrm>
          <a:prstGeom prst="rect">
            <a:avLst/>
          </a:prstGeom>
        </p:spPr>
        <p:txBody>
          <a:bodyPr wrap="square">
            <a:spAutoFit/>
          </a:bodyPr>
          <a:lstStyle/>
          <a:p>
            <a:pPr lvl="0" defTabSz="914400">
              <a:defRPr/>
            </a:pPr>
            <a:r>
              <a:rPr lang="zh-CN" altLang="en-US" sz="2400" dirty="0">
                <a:latin typeface="仿宋" panose="02010609060101010101" pitchFamily="49" charset="-122"/>
                <a:ea typeface="仿宋" panose="02010609060101010101" pitchFamily="49" charset="-122"/>
              </a:rPr>
              <a:t>通过不断改变神经网络中所有参数，使</a:t>
            </a:r>
            <a:r>
              <a:rPr lang="zh-CN" altLang="en-US" sz="2400" dirty="0" smtClean="0">
                <a:latin typeface="仿宋" panose="02010609060101010101" pitchFamily="49" charset="-122"/>
                <a:ea typeface="仿宋" panose="02010609060101010101" pitchFamily="49" charset="-122"/>
              </a:rPr>
              <a:t>损失值不断</a:t>
            </a:r>
            <a:r>
              <a:rPr lang="zh-CN" altLang="en-US" sz="2400" dirty="0">
                <a:latin typeface="仿宋" panose="02010609060101010101" pitchFamily="49" charset="-122"/>
                <a:ea typeface="仿宋" panose="02010609060101010101" pitchFamily="49" charset="-122"/>
              </a:rPr>
              <a:t>减小，从而训练出更高准确率的神经网络模型。</a:t>
            </a:r>
          </a:p>
        </p:txBody>
      </p:sp>
      <p:grpSp>
        <p:nvGrpSpPr>
          <p:cNvPr id="14" name="组合 13"/>
          <p:cNvGrpSpPr/>
          <p:nvPr/>
        </p:nvGrpSpPr>
        <p:grpSpPr>
          <a:xfrm>
            <a:off x="463200" y="4655355"/>
            <a:ext cx="5522199" cy="1655709"/>
            <a:chOff x="463200" y="4655355"/>
            <a:chExt cx="5522199" cy="1655709"/>
          </a:xfrm>
        </p:grpSpPr>
        <p:pic>
          <p:nvPicPr>
            <p:cNvPr id="81" name="图片 80"/>
            <p:cNvPicPr>
              <a:picLocks noChangeAspect="1"/>
            </p:cNvPicPr>
            <p:nvPr/>
          </p:nvPicPr>
          <p:blipFill>
            <a:blip r:embed="rId14"/>
            <a:stretch>
              <a:fillRect/>
            </a:stretch>
          </p:blipFill>
          <p:spPr>
            <a:xfrm>
              <a:off x="463200" y="4655355"/>
              <a:ext cx="5522199" cy="1655709"/>
            </a:xfrm>
            <a:prstGeom prst="rect">
              <a:avLst/>
            </a:prstGeom>
          </p:spPr>
        </p:pic>
        <p:sp>
          <p:nvSpPr>
            <p:cNvPr id="13" name="文本框 12"/>
            <p:cNvSpPr txBox="1"/>
            <p:nvPr/>
          </p:nvSpPr>
          <p:spPr>
            <a:xfrm>
              <a:off x="2144528" y="5704797"/>
              <a:ext cx="3005951" cy="400110"/>
            </a:xfrm>
            <a:prstGeom prst="rect">
              <a:avLst/>
            </a:prstGeom>
            <a:noFill/>
          </p:spPr>
          <p:txBody>
            <a:bodyPr wrap="none" rtlCol="0">
              <a:spAutoFit/>
            </a:bodyPr>
            <a:lstStyle/>
            <a:p>
              <a:r>
                <a:rPr lang="zh-CN" altLang="en-US" sz="2000" dirty="0" smtClean="0">
                  <a:solidFill>
                    <a:srgbClr val="FF0000"/>
                  </a:solidFill>
                </a:rPr>
                <a:t>这是一种计算误差的方法</a:t>
              </a:r>
              <a:endParaRPr lang="zh-CN" altLang="en-US" sz="2000" dirty="0">
                <a:solidFill>
                  <a:srgbClr val="FF0000"/>
                </a:solidFill>
              </a:endParaRPr>
            </a:p>
          </p:txBody>
        </p:sp>
      </p:grpSp>
    </p:spTree>
    <p:extLst>
      <p:ext uri="{BB962C8B-B14F-4D97-AF65-F5344CB8AC3E}">
        <p14:creationId xmlns:p14="http://schemas.microsoft.com/office/powerpoint/2010/main" val="39061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wipe(left)">
                                      <p:cBhvr>
                                        <p:cTn id="17" dur="500"/>
                                        <p:tgtEl>
                                          <p:spTgt spid="10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6"/>
                                        </p:tgtEl>
                                      </p:cBhvr>
                                    </p:animEffect>
                                    <p:anim calcmode="lin" valueType="num">
                                      <p:cBhvr>
                                        <p:cTn id="26" dur="1000"/>
                                        <p:tgtEl>
                                          <p:spTgt spid="6"/>
                                        </p:tgtEl>
                                        <p:attrNameLst>
                                          <p:attrName>ppt_x</p:attrName>
                                        </p:attrNameLst>
                                      </p:cBhvr>
                                      <p:tavLst>
                                        <p:tav tm="0">
                                          <p:val>
                                            <p:strVal val="ppt_x"/>
                                          </p:val>
                                        </p:tav>
                                        <p:tav tm="100000">
                                          <p:val>
                                            <p:strVal val="ppt_x"/>
                                          </p:val>
                                        </p:tav>
                                      </p:tavLst>
                                    </p:anim>
                                    <p:anim calcmode="lin" valueType="num">
                                      <p:cBhvr>
                                        <p:cTn id="27" dur="1000"/>
                                        <p:tgtEl>
                                          <p:spTgt spid="6"/>
                                        </p:tgtEl>
                                        <p:attrNameLst>
                                          <p:attrName>ppt_y</p:attrName>
                                        </p:attrNameLst>
                                      </p:cBhvr>
                                      <p:tavLst>
                                        <p:tav tm="0">
                                          <p:val>
                                            <p:strVal val="ppt_y"/>
                                          </p:val>
                                        </p:tav>
                                        <p:tav tm="100000">
                                          <p:val>
                                            <p:strVal val="ppt_y+.1"/>
                                          </p:val>
                                        </p:tav>
                                      </p:tavLst>
                                    </p:anim>
                                    <p:set>
                                      <p:cBhvr>
                                        <p:cTn id="2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33122" y="468333"/>
            <a:ext cx="5234940" cy="523220"/>
          </a:xfrm>
          <a:prstGeom prst="rect">
            <a:avLst/>
          </a:prstGeom>
          <a:noFill/>
        </p:spPr>
        <p:txBody>
          <a:bodyPr wrap="square" rtlCol="0">
            <a:spAutoFit/>
          </a:bodyPr>
          <a:lstStyle/>
          <a:p>
            <a:r>
              <a:rPr lang="zh-CN" altLang="en-US" sz="2800" dirty="0" smtClean="0">
                <a:latin typeface="仿宋" panose="02010609060101010101" pitchFamily="49" charset="-122"/>
                <a:ea typeface="仿宋" panose="02010609060101010101" pitchFamily="49" charset="-122"/>
              </a:rPr>
              <a:t>如何使损失值不断减少？</a:t>
            </a:r>
            <a:endParaRPr lang="zh-CN" altLang="en-US" sz="2800" dirty="0">
              <a:latin typeface="仿宋" panose="02010609060101010101" pitchFamily="49" charset="-122"/>
              <a:ea typeface="仿宋" panose="02010609060101010101" pitchFamily="49" charset="-122"/>
            </a:endParaRPr>
          </a:p>
        </p:txBody>
      </p:sp>
      <p:grpSp>
        <p:nvGrpSpPr>
          <p:cNvPr id="82" name="组合 81"/>
          <p:cNvGrpSpPr/>
          <p:nvPr/>
        </p:nvGrpSpPr>
        <p:grpSpPr>
          <a:xfrm>
            <a:off x="731906" y="921030"/>
            <a:ext cx="2935823" cy="4747284"/>
            <a:chOff x="3168226" y="450591"/>
            <a:chExt cx="3059958" cy="5948748"/>
          </a:xfrm>
        </p:grpSpPr>
        <p:sp>
          <p:nvSpPr>
            <p:cNvPr id="104" name="下箭头 103"/>
            <p:cNvSpPr/>
            <p:nvPr/>
          </p:nvSpPr>
          <p:spPr>
            <a:xfrm>
              <a:off x="4809752" y="5792680"/>
              <a:ext cx="108000"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5" name="圆角矩形 104"/>
            <p:cNvSpPr/>
            <p:nvPr/>
          </p:nvSpPr>
          <p:spPr>
            <a:xfrm>
              <a:off x="3168226" y="4388927"/>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阈值更新</a:t>
              </a:r>
              <a:endParaRPr lang="zh-CN" altLang="en-US" sz="2000" dirty="0">
                <a:solidFill>
                  <a:schemeClr val="tx1"/>
                </a:solidFill>
              </a:endParaRPr>
            </a:p>
          </p:txBody>
        </p:sp>
        <p:sp>
          <p:nvSpPr>
            <p:cNvPr id="106" name="圆角矩形 105"/>
            <p:cNvSpPr/>
            <p:nvPr/>
          </p:nvSpPr>
          <p:spPr>
            <a:xfrm>
              <a:off x="3168226" y="4505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网络初始化</a:t>
              </a:r>
              <a:endParaRPr lang="zh-CN" altLang="en-US" sz="2000" dirty="0">
                <a:solidFill>
                  <a:schemeClr val="tx1"/>
                </a:solidFill>
              </a:endParaRPr>
            </a:p>
          </p:txBody>
        </p:sp>
        <p:sp>
          <p:nvSpPr>
            <p:cNvPr id="107" name="圆角矩形 106"/>
            <p:cNvSpPr/>
            <p:nvPr/>
          </p:nvSpPr>
          <p:spPr>
            <a:xfrm>
              <a:off x="3168226" y="36539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权值更新</a:t>
              </a:r>
              <a:endParaRPr lang="zh-CN" altLang="en-US" sz="2000" dirty="0">
                <a:solidFill>
                  <a:schemeClr val="tx1"/>
                </a:solidFill>
              </a:endParaRPr>
            </a:p>
          </p:txBody>
        </p:sp>
        <p:sp>
          <p:nvSpPr>
            <p:cNvPr id="108" name="圆角矩形 107"/>
            <p:cNvSpPr/>
            <p:nvPr/>
          </p:nvSpPr>
          <p:spPr>
            <a:xfrm>
              <a:off x="3168226" y="5224447"/>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判断迭代是否结束</a:t>
              </a:r>
              <a:endParaRPr lang="zh-CN" altLang="en-US" sz="2000" dirty="0">
                <a:solidFill>
                  <a:schemeClr val="tx1"/>
                </a:solidFill>
              </a:endParaRPr>
            </a:p>
          </p:txBody>
        </p:sp>
        <p:sp>
          <p:nvSpPr>
            <p:cNvPr id="109" name="圆角矩形 108"/>
            <p:cNvSpPr/>
            <p:nvPr/>
          </p:nvSpPr>
          <p:spPr>
            <a:xfrm>
              <a:off x="3168226" y="126287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隐含层输出计算</a:t>
              </a:r>
              <a:endParaRPr lang="zh-CN" altLang="en-US" sz="2000" dirty="0">
                <a:solidFill>
                  <a:schemeClr val="tx1"/>
                </a:solidFill>
              </a:endParaRPr>
            </a:p>
          </p:txBody>
        </p:sp>
        <p:sp>
          <p:nvSpPr>
            <p:cNvPr id="110" name="圆角矩形 109"/>
            <p:cNvSpPr/>
            <p:nvPr/>
          </p:nvSpPr>
          <p:spPr>
            <a:xfrm>
              <a:off x="3168226" y="20543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输出层输出计算</a:t>
              </a:r>
              <a:endParaRPr lang="zh-CN" altLang="en-US" sz="2000" dirty="0">
                <a:solidFill>
                  <a:schemeClr val="tx1"/>
                </a:solidFill>
              </a:endParaRPr>
            </a:p>
          </p:txBody>
        </p:sp>
        <p:sp>
          <p:nvSpPr>
            <p:cNvPr id="111" name="圆角矩形 110"/>
            <p:cNvSpPr/>
            <p:nvPr/>
          </p:nvSpPr>
          <p:spPr>
            <a:xfrm>
              <a:off x="3168226" y="2861335"/>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误差计算</a:t>
              </a:r>
              <a:endParaRPr lang="zh-CN" altLang="en-US" sz="2000" dirty="0">
                <a:solidFill>
                  <a:schemeClr val="tx1"/>
                </a:solidFill>
              </a:endParaRPr>
            </a:p>
          </p:txBody>
        </p:sp>
        <p:sp>
          <p:nvSpPr>
            <p:cNvPr id="112" name="下箭头 111"/>
            <p:cNvSpPr/>
            <p:nvPr/>
          </p:nvSpPr>
          <p:spPr>
            <a:xfrm>
              <a:off x="4182810" y="854063"/>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3" name="下箭头 112"/>
            <p:cNvSpPr/>
            <p:nvPr/>
          </p:nvSpPr>
          <p:spPr>
            <a:xfrm>
              <a:off x="4168336" y="165205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4" name="下箭头 113"/>
            <p:cNvSpPr/>
            <p:nvPr/>
          </p:nvSpPr>
          <p:spPr>
            <a:xfrm>
              <a:off x="4212342" y="244357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5" name="下箭头 114"/>
            <p:cNvSpPr/>
            <p:nvPr/>
          </p:nvSpPr>
          <p:spPr>
            <a:xfrm>
              <a:off x="4182810" y="3257008"/>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6" name="下箭头 115"/>
            <p:cNvSpPr/>
            <p:nvPr/>
          </p:nvSpPr>
          <p:spPr>
            <a:xfrm>
              <a:off x="4212342" y="4037271"/>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7" name="下箭头 116"/>
            <p:cNvSpPr/>
            <p:nvPr/>
          </p:nvSpPr>
          <p:spPr>
            <a:xfrm>
              <a:off x="4212342" y="482097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8" name="圆角矩形 117"/>
            <p:cNvSpPr/>
            <p:nvPr/>
          </p:nvSpPr>
          <p:spPr>
            <a:xfrm>
              <a:off x="3239304" y="6008705"/>
              <a:ext cx="926946" cy="3906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YES</a:t>
              </a:r>
              <a:endParaRPr lang="zh-CN" altLang="en-US" sz="2000" dirty="0">
                <a:solidFill>
                  <a:schemeClr val="tx1"/>
                </a:solidFill>
              </a:endParaRPr>
            </a:p>
          </p:txBody>
        </p:sp>
        <p:sp>
          <p:nvSpPr>
            <p:cNvPr id="119" name="圆角矩形 118"/>
            <p:cNvSpPr/>
            <p:nvPr/>
          </p:nvSpPr>
          <p:spPr>
            <a:xfrm>
              <a:off x="4558280" y="6091845"/>
              <a:ext cx="648072" cy="3074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NO</a:t>
              </a:r>
              <a:endParaRPr lang="zh-CN" altLang="en-US" sz="2000" dirty="0">
                <a:solidFill>
                  <a:schemeClr val="tx1"/>
                </a:solidFill>
              </a:endParaRPr>
            </a:p>
          </p:txBody>
        </p:sp>
        <p:sp>
          <p:nvSpPr>
            <p:cNvPr id="120" name="矩形 119"/>
            <p:cNvSpPr/>
            <p:nvPr/>
          </p:nvSpPr>
          <p:spPr>
            <a:xfrm>
              <a:off x="4268533" y="5627919"/>
              <a:ext cx="129542"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1" name="下箭头 120"/>
            <p:cNvSpPr/>
            <p:nvPr/>
          </p:nvSpPr>
          <p:spPr>
            <a:xfrm>
              <a:off x="3770773" y="5792680"/>
              <a:ext cx="108000"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2" name="矩形 121"/>
            <p:cNvSpPr/>
            <p:nvPr/>
          </p:nvSpPr>
          <p:spPr>
            <a:xfrm>
              <a:off x="3799350" y="5771919"/>
              <a:ext cx="1080000" cy="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3" name="右箭头 122"/>
            <p:cNvSpPr/>
            <p:nvPr/>
          </p:nvSpPr>
          <p:spPr>
            <a:xfrm rot="10800000">
              <a:off x="5652120" y="1280498"/>
              <a:ext cx="468052"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4" name="矩形 123"/>
            <p:cNvSpPr/>
            <p:nvPr/>
          </p:nvSpPr>
          <p:spPr>
            <a:xfrm>
              <a:off x="5240049" y="6199246"/>
              <a:ext cx="864000" cy="1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5" name="矩形 124"/>
            <p:cNvSpPr/>
            <p:nvPr/>
          </p:nvSpPr>
          <p:spPr>
            <a:xfrm>
              <a:off x="6120172" y="1325015"/>
              <a:ext cx="108012" cy="498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4" name="图片 3"/>
          <p:cNvPicPr>
            <a:picLocks noChangeAspect="1"/>
          </p:cNvPicPr>
          <p:nvPr/>
        </p:nvPicPr>
        <p:blipFill>
          <a:blip r:embed="rId3"/>
          <a:stretch>
            <a:fillRect/>
          </a:stretch>
        </p:blipFill>
        <p:spPr>
          <a:xfrm>
            <a:off x="3989536" y="1094772"/>
            <a:ext cx="7204244" cy="3117985"/>
          </a:xfrm>
          <a:prstGeom prst="rect">
            <a:avLst/>
          </a:prstGeom>
        </p:spPr>
      </p:pic>
      <p:sp>
        <p:nvSpPr>
          <p:cNvPr id="5" name="文本框 4"/>
          <p:cNvSpPr txBox="1"/>
          <p:nvPr/>
        </p:nvSpPr>
        <p:spPr>
          <a:xfrm>
            <a:off x="3927701" y="4315976"/>
            <a:ext cx="7534187" cy="2308324"/>
          </a:xfrm>
          <a:prstGeom prst="rect">
            <a:avLst/>
          </a:prstGeom>
          <a:noFill/>
        </p:spPr>
        <p:txBody>
          <a:bodyPr wrap="square" rtlCol="0">
            <a:spAutoFit/>
          </a:bodyPr>
          <a:lstStyle/>
          <a:p>
            <a:pPr marL="342900" indent="-342900">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将每个数据样本经过网络计算所得结果跟期望的理想结果间的差值（损失值），与权重参数间建立一种</a:t>
            </a:r>
            <a:r>
              <a:rPr lang="zh-CN" altLang="en-US" sz="2400" dirty="0" smtClean="0">
                <a:solidFill>
                  <a:srgbClr val="FFFF00"/>
                </a:solidFill>
                <a:latin typeface="仿宋" panose="02010609060101010101" pitchFamily="49" charset="-122"/>
                <a:ea typeface="仿宋" panose="02010609060101010101" pitchFamily="49" charset="-122"/>
              </a:rPr>
              <a:t>凸函数</a:t>
            </a:r>
            <a:r>
              <a:rPr lang="zh-CN" altLang="en-US" sz="2400" dirty="0" smtClean="0">
                <a:latin typeface="仿宋" panose="02010609060101010101" pitchFamily="49" charset="-122"/>
                <a:ea typeface="仿宋" panose="02010609060101010101" pitchFamily="49" charset="-122"/>
              </a:rPr>
              <a:t>关系（即</a:t>
            </a:r>
            <a:r>
              <a:rPr lang="zh-CN" altLang="en-US" sz="2400" dirty="0" smtClean="0">
                <a:solidFill>
                  <a:srgbClr val="FFFF00"/>
                </a:solidFill>
                <a:latin typeface="仿宋" panose="02010609060101010101" pitchFamily="49" charset="-122"/>
                <a:ea typeface="仿宋" panose="02010609060101010101" pitchFamily="49" charset="-122"/>
              </a:rPr>
              <a:t>损失函数</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marL="342900" indent="-342900">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通过“</a:t>
            </a:r>
            <a:r>
              <a:rPr lang="zh-CN" altLang="en-US" sz="2400" dirty="0" smtClean="0">
                <a:solidFill>
                  <a:srgbClr val="FFFF00"/>
                </a:solidFill>
                <a:latin typeface="仿宋" panose="02010609060101010101" pitchFamily="49" charset="-122"/>
                <a:ea typeface="仿宋" panose="02010609060101010101" pitchFamily="49" charset="-122"/>
              </a:rPr>
              <a:t>梯度下降方法</a:t>
            </a:r>
            <a:r>
              <a:rPr lang="zh-CN" altLang="en-US" sz="2400" dirty="0" smtClean="0">
                <a:latin typeface="仿宋" panose="02010609060101010101" pitchFamily="49" charset="-122"/>
                <a:ea typeface="仿宋" panose="02010609060101010101" pitchFamily="49" charset="-122"/>
              </a:rPr>
              <a:t>”，在</a:t>
            </a:r>
            <a:r>
              <a:rPr lang="zh-CN" altLang="en-US" sz="2400" dirty="0">
                <a:latin typeface="仿宋" panose="02010609060101010101" pitchFamily="49" charset="-122"/>
                <a:ea typeface="仿宋" panose="02010609060101010101" pitchFamily="49" charset="-122"/>
              </a:rPr>
              <a:t>神经网络模型中进行权重更新，即在一个方向上更新和调整模型的参数</a:t>
            </a:r>
            <a:r>
              <a:rPr lang="zh-CN" altLang="en-US" sz="2400" dirty="0" smtClean="0">
                <a:latin typeface="仿宋" panose="02010609060101010101" pitchFamily="49" charset="-122"/>
                <a:ea typeface="仿宋" panose="02010609060101010101" pitchFamily="49" charset="-122"/>
              </a:rPr>
              <a:t>，来找到损失函数的最小值。</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37568150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33122" y="468333"/>
            <a:ext cx="3396378" cy="523220"/>
          </a:xfrm>
          <a:prstGeom prst="rect">
            <a:avLst/>
          </a:prstGeom>
          <a:noFill/>
        </p:spPr>
        <p:txBody>
          <a:bodyPr wrap="square" rtlCol="0">
            <a:spAutoFit/>
          </a:bodyPr>
          <a:lstStyle/>
          <a:p>
            <a:r>
              <a:rPr lang="zh-CN" altLang="en-US" sz="2800" dirty="0" smtClean="0">
                <a:solidFill>
                  <a:srgbClr val="FFFF00"/>
                </a:solidFill>
                <a:latin typeface="仿宋" panose="02010609060101010101" pitchFamily="49" charset="-122"/>
                <a:ea typeface="仿宋" panose="02010609060101010101" pitchFamily="49" charset="-122"/>
              </a:rPr>
              <a:t>训练的关键过程：</a:t>
            </a:r>
            <a:endParaRPr lang="zh-CN" altLang="en-US" sz="2800" dirty="0">
              <a:solidFill>
                <a:srgbClr val="FFFF00"/>
              </a:solidFill>
              <a:latin typeface="仿宋" panose="02010609060101010101" pitchFamily="49" charset="-122"/>
              <a:ea typeface="仿宋" panose="02010609060101010101" pitchFamily="49" charset="-122"/>
            </a:endParaRPr>
          </a:p>
        </p:txBody>
      </p:sp>
      <p:grpSp>
        <p:nvGrpSpPr>
          <p:cNvPr id="82" name="组合 81"/>
          <p:cNvGrpSpPr/>
          <p:nvPr/>
        </p:nvGrpSpPr>
        <p:grpSpPr>
          <a:xfrm>
            <a:off x="731906" y="921030"/>
            <a:ext cx="2935823" cy="4747284"/>
            <a:chOff x="3168226" y="450591"/>
            <a:chExt cx="3059958" cy="5948748"/>
          </a:xfrm>
        </p:grpSpPr>
        <p:sp>
          <p:nvSpPr>
            <p:cNvPr id="104" name="下箭头 103"/>
            <p:cNvSpPr/>
            <p:nvPr/>
          </p:nvSpPr>
          <p:spPr>
            <a:xfrm>
              <a:off x="4809752" y="5792680"/>
              <a:ext cx="108000"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5" name="圆角矩形 104"/>
            <p:cNvSpPr/>
            <p:nvPr/>
          </p:nvSpPr>
          <p:spPr>
            <a:xfrm>
              <a:off x="3168226" y="4388927"/>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阈值更新</a:t>
              </a:r>
              <a:endParaRPr lang="zh-CN" altLang="en-US" sz="2000" dirty="0">
                <a:solidFill>
                  <a:schemeClr val="tx1"/>
                </a:solidFill>
              </a:endParaRPr>
            </a:p>
          </p:txBody>
        </p:sp>
        <p:sp>
          <p:nvSpPr>
            <p:cNvPr id="106" name="圆角矩形 105"/>
            <p:cNvSpPr/>
            <p:nvPr/>
          </p:nvSpPr>
          <p:spPr>
            <a:xfrm>
              <a:off x="3168226" y="4505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网络初始化</a:t>
              </a:r>
              <a:endParaRPr lang="zh-CN" altLang="en-US" sz="2000" dirty="0">
                <a:solidFill>
                  <a:schemeClr val="tx1"/>
                </a:solidFill>
              </a:endParaRPr>
            </a:p>
          </p:txBody>
        </p:sp>
        <p:sp>
          <p:nvSpPr>
            <p:cNvPr id="107" name="圆角矩形 106"/>
            <p:cNvSpPr/>
            <p:nvPr/>
          </p:nvSpPr>
          <p:spPr>
            <a:xfrm>
              <a:off x="3168226" y="36539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权值更新</a:t>
              </a:r>
              <a:endParaRPr lang="zh-CN" altLang="en-US" sz="2000" dirty="0">
                <a:solidFill>
                  <a:schemeClr val="tx1"/>
                </a:solidFill>
              </a:endParaRPr>
            </a:p>
          </p:txBody>
        </p:sp>
        <p:sp>
          <p:nvSpPr>
            <p:cNvPr id="108" name="圆角矩形 107"/>
            <p:cNvSpPr/>
            <p:nvPr/>
          </p:nvSpPr>
          <p:spPr>
            <a:xfrm>
              <a:off x="3168226" y="5224447"/>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判断迭代是否结束</a:t>
              </a:r>
              <a:endParaRPr lang="zh-CN" altLang="en-US" sz="2000" dirty="0">
                <a:solidFill>
                  <a:schemeClr val="tx1"/>
                </a:solidFill>
              </a:endParaRPr>
            </a:p>
          </p:txBody>
        </p:sp>
        <p:sp>
          <p:nvSpPr>
            <p:cNvPr id="109" name="圆角矩形 108"/>
            <p:cNvSpPr/>
            <p:nvPr/>
          </p:nvSpPr>
          <p:spPr>
            <a:xfrm>
              <a:off x="3168226" y="126287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隐含层输出计算</a:t>
              </a:r>
              <a:endParaRPr lang="zh-CN" altLang="en-US" sz="2000" dirty="0">
                <a:solidFill>
                  <a:schemeClr val="tx1"/>
                </a:solidFill>
              </a:endParaRPr>
            </a:p>
          </p:txBody>
        </p:sp>
        <p:sp>
          <p:nvSpPr>
            <p:cNvPr id="110" name="圆角矩形 109"/>
            <p:cNvSpPr/>
            <p:nvPr/>
          </p:nvSpPr>
          <p:spPr>
            <a:xfrm>
              <a:off x="3168226" y="2054391"/>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输出层输出计算</a:t>
              </a:r>
              <a:endParaRPr lang="zh-CN" altLang="en-US" sz="2000" dirty="0">
                <a:solidFill>
                  <a:schemeClr val="tx1"/>
                </a:solidFill>
              </a:endParaRPr>
            </a:p>
          </p:txBody>
        </p:sp>
        <p:sp>
          <p:nvSpPr>
            <p:cNvPr id="111" name="圆角矩形 110"/>
            <p:cNvSpPr/>
            <p:nvPr/>
          </p:nvSpPr>
          <p:spPr>
            <a:xfrm>
              <a:off x="3168226" y="2861335"/>
              <a:ext cx="2376264" cy="36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tx1"/>
                  </a:solidFill>
                </a:rPr>
                <a:t>误差计算</a:t>
              </a:r>
              <a:endParaRPr lang="zh-CN" altLang="en-US" sz="2000" dirty="0">
                <a:solidFill>
                  <a:schemeClr val="tx1"/>
                </a:solidFill>
              </a:endParaRPr>
            </a:p>
          </p:txBody>
        </p:sp>
        <p:sp>
          <p:nvSpPr>
            <p:cNvPr id="112" name="下箭头 111"/>
            <p:cNvSpPr/>
            <p:nvPr/>
          </p:nvSpPr>
          <p:spPr>
            <a:xfrm>
              <a:off x="4182810" y="854063"/>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3" name="下箭头 112"/>
            <p:cNvSpPr/>
            <p:nvPr/>
          </p:nvSpPr>
          <p:spPr>
            <a:xfrm>
              <a:off x="4168336" y="165205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4" name="下箭头 113"/>
            <p:cNvSpPr/>
            <p:nvPr/>
          </p:nvSpPr>
          <p:spPr>
            <a:xfrm>
              <a:off x="4212342" y="244357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5" name="下箭头 114"/>
            <p:cNvSpPr/>
            <p:nvPr/>
          </p:nvSpPr>
          <p:spPr>
            <a:xfrm>
              <a:off x="4182810" y="3257008"/>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6" name="下箭头 115"/>
            <p:cNvSpPr/>
            <p:nvPr/>
          </p:nvSpPr>
          <p:spPr>
            <a:xfrm>
              <a:off x="4212342" y="4037271"/>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7" name="下箭头 116"/>
            <p:cNvSpPr/>
            <p:nvPr/>
          </p:nvSpPr>
          <p:spPr>
            <a:xfrm>
              <a:off x="4212342" y="4820975"/>
              <a:ext cx="288032" cy="351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8" name="圆角矩形 117"/>
            <p:cNvSpPr/>
            <p:nvPr/>
          </p:nvSpPr>
          <p:spPr>
            <a:xfrm>
              <a:off x="3239304" y="6008705"/>
              <a:ext cx="926946" cy="3906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YES</a:t>
              </a:r>
              <a:endParaRPr lang="zh-CN" altLang="en-US" sz="2000" dirty="0">
                <a:solidFill>
                  <a:schemeClr val="tx1"/>
                </a:solidFill>
              </a:endParaRPr>
            </a:p>
          </p:txBody>
        </p:sp>
        <p:sp>
          <p:nvSpPr>
            <p:cNvPr id="119" name="圆角矩形 118"/>
            <p:cNvSpPr/>
            <p:nvPr/>
          </p:nvSpPr>
          <p:spPr>
            <a:xfrm>
              <a:off x="4558280" y="6091845"/>
              <a:ext cx="648072" cy="3074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smtClean="0">
                  <a:solidFill>
                    <a:schemeClr val="tx1"/>
                  </a:solidFill>
                </a:rPr>
                <a:t>NO</a:t>
              </a:r>
              <a:endParaRPr lang="zh-CN" altLang="en-US" sz="2000" dirty="0">
                <a:solidFill>
                  <a:schemeClr val="tx1"/>
                </a:solidFill>
              </a:endParaRPr>
            </a:p>
          </p:txBody>
        </p:sp>
        <p:sp>
          <p:nvSpPr>
            <p:cNvPr id="120" name="矩形 119"/>
            <p:cNvSpPr/>
            <p:nvPr/>
          </p:nvSpPr>
          <p:spPr>
            <a:xfrm>
              <a:off x="4268533" y="5627919"/>
              <a:ext cx="129542" cy="14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1" name="下箭头 120"/>
            <p:cNvSpPr/>
            <p:nvPr/>
          </p:nvSpPr>
          <p:spPr>
            <a:xfrm>
              <a:off x="3770773" y="5792680"/>
              <a:ext cx="108000"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2" name="矩形 121"/>
            <p:cNvSpPr/>
            <p:nvPr/>
          </p:nvSpPr>
          <p:spPr>
            <a:xfrm>
              <a:off x="3799350" y="5771919"/>
              <a:ext cx="1080000" cy="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3" name="右箭头 122"/>
            <p:cNvSpPr/>
            <p:nvPr/>
          </p:nvSpPr>
          <p:spPr>
            <a:xfrm rot="10800000">
              <a:off x="5652120" y="1280498"/>
              <a:ext cx="468052" cy="18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4" name="矩形 123"/>
            <p:cNvSpPr/>
            <p:nvPr/>
          </p:nvSpPr>
          <p:spPr>
            <a:xfrm>
              <a:off x="5240049" y="6199246"/>
              <a:ext cx="864000" cy="1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5" name="矩形 124"/>
            <p:cNvSpPr/>
            <p:nvPr/>
          </p:nvSpPr>
          <p:spPr>
            <a:xfrm>
              <a:off x="6120172" y="1325015"/>
              <a:ext cx="108012" cy="498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2" name="文本框 1"/>
          <p:cNvSpPr txBox="1"/>
          <p:nvPr/>
        </p:nvSpPr>
        <p:spPr>
          <a:xfrm>
            <a:off x="4033122" y="1064675"/>
            <a:ext cx="7399019" cy="1754326"/>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训练的目标是得到最优化的网络模型，这就需要不断给网络喂入数据，每喂</a:t>
            </a:r>
            <a:r>
              <a:rPr lang="zh-CN" altLang="en-US" sz="2400" dirty="0" smtClean="0">
                <a:solidFill>
                  <a:srgbClr val="FFFF00"/>
                </a:solidFill>
                <a:latin typeface="仿宋" panose="02010609060101010101" pitchFamily="49" charset="-122"/>
                <a:ea typeface="仿宋" panose="02010609060101010101" pitchFamily="49" charset="-122"/>
              </a:rPr>
              <a:t>一个样本数据</a:t>
            </a:r>
            <a:r>
              <a:rPr lang="zh-CN" altLang="en-US" sz="2400" dirty="0" smtClean="0">
                <a:latin typeface="仿宋" panose="02010609060101010101" pitchFamily="49" charset="-122"/>
                <a:ea typeface="仿宋" panose="02010609060101010101" pitchFamily="49" charset="-122"/>
              </a:rPr>
              <a:t>或</a:t>
            </a:r>
            <a:r>
              <a:rPr lang="zh-CN" altLang="en-US" sz="2400" dirty="0" smtClean="0">
                <a:solidFill>
                  <a:srgbClr val="FFFF00"/>
                </a:solidFill>
                <a:latin typeface="仿宋" panose="02010609060101010101" pitchFamily="49" charset="-122"/>
                <a:ea typeface="仿宋" panose="02010609060101010101" pitchFamily="49" charset="-122"/>
              </a:rPr>
              <a:t>一批</a:t>
            </a:r>
            <a:r>
              <a:rPr lang="zh-CN" altLang="en-US" sz="2400" dirty="0" smtClean="0">
                <a:latin typeface="仿宋" panose="02010609060101010101" pitchFamily="49" charset="-122"/>
                <a:ea typeface="仿宋" panose="02010609060101010101" pitchFamily="49" charset="-122"/>
              </a:rPr>
              <a:t>样本数据，就反向更新一次权重，更新公式类似：</a:t>
            </a:r>
            <a:endParaRPr lang="zh-CN" altLang="en-US" sz="2400" dirty="0">
              <a:latin typeface="仿宋" panose="02010609060101010101" pitchFamily="49" charset="-122"/>
              <a:ea typeface="仿宋" panose="02010609060101010101" pitchFamily="49" charset="-122"/>
            </a:endParaRPr>
          </a:p>
        </p:txBody>
      </p:sp>
      <mc:AlternateContent xmlns:mc="http://schemas.openxmlformats.org/markup-compatibility/2006" xmlns:a14="http://schemas.microsoft.com/office/drawing/2010/main">
        <mc:Choice Requires="a14">
          <p:sp>
            <p:nvSpPr>
              <p:cNvPr id="8" name="文本框 7"/>
              <p:cNvSpPr txBox="1"/>
              <p:nvPr/>
            </p:nvSpPr>
            <p:spPr>
              <a:xfrm>
                <a:off x="5818200" y="2958230"/>
                <a:ext cx="3424860" cy="8065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dirty="0" smtClean="0">
                              <a:solidFill>
                                <a:srgbClr val="FFFF00"/>
                              </a:solidFill>
                              <a:latin typeface="Cambria Math" panose="02040503050406030204" pitchFamily="18" charset="0"/>
                            </a:rPr>
                          </m:ctrlPr>
                        </m:sSubPr>
                        <m:e>
                          <m:r>
                            <a:rPr lang="en-US" altLang="zh-CN" sz="2400" b="0" i="1" dirty="0" smtClean="0">
                              <a:solidFill>
                                <a:srgbClr val="FFFF00"/>
                              </a:solidFill>
                              <a:latin typeface="Cambria Math" panose="02040503050406030204" pitchFamily="18" charset="0"/>
                            </a:rPr>
                            <m:t>𝑤</m:t>
                          </m:r>
                        </m:e>
                        <m:sub>
                          <m:r>
                            <a:rPr lang="en-US" altLang="zh-CN" sz="2400" b="0" i="1" dirty="0" smtClean="0">
                              <a:solidFill>
                                <a:srgbClr val="FFFF00"/>
                              </a:solidFill>
                              <a:latin typeface="Cambria Math" panose="02040503050406030204" pitchFamily="18" charset="0"/>
                            </a:rPr>
                            <m:t>𝑛𝑗</m:t>
                          </m:r>
                        </m:sub>
                      </m:sSub>
                      <m:r>
                        <a:rPr lang="en-US" altLang="zh-CN" sz="2400" b="0" i="1" dirty="0" smtClean="0">
                          <a:solidFill>
                            <a:srgbClr val="FFFF00"/>
                          </a:solidFill>
                          <a:latin typeface="Cambria Math" panose="02040503050406030204" pitchFamily="18" charset="0"/>
                        </a:rPr>
                        <m:t>=</m:t>
                      </m:r>
                      <m:sSub>
                        <m:sSubPr>
                          <m:ctrlPr>
                            <a:rPr lang="en-US" altLang="zh-CN" sz="2400" b="0" i="1" dirty="0" smtClean="0">
                              <a:solidFill>
                                <a:srgbClr val="FFFF00"/>
                              </a:solidFill>
                              <a:latin typeface="Cambria Math" panose="02040503050406030204" pitchFamily="18" charset="0"/>
                            </a:rPr>
                          </m:ctrlPr>
                        </m:sSubPr>
                        <m:e>
                          <m:r>
                            <a:rPr lang="en-US" altLang="zh-CN" sz="2400" b="0" i="1" dirty="0" smtClean="0">
                              <a:solidFill>
                                <a:srgbClr val="FFFF00"/>
                              </a:solidFill>
                              <a:latin typeface="Cambria Math" panose="02040503050406030204" pitchFamily="18" charset="0"/>
                            </a:rPr>
                            <m:t>𝑤</m:t>
                          </m:r>
                        </m:e>
                        <m:sub>
                          <m:r>
                            <a:rPr lang="en-US" altLang="zh-CN" sz="2400" b="0" i="1" dirty="0" smtClean="0">
                              <a:solidFill>
                                <a:srgbClr val="FFFF00"/>
                              </a:solidFill>
                              <a:latin typeface="Cambria Math" panose="02040503050406030204" pitchFamily="18" charset="0"/>
                            </a:rPr>
                            <m:t>𝑛𝑗</m:t>
                          </m:r>
                        </m:sub>
                      </m:sSub>
                      <m:r>
                        <a:rPr lang="en-US" altLang="zh-CN" sz="2400" b="0" i="1" dirty="0" smtClean="0">
                          <a:solidFill>
                            <a:srgbClr val="FFFF00"/>
                          </a:solidFill>
                          <a:latin typeface="Cambria Math" panose="02040503050406030204" pitchFamily="18" charset="0"/>
                        </a:rPr>
                        <m:t>−</m:t>
                      </m:r>
                      <m:r>
                        <a:rPr lang="zh-CN" altLang="en-US" sz="2400" b="0" i="1" dirty="0" smtClean="0">
                          <a:solidFill>
                            <a:srgbClr val="FFFF00"/>
                          </a:solidFill>
                          <a:latin typeface="Cambria Math" panose="02040503050406030204" pitchFamily="18" charset="0"/>
                        </a:rPr>
                        <m:t>𝛼</m:t>
                      </m:r>
                      <m:f>
                        <m:fPr>
                          <m:ctrlPr>
                            <a:rPr lang="en-US" altLang="zh-CN" sz="2400" b="0" i="1" dirty="0" smtClean="0">
                              <a:solidFill>
                                <a:srgbClr val="FFFF00"/>
                              </a:solidFill>
                              <a:latin typeface="Cambria Math" panose="02040503050406030204" pitchFamily="18" charset="0"/>
                            </a:rPr>
                          </m:ctrlPr>
                        </m:fPr>
                        <m:num>
                          <m:r>
                            <a:rPr lang="zh-CN" altLang="en-US" sz="2400" b="0" i="1" dirty="0" smtClean="0">
                              <a:solidFill>
                                <a:srgbClr val="FFFF00"/>
                              </a:solidFill>
                              <a:latin typeface="Cambria Math" panose="02040503050406030204" pitchFamily="18" charset="0"/>
                            </a:rPr>
                            <m:t>𝜕</m:t>
                          </m:r>
                          <m:r>
                            <a:rPr lang="en-US" altLang="zh-CN" sz="2400" b="0" i="1" dirty="0" smtClean="0">
                              <a:solidFill>
                                <a:srgbClr val="FFFF00"/>
                              </a:solidFill>
                              <a:latin typeface="Cambria Math" panose="02040503050406030204" pitchFamily="18" charset="0"/>
                            </a:rPr>
                            <m:t>𝐿</m:t>
                          </m:r>
                        </m:num>
                        <m:den>
                          <m:r>
                            <a:rPr lang="zh-CN" altLang="en-US" sz="2400" b="0" i="1" dirty="0" smtClean="0">
                              <a:solidFill>
                                <a:srgbClr val="FFFF00"/>
                              </a:solidFill>
                              <a:latin typeface="Cambria Math" panose="02040503050406030204" pitchFamily="18" charset="0"/>
                            </a:rPr>
                            <m:t>𝜕</m:t>
                          </m:r>
                          <m:sSub>
                            <m:sSubPr>
                              <m:ctrlPr>
                                <a:rPr lang="en-US" altLang="zh-CN" sz="2400" b="0" i="1" dirty="0" smtClean="0">
                                  <a:solidFill>
                                    <a:srgbClr val="FFFF00"/>
                                  </a:solidFill>
                                  <a:latin typeface="Cambria Math" panose="02040503050406030204" pitchFamily="18" charset="0"/>
                                </a:rPr>
                              </m:ctrlPr>
                            </m:sSubPr>
                            <m:e>
                              <m:r>
                                <a:rPr lang="en-US" altLang="zh-CN" sz="2400" b="0" i="1" dirty="0" smtClean="0">
                                  <a:solidFill>
                                    <a:srgbClr val="FFFF00"/>
                                  </a:solidFill>
                                  <a:latin typeface="Cambria Math" panose="02040503050406030204" pitchFamily="18" charset="0"/>
                                </a:rPr>
                                <m:t>𝑤</m:t>
                              </m:r>
                            </m:e>
                            <m:sub>
                              <m:r>
                                <a:rPr lang="en-US" altLang="zh-CN" sz="2400" b="0" i="1" dirty="0" smtClean="0">
                                  <a:solidFill>
                                    <a:srgbClr val="FFFF00"/>
                                  </a:solidFill>
                                  <a:latin typeface="Cambria Math" panose="02040503050406030204" pitchFamily="18" charset="0"/>
                                </a:rPr>
                                <m:t>𝑛𝑗</m:t>
                              </m:r>
                            </m:sub>
                          </m:sSub>
                        </m:den>
                      </m:f>
                    </m:oMath>
                  </m:oMathPara>
                </a14:m>
                <a:endParaRPr lang="zh-CN" altLang="en-US" sz="2400" dirty="0"/>
              </a:p>
            </p:txBody>
          </p:sp>
        </mc:Choice>
        <mc:Fallback xmlns="">
          <p:sp>
            <p:nvSpPr>
              <p:cNvPr id="8" name="文本框 7"/>
              <p:cNvSpPr txBox="1">
                <a:spLocks noRot="1" noChangeAspect="1" noMove="1" noResize="1" noEditPoints="1" noAdjustHandles="1" noChangeArrowheads="1" noChangeShapeType="1" noTextEdit="1"/>
              </p:cNvSpPr>
              <p:nvPr/>
            </p:nvSpPr>
            <p:spPr>
              <a:xfrm>
                <a:off x="5818200" y="2958230"/>
                <a:ext cx="3424860" cy="806503"/>
              </a:xfrm>
              <a:prstGeom prst="rect">
                <a:avLst/>
              </a:prstGeom>
              <a:blipFill>
                <a:blip r:embed="rId3"/>
                <a:stretch>
                  <a:fillRect/>
                </a:stretch>
              </a:blipFill>
            </p:spPr>
            <p:txBody>
              <a:bodyPr/>
              <a:lstStyle/>
              <a:p>
                <a:r>
                  <a:rPr lang="zh-CN" altLang="en-US">
                    <a:noFill/>
                  </a:rPr>
                  <a:t> </a:t>
                </a:r>
              </a:p>
            </p:txBody>
          </p:sp>
        </mc:Fallback>
      </mc:AlternateContent>
      <p:cxnSp>
        <p:nvCxnSpPr>
          <p:cNvPr id="10" name="直接箭头连接符 9"/>
          <p:cNvCxnSpPr/>
          <p:nvPr/>
        </p:nvCxnSpPr>
        <p:spPr>
          <a:xfrm flipH="1">
            <a:off x="8892540" y="2988523"/>
            <a:ext cx="715913" cy="8995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712083" y="2773564"/>
            <a:ext cx="1338828" cy="369332"/>
          </a:xfrm>
          <a:prstGeom prst="rect">
            <a:avLst/>
          </a:prstGeom>
          <a:noFill/>
        </p:spPr>
        <p:txBody>
          <a:bodyPr wrap="none" rtlCol="0">
            <a:spAutoFit/>
          </a:bodyPr>
          <a:lstStyle/>
          <a:p>
            <a:r>
              <a:rPr lang="zh-CN" altLang="en-US" dirty="0" smtClean="0"/>
              <a:t>总损失函数</a:t>
            </a:r>
            <a:endParaRPr lang="zh-CN" altLang="en-US" dirty="0"/>
          </a:p>
        </p:txBody>
      </p:sp>
      <p:sp>
        <p:nvSpPr>
          <p:cNvPr id="36" name="文本框 35"/>
          <p:cNvSpPr txBox="1"/>
          <p:nvPr/>
        </p:nvSpPr>
        <p:spPr>
          <a:xfrm>
            <a:off x="7574681" y="3990276"/>
            <a:ext cx="954107" cy="400110"/>
          </a:xfrm>
          <a:prstGeom prst="rect">
            <a:avLst/>
          </a:prstGeom>
          <a:noFill/>
        </p:spPr>
        <p:txBody>
          <a:bodyPr wrap="none" rtlCol="0">
            <a:spAutoFit/>
          </a:bodyPr>
          <a:lstStyle/>
          <a:p>
            <a:r>
              <a:rPr lang="zh-CN" altLang="en-US" sz="2000" dirty="0" smtClean="0"/>
              <a:t>学习率</a:t>
            </a:r>
            <a:endParaRPr lang="zh-CN" altLang="en-US" sz="2000" dirty="0"/>
          </a:p>
        </p:txBody>
      </p:sp>
      <p:cxnSp>
        <p:nvCxnSpPr>
          <p:cNvPr id="14" name="直接箭头连接符 13"/>
          <p:cNvCxnSpPr/>
          <p:nvPr/>
        </p:nvCxnSpPr>
        <p:spPr>
          <a:xfrm flipV="1">
            <a:off x="8008620" y="3535680"/>
            <a:ext cx="7620" cy="36828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033122" y="4342183"/>
            <a:ext cx="7399019" cy="1754326"/>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学习率的设置：可以固定为一个百分值，也可以动态改变，还可以由算法通过自适应的方法获得，这跟具体的训练算法或优化算法有关。</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40866081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880" y="701040"/>
            <a:ext cx="1980029" cy="523220"/>
          </a:xfrm>
          <a:prstGeom prst="rect">
            <a:avLst/>
          </a:prstGeom>
          <a:noFill/>
        </p:spPr>
        <p:txBody>
          <a:bodyPr wrap="none" rtlCol="0">
            <a:spAutoFit/>
          </a:bodyPr>
          <a:lstStyle/>
          <a:p>
            <a:r>
              <a:rPr lang="zh-CN" altLang="en-US" sz="2800" dirty="0" smtClean="0">
                <a:latin typeface="黑体" panose="02010609060101010101" pitchFamily="49" charset="-122"/>
                <a:ea typeface="黑体" panose="02010609060101010101" pitchFamily="49" charset="-122"/>
              </a:rPr>
              <a:t>拓展资料：</a:t>
            </a:r>
            <a:endParaRPr lang="zh-CN" altLang="en-US" sz="2800" dirty="0">
              <a:latin typeface="黑体" panose="02010609060101010101" pitchFamily="49" charset="-122"/>
              <a:ea typeface="黑体" panose="02010609060101010101" pitchFamily="49" charset="-122"/>
            </a:endParaRPr>
          </a:p>
        </p:txBody>
      </p:sp>
      <p:sp>
        <p:nvSpPr>
          <p:cNvPr id="3" name="矩形 2"/>
          <p:cNvSpPr/>
          <p:nvPr/>
        </p:nvSpPr>
        <p:spPr>
          <a:xfrm>
            <a:off x="1364514" y="2238494"/>
            <a:ext cx="9082506" cy="523220"/>
          </a:xfrm>
          <a:prstGeom prst="rect">
            <a:avLst/>
          </a:prstGeom>
        </p:spPr>
        <p:txBody>
          <a:bodyPr wrap="square">
            <a:spAutoFit/>
          </a:bodyPr>
          <a:lstStyle/>
          <a:p>
            <a:r>
              <a:rPr lang="en-US" altLang="zh-CN" sz="2800" dirty="0">
                <a:latin typeface="华文仿宋" panose="02010600040101010101" pitchFamily="2" charset="-122"/>
                <a:ea typeface="华文仿宋" panose="02010600040101010101" pitchFamily="2" charset="-122"/>
              </a:rPr>
              <a:t>https://blog.csdn.net/myarrow/article/details/51322433</a:t>
            </a:r>
            <a:endParaRPr lang="zh-CN" altLang="en-US" sz="2800" dirty="0">
              <a:latin typeface="华文仿宋" panose="02010600040101010101" pitchFamily="2" charset="-122"/>
              <a:ea typeface="华文仿宋" panose="02010600040101010101" pitchFamily="2" charset="-122"/>
            </a:endParaRPr>
          </a:p>
        </p:txBody>
      </p:sp>
      <p:sp>
        <p:nvSpPr>
          <p:cNvPr id="4" name="矩形 3"/>
          <p:cNvSpPr/>
          <p:nvPr/>
        </p:nvSpPr>
        <p:spPr>
          <a:xfrm>
            <a:off x="1364514" y="1721971"/>
            <a:ext cx="4665060" cy="492443"/>
          </a:xfrm>
          <a:prstGeom prst="rect">
            <a:avLst/>
          </a:prstGeom>
        </p:spPr>
        <p:txBody>
          <a:bodyPr wrap="none">
            <a:spAutoFit/>
          </a:bodyPr>
          <a:lstStyle/>
          <a:p>
            <a:r>
              <a:rPr lang="zh-CN" altLang="en-US" sz="2600" b="1" dirty="0">
                <a:latin typeface="仿宋" panose="02010609060101010101" pitchFamily="49" charset="-122"/>
                <a:ea typeface="仿宋" panose="02010609060101010101" pitchFamily="49" charset="-122"/>
              </a:rPr>
              <a:t>神经网络和深度学习</a:t>
            </a:r>
            <a:r>
              <a:rPr lang="en-US" altLang="zh-CN" sz="2600" b="1" dirty="0">
                <a:latin typeface="仿宋" panose="02010609060101010101" pitchFamily="49" charset="-122"/>
                <a:ea typeface="仿宋" panose="02010609060101010101" pitchFamily="49" charset="-122"/>
              </a:rPr>
              <a:t>-</a:t>
            </a:r>
            <a:r>
              <a:rPr lang="zh-CN" altLang="en-US" sz="2600" b="1" dirty="0">
                <a:latin typeface="仿宋" panose="02010609060101010101" pitchFamily="49" charset="-122"/>
                <a:ea typeface="仿宋" panose="02010609060101010101" pitchFamily="49" charset="-122"/>
              </a:rPr>
              <a:t>学习总结</a:t>
            </a:r>
            <a:endParaRPr lang="zh-CN" altLang="en-US" sz="2600" b="1" i="0" dirty="0">
              <a:effectLst/>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8743675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4880" y="701040"/>
            <a:ext cx="1980029" cy="523220"/>
          </a:xfrm>
          <a:prstGeom prst="rect">
            <a:avLst/>
          </a:prstGeom>
          <a:noFill/>
        </p:spPr>
        <p:txBody>
          <a:bodyPr wrap="none" rtlCol="0">
            <a:spAutoFit/>
          </a:bodyPr>
          <a:lstStyle/>
          <a:p>
            <a:r>
              <a:rPr lang="zh-CN" altLang="en-US" sz="2800" dirty="0" smtClean="0">
                <a:latin typeface="黑体" panose="02010609060101010101" pitchFamily="49" charset="-122"/>
                <a:ea typeface="黑体" panose="02010609060101010101" pitchFamily="49" charset="-122"/>
              </a:rPr>
              <a:t>实践案例：</a:t>
            </a:r>
            <a:endParaRPr lang="zh-CN" altLang="en-US" sz="2800" dirty="0">
              <a:latin typeface="黑体" panose="02010609060101010101" pitchFamily="49" charset="-122"/>
              <a:ea typeface="黑体" panose="02010609060101010101" pitchFamily="49" charset="-122"/>
            </a:endParaRPr>
          </a:p>
        </p:txBody>
      </p:sp>
      <p:sp>
        <p:nvSpPr>
          <p:cNvPr id="5" name="文本框 4"/>
          <p:cNvSpPr txBox="1"/>
          <p:nvPr/>
        </p:nvSpPr>
        <p:spPr>
          <a:xfrm>
            <a:off x="4221480" y="1209020"/>
            <a:ext cx="3512820" cy="584775"/>
          </a:xfrm>
          <a:prstGeom prst="rect">
            <a:avLst/>
          </a:prstGeom>
          <a:noFill/>
        </p:spPr>
        <p:txBody>
          <a:bodyPr wrap="square" rtlCol="0">
            <a:spAutoFit/>
          </a:bodyPr>
          <a:lstStyle/>
          <a:p>
            <a:pPr algn="ctr"/>
            <a:r>
              <a:rPr lang="zh-CN" altLang="en-US" sz="3200" dirty="0" smtClean="0">
                <a:latin typeface="仿宋" panose="02010609060101010101" pitchFamily="49" charset="-122"/>
                <a:ea typeface="仿宋" panose="02010609060101010101" pitchFamily="49" charset="-122"/>
              </a:rPr>
              <a:t>参见案例程序</a:t>
            </a:r>
            <a:endParaRPr lang="zh-CN" altLang="en-US" sz="3200" dirty="0">
              <a:latin typeface="仿宋" panose="02010609060101010101" pitchFamily="49" charset="-122"/>
              <a:ea typeface="仿宋" panose="02010609060101010101" pitchFamily="49" charset="-122"/>
            </a:endParaRPr>
          </a:p>
        </p:txBody>
      </p:sp>
      <p:sp>
        <p:nvSpPr>
          <p:cNvPr id="3" name="文本框 2"/>
          <p:cNvSpPr txBox="1"/>
          <p:nvPr/>
        </p:nvSpPr>
        <p:spPr>
          <a:xfrm>
            <a:off x="1242060" y="2103120"/>
            <a:ext cx="4465320" cy="461665"/>
          </a:xfrm>
          <a:prstGeom prst="rect">
            <a:avLst/>
          </a:prstGeom>
          <a:noFill/>
        </p:spPr>
        <p:txBody>
          <a:bodyPr wrap="square" rtlCol="0">
            <a:spAutoFit/>
          </a:bodyPr>
          <a:lstStyle/>
          <a:p>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mnist</a:t>
            </a:r>
            <a:r>
              <a:rPr lang="zh-CN" altLang="en-US" sz="2400" dirty="0" smtClean="0">
                <a:latin typeface="仿宋" panose="02010609060101010101" pitchFamily="49" charset="-122"/>
                <a:ea typeface="仿宋" panose="02010609060101010101" pitchFamily="49" charset="-122"/>
              </a:rPr>
              <a:t>训练与预测</a:t>
            </a:r>
            <a:endParaRPr lang="zh-CN" altLang="en-US" sz="2400" dirty="0">
              <a:latin typeface="仿宋" panose="02010609060101010101" pitchFamily="49" charset="-122"/>
              <a:ea typeface="仿宋" panose="02010609060101010101" pitchFamily="49" charset="-122"/>
            </a:endParaRPr>
          </a:p>
        </p:txBody>
      </p:sp>
      <p:sp>
        <p:nvSpPr>
          <p:cNvPr id="4" name="矩形 3"/>
          <p:cNvSpPr/>
          <p:nvPr/>
        </p:nvSpPr>
        <p:spPr>
          <a:xfrm>
            <a:off x="2568365" y="2874110"/>
            <a:ext cx="2978995" cy="461665"/>
          </a:xfrm>
          <a:prstGeom prst="rect">
            <a:avLst/>
          </a:prstGeom>
        </p:spPr>
        <p:txBody>
          <a:bodyPr wrap="square">
            <a:spAutoFit/>
          </a:bodyPr>
          <a:lstStyle/>
          <a:p>
            <a:r>
              <a:rPr lang="zh-CN" altLang="en-US" sz="2400" dirty="0">
                <a:latin typeface="仿宋" panose="02010609060101010101" pitchFamily="49" charset="-122"/>
                <a:ea typeface="仿宋" panose="02010609060101010101" pitchFamily="49" charset="-122"/>
              </a:rPr>
              <a:t>minst_kerascnn.py</a:t>
            </a:r>
          </a:p>
        </p:txBody>
      </p:sp>
      <p:sp>
        <p:nvSpPr>
          <p:cNvPr id="6" name="矩形 5"/>
          <p:cNvSpPr/>
          <p:nvPr/>
        </p:nvSpPr>
        <p:spPr>
          <a:xfrm>
            <a:off x="6244802" y="2874110"/>
            <a:ext cx="4667038" cy="461665"/>
          </a:xfrm>
          <a:prstGeom prst="rect">
            <a:avLst/>
          </a:prstGeom>
        </p:spPr>
        <p:txBody>
          <a:bodyPr wrap="square">
            <a:spAutoFit/>
          </a:bodyPr>
          <a:lstStyle/>
          <a:p>
            <a:r>
              <a:rPr lang="en-US" altLang="zh-CN" sz="2400" dirty="0">
                <a:latin typeface="仿宋" panose="02010609060101010101" pitchFamily="49" charset="-122"/>
                <a:ea typeface="仿宋" panose="02010609060101010101" pitchFamily="49" charset="-122"/>
              </a:rPr>
              <a:t>minst_kerascnnpredict.py</a:t>
            </a:r>
            <a:endParaRPr lang="zh-CN" altLang="en-US" sz="2400" dirty="0">
              <a:latin typeface="仿宋" panose="02010609060101010101" pitchFamily="49" charset="-122"/>
              <a:ea typeface="仿宋" panose="02010609060101010101" pitchFamily="49" charset="-122"/>
            </a:endParaRPr>
          </a:p>
        </p:txBody>
      </p:sp>
      <p:sp>
        <p:nvSpPr>
          <p:cNvPr id="7" name="文本框 6"/>
          <p:cNvSpPr txBox="1"/>
          <p:nvPr/>
        </p:nvSpPr>
        <p:spPr>
          <a:xfrm>
            <a:off x="1242060" y="3645100"/>
            <a:ext cx="6179820" cy="461665"/>
          </a:xfrm>
          <a:prstGeom prst="rect">
            <a:avLst/>
          </a:prstGeom>
          <a:noFill/>
        </p:spPr>
        <p:txBody>
          <a:bodyPr wrap="square" rtlCol="0">
            <a:spAutoFit/>
          </a:bodyPr>
          <a:lstStyle/>
          <a:p>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）人脸数据获取、训练与测试</a:t>
            </a:r>
            <a:endParaRPr lang="zh-CN" altLang="en-US" sz="2400" dirty="0">
              <a:latin typeface="仿宋" panose="02010609060101010101" pitchFamily="49" charset="-122"/>
              <a:ea typeface="仿宋" panose="02010609060101010101" pitchFamily="49" charset="-122"/>
            </a:endParaRPr>
          </a:p>
        </p:txBody>
      </p:sp>
      <p:sp>
        <p:nvSpPr>
          <p:cNvPr id="8" name="矩形 7"/>
          <p:cNvSpPr/>
          <p:nvPr/>
        </p:nvSpPr>
        <p:spPr>
          <a:xfrm>
            <a:off x="2568365" y="4416090"/>
            <a:ext cx="2492990" cy="461665"/>
          </a:xfrm>
          <a:prstGeom prst="rect">
            <a:avLst/>
          </a:prstGeom>
        </p:spPr>
        <p:txBody>
          <a:bodyPr wrap="none">
            <a:spAutoFit/>
          </a:bodyPr>
          <a:lstStyle/>
          <a:p>
            <a:r>
              <a:rPr lang="zh-CN" altLang="en-US" sz="2400" dirty="0">
                <a:latin typeface="仿宋" panose="02010609060101010101" pitchFamily="49" charset="-122"/>
                <a:ea typeface="仿宋" panose="02010609060101010101" pitchFamily="49" charset="-122"/>
              </a:rPr>
              <a:t>get_my_faces.py</a:t>
            </a:r>
          </a:p>
        </p:txBody>
      </p:sp>
      <p:sp>
        <p:nvSpPr>
          <p:cNvPr id="9" name="矩形 8"/>
          <p:cNvSpPr/>
          <p:nvPr/>
        </p:nvSpPr>
        <p:spPr>
          <a:xfrm>
            <a:off x="5547360" y="4416089"/>
            <a:ext cx="2954655" cy="461665"/>
          </a:xfrm>
          <a:prstGeom prst="rect">
            <a:avLst/>
          </a:prstGeom>
        </p:spPr>
        <p:txBody>
          <a:bodyPr wrap="none">
            <a:spAutoFit/>
          </a:bodyPr>
          <a:lstStyle/>
          <a:p>
            <a:r>
              <a:rPr lang="en-US" altLang="zh-CN" sz="2400" dirty="0">
                <a:latin typeface="仿宋" panose="02010609060101010101" pitchFamily="49" charset="-122"/>
                <a:ea typeface="仿宋" panose="02010609060101010101" pitchFamily="49" charset="-122"/>
              </a:rPr>
              <a:t>facecnntest_1ok.py</a:t>
            </a:r>
            <a:endParaRPr lang="zh-CN" altLang="en-US" sz="2400" dirty="0">
              <a:latin typeface="仿宋" panose="02010609060101010101" pitchFamily="49" charset="-122"/>
              <a:ea typeface="仿宋" panose="02010609060101010101" pitchFamily="49" charset="-122"/>
            </a:endParaRPr>
          </a:p>
        </p:txBody>
      </p:sp>
      <p:sp>
        <p:nvSpPr>
          <p:cNvPr id="10" name="文本框 9"/>
          <p:cNvSpPr txBox="1"/>
          <p:nvPr/>
        </p:nvSpPr>
        <p:spPr>
          <a:xfrm>
            <a:off x="2568365" y="5187080"/>
            <a:ext cx="6494085" cy="461665"/>
          </a:xfrm>
          <a:prstGeom prst="rect">
            <a:avLst/>
          </a:prstGeom>
          <a:noFill/>
        </p:spPr>
        <p:txBody>
          <a:bodyPr wrap="none" rtlCol="0">
            <a:spAutoFit/>
          </a:bodyPr>
          <a:lstStyle/>
          <a:p>
            <a:r>
              <a:rPr lang="zh-CN" altLang="en-US" sz="2400" dirty="0" smtClean="0">
                <a:latin typeface="仿宋" panose="02010609060101010101" pitchFamily="49" charset="-122"/>
                <a:ea typeface="仿宋" panose="02010609060101010101" pitchFamily="49" charset="-122"/>
              </a:rPr>
              <a:t>预测跟</a:t>
            </a:r>
            <a:r>
              <a:rPr lang="en-US" altLang="zh-CN" sz="2400" dirty="0" err="1" smtClean="0">
                <a:latin typeface="仿宋" panose="02010609060101010101" pitchFamily="49" charset="-122"/>
                <a:ea typeface="仿宋" panose="02010609060101010101" pitchFamily="49" charset="-122"/>
              </a:rPr>
              <a:t>mnist</a:t>
            </a:r>
            <a:r>
              <a:rPr lang="zh-CN" altLang="en-US" sz="2400" dirty="0" smtClean="0">
                <a:latin typeface="仿宋" panose="02010609060101010101" pitchFamily="49" charset="-122"/>
                <a:ea typeface="仿宋" panose="02010609060101010101" pitchFamily="49" charset="-122"/>
              </a:rPr>
              <a:t>预测类似，但需要处理好数据读入</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9615252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2480" y="563880"/>
            <a:ext cx="10873740" cy="1754326"/>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项目展示：</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    结合所学内容，自选项目，完成项目内容设计与编码实现，并能实现现场展演。</a:t>
            </a:r>
            <a:endParaRPr lang="zh-CN" altLang="en-US" sz="2400" dirty="0">
              <a:latin typeface="仿宋" panose="02010609060101010101" pitchFamily="49" charset="-122"/>
              <a:ea typeface="仿宋" panose="02010609060101010101" pitchFamily="49" charset="-122"/>
            </a:endParaRPr>
          </a:p>
        </p:txBody>
      </p:sp>
      <p:sp>
        <p:nvSpPr>
          <p:cNvPr id="3" name="文本框 2"/>
          <p:cNvSpPr txBox="1"/>
          <p:nvPr/>
        </p:nvSpPr>
        <p:spPr>
          <a:xfrm>
            <a:off x="952500" y="2318206"/>
            <a:ext cx="4892040" cy="461665"/>
          </a:xfrm>
          <a:prstGeom prst="rect">
            <a:avLst/>
          </a:prstGeom>
          <a:noFill/>
        </p:spPr>
        <p:txBody>
          <a:bodyPr wrap="square" rtlCol="0">
            <a:spAutoFit/>
          </a:bodyPr>
          <a:lstStyle/>
          <a:p>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实现至少</a:t>
            </a:r>
            <a:r>
              <a:rPr lang="en-US" altLang="zh-CN" sz="2400" dirty="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人的人脸识别</a:t>
            </a:r>
            <a:endParaRPr lang="zh-CN" altLang="en-US" sz="2400" dirty="0">
              <a:latin typeface="仿宋" panose="02010609060101010101" pitchFamily="49" charset="-122"/>
              <a:ea typeface="仿宋" panose="02010609060101010101" pitchFamily="49" charset="-122"/>
            </a:endParaRPr>
          </a:p>
        </p:txBody>
      </p:sp>
      <p:sp>
        <p:nvSpPr>
          <p:cNvPr id="4" name="文本框 3"/>
          <p:cNvSpPr txBox="1"/>
          <p:nvPr/>
        </p:nvSpPr>
        <p:spPr>
          <a:xfrm>
            <a:off x="952500" y="3098185"/>
            <a:ext cx="4892040" cy="461665"/>
          </a:xfrm>
          <a:prstGeom prst="rect">
            <a:avLst/>
          </a:prstGeom>
          <a:noFill/>
        </p:spPr>
        <p:txBody>
          <a:bodyPr wrap="square" rtlCol="0">
            <a:spAutoFit/>
          </a:bodyPr>
          <a:lstStyle/>
          <a:p>
            <a:r>
              <a:rPr lang="en-US" altLang="zh-CN" sz="2400" dirty="0" smtClean="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编程实现具体个人的虹膜识别</a:t>
            </a:r>
            <a:endParaRPr lang="zh-CN" altLang="en-US" sz="2400" dirty="0">
              <a:latin typeface="仿宋" panose="02010609060101010101" pitchFamily="49" charset="-122"/>
              <a:ea typeface="仿宋" panose="02010609060101010101" pitchFamily="49" charset="-122"/>
            </a:endParaRPr>
          </a:p>
        </p:txBody>
      </p:sp>
      <p:sp>
        <p:nvSpPr>
          <p:cNvPr id="5" name="文本框 4"/>
          <p:cNvSpPr txBox="1"/>
          <p:nvPr/>
        </p:nvSpPr>
        <p:spPr>
          <a:xfrm>
            <a:off x="952500" y="3878164"/>
            <a:ext cx="4892040" cy="461665"/>
          </a:xfrm>
          <a:prstGeom prst="rect">
            <a:avLst/>
          </a:prstGeom>
          <a:noFill/>
        </p:spPr>
        <p:txBody>
          <a:bodyPr wrap="square" rtlCol="0">
            <a:spAutoFit/>
          </a:bodyPr>
          <a:lstStyle/>
          <a:p>
            <a:r>
              <a:rPr lang="en-US" altLang="zh-CN" sz="2400" dirty="0" smtClean="0">
                <a:latin typeface="仿宋" panose="02010609060101010101" pitchFamily="49" charset="-122"/>
                <a:ea typeface="仿宋" panose="02010609060101010101" pitchFamily="49" charset="-122"/>
              </a:rPr>
              <a:t>3.</a:t>
            </a:r>
            <a:r>
              <a:rPr lang="zh-CN" altLang="en-US" sz="2400" dirty="0" smtClean="0">
                <a:latin typeface="仿宋" panose="02010609060101010101" pitchFamily="49" charset="-122"/>
                <a:ea typeface="仿宋" panose="02010609060101010101" pitchFamily="49" charset="-122"/>
              </a:rPr>
              <a:t>利用摄像头实现现场人数的统计</a:t>
            </a:r>
            <a:endParaRPr lang="zh-CN" altLang="en-US" sz="2400" dirty="0">
              <a:latin typeface="仿宋" panose="02010609060101010101" pitchFamily="49" charset="-122"/>
              <a:ea typeface="仿宋" panose="02010609060101010101" pitchFamily="49" charset="-122"/>
            </a:endParaRPr>
          </a:p>
        </p:txBody>
      </p:sp>
      <p:sp>
        <p:nvSpPr>
          <p:cNvPr id="6" name="文本框 5"/>
          <p:cNvSpPr txBox="1"/>
          <p:nvPr/>
        </p:nvSpPr>
        <p:spPr>
          <a:xfrm>
            <a:off x="952500" y="4548724"/>
            <a:ext cx="6637020" cy="830997"/>
          </a:xfrm>
          <a:prstGeom prst="rect">
            <a:avLst/>
          </a:prstGeom>
          <a:noFill/>
        </p:spPr>
        <p:txBody>
          <a:bodyPr wrap="square" rtlCol="0">
            <a:spAutoFit/>
          </a:bodyPr>
          <a:lstStyle/>
          <a:p>
            <a:r>
              <a:rPr lang="en-US" altLang="zh-CN" sz="2400" dirty="0" smtClean="0">
                <a:latin typeface="仿宋" panose="02010609060101010101" pitchFamily="49" charset="-122"/>
                <a:ea typeface="仿宋" panose="02010609060101010101" pitchFamily="49" charset="-122"/>
              </a:rPr>
              <a:t>4.</a:t>
            </a:r>
            <a:r>
              <a:rPr lang="zh-CN" altLang="en-US" sz="2400" dirty="0" smtClean="0">
                <a:latin typeface="仿宋" panose="02010609060101010101" pitchFamily="49" charset="-122"/>
                <a:ea typeface="仿宋" panose="02010609060101010101" pitchFamily="49" charset="-122"/>
              </a:rPr>
              <a:t>编程实现石头剪刀布的识别，并能完成简单的编程游戏。</a:t>
            </a:r>
            <a:endParaRPr lang="zh-CN" altLang="en-US" sz="2400" dirty="0">
              <a:latin typeface="仿宋" panose="02010609060101010101" pitchFamily="49" charset="-122"/>
              <a:ea typeface="仿宋" panose="02010609060101010101" pitchFamily="49" charset="-122"/>
            </a:endParaRPr>
          </a:p>
        </p:txBody>
      </p:sp>
      <p:sp>
        <p:nvSpPr>
          <p:cNvPr id="7" name="文本框 6"/>
          <p:cNvSpPr txBox="1"/>
          <p:nvPr/>
        </p:nvSpPr>
        <p:spPr>
          <a:xfrm>
            <a:off x="952500" y="5442973"/>
            <a:ext cx="9585960" cy="461665"/>
          </a:xfrm>
          <a:prstGeom prst="rect">
            <a:avLst/>
          </a:prstGeom>
          <a:noFill/>
        </p:spPr>
        <p:txBody>
          <a:bodyPr wrap="square" rtlCol="0">
            <a:spAutoFit/>
          </a:bodyPr>
          <a:lstStyle/>
          <a:p>
            <a:r>
              <a:rPr lang="en-US" altLang="zh-CN" sz="2400" dirty="0" smtClean="0">
                <a:latin typeface="仿宋" panose="02010609060101010101" pitchFamily="49" charset="-122"/>
                <a:ea typeface="仿宋" panose="02010609060101010101" pitchFamily="49" charset="-122"/>
              </a:rPr>
              <a:t>5.</a:t>
            </a:r>
            <a:r>
              <a:rPr lang="zh-CN" altLang="en-US" sz="2400" dirty="0" smtClean="0">
                <a:latin typeface="仿宋" panose="02010609060101010101" pitchFamily="49" charset="-122"/>
                <a:ea typeface="仿宋" panose="02010609060101010101" pitchFamily="49" charset="-122"/>
              </a:rPr>
              <a:t>编程实现五子棋游戏</a:t>
            </a:r>
            <a:endParaRPr lang="zh-CN" altLang="en-US" sz="2400" dirty="0">
              <a:latin typeface="仿宋" panose="02010609060101010101" pitchFamily="49" charset="-122"/>
              <a:ea typeface="仿宋" panose="02010609060101010101" pitchFamily="49" charset="-122"/>
            </a:endParaRPr>
          </a:p>
        </p:txBody>
      </p:sp>
      <p:sp>
        <p:nvSpPr>
          <p:cNvPr id="8" name="文本框 7"/>
          <p:cNvSpPr txBox="1"/>
          <p:nvPr/>
        </p:nvSpPr>
        <p:spPr>
          <a:xfrm>
            <a:off x="7589520" y="2172430"/>
            <a:ext cx="3878579" cy="3416320"/>
          </a:xfrm>
          <a:prstGeom prst="rect">
            <a:avLst/>
          </a:prstGeom>
          <a:noFill/>
          <a:ln>
            <a:solidFill>
              <a:schemeClr val="accent1"/>
            </a:solidFill>
          </a:ln>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基本要求：</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完成项目编程</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完成项目设计报告（含项目功能概要，功能设计的基本原理与过程、具体功能的实现效果、问题与改进等）</a:t>
            </a:r>
            <a:endParaRPr lang="en-US" altLang="zh-CN" sz="2400" dirty="0" smtClean="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18784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1843246" y="735444"/>
            <a:ext cx="7191056" cy="584775"/>
          </a:xfrm>
          <a:prstGeom prst="rect">
            <a:avLst/>
          </a:prstGeom>
        </p:spPr>
        <p:txBody>
          <a:bodyPr wrap="square">
            <a:spAutoFit/>
          </a:bodyPr>
          <a:lstStyle/>
          <a:p>
            <a:pPr algn="ctr"/>
            <a:r>
              <a:rPr lang="zh-CN" altLang="en-US" sz="3200" b="1" dirty="0" smtClean="0">
                <a:latin typeface="黑体" panose="02010609060101010101" pitchFamily="49" charset="-122"/>
                <a:ea typeface="黑体" panose="02010609060101010101" pitchFamily="49" charset="-122"/>
              </a:rPr>
              <a:t>机器学习的基本过程总结</a:t>
            </a:r>
            <a:endParaRPr lang="zh-CN" altLang="en-US" sz="3200" b="1" dirty="0">
              <a:latin typeface="黑体" panose="02010609060101010101" pitchFamily="49" charset="-122"/>
              <a:ea typeface="黑体" panose="02010609060101010101" pitchFamily="49" charset="-122"/>
            </a:endParaRPr>
          </a:p>
        </p:txBody>
      </p:sp>
      <p:sp>
        <p:nvSpPr>
          <p:cNvPr id="2" name="文本框 1"/>
          <p:cNvSpPr txBox="1"/>
          <p:nvPr/>
        </p:nvSpPr>
        <p:spPr>
          <a:xfrm>
            <a:off x="3813746" y="1669841"/>
            <a:ext cx="4873053" cy="4515660"/>
          </a:xfrm>
          <a:prstGeom prst="rect">
            <a:avLst/>
          </a:prstGeom>
          <a:noFill/>
        </p:spPr>
        <p:txBody>
          <a:bodyPr wrap="square" rtlCol="0">
            <a:spAutoFit/>
          </a:bodyPr>
          <a:lstStyle/>
          <a:p>
            <a:pPr>
              <a:lnSpc>
                <a:spcPct val="150000"/>
              </a:lnSpc>
            </a:pPr>
            <a:r>
              <a:rPr lang="en-US" altLang="zh-CN" sz="2800" dirty="0" smtClean="0">
                <a:latin typeface="黑体" panose="02010609060101010101" pitchFamily="49" charset="-122"/>
                <a:ea typeface="黑体" panose="02010609060101010101" pitchFamily="49" charset="-122"/>
              </a:rPr>
              <a:t>1</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数据采集与标记</a:t>
            </a:r>
          </a:p>
          <a:p>
            <a:pPr>
              <a:lnSpc>
                <a:spcPct val="150000"/>
              </a:lnSpc>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数据清洗</a:t>
            </a:r>
          </a:p>
          <a:p>
            <a:pPr>
              <a:lnSpc>
                <a:spcPct val="150000"/>
              </a:lnSpc>
            </a:pP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特征选择</a:t>
            </a:r>
          </a:p>
          <a:p>
            <a:pPr>
              <a:lnSpc>
                <a:spcPct val="150000"/>
              </a:lnSpc>
            </a:pP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模型选择</a:t>
            </a:r>
          </a:p>
          <a:p>
            <a:pPr>
              <a:lnSpc>
                <a:spcPct val="150000"/>
              </a:lnSpc>
            </a:pPr>
            <a:r>
              <a:rPr lang="en-US" altLang="zh-CN" sz="2800" dirty="0">
                <a:latin typeface="黑体" panose="02010609060101010101" pitchFamily="49" charset="-122"/>
                <a:ea typeface="黑体" panose="02010609060101010101" pitchFamily="49" charset="-122"/>
              </a:rPr>
              <a:t>5.</a:t>
            </a:r>
            <a:r>
              <a:rPr lang="zh-CN" altLang="en-US" sz="2800" dirty="0">
                <a:latin typeface="黑体" panose="02010609060101010101" pitchFamily="49" charset="-122"/>
                <a:ea typeface="黑体" panose="02010609060101010101" pitchFamily="49" charset="-122"/>
              </a:rPr>
              <a:t>模型训练与测试</a:t>
            </a:r>
          </a:p>
          <a:p>
            <a:pPr>
              <a:lnSpc>
                <a:spcPct val="150000"/>
              </a:lnSpc>
            </a:pPr>
            <a:r>
              <a:rPr lang="en-US" altLang="zh-CN" sz="2800" dirty="0">
                <a:latin typeface="黑体" panose="02010609060101010101" pitchFamily="49" charset="-122"/>
                <a:ea typeface="黑体" panose="02010609060101010101" pitchFamily="49" charset="-122"/>
              </a:rPr>
              <a:t>6.</a:t>
            </a:r>
            <a:r>
              <a:rPr lang="zh-CN" altLang="en-US" sz="2800" dirty="0">
                <a:latin typeface="黑体" panose="02010609060101010101" pitchFamily="49" charset="-122"/>
                <a:ea typeface="黑体" panose="02010609060101010101" pitchFamily="49" charset="-122"/>
              </a:rPr>
              <a:t>模型评估与优化</a:t>
            </a:r>
          </a:p>
          <a:p>
            <a:pPr>
              <a:lnSpc>
                <a:spcPct val="150000"/>
              </a:lnSpc>
            </a:pPr>
            <a:r>
              <a:rPr lang="en-US" altLang="zh-CN" sz="2800" dirty="0">
                <a:latin typeface="黑体" panose="02010609060101010101" pitchFamily="49" charset="-122"/>
                <a:ea typeface="黑体" panose="02010609060101010101" pitchFamily="49" charset="-122"/>
              </a:rPr>
              <a:t>7.</a:t>
            </a:r>
            <a:r>
              <a:rPr lang="zh-CN" altLang="en-US" sz="2800" dirty="0">
                <a:latin typeface="黑体" panose="02010609060101010101" pitchFamily="49" charset="-122"/>
                <a:ea typeface="黑体" panose="02010609060101010101" pitchFamily="49" charset="-122"/>
              </a:rPr>
              <a:t>模型使用</a:t>
            </a:r>
          </a:p>
        </p:txBody>
      </p:sp>
    </p:spTree>
    <p:extLst>
      <p:ext uri="{BB962C8B-B14F-4D97-AF65-F5344CB8AC3E}">
        <p14:creationId xmlns:p14="http://schemas.microsoft.com/office/powerpoint/2010/main" val="21246896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猜画小歌">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9902" y="1480903"/>
            <a:ext cx="7441120" cy="4185630"/>
          </a:xfrm>
          <a:prstGeom prst="rect">
            <a:avLst/>
          </a:prstGeom>
        </p:spPr>
      </p:pic>
    </p:spTree>
    <p:extLst>
      <p:ext uri="{BB962C8B-B14F-4D97-AF65-F5344CB8AC3E}">
        <p14:creationId xmlns:p14="http://schemas.microsoft.com/office/powerpoint/2010/main" val="843657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22370"/>
            <a:ext cx="8855726" cy="584775"/>
          </a:xfrm>
          <a:prstGeom prst="rect">
            <a:avLst/>
          </a:prstGeom>
          <a:noFill/>
        </p:spPr>
        <p:txBody>
          <a:bodyPr wrap="square" rtlCol="0">
            <a:spAutoFit/>
          </a:bodyPr>
          <a:lstStyle/>
          <a:p>
            <a:r>
              <a:rPr lang="en-US" altLang="zh-CN" sz="3200" dirty="0" smtClean="0">
                <a:latin typeface="黑体" panose="02010609060101010101" pitchFamily="49" charset="-122"/>
                <a:ea typeface="黑体" panose="02010609060101010101" pitchFamily="49" charset="-122"/>
              </a:rPr>
              <a:t>3.</a:t>
            </a:r>
            <a:r>
              <a:rPr lang="zh-CN" altLang="en-US" sz="3200" dirty="0" smtClean="0">
                <a:latin typeface="黑体" panose="02010609060101010101" pitchFamily="49" charset="-122"/>
                <a:ea typeface="黑体" panose="02010609060101010101" pitchFamily="49" charset="-122"/>
              </a:rPr>
              <a:t>机器学习的分类</a:t>
            </a:r>
            <a:endParaRPr lang="zh-CN" altLang="en-US" sz="3200" dirty="0">
              <a:latin typeface="黑体" panose="02010609060101010101" pitchFamily="49" charset="-122"/>
              <a:ea typeface="黑体" panose="02010609060101010101" pitchFamily="49" charset="-122"/>
            </a:endParaRPr>
          </a:p>
        </p:txBody>
      </p:sp>
      <p:graphicFrame>
        <p:nvGraphicFramePr>
          <p:cNvPr id="3" name="图示 2"/>
          <p:cNvGraphicFramePr/>
          <p:nvPr>
            <p:extLst>
              <p:ext uri="{D42A27DB-BD31-4B8C-83A1-F6EECF244321}">
                <p14:modId xmlns:p14="http://schemas.microsoft.com/office/powerpoint/2010/main" val="2880264789"/>
              </p:ext>
            </p:extLst>
          </p:nvPr>
        </p:nvGraphicFramePr>
        <p:xfrm>
          <a:off x="1900420" y="130789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86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7438907" y="2701218"/>
            <a:ext cx="2520280" cy="578882"/>
          </a:xfrm>
          <a:prstGeom prst="roundRect">
            <a:avLst/>
          </a:prstGeom>
          <a:solidFill>
            <a:srgbClr val="00B0F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监督学习算法</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6" name="圆角矩形 5"/>
          <p:cNvSpPr/>
          <p:nvPr/>
        </p:nvSpPr>
        <p:spPr bwMode="auto">
          <a:xfrm>
            <a:off x="3890683" y="2079215"/>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n</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7" name="圆角矩形 6"/>
          <p:cNvSpPr/>
          <p:nvPr/>
        </p:nvSpPr>
        <p:spPr bwMode="auto">
          <a:xfrm>
            <a:off x="5633772" y="2077433"/>
            <a:ext cx="1229070" cy="578882"/>
          </a:xfrm>
          <a:prstGeom prst="roundRect">
            <a:avLst/>
          </a:prstGeom>
          <a:solidFill>
            <a:srgbClr val="92D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类型</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9" name="圆角矩形 8"/>
          <p:cNvSpPr/>
          <p:nvPr/>
        </p:nvSpPr>
        <p:spPr bwMode="auto">
          <a:xfrm>
            <a:off x="2016648" y="1355613"/>
            <a:ext cx="4846193" cy="578882"/>
          </a:xfrm>
          <a:prstGeom prst="roundRect">
            <a:avLst/>
          </a:prstGeom>
          <a:solidFill>
            <a:srgbClr val="00B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训练数据（训练集）</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cxnSp>
        <p:nvCxnSpPr>
          <p:cNvPr id="10" name="直接连接符 9"/>
          <p:cNvCxnSpPr>
            <a:endCxn id="7" idx="1"/>
          </p:cNvCxnSpPr>
          <p:nvPr/>
        </p:nvCxnSpPr>
        <p:spPr bwMode="auto">
          <a:xfrm>
            <a:off x="5566696" y="2366874"/>
            <a:ext cx="6707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圆角矩形 10"/>
          <p:cNvSpPr/>
          <p:nvPr/>
        </p:nvSpPr>
        <p:spPr bwMode="auto">
          <a:xfrm>
            <a:off x="3890683" y="2697020"/>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n</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2" name="圆角矩形 11"/>
          <p:cNvSpPr/>
          <p:nvPr/>
        </p:nvSpPr>
        <p:spPr bwMode="auto">
          <a:xfrm>
            <a:off x="5633772" y="2702308"/>
            <a:ext cx="1229070" cy="578882"/>
          </a:xfrm>
          <a:prstGeom prst="roundRect">
            <a:avLst/>
          </a:prstGeom>
          <a:solidFill>
            <a:srgbClr val="92D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rPr>
              <a:t>类型</a:t>
            </a:r>
          </a:p>
        </p:txBody>
      </p:sp>
      <p:cxnSp>
        <p:nvCxnSpPr>
          <p:cNvPr id="14" name="肘形连接符 13"/>
          <p:cNvCxnSpPr>
            <a:endCxn id="5" idx="1"/>
          </p:cNvCxnSpPr>
          <p:nvPr/>
        </p:nvCxnSpPr>
        <p:spPr bwMode="auto">
          <a:xfrm>
            <a:off x="7095190" y="2988507"/>
            <a:ext cx="343717" cy="2152"/>
          </a:xfrm>
          <a:prstGeom prst="bentConnector3">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5" name="圆角矩形 14"/>
          <p:cNvSpPr/>
          <p:nvPr/>
        </p:nvSpPr>
        <p:spPr bwMode="auto">
          <a:xfrm>
            <a:off x="3888858" y="3320804"/>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n</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16" name="圆角矩形 15"/>
          <p:cNvSpPr/>
          <p:nvPr/>
        </p:nvSpPr>
        <p:spPr bwMode="auto">
          <a:xfrm>
            <a:off x="5634027" y="3319022"/>
            <a:ext cx="1229070" cy="578882"/>
          </a:xfrm>
          <a:prstGeom prst="roundRect">
            <a:avLst/>
          </a:prstGeom>
          <a:solidFill>
            <a:srgbClr val="92D05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类型</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p:nvCxnSpPr>
        <p:spPr bwMode="auto">
          <a:xfrm>
            <a:off x="5564871" y="3608463"/>
            <a:ext cx="6915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圆角矩形 18"/>
          <p:cNvSpPr/>
          <p:nvPr/>
        </p:nvSpPr>
        <p:spPr bwMode="auto">
          <a:xfrm>
            <a:off x="2016649" y="2079215"/>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1</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0" name="圆角矩形 19"/>
          <p:cNvSpPr/>
          <p:nvPr/>
        </p:nvSpPr>
        <p:spPr bwMode="auto">
          <a:xfrm>
            <a:off x="2016649" y="2722461"/>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1</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1" name="圆角矩形 20"/>
          <p:cNvSpPr/>
          <p:nvPr/>
        </p:nvSpPr>
        <p:spPr bwMode="auto">
          <a:xfrm>
            <a:off x="2016648" y="3365707"/>
            <a:ext cx="1224133" cy="578882"/>
          </a:xfrm>
          <a:prstGeom prst="roundRect">
            <a:avLst/>
          </a:prstGeom>
          <a:solidFill>
            <a:srgbClr val="FFC000"/>
          </a:solid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zh-CN" altLang="en-US" sz="2800" dirty="0" smtClean="0">
                <a:solidFill>
                  <a:schemeClr val="bg1"/>
                </a:solidFill>
                <a:latin typeface="微软雅黑" panose="020B0503020204020204" pitchFamily="34" charset="-122"/>
                <a:ea typeface="微软雅黑" panose="020B0503020204020204" pitchFamily="34" charset="-122"/>
              </a:rPr>
              <a:t>特征</a:t>
            </a:r>
            <a:r>
              <a:rPr lang="en-US" altLang="zh-CN" sz="2800" dirty="0" smtClean="0">
                <a:solidFill>
                  <a:schemeClr val="bg1"/>
                </a:solidFill>
                <a:latin typeface="微软雅黑" panose="020B0503020204020204" pitchFamily="34" charset="-122"/>
                <a:ea typeface="微软雅黑" panose="020B0503020204020204" pitchFamily="34" charset="-122"/>
              </a:rPr>
              <a:t>1</a:t>
            </a:r>
            <a:endParaRPr kumimoji="0" lang="zh-CN" altLang="en-US" sz="2800" b="0" i="0" u="none" strike="noStrike" cap="none" normalizeH="0" baseline="0" dirty="0" smtClean="0">
              <a:ln>
                <a:noFill/>
              </a:ln>
              <a:solidFill>
                <a:schemeClr val="bg1"/>
              </a:solidFill>
              <a:effectLst/>
              <a:latin typeface="微软雅黑" panose="020B0503020204020204" pitchFamily="34" charset="-122"/>
              <a:ea typeface="微软雅黑" panose="020B0503020204020204" pitchFamily="34" charset="-122"/>
            </a:endParaRPr>
          </a:p>
        </p:txBody>
      </p:sp>
      <p:sp>
        <p:nvSpPr>
          <p:cNvPr id="22" name="文本框 21"/>
          <p:cNvSpPr txBox="1"/>
          <p:nvPr/>
        </p:nvSpPr>
        <p:spPr>
          <a:xfrm>
            <a:off x="3185510" y="2077433"/>
            <a:ext cx="800219" cy="461665"/>
          </a:xfrm>
          <a:prstGeom prst="rect">
            <a:avLst/>
          </a:prstGeom>
          <a:noFill/>
        </p:spPr>
        <p:txBody>
          <a:bodyPr wrap="none" rtlCol="0">
            <a:spAutoFit/>
          </a:bodyPr>
          <a:lstStyle/>
          <a:p>
            <a:r>
              <a:rPr lang="en-US" altLang="zh-CN" sz="2400" dirty="0"/>
              <a:t>……</a:t>
            </a:r>
            <a:endParaRPr lang="zh-CN" altLang="en-US" sz="2400" dirty="0"/>
          </a:p>
        </p:txBody>
      </p:sp>
      <p:sp>
        <p:nvSpPr>
          <p:cNvPr id="23" name="文本框 22"/>
          <p:cNvSpPr txBox="1"/>
          <p:nvPr/>
        </p:nvSpPr>
        <p:spPr>
          <a:xfrm>
            <a:off x="3165623" y="2704090"/>
            <a:ext cx="800219" cy="461665"/>
          </a:xfrm>
          <a:prstGeom prst="rect">
            <a:avLst/>
          </a:prstGeom>
          <a:noFill/>
        </p:spPr>
        <p:txBody>
          <a:bodyPr wrap="none" rtlCol="0">
            <a:spAutoFit/>
          </a:bodyPr>
          <a:lstStyle/>
          <a:p>
            <a:r>
              <a:rPr lang="en-US" altLang="zh-CN" sz="2400" dirty="0"/>
              <a:t>……</a:t>
            </a:r>
            <a:endParaRPr lang="zh-CN" altLang="en-US" sz="2400" dirty="0"/>
          </a:p>
        </p:txBody>
      </p:sp>
      <p:sp>
        <p:nvSpPr>
          <p:cNvPr id="24" name="文本框 23"/>
          <p:cNvSpPr txBox="1"/>
          <p:nvPr/>
        </p:nvSpPr>
        <p:spPr>
          <a:xfrm>
            <a:off x="3163453" y="3318155"/>
            <a:ext cx="800219" cy="461665"/>
          </a:xfrm>
          <a:prstGeom prst="rect">
            <a:avLst/>
          </a:prstGeom>
          <a:noFill/>
        </p:spPr>
        <p:txBody>
          <a:bodyPr wrap="none" rtlCol="0">
            <a:spAutoFit/>
          </a:bodyPr>
          <a:lstStyle/>
          <a:p>
            <a:r>
              <a:rPr lang="en-US" altLang="zh-CN" sz="2400" dirty="0"/>
              <a:t>……</a:t>
            </a:r>
            <a:endParaRPr lang="zh-CN" altLang="en-US" sz="2400" dirty="0"/>
          </a:p>
        </p:txBody>
      </p:sp>
      <p:sp>
        <p:nvSpPr>
          <p:cNvPr id="2" name="文本框 1"/>
          <p:cNvSpPr txBox="1"/>
          <p:nvPr/>
        </p:nvSpPr>
        <p:spPr>
          <a:xfrm>
            <a:off x="5183328" y="2104429"/>
            <a:ext cx="543739" cy="523220"/>
          </a:xfrm>
          <a:prstGeom prst="rect">
            <a:avLst/>
          </a:prstGeom>
          <a:noFill/>
        </p:spPr>
        <p:txBody>
          <a:bodyPr wrap="none" rtlCol="0">
            <a:spAutoFit/>
          </a:bodyPr>
          <a:lstStyle/>
          <a:p>
            <a:r>
              <a:rPr lang="en-US" altLang="zh-CN" sz="2800" dirty="0" smtClean="0">
                <a:sym typeface="Wingdings" panose="05000000000000000000" pitchFamily="2" charset="2"/>
              </a:rPr>
              <a:t></a:t>
            </a:r>
            <a:endParaRPr lang="zh-CN" altLang="en-US" sz="2800" dirty="0"/>
          </a:p>
        </p:txBody>
      </p:sp>
      <p:sp>
        <p:nvSpPr>
          <p:cNvPr id="25" name="文本框 24"/>
          <p:cNvSpPr txBox="1"/>
          <p:nvPr/>
        </p:nvSpPr>
        <p:spPr>
          <a:xfrm>
            <a:off x="5163477" y="2708953"/>
            <a:ext cx="535724" cy="523220"/>
          </a:xfrm>
          <a:prstGeom prst="rect">
            <a:avLst/>
          </a:prstGeom>
          <a:noFill/>
        </p:spPr>
        <p:txBody>
          <a:bodyPr wrap="none" rtlCol="0">
            <a:spAutoFit/>
          </a:bodyPr>
          <a:lstStyle/>
          <a:p>
            <a:r>
              <a:rPr lang="en-US" altLang="zh-CN" sz="2800" dirty="0">
                <a:sym typeface="Wingdings" panose="05000000000000000000" pitchFamily="2" charset="2"/>
              </a:rPr>
              <a:t></a:t>
            </a:r>
            <a:endParaRPr lang="zh-CN" altLang="en-US" sz="2800" dirty="0"/>
          </a:p>
        </p:txBody>
      </p:sp>
      <p:sp>
        <p:nvSpPr>
          <p:cNvPr id="26" name="文本框 25"/>
          <p:cNvSpPr txBox="1"/>
          <p:nvPr/>
        </p:nvSpPr>
        <p:spPr>
          <a:xfrm>
            <a:off x="5143626" y="3313477"/>
            <a:ext cx="535724" cy="523220"/>
          </a:xfrm>
          <a:prstGeom prst="rect">
            <a:avLst/>
          </a:prstGeom>
          <a:noFill/>
        </p:spPr>
        <p:txBody>
          <a:bodyPr wrap="none" rtlCol="0">
            <a:spAutoFit/>
          </a:bodyPr>
          <a:lstStyle/>
          <a:p>
            <a:r>
              <a:rPr lang="en-US" altLang="zh-CN" sz="2800" dirty="0">
                <a:sym typeface="Wingdings" panose="05000000000000000000" pitchFamily="2" charset="2"/>
              </a:rPr>
              <a:t></a:t>
            </a:r>
            <a:endParaRPr lang="zh-CN" altLang="en-US" sz="2800" dirty="0"/>
          </a:p>
        </p:txBody>
      </p:sp>
      <p:sp>
        <p:nvSpPr>
          <p:cNvPr id="29" name="右大括号 28"/>
          <p:cNvSpPr/>
          <p:nvPr/>
        </p:nvSpPr>
        <p:spPr>
          <a:xfrm>
            <a:off x="6852295" y="2279842"/>
            <a:ext cx="269824" cy="142406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矩形 26"/>
          <p:cNvSpPr/>
          <p:nvPr/>
        </p:nvSpPr>
        <p:spPr>
          <a:xfrm>
            <a:off x="957169" y="4126138"/>
            <a:ext cx="10582276" cy="2616101"/>
          </a:xfrm>
          <a:prstGeom prst="rect">
            <a:avLst/>
          </a:prstGeom>
        </p:spPr>
        <p:txBody>
          <a:bodyPr wrap="square">
            <a:spAutoFit/>
          </a:bodyPr>
          <a:lstStyle/>
          <a:p>
            <a:pPr>
              <a:lnSpc>
                <a:spcPct val="150000"/>
              </a:lnSpc>
            </a:pPr>
            <a:r>
              <a:rPr lang="zh-CN" altLang="en-US" sz="2800" dirty="0" smtClean="0">
                <a:latin typeface="华文仿宋" panose="02010600040101010101" pitchFamily="2" charset="-122"/>
                <a:ea typeface="华文仿宋" panose="02010600040101010101" pitchFamily="2" charset="-122"/>
              </a:rPr>
              <a:t>训练数据集既有特征值，又标注了每个特征向量所归属的类型。其目标是：</a:t>
            </a:r>
            <a:r>
              <a:rPr lang="zh-CN" altLang="en-US" sz="2800" dirty="0">
                <a:latin typeface="华文仿宋" panose="02010600040101010101" pitchFamily="2" charset="-122"/>
                <a:ea typeface="华文仿宋" panose="02010600040101010101" pitchFamily="2" charset="-122"/>
              </a:rPr>
              <a:t>通过已有的训练样本（即已知数据以及其对应的输出）去训练得到一个最优</a:t>
            </a:r>
            <a:r>
              <a:rPr lang="zh-CN" altLang="en-US" sz="2800" dirty="0" smtClean="0">
                <a:latin typeface="华文仿宋" panose="02010600040101010101" pitchFamily="2" charset="-122"/>
                <a:ea typeface="华文仿宋" panose="02010600040101010101" pitchFamily="2" charset="-122"/>
              </a:rPr>
              <a:t>模型；</a:t>
            </a:r>
            <a:r>
              <a:rPr lang="zh-CN" altLang="en-US" sz="2800" dirty="0">
                <a:latin typeface="华文仿宋" panose="02010600040101010101" pitchFamily="2" charset="-122"/>
                <a:ea typeface="华文仿宋" panose="02010600040101010101" pitchFamily="2" charset="-122"/>
              </a:rPr>
              <a:t>再利用这个模型将所有的输入映射为相应的输出，对输出进行简单的判断从而实现分类的目的</a:t>
            </a:r>
            <a:r>
              <a:rPr lang="zh-CN" altLang="en-US" sz="2800" dirty="0" smtClean="0">
                <a:latin typeface="华文仿宋" panose="02010600040101010101" pitchFamily="2" charset="-122"/>
                <a:ea typeface="华文仿宋" panose="02010600040101010101" pitchFamily="2" charset="-122"/>
              </a:rPr>
              <a:t>。</a:t>
            </a:r>
            <a:endParaRPr lang="zh-CN" altLang="en-US" sz="2800" dirty="0">
              <a:latin typeface="华文仿宋" panose="02010600040101010101" pitchFamily="2" charset="-122"/>
              <a:ea typeface="华文仿宋" panose="02010600040101010101" pitchFamily="2" charset="-122"/>
            </a:endParaRPr>
          </a:p>
        </p:txBody>
      </p:sp>
      <p:sp>
        <p:nvSpPr>
          <p:cNvPr id="28" name="内容占位符 1">
            <a:extLst>
              <a:ext uri="{FF2B5EF4-FFF2-40B4-BE49-F238E27FC236}">
                <a16:creationId xmlns:a16="http://schemas.microsoft.com/office/drawing/2014/main" id="{0208304B-8BCB-4D52-B8BC-6AB2FB4EABDE}"/>
              </a:ext>
            </a:extLst>
          </p:cNvPr>
          <p:cNvSpPr txBox="1">
            <a:spLocks/>
          </p:cNvSpPr>
          <p:nvPr/>
        </p:nvSpPr>
        <p:spPr>
          <a:xfrm>
            <a:off x="800919" y="629444"/>
            <a:ext cx="4896544" cy="5486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800" b="1" kern="0" dirty="0" smtClean="0">
                <a:latin typeface="微软雅黑" panose="020B0503020204020204" pitchFamily="34" charset="-122"/>
                <a:ea typeface="微软雅黑" panose="020B0503020204020204" pitchFamily="34" charset="-122"/>
              </a:rPr>
              <a:t>（</a:t>
            </a:r>
            <a:r>
              <a:rPr lang="en-US" altLang="zh-CN" sz="2800" b="1" kern="0" dirty="0" smtClean="0">
                <a:latin typeface="微软雅黑" panose="020B0503020204020204" pitchFamily="34" charset="-122"/>
                <a:ea typeface="微软雅黑" panose="020B0503020204020204" pitchFamily="34" charset="-122"/>
              </a:rPr>
              <a:t>1</a:t>
            </a:r>
            <a:r>
              <a:rPr lang="zh-CN" altLang="en-US" sz="2800" b="1" kern="0" dirty="0" smtClean="0">
                <a:latin typeface="微软雅黑" panose="020B0503020204020204" pitchFamily="34" charset="-122"/>
                <a:ea typeface="微软雅黑" panose="020B0503020204020204" pitchFamily="34" charset="-122"/>
              </a:rPr>
              <a:t>）监督学习</a:t>
            </a:r>
            <a:endParaRPr lang="zh-CN" altLang="en-US" sz="2800" b="1" kern="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23152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42120" y="1409700"/>
            <a:ext cx="10159305" cy="42291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a:extLst>
              <a:ext uri="{FF2B5EF4-FFF2-40B4-BE49-F238E27FC236}">
                <a16:creationId xmlns:a16="http://schemas.microsoft.com/office/drawing/2014/main" id="{592A8BA0-C4ED-481D-A3AF-9B0E2259484A}"/>
              </a:ext>
            </a:extLst>
          </p:cNvPr>
          <p:cNvSpPr txBox="1"/>
          <p:nvPr/>
        </p:nvSpPr>
        <p:spPr>
          <a:xfrm>
            <a:off x="1242119" y="1540075"/>
            <a:ext cx="10159305" cy="3929281"/>
          </a:xfrm>
          <a:prstGeom prst="rect">
            <a:avLst/>
          </a:prstGeom>
          <a:noFill/>
          <a:effectLst>
            <a:glow rad="127000">
              <a:schemeClr val="bg1"/>
            </a:glow>
          </a:effectLst>
        </p:spPr>
        <p:txBody>
          <a:bodyPr wrap="square" rtlCol="0">
            <a:spAutoFit/>
          </a:bodyPr>
          <a:lstStyle/>
          <a:p>
            <a:pPr marL="490301" lvl="1"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监督学习是从给定的训练数据集中学习一个函数（模型），当新的数据到来时，可以根据这个函数（模型）预测结果</a:t>
            </a:r>
            <a:r>
              <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a:t>
            </a:r>
            <a:endPar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endParaRPr>
          </a:p>
          <a:p>
            <a:pPr marL="490301" lvl="1"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在监督式学习下，输入数据被称为“训练数据”，</a:t>
            </a:r>
            <a:r>
              <a:rPr kumimoji="1" lang="zh-CN" altLang="en-US" sz="22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每组训练数据有一个明确的标识或结果</a:t>
            </a:r>
            <a:r>
              <a:rPr kumimoji="1" lang="zh-CN" altLang="en-US" sz="2200" b="1" kern="0" dirty="0">
                <a:solidFill>
                  <a:srgbClr val="000000"/>
                </a:solidFill>
                <a:effectLst>
                  <a:glow rad="127000">
                    <a:srgbClr val="FFFFFF"/>
                  </a:glow>
                </a:effectLst>
                <a:latin typeface="微软雅黑" panose="020B0503020204020204" pitchFamily="34" charset="-122"/>
                <a:ea typeface="微软雅黑" panose="020B0503020204020204" pitchFamily="34" charset="-122"/>
              </a:rPr>
              <a:t>，</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如，对防垃圾邮件系统中“垃圾邮件”、“非垃圾邮件”</a:t>
            </a:r>
            <a:r>
              <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a:t>
            </a:r>
            <a:endPar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endParaRPr>
          </a:p>
          <a:p>
            <a:pPr marL="490301" lvl="1"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在建立模型时，监督式学习建立一个学习过程，将预测结果与“测试数据”的实际结果进行比较，不断调整预测模型，直到模型的预测结果达到一个预期的准确率。常见的监督学习算法包括回归分析和统计分类。</a:t>
            </a:r>
            <a:endPar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endParaRPr>
          </a:p>
        </p:txBody>
      </p:sp>
      <p:sp>
        <p:nvSpPr>
          <p:cNvPr id="7" name="内容占位符 1">
            <a:extLst>
              <a:ext uri="{FF2B5EF4-FFF2-40B4-BE49-F238E27FC236}">
                <a16:creationId xmlns:a16="http://schemas.microsoft.com/office/drawing/2014/main" id="{0208304B-8BCB-4D52-B8BC-6AB2FB4EABDE}"/>
              </a:ext>
            </a:extLst>
          </p:cNvPr>
          <p:cNvSpPr txBox="1">
            <a:spLocks/>
          </p:cNvSpPr>
          <p:nvPr/>
        </p:nvSpPr>
        <p:spPr>
          <a:xfrm>
            <a:off x="800919" y="629444"/>
            <a:ext cx="4896544" cy="5486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800" b="1" kern="0" dirty="0" smtClean="0">
                <a:latin typeface="微软雅黑" panose="020B0503020204020204" pitchFamily="34" charset="-122"/>
                <a:ea typeface="微软雅黑" panose="020B0503020204020204" pitchFamily="34" charset="-122"/>
              </a:rPr>
              <a:t>（</a:t>
            </a:r>
            <a:r>
              <a:rPr lang="en-US" altLang="zh-CN" sz="2800" b="1" kern="0" dirty="0" smtClean="0">
                <a:latin typeface="微软雅黑" panose="020B0503020204020204" pitchFamily="34" charset="-122"/>
                <a:ea typeface="微软雅黑" panose="020B0503020204020204" pitchFamily="34" charset="-122"/>
              </a:rPr>
              <a:t>1</a:t>
            </a:r>
            <a:r>
              <a:rPr lang="zh-CN" altLang="en-US" sz="2800" b="1" kern="0" dirty="0" smtClean="0">
                <a:latin typeface="微软雅黑" panose="020B0503020204020204" pitchFamily="34" charset="-122"/>
                <a:ea typeface="微软雅黑" panose="020B0503020204020204" pitchFamily="34" charset="-122"/>
              </a:rPr>
              <a:t>）监督学习</a:t>
            </a:r>
            <a:endParaRPr lang="zh-CN" altLang="en-US" sz="2800" b="1" kern="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034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242120" y="1409700"/>
            <a:ext cx="10159305" cy="42291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1">
            <a:extLst>
              <a:ext uri="{FF2B5EF4-FFF2-40B4-BE49-F238E27FC236}">
                <a16:creationId xmlns:a16="http://schemas.microsoft.com/office/drawing/2014/main" id="{0208304B-8BCB-4D52-B8BC-6AB2FB4EABDE}"/>
              </a:ext>
            </a:extLst>
          </p:cNvPr>
          <p:cNvSpPr txBox="1">
            <a:spLocks/>
          </p:cNvSpPr>
          <p:nvPr/>
        </p:nvSpPr>
        <p:spPr>
          <a:xfrm>
            <a:off x="800919" y="629444"/>
            <a:ext cx="4896544" cy="5486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800" b="1" kern="0" dirty="0" smtClean="0">
                <a:latin typeface="微软雅黑" panose="020B0503020204020204" pitchFamily="34" charset="-122"/>
                <a:ea typeface="微软雅黑" panose="020B0503020204020204" pitchFamily="34" charset="-122"/>
              </a:rPr>
              <a:t>（</a:t>
            </a:r>
            <a:r>
              <a:rPr lang="en-US" altLang="zh-CN" sz="2800" b="1" kern="0" dirty="0" smtClean="0">
                <a:latin typeface="微软雅黑" panose="020B0503020204020204" pitchFamily="34" charset="-122"/>
                <a:ea typeface="微软雅黑" panose="020B0503020204020204" pitchFamily="34" charset="-122"/>
              </a:rPr>
              <a:t>2</a:t>
            </a:r>
            <a:r>
              <a:rPr lang="zh-CN" altLang="en-US" sz="2800" b="1" kern="0" dirty="0" smtClean="0">
                <a:latin typeface="微软雅黑" panose="020B0503020204020204" pitchFamily="34" charset="-122"/>
                <a:ea typeface="微软雅黑" panose="020B0503020204020204" pitchFamily="34" charset="-122"/>
              </a:rPr>
              <a:t>）无监督学习</a:t>
            </a:r>
            <a:endParaRPr lang="zh-CN" altLang="en-US" sz="2800" b="1" kern="0" dirty="0">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29332200-7698-453A-AAEF-522BC20D5EE0}"/>
              </a:ext>
            </a:extLst>
          </p:cNvPr>
          <p:cNvSpPr/>
          <p:nvPr/>
        </p:nvSpPr>
        <p:spPr>
          <a:xfrm>
            <a:off x="1279078" y="1798237"/>
            <a:ext cx="9503221" cy="3361626"/>
          </a:xfrm>
          <a:prstGeom prst="rect">
            <a:avLst/>
          </a:prstGeom>
        </p:spPr>
        <p:txBody>
          <a:bodyPr wrap="square">
            <a:spAutoFit/>
          </a:bodyPr>
          <a:lstStyle/>
          <a:p>
            <a:pPr marL="947501" lvl="2"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在无监督式学习中，</a:t>
            </a:r>
            <a:r>
              <a:rPr kumimoji="1" lang="zh-CN" altLang="en-US" sz="22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数据并不被特别标识</a:t>
            </a:r>
            <a:r>
              <a:rPr kumimoji="1" lang="zh-CN" altLang="en-US" sz="2200" b="1" kern="0" dirty="0">
                <a:solidFill>
                  <a:srgbClr val="000000"/>
                </a:solidFill>
                <a:effectLst>
                  <a:glow rad="127000">
                    <a:srgbClr val="FFFFFF"/>
                  </a:glow>
                </a:effectLst>
                <a:latin typeface="微软雅黑" panose="020B0503020204020204" pitchFamily="34" charset="-122"/>
                <a:ea typeface="微软雅黑" panose="020B0503020204020204" pitchFamily="34" charset="-122"/>
              </a:rPr>
              <a:t>，</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学习模型是为了</a:t>
            </a:r>
            <a:r>
              <a:rPr kumimoji="1" lang="zh-CN" altLang="en-US" sz="22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推断出数据的一些内在结构</a:t>
            </a:r>
            <a:r>
              <a:rPr kumimoji="1" lang="zh-CN" altLang="en-US" sz="2200" b="1" kern="0" dirty="0">
                <a:solidFill>
                  <a:srgbClr val="000000"/>
                </a:solidFill>
                <a:effectLst>
                  <a:glow rad="127000">
                    <a:srgbClr val="FFFFFF"/>
                  </a:glow>
                </a:effectLst>
                <a:latin typeface="微软雅黑" panose="020B0503020204020204" pitchFamily="34" charset="-122"/>
                <a:ea typeface="微软雅黑" panose="020B0503020204020204" pitchFamily="34" charset="-122"/>
              </a:rPr>
              <a:t>；</a:t>
            </a:r>
          </a:p>
          <a:p>
            <a:pPr marL="947501" lvl="2"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常见的应用场景包括关联规则的学习以及</a:t>
            </a:r>
            <a:r>
              <a:rPr kumimoji="1" lang="zh-CN" altLang="en-US" sz="22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聚类</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等。常见算法</a:t>
            </a:r>
            <a:r>
              <a:rPr kumimoji="1" lang="zh-CN" altLang="en-US" sz="2200" b="1" kern="0" dirty="0" smtClean="0">
                <a:solidFill>
                  <a:srgbClr val="4875C5"/>
                </a:solidFill>
                <a:effectLst>
                  <a:glow rad="127000">
                    <a:srgbClr val="FFFFFF"/>
                  </a:glow>
                </a:effectLst>
                <a:latin typeface="微软雅黑" panose="020B0503020204020204" pitchFamily="34" charset="-122"/>
                <a:ea typeface="微软雅黑" panose="020B0503020204020204" pitchFamily="34" charset="-122"/>
              </a:rPr>
              <a:t>包括</a:t>
            </a:r>
            <a:r>
              <a:rPr kumimoji="1" lang="en-US" altLang="zh-CN" sz="2200" b="1" kern="0" dirty="0" smtClean="0">
                <a:solidFill>
                  <a:srgbClr val="4875C5"/>
                </a:solidFill>
                <a:effectLst>
                  <a:glow rad="127000">
                    <a:srgbClr val="FFFFFF"/>
                  </a:glow>
                </a:effectLst>
                <a:latin typeface="微软雅黑" panose="020B0503020204020204" pitchFamily="34" charset="-122"/>
                <a:ea typeface="微软雅黑" panose="020B0503020204020204" pitchFamily="34" charset="-122"/>
              </a:rPr>
              <a:t>k-Means</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算法。</a:t>
            </a:r>
            <a:endPar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endParaRPr>
          </a:p>
          <a:p>
            <a:pPr marL="947501" lvl="2"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监督学习和无监督学习的区别：训练集目标是否被标注。他们都有训练集，且都有输入和输出。</a:t>
            </a:r>
          </a:p>
        </p:txBody>
      </p:sp>
    </p:spTree>
    <p:extLst>
      <p:ext uri="{BB962C8B-B14F-4D97-AF65-F5344CB8AC3E}">
        <p14:creationId xmlns:p14="http://schemas.microsoft.com/office/powerpoint/2010/main" val="1125487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1545" y="1543050"/>
            <a:ext cx="11607105" cy="489585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1">
            <a:extLst>
              <a:ext uri="{FF2B5EF4-FFF2-40B4-BE49-F238E27FC236}">
                <a16:creationId xmlns:a16="http://schemas.microsoft.com/office/drawing/2014/main" id="{0208304B-8BCB-4D52-B8BC-6AB2FB4EABDE}"/>
              </a:ext>
            </a:extLst>
          </p:cNvPr>
          <p:cNvSpPr txBox="1">
            <a:spLocks/>
          </p:cNvSpPr>
          <p:nvPr/>
        </p:nvSpPr>
        <p:spPr>
          <a:xfrm>
            <a:off x="772343" y="848519"/>
            <a:ext cx="6095181" cy="5486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800" b="1" kern="0" dirty="0" smtClean="0">
                <a:latin typeface="微软雅黑" panose="020B0503020204020204" pitchFamily="34" charset="-122"/>
                <a:ea typeface="微软雅黑" panose="020B0503020204020204" pitchFamily="34" charset="-122"/>
              </a:rPr>
              <a:t>（</a:t>
            </a:r>
            <a:r>
              <a:rPr lang="en-US" altLang="zh-CN" sz="2800" b="1" kern="0" dirty="0" smtClean="0">
                <a:latin typeface="微软雅黑" panose="020B0503020204020204" pitchFamily="34" charset="-122"/>
                <a:ea typeface="微软雅黑" panose="020B0503020204020204" pitchFamily="34" charset="-122"/>
              </a:rPr>
              <a:t>3</a:t>
            </a:r>
            <a:r>
              <a:rPr lang="zh-CN" altLang="en-US" sz="2800" b="1" kern="0" dirty="0" smtClean="0">
                <a:latin typeface="微软雅黑" panose="020B0503020204020204" pitchFamily="34" charset="-122"/>
                <a:ea typeface="微软雅黑" panose="020B0503020204020204" pitchFamily="34" charset="-122"/>
              </a:rPr>
              <a:t>）半</a:t>
            </a:r>
            <a:r>
              <a:rPr lang="zh-CN" altLang="en-US" sz="2800" b="1" kern="0" dirty="0">
                <a:latin typeface="微软雅黑" panose="020B0503020204020204" pitchFamily="34" charset="-122"/>
                <a:ea typeface="微软雅黑" panose="020B0503020204020204" pitchFamily="34" charset="-122"/>
              </a:rPr>
              <a:t>监督学习</a:t>
            </a:r>
          </a:p>
        </p:txBody>
      </p:sp>
      <p:sp>
        <p:nvSpPr>
          <p:cNvPr id="5" name="TextBox 1">
            <a:extLst>
              <a:ext uri="{FF2B5EF4-FFF2-40B4-BE49-F238E27FC236}">
                <a16:creationId xmlns:a16="http://schemas.microsoft.com/office/drawing/2014/main" id="{B6BB949C-E4E4-49F7-9348-C82E099B23B5}"/>
              </a:ext>
            </a:extLst>
          </p:cNvPr>
          <p:cNvSpPr txBox="1"/>
          <p:nvPr/>
        </p:nvSpPr>
        <p:spPr>
          <a:xfrm>
            <a:off x="647701" y="1673425"/>
            <a:ext cx="11172824" cy="4377289"/>
          </a:xfrm>
          <a:prstGeom prst="rect">
            <a:avLst/>
          </a:prstGeom>
          <a:noFill/>
          <a:effectLst>
            <a:glow rad="127000">
              <a:schemeClr val="bg1"/>
            </a:glow>
          </a:effectLst>
        </p:spPr>
        <p:txBody>
          <a:bodyPr wrap="square" rtlCol="0">
            <a:spAutoFit/>
          </a:bodyPr>
          <a:lstStyle/>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半监督学习是</a:t>
            </a:r>
            <a:r>
              <a:rPr kumimoji="1" lang="zh-CN" altLang="en-US" sz="22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介于监督学习与无监督学习之间</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一种机器学习方式，主要考虑如何利用</a:t>
            </a:r>
            <a:r>
              <a:rPr kumimoji="1" lang="zh-CN" altLang="en-US" sz="22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少量的标注样本</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和</a:t>
            </a:r>
            <a:r>
              <a:rPr kumimoji="1" lang="zh-CN" altLang="en-US" sz="22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大量的未标注样本</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进行训练和分类的问题；</a:t>
            </a:r>
          </a:p>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应用场景包括分类和回归，算法包括一些对常用监督式学习算法的延伸，这些算法首先试图对未标识数据进行建模，在此基础上再对标识的数据进行预测，如图论推理算法（</a:t>
            </a:r>
            <a:r>
              <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Graph Inference</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）或者拉普拉斯支持向量机（</a:t>
            </a:r>
            <a:r>
              <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Laplacian SVM</a:t>
            </a: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）等；</a:t>
            </a:r>
            <a:endPar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endParaRPr>
          </a:p>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半监督学习从诞生以来，主要用于处理人工合成数据，无噪声干扰的样本数据是当前大部分半监督学习方法使用的数据，而在实际生活中用到的数据却大部分不是无干扰的，通常都比较难以得到纯样本数据。</a:t>
            </a:r>
            <a:endParaRPr kumimoji="1" lang="en-US" altLang="zh-CN" sz="22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2734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84870" y="1457325"/>
            <a:ext cx="11607105" cy="4467225"/>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1">
            <a:extLst>
              <a:ext uri="{FF2B5EF4-FFF2-40B4-BE49-F238E27FC236}">
                <a16:creationId xmlns:a16="http://schemas.microsoft.com/office/drawing/2014/main" id="{0208304B-8BCB-4D52-B8BC-6AB2FB4EABDE}"/>
              </a:ext>
            </a:extLst>
          </p:cNvPr>
          <p:cNvSpPr txBox="1">
            <a:spLocks/>
          </p:cNvSpPr>
          <p:nvPr/>
        </p:nvSpPr>
        <p:spPr>
          <a:xfrm>
            <a:off x="953319" y="686594"/>
            <a:ext cx="4896544" cy="5486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800" b="1" kern="0" dirty="0" smtClean="0">
                <a:latin typeface="微软雅黑" panose="020B0503020204020204" pitchFamily="34" charset="-122"/>
                <a:ea typeface="微软雅黑" panose="020B0503020204020204" pitchFamily="34" charset="-122"/>
              </a:rPr>
              <a:t>（</a:t>
            </a:r>
            <a:r>
              <a:rPr lang="en-US" altLang="zh-CN" sz="2800" b="1" kern="0" dirty="0" smtClean="0">
                <a:latin typeface="微软雅黑" panose="020B0503020204020204" pitchFamily="34" charset="-122"/>
                <a:ea typeface="微软雅黑" panose="020B0503020204020204" pitchFamily="34" charset="-122"/>
              </a:rPr>
              <a:t>4</a:t>
            </a:r>
            <a:r>
              <a:rPr lang="zh-CN" altLang="en-US" sz="2800" b="1" kern="0" dirty="0" smtClean="0">
                <a:latin typeface="微软雅黑" panose="020B0503020204020204" pitchFamily="34" charset="-122"/>
                <a:ea typeface="微软雅黑" panose="020B0503020204020204" pitchFamily="34" charset="-122"/>
              </a:rPr>
              <a:t>）强化</a:t>
            </a:r>
            <a:r>
              <a:rPr lang="zh-CN" altLang="en-US" sz="2800" b="1" kern="0" dirty="0">
                <a:latin typeface="微软雅黑" panose="020B0503020204020204" pitchFamily="34" charset="-122"/>
                <a:ea typeface="微软雅黑" panose="020B0503020204020204" pitchFamily="34" charset="-122"/>
              </a:rPr>
              <a:t>学习</a:t>
            </a:r>
          </a:p>
        </p:txBody>
      </p:sp>
      <p:sp>
        <p:nvSpPr>
          <p:cNvPr id="6" name="TextBox 1">
            <a:extLst>
              <a:ext uri="{FF2B5EF4-FFF2-40B4-BE49-F238E27FC236}">
                <a16:creationId xmlns:a16="http://schemas.microsoft.com/office/drawing/2014/main" id="{8402050E-05DB-4E88-9E6A-B5953A0C89F2}"/>
              </a:ext>
            </a:extLst>
          </p:cNvPr>
          <p:cNvSpPr txBox="1"/>
          <p:nvPr/>
        </p:nvSpPr>
        <p:spPr>
          <a:xfrm>
            <a:off x="1525967" y="1817287"/>
            <a:ext cx="9484933" cy="3698448"/>
          </a:xfrm>
          <a:prstGeom prst="rect">
            <a:avLst/>
          </a:prstGeom>
          <a:noFill/>
          <a:effectLst>
            <a:glow rad="127000">
              <a:schemeClr val="bg1"/>
            </a:glow>
          </a:effectLst>
        </p:spPr>
        <p:txBody>
          <a:bodyPr wrap="square" rtlCol="0">
            <a:spAutoFit/>
          </a:bodyPr>
          <a:lstStyle/>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强化学习通过观察来学习动作的完成，每个动作都会对环境有所影响，学习对象根据观察到的周围环境的反馈来做出判断；</a:t>
            </a:r>
          </a:p>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在强化学习下，输入数据直接反馈到模型，模型必须对此立刻做出调整；</a:t>
            </a:r>
          </a:p>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常见的应用场景包括动态系统以及</a:t>
            </a:r>
            <a:r>
              <a:rPr kumimoji="1" lang="zh-CN" altLang="en-US" sz="2400" b="1" kern="0" dirty="0">
                <a:solidFill>
                  <a:srgbClr val="FF0000"/>
                </a:solidFill>
                <a:effectLst>
                  <a:glow rad="127000">
                    <a:srgbClr val="FFFFFF"/>
                  </a:glow>
                </a:effectLst>
                <a:latin typeface="微软雅黑" panose="020B0503020204020204" pitchFamily="34" charset="-122"/>
                <a:ea typeface="微软雅黑" panose="020B0503020204020204" pitchFamily="34" charset="-122"/>
              </a:rPr>
              <a:t>机器人控制</a:t>
            </a: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等。常见算法包括</a:t>
            </a:r>
            <a:r>
              <a:rPr kumimoji="1" lang="en-US" altLang="zh-CN"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Q-Learning </a:t>
            </a: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以及时间差学习（</a:t>
            </a:r>
            <a:r>
              <a:rPr kumimoji="1" lang="en-US" altLang="zh-CN"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Temporal difference learning</a:t>
            </a: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a:t>
            </a:r>
            <a:endParaRPr kumimoji="1" lang="en-US" altLang="zh-CN"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2393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81869" y="1704976"/>
            <a:ext cx="10857682" cy="375285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1">
            <a:extLst>
              <a:ext uri="{FF2B5EF4-FFF2-40B4-BE49-F238E27FC236}">
                <a16:creationId xmlns:a16="http://schemas.microsoft.com/office/drawing/2014/main" id="{0208304B-8BCB-4D52-B8BC-6AB2FB4EABDE}"/>
              </a:ext>
            </a:extLst>
          </p:cNvPr>
          <p:cNvSpPr txBox="1">
            <a:spLocks/>
          </p:cNvSpPr>
          <p:nvPr/>
        </p:nvSpPr>
        <p:spPr>
          <a:xfrm>
            <a:off x="781869" y="791369"/>
            <a:ext cx="4896544" cy="548680"/>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800" b="1" kern="0" dirty="0">
                <a:latin typeface="微软雅黑" panose="020B0503020204020204" pitchFamily="34" charset="-122"/>
                <a:ea typeface="微软雅黑" panose="020B0503020204020204" pitchFamily="34" charset="-122"/>
              </a:rPr>
              <a:t>机器学习的分类 </a:t>
            </a:r>
            <a:r>
              <a:rPr lang="en-US" altLang="zh-CN" sz="2800" b="1" kern="0" dirty="0">
                <a:latin typeface="微软雅黑" panose="020B0503020204020204" pitchFamily="34" charset="-122"/>
                <a:ea typeface="微软雅黑" panose="020B0503020204020204" pitchFamily="34" charset="-122"/>
              </a:rPr>
              <a:t>– </a:t>
            </a:r>
            <a:r>
              <a:rPr lang="zh-CN" altLang="en-US" sz="2800" b="1" kern="0" dirty="0">
                <a:latin typeface="微软雅黑" panose="020B0503020204020204" pitchFamily="34" charset="-122"/>
                <a:ea typeface="微软雅黑" panose="020B0503020204020204" pitchFamily="34" charset="-122"/>
              </a:rPr>
              <a:t>总结</a:t>
            </a:r>
          </a:p>
        </p:txBody>
      </p:sp>
      <p:sp>
        <p:nvSpPr>
          <p:cNvPr id="5" name="TextBox 1">
            <a:extLst>
              <a:ext uri="{FF2B5EF4-FFF2-40B4-BE49-F238E27FC236}">
                <a16:creationId xmlns:a16="http://schemas.microsoft.com/office/drawing/2014/main" id="{D97527B2-EE40-4E9D-ACDC-A6B74E261371}"/>
              </a:ext>
            </a:extLst>
          </p:cNvPr>
          <p:cNvSpPr txBox="1"/>
          <p:nvPr/>
        </p:nvSpPr>
        <p:spPr>
          <a:xfrm>
            <a:off x="1314450" y="1903012"/>
            <a:ext cx="9791699" cy="3144451"/>
          </a:xfrm>
          <a:prstGeom prst="rect">
            <a:avLst/>
          </a:prstGeom>
          <a:noFill/>
          <a:effectLst>
            <a:glow rad="127000">
              <a:schemeClr val="bg1"/>
            </a:glow>
          </a:effectLst>
        </p:spPr>
        <p:txBody>
          <a:bodyPr wrap="square" rtlCol="0">
            <a:spAutoFit/>
          </a:bodyPr>
          <a:lstStyle/>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在企业数据应用的场景下，人们最常用的可能就是监督式学习和无监督式学习的模型。</a:t>
            </a:r>
          </a:p>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在图像识别等领域，由于存在大量的非标识的数据和少量的可标识数据，目前半监督式学习是一个很热的话题。</a:t>
            </a:r>
          </a:p>
          <a:p>
            <a:pPr marL="33101" indent="-342900" eaLnBrk="0" hangingPunct="0">
              <a:lnSpc>
                <a:spcPct val="150000"/>
              </a:lnSpc>
              <a:spcBef>
                <a:spcPts val="1063"/>
              </a:spcBef>
              <a:buClr>
                <a:srgbClr val="C00000"/>
              </a:buClr>
              <a:buFont typeface="Wingdings" panose="05000000000000000000" pitchFamily="2" charset="2"/>
              <a:buChar char="n"/>
              <a:defRPr/>
            </a:pPr>
            <a:r>
              <a:rPr kumimoji="1" lang="zh-CN" altLang="en-US" sz="2400" b="1" kern="0" dirty="0">
                <a:solidFill>
                  <a:srgbClr val="4875C5"/>
                </a:solidFill>
                <a:effectLst>
                  <a:glow rad="127000">
                    <a:srgbClr val="FFFFFF"/>
                  </a:glow>
                </a:effectLst>
                <a:latin typeface="微软雅黑" panose="020B0503020204020204" pitchFamily="34" charset="-122"/>
                <a:ea typeface="微软雅黑" panose="020B0503020204020204" pitchFamily="34" charset="-122"/>
              </a:rPr>
              <a:t>强化学习更多地应用在机器人控制及其他需要进行系统控制的领域。</a:t>
            </a:r>
          </a:p>
        </p:txBody>
      </p:sp>
    </p:spTree>
    <p:extLst>
      <p:ext uri="{BB962C8B-B14F-4D97-AF65-F5344CB8AC3E}">
        <p14:creationId xmlns:p14="http://schemas.microsoft.com/office/powerpoint/2010/main" val="8434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3404943" y="1674322"/>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4800" b="1" dirty="0" smtClean="0">
                <a:latin typeface="黑体" panose="02010609060101010101" pitchFamily="49" charset="-122"/>
                <a:ea typeface="黑体" panose="02010609060101010101" pitchFamily="49" charset="-122"/>
              </a:rPr>
              <a:t>1</a:t>
            </a:r>
            <a:endParaRPr lang="zh-CN" altLang="en-US" sz="4800" b="1" dirty="0">
              <a:latin typeface="黑体" panose="02010609060101010101" pitchFamily="49" charset="-122"/>
              <a:ea typeface="黑体" panose="02010609060101010101" pitchFamily="49" charset="-122"/>
            </a:endParaRPr>
          </a:p>
        </p:txBody>
      </p:sp>
      <p:sp>
        <p:nvSpPr>
          <p:cNvPr id="2" name="矩形 1"/>
          <p:cNvSpPr/>
          <p:nvPr/>
        </p:nvSpPr>
        <p:spPr>
          <a:xfrm>
            <a:off x="4328248" y="1176935"/>
            <a:ext cx="5033109" cy="1446550"/>
          </a:xfrm>
          <a:prstGeom prst="rect">
            <a:avLst/>
          </a:prstGeom>
        </p:spPr>
        <p:txBody>
          <a:bodyPr wrap="square">
            <a:spAutoFit/>
          </a:bodyPr>
          <a:lstStyle/>
          <a:p>
            <a:pPr>
              <a:lnSpc>
                <a:spcPct val="200000"/>
              </a:lnSpc>
            </a:pPr>
            <a:r>
              <a:rPr lang="zh-CN" altLang="en-US" sz="4400" b="1" dirty="0" smtClean="0"/>
              <a:t>机器学习概要</a:t>
            </a:r>
            <a:endParaRPr lang="zh-CN" altLang="en-US" sz="4400" b="1"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250" y="2825833"/>
            <a:ext cx="3920068" cy="2615411"/>
          </a:xfrm>
          <a:prstGeom prst="rect">
            <a:avLst/>
          </a:prstGeom>
        </p:spPr>
      </p:pic>
    </p:spTree>
    <p:extLst>
      <p:ext uri="{BB962C8B-B14F-4D97-AF65-F5344CB8AC3E}">
        <p14:creationId xmlns:p14="http://schemas.microsoft.com/office/powerpoint/2010/main" val="3172050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074" y="3270849"/>
            <a:ext cx="5437404" cy="3268015"/>
          </a:xfrm>
          <a:prstGeom prst="rect">
            <a:avLst/>
          </a:prstGeom>
        </p:spPr>
      </p:pic>
      <p:sp>
        <p:nvSpPr>
          <p:cNvPr id="10" name="矩形 9"/>
          <p:cNvSpPr/>
          <p:nvPr/>
        </p:nvSpPr>
        <p:spPr>
          <a:xfrm>
            <a:off x="1091783" y="670322"/>
            <a:ext cx="9573719" cy="2492990"/>
          </a:xfrm>
          <a:prstGeom prst="rect">
            <a:avLst/>
          </a:prstGeom>
        </p:spPr>
        <p:txBody>
          <a:bodyPr wrap="square">
            <a:spAutoFit/>
          </a:bodyPr>
          <a:lstStyle/>
          <a:p>
            <a:pPr>
              <a:lnSpc>
                <a:spcPct val="150000"/>
              </a:lnSpc>
            </a:pPr>
            <a:r>
              <a:rPr lang="en-US" altLang="zh-CN" sz="3200" dirty="0" smtClean="0">
                <a:latin typeface="华文仿宋" panose="02010600040101010101" pitchFamily="2" charset="-122"/>
                <a:ea typeface="华文仿宋" panose="02010600040101010101" pitchFamily="2" charset="-122"/>
              </a:rPr>
              <a:t>4.</a:t>
            </a:r>
            <a:r>
              <a:rPr lang="zh-CN" altLang="en-US" sz="3200" dirty="0" smtClean="0">
                <a:latin typeface="华文仿宋" panose="02010600040101010101" pitchFamily="2" charset="-122"/>
                <a:ea typeface="华文仿宋" panose="02010600040101010101" pitchFamily="2" charset="-122"/>
              </a:rPr>
              <a:t>机器学习的应用领域</a:t>
            </a:r>
            <a:endParaRPr lang="en-US" altLang="zh-CN" sz="3200" dirty="0" smtClean="0">
              <a:latin typeface="华文仿宋" panose="02010600040101010101" pitchFamily="2" charset="-122"/>
              <a:ea typeface="华文仿宋" panose="02010600040101010101" pitchFamily="2" charset="-122"/>
            </a:endParaRPr>
          </a:p>
          <a:p>
            <a:pPr>
              <a:lnSpc>
                <a:spcPct val="150000"/>
              </a:lnSpc>
            </a:pPr>
            <a:r>
              <a:rPr lang="en-US" altLang="zh-CN" sz="2400" dirty="0">
                <a:latin typeface="华文仿宋" panose="02010600040101010101" pitchFamily="2" charset="-122"/>
                <a:ea typeface="华文仿宋" panose="02010600040101010101" pitchFamily="2" charset="-122"/>
              </a:rPr>
              <a:t> </a:t>
            </a:r>
            <a:r>
              <a:rPr lang="en-US" altLang="zh-CN" sz="2400" dirty="0" smtClean="0">
                <a:latin typeface="华文仿宋" panose="02010600040101010101" pitchFamily="2" charset="-122"/>
                <a:ea typeface="华文仿宋" panose="02010600040101010101" pitchFamily="2" charset="-122"/>
              </a:rPr>
              <a:t>   </a:t>
            </a:r>
            <a:r>
              <a:rPr lang="zh-CN" altLang="en-US" sz="2400" dirty="0" smtClean="0">
                <a:latin typeface="华文仿宋" panose="02010600040101010101" pitchFamily="2" charset="-122"/>
                <a:ea typeface="华文仿宋" panose="02010600040101010101" pitchFamily="2" charset="-122"/>
              </a:rPr>
              <a:t>数据</a:t>
            </a:r>
            <a:r>
              <a:rPr lang="zh-CN" altLang="en-US" sz="2400" dirty="0">
                <a:latin typeface="华文仿宋" panose="02010600040101010101" pitchFamily="2" charset="-122"/>
                <a:ea typeface="华文仿宋" panose="02010600040101010101" pitchFamily="2" charset="-122"/>
              </a:rPr>
              <a:t>挖掘、数据分类、计算机视觉、自然语言处理</a:t>
            </a:r>
            <a:r>
              <a:rPr lang="en-US" altLang="zh-CN" sz="2400" dirty="0">
                <a:latin typeface="华文仿宋" panose="02010600040101010101" pitchFamily="2" charset="-122"/>
                <a:ea typeface="华文仿宋" panose="02010600040101010101" pitchFamily="2" charset="-122"/>
              </a:rPr>
              <a:t>(NLP)</a:t>
            </a:r>
            <a:r>
              <a:rPr lang="zh-CN" altLang="en-US" sz="2400" dirty="0">
                <a:latin typeface="华文仿宋" panose="02010600040101010101" pitchFamily="2" charset="-122"/>
                <a:ea typeface="华文仿宋" panose="02010600040101010101" pitchFamily="2" charset="-122"/>
              </a:rPr>
              <a:t>、生物特征识别、搜索引擎、医学诊断、检测信用卡欺诈、证券市场分析、</a:t>
            </a:r>
            <a:r>
              <a:rPr lang="en-US" altLang="zh-CN" sz="2400" dirty="0">
                <a:latin typeface="华文仿宋" panose="02010600040101010101" pitchFamily="2" charset="-122"/>
                <a:ea typeface="华文仿宋" panose="02010600040101010101" pitchFamily="2" charset="-122"/>
              </a:rPr>
              <a:t>DNA</a:t>
            </a:r>
            <a:r>
              <a:rPr lang="zh-CN" altLang="en-US" sz="2400" dirty="0">
                <a:latin typeface="华文仿宋" panose="02010600040101010101" pitchFamily="2" charset="-122"/>
                <a:ea typeface="华文仿宋" panose="02010600040101010101" pitchFamily="2" charset="-122"/>
              </a:rPr>
              <a:t>序列测序、语音和手写识别、战略游戏和机器人</a:t>
            </a:r>
            <a:r>
              <a:rPr lang="zh-CN" altLang="en-US" sz="2400" dirty="0" smtClean="0">
                <a:latin typeface="华文仿宋" panose="02010600040101010101" pitchFamily="2" charset="-122"/>
                <a:ea typeface="华文仿宋" panose="02010600040101010101" pitchFamily="2" charset="-122"/>
              </a:rPr>
              <a:t>运用等。</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417879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50945"/>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5.</a:t>
            </a:r>
            <a:r>
              <a:rPr lang="zh-CN" altLang="en-US" sz="3200" dirty="0" smtClean="0">
                <a:latin typeface="华文仿宋" panose="02010600040101010101" pitchFamily="2" charset="-122"/>
                <a:ea typeface="华文仿宋" panose="02010600040101010101" pitchFamily="2" charset="-122"/>
              </a:rPr>
              <a:t>搭建机器学习系统的有关准备</a:t>
            </a:r>
            <a:endParaRPr lang="zh-CN" altLang="en-US" sz="3200" dirty="0">
              <a:latin typeface="华文仿宋" panose="02010600040101010101" pitchFamily="2" charset="-122"/>
              <a:ea typeface="华文仿宋" panose="02010600040101010101" pitchFamily="2" charset="-122"/>
            </a:endParaRPr>
          </a:p>
        </p:txBody>
      </p:sp>
      <p:pic>
        <p:nvPicPr>
          <p:cNvPr id="3" name="图片 2"/>
          <p:cNvPicPr>
            <a:picLocks noChangeAspect="1"/>
          </p:cNvPicPr>
          <p:nvPr/>
        </p:nvPicPr>
        <p:blipFill>
          <a:blip r:embed="rId2"/>
          <a:stretch>
            <a:fillRect/>
          </a:stretch>
        </p:blipFill>
        <p:spPr>
          <a:xfrm>
            <a:off x="1395412" y="1690903"/>
            <a:ext cx="9110663" cy="4033622"/>
          </a:xfrm>
          <a:prstGeom prst="rect">
            <a:avLst/>
          </a:prstGeom>
        </p:spPr>
      </p:pic>
      <p:sp>
        <p:nvSpPr>
          <p:cNvPr id="4" name="文本框 3"/>
          <p:cNvSpPr txBox="1"/>
          <p:nvPr/>
        </p:nvSpPr>
        <p:spPr>
          <a:xfrm>
            <a:off x="4362450" y="5887320"/>
            <a:ext cx="3467616" cy="584775"/>
          </a:xfrm>
          <a:prstGeom prst="rect">
            <a:avLst/>
          </a:prstGeom>
          <a:noFill/>
        </p:spPr>
        <p:txBody>
          <a:bodyPr wrap="none" rtlCol="0">
            <a:spAutoFit/>
          </a:bodyPr>
          <a:lstStyle/>
          <a:p>
            <a:r>
              <a:rPr lang="zh-CN" altLang="en-US" sz="3200" dirty="0" smtClean="0"/>
              <a:t>先安装基础支持库</a:t>
            </a:r>
            <a:endParaRPr lang="zh-CN" altLang="en-US" sz="3200" dirty="0"/>
          </a:p>
        </p:txBody>
      </p:sp>
    </p:spTree>
    <p:extLst>
      <p:ext uri="{BB962C8B-B14F-4D97-AF65-F5344CB8AC3E}">
        <p14:creationId xmlns:p14="http://schemas.microsoft.com/office/powerpoint/2010/main" val="27336951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50945"/>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5.</a:t>
            </a:r>
            <a:r>
              <a:rPr lang="zh-CN" altLang="en-US" sz="3200" dirty="0" smtClean="0">
                <a:latin typeface="华文仿宋" panose="02010600040101010101" pitchFamily="2" charset="-122"/>
                <a:ea typeface="华文仿宋" panose="02010600040101010101" pitchFamily="2" charset="-122"/>
              </a:rPr>
              <a:t>搭建机器学习系统的有关准备</a:t>
            </a:r>
            <a:endParaRPr lang="zh-CN" altLang="en-US" sz="3200" dirty="0">
              <a:latin typeface="华文仿宋" panose="02010600040101010101" pitchFamily="2" charset="-122"/>
              <a:ea typeface="华文仿宋" panose="02010600040101010101" pitchFamily="2" charset="-122"/>
            </a:endParaRPr>
          </a:p>
        </p:txBody>
      </p:sp>
      <p:sp>
        <p:nvSpPr>
          <p:cNvPr id="4" name="文本框 3"/>
          <p:cNvSpPr txBox="1"/>
          <p:nvPr/>
        </p:nvSpPr>
        <p:spPr>
          <a:xfrm>
            <a:off x="3910802" y="4799335"/>
            <a:ext cx="4288353" cy="584775"/>
          </a:xfrm>
          <a:prstGeom prst="rect">
            <a:avLst/>
          </a:prstGeom>
          <a:noFill/>
        </p:spPr>
        <p:txBody>
          <a:bodyPr wrap="none" rtlCol="0">
            <a:spAutoFit/>
          </a:bodyPr>
          <a:lstStyle/>
          <a:p>
            <a:r>
              <a:rPr lang="zh-CN" altLang="en-US" sz="3200" dirty="0" smtClean="0"/>
              <a:t>再安装机器学习支持库</a:t>
            </a:r>
            <a:endParaRPr lang="zh-CN" altLang="en-US" sz="3200" dirty="0"/>
          </a:p>
        </p:txBody>
      </p:sp>
      <p:pic>
        <p:nvPicPr>
          <p:cNvPr id="6" name="图片 5"/>
          <p:cNvPicPr>
            <a:picLocks noChangeAspect="1"/>
          </p:cNvPicPr>
          <p:nvPr/>
        </p:nvPicPr>
        <p:blipFill>
          <a:blip r:embed="rId2"/>
          <a:stretch>
            <a:fillRect/>
          </a:stretch>
        </p:blipFill>
        <p:spPr>
          <a:xfrm>
            <a:off x="2624137" y="2313310"/>
            <a:ext cx="6543675" cy="2486025"/>
          </a:xfrm>
          <a:prstGeom prst="rect">
            <a:avLst/>
          </a:prstGeom>
        </p:spPr>
      </p:pic>
    </p:spTree>
    <p:extLst>
      <p:ext uri="{BB962C8B-B14F-4D97-AF65-F5344CB8AC3E}">
        <p14:creationId xmlns:p14="http://schemas.microsoft.com/office/powerpoint/2010/main" val="1943230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50945"/>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5.</a:t>
            </a:r>
            <a:r>
              <a:rPr lang="zh-CN" altLang="en-US" sz="3200" dirty="0" smtClean="0">
                <a:latin typeface="华文仿宋" panose="02010600040101010101" pitchFamily="2" charset="-122"/>
                <a:ea typeface="华文仿宋" panose="02010600040101010101" pitchFamily="2" charset="-122"/>
              </a:rPr>
              <a:t>搭建机器学习系统的有关准备</a:t>
            </a:r>
            <a:endParaRPr lang="zh-CN" altLang="en-US" sz="3200" dirty="0">
              <a:latin typeface="华文仿宋" panose="02010600040101010101" pitchFamily="2" charset="-122"/>
              <a:ea typeface="华文仿宋" panose="02010600040101010101" pitchFamily="2" charset="-122"/>
            </a:endParaRPr>
          </a:p>
        </p:txBody>
      </p:sp>
      <p:sp>
        <p:nvSpPr>
          <p:cNvPr id="4" name="文本框 3"/>
          <p:cNvSpPr txBox="1"/>
          <p:nvPr/>
        </p:nvSpPr>
        <p:spPr>
          <a:xfrm>
            <a:off x="4263227" y="5599435"/>
            <a:ext cx="3467616" cy="584775"/>
          </a:xfrm>
          <a:prstGeom prst="rect">
            <a:avLst/>
          </a:prstGeom>
          <a:noFill/>
        </p:spPr>
        <p:txBody>
          <a:bodyPr wrap="none" rtlCol="0">
            <a:spAutoFit/>
          </a:bodyPr>
          <a:lstStyle/>
          <a:p>
            <a:r>
              <a:rPr lang="zh-CN" altLang="en-US" sz="3200" dirty="0" smtClean="0"/>
              <a:t>机器学习常用函数</a:t>
            </a:r>
            <a:endParaRPr lang="zh-CN" altLang="en-US" sz="3200"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584" y="1563770"/>
            <a:ext cx="7571391" cy="3879064"/>
          </a:xfrm>
          <a:prstGeom prst="rect">
            <a:avLst/>
          </a:prstGeom>
        </p:spPr>
      </p:pic>
    </p:spTree>
    <p:extLst>
      <p:ext uri="{BB962C8B-B14F-4D97-AF65-F5344CB8AC3E}">
        <p14:creationId xmlns:p14="http://schemas.microsoft.com/office/powerpoint/2010/main" val="22798384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50945"/>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5.</a:t>
            </a:r>
            <a:r>
              <a:rPr lang="zh-CN" altLang="en-US" sz="3200" dirty="0" smtClean="0">
                <a:latin typeface="华文仿宋" panose="02010600040101010101" pitchFamily="2" charset="-122"/>
                <a:ea typeface="华文仿宋" panose="02010600040101010101" pitchFamily="2" charset="-122"/>
              </a:rPr>
              <a:t>搭建机器学习系统的有关准备</a:t>
            </a:r>
            <a:endParaRPr lang="zh-CN" altLang="en-US" sz="3200" dirty="0">
              <a:latin typeface="华文仿宋" panose="02010600040101010101" pitchFamily="2" charset="-122"/>
              <a:ea typeface="华文仿宋" panose="02010600040101010101" pitchFamily="2" charset="-122"/>
            </a:endParaRPr>
          </a:p>
        </p:txBody>
      </p:sp>
      <p:sp>
        <p:nvSpPr>
          <p:cNvPr id="4" name="文本框 3"/>
          <p:cNvSpPr txBox="1"/>
          <p:nvPr/>
        </p:nvSpPr>
        <p:spPr>
          <a:xfrm>
            <a:off x="2590492" y="5618485"/>
            <a:ext cx="6813084" cy="584775"/>
          </a:xfrm>
          <a:prstGeom prst="rect">
            <a:avLst/>
          </a:prstGeom>
          <a:noFill/>
        </p:spPr>
        <p:txBody>
          <a:bodyPr wrap="none" rtlCol="0">
            <a:spAutoFit/>
          </a:bodyPr>
          <a:lstStyle/>
          <a:p>
            <a:r>
              <a:rPr lang="zh-CN" altLang="en-US" sz="3200" dirty="0" smtClean="0"/>
              <a:t>机器学习库下载，并用</a:t>
            </a:r>
            <a:r>
              <a:rPr lang="en-US" altLang="zh-CN" sz="3200" dirty="0" smtClean="0"/>
              <a:t>pip install </a:t>
            </a:r>
            <a:r>
              <a:rPr lang="zh-CN" altLang="en-US" sz="3200" dirty="0" smtClean="0"/>
              <a:t>安装</a:t>
            </a:r>
            <a:endParaRPr lang="zh-CN" altLang="en-US" sz="3200"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792" y="1590661"/>
            <a:ext cx="6548485" cy="3790978"/>
          </a:xfrm>
          <a:prstGeom prst="rect">
            <a:avLst/>
          </a:prstGeom>
        </p:spPr>
      </p:pic>
    </p:spTree>
    <p:extLst>
      <p:ext uri="{BB962C8B-B14F-4D97-AF65-F5344CB8AC3E}">
        <p14:creationId xmlns:p14="http://schemas.microsoft.com/office/powerpoint/2010/main" val="3084845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50945"/>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5.</a:t>
            </a:r>
            <a:r>
              <a:rPr lang="zh-CN" altLang="en-US" sz="3200" dirty="0" smtClean="0">
                <a:latin typeface="华文仿宋" panose="02010600040101010101" pitchFamily="2" charset="-122"/>
                <a:ea typeface="华文仿宋" panose="02010600040101010101" pitchFamily="2" charset="-122"/>
              </a:rPr>
              <a:t>搭建机器学习系统的有关准备</a:t>
            </a:r>
            <a:endParaRPr lang="zh-CN" altLang="en-US" sz="3200" dirty="0">
              <a:latin typeface="华文仿宋" panose="02010600040101010101" pitchFamily="2" charset="-122"/>
              <a:ea typeface="华文仿宋" panose="02010600040101010101"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24" y="1533513"/>
            <a:ext cx="7012801" cy="4193617"/>
          </a:xfrm>
          <a:prstGeom prst="rect">
            <a:avLst/>
          </a:prstGeom>
        </p:spPr>
      </p:pic>
      <p:sp>
        <p:nvSpPr>
          <p:cNvPr id="6" name="文本框 5"/>
          <p:cNvSpPr txBox="1"/>
          <p:nvPr/>
        </p:nvSpPr>
        <p:spPr>
          <a:xfrm>
            <a:off x="4790078" y="5901098"/>
            <a:ext cx="1826141" cy="584775"/>
          </a:xfrm>
          <a:prstGeom prst="rect">
            <a:avLst/>
          </a:prstGeom>
          <a:noFill/>
        </p:spPr>
        <p:txBody>
          <a:bodyPr wrap="none" rtlCol="0">
            <a:spAutoFit/>
          </a:bodyPr>
          <a:lstStyle/>
          <a:p>
            <a:r>
              <a:rPr lang="zh-CN" altLang="en-US" sz="3200" dirty="0" smtClean="0"/>
              <a:t>环境测试</a:t>
            </a:r>
            <a:endParaRPr lang="zh-CN" altLang="en-US" sz="3200" dirty="0"/>
          </a:p>
        </p:txBody>
      </p:sp>
    </p:spTree>
    <p:extLst>
      <p:ext uri="{BB962C8B-B14F-4D97-AF65-F5344CB8AC3E}">
        <p14:creationId xmlns:p14="http://schemas.microsoft.com/office/powerpoint/2010/main" val="2263622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993845"/>
            <a:ext cx="8855726"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学习参考：</a:t>
            </a:r>
            <a:endParaRPr lang="zh-CN" altLang="en-US" sz="3200" dirty="0">
              <a:latin typeface="华文仿宋" panose="02010600040101010101" pitchFamily="2" charset="-122"/>
              <a:ea typeface="华文仿宋" panose="02010600040101010101" pitchFamily="2" charset="-122"/>
            </a:endParaRPr>
          </a:p>
        </p:txBody>
      </p:sp>
      <p:sp>
        <p:nvSpPr>
          <p:cNvPr id="5" name="矩形 4"/>
          <p:cNvSpPr/>
          <p:nvPr/>
        </p:nvSpPr>
        <p:spPr>
          <a:xfrm>
            <a:off x="1499329" y="1992979"/>
            <a:ext cx="9893509" cy="2012859"/>
          </a:xfrm>
          <a:prstGeom prst="rect">
            <a:avLst/>
          </a:prstGeom>
        </p:spPr>
        <p:txBody>
          <a:bodyPr wrap="square">
            <a:spAutoFit/>
          </a:bodyPr>
          <a:lstStyle/>
          <a:p>
            <a:pPr>
              <a:lnSpc>
                <a:spcPct val="13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smtClean="0">
                <a:latin typeface="华文仿宋" panose="02010600040101010101" pitchFamily="2" charset="-122"/>
                <a:ea typeface="华文仿宋" panose="02010600040101010101" pitchFamily="2" charset="-122"/>
              </a:rPr>
              <a:t>1</a:t>
            </a:r>
            <a:r>
              <a:rPr lang="zh-CN" altLang="en-US" sz="2400" dirty="0" smtClean="0">
                <a:latin typeface="华文仿宋" panose="02010600040101010101" pitchFamily="2" charset="-122"/>
                <a:ea typeface="华文仿宋" panose="02010600040101010101" pitchFamily="2" charset="-122"/>
              </a:rPr>
              <a:t>）</a:t>
            </a:r>
            <a:r>
              <a:rPr lang="zh-CN" altLang="en-US" sz="2400" dirty="0"/>
              <a:t>用鸢尾花</a:t>
            </a:r>
            <a:r>
              <a:rPr lang="en-US" altLang="zh-CN" sz="2400" dirty="0"/>
              <a:t>data</a:t>
            </a:r>
            <a:r>
              <a:rPr lang="zh-CN" altLang="en-US" sz="2400" dirty="0"/>
              <a:t>建立</a:t>
            </a:r>
            <a:r>
              <a:rPr lang="en-US" altLang="zh-CN" sz="2400" dirty="0"/>
              <a:t>python</a:t>
            </a:r>
            <a:r>
              <a:rPr lang="zh-CN" altLang="en-US" sz="2400" dirty="0"/>
              <a:t>机器学习的初步印象</a:t>
            </a:r>
            <a:endParaRPr lang="en-US" altLang="zh-CN" sz="2400" dirty="0" smtClean="0">
              <a:latin typeface="华文仿宋" panose="02010600040101010101" pitchFamily="2" charset="-122"/>
              <a:ea typeface="华文仿宋" panose="02010600040101010101" pitchFamily="2" charset="-122"/>
            </a:endParaRPr>
          </a:p>
          <a:p>
            <a:pPr>
              <a:lnSpc>
                <a:spcPct val="130000"/>
              </a:lnSpc>
            </a:pPr>
            <a:r>
              <a:rPr lang="en-US" altLang="zh-CN" sz="2400" dirty="0" smtClean="0">
                <a:latin typeface="华文仿宋" panose="02010600040101010101" pitchFamily="2" charset="-122"/>
                <a:ea typeface="华文仿宋" panose="02010600040101010101" pitchFamily="2" charset="-122"/>
              </a:rPr>
              <a:t>https</a:t>
            </a:r>
            <a:r>
              <a:rPr lang="en-US" altLang="zh-CN" sz="2400" dirty="0">
                <a:latin typeface="华文仿宋" panose="02010600040101010101" pitchFamily="2" charset="-122"/>
                <a:ea typeface="华文仿宋" panose="02010600040101010101" pitchFamily="2" charset="-122"/>
              </a:rPr>
              <a:t>://</a:t>
            </a:r>
            <a:r>
              <a:rPr lang="en-US" altLang="zh-CN" sz="2400" dirty="0" smtClean="0">
                <a:latin typeface="华文仿宋" panose="02010600040101010101" pitchFamily="2" charset="-122"/>
                <a:ea typeface="华文仿宋" panose="02010600040101010101" pitchFamily="2" charset="-122"/>
              </a:rPr>
              <a:t>zhuanlan.zhihu.com/p/26802995</a:t>
            </a:r>
          </a:p>
          <a:p>
            <a:pPr>
              <a:lnSpc>
                <a:spcPct val="130000"/>
              </a:lnSpc>
            </a:pPr>
            <a:r>
              <a:rPr lang="zh-CN" altLang="en-US" sz="2400" dirty="0" smtClean="0">
                <a:latin typeface="华文仿宋" panose="02010600040101010101" pitchFamily="2" charset="-122"/>
                <a:ea typeface="华文仿宋" panose="02010600040101010101" pitchFamily="2" charset="-122"/>
              </a:rPr>
              <a:t>（</a:t>
            </a:r>
            <a:r>
              <a:rPr lang="en-US" altLang="zh-CN" sz="2400" dirty="0" smtClean="0">
                <a:latin typeface="华文仿宋" panose="02010600040101010101" pitchFamily="2" charset="-122"/>
                <a:ea typeface="华文仿宋" panose="02010600040101010101" pitchFamily="2" charset="-122"/>
              </a:rPr>
              <a:t>2</a:t>
            </a:r>
            <a:r>
              <a:rPr lang="zh-CN" altLang="en-US" sz="2400" dirty="0" smtClean="0">
                <a:latin typeface="华文仿宋" panose="02010600040101010101" pitchFamily="2" charset="-122"/>
                <a:ea typeface="华文仿宋" panose="02010600040101010101" pitchFamily="2" charset="-122"/>
              </a:rPr>
              <a:t>）机器学习笔记</a:t>
            </a:r>
            <a:endParaRPr lang="en-US" altLang="zh-CN" sz="2400" dirty="0" smtClean="0">
              <a:latin typeface="华文仿宋" panose="02010600040101010101" pitchFamily="2" charset="-122"/>
              <a:ea typeface="华文仿宋" panose="02010600040101010101" pitchFamily="2" charset="-122"/>
            </a:endParaRPr>
          </a:p>
          <a:p>
            <a:pPr>
              <a:lnSpc>
                <a:spcPct val="130000"/>
              </a:lnSpc>
            </a:pPr>
            <a:r>
              <a:rPr lang="en-US" altLang="zh-CN" sz="2400" dirty="0">
                <a:latin typeface="华文仿宋" panose="02010600040101010101" pitchFamily="2" charset="-122"/>
                <a:ea typeface="华文仿宋" panose="02010600040101010101" pitchFamily="2" charset="-122"/>
              </a:rPr>
              <a:t>https://www.cnblogs.com/wushangjue/p/8086899.html</a:t>
            </a:r>
            <a:endParaRPr lang="zh-CN" altLang="en-US" sz="2400"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4276314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3257852" y="2880719"/>
            <a:ext cx="765908" cy="76590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zh-CN" sz="4800" b="1" dirty="0" smtClean="0">
                <a:latin typeface="黑体" panose="02010609060101010101" pitchFamily="49" charset="-122"/>
                <a:ea typeface="黑体" panose="02010609060101010101" pitchFamily="49" charset="-122"/>
              </a:rPr>
              <a:t>2</a:t>
            </a:r>
            <a:endParaRPr lang="zh-CN" altLang="en-US" sz="4800" b="1" dirty="0">
              <a:latin typeface="黑体" panose="02010609060101010101" pitchFamily="49" charset="-122"/>
              <a:ea typeface="黑体" panose="02010609060101010101" pitchFamily="49" charset="-122"/>
            </a:endParaRPr>
          </a:p>
        </p:txBody>
      </p:sp>
      <p:sp>
        <p:nvSpPr>
          <p:cNvPr id="7" name="矩形 6"/>
          <p:cNvSpPr/>
          <p:nvPr/>
        </p:nvSpPr>
        <p:spPr>
          <a:xfrm>
            <a:off x="4181157" y="2383332"/>
            <a:ext cx="5090259" cy="1263295"/>
          </a:xfrm>
          <a:prstGeom prst="rect">
            <a:avLst/>
          </a:prstGeom>
        </p:spPr>
        <p:txBody>
          <a:bodyPr wrap="square">
            <a:spAutoFit/>
          </a:bodyPr>
          <a:lstStyle/>
          <a:p>
            <a:pPr>
              <a:lnSpc>
                <a:spcPct val="200000"/>
              </a:lnSpc>
            </a:pPr>
            <a:r>
              <a:rPr lang="zh-CN" altLang="en-US" sz="4400" b="1" dirty="0" smtClean="0"/>
              <a:t>机器学习案例编程</a:t>
            </a:r>
            <a:endParaRPr lang="zh-CN" altLang="en-US" sz="4400" b="1" dirty="0"/>
          </a:p>
        </p:txBody>
      </p:sp>
    </p:spTree>
    <p:extLst>
      <p:ext uri="{BB962C8B-B14F-4D97-AF65-F5344CB8AC3E}">
        <p14:creationId xmlns:p14="http://schemas.microsoft.com/office/powerpoint/2010/main" val="1905495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8855726"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课堂回顾：</a:t>
            </a:r>
            <a:endParaRPr lang="zh-CN" altLang="en-US" sz="3200" dirty="0">
              <a:latin typeface="华文仿宋" panose="02010600040101010101" pitchFamily="2" charset="-122"/>
              <a:ea typeface="华文仿宋" panose="02010600040101010101" pitchFamily="2" charset="-122"/>
            </a:endParaRPr>
          </a:p>
        </p:txBody>
      </p:sp>
      <p:sp>
        <p:nvSpPr>
          <p:cNvPr id="5" name="矩形 4"/>
          <p:cNvSpPr/>
          <p:nvPr/>
        </p:nvSpPr>
        <p:spPr>
          <a:xfrm>
            <a:off x="1098266" y="1398427"/>
            <a:ext cx="9893509" cy="2012859"/>
          </a:xfrm>
          <a:prstGeom prst="rect">
            <a:avLst/>
          </a:prstGeom>
        </p:spPr>
        <p:txBody>
          <a:bodyPr wrap="square">
            <a:spAutoFit/>
          </a:bodyPr>
          <a:lstStyle/>
          <a:p>
            <a:pPr marL="342900" indent="-342900">
              <a:lnSpc>
                <a:spcPct val="130000"/>
              </a:lnSpc>
              <a:buFont typeface="Wingdings" panose="05000000000000000000" pitchFamily="2" charset="2"/>
              <a:buChar char="p"/>
            </a:pPr>
            <a:r>
              <a:rPr lang="zh-CN" altLang="en-US" sz="2400" dirty="0" smtClean="0">
                <a:latin typeface="华文仿宋" panose="02010600040101010101" pitchFamily="2" charset="-122"/>
                <a:ea typeface="华文仿宋" panose="02010600040101010101" pitchFamily="2" charset="-122"/>
              </a:rPr>
              <a:t>机器学习的认识：本质上，就是在已有的数据集上，构建一个分类函数，实现对未知新数据的分类或未来趋势的预测。</a:t>
            </a:r>
            <a:endParaRPr lang="en-US" altLang="zh-CN" sz="2400" dirty="0" smtClean="0">
              <a:latin typeface="华文仿宋" panose="02010600040101010101" pitchFamily="2" charset="-122"/>
              <a:ea typeface="华文仿宋" panose="02010600040101010101" pitchFamily="2" charset="-122"/>
            </a:endParaRPr>
          </a:p>
          <a:p>
            <a:pPr marL="342900" indent="-342900">
              <a:lnSpc>
                <a:spcPct val="130000"/>
              </a:lnSpc>
              <a:buFont typeface="Wingdings" panose="05000000000000000000" pitchFamily="2" charset="2"/>
              <a:buChar char="p"/>
            </a:pPr>
            <a:r>
              <a:rPr lang="zh-CN" altLang="en-US" sz="2400" dirty="0" smtClean="0">
                <a:latin typeface="华文仿宋" panose="02010600040101010101" pitchFamily="2" charset="-122"/>
                <a:ea typeface="华文仿宋" panose="02010600040101010101" pitchFamily="2" charset="-122"/>
              </a:rPr>
              <a:t>机器学习的类型：监督学习、非监督学习、半监督学习、</a:t>
            </a:r>
            <a:endParaRPr lang="en-US" altLang="zh-CN" sz="2400" dirty="0" smtClean="0">
              <a:latin typeface="华文仿宋" panose="02010600040101010101" pitchFamily="2" charset="-122"/>
              <a:ea typeface="华文仿宋" panose="02010600040101010101" pitchFamily="2" charset="-122"/>
            </a:endParaRPr>
          </a:p>
          <a:p>
            <a:pPr>
              <a:lnSpc>
                <a:spcPct val="130000"/>
              </a:lnSpc>
            </a:pPr>
            <a:r>
              <a:rPr lang="en-US" altLang="zh-CN" sz="2400" dirty="0">
                <a:latin typeface="华文仿宋" panose="02010600040101010101" pitchFamily="2" charset="-122"/>
                <a:ea typeface="华文仿宋" panose="02010600040101010101" pitchFamily="2" charset="-122"/>
              </a:rPr>
              <a:t> </a:t>
            </a:r>
            <a:r>
              <a:rPr lang="en-US" altLang="zh-CN" sz="2400" dirty="0" smtClean="0">
                <a:latin typeface="华文仿宋" panose="02010600040101010101" pitchFamily="2" charset="-122"/>
                <a:ea typeface="华文仿宋" panose="02010600040101010101" pitchFamily="2" charset="-122"/>
              </a:rPr>
              <a:t>                                    </a:t>
            </a:r>
            <a:r>
              <a:rPr lang="zh-CN" altLang="en-US" sz="2400" dirty="0" smtClean="0">
                <a:latin typeface="华文仿宋" panose="02010600040101010101" pitchFamily="2" charset="-122"/>
                <a:ea typeface="华文仿宋" panose="02010600040101010101" pitchFamily="2" charset="-122"/>
              </a:rPr>
              <a:t>强化学习、深度学习</a:t>
            </a:r>
          </a:p>
        </p:txBody>
      </p:sp>
      <p:sp>
        <p:nvSpPr>
          <p:cNvPr id="3" name="圆角矩形 2"/>
          <p:cNvSpPr/>
          <p:nvPr/>
        </p:nvSpPr>
        <p:spPr>
          <a:xfrm>
            <a:off x="1403499" y="3549509"/>
            <a:ext cx="1392863" cy="949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监督</a:t>
            </a:r>
            <a:endParaRPr lang="en-US" altLang="zh-CN" sz="2800" dirty="0" smtClean="0"/>
          </a:p>
          <a:p>
            <a:pPr algn="ctr"/>
            <a:r>
              <a:rPr lang="zh-CN" altLang="en-US" sz="2800" dirty="0" smtClean="0"/>
              <a:t>学习</a:t>
            </a:r>
            <a:endParaRPr lang="zh-CN" altLang="en-US" sz="2800" dirty="0"/>
          </a:p>
        </p:txBody>
      </p:sp>
      <p:sp>
        <p:nvSpPr>
          <p:cNvPr id="4" name="文本框 3"/>
          <p:cNvSpPr txBox="1"/>
          <p:nvPr/>
        </p:nvSpPr>
        <p:spPr>
          <a:xfrm>
            <a:off x="2987749" y="3411286"/>
            <a:ext cx="7929598" cy="1938992"/>
          </a:xfrm>
          <a:prstGeom prst="rect">
            <a:avLst/>
          </a:prstGeom>
          <a:noFill/>
        </p:spPr>
        <p:txBody>
          <a:bodyPr wrap="square" rtlCol="0">
            <a:spAutoFit/>
          </a:bodyPr>
          <a:lstStyle/>
          <a:p>
            <a:pPr>
              <a:lnSpc>
                <a:spcPct val="150000"/>
              </a:lnSpc>
            </a:pPr>
            <a:r>
              <a:rPr lang="zh-CN" altLang="en-US" sz="2000" dirty="0" smtClean="0">
                <a:latin typeface="仿宋" panose="02010609060101010101" pitchFamily="49" charset="-122"/>
                <a:ea typeface="仿宋" panose="02010609060101010101" pitchFamily="49" charset="-122"/>
              </a:rPr>
              <a:t>目标：在一</a:t>
            </a:r>
            <a:r>
              <a:rPr lang="zh-CN" altLang="en-US" sz="2000" dirty="0">
                <a:latin typeface="仿宋" panose="02010609060101010101" pitchFamily="49" charset="-122"/>
                <a:ea typeface="仿宋" panose="02010609060101010101" pitchFamily="49" charset="-122"/>
              </a:rPr>
              <a:t>组已知类别的</a:t>
            </a:r>
            <a:r>
              <a:rPr lang="zh-CN" altLang="en-US" sz="2000" dirty="0" smtClean="0">
                <a:latin typeface="仿宋" panose="02010609060101010101" pitchFamily="49" charset="-122"/>
                <a:ea typeface="仿宋" panose="02010609060101010101" pitchFamily="49" charset="-122"/>
              </a:rPr>
              <a:t>样本数据上，构建一个分类器，实现对未知新数据的预测或分类；过程：利用这一</a:t>
            </a:r>
            <a:r>
              <a:rPr lang="zh-CN" altLang="en-US" sz="2000" dirty="0">
                <a:latin typeface="仿宋" panose="02010609060101010101" pitchFamily="49" charset="-122"/>
                <a:ea typeface="仿宋" panose="02010609060101010101" pitchFamily="49" charset="-122"/>
              </a:rPr>
              <a:t>组已知类别的样本调整分类器的</a:t>
            </a:r>
            <a:r>
              <a:rPr lang="zh-CN" altLang="en-US" sz="2000" dirty="0" smtClean="0">
                <a:latin typeface="仿宋" panose="02010609060101010101" pitchFamily="49" charset="-122"/>
                <a:ea typeface="仿宋" panose="02010609060101010101" pitchFamily="49" charset="-122"/>
              </a:rPr>
              <a:t>参数，使分类器达到</a:t>
            </a:r>
            <a:r>
              <a:rPr lang="zh-CN" altLang="en-US" sz="2000" dirty="0">
                <a:latin typeface="仿宋" panose="02010609060101010101" pitchFamily="49" charset="-122"/>
                <a:ea typeface="仿宋" panose="02010609060101010101" pitchFamily="49" charset="-122"/>
              </a:rPr>
              <a:t>所要求</a:t>
            </a:r>
            <a:r>
              <a:rPr lang="zh-CN" altLang="en-US" sz="2000" dirty="0" smtClean="0">
                <a:latin typeface="仿宋" panose="02010609060101010101" pitchFamily="49" charset="-122"/>
                <a:ea typeface="仿宋" panose="02010609060101010101" pitchFamily="49" charset="-122"/>
              </a:rPr>
              <a:t>性能</a:t>
            </a:r>
            <a:r>
              <a:rPr lang="zh-CN" altLang="en-US" sz="2000" dirty="0">
                <a:latin typeface="仿宋" panose="02010609060101010101" pitchFamily="49" charset="-122"/>
                <a:ea typeface="仿宋" panose="02010609060101010101" pitchFamily="49" charset="-122"/>
              </a:rPr>
              <a:t>（监督训练）</a:t>
            </a:r>
            <a:r>
              <a:rPr lang="zh-CN" altLang="en-US" sz="2000" dirty="0" smtClean="0">
                <a:latin typeface="仿宋" panose="02010609060101010101" pitchFamily="49" charset="-122"/>
                <a:ea typeface="仿宋" panose="02010609060101010101" pitchFamily="49" charset="-122"/>
              </a:rPr>
              <a:t>。（我们教计算机如何做事情）</a:t>
            </a:r>
            <a:endParaRPr lang="zh-CN" altLang="en-US" sz="2000" dirty="0">
              <a:latin typeface="仿宋" panose="02010609060101010101" pitchFamily="49" charset="-122"/>
              <a:ea typeface="仿宋" panose="02010609060101010101" pitchFamily="49" charset="-122"/>
            </a:endParaRPr>
          </a:p>
        </p:txBody>
      </p:sp>
      <p:sp>
        <p:nvSpPr>
          <p:cNvPr id="6" name="圆角矩形 5"/>
          <p:cNvSpPr/>
          <p:nvPr/>
        </p:nvSpPr>
        <p:spPr>
          <a:xfrm>
            <a:off x="1403499" y="5452115"/>
            <a:ext cx="1392864" cy="949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非监督学习</a:t>
            </a:r>
            <a:endParaRPr lang="zh-CN" altLang="en-US" sz="2800" dirty="0"/>
          </a:p>
        </p:txBody>
      </p:sp>
      <p:sp>
        <p:nvSpPr>
          <p:cNvPr id="7" name="文本框 6"/>
          <p:cNvSpPr txBox="1"/>
          <p:nvPr/>
        </p:nvSpPr>
        <p:spPr>
          <a:xfrm>
            <a:off x="2987749" y="5409317"/>
            <a:ext cx="7929598" cy="1015663"/>
          </a:xfrm>
          <a:prstGeom prst="rect">
            <a:avLst/>
          </a:prstGeom>
          <a:noFill/>
        </p:spPr>
        <p:txBody>
          <a:bodyPr wrap="square" rtlCol="0">
            <a:spAutoFit/>
          </a:bodyPr>
          <a:lstStyle/>
          <a:p>
            <a:pPr>
              <a:lnSpc>
                <a:spcPct val="150000"/>
              </a:lnSpc>
            </a:pPr>
            <a:r>
              <a:rPr lang="zh-CN" altLang="en-US" sz="2000" dirty="0" smtClean="0">
                <a:latin typeface="仿宋" panose="02010609060101010101" pitchFamily="49" charset="-122"/>
                <a:ea typeface="仿宋" panose="02010609060101010101" pitchFamily="49" charset="-122"/>
              </a:rPr>
              <a:t>与监督学习的区别在于，训练数据没有标明具体类别。（计算机自己学习）</a:t>
            </a:r>
            <a:endParaRPr lang="zh-CN" altLang="en-US"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87338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监督学习的应用类型</a:t>
            </a:r>
            <a:endParaRPr lang="zh-CN" altLang="en-US" sz="3200" dirty="0">
              <a:latin typeface="华文仿宋" panose="02010600040101010101" pitchFamily="2" charset="-122"/>
              <a:ea typeface="华文仿宋" panose="02010600040101010101" pitchFamily="2" charset="-122"/>
            </a:endParaRPr>
          </a:p>
        </p:txBody>
      </p:sp>
      <p:sp>
        <p:nvSpPr>
          <p:cNvPr id="8" name="文本框 7"/>
          <p:cNvSpPr txBox="1"/>
          <p:nvPr/>
        </p:nvSpPr>
        <p:spPr>
          <a:xfrm>
            <a:off x="1098266" y="1595413"/>
            <a:ext cx="9944784"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分类：通过训练得到分类器，实现对新数据的分类。</a:t>
            </a:r>
            <a:r>
              <a:rPr lang="en-US" altLang="zh-CN" sz="2400" dirty="0" smtClean="0">
                <a:latin typeface="仿宋" panose="02010609060101010101" pitchFamily="49" charset="-122"/>
                <a:ea typeface="仿宋" panose="02010609060101010101" pitchFamily="49" charset="-122"/>
              </a:rPr>
              <a:t/>
            </a:r>
            <a:br>
              <a:rPr lang="en-US" altLang="zh-CN" sz="2400" dirty="0" smtClean="0">
                <a:latin typeface="仿宋" panose="02010609060101010101" pitchFamily="49" charset="-122"/>
                <a:ea typeface="仿宋" panose="02010609060101010101" pitchFamily="49" charset="-122"/>
              </a:rPr>
            </a:br>
            <a:r>
              <a:rPr lang="zh-CN" altLang="en-US" sz="2400" dirty="0" smtClean="0">
                <a:latin typeface="仿宋" panose="02010609060101010101" pitchFamily="49" charset="-122"/>
                <a:ea typeface="仿宋" panose="02010609060101010101" pitchFamily="49" charset="-122"/>
              </a:rPr>
              <a:t>（如：垃圾邮件过滤器）</a:t>
            </a: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endParaRPr lang="en-US" altLang="zh-CN" sz="2400" dirty="0" smtClean="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回归：在回归中，机器使用先前的</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标记的</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数据来预测未来。</a:t>
            </a:r>
            <a:r>
              <a:rPr lang="en-US" altLang="zh-CN" sz="2400" dirty="0" smtClean="0">
                <a:latin typeface="仿宋" panose="02010609060101010101" pitchFamily="49" charset="-122"/>
                <a:ea typeface="仿宋" panose="02010609060101010101" pitchFamily="49" charset="-122"/>
              </a:rPr>
              <a:t/>
            </a:r>
            <a:br>
              <a:rPr lang="en-US" altLang="zh-CN" sz="2400" dirty="0" smtClean="0">
                <a:latin typeface="仿宋" panose="02010609060101010101" pitchFamily="49" charset="-122"/>
                <a:ea typeface="仿宋" panose="02010609060101010101" pitchFamily="49" charset="-122"/>
              </a:rPr>
            </a:br>
            <a:r>
              <a:rPr lang="zh-CN" altLang="en-US" sz="2400" dirty="0" smtClean="0">
                <a:latin typeface="仿宋" panose="02010609060101010101" pitchFamily="49" charset="-122"/>
                <a:ea typeface="仿宋" panose="02010609060101010101" pitchFamily="49" charset="-122"/>
              </a:rPr>
              <a:t>（如：天气预报，使用气象事件的历史数据</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即平均气温、湿度和降水量</a:t>
            </a:r>
            <a:r>
              <a:rPr lang="en-US" altLang="zh-CN" sz="2400" dirty="0" smtClean="0">
                <a:latin typeface="仿宋" panose="02010609060101010101" pitchFamily="49" charset="-122"/>
                <a:ea typeface="仿宋" panose="02010609060101010101" pitchFamily="49" charset="-122"/>
              </a:rPr>
              <a:t>)</a:t>
            </a:r>
            <a:r>
              <a:rPr lang="zh-CN" altLang="en-US" sz="2400" dirty="0" smtClean="0">
                <a:latin typeface="仿宋" panose="02010609060101010101" pitchFamily="49" charset="-122"/>
                <a:ea typeface="仿宋" panose="02010609060101010101" pitchFamily="49" charset="-122"/>
              </a:rPr>
              <a:t>，预测未来的时间内的天气情况）</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643222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7860" y="643450"/>
            <a:ext cx="9327917" cy="584775"/>
          </a:xfrm>
          <a:prstGeom prst="rect">
            <a:avLst/>
          </a:prstGeom>
          <a:noFill/>
        </p:spPr>
        <p:txBody>
          <a:bodyPr wrap="square" rtlCol="0">
            <a:spAutoFit/>
          </a:bodyPr>
          <a:lstStyle/>
          <a:p>
            <a:r>
              <a:rPr lang="en-US" altLang="zh-CN" sz="3200" b="1" dirty="0" smtClean="0">
                <a:solidFill>
                  <a:srgbClr val="FFFF00"/>
                </a:solidFill>
                <a:latin typeface="黑体" panose="02010609060101010101" pitchFamily="49" charset="-122"/>
                <a:ea typeface="黑体" panose="02010609060101010101" pitchFamily="49" charset="-122"/>
              </a:rPr>
              <a:t>1.</a:t>
            </a:r>
            <a:r>
              <a:rPr lang="zh-CN" altLang="en-US" sz="3200" b="1" dirty="0" smtClean="0">
                <a:solidFill>
                  <a:srgbClr val="FFFF00"/>
                </a:solidFill>
                <a:latin typeface="黑体" panose="02010609060101010101" pitchFamily="49" charset="-122"/>
                <a:ea typeface="黑体" panose="02010609060101010101" pitchFamily="49" charset="-122"/>
              </a:rPr>
              <a:t>什么是机器学习？</a:t>
            </a:r>
            <a:r>
              <a:rPr lang="en-US" altLang="zh-CN" sz="3200" b="1" dirty="0" smtClean="0">
                <a:solidFill>
                  <a:srgbClr val="FFFF00"/>
                </a:solidFill>
                <a:latin typeface="黑体" panose="02010609060101010101" pitchFamily="49" charset="-122"/>
                <a:ea typeface="黑体" panose="02010609060101010101" pitchFamily="49" charset="-122"/>
              </a:rPr>
              <a:t>—— </a:t>
            </a:r>
            <a:r>
              <a:rPr lang="zh-CN" altLang="en-US" sz="3200" b="1" dirty="0" smtClean="0">
                <a:solidFill>
                  <a:srgbClr val="FFFF00"/>
                </a:solidFill>
                <a:latin typeface="黑体" panose="02010609060101010101" pitchFamily="49" charset="-122"/>
                <a:ea typeface="黑体" panose="02010609060101010101" pitchFamily="49" charset="-122"/>
              </a:rPr>
              <a:t>机器学习的基本常识</a:t>
            </a:r>
            <a:endParaRPr lang="zh-CN" altLang="en-US" sz="3200" b="1" dirty="0">
              <a:solidFill>
                <a:srgbClr val="FFFF00"/>
              </a:solidFill>
              <a:latin typeface="黑体" panose="02010609060101010101" pitchFamily="49" charset="-122"/>
              <a:ea typeface="黑体" panose="02010609060101010101" pitchFamily="49" charset="-122"/>
            </a:endParaRPr>
          </a:p>
        </p:txBody>
      </p:sp>
      <p:pic>
        <p:nvPicPr>
          <p:cNvPr id="3" name="Picture 6" descr="VonNeuman"/>
          <p:cNvPicPr>
            <a:picLocks noChangeAspect="1" noChangeArrowheads="1"/>
          </p:cNvPicPr>
          <p:nvPr/>
        </p:nvPicPr>
        <p:blipFill>
          <a:blip r:embed="rId2"/>
          <a:srcRect/>
          <a:stretch>
            <a:fillRect/>
          </a:stretch>
        </p:blipFill>
        <p:spPr bwMode="auto">
          <a:xfrm>
            <a:off x="1172693" y="2395663"/>
            <a:ext cx="2276475" cy="2790825"/>
          </a:xfrm>
          <a:prstGeom prst="rect">
            <a:avLst/>
          </a:prstGeom>
          <a:noFill/>
          <a:ln w="9525">
            <a:noFill/>
            <a:miter lim="800000"/>
            <a:headEnd/>
            <a:tailEnd/>
          </a:ln>
        </p:spPr>
      </p:pic>
      <p:sp>
        <p:nvSpPr>
          <p:cNvPr id="4" name="矩形 3"/>
          <p:cNvSpPr/>
          <p:nvPr/>
        </p:nvSpPr>
        <p:spPr>
          <a:xfrm>
            <a:off x="1296648" y="1592425"/>
            <a:ext cx="9203961" cy="492443"/>
          </a:xfrm>
          <a:prstGeom prst="rect">
            <a:avLst/>
          </a:prstGeom>
        </p:spPr>
        <p:txBody>
          <a:bodyPr wrap="square">
            <a:spAutoFit/>
          </a:bodyPr>
          <a:lstStyle/>
          <a:p>
            <a:r>
              <a:rPr kumimoji="1" lang="zh-CN" altLang="en-US" sz="2600" dirty="0" smtClean="0">
                <a:latin typeface="仿宋" panose="02010609060101010101" pitchFamily="49" charset="-122"/>
                <a:ea typeface="仿宋" panose="02010609060101010101" pitchFamily="49" charset="-122"/>
              </a:rPr>
              <a:t>计算机工作原理：在</a:t>
            </a:r>
            <a:r>
              <a:rPr kumimoji="1" lang="zh-CN" altLang="en-US" sz="2600" b="1" dirty="0">
                <a:solidFill>
                  <a:srgbClr val="FFFF00"/>
                </a:solidFill>
                <a:latin typeface="仿宋" panose="02010609060101010101" pitchFamily="49" charset="-122"/>
                <a:ea typeface="仿宋" panose="02010609060101010101" pitchFamily="49" charset="-122"/>
              </a:rPr>
              <a:t>存储程序</a:t>
            </a:r>
            <a:r>
              <a:rPr kumimoji="1" lang="zh-CN" altLang="en-US" sz="2600" dirty="0">
                <a:latin typeface="仿宋" panose="02010609060101010101" pitchFamily="49" charset="-122"/>
                <a:ea typeface="仿宋" panose="02010609060101010101" pitchFamily="49" charset="-122"/>
              </a:rPr>
              <a:t>的引导下，实现数据的处理；</a:t>
            </a:r>
          </a:p>
        </p:txBody>
      </p:sp>
      <p:sp>
        <p:nvSpPr>
          <p:cNvPr id="6" name="矩形 5"/>
          <p:cNvSpPr/>
          <p:nvPr/>
        </p:nvSpPr>
        <p:spPr>
          <a:xfrm>
            <a:off x="3678877" y="2359915"/>
            <a:ext cx="7488796" cy="2862322"/>
          </a:xfrm>
          <a:prstGeom prst="rect">
            <a:avLst/>
          </a:prstGeom>
        </p:spPr>
        <p:txBody>
          <a:bodyPr wrap="square">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传统计算机程序：给</a:t>
            </a:r>
            <a:r>
              <a:rPr lang="zh-CN" altLang="en-US" sz="2400" dirty="0">
                <a:latin typeface="仿宋" panose="02010609060101010101" pitchFamily="49" charset="-122"/>
                <a:ea typeface="仿宋" panose="02010609060101010101" pitchFamily="49" charset="-122"/>
              </a:rPr>
              <a:t>它一串指令，然后它遵照这个指令一步步执行</a:t>
            </a:r>
            <a:r>
              <a:rPr lang="zh-CN" altLang="en-US" sz="2400" dirty="0" smtClean="0">
                <a:latin typeface="仿宋" panose="02010609060101010101" pitchFamily="49" charset="-122"/>
                <a:ea typeface="仿宋" panose="02010609060101010101" pitchFamily="49" charset="-122"/>
              </a:rPr>
              <a:t>下去（体现明确的</a:t>
            </a:r>
            <a:r>
              <a:rPr lang="zh-CN" altLang="en-US" sz="2400" b="1" dirty="0" smtClean="0">
                <a:solidFill>
                  <a:srgbClr val="FFFF00"/>
                </a:solidFill>
                <a:latin typeface="仿宋" panose="02010609060101010101" pitchFamily="49" charset="-122"/>
                <a:ea typeface="仿宋" panose="02010609060101010101" pitchFamily="49" charset="-122"/>
              </a:rPr>
              <a:t>因果关系</a:t>
            </a: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a:t>
            </a:r>
          </a:p>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机器学习根本不接受你输入的指令，相反它</a:t>
            </a:r>
            <a:r>
              <a:rPr lang="zh-CN" altLang="en-US" sz="2400" dirty="0" smtClean="0">
                <a:latin typeface="仿宋" panose="02010609060101010101" pitchFamily="49" charset="-122"/>
                <a:ea typeface="仿宋" panose="02010609060101010101" pitchFamily="49" charset="-122"/>
              </a:rPr>
              <a:t>接受你输入的数据。即机器学习</a:t>
            </a:r>
            <a:r>
              <a:rPr lang="zh-CN" altLang="en-US" sz="2400" dirty="0">
                <a:latin typeface="仿宋" panose="02010609060101010101" pitchFamily="49" charset="-122"/>
                <a:ea typeface="仿宋" panose="02010609060101010101" pitchFamily="49" charset="-122"/>
              </a:rPr>
              <a:t>是一种让计算机利用数据而不是指令来进行各种工作的</a:t>
            </a:r>
            <a:r>
              <a:rPr lang="zh-CN" altLang="en-US" sz="2400" dirty="0" smtClean="0">
                <a:latin typeface="仿宋" panose="02010609060101010101" pitchFamily="49" charset="-122"/>
                <a:ea typeface="仿宋" panose="02010609060101010101" pitchFamily="49" charset="-122"/>
              </a:rPr>
              <a:t>方法。</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2267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2015" y="415767"/>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监督学习的应用类型（用于回归的举例）</a:t>
            </a:r>
            <a:endParaRPr lang="zh-CN" altLang="en-US" sz="3200" dirty="0">
              <a:latin typeface="华文仿宋" panose="02010600040101010101" pitchFamily="2" charset="-122"/>
              <a:ea typeface="华文仿宋" panose="02010600040101010101" pitchFamily="2" charset="-122"/>
            </a:endParaRPr>
          </a:p>
        </p:txBody>
      </p:sp>
      <p:pic>
        <p:nvPicPr>
          <p:cNvPr id="1026" name="Picture 2" descr="https://img-blog.csdn.net/20180116174826670?watermark/2/text/aHR0cDovL2Jsb2cuY3Nkbi5uZXQvWlpoMTMwMTA1MTgzNg==/font/5a6L5L2T/fontsize/400/fill/I0JBQkFCMA==/dissolve/70/gravity/South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42" y="1376315"/>
            <a:ext cx="5310129" cy="240473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1551461" y="3781045"/>
            <a:ext cx="3546565" cy="369332"/>
          </a:xfrm>
          <a:prstGeom prst="rect">
            <a:avLst/>
          </a:prstGeom>
          <a:noFill/>
        </p:spPr>
        <p:txBody>
          <a:bodyPr wrap="square" rtlCol="0">
            <a:spAutoFit/>
          </a:bodyPr>
          <a:lstStyle/>
          <a:p>
            <a:r>
              <a:rPr lang="zh-CN" altLang="en-US" dirty="0" smtClean="0"/>
              <a:t>预测房屋价格（尺寸跟价格关系）</a:t>
            </a:r>
            <a:endParaRPr lang="zh-CN" altLang="en-US" dirty="0"/>
          </a:p>
        </p:txBody>
      </p:sp>
      <p:pic>
        <p:nvPicPr>
          <p:cNvPr id="10" name="图片 9"/>
          <p:cNvPicPr>
            <a:picLocks noChangeAspect="1"/>
          </p:cNvPicPr>
          <p:nvPr/>
        </p:nvPicPr>
        <p:blipFill>
          <a:blip r:embed="rId4"/>
          <a:stretch>
            <a:fillRect/>
          </a:stretch>
        </p:blipFill>
        <p:spPr>
          <a:xfrm>
            <a:off x="6309825" y="1376315"/>
            <a:ext cx="5100956" cy="2434377"/>
          </a:xfrm>
          <a:prstGeom prst="rect">
            <a:avLst/>
          </a:prstGeom>
        </p:spPr>
      </p:pic>
      <p:sp>
        <p:nvSpPr>
          <p:cNvPr id="11" name="文本框 10"/>
          <p:cNvSpPr txBox="1"/>
          <p:nvPr/>
        </p:nvSpPr>
        <p:spPr>
          <a:xfrm>
            <a:off x="6385782" y="3871111"/>
            <a:ext cx="5316278" cy="369332"/>
          </a:xfrm>
          <a:prstGeom prst="rect">
            <a:avLst/>
          </a:prstGeom>
          <a:noFill/>
        </p:spPr>
        <p:txBody>
          <a:bodyPr wrap="square" rtlCol="0">
            <a:spAutoFit/>
          </a:bodyPr>
          <a:lstStyle/>
          <a:p>
            <a:r>
              <a:rPr lang="zh-CN" altLang="en-US" dirty="0" smtClean="0"/>
              <a:t>学习算法要做的事情：拟合一条曲线，用于预测</a:t>
            </a:r>
            <a:endParaRPr lang="zh-CN" altLang="en-US" dirty="0"/>
          </a:p>
        </p:txBody>
      </p:sp>
      <p:pic>
        <p:nvPicPr>
          <p:cNvPr id="3" name="Picture 2" descr="https://jizhi-10061919.file.myqcloud.com/blog/e237a1678c30b3ce25dfce4169456ec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505" y="4814271"/>
            <a:ext cx="3186351" cy="174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jizhi-10061919.file.myqcloud.com/blog/e085670c06f64bb388462716d611ef5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3874" y="5196997"/>
            <a:ext cx="5016907" cy="94067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422015" y="4414161"/>
            <a:ext cx="3807330" cy="400110"/>
          </a:xfrm>
          <a:prstGeom prst="rect">
            <a:avLst/>
          </a:prstGeom>
          <a:noFill/>
        </p:spPr>
        <p:txBody>
          <a:bodyPr wrap="square" rtlCol="0">
            <a:spAutoFit/>
          </a:bodyPr>
          <a:lstStyle/>
          <a:p>
            <a:r>
              <a:rPr lang="zh-CN" altLang="en-US" sz="2000" dirty="0" smtClean="0"/>
              <a:t>增加影响房价的数据维度（特征）</a:t>
            </a:r>
            <a:endParaRPr lang="zh-CN" altLang="en-US" sz="2000" dirty="0"/>
          </a:p>
        </p:txBody>
      </p:sp>
      <p:sp>
        <p:nvSpPr>
          <p:cNvPr id="5" name="下箭头 4"/>
          <p:cNvSpPr/>
          <p:nvPr/>
        </p:nvSpPr>
        <p:spPr>
          <a:xfrm>
            <a:off x="2325680" y="4091052"/>
            <a:ext cx="398417" cy="3231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3829235" y="5016500"/>
            <a:ext cx="800219" cy="946870"/>
            <a:chOff x="3518745" y="5214463"/>
            <a:chExt cx="800219" cy="946870"/>
          </a:xfrm>
        </p:grpSpPr>
        <p:sp>
          <p:nvSpPr>
            <p:cNvPr id="6" name="右箭头 5"/>
            <p:cNvSpPr/>
            <p:nvPr/>
          </p:nvSpPr>
          <p:spPr>
            <a:xfrm>
              <a:off x="3688857" y="5645350"/>
              <a:ext cx="576166" cy="51598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518745" y="5214463"/>
              <a:ext cx="800219" cy="461665"/>
            </a:xfrm>
            <a:prstGeom prst="rect">
              <a:avLst/>
            </a:prstGeom>
            <a:noFill/>
          </p:spPr>
          <p:txBody>
            <a:bodyPr wrap="none" rtlCol="0">
              <a:spAutoFit/>
            </a:bodyPr>
            <a:lstStyle/>
            <a:p>
              <a:r>
                <a:rPr lang="zh-CN" altLang="en-US" sz="2400" dirty="0" smtClean="0"/>
                <a:t>训练</a:t>
              </a:r>
              <a:endParaRPr lang="zh-CN" altLang="en-US" sz="2400" dirty="0"/>
            </a:p>
          </p:txBody>
        </p:sp>
      </p:grpSp>
      <p:sp>
        <p:nvSpPr>
          <p:cNvPr id="8" name="圆角矩形 7"/>
          <p:cNvSpPr/>
          <p:nvPr/>
        </p:nvSpPr>
        <p:spPr>
          <a:xfrm>
            <a:off x="4629454" y="5079431"/>
            <a:ext cx="1154373" cy="1208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smtClean="0"/>
              <a:t>模型函数</a:t>
            </a:r>
            <a:endParaRPr lang="zh-CN" altLang="en-US" sz="2800" dirty="0"/>
          </a:p>
        </p:txBody>
      </p:sp>
      <p:sp>
        <p:nvSpPr>
          <p:cNvPr id="12" name="右箭头 11"/>
          <p:cNvSpPr/>
          <p:nvPr/>
        </p:nvSpPr>
        <p:spPr>
          <a:xfrm>
            <a:off x="5836619" y="5420191"/>
            <a:ext cx="473206" cy="4852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609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wipe(left)">
                                      <p:cBhvr>
                                        <p:cTn id="3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7878" y="616693"/>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监督学习的应用类型（分类举例）</a:t>
            </a:r>
            <a:endParaRPr lang="zh-CN" altLang="en-US" sz="3200" dirty="0">
              <a:latin typeface="华文仿宋" panose="02010600040101010101" pitchFamily="2" charset="-122"/>
              <a:ea typeface="华文仿宋" panose="02010600040101010101" pitchFamily="2" charset="-122"/>
            </a:endParaRPr>
          </a:p>
        </p:txBody>
      </p:sp>
      <p:pic>
        <p:nvPicPr>
          <p:cNvPr id="4" name="Picture 2" descr="https://img-blog.csdn.net/20180122194857714?watermark/2/text/aHR0cDovL2Jsb2cuY3Nkbi5uZXQvZFFDRkt5UURYWW0zRjhyQjA=/font/5a6L5L2T/fontsize/400/fill/I0JBQkFCMA==/dissolve/70/gravity/South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936" y="1692710"/>
            <a:ext cx="4838705" cy="407599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048103" y="3148149"/>
            <a:ext cx="5812971" cy="2677656"/>
          </a:xfrm>
          <a:prstGeom prst="rect">
            <a:avLst/>
          </a:prstGeom>
          <a:noFill/>
        </p:spPr>
        <p:txBody>
          <a:bodyPr wrap="square" rtlCol="0">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根据已知数据的特征值，得到如图中的数据分布，机器学习算法将在数据间构建一个函数（分类器），实现两类数据的划分。</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5519855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7878" y="616693"/>
            <a:ext cx="8855726"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监督学习的应用类型（分类举例）</a:t>
            </a:r>
            <a:endParaRPr lang="zh-CN" altLang="en-US" sz="3200" dirty="0">
              <a:latin typeface="华文仿宋" panose="02010600040101010101" pitchFamily="2" charset="-122"/>
              <a:ea typeface="华文仿宋" panose="02010600040101010101" pitchFamily="2" charset="-122"/>
            </a:endParaRPr>
          </a:p>
        </p:txBody>
      </p:sp>
      <p:pic>
        <p:nvPicPr>
          <p:cNvPr id="2050" name="Picture 2" descr="https://img-blog.csdn.net/20180116202957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93" y="1948338"/>
            <a:ext cx="6165330" cy="206501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4308287" y="1432641"/>
            <a:ext cx="3005951" cy="400110"/>
          </a:xfrm>
          <a:prstGeom prst="rect">
            <a:avLst/>
          </a:prstGeom>
          <a:noFill/>
        </p:spPr>
        <p:txBody>
          <a:bodyPr wrap="none" rtlCol="0">
            <a:spAutoFit/>
          </a:bodyPr>
          <a:lstStyle/>
          <a:p>
            <a:r>
              <a:rPr lang="zh-CN" altLang="en-US" sz="2000" dirty="0" smtClean="0"/>
              <a:t>预测肿瘤是恶性还是良性</a:t>
            </a:r>
            <a:endParaRPr lang="zh-CN" altLang="en-US" sz="2000" dirty="0"/>
          </a:p>
        </p:txBody>
      </p:sp>
      <p:pic>
        <p:nvPicPr>
          <p:cNvPr id="4" name="图片 3"/>
          <p:cNvPicPr>
            <a:picLocks noChangeAspect="1"/>
          </p:cNvPicPr>
          <p:nvPr/>
        </p:nvPicPr>
        <p:blipFill>
          <a:blip r:embed="rId4"/>
          <a:stretch>
            <a:fillRect/>
          </a:stretch>
        </p:blipFill>
        <p:spPr>
          <a:xfrm>
            <a:off x="7144125" y="1948337"/>
            <a:ext cx="4136805" cy="3811439"/>
          </a:xfrm>
          <a:prstGeom prst="rect">
            <a:avLst/>
          </a:prstGeom>
        </p:spPr>
      </p:pic>
      <p:sp>
        <p:nvSpPr>
          <p:cNvPr id="5" name="文本框 4"/>
          <p:cNvSpPr txBox="1"/>
          <p:nvPr/>
        </p:nvSpPr>
        <p:spPr>
          <a:xfrm>
            <a:off x="2341835" y="4071146"/>
            <a:ext cx="2758066" cy="369332"/>
          </a:xfrm>
          <a:prstGeom prst="rect">
            <a:avLst/>
          </a:prstGeom>
          <a:noFill/>
        </p:spPr>
        <p:txBody>
          <a:bodyPr wrap="square" rtlCol="0">
            <a:spAutoFit/>
          </a:bodyPr>
          <a:lstStyle/>
          <a:p>
            <a:r>
              <a:rPr lang="zh-CN" altLang="en-US" dirty="0" smtClean="0"/>
              <a:t>基于单一特征的肿瘤数据</a:t>
            </a:r>
            <a:endParaRPr lang="zh-CN" altLang="en-US" dirty="0"/>
          </a:p>
        </p:txBody>
      </p:sp>
      <p:sp>
        <p:nvSpPr>
          <p:cNvPr id="7" name="文本框 6"/>
          <p:cNvSpPr txBox="1"/>
          <p:nvPr/>
        </p:nvSpPr>
        <p:spPr>
          <a:xfrm>
            <a:off x="7696675" y="5825762"/>
            <a:ext cx="2492990" cy="369332"/>
          </a:xfrm>
          <a:prstGeom prst="rect">
            <a:avLst/>
          </a:prstGeom>
          <a:noFill/>
        </p:spPr>
        <p:txBody>
          <a:bodyPr wrap="none" rtlCol="0">
            <a:spAutoFit/>
          </a:bodyPr>
          <a:lstStyle/>
          <a:p>
            <a:r>
              <a:rPr lang="zh-CN" altLang="en-US" dirty="0" smtClean="0"/>
              <a:t>基于多特征的肿瘤数据</a:t>
            </a:r>
            <a:endParaRPr lang="zh-CN" altLang="en-US" dirty="0"/>
          </a:p>
        </p:txBody>
      </p:sp>
      <p:sp>
        <p:nvSpPr>
          <p:cNvPr id="6" name="矩形 5"/>
          <p:cNvSpPr/>
          <p:nvPr/>
        </p:nvSpPr>
        <p:spPr>
          <a:xfrm>
            <a:off x="872623" y="4498272"/>
            <a:ext cx="6096000" cy="1446550"/>
          </a:xfrm>
          <a:prstGeom prst="rect">
            <a:avLst/>
          </a:prstGeom>
        </p:spPr>
        <p:txBody>
          <a:bodyPr>
            <a:spAutoFit/>
          </a:bodyPr>
          <a:lstStyle/>
          <a:p>
            <a:r>
              <a:rPr lang="zh-CN" altLang="en-US" sz="2200" dirty="0" smtClean="0">
                <a:latin typeface="仿宋" panose="02010609060101010101" pitchFamily="49" charset="-122"/>
                <a:ea typeface="仿宋" panose="02010609060101010101" pitchFamily="49" charset="-122"/>
              </a:rPr>
              <a:t>上图只是</a:t>
            </a:r>
            <a:r>
              <a:rPr lang="zh-CN" altLang="en-US" sz="2200" dirty="0">
                <a:latin typeface="仿宋" panose="02010609060101010101" pitchFamily="49" charset="-122"/>
                <a:ea typeface="仿宋" panose="02010609060101010101" pitchFamily="49" charset="-122"/>
              </a:rPr>
              <a:t>用了一个特征属性进行了分类，其他的机器学习中，会有多个特征，多个属性，有个例子，假如我们不仅仅肿瘤的大小，我们还知道病人的年龄，这种情况下，数据集应该如下</a:t>
            </a:r>
          </a:p>
        </p:txBody>
      </p:sp>
    </p:spTree>
    <p:extLst>
      <p:ext uri="{BB962C8B-B14F-4D97-AF65-F5344CB8AC3E}">
        <p14:creationId xmlns:p14="http://schemas.microsoft.com/office/powerpoint/2010/main" val="127010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13368" y="1509147"/>
            <a:ext cx="3639677" cy="4616648"/>
          </a:xfrm>
          <a:prstGeom prst="rect">
            <a:avLst/>
          </a:prstGeom>
          <a:noFill/>
        </p:spPr>
        <p:txBody>
          <a:bodyPr wrap="square" rtlCol="0">
            <a:spAutoFit/>
          </a:bodyPr>
          <a:lstStyle/>
          <a:p>
            <a:pPr>
              <a:lnSpc>
                <a:spcPct val="150000"/>
              </a:lnSpc>
            </a:pPr>
            <a:r>
              <a:rPr lang="en-US" altLang="zh-CN" sz="2800" dirty="0" smtClean="0">
                <a:latin typeface="黑体" panose="02010609060101010101" pitchFamily="49" charset="-122"/>
                <a:ea typeface="黑体" panose="02010609060101010101" pitchFamily="49" charset="-122"/>
              </a:rPr>
              <a:t>1</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数据采集与标记</a:t>
            </a:r>
          </a:p>
          <a:p>
            <a:pPr>
              <a:lnSpc>
                <a:spcPct val="150000"/>
              </a:lnSpc>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数据清洗</a:t>
            </a:r>
          </a:p>
          <a:p>
            <a:pPr>
              <a:lnSpc>
                <a:spcPct val="150000"/>
              </a:lnSpc>
            </a:pP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特征选择</a:t>
            </a:r>
          </a:p>
          <a:p>
            <a:pPr>
              <a:lnSpc>
                <a:spcPct val="150000"/>
              </a:lnSpc>
            </a:pP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模型选择</a:t>
            </a:r>
          </a:p>
          <a:p>
            <a:pPr>
              <a:lnSpc>
                <a:spcPct val="150000"/>
              </a:lnSpc>
            </a:pPr>
            <a:r>
              <a:rPr lang="en-US" altLang="zh-CN" sz="2800" dirty="0">
                <a:latin typeface="黑体" panose="02010609060101010101" pitchFamily="49" charset="-122"/>
                <a:ea typeface="黑体" panose="02010609060101010101" pitchFamily="49" charset="-122"/>
              </a:rPr>
              <a:t>5.</a:t>
            </a:r>
            <a:r>
              <a:rPr lang="zh-CN" altLang="en-US" sz="2800" dirty="0">
                <a:latin typeface="黑体" panose="02010609060101010101" pitchFamily="49" charset="-122"/>
                <a:ea typeface="黑体" panose="02010609060101010101" pitchFamily="49" charset="-122"/>
              </a:rPr>
              <a:t>模型训练与测试</a:t>
            </a:r>
          </a:p>
          <a:p>
            <a:pPr>
              <a:lnSpc>
                <a:spcPct val="150000"/>
              </a:lnSpc>
            </a:pPr>
            <a:r>
              <a:rPr lang="en-US" altLang="zh-CN" sz="2800" dirty="0">
                <a:latin typeface="黑体" panose="02010609060101010101" pitchFamily="49" charset="-122"/>
                <a:ea typeface="黑体" panose="02010609060101010101" pitchFamily="49" charset="-122"/>
              </a:rPr>
              <a:t>6.</a:t>
            </a:r>
            <a:r>
              <a:rPr lang="zh-CN" altLang="en-US" sz="2800" dirty="0">
                <a:latin typeface="黑体" panose="02010609060101010101" pitchFamily="49" charset="-122"/>
                <a:ea typeface="黑体" panose="02010609060101010101" pitchFamily="49" charset="-122"/>
              </a:rPr>
              <a:t>模型评估与优化</a:t>
            </a:r>
          </a:p>
          <a:p>
            <a:pPr>
              <a:lnSpc>
                <a:spcPct val="150000"/>
              </a:lnSpc>
            </a:pPr>
            <a:r>
              <a:rPr lang="en-US" altLang="zh-CN" sz="2800" dirty="0">
                <a:latin typeface="黑体" panose="02010609060101010101" pitchFamily="49" charset="-122"/>
                <a:ea typeface="黑体" panose="02010609060101010101" pitchFamily="49" charset="-122"/>
              </a:rPr>
              <a:t>7.</a:t>
            </a:r>
            <a:r>
              <a:rPr lang="zh-CN" altLang="en-US" sz="2800" dirty="0">
                <a:latin typeface="黑体" panose="02010609060101010101" pitchFamily="49" charset="-122"/>
                <a:ea typeface="黑体" panose="02010609060101010101" pitchFamily="49" charset="-122"/>
              </a:rPr>
              <a:t>模型使用</a:t>
            </a:r>
          </a:p>
        </p:txBody>
      </p:sp>
      <p:sp>
        <p:nvSpPr>
          <p:cNvPr id="4" name="文本框 3"/>
          <p:cNvSpPr txBox="1"/>
          <p:nvPr/>
        </p:nvSpPr>
        <p:spPr>
          <a:xfrm>
            <a:off x="1098266" y="557910"/>
            <a:ext cx="10628678"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监督学习的实现：鸢尾花分类的人工智能系统搭建为例</a:t>
            </a:r>
            <a:endParaRPr lang="zh-CN" altLang="en-US" sz="3200" dirty="0">
              <a:latin typeface="华文仿宋" panose="02010600040101010101" pitchFamily="2" charset="-122"/>
              <a:ea typeface="华文仿宋" panose="02010600040101010101" pitchFamily="2" charset="-122"/>
            </a:endParaRPr>
          </a:p>
        </p:txBody>
      </p:sp>
      <p:sp>
        <p:nvSpPr>
          <p:cNvPr id="3" name="右大括号 2"/>
          <p:cNvSpPr/>
          <p:nvPr/>
        </p:nvSpPr>
        <p:spPr>
          <a:xfrm>
            <a:off x="5467546" y="1828800"/>
            <a:ext cx="395926" cy="895547"/>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5" name="文本框 4"/>
          <p:cNvSpPr txBox="1"/>
          <p:nvPr/>
        </p:nvSpPr>
        <p:spPr>
          <a:xfrm>
            <a:off x="6146934" y="2014963"/>
            <a:ext cx="2339102" cy="523220"/>
          </a:xfrm>
          <a:prstGeom prst="rect">
            <a:avLst/>
          </a:prstGeom>
          <a:noFill/>
          <a:ln>
            <a:solidFill>
              <a:schemeClr val="tx2">
                <a:lumMod val="60000"/>
                <a:lumOff val="40000"/>
              </a:schemeClr>
            </a:solidFill>
          </a:ln>
        </p:spPr>
        <p:txBody>
          <a:bodyPr wrap="none" rtlCol="0">
            <a:spAutoFit/>
          </a:bodyPr>
          <a:lstStyle/>
          <a:p>
            <a:r>
              <a:rPr lang="zh-CN" altLang="en-US" sz="2800" dirty="0" smtClean="0"/>
              <a:t>数据准备阶段</a:t>
            </a:r>
            <a:endParaRPr lang="zh-CN" altLang="en-US" sz="2800" dirty="0"/>
          </a:p>
        </p:txBody>
      </p:sp>
      <p:sp>
        <p:nvSpPr>
          <p:cNvPr id="7" name="右大括号 6"/>
          <p:cNvSpPr/>
          <p:nvPr/>
        </p:nvSpPr>
        <p:spPr>
          <a:xfrm>
            <a:off x="5467546" y="3044000"/>
            <a:ext cx="395926" cy="2103035"/>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9" name="文本框 8"/>
          <p:cNvSpPr txBox="1"/>
          <p:nvPr/>
        </p:nvSpPr>
        <p:spPr>
          <a:xfrm>
            <a:off x="6146934" y="3817471"/>
            <a:ext cx="2339102" cy="523220"/>
          </a:xfrm>
          <a:prstGeom prst="rect">
            <a:avLst/>
          </a:prstGeom>
          <a:noFill/>
          <a:ln>
            <a:solidFill>
              <a:schemeClr val="tx2">
                <a:lumMod val="60000"/>
                <a:lumOff val="40000"/>
              </a:schemeClr>
            </a:solidFill>
          </a:ln>
        </p:spPr>
        <p:txBody>
          <a:bodyPr wrap="none" rtlCol="0">
            <a:spAutoFit/>
          </a:bodyPr>
          <a:lstStyle/>
          <a:p>
            <a:r>
              <a:rPr lang="zh-CN" altLang="en-US" sz="2800" dirty="0" smtClean="0"/>
              <a:t>训练评估阶段</a:t>
            </a:r>
            <a:endParaRPr lang="zh-CN" altLang="en-US" sz="2800" dirty="0"/>
          </a:p>
        </p:txBody>
      </p:sp>
      <p:sp>
        <p:nvSpPr>
          <p:cNvPr id="10" name="文本框 9"/>
          <p:cNvSpPr txBox="1"/>
          <p:nvPr/>
        </p:nvSpPr>
        <p:spPr>
          <a:xfrm>
            <a:off x="6146933" y="5358369"/>
            <a:ext cx="2339102" cy="523220"/>
          </a:xfrm>
          <a:prstGeom prst="rect">
            <a:avLst/>
          </a:prstGeom>
          <a:noFill/>
          <a:ln>
            <a:solidFill>
              <a:schemeClr val="tx2">
                <a:lumMod val="60000"/>
                <a:lumOff val="40000"/>
              </a:schemeClr>
            </a:solidFill>
          </a:ln>
        </p:spPr>
        <p:txBody>
          <a:bodyPr wrap="none" rtlCol="0">
            <a:spAutoFit/>
          </a:bodyPr>
          <a:lstStyle/>
          <a:p>
            <a:r>
              <a:rPr lang="zh-CN" altLang="en-US" sz="2800" dirty="0" smtClean="0"/>
              <a:t>模型使用阶段</a:t>
            </a:r>
            <a:endParaRPr lang="zh-CN" altLang="en-US" sz="2800" dirty="0"/>
          </a:p>
        </p:txBody>
      </p:sp>
      <p:sp>
        <p:nvSpPr>
          <p:cNvPr id="6" name="右箭头 5"/>
          <p:cNvSpPr/>
          <p:nvPr/>
        </p:nvSpPr>
        <p:spPr>
          <a:xfrm>
            <a:off x="5468203" y="5542961"/>
            <a:ext cx="254524" cy="3386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70878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8" name="文本框 7"/>
          <p:cNvSpPr txBox="1"/>
          <p:nvPr/>
        </p:nvSpPr>
        <p:spPr>
          <a:xfrm>
            <a:off x="1187504" y="1499720"/>
            <a:ext cx="3639677" cy="4616648"/>
          </a:xfrm>
          <a:prstGeom prst="rect">
            <a:avLst/>
          </a:prstGeom>
          <a:noFill/>
        </p:spPr>
        <p:txBody>
          <a:bodyPr wrap="square" rtlCol="0">
            <a:spAutoFit/>
          </a:bodyPr>
          <a:lstStyle/>
          <a:p>
            <a:pPr>
              <a:lnSpc>
                <a:spcPct val="150000"/>
              </a:lnSpc>
            </a:pPr>
            <a:r>
              <a:rPr lang="en-US" altLang="zh-CN" sz="2800" dirty="0" smtClean="0">
                <a:latin typeface="黑体" panose="02010609060101010101" pitchFamily="49" charset="-122"/>
                <a:ea typeface="黑体" panose="02010609060101010101" pitchFamily="49" charset="-122"/>
              </a:rPr>
              <a:t>1</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数据采集与标记</a:t>
            </a:r>
          </a:p>
          <a:p>
            <a:pPr>
              <a:lnSpc>
                <a:spcPct val="150000"/>
              </a:lnSpc>
            </a:pPr>
            <a:r>
              <a:rPr lang="en-US" altLang="zh-CN" sz="2800" dirty="0">
                <a:latin typeface="黑体" panose="02010609060101010101" pitchFamily="49" charset="-122"/>
                <a:ea typeface="黑体" panose="02010609060101010101" pitchFamily="49" charset="-122"/>
              </a:rPr>
              <a:t>2.</a:t>
            </a:r>
            <a:r>
              <a:rPr lang="zh-CN" altLang="en-US" sz="2800" dirty="0">
                <a:latin typeface="黑体" panose="02010609060101010101" pitchFamily="49" charset="-122"/>
                <a:ea typeface="黑体" panose="02010609060101010101" pitchFamily="49" charset="-122"/>
              </a:rPr>
              <a:t>数据清洗</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3.</a:t>
            </a:r>
            <a:r>
              <a:rPr lang="zh-CN" altLang="en-US" sz="2800" dirty="0">
                <a:solidFill>
                  <a:schemeClr val="tx1">
                    <a:lumMod val="50000"/>
                  </a:schemeClr>
                </a:solidFill>
                <a:latin typeface="黑体" panose="02010609060101010101" pitchFamily="49" charset="-122"/>
                <a:ea typeface="黑体" panose="02010609060101010101" pitchFamily="49" charset="-122"/>
              </a:rPr>
              <a:t>特征选择</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4.</a:t>
            </a:r>
            <a:r>
              <a:rPr lang="zh-CN" altLang="en-US" sz="2800" dirty="0">
                <a:solidFill>
                  <a:schemeClr val="tx1">
                    <a:lumMod val="50000"/>
                  </a:schemeClr>
                </a:solidFill>
                <a:latin typeface="黑体" panose="02010609060101010101" pitchFamily="49" charset="-122"/>
                <a:ea typeface="黑体" panose="02010609060101010101" pitchFamily="49" charset="-122"/>
              </a:rPr>
              <a:t>模型选择</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5.</a:t>
            </a:r>
            <a:r>
              <a:rPr lang="zh-CN" altLang="en-US" sz="2800" dirty="0">
                <a:solidFill>
                  <a:schemeClr val="tx1">
                    <a:lumMod val="50000"/>
                  </a:schemeClr>
                </a:solidFill>
                <a:latin typeface="黑体" panose="02010609060101010101" pitchFamily="49" charset="-122"/>
                <a:ea typeface="黑体" panose="02010609060101010101" pitchFamily="49" charset="-122"/>
              </a:rPr>
              <a:t>模型训练与测试</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6.</a:t>
            </a:r>
            <a:r>
              <a:rPr lang="zh-CN" altLang="en-US" sz="2800" dirty="0">
                <a:solidFill>
                  <a:schemeClr val="tx1">
                    <a:lumMod val="50000"/>
                  </a:schemeClr>
                </a:solidFill>
                <a:latin typeface="黑体" panose="02010609060101010101" pitchFamily="49" charset="-122"/>
                <a:ea typeface="黑体" panose="02010609060101010101" pitchFamily="49" charset="-122"/>
              </a:rPr>
              <a:t>模型评估与优化</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7.</a:t>
            </a:r>
            <a:r>
              <a:rPr lang="zh-CN" altLang="en-US" sz="2800" dirty="0">
                <a:solidFill>
                  <a:schemeClr val="tx1">
                    <a:lumMod val="50000"/>
                  </a:schemeClr>
                </a:solidFill>
                <a:latin typeface="黑体" panose="02010609060101010101" pitchFamily="49" charset="-122"/>
                <a:ea typeface="黑体" panose="02010609060101010101" pitchFamily="49" charset="-122"/>
              </a:rPr>
              <a:t>模型使用</a:t>
            </a:r>
          </a:p>
        </p:txBody>
      </p:sp>
      <p:sp>
        <p:nvSpPr>
          <p:cNvPr id="3" name="文本框 2"/>
          <p:cNvSpPr txBox="1"/>
          <p:nvPr/>
        </p:nvSpPr>
        <p:spPr>
          <a:xfrm>
            <a:off x="6747510" y="1386504"/>
            <a:ext cx="3075759" cy="523220"/>
          </a:xfrm>
          <a:prstGeom prst="rect">
            <a:avLst/>
          </a:prstGeom>
          <a:noFill/>
        </p:spPr>
        <p:txBody>
          <a:bodyPr wrap="square" rtlCol="0">
            <a:spAutoFit/>
          </a:bodyPr>
          <a:lstStyle/>
          <a:p>
            <a:r>
              <a:rPr lang="zh-CN" altLang="en-US" sz="2800" b="1" dirty="0" smtClean="0">
                <a:solidFill>
                  <a:srgbClr val="FFFF00"/>
                </a:solidFill>
              </a:rPr>
              <a:t>认识鸢尾花数据集</a:t>
            </a:r>
            <a:endParaRPr lang="zh-CN" altLang="en-US" sz="2800" b="1" dirty="0">
              <a:solidFill>
                <a:srgbClr val="FFFF00"/>
              </a:solidFill>
            </a:endParaRPr>
          </a:p>
        </p:txBody>
      </p:sp>
      <p:sp>
        <p:nvSpPr>
          <p:cNvPr id="4" name="矩形 3"/>
          <p:cNvSpPr/>
          <p:nvPr/>
        </p:nvSpPr>
        <p:spPr>
          <a:xfrm>
            <a:off x="4362449" y="2005149"/>
            <a:ext cx="7724775" cy="4468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r>
              <a:rPr lang="en-US" altLang="zh-CN" sz="2400" dirty="0" smtClean="0"/>
              <a:t>#</a:t>
            </a:r>
            <a:r>
              <a:rPr lang="en-US" altLang="zh-CN" sz="2400" dirty="0" err="1" smtClean="0"/>
              <a:t>iris_data</a:t>
            </a:r>
            <a:r>
              <a:rPr lang="zh-CN" altLang="en-US" sz="2400" dirty="0" smtClean="0"/>
              <a:t>数据的获取与信息的查看</a:t>
            </a:r>
            <a:endParaRPr lang="en-US" altLang="zh-CN" sz="2400" dirty="0" smtClean="0"/>
          </a:p>
          <a:p>
            <a:pPr>
              <a:lnSpc>
                <a:spcPct val="130000"/>
              </a:lnSpc>
            </a:pPr>
            <a:r>
              <a:rPr lang="en-US" altLang="zh-CN" sz="2400" dirty="0" smtClean="0">
                <a:latin typeface="仿宋" panose="02010609060101010101" pitchFamily="49" charset="-122"/>
                <a:ea typeface="仿宋" panose="02010609060101010101" pitchFamily="49" charset="-122"/>
              </a:rPr>
              <a:t>from </a:t>
            </a:r>
            <a:r>
              <a:rPr lang="en-US" altLang="zh-CN" sz="2400" dirty="0" err="1">
                <a:latin typeface="仿宋" panose="02010609060101010101" pitchFamily="49" charset="-122"/>
                <a:ea typeface="仿宋" panose="02010609060101010101" pitchFamily="49" charset="-122"/>
              </a:rPr>
              <a:t>sklearn.datasets</a:t>
            </a:r>
            <a:r>
              <a:rPr lang="en-US" altLang="zh-CN" sz="2400" dirty="0">
                <a:latin typeface="仿宋" panose="02010609060101010101" pitchFamily="49" charset="-122"/>
                <a:ea typeface="仿宋" panose="02010609060101010101" pitchFamily="49" charset="-122"/>
              </a:rPr>
              <a:t> import </a:t>
            </a:r>
            <a:r>
              <a:rPr lang="en-US" altLang="zh-CN" sz="2400" dirty="0" err="1">
                <a:latin typeface="仿宋" panose="02010609060101010101" pitchFamily="49" charset="-122"/>
                <a:ea typeface="仿宋" panose="02010609060101010101" pitchFamily="49" charset="-122"/>
              </a:rPr>
              <a:t>load_iris</a:t>
            </a:r>
            <a:endParaRPr lang="en-US" altLang="zh-CN" sz="2400" dirty="0">
              <a:latin typeface="仿宋" panose="02010609060101010101" pitchFamily="49" charset="-122"/>
              <a:ea typeface="仿宋" panose="02010609060101010101" pitchFamily="49" charset="-122"/>
            </a:endParaRPr>
          </a:p>
          <a:p>
            <a:pPr>
              <a:lnSpc>
                <a:spcPct val="130000"/>
              </a:lnSpc>
            </a:pPr>
            <a:r>
              <a:rPr lang="en-US" altLang="zh-CN" sz="2400" dirty="0" err="1">
                <a:latin typeface="仿宋" panose="02010609060101010101" pitchFamily="49" charset="-122"/>
                <a:ea typeface="仿宋" panose="02010609060101010101" pitchFamily="49" charset="-122"/>
              </a:rPr>
              <a:t>datasrc</a:t>
            </a:r>
            <a:r>
              <a:rPr lang="en-US" altLang="zh-CN" sz="2400" dirty="0">
                <a:latin typeface="仿宋" panose="02010609060101010101" pitchFamily="49" charset="-122"/>
                <a:ea typeface="仿宋" panose="02010609060101010101" pitchFamily="49" charset="-122"/>
              </a:rPr>
              <a:t> = </a:t>
            </a:r>
            <a:r>
              <a:rPr lang="en-US" altLang="zh-CN" sz="2400" dirty="0" err="1">
                <a:latin typeface="仿宋" panose="02010609060101010101" pitchFamily="49" charset="-122"/>
                <a:ea typeface="仿宋" panose="02010609060101010101" pitchFamily="49" charset="-122"/>
              </a:rPr>
              <a:t>load_iris</a:t>
            </a:r>
            <a:r>
              <a:rPr lang="en-US" altLang="zh-CN" sz="2400" dirty="0">
                <a:latin typeface="仿宋" panose="02010609060101010101" pitchFamily="49" charset="-122"/>
                <a:ea typeface="仿宋" panose="02010609060101010101" pitchFamily="49" charset="-122"/>
              </a:rPr>
              <a:t>()</a:t>
            </a:r>
          </a:p>
          <a:p>
            <a:pPr>
              <a:lnSpc>
                <a:spcPct val="130000"/>
              </a:lnSpc>
            </a:pPr>
            <a:r>
              <a:rPr lang="en-US" altLang="zh-CN" sz="2400" dirty="0">
                <a:latin typeface="仿宋" panose="02010609060101010101" pitchFamily="49" charset="-122"/>
                <a:ea typeface="仿宋" panose="02010609060101010101" pitchFamily="49" charset="-122"/>
              </a:rPr>
              <a:t>print(</a:t>
            </a:r>
            <a:r>
              <a:rPr lang="en-US" altLang="zh-CN" sz="2400" dirty="0" err="1">
                <a:latin typeface="仿宋" panose="02010609060101010101" pitchFamily="49" charset="-122"/>
                <a:ea typeface="仿宋" panose="02010609060101010101" pitchFamily="49" charset="-122"/>
              </a:rPr>
              <a:t>dir</a:t>
            </a:r>
            <a:r>
              <a:rPr lang="en-US" altLang="zh-CN" sz="2400" dirty="0">
                <a:latin typeface="仿宋" panose="02010609060101010101" pitchFamily="49" charset="-122"/>
                <a:ea typeface="仿宋" panose="02010609060101010101" pitchFamily="49" charset="-122"/>
              </a:rPr>
              <a:t>(</a:t>
            </a:r>
            <a:r>
              <a:rPr lang="en-US" altLang="zh-CN" sz="2400" dirty="0" err="1">
                <a:latin typeface="仿宋" panose="02010609060101010101" pitchFamily="49" charset="-122"/>
                <a:ea typeface="仿宋" panose="02010609060101010101" pitchFamily="49" charset="-122"/>
              </a:rPr>
              <a:t>datasrc</a:t>
            </a:r>
            <a:r>
              <a:rPr lang="en-US" altLang="zh-CN" sz="2400" dirty="0">
                <a:latin typeface="仿宋" panose="02010609060101010101" pitchFamily="49" charset="-122"/>
                <a:ea typeface="仿宋" panose="02010609060101010101" pitchFamily="49" charset="-122"/>
              </a:rPr>
              <a:t>))  # </a:t>
            </a:r>
            <a:r>
              <a:rPr lang="zh-CN" altLang="en-US" sz="2400" dirty="0">
                <a:latin typeface="仿宋" panose="02010609060101010101" pitchFamily="49" charset="-122"/>
                <a:ea typeface="仿宋" panose="02010609060101010101" pitchFamily="49" charset="-122"/>
              </a:rPr>
              <a:t>查看</a:t>
            </a:r>
            <a:r>
              <a:rPr lang="en-US" altLang="zh-CN" sz="2400" dirty="0">
                <a:latin typeface="仿宋" panose="02010609060101010101" pitchFamily="49" charset="-122"/>
                <a:ea typeface="仿宋" panose="02010609060101010101" pitchFamily="49" charset="-122"/>
              </a:rPr>
              <a:t>data</a:t>
            </a:r>
            <a:r>
              <a:rPr lang="zh-CN" altLang="en-US" sz="2400" dirty="0">
                <a:latin typeface="仿宋" panose="02010609060101010101" pitchFamily="49" charset="-122"/>
                <a:ea typeface="仿宋" panose="02010609060101010101" pitchFamily="49" charset="-122"/>
              </a:rPr>
              <a:t>所具有的属性或方法</a:t>
            </a:r>
          </a:p>
          <a:p>
            <a:pPr>
              <a:lnSpc>
                <a:spcPct val="13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datasrc.target_names</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查看数据分类标签</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datasrc.feature_names</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查看数据特征标签</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datasrc.data</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查看全部数据</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datasrc.data.shape</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查看数据集的容量</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datasrc.target</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查看数据集的分类信息</a:t>
            </a:r>
            <a:endParaRPr lang="en-US" altLang="zh-CN" dirty="0" smtClean="0"/>
          </a:p>
        </p:txBody>
      </p:sp>
    </p:spTree>
    <p:extLst>
      <p:ext uri="{BB962C8B-B14F-4D97-AF65-F5344CB8AC3E}">
        <p14:creationId xmlns:p14="http://schemas.microsoft.com/office/powerpoint/2010/main" val="381295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9737" y="586485"/>
            <a:ext cx="4778659"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数据集表示的有关常识</a:t>
            </a:r>
            <a:endParaRPr lang="zh-CN" altLang="en-US" sz="3200" dirty="0">
              <a:latin typeface="华文仿宋" panose="02010600040101010101" pitchFamily="2" charset="-122"/>
              <a:ea typeface="华文仿宋" panose="02010600040101010101" pitchFamily="2"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2093427380"/>
              </p:ext>
            </p:extLst>
          </p:nvPr>
        </p:nvGraphicFramePr>
        <p:xfrm>
          <a:off x="783941" y="1635551"/>
          <a:ext cx="4330130" cy="4455302"/>
        </p:xfrm>
        <a:graphic>
          <a:graphicData uri="http://schemas.openxmlformats.org/drawingml/2006/table">
            <a:tbl>
              <a:tblPr/>
              <a:tblGrid>
                <a:gridCol w="866026">
                  <a:extLst>
                    <a:ext uri="{9D8B030D-6E8A-4147-A177-3AD203B41FA5}">
                      <a16:colId xmlns:a16="http://schemas.microsoft.com/office/drawing/2014/main" val="694262159"/>
                    </a:ext>
                  </a:extLst>
                </a:gridCol>
                <a:gridCol w="866026">
                  <a:extLst>
                    <a:ext uri="{9D8B030D-6E8A-4147-A177-3AD203B41FA5}">
                      <a16:colId xmlns:a16="http://schemas.microsoft.com/office/drawing/2014/main" val="554527963"/>
                    </a:ext>
                  </a:extLst>
                </a:gridCol>
                <a:gridCol w="866026">
                  <a:extLst>
                    <a:ext uri="{9D8B030D-6E8A-4147-A177-3AD203B41FA5}">
                      <a16:colId xmlns:a16="http://schemas.microsoft.com/office/drawing/2014/main" val="771163514"/>
                    </a:ext>
                  </a:extLst>
                </a:gridCol>
                <a:gridCol w="866026">
                  <a:extLst>
                    <a:ext uri="{9D8B030D-6E8A-4147-A177-3AD203B41FA5}">
                      <a16:colId xmlns:a16="http://schemas.microsoft.com/office/drawing/2014/main" val="3035710557"/>
                    </a:ext>
                  </a:extLst>
                </a:gridCol>
                <a:gridCol w="866026">
                  <a:extLst>
                    <a:ext uri="{9D8B030D-6E8A-4147-A177-3AD203B41FA5}">
                      <a16:colId xmlns:a16="http://schemas.microsoft.com/office/drawing/2014/main" val="1592797230"/>
                    </a:ext>
                  </a:extLst>
                </a:gridCol>
              </a:tblGrid>
              <a:tr h="295390">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类别</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90268415"/>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5.1</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3.5</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733867319"/>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4.9</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469088934"/>
                  </a:ext>
                </a:extLst>
              </a:tr>
              <a:tr h="295390">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4.7</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3.2</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1.3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74634171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166900375"/>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055193247"/>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01083347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4.9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7375615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870640779"/>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929610518"/>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5.6</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27440053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50631704"/>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87749890"/>
                  </a:ext>
                </a:extLst>
              </a:tr>
            </a:tbl>
          </a:graphicData>
        </a:graphic>
      </p:graphicFrame>
      <p:sp>
        <p:nvSpPr>
          <p:cNvPr id="3" name="圆角矩形 2"/>
          <p:cNvSpPr/>
          <p:nvPr/>
        </p:nvSpPr>
        <p:spPr>
          <a:xfrm>
            <a:off x="783941" y="1635552"/>
            <a:ext cx="3435634" cy="31707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723127" y="1057495"/>
            <a:ext cx="2082621" cy="523220"/>
          </a:xfrm>
          <a:prstGeom prst="rect">
            <a:avLst/>
          </a:prstGeom>
          <a:noFill/>
        </p:spPr>
        <p:txBody>
          <a:bodyPr wrap="none" rtlCol="0">
            <a:spAutoFit/>
          </a:bodyPr>
          <a:lstStyle/>
          <a:p>
            <a:pPr marL="457200" indent="-457200">
              <a:buFont typeface="Wingdings" panose="05000000000000000000" pitchFamily="2" charset="2"/>
              <a:buChar char="p"/>
            </a:pPr>
            <a:r>
              <a:rPr lang="zh-CN" altLang="en-US" sz="2800" dirty="0" smtClean="0"/>
              <a:t>有关术语</a:t>
            </a:r>
            <a:endParaRPr lang="zh-CN" altLang="en-US" sz="2800" dirty="0"/>
          </a:p>
        </p:txBody>
      </p:sp>
      <p:sp>
        <p:nvSpPr>
          <p:cNvPr id="9" name="文本框 8"/>
          <p:cNvSpPr txBox="1"/>
          <p:nvPr/>
        </p:nvSpPr>
        <p:spPr>
          <a:xfrm>
            <a:off x="5723128" y="1899725"/>
            <a:ext cx="6325998" cy="4524315"/>
          </a:xfrm>
          <a:prstGeom prst="rect">
            <a:avLst/>
          </a:prstGeom>
          <a:noFill/>
        </p:spPr>
        <p:txBody>
          <a:bodyPr wrap="square" rtlCol="0">
            <a:spAutoFit/>
          </a:bodyPr>
          <a:lstStyle/>
          <a:p>
            <a:pPr>
              <a:lnSpc>
                <a:spcPct val="120000"/>
              </a:lnSpc>
            </a:pPr>
            <a:r>
              <a:rPr lang="zh-CN" altLang="en-US" sz="2400" dirty="0" smtClean="0">
                <a:solidFill>
                  <a:srgbClr val="FFFF00"/>
                </a:solidFill>
                <a:latin typeface="仿宋" panose="02010609060101010101" pitchFamily="49" charset="-122"/>
                <a:ea typeface="仿宋" panose="02010609060101010101" pitchFamily="49" charset="-122"/>
              </a:rPr>
              <a:t>特征（或属性）</a:t>
            </a:r>
            <a:r>
              <a:rPr lang="zh-CN" altLang="en-US" sz="2400" dirty="0" smtClean="0">
                <a:latin typeface="仿宋" panose="02010609060101010101" pitchFamily="49" charset="-122"/>
                <a:ea typeface="仿宋" panose="02010609060101010101" pitchFamily="49" charset="-122"/>
              </a:rPr>
              <a:t>：反映</a:t>
            </a:r>
            <a:r>
              <a:rPr lang="zh-CN" altLang="en-US" sz="2400" dirty="0">
                <a:latin typeface="仿宋" panose="02010609060101010101" pitchFamily="49" charset="-122"/>
                <a:ea typeface="仿宋" panose="02010609060101010101" pitchFamily="49" charset="-122"/>
              </a:rPr>
              <a:t>事件或对象在某方面的表现或性质的</a:t>
            </a:r>
            <a:r>
              <a:rPr lang="zh-CN" altLang="en-US" sz="2400" dirty="0" smtClean="0">
                <a:latin typeface="仿宋" panose="02010609060101010101" pitchFamily="49" charset="-122"/>
                <a:ea typeface="仿宋" panose="02010609060101010101" pitchFamily="49" charset="-122"/>
              </a:rPr>
              <a:t>事项。由特征组成的空间，称为特征空间。</a:t>
            </a:r>
            <a:endParaRPr lang="en-US" altLang="zh-CN" sz="2400" dirty="0" smtClean="0">
              <a:latin typeface="仿宋" panose="02010609060101010101" pitchFamily="49" charset="-122"/>
              <a:ea typeface="仿宋" panose="02010609060101010101" pitchFamily="49" charset="-122"/>
            </a:endParaRPr>
          </a:p>
          <a:p>
            <a:pPr>
              <a:lnSpc>
                <a:spcPct val="120000"/>
              </a:lnSpc>
            </a:pPr>
            <a:r>
              <a:rPr lang="zh-CN" altLang="en-US" sz="2400" dirty="0" smtClean="0">
                <a:solidFill>
                  <a:srgbClr val="FFFF00"/>
                </a:solidFill>
                <a:latin typeface="仿宋" panose="02010609060101010101" pitchFamily="49" charset="-122"/>
                <a:ea typeface="仿宋" panose="02010609060101010101" pitchFamily="49" charset="-122"/>
              </a:rPr>
              <a:t>记录</a:t>
            </a:r>
            <a:r>
              <a:rPr lang="zh-CN" altLang="en-US" sz="2400" dirty="0">
                <a:latin typeface="仿宋" panose="02010609060101010101" pitchFamily="49" charset="-122"/>
                <a:ea typeface="仿宋" panose="02010609060101010101" pitchFamily="49" charset="-122"/>
              </a:rPr>
              <a:t>：关于一个对象或事件的描述。有时也称为</a:t>
            </a:r>
            <a:r>
              <a:rPr lang="zh-CN" altLang="en-US" sz="2400" dirty="0" smtClean="0">
                <a:latin typeface="仿宋" panose="02010609060101010101" pitchFamily="49" charset="-122"/>
                <a:ea typeface="仿宋" panose="02010609060101010101" pitchFamily="49" charset="-122"/>
              </a:rPr>
              <a:t>样本或示例。每条记录可以在特征空间中找到一个坐标位置。</a:t>
            </a:r>
            <a:endParaRPr lang="en-US" altLang="zh-CN" sz="2400" dirty="0">
              <a:latin typeface="仿宋" panose="02010609060101010101" pitchFamily="49" charset="-122"/>
              <a:ea typeface="仿宋" panose="02010609060101010101" pitchFamily="49" charset="-122"/>
            </a:endParaRPr>
          </a:p>
          <a:p>
            <a:pPr>
              <a:lnSpc>
                <a:spcPct val="120000"/>
              </a:lnSpc>
            </a:pPr>
            <a:endParaRPr lang="en-US" altLang="zh-CN" sz="2400" dirty="0" smtClean="0">
              <a:latin typeface="仿宋" panose="02010609060101010101" pitchFamily="49" charset="-122"/>
              <a:ea typeface="仿宋" panose="02010609060101010101" pitchFamily="49" charset="-122"/>
            </a:endParaRPr>
          </a:p>
          <a:p>
            <a:pPr>
              <a:lnSpc>
                <a:spcPct val="120000"/>
              </a:lnSpc>
            </a:pPr>
            <a:r>
              <a:rPr lang="zh-CN" altLang="en-US" sz="2400" dirty="0">
                <a:latin typeface="仿宋" panose="02010609060101010101" pitchFamily="49" charset="-122"/>
                <a:ea typeface="仿宋" panose="02010609060101010101" pitchFamily="49" charset="-122"/>
              </a:rPr>
              <a:t>从数据中学得模型的过程称为学习或训练。训练过程中使用的数据称为训练数据。</a:t>
            </a:r>
            <a:endParaRPr lang="en-US" altLang="zh-CN" sz="2400" dirty="0" smtClean="0">
              <a:latin typeface="仿宋" panose="02010609060101010101" pitchFamily="49" charset="-122"/>
              <a:ea typeface="仿宋" panose="02010609060101010101" pitchFamily="49" charset="-122"/>
            </a:endParaRPr>
          </a:p>
          <a:p>
            <a:pPr>
              <a:lnSpc>
                <a:spcPct val="120000"/>
              </a:lnSpc>
            </a:pPr>
            <a:endParaRPr lang="en-US" altLang="zh-CN" sz="2400" dirty="0" smtClean="0">
              <a:latin typeface="仿宋" panose="02010609060101010101" pitchFamily="49" charset="-122"/>
              <a:ea typeface="仿宋" panose="02010609060101010101" pitchFamily="49" charset="-122"/>
            </a:endParaRPr>
          </a:p>
        </p:txBody>
      </p:sp>
      <p:sp>
        <p:nvSpPr>
          <p:cNvPr id="7" name="文本框 6"/>
          <p:cNvSpPr txBox="1"/>
          <p:nvPr/>
        </p:nvSpPr>
        <p:spPr>
          <a:xfrm>
            <a:off x="449491" y="1976577"/>
            <a:ext cx="330540" cy="2462213"/>
          </a:xfrm>
          <a:prstGeom prst="rect">
            <a:avLst/>
          </a:prstGeom>
          <a:noFill/>
        </p:spPr>
        <p:txBody>
          <a:bodyPr wrap="none" rtlCol="0">
            <a:spAutoFit/>
          </a:bodyPr>
          <a:lstStyle/>
          <a:p>
            <a:r>
              <a:rPr lang="en-US" altLang="zh-CN" sz="2200" dirty="0" smtClean="0">
                <a:latin typeface="仿宋" panose="02010609060101010101" pitchFamily="49" charset="-122"/>
                <a:ea typeface="仿宋" panose="02010609060101010101" pitchFamily="49" charset="-122"/>
              </a:rPr>
              <a:t>1</a:t>
            </a:r>
          </a:p>
          <a:p>
            <a:r>
              <a:rPr lang="en-US" altLang="zh-CN" sz="2200" dirty="0" smtClean="0">
                <a:latin typeface="仿宋" panose="02010609060101010101" pitchFamily="49" charset="-122"/>
                <a:ea typeface="仿宋" panose="02010609060101010101" pitchFamily="49" charset="-122"/>
              </a:rPr>
              <a:t>2</a:t>
            </a:r>
          </a:p>
          <a:p>
            <a:r>
              <a:rPr lang="en-US" altLang="zh-CN" sz="2200" dirty="0" smtClean="0">
                <a:latin typeface="仿宋" panose="02010609060101010101" pitchFamily="49" charset="-122"/>
                <a:ea typeface="仿宋" panose="02010609060101010101" pitchFamily="49" charset="-122"/>
              </a:rPr>
              <a:t>3</a:t>
            </a:r>
          </a:p>
          <a:p>
            <a:r>
              <a:rPr lang="en-US" altLang="zh-CN" sz="2200" dirty="0" smtClean="0">
                <a:latin typeface="仿宋" panose="02010609060101010101" pitchFamily="49" charset="-122"/>
                <a:ea typeface="仿宋" panose="02010609060101010101" pitchFamily="49" charset="-122"/>
              </a:rPr>
              <a:t>4</a:t>
            </a:r>
          </a:p>
          <a:p>
            <a:r>
              <a:rPr lang="en-US" altLang="zh-CN" sz="2200" dirty="0" smtClean="0">
                <a:latin typeface="仿宋" panose="02010609060101010101" pitchFamily="49" charset="-122"/>
                <a:ea typeface="仿宋" panose="02010609060101010101" pitchFamily="49" charset="-122"/>
              </a:rPr>
              <a:t>.</a:t>
            </a:r>
          </a:p>
          <a:p>
            <a:r>
              <a:rPr lang="en-US" altLang="zh-CN" sz="2200" dirty="0" smtClean="0">
                <a:latin typeface="仿宋" panose="02010609060101010101" pitchFamily="49" charset="-122"/>
                <a:ea typeface="仿宋" panose="02010609060101010101" pitchFamily="49" charset="-122"/>
              </a:rPr>
              <a:t>.</a:t>
            </a:r>
          </a:p>
          <a:p>
            <a:r>
              <a:rPr lang="en-US" altLang="zh-CN" sz="2200" dirty="0">
                <a:latin typeface="仿宋" panose="02010609060101010101" pitchFamily="49" charset="-122"/>
                <a:ea typeface="仿宋" panose="02010609060101010101" pitchFamily="49" charset="-122"/>
              </a:rPr>
              <a:t>.</a:t>
            </a:r>
            <a:endParaRPr lang="zh-CN" altLang="en-US" sz="22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8552955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49737" y="586485"/>
            <a:ext cx="4778659"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数据集表示的有关常识</a:t>
            </a:r>
            <a:endParaRPr lang="zh-CN" altLang="en-US" sz="3200" dirty="0">
              <a:latin typeface="华文仿宋" panose="02010600040101010101" pitchFamily="2" charset="-122"/>
              <a:ea typeface="华文仿宋" panose="02010600040101010101" pitchFamily="2"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1886557733"/>
              </p:ext>
            </p:extLst>
          </p:nvPr>
        </p:nvGraphicFramePr>
        <p:xfrm>
          <a:off x="783941" y="1635551"/>
          <a:ext cx="4330130" cy="4455302"/>
        </p:xfrm>
        <a:graphic>
          <a:graphicData uri="http://schemas.openxmlformats.org/drawingml/2006/table">
            <a:tbl>
              <a:tblPr/>
              <a:tblGrid>
                <a:gridCol w="866026">
                  <a:extLst>
                    <a:ext uri="{9D8B030D-6E8A-4147-A177-3AD203B41FA5}">
                      <a16:colId xmlns:a16="http://schemas.microsoft.com/office/drawing/2014/main" val="694262159"/>
                    </a:ext>
                  </a:extLst>
                </a:gridCol>
                <a:gridCol w="866026">
                  <a:extLst>
                    <a:ext uri="{9D8B030D-6E8A-4147-A177-3AD203B41FA5}">
                      <a16:colId xmlns:a16="http://schemas.microsoft.com/office/drawing/2014/main" val="554527963"/>
                    </a:ext>
                  </a:extLst>
                </a:gridCol>
                <a:gridCol w="866026">
                  <a:extLst>
                    <a:ext uri="{9D8B030D-6E8A-4147-A177-3AD203B41FA5}">
                      <a16:colId xmlns:a16="http://schemas.microsoft.com/office/drawing/2014/main" val="771163514"/>
                    </a:ext>
                  </a:extLst>
                </a:gridCol>
                <a:gridCol w="866026">
                  <a:extLst>
                    <a:ext uri="{9D8B030D-6E8A-4147-A177-3AD203B41FA5}">
                      <a16:colId xmlns:a16="http://schemas.microsoft.com/office/drawing/2014/main" val="3035710557"/>
                    </a:ext>
                  </a:extLst>
                </a:gridCol>
                <a:gridCol w="866026">
                  <a:extLst>
                    <a:ext uri="{9D8B030D-6E8A-4147-A177-3AD203B41FA5}">
                      <a16:colId xmlns:a16="http://schemas.microsoft.com/office/drawing/2014/main" val="1592797230"/>
                    </a:ext>
                  </a:extLst>
                </a:gridCol>
              </a:tblGrid>
              <a:tr h="295390">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萼片宽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花瓣长</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花瓣宽</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2000" b="1" dirty="0" smtClean="0">
                          <a:solidFill>
                            <a:schemeClr val="bg1"/>
                          </a:solidFill>
                          <a:effectLst/>
                          <a:latin typeface="华文仿宋" panose="02010600040101010101" pitchFamily="2" charset="-122"/>
                          <a:ea typeface="华文仿宋" panose="02010600040101010101" pitchFamily="2" charset="-122"/>
                        </a:rPr>
                        <a:t>类别</a:t>
                      </a:r>
                      <a:endParaRPr lang="en-US" sz="2000" b="0" dirty="0">
                        <a:solidFill>
                          <a:schemeClr val="bg1"/>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90268415"/>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5.1</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3.5</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733867319"/>
                  </a:ext>
                </a:extLst>
              </a:tr>
              <a:tr h="295390">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4.9</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1.4</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469088934"/>
                  </a:ext>
                </a:extLst>
              </a:tr>
              <a:tr h="295390">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4.7</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3.2</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a:solidFill>
                            <a:srgbClr val="4F4F4F"/>
                          </a:solidFill>
                          <a:effectLst/>
                          <a:latin typeface="华文仿宋" panose="02010600040101010101" pitchFamily="2" charset="-122"/>
                          <a:ea typeface="华文仿宋" panose="02010600040101010101" pitchFamily="2" charset="-122"/>
                        </a:rPr>
                        <a:t>1.3</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a:solidFill>
                            <a:srgbClr val="4F4F4F"/>
                          </a:solidFill>
                          <a:effectLst/>
                          <a:latin typeface="华文仿宋" panose="02010600040101010101" pitchFamily="2" charset="-122"/>
                          <a:ea typeface="华文仿宋" panose="02010600040101010101" pitchFamily="2" charset="-122"/>
                        </a:rPr>
                        <a:t>0.2</a:t>
                      </a:r>
                      <a:endParaRPr lang="zh-CN" altLang="en-US" sz="2000" b="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0</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74634171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166900375"/>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4.7</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3055193247"/>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6.4</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3.2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4.5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401083347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4.9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73756155"/>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870640779"/>
                  </a:ext>
                </a:extLst>
              </a:tr>
              <a:tr h="246386">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7.1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2.1</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1929610518"/>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2.9</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5.6</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1.8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2274400539"/>
                  </a:ext>
                </a:extLst>
              </a:tr>
              <a:tr h="246386">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6.5</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3</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5.8</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a:solidFill>
                            <a:srgbClr val="000000"/>
                          </a:solidFill>
                          <a:effectLst/>
                          <a:latin typeface="华文仿宋" panose="02010600040101010101" pitchFamily="2" charset="-122"/>
                          <a:ea typeface="华文仿宋" panose="02010600040101010101" pitchFamily="2" charset="-122"/>
                        </a:rPr>
                        <a:t>2.2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fontAlgn="ctr"/>
                      <a:r>
                        <a:rPr lang="en-US" altLang="zh-CN" sz="2000" b="0" i="0" u="none" strike="noStrike" dirty="0">
                          <a:solidFill>
                            <a:srgbClr val="000000"/>
                          </a:solidFill>
                          <a:effectLst/>
                          <a:latin typeface="华文仿宋" panose="02010600040101010101" pitchFamily="2" charset="-122"/>
                          <a:ea typeface="华文仿宋" panose="02010600040101010101" pitchFamily="2" charset="-122"/>
                        </a:rPr>
                        <a:t>2</a:t>
                      </a:r>
                    </a:p>
                  </a:txBody>
                  <a:tcPr marL="4763" marR="4763" marT="4763" marB="0"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50631704"/>
                  </a:ext>
                </a:extLst>
              </a:tr>
              <a:tr h="295390">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altLang="zh-CN" sz="2000" b="0" dirty="0" smtClean="0">
                          <a:solidFill>
                            <a:srgbClr val="4F4F4F"/>
                          </a:solidFill>
                          <a:effectLst/>
                          <a:latin typeface="华文仿宋" panose="02010600040101010101" pitchFamily="2" charset="-122"/>
                          <a:ea typeface="华文仿宋" panose="02010600040101010101" pitchFamily="2" charset="-122"/>
                        </a:rPr>
                        <a:t>…</a:t>
                      </a:r>
                      <a:endParaRPr lang="zh-CN" alt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tc>
                  <a:txBody>
                    <a:bodyPr/>
                    <a:lstStyle/>
                    <a:p>
                      <a:pPr algn="ctr" latinLnBrk="1"/>
                      <a:r>
                        <a:rPr lang="en-US" sz="2000" b="0" dirty="0" smtClean="0">
                          <a:solidFill>
                            <a:srgbClr val="4F4F4F"/>
                          </a:solidFill>
                          <a:effectLst/>
                          <a:latin typeface="华文仿宋" panose="02010600040101010101" pitchFamily="2" charset="-122"/>
                          <a:ea typeface="华文仿宋" panose="02010600040101010101" pitchFamily="2" charset="-122"/>
                        </a:rPr>
                        <a:t>…</a:t>
                      </a:r>
                      <a:endParaRPr lang="en-US" sz="2000" b="0" dirty="0">
                        <a:solidFill>
                          <a:srgbClr val="4F4F4F"/>
                        </a:solidFill>
                        <a:effectLst/>
                        <a:latin typeface="华文仿宋" panose="02010600040101010101" pitchFamily="2" charset="-122"/>
                        <a:ea typeface="华文仿宋" panose="02010600040101010101" pitchFamily="2" charset="-122"/>
                      </a:endParaRPr>
                    </a:p>
                  </a:txBody>
                  <a:tcPr marL="33166" marR="33166" marT="33166" marB="33166" anchor="ctr">
                    <a:lnL w="4763" cap="flat" cmpd="sng" algn="ctr">
                      <a:solidFill>
                        <a:srgbClr val="DDDDDD"/>
                      </a:solidFill>
                      <a:prstDash val="solid"/>
                      <a:round/>
                      <a:headEnd type="none" w="med" len="med"/>
                      <a:tailEnd type="none" w="med" len="med"/>
                    </a:lnL>
                    <a:lnR w="4763" cap="flat" cmpd="sng" algn="ctr">
                      <a:solidFill>
                        <a:srgbClr val="DDDDDD"/>
                      </a:solidFill>
                      <a:prstDash val="solid"/>
                      <a:round/>
                      <a:headEnd type="none" w="med" len="med"/>
                      <a:tailEnd type="none" w="med" len="med"/>
                    </a:lnR>
                    <a:lnT w="4763" cap="flat" cmpd="sng" algn="ctr">
                      <a:solidFill>
                        <a:srgbClr val="DDDDDD"/>
                      </a:solidFill>
                      <a:prstDash val="solid"/>
                      <a:round/>
                      <a:headEnd type="none" w="med" len="med"/>
                      <a:tailEnd type="none" w="med" len="med"/>
                    </a:lnT>
                    <a:lnB w="4763" cap="flat" cmpd="sng" algn="ctr">
                      <a:solidFill>
                        <a:srgbClr val="DDDDDD"/>
                      </a:solidFill>
                      <a:prstDash val="solid"/>
                      <a:round/>
                      <a:headEnd type="none" w="med" len="med"/>
                      <a:tailEnd type="none" w="med" len="med"/>
                    </a:lnB>
                    <a:solidFill>
                      <a:schemeClr val="tx1"/>
                    </a:solidFill>
                  </a:tcPr>
                </a:tc>
                <a:extLst>
                  <a:ext uri="{0D108BD9-81ED-4DB2-BD59-A6C34878D82A}">
                    <a16:rowId xmlns:a16="http://schemas.microsoft.com/office/drawing/2014/main" val="687749890"/>
                  </a:ext>
                </a:extLst>
              </a:tr>
            </a:tbl>
          </a:graphicData>
        </a:graphic>
      </p:graphicFrame>
      <p:sp>
        <p:nvSpPr>
          <p:cNvPr id="6" name="文本框 5"/>
          <p:cNvSpPr txBox="1"/>
          <p:nvPr/>
        </p:nvSpPr>
        <p:spPr>
          <a:xfrm>
            <a:off x="5723126" y="1057495"/>
            <a:ext cx="5935474" cy="523220"/>
          </a:xfrm>
          <a:prstGeom prst="rect">
            <a:avLst/>
          </a:prstGeom>
          <a:noFill/>
        </p:spPr>
        <p:txBody>
          <a:bodyPr wrap="square" rtlCol="0">
            <a:spAutoFit/>
          </a:bodyPr>
          <a:lstStyle/>
          <a:p>
            <a:pPr marL="457200" indent="-457200">
              <a:buFont typeface="Wingdings" panose="05000000000000000000" pitchFamily="2" charset="2"/>
              <a:buChar char="p"/>
            </a:pPr>
            <a:r>
              <a:rPr lang="en-US" altLang="zh-CN" sz="2800" dirty="0" smtClean="0"/>
              <a:t>Python</a:t>
            </a:r>
            <a:r>
              <a:rPr lang="zh-CN" altLang="en-US" sz="2800" dirty="0" smtClean="0"/>
              <a:t>中如何存储与表示数据集</a:t>
            </a:r>
            <a:endParaRPr lang="zh-CN" altLang="en-US" sz="2800" dirty="0"/>
          </a:p>
        </p:txBody>
      </p:sp>
      <p:sp>
        <p:nvSpPr>
          <p:cNvPr id="3" name="文本框 2"/>
          <p:cNvSpPr txBox="1"/>
          <p:nvPr/>
        </p:nvSpPr>
        <p:spPr>
          <a:xfrm>
            <a:off x="5793376" y="2455817"/>
            <a:ext cx="6093824" cy="1693349"/>
          </a:xfrm>
          <a:prstGeom prst="rect">
            <a:avLst/>
          </a:prstGeom>
          <a:noFill/>
        </p:spPr>
        <p:txBody>
          <a:bodyPr wrap="square" rtlCol="0">
            <a:spAutoFit/>
          </a:bodyPr>
          <a:lstStyle/>
          <a:p>
            <a:pPr marL="457200" indent="-457200">
              <a:lnSpc>
                <a:spcPct val="130000"/>
              </a:lnSpc>
              <a:buFont typeface="Wingdings" panose="05000000000000000000" pitchFamily="2" charset="2"/>
              <a:buChar char="ü"/>
            </a:pPr>
            <a:r>
              <a:rPr lang="zh-CN" altLang="en-US" sz="2800" dirty="0" smtClean="0">
                <a:latin typeface="仿宋" panose="02010609060101010101" pitchFamily="49" charset="-122"/>
                <a:ea typeface="仿宋" panose="02010609060101010101" pitchFamily="49" charset="-122"/>
              </a:rPr>
              <a:t>数组的内涵：有序存放的、具有相同数据类型的数的集合。</a:t>
            </a:r>
            <a:endParaRPr lang="en-US" altLang="zh-CN" sz="2800" dirty="0" smtClean="0">
              <a:latin typeface="仿宋" panose="02010609060101010101" pitchFamily="49" charset="-122"/>
              <a:ea typeface="仿宋" panose="02010609060101010101" pitchFamily="49" charset="-122"/>
            </a:endParaRPr>
          </a:p>
          <a:p>
            <a:pPr marL="457200" indent="-457200">
              <a:lnSpc>
                <a:spcPct val="130000"/>
              </a:lnSpc>
              <a:buFont typeface="Wingdings" panose="05000000000000000000" pitchFamily="2" charset="2"/>
              <a:buChar char="ü"/>
            </a:pPr>
            <a:r>
              <a:rPr lang="zh-CN" altLang="en-US" sz="2800" dirty="0" smtClean="0">
                <a:latin typeface="仿宋" panose="02010609060101010101" pitchFamily="49" charset="-122"/>
                <a:ea typeface="仿宋" panose="02010609060101010101" pitchFamily="49" charset="-122"/>
              </a:rPr>
              <a:t>数组分为一维数组、多维数组</a:t>
            </a:r>
            <a:endParaRPr lang="zh-CN" altLang="en-US" sz="2800" dirty="0">
              <a:latin typeface="仿宋" panose="02010609060101010101" pitchFamily="49" charset="-122"/>
              <a:ea typeface="仿宋" panose="02010609060101010101" pitchFamily="49" charset="-122"/>
            </a:endParaRPr>
          </a:p>
        </p:txBody>
      </p:sp>
      <p:sp>
        <p:nvSpPr>
          <p:cNvPr id="7" name="文本框 6"/>
          <p:cNvSpPr txBox="1"/>
          <p:nvPr/>
        </p:nvSpPr>
        <p:spPr>
          <a:xfrm>
            <a:off x="7799699" y="1635551"/>
            <a:ext cx="1200970" cy="646331"/>
          </a:xfrm>
          <a:prstGeom prst="rect">
            <a:avLst/>
          </a:prstGeom>
          <a:noFill/>
          <a:ln>
            <a:solidFill>
              <a:schemeClr val="tx2"/>
            </a:solidFill>
          </a:ln>
        </p:spPr>
        <p:txBody>
          <a:bodyPr wrap="none" rtlCol="0">
            <a:spAutoFit/>
          </a:bodyPr>
          <a:lstStyle/>
          <a:p>
            <a:r>
              <a:rPr lang="zh-CN" altLang="en-US" sz="3600" dirty="0" smtClean="0">
                <a:solidFill>
                  <a:srgbClr val="FFFF00"/>
                </a:solidFill>
              </a:rPr>
              <a:t>数 组</a:t>
            </a:r>
            <a:endParaRPr lang="zh-CN" altLang="en-US" sz="3600" dirty="0">
              <a:solidFill>
                <a:srgbClr val="FFFF00"/>
              </a:solidFill>
            </a:endParaRPr>
          </a:p>
        </p:txBody>
      </p:sp>
      <p:sp>
        <p:nvSpPr>
          <p:cNvPr id="9" name="矩形 8"/>
          <p:cNvSpPr/>
          <p:nvPr/>
        </p:nvSpPr>
        <p:spPr>
          <a:xfrm>
            <a:off x="5793376" y="4543559"/>
            <a:ext cx="4388479" cy="954107"/>
          </a:xfrm>
          <a:prstGeom prst="rect">
            <a:avLst/>
          </a:prstGeom>
        </p:spPr>
        <p:txBody>
          <a:bodyPr wrap="square">
            <a:spAutoFit/>
          </a:bodyPr>
          <a:lstStyle/>
          <a:p>
            <a:pPr marL="457200" indent="-457200">
              <a:buFont typeface="Wingdings" panose="05000000000000000000" pitchFamily="2" charset="2"/>
              <a:buChar char="ü"/>
            </a:pPr>
            <a:r>
              <a:rPr lang="zh-CN" altLang="en-US" sz="2800" dirty="0" smtClean="0">
                <a:latin typeface="仿宋" panose="02010609060101010101" pitchFamily="49" charset="-122"/>
                <a:ea typeface="仿宋" panose="02010609060101010101" pitchFamily="49" charset="-122"/>
              </a:rPr>
              <a:t>使用方法：</a:t>
            </a:r>
            <a:endParaRPr lang="en-US" altLang="zh-CN" sz="2800" dirty="0" smtClean="0">
              <a:latin typeface="仿宋" panose="02010609060101010101" pitchFamily="49" charset="-122"/>
              <a:ea typeface="仿宋" panose="02010609060101010101" pitchFamily="49" charset="-122"/>
            </a:endParaRPr>
          </a:p>
          <a:p>
            <a:pPr algn="ctr"/>
            <a:r>
              <a:rPr lang="en-US" altLang="zh-CN" sz="2800" dirty="0" smtClean="0">
                <a:solidFill>
                  <a:srgbClr val="FFFF00"/>
                </a:solidFill>
                <a:latin typeface="仿宋" panose="02010609060101010101" pitchFamily="49" charset="-122"/>
                <a:ea typeface="仿宋" panose="02010609060101010101" pitchFamily="49" charset="-122"/>
              </a:rPr>
              <a:t>import  </a:t>
            </a:r>
            <a:r>
              <a:rPr lang="en-US" altLang="zh-CN" sz="2800" dirty="0" err="1">
                <a:solidFill>
                  <a:srgbClr val="FFFF00"/>
                </a:solidFill>
                <a:latin typeface="仿宋" panose="02010609060101010101" pitchFamily="49" charset="-122"/>
                <a:ea typeface="仿宋" panose="02010609060101010101" pitchFamily="49" charset="-122"/>
              </a:rPr>
              <a:t>numpy</a:t>
            </a:r>
            <a:r>
              <a:rPr lang="en-US" altLang="zh-CN" sz="2800" dirty="0">
                <a:solidFill>
                  <a:srgbClr val="FFFF00"/>
                </a:solidFill>
                <a:latin typeface="仿宋" panose="02010609060101010101" pitchFamily="49" charset="-122"/>
                <a:ea typeface="仿宋" panose="02010609060101010101" pitchFamily="49" charset="-122"/>
              </a:rPr>
              <a:t> as np</a:t>
            </a:r>
          </a:p>
        </p:txBody>
      </p:sp>
    </p:spTree>
    <p:extLst>
      <p:ext uri="{BB962C8B-B14F-4D97-AF65-F5344CB8AC3E}">
        <p14:creationId xmlns:p14="http://schemas.microsoft.com/office/powerpoint/2010/main" val="41995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500" y="355435"/>
            <a:ext cx="8855726"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数组的表示（代码解读）</a:t>
            </a:r>
            <a:endParaRPr lang="zh-CN" altLang="en-US" sz="3200" dirty="0">
              <a:latin typeface="华文仿宋" panose="02010600040101010101" pitchFamily="2" charset="-122"/>
              <a:ea typeface="华文仿宋" panose="02010600040101010101" pitchFamily="2" charset="-122"/>
            </a:endParaRPr>
          </a:p>
        </p:txBody>
      </p:sp>
      <p:sp>
        <p:nvSpPr>
          <p:cNvPr id="3" name="矩形 2"/>
          <p:cNvSpPr/>
          <p:nvPr/>
        </p:nvSpPr>
        <p:spPr>
          <a:xfrm>
            <a:off x="967638" y="940210"/>
            <a:ext cx="6700260" cy="5632311"/>
          </a:xfrm>
          <a:prstGeom prst="rect">
            <a:avLst/>
          </a:prstGeom>
        </p:spPr>
        <p:txBody>
          <a:bodyPr wrap="square">
            <a:spAutoFit/>
          </a:bodyPr>
          <a:lstStyle/>
          <a:p>
            <a:r>
              <a:rPr lang="en-US" altLang="zh-CN" sz="2400" dirty="0">
                <a:solidFill>
                  <a:srgbClr val="FFFF00"/>
                </a:solidFill>
                <a:latin typeface="仿宋" panose="02010609060101010101" pitchFamily="49" charset="-122"/>
                <a:ea typeface="仿宋" panose="02010609060101010101" pitchFamily="49" charset="-122"/>
              </a:rPr>
              <a:t>import  </a:t>
            </a:r>
            <a:r>
              <a:rPr lang="en-US" altLang="zh-CN" sz="2400" dirty="0" err="1">
                <a:solidFill>
                  <a:srgbClr val="FFFF00"/>
                </a:solidFill>
                <a:latin typeface="仿宋" panose="02010609060101010101" pitchFamily="49" charset="-122"/>
                <a:ea typeface="仿宋" panose="02010609060101010101" pitchFamily="49" charset="-122"/>
              </a:rPr>
              <a:t>numpy</a:t>
            </a:r>
            <a:r>
              <a:rPr lang="en-US" altLang="zh-CN" sz="2400" dirty="0">
                <a:solidFill>
                  <a:srgbClr val="FFFF00"/>
                </a:solidFill>
                <a:latin typeface="仿宋" panose="02010609060101010101" pitchFamily="49" charset="-122"/>
                <a:ea typeface="仿宋" panose="02010609060101010101" pitchFamily="49" charset="-122"/>
              </a:rPr>
              <a:t> as </a:t>
            </a:r>
            <a:r>
              <a:rPr lang="en-US" altLang="zh-CN" sz="2400" dirty="0" smtClean="0">
                <a:solidFill>
                  <a:srgbClr val="FFFF00"/>
                </a:solidFill>
                <a:latin typeface="仿宋" panose="02010609060101010101" pitchFamily="49" charset="-122"/>
                <a:ea typeface="仿宋" panose="02010609060101010101" pitchFamily="49" charset="-122"/>
              </a:rPr>
              <a:t>np</a:t>
            </a:r>
          </a:p>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创建一维数组的方法</a:t>
            </a:r>
            <a:endParaRPr lang="en-US" altLang="zh-CN" sz="2400" dirty="0" smtClean="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a=</a:t>
            </a:r>
            <a:r>
              <a:rPr lang="en-US" altLang="zh-CN" sz="2400" dirty="0" err="1" smtClean="0">
                <a:latin typeface="仿宋" panose="02010609060101010101" pitchFamily="49" charset="-122"/>
                <a:ea typeface="仿宋" panose="02010609060101010101" pitchFamily="49" charset="-122"/>
              </a:rPr>
              <a:t>np.array</a:t>
            </a:r>
            <a:r>
              <a:rPr lang="en-US" altLang="zh-CN" sz="2400" dirty="0">
                <a:latin typeface="仿宋" panose="02010609060101010101" pitchFamily="49" charset="-122"/>
                <a:ea typeface="仿宋" panose="02010609060101010101" pitchFamily="49" charset="-122"/>
              </a:rPr>
              <a:t>([1,2,3,4,5])	</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方法</a:t>
            </a:r>
            <a:r>
              <a:rPr lang="en-US" altLang="zh-CN" sz="2400" dirty="0" smtClean="0">
                <a:latin typeface="仿宋" panose="02010609060101010101" pitchFamily="49" charset="-122"/>
                <a:ea typeface="仿宋" panose="02010609060101010101" pitchFamily="49" charset="-122"/>
              </a:rPr>
              <a:t>1</a:t>
            </a:r>
            <a:endParaRPr lang="en-US" altLang="zh-CN" sz="2400" dirty="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print(a)</a:t>
            </a:r>
            <a:endParaRPr lang="en-US" altLang="zh-CN" sz="2400" dirty="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b=</a:t>
            </a:r>
            <a:r>
              <a:rPr lang="en-US" altLang="zh-CN" sz="2400" dirty="0" err="1" smtClean="0">
                <a:latin typeface="仿宋" panose="02010609060101010101" pitchFamily="49" charset="-122"/>
                <a:ea typeface="仿宋" panose="02010609060101010101" pitchFamily="49" charset="-122"/>
              </a:rPr>
              <a:t>np.arange</a:t>
            </a:r>
            <a:r>
              <a:rPr lang="en-US" altLang="zh-CN" sz="2400" dirty="0" smtClean="0">
                <a:latin typeface="仿宋" panose="02010609060101010101" pitchFamily="49" charset="-122"/>
                <a:ea typeface="仿宋" panose="02010609060101010101" pitchFamily="49" charset="-122"/>
              </a:rPr>
              <a:t>(5</a:t>
            </a:r>
            <a:r>
              <a:rPr lang="en-US" altLang="zh-CN" sz="2400" dirty="0">
                <a:latin typeface="仿宋" panose="02010609060101010101" pitchFamily="49" charset="-122"/>
                <a:ea typeface="仿宋" panose="02010609060101010101" pitchFamily="49" charset="-122"/>
              </a:rPr>
              <a:t>)  </a:t>
            </a:r>
            <a:r>
              <a:rPr lang="en-US" altLang="zh-CN" sz="2400" dirty="0" smtClean="0">
                <a:latin typeface="仿宋" panose="02010609060101010101" pitchFamily="49" charset="-122"/>
                <a:ea typeface="仿宋" panose="02010609060101010101" pitchFamily="49" charset="-122"/>
              </a:rPr>
              <a:t>				#</a:t>
            </a:r>
            <a:r>
              <a:rPr lang="zh-CN" altLang="en-US" sz="2400" dirty="0" smtClean="0">
                <a:latin typeface="仿宋" panose="02010609060101010101" pitchFamily="49" charset="-122"/>
                <a:ea typeface="仿宋" panose="02010609060101010101" pitchFamily="49" charset="-122"/>
              </a:rPr>
              <a:t>方法</a:t>
            </a:r>
            <a:r>
              <a:rPr lang="en-US" altLang="zh-CN" sz="2400" dirty="0" smtClean="0">
                <a:latin typeface="仿宋" panose="02010609060101010101" pitchFamily="49" charset="-122"/>
                <a:ea typeface="仿宋" panose="02010609060101010101" pitchFamily="49" charset="-122"/>
              </a:rPr>
              <a:t>2</a:t>
            </a:r>
            <a:endParaRPr lang="en-US" altLang="zh-CN" sz="2400" dirty="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print(b)</a:t>
            </a:r>
            <a:endParaRPr lang="en-US" altLang="zh-CN" sz="2400" dirty="0">
              <a:latin typeface="仿宋" panose="02010609060101010101" pitchFamily="49" charset="-122"/>
              <a:ea typeface="仿宋" panose="02010609060101010101" pitchFamily="49" charset="-122"/>
            </a:endParaRPr>
          </a:p>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创建二维数</a:t>
            </a:r>
            <a:r>
              <a:rPr lang="zh-CN" altLang="en-US" sz="2400" dirty="0">
                <a:solidFill>
                  <a:srgbClr val="FFFF00"/>
                </a:solidFill>
                <a:latin typeface="仿宋" panose="02010609060101010101" pitchFamily="49" charset="-122"/>
                <a:ea typeface="仿宋" panose="02010609060101010101" pitchFamily="49" charset="-122"/>
              </a:rPr>
              <a:t>组的方法</a:t>
            </a:r>
            <a:endParaRPr lang="en-US" altLang="zh-CN" sz="2400" dirty="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c=</a:t>
            </a:r>
            <a:r>
              <a:rPr lang="en-US" altLang="zh-CN" sz="2400" dirty="0" err="1" smtClean="0">
                <a:latin typeface="仿宋" panose="02010609060101010101" pitchFamily="49" charset="-122"/>
                <a:ea typeface="仿宋" panose="02010609060101010101" pitchFamily="49" charset="-122"/>
              </a:rPr>
              <a:t>np.array</a:t>
            </a:r>
            <a:r>
              <a:rPr lang="en-US" altLang="zh-CN" sz="2400" dirty="0" smtClean="0">
                <a:latin typeface="仿宋" panose="02010609060101010101" pitchFamily="49" charset="-122"/>
                <a:ea typeface="仿宋" panose="02010609060101010101" pitchFamily="49" charset="-122"/>
              </a:rPr>
              <a:t>([[1,2,3],[4,5,6]])</a:t>
            </a:r>
          </a:p>
          <a:p>
            <a:r>
              <a:rPr lang="en-US" altLang="zh-CN" sz="2400" dirty="0" smtClean="0">
                <a:latin typeface="仿宋" panose="02010609060101010101" pitchFamily="49" charset="-122"/>
                <a:ea typeface="仿宋" panose="02010609060101010101" pitchFamily="49" charset="-122"/>
              </a:rPr>
              <a:t>d=</a:t>
            </a:r>
            <a:r>
              <a:rPr lang="en-US" altLang="zh-CN" sz="2400" dirty="0" err="1" smtClean="0">
                <a:latin typeface="仿宋" panose="02010609060101010101" pitchFamily="49" charset="-122"/>
                <a:ea typeface="仿宋" panose="02010609060101010101" pitchFamily="49" charset="-122"/>
              </a:rPr>
              <a:t>np.array</a:t>
            </a:r>
            <a:r>
              <a:rPr lang="en-US" altLang="zh-CN"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np.arange</a:t>
            </a:r>
            <a:r>
              <a:rPr lang="en-US" altLang="zh-CN" sz="2400" dirty="0" smtClean="0">
                <a:latin typeface="仿宋" panose="02010609060101010101" pitchFamily="49" charset="-122"/>
                <a:ea typeface="仿宋" panose="02010609060101010101" pitchFamily="49" charset="-122"/>
              </a:rPr>
              <a:t>(2),</a:t>
            </a:r>
            <a:r>
              <a:rPr lang="en-US" altLang="zh-CN" sz="2400" dirty="0" err="1" smtClean="0">
                <a:latin typeface="仿宋" panose="02010609060101010101" pitchFamily="49" charset="-122"/>
                <a:ea typeface="仿宋" panose="02010609060101010101" pitchFamily="49" charset="-122"/>
              </a:rPr>
              <a:t>np.arange</a:t>
            </a:r>
            <a:r>
              <a:rPr lang="en-US" altLang="zh-CN" sz="2400" dirty="0" smtClean="0">
                <a:latin typeface="仿宋" panose="02010609060101010101" pitchFamily="49" charset="-122"/>
                <a:ea typeface="仿宋" panose="02010609060101010101" pitchFamily="49" charset="-122"/>
              </a:rPr>
              <a:t>(2)])</a:t>
            </a:r>
          </a:p>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查看数组中的指定元素</a:t>
            </a:r>
            <a:endParaRPr lang="en-US" altLang="zh-CN" sz="2400" dirty="0" smtClean="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print(a[0])</a:t>
            </a:r>
          </a:p>
          <a:p>
            <a:r>
              <a:rPr lang="en-US" altLang="zh-CN" sz="2400" dirty="0" smtClean="0">
                <a:latin typeface="仿宋" panose="02010609060101010101" pitchFamily="49" charset="-122"/>
                <a:ea typeface="仿宋" panose="02010609060101010101" pitchFamily="49" charset="-122"/>
              </a:rPr>
              <a:t>print(c[0,2])</a:t>
            </a:r>
          </a:p>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查看数组的形状</a:t>
            </a:r>
            <a:endParaRPr lang="en-US" altLang="zh-CN" sz="2400" dirty="0" smtClean="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a.shape</a:t>
            </a:r>
            <a:r>
              <a:rPr lang="en-US" altLang="zh-CN" sz="2400" dirty="0" smtClean="0">
                <a:latin typeface="仿宋" panose="02010609060101010101" pitchFamily="49" charset="-122"/>
                <a:ea typeface="仿宋" panose="02010609060101010101" pitchFamily="49" charset="-122"/>
              </a:rPr>
              <a:t>)</a:t>
            </a:r>
          </a:p>
          <a:p>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c.shape</a:t>
            </a:r>
            <a:r>
              <a:rPr lang="en-US" altLang="zh-CN" sz="2400" dirty="0" smtClean="0">
                <a:latin typeface="仿宋" panose="02010609060101010101" pitchFamily="49" charset="-122"/>
                <a:ea typeface="仿宋" panose="02010609060101010101" pitchFamily="49" charset="-122"/>
              </a:rPr>
              <a:t>)</a:t>
            </a:r>
            <a:endParaRPr lang="en-US" altLang="zh-CN" sz="2400" dirty="0">
              <a:latin typeface="仿宋" panose="02010609060101010101" pitchFamily="49" charset="-122"/>
              <a:ea typeface="仿宋" panose="02010609060101010101" pitchFamily="49" charset="-122"/>
            </a:endParaRPr>
          </a:p>
        </p:txBody>
      </p:sp>
      <p:sp>
        <p:nvSpPr>
          <p:cNvPr id="4" name="矩形 3"/>
          <p:cNvSpPr/>
          <p:nvPr/>
        </p:nvSpPr>
        <p:spPr>
          <a:xfrm>
            <a:off x="7275017" y="2728185"/>
            <a:ext cx="4814657" cy="3416320"/>
          </a:xfrm>
          <a:prstGeom prst="rect">
            <a:avLst/>
          </a:prstGeom>
        </p:spPr>
        <p:txBody>
          <a:bodyPr wrap="square">
            <a:spAutoFit/>
          </a:bodyPr>
          <a:lstStyle/>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查看数据的维度</a:t>
            </a:r>
            <a:endParaRPr lang="en-US" altLang="zh-CN" sz="2400" dirty="0" smtClean="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g=</a:t>
            </a:r>
            <a:r>
              <a:rPr lang="en-US" altLang="zh-CN" sz="2400" dirty="0" err="1" smtClean="0">
                <a:latin typeface="仿宋" panose="02010609060101010101" pitchFamily="49" charset="-122"/>
                <a:ea typeface="仿宋" panose="02010609060101010101" pitchFamily="49" charset="-122"/>
              </a:rPr>
              <a:t>c.ndim</a:t>
            </a:r>
            <a:endParaRPr lang="en-US" altLang="zh-CN" sz="2400" dirty="0" smtClean="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print(g)</a:t>
            </a:r>
          </a:p>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改变数组的维度</a:t>
            </a:r>
            <a:endParaRPr lang="en-US" altLang="zh-CN" sz="2400" dirty="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t=</a:t>
            </a:r>
            <a:r>
              <a:rPr lang="en-US" altLang="zh-CN" sz="2400" dirty="0" err="1" smtClean="0">
                <a:latin typeface="仿宋" panose="02010609060101010101" pitchFamily="49" charset="-122"/>
                <a:ea typeface="仿宋" panose="02010609060101010101" pitchFamily="49" charset="-122"/>
              </a:rPr>
              <a:t>np.arange</a:t>
            </a:r>
            <a:r>
              <a:rPr lang="en-US" altLang="zh-CN" sz="2400" dirty="0" smtClean="0">
                <a:latin typeface="仿宋" panose="02010609060101010101" pitchFamily="49" charset="-122"/>
                <a:ea typeface="仿宋" panose="02010609060101010101" pitchFamily="49" charset="-122"/>
              </a:rPr>
              <a:t>(24).reshape(3,8)</a:t>
            </a:r>
          </a:p>
          <a:p>
            <a:r>
              <a:rPr lang="en-US" altLang="zh-CN" sz="2400" dirty="0" err="1" smtClean="0">
                <a:latin typeface="仿宋" panose="02010609060101010101" pitchFamily="49" charset="-122"/>
                <a:ea typeface="仿宋" panose="02010609060101010101" pitchFamily="49" charset="-122"/>
              </a:rPr>
              <a:t>t.shape</a:t>
            </a:r>
            <a:r>
              <a:rPr lang="en-US" altLang="zh-CN" sz="2400" dirty="0" smtClean="0">
                <a:latin typeface="仿宋" panose="02010609060101010101" pitchFamily="49" charset="-122"/>
                <a:ea typeface="仿宋" panose="02010609060101010101" pitchFamily="49" charset="-122"/>
              </a:rPr>
              <a:t>=(6,4)</a:t>
            </a:r>
          </a:p>
          <a:p>
            <a:r>
              <a:rPr lang="en-US" altLang="zh-CN" sz="2400" dirty="0" err="1">
                <a:latin typeface="仿宋" panose="02010609060101010101" pitchFamily="49" charset="-122"/>
                <a:ea typeface="仿宋" panose="02010609060101010101" pitchFamily="49" charset="-122"/>
              </a:rPr>
              <a:t>t.flatten</a:t>
            </a:r>
            <a:r>
              <a:rPr lang="en-US" altLang="zh-CN" sz="2400" dirty="0" smtClean="0">
                <a:latin typeface="仿宋" panose="02010609060101010101" pitchFamily="49" charset="-122"/>
                <a:ea typeface="仿宋" panose="02010609060101010101" pitchFamily="49" charset="-122"/>
              </a:rPr>
              <a:t>()	#</a:t>
            </a:r>
            <a:r>
              <a:rPr lang="zh-CN" altLang="en-US" dirty="0" smtClean="0">
                <a:latin typeface="仿宋" panose="02010609060101010101" pitchFamily="49" charset="-122"/>
                <a:ea typeface="仿宋" panose="02010609060101010101" pitchFamily="49" charset="-122"/>
              </a:rPr>
              <a:t>转存为新的一维数组</a:t>
            </a:r>
            <a:endParaRPr lang="en-US" altLang="zh-CN" sz="2400" dirty="0">
              <a:latin typeface="仿宋" panose="02010609060101010101" pitchFamily="49" charset="-122"/>
              <a:ea typeface="仿宋" panose="02010609060101010101" pitchFamily="49" charset="-122"/>
            </a:endParaRPr>
          </a:p>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数组指定区域数据访问（切片）</a:t>
            </a:r>
            <a:endParaRPr lang="en-US" altLang="zh-CN" sz="2400" dirty="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print(t[:,2])</a:t>
            </a:r>
            <a:endParaRPr lang="en-US" altLang="zh-CN"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1845788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500" y="355435"/>
            <a:ext cx="8855726"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实践任务</a:t>
            </a:r>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a:t>
            </a:r>
            <a:endParaRPr lang="zh-CN" altLang="en-US" sz="3200" dirty="0">
              <a:latin typeface="华文仿宋" panose="02010600040101010101" pitchFamily="2" charset="-122"/>
              <a:ea typeface="华文仿宋" panose="02010600040101010101" pitchFamily="2" charset="-122"/>
            </a:endParaRPr>
          </a:p>
        </p:txBody>
      </p:sp>
      <p:sp>
        <p:nvSpPr>
          <p:cNvPr id="3" name="矩形 2"/>
          <p:cNvSpPr/>
          <p:nvPr/>
        </p:nvSpPr>
        <p:spPr>
          <a:xfrm>
            <a:off x="1117860" y="1266161"/>
            <a:ext cx="8594374" cy="2862322"/>
          </a:xfrm>
          <a:prstGeom prst="rect">
            <a:avLst/>
          </a:prstGeom>
        </p:spPr>
        <p:txBody>
          <a:bodyPr wrap="square">
            <a:spAutoFit/>
          </a:bodyPr>
          <a:lstStyle/>
          <a:p>
            <a:pPr>
              <a:lnSpc>
                <a:spcPct val="150000"/>
              </a:lnSpc>
            </a:pPr>
            <a:r>
              <a:rPr lang="zh-CN" altLang="en-US" sz="2400" dirty="0" smtClean="0">
                <a:solidFill>
                  <a:srgbClr val="FFFF00"/>
                </a:solidFill>
                <a:latin typeface="仿宋" panose="02010609060101010101" pitchFamily="49" charset="-122"/>
                <a:ea typeface="仿宋" panose="02010609060101010101" pitchFamily="49" charset="-122"/>
              </a:rPr>
              <a:t>（一）查看鸢尾花数据集</a:t>
            </a:r>
            <a:endParaRPr lang="en-US" altLang="zh-CN" sz="2400" dirty="0" smtClean="0">
              <a:solidFill>
                <a:srgbClr val="FFFF00"/>
              </a:solidFill>
              <a:latin typeface="仿宋" panose="02010609060101010101" pitchFamily="49" charset="-122"/>
              <a:ea typeface="仿宋" panose="02010609060101010101" pitchFamily="49" charset="-122"/>
            </a:endParaRPr>
          </a:p>
          <a:p>
            <a:pPr>
              <a:lnSpc>
                <a:spcPct val="150000"/>
              </a:lnSpc>
            </a:pPr>
            <a:r>
              <a:rPr lang="en-US" altLang="zh-CN" sz="2400" dirty="0" smtClean="0">
                <a:solidFill>
                  <a:srgbClr val="FFFF00"/>
                </a:solidFill>
                <a:latin typeface="仿宋" panose="02010609060101010101" pitchFamily="49" charset="-122"/>
                <a:ea typeface="仿宋" panose="02010609060101010101" pitchFamily="49" charset="-122"/>
              </a:rPr>
              <a:t>1.</a:t>
            </a:r>
            <a:r>
              <a:rPr lang="zh-CN" altLang="en-US" sz="2400" dirty="0" smtClean="0">
                <a:solidFill>
                  <a:srgbClr val="FFFF00"/>
                </a:solidFill>
                <a:latin typeface="仿宋" panose="02010609060101010101" pitchFamily="49" charset="-122"/>
                <a:ea typeface="仿宋" panose="02010609060101010101" pitchFamily="49" charset="-122"/>
              </a:rPr>
              <a:t>查看鸢尾花数据集的</a:t>
            </a:r>
            <a:r>
              <a:rPr lang="en-US" altLang="zh-CN" sz="2400" dirty="0" smtClean="0">
                <a:solidFill>
                  <a:srgbClr val="FFFF00"/>
                </a:solidFill>
                <a:latin typeface="仿宋" panose="02010609060101010101" pitchFamily="49" charset="-122"/>
                <a:ea typeface="仿宋" panose="02010609060101010101" pitchFamily="49" charset="-122"/>
              </a:rPr>
              <a:t>25</a:t>
            </a:r>
            <a:r>
              <a:rPr lang="zh-CN" altLang="en-US" sz="2400" dirty="0" smtClean="0">
                <a:solidFill>
                  <a:srgbClr val="FFFF00"/>
                </a:solidFill>
                <a:latin typeface="仿宋" panose="02010609060101010101" pitchFamily="49" charset="-122"/>
                <a:ea typeface="仿宋" panose="02010609060101010101" pitchFamily="49" charset="-122"/>
              </a:rPr>
              <a:t>至</a:t>
            </a:r>
            <a:r>
              <a:rPr lang="en-US" altLang="zh-CN" sz="2400" dirty="0" smtClean="0">
                <a:solidFill>
                  <a:srgbClr val="FFFF00"/>
                </a:solidFill>
                <a:latin typeface="仿宋" panose="02010609060101010101" pitchFamily="49" charset="-122"/>
                <a:ea typeface="仿宋" panose="02010609060101010101" pitchFamily="49" charset="-122"/>
              </a:rPr>
              <a:t>50</a:t>
            </a:r>
            <a:r>
              <a:rPr lang="zh-CN" altLang="en-US" sz="2400" dirty="0" smtClean="0">
                <a:solidFill>
                  <a:srgbClr val="FFFF00"/>
                </a:solidFill>
                <a:latin typeface="仿宋" panose="02010609060101010101" pitchFamily="49" charset="-122"/>
                <a:ea typeface="仿宋" panose="02010609060101010101" pitchFamily="49" charset="-122"/>
              </a:rPr>
              <a:t>行的所有特征数据；</a:t>
            </a:r>
            <a:endParaRPr lang="en-US" altLang="zh-CN" sz="2400" dirty="0" smtClean="0">
              <a:solidFill>
                <a:srgbClr val="FFFF00"/>
              </a:solidFill>
              <a:latin typeface="仿宋" panose="02010609060101010101" pitchFamily="49" charset="-122"/>
              <a:ea typeface="仿宋" panose="02010609060101010101" pitchFamily="49" charset="-122"/>
            </a:endParaRPr>
          </a:p>
          <a:p>
            <a:pPr>
              <a:lnSpc>
                <a:spcPct val="150000"/>
              </a:lnSpc>
            </a:pPr>
            <a:r>
              <a:rPr lang="en-US" altLang="zh-CN" sz="2400" dirty="0" smtClean="0">
                <a:solidFill>
                  <a:srgbClr val="FFFF00"/>
                </a:solidFill>
                <a:latin typeface="仿宋" panose="02010609060101010101" pitchFamily="49" charset="-122"/>
                <a:ea typeface="仿宋" panose="02010609060101010101" pitchFamily="49" charset="-122"/>
              </a:rPr>
              <a:t>2.</a:t>
            </a:r>
            <a:r>
              <a:rPr lang="zh-CN" altLang="en-US" sz="2400" dirty="0" smtClean="0">
                <a:solidFill>
                  <a:srgbClr val="FFFF00"/>
                </a:solidFill>
                <a:latin typeface="仿宋" panose="02010609060101010101" pitchFamily="49" charset="-122"/>
                <a:ea typeface="仿宋" panose="02010609060101010101" pitchFamily="49" charset="-122"/>
              </a:rPr>
              <a:t>查看鸢尾花数据集的第</a:t>
            </a:r>
            <a:r>
              <a:rPr lang="en-US" altLang="zh-CN" sz="2400" dirty="0" smtClean="0">
                <a:solidFill>
                  <a:srgbClr val="FFFF00"/>
                </a:solidFill>
                <a:latin typeface="仿宋" panose="02010609060101010101" pitchFamily="49" charset="-122"/>
                <a:ea typeface="仿宋" panose="02010609060101010101" pitchFamily="49" charset="-122"/>
              </a:rPr>
              <a:t>3</a:t>
            </a:r>
            <a:r>
              <a:rPr lang="zh-CN" altLang="en-US" sz="2400" dirty="0" smtClean="0">
                <a:solidFill>
                  <a:srgbClr val="FFFF00"/>
                </a:solidFill>
                <a:latin typeface="仿宋" panose="02010609060101010101" pitchFamily="49" charset="-122"/>
                <a:ea typeface="仿宋" panose="02010609060101010101" pitchFamily="49" charset="-122"/>
              </a:rPr>
              <a:t>列特征数据；</a:t>
            </a:r>
            <a:endParaRPr lang="en-US" altLang="zh-CN" sz="2400" dirty="0" smtClean="0">
              <a:solidFill>
                <a:srgbClr val="FFFF00"/>
              </a:solidFill>
              <a:latin typeface="仿宋" panose="02010609060101010101" pitchFamily="49" charset="-122"/>
              <a:ea typeface="仿宋" panose="02010609060101010101" pitchFamily="49" charset="-122"/>
            </a:endParaRPr>
          </a:p>
          <a:p>
            <a:pPr>
              <a:lnSpc>
                <a:spcPct val="150000"/>
              </a:lnSpc>
            </a:pPr>
            <a:r>
              <a:rPr lang="zh-CN" altLang="en-US" sz="2400" dirty="0" smtClean="0">
                <a:solidFill>
                  <a:srgbClr val="FFFF00"/>
                </a:solidFill>
                <a:latin typeface="仿宋" panose="02010609060101010101" pitchFamily="49" charset="-122"/>
                <a:ea typeface="仿宋" panose="02010609060101010101" pitchFamily="49" charset="-122"/>
              </a:rPr>
              <a:t>（二）查看肺癌数据集</a:t>
            </a:r>
            <a:endParaRPr lang="en-US" altLang="zh-CN" sz="2400" dirty="0">
              <a:solidFill>
                <a:srgbClr val="FFFF00"/>
              </a:solidFill>
              <a:latin typeface="仿宋" panose="02010609060101010101" pitchFamily="49" charset="-122"/>
              <a:ea typeface="仿宋" panose="02010609060101010101" pitchFamily="49" charset="-122"/>
            </a:endParaRPr>
          </a:p>
          <a:p>
            <a:pPr>
              <a:lnSpc>
                <a:spcPct val="150000"/>
              </a:lnSpc>
            </a:pPr>
            <a:r>
              <a:rPr lang="zh-CN" altLang="en-US" sz="2400" dirty="0" smtClean="0">
                <a:solidFill>
                  <a:srgbClr val="FFFF00"/>
                </a:solidFill>
                <a:latin typeface="仿宋" panose="02010609060101010101" pitchFamily="49" charset="-122"/>
                <a:ea typeface="仿宋" panose="02010609060101010101" pitchFamily="49" charset="-122"/>
              </a:rPr>
              <a:t>浏览肺癌数据集收录的数据量、特征、查看数据清单。</a:t>
            </a:r>
            <a:endParaRPr lang="en-US" altLang="zh-CN" sz="2400" dirty="0" smtClean="0">
              <a:solidFill>
                <a:srgbClr val="FFFF00"/>
              </a:solidFill>
              <a:latin typeface="仿宋" panose="02010609060101010101" pitchFamily="49" charset="-122"/>
              <a:ea typeface="仿宋" panose="02010609060101010101" pitchFamily="49" charset="-122"/>
            </a:endParaRPr>
          </a:p>
        </p:txBody>
      </p:sp>
      <p:sp>
        <p:nvSpPr>
          <p:cNvPr id="5" name="文本框 4"/>
          <p:cNvSpPr txBox="1"/>
          <p:nvPr/>
        </p:nvSpPr>
        <p:spPr>
          <a:xfrm>
            <a:off x="1117860" y="4206240"/>
            <a:ext cx="8195957" cy="1938992"/>
          </a:xfrm>
          <a:prstGeom prst="rect">
            <a:avLst/>
          </a:prstGeom>
          <a:noFill/>
        </p:spPr>
        <p:txBody>
          <a:bodyPr wrap="square" rtlCol="0">
            <a:spAutoFit/>
          </a:bodyPr>
          <a:lstStyle/>
          <a:p>
            <a:r>
              <a:rPr lang="zh-CN" altLang="en-US" sz="2000" dirty="0" smtClean="0">
                <a:latin typeface="仿宋" panose="02010609060101010101" pitchFamily="49" charset="-122"/>
                <a:ea typeface="仿宋" panose="02010609060101010101" pitchFamily="49" charset="-122"/>
              </a:rPr>
              <a:t>基础代码提示：</a:t>
            </a:r>
            <a:endParaRPr lang="en-US" altLang="zh-CN" sz="2000" dirty="0" smtClean="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sklearn.datasets</a:t>
            </a:r>
            <a:r>
              <a:rPr lang="en-US" altLang="zh-CN" sz="2000" dirty="0">
                <a:latin typeface="仿宋" panose="02010609060101010101" pitchFamily="49" charset="-122"/>
                <a:ea typeface="仿宋" panose="02010609060101010101" pitchFamily="49" charset="-122"/>
              </a:rPr>
              <a:t> import </a:t>
            </a:r>
            <a:r>
              <a:rPr lang="en-US" altLang="zh-CN" sz="2000" dirty="0" err="1">
                <a:latin typeface="仿宋" panose="02010609060101010101" pitchFamily="49" charset="-122"/>
                <a:ea typeface="仿宋" panose="02010609060101010101" pitchFamily="49" charset="-122"/>
              </a:rPr>
              <a:t>load_iris</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sklearn.datasets</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load_breast_cancer</a:t>
            </a:r>
            <a:endParaRPr lang="en-US" altLang="zh-CN" sz="2000" dirty="0" smtClean="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i</a:t>
            </a:r>
            <a:r>
              <a:rPr lang="en-US" altLang="zh-CN" sz="2000" dirty="0" err="1" smtClean="0">
                <a:latin typeface="仿宋" panose="02010609060101010101" pitchFamily="49" charset="-122"/>
                <a:ea typeface="仿宋" panose="02010609060101010101" pitchFamily="49" charset="-122"/>
              </a:rPr>
              <a:t>ris_data</a:t>
            </a:r>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load_iris</a:t>
            </a:r>
            <a:r>
              <a:rPr lang="en-US" altLang="zh-CN" sz="2000" dirty="0" smtClean="0">
                <a:latin typeface="仿宋" panose="02010609060101010101" pitchFamily="49" charset="-122"/>
                <a:ea typeface="仿宋" panose="02010609060101010101" pitchFamily="49" charset="-122"/>
              </a:rPr>
              <a:t>()</a:t>
            </a:r>
          </a:p>
          <a:p>
            <a:r>
              <a:rPr lang="en-US" altLang="zh-CN" sz="2000" dirty="0" err="1">
                <a:latin typeface="仿宋" panose="02010609060101010101" pitchFamily="49" charset="-122"/>
                <a:ea typeface="仿宋" panose="02010609060101010101" pitchFamily="49" charset="-122"/>
              </a:rPr>
              <a:t>b</a:t>
            </a:r>
            <a:r>
              <a:rPr lang="en-US" altLang="zh-CN" sz="2000" dirty="0" err="1" smtClean="0">
                <a:latin typeface="仿宋" panose="02010609060101010101" pitchFamily="49" charset="-122"/>
                <a:ea typeface="仿宋" panose="02010609060101010101" pitchFamily="49" charset="-122"/>
              </a:rPr>
              <a:t>reast_data</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load_breast_cancer</a:t>
            </a:r>
            <a:r>
              <a:rPr lang="en-US" altLang="zh-CN" sz="2000" dirty="0" smtClean="0">
                <a:latin typeface="仿宋" panose="02010609060101010101" pitchFamily="49" charset="-122"/>
                <a:ea typeface="仿宋" panose="02010609060101010101" pitchFamily="49" charset="-122"/>
              </a:rPr>
              <a:t>()</a:t>
            </a:r>
          </a:p>
          <a:p>
            <a:r>
              <a:rPr lang="en-US" altLang="zh-CN" sz="2000" dirty="0" smtClean="0">
                <a:latin typeface="仿宋" panose="02010609060101010101" pitchFamily="49" charset="-122"/>
                <a:ea typeface="仿宋" panose="02010609060101010101" pitchFamily="49" charset="-122"/>
              </a:rPr>
              <a:t>print(</a:t>
            </a:r>
            <a:r>
              <a:rPr lang="en-US" altLang="zh-CN" sz="2000" dirty="0" err="1" smtClean="0">
                <a:latin typeface="仿宋" panose="02010609060101010101" pitchFamily="49" charset="-122"/>
                <a:ea typeface="仿宋" panose="02010609060101010101" pitchFamily="49" charset="-122"/>
              </a:rPr>
              <a:t>dir</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iris_data</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查看鸢尾花数据集的属性与方法</a:t>
            </a:r>
            <a:endParaRPr lang="zh-CN" altLang="en-US"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479276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4" name="矩形 3"/>
          <p:cNvSpPr/>
          <p:nvPr/>
        </p:nvSpPr>
        <p:spPr>
          <a:xfrm>
            <a:off x="1107412" y="1481499"/>
            <a:ext cx="9978789" cy="3139321"/>
          </a:xfrm>
          <a:prstGeom prst="rect">
            <a:avLst/>
          </a:prstGeom>
        </p:spPr>
        <p:txBody>
          <a:bodyPr wrap="square">
            <a:spAutoFit/>
          </a:bodyPr>
          <a:lstStyle/>
          <a:p>
            <a:r>
              <a:rPr lang="en-US" altLang="zh-CN" dirty="0" err="1">
                <a:latin typeface="仿宋" panose="02010609060101010101" pitchFamily="49" charset="-122"/>
                <a:ea typeface="仿宋" panose="02010609060101010101" pitchFamily="49" charset="-122"/>
              </a:rPr>
              <a:t>i</a:t>
            </a:r>
            <a:r>
              <a:rPr lang="en-US" altLang="zh-CN" dirty="0">
                <a:latin typeface="仿宋" panose="02010609060101010101" pitchFamily="49" charset="-122"/>
                <a:ea typeface="仿宋" panose="02010609060101010101" pitchFamily="49" charset="-122"/>
              </a:rPr>
              <a:t>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[10.0, 8.0, 13.0, 9.0, 11.0, 14.0, 6.0, 4.0, 12.0, 7.0, 5.0],</a:t>
            </a:r>
          </a:p>
          <a:p>
            <a:r>
              <a:rPr lang="en-US" altLang="zh-CN" dirty="0">
                <a:latin typeface="仿宋" panose="02010609060101010101" pitchFamily="49" charset="-122"/>
                <a:ea typeface="仿宋" panose="02010609060101010101" pitchFamily="49" charset="-122"/>
              </a:rPr>
              <a:t>    [8.04, 6.95, 7.58, 8.81, 8.33, 9.96, 7.24, 4.26, 10.84, 4.82, 5.68</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ii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10.0, 8.0, 13.0, 9.0, 11.0, 14.0, 6.0, 4.0, 12.0, 7.0, 5.0],</a:t>
            </a:r>
          </a:p>
          <a:p>
            <a:r>
              <a:rPr lang="en-US" altLang="zh-CN" dirty="0">
                <a:latin typeface="仿宋" panose="02010609060101010101" pitchFamily="49" charset="-122"/>
                <a:ea typeface="仿宋" panose="02010609060101010101" pitchFamily="49" charset="-122"/>
              </a:rPr>
              <a:t>    [9.14, 8.14, 8.74, 8.77, 9.26, 8.10, 6.13, 3.10, 9.13, 7.26, 4.74</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iii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10.0, 8.0, 13.0, 9.0, 11.0, 14.0, 6.0, 4.0, 12.0, 7.0, 5.0],</a:t>
            </a:r>
          </a:p>
          <a:p>
            <a:r>
              <a:rPr lang="en-US" altLang="zh-CN" dirty="0">
                <a:latin typeface="仿宋" panose="02010609060101010101" pitchFamily="49" charset="-122"/>
                <a:ea typeface="仿宋" panose="02010609060101010101" pitchFamily="49" charset="-122"/>
              </a:rPr>
              <a:t>    [7.46, 6.77, 12.74, 7.11, 7.81, 8.84, 6.08, 5.39, 8.15, 6.42, 5.73</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iv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8.0, 8.0, 8.0, 8.0, 8.0, 8.0, 8.0, 19.0, 8.0, 8.0, 8.0],</a:t>
            </a:r>
          </a:p>
          <a:p>
            <a:r>
              <a:rPr lang="en-US" altLang="zh-CN" dirty="0">
                <a:latin typeface="仿宋" panose="02010609060101010101" pitchFamily="49" charset="-122"/>
                <a:ea typeface="仿宋" panose="02010609060101010101" pitchFamily="49" charset="-122"/>
              </a:rPr>
              <a:t>    [6.58, 5.76, 7.71, 8.84, 8.47, 7.04, 5.25, 12.50, 5.56, 7.91, 6.89</a:t>
            </a:r>
            <a:r>
              <a:rPr lang="en-US" altLang="zh-CN" dirty="0" smtClean="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p:txBody>
      </p:sp>
      <p:sp>
        <p:nvSpPr>
          <p:cNvPr id="6" name="文本框 5"/>
          <p:cNvSpPr txBox="1"/>
          <p:nvPr/>
        </p:nvSpPr>
        <p:spPr>
          <a:xfrm>
            <a:off x="532263" y="4776716"/>
            <a:ext cx="11402704" cy="1446550"/>
          </a:xfrm>
          <a:prstGeom prst="rect">
            <a:avLst/>
          </a:prstGeom>
          <a:noFill/>
          <a:ln>
            <a:solidFill>
              <a:schemeClr val="tx2">
                <a:lumMod val="75000"/>
              </a:schemeClr>
            </a:solidFill>
          </a:ln>
        </p:spPr>
        <p:txBody>
          <a:bodyPr wrap="square" rtlCol="0">
            <a:spAutoFit/>
          </a:bodyPr>
          <a:lstStyle/>
          <a:p>
            <a:r>
              <a:rPr lang="zh-CN" altLang="en-US" sz="2200" dirty="0" smtClean="0"/>
              <a:t>实践：分别对上述数据做方差、平均值、相关系数</a:t>
            </a:r>
            <a:r>
              <a:rPr lang="en-US" altLang="zh-CN" sz="2200" dirty="0" smtClean="0"/>
              <a:t>(</a:t>
            </a:r>
            <a:r>
              <a:rPr lang="zh-CN" altLang="en-US" dirty="0"/>
              <a:t>用以反映变量之间相关关系密切程度的统计指标</a:t>
            </a:r>
            <a:r>
              <a:rPr lang="en-US" altLang="zh-CN" sz="2200" dirty="0" smtClean="0"/>
              <a:t>)</a:t>
            </a:r>
            <a:r>
              <a:rPr lang="zh-CN" altLang="en-US" sz="2200" dirty="0" smtClean="0"/>
              <a:t>：</a:t>
            </a:r>
            <a:endParaRPr lang="en-US" altLang="zh-CN" sz="2200" dirty="0" smtClean="0"/>
          </a:p>
          <a:p>
            <a:r>
              <a:rPr lang="en-US" altLang="zh-CN" sz="2000" dirty="0" err="1" smtClean="0">
                <a:latin typeface="仿宋" panose="02010609060101010101" pitchFamily="49" charset="-122"/>
                <a:ea typeface="仿宋" panose="02010609060101010101" pitchFamily="49" charset="-122"/>
              </a:rPr>
              <a:t>np.mean</a:t>
            </a:r>
            <a:r>
              <a:rPr lang="en-US" altLang="zh-CN" sz="2000" dirty="0" smtClean="0">
                <a:latin typeface="仿宋" panose="02010609060101010101" pitchFamily="49" charset="-122"/>
                <a:ea typeface="仿宋" panose="02010609060101010101" pitchFamily="49" charset="-122"/>
              </a:rPr>
              <a:t>(x)		#</a:t>
            </a:r>
            <a:r>
              <a:rPr lang="zh-CN" altLang="en-US" sz="2000" dirty="0" smtClean="0">
                <a:latin typeface="仿宋" panose="02010609060101010101" pitchFamily="49" charset="-122"/>
                <a:ea typeface="仿宋" panose="02010609060101010101" pitchFamily="49" charset="-122"/>
              </a:rPr>
              <a:t>求平均</a:t>
            </a:r>
            <a:endParaRPr lang="en-US" altLang="zh-CN" sz="2000" dirty="0" smtClean="0">
              <a:latin typeface="仿宋" panose="02010609060101010101" pitchFamily="49" charset="-122"/>
              <a:ea typeface="仿宋" panose="02010609060101010101" pitchFamily="49" charset="-122"/>
            </a:endParaRPr>
          </a:p>
          <a:p>
            <a:r>
              <a:rPr lang="en-US" altLang="zh-CN" sz="2200" dirty="0" err="1" smtClean="0"/>
              <a:t>np.var</a:t>
            </a:r>
            <a:r>
              <a:rPr lang="en-US" altLang="zh-CN" sz="2200" dirty="0" smtClean="0"/>
              <a:t>(x)		#</a:t>
            </a:r>
            <a:r>
              <a:rPr lang="zh-CN" altLang="en-US" sz="2200" dirty="0" smtClean="0"/>
              <a:t>求方差</a:t>
            </a:r>
            <a:endParaRPr lang="en-US" altLang="zh-CN" sz="2200" dirty="0" smtClean="0"/>
          </a:p>
          <a:p>
            <a:r>
              <a:rPr lang="en-US" altLang="zh-CN" sz="2400" dirty="0" err="1"/>
              <a:t>np.corrcoef</a:t>
            </a:r>
            <a:r>
              <a:rPr lang="en-US" altLang="zh-CN" sz="2400" dirty="0"/>
              <a:t>(a, b</a:t>
            </a:r>
            <a:r>
              <a:rPr lang="en-US" altLang="zh-CN" sz="2400" dirty="0" smtClean="0"/>
              <a:t>)  #</a:t>
            </a:r>
            <a:r>
              <a:rPr lang="zh-CN" altLang="en-US" sz="2400" dirty="0" smtClean="0"/>
              <a:t>求</a:t>
            </a:r>
            <a:r>
              <a:rPr lang="en-US" altLang="zh-CN" sz="2400" dirty="0" err="1" smtClean="0"/>
              <a:t>a,b</a:t>
            </a:r>
            <a:r>
              <a:rPr lang="zh-CN" altLang="en-US" sz="2400" dirty="0" smtClean="0"/>
              <a:t>间的相关性</a:t>
            </a:r>
            <a:endParaRPr lang="zh-CN" altLang="en-US" sz="2200" dirty="0"/>
          </a:p>
        </p:txBody>
      </p:sp>
    </p:spTree>
    <p:extLst>
      <p:ext uri="{BB962C8B-B14F-4D97-AF65-F5344CB8AC3E}">
        <p14:creationId xmlns:p14="http://schemas.microsoft.com/office/powerpoint/2010/main" val="183638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9541" y="659864"/>
            <a:ext cx="9144000" cy="548680"/>
          </a:xfrm>
        </p:spPr>
        <p:txBody>
          <a:bodyPr>
            <a:normAutofit fontScale="90000"/>
          </a:bodyPr>
          <a:lstStyle/>
          <a:p>
            <a:r>
              <a:rPr lang="zh-CN" altLang="en-US" sz="3600" b="1" dirty="0" smtClean="0">
                <a:solidFill>
                  <a:srgbClr val="FFFF00"/>
                </a:solidFill>
                <a:latin typeface="微软雅黑" panose="020B0503020204020204" pitchFamily="34" charset="-122"/>
                <a:ea typeface="微软雅黑" panose="020B0503020204020204" pitchFamily="34" charset="-122"/>
              </a:rPr>
              <a:t>机器学习</a:t>
            </a:r>
            <a:r>
              <a:rPr lang="zh-CN" altLang="en-US" sz="3600" b="1" dirty="0">
                <a:solidFill>
                  <a:srgbClr val="FFFF00"/>
                </a:solidFill>
                <a:latin typeface="微软雅黑" panose="020B0503020204020204" pitchFamily="34" charset="-122"/>
                <a:ea typeface="微软雅黑" panose="020B0503020204020204" pitchFamily="34" charset="-122"/>
              </a:rPr>
              <a:t>定义</a:t>
            </a:r>
            <a:endParaRPr lang="en-US" altLang="zh-CN" sz="3600" b="1" dirty="0">
              <a:solidFill>
                <a:srgbClr val="FFFF00"/>
              </a:solidFill>
              <a:latin typeface="微软雅黑" panose="020B0503020204020204" pitchFamily="34" charset="-122"/>
              <a:ea typeface="微软雅黑" panose="020B0503020204020204" pitchFamily="34" charset="-122"/>
            </a:endParaRPr>
          </a:p>
        </p:txBody>
      </p:sp>
      <p:sp>
        <p:nvSpPr>
          <p:cNvPr id="3" name="矩形 2"/>
          <p:cNvSpPr/>
          <p:nvPr/>
        </p:nvSpPr>
        <p:spPr>
          <a:xfrm>
            <a:off x="1084285" y="2791998"/>
            <a:ext cx="9768591" cy="3599512"/>
          </a:xfrm>
          <a:prstGeom prst="rect">
            <a:avLst/>
          </a:prstGeom>
          <a:ln>
            <a:solidFill>
              <a:schemeClr val="accent1"/>
            </a:solidFill>
          </a:ln>
        </p:spPr>
        <p:txBody>
          <a:bodyPr wrap="square">
            <a:spAutoFit/>
          </a:bodyPr>
          <a:lstStyle/>
          <a:p>
            <a:pPr>
              <a:lnSpc>
                <a:spcPct val="150000"/>
              </a:lnSpc>
            </a:pPr>
            <a:r>
              <a:rPr lang="zh-CN" altLang="en-US" sz="2600" dirty="0" smtClean="0">
                <a:latin typeface="仿宋" panose="02010609060101010101" pitchFamily="49" charset="-122"/>
                <a:ea typeface="仿宋" panose="02010609060101010101" pitchFamily="49" charset="-122"/>
              </a:rPr>
              <a:t>在维基百科上，对机器学习提出以下几种定义：</a:t>
            </a:r>
          </a:p>
          <a:p>
            <a:pPr marL="342900" indent="-342900">
              <a:lnSpc>
                <a:spcPct val="150000"/>
              </a:lnSpc>
              <a:buFont typeface="Wingdings" panose="05000000000000000000" pitchFamily="2" charset="2"/>
              <a:buChar char="p"/>
            </a:pPr>
            <a:r>
              <a:rPr lang="zh-CN" altLang="en-US" sz="2600" dirty="0" smtClean="0">
                <a:latin typeface="仿宋" panose="02010609060101010101" pitchFamily="49" charset="-122"/>
                <a:ea typeface="仿宋" panose="02010609060101010101" pitchFamily="49" charset="-122"/>
              </a:rPr>
              <a:t>“机器学习是一门人工智能的科学，该领域的主要研究对象是人工智能，特别是如何在经验学习中改善具体算法的性能”；</a:t>
            </a:r>
          </a:p>
          <a:p>
            <a:pPr marL="342900" indent="-342900">
              <a:lnSpc>
                <a:spcPct val="150000"/>
              </a:lnSpc>
              <a:buFont typeface="Wingdings" panose="05000000000000000000" pitchFamily="2" charset="2"/>
              <a:buChar char="p"/>
            </a:pPr>
            <a:r>
              <a:rPr lang="zh-CN" altLang="en-US" sz="2600" dirty="0" smtClean="0">
                <a:latin typeface="仿宋" panose="02010609060101010101" pitchFamily="49" charset="-122"/>
                <a:ea typeface="仿宋" panose="02010609060101010101" pitchFamily="49" charset="-122"/>
              </a:rPr>
              <a:t>“机器学习是对能通过经验自动改进的计算机算法的研究”；</a:t>
            </a:r>
          </a:p>
          <a:p>
            <a:pPr marL="342900" indent="-342900">
              <a:lnSpc>
                <a:spcPct val="150000"/>
              </a:lnSpc>
              <a:buFont typeface="Wingdings" panose="05000000000000000000" pitchFamily="2" charset="2"/>
              <a:buChar char="p"/>
            </a:pPr>
            <a:r>
              <a:rPr lang="zh-CN" altLang="en-US" sz="2600" dirty="0" smtClean="0">
                <a:latin typeface="仿宋" panose="02010609060101010101" pitchFamily="49" charset="-122"/>
                <a:ea typeface="仿宋" panose="02010609060101010101" pitchFamily="49" charset="-122"/>
              </a:rPr>
              <a:t>“机器学习是用数据或以往的经验，以此优化计算机程序的性能标准”。</a:t>
            </a:r>
            <a:endParaRPr lang="zh-CN" altLang="en-US" sz="2600" dirty="0">
              <a:latin typeface="仿宋" panose="02010609060101010101" pitchFamily="49" charset="-122"/>
              <a:ea typeface="仿宋" panose="02010609060101010101" pitchFamily="49" charset="-122"/>
            </a:endParaRPr>
          </a:p>
        </p:txBody>
      </p:sp>
      <p:sp>
        <p:nvSpPr>
          <p:cNvPr id="4" name="矩形 3"/>
          <p:cNvSpPr/>
          <p:nvPr/>
        </p:nvSpPr>
        <p:spPr>
          <a:xfrm>
            <a:off x="930637" y="1489729"/>
            <a:ext cx="10075889" cy="1200329"/>
          </a:xfrm>
          <a:prstGeom prst="rect">
            <a:avLst/>
          </a:prstGeom>
        </p:spPr>
        <p:txBody>
          <a:bodyPr wrap="square">
            <a:spAutoFit/>
          </a:bodyPr>
          <a:lstStyle/>
          <a:p>
            <a:pPr>
              <a:lnSpc>
                <a:spcPct val="150000"/>
              </a:lnSpc>
            </a:pPr>
            <a:r>
              <a:rPr lang="zh-CN" altLang="en-US" sz="2400" dirty="0" smtClean="0">
                <a:latin typeface="黑体" panose="02010609060101010101" pitchFamily="49" charset="-122"/>
                <a:ea typeface="黑体" panose="02010609060101010101" pitchFamily="49" charset="-122"/>
              </a:rPr>
              <a:t>  通俗讲：机器学习</a:t>
            </a:r>
            <a:r>
              <a:rPr lang="zh-CN" altLang="en-US" sz="2400" dirty="0">
                <a:latin typeface="黑体" panose="02010609060101010101" pitchFamily="49" charset="-122"/>
                <a:ea typeface="黑体" panose="02010609060101010101" pitchFamily="49" charset="-122"/>
              </a:rPr>
              <a:t>是一个计算机程序，针对某个特定的任务，从经验中学习，并且</a:t>
            </a:r>
            <a:r>
              <a:rPr lang="zh-CN" altLang="en-US" sz="2400" dirty="0" smtClean="0">
                <a:latin typeface="黑体" panose="02010609060101010101" pitchFamily="49" charset="-122"/>
                <a:ea typeface="黑体" panose="02010609060101010101" pitchFamily="49" charset="-122"/>
              </a:rPr>
              <a:t>越做越好。</a:t>
            </a: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842434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4" name="矩形 3"/>
          <p:cNvSpPr/>
          <p:nvPr/>
        </p:nvSpPr>
        <p:spPr>
          <a:xfrm>
            <a:off x="1107412" y="1481499"/>
            <a:ext cx="9978789" cy="3139321"/>
          </a:xfrm>
          <a:prstGeom prst="rect">
            <a:avLst/>
          </a:prstGeom>
        </p:spPr>
        <p:txBody>
          <a:bodyPr wrap="square">
            <a:spAutoFit/>
          </a:bodyPr>
          <a:lstStyle/>
          <a:p>
            <a:r>
              <a:rPr lang="en-US" altLang="zh-CN" dirty="0" err="1">
                <a:latin typeface="仿宋" panose="02010609060101010101" pitchFamily="49" charset="-122"/>
                <a:ea typeface="仿宋" panose="02010609060101010101" pitchFamily="49" charset="-122"/>
              </a:rPr>
              <a:t>i</a:t>
            </a:r>
            <a:r>
              <a:rPr lang="en-US" altLang="zh-CN" dirty="0">
                <a:latin typeface="仿宋" panose="02010609060101010101" pitchFamily="49" charset="-122"/>
                <a:ea typeface="仿宋" panose="02010609060101010101" pitchFamily="49" charset="-122"/>
              </a:rPr>
              <a:t>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 </a:t>
            </a:r>
            <a:r>
              <a:rPr lang="en-US" altLang="zh-CN" dirty="0">
                <a:latin typeface="仿宋" panose="02010609060101010101" pitchFamily="49" charset="-122"/>
                <a:ea typeface="仿宋" panose="02010609060101010101" pitchFamily="49" charset="-122"/>
              </a:rPr>
              <a:t>[10.0, 8.0, 13.0, 9.0, 11.0, 14.0, 6.0, 4.0, 12.0, 7.0, 5.0],</a:t>
            </a:r>
          </a:p>
          <a:p>
            <a:r>
              <a:rPr lang="en-US" altLang="zh-CN" dirty="0">
                <a:latin typeface="仿宋" panose="02010609060101010101" pitchFamily="49" charset="-122"/>
                <a:ea typeface="仿宋" panose="02010609060101010101" pitchFamily="49" charset="-122"/>
              </a:rPr>
              <a:t>    [8.04, 6.95, 7.58, 8.81, 8.33, 9.96, 7.24, 4.26, 10.84, 4.82, 5.68</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ii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10.0, 8.0, 13.0, 9.0, 11.0, 14.0, 6.0, 4.0, 12.0, 7.0, 5.0],</a:t>
            </a:r>
          </a:p>
          <a:p>
            <a:r>
              <a:rPr lang="en-US" altLang="zh-CN" dirty="0">
                <a:latin typeface="仿宋" panose="02010609060101010101" pitchFamily="49" charset="-122"/>
                <a:ea typeface="仿宋" panose="02010609060101010101" pitchFamily="49" charset="-122"/>
              </a:rPr>
              <a:t>    [9.14, 8.14, 8.74, 8.77, 9.26, 8.10, 6.13, 3.10, 9.13, 7.26, 4.74</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iii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10.0, 8.0, 13.0, 9.0, 11.0, 14.0, 6.0, 4.0, 12.0, 7.0, 5.0],</a:t>
            </a:r>
          </a:p>
          <a:p>
            <a:r>
              <a:rPr lang="en-US" altLang="zh-CN" dirty="0">
                <a:latin typeface="仿宋" panose="02010609060101010101" pitchFamily="49" charset="-122"/>
                <a:ea typeface="仿宋" panose="02010609060101010101" pitchFamily="49" charset="-122"/>
              </a:rPr>
              <a:t>    [7.46, 6.77, 12.74, 7.11, 7.81, 8.84, 6.08, 5.39, 8.15, 6.42, 5.73</a:t>
            </a:r>
            <a:r>
              <a:rPr lang="en-US" altLang="zh-CN" dirty="0" smtClean="0">
                <a:latin typeface="仿宋" panose="02010609060101010101" pitchFamily="49" charset="-122"/>
                <a:ea typeface="仿宋" panose="02010609060101010101" pitchFamily="49" charset="-122"/>
              </a:rPr>
              <a:t>]])</a:t>
            </a:r>
            <a:endParaRPr lang="en-US" altLang="zh-CN" dirty="0">
              <a:latin typeface="仿宋" panose="02010609060101010101" pitchFamily="49" charset="-122"/>
              <a:ea typeface="仿宋" panose="02010609060101010101" pitchFamily="49" charset="-122"/>
            </a:endParaRPr>
          </a:p>
          <a:p>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iv  = </a:t>
            </a:r>
            <a:r>
              <a:rPr lang="en-US" altLang="zh-CN" dirty="0" err="1">
                <a:latin typeface="仿宋" panose="02010609060101010101" pitchFamily="49" charset="-122"/>
                <a:ea typeface="仿宋" panose="02010609060101010101" pitchFamily="49" charset="-122"/>
              </a:rPr>
              <a:t>np.array</a:t>
            </a:r>
            <a:r>
              <a:rPr lang="en-US" altLang="zh-CN" dirty="0" smtClean="0">
                <a:latin typeface="仿宋" panose="02010609060101010101" pitchFamily="49" charset="-122"/>
                <a:ea typeface="仿宋" panose="02010609060101010101" pitchFamily="49" charset="-122"/>
              </a:rPr>
              <a:t>([[</a:t>
            </a:r>
            <a:r>
              <a:rPr lang="en-US" altLang="zh-CN" dirty="0">
                <a:latin typeface="仿宋" panose="02010609060101010101" pitchFamily="49" charset="-122"/>
                <a:ea typeface="仿宋" panose="02010609060101010101" pitchFamily="49" charset="-122"/>
              </a:rPr>
              <a:t>8.0, 8.0, 8.0, 8.0, 8.0, 8.0, 8.0, 19.0, 8.0, 8.0, 8.0],</a:t>
            </a:r>
          </a:p>
          <a:p>
            <a:r>
              <a:rPr lang="en-US" altLang="zh-CN" dirty="0">
                <a:latin typeface="仿宋" panose="02010609060101010101" pitchFamily="49" charset="-122"/>
                <a:ea typeface="仿宋" panose="02010609060101010101" pitchFamily="49" charset="-122"/>
              </a:rPr>
              <a:t>    [6.58, 5.76, 7.71, 8.84, 8.47, 7.04, 5.25, 12.50, 5.56, 7.91, 6.89</a:t>
            </a:r>
            <a:r>
              <a:rPr lang="en-US" altLang="zh-CN" dirty="0" smtClean="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p:txBody>
      </p:sp>
      <p:sp>
        <p:nvSpPr>
          <p:cNvPr id="6" name="文本框 5"/>
          <p:cNvSpPr txBox="1"/>
          <p:nvPr/>
        </p:nvSpPr>
        <p:spPr>
          <a:xfrm>
            <a:off x="532263" y="4776716"/>
            <a:ext cx="11402704" cy="1785104"/>
          </a:xfrm>
          <a:prstGeom prst="rect">
            <a:avLst/>
          </a:prstGeom>
          <a:noFill/>
          <a:ln>
            <a:solidFill>
              <a:schemeClr val="tx2">
                <a:lumMod val="75000"/>
              </a:schemeClr>
            </a:solidFill>
          </a:ln>
        </p:spPr>
        <p:txBody>
          <a:bodyPr wrap="square" rtlCol="0">
            <a:spAutoFit/>
          </a:bodyPr>
          <a:lstStyle/>
          <a:p>
            <a:r>
              <a:rPr lang="zh-CN" altLang="en-US" sz="2200" dirty="0" smtClean="0"/>
              <a:t>实践探索：分别对上述各矩阵中的数据做方差、平均值、相关系数</a:t>
            </a:r>
            <a:r>
              <a:rPr lang="en-US" altLang="zh-CN" sz="2200" dirty="0" smtClean="0"/>
              <a:t>(</a:t>
            </a:r>
            <a:r>
              <a:rPr lang="zh-CN" altLang="en-US" dirty="0"/>
              <a:t>用以反映变量之间相关关系密切程度的统计指标</a:t>
            </a:r>
            <a:r>
              <a:rPr lang="en-US" altLang="zh-CN" sz="2200" dirty="0" smtClean="0"/>
              <a:t>)</a:t>
            </a:r>
            <a:r>
              <a:rPr lang="zh-CN" altLang="en-US" sz="2200" dirty="0" smtClean="0"/>
              <a:t>：</a:t>
            </a:r>
            <a:endParaRPr lang="en-US" altLang="zh-CN" sz="2200" dirty="0" smtClean="0"/>
          </a:p>
          <a:p>
            <a:r>
              <a:rPr lang="en-US" altLang="zh-CN" sz="2000" dirty="0" err="1" smtClean="0">
                <a:latin typeface="仿宋" panose="02010609060101010101" pitchFamily="49" charset="-122"/>
                <a:ea typeface="仿宋" panose="02010609060101010101" pitchFamily="49" charset="-122"/>
              </a:rPr>
              <a:t>np.mean</a:t>
            </a:r>
            <a:r>
              <a:rPr lang="en-US" altLang="zh-CN" sz="2000" dirty="0" smtClean="0">
                <a:latin typeface="仿宋" panose="02010609060101010101" pitchFamily="49" charset="-122"/>
                <a:ea typeface="仿宋" panose="02010609060101010101" pitchFamily="49" charset="-122"/>
              </a:rPr>
              <a:t>(x)		#</a:t>
            </a:r>
            <a:r>
              <a:rPr lang="zh-CN" altLang="en-US" sz="2000" dirty="0" smtClean="0">
                <a:latin typeface="仿宋" panose="02010609060101010101" pitchFamily="49" charset="-122"/>
                <a:ea typeface="仿宋" panose="02010609060101010101" pitchFamily="49" charset="-122"/>
              </a:rPr>
              <a:t>求平均</a:t>
            </a:r>
            <a:endParaRPr lang="en-US" altLang="zh-CN" sz="2000" dirty="0" smtClean="0">
              <a:latin typeface="仿宋" panose="02010609060101010101" pitchFamily="49" charset="-122"/>
              <a:ea typeface="仿宋" panose="02010609060101010101" pitchFamily="49" charset="-122"/>
            </a:endParaRPr>
          </a:p>
          <a:p>
            <a:r>
              <a:rPr lang="en-US" altLang="zh-CN" sz="2200" dirty="0" err="1" smtClean="0"/>
              <a:t>np.var</a:t>
            </a:r>
            <a:r>
              <a:rPr lang="en-US" altLang="zh-CN" sz="2200" dirty="0" smtClean="0"/>
              <a:t>(x)		#</a:t>
            </a:r>
            <a:r>
              <a:rPr lang="zh-CN" altLang="en-US" sz="2200" dirty="0" smtClean="0"/>
              <a:t>求方差</a:t>
            </a:r>
            <a:endParaRPr lang="en-US" altLang="zh-CN" sz="2200" dirty="0" smtClean="0"/>
          </a:p>
          <a:p>
            <a:r>
              <a:rPr lang="en-US" altLang="zh-CN" sz="2400" dirty="0" err="1"/>
              <a:t>np.corrcoef</a:t>
            </a:r>
            <a:r>
              <a:rPr lang="en-US" altLang="zh-CN" sz="2400" dirty="0"/>
              <a:t>(a, b</a:t>
            </a:r>
            <a:r>
              <a:rPr lang="en-US" altLang="zh-CN" sz="2400" dirty="0" smtClean="0"/>
              <a:t>)  #</a:t>
            </a:r>
            <a:r>
              <a:rPr lang="zh-CN" altLang="en-US" sz="2400" dirty="0" smtClean="0"/>
              <a:t>求</a:t>
            </a:r>
            <a:r>
              <a:rPr lang="en-US" altLang="zh-CN" sz="2400" dirty="0" err="1" smtClean="0"/>
              <a:t>a,b</a:t>
            </a:r>
            <a:r>
              <a:rPr lang="zh-CN" altLang="en-US" sz="2400" dirty="0" smtClean="0"/>
              <a:t>间的相关性</a:t>
            </a:r>
            <a:endParaRPr lang="zh-CN" altLang="en-US" sz="2200" dirty="0"/>
          </a:p>
        </p:txBody>
      </p:sp>
    </p:spTree>
    <p:extLst>
      <p:ext uri="{BB962C8B-B14F-4D97-AF65-F5344CB8AC3E}">
        <p14:creationId xmlns:p14="http://schemas.microsoft.com/office/powerpoint/2010/main" val="40732045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pic>
        <p:nvPicPr>
          <p:cNvPr id="3" name="图片 2"/>
          <p:cNvPicPr>
            <a:picLocks noChangeAspect="1"/>
          </p:cNvPicPr>
          <p:nvPr/>
        </p:nvPicPr>
        <p:blipFill>
          <a:blip r:embed="rId3"/>
          <a:stretch>
            <a:fillRect/>
          </a:stretch>
        </p:blipFill>
        <p:spPr>
          <a:xfrm>
            <a:off x="1152552" y="1691572"/>
            <a:ext cx="2366980" cy="1100146"/>
          </a:xfrm>
          <a:prstGeom prst="rect">
            <a:avLst/>
          </a:prstGeom>
        </p:spPr>
      </p:pic>
      <p:pic>
        <p:nvPicPr>
          <p:cNvPr id="5" name="图片 4"/>
          <p:cNvPicPr>
            <a:picLocks noChangeAspect="1"/>
          </p:cNvPicPr>
          <p:nvPr/>
        </p:nvPicPr>
        <p:blipFill>
          <a:blip r:embed="rId4"/>
          <a:stretch>
            <a:fillRect/>
          </a:stretch>
        </p:blipFill>
        <p:spPr>
          <a:xfrm>
            <a:off x="3806028" y="1701098"/>
            <a:ext cx="2290779" cy="1090620"/>
          </a:xfrm>
          <a:prstGeom prst="rect">
            <a:avLst/>
          </a:prstGeom>
        </p:spPr>
      </p:pic>
      <p:pic>
        <p:nvPicPr>
          <p:cNvPr id="7" name="图片 6"/>
          <p:cNvPicPr>
            <a:picLocks noChangeAspect="1"/>
          </p:cNvPicPr>
          <p:nvPr/>
        </p:nvPicPr>
        <p:blipFill>
          <a:blip r:embed="rId5"/>
          <a:stretch>
            <a:fillRect/>
          </a:stretch>
        </p:blipFill>
        <p:spPr>
          <a:xfrm>
            <a:off x="6465511" y="1696335"/>
            <a:ext cx="2290779" cy="1090620"/>
          </a:xfrm>
          <a:prstGeom prst="rect">
            <a:avLst/>
          </a:prstGeom>
        </p:spPr>
      </p:pic>
      <p:pic>
        <p:nvPicPr>
          <p:cNvPr id="8" name="图片 7"/>
          <p:cNvPicPr>
            <a:picLocks noChangeAspect="1"/>
          </p:cNvPicPr>
          <p:nvPr/>
        </p:nvPicPr>
        <p:blipFill>
          <a:blip r:embed="rId6"/>
          <a:stretch>
            <a:fillRect/>
          </a:stretch>
        </p:blipFill>
        <p:spPr>
          <a:xfrm>
            <a:off x="9042786" y="1720147"/>
            <a:ext cx="2266967" cy="1066808"/>
          </a:xfrm>
          <a:prstGeom prst="rect">
            <a:avLst/>
          </a:prstGeom>
        </p:spPr>
      </p:pic>
      <p:pic>
        <p:nvPicPr>
          <p:cNvPr id="9" name="图片 8"/>
          <p:cNvPicPr>
            <a:picLocks noChangeAspect="1"/>
          </p:cNvPicPr>
          <p:nvPr/>
        </p:nvPicPr>
        <p:blipFill>
          <a:blip r:embed="rId7"/>
          <a:stretch>
            <a:fillRect/>
          </a:stretch>
        </p:blipFill>
        <p:spPr>
          <a:xfrm>
            <a:off x="1152552" y="2897052"/>
            <a:ext cx="4484328" cy="3517395"/>
          </a:xfrm>
          <a:prstGeom prst="rect">
            <a:avLst/>
          </a:prstGeom>
        </p:spPr>
      </p:pic>
      <p:sp>
        <p:nvSpPr>
          <p:cNvPr id="10" name="文本框 9"/>
          <p:cNvSpPr txBox="1"/>
          <p:nvPr/>
        </p:nvSpPr>
        <p:spPr>
          <a:xfrm>
            <a:off x="5841243" y="3364417"/>
            <a:ext cx="6127843" cy="2862322"/>
          </a:xfrm>
          <a:prstGeom prst="rect">
            <a:avLst/>
          </a:prstGeom>
          <a:noFill/>
        </p:spPr>
        <p:txBody>
          <a:bodyPr wrap="square" rtlCol="0">
            <a:spAutoFit/>
          </a:bodyPr>
          <a:lstStyle/>
          <a:p>
            <a:pPr>
              <a:lnSpc>
                <a:spcPct val="150000"/>
              </a:lnSpc>
            </a:pPr>
            <a:r>
              <a:rPr lang="zh-CN" altLang="en-US" sz="2400" dirty="0">
                <a:latin typeface="仿宋" panose="02010609060101010101" pitchFamily="49" charset="-122"/>
                <a:ea typeface="仿宋" panose="02010609060101010101" pitchFamily="49" charset="-122"/>
              </a:rPr>
              <a:t>当我们直接在原始数据集中看不到什么规律时，绘制图表可以帮助我们找到模型</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模式。静态输出结果和表格数据不能使得模型</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模式显现的地方，人类视觉分析能够洞察，并能获得健壮的程序和更好的数据产品。</a:t>
            </a:r>
          </a:p>
        </p:txBody>
      </p:sp>
      <p:sp>
        <p:nvSpPr>
          <p:cNvPr id="11" name="矩形 10"/>
          <p:cNvSpPr/>
          <p:nvPr/>
        </p:nvSpPr>
        <p:spPr>
          <a:xfrm>
            <a:off x="369510" y="6414447"/>
            <a:ext cx="12063599" cy="307777"/>
          </a:xfrm>
          <a:prstGeom prst="rect">
            <a:avLst/>
          </a:prstGeom>
        </p:spPr>
        <p:txBody>
          <a:bodyPr wrap="square">
            <a:spAutoFit/>
          </a:bodyPr>
          <a:lstStyle/>
          <a:p>
            <a:r>
              <a:rPr lang="zh-CN" altLang="en-US" sz="1400" dirty="0" smtClean="0"/>
              <a:t>参考：https</a:t>
            </a:r>
            <a:r>
              <a:rPr lang="zh-CN" altLang="en-US" sz="1400" dirty="0"/>
              <a:t>://mp.weixin.qq.com/s?__biz=MzI0MDIxMDM0MQ==&amp;mid=2247483684&amp;idx=1&amp;sn=428cf35632b2408e1dc7d36dff497c53&amp;scene=21</a:t>
            </a:r>
          </a:p>
        </p:txBody>
      </p:sp>
    </p:spTree>
    <p:extLst>
      <p:ext uri="{BB962C8B-B14F-4D97-AF65-F5344CB8AC3E}">
        <p14:creationId xmlns:p14="http://schemas.microsoft.com/office/powerpoint/2010/main" val="87966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500" y="355435"/>
            <a:ext cx="8855726"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数组的运算（算术运算）</a:t>
            </a:r>
            <a:endParaRPr lang="zh-CN" altLang="en-US" sz="3200" dirty="0">
              <a:latin typeface="华文仿宋" panose="02010600040101010101" pitchFamily="2" charset="-122"/>
              <a:ea typeface="华文仿宋" panose="02010600040101010101" pitchFamily="2" charset="-122"/>
            </a:endParaRPr>
          </a:p>
        </p:txBody>
      </p:sp>
      <p:sp>
        <p:nvSpPr>
          <p:cNvPr id="3" name="矩形 2"/>
          <p:cNvSpPr/>
          <p:nvPr/>
        </p:nvSpPr>
        <p:spPr>
          <a:xfrm>
            <a:off x="967637" y="940210"/>
            <a:ext cx="10155385" cy="5786199"/>
          </a:xfrm>
          <a:prstGeom prst="rect">
            <a:avLst/>
          </a:prstGeom>
        </p:spPr>
        <p:txBody>
          <a:bodyPr wrap="square">
            <a:spAutoFit/>
          </a:bodyPr>
          <a:lstStyle/>
          <a:p>
            <a:r>
              <a:rPr lang="en-US" altLang="zh-CN" sz="2400" dirty="0">
                <a:solidFill>
                  <a:srgbClr val="FFFF00"/>
                </a:solidFill>
                <a:latin typeface="仿宋" panose="02010609060101010101" pitchFamily="49" charset="-122"/>
                <a:ea typeface="仿宋" panose="02010609060101010101" pitchFamily="49" charset="-122"/>
              </a:rPr>
              <a:t>import  </a:t>
            </a:r>
            <a:r>
              <a:rPr lang="en-US" altLang="zh-CN" sz="2400" dirty="0" err="1">
                <a:solidFill>
                  <a:srgbClr val="FFFF00"/>
                </a:solidFill>
                <a:latin typeface="仿宋" panose="02010609060101010101" pitchFamily="49" charset="-122"/>
                <a:ea typeface="仿宋" panose="02010609060101010101" pitchFamily="49" charset="-122"/>
              </a:rPr>
              <a:t>numpy</a:t>
            </a:r>
            <a:r>
              <a:rPr lang="en-US" altLang="zh-CN" sz="2400" dirty="0">
                <a:solidFill>
                  <a:srgbClr val="FFFF00"/>
                </a:solidFill>
                <a:latin typeface="仿宋" panose="02010609060101010101" pitchFamily="49" charset="-122"/>
                <a:ea typeface="仿宋" panose="02010609060101010101" pitchFamily="49" charset="-122"/>
              </a:rPr>
              <a:t> as </a:t>
            </a:r>
            <a:r>
              <a:rPr lang="en-US" altLang="zh-CN" sz="2400" dirty="0" smtClean="0">
                <a:solidFill>
                  <a:srgbClr val="FFFF00"/>
                </a:solidFill>
                <a:latin typeface="仿宋" panose="02010609060101010101" pitchFamily="49" charset="-122"/>
                <a:ea typeface="仿宋" panose="02010609060101010101" pitchFamily="49" charset="-122"/>
              </a:rPr>
              <a:t>np</a:t>
            </a:r>
          </a:p>
          <a:p>
            <a:r>
              <a:rPr lang="en-US" altLang="zh-CN" sz="2400" dirty="0" smtClean="0">
                <a:solidFill>
                  <a:srgbClr val="FFFF00"/>
                </a:solidFill>
                <a:latin typeface="仿宋" panose="02010609060101010101" pitchFamily="49" charset="-122"/>
                <a:ea typeface="仿宋" panose="02010609060101010101" pitchFamily="49" charset="-122"/>
              </a:rPr>
              <a:t>#</a:t>
            </a:r>
            <a:r>
              <a:rPr lang="zh-CN" altLang="en-US" sz="2400" dirty="0" smtClean="0">
                <a:solidFill>
                  <a:srgbClr val="FFFF00"/>
                </a:solidFill>
                <a:latin typeface="仿宋" panose="02010609060101010101" pitchFamily="49" charset="-122"/>
                <a:ea typeface="仿宋" panose="02010609060101010101" pitchFamily="49" charset="-122"/>
              </a:rPr>
              <a:t>创建一维数组的方法</a:t>
            </a:r>
            <a:endParaRPr lang="en-US" altLang="zh-CN" sz="2400" dirty="0" smtClean="0">
              <a:solidFill>
                <a:srgbClr val="FFFF00"/>
              </a:solidFill>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b=</a:t>
            </a:r>
            <a:r>
              <a:rPr lang="en-US" altLang="zh-CN" sz="2400" dirty="0" err="1" smtClean="0">
                <a:latin typeface="仿宋" panose="02010609060101010101" pitchFamily="49" charset="-122"/>
                <a:ea typeface="仿宋" panose="02010609060101010101" pitchFamily="49" charset="-122"/>
              </a:rPr>
              <a:t>np.arange</a:t>
            </a:r>
            <a:r>
              <a:rPr lang="en-US" altLang="zh-CN" sz="2400" dirty="0" smtClean="0">
                <a:latin typeface="仿宋" panose="02010609060101010101" pitchFamily="49" charset="-122"/>
                <a:ea typeface="仿宋" panose="02010609060101010101" pitchFamily="49" charset="-122"/>
              </a:rPr>
              <a:t>(10)  				#</a:t>
            </a:r>
            <a:r>
              <a:rPr lang="zh-CN" altLang="en-US" sz="2400" dirty="0" smtClean="0">
                <a:latin typeface="仿宋" panose="02010609060101010101" pitchFamily="49" charset="-122"/>
                <a:ea typeface="仿宋" panose="02010609060101010101" pitchFamily="49" charset="-122"/>
              </a:rPr>
              <a:t>方法</a:t>
            </a:r>
            <a:r>
              <a:rPr lang="en-US" altLang="zh-CN" sz="2400" dirty="0" smtClean="0">
                <a:latin typeface="仿宋" panose="02010609060101010101" pitchFamily="49" charset="-122"/>
                <a:ea typeface="仿宋" panose="02010609060101010101" pitchFamily="49" charset="-122"/>
              </a:rPr>
              <a:t>2</a:t>
            </a:r>
            <a:endParaRPr lang="en-US" altLang="zh-CN" sz="2400" dirty="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print(</a:t>
            </a:r>
            <a:r>
              <a:rPr lang="en-US" altLang="zh-CN" sz="2400" dirty="0" err="1" smtClean="0">
                <a:latin typeface="仿宋" panose="02010609060101010101" pitchFamily="49" charset="-122"/>
                <a:ea typeface="仿宋" panose="02010609060101010101" pitchFamily="49" charset="-122"/>
              </a:rPr>
              <a:t>np.mean</a:t>
            </a:r>
            <a:r>
              <a:rPr lang="en-US" altLang="zh-CN" sz="2400" dirty="0" smtClean="0">
                <a:latin typeface="仿宋" panose="02010609060101010101" pitchFamily="49" charset="-122"/>
                <a:ea typeface="仿宋" panose="02010609060101010101" pitchFamily="49" charset="-122"/>
              </a:rPr>
              <a:t>(b))				#</a:t>
            </a:r>
            <a:r>
              <a:rPr lang="zh-CN" altLang="en-US" sz="2400" dirty="0" smtClean="0">
                <a:latin typeface="仿宋" panose="02010609060101010101" pitchFamily="49" charset="-122"/>
                <a:ea typeface="仿宋" panose="02010609060101010101" pitchFamily="49" charset="-122"/>
              </a:rPr>
              <a:t>求平均</a:t>
            </a:r>
            <a:endParaRPr lang="en-US" altLang="zh-CN" sz="2400" dirty="0" smtClean="0">
              <a:latin typeface="仿宋" panose="02010609060101010101" pitchFamily="49" charset="-122"/>
              <a:ea typeface="仿宋" panose="02010609060101010101" pitchFamily="49" charset="-122"/>
            </a:endParaRPr>
          </a:p>
          <a:p>
            <a:r>
              <a:rPr lang="en-US" altLang="zh-CN" sz="2400" dirty="0" smtClean="0">
                <a:latin typeface="仿宋" panose="02010609060101010101" pitchFamily="49" charset="-122"/>
                <a:ea typeface="仿宋" panose="02010609060101010101" pitchFamily="49" charset="-122"/>
              </a:rPr>
              <a:t>t1=</a:t>
            </a:r>
            <a:r>
              <a:rPr lang="en-US" altLang="zh-CN" sz="2400" dirty="0" err="1" smtClean="0">
                <a:latin typeface="仿宋" panose="02010609060101010101" pitchFamily="49" charset="-122"/>
                <a:ea typeface="仿宋" panose="02010609060101010101" pitchFamily="49" charset="-122"/>
              </a:rPr>
              <a:t>np.max</a:t>
            </a:r>
            <a:r>
              <a:rPr lang="en-US" altLang="zh-CN" sz="2400" dirty="0" smtClean="0">
                <a:latin typeface="仿宋" panose="02010609060101010101" pitchFamily="49" charset="-122"/>
                <a:ea typeface="仿宋" panose="02010609060101010101" pitchFamily="49" charset="-122"/>
              </a:rPr>
              <a:t>(b)</a:t>
            </a:r>
          </a:p>
          <a:p>
            <a:r>
              <a:rPr lang="en-US" altLang="zh-CN" sz="2400" dirty="0" smtClean="0">
                <a:latin typeface="仿宋" panose="02010609060101010101" pitchFamily="49" charset="-122"/>
                <a:ea typeface="仿宋" panose="02010609060101010101" pitchFamily="49" charset="-122"/>
              </a:rPr>
              <a:t>t2=</a:t>
            </a:r>
            <a:r>
              <a:rPr lang="en-US" altLang="zh-CN" sz="2400" dirty="0" err="1" smtClean="0">
                <a:latin typeface="仿宋" panose="02010609060101010101" pitchFamily="49" charset="-122"/>
                <a:ea typeface="仿宋" panose="02010609060101010101" pitchFamily="49" charset="-122"/>
              </a:rPr>
              <a:t>np.min</a:t>
            </a:r>
            <a:r>
              <a:rPr lang="en-US" altLang="zh-CN" sz="2400" dirty="0" smtClean="0">
                <a:latin typeface="仿宋" panose="02010609060101010101" pitchFamily="49" charset="-122"/>
                <a:ea typeface="仿宋" panose="02010609060101010101" pitchFamily="49" charset="-122"/>
              </a:rPr>
              <a:t>(a)</a:t>
            </a:r>
          </a:p>
          <a:p>
            <a:r>
              <a:rPr lang="en-US" altLang="zh-CN" sz="2400" dirty="0" smtClean="0">
                <a:latin typeface="仿宋" panose="02010609060101010101" pitchFamily="49" charset="-122"/>
                <a:ea typeface="仿宋" panose="02010609060101010101" pitchFamily="49" charset="-122"/>
              </a:rPr>
              <a:t>T3=</a:t>
            </a:r>
            <a:r>
              <a:rPr lang="en-US" altLang="zh-CN" sz="2400" dirty="0" err="1" smtClean="0">
                <a:latin typeface="仿宋" panose="02010609060101010101" pitchFamily="49" charset="-122"/>
                <a:ea typeface="仿宋" panose="02010609060101010101" pitchFamily="49" charset="-122"/>
              </a:rPr>
              <a:t>np.msort</a:t>
            </a:r>
            <a:r>
              <a:rPr lang="en-US" altLang="zh-CN" sz="2400" dirty="0" smtClean="0">
                <a:latin typeface="仿宋" panose="02010609060101010101" pitchFamily="49" charset="-122"/>
                <a:ea typeface="仿宋" panose="02010609060101010101" pitchFamily="49" charset="-122"/>
              </a:rPr>
              <a:t>(a)</a:t>
            </a:r>
          </a:p>
          <a:p>
            <a:r>
              <a:rPr lang="en-US" altLang="zh-CN" sz="2400" dirty="0" smtClean="0">
                <a:latin typeface="仿宋" panose="02010609060101010101" pitchFamily="49" charset="-122"/>
                <a:ea typeface="仿宋" panose="02010609060101010101" pitchFamily="49" charset="-122"/>
              </a:rPr>
              <a:t>T4=</a:t>
            </a:r>
            <a:r>
              <a:rPr lang="en-US" altLang="zh-CN" sz="2400" dirty="0" err="1" smtClean="0">
                <a:latin typeface="仿宋" panose="02010609060101010101" pitchFamily="49" charset="-122"/>
                <a:ea typeface="仿宋" panose="02010609060101010101" pitchFamily="49" charset="-122"/>
              </a:rPr>
              <a:t>np.var</a:t>
            </a:r>
            <a:r>
              <a:rPr lang="en-US" altLang="zh-CN" sz="2400" dirty="0" smtClean="0">
                <a:latin typeface="仿宋" panose="02010609060101010101" pitchFamily="49" charset="-122"/>
                <a:ea typeface="仿宋" panose="02010609060101010101" pitchFamily="49" charset="-122"/>
              </a:rPr>
              <a:t>(b)		#</a:t>
            </a:r>
            <a:r>
              <a:rPr lang="zh-CN" altLang="en-US" sz="2400" dirty="0" smtClean="0">
                <a:latin typeface="仿宋" panose="02010609060101010101" pitchFamily="49" charset="-122"/>
                <a:ea typeface="仿宋" panose="02010609060101010101" pitchFamily="49" charset="-122"/>
              </a:rPr>
              <a:t>求方差</a:t>
            </a:r>
            <a:endParaRPr lang="en-US" altLang="zh-CN" sz="2400" dirty="0" smtClean="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r>
              <a:rPr lang="en-US" altLang="zh-CN" sz="2200" dirty="0" smtClean="0">
                <a:latin typeface="仿宋" panose="02010609060101010101" pitchFamily="49" charset="-122"/>
                <a:ea typeface="仿宋" panose="02010609060101010101" pitchFamily="49" charset="-122"/>
              </a:rPr>
              <a:t>【</a:t>
            </a:r>
            <a:r>
              <a:rPr lang="zh-CN" altLang="en-US" sz="2200" dirty="0" smtClean="0">
                <a:latin typeface="仿宋" panose="02010609060101010101" pitchFamily="49" charset="-122"/>
                <a:ea typeface="仿宋" panose="02010609060101010101" pitchFamily="49" charset="-122"/>
              </a:rPr>
              <a:t>自主学习</a:t>
            </a:r>
            <a:r>
              <a:rPr lang="en-US" altLang="zh-CN" sz="2200" dirty="0" smtClean="0">
                <a:latin typeface="仿宋" panose="02010609060101010101" pitchFamily="49" charset="-122"/>
                <a:ea typeface="仿宋" panose="02010609060101010101" pitchFamily="49" charset="-122"/>
              </a:rPr>
              <a:t>】</a:t>
            </a:r>
          </a:p>
          <a:p>
            <a:r>
              <a:rPr lang="en-US" altLang="zh-CN" sz="2200" dirty="0">
                <a:latin typeface="仿宋" panose="02010609060101010101" pitchFamily="49" charset="-122"/>
                <a:ea typeface="仿宋" panose="02010609060101010101" pitchFamily="49" charset="-122"/>
              </a:rPr>
              <a:t>https://</a:t>
            </a:r>
            <a:r>
              <a:rPr lang="en-US" altLang="zh-CN" sz="2200" dirty="0" smtClean="0">
                <a:latin typeface="仿宋" panose="02010609060101010101" pitchFamily="49" charset="-122"/>
                <a:ea typeface="仿宋" panose="02010609060101010101" pitchFamily="49" charset="-122"/>
              </a:rPr>
              <a:t>www.cnblogs.com/haiyan123/p/8377623.html</a:t>
            </a:r>
          </a:p>
          <a:p>
            <a:r>
              <a:rPr lang="en-US" altLang="zh-CN" sz="2200" dirty="0">
                <a:latin typeface="仿宋" panose="02010609060101010101" pitchFamily="49" charset="-122"/>
                <a:ea typeface="仿宋" panose="02010609060101010101" pitchFamily="49" charset="-122"/>
              </a:rPr>
              <a:t>https://www.cnblogs.com/luhuan/p/7992222.html</a:t>
            </a:r>
          </a:p>
          <a:p>
            <a:r>
              <a:rPr lang="zh-CN" altLang="en-US" sz="2200" dirty="0" smtClean="0">
                <a:latin typeface="仿宋" panose="02010609060101010101" pitchFamily="49" charset="-122"/>
                <a:ea typeface="仿宋" panose="02010609060101010101" pitchFamily="49" charset="-122"/>
              </a:rPr>
              <a:t>参考以上资料，实现：</a:t>
            </a:r>
            <a:endParaRPr lang="en-US" altLang="zh-CN" sz="2200" dirty="0" smtClean="0">
              <a:latin typeface="仿宋" panose="02010609060101010101" pitchFamily="49" charset="-122"/>
              <a:ea typeface="仿宋" panose="02010609060101010101" pitchFamily="49" charset="-122"/>
            </a:endParaRPr>
          </a:p>
          <a:p>
            <a:r>
              <a:rPr lang="zh-CN" altLang="zh-CN" sz="2200" dirty="0">
                <a:latin typeface="仿宋" panose="02010609060101010101" pitchFamily="49" charset="-122"/>
                <a:ea typeface="仿宋" panose="02010609060101010101" pitchFamily="49" charset="-122"/>
              </a:rPr>
              <a:t>①</a:t>
            </a:r>
            <a:r>
              <a:rPr lang="zh-CN" altLang="en-US" sz="2200" dirty="0" smtClean="0">
                <a:latin typeface="仿宋" panose="02010609060101010101" pitchFamily="49" charset="-122"/>
                <a:ea typeface="仿宋" panose="02010609060101010101" pitchFamily="49" charset="-122"/>
              </a:rPr>
              <a:t>相同维度尺寸的数组元素间的加、减、乘、除；</a:t>
            </a:r>
            <a:endParaRPr lang="en-US" altLang="zh-CN" sz="2200" dirty="0" smtClean="0">
              <a:latin typeface="仿宋" panose="02010609060101010101" pitchFamily="49" charset="-122"/>
              <a:ea typeface="仿宋" panose="02010609060101010101" pitchFamily="49" charset="-122"/>
            </a:endParaRPr>
          </a:p>
          <a:p>
            <a:r>
              <a:rPr lang="zh-CN" altLang="zh-CN" sz="2200" dirty="0" smtClean="0">
                <a:latin typeface="仿宋" panose="02010609060101010101" pitchFamily="49" charset="-122"/>
                <a:ea typeface="仿宋" panose="02010609060101010101" pitchFamily="49" charset="-122"/>
              </a:rPr>
              <a:t>②</a:t>
            </a:r>
            <a:r>
              <a:rPr lang="zh-CN" altLang="en-US" sz="2200" dirty="0" smtClean="0">
                <a:latin typeface="仿宋" panose="02010609060101010101" pitchFamily="49" charset="-122"/>
                <a:ea typeface="仿宋" panose="02010609060101010101" pitchFamily="49" charset="-122"/>
              </a:rPr>
              <a:t>实现数组与单变量间的加、减、乘、除；</a:t>
            </a:r>
            <a:endParaRPr lang="en-US" altLang="zh-CN" sz="2200" dirty="0" smtClean="0">
              <a:latin typeface="仿宋" panose="02010609060101010101" pitchFamily="49" charset="-122"/>
              <a:ea typeface="仿宋" panose="02010609060101010101" pitchFamily="49" charset="-122"/>
            </a:endParaRPr>
          </a:p>
          <a:p>
            <a:r>
              <a:rPr lang="zh-CN" altLang="zh-CN" sz="2200" dirty="0" smtClean="0">
                <a:latin typeface="仿宋" panose="02010609060101010101" pitchFamily="49" charset="-122"/>
                <a:ea typeface="仿宋" panose="02010609060101010101" pitchFamily="49" charset="-122"/>
              </a:rPr>
              <a:t>③</a:t>
            </a:r>
            <a:r>
              <a:rPr lang="zh-CN" altLang="en-US" sz="2200" dirty="0" smtClean="0">
                <a:latin typeface="仿宋" panose="02010609060101010101" pitchFamily="49" charset="-122"/>
                <a:ea typeface="仿宋" panose="02010609060101010101" pitchFamily="49" charset="-122"/>
              </a:rPr>
              <a:t>实现数据的切片操作（即，从数组中抽取部分元素组成新的数组）</a:t>
            </a:r>
            <a:endParaRPr lang="en-US" altLang="zh-CN" sz="22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9807964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8" name="文本框 7"/>
          <p:cNvSpPr txBox="1"/>
          <p:nvPr/>
        </p:nvSpPr>
        <p:spPr>
          <a:xfrm>
            <a:off x="1187504" y="1499720"/>
            <a:ext cx="3639677" cy="4616648"/>
          </a:xfrm>
          <a:prstGeom prst="rect">
            <a:avLst/>
          </a:prstGeom>
          <a:noFill/>
        </p:spPr>
        <p:txBody>
          <a:bodyPr wrap="square" rtlCol="0">
            <a:spAutoFit/>
          </a:bodyPr>
          <a:lstStyle/>
          <a:p>
            <a:pPr>
              <a:lnSpc>
                <a:spcPct val="150000"/>
              </a:lnSpc>
            </a:pPr>
            <a:r>
              <a:rPr lang="en-US" altLang="zh-CN" sz="2800" dirty="0" smtClean="0">
                <a:solidFill>
                  <a:schemeClr val="tx1">
                    <a:lumMod val="50000"/>
                  </a:schemeClr>
                </a:solidFill>
                <a:latin typeface="黑体" panose="02010609060101010101" pitchFamily="49" charset="-122"/>
                <a:ea typeface="黑体" panose="02010609060101010101" pitchFamily="49" charset="-122"/>
              </a:rPr>
              <a:t>1</a:t>
            </a:r>
            <a:r>
              <a:rPr lang="en-US" altLang="zh-CN" sz="2800" dirty="0">
                <a:solidFill>
                  <a:schemeClr val="tx1">
                    <a:lumMod val="50000"/>
                  </a:schemeClr>
                </a:solidFill>
                <a:latin typeface="黑体" panose="02010609060101010101" pitchFamily="49" charset="-122"/>
                <a:ea typeface="黑体" panose="02010609060101010101" pitchFamily="49" charset="-122"/>
              </a:rPr>
              <a:t>.</a:t>
            </a:r>
            <a:r>
              <a:rPr lang="zh-CN" altLang="en-US" sz="2800" dirty="0">
                <a:solidFill>
                  <a:schemeClr val="tx1">
                    <a:lumMod val="50000"/>
                  </a:schemeClr>
                </a:solidFill>
                <a:latin typeface="黑体" panose="02010609060101010101" pitchFamily="49" charset="-122"/>
                <a:ea typeface="黑体" panose="02010609060101010101" pitchFamily="49" charset="-122"/>
              </a:rPr>
              <a:t>数据采集与标记</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2.</a:t>
            </a:r>
            <a:r>
              <a:rPr lang="zh-CN" altLang="en-US" sz="2800" dirty="0">
                <a:solidFill>
                  <a:schemeClr val="tx1">
                    <a:lumMod val="50000"/>
                  </a:schemeClr>
                </a:solidFill>
                <a:latin typeface="黑体" panose="02010609060101010101" pitchFamily="49" charset="-122"/>
                <a:ea typeface="黑体" panose="02010609060101010101" pitchFamily="49" charset="-122"/>
              </a:rPr>
              <a:t>数据清洗</a:t>
            </a:r>
          </a:p>
          <a:p>
            <a:pPr>
              <a:lnSpc>
                <a:spcPct val="150000"/>
              </a:lnSpc>
            </a:pP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特征选择</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4.</a:t>
            </a:r>
            <a:r>
              <a:rPr lang="zh-CN" altLang="en-US" sz="2800" dirty="0">
                <a:solidFill>
                  <a:schemeClr val="tx1">
                    <a:lumMod val="50000"/>
                  </a:schemeClr>
                </a:solidFill>
                <a:latin typeface="黑体" panose="02010609060101010101" pitchFamily="49" charset="-122"/>
                <a:ea typeface="黑体" panose="02010609060101010101" pitchFamily="49" charset="-122"/>
              </a:rPr>
              <a:t>模型选择</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5.</a:t>
            </a:r>
            <a:r>
              <a:rPr lang="zh-CN" altLang="en-US" sz="2800" dirty="0">
                <a:solidFill>
                  <a:schemeClr val="tx1">
                    <a:lumMod val="50000"/>
                  </a:schemeClr>
                </a:solidFill>
                <a:latin typeface="黑体" panose="02010609060101010101" pitchFamily="49" charset="-122"/>
                <a:ea typeface="黑体" panose="02010609060101010101" pitchFamily="49" charset="-122"/>
              </a:rPr>
              <a:t>模型训练与测试</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6.</a:t>
            </a:r>
            <a:r>
              <a:rPr lang="zh-CN" altLang="en-US" sz="2800" dirty="0">
                <a:solidFill>
                  <a:schemeClr val="tx1">
                    <a:lumMod val="50000"/>
                  </a:schemeClr>
                </a:solidFill>
                <a:latin typeface="黑体" panose="02010609060101010101" pitchFamily="49" charset="-122"/>
                <a:ea typeface="黑体" panose="02010609060101010101" pitchFamily="49" charset="-122"/>
              </a:rPr>
              <a:t>模型评估与优化</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7.</a:t>
            </a:r>
            <a:r>
              <a:rPr lang="zh-CN" altLang="en-US" sz="2800" dirty="0">
                <a:solidFill>
                  <a:schemeClr val="tx1">
                    <a:lumMod val="50000"/>
                  </a:schemeClr>
                </a:solidFill>
                <a:latin typeface="黑体" panose="02010609060101010101" pitchFamily="49" charset="-122"/>
                <a:ea typeface="黑体" panose="02010609060101010101" pitchFamily="49" charset="-122"/>
              </a:rPr>
              <a:t>模型使用</a:t>
            </a:r>
          </a:p>
        </p:txBody>
      </p:sp>
      <p:sp>
        <p:nvSpPr>
          <p:cNvPr id="3" name="文本框 2"/>
          <p:cNvSpPr txBox="1"/>
          <p:nvPr/>
        </p:nvSpPr>
        <p:spPr>
          <a:xfrm>
            <a:off x="6838950" y="1499720"/>
            <a:ext cx="3075759" cy="523220"/>
          </a:xfrm>
          <a:prstGeom prst="rect">
            <a:avLst/>
          </a:prstGeom>
          <a:noFill/>
        </p:spPr>
        <p:txBody>
          <a:bodyPr wrap="square" rtlCol="0">
            <a:spAutoFit/>
          </a:bodyPr>
          <a:lstStyle/>
          <a:p>
            <a:pPr algn="ctr"/>
            <a:r>
              <a:rPr lang="zh-CN" altLang="en-US" sz="2800" b="1" dirty="0" smtClean="0">
                <a:solidFill>
                  <a:srgbClr val="FFFF00"/>
                </a:solidFill>
                <a:latin typeface="黑体" panose="02010609060101010101" pitchFamily="49" charset="-122"/>
                <a:ea typeface="黑体" panose="02010609060101010101" pitchFamily="49" charset="-122"/>
              </a:rPr>
              <a:t>特征选择</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5" name="文本框 4"/>
          <p:cNvSpPr txBox="1"/>
          <p:nvPr/>
        </p:nvSpPr>
        <p:spPr>
          <a:xfrm>
            <a:off x="4827182" y="2153543"/>
            <a:ext cx="7016476" cy="3970318"/>
          </a:xfrm>
          <a:prstGeom prst="rect">
            <a:avLst/>
          </a:prstGeom>
          <a:noFill/>
          <a:ln>
            <a:solidFill>
              <a:srgbClr val="41AEBD"/>
            </a:solidFill>
          </a:ln>
        </p:spPr>
        <p:txBody>
          <a:bodyPr wrap="square" rtlCol="0">
            <a:spAutoFit/>
          </a:bodyPr>
          <a:lstStyle/>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属特征工程中的一个内容（特征工程包括从原始数据中特征构建、特征提取、特征选择，特别能体现机器学习者的功底）。</a:t>
            </a:r>
            <a:endParaRPr lang="en-US" altLang="zh-CN" sz="2400" dirty="0" smtClean="0">
              <a:latin typeface="仿宋" panose="02010609060101010101" pitchFamily="49" charset="-122"/>
              <a:ea typeface="仿宋" panose="02010609060101010101" pitchFamily="49" charset="-122"/>
            </a:endParaRPr>
          </a:p>
          <a:p>
            <a:pPr>
              <a:lnSpc>
                <a:spcPct val="150000"/>
              </a:lnSpc>
            </a:pPr>
            <a:endParaRPr lang="en-US" altLang="zh-CN" sz="2400" dirty="0">
              <a:latin typeface="仿宋" panose="02010609060101010101" pitchFamily="49" charset="-122"/>
              <a:ea typeface="仿宋"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特征选择简单说是在</a:t>
            </a:r>
            <a:r>
              <a:rPr lang="zh-CN" altLang="en-US" sz="2400" dirty="0">
                <a:latin typeface="仿宋" panose="02010609060101010101" pitchFamily="49" charset="-122"/>
                <a:ea typeface="仿宋" panose="02010609060101010101" pitchFamily="49" charset="-122"/>
              </a:rPr>
              <a:t>数据集中寻找和选择</a:t>
            </a:r>
            <a:r>
              <a:rPr lang="zh-CN" altLang="en-US" sz="2400" b="1" dirty="0">
                <a:solidFill>
                  <a:srgbClr val="FFFF00"/>
                </a:solidFill>
                <a:latin typeface="仿宋" panose="02010609060101010101" pitchFamily="49" charset="-122"/>
                <a:ea typeface="仿宋" panose="02010609060101010101" pitchFamily="49" charset="-122"/>
              </a:rPr>
              <a:t>最有用</a:t>
            </a:r>
            <a:r>
              <a:rPr lang="zh-CN" altLang="en-US" sz="2400" dirty="0">
                <a:latin typeface="仿宋" panose="02010609060101010101" pitchFamily="49" charset="-122"/>
                <a:ea typeface="仿宋" panose="02010609060101010101" pitchFamily="49" charset="-122"/>
              </a:rPr>
              <a:t>的特征的过程</a:t>
            </a:r>
            <a:r>
              <a:rPr lang="zh-CN" altLang="en-US" sz="2400" dirty="0" smtClean="0">
                <a:latin typeface="仿宋" panose="02010609060101010101" pitchFamily="49" charset="-122"/>
                <a:ea typeface="仿宋" panose="02010609060101010101" pitchFamily="49" charset="-122"/>
              </a:rPr>
              <a:t>。选择好的特征可以提升机器训练的速度，提高模型的性能。</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13339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3" name="文本框 2"/>
          <p:cNvSpPr txBox="1"/>
          <p:nvPr/>
        </p:nvSpPr>
        <p:spPr>
          <a:xfrm>
            <a:off x="1098266" y="1374677"/>
            <a:ext cx="6484723" cy="523220"/>
          </a:xfrm>
          <a:prstGeom prst="rect">
            <a:avLst/>
          </a:prstGeom>
          <a:noFill/>
        </p:spPr>
        <p:txBody>
          <a:bodyPr wrap="square" rtlCol="0">
            <a:spAutoFit/>
          </a:bodyPr>
          <a:lstStyle/>
          <a:p>
            <a:r>
              <a:rPr lang="zh-CN" altLang="en-US" sz="2800" b="1" dirty="0" smtClean="0">
                <a:solidFill>
                  <a:srgbClr val="FFFF00"/>
                </a:solidFill>
                <a:latin typeface="黑体" panose="02010609060101010101" pitchFamily="49" charset="-122"/>
                <a:ea typeface="黑体" panose="02010609060101010101" pitchFamily="49" charset="-122"/>
              </a:rPr>
              <a:t>特征选择的辅助工具</a:t>
            </a:r>
            <a:r>
              <a:rPr lang="en-US" altLang="zh-CN" sz="2800" b="1" dirty="0" smtClean="0">
                <a:solidFill>
                  <a:srgbClr val="FFFF00"/>
                </a:solidFill>
                <a:latin typeface="黑体" panose="02010609060101010101" pitchFamily="49" charset="-122"/>
                <a:ea typeface="黑体" panose="02010609060101010101" pitchFamily="49" charset="-122"/>
              </a:rPr>
              <a:t>——</a:t>
            </a:r>
            <a:r>
              <a:rPr lang="zh-CN" altLang="en-US" sz="2800" b="1" dirty="0" smtClean="0">
                <a:solidFill>
                  <a:srgbClr val="FFFF00"/>
                </a:solidFill>
                <a:latin typeface="黑体" panose="02010609060101010101" pitchFamily="49" charset="-122"/>
                <a:ea typeface="黑体" panose="02010609060101010101" pitchFamily="49" charset="-122"/>
              </a:rPr>
              <a:t>数据可视化</a:t>
            </a:r>
            <a:endParaRPr lang="zh-CN" altLang="en-US" sz="2800" b="1" dirty="0">
              <a:solidFill>
                <a:srgbClr val="FFFF00"/>
              </a:solidFill>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3"/>
          <a:stretch>
            <a:fillRect/>
          </a:stretch>
        </p:blipFill>
        <p:spPr>
          <a:xfrm>
            <a:off x="1323971" y="2129889"/>
            <a:ext cx="1009657" cy="4591084"/>
          </a:xfrm>
          <a:prstGeom prst="rect">
            <a:avLst/>
          </a:prstGeom>
        </p:spPr>
      </p:pic>
      <p:graphicFrame>
        <p:nvGraphicFramePr>
          <p:cNvPr id="9" name="图表 8"/>
          <p:cNvGraphicFramePr>
            <a:graphicFrameLocks/>
          </p:cNvGraphicFramePr>
          <p:nvPr>
            <p:extLst>
              <p:ext uri="{D42A27DB-BD31-4B8C-83A1-F6EECF244321}">
                <p14:modId xmlns:p14="http://schemas.microsoft.com/office/powerpoint/2010/main" val="1633907670"/>
              </p:ext>
            </p:extLst>
          </p:nvPr>
        </p:nvGraphicFramePr>
        <p:xfrm>
          <a:off x="3809999" y="2057400"/>
          <a:ext cx="5934891" cy="2938526"/>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10"/>
          <p:cNvSpPr txBox="1"/>
          <p:nvPr/>
        </p:nvSpPr>
        <p:spPr>
          <a:xfrm>
            <a:off x="5223172" y="5155429"/>
            <a:ext cx="3108543" cy="461665"/>
          </a:xfrm>
          <a:prstGeom prst="rect">
            <a:avLst/>
          </a:prstGeom>
          <a:noFill/>
        </p:spPr>
        <p:txBody>
          <a:bodyPr wrap="none" rtlCol="0">
            <a:spAutoFit/>
          </a:bodyPr>
          <a:lstStyle/>
          <a:p>
            <a:r>
              <a:rPr lang="zh-CN" altLang="en-US" sz="2400" dirty="0" smtClean="0">
                <a:latin typeface="仿宋" panose="02010609060101010101" pitchFamily="49" charset="-122"/>
                <a:ea typeface="仿宋" panose="02010609060101010101" pitchFamily="49" charset="-122"/>
              </a:rPr>
              <a:t>数据集</a:t>
            </a:r>
            <a:r>
              <a:rPr lang="en-US" altLang="zh-CN" sz="2400" dirty="0" smtClean="0">
                <a:latin typeface="仿宋" panose="02010609060101010101" pitchFamily="49" charset="-122"/>
                <a:ea typeface="仿宋" panose="02010609060101010101" pitchFamily="49" charset="-122"/>
              </a:rPr>
              <a:t>1</a:t>
            </a:r>
            <a:r>
              <a:rPr lang="zh-CN" altLang="en-US" sz="2400" dirty="0" smtClean="0">
                <a:latin typeface="仿宋" panose="02010609060101010101" pitchFamily="49" charset="-122"/>
                <a:ea typeface="仿宋" panose="02010609060101010101" pitchFamily="49" charset="-122"/>
              </a:rPr>
              <a:t>的可视化效果</a:t>
            </a:r>
            <a:endParaRPr lang="zh-CN" altLang="en-US" sz="2400" dirty="0">
              <a:latin typeface="仿宋" panose="02010609060101010101" pitchFamily="49" charset="-122"/>
              <a:ea typeface="仿宋" panose="02010609060101010101" pitchFamily="49" charset="-122"/>
            </a:endParaRPr>
          </a:p>
        </p:txBody>
      </p:sp>
      <p:sp>
        <p:nvSpPr>
          <p:cNvPr id="4" name="文本框 3"/>
          <p:cNvSpPr txBox="1"/>
          <p:nvPr/>
        </p:nvSpPr>
        <p:spPr>
          <a:xfrm>
            <a:off x="2796303" y="5910641"/>
            <a:ext cx="4786686" cy="523220"/>
          </a:xfrm>
          <a:prstGeom prst="rect">
            <a:avLst/>
          </a:prstGeom>
          <a:noFill/>
        </p:spPr>
        <p:txBody>
          <a:bodyPr wrap="square" rtlCol="0">
            <a:spAutoFit/>
          </a:bodyPr>
          <a:lstStyle/>
          <a:p>
            <a:r>
              <a:rPr lang="zh-CN" altLang="en-US" sz="2800" dirty="0" smtClean="0">
                <a:latin typeface="仿宋" panose="02010609060101010101" pitchFamily="49" charset="-122"/>
                <a:ea typeface="仿宋" panose="02010609060101010101" pitchFamily="49" charset="-122"/>
              </a:rPr>
              <a:t>这堆数据蕴含什么规律的？</a:t>
            </a:r>
            <a:endParaRPr lang="zh-CN" altLang="en-US" sz="2800" dirty="0">
              <a:latin typeface="仿宋" panose="02010609060101010101" pitchFamily="49" charset="-122"/>
              <a:ea typeface="仿宋" panose="02010609060101010101" pitchFamily="49" charset="-122"/>
            </a:endParaRPr>
          </a:p>
        </p:txBody>
      </p:sp>
      <p:sp>
        <p:nvSpPr>
          <p:cNvPr id="5" name="燕尾形箭头 4"/>
          <p:cNvSpPr/>
          <p:nvPr/>
        </p:nvSpPr>
        <p:spPr>
          <a:xfrm>
            <a:off x="2397380" y="6029127"/>
            <a:ext cx="425475" cy="286247"/>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809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AsOne/>
      </p:bldGraphic>
      <p:bldP spid="11" grpId="0"/>
      <p:bldP spid="4"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graphicFrame>
        <p:nvGraphicFramePr>
          <p:cNvPr id="7" name="图表 6"/>
          <p:cNvGraphicFramePr>
            <a:graphicFrameLocks/>
          </p:cNvGraphicFramePr>
          <p:nvPr>
            <p:extLst>
              <p:ext uri="{D42A27DB-BD31-4B8C-83A1-F6EECF244321}">
                <p14:modId xmlns:p14="http://schemas.microsoft.com/office/powerpoint/2010/main" val="117170849"/>
              </p:ext>
            </p:extLst>
          </p:nvPr>
        </p:nvGraphicFramePr>
        <p:xfrm>
          <a:off x="4284968" y="1905567"/>
          <a:ext cx="6048103" cy="3498669"/>
        </p:xfrm>
        <a:graphic>
          <a:graphicData uri="http://schemas.openxmlformats.org/drawingml/2006/chart">
            <c:chart xmlns:c="http://schemas.openxmlformats.org/drawingml/2006/chart" xmlns:r="http://schemas.openxmlformats.org/officeDocument/2006/relationships" r:id="rId3"/>
          </a:graphicData>
        </a:graphic>
      </p:graphicFrame>
      <p:pic>
        <p:nvPicPr>
          <p:cNvPr id="4" name="图片 3"/>
          <p:cNvPicPr>
            <a:picLocks noChangeAspect="1"/>
          </p:cNvPicPr>
          <p:nvPr/>
        </p:nvPicPr>
        <p:blipFill>
          <a:blip r:embed="rId4"/>
          <a:stretch>
            <a:fillRect/>
          </a:stretch>
        </p:blipFill>
        <p:spPr>
          <a:xfrm>
            <a:off x="1731090" y="1621006"/>
            <a:ext cx="1285884" cy="4572033"/>
          </a:xfrm>
          <a:prstGeom prst="rect">
            <a:avLst/>
          </a:prstGeom>
        </p:spPr>
      </p:pic>
      <p:sp>
        <p:nvSpPr>
          <p:cNvPr id="10" name="文本框 9"/>
          <p:cNvSpPr txBox="1"/>
          <p:nvPr/>
        </p:nvSpPr>
        <p:spPr>
          <a:xfrm>
            <a:off x="5754747" y="5459124"/>
            <a:ext cx="3108543" cy="461665"/>
          </a:xfrm>
          <a:prstGeom prst="rect">
            <a:avLst/>
          </a:prstGeom>
          <a:noFill/>
        </p:spPr>
        <p:txBody>
          <a:bodyPr wrap="none" rtlCol="0">
            <a:spAutoFit/>
          </a:bodyPr>
          <a:lstStyle/>
          <a:p>
            <a:r>
              <a:rPr lang="zh-CN" altLang="en-US" sz="2400" dirty="0" smtClean="0">
                <a:latin typeface="仿宋" panose="02010609060101010101" pitchFamily="49" charset="-122"/>
                <a:ea typeface="仿宋" panose="02010609060101010101" pitchFamily="49" charset="-122"/>
              </a:rPr>
              <a:t>数据集</a:t>
            </a:r>
            <a:r>
              <a:rPr lang="en-US" altLang="zh-CN" sz="2400" dirty="0" smtClean="0">
                <a:latin typeface="仿宋" panose="02010609060101010101" pitchFamily="49" charset="-122"/>
                <a:ea typeface="仿宋" panose="02010609060101010101" pitchFamily="49" charset="-122"/>
              </a:rPr>
              <a:t>2</a:t>
            </a:r>
            <a:r>
              <a:rPr lang="zh-CN" altLang="en-US" sz="2400" dirty="0" smtClean="0">
                <a:latin typeface="仿宋" panose="02010609060101010101" pitchFamily="49" charset="-122"/>
                <a:ea typeface="仿宋" panose="02010609060101010101" pitchFamily="49" charset="-122"/>
              </a:rPr>
              <a:t>的可视化效果</a:t>
            </a:r>
            <a:endParaRPr lang="zh-CN" altLang="en-US" sz="2400" dirty="0">
              <a:latin typeface="仿宋" panose="02010609060101010101" pitchFamily="49" charset="-122"/>
              <a:ea typeface="仿宋" panose="02010609060101010101" pitchFamily="49" charset="-122"/>
            </a:endParaRPr>
          </a:p>
        </p:txBody>
      </p:sp>
      <p:sp>
        <p:nvSpPr>
          <p:cNvPr id="5" name="燕尾形箭头 4"/>
          <p:cNvSpPr/>
          <p:nvPr/>
        </p:nvSpPr>
        <p:spPr>
          <a:xfrm>
            <a:off x="3122602" y="3379305"/>
            <a:ext cx="1056738" cy="834886"/>
          </a:xfrm>
          <a:prstGeom prst="notch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089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3" name="文本框 2"/>
          <p:cNvSpPr txBox="1"/>
          <p:nvPr/>
        </p:nvSpPr>
        <p:spPr>
          <a:xfrm>
            <a:off x="1098266" y="1374677"/>
            <a:ext cx="6484723" cy="523220"/>
          </a:xfrm>
          <a:prstGeom prst="rect">
            <a:avLst/>
          </a:prstGeom>
          <a:noFill/>
        </p:spPr>
        <p:txBody>
          <a:bodyPr wrap="square" rtlCol="0">
            <a:spAutoFit/>
          </a:bodyPr>
          <a:lstStyle/>
          <a:p>
            <a:r>
              <a:rPr lang="zh-CN" altLang="en-US" sz="2800" b="1" dirty="0" smtClean="0">
                <a:solidFill>
                  <a:srgbClr val="FFFF00"/>
                </a:solidFill>
                <a:latin typeface="黑体" panose="02010609060101010101" pitchFamily="49" charset="-122"/>
                <a:ea typeface="黑体" panose="02010609060101010101" pitchFamily="49" charset="-122"/>
              </a:rPr>
              <a:t>特征选择的辅助工具</a:t>
            </a:r>
            <a:r>
              <a:rPr lang="en-US" altLang="zh-CN" sz="2800" b="1" dirty="0" smtClean="0">
                <a:solidFill>
                  <a:srgbClr val="FFFF00"/>
                </a:solidFill>
                <a:latin typeface="黑体" panose="02010609060101010101" pitchFamily="49" charset="-122"/>
                <a:ea typeface="黑体" panose="02010609060101010101" pitchFamily="49" charset="-122"/>
              </a:rPr>
              <a:t>——</a:t>
            </a:r>
            <a:r>
              <a:rPr lang="zh-CN" altLang="en-US" sz="2800" b="1" dirty="0" smtClean="0">
                <a:solidFill>
                  <a:srgbClr val="FFFF00"/>
                </a:solidFill>
                <a:latin typeface="黑体" panose="02010609060101010101" pitchFamily="49" charset="-122"/>
                <a:ea typeface="黑体" panose="02010609060101010101" pitchFamily="49" charset="-122"/>
              </a:rPr>
              <a:t>数据可视化</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4" name="矩形 3"/>
          <p:cNvSpPr/>
          <p:nvPr/>
        </p:nvSpPr>
        <p:spPr>
          <a:xfrm>
            <a:off x="3345077" y="4995926"/>
            <a:ext cx="7880271" cy="1200329"/>
          </a:xfrm>
          <a:prstGeom prst="rect">
            <a:avLst/>
          </a:prstGeom>
        </p:spPr>
        <p:txBody>
          <a:bodyPr wrap="square">
            <a:spAutoFit/>
          </a:bodyPr>
          <a:lstStyle/>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简单说：</a:t>
            </a:r>
            <a:r>
              <a:rPr lang="zh-CN" altLang="en-US" sz="2400" dirty="0" smtClean="0">
                <a:latin typeface="仿宋" panose="02010609060101010101" pitchFamily="49" charset="-122"/>
                <a:ea typeface="仿宋" panose="02010609060101010101" pitchFamily="49" charset="-122"/>
              </a:rPr>
              <a:t>指</a:t>
            </a:r>
            <a:r>
              <a:rPr lang="zh-CN" altLang="en-US" sz="2400" dirty="0">
                <a:latin typeface="仿宋" panose="02010609060101010101" pitchFamily="49" charset="-122"/>
                <a:ea typeface="仿宋" panose="02010609060101010101" pitchFamily="49" charset="-122"/>
              </a:rPr>
              <a:t>将大型数据集中的数据以图形图像形式表示，并利用数据分析和开发</a:t>
            </a:r>
            <a:r>
              <a:rPr lang="zh-CN" altLang="en-US" sz="2400" dirty="0" smtClean="0">
                <a:latin typeface="仿宋" panose="02010609060101010101" pitchFamily="49" charset="-122"/>
                <a:ea typeface="仿宋" panose="02010609060101010101" pitchFamily="49" charset="-122"/>
              </a:rPr>
              <a:t>工具去揭示数据背后的规律。</a:t>
            </a:r>
            <a:endParaRPr lang="zh-CN" altLang="en-US" sz="2400" dirty="0">
              <a:latin typeface="仿宋" panose="02010609060101010101" pitchFamily="49" charset="-122"/>
              <a:ea typeface="仿宋" panose="02010609060101010101" pitchFamily="49" charset="-122"/>
            </a:endParaRPr>
          </a:p>
        </p:txBody>
      </p:sp>
      <p:pic>
        <p:nvPicPr>
          <p:cNvPr id="8" name="图片 7"/>
          <p:cNvPicPr>
            <a:picLocks noChangeAspect="1"/>
          </p:cNvPicPr>
          <p:nvPr/>
        </p:nvPicPr>
        <p:blipFill>
          <a:blip r:embed="rId3"/>
          <a:stretch>
            <a:fillRect/>
          </a:stretch>
        </p:blipFill>
        <p:spPr>
          <a:xfrm>
            <a:off x="1323971" y="2129889"/>
            <a:ext cx="1009657" cy="4591084"/>
          </a:xfrm>
          <a:prstGeom prst="rect">
            <a:avLst/>
          </a:prstGeom>
        </p:spPr>
      </p:pic>
      <p:graphicFrame>
        <p:nvGraphicFramePr>
          <p:cNvPr id="11" name="图表 10"/>
          <p:cNvGraphicFramePr>
            <a:graphicFrameLocks/>
          </p:cNvGraphicFramePr>
          <p:nvPr>
            <p:extLst>
              <p:ext uri="{D42A27DB-BD31-4B8C-83A1-F6EECF244321}">
                <p14:modId xmlns:p14="http://schemas.microsoft.com/office/powerpoint/2010/main" val="1811110029"/>
              </p:ext>
            </p:extLst>
          </p:nvPr>
        </p:nvGraphicFramePr>
        <p:xfrm>
          <a:off x="3810806" y="2057398"/>
          <a:ext cx="5934084" cy="29385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487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2281362" y="1557087"/>
            <a:ext cx="6846736" cy="3982957"/>
          </a:xfrm>
          <a:prstGeom prst="rect">
            <a:avLst/>
          </a:prstGeom>
        </p:spPr>
      </p:pic>
      <p:sp>
        <p:nvSpPr>
          <p:cNvPr id="5" name="矩形 4"/>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smtClean="0">
                <a:latin typeface="仿宋" panose="02010609060101010101" pitchFamily="49" charset="-122"/>
                <a:ea typeface="仿宋" panose="02010609060101010101" pitchFamily="49" charset="-122"/>
              </a:rPr>
              <a:t>）常见可视化图表的内涵</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904221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smtClean="0">
                <a:latin typeface="仿宋" panose="02010609060101010101" pitchFamily="49" charset="-122"/>
                <a:ea typeface="仿宋" panose="02010609060101010101" pitchFamily="49" charset="-122"/>
              </a:rPr>
              <a:t>）常见可视化图表的内涵</a:t>
            </a:r>
            <a:endParaRPr lang="zh-CN" altLang="en-US" sz="2800" dirty="0">
              <a:latin typeface="仿宋" panose="02010609060101010101" pitchFamily="49" charset="-122"/>
              <a:ea typeface="仿宋" panose="02010609060101010101" pitchFamily="49" charset="-122"/>
            </a:endParaRPr>
          </a:p>
        </p:txBody>
      </p:sp>
      <p:pic>
        <p:nvPicPr>
          <p:cNvPr id="5" name="图片 4"/>
          <p:cNvPicPr>
            <a:picLocks noChangeAspect="1"/>
          </p:cNvPicPr>
          <p:nvPr/>
        </p:nvPicPr>
        <p:blipFill>
          <a:blip r:embed="rId3"/>
          <a:stretch>
            <a:fillRect/>
          </a:stretch>
        </p:blipFill>
        <p:spPr>
          <a:xfrm>
            <a:off x="561951" y="2040875"/>
            <a:ext cx="4981575" cy="3857625"/>
          </a:xfrm>
          <a:prstGeom prst="rect">
            <a:avLst/>
          </a:prstGeom>
        </p:spPr>
      </p:pic>
      <p:sp>
        <p:nvSpPr>
          <p:cNvPr id="6" name="文本框 5"/>
          <p:cNvSpPr txBox="1"/>
          <p:nvPr/>
        </p:nvSpPr>
        <p:spPr>
          <a:xfrm>
            <a:off x="2421796" y="5834520"/>
            <a:ext cx="1107996" cy="461665"/>
          </a:xfrm>
          <a:prstGeom prst="rect">
            <a:avLst/>
          </a:prstGeom>
          <a:noFill/>
        </p:spPr>
        <p:txBody>
          <a:bodyPr wrap="none" rtlCol="0">
            <a:spAutoFit/>
          </a:bodyPr>
          <a:lstStyle/>
          <a:p>
            <a:r>
              <a:rPr lang="zh-CN" altLang="en-US" sz="2400" dirty="0" smtClean="0"/>
              <a:t>柱状图</a:t>
            </a:r>
            <a:endParaRPr lang="zh-CN" altLang="en-US" sz="2400" dirty="0"/>
          </a:p>
        </p:txBody>
      </p:sp>
      <p:sp>
        <p:nvSpPr>
          <p:cNvPr id="7" name="矩形 6"/>
          <p:cNvSpPr/>
          <p:nvPr/>
        </p:nvSpPr>
        <p:spPr>
          <a:xfrm>
            <a:off x="3529791" y="1209878"/>
            <a:ext cx="8436921" cy="461665"/>
          </a:xfrm>
          <a:prstGeom prst="rect">
            <a:avLst/>
          </a:prstGeom>
        </p:spPr>
        <p:txBody>
          <a:bodyPr wrap="square">
            <a:spAutoFit/>
          </a:bodyPr>
          <a:lstStyle/>
          <a:p>
            <a:r>
              <a:rPr lang="zh-CN" altLang="en-US" sz="2400" dirty="0" smtClean="0">
                <a:latin typeface="仿宋" panose="02010609060101010101" pitchFamily="49" charset="-122"/>
                <a:ea typeface="仿宋" panose="02010609060101010101" pitchFamily="49" charset="-122"/>
              </a:rPr>
              <a:t>用于显示</a:t>
            </a:r>
            <a:r>
              <a:rPr lang="zh-CN" altLang="en-US" sz="2400" dirty="0">
                <a:latin typeface="仿宋" panose="02010609060101010101" pitchFamily="49" charset="-122"/>
                <a:ea typeface="仿宋" panose="02010609060101010101" pitchFamily="49" charset="-122"/>
              </a:rPr>
              <a:t>一段时间内的数据变化或显示各项之间的比较</a:t>
            </a:r>
            <a:r>
              <a:rPr lang="zh-CN" altLang="en-US" sz="2400" dirty="0" smtClean="0">
                <a:latin typeface="仿宋" panose="02010609060101010101" pitchFamily="49" charset="-122"/>
                <a:ea typeface="仿宋" panose="02010609060101010101" pitchFamily="49" charset="-122"/>
              </a:rPr>
              <a:t>情况。</a:t>
            </a:r>
            <a:endParaRPr lang="zh-CN" altLang="en-US" sz="2400" dirty="0">
              <a:latin typeface="仿宋" panose="02010609060101010101" pitchFamily="49" charset="-122"/>
              <a:ea typeface="仿宋" panose="02010609060101010101" pitchFamily="49" charset="-122"/>
            </a:endParaRPr>
          </a:p>
        </p:txBody>
      </p:sp>
      <p:pic>
        <p:nvPicPr>
          <p:cNvPr id="8" name="图片 7"/>
          <p:cNvPicPr>
            <a:picLocks noChangeAspect="1"/>
          </p:cNvPicPr>
          <p:nvPr/>
        </p:nvPicPr>
        <p:blipFill>
          <a:blip r:embed="rId4"/>
          <a:stretch>
            <a:fillRect/>
          </a:stretch>
        </p:blipFill>
        <p:spPr>
          <a:xfrm>
            <a:off x="5672634" y="2040875"/>
            <a:ext cx="3237630" cy="2784729"/>
          </a:xfrm>
          <a:prstGeom prst="rect">
            <a:avLst/>
          </a:prstGeom>
        </p:spPr>
      </p:pic>
      <p:pic>
        <p:nvPicPr>
          <p:cNvPr id="9" name="图片 8"/>
          <p:cNvPicPr>
            <a:picLocks noChangeAspect="1"/>
          </p:cNvPicPr>
          <p:nvPr/>
        </p:nvPicPr>
        <p:blipFill>
          <a:blip r:embed="rId5"/>
          <a:stretch>
            <a:fillRect/>
          </a:stretch>
        </p:blipFill>
        <p:spPr>
          <a:xfrm>
            <a:off x="8947320" y="2040874"/>
            <a:ext cx="3086551" cy="2784729"/>
          </a:xfrm>
          <a:prstGeom prst="rect">
            <a:avLst/>
          </a:prstGeom>
        </p:spPr>
      </p:pic>
      <p:sp>
        <p:nvSpPr>
          <p:cNvPr id="10" name="文本框 9"/>
          <p:cNvSpPr txBox="1"/>
          <p:nvPr/>
        </p:nvSpPr>
        <p:spPr>
          <a:xfrm>
            <a:off x="5884171" y="5021864"/>
            <a:ext cx="3026093" cy="1015663"/>
          </a:xfrm>
          <a:prstGeom prst="rect">
            <a:avLst/>
          </a:prstGeom>
          <a:noFill/>
        </p:spPr>
        <p:txBody>
          <a:bodyPr wrap="square" rtlCol="0">
            <a:spAutoFit/>
          </a:bodyPr>
          <a:lstStyle/>
          <a:p>
            <a:r>
              <a:rPr lang="zh-CN" altLang="en-US" sz="2000" dirty="0" smtClean="0"/>
              <a:t>①柱状对比图：</a:t>
            </a:r>
            <a:endParaRPr lang="en-US" altLang="zh-CN" sz="2000" dirty="0" smtClean="0"/>
          </a:p>
          <a:p>
            <a:r>
              <a:rPr lang="zh-CN" altLang="en-US" sz="2000" dirty="0" smtClean="0"/>
              <a:t>体现一段时间内的变化情况。</a:t>
            </a:r>
            <a:endParaRPr lang="zh-CN" altLang="en-US" sz="2000" dirty="0"/>
          </a:p>
        </p:txBody>
      </p:sp>
      <p:sp>
        <p:nvSpPr>
          <p:cNvPr id="11" name="文本框 10"/>
          <p:cNvSpPr txBox="1"/>
          <p:nvPr/>
        </p:nvSpPr>
        <p:spPr>
          <a:xfrm>
            <a:off x="9123181" y="5021864"/>
            <a:ext cx="2734828" cy="954107"/>
          </a:xfrm>
          <a:prstGeom prst="rect">
            <a:avLst/>
          </a:prstGeom>
          <a:noFill/>
        </p:spPr>
        <p:txBody>
          <a:bodyPr wrap="square" rtlCol="0">
            <a:spAutoFit/>
          </a:bodyPr>
          <a:lstStyle/>
          <a:p>
            <a:r>
              <a:rPr lang="zh-CN" altLang="en-US" sz="2000" dirty="0" smtClean="0"/>
              <a:t>②瀑布图：</a:t>
            </a:r>
            <a:endParaRPr lang="en-US" altLang="zh-CN" sz="2000" dirty="0" smtClean="0"/>
          </a:p>
          <a:p>
            <a:r>
              <a:rPr lang="zh-CN" altLang="en-US" dirty="0"/>
              <a:t>展现整体与其组成的个体之间数值的组成</a:t>
            </a:r>
            <a:r>
              <a:rPr lang="zh-CN" altLang="en-US" dirty="0" smtClean="0"/>
              <a:t>关系。</a:t>
            </a:r>
            <a:endParaRPr lang="zh-CN" altLang="en-US" sz="2000" dirty="0"/>
          </a:p>
        </p:txBody>
      </p:sp>
      <p:sp>
        <p:nvSpPr>
          <p:cNvPr id="2" name="文本框 1"/>
          <p:cNvSpPr txBox="1"/>
          <p:nvPr/>
        </p:nvSpPr>
        <p:spPr>
          <a:xfrm>
            <a:off x="561951" y="1209878"/>
            <a:ext cx="3151308"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图表之一：柱状图</a:t>
            </a:r>
            <a:endParaRPr lang="zh-CN" altLang="en-US" sz="24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1996458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pic>
        <p:nvPicPr>
          <p:cNvPr id="1026" name="Picture 2" descr="https://upload-images.jianshu.io/upload_images/1510767-4cb28a113f74a45a.png?imageMogr2/auto-or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537" y="1302977"/>
            <a:ext cx="4204321" cy="3722247"/>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1322094" y="5085474"/>
            <a:ext cx="3937162" cy="1323439"/>
          </a:xfrm>
          <a:prstGeom prst="rect">
            <a:avLst/>
          </a:prstGeom>
          <a:noFill/>
        </p:spPr>
        <p:txBody>
          <a:bodyPr wrap="square" rtlCol="0">
            <a:spAutoFit/>
          </a:bodyPr>
          <a:lstStyle/>
          <a:p>
            <a:r>
              <a:rPr lang="zh-CN" altLang="en-US" sz="2000" dirty="0" smtClean="0">
                <a:latin typeface="仿宋" panose="02010609060101010101" pitchFamily="49" charset="-122"/>
                <a:ea typeface="仿宋" panose="02010609060101010101" pitchFamily="49" charset="-122"/>
              </a:rPr>
              <a:t>③图形图：</a:t>
            </a:r>
            <a:endParaRPr lang="en-US" altLang="zh-CN" sz="2000" dirty="0" smtClean="0">
              <a:latin typeface="仿宋" panose="02010609060101010101" pitchFamily="49" charset="-122"/>
              <a:ea typeface="仿宋" panose="02010609060101010101" pitchFamily="49" charset="-122"/>
            </a:endParaRPr>
          </a:p>
          <a:p>
            <a:r>
              <a:rPr lang="zh-CN" altLang="en-US" sz="2000" dirty="0">
                <a:latin typeface="仿宋" panose="02010609060101010101" pitchFamily="49" charset="-122"/>
                <a:ea typeface="仿宋" panose="02010609060101010101" pitchFamily="49" charset="-122"/>
              </a:rPr>
              <a:t>体现不同项类型在数值上的差异，从上到下一般是数值由大到小的规则进行</a:t>
            </a:r>
            <a:r>
              <a:rPr lang="zh-CN" altLang="en-US" sz="2000" dirty="0" smtClean="0">
                <a:latin typeface="仿宋" panose="02010609060101010101" pitchFamily="49" charset="-122"/>
                <a:ea typeface="仿宋" panose="02010609060101010101" pitchFamily="49" charset="-122"/>
              </a:rPr>
              <a:t>排序。</a:t>
            </a:r>
            <a:endParaRPr lang="zh-CN" altLang="en-US" sz="2000" dirty="0">
              <a:latin typeface="仿宋" panose="02010609060101010101" pitchFamily="49" charset="-122"/>
              <a:ea typeface="仿宋" panose="02010609060101010101" pitchFamily="49" charset="-122"/>
            </a:endParaRPr>
          </a:p>
        </p:txBody>
      </p:sp>
      <p:pic>
        <p:nvPicPr>
          <p:cNvPr id="12" name="图片 11"/>
          <p:cNvPicPr>
            <a:picLocks noChangeAspect="1"/>
          </p:cNvPicPr>
          <p:nvPr/>
        </p:nvPicPr>
        <p:blipFill>
          <a:blip r:embed="rId4"/>
          <a:stretch>
            <a:fillRect/>
          </a:stretch>
        </p:blipFill>
        <p:spPr>
          <a:xfrm>
            <a:off x="6054297" y="1302977"/>
            <a:ext cx="4230187" cy="3722247"/>
          </a:xfrm>
          <a:prstGeom prst="rect">
            <a:avLst/>
          </a:prstGeom>
        </p:spPr>
      </p:pic>
      <p:sp>
        <p:nvSpPr>
          <p:cNvPr id="15" name="文本框 14"/>
          <p:cNvSpPr txBox="1"/>
          <p:nvPr/>
        </p:nvSpPr>
        <p:spPr>
          <a:xfrm>
            <a:off x="6211500" y="5085474"/>
            <a:ext cx="3323440" cy="1405193"/>
          </a:xfrm>
          <a:prstGeom prst="rect">
            <a:avLst/>
          </a:prstGeom>
          <a:noFill/>
        </p:spPr>
        <p:txBody>
          <a:bodyPr wrap="square" rtlCol="0">
            <a:spAutoFit/>
          </a:bodyPr>
          <a:lstStyle/>
          <a:p>
            <a:pPr>
              <a:lnSpc>
                <a:spcPct val="150000"/>
              </a:lnSpc>
            </a:pPr>
            <a:r>
              <a:rPr lang="zh-CN" altLang="en-US" sz="2000" dirty="0" smtClean="0">
                <a:latin typeface="仿宋" panose="02010609060101010101" pitchFamily="49" charset="-122"/>
                <a:ea typeface="仿宋" panose="02010609060101010101" pitchFamily="49" charset="-122"/>
              </a:rPr>
              <a:t>④堆叠条形图：</a:t>
            </a:r>
            <a:endParaRPr lang="en-US" altLang="zh-CN" sz="2000" dirty="0" smtClean="0">
              <a:latin typeface="仿宋" panose="02010609060101010101" pitchFamily="49" charset="-122"/>
              <a:ea typeface="仿宋" panose="02010609060101010101" pitchFamily="49" charset="-122"/>
            </a:endParaRPr>
          </a:p>
          <a:p>
            <a:pPr>
              <a:lnSpc>
                <a:spcPct val="150000"/>
              </a:lnSpc>
            </a:pPr>
            <a:r>
              <a:rPr lang="zh-CN" altLang="en-US" sz="2000" dirty="0">
                <a:latin typeface="仿宋" panose="02010609060101010101" pitchFamily="49" charset="-122"/>
                <a:ea typeface="仿宋" panose="02010609060101010101" pitchFamily="49" charset="-122"/>
              </a:rPr>
              <a:t>多种类型数据在一段时间内的变化情况</a:t>
            </a:r>
            <a:r>
              <a:rPr lang="zh-CN" altLang="en-US" sz="2000" dirty="0" smtClean="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946062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3" y="650945"/>
            <a:ext cx="9327917" cy="584775"/>
          </a:xfrm>
          <a:prstGeom prst="rect">
            <a:avLst/>
          </a:prstGeom>
          <a:noFill/>
        </p:spPr>
        <p:txBody>
          <a:bodyPr wrap="square" rtlCol="0">
            <a:spAutoFit/>
          </a:bodyPr>
          <a:lstStyle/>
          <a:p>
            <a:r>
              <a:rPr lang="zh-CN" altLang="en-US" sz="3200" b="1" dirty="0" smtClean="0">
                <a:solidFill>
                  <a:srgbClr val="FFFF00"/>
                </a:solidFill>
                <a:latin typeface="黑体" panose="02010609060101010101" pitchFamily="49" charset="-122"/>
                <a:ea typeface="黑体" panose="02010609060101010101" pitchFamily="49" charset="-122"/>
              </a:rPr>
              <a:t>机器学习中的重要内容：</a:t>
            </a:r>
            <a:endParaRPr lang="zh-CN" altLang="en-US" sz="3200" b="1" dirty="0">
              <a:solidFill>
                <a:srgbClr val="FFFF00"/>
              </a:solidFill>
              <a:latin typeface="黑体" panose="02010609060101010101" pitchFamily="49" charset="-122"/>
              <a:ea typeface="黑体" panose="02010609060101010101" pitchFamily="49" charset="-122"/>
            </a:endParaRPr>
          </a:p>
        </p:txBody>
      </p:sp>
      <p:sp>
        <p:nvSpPr>
          <p:cNvPr id="3" name="圆角矩形 2"/>
          <p:cNvSpPr/>
          <p:nvPr/>
        </p:nvSpPr>
        <p:spPr>
          <a:xfrm>
            <a:off x="1172693" y="1828799"/>
            <a:ext cx="1783830" cy="712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t>数据</a:t>
            </a:r>
            <a:endParaRPr lang="zh-CN" altLang="en-US" sz="3200" dirty="0"/>
          </a:p>
        </p:txBody>
      </p:sp>
      <p:sp>
        <p:nvSpPr>
          <p:cNvPr id="4" name="圆角矩形 3"/>
          <p:cNvSpPr/>
          <p:nvPr/>
        </p:nvSpPr>
        <p:spPr>
          <a:xfrm>
            <a:off x="1172693" y="3892445"/>
            <a:ext cx="1783830" cy="712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t>模型</a:t>
            </a:r>
            <a:endParaRPr lang="zh-CN" altLang="en-US" sz="3200" dirty="0"/>
          </a:p>
        </p:txBody>
      </p:sp>
      <p:sp>
        <p:nvSpPr>
          <p:cNvPr id="5" name="矩形 4"/>
          <p:cNvSpPr/>
          <p:nvPr/>
        </p:nvSpPr>
        <p:spPr>
          <a:xfrm>
            <a:off x="3171381" y="1626431"/>
            <a:ext cx="8224603" cy="1667764"/>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经验最终要转换为计算机能理解的数据，这样计算机才能从经验中学习。谁掌握的数据量大、质量高，谁就占据了机器学习和人工智能领域最有利的资本</a:t>
            </a:r>
            <a:r>
              <a:rPr lang="zh-CN" altLang="en-US" sz="2400" dirty="0" smtClean="0">
                <a:latin typeface="仿宋" panose="02010609060101010101" pitchFamily="49" charset="-122"/>
                <a:ea typeface="仿宋" panose="02010609060101010101" pitchFamily="49" charset="-122"/>
              </a:rPr>
              <a:t>。（类比教育）</a:t>
            </a:r>
            <a:endParaRPr lang="zh-CN" altLang="en-US" sz="2400" dirty="0">
              <a:latin typeface="仿宋" panose="02010609060101010101" pitchFamily="49" charset="-122"/>
              <a:ea typeface="仿宋" panose="02010609060101010101" pitchFamily="49" charset="-122"/>
            </a:endParaRPr>
          </a:p>
        </p:txBody>
      </p:sp>
      <p:sp>
        <p:nvSpPr>
          <p:cNvPr id="6" name="矩形 5"/>
          <p:cNvSpPr/>
          <p:nvPr/>
        </p:nvSpPr>
        <p:spPr>
          <a:xfrm>
            <a:off x="3171380" y="3707392"/>
            <a:ext cx="8224603" cy="2862322"/>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即算法，可以简单理解为函数，即让训练数据</a:t>
            </a:r>
            <a:r>
              <a:rPr lang="zh-CN" altLang="en-US" sz="2400" dirty="0">
                <a:latin typeface="仿宋" panose="02010609060101010101" pitchFamily="49" charset="-122"/>
                <a:ea typeface="仿宋" panose="02010609060101010101" pitchFamily="49" charset="-122"/>
              </a:rPr>
              <a:t>作为输入来</a:t>
            </a:r>
            <a:r>
              <a:rPr lang="zh-CN" altLang="en-US" sz="2400" dirty="0" smtClean="0">
                <a:latin typeface="仿宋" panose="02010609060101010101" pitchFamily="49" charset="-122"/>
                <a:ea typeface="仿宋" panose="02010609060101010101" pitchFamily="49" charset="-122"/>
              </a:rPr>
              <a:t>训练模型，以得到拥有合适参数的函数。</a:t>
            </a:r>
            <a:r>
              <a:rPr lang="zh-CN" altLang="en-US" sz="2400" dirty="0">
                <a:latin typeface="仿宋" panose="02010609060101010101" pitchFamily="49" charset="-122"/>
                <a:ea typeface="仿宋" panose="02010609060101010101" pitchFamily="49" charset="-122"/>
              </a:rPr>
              <a:t>经过训练的模型，最终就成了机器学习的核心，使得模型成为了能产生决策的中枢。一个经过良好训练的模型，当输入一个新事件时，会做出适当的反应，产生优质的</a:t>
            </a:r>
            <a:r>
              <a:rPr lang="zh-CN" altLang="en-US" sz="2400" dirty="0" smtClean="0">
                <a:latin typeface="仿宋" panose="02010609060101010101" pitchFamily="49" charset="-122"/>
                <a:ea typeface="仿宋" panose="02010609060101010101" pitchFamily="49" charset="-122"/>
              </a:rPr>
              <a:t>输出。</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6813933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sp>
        <p:nvSpPr>
          <p:cNvPr id="13" name="文本框 12"/>
          <p:cNvSpPr txBox="1"/>
          <p:nvPr/>
        </p:nvSpPr>
        <p:spPr>
          <a:xfrm>
            <a:off x="1090337" y="4248143"/>
            <a:ext cx="4382020" cy="2246769"/>
          </a:xfrm>
          <a:prstGeom prst="rect">
            <a:avLst/>
          </a:prstGeom>
          <a:noFill/>
        </p:spPr>
        <p:txBody>
          <a:bodyPr wrap="square" rtlCol="0">
            <a:spAutoFit/>
          </a:bodyPr>
          <a:lstStyle/>
          <a:p>
            <a:r>
              <a:rPr lang="zh-CN" altLang="en-US" sz="2000" dirty="0" smtClean="0">
                <a:latin typeface="仿宋" panose="02010609060101010101" pitchFamily="49" charset="-122"/>
                <a:ea typeface="仿宋" panose="02010609060101010101" pitchFamily="49" charset="-122"/>
              </a:rPr>
              <a:t>⑤直方图：</a:t>
            </a:r>
            <a:endParaRPr lang="en-US" altLang="zh-CN" sz="2000" dirty="0" smtClean="0">
              <a:latin typeface="仿宋" panose="02010609060101010101" pitchFamily="49" charset="-122"/>
              <a:ea typeface="仿宋" panose="02010609060101010101" pitchFamily="49" charset="-122"/>
            </a:endParaRPr>
          </a:p>
          <a:p>
            <a:r>
              <a:rPr lang="zh-CN" altLang="en-US" sz="2000" dirty="0" smtClean="0">
                <a:latin typeface="仿宋" panose="02010609060101010101" pitchFamily="49" charset="-122"/>
                <a:ea typeface="仿宋" panose="02010609060101010101" pitchFamily="49" charset="-122"/>
              </a:rPr>
              <a:t>又称为质量分布</a:t>
            </a:r>
            <a:r>
              <a:rPr lang="zh-CN" altLang="en-US" sz="2000" dirty="0">
                <a:latin typeface="仿宋" panose="02010609060101010101" pitchFamily="49" charset="-122"/>
                <a:ea typeface="仿宋" panose="02010609060101010101" pitchFamily="49" charset="-122"/>
              </a:rPr>
              <a:t>图。一系列高度不等的纵向条纹或线段表示数据分布的情况。它是一种条形图</a:t>
            </a:r>
            <a:r>
              <a:rPr lang="zh-CN" altLang="en-US" sz="2000" dirty="0" smtClean="0">
                <a:latin typeface="仿宋" panose="02010609060101010101" pitchFamily="49" charset="-122"/>
                <a:ea typeface="仿宋" panose="02010609060101010101" pitchFamily="49" charset="-122"/>
              </a:rPr>
              <a:t>。为了</a:t>
            </a:r>
            <a:r>
              <a:rPr lang="zh-CN" altLang="en-US" sz="2000" dirty="0">
                <a:latin typeface="仿宋" panose="02010609060101010101" pitchFamily="49" charset="-122"/>
                <a:ea typeface="仿宋" panose="02010609060101010101" pitchFamily="49" charset="-122"/>
              </a:rPr>
              <a:t>构建直方图，第一步是将值的范围分段，即将整个值的范围分成一系列间隔，然后计算每个间隔中有多少值。</a:t>
            </a:r>
          </a:p>
        </p:txBody>
      </p:sp>
      <p:pic>
        <p:nvPicPr>
          <p:cNvPr id="2" name="图片 1"/>
          <p:cNvPicPr>
            <a:picLocks noChangeAspect="1"/>
          </p:cNvPicPr>
          <p:nvPr/>
        </p:nvPicPr>
        <p:blipFill>
          <a:blip r:embed="rId3"/>
          <a:stretch>
            <a:fillRect/>
          </a:stretch>
        </p:blipFill>
        <p:spPr>
          <a:xfrm>
            <a:off x="8236046" y="4581838"/>
            <a:ext cx="2673704" cy="1779125"/>
          </a:xfrm>
          <a:prstGeom prst="rect">
            <a:avLst/>
          </a:prstGeom>
        </p:spPr>
      </p:pic>
      <p:pic>
        <p:nvPicPr>
          <p:cNvPr id="3" name="图片 2"/>
          <p:cNvPicPr>
            <a:picLocks noChangeAspect="1"/>
          </p:cNvPicPr>
          <p:nvPr/>
        </p:nvPicPr>
        <p:blipFill>
          <a:blip r:embed="rId4"/>
          <a:stretch>
            <a:fillRect/>
          </a:stretch>
        </p:blipFill>
        <p:spPr>
          <a:xfrm>
            <a:off x="5405485" y="4575151"/>
            <a:ext cx="2673702" cy="1785812"/>
          </a:xfrm>
          <a:prstGeom prst="rect">
            <a:avLst/>
          </a:prstGeom>
        </p:spPr>
      </p:pic>
      <p:pic>
        <p:nvPicPr>
          <p:cNvPr id="7" name="图片 6"/>
          <p:cNvPicPr>
            <a:picLocks noChangeAspect="1"/>
          </p:cNvPicPr>
          <p:nvPr/>
        </p:nvPicPr>
        <p:blipFill>
          <a:blip r:embed="rId5"/>
          <a:stretch>
            <a:fillRect/>
          </a:stretch>
        </p:blipFill>
        <p:spPr>
          <a:xfrm>
            <a:off x="6196953" y="1137843"/>
            <a:ext cx="4712797" cy="2983129"/>
          </a:xfrm>
          <a:prstGeom prst="rect">
            <a:avLst/>
          </a:prstGeom>
        </p:spPr>
      </p:pic>
      <p:pic>
        <p:nvPicPr>
          <p:cNvPr id="8" name="图片 7"/>
          <p:cNvPicPr>
            <a:picLocks noChangeAspect="1"/>
          </p:cNvPicPr>
          <p:nvPr/>
        </p:nvPicPr>
        <p:blipFill>
          <a:blip r:embed="rId6"/>
          <a:stretch>
            <a:fillRect/>
          </a:stretch>
        </p:blipFill>
        <p:spPr>
          <a:xfrm>
            <a:off x="1090337" y="1137843"/>
            <a:ext cx="4778726" cy="2979869"/>
          </a:xfrm>
          <a:prstGeom prst="rect">
            <a:avLst/>
          </a:prstGeom>
        </p:spPr>
      </p:pic>
    </p:spTree>
    <p:extLst>
      <p:ext uri="{BB962C8B-B14F-4D97-AF65-F5344CB8AC3E}">
        <p14:creationId xmlns:p14="http://schemas.microsoft.com/office/powerpoint/2010/main" val="23084956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pic>
        <p:nvPicPr>
          <p:cNvPr id="2050" name="Picture 2" descr="https://upload-images.jianshu.io/upload_images/1510767-ebbc7745cc1c9459.png?imageMogr2/auto-or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51" y="2196230"/>
            <a:ext cx="4933950" cy="3905251"/>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561951" y="1209878"/>
            <a:ext cx="3151308"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图表之二：折线图</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2" name="矩形 1"/>
          <p:cNvSpPr/>
          <p:nvPr/>
        </p:nvSpPr>
        <p:spPr>
          <a:xfrm>
            <a:off x="3580738" y="1209878"/>
            <a:ext cx="8218998" cy="830997"/>
          </a:xfrm>
          <a:prstGeom prst="rect">
            <a:avLst/>
          </a:prstGeom>
        </p:spPr>
        <p:txBody>
          <a:bodyPr wrap="square">
            <a:spAutoFit/>
          </a:bodyPr>
          <a:lstStyle/>
          <a:p>
            <a:r>
              <a:rPr lang="zh-CN" altLang="en-US" sz="2400" dirty="0">
                <a:latin typeface="仿宋" panose="02010609060101010101" pitchFamily="49" charset="-122"/>
                <a:ea typeface="仿宋" panose="02010609060101010101" pitchFamily="49" charset="-122"/>
              </a:rPr>
              <a:t>显示随时间（根据常用比例设置）而变化的连续数据</a:t>
            </a:r>
            <a:r>
              <a:rPr lang="zh-CN" altLang="en-US" sz="2400" dirty="0" smtClean="0">
                <a:latin typeface="仿宋" panose="02010609060101010101" pitchFamily="49" charset="-122"/>
                <a:ea typeface="仿宋" panose="02010609060101010101" pitchFamily="49" charset="-122"/>
              </a:rPr>
              <a:t>，主要用于趋势分析。</a:t>
            </a:r>
            <a:endParaRPr lang="zh-CN" altLang="en-US" sz="2400" dirty="0">
              <a:latin typeface="仿宋" panose="02010609060101010101" pitchFamily="49" charset="-122"/>
              <a:ea typeface="仿宋" panose="02010609060101010101" pitchFamily="49" charset="-122"/>
            </a:endParaRPr>
          </a:p>
        </p:txBody>
      </p:sp>
      <p:pic>
        <p:nvPicPr>
          <p:cNvPr id="2052" name="Picture 4" descr="https://upload-images.jianshu.io/upload_images/1510767-90ae01dfe972ecfc.png?imageMogr2/auto-ori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586" y="2196230"/>
            <a:ext cx="3080605" cy="26785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images.jianshu.io/upload_images/1510767-d7d3303a92cc027a.png?imageMogr2/auto-ori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1715" y="2196230"/>
            <a:ext cx="2929285" cy="2678530"/>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5760098" y="4950302"/>
            <a:ext cx="3026093" cy="1323439"/>
          </a:xfrm>
          <a:prstGeom prst="rect">
            <a:avLst/>
          </a:prstGeom>
          <a:noFill/>
        </p:spPr>
        <p:txBody>
          <a:bodyPr wrap="square" rtlCol="0">
            <a:spAutoFit/>
          </a:bodyPr>
          <a:lstStyle/>
          <a:p>
            <a:r>
              <a:rPr lang="zh-CN" altLang="en-US" sz="2000" dirty="0" smtClean="0"/>
              <a:t>①折线对比图</a:t>
            </a:r>
            <a:endParaRPr lang="en-US" altLang="zh-CN" sz="2000" dirty="0" smtClean="0"/>
          </a:p>
          <a:p>
            <a:r>
              <a:rPr lang="zh-CN" altLang="en-US" sz="2000" dirty="0"/>
              <a:t>显示随时间而变化的连续数据，主要用于显示在相等时间间隔下数据的趋势</a:t>
            </a:r>
          </a:p>
        </p:txBody>
      </p:sp>
      <p:sp>
        <p:nvSpPr>
          <p:cNvPr id="16" name="文本框 15"/>
          <p:cNvSpPr txBox="1"/>
          <p:nvPr/>
        </p:nvSpPr>
        <p:spPr>
          <a:xfrm>
            <a:off x="9050388" y="4950302"/>
            <a:ext cx="3026093" cy="1015663"/>
          </a:xfrm>
          <a:prstGeom prst="rect">
            <a:avLst/>
          </a:prstGeom>
          <a:noFill/>
        </p:spPr>
        <p:txBody>
          <a:bodyPr wrap="square" rtlCol="0">
            <a:spAutoFit/>
          </a:bodyPr>
          <a:lstStyle/>
          <a:p>
            <a:r>
              <a:rPr lang="zh-CN" altLang="en-US" sz="2000" dirty="0" smtClean="0"/>
              <a:t>②面积图</a:t>
            </a:r>
            <a:endParaRPr lang="en-US" altLang="zh-CN" sz="2000" dirty="0" smtClean="0"/>
          </a:p>
          <a:p>
            <a:r>
              <a:rPr lang="zh-CN" altLang="en-US" sz="2000" dirty="0"/>
              <a:t>面积图强调数量随时间而变化的程度</a:t>
            </a:r>
          </a:p>
        </p:txBody>
      </p:sp>
    </p:spTree>
    <p:extLst>
      <p:ext uri="{BB962C8B-B14F-4D97-AF65-F5344CB8AC3E}">
        <p14:creationId xmlns:p14="http://schemas.microsoft.com/office/powerpoint/2010/main" val="26361182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pic>
        <p:nvPicPr>
          <p:cNvPr id="3074" name="Picture 2" descr="https://upload-images.jianshu.io/upload_images/1510767-ae30c2d651c5f5e9.png?imageMogr2/auto-or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223" y="1236109"/>
            <a:ext cx="4972050" cy="4381501"/>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2950139" y="5678215"/>
            <a:ext cx="4667210" cy="707886"/>
          </a:xfrm>
          <a:prstGeom prst="rect">
            <a:avLst/>
          </a:prstGeom>
          <a:noFill/>
        </p:spPr>
        <p:txBody>
          <a:bodyPr wrap="square" rtlCol="0">
            <a:spAutoFit/>
          </a:bodyPr>
          <a:lstStyle/>
          <a:p>
            <a:r>
              <a:rPr lang="zh-CN" altLang="en-US" sz="2000" dirty="0" smtClean="0"/>
              <a:t>③堆叠面积图：</a:t>
            </a:r>
            <a:endParaRPr lang="en-US" altLang="zh-CN" sz="2000" dirty="0" smtClean="0"/>
          </a:p>
          <a:p>
            <a:r>
              <a:rPr lang="zh-CN" altLang="en-US" sz="2000" dirty="0">
                <a:latin typeface="-apple-system"/>
              </a:rPr>
              <a:t>体现多种类型随时间变化的</a:t>
            </a:r>
            <a:r>
              <a:rPr lang="zh-CN" altLang="en-US" sz="2000" dirty="0" smtClean="0">
                <a:latin typeface="-apple-system"/>
              </a:rPr>
              <a:t>程度</a:t>
            </a:r>
            <a:r>
              <a:rPr lang="zh-CN" altLang="en-US" sz="2000" dirty="0" smtClean="0"/>
              <a:t>。</a:t>
            </a:r>
            <a:endParaRPr lang="zh-CN" altLang="en-US" sz="2000" dirty="0"/>
          </a:p>
        </p:txBody>
      </p:sp>
    </p:spTree>
    <p:extLst>
      <p:ext uri="{BB962C8B-B14F-4D97-AF65-F5344CB8AC3E}">
        <p14:creationId xmlns:p14="http://schemas.microsoft.com/office/powerpoint/2010/main" val="31388611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sp>
        <p:nvSpPr>
          <p:cNvPr id="8" name="文本框 7"/>
          <p:cNvSpPr txBox="1"/>
          <p:nvPr/>
        </p:nvSpPr>
        <p:spPr>
          <a:xfrm>
            <a:off x="561951" y="1209878"/>
            <a:ext cx="3151308"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图表之三：散点图</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2" name="矩形 1"/>
          <p:cNvSpPr/>
          <p:nvPr/>
        </p:nvSpPr>
        <p:spPr>
          <a:xfrm>
            <a:off x="3291839" y="1209878"/>
            <a:ext cx="8784641" cy="830997"/>
          </a:xfrm>
          <a:prstGeom prst="rect">
            <a:avLst/>
          </a:prstGeom>
        </p:spPr>
        <p:txBody>
          <a:bodyPr wrap="square">
            <a:spAutoFit/>
          </a:bodyPr>
          <a:lstStyle/>
          <a:p>
            <a:r>
              <a:rPr lang="zh-CN" altLang="en-US" sz="2400" dirty="0">
                <a:latin typeface="仿宋" panose="02010609060101010101" pitchFamily="49" charset="-122"/>
                <a:ea typeface="仿宋" panose="02010609060101010101" pitchFamily="49" charset="-122"/>
              </a:rPr>
              <a:t>散点图表示因变量随自变量而变化的大致趋势，据此可以选择合适的函数对数据点进行拟合。主要用于查找变量之间的</a:t>
            </a:r>
            <a:r>
              <a:rPr lang="zh-CN" altLang="en-US" sz="2400" dirty="0" smtClean="0">
                <a:latin typeface="仿宋" panose="02010609060101010101" pitchFamily="49" charset="-122"/>
                <a:ea typeface="仿宋" panose="02010609060101010101" pitchFamily="49" charset="-122"/>
              </a:rPr>
              <a:t>相关性。</a:t>
            </a:r>
            <a:endParaRPr lang="zh-CN" altLang="en-US" sz="2400" dirty="0">
              <a:latin typeface="仿宋" panose="02010609060101010101" pitchFamily="49" charset="-122"/>
              <a:ea typeface="仿宋" panose="02010609060101010101" pitchFamily="49" charset="-122"/>
            </a:endParaRPr>
          </a:p>
        </p:txBody>
      </p:sp>
      <p:pic>
        <p:nvPicPr>
          <p:cNvPr id="5122" name="Picture 2" descr="https://upload-images.jianshu.io/upload_images/76024-a2e031b1185c53d6.png?imageMogr2/auto-or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983" y="2040875"/>
            <a:ext cx="3609892" cy="45725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5b0988e595225.cdn.sohucs.com/images/20171001/8796c3bf397540c091ecd922d8da1c5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90" y="2348168"/>
            <a:ext cx="4841737" cy="36070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5b0988e595225.cdn.sohucs.com/images/20171001/a88c6e2076f3427091ee852515d4570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490" y="2262667"/>
            <a:ext cx="5236799" cy="390141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99715" y="6239811"/>
            <a:ext cx="5581815" cy="400110"/>
          </a:xfrm>
          <a:prstGeom prst="rect">
            <a:avLst/>
          </a:prstGeom>
        </p:spPr>
        <p:txBody>
          <a:bodyPr wrap="square">
            <a:spAutoFit/>
          </a:bodyPr>
          <a:lstStyle/>
          <a:p>
            <a:r>
              <a:rPr lang="zh-CN" altLang="en-US" sz="2000" dirty="0" smtClean="0">
                <a:latin typeface="-apple-system"/>
              </a:rPr>
              <a:t>①二维散点图：用于</a:t>
            </a:r>
            <a:r>
              <a:rPr lang="zh-CN" altLang="en-US" sz="2000" dirty="0">
                <a:latin typeface="-apple-system"/>
              </a:rPr>
              <a:t>发现</a:t>
            </a:r>
            <a:r>
              <a:rPr lang="en-US" altLang="zh-CN" sz="2000" dirty="0">
                <a:latin typeface="-apple-system"/>
              </a:rPr>
              <a:t>X</a:t>
            </a:r>
            <a:r>
              <a:rPr lang="zh-CN" altLang="en-US" sz="2000" dirty="0">
                <a:latin typeface="-apple-system"/>
              </a:rPr>
              <a:t>、</a:t>
            </a:r>
            <a:r>
              <a:rPr lang="en-US" altLang="zh-CN" sz="2000" dirty="0">
                <a:latin typeface="-apple-system"/>
              </a:rPr>
              <a:t>Y</a:t>
            </a:r>
            <a:r>
              <a:rPr lang="zh-CN" altLang="en-US" sz="2000" dirty="0">
                <a:latin typeface="-apple-system"/>
              </a:rPr>
              <a:t>轴代表变量的关系</a:t>
            </a:r>
            <a:endParaRPr lang="zh-CN" altLang="en-US" sz="2000" dirty="0"/>
          </a:p>
        </p:txBody>
      </p:sp>
      <p:sp>
        <p:nvSpPr>
          <p:cNvPr id="5" name="文本框 4"/>
          <p:cNvSpPr txBox="1"/>
          <p:nvPr/>
        </p:nvSpPr>
        <p:spPr>
          <a:xfrm>
            <a:off x="6745209" y="2971031"/>
            <a:ext cx="747423" cy="2677656"/>
          </a:xfrm>
          <a:prstGeom prst="rect">
            <a:avLst/>
          </a:prstGeom>
          <a:noFill/>
        </p:spPr>
        <p:txBody>
          <a:bodyPr wrap="square" rtlCol="0">
            <a:spAutoFit/>
          </a:bodyPr>
          <a:lstStyle/>
          <a:p>
            <a:r>
              <a:rPr lang="zh-CN" altLang="en-US" sz="2800" dirty="0" smtClean="0">
                <a:solidFill>
                  <a:srgbClr val="FFFF00"/>
                </a:solidFill>
              </a:rPr>
              <a:t>几种相关类型</a:t>
            </a:r>
            <a:endParaRPr lang="zh-CN" altLang="en-US" sz="2800" dirty="0">
              <a:solidFill>
                <a:srgbClr val="FFFF00"/>
              </a:solidFill>
            </a:endParaRPr>
          </a:p>
        </p:txBody>
      </p:sp>
    </p:spTree>
    <p:extLst>
      <p:ext uri="{BB962C8B-B14F-4D97-AF65-F5344CB8AC3E}">
        <p14:creationId xmlns:p14="http://schemas.microsoft.com/office/powerpoint/2010/main" val="10565143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pic>
        <p:nvPicPr>
          <p:cNvPr id="7" name="图片 6"/>
          <p:cNvPicPr>
            <a:picLocks noChangeAspect="1"/>
          </p:cNvPicPr>
          <p:nvPr/>
        </p:nvPicPr>
        <p:blipFill>
          <a:blip r:embed="rId3"/>
          <a:stretch>
            <a:fillRect/>
          </a:stretch>
        </p:blipFill>
        <p:spPr>
          <a:xfrm>
            <a:off x="827102" y="1193813"/>
            <a:ext cx="5067300" cy="4486275"/>
          </a:xfrm>
          <a:prstGeom prst="rect">
            <a:avLst/>
          </a:prstGeom>
        </p:spPr>
      </p:pic>
      <p:sp>
        <p:nvSpPr>
          <p:cNvPr id="12" name="矩形 11"/>
          <p:cNvSpPr/>
          <p:nvPr/>
        </p:nvSpPr>
        <p:spPr>
          <a:xfrm>
            <a:off x="1490037" y="5745585"/>
            <a:ext cx="4031311" cy="1015663"/>
          </a:xfrm>
          <a:prstGeom prst="rect">
            <a:avLst/>
          </a:prstGeom>
        </p:spPr>
        <p:txBody>
          <a:bodyPr wrap="square">
            <a:spAutoFit/>
          </a:bodyPr>
          <a:lstStyle/>
          <a:p>
            <a:r>
              <a:rPr lang="zh-CN" altLang="en-US" sz="2000" dirty="0" smtClean="0">
                <a:latin typeface="仿宋" panose="02010609060101010101" pitchFamily="49" charset="-122"/>
                <a:ea typeface="仿宋" panose="02010609060101010101" pitchFamily="49" charset="-122"/>
              </a:rPr>
              <a:t>②气泡图：</a:t>
            </a:r>
            <a:endParaRPr lang="en-US" altLang="zh-CN" sz="2000" dirty="0" smtClean="0">
              <a:latin typeface="仿宋" panose="02010609060101010101" pitchFamily="49" charset="-122"/>
              <a:ea typeface="仿宋" panose="02010609060101010101" pitchFamily="49" charset="-122"/>
            </a:endParaRPr>
          </a:p>
          <a:p>
            <a:r>
              <a:rPr lang="zh-CN" altLang="en-US" sz="2000" dirty="0" smtClean="0">
                <a:latin typeface="仿宋" panose="02010609060101010101" pitchFamily="49" charset="-122"/>
                <a:ea typeface="仿宋" panose="02010609060101010101" pitchFamily="49" charset="-122"/>
              </a:rPr>
              <a:t>使用</a:t>
            </a:r>
            <a:r>
              <a:rPr lang="en-US" altLang="zh-CN" sz="2000" dirty="0">
                <a:latin typeface="仿宋" panose="02010609060101010101" pitchFamily="49" charset="-122"/>
                <a:ea typeface="仿宋" panose="02010609060101010101" pitchFamily="49" charset="-122"/>
              </a:rPr>
              <a:t>X</a:t>
            </a:r>
            <a:r>
              <a:rPr lang="zh-CN" altLang="en-US" sz="2000" dirty="0">
                <a:latin typeface="仿宋" panose="02010609060101010101" pitchFamily="49" charset="-122"/>
                <a:ea typeface="仿宋" panose="02010609060101010101" pitchFamily="49" charset="-122"/>
              </a:rPr>
              <a:t>、</a:t>
            </a:r>
            <a:r>
              <a:rPr lang="en-US" altLang="zh-CN" sz="2000" dirty="0">
                <a:latin typeface="仿宋" panose="02010609060101010101" pitchFamily="49" charset="-122"/>
                <a:ea typeface="仿宋" panose="02010609060101010101" pitchFamily="49" charset="-122"/>
              </a:rPr>
              <a:t>Y</a:t>
            </a:r>
            <a:r>
              <a:rPr lang="zh-CN" altLang="en-US" sz="2000" dirty="0">
                <a:latin typeface="仿宋" panose="02010609060101010101" pitchFamily="49" charset="-122"/>
                <a:ea typeface="仿宋" panose="02010609060101010101" pitchFamily="49" charset="-122"/>
              </a:rPr>
              <a:t>，气泡大小，颜色等表达变量信息，探查数据</a:t>
            </a:r>
            <a:r>
              <a:rPr lang="zh-CN" altLang="en-US" sz="2000" dirty="0" smtClean="0">
                <a:latin typeface="仿宋" panose="02010609060101010101" pitchFamily="49" charset="-122"/>
                <a:ea typeface="仿宋" panose="02010609060101010101" pitchFamily="49" charset="-122"/>
              </a:rPr>
              <a:t>关系。</a:t>
            </a:r>
            <a:endParaRPr lang="zh-CN" altLang="en-US" sz="2000" dirty="0">
              <a:latin typeface="仿宋" panose="02010609060101010101" pitchFamily="49" charset="-122"/>
              <a:ea typeface="仿宋" panose="02010609060101010101" pitchFamily="49" charset="-122"/>
            </a:endParaRPr>
          </a:p>
        </p:txBody>
      </p:sp>
      <p:sp>
        <p:nvSpPr>
          <p:cNvPr id="9" name="矩形 8"/>
          <p:cNvSpPr/>
          <p:nvPr/>
        </p:nvSpPr>
        <p:spPr>
          <a:xfrm>
            <a:off x="6093349" y="2720845"/>
            <a:ext cx="5181600" cy="2862322"/>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空气质量指数解读：图</a:t>
            </a:r>
            <a:r>
              <a:rPr lang="zh-CN" altLang="en-US" sz="2400" dirty="0">
                <a:latin typeface="仿宋" panose="02010609060101010101" pitchFamily="49" charset="-122"/>
                <a:ea typeface="仿宋" panose="02010609060101010101" pitchFamily="49" charset="-122"/>
              </a:rPr>
              <a:t>中有4个变量，X轴为时间，Y轴为AQI指数，气泡大小为PM2.5的值大小，颜色深浅为二氧化硫的值。注意气泡大小是气泡面积表达，不是按照圆的直径</a:t>
            </a:r>
          </a:p>
        </p:txBody>
      </p:sp>
    </p:spTree>
    <p:extLst>
      <p:ext uri="{BB962C8B-B14F-4D97-AF65-F5344CB8AC3E}">
        <p14:creationId xmlns:p14="http://schemas.microsoft.com/office/powerpoint/2010/main" val="10940364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sp>
        <p:nvSpPr>
          <p:cNvPr id="8" name="文本框 7"/>
          <p:cNvSpPr txBox="1"/>
          <p:nvPr/>
        </p:nvSpPr>
        <p:spPr>
          <a:xfrm>
            <a:off x="561951" y="1209878"/>
            <a:ext cx="3151308"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图表之四：雷达图</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2" name="矩形 1"/>
          <p:cNvSpPr/>
          <p:nvPr/>
        </p:nvSpPr>
        <p:spPr>
          <a:xfrm>
            <a:off x="3291839" y="1209878"/>
            <a:ext cx="8784641" cy="830997"/>
          </a:xfrm>
          <a:prstGeom prst="rect">
            <a:avLst/>
          </a:prstGeom>
        </p:spPr>
        <p:txBody>
          <a:bodyPr wrap="square">
            <a:spAutoFit/>
          </a:bodyPr>
          <a:lstStyle/>
          <a:p>
            <a:r>
              <a:rPr lang="zh-CN" altLang="en-US" sz="2400" dirty="0">
                <a:latin typeface="仿宋" panose="02010609060101010101" pitchFamily="49" charset="-122"/>
                <a:ea typeface="仿宋" panose="02010609060101010101" pitchFamily="49" charset="-122"/>
              </a:rPr>
              <a:t>集中划在一个圆形的图表上，来表现一个整体中的各项个体比率的</a:t>
            </a:r>
            <a:r>
              <a:rPr lang="zh-CN" altLang="en-US" sz="2400" dirty="0" smtClean="0">
                <a:latin typeface="仿宋" panose="02010609060101010101" pitchFamily="49" charset="-122"/>
                <a:ea typeface="仿宋" panose="02010609060101010101" pitchFamily="49" charset="-122"/>
              </a:rPr>
              <a:t>情况。主要</a:t>
            </a:r>
            <a:r>
              <a:rPr lang="zh-CN" altLang="en-US" sz="2400" dirty="0">
                <a:latin typeface="仿宋" panose="02010609060101010101" pitchFamily="49" charset="-122"/>
                <a:ea typeface="仿宋" panose="02010609060101010101" pitchFamily="49" charset="-122"/>
              </a:rPr>
              <a:t>用于各项指标整体情况分析。</a:t>
            </a:r>
          </a:p>
        </p:txBody>
      </p:sp>
      <p:pic>
        <p:nvPicPr>
          <p:cNvPr id="8194" name="Picture 2" descr="https://upload-images.jianshu.io/upload_images/1510767-dddec7390985843a.png?imageMogr2/auto-or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51" y="2169685"/>
            <a:ext cx="5076825" cy="45053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images.jianshu.io/upload_images/1510767-e29cac0e8870f21b.png?imageMogr2/auto-ori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612" y="2169684"/>
            <a:ext cx="5527540"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8735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738664"/>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a:latin typeface="仿宋" panose="02010609060101010101" pitchFamily="49" charset="-122"/>
                <a:ea typeface="仿宋" panose="02010609060101010101" pitchFamily="49" charset="-122"/>
              </a:rPr>
              <a:t>）常见可视化图表的内涵</a:t>
            </a:r>
          </a:p>
        </p:txBody>
      </p:sp>
      <p:sp>
        <p:nvSpPr>
          <p:cNvPr id="8" name="文本框 7"/>
          <p:cNvSpPr txBox="1"/>
          <p:nvPr/>
        </p:nvSpPr>
        <p:spPr>
          <a:xfrm>
            <a:off x="561951" y="1209878"/>
            <a:ext cx="3151308"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图表之五：地图</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2" name="矩形 1"/>
          <p:cNvSpPr/>
          <p:nvPr/>
        </p:nvSpPr>
        <p:spPr>
          <a:xfrm>
            <a:off x="2878373" y="1209878"/>
            <a:ext cx="9198108" cy="1200329"/>
          </a:xfrm>
          <a:prstGeom prst="rect">
            <a:avLst/>
          </a:prstGeom>
        </p:spPr>
        <p:txBody>
          <a:bodyPr wrap="square">
            <a:spAutoFit/>
          </a:bodyPr>
          <a:lstStyle/>
          <a:p>
            <a:r>
              <a:rPr lang="zh-CN" altLang="en-US" sz="2400" dirty="0">
                <a:latin typeface="仿宋" panose="02010609060101010101" pitchFamily="49" charset="-122"/>
                <a:ea typeface="仿宋" panose="02010609060101010101" pitchFamily="49" charset="-122"/>
              </a:rPr>
              <a:t>按一定的比例运用符号、颜色、文字注记等描绘显示地球表面的自然地理、行政区域、社会经济状况的图形。主要用于体现地理位置上各项数据的</a:t>
            </a:r>
            <a:r>
              <a:rPr lang="zh-CN" altLang="en-US" sz="2400" dirty="0" smtClean="0">
                <a:latin typeface="仿宋" panose="02010609060101010101" pitchFamily="49" charset="-122"/>
                <a:ea typeface="仿宋" panose="02010609060101010101" pitchFamily="49" charset="-122"/>
              </a:rPr>
              <a:t>情况。</a:t>
            </a:r>
            <a:endParaRPr lang="zh-CN" altLang="en-US" sz="2400" dirty="0">
              <a:latin typeface="仿宋" panose="02010609060101010101" pitchFamily="49" charset="-122"/>
              <a:ea typeface="仿宋" panose="02010609060101010101" pitchFamily="49" charset="-122"/>
            </a:endParaRPr>
          </a:p>
        </p:txBody>
      </p:sp>
      <p:pic>
        <p:nvPicPr>
          <p:cNvPr id="5" name="图片 4"/>
          <p:cNvPicPr>
            <a:picLocks noChangeAspect="1"/>
          </p:cNvPicPr>
          <p:nvPr/>
        </p:nvPicPr>
        <p:blipFill>
          <a:blip r:embed="rId3"/>
          <a:stretch>
            <a:fillRect/>
          </a:stretch>
        </p:blipFill>
        <p:spPr>
          <a:xfrm>
            <a:off x="3031599" y="2481519"/>
            <a:ext cx="6366842" cy="4206074"/>
          </a:xfrm>
          <a:prstGeom prst="rect">
            <a:avLst/>
          </a:prstGeom>
        </p:spPr>
      </p:pic>
    </p:spTree>
    <p:extLst>
      <p:ext uri="{BB962C8B-B14F-4D97-AF65-F5344CB8AC3E}">
        <p14:creationId xmlns:p14="http://schemas.microsoft.com/office/powerpoint/2010/main" val="14858563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423158" y="769785"/>
            <a:ext cx="3433225" cy="3057514"/>
          </a:xfrm>
          <a:prstGeom prst="rect">
            <a:avLst/>
          </a:prstGeom>
        </p:spPr>
      </p:pic>
      <p:pic>
        <p:nvPicPr>
          <p:cNvPr id="9" name="图片 8"/>
          <p:cNvPicPr>
            <a:picLocks noChangeAspect="1"/>
          </p:cNvPicPr>
          <p:nvPr/>
        </p:nvPicPr>
        <p:blipFill>
          <a:blip r:embed="rId4"/>
          <a:stretch>
            <a:fillRect/>
          </a:stretch>
        </p:blipFill>
        <p:spPr>
          <a:xfrm>
            <a:off x="4303275" y="769785"/>
            <a:ext cx="3421504" cy="3057514"/>
          </a:xfrm>
          <a:prstGeom prst="rect">
            <a:avLst/>
          </a:prstGeom>
        </p:spPr>
      </p:pic>
      <p:pic>
        <p:nvPicPr>
          <p:cNvPr id="11268" name="Picture 4" descr="https://upload-images.jianshu.io/upload_images/1510767-2fb160bb1fa9bd17.png?imageMogr2/auto-ori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2781" y="769785"/>
            <a:ext cx="3328669" cy="305751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upload-images.jianshu.io/upload_images/1510767-316e898a1e44ed6d.png?imageMogr2/auto-ori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64" y="4190985"/>
            <a:ext cx="3447719" cy="1987179"/>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9233117" y="308120"/>
            <a:ext cx="1107996" cy="461665"/>
          </a:xfrm>
          <a:prstGeom prst="rect">
            <a:avLst/>
          </a:prstGeom>
        </p:spPr>
        <p:txBody>
          <a:bodyPr wrap="none">
            <a:spAutoFit/>
          </a:bodyPr>
          <a:lstStyle/>
          <a:p>
            <a:r>
              <a:rPr lang="zh-CN" altLang="en-US" sz="2400" b="1" dirty="0">
                <a:latin typeface="仿宋" panose="02010609060101010101" pitchFamily="49" charset="-122"/>
                <a:ea typeface="仿宋" panose="02010609060101010101" pitchFamily="49" charset="-122"/>
              </a:rPr>
              <a:t>箱线图</a:t>
            </a:r>
            <a:endParaRPr lang="zh-CN" altLang="en-US" sz="2400" b="1" i="0" dirty="0">
              <a:effectLst/>
              <a:latin typeface="仿宋" panose="02010609060101010101" pitchFamily="49" charset="-122"/>
              <a:ea typeface="仿宋" panose="02010609060101010101" pitchFamily="49" charset="-122"/>
            </a:endParaRPr>
          </a:p>
        </p:txBody>
      </p:sp>
      <p:sp>
        <p:nvSpPr>
          <p:cNvPr id="14" name="矩形 13"/>
          <p:cNvSpPr/>
          <p:nvPr/>
        </p:nvSpPr>
        <p:spPr>
          <a:xfrm>
            <a:off x="5460029" y="308119"/>
            <a:ext cx="1107996" cy="461665"/>
          </a:xfrm>
          <a:prstGeom prst="rect">
            <a:avLst/>
          </a:prstGeom>
        </p:spPr>
        <p:txBody>
          <a:bodyPr wrap="none">
            <a:spAutoFit/>
          </a:bodyPr>
          <a:lstStyle/>
          <a:p>
            <a:r>
              <a:rPr lang="zh-CN" altLang="en-US" sz="2400" b="1" dirty="0" smtClean="0">
                <a:latin typeface="仿宋" panose="02010609060101010101" pitchFamily="49" charset="-122"/>
                <a:ea typeface="仿宋" panose="02010609060101010101" pitchFamily="49" charset="-122"/>
              </a:rPr>
              <a:t>热力图</a:t>
            </a:r>
            <a:endParaRPr lang="zh-CN" altLang="en-US" sz="2400" b="1" i="0" dirty="0">
              <a:effectLst/>
              <a:latin typeface="仿宋" panose="02010609060101010101" pitchFamily="49" charset="-122"/>
              <a:ea typeface="仿宋" panose="02010609060101010101" pitchFamily="49" charset="-122"/>
            </a:endParaRPr>
          </a:p>
        </p:txBody>
      </p:sp>
      <p:sp>
        <p:nvSpPr>
          <p:cNvPr id="15" name="矩形 14"/>
          <p:cNvSpPr/>
          <p:nvPr/>
        </p:nvSpPr>
        <p:spPr>
          <a:xfrm>
            <a:off x="1508857" y="308118"/>
            <a:ext cx="1107996" cy="461665"/>
          </a:xfrm>
          <a:prstGeom prst="rect">
            <a:avLst/>
          </a:prstGeom>
        </p:spPr>
        <p:txBody>
          <a:bodyPr wrap="none">
            <a:spAutoFit/>
          </a:bodyPr>
          <a:lstStyle/>
          <a:p>
            <a:r>
              <a:rPr lang="zh-CN" altLang="en-US" sz="2400" b="1" dirty="0" smtClean="0">
                <a:latin typeface="仿宋" panose="02010609060101010101" pitchFamily="49" charset="-122"/>
                <a:ea typeface="仿宋" panose="02010609060101010101" pitchFamily="49" charset="-122"/>
              </a:rPr>
              <a:t>漏斗图</a:t>
            </a:r>
            <a:endParaRPr lang="zh-CN" altLang="en-US" sz="2400" b="1" i="0" dirty="0">
              <a:effectLst/>
              <a:latin typeface="仿宋" panose="02010609060101010101" pitchFamily="49" charset="-122"/>
              <a:ea typeface="仿宋" panose="02010609060101010101" pitchFamily="49" charset="-122"/>
            </a:endParaRPr>
          </a:p>
        </p:txBody>
      </p:sp>
      <p:sp>
        <p:nvSpPr>
          <p:cNvPr id="16" name="矩形 15"/>
          <p:cNvSpPr/>
          <p:nvPr/>
        </p:nvSpPr>
        <p:spPr>
          <a:xfrm>
            <a:off x="1508857" y="6154893"/>
            <a:ext cx="1107996" cy="461665"/>
          </a:xfrm>
          <a:prstGeom prst="rect">
            <a:avLst/>
          </a:prstGeom>
        </p:spPr>
        <p:txBody>
          <a:bodyPr wrap="none">
            <a:spAutoFit/>
          </a:bodyPr>
          <a:lstStyle/>
          <a:p>
            <a:r>
              <a:rPr lang="zh-CN" altLang="en-US" sz="2400" b="1" dirty="0" smtClean="0">
                <a:latin typeface="仿宋" panose="02010609060101010101" pitchFamily="49" charset="-122"/>
                <a:ea typeface="仿宋" panose="02010609060101010101" pitchFamily="49" charset="-122"/>
              </a:rPr>
              <a:t>旋风图</a:t>
            </a:r>
            <a:endParaRPr lang="zh-CN" altLang="en-US" sz="2400" b="1" i="0" dirty="0">
              <a:effectLst/>
              <a:latin typeface="仿宋" panose="02010609060101010101" pitchFamily="49" charset="-122"/>
              <a:ea typeface="仿宋" panose="02010609060101010101" pitchFamily="49" charset="-122"/>
            </a:endParaRPr>
          </a:p>
        </p:txBody>
      </p:sp>
      <p:pic>
        <p:nvPicPr>
          <p:cNvPr id="11272" name="Picture 8" descr="https://upload-images.jianshu.io/upload_images/1510767-ed50e821dd1c04c3.png?imageMogr2/auto-ori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580" y="4205425"/>
            <a:ext cx="2417155" cy="1949468"/>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5530013" y="6154893"/>
            <a:ext cx="1107996" cy="461665"/>
          </a:xfrm>
          <a:prstGeom prst="rect">
            <a:avLst/>
          </a:prstGeom>
        </p:spPr>
        <p:txBody>
          <a:bodyPr wrap="none">
            <a:spAutoFit/>
          </a:bodyPr>
          <a:lstStyle/>
          <a:p>
            <a:r>
              <a:rPr lang="zh-CN" altLang="en-US" sz="2400" b="1" dirty="0" smtClean="0">
                <a:latin typeface="仿宋" panose="02010609060101010101" pitchFamily="49" charset="-122"/>
                <a:ea typeface="仿宋" panose="02010609060101010101" pitchFamily="49" charset="-122"/>
              </a:rPr>
              <a:t>仪表盘</a:t>
            </a:r>
            <a:endParaRPr lang="zh-CN" altLang="en-US" sz="2400" b="1" i="0" dirty="0">
              <a:effectLst/>
              <a:latin typeface="仿宋" panose="02010609060101010101" pitchFamily="49" charset="-122"/>
              <a:ea typeface="仿宋" panose="02010609060101010101" pitchFamily="49" charset="-122"/>
            </a:endParaRPr>
          </a:p>
        </p:txBody>
      </p:sp>
      <p:pic>
        <p:nvPicPr>
          <p:cNvPr id="13" name="图片 12"/>
          <p:cNvPicPr>
            <a:picLocks noChangeAspect="1"/>
          </p:cNvPicPr>
          <p:nvPr/>
        </p:nvPicPr>
        <p:blipFill>
          <a:blip r:embed="rId8"/>
          <a:stretch>
            <a:fillRect/>
          </a:stretch>
        </p:blipFill>
        <p:spPr>
          <a:xfrm>
            <a:off x="8554294" y="4179554"/>
            <a:ext cx="2465641" cy="1960899"/>
          </a:xfrm>
          <a:prstGeom prst="rect">
            <a:avLst/>
          </a:prstGeom>
        </p:spPr>
      </p:pic>
      <p:sp>
        <p:nvSpPr>
          <p:cNvPr id="21" name="矩形 20"/>
          <p:cNvSpPr/>
          <p:nvPr/>
        </p:nvSpPr>
        <p:spPr>
          <a:xfrm>
            <a:off x="9117377" y="6154893"/>
            <a:ext cx="1107996" cy="461665"/>
          </a:xfrm>
          <a:prstGeom prst="rect">
            <a:avLst/>
          </a:prstGeom>
        </p:spPr>
        <p:txBody>
          <a:bodyPr wrap="none">
            <a:spAutoFit/>
          </a:bodyPr>
          <a:lstStyle/>
          <a:p>
            <a:r>
              <a:rPr lang="zh-CN" altLang="en-US" sz="2400" b="1" dirty="0" smtClean="0">
                <a:latin typeface="仿宋" panose="02010609060101010101" pitchFamily="49" charset="-122"/>
                <a:ea typeface="仿宋" panose="02010609060101010101" pitchFamily="49" charset="-122"/>
              </a:rPr>
              <a:t>日历图</a:t>
            </a:r>
            <a:endParaRPr lang="zh-CN" altLang="en-US" sz="2400" b="1" i="0" dirty="0">
              <a:effectLst/>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5227903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53832" y="274683"/>
            <a:ext cx="6103723" cy="637675"/>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可视化图表应用总结</a:t>
            </a:r>
            <a:endParaRPr lang="zh-CN" altLang="en-US" sz="2800" dirty="0">
              <a:latin typeface="仿宋" panose="02010609060101010101" pitchFamily="49" charset="-122"/>
              <a:ea typeface="仿宋" panose="02010609060101010101" pitchFamily="49" charset="-122"/>
            </a:endParaRPr>
          </a:p>
        </p:txBody>
      </p:sp>
      <p:pic>
        <p:nvPicPr>
          <p:cNvPr id="3" name="图片 2"/>
          <p:cNvPicPr>
            <a:picLocks noChangeAspect="1"/>
          </p:cNvPicPr>
          <p:nvPr/>
        </p:nvPicPr>
        <p:blipFill>
          <a:blip r:embed="rId3"/>
          <a:stretch>
            <a:fillRect/>
          </a:stretch>
        </p:blipFill>
        <p:spPr>
          <a:xfrm>
            <a:off x="1616299" y="1174207"/>
            <a:ext cx="8968718" cy="4999633"/>
          </a:xfrm>
          <a:prstGeom prst="rect">
            <a:avLst/>
          </a:prstGeom>
        </p:spPr>
      </p:pic>
      <p:sp>
        <p:nvSpPr>
          <p:cNvPr id="2" name="矩形 1"/>
          <p:cNvSpPr/>
          <p:nvPr/>
        </p:nvSpPr>
        <p:spPr>
          <a:xfrm>
            <a:off x="1232728" y="6204856"/>
            <a:ext cx="7752246" cy="461665"/>
          </a:xfrm>
          <a:prstGeom prst="rect">
            <a:avLst/>
          </a:prstGeom>
        </p:spPr>
        <p:txBody>
          <a:bodyPr wrap="square">
            <a:spAutoFit/>
          </a:bodyPr>
          <a:lstStyle/>
          <a:p>
            <a:r>
              <a:rPr lang="zh-CN" altLang="en-US" sz="2400" dirty="0" smtClean="0">
                <a:latin typeface="仿宋" panose="02010609060101010101" pitchFamily="49" charset="-122"/>
                <a:ea typeface="仿宋" panose="02010609060101010101" pitchFamily="49" charset="-122"/>
              </a:rPr>
              <a:t>参考：</a:t>
            </a:r>
            <a:r>
              <a:rPr lang="en-US" altLang="zh-CN" sz="2400" dirty="0" smtClean="0">
                <a:latin typeface="仿宋" panose="02010609060101010101" pitchFamily="49" charset="-122"/>
                <a:ea typeface="仿宋" panose="02010609060101010101" pitchFamily="49" charset="-122"/>
              </a:rPr>
              <a:t>https</a:t>
            </a:r>
            <a:r>
              <a:rPr lang="en-US" altLang="zh-CN" sz="2400" dirty="0">
                <a:latin typeface="仿宋" panose="02010609060101010101" pitchFamily="49" charset="-122"/>
                <a:ea typeface="仿宋" panose="02010609060101010101" pitchFamily="49" charset="-122"/>
              </a:rPr>
              <a:t>://www.jianshu.com/p/5cf6f4900f73</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8045500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98524" y="1049726"/>
            <a:ext cx="4724435" cy="4981611"/>
          </a:xfrm>
          <a:prstGeom prst="rect">
            <a:avLst/>
          </a:prstGeom>
        </p:spPr>
      </p:pic>
      <p:pic>
        <p:nvPicPr>
          <p:cNvPr id="5" name="图片 4"/>
          <p:cNvPicPr>
            <a:picLocks noChangeAspect="1"/>
          </p:cNvPicPr>
          <p:nvPr/>
        </p:nvPicPr>
        <p:blipFill>
          <a:blip r:embed="rId4"/>
          <a:stretch>
            <a:fillRect/>
          </a:stretch>
        </p:blipFill>
        <p:spPr>
          <a:xfrm>
            <a:off x="5767220" y="1049726"/>
            <a:ext cx="6005400" cy="4981611"/>
          </a:xfrm>
          <a:prstGeom prst="rect">
            <a:avLst/>
          </a:prstGeom>
        </p:spPr>
      </p:pic>
      <p:sp>
        <p:nvSpPr>
          <p:cNvPr id="4" name="矩形 3"/>
          <p:cNvSpPr/>
          <p:nvPr/>
        </p:nvSpPr>
        <p:spPr>
          <a:xfrm>
            <a:off x="453832" y="274683"/>
            <a:ext cx="6103723" cy="637675"/>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可视化图表应用总结</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617402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50945"/>
            <a:ext cx="8855726" cy="584775"/>
          </a:xfrm>
          <a:prstGeom prst="rect">
            <a:avLst/>
          </a:prstGeom>
          <a:noFill/>
        </p:spPr>
        <p:txBody>
          <a:bodyPr wrap="square" rtlCol="0">
            <a:spAutoFit/>
          </a:bodyPr>
          <a:lstStyle/>
          <a:p>
            <a:r>
              <a:rPr lang="en-US" altLang="zh-CN" sz="3200" dirty="0" smtClean="0">
                <a:latin typeface="黑体" panose="02010609060101010101" pitchFamily="49" charset="-122"/>
                <a:ea typeface="黑体" panose="02010609060101010101" pitchFamily="49" charset="-122"/>
              </a:rPr>
              <a:t>2.</a:t>
            </a:r>
            <a:r>
              <a:rPr lang="zh-CN" altLang="en-US" sz="3200" dirty="0" smtClean="0">
                <a:latin typeface="黑体" panose="02010609060101010101" pitchFamily="49" charset="-122"/>
                <a:ea typeface="黑体" panose="02010609060101010101" pitchFamily="49" charset="-122"/>
              </a:rPr>
              <a:t>机器如何学习？</a:t>
            </a:r>
            <a:r>
              <a:rPr lang="en-US" altLang="zh-CN" sz="3200" dirty="0" smtClean="0">
                <a:latin typeface="黑体" panose="02010609060101010101" pitchFamily="49" charset="-122"/>
                <a:ea typeface="黑体" panose="02010609060101010101" pitchFamily="49" charset="-122"/>
              </a:rPr>
              <a:t>—— </a:t>
            </a:r>
            <a:r>
              <a:rPr lang="zh-CN" altLang="en-US" sz="3200" dirty="0" smtClean="0">
                <a:latin typeface="黑体" panose="02010609060101010101" pitchFamily="49" charset="-122"/>
                <a:ea typeface="黑体" panose="02010609060101010101" pitchFamily="49" charset="-122"/>
              </a:rPr>
              <a:t>机器学习的基本过程</a:t>
            </a:r>
            <a:endParaRPr lang="zh-CN" altLang="en-US" sz="3200" dirty="0">
              <a:latin typeface="黑体" panose="02010609060101010101" pitchFamily="49" charset="-122"/>
              <a:ea typeface="黑体" panose="02010609060101010101" pitchFamily="49" charset="-122"/>
            </a:endParaRPr>
          </a:p>
        </p:txBody>
      </p:sp>
      <p:sp>
        <p:nvSpPr>
          <p:cNvPr id="3" name="文本框 21"/>
          <p:cNvSpPr txBox="1"/>
          <p:nvPr/>
        </p:nvSpPr>
        <p:spPr>
          <a:xfrm>
            <a:off x="4565836" y="1640571"/>
            <a:ext cx="7426295" cy="5078313"/>
          </a:xfrm>
          <a:prstGeom prst="rect">
            <a:avLst/>
          </a:prstGeom>
          <a:noFill/>
        </p:spPr>
        <p:txBody>
          <a:bodyPr wrap="square" rtlCol="0">
            <a:spAutoFit/>
          </a:bodyPr>
          <a:lstStyle/>
          <a:p>
            <a:pPr>
              <a:lnSpc>
                <a:spcPct val="150000"/>
              </a:lnSpc>
            </a:pPr>
            <a:r>
              <a:rPr lang="zh-CN" altLang="en-US" sz="2400" dirty="0">
                <a:latin typeface="仿宋" panose="02010609060101010101" pitchFamily="49" charset="-122"/>
                <a:ea typeface="仿宋" panose="02010609060101010101" pitchFamily="49" charset="-122"/>
              </a:rPr>
              <a:t>你随机买一些西瓜和香蕉（</a:t>
            </a:r>
            <a:r>
              <a:rPr lang="zh-CN" altLang="en-US" sz="2400" b="1" dirty="0">
                <a:solidFill>
                  <a:srgbClr val="FFFF00"/>
                </a:solidFill>
                <a:latin typeface="仿宋" panose="02010609060101010101" pitchFamily="49" charset="-122"/>
                <a:ea typeface="仿宋" panose="02010609060101010101" pitchFamily="49" charset="-122"/>
              </a:rPr>
              <a:t>训练数据</a:t>
            </a:r>
            <a:r>
              <a:rPr lang="zh-CN" altLang="en-US" sz="2400" dirty="0">
                <a:latin typeface="仿宋" panose="02010609060101010101" pitchFamily="49" charset="-122"/>
                <a:ea typeface="仿宋" panose="02010609060101010101" pitchFamily="49" charset="-122"/>
              </a:rPr>
              <a:t>），把西瓜和香蕉的物理属性列一个表格出来，比如颜色、形状等等（</a:t>
            </a:r>
            <a:r>
              <a:rPr lang="zh-CN" altLang="en-US" sz="2400" b="1" dirty="0">
                <a:solidFill>
                  <a:srgbClr val="FFFF00"/>
                </a:solidFill>
                <a:latin typeface="仿宋" panose="02010609060101010101" pitchFamily="49" charset="-122"/>
                <a:ea typeface="仿宋" panose="02010609060101010101" pitchFamily="49" charset="-122"/>
              </a:rPr>
              <a:t>特征</a:t>
            </a:r>
            <a:r>
              <a:rPr lang="zh-CN" altLang="en-US" sz="2400" dirty="0">
                <a:latin typeface="仿宋" panose="02010609060101010101" pitchFamily="49" charset="-122"/>
                <a:ea typeface="仿宋" panose="02010609060101010101" pitchFamily="49" charset="-122"/>
              </a:rPr>
              <a:t>），对应水果的种类（西瓜或香蕉）等等（</a:t>
            </a:r>
            <a:r>
              <a:rPr lang="zh-CN" altLang="en-US" sz="2400" b="1" dirty="0">
                <a:solidFill>
                  <a:srgbClr val="FFFF00"/>
                </a:solidFill>
                <a:latin typeface="仿宋" panose="02010609060101010101" pitchFamily="49" charset="-122"/>
                <a:ea typeface="仿宋" panose="02010609060101010101" pitchFamily="49" charset="-122"/>
              </a:rPr>
              <a:t>输出变量</a:t>
            </a:r>
            <a:r>
              <a:rPr lang="zh-CN" altLang="en-US" sz="2400" dirty="0">
                <a:latin typeface="仿宋" panose="02010609060101010101" pitchFamily="49" charset="-122"/>
                <a:ea typeface="仿宋" panose="02010609060101010101" pitchFamily="49" charset="-122"/>
              </a:rPr>
              <a:t>）。然后把这些数据扔给机器学习算法（</a:t>
            </a:r>
            <a:r>
              <a:rPr lang="zh-CN" altLang="en-US" sz="2400" b="1" dirty="0">
                <a:solidFill>
                  <a:srgbClr val="FFFF00"/>
                </a:solidFill>
                <a:latin typeface="仿宋" panose="02010609060101010101" pitchFamily="49" charset="-122"/>
                <a:ea typeface="仿宋" panose="02010609060101010101" pitchFamily="49" charset="-122"/>
              </a:rPr>
              <a:t>分类</a:t>
            </a:r>
            <a:r>
              <a:rPr lang="zh-CN" altLang="en-US" sz="2400" dirty="0">
                <a:latin typeface="仿宋" panose="02010609060101010101" pitchFamily="49" charset="-122"/>
                <a:ea typeface="仿宋" panose="02010609060101010101" pitchFamily="49" charset="-122"/>
              </a:rPr>
              <a:t>），它就会自己计算出物理属性与水果种类之间的相关性模型（</a:t>
            </a:r>
            <a:r>
              <a:rPr lang="zh-CN" altLang="en-US" sz="2400" b="1" dirty="0">
                <a:solidFill>
                  <a:srgbClr val="FFFF00"/>
                </a:solidFill>
                <a:latin typeface="仿宋" panose="02010609060101010101" pitchFamily="49" charset="-122"/>
                <a:ea typeface="仿宋" panose="02010609060101010101" pitchFamily="49" charset="-122"/>
              </a:rPr>
              <a:t>训练过程</a:t>
            </a:r>
            <a:r>
              <a:rPr lang="zh-CN" altLang="en-US" sz="2400" dirty="0">
                <a:latin typeface="仿宋" panose="02010609060101010101" pitchFamily="49" charset="-122"/>
                <a:ea typeface="仿宋" panose="02010609060101010101" pitchFamily="49" charset="-122"/>
              </a:rPr>
              <a:t>）。</a:t>
            </a:r>
          </a:p>
          <a:p>
            <a:pPr>
              <a:lnSpc>
                <a:spcPct val="150000"/>
              </a:lnSpc>
            </a:pPr>
            <a:r>
              <a:rPr lang="zh-CN" altLang="en-US" sz="2400" dirty="0">
                <a:latin typeface="仿宋" panose="02010609060101010101" pitchFamily="49" charset="-122"/>
                <a:ea typeface="仿宋" panose="02010609060101010101" pitchFamily="49" charset="-122"/>
              </a:rPr>
              <a:t>等下一次你需要分辨水果时，输入西瓜和香蕉的物理属性（</a:t>
            </a:r>
            <a:r>
              <a:rPr lang="zh-CN" altLang="en-US" sz="2400" b="1" dirty="0">
                <a:solidFill>
                  <a:srgbClr val="FFFF00"/>
                </a:solidFill>
                <a:latin typeface="仿宋" panose="02010609060101010101" pitchFamily="49" charset="-122"/>
                <a:ea typeface="仿宋" panose="02010609060101010101" pitchFamily="49" charset="-122"/>
              </a:rPr>
              <a:t>测试数据</a:t>
            </a:r>
            <a:r>
              <a:rPr lang="zh-CN" altLang="en-US" sz="2400" dirty="0">
                <a:latin typeface="仿宋" panose="02010609060101010101" pitchFamily="49" charset="-122"/>
                <a:ea typeface="仿宋" panose="02010609060101010101" pitchFamily="49" charset="-122"/>
              </a:rPr>
              <a:t>），机器学习算法就会根据上次计算出来的模型来推测是什么水果。</a:t>
            </a:r>
            <a:endParaRPr lang="en-US" altLang="zh-CN" sz="2400" b="1" dirty="0">
              <a:latin typeface="仿宋" panose="02010609060101010101" pitchFamily="49" charset="-122"/>
              <a:ea typeface="仿宋" panose="02010609060101010101" pitchFamily="49" charset="-122"/>
            </a:endParaRPr>
          </a:p>
        </p:txBody>
      </p:sp>
      <p:grpSp>
        <p:nvGrpSpPr>
          <p:cNvPr id="10" name="组合 9"/>
          <p:cNvGrpSpPr/>
          <p:nvPr/>
        </p:nvGrpSpPr>
        <p:grpSpPr>
          <a:xfrm>
            <a:off x="710084" y="2611412"/>
            <a:ext cx="3743326" cy="2819400"/>
            <a:chOff x="724167" y="1876894"/>
            <a:chExt cx="3743326" cy="2819400"/>
          </a:xfrm>
        </p:grpSpPr>
        <p:pic>
          <p:nvPicPr>
            <p:cNvPr id="4" name="Picture 2"/>
            <p:cNvPicPr>
              <a:picLocks noChangeAspect="1" noChangeArrowheads="1"/>
            </p:cNvPicPr>
            <p:nvPr/>
          </p:nvPicPr>
          <p:blipFill>
            <a:blip r:embed="rId2" cstate="print"/>
            <a:srcRect/>
            <a:stretch>
              <a:fillRect/>
            </a:stretch>
          </p:blipFill>
          <p:spPr bwMode="auto">
            <a:xfrm>
              <a:off x="724167" y="1876894"/>
              <a:ext cx="3743325" cy="2819400"/>
            </a:xfrm>
            <a:prstGeom prst="rect">
              <a:avLst/>
            </a:prstGeom>
            <a:noFill/>
            <a:ln w="9525">
              <a:noFill/>
              <a:miter lim="800000"/>
              <a:headEnd/>
              <a:tailEnd/>
            </a:ln>
          </p:spPr>
        </p:pic>
        <p:cxnSp>
          <p:nvCxnSpPr>
            <p:cNvPr id="9" name="直接连接符 8"/>
            <p:cNvCxnSpPr/>
            <p:nvPr/>
          </p:nvCxnSpPr>
          <p:spPr>
            <a:xfrm>
              <a:off x="724168" y="3035508"/>
              <a:ext cx="374332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713522" y="1616273"/>
            <a:ext cx="2698175" cy="523220"/>
          </a:xfrm>
          <a:prstGeom prst="rect">
            <a:avLst/>
          </a:prstGeom>
          <a:noFill/>
        </p:spPr>
        <p:txBody>
          <a:bodyPr wrap="none" rtlCol="0">
            <a:spAutoFit/>
          </a:bodyPr>
          <a:lstStyle/>
          <a:p>
            <a:r>
              <a:rPr lang="zh-CN" altLang="en-US" sz="2800" dirty="0" smtClean="0">
                <a:solidFill>
                  <a:srgbClr val="FFFF00"/>
                </a:solidFill>
                <a:latin typeface="黑体" panose="02010609060101010101" pitchFamily="49" charset="-122"/>
                <a:ea typeface="黑体" panose="02010609060101010101" pitchFamily="49" charset="-122"/>
              </a:rPr>
              <a:t>机器学习的举例</a:t>
            </a:r>
            <a:endParaRPr lang="zh-CN" altLang="en-US" sz="28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8596439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519708" y="1553945"/>
            <a:ext cx="9508958" cy="4459696"/>
          </a:xfrm>
          <a:prstGeom prst="rect">
            <a:avLst/>
          </a:prstGeom>
        </p:spPr>
      </p:pic>
      <p:sp>
        <p:nvSpPr>
          <p:cNvPr id="5" name="矩形 4"/>
          <p:cNvSpPr/>
          <p:nvPr/>
        </p:nvSpPr>
        <p:spPr>
          <a:xfrm>
            <a:off x="453832" y="274683"/>
            <a:ext cx="6103723" cy="637675"/>
          </a:xfrm>
          <a:prstGeom prst="rect">
            <a:avLst/>
          </a:prstGeom>
        </p:spPr>
        <p:txBody>
          <a:bodyPr wrap="square">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可视化图表应用总结</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035655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820258" y="912358"/>
            <a:ext cx="8293801" cy="5826743"/>
          </a:xfrm>
          <a:prstGeom prst="rect">
            <a:avLst/>
          </a:prstGeom>
        </p:spPr>
      </p:pic>
      <p:sp>
        <p:nvSpPr>
          <p:cNvPr id="5" name="矩形 4"/>
          <p:cNvSpPr/>
          <p:nvPr/>
        </p:nvSpPr>
        <p:spPr>
          <a:xfrm>
            <a:off x="2915296" y="123608"/>
            <a:ext cx="6103723" cy="637675"/>
          </a:xfrm>
          <a:prstGeom prst="rect">
            <a:avLst/>
          </a:prstGeom>
        </p:spPr>
        <p:txBody>
          <a:bodyPr wrap="square">
            <a:spAutoFit/>
          </a:bodyPr>
          <a:lstStyle/>
          <a:p>
            <a:pPr algn="ctr">
              <a:lnSpc>
                <a:spcPct val="150000"/>
              </a:lnSpc>
            </a:pPr>
            <a:r>
              <a:rPr lang="zh-CN" altLang="en-US" sz="2800" dirty="0" smtClean="0">
                <a:latin typeface="仿宋" panose="02010609060101010101" pitchFamily="49" charset="-122"/>
                <a:ea typeface="仿宋" panose="02010609060101010101" pitchFamily="49" charset="-122"/>
              </a:rPr>
              <a:t>可视化图表应用总结概图</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6916251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999708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）数据可视化编程概要</a:t>
            </a:r>
            <a:endParaRPr lang="zh-CN" altLang="en-US" sz="3200" dirty="0">
              <a:latin typeface="华文仿宋" panose="02010600040101010101" pitchFamily="2" charset="-122"/>
              <a:ea typeface="华文仿宋" panose="02010600040101010101" pitchFamily="2" charset="-122"/>
            </a:endParaRPr>
          </a:p>
        </p:txBody>
      </p:sp>
      <p:sp>
        <p:nvSpPr>
          <p:cNvPr id="3" name="文本框 2"/>
          <p:cNvSpPr txBox="1"/>
          <p:nvPr/>
        </p:nvSpPr>
        <p:spPr>
          <a:xfrm>
            <a:off x="709543" y="1248991"/>
            <a:ext cx="6484723" cy="523220"/>
          </a:xfrm>
          <a:prstGeom prst="rect">
            <a:avLst/>
          </a:prstGeom>
          <a:noFill/>
        </p:spPr>
        <p:txBody>
          <a:bodyPr wrap="square" rtlCol="0">
            <a:spAutoFit/>
          </a:bodyPr>
          <a:lstStyle/>
          <a:p>
            <a:r>
              <a:rPr lang="zh-CN" altLang="en-US" sz="2800" b="1" dirty="0" smtClean="0">
                <a:solidFill>
                  <a:srgbClr val="FFFF00"/>
                </a:solidFill>
                <a:latin typeface="黑体" panose="02010609060101010101" pitchFamily="49" charset="-122"/>
                <a:ea typeface="黑体" panose="02010609060101010101" pitchFamily="49" charset="-122"/>
              </a:rPr>
              <a:t>特征选择的辅助工具</a:t>
            </a:r>
            <a:r>
              <a:rPr lang="en-US" altLang="zh-CN" sz="2800" b="1" dirty="0" smtClean="0">
                <a:solidFill>
                  <a:srgbClr val="FFFF00"/>
                </a:solidFill>
                <a:latin typeface="黑体" panose="02010609060101010101" pitchFamily="49" charset="-122"/>
                <a:ea typeface="黑体" panose="02010609060101010101" pitchFamily="49" charset="-122"/>
              </a:rPr>
              <a:t>——</a:t>
            </a:r>
            <a:r>
              <a:rPr lang="zh-CN" altLang="en-US" sz="2800" b="1" dirty="0" smtClean="0">
                <a:solidFill>
                  <a:srgbClr val="FFFF00"/>
                </a:solidFill>
                <a:latin typeface="黑体" panose="02010609060101010101" pitchFamily="49" charset="-122"/>
                <a:ea typeface="黑体" panose="02010609060101010101" pitchFamily="49" charset="-122"/>
              </a:rPr>
              <a:t>数据可视化</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5" name="矩形 4"/>
          <p:cNvSpPr/>
          <p:nvPr/>
        </p:nvSpPr>
        <p:spPr>
          <a:xfrm>
            <a:off x="5878353" y="5670807"/>
            <a:ext cx="5179185" cy="646331"/>
          </a:xfrm>
          <a:prstGeom prst="rect">
            <a:avLst/>
          </a:prstGeom>
        </p:spPr>
        <p:txBody>
          <a:bodyPr wrap="square">
            <a:spAutoFit/>
          </a:bodyPr>
          <a:lstStyle/>
          <a:p>
            <a:r>
              <a:rPr lang="zh-CN" altLang="en-US" dirty="0" smtClean="0">
                <a:latin typeface="黑体" panose="02010609060101010101" pitchFamily="49" charset="-122"/>
                <a:ea typeface="黑体" panose="02010609060101010101" pitchFamily="49" charset="-122"/>
              </a:rPr>
              <a:t>参考资料：</a:t>
            </a:r>
            <a:endParaRPr lang="en-US" altLang="zh-CN" dirty="0" smtClean="0">
              <a:latin typeface="黑体" panose="02010609060101010101" pitchFamily="49" charset="-122"/>
              <a:ea typeface="黑体" panose="02010609060101010101" pitchFamily="49" charset="-122"/>
            </a:endParaRPr>
          </a:p>
          <a:p>
            <a:r>
              <a:rPr lang="en-US" altLang="zh-CN" dirty="0" smtClean="0"/>
              <a:t>https</a:t>
            </a:r>
            <a:r>
              <a:rPr lang="en-US" altLang="zh-CN" dirty="0"/>
              <a:t>://www.cnblogs.com/haiyan123/p/8377636.html</a:t>
            </a:r>
            <a:endParaRPr lang="zh-CN" altLang="en-US" dirty="0"/>
          </a:p>
        </p:txBody>
      </p:sp>
      <p:sp>
        <p:nvSpPr>
          <p:cNvPr id="8" name="矩形 7"/>
          <p:cNvSpPr/>
          <p:nvPr/>
        </p:nvSpPr>
        <p:spPr>
          <a:xfrm>
            <a:off x="5878353" y="6219838"/>
            <a:ext cx="5035674" cy="369332"/>
          </a:xfrm>
          <a:prstGeom prst="rect">
            <a:avLst/>
          </a:prstGeom>
        </p:spPr>
        <p:txBody>
          <a:bodyPr wrap="none">
            <a:spAutoFit/>
          </a:bodyPr>
          <a:lstStyle/>
          <a:p>
            <a:r>
              <a:rPr lang="zh-CN" altLang="en-US" dirty="0"/>
              <a:t>https://www.cnblogs.com/bonelee/p/8036024.html</a:t>
            </a:r>
          </a:p>
        </p:txBody>
      </p:sp>
      <p:sp>
        <p:nvSpPr>
          <p:cNvPr id="6" name="矩形 5"/>
          <p:cNvSpPr/>
          <p:nvPr/>
        </p:nvSpPr>
        <p:spPr>
          <a:xfrm>
            <a:off x="5878353" y="2797373"/>
            <a:ext cx="5903587" cy="2308324"/>
          </a:xfrm>
          <a:prstGeom prst="rect">
            <a:avLst/>
          </a:prstGeom>
        </p:spPr>
        <p:txBody>
          <a:bodyPr wrap="square">
            <a:spAutoFit/>
          </a:bodyPr>
          <a:lstStyle/>
          <a:p>
            <a:pPr>
              <a:lnSpc>
                <a:spcPct val="150000"/>
              </a:lnSpc>
            </a:pPr>
            <a:r>
              <a:rPr lang="en-US" altLang="zh-CN" sz="2400" dirty="0" smtClean="0">
                <a:latin typeface="Verdana" panose="020B0604030504040204" pitchFamily="34" charset="0"/>
              </a:rPr>
              <a:t>import </a:t>
            </a:r>
            <a:r>
              <a:rPr lang="en-US" altLang="zh-CN" sz="2400" dirty="0" err="1" smtClean="0">
                <a:latin typeface="Verdana" panose="020B0604030504040204" pitchFamily="34" charset="0"/>
              </a:rPr>
              <a:t>numpy</a:t>
            </a:r>
            <a:r>
              <a:rPr lang="en-US" altLang="zh-CN" sz="2400" dirty="0" smtClean="0">
                <a:latin typeface="Verdana" panose="020B0604030504040204" pitchFamily="34" charset="0"/>
              </a:rPr>
              <a:t>  as np</a:t>
            </a:r>
          </a:p>
          <a:p>
            <a:pPr>
              <a:lnSpc>
                <a:spcPct val="150000"/>
              </a:lnSpc>
            </a:pPr>
            <a:r>
              <a:rPr lang="en-US" altLang="zh-CN" sz="2400" dirty="0" smtClean="0">
                <a:latin typeface="Verdana" panose="020B0604030504040204" pitchFamily="34" charset="0"/>
              </a:rPr>
              <a:t>import</a:t>
            </a:r>
            <a:r>
              <a:rPr lang="en-US" altLang="zh-CN" sz="2400" dirty="0">
                <a:latin typeface="Verdana" panose="020B0604030504040204" pitchFamily="34" charset="0"/>
              </a:rPr>
              <a:t> </a:t>
            </a:r>
            <a:r>
              <a:rPr lang="en-US" altLang="zh-CN" sz="2400" dirty="0" err="1">
                <a:latin typeface="Verdana" panose="020B0604030504040204" pitchFamily="34" charset="0"/>
              </a:rPr>
              <a:t>matplotlib.pyplot</a:t>
            </a:r>
            <a:r>
              <a:rPr lang="en-US" altLang="zh-CN" sz="2400" dirty="0">
                <a:latin typeface="Verdana" panose="020B0604030504040204" pitchFamily="34" charset="0"/>
              </a:rPr>
              <a:t> as </a:t>
            </a:r>
            <a:r>
              <a:rPr lang="en-US" altLang="zh-CN" sz="2400" dirty="0" err="1">
                <a:latin typeface="Verdana" panose="020B0604030504040204" pitchFamily="34" charset="0"/>
              </a:rPr>
              <a:t>plt</a:t>
            </a:r>
            <a:endParaRPr lang="en-US" altLang="zh-CN" sz="2400" dirty="0">
              <a:latin typeface="Verdana" panose="020B0604030504040204" pitchFamily="34" charset="0"/>
            </a:endParaRPr>
          </a:p>
          <a:p>
            <a:pPr>
              <a:lnSpc>
                <a:spcPct val="150000"/>
              </a:lnSpc>
            </a:pPr>
            <a:r>
              <a:rPr lang="en-US" altLang="zh-CN" sz="2400" dirty="0">
                <a:latin typeface="Verdana" panose="020B0604030504040204" pitchFamily="34" charset="0"/>
              </a:rPr>
              <a:t>import pandas as </a:t>
            </a:r>
            <a:r>
              <a:rPr lang="en-US" altLang="zh-CN" sz="2400" dirty="0" err="1">
                <a:latin typeface="Verdana" panose="020B0604030504040204" pitchFamily="34" charset="0"/>
              </a:rPr>
              <a:t>pd</a:t>
            </a:r>
            <a:endParaRPr lang="en-US" altLang="zh-CN" sz="2400" dirty="0">
              <a:latin typeface="Verdana" panose="020B0604030504040204" pitchFamily="34" charset="0"/>
            </a:endParaRPr>
          </a:p>
          <a:p>
            <a:pPr>
              <a:lnSpc>
                <a:spcPct val="150000"/>
              </a:lnSpc>
            </a:pPr>
            <a:r>
              <a:rPr lang="en-US" altLang="zh-CN" sz="2400" dirty="0" smtClean="0">
                <a:latin typeface="Verdana" panose="020B0604030504040204" pitchFamily="34" charset="0"/>
              </a:rPr>
              <a:t>import</a:t>
            </a:r>
            <a:r>
              <a:rPr lang="en-US" altLang="zh-CN" sz="2400" dirty="0">
                <a:latin typeface="Verdana" panose="020B0604030504040204" pitchFamily="34" charset="0"/>
              </a:rPr>
              <a:t> </a:t>
            </a:r>
            <a:r>
              <a:rPr lang="en-US" altLang="zh-CN" sz="2400" dirty="0" err="1">
                <a:latin typeface="Verdana" panose="020B0604030504040204" pitchFamily="34" charset="0"/>
              </a:rPr>
              <a:t>seaborn</a:t>
            </a:r>
            <a:r>
              <a:rPr lang="en-US" altLang="zh-CN" sz="2400" dirty="0">
                <a:latin typeface="Verdana" panose="020B0604030504040204" pitchFamily="34" charset="0"/>
              </a:rPr>
              <a:t> as </a:t>
            </a:r>
            <a:r>
              <a:rPr lang="en-US" altLang="zh-CN" sz="2400" dirty="0" err="1" smtClean="0">
                <a:latin typeface="Verdana" panose="020B0604030504040204" pitchFamily="34" charset="0"/>
              </a:rPr>
              <a:t>sns</a:t>
            </a:r>
            <a:endParaRPr lang="en-US" altLang="zh-CN" sz="2400" dirty="0">
              <a:latin typeface="Verdana" panose="020B0604030504040204" pitchFamily="34" charset="0"/>
            </a:endParaRPr>
          </a:p>
        </p:txBody>
      </p:sp>
      <p:graphicFrame>
        <p:nvGraphicFramePr>
          <p:cNvPr id="7" name="图示 6"/>
          <p:cNvGraphicFramePr/>
          <p:nvPr>
            <p:extLst>
              <p:ext uri="{D42A27DB-BD31-4B8C-83A1-F6EECF244321}">
                <p14:modId xmlns:p14="http://schemas.microsoft.com/office/powerpoint/2010/main" val="2389517886"/>
              </p:ext>
            </p:extLst>
          </p:nvPr>
        </p:nvGraphicFramePr>
        <p:xfrm>
          <a:off x="709543" y="2166604"/>
          <a:ext cx="5168810" cy="4234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本框 10"/>
          <p:cNvSpPr txBox="1"/>
          <p:nvPr/>
        </p:nvSpPr>
        <p:spPr>
          <a:xfrm>
            <a:off x="5878353" y="2204281"/>
            <a:ext cx="3292889" cy="523220"/>
          </a:xfrm>
          <a:prstGeom prst="rect">
            <a:avLst/>
          </a:prstGeom>
          <a:noFill/>
        </p:spPr>
        <p:txBody>
          <a:bodyPr wrap="none" rtlCol="0">
            <a:spAutoFit/>
          </a:bodyPr>
          <a:lstStyle/>
          <a:p>
            <a:r>
              <a:rPr lang="en-US" altLang="zh-CN" sz="2800" dirty="0" smtClean="0">
                <a:latin typeface="仿宋" panose="02010609060101010101" pitchFamily="49" charset="-122"/>
                <a:ea typeface="仿宋" panose="02010609060101010101" pitchFamily="49" charset="-122"/>
              </a:rPr>
              <a:t>#</a:t>
            </a:r>
            <a:r>
              <a:rPr lang="zh-CN" altLang="en-US" sz="2800" dirty="0" smtClean="0">
                <a:latin typeface="仿宋" panose="02010609060101010101" pitchFamily="49" charset="-122"/>
                <a:ea typeface="仿宋" panose="02010609060101010101" pitchFamily="49" charset="-122"/>
              </a:rPr>
              <a:t>使用前先导入数据</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73409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999708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）数据可视化编程概要</a:t>
            </a:r>
            <a:endParaRPr lang="zh-CN" altLang="en-US" sz="3200" dirty="0">
              <a:latin typeface="华文仿宋" panose="02010600040101010101" pitchFamily="2" charset="-122"/>
              <a:ea typeface="华文仿宋" panose="02010600040101010101" pitchFamily="2" charset="-122"/>
            </a:endParaRPr>
          </a:p>
        </p:txBody>
      </p:sp>
      <p:sp>
        <p:nvSpPr>
          <p:cNvPr id="3" name="文本框 2"/>
          <p:cNvSpPr txBox="1"/>
          <p:nvPr/>
        </p:nvSpPr>
        <p:spPr>
          <a:xfrm>
            <a:off x="709543" y="1248991"/>
            <a:ext cx="6484723"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smtClean="0">
                <a:solidFill>
                  <a:srgbClr val="FFFF00"/>
                </a:solidFill>
                <a:latin typeface="黑体" panose="02010609060101010101" pitchFamily="49" charset="-122"/>
                <a:ea typeface="黑体" panose="02010609060101010101" pitchFamily="49" charset="-122"/>
              </a:rPr>
              <a:t>数据可视化工具 </a:t>
            </a:r>
            <a:r>
              <a:rPr lang="en-US" altLang="zh-CN" sz="2800" b="1" dirty="0" smtClean="0">
                <a:solidFill>
                  <a:srgbClr val="FFFF00"/>
                </a:solidFill>
                <a:latin typeface="黑体" panose="02010609060101010101" pitchFamily="49" charset="-122"/>
                <a:ea typeface="黑体" panose="02010609060101010101" pitchFamily="49" charset="-122"/>
              </a:rPr>
              <a:t>—— </a:t>
            </a:r>
            <a:r>
              <a:rPr lang="en-US" altLang="zh-CN" sz="2800" b="1" dirty="0" err="1" smtClean="0">
                <a:solidFill>
                  <a:srgbClr val="FFFF00"/>
                </a:solidFill>
                <a:latin typeface="黑体" panose="02010609060101010101" pitchFamily="49" charset="-122"/>
                <a:ea typeface="黑体" panose="02010609060101010101" pitchFamily="49" charset="-122"/>
              </a:rPr>
              <a:t>matplotlib</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 name="矩形 5"/>
          <p:cNvSpPr/>
          <p:nvPr/>
        </p:nvSpPr>
        <p:spPr>
          <a:xfrm>
            <a:off x="709543" y="1945380"/>
            <a:ext cx="5201186" cy="1200329"/>
          </a:xfrm>
          <a:prstGeom prst="rect">
            <a:avLst/>
          </a:prstGeom>
        </p:spPr>
        <p:txBody>
          <a:bodyPr wrap="square">
            <a:spAutoFit/>
          </a:bodyPr>
          <a:lstStyle/>
          <a:p>
            <a:pPr>
              <a:lnSpc>
                <a:spcPct val="150000"/>
              </a:lnSpc>
            </a:pPr>
            <a:r>
              <a:rPr lang="en-US" altLang="zh-CN" sz="2400" dirty="0" smtClean="0">
                <a:latin typeface="Verdana" panose="020B0604030504040204" pitchFamily="34" charset="0"/>
              </a:rPr>
              <a:t>import </a:t>
            </a:r>
            <a:r>
              <a:rPr lang="en-US" altLang="zh-CN" sz="2400" dirty="0" err="1" smtClean="0">
                <a:latin typeface="Verdana" panose="020B0604030504040204" pitchFamily="34" charset="0"/>
              </a:rPr>
              <a:t>numpy</a:t>
            </a:r>
            <a:r>
              <a:rPr lang="en-US" altLang="zh-CN" sz="2400" dirty="0" smtClean="0">
                <a:latin typeface="Verdana" panose="020B0604030504040204" pitchFamily="34" charset="0"/>
              </a:rPr>
              <a:t>  as np</a:t>
            </a:r>
          </a:p>
          <a:p>
            <a:pPr>
              <a:lnSpc>
                <a:spcPct val="150000"/>
              </a:lnSpc>
            </a:pPr>
            <a:r>
              <a:rPr lang="en-US" altLang="zh-CN" sz="2400" dirty="0" smtClean="0">
                <a:solidFill>
                  <a:srgbClr val="FFFF00"/>
                </a:solidFill>
                <a:latin typeface="Verdana" panose="020B0604030504040204" pitchFamily="34" charset="0"/>
              </a:rPr>
              <a:t>import</a:t>
            </a:r>
            <a:r>
              <a:rPr lang="en-US" altLang="zh-CN" sz="2400" dirty="0">
                <a:solidFill>
                  <a:srgbClr val="FFFF00"/>
                </a:solidFill>
                <a:latin typeface="Verdana" panose="020B0604030504040204" pitchFamily="34" charset="0"/>
              </a:rPr>
              <a:t> </a:t>
            </a:r>
            <a:r>
              <a:rPr lang="en-US" altLang="zh-CN" sz="2400" dirty="0" err="1">
                <a:solidFill>
                  <a:srgbClr val="FFFF00"/>
                </a:solidFill>
                <a:latin typeface="Verdana" panose="020B0604030504040204" pitchFamily="34" charset="0"/>
              </a:rPr>
              <a:t>matplotlib.pyplot</a:t>
            </a:r>
            <a:r>
              <a:rPr lang="en-US" altLang="zh-CN" sz="2400" dirty="0">
                <a:solidFill>
                  <a:srgbClr val="FFFF00"/>
                </a:solidFill>
                <a:latin typeface="Verdana" panose="020B0604030504040204" pitchFamily="34" charset="0"/>
              </a:rPr>
              <a:t> as </a:t>
            </a:r>
            <a:r>
              <a:rPr lang="en-US" altLang="zh-CN" sz="2400" dirty="0" err="1" smtClean="0">
                <a:solidFill>
                  <a:srgbClr val="FFFF00"/>
                </a:solidFill>
                <a:latin typeface="Verdana" panose="020B0604030504040204" pitchFamily="34" charset="0"/>
              </a:rPr>
              <a:t>plt</a:t>
            </a:r>
            <a:endParaRPr lang="en-US" altLang="zh-CN" sz="2400" dirty="0" smtClean="0">
              <a:solidFill>
                <a:srgbClr val="FFFF00"/>
              </a:solidFill>
              <a:latin typeface="Verdana" panose="020B060403050404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846" y="1855734"/>
            <a:ext cx="5029200" cy="4543425"/>
          </a:xfrm>
          <a:prstGeom prst="rect">
            <a:avLst/>
          </a:prstGeom>
        </p:spPr>
      </p:pic>
      <p:sp>
        <p:nvSpPr>
          <p:cNvPr id="10" name="矩形 9"/>
          <p:cNvSpPr/>
          <p:nvPr/>
        </p:nvSpPr>
        <p:spPr>
          <a:xfrm>
            <a:off x="766108" y="3318878"/>
            <a:ext cx="5664200" cy="2822575"/>
          </a:xfrm>
          <a:prstGeom prst="rect">
            <a:avLst/>
          </a:prstGeom>
          <a:ln>
            <a:solidFill>
              <a:schemeClr val="accent1"/>
            </a:solidFill>
          </a:ln>
        </p:spPr>
        <p:txBody>
          <a:bodyPr>
            <a:spAutoFit/>
          </a:bodyPr>
          <a:lstStyle/>
          <a:p>
            <a:pPr>
              <a:spcBef>
                <a:spcPts val="750"/>
              </a:spcBef>
              <a:spcAft>
                <a:spcPts val="750"/>
              </a:spcAft>
              <a:defRPr/>
            </a:pPr>
            <a:r>
              <a:rPr lang="en-US" altLang="zh-CN" sz="2400" kern="0" dirty="0">
                <a:latin typeface="仿宋" panose="02010609060101010101" pitchFamily="49" charset="-122"/>
                <a:ea typeface="仿宋" panose="02010609060101010101" pitchFamily="49" charset="-122"/>
                <a:cs typeface="Helvetica" panose="020B0604020202020204" pitchFamily="34" charset="0"/>
              </a:rPr>
              <a:t>Data: </a:t>
            </a:r>
            <a:r>
              <a:rPr lang="zh-CN" altLang="zh-CN" sz="2400" kern="0" dirty="0">
                <a:latin typeface="仿宋" panose="02010609060101010101" pitchFamily="49" charset="-122"/>
                <a:ea typeface="仿宋" panose="02010609060101010101" pitchFamily="49" charset="-122"/>
                <a:cs typeface="Helvetica" panose="020B0604020202020204" pitchFamily="34" charset="0"/>
              </a:rPr>
              <a:t>数据区</a:t>
            </a:r>
            <a:r>
              <a:rPr lang="en-US" altLang="zh-CN" sz="2400" kern="0" dirty="0">
                <a:latin typeface="仿宋" panose="02010609060101010101" pitchFamily="49" charset="-122"/>
                <a:ea typeface="仿宋" panose="02010609060101010101" pitchFamily="49" charset="-122"/>
                <a:cs typeface="Helvetica" panose="020B0604020202020204" pitchFamily="34" charset="0"/>
              </a:rPr>
              <a:t>,</a:t>
            </a:r>
            <a:r>
              <a:rPr lang="zh-CN" altLang="zh-CN" sz="2400" kern="0" dirty="0">
                <a:latin typeface="仿宋" panose="02010609060101010101" pitchFamily="49" charset="-122"/>
                <a:ea typeface="仿宋" panose="02010609060101010101" pitchFamily="49" charset="-122"/>
                <a:cs typeface="Helvetica" panose="020B0604020202020204" pitchFamily="34" charset="0"/>
              </a:rPr>
              <a:t>包括数据点</a:t>
            </a:r>
            <a:r>
              <a:rPr lang="en-US" altLang="zh-CN" sz="2400" kern="0" dirty="0">
                <a:latin typeface="仿宋" panose="02010609060101010101" pitchFamily="49" charset="-122"/>
                <a:ea typeface="仿宋" panose="02010609060101010101" pitchFamily="49" charset="-122"/>
                <a:cs typeface="Helvetica" panose="020B0604020202020204" pitchFamily="34" charset="0"/>
              </a:rPr>
              <a:t>\</a:t>
            </a:r>
            <a:r>
              <a:rPr lang="zh-CN" altLang="zh-CN" sz="2400" kern="0" dirty="0">
                <a:latin typeface="仿宋" panose="02010609060101010101" pitchFamily="49" charset="-122"/>
                <a:ea typeface="仿宋" panose="02010609060101010101" pitchFamily="49" charset="-122"/>
                <a:cs typeface="Helvetica" panose="020B0604020202020204" pitchFamily="34" charset="0"/>
              </a:rPr>
              <a:t>描绘形状；</a:t>
            </a:r>
            <a:r>
              <a:rPr lang="en-US" altLang="zh-CN" sz="2400" kern="0" dirty="0">
                <a:latin typeface="仿宋" panose="02010609060101010101" pitchFamily="49" charset="-122"/>
                <a:ea typeface="仿宋" panose="02010609060101010101" pitchFamily="49" charset="-122"/>
                <a:cs typeface="Helvetica" panose="020B0604020202020204" pitchFamily="34" charset="0"/>
              </a:rPr>
              <a:t> </a:t>
            </a:r>
            <a:endParaRPr lang="zh-CN" altLang="zh-CN" sz="2400" kern="100" dirty="0">
              <a:latin typeface="仿宋" panose="02010609060101010101" pitchFamily="49" charset="-122"/>
              <a:ea typeface="仿宋" panose="02010609060101010101" pitchFamily="49" charset="-122"/>
              <a:cs typeface="Times New Roman" panose="02020603050405020304" pitchFamily="18" charset="0"/>
            </a:endParaRPr>
          </a:p>
          <a:p>
            <a:pPr>
              <a:spcBef>
                <a:spcPts val="750"/>
              </a:spcBef>
              <a:spcAft>
                <a:spcPts val="750"/>
              </a:spcAft>
              <a:defRPr/>
            </a:pPr>
            <a:r>
              <a:rPr lang="en-US" altLang="zh-CN" sz="2400" kern="0" dirty="0">
                <a:latin typeface="仿宋" panose="02010609060101010101" pitchFamily="49" charset="-122"/>
                <a:ea typeface="仿宋" panose="02010609060101010101" pitchFamily="49" charset="-122"/>
                <a:cs typeface="Helvetica" panose="020B0604020202020204" pitchFamily="34" charset="0"/>
              </a:rPr>
              <a:t>Axis: </a:t>
            </a:r>
            <a:r>
              <a:rPr lang="zh-CN" altLang="zh-CN" sz="2400" kern="0" dirty="0">
                <a:latin typeface="仿宋" panose="02010609060101010101" pitchFamily="49" charset="-122"/>
                <a:ea typeface="仿宋" panose="02010609060101010101" pitchFamily="49" charset="-122"/>
                <a:cs typeface="Helvetica" panose="020B0604020202020204" pitchFamily="34" charset="0"/>
              </a:rPr>
              <a:t>坐标轴</a:t>
            </a:r>
            <a:r>
              <a:rPr lang="en-US" altLang="zh-CN" sz="2400" kern="0" dirty="0">
                <a:latin typeface="仿宋" panose="02010609060101010101" pitchFamily="49" charset="-122"/>
                <a:ea typeface="仿宋" panose="02010609060101010101" pitchFamily="49" charset="-122"/>
                <a:cs typeface="Helvetica" panose="020B0604020202020204" pitchFamily="34" charset="0"/>
              </a:rPr>
              <a:t>,</a:t>
            </a:r>
            <a:r>
              <a:rPr lang="zh-CN" altLang="zh-CN" sz="2400" kern="0" dirty="0">
                <a:latin typeface="仿宋" panose="02010609060101010101" pitchFamily="49" charset="-122"/>
                <a:ea typeface="仿宋" panose="02010609060101010101" pitchFamily="49" charset="-122"/>
                <a:cs typeface="Helvetica" panose="020B0604020202020204" pitchFamily="34" charset="0"/>
              </a:rPr>
              <a:t>包括</a:t>
            </a:r>
            <a:r>
              <a:rPr lang="en-US" altLang="zh-CN" sz="2400" kern="0" dirty="0">
                <a:latin typeface="仿宋" panose="02010609060101010101" pitchFamily="49" charset="-122"/>
                <a:ea typeface="仿宋" panose="02010609060101010101" pitchFamily="49" charset="-122"/>
                <a:cs typeface="Helvetica" panose="020B0604020202020204" pitchFamily="34" charset="0"/>
              </a:rPr>
              <a:t>X</a:t>
            </a:r>
            <a:r>
              <a:rPr lang="zh-CN" altLang="zh-CN" sz="2400" kern="0" dirty="0">
                <a:latin typeface="仿宋" panose="02010609060101010101" pitchFamily="49" charset="-122"/>
                <a:ea typeface="仿宋" panose="02010609060101010101" pitchFamily="49" charset="-122"/>
                <a:cs typeface="Helvetica" panose="020B0604020202020204" pitchFamily="34" charset="0"/>
              </a:rPr>
              <a:t>轴</a:t>
            </a:r>
            <a:r>
              <a:rPr lang="en-US" altLang="zh-CN" sz="2400" kern="0" dirty="0">
                <a:latin typeface="仿宋" panose="02010609060101010101" pitchFamily="49" charset="-122"/>
                <a:ea typeface="仿宋" panose="02010609060101010101" pitchFamily="49" charset="-122"/>
                <a:cs typeface="Helvetica" panose="020B0604020202020204" pitchFamily="34" charset="0"/>
              </a:rPr>
              <a:t>\Y</a:t>
            </a:r>
            <a:r>
              <a:rPr lang="zh-CN" altLang="zh-CN" sz="2400" kern="0" dirty="0">
                <a:latin typeface="仿宋" panose="02010609060101010101" pitchFamily="49" charset="-122"/>
                <a:ea typeface="仿宋" panose="02010609060101010101" pitchFamily="49" charset="-122"/>
                <a:cs typeface="Helvetica" panose="020B0604020202020204" pitchFamily="34" charset="0"/>
              </a:rPr>
              <a:t>轴及其标签、刻度尺及其标签 ；</a:t>
            </a:r>
            <a:endParaRPr lang="zh-CN" altLang="zh-CN" sz="2400" kern="100" dirty="0">
              <a:latin typeface="仿宋" panose="02010609060101010101" pitchFamily="49" charset="-122"/>
              <a:ea typeface="仿宋" panose="02010609060101010101" pitchFamily="49" charset="-122"/>
              <a:cs typeface="Times New Roman" panose="02020603050405020304" pitchFamily="18" charset="0"/>
            </a:endParaRPr>
          </a:p>
          <a:p>
            <a:pPr>
              <a:spcBef>
                <a:spcPts val="750"/>
              </a:spcBef>
              <a:spcAft>
                <a:spcPts val="750"/>
              </a:spcAft>
              <a:defRPr/>
            </a:pPr>
            <a:r>
              <a:rPr lang="en-US" altLang="zh-CN" sz="2400" kern="0" dirty="0">
                <a:latin typeface="仿宋" panose="02010609060101010101" pitchFamily="49" charset="-122"/>
                <a:ea typeface="仿宋" panose="02010609060101010101" pitchFamily="49" charset="-122"/>
                <a:cs typeface="Helvetica" panose="020B0604020202020204" pitchFamily="34" charset="0"/>
              </a:rPr>
              <a:t>Title: </a:t>
            </a:r>
            <a:r>
              <a:rPr lang="zh-CN" altLang="zh-CN" sz="2400" kern="0" dirty="0">
                <a:latin typeface="仿宋" panose="02010609060101010101" pitchFamily="49" charset="-122"/>
                <a:ea typeface="仿宋" panose="02010609060101010101" pitchFamily="49" charset="-122"/>
                <a:cs typeface="Helvetica" panose="020B0604020202020204" pitchFamily="34" charset="0"/>
              </a:rPr>
              <a:t>标题</a:t>
            </a:r>
            <a:r>
              <a:rPr lang="en-US" altLang="zh-CN" sz="2400" kern="0" dirty="0">
                <a:latin typeface="仿宋" panose="02010609060101010101" pitchFamily="49" charset="-122"/>
                <a:ea typeface="仿宋" panose="02010609060101010101" pitchFamily="49" charset="-122"/>
                <a:cs typeface="Helvetica" panose="020B0604020202020204" pitchFamily="34" charset="0"/>
              </a:rPr>
              <a:t>,</a:t>
            </a:r>
            <a:r>
              <a:rPr lang="zh-CN" altLang="zh-CN" sz="2400" kern="0" dirty="0">
                <a:latin typeface="仿宋" panose="02010609060101010101" pitchFamily="49" charset="-122"/>
                <a:ea typeface="仿宋" panose="02010609060101010101" pitchFamily="49" charset="-122"/>
                <a:cs typeface="Helvetica" panose="020B0604020202020204" pitchFamily="34" charset="0"/>
              </a:rPr>
              <a:t>数据图的描述 ；</a:t>
            </a:r>
            <a:endParaRPr lang="zh-CN" altLang="zh-CN" sz="2400" kern="100" dirty="0">
              <a:latin typeface="仿宋" panose="02010609060101010101" pitchFamily="49" charset="-122"/>
              <a:ea typeface="仿宋" panose="02010609060101010101" pitchFamily="49" charset="-122"/>
              <a:cs typeface="Times New Roman" panose="02020603050405020304" pitchFamily="18" charset="0"/>
            </a:endParaRPr>
          </a:p>
          <a:p>
            <a:pPr>
              <a:defRPr/>
            </a:pPr>
            <a:r>
              <a:rPr lang="en-US" altLang="zh-CN" sz="2400" kern="0" dirty="0">
                <a:latin typeface="仿宋" panose="02010609060101010101" pitchFamily="49" charset="-122"/>
                <a:ea typeface="仿宋" panose="02010609060101010101" pitchFamily="49" charset="-122"/>
                <a:cs typeface="Helvetica" panose="020B0604020202020204" pitchFamily="34" charset="0"/>
              </a:rPr>
              <a:t>Legend: </a:t>
            </a:r>
            <a:r>
              <a:rPr lang="zh-CN" altLang="zh-CN" sz="2400" kern="0" dirty="0">
                <a:latin typeface="仿宋" panose="02010609060101010101" pitchFamily="49" charset="-122"/>
                <a:ea typeface="仿宋" panose="02010609060101010101" pitchFamily="49" charset="-122"/>
                <a:cs typeface="Helvetica" panose="020B0604020202020204" pitchFamily="34" charset="0"/>
              </a:rPr>
              <a:t>图例</a:t>
            </a:r>
            <a:r>
              <a:rPr lang="en-US" altLang="zh-CN" sz="2400" kern="0" dirty="0">
                <a:latin typeface="仿宋" panose="02010609060101010101" pitchFamily="49" charset="-122"/>
                <a:ea typeface="仿宋" panose="02010609060101010101" pitchFamily="49" charset="-122"/>
                <a:cs typeface="Helvetica" panose="020B0604020202020204" pitchFamily="34" charset="0"/>
              </a:rPr>
              <a:t>,</a:t>
            </a:r>
            <a:r>
              <a:rPr lang="zh-CN" altLang="zh-CN" sz="2400" kern="0" dirty="0">
                <a:latin typeface="仿宋" panose="02010609060101010101" pitchFamily="49" charset="-122"/>
                <a:ea typeface="仿宋" panose="02010609060101010101" pitchFamily="49" charset="-122"/>
                <a:cs typeface="Helvetica" panose="020B0604020202020204" pitchFamily="34" charset="0"/>
              </a:rPr>
              <a:t>区分图中包含的多种曲线或不同分类的数据 ；</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9987096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矩形 5"/>
          <p:cNvSpPr>
            <a:spLocks noChangeArrowheads="1"/>
          </p:cNvSpPr>
          <p:nvPr/>
        </p:nvSpPr>
        <p:spPr bwMode="auto">
          <a:xfrm>
            <a:off x="263525" y="1000919"/>
            <a:ext cx="117363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dirty="0">
                <a:latin typeface="仿宋" panose="02010609060101010101" pitchFamily="49" charset="-122"/>
                <a:ea typeface="仿宋" panose="02010609060101010101" pitchFamily="49" charset="-122"/>
              </a:rPr>
              <a:t>import numpy as np</a:t>
            </a:r>
          </a:p>
          <a:p>
            <a:pPr>
              <a:spcBef>
                <a:spcPct val="0"/>
              </a:spcBef>
              <a:buClrTx/>
              <a:buSzTx/>
              <a:buFontTx/>
              <a:buNone/>
            </a:pPr>
            <a:r>
              <a:rPr lang="zh-CN" altLang="en-US" b="1" dirty="0">
                <a:solidFill>
                  <a:srgbClr val="FFFF00"/>
                </a:solidFill>
                <a:latin typeface="仿宋" panose="02010609060101010101" pitchFamily="49" charset="-122"/>
                <a:ea typeface="仿宋" panose="02010609060101010101" pitchFamily="49" charset="-122"/>
              </a:rPr>
              <a:t>import matplotlib.pyplot as plt</a:t>
            </a:r>
          </a:p>
          <a:p>
            <a:pPr>
              <a:spcBef>
                <a:spcPct val="0"/>
              </a:spcBef>
              <a:buClrTx/>
              <a:buSzTx/>
              <a:buFontTx/>
              <a:buNone/>
            </a:pPr>
            <a:endParaRPr lang="zh-CN" altLang="en-US" dirty="0">
              <a:latin typeface="仿宋" panose="02010609060101010101" pitchFamily="49" charset="-122"/>
              <a:ea typeface="仿宋" panose="02010609060101010101" pitchFamily="49" charset="-122"/>
            </a:endParaRPr>
          </a:p>
          <a:p>
            <a:pPr>
              <a:spcBef>
                <a:spcPct val="0"/>
              </a:spcBef>
              <a:buClrTx/>
              <a:buSzTx/>
              <a:buFontTx/>
              <a:buNone/>
            </a:pPr>
            <a:r>
              <a:rPr lang="zh-CN" altLang="en-US" dirty="0">
                <a:latin typeface="仿宋" panose="02010609060101010101" pitchFamily="49" charset="-122"/>
                <a:ea typeface="仿宋" panose="02010609060101010101" pitchFamily="49" charset="-122"/>
              </a:rPr>
              <a:t>#准备数据</a:t>
            </a:r>
          </a:p>
          <a:p>
            <a:pPr>
              <a:spcBef>
                <a:spcPct val="0"/>
              </a:spcBef>
              <a:buClrTx/>
              <a:buSzTx/>
              <a:buFontTx/>
              <a:buNone/>
            </a:pPr>
            <a:r>
              <a:rPr lang="zh-CN" altLang="en-US" dirty="0">
                <a:latin typeface="仿宋" panose="02010609060101010101" pitchFamily="49" charset="-122"/>
                <a:ea typeface="仿宋" panose="02010609060101010101" pitchFamily="49" charset="-122"/>
              </a:rPr>
              <a:t>x=np.arange(0.,10,0.2)</a:t>
            </a:r>
          </a:p>
          <a:p>
            <a:pPr>
              <a:spcBef>
                <a:spcPct val="0"/>
              </a:spcBef>
              <a:buClrTx/>
              <a:buSzTx/>
              <a:buFontTx/>
              <a:buNone/>
            </a:pPr>
            <a:r>
              <a:rPr lang="zh-CN" altLang="en-US" dirty="0">
                <a:latin typeface="仿宋" panose="02010609060101010101" pitchFamily="49" charset="-122"/>
                <a:ea typeface="仿宋" panose="02010609060101010101" pitchFamily="49" charset="-122"/>
              </a:rPr>
              <a:t>y1=np.cos(x)</a:t>
            </a:r>
          </a:p>
          <a:p>
            <a:pPr>
              <a:spcBef>
                <a:spcPct val="0"/>
              </a:spcBef>
              <a:buClrTx/>
              <a:buSzTx/>
              <a:buFontTx/>
              <a:buNone/>
            </a:pPr>
            <a:r>
              <a:rPr lang="zh-CN" altLang="en-US" dirty="0">
                <a:latin typeface="仿宋" panose="02010609060101010101" pitchFamily="49" charset="-122"/>
                <a:ea typeface="仿宋" panose="02010609060101010101" pitchFamily="49" charset="-122"/>
              </a:rPr>
              <a:t>y2=np.sin(x)</a:t>
            </a:r>
          </a:p>
          <a:p>
            <a:pPr>
              <a:spcBef>
                <a:spcPct val="0"/>
              </a:spcBef>
              <a:buClrTx/>
              <a:buSzTx/>
              <a:buFontTx/>
              <a:buNone/>
            </a:pPr>
            <a:r>
              <a:rPr lang="zh-CN" altLang="en-US" dirty="0">
                <a:latin typeface="仿宋" panose="02010609060101010101" pitchFamily="49" charset="-122"/>
                <a:ea typeface="仿宋" panose="02010609060101010101" pitchFamily="49" charset="-122"/>
              </a:rPr>
              <a:t>y3=np.sqrt(x)</a:t>
            </a:r>
          </a:p>
          <a:p>
            <a:pPr>
              <a:spcBef>
                <a:spcPct val="0"/>
              </a:spcBef>
              <a:buClrTx/>
              <a:buSzTx/>
              <a:buFontTx/>
              <a:buNone/>
            </a:pPr>
            <a:endParaRPr lang="zh-CN" altLang="en-US" dirty="0">
              <a:latin typeface="仿宋" panose="02010609060101010101" pitchFamily="49" charset="-122"/>
              <a:ea typeface="仿宋" panose="02010609060101010101" pitchFamily="49" charset="-122"/>
            </a:endParaRPr>
          </a:p>
          <a:p>
            <a:pPr>
              <a:spcBef>
                <a:spcPct val="0"/>
              </a:spcBef>
              <a:buClrTx/>
              <a:buSzTx/>
              <a:buFontTx/>
              <a:buNone/>
            </a:pPr>
            <a:r>
              <a:rPr lang="zh-CN" altLang="en-US" b="1" dirty="0">
                <a:solidFill>
                  <a:srgbClr val="FFFF00"/>
                </a:solidFill>
                <a:latin typeface="仿宋" panose="02010609060101010101" pitchFamily="49" charset="-122"/>
                <a:ea typeface="仿宋" panose="02010609060101010101" pitchFamily="49" charset="-122"/>
              </a:rPr>
              <a:t>plt.rcParams</a:t>
            </a:r>
            <a:r>
              <a:rPr lang="zh-CN" altLang="en-US" dirty="0">
                <a:latin typeface="仿宋" panose="02010609060101010101" pitchFamily="49" charset="-122"/>
                <a:ea typeface="仿宋" panose="02010609060101010101" pitchFamily="49" charset="-122"/>
              </a:rPr>
              <a:t>[‘figure.figsize’]=(12,8)   #reParams用于设置图表参数，这里是设置图片尺寸</a:t>
            </a:r>
          </a:p>
          <a:p>
            <a:pPr>
              <a:spcBef>
                <a:spcPct val="0"/>
              </a:spcBef>
              <a:buClrTx/>
              <a:buSzTx/>
              <a:buFontTx/>
              <a:buNone/>
            </a:pPr>
            <a:r>
              <a:rPr lang="zh-CN" altLang="en-US" dirty="0">
                <a:latin typeface="仿宋" panose="02010609060101010101" pitchFamily="49" charset="-122"/>
                <a:ea typeface="仿宋" panose="02010609060101010101" pitchFamily="49" charset="-122"/>
              </a:rPr>
              <a:t>plt.plot(x,y1,color='blue',linewidth=1.5,linestyle='-',marker='.',label=r'$y=cos{x}$')</a:t>
            </a:r>
          </a:p>
          <a:p>
            <a:pPr>
              <a:spcBef>
                <a:spcPct val="0"/>
              </a:spcBef>
              <a:buClrTx/>
              <a:buSzTx/>
              <a:buFontTx/>
              <a:buNone/>
            </a:pPr>
            <a:r>
              <a:rPr lang="zh-CN" altLang="en-US" dirty="0">
                <a:latin typeface="仿宋" panose="02010609060101010101" pitchFamily="49" charset="-122"/>
                <a:ea typeface="仿宋" panose="02010609060101010101" pitchFamily="49" charset="-122"/>
              </a:rPr>
              <a:t>plt.plot(x,y2,color='green',linewidth=1.5,linestyle='-',marker='*',label=r'$y=sin{x}$')</a:t>
            </a:r>
          </a:p>
          <a:p>
            <a:pPr>
              <a:spcBef>
                <a:spcPct val="0"/>
              </a:spcBef>
              <a:buClrTx/>
              <a:buSzTx/>
              <a:buFontTx/>
              <a:buNone/>
            </a:pPr>
            <a:r>
              <a:rPr lang="zh-CN" altLang="en-US" dirty="0">
                <a:latin typeface="仿宋" panose="02010609060101010101" pitchFamily="49" charset="-122"/>
                <a:ea typeface="仿宋" panose="02010609060101010101" pitchFamily="49" charset="-122"/>
              </a:rPr>
              <a:t>plt.plot(x,y3,color='m',linewidth=1.5,linestyle='-',marker='x',label=r'$y=\sqrt{x}$')</a:t>
            </a:r>
            <a:endParaRPr lang="en-US" altLang="zh-CN" dirty="0">
              <a:latin typeface="仿宋" panose="02010609060101010101" pitchFamily="49" charset="-122"/>
              <a:ea typeface="仿宋" panose="02010609060101010101" pitchFamily="49" charset="-122"/>
            </a:endParaRPr>
          </a:p>
          <a:p>
            <a:pPr>
              <a:spcBef>
                <a:spcPct val="0"/>
              </a:spcBef>
              <a:buClrTx/>
              <a:buSzTx/>
              <a:buFontTx/>
              <a:buNone/>
            </a:pPr>
            <a:r>
              <a:rPr lang="en-US" altLang="zh-CN" dirty="0" err="1">
                <a:latin typeface="仿宋" panose="02010609060101010101" pitchFamily="49" charset="-122"/>
                <a:ea typeface="仿宋" panose="02010609060101010101" pitchFamily="49" charset="-122"/>
              </a:rPr>
              <a:t>plt.xlabel</a:t>
            </a:r>
            <a:r>
              <a:rPr lang="en-US" altLang="zh-CN" dirty="0">
                <a:latin typeface="仿宋" panose="02010609060101010101" pitchFamily="49" charset="-122"/>
                <a:ea typeface="仿宋" panose="02010609060101010101" pitchFamily="49" charset="-122"/>
              </a:rPr>
              <a:t>('x')  			#</a:t>
            </a:r>
            <a:r>
              <a:rPr lang="zh-CN" altLang="zh-CN" dirty="0">
                <a:latin typeface="仿宋" panose="02010609060101010101" pitchFamily="49" charset="-122"/>
                <a:ea typeface="仿宋" panose="02010609060101010101" pitchFamily="49" charset="-122"/>
              </a:rPr>
              <a:t>设置</a:t>
            </a:r>
            <a:r>
              <a:rPr lang="en-US" altLang="zh-CN" dirty="0">
                <a:latin typeface="仿宋" panose="02010609060101010101" pitchFamily="49" charset="-122"/>
                <a:ea typeface="仿宋" panose="02010609060101010101" pitchFamily="49" charset="-122"/>
              </a:rPr>
              <a:t>x</a:t>
            </a:r>
            <a:r>
              <a:rPr lang="zh-CN" altLang="zh-CN" dirty="0">
                <a:latin typeface="仿宋" panose="02010609060101010101" pitchFamily="49" charset="-122"/>
                <a:ea typeface="仿宋" panose="02010609060101010101" pitchFamily="49" charset="-122"/>
              </a:rPr>
              <a:t>轴标签</a:t>
            </a:r>
          </a:p>
          <a:p>
            <a:pPr>
              <a:spcBef>
                <a:spcPct val="0"/>
              </a:spcBef>
              <a:buClrTx/>
              <a:buSzTx/>
              <a:buFontTx/>
              <a:buNone/>
            </a:pPr>
            <a:r>
              <a:rPr lang="en-US" altLang="zh-CN" dirty="0" err="1">
                <a:latin typeface="仿宋" panose="02010609060101010101" pitchFamily="49" charset="-122"/>
                <a:ea typeface="仿宋" panose="02010609060101010101" pitchFamily="49" charset="-122"/>
              </a:rPr>
              <a:t>plt.ylabel</a:t>
            </a:r>
            <a:r>
              <a:rPr lang="en-US" altLang="zh-CN" dirty="0">
                <a:latin typeface="仿宋" panose="02010609060101010101" pitchFamily="49" charset="-122"/>
                <a:ea typeface="仿宋" panose="02010609060101010101" pitchFamily="49" charset="-122"/>
              </a:rPr>
              <a:t>('y=f(x)')		#</a:t>
            </a:r>
            <a:r>
              <a:rPr lang="zh-CN" altLang="zh-CN" dirty="0">
                <a:latin typeface="仿宋" panose="02010609060101010101" pitchFamily="49" charset="-122"/>
                <a:ea typeface="仿宋" panose="02010609060101010101" pitchFamily="49" charset="-122"/>
              </a:rPr>
              <a:t>设置</a:t>
            </a:r>
            <a:r>
              <a:rPr lang="en-US" altLang="zh-CN" dirty="0">
                <a:latin typeface="仿宋" panose="02010609060101010101" pitchFamily="49" charset="-122"/>
                <a:ea typeface="仿宋" panose="02010609060101010101" pitchFamily="49" charset="-122"/>
              </a:rPr>
              <a:t>y</a:t>
            </a:r>
            <a:r>
              <a:rPr lang="zh-CN" altLang="zh-CN" dirty="0">
                <a:latin typeface="仿宋" panose="02010609060101010101" pitchFamily="49" charset="-122"/>
                <a:ea typeface="仿宋" panose="02010609060101010101" pitchFamily="49" charset="-122"/>
              </a:rPr>
              <a:t>轴标签</a:t>
            </a:r>
          </a:p>
          <a:p>
            <a:pPr>
              <a:spcBef>
                <a:spcPct val="0"/>
              </a:spcBef>
              <a:buClrTx/>
              <a:buSzTx/>
              <a:buFontTx/>
              <a:buNone/>
            </a:pPr>
            <a:r>
              <a:rPr lang="en-US" altLang="zh-CN" dirty="0" err="1">
                <a:latin typeface="仿宋" panose="02010609060101010101" pitchFamily="49" charset="-122"/>
                <a:ea typeface="仿宋" panose="02010609060101010101" pitchFamily="49" charset="-122"/>
              </a:rPr>
              <a:t>plt.title</a:t>
            </a:r>
            <a:r>
              <a:rPr lang="en-US" altLang="zh-CN" dirty="0">
                <a:latin typeface="仿宋" panose="02010609060101010101" pitchFamily="49" charset="-122"/>
                <a:ea typeface="仿宋" panose="02010609060101010101" pitchFamily="49" charset="-122"/>
              </a:rPr>
              <a:t>('function Graph\</a:t>
            </a:r>
            <a:r>
              <a:rPr lang="en-US" altLang="zh-CN" dirty="0" err="1">
                <a:latin typeface="仿宋" panose="02010609060101010101" pitchFamily="49" charset="-122"/>
                <a:ea typeface="仿宋" panose="02010609060101010101" pitchFamily="49" charset="-122"/>
              </a:rPr>
              <a:t>nCheck</a:t>
            </a:r>
            <a:r>
              <a:rPr lang="en-US" altLang="zh-CN" dirty="0">
                <a:latin typeface="仿宋" panose="02010609060101010101" pitchFamily="49" charset="-122"/>
                <a:ea typeface="仿宋" panose="02010609060101010101" pitchFamily="49" charset="-122"/>
              </a:rPr>
              <a:t> it out')	#</a:t>
            </a:r>
            <a:r>
              <a:rPr lang="zh-CN" altLang="zh-CN" dirty="0">
                <a:latin typeface="仿宋" panose="02010609060101010101" pitchFamily="49" charset="-122"/>
                <a:ea typeface="仿宋" panose="02010609060101010101" pitchFamily="49" charset="-122"/>
              </a:rPr>
              <a:t>设置图表标题</a:t>
            </a:r>
          </a:p>
          <a:p>
            <a:pPr>
              <a:spcBef>
                <a:spcPct val="0"/>
              </a:spcBef>
              <a:buClrTx/>
              <a:buSzTx/>
              <a:buFontTx/>
              <a:buNone/>
            </a:pPr>
            <a:r>
              <a:rPr lang="en-US" altLang="zh-CN" dirty="0" err="1">
                <a:latin typeface="仿宋" panose="02010609060101010101" pitchFamily="49" charset="-122"/>
                <a:ea typeface="仿宋" panose="02010609060101010101" pitchFamily="49" charset="-122"/>
              </a:rPr>
              <a:t>plt.legend</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loc</a:t>
            </a:r>
            <a:r>
              <a:rPr lang="en-US" altLang="zh-CN" dirty="0">
                <a:latin typeface="仿宋" panose="02010609060101010101" pitchFamily="49" charset="-122"/>
                <a:ea typeface="仿宋" panose="02010609060101010101" pitchFamily="49" charset="-122"/>
              </a:rPr>
              <a:t>='upper right')#</a:t>
            </a:r>
            <a:r>
              <a:rPr lang="zh-CN" altLang="zh-CN" dirty="0">
                <a:latin typeface="仿宋" panose="02010609060101010101" pitchFamily="49" charset="-122"/>
                <a:ea typeface="仿宋" panose="02010609060101010101" pitchFamily="49" charset="-122"/>
              </a:rPr>
              <a:t>设置图例位置，图例内容由前面的</a:t>
            </a:r>
            <a:r>
              <a:rPr lang="en-US" altLang="zh-CN" dirty="0">
                <a:latin typeface="仿宋" panose="02010609060101010101" pitchFamily="49" charset="-122"/>
                <a:ea typeface="仿宋" panose="02010609060101010101" pitchFamily="49" charset="-122"/>
              </a:rPr>
              <a:t>label</a:t>
            </a:r>
            <a:r>
              <a:rPr lang="zh-CN" altLang="zh-CN" dirty="0">
                <a:latin typeface="仿宋" panose="02010609060101010101" pitchFamily="49" charset="-122"/>
                <a:ea typeface="仿宋" panose="02010609060101010101" pitchFamily="49" charset="-122"/>
              </a:rPr>
              <a:t>参数来设置。</a:t>
            </a:r>
          </a:p>
          <a:p>
            <a:pPr>
              <a:spcBef>
                <a:spcPct val="0"/>
              </a:spcBef>
              <a:buClrTx/>
              <a:buSzTx/>
              <a:buFontTx/>
              <a:buNone/>
            </a:pPr>
            <a:r>
              <a:rPr lang="en-US" altLang="zh-CN" dirty="0" err="1">
                <a:latin typeface="仿宋" panose="02010609060101010101" pitchFamily="49" charset="-122"/>
                <a:ea typeface="仿宋" panose="02010609060101010101" pitchFamily="49" charset="-122"/>
              </a:rPr>
              <a:t>plt.show</a:t>
            </a:r>
            <a:r>
              <a:rPr lang="en-US" altLang="zh-CN" dirty="0">
                <a:latin typeface="仿宋" panose="02010609060101010101" pitchFamily="49" charset="-122"/>
                <a:ea typeface="仿宋" panose="02010609060101010101" pitchFamily="49" charset="-122"/>
              </a:rPr>
              <a:t>()			#</a:t>
            </a:r>
            <a:r>
              <a:rPr lang="zh-CN" altLang="zh-CN" dirty="0">
                <a:latin typeface="仿宋" panose="02010609060101010101" pitchFamily="49" charset="-122"/>
                <a:ea typeface="仿宋" panose="02010609060101010101" pitchFamily="49" charset="-122"/>
              </a:rPr>
              <a:t>显示图表</a:t>
            </a:r>
            <a:endParaRPr lang="zh-CN" altLang="en-US" dirty="0">
              <a:latin typeface="仿宋" panose="02010609060101010101" pitchFamily="49" charset="-122"/>
              <a:ea typeface="仿宋" panose="02010609060101010101" pitchFamily="49" charset="-122"/>
            </a:endParaRPr>
          </a:p>
        </p:txBody>
      </p:sp>
      <p:sp>
        <p:nvSpPr>
          <p:cNvPr id="132099" name="文本框 2"/>
          <p:cNvSpPr txBox="1">
            <a:spLocks noChangeArrowheads="1"/>
          </p:cNvSpPr>
          <p:nvPr/>
        </p:nvSpPr>
        <p:spPr bwMode="auto">
          <a:xfrm>
            <a:off x="402012" y="477044"/>
            <a:ext cx="1979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dirty="0"/>
              <a:t>程序案例：</a:t>
            </a:r>
          </a:p>
        </p:txBody>
      </p:sp>
      <p:pic>
        <p:nvPicPr>
          <p:cNvPr id="132100"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333375"/>
            <a:ext cx="4872037"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28724"/>
      </p:ext>
    </p:extLst>
  </p:cSld>
  <p:clrMapOvr>
    <a:masterClrMapping/>
  </p:clrMapOvr>
  <p:transition>
    <p:check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矩形 1"/>
          <p:cNvSpPr/>
          <p:nvPr/>
        </p:nvSpPr>
        <p:spPr>
          <a:xfrm>
            <a:off x="479425" y="333375"/>
            <a:ext cx="5976938" cy="6000750"/>
          </a:xfrm>
          <a:prstGeom prst="rect">
            <a:avLst/>
          </a:prstGeom>
        </p:spPr>
        <p:txBody>
          <a:bodyPr>
            <a:spAutoFit/>
          </a:bodyPr>
          <a:lstStyle/>
          <a:p>
            <a:pPr>
              <a:defRPr/>
            </a:pPr>
            <a:r>
              <a:rPr lang="zh-CN" altLang="en-US" sz="2400" dirty="0">
                <a:latin typeface="仿宋" panose="02010609060101010101" pitchFamily="49" charset="-122"/>
                <a:ea typeface="仿宋" panose="02010609060101010101" pitchFamily="49" charset="-122"/>
              </a:rPr>
              <a:t>import numpy as np</a:t>
            </a:r>
          </a:p>
          <a:p>
            <a:pPr>
              <a:defRPr/>
            </a:pPr>
            <a:r>
              <a:rPr lang="zh-CN" altLang="en-US" sz="2400" dirty="0">
                <a:latin typeface="仿宋" panose="02010609060101010101" pitchFamily="49" charset="-122"/>
                <a:ea typeface="仿宋" panose="02010609060101010101" pitchFamily="49" charset="-122"/>
              </a:rPr>
              <a:t>import matplotlib.pyplot as plt</a:t>
            </a:r>
          </a:p>
          <a:p>
            <a:pPr>
              <a:defRPr/>
            </a:pPr>
            <a:endParaRPr lang="zh-CN" altLang="en-US" sz="2400" dirty="0">
              <a:latin typeface="仿宋" panose="02010609060101010101" pitchFamily="49" charset="-122"/>
              <a:ea typeface="仿宋" panose="02010609060101010101" pitchFamily="49" charset="-122"/>
            </a:endParaRPr>
          </a:p>
          <a:p>
            <a:pPr>
              <a:defRPr/>
            </a:pPr>
            <a:r>
              <a:rPr lang="zh-CN" altLang="en-US" sz="2400" dirty="0">
                <a:latin typeface="仿宋" panose="02010609060101010101" pitchFamily="49" charset="-122"/>
                <a:ea typeface="仿宋" panose="02010609060101010101" pitchFamily="49" charset="-122"/>
              </a:rPr>
              <a:t>x = np.arange(-5.0, 5.0, 0.02)</a:t>
            </a:r>
          </a:p>
          <a:p>
            <a:pPr>
              <a:defRPr/>
            </a:pPr>
            <a:r>
              <a:rPr lang="zh-CN" altLang="en-US" sz="2400" dirty="0">
                <a:latin typeface="仿宋" panose="02010609060101010101" pitchFamily="49" charset="-122"/>
                <a:ea typeface="仿宋" panose="02010609060101010101" pitchFamily="49" charset="-122"/>
              </a:rPr>
              <a:t>y1 = np.sin(x)</a:t>
            </a:r>
          </a:p>
          <a:p>
            <a:pPr>
              <a:defRPr/>
            </a:pPr>
            <a:endParaRPr lang="zh-CN" altLang="en-US" sz="2400" dirty="0">
              <a:latin typeface="仿宋" panose="02010609060101010101" pitchFamily="49" charset="-122"/>
              <a:ea typeface="仿宋" panose="02010609060101010101" pitchFamily="49" charset="-122"/>
            </a:endParaRPr>
          </a:p>
          <a:p>
            <a:pPr>
              <a:defRPr/>
            </a:pPr>
            <a:r>
              <a:rPr lang="zh-CN" altLang="en-US" sz="2400" dirty="0">
                <a:solidFill>
                  <a:srgbClr val="FFFF00"/>
                </a:solidFill>
                <a:latin typeface="仿宋" panose="02010609060101010101" pitchFamily="49" charset="-122"/>
                <a:ea typeface="仿宋" panose="02010609060101010101" pitchFamily="49" charset="-122"/>
              </a:rPr>
              <a:t>plt.figure(1)</a:t>
            </a:r>
            <a:r>
              <a:rPr lang="en-US" altLang="zh-CN" sz="2400" dirty="0">
                <a:solidFill>
                  <a:srgbClr val="FFFF00"/>
                </a:solidFill>
                <a:latin typeface="仿宋" panose="02010609060101010101" pitchFamily="49" charset="-122"/>
                <a:ea typeface="仿宋" panose="02010609060101010101" pitchFamily="49" charset="-122"/>
              </a:rPr>
              <a:t>		</a:t>
            </a:r>
            <a:endParaRPr lang="zh-CN" altLang="en-US" sz="2400" dirty="0">
              <a:solidFill>
                <a:srgbClr val="FFFF00"/>
              </a:solidFill>
              <a:latin typeface="仿宋" panose="02010609060101010101" pitchFamily="49" charset="-122"/>
              <a:ea typeface="仿宋" panose="02010609060101010101" pitchFamily="49" charset="-122"/>
            </a:endParaRPr>
          </a:p>
          <a:p>
            <a:pPr>
              <a:defRPr/>
            </a:pPr>
            <a:r>
              <a:rPr lang="zh-CN" altLang="en-US" sz="2400" dirty="0">
                <a:solidFill>
                  <a:srgbClr val="FFC000"/>
                </a:solidFill>
                <a:latin typeface="仿宋" panose="02010609060101010101" pitchFamily="49" charset="-122"/>
                <a:ea typeface="仿宋" panose="02010609060101010101" pitchFamily="49" charset="-122"/>
              </a:rPr>
              <a:t>plt.subplot(211)</a:t>
            </a:r>
          </a:p>
          <a:p>
            <a:pPr>
              <a:defRPr/>
            </a:pPr>
            <a:r>
              <a:rPr lang="zh-CN" altLang="en-US" sz="2400" dirty="0">
                <a:latin typeface="仿宋" panose="02010609060101010101" pitchFamily="49" charset="-122"/>
                <a:ea typeface="仿宋" panose="02010609060101010101" pitchFamily="49" charset="-122"/>
              </a:rPr>
              <a:t>plt.plot(x, y1)</a:t>
            </a:r>
          </a:p>
          <a:p>
            <a:pPr>
              <a:defRPr/>
            </a:pPr>
            <a:endParaRPr lang="zh-CN" altLang="en-US" sz="2400" dirty="0">
              <a:latin typeface="仿宋" panose="02010609060101010101" pitchFamily="49" charset="-122"/>
              <a:ea typeface="仿宋" panose="02010609060101010101" pitchFamily="49" charset="-122"/>
            </a:endParaRPr>
          </a:p>
          <a:p>
            <a:pPr>
              <a:defRPr/>
            </a:pPr>
            <a:r>
              <a:rPr lang="zh-CN" altLang="en-US" sz="2400" dirty="0">
                <a:solidFill>
                  <a:srgbClr val="FFC000"/>
                </a:solidFill>
                <a:latin typeface="仿宋" panose="02010609060101010101" pitchFamily="49" charset="-122"/>
                <a:ea typeface="仿宋" panose="02010609060101010101" pitchFamily="49" charset="-122"/>
              </a:rPr>
              <a:t>plt.subplot(212)</a:t>
            </a:r>
          </a:p>
          <a:p>
            <a:pPr>
              <a:defRPr/>
            </a:pPr>
            <a:r>
              <a:rPr lang="zh-CN" altLang="en-US" sz="2400" dirty="0">
                <a:latin typeface="仿宋" panose="02010609060101010101" pitchFamily="49" charset="-122"/>
                <a:ea typeface="仿宋" panose="02010609060101010101" pitchFamily="49" charset="-122"/>
              </a:rPr>
              <a:t>#设置x轴范围</a:t>
            </a:r>
          </a:p>
          <a:p>
            <a:pPr>
              <a:defRPr/>
            </a:pPr>
            <a:r>
              <a:rPr lang="zh-CN" altLang="en-US" sz="2400" dirty="0">
                <a:latin typeface="仿宋" panose="02010609060101010101" pitchFamily="49" charset="-122"/>
                <a:ea typeface="仿宋" panose="02010609060101010101" pitchFamily="49" charset="-122"/>
              </a:rPr>
              <a:t>xlim(-2.5, 2.5)</a:t>
            </a:r>
          </a:p>
          <a:p>
            <a:pPr>
              <a:defRPr/>
            </a:pPr>
            <a:r>
              <a:rPr lang="zh-CN" altLang="en-US" sz="2400" dirty="0">
                <a:latin typeface="仿宋" panose="02010609060101010101" pitchFamily="49" charset="-122"/>
                <a:ea typeface="仿宋" panose="02010609060101010101" pitchFamily="49" charset="-122"/>
              </a:rPr>
              <a:t>#设置y轴范围</a:t>
            </a:r>
          </a:p>
          <a:p>
            <a:pPr>
              <a:defRPr/>
            </a:pPr>
            <a:r>
              <a:rPr lang="zh-CN" altLang="en-US" sz="2400" dirty="0">
                <a:latin typeface="仿宋" panose="02010609060101010101" pitchFamily="49" charset="-122"/>
                <a:ea typeface="仿宋" panose="02010609060101010101" pitchFamily="49" charset="-122"/>
              </a:rPr>
              <a:t>ylim(-1, 1)</a:t>
            </a:r>
          </a:p>
          <a:p>
            <a:pPr>
              <a:defRPr/>
            </a:pPr>
            <a:r>
              <a:rPr lang="zh-CN" altLang="en-US" sz="2400" dirty="0">
                <a:latin typeface="仿宋" panose="02010609060101010101" pitchFamily="49" charset="-122"/>
                <a:ea typeface="仿宋" panose="02010609060101010101" pitchFamily="49" charset="-122"/>
              </a:rPr>
              <a:t>plt.plot(x, y1)</a:t>
            </a:r>
          </a:p>
        </p:txBody>
      </p:sp>
      <p:pic>
        <p:nvPicPr>
          <p:cNvPr id="13414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2070100"/>
            <a:ext cx="6723062"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681257"/>
      </p:ext>
    </p:extLst>
  </p:cSld>
  <p:clrMapOvr>
    <a:masterClrMapping/>
  </p:clrMapOvr>
  <p:transition>
    <p:check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矩形 3"/>
          <p:cNvSpPr>
            <a:spLocks noChangeArrowheads="1"/>
          </p:cNvSpPr>
          <p:nvPr/>
        </p:nvSpPr>
        <p:spPr bwMode="auto">
          <a:xfrm>
            <a:off x="1055688" y="1125538"/>
            <a:ext cx="1051242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plt.plot</a:t>
            </a:r>
            <a:r>
              <a:rPr lang="en-US" altLang="zh-CN" sz="2800" dirty="0">
                <a:latin typeface="仿宋" panose="02010609060101010101" pitchFamily="49" charset="-122"/>
                <a:ea typeface="仿宋" panose="02010609060101010101" pitchFamily="49" charset="-122"/>
              </a:rPr>
              <a:t>(</a:t>
            </a:r>
            <a:r>
              <a:rPr lang="en-US" altLang="zh-CN" sz="2800" dirty="0" err="1">
                <a:latin typeface="仿宋" panose="02010609060101010101" pitchFamily="49" charset="-122"/>
                <a:ea typeface="仿宋" panose="02010609060101010101" pitchFamily="49" charset="-122"/>
              </a:rPr>
              <a:t>x,y</a:t>
            </a:r>
            <a:r>
              <a:rPr lang="en-US" altLang="zh-CN" sz="2800" dirty="0">
                <a:latin typeface="仿宋" panose="02010609060101010101" pitchFamily="49" charset="-122"/>
                <a:ea typeface="仿宋" panose="02010609060101010101" pitchFamily="49" charset="-122"/>
              </a:rPr>
              <a:t> , </a:t>
            </a:r>
            <a:r>
              <a:rPr lang="en-US" altLang="zh-CN" sz="2800" dirty="0" err="1">
                <a:latin typeface="仿宋" panose="02010609060101010101" pitchFamily="49" charset="-122"/>
                <a:ea typeface="仿宋" panose="02010609060101010101" pitchFamily="49" charset="-122"/>
              </a:rPr>
              <a:t>fmt</a:t>
            </a:r>
            <a:r>
              <a:rPr lang="en-US" altLang="zh-CN" sz="2800" dirty="0">
                <a:latin typeface="仿宋" panose="02010609060101010101" pitchFamily="49" charset="-122"/>
                <a:ea typeface="仿宋" panose="02010609060101010101" pitchFamily="49" charset="-122"/>
              </a:rPr>
              <a:t>)  </a:t>
            </a:r>
            <a:r>
              <a:rPr lang="zh-CN" altLang="en-US" sz="2800" dirty="0">
                <a:latin typeface="仿宋" panose="02010609060101010101" pitchFamily="49" charset="-122"/>
                <a:ea typeface="仿宋" panose="02010609060101010101" pitchFamily="49" charset="-122"/>
              </a:rPr>
              <a:t>：绘制二维曲线图</a:t>
            </a:r>
          </a:p>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plt.boxplot</a:t>
            </a:r>
            <a:r>
              <a:rPr lang="en-US" altLang="zh-CN" sz="2800" dirty="0">
                <a:latin typeface="仿宋" panose="02010609060101010101" pitchFamily="49" charset="-122"/>
                <a:ea typeface="仿宋" panose="02010609060101010101" pitchFamily="49" charset="-122"/>
              </a:rPr>
              <a:t>(data, notch, position): </a:t>
            </a:r>
            <a:r>
              <a:rPr lang="zh-CN" altLang="en-US" sz="2800" dirty="0">
                <a:latin typeface="仿宋" panose="02010609060101010101" pitchFamily="49" charset="-122"/>
                <a:ea typeface="仿宋" panose="02010609060101010101" pitchFamily="49" charset="-122"/>
              </a:rPr>
              <a:t>绘制箱形图</a:t>
            </a:r>
          </a:p>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plt.bar</a:t>
            </a:r>
            <a:r>
              <a:rPr lang="en-US" altLang="zh-CN" sz="2800" dirty="0">
                <a:latin typeface="仿宋" panose="02010609060101010101" pitchFamily="49" charset="-122"/>
                <a:ea typeface="仿宋" panose="02010609060101010101" pitchFamily="49" charset="-122"/>
              </a:rPr>
              <a:t>(left, height, width, bottom) : </a:t>
            </a:r>
            <a:r>
              <a:rPr lang="zh-CN" altLang="en-US" sz="2800" dirty="0">
                <a:latin typeface="仿宋" panose="02010609060101010101" pitchFamily="49" charset="-122"/>
                <a:ea typeface="仿宋" panose="02010609060101010101" pitchFamily="49" charset="-122"/>
              </a:rPr>
              <a:t>绘制条形图</a:t>
            </a:r>
          </a:p>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plt.barh</a:t>
            </a:r>
            <a:r>
              <a:rPr lang="en-US" altLang="zh-CN" sz="2800" dirty="0">
                <a:latin typeface="仿宋" panose="02010609060101010101" pitchFamily="49" charset="-122"/>
                <a:ea typeface="仿宋" panose="02010609060101010101" pitchFamily="49" charset="-122"/>
              </a:rPr>
              <a:t>(width, bottom, left, height) : </a:t>
            </a:r>
            <a:r>
              <a:rPr lang="zh-CN" altLang="en-US" sz="2800" dirty="0">
                <a:latin typeface="仿宋" panose="02010609060101010101" pitchFamily="49" charset="-122"/>
                <a:ea typeface="仿宋" panose="02010609060101010101" pitchFamily="49" charset="-122"/>
              </a:rPr>
              <a:t>绘制横向条形图</a:t>
            </a:r>
          </a:p>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plt.polar</a:t>
            </a:r>
            <a:r>
              <a:rPr lang="en-US" altLang="zh-CN" sz="2800" dirty="0">
                <a:latin typeface="仿宋" panose="02010609060101010101" pitchFamily="49" charset="-122"/>
                <a:ea typeface="仿宋" panose="02010609060101010101" pitchFamily="49" charset="-122"/>
              </a:rPr>
              <a:t>(theta, r) : </a:t>
            </a:r>
            <a:r>
              <a:rPr lang="zh-CN" altLang="en-US" sz="2800" dirty="0">
                <a:latin typeface="仿宋" panose="02010609060101010101" pitchFamily="49" charset="-122"/>
                <a:ea typeface="仿宋" panose="02010609060101010101" pitchFamily="49" charset="-122"/>
              </a:rPr>
              <a:t>绘制极坐标图</a:t>
            </a:r>
          </a:p>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plt.pie</a:t>
            </a:r>
            <a:r>
              <a:rPr lang="en-US" altLang="zh-CN" sz="2800" dirty="0">
                <a:latin typeface="仿宋" panose="02010609060101010101" pitchFamily="49" charset="-122"/>
                <a:ea typeface="仿宋" panose="02010609060101010101" pitchFamily="49" charset="-122"/>
              </a:rPr>
              <a:t>(data, explode) : </a:t>
            </a:r>
            <a:r>
              <a:rPr lang="zh-CN" altLang="en-US" sz="2800" dirty="0">
                <a:latin typeface="仿宋" panose="02010609060101010101" pitchFamily="49" charset="-122"/>
                <a:ea typeface="仿宋" panose="02010609060101010101" pitchFamily="49" charset="-122"/>
              </a:rPr>
              <a:t>绘制饼图</a:t>
            </a:r>
          </a:p>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plt.scatter</a:t>
            </a:r>
            <a:r>
              <a:rPr lang="en-US" altLang="zh-CN" sz="2800" dirty="0">
                <a:latin typeface="仿宋" panose="02010609060101010101" pitchFamily="49" charset="-122"/>
                <a:ea typeface="仿宋" panose="02010609060101010101" pitchFamily="49" charset="-122"/>
              </a:rPr>
              <a:t>(x, y) :</a:t>
            </a:r>
            <a:r>
              <a:rPr lang="zh-CN" altLang="en-US" sz="2800" dirty="0">
                <a:latin typeface="仿宋" panose="02010609060101010101" pitchFamily="49" charset="-122"/>
                <a:ea typeface="仿宋" panose="02010609060101010101" pitchFamily="49" charset="-122"/>
              </a:rPr>
              <a:t>绘制散点图</a:t>
            </a:r>
          </a:p>
          <a:p>
            <a:pPr>
              <a:lnSpc>
                <a:spcPct val="150000"/>
              </a:lnSpc>
              <a:spcBef>
                <a:spcPct val="0"/>
              </a:spcBef>
              <a:buClrTx/>
              <a:buSzTx/>
              <a:buFontTx/>
              <a:buNone/>
            </a:pPr>
            <a:r>
              <a:rPr lang="en-US" altLang="zh-CN" sz="2800" dirty="0" err="1">
                <a:latin typeface="仿宋" panose="02010609060101010101" pitchFamily="49" charset="-122"/>
                <a:ea typeface="仿宋" panose="02010609060101010101" pitchFamily="49" charset="-122"/>
              </a:rPr>
              <a:t>plt.hist</a:t>
            </a:r>
            <a:r>
              <a:rPr lang="en-US" altLang="zh-CN" sz="2800" dirty="0">
                <a:latin typeface="仿宋" panose="02010609060101010101" pitchFamily="49" charset="-122"/>
                <a:ea typeface="仿宋" panose="02010609060101010101" pitchFamily="49" charset="-122"/>
              </a:rPr>
              <a:t>(x, </a:t>
            </a:r>
            <a:r>
              <a:rPr lang="en-US" altLang="zh-CN" sz="2800" dirty="0" err="1">
                <a:latin typeface="仿宋" panose="02010609060101010101" pitchFamily="49" charset="-122"/>
                <a:ea typeface="仿宋" panose="02010609060101010101" pitchFamily="49" charset="-122"/>
              </a:rPr>
              <a:t>bings</a:t>
            </a:r>
            <a:r>
              <a:rPr lang="en-US" altLang="zh-CN" sz="2800" dirty="0">
                <a:latin typeface="仿宋" panose="02010609060101010101" pitchFamily="49" charset="-122"/>
                <a:ea typeface="仿宋" panose="02010609060101010101" pitchFamily="49" charset="-122"/>
              </a:rPr>
              <a:t>, normed) : </a:t>
            </a:r>
            <a:r>
              <a:rPr lang="zh-CN" altLang="en-US" sz="2800" dirty="0">
                <a:latin typeface="仿宋" panose="02010609060101010101" pitchFamily="49" charset="-122"/>
                <a:ea typeface="仿宋" panose="02010609060101010101" pitchFamily="49" charset="-122"/>
              </a:rPr>
              <a:t>绘制直方图</a:t>
            </a:r>
          </a:p>
        </p:txBody>
      </p:sp>
      <p:sp>
        <p:nvSpPr>
          <p:cNvPr id="136195" name="文本框 4"/>
          <p:cNvSpPr txBox="1">
            <a:spLocks noChangeArrowheads="1"/>
          </p:cNvSpPr>
          <p:nvPr/>
        </p:nvSpPr>
        <p:spPr bwMode="auto">
          <a:xfrm>
            <a:off x="479425" y="476250"/>
            <a:ext cx="48244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3200" b="1" dirty="0">
                <a:solidFill>
                  <a:srgbClr val="FFFF00"/>
                </a:solidFill>
                <a:latin typeface="黑体" panose="02010609060101010101" pitchFamily="49" charset="-122"/>
                <a:ea typeface="黑体" panose="02010609060101010101" pitchFamily="49" charset="-122"/>
              </a:rPr>
              <a:t>其它的图表函数：</a:t>
            </a:r>
          </a:p>
        </p:txBody>
      </p:sp>
    </p:spTree>
    <p:extLst>
      <p:ext uri="{BB962C8B-B14F-4D97-AF65-F5344CB8AC3E}">
        <p14:creationId xmlns:p14="http://schemas.microsoft.com/office/powerpoint/2010/main" val="1498301833"/>
      </p:ext>
    </p:extLst>
  </p:cSld>
  <p:clrMapOvr>
    <a:masterClrMapping/>
  </p:clrMapOvr>
  <p:transition>
    <p:checke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文本框 1"/>
          <p:cNvSpPr txBox="1">
            <a:spLocks noChangeArrowheads="1"/>
          </p:cNvSpPr>
          <p:nvPr/>
        </p:nvSpPr>
        <p:spPr bwMode="auto">
          <a:xfrm>
            <a:off x="481320" y="501081"/>
            <a:ext cx="66837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zh-CN" altLang="en-US" sz="2800" dirty="0" smtClean="0">
                <a:latin typeface="黑体" panose="02010609060101010101" pitchFamily="49" charset="-122"/>
                <a:ea typeface="黑体" panose="02010609060101010101" pitchFamily="49" charset="-122"/>
              </a:rPr>
              <a:t>利用</a:t>
            </a:r>
            <a:r>
              <a:rPr lang="en-US" altLang="zh-CN" sz="2800" dirty="0" err="1" smtClean="0">
                <a:latin typeface="黑体" panose="02010609060101010101" pitchFamily="49" charset="-122"/>
                <a:ea typeface="黑体" panose="02010609060101010101" pitchFamily="49" charset="-122"/>
              </a:rPr>
              <a:t>matplotlib</a:t>
            </a:r>
            <a:r>
              <a:rPr lang="zh-CN" altLang="en-US" sz="2800" dirty="0" smtClean="0">
                <a:latin typeface="黑体" panose="02010609060101010101" pitchFamily="49" charset="-122"/>
                <a:ea typeface="黑体" panose="02010609060101010101" pitchFamily="49" charset="-122"/>
              </a:rPr>
              <a:t>分析鸢尾花数据</a:t>
            </a:r>
            <a:endParaRPr lang="zh-CN" altLang="en-US" sz="2800" dirty="0">
              <a:latin typeface="黑体" panose="02010609060101010101" pitchFamily="49" charset="-122"/>
              <a:ea typeface="黑体" panose="02010609060101010101" pitchFamily="49" charset="-122"/>
            </a:endParaRPr>
          </a:p>
        </p:txBody>
      </p:sp>
      <p:sp>
        <p:nvSpPr>
          <p:cNvPr id="2" name="矩形 1"/>
          <p:cNvSpPr/>
          <p:nvPr/>
        </p:nvSpPr>
        <p:spPr>
          <a:xfrm>
            <a:off x="1266967" y="1106188"/>
            <a:ext cx="10668000" cy="5355312"/>
          </a:xfrm>
          <a:prstGeom prst="rect">
            <a:avLst/>
          </a:prstGeom>
        </p:spPr>
        <p:txBody>
          <a:bodyPr wrap="square">
            <a:spAutoFit/>
          </a:bodyPr>
          <a:lstStyle/>
          <a:p>
            <a:r>
              <a:rPr lang="en-US" altLang="zh-CN" dirty="0">
                <a:latin typeface="仿宋" panose="02010609060101010101" pitchFamily="49" charset="-122"/>
                <a:ea typeface="仿宋" panose="02010609060101010101" pitchFamily="49" charset="-122"/>
              </a:rPr>
              <a:t>import </a:t>
            </a:r>
            <a:r>
              <a:rPr lang="en-US" altLang="zh-CN" dirty="0" err="1">
                <a:latin typeface="仿宋" panose="02010609060101010101" pitchFamily="49" charset="-122"/>
                <a:ea typeface="仿宋" panose="02010609060101010101" pitchFamily="49" charset="-122"/>
              </a:rPr>
              <a:t>matplotlib.pyplot</a:t>
            </a:r>
            <a:r>
              <a:rPr lang="en-US" altLang="zh-CN" dirty="0">
                <a:latin typeface="仿宋" panose="02010609060101010101" pitchFamily="49" charset="-122"/>
                <a:ea typeface="仿宋" panose="02010609060101010101" pitchFamily="49" charset="-122"/>
              </a:rPr>
              <a:t> as </a:t>
            </a:r>
            <a:r>
              <a:rPr lang="en-US" altLang="zh-CN" dirty="0" err="1">
                <a:latin typeface="仿宋" panose="02010609060101010101" pitchFamily="49" charset="-122"/>
                <a:ea typeface="仿宋" panose="02010609060101010101" pitchFamily="49" charset="-122"/>
              </a:rPr>
              <a:t>plt</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import </a:t>
            </a:r>
            <a:r>
              <a:rPr lang="en-US" altLang="zh-CN" dirty="0" err="1">
                <a:latin typeface="仿宋" panose="02010609060101010101" pitchFamily="49" charset="-122"/>
                <a:ea typeface="仿宋" panose="02010609060101010101" pitchFamily="49" charset="-122"/>
              </a:rPr>
              <a:t>numpy</a:t>
            </a:r>
            <a:r>
              <a:rPr lang="en-US" altLang="zh-CN" dirty="0">
                <a:latin typeface="仿宋" panose="02010609060101010101" pitchFamily="49" charset="-122"/>
                <a:ea typeface="仿宋" panose="02010609060101010101" pitchFamily="49" charset="-122"/>
              </a:rPr>
              <a:t> as np</a:t>
            </a:r>
          </a:p>
          <a:p>
            <a:r>
              <a:rPr lang="en-US" altLang="zh-CN" dirty="0">
                <a:latin typeface="仿宋" panose="02010609060101010101" pitchFamily="49" charset="-122"/>
                <a:ea typeface="仿宋" panose="02010609060101010101" pitchFamily="49" charset="-122"/>
              </a:rPr>
              <a:t>from </a:t>
            </a:r>
            <a:r>
              <a:rPr lang="en-US" altLang="zh-CN" dirty="0" err="1">
                <a:latin typeface="仿宋" panose="02010609060101010101" pitchFamily="49" charset="-122"/>
                <a:ea typeface="仿宋" panose="02010609060101010101" pitchFamily="49" charset="-122"/>
              </a:rPr>
              <a:t>sklearn.datasets</a:t>
            </a:r>
            <a:r>
              <a:rPr lang="en-US" altLang="zh-CN" dirty="0">
                <a:latin typeface="仿宋" panose="02010609060101010101" pitchFamily="49" charset="-122"/>
                <a:ea typeface="仿宋" panose="02010609060101010101" pitchFamily="49" charset="-122"/>
              </a:rPr>
              <a:t> import </a:t>
            </a:r>
            <a:r>
              <a:rPr lang="en-US" altLang="zh-CN" dirty="0" err="1">
                <a:latin typeface="仿宋" panose="02010609060101010101" pitchFamily="49" charset="-122"/>
                <a:ea typeface="仿宋" panose="02010609060101010101" pitchFamily="49" charset="-122"/>
              </a:rPr>
              <a:t>load_iris</a:t>
            </a: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导入数据集</a:t>
            </a:r>
            <a:r>
              <a:rPr lang="en-US" altLang="zh-CN" dirty="0" smtClean="0">
                <a:latin typeface="仿宋" panose="02010609060101010101" pitchFamily="49" charset="-122"/>
                <a:ea typeface="仿宋" panose="02010609060101010101" pitchFamily="49" charset="-122"/>
              </a:rPr>
              <a:t>iris</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载入数据集  </a:t>
            </a:r>
          </a:p>
          <a:p>
            <a:r>
              <a:rPr lang="en-US" altLang="zh-CN" dirty="0">
                <a:latin typeface="仿宋" panose="02010609060101010101" pitchFamily="49" charset="-122"/>
                <a:ea typeface="仿宋" panose="02010609060101010101" pitchFamily="49" charset="-122"/>
              </a:rPr>
              <a:t>iris = </a:t>
            </a:r>
            <a:r>
              <a:rPr lang="en-US" altLang="zh-CN" dirty="0" err="1">
                <a:latin typeface="仿宋" panose="02010609060101010101" pitchFamily="49" charset="-122"/>
                <a:ea typeface="仿宋" panose="02010609060101010101" pitchFamily="49" charset="-122"/>
              </a:rPr>
              <a:t>load_iris</a:t>
            </a:r>
            <a:r>
              <a:rPr lang="en-US" altLang="zh-CN" dirty="0">
                <a:latin typeface="仿宋" panose="02010609060101010101" pitchFamily="49" charset="-122"/>
                <a:ea typeface="仿宋" panose="02010609060101010101" pitchFamily="49" charset="-122"/>
              </a:rPr>
              <a:t>()  </a:t>
            </a:r>
          </a:p>
          <a:p>
            <a:r>
              <a:rPr lang="en-US" altLang="zh-CN" dirty="0" smtClean="0">
                <a:latin typeface="仿宋" panose="02010609060101010101" pitchFamily="49" charset="-122"/>
                <a:ea typeface="仿宋" panose="02010609060101010101" pitchFamily="49" charset="-122"/>
              </a:rPr>
              <a:t>print(</a:t>
            </a:r>
            <a:r>
              <a:rPr lang="en-US" altLang="zh-CN" dirty="0" err="1" smtClean="0">
                <a:latin typeface="仿宋" panose="02010609060101010101" pitchFamily="49" charset="-122"/>
                <a:ea typeface="仿宋" panose="02010609060101010101" pitchFamily="49" charset="-122"/>
              </a:rPr>
              <a:t>iris.data</a:t>
            </a:r>
            <a:r>
              <a:rPr lang="en-US" altLang="zh-CN" dirty="0" smtClean="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输出数据集  </a:t>
            </a:r>
          </a:p>
          <a:p>
            <a:r>
              <a:rPr lang="en-US" altLang="zh-CN" dirty="0" smtClean="0">
                <a:latin typeface="仿宋" panose="02010609060101010101" pitchFamily="49" charset="-122"/>
                <a:ea typeface="仿宋" panose="02010609060101010101" pitchFamily="49" charset="-122"/>
              </a:rPr>
              <a:t>print(</a:t>
            </a:r>
            <a:r>
              <a:rPr lang="en-US" altLang="zh-CN" dirty="0" err="1" smtClean="0">
                <a:latin typeface="仿宋" panose="02010609060101010101" pitchFamily="49" charset="-122"/>
                <a:ea typeface="仿宋" panose="02010609060101010101" pitchFamily="49" charset="-122"/>
              </a:rPr>
              <a:t>iris.target</a:t>
            </a:r>
            <a:r>
              <a:rPr lang="en-US" altLang="zh-CN" dirty="0" smtClean="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输出真实标签  </a:t>
            </a:r>
          </a:p>
          <a:p>
            <a:r>
              <a:rPr lang="en-US" altLang="zh-CN" dirty="0">
                <a:latin typeface="仿宋" panose="02010609060101010101" pitchFamily="49" charset="-122"/>
                <a:ea typeface="仿宋" panose="02010609060101010101" pitchFamily="49" charset="-122"/>
              </a:rPr>
              <a:t>#</a:t>
            </a:r>
            <a:r>
              <a:rPr lang="zh-CN" altLang="en-US" dirty="0">
                <a:latin typeface="仿宋" panose="02010609060101010101" pitchFamily="49" charset="-122"/>
                <a:ea typeface="仿宋" panose="02010609060101010101" pitchFamily="49" charset="-122"/>
              </a:rPr>
              <a:t>获取花卉两列数据集  </a:t>
            </a:r>
          </a:p>
          <a:p>
            <a:r>
              <a:rPr lang="en-US" altLang="zh-CN" dirty="0">
                <a:latin typeface="仿宋" panose="02010609060101010101" pitchFamily="49" charset="-122"/>
                <a:ea typeface="仿宋" panose="02010609060101010101" pitchFamily="49" charset="-122"/>
              </a:rPr>
              <a:t>DD = </a:t>
            </a:r>
            <a:r>
              <a:rPr lang="en-US" altLang="zh-CN" dirty="0" err="1">
                <a:latin typeface="仿宋" panose="02010609060101010101" pitchFamily="49" charset="-122"/>
                <a:ea typeface="仿宋" panose="02010609060101010101" pitchFamily="49" charset="-122"/>
              </a:rPr>
              <a:t>iris.data</a:t>
            </a:r>
            <a:r>
              <a:rPr lang="en-US" altLang="zh-CN" dirty="0">
                <a:latin typeface="仿宋" panose="02010609060101010101" pitchFamily="49" charset="-122"/>
                <a:ea typeface="仿宋" panose="02010609060101010101" pitchFamily="49" charset="-122"/>
              </a:rPr>
              <a:t>  </a:t>
            </a:r>
          </a:p>
          <a:p>
            <a:r>
              <a:rPr lang="en-US" altLang="zh-CN" dirty="0">
                <a:latin typeface="仿宋" panose="02010609060101010101" pitchFamily="49" charset="-122"/>
                <a:ea typeface="仿宋" panose="02010609060101010101" pitchFamily="49" charset="-122"/>
              </a:rPr>
              <a:t>X = [x[0] for x in DD]  </a:t>
            </a:r>
          </a:p>
          <a:p>
            <a:r>
              <a:rPr lang="en-US" altLang="zh-CN" dirty="0" smtClean="0">
                <a:latin typeface="仿宋" panose="02010609060101010101" pitchFamily="49" charset="-122"/>
                <a:ea typeface="仿宋" panose="02010609060101010101" pitchFamily="49" charset="-122"/>
              </a:rPr>
              <a:t>print(X)  </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Y = [x[1] for x in DD]  </a:t>
            </a:r>
          </a:p>
          <a:p>
            <a:r>
              <a:rPr lang="en-US" altLang="zh-CN" dirty="0" smtClean="0">
                <a:latin typeface="仿宋" panose="02010609060101010101" pitchFamily="49" charset="-122"/>
                <a:ea typeface="仿宋" panose="02010609060101010101" pitchFamily="49" charset="-122"/>
              </a:rPr>
              <a:t>print(Y)  </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plt.scatter</a:t>
            </a:r>
            <a:r>
              <a:rPr lang="en-US" altLang="zh-CN" dirty="0">
                <a:latin typeface="仿宋" panose="02010609060101010101" pitchFamily="49" charset="-122"/>
                <a:ea typeface="仿宋" panose="02010609060101010101" pitchFamily="49" charset="-122"/>
              </a:rPr>
              <a:t>(X, Y, c=</a:t>
            </a:r>
            <a:r>
              <a:rPr lang="en-US" altLang="zh-CN" dirty="0" err="1">
                <a:latin typeface="仿宋" panose="02010609060101010101" pitchFamily="49" charset="-122"/>
                <a:ea typeface="仿宋" panose="02010609060101010101" pitchFamily="49" charset="-122"/>
              </a:rPr>
              <a:t>iris.target</a:t>
            </a:r>
            <a:r>
              <a:rPr lang="en-US" altLang="zh-CN" dirty="0">
                <a:latin typeface="仿宋" panose="02010609060101010101" pitchFamily="49" charset="-122"/>
                <a:ea typeface="仿宋" panose="02010609060101010101" pitchFamily="49" charset="-122"/>
              </a:rPr>
              <a:t>, marker='x')</a:t>
            </a:r>
          </a:p>
          <a:p>
            <a:r>
              <a:rPr lang="en-US" altLang="zh-CN" dirty="0" err="1">
                <a:latin typeface="仿宋" panose="02010609060101010101" pitchFamily="49" charset="-122"/>
                <a:ea typeface="仿宋" panose="02010609060101010101" pitchFamily="49" charset="-122"/>
              </a:rPr>
              <a:t>plt.scatter</a:t>
            </a:r>
            <a:r>
              <a:rPr lang="en-US" altLang="zh-CN" dirty="0">
                <a:latin typeface="仿宋" panose="02010609060101010101" pitchFamily="49" charset="-122"/>
                <a:ea typeface="仿宋" panose="02010609060101010101" pitchFamily="49" charset="-122"/>
              </a:rPr>
              <a:t>(X[:50], Y[:50], color='red', marker='o', label='</a:t>
            </a:r>
            <a:r>
              <a:rPr lang="en-US" altLang="zh-CN" dirty="0" err="1">
                <a:latin typeface="仿宋" panose="02010609060101010101" pitchFamily="49" charset="-122"/>
                <a:ea typeface="仿宋" panose="02010609060101010101" pitchFamily="49" charset="-122"/>
              </a:rPr>
              <a:t>setosa</a:t>
            </a: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前</a:t>
            </a:r>
            <a:r>
              <a:rPr lang="en-US" altLang="zh-CN" dirty="0">
                <a:latin typeface="仿宋" panose="02010609060101010101" pitchFamily="49" charset="-122"/>
                <a:ea typeface="仿宋" panose="02010609060101010101" pitchFamily="49" charset="-122"/>
              </a:rPr>
              <a:t>50</a:t>
            </a:r>
            <a:r>
              <a:rPr lang="zh-CN" altLang="en-US" dirty="0">
                <a:latin typeface="仿宋" panose="02010609060101010101" pitchFamily="49" charset="-122"/>
                <a:ea typeface="仿宋" panose="02010609060101010101" pitchFamily="49" charset="-122"/>
              </a:rPr>
              <a:t>个样本</a:t>
            </a:r>
          </a:p>
          <a:p>
            <a:r>
              <a:rPr lang="en-US" altLang="zh-CN" dirty="0" err="1">
                <a:latin typeface="仿宋" panose="02010609060101010101" pitchFamily="49" charset="-122"/>
                <a:ea typeface="仿宋" panose="02010609060101010101" pitchFamily="49" charset="-122"/>
              </a:rPr>
              <a:t>plt.scatter</a:t>
            </a:r>
            <a:r>
              <a:rPr lang="en-US" altLang="zh-CN" dirty="0">
                <a:latin typeface="仿宋" panose="02010609060101010101" pitchFamily="49" charset="-122"/>
                <a:ea typeface="仿宋" panose="02010609060101010101" pitchFamily="49" charset="-122"/>
              </a:rPr>
              <a:t>(X[50:100], Y[50:100], color='blue', marker='x', label='versicolor') #</a:t>
            </a:r>
            <a:r>
              <a:rPr lang="zh-CN" altLang="en-US" dirty="0">
                <a:latin typeface="仿宋" panose="02010609060101010101" pitchFamily="49" charset="-122"/>
                <a:ea typeface="仿宋" panose="02010609060101010101" pitchFamily="49" charset="-122"/>
              </a:rPr>
              <a:t>中间</a:t>
            </a:r>
            <a:r>
              <a:rPr lang="en-US" altLang="zh-CN" dirty="0">
                <a:latin typeface="仿宋" panose="02010609060101010101" pitchFamily="49" charset="-122"/>
                <a:ea typeface="仿宋" panose="02010609060101010101" pitchFamily="49" charset="-122"/>
              </a:rPr>
              <a:t>50</a:t>
            </a:r>
            <a:r>
              <a:rPr lang="zh-CN" altLang="en-US" dirty="0">
                <a:latin typeface="仿宋" panose="02010609060101010101" pitchFamily="49" charset="-122"/>
                <a:ea typeface="仿宋" panose="02010609060101010101" pitchFamily="49" charset="-122"/>
              </a:rPr>
              <a:t>个</a:t>
            </a:r>
          </a:p>
          <a:p>
            <a:r>
              <a:rPr lang="en-US" altLang="zh-CN" dirty="0" err="1">
                <a:latin typeface="仿宋" panose="02010609060101010101" pitchFamily="49" charset="-122"/>
                <a:ea typeface="仿宋" panose="02010609060101010101" pitchFamily="49" charset="-122"/>
              </a:rPr>
              <a:t>plt.scatter</a:t>
            </a:r>
            <a:r>
              <a:rPr lang="en-US" altLang="zh-CN" dirty="0">
                <a:latin typeface="仿宋" panose="02010609060101010101" pitchFamily="49" charset="-122"/>
                <a:ea typeface="仿宋" panose="02010609060101010101" pitchFamily="49" charset="-122"/>
              </a:rPr>
              <a:t>(X[100:], Y[100:],color='green', marker='+', label='</a:t>
            </a:r>
            <a:r>
              <a:rPr lang="en-US" altLang="zh-CN" dirty="0" err="1">
                <a:latin typeface="仿宋" panose="02010609060101010101" pitchFamily="49" charset="-122"/>
                <a:ea typeface="仿宋" panose="02010609060101010101" pitchFamily="49" charset="-122"/>
              </a:rPr>
              <a:t>Virginica</a:t>
            </a:r>
            <a:r>
              <a:rPr lang="en-US" altLang="zh-CN" dirty="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后</a:t>
            </a:r>
            <a:r>
              <a:rPr lang="en-US" altLang="zh-CN" dirty="0">
                <a:latin typeface="仿宋" panose="02010609060101010101" pitchFamily="49" charset="-122"/>
                <a:ea typeface="仿宋" panose="02010609060101010101" pitchFamily="49" charset="-122"/>
              </a:rPr>
              <a:t>50</a:t>
            </a:r>
            <a:r>
              <a:rPr lang="zh-CN" altLang="en-US" dirty="0">
                <a:latin typeface="仿宋" panose="02010609060101010101" pitchFamily="49" charset="-122"/>
                <a:ea typeface="仿宋" panose="02010609060101010101" pitchFamily="49" charset="-122"/>
              </a:rPr>
              <a:t>个样本</a:t>
            </a:r>
          </a:p>
          <a:p>
            <a:r>
              <a:rPr lang="en-US" altLang="zh-CN" dirty="0" err="1">
                <a:latin typeface="仿宋" panose="02010609060101010101" pitchFamily="49" charset="-122"/>
                <a:ea typeface="仿宋" panose="02010609060101010101" pitchFamily="49" charset="-122"/>
              </a:rPr>
              <a:t>plt.legend</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loc</a:t>
            </a:r>
            <a:r>
              <a:rPr lang="en-US" altLang="zh-CN" dirty="0">
                <a:latin typeface="仿宋" panose="02010609060101010101" pitchFamily="49" charset="-122"/>
                <a:ea typeface="仿宋" panose="02010609060101010101" pitchFamily="49" charset="-122"/>
              </a:rPr>
              <a:t>=2) #</a:t>
            </a:r>
            <a:r>
              <a:rPr lang="zh-CN" altLang="en-US" dirty="0">
                <a:latin typeface="仿宋" panose="02010609060101010101" pitchFamily="49" charset="-122"/>
                <a:ea typeface="仿宋" panose="02010609060101010101" pitchFamily="49" charset="-122"/>
              </a:rPr>
              <a:t>左上角</a:t>
            </a:r>
          </a:p>
          <a:p>
            <a:r>
              <a:rPr lang="en-US" altLang="zh-CN" dirty="0" err="1">
                <a:latin typeface="仿宋" panose="02010609060101010101" pitchFamily="49" charset="-122"/>
                <a:ea typeface="仿宋" panose="02010609060101010101" pitchFamily="49" charset="-122"/>
              </a:rPr>
              <a:t>plt.show</a:t>
            </a:r>
            <a:r>
              <a:rPr lang="en-US" altLang="zh-CN" dirty="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p:txBody>
      </p:sp>
      <p:sp>
        <p:nvSpPr>
          <p:cNvPr id="3" name="矩形 2"/>
          <p:cNvSpPr/>
          <p:nvPr/>
        </p:nvSpPr>
        <p:spPr>
          <a:xfrm>
            <a:off x="4674358" y="6358721"/>
            <a:ext cx="6256783" cy="369332"/>
          </a:xfrm>
          <a:prstGeom prst="rect">
            <a:avLst/>
          </a:prstGeom>
        </p:spPr>
        <p:txBody>
          <a:bodyPr wrap="square">
            <a:spAutoFit/>
          </a:bodyPr>
          <a:lstStyle/>
          <a:p>
            <a:r>
              <a:rPr lang="zh-CN" altLang="en-US" dirty="0" smtClean="0"/>
              <a:t>参考：https</a:t>
            </a:r>
            <a:r>
              <a:rPr lang="zh-CN" altLang="en-US" dirty="0"/>
              <a:t>://www.cnblogs.com/mandy-study/p/7941365.html</a:t>
            </a:r>
          </a:p>
        </p:txBody>
      </p:sp>
    </p:spTree>
    <p:extLst>
      <p:ext uri="{BB962C8B-B14F-4D97-AF65-F5344CB8AC3E}">
        <p14:creationId xmlns:p14="http://schemas.microsoft.com/office/powerpoint/2010/main" val="3821598792"/>
      </p:ext>
    </p:extLst>
  </p:cSld>
  <p:clrMapOvr>
    <a:masterClrMapping/>
  </p:clrMapOvr>
  <p:transition>
    <p:checke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999708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）数据可视化编程概要</a:t>
            </a:r>
            <a:endParaRPr lang="zh-CN" altLang="en-US" sz="3200" dirty="0">
              <a:latin typeface="华文仿宋" panose="02010600040101010101" pitchFamily="2" charset="-122"/>
              <a:ea typeface="华文仿宋" panose="02010600040101010101" pitchFamily="2" charset="-122"/>
            </a:endParaRPr>
          </a:p>
        </p:txBody>
      </p:sp>
      <p:sp>
        <p:nvSpPr>
          <p:cNvPr id="7" name="文本框 6"/>
          <p:cNvSpPr txBox="1"/>
          <p:nvPr/>
        </p:nvSpPr>
        <p:spPr>
          <a:xfrm>
            <a:off x="709543" y="1248991"/>
            <a:ext cx="6484723"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smtClean="0">
                <a:solidFill>
                  <a:srgbClr val="FFFF00"/>
                </a:solidFill>
                <a:latin typeface="黑体" panose="02010609060101010101" pitchFamily="49" charset="-122"/>
                <a:ea typeface="黑体" panose="02010609060101010101" pitchFamily="49" charset="-122"/>
              </a:rPr>
              <a:t>数据可视化工具 </a:t>
            </a:r>
            <a:r>
              <a:rPr lang="en-US" altLang="zh-CN" sz="2800" b="1" dirty="0" smtClean="0">
                <a:solidFill>
                  <a:srgbClr val="FFFF00"/>
                </a:solidFill>
                <a:latin typeface="黑体" panose="02010609060101010101" pitchFamily="49" charset="-122"/>
                <a:ea typeface="黑体" panose="02010609060101010101" pitchFamily="49" charset="-122"/>
              </a:rPr>
              <a:t>—— pandas</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8" name="矩形 7"/>
          <p:cNvSpPr/>
          <p:nvPr/>
        </p:nvSpPr>
        <p:spPr>
          <a:xfrm>
            <a:off x="709543" y="2022786"/>
            <a:ext cx="11016293" cy="3046988"/>
          </a:xfrm>
          <a:prstGeom prst="rect">
            <a:avLst/>
          </a:prstGeom>
        </p:spPr>
        <p:txBody>
          <a:bodyPr wrap="square">
            <a:spAutoFit/>
          </a:bodyPr>
          <a:lstStyle/>
          <a:p>
            <a:pPr>
              <a:lnSpc>
                <a:spcPct val="120000"/>
              </a:lnSpc>
            </a:pPr>
            <a:r>
              <a:rPr lang="en-US" altLang="zh-CN" sz="2000" dirty="0" smtClean="0">
                <a:latin typeface="仿宋" panose="02010609060101010101" pitchFamily="49" charset="-122"/>
                <a:ea typeface="仿宋" panose="02010609060101010101" pitchFamily="49" charset="-122"/>
              </a:rPr>
              <a:t>#</a:t>
            </a:r>
            <a:r>
              <a:rPr lang="zh-CN" altLang="en-US" sz="2000" dirty="0" smtClean="0">
                <a:latin typeface="仿宋" panose="02010609060101010101" pitchFamily="49" charset="-122"/>
                <a:ea typeface="仿宋" panose="02010609060101010101" pitchFamily="49" charset="-122"/>
              </a:rPr>
              <a:t>利用直方图分析鸢尾花数据案例</a:t>
            </a:r>
            <a:endParaRPr lang="en-US" altLang="zh-CN" sz="2000" dirty="0" smtClean="0">
              <a:latin typeface="仿宋" panose="02010609060101010101" pitchFamily="49" charset="-122"/>
              <a:ea typeface="仿宋" panose="02010609060101010101" pitchFamily="49" charset="-122"/>
            </a:endParaRPr>
          </a:p>
          <a:p>
            <a:pPr>
              <a:lnSpc>
                <a:spcPct val="120000"/>
              </a:lnSpc>
            </a:pPr>
            <a:r>
              <a:rPr lang="zh-CN" altLang="en-US" sz="2000" dirty="0" smtClean="0">
                <a:latin typeface="仿宋" panose="02010609060101010101" pitchFamily="49" charset="-122"/>
                <a:ea typeface="仿宋" panose="02010609060101010101" pitchFamily="49" charset="-122"/>
              </a:rPr>
              <a:t>import </a:t>
            </a:r>
            <a:r>
              <a:rPr lang="zh-CN" altLang="en-US" sz="2000" dirty="0">
                <a:latin typeface="仿宋" panose="02010609060101010101" pitchFamily="49" charset="-122"/>
                <a:ea typeface="仿宋" panose="02010609060101010101" pitchFamily="49" charset="-122"/>
              </a:rPr>
              <a:t>pandas</a:t>
            </a:r>
          </a:p>
          <a:p>
            <a:pPr>
              <a:lnSpc>
                <a:spcPct val="120000"/>
              </a:lnSpc>
            </a:pPr>
            <a:r>
              <a:rPr lang="zh-CN" altLang="en-US" sz="2000" dirty="0">
                <a:latin typeface="仿宋" panose="02010609060101010101" pitchFamily="49" charset="-122"/>
                <a:ea typeface="仿宋" panose="02010609060101010101" pitchFamily="49" charset="-122"/>
              </a:rPr>
              <a:t>#导入数据集iris  </a:t>
            </a:r>
          </a:p>
          <a:p>
            <a:pPr>
              <a:lnSpc>
                <a:spcPct val="120000"/>
              </a:lnSpc>
            </a:pPr>
            <a:r>
              <a:rPr lang="zh-CN" altLang="en-US" sz="2000" dirty="0">
                <a:latin typeface="仿宋" panose="02010609060101010101" pitchFamily="49" charset="-122"/>
                <a:ea typeface="仿宋" panose="02010609060101010101" pitchFamily="49" charset="-122"/>
              </a:rPr>
              <a:t>url = "https://archive.ics.uci.edu/ml/machine-learning-databases/iris/iris.data"</a:t>
            </a:r>
          </a:p>
          <a:p>
            <a:pPr>
              <a:lnSpc>
                <a:spcPct val="120000"/>
              </a:lnSpc>
            </a:pPr>
            <a:r>
              <a:rPr lang="zh-CN" altLang="en-US" sz="2000" dirty="0">
                <a:latin typeface="仿宋" panose="02010609060101010101" pitchFamily="49" charset="-122"/>
                <a:ea typeface="仿宋" panose="02010609060101010101" pitchFamily="49" charset="-122"/>
              </a:rPr>
              <a:t>names = ['sepal-length', 'sepal-width', 'petal-length', 'petal-width', 'class']</a:t>
            </a:r>
          </a:p>
          <a:p>
            <a:pPr>
              <a:lnSpc>
                <a:spcPct val="120000"/>
              </a:lnSpc>
            </a:pPr>
            <a:r>
              <a:rPr lang="zh-CN" altLang="en-US" sz="2000" dirty="0">
                <a:latin typeface="仿宋" panose="02010609060101010101" pitchFamily="49" charset="-122"/>
                <a:ea typeface="仿宋" panose="02010609060101010101" pitchFamily="49" charset="-122"/>
              </a:rPr>
              <a:t>dataset = pandas.read_csv(url, names=names) #读取csv数据</a:t>
            </a:r>
          </a:p>
          <a:p>
            <a:pPr>
              <a:lnSpc>
                <a:spcPct val="120000"/>
              </a:lnSpc>
            </a:pPr>
            <a:r>
              <a:rPr lang="zh-CN" altLang="en-US" sz="2000" dirty="0">
                <a:latin typeface="仿宋" panose="02010609060101010101" pitchFamily="49" charset="-122"/>
                <a:ea typeface="仿宋" panose="02010609060101010101" pitchFamily="49" charset="-122"/>
              </a:rPr>
              <a:t>print(dataset.describe())</a:t>
            </a:r>
          </a:p>
          <a:p>
            <a:pPr>
              <a:lnSpc>
                <a:spcPct val="120000"/>
              </a:lnSpc>
            </a:pPr>
            <a:r>
              <a:rPr lang="zh-CN" altLang="en-US" sz="2000" dirty="0">
                <a:latin typeface="仿宋" panose="02010609060101010101" pitchFamily="49" charset="-122"/>
                <a:ea typeface="仿宋" panose="02010609060101010101" pitchFamily="49" charset="-122"/>
              </a:rPr>
              <a:t>dataset.hist() </a:t>
            </a:r>
          </a:p>
        </p:txBody>
      </p:sp>
      <p:pic>
        <p:nvPicPr>
          <p:cNvPr id="9" name="图片 8"/>
          <p:cNvPicPr>
            <a:picLocks noChangeAspect="1"/>
          </p:cNvPicPr>
          <p:nvPr/>
        </p:nvPicPr>
        <p:blipFill>
          <a:blip r:embed="rId3"/>
          <a:stretch>
            <a:fillRect/>
          </a:stretch>
        </p:blipFill>
        <p:spPr>
          <a:xfrm>
            <a:off x="7948573" y="3939214"/>
            <a:ext cx="3981479" cy="2762270"/>
          </a:xfrm>
          <a:prstGeom prst="rect">
            <a:avLst/>
          </a:prstGeom>
        </p:spPr>
      </p:pic>
      <p:pic>
        <p:nvPicPr>
          <p:cNvPr id="11" name="图片 10"/>
          <p:cNvPicPr>
            <a:picLocks noChangeAspect="1"/>
          </p:cNvPicPr>
          <p:nvPr/>
        </p:nvPicPr>
        <p:blipFill>
          <a:blip r:embed="rId4"/>
          <a:stretch>
            <a:fillRect/>
          </a:stretch>
        </p:blipFill>
        <p:spPr>
          <a:xfrm>
            <a:off x="5981094" y="1248991"/>
            <a:ext cx="5948958" cy="1784169"/>
          </a:xfrm>
          <a:prstGeom prst="rect">
            <a:avLst/>
          </a:prstGeom>
        </p:spPr>
      </p:pic>
      <p:sp>
        <p:nvSpPr>
          <p:cNvPr id="14" name="矩形标注 13"/>
          <p:cNvSpPr/>
          <p:nvPr/>
        </p:nvSpPr>
        <p:spPr>
          <a:xfrm>
            <a:off x="1033929" y="5221867"/>
            <a:ext cx="4900706" cy="851682"/>
          </a:xfrm>
          <a:prstGeom prst="wedgeRectCallout">
            <a:avLst>
              <a:gd name="adj1" fmla="val 16972"/>
              <a:gd name="adj2" fmla="val -162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ln w="38100">
                  <a:solidFill>
                    <a:schemeClr val="tx1"/>
                  </a:solidFill>
                </a:ln>
                <a:solidFill>
                  <a:schemeClr val="tx1"/>
                </a:solidFill>
                <a:latin typeface="仿宋" panose="02010609060101010101" pitchFamily="49" charset="-122"/>
                <a:ea typeface="仿宋" panose="02010609060101010101" pitchFamily="49" charset="-122"/>
              </a:rPr>
              <a:t>url</a:t>
            </a:r>
            <a:r>
              <a:rPr lang="zh-CN" altLang="en-US" dirty="0">
                <a:ln w="38100">
                  <a:solidFill>
                    <a:schemeClr val="tx1"/>
                  </a:solidFill>
                </a:ln>
                <a:solidFill>
                  <a:schemeClr val="tx1"/>
                </a:solidFill>
                <a:latin typeface="仿宋" panose="02010609060101010101" pitchFamily="49" charset="-122"/>
                <a:ea typeface="仿宋" panose="02010609060101010101" pitchFamily="49" charset="-122"/>
              </a:rPr>
              <a:t>可以是网址，也可以是</a:t>
            </a:r>
            <a:r>
              <a:rPr lang="zh-CN" altLang="en-US" dirty="0" smtClean="0">
                <a:ln w="38100">
                  <a:solidFill>
                    <a:schemeClr val="tx1"/>
                  </a:solidFill>
                </a:ln>
                <a:solidFill>
                  <a:schemeClr val="tx1"/>
                </a:solidFill>
                <a:latin typeface="仿宋" panose="02010609060101010101" pitchFamily="49" charset="-122"/>
                <a:ea typeface="仿宋" panose="02010609060101010101" pitchFamily="49" charset="-122"/>
              </a:rPr>
              <a:t>指定的文件</a:t>
            </a:r>
            <a:endParaRPr lang="zh-CN" altLang="en-US" dirty="0">
              <a:ln w="38100">
                <a:solidFill>
                  <a:schemeClr val="tx1"/>
                </a:solidFill>
              </a:ln>
              <a:solidFill>
                <a:schemeClr val="tx1"/>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04688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999708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）数据可视化编程概要</a:t>
            </a:r>
            <a:endParaRPr lang="zh-CN" altLang="en-US" sz="3200" dirty="0">
              <a:latin typeface="华文仿宋" panose="02010600040101010101" pitchFamily="2" charset="-122"/>
              <a:ea typeface="华文仿宋" panose="02010600040101010101" pitchFamily="2" charset="-122"/>
            </a:endParaRPr>
          </a:p>
        </p:txBody>
      </p:sp>
      <p:sp>
        <p:nvSpPr>
          <p:cNvPr id="7" name="文本框 6"/>
          <p:cNvSpPr txBox="1"/>
          <p:nvPr/>
        </p:nvSpPr>
        <p:spPr>
          <a:xfrm>
            <a:off x="709543" y="1248991"/>
            <a:ext cx="6484723"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smtClean="0">
                <a:solidFill>
                  <a:srgbClr val="FFFF00"/>
                </a:solidFill>
                <a:latin typeface="黑体" panose="02010609060101010101" pitchFamily="49" charset="-122"/>
                <a:ea typeface="黑体" panose="02010609060101010101" pitchFamily="49" charset="-122"/>
              </a:rPr>
              <a:t>数据可视化工具 </a:t>
            </a:r>
            <a:r>
              <a:rPr lang="en-US" altLang="zh-CN" sz="2800" b="1" dirty="0" smtClean="0">
                <a:solidFill>
                  <a:srgbClr val="FFFF00"/>
                </a:solidFill>
                <a:latin typeface="黑体" panose="02010609060101010101" pitchFamily="49" charset="-122"/>
                <a:ea typeface="黑体" panose="02010609060101010101" pitchFamily="49" charset="-122"/>
              </a:rPr>
              <a:t>—— pandas</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 name="文本框 5"/>
          <p:cNvSpPr txBox="1"/>
          <p:nvPr/>
        </p:nvSpPr>
        <p:spPr>
          <a:xfrm>
            <a:off x="709543" y="1945380"/>
            <a:ext cx="6872441" cy="3637919"/>
          </a:xfrm>
          <a:prstGeom prst="rect">
            <a:avLst/>
          </a:prstGeom>
          <a:noFill/>
        </p:spPr>
        <p:txBody>
          <a:bodyPr wrap="square" rtlCol="0">
            <a:spAutoFit/>
          </a:bodyPr>
          <a:lstStyle/>
          <a:p>
            <a:pPr>
              <a:lnSpc>
                <a:spcPct val="120000"/>
              </a:lnSpc>
            </a:pPr>
            <a:r>
              <a:rPr lang="en-US" altLang="zh-CN" sz="2400" dirty="0" smtClean="0">
                <a:latin typeface="仿宋" panose="02010609060101010101" pitchFamily="49" charset="-122"/>
                <a:ea typeface="仿宋" panose="02010609060101010101" pitchFamily="49" charset="-122"/>
              </a:rPr>
              <a:t>pandas</a:t>
            </a:r>
            <a:r>
              <a:rPr lang="zh-CN" altLang="en-US" sz="2400" dirty="0" smtClean="0">
                <a:latin typeface="仿宋" panose="02010609060101010101" pitchFamily="49" charset="-122"/>
                <a:ea typeface="仿宋" panose="02010609060101010101" pitchFamily="49" charset="-122"/>
              </a:rPr>
              <a:t>中的数据结构：</a:t>
            </a:r>
            <a:endParaRPr lang="en-US" altLang="zh-CN" sz="2400" dirty="0" smtClean="0">
              <a:latin typeface="仿宋" panose="02010609060101010101" pitchFamily="49" charset="-122"/>
              <a:ea typeface="仿宋" panose="02010609060101010101" pitchFamily="49" charset="-122"/>
            </a:endParaRPr>
          </a:p>
          <a:p>
            <a:pPr marL="342900" indent="-342900">
              <a:lnSpc>
                <a:spcPct val="12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系列（</a:t>
            </a:r>
            <a:r>
              <a:rPr lang="en-US" altLang="zh-CN" sz="2400" dirty="0" smtClean="0">
                <a:latin typeface="仿宋" panose="02010609060101010101" pitchFamily="49" charset="-122"/>
                <a:ea typeface="仿宋" panose="02010609060101010101" pitchFamily="49" charset="-122"/>
              </a:rPr>
              <a:t>Series</a:t>
            </a:r>
            <a:r>
              <a:rPr lang="zh-CN" altLang="en-US" sz="2400" dirty="0">
                <a:latin typeface="仿宋" panose="02010609060101010101" pitchFamily="49" charset="-122"/>
                <a:ea typeface="仿宋" panose="02010609060101010101" pitchFamily="49" charset="-122"/>
              </a:rPr>
              <a:t>），一种类似于一位数组的对象，由一组数据和一组与之相关的数据标签（索引）组成；</a:t>
            </a:r>
            <a:endParaRPr lang="en-US" altLang="zh-CN" sz="2400" dirty="0" smtClean="0">
              <a:latin typeface="仿宋" panose="02010609060101010101" pitchFamily="49" charset="-122"/>
              <a:ea typeface="仿宋" panose="02010609060101010101" pitchFamily="49" charset="-122"/>
            </a:endParaRPr>
          </a:p>
          <a:p>
            <a:pPr marL="342900" indent="-342900">
              <a:lnSpc>
                <a:spcPct val="12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数据帧（</a:t>
            </a:r>
            <a:r>
              <a:rPr lang="en-US" altLang="zh-CN" sz="2400" dirty="0" err="1" smtClean="0">
                <a:latin typeface="仿宋" panose="02010609060101010101" pitchFamily="49" charset="-122"/>
                <a:ea typeface="仿宋" panose="02010609060101010101" pitchFamily="49" charset="-122"/>
              </a:rPr>
              <a:t>DataFrame</a:t>
            </a:r>
            <a:r>
              <a:rPr lang="zh-CN" altLang="en-US" sz="2400" dirty="0" smtClean="0">
                <a:latin typeface="仿宋" panose="02010609060101010101" pitchFamily="49" charset="-122"/>
                <a:ea typeface="仿宋" panose="02010609060101010101" pitchFamily="49" charset="-122"/>
              </a:rPr>
              <a:t>），是</a:t>
            </a:r>
            <a:r>
              <a:rPr lang="zh-CN" altLang="en-US" sz="2400" dirty="0">
                <a:latin typeface="仿宋" panose="02010609060101010101" pitchFamily="49" charset="-122"/>
                <a:ea typeface="仿宋" panose="02010609060101010101" pitchFamily="49" charset="-122"/>
              </a:rPr>
              <a:t>一个表格型的数据结构，含有一组有序的列</a:t>
            </a:r>
            <a:r>
              <a:rPr lang="zh-CN" altLang="en-US" sz="2400" dirty="0" smtClean="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DataFrame</a:t>
            </a:r>
            <a:r>
              <a:rPr lang="zh-CN" altLang="en-US" sz="2400" dirty="0">
                <a:latin typeface="仿宋" panose="02010609060101010101" pitchFamily="49" charset="-122"/>
                <a:ea typeface="仿宋" panose="02010609060101010101" pitchFamily="49" charset="-122"/>
              </a:rPr>
              <a:t>可以被看做是由</a:t>
            </a:r>
            <a:r>
              <a:rPr lang="en-US" altLang="zh-CN" sz="2400" dirty="0">
                <a:latin typeface="仿宋" panose="02010609060101010101" pitchFamily="49" charset="-122"/>
                <a:ea typeface="仿宋" panose="02010609060101010101" pitchFamily="49" charset="-122"/>
              </a:rPr>
              <a:t>Series</a:t>
            </a:r>
            <a:r>
              <a:rPr lang="zh-CN" altLang="en-US" sz="2400" dirty="0">
                <a:latin typeface="仿宋" panose="02010609060101010101" pitchFamily="49" charset="-122"/>
                <a:ea typeface="仿宋" panose="02010609060101010101" pitchFamily="49" charset="-122"/>
              </a:rPr>
              <a:t>组成的字典，并且共用一个索引。</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marL="342900" indent="-342900">
              <a:lnSpc>
                <a:spcPct val="120000"/>
              </a:lnSpc>
              <a:buFont typeface="Wingdings" panose="05000000000000000000" pitchFamily="2" charset="2"/>
              <a:buChar char="ü"/>
            </a:pPr>
            <a:r>
              <a:rPr lang="zh-CN" altLang="en-US" sz="2400" dirty="0" smtClean="0">
                <a:latin typeface="仿宋" panose="02010609060101010101" pitchFamily="49" charset="-122"/>
                <a:ea typeface="仿宋" panose="02010609060101010101" pitchFamily="49" charset="-122"/>
              </a:rPr>
              <a:t>面板（</a:t>
            </a:r>
            <a:r>
              <a:rPr lang="en-US" altLang="zh-CN" sz="2400" dirty="0" smtClean="0">
                <a:latin typeface="仿宋" panose="02010609060101010101" pitchFamily="49" charset="-122"/>
                <a:ea typeface="仿宋" panose="02010609060101010101" pitchFamily="49" charset="-122"/>
              </a:rPr>
              <a:t>Panel</a:t>
            </a:r>
            <a:r>
              <a:rPr lang="zh-CN" altLang="en-US" sz="2400" dirty="0" smtClean="0">
                <a:latin typeface="仿宋" panose="02010609060101010101" pitchFamily="49" charset="-122"/>
                <a:ea typeface="仿宋" panose="02010609060101010101" pitchFamily="49" charset="-122"/>
              </a:rPr>
              <a:t>），所表示的数据是三维的。</a:t>
            </a:r>
            <a:endParaRPr lang="en-US" altLang="zh-CN" sz="2400" dirty="0" smtClean="0">
              <a:latin typeface="仿宋" panose="02010609060101010101" pitchFamily="49" charset="-122"/>
              <a:ea typeface="仿宋" panose="02010609060101010101" pitchFamily="49" charset="-122"/>
            </a:endParaRPr>
          </a:p>
        </p:txBody>
      </p:sp>
      <p:sp>
        <p:nvSpPr>
          <p:cNvPr id="10" name="矩形 9"/>
          <p:cNvSpPr/>
          <p:nvPr/>
        </p:nvSpPr>
        <p:spPr>
          <a:xfrm>
            <a:off x="1103991" y="6136112"/>
            <a:ext cx="7681423" cy="369332"/>
          </a:xfrm>
          <a:prstGeom prst="rect">
            <a:avLst/>
          </a:prstGeom>
        </p:spPr>
        <p:txBody>
          <a:bodyPr wrap="square">
            <a:spAutoFit/>
          </a:bodyPr>
          <a:lstStyle/>
          <a:p>
            <a:r>
              <a:rPr lang="zh-CN" altLang="en-US" dirty="0" smtClean="0">
                <a:latin typeface="仿宋" panose="02010609060101010101" pitchFamily="49" charset="-122"/>
                <a:ea typeface="仿宋" panose="02010609060101010101" pitchFamily="49" charset="-122"/>
              </a:rPr>
              <a:t>参考：https</a:t>
            </a:r>
            <a:r>
              <a:rPr lang="zh-CN" altLang="en-US" dirty="0">
                <a:latin typeface="仿宋" panose="02010609060101010101" pitchFamily="49" charset="-122"/>
                <a:ea typeface="仿宋" panose="02010609060101010101" pitchFamily="49" charset="-122"/>
              </a:rPr>
              <a:t>://www.yiibai.com/pandas/python_pandas_dataframe.html</a:t>
            </a:r>
          </a:p>
        </p:txBody>
      </p:sp>
      <p:graphicFrame>
        <p:nvGraphicFramePr>
          <p:cNvPr id="12" name="图示 11"/>
          <p:cNvGraphicFramePr/>
          <p:nvPr>
            <p:extLst>
              <p:ext uri="{D42A27DB-BD31-4B8C-83A1-F6EECF244321}">
                <p14:modId xmlns:p14="http://schemas.microsoft.com/office/powerpoint/2010/main" val="3039496890"/>
              </p:ext>
            </p:extLst>
          </p:nvPr>
        </p:nvGraphicFramePr>
        <p:xfrm>
          <a:off x="7803113" y="2348450"/>
          <a:ext cx="4111811" cy="286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54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2694" y="650945"/>
            <a:ext cx="8855726" cy="584775"/>
          </a:xfrm>
          <a:prstGeom prst="rect">
            <a:avLst/>
          </a:prstGeom>
          <a:noFill/>
        </p:spPr>
        <p:txBody>
          <a:bodyPr wrap="square" rtlCol="0">
            <a:spAutoFit/>
          </a:bodyPr>
          <a:lstStyle/>
          <a:p>
            <a:r>
              <a:rPr lang="en-US" altLang="zh-CN" sz="3200" dirty="0" smtClean="0">
                <a:latin typeface="黑体" panose="02010609060101010101" pitchFamily="49" charset="-122"/>
                <a:ea typeface="黑体" panose="02010609060101010101" pitchFamily="49" charset="-122"/>
              </a:rPr>
              <a:t>2.</a:t>
            </a:r>
            <a:r>
              <a:rPr lang="zh-CN" altLang="en-US" sz="3200" dirty="0" smtClean="0">
                <a:latin typeface="黑体" panose="02010609060101010101" pitchFamily="49" charset="-122"/>
                <a:ea typeface="黑体" panose="02010609060101010101" pitchFamily="49" charset="-122"/>
              </a:rPr>
              <a:t>机器如何学习？</a:t>
            </a:r>
            <a:endParaRPr lang="zh-CN" altLang="en-US" sz="320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273" y="3132728"/>
            <a:ext cx="2691685" cy="2723292"/>
          </a:xfrm>
          <a:prstGeom prst="rect">
            <a:avLst/>
          </a:prstGeom>
        </p:spPr>
      </p:pic>
      <p:sp>
        <p:nvSpPr>
          <p:cNvPr id="12" name="内容占位符 2"/>
          <p:cNvSpPr>
            <a:spLocks noGrp="1"/>
          </p:cNvSpPr>
          <p:nvPr/>
        </p:nvSpPr>
        <p:spPr bwMode="auto">
          <a:xfrm>
            <a:off x="1635266" y="2083316"/>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endParaRPr lang="zh-CN" altLang="en-US" dirty="0" smtClean="0"/>
          </a:p>
        </p:txBody>
      </p:sp>
      <p:sp>
        <p:nvSpPr>
          <p:cNvPr id="13" name="流程图: 数据 12"/>
          <p:cNvSpPr/>
          <p:nvPr/>
        </p:nvSpPr>
        <p:spPr>
          <a:xfrm>
            <a:off x="2581416" y="2975491"/>
            <a:ext cx="1512888" cy="649288"/>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训练数据</a:t>
            </a:r>
          </a:p>
        </p:txBody>
      </p:sp>
      <p:sp>
        <p:nvSpPr>
          <p:cNvPr id="14" name="流程图: 数据 13"/>
          <p:cNvSpPr/>
          <p:nvPr/>
        </p:nvSpPr>
        <p:spPr>
          <a:xfrm>
            <a:off x="2509979" y="5425004"/>
            <a:ext cx="1511300" cy="64770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测试数据</a:t>
            </a:r>
          </a:p>
        </p:txBody>
      </p:sp>
      <p:sp>
        <p:nvSpPr>
          <p:cNvPr id="15" name="流程图: 过程 14"/>
          <p:cNvSpPr/>
          <p:nvPr/>
        </p:nvSpPr>
        <p:spPr>
          <a:xfrm>
            <a:off x="5065854" y="2975491"/>
            <a:ext cx="1296987" cy="649288"/>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学习</a:t>
            </a:r>
          </a:p>
        </p:txBody>
      </p:sp>
      <p:sp>
        <p:nvSpPr>
          <p:cNvPr id="16" name="流程图: 过程 15"/>
          <p:cNvSpPr/>
          <p:nvPr/>
        </p:nvSpPr>
        <p:spPr>
          <a:xfrm>
            <a:off x="5065854" y="5425004"/>
            <a:ext cx="1296987" cy="647700"/>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预测</a:t>
            </a:r>
          </a:p>
        </p:txBody>
      </p:sp>
      <p:sp>
        <p:nvSpPr>
          <p:cNvPr id="17" name="流程图: 终止 16"/>
          <p:cNvSpPr/>
          <p:nvPr/>
        </p:nvSpPr>
        <p:spPr>
          <a:xfrm>
            <a:off x="7407416" y="5459929"/>
            <a:ext cx="1655763" cy="57626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预测结果</a:t>
            </a:r>
          </a:p>
        </p:txBody>
      </p:sp>
      <p:sp>
        <p:nvSpPr>
          <p:cNvPr id="18" name="流程图: 数据 17"/>
          <p:cNvSpPr/>
          <p:nvPr/>
        </p:nvSpPr>
        <p:spPr>
          <a:xfrm>
            <a:off x="4957904" y="4199454"/>
            <a:ext cx="1512887" cy="649287"/>
          </a:xfrm>
          <a:prstGeom prst="flowChartInputOutp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模型</a:t>
            </a:r>
          </a:p>
        </p:txBody>
      </p:sp>
      <p:sp>
        <p:nvSpPr>
          <p:cNvPr id="19" name="下箭头 18"/>
          <p:cNvSpPr/>
          <p:nvPr/>
        </p:nvSpPr>
        <p:spPr>
          <a:xfrm>
            <a:off x="5534166" y="3696216"/>
            <a:ext cx="360363"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0" name="下箭头 19"/>
          <p:cNvSpPr/>
          <p:nvPr/>
        </p:nvSpPr>
        <p:spPr>
          <a:xfrm>
            <a:off x="5534166" y="4920179"/>
            <a:ext cx="360363"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1" name="右箭头 20"/>
          <p:cNvSpPr/>
          <p:nvPr/>
        </p:nvSpPr>
        <p:spPr>
          <a:xfrm>
            <a:off x="4310204" y="3119954"/>
            <a:ext cx="503237"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2" name="右箭头 21"/>
          <p:cNvSpPr/>
          <p:nvPr/>
        </p:nvSpPr>
        <p:spPr>
          <a:xfrm>
            <a:off x="4310204" y="5567879"/>
            <a:ext cx="503237"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3" name="右箭头 22"/>
          <p:cNvSpPr/>
          <p:nvPr/>
        </p:nvSpPr>
        <p:spPr>
          <a:xfrm>
            <a:off x="6686691" y="5567879"/>
            <a:ext cx="503238"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4" name="圆角矩形 23"/>
          <p:cNvSpPr/>
          <p:nvPr/>
        </p:nvSpPr>
        <p:spPr>
          <a:xfrm>
            <a:off x="1717816" y="2616715"/>
            <a:ext cx="5903913" cy="1509713"/>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5" name="圆角矩形 24"/>
          <p:cNvSpPr/>
          <p:nvPr/>
        </p:nvSpPr>
        <p:spPr>
          <a:xfrm>
            <a:off x="1717816" y="5064641"/>
            <a:ext cx="7848600" cy="136842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6" name="椭圆形标注 25"/>
          <p:cNvSpPr/>
          <p:nvPr/>
        </p:nvSpPr>
        <p:spPr>
          <a:xfrm>
            <a:off x="7910654" y="1967429"/>
            <a:ext cx="2016125" cy="936625"/>
          </a:xfrm>
          <a:prstGeom prst="wedgeEllipseCallout">
            <a:avLst>
              <a:gd name="adj1" fmla="val -61907"/>
              <a:gd name="adj2" fmla="val 901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训练过程</a:t>
            </a:r>
          </a:p>
        </p:txBody>
      </p:sp>
      <p:sp>
        <p:nvSpPr>
          <p:cNvPr id="27" name="椭圆形标注 26"/>
          <p:cNvSpPr/>
          <p:nvPr/>
        </p:nvSpPr>
        <p:spPr>
          <a:xfrm>
            <a:off x="8305941" y="3767654"/>
            <a:ext cx="2016125" cy="936625"/>
          </a:xfrm>
          <a:prstGeom prst="wedgeEllipseCallout">
            <a:avLst>
              <a:gd name="adj1" fmla="val -61907"/>
              <a:gd name="adj2" fmla="val 901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zh-CN" altLang="en-US" sz="2400" dirty="0"/>
              <a:t>应用过程</a:t>
            </a:r>
          </a:p>
        </p:txBody>
      </p:sp>
      <p:sp>
        <p:nvSpPr>
          <p:cNvPr id="28" name="TextBox 19"/>
          <p:cNvSpPr txBox="1">
            <a:spLocks noChangeArrowheads="1"/>
          </p:cNvSpPr>
          <p:nvPr/>
        </p:nvSpPr>
        <p:spPr bwMode="auto">
          <a:xfrm>
            <a:off x="1789254" y="2616716"/>
            <a:ext cx="9771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sz="2400" b="1" dirty="0">
                <a:latin typeface="Calibri" panose="020F0502020204030204" pitchFamily="34" charset="0"/>
              </a:rPr>
              <a:t>(X</a:t>
            </a:r>
            <a:r>
              <a:rPr lang="en-US" altLang="zh-CN" sz="2400" b="1" baseline="-25000" dirty="0">
                <a:latin typeface="Calibri" panose="020F0502020204030204" pitchFamily="34" charset="0"/>
              </a:rPr>
              <a:t>1</a:t>
            </a:r>
            <a:r>
              <a:rPr lang="en-US" altLang="zh-CN" sz="2400" b="1" dirty="0">
                <a:latin typeface="Calibri" panose="020F0502020204030204" pitchFamily="34" charset="0"/>
              </a:rPr>
              <a:t>,Y</a:t>
            </a:r>
            <a:r>
              <a:rPr lang="en-US" altLang="zh-CN" sz="2400" b="1" baseline="-25000" dirty="0">
                <a:latin typeface="Calibri" panose="020F0502020204030204" pitchFamily="34" charset="0"/>
              </a:rPr>
              <a:t>1</a:t>
            </a:r>
            <a:r>
              <a:rPr lang="en-US" altLang="zh-CN" sz="2400" b="1" dirty="0">
                <a:latin typeface="Calibri" panose="020F0502020204030204" pitchFamily="34" charset="0"/>
              </a:rPr>
              <a:t>)</a:t>
            </a:r>
          </a:p>
          <a:p>
            <a:pPr eaLnBrk="1" hangingPunct="1"/>
            <a:r>
              <a:rPr lang="en-US" altLang="zh-CN" sz="2400" b="1" dirty="0">
                <a:latin typeface="Calibri" panose="020F0502020204030204" pitchFamily="34" charset="0"/>
              </a:rPr>
              <a:t>(X</a:t>
            </a:r>
            <a:r>
              <a:rPr lang="en-US" altLang="zh-CN" sz="2400" b="1" baseline="-25000" dirty="0">
                <a:latin typeface="Calibri" panose="020F0502020204030204" pitchFamily="34" charset="0"/>
              </a:rPr>
              <a:t>2</a:t>
            </a:r>
            <a:r>
              <a:rPr lang="en-US" altLang="zh-CN" sz="2400" b="1" dirty="0">
                <a:latin typeface="Calibri" panose="020F0502020204030204" pitchFamily="34" charset="0"/>
              </a:rPr>
              <a:t>,Y</a:t>
            </a:r>
            <a:r>
              <a:rPr lang="en-US" altLang="zh-CN" sz="2400" b="1" baseline="-25000" dirty="0">
                <a:latin typeface="Calibri" panose="020F0502020204030204" pitchFamily="34" charset="0"/>
              </a:rPr>
              <a:t>2</a:t>
            </a:r>
            <a:r>
              <a:rPr lang="en-US" altLang="zh-CN" sz="2400" b="1" dirty="0">
                <a:latin typeface="Calibri" panose="020F0502020204030204" pitchFamily="34" charset="0"/>
              </a:rPr>
              <a:t>)</a:t>
            </a:r>
          </a:p>
          <a:p>
            <a:pPr eaLnBrk="1" hangingPunct="1"/>
            <a:r>
              <a:rPr lang="en-US" altLang="zh-CN" sz="2400" b="1" dirty="0">
                <a:latin typeface="Calibri" panose="020F0502020204030204" pitchFamily="34" charset="0"/>
              </a:rPr>
              <a:t>… </a:t>
            </a:r>
          </a:p>
          <a:p>
            <a:pPr eaLnBrk="1" hangingPunct="1"/>
            <a:r>
              <a:rPr lang="en-US" altLang="zh-CN" sz="2400" b="1" dirty="0">
                <a:latin typeface="Calibri" panose="020F0502020204030204" pitchFamily="34" charset="0"/>
              </a:rPr>
              <a:t>(</a:t>
            </a:r>
            <a:r>
              <a:rPr lang="en-US" altLang="zh-CN" sz="2400" b="1" dirty="0" err="1">
                <a:latin typeface="Calibri" panose="020F0502020204030204" pitchFamily="34" charset="0"/>
              </a:rPr>
              <a:t>X</a:t>
            </a:r>
            <a:r>
              <a:rPr lang="en-US" altLang="zh-CN" sz="2400" b="1" baseline="-25000" dirty="0" err="1">
                <a:latin typeface="Calibri" panose="020F0502020204030204" pitchFamily="34" charset="0"/>
              </a:rPr>
              <a:t>n</a:t>
            </a:r>
            <a:r>
              <a:rPr lang="en-US" altLang="zh-CN" sz="2400" b="1" dirty="0" err="1">
                <a:latin typeface="Calibri" panose="020F0502020204030204" pitchFamily="34" charset="0"/>
              </a:rPr>
              <a:t>,Y</a:t>
            </a:r>
            <a:r>
              <a:rPr lang="en-US" altLang="zh-CN" sz="2400" b="1" baseline="-25000" dirty="0" err="1">
                <a:latin typeface="Calibri" panose="020F0502020204030204" pitchFamily="34" charset="0"/>
              </a:rPr>
              <a:t>n</a:t>
            </a:r>
            <a:r>
              <a:rPr lang="en-US" altLang="zh-CN" sz="2400" b="1" dirty="0">
                <a:latin typeface="Calibri" panose="020F0502020204030204" pitchFamily="34" charset="0"/>
              </a:rPr>
              <a:t>)</a:t>
            </a:r>
            <a:endParaRPr lang="zh-CN" altLang="en-US" sz="2400" b="1" dirty="0">
              <a:latin typeface="Calibri" panose="020F0502020204030204" pitchFamily="34" charset="0"/>
            </a:endParaRPr>
          </a:p>
        </p:txBody>
      </p:sp>
      <p:sp>
        <p:nvSpPr>
          <p:cNvPr id="29" name="TextBox 20"/>
          <p:cNvSpPr txBox="1">
            <a:spLocks noChangeArrowheads="1"/>
          </p:cNvSpPr>
          <p:nvPr/>
        </p:nvSpPr>
        <p:spPr bwMode="auto">
          <a:xfrm>
            <a:off x="2087704" y="5496441"/>
            <a:ext cx="4042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sz="2400" b="1">
                <a:latin typeface="Calibri" panose="020F0502020204030204" pitchFamily="34" charset="0"/>
              </a:rPr>
              <a:t>X</a:t>
            </a:r>
            <a:r>
              <a:rPr lang="en-US" altLang="zh-CN" sz="2400" b="1" baseline="-25000">
                <a:latin typeface="Calibri" panose="020F0502020204030204" pitchFamily="34" charset="0"/>
              </a:rPr>
              <a:t>i</a:t>
            </a:r>
            <a:endParaRPr lang="en-US" altLang="zh-CN" sz="2400" b="1">
              <a:latin typeface="Calibri" panose="020F0502020204030204" pitchFamily="34" charset="0"/>
            </a:endParaRPr>
          </a:p>
        </p:txBody>
      </p:sp>
      <p:sp>
        <p:nvSpPr>
          <p:cNvPr id="30" name="TextBox 21"/>
          <p:cNvSpPr txBox="1">
            <a:spLocks noChangeArrowheads="1"/>
          </p:cNvSpPr>
          <p:nvPr/>
        </p:nvSpPr>
        <p:spPr bwMode="auto">
          <a:xfrm>
            <a:off x="9072704" y="5567879"/>
            <a:ext cx="389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sz="2400" b="1" dirty="0">
                <a:latin typeface="Calibri" panose="020F0502020204030204" pitchFamily="34" charset="0"/>
              </a:rPr>
              <a:t>Y</a:t>
            </a:r>
            <a:r>
              <a:rPr lang="en-US" altLang="zh-CN" sz="2400" b="1" baseline="-25000" dirty="0">
                <a:latin typeface="Calibri" panose="020F0502020204030204" pitchFamily="34" charset="0"/>
              </a:rPr>
              <a:t>i</a:t>
            </a:r>
            <a:endParaRPr lang="en-US" altLang="zh-CN" sz="2400" b="1" dirty="0">
              <a:latin typeface="Calibri" panose="020F0502020204030204" pitchFamily="34" charset="0"/>
            </a:endParaRPr>
          </a:p>
        </p:txBody>
      </p:sp>
      <p:sp>
        <p:nvSpPr>
          <p:cNvPr id="3" name="文本框 2"/>
          <p:cNvSpPr txBox="1"/>
          <p:nvPr/>
        </p:nvSpPr>
        <p:spPr>
          <a:xfrm>
            <a:off x="1172694" y="1507234"/>
            <a:ext cx="2244525" cy="584775"/>
          </a:xfrm>
          <a:prstGeom prst="rect">
            <a:avLst/>
          </a:prstGeom>
          <a:noFill/>
        </p:spPr>
        <p:txBody>
          <a:bodyPr wrap="none" rtlCol="0">
            <a:spAutoFit/>
          </a:bodyPr>
          <a:lstStyle/>
          <a:p>
            <a:r>
              <a:rPr lang="zh-CN" altLang="en-US" sz="3200" b="1" dirty="0" smtClean="0">
                <a:latin typeface="仿宋" panose="02010609060101010101" pitchFamily="49" charset="-122"/>
                <a:ea typeface="仿宋" panose="02010609060101010101" pitchFamily="49" charset="-122"/>
              </a:rPr>
              <a:t>总体思路：</a:t>
            </a:r>
            <a:endParaRPr lang="zh-CN" altLang="en-US" sz="32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6268742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999708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）数据可视化编程概要</a:t>
            </a:r>
            <a:endParaRPr lang="zh-CN" altLang="en-US" sz="3200" dirty="0">
              <a:latin typeface="华文仿宋" panose="02010600040101010101" pitchFamily="2" charset="-122"/>
              <a:ea typeface="华文仿宋" panose="02010600040101010101" pitchFamily="2" charset="-122"/>
            </a:endParaRPr>
          </a:p>
        </p:txBody>
      </p:sp>
      <p:sp>
        <p:nvSpPr>
          <p:cNvPr id="7" name="文本框 6"/>
          <p:cNvSpPr txBox="1"/>
          <p:nvPr/>
        </p:nvSpPr>
        <p:spPr>
          <a:xfrm>
            <a:off x="709543" y="1248991"/>
            <a:ext cx="6484723"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smtClean="0">
                <a:solidFill>
                  <a:srgbClr val="FFFF00"/>
                </a:solidFill>
                <a:latin typeface="黑体" panose="02010609060101010101" pitchFamily="49" charset="-122"/>
                <a:ea typeface="黑体" panose="02010609060101010101" pitchFamily="49" charset="-122"/>
              </a:rPr>
              <a:t>数据可视化工具 </a:t>
            </a:r>
            <a:r>
              <a:rPr lang="en-US" altLang="zh-CN" sz="2800" b="1" dirty="0" smtClean="0">
                <a:solidFill>
                  <a:srgbClr val="FFFF00"/>
                </a:solidFill>
                <a:latin typeface="黑体" panose="02010609060101010101" pitchFamily="49" charset="-122"/>
                <a:ea typeface="黑体" panose="02010609060101010101" pitchFamily="49" charset="-122"/>
              </a:rPr>
              <a:t>—— pandas</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 name="文本框 5"/>
          <p:cNvSpPr txBox="1"/>
          <p:nvPr/>
        </p:nvSpPr>
        <p:spPr>
          <a:xfrm>
            <a:off x="807842" y="1939122"/>
            <a:ext cx="6043870" cy="738664"/>
          </a:xfrm>
          <a:prstGeom prst="rect">
            <a:avLst/>
          </a:prstGeom>
          <a:noFill/>
        </p:spPr>
        <p:txBody>
          <a:bodyPr wrap="square" rtlCol="0">
            <a:spAutoFit/>
          </a:bodyPr>
          <a:lstStyle/>
          <a:p>
            <a:pPr>
              <a:lnSpc>
                <a:spcPct val="150000"/>
              </a:lnSpc>
            </a:pPr>
            <a:r>
              <a:rPr lang="en-US" altLang="zh-CN" sz="2800" dirty="0" smtClean="0">
                <a:latin typeface="仿宋" panose="02010609060101010101" pitchFamily="49" charset="-122"/>
                <a:ea typeface="仿宋" panose="02010609060101010101" pitchFamily="49" charset="-122"/>
              </a:rPr>
              <a:t>pandas</a:t>
            </a:r>
            <a:r>
              <a:rPr lang="zh-CN" altLang="en-US" sz="2800" dirty="0" smtClean="0">
                <a:latin typeface="仿宋" panose="02010609060101010101" pitchFamily="49" charset="-122"/>
                <a:ea typeface="仿宋" panose="02010609060101010101" pitchFamily="49" charset="-122"/>
              </a:rPr>
              <a:t>中的</a:t>
            </a:r>
            <a:r>
              <a:rPr lang="en-US" altLang="zh-CN" sz="2800" dirty="0" smtClean="0">
                <a:latin typeface="仿宋" panose="02010609060101010101" pitchFamily="49" charset="-122"/>
                <a:ea typeface="仿宋" panose="02010609060101010101" pitchFamily="49" charset="-122"/>
              </a:rPr>
              <a:t>Series</a:t>
            </a:r>
            <a:r>
              <a:rPr lang="zh-CN" altLang="en-US" sz="2800" dirty="0" smtClean="0">
                <a:latin typeface="仿宋" panose="02010609060101010101" pitchFamily="49" charset="-122"/>
                <a:ea typeface="仿宋" panose="02010609060101010101" pitchFamily="49" charset="-122"/>
              </a:rPr>
              <a:t>结构：</a:t>
            </a:r>
            <a:endParaRPr lang="en-US" altLang="zh-CN" sz="2400" dirty="0" smtClean="0">
              <a:latin typeface="仿宋" panose="02010609060101010101" pitchFamily="49" charset="-122"/>
              <a:ea typeface="仿宋" panose="02010609060101010101" pitchFamily="49" charset="-122"/>
            </a:endParaRPr>
          </a:p>
        </p:txBody>
      </p:sp>
      <p:sp>
        <p:nvSpPr>
          <p:cNvPr id="10" name="矩形 9"/>
          <p:cNvSpPr/>
          <p:nvPr/>
        </p:nvSpPr>
        <p:spPr>
          <a:xfrm>
            <a:off x="1103991" y="6136112"/>
            <a:ext cx="7681423" cy="646331"/>
          </a:xfrm>
          <a:prstGeom prst="rect">
            <a:avLst/>
          </a:prstGeom>
        </p:spPr>
        <p:txBody>
          <a:bodyPr wrap="square">
            <a:spAutoFit/>
          </a:bodyPr>
          <a:lstStyle/>
          <a:p>
            <a:r>
              <a:rPr lang="zh-CN" altLang="en-US" dirty="0" smtClean="0">
                <a:latin typeface="仿宋" panose="02010609060101010101" pitchFamily="49" charset="-122"/>
                <a:ea typeface="仿宋" panose="02010609060101010101" pitchFamily="49" charset="-122"/>
              </a:rPr>
              <a:t>参考：</a:t>
            </a:r>
            <a:r>
              <a:rPr lang="en-US" altLang="zh-CN" dirty="0" smtClean="0">
                <a:latin typeface="仿宋" panose="02010609060101010101" pitchFamily="49" charset="-122"/>
                <a:ea typeface="仿宋" panose="02010609060101010101" pitchFamily="49" charset="-122"/>
              </a:rPr>
              <a:t>pandas</a:t>
            </a:r>
            <a:r>
              <a:rPr lang="zh-CN" altLang="en-US" dirty="0" smtClean="0">
                <a:latin typeface="仿宋" panose="02010609060101010101" pitchFamily="49" charset="-122"/>
                <a:ea typeface="仿宋" panose="02010609060101010101" pitchFamily="49" charset="-122"/>
              </a:rPr>
              <a:t>教程</a:t>
            </a:r>
            <a:endParaRPr lang="en-US" altLang="zh-CN" dirty="0" smtClean="0">
              <a:latin typeface="仿宋" panose="02010609060101010101" pitchFamily="49" charset="-122"/>
              <a:ea typeface="仿宋" panose="02010609060101010101" pitchFamily="49" charset="-122"/>
            </a:endParaRPr>
          </a:p>
          <a:p>
            <a:r>
              <a:rPr lang="zh-CN" altLang="en-US" dirty="0" smtClean="0">
                <a:latin typeface="仿宋" panose="02010609060101010101" pitchFamily="49" charset="-122"/>
                <a:ea typeface="仿宋" panose="02010609060101010101" pitchFamily="49" charset="-122"/>
              </a:rPr>
              <a:t>https</a:t>
            </a:r>
            <a:r>
              <a:rPr lang="zh-CN" altLang="en-US" dirty="0">
                <a:latin typeface="仿宋" panose="02010609060101010101" pitchFamily="49" charset="-122"/>
                <a:ea typeface="仿宋" panose="02010609060101010101" pitchFamily="49" charset="-122"/>
              </a:rPr>
              <a:t>://www.yiibai.com/pandas/python_pandas_dataframe.html</a:t>
            </a:r>
          </a:p>
        </p:txBody>
      </p:sp>
      <p:graphicFrame>
        <p:nvGraphicFramePr>
          <p:cNvPr id="12" name="图示 11"/>
          <p:cNvGraphicFramePr/>
          <p:nvPr>
            <p:extLst>
              <p:ext uri="{D42A27DB-BD31-4B8C-83A1-F6EECF244321}">
                <p14:modId xmlns:p14="http://schemas.microsoft.com/office/powerpoint/2010/main" val="800662297"/>
              </p:ext>
            </p:extLst>
          </p:nvPr>
        </p:nvGraphicFramePr>
        <p:xfrm>
          <a:off x="7237505" y="2308454"/>
          <a:ext cx="4111811" cy="286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422049" y="2892332"/>
            <a:ext cx="7500476" cy="2123658"/>
          </a:xfrm>
          <a:prstGeom prst="rect">
            <a:avLst/>
          </a:prstGeom>
        </p:spPr>
        <p:txBody>
          <a:bodyPr wrap="square">
            <a:spAutoFit/>
          </a:bodyPr>
          <a:lstStyle/>
          <a:p>
            <a:r>
              <a:rPr lang="zh-CN" altLang="en-US" sz="2200" dirty="0" smtClean="0">
                <a:latin typeface="仿宋" panose="02010609060101010101" pitchFamily="49" charset="-122"/>
                <a:ea typeface="仿宋" panose="02010609060101010101" pitchFamily="49" charset="-122"/>
              </a:rPr>
              <a:t>如：</a:t>
            </a:r>
            <a:endParaRPr lang="en-US" altLang="zh-CN" sz="2200" dirty="0" smtClean="0">
              <a:latin typeface="仿宋" panose="02010609060101010101" pitchFamily="49" charset="-122"/>
              <a:ea typeface="仿宋" panose="02010609060101010101" pitchFamily="49" charset="-122"/>
            </a:endParaRPr>
          </a:p>
          <a:p>
            <a:r>
              <a:rPr lang="en-US" altLang="zh-CN" sz="2200" dirty="0">
                <a:latin typeface="仿宋" panose="02010609060101010101" pitchFamily="49" charset="-122"/>
                <a:ea typeface="仿宋" panose="02010609060101010101" pitchFamily="49" charset="-122"/>
              </a:rPr>
              <a:t>a</a:t>
            </a:r>
            <a:r>
              <a:rPr lang="en-US" altLang="zh-CN" sz="2200" dirty="0" smtClean="0">
                <a:latin typeface="仿宋" panose="02010609060101010101" pitchFamily="49" charset="-122"/>
                <a:ea typeface="仿宋" panose="02010609060101010101" pitchFamily="49" charset="-122"/>
              </a:rPr>
              <a:t>=</a:t>
            </a:r>
            <a:r>
              <a:rPr lang="en-US" altLang="zh-CN" sz="2200" dirty="0" err="1" smtClean="0">
                <a:latin typeface="仿宋" panose="02010609060101010101" pitchFamily="49" charset="-122"/>
                <a:ea typeface="仿宋" panose="02010609060101010101" pitchFamily="49" charset="-122"/>
              </a:rPr>
              <a:t>pd.Series</a:t>
            </a:r>
            <a:r>
              <a:rPr lang="en-US" altLang="zh-CN" sz="2200" dirty="0">
                <a:latin typeface="仿宋" panose="02010609060101010101" pitchFamily="49" charset="-122"/>
                <a:ea typeface="仿宋" panose="02010609060101010101" pitchFamily="49" charset="-122"/>
              </a:rPr>
              <a:t>([4,7,-5,3]) </a:t>
            </a:r>
          </a:p>
          <a:p>
            <a:r>
              <a:rPr lang="en-US" altLang="zh-CN" sz="2200" dirty="0" smtClean="0">
                <a:latin typeface="仿宋" panose="02010609060101010101" pitchFamily="49" charset="-122"/>
                <a:ea typeface="仿宋" panose="02010609060101010101" pitchFamily="49" charset="-122"/>
              </a:rPr>
              <a:t>b=</a:t>
            </a:r>
            <a:r>
              <a:rPr lang="en-US" altLang="zh-CN" sz="2200" dirty="0" err="1" smtClean="0">
                <a:latin typeface="仿宋" panose="02010609060101010101" pitchFamily="49" charset="-122"/>
                <a:ea typeface="仿宋" panose="02010609060101010101" pitchFamily="49" charset="-122"/>
              </a:rPr>
              <a:t>pd.Series</a:t>
            </a:r>
            <a:r>
              <a:rPr lang="en-US" altLang="zh-CN" sz="2200" dirty="0">
                <a:latin typeface="仿宋" panose="02010609060101010101" pitchFamily="49" charset="-122"/>
                <a:ea typeface="仿宋" panose="02010609060101010101" pitchFamily="49" charset="-122"/>
              </a:rPr>
              <a:t>([4,7,-5,3],index=['</a:t>
            </a:r>
            <a:r>
              <a:rPr lang="en-US" altLang="zh-CN" sz="2200" dirty="0" err="1">
                <a:latin typeface="仿宋" panose="02010609060101010101" pitchFamily="49" charset="-122"/>
                <a:ea typeface="仿宋" panose="02010609060101010101" pitchFamily="49" charset="-122"/>
              </a:rPr>
              <a:t>a','b','c','d</a:t>
            </a:r>
            <a:r>
              <a:rPr lang="en-US" altLang="zh-CN" sz="2200" dirty="0" smtClean="0">
                <a:latin typeface="仿宋" panose="02010609060101010101" pitchFamily="49" charset="-122"/>
                <a:ea typeface="仿宋" panose="02010609060101010101" pitchFamily="49" charset="-122"/>
              </a:rPr>
              <a:t>'])</a:t>
            </a:r>
            <a:endParaRPr lang="en-US" altLang="zh-CN" sz="2200" dirty="0">
              <a:latin typeface="仿宋" panose="02010609060101010101" pitchFamily="49" charset="-122"/>
              <a:ea typeface="仿宋" panose="02010609060101010101" pitchFamily="49" charset="-122"/>
            </a:endParaRPr>
          </a:p>
          <a:p>
            <a:r>
              <a:rPr lang="en-US" altLang="zh-CN" sz="2200" dirty="0" smtClean="0">
                <a:latin typeface="仿宋" panose="02010609060101010101" pitchFamily="49" charset="-122"/>
                <a:ea typeface="仿宋" panose="02010609060101010101" pitchFamily="49" charset="-122"/>
              </a:rPr>
              <a:t>print(b[</a:t>
            </a:r>
            <a:r>
              <a:rPr lang="en-US" altLang="zh-CN" sz="2200" dirty="0">
                <a:latin typeface="仿宋" panose="02010609060101010101" pitchFamily="49" charset="-122"/>
                <a:ea typeface="仿宋" panose="02010609060101010101" pitchFamily="49" charset="-122"/>
              </a:rPr>
              <a:t>'a'])</a:t>
            </a:r>
            <a:endParaRPr lang="zh-CN" altLang="en-US" sz="2200" dirty="0">
              <a:latin typeface="仿宋" panose="02010609060101010101" pitchFamily="49" charset="-122"/>
              <a:ea typeface="仿宋" panose="02010609060101010101" pitchFamily="49" charset="-122"/>
            </a:endParaRPr>
          </a:p>
          <a:p>
            <a:r>
              <a:rPr lang="en-US" altLang="zh-CN" sz="2200" dirty="0" smtClean="0">
                <a:latin typeface="仿宋" panose="02010609060101010101" pitchFamily="49" charset="-122"/>
                <a:ea typeface="仿宋" panose="02010609060101010101" pitchFamily="49" charset="-122"/>
              </a:rPr>
              <a:t>c=</a:t>
            </a:r>
            <a:r>
              <a:rPr lang="en-US" altLang="zh-CN" sz="2200" dirty="0" err="1" smtClean="0">
                <a:latin typeface="仿宋" panose="02010609060101010101" pitchFamily="49" charset="-122"/>
                <a:ea typeface="仿宋" panose="02010609060101010101" pitchFamily="49" charset="-122"/>
              </a:rPr>
              <a:t>pd.Series</a:t>
            </a:r>
            <a:r>
              <a:rPr lang="en-US" altLang="zh-CN" sz="2200" dirty="0">
                <a:latin typeface="仿宋" panose="02010609060101010101" pitchFamily="49" charset="-122"/>
                <a:ea typeface="仿宋" panose="02010609060101010101" pitchFamily="49" charset="-122"/>
              </a:rPr>
              <a:t>({'a':1, 'b':2})             </a:t>
            </a:r>
          </a:p>
          <a:p>
            <a:r>
              <a:rPr lang="en-US" altLang="zh-CN" sz="2200" dirty="0">
                <a:latin typeface="仿宋" panose="02010609060101010101" pitchFamily="49" charset="-122"/>
                <a:ea typeface="仿宋" panose="02010609060101010101" pitchFamily="49" charset="-122"/>
              </a:rPr>
              <a:t>d=</a:t>
            </a:r>
            <a:r>
              <a:rPr lang="en-US" altLang="zh-CN" sz="2200" dirty="0" err="1">
                <a:latin typeface="仿宋" panose="02010609060101010101" pitchFamily="49" charset="-122"/>
                <a:ea typeface="仿宋" panose="02010609060101010101" pitchFamily="49" charset="-122"/>
              </a:rPr>
              <a:t>pd.Series</a:t>
            </a:r>
            <a:r>
              <a:rPr lang="en-US" altLang="zh-CN" sz="2200" dirty="0">
                <a:latin typeface="仿宋" panose="02010609060101010101" pitchFamily="49" charset="-122"/>
                <a:ea typeface="仿宋" panose="02010609060101010101" pitchFamily="49" charset="-122"/>
              </a:rPr>
              <a:t>(0, index=['</a:t>
            </a:r>
            <a:r>
              <a:rPr lang="en-US" altLang="zh-CN" sz="2200" dirty="0" err="1">
                <a:latin typeface="仿宋" panose="02010609060101010101" pitchFamily="49" charset="-122"/>
                <a:ea typeface="仿宋" panose="02010609060101010101" pitchFamily="49" charset="-122"/>
              </a:rPr>
              <a:t>a','b','c','d</a:t>
            </a:r>
            <a:r>
              <a:rPr lang="en-US" altLang="zh-CN" sz="2200" dirty="0">
                <a:latin typeface="仿宋" panose="02010609060101010101" pitchFamily="49" charset="-122"/>
                <a:ea typeface="仿宋" panose="02010609060101010101" pitchFamily="49" charset="-122"/>
              </a:rPr>
              <a:t>'])</a:t>
            </a:r>
            <a:endParaRPr lang="en-US" altLang="zh-CN" sz="2200" dirty="0" smtClean="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79543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999708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）数据可视化编程概要</a:t>
            </a:r>
            <a:endParaRPr lang="zh-CN" altLang="en-US" sz="3200" dirty="0">
              <a:latin typeface="华文仿宋" panose="02010600040101010101" pitchFamily="2" charset="-122"/>
              <a:ea typeface="华文仿宋" panose="02010600040101010101" pitchFamily="2" charset="-122"/>
            </a:endParaRPr>
          </a:p>
        </p:txBody>
      </p:sp>
      <p:sp>
        <p:nvSpPr>
          <p:cNvPr id="7" name="文本框 6"/>
          <p:cNvSpPr txBox="1"/>
          <p:nvPr/>
        </p:nvSpPr>
        <p:spPr>
          <a:xfrm>
            <a:off x="709543" y="1248991"/>
            <a:ext cx="6484723"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smtClean="0">
                <a:solidFill>
                  <a:srgbClr val="FFFF00"/>
                </a:solidFill>
                <a:latin typeface="黑体" panose="02010609060101010101" pitchFamily="49" charset="-122"/>
                <a:ea typeface="黑体" panose="02010609060101010101" pitchFamily="49" charset="-122"/>
              </a:rPr>
              <a:t>数据可视化工具 </a:t>
            </a:r>
            <a:r>
              <a:rPr lang="en-US" altLang="zh-CN" sz="2800" b="1" dirty="0" smtClean="0">
                <a:solidFill>
                  <a:srgbClr val="FFFF00"/>
                </a:solidFill>
                <a:latin typeface="黑体" panose="02010609060101010101" pitchFamily="49" charset="-122"/>
                <a:ea typeface="黑体" panose="02010609060101010101" pitchFamily="49" charset="-122"/>
              </a:rPr>
              <a:t>—— pandas</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 name="文本框 5"/>
          <p:cNvSpPr txBox="1"/>
          <p:nvPr/>
        </p:nvSpPr>
        <p:spPr>
          <a:xfrm>
            <a:off x="807842" y="1939122"/>
            <a:ext cx="6043870" cy="738664"/>
          </a:xfrm>
          <a:prstGeom prst="rect">
            <a:avLst/>
          </a:prstGeom>
          <a:noFill/>
        </p:spPr>
        <p:txBody>
          <a:bodyPr wrap="square" rtlCol="0">
            <a:spAutoFit/>
          </a:bodyPr>
          <a:lstStyle/>
          <a:p>
            <a:pPr>
              <a:lnSpc>
                <a:spcPct val="150000"/>
              </a:lnSpc>
            </a:pPr>
            <a:r>
              <a:rPr lang="en-US" altLang="zh-CN" sz="2800" dirty="0" smtClean="0">
                <a:latin typeface="仿宋" panose="02010609060101010101" pitchFamily="49" charset="-122"/>
                <a:ea typeface="仿宋" panose="02010609060101010101" pitchFamily="49" charset="-122"/>
              </a:rPr>
              <a:t>pandas</a:t>
            </a:r>
            <a:r>
              <a:rPr lang="zh-CN" altLang="en-US" sz="2800" dirty="0" smtClean="0">
                <a:latin typeface="仿宋" panose="02010609060101010101" pitchFamily="49" charset="-122"/>
                <a:ea typeface="仿宋" panose="02010609060101010101" pitchFamily="49" charset="-122"/>
              </a:rPr>
              <a:t>中的</a:t>
            </a:r>
            <a:r>
              <a:rPr lang="en-US" altLang="zh-CN" sz="2800" dirty="0" err="1" smtClean="0">
                <a:latin typeface="仿宋" panose="02010609060101010101" pitchFamily="49" charset="-122"/>
                <a:ea typeface="仿宋" panose="02010609060101010101" pitchFamily="49" charset="-122"/>
              </a:rPr>
              <a:t>DataFrame</a:t>
            </a:r>
            <a:r>
              <a:rPr lang="zh-CN" altLang="en-US" sz="2800" dirty="0" smtClean="0">
                <a:latin typeface="仿宋" panose="02010609060101010101" pitchFamily="49" charset="-122"/>
                <a:ea typeface="仿宋" panose="02010609060101010101" pitchFamily="49" charset="-122"/>
              </a:rPr>
              <a:t>结构：</a:t>
            </a:r>
            <a:endParaRPr lang="en-US" altLang="zh-CN" sz="2400" dirty="0" smtClean="0">
              <a:latin typeface="仿宋" panose="02010609060101010101" pitchFamily="49" charset="-122"/>
              <a:ea typeface="仿宋" panose="02010609060101010101" pitchFamily="49" charset="-122"/>
            </a:endParaRPr>
          </a:p>
        </p:txBody>
      </p:sp>
      <p:sp>
        <p:nvSpPr>
          <p:cNvPr id="3" name="矩形 2"/>
          <p:cNvSpPr/>
          <p:nvPr/>
        </p:nvSpPr>
        <p:spPr>
          <a:xfrm>
            <a:off x="1457003" y="2677786"/>
            <a:ext cx="8471743" cy="3323987"/>
          </a:xfrm>
          <a:prstGeom prst="rect">
            <a:avLst/>
          </a:prstGeom>
          <a:ln>
            <a:solidFill>
              <a:schemeClr val="bg2">
                <a:lumMod val="40000"/>
                <a:lumOff val="60000"/>
              </a:schemeClr>
            </a:solidFill>
          </a:ln>
        </p:spPr>
        <p:txBody>
          <a:bodyPr wrap="square">
            <a:spAutoFit/>
          </a:bodyPr>
          <a:lstStyle/>
          <a:p>
            <a:pPr>
              <a:lnSpc>
                <a:spcPct val="150000"/>
              </a:lnSpc>
            </a:pPr>
            <a:r>
              <a:rPr lang="zh-CN" altLang="en-US" sz="2000" dirty="0" smtClean="0">
                <a:latin typeface="仿宋" panose="02010609060101010101" pitchFamily="49" charset="-122"/>
                <a:ea typeface="仿宋" panose="02010609060101010101" pitchFamily="49" charset="-122"/>
              </a:rPr>
              <a:t>如：</a:t>
            </a:r>
            <a:endParaRPr lang="en-US" altLang="zh-CN" sz="2000" dirty="0" smtClean="0">
              <a:latin typeface="仿宋" panose="02010609060101010101" pitchFamily="49" charset="-122"/>
              <a:ea typeface="仿宋" panose="02010609060101010101" pitchFamily="49" charset="-122"/>
            </a:endParaRPr>
          </a:p>
          <a:p>
            <a:pPr>
              <a:lnSpc>
                <a:spcPct val="150000"/>
              </a:lnSpc>
            </a:pPr>
            <a:r>
              <a:rPr lang="en-US" altLang="zh-CN" sz="2000" dirty="0">
                <a:latin typeface="仿宋" panose="02010609060101010101" pitchFamily="49" charset="-122"/>
                <a:ea typeface="仿宋" panose="02010609060101010101" pitchFamily="49" charset="-122"/>
              </a:rPr>
              <a:t>import pandas as </a:t>
            </a:r>
            <a:r>
              <a:rPr lang="en-US" altLang="zh-CN" sz="2000" dirty="0" err="1">
                <a:latin typeface="仿宋" panose="02010609060101010101" pitchFamily="49" charset="-122"/>
                <a:ea typeface="仿宋" panose="02010609060101010101" pitchFamily="49" charset="-122"/>
              </a:rPr>
              <a:t>pd</a:t>
            </a:r>
            <a:endParaRPr lang="en-US" altLang="zh-CN" sz="2000" dirty="0">
              <a:latin typeface="仿宋" panose="02010609060101010101" pitchFamily="49" charset="-122"/>
              <a:ea typeface="仿宋" panose="02010609060101010101" pitchFamily="49" charset="-122"/>
            </a:endParaRPr>
          </a:p>
          <a:p>
            <a:pPr>
              <a:lnSpc>
                <a:spcPct val="150000"/>
              </a:lnSpc>
            </a:pPr>
            <a:r>
              <a:rPr lang="en-US" altLang="zh-CN" sz="2000" dirty="0">
                <a:latin typeface="仿宋" panose="02010609060101010101" pitchFamily="49" charset="-122"/>
                <a:ea typeface="仿宋" panose="02010609060101010101" pitchFamily="49" charset="-122"/>
              </a:rPr>
              <a:t>d1=</a:t>
            </a:r>
            <a:r>
              <a:rPr lang="en-US" altLang="zh-CN" sz="2000" dirty="0" err="1">
                <a:latin typeface="仿宋" panose="02010609060101010101" pitchFamily="49" charset="-122"/>
                <a:ea typeface="仿宋" panose="02010609060101010101" pitchFamily="49" charset="-122"/>
              </a:rPr>
              <a:t>pd.DataFrame</a:t>
            </a:r>
            <a:r>
              <a:rPr lang="en-US" altLang="zh-CN" sz="2000" dirty="0">
                <a:latin typeface="仿宋" panose="02010609060101010101" pitchFamily="49" charset="-122"/>
                <a:ea typeface="仿宋" panose="02010609060101010101" pitchFamily="49" charset="-122"/>
              </a:rPr>
              <a:t>({'one':[1,2,3,4],'two':[4,3,2,1]})</a:t>
            </a:r>
          </a:p>
          <a:p>
            <a:pPr>
              <a:lnSpc>
                <a:spcPct val="150000"/>
              </a:lnSpc>
            </a:pPr>
            <a:r>
              <a:rPr lang="en-US" altLang="zh-CN" sz="2000" dirty="0">
                <a:latin typeface="仿宋" panose="02010609060101010101" pitchFamily="49" charset="-122"/>
                <a:ea typeface="仿宋" panose="02010609060101010101" pitchFamily="49" charset="-122"/>
              </a:rPr>
              <a:t>d2=</a:t>
            </a:r>
            <a:r>
              <a:rPr lang="en-US" altLang="zh-CN" sz="2000" dirty="0" err="1">
                <a:latin typeface="仿宋" panose="02010609060101010101" pitchFamily="49" charset="-122"/>
                <a:ea typeface="仿宋" panose="02010609060101010101" pitchFamily="49" charset="-122"/>
              </a:rPr>
              <a:t>pd.DataFrame</a:t>
            </a:r>
            <a:r>
              <a:rPr lang="en-US" altLang="zh-CN" sz="2000" dirty="0">
                <a:latin typeface="仿宋" panose="02010609060101010101" pitchFamily="49" charset="-122"/>
                <a:ea typeface="仿宋" panose="02010609060101010101" pitchFamily="49" charset="-122"/>
              </a:rPr>
              <a:t>({'one':</a:t>
            </a:r>
            <a:r>
              <a:rPr lang="en-US" altLang="zh-CN" sz="2000" dirty="0" err="1">
                <a:latin typeface="仿宋" panose="02010609060101010101" pitchFamily="49" charset="-122"/>
                <a:ea typeface="仿宋" panose="02010609060101010101" pitchFamily="49" charset="-122"/>
              </a:rPr>
              <a:t>pd.Series</a:t>
            </a:r>
            <a:r>
              <a:rPr lang="en-US" altLang="zh-CN" sz="2000" dirty="0">
                <a:latin typeface="仿宋" panose="02010609060101010101" pitchFamily="49" charset="-122"/>
                <a:ea typeface="仿宋" panose="02010609060101010101" pitchFamily="49" charset="-122"/>
              </a:rPr>
              <a:t>([1,2,3],index=['</a:t>
            </a:r>
            <a:r>
              <a:rPr lang="en-US" altLang="zh-CN" sz="2000" dirty="0" err="1">
                <a:latin typeface="仿宋" panose="02010609060101010101" pitchFamily="49" charset="-122"/>
                <a:ea typeface="仿宋" panose="02010609060101010101" pitchFamily="49" charset="-122"/>
              </a:rPr>
              <a:t>a','b','c</a:t>
            </a:r>
            <a:r>
              <a:rPr lang="en-US" altLang="zh-CN" sz="2000" dirty="0">
                <a:latin typeface="仿宋" panose="02010609060101010101" pitchFamily="49" charset="-122"/>
                <a:ea typeface="仿宋" panose="02010609060101010101" pitchFamily="49" charset="-122"/>
              </a:rPr>
              <a:t>']), 'two':</a:t>
            </a:r>
            <a:r>
              <a:rPr lang="en-US" altLang="zh-CN" sz="2000" dirty="0" err="1">
                <a:latin typeface="仿宋" panose="02010609060101010101" pitchFamily="49" charset="-122"/>
                <a:ea typeface="仿宋" panose="02010609060101010101" pitchFamily="49" charset="-122"/>
              </a:rPr>
              <a:t>pd.Series</a:t>
            </a:r>
            <a:r>
              <a:rPr lang="en-US" altLang="zh-CN" sz="2000" dirty="0">
                <a:latin typeface="仿宋" panose="02010609060101010101" pitchFamily="49" charset="-122"/>
                <a:ea typeface="仿宋" panose="02010609060101010101" pitchFamily="49" charset="-122"/>
              </a:rPr>
              <a:t>([1,2,3,4],index=['</a:t>
            </a:r>
            <a:r>
              <a:rPr lang="en-US" altLang="zh-CN" sz="2000" dirty="0" err="1">
                <a:latin typeface="仿宋" panose="02010609060101010101" pitchFamily="49" charset="-122"/>
                <a:ea typeface="仿宋" panose="02010609060101010101" pitchFamily="49" charset="-122"/>
              </a:rPr>
              <a:t>b','a','c','d</a:t>
            </a:r>
            <a:r>
              <a:rPr lang="en-US" altLang="zh-CN" sz="2000" dirty="0">
                <a:latin typeface="仿宋" panose="02010609060101010101" pitchFamily="49" charset="-122"/>
                <a:ea typeface="仿宋" panose="02010609060101010101" pitchFamily="49" charset="-122"/>
              </a:rPr>
              <a:t>'])})</a:t>
            </a:r>
          </a:p>
          <a:p>
            <a:pPr>
              <a:lnSpc>
                <a:spcPct val="150000"/>
              </a:lnSpc>
            </a:pPr>
            <a:r>
              <a:rPr lang="en-US" altLang="zh-CN" sz="2000" dirty="0">
                <a:latin typeface="仿宋" panose="02010609060101010101" pitchFamily="49" charset="-122"/>
                <a:ea typeface="仿宋" panose="02010609060101010101" pitchFamily="49" charset="-122"/>
              </a:rPr>
              <a:t>print(d1)</a:t>
            </a:r>
          </a:p>
          <a:p>
            <a:pPr>
              <a:lnSpc>
                <a:spcPct val="150000"/>
              </a:lnSpc>
            </a:pPr>
            <a:r>
              <a:rPr lang="en-US" altLang="zh-CN" sz="2000" dirty="0">
                <a:latin typeface="仿宋" panose="02010609060101010101" pitchFamily="49" charset="-122"/>
                <a:ea typeface="仿宋" panose="02010609060101010101" pitchFamily="49" charset="-122"/>
              </a:rPr>
              <a:t>print(d2)</a:t>
            </a:r>
            <a:endParaRPr lang="en-US" altLang="zh-CN" sz="2000" dirty="0" smtClean="0">
              <a:latin typeface="仿宋" panose="02010609060101010101" pitchFamily="49" charset="-122"/>
              <a:ea typeface="仿宋" panose="02010609060101010101" pitchFamily="49" charset="-122"/>
            </a:endParaRPr>
          </a:p>
        </p:txBody>
      </p:sp>
      <p:sp>
        <p:nvSpPr>
          <p:cNvPr id="8" name="矩形 7"/>
          <p:cNvSpPr/>
          <p:nvPr/>
        </p:nvSpPr>
        <p:spPr>
          <a:xfrm>
            <a:off x="709543" y="6094106"/>
            <a:ext cx="5955678" cy="646331"/>
          </a:xfrm>
          <a:prstGeom prst="rect">
            <a:avLst/>
          </a:prstGeom>
        </p:spPr>
        <p:txBody>
          <a:bodyPr wrap="square">
            <a:spAutoFit/>
          </a:bodyPr>
          <a:lstStyle/>
          <a:p>
            <a:r>
              <a:rPr lang="zh-CN" altLang="en-US" dirty="0" smtClean="0"/>
              <a:t>参考资料：</a:t>
            </a:r>
            <a:r>
              <a:rPr lang="en-US" altLang="zh-CN" b="1" dirty="0"/>
              <a:t>Pandas</a:t>
            </a:r>
            <a:r>
              <a:rPr lang="zh-CN" altLang="en-US" b="1" dirty="0" smtClean="0"/>
              <a:t>模块之表</a:t>
            </a:r>
            <a:r>
              <a:rPr lang="zh-CN" altLang="en-US" b="1" dirty="0"/>
              <a:t>计算与数据分析</a:t>
            </a:r>
            <a:endParaRPr lang="en-US" altLang="zh-CN" dirty="0" smtClean="0"/>
          </a:p>
          <a:p>
            <a:r>
              <a:rPr lang="en-US" altLang="zh-CN" dirty="0" smtClean="0"/>
              <a:t>https</a:t>
            </a:r>
            <a:r>
              <a:rPr lang="en-US" altLang="zh-CN" dirty="0"/>
              <a:t>://www.cnblogs.com/haiyan123/p/8377636.html</a:t>
            </a:r>
            <a:endParaRPr lang="zh-CN" altLang="en-US" dirty="0"/>
          </a:p>
        </p:txBody>
      </p:sp>
    </p:spTree>
    <p:extLst>
      <p:ext uri="{BB962C8B-B14F-4D97-AF65-F5344CB8AC3E}">
        <p14:creationId xmlns:p14="http://schemas.microsoft.com/office/powerpoint/2010/main" val="10926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9997082"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）数据可视化编程概要</a:t>
            </a:r>
            <a:endParaRPr lang="zh-CN" altLang="en-US" sz="3200" dirty="0">
              <a:latin typeface="华文仿宋" panose="02010600040101010101" pitchFamily="2" charset="-122"/>
              <a:ea typeface="华文仿宋" panose="02010600040101010101" pitchFamily="2" charset="-122"/>
            </a:endParaRPr>
          </a:p>
        </p:txBody>
      </p:sp>
      <p:sp>
        <p:nvSpPr>
          <p:cNvPr id="7" name="文本框 6"/>
          <p:cNvSpPr txBox="1"/>
          <p:nvPr/>
        </p:nvSpPr>
        <p:spPr>
          <a:xfrm>
            <a:off x="709543" y="1248991"/>
            <a:ext cx="6484723" cy="523220"/>
          </a:xfrm>
          <a:prstGeom prst="rect">
            <a:avLst/>
          </a:prstGeom>
          <a:noFill/>
        </p:spPr>
        <p:txBody>
          <a:bodyPr wrap="square" rtlCol="0">
            <a:spAutoFit/>
          </a:bodyPr>
          <a:lstStyle/>
          <a:p>
            <a:pPr marL="457200" indent="-457200">
              <a:buFont typeface="Wingdings" panose="05000000000000000000" pitchFamily="2" charset="2"/>
              <a:buChar char="p"/>
            </a:pPr>
            <a:r>
              <a:rPr lang="zh-CN" altLang="en-US" sz="2800" b="1" dirty="0" smtClean="0">
                <a:solidFill>
                  <a:srgbClr val="FFFF00"/>
                </a:solidFill>
                <a:latin typeface="黑体" panose="02010609060101010101" pitchFamily="49" charset="-122"/>
                <a:ea typeface="黑体" panose="02010609060101010101" pitchFamily="49" charset="-122"/>
              </a:rPr>
              <a:t>数据可视化工具 </a:t>
            </a:r>
            <a:r>
              <a:rPr lang="en-US" altLang="zh-CN" sz="2800" b="1" dirty="0" smtClean="0">
                <a:solidFill>
                  <a:srgbClr val="FFFF00"/>
                </a:solidFill>
                <a:latin typeface="黑体" panose="02010609060101010101" pitchFamily="49" charset="-122"/>
                <a:ea typeface="黑体" panose="02010609060101010101" pitchFamily="49" charset="-122"/>
              </a:rPr>
              <a:t>—— pandas</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8" name="矩形 7"/>
          <p:cNvSpPr/>
          <p:nvPr/>
        </p:nvSpPr>
        <p:spPr>
          <a:xfrm>
            <a:off x="709543" y="2022786"/>
            <a:ext cx="11016293" cy="4832092"/>
          </a:xfrm>
          <a:prstGeom prst="rect">
            <a:avLst/>
          </a:prstGeom>
        </p:spPr>
        <p:txBody>
          <a:bodyPr wrap="square">
            <a:spAutoFit/>
          </a:bodyPr>
          <a:lstStyle/>
          <a:p>
            <a:pPr>
              <a:lnSpc>
                <a:spcPct val="110000"/>
              </a:lnSpc>
            </a:pPr>
            <a:r>
              <a:rPr lang="en-US" altLang="zh-CN" sz="2000" dirty="0" smtClean="0">
                <a:solidFill>
                  <a:srgbClr val="FFFF00"/>
                </a:solidFill>
                <a:latin typeface="仿宋" panose="02010609060101010101" pitchFamily="49" charset="-122"/>
                <a:ea typeface="仿宋" panose="02010609060101010101" pitchFamily="49" charset="-122"/>
              </a:rPr>
              <a:t>#</a:t>
            </a:r>
            <a:r>
              <a:rPr lang="zh-CN" altLang="en-US" sz="2000" dirty="0" smtClean="0">
                <a:solidFill>
                  <a:srgbClr val="FFFF00"/>
                </a:solidFill>
                <a:latin typeface="仿宋" panose="02010609060101010101" pitchFamily="49" charset="-122"/>
                <a:ea typeface="仿宋" panose="02010609060101010101" pitchFamily="49" charset="-122"/>
              </a:rPr>
              <a:t>利用</a:t>
            </a:r>
            <a:r>
              <a:rPr lang="en-US" altLang="zh-CN" sz="2000" dirty="0" smtClean="0">
                <a:solidFill>
                  <a:srgbClr val="FFFF00"/>
                </a:solidFill>
                <a:latin typeface="仿宋" panose="02010609060101010101" pitchFamily="49" charset="-122"/>
                <a:ea typeface="仿宋" panose="02010609060101010101" pitchFamily="49" charset="-122"/>
              </a:rPr>
              <a:t>pandas</a:t>
            </a:r>
            <a:r>
              <a:rPr lang="zh-CN" altLang="en-US" sz="2000" dirty="0" smtClean="0">
                <a:solidFill>
                  <a:srgbClr val="FFFF00"/>
                </a:solidFill>
                <a:latin typeface="仿宋" panose="02010609060101010101" pitchFamily="49" charset="-122"/>
                <a:ea typeface="仿宋" panose="02010609060101010101" pitchFamily="49" charset="-122"/>
              </a:rPr>
              <a:t>将鸢尾花数据集可视化的案例</a:t>
            </a:r>
            <a:endParaRPr lang="en-US" altLang="zh-CN" sz="2000" dirty="0" smtClean="0">
              <a:solidFill>
                <a:srgbClr val="FFFF00"/>
              </a:solidFill>
              <a:latin typeface="仿宋" panose="02010609060101010101" pitchFamily="49" charset="-122"/>
              <a:ea typeface="仿宋" panose="02010609060101010101" pitchFamily="49" charset="-122"/>
            </a:endParaRPr>
          </a:p>
          <a:p>
            <a:pPr>
              <a:lnSpc>
                <a:spcPct val="110000"/>
              </a:lnSpc>
            </a:pPr>
            <a:r>
              <a:rPr lang="zh-CN" altLang="en-US" sz="2000" dirty="0" smtClean="0">
                <a:latin typeface="仿宋" panose="02010609060101010101" pitchFamily="49" charset="-122"/>
                <a:ea typeface="仿宋" panose="02010609060101010101" pitchFamily="49" charset="-122"/>
              </a:rPr>
              <a:t>import pandas</a:t>
            </a:r>
            <a:endParaRPr lang="en-US" altLang="zh-CN" sz="2000" dirty="0" smtClean="0">
              <a:latin typeface="仿宋" panose="02010609060101010101" pitchFamily="49" charset="-122"/>
              <a:ea typeface="仿宋" panose="02010609060101010101" pitchFamily="49" charset="-122"/>
            </a:endParaRPr>
          </a:p>
          <a:p>
            <a:pPr>
              <a:lnSpc>
                <a:spcPct val="110000"/>
              </a:lnSpc>
            </a:pPr>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pandas.plotting</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scatter_matrix</a:t>
            </a:r>
            <a:endParaRPr lang="zh-CN" altLang="en-US" sz="2000" dirty="0">
              <a:latin typeface="仿宋" panose="02010609060101010101" pitchFamily="49" charset="-122"/>
              <a:ea typeface="仿宋" panose="02010609060101010101" pitchFamily="49" charset="-122"/>
            </a:endParaRPr>
          </a:p>
          <a:p>
            <a:pPr>
              <a:lnSpc>
                <a:spcPct val="110000"/>
              </a:lnSpc>
            </a:pPr>
            <a:r>
              <a:rPr lang="zh-CN" altLang="en-US" sz="2000" dirty="0">
                <a:latin typeface="仿宋" panose="02010609060101010101" pitchFamily="49" charset="-122"/>
                <a:ea typeface="仿宋" panose="02010609060101010101" pitchFamily="49" charset="-122"/>
              </a:rPr>
              <a:t>#导入数据集iris  </a:t>
            </a:r>
          </a:p>
          <a:p>
            <a:pPr>
              <a:lnSpc>
                <a:spcPct val="110000"/>
              </a:lnSpc>
            </a:pPr>
            <a:r>
              <a:rPr lang="zh-CN" altLang="en-US" sz="2000" dirty="0">
                <a:latin typeface="仿宋" panose="02010609060101010101" pitchFamily="49" charset="-122"/>
                <a:ea typeface="仿宋" panose="02010609060101010101" pitchFamily="49" charset="-122"/>
              </a:rPr>
              <a:t>url = "https://archive.ics.uci.edu/ml/machine-learning-databases/iris/iris.data"</a:t>
            </a:r>
          </a:p>
          <a:p>
            <a:pPr>
              <a:lnSpc>
                <a:spcPct val="110000"/>
              </a:lnSpc>
            </a:pPr>
            <a:r>
              <a:rPr lang="zh-CN" altLang="en-US" sz="2000" dirty="0">
                <a:latin typeface="仿宋" panose="02010609060101010101" pitchFamily="49" charset="-122"/>
                <a:ea typeface="仿宋" panose="02010609060101010101" pitchFamily="49" charset="-122"/>
              </a:rPr>
              <a:t>names = ['sepal-length', 'sepal-width', 'petal-length', 'petal-width', 'class']</a:t>
            </a:r>
          </a:p>
          <a:p>
            <a:pPr>
              <a:lnSpc>
                <a:spcPct val="110000"/>
              </a:lnSpc>
            </a:pPr>
            <a:r>
              <a:rPr lang="zh-CN" altLang="en-US" sz="2000" dirty="0">
                <a:latin typeface="仿宋" panose="02010609060101010101" pitchFamily="49" charset="-122"/>
                <a:ea typeface="仿宋" panose="02010609060101010101" pitchFamily="49" charset="-122"/>
              </a:rPr>
              <a:t>dataset = pandas.read_csv(url, names=names) #读取csv</a:t>
            </a:r>
            <a:r>
              <a:rPr lang="zh-CN" altLang="en-US" sz="2000" dirty="0" smtClean="0">
                <a:latin typeface="仿宋" panose="02010609060101010101" pitchFamily="49" charset="-122"/>
                <a:ea typeface="仿宋" panose="02010609060101010101" pitchFamily="49" charset="-122"/>
              </a:rPr>
              <a:t>数据</a:t>
            </a:r>
            <a:endParaRPr lang="en-US" altLang="zh-CN" sz="2000" dirty="0" smtClean="0">
              <a:latin typeface="仿宋" panose="02010609060101010101" pitchFamily="49" charset="-122"/>
              <a:ea typeface="仿宋" panose="02010609060101010101" pitchFamily="49" charset="-122"/>
            </a:endParaRPr>
          </a:p>
          <a:p>
            <a:pPr>
              <a:lnSpc>
                <a:spcPct val="110000"/>
              </a:lnSpc>
            </a:pPr>
            <a:r>
              <a:rPr lang="en-US" altLang="zh-CN" sz="2000" dirty="0" err="1">
                <a:latin typeface="仿宋" panose="02010609060101010101" pitchFamily="49" charset="-122"/>
                <a:ea typeface="仿宋" panose="02010609060101010101" pitchFamily="49" charset="-122"/>
              </a:rPr>
              <a:t>dataset.to_csv</a:t>
            </a:r>
            <a:r>
              <a:rPr lang="en-US" altLang="zh-CN" sz="2000" dirty="0" smtClean="0">
                <a:latin typeface="仿宋" panose="02010609060101010101" pitchFamily="49" charset="-122"/>
                <a:ea typeface="仿宋" panose="02010609060101010101" pitchFamily="49" charset="-122"/>
              </a:rPr>
              <a:t>('iris_data.csv') #</a:t>
            </a:r>
            <a:r>
              <a:rPr lang="zh-CN" altLang="en-US" sz="2000" dirty="0" smtClean="0">
                <a:latin typeface="仿宋" panose="02010609060101010101" pitchFamily="49" charset="-122"/>
                <a:ea typeface="仿宋" panose="02010609060101010101" pitchFamily="49" charset="-122"/>
              </a:rPr>
              <a:t>将数据保存到</a:t>
            </a:r>
            <a:r>
              <a:rPr lang="en-US" altLang="zh-CN" sz="2000" dirty="0" smtClean="0">
                <a:latin typeface="仿宋" panose="02010609060101010101" pitchFamily="49" charset="-122"/>
                <a:ea typeface="仿宋" panose="02010609060101010101" pitchFamily="49" charset="-122"/>
              </a:rPr>
              <a:t>iris_data.csv</a:t>
            </a:r>
            <a:r>
              <a:rPr lang="zh-CN" altLang="en-US" sz="2000" dirty="0" smtClean="0">
                <a:latin typeface="仿宋" panose="02010609060101010101" pitchFamily="49" charset="-122"/>
                <a:ea typeface="仿宋" panose="02010609060101010101" pitchFamily="49" charset="-122"/>
              </a:rPr>
              <a:t>文件</a:t>
            </a:r>
            <a:endParaRPr lang="zh-CN" altLang="en-US" sz="2000" dirty="0">
              <a:latin typeface="仿宋" panose="02010609060101010101" pitchFamily="49" charset="-122"/>
              <a:ea typeface="仿宋" panose="02010609060101010101" pitchFamily="49" charset="-122"/>
            </a:endParaRPr>
          </a:p>
          <a:p>
            <a:pPr>
              <a:lnSpc>
                <a:spcPct val="110000"/>
              </a:lnSpc>
            </a:pPr>
            <a:r>
              <a:rPr lang="zh-CN" altLang="en-US" sz="2000" dirty="0">
                <a:latin typeface="仿宋" panose="02010609060101010101" pitchFamily="49" charset="-122"/>
                <a:ea typeface="仿宋" panose="02010609060101010101" pitchFamily="49" charset="-122"/>
              </a:rPr>
              <a:t>print(dataset.describe())</a:t>
            </a:r>
          </a:p>
          <a:p>
            <a:pPr>
              <a:lnSpc>
                <a:spcPct val="110000"/>
              </a:lnSpc>
            </a:pPr>
            <a:r>
              <a:rPr lang="zh-CN" altLang="en-US" sz="2000" dirty="0" smtClean="0">
                <a:latin typeface="仿宋" panose="02010609060101010101" pitchFamily="49" charset="-122"/>
                <a:ea typeface="仿宋" panose="02010609060101010101" pitchFamily="49" charset="-122"/>
              </a:rPr>
              <a:t>dataset</a:t>
            </a:r>
            <a:r>
              <a:rPr lang="zh-CN" altLang="en-US" sz="2000" dirty="0">
                <a:latin typeface="仿宋" panose="02010609060101010101" pitchFamily="49" charset="-122"/>
                <a:ea typeface="仿宋" panose="02010609060101010101" pitchFamily="49" charset="-122"/>
              </a:rPr>
              <a:t>.hist() </a:t>
            </a:r>
            <a:r>
              <a:rPr lang="zh-CN" altLang="en-US" sz="2000" dirty="0" smtClean="0">
                <a:latin typeface="仿宋" panose="02010609060101010101" pitchFamily="49" charset="-122"/>
                <a:ea typeface="仿宋" panose="02010609060101010101" pitchFamily="49" charset="-122"/>
              </a:rPr>
              <a:t> </a:t>
            </a:r>
            <a:r>
              <a:rPr lang="en-US" altLang="zh-CN" sz="2000" dirty="0" smtClean="0">
                <a:latin typeface="仿宋" panose="02010609060101010101" pitchFamily="49" charset="-122"/>
                <a:ea typeface="仿宋" panose="02010609060101010101" pitchFamily="49" charset="-122"/>
              </a:rPr>
              <a:t>#</a:t>
            </a:r>
            <a:r>
              <a:rPr lang="zh-CN" altLang="en-US" sz="2000" dirty="0">
                <a:latin typeface="仿宋" panose="02010609060101010101" pitchFamily="49" charset="-122"/>
                <a:ea typeface="仿宋" panose="02010609060101010101" pitchFamily="49" charset="-122"/>
              </a:rPr>
              <a:t>直方图</a:t>
            </a:r>
            <a:endParaRPr lang="en-US" altLang="zh-CN" sz="2000" dirty="0">
              <a:latin typeface="仿宋" panose="02010609060101010101" pitchFamily="49" charset="-122"/>
              <a:ea typeface="仿宋" panose="02010609060101010101" pitchFamily="49" charset="-122"/>
            </a:endParaRPr>
          </a:p>
          <a:p>
            <a:pPr>
              <a:lnSpc>
                <a:spcPct val="110000"/>
              </a:lnSpc>
            </a:pPr>
            <a:r>
              <a:rPr lang="en-US" altLang="zh-CN" sz="2000" dirty="0" err="1" smtClean="0">
                <a:latin typeface="仿宋" panose="02010609060101010101" pitchFamily="49" charset="-122"/>
                <a:ea typeface="仿宋" panose="02010609060101010101" pitchFamily="49" charset="-122"/>
              </a:rPr>
              <a:t>dataset.plot</a:t>
            </a:r>
            <a:r>
              <a:rPr lang="en-US" altLang="zh-CN" sz="2000" dirty="0" smtClean="0">
                <a:latin typeface="仿宋" panose="02010609060101010101" pitchFamily="49" charset="-122"/>
                <a:ea typeface="仿宋" panose="02010609060101010101" pitchFamily="49" charset="-122"/>
              </a:rPr>
              <a:t>(x='sepal-length', </a:t>
            </a:r>
            <a:r>
              <a:rPr lang="en-US" altLang="zh-CN" sz="2000" dirty="0">
                <a:latin typeface="仿宋" panose="02010609060101010101" pitchFamily="49" charset="-122"/>
                <a:ea typeface="仿宋" panose="02010609060101010101" pitchFamily="49" charset="-122"/>
              </a:rPr>
              <a:t>y</a:t>
            </a:r>
            <a:r>
              <a:rPr lang="en-US" altLang="zh-CN" sz="2000" dirty="0" smtClean="0">
                <a:latin typeface="仿宋" panose="02010609060101010101" pitchFamily="49" charset="-122"/>
                <a:ea typeface="仿宋" panose="02010609060101010101" pitchFamily="49" charset="-122"/>
              </a:rPr>
              <a:t>='sepal-width', </a:t>
            </a:r>
            <a:r>
              <a:rPr lang="en-US" altLang="zh-CN" sz="2000" dirty="0">
                <a:latin typeface="仿宋" panose="02010609060101010101" pitchFamily="49" charset="-122"/>
                <a:ea typeface="仿宋" panose="02010609060101010101" pitchFamily="49" charset="-122"/>
              </a:rPr>
              <a:t>kind</a:t>
            </a:r>
            <a:r>
              <a:rPr lang="en-US" altLang="zh-CN" sz="2000" dirty="0" smtClean="0">
                <a:latin typeface="仿宋" panose="02010609060101010101" pitchFamily="49" charset="-122"/>
                <a:ea typeface="仿宋" panose="02010609060101010101" pitchFamily="49" charset="-122"/>
              </a:rPr>
              <a:t>='scatter')   #</a:t>
            </a:r>
            <a:r>
              <a:rPr lang="zh-CN" altLang="en-US" sz="2000" dirty="0" smtClean="0">
                <a:latin typeface="仿宋" panose="02010609060101010101" pitchFamily="49" charset="-122"/>
                <a:ea typeface="仿宋" panose="02010609060101010101" pitchFamily="49" charset="-122"/>
              </a:rPr>
              <a:t>散点图</a:t>
            </a:r>
            <a:endParaRPr lang="en-US" altLang="zh-CN" sz="2000" dirty="0" smtClean="0">
              <a:latin typeface="仿宋" panose="02010609060101010101" pitchFamily="49" charset="-122"/>
              <a:ea typeface="仿宋" panose="02010609060101010101" pitchFamily="49" charset="-122"/>
            </a:endParaRPr>
          </a:p>
          <a:p>
            <a:pPr>
              <a:lnSpc>
                <a:spcPct val="110000"/>
              </a:lnSpc>
            </a:pPr>
            <a:r>
              <a:rPr lang="en-US" altLang="zh-CN" sz="2000" dirty="0" err="1">
                <a:latin typeface="仿宋" panose="02010609060101010101" pitchFamily="49" charset="-122"/>
                <a:ea typeface="仿宋" panose="02010609060101010101" pitchFamily="49" charset="-122"/>
              </a:rPr>
              <a:t>dataset.plot</a:t>
            </a:r>
            <a:r>
              <a:rPr lang="en-US" altLang="zh-CN" sz="2000" dirty="0">
                <a:latin typeface="仿宋" panose="02010609060101010101" pitchFamily="49" charset="-122"/>
                <a:ea typeface="仿宋" panose="02010609060101010101" pitchFamily="49" charset="-122"/>
              </a:rPr>
              <a:t>(kind='</a:t>
            </a:r>
            <a:r>
              <a:rPr lang="en-US" altLang="zh-CN" sz="2000" dirty="0" err="1">
                <a:latin typeface="仿宋" panose="02010609060101010101" pitchFamily="49" charset="-122"/>
                <a:ea typeface="仿宋" panose="02010609060101010101" pitchFamily="49" charset="-122"/>
              </a:rPr>
              <a:t>kde</a:t>
            </a:r>
            <a:r>
              <a:rPr lang="en-US" altLang="zh-CN" sz="2000" dirty="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数据密度</a:t>
            </a:r>
            <a:r>
              <a:rPr lang="zh-CN" altLang="en-US" sz="2000" dirty="0" smtClean="0">
                <a:latin typeface="仿宋" panose="02010609060101010101" pitchFamily="49" charset="-122"/>
                <a:ea typeface="仿宋" panose="02010609060101010101" pitchFamily="49" charset="-122"/>
              </a:rPr>
              <a:t>图</a:t>
            </a:r>
            <a:endParaRPr lang="en-US" altLang="zh-CN" sz="2000" dirty="0" smtClean="0">
              <a:latin typeface="仿宋" panose="02010609060101010101" pitchFamily="49" charset="-122"/>
              <a:ea typeface="仿宋" panose="02010609060101010101" pitchFamily="49" charset="-122"/>
            </a:endParaRPr>
          </a:p>
          <a:p>
            <a:pPr>
              <a:lnSpc>
                <a:spcPct val="110000"/>
              </a:lnSpc>
            </a:pPr>
            <a:r>
              <a:rPr lang="en-US" altLang="zh-CN" sz="2000" dirty="0" err="1">
                <a:latin typeface="仿宋" panose="02010609060101010101" pitchFamily="49" charset="-122"/>
                <a:ea typeface="仿宋" panose="02010609060101010101" pitchFamily="49" charset="-122"/>
              </a:rPr>
              <a:t>dataset.plot</a:t>
            </a:r>
            <a:r>
              <a:rPr lang="en-US" altLang="zh-CN" sz="2000" dirty="0">
                <a:latin typeface="仿宋" panose="02010609060101010101" pitchFamily="49" charset="-122"/>
                <a:ea typeface="仿宋" panose="02010609060101010101" pitchFamily="49" charset="-122"/>
              </a:rPr>
              <a:t>(kind='box', subplots=True, layout=(2,2), </a:t>
            </a:r>
            <a:r>
              <a:rPr lang="en-US" altLang="zh-CN" sz="2000" dirty="0" err="1">
                <a:latin typeface="仿宋" panose="02010609060101010101" pitchFamily="49" charset="-122"/>
                <a:ea typeface="仿宋" panose="02010609060101010101" pitchFamily="49" charset="-122"/>
              </a:rPr>
              <a:t>sharex</a:t>
            </a:r>
            <a:r>
              <a:rPr lang="en-US" altLang="zh-CN" sz="2000" dirty="0">
                <a:latin typeface="仿宋" panose="02010609060101010101" pitchFamily="49" charset="-122"/>
                <a:ea typeface="仿宋" panose="02010609060101010101" pitchFamily="49" charset="-122"/>
              </a:rPr>
              <a:t>=False, </a:t>
            </a:r>
            <a:r>
              <a:rPr lang="en-US" altLang="zh-CN" sz="2000" dirty="0" err="1">
                <a:latin typeface="仿宋" panose="02010609060101010101" pitchFamily="49" charset="-122"/>
                <a:ea typeface="仿宋" panose="02010609060101010101" pitchFamily="49" charset="-122"/>
              </a:rPr>
              <a:t>sharey</a:t>
            </a:r>
            <a:r>
              <a:rPr lang="en-US" altLang="zh-CN" sz="2000" dirty="0">
                <a:latin typeface="仿宋" panose="02010609060101010101" pitchFamily="49" charset="-122"/>
                <a:ea typeface="仿宋" panose="02010609060101010101" pitchFamily="49" charset="-122"/>
              </a:rPr>
              <a:t>=False</a:t>
            </a:r>
            <a:r>
              <a:rPr lang="en-US" altLang="zh-CN" sz="2000" dirty="0" smtClean="0">
                <a:latin typeface="仿宋" panose="02010609060101010101" pitchFamily="49" charset="-122"/>
                <a:ea typeface="仿宋" panose="02010609060101010101" pitchFamily="49" charset="-122"/>
              </a:rPr>
              <a:t>)</a:t>
            </a:r>
          </a:p>
          <a:p>
            <a:pPr>
              <a:lnSpc>
                <a:spcPct val="110000"/>
              </a:lnSpc>
            </a:pPr>
            <a:r>
              <a:rPr lang="en-US" altLang="zh-CN" sz="2000" dirty="0" err="1" smtClean="0">
                <a:latin typeface="仿宋" panose="02010609060101010101" pitchFamily="49" charset="-122"/>
                <a:ea typeface="仿宋" panose="02010609060101010101" pitchFamily="49" charset="-122"/>
              </a:rPr>
              <a:t>scatter_matrix</a:t>
            </a:r>
            <a:r>
              <a:rPr lang="en-US" altLang="zh-CN" sz="2000" dirty="0" smtClean="0">
                <a:latin typeface="仿宋" panose="02010609060101010101" pitchFamily="49" charset="-122"/>
                <a:ea typeface="仿宋" panose="02010609060101010101" pitchFamily="49" charset="-122"/>
              </a:rPr>
              <a:t>(dataset</a:t>
            </a:r>
            <a:r>
              <a:rPr lang="en-US" altLang="zh-CN" sz="2000" dirty="0">
                <a:latin typeface="仿宋" panose="02010609060101010101" pitchFamily="49" charset="-122"/>
                <a:ea typeface="仿宋" panose="02010609060101010101" pitchFamily="49" charset="-122"/>
              </a:rPr>
              <a:t>, </a:t>
            </a:r>
            <a:r>
              <a:rPr lang="en-US" altLang="zh-CN" sz="2000" dirty="0" smtClean="0">
                <a:latin typeface="仿宋" panose="02010609060101010101" pitchFamily="49" charset="-122"/>
                <a:ea typeface="仿宋" panose="02010609060101010101" pitchFamily="49" charset="-122"/>
              </a:rPr>
              <a:t>alpha=0.8, </a:t>
            </a:r>
            <a:r>
              <a:rPr lang="en-US" altLang="zh-CN" sz="2000" dirty="0" err="1">
                <a:latin typeface="仿宋" panose="02010609060101010101" pitchFamily="49" charset="-122"/>
                <a:ea typeface="仿宋" panose="02010609060101010101" pitchFamily="49" charset="-122"/>
              </a:rPr>
              <a:t>figsize</a:t>
            </a:r>
            <a:r>
              <a:rPr lang="en-US" altLang="zh-CN" sz="2000" dirty="0">
                <a:latin typeface="仿宋" panose="02010609060101010101" pitchFamily="49" charset="-122"/>
                <a:ea typeface="仿宋" panose="02010609060101010101" pitchFamily="49" charset="-122"/>
              </a:rPr>
              <a:t>=(6, 6), diagonal</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kde</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散点图矩阵</a:t>
            </a:r>
            <a:endParaRPr lang="zh-CN" altLang="en-US" sz="2000" dirty="0">
              <a:latin typeface="仿宋" panose="02010609060101010101" pitchFamily="49" charset="-122"/>
              <a:ea typeface="仿宋" panose="02010609060101010101" pitchFamily="49" charset="-122"/>
            </a:endParaRPr>
          </a:p>
        </p:txBody>
      </p:sp>
      <p:pic>
        <p:nvPicPr>
          <p:cNvPr id="4" name="图片 3"/>
          <p:cNvPicPr>
            <a:picLocks noChangeAspect="1"/>
          </p:cNvPicPr>
          <p:nvPr/>
        </p:nvPicPr>
        <p:blipFill>
          <a:blip r:embed="rId3"/>
          <a:stretch>
            <a:fillRect/>
          </a:stretch>
        </p:blipFill>
        <p:spPr>
          <a:xfrm>
            <a:off x="7092376" y="240743"/>
            <a:ext cx="3037742" cy="3062936"/>
          </a:xfrm>
          <a:prstGeom prst="rect">
            <a:avLst/>
          </a:prstGeom>
        </p:spPr>
      </p:pic>
    </p:spTree>
    <p:extLst>
      <p:ext uri="{BB962C8B-B14F-4D97-AF65-F5344CB8AC3E}">
        <p14:creationId xmlns:p14="http://schemas.microsoft.com/office/powerpoint/2010/main" val="33411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500" y="355435"/>
            <a:ext cx="8855726"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实践任务</a:t>
            </a:r>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a:t>
            </a:r>
            <a:endParaRPr lang="zh-CN" altLang="en-US" sz="3200" dirty="0">
              <a:latin typeface="华文仿宋" panose="02010600040101010101" pitchFamily="2" charset="-122"/>
              <a:ea typeface="华文仿宋" panose="02010600040101010101" pitchFamily="2" charset="-122"/>
            </a:endParaRPr>
          </a:p>
        </p:txBody>
      </p:sp>
      <p:sp>
        <p:nvSpPr>
          <p:cNvPr id="3" name="矩形 2"/>
          <p:cNvSpPr/>
          <p:nvPr/>
        </p:nvSpPr>
        <p:spPr>
          <a:xfrm>
            <a:off x="523500" y="1150340"/>
            <a:ext cx="8594374" cy="559769"/>
          </a:xfrm>
          <a:prstGeom prst="rect">
            <a:avLst/>
          </a:prstGeom>
        </p:spPr>
        <p:txBody>
          <a:bodyPr wrap="square">
            <a:spAutoFit/>
          </a:bodyPr>
          <a:lstStyle/>
          <a:p>
            <a:pPr>
              <a:lnSpc>
                <a:spcPct val="150000"/>
              </a:lnSpc>
            </a:pPr>
            <a:r>
              <a:rPr lang="zh-CN" altLang="en-US" sz="2400" dirty="0" smtClean="0">
                <a:solidFill>
                  <a:srgbClr val="FFFF00"/>
                </a:solidFill>
                <a:latin typeface="仿宋" panose="02010609060101010101" pitchFamily="49" charset="-122"/>
                <a:ea typeface="仿宋" panose="02010609060101010101" pitchFamily="49" charset="-122"/>
              </a:rPr>
              <a:t>利用可视化技术分析肺癌数据集</a:t>
            </a:r>
            <a:endParaRPr lang="en-US" altLang="zh-CN" sz="2400" dirty="0">
              <a:solidFill>
                <a:srgbClr val="FFFF00"/>
              </a:solidFill>
              <a:latin typeface="仿宋" panose="02010609060101010101" pitchFamily="49" charset="-122"/>
              <a:ea typeface="仿宋" panose="02010609060101010101" pitchFamily="49" charset="-122"/>
            </a:endParaRPr>
          </a:p>
        </p:txBody>
      </p:sp>
      <p:sp>
        <p:nvSpPr>
          <p:cNvPr id="5" name="文本框 4"/>
          <p:cNvSpPr txBox="1"/>
          <p:nvPr/>
        </p:nvSpPr>
        <p:spPr>
          <a:xfrm>
            <a:off x="5136443" y="740613"/>
            <a:ext cx="7003241" cy="1938992"/>
          </a:xfrm>
          <a:prstGeom prst="rect">
            <a:avLst/>
          </a:prstGeom>
          <a:noFill/>
        </p:spPr>
        <p:txBody>
          <a:bodyPr wrap="square" rtlCol="0">
            <a:spAutoFit/>
          </a:bodyPr>
          <a:lstStyle/>
          <a:p>
            <a:r>
              <a:rPr lang="zh-CN" altLang="en-US" sz="2000" dirty="0" smtClean="0">
                <a:latin typeface="仿宋" panose="02010609060101010101" pitchFamily="49" charset="-122"/>
                <a:ea typeface="仿宋" panose="02010609060101010101" pitchFamily="49" charset="-122"/>
              </a:rPr>
              <a:t>获取数据集代码提示：</a:t>
            </a:r>
            <a:endParaRPr lang="en-US" altLang="zh-CN" sz="2000" dirty="0" smtClean="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sklearn.datasets</a:t>
            </a:r>
            <a:r>
              <a:rPr lang="en-US" altLang="zh-CN" sz="2000" dirty="0">
                <a:latin typeface="仿宋" panose="02010609060101010101" pitchFamily="49" charset="-122"/>
                <a:ea typeface="仿宋" panose="02010609060101010101" pitchFamily="49" charset="-122"/>
              </a:rPr>
              <a:t> import </a:t>
            </a:r>
            <a:r>
              <a:rPr lang="en-US" altLang="zh-CN" sz="2000" dirty="0" err="1">
                <a:latin typeface="仿宋" panose="02010609060101010101" pitchFamily="49" charset="-122"/>
                <a:ea typeface="仿宋" panose="02010609060101010101" pitchFamily="49" charset="-122"/>
              </a:rPr>
              <a:t>load_iris</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sklearn.datasets</a:t>
            </a:r>
            <a:r>
              <a:rPr lang="en-US" altLang="zh-CN" sz="2000" dirty="0">
                <a:latin typeface="仿宋" panose="02010609060101010101" pitchFamily="49" charset="-122"/>
                <a:ea typeface="仿宋" panose="02010609060101010101" pitchFamily="49" charset="-122"/>
              </a:rPr>
              <a:t> import </a:t>
            </a:r>
            <a:r>
              <a:rPr lang="en-US" altLang="zh-CN" sz="2000" dirty="0" err="1" smtClean="0">
                <a:latin typeface="仿宋" panose="02010609060101010101" pitchFamily="49" charset="-122"/>
                <a:ea typeface="仿宋" panose="02010609060101010101" pitchFamily="49" charset="-122"/>
              </a:rPr>
              <a:t>load_breast_cancer</a:t>
            </a:r>
            <a:endParaRPr lang="en-US" altLang="zh-CN" sz="2000" dirty="0" smtClean="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i</a:t>
            </a:r>
            <a:r>
              <a:rPr lang="en-US" altLang="zh-CN" sz="2000" dirty="0" err="1" smtClean="0">
                <a:latin typeface="仿宋" panose="02010609060101010101" pitchFamily="49" charset="-122"/>
                <a:ea typeface="仿宋" panose="02010609060101010101" pitchFamily="49" charset="-122"/>
              </a:rPr>
              <a:t>ris_data</a:t>
            </a:r>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load_iris</a:t>
            </a:r>
            <a:r>
              <a:rPr lang="en-US" altLang="zh-CN" sz="2000" dirty="0" smtClean="0">
                <a:latin typeface="仿宋" panose="02010609060101010101" pitchFamily="49" charset="-122"/>
                <a:ea typeface="仿宋" panose="02010609060101010101" pitchFamily="49" charset="-122"/>
              </a:rPr>
              <a:t>()</a:t>
            </a:r>
          </a:p>
          <a:p>
            <a:r>
              <a:rPr lang="en-US" altLang="zh-CN" sz="2000" dirty="0" err="1">
                <a:latin typeface="仿宋" panose="02010609060101010101" pitchFamily="49" charset="-122"/>
                <a:ea typeface="仿宋" panose="02010609060101010101" pitchFamily="49" charset="-122"/>
              </a:rPr>
              <a:t>b</a:t>
            </a:r>
            <a:r>
              <a:rPr lang="en-US" altLang="zh-CN" sz="2000" dirty="0" err="1" smtClean="0">
                <a:latin typeface="仿宋" panose="02010609060101010101" pitchFamily="49" charset="-122"/>
                <a:ea typeface="仿宋" panose="02010609060101010101" pitchFamily="49" charset="-122"/>
              </a:rPr>
              <a:t>reast_data</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load_breast_cancer</a:t>
            </a:r>
            <a:r>
              <a:rPr lang="en-US" altLang="zh-CN" sz="2000" dirty="0" smtClean="0">
                <a:latin typeface="仿宋" panose="02010609060101010101" pitchFamily="49" charset="-122"/>
                <a:ea typeface="仿宋" panose="02010609060101010101" pitchFamily="49" charset="-122"/>
              </a:rPr>
              <a:t>()</a:t>
            </a:r>
          </a:p>
          <a:p>
            <a:r>
              <a:rPr lang="en-US" altLang="zh-CN" sz="2000" dirty="0" smtClean="0">
                <a:latin typeface="仿宋" panose="02010609060101010101" pitchFamily="49" charset="-122"/>
                <a:ea typeface="仿宋" panose="02010609060101010101" pitchFamily="49" charset="-122"/>
              </a:rPr>
              <a:t>print(</a:t>
            </a:r>
            <a:r>
              <a:rPr lang="en-US" altLang="zh-CN" sz="2000" dirty="0" err="1" smtClean="0">
                <a:latin typeface="仿宋" panose="02010609060101010101" pitchFamily="49" charset="-122"/>
                <a:ea typeface="仿宋" panose="02010609060101010101" pitchFamily="49" charset="-122"/>
              </a:rPr>
              <a:t>dir</a:t>
            </a:r>
            <a:r>
              <a:rPr lang="en-US" altLang="zh-CN" sz="2000" dirty="0" smtClean="0">
                <a:latin typeface="仿宋" panose="02010609060101010101" pitchFamily="49" charset="-122"/>
                <a:ea typeface="仿宋" panose="02010609060101010101" pitchFamily="49" charset="-122"/>
              </a:rPr>
              <a:t>(</a:t>
            </a:r>
            <a:r>
              <a:rPr lang="en-US" altLang="zh-CN" sz="2000" dirty="0" err="1" smtClean="0">
                <a:latin typeface="仿宋" panose="02010609060101010101" pitchFamily="49" charset="-122"/>
                <a:ea typeface="仿宋" panose="02010609060101010101" pitchFamily="49" charset="-122"/>
              </a:rPr>
              <a:t>iris_data</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查看鸢尾花数据集的属性与方法</a:t>
            </a:r>
            <a:endParaRPr lang="zh-CN" altLang="en-US" sz="2000" dirty="0">
              <a:latin typeface="仿宋" panose="02010609060101010101" pitchFamily="49" charset="-122"/>
              <a:ea typeface="仿宋" panose="02010609060101010101" pitchFamily="49" charset="-122"/>
            </a:endParaRPr>
          </a:p>
        </p:txBody>
      </p:sp>
      <p:sp>
        <p:nvSpPr>
          <p:cNvPr id="6" name="矩形 5"/>
          <p:cNvSpPr/>
          <p:nvPr/>
        </p:nvSpPr>
        <p:spPr>
          <a:xfrm>
            <a:off x="523500" y="2377628"/>
            <a:ext cx="11016293" cy="3985706"/>
          </a:xfrm>
          <a:prstGeom prst="rect">
            <a:avLst/>
          </a:prstGeom>
        </p:spPr>
        <p:txBody>
          <a:bodyPr wrap="square">
            <a:spAutoFit/>
          </a:bodyPr>
          <a:lstStyle/>
          <a:p>
            <a:pPr>
              <a:lnSpc>
                <a:spcPct val="110000"/>
              </a:lnSpc>
            </a:pPr>
            <a:r>
              <a:rPr lang="en-US" altLang="zh-CN" sz="1600" dirty="0" smtClean="0">
                <a:solidFill>
                  <a:srgbClr val="FFFF00"/>
                </a:solidFill>
                <a:latin typeface="仿宋" panose="02010609060101010101" pitchFamily="49" charset="-122"/>
                <a:ea typeface="仿宋" panose="02010609060101010101" pitchFamily="49" charset="-122"/>
              </a:rPr>
              <a:t>#</a:t>
            </a:r>
            <a:r>
              <a:rPr lang="zh-CN" altLang="en-US" sz="1600" dirty="0" smtClean="0">
                <a:solidFill>
                  <a:srgbClr val="FFFF00"/>
                </a:solidFill>
                <a:latin typeface="仿宋" panose="02010609060101010101" pitchFamily="49" charset="-122"/>
                <a:ea typeface="仿宋" panose="02010609060101010101" pitchFamily="49" charset="-122"/>
              </a:rPr>
              <a:t>参考：利用</a:t>
            </a:r>
            <a:r>
              <a:rPr lang="en-US" altLang="zh-CN" sz="1600" dirty="0" smtClean="0">
                <a:solidFill>
                  <a:srgbClr val="FFFF00"/>
                </a:solidFill>
                <a:latin typeface="仿宋" panose="02010609060101010101" pitchFamily="49" charset="-122"/>
                <a:ea typeface="仿宋" panose="02010609060101010101" pitchFamily="49" charset="-122"/>
              </a:rPr>
              <a:t>pandas</a:t>
            </a:r>
            <a:r>
              <a:rPr lang="zh-CN" altLang="en-US" sz="1600" dirty="0" smtClean="0">
                <a:solidFill>
                  <a:srgbClr val="FFFF00"/>
                </a:solidFill>
                <a:latin typeface="仿宋" panose="02010609060101010101" pitchFamily="49" charset="-122"/>
                <a:ea typeface="仿宋" panose="02010609060101010101" pitchFamily="49" charset="-122"/>
              </a:rPr>
              <a:t>将鸢尾花数据集可视化的案例</a:t>
            </a:r>
            <a:endParaRPr lang="en-US" altLang="zh-CN" sz="1600" dirty="0" smtClean="0">
              <a:solidFill>
                <a:srgbClr val="FFFF00"/>
              </a:solidFill>
              <a:latin typeface="仿宋" panose="02010609060101010101" pitchFamily="49" charset="-122"/>
              <a:ea typeface="仿宋" panose="02010609060101010101" pitchFamily="49" charset="-122"/>
            </a:endParaRPr>
          </a:p>
          <a:p>
            <a:pPr>
              <a:lnSpc>
                <a:spcPct val="110000"/>
              </a:lnSpc>
            </a:pPr>
            <a:r>
              <a:rPr lang="zh-CN" altLang="en-US" sz="1600" dirty="0" smtClean="0">
                <a:latin typeface="仿宋" panose="02010609060101010101" pitchFamily="49" charset="-122"/>
                <a:ea typeface="仿宋" panose="02010609060101010101" pitchFamily="49" charset="-122"/>
              </a:rPr>
              <a:t>import pandas</a:t>
            </a:r>
            <a:endParaRPr lang="en-US" altLang="zh-CN" sz="1600" dirty="0" smtClean="0">
              <a:latin typeface="仿宋" panose="02010609060101010101" pitchFamily="49" charset="-122"/>
              <a:ea typeface="仿宋" panose="02010609060101010101" pitchFamily="49" charset="-122"/>
            </a:endParaRPr>
          </a:p>
          <a:p>
            <a:pPr>
              <a:lnSpc>
                <a:spcPct val="110000"/>
              </a:lnSpc>
            </a:pPr>
            <a:r>
              <a:rPr lang="en-US" altLang="zh-CN" sz="1600" dirty="0">
                <a:latin typeface="仿宋" panose="02010609060101010101" pitchFamily="49" charset="-122"/>
                <a:ea typeface="仿宋" panose="02010609060101010101" pitchFamily="49" charset="-122"/>
              </a:rPr>
              <a:t>from </a:t>
            </a:r>
            <a:r>
              <a:rPr lang="en-US" altLang="zh-CN" sz="1600" dirty="0" err="1">
                <a:latin typeface="仿宋" panose="02010609060101010101" pitchFamily="49" charset="-122"/>
                <a:ea typeface="仿宋" panose="02010609060101010101" pitchFamily="49" charset="-122"/>
              </a:rPr>
              <a:t>pandas.plotting</a:t>
            </a:r>
            <a:r>
              <a:rPr lang="en-US" altLang="zh-CN" sz="1600" dirty="0">
                <a:latin typeface="仿宋" panose="02010609060101010101" pitchFamily="49" charset="-122"/>
                <a:ea typeface="仿宋" panose="02010609060101010101" pitchFamily="49" charset="-122"/>
              </a:rPr>
              <a:t> import </a:t>
            </a:r>
            <a:r>
              <a:rPr lang="en-US" altLang="zh-CN" sz="1600" dirty="0" err="1" smtClean="0">
                <a:latin typeface="仿宋" panose="02010609060101010101" pitchFamily="49" charset="-122"/>
                <a:ea typeface="仿宋" panose="02010609060101010101" pitchFamily="49" charset="-122"/>
              </a:rPr>
              <a:t>scatter_matrix</a:t>
            </a:r>
            <a:endParaRPr lang="zh-CN" altLang="en-US" sz="1600" dirty="0">
              <a:latin typeface="仿宋" panose="02010609060101010101" pitchFamily="49" charset="-122"/>
              <a:ea typeface="仿宋" panose="02010609060101010101" pitchFamily="49" charset="-122"/>
            </a:endParaRPr>
          </a:p>
          <a:p>
            <a:pPr>
              <a:lnSpc>
                <a:spcPct val="110000"/>
              </a:lnSpc>
            </a:pPr>
            <a:r>
              <a:rPr lang="zh-CN" altLang="en-US" sz="1600" dirty="0">
                <a:latin typeface="仿宋" panose="02010609060101010101" pitchFamily="49" charset="-122"/>
                <a:ea typeface="仿宋" panose="02010609060101010101" pitchFamily="49" charset="-122"/>
              </a:rPr>
              <a:t>#导入数据集iris  </a:t>
            </a:r>
          </a:p>
          <a:p>
            <a:pPr>
              <a:lnSpc>
                <a:spcPct val="110000"/>
              </a:lnSpc>
            </a:pPr>
            <a:r>
              <a:rPr lang="zh-CN" altLang="en-US" sz="1600" dirty="0">
                <a:latin typeface="仿宋" panose="02010609060101010101" pitchFamily="49" charset="-122"/>
                <a:ea typeface="仿宋" panose="02010609060101010101" pitchFamily="49" charset="-122"/>
              </a:rPr>
              <a:t>url = "https://archive.ics.uci.edu/ml/machine-learning-databases/iris/iris.data"</a:t>
            </a:r>
          </a:p>
          <a:p>
            <a:pPr>
              <a:lnSpc>
                <a:spcPct val="110000"/>
              </a:lnSpc>
            </a:pPr>
            <a:r>
              <a:rPr lang="zh-CN" altLang="en-US" sz="1600" dirty="0">
                <a:latin typeface="仿宋" panose="02010609060101010101" pitchFamily="49" charset="-122"/>
                <a:ea typeface="仿宋" panose="02010609060101010101" pitchFamily="49" charset="-122"/>
              </a:rPr>
              <a:t>names = ['sepal-length', 'sepal-width', 'petal-length', 'petal-width', 'class']</a:t>
            </a:r>
          </a:p>
          <a:p>
            <a:pPr>
              <a:lnSpc>
                <a:spcPct val="110000"/>
              </a:lnSpc>
            </a:pPr>
            <a:r>
              <a:rPr lang="zh-CN" altLang="en-US" sz="1600" dirty="0">
                <a:latin typeface="仿宋" panose="02010609060101010101" pitchFamily="49" charset="-122"/>
                <a:ea typeface="仿宋" panose="02010609060101010101" pitchFamily="49" charset="-122"/>
              </a:rPr>
              <a:t>dataset = pandas.read_csv(url, names=names) #读取csv</a:t>
            </a:r>
            <a:r>
              <a:rPr lang="zh-CN" altLang="en-US" sz="1600" dirty="0" smtClean="0">
                <a:latin typeface="仿宋" panose="02010609060101010101" pitchFamily="49" charset="-122"/>
                <a:ea typeface="仿宋" panose="02010609060101010101" pitchFamily="49" charset="-122"/>
              </a:rPr>
              <a:t>数据</a:t>
            </a:r>
            <a:endParaRPr lang="en-US" altLang="zh-CN" sz="1600" dirty="0" smtClean="0">
              <a:latin typeface="仿宋" panose="02010609060101010101" pitchFamily="49" charset="-122"/>
              <a:ea typeface="仿宋" panose="02010609060101010101" pitchFamily="49" charset="-122"/>
            </a:endParaRPr>
          </a:p>
          <a:p>
            <a:pPr>
              <a:lnSpc>
                <a:spcPct val="110000"/>
              </a:lnSpc>
            </a:pPr>
            <a:r>
              <a:rPr lang="en-US" altLang="zh-CN" sz="1600" dirty="0" err="1">
                <a:latin typeface="仿宋" panose="02010609060101010101" pitchFamily="49" charset="-122"/>
                <a:ea typeface="仿宋" panose="02010609060101010101" pitchFamily="49" charset="-122"/>
              </a:rPr>
              <a:t>dataset.to_csv</a:t>
            </a:r>
            <a:r>
              <a:rPr lang="en-US" altLang="zh-CN" sz="1600" dirty="0" smtClean="0">
                <a:latin typeface="仿宋" panose="02010609060101010101" pitchFamily="49" charset="-122"/>
                <a:ea typeface="仿宋" panose="02010609060101010101" pitchFamily="49" charset="-122"/>
              </a:rPr>
              <a:t>('iris_data.csv') #</a:t>
            </a:r>
            <a:r>
              <a:rPr lang="zh-CN" altLang="en-US" sz="1600" dirty="0" smtClean="0">
                <a:latin typeface="仿宋" panose="02010609060101010101" pitchFamily="49" charset="-122"/>
                <a:ea typeface="仿宋" panose="02010609060101010101" pitchFamily="49" charset="-122"/>
              </a:rPr>
              <a:t>将数据保存到</a:t>
            </a:r>
            <a:r>
              <a:rPr lang="en-US" altLang="zh-CN" sz="1600" dirty="0" smtClean="0">
                <a:latin typeface="仿宋" panose="02010609060101010101" pitchFamily="49" charset="-122"/>
                <a:ea typeface="仿宋" panose="02010609060101010101" pitchFamily="49" charset="-122"/>
              </a:rPr>
              <a:t>iris_data.csv</a:t>
            </a:r>
            <a:r>
              <a:rPr lang="zh-CN" altLang="en-US" sz="1600" dirty="0" smtClean="0">
                <a:latin typeface="仿宋" panose="02010609060101010101" pitchFamily="49" charset="-122"/>
                <a:ea typeface="仿宋" panose="02010609060101010101" pitchFamily="49" charset="-122"/>
              </a:rPr>
              <a:t>文件</a:t>
            </a:r>
            <a:endParaRPr lang="zh-CN" altLang="en-US" sz="1600" dirty="0">
              <a:latin typeface="仿宋" panose="02010609060101010101" pitchFamily="49" charset="-122"/>
              <a:ea typeface="仿宋" panose="02010609060101010101" pitchFamily="49" charset="-122"/>
            </a:endParaRPr>
          </a:p>
          <a:p>
            <a:pPr>
              <a:lnSpc>
                <a:spcPct val="110000"/>
              </a:lnSpc>
            </a:pPr>
            <a:r>
              <a:rPr lang="zh-CN" altLang="en-US" sz="1600" dirty="0">
                <a:latin typeface="仿宋" panose="02010609060101010101" pitchFamily="49" charset="-122"/>
                <a:ea typeface="仿宋" panose="02010609060101010101" pitchFamily="49" charset="-122"/>
              </a:rPr>
              <a:t>print(dataset.describe())</a:t>
            </a:r>
          </a:p>
          <a:p>
            <a:pPr>
              <a:lnSpc>
                <a:spcPct val="110000"/>
              </a:lnSpc>
            </a:pPr>
            <a:r>
              <a:rPr lang="zh-CN" altLang="en-US" sz="1600" dirty="0" smtClean="0">
                <a:latin typeface="仿宋" panose="02010609060101010101" pitchFamily="49" charset="-122"/>
                <a:ea typeface="仿宋" panose="02010609060101010101" pitchFamily="49" charset="-122"/>
              </a:rPr>
              <a:t>dataset</a:t>
            </a:r>
            <a:r>
              <a:rPr lang="zh-CN" altLang="en-US" sz="1600" dirty="0">
                <a:latin typeface="仿宋" panose="02010609060101010101" pitchFamily="49" charset="-122"/>
                <a:ea typeface="仿宋" panose="02010609060101010101" pitchFamily="49" charset="-122"/>
              </a:rPr>
              <a:t>.hist() </a:t>
            </a:r>
            <a:r>
              <a:rPr lang="zh-CN" altLang="en-US" sz="1600" dirty="0" smtClean="0">
                <a:latin typeface="仿宋" panose="02010609060101010101" pitchFamily="49" charset="-122"/>
                <a:ea typeface="仿宋" panose="02010609060101010101" pitchFamily="49" charset="-122"/>
              </a:rPr>
              <a:t> </a:t>
            </a:r>
            <a:r>
              <a:rPr lang="en-US" altLang="zh-CN" sz="1600" dirty="0" smtClean="0">
                <a:latin typeface="仿宋" panose="02010609060101010101" pitchFamily="49" charset="-122"/>
                <a:ea typeface="仿宋" panose="02010609060101010101" pitchFamily="49" charset="-122"/>
              </a:rPr>
              <a:t>#</a:t>
            </a:r>
            <a:r>
              <a:rPr lang="zh-CN" altLang="en-US" sz="1600" dirty="0">
                <a:latin typeface="仿宋" panose="02010609060101010101" pitchFamily="49" charset="-122"/>
                <a:ea typeface="仿宋" panose="02010609060101010101" pitchFamily="49" charset="-122"/>
              </a:rPr>
              <a:t>直方图</a:t>
            </a:r>
            <a:endParaRPr lang="en-US" altLang="zh-CN" sz="1600" dirty="0">
              <a:latin typeface="仿宋" panose="02010609060101010101" pitchFamily="49" charset="-122"/>
              <a:ea typeface="仿宋" panose="02010609060101010101" pitchFamily="49" charset="-122"/>
            </a:endParaRPr>
          </a:p>
          <a:p>
            <a:pPr>
              <a:lnSpc>
                <a:spcPct val="110000"/>
              </a:lnSpc>
            </a:pPr>
            <a:r>
              <a:rPr lang="en-US" altLang="zh-CN" sz="1600" dirty="0" err="1" smtClean="0">
                <a:latin typeface="仿宋" panose="02010609060101010101" pitchFamily="49" charset="-122"/>
                <a:ea typeface="仿宋" panose="02010609060101010101" pitchFamily="49" charset="-122"/>
              </a:rPr>
              <a:t>dataset.plot</a:t>
            </a:r>
            <a:r>
              <a:rPr lang="en-US" altLang="zh-CN" sz="1600" dirty="0" smtClean="0">
                <a:latin typeface="仿宋" panose="02010609060101010101" pitchFamily="49" charset="-122"/>
                <a:ea typeface="仿宋" panose="02010609060101010101" pitchFamily="49" charset="-122"/>
              </a:rPr>
              <a:t>(x='sepal-length', </a:t>
            </a:r>
            <a:r>
              <a:rPr lang="en-US" altLang="zh-CN" sz="1600" dirty="0">
                <a:latin typeface="仿宋" panose="02010609060101010101" pitchFamily="49" charset="-122"/>
                <a:ea typeface="仿宋" panose="02010609060101010101" pitchFamily="49" charset="-122"/>
              </a:rPr>
              <a:t>y</a:t>
            </a:r>
            <a:r>
              <a:rPr lang="en-US" altLang="zh-CN" sz="1600" dirty="0" smtClean="0">
                <a:latin typeface="仿宋" panose="02010609060101010101" pitchFamily="49" charset="-122"/>
                <a:ea typeface="仿宋" panose="02010609060101010101" pitchFamily="49" charset="-122"/>
              </a:rPr>
              <a:t>='sepal-width', </a:t>
            </a:r>
            <a:r>
              <a:rPr lang="en-US" altLang="zh-CN" sz="1600" dirty="0">
                <a:latin typeface="仿宋" panose="02010609060101010101" pitchFamily="49" charset="-122"/>
                <a:ea typeface="仿宋" panose="02010609060101010101" pitchFamily="49" charset="-122"/>
              </a:rPr>
              <a:t>kind</a:t>
            </a:r>
            <a:r>
              <a:rPr lang="en-US" altLang="zh-CN" sz="1600" dirty="0" smtClean="0">
                <a:latin typeface="仿宋" panose="02010609060101010101" pitchFamily="49" charset="-122"/>
                <a:ea typeface="仿宋" panose="02010609060101010101" pitchFamily="49" charset="-122"/>
              </a:rPr>
              <a:t>='scatter')   #</a:t>
            </a:r>
            <a:r>
              <a:rPr lang="zh-CN" altLang="en-US" sz="1600" dirty="0" smtClean="0">
                <a:latin typeface="仿宋" panose="02010609060101010101" pitchFamily="49" charset="-122"/>
                <a:ea typeface="仿宋" panose="02010609060101010101" pitchFamily="49" charset="-122"/>
              </a:rPr>
              <a:t>散点图</a:t>
            </a:r>
            <a:endParaRPr lang="en-US" altLang="zh-CN" sz="1600" dirty="0" smtClean="0">
              <a:latin typeface="仿宋" panose="02010609060101010101" pitchFamily="49" charset="-122"/>
              <a:ea typeface="仿宋" panose="02010609060101010101" pitchFamily="49" charset="-122"/>
            </a:endParaRPr>
          </a:p>
          <a:p>
            <a:pPr>
              <a:lnSpc>
                <a:spcPct val="110000"/>
              </a:lnSpc>
            </a:pPr>
            <a:r>
              <a:rPr lang="en-US" altLang="zh-CN" sz="1600" dirty="0" err="1">
                <a:latin typeface="仿宋" panose="02010609060101010101" pitchFamily="49" charset="-122"/>
                <a:ea typeface="仿宋" panose="02010609060101010101" pitchFamily="49" charset="-122"/>
              </a:rPr>
              <a:t>dataset.plot</a:t>
            </a:r>
            <a:r>
              <a:rPr lang="en-US" altLang="zh-CN" sz="1600" dirty="0">
                <a:latin typeface="仿宋" panose="02010609060101010101" pitchFamily="49" charset="-122"/>
                <a:ea typeface="仿宋" panose="02010609060101010101" pitchFamily="49" charset="-122"/>
              </a:rPr>
              <a:t>(kind='</a:t>
            </a:r>
            <a:r>
              <a:rPr lang="en-US" altLang="zh-CN" sz="1600" dirty="0" err="1">
                <a:latin typeface="仿宋" panose="02010609060101010101" pitchFamily="49" charset="-122"/>
                <a:ea typeface="仿宋" panose="02010609060101010101" pitchFamily="49" charset="-122"/>
              </a:rPr>
              <a:t>kde</a:t>
            </a:r>
            <a:r>
              <a:rPr lang="en-US" altLang="zh-CN" sz="1600" dirty="0">
                <a:latin typeface="仿宋" panose="02010609060101010101" pitchFamily="49" charset="-122"/>
                <a:ea typeface="仿宋" panose="02010609060101010101" pitchFamily="49" charset="-122"/>
              </a:rPr>
              <a:t>')    #</a:t>
            </a:r>
            <a:r>
              <a:rPr lang="zh-CN" altLang="en-US" sz="1600" dirty="0">
                <a:latin typeface="仿宋" panose="02010609060101010101" pitchFamily="49" charset="-122"/>
                <a:ea typeface="仿宋" panose="02010609060101010101" pitchFamily="49" charset="-122"/>
              </a:rPr>
              <a:t>数据密度</a:t>
            </a:r>
            <a:r>
              <a:rPr lang="zh-CN" altLang="en-US" sz="1600" dirty="0" smtClean="0">
                <a:latin typeface="仿宋" panose="02010609060101010101" pitchFamily="49" charset="-122"/>
                <a:ea typeface="仿宋" panose="02010609060101010101" pitchFamily="49" charset="-122"/>
              </a:rPr>
              <a:t>图</a:t>
            </a:r>
            <a:endParaRPr lang="en-US" altLang="zh-CN" sz="1600" dirty="0" smtClean="0">
              <a:latin typeface="仿宋" panose="02010609060101010101" pitchFamily="49" charset="-122"/>
              <a:ea typeface="仿宋" panose="02010609060101010101" pitchFamily="49" charset="-122"/>
            </a:endParaRPr>
          </a:p>
          <a:p>
            <a:pPr>
              <a:lnSpc>
                <a:spcPct val="110000"/>
              </a:lnSpc>
            </a:pPr>
            <a:r>
              <a:rPr lang="en-US" altLang="zh-CN" sz="1600" dirty="0" err="1">
                <a:latin typeface="仿宋" panose="02010609060101010101" pitchFamily="49" charset="-122"/>
                <a:ea typeface="仿宋" panose="02010609060101010101" pitchFamily="49" charset="-122"/>
              </a:rPr>
              <a:t>dataset.plot</a:t>
            </a:r>
            <a:r>
              <a:rPr lang="en-US" altLang="zh-CN" sz="1600" dirty="0">
                <a:latin typeface="仿宋" panose="02010609060101010101" pitchFamily="49" charset="-122"/>
                <a:ea typeface="仿宋" panose="02010609060101010101" pitchFamily="49" charset="-122"/>
              </a:rPr>
              <a:t>(kind='box', subplots=True, layout=(2,2), </a:t>
            </a:r>
            <a:r>
              <a:rPr lang="en-US" altLang="zh-CN" sz="1600" dirty="0" err="1">
                <a:latin typeface="仿宋" panose="02010609060101010101" pitchFamily="49" charset="-122"/>
                <a:ea typeface="仿宋" panose="02010609060101010101" pitchFamily="49" charset="-122"/>
              </a:rPr>
              <a:t>sharex</a:t>
            </a:r>
            <a:r>
              <a:rPr lang="en-US" altLang="zh-CN" sz="1600" dirty="0">
                <a:latin typeface="仿宋" panose="02010609060101010101" pitchFamily="49" charset="-122"/>
                <a:ea typeface="仿宋" panose="02010609060101010101" pitchFamily="49" charset="-122"/>
              </a:rPr>
              <a:t>=False, </a:t>
            </a:r>
            <a:r>
              <a:rPr lang="en-US" altLang="zh-CN" sz="1600" dirty="0" err="1">
                <a:latin typeface="仿宋" panose="02010609060101010101" pitchFamily="49" charset="-122"/>
                <a:ea typeface="仿宋" panose="02010609060101010101" pitchFamily="49" charset="-122"/>
              </a:rPr>
              <a:t>sharey</a:t>
            </a:r>
            <a:r>
              <a:rPr lang="en-US" altLang="zh-CN" sz="1600" dirty="0">
                <a:latin typeface="仿宋" panose="02010609060101010101" pitchFamily="49" charset="-122"/>
                <a:ea typeface="仿宋" panose="02010609060101010101" pitchFamily="49" charset="-122"/>
              </a:rPr>
              <a:t>=False</a:t>
            </a:r>
            <a:r>
              <a:rPr lang="en-US" altLang="zh-CN" sz="1600" dirty="0" smtClean="0">
                <a:latin typeface="仿宋" panose="02010609060101010101" pitchFamily="49" charset="-122"/>
                <a:ea typeface="仿宋" panose="02010609060101010101" pitchFamily="49" charset="-122"/>
              </a:rPr>
              <a:t>)</a:t>
            </a:r>
          </a:p>
          <a:p>
            <a:pPr>
              <a:lnSpc>
                <a:spcPct val="110000"/>
              </a:lnSpc>
            </a:pPr>
            <a:r>
              <a:rPr lang="en-US" altLang="zh-CN" sz="1600" dirty="0" err="1" smtClean="0">
                <a:latin typeface="仿宋" panose="02010609060101010101" pitchFamily="49" charset="-122"/>
                <a:ea typeface="仿宋" panose="02010609060101010101" pitchFamily="49" charset="-122"/>
              </a:rPr>
              <a:t>scatter_matrix</a:t>
            </a:r>
            <a:r>
              <a:rPr lang="en-US" altLang="zh-CN" sz="1600" dirty="0" smtClean="0">
                <a:latin typeface="仿宋" panose="02010609060101010101" pitchFamily="49" charset="-122"/>
                <a:ea typeface="仿宋" panose="02010609060101010101" pitchFamily="49" charset="-122"/>
              </a:rPr>
              <a:t>(dataset</a:t>
            </a:r>
            <a:r>
              <a:rPr lang="en-US" altLang="zh-CN" sz="1600" dirty="0">
                <a:latin typeface="仿宋" panose="02010609060101010101" pitchFamily="49" charset="-122"/>
                <a:ea typeface="仿宋" panose="02010609060101010101" pitchFamily="49" charset="-122"/>
              </a:rPr>
              <a:t>, </a:t>
            </a:r>
            <a:r>
              <a:rPr lang="en-US" altLang="zh-CN" sz="1600" dirty="0" smtClean="0">
                <a:latin typeface="仿宋" panose="02010609060101010101" pitchFamily="49" charset="-122"/>
                <a:ea typeface="仿宋" panose="02010609060101010101" pitchFamily="49" charset="-122"/>
              </a:rPr>
              <a:t>alpha=0.8, </a:t>
            </a:r>
            <a:r>
              <a:rPr lang="en-US" altLang="zh-CN" sz="1600" dirty="0" err="1">
                <a:latin typeface="仿宋" panose="02010609060101010101" pitchFamily="49" charset="-122"/>
                <a:ea typeface="仿宋" panose="02010609060101010101" pitchFamily="49" charset="-122"/>
              </a:rPr>
              <a:t>figsize</a:t>
            </a:r>
            <a:r>
              <a:rPr lang="en-US" altLang="zh-CN" sz="1600" dirty="0">
                <a:latin typeface="仿宋" panose="02010609060101010101" pitchFamily="49" charset="-122"/>
                <a:ea typeface="仿宋" panose="02010609060101010101" pitchFamily="49" charset="-122"/>
              </a:rPr>
              <a:t>=(6, 6), diagonal</a:t>
            </a:r>
            <a:r>
              <a:rPr lang="en-US" altLang="zh-CN" sz="1600" dirty="0" smtClean="0">
                <a:latin typeface="仿宋" panose="02010609060101010101" pitchFamily="49" charset="-122"/>
                <a:ea typeface="仿宋" panose="02010609060101010101" pitchFamily="49" charset="-122"/>
              </a:rPr>
              <a:t>='</a:t>
            </a:r>
            <a:r>
              <a:rPr lang="en-US" altLang="zh-CN" sz="1600" dirty="0" err="1" smtClean="0">
                <a:latin typeface="仿宋" panose="02010609060101010101" pitchFamily="49" charset="-122"/>
                <a:ea typeface="仿宋" panose="02010609060101010101" pitchFamily="49" charset="-122"/>
              </a:rPr>
              <a:t>kde</a:t>
            </a:r>
            <a:r>
              <a:rPr lang="en-US" altLang="zh-CN" sz="1600" dirty="0" smtClean="0">
                <a:latin typeface="仿宋" panose="02010609060101010101" pitchFamily="49" charset="-122"/>
                <a:ea typeface="仿宋" panose="02010609060101010101" pitchFamily="49" charset="-122"/>
              </a:rPr>
              <a:t>') #</a:t>
            </a:r>
            <a:r>
              <a:rPr lang="zh-CN" altLang="en-US" sz="1600" dirty="0" smtClean="0">
                <a:latin typeface="仿宋" panose="02010609060101010101" pitchFamily="49" charset="-122"/>
                <a:ea typeface="仿宋" panose="02010609060101010101" pitchFamily="49" charset="-122"/>
              </a:rPr>
              <a:t>散点图矩阵</a:t>
            </a:r>
            <a:endParaRPr lang="zh-CN" altLang="en-US" sz="16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2837308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7334" y="491047"/>
            <a:ext cx="6854605"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3</a:t>
            </a:r>
            <a:r>
              <a:rPr lang="zh-CN" altLang="en-US" sz="3200" dirty="0" smtClean="0">
                <a:latin typeface="华文仿宋" panose="02010600040101010101" pitchFamily="2" charset="-122"/>
                <a:ea typeface="华文仿宋" panose="02010600040101010101" pitchFamily="2" charset="-122"/>
              </a:rPr>
              <a:t>）特征选取</a:t>
            </a:r>
            <a:endParaRPr lang="zh-CN" altLang="en-US" sz="3200" dirty="0">
              <a:latin typeface="华文仿宋" panose="02010600040101010101" pitchFamily="2" charset="-122"/>
              <a:ea typeface="华文仿宋" panose="02010600040101010101" pitchFamily="2" charset="-122"/>
            </a:endParaRPr>
          </a:p>
        </p:txBody>
      </p:sp>
      <p:sp>
        <p:nvSpPr>
          <p:cNvPr id="4" name="文本框 3"/>
          <p:cNvSpPr txBox="1"/>
          <p:nvPr/>
        </p:nvSpPr>
        <p:spPr>
          <a:xfrm>
            <a:off x="166361" y="1351507"/>
            <a:ext cx="7285578" cy="3970318"/>
          </a:xfrm>
          <a:prstGeom prst="rect">
            <a:avLst/>
          </a:prstGeom>
          <a:solidFill>
            <a:schemeClr val="tx2">
              <a:lumMod val="75000"/>
            </a:schemeClr>
          </a:solidFill>
        </p:spPr>
        <p:txBody>
          <a:bodyPr wrap="square" rtlCol="0">
            <a:spAutoFit/>
          </a:bodyPr>
          <a:lstStyle/>
          <a:p>
            <a:r>
              <a:rPr lang="en-US" altLang="zh-CN" dirty="0">
                <a:latin typeface="仿宋" panose="02010609060101010101" pitchFamily="49" charset="-122"/>
                <a:ea typeface="仿宋" panose="02010609060101010101" pitchFamily="49" charset="-122"/>
              </a:rPr>
              <a:t>import </a:t>
            </a:r>
            <a:r>
              <a:rPr lang="en-US" altLang="zh-CN" dirty="0" err="1">
                <a:latin typeface="仿宋" panose="02010609060101010101" pitchFamily="49" charset="-122"/>
                <a:ea typeface="仿宋" panose="02010609060101010101" pitchFamily="49" charset="-122"/>
              </a:rPr>
              <a:t>mglearn</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import pandas as </a:t>
            </a:r>
            <a:r>
              <a:rPr lang="en-US" altLang="zh-CN" dirty="0" err="1">
                <a:latin typeface="仿宋" panose="02010609060101010101" pitchFamily="49" charset="-122"/>
                <a:ea typeface="仿宋" panose="02010609060101010101" pitchFamily="49" charset="-122"/>
              </a:rPr>
              <a:t>pd</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from </a:t>
            </a:r>
            <a:r>
              <a:rPr lang="en-US" altLang="zh-CN" dirty="0" err="1">
                <a:latin typeface="仿宋" panose="02010609060101010101" pitchFamily="49" charset="-122"/>
                <a:ea typeface="仿宋" panose="02010609060101010101" pitchFamily="49" charset="-122"/>
              </a:rPr>
              <a:t>sklearn.datasets</a:t>
            </a:r>
            <a:r>
              <a:rPr lang="en-US" altLang="zh-CN" dirty="0">
                <a:latin typeface="仿宋" panose="02010609060101010101" pitchFamily="49" charset="-122"/>
                <a:ea typeface="仿宋" panose="02010609060101010101" pitchFamily="49" charset="-122"/>
              </a:rPr>
              <a:t> import </a:t>
            </a:r>
            <a:r>
              <a:rPr lang="en-US" altLang="zh-CN" dirty="0" err="1">
                <a:latin typeface="仿宋" panose="02010609060101010101" pitchFamily="49" charset="-122"/>
                <a:ea typeface="仿宋" panose="02010609060101010101" pitchFamily="49" charset="-122"/>
              </a:rPr>
              <a:t>load_iris</a:t>
            </a:r>
            <a:endParaRPr lang="en-US" altLang="zh-CN" dirty="0">
              <a:latin typeface="仿宋" panose="02010609060101010101" pitchFamily="49" charset="-122"/>
              <a:ea typeface="仿宋" panose="02010609060101010101" pitchFamily="49" charset="-122"/>
            </a:endParaRPr>
          </a:p>
          <a:p>
            <a:r>
              <a:rPr lang="en-US" altLang="zh-CN" dirty="0" err="1">
                <a:latin typeface="仿宋" panose="02010609060101010101" pitchFamily="49" charset="-122"/>
                <a:ea typeface="仿宋" panose="02010609060101010101" pitchFamily="49" charset="-122"/>
              </a:rPr>
              <a:t>iris_dataset</a:t>
            </a:r>
            <a:r>
              <a:rPr lang="en-US" altLang="zh-CN" dirty="0">
                <a:latin typeface="仿宋" panose="02010609060101010101" pitchFamily="49" charset="-122"/>
                <a:ea typeface="仿宋" panose="02010609060101010101" pitchFamily="49" charset="-122"/>
              </a:rPr>
              <a:t> = </a:t>
            </a:r>
            <a:r>
              <a:rPr lang="en-US" altLang="zh-CN" dirty="0" err="1">
                <a:latin typeface="仿宋" panose="02010609060101010101" pitchFamily="49" charset="-122"/>
                <a:ea typeface="仿宋" panose="02010609060101010101" pitchFamily="49" charset="-122"/>
              </a:rPr>
              <a:t>load_iris</a:t>
            </a:r>
            <a:r>
              <a:rPr lang="en-US" altLang="zh-CN" dirty="0">
                <a:latin typeface="仿宋" panose="02010609060101010101" pitchFamily="49" charset="-122"/>
                <a:ea typeface="仿宋" panose="02010609060101010101" pitchFamily="49" charset="-122"/>
              </a:rPr>
              <a:t>()</a:t>
            </a:r>
          </a:p>
          <a:p>
            <a:r>
              <a:rPr lang="en-US" altLang="zh-CN" dirty="0">
                <a:latin typeface="仿宋" panose="02010609060101010101" pitchFamily="49" charset="-122"/>
                <a:ea typeface="仿宋" panose="02010609060101010101" pitchFamily="49" charset="-122"/>
              </a:rPr>
              <a:t>from sklearn.model_selection import </a:t>
            </a:r>
            <a:r>
              <a:rPr lang="en-US" altLang="zh-CN" dirty="0" err="1">
                <a:latin typeface="仿宋" panose="02010609060101010101" pitchFamily="49" charset="-122"/>
                <a:ea typeface="仿宋" panose="02010609060101010101" pitchFamily="49" charset="-122"/>
              </a:rPr>
              <a:t>train_test_split</a:t>
            </a:r>
            <a:endParaRPr lang="en-US" altLang="zh-CN" dirty="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X_train,X_test,y_train,y_test = train_test_split(</a:t>
            </a:r>
            <a:r>
              <a:rPr lang="en-US" altLang="zh-CN" dirty="0" err="1">
                <a:latin typeface="仿宋" panose="02010609060101010101" pitchFamily="49" charset="-122"/>
                <a:ea typeface="仿宋" panose="02010609060101010101" pitchFamily="49" charset="-122"/>
              </a:rPr>
              <a:t>iris_dataset</a:t>
            </a:r>
            <a:r>
              <a:rPr lang="en-US" altLang="zh-CN" dirty="0">
                <a:latin typeface="仿宋" panose="02010609060101010101" pitchFamily="49" charset="-122"/>
                <a:ea typeface="仿宋" panose="02010609060101010101" pitchFamily="49" charset="-122"/>
              </a:rPr>
              <a:t>['data'],</a:t>
            </a:r>
            <a:r>
              <a:rPr lang="en-US" altLang="zh-CN" dirty="0" err="1">
                <a:latin typeface="仿宋" panose="02010609060101010101" pitchFamily="49" charset="-122"/>
                <a:ea typeface="仿宋" panose="02010609060101010101" pitchFamily="49" charset="-122"/>
              </a:rPr>
              <a:t>iris_dataset</a:t>
            </a:r>
            <a:r>
              <a:rPr lang="en-US" altLang="zh-CN" dirty="0">
                <a:latin typeface="仿宋" panose="02010609060101010101" pitchFamily="49" charset="-122"/>
                <a:ea typeface="仿宋" panose="02010609060101010101" pitchFamily="49" charset="-122"/>
              </a:rPr>
              <a:t>['target'],</a:t>
            </a:r>
            <a:r>
              <a:rPr lang="en-US" altLang="zh-CN" dirty="0" err="1">
                <a:latin typeface="仿宋" panose="02010609060101010101" pitchFamily="49" charset="-122"/>
                <a:ea typeface="仿宋" panose="02010609060101010101" pitchFamily="49" charset="-122"/>
              </a:rPr>
              <a:t>random_state</a:t>
            </a:r>
            <a:r>
              <a:rPr lang="en-US" altLang="zh-CN" dirty="0">
                <a:latin typeface="仿宋" panose="02010609060101010101" pitchFamily="49" charset="-122"/>
                <a:ea typeface="仿宋" panose="02010609060101010101" pitchFamily="49" charset="-122"/>
              </a:rPr>
              <a:t>=0)</a:t>
            </a:r>
          </a:p>
          <a:p>
            <a:r>
              <a:rPr lang="en-US" altLang="zh-CN" dirty="0" err="1">
                <a:latin typeface="仿宋" panose="02010609060101010101" pitchFamily="49" charset="-122"/>
                <a:ea typeface="仿宋" panose="02010609060101010101" pitchFamily="49" charset="-122"/>
              </a:rPr>
              <a:t>iris_dataframe</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pd.DataFrame</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X_train,columns</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iris_dataset.feature_names</a:t>
            </a:r>
            <a:r>
              <a:rPr lang="en-US" altLang="zh-CN" dirty="0">
                <a:latin typeface="仿宋" panose="02010609060101010101" pitchFamily="49" charset="-122"/>
                <a:ea typeface="仿宋" panose="02010609060101010101" pitchFamily="49" charset="-122"/>
              </a:rPr>
              <a:t>)</a:t>
            </a:r>
          </a:p>
          <a:p>
            <a:r>
              <a:rPr lang="en-US" altLang="zh-CN" dirty="0" err="1">
                <a:latin typeface="仿宋" panose="02010609060101010101" pitchFamily="49" charset="-122"/>
                <a:ea typeface="仿宋" panose="02010609060101010101" pitchFamily="49" charset="-122"/>
              </a:rPr>
              <a:t>grr</a:t>
            </a:r>
            <a:r>
              <a:rPr lang="en-US" altLang="zh-CN" dirty="0">
                <a:latin typeface="仿宋" panose="02010609060101010101" pitchFamily="49" charset="-122"/>
                <a:ea typeface="仿宋" panose="02010609060101010101" pitchFamily="49" charset="-122"/>
              </a:rPr>
              <a:t> = </a:t>
            </a:r>
            <a:r>
              <a:rPr lang="en-US" altLang="zh-CN" dirty="0" err="1">
                <a:latin typeface="仿宋" panose="02010609060101010101" pitchFamily="49" charset="-122"/>
                <a:ea typeface="仿宋" panose="02010609060101010101" pitchFamily="49" charset="-122"/>
              </a:rPr>
              <a:t>pd.plotting.scatter_matrix</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iris_dataframe,marker</a:t>
            </a:r>
            <a:r>
              <a:rPr lang="en-US" altLang="zh-CN" dirty="0">
                <a:latin typeface="仿宋" panose="02010609060101010101" pitchFamily="49" charset="-122"/>
                <a:ea typeface="仿宋" panose="02010609060101010101" pitchFamily="49" charset="-122"/>
              </a:rPr>
              <a:t>='.',</a:t>
            </a:r>
            <a:r>
              <a:rPr lang="en-US" altLang="zh-CN" dirty="0" err="1">
                <a:latin typeface="仿宋" panose="02010609060101010101" pitchFamily="49" charset="-122"/>
                <a:ea typeface="仿宋" panose="02010609060101010101" pitchFamily="49" charset="-122"/>
              </a:rPr>
              <a:t>figsize</a:t>
            </a:r>
            <a:r>
              <a:rPr lang="en-US" altLang="zh-CN" dirty="0">
                <a:latin typeface="仿宋" panose="02010609060101010101" pitchFamily="49" charset="-122"/>
                <a:ea typeface="仿宋" panose="02010609060101010101" pitchFamily="49" charset="-122"/>
              </a:rPr>
              <a:t>=(12,8),alpha=1,c = </a:t>
            </a:r>
            <a:r>
              <a:rPr lang="en-US" altLang="zh-CN" dirty="0" err="1">
                <a:latin typeface="仿宋" panose="02010609060101010101" pitchFamily="49" charset="-122"/>
                <a:ea typeface="仿宋" panose="02010609060101010101" pitchFamily="49" charset="-122"/>
              </a:rPr>
              <a:t>y_train,hist_kwds</a:t>
            </a:r>
            <a:r>
              <a:rPr lang="en-US" altLang="zh-CN" dirty="0">
                <a:latin typeface="仿宋" panose="02010609060101010101" pitchFamily="49" charset="-122"/>
                <a:ea typeface="仿宋" panose="02010609060101010101" pitchFamily="49" charset="-122"/>
              </a:rPr>
              <a:t>={'bins':20},</a:t>
            </a:r>
            <a:r>
              <a:rPr lang="en-US" altLang="zh-CN" dirty="0" err="1">
                <a:latin typeface="仿宋" panose="02010609060101010101" pitchFamily="49" charset="-122"/>
                <a:ea typeface="仿宋" panose="02010609060101010101" pitchFamily="49" charset="-122"/>
              </a:rPr>
              <a:t>cmap</a:t>
            </a:r>
            <a:r>
              <a:rPr lang="en-US" altLang="zh-CN" dirty="0">
                <a:latin typeface="仿宋" panose="02010609060101010101" pitchFamily="49" charset="-122"/>
                <a:ea typeface="仿宋" panose="02010609060101010101" pitchFamily="49" charset="-122"/>
              </a:rPr>
              <a:t>=mglearn.cm3)</a:t>
            </a:r>
          </a:p>
        </p:txBody>
      </p:sp>
      <p:pic>
        <p:nvPicPr>
          <p:cNvPr id="8" name="图片 7"/>
          <p:cNvPicPr>
            <a:picLocks noChangeAspect="1"/>
          </p:cNvPicPr>
          <p:nvPr/>
        </p:nvPicPr>
        <p:blipFill>
          <a:blip r:embed="rId3"/>
          <a:stretch>
            <a:fillRect/>
          </a:stretch>
        </p:blipFill>
        <p:spPr>
          <a:xfrm>
            <a:off x="7451939" y="2346992"/>
            <a:ext cx="4473985" cy="2974833"/>
          </a:xfrm>
          <a:prstGeom prst="rect">
            <a:avLst/>
          </a:prstGeom>
        </p:spPr>
      </p:pic>
      <p:sp>
        <p:nvSpPr>
          <p:cNvPr id="9" name="文本框 8"/>
          <p:cNvSpPr txBox="1"/>
          <p:nvPr/>
        </p:nvSpPr>
        <p:spPr>
          <a:xfrm>
            <a:off x="736979" y="5594035"/>
            <a:ext cx="10645254" cy="954107"/>
          </a:xfrm>
          <a:prstGeom prst="rect">
            <a:avLst/>
          </a:prstGeom>
          <a:noFill/>
        </p:spPr>
        <p:txBody>
          <a:bodyPr wrap="square" rtlCol="0">
            <a:spAutoFit/>
          </a:bodyPr>
          <a:lstStyle/>
          <a:p>
            <a:r>
              <a:rPr lang="zh-CN" altLang="en-US" sz="2800" dirty="0" smtClean="0">
                <a:latin typeface="仿宋" panose="02010609060101010101" pitchFamily="49" charset="-122"/>
                <a:ea typeface="仿宋" panose="02010609060101010101" pitchFamily="49" charset="-122"/>
              </a:rPr>
              <a:t>从特征上看：</a:t>
            </a:r>
            <a:endParaRPr lang="en-US" altLang="zh-CN" sz="2800" dirty="0" smtClean="0">
              <a:latin typeface="仿宋" panose="02010609060101010101" pitchFamily="49" charset="-122"/>
              <a:ea typeface="仿宋" panose="02010609060101010101" pitchFamily="49" charset="-122"/>
            </a:endParaRPr>
          </a:p>
          <a:p>
            <a:r>
              <a:rPr lang="en-US" altLang="zh-CN" sz="2800" dirty="0" smtClean="0">
                <a:latin typeface="仿宋" panose="02010609060101010101" pitchFamily="49" charset="-122"/>
                <a:ea typeface="仿宋" panose="02010609060101010101" pitchFamily="49" charset="-122"/>
              </a:rPr>
              <a:t>petal length</a:t>
            </a:r>
            <a:r>
              <a:rPr lang="zh-CN" altLang="en-US" sz="2800" dirty="0" smtClean="0">
                <a:latin typeface="仿宋" panose="02010609060101010101" pitchFamily="49" charset="-122"/>
                <a:ea typeface="仿宋" panose="02010609060101010101" pitchFamily="49" charset="-122"/>
              </a:rPr>
              <a:t>和</a:t>
            </a:r>
            <a:r>
              <a:rPr lang="en-US" altLang="zh-CN" sz="2800" dirty="0" smtClean="0">
                <a:latin typeface="仿宋" panose="02010609060101010101" pitchFamily="49" charset="-122"/>
                <a:ea typeface="仿宋" panose="02010609060101010101" pitchFamily="49" charset="-122"/>
              </a:rPr>
              <a:t>petal width</a:t>
            </a:r>
            <a:r>
              <a:rPr lang="zh-CN" altLang="en-US" sz="2800" dirty="0" smtClean="0">
                <a:latin typeface="仿宋" panose="02010609060101010101" pitchFamily="49" charset="-122"/>
                <a:ea typeface="仿宋" panose="02010609060101010101" pitchFamily="49" charset="-122"/>
              </a:rPr>
              <a:t>两个维度（特征）能较好分开数据。</a:t>
            </a:r>
            <a:endParaRPr lang="zh-CN" altLang="en-US" sz="2800" dirty="0">
              <a:latin typeface="仿宋" panose="02010609060101010101" pitchFamily="49" charset="-122"/>
              <a:ea typeface="仿宋" panose="02010609060101010101" pitchFamily="49" charset="-122"/>
            </a:endParaRPr>
          </a:p>
        </p:txBody>
      </p:sp>
      <p:sp>
        <p:nvSpPr>
          <p:cNvPr id="10" name="文本框 9"/>
          <p:cNvSpPr txBox="1"/>
          <p:nvPr/>
        </p:nvSpPr>
        <p:spPr>
          <a:xfrm>
            <a:off x="8407021" y="1609642"/>
            <a:ext cx="2244525" cy="584775"/>
          </a:xfrm>
          <a:prstGeom prst="rect">
            <a:avLst/>
          </a:prstGeom>
          <a:noFill/>
        </p:spPr>
        <p:txBody>
          <a:bodyPr wrap="none" rtlCol="0">
            <a:spAutoFit/>
          </a:bodyPr>
          <a:lstStyle/>
          <a:p>
            <a:r>
              <a:rPr lang="zh-CN" altLang="en-US" sz="3200" b="1" dirty="0" smtClean="0">
                <a:solidFill>
                  <a:srgbClr val="FFFF00"/>
                </a:solidFill>
                <a:latin typeface="黑体" panose="02010609060101010101" pitchFamily="49" charset="-122"/>
                <a:ea typeface="黑体" panose="02010609060101010101" pitchFamily="49" charset="-122"/>
              </a:rPr>
              <a:t>散点</a:t>
            </a:r>
            <a:r>
              <a:rPr lang="zh-CN" altLang="en-US" sz="3200" b="1" dirty="0">
                <a:solidFill>
                  <a:srgbClr val="FFFF00"/>
                </a:solidFill>
                <a:latin typeface="黑体" panose="02010609060101010101" pitchFamily="49" charset="-122"/>
                <a:ea typeface="黑体" panose="02010609060101010101" pitchFamily="49" charset="-122"/>
              </a:rPr>
              <a:t>矩阵</a:t>
            </a:r>
            <a:r>
              <a:rPr lang="zh-CN" altLang="en-US" sz="3200" b="1" dirty="0" smtClean="0">
                <a:solidFill>
                  <a:srgbClr val="FFFF00"/>
                </a:solidFill>
                <a:latin typeface="黑体" panose="02010609060101010101" pitchFamily="49" charset="-122"/>
                <a:ea typeface="黑体" panose="02010609060101010101" pitchFamily="49" charset="-122"/>
              </a:rPr>
              <a:t>图</a:t>
            </a:r>
            <a:endParaRPr lang="zh-CN" altLang="en-US" sz="3200" b="1"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297834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85319" y="1096988"/>
            <a:ext cx="10908243" cy="1028680"/>
          </a:xfrm>
          <a:prstGeom prst="rect">
            <a:avLst/>
          </a:prstGeom>
        </p:spPr>
        <p:txBody>
          <a:bodyPr wrap="square">
            <a:spAutoFit/>
          </a:bodyPr>
          <a:lstStyle/>
          <a:p>
            <a:pPr>
              <a:lnSpc>
                <a:spcPct val="150000"/>
              </a:lnSpc>
            </a:pPr>
            <a:r>
              <a:rPr lang="en-US" altLang="zh-CN" sz="2200" dirty="0" err="1">
                <a:latin typeface="仿宋" panose="02010609060101010101" pitchFamily="49" charset="-122"/>
                <a:ea typeface="仿宋" panose="02010609060101010101" pitchFamily="49" charset="-122"/>
              </a:rPr>
              <a:t>train_test_split</a:t>
            </a:r>
            <a:r>
              <a:rPr lang="zh-CN" altLang="en-US" sz="2200" dirty="0">
                <a:latin typeface="仿宋" panose="02010609060101010101" pitchFamily="49" charset="-122"/>
                <a:ea typeface="仿宋" panose="02010609060101010101" pitchFamily="49" charset="-122"/>
              </a:rPr>
              <a:t>函数用于将矩阵随机划分为训练子集和测试子集，并返回划分好的训练集测试集样本和训练集测试集标签。</a:t>
            </a:r>
          </a:p>
        </p:txBody>
      </p:sp>
      <p:sp>
        <p:nvSpPr>
          <p:cNvPr id="2" name="矩形 1"/>
          <p:cNvSpPr/>
          <p:nvPr/>
        </p:nvSpPr>
        <p:spPr>
          <a:xfrm>
            <a:off x="448572" y="554956"/>
            <a:ext cx="5946252" cy="461665"/>
          </a:xfrm>
          <a:prstGeom prst="rect">
            <a:avLst/>
          </a:prstGeom>
        </p:spPr>
        <p:txBody>
          <a:bodyPr wrap="square">
            <a:spAutoFit/>
          </a:bodyPr>
          <a:lstStyle/>
          <a:p>
            <a:r>
              <a:rPr lang="en-US" altLang="zh-CN" sz="2400" b="1" dirty="0" err="1" smtClean="0">
                <a:solidFill>
                  <a:srgbClr val="FFFF00"/>
                </a:solidFill>
                <a:latin typeface="仿宋" panose="02010609060101010101" pitchFamily="49" charset="-122"/>
                <a:ea typeface="仿宋" panose="02010609060101010101" pitchFamily="49" charset="-122"/>
              </a:rPr>
              <a:t>train_test_split</a:t>
            </a:r>
            <a:r>
              <a:rPr lang="zh-CN" altLang="en-US" sz="2400" b="1" dirty="0" smtClean="0">
                <a:solidFill>
                  <a:srgbClr val="FFFF00"/>
                </a:solidFill>
                <a:latin typeface="仿宋" panose="02010609060101010101" pitchFamily="49" charset="-122"/>
                <a:ea typeface="仿宋" panose="02010609060101010101" pitchFamily="49" charset="-122"/>
              </a:rPr>
              <a:t>（）函数的用法：</a:t>
            </a:r>
            <a:endParaRPr lang="zh-CN" altLang="en-US" sz="2400" b="1" dirty="0">
              <a:solidFill>
                <a:srgbClr val="FFFF00"/>
              </a:solidFill>
            </a:endParaRPr>
          </a:p>
        </p:txBody>
      </p:sp>
      <p:sp>
        <p:nvSpPr>
          <p:cNvPr id="3" name="矩形 2"/>
          <p:cNvSpPr/>
          <p:nvPr/>
        </p:nvSpPr>
        <p:spPr>
          <a:xfrm>
            <a:off x="785318" y="6021653"/>
            <a:ext cx="7580759" cy="646331"/>
          </a:xfrm>
          <a:prstGeom prst="rect">
            <a:avLst/>
          </a:prstGeom>
        </p:spPr>
        <p:txBody>
          <a:bodyPr wrap="square">
            <a:spAutoFit/>
          </a:bodyPr>
          <a:lstStyle/>
          <a:p>
            <a:r>
              <a:rPr lang="zh-CN" altLang="en-US" b="1" dirty="0" smtClean="0">
                <a:latin typeface="仿宋" panose="02010609060101010101" pitchFamily="49" charset="-122"/>
                <a:ea typeface="仿宋" panose="02010609060101010101" pitchFamily="49" charset="-122"/>
              </a:rPr>
              <a:t>参考：</a:t>
            </a:r>
            <a:r>
              <a:rPr lang="en-US" altLang="zh-CN" dirty="0" smtClean="0">
                <a:latin typeface="仿宋" panose="02010609060101010101" pitchFamily="49" charset="-122"/>
                <a:ea typeface="仿宋" panose="02010609060101010101" pitchFamily="49" charset="-122"/>
              </a:rPr>
              <a:t>train_test_split</a:t>
            </a:r>
            <a:r>
              <a:rPr lang="zh-CN" altLang="en-US" dirty="0">
                <a:latin typeface="仿宋" panose="02010609060101010101" pitchFamily="49" charset="-122"/>
                <a:ea typeface="仿宋" panose="02010609060101010101" pitchFamily="49" charset="-122"/>
              </a:rPr>
              <a:t>参数含义</a:t>
            </a:r>
          </a:p>
          <a:p>
            <a:r>
              <a:rPr lang="zh-CN" altLang="en-US" dirty="0" smtClean="0">
                <a:latin typeface="仿宋" panose="02010609060101010101" pitchFamily="49" charset="-122"/>
                <a:ea typeface="仿宋" panose="02010609060101010101" pitchFamily="49" charset="-122"/>
              </a:rPr>
              <a:t>https</a:t>
            </a:r>
            <a:r>
              <a:rPr lang="zh-CN" altLang="en-US" dirty="0">
                <a:latin typeface="仿宋" panose="02010609060101010101" pitchFamily="49" charset="-122"/>
                <a:ea typeface="仿宋" panose="02010609060101010101" pitchFamily="49" charset="-122"/>
              </a:rPr>
              <a:t>://blog.csdn.net/samsam2013/article/details/80702582</a:t>
            </a:r>
          </a:p>
        </p:txBody>
      </p:sp>
      <p:sp>
        <p:nvSpPr>
          <p:cNvPr id="4" name="矩形 3"/>
          <p:cNvSpPr/>
          <p:nvPr/>
        </p:nvSpPr>
        <p:spPr>
          <a:xfrm>
            <a:off x="1363777" y="2206035"/>
            <a:ext cx="9751326" cy="923330"/>
          </a:xfrm>
          <a:prstGeom prst="rect">
            <a:avLst/>
          </a:prstGeom>
        </p:spPr>
        <p:txBody>
          <a:bodyPr wrap="square">
            <a:spAutoFit/>
          </a:bodyPr>
          <a:lstStyle/>
          <a:p>
            <a:r>
              <a:rPr lang="zh-CN" altLang="en-US" dirty="0">
                <a:latin typeface="仿宋" panose="02010609060101010101" pitchFamily="49" charset="-122"/>
                <a:ea typeface="仿宋" panose="02010609060101010101" pitchFamily="49" charset="-122"/>
              </a:rPr>
              <a:t>X_train,X_test, y_train, y_test =sklearn.model_selection.train_test_split(train_data,train_target,test_size=0.4, random_state=0,stratify=y_train</a:t>
            </a:r>
            <a:r>
              <a:rPr lang="zh-CN" altLang="en-US" dirty="0" smtClean="0">
                <a:latin typeface="仿宋" panose="02010609060101010101" pitchFamily="49" charset="-122"/>
                <a:ea typeface="仿宋" panose="02010609060101010101" pitchFamily="49" charset="-122"/>
              </a:rPr>
              <a:t>)</a:t>
            </a:r>
            <a:endParaRPr lang="zh-CN" altLang="en-US" dirty="0">
              <a:latin typeface="仿宋" panose="02010609060101010101" pitchFamily="49" charset="-122"/>
              <a:ea typeface="仿宋" panose="02010609060101010101" pitchFamily="49" charset="-122"/>
            </a:endParaRPr>
          </a:p>
        </p:txBody>
      </p:sp>
      <p:sp>
        <p:nvSpPr>
          <p:cNvPr id="6" name="矩形 5"/>
          <p:cNvSpPr/>
          <p:nvPr/>
        </p:nvSpPr>
        <p:spPr>
          <a:xfrm>
            <a:off x="785318" y="3465732"/>
            <a:ext cx="11095058" cy="2031325"/>
          </a:xfrm>
          <a:prstGeom prst="rect">
            <a:avLst/>
          </a:prstGeom>
        </p:spPr>
        <p:txBody>
          <a:bodyPr wrap="square">
            <a:spAutoFit/>
          </a:bodyPr>
          <a:lstStyle/>
          <a:p>
            <a:r>
              <a:rPr lang="en-US" altLang="zh-CN" dirty="0">
                <a:latin typeface="仿宋" panose="02010609060101010101" pitchFamily="49" charset="-122"/>
                <a:ea typeface="仿宋" panose="02010609060101010101" pitchFamily="49" charset="-122"/>
              </a:rPr>
              <a:t># </a:t>
            </a:r>
            <a:r>
              <a:rPr lang="en-US" altLang="zh-CN" dirty="0" err="1">
                <a:latin typeface="仿宋" panose="02010609060101010101" pitchFamily="49" charset="-122"/>
                <a:ea typeface="仿宋" panose="02010609060101010101" pitchFamily="49" charset="-122"/>
              </a:rPr>
              <a:t>train_data</a:t>
            </a:r>
            <a:r>
              <a:rPr lang="zh-CN" altLang="en-US" dirty="0">
                <a:latin typeface="仿宋" panose="02010609060101010101" pitchFamily="49" charset="-122"/>
                <a:ea typeface="仿宋" panose="02010609060101010101" pitchFamily="49" charset="-122"/>
              </a:rPr>
              <a:t>：所要划分的样本特征</a:t>
            </a:r>
            <a:r>
              <a:rPr lang="zh-CN" altLang="en-US" dirty="0" smtClean="0">
                <a:latin typeface="仿宋" panose="02010609060101010101" pitchFamily="49" charset="-122"/>
                <a:ea typeface="仿宋" panose="02010609060101010101" pitchFamily="49" charset="-122"/>
              </a:rPr>
              <a:t>集</a:t>
            </a:r>
            <a:endParaRPr lang="en-US" altLang="zh-CN"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 </a:t>
            </a:r>
            <a:r>
              <a:rPr lang="en-US" altLang="zh-CN" dirty="0" err="1">
                <a:latin typeface="仿宋" panose="02010609060101010101" pitchFamily="49" charset="-122"/>
                <a:ea typeface="仿宋" panose="02010609060101010101" pitchFamily="49" charset="-122"/>
              </a:rPr>
              <a:t>train_target</a:t>
            </a:r>
            <a:r>
              <a:rPr lang="zh-CN" altLang="en-US" dirty="0">
                <a:latin typeface="仿宋" panose="02010609060101010101" pitchFamily="49" charset="-122"/>
                <a:ea typeface="仿宋" panose="02010609060101010101" pitchFamily="49" charset="-122"/>
              </a:rPr>
              <a:t>：所要划分的样本</a:t>
            </a:r>
            <a:r>
              <a:rPr lang="zh-CN" altLang="en-US" dirty="0" smtClean="0">
                <a:latin typeface="仿宋" panose="02010609060101010101" pitchFamily="49" charset="-122"/>
                <a:ea typeface="仿宋" panose="02010609060101010101" pitchFamily="49" charset="-122"/>
              </a:rPr>
              <a:t>结果</a:t>
            </a:r>
            <a:endParaRPr lang="en-US" altLang="zh-CN"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 </a:t>
            </a:r>
            <a:r>
              <a:rPr lang="en-US" altLang="zh-CN" dirty="0" err="1">
                <a:latin typeface="仿宋" panose="02010609060101010101" pitchFamily="49" charset="-122"/>
                <a:ea typeface="仿宋" panose="02010609060101010101" pitchFamily="49" charset="-122"/>
              </a:rPr>
              <a:t>test_size</a:t>
            </a:r>
            <a:r>
              <a:rPr lang="zh-CN" altLang="en-US" dirty="0">
                <a:latin typeface="仿宋" panose="02010609060101010101" pitchFamily="49" charset="-122"/>
                <a:ea typeface="仿宋" panose="02010609060101010101" pitchFamily="49" charset="-122"/>
              </a:rPr>
              <a:t>：样本占比，如果是整数的话就是样本的</a:t>
            </a:r>
            <a:r>
              <a:rPr lang="zh-CN" altLang="en-US" dirty="0" smtClean="0">
                <a:latin typeface="仿宋" panose="02010609060101010101" pitchFamily="49" charset="-122"/>
                <a:ea typeface="仿宋" panose="02010609060101010101" pitchFamily="49" charset="-122"/>
              </a:rPr>
              <a:t>数量</a:t>
            </a:r>
            <a:endParaRPr lang="en-US" altLang="zh-CN"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 </a:t>
            </a:r>
            <a:r>
              <a:rPr lang="en-US" altLang="zh-CN" dirty="0" err="1">
                <a:latin typeface="仿宋" panose="02010609060101010101" pitchFamily="49" charset="-122"/>
                <a:ea typeface="仿宋" panose="02010609060101010101" pitchFamily="49" charset="-122"/>
              </a:rPr>
              <a:t>random_state</a:t>
            </a:r>
            <a:r>
              <a:rPr lang="zh-CN" altLang="en-US" dirty="0">
                <a:latin typeface="仿宋" panose="02010609060101010101" pitchFamily="49" charset="-122"/>
                <a:ea typeface="仿宋" panose="02010609060101010101" pitchFamily="49" charset="-122"/>
              </a:rPr>
              <a:t>：是随机数的种子</a:t>
            </a:r>
            <a:r>
              <a:rPr lang="zh-CN" altLang="en-US" dirty="0" smtClean="0">
                <a:latin typeface="仿宋" panose="02010609060101010101" pitchFamily="49" charset="-122"/>
                <a:ea typeface="仿宋" panose="02010609060101010101" pitchFamily="49" charset="-122"/>
              </a:rPr>
              <a:t>。</a:t>
            </a:r>
            <a:endParaRPr lang="en-US" altLang="zh-CN" dirty="0" smtClean="0">
              <a:latin typeface="仿宋" panose="02010609060101010101" pitchFamily="49" charset="-122"/>
              <a:ea typeface="仿宋" panose="02010609060101010101" pitchFamily="49" charset="-122"/>
            </a:endParaRPr>
          </a:p>
          <a:p>
            <a:r>
              <a:rPr lang="en-US" altLang="zh-CN" dirty="0" smtClean="0">
                <a:latin typeface="仿宋" panose="02010609060101010101" pitchFamily="49" charset="-122"/>
                <a:ea typeface="仿宋" panose="02010609060101010101" pitchFamily="49" charset="-122"/>
              </a:rPr>
              <a:t># </a:t>
            </a:r>
            <a:r>
              <a:rPr lang="zh-CN" altLang="en-US" dirty="0">
                <a:latin typeface="仿宋" panose="02010609060101010101" pitchFamily="49" charset="-122"/>
                <a:ea typeface="仿宋" panose="02010609060101010101" pitchFamily="49" charset="-122"/>
              </a:rPr>
              <a:t>随机数种子：其实就是该组随机数的编号，在需要重复试验的时候，保证得到一组一样的随机数。比如你每次都填</a:t>
            </a:r>
            <a:r>
              <a:rPr lang="en-US" altLang="zh-CN" dirty="0">
                <a:latin typeface="仿宋" panose="02010609060101010101" pitchFamily="49" charset="-122"/>
                <a:ea typeface="仿宋" panose="02010609060101010101" pitchFamily="49" charset="-122"/>
              </a:rPr>
              <a:t>1</a:t>
            </a:r>
            <a:r>
              <a:rPr lang="zh-CN" altLang="en-US" dirty="0">
                <a:latin typeface="仿宋" panose="02010609060101010101" pitchFamily="49" charset="-122"/>
                <a:ea typeface="仿宋" panose="02010609060101010101" pitchFamily="49" charset="-122"/>
              </a:rPr>
              <a:t>，其他参数一样的情况下你得到的随机数组是一样的。但填</a:t>
            </a:r>
            <a:r>
              <a:rPr lang="en-US" altLang="zh-CN" dirty="0">
                <a:latin typeface="仿宋" panose="02010609060101010101" pitchFamily="49" charset="-122"/>
                <a:ea typeface="仿宋" panose="02010609060101010101" pitchFamily="49" charset="-122"/>
              </a:rPr>
              <a:t>0</a:t>
            </a:r>
            <a:r>
              <a:rPr lang="zh-CN" altLang="en-US" dirty="0">
                <a:latin typeface="仿宋" panose="02010609060101010101" pitchFamily="49" charset="-122"/>
                <a:ea typeface="仿宋" panose="02010609060101010101" pitchFamily="49" charset="-122"/>
              </a:rPr>
              <a:t>或不填，每次都会不一样。</a:t>
            </a:r>
            <a:r>
              <a:rPr lang="en-US" altLang="zh-CN" dirty="0">
                <a:latin typeface="仿宋" panose="02010609060101010101" pitchFamily="49" charset="-122"/>
                <a:ea typeface="仿宋" panose="02010609060101010101" pitchFamily="49" charset="-122"/>
              </a:rPr>
              <a:t>stratify</a:t>
            </a:r>
            <a:r>
              <a:rPr lang="zh-CN" altLang="en-US" dirty="0">
                <a:latin typeface="仿宋" panose="02010609060101010101" pitchFamily="49" charset="-122"/>
                <a:ea typeface="仿宋" panose="02010609060101010101" pitchFamily="49" charset="-122"/>
              </a:rPr>
              <a:t>是为了保持</a:t>
            </a:r>
            <a:r>
              <a:rPr lang="en-US" altLang="zh-CN" dirty="0">
                <a:latin typeface="仿宋" panose="02010609060101010101" pitchFamily="49" charset="-122"/>
                <a:ea typeface="仿宋" panose="02010609060101010101" pitchFamily="49" charset="-122"/>
              </a:rPr>
              <a:t>split</a:t>
            </a:r>
            <a:r>
              <a:rPr lang="zh-CN" altLang="en-US" dirty="0">
                <a:latin typeface="仿宋" panose="02010609060101010101" pitchFamily="49" charset="-122"/>
                <a:ea typeface="仿宋" panose="02010609060101010101" pitchFamily="49" charset="-122"/>
              </a:rPr>
              <a:t>前类的</a:t>
            </a:r>
            <a:r>
              <a:rPr lang="zh-CN" altLang="en-US" dirty="0" smtClean="0">
                <a:latin typeface="仿宋" panose="02010609060101010101" pitchFamily="49" charset="-122"/>
                <a:ea typeface="仿宋" panose="02010609060101010101" pitchFamily="49" charset="-122"/>
              </a:rPr>
              <a:t>分布。</a:t>
            </a: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6695402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6" y="557910"/>
            <a:ext cx="9997082" cy="584775"/>
          </a:xfrm>
          <a:prstGeom prst="rect">
            <a:avLst/>
          </a:prstGeom>
          <a:noFill/>
        </p:spPr>
        <p:txBody>
          <a:bodyPr wrap="square" rtlCol="0">
            <a:spAutoFit/>
          </a:bodyPr>
          <a:lstStyle/>
          <a:p>
            <a:r>
              <a:rPr lang="en-US" altLang="zh-CN" sz="3200" dirty="0" smtClean="0">
                <a:latin typeface="华文仿宋" panose="02010600040101010101" pitchFamily="2" charset="-122"/>
                <a:ea typeface="华文仿宋" panose="02010600040101010101" pitchFamily="2" charset="-122"/>
              </a:rPr>
              <a:t>2.</a:t>
            </a:r>
            <a:r>
              <a:rPr lang="zh-CN" altLang="en-US" sz="3200" dirty="0" smtClean="0">
                <a:latin typeface="华文仿宋" panose="02010600040101010101" pitchFamily="2" charset="-122"/>
                <a:ea typeface="华文仿宋" panose="02010600040101010101" pitchFamily="2" charset="-122"/>
              </a:rPr>
              <a:t>监督学习的实现：以鸢尾花识别的</a:t>
            </a:r>
            <a:r>
              <a:rPr lang="en-US" altLang="zh-CN" sz="3200" dirty="0" smtClean="0">
                <a:latin typeface="华文仿宋" panose="02010600040101010101" pitchFamily="2" charset="-122"/>
                <a:ea typeface="华文仿宋" panose="02010600040101010101" pitchFamily="2" charset="-122"/>
              </a:rPr>
              <a:t>AI</a:t>
            </a:r>
            <a:r>
              <a:rPr lang="zh-CN" altLang="en-US" sz="3200" dirty="0" smtClean="0">
                <a:latin typeface="华文仿宋" panose="02010600040101010101" pitchFamily="2" charset="-122"/>
                <a:ea typeface="华文仿宋" panose="02010600040101010101" pitchFamily="2" charset="-122"/>
              </a:rPr>
              <a:t>系统搭建为例</a:t>
            </a:r>
            <a:endParaRPr lang="zh-CN" altLang="en-US" sz="3200" dirty="0">
              <a:latin typeface="华文仿宋" panose="02010600040101010101" pitchFamily="2" charset="-122"/>
              <a:ea typeface="华文仿宋" panose="02010600040101010101" pitchFamily="2" charset="-122"/>
            </a:endParaRPr>
          </a:p>
        </p:txBody>
      </p:sp>
      <p:sp>
        <p:nvSpPr>
          <p:cNvPr id="8" name="文本框 7"/>
          <p:cNvSpPr txBox="1"/>
          <p:nvPr/>
        </p:nvSpPr>
        <p:spPr>
          <a:xfrm>
            <a:off x="1187504" y="1499720"/>
            <a:ext cx="3639677" cy="4616648"/>
          </a:xfrm>
          <a:prstGeom prst="rect">
            <a:avLst/>
          </a:prstGeom>
          <a:noFill/>
        </p:spPr>
        <p:txBody>
          <a:bodyPr wrap="square" rtlCol="0">
            <a:spAutoFit/>
          </a:bodyPr>
          <a:lstStyle/>
          <a:p>
            <a:pPr>
              <a:lnSpc>
                <a:spcPct val="150000"/>
              </a:lnSpc>
            </a:pPr>
            <a:r>
              <a:rPr lang="en-US" altLang="zh-CN" sz="2800" dirty="0" smtClean="0">
                <a:solidFill>
                  <a:schemeClr val="tx1">
                    <a:lumMod val="50000"/>
                  </a:schemeClr>
                </a:solidFill>
                <a:latin typeface="黑体" panose="02010609060101010101" pitchFamily="49" charset="-122"/>
                <a:ea typeface="黑体" panose="02010609060101010101" pitchFamily="49" charset="-122"/>
              </a:rPr>
              <a:t>1</a:t>
            </a:r>
            <a:r>
              <a:rPr lang="en-US" altLang="zh-CN" sz="2800" dirty="0">
                <a:solidFill>
                  <a:schemeClr val="tx1">
                    <a:lumMod val="50000"/>
                  </a:schemeClr>
                </a:solidFill>
                <a:latin typeface="黑体" panose="02010609060101010101" pitchFamily="49" charset="-122"/>
                <a:ea typeface="黑体" panose="02010609060101010101" pitchFamily="49" charset="-122"/>
              </a:rPr>
              <a:t>.</a:t>
            </a:r>
            <a:r>
              <a:rPr lang="zh-CN" altLang="en-US" sz="2800" dirty="0">
                <a:solidFill>
                  <a:schemeClr val="tx1">
                    <a:lumMod val="50000"/>
                  </a:schemeClr>
                </a:solidFill>
                <a:latin typeface="黑体" panose="02010609060101010101" pitchFamily="49" charset="-122"/>
                <a:ea typeface="黑体" panose="02010609060101010101" pitchFamily="49" charset="-122"/>
              </a:rPr>
              <a:t>数据采集与标记</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2.</a:t>
            </a:r>
            <a:r>
              <a:rPr lang="zh-CN" altLang="en-US" sz="2800" dirty="0">
                <a:solidFill>
                  <a:schemeClr val="tx1">
                    <a:lumMod val="50000"/>
                  </a:schemeClr>
                </a:solidFill>
                <a:latin typeface="黑体" panose="02010609060101010101" pitchFamily="49" charset="-122"/>
                <a:ea typeface="黑体" panose="02010609060101010101" pitchFamily="49" charset="-122"/>
              </a:rPr>
              <a:t>数据清洗</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3.</a:t>
            </a:r>
            <a:r>
              <a:rPr lang="zh-CN" altLang="en-US" sz="2800" dirty="0">
                <a:solidFill>
                  <a:schemeClr val="tx1">
                    <a:lumMod val="50000"/>
                  </a:schemeClr>
                </a:solidFill>
                <a:latin typeface="黑体" panose="02010609060101010101" pitchFamily="49" charset="-122"/>
                <a:ea typeface="黑体" panose="02010609060101010101" pitchFamily="49" charset="-122"/>
              </a:rPr>
              <a:t>特征选择</a:t>
            </a:r>
          </a:p>
          <a:p>
            <a:pPr>
              <a:lnSpc>
                <a:spcPct val="150000"/>
              </a:lnSpc>
            </a:pPr>
            <a:r>
              <a:rPr lang="en-US" altLang="zh-CN" sz="2800" dirty="0">
                <a:latin typeface="黑体" panose="02010609060101010101" pitchFamily="49" charset="-122"/>
                <a:ea typeface="黑体" panose="02010609060101010101" pitchFamily="49" charset="-122"/>
              </a:rPr>
              <a:t>4.</a:t>
            </a:r>
            <a:r>
              <a:rPr lang="zh-CN" altLang="en-US" sz="2800" dirty="0">
                <a:latin typeface="黑体" panose="02010609060101010101" pitchFamily="49" charset="-122"/>
                <a:ea typeface="黑体" panose="02010609060101010101" pitchFamily="49" charset="-122"/>
              </a:rPr>
              <a:t>模型选择</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5.</a:t>
            </a:r>
            <a:r>
              <a:rPr lang="zh-CN" altLang="en-US" sz="2800" dirty="0">
                <a:solidFill>
                  <a:schemeClr val="tx1">
                    <a:lumMod val="50000"/>
                  </a:schemeClr>
                </a:solidFill>
                <a:latin typeface="黑体" panose="02010609060101010101" pitchFamily="49" charset="-122"/>
                <a:ea typeface="黑体" panose="02010609060101010101" pitchFamily="49" charset="-122"/>
              </a:rPr>
              <a:t>模型训练与测试</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6.</a:t>
            </a:r>
            <a:r>
              <a:rPr lang="zh-CN" altLang="en-US" sz="2800" dirty="0">
                <a:solidFill>
                  <a:schemeClr val="tx1">
                    <a:lumMod val="50000"/>
                  </a:schemeClr>
                </a:solidFill>
                <a:latin typeface="黑体" panose="02010609060101010101" pitchFamily="49" charset="-122"/>
                <a:ea typeface="黑体" panose="02010609060101010101" pitchFamily="49" charset="-122"/>
              </a:rPr>
              <a:t>模型评估与优化</a:t>
            </a:r>
          </a:p>
          <a:p>
            <a:pPr>
              <a:lnSpc>
                <a:spcPct val="150000"/>
              </a:lnSpc>
            </a:pPr>
            <a:r>
              <a:rPr lang="en-US" altLang="zh-CN" sz="2800" dirty="0">
                <a:solidFill>
                  <a:schemeClr val="tx1">
                    <a:lumMod val="50000"/>
                  </a:schemeClr>
                </a:solidFill>
                <a:latin typeface="黑体" panose="02010609060101010101" pitchFamily="49" charset="-122"/>
                <a:ea typeface="黑体" panose="02010609060101010101" pitchFamily="49" charset="-122"/>
              </a:rPr>
              <a:t>7.</a:t>
            </a:r>
            <a:r>
              <a:rPr lang="zh-CN" altLang="en-US" sz="2800" dirty="0">
                <a:solidFill>
                  <a:schemeClr val="tx1">
                    <a:lumMod val="50000"/>
                  </a:schemeClr>
                </a:solidFill>
                <a:latin typeface="黑体" panose="02010609060101010101" pitchFamily="49" charset="-122"/>
                <a:ea typeface="黑体" panose="02010609060101010101" pitchFamily="49" charset="-122"/>
              </a:rPr>
              <a:t>模型使用</a:t>
            </a:r>
          </a:p>
        </p:txBody>
      </p:sp>
      <p:sp>
        <p:nvSpPr>
          <p:cNvPr id="10" name="圆角矩形 9"/>
          <p:cNvSpPr/>
          <p:nvPr/>
        </p:nvSpPr>
        <p:spPr>
          <a:xfrm>
            <a:off x="5247283" y="1499720"/>
            <a:ext cx="1110395" cy="6879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t>模型</a:t>
            </a:r>
            <a:endParaRPr lang="zh-CN" altLang="en-US" sz="3200" dirty="0"/>
          </a:p>
        </p:txBody>
      </p:sp>
      <p:sp>
        <p:nvSpPr>
          <p:cNvPr id="11" name="矩形 10"/>
          <p:cNvSpPr/>
          <p:nvPr/>
        </p:nvSpPr>
        <p:spPr>
          <a:xfrm>
            <a:off x="5247283" y="2265582"/>
            <a:ext cx="5786932" cy="1754326"/>
          </a:xfrm>
          <a:prstGeom prst="rect">
            <a:avLst/>
          </a:prstGeom>
        </p:spPr>
        <p:txBody>
          <a:bodyPr wrap="square">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即算法，可以简单理解为函数，即让训练数据</a:t>
            </a:r>
            <a:r>
              <a:rPr lang="zh-CN" altLang="en-US" sz="2400" dirty="0">
                <a:latin typeface="仿宋" panose="02010609060101010101" pitchFamily="49" charset="-122"/>
                <a:ea typeface="仿宋" panose="02010609060101010101" pitchFamily="49" charset="-122"/>
              </a:rPr>
              <a:t>作为输入来</a:t>
            </a:r>
            <a:r>
              <a:rPr lang="zh-CN" altLang="en-US" sz="2400" dirty="0" smtClean="0">
                <a:latin typeface="仿宋" panose="02010609060101010101" pitchFamily="49" charset="-122"/>
                <a:ea typeface="仿宋" panose="02010609060101010101" pitchFamily="49" charset="-122"/>
              </a:rPr>
              <a:t>训练已选择的模型，以得到拥有合适参数的函数。</a:t>
            </a:r>
            <a:endParaRPr lang="zh-CN" altLang="en-US" sz="2400" dirty="0">
              <a:latin typeface="仿宋" panose="02010609060101010101" pitchFamily="49" charset="-122"/>
              <a:ea typeface="仿宋" panose="02010609060101010101" pitchFamily="49" charset="-122"/>
            </a:endParaRPr>
          </a:p>
        </p:txBody>
      </p:sp>
      <p:pic>
        <p:nvPicPr>
          <p:cNvPr id="6" name="图片 5"/>
          <p:cNvPicPr>
            <a:picLocks noChangeAspect="1"/>
          </p:cNvPicPr>
          <p:nvPr/>
        </p:nvPicPr>
        <p:blipFill>
          <a:blip r:embed="rId3"/>
          <a:stretch>
            <a:fillRect/>
          </a:stretch>
        </p:blipFill>
        <p:spPr>
          <a:xfrm>
            <a:off x="5247283" y="4109913"/>
            <a:ext cx="5786932" cy="2204545"/>
          </a:xfrm>
          <a:prstGeom prst="rect">
            <a:avLst/>
          </a:prstGeom>
        </p:spPr>
      </p:pic>
    </p:spTree>
    <p:extLst>
      <p:ext uri="{BB962C8B-B14F-4D97-AF65-F5344CB8AC3E}">
        <p14:creationId xmlns:p14="http://schemas.microsoft.com/office/powerpoint/2010/main" val="41206952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5" y="557910"/>
            <a:ext cx="5377597" cy="584775"/>
          </a:xfrm>
          <a:prstGeom prst="rect">
            <a:avLst/>
          </a:prstGeom>
          <a:noFill/>
        </p:spPr>
        <p:txBody>
          <a:bodyPr wrap="square" rtlCol="0">
            <a:spAutoFit/>
          </a:bodyPr>
          <a:lstStyle/>
          <a:p>
            <a:r>
              <a:rPr lang="zh-CN" altLang="en-US" sz="3200" dirty="0" smtClean="0">
                <a:latin typeface="仿宋" panose="02010609060101010101" pitchFamily="49" charset="-122"/>
                <a:ea typeface="仿宋" panose="02010609060101010101" pitchFamily="49" charset="-122"/>
              </a:rPr>
              <a:t>（</a:t>
            </a:r>
            <a:r>
              <a:rPr lang="en-US" altLang="zh-CN" sz="3200" dirty="0" smtClean="0">
                <a:latin typeface="仿宋" panose="02010609060101010101" pitchFamily="49" charset="-122"/>
                <a:ea typeface="仿宋" panose="02010609060101010101" pitchFamily="49" charset="-122"/>
              </a:rPr>
              <a:t>1</a:t>
            </a:r>
            <a:r>
              <a:rPr lang="zh-CN" altLang="en-US" sz="3200" dirty="0" smtClean="0">
                <a:latin typeface="仿宋" panose="02010609060101010101" pitchFamily="49" charset="-122"/>
                <a:ea typeface="仿宋" panose="02010609060101010101" pitchFamily="49" charset="-122"/>
              </a:rPr>
              <a:t>）常见的机器学习模型</a:t>
            </a:r>
            <a:endParaRPr lang="zh-CN" altLang="en-US" sz="3200" dirty="0">
              <a:latin typeface="仿宋" panose="02010609060101010101" pitchFamily="49" charset="-122"/>
              <a:ea typeface="仿宋" panose="02010609060101010101" pitchFamily="49" charset="-122"/>
            </a:endParaRPr>
          </a:p>
        </p:txBody>
      </p:sp>
      <p:pic>
        <p:nvPicPr>
          <p:cNvPr id="8" name="图片 7"/>
          <p:cNvPicPr>
            <a:picLocks noChangeAspect="1"/>
          </p:cNvPicPr>
          <p:nvPr/>
        </p:nvPicPr>
        <p:blipFill>
          <a:blip r:embed="rId3"/>
          <a:stretch>
            <a:fillRect/>
          </a:stretch>
        </p:blipFill>
        <p:spPr>
          <a:xfrm>
            <a:off x="1208631" y="1602203"/>
            <a:ext cx="4779334" cy="2089516"/>
          </a:xfrm>
          <a:prstGeom prst="rect">
            <a:avLst/>
          </a:prstGeom>
        </p:spPr>
      </p:pic>
      <p:pic>
        <p:nvPicPr>
          <p:cNvPr id="9" name="图片 8"/>
          <p:cNvPicPr>
            <a:picLocks noChangeAspect="1"/>
          </p:cNvPicPr>
          <p:nvPr/>
        </p:nvPicPr>
        <p:blipFill>
          <a:blip r:embed="rId4"/>
          <a:stretch>
            <a:fillRect/>
          </a:stretch>
        </p:blipFill>
        <p:spPr>
          <a:xfrm>
            <a:off x="6380327" y="1602203"/>
            <a:ext cx="4489310" cy="2089469"/>
          </a:xfrm>
          <a:prstGeom prst="rect">
            <a:avLst/>
          </a:prstGeom>
        </p:spPr>
      </p:pic>
      <p:sp>
        <p:nvSpPr>
          <p:cNvPr id="3" name="右箭头 2"/>
          <p:cNvSpPr/>
          <p:nvPr/>
        </p:nvSpPr>
        <p:spPr>
          <a:xfrm rot="5400000">
            <a:off x="3328731" y="3766735"/>
            <a:ext cx="539133" cy="566429"/>
          </a:xfrm>
          <a:prstGeom prst="rightArrow">
            <a:avLst/>
          </a:prstGeom>
          <a:solidFill>
            <a:srgbClr val="41AE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098265" y="4230806"/>
            <a:ext cx="10045132" cy="2308324"/>
          </a:xfrm>
          <a:prstGeom prst="rect">
            <a:avLst/>
          </a:prstGeom>
        </p:spPr>
        <p:txBody>
          <a:bodyPr wrap="square">
            <a:spAutoFit/>
          </a:bodyPr>
          <a:lstStyle/>
          <a:p>
            <a:pPr>
              <a:lnSpc>
                <a:spcPct val="150000"/>
              </a:lnSpc>
            </a:pPr>
            <a:r>
              <a:rPr lang="zh-CN" altLang="en-US" sz="2400" b="1" dirty="0" smtClean="0">
                <a:solidFill>
                  <a:srgbClr val="FFFF00"/>
                </a:solidFill>
                <a:latin typeface="黑体" panose="02010609060101010101" pitchFamily="49" charset="-122"/>
                <a:ea typeface="黑体" panose="02010609060101010101" pitchFamily="49" charset="-122"/>
              </a:rPr>
              <a:t>监督学习目标：</a:t>
            </a:r>
            <a:r>
              <a:rPr lang="zh-CN" altLang="en-US" sz="2400" dirty="0" smtClean="0">
                <a:latin typeface="仿宋" panose="02010609060101010101" pitchFamily="49" charset="-122"/>
                <a:ea typeface="仿宋" panose="02010609060101010101" pitchFamily="49" charset="-122"/>
              </a:rPr>
              <a:t>利用</a:t>
            </a:r>
            <a:r>
              <a:rPr lang="zh-CN" altLang="en-US" sz="2400" dirty="0">
                <a:latin typeface="仿宋" panose="02010609060101010101" pitchFamily="49" charset="-122"/>
                <a:ea typeface="仿宋" panose="02010609060101010101" pitchFamily="49" charset="-122"/>
              </a:rPr>
              <a:t>一组带有标签的数据，学习从输入到输出的映射，然后将这种映射关系应用到未知数据上，达到分类或回归的目的。</a:t>
            </a:r>
          </a:p>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分类：当输出是离散的，学习任务为分类任务。</a:t>
            </a:r>
          </a:p>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回归：当输出是连续的，学习任务为回归任务</a:t>
            </a:r>
          </a:p>
        </p:txBody>
      </p:sp>
      <p:sp>
        <p:nvSpPr>
          <p:cNvPr id="7" name="右箭头 6"/>
          <p:cNvSpPr/>
          <p:nvPr/>
        </p:nvSpPr>
        <p:spPr>
          <a:xfrm rot="5400000">
            <a:off x="8355415" y="3677978"/>
            <a:ext cx="539133" cy="566429"/>
          </a:xfrm>
          <a:prstGeom prst="rightArrow">
            <a:avLst/>
          </a:prstGeom>
          <a:solidFill>
            <a:srgbClr val="41AE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576981" y="4319516"/>
            <a:ext cx="5709718" cy="1200329"/>
          </a:xfrm>
          <a:prstGeom prst="rect">
            <a:avLst/>
          </a:prstGeom>
        </p:spPr>
        <p:txBody>
          <a:bodyPr wrap="square">
            <a:spAutoFit/>
          </a:bodyPr>
          <a:lstStyle/>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非监督学习的目标：</a:t>
            </a:r>
            <a:r>
              <a:rPr lang="zh-CN" altLang="en-US" sz="2400" dirty="0" smtClean="0">
                <a:latin typeface="仿宋" panose="02010609060101010101" pitchFamily="49" charset="-122"/>
                <a:ea typeface="仿宋" panose="02010609060101010101" pitchFamily="49" charset="-122"/>
              </a:rPr>
              <a:t>利用</a:t>
            </a:r>
            <a:r>
              <a:rPr lang="zh-CN" altLang="en-US" sz="2400" dirty="0">
                <a:latin typeface="仿宋" panose="02010609060101010101" pitchFamily="49" charset="-122"/>
                <a:ea typeface="仿宋" panose="02010609060101010101" pitchFamily="49" charset="-122"/>
              </a:rPr>
              <a:t>无标签的数据学习数据的分布或数据与数据之间的</a:t>
            </a:r>
            <a:r>
              <a:rPr lang="zh-CN" altLang="en-US" sz="2400" dirty="0" smtClean="0">
                <a:latin typeface="仿宋" panose="02010609060101010101" pitchFamily="49" charset="-122"/>
                <a:ea typeface="仿宋" panose="02010609060101010101" pitchFamily="49" charset="-122"/>
              </a:rPr>
              <a:t>关系。</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8634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6" presetClass="exit" presetSubtype="21" fill="hold" grpId="1" nodeType="with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7" grpId="0" animBg="1"/>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8265" y="557910"/>
            <a:ext cx="5377597"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a:t>
            </a:r>
            <a:r>
              <a:rPr lang="en-US" altLang="zh-CN" sz="3200" dirty="0" smtClean="0">
                <a:latin typeface="华文仿宋" panose="02010600040101010101" pitchFamily="2" charset="-122"/>
                <a:ea typeface="华文仿宋" panose="02010600040101010101" pitchFamily="2" charset="-122"/>
              </a:rPr>
              <a:t>1</a:t>
            </a:r>
            <a:r>
              <a:rPr lang="zh-CN" altLang="en-US" sz="3200" dirty="0" smtClean="0">
                <a:latin typeface="华文仿宋" panose="02010600040101010101" pitchFamily="2" charset="-122"/>
                <a:ea typeface="华文仿宋" panose="02010600040101010101" pitchFamily="2" charset="-122"/>
              </a:rPr>
              <a:t>）常见的机器学习模型</a:t>
            </a:r>
            <a:endParaRPr lang="zh-CN" altLang="en-US" sz="3200" dirty="0">
              <a:latin typeface="华文仿宋" panose="02010600040101010101" pitchFamily="2" charset="-122"/>
              <a:ea typeface="华文仿宋" panose="02010600040101010101" pitchFamily="2" charset="-122"/>
            </a:endParaRPr>
          </a:p>
        </p:txBody>
      </p:sp>
      <p:pic>
        <p:nvPicPr>
          <p:cNvPr id="8" name="图片 7"/>
          <p:cNvPicPr>
            <a:picLocks noChangeAspect="1"/>
          </p:cNvPicPr>
          <p:nvPr/>
        </p:nvPicPr>
        <p:blipFill>
          <a:blip r:embed="rId3"/>
          <a:stretch>
            <a:fillRect/>
          </a:stretch>
        </p:blipFill>
        <p:spPr>
          <a:xfrm>
            <a:off x="5691116" y="1663618"/>
            <a:ext cx="5654740" cy="2472242"/>
          </a:xfrm>
          <a:prstGeom prst="rect">
            <a:avLst/>
          </a:prstGeom>
        </p:spPr>
      </p:pic>
      <p:sp>
        <p:nvSpPr>
          <p:cNvPr id="3" name="文本框 2"/>
          <p:cNvSpPr txBox="1"/>
          <p:nvPr/>
        </p:nvSpPr>
        <p:spPr>
          <a:xfrm>
            <a:off x="832513" y="1513492"/>
            <a:ext cx="4769893" cy="3970318"/>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1.1</a:t>
            </a: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KNN</a:t>
            </a: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K-</a:t>
            </a:r>
            <a:r>
              <a:rPr lang="zh-CN" altLang="en-US" sz="2400" dirty="0" smtClean="0">
                <a:latin typeface="仿宋" panose="02010609060101010101" pitchFamily="49" charset="-122"/>
                <a:ea typeface="仿宋" panose="02010609060101010101" pitchFamily="49" charset="-122"/>
              </a:rPr>
              <a:t>最近邻）算法</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思  路：</a:t>
            </a:r>
            <a:endParaRPr lang="en-US" altLang="zh-CN" sz="2400" dirty="0" smtClean="0">
              <a:solidFill>
                <a:srgbClr val="FFFF00"/>
              </a:solidFill>
              <a:latin typeface="黑体" panose="02010609060101010101" pitchFamily="49" charset="-122"/>
              <a:ea typeface="黑体" panose="02010609060101010101" pitchFamily="49" charset="-122"/>
            </a:endParaRPr>
          </a:p>
          <a:p>
            <a:pPr>
              <a:lnSpc>
                <a:spcPct val="150000"/>
              </a:lnSpc>
            </a:pPr>
            <a:r>
              <a:rPr lang="zh-CN" altLang="en-US" sz="2400" dirty="0" smtClean="0">
                <a:latin typeface="仿宋" panose="02010609060101010101" pitchFamily="49" charset="-122"/>
                <a:ea typeface="仿宋" panose="02010609060101010101" pitchFamily="49" charset="-122"/>
              </a:rPr>
              <a:t>    通过</a:t>
            </a:r>
            <a:r>
              <a:rPr lang="zh-CN" altLang="en-US" sz="2400" dirty="0">
                <a:latin typeface="仿宋" panose="02010609060101010101" pitchFamily="49" charset="-122"/>
                <a:ea typeface="仿宋" panose="02010609060101010101" pitchFamily="49" charset="-122"/>
              </a:rPr>
              <a:t>计算待分类数据点，与已有数据集中的所有数据点的距离。取距离最小的前</a:t>
            </a:r>
            <a:r>
              <a:rPr lang="en-US" altLang="zh-CN" sz="2400" dirty="0">
                <a:latin typeface="仿宋" panose="02010609060101010101" pitchFamily="49" charset="-122"/>
                <a:ea typeface="仿宋" panose="02010609060101010101" pitchFamily="49" charset="-122"/>
              </a:rPr>
              <a:t>K</a:t>
            </a:r>
            <a:r>
              <a:rPr lang="zh-CN" altLang="en-US" sz="2400" dirty="0">
                <a:latin typeface="仿宋" panose="02010609060101010101" pitchFamily="49" charset="-122"/>
                <a:ea typeface="仿宋" panose="02010609060101010101" pitchFamily="49" charset="-122"/>
              </a:rPr>
              <a:t>个点，根据“少数服从多数“的原则，将这个数据点划分为出现次数最多的那个类别。</a:t>
            </a:r>
          </a:p>
        </p:txBody>
      </p:sp>
      <p:sp>
        <p:nvSpPr>
          <p:cNvPr id="4" name="圆角矩形 3"/>
          <p:cNvSpPr/>
          <p:nvPr/>
        </p:nvSpPr>
        <p:spPr>
          <a:xfrm>
            <a:off x="8898340" y="1733266"/>
            <a:ext cx="2067636" cy="416256"/>
          </a:xfrm>
          <a:prstGeom prst="roundRect">
            <a:avLst/>
          </a:prstGeom>
          <a:solidFill>
            <a:srgbClr val="41AEBD">
              <a:alpha val="4313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823027" y="4283481"/>
            <a:ext cx="5142949" cy="1200329"/>
          </a:xfrm>
          <a:prstGeom prst="rect">
            <a:avLst/>
          </a:prstGeom>
          <a:noFill/>
          <a:ln>
            <a:solidFill>
              <a:schemeClr val="tx1"/>
            </a:solidFill>
          </a:ln>
        </p:spPr>
        <p:txBody>
          <a:bodyPr wrap="square" rtlCol="0">
            <a:spAutoFit/>
          </a:bodyPr>
          <a:lstStyle/>
          <a:p>
            <a:r>
              <a:rPr lang="zh-CN" altLang="en-US" sz="2400" dirty="0" smtClean="0">
                <a:latin typeface="仿宋" panose="02010609060101010101" pitchFamily="49" charset="-122"/>
                <a:ea typeface="仿宋" panose="02010609060101010101" pitchFamily="49" charset="-122"/>
              </a:rPr>
              <a:t>简单</a:t>
            </a:r>
            <a:r>
              <a:rPr lang="zh-CN" altLang="en-US" sz="2400" dirty="0">
                <a:latin typeface="仿宋" panose="02010609060101010101" pitchFamily="49" charset="-122"/>
                <a:ea typeface="仿宋" panose="02010609060101010101" pitchFamily="49" charset="-122"/>
              </a:rPr>
              <a:t>说</a:t>
            </a:r>
            <a:r>
              <a:rPr lang="zh-CN" altLang="en-US" sz="2400" dirty="0" smtClean="0">
                <a:latin typeface="仿宋" panose="02010609060101010101" pitchFamily="49" charset="-122"/>
                <a:ea typeface="仿宋" panose="02010609060101010101" pitchFamily="49" charset="-122"/>
              </a:rPr>
              <a:t>：给一</a:t>
            </a:r>
            <a:r>
              <a:rPr lang="zh-CN" altLang="en-US" sz="2400" dirty="0">
                <a:latin typeface="仿宋" panose="02010609060101010101" pitchFamily="49" charset="-122"/>
                <a:ea typeface="仿宋" panose="02010609060101010101" pitchFamily="49" charset="-122"/>
              </a:rPr>
              <a:t>个新的数据时，离它最近的 </a:t>
            </a:r>
            <a:r>
              <a:rPr lang="en-US" altLang="zh-CN" sz="2400" dirty="0">
                <a:latin typeface="仿宋" panose="02010609060101010101" pitchFamily="49" charset="-122"/>
                <a:ea typeface="仿宋" panose="02010609060101010101" pitchFamily="49" charset="-122"/>
              </a:rPr>
              <a:t>k </a:t>
            </a:r>
            <a:r>
              <a:rPr lang="zh-CN" altLang="en-US" sz="2400" dirty="0">
                <a:latin typeface="仿宋" panose="02010609060101010101" pitchFamily="49" charset="-122"/>
                <a:ea typeface="仿宋" panose="02010609060101010101" pitchFamily="49" charset="-122"/>
              </a:rPr>
              <a:t>个点中，哪个类别多，这个数据就属于哪</a:t>
            </a:r>
            <a:r>
              <a:rPr lang="zh-CN" altLang="en-US" sz="2400" dirty="0" smtClean="0">
                <a:latin typeface="仿宋" panose="02010609060101010101" pitchFamily="49" charset="-122"/>
                <a:ea typeface="仿宋" panose="02010609060101010101" pitchFamily="49" charset="-122"/>
              </a:rPr>
              <a:t>一类。</a:t>
            </a:r>
            <a:endParaRPr lang="zh-CN" altLang="en-US" sz="24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3619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4024" y="633096"/>
            <a:ext cx="5377597" cy="584775"/>
          </a:xfrm>
          <a:prstGeom prst="rect">
            <a:avLst/>
          </a:prstGeom>
          <a:noFill/>
        </p:spPr>
        <p:txBody>
          <a:bodyPr wrap="square" rtlCol="0">
            <a:spAutoFit/>
          </a:bodyPr>
          <a:lstStyle/>
          <a:p>
            <a:r>
              <a:rPr lang="en-US" altLang="zh-CN" sz="3200" dirty="0" smtClean="0">
                <a:latin typeface="仿宋" panose="02010609060101010101" pitchFamily="49" charset="-122"/>
                <a:ea typeface="仿宋" panose="02010609060101010101" pitchFamily="49" charset="-122"/>
              </a:rPr>
              <a:t>KNN</a:t>
            </a:r>
            <a:r>
              <a:rPr lang="zh-CN" altLang="en-US" sz="3200" dirty="0">
                <a:latin typeface="仿宋" panose="02010609060101010101" pitchFamily="49" charset="-122"/>
                <a:ea typeface="仿宋" panose="02010609060101010101" pitchFamily="49" charset="-122"/>
              </a:rPr>
              <a:t>（</a:t>
            </a:r>
            <a:r>
              <a:rPr lang="en-US" altLang="zh-CN" sz="3200" dirty="0">
                <a:latin typeface="仿宋" panose="02010609060101010101" pitchFamily="49" charset="-122"/>
                <a:ea typeface="仿宋" panose="02010609060101010101" pitchFamily="49" charset="-122"/>
              </a:rPr>
              <a:t>K-</a:t>
            </a:r>
            <a:r>
              <a:rPr lang="zh-CN" altLang="en-US" sz="3200" dirty="0">
                <a:latin typeface="仿宋" panose="02010609060101010101" pitchFamily="49" charset="-122"/>
                <a:ea typeface="仿宋" panose="02010609060101010101" pitchFamily="49" charset="-122"/>
              </a:rPr>
              <a:t>最近邻）</a:t>
            </a:r>
            <a:r>
              <a:rPr lang="zh-CN" altLang="en-US" sz="3200" dirty="0" smtClean="0">
                <a:latin typeface="仿宋" panose="02010609060101010101" pitchFamily="49" charset="-122"/>
                <a:ea typeface="仿宋" panose="02010609060101010101" pitchFamily="49" charset="-122"/>
              </a:rPr>
              <a:t>算法</a:t>
            </a:r>
            <a:endParaRPr lang="zh-CN" altLang="en-US" sz="3200" dirty="0">
              <a:latin typeface="华文仿宋" panose="02010600040101010101" pitchFamily="2" charset="-122"/>
              <a:ea typeface="华文仿宋" panose="02010600040101010101" pitchFamily="2" charset="-122"/>
            </a:endParaRPr>
          </a:p>
        </p:txBody>
      </p:sp>
      <p:pic>
        <p:nvPicPr>
          <p:cNvPr id="1026" name="Picture 2" descr="https://p3.pstatp.com/large/434e00022edc52fa30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897" y="1905096"/>
            <a:ext cx="3555622" cy="258774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stretch>
            <a:fillRect/>
          </a:stretch>
        </p:blipFill>
        <p:spPr>
          <a:xfrm>
            <a:off x="6021860" y="1905096"/>
            <a:ext cx="3255968" cy="2587741"/>
          </a:xfrm>
          <a:prstGeom prst="rect">
            <a:avLst/>
          </a:prstGeom>
        </p:spPr>
      </p:pic>
      <p:sp>
        <p:nvSpPr>
          <p:cNvPr id="7" name="矩形 6"/>
          <p:cNvSpPr/>
          <p:nvPr/>
        </p:nvSpPr>
        <p:spPr>
          <a:xfrm>
            <a:off x="464024" y="4434470"/>
            <a:ext cx="11129749" cy="2308324"/>
          </a:xfrm>
          <a:prstGeom prst="rect">
            <a:avLst/>
          </a:prstGeom>
        </p:spPr>
        <p:txBody>
          <a:bodyPr wrap="square">
            <a:spAutoFit/>
          </a:bodyPr>
          <a:lstStyle/>
          <a:p>
            <a:pPr>
              <a:lnSpc>
                <a:spcPct val="150000"/>
              </a:lnSpc>
            </a:pPr>
            <a:r>
              <a:rPr lang="zh-CN" altLang="en-US" sz="2400" dirty="0" smtClean="0">
                <a:solidFill>
                  <a:srgbClr val="FFFF00"/>
                </a:solidFill>
                <a:latin typeface="仿宋" panose="02010609060101010101" pitchFamily="49" charset="-122"/>
                <a:ea typeface="仿宋" panose="02010609060101010101" pitchFamily="49" charset="-122"/>
              </a:rPr>
              <a:t>待解决问题：</a:t>
            </a:r>
            <a:r>
              <a:rPr lang="zh-CN" altLang="en-US" sz="2400" dirty="0" smtClean="0">
                <a:latin typeface="仿宋" panose="02010609060101010101" pitchFamily="49" charset="-122"/>
                <a:ea typeface="仿宋" panose="02010609060101010101" pitchFamily="49" charset="-122"/>
              </a:rPr>
              <a:t>要</a:t>
            </a:r>
            <a:r>
              <a:rPr lang="zh-CN" altLang="en-US" sz="2400" dirty="0">
                <a:latin typeface="仿宋" panose="02010609060101010101" pitchFamily="49" charset="-122"/>
                <a:ea typeface="仿宋" panose="02010609060101010101" pitchFamily="49" charset="-122"/>
              </a:rPr>
              <a:t>区分“猫”和“狗”，通过“</a:t>
            </a:r>
            <a:r>
              <a:rPr lang="en-US" altLang="zh-CN" sz="2400" dirty="0">
                <a:latin typeface="仿宋" panose="02010609060101010101" pitchFamily="49" charset="-122"/>
                <a:ea typeface="仿宋" panose="02010609060101010101" pitchFamily="49" charset="-122"/>
              </a:rPr>
              <a:t>claws”</a:t>
            </a:r>
            <a:r>
              <a:rPr lang="zh-CN" altLang="en-US" sz="2400" dirty="0">
                <a:latin typeface="仿宋" panose="02010609060101010101" pitchFamily="49" charset="-122"/>
                <a:ea typeface="仿宋" panose="02010609060101010101" pitchFamily="49" charset="-122"/>
              </a:rPr>
              <a:t>和“</a:t>
            </a:r>
            <a:r>
              <a:rPr lang="en-US" altLang="zh-CN" sz="2400" dirty="0">
                <a:latin typeface="仿宋" panose="02010609060101010101" pitchFamily="49" charset="-122"/>
                <a:ea typeface="仿宋" panose="02010609060101010101" pitchFamily="49" charset="-122"/>
              </a:rPr>
              <a:t>sound”</a:t>
            </a:r>
            <a:r>
              <a:rPr lang="zh-CN" altLang="en-US" sz="2400" dirty="0">
                <a:latin typeface="仿宋" panose="02010609060101010101" pitchFamily="49" charset="-122"/>
                <a:ea typeface="仿宋" panose="02010609060101010101" pitchFamily="49" charset="-122"/>
              </a:rPr>
              <a:t>两</a:t>
            </a:r>
            <a:r>
              <a:rPr lang="zh-CN" altLang="en-US" sz="2400" dirty="0" smtClean="0">
                <a:latin typeface="仿宋" panose="02010609060101010101" pitchFamily="49" charset="-122"/>
                <a:ea typeface="仿宋" panose="02010609060101010101" pitchFamily="49" charset="-122"/>
              </a:rPr>
              <a:t>个特征来</a:t>
            </a:r>
            <a:r>
              <a:rPr lang="zh-CN" altLang="en-US" sz="2400" dirty="0">
                <a:latin typeface="仿宋" panose="02010609060101010101" pitchFamily="49" charset="-122"/>
                <a:ea typeface="仿宋" panose="02010609060101010101" pitchFamily="49" charset="-122"/>
              </a:rPr>
              <a:t>判断的话，圆形和三角形是已知分类的了，那么这个“</a:t>
            </a:r>
            <a:r>
              <a:rPr lang="en-US" altLang="zh-CN" sz="2400" dirty="0">
                <a:latin typeface="仿宋" panose="02010609060101010101" pitchFamily="49" charset="-122"/>
                <a:ea typeface="仿宋" panose="02010609060101010101" pitchFamily="49" charset="-122"/>
              </a:rPr>
              <a:t>star”</a:t>
            </a:r>
            <a:r>
              <a:rPr lang="zh-CN" altLang="en-US" sz="2400" dirty="0">
                <a:latin typeface="仿宋" panose="02010609060101010101" pitchFamily="49" charset="-122"/>
                <a:ea typeface="仿宋" panose="02010609060101010101" pitchFamily="49" charset="-122"/>
              </a:rPr>
              <a:t>代表的是哪一类</a:t>
            </a:r>
            <a:r>
              <a:rPr lang="zh-CN" altLang="en-US" sz="2400" dirty="0" smtClean="0">
                <a:latin typeface="仿宋" panose="02010609060101010101" pitchFamily="49" charset="-122"/>
                <a:ea typeface="仿宋" panose="02010609060101010101" pitchFamily="49" charset="-122"/>
              </a:rPr>
              <a:t>呢？</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solidFill>
                  <a:srgbClr val="FFFF00"/>
                </a:solidFill>
                <a:latin typeface="仿宋" panose="02010609060101010101" pitchFamily="49" charset="-122"/>
                <a:ea typeface="仿宋" panose="02010609060101010101" pitchFamily="49" charset="-122"/>
              </a:rPr>
              <a:t>比较结果：</a:t>
            </a:r>
            <a:r>
              <a:rPr lang="en-US" altLang="zh-CN" sz="2400" dirty="0" smtClean="0">
                <a:latin typeface="仿宋" panose="02010609060101010101" pitchFamily="49" charset="-122"/>
                <a:ea typeface="仿宋" panose="02010609060101010101" pitchFamily="49" charset="-122"/>
              </a:rPr>
              <a:t>k</a:t>
            </a:r>
            <a:r>
              <a:rPr lang="zh-CN" altLang="en-US" sz="2400" dirty="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3</a:t>
            </a:r>
            <a:r>
              <a:rPr lang="zh-CN" altLang="en-US" sz="2400" dirty="0">
                <a:latin typeface="仿宋" panose="02010609060101010101" pitchFamily="49" charset="-122"/>
                <a:ea typeface="仿宋" panose="02010609060101010101" pitchFamily="49" charset="-122"/>
              </a:rPr>
              <a:t>时，这三条线链接的点就是最近的三个点，那么圆形多一些，所以这个</a:t>
            </a:r>
            <a:r>
              <a:rPr lang="en-US" altLang="zh-CN" sz="2400" dirty="0">
                <a:latin typeface="仿宋" panose="02010609060101010101" pitchFamily="49" charset="-122"/>
                <a:ea typeface="仿宋" panose="02010609060101010101" pitchFamily="49" charset="-122"/>
              </a:rPr>
              <a:t>star</a:t>
            </a:r>
            <a:r>
              <a:rPr lang="zh-CN" altLang="en-US" sz="2400" dirty="0">
                <a:latin typeface="仿宋" panose="02010609060101010101" pitchFamily="49" charset="-122"/>
                <a:ea typeface="仿宋" panose="02010609060101010101" pitchFamily="49" charset="-122"/>
              </a:rPr>
              <a:t>就是属于</a:t>
            </a:r>
            <a:r>
              <a:rPr lang="zh-CN" altLang="en-US" sz="2400" dirty="0" smtClean="0">
                <a:latin typeface="仿宋" panose="02010609060101010101" pitchFamily="49" charset="-122"/>
                <a:ea typeface="仿宋" panose="02010609060101010101" pitchFamily="49" charset="-122"/>
              </a:rPr>
              <a:t>猫。</a:t>
            </a:r>
            <a:endParaRPr lang="zh-CN" altLang="en-US" sz="2400" dirty="0">
              <a:latin typeface="仿宋" panose="02010609060101010101" pitchFamily="49" charset="-122"/>
              <a:ea typeface="仿宋" panose="02010609060101010101" pitchFamily="49" charset="-122"/>
            </a:endParaRPr>
          </a:p>
        </p:txBody>
      </p:sp>
      <p:sp>
        <p:nvSpPr>
          <p:cNvPr id="9" name="文本框 8"/>
          <p:cNvSpPr txBox="1"/>
          <p:nvPr/>
        </p:nvSpPr>
        <p:spPr>
          <a:xfrm>
            <a:off x="464024" y="1293058"/>
            <a:ext cx="2067636"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案例解读：</a:t>
            </a:r>
            <a:endParaRPr lang="zh-CN" altLang="en-US" sz="24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582064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1663828-2307-4E0A-8F31-C10FCFF6F76F}"/>
              </a:ext>
            </a:extLst>
          </p:cNvPr>
          <p:cNvSpPr/>
          <p:nvPr/>
        </p:nvSpPr>
        <p:spPr>
          <a:xfrm>
            <a:off x="743269" y="668769"/>
            <a:ext cx="4780605" cy="523220"/>
          </a:xfrm>
          <a:prstGeom prst="rect">
            <a:avLst/>
          </a:prstGeom>
        </p:spPr>
        <p:txBody>
          <a:bodyPr wrap="square">
            <a:spAutoFit/>
          </a:bodyPr>
          <a:lstStyle/>
          <a:p>
            <a:r>
              <a:rPr lang="zh-CN" altLang="en-US" sz="2800" b="1" dirty="0">
                <a:latin typeface="黑体" panose="02010609060101010101" pitchFamily="49" charset="-122"/>
                <a:ea typeface="黑体" panose="02010609060101010101" pitchFamily="49" charset="-122"/>
              </a:rPr>
              <a:t>人类思考与机器学习的类比</a:t>
            </a:r>
          </a:p>
        </p:txBody>
      </p:sp>
      <p:pic>
        <p:nvPicPr>
          <p:cNvPr id="5" name="图片 4">
            <a:extLst>
              <a:ext uri="{FF2B5EF4-FFF2-40B4-BE49-F238E27FC236}">
                <a16:creationId xmlns:a16="http://schemas.microsoft.com/office/drawing/2014/main" id="{E6CF9B57-161A-46E7-BACD-C22E26E04849}"/>
              </a:ext>
            </a:extLst>
          </p:cNvPr>
          <p:cNvPicPr>
            <a:picLocks noChangeAspect="1"/>
          </p:cNvPicPr>
          <p:nvPr/>
        </p:nvPicPr>
        <p:blipFill>
          <a:blip r:embed="rId3"/>
          <a:stretch>
            <a:fillRect/>
          </a:stretch>
        </p:blipFill>
        <p:spPr>
          <a:xfrm>
            <a:off x="2947190" y="1590551"/>
            <a:ext cx="6716923" cy="3467212"/>
          </a:xfrm>
          <a:prstGeom prst="rect">
            <a:avLst/>
          </a:prstGeom>
        </p:spPr>
      </p:pic>
      <p:sp>
        <p:nvSpPr>
          <p:cNvPr id="10" name="矩形 9">
            <a:extLst>
              <a:ext uri="{FF2B5EF4-FFF2-40B4-BE49-F238E27FC236}">
                <a16:creationId xmlns:a16="http://schemas.microsoft.com/office/drawing/2014/main" id="{1143CCD1-4B25-41A2-A51A-3BA53892C98E}"/>
              </a:ext>
            </a:extLst>
          </p:cNvPr>
          <p:cNvSpPr/>
          <p:nvPr/>
        </p:nvSpPr>
        <p:spPr>
          <a:xfrm>
            <a:off x="1654524" y="5149028"/>
            <a:ext cx="9302256" cy="1113766"/>
          </a:xfrm>
          <a:prstGeom prst="rect">
            <a:avLst/>
          </a:prstGeom>
        </p:spPr>
        <p:txBody>
          <a:bodyPr wrap="square">
            <a:spAutoFit/>
          </a:bodyPr>
          <a:lstStyle/>
          <a:p>
            <a:pPr>
              <a:lnSpc>
                <a:spcPct val="150000"/>
              </a:lnSpc>
            </a:pPr>
            <a:r>
              <a:rPr lang="zh-CN" altLang="en-US" sz="2400" dirty="0">
                <a:latin typeface="仿宋" panose="02010609060101010101" pitchFamily="49" charset="-122"/>
                <a:ea typeface="仿宋" panose="02010609060101010101" pitchFamily="49" charset="-122"/>
              </a:rPr>
              <a:t>机器学习中通过历史数据（经验）“训练”得到模型（算法），新的数据利用“训练”好的模型“预测”结果（性能）。</a:t>
            </a:r>
          </a:p>
        </p:txBody>
      </p:sp>
    </p:spTree>
    <p:extLst>
      <p:ext uri="{BB962C8B-B14F-4D97-AF65-F5344CB8AC3E}">
        <p14:creationId xmlns:p14="http://schemas.microsoft.com/office/powerpoint/2010/main" val="12427215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4024" y="633096"/>
            <a:ext cx="5377597" cy="584775"/>
          </a:xfrm>
          <a:prstGeom prst="rect">
            <a:avLst/>
          </a:prstGeom>
          <a:noFill/>
        </p:spPr>
        <p:txBody>
          <a:bodyPr wrap="square" rtlCol="0">
            <a:spAutoFit/>
          </a:bodyPr>
          <a:lstStyle/>
          <a:p>
            <a:r>
              <a:rPr lang="en-US" altLang="zh-CN" sz="3200" dirty="0" smtClean="0">
                <a:latin typeface="仿宋" panose="02010609060101010101" pitchFamily="49" charset="-122"/>
                <a:ea typeface="仿宋" panose="02010609060101010101" pitchFamily="49" charset="-122"/>
              </a:rPr>
              <a:t>KNN</a:t>
            </a:r>
            <a:r>
              <a:rPr lang="zh-CN" altLang="en-US" sz="3200" dirty="0">
                <a:latin typeface="仿宋" panose="02010609060101010101" pitchFamily="49" charset="-122"/>
                <a:ea typeface="仿宋" panose="02010609060101010101" pitchFamily="49" charset="-122"/>
              </a:rPr>
              <a:t>（</a:t>
            </a:r>
            <a:r>
              <a:rPr lang="en-US" altLang="zh-CN" sz="3200" dirty="0">
                <a:latin typeface="仿宋" panose="02010609060101010101" pitchFamily="49" charset="-122"/>
                <a:ea typeface="仿宋" panose="02010609060101010101" pitchFamily="49" charset="-122"/>
              </a:rPr>
              <a:t>K-</a:t>
            </a:r>
            <a:r>
              <a:rPr lang="zh-CN" altLang="en-US" sz="3200" dirty="0">
                <a:latin typeface="仿宋" panose="02010609060101010101" pitchFamily="49" charset="-122"/>
                <a:ea typeface="仿宋" panose="02010609060101010101" pitchFamily="49" charset="-122"/>
              </a:rPr>
              <a:t>最近邻）</a:t>
            </a:r>
            <a:r>
              <a:rPr lang="zh-CN" altLang="en-US" sz="3200" dirty="0" smtClean="0">
                <a:latin typeface="仿宋" panose="02010609060101010101" pitchFamily="49" charset="-122"/>
                <a:ea typeface="仿宋" panose="02010609060101010101" pitchFamily="49" charset="-122"/>
              </a:rPr>
              <a:t>算法</a:t>
            </a:r>
            <a:endParaRPr lang="zh-CN" altLang="en-US" sz="3200" dirty="0">
              <a:latin typeface="华文仿宋" panose="02010600040101010101" pitchFamily="2" charset="-122"/>
              <a:ea typeface="华文仿宋" panose="02010600040101010101" pitchFamily="2" charset="-122"/>
            </a:endParaRPr>
          </a:p>
        </p:txBody>
      </p:sp>
      <p:sp>
        <p:nvSpPr>
          <p:cNvPr id="9" name="文本框 8"/>
          <p:cNvSpPr txBox="1"/>
          <p:nvPr/>
        </p:nvSpPr>
        <p:spPr>
          <a:xfrm>
            <a:off x="464024" y="1293058"/>
            <a:ext cx="2067636" cy="461665"/>
          </a:xfrm>
          <a:prstGeom prst="rect">
            <a:avLst/>
          </a:prstGeom>
          <a:noFill/>
        </p:spPr>
        <p:txBody>
          <a:bodyPr wrap="square" rtlCol="0">
            <a:spAutoFit/>
          </a:bodyPr>
          <a:lstStyle/>
          <a:p>
            <a:r>
              <a:rPr lang="zh-CN" altLang="en-US" sz="2400" dirty="0" smtClean="0">
                <a:solidFill>
                  <a:srgbClr val="FFFF00"/>
                </a:solidFill>
                <a:latin typeface="黑体" panose="02010609060101010101" pitchFamily="49" charset="-122"/>
                <a:ea typeface="黑体" panose="02010609060101010101" pitchFamily="49" charset="-122"/>
              </a:rPr>
              <a:t>程序参考：</a:t>
            </a:r>
            <a:endParaRPr lang="zh-CN" altLang="en-US" sz="2400" dirty="0">
              <a:solidFill>
                <a:srgbClr val="FFFF00"/>
              </a:solidFill>
              <a:latin typeface="黑体" panose="02010609060101010101" pitchFamily="49" charset="-122"/>
              <a:ea typeface="黑体" panose="02010609060101010101" pitchFamily="49" charset="-122"/>
            </a:endParaRPr>
          </a:p>
        </p:txBody>
      </p:sp>
      <p:sp>
        <p:nvSpPr>
          <p:cNvPr id="4" name="矩形 3"/>
          <p:cNvSpPr/>
          <p:nvPr/>
        </p:nvSpPr>
        <p:spPr>
          <a:xfrm>
            <a:off x="2074460" y="1287259"/>
            <a:ext cx="10117540" cy="4708981"/>
          </a:xfrm>
          <a:prstGeom prst="rect">
            <a:avLst/>
          </a:prstGeom>
        </p:spPr>
        <p:txBody>
          <a:bodyPr wrap="square">
            <a:spAutoFit/>
          </a:bodyPr>
          <a:lstStyle/>
          <a:p>
            <a:r>
              <a:rPr lang="en-US" altLang="zh-CN" sz="2000" dirty="0" smtClean="0">
                <a:latin typeface="仿宋" panose="02010609060101010101" pitchFamily="49" charset="-122"/>
                <a:ea typeface="仿宋" panose="02010609060101010101" pitchFamily="49" charset="-122"/>
              </a:rPr>
              <a:t>import </a:t>
            </a:r>
            <a:r>
              <a:rPr lang="en-US" altLang="zh-CN" sz="2000" dirty="0" err="1">
                <a:latin typeface="仿宋" panose="02010609060101010101" pitchFamily="49" charset="-122"/>
                <a:ea typeface="仿宋" panose="02010609060101010101" pitchFamily="49" charset="-122"/>
              </a:rPr>
              <a:t>numpy</a:t>
            </a:r>
            <a:r>
              <a:rPr lang="en-US" altLang="zh-CN" sz="2000" dirty="0">
                <a:latin typeface="仿宋" panose="02010609060101010101" pitchFamily="49" charset="-122"/>
                <a:ea typeface="仿宋" panose="02010609060101010101" pitchFamily="49" charset="-122"/>
              </a:rPr>
              <a:t> as np</a:t>
            </a: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sklearn.datasets</a:t>
            </a:r>
            <a:r>
              <a:rPr lang="en-US" altLang="zh-CN" sz="2000" dirty="0">
                <a:latin typeface="仿宋" panose="02010609060101010101" pitchFamily="49" charset="-122"/>
                <a:ea typeface="仿宋" panose="02010609060101010101" pitchFamily="49" charset="-122"/>
              </a:rPr>
              <a:t> import </a:t>
            </a:r>
            <a:r>
              <a:rPr lang="en-US" altLang="zh-CN" sz="2000" dirty="0" err="1">
                <a:latin typeface="仿宋" panose="02010609060101010101" pitchFamily="49" charset="-122"/>
                <a:ea typeface="仿宋" panose="02010609060101010101" pitchFamily="49" charset="-122"/>
              </a:rPr>
              <a:t>load_iris</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load_iris</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sklearn.model_selection</a:t>
            </a:r>
            <a:r>
              <a:rPr lang="en-US" altLang="zh-CN" sz="2000" dirty="0">
                <a:latin typeface="仿宋" panose="02010609060101010101" pitchFamily="49" charset="-122"/>
                <a:ea typeface="仿宋" panose="02010609060101010101" pitchFamily="49" charset="-122"/>
              </a:rPr>
              <a:t> import </a:t>
            </a:r>
            <a:r>
              <a:rPr lang="en-US" altLang="zh-CN" sz="2000" dirty="0" err="1">
                <a:latin typeface="仿宋" panose="02010609060101010101" pitchFamily="49" charset="-122"/>
                <a:ea typeface="仿宋" panose="02010609060101010101" pitchFamily="49" charset="-122"/>
              </a:rPr>
              <a:t>train_test_split</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from </a:t>
            </a:r>
            <a:r>
              <a:rPr lang="en-US" altLang="zh-CN" sz="2000" dirty="0" err="1">
                <a:latin typeface="仿宋" panose="02010609060101010101" pitchFamily="49" charset="-122"/>
                <a:ea typeface="仿宋" panose="02010609060101010101" pitchFamily="49" charset="-122"/>
              </a:rPr>
              <a:t>sklearn.neighbors</a:t>
            </a:r>
            <a:r>
              <a:rPr lang="en-US" altLang="zh-CN" sz="2000" dirty="0">
                <a:latin typeface="仿宋" panose="02010609060101010101" pitchFamily="49" charset="-122"/>
                <a:ea typeface="仿宋" panose="02010609060101010101" pitchFamily="49" charset="-122"/>
              </a:rPr>
              <a:t> import </a:t>
            </a:r>
            <a:r>
              <a:rPr lang="en-US" altLang="zh-CN" sz="2000" dirty="0" err="1">
                <a:latin typeface="仿宋" panose="02010609060101010101" pitchFamily="49" charset="-122"/>
                <a:ea typeface="仿宋" panose="02010609060101010101" pitchFamily="49" charset="-122"/>
              </a:rPr>
              <a:t>KNeighborsClassifier</a:t>
            </a:r>
            <a:r>
              <a:rPr lang="en-US" altLang="zh-CN" sz="2000" dirty="0">
                <a:latin typeface="仿宋" panose="02010609060101010101" pitchFamily="49" charset="-122"/>
                <a:ea typeface="仿宋" panose="02010609060101010101" pitchFamily="49" charset="-122"/>
              </a:rPr>
              <a:t>     #K</a:t>
            </a:r>
            <a:r>
              <a:rPr lang="zh-CN" altLang="en-US" sz="2000" dirty="0">
                <a:latin typeface="仿宋" panose="02010609060101010101" pitchFamily="49" charset="-122"/>
                <a:ea typeface="仿宋" panose="02010609060101010101" pitchFamily="49" charset="-122"/>
              </a:rPr>
              <a:t>近邻</a:t>
            </a:r>
            <a:r>
              <a:rPr lang="en-US" altLang="zh-CN" sz="2000" dirty="0">
                <a:latin typeface="仿宋" panose="02010609060101010101" pitchFamily="49" charset="-122"/>
                <a:ea typeface="仿宋" panose="02010609060101010101" pitchFamily="49" charset="-122"/>
              </a:rPr>
              <a:t>#</a:t>
            </a:r>
          </a:p>
          <a:p>
            <a:r>
              <a:rPr lang="en-US" altLang="zh-CN" sz="2000" dirty="0" err="1" smtClean="0">
                <a:latin typeface="仿宋" panose="02010609060101010101" pitchFamily="49" charset="-122"/>
                <a:ea typeface="仿宋" panose="02010609060101010101" pitchFamily="49" charset="-122"/>
              </a:rPr>
              <a:t>X_train,X_test,y_train,y_test</a:t>
            </a:r>
            <a:r>
              <a:rPr lang="en-US" altLang="zh-CN" sz="2000" dirty="0" smtClean="0">
                <a:latin typeface="仿宋" panose="02010609060101010101" pitchFamily="49" charset="-122"/>
                <a:ea typeface="仿宋" panose="02010609060101010101" pitchFamily="49" charset="-122"/>
              </a:rPr>
              <a:t> </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train_test_split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['data'],</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['target'],</a:t>
            </a:r>
            <a:r>
              <a:rPr lang="en-US" altLang="zh-CN" sz="2000" dirty="0" err="1">
                <a:latin typeface="仿宋" panose="02010609060101010101" pitchFamily="49" charset="-122"/>
                <a:ea typeface="仿宋" panose="02010609060101010101" pitchFamily="49" charset="-122"/>
              </a:rPr>
              <a:t>random_state</a:t>
            </a:r>
            <a:r>
              <a:rPr lang="en-US" altLang="zh-CN" sz="2000" dirty="0">
                <a:latin typeface="仿宋" panose="02010609060101010101" pitchFamily="49" charset="-122"/>
                <a:ea typeface="仿宋" panose="02010609060101010101" pitchFamily="49" charset="-122"/>
              </a:rPr>
              <a:t>=0)</a:t>
            </a:r>
          </a:p>
          <a:p>
            <a:r>
              <a:rPr lang="en-US" altLang="zh-CN" sz="2000" dirty="0" smtClean="0">
                <a:latin typeface="仿宋" panose="02010609060101010101" pitchFamily="49" charset="-122"/>
                <a:ea typeface="仿宋" panose="02010609060101010101" pitchFamily="49" charset="-122"/>
              </a:rPr>
              <a:t>module </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KNeighborsClassifier</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n_neighbors</a:t>
            </a:r>
            <a:r>
              <a:rPr lang="en-US" altLang="zh-CN" sz="2000" dirty="0">
                <a:latin typeface="仿宋" panose="02010609060101010101" pitchFamily="49" charset="-122"/>
                <a:ea typeface="仿宋" panose="02010609060101010101" pitchFamily="49" charset="-122"/>
              </a:rPr>
              <a:t>=6</a:t>
            </a:r>
            <a:r>
              <a:rPr lang="en-US" altLang="zh-CN" sz="2000" dirty="0" smtClean="0">
                <a:latin typeface="仿宋" panose="02010609060101010101" pitchFamily="49" charset="-122"/>
                <a:ea typeface="仿宋" panose="02010609060101010101" pitchFamily="49" charset="-122"/>
              </a:rPr>
              <a:t>)	#KNN</a:t>
            </a:r>
            <a:r>
              <a:rPr lang="zh-CN" altLang="en-US" sz="2000" dirty="0" smtClean="0">
                <a:latin typeface="仿宋" panose="02010609060101010101" pitchFamily="49" charset="-122"/>
                <a:ea typeface="仿宋" panose="02010609060101010101" pitchFamily="49" charset="-122"/>
              </a:rPr>
              <a:t>分类器</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module.fit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y_train</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训练函数</a:t>
            </a:r>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y_pred</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module.predict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smtClean="0">
                <a:latin typeface="仿宋" panose="02010609060101010101" pitchFamily="49" charset="-122"/>
                <a:ea typeface="仿宋" panose="02010609060101010101" pitchFamily="49" charset="-122"/>
              </a:rPr>
              <a:t>)					#</a:t>
            </a:r>
            <a:r>
              <a:rPr lang="zh-CN" altLang="en-US" sz="2000" dirty="0" smtClean="0">
                <a:latin typeface="仿宋" panose="02010609060101010101" pitchFamily="49" charset="-122"/>
                <a:ea typeface="仿宋" panose="02010609060101010101" pitchFamily="49" charset="-122"/>
              </a:rPr>
              <a:t>预测函数</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print(</a:t>
            </a:r>
            <a:r>
              <a:rPr lang="en-US" altLang="zh-CN" sz="2000" dirty="0" err="1">
                <a:latin typeface="仿宋" panose="02010609060101010101" pitchFamily="49" charset="-122"/>
                <a:ea typeface="仿宋" panose="02010609060101010101" pitchFamily="49" charset="-122"/>
              </a:rPr>
              <a:t>y_pred</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print(</a:t>
            </a:r>
            <a:r>
              <a:rPr lang="en-US" altLang="zh-CN" sz="2000" dirty="0" err="1">
                <a:latin typeface="仿宋" panose="02010609060101010101" pitchFamily="49" charset="-122"/>
                <a:ea typeface="仿宋" panose="02010609060101010101" pitchFamily="49" charset="-122"/>
              </a:rPr>
              <a:t>len</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y_pred</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print(</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a:t>
            </a:r>
          </a:p>
          <a:p>
            <a:r>
              <a:rPr lang="en-US" altLang="zh-CN" sz="2000" dirty="0" err="1">
                <a:latin typeface="仿宋" panose="02010609060101010101" pitchFamily="49" charset="-122"/>
                <a:ea typeface="仿宋" panose="02010609060101010101" pitchFamily="49" charset="-122"/>
              </a:rPr>
              <a:t>test_score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np.mean</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y_pred</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y_test</a:t>
            </a:r>
            <a:r>
              <a:rPr lang="en-US" altLang="zh-CN" sz="2000" dirty="0" smtClean="0">
                <a:latin typeface="仿宋" panose="02010609060101010101" pitchFamily="49" charset="-122"/>
                <a:ea typeface="仿宋" panose="02010609060101010101" pitchFamily="49" charset="-122"/>
              </a:rPr>
              <a:t>)				#</a:t>
            </a:r>
            <a:r>
              <a:rPr lang="zh-CN" altLang="en-US" sz="2000" dirty="0">
                <a:latin typeface="仿宋" panose="02010609060101010101" pitchFamily="49" charset="-122"/>
                <a:ea typeface="仿宋" panose="02010609060101010101" pitchFamily="49" charset="-122"/>
              </a:rPr>
              <a:t>返回条件成立的占</a:t>
            </a:r>
            <a:r>
              <a:rPr lang="zh-CN" altLang="en-US" sz="2000" dirty="0" smtClean="0">
                <a:latin typeface="仿宋" panose="02010609060101010101" pitchFamily="49" charset="-122"/>
                <a:ea typeface="仿宋" panose="02010609060101010101" pitchFamily="49" charset="-122"/>
              </a:rPr>
              <a:t>比</a:t>
            </a:r>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print(</a:t>
            </a:r>
            <a:r>
              <a:rPr lang="en-US" altLang="zh-CN" sz="2000" dirty="0" err="1">
                <a:latin typeface="仿宋" panose="02010609060101010101" pitchFamily="49" charset="-122"/>
                <a:ea typeface="仿宋" panose="02010609060101010101" pitchFamily="49" charset="-122"/>
              </a:rPr>
              <a:t>test_score</a:t>
            </a:r>
            <a:r>
              <a:rPr lang="en-US" altLang="zh-CN" sz="2000" dirty="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p:txBody>
      </p:sp>
      <p:sp>
        <p:nvSpPr>
          <p:cNvPr id="5" name="矩形 4"/>
          <p:cNvSpPr/>
          <p:nvPr/>
        </p:nvSpPr>
        <p:spPr>
          <a:xfrm>
            <a:off x="1364777" y="6191197"/>
            <a:ext cx="8848334" cy="646331"/>
          </a:xfrm>
          <a:prstGeom prst="rect">
            <a:avLst/>
          </a:prstGeom>
        </p:spPr>
        <p:txBody>
          <a:bodyPr wrap="square">
            <a:spAutoFit/>
          </a:bodyPr>
          <a:lstStyle/>
          <a:p>
            <a:r>
              <a:rPr lang="en-US" altLang="zh-CN" dirty="0" smtClean="0">
                <a:latin typeface="仿宋" panose="02010609060101010101" pitchFamily="49" charset="-122"/>
                <a:ea typeface="仿宋" panose="02010609060101010101" pitchFamily="49" charset="-122"/>
              </a:rPr>
              <a:t>KNN</a:t>
            </a:r>
            <a:r>
              <a:rPr lang="zh-CN" altLang="en-US" dirty="0" smtClean="0">
                <a:latin typeface="仿宋" panose="02010609060101010101" pitchFamily="49" charset="-122"/>
                <a:ea typeface="仿宋" panose="02010609060101010101" pitchFamily="49" charset="-122"/>
              </a:rPr>
              <a:t>参考：https</a:t>
            </a:r>
            <a:r>
              <a:rPr lang="zh-CN" altLang="en-US" dirty="0">
                <a:latin typeface="仿宋" panose="02010609060101010101" pitchFamily="49" charset="-122"/>
                <a:ea typeface="仿宋" panose="02010609060101010101" pitchFamily="49" charset="-122"/>
              </a:rPr>
              <a:t>://www.cnblogs.com/xiaotan-code/p/6680438.</a:t>
            </a:r>
            <a:r>
              <a:rPr lang="zh-CN" altLang="en-US" dirty="0" smtClean="0">
                <a:latin typeface="仿宋" panose="02010609060101010101" pitchFamily="49" charset="-122"/>
                <a:ea typeface="仿宋" panose="02010609060101010101" pitchFamily="49" charset="-122"/>
              </a:rPr>
              <a:t>html</a:t>
            </a:r>
            <a:endParaRPr lang="en-US" altLang="zh-CN" dirty="0" smtClean="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https://scikit-learn.org/dev/modules/classes.html#module-sklearn.neighbors</a:t>
            </a:r>
            <a:endParaRPr lang="zh-CN" altLang="en-US"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5528765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0155" y="435319"/>
            <a:ext cx="6092126" cy="646331"/>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1.2</a:t>
            </a: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SVM</a:t>
            </a:r>
            <a:r>
              <a:rPr lang="zh-CN" altLang="en-US" sz="2400" dirty="0" smtClean="0">
                <a:latin typeface="仿宋" panose="02010609060101010101" pitchFamily="49" charset="-122"/>
                <a:ea typeface="仿宋" panose="02010609060101010101" pitchFamily="49" charset="-122"/>
              </a:rPr>
              <a:t>（支持向量机）算法</a:t>
            </a:r>
            <a:endParaRPr lang="en-US" altLang="zh-CN" sz="2400" dirty="0" smtClean="0">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578" y="1254850"/>
            <a:ext cx="4616711" cy="3364722"/>
          </a:xfrm>
          <a:prstGeom prst="rect">
            <a:avLst/>
          </a:prstGeom>
        </p:spPr>
      </p:pic>
      <p:sp>
        <p:nvSpPr>
          <p:cNvPr id="3" name="矩形 2"/>
          <p:cNvSpPr/>
          <p:nvPr/>
        </p:nvSpPr>
        <p:spPr>
          <a:xfrm>
            <a:off x="730154" y="1254850"/>
            <a:ext cx="6092127" cy="2640723"/>
          </a:xfrm>
          <a:prstGeom prst="rect">
            <a:avLst/>
          </a:prstGeom>
        </p:spPr>
        <p:txBody>
          <a:bodyPr wrap="square">
            <a:spAutoFit/>
          </a:bodyPr>
          <a:lstStyle/>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基本概念理解：</a:t>
            </a:r>
            <a:endParaRPr lang="en-US" altLang="zh-CN" sz="2400" dirty="0" smtClean="0">
              <a:solidFill>
                <a:srgbClr val="FFFF00"/>
              </a:solidFill>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p"/>
            </a:pPr>
            <a:r>
              <a:rPr lang="zh-CN" altLang="en-US" sz="2400" dirty="0" smtClean="0">
                <a:latin typeface="仿宋" panose="02010609060101010101" pitchFamily="49" charset="-122"/>
                <a:ea typeface="仿宋" panose="02010609060101010101" pitchFamily="49" charset="-122"/>
              </a:rPr>
              <a:t>数据线性可分</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如果</a:t>
            </a:r>
            <a:r>
              <a:rPr lang="zh-CN" altLang="en-US" sz="2400" dirty="0">
                <a:latin typeface="仿宋" panose="02010609060101010101" pitchFamily="49" charset="-122"/>
                <a:ea typeface="仿宋" panose="02010609060101010101" pitchFamily="49" charset="-122"/>
              </a:rPr>
              <a:t>一个线性函数能够将样本完全正确的分开，就称这些数据是线性可分的，否则称为非线性可分</a:t>
            </a:r>
            <a:r>
              <a:rPr lang="zh-CN" altLang="en-US" sz="2400" dirty="0" smtClean="0">
                <a:latin typeface="仿宋" panose="02010609060101010101" pitchFamily="49" charset="-122"/>
                <a:ea typeface="仿宋" panose="02010609060101010101" pitchFamily="49" charset="-122"/>
              </a:rPr>
              <a:t>的。</a:t>
            </a:r>
            <a:endParaRPr lang="en-US" altLang="zh-CN" sz="2400" dirty="0" smtClean="0">
              <a:latin typeface="仿宋" panose="02010609060101010101" pitchFamily="49" charset="-122"/>
              <a:ea typeface="仿宋" panose="02010609060101010101" pitchFamily="49" charset="-122"/>
            </a:endParaRPr>
          </a:p>
        </p:txBody>
      </p:sp>
      <p:sp>
        <p:nvSpPr>
          <p:cNvPr id="6" name="矩形 5"/>
          <p:cNvSpPr/>
          <p:nvPr/>
        </p:nvSpPr>
        <p:spPr>
          <a:xfrm>
            <a:off x="730153" y="4155335"/>
            <a:ext cx="10611135" cy="2086725"/>
          </a:xfrm>
          <a:prstGeom prst="rect">
            <a:avLst/>
          </a:prstGeom>
        </p:spPr>
        <p:txBody>
          <a:bodyPr wrap="square">
            <a:spAutoFit/>
          </a:bodyPr>
          <a:lstStyle/>
          <a:p>
            <a:pPr marL="342900" indent="-342900">
              <a:lnSpc>
                <a:spcPct val="150000"/>
              </a:lnSpc>
              <a:buFont typeface="Wingdings" panose="05000000000000000000" pitchFamily="2" charset="2"/>
              <a:buChar char="p"/>
            </a:pPr>
            <a:r>
              <a:rPr lang="zh-CN" altLang="en-US" sz="2400" dirty="0">
                <a:latin typeface="仿宋" panose="02010609060101010101" pitchFamily="49" charset="-122"/>
                <a:ea typeface="仿宋" panose="02010609060101010101" pitchFamily="49" charset="-122"/>
              </a:rPr>
              <a:t>线性函数</a:t>
            </a:r>
            <a:endParaRPr lang="en-US" altLang="zh-CN" sz="2400" dirty="0">
              <a:latin typeface="仿宋" panose="02010609060101010101" pitchFamily="49" charset="-122"/>
              <a:ea typeface="仿宋" panose="02010609060101010101" pitchFamily="49" charset="-122"/>
            </a:endParaRPr>
          </a:p>
          <a:p>
            <a:pPr>
              <a:lnSpc>
                <a:spcPct val="130000"/>
              </a:lnSpc>
            </a:pPr>
            <a:r>
              <a:rPr lang="zh-CN" altLang="en-US" sz="2400" dirty="0">
                <a:latin typeface="仿宋" panose="02010609060101010101" pitchFamily="49" charset="-122"/>
                <a:ea typeface="仿宋" panose="02010609060101010101" pitchFamily="49" charset="-122"/>
              </a:rPr>
              <a:t>在一维空间里就是一个点，在二维空间里就是一条直线，三维空间里就是一个平面，可以如此想象下去，如果不关注空间的维数，这种线性函数还有一个统一的名称</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超平面（</a:t>
            </a:r>
            <a:r>
              <a:rPr lang="en-US" altLang="zh-CN" sz="2400" dirty="0">
                <a:latin typeface="仿宋" panose="02010609060101010101" pitchFamily="49" charset="-122"/>
                <a:ea typeface="仿宋" panose="02010609060101010101" pitchFamily="49" charset="-122"/>
              </a:rPr>
              <a:t>Hyper Plane</a:t>
            </a:r>
            <a:r>
              <a:rPr lang="zh-CN" altLang="en-US" sz="2400" dirty="0">
                <a:latin typeface="仿宋" panose="02010609060101010101" pitchFamily="49" charset="-122"/>
                <a:ea typeface="仿宋" panose="02010609060101010101" pitchFamily="49" charset="-122"/>
              </a:rPr>
              <a:t>）！</a:t>
            </a:r>
          </a:p>
        </p:txBody>
      </p:sp>
    </p:spTree>
    <p:extLst>
      <p:ext uri="{BB962C8B-B14F-4D97-AF65-F5344CB8AC3E}">
        <p14:creationId xmlns:p14="http://schemas.microsoft.com/office/powerpoint/2010/main" val="396084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413" y="2374436"/>
            <a:ext cx="4616711" cy="3364722"/>
          </a:xfrm>
          <a:prstGeom prst="rect">
            <a:avLst/>
          </a:prstGeom>
        </p:spPr>
      </p:pic>
      <p:sp>
        <p:nvSpPr>
          <p:cNvPr id="6" name="矩形 5"/>
          <p:cNvSpPr/>
          <p:nvPr/>
        </p:nvSpPr>
        <p:spPr>
          <a:xfrm>
            <a:off x="661915" y="368082"/>
            <a:ext cx="10611135" cy="646331"/>
          </a:xfrm>
          <a:prstGeom prst="rect">
            <a:avLst/>
          </a:prstGeom>
        </p:spPr>
        <p:txBody>
          <a:bodyPr wrap="square">
            <a:spAutoFit/>
          </a:bodyPr>
          <a:lstStyle/>
          <a:p>
            <a:pPr marL="342900" indent="-342900">
              <a:lnSpc>
                <a:spcPct val="150000"/>
              </a:lnSpc>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rPr>
              <a:t>线性</a:t>
            </a:r>
            <a:r>
              <a:rPr lang="zh-CN" altLang="en-US" sz="2400" dirty="0" smtClean="0">
                <a:latin typeface="黑体" panose="02010609060101010101" pitchFamily="49" charset="-122"/>
                <a:ea typeface="黑体" panose="02010609060101010101" pitchFamily="49" charset="-122"/>
              </a:rPr>
              <a:t>函数如何实现分类？</a:t>
            </a:r>
            <a:endParaRPr lang="en-US" altLang="zh-CN" sz="2400" dirty="0">
              <a:latin typeface="黑体" panose="02010609060101010101" pitchFamily="49" charset="-122"/>
              <a:ea typeface="黑体" panose="02010609060101010101" pitchFamily="49" charset="-122"/>
            </a:endParaRPr>
          </a:p>
        </p:txBody>
      </p:sp>
      <p:sp>
        <p:nvSpPr>
          <p:cNvPr id="4" name="矩形 3"/>
          <p:cNvSpPr/>
          <p:nvPr/>
        </p:nvSpPr>
        <p:spPr>
          <a:xfrm>
            <a:off x="661914" y="3280321"/>
            <a:ext cx="6096000" cy="1944763"/>
          </a:xfrm>
          <a:prstGeom prst="rect">
            <a:avLst/>
          </a:prstGeom>
        </p:spPr>
        <p:txBody>
          <a:bodyPr>
            <a:spAutoFit/>
          </a:bodyPr>
          <a:lstStyle/>
          <a:p>
            <a:pPr>
              <a:lnSpc>
                <a:spcPct val="130000"/>
              </a:lnSpc>
            </a:pPr>
            <a:r>
              <a:rPr lang="zh-CN" altLang="en-US" sz="2400" dirty="0" smtClean="0">
                <a:latin typeface="仿宋" panose="02010609060101010101" pitchFamily="49" charset="-122"/>
                <a:ea typeface="仿宋" panose="02010609060101010101" pitchFamily="49" charset="-122"/>
              </a:rPr>
              <a:t>解决方法：</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在</a:t>
            </a:r>
            <a:r>
              <a:rPr lang="zh-CN" altLang="en-US" sz="2400" dirty="0">
                <a:latin typeface="仿宋" panose="02010609060101010101" pitchFamily="49" charset="-122"/>
                <a:ea typeface="仿宋" panose="02010609060101010101" pitchFamily="49" charset="-122"/>
              </a:rPr>
              <a:t>实值函数的基础上附加一个</a:t>
            </a:r>
            <a:r>
              <a:rPr lang="zh-CN" altLang="en-US" sz="2400" dirty="0" smtClean="0">
                <a:latin typeface="仿宋" panose="02010609060101010101" pitchFamily="49" charset="-122"/>
                <a:ea typeface="仿宋" panose="02010609060101010101" pitchFamily="49" charset="-122"/>
              </a:rPr>
              <a:t>阈值，</a:t>
            </a:r>
            <a:r>
              <a:rPr lang="zh-CN" altLang="en-US" sz="2400" dirty="0">
                <a:latin typeface="仿宋" panose="02010609060101010101" pitchFamily="49" charset="-122"/>
                <a:ea typeface="仿宋" panose="02010609060101010101" pitchFamily="49" charset="-122"/>
              </a:rPr>
              <a:t>通过分类函数执行时得到的值大于还是小于这个阈值来确定类别归属。</a:t>
            </a:r>
            <a:endParaRPr lang="zh-CN" altLang="en-US" sz="3200" dirty="0">
              <a:latin typeface="仿宋" panose="02010609060101010101" pitchFamily="49" charset="-122"/>
              <a:ea typeface="仿宋" panose="02010609060101010101" pitchFamily="49" charset="-122"/>
            </a:endParaRPr>
          </a:p>
        </p:txBody>
      </p:sp>
      <p:sp>
        <p:nvSpPr>
          <p:cNvPr id="7" name="矩形 6"/>
          <p:cNvSpPr/>
          <p:nvPr/>
        </p:nvSpPr>
        <p:spPr>
          <a:xfrm>
            <a:off x="661914" y="1276307"/>
            <a:ext cx="10918210" cy="1532727"/>
          </a:xfrm>
          <a:prstGeom prst="rect">
            <a:avLst/>
          </a:prstGeom>
        </p:spPr>
        <p:txBody>
          <a:bodyPr wrap="square">
            <a:spAutoFit/>
          </a:bodyPr>
          <a:lstStyle/>
          <a:p>
            <a:pPr>
              <a:lnSpc>
                <a:spcPct val="130000"/>
              </a:lnSpc>
            </a:pPr>
            <a:r>
              <a:rPr lang="zh-CN" altLang="en-US" sz="2400" dirty="0" smtClean="0">
                <a:latin typeface="仿宋" panose="02010609060101010101" pitchFamily="49" charset="-122"/>
                <a:ea typeface="仿宋" panose="02010609060101010101" pitchFamily="49" charset="-122"/>
              </a:rPr>
              <a:t>线性函数与分类问题的矛盾：</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一</a:t>
            </a:r>
            <a:r>
              <a:rPr lang="zh-CN" altLang="en-US" sz="2400" dirty="0">
                <a:latin typeface="仿宋" panose="02010609060101010101" pitchFamily="49" charset="-122"/>
                <a:ea typeface="仿宋" panose="02010609060101010101" pitchFamily="49" charset="-122"/>
              </a:rPr>
              <a:t>个线性函数是一个实值函数（即函数的值是连续的实数</a:t>
            </a:r>
            <a:r>
              <a:rPr lang="zh-CN" altLang="en-US"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而分类问题需要</a:t>
            </a:r>
            <a:r>
              <a:rPr lang="zh-CN" altLang="en-US" sz="2400" dirty="0">
                <a:latin typeface="仿宋" panose="02010609060101010101" pitchFamily="49" charset="-122"/>
                <a:ea typeface="仿宋" panose="02010609060101010101" pitchFamily="49" charset="-122"/>
              </a:rPr>
              <a:t>离散的输出值。</a:t>
            </a:r>
            <a:endParaRPr lang="zh-CN" altLang="en-US" sz="32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24579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666" y="1780760"/>
            <a:ext cx="4616711" cy="3364722"/>
          </a:xfrm>
          <a:prstGeom prst="rect">
            <a:avLst/>
          </a:prstGeom>
        </p:spPr>
      </p:pic>
      <p:sp>
        <p:nvSpPr>
          <p:cNvPr id="7" name="矩形 6"/>
          <p:cNvSpPr/>
          <p:nvPr/>
        </p:nvSpPr>
        <p:spPr>
          <a:xfrm>
            <a:off x="661915" y="641687"/>
            <a:ext cx="6557751" cy="4893647"/>
          </a:xfrm>
          <a:prstGeom prst="rect">
            <a:avLst/>
          </a:prstGeom>
        </p:spPr>
        <p:txBody>
          <a:bodyPr wrap="square">
            <a:spAutoFit/>
          </a:bodyPr>
          <a:lstStyle/>
          <a:p>
            <a:pPr>
              <a:lnSpc>
                <a:spcPct val="130000"/>
              </a:lnSpc>
            </a:pPr>
            <a:r>
              <a:rPr lang="zh-CN" altLang="en-US" sz="2400" dirty="0" smtClean="0">
                <a:latin typeface="仿宋" panose="02010609060101010101" pitchFamily="49" charset="-122"/>
                <a:ea typeface="仿宋" panose="02010609060101010101" pitchFamily="49" charset="-122"/>
              </a:rPr>
              <a:t>举例：如线性函数，</a:t>
            </a:r>
            <a:endParaRPr lang="en-US" altLang="zh-CN" sz="2400" dirty="0" smtClean="0">
              <a:latin typeface="仿宋" panose="02010609060101010101" pitchFamily="49" charset="-122"/>
              <a:ea typeface="仿宋" panose="02010609060101010101" pitchFamily="49" charset="-122"/>
            </a:endParaRPr>
          </a:p>
          <a:p>
            <a:pPr algn="ctr">
              <a:lnSpc>
                <a:spcPct val="130000"/>
              </a:lnSpc>
            </a:pPr>
            <a:r>
              <a:rPr lang="en-US" altLang="zh-CN" sz="2400" dirty="0" smtClean="0">
                <a:latin typeface="仿宋" panose="02010609060101010101" pitchFamily="49" charset="-122"/>
                <a:ea typeface="仿宋" panose="02010609060101010101" pitchFamily="49" charset="-122"/>
              </a:rPr>
              <a:t>g(x</a:t>
            </a:r>
            <a:r>
              <a:rPr lang="en-US" altLang="zh-CN" sz="2400" dirty="0">
                <a:latin typeface="仿宋" panose="02010609060101010101" pitchFamily="49" charset="-122"/>
                <a:ea typeface="仿宋" panose="02010609060101010101" pitchFamily="49" charset="-122"/>
              </a:rPr>
              <a:t>)=</a:t>
            </a:r>
            <a:r>
              <a:rPr lang="en-US" altLang="zh-CN" sz="2400" dirty="0" err="1" smtClean="0">
                <a:latin typeface="仿宋" panose="02010609060101010101" pitchFamily="49" charset="-122"/>
                <a:ea typeface="仿宋" panose="02010609060101010101" pitchFamily="49" charset="-122"/>
              </a:rPr>
              <a:t>wx+b</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en-US" altLang="zh-CN" sz="2400" dirty="0" smtClean="0">
                <a:latin typeface="仿宋" panose="02010609060101010101" pitchFamily="49" charset="-122"/>
                <a:ea typeface="仿宋" panose="02010609060101010101" pitchFamily="49" charset="-122"/>
              </a:rPr>
              <a:t>    g(x</a:t>
            </a:r>
            <a:r>
              <a:rPr lang="en-US" altLang="zh-CN" sz="2400" dirty="0">
                <a:latin typeface="仿宋" panose="02010609060101010101" pitchFamily="49" charset="-122"/>
                <a:ea typeface="仿宋" panose="02010609060101010101" pitchFamily="49" charset="-122"/>
              </a:rPr>
              <a:t>)</a:t>
            </a:r>
            <a:r>
              <a:rPr lang="zh-CN" altLang="zh-CN" sz="2400" dirty="0">
                <a:latin typeface="仿宋" panose="02010609060101010101" pitchFamily="49" charset="-122"/>
                <a:ea typeface="仿宋" panose="02010609060101010101" pitchFamily="49" charset="-122"/>
              </a:rPr>
              <a:t>实际是以</a:t>
            </a:r>
            <a:r>
              <a:rPr lang="en-US" altLang="zh-CN" sz="2400" dirty="0">
                <a:latin typeface="仿宋" panose="02010609060101010101" pitchFamily="49" charset="-122"/>
                <a:ea typeface="仿宋" panose="02010609060101010101" pitchFamily="49" charset="-122"/>
              </a:rPr>
              <a:t>w</a:t>
            </a:r>
            <a:r>
              <a:rPr lang="zh-CN" altLang="zh-CN" sz="2400" dirty="0" smtClean="0">
                <a:latin typeface="仿宋" panose="02010609060101010101" pitchFamily="49" charset="-122"/>
                <a:ea typeface="仿宋" panose="02010609060101010101" pitchFamily="49" charset="-122"/>
              </a:rPr>
              <a:t>为</a:t>
            </a:r>
            <a:r>
              <a:rPr lang="zh-CN" altLang="en-US" sz="2400" dirty="0" smtClean="0">
                <a:latin typeface="仿宋" panose="02010609060101010101" pitchFamily="49" charset="-122"/>
                <a:ea typeface="仿宋" panose="02010609060101010101" pitchFamily="49" charset="-122"/>
              </a:rPr>
              <a:t>基础</a:t>
            </a:r>
            <a:r>
              <a:rPr lang="zh-CN" altLang="zh-CN" sz="2400" dirty="0" smtClean="0">
                <a:latin typeface="仿宋" panose="02010609060101010101" pitchFamily="49" charset="-122"/>
                <a:ea typeface="仿宋" panose="02010609060101010101" pitchFamily="49" charset="-122"/>
              </a:rPr>
              <a:t>的</a:t>
            </a:r>
            <a:r>
              <a:rPr lang="zh-CN" altLang="zh-CN" sz="2400" dirty="0">
                <a:latin typeface="仿宋" panose="02010609060101010101" pitchFamily="49" charset="-122"/>
                <a:ea typeface="仿宋" panose="02010609060101010101" pitchFamily="49" charset="-122"/>
              </a:rPr>
              <a:t>一簇超平面，在二维空间表示为一簇</a:t>
            </a:r>
            <a:r>
              <a:rPr lang="zh-CN" altLang="zh-CN" sz="2400" dirty="0" smtClean="0">
                <a:latin typeface="仿宋" panose="02010609060101010101" pitchFamily="49" charset="-122"/>
                <a:ea typeface="仿宋" panose="02010609060101010101" pitchFamily="49" charset="-122"/>
              </a:rPr>
              <a:t>直线</a:t>
            </a:r>
            <a:r>
              <a:rPr lang="zh-CN" altLang="en-US" sz="2400" dirty="0" smtClean="0">
                <a:latin typeface="仿宋" panose="02010609060101010101" pitchFamily="49" charset="-122"/>
                <a:ea typeface="仿宋" panose="02010609060101010101" pitchFamily="49" charset="-122"/>
              </a:rPr>
              <a:t>。</a:t>
            </a:r>
            <a:r>
              <a:rPr lang="zh-CN" altLang="zh-CN" sz="2400" dirty="0">
                <a:latin typeface="仿宋" panose="02010609060101010101" pitchFamily="49" charset="-122"/>
                <a:ea typeface="仿宋" panose="02010609060101010101" pitchFamily="49" charset="-122"/>
              </a:rPr>
              <a:t>我们可以取阈值为</a:t>
            </a:r>
            <a:r>
              <a:rPr lang="en-US" altLang="zh-CN" sz="2400" dirty="0">
                <a:latin typeface="仿宋" panose="02010609060101010101" pitchFamily="49" charset="-122"/>
                <a:ea typeface="仿宋" panose="02010609060101010101" pitchFamily="49" charset="-122"/>
              </a:rPr>
              <a:t>0</a:t>
            </a:r>
            <a:r>
              <a:rPr lang="zh-CN" altLang="zh-CN" sz="2400" dirty="0">
                <a:latin typeface="仿宋" panose="02010609060101010101" pitchFamily="49" charset="-122"/>
                <a:ea typeface="仿宋" panose="02010609060101010101" pitchFamily="49" charset="-122"/>
              </a:rPr>
              <a:t>，这样当有一个样本</a:t>
            </a:r>
            <a:r>
              <a:rPr lang="en-US" altLang="zh-CN" sz="2400" dirty="0">
                <a:latin typeface="仿宋" panose="02010609060101010101" pitchFamily="49" charset="-122"/>
                <a:ea typeface="仿宋" panose="02010609060101010101" pitchFamily="49" charset="-122"/>
              </a:rPr>
              <a:t>xi</a:t>
            </a:r>
            <a:r>
              <a:rPr lang="zh-CN" altLang="zh-CN" sz="2400" dirty="0">
                <a:latin typeface="仿宋" panose="02010609060101010101" pitchFamily="49" charset="-122"/>
                <a:ea typeface="仿宋" panose="02010609060101010101" pitchFamily="49" charset="-122"/>
              </a:rPr>
              <a:t>需要判别的时候，我们就看</a:t>
            </a:r>
            <a:r>
              <a:rPr lang="en-US" altLang="zh-CN" sz="2400" dirty="0">
                <a:latin typeface="仿宋" panose="02010609060101010101" pitchFamily="49" charset="-122"/>
                <a:ea typeface="仿宋" panose="02010609060101010101" pitchFamily="49" charset="-122"/>
              </a:rPr>
              <a:t>g(xi)</a:t>
            </a:r>
            <a:r>
              <a:rPr lang="zh-CN" altLang="zh-CN" sz="2400" dirty="0">
                <a:latin typeface="仿宋" panose="02010609060101010101" pitchFamily="49" charset="-122"/>
                <a:ea typeface="仿宋" panose="02010609060101010101" pitchFamily="49" charset="-122"/>
              </a:rPr>
              <a:t>的值。若</a:t>
            </a:r>
            <a:r>
              <a:rPr lang="en-US" altLang="zh-CN" sz="2400" dirty="0">
                <a:latin typeface="仿宋" panose="02010609060101010101" pitchFamily="49" charset="-122"/>
                <a:ea typeface="仿宋" panose="02010609060101010101" pitchFamily="49" charset="-122"/>
              </a:rPr>
              <a:t>g(xi)&gt;0</a:t>
            </a:r>
            <a:r>
              <a:rPr lang="zh-CN" altLang="zh-CN" sz="2400" dirty="0">
                <a:latin typeface="仿宋" panose="02010609060101010101" pitchFamily="49" charset="-122"/>
                <a:ea typeface="仿宋" panose="02010609060101010101" pitchFamily="49" charset="-122"/>
              </a:rPr>
              <a:t>，就判别为类别</a:t>
            </a:r>
            <a:r>
              <a:rPr lang="en-US" altLang="zh-CN" sz="2400" dirty="0">
                <a:latin typeface="仿宋" panose="02010609060101010101" pitchFamily="49" charset="-122"/>
                <a:ea typeface="仿宋" panose="02010609060101010101" pitchFamily="49" charset="-122"/>
              </a:rPr>
              <a:t>C1</a:t>
            </a:r>
            <a:r>
              <a:rPr lang="zh-CN" altLang="zh-CN" sz="2400" dirty="0">
                <a:latin typeface="仿宋" panose="02010609060101010101" pitchFamily="49" charset="-122"/>
                <a:ea typeface="仿宋" panose="02010609060101010101" pitchFamily="49" charset="-122"/>
              </a:rPr>
              <a:t>，若</a:t>
            </a:r>
            <a:r>
              <a:rPr lang="en-US" altLang="zh-CN" sz="2400" dirty="0">
                <a:latin typeface="仿宋" panose="02010609060101010101" pitchFamily="49" charset="-122"/>
                <a:ea typeface="仿宋" panose="02010609060101010101" pitchFamily="49" charset="-122"/>
              </a:rPr>
              <a:t>g(xi)&lt;0</a:t>
            </a:r>
            <a:r>
              <a:rPr lang="zh-CN" altLang="zh-CN" sz="2400" dirty="0">
                <a:latin typeface="仿宋" panose="02010609060101010101" pitchFamily="49" charset="-122"/>
                <a:ea typeface="仿宋" panose="02010609060101010101" pitchFamily="49" charset="-122"/>
              </a:rPr>
              <a:t>，则判别为类别</a:t>
            </a:r>
            <a:r>
              <a:rPr lang="en-US" altLang="zh-CN" sz="2400" dirty="0">
                <a:latin typeface="仿宋" panose="02010609060101010101" pitchFamily="49" charset="-122"/>
                <a:ea typeface="仿宋" panose="02010609060101010101" pitchFamily="49" charset="-122"/>
              </a:rPr>
              <a:t>C2</a:t>
            </a:r>
            <a:r>
              <a:rPr lang="zh-CN" altLang="zh-CN" sz="2400" dirty="0">
                <a:latin typeface="仿宋" panose="02010609060101010101" pitchFamily="49" charset="-122"/>
                <a:ea typeface="仿宋" panose="02010609060101010101" pitchFamily="49" charset="-122"/>
              </a:rPr>
              <a:t>（等于的时候我们就拒绝判断，呵呵）。此时也等价于给函数</a:t>
            </a:r>
            <a:r>
              <a:rPr lang="en-US" altLang="zh-CN" sz="2400" dirty="0">
                <a:latin typeface="仿宋" panose="02010609060101010101" pitchFamily="49" charset="-122"/>
                <a:ea typeface="仿宋" panose="02010609060101010101" pitchFamily="49" charset="-122"/>
              </a:rPr>
              <a:t>g(x)</a:t>
            </a:r>
            <a:r>
              <a:rPr lang="zh-CN" altLang="zh-CN" sz="2400" dirty="0">
                <a:latin typeface="仿宋" panose="02010609060101010101" pitchFamily="49" charset="-122"/>
                <a:ea typeface="仿宋" panose="02010609060101010101" pitchFamily="49" charset="-122"/>
              </a:rPr>
              <a:t>附加一个符号函数</a:t>
            </a:r>
            <a:r>
              <a:rPr lang="en-US" altLang="zh-CN" sz="2400" dirty="0" err="1">
                <a:latin typeface="仿宋" panose="02010609060101010101" pitchFamily="49" charset="-122"/>
                <a:ea typeface="仿宋" panose="02010609060101010101" pitchFamily="49" charset="-122"/>
              </a:rPr>
              <a:t>sgn</a:t>
            </a:r>
            <a:r>
              <a:rPr lang="en-US" altLang="zh-CN" sz="2400" dirty="0">
                <a:latin typeface="仿宋" panose="02010609060101010101" pitchFamily="49" charset="-122"/>
                <a:ea typeface="仿宋" panose="02010609060101010101" pitchFamily="49" charset="-122"/>
              </a:rPr>
              <a:t>()</a:t>
            </a:r>
            <a:r>
              <a:rPr lang="zh-CN" altLang="zh-CN" sz="2400" dirty="0">
                <a:latin typeface="仿宋" panose="02010609060101010101" pitchFamily="49" charset="-122"/>
                <a:ea typeface="仿宋" panose="02010609060101010101" pitchFamily="49" charset="-122"/>
              </a:rPr>
              <a:t>，即</a:t>
            </a:r>
            <a:r>
              <a:rPr lang="en-US" altLang="zh-CN" sz="2400" dirty="0">
                <a:latin typeface="仿宋" panose="02010609060101010101" pitchFamily="49" charset="-122"/>
                <a:ea typeface="仿宋" panose="02010609060101010101" pitchFamily="49" charset="-122"/>
              </a:rPr>
              <a:t>f(x)=</a:t>
            </a:r>
            <a:r>
              <a:rPr lang="en-US" altLang="zh-CN" sz="2400" dirty="0" err="1">
                <a:latin typeface="仿宋" panose="02010609060101010101" pitchFamily="49" charset="-122"/>
                <a:ea typeface="仿宋" panose="02010609060101010101" pitchFamily="49" charset="-122"/>
              </a:rPr>
              <a:t>sgn</a:t>
            </a:r>
            <a:r>
              <a:rPr lang="en-US" altLang="zh-CN" sz="2400" dirty="0">
                <a:latin typeface="仿宋" panose="02010609060101010101" pitchFamily="49" charset="-122"/>
                <a:ea typeface="仿宋" panose="02010609060101010101" pitchFamily="49" charset="-122"/>
              </a:rPr>
              <a:t> [g(x)]</a:t>
            </a:r>
            <a:r>
              <a:rPr lang="zh-CN" altLang="zh-CN" sz="2400" dirty="0">
                <a:latin typeface="仿宋" panose="02010609060101010101" pitchFamily="49" charset="-122"/>
                <a:ea typeface="仿宋" panose="02010609060101010101" pitchFamily="49" charset="-122"/>
              </a:rPr>
              <a:t>是我们真正的</a:t>
            </a:r>
            <a:r>
              <a:rPr lang="zh-CN" altLang="zh-CN" sz="2400" dirty="0" smtClean="0">
                <a:latin typeface="仿宋" panose="02010609060101010101" pitchFamily="49" charset="-122"/>
                <a:ea typeface="仿宋" panose="02010609060101010101" pitchFamily="49" charset="-122"/>
              </a:rPr>
              <a:t>判别函数</a:t>
            </a:r>
            <a:r>
              <a:rPr lang="zh-CN" altLang="en-US" sz="2400" dirty="0" smtClean="0">
                <a:latin typeface="仿宋" panose="02010609060101010101" pitchFamily="49" charset="-122"/>
                <a:ea typeface="仿宋" panose="02010609060101010101" pitchFamily="49" charset="-122"/>
              </a:rPr>
              <a:t>。</a:t>
            </a:r>
            <a:endParaRPr lang="zh-CN" altLang="en-US" sz="4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9030745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559" y="2081011"/>
            <a:ext cx="4616711" cy="3364722"/>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552733" y="1023824"/>
                <a:ext cx="6864826" cy="5009577"/>
              </a:xfrm>
              <a:prstGeom prst="rect">
                <a:avLst/>
              </a:prstGeom>
            </p:spPr>
            <p:txBody>
              <a:bodyPr wrap="square">
                <a:spAutoFit/>
              </a:bodyPr>
              <a:lstStyle/>
              <a:p>
                <a:pPr>
                  <a:lnSpc>
                    <a:spcPct val="130000"/>
                  </a:lnSpc>
                </a:pPr>
                <a:r>
                  <a:rPr lang="zh-CN" altLang="en-US" sz="2400" dirty="0" smtClean="0">
                    <a:latin typeface="仿宋" panose="02010609060101010101" pitchFamily="49" charset="-122"/>
                    <a:ea typeface="仿宋" panose="02010609060101010101" pitchFamily="49" charset="-122"/>
                  </a:rPr>
                  <a:t>①</a:t>
                </a:r>
                <a:r>
                  <a:rPr lang="zh-CN" altLang="zh-CN" sz="2400" dirty="0" smtClean="0">
                    <a:latin typeface="仿宋" panose="02010609060101010101" pitchFamily="49" charset="-122"/>
                    <a:ea typeface="仿宋" panose="02010609060101010101" pitchFamily="49" charset="-122"/>
                  </a:rPr>
                  <a:t>式</a:t>
                </a:r>
                <a:r>
                  <a:rPr lang="zh-CN" altLang="zh-CN" sz="2400" dirty="0">
                    <a:latin typeface="仿宋" panose="02010609060101010101" pitchFamily="49" charset="-122"/>
                    <a:ea typeface="仿宋" panose="02010609060101010101" pitchFamily="49" charset="-122"/>
                  </a:rPr>
                  <a:t>中的</a:t>
                </a:r>
                <a:r>
                  <a:rPr lang="en-US" altLang="zh-CN" sz="2400" dirty="0">
                    <a:latin typeface="仿宋" panose="02010609060101010101" pitchFamily="49" charset="-122"/>
                    <a:ea typeface="仿宋" panose="02010609060101010101" pitchFamily="49" charset="-122"/>
                  </a:rPr>
                  <a:t>x</a:t>
                </a:r>
                <a:r>
                  <a:rPr lang="zh-CN" altLang="zh-CN" sz="2400" dirty="0">
                    <a:latin typeface="仿宋" panose="02010609060101010101" pitchFamily="49" charset="-122"/>
                    <a:ea typeface="仿宋" panose="02010609060101010101" pitchFamily="49" charset="-122"/>
                  </a:rPr>
                  <a:t>不是二维坐标系中的横轴，而是样本的向量表示，例如一个样本点的坐标是</a:t>
                </a:r>
                <a:r>
                  <a:rPr lang="en-US" altLang="zh-CN" sz="2400" dirty="0">
                    <a:latin typeface="仿宋" panose="02010609060101010101" pitchFamily="49" charset="-122"/>
                    <a:ea typeface="仿宋" panose="02010609060101010101" pitchFamily="49" charset="-122"/>
                  </a:rPr>
                  <a:t>(3,8)</a:t>
                </a:r>
                <a:r>
                  <a:rPr lang="zh-CN" altLang="zh-CN" sz="2400" dirty="0">
                    <a:latin typeface="仿宋" panose="02010609060101010101" pitchFamily="49" charset="-122"/>
                    <a:ea typeface="仿宋" panose="02010609060101010101" pitchFamily="49" charset="-122"/>
                  </a:rPr>
                  <a:t>，</a:t>
                </a:r>
                <a:r>
                  <a:rPr lang="zh-CN" altLang="zh-CN" sz="2400" dirty="0" smtClean="0">
                    <a:latin typeface="仿宋" panose="02010609060101010101" pitchFamily="49" charset="-122"/>
                    <a:ea typeface="仿宋" panose="02010609060101010101" pitchFamily="49" charset="-122"/>
                  </a:rPr>
                  <a:t>则</a:t>
                </a:r>
                <a14:m>
                  <m:oMath xmlns:m="http://schemas.openxmlformats.org/officeDocument/2006/math">
                    <m:sSup>
                      <m:sSupPr>
                        <m:ctrlPr>
                          <a:rPr lang="en-US" altLang="zh-CN" sz="2400" i="1" smtClean="0">
                            <a:latin typeface="Cambria Math" panose="02040503050406030204" pitchFamily="18" charset="0"/>
                            <a:ea typeface="仿宋" panose="02010609060101010101" pitchFamily="49" charset="-122"/>
                          </a:rPr>
                        </m:ctrlPr>
                      </m:sSupPr>
                      <m:e>
                        <m:r>
                          <a:rPr lang="en-US" altLang="zh-CN" sz="2400" b="0" i="1" smtClean="0">
                            <a:latin typeface="Cambria Math" panose="02040503050406030204" pitchFamily="18" charset="0"/>
                            <a:ea typeface="仿宋" panose="02010609060101010101" pitchFamily="49" charset="-122"/>
                          </a:rPr>
                          <m:t>𝑥</m:t>
                        </m:r>
                      </m:e>
                      <m:sup>
                        <m:r>
                          <a:rPr lang="en-US" altLang="zh-CN" sz="2400" b="0" i="1" smtClean="0">
                            <a:latin typeface="Cambria Math" panose="02040503050406030204" pitchFamily="18" charset="0"/>
                            <a:ea typeface="仿宋" panose="02010609060101010101" pitchFamily="49" charset="-122"/>
                          </a:rPr>
                          <m:t>𝑇</m:t>
                        </m:r>
                      </m:sup>
                    </m:sSup>
                  </m:oMath>
                </a14:m>
                <a:r>
                  <a:rPr lang="en-US" altLang="zh-CN" sz="2400" dirty="0" smtClean="0">
                    <a:latin typeface="仿宋" panose="02010609060101010101" pitchFamily="49" charset="-122"/>
                    <a:ea typeface="仿宋" panose="02010609060101010101" pitchFamily="49" charset="-122"/>
                  </a:rPr>
                  <a:t>=(</a:t>
                </a:r>
                <a:r>
                  <a:rPr lang="en-US" altLang="zh-CN" sz="2400" dirty="0">
                    <a:latin typeface="仿宋" panose="02010609060101010101" pitchFamily="49" charset="-122"/>
                    <a:ea typeface="仿宋" panose="02010609060101010101" pitchFamily="49" charset="-122"/>
                  </a:rPr>
                  <a:t>3,8) </a:t>
                </a:r>
                <a:r>
                  <a:rPr lang="zh-CN" altLang="zh-CN" sz="2400" dirty="0">
                    <a:latin typeface="仿宋" panose="02010609060101010101" pitchFamily="49" charset="-122"/>
                    <a:ea typeface="仿宋" panose="02010609060101010101" pitchFamily="49" charset="-122"/>
                  </a:rPr>
                  <a:t>，而不是</a:t>
                </a:r>
                <a:r>
                  <a:rPr lang="en-US" altLang="zh-CN" sz="2400" dirty="0">
                    <a:latin typeface="仿宋" panose="02010609060101010101" pitchFamily="49" charset="-122"/>
                    <a:ea typeface="仿宋" panose="02010609060101010101" pitchFamily="49" charset="-122"/>
                  </a:rPr>
                  <a:t>x=3</a:t>
                </a:r>
                <a:r>
                  <a:rPr lang="zh-CN" altLang="zh-CN" sz="2400" dirty="0">
                    <a:latin typeface="仿宋" panose="02010609060101010101" pitchFamily="49" charset="-122"/>
                    <a:ea typeface="仿宋" panose="02010609060101010101" pitchFamily="49" charset="-122"/>
                  </a:rPr>
                  <a:t>（一般说向量都是说列向量，因此以行向量形式来表示时，就加上转置）</a:t>
                </a:r>
                <a:r>
                  <a:rPr lang="zh-CN" altLang="zh-CN" sz="2400" dirty="0" smtClean="0">
                    <a:latin typeface="仿宋" panose="02010609060101010101" pitchFamily="49" charset="-122"/>
                    <a:ea typeface="仿宋" panose="02010609060101010101" pitchFamily="49" charset="-122"/>
                  </a:rPr>
                  <a:t>。</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②</a:t>
                </a:r>
                <a:r>
                  <a:rPr lang="zh-CN" altLang="zh-CN" sz="2400" dirty="0" smtClean="0">
                    <a:latin typeface="仿宋" panose="02010609060101010101" pitchFamily="49" charset="-122"/>
                    <a:ea typeface="仿宋" panose="02010609060101010101" pitchFamily="49" charset="-122"/>
                  </a:rPr>
                  <a:t>这个</a:t>
                </a:r>
                <a:r>
                  <a:rPr lang="zh-CN" altLang="zh-CN" sz="2400" dirty="0">
                    <a:latin typeface="仿宋" panose="02010609060101010101" pitchFamily="49" charset="-122"/>
                    <a:ea typeface="仿宋" panose="02010609060101010101" pitchFamily="49" charset="-122"/>
                  </a:rPr>
                  <a:t>形式并不局限于二维的情况，在</a:t>
                </a:r>
                <a:r>
                  <a:rPr lang="en-US" altLang="zh-CN" sz="2400" dirty="0">
                    <a:latin typeface="仿宋" panose="02010609060101010101" pitchFamily="49" charset="-122"/>
                    <a:ea typeface="仿宋" panose="02010609060101010101" pitchFamily="49" charset="-122"/>
                  </a:rPr>
                  <a:t>n</a:t>
                </a:r>
                <a:r>
                  <a:rPr lang="zh-CN" altLang="zh-CN" sz="2400" dirty="0">
                    <a:latin typeface="仿宋" panose="02010609060101010101" pitchFamily="49" charset="-122"/>
                    <a:ea typeface="仿宋" panose="02010609060101010101" pitchFamily="49" charset="-122"/>
                  </a:rPr>
                  <a:t>维空间中仍然可以使用这个表达式，只是式中的</a:t>
                </a:r>
                <a:r>
                  <a:rPr lang="en-US" altLang="zh-CN" sz="2400" dirty="0">
                    <a:latin typeface="仿宋" panose="02010609060101010101" pitchFamily="49" charset="-122"/>
                    <a:ea typeface="仿宋" panose="02010609060101010101" pitchFamily="49" charset="-122"/>
                  </a:rPr>
                  <a:t>w</a:t>
                </a:r>
                <a:r>
                  <a:rPr lang="zh-CN" altLang="zh-CN" sz="2400" dirty="0">
                    <a:latin typeface="仿宋" panose="02010609060101010101" pitchFamily="49" charset="-122"/>
                    <a:ea typeface="仿宋" panose="02010609060101010101" pitchFamily="49" charset="-122"/>
                  </a:rPr>
                  <a:t>成为了</a:t>
                </a:r>
                <a:r>
                  <a:rPr lang="en-US" altLang="zh-CN" sz="2400" dirty="0">
                    <a:latin typeface="仿宋" panose="02010609060101010101" pitchFamily="49" charset="-122"/>
                    <a:ea typeface="仿宋" panose="02010609060101010101" pitchFamily="49" charset="-122"/>
                  </a:rPr>
                  <a:t>n</a:t>
                </a:r>
                <a:r>
                  <a:rPr lang="zh-CN" altLang="zh-CN" sz="2400" dirty="0">
                    <a:latin typeface="仿宋" panose="02010609060101010101" pitchFamily="49" charset="-122"/>
                    <a:ea typeface="仿宋" panose="02010609060101010101" pitchFamily="49" charset="-122"/>
                  </a:rPr>
                  <a:t>维</a:t>
                </a:r>
                <a:r>
                  <a:rPr lang="zh-CN" altLang="zh-CN" sz="2400" dirty="0" smtClean="0">
                    <a:latin typeface="仿宋" panose="02010609060101010101" pitchFamily="49" charset="-122"/>
                    <a:ea typeface="仿宋" panose="02010609060101010101" pitchFamily="49" charset="-122"/>
                  </a:rPr>
                  <a:t>向量；</a:t>
                </a:r>
                <a:endParaRPr lang="en-US" altLang="zh-CN" sz="2400" dirty="0" smtClean="0">
                  <a:latin typeface="仿宋" panose="02010609060101010101" pitchFamily="49" charset="-122"/>
                  <a:ea typeface="仿宋" panose="02010609060101010101" pitchFamily="49" charset="-122"/>
                </a:endParaRPr>
              </a:p>
              <a:p>
                <a:pPr>
                  <a:lnSpc>
                    <a:spcPct val="130000"/>
                  </a:lnSpc>
                </a:pPr>
                <a:r>
                  <a:rPr lang="zh-CN" altLang="en-US" sz="2400" dirty="0" smtClean="0">
                    <a:latin typeface="仿宋" panose="02010609060101010101" pitchFamily="49" charset="-122"/>
                    <a:ea typeface="仿宋" panose="02010609060101010101" pitchFamily="49" charset="-122"/>
                  </a:rPr>
                  <a:t>③</a:t>
                </a:r>
                <a:r>
                  <a:rPr lang="en-US" altLang="zh-CN" sz="2400" dirty="0" smtClean="0">
                    <a:latin typeface="仿宋" panose="02010609060101010101" pitchFamily="49" charset="-122"/>
                    <a:ea typeface="仿宋" panose="02010609060101010101" pitchFamily="49" charset="-122"/>
                  </a:rPr>
                  <a:t>g(x</a:t>
                </a:r>
                <a:r>
                  <a:rPr lang="en-US" altLang="zh-CN" sz="2400" dirty="0">
                    <a:latin typeface="仿宋" panose="02010609060101010101" pitchFamily="49" charset="-122"/>
                    <a:ea typeface="仿宋" panose="02010609060101010101" pitchFamily="49" charset="-122"/>
                  </a:rPr>
                  <a:t>)</a:t>
                </a:r>
                <a:r>
                  <a:rPr lang="zh-CN" altLang="zh-CN" sz="2400" dirty="0">
                    <a:latin typeface="仿宋" panose="02010609060101010101" pitchFamily="49" charset="-122"/>
                    <a:ea typeface="仿宋" panose="02010609060101010101" pitchFamily="49" charset="-122"/>
                  </a:rPr>
                  <a:t>不是中间那条直线的表达式，中间那条直线的表达式是</a:t>
                </a:r>
                <a:r>
                  <a:rPr lang="en-US" altLang="zh-CN" sz="2400" dirty="0">
                    <a:latin typeface="仿宋" panose="02010609060101010101" pitchFamily="49" charset="-122"/>
                    <a:ea typeface="仿宋" panose="02010609060101010101" pitchFamily="49" charset="-122"/>
                  </a:rPr>
                  <a:t>g(x)=0</a:t>
                </a:r>
                <a:r>
                  <a:rPr lang="zh-CN" altLang="zh-CN" sz="2400" dirty="0">
                    <a:latin typeface="仿宋" panose="02010609060101010101" pitchFamily="49" charset="-122"/>
                    <a:ea typeface="仿宋" panose="02010609060101010101" pitchFamily="49" charset="-122"/>
                  </a:rPr>
                  <a:t>，即</a:t>
                </a:r>
                <a:r>
                  <a:rPr lang="en-US" altLang="zh-CN" sz="2400" dirty="0" err="1">
                    <a:latin typeface="仿宋" panose="02010609060101010101" pitchFamily="49" charset="-122"/>
                    <a:ea typeface="仿宋" panose="02010609060101010101" pitchFamily="49" charset="-122"/>
                  </a:rPr>
                  <a:t>wx+b</a:t>
                </a:r>
                <a:r>
                  <a:rPr lang="en-US" altLang="zh-CN" sz="2400" dirty="0">
                    <a:latin typeface="仿宋" panose="02010609060101010101" pitchFamily="49" charset="-122"/>
                    <a:ea typeface="仿宋" panose="02010609060101010101" pitchFamily="49" charset="-122"/>
                  </a:rPr>
                  <a:t>=0</a:t>
                </a:r>
                <a:r>
                  <a:rPr lang="zh-CN" altLang="zh-CN" sz="2400" dirty="0">
                    <a:latin typeface="仿宋" panose="02010609060101010101" pitchFamily="49" charset="-122"/>
                    <a:ea typeface="仿宋" panose="02010609060101010101" pitchFamily="49" charset="-122"/>
                  </a:rPr>
                  <a:t>，我们也把这个函数叫做分类</a:t>
                </a:r>
                <a:r>
                  <a:rPr lang="zh-CN" altLang="zh-CN" sz="2400" dirty="0" smtClean="0">
                    <a:latin typeface="仿宋" panose="02010609060101010101" pitchFamily="49" charset="-122"/>
                    <a:ea typeface="仿宋" panose="02010609060101010101" pitchFamily="49" charset="-122"/>
                  </a:rPr>
                  <a:t>面</a:t>
                </a:r>
                <a:r>
                  <a:rPr lang="zh-CN" altLang="en-US" sz="2400" dirty="0">
                    <a:latin typeface="仿宋" panose="02010609060101010101" pitchFamily="49" charset="-122"/>
                    <a:ea typeface="仿宋" panose="02010609060101010101" pitchFamily="49" charset="-122"/>
                  </a:rPr>
                  <a:t>。</a:t>
                </a:r>
                <a:endParaRPr lang="zh-CN" altLang="en-US" sz="6000" dirty="0">
                  <a:latin typeface="仿宋" panose="02010609060101010101" pitchFamily="49" charset="-122"/>
                  <a:ea typeface="仿宋" panose="02010609060101010101" pitchFamily="49" charset="-122"/>
                </a:endParaRPr>
              </a:p>
            </p:txBody>
          </p:sp>
        </mc:Choice>
        <mc:Fallback xmlns="">
          <p:sp>
            <p:nvSpPr>
              <p:cNvPr id="7" name="矩形 6"/>
              <p:cNvSpPr>
                <a:spLocks noRot="1" noChangeAspect="1" noMove="1" noResize="1" noEditPoints="1" noAdjustHandles="1" noChangeArrowheads="1" noChangeShapeType="1" noTextEdit="1"/>
              </p:cNvSpPr>
              <p:nvPr/>
            </p:nvSpPr>
            <p:spPr>
              <a:xfrm>
                <a:off x="552733" y="1023824"/>
                <a:ext cx="6864826" cy="5009577"/>
              </a:xfrm>
              <a:prstGeom prst="rect">
                <a:avLst/>
              </a:prstGeom>
              <a:blipFill>
                <a:blip r:embed="rId4"/>
                <a:stretch>
                  <a:fillRect l="-1421" t="-122" r="-1687"/>
                </a:stretch>
              </a:blipFill>
            </p:spPr>
            <p:txBody>
              <a:bodyPr/>
              <a:lstStyle/>
              <a:p>
                <a:r>
                  <a:rPr lang="zh-CN" altLang="en-US">
                    <a:noFill/>
                  </a:rPr>
                  <a:t> </a:t>
                </a:r>
              </a:p>
            </p:txBody>
          </p:sp>
        </mc:Fallback>
      </mc:AlternateContent>
      <p:sp>
        <p:nvSpPr>
          <p:cNvPr id="3" name="矩形 2"/>
          <p:cNvSpPr/>
          <p:nvPr/>
        </p:nvSpPr>
        <p:spPr>
          <a:xfrm>
            <a:off x="552733" y="323107"/>
            <a:ext cx="6741995" cy="572464"/>
          </a:xfrm>
          <a:prstGeom prst="rect">
            <a:avLst/>
          </a:prstGeom>
        </p:spPr>
        <p:txBody>
          <a:bodyPr wrap="square">
            <a:spAutoFit/>
          </a:bodyPr>
          <a:lstStyle/>
          <a:p>
            <a:pPr>
              <a:lnSpc>
                <a:spcPct val="130000"/>
              </a:lnSpc>
            </a:pPr>
            <a:r>
              <a:rPr lang="zh-CN" altLang="zh-CN" sz="2400" dirty="0">
                <a:latin typeface="黑体" panose="02010609060101010101" pitchFamily="49" charset="-122"/>
                <a:ea typeface="黑体" panose="02010609060101010101" pitchFamily="49" charset="-122"/>
              </a:rPr>
              <a:t>关于</a:t>
            </a:r>
            <a:r>
              <a:rPr lang="en-US" altLang="zh-CN" sz="2400" dirty="0">
                <a:latin typeface="黑体" panose="02010609060101010101" pitchFamily="49" charset="-122"/>
                <a:ea typeface="黑体" panose="02010609060101010101" pitchFamily="49" charset="-122"/>
              </a:rPr>
              <a:t>g(x)=</a:t>
            </a:r>
            <a:r>
              <a:rPr lang="en-US" altLang="zh-CN" sz="2400" dirty="0" err="1">
                <a:latin typeface="黑体" panose="02010609060101010101" pitchFamily="49" charset="-122"/>
                <a:ea typeface="黑体" panose="02010609060101010101" pitchFamily="49" charset="-122"/>
              </a:rPr>
              <a:t>wx+b</a:t>
            </a:r>
            <a:r>
              <a:rPr lang="zh-CN" altLang="zh-CN" sz="2400" dirty="0">
                <a:latin typeface="黑体" panose="02010609060101010101" pitchFamily="49" charset="-122"/>
                <a:ea typeface="黑体" panose="02010609060101010101" pitchFamily="49" charset="-122"/>
              </a:rPr>
              <a:t>这个</a:t>
            </a:r>
            <a:r>
              <a:rPr lang="zh-CN" altLang="zh-CN" sz="2400" dirty="0" smtClean="0">
                <a:latin typeface="黑体" panose="02010609060101010101" pitchFamily="49" charset="-122"/>
                <a:ea typeface="黑体" panose="02010609060101010101" pitchFamily="49" charset="-122"/>
              </a:rPr>
              <a:t>表达式</a:t>
            </a:r>
            <a:r>
              <a:rPr lang="zh-CN" altLang="en-US" sz="2400" dirty="0" smtClean="0">
                <a:latin typeface="黑体" panose="02010609060101010101" pitchFamily="49" charset="-122"/>
                <a:ea typeface="黑体" panose="02010609060101010101" pitchFamily="49" charset="-122"/>
              </a:rPr>
              <a:t>的</a:t>
            </a:r>
            <a:r>
              <a:rPr lang="zh-CN" altLang="zh-CN" sz="2400" dirty="0" smtClean="0">
                <a:latin typeface="黑体" panose="02010609060101010101" pitchFamily="49" charset="-122"/>
                <a:ea typeface="黑体" panose="02010609060101010101" pitchFamily="49" charset="-122"/>
              </a:rPr>
              <a:t>注意点</a:t>
            </a:r>
            <a:r>
              <a:rPr lang="zh-CN" altLang="zh-CN"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68544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035421" y="1713034"/>
            <a:ext cx="4640239" cy="1052596"/>
          </a:xfrm>
          <a:prstGeom prst="rect">
            <a:avLst/>
          </a:prstGeom>
        </p:spPr>
        <p:txBody>
          <a:bodyPr wrap="square">
            <a:spAutoFit/>
          </a:bodyPr>
          <a:lstStyle/>
          <a:p>
            <a:pPr>
              <a:lnSpc>
                <a:spcPct val="130000"/>
              </a:lnSpc>
            </a:pPr>
            <a:r>
              <a:rPr lang="zh-CN" altLang="zh-CN" sz="2400" dirty="0">
                <a:latin typeface="仿宋" panose="02010609060101010101" pitchFamily="49" charset="-122"/>
                <a:ea typeface="仿宋" panose="02010609060101010101" pitchFamily="49" charset="-122"/>
              </a:rPr>
              <a:t>对同一个问题存在多个分类函数的时候，哪一个函数更好呢？</a:t>
            </a:r>
            <a:endParaRPr lang="zh-CN" altLang="en-US" sz="7200" dirty="0">
              <a:latin typeface="仿宋" panose="02010609060101010101" pitchFamily="49" charset="-122"/>
              <a:ea typeface="仿宋" panose="02010609060101010101" pitchFamily="49" charset="-122"/>
            </a:endParaRPr>
          </a:p>
        </p:txBody>
      </p:sp>
      <p:sp>
        <p:nvSpPr>
          <p:cNvPr id="3" name="矩形 2"/>
          <p:cNvSpPr/>
          <p:nvPr/>
        </p:nvSpPr>
        <p:spPr>
          <a:xfrm>
            <a:off x="634620" y="695574"/>
            <a:ext cx="4647062" cy="572464"/>
          </a:xfrm>
          <a:prstGeom prst="rect">
            <a:avLst/>
          </a:prstGeom>
        </p:spPr>
        <p:txBody>
          <a:bodyPr wrap="square">
            <a:spAutoFit/>
          </a:bodyPr>
          <a:lstStyle/>
          <a:p>
            <a:pPr>
              <a:lnSpc>
                <a:spcPct val="130000"/>
              </a:lnSpc>
            </a:pPr>
            <a:r>
              <a:rPr lang="zh-CN" altLang="zh-CN" sz="2400" dirty="0" smtClean="0">
                <a:latin typeface="黑体" panose="02010609060101010101" pitchFamily="49" charset="-122"/>
                <a:ea typeface="黑体" panose="02010609060101010101" pitchFamily="49" charset="-122"/>
              </a:rPr>
              <a:t>分界线</a:t>
            </a:r>
            <a:r>
              <a:rPr lang="zh-CN" altLang="zh-CN" sz="2400" dirty="0">
                <a:latin typeface="黑体" panose="02010609060101010101" pitchFamily="49" charset="-122"/>
                <a:ea typeface="黑体" panose="02010609060101010101" pitchFamily="49" charset="-122"/>
              </a:rPr>
              <a:t>并不是唯一</a:t>
            </a:r>
            <a:r>
              <a:rPr lang="zh-CN" altLang="zh-CN" sz="2400" dirty="0" smtClean="0">
                <a:latin typeface="黑体" panose="02010609060101010101" pitchFamily="49" charset="-122"/>
                <a:ea typeface="黑体" panose="02010609060101010101" pitchFamily="49" charset="-122"/>
              </a:rPr>
              <a:t>的</a:t>
            </a:r>
            <a:r>
              <a:rPr lang="zh-CN" altLang="en-US" sz="2400" dirty="0" smtClean="0">
                <a:latin typeface="黑体" panose="02010609060101010101" pitchFamily="49" charset="-122"/>
                <a:ea typeface="黑体" panose="02010609060101010101" pitchFamily="49" charset="-122"/>
              </a:rPr>
              <a:t>问题：</a:t>
            </a:r>
            <a:endParaRPr lang="en-US" altLang="zh-CN" sz="3200"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3"/>
          <a:stretch>
            <a:fillRect/>
          </a:stretch>
        </p:blipFill>
        <p:spPr>
          <a:xfrm>
            <a:off x="1070922" y="1614702"/>
            <a:ext cx="5780254" cy="3578513"/>
          </a:xfrm>
          <a:prstGeom prst="rect">
            <a:avLst/>
          </a:prstGeom>
        </p:spPr>
      </p:pic>
      <p:sp>
        <p:nvSpPr>
          <p:cNvPr id="6" name="文本框 5"/>
          <p:cNvSpPr txBox="1"/>
          <p:nvPr/>
        </p:nvSpPr>
        <p:spPr>
          <a:xfrm>
            <a:off x="7035421" y="3137827"/>
            <a:ext cx="4722125" cy="2308324"/>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通过在样本数据中学习，以求解得到一个超平面，让这个超平面到给定样本中最近的点最远。即分割间隙越大越好。</a:t>
            </a:r>
            <a:endParaRPr lang="zh-CN" altLang="en-US" sz="32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7651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0155" y="435319"/>
            <a:ext cx="6092126" cy="5041380"/>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1.2</a:t>
            </a:r>
            <a:r>
              <a:rPr lang="zh-CN" altLang="en-US" sz="2400" dirty="0" smtClean="0">
                <a:latin typeface="仿宋" panose="02010609060101010101" pitchFamily="49" charset="-122"/>
                <a:ea typeface="仿宋" panose="02010609060101010101" pitchFamily="49" charset="-122"/>
              </a:rPr>
              <a:t>）</a:t>
            </a:r>
            <a:r>
              <a:rPr lang="en-US" altLang="zh-CN" sz="2400" dirty="0" smtClean="0">
                <a:latin typeface="仿宋" panose="02010609060101010101" pitchFamily="49" charset="-122"/>
                <a:ea typeface="仿宋" panose="02010609060101010101" pitchFamily="49" charset="-122"/>
              </a:rPr>
              <a:t>SVM</a:t>
            </a:r>
            <a:r>
              <a:rPr lang="zh-CN" altLang="en-US" sz="2400" dirty="0" smtClean="0">
                <a:latin typeface="仿宋" panose="02010609060101010101" pitchFamily="49" charset="-122"/>
                <a:ea typeface="仿宋" panose="02010609060101010101" pitchFamily="49" charset="-122"/>
              </a:rPr>
              <a:t>（支持向量机）算法</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zh-CN" altLang="en-US" sz="2400" dirty="0" smtClean="0">
                <a:solidFill>
                  <a:srgbClr val="FFFF00"/>
                </a:solidFill>
                <a:latin typeface="黑体" panose="02010609060101010101" pitchFamily="49" charset="-122"/>
                <a:ea typeface="黑体" panose="02010609060101010101" pitchFamily="49" charset="-122"/>
              </a:rPr>
              <a:t>思  路：</a:t>
            </a:r>
            <a:endParaRPr lang="en-US" altLang="zh-CN" sz="2400" dirty="0" smtClean="0">
              <a:solidFill>
                <a:srgbClr val="FFFF00"/>
              </a:solidFill>
              <a:latin typeface="黑体" panose="02010609060101010101" pitchFamily="49" charset="-122"/>
              <a:ea typeface="黑体" panose="02010609060101010101" pitchFamily="49" charset="-122"/>
            </a:endParaRPr>
          </a:p>
          <a:p>
            <a:pPr>
              <a:lnSpc>
                <a:spcPct val="130000"/>
              </a:lnSpc>
            </a:pPr>
            <a:r>
              <a:rPr lang="zh-CN" altLang="en-US" sz="2400" dirty="0">
                <a:latin typeface="仿宋" panose="02010609060101010101" pitchFamily="49" charset="-122"/>
                <a:ea typeface="仿宋" panose="02010609060101010101" pitchFamily="49" charset="-122"/>
              </a:rPr>
              <a:t>支持向量机（简称</a:t>
            </a:r>
            <a:r>
              <a:rPr lang="en-US" altLang="zh-CN" sz="2400" dirty="0">
                <a:latin typeface="仿宋" panose="02010609060101010101" pitchFamily="49" charset="-122"/>
                <a:ea typeface="仿宋" panose="02010609060101010101" pitchFamily="49" charset="-122"/>
              </a:rPr>
              <a:t>SVM</a:t>
            </a:r>
            <a:r>
              <a:rPr lang="zh-CN" altLang="en-US" sz="2400" dirty="0">
                <a:latin typeface="仿宋" panose="02010609060101010101" pitchFamily="49" charset="-122"/>
                <a:ea typeface="仿宋" panose="02010609060101010101" pitchFamily="49" charset="-122"/>
              </a:rPr>
              <a:t>）是一种分类算法</a:t>
            </a:r>
            <a:r>
              <a:rPr lang="zh-CN" altLang="en-US" sz="2400" dirty="0" smtClean="0">
                <a:latin typeface="仿宋" panose="02010609060101010101" pitchFamily="49" charset="-122"/>
                <a:ea typeface="仿宋" panose="02010609060101010101" pitchFamily="49" charset="-122"/>
              </a:rPr>
              <a:t>。通过</a:t>
            </a:r>
            <a:r>
              <a:rPr lang="zh-CN" altLang="en-US" sz="2400" dirty="0">
                <a:latin typeface="仿宋" panose="02010609060101010101" pitchFamily="49" charset="-122"/>
                <a:ea typeface="仿宋" panose="02010609060101010101" pitchFamily="49" charset="-122"/>
              </a:rPr>
              <a:t>定位两类数据在几何空间中的边缘，来确定分类器。如图所示：黑点和白点分别代表两类数据，</a:t>
            </a:r>
            <a:r>
              <a:rPr lang="en-US" altLang="zh-CN" sz="2400" dirty="0" smtClean="0">
                <a:latin typeface="仿宋" panose="02010609060101010101" pitchFamily="49" charset="-122"/>
                <a:ea typeface="仿宋" panose="02010609060101010101" pitchFamily="49" charset="-122"/>
              </a:rPr>
              <a:t>SVM</a:t>
            </a:r>
            <a:r>
              <a:rPr lang="zh-CN" altLang="en-US" sz="2400" dirty="0" smtClean="0">
                <a:latin typeface="仿宋" panose="02010609060101010101" pitchFamily="49" charset="-122"/>
                <a:ea typeface="仿宋" panose="02010609060101010101" pitchFamily="49" charset="-122"/>
              </a:rPr>
              <a:t>就是</a:t>
            </a:r>
            <a:r>
              <a:rPr lang="zh-CN" altLang="en-US" sz="2400" dirty="0">
                <a:latin typeface="仿宋" panose="02010609060101010101" pitchFamily="49" charset="-122"/>
                <a:ea typeface="仿宋" panose="02010609060101010101" pitchFamily="49" charset="-122"/>
              </a:rPr>
              <a:t>要找到一个超平面，</a:t>
            </a:r>
            <a:r>
              <a:rPr lang="zh-CN" altLang="en-US" sz="2400" dirty="0" smtClean="0">
                <a:latin typeface="仿宋" panose="02010609060101010101" pitchFamily="49" charset="-122"/>
                <a:ea typeface="仿宋" panose="02010609060101010101" pitchFamily="49" charset="-122"/>
              </a:rPr>
              <a:t>比如图中的</a:t>
            </a:r>
            <a:r>
              <a:rPr lang="zh-CN" altLang="en-US" sz="2400" dirty="0">
                <a:latin typeface="仿宋" panose="02010609060101010101" pitchFamily="49" charset="-122"/>
                <a:ea typeface="仿宋" panose="02010609060101010101" pitchFamily="49" charset="-122"/>
              </a:rPr>
              <a:t>红色虚线（对于线性不可分数据来说，实际要找的是一个曲面），恰好能“最好地”将两类数据分开，这样的超平面（或曲面）就是</a:t>
            </a:r>
            <a:r>
              <a:rPr lang="en-US" altLang="zh-CN" sz="2400" dirty="0">
                <a:latin typeface="仿宋" panose="02010609060101010101" pitchFamily="49" charset="-122"/>
                <a:ea typeface="仿宋" panose="02010609060101010101" pitchFamily="49" charset="-122"/>
              </a:rPr>
              <a:t>SVM</a:t>
            </a:r>
            <a:r>
              <a:rPr lang="zh-CN" altLang="en-US" sz="2400" dirty="0">
                <a:latin typeface="仿宋" panose="02010609060101010101" pitchFamily="49" charset="-122"/>
                <a:ea typeface="仿宋" panose="02010609060101010101" pitchFamily="49" charset="-122"/>
              </a:rPr>
              <a:t>分类器。</a:t>
            </a:r>
          </a:p>
        </p:txBody>
      </p:sp>
      <p:sp>
        <p:nvSpPr>
          <p:cNvPr id="4" name="矩形 3"/>
          <p:cNvSpPr/>
          <p:nvPr/>
        </p:nvSpPr>
        <p:spPr>
          <a:xfrm>
            <a:off x="730155" y="5816937"/>
            <a:ext cx="8785320" cy="646331"/>
          </a:xfrm>
          <a:prstGeom prst="rect">
            <a:avLst/>
          </a:prstGeom>
        </p:spPr>
        <p:txBody>
          <a:bodyPr wrap="square">
            <a:spAutoFit/>
          </a:bodyPr>
          <a:lstStyle/>
          <a:p>
            <a:r>
              <a:rPr lang="en-US" altLang="zh-CN" dirty="0" smtClean="0">
                <a:latin typeface="仿宋" panose="02010609060101010101" pitchFamily="49" charset="-122"/>
                <a:ea typeface="仿宋" panose="02010609060101010101" pitchFamily="49" charset="-122"/>
              </a:rPr>
              <a:t>【</a:t>
            </a:r>
            <a:r>
              <a:rPr lang="zh-CN" altLang="en-US" dirty="0" smtClean="0">
                <a:latin typeface="仿宋" panose="02010609060101010101" pitchFamily="49" charset="-122"/>
                <a:ea typeface="仿宋" panose="02010609060101010101" pitchFamily="49" charset="-122"/>
              </a:rPr>
              <a:t>参考</a:t>
            </a:r>
            <a:r>
              <a:rPr lang="en-US" altLang="zh-CN" dirty="0" smtClean="0">
                <a:latin typeface="仿宋" panose="02010609060101010101" pitchFamily="49" charset="-122"/>
                <a:ea typeface="仿宋" panose="02010609060101010101" pitchFamily="49" charset="-122"/>
              </a:rPr>
              <a:t>】SVM</a:t>
            </a:r>
            <a:r>
              <a:rPr lang="zh-CN" altLang="en-US" dirty="0">
                <a:latin typeface="仿宋" panose="02010609060101010101" pitchFamily="49" charset="-122"/>
                <a:ea typeface="仿宋" panose="02010609060101010101" pitchFamily="49" charset="-122"/>
              </a:rPr>
              <a:t>解释：一、</a:t>
            </a:r>
            <a:r>
              <a:rPr lang="en-US" altLang="zh-CN" dirty="0">
                <a:latin typeface="仿宋" panose="02010609060101010101" pitchFamily="49" charset="-122"/>
                <a:ea typeface="仿宋" panose="02010609060101010101" pitchFamily="49" charset="-122"/>
              </a:rPr>
              <a:t>SVM</a:t>
            </a:r>
            <a:r>
              <a:rPr lang="zh-CN" altLang="en-US" dirty="0">
                <a:latin typeface="仿宋" panose="02010609060101010101" pitchFamily="49" charset="-122"/>
                <a:ea typeface="仿宋" panose="02010609060101010101" pitchFamily="49" charset="-122"/>
              </a:rPr>
              <a:t>的整体</a:t>
            </a:r>
            <a:r>
              <a:rPr lang="zh-CN" altLang="en-US" dirty="0" smtClean="0">
                <a:latin typeface="仿宋" panose="02010609060101010101" pitchFamily="49" charset="-122"/>
                <a:ea typeface="仿宋" panose="02010609060101010101" pitchFamily="49" charset="-122"/>
              </a:rPr>
              <a:t>框架</a:t>
            </a:r>
            <a:endParaRPr lang="en-US" altLang="zh-CN" dirty="0" smtClean="0">
              <a:latin typeface="仿宋" panose="02010609060101010101" pitchFamily="49" charset="-122"/>
              <a:ea typeface="仿宋" panose="02010609060101010101" pitchFamily="49" charset="-122"/>
            </a:endParaRPr>
          </a:p>
          <a:p>
            <a:r>
              <a:rPr lang="en-US" altLang="zh-CN" dirty="0">
                <a:latin typeface="仿宋" panose="02010609060101010101" pitchFamily="49" charset="-122"/>
                <a:ea typeface="仿宋" panose="02010609060101010101" pitchFamily="49" charset="-122"/>
              </a:rPr>
              <a:t>https://blog.csdn.net/guoziqing506/article/details/81126423</a:t>
            </a:r>
            <a:endParaRPr lang="zh-CN" altLang="en-US" dirty="0">
              <a:latin typeface="仿宋" panose="02010609060101010101" pitchFamily="49" charset="-122"/>
              <a:ea typeface="仿宋" panose="02010609060101010101" pitchFamily="49" charset="-122"/>
            </a:endParaRPr>
          </a:p>
        </p:txBody>
      </p:sp>
      <p:pic>
        <p:nvPicPr>
          <p:cNvPr id="7" name="图片 6"/>
          <p:cNvPicPr>
            <a:picLocks noChangeAspect="1"/>
          </p:cNvPicPr>
          <p:nvPr/>
        </p:nvPicPr>
        <p:blipFill>
          <a:blip r:embed="rId3"/>
          <a:stretch>
            <a:fillRect/>
          </a:stretch>
        </p:blipFill>
        <p:spPr>
          <a:xfrm>
            <a:off x="6822281" y="1091615"/>
            <a:ext cx="4957763" cy="4385084"/>
          </a:xfrm>
          <a:prstGeom prst="rect">
            <a:avLst/>
          </a:prstGeom>
        </p:spPr>
      </p:pic>
    </p:spTree>
    <p:extLst>
      <p:ext uri="{BB962C8B-B14F-4D97-AF65-F5344CB8AC3E}">
        <p14:creationId xmlns:p14="http://schemas.microsoft.com/office/powerpoint/2010/main" val="5468580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2818" y="513518"/>
            <a:ext cx="6464489" cy="1938992"/>
          </a:xfrm>
          <a:prstGeom prst="rect">
            <a:avLst/>
          </a:prstGeom>
        </p:spPr>
        <p:txBody>
          <a:bodyPr wrap="square">
            <a:spAutoFit/>
          </a:bodyPr>
          <a:lstStyle/>
          <a:p>
            <a:r>
              <a:rPr lang="zh-CN" altLang="en-US" sz="2000" dirty="0">
                <a:latin typeface="仿宋" panose="02010609060101010101" pitchFamily="49" charset="-122"/>
                <a:ea typeface="仿宋" panose="02010609060101010101" pitchFamily="49" charset="-122"/>
              </a:rPr>
              <a:t>from sklearn.datasets import load_iris</a:t>
            </a:r>
          </a:p>
          <a:p>
            <a:r>
              <a:rPr lang="zh-CN" altLang="en-US" sz="2000" dirty="0">
                <a:latin typeface="仿宋" panose="02010609060101010101" pitchFamily="49" charset="-122"/>
                <a:ea typeface="仿宋" panose="02010609060101010101" pitchFamily="49" charset="-122"/>
              </a:rPr>
              <a:t>import numpy as np</a:t>
            </a:r>
          </a:p>
          <a:p>
            <a:r>
              <a:rPr lang="zh-CN" altLang="en-US" sz="2000" dirty="0">
                <a:latin typeface="仿宋" panose="02010609060101010101" pitchFamily="49" charset="-122"/>
                <a:ea typeface="仿宋" panose="02010609060101010101" pitchFamily="49" charset="-122"/>
              </a:rPr>
              <a:t>from sklearn import svm</a:t>
            </a:r>
          </a:p>
          <a:p>
            <a:r>
              <a:rPr lang="zh-CN" altLang="en-US" sz="2000" dirty="0">
                <a:latin typeface="仿宋" panose="02010609060101010101" pitchFamily="49" charset="-122"/>
                <a:ea typeface="仿宋" panose="02010609060101010101" pitchFamily="49" charset="-122"/>
              </a:rPr>
              <a:t>from sklearn.model_selection import train_test_split</a:t>
            </a:r>
          </a:p>
          <a:p>
            <a:r>
              <a:rPr lang="zh-CN" altLang="en-US" sz="2000" dirty="0">
                <a:latin typeface="仿宋" panose="02010609060101010101" pitchFamily="49" charset="-122"/>
                <a:ea typeface="仿宋" panose="02010609060101010101" pitchFamily="49" charset="-122"/>
              </a:rPr>
              <a:t>from sklearn.metrics import accuracy_score</a:t>
            </a:r>
          </a:p>
        </p:txBody>
      </p:sp>
      <p:sp>
        <p:nvSpPr>
          <p:cNvPr id="3" name="矩形 2"/>
          <p:cNvSpPr/>
          <p:nvPr/>
        </p:nvSpPr>
        <p:spPr>
          <a:xfrm>
            <a:off x="652819" y="2381494"/>
            <a:ext cx="10865892" cy="4093428"/>
          </a:xfrm>
          <a:prstGeom prst="rect">
            <a:avLst/>
          </a:prstGeom>
        </p:spPr>
        <p:txBody>
          <a:bodyPr wrap="square">
            <a:spAutoFit/>
          </a:bodyPr>
          <a:lstStyle/>
          <a:p>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load_iris</a:t>
            </a:r>
            <a:r>
              <a:rPr lang="en-US" altLang="zh-CN" sz="2000" dirty="0">
                <a:latin typeface="仿宋" panose="02010609060101010101" pitchFamily="49" charset="-122"/>
                <a:ea typeface="仿宋" panose="02010609060101010101" pitchFamily="49" charset="-122"/>
              </a:rPr>
              <a:t>()</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X_train, </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 = </a:t>
            </a:r>
            <a:r>
              <a:rPr lang="en-US" altLang="zh-CN" sz="2000" dirty="0" err="1">
                <a:latin typeface="仿宋" panose="02010609060101010101" pitchFamily="49" charset="-122"/>
                <a:ea typeface="仿宋" panose="02010609060101010101" pitchFamily="49" charset="-122"/>
              </a:rPr>
              <a:t>train_test_split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['data'], </a:t>
            </a:r>
            <a:r>
              <a:rPr lang="en-US" altLang="zh-CN" sz="2000" dirty="0" err="1">
                <a:latin typeface="仿宋" panose="02010609060101010101" pitchFamily="49" charset="-122"/>
                <a:ea typeface="仿宋" panose="02010609060101010101" pitchFamily="49" charset="-122"/>
              </a:rPr>
              <a:t>iris_dataset</a:t>
            </a:r>
            <a:r>
              <a:rPr lang="en-US" altLang="zh-CN" sz="2000" dirty="0">
                <a:latin typeface="仿宋" panose="02010609060101010101" pitchFamily="49" charset="-122"/>
                <a:ea typeface="仿宋" panose="02010609060101010101" pitchFamily="49" charset="-122"/>
              </a:rPr>
              <a:t>['target'], </a:t>
            </a:r>
            <a:r>
              <a:rPr lang="en-US" altLang="zh-CN" sz="2000" dirty="0" err="1">
                <a:latin typeface="仿宋" panose="02010609060101010101" pitchFamily="49" charset="-122"/>
                <a:ea typeface="仿宋" panose="02010609060101010101" pitchFamily="49" charset="-122"/>
              </a:rPr>
              <a:t>random_state</a:t>
            </a:r>
            <a:r>
              <a:rPr lang="en-US" altLang="zh-CN" sz="2000" dirty="0">
                <a:latin typeface="仿宋" panose="02010609060101010101" pitchFamily="49" charset="-122"/>
                <a:ea typeface="仿宋" panose="02010609060101010101" pitchFamily="49" charset="-122"/>
              </a:rPr>
              <a:t>=0)</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clf=</a:t>
            </a:r>
            <a:r>
              <a:rPr lang="en-US" altLang="zh-CN" sz="2000" dirty="0" err="1">
                <a:latin typeface="仿宋" panose="02010609060101010101" pitchFamily="49" charset="-122"/>
                <a:ea typeface="仿宋" panose="02010609060101010101" pitchFamily="49" charset="-122"/>
              </a:rPr>
              <a:t>svm.SVC</a:t>
            </a:r>
            <a:r>
              <a:rPr lang="en-US" altLang="zh-CN" sz="2000" dirty="0">
                <a:latin typeface="仿宋" panose="02010609060101010101" pitchFamily="49" charset="-122"/>
                <a:ea typeface="仿宋" panose="02010609060101010101" pitchFamily="49" charset="-122"/>
              </a:rPr>
              <a:t>(C=1,kernel='</a:t>
            </a:r>
            <a:r>
              <a:rPr lang="en-US" altLang="zh-CN" sz="2000" dirty="0" err="1">
                <a:latin typeface="仿宋" panose="02010609060101010101" pitchFamily="49" charset="-122"/>
                <a:ea typeface="仿宋" panose="02010609060101010101" pitchFamily="49" charset="-122"/>
              </a:rPr>
              <a:t>rbf</a:t>
            </a:r>
            <a:r>
              <a:rPr lang="en-US" altLang="zh-CN" sz="2000" dirty="0">
                <a:latin typeface="仿宋" panose="02010609060101010101" pitchFamily="49" charset="-122"/>
                <a:ea typeface="仿宋" panose="02010609060101010101" pitchFamily="49" charset="-122"/>
              </a:rPr>
              <a:t>',gamma=0.1)</a:t>
            </a:r>
          </a:p>
          <a:p>
            <a:endParaRPr lang="en-US" altLang="zh-CN" sz="2000" dirty="0">
              <a:latin typeface="仿宋" panose="02010609060101010101" pitchFamily="49" charset="-122"/>
              <a:ea typeface="仿宋" panose="02010609060101010101" pitchFamily="49" charset="-122"/>
            </a:endParaRPr>
          </a:p>
          <a:p>
            <a:r>
              <a:rPr lang="en-US" altLang="zh-CN" sz="2000" dirty="0" err="1">
                <a:latin typeface="仿宋" panose="02010609060101010101" pitchFamily="49" charset="-122"/>
                <a:ea typeface="仿宋" panose="02010609060101010101" pitchFamily="49" charset="-122"/>
              </a:rPr>
              <a:t>clf.fit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X_train,y_train</a:t>
            </a:r>
            <a:r>
              <a:rPr lang="en-US" altLang="zh-CN" sz="2000" dirty="0">
                <a:latin typeface="仿宋" panose="02010609060101010101" pitchFamily="49" charset="-122"/>
                <a:ea typeface="仿宋" panose="02010609060101010101" pitchFamily="49" charset="-122"/>
              </a:rPr>
              <a:t>)</a:t>
            </a:r>
          </a:p>
          <a:p>
            <a:endParaRPr lang="en-US" altLang="zh-CN" sz="2000" dirty="0">
              <a:latin typeface="仿宋" panose="02010609060101010101" pitchFamily="49" charset="-122"/>
              <a:ea typeface="仿宋" panose="02010609060101010101" pitchFamily="49" charset="-122"/>
            </a:endParaRPr>
          </a:p>
          <a:p>
            <a:r>
              <a:rPr lang="en-US" altLang="zh-CN" sz="2000" dirty="0">
                <a:latin typeface="仿宋" panose="02010609060101010101" pitchFamily="49" charset="-122"/>
                <a:ea typeface="仿宋" panose="02010609060101010101" pitchFamily="49" charset="-122"/>
              </a:rPr>
              <a:t>print (</a:t>
            </a:r>
            <a:r>
              <a:rPr lang="en-US" altLang="zh-CN" sz="2000" dirty="0" err="1">
                <a:latin typeface="仿宋" panose="02010609060101010101" pitchFamily="49" charset="-122"/>
                <a:ea typeface="仿宋" panose="02010609060101010101" pitchFamily="49" charset="-122"/>
              </a:rPr>
              <a:t>clf.score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y_train</a:t>
            </a:r>
            <a:r>
              <a:rPr lang="en-US" altLang="zh-CN" sz="2000" dirty="0">
                <a:latin typeface="仿宋" panose="02010609060101010101" pitchFamily="49" charset="-122"/>
                <a:ea typeface="仿宋" panose="02010609060101010101" pitchFamily="49" charset="-122"/>
              </a:rPr>
              <a:t>)) </a:t>
            </a:r>
          </a:p>
          <a:p>
            <a:r>
              <a:rPr lang="en-US" altLang="zh-CN" sz="2000" dirty="0">
                <a:latin typeface="仿宋" panose="02010609060101010101" pitchFamily="49" charset="-122"/>
                <a:ea typeface="仿宋" panose="02010609060101010101" pitchFamily="49" charset="-122"/>
              </a:rPr>
              <a:t>print ('</a:t>
            </a:r>
            <a:r>
              <a:rPr lang="zh-CN" altLang="en-US" sz="2000" dirty="0">
                <a:latin typeface="仿宋" panose="02010609060101010101" pitchFamily="49" charset="-122"/>
                <a:ea typeface="仿宋" panose="02010609060101010101" pitchFamily="49" charset="-122"/>
              </a:rPr>
              <a:t>训练集准确率：</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accuracy_score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y_train</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clf.predict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X_train</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print (</a:t>
            </a:r>
            <a:r>
              <a:rPr lang="en-US" altLang="zh-CN" sz="2000" dirty="0" err="1">
                <a:latin typeface="仿宋" panose="02010609060101010101" pitchFamily="49" charset="-122"/>
                <a:ea typeface="仿宋" panose="02010609060101010101" pitchFamily="49" charset="-122"/>
              </a:rPr>
              <a:t>clf.score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a:t>
            </a:r>
          </a:p>
          <a:p>
            <a:r>
              <a:rPr lang="en-US" altLang="zh-CN" sz="2000" dirty="0">
                <a:latin typeface="仿宋" panose="02010609060101010101" pitchFamily="49" charset="-122"/>
                <a:ea typeface="仿宋" panose="02010609060101010101" pitchFamily="49" charset="-122"/>
              </a:rPr>
              <a:t>print ('</a:t>
            </a:r>
            <a:r>
              <a:rPr lang="zh-CN" altLang="en-US" sz="2000" dirty="0">
                <a:latin typeface="仿宋" panose="02010609060101010101" pitchFamily="49" charset="-122"/>
                <a:ea typeface="仿宋" panose="02010609060101010101" pitchFamily="49" charset="-122"/>
              </a:rPr>
              <a:t>测试集准确率：</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accuracy_score</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y_test</a:t>
            </a:r>
            <a:r>
              <a:rPr lang="en-US" altLang="zh-CN" sz="2000" dirty="0">
                <a:latin typeface="仿宋" panose="02010609060101010101" pitchFamily="49" charset="-122"/>
                <a:ea typeface="仿宋" panose="02010609060101010101" pitchFamily="49" charset="-122"/>
              </a:rPr>
              <a:t>, </a:t>
            </a:r>
            <a:r>
              <a:rPr lang="en-US" altLang="zh-CN" sz="2000" dirty="0" err="1">
                <a:latin typeface="仿宋" panose="02010609060101010101" pitchFamily="49" charset="-122"/>
                <a:ea typeface="仿宋" panose="02010609060101010101" pitchFamily="49" charset="-122"/>
              </a:rPr>
              <a:t>clf.predict</a:t>
            </a:r>
            <a:r>
              <a:rPr lang="en-US" altLang="zh-CN" sz="2000" dirty="0">
                <a:latin typeface="仿宋" panose="02010609060101010101" pitchFamily="49" charset="-122"/>
                <a:ea typeface="仿宋" panose="02010609060101010101" pitchFamily="49" charset="-122"/>
              </a:rPr>
              <a:t>(</a:t>
            </a:r>
            <a:r>
              <a:rPr lang="en-US" altLang="zh-CN" sz="2000" dirty="0" err="1">
                <a:latin typeface="仿宋" panose="02010609060101010101" pitchFamily="49" charset="-122"/>
                <a:ea typeface="仿宋" panose="02010609060101010101" pitchFamily="49" charset="-122"/>
              </a:rPr>
              <a:t>X_test</a:t>
            </a:r>
            <a:r>
              <a:rPr lang="en-US" altLang="zh-CN" sz="2000" dirty="0">
                <a:latin typeface="仿宋" panose="02010609060101010101" pitchFamily="49" charset="-122"/>
                <a:ea typeface="仿宋" panose="02010609060101010101" pitchFamily="49" charset="-122"/>
              </a:rPr>
              <a:t>)))</a:t>
            </a:r>
            <a:endParaRPr lang="zh-CN" altLang="en-US" sz="2000" dirty="0">
              <a:latin typeface="仿宋" panose="02010609060101010101" pitchFamily="49" charset="-122"/>
              <a:ea typeface="仿宋" panose="02010609060101010101" pitchFamily="49" charset="-122"/>
            </a:endParaRPr>
          </a:p>
        </p:txBody>
      </p:sp>
      <p:sp>
        <p:nvSpPr>
          <p:cNvPr id="8" name="文本框 7"/>
          <p:cNvSpPr txBox="1"/>
          <p:nvPr/>
        </p:nvSpPr>
        <p:spPr>
          <a:xfrm>
            <a:off x="7977116" y="904097"/>
            <a:ext cx="2053988" cy="584775"/>
          </a:xfrm>
          <a:prstGeom prst="rect">
            <a:avLst/>
          </a:prstGeom>
          <a:noFill/>
        </p:spPr>
        <p:txBody>
          <a:bodyPr wrap="square" rtlCol="0">
            <a:spAutoFit/>
          </a:bodyPr>
          <a:lstStyle/>
          <a:p>
            <a:r>
              <a:rPr lang="zh-CN" altLang="en-US" sz="3200" dirty="0" smtClean="0">
                <a:solidFill>
                  <a:srgbClr val="FFFF00"/>
                </a:solidFill>
                <a:latin typeface="黑体" panose="02010609060101010101" pitchFamily="49" charset="-122"/>
                <a:ea typeface="黑体" panose="02010609060101010101" pitchFamily="49" charset="-122"/>
              </a:rPr>
              <a:t>程序参考</a:t>
            </a:r>
            <a:endParaRPr lang="zh-CN" altLang="en-US" sz="3200" dirty="0">
              <a:solidFill>
                <a:srgbClr val="FFFF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0155649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500" y="355435"/>
            <a:ext cx="8855726" cy="584775"/>
          </a:xfrm>
          <a:prstGeom prst="rect">
            <a:avLst/>
          </a:prstGeom>
          <a:noFill/>
        </p:spPr>
        <p:txBody>
          <a:bodyPr wrap="square" rtlCol="0">
            <a:spAutoFit/>
          </a:bodyPr>
          <a:lstStyle/>
          <a:p>
            <a:r>
              <a:rPr lang="zh-CN" altLang="en-US" sz="3200" dirty="0" smtClean="0">
                <a:latin typeface="华文仿宋" panose="02010600040101010101" pitchFamily="2" charset="-122"/>
                <a:ea typeface="华文仿宋" panose="02010600040101010101" pitchFamily="2" charset="-122"/>
              </a:rPr>
              <a:t>实践任务</a:t>
            </a:r>
            <a:r>
              <a:rPr lang="en-US" altLang="zh-CN" sz="3200" dirty="0" smtClean="0">
                <a:latin typeface="华文仿宋" panose="02010600040101010101" pitchFamily="2" charset="-122"/>
                <a:ea typeface="华文仿宋" panose="02010600040101010101" pitchFamily="2" charset="-122"/>
              </a:rPr>
              <a:t>3</a:t>
            </a:r>
            <a:r>
              <a:rPr lang="zh-CN" altLang="en-US" sz="3200" dirty="0" smtClean="0">
                <a:latin typeface="华文仿宋" panose="02010600040101010101" pitchFamily="2" charset="-122"/>
                <a:ea typeface="华文仿宋" panose="02010600040101010101" pitchFamily="2" charset="-122"/>
              </a:rPr>
              <a:t>：</a:t>
            </a:r>
            <a:endParaRPr lang="zh-CN" altLang="en-US" sz="3200" dirty="0">
              <a:latin typeface="华文仿宋" panose="02010600040101010101" pitchFamily="2" charset="-122"/>
              <a:ea typeface="华文仿宋" panose="02010600040101010101" pitchFamily="2" charset="-122"/>
            </a:endParaRPr>
          </a:p>
        </p:txBody>
      </p:sp>
      <p:sp>
        <p:nvSpPr>
          <p:cNvPr id="4" name="文本框 3"/>
          <p:cNvSpPr txBox="1"/>
          <p:nvPr/>
        </p:nvSpPr>
        <p:spPr>
          <a:xfrm>
            <a:off x="1221475" y="1705970"/>
            <a:ext cx="9614848" cy="1284006"/>
          </a:xfrm>
          <a:prstGeom prst="rect">
            <a:avLst/>
          </a:prstGeom>
          <a:noFill/>
        </p:spPr>
        <p:txBody>
          <a:bodyPr wrap="square" rtlCol="0">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1</a:t>
            </a:r>
            <a:r>
              <a:rPr lang="zh-CN" altLang="en-US" sz="2800" dirty="0" smtClean="0">
                <a:latin typeface="仿宋" panose="02010609060101010101" pitchFamily="49" charset="-122"/>
                <a:ea typeface="仿宋" panose="02010609060101010101" pitchFamily="49" charset="-122"/>
              </a:rPr>
              <a:t>）机器学习基础练习：分别利用</a:t>
            </a:r>
            <a:r>
              <a:rPr lang="en-US" altLang="zh-CN" sz="2800" dirty="0" smtClean="0">
                <a:latin typeface="仿宋" panose="02010609060101010101" pitchFamily="49" charset="-122"/>
                <a:ea typeface="仿宋" panose="02010609060101010101" pitchFamily="49" charset="-122"/>
              </a:rPr>
              <a:t>KNN</a:t>
            </a:r>
            <a:r>
              <a:rPr lang="zh-CN" altLang="en-US" sz="2800" dirty="0" smtClean="0">
                <a:latin typeface="仿宋" panose="02010609060101010101" pitchFamily="49" charset="-122"/>
                <a:ea typeface="仿宋" panose="02010609060101010101" pitchFamily="49" charset="-122"/>
              </a:rPr>
              <a:t>与</a:t>
            </a:r>
            <a:r>
              <a:rPr lang="en-US" altLang="zh-CN" sz="2800" dirty="0" smtClean="0">
                <a:latin typeface="仿宋" panose="02010609060101010101" pitchFamily="49" charset="-122"/>
                <a:ea typeface="仿宋" panose="02010609060101010101" pitchFamily="49" charset="-122"/>
              </a:rPr>
              <a:t>SVM</a:t>
            </a:r>
            <a:r>
              <a:rPr lang="zh-CN" altLang="en-US" sz="2800" dirty="0" smtClean="0">
                <a:latin typeface="仿宋" panose="02010609060101010101" pitchFamily="49" charset="-122"/>
                <a:ea typeface="仿宋" panose="02010609060101010101" pitchFamily="49" charset="-122"/>
              </a:rPr>
              <a:t>算法，完成对鸢尾花数据集的分类</a:t>
            </a:r>
            <a:endParaRPr lang="zh-CN" altLang="en-US" sz="2800" dirty="0">
              <a:latin typeface="仿宋" panose="02010609060101010101" pitchFamily="49" charset="-122"/>
              <a:ea typeface="仿宋" panose="02010609060101010101" pitchFamily="49" charset="-122"/>
            </a:endParaRPr>
          </a:p>
        </p:txBody>
      </p:sp>
      <p:sp>
        <p:nvSpPr>
          <p:cNvPr id="7" name="文本框 6"/>
          <p:cNvSpPr txBox="1"/>
          <p:nvPr/>
        </p:nvSpPr>
        <p:spPr>
          <a:xfrm>
            <a:off x="1221475" y="3073021"/>
            <a:ext cx="9614848" cy="1284006"/>
          </a:xfrm>
          <a:prstGeom prst="rect">
            <a:avLst/>
          </a:prstGeom>
          <a:noFill/>
        </p:spPr>
        <p:txBody>
          <a:bodyPr wrap="square" rtlCol="0">
            <a:spAutoFit/>
          </a:bodyPr>
          <a:lstStyle/>
          <a:p>
            <a:pPr>
              <a:lnSpc>
                <a:spcPct val="150000"/>
              </a:lnSpc>
            </a:pPr>
            <a:r>
              <a:rPr lang="zh-CN" altLang="en-US" sz="2800" dirty="0" smtClean="0">
                <a:latin typeface="仿宋" panose="02010609060101010101" pitchFamily="49" charset="-122"/>
                <a:ea typeface="仿宋" panose="02010609060101010101" pitchFamily="49" charset="-122"/>
              </a:rPr>
              <a:t>（</a:t>
            </a:r>
            <a:r>
              <a:rPr lang="en-US" altLang="zh-CN" sz="2800" dirty="0" smtClean="0">
                <a:latin typeface="仿宋" panose="02010609060101010101" pitchFamily="49" charset="-122"/>
                <a:ea typeface="仿宋" panose="02010609060101010101" pitchFamily="49" charset="-122"/>
              </a:rPr>
              <a:t>2</a:t>
            </a:r>
            <a:r>
              <a:rPr lang="zh-CN" altLang="en-US" sz="2800" dirty="0" smtClean="0">
                <a:latin typeface="仿宋" panose="02010609060101010101" pitchFamily="49" charset="-122"/>
                <a:ea typeface="仿宋" panose="02010609060101010101" pitchFamily="49" charset="-122"/>
              </a:rPr>
              <a:t>）机器学习拓展练习：分别利用</a:t>
            </a:r>
            <a:r>
              <a:rPr lang="en-US" altLang="zh-CN" sz="2800" dirty="0" smtClean="0">
                <a:latin typeface="仿宋" panose="02010609060101010101" pitchFamily="49" charset="-122"/>
                <a:ea typeface="仿宋" panose="02010609060101010101" pitchFamily="49" charset="-122"/>
              </a:rPr>
              <a:t>KNN</a:t>
            </a:r>
            <a:r>
              <a:rPr lang="zh-CN" altLang="en-US" sz="2800" dirty="0" smtClean="0">
                <a:latin typeface="仿宋" panose="02010609060101010101" pitchFamily="49" charset="-122"/>
                <a:ea typeface="仿宋" panose="02010609060101010101" pitchFamily="49" charset="-122"/>
              </a:rPr>
              <a:t>与</a:t>
            </a:r>
            <a:r>
              <a:rPr lang="en-US" altLang="zh-CN" sz="2800" dirty="0" smtClean="0">
                <a:latin typeface="仿宋" panose="02010609060101010101" pitchFamily="49" charset="-122"/>
                <a:ea typeface="仿宋" panose="02010609060101010101" pitchFamily="49" charset="-122"/>
              </a:rPr>
              <a:t>SVM</a:t>
            </a:r>
            <a:r>
              <a:rPr lang="zh-CN" altLang="en-US" sz="2800" dirty="0" smtClean="0">
                <a:latin typeface="仿宋" panose="02010609060101010101" pitchFamily="49" charset="-122"/>
                <a:ea typeface="仿宋" panose="02010609060101010101" pitchFamily="49" charset="-122"/>
              </a:rPr>
              <a:t>算法，完成对肺癌数据集的分类</a:t>
            </a:r>
            <a:endParaRPr lang="zh-CN" altLang="en-US" sz="28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7985222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99647" y="1622674"/>
            <a:ext cx="6687403" cy="1754326"/>
          </a:xfrm>
          <a:prstGeom prst="rect">
            <a:avLst/>
          </a:prstGeom>
          <a:noFill/>
        </p:spPr>
        <p:txBody>
          <a:bodyPr wrap="square" rtlCol="0">
            <a:spAutoFit/>
          </a:bodyPr>
          <a:lstStyle/>
          <a:p>
            <a:pPr>
              <a:lnSpc>
                <a:spcPct val="150000"/>
              </a:lnSpc>
            </a:pPr>
            <a:r>
              <a:rPr lang="zh-CN" altLang="en-US" sz="2400" dirty="0" smtClean="0">
                <a:latin typeface="仿宋" panose="02010609060101010101" pitchFamily="49" charset="-122"/>
                <a:ea typeface="仿宋" panose="02010609060101010101" pitchFamily="49" charset="-122"/>
              </a:rPr>
              <a:t>思考：</a:t>
            </a:r>
            <a:endParaRPr lang="en-US" altLang="zh-CN" sz="2400" dirty="0" smtClean="0">
              <a:latin typeface="仿宋" panose="02010609060101010101" pitchFamily="49" charset="-122"/>
              <a:ea typeface="仿宋" panose="02010609060101010101" pitchFamily="49" charset="-122"/>
            </a:endParaRPr>
          </a:p>
          <a:p>
            <a:pPr>
              <a:lnSpc>
                <a:spcPct val="150000"/>
              </a:lnSpc>
            </a:pPr>
            <a:r>
              <a:rPr lang="en-US" altLang="zh-CN" sz="2400" dirty="0" smtClean="0">
                <a:latin typeface="仿宋" panose="02010609060101010101" pitchFamily="49" charset="-122"/>
                <a:ea typeface="仿宋" panose="02010609060101010101" pitchFamily="49" charset="-122"/>
              </a:rPr>
              <a:t>    SVM</a:t>
            </a:r>
            <a:r>
              <a:rPr lang="zh-CN" altLang="en-US" sz="2400" dirty="0" smtClean="0">
                <a:latin typeface="仿宋" panose="02010609060101010101" pitchFamily="49" charset="-122"/>
                <a:ea typeface="仿宋" panose="02010609060101010101" pitchFamily="49" charset="-122"/>
              </a:rPr>
              <a:t>（支持向量机）算法对线性不可分数据，又是如何实现数据分类的？</a:t>
            </a:r>
            <a:endParaRPr lang="en-US" altLang="zh-CN" sz="2400" dirty="0" smtClean="0">
              <a:latin typeface="仿宋" panose="02010609060101010101" pitchFamily="49" charset="-122"/>
              <a:ea typeface="仿宋" panose="02010609060101010101" pitchFamily="49" charset="-122"/>
            </a:endParaRPr>
          </a:p>
        </p:txBody>
      </p:sp>
      <p:sp>
        <p:nvSpPr>
          <p:cNvPr id="2" name="矩形 1"/>
          <p:cNvSpPr/>
          <p:nvPr/>
        </p:nvSpPr>
        <p:spPr>
          <a:xfrm>
            <a:off x="1936495" y="4220149"/>
            <a:ext cx="7907549" cy="1200329"/>
          </a:xfrm>
          <a:prstGeom prst="rect">
            <a:avLst/>
          </a:prstGeom>
        </p:spPr>
        <p:txBody>
          <a:bodyPr wrap="none">
            <a:spAutoFit/>
          </a:bodyPr>
          <a:lstStyle/>
          <a:p>
            <a:r>
              <a:rPr lang="zh-CN" altLang="en-US" sz="2400" dirty="0" smtClean="0">
                <a:latin typeface="等线" panose="02010600030101010101" pitchFamily="2" charset="-122"/>
                <a:cs typeface="Times New Roman" panose="02020603050405020304" pitchFamily="18" charset="0"/>
              </a:rPr>
              <a:t>参考资料：</a:t>
            </a:r>
            <a:endParaRPr lang="en-US" altLang="zh-CN" sz="2400" dirty="0" smtClean="0">
              <a:latin typeface="等线" panose="02010600030101010101" pitchFamily="2" charset="-122"/>
              <a:cs typeface="Times New Roman" panose="02020603050405020304" pitchFamily="18" charset="0"/>
            </a:endParaRPr>
          </a:p>
          <a:p>
            <a:r>
              <a:rPr lang="en-US" altLang="zh-CN" sz="2400" dirty="0" smtClean="0">
                <a:latin typeface="等线" panose="02010600030101010101" pitchFamily="2" charset="-122"/>
                <a:cs typeface="Times New Roman" panose="02020603050405020304" pitchFamily="18" charset="0"/>
              </a:rPr>
              <a:t>http</a:t>
            </a:r>
            <a:r>
              <a:rPr lang="en-US" altLang="zh-CN" sz="2400" dirty="0">
                <a:latin typeface="等线" panose="02010600030101010101" pitchFamily="2" charset="-122"/>
                <a:cs typeface="Times New Roman" panose="02020603050405020304" pitchFamily="18" charset="0"/>
              </a:rPr>
              <a:t>://</a:t>
            </a:r>
            <a:r>
              <a:rPr lang="en-US" altLang="zh-CN" sz="2400" dirty="0" smtClean="0">
                <a:latin typeface="等线" panose="02010600030101010101" pitchFamily="2" charset="-122"/>
                <a:cs typeface="Times New Roman" panose="02020603050405020304" pitchFamily="18" charset="0"/>
              </a:rPr>
              <a:t>www.blogjava.net/zhenandaci/category/31868.html</a:t>
            </a:r>
          </a:p>
          <a:p>
            <a:r>
              <a:rPr lang="en-US" altLang="zh-CN" sz="2400" dirty="0"/>
              <a:t>https://blog.csdn.net/zwl1584671413/article/details/78932601</a:t>
            </a:r>
            <a:endParaRPr lang="zh-CN" altLang="en-US" sz="2400" dirty="0"/>
          </a:p>
        </p:txBody>
      </p:sp>
    </p:spTree>
    <p:extLst>
      <p:ext uri="{BB962C8B-B14F-4D97-AF65-F5344CB8AC3E}">
        <p14:creationId xmlns:p14="http://schemas.microsoft.com/office/powerpoint/2010/main" val="2910637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深度">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TM04033923[[fn=深度]]</Template>
  <TotalTime>24161</TotalTime>
  <Words>18524</Words>
  <Application>Microsoft Office PowerPoint</Application>
  <PresentationFormat>宽屏</PresentationFormat>
  <Paragraphs>2651</Paragraphs>
  <Slides>207</Slides>
  <Notes>174</Notes>
  <HiddenSlides>0</HiddenSlides>
  <MMClips>1</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2</vt:i4>
      </vt:variant>
      <vt:variant>
        <vt:lpstr>幻灯片标题</vt:lpstr>
      </vt:variant>
      <vt:variant>
        <vt:i4>207</vt:i4>
      </vt:variant>
    </vt:vector>
  </HeadingPairs>
  <TitlesOfParts>
    <vt:vector size="232" baseType="lpstr">
      <vt:lpstr>-apple-system</vt:lpstr>
      <vt:lpstr>MS PGothic</vt:lpstr>
      <vt:lpstr>等线</vt:lpstr>
      <vt:lpstr>仿宋</vt:lpstr>
      <vt:lpstr>黑体</vt:lpstr>
      <vt:lpstr>华文仿宋</vt:lpstr>
      <vt:lpstr>华文楷体</vt:lpstr>
      <vt:lpstr>楷体</vt:lpstr>
      <vt:lpstr>宋体</vt:lpstr>
      <vt:lpstr>Microsoft YaHei</vt:lpstr>
      <vt:lpstr>Microsoft YaHei</vt:lpstr>
      <vt:lpstr>Adobe Caslon Pro</vt:lpstr>
      <vt:lpstr>Arial</vt:lpstr>
      <vt:lpstr>Calibri</vt:lpstr>
      <vt:lpstr>Cambria Math</vt:lpstr>
      <vt:lpstr>Century Gothic</vt:lpstr>
      <vt:lpstr>Corbel</vt:lpstr>
      <vt:lpstr>Courier New</vt:lpstr>
      <vt:lpstr>Helvetica</vt:lpstr>
      <vt:lpstr>Times New Roman</vt:lpstr>
      <vt:lpstr>Verdana</vt:lpstr>
      <vt:lpstr>Wingdings</vt:lpstr>
      <vt:lpstr>深度</vt:lpstr>
      <vt:lpstr>Visio</vt:lpstr>
      <vt:lpstr>Equation</vt:lpstr>
      <vt:lpstr>PowerPoint 演示文稿</vt:lpstr>
      <vt:lpstr>PowerPoint 演示文稿</vt:lpstr>
      <vt:lpstr>PowerPoint 演示文稿</vt:lpstr>
      <vt:lpstr>PowerPoint 演示文稿</vt:lpstr>
      <vt:lpstr>机器学习定义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1.深度学习概述</vt:lpstr>
      <vt:lpstr>PowerPoint 演示文稿</vt:lpstr>
      <vt:lpstr>PowerPoint 演示文稿</vt:lpstr>
      <vt:lpstr>PowerPoint 演示文稿</vt:lpstr>
      <vt:lpstr>PowerPoint 演示文稿</vt:lpstr>
      <vt:lpstr>PowerPoint 演示文稿</vt:lpstr>
      <vt:lpstr>M-P神经元模型</vt:lpstr>
      <vt:lpstr>激活函数</vt:lpstr>
      <vt:lpstr>PowerPoint 演示文稿</vt:lpstr>
      <vt:lpstr>PowerPoint 演示文稿</vt:lpstr>
      <vt:lpstr>深度学习模型的结构：层次网络结构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课堂教学变革与微课程设计</dc:title>
  <dc:creator>luomyong@163.com</dc:creator>
  <cp:lastModifiedBy>shsbnu</cp:lastModifiedBy>
  <cp:revision>1520</cp:revision>
  <dcterms:created xsi:type="dcterms:W3CDTF">2016-10-26T08:26:35Z</dcterms:created>
  <dcterms:modified xsi:type="dcterms:W3CDTF">2019-05-19T14:15:16Z</dcterms:modified>
</cp:coreProperties>
</file>