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2" r:id="rId3"/>
    <p:sldId id="283" r:id="rId4"/>
    <p:sldId id="284" r:id="rId5"/>
    <p:sldId id="292" r:id="rId6"/>
    <p:sldId id="285" r:id="rId7"/>
    <p:sldId id="286" r:id="rId8"/>
    <p:sldId id="287" r:id="rId9"/>
    <p:sldId id="288" r:id="rId10"/>
    <p:sldId id="289" r:id="rId11"/>
    <p:sldId id="293" r:id="rId12"/>
    <p:sldId id="290" r:id="rId13"/>
    <p:sldId id="291" r:id="rId14"/>
    <p:sldId id="295" r:id="rId1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5" autoAdjust="0"/>
    <p:restoredTop sz="94643" autoAdjust="0"/>
  </p:normalViewPr>
  <p:slideViewPr>
    <p:cSldViewPr>
      <p:cViewPr varScale="1">
        <p:scale>
          <a:sx n="119" d="100"/>
          <a:sy n="119" d="100"/>
        </p:scale>
        <p:origin x="3605" y="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98" y="-7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67C97-E906-483B-92C0-4FD6DF70558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E8F64-9A3E-4423-AC35-7B3AB7634A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08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63D16-44CB-4E52-924C-1AC2B2623C8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F95C0-A644-452C-B8BC-D155A30FF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657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D56E-2758-4E6C-9DAB-80582A1C9F4F}" type="datetime1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iiis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66800" y="5334000"/>
            <a:ext cx="714375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CBEB-8FA3-4A6F-AA4F-FF3FEF544DC6}" type="datetime1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2A6A-05DD-4289-961F-A2FF56F81D26}" type="datetime1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CE0C-9E21-4194-A120-567F954BC0BF}" type="datetime1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EEF1-635F-4EDD-8CEA-929D4057E754}" type="datetime1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buFont typeface="Arial" pitchFamily="34" charset="0"/>
              <a:buChar char="•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60D6-0528-4468-8781-59CE26C12A06}" type="datetime1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75DA-91F1-4265-B830-90B87DF291A6}" type="datetime1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39F0-9AA0-4C67-8E17-AAE55364985B}" type="datetime1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680D4-8F80-4C32-88C8-EE4ECB9C66E4}" type="datetime1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DA21-8969-4214-9CFD-0068AA757D0D}" type="datetime1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73A2-B22B-418A-BC40-1744E1F7C5A7}" type="datetime1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5A10-C239-4ECC-BC33-43EFA6BAC781}" type="datetime1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557FA-6B0C-4C9C-8050-F825887ADC45}" type="datetime1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Pingzhong</a:t>
            </a:r>
            <a:r>
              <a:rPr lang="en-US" dirty="0" smtClean="0"/>
              <a:t> Tang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3DF65-B247-4BA4-8211-448D7BD3BB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229600" cy="2514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An Introduction to AI</a:t>
            </a:r>
            <a:br>
              <a:rPr lang="en-US" b="1" dirty="0" smtClean="0">
                <a:solidFill>
                  <a:schemeClr val="tx2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</a:br>
            <a:r>
              <a:rPr lang="zh-CN" altLang="en-US" b="1" dirty="0" smtClean="0">
                <a:solidFill>
                  <a:schemeClr val="tx2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人工智能入门</a:t>
            </a:r>
            <a:r>
              <a:rPr lang="en-US" altLang="zh-CN" b="1" dirty="0" smtClean="0">
                <a:solidFill>
                  <a:schemeClr val="tx2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/>
            </a:r>
            <a:br>
              <a:rPr lang="en-US" altLang="zh-CN" b="1" dirty="0" smtClean="0">
                <a:solidFill>
                  <a:schemeClr val="tx2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</a:br>
            <a:r>
              <a:rPr lang="en-US" altLang="zh-CN" b="1" dirty="0" smtClean="0">
                <a:solidFill>
                  <a:schemeClr val="tx2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Class </a:t>
            </a:r>
            <a:r>
              <a:rPr lang="en-US" altLang="zh-CN" b="1" dirty="0" smtClean="0">
                <a:solidFill>
                  <a:schemeClr val="tx2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#5</a:t>
            </a:r>
            <a:r>
              <a:rPr lang="en-US" altLang="zh-CN" b="1" dirty="0" smtClean="0">
                <a:solidFill>
                  <a:schemeClr val="tx2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/>
            </a:r>
            <a:br>
              <a:rPr lang="en-US" altLang="zh-CN" b="1" dirty="0" smtClean="0">
                <a:solidFill>
                  <a:schemeClr val="tx2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</a:br>
            <a:r>
              <a:rPr lang="zh-CN" altLang="en-US" b="1" dirty="0" smtClean="0">
                <a:solidFill>
                  <a:schemeClr val="tx2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（</a:t>
            </a:r>
            <a:r>
              <a:rPr lang="el-GR" altLang="zh-CN" b="1" dirty="0" smtClean="0">
                <a:solidFill>
                  <a:schemeClr val="tx2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α</a:t>
            </a:r>
            <a:r>
              <a:rPr lang="en-US" altLang="zh-CN" b="1" dirty="0" smtClean="0">
                <a:solidFill>
                  <a:schemeClr val="tx2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-</a:t>
            </a:r>
            <a:r>
              <a:rPr lang="el-GR" altLang="zh-CN" b="1" dirty="0" smtClean="0">
                <a:solidFill>
                  <a:schemeClr val="tx2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β</a:t>
            </a:r>
            <a:r>
              <a:rPr lang="zh-CN" altLang="en-US" b="1" dirty="0" smtClean="0">
                <a:solidFill>
                  <a:schemeClr val="tx2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）剪枝</a:t>
            </a:r>
            <a:endParaRPr lang="en-US" b="1" dirty="0">
              <a:solidFill>
                <a:schemeClr val="tx2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276600"/>
            <a:ext cx="8153400" cy="1752600"/>
          </a:xfrm>
        </p:spPr>
        <p:txBody>
          <a:bodyPr>
            <a:normAutofit/>
          </a:bodyPr>
          <a:lstStyle/>
          <a:p>
            <a:r>
              <a:rPr lang="zh-CN" altLang="en-US" u="sng" dirty="0" smtClean="0">
                <a:solidFill>
                  <a:schemeClr val="tx1"/>
                </a:solidFill>
                <a:cs typeface="Vani" pitchFamily="34" charset="0"/>
              </a:rPr>
              <a:t>唐平中</a:t>
            </a:r>
            <a:endParaRPr lang="en-US" altLang="zh-CN" u="sng" dirty="0" smtClean="0">
              <a:solidFill>
                <a:schemeClr val="tx1"/>
              </a:solidFill>
              <a:cs typeface="Vani" pitchFamily="34" charset="0"/>
            </a:endParaRPr>
          </a:p>
          <a:p>
            <a:r>
              <a:rPr lang="zh-CN" altLang="en-US" u="sng" dirty="0" smtClean="0">
                <a:solidFill>
                  <a:schemeClr val="tx1"/>
                </a:solidFill>
                <a:cs typeface="Vani" pitchFamily="34" charset="0"/>
              </a:rPr>
              <a:t>清华大学</a:t>
            </a:r>
            <a:endParaRPr lang="en-US" altLang="zh-CN" u="sng" dirty="0" smtClean="0">
              <a:solidFill>
                <a:schemeClr val="tx1"/>
              </a:solidFill>
              <a:cs typeface="Vani" pitchFamily="34" charset="0"/>
            </a:endParaRPr>
          </a:p>
          <a:p>
            <a:r>
              <a:rPr lang="en-US" altLang="zh-CN" u="sng" dirty="0" smtClean="0">
                <a:solidFill>
                  <a:schemeClr val="tx1"/>
                </a:solidFill>
                <a:cs typeface="Vani" pitchFamily="34" charset="0"/>
              </a:rPr>
              <a:t>kenshin@tsinghua.edu.cn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5417-0A8D-4FA8-B990-57C7FDB2B8FA}" type="datetime1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Pingzhong</a:t>
            </a:r>
            <a:r>
              <a:rPr lang="en-US" dirty="0" smtClean="0"/>
              <a:t> Tang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算法思想细化描述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（右图）通过对节点</a:t>
            </a:r>
            <a:r>
              <a:rPr lang="en-US" altLang="zh-CN" dirty="0" smtClean="0"/>
              <a:t>D</a:t>
            </a:r>
            <a:r>
              <a:rPr lang="zh-CN" altLang="en-US" dirty="0" smtClean="0"/>
              <a:t>的访问</a:t>
            </a:r>
            <a:endParaRPr lang="en-US" altLang="zh-CN" dirty="0" smtClean="0"/>
          </a:p>
          <a:p>
            <a:r>
              <a:rPr lang="zh-CN" altLang="en-US" dirty="0" smtClean="0"/>
              <a:t>可以判断节点</a:t>
            </a:r>
            <a:r>
              <a:rPr lang="en-US" altLang="zh-CN" dirty="0" smtClean="0"/>
              <a:t>C</a:t>
            </a:r>
            <a:r>
              <a:rPr lang="zh-CN" altLang="en-US" dirty="0" smtClean="0"/>
              <a:t>的值大于</a:t>
            </a:r>
            <a:r>
              <a:rPr lang="en-US" altLang="zh-CN" dirty="0" smtClean="0"/>
              <a:t>18</a:t>
            </a:r>
          </a:p>
          <a:p>
            <a:r>
              <a:rPr lang="zh-CN" altLang="en-US" dirty="0" smtClean="0"/>
              <a:t>从而可以推断节点</a:t>
            </a:r>
            <a:r>
              <a:rPr lang="en-US" altLang="zh-CN" dirty="0" smtClean="0"/>
              <a:t>A</a:t>
            </a:r>
            <a:r>
              <a:rPr lang="zh-CN" altLang="en-US" dirty="0" smtClean="0"/>
              <a:t>的值为</a:t>
            </a:r>
            <a:r>
              <a:rPr lang="en-US" altLang="zh-CN" dirty="0" smtClean="0"/>
              <a:t>8</a:t>
            </a:r>
          </a:p>
          <a:p>
            <a:r>
              <a:rPr lang="zh-CN" altLang="en-US" dirty="0" smtClean="0"/>
              <a:t>这种将</a:t>
            </a:r>
            <a:r>
              <a:rPr lang="en-US" altLang="zh-CN" dirty="0" smtClean="0"/>
              <a:t>D</a:t>
            </a:r>
            <a:r>
              <a:rPr lang="zh-CN" altLang="en-US" dirty="0" smtClean="0"/>
              <a:t>后续兄弟</a:t>
            </a:r>
            <a:r>
              <a:rPr lang="zh-CN" altLang="en-US" dirty="0" smtClean="0"/>
              <a:t>节点（</a:t>
            </a:r>
            <a:r>
              <a:rPr lang="en-US" altLang="zh-CN" dirty="0" smtClean="0"/>
              <a:t>E</a:t>
            </a:r>
            <a:r>
              <a:rPr lang="zh-CN" altLang="en-US" dirty="0" smtClean="0"/>
              <a:t>，</a:t>
            </a:r>
            <a:r>
              <a:rPr lang="en-US" altLang="zh-CN" dirty="0" smtClean="0"/>
              <a:t>F</a:t>
            </a:r>
            <a:r>
              <a:rPr lang="zh-CN" altLang="en-US" dirty="0" smtClean="0"/>
              <a:t>）略</a:t>
            </a:r>
            <a:r>
              <a:rPr lang="zh-CN" altLang="en-US" dirty="0" smtClean="0"/>
              <a:t>过的操作为</a:t>
            </a:r>
            <a:r>
              <a:rPr lang="en-US" altLang="zh-CN" dirty="0" smtClean="0">
                <a:solidFill>
                  <a:srgbClr val="FF0000"/>
                </a:solidFill>
              </a:rPr>
              <a:t>beta-</a:t>
            </a:r>
            <a:r>
              <a:rPr lang="zh-CN" altLang="en-US" dirty="0" smtClean="0">
                <a:solidFill>
                  <a:srgbClr val="FF0000"/>
                </a:solidFill>
              </a:rPr>
              <a:t>剪枝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9" name="Picture 5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291" y="3810000"/>
            <a:ext cx="3836509" cy="222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373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对于局面           ，先手选择下法时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假设已经搜索过             ，结果将是平局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之后在搜索            时，发现</a:t>
            </a:r>
            <a:r>
              <a:rPr lang="zh-CN" altLang="en-US" dirty="0" smtClean="0"/>
              <a:t>后手有一种可能性取胜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那么，</a:t>
            </a:r>
            <a:r>
              <a:rPr lang="zh-CN" altLang="en-US" dirty="0" smtClean="0"/>
              <a:t>先手一定不会</a:t>
            </a:r>
            <a:r>
              <a:rPr lang="zh-CN" altLang="en-US" dirty="0" smtClean="0"/>
              <a:t>选择</a:t>
            </a:r>
            <a:r>
              <a:rPr lang="zh-CN" altLang="en-US" dirty="0" smtClean="0"/>
              <a:t>继续扩展</a:t>
            </a:r>
            <a:endParaRPr lang="en-US" altLang="zh-CN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举例（三子棋）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  <p:grpSp>
        <p:nvGrpSpPr>
          <p:cNvPr id="28" name="组合 27"/>
          <p:cNvGrpSpPr/>
          <p:nvPr/>
        </p:nvGrpSpPr>
        <p:grpSpPr>
          <a:xfrm>
            <a:off x="2378817" y="1647825"/>
            <a:ext cx="876300" cy="913272"/>
            <a:chOff x="1714500" y="2296411"/>
            <a:chExt cx="876300" cy="913272"/>
          </a:xfrm>
        </p:grpSpPr>
        <p:grpSp>
          <p:nvGrpSpPr>
            <p:cNvPr id="11" name="组合 10"/>
            <p:cNvGrpSpPr/>
            <p:nvPr/>
          </p:nvGrpSpPr>
          <p:grpSpPr>
            <a:xfrm>
              <a:off x="1714500" y="2296411"/>
              <a:ext cx="876300" cy="913272"/>
              <a:chOff x="5245240" y="3952006"/>
              <a:chExt cx="876300" cy="913272"/>
            </a:xfrm>
          </p:grpSpPr>
          <p:grpSp>
            <p:nvGrpSpPr>
              <p:cNvPr id="12" name="组合 11"/>
              <p:cNvGrpSpPr/>
              <p:nvPr/>
            </p:nvGrpSpPr>
            <p:grpSpPr>
              <a:xfrm>
                <a:off x="5245240" y="3952006"/>
                <a:ext cx="876300" cy="913272"/>
                <a:chOff x="4153669" y="2503361"/>
                <a:chExt cx="876300" cy="913272"/>
              </a:xfrm>
            </p:grpSpPr>
            <p:grpSp>
              <p:nvGrpSpPr>
                <p:cNvPr id="14" name="组合 13"/>
                <p:cNvGrpSpPr/>
                <p:nvPr/>
              </p:nvGrpSpPr>
              <p:grpSpPr>
                <a:xfrm>
                  <a:off x="4153669" y="2540333"/>
                  <a:ext cx="876300" cy="876300"/>
                  <a:chOff x="2057400" y="2438400"/>
                  <a:chExt cx="1600200" cy="1600200"/>
                </a:xfrm>
              </p:grpSpPr>
              <p:sp>
                <p:nvSpPr>
                  <p:cNvPr id="16" name="矩形 15"/>
                  <p:cNvSpPr/>
                  <p:nvPr/>
                </p:nvSpPr>
                <p:spPr>
                  <a:xfrm>
                    <a:off x="2057400" y="2438400"/>
                    <a:ext cx="5334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7" name="矩形 16"/>
                  <p:cNvSpPr/>
                  <p:nvPr/>
                </p:nvSpPr>
                <p:spPr>
                  <a:xfrm>
                    <a:off x="2590800" y="2438400"/>
                    <a:ext cx="5334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8" name="矩形 17"/>
                  <p:cNvSpPr/>
                  <p:nvPr/>
                </p:nvSpPr>
                <p:spPr>
                  <a:xfrm>
                    <a:off x="3124200" y="2438400"/>
                    <a:ext cx="5334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9" name="矩形 18"/>
                  <p:cNvSpPr/>
                  <p:nvPr/>
                </p:nvSpPr>
                <p:spPr>
                  <a:xfrm>
                    <a:off x="2057400" y="2971800"/>
                    <a:ext cx="5334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0" name="矩形 19"/>
                  <p:cNvSpPr/>
                  <p:nvPr/>
                </p:nvSpPr>
                <p:spPr>
                  <a:xfrm>
                    <a:off x="2590800" y="2971800"/>
                    <a:ext cx="5334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1" name="矩形 20"/>
                  <p:cNvSpPr/>
                  <p:nvPr/>
                </p:nvSpPr>
                <p:spPr>
                  <a:xfrm>
                    <a:off x="2057400" y="3505200"/>
                    <a:ext cx="5334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2" name="矩形 21"/>
                  <p:cNvSpPr/>
                  <p:nvPr/>
                </p:nvSpPr>
                <p:spPr>
                  <a:xfrm>
                    <a:off x="2590800" y="3505200"/>
                    <a:ext cx="5334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3" name="矩形 22"/>
                  <p:cNvSpPr/>
                  <p:nvPr/>
                </p:nvSpPr>
                <p:spPr>
                  <a:xfrm>
                    <a:off x="3124200" y="3505200"/>
                    <a:ext cx="5334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4" name="矩形 23"/>
                  <p:cNvSpPr/>
                  <p:nvPr/>
                </p:nvSpPr>
                <p:spPr>
                  <a:xfrm>
                    <a:off x="3124200" y="2971800"/>
                    <a:ext cx="5334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15" name="乘号 14"/>
                <p:cNvSpPr/>
                <p:nvPr/>
              </p:nvSpPr>
              <p:spPr>
                <a:xfrm>
                  <a:off x="4409600" y="2503361"/>
                  <a:ext cx="364437" cy="364437"/>
                </a:xfrm>
                <a:prstGeom prst="mathMultiply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3" name="同心圆 12"/>
              <p:cNvSpPr/>
              <p:nvPr/>
            </p:nvSpPr>
            <p:spPr>
              <a:xfrm>
                <a:off x="5272571" y="4012653"/>
                <a:ext cx="228600" cy="228600"/>
              </a:xfrm>
              <a:prstGeom prst="donu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5" name="同心圆 24"/>
            <p:cNvSpPr/>
            <p:nvPr/>
          </p:nvSpPr>
          <p:spPr>
            <a:xfrm>
              <a:off x="2334868" y="2361518"/>
              <a:ext cx="228600" cy="228600"/>
            </a:xfrm>
            <a:prstGeom prst="don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7" name="乘号 26"/>
            <p:cNvSpPr/>
            <p:nvPr/>
          </p:nvSpPr>
          <p:spPr>
            <a:xfrm>
              <a:off x="1970430" y="2588511"/>
              <a:ext cx="364437" cy="364437"/>
            </a:xfrm>
            <a:prstGeom prst="mathMultiply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3519705" y="2422290"/>
            <a:ext cx="876300" cy="913272"/>
            <a:chOff x="3581400" y="2949909"/>
            <a:chExt cx="876300" cy="913272"/>
          </a:xfrm>
        </p:grpSpPr>
        <p:grpSp>
          <p:nvGrpSpPr>
            <p:cNvPr id="29" name="组合 28"/>
            <p:cNvGrpSpPr/>
            <p:nvPr/>
          </p:nvGrpSpPr>
          <p:grpSpPr>
            <a:xfrm>
              <a:off x="3581400" y="2949909"/>
              <a:ext cx="876300" cy="913272"/>
              <a:chOff x="1714500" y="2296411"/>
              <a:chExt cx="876300" cy="913272"/>
            </a:xfrm>
          </p:grpSpPr>
          <p:grpSp>
            <p:nvGrpSpPr>
              <p:cNvPr id="30" name="组合 29"/>
              <p:cNvGrpSpPr/>
              <p:nvPr/>
            </p:nvGrpSpPr>
            <p:grpSpPr>
              <a:xfrm>
                <a:off x="1714500" y="2296411"/>
                <a:ext cx="876300" cy="913272"/>
                <a:chOff x="5245240" y="3952006"/>
                <a:chExt cx="876300" cy="913272"/>
              </a:xfrm>
            </p:grpSpPr>
            <p:grpSp>
              <p:nvGrpSpPr>
                <p:cNvPr id="33" name="组合 32"/>
                <p:cNvGrpSpPr/>
                <p:nvPr/>
              </p:nvGrpSpPr>
              <p:grpSpPr>
                <a:xfrm>
                  <a:off x="5245240" y="3952006"/>
                  <a:ext cx="876300" cy="913272"/>
                  <a:chOff x="4153669" y="2503361"/>
                  <a:chExt cx="876300" cy="913272"/>
                </a:xfrm>
              </p:grpSpPr>
              <p:grpSp>
                <p:nvGrpSpPr>
                  <p:cNvPr id="35" name="组合 34"/>
                  <p:cNvGrpSpPr/>
                  <p:nvPr/>
                </p:nvGrpSpPr>
                <p:grpSpPr>
                  <a:xfrm>
                    <a:off x="4153669" y="2540333"/>
                    <a:ext cx="876300" cy="876300"/>
                    <a:chOff x="2057400" y="2438400"/>
                    <a:chExt cx="1600200" cy="1600200"/>
                  </a:xfrm>
                </p:grpSpPr>
                <p:sp>
                  <p:nvSpPr>
                    <p:cNvPr id="37" name="矩形 36"/>
                    <p:cNvSpPr/>
                    <p:nvPr/>
                  </p:nvSpPr>
                  <p:spPr>
                    <a:xfrm>
                      <a:off x="2057400" y="2438400"/>
                      <a:ext cx="533400" cy="533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38" name="矩形 37"/>
                    <p:cNvSpPr/>
                    <p:nvPr/>
                  </p:nvSpPr>
                  <p:spPr>
                    <a:xfrm>
                      <a:off x="2590800" y="2438400"/>
                      <a:ext cx="533400" cy="533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39" name="矩形 38"/>
                    <p:cNvSpPr/>
                    <p:nvPr/>
                  </p:nvSpPr>
                  <p:spPr>
                    <a:xfrm>
                      <a:off x="3124200" y="2438400"/>
                      <a:ext cx="533400" cy="533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40" name="矩形 39"/>
                    <p:cNvSpPr/>
                    <p:nvPr/>
                  </p:nvSpPr>
                  <p:spPr>
                    <a:xfrm>
                      <a:off x="2057400" y="2971800"/>
                      <a:ext cx="533400" cy="533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41" name="矩形 40"/>
                    <p:cNvSpPr/>
                    <p:nvPr/>
                  </p:nvSpPr>
                  <p:spPr>
                    <a:xfrm>
                      <a:off x="2590800" y="2971800"/>
                      <a:ext cx="533400" cy="533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42" name="矩形 41"/>
                    <p:cNvSpPr/>
                    <p:nvPr/>
                  </p:nvSpPr>
                  <p:spPr>
                    <a:xfrm>
                      <a:off x="2057400" y="3505200"/>
                      <a:ext cx="533400" cy="533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43" name="矩形 42"/>
                    <p:cNvSpPr/>
                    <p:nvPr/>
                  </p:nvSpPr>
                  <p:spPr>
                    <a:xfrm>
                      <a:off x="2590800" y="3505200"/>
                      <a:ext cx="533400" cy="533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44" name="矩形 43"/>
                    <p:cNvSpPr/>
                    <p:nvPr/>
                  </p:nvSpPr>
                  <p:spPr>
                    <a:xfrm>
                      <a:off x="3124200" y="3505200"/>
                      <a:ext cx="533400" cy="533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45" name="矩形 44"/>
                    <p:cNvSpPr/>
                    <p:nvPr/>
                  </p:nvSpPr>
                  <p:spPr>
                    <a:xfrm>
                      <a:off x="3124200" y="2971800"/>
                      <a:ext cx="533400" cy="533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  <p:sp>
                <p:nvSpPr>
                  <p:cNvPr id="36" name="乘号 35"/>
                  <p:cNvSpPr/>
                  <p:nvPr/>
                </p:nvSpPr>
                <p:spPr>
                  <a:xfrm>
                    <a:off x="4409600" y="2503361"/>
                    <a:ext cx="364437" cy="364437"/>
                  </a:xfrm>
                  <a:prstGeom prst="mathMultiply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34" name="同心圆 33"/>
                <p:cNvSpPr/>
                <p:nvPr/>
              </p:nvSpPr>
              <p:spPr>
                <a:xfrm>
                  <a:off x="5272571" y="4012653"/>
                  <a:ext cx="228600" cy="228600"/>
                </a:xfrm>
                <a:prstGeom prst="donu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1" name="同心圆 30"/>
              <p:cNvSpPr/>
              <p:nvPr/>
            </p:nvSpPr>
            <p:spPr>
              <a:xfrm>
                <a:off x="2336247" y="2360717"/>
                <a:ext cx="228600" cy="228600"/>
              </a:xfrm>
              <a:prstGeom prst="donu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乘号 31"/>
              <p:cNvSpPr/>
              <p:nvPr/>
            </p:nvSpPr>
            <p:spPr>
              <a:xfrm>
                <a:off x="1969052" y="2583575"/>
                <a:ext cx="364437" cy="364437"/>
              </a:xfrm>
              <a:prstGeom prst="mathMultiply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6" name="同心圆 45"/>
            <p:cNvSpPr/>
            <p:nvPr/>
          </p:nvSpPr>
          <p:spPr>
            <a:xfrm>
              <a:off x="3899452" y="3592961"/>
              <a:ext cx="228600" cy="228600"/>
            </a:xfrm>
            <a:prstGeom prst="don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2789635" y="3591493"/>
            <a:ext cx="876300" cy="913272"/>
            <a:chOff x="3581400" y="2949909"/>
            <a:chExt cx="876300" cy="913272"/>
          </a:xfrm>
        </p:grpSpPr>
        <p:grpSp>
          <p:nvGrpSpPr>
            <p:cNvPr id="49" name="组合 48"/>
            <p:cNvGrpSpPr/>
            <p:nvPr/>
          </p:nvGrpSpPr>
          <p:grpSpPr>
            <a:xfrm>
              <a:off x="3581400" y="2949909"/>
              <a:ext cx="876300" cy="913272"/>
              <a:chOff x="1714500" y="2296411"/>
              <a:chExt cx="876300" cy="913272"/>
            </a:xfrm>
          </p:grpSpPr>
          <p:grpSp>
            <p:nvGrpSpPr>
              <p:cNvPr id="51" name="组合 50"/>
              <p:cNvGrpSpPr/>
              <p:nvPr/>
            </p:nvGrpSpPr>
            <p:grpSpPr>
              <a:xfrm>
                <a:off x="1714500" y="2296411"/>
                <a:ext cx="876300" cy="913272"/>
                <a:chOff x="5245240" y="3952006"/>
                <a:chExt cx="876300" cy="913272"/>
              </a:xfrm>
            </p:grpSpPr>
            <p:grpSp>
              <p:nvGrpSpPr>
                <p:cNvPr id="54" name="组合 53"/>
                <p:cNvGrpSpPr/>
                <p:nvPr/>
              </p:nvGrpSpPr>
              <p:grpSpPr>
                <a:xfrm>
                  <a:off x="5245240" y="3952006"/>
                  <a:ext cx="876300" cy="913272"/>
                  <a:chOff x="4153669" y="2503361"/>
                  <a:chExt cx="876300" cy="913272"/>
                </a:xfrm>
              </p:grpSpPr>
              <p:grpSp>
                <p:nvGrpSpPr>
                  <p:cNvPr id="56" name="组合 55"/>
                  <p:cNvGrpSpPr/>
                  <p:nvPr/>
                </p:nvGrpSpPr>
                <p:grpSpPr>
                  <a:xfrm>
                    <a:off x="4153669" y="2540333"/>
                    <a:ext cx="876300" cy="876300"/>
                    <a:chOff x="2057400" y="2438400"/>
                    <a:chExt cx="1600200" cy="1600200"/>
                  </a:xfrm>
                </p:grpSpPr>
                <p:sp>
                  <p:nvSpPr>
                    <p:cNvPr id="58" name="矩形 57"/>
                    <p:cNvSpPr/>
                    <p:nvPr/>
                  </p:nvSpPr>
                  <p:spPr>
                    <a:xfrm>
                      <a:off x="2057400" y="2438400"/>
                      <a:ext cx="533400" cy="533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59" name="矩形 58"/>
                    <p:cNvSpPr/>
                    <p:nvPr/>
                  </p:nvSpPr>
                  <p:spPr>
                    <a:xfrm>
                      <a:off x="2590800" y="2438400"/>
                      <a:ext cx="533400" cy="533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60" name="矩形 59"/>
                    <p:cNvSpPr/>
                    <p:nvPr/>
                  </p:nvSpPr>
                  <p:spPr>
                    <a:xfrm>
                      <a:off x="3124200" y="2438400"/>
                      <a:ext cx="533400" cy="533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61" name="矩形 60"/>
                    <p:cNvSpPr/>
                    <p:nvPr/>
                  </p:nvSpPr>
                  <p:spPr>
                    <a:xfrm>
                      <a:off x="2057400" y="2971800"/>
                      <a:ext cx="533400" cy="533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62" name="矩形 61"/>
                    <p:cNvSpPr/>
                    <p:nvPr/>
                  </p:nvSpPr>
                  <p:spPr>
                    <a:xfrm>
                      <a:off x="2590800" y="2971800"/>
                      <a:ext cx="533400" cy="533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63" name="矩形 62"/>
                    <p:cNvSpPr/>
                    <p:nvPr/>
                  </p:nvSpPr>
                  <p:spPr>
                    <a:xfrm>
                      <a:off x="2057400" y="3505200"/>
                      <a:ext cx="533400" cy="533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64" name="矩形 63"/>
                    <p:cNvSpPr/>
                    <p:nvPr/>
                  </p:nvSpPr>
                  <p:spPr>
                    <a:xfrm>
                      <a:off x="2590800" y="3505200"/>
                      <a:ext cx="533400" cy="533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65" name="矩形 64"/>
                    <p:cNvSpPr/>
                    <p:nvPr/>
                  </p:nvSpPr>
                  <p:spPr>
                    <a:xfrm>
                      <a:off x="3124200" y="3505200"/>
                      <a:ext cx="533400" cy="533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66" name="矩形 65"/>
                    <p:cNvSpPr/>
                    <p:nvPr/>
                  </p:nvSpPr>
                  <p:spPr>
                    <a:xfrm>
                      <a:off x="3124200" y="2971800"/>
                      <a:ext cx="533400" cy="533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  <p:sp>
                <p:nvSpPr>
                  <p:cNvPr id="57" name="乘号 56"/>
                  <p:cNvSpPr/>
                  <p:nvPr/>
                </p:nvSpPr>
                <p:spPr>
                  <a:xfrm>
                    <a:off x="4409600" y="2503361"/>
                    <a:ext cx="364437" cy="364437"/>
                  </a:xfrm>
                  <a:prstGeom prst="mathMultiply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55" name="同心圆 54"/>
                <p:cNvSpPr/>
                <p:nvPr/>
              </p:nvSpPr>
              <p:spPr>
                <a:xfrm>
                  <a:off x="5272571" y="4012653"/>
                  <a:ext cx="228600" cy="228600"/>
                </a:xfrm>
                <a:prstGeom prst="donu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2" name="同心圆 51"/>
              <p:cNvSpPr/>
              <p:nvPr/>
            </p:nvSpPr>
            <p:spPr>
              <a:xfrm>
                <a:off x="1742726" y="2638747"/>
                <a:ext cx="228600" cy="228600"/>
              </a:xfrm>
              <a:prstGeom prst="donu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乘号 52"/>
              <p:cNvSpPr/>
              <p:nvPr/>
            </p:nvSpPr>
            <p:spPr>
              <a:xfrm>
                <a:off x="1988928" y="2583312"/>
                <a:ext cx="364437" cy="364437"/>
              </a:xfrm>
              <a:prstGeom prst="mathMultiply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0" name="同心圆 49"/>
            <p:cNvSpPr/>
            <p:nvPr/>
          </p:nvSpPr>
          <p:spPr>
            <a:xfrm>
              <a:off x="4197350" y="3025070"/>
              <a:ext cx="228600" cy="228600"/>
            </a:xfrm>
            <a:prstGeom prst="don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67" name="同心圆 66"/>
          <p:cNvSpPr/>
          <p:nvPr/>
        </p:nvSpPr>
        <p:spPr>
          <a:xfrm>
            <a:off x="3910094" y="1456197"/>
            <a:ext cx="228600" cy="228600"/>
          </a:xfrm>
          <a:prstGeom prst="don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8" name="乘号 67"/>
          <p:cNvSpPr/>
          <p:nvPr/>
        </p:nvSpPr>
        <p:spPr>
          <a:xfrm>
            <a:off x="5355696" y="3417343"/>
            <a:ext cx="364437" cy="364437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8" name="组合 87"/>
          <p:cNvGrpSpPr/>
          <p:nvPr/>
        </p:nvGrpSpPr>
        <p:grpSpPr>
          <a:xfrm>
            <a:off x="6324600" y="4496928"/>
            <a:ext cx="876300" cy="913272"/>
            <a:chOff x="3581400" y="2949909"/>
            <a:chExt cx="876300" cy="913272"/>
          </a:xfrm>
        </p:grpSpPr>
        <p:grpSp>
          <p:nvGrpSpPr>
            <p:cNvPr id="89" name="组合 88"/>
            <p:cNvGrpSpPr/>
            <p:nvPr/>
          </p:nvGrpSpPr>
          <p:grpSpPr>
            <a:xfrm>
              <a:off x="3581400" y="2949909"/>
              <a:ext cx="876300" cy="913272"/>
              <a:chOff x="1714500" y="2296411"/>
              <a:chExt cx="876300" cy="913272"/>
            </a:xfrm>
          </p:grpSpPr>
          <p:grpSp>
            <p:nvGrpSpPr>
              <p:cNvPr id="91" name="组合 90"/>
              <p:cNvGrpSpPr/>
              <p:nvPr/>
            </p:nvGrpSpPr>
            <p:grpSpPr>
              <a:xfrm>
                <a:off x="1714500" y="2296411"/>
                <a:ext cx="876300" cy="913272"/>
                <a:chOff x="5245240" y="3952006"/>
                <a:chExt cx="876300" cy="913272"/>
              </a:xfrm>
            </p:grpSpPr>
            <p:grpSp>
              <p:nvGrpSpPr>
                <p:cNvPr id="94" name="组合 93"/>
                <p:cNvGrpSpPr/>
                <p:nvPr/>
              </p:nvGrpSpPr>
              <p:grpSpPr>
                <a:xfrm>
                  <a:off x="5245240" y="3952006"/>
                  <a:ext cx="876300" cy="913272"/>
                  <a:chOff x="4153669" y="2503361"/>
                  <a:chExt cx="876300" cy="913272"/>
                </a:xfrm>
              </p:grpSpPr>
              <p:grpSp>
                <p:nvGrpSpPr>
                  <p:cNvPr id="96" name="组合 95"/>
                  <p:cNvGrpSpPr/>
                  <p:nvPr/>
                </p:nvGrpSpPr>
                <p:grpSpPr>
                  <a:xfrm>
                    <a:off x="4153669" y="2540333"/>
                    <a:ext cx="876300" cy="876300"/>
                    <a:chOff x="2057400" y="2438400"/>
                    <a:chExt cx="1600200" cy="1600200"/>
                  </a:xfrm>
                </p:grpSpPr>
                <p:sp>
                  <p:nvSpPr>
                    <p:cNvPr id="98" name="矩形 97"/>
                    <p:cNvSpPr/>
                    <p:nvPr/>
                  </p:nvSpPr>
                  <p:spPr>
                    <a:xfrm>
                      <a:off x="2057400" y="2438400"/>
                      <a:ext cx="533400" cy="533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99" name="矩形 98"/>
                    <p:cNvSpPr/>
                    <p:nvPr/>
                  </p:nvSpPr>
                  <p:spPr>
                    <a:xfrm>
                      <a:off x="2590800" y="2438400"/>
                      <a:ext cx="533400" cy="533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00" name="矩形 99"/>
                    <p:cNvSpPr/>
                    <p:nvPr/>
                  </p:nvSpPr>
                  <p:spPr>
                    <a:xfrm>
                      <a:off x="3124200" y="2438400"/>
                      <a:ext cx="533400" cy="533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01" name="矩形 100"/>
                    <p:cNvSpPr/>
                    <p:nvPr/>
                  </p:nvSpPr>
                  <p:spPr>
                    <a:xfrm>
                      <a:off x="2057400" y="2971800"/>
                      <a:ext cx="533400" cy="533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02" name="矩形 101"/>
                    <p:cNvSpPr/>
                    <p:nvPr/>
                  </p:nvSpPr>
                  <p:spPr>
                    <a:xfrm>
                      <a:off x="2590800" y="2971800"/>
                      <a:ext cx="533400" cy="533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03" name="矩形 102"/>
                    <p:cNvSpPr/>
                    <p:nvPr/>
                  </p:nvSpPr>
                  <p:spPr>
                    <a:xfrm>
                      <a:off x="2057400" y="3505200"/>
                      <a:ext cx="533400" cy="533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04" name="矩形 103"/>
                    <p:cNvSpPr/>
                    <p:nvPr/>
                  </p:nvSpPr>
                  <p:spPr>
                    <a:xfrm>
                      <a:off x="2590800" y="3505200"/>
                      <a:ext cx="533400" cy="533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05" name="矩形 104"/>
                    <p:cNvSpPr/>
                    <p:nvPr/>
                  </p:nvSpPr>
                  <p:spPr>
                    <a:xfrm>
                      <a:off x="3124200" y="3505200"/>
                      <a:ext cx="533400" cy="533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06" name="矩形 105"/>
                    <p:cNvSpPr/>
                    <p:nvPr/>
                  </p:nvSpPr>
                  <p:spPr>
                    <a:xfrm>
                      <a:off x="3124200" y="2971800"/>
                      <a:ext cx="533400" cy="533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  <p:sp>
                <p:nvSpPr>
                  <p:cNvPr id="97" name="乘号 96"/>
                  <p:cNvSpPr/>
                  <p:nvPr/>
                </p:nvSpPr>
                <p:spPr>
                  <a:xfrm>
                    <a:off x="4409600" y="2503361"/>
                    <a:ext cx="364437" cy="364437"/>
                  </a:xfrm>
                  <a:prstGeom prst="mathMultiply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95" name="同心圆 94"/>
                <p:cNvSpPr/>
                <p:nvPr/>
              </p:nvSpPr>
              <p:spPr>
                <a:xfrm>
                  <a:off x="5272571" y="4012653"/>
                  <a:ext cx="228600" cy="228600"/>
                </a:xfrm>
                <a:prstGeom prst="donu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2" name="同心圆 91"/>
              <p:cNvSpPr/>
              <p:nvPr/>
            </p:nvSpPr>
            <p:spPr>
              <a:xfrm>
                <a:off x="1742726" y="2638747"/>
                <a:ext cx="228600" cy="228600"/>
              </a:xfrm>
              <a:prstGeom prst="donu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乘号 92"/>
              <p:cNvSpPr/>
              <p:nvPr/>
            </p:nvSpPr>
            <p:spPr>
              <a:xfrm>
                <a:off x="1988928" y="2583312"/>
                <a:ext cx="364437" cy="364437"/>
              </a:xfrm>
              <a:prstGeom prst="mathMultiply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90" name="同心圆 89"/>
            <p:cNvSpPr/>
            <p:nvPr/>
          </p:nvSpPr>
          <p:spPr>
            <a:xfrm>
              <a:off x="4197350" y="3025070"/>
              <a:ext cx="228600" cy="228600"/>
            </a:xfrm>
            <a:prstGeom prst="donu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1107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定义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极</a:t>
            </a:r>
            <a:r>
              <a:rPr lang="zh-CN" altLang="zh-CN" dirty="0"/>
              <a:t>大节点的下界为</a:t>
            </a:r>
            <a:r>
              <a:rPr lang="en-US" altLang="zh-CN" dirty="0" smtClean="0"/>
              <a:t>alpha</a:t>
            </a:r>
            <a:endParaRPr lang="en-US" altLang="zh-CN" dirty="0"/>
          </a:p>
          <a:p>
            <a:pPr lvl="1"/>
            <a:r>
              <a:rPr lang="zh-CN" altLang="zh-CN" dirty="0" smtClean="0"/>
              <a:t>极</a:t>
            </a:r>
            <a:r>
              <a:rPr lang="zh-CN" altLang="zh-CN" dirty="0"/>
              <a:t>小节点的上界为</a:t>
            </a:r>
            <a:r>
              <a:rPr lang="en-US" altLang="zh-CN" dirty="0" smtClean="0"/>
              <a:t>beta</a:t>
            </a:r>
          </a:p>
          <a:p>
            <a:r>
              <a:rPr lang="zh-CN" altLang="zh-CN" dirty="0"/>
              <a:t>剪枝的</a:t>
            </a:r>
            <a:r>
              <a:rPr lang="zh-CN" altLang="zh-CN" dirty="0" smtClean="0"/>
              <a:t>条件</a:t>
            </a:r>
            <a:endParaRPr lang="en-US" altLang="zh-CN" dirty="0" smtClean="0"/>
          </a:p>
          <a:p>
            <a:pPr lvl="1"/>
            <a:r>
              <a:rPr lang="zh-CN" altLang="zh-CN" dirty="0"/>
              <a:t>后辈节点的</a:t>
            </a:r>
            <a:r>
              <a:rPr lang="en-US" altLang="zh-CN" dirty="0"/>
              <a:t>beta</a:t>
            </a:r>
            <a:r>
              <a:rPr lang="zh-CN" altLang="zh-CN" dirty="0"/>
              <a:t>值</a:t>
            </a:r>
            <a:r>
              <a:rPr lang="en-US" altLang="zh-CN" dirty="0"/>
              <a:t>≤</a:t>
            </a:r>
            <a:r>
              <a:rPr lang="zh-CN" altLang="zh-CN" dirty="0"/>
              <a:t>祖先节点的</a:t>
            </a:r>
            <a:r>
              <a:rPr lang="en-US" altLang="zh-CN" dirty="0"/>
              <a:t>alpha</a:t>
            </a:r>
            <a:r>
              <a:rPr lang="zh-CN" altLang="zh-CN" dirty="0"/>
              <a:t>值时，</a:t>
            </a:r>
            <a:r>
              <a:rPr lang="en-US" altLang="zh-CN" dirty="0"/>
              <a:t>alpha</a:t>
            </a:r>
            <a:r>
              <a:rPr lang="zh-CN" altLang="zh-CN" dirty="0" smtClean="0"/>
              <a:t>剪枝</a:t>
            </a:r>
            <a:endParaRPr lang="en-US" altLang="zh-CN" dirty="0" smtClean="0"/>
          </a:p>
          <a:p>
            <a:pPr lvl="1"/>
            <a:r>
              <a:rPr lang="zh-CN" altLang="zh-CN" dirty="0"/>
              <a:t>后辈节点的</a:t>
            </a:r>
            <a:r>
              <a:rPr lang="en-US" altLang="zh-CN" dirty="0"/>
              <a:t>alpha</a:t>
            </a:r>
            <a:r>
              <a:rPr lang="zh-CN" altLang="zh-CN" dirty="0"/>
              <a:t>值</a:t>
            </a:r>
            <a:r>
              <a:rPr lang="en-US" altLang="zh-CN" dirty="0"/>
              <a:t>≥</a:t>
            </a:r>
            <a:r>
              <a:rPr lang="zh-CN" altLang="zh-CN" dirty="0"/>
              <a:t>祖先节点的</a:t>
            </a:r>
            <a:r>
              <a:rPr lang="en-US" altLang="zh-CN" dirty="0"/>
              <a:t>beta</a:t>
            </a:r>
            <a:r>
              <a:rPr lang="zh-CN" altLang="zh-CN" dirty="0"/>
              <a:t>值时，</a:t>
            </a:r>
            <a:r>
              <a:rPr lang="en-US" altLang="zh-CN" dirty="0"/>
              <a:t>beta</a:t>
            </a:r>
            <a:r>
              <a:rPr lang="zh-CN" altLang="zh-CN" dirty="0"/>
              <a:t>剪枝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算法总结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756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内容占位符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112703"/>
            <a:ext cx="4114800" cy="5755123"/>
          </a:xfrm>
        </p:spPr>
      </p:pic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算法伪代码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358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52596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所以在</a:t>
            </a:r>
            <a:r>
              <a:rPr lang="zh-CN" altLang="en-US" dirty="0" smtClean="0"/>
              <a:t>搜索时，优先搜索</a:t>
            </a:r>
            <a:r>
              <a:rPr lang="zh-CN" altLang="en-US" dirty="0" smtClean="0"/>
              <a:t>那些可能</a:t>
            </a:r>
            <a:r>
              <a:rPr lang="zh-CN" altLang="en-US" dirty="0" smtClean="0"/>
              <a:t>是最优选择的</a:t>
            </a:r>
            <a:r>
              <a:rPr lang="zh-CN" altLang="en-US" dirty="0" smtClean="0"/>
              <a:t>分支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在五子棋中，进行一些简单判断，优先搜索：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封锁对手可能连成五子的位置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自己连的棋子多的位置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避免远离主战场的</a:t>
            </a:r>
            <a:r>
              <a:rPr lang="zh-CN" altLang="en-US" dirty="0" smtClean="0"/>
              <a:t>位置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…</a:t>
            </a:r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α-β</a:t>
            </a:r>
            <a:r>
              <a:rPr lang="zh-CN" altLang="en-US" dirty="0" smtClean="0"/>
              <a:t>剪枝</a:t>
            </a:r>
            <a:r>
              <a:rPr lang="zh-CN" altLang="en-US" dirty="0" smtClean="0"/>
              <a:t>搜索顺序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797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回忆（</a:t>
            </a:r>
            <a:r>
              <a:rPr lang="en-US" altLang="zh-CN" dirty="0" smtClean="0"/>
              <a:t>5min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/>
              <a:t>极大极</a:t>
            </a:r>
            <a:r>
              <a:rPr lang="zh-CN" altLang="en-US" dirty="0" smtClean="0"/>
              <a:t>小算法</a:t>
            </a:r>
            <a:endParaRPr lang="en-US" altLang="zh-CN" dirty="0" smtClean="0"/>
          </a:p>
          <a:p>
            <a:r>
              <a:rPr lang="zh-CN" altLang="en-US" dirty="0" smtClean="0"/>
              <a:t>极大极小算法缺点（</a:t>
            </a:r>
            <a:r>
              <a:rPr lang="en-US" altLang="zh-CN" dirty="0" smtClean="0"/>
              <a:t>5min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α-</a:t>
            </a:r>
            <a:r>
              <a:rPr lang="el-GR" altLang="zh-CN" dirty="0" smtClean="0"/>
              <a:t>β</a:t>
            </a:r>
            <a:r>
              <a:rPr lang="zh-CN" altLang="en-US" dirty="0" smtClean="0"/>
              <a:t>剪枝示例（</a:t>
            </a:r>
            <a:r>
              <a:rPr lang="en-US" altLang="zh-CN" dirty="0" smtClean="0"/>
              <a:t>25min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/>
              <a:t>α-</a:t>
            </a:r>
            <a:r>
              <a:rPr lang="el-GR" altLang="zh-CN" dirty="0"/>
              <a:t>β</a:t>
            </a:r>
            <a:r>
              <a:rPr lang="zh-CN" altLang="en-US" dirty="0" smtClean="0"/>
              <a:t>剪枝</a:t>
            </a:r>
            <a:r>
              <a:rPr lang="zh-CN" altLang="en-US" dirty="0"/>
              <a:t>算法</a:t>
            </a:r>
            <a:r>
              <a:rPr lang="zh-CN" altLang="en-US" dirty="0" smtClean="0"/>
              <a:t>（</a:t>
            </a:r>
            <a:r>
              <a:rPr lang="en-US" altLang="zh-CN" dirty="0" smtClean="0"/>
              <a:t>10min</a:t>
            </a:r>
            <a:r>
              <a:rPr lang="zh-CN" altLang="en-US" dirty="0"/>
              <a:t>）</a:t>
            </a:r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本节课安排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51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内容占位符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altLang="zh-CN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𝑚𝑖𝑛𝑖𝑚𝑎𝑥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  <m:d>
                              <m:d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                               </m:t>
                            </m:r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终局</m:t>
                            </m:r>
                            <m:r>
                              <a:rPr lang="zh-CN" altLang="en-US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zh-CN" altLang="en-US" i="1" smtClean="0">
                                <a:latin typeface="Cambria Math" panose="02040503050406030204" pitchFamily="18" charset="0"/>
                              </a:rPr>
                              <m:t>子节点</m:t>
                            </m:r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最大值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                </m:t>
                            </m:r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玩家是</m:t>
                            </m:r>
                            <m:r>
                              <m:rPr>
                                <m:sty m:val="p"/>
                              </m:r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e>
                            <m:r>
                              <a:rPr lang="zh-CN" altLang="en-US" i="1" smtClean="0">
                                <a:latin typeface="Cambria Math" panose="02040503050406030204" pitchFamily="18" charset="0"/>
                              </a:rPr>
                              <m:t>子节点</m:t>
                            </m:r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最小值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                </m:t>
                            </m:r>
                            <m:r>
                              <a:rPr lang="zh-CN" altLang="en-US" i="1" smtClean="0">
                                <a:latin typeface="Cambria Math" panose="02040503050406030204" pitchFamily="18" charset="0"/>
                              </a:rPr>
                              <m:t>玩家是</m:t>
                            </m:r>
                            <m:r>
                              <m:rPr>
                                <m:sty m:val="p"/>
                              </m:rPr>
                              <a:rPr lang="en-US" altLang="zh-CN" i="1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</m:eqArr>
                      </m:e>
                    </m:d>
                  </m:oMath>
                </a14:m>
                <a:endParaRPr lang="en-US" altLang="zh-CN" b="0" dirty="0" smtClean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2" name="内容占位符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极大极</a:t>
            </a:r>
            <a:r>
              <a:rPr lang="zh-CN" altLang="en-US" dirty="0" smtClean="0"/>
              <a:t>小算法回顾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  <p:pic>
        <p:nvPicPr>
          <p:cNvPr id="7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233228"/>
            <a:ext cx="5943600" cy="189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4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要求搜索博弈树中所有的节点</a:t>
            </a:r>
            <a:endParaRPr lang="en-US" altLang="zh-CN" dirty="0" smtClean="0"/>
          </a:p>
          <a:p>
            <a:r>
              <a:rPr lang="zh-CN" altLang="en-US" dirty="0" smtClean="0"/>
              <a:t>搜索的节点数量随搜索树深度呈指数增长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例如，每个节点有三</a:t>
            </a:r>
            <a:r>
              <a:rPr lang="zh-CN" altLang="en-US" dirty="0" smtClean="0"/>
              <a:t>个可选动作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请问，总共的节点数量是？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缺点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  <p:pic>
        <p:nvPicPr>
          <p:cNvPr id="7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862" y="4853225"/>
            <a:ext cx="5943600" cy="189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527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有</a:t>
            </a:r>
            <a:r>
              <a:rPr lang="zh-CN" altLang="en-US" dirty="0" smtClean="0"/>
              <a:t>选择的进行搜索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/>
              <a:t>去除</a:t>
            </a:r>
            <a:r>
              <a:rPr lang="zh-CN" altLang="en-US" dirty="0" smtClean="0"/>
              <a:t>明显不可能的</a:t>
            </a:r>
            <a:r>
              <a:rPr lang="zh-CN" altLang="en-US" dirty="0" smtClean="0"/>
              <a:t>分支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剪枝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7141" y="1600200"/>
            <a:ext cx="3810000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903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思想</a:t>
            </a:r>
            <a:endParaRPr lang="en-US" altLang="zh-CN" dirty="0" smtClean="0"/>
          </a:p>
          <a:p>
            <a:pPr lvl="1"/>
            <a:r>
              <a:rPr lang="zh-CN" altLang="en-US" dirty="0"/>
              <a:t>不</a:t>
            </a:r>
            <a:r>
              <a:rPr lang="zh-CN" altLang="en-US" dirty="0" smtClean="0"/>
              <a:t>需要通过访问每一个节点，就能计算正确的</a:t>
            </a:r>
            <a:r>
              <a:rPr lang="en-US" altLang="zh-CN" dirty="0" smtClean="0"/>
              <a:t>minimax</a:t>
            </a:r>
            <a:r>
              <a:rPr lang="zh-CN" altLang="en-US" dirty="0" smtClean="0"/>
              <a:t>函数，从而做出正确的</a:t>
            </a:r>
            <a:r>
              <a:rPr lang="en-US" altLang="zh-CN" dirty="0" smtClean="0"/>
              <a:t>minimax</a:t>
            </a:r>
            <a:r>
              <a:rPr lang="zh-CN" altLang="en-US" dirty="0" smtClean="0"/>
              <a:t>决策</a:t>
            </a:r>
            <a:endParaRPr lang="en-US" altLang="zh-CN" dirty="0" smtClean="0"/>
          </a:p>
          <a:p>
            <a:r>
              <a:rPr lang="en-US" altLang="zh-CN" dirty="0" smtClean="0"/>
              <a:t>Minimax</a:t>
            </a:r>
            <a:r>
              <a:rPr lang="zh-CN" altLang="en-US" dirty="0" smtClean="0"/>
              <a:t>（</a:t>
            </a:r>
            <a:r>
              <a:rPr lang="en-US" altLang="zh-CN" dirty="0" smtClean="0"/>
              <a:t>A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=max</a:t>
            </a:r>
            <a:r>
              <a:rPr lang="en-US" altLang="zh-CN" dirty="0"/>
              <a:t>(</a:t>
            </a:r>
            <a:r>
              <a:rPr lang="en-US" altLang="zh-CN" dirty="0" smtClean="0"/>
              <a:t>min</a:t>
            </a:r>
            <a:r>
              <a:rPr lang="zh-CN" altLang="en-US" dirty="0" smtClean="0"/>
              <a:t>（</a:t>
            </a:r>
            <a:r>
              <a:rPr lang="en-US" altLang="zh-CN" dirty="0" smtClean="0"/>
              <a:t>3,12,8</a:t>
            </a:r>
            <a:r>
              <a:rPr lang="zh-CN" altLang="en-US" dirty="0" smtClean="0"/>
              <a:t>）</a:t>
            </a:r>
            <a:r>
              <a:rPr lang="en-US" altLang="zh-CN" dirty="0" smtClean="0"/>
              <a:t>,min</a:t>
            </a:r>
            <a:r>
              <a:rPr lang="zh-CN" altLang="en-US" dirty="0" smtClean="0"/>
              <a:t>（</a:t>
            </a:r>
            <a:r>
              <a:rPr lang="en-US" altLang="zh-CN" dirty="0" smtClean="0"/>
              <a:t>2,x,y</a:t>
            </a:r>
            <a:r>
              <a:rPr lang="zh-CN" altLang="en-US" dirty="0" smtClean="0"/>
              <a:t>）</a:t>
            </a:r>
            <a:r>
              <a:rPr lang="en-US" altLang="zh-CN" dirty="0" smtClean="0"/>
              <a:t>,min(14,5,2)</a:t>
            </a:r>
            <a:r>
              <a:rPr lang="en-US" altLang="zh-CN" dirty="0"/>
              <a:t>)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=max(3,z,2)                where z=</a:t>
            </a:r>
            <a:r>
              <a:rPr lang="en-US" altLang="zh-CN" dirty="0"/>
              <a:t> min</a:t>
            </a:r>
            <a:r>
              <a:rPr lang="zh-CN" altLang="en-US" dirty="0"/>
              <a:t>（</a:t>
            </a:r>
            <a:r>
              <a:rPr lang="en-US" altLang="zh-CN" dirty="0"/>
              <a:t>2,x,y</a:t>
            </a:r>
            <a:r>
              <a:rPr lang="zh-CN" altLang="en-US" dirty="0" smtClean="0"/>
              <a:t>）≤ </a:t>
            </a:r>
            <a:r>
              <a:rPr lang="en-US" altLang="zh-CN" dirty="0" smtClean="0"/>
              <a:t>2</a:t>
            </a:r>
          </a:p>
          <a:p>
            <a:pPr lvl="1"/>
            <a:r>
              <a:rPr lang="en-US" altLang="zh-CN" dirty="0" smtClean="0"/>
              <a:t>= 3</a:t>
            </a:r>
          </a:p>
          <a:p>
            <a:endParaRPr lang="en-US" altLang="zh-CN" dirty="0" smtClean="0"/>
          </a:p>
          <a:p>
            <a:r>
              <a:rPr lang="zh-CN" altLang="en-US" dirty="0"/>
              <a:t>无需</a:t>
            </a:r>
            <a:r>
              <a:rPr lang="zh-CN" altLang="en-US" dirty="0" smtClean="0"/>
              <a:t>访问</a:t>
            </a:r>
            <a:r>
              <a:rPr lang="en-US" altLang="zh-CN" dirty="0" smtClean="0"/>
              <a:t>4</a:t>
            </a:r>
            <a:r>
              <a:rPr lang="zh-CN" altLang="en-US" dirty="0" smtClean="0"/>
              <a:t>和</a:t>
            </a:r>
            <a:r>
              <a:rPr lang="en-US" altLang="zh-CN" dirty="0" smtClean="0"/>
              <a:t>6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α-</a:t>
            </a:r>
            <a:r>
              <a:rPr lang="el-GR" altLang="zh-CN" dirty="0"/>
              <a:t>β</a:t>
            </a:r>
            <a:r>
              <a:rPr lang="zh-CN" altLang="en-US" dirty="0"/>
              <a:t>剪枝</a:t>
            </a:r>
            <a:r>
              <a:rPr lang="zh-CN" altLang="en-US" dirty="0" smtClean="0"/>
              <a:t>算法思想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  <p:pic>
        <p:nvPicPr>
          <p:cNvPr id="7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785" y="4931795"/>
            <a:ext cx="5943600" cy="189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434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更多示例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图</a:t>
            </a:r>
            <a:r>
              <a:rPr lang="zh-CN" altLang="en-US" dirty="0" smtClean="0"/>
              <a:t>中那些点无需访问？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  <p:pic>
        <p:nvPicPr>
          <p:cNvPr id="7" name="内容占位符 6" descr="D:\Chen Mengjing\AI project\min_max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667000"/>
            <a:ext cx="5162550" cy="2886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7917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更多示例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en-US" dirty="0"/>
              <a:t>图中那些点无需访问？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  <p:pic>
        <p:nvPicPr>
          <p:cNvPr id="7" name="图片 6" descr="D:\Chen Mengjing\AI project\min_max _problem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571" y="2285913"/>
            <a:ext cx="5336858" cy="32429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9471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算法思想细化描述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（左图）通过对节点</a:t>
            </a:r>
            <a:r>
              <a:rPr lang="en-US" altLang="zh-CN" dirty="0" smtClean="0"/>
              <a:t>D</a:t>
            </a:r>
            <a:r>
              <a:rPr lang="zh-CN" altLang="en-US" dirty="0" smtClean="0"/>
              <a:t>的访问</a:t>
            </a:r>
            <a:endParaRPr lang="en-US" altLang="zh-CN" dirty="0" smtClean="0"/>
          </a:p>
          <a:p>
            <a:r>
              <a:rPr lang="zh-CN" altLang="en-US" dirty="0" smtClean="0"/>
              <a:t>可以判断节点</a:t>
            </a:r>
            <a:r>
              <a:rPr lang="en-US" altLang="zh-CN" dirty="0" smtClean="0"/>
              <a:t>C</a:t>
            </a:r>
            <a:r>
              <a:rPr lang="zh-CN" altLang="en-US" dirty="0" smtClean="0"/>
              <a:t>的值小于</a:t>
            </a:r>
            <a:r>
              <a:rPr lang="en-US" altLang="zh-CN" dirty="0" smtClean="0"/>
              <a:t>16</a:t>
            </a:r>
          </a:p>
          <a:p>
            <a:r>
              <a:rPr lang="zh-CN" altLang="en-US" dirty="0" smtClean="0"/>
              <a:t>从而可以推断节点</a:t>
            </a:r>
            <a:r>
              <a:rPr lang="en-US" altLang="zh-CN" dirty="0" smtClean="0"/>
              <a:t>A</a:t>
            </a:r>
            <a:r>
              <a:rPr lang="zh-CN" altLang="en-US" dirty="0" smtClean="0"/>
              <a:t>的值为</a:t>
            </a:r>
            <a:r>
              <a:rPr lang="en-US" altLang="zh-CN" dirty="0" smtClean="0"/>
              <a:t>18</a:t>
            </a:r>
          </a:p>
          <a:p>
            <a:r>
              <a:rPr lang="zh-CN" altLang="en-US" dirty="0" smtClean="0"/>
              <a:t>这种将</a:t>
            </a:r>
            <a:r>
              <a:rPr lang="en-US" altLang="zh-CN" dirty="0" smtClean="0"/>
              <a:t>D</a:t>
            </a:r>
            <a:r>
              <a:rPr lang="zh-CN" altLang="en-US" dirty="0" smtClean="0"/>
              <a:t>后续兄弟</a:t>
            </a:r>
            <a:r>
              <a:rPr lang="zh-CN" altLang="en-US" dirty="0" smtClean="0"/>
              <a:t>节点（</a:t>
            </a:r>
            <a:r>
              <a:rPr lang="en-US" altLang="zh-CN" dirty="0" smtClean="0"/>
              <a:t>E</a:t>
            </a:r>
            <a:r>
              <a:rPr lang="zh-CN" altLang="en-US" dirty="0" smtClean="0"/>
              <a:t>，</a:t>
            </a:r>
            <a:r>
              <a:rPr lang="en-US" altLang="zh-CN" dirty="0" smtClean="0"/>
              <a:t>F</a:t>
            </a:r>
            <a:r>
              <a:rPr lang="zh-CN" altLang="en-US" dirty="0" smtClean="0"/>
              <a:t>）略</a:t>
            </a:r>
            <a:r>
              <a:rPr lang="zh-CN" altLang="en-US" dirty="0" smtClean="0"/>
              <a:t>过的操作为</a:t>
            </a:r>
            <a:r>
              <a:rPr lang="en-US" altLang="zh-CN" dirty="0" smtClean="0">
                <a:solidFill>
                  <a:srgbClr val="FF0000"/>
                </a:solidFill>
              </a:rPr>
              <a:t>alpha-</a:t>
            </a:r>
            <a:r>
              <a:rPr lang="zh-CN" altLang="en-US" dirty="0" smtClean="0">
                <a:solidFill>
                  <a:srgbClr val="FF0000"/>
                </a:solidFill>
              </a:rPr>
              <a:t>剪枝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9" name="Picture 5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291" y="3810000"/>
            <a:ext cx="3836509" cy="222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071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ngzhong">
      <a:majorFont>
        <a:latin typeface="Palatino Linotype"/>
        <a:ea typeface="黑体"/>
        <a:cs typeface=""/>
      </a:majorFont>
      <a:minorFont>
        <a:latin typeface="Palatino Linotype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7713</TotalTime>
  <Words>465</Words>
  <Application>Microsoft Office PowerPoint</Application>
  <PresentationFormat>全屏显示(4:3)</PresentationFormat>
  <Paragraphs>110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Vani</vt:lpstr>
      <vt:lpstr>黑体</vt:lpstr>
      <vt:lpstr>Arial</vt:lpstr>
      <vt:lpstr>Calibri</vt:lpstr>
      <vt:lpstr>Cambria Math</vt:lpstr>
      <vt:lpstr>Palatino Linotype</vt:lpstr>
      <vt:lpstr>Verdana</vt:lpstr>
      <vt:lpstr>Office Theme</vt:lpstr>
      <vt:lpstr>An Introduction to AI 人工智能入门 Class #5 （α-β）剪枝</vt:lpstr>
      <vt:lpstr>本节课安排</vt:lpstr>
      <vt:lpstr>极大极小算法回顾</vt:lpstr>
      <vt:lpstr>缺点</vt:lpstr>
      <vt:lpstr>剪枝</vt:lpstr>
      <vt:lpstr>α-β剪枝算法思想</vt:lpstr>
      <vt:lpstr>更多示例 图中那些点无需访问？</vt:lpstr>
      <vt:lpstr>更多示例 图中那些点无需访问？</vt:lpstr>
      <vt:lpstr>算法思想细化描述</vt:lpstr>
      <vt:lpstr>算法思想细化描述</vt:lpstr>
      <vt:lpstr>举例（三子棋）</vt:lpstr>
      <vt:lpstr>算法总结</vt:lpstr>
      <vt:lpstr>算法伪代码</vt:lpstr>
      <vt:lpstr>α-β剪枝搜索顺序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theory</dc:title>
  <dc:creator>IIIS</dc:creator>
  <cp:lastModifiedBy>Pingzhong Tang</cp:lastModifiedBy>
  <cp:revision>1822</cp:revision>
  <dcterms:created xsi:type="dcterms:W3CDTF">2013-02-13T13:56:05Z</dcterms:created>
  <dcterms:modified xsi:type="dcterms:W3CDTF">2018-04-08T09:16:51Z</dcterms:modified>
</cp:coreProperties>
</file>