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82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6" r:id="rId12"/>
    <p:sldId id="291" r:id="rId13"/>
    <p:sldId id="292" r:id="rId14"/>
    <p:sldId id="293" r:id="rId15"/>
    <p:sldId id="294" r:id="rId16"/>
    <p:sldId id="295" r:id="rId17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05" autoAdjust="0"/>
    <p:restoredTop sz="94643" autoAdjust="0"/>
  </p:normalViewPr>
  <p:slideViewPr>
    <p:cSldViewPr>
      <p:cViewPr varScale="1">
        <p:scale>
          <a:sx n="120" d="100"/>
          <a:sy n="120" d="100"/>
        </p:scale>
        <p:origin x="3557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198" y="-78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267C97-E906-483B-92C0-4FD6DF705583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7E8F64-9A3E-4423-AC35-7B3AB7634A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5080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63D16-44CB-4E52-924C-1AC2B2623C8F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DF95C0-A644-452C-B8BC-D155A30FF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657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DF95C0-A644-452C-B8BC-D155A30FF4B6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619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766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5D56E-2758-4E6C-9DAB-80582A1C9F4F}" type="datetime1">
              <a:rPr lang="en-US" smtClean="0"/>
              <a:pPr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Pingzhong Tang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3DF65-B247-4BA4-8211-448D7BD3BBD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iiis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66800" y="5334000"/>
            <a:ext cx="7143750" cy="762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7CBEB-8FA3-4A6F-AA4F-FF3FEF544DC6}" type="datetime1">
              <a:rPr lang="en-US" smtClean="0"/>
              <a:pPr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Pingzhong Tang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3DF65-B247-4BA4-8211-448D7BD3BB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C2A6A-05DD-4289-961F-A2FF56F81D26}" type="datetime1">
              <a:rPr lang="en-US" smtClean="0"/>
              <a:pPr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Pingzhong Tang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3DF65-B247-4BA4-8211-448D7BD3BB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1CE0C-9E21-4194-A120-567F954BC0BF}" type="datetime1">
              <a:rPr lang="en-US" smtClean="0"/>
              <a:pPr/>
              <a:t>3/19/2018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Pingzhong Tang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3DF65-B247-4BA4-8211-448D7BD3BBD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BEEF1-635F-4EDD-8CEA-929D4057E754}" type="datetime1">
              <a:rPr lang="en-US" smtClean="0"/>
              <a:pPr/>
              <a:t>3/19/2018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Pingzhong Tang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3DF65-B247-4BA4-8211-448D7BD3BBD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buFont typeface="Arial" pitchFamily="34" charset="0"/>
              <a:buChar char="•"/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C65EE-EDA3-4C56-9FC3-86CEDD22C84D}" type="datetime1">
              <a:rPr lang="en-US" smtClean="0"/>
              <a:pPr/>
              <a:t>3/19/2018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93DF65-B247-4BA4-8211-448D7BD3BBD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Pingzhong Tang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760D6-0528-4468-8781-59CE26C12A06}" type="datetime1">
              <a:rPr lang="en-US" smtClean="0"/>
              <a:pPr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Pingzhong Tang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3DF65-B247-4BA4-8211-448D7BD3BB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A75DA-91F1-4265-B830-90B87DF291A6}" type="datetime1">
              <a:rPr lang="en-US" smtClean="0"/>
              <a:pPr/>
              <a:t>3/19/2018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Pingzhong Tang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3DF65-B247-4BA4-8211-448D7BD3BB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A39F0-9AA0-4C67-8E17-AAE55364985B}" type="datetime1">
              <a:rPr lang="en-US" smtClean="0"/>
              <a:pPr/>
              <a:t>3/19/2018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Pingzhong Tang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3DF65-B247-4BA4-8211-448D7BD3BB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680D4-8F80-4C32-88C8-EE4ECB9C66E4}" type="datetime1">
              <a:rPr lang="en-US" smtClean="0"/>
              <a:pPr/>
              <a:t>3/19/2018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Pingzhong Tang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3DF65-B247-4BA4-8211-448D7BD3BB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0DA21-8969-4214-9CFD-0068AA757D0D}" type="datetime1">
              <a:rPr lang="en-US" smtClean="0"/>
              <a:pPr/>
              <a:t>3/19/2018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Pingzhong Tang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3DF65-B247-4BA4-8211-448D7BD3BB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973A2-B22B-418A-BC40-1744E1F7C5A7}" type="datetime1">
              <a:rPr lang="en-US" smtClean="0"/>
              <a:pPr/>
              <a:t>3/19/2018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Pingzhong Tang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3DF65-B247-4BA4-8211-448D7BD3BB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65A10-C239-4ECC-BC33-43EFA6BAC781}" type="datetime1">
              <a:rPr lang="en-US" smtClean="0"/>
              <a:pPr/>
              <a:t>3/19/2018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Pingzhong Tang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3DF65-B247-4BA4-8211-448D7BD3BB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  <a:br>
              <a:rPr lang="en-US" dirty="0" smtClean="0"/>
            </a:b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557FA-6B0C-4C9C-8050-F825887ADC45}" type="datetime1">
              <a:rPr lang="en-US" smtClean="0"/>
              <a:pPr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 smtClean="0"/>
              <a:t>Pingzhong</a:t>
            </a:r>
            <a:r>
              <a:rPr lang="en-US" dirty="0" smtClean="0"/>
              <a:t> Tang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3DF65-B247-4BA4-8211-448D7BD3BBD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8229600" cy="25146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An Introduction to AI</a:t>
            </a:r>
            <a:br>
              <a:rPr lang="en-US" b="1" dirty="0" smtClean="0">
                <a:solidFill>
                  <a:schemeClr val="tx2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</a:br>
            <a:r>
              <a:rPr lang="zh-CN" altLang="en-US" b="1" dirty="0" smtClean="0">
                <a:solidFill>
                  <a:schemeClr val="tx2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人工智能入门</a:t>
            </a:r>
            <a:r>
              <a:rPr lang="en-US" altLang="zh-CN" b="1" dirty="0" smtClean="0">
                <a:solidFill>
                  <a:schemeClr val="tx2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/>
            </a:r>
            <a:br>
              <a:rPr lang="en-US" altLang="zh-CN" b="1" dirty="0" smtClean="0">
                <a:solidFill>
                  <a:schemeClr val="tx2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</a:br>
            <a:r>
              <a:rPr lang="en-US" altLang="zh-CN" b="1" dirty="0" smtClean="0">
                <a:solidFill>
                  <a:schemeClr val="tx2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Class #4</a:t>
            </a:r>
            <a:br>
              <a:rPr lang="en-US" altLang="zh-CN" b="1" dirty="0" smtClean="0">
                <a:solidFill>
                  <a:schemeClr val="tx2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</a:br>
            <a:r>
              <a:rPr lang="zh-CN" altLang="en-US" b="1" dirty="0" smtClean="0">
                <a:solidFill>
                  <a:schemeClr val="tx2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极大极小过程</a:t>
            </a:r>
            <a:endParaRPr lang="en-US" b="1" dirty="0">
              <a:solidFill>
                <a:schemeClr val="tx2"/>
              </a:solidFill>
              <a:latin typeface="Palatino Linotype" pitchFamily="18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276600"/>
            <a:ext cx="8153400" cy="1752600"/>
          </a:xfrm>
        </p:spPr>
        <p:txBody>
          <a:bodyPr>
            <a:normAutofit/>
          </a:bodyPr>
          <a:lstStyle/>
          <a:p>
            <a:r>
              <a:rPr lang="zh-CN" altLang="en-US" u="sng" dirty="0" smtClean="0">
                <a:solidFill>
                  <a:schemeClr val="tx1"/>
                </a:solidFill>
                <a:cs typeface="Vani" pitchFamily="34" charset="0"/>
              </a:rPr>
              <a:t>唐平中</a:t>
            </a:r>
            <a:endParaRPr lang="en-US" altLang="zh-CN" u="sng" dirty="0" smtClean="0">
              <a:solidFill>
                <a:schemeClr val="tx1"/>
              </a:solidFill>
              <a:cs typeface="Vani" pitchFamily="34" charset="0"/>
            </a:endParaRPr>
          </a:p>
          <a:p>
            <a:r>
              <a:rPr lang="zh-CN" altLang="en-US" u="sng" dirty="0" smtClean="0">
                <a:solidFill>
                  <a:schemeClr val="tx1"/>
                </a:solidFill>
                <a:cs typeface="Vani" pitchFamily="34" charset="0"/>
              </a:rPr>
              <a:t>清华大学</a:t>
            </a:r>
            <a:endParaRPr lang="en-US" altLang="zh-CN" u="sng" dirty="0" smtClean="0">
              <a:solidFill>
                <a:schemeClr val="tx1"/>
              </a:solidFill>
              <a:cs typeface="Vani" pitchFamily="34" charset="0"/>
            </a:endParaRPr>
          </a:p>
          <a:p>
            <a:r>
              <a:rPr lang="en-US" altLang="zh-CN" u="sng" dirty="0" smtClean="0">
                <a:solidFill>
                  <a:schemeClr val="tx1"/>
                </a:solidFill>
                <a:cs typeface="Vani" pitchFamily="34" charset="0"/>
              </a:rPr>
              <a:t>kenshin@tsinghua.edu.cn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45417-0A8D-4FA8-B990-57C7FDB2B8FA}" type="datetime1">
              <a:rPr lang="en-US" smtClean="0"/>
              <a:pPr/>
              <a:t>3/19/2018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3DF65-B247-4BA4-8211-448D7BD3BBD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Pingzhong</a:t>
            </a:r>
            <a:r>
              <a:rPr lang="en-US" dirty="0" smtClean="0"/>
              <a:t> Tang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内容占位符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en-US" altLang="zh-CN" dirty="0" smtClean="0"/>
              </a:p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𝑚𝑖𝑛𝑖𝑚𝑎𝑥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𝑈</m:t>
                            </m:r>
                            <m:d>
                              <m:d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</m:d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                               </m:t>
                            </m:r>
                            <m:r>
                              <a:rPr lang="zh-CN" altLang="en-US" i="1">
                                <a:latin typeface="Cambria Math" panose="02040503050406030204" pitchFamily="18" charset="0"/>
                              </a:rPr>
                              <m:t>终局</m:t>
                            </m:r>
                            <m:r>
                              <a:rPr lang="zh-CN" altLang="en-US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  <m:e>
                            <m:r>
                              <a:rPr lang="zh-CN" altLang="en-US" i="1" smtClean="0">
                                <a:latin typeface="Cambria Math" panose="02040503050406030204" pitchFamily="18" charset="0"/>
                              </a:rPr>
                              <m:t>子节点</m:t>
                            </m:r>
                            <m:r>
                              <a:rPr lang="zh-CN" altLang="en-US" i="1">
                                <a:latin typeface="Cambria Math" panose="02040503050406030204" pitchFamily="18" charset="0"/>
                              </a:rPr>
                              <m:t>最大值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                </m:t>
                            </m:r>
                            <m:r>
                              <a:rPr lang="zh-CN" altLang="en-US" i="1">
                                <a:latin typeface="Cambria Math" panose="02040503050406030204" pitchFamily="18" charset="0"/>
                              </a:rPr>
                              <m:t>玩家是</m:t>
                            </m:r>
                            <m:r>
                              <m:rPr>
                                <m:sty m:val="p"/>
                              </m:rPr>
                              <a:rPr lang="en-US" altLang="zh-CN" i="1" smtClean="0">
                                <a:latin typeface="Cambria Math" panose="02040503050406030204" pitchFamily="18" charset="0"/>
                              </a:rPr>
                              <m:t>max</m:t>
                            </m:r>
                          </m:e>
                          <m:e>
                            <m:r>
                              <a:rPr lang="zh-CN" altLang="en-US" i="1" smtClean="0">
                                <a:latin typeface="Cambria Math" panose="02040503050406030204" pitchFamily="18" charset="0"/>
                              </a:rPr>
                              <m:t>子节点</m:t>
                            </m:r>
                            <m:r>
                              <a:rPr lang="zh-CN" altLang="en-US" i="1">
                                <a:latin typeface="Cambria Math" panose="02040503050406030204" pitchFamily="18" charset="0"/>
                              </a:rPr>
                              <m:t>最小值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                </m:t>
                            </m:r>
                            <m:r>
                              <a:rPr lang="zh-CN" altLang="en-US" i="1" smtClean="0">
                                <a:latin typeface="Cambria Math" panose="02040503050406030204" pitchFamily="18" charset="0"/>
                              </a:rPr>
                              <m:t>玩家是</m:t>
                            </m:r>
                            <m:r>
                              <m:rPr>
                                <m:sty m:val="p"/>
                              </m:rPr>
                              <a:rPr lang="en-US" altLang="zh-CN" i="1">
                                <a:latin typeface="Cambria Math" panose="02040503050406030204" pitchFamily="18" charset="0"/>
                              </a:rPr>
                              <m:t>min</m:t>
                            </m:r>
                          </m:e>
                        </m:eqArr>
                      </m:e>
                    </m:d>
                  </m:oMath>
                </a14:m>
                <a:endParaRPr lang="en-US" altLang="zh-CN" b="0" dirty="0" smtClean="0"/>
              </a:p>
              <a:p>
                <a:endParaRPr lang="zh-CN" altLang="en-US" dirty="0"/>
              </a:p>
            </p:txBody>
          </p:sp>
        </mc:Choice>
        <mc:Fallback xmlns="">
          <p:sp>
            <p:nvSpPr>
              <p:cNvPr id="2" name="内容占位符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Minimax</a:t>
            </a:r>
            <a:r>
              <a:rPr lang="zh-CN" altLang="en-US" dirty="0" smtClean="0"/>
              <a:t>函数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C65EE-EDA3-4C56-9FC3-86CEDD22C84D}" type="datetime1">
              <a:rPr lang="en-US" smtClean="0"/>
              <a:pPr/>
              <a:t>3/19/2018</a:t>
            </a:fld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93DF65-B247-4BA4-8211-448D7BD3BBD9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Pingzhong Tang</a:t>
            </a:r>
            <a:endParaRPr lang="en-US" dirty="0"/>
          </a:p>
        </p:txBody>
      </p:sp>
      <p:pic>
        <p:nvPicPr>
          <p:cNvPr id="7" name="Picture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4233228"/>
            <a:ext cx="5943600" cy="1892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51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/>
          <a:lstStyle/>
          <a:p>
            <a:r>
              <a:rPr lang="zh-CN" altLang="en-US" dirty="0" smtClean="0"/>
              <a:t>例：取石子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C65EE-EDA3-4C56-9FC3-86CEDD22C84D}" type="datetime1">
              <a:rPr lang="en-US" smtClean="0"/>
              <a:pPr/>
              <a:t>3/19/2018</a:t>
            </a:fld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93DF65-B247-4BA4-8211-448D7BD3BBD9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Pingzhong Tang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32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盘子中有</a:t>
            </a:r>
            <a:r>
              <a:rPr lang="en-US" altLang="zh-CN" dirty="0" smtClean="0"/>
              <a:t>6</a:t>
            </a:r>
            <a:r>
              <a:rPr lang="zh-CN" altLang="en-US" dirty="0" smtClean="0"/>
              <a:t>颗石子，</a:t>
            </a:r>
            <a:r>
              <a:rPr lang="en-US" altLang="zh-CN" dirty="0" smtClean="0"/>
              <a:t>Alice</a:t>
            </a:r>
            <a:r>
              <a:rPr lang="zh-CN" altLang="en-US" dirty="0" smtClean="0"/>
              <a:t>和</a:t>
            </a:r>
            <a:r>
              <a:rPr lang="en-US" altLang="zh-CN" dirty="0" smtClean="0"/>
              <a:t>Bob</a:t>
            </a:r>
            <a:r>
              <a:rPr lang="zh-CN" altLang="en-US" dirty="0" smtClean="0"/>
              <a:t>轮流从中取出。至少取</a:t>
            </a:r>
            <a:r>
              <a:rPr lang="en-US" altLang="zh-CN" dirty="0" smtClean="0"/>
              <a:t>1</a:t>
            </a:r>
            <a:r>
              <a:rPr lang="zh-CN" altLang="en-US" dirty="0" smtClean="0"/>
              <a:t>颗，至多取</a:t>
            </a:r>
            <a:r>
              <a:rPr lang="en-US" altLang="zh-CN" dirty="0" smtClean="0"/>
              <a:t>3</a:t>
            </a:r>
            <a:r>
              <a:rPr lang="zh-CN" altLang="en-US" dirty="0" smtClean="0"/>
              <a:t>颗。不能继续操作的玩家输掉。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en-US" altLang="zh-CN" dirty="0" smtClean="0"/>
              <a:t>Alice</a:t>
            </a:r>
            <a:r>
              <a:rPr lang="zh-CN" altLang="en-US" dirty="0" smtClean="0"/>
              <a:t>先取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dirty="0" smtClean="0"/>
              <a:t>请问</a:t>
            </a:r>
            <a:r>
              <a:rPr lang="en-US" altLang="zh-CN" dirty="0" smtClean="0"/>
              <a:t>Alice</a:t>
            </a:r>
            <a:r>
              <a:rPr lang="zh-CN" altLang="en-US" dirty="0" smtClean="0"/>
              <a:t>的最优策略是什么？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取石子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C65EE-EDA3-4C56-9FC3-86CEDD22C84D}" type="datetime1">
              <a:rPr lang="en-US" smtClean="0"/>
              <a:pPr/>
              <a:t>3/19/2018</a:t>
            </a:fld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93DF65-B247-4BA4-8211-448D7BD3BBD9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Pingzhong Tang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341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取石子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C65EE-EDA3-4C56-9FC3-86CEDD22C84D}" type="datetime1">
              <a:rPr lang="en-US" smtClean="0"/>
              <a:pPr/>
              <a:t>3/19/2018</a:t>
            </a:fld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93DF65-B247-4BA4-8211-448D7BD3BBD9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Pingzhong Tang</a:t>
            </a:r>
            <a:endParaRPr lang="en-US" dirty="0"/>
          </a:p>
        </p:txBody>
      </p:sp>
      <p:sp>
        <p:nvSpPr>
          <p:cNvPr id="10" name="椭圆 9"/>
          <p:cNvSpPr/>
          <p:nvPr/>
        </p:nvSpPr>
        <p:spPr>
          <a:xfrm>
            <a:off x="4524287" y="1462103"/>
            <a:ext cx="534572" cy="5345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6</a:t>
            </a:r>
            <a:endParaRPr lang="zh-CN" altLang="en-US" dirty="0"/>
          </a:p>
        </p:txBody>
      </p:sp>
      <p:cxnSp>
        <p:nvCxnSpPr>
          <p:cNvPr id="16" name="直接连接符 15"/>
          <p:cNvCxnSpPr>
            <a:stCxn id="10" idx="3"/>
            <a:endCxn id="11" idx="7"/>
          </p:cNvCxnSpPr>
          <p:nvPr/>
        </p:nvCxnSpPr>
        <p:spPr>
          <a:xfrm>
            <a:off x="4602573" y="1918389"/>
            <a:ext cx="2822620" cy="5138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箭头连接符 18"/>
          <p:cNvCxnSpPr>
            <a:stCxn id="10" idx="3"/>
            <a:endCxn id="11" idx="7"/>
          </p:cNvCxnSpPr>
          <p:nvPr/>
        </p:nvCxnSpPr>
        <p:spPr>
          <a:xfrm>
            <a:off x="4602573" y="1918389"/>
            <a:ext cx="2822620" cy="5138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箭头连接符 19"/>
          <p:cNvCxnSpPr>
            <a:stCxn id="10" idx="4"/>
            <a:endCxn id="123" idx="0"/>
          </p:cNvCxnSpPr>
          <p:nvPr/>
        </p:nvCxnSpPr>
        <p:spPr>
          <a:xfrm flipH="1">
            <a:off x="4778646" y="1996675"/>
            <a:ext cx="12927" cy="3685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箭头连接符 20"/>
          <p:cNvCxnSpPr>
            <a:stCxn id="10" idx="5"/>
            <a:endCxn id="95" idx="0"/>
          </p:cNvCxnSpPr>
          <p:nvPr/>
        </p:nvCxnSpPr>
        <p:spPr>
          <a:xfrm flipH="1">
            <a:off x="2167167" y="1918389"/>
            <a:ext cx="2813406" cy="4413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3" name="组合 182"/>
          <p:cNvGrpSpPr/>
          <p:nvPr/>
        </p:nvGrpSpPr>
        <p:grpSpPr>
          <a:xfrm>
            <a:off x="3091115" y="2365222"/>
            <a:ext cx="2933086" cy="2392507"/>
            <a:chOff x="3993435" y="2327068"/>
            <a:chExt cx="2933086" cy="2392507"/>
          </a:xfrm>
        </p:grpSpPr>
        <p:sp>
          <p:nvSpPr>
            <p:cNvPr id="123" name="椭圆 122"/>
            <p:cNvSpPr/>
            <p:nvPr/>
          </p:nvSpPr>
          <p:spPr>
            <a:xfrm>
              <a:off x="5413680" y="2327068"/>
              <a:ext cx="534572" cy="5345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/>
                <a:t>4</a:t>
              </a:r>
              <a:endParaRPr lang="zh-CN" altLang="en-US" dirty="0"/>
            </a:p>
          </p:txBody>
        </p:sp>
        <p:cxnSp>
          <p:nvCxnSpPr>
            <p:cNvPr id="125" name="直接箭头连接符 124"/>
            <p:cNvCxnSpPr>
              <a:stCxn id="123" idx="3"/>
              <a:endCxn id="139" idx="0"/>
            </p:cNvCxnSpPr>
            <p:nvPr/>
          </p:nvCxnSpPr>
          <p:spPr>
            <a:xfrm flipH="1">
              <a:off x="4803006" y="2783354"/>
              <a:ext cx="688960" cy="46720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6" name="椭圆 125"/>
            <p:cNvSpPr/>
            <p:nvPr/>
          </p:nvSpPr>
          <p:spPr>
            <a:xfrm>
              <a:off x="5456448" y="3264965"/>
              <a:ext cx="534572" cy="5345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/>
                <a:t>2</a:t>
              </a:r>
              <a:endParaRPr lang="zh-CN" altLang="en-US" dirty="0"/>
            </a:p>
          </p:txBody>
        </p:sp>
        <p:cxnSp>
          <p:nvCxnSpPr>
            <p:cNvPr id="127" name="直接箭头连接符 126"/>
            <p:cNvCxnSpPr>
              <a:stCxn id="123" idx="4"/>
            </p:cNvCxnSpPr>
            <p:nvPr/>
          </p:nvCxnSpPr>
          <p:spPr>
            <a:xfrm>
              <a:off x="5680966" y="2861640"/>
              <a:ext cx="1830" cy="59301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8" name="椭圆 127"/>
            <p:cNvSpPr/>
            <p:nvPr/>
          </p:nvSpPr>
          <p:spPr>
            <a:xfrm>
              <a:off x="6391949" y="3272610"/>
              <a:ext cx="534572" cy="5345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/>
                <a:t>1</a:t>
              </a:r>
              <a:endParaRPr lang="zh-CN" altLang="en-US" dirty="0"/>
            </a:p>
          </p:txBody>
        </p:sp>
        <p:cxnSp>
          <p:nvCxnSpPr>
            <p:cNvPr id="129" name="直接箭头连接符 128"/>
            <p:cNvCxnSpPr>
              <a:stCxn id="123" idx="5"/>
              <a:endCxn id="128" idx="0"/>
            </p:cNvCxnSpPr>
            <p:nvPr/>
          </p:nvCxnSpPr>
          <p:spPr>
            <a:xfrm>
              <a:off x="5869966" y="2783354"/>
              <a:ext cx="789269" cy="48925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2" name="组合 131"/>
            <p:cNvGrpSpPr/>
            <p:nvPr/>
          </p:nvGrpSpPr>
          <p:grpSpPr>
            <a:xfrm>
              <a:off x="3993435" y="3250558"/>
              <a:ext cx="1708508" cy="1469017"/>
              <a:chOff x="4922064" y="4736902"/>
              <a:chExt cx="1708508" cy="1469017"/>
            </a:xfrm>
          </p:grpSpPr>
          <p:sp>
            <p:nvSpPr>
              <p:cNvPr id="139" name="椭圆 138"/>
              <p:cNvSpPr/>
              <p:nvPr/>
            </p:nvSpPr>
            <p:spPr>
              <a:xfrm>
                <a:off x="5464349" y="4736902"/>
                <a:ext cx="534572" cy="53457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dirty="0"/>
                  <a:t>3</a:t>
                </a:r>
                <a:endParaRPr lang="zh-CN" altLang="en-US" dirty="0"/>
              </a:p>
            </p:txBody>
          </p:sp>
          <p:sp>
            <p:nvSpPr>
              <p:cNvPr id="140" name="椭圆 139"/>
              <p:cNvSpPr/>
              <p:nvPr/>
            </p:nvSpPr>
            <p:spPr>
              <a:xfrm>
                <a:off x="4922064" y="5671347"/>
                <a:ext cx="534572" cy="53457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dirty="0"/>
                  <a:t>2</a:t>
                </a:r>
                <a:endParaRPr lang="zh-CN" altLang="en-US" dirty="0"/>
              </a:p>
            </p:txBody>
          </p:sp>
          <p:cxnSp>
            <p:nvCxnSpPr>
              <p:cNvPr id="141" name="直接箭头连接符 140"/>
              <p:cNvCxnSpPr>
                <a:stCxn id="139" idx="3"/>
                <a:endCxn id="140" idx="0"/>
              </p:cNvCxnSpPr>
              <p:nvPr/>
            </p:nvCxnSpPr>
            <p:spPr>
              <a:xfrm flipH="1">
                <a:off x="5189350" y="5193188"/>
                <a:ext cx="353285" cy="478159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2" name="椭圆 141"/>
              <p:cNvSpPr/>
              <p:nvPr/>
            </p:nvSpPr>
            <p:spPr>
              <a:xfrm>
                <a:off x="5506780" y="5671347"/>
                <a:ext cx="534572" cy="53457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dirty="0" smtClean="0"/>
                  <a:t>1</a:t>
                </a:r>
                <a:endParaRPr lang="zh-CN" altLang="en-US" dirty="0"/>
              </a:p>
            </p:txBody>
          </p:sp>
          <p:cxnSp>
            <p:nvCxnSpPr>
              <p:cNvPr id="143" name="直接箭头连接符 142"/>
              <p:cNvCxnSpPr>
                <a:endCxn id="142" idx="0"/>
              </p:cNvCxnSpPr>
              <p:nvPr/>
            </p:nvCxnSpPr>
            <p:spPr>
              <a:xfrm>
                <a:off x="5751108" y="5114597"/>
                <a:ext cx="22958" cy="55675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4" name="椭圆 143"/>
              <p:cNvSpPr/>
              <p:nvPr/>
            </p:nvSpPr>
            <p:spPr>
              <a:xfrm>
                <a:off x="6096000" y="5671347"/>
                <a:ext cx="534572" cy="534572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dirty="0" smtClean="0"/>
                  <a:t>0</a:t>
                </a:r>
                <a:endParaRPr lang="zh-CN" altLang="en-US" dirty="0"/>
              </a:p>
            </p:txBody>
          </p:sp>
          <p:cxnSp>
            <p:nvCxnSpPr>
              <p:cNvPr id="145" name="直接箭头连接符 144"/>
              <p:cNvCxnSpPr>
                <a:stCxn id="139" idx="5"/>
                <a:endCxn id="144" idx="0"/>
              </p:cNvCxnSpPr>
              <p:nvPr/>
            </p:nvCxnSpPr>
            <p:spPr>
              <a:xfrm>
                <a:off x="5920635" y="5193188"/>
                <a:ext cx="442651" cy="478159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82" name="组合 181"/>
          <p:cNvGrpSpPr/>
          <p:nvPr/>
        </p:nvGrpSpPr>
        <p:grpSpPr>
          <a:xfrm>
            <a:off x="854809" y="2359745"/>
            <a:ext cx="2211295" cy="3552571"/>
            <a:chOff x="6894736" y="2332607"/>
            <a:chExt cx="2211295" cy="3552571"/>
          </a:xfrm>
        </p:grpSpPr>
        <p:grpSp>
          <p:nvGrpSpPr>
            <p:cNvPr id="121" name="组合 120"/>
            <p:cNvGrpSpPr/>
            <p:nvPr/>
          </p:nvGrpSpPr>
          <p:grpSpPr>
            <a:xfrm>
              <a:off x="6894736" y="2332607"/>
              <a:ext cx="2211295" cy="2553009"/>
              <a:chOff x="6050413" y="3425542"/>
              <a:chExt cx="2211295" cy="2553009"/>
            </a:xfrm>
          </p:grpSpPr>
          <p:grpSp>
            <p:nvGrpSpPr>
              <p:cNvPr id="106" name="组合 105"/>
              <p:cNvGrpSpPr/>
              <p:nvPr/>
            </p:nvGrpSpPr>
            <p:grpSpPr>
              <a:xfrm>
                <a:off x="6553200" y="3425542"/>
                <a:ext cx="1708508" cy="1469017"/>
                <a:chOff x="4922064" y="4736902"/>
                <a:chExt cx="1708508" cy="1469017"/>
              </a:xfrm>
            </p:grpSpPr>
            <p:sp>
              <p:nvSpPr>
                <p:cNvPr id="95" name="椭圆 94"/>
                <p:cNvSpPr/>
                <p:nvPr/>
              </p:nvSpPr>
              <p:spPr>
                <a:xfrm>
                  <a:off x="5464349" y="4736902"/>
                  <a:ext cx="534572" cy="534572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CN" dirty="0"/>
                    <a:t>3</a:t>
                  </a:r>
                  <a:endParaRPr lang="zh-CN" altLang="en-US" dirty="0"/>
                </a:p>
              </p:txBody>
            </p:sp>
            <p:sp>
              <p:nvSpPr>
                <p:cNvPr id="96" name="椭圆 95"/>
                <p:cNvSpPr/>
                <p:nvPr/>
              </p:nvSpPr>
              <p:spPr>
                <a:xfrm>
                  <a:off x="4922064" y="5671347"/>
                  <a:ext cx="534572" cy="534572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CN" dirty="0"/>
                    <a:t>2</a:t>
                  </a:r>
                  <a:endParaRPr lang="zh-CN" altLang="en-US" dirty="0"/>
                </a:p>
              </p:txBody>
            </p:sp>
            <p:cxnSp>
              <p:nvCxnSpPr>
                <p:cNvPr id="97" name="直接箭头连接符 96"/>
                <p:cNvCxnSpPr>
                  <a:stCxn id="95" idx="3"/>
                  <a:endCxn id="96" idx="0"/>
                </p:cNvCxnSpPr>
                <p:nvPr/>
              </p:nvCxnSpPr>
              <p:spPr>
                <a:xfrm flipH="1">
                  <a:off x="5189350" y="5193188"/>
                  <a:ext cx="353285" cy="478159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9" name="椭圆 98"/>
                <p:cNvSpPr/>
                <p:nvPr/>
              </p:nvSpPr>
              <p:spPr>
                <a:xfrm>
                  <a:off x="5506780" y="5671347"/>
                  <a:ext cx="534572" cy="534572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CN" dirty="0" smtClean="0"/>
                    <a:t>1</a:t>
                  </a:r>
                  <a:endParaRPr lang="zh-CN" altLang="en-US" dirty="0"/>
                </a:p>
              </p:txBody>
            </p:sp>
            <p:cxnSp>
              <p:nvCxnSpPr>
                <p:cNvPr id="100" name="直接箭头连接符 99"/>
                <p:cNvCxnSpPr>
                  <a:endCxn id="99" idx="0"/>
                </p:cNvCxnSpPr>
                <p:nvPr/>
              </p:nvCxnSpPr>
              <p:spPr>
                <a:xfrm>
                  <a:off x="5751108" y="5114597"/>
                  <a:ext cx="22958" cy="556750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1" name="椭圆 100"/>
                <p:cNvSpPr/>
                <p:nvPr/>
              </p:nvSpPr>
              <p:spPr>
                <a:xfrm>
                  <a:off x="6096000" y="5671347"/>
                  <a:ext cx="534572" cy="534572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CN" dirty="0" smtClean="0"/>
                    <a:t>0</a:t>
                  </a:r>
                  <a:endParaRPr lang="zh-CN" altLang="en-US" dirty="0"/>
                </a:p>
              </p:txBody>
            </p:sp>
            <p:cxnSp>
              <p:nvCxnSpPr>
                <p:cNvPr id="102" name="直接箭头连接符 101"/>
                <p:cNvCxnSpPr>
                  <a:stCxn id="95" idx="5"/>
                  <a:endCxn id="101" idx="0"/>
                </p:cNvCxnSpPr>
                <p:nvPr/>
              </p:nvCxnSpPr>
              <p:spPr>
                <a:xfrm>
                  <a:off x="5920635" y="5193188"/>
                  <a:ext cx="442651" cy="478159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9" name="椭圆 108"/>
              <p:cNvSpPr/>
              <p:nvPr/>
            </p:nvSpPr>
            <p:spPr>
              <a:xfrm>
                <a:off x="6050413" y="5437797"/>
                <a:ext cx="534572" cy="53457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dirty="0" smtClean="0"/>
                  <a:t>1</a:t>
                </a:r>
                <a:endParaRPr lang="zh-CN" altLang="en-US" dirty="0"/>
              </a:p>
            </p:txBody>
          </p:sp>
          <p:cxnSp>
            <p:nvCxnSpPr>
              <p:cNvPr id="110" name="直接箭头连接符 109"/>
              <p:cNvCxnSpPr>
                <a:stCxn id="96" idx="3"/>
                <a:endCxn id="109" idx="0"/>
              </p:cNvCxnSpPr>
              <p:nvPr/>
            </p:nvCxnSpPr>
            <p:spPr>
              <a:xfrm flipH="1">
                <a:off x="6317699" y="4816273"/>
                <a:ext cx="313787" cy="621524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1" name="椭圆 110"/>
              <p:cNvSpPr/>
              <p:nvPr/>
            </p:nvSpPr>
            <p:spPr>
              <a:xfrm>
                <a:off x="6662271" y="5440033"/>
                <a:ext cx="534572" cy="534572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dirty="0" smtClean="0"/>
                  <a:t>0</a:t>
                </a:r>
                <a:endParaRPr lang="zh-CN" altLang="en-US" dirty="0"/>
              </a:p>
            </p:txBody>
          </p:sp>
          <p:cxnSp>
            <p:nvCxnSpPr>
              <p:cNvPr id="112" name="直接箭头连接符 111"/>
              <p:cNvCxnSpPr>
                <a:stCxn id="96" idx="4"/>
                <a:endCxn id="111" idx="0"/>
              </p:cNvCxnSpPr>
              <p:nvPr/>
            </p:nvCxnSpPr>
            <p:spPr>
              <a:xfrm>
                <a:off x="6820486" y="4894559"/>
                <a:ext cx="109071" cy="545474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8" name="椭圆 117"/>
              <p:cNvSpPr/>
              <p:nvPr/>
            </p:nvSpPr>
            <p:spPr>
              <a:xfrm>
                <a:off x="7328346" y="5443979"/>
                <a:ext cx="534572" cy="534572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dirty="0" smtClean="0"/>
                  <a:t>0</a:t>
                </a:r>
                <a:endParaRPr lang="zh-CN" altLang="en-US" dirty="0"/>
              </a:p>
            </p:txBody>
          </p:sp>
          <p:cxnSp>
            <p:nvCxnSpPr>
              <p:cNvPr id="119" name="直接箭头连接符 118"/>
              <p:cNvCxnSpPr>
                <a:stCxn id="99" idx="4"/>
                <a:endCxn id="118" idx="0"/>
              </p:cNvCxnSpPr>
              <p:nvPr/>
            </p:nvCxnSpPr>
            <p:spPr>
              <a:xfrm>
                <a:off x="7405202" y="4894559"/>
                <a:ext cx="190430" cy="54942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8" name="椭圆 157"/>
            <p:cNvSpPr/>
            <p:nvPr/>
          </p:nvSpPr>
          <p:spPr>
            <a:xfrm>
              <a:off x="6894736" y="5350606"/>
              <a:ext cx="534572" cy="534572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/>
                <a:t>0</a:t>
              </a:r>
              <a:endParaRPr lang="zh-CN" altLang="en-US" dirty="0"/>
            </a:p>
          </p:txBody>
        </p:sp>
        <p:cxnSp>
          <p:nvCxnSpPr>
            <p:cNvPr id="159" name="直接箭头连接符 158"/>
            <p:cNvCxnSpPr>
              <a:stCxn id="109" idx="4"/>
              <a:endCxn id="158" idx="0"/>
            </p:cNvCxnSpPr>
            <p:nvPr/>
          </p:nvCxnSpPr>
          <p:spPr>
            <a:xfrm>
              <a:off x="7162022" y="4879434"/>
              <a:ext cx="0" cy="47117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4" name="组合 183"/>
          <p:cNvGrpSpPr/>
          <p:nvPr/>
        </p:nvGrpSpPr>
        <p:grpSpPr>
          <a:xfrm>
            <a:off x="6373591" y="2353985"/>
            <a:ext cx="1708508" cy="1387819"/>
            <a:chOff x="2216538" y="2419363"/>
            <a:chExt cx="1708508" cy="1387819"/>
          </a:xfrm>
        </p:grpSpPr>
        <p:sp>
          <p:nvSpPr>
            <p:cNvPr id="11" name="椭圆 10"/>
            <p:cNvSpPr/>
            <p:nvPr/>
          </p:nvSpPr>
          <p:spPr>
            <a:xfrm>
              <a:off x="2811854" y="2419363"/>
              <a:ext cx="534572" cy="5345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/>
                <a:t>5</a:t>
              </a:r>
              <a:endParaRPr lang="zh-CN" altLang="en-US" dirty="0"/>
            </a:p>
          </p:txBody>
        </p:sp>
        <p:sp>
          <p:nvSpPr>
            <p:cNvPr id="164" name="椭圆 163"/>
            <p:cNvSpPr/>
            <p:nvPr/>
          </p:nvSpPr>
          <p:spPr>
            <a:xfrm>
              <a:off x="2216538" y="3272610"/>
              <a:ext cx="534572" cy="5345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/>
                <a:t>4</a:t>
              </a:r>
              <a:endParaRPr lang="zh-CN" altLang="en-US" dirty="0"/>
            </a:p>
          </p:txBody>
        </p:sp>
        <p:cxnSp>
          <p:nvCxnSpPr>
            <p:cNvPr id="165" name="直接箭头连接符 164"/>
            <p:cNvCxnSpPr>
              <a:stCxn id="11" idx="3"/>
              <a:endCxn id="164" idx="0"/>
            </p:cNvCxnSpPr>
            <p:nvPr/>
          </p:nvCxnSpPr>
          <p:spPr>
            <a:xfrm flipH="1">
              <a:off x="2483824" y="2875649"/>
              <a:ext cx="406316" cy="39696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6" name="椭圆 165"/>
            <p:cNvSpPr/>
            <p:nvPr/>
          </p:nvSpPr>
          <p:spPr>
            <a:xfrm>
              <a:off x="2801254" y="3272610"/>
              <a:ext cx="534572" cy="5345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/>
                <a:t>3</a:t>
              </a:r>
              <a:endParaRPr lang="zh-CN" altLang="en-US" dirty="0"/>
            </a:p>
          </p:txBody>
        </p:sp>
        <p:cxnSp>
          <p:nvCxnSpPr>
            <p:cNvPr id="167" name="直接箭头连接符 166"/>
            <p:cNvCxnSpPr>
              <a:stCxn id="11" idx="4"/>
              <a:endCxn id="166" idx="0"/>
            </p:cNvCxnSpPr>
            <p:nvPr/>
          </p:nvCxnSpPr>
          <p:spPr>
            <a:xfrm flipH="1">
              <a:off x="3068540" y="2953935"/>
              <a:ext cx="10600" cy="31867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8" name="椭圆 167"/>
            <p:cNvSpPr/>
            <p:nvPr/>
          </p:nvSpPr>
          <p:spPr>
            <a:xfrm>
              <a:off x="3390474" y="3272610"/>
              <a:ext cx="534572" cy="5345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/>
                <a:t>2</a:t>
              </a:r>
              <a:endParaRPr lang="zh-CN" altLang="en-US" dirty="0"/>
            </a:p>
          </p:txBody>
        </p:sp>
        <p:cxnSp>
          <p:nvCxnSpPr>
            <p:cNvPr id="169" name="直接箭头连接符 168"/>
            <p:cNvCxnSpPr>
              <a:stCxn id="11" idx="5"/>
              <a:endCxn id="168" idx="0"/>
            </p:cNvCxnSpPr>
            <p:nvPr/>
          </p:nvCxnSpPr>
          <p:spPr>
            <a:xfrm>
              <a:off x="3268140" y="2875649"/>
              <a:ext cx="389620" cy="39696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椭圆 51"/>
          <p:cNvSpPr/>
          <p:nvPr/>
        </p:nvSpPr>
        <p:spPr>
          <a:xfrm>
            <a:off x="2533650" y="3288128"/>
            <a:ext cx="534572" cy="53457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0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51263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457200" y="260990"/>
            <a:ext cx="8229600" cy="1143000"/>
          </a:xfrm>
        </p:spPr>
        <p:txBody>
          <a:bodyPr/>
          <a:lstStyle/>
          <a:p>
            <a:r>
              <a:rPr lang="zh-CN" altLang="en-US" dirty="0"/>
              <a:t>取石子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C65EE-EDA3-4C56-9FC3-86CEDD22C84D}" type="datetime1">
              <a:rPr lang="en-US" smtClean="0"/>
              <a:pPr/>
              <a:t>3/19/2018</a:t>
            </a:fld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93DF65-B247-4BA4-8211-448D7BD3BBD9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Pingzhong Tang</a:t>
            </a:r>
            <a:endParaRPr lang="en-US" dirty="0"/>
          </a:p>
        </p:txBody>
      </p:sp>
      <p:grpSp>
        <p:nvGrpSpPr>
          <p:cNvPr id="9" name="组合 8"/>
          <p:cNvGrpSpPr/>
          <p:nvPr/>
        </p:nvGrpSpPr>
        <p:grpSpPr>
          <a:xfrm>
            <a:off x="1899881" y="1462103"/>
            <a:ext cx="6182218" cy="3233018"/>
            <a:chOff x="1899881" y="1462103"/>
            <a:chExt cx="6182218" cy="3233018"/>
          </a:xfrm>
        </p:grpSpPr>
        <p:sp>
          <p:nvSpPr>
            <p:cNvPr id="10" name="椭圆 9"/>
            <p:cNvSpPr/>
            <p:nvPr/>
          </p:nvSpPr>
          <p:spPr>
            <a:xfrm>
              <a:off x="4524287" y="1462103"/>
              <a:ext cx="534572" cy="5345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/>
                <a:t>6</a:t>
              </a:r>
              <a:endParaRPr lang="zh-CN" altLang="en-US" dirty="0"/>
            </a:p>
          </p:txBody>
        </p:sp>
        <p:cxnSp>
          <p:nvCxnSpPr>
            <p:cNvPr id="16" name="直接连接符 15"/>
            <p:cNvCxnSpPr>
              <a:stCxn id="10" idx="3"/>
              <a:endCxn id="11" idx="7"/>
            </p:cNvCxnSpPr>
            <p:nvPr/>
          </p:nvCxnSpPr>
          <p:spPr>
            <a:xfrm>
              <a:off x="4602573" y="1918389"/>
              <a:ext cx="2822620" cy="5138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箭头连接符 18"/>
            <p:cNvCxnSpPr>
              <a:stCxn id="10" idx="3"/>
              <a:endCxn id="11" idx="7"/>
            </p:cNvCxnSpPr>
            <p:nvPr/>
          </p:nvCxnSpPr>
          <p:spPr>
            <a:xfrm>
              <a:off x="4602573" y="1918389"/>
              <a:ext cx="2822620" cy="51388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箭头连接符 19"/>
            <p:cNvCxnSpPr>
              <a:stCxn id="10" idx="4"/>
              <a:endCxn id="123" idx="0"/>
            </p:cNvCxnSpPr>
            <p:nvPr/>
          </p:nvCxnSpPr>
          <p:spPr>
            <a:xfrm flipH="1">
              <a:off x="4778646" y="1996675"/>
              <a:ext cx="12927" cy="36854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箭头连接符 20"/>
            <p:cNvCxnSpPr>
              <a:stCxn id="10" idx="5"/>
              <a:endCxn id="95" idx="0"/>
            </p:cNvCxnSpPr>
            <p:nvPr/>
          </p:nvCxnSpPr>
          <p:spPr>
            <a:xfrm flipH="1">
              <a:off x="2167167" y="1918389"/>
              <a:ext cx="2813406" cy="44135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3" name="组合 182"/>
            <p:cNvGrpSpPr/>
            <p:nvPr/>
          </p:nvGrpSpPr>
          <p:grpSpPr>
            <a:xfrm>
              <a:off x="3633400" y="2365222"/>
              <a:ext cx="2390801" cy="1480114"/>
              <a:chOff x="4535720" y="2327068"/>
              <a:chExt cx="2390801" cy="1480114"/>
            </a:xfrm>
          </p:grpSpPr>
          <p:sp>
            <p:nvSpPr>
              <p:cNvPr id="123" name="椭圆 122"/>
              <p:cNvSpPr/>
              <p:nvPr/>
            </p:nvSpPr>
            <p:spPr>
              <a:xfrm>
                <a:off x="5413680" y="2327068"/>
                <a:ext cx="534572" cy="53457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dirty="0" smtClean="0"/>
                  <a:t>4</a:t>
                </a:r>
                <a:endParaRPr lang="zh-CN" altLang="en-US" dirty="0"/>
              </a:p>
            </p:txBody>
          </p:sp>
          <p:cxnSp>
            <p:nvCxnSpPr>
              <p:cNvPr id="125" name="直接箭头连接符 124"/>
              <p:cNvCxnSpPr>
                <a:stCxn id="123" idx="3"/>
                <a:endCxn id="139" idx="0"/>
              </p:cNvCxnSpPr>
              <p:nvPr/>
            </p:nvCxnSpPr>
            <p:spPr>
              <a:xfrm flipH="1">
                <a:off x="4803006" y="2783354"/>
                <a:ext cx="688960" cy="467204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6" name="椭圆 125"/>
              <p:cNvSpPr/>
              <p:nvPr/>
            </p:nvSpPr>
            <p:spPr>
              <a:xfrm>
                <a:off x="5456448" y="3264965"/>
                <a:ext cx="534572" cy="534572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dirty="0" smtClean="0"/>
                  <a:t>2</a:t>
                </a:r>
                <a:endParaRPr lang="zh-CN" altLang="en-US" dirty="0"/>
              </a:p>
            </p:txBody>
          </p:sp>
          <p:cxnSp>
            <p:nvCxnSpPr>
              <p:cNvPr id="127" name="直接箭头连接符 126"/>
              <p:cNvCxnSpPr>
                <a:stCxn id="123" idx="4"/>
                <a:endCxn id="126" idx="0"/>
              </p:cNvCxnSpPr>
              <p:nvPr/>
            </p:nvCxnSpPr>
            <p:spPr>
              <a:xfrm>
                <a:off x="5680966" y="2861640"/>
                <a:ext cx="42768" cy="403325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8" name="椭圆 127"/>
              <p:cNvSpPr/>
              <p:nvPr/>
            </p:nvSpPr>
            <p:spPr>
              <a:xfrm>
                <a:off x="6391949" y="3272610"/>
                <a:ext cx="534572" cy="534572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dirty="0" smtClean="0"/>
                  <a:t>1</a:t>
                </a:r>
                <a:endParaRPr lang="zh-CN" altLang="en-US" dirty="0"/>
              </a:p>
            </p:txBody>
          </p:sp>
          <p:cxnSp>
            <p:nvCxnSpPr>
              <p:cNvPr id="129" name="直接箭头连接符 128"/>
              <p:cNvCxnSpPr>
                <a:stCxn id="123" idx="5"/>
                <a:endCxn id="128" idx="0"/>
              </p:cNvCxnSpPr>
              <p:nvPr/>
            </p:nvCxnSpPr>
            <p:spPr>
              <a:xfrm>
                <a:off x="5869966" y="2783354"/>
                <a:ext cx="789269" cy="489256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9" name="椭圆 138"/>
              <p:cNvSpPr/>
              <p:nvPr/>
            </p:nvSpPr>
            <p:spPr>
              <a:xfrm>
                <a:off x="4535720" y="3250558"/>
                <a:ext cx="534572" cy="534572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dirty="0"/>
                  <a:t>3</a:t>
                </a:r>
                <a:endParaRPr lang="zh-CN" altLang="en-US" dirty="0"/>
              </a:p>
            </p:txBody>
          </p:sp>
        </p:grpSp>
        <p:sp>
          <p:nvSpPr>
            <p:cNvPr id="95" name="椭圆 94"/>
            <p:cNvSpPr/>
            <p:nvPr/>
          </p:nvSpPr>
          <p:spPr>
            <a:xfrm>
              <a:off x="1899881" y="2359745"/>
              <a:ext cx="534572" cy="534572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3</a:t>
              </a:r>
              <a:endParaRPr lang="zh-CN" altLang="en-US" dirty="0"/>
            </a:p>
          </p:txBody>
        </p:sp>
        <p:grpSp>
          <p:nvGrpSpPr>
            <p:cNvPr id="184" name="组合 183"/>
            <p:cNvGrpSpPr/>
            <p:nvPr/>
          </p:nvGrpSpPr>
          <p:grpSpPr>
            <a:xfrm>
              <a:off x="6555543" y="2353985"/>
              <a:ext cx="1526556" cy="1387819"/>
              <a:chOff x="2398490" y="2419363"/>
              <a:chExt cx="1526556" cy="1387819"/>
            </a:xfrm>
          </p:grpSpPr>
          <p:sp>
            <p:nvSpPr>
              <p:cNvPr id="11" name="椭圆 10"/>
              <p:cNvSpPr/>
              <p:nvPr/>
            </p:nvSpPr>
            <p:spPr>
              <a:xfrm>
                <a:off x="2811854" y="2419363"/>
                <a:ext cx="534572" cy="53457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dirty="0" smtClean="0"/>
                  <a:t>5</a:t>
                </a:r>
                <a:endParaRPr lang="zh-CN" altLang="en-US" dirty="0"/>
              </a:p>
            </p:txBody>
          </p:sp>
          <p:cxnSp>
            <p:nvCxnSpPr>
              <p:cNvPr id="165" name="直接箭头连接符 164"/>
              <p:cNvCxnSpPr>
                <a:stCxn id="11" idx="3"/>
                <a:endCxn id="53" idx="0"/>
              </p:cNvCxnSpPr>
              <p:nvPr/>
            </p:nvCxnSpPr>
            <p:spPr>
              <a:xfrm flipH="1">
                <a:off x="2398490" y="2875649"/>
                <a:ext cx="491650" cy="404736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6" name="椭圆 165"/>
              <p:cNvSpPr/>
              <p:nvPr/>
            </p:nvSpPr>
            <p:spPr>
              <a:xfrm>
                <a:off x="2801254" y="3272610"/>
                <a:ext cx="534572" cy="534572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dirty="0" smtClean="0"/>
                  <a:t>3</a:t>
                </a:r>
                <a:endParaRPr lang="zh-CN" altLang="en-US" dirty="0"/>
              </a:p>
            </p:txBody>
          </p:sp>
          <p:cxnSp>
            <p:nvCxnSpPr>
              <p:cNvPr id="167" name="直接箭头连接符 166"/>
              <p:cNvCxnSpPr>
                <a:stCxn id="11" idx="4"/>
                <a:endCxn id="166" idx="0"/>
              </p:cNvCxnSpPr>
              <p:nvPr/>
            </p:nvCxnSpPr>
            <p:spPr>
              <a:xfrm flipH="1">
                <a:off x="3068540" y="2953935"/>
                <a:ext cx="10600" cy="318675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8" name="椭圆 167"/>
              <p:cNvSpPr/>
              <p:nvPr/>
            </p:nvSpPr>
            <p:spPr>
              <a:xfrm>
                <a:off x="3390474" y="3272610"/>
                <a:ext cx="534572" cy="534572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dirty="0" smtClean="0"/>
                  <a:t>2</a:t>
                </a:r>
                <a:endParaRPr lang="zh-CN" altLang="en-US" dirty="0"/>
              </a:p>
            </p:txBody>
          </p:sp>
          <p:cxnSp>
            <p:nvCxnSpPr>
              <p:cNvPr id="169" name="直接箭头连接符 168"/>
              <p:cNvCxnSpPr>
                <a:stCxn id="11" idx="5"/>
                <a:endCxn id="168" idx="0"/>
              </p:cNvCxnSpPr>
              <p:nvPr/>
            </p:nvCxnSpPr>
            <p:spPr>
              <a:xfrm>
                <a:off x="3268140" y="2875649"/>
                <a:ext cx="389620" cy="396961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2" name="组合 51"/>
            <p:cNvGrpSpPr/>
            <p:nvPr/>
          </p:nvGrpSpPr>
          <p:grpSpPr>
            <a:xfrm>
              <a:off x="5410297" y="3215007"/>
              <a:ext cx="2390801" cy="1480114"/>
              <a:chOff x="4535720" y="2327068"/>
              <a:chExt cx="2390801" cy="1480114"/>
            </a:xfrm>
          </p:grpSpPr>
          <p:sp>
            <p:nvSpPr>
              <p:cNvPr id="53" name="椭圆 52"/>
              <p:cNvSpPr/>
              <p:nvPr/>
            </p:nvSpPr>
            <p:spPr>
              <a:xfrm>
                <a:off x="5413680" y="2327068"/>
                <a:ext cx="534572" cy="53457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dirty="0" smtClean="0"/>
                  <a:t>4</a:t>
                </a:r>
                <a:endParaRPr lang="zh-CN" altLang="en-US" dirty="0"/>
              </a:p>
            </p:txBody>
          </p:sp>
          <p:cxnSp>
            <p:nvCxnSpPr>
              <p:cNvPr id="54" name="直接箭头连接符 53"/>
              <p:cNvCxnSpPr>
                <a:stCxn id="53" idx="3"/>
                <a:endCxn id="60" idx="0"/>
              </p:cNvCxnSpPr>
              <p:nvPr/>
            </p:nvCxnSpPr>
            <p:spPr>
              <a:xfrm flipH="1">
                <a:off x="4803006" y="2783354"/>
                <a:ext cx="688960" cy="467204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5" name="椭圆 54"/>
              <p:cNvSpPr/>
              <p:nvPr/>
            </p:nvSpPr>
            <p:spPr>
              <a:xfrm>
                <a:off x="5456448" y="3264965"/>
                <a:ext cx="534572" cy="534572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dirty="0" smtClean="0"/>
                  <a:t>2</a:t>
                </a:r>
                <a:endParaRPr lang="zh-CN" altLang="en-US" dirty="0"/>
              </a:p>
            </p:txBody>
          </p:sp>
          <p:cxnSp>
            <p:nvCxnSpPr>
              <p:cNvPr id="56" name="直接箭头连接符 55"/>
              <p:cNvCxnSpPr>
                <a:stCxn id="53" idx="4"/>
                <a:endCxn id="55" idx="0"/>
              </p:cNvCxnSpPr>
              <p:nvPr/>
            </p:nvCxnSpPr>
            <p:spPr>
              <a:xfrm>
                <a:off x="5680966" y="2861640"/>
                <a:ext cx="42768" cy="403325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7" name="椭圆 56"/>
              <p:cNvSpPr/>
              <p:nvPr/>
            </p:nvSpPr>
            <p:spPr>
              <a:xfrm>
                <a:off x="6391949" y="3272610"/>
                <a:ext cx="534572" cy="534572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dirty="0" smtClean="0"/>
                  <a:t>1</a:t>
                </a:r>
                <a:endParaRPr lang="zh-CN" altLang="en-US" dirty="0"/>
              </a:p>
            </p:txBody>
          </p:sp>
          <p:cxnSp>
            <p:nvCxnSpPr>
              <p:cNvPr id="58" name="直接箭头连接符 57"/>
              <p:cNvCxnSpPr>
                <a:stCxn id="53" idx="5"/>
                <a:endCxn id="57" idx="0"/>
              </p:cNvCxnSpPr>
              <p:nvPr/>
            </p:nvCxnSpPr>
            <p:spPr>
              <a:xfrm>
                <a:off x="5869966" y="2783354"/>
                <a:ext cx="789269" cy="489256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0" name="椭圆 59"/>
              <p:cNvSpPr/>
              <p:nvPr/>
            </p:nvSpPr>
            <p:spPr>
              <a:xfrm>
                <a:off x="4535720" y="3250558"/>
                <a:ext cx="534572" cy="534572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dirty="0"/>
                  <a:t>3</a:t>
                </a:r>
                <a:endParaRPr lang="zh-CN" altLang="en-US" dirty="0"/>
              </a:p>
            </p:txBody>
          </p:sp>
        </p:grpSp>
      </p:grpSp>
      <p:sp>
        <p:nvSpPr>
          <p:cNvPr id="71" name="椭圆 70"/>
          <p:cNvSpPr/>
          <p:nvPr/>
        </p:nvSpPr>
        <p:spPr>
          <a:xfrm>
            <a:off x="6278600" y="3229414"/>
            <a:ext cx="534572" cy="53457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4</a:t>
            </a:r>
            <a:endParaRPr lang="zh-CN" altLang="en-US" dirty="0"/>
          </a:p>
        </p:txBody>
      </p:sp>
      <p:sp>
        <p:nvSpPr>
          <p:cNvPr id="72" name="椭圆 71"/>
          <p:cNvSpPr/>
          <p:nvPr/>
        </p:nvSpPr>
        <p:spPr>
          <a:xfrm>
            <a:off x="6968907" y="2353423"/>
            <a:ext cx="534572" cy="53457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5</a:t>
            </a:r>
            <a:endParaRPr lang="zh-CN" altLang="en-US" dirty="0"/>
          </a:p>
        </p:txBody>
      </p:sp>
      <p:sp>
        <p:nvSpPr>
          <p:cNvPr id="73" name="椭圆 72"/>
          <p:cNvSpPr/>
          <p:nvPr/>
        </p:nvSpPr>
        <p:spPr>
          <a:xfrm>
            <a:off x="4511360" y="2352560"/>
            <a:ext cx="534572" cy="53457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4</a:t>
            </a:r>
            <a:endParaRPr lang="zh-CN" altLang="en-US" dirty="0"/>
          </a:p>
        </p:txBody>
      </p:sp>
      <p:sp>
        <p:nvSpPr>
          <p:cNvPr id="74" name="椭圆 73"/>
          <p:cNvSpPr/>
          <p:nvPr/>
        </p:nvSpPr>
        <p:spPr>
          <a:xfrm>
            <a:off x="4524287" y="1467580"/>
            <a:ext cx="534572" cy="53457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6</a:t>
            </a:r>
            <a:endParaRPr lang="zh-CN" altLang="en-US" dirty="0"/>
          </a:p>
        </p:txBody>
      </p:sp>
      <p:sp>
        <p:nvSpPr>
          <p:cNvPr id="12" name="矩形 11"/>
          <p:cNvSpPr/>
          <p:nvPr/>
        </p:nvSpPr>
        <p:spPr>
          <a:xfrm>
            <a:off x="2819400" y="5344180"/>
            <a:ext cx="413446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如果我们有</a:t>
            </a:r>
            <a:r>
              <a:rPr lang="en-US" altLang="zh-CN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2018</a:t>
            </a:r>
            <a:r>
              <a:rPr lang="zh-CN" altLang="en-US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颗棋子呢</a:t>
            </a:r>
            <a:endParaRPr lang="zh-CN" alt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82391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  <p:bldP spid="72" grpId="0" animBg="1"/>
      <p:bldP spid="73" grpId="0" animBg="1"/>
      <p:bldP spid="74" grpId="0" animBg="1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三子棋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C65EE-EDA3-4C56-9FC3-86CEDD22C84D}" type="datetime1">
              <a:rPr lang="en-US" smtClean="0"/>
              <a:pPr/>
              <a:t>3/19/2018</a:t>
            </a:fld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93DF65-B247-4BA4-8211-448D7BD3BBD9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Pingzhong Tang</a:t>
            </a:r>
            <a:endParaRPr lang="en-US" dirty="0"/>
          </a:p>
        </p:txBody>
      </p:sp>
      <p:grpSp>
        <p:nvGrpSpPr>
          <p:cNvPr id="18" name="组合 17"/>
          <p:cNvGrpSpPr/>
          <p:nvPr/>
        </p:nvGrpSpPr>
        <p:grpSpPr>
          <a:xfrm>
            <a:off x="4133850" y="1419913"/>
            <a:ext cx="876300" cy="876300"/>
            <a:chOff x="2057400" y="2438400"/>
            <a:chExt cx="1600200" cy="1600200"/>
          </a:xfrm>
        </p:grpSpPr>
        <p:sp>
          <p:nvSpPr>
            <p:cNvPr id="17" name="矩形 16"/>
            <p:cNvSpPr/>
            <p:nvPr/>
          </p:nvSpPr>
          <p:spPr>
            <a:xfrm>
              <a:off x="2057400" y="2438400"/>
              <a:ext cx="533400" cy="5334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矩形 26"/>
            <p:cNvSpPr/>
            <p:nvPr/>
          </p:nvSpPr>
          <p:spPr>
            <a:xfrm>
              <a:off x="2590800" y="2438400"/>
              <a:ext cx="533400" cy="5334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矩形 27"/>
            <p:cNvSpPr/>
            <p:nvPr/>
          </p:nvSpPr>
          <p:spPr>
            <a:xfrm>
              <a:off x="3124200" y="2438400"/>
              <a:ext cx="533400" cy="5334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矩形 28"/>
            <p:cNvSpPr/>
            <p:nvPr/>
          </p:nvSpPr>
          <p:spPr>
            <a:xfrm>
              <a:off x="2057400" y="2971800"/>
              <a:ext cx="533400" cy="5334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矩形 29"/>
            <p:cNvSpPr/>
            <p:nvPr/>
          </p:nvSpPr>
          <p:spPr>
            <a:xfrm>
              <a:off x="2590800" y="2971800"/>
              <a:ext cx="533400" cy="5334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矩形 30"/>
            <p:cNvSpPr/>
            <p:nvPr/>
          </p:nvSpPr>
          <p:spPr>
            <a:xfrm>
              <a:off x="2057400" y="3505200"/>
              <a:ext cx="533400" cy="5334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矩形 31"/>
            <p:cNvSpPr/>
            <p:nvPr/>
          </p:nvSpPr>
          <p:spPr>
            <a:xfrm>
              <a:off x="2590800" y="3505200"/>
              <a:ext cx="533400" cy="5334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矩形 32"/>
            <p:cNvSpPr/>
            <p:nvPr/>
          </p:nvSpPr>
          <p:spPr>
            <a:xfrm>
              <a:off x="3124200" y="3505200"/>
              <a:ext cx="533400" cy="5334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" name="矩形 33"/>
            <p:cNvSpPr/>
            <p:nvPr/>
          </p:nvSpPr>
          <p:spPr>
            <a:xfrm>
              <a:off x="3124200" y="2971800"/>
              <a:ext cx="533400" cy="5334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1368591" y="2540333"/>
            <a:ext cx="876300" cy="876300"/>
            <a:chOff x="1295400" y="2540333"/>
            <a:chExt cx="876300" cy="876300"/>
          </a:xfrm>
        </p:grpSpPr>
        <p:grpSp>
          <p:nvGrpSpPr>
            <p:cNvPr id="38" name="组合 37"/>
            <p:cNvGrpSpPr/>
            <p:nvPr/>
          </p:nvGrpSpPr>
          <p:grpSpPr>
            <a:xfrm>
              <a:off x="1295400" y="2540333"/>
              <a:ext cx="876300" cy="876300"/>
              <a:chOff x="2057400" y="2438400"/>
              <a:chExt cx="1600200" cy="1600200"/>
            </a:xfrm>
          </p:grpSpPr>
          <p:sp>
            <p:nvSpPr>
              <p:cNvPr id="39" name="矩形 38"/>
              <p:cNvSpPr/>
              <p:nvPr/>
            </p:nvSpPr>
            <p:spPr>
              <a:xfrm>
                <a:off x="2057400" y="2438400"/>
                <a:ext cx="533400" cy="53340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0" name="矩形 39"/>
              <p:cNvSpPr/>
              <p:nvPr/>
            </p:nvSpPr>
            <p:spPr>
              <a:xfrm>
                <a:off x="2590800" y="2438400"/>
                <a:ext cx="533400" cy="53340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1" name="矩形 40"/>
              <p:cNvSpPr/>
              <p:nvPr/>
            </p:nvSpPr>
            <p:spPr>
              <a:xfrm>
                <a:off x="3124200" y="2438400"/>
                <a:ext cx="533400" cy="53340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2" name="矩形 41"/>
              <p:cNvSpPr/>
              <p:nvPr/>
            </p:nvSpPr>
            <p:spPr>
              <a:xfrm>
                <a:off x="2057400" y="2971800"/>
                <a:ext cx="533400" cy="53340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3" name="矩形 42"/>
              <p:cNvSpPr/>
              <p:nvPr/>
            </p:nvSpPr>
            <p:spPr>
              <a:xfrm>
                <a:off x="2590800" y="2971800"/>
                <a:ext cx="533400" cy="53340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4" name="矩形 43"/>
              <p:cNvSpPr/>
              <p:nvPr/>
            </p:nvSpPr>
            <p:spPr>
              <a:xfrm>
                <a:off x="2057400" y="3505200"/>
                <a:ext cx="533400" cy="53340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5" name="矩形 44"/>
              <p:cNvSpPr/>
              <p:nvPr/>
            </p:nvSpPr>
            <p:spPr>
              <a:xfrm>
                <a:off x="2590800" y="3505200"/>
                <a:ext cx="533400" cy="53340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6" name="矩形 45"/>
              <p:cNvSpPr/>
              <p:nvPr/>
            </p:nvSpPr>
            <p:spPr>
              <a:xfrm>
                <a:off x="3124200" y="3505200"/>
                <a:ext cx="533400" cy="53340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7" name="矩形 46"/>
              <p:cNvSpPr/>
              <p:nvPr/>
            </p:nvSpPr>
            <p:spPr>
              <a:xfrm>
                <a:off x="3124200" y="2971800"/>
                <a:ext cx="533400" cy="53340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68" name="乘号 67"/>
            <p:cNvSpPr/>
            <p:nvPr/>
          </p:nvSpPr>
          <p:spPr>
            <a:xfrm>
              <a:off x="1551332" y="2796264"/>
              <a:ext cx="364437" cy="364437"/>
            </a:xfrm>
            <a:prstGeom prst="mathMultiply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4153669" y="2503361"/>
            <a:ext cx="876300" cy="913272"/>
            <a:chOff x="4153669" y="2503361"/>
            <a:chExt cx="876300" cy="913272"/>
          </a:xfrm>
        </p:grpSpPr>
        <p:grpSp>
          <p:nvGrpSpPr>
            <p:cNvPr id="48" name="组合 47"/>
            <p:cNvGrpSpPr/>
            <p:nvPr/>
          </p:nvGrpSpPr>
          <p:grpSpPr>
            <a:xfrm>
              <a:off x="4153669" y="2540333"/>
              <a:ext cx="876300" cy="876300"/>
              <a:chOff x="2057400" y="2438400"/>
              <a:chExt cx="1600200" cy="1600200"/>
            </a:xfrm>
          </p:grpSpPr>
          <p:sp>
            <p:nvSpPr>
              <p:cNvPr id="49" name="矩形 48"/>
              <p:cNvSpPr/>
              <p:nvPr/>
            </p:nvSpPr>
            <p:spPr>
              <a:xfrm>
                <a:off x="2057400" y="2438400"/>
                <a:ext cx="533400" cy="53340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0" name="矩形 49"/>
              <p:cNvSpPr/>
              <p:nvPr/>
            </p:nvSpPr>
            <p:spPr>
              <a:xfrm>
                <a:off x="2590800" y="2438400"/>
                <a:ext cx="533400" cy="53340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1" name="矩形 50"/>
              <p:cNvSpPr/>
              <p:nvPr/>
            </p:nvSpPr>
            <p:spPr>
              <a:xfrm>
                <a:off x="3124200" y="2438400"/>
                <a:ext cx="533400" cy="53340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2" name="矩形 51"/>
              <p:cNvSpPr/>
              <p:nvPr/>
            </p:nvSpPr>
            <p:spPr>
              <a:xfrm>
                <a:off x="2057400" y="2971800"/>
                <a:ext cx="533400" cy="53340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3" name="矩形 52"/>
              <p:cNvSpPr/>
              <p:nvPr/>
            </p:nvSpPr>
            <p:spPr>
              <a:xfrm>
                <a:off x="2590800" y="2971800"/>
                <a:ext cx="533400" cy="53340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4" name="矩形 53"/>
              <p:cNvSpPr/>
              <p:nvPr/>
            </p:nvSpPr>
            <p:spPr>
              <a:xfrm>
                <a:off x="2057400" y="3505200"/>
                <a:ext cx="533400" cy="53340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5" name="矩形 54"/>
              <p:cNvSpPr/>
              <p:nvPr/>
            </p:nvSpPr>
            <p:spPr>
              <a:xfrm>
                <a:off x="2590800" y="3505200"/>
                <a:ext cx="533400" cy="53340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6" name="矩形 55"/>
              <p:cNvSpPr/>
              <p:nvPr/>
            </p:nvSpPr>
            <p:spPr>
              <a:xfrm>
                <a:off x="3124200" y="3505200"/>
                <a:ext cx="533400" cy="53340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7" name="矩形 56"/>
              <p:cNvSpPr/>
              <p:nvPr/>
            </p:nvSpPr>
            <p:spPr>
              <a:xfrm>
                <a:off x="3124200" y="2971800"/>
                <a:ext cx="533400" cy="53340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19" name="乘号 18"/>
            <p:cNvSpPr/>
            <p:nvPr/>
          </p:nvSpPr>
          <p:spPr>
            <a:xfrm>
              <a:off x="4409600" y="2503361"/>
              <a:ext cx="364437" cy="364437"/>
            </a:xfrm>
            <a:prstGeom prst="mathMultiply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6884493" y="2489671"/>
            <a:ext cx="910866" cy="912469"/>
            <a:chOff x="6884493" y="2489671"/>
            <a:chExt cx="910866" cy="912469"/>
          </a:xfrm>
        </p:grpSpPr>
        <p:grpSp>
          <p:nvGrpSpPr>
            <p:cNvPr id="58" name="组合 57"/>
            <p:cNvGrpSpPr/>
            <p:nvPr/>
          </p:nvGrpSpPr>
          <p:grpSpPr>
            <a:xfrm>
              <a:off x="6919059" y="2525840"/>
              <a:ext cx="876300" cy="876300"/>
              <a:chOff x="2057400" y="2438400"/>
              <a:chExt cx="1600200" cy="1600200"/>
            </a:xfrm>
          </p:grpSpPr>
          <p:sp>
            <p:nvSpPr>
              <p:cNvPr id="59" name="矩形 58"/>
              <p:cNvSpPr/>
              <p:nvPr/>
            </p:nvSpPr>
            <p:spPr>
              <a:xfrm>
                <a:off x="2057400" y="2438400"/>
                <a:ext cx="533400" cy="53340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0" name="矩形 59"/>
              <p:cNvSpPr/>
              <p:nvPr/>
            </p:nvSpPr>
            <p:spPr>
              <a:xfrm>
                <a:off x="2590800" y="2438400"/>
                <a:ext cx="533400" cy="53340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1" name="矩形 60"/>
              <p:cNvSpPr/>
              <p:nvPr/>
            </p:nvSpPr>
            <p:spPr>
              <a:xfrm>
                <a:off x="3124200" y="2438400"/>
                <a:ext cx="533400" cy="53340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2" name="矩形 61"/>
              <p:cNvSpPr/>
              <p:nvPr/>
            </p:nvSpPr>
            <p:spPr>
              <a:xfrm>
                <a:off x="2057400" y="2971800"/>
                <a:ext cx="533400" cy="53340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3" name="矩形 62"/>
              <p:cNvSpPr/>
              <p:nvPr/>
            </p:nvSpPr>
            <p:spPr>
              <a:xfrm>
                <a:off x="2590800" y="2971800"/>
                <a:ext cx="533400" cy="53340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4" name="矩形 63"/>
              <p:cNvSpPr/>
              <p:nvPr/>
            </p:nvSpPr>
            <p:spPr>
              <a:xfrm>
                <a:off x="2057400" y="3505200"/>
                <a:ext cx="533400" cy="53340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5" name="矩形 64"/>
              <p:cNvSpPr/>
              <p:nvPr/>
            </p:nvSpPr>
            <p:spPr>
              <a:xfrm>
                <a:off x="2590800" y="3505200"/>
                <a:ext cx="533400" cy="53340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6" name="矩形 65"/>
              <p:cNvSpPr/>
              <p:nvPr/>
            </p:nvSpPr>
            <p:spPr>
              <a:xfrm>
                <a:off x="3124200" y="3505200"/>
                <a:ext cx="533400" cy="53340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7" name="矩形 66"/>
              <p:cNvSpPr/>
              <p:nvPr/>
            </p:nvSpPr>
            <p:spPr>
              <a:xfrm>
                <a:off x="3124200" y="2971800"/>
                <a:ext cx="533400" cy="53340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69" name="乘号 68"/>
            <p:cNvSpPr/>
            <p:nvPr/>
          </p:nvSpPr>
          <p:spPr>
            <a:xfrm>
              <a:off x="6884493" y="2489671"/>
              <a:ext cx="364437" cy="364437"/>
            </a:xfrm>
            <a:prstGeom prst="mathMultiply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784391" y="3591859"/>
            <a:ext cx="876300" cy="876300"/>
            <a:chOff x="1368591" y="3950339"/>
            <a:chExt cx="876300" cy="876300"/>
          </a:xfrm>
        </p:grpSpPr>
        <p:grpSp>
          <p:nvGrpSpPr>
            <p:cNvPr id="85" name="组合 84"/>
            <p:cNvGrpSpPr/>
            <p:nvPr/>
          </p:nvGrpSpPr>
          <p:grpSpPr>
            <a:xfrm>
              <a:off x="1368591" y="3950339"/>
              <a:ext cx="876300" cy="876300"/>
              <a:chOff x="1295400" y="2540333"/>
              <a:chExt cx="876300" cy="876300"/>
            </a:xfrm>
          </p:grpSpPr>
          <p:grpSp>
            <p:nvGrpSpPr>
              <p:cNvPr id="86" name="组合 85"/>
              <p:cNvGrpSpPr/>
              <p:nvPr/>
            </p:nvGrpSpPr>
            <p:grpSpPr>
              <a:xfrm>
                <a:off x="1295400" y="2540333"/>
                <a:ext cx="876300" cy="876300"/>
                <a:chOff x="2057400" y="2438400"/>
                <a:chExt cx="1600200" cy="1600200"/>
              </a:xfrm>
            </p:grpSpPr>
            <p:sp>
              <p:nvSpPr>
                <p:cNvPr id="88" name="矩形 87"/>
                <p:cNvSpPr/>
                <p:nvPr/>
              </p:nvSpPr>
              <p:spPr>
                <a:xfrm>
                  <a:off x="2057400" y="24384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89" name="矩形 88"/>
                <p:cNvSpPr/>
                <p:nvPr/>
              </p:nvSpPr>
              <p:spPr>
                <a:xfrm>
                  <a:off x="2590800" y="24384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90" name="矩形 89"/>
                <p:cNvSpPr/>
                <p:nvPr/>
              </p:nvSpPr>
              <p:spPr>
                <a:xfrm>
                  <a:off x="3124200" y="24384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91" name="矩形 90"/>
                <p:cNvSpPr/>
                <p:nvPr/>
              </p:nvSpPr>
              <p:spPr>
                <a:xfrm>
                  <a:off x="2057400" y="29718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92" name="矩形 91"/>
                <p:cNvSpPr/>
                <p:nvPr/>
              </p:nvSpPr>
              <p:spPr>
                <a:xfrm>
                  <a:off x="2590800" y="29718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93" name="矩形 92"/>
                <p:cNvSpPr/>
                <p:nvPr/>
              </p:nvSpPr>
              <p:spPr>
                <a:xfrm>
                  <a:off x="2057400" y="35052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94" name="矩形 93"/>
                <p:cNvSpPr/>
                <p:nvPr/>
              </p:nvSpPr>
              <p:spPr>
                <a:xfrm>
                  <a:off x="2590800" y="35052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95" name="矩形 94"/>
                <p:cNvSpPr/>
                <p:nvPr/>
              </p:nvSpPr>
              <p:spPr>
                <a:xfrm>
                  <a:off x="3124200" y="35052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96" name="矩形 95"/>
                <p:cNvSpPr/>
                <p:nvPr/>
              </p:nvSpPr>
              <p:spPr>
                <a:xfrm>
                  <a:off x="3124200" y="29718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87" name="乘号 86"/>
              <p:cNvSpPr/>
              <p:nvPr/>
            </p:nvSpPr>
            <p:spPr>
              <a:xfrm>
                <a:off x="1551332" y="2796264"/>
                <a:ext cx="364437" cy="364437"/>
              </a:xfrm>
              <a:prstGeom prst="mathMultiply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110" name="同心圆 109"/>
            <p:cNvSpPr/>
            <p:nvPr/>
          </p:nvSpPr>
          <p:spPr>
            <a:xfrm>
              <a:off x="1397521" y="3968794"/>
              <a:ext cx="228600" cy="228600"/>
            </a:xfrm>
            <a:prstGeom prst="donu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70" name="组合 69"/>
          <p:cNvGrpSpPr/>
          <p:nvPr/>
        </p:nvGrpSpPr>
        <p:grpSpPr>
          <a:xfrm>
            <a:off x="784027" y="4763443"/>
            <a:ext cx="876300" cy="876300"/>
            <a:chOff x="419100" y="3942949"/>
            <a:chExt cx="876300" cy="876300"/>
          </a:xfrm>
        </p:grpSpPr>
        <p:grpSp>
          <p:nvGrpSpPr>
            <p:cNvPr id="97" name="组合 96"/>
            <p:cNvGrpSpPr/>
            <p:nvPr/>
          </p:nvGrpSpPr>
          <p:grpSpPr>
            <a:xfrm>
              <a:off x="419100" y="3942949"/>
              <a:ext cx="876300" cy="876300"/>
              <a:chOff x="1295400" y="2540333"/>
              <a:chExt cx="876300" cy="876300"/>
            </a:xfrm>
          </p:grpSpPr>
          <p:grpSp>
            <p:nvGrpSpPr>
              <p:cNvPr id="98" name="组合 97"/>
              <p:cNvGrpSpPr/>
              <p:nvPr/>
            </p:nvGrpSpPr>
            <p:grpSpPr>
              <a:xfrm>
                <a:off x="1295400" y="2540333"/>
                <a:ext cx="876300" cy="876300"/>
                <a:chOff x="2057400" y="2438400"/>
                <a:chExt cx="1600200" cy="1600200"/>
              </a:xfrm>
            </p:grpSpPr>
            <p:sp>
              <p:nvSpPr>
                <p:cNvPr id="100" name="矩形 99"/>
                <p:cNvSpPr/>
                <p:nvPr/>
              </p:nvSpPr>
              <p:spPr>
                <a:xfrm>
                  <a:off x="2057400" y="24384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01" name="矩形 100"/>
                <p:cNvSpPr/>
                <p:nvPr/>
              </p:nvSpPr>
              <p:spPr>
                <a:xfrm>
                  <a:off x="2590800" y="24384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02" name="矩形 101"/>
                <p:cNvSpPr/>
                <p:nvPr/>
              </p:nvSpPr>
              <p:spPr>
                <a:xfrm>
                  <a:off x="3124200" y="24384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03" name="矩形 102"/>
                <p:cNvSpPr/>
                <p:nvPr/>
              </p:nvSpPr>
              <p:spPr>
                <a:xfrm>
                  <a:off x="2057400" y="29718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04" name="矩形 103"/>
                <p:cNvSpPr/>
                <p:nvPr/>
              </p:nvSpPr>
              <p:spPr>
                <a:xfrm>
                  <a:off x="2590800" y="29718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05" name="矩形 104"/>
                <p:cNvSpPr/>
                <p:nvPr/>
              </p:nvSpPr>
              <p:spPr>
                <a:xfrm>
                  <a:off x="2057400" y="35052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06" name="矩形 105"/>
                <p:cNvSpPr/>
                <p:nvPr/>
              </p:nvSpPr>
              <p:spPr>
                <a:xfrm>
                  <a:off x="2590800" y="35052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07" name="矩形 106"/>
                <p:cNvSpPr/>
                <p:nvPr/>
              </p:nvSpPr>
              <p:spPr>
                <a:xfrm>
                  <a:off x="3124200" y="35052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08" name="矩形 107"/>
                <p:cNvSpPr/>
                <p:nvPr/>
              </p:nvSpPr>
              <p:spPr>
                <a:xfrm>
                  <a:off x="3124200" y="29718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99" name="乘号 98"/>
              <p:cNvSpPr/>
              <p:nvPr/>
            </p:nvSpPr>
            <p:spPr>
              <a:xfrm>
                <a:off x="1551332" y="2796264"/>
                <a:ext cx="364437" cy="364437"/>
              </a:xfrm>
              <a:prstGeom prst="mathMultiply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111" name="同心圆 110"/>
            <p:cNvSpPr/>
            <p:nvPr/>
          </p:nvSpPr>
          <p:spPr>
            <a:xfrm>
              <a:off x="742950" y="3968794"/>
              <a:ext cx="228600" cy="228600"/>
            </a:xfrm>
            <a:prstGeom prst="donu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2081453" y="3573372"/>
            <a:ext cx="876300" cy="913272"/>
            <a:chOff x="3257550" y="3950592"/>
            <a:chExt cx="876300" cy="913272"/>
          </a:xfrm>
        </p:grpSpPr>
        <p:grpSp>
          <p:nvGrpSpPr>
            <p:cNvPr id="114" name="组合 113"/>
            <p:cNvGrpSpPr/>
            <p:nvPr/>
          </p:nvGrpSpPr>
          <p:grpSpPr>
            <a:xfrm>
              <a:off x="3257550" y="3950592"/>
              <a:ext cx="876300" cy="913272"/>
              <a:chOff x="4153669" y="2503361"/>
              <a:chExt cx="876300" cy="913272"/>
            </a:xfrm>
          </p:grpSpPr>
          <p:grpSp>
            <p:nvGrpSpPr>
              <p:cNvPr id="115" name="组合 114"/>
              <p:cNvGrpSpPr/>
              <p:nvPr/>
            </p:nvGrpSpPr>
            <p:grpSpPr>
              <a:xfrm>
                <a:off x="4153669" y="2540333"/>
                <a:ext cx="876300" cy="876300"/>
                <a:chOff x="2057400" y="2438400"/>
                <a:chExt cx="1600200" cy="1600200"/>
              </a:xfrm>
            </p:grpSpPr>
            <p:sp>
              <p:nvSpPr>
                <p:cNvPr id="117" name="矩形 116"/>
                <p:cNvSpPr/>
                <p:nvPr/>
              </p:nvSpPr>
              <p:spPr>
                <a:xfrm>
                  <a:off x="2057400" y="24384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18" name="矩形 117"/>
                <p:cNvSpPr/>
                <p:nvPr/>
              </p:nvSpPr>
              <p:spPr>
                <a:xfrm>
                  <a:off x="2590800" y="24384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19" name="矩形 118"/>
                <p:cNvSpPr/>
                <p:nvPr/>
              </p:nvSpPr>
              <p:spPr>
                <a:xfrm>
                  <a:off x="3124200" y="24384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20" name="矩形 119"/>
                <p:cNvSpPr/>
                <p:nvPr/>
              </p:nvSpPr>
              <p:spPr>
                <a:xfrm>
                  <a:off x="2057400" y="29718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21" name="矩形 120"/>
                <p:cNvSpPr/>
                <p:nvPr/>
              </p:nvSpPr>
              <p:spPr>
                <a:xfrm>
                  <a:off x="2590800" y="29718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22" name="矩形 121"/>
                <p:cNvSpPr/>
                <p:nvPr/>
              </p:nvSpPr>
              <p:spPr>
                <a:xfrm>
                  <a:off x="2057400" y="35052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23" name="矩形 122"/>
                <p:cNvSpPr/>
                <p:nvPr/>
              </p:nvSpPr>
              <p:spPr>
                <a:xfrm>
                  <a:off x="2590800" y="35052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24" name="矩形 123"/>
                <p:cNvSpPr/>
                <p:nvPr/>
              </p:nvSpPr>
              <p:spPr>
                <a:xfrm>
                  <a:off x="3124200" y="35052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25" name="矩形 124"/>
                <p:cNvSpPr/>
                <p:nvPr/>
              </p:nvSpPr>
              <p:spPr>
                <a:xfrm>
                  <a:off x="3124200" y="29718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116" name="乘号 115"/>
              <p:cNvSpPr/>
              <p:nvPr/>
            </p:nvSpPr>
            <p:spPr>
              <a:xfrm>
                <a:off x="4409600" y="2503361"/>
                <a:ext cx="364437" cy="364437"/>
              </a:xfrm>
              <a:prstGeom prst="mathMultiply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113" name="同心圆 112"/>
            <p:cNvSpPr/>
            <p:nvPr/>
          </p:nvSpPr>
          <p:spPr>
            <a:xfrm>
              <a:off x="3581218" y="4305164"/>
              <a:ext cx="228600" cy="228600"/>
            </a:xfrm>
            <a:prstGeom prst="donu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2081271" y="4713404"/>
            <a:ext cx="876300" cy="913272"/>
            <a:chOff x="4237677" y="3952943"/>
            <a:chExt cx="876300" cy="913272"/>
          </a:xfrm>
        </p:grpSpPr>
        <p:grpSp>
          <p:nvGrpSpPr>
            <p:cNvPr id="126" name="组合 125"/>
            <p:cNvGrpSpPr/>
            <p:nvPr/>
          </p:nvGrpSpPr>
          <p:grpSpPr>
            <a:xfrm>
              <a:off x="4237677" y="3952943"/>
              <a:ext cx="876300" cy="913272"/>
              <a:chOff x="4153669" y="2503361"/>
              <a:chExt cx="876300" cy="913272"/>
            </a:xfrm>
          </p:grpSpPr>
          <p:grpSp>
            <p:nvGrpSpPr>
              <p:cNvPr id="127" name="组合 126"/>
              <p:cNvGrpSpPr/>
              <p:nvPr/>
            </p:nvGrpSpPr>
            <p:grpSpPr>
              <a:xfrm>
                <a:off x="4153669" y="2540333"/>
                <a:ext cx="876300" cy="876300"/>
                <a:chOff x="2057400" y="2438400"/>
                <a:chExt cx="1600200" cy="1600200"/>
              </a:xfrm>
            </p:grpSpPr>
            <p:sp>
              <p:nvSpPr>
                <p:cNvPr id="129" name="矩形 128"/>
                <p:cNvSpPr/>
                <p:nvPr/>
              </p:nvSpPr>
              <p:spPr>
                <a:xfrm>
                  <a:off x="2057400" y="24384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30" name="矩形 129"/>
                <p:cNvSpPr/>
                <p:nvPr/>
              </p:nvSpPr>
              <p:spPr>
                <a:xfrm>
                  <a:off x="2590800" y="24384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31" name="矩形 130"/>
                <p:cNvSpPr/>
                <p:nvPr/>
              </p:nvSpPr>
              <p:spPr>
                <a:xfrm>
                  <a:off x="3124200" y="24384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32" name="矩形 131"/>
                <p:cNvSpPr/>
                <p:nvPr/>
              </p:nvSpPr>
              <p:spPr>
                <a:xfrm>
                  <a:off x="2057400" y="29718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33" name="矩形 132"/>
                <p:cNvSpPr/>
                <p:nvPr/>
              </p:nvSpPr>
              <p:spPr>
                <a:xfrm>
                  <a:off x="2590800" y="29718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34" name="矩形 133"/>
                <p:cNvSpPr/>
                <p:nvPr/>
              </p:nvSpPr>
              <p:spPr>
                <a:xfrm>
                  <a:off x="2057400" y="35052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35" name="矩形 134"/>
                <p:cNvSpPr/>
                <p:nvPr/>
              </p:nvSpPr>
              <p:spPr>
                <a:xfrm>
                  <a:off x="2590800" y="35052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36" name="矩形 135"/>
                <p:cNvSpPr/>
                <p:nvPr/>
              </p:nvSpPr>
              <p:spPr>
                <a:xfrm>
                  <a:off x="3124200" y="35052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37" name="矩形 136"/>
                <p:cNvSpPr/>
                <p:nvPr/>
              </p:nvSpPr>
              <p:spPr>
                <a:xfrm>
                  <a:off x="3124200" y="29718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128" name="乘号 127"/>
              <p:cNvSpPr/>
              <p:nvPr/>
            </p:nvSpPr>
            <p:spPr>
              <a:xfrm>
                <a:off x="4409600" y="2503361"/>
                <a:ext cx="364437" cy="364437"/>
              </a:xfrm>
              <a:prstGeom prst="mathMultiply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109" name="同心圆 108"/>
            <p:cNvSpPr/>
            <p:nvPr/>
          </p:nvSpPr>
          <p:spPr>
            <a:xfrm>
              <a:off x="4273845" y="4305164"/>
              <a:ext cx="228600" cy="228600"/>
            </a:xfrm>
            <a:prstGeom prst="donu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3355535" y="3579847"/>
            <a:ext cx="876300" cy="913272"/>
            <a:chOff x="5245240" y="3952006"/>
            <a:chExt cx="876300" cy="913272"/>
          </a:xfrm>
        </p:grpSpPr>
        <p:grpSp>
          <p:nvGrpSpPr>
            <p:cNvPr id="138" name="组合 137"/>
            <p:cNvGrpSpPr/>
            <p:nvPr/>
          </p:nvGrpSpPr>
          <p:grpSpPr>
            <a:xfrm>
              <a:off x="5245240" y="3952006"/>
              <a:ext cx="876300" cy="913272"/>
              <a:chOff x="4153669" y="2503361"/>
              <a:chExt cx="876300" cy="913272"/>
            </a:xfrm>
          </p:grpSpPr>
          <p:grpSp>
            <p:nvGrpSpPr>
              <p:cNvPr id="139" name="组合 138"/>
              <p:cNvGrpSpPr/>
              <p:nvPr/>
            </p:nvGrpSpPr>
            <p:grpSpPr>
              <a:xfrm>
                <a:off x="4153669" y="2540333"/>
                <a:ext cx="876300" cy="876300"/>
                <a:chOff x="2057400" y="2438400"/>
                <a:chExt cx="1600200" cy="1600200"/>
              </a:xfrm>
            </p:grpSpPr>
            <p:sp>
              <p:nvSpPr>
                <p:cNvPr id="141" name="矩形 140"/>
                <p:cNvSpPr/>
                <p:nvPr/>
              </p:nvSpPr>
              <p:spPr>
                <a:xfrm>
                  <a:off x="2057400" y="24384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42" name="矩形 141"/>
                <p:cNvSpPr/>
                <p:nvPr/>
              </p:nvSpPr>
              <p:spPr>
                <a:xfrm>
                  <a:off x="2590800" y="24384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43" name="矩形 142"/>
                <p:cNvSpPr/>
                <p:nvPr/>
              </p:nvSpPr>
              <p:spPr>
                <a:xfrm>
                  <a:off x="3124200" y="24384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44" name="矩形 143"/>
                <p:cNvSpPr/>
                <p:nvPr/>
              </p:nvSpPr>
              <p:spPr>
                <a:xfrm>
                  <a:off x="2057400" y="29718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45" name="矩形 144"/>
                <p:cNvSpPr/>
                <p:nvPr/>
              </p:nvSpPr>
              <p:spPr>
                <a:xfrm>
                  <a:off x="2590800" y="29718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46" name="矩形 145"/>
                <p:cNvSpPr/>
                <p:nvPr/>
              </p:nvSpPr>
              <p:spPr>
                <a:xfrm>
                  <a:off x="2057400" y="35052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47" name="矩形 146"/>
                <p:cNvSpPr/>
                <p:nvPr/>
              </p:nvSpPr>
              <p:spPr>
                <a:xfrm>
                  <a:off x="2590800" y="35052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48" name="矩形 147"/>
                <p:cNvSpPr/>
                <p:nvPr/>
              </p:nvSpPr>
              <p:spPr>
                <a:xfrm>
                  <a:off x="3124200" y="35052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49" name="矩形 148"/>
                <p:cNvSpPr/>
                <p:nvPr/>
              </p:nvSpPr>
              <p:spPr>
                <a:xfrm>
                  <a:off x="3124200" y="29718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140" name="乘号 139"/>
              <p:cNvSpPr/>
              <p:nvPr/>
            </p:nvSpPr>
            <p:spPr>
              <a:xfrm>
                <a:off x="4409600" y="2503361"/>
                <a:ext cx="364437" cy="364437"/>
              </a:xfrm>
              <a:prstGeom prst="mathMultiply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150" name="同心圆 149"/>
            <p:cNvSpPr/>
            <p:nvPr/>
          </p:nvSpPr>
          <p:spPr>
            <a:xfrm>
              <a:off x="5272571" y="4012653"/>
              <a:ext cx="228600" cy="228600"/>
            </a:xfrm>
            <a:prstGeom prst="donu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71" name="组合 70"/>
          <p:cNvGrpSpPr/>
          <p:nvPr/>
        </p:nvGrpSpPr>
        <p:grpSpPr>
          <a:xfrm>
            <a:off x="3370919" y="4713404"/>
            <a:ext cx="876300" cy="913272"/>
            <a:chOff x="5294057" y="3920759"/>
            <a:chExt cx="876300" cy="913272"/>
          </a:xfrm>
        </p:grpSpPr>
        <p:grpSp>
          <p:nvGrpSpPr>
            <p:cNvPr id="154" name="组合 153"/>
            <p:cNvGrpSpPr/>
            <p:nvPr/>
          </p:nvGrpSpPr>
          <p:grpSpPr>
            <a:xfrm>
              <a:off x="5294057" y="3920759"/>
              <a:ext cx="876300" cy="913272"/>
              <a:chOff x="4153669" y="2503361"/>
              <a:chExt cx="876300" cy="913272"/>
            </a:xfrm>
          </p:grpSpPr>
          <p:grpSp>
            <p:nvGrpSpPr>
              <p:cNvPr id="155" name="组合 154"/>
              <p:cNvGrpSpPr/>
              <p:nvPr/>
            </p:nvGrpSpPr>
            <p:grpSpPr>
              <a:xfrm>
                <a:off x="4153669" y="2540333"/>
                <a:ext cx="876300" cy="876300"/>
                <a:chOff x="2057400" y="2438400"/>
                <a:chExt cx="1600200" cy="1600200"/>
              </a:xfrm>
            </p:grpSpPr>
            <p:sp>
              <p:nvSpPr>
                <p:cNvPr id="157" name="矩形 156"/>
                <p:cNvSpPr/>
                <p:nvPr/>
              </p:nvSpPr>
              <p:spPr>
                <a:xfrm>
                  <a:off x="2057400" y="24384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58" name="矩形 157"/>
                <p:cNvSpPr/>
                <p:nvPr/>
              </p:nvSpPr>
              <p:spPr>
                <a:xfrm>
                  <a:off x="2590800" y="24384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59" name="矩形 158"/>
                <p:cNvSpPr/>
                <p:nvPr/>
              </p:nvSpPr>
              <p:spPr>
                <a:xfrm>
                  <a:off x="3124200" y="24384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60" name="矩形 159"/>
                <p:cNvSpPr/>
                <p:nvPr/>
              </p:nvSpPr>
              <p:spPr>
                <a:xfrm>
                  <a:off x="2057400" y="29718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61" name="矩形 160"/>
                <p:cNvSpPr/>
                <p:nvPr/>
              </p:nvSpPr>
              <p:spPr>
                <a:xfrm>
                  <a:off x="2590800" y="29718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62" name="矩形 161"/>
                <p:cNvSpPr/>
                <p:nvPr/>
              </p:nvSpPr>
              <p:spPr>
                <a:xfrm>
                  <a:off x="2057400" y="35052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63" name="矩形 162"/>
                <p:cNvSpPr/>
                <p:nvPr/>
              </p:nvSpPr>
              <p:spPr>
                <a:xfrm>
                  <a:off x="2590800" y="35052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64" name="矩形 163"/>
                <p:cNvSpPr/>
                <p:nvPr/>
              </p:nvSpPr>
              <p:spPr>
                <a:xfrm>
                  <a:off x="3124200" y="35052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65" name="矩形 164"/>
                <p:cNvSpPr/>
                <p:nvPr/>
              </p:nvSpPr>
              <p:spPr>
                <a:xfrm>
                  <a:off x="3124200" y="29718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156" name="乘号 155"/>
              <p:cNvSpPr/>
              <p:nvPr/>
            </p:nvSpPr>
            <p:spPr>
              <a:xfrm>
                <a:off x="4409600" y="2503361"/>
                <a:ext cx="364437" cy="364437"/>
              </a:xfrm>
              <a:prstGeom prst="mathMultiply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178" name="同心圆 177"/>
            <p:cNvSpPr/>
            <p:nvPr/>
          </p:nvSpPr>
          <p:spPr>
            <a:xfrm>
              <a:off x="5614209" y="4568134"/>
              <a:ext cx="228600" cy="228600"/>
            </a:xfrm>
            <a:prstGeom prst="donu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72" name="组合 71"/>
          <p:cNvGrpSpPr/>
          <p:nvPr/>
        </p:nvGrpSpPr>
        <p:grpSpPr>
          <a:xfrm>
            <a:off x="4672059" y="3593416"/>
            <a:ext cx="876300" cy="913272"/>
            <a:chOff x="6211793" y="3915212"/>
            <a:chExt cx="876300" cy="913272"/>
          </a:xfrm>
        </p:grpSpPr>
        <p:grpSp>
          <p:nvGrpSpPr>
            <p:cNvPr id="166" name="组合 165"/>
            <p:cNvGrpSpPr/>
            <p:nvPr/>
          </p:nvGrpSpPr>
          <p:grpSpPr>
            <a:xfrm>
              <a:off x="6211793" y="3915212"/>
              <a:ext cx="876300" cy="913272"/>
              <a:chOff x="4153669" y="2503361"/>
              <a:chExt cx="876300" cy="913272"/>
            </a:xfrm>
          </p:grpSpPr>
          <p:grpSp>
            <p:nvGrpSpPr>
              <p:cNvPr id="167" name="组合 166"/>
              <p:cNvGrpSpPr/>
              <p:nvPr/>
            </p:nvGrpSpPr>
            <p:grpSpPr>
              <a:xfrm>
                <a:off x="4153669" y="2540333"/>
                <a:ext cx="876300" cy="876300"/>
                <a:chOff x="2057400" y="2438400"/>
                <a:chExt cx="1600200" cy="1600200"/>
              </a:xfrm>
            </p:grpSpPr>
            <p:sp>
              <p:nvSpPr>
                <p:cNvPr id="169" name="矩形 168"/>
                <p:cNvSpPr/>
                <p:nvPr/>
              </p:nvSpPr>
              <p:spPr>
                <a:xfrm>
                  <a:off x="2057400" y="24384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70" name="矩形 169"/>
                <p:cNvSpPr/>
                <p:nvPr/>
              </p:nvSpPr>
              <p:spPr>
                <a:xfrm>
                  <a:off x="2590800" y="24384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71" name="矩形 170"/>
                <p:cNvSpPr/>
                <p:nvPr/>
              </p:nvSpPr>
              <p:spPr>
                <a:xfrm>
                  <a:off x="3124200" y="24384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72" name="矩形 171"/>
                <p:cNvSpPr/>
                <p:nvPr/>
              </p:nvSpPr>
              <p:spPr>
                <a:xfrm>
                  <a:off x="2057400" y="29718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73" name="矩形 172"/>
                <p:cNvSpPr/>
                <p:nvPr/>
              </p:nvSpPr>
              <p:spPr>
                <a:xfrm>
                  <a:off x="2590800" y="29718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74" name="矩形 173"/>
                <p:cNvSpPr/>
                <p:nvPr/>
              </p:nvSpPr>
              <p:spPr>
                <a:xfrm>
                  <a:off x="2057400" y="35052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75" name="矩形 174"/>
                <p:cNvSpPr/>
                <p:nvPr/>
              </p:nvSpPr>
              <p:spPr>
                <a:xfrm>
                  <a:off x="2590800" y="35052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76" name="矩形 175"/>
                <p:cNvSpPr/>
                <p:nvPr/>
              </p:nvSpPr>
              <p:spPr>
                <a:xfrm>
                  <a:off x="3124200" y="35052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77" name="矩形 176"/>
                <p:cNvSpPr/>
                <p:nvPr/>
              </p:nvSpPr>
              <p:spPr>
                <a:xfrm>
                  <a:off x="3124200" y="29718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168" name="乘号 167"/>
              <p:cNvSpPr/>
              <p:nvPr/>
            </p:nvSpPr>
            <p:spPr>
              <a:xfrm>
                <a:off x="4409600" y="2503361"/>
                <a:ext cx="364437" cy="364437"/>
              </a:xfrm>
              <a:prstGeom prst="mathMultiply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179" name="同心圆 178"/>
            <p:cNvSpPr/>
            <p:nvPr/>
          </p:nvSpPr>
          <p:spPr>
            <a:xfrm>
              <a:off x="6222825" y="4564519"/>
              <a:ext cx="228600" cy="228600"/>
            </a:xfrm>
            <a:prstGeom prst="donu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040" name="组合 1039"/>
          <p:cNvGrpSpPr/>
          <p:nvPr/>
        </p:nvGrpSpPr>
        <p:grpSpPr>
          <a:xfrm>
            <a:off x="4649948" y="4713404"/>
            <a:ext cx="910866" cy="912469"/>
            <a:chOff x="4715758" y="5040750"/>
            <a:chExt cx="910866" cy="912469"/>
          </a:xfrm>
        </p:grpSpPr>
        <p:grpSp>
          <p:nvGrpSpPr>
            <p:cNvPr id="183" name="组合 182"/>
            <p:cNvGrpSpPr/>
            <p:nvPr/>
          </p:nvGrpSpPr>
          <p:grpSpPr>
            <a:xfrm>
              <a:off x="4715758" y="5040750"/>
              <a:ext cx="910866" cy="912469"/>
              <a:chOff x="6884493" y="2489671"/>
              <a:chExt cx="910866" cy="912469"/>
            </a:xfrm>
          </p:grpSpPr>
          <p:grpSp>
            <p:nvGrpSpPr>
              <p:cNvPr id="184" name="组合 183"/>
              <p:cNvGrpSpPr/>
              <p:nvPr/>
            </p:nvGrpSpPr>
            <p:grpSpPr>
              <a:xfrm>
                <a:off x="6919059" y="2525840"/>
                <a:ext cx="876300" cy="876300"/>
                <a:chOff x="2057400" y="2438400"/>
                <a:chExt cx="1600200" cy="1600200"/>
              </a:xfrm>
            </p:grpSpPr>
            <p:sp>
              <p:nvSpPr>
                <p:cNvPr id="186" name="矩形 185"/>
                <p:cNvSpPr/>
                <p:nvPr/>
              </p:nvSpPr>
              <p:spPr>
                <a:xfrm>
                  <a:off x="2057400" y="24384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87" name="矩形 186"/>
                <p:cNvSpPr/>
                <p:nvPr/>
              </p:nvSpPr>
              <p:spPr>
                <a:xfrm>
                  <a:off x="2590800" y="24384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88" name="矩形 187"/>
                <p:cNvSpPr/>
                <p:nvPr/>
              </p:nvSpPr>
              <p:spPr>
                <a:xfrm>
                  <a:off x="3124200" y="24384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89" name="矩形 188"/>
                <p:cNvSpPr/>
                <p:nvPr/>
              </p:nvSpPr>
              <p:spPr>
                <a:xfrm>
                  <a:off x="2057400" y="29718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90" name="矩形 189"/>
                <p:cNvSpPr/>
                <p:nvPr/>
              </p:nvSpPr>
              <p:spPr>
                <a:xfrm>
                  <a:off x="2590800" y="29718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91" name="矩形 190"/>
                <p:cNvSpPr/>
                <p:nvPr/>
              </p:nvSpPr>
              <p:spPr>
                <a:xfrm>
                  <a:off x="2057400" y="35052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92" name="矩形 191"/>
                <p:cNvSpPr/>
                <p:nvPr/>
              </p:nvSpPr>
              <p:spPr>
                <a:xfrm>
                  <a:off x="2590800" y="35052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93" name="矩形 192"/>
                <p:cNvSpPr/>
                <p:nvPr/>
              </p:nvSpPr>
              <p:spPr>
                <a:xfrm>
                  <a:off x="3124200" y="35052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94" name="矩形 193"/>
                <p:cNvSpPr/>
                <p:nvPr/>
              </p:nvSpPr>
              <p:spPr>
                <a:xfrm>
                  <a:off x="3124200" y="29718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185" name="乘号 184"/>
              <p:cNvSpPr/>
              <p:nvPr/>
            </p:nvSpPr>
            <p:spPr>
              <a:xfrm>
                <a:off x="6884493" y="2489671"/>
                <a:ext cx="364437" cy="364437"/>
              </a:xfrm>
              <a:prstGeom prst="mathMultiply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243" name="同心圆 242"/>
            <p:cNvSpPr/>
            <p:nvPr/>
          </p:nvSpPr>
          <p:spPr>
            <a:xfrm>
              <a:off x="5077878" y="5108923"/>
              <a:ext cx="228600" cy="228600"/>
            </a:xfrm>
            <a:prstGeom prst="donu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12" name="组合 111"/>
          <p:cNvGrpSpPr/>
          <p:nvPr/>
        </p:nvGrpSpPr>
        <p:grpSpPr>
          <a:xfrm>
            <a:off x="5905962" y="3598734"/>
            <a:ext cx="910866" cy="912469"/>
            <a:chOff x="5971772" y="3926080"/>
            <a:chExt cx="910866" cy="912469"/>
          </a:xfrm>
        </p:grpSpPr>
        <p:grpSp>
          <p:nvGrpSpPr>
            <p:cNvPr id="195" name="组合 194"/>
            <p:cNvGrpSpPr/>
            <p:nvPr/>
          </p:nvGrpSpPr>
          <p:grpSpPr>
            <a:xfrm>
              <a:off x="5971772" y="3926080"/>
              <a:ext cx="910866" cy="912469"/>
              <a:chOff x="6884493" y="2489671"/>
              <a:chExt cx="910866" cy="912469"/>
            </a:xfrm>
          </p:grpSpPr>
          <p:grpSp>
            <p:nvGrpSpPr>
              <p:cNvPr id="196" name="组合 195"/>
              <p:cNvGrpSpPr/>
              <p:nvPr/>
            </p:nvGrpSpPr>
            <p:grpSpPr>
              <a:xfrm>
                <a:off x="6919059" y="2525840"/>
                <a:ext cx="876300" cy="876300"/>
                <a:chOff x="2057400" y="2438400"/>
                <a:chExt cx="1600200" cy="1600200"/>
              </a:xfrm>
            </p:grpSpPr>
            <p:sp>
              <p:nvSpPr>
                <p:cNvPr id="198" name="矩形 197"/>
                <p:cNvSpPr/>
                <p:nvPr/>
              </p:nvSpPr>
              <p:spPr>
                <a:xfrm>
                  <a:off x="2057400" y="24384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99" name="矩形 198"/>
                <p:cNvSpPr/>
                <p:nvPr/>
              </p:nvSpPr>
              <p:spPr>
                <a:xfrm>
                  <a:off x="2590800" y="24384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00" name="矩形 199"/>
                <p:cNvSpPr/>
                <p:nvPr/>
              </p:nvSpPr>
              <p:spPr>
                <a:xfrm>
                  <a:off x="3124200" y="24384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01" name="矩形 200"/>
                <p:cNvSpPr/>
                <p:nvPr/>
              </p:nvSpPr>
              <p:spPr>
                <a:xfrm>
                  <a:off x="2057400" y="29718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02" name="矩形 201"/>
                <p:cNvSpPr/>
                <p:nvPr/>
              </p:nvSpPr>
              <p:spPr>
                <a:xfrm>
                  <a:off x="2590800" y="29718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03" name="矩形 202"/>
                <p:cNvSpPr/>
                <p:nvPr/>
              </p:nvSpPr>
              <p:spPr>
                <a:xfrm>
                  <a:off x="2057400" y="35052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04" name="矩形 203"/>
                <p:cNvSpPr/>
                <p:nvPr/>
              </p:nvSpPr>
              <p:spPr>
                <a:xfrm>
                  <a:off x="2590800" y="35052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05" name="矩形 204"/>
                <p:cNvSpPr/>
                <p:nvPr/>
              </p:nvSpPr>
              <p:spPr>
                <a:xfrm>
                  <a:off x="3124200" y="35052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06" name="矩形 205"/>
                <p:cNvSpPr/>
                <p:nvPr/>
              </p:nvSpPr>
              <p:spPr>
                <a:xfrm>
                  <a:off x="3124200" y="29718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197" name="乘号 196"/>
              <p:cNvSpPr/>
              <p:nvPr/>
            </p:nvSpPr>
            <p:spPr>
              <a:xfrm>
                <a:off x="6884493" y="2489671"/>
                <a:ext cx="364437" cy="364437"/>
              </a:xfrm>
              <a:prstGeom prst="mathMultiply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244" name="同心圆 243"/>
            <p:cNvSpPr/>
            <p:nvPr/>
          </p:nvSpPr>
          <p:spPr>
            <a:xfrm>
              <a:off x="6330188" y="4290900"/>
              <a:ext cx="228600" cy="228600"/>
            </a:xfrm>
            <a:prstGeom prst="donu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033" name="组合 1032"/>
          <p:cNvGrpSpPr/>
          <p:nvPr/>
        </p:nvGrpSpPr>
        <p:grpSpPr>
          <a:xfrm>
            <a:off x="5923245" y="4748636"/>
            <a:ext cx="910866" cy="912469"/>
            <a:chOff x="5989055" y="5075982"/>
            <a:chExt cx="910866" cy="912469"/>
          </a:xfrm>
        </p:grpSpPr>
        <p:grpSp>
          <p:nvGrpSpPr>
            <p:cNvPr id="219" name="组合 218"/>
            <p:cNvGrpSpPr/>
            <p:nvPr/>
          </p:nvGrpSpPr>
          <p:grpSpPr>
            <a:xfrm>
              <a:off x="5989055" y="5075982"/>
              <a:ext cx="910866" cy="912469"/>
              <a:chOff x="6884493" y="2489671"/>
              <a:chExt cx="910866" cy="912469"/>
            </a:xfrm>
          </p:grpSpPr>
          <p:grpSp>
            <p:nvGrpSpPr>
              <p:cNvPr id="220" name="组合 219"/>
              <p:cNvGrpSpPr/>
              <p:nvPr/>
            </p:nvGrpSpPr>
            <p:grpSpPr>
              <a:xfrm>
                <a:off x="6919059" y="2525840"/>
                <a:ext cx="876300" cy="876300"/>
                <a:chOff x="2057400" y="2438400"/>
                <a:chExt cx="1600200" cy="1600200"/>
              </a:xfrm>
            </p:grpSpPr>
            <p:sp>
              <p:nvSpPr>
                <p:cNvPr id="222" name="矩形 221"/>
                <p:cNvSpPr/>
                <p:nvPr/>
              </p:nvSpPr>
              <p:spPr>
                <a:xfrm>
                  <a:off x="2057400" y="24384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23" name="矩形 222"/>
                <p:cNvSpPr/>
                <p:nvPr/>
              </p:nvSpPr>
              <p:spPr>
                <a:xfrm>
                  <a:off x="2590800" y="24384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24" name="矩形 223"/>
                <p:cNvSpPr/>
                <p:nvPr/>
              </p:nvSpPr>
              <p:spPr>
                <a:xfrm>
                  <a:off x="3124200" y="24384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25" name="矩形 224"/>
                <p:cNvSpPr/>
                <p:nvPr/>
              </p:nvSpPr>
              <p:spPr>
                <a:xfrm>
                  <a:off x="2057400" y="29718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26" name="矩形 225"/>
                <p:cNvSpPr/>
                <p:nvPr/>
              </p:nvSpPr>
              <p:spPr>
                <a:xfrm>
                  <a:off x="2590800" y="29718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27" name="矩形 226"/>
                <p:cNvSpPr/>
                <p:nvPr/>
              </p:nvSpPr>
              <p:spPr>
                <a:xfrm>
                  <a:off x="2057400" y="35052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28" name="矩形 227"/>
                <p:cNvSpPr/>
                <p:nvPr/>
              </p:nvSpPr>
              <p:spPr>
                <a:xfrm>
                  <a:off x="2590800" y="35052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29" name="矩形 228"/>
                <p:cNvSpPr/>
                <p:nvPr/>
              </p:nvSpPr>
              <p:spPr>
                <a:xfrm>
                  <a:off x="3124200" y="35052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30" name="矩形 229"/>
                <p:cNvSpPr/>
                <p:nvPr/>
              </p:nvSpPr>
              <p:spPr>
                <a:xfrm>
                  <a:off x="3124200" y="29718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221" name="乘号 220"/>
              <p:cNvSpPr/>
              <p:nvPr/>
            </p:nvSpPr>
            <p:spPr>
              <a:xfrm>
                <a:off x="6884493" y="2489671"/>
                <a:ext cx="364437" cy="364437"/>
              </a:xfrm>
              <a:prstGeom prst="mathMultiply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245" name="同心圆 244"/>
            <p:cNvSpPr/>
            <p:nvPr/>
          </p:nvSpPr>
          <p:spPr>
            <a:xfrm>
              <a:off x="6633550" y="5137752"/>
              <a:ext cx="228600" cy="228600"/>
            </a:xfrm>
            <a:prstGeom prst="donu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032" name="组合 1031"/>
          <p:cNvGrpSpPr/>
          <p:nvPr/>
        </p:nvGrpSpPr>
        <p:grpSpPr>
          <a:xfrm>
            <a:off x="7324837" y="4752797"/>
            <a:ext cx="910866" cy="912469"/>
            <a:chOff x="7390647" y="5080143"/>
            <a:chExt cx="910866" cy="912469"/>
          </a:xfrm>
        </p:grpSpPr>
        <p:grpSp>
          <p:nvGrpSpPr>
            <p:cNvPr id="231" name="组合 230"/>
            <p:cNvGrpSpPr/>
            <p:nvPr/>
          </p:nvGrpSpPr>
          <p:grpSpPr>
            <a:xfrm>
              <a:off x="7390647" y="5080143"/>
              <a:ext cx="910866" cy="912469"/>
              <a:chOff x="6884493" y="2489671"/>
              <a:chExt cx="910866" cy="912469"/>
            </a:xfrm>
          </p:grpSpPr>
          <p:grpSp>
            <p:nvGrpSpPr>
              <p:cNvPr id="232" name="组合 231"/>
              <p:cNvGrpSpPr/>
              <p:nvPr/>
            </p:nvGrpSpPr>
            <p:grpSpPr>
              <a:xfrm>
                <a:off x="6919059" y="2525840"/>
                <a:ext cx="876300" cy="876300"/>
                <a:chOff x="2057400" y="2438400"/>
                <a:chExt cx="1600200" cy="1600200"/>
              </a:xfrm>
            </p:grpSpPr>
            <p:sp>
              <p:nvSpPr>
                <p:cNvPr id="234" name="矩形 233"/>
                <p:cNvSpPr/>
                <p:nvPr/>
              </p:nvSpPr>
              <p:spPr>
                <a:xfrm>
                  <a:off x="2057400" y="24384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35" name="矩形 234"/>
                <p:cNvSpPr/>
                <p:nvPr/>
              </p:nvSpPr>
              <p:spPr>
                <a:xfrm>
                  <a:off x="2590800" y="24384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36" name="矩形 235"/>
                <p:cNvSpPr/>
                <p:nvPr/>
              </p:nvSpPr>
              <p:spPr>
                <a:xfrm>
                  <a:off x="3124200" y="24384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37" name="矩形 236"/>
                <p:cNvSpPr/>
                <p:nvPr/>
              </p:nvSpPr>
              <p:spPr>
                <a:xfrm>
                  <a:off x="2057400" y="29718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38" name="矩形 237"/>
                <p:cNvSpPr/>
                <p:nvPr/>
              </p:nvSpPr>
              <p:spPr>
                <a:xfrm>
                  <a:off x="2590800" y="29718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39" name="矩形 238"/>
                <p:cNvSpPr/>
                <p:nvPr/>
              </p:nvSpPr>
              <p:spPr>
                <a:xfrm>
                  <a:off x="2057400" y="35052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40" name="矩形 239"/>
                <p:cNvSpPr/>
                <p:nvPr/>
              </p:nvSpPr>
              <p:spPr>
                <a:xfrm>
                  <a:off x="2590800" y="35052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41" name="矩形 240"/>
                <p:cNvSpPr/>
                <p:nvPr/>
              </p:nvSpPr>
              <p:spPr>
                <a:xfrm>
                  <a:off x="3124200" y="35052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42" name="矩形 241"/>
                <p:cNvSpPr/>
                <p:nvPr/>
              </p:nvSpPr>
              <p:spPr>
                <a:xfrm>
                  <a:off x="3124200" y="29718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233" name="乘号 232"/>
              <p:cNvSpPr/>
              <p:nvPr/>
            </p:nvSpPr>
            <p:spPr>
              <a:xfrm>
                <a:off x="6884493" y="2489671"/>
                <a:ext cx="364437" cy="364437"/>
              </a:xfrm>
              <a:prstGeom prst="mathMultiply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246" name="同心圆 245"/>
            <p:cNvSpPr/>
            <p:nvPr/>
          </p:nvSpPr>
          <p:spPr>
            <a:xfrm>
              <a:off x="8037413" y="5728101"/>
              <a:ext cx="228600" cy="228600"/>
            </a:xfrm>
            <a:prstGeom prst="donu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024" name="组合 1023"/>
          <p:cNvGrpSpPr/>
          <p:nvPr/>
        </p:nvGrpSpPr>
        <p:grpSpPr>
          <a:xfrm>
            <a:off x="7291399" y="3573372"/>
            <a:ext cx="910866" cy="912469"/>
            <a:chOff x="7357209" y="3900718"/>
            <a:chExt cx="910866" cy="912469"/>
          </a:xfrm>
        </p:grpSpPr>
        <p:grpSp>
          <p:nvGrpSpPr>
            <p:cNvPr id="207" name="组合 206"/>
            <p:cNvGrpSpPr/>
            <p:nvPr/>
          </p:nvGrpSpPr>
          <p:grpSpPr>
            <a:xfrm>
              <a:off x="7357209" y="3900718"/>
              <a:ext cx="910866" cy="912469"/>
              <a:chOff x="6884493" y="2489671"/>
              <a:chExt cx="910866" cy="912469"/>
            </a:xfrm>
          </p:grpSpPr>
          <p:grpSp>
            <p:nvGrpSpPr>
              <p:cNvPr id="208" name="组合 207"/>
              <p:cNvGrpSpPr/>
              <p:nvPr/>
            </p:nvGrpSpPr>
            <p:grpSpPr>
              <a:xfrm>
                <a:off x="6919059" y="2525840"/>
                <a:ext cx="876300" cy="876300"/>
                <a:chOff x="2057400" y="2438400"/>
                <a:chExt cx="1600200" cy="1600200"/>
              </a:xfrm>
            </p:grpSpPr>
            <p:sp>
              <p:nvSpPr>
                <p:cNvPr id="210" name="矩形 209"/>
                <p:cNvSpPr/>
                <p:nvPr/>
              </p:nvSpPr>
              <p:spPr>
                <a:xfrm>
                  <a:off x="2057400" y="24384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11" name="矩形 210"/>
                <p:cNvSpPr/>
                <p:nvPr/>
              </p:nvSpPr>
              <p:spPr>
                <a:xfrm>
                  <a:off x="2590800" y="24384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12" name="矩形 211"/>
                <p:cNvSpPr/>
                <p:nvPr/>
              </p:nvSpPr>
              <p:spPr>
                <a:xfrm>
                  <a:off x="3124200" y="24384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13" name="矩形 212"/>
                <p:cNvSpPr/>
                <p:nvPr/>
              </p:nvSpPr>
              <p:spPr>
                <a:xfrm>
                  <a:off x="2057400" y="29718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14" name="矩形 213"/>
                <p:cNvSpPr/>
                <p:nvPr/>
              </p:nvSpPr>
              <p:spPr>
                <a:xfrm>
                  <a:off x="2590800" y="29718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15" name="矩形 214"/>
                <p:cNvSpPr/>
                <p:nvPr/>
              </p:nvSpPr>
              <p:spPr>
                <a:xfrm>
                  <a:off x="2057400" y="35052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16" name="矩形 215"/>
                <p:cNvSpPr/>
                <p:nvPr/>
              </p:nvSpPr>
              <p:spPr>
                <a:xfrm>
                  <a:off x="2590800" y="35052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17" name="矩形 216"/>
                <p:cNvSpPr/>
                <p:nvPr/>
              </p:nvSpPr>
              <p:spPr>
                <a:xfrm>
                  <a:off x="3124200" y="35052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18" name="矩形 217"/>
                <p:cNvSpPr/>
                <p:nvPr/>
              </p:nvSpPr>
              <p:spPr>
                <a:xfrm>
                  <a:off x="3124200" y="29718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209" name="乘号 208"/>
              <p:cNvSpPr/>
              <p:nvPr/>
            </p:nvSpPr>
            <p:spPr>
              <a:xfrm>
                <a:off x="6884493" y="2489671"/>
                <a:ext cx="364437" cy="364437"/>
              </a:xfrm>
              <a:prstGeom prst="mathMultiply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247" name="同心圆 246"/>
            <p:cNvSpPr/>
            <p:nvPr/>
          </p:nvSpPr>
          <p:spPr>
            <a:xfrm>
              <a:off x="8007725" y="4255225"/>
              <a:ext cx="228600" cy="228600"/>
            </a:xfrm>
            <a:prstGeom prst="donu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cxnSp>
        <p:nvCxnSpPr>
          <p:cNvPr id="1035" name="直接箭头连接符 1034"/>
          <p:cNvCxnSpPr>
            <a:stCxn id="31" idx="1"/>
          </p:cNvCxnSpPr>
          <p:nvPr/>
        </p:nvCxnSpPr>
        <p:spPr>
          <a:xfrm flipH="1">
            <a:off x="2244891" y="2150163"/>
            <a:ext cx="1888959" cy="7176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7" name="直接箭头连接符 1036"/>
          <p:cNvCxnSpPr>
            <a:stCxn id="32" idx="2"/>
          </p:cNvCxnSpPr>
          <p:nvPr/>
        </p:nvCxnSpPr>
        <p:spPr>
          <a:xfrm>
            <a:off x="4572000" y="2296213"/>
            <a:ext cx="0" cy="1934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9" name="直接箭头连接符 1038"/>
          <p:cNvCxnSpPr>
            <a:stCxn id="33" idx="3"/>
          </p:cNvCxnSpPr>
          <p:nvPr/>
        </p:nvCxnSpPr>
        <p:spPr>
          <a:xfrm>
            <a:off x="5010150" y="2150163"/>
            <a:ext cx="1852000" cy="6461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1" name="矩形 1040"/>
          <p:cNvSpPr/>
          <p:nvPr/>
        </p:nvSpPr>
        <p:spPr>
          <a:xfrm>
            <a:off x="1765040" y="5806285"/>
            <a:ext cx="601799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大家分组计算第三层各状态的</a:t>
            </a:r>
            <a:r>
              <a:rPr lang="en-US" altLang="zh-CN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minimax</a:t>
            </a:r>
            <a:r>
              <a:rPr lang="zh-CN" altLang="en-US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函数</a:t>
            </a:r>
            <a:endParaRPr lang="zh-CN" alt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1494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    必胜</a:t>
            </a:r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dirty="0" smtClean="0"/>
              <a:t>    必胜</a:t>
            </a:r>
            <a:r>
              <a:rPr lang="zh-CN" altLang="en-US" dirty="0" smtClean="0"/>
              <a:t>：无 </a:t>
            </a:r>
            <a:endParaRPr lang="en-US" altLang="zh-CN" dirty="0" smtClean="0"/>
          </a:p>
          <a:p>
            <a:r>
              <a:rPr lang="zh-CN" altLang="en-US" dirty="0" smtClean="0"/>
              <a:t>平局</a:t>
            </a: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三子棋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C65EE-EDA3-4C56-9FC3-86CEDD22C84D}" type="datetime1">
              <a:rPr lang="en-US" smtClean="0"/>
              <a:pPr/>
              <a:t>3/19/2018</a:t>
            </a:fld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93DF65-B247-4BA4-8211-448D7BD3BBD9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Pingzhong Tang</a:t>
            </a:r>
            <a:endParaRPr lang="en-US" dirty="0"/>
          </a:p>
        </p:txBody>
      </p:sp>
      <p:grpSp>
        <p:nvGrpSpPr>
          <p:cNvPr id="7" name="组合 6"/>
          <p:cNvGrpSpPr/>
          <p:nvPr/>
        </p:nvGrpSpPr>
        <p:grpSpPr>
          <a:xfrm>
            <a:off x="978493" y="5225397"/>
            <a:ext cx="876300" cy="876300"/>
            <a:chOff x="1368591" y="3950339"/>
            <a:chExt cx="876300" cy="876300"/>
          </a:xfrm>
        </p:grpSpPr>
        <p:grpSp>
          <p:nvGrpSpPr>
            <p:cNvPr id="8" name="组合 7"/>
            <p:cNvGrpSpPr/>
            <p:nvPr/>
          </p:nvGrpSpPr>
          <p:grpSpPr>
            <a:xfrm>
              <a:off x="1368591" y="3950339"/>
              <a:ext cx="876300" cy="876300"/>
              <a:chOff x="1295400" y="2540333"/>
              <a:chExt cx="876300" cy="876300"/>
            </a:xfrm>
          </p:grpSpPr>
          <p:grpSp>
            <p:nvGrpSpPr>
              <p:cNvPr id="10" name="组合 9"/>
              <p:cNvGrpSpPr/>
              <p:nvPr/>
            </p:nvGrpSpPr>
            <p:grpSpPr>
              <a:xfrm>
                <a:off x="1295400" y="2540333"/>
                <a:ext cx="876300" cy="876300"/>
                <a:chOff x="2057400" y="2438400"/>
                <a:chExt cx="1600200" cy="1600200"/>
              </a:xfrm>
            </p:grpSpPr>
            <p:sp>
              <p:nvSpPr>
                <p:cNvPr id="12" name="矩形 11"/>
                <p:cNvSpPr/>
                <p:nvPr/>
              </p:nvSpPr>
              <p:spPr>
                <a:xfrm>
                  <a:off x="2057400" y="24384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3" name="矩形 12"/>
                <p:cNvSpPr/>
                <p:nvPr/>
              </p:nvSpPr>
              <p:spPr>
                <a:xfrm>
                  <a:off x="2590800" y="24384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4" name="矩形 13"/>
                <p:cNvSpPr/>
                <p:nvPr/>
              </p:nvSpPr>
              <p:spPr>
                <a:xfrm>
                  <a:off x="3124200" y="24384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5" name="矩形 14"/>
                <p:cNvSpPr/>
                <p:nvPr/>
              </p:nvSpPr>
              <p:spPr>
                <a:xfrm>
                  <a:off x="2057400" y="29718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6" name="矩形 15"/>
                <p:cNvSpPr/>
                <p:nvPr/>
              </p:nvSpPr>
              <p:spPr>
                <a:xfrm>
                  <a:off x="2590800" y="29718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7" name="矩形 16"/>
                <p:cNvSpPr/>
                <p:nvPr/>
              </p:nvSpPr>
              <p:spPr>
                <a:xfrm>
                  <a:off x="2057400" y="35052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8" name="矩形 17"/>
                <p:cNvSpPr/>
                <p:nvPr/>
              </p:nvSpPr>
              <p:spPr>
                <a:xfrm>
                  <a:off x="2590800" y="35052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9" name="矩形 18"/>
                <p:cNvSpPr/>
                <p:nvPr/>
              </p:nvSpPr>
              <p:spPr>
                <a:xfrm>
                  <a:off x="3124200" y="35052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0" name="矩形 19"/>
                <p:cNvSpPr/>
                <p:nvPr/>
              </p:nvSpPr>
              <p:spPr>
                <a:xfrm>
                  <a:off x="3124200" y="29718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11" name="乘号 10"/>
              <p:cNvSpPr/>
              <p:nvPr/>
            </p:nvSpPr>
            <p:spPr>
              <a:xfrm>
                <a:off x="1551332" y="2796264"/>
                <a:ext cx="364437" cy="364437"/>
              </a:xfrm>
              <a:prstGeom prst="mathMultiply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9" name="同心圆 8"/>
            <p:cNvSpPr/>
            <p:nvPr/>
          </p:nvSpPr>
          <p:spPr>
            <a:xfrm>
              <a:off x="1397521" y="3968794"/>
              <a:ext cx="228600" cy="228600"/>
            </a:xfrm>
            <a:prstGeom prst="donu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2039519" y="2164090"/>
            <a:ext cx="876300" cy="876300"/>
            <a:chOff x="419100" y="3942949"/>
            <a:chExt cx="876300" cy="876300"/>
          </a:xfrm>
        </p:grpSpPr>
        <p:grpSp>
          <p:nvGrpSpPr>
            <p:cNvPr id="22" name="组合 21"/>
            <p:cNvGrpSpPr/>
            <p:nvPr/>
          </p:nvGrpSpPr>
          <p:grpSpPr>
            <a:xfrm>
              <a:off x="419100" y="3942949"/>
              <a:ext cx="876300" cy="876300"/>
              <a:chOff x="1295400" y="2540333"/>
              <a:chExt cx="876300" cy="876300"/>
            </a:xfrm>
          </p:grpSpPr>
          <p:grpSp>
            <p:nvGrpSpPr>
              <p:cNvPr id="24" name="组合 23"/>
              <p:cNvGrpSpPr/>
              <p:nvPr/>
            </p:nvGrpSpPr>
            <p:grpSpPr>
              <a:xfrm>
                <a:off x="1295400" y="2540333"/>
                <a:ext cx="876300" cy="876300"/>
                <a:chOff x="2057400" y="2438400"/>
                <a:chExt cx="1600200" cy="1600200"/>
              </a:xfrm>
            </p:grpSpPr>
            <p:sp>
              <p:nvSpPr>
                <p:cNvPr id="26" name="矩形 25"/>
                <p:cNvSpPr/>
                <p:nvPr/>
              </p:nvSpPr>
              <p:spPr>
                <a:xfrm>
                  <a:off x="2057400" y="24384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7" name="矩形 26"/>
                <p:cNvSpPr/>
                <p:nvPr/>
              </p:nvSpPr>
              <p:spPr>
                <a:xfrm>
                  <a:off x="2590800" y="24384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8" name="矩形 27"/>
                <p:cNvSpPr/>
                <p:nvPr/>
              </p:nvSpPr>
              <p:spPr>
                <a:xfrm>
                  <a:off x="3124200" y="24384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9" name="矩形 28"/>
                <p:cNvSpPr/>
                <p:nvPr/>
              </p:nvSpPr>
              <p:spPr>
                <a:xfrm>
                  <a:off x="2057400" y="29718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0" name="矩形 29"/>
                <p:cNvSpPr/>
                <p:nvPr/>
              </p:nvSpPr>
              <p:spPr>
                <a:xfrm>
                  <a:off x="2590800" y="29718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1" name="矩形 30"/>
                <p:cNvSpPr/>
                <p:nvPr/>
              </p:nvSpPr>
              <p:spPr>
                <a:xfrm>
                  <a:off x="2057400" y="35052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2" name="矩形 31"/>
                <p:cNvSpPr/>
                <p:nvPr/>
              </p:nvSpPr>
              <p:spPr>
                <a:xfrm>
                  <a:off x="2590800" y="35052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3" name="矩形 32"/>
                <p:cNvSpPr/>
                <p:nvPr/>
              </p:nvSpPr>
              <p:spPr>
                <a:xfrm>
                  <a:off x="3124200" y="35052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4" name="矩形 33"/>
                <p:cNvSpPr/>
                <p:nvPr/>
              </p:nvSpPr>
              <p:spPr>
                <a:xfrm>
                  <a:off x="3124200" y="29718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25" name="乘号 24"/>
              <p:cNvSpPr/>
              <p:nvPr/>
            </p:nvSpPr>
            <p:spPr>
              <a:xfrm>
                <a:off x="1551332" y="2796264"/>
                <a:ext cx="364437" cy="364437"/>
              </a:xfrm>
              <a:prstGeom prst="mathMultiply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23" name="同心圆 22"/>
            <p:cNvSpPr/>
            <p:nvPr/>
          </p:nvSpPr>
          <p:spPr>
            <a:xfrm>
              <a:off x="742950" y="3968794"/>
              <a:ext cx="228600" cy="228600"/>
            </a:xfrm>
            <a:prstGeom prst="donu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4411447" y="5188150"/>
            <a:ext cx="876300" cy="913272"/>
            <a:chOff x="3257550" y="3950592"/>
            <a:chExt cx="876300" cy="913272"/>
          </a:xfrm>
        </p:grpSpPr>
        <p:grpSp>
          <p:nvGrpSpPr>
            <p:cNvPr id="36" name="组合 35"/>
            <p:cNvGrpSpPr/>
            <p:nvPr/>
          </p:nvGrpSpPr>
          <p:grpSpPr>
            <a:xfrm>
              <a:off x="3257550" y="3950592"/>
              <a:ext cx="876300" cy="913272"/>
              <a:chOff x="4153669" y="2503361"/>
              <a:chExt cx="876300" cy="913272"/>
            </a:xfrm>
          </p:grpSpPr>
          <p:grpSp>
            <p:nvGrpSpPr>
              <p:cNvPr id="38" name="组合 37"/>
              <p:cNvGrpSpPr/>
              <p:nvPr/>
            </p:nvGrpSpPr>
            <p:grpSpPr>
              <a:xfrm>
                <a:off x="4153669" y="2540333"/>
                <a:ext cx="876300" cy="876300"/>
                <a:chOff x="2057400" y="2438400"/>
                <a:chExt cx="1600200" cy="1600200"/>
              </a:xfrm>
            </p:grpSpPr>
            <p:sp>
              <p:nvSpPr>
                <p:cNvPr id="40" name="矩形 39"/>
                <p:cNvSpPr/>
                <p:nvPr/>
              </p:nvSpPr>
              <p:spPr>
                <a:xfrm>
                  <a:off x="2057400" y="24384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41" name="矩形 40"/>
                <p:cNvSpPr/>
                <p:nvPr/>
              </p:nvSpPr>
              <p:spPr>
                <a:xfrm>
                  <a:off x="2590800" y="24384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42" name="矩形 41"/>
                <p:cNvSpPr/>
                <p:nvPr/>
              </p:nvSpPr>
              <p:spPr>
                <a:xfrm>
                  <a:off x="3124200" y="24384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43" name="矩形 42"/>
                <p:cNvSpPr/>
                <p:nvPr/>
              </p:nvSpPr>
              <p:spPr>
                <a:xfrm>
                  <a:off x="2057400" y="29718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44" name="矩形 43"/>
                <p:cNvSpPr/>
                <p:nvPr/>
              </p:nvSpPr>
              <p:spPr>
                <a:xfrm>
                  <a:off x="2590800" y="29718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45" name="矩形 44"/>
                <p:cNvSpPr/>
                <p:nvPr/>
              </p:nvSpPr>
              <p:spPr>
                <a:xfrm>
                  <a:off x="2057400" y="35052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46" name="矩形 45"/>
                <p:cNvSpPr/>
                <p:nvPr/>
              </p:nvSpPr>
              <p:spPr>
                <a:xfrm>
                  <a:off x="2590800" y="35052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47" name="矩形 46"/>
                <p:cNvSpPr/>
                <p:nvPr/>
              </p:nvSpPr>
              <p:spPr>
                <a:xfrm>
                  <a:off x="3124200" y="35052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48" name="矩形 47"/>
                <p:cNvSpPr/>
                <p:nvPr/>
              </p:nvSpPr>
              <p:spPr>
                <a:xfrm>
                  <a:off x="3124200" y="29718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39" name="乘号 38"/>
              <p:cNvSpPr/>
              <p:nvPr/>
            </p:nvSpPr>
            <p:spPr>
              <a:xfrm>
                <a:off x="4409600" y="2503361"/>
                <a:ext cx="364437" cy="364437"/>
              </a:xfrm>
              <a:prstGeom prst="mathMultiply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37" name="同心圆 36"/>
            <p:cNvSpPr/>
            <p:nvPr/>
          </p:nvSpPr>
          <p:spPr>
            <a:xfrm>
              <a:off x="3581218" y="4305164"/>
              <a:ext cx="228600" cy="228600"/>
            </a:xfrm>
            <a:prstGeom prst="donu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4413604" y="2149985"/>
            <a:ext cx="876300" cy="913272"/>
            <a:chOff x="4237677" y="3952943"/>
            <a:chExt cx="876300" cy="913272"/>
          </a:xfrm>
        </p:grpSpPr>
        <p:grpSp>
          <p:nvGrpSpPr>
            <p:cNvPr id="50" name="组合 49"/>
            <p:cNvGrpSpPr/>
            <p:nvPr/>
          </p:nvGrpSpPr>
          <p:grpSpPr>
            <a:xfrm>
              <a:off x="4237677" y="3952943"/>
              <a:ext cx="876300" cy="913272"/>
              <a:chOff x="4153669" y="2503361"/>
              <a:chExt cx="876300" cy="913272"/>
            </a:xfrm>
          </p:grpSpPr>
          <p:grpSp>
            <p:nvGrpSpPr>
              <p:cNvPr id="52" name="组合 51"/>
              <p:cNvGrpSpPr/>
              <p:nvPr/>
            </p:nvGrpSpPr>
            <p:grpSpPr>
              <a:xfrm>
                <a:off x="4153669" y="2540333"/>
                <a:ext cx="876300" cy="876300"/>
                <a:chOff x="2057400" y="2438400"/>
                <a:chExt cx="1600200" cy="1600200"/>
              </a:xfrm>
            </p:grpSpPr>
            <p:sp>
              <p:nvSpPr>
                <p:cNvPr id="54" name="矩形 53"/>
                <p:cNvSpPr/>
                <p:nvPr/>
              </p:nvSpPr>
              <p:spPr>
                <a:xfrm>
                  <a:off x="2057400" y="24384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5" name="矩形 54"/>
                <p:cNvSpPr/>
                <p:nvPr/>
              </p:nvSpPr>
              <p:spPr>
                <a:xfrm>
                  <a:off x="2590800" y="24384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6" name="矩形 55"/>
                <p:cNvSpPr/>
                <p:nvPr/>
              </p:nvSpPr>
              <p:spPr>
                <a:xfrm>
                  <a:off x="3124200" y="24384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7" name="矩形 56"/>
                <p:cNvSpPr/>
                <p:nvPr/>
              </p:nvSpPr>
              <p:spPr>
                <a:xfrm>
                  <a:off x="2057400" y="29718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8" name="矩形 57"/>
                <p:cNvSpPr/>
                <p:nvPr/>
              </p:nvSpPr>
              <p:spPr>
                <a:xfrm>
                  <a:off x="2590800" y="29718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9" name="矩形 58"/>
                <p:cNvSpPr/>
                <p:nvPr/>
              </p:nvSpPr>
              <p:spPr>
                <a:xfrm>
                  <a:off x="2057400" y="35052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60" name="矩形 59"/>
                <p:cNvSpPr/>
                <p:nvPr/>
              </p:nvSpPr>
              <p:spPr>
                <a:xfrm>
                  <a:off x="2590800" y="35052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61" name="矩形 60"/>
                <p:cNvSpPr/>
                <p:nvPr/>
              </p:nvSpPr>
              <p:spPr>
                <a:xfrm>
                  <a:off x="3124200" y="35052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62" name="矩形 61"/>
                <p:cNvSpPr/>
                <p:nvPr/>
              </p:nvSpPr>
              <p:spPr>
                <a:xfrm>
                  <a:off x="3124200" y="29718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53" name="乘号 52"/>
              <p:cNvSpPr/>
              <p:nvPr/>
            </p:nvSpPr>
            <p:spPr>
              <a:xfrm>
                <a:off x="4409600" y="2503361"/>
                <a:ext cx="364437" cy="364437"/>
              </a:xfrm>
              <a:prstGeom prst="mathMultiply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51" name="同心圆 50"/>
            <p:cNvSpPr/>
            <p:nvPr/>
          </p:nvSpPr>
          <p:spPr>
            <a:xfrm>
              <a:off x="4273845" y="4305164"/>
              <a:ext cx="228600" cy="228600"/>
            </a:xfrm>
            <a:prstGeom prst="donu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63" name="组合 62"/>
          <p:cNvGrpSpPr/>
          <p:nvPr/>
        </p:nvGrpSpPr>
        <p:grpSpPr>
          <a:xfrm>
            <a:off x="2113975" y="5188425"/>
            <a:ext cx="876300" cy="913272"/>
            <a:chOff x="5245240" y="3952006"/>
            <a:chExt cx="876300" cy="913272"/>
          </a:xfrm>
        </p:grpSpPr>
        <p:grpSp>
          <p:nvGrpSpPr>
            <p:cNvPr id="64" name="组合 63"/>
            <p:cNvGrpSpPr/>
            <p:nvPr/>
          </p:nvGrpSpPr>
          <p:grpSpPr>
            <a:xfrm>
              <a:off x="5245240" y="3952006"/>
              <a:ext cx="876300" cy="913272"/>
              <a:chOff x="4153669" y="2503361"/>
              <a:chExt cx="876300" cy="913272"/>
            </a:xfrm>
          </p:grpSpPr>
          <p:grpSp>
            <p:nvGrpSpPr>
              <p:cNvPr id="66" name="组合 65"/>
              <p:cNvGrpSpPr/>
              <p:nvPr/>
            </p:nvGrpSpPr>
            <p:grpSpPr>
              <a:xfrm>
                <a:off x="4153669" y="2540333"/>
                <a:ext cx="876300" cy="876300"/>
                <a:chOff x="2057400" y="2438400"/>
                <a:chExt cx="1600200" cy="1600200"/>
              </a:xfrm>
            </p:grpSpPr>
            <p:sp>
              <p:nvSpPr>
                <p:cNvPr id="68" name="矩形 67"/>
                <p:cNvSpPr/>
                <p:nvPr/>
              </p:nvSpPr>
              <p:spPr>
                <a:xfrm>
                  <a:off x="2057400" y="24384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69" name="矩形 68"/>
                <p:cNvSpPr/>
                <p:nvPr/>
              </p:nvSpPr>
              <p:spPr>
                <a:xfrm>
                  <a:off x="2590800" y="24384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0" name="矩形 69"/>
                <p:cNvSpPr/>
                <p:nvPr/>
              </p:nvSpPr>
              <p:spPr>
                <a:xfrm>
                  <a:off x="3124200" y="24384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1" name="矩形 70"/>
                <p:cNvSpPr/>
                <p:nvPr/>
              </p:nvSpPr>
              <p:spPr>
                <a:xfrm>
                  <a:off x="2057400" y="29718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2" name="矩形 71"/>
                <p:cNvSpPr/>
                <p:nvPr/>
              </p:nvSpPr>
              <p:spPr>
                <a:xfrm>
                  <a:off x="2590800" y="29718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3" name="矩形 72"/>
                <p:cNvSpPr/>
                <p:nvPr/>
              </p:nvSpPr>
              <p:spPr>
                <a:xfrm>
                  <a:off x="2057400" y="35052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4" name="矩形 73"/>
                <p:cNvSpPr/>
                <p:nvPr/>
              </p:nvSpPr>
              <p:spPr>
                <a:xfrm>
                  <a:off x="2590800" y="35052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5" name="矩形 74"/>
                <p:cNvSpPr/>
                <p:nvPr/>
              </p:nvSpPr>
              <p:spPr>
                <a:xfrm>
                  <a:off x="3124200" y="35052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6" name="矩形 75"/>
                <p:cNvSpPr/>
                <p:nvPr/>
              </p:nvSpPr>
              <p:spPr>
                <a:xfrm>
                  <a:off x="3124200" y="29718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67" name="乘号 66"/>
              <p:cNvSpPr/>
              <p:nvPr/>
            </p:nvSpPr>
            <p:spPr>
              <a:xfrm>
                <a:off x="4409600" y="2503361"/>
                <a:ext cx="364437" cy="364437"/>
              </a:xfrm>
              <a:prstGeom prst="mathMultiply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65" name="同心圆 64"/>
            <p:cNvSpPr/>
            <p:nvPr/>
          </p:nvSpPr>
          <p:spPr>
            <a:xfrm>
              <a:off x="5272571" y="4012653"/>
              <a:ext cx="228600" cy="228600"/>
            </a:xfrm>
            <a:prstGeom prst="donu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77" name="组合 76"/>
          <p:cNvGrpSpPr/>
          <p:nvPr/>
        </p:nvGrpSpPr>
        <p:grpSpPr>
          <a:xfrm>
            <a:off x="5516940" y="5182156"/>
            <a:ext cx="876300" cy="913272"/>
            <a:chOff x="5294057" y="3920759"/>
            <a:chExt cx="876300" cy="913272"/>
          </a:xfrm>
        </p:grpSpPr>
        <p:grpSp>
          <p:nvGrpSpPr>
            <p:cNvPr id="78" name="组合 77"/>
            <p:cNvGrpSpPr/>
            <p:nvPr/>
          </p:nvGrpSpPr>
          <p:grpSpPr>
            <a:xfrm>
              <a:off x="5294057" y="3920759"/>
              <a:ext cx="876300" cy="913272"/>
              <a:chOff x="4153669" y="2503361"/>
              <a:chExt cx="876300" cy="913272"/>
            </a:xfrm>
          </p:grpSpPr>
          <p:grpSp>
            <p:nvGrpSpPr>
              <p:cNvPr id="80" name="组合 79"/>
              <p:cNvGrpSpPr/>
              <p:nvPr/>
            </p:nvGrpSpPr>
            <p:grpSpPr>
              <a:xfrm>
                <a:off x="4153669" y="2540333"/>
                <a:ext cx="876300" cy="876300"/>
                <a:chOff x="2057400" y="2438400"/>
                <a:chExt cx="1600200" cy="1600200"/>
              </a:xfrm>
            </p:grpSpPr>
            <p:sp>
              <p:nvSpPr>
                <p:cNvPr id="82" name="矩形 81"/>
                <p:cNvSpPr/>
                <p:nvPr/>
              </p:nvSpPr>
              <p:spPr>
                <a:xfrm>
                  <a:off x="2057400" y="24384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83" name="矩形 82"/>
                <p:cNvSpPr/>
                <p:nvPr/>
              </p:nvSpPr>
              <p:spPr>
                <a:xfrm>
                  <a:off x="2590800" y="24384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84" name="矩形 83"/>
                <p:cNvSpPr/>
                <p:nvPr/>
              </p:nvSpPr>
              <p:spPr>
                <a:xfrm>
                  <a:off x="3124200" y="24384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85" name="矩形 84"/>
                <p:cNvSpPr/>
                <p:nvPr/>
              </p:nvSpPr>
              <p:spPr>
                <a:xfrm>
                  <a:off x="2057400" y="29718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86" name="矩形 85"/>
                <p:cNvSpPr/>
                <p:nvPr/>
              </p:nvSpPr>
              <p:spPr>
                <a:xfrm>
                  <a:off x="2590800" y="29718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87" name="矩形 86"/>
                <p:cNvSpPr/>
                <p:nvPr/>
              </p:nvSpPr>
              <p:spPr>
                <a:xfrm>
                  <a:off x="2057400" y="35052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88" name="矩形 87"/>
                <p:cNvSpPr/>
                <p:nvPr/>
              </p:nvSpPr>
              <p:spPr>
                <a:xfrm>
                  <a:off x="2590800" y="35052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89" name="矩形 88"/>
                <p:cNvSpPr/>
                <p:nvPr/>
              </p:nvSpPr>
              <p:spPr>
                <a:xfrm>
                  <a:off x="3124200" y="35052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90" name="矩形 89"/>
                <p:cNvSpPr/>
                <p:nvPr/>
              </p:nvSpPr>
              <p:spPr>
                <a:xfrm>
                  <a:off x="3124200" y="29718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81" name="乘号 80"/>
              <p:cNvSpPr/>
              <p:nvPr/>
            </p:nvSpPr>
            <p:spPr>
              <a:xfrm>
                <a:off x="4409600" y="2503361"/>
                <a:ext cx="364437" cy="364437"/>
              </a:xfrm>
              <a:prstGeom prst="mathMultiply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79" name="同心圆 78"/>
            <p:cNvSpPr/>
            <p:nvPr/>
          </p:nvSpPr>
          <p:spPr>
            <a:xfrm>
              <a:off x="5614209" y="4568134"/>
              <a:ext cx="228600" cy="228600"/>
            </a:xfrm>
            <a:prstGeom prst="donu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91" name="组合 90"/>
          <p:cNvGrpSpPr/>
          <p:nvPr/>
        </p:nvGrpSpPr>
        <p:grpSpPr>
          <a:xfrm>
            <a:off x="813506" y="2149985"/>
            <a:ext cx="876300" cy="913272"/>
            <a:chOff x="6211793" y="3915212"/>
            <a:chExt cx="876300" cy="913272"/>
          </a:xfrm>
        </p:grpSpPr>
        <p:grpSp>
          <p:nvGrpSpPr>
            <p:cNvPr id="92" name="组合 91"/>
            <p:cNvGrpSpPr/>
            <p:nvPr/>
          </p:nvGrpSpPr>
          <p:grpSpPr>
            <a:xfrm>
              <a:off x="6211793" y="3915212"/>
              <a:ext cx="876300" cy="913272"/>
              <a:chOff x="4153669" y="2503361"/>
              <a:chExt cx="876300" cy="913272"/>
            </a:xfrm>
          </p:grpSpPr>
          <p:grpSp>
            <p:nvGrpSpPr>
              <p:cNvPr id="94" name="组合 93"/>
              <p:cNvGrpSpPr/>
              <p:nvPr/>
            </p:nvGrpSpPr>
            <p:grpSpPr>
              <a:xfrm>
                <a:off x="4153669" y="2540333"/>
                <a:ext cx="876300" cy="876300"/>
                <a:chOff x="2057400" y="2438400"/>
                <a:chExt cx="1600200" cy="1600200"/>
              </a:xfrm>
            </p:grpSpPr>
            <p:sp>
              <p:nvSpPr>
                <p:cNvPr id="96" name="矩形 95"/>
                <p:cNvSpPr/>
                <p:nvPr/>
              </p:nvSpPr>
              <p:spPr>
                <a:xfrm>
                  <a:off x="2057400" y="24384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97" name="矩形 96"/>
                <p:cNvSpPr/>
                <p:nvPr/>
              </p:nvSpPr>
              <p:spPr>
                <a:xfrm>
                  <a:off x="2590800" y="24384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98" name="矩形 97"/>
                <p:cNvSpPr/>
                <p:nvPr/>
              </p:nvSpPr>
              <p:spPr>
                <a:xfrm>
                  <a:off x="3124200" y="24384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99" name="矩形 98"/>
                <p:cNvSpPr/>
                <p:nvPr/>
              </p:nvSpPr>
              <p:spPr>
                <a:xfrm>
                  <a:off x="2057400" y="29718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00" name="矩形 99"/>
                <p:cNvSpPr/>
                <p:nvPr/>
              </p:nvSpPr>
              <p:spPr>
                <a:xfrm>
                  <a:off x="2590800" y="29718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01" name="矩形 100"/>
                <p:cNvSpPr/>
                <p:nvPr/>
              </p:nvSpPr>
              <p:spPr>
                <a:xfrm>
                  <a:off x="2057400" y="35052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02" name="矩形 101"/>
                <p:cNvSpPr/>
                <p:nvPr/>
              </p:nvSpPr>
              <p:spPr>
                <a:xfrm>
                  <a:off x="2590800" y="35052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03" name="矩形 102"/>
                <p:cNvSpPr/>
                <p:nvPr/>
              </p:nvSpPr>
              <p:spPr>
                <a:xfrm>
                  <a:off x="3124200" y="35052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04" name="矩形 103"/>
                <p:cNvSpPr/>
                <p:nvPr/>
              </p:nvSpPr>
              <p:spPr>
                <a:xfrm>
                  <a:off x="3124200" y="29718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95" name="乘号 94"/>
              <p:cNvSpPr/>
              <p:nvPr/>
            </p:nvSpPr>
            <p:spPr>
              <a:xfrm>
                <a:off x="4409600" y="2503361"/>
                <a:ext cx="364437" cy="364437"/>
              </a:xfrm>
              <a:prstGeom prst="mathMultiply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93" name="同心圆 92"/>
            <p:cNvSpPr/>
            <p:nvPr/>
          </p:nvSpPr>
          <p:spPr>
            <a:xfrm>
              <a:off x="6222825" y="4564519"/>
              <a:ext cx="228600" cy="228600"/>
            </a:xfrm>
            <a:prstGeom prst="donu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05" name="组合 104"/>
          <p:cNvGrpSpPr/>
          <p:nvPr/>
        </p:nvGrpSpPr>
        <p:grpSpPr>
          <a:xfrm>
            <a:off x="4366635" y="3279177"/>
            <a:ext cx="910866" cy="912469"/>
            <a:chOff x="4715758" y="5040750"/>
            <a:chExt cx="910866" cy="912469"/>
          </a:xfrm>
        </p:grpSpPr>
        <p:grpSp>
          <p:nvGrpSpPr>
            <p:cNvPr id="106" name="组合 105"/>
            <p:cNvGrpSpPr/>
            <p:nvPr/>
          </p:nvGrpSpPr>
          <p:grpSpPr>
            <a:xfrm>
              <a:off x="4715758" y="5040750"/>
              <a:ext cx="910866" cy="912469"/>
              <a:chOff x="6884493" y="2489671"/>
              <a:chExt cx="910866" cy="912469"/>
            </a:xfrm>
          </p:grpSpPr>
          <p:grpSp>
            <p:nvGrpSpPr>
              <p:cNvPr id="108" name="组合 107"/>
              <p:cNvGrpSpPr/>
              <p:nvPr/>
            </p:nvGrpSpPr>
            <p:grpSpPr>
              <a:xfrm>
                <a:off x="6919059" y="2525840"/>
                <a:ext cx="876300" cy="876300"/>
                <a:chOff x="2057400" y="2438400"/>
                <a:chExt cx="1600200" cy="1600200"/>
              </a:xfrm>
            </p:grpSpPr>
            <p:sp>
              <p:nvSpPr>
                <p:cNvPr id="110" name="矩形 109"/>
                <p:cNvSpPr/>
                <p:nvPr/>
              </p:nvSpPr>
              <p:spPr>
                <a:xfrm>
                  <a:off x="2057400" y="24384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11" name="矩形 110"/>
                <p:cNvSpPr/>
                <p:nvPr/>
              </p:nvSpPr>
              <p:spPr>
                <a:xfrm>
                  <a:off x="2590800" y="24384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12" name="矩形 111"/>
                <p:cNvSpPr/>
                <p:nvPr/>
              </p:nvSpPr>
              <p:spPr>
                <a:xfrm>
                  <a:off x="3124200" y="24384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13" name="矩形 112"/>
                <p:cNvSpPr/>
                <p:nvPr/>
              </p:nvSpPr>
              <p:spPr>
                <a:xfrm>
                  <a:off x="2057400" y="29718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14" name="矩形 113"/>
                <p:cNvSpPr/>
                <p:nvPr/>
              </p:nvSpPr>
              <p:spPr>
                <a:xfrm>
                  <a:off x="2590800" y="29718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15" name="矩形 114"/>
                <p:cNvSpPr/>
                <p:nvPr/>
              </p:nvSpPr>
              <p:spPr>
                <a:xfrm>
                  <a:off x="2057400" y="35052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16" name="矩形 115"/>
                <p:cNvSpPr/>
                <p:nvPr/>
              </p:nvSpPr>
              <p:spPr>
                <a:xfrm>
                  <a:off x="2590800" y="35052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17" name="矩形 116"/>
                <p:cNvSpPr/>
                <p:nvPr/>
              </p:nvSpPr>
              <p:spPr>
                <a:xfrm>
                  <a:off x="3124200" y="35052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18" name="矩形 117"/>
                <p:cNvSpPr/>
                <p:nvPr/>
              </p:nvSpPr>
              <p:spPr>
                <a:xfrm>
                  <a:off x="3124200" y="29718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109" name="乘号 108"/>
              <p:cNvSpPr/>
              <p:nvPr/>
            </p:nvSpPr>
            <p:spPr>
              <a:xfrm>
                <a:off x="6884493" y="2489671"/>
                <a:ext cx="364437" cy="364437"/>
              </a:xfrm>
              <a:prstGeom prst="mathMultiply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107" name="同心圆 106"/>
            <p:cNvSpPr/>
            <p:nvPr/>
          </p:nvSpPr>
          <p:spPr>
            <a:xfrm>
              <a:off x="5077878" y="5108923"/>
              <a:ext cx="228600" cy="228600"/>
            </a:xfrm>
            <a:prstGeom prst="donu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19" name="组合 118"/>
          <p:cNvGrpSpPr/>
          <p:nvPr/>
        </p:nvGrpSpPr>
        <p:grpSpPr>
          <a:xfrm>
            <a:off x="3244604" y="5190964"/>
            <a:ext cx="910866" cy="912469"/>
            <a:chOff x="5971772" y="3926080"/>
            <a:chExt cx="910866" cy="912469"/>
          </a:xfrm>
        </p:grpSpPr>
        <p:grpSp>
          <p:nvGrpSpPr>
            <p:cNvPr id="120" name="组合 119"/>
            <p:cNvGrpSpPr/>
            <p:nvPr/>
          </p:nvGrpSpPr>
          <p:grpSpPr>
            <a:xfrm>
              <a:off x="5971772" y="3926080"/>
              <a:ext cx="910866" cy="912469"/>
              <a:chOff x="6884493" y="2489671"/>
              <a:chExt cx="910866" cy="912469"/>
            </a:xfrm>
          </p:grpSpPr>
          <p:grpSp>
            <p:nvGrpSpPr>
              <p:cNvPr id="122" name="组合 121"/>
              <p:cNvGrpSpPr/>
              <p:nvPr/>
            </p:nvGrpSpPr>
            <p:grpSpPr>
              <a:xfrm>
                <a:off x="6919059" y="2525840"/>
                <a:ext cx="876300" cy="876300"/>
                <a:chOff x="2057400" y="2438400"/>
                <a:chExt cx="1600200" cy="1600200"/>
              </a:xfrm>
            </p:grpSpPr>
            <p:sp>
              <p:nvSpPr>
                <p:cNvPr id="124" name="矩形 123"/>
                <p:cNvSpPr/>
                <p:nvPr/>
              </p:nvSpPr>
              <p:spPr>
                <a:xfrm>
                  <a:off x="2057400" y="24384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25" name="矩形 124"/>
                <p:cNvSpPr/>
                <p:nvPr/>
              </p:nvSpPr>
              <p:spPr>
                <a:xfrm>
                  <a:off x="2590800" y="24384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26" name="矩形 125"/>
                <p:cNvSpPr/>
                <p:nvPr/>
              </p:nvSpPr>
              <p:spPr>
                <a:xfrm>
                  <a:off x="3124200" y="24384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27" name="矩形 126"/>
                <p:cNvSpPr/>
                <p:nvPr/>
              </p:nvSpPr>
              <p:spPr>
                <a:xfrm>
                  <a:off x="2057400" y="29718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28" name="矩形 127"/>
                <p:cNvSpPr/>
                <p:nvPr/>
              </p:nvSpPr>
              <p:spPr>
                <a:xfrm>
                  <a:off x="2590800" y="29718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29" name="矩形 128"/>
                <p:cNvSpPr/>
                <p:nvPr/>
              </p:nvSpPr>
              <p:spPr>
                <a:xfrm>
                  <a:off x="2057400" y="35052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30" name="矩形 129"/>
                <p:cNvSpPr/>
                <p:nvPr/>
              </p:nvSpPr>
              <p:spPr>
                <a:xfrm>
                  <a:off x="2590800" y="35052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31" name="矩形 130"/>
                <p:cNvSpPr/>
                <p:nvPr/>
              </p:nvSpPr>
              <p:spPr>
                <a:xfrm>
                  <a:off x="3124200" y="35052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32" name="矩形 131"/>
                <p:cNvSpPr/>
                <p:nvPr/>
              </p:nvSpPr>
              <p:spPr>
                <a:xfrm>
                  <a:off x="3124200" y="29718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123" name="乘号 122"/>
              <p:cNvSpPr/>
              <p:nvPr/>
            </p:nvSpPr>
            <p:spPr>
              <a:xfrm>
                <a:off x="6884493" y="2489671"/>
                <a:ext cx="364437" cy="364437"/>
              </a:xfrm>
              <a:prstGeom prst="mathMultiply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121" name="同心圆 120"/>
            <p:cNvSpPr/>
            <p:nvPr/>
          </p:nvSpPr>
          <p:spPr>
            <a:xfrm>
              <a:off x="6330188" y="4290900"/>
              <a:ext cx="228600" cy="228600"/>
            </a:xfrm>
            <a:prstGeom prst="donu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33" name="组合 132"/>
          <p:cNvGrpSpPr/>
          <p:nvPr/>
        </p:nvGrpSpPr>
        <p:grpSpPr>
          <a:xfrm>
            <a:off x="2017288" y="3283421"/>
            <a:ext cx="910866" cy="912469"/>
            <a:chOff x="5989055" y="5075982"/>
            <a:chExt cx="910866" cy="912469"/>
          </a:xfrm>
        </p:grpSpPr>
        <p:grpSp>
          <p:nvGrpSpPr>
            <p:cNvPr id="134" name="组合 133"/>
            <p:cNvGrpSpPr/>
            <p:nvPr/>
          </p:nvGrpSpPr>
          <p:grpSpPr>
            <a:xfrm>
              <a:off x="5989055" y="5075982"/>
              <a:ext cx="910866" cy="912469"/>
              <a:chOff x="6884493" y="2489671"/>
              <a:chExt cx="910866" cy="912469"/>
            </a:xfrm>
          </p:grpSpPr>
          <p:grpSp>
            <p:nvGrpSpPr>
              <p:cNvPr id="136" name="组合 135"/>
              <p:cNvGrpSpPr/>
              <p:nvPr/>
            </p:nvGrpSpPr>
            <p:grpSpPr>
              <a:xfrm>
                <a:off x="6919059" y="2525840"/>
                <a:ext cx="876300" cy="876300"/>
                <a:chOff x="2057400" y="2438400"/>
                <a:chExt cx="1600200" cy="1600200"/>
              </a:xfrm>
            </p:grpSpPr>
            <p:sp>
              <p:nvSpPr>
                <p:cNvPr id="138" name="矩形 137"/>
                <p:cNvSpPr/>
                <p:nvPr/>
              </p:nvSpPr>
              <p:spPr>
                <a:xfrm>
                  <a:off x="2057400" y="24384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39" name="矩形 138"/>
                <p:cNvSpPr/>
                <p:nvPr/>
              </p:nvSpPr>
              <p:spPr>
                <a:xfrm>
                  <a:off x="2590800" y="24384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40" name="矩形 139"/>
                <p:cNvSpPr/>
                <p:nvPr/>
              </p:nvSpPr>
              <p:spPr>
                <a:xfrm>
                  <a:off x="3124200" y="24384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41" name="矩形 140"/>
                <p:cNvSpPr/>
                <p:nvPr/>
              </p:nvSpPr>
              <p:spPr>
                <a:xfrm>
                  <a:off x="2057400" y="29718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42" name="矩形 141"/>
                <p:cNvSpPr/>
                <p:nvPr/>
              </p:nvSpPr>
              <p:spPr>
                <a:xfrm>
                  <a:off x="2590800" y="29718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43" name="矩形 142"/>
                <p:cNvSpPr/>
                <p:nvPr/>
              </p:nvSpPr>
              <p:spPr>
                <a:xfrm>
                  <a:off x="2057400" y="35052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44" name="矩形 143"/>
                <p:cNvSpPr/>
                <p:nvPr/>
              </p:nvSpPr>
              <p:spPr>
                <a:xfrm>
                  <a:off x="2590800" y="35052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45" name="矩形 144"/>
                <p:cNvSpPr/>
                <p:nvPr/>
              </p:nvSpPr>
              <p:spPr>
                <a:xfrm>
                  <a:off x="3124200" y="35052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46" name="矩形 145"/>
                <p:cNvSpPr/>
                <p:nvPr/>
              </p:nvSpPr>
              <p:spPr>
                <a:xfrm>
                  <a:off x="3124200" y="29718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137" name="乘号 136"/>
              <p:cNvSpPr/>
              <p:nvPr/>
            </p:nvSpPr>
            <p:spPr>
              <a:xfrm>
                <a:off x="6884493" y="2489671"/>
                <a:ext cx="364437" cy="364437"/>
              </a:xfrm>
              <a:prstGeom prst="mathMultiply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135" name="同心圆 134"/>
            <p:cNvSpPr/>
            <p:nvPr/>
          </p:nvSpPr>
          <p:spPr>
            <a:xfrm>
              <a:off x="6633550" y="5137752"/>
              <a:ext cx="228600" cy="228600"/>
            </a:xfrm>
            <a:prstGeom prst="donu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47" name="组合 146"/>
          <p:cNvGrpSpPr/>
          <p:nvPr/>
        </p:nvGrpSpPr>
        <p:grpSpPr>
          <a:xfrm>
            <a:off x="3216243" y="2127118"/>
            <a:ext cx="910866" cy="912469"/>
            <a:chOff x="7390647" y="5080143"/>
            <a:chExt cx="910866" cy="912469"/>
          </a:xfrm>
        </p:grpSpPr>
        <p:grpSp>
          <p:nvGrpSpPr>
            <p:cNvPr id="148" name="组合 147"/>
            <p:cNvGrpSpPr/>
            <p:nvPr/>
          </p:nvGrpSpPr>
          <p:grpSpPr>
            <a:xfrm>
              <a:off x="7390647" y="5080143"/>
              <a:ext cx="910866" cy="912469"/>
              <a:chOff x="6884493" y="2489671"/>
              <a:chExt cx="910866" cy="912469"/>
            </a:xfrm>
          </p:grpSpPr>
          <p:grpSp>
            <p:nvGrpSpPr>
              <p:cNvPr id="150" name="组合 149"/>
              <p:cNvGrpSpPr/>
              <p:nvPr/>
            </p:nvGrpSpPr>
            <p:grpSpPr>
              <a:xfrm>
                <a:off x="6919059" y="2525840"/>
                <a:ext cx="876300" cy="876300"/>
                <a:chOff x="2057400" y="2438400"/>
                <a:chExt cx="1600200" cy="1600200"/>
              </a:xfrm>
            </p:grpSpPr>
            <p:sp>
              <p:nvSpPr>
                <p:cNvPr id="152" name="矩形 151"/>
                <p:cNvSpPr/>
                <p:nvPr/>
              </p:nvSpPr>
              <p:spPr>
                <a:xfrm>
                  <a:off x="2057400" y="24384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53" name="矩形 152"/>
                <p:cNvSpPr/>
                <p:nvPr/>
              </p:nvSpPr>
              <p:spPr>
                <a:xfrm>
                  <a:off x="2590800" y="24384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54" name="矩形 153"/>
                <p:cNvSpPr/>
                <p:nvPr/>
              </p:nvSpPr>
              <p:spPr>
                <a:xfrm>
                  <a:off x="3124200" y="24384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55" name="矩形 154"/>
                <p:cNvSpPr/>
                <p:nvPr/>
              </p:nvSpPr>
              <p:spPr>
                <a:xfrm>
                  <a:off x="2057400" y="29718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56" name="矩形 155"/>
                <p:cNvSpPr/>
                <p:nvPr/>
              </p:nvSpPr>
              <p:spPr>
                <a:xfrm>
                  <a:off x="2590800" y="29718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57" name="矩形 156"/>
                <p:cNvSpPr/>
                <p:nvPr/>
              </p:nvSpPr>
              <p:spPr>
                <a:xfrm>
                  <a:off x="2057400" y="35052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58" name="矩形 157"/>
                <p:cNvSpPr/>
                <p:nvPr/>
              </p:nvSpPr>
              <p:spPr>
                <a:xfrm>
                  <a:off x="2590800" y="35052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59" name="矩形 158"/>
                <p:cNvSpPr/>
                <p:nvPr/>
              </p:nvSpPr>
              <p:spPr>
                <a:xfrm>
                  <a:off x="3124200" y="35052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60" name="矩形 159"/>
                <p:cNvSpPr/>
                <p:nvPr/>
              </p:nvSpPr>
              <p:spPr>
                <a:xfrm>
                  <a:off x="3124200" y="29718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151" name="乘号 150"/>
              <p:cNvSpPr/>
              <p:nvPr/>
            </p:nvSpPr>
            <p:spPr>
              <a:xfrm>
                <a:off x="6884493" y="2489671"/>
                <a:ext cx="364437" cy="364437"/>
              </a:xfrm>
              <a:prstGeom prst="mathMultiply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149" name="同心圆 148"/>
            <p:cNvSpPr/>
            <p:nvPr/>
          </p:nvSpPr>
          <p:spPr>
            <a:xfrm>
              <a:off x="8037413" y="5728101"/>
              <a:ext cx="228600" cy="228600"/>
            </a:xfrm>
            <a:prstGeom prst="donu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61" name="组合 160"/>
          <p:cNvGrpSpPr/>
          <p:nvPr/>
        </p:nvGrpSpPr>
        <p:grpSpPr>
          <a:xfrm>
            <a:off x="3201440" y="3289724"/>
            <a:ext cx="910866" cy="912469"/>
            <a:chOff x="7357209" y="3900718"/>
            <a:chExt cx="910866" cy="912469"/>
          </a:xfrm>
        </p:grpSpPr>
        <p:grpSp>
          <p:nvGrpSpPr>
            <p:cNvPr id="162" name="组合 161"/>
            <p:cNvGrpSpPr/>
            <p:nvPr/>
          </p:nvGrpSpPr>
          <p:grpSpPr>
            <a:xfrm>
              <a:off x="7357209" y="3900718"/>
              <a:ext cx="910866" cy="912469"/>
              <a:chOff x="6884493" y="2489671"/>
              <a:chExt cx="910866" cy="912469"/>
            </a:xfrm>
          </p:grpSpPr>
          <p:grpSp>
            <p:nvGrpSpPr>
              <p:cNvPr id="164" name="组合 163"/>
              <p:cNvGrpSpPr/>
              <p:nvPr/>
            </p:nvGrpSpPr>
            <p:grpSpPr>
              <a:xfrm>
                <a:off x="6919059" y="2525840"/>
                <a:ext cx="876300" cy="876300"/>
                <a:chOff x="2057400" y="2438400"/>
                <a:chExt cx="1600200" cy="1600200"/>
              </a:xfrm>
            </p:grpSpPr>
            <p:sp>
              <p:nvSpPr>
                <p:cNvPr id="166" name="矩形 165"/>
                <p:cNvSpPr/>
                <p:nvPr/>
              </p:nvSpPr>
              <p:spPr>
                <a:xfrm>
                  <a:off x="2057400" y="24384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67" name="矩形 166"/>
                <p:cNvSpPr/>
                <p:nvPr/>
              </p:nvSpPr>
              <p:spPr>
                <a:xfrm>
                  <a:off x="2590800" y="24384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68" name="矩形 167"/>
                <p:cNvSpPr/>
                <p:nvPr/>
              </p:nvSpPr>
              <p:spPr>
                <a:xfrm>
                  <a:off x="3124200" y="24384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69" name="矩形 168"/>
                <p:cNvSpPr/>
                <p:nvPr/>
              </p:nvSpPr>
              <p:spPr>
                <a:xfrm>
                  <a:off x="2057400" y="29718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70" name="矩形 169"/>
                <p:cNvSpPr/>
                <p:nvPr/>
              </p:nvSpPr>
              <p:spPr>
                <a:xfrm>
                  <a:off x="2590800" y="29718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71" name="矩形 170"/>
                <p:cNvSpPr/>
                <p:nvPr/>
              </p:nvSpPr>
              <p:spPr>
                <a:xfrm>
                  <a:off x="2057400" y="35052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72" name="矩形 171"/>
                <p:cNvSpPr/>
                <p:nvPr/>
              </p:nvSpPr>
              <p:spPr>
                <a:xfrm>
                  <a:off x="2590800" y="35052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73" name="矩形 172"/>
                <p:cNvSpPr/>
                <p:nvPr/>
              </p:nvSpPr>
              <p:spPr>
                <a:xfrm>
                  <a:off x="3124200" y="35052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74" name="矩形 173"/>
                <p:cNvSpPr/>
                <p:nvPr/>
              </p:nvSpPr>
              <p:spPr>
                <a:xfrm>
                  <a:off x="3124200" y="29718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165" name="乘号 164"/>
              <p:cNvSpPr/>
              <p:nvPr/>
            </p:nvSpPr>
            <p:spPr>
              <a:xfrm>
                <a:off x="6884493" y="2489671"/>
                <a:ext cx="364437" cy="364437"/>
              </a:xfrm>
              <a:prstGeom prst="mathMultiply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163" name="同心圆 162"/>
            <p:cNvSpPr/>
            <p:nvPr/>
          </p:nvSpPr>
          <p:spPr>
            <a:xfrm>
              <a:off x="8007725" y="4255225"/>
              <a:ext cx="228600" cy="228600"/>
            </a:xfrm>
            <a:prstGeom prst="donu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77" name="乘号 176"/>
          <p:cNvSpPr/>
          <p:nvPr/>
        </p:nvSpPr>
        <p:spPr>
          <a:xfrm>
            <a:off x="848791" y="1681441"/>
            <a:ext cx="364437" cy="364437"/>
          </a:xfrm>
          <a:prstGeom prst="mathMultiply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8" name="同心圆 177"/>
          <p:cNvSpPr/>
          <p:nvPr/>
        </p:nvSpPr>
        <p:spPr>
          <a:xfrm>
            <a:off x="916710" y="4277763"/>
            <a:ext cx="228600" cy="228600"/>
          </a:xfrm>
          <a:prstGeom prst="donu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80" name="乘号 179"/>
          <p:cNvSpPr/>
          <p:nvPr/>
        </p:nvSpPr>
        <p:spPr>
          <a:xfrm>
            <a:off x="2616844" y="3868425"/>
            <a:ext cx="364437" cy="364437"/>
          </a:xfrm>
          <a:prstGeom prst="mathMultiply">
            <a:avLst/>
          </a:prstGeom>
          <a:solidFill>
            <a:schemeClr val="bg2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1" name="乘号 180"/>
          <p:cNvSpPr/>
          <p:nvPr/>
        </p:nvSpPr>
        <p:spPr>
          <a:xfrm>
            <a:off x="3491937" y="3587792"/>
            <a:ext cx="364437" cy="364437"/>
          </a:xfrm>
          <a:prstGeom prst="mathMultiply">
            <a:avLst/>
          </a:prstGeom>
          <a:solidFill>
            <a:schemeClr val="bg2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2" name="乘号 181"/>
          <p:cNvSpPr/>
          <p:nvPr/>
        </p:nvSpPr>
        <p:spPr>
          <a:xfrm>
            <a:off x="4670465" y="3577528"/>
            <a:ext cx="364437" cy="364437"/>
          </a:xfrm>
          <a:prstGeom prst="mathMultiply">
            <a:avLst/>
          </a:prstGeom>
          <a:solidFill>
            <a:schemeClr val="bg2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3" name="乘号 182"/>
          <p:cNvSpPr/>
          <p:nvPr/>
        </p:nvSpPr>
        <p:spPr>
          <a:xfrm>
            <a:off x="3225342" y="2717286"/>
            <a:ext cx="364437" cy="364437"/>
          </a:xfrm>
          <a:prstGeom prst="mathMultiply">
            <a:avLst/>
          </a:prstGeom>
          <a:solidFill>
            <a:schemeClr val="bg2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4" name="乘号 183"/>
          <p:cNvSpPr/>
          <p:nvPr/>
        </p:nvSpPr>
        <p:spPr>
          <a:xfrm>
            <a:off x="2583529" y="2705672"/>
            <a:ext cx="364437" cy="364437"/>
          </a:xfrm>
          <a:prstGeom prst="mathMultiply">
            <a:avLst/>
          </a:prstGeom>
          <a:solidFill>
            <a:schemeClr val="bg2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5" name="乘号 184"/>
          <p:cNvSpPr/>
          <p:nvPr/>
        </p:nvSpPr>
        <p:spPr>
          <a:xfrm>
            <a:off x="771966" y="2162218"/>
            <a:ext cx="364437" cy="364437"/>
          </a:xfrm>
          <a:prstGeom prst="mathMultiply">
            <a:avLst/>
          </a:prstGeom>
          <a:solidFill>
            <a:schemeClr val="bg2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6" name="乘号 185"/>
          <p:cNvSpPr/>
          <p:nvPr/>
        </p:nvSpPr>
        <p:spPr>
          <a:xfrm>
            <a:off x="4684301" y="2457848"/>
            <a:ext cx="364437" cy="364437"/>
          </a:xfrm>
          <a:prstGeom prst="mathMultiply">
            <a:avLst/>
          </a:prstGeom>
          <a:solidFill>
            <a:schemeClr val="bg2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67040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博弈树的行动序列（</a:t>
            </a:r>
            <a:r>
              <a:rPr lang="en-US" altLang="zh-CN" dirty="0"/>
              <a:t>5</a:t>
            </a:r>
            <a:r>
              <a:rPr lang="en-US" altLang="zh-CN" dirty="0" smtClean="0"/>
              <a:t>min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r>
              <a:rPr lang="zh-CN" altLang="en-US" dirty="0" smtClean="0"/>
              <a:t>直观的倒推法（</a:t>
            </a:r>
            <a:r>
              <a:rPr lang="en-US" altLang="zh-CN" dirty="0"/>
              <a:t>5</a:t>
            </a:r>
            <a:r>
              <a:rPr lang="en-US" altLang="zh-CN" dirty="0" smtClean="0"/>
              <a:t>min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r>
              <a:rPr lang="zh-CN" altLang="en-US" dirty="0" smtClean="0"/>
              <a:t>抽象的</a:t>
            </a:r>
            <a:r>
              <a:rPr lang="en-US" altLang="zh-CN" dirty="0" smtClean="0"/>
              <a:t>minimax</a:t>
            </a:r>
            <a:r>
              <a:rPr lang="zh-CN" altLang="en-US" dirty="0"/>
              <a:t>过程</a:t>
            </a:r>
            <a:r>
              <a:rPr lang="zh-CN" altLang="en-US" dirty="0" smtClean="0"/>
              <a:t>（</a:t>
            </a:r>
            <a:r>
              <a:rPr lang="en-US" altLang="zh-CN" dirty="0" smtClean="0"/>
              <a:t>10min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r>
              <a:rPr lang="zh-CN" altLang="en-US" dirty="0" smtClean="0"/>
              <a:t>取石子（</a:t>
            </a:r>
            <a:r>
              <a:rPr lang="en-US" altLang="zh-CN" dirty="0" smtClean="0"/>
              <a:t>10min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r>
              <a:rPr lang="zh-CN" altLang="en-US" dirty="0"/>
              <a:t>三子棋</a:t>
            </a:r>
            <a:r>
              <a:rPr lang="en-US" altLang="zh-CN" dirty="0" smtClean="0"/>
              <a:t> </a:t>
            </a:r>
            <a:r>
              <a:rPr lang="zh-CN" altLang="en-US" dirty="0" smtClean="0"/>
              <a:t>（</a:t>
            </a:r>
            <a:r>
              <a:rPr lang="en-US" altLang="zh-CN" dirty="0" smtClean="0"/>
              <a:t>10min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endParaRPr lang="en-US" altLang="zh-CN" dirty="0" smtClean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本节课安排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C65EE-EDA3-4C56-9FC3-86CEDD22C84D}" type="datetime1">
              <a:rPr lang="en-US" smtClean="0"/>
              <a:pPr/>
              <a:t>3/19/2018</a:t>
            </a:fld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93DF65-B247-4BA4-8211-448D7BD3BBD9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Pingzhong Tang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517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回顾“搜索”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C65EE-EDA3-4C56-9FC3-86CEDD22C84D}" type="datetime1">
              <a:rPr lang="en-US" smtClean="0"/>
              <a:pPr/>
              <a:t>3/19/2018</a:t>
            </a:fld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93DF65-B247-4BA4-8211-448D7BD3BBD9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Pingzhong Tang</a:t>
            </a:r>
            <a:endParaRPr lang="en-US" dirty="0"/>
          </a:p>
        </p:txBody>
      </p:sp>
      <p:grpSp>
        <p:nvGrpSpPr>
          <p:cNvPr id="63" name="组合 62"/>
          <p:cNvGrpSpPr/>
          <p:nvPr/>
        </p:nvGrpSpPr>
        <p:grpSpPr>
          <a:xfrm>
            <a:off x="866984" y="1841838"/>
            <a:ext cx="3088414" cy="1442778"/>
            <a:chOff x="866984" y="1841838"/>
            <a:chExt cx="3088414" cy="1442778"/>
          </a:xfrm>
        </p:grpSpPr>
        <p:grpSp>
          <p:nvGrpSpPr>
            <p:cNvPr id="30" name="组合 29"/>
            <p:cNvGrpSpPr/>
            <p:nvPr/>
          </p:nvGrpSpPr>
          <p:grpSpPr>
            <a:xfrm>
              <a:off x="866984" y="2361286"/>
              <a:ext cx="3088414" cy="923330"/>
              <a:chOff x="685800" y="1939221"/>
              <a:chExt cx="3088414" cy="923330"/>
            </a:xfrm>
          </p:grpSpPr>
          <p:sp>
            <p:nvSpPr>
              <p:cNvPr id="27" name="椭圆 26"/>
              <p:cNvSpPr/>
              <p:nvPr/>
            </p:nvSpPr>
            <p:spPr>
              <a:xfrm>
                <a:off x="685800" y="2250764"/>
                <a:ext cx="534572" cy="53457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28" name="椭圆 27"/>
              <p:cNvSpPr/>
              <p:nvPr/>
            </p:nvSpPr>
            <p:spPr>
              <a:xfrm>
                <a:off x="1524000" y="2245845"/>
                <a:ext cx="534572" cy="53457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29" name="矩形 28"/>
              <p:cNvSpPr/>
              <p:nvPr/>
            </p:nvSpPr>
            <p:spPr>
              <a:xfrm>
                <a:off x="2204554" y="1939221"/>
                <a:ext cx="1569660" cy="92333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altLang="zh-CN" sz="5400" b="0" cap="none" spc="0" dirty="0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……</a:t>
                </a:r>
                <a:endParaRPr lang="zh-CN" altLang="en-US" sz="54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</p:grpSp>
        <p:sp>
          <p:nvSpPr>
            <p:cNvPr id="32" name="矩形 31"/>
            <p:cNvSpPr/>
            <p:nvPr/>
          </p:nvSpPr>
          <p:spPr>
            <a:xfrm>
              <a:off x="1136454" y="1841838"/>
              <a:ext cx="2236510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zh-CN" altLang="en-US" sz="4000" b="0" cap="none" spc="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状态空间</a:t>
              </a:r>
              <a:endParaRPr lang="zh-CN" altLang="en-US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sp>
        <p:nvSpPr>
          <p:cNvPr id="33" name="加号 32"/>
          <p:cNvSpPr/>
          <p:nvPr/>
        </p:nvSpPr>
        <p:spPr>
          <a:xfrm>
            <a:off x="1750204" y="3268426"/>
            <a:ext cx="953679" cy="918010"/>
          </a:xfrm>
          <a:prstGeom prst="mathPlu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62" name="组合 61"/>
          <p:cNvGrpSpPr/>
          <p:nvPr/>
        </p:nvGrpSpPr>
        <p:grpSpPr>
          <a:xfrm>
            <a:off x="917894" y="4130685"/>
            <a:ext cx="2970192" cy="1379596"/>
            <a:chOff x="917894" y="4130685"/>
            <a:chExt cx="2970192" cy="1379596"/>
          </a:xfrm>
        </p:grpSpPr>
        <p:sp>
          <p:nvSpPr>
            <p:cNvPr id="34" name="矩形 33"/>
            <p:cNvSpPr/>
            <p:nvPr/>
          </p:nvSpPr>
          <p:spPr>
            <a:xfrm>
              <a:off x="1108787" y="4130685"/>
              <a:ext cx="2236511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zh-CN" altLang="en-US" sz="40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转移函数</a:t>
              </a:r>
              <a:endParaRPr lang="zh-CN" altLang="en-US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35" name="矩形 34"/>
            <p:cNvSpPr/>
            <p:nvPr/>
          </p:nvSpPr>
          <p:spPr>
            <a:xfrm>
              <a:off x="917894" y="4802395"/>
              <a:ext cx="2351927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altLang="zh-CN" sz="40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F[     ,    ]=</a:t>
              </a:r>
              <a:endParaRPr lang="zh-CN" altLang="en-US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36" name="椭圆 35"/>
            <p:cNvSpPr/>
            <p:nvPr/>
          </p:nvSpPr>
          <p:spPr>
            <a:xfrm>
              <a:off x="1524000" y="4919312"/>
              <a:ext cx="534572" cy="5345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/>
                <a:t>状态</a:t>
              </a:r>
            </a:p>
          </p:txBody>
        </p:sp>
        <p:cxnSp>
          <p:nvCxnSpPr>
            <p:cNvPr id="37" name="直接箭头连接符 36"/>
            <p:cNvCxnSpPr/>
            <p:nvPr/>
          </p:nvCxnSpPr>
          <p:spPr>
            <a:xfrm flipH="1">
              <a:off x="2369800" y="4966883"/>
              <a:ext cx="489508" cy="40179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椭圆 37"/>
            <p:cNvSpPr/>
            <p:nvPr/>
          </p:nvSpPr>
          <p:spPr>
            <a:xfrm>
              <a:off x="3353514" y="4919312"/>
              <a:ext cx="534572" cy="5345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 smtClean="0"/>
                <a:t>新状态</a:t>
              </a:r>
              <a:endParaRPr lang="zh-CN" altLang="en-US" sz="1200" dirty="0"/>
            </a:p>
          </p:txBody>
        </p:sp>
        <p:sp>
          <p:nvSpPr>
            <p:cNvPr id="39" name="文本框 38"/>
            <p:cNvSpPr txBox="1"/>
            <p:nvPr/>
          </p:nvSpPr>
          <p:spPr>
            <a:xfrm>
              <a:off x="2206898" y="5012932"/>
              <a:ext cx="76780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 smtClean="0"/>
                <a:t>行动</a:t>
              </a:r>
              <a:endParaRPr lang="zh-CN" altLang="en-US" dirty="0"/>
            </a:p>
          </p:txBody>
        </p:sp>
      </p:grpSp>
      <p:sp>
        <p:nvSpPr>
          <p:cNvPr id="40" name="右箭头 39"/>
          <p:cNvSpPr/>
          <p:nvPr/>
        </p:nvSpPr>
        <p:spPr>
          <a:xfrm>
            <a:off x="4077698" y="3151908"/>
            <a:ext cx="1278274" cy="63316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2" name="组合 41"/>
          <p:cNvGrpSpPr/>
          <p:nvPr/>
        </p:nvGrpSpPr>
        <p:grpSpPr>
          <a:xfrm>
            <a:off x="5457746" y="1699654"/>
            <a:ext cx="2975336" cy="3840887"/>
            <a:chOff x="5457746" y="1699654"/>
            <a:chExt cx="2975336" cy="3840887"/>
          </a:xfrm>
        </p:grpSpPr>
        <p:grpSp>
          <p:nvGrpSpPr>
            <p:cNvPr id="7" name="组合 6"/>
            <p:cNvGrpSpPr/>
            <p:nvPr/>
          </p:nvGrpSpPr>
          <p:grpSpPr>
            <a:xfrm>
              <a:off x="5457746" y="1699654"/>
              <a:ext cx="2975336" cy="3169923"/>
              <a:chOff x="5151102" y="2686929"/>
              <a:chExt cx="2975336" cy="3169923"/>
            </a:xfrm>
          </p:grpSpPr>
          <p:sp>
            <p:nvSpPr>
              <p:cNvPr id="8" name="椭圆 7"/>
              <p:cNvSpPr/>
              <p:nvPr/>
            </p:nvSpPr>
            <p:spPr>
              <a:xfrm>
                <a:off x="6696222" y="2686929"/>
                <a:ext cx="534572" cy="53457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9" name="椭圆 8"/>
              <p:cNvSpPr/>
              <p:nvPr/>
            </p:nvSpPr>
            <p:spPr>
              <a:xfrm>
                <a:off x="5828714" y="3466722"/>
                <a:ext cx="534572" cy="53457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10" name="椭圆 9"/>
              <p:cNvSpPr/>
              <p:nvPr/>
            </p:nvSpPr>
            <p:spPr>
              <a:xfrm>
                <a:off x="6710290" y="3455829"/>
                <a:ext cx="534572" cy="53457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11" name="椭圆 10"/>
              <p:cNvSpPr/>
              <p:nvPr/>
            </p:nvSpPr>
            <p:spPr>
              <a:xfrm>
                <a:off x="5197063" y="4355358"/>
                <a:ext cx="534572" cy="53457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12" name="椭圆 11"/>
              <p:cNvSpPr/>
              <p:nvPr/>
            </p:nvSpPr>
            <p:spPr>
              <a:xfrm>
                <a:off x="7591866" y="3466722"/>
                <a:ext cx="534572" cy="53457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13" name="椭圆 12"/>
              <p:cNvSpPr/>
              <p:nvPr/>
            </p:nvSpPr>
            <p:spPr>
              <a:xfrm>
                <a:off x="6065694" y="4351544"/>
                <a:ext cx="534572" cy="53457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14" name="直接连接符 13"/>
              <p:cNvCxnSpPr>
                <a:stCxn id="8" idx="3"/>
                <a:endCxn id="9" idx="7"/>
              </p:cNvCxnSpPr>
              <p:nvPr/>
            </p:nvCxnSpPr>
            <p:spPr>
              <a:xfrm flipH="1">
                <a:off x="6285000" y="3143215"/>
                <a:ext cx="489508" cy="40179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直接连接符 14"/>
              <p:cNvCxnSpPr>
                <a:stCxn id="8" idx="4"/>
                <a:endCxn id="10" idx="0"/>
              </p:cNvCxnSpPr>
              <p:nvPr/>
            </p:nvCxnSpPr>
            <p:spPr>
              <a:xfrm>
                <a:off x="6963508" y="3221501"/>
                <a:ext cx="14068" cy="23432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直接连接符 15"/>
              <p:cNvCxnSpPr>
                <a:stCxn id="8" idx="5"/>
                <a:endCxn id="12" idx="1"/>
              </p:cNvCxnSpPr>
              <p:nvPr/>
            </p:nvCxnSpPr>
            <p:spPr>
              <a:xfrm>
                <a:off x="7152508" y="3143215"/>
                <a:ext cx="517644" cy="40179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直接箭头连接符 16"/>
              <p:cNvCxnSpPr>
                <a:stCxn id="8" idx="3"/>
                <a:endCxn id="9" idx="7"/>
              </p:cNvCxnSpPr>
              <p:nvPr/>
            </p:nvCxnSpPr>
            <p:spPr>
              <a:xfrm flipH="1">
                <a:off x="6285000" y="3143215"/>
                <a:ext cx="489508" cy="401793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直接箭头连接符 17"/>
              <p:cNvCxnSpPr>
                <a:stCxn id="8" idx="4"/>
                <a:endCxn id="10" idx="0"/>
              </p:cNvCxnSpPr>
              <p:nvPr/>
            </p:nvCxnSpPr>
            <p:spPr>
              <a:xfrm>
                <a:off x="6963508" y="3221501"/>
                <a:ext cx="14068" cy="234328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直接箭头连接符 18"/>
              <p:cNvCxnSpPr>
                <a:stCxn id="8" idx="5"/>
                <a:endCxn id="12" idx="1"/>
              </p:cNvCxnSpPr>
              <p:nvPr/>
            </p:nvCxnSpPr>
            <p:spPr>
              <a:xfrm>
                <a:off x="7152508" y="3143215"/>
                <a:ext cx="517644" cy="401793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直接箭头连接符 19"/>
              <p:cNvCxnSpPr>
                <a:stCxn id="9" idx="3"/>
                <a:endCxn id="11" idx="0"/>
              </p:cNvCxnSpPr>
              <p:nvPr/>
            </p:nvCxnSpPr>
            <p:spPr>
              <a:xfrm flipH="1">
                <a:off x="5464349" y="3923008"/>
                <a:ext cx="442651" cy="43235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直接箭头连接符 20"/>
              <p:cNvCxnSpPr>
                <a:stCxn id="9" idx="4"/>
                <a:endCxn id="13" idx="0"/>
              </p:cNvCxnSpPr>
              <p:nvPr/>
            </p:nvCxnSpPr>
            <p:spPr>
              <a:xfrm>
                <a:off x="6096000" y="4001294"/>
                <a:ext cx="236980" cy="35025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椭圆 21"/>
              <p:cNvSpPr/>
              <p:nvPr/>
            </p:nvSpPr>
            <p:spPr>
              <a:xfrm>
                <a:off x="6930684" y="4351544"/>
                <a:ext cx="534572" cy="53457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23" name="椭圆 22"/>
              <p:cNvSpPr/>
              <p:nvPr/>
            </p:nvSpPr>
            <p:spPr>
              <a:xfrm>
                <a:off x="5151102" y="5322280"/>
                <a:ext cx="534572" cy="53457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24" name="直接箭头连接符 23"/>
              <p:cNvCxnSpPr>
                <a:stCxn id="10" idx="4"/>
                <a:endCxn id="22" idx="0"/>
              </p:cNvCxnSpPr>
              <p:nvPr/>
            </p:nvCxnSpPr>
            <p:spPr>
              <a:xfrm>
                <a:off x="6977576" y="3990401"/>
                <a:ext cx="220394" cy="361143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直接箭头连接符 24"/>
              <p:cNvCxnSpPr>
                <a:endCxn id="23" idx="0"/>
              </p:cNvCxnSpPr>
              <p:nvPr/>
            </p:nvCxnSpPr>
            <p:spPr>
              <a:xfrm>
                <a:off x="5418388" y="4886116"/>
                <a:ext cx="0" cy="436164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1" name="矩形 40"/>
            <p:cNvSpPr/>
            <p:nvPr/>
          </p:nvSpPr>
          <p:spPr>
            <a:xfrm>
              <a:off x="6344293" y="4832655"/>
              <a:ext cx="1723549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zh-CN" altLang="en-US" sz="40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搜索树</a:t>
              </a:r>
              <a:endParaRPr lang="zh-CN" altLang="en-US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6038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用搜索树</a:t>
            </a:r>
            <a:r>
              <a:rPr lang="zh-CN" altLang="en-US" dirty="0" smtClean="0"/>
              <a:t>解决问题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C65EE-EDA3-4C56-9FC3-86CEDD22C84D}" type="datetime1">
              <a:rPr lang="en-US" smtClean="0"/>
              <a:pPr/>
              <a:t>3/19/2018</a:t>
            </a:fld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93DF65-B247-4BA4-8211-448D7BD3BBD9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Pingzhong Tang</a:t>
            </a:r>
            <a:endParaRPr lang="en-US" dirty="0"/>
          </a:p>
        </p:txBody>
      </p:sp>
      <p:grpSp>
        <p:nvGrpSpPr>
          <p:cNvPr id="60" name="组合 59"/>
          <p:cNvGrpSpPr/>
          <p:nvPr/>
        </p:nvGrpSpPr>
        <p:grpSpPr>
          <a:xfrm>
            <a:off x="838200" y="2133600"/>
            <a:ext cx="2975336" cy="3840887"/>
            <a:chOff x="838200" y="2133600"/>
            <a:chExt cx="2975336" cy="3840887"/>
          </a:xfrm>
        </p:grpSpPr>
        <p:sp>
          <p:nvSpPr>
            <p:cNvPr id="29" name="椭圆 28"/>
            <p:cNvSpPr/>
            <p:nvPr/>
          </p:nvSpPr>
          <p:spPr>
            <a:xfrm>
              <a:off x="2383320" y="2133600"/>
              <a:ext cx="534572" cy="5345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30" name="椭圆 29"/>
            <p:cNvSpPr/>
            <p:nvPr/>
          </p:nvSpPr>
          <p:spPr>
            <a:xfrm>
              <a:off x="1515812" y="2913393"/>
              <a:ext cx="534572" cy="5345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31" name="椭圆 30"/>
            <p:cNvSpPr/>
            <p:nvPr/>
          </p:nvSpPr>
          <p:spPr>
            <a:xfrm>
              <a:off x="2397388" y="2902500"/>
              <a:ext cx="534572" cy="5345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32" name="椭圆 31"/>
            <p:cNvSpPr/>
            <p:nvPr/>
          </p:nvSpPr>
          <p:spPr>
            <a:xfrm>
              <a:off x="884161" y="3802029"/>
              <a:ext cx="534572" cy="5345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33" name="椭圆 32"/>
            <p:cNvSpPr/>
            <p:nvPr/>
          </p:nvSpPr>
          <p:spPr>
            <a:xfrm>
              <a:off x="3278964" y="2913393"/>
              <a:ext cx="534572" cy="5345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34" name="椭圆 33"/>
            <p:cNvSpPr/>
            <p:nvPr/>
          </p:nvSpPr>
          <p:spPr>
            <a:xfrm>
              <a:off x="1752792" y="3798215"/>
              <a:ext cx="534572" cy="5345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cxnSp>
          <p:nvCxnSpPr>
            <p:cNvPr id="35" name="直接连接符 34"/>
            <p:cNvCxnSpPr>
              <a:stCxn id="29" idx="3"/>
              <a:endCxn id="30" idx="7"/>
            </p:cNvCxnSpPr>
            <p:nvPr/>
          </p:nvCxnSpPr>
          <p:spPr>
            <a:xfrm flipH="1">
              <a:off x="1972098" y="2589886"/>
              <a:ext cx="489508" cy="40179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接连接符 35"/>
            <p:cNvCxnSpPr>
              <a:stCxn id="29" idx="4"/>
              <a:endCxn id="31" idx="0"/>
            </p:cNvCxnSpPr>
            <p:nvPr/>
          </p:nvCxnSpPr>
          <p:spPr>
            <a:xfrm>
              <a:off x="2650606" y="2668172"/>
              <a:ext cx="14068" cy="23432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接连接符 36"/>
            <p:cNvCxnSpPr>
              <a:stCxn id="29" idx="5"/>
              <a:endCxn id="33" idx="1"/>
            </p:cNvCxnSpPr>
            <p:nvPr/>
          </p:nvCxnSpPr>
          <p:spPr>
            <a:xfrm>
              <a:off x="2839606" y="2589886"/>
              <a:ext cx="517644" cy="40179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箭头连接符 37"/>
            <p:cNvCxnSpPr>
              <a:stCxn id="29" idx="3"/>
              <a:endCxn id="30" idx="7"/>
            </p:cNvCxnSpPr>
            <p:nvPr/>
          </p:nvCxnSpPr>
          <p:spPr>
            <a:xfrm flipH="1">
              <a:off x="1972098" y="2589886"/>
              <a:ext cx="489508" cy="40179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接箭头连接符 38"/>
            <p:cNvCxnSpPr>
              <a:stCxn id="29" idx="4"/>
              <a:endCxn id="31" idx="0"/>
            </p:cNvCxnSpPr>
            <p:nvPr/>
          </p:nvCxnSpPr>
          <p:spPr>
            <a:xfrm>
              <a:off x="2650606" y="2668172"/>
              <a:ext cx="14068" cy="23432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接箭头连接符 39"/>
            <p:cNvCxnSpPr>
              <a:stCxn id="29" idx="5"/>
              <a:endCxn id="33" idx="1"/>
            </p:cNvCxnSpPr>
            <p:nvPr/>
          </p:nvCxnSpPr>
          <p:spPr>
            <a:xfrm>
              <a:off x="2839606" y="2589886"/>
              <a:ext cx="517644" cy="40179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接箭头连接符 40"/>
            <p:cNvCxnSpPr>
              <a:stCxn id="30" idx="3"/>
              <a:endCxn id="32" idx="0"/>
            </p:cNvCxnSpPr>
            <p:nvPr/>
          </p:nvCxnSpPr>
          <p:spPr>
            <a:xfrm flipH="1">
              <a:off x="1151447" y="3369679"/>
              <a:ext cx="442651" cy="43235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接箭头连接符 41"/>
            <p:cNvCxnSpPr>
              <a:stCxn id="30" idx="4"/>
              <a:endCxn id="34" idx="0"/>
            </p:cNvCxnSpPr>
            <p:nvPr/>
          </p:nvCxnSpPr>
          <p:spPr>
            <a:xfrm>
              <a:off x="1783098" y="3447965"/>
              <a:ext cx="236980" cy="35025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椭圆 42"/>
            <p:cNvSpPr/>
            <p:nvPr/>
          </p:nvSpPr>
          <p:spPr>
            <a:xfrm>
              <a:off x="2617782" y="3798215"/>
              <a:ext cx="534572" cy="534572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 smtClean="0"/>
                <a:t>接受态</a:t>
              </a:r>
              <a:endParaRPr lang="zh-CN" altLang="en-US" sz="1200" dirty="0"/>
            </a:p>
          </p:txBody>
        </p:sp>
        <p:sp>
          <p:nvSpPr>
            <p:cNvPr id="44" name="椭圆 43"/>
            <p:cNvSpPr/>
            <p:nvPr/>
          </p:nvSpPr>
          <p:spPr>
            <a:xfrm>
              <a:off x="838200" y="4768951"/>
              <a:ext cx="534572" cy="5345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cxnSp>
          <p:nvCxnSpPr>
            <p:cNvPr id="45" name="直接箭头连接符 44"/>
            <p:cNvCxnSpPr>
              <a:stCxn id="31" idx="4"/>
              <a:endCxn id="43" idx="0"/>
            </p:cNvCxnSpPr>
            <p:nvPr/>
          </p:nvCxnSpPr>
          <p:spPr>
            <a:xfrm>
              <a:off x="2664674" y="3437072"/>
              <a:ext cx="220394" cy="36114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接箭头连接符 45"/>
            <p:cNvCxnSpPr>
              <a:endCxn id="44" idx="0"/>
            </p:cNvCxnSpPr>
            <p:nvPr/>
          </p:nvCxnSpPr>
          <p:spPr>
            <a:xfrm>
              <a:off x="1105486" y="4332787"/>
              <a:ext cx="0" cy="43616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矩形 27"/>
            <p:cNvSpPr/>
            <p:nvPr/>
          </p:nvSpPr>
          <p:spPr>
            <a:xfrm>
              <a:off x="1724747" y="5266601"/>
              <a:ext cx="1723549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zh-CN" altLang="en-US" sz="40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搜索树</a:t>
              </a:r>
              <a:endParaRPr lang="zh-CN" altLang="en-US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sp>
        <p:nvSpPr>
          <p:cNvPr id="48" name="右箭头 47"/>
          <p:cNvSpPr/>
          <p:nvPr/>
        </p:nvSpPr>
        <p:spPr>
          <a:xfrm>
            <a:off x="3890132" y="3546599"/>
            <a:ext cx="1278274" cy="63316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57" name="组合 56"/>
          <p:cNvGrpSpPr/>
          <p:nvPr/>
        </p:nvGrpSpPr>
        <p:grpSpPr>
          <a:xfrm>
            <a:off x="6591938" y="2400886"/>
            <a:ext cx="553224" cy="2199187"/>
            <a:chOff x="6553200" y="2724393"/>
            <a:chExt cx="553224" cy="2199187"/>
          </a:xfrm>
        </p:grpSpPr>
        <p:sp>
          <p:nvSpPr>
            <p:cNvPr id="49" name="椭圆 48"/>
            <p:cNvSpPr/>
            <p:nvPr/>
          </p:nvSpPr>
          <p:spPr>
            <a:xfrm>
              <a:off x="6553200" y="2724393"/>
              <a:ext cx="534572" cy="5345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50" name="椭圆 49"/>
            <p:cNvSpPr/>
            <p:nvPr/>
          </p:nvSpPr>
          <p:spPr>
            <a:xfrm>
              <a:off x="6567268" y="3493293"/>
              <a:ext cx="534572" cy="5345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cxnSp>
          <p:nvCxnSpPr>
            <p:cNvPr id="51" name="直接连接符 50"/>
            <p:cNvCxnSpPr>
              <a:stCxn id="49" idx="4"/>
              <a:endCxn id="50" idx="0"/>
            </p:cNvCxnSpPr>
            <p:nvPr/>
          </p:nvCxnSpPr>
          <p:spPr>
            <a:xfrm>
              <a:off x="6820486" y="3258965"/>
              <a:ext cx="14068" cy="23432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接箭头连接符 52"/>
            <p:cNvCxnSpPr>
              <a:stCxn id="49" idx="4"/>
              <a:endCxn id="50" idx="0"/>
            </p:cNvCxnSpPr>
            <p:nvPr/>
          </p:nvCxnSpPr>
          <p:spPr>
            <a:xfrm>
              <a:off x="6820486" y="3258965"/>
              <a:ext cx="14068" cy="23432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椭圆 54"/>
            <p:cNvSpPr/>
            <p:nvPr/>
          </p:nvSpPr>
          <p:spPr>
            <a:xfrm>
              <a:off x="6571852" y="4389008"/>
              <a:ext cx="534572" cy="534572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 smtClean="0"/>
                <a:t>接受态</a:t>
              </a:r>
              <a:endParaRPr lang="zh-CN" altLang="en-US" sz="1200" dirty="0"/>
            </a:p>
          </p:txBody>
        </p:sp>
        <p:cxnSp>
          <p:nvCxnSpPr>
            <p:cNvPr id="56" name="直接箭头连接符 55"/>
            <p:cNvCxnSpPr>
              <a:stCxn id="50" idx="4"/>
              <a:endCxn id="55" idx="0"/>
            </p:cNvCxnSpPr>
            <p:nvPr/>
          </p:nvCxnSpPr>
          <p:spPr>
            <a:xfrm>
              <a:off x="6834554" y="4027865"/>
              <a:ext cx="4584" cy="36114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矩形 57"/>
          <p:cNvSpPr/>
          <p:nvPr/>
        </p:nvSpPr>
        <p:spPr>
          <a:xfrm>
            <a:off x="4724374" y="5303523"/>
            <a:ext cx="428835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行动</a:t>
            </a:r>
            <a:r>
              <a:rPr lang="zh-CN" alt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序列（路径）</a:t>
            </a:r>
            <a:endParaRPr lang="zh-CN" altLang="en-US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10835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搜索树找到接受状态后</a:t>
            </a:r>
            <a:r>
              <a:rPr lang="zh-CN" altLang="en-US" dirty="0" smtClean="0"/>
              <a:t>，从</a:t>
            </a:r>
            <a:r>
              <a:rPr lang="zh-CN" altLang="en-US" dirty="0" smtClean="0"/>
              <a:t>初始状态直接前往接受状态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dirty="0" smtClean="0"/>
              <a:t>博弈树中</a:t>
            </a:r>
            <a:r>
              <a:rPr lang="zh-CN" altLang="en-US" dirty="0" smtClean="0"/>
              <a:t>，没有接收状态</a:t>
            </a:r>
            <a:endParaRPr lang="en-US" altLang="zh-CN" dirty="0"/>
          </a:p>
          <a:p>
            <a:pPr lvl="1"/>
            <a:r>
              <a:rPr lang="zh-CN" altLang="en-US" dirty="0" smtClean="0"/>
              <a:t>行动</a:t>
            </a:r>
            <a:r>
              <a:rPr lang="zh-CN" altLang="en-US" dirty="0" smtClean="0"/>
              <a:t>序列受两个人</a:t>
            </a:r>
            <a:r>
              <a:rPr lang="zh-CN" altLang="en-US" dirty="0" smtClean="0"/>
              <a:t>影响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单个玩家无法控制整个行动序列</a:t>
            </a:r>
            <a:endParaRPr lang="en-US" altLang="zh-CN" dirty="0"/>
          </a:p>
          <a:p>
            <a:pPr lvl="1"/>
            <a:r>
              <a:rPr lang="zh-CN" altLang="en-US" dirty="0" smtClean="0"/>
              <a:t>行动</a:t>
            </a:r>
            <a:r>
              <a:rPr lang="zh-CN" altLang="en-US" dirty="0" smtClean="0"/>
              <a:t>序列的选择需动态交替进行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搜索树与博弈树区别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C65EE-EDA3-4C56-9FC3-86CEDD22C84D}" type="datetime1">
              <a:rPr lang="en-US" smtClean="0"/>
              <a:pPr/>
              <a:t>3/19/2018</a:t>
            </a:fld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93DF65-B247-4BA4-8211-448D7BD3BBD9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Pingzhong Tang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542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博弈树</a:t>
            </a:r>
            <a:r>
              <a:rPr lang="zh-CN" altLang="en-US" dirty="0" smtClean="0"/>
              <a:t>上的“叶子节点”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即不存在子节点的节点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dirty="0" smtClean="0"/>
              <a:t>对应于游戏</a:t>
            </a:r>
            <a:r>
              <a:rPr lang="zh-CN" altLang="en-US" dirty="0" smtClean="0"/>
              <a:t>中的“终局”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dirty="0" smtClean="0"/>
              <a:t>三子棋的终局：</a:t>
            </a: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叶子节点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C65EE-EDA3-4C56-9FC3-86CEDD22C84D}" type="datetime1">
              <a:rPr lang="en-US" smtClean="0"/>
              <a:pPr/>
              <a:t>3/19/2018</a:t>
            </a:fld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93DF65-B247-4BA4-8211-448D7BD3BBD9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Pingzhong Tang</a:t>
            </a:r>
            <a:endParaRPr lang="en-US" dirty="0"/>
          </a:p>
        </p:txBody>
      </p:sp>
      <p:grpSp>
        <p:nvGrpSpPr>
          <p:cNvPr id="25" name="组合 24"/>
          <p:cNvGrpSpPr/>
          <p:nvPr/>
        </p:nvGrpSpPr>
        <p:grpSpPr>
          <a:xfrm>
            <a:off x="3662792" y="4267200"/>
            <a:ext cx="942960" cy="912469"/>
            <a:chOff x="3662792" y="4267200"/>
            <a:chExt cx="942960" cy="912469"/>
          </a:xfrm>
        </p:grpSpPr>
        <p:grpSp>
          <p:nvGrpSpPr>
            <p:cNvPr id="7" name="组合 6"/>
            <p:cNvGrpSpPr/>
            <p:nvPr/>
          </p:nvGrpSpPr>
          <p:grpSpPr>
            <a:xfrm>
              <a:off x="3662792" y="4267200"/>
              <a:ext cx="910866" cy="912469"/>
              <a:chOff x="5971772" y="3926080"/>
              <a:chExt cx="910866" cy="912469"/>
            </a:xfrm>
          </p:grpSpPr>
          <p:grpSp>
            <p:nvGrpSpPr>
              <p:cNvPr id="8" name="组合 7"/>
              <p:cNvGrpSpPr/>
              <p:nvPr/>
            </p:nvGrpSpPr>
            <p:grpSpPr>
              <a:xfrm>
                <a:off x="5971772" y="3926080"/>
                <a:ext cx="910866" cy="912469"/>
                <a:chOff x="6884493" y="2489671"/>
                <a:chExt cx="910866" cy="912469"/>
              </a:xfrm>
            </p:grpSpPr>
            <p:grpSp>
              <p:nvGrpSpPr>
                <p:cNvPr id="10" name="组合 9"/>
                <p:cNvGrpSpPr/>
                <p:nvPr/>
              </p:nvGrpSpPr>
              <p:grpSpPr>
                <a:xfrm>
                  <a:off x="6919059" y="2525840"/>
                  <a:ext cx="876300" cy="876300"/>
                  <a:chOff x="2057400" y="2438400"/>
                  <a:chExt cx="1600200" cy="1600200"/>
                </a:xfrm>
              </p:grpSpPr>
              <p:sp>
                <p:nvSpPr>
                  <p:cNvPr id="12" name="矩形 11"/>
                  <p:cNvSpPr/>
                  <p:nvPr/>
                </p:nvSpPr>
                <p:spPr>
                  <a:xfrm>
                    <a:off x="2057400" y="2438400"/>
                    <a:ext cx="533400" cy="533400"/>
                  </a:xfrm>
                  <a:prstGeom prst="rect">
                    <a:avLst/>
                  </a:prstGeom>
                </p:spPr>
                <p:style>
                  <a:lnRef idx="2">
                    <a:schemeClr val="accent3">
                      <a:shade val="50000"/>
                    </a:schemeClr>
                  </a:lnRef>
                  <a:fillRef idx="1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  <p:sp>
                <p:nvSpPr>
                  <p:cNvPr id="13" name="矩形 12"/>
                  <p:cNvSpPr/>
                  <p:nvPr/>
                </p:nvSpPr>
                <p:spPr>
                  <a:xfrm>
                    <a:off x="2590800" y="2438400"/>
                    <a:ext cx="533400" cy="533400"/>
                  </a:xfrm>
                  <a:prstGeom prst="rect">
                    <a:avLst/>
                  </a:prstGeom>
                </p:spPr>
                <p:style>
                  <a:lnRef idx="2">
                    <a:schemeClr val="accent3">
                      <a:shade val="50000"/>
                    </a:schemeClr>
                  </a:lnRef>
                  <a:fillRef idx="1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  <p:sp>
                <p:nvSpPr>
                  <p:cNvPr id="14" name="矩形 13"/>
                  <p:cNvSpPr/>
                  <p:nvPr/>
                </p:nvSpPr>
                <p:spPr>
                  <a:xfrm>
                    <a:off x="3124200" y="2438400"/>
                    <a:ext cx="533400" cy="533400"/>
                  </a:xfrm>
                  <a:prstGeom prst="rect">
                    <a:avLst/>
                  </a:prstGeom>
                </p:spPr>
                <p:style>
                  <a:lnRef idx="2">
                    <a:schemeClr val="accent3">
                      <a:shade val="50000"/>
                    </a:schemeClr>
                  </a:lnRef>
                  <a:fillRef idx="1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  <p:sp>
                <p:nvSpPr>
                  <p:cNvPr id="15" name="矩形 14"/>
                  <p:cNvSpPr/>
                  <p:nvPr/>
                </p:nvSpPr>
                <p:spPr>
                  <a:xfrm>
                    <a:off x="2057400" y="2971800"/>
                    <a:ext cx="533400" cy="533400"/>
                  </a:xfrm>
                  <a:prstGeom prst="rect">
                    <a:avLst/>
                  </a:prstGeom>
                </p:spPr>
                <p:style>
                  <a:lnRef idx="2">
                    <a:schemeClr val="accent3">
                      <a:shade val="50000"/>
                    </a:schemeClr>
                  </a:lnRef>
                  <a:fillRef idx="1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  <p:sp>
                <p:nvSpPr>
                  <p:cNvPr id="16" name="矩形 15"/>
                  <p:cNvSpPr/>
                  <p:nvPr/>
                </p:nvSpPr>
                <p:spPr>
                  <a:xfrm>
                    <a:off x="2590800" y="2971800"/>
                    <a:ext cx="533400" cy="533400"/>
                  </a:xfrm>
                  <a:prstGeom prst="rect">
                    <a:avLst/>
                  </a:prstGeom>
                </p:spPr>
                <p:style>
                  <a:lnRef idx="2">
                    <a:schemeClr val="accent3">
                      <a:shade val="50000"/>
                    </a:schemeClr>
                  </a:lnRef>
                  <a:fillRef idx="1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  <p:sp>
                <p:nvSpPr>
                  <p:cNvPr id="17" name="矩形 16"/>
                  <p:cNvSpPr/>
                  <p:nvPr/>
                </p:nvSpPr>
                <p:spPr>
                  <a:xfrm>
                    <a:off x="2057400" y="3505200"/>
                    <a:ext cx="533400" cy="533400"/>
                  </a:xfrm>
                  <a:prstGeom prst="rect">
                    <a:avLst/>
                  </a:prstGeom>
                </p:spPr>
                <p:style>
                  <a:lnRef idx="2">
                    <a:schemeClr val="accent3">
                      <a:shade val="50000"/>
                    </a:schemeClr>
                  </a:lnRef>
                  <a:fillRef idx="1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  <p:sp>
                <p:nvSpPr>
                  <p:cNvPr id="18" name="矩形 17"/>
                  <p:cNvSpPr/>
                  <p:nvPr/>
                </p:nvSpPr>
                <p:spPr>
                  <a:xfrm>
                    <a:off x="2590800" y="3505200"/>
                    <a:ext cx="533400" cy="533400"/>
                  </a:xfrm>
                  <a:prstGeom prst="rect">
                    <a:avLst/>
                  </a:prstGeom>
                </p:spPr>
                <p:style>
                  <a:lnRef idx="2">
                    <a:schemeClr val="accent3">
                      <a:shade val="50000"/>
                    </a:schemeClr>
                  </a:lnRef>
                  <a:fillRef idx="1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  <p:sp>
                <p:nvSpPr>
                  <p:cNvPr id="19" name="矩形 18"/>
                  <p:cNvSpPr/>
                  <p:nvPr/>
                </p:nvSpPr>
                <p:spPr>
                  <a:xfrm>
                    <a:off x="3124200" y="3505200"/>
                    <a:ext cx="533400" cy="533400"/>
                  </a:xfrm>
                  <a:prstGeom prst="rect">
                    <a:avLst/>
                  </a:prstGeom>
                </p:spPr>
                <p:style>
                  <a:lnRef idx="2">
                    <a:schemeClr val="accent3">
                      <a:shade val="50000"/>
                    </a:schemeClr>
                  </a:lnRef>
                  <a:fillRef idx="1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  <p:sp>
                <p:nvSpPr>
                  <p:cNvPr id="20" name="矩形 19"/>
                  <p:cNvSpPr/>
                  <p:nvPr/>
                </p:nvSpPr>
                <p:spPr>
                  <a:xfrm>
                    <a:off x="3124200" y="2971800"/>
                    <a:ext cx="533400" cy="533400"/>
                  </a:xfrm>
                  <a:prstGeom prst="rect">
                    <a:avLst/>
                  </a:prstGeom>
                </p:spPr>
                <p:style>
                  <a:lnRef idx="2">
                    <a:schemeClr val="accent3">
                      <a:shade val="50000"/>
                    </a:schemeClr>
                  </a:lnRef>
                  <a:fillRef idx="1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</p:grpSp>
            <p:sp>
              <p:nvSpPr>
                <p:cNvPr id="11" name="乘号 10"/>
                <p:cNvSpPr/>
                <p:nvPr/>
              </p:nvSpPr>
              <p:spPr>
                <a:xfrm>
                  <a:off x="6884493" y="2489671"/>
                  <a:ext cx="364437" cy="364437"/>
                </a:xfrm>
                <a:prstGeom prst="mathMultiply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9" name="同心圆 8"/>
              <p:cNvSpPr/>
              <p:nvPr/>
            </p:nvSpPr>
            <p:spPr>
              <a:xfrm>
                <a:off x="6330188" y="4290900"/>
                <a:ext cx="228600" cy="228600"/>
              </a:xfrm>
              <a:prstGeom prst="donu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1" name="乘号 20"/>
            <p:cNvSpPr/>
            <p:nvPr/>
          </p:nvSpPr>
          <p:spPr>
            <a:xfrm>
              <a:off x="3942532" y="4270312"/>
              <a:ext cx="364437" cy="364437"/>
            </a:xfrm>
            <a:prstGeom prst="mathMultiply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乘号 21"/>
            <p:cNvSpPr/>
            <p:nvPr/>
          </p:nvSpPr>
          <p:spPr>
            <a:xfrm>
              <a:off x="4241315" y="4267200"/>
              <a:ext cx="364437" cy="364437"/>
            </a:xfrm>
            <a:prstGeom prst="mathMultiply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同心圆 23"/>
            <p:cNvSpPr/>
            <p:nvPr/>
          </p:nvSpPr>
          <p:spPr>
            <a:xfrm>
              <a:off x="4309233" y="4919319"/>
              <a:ext cx="228600" cy="228600"/>
            </a:xfrm>
            <a:prstGeom prst="donu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05987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57200" y="1621430"/>
            <a:ext cx="8229600" cy="4525963"/>
          </a:xfrm>
        </p:spPr>
        <p:txBody>
          <a:bodyPr>
            <a:normAutofit/>
          </a:bodyPr>
          <a:lstStyle/>
          <a:p>
            <a:r>
              <a:rPr lang="zh-CN" altLang="en-US" dirty="0" smtClean="0"/>
              <a:t>首先判定每个叶子节点的胜负情况</a:t>
            </a:r>
            <a:endParaRPr lang="en-US" altLang="zh-CN" dirty="0" smtClean="0"/>
          </a:p>
          <a:p>
            <a:r>
              <a:rPr lang="zh-CN" altLang="en-US" dirty="0" smtClean="0"/>
              <a:t>先手胜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dirty="0" smtClean="0"/>
              <a:t>平局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dirty="0" smtClean="0"/>
              <a:t>先手败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叶子节点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C65EE-EDA3-4C56-9FC3-86CEDD22C84D}" type="datetime1">
              <a:rPr lang="en-US" smtClean="0"/>
              <a:pPr/>
              <a:t>3/19/2018</a:t>
            </a:fld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93DF65-B247-4BA4-8211-448D7BD3BBD9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Pingzhong Tang</a:t>
            </a:r>
            <a:endParaRPr lang="en-US" dirty="0"/>
          </a:p>
        </p:txBody>
      </p:sp>
      <p:grpSp>
        <p:nvGrpSpPr>
          <p:cNvPr id="7" name="组合 6"/>
          <p:cNvGrpSpPr/>
          <p:nvPr/>
        </p:nvGrpSpPr>
        <p:grpSpPr>
          <a:xfrm>
            <a:off x="5257800" y="2531907"/>
            <a:ext cx="2975336" cy="3840887"/>
            <a:chOff x="838200" y="2133600"/>
            <a:chExt cx="2975336" cy="3840887"/>
          </a:xfrm>
        </p:grpSpPr>
        <p:sp>
          <p:nvSpPr>
            <p:cNvPr id="8" name="椭圆 7"/>
            <p:cNvSpPr/>
            <p:nvPr/>
          </p:nvSpPr>
          <p:spPr>
            <a:xfrm>
              <a:off x="2383320" y="2133600"/>
              <a:ext cx="534572" cy="5345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9" name="椭圆 8"/>
            <p:cNvSpPr/>
            <p:nvPr/>
          </p:nvSpPr>
          <p:spPr>
            <a:xfrm>
              <a:off x="1515812" y="2913393"/>
              <a:ext cx="534572" cy="5345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0" name="椭圆 9"/>
            <p:cNvSpPr/>
            <p:nvPr/>
          </p:nvSpPr>
          <p:spPr>
            <a:xfrm>
              <a:off x="2397388" y="2902500"/>
              <a:ext cx="534572" cy="5345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1" name="椭圆 10"/>
            <p:cNvSpPr/>
            <p:nvPr/>
          </p:nvSpPr>
          <p:spPr>
            <a:xfrm>
              <a:off x="884161" y="3802029"/>
              <a:ext cx="534572" cy="5345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2" name="椭圆 11"/>
            <p:cNvSpPr/>
            <p:nvPr/>
          </p:nvSpPr>
          <p:spPr>
            <a:xfrm>
              <a:off x="3278964" y="2913393"/>
              <a:ext cx="534572" cy="534572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3" name="椭圆 12"/>
            <p:cNvSpPr/>
            <p:nvPr/>
          </p:nvSpPr>
          <p:spPr>
            <a:xfrm>
              <a:off x="1752792" y="3798215"/>
              <a:ext cx="534572" cy="534572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cxnSp>
          <p:nvCxnSpPr>
            <p:cNvPr id="14" name="直接连接符 13"/>
            <p:cNvCxnSpPr>
              <a:stCxn id="8" idx="3"/>
              <a:endCxn id="9" idx="7"/>
            </p:cNvCxnSpPr>
            <p:nvPr/>
          </p:nvCxnSpPr>
          <p:spPr>
            <a:xfrm flipH="1">
              <a:off x="1972098" y="2589886"/>
              <a:ext cx="489508" cy="40179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>
              <a:stCxn id="8" idx="4"/>
              <a:endCxn id="10" idx="0"/>
            </p:cNvCxnSpPr>
            <p:nvPr/>
          </p:nvCxnSpPr>
          <p:spPr>
            <a:xfrm>
              <a:off x="2650606" y="2668172"/>
              <a:ext cx="14068" cy="23432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连接符 15"/>
            <p:cNvCxnSpPr>
              <a:stCxn id="8" idx="5"/>
              <a:endCxn id="12" idx="1"/>
            </p:cNvCxnSpPr>
            <p:nvPr/>
          </p:nvCxnSpPr>
          <p:spPr>
            <a:xfrm>
              <a:off x="2839606" y="2589886"/>
              <a:ext cx="517644" cy="40179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箭头连接符 16"/>
            <p:cNvCxnSpPr>
              <a:stCxn id="8" idx="3"/>
              <a:endCxn id="9" idx="7"/>
            </p:cNvCxnSpPr>
            <p:nvPr/>
          </p:nvCxnSpPr>
          <p:spPr>
            <a:xfrm flipH="1">
              <a:off x="1972098" y="2589886"/>
              <a:ext cx="489508" cy="40179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箭头连接符 17"/>
            <p:cNvCxnSpPr>
              <a:stCxn id="8" idx="4"/>
              <a:endCxn id="10" idx="0"/>
            </p:cNvCxnSpPr>
            <p:nvPr/>
          </p:nvCxnSpPr>
          <p:spPr>
            <a:xfrm>
              <a:off x="2650606" y="2668172"/>
              <a:ext cx="14068" cy="23432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箭头连接符 18"/>
            <p:cNvCxnSpPr>
              <a:stCxn id="8" idx="5"/>
              <a:endCxn id="12" idx="1"/>
            </p:cNvCxnSpPr>
            <p:nvPr/>
          </p:nvCxnSpPr>
          <p:spPr>
            <a:xfrm>
              <a:off x="2839606" y="2589886"/>
              <a:ext cx="517644" cy="40179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箭头连接符 19"/>
            <p:cNvCxnSpPr>
              <a:stCxn id="9" idx="3"/>
              <a:endCxn id="11" idx="0"/>
            </p:cNvCxnSpPr>
            <p:nvPr/>
          </p:nvCxnSpPr>
          <p:spPr>
            <a:xfrm flipH="1">
              <a:off x="1151447" y="3369679"/>
              <a:ext cx="442651" cy="43235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箭头连接符 20"/>
            <p:cNvCxnSpPr>
              <a:stCxn id="9" idx="4"/>
              <a:endCxn id="13" idx="0"/>
            </p:cNvCxnSpPr>
            <p:nvPr/>
          </p:nvCxnSpPr>
          <p:spPr>
            <a:xfrm>
              <a:off x="1783098" y="3447965"/>
              <a:ext cx="236980" cy="35025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椭圆 21"/>
            <p:cNvSpPr/>
            <p:nvPr/>
          </p:nvSpPr>
          <p:spPr>
            <a:xfrm>
              <a:off x="2617782" y="3798215"/>
              <a:ext cx="534572" cy="534572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23" name="椭圆 22"/>
            <p:cNvSpPr/>
            <p:nvPr/>
          </p:nvSpPr>
          <p:spPr>
            <a:xfrm>
              <a:off x="838200" y="4768951"/>
              <a:ext cx="534572" cy="534572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cxnSp>
          <p:nvCxnSpPr>
            <p:cNvPr id="24" name="直接箭头连接符 23"/>
            <p:cNvCxnSpPr>
              <a:stCxn id="10" idx="4"/>
              <a:endCxn id="22" idx="0"/>
            </p:cNvCxnSpPr>
            <p:nvPr/>
          </p:nvCxnSpPr>
          <p:spPr>
            <a:xfrm>
              <a:off x="2664674" y="3437072"/>
              <a:ext cx="220394" cy="36114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箭头连接符 24"/>
            <p:cNvCxnSpPr>
              <a:endCxn id="23" idx="0"/>
            </p:cNvCxnSpPr>
            <p:nvPr/>
          </p:nvCxnSpPr>
          <p:spPr>
            <a:xfrm>
              <a:off x="1105486" y="4332787"/>
              <a:ext cx="0" cy="43616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矩形 25"/>
            <p:cNvSpPr/>
            <p:nvPr/>
          </p:nvSpPr>
          <p:spPr>
            <a:xfrm>
              <a:off x="2494156" y="5266601"/>
              <a:ext cx="184730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endParaRPr lang="zh-CN" altLang="en-US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sp>
        <p:nvSpPr>
          <p:cNvPr id="27" name="椭圆 26"/>
          <p:cNvSpPr/>
          <p:nvPr/>
        </p:nvSpPr>
        <p:spPr>
          <a:xfrm>
            <a:off x="2530322" y="2163453"/>
            <a:ext cx="534572" cy="53457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8" name="椭圆 27"/>
          <p:cNvSpPr/>
          <p:nvPr/>
        </p:nvSpPr>
        <p:spPr>
          <a:xfrm>
            <a:off x="2530322" y="3148666"/>
            <a:ext cx="534572" cy="53457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9" name="椭圆 28"/>
          <p:cNvSpPr/>
          <p:nvPr/>
        </p:nvSpPr>
        <p:spPr>
          <a:xfrm>
            <a:off x="2530322" y="4171410"/>
            <a:ext cx="534572" cy="53457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32213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先手行动时，</a:t>
            </a:r>
            <a:endParaRPr lang="en-US" altLang="zh-CN" dirty="0"/>
          </a:p>
          <a:p>
            <a:pPr lvl="1"/>
            <a:r>
              <a:rPr lang="zh-CN" altLang="en-US" dirty="0" smtClean="0"/>
              <a:t>尽量选先手胜的子节点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其次选平局子节点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最后选先手</a:t>
            </a:r>
            <a:r>
              <a:rPr lang="zh-CN" altLang="en-US" dirty="0" smtClean="0"/>
              <a:t>败的子节点</a:t>
            </a:r>
            <a:endParaRPr lang="en-US" altLang="zh-CN" dirty="0" smtClean="0"/>
          </a:p>
          <a:p>
            <a:pPr lvl="1"/>
            <a:endParaRPr lang="en-US" altLang="zh-CN" dirty="0"/>
          </a:p>
          <a:p>
            <a:r>
              <a:rPr lang="zh-CN" altLang="en-US" dirty="0" smtClean="0"/>
              <a:t>后手行动时</a:t>
            </a:r>
            <a:endParaRPr lang="en-US" altLang="zh-CN" dirty="0" smtClean="0"/>
          </a:p>
          <a:p>
            <a:pPr lvl="1"/>
            <a:r>
              <a:rPr lang="zh-CN" altLang="en-US" dirty="0"/>
              <a:t>尽量选</a:t>
            </a:r>
            <a:r>
              <a:rPr lang="zh-CN" altLang="en-US" dirty="0" smtClean="0"/>
              <a:t>先手败的</a:t>
            </a:r>
            <a:r>
              <a:rPr lang="zh-CN" altLang="en-US" dirty="0"/>
              <a:t>子节点</a:t>
            </a:r>
            <a:endParaRPr lang="en-US" altLang="zh-CN" dirty="0"/>
          </a:p>
          <a:p>
            <a:pPr lvl="1"/>
            <a:r>
              <a:rPr lang="zh-CN" altLang="en-US" dirty="0"/>
              <a:t>其次选平局子节点</a:t>
            </a:r>
            <a:endParaRPr lang="en-US" altLang="zh-CN" dirty="0"/>
          </a:p>
          <a:p>
            <a:pPr lvl="1"/>
            <a:r>
              <a:rPr lang="zh-CN" altLang="en-US" dirty="0"/>
              <a:t>最后选</a:t>
            </a:r>
            <a:r>
              <a:rPr lang="zh-CN" altLang="en-US" dirty="0" smtClean="0"/>
              <a:t>先手胜的</a:t>
            </a:r>
            <a:r>
              <a:rPr lang="zh-CN" altLang="en-US" dirty="0"/>
              <a:t>子</a:t>
            </a:r>
            <a:r>
              <a:rPr lang="zh-CN" altLang="en-US" dirty="0" smtClean="0"/>
              <a:t>节点</a:t>
            </a:r>
            <a:endParaRPr lang="en-US" altLang="zh-CN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/>
              <a:t>由终局倒推之前的</a:t>
            </a:r>
            <a:r>
              <a:rPr lang="zh-CN" altLang="en-US" dirty="0" smtClean="0"/>
              <a:t>局面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（</a:t>
            </a:r>
            <a:r>
              <a:rPr lang="en-US" altLang="zh-CN" dirty="0" smtClean="0"/>
              <a:t>backward induction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C65EE-EDA3-4C56-9FC3-86CEDD22C84D}" type="datetime1">
              <a:rPr lang="en-US" smtClean="0"/>
              <a:pPr/>
              <a:t>3/19/2018</a:t>
            </a:fld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93DF65-B247-4BA4-8211-448D7BD3BBD9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Pingzhong Tang</a:t>
            </a:r>
            <a:endParaRPr lang="en-US" dirty="0"/>
          </a:p>
        </p:txBody>
      </p:sp>
      <p:grpSp>
        <p:nvGrpSpPr>
          <p:cNvPr id="47" name="组合 46"/>
          <p:cNvGrpSpPr/>
          <p:nvPr/>
        </p:nvGrpSpPr>
        <p:grpSpPr>
          <a:xfrm>
            <a:off x="6019800" y="2057400"/>
            <a:ext cx="2975336" cy="3840887"/>
            <a:chOff x="838200" y="2133600"/>
            <a:chExt cx="2975336" cy="3840887"/>
          </a:xfrm>
        </p:grpSpPr>
        <p:sp>
          <p:nvSpPr>
            <p:cNvPr id="48" name="椭圆 47"/>
            <p:cNvSpPr/>
            <p:nvPr/>
          </p:nvSpPr>
          <p:spPr>
            <a:xfrm>
              <a:off x="2383320" y="2133600"/>
              <a:ext cx="534572" cy="5345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49" name="椭圆 48"/>
            <p:cNvSpPr/>
            <p:nvPr/>
          </p:nvSpPr>
          <p:spPr>
            <a:xfrm>
              <a:off x="1515812" y="2913393"/>
              <a:ext cx="534572" cy="5345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50" name="椭圆 49"/>
            <p:cNvSpPr/>
            <p:nvPr/>
          </p:nvSpPr>
          <p:spPr>
            <a:xfrm>
              <a:off x="2397388" y="2902500"/>
              <a:ext cx="534572" cy="5345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51" name="椭圆 50"/>
            <p:cNvSpPr/>
            <p:nvPr/>
          </p:nvSpPr>
          <p:spPr>
            <a:xfrm>
              <a:off x="884161" y="3802029"/>
              <a:ext cx="534572" cy="5345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52" name="椭圆 51"/>
            <p:cNvSpPr/>
            <p:nvPr/>
          </p:nvSpPr>
          <p:spPr>
            <a:xfrm>
              <a:off x="3278964" y="2913393"/>
              <a:ext cx="534572" cy="534572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53" name="椭圆 52"/>
            <p:cNvSpPr/>
            <p:nvPr/>
          </p:nvSpPr>
          <p:spPr>
            <a:xfrm>
              <a:off x="1752792" y="3798215"/>
              <a:ext cx="534572" cy="534572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cxnSp>
          <p:nvCxnSpPr>
            <p:cNvPr id="54" name="直接连接符 53"/>
            <p:cNvCxnSpPr>
              <a:stCxn id="48" idx="3"/>
              <a:endCxn id="49" idx="7"/>
            </p:cNvCxnSpPr>
            <p:nvPr/>
          </p:nvCxnSpPr>
          <p:spPr>
            <a:xfrm flipH="1">
              <a:off x="1972098" y="2589886"/>
              <a:ext cx="489508" cy="40179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接连接符 54"/>
            <p:cNvCxnSpPr>
              <a:stCxn id="48" idx="4"/>
              <a:endCxn id="50" idx="0"/>
            </p:cNvCxnSpPr>
            <p:nvPr/>
          </p:nvCxnSpPr>
          <p:spPr>
            <a:xfrm>
              <a:off x="2650606" y="2668172"/>
              <a:ext cx="14068" cy="23432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接连接符 55"/>
            <p:cNvCxnSpPr>
              <a:stCxn id="48" idx="5"/>
              <a:endCxn id="52" idx="1"/>
            </p:cNvCxnSpPr>
            <p:nvPr/>
          </p:nvCxnSpPr>
          <p:spPr>
            <a:xfrm>
              <a:off x="2839606" y="2589886"/>
              <a:ext cx="517644" cy="40179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接箭头连接符 56"/>
            <p:cNvCxnSpPr>
              <a:stCxn id="48" idx="3"/>
              <a:endCxn id="49" idx="7"/>
            </p:cNvCxnSpPr>
            <p:nvPr/>
          </p:nvCxnSpPr>
          <p:spPr>
            <a:xfrm flipH="1">
              <a:off x="1972098" y="2589886"/>
              <a:ext cx="489508" cy="40179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接箭头连接符 57"/>
            <p:cNvCxnSpPr>
              <a:stCxn id="48" idx="4"/>
              <a:endCxn id="50" idx="0"/>
            </p:cNvCxnSpPr>
            <p:nvPr/>
          </p:nvCxnSpPr>
          <p:spPr>
            <a:xfrm>
              <a:off x="2650606" y="2668172"/>
              <a:ext cx="14068" cy="23432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接箭头连接符 58"/>
            <p:cNvCxnSpPr>
              <a:stCxn id="48" idx="5"/>
              <a:endCxn id="52" idx="1"/>
            </p:cNvCxnSpPr>
            <p:nvPr/>
          </p:nvCxnSpPr>
          <p:spPr>
            <a:xfrm>
              <a:off x="2839606" y="2589886"/>
              <a:ext cx="517644" cy="40179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接箭头连接符 59"/>
            <p:cNvCxnSpPr>
              <a:stCxn id="49" idx="3"/>
              <a:endCxn id="51" idx="0"/>
            </p:cNvCxnSpPr>
            <p:nvPr/>
          </p:nvCxnSpPr>
          <p:spPr>
            <a:xfrm flipH="1">
              <a:off x="1151447" y="3369679"/>
              <a:ext cx="442651" cy="43235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接箭头连接符 60"/>
            <p:cNvCxnSpPr>
              <a:stCxn id="49" idx="4"/>
              <a:endCxn id="53" idx="0"/>
            </p:cNvCxnSpPr>
            <p:nvPr/>
          </p:nvCxnSpPr>
          <p:spPr>
            <a:xfrm>
              <a:off x="1783098" y="3447965"/>
              <a:ext cx="236980" cy="35025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椭圆 61"/>
            <p:cNvSpPr/>
            <p:nvPr/>
          </p:nvSpPr>
          <p:spPr>
            <a:xfrm>
              <a:off x="2617782" y="3798215"/>
              <a:ext cx="534572" cy="534572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63" name="椭圆 62"/>
            <p:cNvSpPr/>
            <p:nvPr/>
          </p:nvSpPr>
          <p:spPr>
            <a:xfrm>
              <a:off x="838200" y="4768951"/>
              <a:ext cx="534572" cy="534572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cxnSp>
          <p:nvCxnSpPr>
            <p:cNvPr id="64" name="直接箭头连接符 63"/>
            <p:cNvCxnSpPr>
              <a:stCxn id="50" idx="4"/>
              <a:endCxn id="62" idx="0"/>
            </p:cNvCxnSpPr>
            <p:nvPr/>
          </p:nvCxnSpPr>
          <p:spPr>
            <a:xfrm>
              <a:off x="2664674" y="3437072"/>
              <a:ext cx="220394" cy="36114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接箭头连接符 64"/>
            <p:cNvCxnSpPr>
              <a:endCxn id="63" idx="0"/>
            </p:cNvCxnSpPr>
            <p:nvPr/>
          </p:nvCxnSpPr>
          <p:spPr>
            <a:xfrm>
              <a:off x="1105486" y="4332787"/>
              <a:ext cx="0" cy="43616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矩形 65"/>
            <p:cNvSpPr/>
            <p:nvPr/>
          </p:nvSpPr>
          <p:spPr>
            <a:xfrm>
              <a:off x="2494156" y="5266601"/>
              <a:ext cx="184730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endParaRPr lang="zh-CN" altLang="en-US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sp>
        <p:nvSpPr>
          <p:cNvPr id="67" name="椭圆 66"/>
          <p:cNvSpPr/>
          <p:nvPr/>
        </p:nvSpPr>
        <p:spPr>
          <a:xfrm>
            <a:off x="6065761" y="3722015"/>
            <a:ext cx="534572" cy="53457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68" name="椭圆 67"/>
          <p:cNvSpPr/>
          <p:nvPr/>
        </p:nvSpPr>
        <p:spPr>
          <a:xfrm>
            <a:off x="6705360" y="2843631"/>
            <a:ext cx="534572" cy="53457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69" name="椭圆 68"/>
          <p:cNvSpPr/>
          <p:nvPr/>
        </p:nvSpPr>
        <p:spPr>
          <a:xfrm>
            <a:off x="7564920" y="2059688"/>
            <a:ext cx="534572" cy="53457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71" name="椭圆 70"/>
          <p:cNvSpPr/>
          <p:nvPr/>
        </p:nvSpPr>
        <p:spPr>
          <a:xfrm>
            <a:off x="7571889" y="2824012"/>
            <a:ext cx="534572" cy="53457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6640989" y="1991380"/>
            <a:ext cx="90281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先手</a:t>
            </a:r>
            <a:endParaRPr lang="zh-CN" alt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5334000" y="2829580"/>
            <a:ext cx="1708485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后手</a:t>
            </a:r>
            <a:endParaRPr lang="zh-CN" alt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5040789" y="3657600"/>
            <a:ext cx="90281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先手</a:t>
            </a:r>
            <a:endParaRPr lang="zh-CN" alt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73409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68" grpId="0" animBg="1"/>
      <p:bldP spid="69" grpId="0" animBg="1"/>
      <p:bldP spid="7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对每个叶子节点，根据胜负情况打分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比如：胜</a:t>
            </a:r>
            <a:r>
              <a:rPr lang="en-US" altLang="zh-CN" dirty="0" smtClean="0"/>
              <a:t>1</a:t>
            </a:r>
            <a:r>
              <a:rPr lang="zh-CN" altLang="en-US" dirty="0" smtClean="0"/>
              <a:t>分，平</a:t>
            </a:r>
            <a:r>
              <a:rPr lang="en-US" altLang="zh-CN" dirty="0" smtClean="0"/>
              <a:t>0</a:t>
            </a:r>
            <a:r>
              <a:rPr lang="zh-CN" altLang="en-US" dirty="0" smtClean="0"/>
              <a:t>分，负</a:t>
            </a:r>
            <a:r>
              <a:rPr lang="en-US" altLang="zh-CN" dirty="0" smtClean="0"/>
              <a:t>-1</a:t>
            </a:r>
            <a:r>
              <a:rPr lang="zh-CN" altLang="en-US" dirty="0" smtClean="0"/>
              <a:t>分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dirty="0" smtClean="0"/>
              <a:t>先手总是选择极大值子节点</a:t>
            </a:r>
            <a:endParaRPr lang="en-US" altLang="zh-CN" dirty="0" smtClean="0"/>
          </a:p>
          <a:p>
            <a:r>
              <a:rPr lang="zh-CN" altLang="en-US" dirty="0"/>
              <a:t>后手总是选择</a:t>
            </a:r>
            <a:r>
              <a:rPr lang="zh-CN" altLang="en-US" dirty="0" smtClean="0"/>
              <a:t>极小值</a:t>
            </a:r>
            <a:r>
              <a:rPr lang="zh-CN" altLang="en-US" dirty="0"/>
              <a:t>子节点</a:t>
            </a:r>
            <a:endParaRPr lang="en-US" altLang="zh-CN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极大极小值算法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C65EE-EDA3-4C56-9FC3-86CEDD22C84D}" type="datetime1">
              <a:rPr lang="en-US" smtClean="0"/>
              <a:pPr/>
              <a:t>3/19/2018</a:t>
            </a:fld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93DF65-B247-4BA4-8211-448D7BD3BBD9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Pingzhong Tang</a:t>
            </a:r>
            <a:endParaRPr lang="en-US" dirty="0"/>
          </a:p>
        </p:txBody>
      </p:sp>
      <p:grpSp>
        <p:nvGrpSpPr>
          <p:cNvPr id="7" name="组合 6"/>
          <p:cNvGrpSpPr/>
          <p:nvPr/>
        </p:nvGrpSpPr>
        <p:grpSpPr>
          <a:xfrm>
            <a:off x="5486400" y="2057400"/>
            <a:ext cx="2975336" cy="3840887"/>
            <a:chOff x="838200" y="2133600"/>
            <a:chExt cx="2975336" cy="3840887"/>
          </a:xfrm>
        </p:grpSpPr>
        <p:sp>
          <p:nvSpPr>
            <p:cNvPr id="8" name="椭圆 7"/>
            <p:cNvSpPr/>
            <p:nvPr/>
          </p:nvSpPr>
          <p:spPr>
            <a:xfrm>
              <a:off x="2383320" y="2133600"/>
              <a:ext cx="534572" cy="5345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0</a:t>
              </a:r>
              <a:endParaRPr lang="zh-CN" altLang="en-US" dirty="0"/>
            </a:p>
          </p:txBody>
        </p:sp>
        <p:sp>
          <p:nvSpPr>
            <p:cNvPr id="9" name="椭圆 8"/>
            <p:cNvSpPr/>
            <p:nvPr/>
          </p:nvSpPr>
          <p:spPr>
            <a:xfrm>
              <a:off x="1515812" y="2913393"/>
              <a:ext cx="534572" cy="5345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/>
                <a:t>0</a:t>
              </a:r>
              <a:endParaRPr lang="zh-CN" altLang="en-US" dirty="0"/>
            </a:p>
          </p:txBody>
        </p:sp>
        <p:sp>
          <p:nvSpPr>
            <p:cNvPr id="10" name="椭圆 9"/>
            <p:cNvSpPr/>
            <p:nvPr/>
          </p:nvSpPr>
          <p:spPr>
            <a:xfrm>
              <a:off x="2397388" y="2902500"/>
              <a:ext cx="534572" cy="5345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/>
                <a:t>-1</a:t>
              </a:r>
              <a:endParaRPr lang="zh-CN" altLang="en-US" dirty="0"/>
            </a:p>
          </p:txBody>
        </p:sp>
        <p:sp>
          <p:nvSpPr>
            <p:cNvPr id="11" name="椭圆 10"/>
            <p:cNvSpPr/>
            <p:nvPr/>
          </p:nvSpPr>
          <p:spPr>
            <a:xfrm>
              <a:off x="884161" y="3802029"/>
              <a:ext cx="534572" cy="5345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/>
                <a:t>1</a:t>
              </a:r>
              <a:endParaRPr lang="zh-CN" altLang="en-US" dirty="0"/>
            </a:p>
          </p:txBody>
        </p:sp>
        <p:sp>
          <p:nvSpPr>
            <p:cNvPr id="12" name="椭圆 11"/>
            <p:cNvSpPr/>
            <p:nvPr/>
          </p:nvSpPr>
          <p:spPr>
            <a:xfrm>
              <a:off x="3278964" y="2913393"/>
              <a:ext cx="534572" cy="534572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/>
                <a:t>0</a:t>
              </a:r>
              <a:endParaRPr lang="zh-CN" altLang="en-US" dirty="0"/>
            </a:p>
          </p:txBody>
        </p:sp>
        <p:sp>
          <p:nvSpPr>
            <p:cNvPr id="13" name="椭圆 12"/>
            <p:cNvSpPr/>
            <p:nvPr/>
          </p:nvSpPr>
          <p:spPr>
            <a:xfrm>
              <a:off x="1752792" y="3798215"/>
              <a:ext cx="534572" cy="534572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/>
                <a:t>0</a:t>
              </a:r>
              <a:endParaRPr lang="zh-CN" altLang="en-US" dirty="0"/>
            </a:p>
          </p:txBody>
        </p:sp>
        <p:cxnSp>
          <p:nvCxnSpPr>
            <p:cNvPr id="14" name="直接连接符 13"/>
            <p:cNvCxnSpPr>
              <a:stCxn id="8" idx="3"/>
              <a:endCxn id="9" idx="7"/>
            </p:cNvCxnSpPr>
            <p:nvPr/>
          </p:nvCxnSpPr>
          <p:spPr>
            <a:xfrm flipH="1">
              <a:off x="1972098" y="2589886"/>
              <a:ext cx="489508" cy="40179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>
              <a:stCxn id="8" idx="4"/>
              <a:endCxn id="10" idx="0"/>
            </p:cNvCxnSpPr>
            <p:nvPr/>
          </p:nvCxnSpPr>
          <p:spPr>
            <a:xfrm>
              <a:off x="2650606" y="2668172"/>
              <a:ext cx="14068" cy="23432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连接符 15"/>
            <p:cNvCxnSpPr>
              <a:stCxn id="8" idx="5"/>
              <a:endCxn id="12" idx="1"/>
            </p:cNvCxnSpPr>
            <p:nvPr/>
          </p:nvCxnSpPr>
          <p:spPr>
            <a:xfrm>
              <a:off x="2839606" y="2589886"/>
              <a:ext cx="517644" cy="40179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箭头连接符 16"/>
            <p:cNvCxnSpPr>
              <a:stCxn id="8" idx="3"/>
              <a:endCxn id="9" idx="7"/>
            </p:cNvCxnSpPr>
            <p:nvPr/>
          </p:nvCxnSpPr>
          <p:spPr>
            <a:xfrm flipH="1">
              <a:off x="1972098" y="2589886"/>
              <a:ext cx="489508" cy="40179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箭头连接符 17"/>
            <p:cNvCxnSpPr>
              <a:stCxn id="8" idx="4"/>
              <a:endCxn id="10" idx="0"/>
            </p:cNvCxnSpPr>
            <p:nvPr/>
          </p:nvCxnSpPr>
          <p:spPr>
            <a:xfrm>
              <a:off x="2650606" y="2668172"/>
              <a:ext cx="14068" cy="23432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箭头连接符 18"/>
            <p:cNvCxnSpPr>
              <a:stCxn id="8" idx="5"/>
              <a:endCxn id="12" idx="1"/>
            </p:cNvCxnSpPr>
            <p:nvPr/>
          </p:nvCxnSpPr>
          <p:spPr>
            <a:xfrm>
              <a:off x="2839606" y="2589886"/>
              <a:ext cx="517644" cy="40179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箭头连接符 19"/>
            <p:cNvCxnSpPr>
              <a:stCxn id="9" idx="3"/>
              <a:endCxn id="11" idx="0"/>
            </p:cNvCxnSpPr>
            <p:nvPr/>
          </p:nvCxnSpPr>
          <p:spPr>
            <a:xfrm flipH="1">
              <a:off x="1151447" y="3369679"/>
              <a:ext cx="442651" cy="43235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箭头连接符 20"/>
            <p:cNvCxnSpPr>
              <a:stCxn id="9" idx="4"/>
              <a:endCxn id="13" idx="0"/>
            </p:cNvCxnSpPr>
            <p:nvPr/>
          </p:nvCxnSpPr>
          <p:spPr>
            <a:xfrm>
              <a:off x="1783098" y="3447965"/>
              <a:ext cx="236980" cy="35025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椭圆 21"/>
            <p:cNvSpPr/>
            <p:nvPr/>
          </p:nvSpPr>
          <p:spPr>
            <a:xfrm>
              <a:off x="2617782" y="3798215"/>
              <a:ext cx="534572" cy="534572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/>
                <a:t>-1</a:t>
              </a:r>
              <a:endParaRPr lang="zh-CN" altLang="en-US" dirty="0"/>
            </a:p>
          </p:txBody>
        </p:sp>
        <p:sp>
          <p:nvSpPr>
            <p:cNvPr id="23" name="椭圆 22"/>
            <p:cNvSpPr/>
            <p:nvPr/>
          </p:nvSpPr>
          <p:spPr>
            <a:xfrm>
              <a:off x="838200" y="4768951"/>
              <a:ext cx="534572" cy="534572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/>
                <a:t>1</a:t>
              </a:r>
              <a:endParaRPr lang="zh-CN" altLang="en-US" dirty="0"/>
            </a:p>
          </p:txBody>
        </p:sp>
        <p:cxnSp>
          <p:nvCxnSpPr>
            <p:cNvPr id="24" name="直接箭头连接符 23"/>
            <p:cNvCxnSpPr>
              <a:stCxn id="10" idx="4"/>
              <a:endCxn id="22" idx="0"/>
            </p:cNvCxnSpPr>
            <p:nvPr/>
          </p:nvCxnSpPr>
          <p:spPr>
            <a:xfrm>
              <a:off x="2664674" y="3437072"/>
              <a:ext cx="220394" cy="36114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箭头连接符 24"/>
            <p:cNvCxnSpPr>
              <a:endCxn id="23" idx="0"/>
            </p:cNvCxnSpPr>
            <p:nvPr/>
          </p:nvCxnSpPr>
          <p:spPr>
            <a:xfrm>
              <a:off x="1105486" y="4332787"/>
              <a:ext cx="0" cy="43616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矩形 25"/>
            <p:cNvSpPr/>
            <p:nvPr/>
          </p:nvSpPr>
          <p:spPr>
            <a:xfrm>
              <a:off x="2494156" y="5266601"/>
              <a:ext cx="184730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endParaRPr lang="zh-CN" altLang="en-US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97029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ngzhong">
      <a:majorFont>
        <a:latin typeface="Palatino Linotype"/>
        <a:ea typeface="黑体"/>
        <a:cs typeface=""/>
      </a:majorFont>
      <a:minorFont>
        <a:latin typeface="Palatino Linotype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7532</TotalTime>
  <Words>452</Words>
  <Application>Microsoft Office PowerPoint</Application>
  <PresentationFormat>全屏显示(4:3)</PresentationFormat>
  <Paragraphs>183</Paragraphs>
  <Slides>16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5" baseType="lpstr">
      <vt:lpstr>Vani</vt:lpstr>
      <vt:lpstr>黑体</vt:lpstr>
      <vt:lpstr>宋体</vt:lpstr>
      <vt:lpstr>Arial</vt:lpstr>
      <vt:lpstr>Calibri</vt:lpstr>
      <vt:lpstr>Cambria Math</vt:lpstr>
      <vt:lpstr>Palatino Linotype</vt:lpstr>
      <vt:lpstr>Verdana</vt:lpstr>
      <vt:lpstr>Office Theme</vt:lpstr>
      <vt:lpstr>An Introduction to AI 人工智能入门 Class #4 极大极小过程</vt:lpstr>
      <vt:lpstr>本节课安排</vt:lpstr>
      <vt:lpstr>回顾“搜索”</vt:lpstr>
      <vt:lpstr>用搜索树解决问题</vt:lpstr>
      <vt:lpstr>搜索树与博弈树区别</vt:lpstr>
      <vt:lpstr>叶子节点</vt:lpstr>
      <vt:lpstr>叶子节点</vt:lpstr>
      <vt:lpstr>由终局倒推之前的局面 （backward induction）</vt:lpstr>
      <vt:lpstr>极大极小值算法</vt:lpstr>
      <vt:lpstr>Minimax函数</vt:lpstr>
      <vt:lpstr>例：取石子</vt:lpstr>
      <vt:lpstr>取石子</vt:lpstr>
      <vt:lpstr>取石子</vt:lpstr>
      <vt:lpstr>取石子</vt:lpstr>
      <vt:lpstr>三子棋</vt:lpstr>
      <vt:lpstr>三子棋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Game theory</dc:title>
  <dc:creator>IIIS</dc:creator>
  <cp:lastModifiedBy>Pingzhong Tang</cp:lastModifiedBy>
  <cp:revision>1777</cp:revision>
  <dcterms:created xsi:type="dcterms:W3CDTF">2013-02-13T13:56:05Z</dcterms:created>
  <dcterms:modified xsi:type="dcterms:W3CDTF">2018-03-19T06:31:42Z</dcterms:modified>
</cp:coreProperties>
</file>