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6" r:id="rId3"/>
    <p:sldId id="287" r:id="rId4"/>
    <p:sldId id="282" r:id="rId5"/>
    <p:sldId id="283" r:id="rId6"/>
    <p:sldId id="284" r:id="rId7"/>
    <p:sldId id="288" r:id="rId8"/>
    <p:sldId id="257" r:id="rId9"/>
    <p:sldId id="258" r:id="rId10"/>
    <p:sldId id="259" r:id="rId11"/>
    <p:sldId id="280" r:id="rId12"/>
    <p:sldId id="289" r:id="rId13"/>
    <p:sldId id="261" r:id="rId14"/>
    <p:sldId id="263" r:id="rId15"/>
    <p:sldId id="264" r:id="rId16"/>
    <p:sldId id="265" r:id="rId17"/>
    <p:sldId id="285" r:id="rId18"/>
    <p:sldId id="267" r:id="rId19"/>
    <p:sldId id="270" r:id="rId20"/>
    <p:sldId id="274" r:id="rId21"/>
    <p:sldId id="275" r:id="rId22"/>
    <p:sldId id="278" r:id="rId2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5" autoAdjust="0"/>
    <p:restoredTop sz="94643" autoAdjust="0"/>
  </p:normalViewPr>
  <p:slideViewPr>
    <p:cSldViewPr>
      <p:cViewPr varScale="1">
        <p:scale>
          <a:sx n="120" d="100"/>
          <a:sy n="120" d="100"/>
        </p:scale>
        <p:origin x="3557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98" y="-7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67C97-E906-483B-92C0-4FD6DF705583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E8F64-9A3E-4423-AC35-7B3AB7634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08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63D16-44CB-4E52-924C-1AC2B2623C8F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F95C0-A644-452C-B8BC-D155A30FF4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57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D56E-2758-4E6C-9DAB-80582A1C9F4F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iiis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6800" y="5334000"/>
            <a:ext cx="714375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CBEB-8FA3-4A6F-AA4F-FF3FEF544DC6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C2A6A-05DD-4289-961F-A2FF56F81D26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CE0C-9E21-4194-A120-567F954BC0BF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BEEF1-635F-4EDD-8CEA-929D4057E754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60D6-0528-4468-8781-59CE26C12A06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75DA-91F1-4265-B830-90B87DF291A6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A39F0-9AA0-4C67-8E17-AAE55364985B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80D4-8F80-4C32-88C8-EE4ECB9C66E4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DA21-8969-4214-9CFD-0068AA757D0D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73A2-B22B-418A-BC40-1744E1F7C5A7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65A10-C239-4ECC-BC33-43EFA6BAC781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557FA-6B0C-4C9C-8050-F825887ADC45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Pingzhong</a:t>
            </a:r>
            <a:r>
              <a:rPr lang="en-US" dirty="0" smtClean="0"/>
              <a:t> Tang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3DF65-B247-4BA4-8211-448D7BD3BB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0qcHhBSbyV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vdisk.weibo.com/s/BE2Z8B94-5w97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lvkf14@mails.tsinghua.edu.cn" TargetMode="External"/><Relationship Id="rId2" Type="http://schemas.openxmlformats.org/officeDocument/2006/relationships/hyperlink" Target="mailto:kenshin@tsinghua.edu.cn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8229600" cy="25146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An Introduction to AI</a:t>
            </a:r>
            <a:br>
              <a:rPr lang="en-US" b="1" dirty="0" smtClean="0">
                <a:solidFill>
                  <a:schemeClr val="tx2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</a:br>
            <a:r>
              <a:rPr lang="zh-CN" altLang="en-US" b="1" dirty="0" smtClean="0">
                <a:solidFill>
                  <a:schemeClr val="tx2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人工智能入门</a:t>
            </a:r>
            <a:r>
              <a:rPr lang="en-US" altLang="zh-CN" b="1" dirty="0" smtClean="0">
                <a:solidFill>
                  <a:schemeClr val="tx2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/>
            </a:r>
            <a:br>
              <a:rPr lang="en-US" altLang="zh-CN" b="1" dirty="0" smtClean="0">
                <a:solidFill>
                  <a:schemeClr val="tx2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</a:br>
            <a:r>
              <a:rPr lang="en-US" altLang="zh-CN" b="1" dirty="0" smtClean="0">
                <a:solidFill>
                  <a:schemeClr val="tx2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Class #1</a:t>
            </a:r>
            <a:br>
              <a:rPr lang="en-US" altLang="zh-CN" b="1" dirty="0" smtClean="0">
                <a:solidFill>
                  <a:schemeClr val="tx2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</a:br>
            <a:r>
              <a:rPr lang="zh-CN" altLang="en-US" b="1" dirty="0" smtClean="0">
                <a:solidFill>
                  <a:schemeClr val="tx2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简介</a:t>
            </a:r>
            <a:endParaRPr lang="en-US" b="1" dirty="0">
              <a:solidFill>
                <a:schemeClr val="tx2"/>
              </a:solidFill>
              <a:latin typeface="Palatino Linotype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276600"/>
            <a:ext cx="8153400" cy="1752600"/>
          </a:xfrm>
        </p:spPr>
        <p:txBody>
          <a:bodyPr>
            <a:normAutofit/>
          </a:bodyPr>
          <a:lstStyle/>
          <a:p>
            <a:r>
              <a:rPr lang="zh-CN" altLang="en-US" u="sng" dirty="0" smtClean="0">
                <a:solidFill>
                  <a:schemeClr val="tx1"/>
                </a:solidFill>
                <a:cs typeface="Vani" pitchFamily="34" charset="0"/>
              </a:rPr>
              <a:t>唐平中</a:t>
            </a:r>
            <a:endParaRPr lang="en-US" altLang="zh-CN" u="sng" dirty="0" smtClean="0">
              <a:solidFill>
                <a:schemeClr val="tx1"/>
              </a:solidFill>
              <a:cs typeface="Vani" pitchFamily="34" charset="0"/>
            </a:endParaRPr>
          </a:p>
          <a:p>
            <a:r>
              <a:rPr lang="zh-CN" altLang="en-US" u="sng" dirty="0" smtClean="0">
                <a:solidFill>
                  <a:schemeClr val="tx1"/>
                </a:solidFill>
                <a:cs typeface="Vani" pitchFamily="34" charset="0"/>
              </a:rPr>
              <a:t>清华大学</a:t>
            </a:r>
            <a:endParaRPr lang="en-US" altLang="zh-CN" u="sng" dirty="0" smtClean="0">
              <a:solidFill>
                <a:schemeClr val="tx1"/>
              </a:solidFill>
              <a:cs typeface="Vani" pitchFamily="34" charset="0"/>
            </a:endParaRPr>
          </a:p>
          <a:p>
            <a:r>
              <a:rPr lang="en-US" altLang="zh-CN" u="sng" dirty="0" smtClean="0">
                <a:solidFill>
                  <a:schemeClr val="tx1"/>
                </a:solidFill>
                <a:cs typeface="Vani" pitchFamily="34" charset="0"/>
              </a:rPr>
              <a:t>kenshin@tsinghua.edu.cn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5417-0A8D-4FA8-B990-57C7FDB2B8FA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Pingzhong</a:t>
            </a:r>
            <a:r>
              <a:rPr lang="en-US" dirty="0" smtClean="0"/>
              <a:t> Tang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03VSoo4lx07dIqVu4xq010f01002jVF0k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4538" y="1600200"/>
            <a:ext cx="2574925" cy="4525963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Or several robots?</a:t>
            </a:r>
            <a:br>
              <a:rPr lang="en-US" altLang="zh-CN" dirty="0" smtClean="0"/>
            </a:br>
            <a:r>
              <a:rPr lang="zh-CN" altLang="en-US" dirty="0" smtClean="0"/>
              <a:t>或者机器人</a:t>
            </a:r>
            <a:r>
              <a:rPr lang="zh-CN" altLang="en-US" dirty="0"/>
              <a:t>足球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84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01fJyX0lx07fRRaLaeI0104010092pD0k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Or whatever this is?</a:t>
            </a:r>
            <a:br>
              <a:rPr lang="en-US" altLang="zh-CN" dirty="0" smtClean="0"/>
            </a:br>
            <a:r>
              <a:rPr lang="zh-CN" altLang="en-US" dirty="0" smtClean="0"/>
              <a:t>这个？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2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AI</a:t>
            </a:r>
            <a:r>
              <a:rPr lang="zh-CN" altLang="en-US" dirty="0" smtClean="0"/>
              <a:t>定义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55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The definition of AI (</a:t>
            </a:r>
            <a:r>
              <a:rPr lang="zh-CN" altLang="en-US" dirty="0" smtClean="0"/>
              <a:t>人工智能的定义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Some recent advances (AI</a:t>
            </a:r>
            <a:r>
              <a:rPr lang="zh-CN" altLang="en-US" dirty="0" smtClean="0"/>
              <a:t>的一些最新进展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Encourage you to learn AI (</a:t>
            </a:r>
            <a:r>
              <a:rPr lang="zh-CN" altLang="en-US" dirty="0" smtClean="0"/>
              <a:t>鼓励同学们学习</a:t>
            </a:r>
            <a:r>
              <a:rPr lang="en-US" altLang="zh-CN" dirty="0" smtClean="0"/>
              <a:t>AI)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The purpose of this lecture</a:t>
            </a:r>
            <a:br>
              <a:rPr lang="en-US" altLang="zh-CN" dirty="0" smtClean="0"/>
            </a:br>
            <a:r>
              <a:rPr lang="zh-CN" altLang="en-US" dirty="0" smtClean="0"/>
              <a:t>这节课的目的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54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Computer science and </a:t>
            </a:r>
            <a:r>
              <a:rPr lang="en-US" altLang="zh-CN" dirty="0" smtClean="0"/>
              <a:t>AI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/>
              <a:t>计算机科学与人工智能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4419600" cy="4525963"/>
          </a:xfrm>
        </p:spPr>
        <p:txBody>
          <a:bodyPr/>
          <a:lstStyle/>
          <a:p>
            <a:r>
              <a:rPr lang="zh-CN" altLang="en-US" dirty="0" smtClean="0"/>
              <a:t>计算机科学（宽泛）</a:t>
            </a:r>
            <a:r>
              <a:rPr lang="en-US" altLang="zh-CN" dirty="0" smtClean="0"/>
              <a:t>: </a:t>
            </a:r>
          </a:p>
          <a:p>
            <a:pPr lvl="1"/>
            <a:r>
              <a:rPr lang="zh-CN" altLang="en-US" dirty="0" smtClean="0"/>
              <a:t>让</a:t>
            </a:r>
            <a:r>
              <a:rPr lang="zh-CN" altLang="en-US" dirty="0"/>
              <a:t>计算机</a:t>
            </a:r>
            <a:r>
              <a:rPr lang="zh-CN" altLang="en-US" dirty="0" smtClean="0"/>
              <a:t>自动地完成</a:t>
            </a:r>
            <a:r>
              <a:rPr lang="zh-CN" altLang="en-US" dirty="0"/>
              <a:t>某</a:t>
            </a:r>
            <a:r>
              <a:rPr lang="zh-CN" altLang="en-US" dirty="0" smtClean="0"/>
              <a:t>任务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19600" cy="4525963"/>
          </a:xfrm>
        </p:spPr>
        <p:txBody>
          <a:bodyPr/>
          <a:lstStyle/>
          <a:p>
            <a:r>
              <a:rPr lang="zh-CN" altLang="en-US" dirty="0" smtClean="0"/>
              <a:t>人工智能（特殊）</a:t>
            </a:r>
            <a:r>
              <a:rPr lang="en-US" altLang="zh-CN" dirty="0" smtClean="0"/>
              <a:t>: </a:t>
            </a:r>
          </a:p>
          <a:p>
            <a:pPr lvl="1"/>
            <a:r>
              <a:rPr lang="zh-CN" altLang="en-US" dirty="0" smtClean="0"/>
              <a:t>让</a:t>
            </a:r>
            <a:r>
              <a:rPr lang="zh-CN" altLang="en-US" dirty="0"/>
              <a:t>计算机智</a:t>
            </a:r>
            <a:r>
              <a:rPr lang="zh-CN" altLang="en-US" dirty="0" smtClean="0"/>
              <a:t>能</a:t>
            </a:r>
            <a:r>
              <a:rPr lang="zh-CN" altLang="en-US" dirty="0"/>
              <a:t>地</a:t>
            </a:r>
            <a:r>
              <a:rPr lang="zh-CN" altLang="en-US" dirty="0" smtClean="0"/>
              <a:t>完成某任务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75DA-91F1-4265-B830-90B87DF291A6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04872"/>
            <a:ext cx="3078747" cy="2629128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90800"/>
            <a:ext cx="2485746" cy="1776178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43400"/>
            <a:ext cx="2485746" cy="16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89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Definition of AI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  <p:graphicFrame>
        <p:nvGraphicFramePr>
          <p:cNvPr id="9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44859"/>
              </p:ext>
            </p:extLst>
          </p:nvPr>
        </p:nvGraphicFramePr>
        <p:xfrm>
          <a:off x="914400" y="2438400"/>
          <a:ext cx="7086600" cy="1219200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Thinking Humanly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Thinking Rationally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Acting Humanly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Acting Rationally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587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en-US" altLang="zh-CN" dirty="0" smtClean="0"/>
              <a:t>cting humanly?     (</a:t>
            </a:r>
            <a:r>
              <a:rPr lang="zh-CN" altLang="en-US" dirty="0" smtClean="0"/>
              <a:t>像人一样行动？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Answer: </a:t>
            </a:r>
            <a:r>
              <a:rPr lang="en-US" altLang="zh-CN" dirty="0" smtClean="0">
                <a:solidFill>
                  <a:srgbClr val="C00000"/>
                </a:solidFill>
              </a:rPr>
              <a:t>Turing test</a:t>
            </a:r>
            <a:r>
              <a:rPr lang="en-US" altLang="zh-CN" dirty="0" smtClean="0"/>
              <a:t> (</a:t>
            </a:r>
            <a:r>
              <a:rPr lang="zh-CN" altLang="en-US" dirty="0" smtClean="0"/>
              <a:t>图灵测试</a:t>
            </a:r>
            <a:r>
              <a:rPr lang="en-US" altLang="zh-CN" dirty="0" smtClean="0"/>
              <a:t>) aka. </a:t>
            </a:r>
            <a:r>
              <a:rPr lang="en-US" altLang="zh-CN" dirty="0" smtClean="0">
                <a:solidFill>
                  <a:srgbClr val="C00000"/>
                </a:solidFill>
              </a:rPr>
              <a:t>The </a:t>
            </a:r>
            <a:r>
              <a:rPr lang="en-US" altLang="zh-CN" dirty="0">
                <a:solidFill>
                  <a:srgbClr val="C00000"/>
                </a:solidFill>
              </a:rPr>
              <a:t>I</a:t>
            </a:r>
            <a:r>
              <a:rPr lang="en-US" altLang="zh-CN" dirty="0" smtClean="0">
                <a:solidFill>
                  <a:srgbClr val="C00000"/>
                </a:solidFill>
              </a:rPr>
              <a:t>mitation Game </a:t>
            </a:r>
            <a:r>
              <a:rPr lang="en-US" altLang="zh-CN" dirty="0" smtClean="0"/>
              <a:t>(</a:t>
            </a:r>
            <a:r>
              <a:rPr lang="zh-CN" altLang="en-US" dirty="0" smtClean="0"/>
              <a:t>模仿游戏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Turing test </a:t>
            </a:r>
            <a:br>
              <a:rPr lang="en-US" altLang="zh-CN" dirty="0" smtClean="0"/>
            </a:br>
            <a:r>
              <a:rPr lang="zh-CN" altLang="en-US" dirty="0" smtClean="0"/>
              <a:t>图灵测试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  <p:pic>
        <p:nvPicPr>
          <p:cNvPr id="7" name="Picture 4" descr="tu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57600"/>
            <a:ext cx="39481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87" y="3609975"/>
            <a:ext cx="1113813" cy="1447800"/>
          </a:xfrm>
          <a:prstGeom prst="rect">
            <a:avLst/>
          </a:prstGeom>
        </p:spPr>
      </p:pic>
      <p:pic>
        <p:nvPicPr>
          <p:cNvPr id="1026" name="Picture 2" descr="https://images-na.ssl-images-amazon.com/images/M/MV5BZmY4OWNhODktNDA3Mi00N2M5LTkwMjItYWZkNjE0ZjE2OGYxL2ltYWdlXkEyXkFqcGdeQXVyNTAyODkwOQ@@._V1_SY1000_SX706_AL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78225"/>
            <a:ext cx="1027176" cy="145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866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Can Siri pass Turing test? (Siri</a:t>
            </a:r>
            <a:r>
              <a:rPr lang="zh-CN" altLang="en-US" dirty="0" smtClean="0"/>
              <a:t>能通过图灵测试吗</a:t>
            </a:r>
            <a:r>
              <a:rPr lang="en-US" altLang="zh-CN" dirty="0" smtClean="0"/>
              <a:t>)</a:t>
            </a:r>
          </a:p>
          <a:p>
            <a:pPr lvl="1"/>
            <a:r>
              <a:rPr lang="en-US" altLang="zh-CN" dirty="0">
                <a:hlinkClick r:id="rId2"/>
              </a:rPr>
              <a:t>https://</a:t>
            </a:r>
            <a:r>
              <a:rPr lang="en-US" altLang="zh-CN" dirty="0" smtClean="0">
                <a:hlinkClick r:id="rId2"/>
              </a:rPr>
              <a:t>www.youtube.com/watch?v=0qcHhBSbyVw</a:t>
            </a:r>
            <a:endParaRPr lang="en-US" altLang="zh-CN" dirty="0" smtClean="0"/>
          </a:p>
          <a:p>
            <a:pPr lvl="1"/>
            <a:endParaRPr lang="en-US" altLang="zh-CN" dirty="0" smtClean="0"/>
          </a:p>
          <a:p>
            <a:r>
              <a:rPr lang="en-US" altLang="zh-CN" dirty="0" smtClean="0"/>
              <a:t>Captcha and Turing test?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Captcha</a:t>
            </a:r>
            <a:r>
              <a:rPr lang="zh-CN" altLang="en-US" dirty="0" smtClean="0"/>
              <a:t>与图灵测试）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Turing test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  <p:pic>
        <p:nvPicPr>
          <p:cNvPr id="2050" name="Picture 2" descr="Image result for Si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11137"/>
            <a:ext cx="2971800" cy="223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011137"/>
            <a:ext cx="2987299" cy="2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32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AI</a:t>
            </a:r>
            <a:r>
              <a:rPr lang="zh-CN" altLang="en-US" dirty="0" smtClean="0"/>
              <a:t>实例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84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DA21-8969-4214-9CFD-0068AA757D0D}" type="datetime1">
              <a:rPr lang="en-US" smtClean="0"/>
              <a:pPr/>
              <a:t>3/3/2018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Flappy Bird Bot - Reinforcement Learning AI-79BWQUN_Nj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62100"/>
            <a:ext cx="9144000" cy="5143500"/>
          </a:xfrm>
          <a:prstGeom prst="rect">
            <a:avLst/>
          </a:prstGeom>
        </p:spPr>
      </p:pic>
      <p:sp>
        <p:nvSpPr>
          <p:cNvPr id="7" name="标题 2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#1. AI and computer games </a:t>
            </a:r>
          </a:p>
          <a:p>
            <a:r>
              <a:rPr lang="en-US" altLang="zh-CN" dirty="0" smtClean="0"/>
              <a:t>(</a:t>
            </a:r>
            <a:r>
              <a:rPr lang="zh-CN" altLang="en-US" dirty="0" smtClean="0"/>
              <a:t>人工智能与</a:t>
            </a:r>
            <a:r>
              <a:rPr lang="zh-CN" altLang="en-US" dirty="0"/>
              <a:t>游戏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13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课程概要（</a:t>
            </a:r>
            <a:r>
              <a:rPr lang="en-US" altLang="zh-CN" dirty="0" smtClean="0"/>
              <a:t>10min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smtClean="0"/>
              <a:t>AI</a:t>
            </a:r>
            <a:r>
              <a:rPr lang="zh-CN" altLang="en-US" dirty="0" smtClean="0"/>
              <a:t>印象（</a:t>
            </a:r>
            <a:r>
              <a:rPr lang="en-US" altLang="zh-CN" dirty="0" smtClean="0"/>
              <a:t>5min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smtClean="0"/>
              <a:t>AI</a:t>
            </a:r>
            <a:r>
              <a:rPr lang="zh-CN" altLang="en-US" dirty="0" smtClean="0"/>
              <a:t>定义（</a:t>
            </a:r>
            <a:r>
              <a:rPr lang="en-US" altLang="zh-CN" dirty="0" smtClean="0"/>
              <a:t>10min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smtClean="0"/>
              <a:t>AI</a:t>
            </a:r>
            <a:r>
              <a:rPr lang="zh-CN" altLang="en-US" dirty="0" smtClean="0"/>
              <a:t>实例（</a:t>
            </a:r>
            <a:r>
              <a:rPr lang="en-US" altLang="zh-CN" dirty="0" smtClean="0"/>
              <a:t>20min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本节课安排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18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#2. AI and image</a:t>
            </a:r>
            <a:br>
              <a:rPr lang="en-US" altLang="zh-CN" dirty="0" smtClean="0"/>
            </a:br>
            <a:r>
              <a:rPr lang="zh-CN" altLang="en-US" dirty="0" smtClean="0"/>
              <a:t>人工智能与图像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Neural art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  <p:pic>
        <p:nvPicPr>
          <p:cNvPr id="7170" name="Picture 2" descr="http://www.52cs.org/wp-content/uploads/2015/12/fang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257800" cy="213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433827" y="6031468"/>
            <a:ext cx="440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https://github.com/jcjohnson/neural-style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00200"/>
            <a:ext cx="3750019" cy="31854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" y="3734173"/>
            <a:ext cx="4107456" cy="308794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419600" y="5257800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I hope this can be created in class!</a:t>
            </a:r>
          </a:p>
          <a:p>
            <a:r>
              <a:rPr lang="zh-CN" altLang="en-US" dirty="0" smtClean="0"/>
              <a:t>希望课堂中能有学生</a:t>
            </a:r>
            <a:r>
              <a:rPr lang="zh-CN" altLang="en-US" dirty="0"/>
              <a:t>能</a:t>
            </a:r>
            <a:r>
              <a:rPr lang="zh-CN" altLang="en-US" dirty="0" smtClean="0"/>
              <a:t>完成这样的作品！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3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#3. AI and image</a:t>
            </a:r>
            <a:br>
              <a:rPr lang="en-US" altLang="zh-CN" dirty="0"/>
            </a:br>
            <a:r>
              <a:rPr lang="zh-CN" altLang="en-US" dirty="0"/>
              <a:t>人工智能与</a:t>
            </a:r>
            <a:r>
              <a:rPr lang="zh-CN" altLang="en-US" dirty="0" smtClean="0"/>
              <a:t>图像 </a:t>
            </a:r>
            <a:r>
              <a:rPr lang="en-US" altLang="zh-CN" dirty="0" smtClean="0"/>
              <a:t>(automatic captioning)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09" y="1403569"/>
            <a:ext cx="7250791" cy="54544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6200" y="953869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https://research.googleblog.com/2016/09/show-and-tell-image-captioning-open.html</a:t>
            </a:r>
          </a:p>
        </p:txBody>
      </p:sp>
    </p:spTree>
    <p:extLst>
      <p:ext uri="{BB962C8B-B14F-4D97-AF65-F5344CB8AC3E}">
        <p14:creationId xmlns:p14="http://schemas.microsoft.com/office/powerpoint/2010/main" val="3246842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谢谢聆听！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Q&amp;A </a:t>
            </a:r>
            <a:r>
              <a:rPr lang="zh-CN" altLang="en-US" dirty="0" smtClean="0"/>
              <a:t>问答时间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1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课程概要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69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每周学时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两个</a:t>
            </a:r>
            <a:r>
              <a:rPr lang="en-US" altLang="zh-CN" dirty="0" smtClean="0"/>
              <a:t>45</a:t>
            </a:r>
            <a:r>
              <a:rPr lang="zh-CN" altLang="en-US" dirty="0" smtClean="0"/>
              <a:t>分钟课堂讲授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45</a:t>
            </a:r>
            <a:r>
              <a:rPr lang="zh-CN" altLang="en-US" dirty="0" smtClean="0"/>
              <a:t>分钟编程作业</a:t>
            </a:r>
            <a:endParaRPr lang="en-US" altLang="zh-CN" dirty="0" smtClean="0"/>
          </a:p>
          <a:p>
            <a:r>
              <a:rPr lang="zh-CN" altLang="en-US" dirty="0" smtClean="0"/>
              <a:t>共</a:t>
            </a:r>
            <a:r>
              <a:rPr lang="en-US" altLang="zh-CN" dirty="0" smtClean="0"/>
              <a:t>5</a:t>
            </a:r>
            <a:r>
              <a:rPr lang="zh-CN" altLang="en-US" dirty="0" smtClean="0"/>
              <a:t>个主题，每周</a:t>
            </a:r>
            <a:r>
              <a:rPr lang="en-US" altLang="zh-CN" dirty="0" smtClean="0"/>
              <a:t>1</a:t>
            </a:r>
            <a:r>
              <a:rPr lang="zh-CN" altLang="en-US" dirty="0" smtClean="0"/>
              <a:t>个主题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搜索 （迷宫，</a:t>
            </a:r>
            <a:r>
              <a:rPr lang="en-US" altLang="zh-CN" dirty="0" smtClean="0"/>
              <a:t>BFS</a:t>
            </a:r>
            <a:r>
              <a:rPr lang="zh-CN" altLang="en-US" dirty="0" smtClean="0"/>
              <a:t>，</a:t>
            </a:r>
            <a:r>
              <a:rPr lang="en-US" altLang="zh-CN" dirty="0" smtClean="0"/>
              <a:t>DFS</a:t>
            </a:r>
            <a:r>
              <a:rPr lang="zh-CN" altLang="en-US" dirty="0" smtClean="0"/>
              <a:t>，</a:t>
            </a:r>
            <a:r>
              <a:rPr lang="en-US" altLang="zh-CN" dirty="0" smtClean="0"/>
              <a:t>A</a:t>
            </a:r>
            <a:r>
              <a:rPr lang="zh-CN" altLang="en-US" dirty="0" smtClean="0"/>
              <a:t>*）</a:t>
            </a:r>
            <a:endParaRPr lang="en-US" altLang="zh-CN" dirty="0" smtClean="0"/>
          </a:p>
          <a:p>
            <a:pPr lvl="1"/>
            <a:r>
              <a:rPr lang="zh-CN" altLang="zh-CN" dirty="0"/>
              <a:t>双人博弈（博弈树，</a:t>
            </a:r>
            <a:r>
              <a:rPr lang="zh-CN" altLang="en-US" dirty="0"/>
              <a:t>三子棋</a:t>
            </a:r>
            <a:r>
              <a:rPr lang="zh-CN" altLang="en-US" dirty="0" smtClean="0"/>
              <a:t>，</a:t>
            </a:r>
            <a:r>
              <a:rPr lang="en-US" altLang="zh-CN" dirty="0" smtClean="0"/>
              <a:t>mini-max</a:t>
            </a:r>
            <a:r>
              <a:rPr lang="zh-CN" altLang="en-US" dirty="0" smtClean="0"/>
              <a:t>过程</a:t>
            </a:r>
            <a:r>
              <a:rPr lang="zh-CN" altLang="zh-CN" dirty="0"/>
              <a:t>）</a:t>
            </a:r>
          </a:p>
          <a:p>
            <a:pPr lvl="1"/>
            <a:r>
              <a:rPr lang="zh-CN" altLang="zh-CN" dirty="0"/>
              <a:t>双人博弈（五子棋</a:t>
            </a:r>
            <a:r>
              <a:rPr lang="zh-CN" altLang="en-US" dirty="0"/>
              <a:t>，</a:t>
            </a:r>
            <a:r>
              <a:rPr lang="en-US" altLang="zh-CN" dirty="0"/>
              <a:t>Alpha-beta</a:t>
            </a:r>
            <a:r>
              <a:rPr lang="zh-CN" altLang="en-US" dirty="0"/>
              <a:t>剪枝</a:t>
            </a:r>
            <a:r>
              <a:rPr lang="zh-CN" altLang="zh-CN" dirty="0"/>
              <a:t>）</a:t>
            </a:r>
          </a:p>
          <a:p>
            <a:pPr lvl="1"/>
            <a:r>
              <a:rPr lang="zh-CN" altLang="zh-CN" dirty="0"/>
              <a:t>机器学习（</a:t>
            </a:r>
            <a:r>
              <a:rPr lang="zh-CN" altLang="en-US" dirty="0"/>
              <a:t>决策树，</a:t>
            </a:r>
            <a:r>
              <a:rPr lang="zh-CN" altLang="zh-CN" dirty="0" smtClean="0"/>
              <a:t>线性回归</a:t>
            </a:r>
            <a:r>
              <a:rPr lang="zh-CN" altLang="en-US" dirty="0" smtClean="0"/>
              <a:t>，深度学习</a:t>
            </a:r>
            <a:r>
              <a:rPr lang="zh-CN" altLang="zh-CN" dirty="0" smtClean="0"/>
              <a:t>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课程项目（学生主导，优秀作品参赛）</a:t>
            </a:r>
            <a:endParaRPr lang="en-US" altLang="zh-CN" dirty="0" smtClean="0"/>
          </a:p>
          <a:p>
            <a:pPr lvl="1"/>
            <a:endParaRPr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课程概要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17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学习本课程，需要下列背景知识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编程背景知识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自学</a:t>
            </a:r>
            <a:r>
              <a:rPr lang="en-US" altLang="zh-CN" dirty="0" smtClean="0"/>
              <a:t>Python</a:t>
            </a:r>
            <a:r>
              <a:rPr lang="zh-CN" altLang="en-US" dirty="0" smtClean="0"/>
              <a:t>编程教程 （</a:t>
            </a:r>
            <a:r>
              <a:rPr lang="en-US" altLang="zh-CN" dirty="0" smtClean="0"/>
              <a:t>13</a:t>
            </a:r>
            <a:r>
              <a:rPr lang="zh-CN" altLang="en-US" dirty="0" smtClean="0"/>
              <a:t>页</a:t>
            </a:r>
            <a:r>
              <a:rPr lang="en-US" altLang="zh-CN" dirty="0" smtClean="0"/>
              <a:t>-67</a:t>
            </a:r>
            <a:r>
              <a:rPr lang="zh-CN" altLang="en-US" dirty="0" smtClean="0"/>
              <a:t>页；</a:t>
            </a:r>
            <a:r>
              <a:rPr lang="en-US" altLang="zh-CN" dirty="0" smtClean="0"/>
              <a:t>80</a:t>
            </a:r>
            <a:r>
              <a:rPr lang="zh-CN" altLang="en-US" dirty="0" smtClean="0"/>
              <a:t>页</a:t>
            </a:r>
            <a:r>
              <a:rPr lang="en-US" altLang="zh-CN" dirty="0" smtClean="0"/>
              <a:t>-82</a:t>
            </a:r>
            <a:r>
              <a:rPr lang="zh-CN" altLang="en-US" dirty="0" smtClean="0"/>
              <a:t>页）</a:t>
            </a:r>
            <a:endParaRPr lang="en-US" altLang="zh-CN" dirty="0" smtClean="0"/>
          </a:p>
          <a:p>
            <a:pPr lvl="2"/>
            <a:r>
              <a:rPr lang="en-US" altLang="zh-CN" dirty="0">
                <a:hlinkClick r:id="rId2"/>
              </a:rPr>
              <a:t>http://</a:t>
            </a:r>
            <a:r>
              <a:rPr lang="en-US" altLang="zh-CN" dirty="0" smtClean="0">
                <a:hlinkClick r:id="rId2"/>
              </a:rPr>
              <a:t>vdisk.weibo.com/s/BE2Z8B94-5w97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计算机思维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算法设计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编程实现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数学背景知识</a:t>
            </a:r>
            <a:endParaRPr lang="en-US" altLang="zh-CN" dirty="0" smtClean="0"/>
          </a:p>
          <a:p>
            <a:pPr lvl="2"/>
            <a:r>
              <a:rPr lang="zh-CN" altLang="en-US" dirty="0"/>
              <a:t>函数</a:t>
            </a:r>
            <a:endParaRPr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课程背景知识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70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410200"/>
          </a:xfrm>
        </p:spPr>
        <p:txBody>
          <a:bodyPr>
            <a:normAutofit lnSpcReduction="10000"/>
          </a:bodyPr>
          <a:lstStyle/>
          <a:p>
            <a:r>
              <a:rPr lang="zh-CN" altLang="en-US" dirty="0" smtClean="0"/>
              <a:t>清华大学</a:t>
            </a:r>
            <a:endParaRPr lang="en-US" altLang="zh-CN" dirty="0" smtClean="0"/>
          </a:p>
          <a:p>
            <a:pPr lvl="1"/>
            <a:r>
              <a:rPr lang="zh-CN" altLang="en-US" dirty="0"/>
              <a:t>唐平</a:t>
            </a:r>
            <a:r>
              <a:rPr lang="zh-CN" altLang="en-US" dirty="0" smtClean="0"/>
              <a:t>中 清华大学姚班教授 </a:t>
            </a:r>
            <a:r>
              <a:rPr lang="en-US" altLang="zh-CN" dirty="0" smtClean="0">
                <a:hlinkClick r:id="rId2"/>
              </a:rPr>
              <a:t>kenshin@tsinghua.edu.cn</a:t>
            </a:r>
            <a:endParaRPr lang="en-US" altLang="zh-CN" dirty="0" smtClean="0"/>
          </a:p>
          <a:p>
            <a:pPr lvl="1"/>
            <a:r>
              <a:rPr lang="zh-CN" altLang="en-US" sz="1600" dirty="0"/>
              <a:t>中组部青年千人计划</a:t>
            </a:r>
          </a:p>
          <a:p>
            <a:pPr lvl="1"/>
            <a:r>
              <a:rPr lang="zh-CN" altLang="en-US" sz="1600" dirty="0" smtClean="0"/>
              <a:t>微软</a:t>
            </a:r>
            <a:r>
              <a:rPr lang="zh-CN" altLang="en-US" sz="1600" dirty="0"/>
              <a:t>亚洲研究院铸星计划</a:t>
            </a:r>
          </a:p>
          <a:p>
            <a:pPr lvl="1"/>
            <a:r>
              <a:rPr lang="zh-CN" altLang="en-US" sz="1600" dirty="0"/>
              <a:t>阿里巴巴</a:t>
            </a:r>
            <a:r>
              <a:rPr lang="en-US" altLang="zh-CN" sz="1600" dirty="0"/>
              <a:t>AIR</a:t>
            </a:r>
            <a:r>
              <a:rPr lang="zh-CN" altLang="en-US" sz="1600" dirty="0"/>
              <a:t>全球创新研究计划首批获奖者</a:t>
            </a:r>
          </a:p>
          <a:p>
            <a:pPr lvl="1"/>
            <a:r>
              <a:rPr lang="zh-CN" altLang="en-US" sz="1600" dirty="0"/>
              <a:t>国家自然科学基金中国</a:t>
            </a:r>
            <a:r>
              <a:rPr lang="en-US" altLang="zh-CN" sz="1600" dirty="0"/>
              <a:t>-</a:t>
            </a:r>
            <a:r>
              <a:rPr lang="zh-CN" altLang="en-US" sz="1600" dirty="0"/>
              <a:t>以色列重点项目首席科学家</a:t>
            </a:r>
          </a:p>
          <a:p>
            <a:pPr lvl="1"/>
            <a:r>
              <a:rPr lang="zh-CN" altLang="en-US" sz="1600" dirty="0"/>
              <a:t>美国</a:t>
            </a:r>
            <a:r>
              <a:rPr lang="zh-CN" altLang="en-US" sz="1600" dirty="0" smtClean="0"/>
              <a:t>卡耐基梅隆大学（</a:t>
            </a:r>
            <a:r>
              <a:rPr lang="en-US" altLang="zh-CN" sz="1600" dirty="0" smtClean="0"/>
              <a:t>CMU</a:t>
            </a:r>
            <a:r>
              <a:rPr lang="zh-CN" altLang="en-US" sz="1600" dirty="0" smtClean="0"/>
              <a:t>）计算机</a:t>
            </a:r>
            <a:r>
              <a:rPr lang="zh-CN" altLang="en-US" sz="1600" dirty="0"/>
              <a:t>系博士后研究员</a:t>
            </a:r>
          </a:p>
          <a:p>
            <a:pPr lvl="1"/>
            <a:r>
              <a:rPr lang="zh-CN" altLang="en-US" sz="1600" dirty="0" smtClean="0"/>
              <a:t>斯坦福大学</a:t>
            </a:r>
            <a:r>
              <a:rPr lang="zh-CN" altLang="en-US" sz="1600" dirty="0"/>
              <a:t>计算机系、哈佛大学计算机系、加州大学伯克</a:t>
            </a:r>
            <a:r>
              <a:rPr lang="zh-CN" altLang="en-US" sz="1600" dirty="0" smtClean="0"/>
              <a:t>利访问科学家</a:t>
            </a:r>
            <a:endParaRPr lang="en-US" altLang="zh-CN" sz="1600" dirty="0"/>
          </a:p>
          <a:p>
            <a:pPr lvl="1"/>
            <a:r>
              <a:rPr lang="zh-CN" altLang="en-US" sz="1600" dirty="0"/>
              <a:t>国际人工智能大会</a:t>
            </a:r>
            <a:r>
              <a:rPr lang="en-US" altLang="zh-CN" sz="1600" dirty="0"/>
              <a:t>IJCAI-17</a:t>
            </a:r>
            <a:r>
              <a:rPr lang="zh-CN" altLang="en-US" sz="1600" dirty="0"/>
              <a:t>杰出青年科学家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吕可凡 清华大学姚班学生 </a:t>
            </a:r>
            <a:r>
              <a:rPr lang="en-US" altLang="zh-CN" dirty="0" smtClean="0">
                <a:hlinkClick r:id="rId3"/>
              </a:rPr>
              <a:t>lvkf14@mails.tsinghua.edu.cn</a:t>
            </a:r>
            <a:endParaRPr lang="en-US" altLang="zh-CN" dirty="0"/>
          </a:p>
          <a:p>
            <a:pPr lvl="1"/>
            <a:r>
              <a:rPr lang="zh-CN" altLang="en-US" sz="1600" dirty="0" smtClean="0">
                <a:latin typeface="+mn-ea"/>
              </a:rPr>
              <a:t>姚班大四学生</a:t>
            </a:r>
            <a:endParaRPr lang="en-US" altLang="zh-CN" sz="1600" dirty="0" smtClean="0">
              <a:latin typeface="+mn-ea"/>
            </a:endParaRPr>
          </a:p>
          <a:p>
            <a:pPr lvl="1"/>
            <a:r>
              <a:rPr lang="zh-CN" altLang="en-US" sz="1600" dirty="0" smtClean="0">
                <a:latin typeface="+mn-ea"/>
              </a:rPr>
              <a:t>两届</a:t>
            </a:r>
            <a:r>
              <a:rPr lang="en-US" altLang="zh-CN" sz="1600" dirty="0" smtClean="0">
                <a:latin typeface="+mn-ea"/>
              </a:rPr>
              <a:t>NOI</a:t>
            </a:r>
            <a:r>
              <a:rPr lang="zh-CN" altLang="en-US" sz="1600" dirty="0" smtClean="0">
                <a:latin typeface="+mn-ea"/>
              </a:rPr>
              <a:t>金牌</a:t>
            </a:r>
            <a:endParaRPr lang="en-US" altLang="zh-CN" sz="1600" dirty="0" smtClean="0">
              <a:latin typeface="+mn-ea"/>
            </a:endParaRPr>
          </a:p>
          <a:p>
            <a:pPr lvl="1"/>
            <a:r>
              <a:rPr lang="zh-CN" altLang="en-US" dirty="0" smtClean="0">
                <a:latin typeface="+mn-ea"/>
              </a:rPr>
              <a:t>陈梦静 清华大学博士生 沈蔚然 清华大学博士生</a:t>
            </a:r>
            <a:endParaRPr lang="en-US" altLang="zh-CN" dirty="0" smtClean="0">
              <a:latin typeface="+mn-ea"/>
            </a:endParaRPr>
          </a:p>
          <a:p>
            <a:pPr lvl="1"/>
            <a:r>
              <a:rPr lang="zh-CN" altLang="en-US" dirty="0" smtClean="0">
                <a:latin typeface="+mn-ea"/>
              </a:rPr>
              <a:t>（</a:t>
            </a:r>
            <a:r>
              <a:rPr lang="en-US" altLang="zh-CN" dirty="0" smtClean="0">
                <a:latin typeface="+mn-ea"/>
              </a:rPr>
              <a:t>Optional</a:t>
            </a:r>
            <a:r>
              <a:rPr lang="zh-CN" altLang="en-US" dirty="0" smtClean="0">
                <a:latin typeface="+mn-ea"/>
              </a:rPr>
              <a:t>）</a:t>
            </a:r>
            <a:r>
              <a:rPr lang="en-US" altLang="zh-CN" dirty="0" smtClean="0">
                <a:latin typeface="+mn-ea"/>
              </a:rPr>
              <a:t>IOI</a:t>
            </a:r>
            <a:r>
              <a:rPr lang="zh-CN" altLang="en-US" dirty="0" smtClean="0">
                <a:latin typeface="+mn-ea"/>
              </a:rPr>
              <a:t>金牌参与授课</a:t>
            </a:r>
            <a:endParaRPr lang="en-US" altLang="zh-CN" dirty="0" smtClean="0">
              <a:latin typeface="+mn-ea"/>
            </a:endParaRPr>
          </a:p>
          <a:p>
            <a:r>
              <a:rPr lang="zh-CN" altLang="en-US" dirty="0" smtClean="0">
                <a:latin typeface="+mn-ea"/>
              </a:rPr>
              <a:t>北师大二附中</a:t>
            </a:r>
            <a:endParaRPr lang="en-US" altLang="zh-CN" dirty="0" smtClean="0">
              <a:latin typeface="+mn-ea"/>
            </a:endParaRPr>
          </a:p>
          <a:p>
            <a:pPr lvl="1"/>
            <a:r>
              <a:rPr lang="zh-CN" altLang="en-US" dirty="0">
                <a:latin typeface="+mn-ea"/>
              </a:rPr>
              <a:t>罗明勇</a:t>
            </a:r>
            <a:endParaRPr lang="en-US" altLang="zh-CN" dirty="0" smtClean="0">
              <a:latin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教师组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58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AI</a:t>
            </a:r>
            <a:r>
              <a:rPr lang="zh-CN" altLang="en-US" dirty="0" smtClean="0"/>
              <a:t>印象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20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6200" y="25908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Now, what is your impression about AI?</a:t>
            </a:r>
            <a:br>
              <a:rPr lang="en-US" altLang="zh-CN" dirty="0" smtClean="0"/>
            </a:br>
            <a:r>
              <a:rPr lang="zh-CN" altLang="en-US" dirty="0"/>
              <a:t>你</a:t>
            </a:r>
            <a:r>
              <a:rPr lang="zh-CN" altLang="en-US" dirty="0" smtClean="0"/>
              <a:t>对</a:t>
            </a:r>
            <a:r>
              <a:rPr lang="en-US" altLang="zh-CN" dirty="0" smtClean="0"/>
              <a:t>AI</a:t>
            </a:r>
            <a:r>
              <a:rPr lang="zh-CN" altLang="en-US" dirty="0" smtClean="0"/>
              <a:t>的印象是？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02pEFYZjx07dtY8au63010f01002URZ0k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3" y="1600200"/>
            <a:ext cx="8042275" cy="4525963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 robot</a:t>
            </a:r>
            <a:r>
              <a:rPr lang="zh-CN" altLang="en-US" dirty="0" smtClean="0"/>
              <a:t>？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机器人？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65EE-EDA3-4C56-9FC3-86CEDD22C84D}" type="datetime1">
              <a:rPr lang="en-US" smtClean="0"/>
              <a:pPr/>
              <a:t>3/3/2018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DF65-B247-4BA4-8211-448D7BD3BBD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Pingzhong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42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ngzhong">
      <a:majorFont>
        <a:latin typeface="Palatino Linotype"/>
        <a:ea typeface="黑体"/>
        <a:cs typeface=""/>
      </a:majorFont>
      <a:minorFont>
        <a:latin typeface="Palatino Linotype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7049</TotalTime>
  <Words>595</Words>
  <Application>Microsoft Office PowerPoint</Application>
  <PresentationFormat>全屏显示(4:3)</PresentationFormat>
  <Paragraphs>151</Paragraphs>
  <Slides>22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Vani</vt:lpstr>
      <vt:lpstr>黑体</vt:lpstr>
      <vt:lpstr>Arial</vt:lpstr>
      <vt:lpstr>Calibri</vt:lpstr>
      <vt:lpstr>Palatino Linotype</vt:lpstr>
      <vt:lpstr>Verdana</vt:lpstr>
      <vt:lpstr>Office Theme</vt:lpstr>
      <vt:lpstr>An Introduction to AI 人工智能入门 Class #1 简介</vt:lpstr>
      <vt:lpstr>本节课安排</vt:lpstr>
      <vt:lpstr>课程概要</vt:lpstr>
      <vt:lpstr>课程概要</vt:lpstr>
      <vt:lpstr>课程背景知识</vt:lpstr>
      <vt:lpstr>教师组</vt:lpstr>
      <vt:lpstr>AI印象</vt:lpstr>
      <vt:lpstr>Now, what is your impression about AI? 你对AI的印象是？</vt:lpstr>
      <vt:lpstr>A robot？ 机器人？</vt:lpstr>
      <vt:lpstr>Or several robots? 或者机器人足球？</vt:lpstr>
      <vt:lpstr>Or whatever this is? 这个？</vt:lpstr>
      <vt:lpstr>AI定义</vt:lpstr>
      <vt:lpstr>The purpose of this lecture 这节课的目的</vt:lpstr>
      <vt:lpstr>Computer science and AI 计算机科学与人工智能</vt:lpstr>
      <vt:lpstr>Definition of AI</vt:lpstr>
      <vt:lpstr>Turing test  图灵测试</vt:lpstr>
      <vt:lpstr>Turing test</vt:lpstr>
      <vt:lpstr>AI实例</vt:lpstr>
      <vt:lpstr>PowerPoint 演示文稿</vt:lpstr>
      <vt:lpstr>#2. AI and image 人工智能与图像 Neural art</vt:lpstr>
      <vt:lpstr>#3. AI and image 人工智能与图像 (automatic captioning) </vt:lpstr>
      <vt:lpstr>谢谢聆听！ Q&amp;A 问答时间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theory</dc:title>
  <dc:creator>IIIS</dc:creator>
  <cp:lastModifiedBy>Pingzhong Tang</cp:lastModifiedBy>
  <cp:revision>1544</cp:revision>
  <dcterms:created xsi:type="dcterms:W3CDTF">2013-02-13T13:56:05Z</dcterms:created>
  <dcterms:modified xsi:type="dcterms:W3CDTF">2018-03-03T09:43:44Z</dcterms:modified>
</cp:coreProperties>
</file>