
<file path=[Content_Types].xml><?xml version="1.0" encoding="utf-8"?>
<Types xmlns="http://schemas.openxmlformats.org/package/2006/content-types">
  <Default Extension="png" ContentType="image/png"/>
  <Default Extension="bin" ContentType="application/vnd.openxmlformats-officedocument.oleObject"/>
  <Default Extension="mov" ContentType="video/quicktime"/>
  <Default Extension="jpeg" ContentType="image/jpeg"/>
  <Default Extension="emf" ContentType="image/x-emf"/>
  <Default Extension="latex" ContentType="image/pn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9"/>
  </p:notesMasterIdLst>
  <p:sldIdLst>
    <p:sldId id="456" r:id="rId2"/>
    <p:sldId id="326" r:id="rId3"/>
    <p:sldId id="525" r:id="rId4"/>
    <p:sldId id="539" r:id="rId5"/>
    <p:sldId id="540" r:id="rId6"/>
    <p:sldId id="526" r:id="rId7"/>
    <p:sldId id="527" r:id="rId8"/>
    <p:sldId id="529" r:id="rId9"/>
    <p:sldId id="535" r:id="rId10"/>
    <p:sldId id="530" r:id="rId11"/>
    <p:sldId id="531" r:id="rId12"/>
    <p:sldId id="536" r:id="rId13"/>
    <p:sldId id="532" r:id="rId14"/>
    <p:sldId id="533" r:id="rId15"/>
    <p:sldId id="537" r:id="rId16"/>
    <p:sldId id="541" r:id="rId17"/>
    <p:sldId id="543" r:id="rId18"/>
    <p:sldId id="544" r:id="rId19"/>
    <p:sldId id="546" r:id="rId20"/>
    <p:sldId id="547" r:id="rId21"/>
    <p:sldId id="548" r:id="rId22"/>
    <p:sldId id="553" r:id="rId23"/>
    <p:sldId id="554" r:id="rId24"/>
    <p:sldId id="555" r:id="rId25"/>
    <p:sldId id="552" r:id="rId26"/>
    <p:sldId id="557" r:id="rId27"/>
    <p:sldId id="562" r:id="rId28"/>
    <p:sldId id="559" r:id="rId29"/>
    <p:sldId id="572" r:id="rId30"/>
    <p:sldId id="560" r:id="rId31"/>
    <p:sldId id="563" r:id="rId32"/>
    <p:sldId id="567" r:id="rId33"/>
    <p:sldId id="556" r:id="rId34"/>
    <p:sldId id="568" r:id="rId35"/>
    <p:sldId id="569" r:id="rId36"/>
    <p:sldId id="573" r:id="rId37"/>
    <p:sldId id="564" r:id="rId38"/>
    <p:sldId id="566" r:id="rId39"/>
    <p:sldId id="549" r:id="rId40"/>
    <p:sldId id="561" r:id="rId41"/>
    <p:sldId id="551" r:id="rId42"/>
    <p:sldId id="570" r:id="rId43"/>
    <p:sldId id="571" r:id="rId44"/>
    <p:sldId id="542" r:id="rId45"/>
    <p:sldId id="618" r:id="rId46"/>
    <p:sldId id="576" r:id="rId47"/>
    <p:sldId id="615" r:id="rId48"/>
    <p:sldId id="614" r:id="rId49"/>
    <p:sldId id="577" r:id="rId50"/>
    <p:sldId id="616" r:id="rId51"/>
    <p:sldId id="578" r:id="rId52"/>
    <p:sldId id="579" r:id="rId53"/>
    <p:sldId id="580" r:id="rId54"/>
    <p:sldId id="581" r:id="rId55"/>
    <p:sldId id="582" r:id="rId56"/>
    <p:sldId id="583" r:id="rId57"/>
    <p:sldId id="584" r:id="rId58"/>
    <p:sldId id="585" r:id="rId59"/>
    <p:sldId id="586" r:id="rId60"/>
    <p:sldId id="587" r:id="rId61"/>
    <p:sldId id="588" r:id="rId62"/>
    <p:sldId id="617" r:id="rId63"/>
    <p:sldId id="589" r:id="rId64"/>
    <p:sldId id="590" r:id="rId65"/>
    <p:sldId id="591" r:id="rId66"/>
    <p:sldId id="592" r:id="rId67"/>
    <p:sldId id="593" r:id="rId68"/>
    <p:sldId id="594" r:id="rId69"/>
    <p:sldId id="595" r:id="rId70"/>
    <p:sldId id="596" r:id="rId71"/>
    <p:sldId id="597" r:id="rId72"/>
    <p:sldId id="598" r:id="rId73"/>
    <p:sldId id="599" r:id="rId74"/>
    <p:sldId id="600" r:id="rId75"/>
    <p:sldId id="601" r:id="rId76"/>
    <p:sldId id="602" r:id="rId77"/>
    <p:sldId id="603" r:id="rId78"/>
    <p:sldId id="604" r:id="rId79"/>
    <p:sldId id="605" r:id="rId80"/>
    <p:sldId id="606" r:id="rId81"/>
    <p:sldId id="607" r:id="rId82"/>
    <p:sldId id="608" r:id="rId83"/>
    <p:sldId id="609" r:id="rId84"/>
    <p:sldId id="610" r:id="rId85"/>
    <p:sldId id="611" r:id="rId86"/>
    <p:sldId id="612" r:id="rId87"/>
    <p:sldId id="575"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496"/>
    <a:srgbClr val="41AEBD"/>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5" autoAdjust="0"/>
    <p:restoredTop sz="78654" autoAdjust="0"/>
  </p:normalViewPr>
  <p:slideViewPr>
    <p:cSldViewPr snapToGrid="0">
      <p:cViewPr varScale="1">
        <p:scale>
          <a:sx n="64" d="100"/>
          <a:sy n="64" d="100"/>
        </p:scale>
        <p:origin x="10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DC8262-81FF-40E6-8FA6-7085D2F0683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B1ECCF74-CF45-4B77-90F5-45E3665590D2}">
      <dgm:prSet phldrT="[文本]"/>
      <dgm:spPr/>
      <dgm:t>
        <a:bodyPr/>
        <a:lstStyle/>
        <a:p>
          <a:r>
            <a:rPr lang="zh-CN" altLang="en-US" dirty="0" smtClean="0">
              <a:latin typeface="仿宋" panose="02010609060101010101" pitchFamily="49" charset="-122"/>
              <a:ea typeface="仿宋" panose="02010609060101010101" pitchFamily="49" charset="-122"/>
            </a:rPr>
            <a:t>主流应用方向解析</a:t>
          </a:r>
          <a:endParaRPr lang="zh-CN" altLang="en-US" dirty="0">
            <a:latin typeface="仿宋" panose="02010609060101010101" pitchFamily="49" charset="-122"/>
            <a:ea typeface="仿宋" panose="02010609060101010101" pitchFamily="49" charset="-122"/>
          </a:endParaRPr>
        </a:p>
      </dgm:t>
    </dgm:pt>
    <dgm:pt modelId="{086E7525-682B-4CBF-A978-B542C0AA1A9D}" type="parTrans" cxnId="{4C8BD8C9-B081-4DF5-820D-3FC21A67DF71}">
      <dgm:prSet/>
      <dgm:spPr/>
      <dgm:t>
        <a:bodyPr/>
        <a:lstStyle/>
        <a:p>
          <a:endParaRPr lang="zh-CN" altLang="en-US"/>
        </a:p>
      </dgm:t>
    </dgm:pt>
    <dgm:pt modelId="{6DF6A71E-4C92-4335-A31F-D27F177F686D}" type="sibTrans" cxnId="{4C8BD8C9-B081-4DF5-820D-3FC21A67DF71}">
      <dgm:prSet/>
      <dgm:spPr/>
      <dgm:t>
        <a:bodyPr/>
        <a:lstStyle/>
        <a:p>
          <a:endParaRPr lang="zh-CN" altLang="en-US"/>
        </a:p>
      </dgm:t>
    </dgm:pt>
    <dgm:pt modelId="{4073FDD7-5848-49BE-BA6B-E783AC148F8F}">
      <dgm:prSet phldrT="[文本]"/>
      <dgm:spPr/>
      <dgm:t>
        <a:bodyPr/>
        <a:lstStyle/>
        <a:p>
          <a:r>
            <a:rPr lang="zh-CN" altLang="en-US" dirty="0" smtClean="0">
              <a:latin typeface="仿宋" panose="02010609060101010101" pitchFamily="49" charset="-122"/>
              <a:ea typeface="仿宋" panose="02010609060101010101" pitchFamily="49" charset="-122"/>
            </a:rPr>
            <a:t>机器学习与案例体验</a:t>
          </a:r>
          <a:endParaRPr lang="zh-CN" altLang="en-US" dirty="0">
            <a:latin typeface="仿宋" panose="02010609060101010101" pitchFamily="49" charset="-122"/>
            <a:ea typeface="仿宋" panose="02010609060101010101" pitchFamily="49" charset="-122"/>
          </a:endParaRPr>
        </a:p>
      </dgm:t>
    </dgm:pt>
    <dgm:pt modelId="{422B384A-89F5-4259-8806-CDB188DF4D67}" type="parTrans" cxnId="{5665BDBD-7659-4761-92DA-79F48DB3FAFF}">
      <dgm:prSet/>
      <dgm:spPr/>
      <dgm:t>
        <a:bodyPr/>
        <a:lstStyle/>
        <a:p>
          <a:endParaRPr lang="zh-CN" altLang="en-US"/>
        </a:p>
      </dgm:t>
    </dgm:pt>
    <dgm:pt modelId="{C8368F05-BE33-4D08-AEC3-F7E7D3BC947F}" type="sibTrans" cxnId="{5665BDBD-7659-4761-92DA-79F48DB3FAFF}">
      <dgm:prSet/>
      <dgm:spPr/>
      <dgm:t>
        <a:bodyPr/>
        <a:lstStyle/>
        <a:p>
          <a:endParaRPr lang="zh-CN" altLang="en-US"/>
        </a:p>
      </dgm:t>
    </dgm:pt>
    <dgm:pt modelId="{3FB6758F-682D-4EB4-B793-966F892C2AD6}">
      <dgm:prSet phldrT="[文本]"/>
      <dgm:spPr/>
      <dgm:t>
        <a:bodyPr/>
        <a:lstStyle/>
        <a:p>
          <a:r>
            <a:rPr lang="zh-CN" altLang="en-US" dirty="0" smtClean="0">
              <a:latin typeface="仿宋" panose="02010609060101010101" pitchFamily="49" charset="-122"/>
              <a:ea typeface="仿宋" panose="02010609060101010101" pitchFamily="49" charset="-122"/>
            </a:rPr>
            <a:t>深度学习与案例体验</a:t>
          </a:r>
          <a:endParaRPr lang="zh-CN" altLang="en-US" dirty="0">
            <a:latin typeface="仿宋" panose="02010609060101010101" pitchFamily="49" charset="-122"/>
            <a:ea typeface="仿宋" panose="02010609060101010101" pitchFamily="49" charset="-122"/>
          </a:endParaRPr>
        </a:p>
      </dgm:t>
    </dgm:pt>
    <dgm:pt modelId="{E5BC89A6-F8BD-450D-8CEE-4A04CCB8F527}" type="parTrans" cxnId="{AC9CE0D6-93F3-44F3-8F06-FD0723941492}">
      <dgm:prSet/>
      <dgm:spPr/>
      <dgm:t>
        <a:bodyPr/>
        <a:lstStyle/>
        <a:p>
          <a:endParaRPr lang="zh-CN" altLang="en-US"/>
        </a:p>
      </dgm:t>
    </dgm:pt>
    <dgm:pt modelId="{47618EAA-ACCD-48BC-9A2D-391567C9B344}" type="sibTrans" cxnId="{AC9CE0D6-93F3-44F3-8F06-FD0723941492}">
      <dgm:prSet/>
      <dgm:spPr/>
      <dgm:t>
        <a:bodyPr/>
        <a:lstStyle/>
        <a:p>
          <a:endParaRPr lang="zh-CN" altLang="en-US"/>
        </a:p>
      </dgm:t>
    </dgm:pt>
    <dgm:pt modelId="{5E2F40E9-3C09-489B-B1A3-165369E83787}" type="pres">
      <dgm:prSet presAssocID="{F1DC8262-81FF-40E6-8FA6-7085D2F0683D}" presName="linear" presStyleCnt="0">
        <dgm:presLayoutVars>
          <dgm:dir/>
          <dgm:animLvl val="lvl"/>
          <dgm:resizeHandles val="exact"/>
        </dgm:presLayoutVars>
      </dgm:prSet>
      <dgm:spPr/>
      <dgm:t>
        <a:bodyPr/>
        <a:lstStyle/>
        <a:p>
          <a:endParaRPr lang="zh-CN" altLang="en-US"/>
        </a:p>
      </dgm:t>
    </dgm:pt>
    <dgm:pt modelId="{14DFEFAF-3F02-4103-AF4D-2B88C2EB172D}" type="pres">
      <dgm:prSet presAssocID="{B1ECCF74-CF45-4B77-90F5-45E3665590D2}" presName="parentLin" presStyleCnt="0"/>
      <dgm:spPr/>
    </dgm:pt>
    <dgm:pt modelId="{26BA5A3B-A14C-4EAD-9B6F-0C9F0207B24A}" type="pres">
      <dgm:prSet presAssocID="{B1ECCF74-CF45-4B77-90F5-45E3665590D2}" presName="parentLeftMargin" presStyleLbl="node1" presStyleIdx="0" presStyleCnt="3"/>
      <dgm:spPr/>
      <dgm:t>
        <a:bodyPr/>
        <a:lstStyle/>
        <a:p>
          <a:endParaRPr lang="zh-CN" altLang="en-US"/>
        </a:p>
      </dgm:t>
    </dgm:pt>
    <dgm:pt modelId="{610E760F-738A-47FF-9B92-AE2DCB5CA257}" type="pres">
      <dgm:prSet presAssocID="{B1ECCF74-CF45-4B77-90F5-45E3665590D2}" presName="parentText" presStyleLbl="node1" presStyleIdx="0" presStyleCnt="3">
        <dgm:presLayoutVars>
          <dgm:chMax val="0"/>
          <dgm:bulletEnabled val="1"/>
        </dgm:presLayoutVars>
      </dgm:prSet>
      <dgm:spPr/>
      <dgm:t>
        <a:bodyPr/>
        <a:lstStyle/>
        <a:p>
          <a:endParaRPr lang="zh-CN" altLang="en-US"/>
        </a:p>
      </dgm:t>
    </dgm:pt>
    <dgm:pt modelId="{11B207E4-C751-4379-80C4-2F5769A1B5AF}" type="pres">
      <dgm:prSet presAssocID="{B1ECCF74-CF45-4B77-90F5-45E3665590D2}" presName="negativeSpace" presStyleCnt="0"/>
      <dgm:spPr/>
    </dgm:pt>
    <dgm:pt modelId="{20F98D81-4DEB-4252-BA6D-6A18C239DD71}" type="pres">
      <dgm:prSet presAssocID="{B1ECCF74-CF45-4B77-90F5-45E3665590D2}" presName="childText" presStyleLbl="conFgAcc1" presStyleIdx="0" presStyleCnt="3">
        <dgm:presLayoutVars>
          <dgm:bulletEnabled val="1"/>
        </dgm:presLayoutVars>
      </dgm:prSet>
      <dgm:spPr/>
    </dgm:pt>
    <dgm:pt modelId="{9DA4302B-2F58-4D14-8483-0F2862A148FF}" type="pres">
      <dgm:prSet presAssocID="{6DF6A71E-4C92-4335-A31F-D27F177F686D}" presName="spaceBetweenRectangles" presStyleCnt="0"/>
      <dgm:spPr/>
    </dgm:pt>
    <dgm:pt modelId="{5C0E19EF-7A95-45FC-8468-59E49D48210F}" type="pres">
      <dgm:prSet presAssocID="{4073FDD7-5848-49BE-BA6B-E783AC148F8F}" presName="parentLin" presStyleCnt="0"/>
      <dgm:spPr/>
    </dgm:pt>
    <dgm:pt modelId="{3C8DE266-DA59-4C65-8BE1-FD290AE13481}" type="pres">
      <dgm:prSet presAssocID="{4073FDD7-5848-49BE-BA6B-E783AC148F8F}" presName="parentLeftMargin" presStyleLbl="node1" presStyleIdx="0" presStyleCnt="3"/>
      <dgm:spPr/>
      <dgm:t>
        <a:bodyPr/>
        <a:lstStyle/>
        <a:p>
          <a:endParaRPr lang="zh-CN" altLang="en-US"/>
        </a:p>
      </dgm:t>
    </dgm:pt>
    <dgm:pt modelId="{6694D0A2-C705-4108-BB8A-F2A2A692039B}" type="pres">
      <dgm:prSet presAssocID="{4073FDD7-5848-49BE-BA6B-E783AC148F8F}" presName="parentText" presStyleLbl="node1" presStyleIdx="1" presStyleCnt="3">
        <dgm:presLayoutVars>
          <dgm:chMax val="0"/>
          <dgm:bulletEnabled val="1"/>
        </dgm:presLayoutVars>
      </dgm:prSet>
      <dgm:spPr/>
      <dgm:t>
        <a:bodyPr/>
        <a:lstStyle/>
        <a:p>
          <a:endParaRPr lang="zh-CN" altLang="en-US"/>
        </a:p>
      </dgm:t>
    </dgm:pt>
    <dgm:pt modelId="{3D97C15C-E92C-4FF8-8D91-D81C380B500F}" type="pres">
      <dgm:prSet presAssocID="{4073FDD7-5848-49BE-BA6B-E783AC148F8F}" presName="negativeSpace" presStyleCnt="0"/>
      <dgm:spPr/>
    </dgm:pt>
    <dgm:pt modelId="{3690A6F8-2847-4173-979F-3A25CCE39B48}" type="pres">
      <dgm:prSet presAssocID="{4073FDD7-5848-49BE-BA6B-E783AC148F8F}" presName="childText" presStyleLbl="conFgAcc1" presStyleIdx="1" presStyleCnt="3">
        <dgm:presLayoutVars>
          <dgm:bulletEnabled val="1"/>
        </dgm:presLayoutVars>
      </dgm:prSet>
      <dgm:spPr/>
    </dgm:pt>
    <dgm:pt modelId="{32955BD5-677B-45A1-A425-5E8E5E53E54C}" type="pres">
      <dgm:prSet presAssocID="{C8368F05-BE33-4D08-AEC3-F7E7D3BC947F}" presName="spaceBetweenRectangles" presStyleCnt="0"/>
      <dgm:spPr/>
    </dgm:pt>
    <dgm:pt modelId="{9230EB7C-7F60-421B-8920-B2C92A56CC79}" type="pres">
      <dgm:prSet presAssocID="{3FB6758F-682D-4EB4-B793-966F892C2AD6}" presName="parentLin" presStyleCnt="0"/>
      <dgm:spPr/>
    </dgm:pt>
    <dgm:pt modelId="{E12B23A3-89BF-4528-9562-32F74CD5C76D}" type="pres">
      <dgm:prSet presAssocID="{3FB6758F-682D-4EB4-B793-966F892C2AD6}" presName="parentLeftMargin" presStyleLbl="node1" presStyleIdx="1" presStyleCnt="3"/>
      <dgm:spPr/>
      <dgm:t>
        <a:bodyPr/>
        <a:lstStyle/>
        <a:p>
          <a:endParaRPr lang="zh-CN" altLang="en-US"/>
        </a:p>
      </dgm:t>
    </dgm:pt>
    <dgm:pt modelId="{7AB1D6F8-D0E4-4846-B83B-06CC2DA7A044}" type="pres">
      <dgm:prSet presAssocID="{3FB6758F-682D-4EB4-B793-966F892C2AD6}" presName="parentText" presStyleLbl="node1" presStyleIdx="2" presStyleCnt="3">
        <dgm:presLayoutVars>
          <dgm:chMax val="0"/>
          <dgm:bulletEnabled val="1"/>
        </dgm:presLayoutVars>
      </dgm:prSet>
      <dgm:spPr/>
      <dgm:t>
        <a:bodyPr/>
        <a:lstStyle/>
        <a:p>
          <a:endParaRPr lang="zh-CN" altLang="en-US"/>
        </a:p>
      </dgm:t>
    </dgm:pt>
    <dgm:pt modelId="{949F67B4-F5A4-4101-A863-8C5B962AEE32}" type="pres">
      <dgm:prSet presAssocID="{3FB6758F-682D-4EB4-B793-966F892C2AD6}" presName="negativeSpace" presStyleCnt="0"/>
      <dgm:spPr/>
    </dgm:pt>
    <dgm:pt modelId="{609DB535-0891-43B0-A1C3-EF51D190BECC}" type="pres">
      <dgm:prSet presAssocID="{3FB6758F-682D-4EB4-B793-966F892C2AD6}" presName="childText" presStyleLbl="conFgAcc1" presStyleIdx="2" presStyleCnt="3">
        <dgm:presLayoutVars>
          <dgm:bulletEnabled val="1"/>
        </dgm:presLayoutVars>
      </dgm:prSet>
      <dgm:spPr/>
    </dgm:pt>
  </dgm:ptLst>
  <dgm:cxnLst>
    <dgm:cxn modelId="{16C52BCE-C1CA-4FCF-A0C2-E0AC5BD99280}" type="presOf" srcId="{4073FDD7-5848-49BE-BA6B-E783AC148F8F}" destId="{3C8DE266-DA59-4C65-8BE1-FD290AE13481}" srcOrd="0" destOrd="0" presId="urn:microsoft.com/office/officeart/2005/8/layout/list1"/>
    <dgm:cxn modelId="{BE766727-9D8A-4A66-BB1C-8DCC8E0CC5B8}" type="presOf" srcId="{3FB6758F-682D-4EB4-B793-966F892C2AD6}" destId="{E12B23A3-89BF-4528-9562-32F74CD5C76D}" srcOrd="0" destOrd="0" presId="urn:microsoft.com/office/officeart/2005/8/layout/list1"/>
    <dgm:cxn modelId="{4C8BD8C9-B081-4DF5-820D-3FC21A67DF71}" srcId="{F1DC8262-81FF-40E6-8FA6-7085D2F0683D}" destId="{B1ECCF74-CF45-4B77-90F5-45E3665590D2}" srcOrd="0" destOrd="0" parTransId="{086E7525-682B-4CBF-A978-B542C0AA1A9D}" sibTransId="{6DF6A71E-4C92-4335-A31F-D27F177F686D}"/>
    <dgm:cxn modelId="{9C7E4D86-EF0D-4A4A-9DC3-615634902262}" type="presOf" srcId="{B1ECCF74-CF45-4B77-90F5-45E3665590D2}" destId="{610E760F-738A-47FF-9B92-AE2DCB5CA257}" srcOrd="1" destOrd="0" presId="urn:microsoft.com/office/officeart/2005/8/layout/list1"/>
    <dgm:cxn modelId="{C81881ED-B80D-4255-87CC-4BBA6512F899}" type="presOf" srcId="{3FB6758F-682D-4EB4-B793-966F892C2AD6}" destId="{7AB1D6F8-D0E4-4846-B83B-06CC2DA7A044}" srcOrd="1" destOrd="0" presId="urn:microsoft.com/office/officeart/2005/8/layout/list1"/>
    <dgm:cxn modelId="{453DBB3A-3590-43BE-9360-0A7A52860E74}" type="presOf" srcId="{F1DC8262-81FF-40E6-8FA6-7085D2F0683D}" destId="{5E2F40E9-3C09-489B-B1A3-165369E83787}" srcOrd="0" destOrd="0" presId="urn:microsoft.com/office/officeart/2005/8/layout/list1"/>
    <dgm:cxn modelId="{72353AB9-368B-49BF-BF36-7699E829E082}" type="presOf" srcId="{B1ECCF74-CF45-4B77-90F5-45E3665590D2}" destId="{26BA5A3B-A14C-4EAD-9B6F-0C9F0207B24A}" srcOrd="0" destOrd="0" presId="urn:microsoft.com/office/officeart/2005/8/layout/list1"/>
    <dgm:cxn modelId="{AC9CE0D6-93F3-44F3-8F06-FD0723941492}" srcId="{F1DC8262-81FF-40E6-8FA6-7085D2F0683D}" destId="{3FB6758F-682D-4EB4-B793-966F892C2AD6}" srcOrd="2" destOrd="0" parTransId="{E5BC89A6-F8BD-450D-8CEE-4A04CCB8F527}" sibTransId="{47618EAA-ACCD-48BC-9A2D-391567C9B344}"/>
    <dgm:cxn modelId="{DAA21548-3B69-430A-A0D6-8F2CFCFE3594}" type="presOf" srcId="{4073FDD7-5848-49BE-BA6B-E783AC148F8F}" destId="{6694D0A2-C705-4108-BB8A-F2A2A692039B}" srcOrd="1" destOrd="0" presId="urn:microsoft.com/office/officeart/2005/8/layout/list1"/>
    <dgm:cxn modelId="{5665BDBD-7659-4761-92DA-79F48DB3FAFF}" srcId="{F1DC8262-81FF-40E6-8FA6-7085D2F0683D}" destId="{4073FDD7-5848-49BE-BA6B-E783AC148F8F}" srcOrd="1" destOrd="0" parTransId="{422B384A-89F5-4259-8806-CDB188DF4D67}" sibTransId="{C8368F05-BE33-4D08-AEC3-F7E7D3BC947F}"/>
    <dgm:cxn modelId="{3C897494-5059-452E-AFCB-387CDE6015D8}" type="presParOf" srcId="{5E2F40E9-3C09-489B-B1A3-165369E83787}" destId="{14DFEFAF-3F02-4103-AF4D-2B88C2EB172D}" srcOrd="0" destOrd="0" presId="urn:microsoft.com/office/officeart/2005/8/layout/list1"/>
    <dgm:cxn modelId="{DA557977-04AF-4F44-8AD0-51351EC7A8CC}" type="presParOf" srcId="{14DFEFAF-3F02-4103-AF4D-2B88C2EB172D}" destId="{26BA5A3B-A14C-4EAD-9B6F-0C9F0207B24A}" srcOrd="0" destOrd="0" presId="urn:microsoft.com/office/officeart/2005/8/layout/list1"/>
    <dgm:cxn modelId="{3A52D480-D204-44D2-8E69-4E42B8139588}" type="presParOf" srcId="{14DFEFAF-3F02-4103-AF4D-2B88C2EB172D}" destId="{610E760F-738A-47FF-9B92-AE2DCB5CA257}" srcOrd="1" destOrd="0" presId="urn:microsoft.com/office/officeart/2005/8/layout/list1"/>
    <dgm:cxn modelId="{9BE0AFBD-A4E7-4BB7-8B44-183E013A9DC4}" type="presParOf" srcId="{5E2F40E9-3C09-489B-B1A3-165369E83787}" destId="{11B207E4-C751-4379-80C4-2F5769A1B5AF}" srcOrd="1" destOrd="0" presId="urn:microsoft.com/office/officeart/2005/8/layout/list1"/>
    <dgm:cxn modelId="{AFF46918-F5B4-4DB8-A533-8B55BC3DC1CF}" type="presParOf" srcId="{5E2F40E9-3C09-489B-B1A3-165369E83787}" destId="{20F98D81-4DEB-4252-BA6D-6A18C239DD71}" srcOrd="2" destOrd="0" presId="urn:microsoft.com/office/officeart/2005/8/layout/list1"/>
    <dgm:cxn modelId="{1F112859-D830-4AF3-9378-4FABD8F13061}" type="presParOf" srcId="{5E2F40E9-3C09-489B-B1A3-165369E83787}" destId="{9DA4302B-2F58-4D14-8483-0F2862A148FF}" srcOrd="3" destOrd="0" presId="urn:microsoft.com/office/officeart/2005/8/layout/list1"/>
    <dgm:cxn modelId="{BD4A8397-7AE9-4668-A1DF-1146F9BFD5CE}" type="presParOf" srcId="{5E2F40E9-3C09-489B-B1A3-165369E83787}" destId="{5C0E19EF-7A95-45FC-8468-59E49D48210F}" srcOrd="4" destOrd="0" presId="urn:microsoft.com/office/officeart/2005/8/layout/list1"/>
    <dgm:cxn modelId="{5E00031B-1CC7-45FE-B711-0992CD05F782}" type="presParOf" srcId="{5C0E19EF-7A95-45FC-8468-59E49D48210F}" destId="{3C8DE266-DA59-4C65-8BE1-FD290AE13481}" srcOrd="0" destOrd="0" presId="urn:microsoft.com/office/officeart/2005/8/layout/list1"/>
    <dgm:cxn modelId="{1BF0CEFB-426B-4C46-BAFB-AFA86CD27B8B}" type="presParOf" srcId="{5C0E19EF-7A95-45FC-8468-59E49D48210F}" destId="{6694D0A2-C705-4108-BB8A-F2A2A692039B}" srcOrd="1" destOrd="0" presId="urn:microsoft.com/office/officeart/2005/8/layout/list1"/>
    <dgm:cxn modelId="{DCD9DA82-0AF8-4E6C-87FA-57764AE27C56}" type="presParOf" srcId="{5E2F40E9-3C09-489B-B1A3-165369E83787}" destId="{3D97C15C-E92C-4FF8-8D91-D81C380B500F}" srcOrd="5" destOrd="0" presId="urn:microsoft.com/office/officeart/2005/8/layout/list1"/>
    <dgm:cxn modelId="{56E61807-DA9A-423E-BFC0-47D5864C4679}" type="presParOf" srcId="{5E2F40E9-3C09-489B-B1A3-165369E83787}" destId="{3690A6F8-2847-4173-979F-3A25CCE39B48}" srcOrd="6" destOrd="0" presId="urn:microsoft.com/office/officeart/2005/8/layout/list1"/>
    <dgm:cxn modelId="{10DC41AF-E07C-4BB7-9F9B-0B2B8596AD01}" type="presParOf" srcId="{5E2F40E9-3C09-489B-B1A3-165369E83787}" destId="{32955BD5-677B-45A1-A425-5E8E5E53E54C}" srcOrd="7" destOrd="0" presId="urn:microsoft.com/office/officeart/2005/8/layout/list1"/>
    <dgm:cxn modelId="{CC7817D2-1182-4B42-A6A7-58ABF280A579}" type="presParOf" srcId="{5E2F40E9-3C09-489B-B1A3-165369E83787}" destId="{9230EB7C-7F60-421B-8920-B2C92A56CC79}" srcOrd="8" destOrd="0" presId="urn:microsoft.com/office/officeart/2005/8/layout/list1"/>
    <dgm:cxn modelId="{101CA376-1FF1-4C2D-97A7-2AFEEEE7CF94}" type="presParOf" srcId="{9230EB7C-7F60-421B-8920-B2C92A56CC79}" destId="{E12B23A3-89BF-4528-9562-32F74CD5C76D}" srcOrd="0" destOrd="0" presId="urn:microsoft.com/office/officeart/2005/8/layout/list1"/>
    <dgm:cxn modelId="{E9B8F414-F304-48C3-B65E-C7D9F83B4660}" type="presParOf" srcId="{9230EB7C-7F60-421B-8920-B2C92A56CC79}" destId="{7AB1D6F8-D0E4-4846-B83B-06CC2DA7A044}" srcOrd="1" destOrd="0" presId="urn:microsoft.com/office/officeart/2005/8/layout/list1"/>
    <dgm:cxn modelId="{662216E7-2DDB-4E13-BFE8-D6D17B22CBE6}" type="presParOf" srcId="{5E2F40E9-3C09-489B-B1A3-165369E83787}" destId="{949F67B4-F5A4-4101-A863-8C5B962AEE32}" srcOrd="9" destOrd="0" presId="urn:microsoft.com/office/officeart/2005/8/layout/list1"/>
    <dgm:cxn modelId="{2EA1F486-D9DA-4328-BED0-B8BF374725C1}" type="presParOf" srcId="{5E2F40E9-3C09-489B-B1A3-165369E83787}" destId="{609DB535-0891-43B0-A1C3-EF51D190BEC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E31685-48D5-4F7B-AA12-8B845782160F}"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zh-CN" altLang="en-US"/>
        </a:p>
      </dgm:t>
    </dgm:pt>
    <dgm:pt modelId="{CA89D960-803B-4FA2-84C9-1E92B27F92BF}">
      <dgm:prSet phldrT="[文本]"/>
      <dgm:spPr/>
      <dgm:t>
        <a:bodyPr/>
        <a:lstStyle/>
        <a:p>
          <a:r>
            <a:rPr lang="zh-CN" altLang="en-US" dirty="0" smtClean="0">
              <a:latin typeface="华文仿宋" panose="02010600040101010101" pitchFamily="2" charset="-122"/>
              <a:ea typeface="华文仿宋" panose="02010600040101010101" pitchFamily="2" charset="-122"/>
            </a:rPr>
            <a:t>机器学习</a:t>
          </a:r>
          <a:endParaRPr lang="zh-CN" altLang="en-US" dirty="0">
            <a:latin typeface="华文仿宋" panose="02010600040101010101" pitchFamily="2" charset="-122"/>
            <a:ea typeface="华文仿宋" panose="02010600040101010101" pitchFamily="2" charset="-122"/>
          </a:endParaRPr>
        </a:p>
      </dgm:t>
    </dgm:pt>
    <dgm:pt modelId="{72693D60-B654-4020-8067-32ABCA35546C}" type="parTrans" cxnId="{E1B19062-7DFA-45CC-89CE-C347485C47CA}">
      <dgm:prSet/>
      <dgm:spPr/>
      <dgm:t>
        <a:bodyPr/>
        <a:lstStyle/>
        <a:p>
          <a:endParaRPr lang="zh-CN" altLang="en-US">
            <a:latin typeface="华文仿宋" panose="02010600040101010101" pitchFamily="2" charset="-122"/>
            <a:ea typeface="华文仿宋" panose="02010600040101010101" pitchFamily="2" charset="-122"/>
          </a:endParaRPr>
        </a:p>
      </dgm:t>
    </dgm:pt>
    <dgm:pt modelId="{8554D5B7-AEC9-49CA-A300-46A6BF1B35C8}" type="sibTrans" cxnId="{E1B19062-7DFA-45CC-89CE-C347485C47CA}">
      <dgm:prSet/>
      <dgm:spPr/>
      <dgm:t>
        <a:bodyPr/>
        <a:lstStyle/>
        <a:p>
          <a:endParaRPr lang="zh-CN" altLang="en-US">
            <a:latin typeface="华文仿宋" panose="02010600040101010101" pitchFamily="2" charset="-122"/>
            <a:ea typeface="华文仿宋" panose="02010600040101010101" pitchFamily="2" charset="-122"/>
          </a:endParaRPr>
        </a:p>
      </dgm:t>
    </dgm:pt>
    <dgm:pt modelId="{6F625E41-6410-476F-B1AD-2B3EC30C508B}">
      <dgm:prSet phldrT="[文本]"/>
      <dgm:spPr/>
      <dgm:t>
        <a:bodyPr/>
        <a:lstStyle/>
        <a:p>
          <a:r>
            <a:rPr lang="zh-CN" altLang="en-US" dirty="0" smtClean="0">
              <a:latin typeface="华文仿宋" panose="02010600040101010101" pitchFamily="2" charset="-122"/>
              <a:ea typeface="华文仿宋" panose="02010600040101010101" pitchFamily="2" charset="-122"/>
            </a:rPr>
            <a:t>强化学习</a:t>
          </a:r>
          <a:endParaRPr lang="zh-CN" altLang="en-US" dirty="0">
            <a:latin typeface="华文仿宋" panose="02010600040101010101" pitchFamily="2" charset="-122"/>
            <a:ea typeface="华文仿宋" panose="02010600040101010101" pitchFamily="2" charset="-122"/>
          </a:endParaRPr>
        </a:p>
      </dgm:t>
    </dgm:pt>
    <dgm:pt modelId="{53104DC7-07F1-47AC-A7B4-0D97BBBD8E6D}" type="parTrans" cxnId="{598F7F13-D571-4732-AF6C-5648F97C1251}">
      <dgm:prSet/>
      <dgm:spPr/>
      <dgm:t>
        <a:bodyPr/>
        <a:lstStyle/>
        <a:p>
          <a:endParaRPr lang="zh-CN" altLang="en-US">
            <a:latin typeface="华文仿宋" panose="02010600040101010101" pitchFamily="2" charset="-122"/>
            <a:ea typeface="华文仿宋" panose="02010600040101010101" pitchFamily="2" charset="-122"/>
          </a:endParaRPr>
        </a:p>
      </dgm:t>
    </dgm:pt>
    <dgm:pt modelId="{1372502B-1AE3-44BE-8FC1-6867DAF7343A}" type="sibTrans" cxnId="{598F7F13-D571-4732-AF6C-5648F97C1251}">
      <dgm:prSet/>
      <dgm:spPr/>
      <dgm:t>
        <a:bodyPr/>
        <a:lstStyle/>
        <a:p>
          <a:endParaRPr lang="zh-CN" altLang="en-US">
            <a:latin typeface="华文仿宋" panose="02010600040101010101" pitchFamily="2" charset="-122"/>
            <a:ea typeface="华文仿宋" panose="02010600040101010101" pitchFamily="2" charset="-122"/>
          </a:endParaRPr>
        </a:p>
      </dgm:t>
    </dgm:pt>
    <dgm:pt modelId="{D59E8FD8-9236-4AF0-A659-BF6D1638208F}">
      <dgm:prSet phldrT="[文本]"/>
      <dgm:spPr/>
      <dgm:t>
        <a:bodyPr/>
        <a:lstStyle/>
        <a:p>
          <a:r>
            <a:rPr lang="zh-CN" altLang="en-US" dirty="0" smtClean="0">
              <a:latin typeface="华文仿宋" panose="02010600040101010101" pitchFamily="2" charset="-122"/>
              <a:ea typeface="华文仿宋" panose="02010600040101010101" pitchFamily="2" charset="-122"/>
            </a:rPr>
            <a:t>半监督学习</a:t>
          </a:r>
          <a:endParaRPr lang="zh-CN" altLang="en-US" dirty="0">
            <a:latin typeface="华文仿宋" panose="02010600040101010101" pitchFamily="2" charset="-122"/>
            <a:ea typeface="华文仿宋" panose="02010600040101010101" pitchFamily="2" charset="-122"/>
          </a:endParaRPr>
        </a:p>
      </dgm:t>
    </dgm:pt>
    <dgm:pt modelId="{EC9CE835-3744-4172-9286-3076E9A8A95E}" type="parTrans" cxnId="{6365B65F-3D7E-4AFB-B2FF-45DC133FB60A}">
      <dgm:prSet/>
      <dgm:spPr/>
      <dgm:t>
        <a:bodyPr/>
        <a:lstStyle/>
        <a:p>
          <a:endParaRPr lang="zh-CN" altLang="en-US">
            <a:latin typeface="华文仿宋" panose="02010600040101010101" pitchFamily="2" charset="-122"/>
            <a:ea typeface="华文仿宋" panose="02010600040101010101" pitchFamily="2" charset="-122"/>
          </a:endParaRPr>
        </a:p>
      </dgm:t>
    </dgm:pt>
    <dgm:pt modelId="{9EC4B126-D5AF-43C7-91A1-DA19B24301DA}" type="sibTrans" cxnId="{6365B65F-3D7E-4AFB-B2FF-45DC133FB60A}">
      <dgm:prSet/>
      <dgm:spPr/>
      <dgm:t>
        <a:bodyPr/>
        <a:lstStyle/>
        <a:p>
          <a:endParaRPr lang="zh-CN" altLang="en-US">
            <a:latin typeface="华文仿宋" panose="02010600040101010101" pitchFamily="2" charset="-122"/>
            <a:ea typeface="华文仿宋" panose="02010600040101010101" pitchFamily="2" charset="-122"/>
          </a:endParaRPr>
        </a:p>
      </dgm:t>
    </dgm:pt>
    <dgm:pt modelId="{D4AF733D-8C5E-458F-B091-FB05A38E7EF3}">
      <dgm:prSet phldrT="[文本]"/>
      <dgm:spPr/>
      <dgm:t>
        <a:bodyPr/>
        <a:lstStyle/>
        <a:p>
          <a:r>
            <a:rPr lang="zh-CN" altLang="en-US" dirty="0" smtClean="0">
              <a:latin typeface="华文仿宋" panose="02010600040101010101" pitchFamily="2" charset="-122"/>
              <a:ea typeface="华文仿宋" panose="02010600040101010101" pitchFamily="2" charset="-122"/>
            </a:rPr>
            <a:t>非监督学习</a:t>
          </a:r>
          <a:endParaRPr lang="zh-CN" altLang="en-US" dirty="0">
            <a:latin typeface="华文仿宋" panose="02010600040101010101" pitchFamily="2" charset="-122"/>
            <a:ea typeface="华文仿宋" panose="02010600040101010101" pitchFamily="2" charset="-122"/>
          </a:endParaRPr>
        </a:p>
      </dgm:t>
    </dgm:pt>
    <dgm:pt modelId="{2A013005-2C78-4332-870F-6685F1276D8D}" type="parTrans" cxnId="{94F3EF99-857C-40C3-B874-7BBD3F8538D5}">
      <dgm:prSet/>
      <dgm:spPr/>
      <dgm:t>
        <a:bodyPr/>
        <a:lstStyle/>
        <a:p>
          <a:endParaRPr lang="zh-CN" altLang="en-US">
            <a:latin typeface="华文仿宋" panose="02010600040101010101" pitchFamily="2" charset="-122"/>
            <a:ea typeface="华文仿宋" panose="02010600040101010101" pitchFamily="2" charset="-122"/>
          </a:endParaRPr>
        </a:p>
      </dgm:t>
    </dgm:pt>
    <dgm:pt modelId="{114599D4-FCFC-49D2-B04B-A9492B0FB3BD}" type="sibTrans" cxnId="{94F3EF99-857C-40C3-B874-7BBD3F8538D5}">
      <dgm:prSet/>
      <dgm:spPr/>
      <dgm:t>
        <a:bodyPr/>
        <a:lstStyle/>
        <a:p>
          <a:endParaRPr lang="zh-CN" altLang="en-US">
            <a:latin typeface="华文仿宋" panose="02010600040101010101" pitchFamily="2" charset="-122"/>
            <a:ea typeface="华文仿宋" panose="02010600040101010101" pitchFamily="2" charset="-122"/>
          </a:endParaRPr>
        </a:p>
      </dgm:t>
    </dgm:pt>
    <dgm:pt modelId="{B86F15F7-FD16-4709-9083-89C2FB97F560}">
      <dgm:prSet phldrT="[文本]"/>
      <dgm:spPr/>
      <dgm:t>
        <a:bodyPr/>
        <a:lstStyle/>
        <a:p>
          <a:r>
            <a:rPr lang="zh-CN" altLang="en-US" dirty="0" smtClean="0">
              <a:latin typeface="华文仿宋" panose="02010600040101010101" pitchFamily="2" charset="-122"/>
              <a:ea typeface="华文仿宋" panose="02010600040101010101" pitchFamily="2" charset="-122"/>
            </a:rPr>
            <a:t>监督学习</a:t>
          </a:r>
          <a:endParaRPr lang="zh-CN" altLang="en-US" dirty="0">
            <a:latin typeface="华文仿宋" panose="02010600040101010101" pitchFamily="2" charset="-122"/>
            <a:ea typeface="华文仿宋" panose="02010600040101010101" pitchFamily="2" charset="-122"/>
          </a:endParaRPr>
        </a:p>
      </dgm:t>
    </dgm:pt>
    <dgm:pt modelId="{53BDD545-D611-4C2C-8E3A-5F5D364AC502}" type="parTrans" cxnId="{7A681720-9FEE-42EC-B3C3-676615BBEF60}">
      <dgm:prSet/>
      <dgm:spPr/>
      <dgm:t>
        <a:bodyPr/>
        <a:lstStyle/>
        <a:p>
          <a:endParaRPr lang="zh-CN" altLang="en-US">
            <a:latin typeface="华文仿宋" panose="02010600040101010101" pitchFamily="2" charset="-122"/>
            <a:ea typeface="华文仿宋" panose="02010600040101010101" pitchFamily="2" charset="-122"/>
          </a:endParaRPr>
        </a:p>
      </dgm:t>
    </dgm:pt>
    <dgm:pt modelId="{5DA79E81-6102-4DFA-86E6-A897C540B0EE}" type="sibTrans" cxnId="{7A681720-9FEE-42EC-B3C3-676615BBEF60}">
      <dgm:prSet/>
      <dgm:spPr/>
      <dgm:t>
        <a:bodyPr/>
        <a:lstStyle/>
        <a:p>
          <a:endParaRPr lang="zh-CN" altLang="en-US">
            <a:latin typeface="华文仿宋" panose="02010600040101010101" pitchFamily="2" charset="-122"/>
            <a:ea typeface="华文仿宋" panose="02010600040101010101" pitchFamily="2" charset="-122"/>
          </a:endParaRPr>
        </a:p>
      </dgm:t>
    </dgm:pt>
    <dgm:pt modelId="{264903C1-8967-4622-A094-F5A24B113EB5}" type="pres">
      <dgm:prSet presAssocID="{D7E31685-48D5-4F7B-AA12-8B845782160F}" presName="Name0" presStyleCnt="0">
        <dgm:presLayoutVars>
          <dgm:chMax val="1"/>
          <dgm:dir/>
          <dgm:animLvl val="ctr"/>
          <dgm:resizeHandles val="exact"/>
        </dgm:presLayoutVars>
      </dgm:prSet>
      <dgm:spPr/>
      <dgm:t>
        <a:bodyPr/>
        <a:lstStyle/>
        <a:p>
          <a:endParaRPr lang="zh-CN" altLang="en-US"/>
        </a:p>
      </dgm:t>
    </dgm:pt>
    <dgm:pt modelId="{FE72D4BA-2975-4F5C-967A-EF0E8B95614F}" type="pres">
      <dgm:prSet presAssocID="{CA89D960-803B-4FA2-84C9-1E92B27F92BF}" presName="centerShape" presStyleLbl="node0" presStyleIdx="0" presStyleCnt="1"/>
      <dgm:spPr/>
      <dgm:t>
        <a:bodyPr/>
        <a:lstStyle/>
        <a:p>
          <a:endParaRPr lang="zh-CN" altLang="en-US"/>
        </a:p>
      </dgm:t>
    </dgm:pt>
    <dgm:pt modelId="{357911D4-A178-4AB3-BE28-58B148DABB65}" type="pres">
      <dgm:prSet presAssocID="{53104DC7-07F1-47AC-A7B4-0D97BBBD8E6D}" presName="parTrans" presStyleLbl="sibTrans2D1" presStyleIdx="0" presStyleCnt="4"/>
      <dgm:spPr/>
      <dgm:t>
        <a:bodyPr/>
        <a:lstStyle/>
        <a:p>
          <a:endParaRPr lang="zh-CN" altLang="en-US"/>
        </a:p>
      </dgm:t>
    </dgm:pt>
    <dgm:pt modelId="{BD2A4AB2-A763-4EE4-A2A9-62059B0D6B28}" type="pres">
      <dgm:prSet presAssocID="{53104DC7-07F1-47AC-A7B4-0D97BBBD8E6D}" presName="connectorText" presStyleLbl="sibTrans2D1" presStyleIdx="0" presStyleCnt="4"/>
      <dgm:spPr/>
      <dgm:t>
        <a:bodyPr/>
        <a:lstStyle/>
        <a:p>
          <a:endParaRPr lang="zh-CN" altLang="en-US"/>
        </a:p>
      </dgm:t>
    </dgm:pt>
    <dgm:pt modelId="{02C57215-7BC9-475E-97D8-81718AA37541}" type="pres">
      <dgm:prSet presAssocID="{6F625E41-6410-476F-B1AD-2B3EC30C508B}" presName="node" presStyleLbl="node1" presStyleIdx="0" presStyleCnt="4">
        <dgm:presLayoutVars>
          <dgm:bulletEnabled val="1"/>
        </dgm:presLayoutVars>
      </dgm:prSet>
      <dgm:spPr/>
      <dgm:t>
        <a:bodyPr/>
        <a:lstStyle/>
        <a:p>
          <a:endParaRPr lang="zh-CN" altLang="en-US"/>
        </a:p>
      </dgm:t>
    </dgm:pt>
    <dgm:pt modelId="{DE104A46-8265-4795-BBBB-075A5E1C2F75}" type="pres">
      <dgm:prSet presAssocID="{53BDD545-D611-4C2C-8E3A-5F5D364AC502}" presName="parTrans" presStyleLbl="sibTrans2D1" presStyleIdx="1" presStyleCnt="4"/>
      <dgm:spPr/>
      <dgm:t>
        <a:bodyPr/>
        <a:lstStyle/>
        <a:p>
          <a:endParaRPr lang="zh-CN" altLang="en-US"/>
        </a:p>
      </dgm:t>
    </dgm:pt>
    <dgm:pt modelId="{ED200AA7-81FE-481E-B679-FC9CE97B7CA5}" type="pres">
      <dgm:prSet presAssocID="{53BDD545-D611-4C2C-8E3A-5F5D364AC502}" presName="connectorText" presStyleLbl="sibTrans2D1" presStyleIdx="1" presStyleCnt="4"/>
      <dgm:spPr/>
      <dgm:t>
        <a:bodyPr/>
        <a:lstStyle/>
        <a:p>
          <a:endParaRPr lang="zh-CN" altLang="en-US"/>
        </a:p>
      </dgm:t>
    </dgm:pt>
    <dgm:pt modelId="{0365330E-4DB8-47C3-89C4-FD615489E4E7}" type="pres">
      <dgm:prSet presAssocID="{B86F15F7-FD16-4709-9083-89C2FB97F560}" presName="node" presStyleLbl="node1" presStyleIdx="1" presStyleCnt="4">
        <dgm:presLayoutVars>
          <dgm:bulletEnabled val="1"/>
        </dgm:presLayoutVars>
      </dgm:prSet>
      <dgm:spPr/>
      <dgm:t>
        <a:bodyPr/>
        <a:lstStyle/>
        <a:p>
          <a:endParaRPr lang="zh-CN" altLang="en-US"/>
        </a:p>
      </dgm:t>
    </dgm:pt>
    <dgm:pt modelId="{A72836DC-C2E1-434E-B189-75612FEB140F}" type="pres">
      <dgm:prSet presAssocID="{2A013005-2C78-4332-870F-6685F1276D8D}" presName="parTrans" presStyleLbl="sibTrans2D1" presStyleIdx="2" presStyleCnt="4"/>
      <dgm:spPr/>
      <dgm:t>
        <a:bodyPr/>
        <a:lstStyle/>
        <a:p>
          <a:endParaRPr lang="zh-CN" altLang="en-US"/>
        </a:p>
      </dgm:t>
    </dgm:pt>
    <dgm:pt modelId="{2946D56C-9433-4F31-8023-2D858B80FC41}" type="pres">
      <dgm:prSet presAssocID="{2A013005-2C78-4332-870F-6685F1276D8D}" presName="connectorText" presStyleLbl="sibTrans2D1" presStyleIdx="2" presStyleCnt="4"/>
      <dgm:spPr/>
      <dgm:t>
        <a:bodyPr/>
        <a:lstStyle/>
        <a:p>
          <a:endParaRPr lang="zh-CN" altLang="en-US"/>
        </a:p>
      </dgm:t>
    </dgm:pt>
    <dgm:pt modelId="{F9D8C7F9-0625-4084-BD33-BE3058C160CC}" type="pres">
      <dgm:prSet presAssocID="{D4AF733D-8C5E-458F-B091-FB05A38E7EF3}" presName="node" presStyleLbl="node1" presStyleIdx="2" presStyleCnt="4">
        <dgm:presLayoutVars>
          <dgm:bulletEnabled val="1"/>
        </dgm:presLayoutVars>
      </dgm:prSet>
      <dgm:spPr/>
      <dgm:t>
        <a:bodyPr/>
        <a:lstStyle/>
        <a:p>
          <a:endParaRPr lang="zh-CN" altLang="en-US"/>
        </a:p>
      </dgm:t>
    </dgm:pt>
    <dgm:pt modelId="{D51CA2A3-8A04-48BA-B733-98B5B2A9E58B}" type="pres">
      <dgm:prSet presAssocID="{EC9CE835-3744-4172-9286-3076E9A8A95E}" presName="parTrans" presStyleLbl="sibTrans2D1" presStyleIdx="3" presStyleCnt="4"/>
      <dgm:spPr/>
      <dgm:t>
        <a:bodyPr/>
        <a:lstStyle/>
        <a:p>
          <a:endParaRPr lang="zh-CN" altLang="en-US"/>
        </a:p>
      </dgm:t>
    </dgm:pt>
    <dgm:pt modelId="{19E25E07-BD1A-4683-825F-2158C7E08790}" type="pres">
      <dgm:prSet presAssocID="{EC9CE835-3744-4172-9286-3076E9A8A95E}" presName="connectorText" presStyleLbl="sibTrans2D1" presStyleIdx="3" presStyleCnt="4"/>
      <dgm:spPr/>
      <dgm:t>
        <a:bodyPr/>
        <a:lstStyle/>
        <a:p>
          <a:endParaRPr lang="zh-CN" altLang="en-US"/>
        </a:p>
      </dgm:t>
    </dgm:pt>
    <dgm:pt modelId="{634074D8-18A6-4476-B537-CB81AE93951F}" type="pres">
      <dgm:prSet presAssocID="{D59E8FD8-9236-4AF0-A659-BF6D1638208F}" presName="node" presStyleLbl="node1" presStyleIdx="3" presStyleCnt="4">
        <dgm:presLayoutVars>
          <dgm:bulletEnabled val="1"/>
        </dgm:presLayoutVars>
      </dgm:prSet>
      <dgm:spPr/>
      <dgm:t>
        <a:bodyPr/>
        <a:lstStyle/>
        <a:p>
          <a:endParaRPr lang="zh-CN" altLang="en-US"/>
        </a:p>
      </dgm:t>
    </dgm:pt>
  </dgm:ptLst>
  <dgm:cxnLst>
    <dgm:cxn modelId="{AD4CB219-F4E1-4102-992D-92331C4F1741}" type="presOf" srcId="{53BDD545-D611-4C2C-8E3A-5F5D364AC502}" destId="{ED200AA7-81FE-481E-B679-FC9CE97B7CA5}" srcOrd="1" destOrd="0" presId="urn:microsoft.com/office/officeart/2005/8/layout/radial5"/>
    <dgm:cxn modelId="{E1B19062-7DFA-45CC-89CE-C347485C47CA}" srcId="{D7E31685-48D5-4F7B-AA12-8B845782160F}" destId="{CA89D960-803B-4FA2-84C9-1E92B27F92BF}" srcOrd="0" destOrd="0" parTransId="{72693D60-B654-4020-8067-32ABCA35546C}" sibTransId="{8554D5B7-AEC9-49CA-A300-46A6BF1B35C8}"/>
    <dgm:cxn modelId="{598F7F13-D571-4732-AF6C-5648F97C1251}" srcId="{CA89D960-803B-4FA2-84C9-1E92B27F92BF}" destId="{6F625E41-6410-476F-B1AD-2B3EC30C508B}" srcOrd="0" destOrd="0" parTransId="{53104DC7-07F1-47AC-A7B4-0D97BBBD8E6D}" sibTransId="{1372502B-1AE3-44BE-8FC1-6867DAF7343A}"/>
    <dgm:cxn modelId="{BD8BC9D2-0B87-4F35-BC3C-6865D45D0AC4}" type="presOf" srcId="{D59E8FD8-9236-4AF0-A659-BF6D1638208F}" destId="{634074D8-18A6-4476-B537-CB81AE93951F}" srcOrd="0" destOrd="0" presId="urn:microsoft.com/office/officeart/2005/8/layout/radial5"/>
    <dgm:cxn modelId="{DBF55159-0055-4ECD-A227-11B08EE859B1}" type="presOf" srcId="{53BDD545-D611-4C2C-8E3A-5F5D364AC502}" destId="{DE104A46-8265-4795-BBBB-075A5E1C2F75}" srcOrd="0" destOrd="0" presId="urn:microsoft.com/office/officeart/2005/8/layout/radial5"/>
    <dgm:cxn modelId="{D2DDD752-53A3-4755-8B6D-D4D8A457F723}" type="presOf" srcId="{D4AF733D-8C5E-458F-B091-FB05A38E7EF3}" destId="{F9D8C7F9-0625-4084-BD33-BE3058C160CC}" srcOrd="0" destOrd="0" presId="urn:microsoft.com/office/officeart/2005/8/layout/radial5"/>
    <dgm:cxn modelId="{9F5D8267-250C-4BAC-9741-5BDCED016A5A}" type="presOf" srcId="{6F625E41-6410-476F-B1AD-2B3EC30C508B}" destId="{02C57215-7BC9-475E-97D8-81718AA37541}" srcOrd="0" destOrd="0" presId="urn:microsoft.com/office/officeart/2005/8/layout/radial5"/>
    <dgm:cxn modelId="{CB88BC8E-2581-4064-8B54-D20675282178}" type="presOf" srcId="{D7E31685-48D5-4F7B-AA12-8B845782160F}" destId="{264903C1-8967-4622-A094-F5A24B113EB5}" srcOrd="0" destOrd="0" presId="urn:microsoft.com/office/officeart/2005/8/layout/radial5"/>
    <dgm:cxn modelId="{BB15D7E4-3AE1-4D6F-895D-F1FF5C45C44E}" type="presOf" srcId="{2A013005-2C78-4332-870F-6685F1276D8D}" destId="{A72836DC-C2E1-434E-B189-75612FEB140F}" srcOrd="0" destOrd="0" presId="urn:microsoft.com/office/officeart/2005/8/layout/radial5"/>
    <dgm:cxn modelId="{83087CFD-B803-4017-B10D-946589BECD5D}" type="presOf" srcId="{CA89D960-803B-4FA2-84C9-1E92B27F92BF}" destId="{FE72D4BA-2975-4F5C-967A-EF0E8B95614F}" srcOrd="0" destOrd="0" presId="urn:microsoft.com/office/officeart/2005/8/layout/radial5"/>
    <dgm:cxn modelId="{94F3EF99-857C-40C3-B874-7BBD3F8538D5}" srcId="{CA89D960-803B-4FA2-84C9-1E92B27F92BF}" destId="{D4AF733D-8C5E-458F-B091-FB05A38E7EF3}" srcOrd="2" destOrd="0" parTransId="{2A013005-2C78-4332-870F-6685F1276D8D}" sibTransId="{114599D4-FCFC-49D2-B04B-A9492B0FB3BD}"/>
    <dgm:cxn modelId="{FF84D722-E750-4C19-BBAD-02EC6C3C7504}" type="presOf" srcId="{B86F15F7-FD16-4709-9083-89C2FB97F560}" destId="{0365330E-4DB8-47C3-89C4-FD615489E4E7}" srcOrd="0" destOrd="0" presId="urn:microsoft.com/office/officeart/2005/8/layout/radial5"/>
    <dgm:cxn modelId="{B347DFCB-C6F0-434F-A963-9C887681DAB2}" type="presOf" srcId="{EC9CE835-3744-4172-9286-3076E9A8A95E}" destId="{D51CA2A3-8A04-48BA-B733-98B5B2A9E58B}" srcOrd="0" destOrd="0" presId="urn:microsoft.com/office/officeart/2005/8/layout/radial5"/>
    <dgm:cxn modelId="{7A681720-9FEE-42EC-B3C3-676615BBEF60}" srcId="{CA89D960-803B-4FA2-84C9-1E92B27F92BF}" destId="{B86F15F7-FD16-4709-9083-89C2FB97F560}" srcOrd="1" destOrd="0" parTransId="{53BDD545-D611-4C2C-8E3A-5F5D364AC502}" sibTransId="{5DA79E81-6102-4DFA-86E6-A897C540B0EE}"/>
    <dgm:cxn modelId="{B318E511-D4EE-4FF8-AA90-EF9BA6584BEC}" type="presOf" srcId="{EC9CE835-3744-4172-9286-3076E9A8A95E}" destId="{19E25E07-BD1A-4683-825F-2158C7E08790}" srcOrd="1" destOrd="0" presId="urn:microsoft.com/office/officeart/2005/8/layout/radial5"/>
    <dgm:cxn modelId="{2B9036CF-186B-4D7B-92C1-0757486DBE3D}" type="presOf" srcId="{2A013005-2C78-4332-870F-6685F1276D8D}" destId="{2946D56C-9433-4F31-8023-2D858B80FC41}" srcOrd="1" destOrd="0" presId="urn:microsoft.com/office/officeart/2005/8/layout/radial5"/>
    <dgm:cxn modelId="{6365B65F-3D7E-4AFB-B2FF-45DC133FB60A}" srcId="{CA89D960-803B-4FA2-84C9-1E92B27F92BF}" destId="{D59E8FD8-9236-4AF0-A659-BF6D1638208F}" srcOrd="3" destOrd="0" parTransId="{EC9CE835-3744-4172-9286-3076E9A8A95E}" sibTransId="{9EC4B126-D5AF-43C7-91A1-DA19B24301DA}"/>
    <dgm:cxn modelId="{92618029-7673-4E15-8D20-BE780728A437}" type="presOf" srcId="{53104DC7-07F1-47AC-A7B4-0D97BBBD8E6D}" destId="{357911D4-A178-4AB3-BE28-58B148DABB65}" srcOrd="0" destOrd="0" presId="urn:microsoft.com/office/officeart/2005/8/layout/radial5"/>
    <dgm:cxn modelId="{5AC73497-D1C5-44AD-B691-60BEDE125CFC}" type="presOf" srcId="{53104DC7-07F1-47AC-A7B4-0D97BBBD8E6D}" destId="{BD2A4AB2-A763-4EE4-A2A9-62059B0D6B28}" srcOrd="1" destOrd="0" presId="urn:microsoft.com/office/officeart/2005/8/layout/radial5"/>
    <dgm:cxn modelId="{8A40BB33-6178-48BB-B60E-8CC39ED78AA4}" type="presParOf" srcId="{264903C1-8967-4622-A094-F5A24B113EB5}" destId="{FE72D4BA-2975-4F5C-967A-EF0E8B95614F}" srcOrd="0" destOrd="0" presId="urn:microsoft.com/office/officeart/2005/8/layout/radial5"/>
    <dgm:cxn modelId="{4D52A534-D14A-441A-8F7D-7DB3AE421EC5}" type="presParOf" srcId="{264903C1-8967-4622-A094-F5A24B113EB5}" destId="{357911D4-A178-4AB3-BE28-58B148DABB65}" srcOrd="1" destOrd="0" presId="urn:microsoft.com/office/officeart/2005/8/layout/radial5"/>
    <dgm:cxn modelId="{86D2C4E8-B5D6-43B6-8DB0-5AEC7CFC031A}" type="presParOf" srcId="{357911D4-A178-4AB3-BE28-58B148DABB65}" destId="{BD2A4AB2-A763-4EE4-A2A9-62059B0D6B28}" srcOrd="0" destOrd="0" presId="urn:microsoft.com/office/officeart/2005/8/layout/radial5"/>
    <dgm:cxn modelId="{19104727-5CF1-48E7-894E-ABAC2B1D4408}" type="presParOf" srcId="{264903C1-8967-4622-A094-F5A24B113EB5}" destId="{02C57215-7BC9-475E-97D8-81718AA37541}" srcOrd="2" destOrd="0" presId="urn:microsoft.com/office/officeart/2005/8/layout/radial5"/>
    <dgm:cxn modelId="{363C5846-582A-4740-8B44-DA7C139C90E2}" type="presParOf" srcId="{264903C1-8967-4622-A094-F5A24B113EB5}" destId="{DE104A46-8265-4795-BBBB-075A5E1C2F75}" srcOrd="3" destOrd="0" presId="urn:microsoft.com/office/officeart/2005/8/layout/radial5"/>
    <dgm:cxn modelId="{1F442DCC-6C5B-42CA-B22D-CAB2C758A04F}" type="presParOf" srcId="{DE104A46-8265-4795-BBBB-075A5E1C2F75}" destId="{ED200AA7-81FE-481E-B679-FC9CE97B7CA5}" srcOrd="0" destOrd="0" presId="urn:microsoft.com/office/officeart/2005/8/layout/radial5"/>
    <dgm:cxn modelId="{9FF14391-DFA3-49C3-95FA-A06361505F26}" type="presParOf" srcId="{264903C1-8967-4622-A094-F5A24B113EB5}" destId="{0365330E-4DB8-47C3-89C4-FD615489E4E7}" srcOrd="4" destOrd="0" presId="urn:microsoft.com/office/officeart/2005/8/layout/radial5"/>
    <dgm:cxn modelId="{4AA2F004-EBAE-4094-A296-E0305A2E75BB}" type="presParOf" srcId="{264903C1-8967-4622-A094-F5A24B113EB5}" destId="{A72836DC-C2E1-434E-B189-75612FEB140F}" srcOrd="5" destOrd="0" presId="urn:microsoft.com/office/officeart/2005/8/layout/radial5"/>
    <dgm:cxn modelId="{9A44BA4C-7151-4DB8-8AB2-9CD7698525C8}" type="presParOf" srcId="{A72836DC-C2E1-434E-B189-75612FEB140F}" destId="{2946D56C-9433-4F31-8023-2D858B80FC41}" srcOrd="0" destOrd="0" presId="urn:microsoft.com/office/officeart/2005/8/layout/radial5"/>
    <dgm:cxn modelId="{619C1DFE-45AC-4D3B-BA4D-AFD4C953A112}" type="presParOf" srcId="{264903C1-8967-4622-A094-F5A24B113EB5}" destId="{F9D8C7F9-0625-4084-BD33-BE3058C160CC}" srcOrd="6" destOrd="0" presId="urn:microsoft.com/office/officeart/2005/8/layout/radial5"/>
    <dgm:cxn modelId="{6A5E9CCB-89BF-4C47-8CF8-38A4FB8B38C0}" type="presParOf" srcId="{264903C1-8967-4622-A094-F5A24B113EB5}" destId="{D51CA2A3-8A04-48BA-B733-98B5B2A9E58B}" srcOrd="7" destOrd="0" presId="urn:microsoft.com/office/officeart/2005/8/layout/radial5"/>
    <dgm:cxn modelId="{4B3028F2-9CFD-494C-A0C5-2EC2C8577DD2}" type="presParOf" srcId="{D51CA2A3-8A04-48BA-B733-98B5B2A9E58B}" destId="{19E25E07-BD1A-4683-825F-2158C7E08790}" srcOrd="0" destOrd="0" presId="urn:microsoft.com/office/officeart/2005/8/layout/radial5"/>
    <dgm:cxn modelId="{12513B57-7A2A-470E-A88A-BD644134E4FC}" type="presParOf" srcId="{264903C1-8967-4622-A094-F5A24B113EB5}" destId="{634074D8-18A6-4476-B537-CB81AE93951F}"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E2D455-4D7F-4F61-BD6E-D8EF228F701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zh-CN" altLang="en-US"/>
        </a:p>
      </dgm:t>
    </dgm:pt>
    <dgm:pt modelId="{DBFE8CBA-1354-4BBB-AFC0-91A7C8DBB71B}">
      <dgm:prSet phldrT="[文本]" custT="1"/>
      <dgm:spPr/>
      <dgm:t>
        <a:bodyPr lIns="0" rIns="0"/>
        <a:lstStyle/>
        <a:p>
          <a:r>
            <a:rPr lang="zh-CN" altLang="en-US" sz="2800" dirty="0" smtClean="0"/>
            <a:t>人工智能</a:t>
          </a:r>
          <a:endParaRPr lang="zh-CN" altLang="en-US" sz="2800" dirty="0"/>
        </a:p>
      </dgm:t>
    </dgm:pt>
    <dgm:pt modelId="{32016EFB-A9DF-4ABF-A7BD-BE7770AA223F}" type="parTrans" cxnId="{17BD043A-270B-4C63-8678-AA58858E9DE3}">
      <dgm:prSet/>
      <dgm:spPr/>
      <dgm:t>
        <a:bodyPr/>
        <a:lstStyle/>
        <a:p>
          <a:endParaRPr lang="zh-CN" altLang="en-US" sz="3200"/>
        </a:p>
      </dgm:t>
    </dgm:pt>
    <dgm:pt modelId="{800B2AB6-C78F-46DD-9D1E-76AF34DEB378}" type="sibTrans" cxnId="{17BD043A-270B-4C63-8678-AA58858E9DE3}">
      <dgm:prSet/>
      <dgm:spPr/>
      <dgm:t>
        <a:bodyPr/>
        <a:lstStyle/>
        <a:p>
          <a:endParaRPr lang="zh-CN" altLang="en-US" sz="3200"/>
        </a:p>
      </dgm:t>
    </dgm:pt>
    <dgm:pt modelId="{15D40FDB-2D54-4973-9541-455198EB0DD1}">
      <dgm:prSet phldrT="[文本]" custT="1"/>
      <dgm:spPr/>
      <dgm:t>
        <a:bodyPr lIns="0" rIns="0"/>
        <a:lstStyle/>
        <a:p>
          <a:r>
            <a:rPr lang="zh-CN" altLang="en-US" sz="2800" dirty="0" smtClean="0"/>
            <a:t>机器学习</a:t>
          </a:r>
          <a:endParaRPr lang="zh-CN" altLang="en-US" sz="2800" dirty="0"/>
        </a:p>
      </dgm:t>
    </dgm:pt>
    <dgm:pt modelId="{D368DD85-02E5-4BFD-BD86-7E1D038D9AEA}" type="parTrans" cxnId="{43D6D5D6-2311-46D8-9ABA-9DCE0727761B}">
      <dgm:prSet/>
      <dgm:spPr/>
      <dgm:t>
        <a:bodyPr/>
        <a:lstStyle/>
        <a:p>
          <a:endParaRPr lang="zh-CN" altLang="en-US" sz="3200"/>
        </a:p>
      </dgm:t>
    </dgm:pt>
    <dgm:pt modelId="{D44C53EC-1305-41C1-8060-0DF226A83CBE}" type="sibTrans" cxnId="{43D6D5D6-2311-46D8-9ABA-9DCE0727761B}">
      <dgm:prSet/>
      <dgm:spPr/>
      <dgm:t>
        <a:bodyPr/>
        <a:lstStyle/>
        <a:p>
          <a:endParaRPr lang="zh-CN" altLang="en-US" sz="3200"/>
        </a:p>
      </dgm:t>
    </dgm:pt>
    <dgm:pt modelId="{7490D7DE-C6CC-4EF9-B6FD-9B92342E8B53}">
      <dgm:prSet phldrT="[文本]" custT="1"/>
      <dgm:spPr/>
      <dgm:t>
        <a:bodyPr/>
        <a:lstStyle/>
        <a:p>
          <a:r>
            <a:rPr lang="zh-CN" altLang="en-US" sz="3200" dirty="0" smtClean="0"/>
            <a:t>深度学习</a:t>
          </a:r>
          <a:endParaRPr lang="zh-CN" altLang="en-US" sz="3200" dirty="0"/>
        </a:p>
      </dgm:t>
    </dgm:pt>
    <dgm:pt modelId="{D7AADAA4-A8EC-4CE0-99D4-139C343E50BC}" type="parTrans" cxnId="{940099E6-4833-44AA-B186-78ECCDE426C2}">
      <dgm:prSet/>
      <dgm:spPr/>
      <dgm:t>
        <a:bodyPr/>
        <a:lstStyle/>
        <a:p>
          <a:endParaRPr lang="zh-CN" altLang="en-US" sz="3200"/>
        </a:p>
      </dgm:t>
    </dgm:pt>
    <dgm:pt modelId="{28A5CCBA-DD67-4D2C-927F-F23CB7263A73}" type="sibTrans" cxnId="{940099E6-4833-44AA-B186-78ECCDE426C2}">
      <dgm:prSet/>
      <dgm:spPr/>
      <dgm:t>
        <a:bodyPr/>
        <a:lstStyle/>
        <a:p>
          <a:endParaRPr lang="zh-CN" altLang="en-US" sz="3200"/>
        </a:p>
      </dgm:t>
    </dgm:pt>
    <dgm:pt modelId="{E525D909-0D95-4857-BF7D-16F6E4377C10}" type="pres">
      <dgm:prSet presAssocID="{C1E2D455-4D7F-4F61-BD6E-D8EF228F7012}" presName="Name0" presStyleCnt="0">
        <dgm:presLayoutVars>
          <dgm:chMax val="7"/>
          <dgm:resizeHandles val="exact"/>
        </dgm:presLayoutVars>
      </dgm:prSet>
      <dgm:spPr/>
      <dgm:t>
        <a:bodyPr/>
        <a:lstStyle/>
        <a:p>
          <a:endParaRPr lang="zh-CN" altLang="en-US"/>
        </a:p>
      </dgm:t>
    </dgm:pt>
    <dgm:pt modelId="{B448AE73-E864-4E6E-95FB-0A6E77079BEA}" type="pres">
      <dgm:prSet presAssocID="{C1E2D455-4D7F-4F61-BD6E-D8EF228F7012}" presName="comp1" presStyleCnt="0"/>
      <dgm:spPr/>
    </dgm:pt>
    <dgm:pt modelId="{6D3BAA0E-D6C7-4787-9015-8D6CBD27FDD3}" type="pres">
      <dgm:prSet presAssocID="{C1E2D455-4D7F-4F61-BD6E-D8EF228F7012}" presName="circle1" presStyleLbl="node1" presStyleIdx="0" presStyleCnt="3"/>
      <dgm:spPr/>
      <dgm:t>
        <a:bodyPr/>
        <a:lstStyle/>
        <a:p>
          <a:endParaRPr lang="zh-CN" altLang="en-US"/>
        </a:p>
      </dgm:t>
    </dgm:pt>
    <dgm:pt modelId="{FA8BF406-8FB1-473D-A042-78E93C7794A7}" type="pres">
      <dgm:prSet presAssocID="{C1E2D455-4D7F-4F61-BD6E-D8EF228F7012}" presName="c1text" presStyleLbl="node1" presStyleIdx="0" presStyleCnt="3">
        <dgm:presLayoutVars>
          <dgm:bulletEnabled val="1"/>
        </dgm:presLayoutVars>
      </dgm:prSet>
      <dgm:spPr/>
      <dgm:t>
        <a:bodyPr/>
        <a:lstStyle/>
        <a:p>
          <a:endParaRPr lang="zh-CN" altLang="en-US"/>
        </a:p>
      </dgm:t>
    </dgm:pt>
    <dgm:pt modelId="{9AF0C90E-9B7D-412B-98F5-DEC401BBA068}" type="pres">
      <dgm:prSet presAssocID="{C1E2D455-4D7F-4F61-BD6E-D8EF228F7012}" presName="comp2" presStyleCnt="0"/>
      <dgm:spPr/>
    </dgm:pt>
    <dgm:pt modelId="{1FF16EAB-EBBF-4A51-A353-8C57B7F2F84E}" type="pres">
      <dgm:prSet presAssocID="{C1E2D455-4D7F-4F61-BD6E-D8EF228F7012}" presName="circle2" presStyleLbl="node1" presStyleIdx="1" presStyleCnt="3"/>
      <dgm:spPr/>
      <dgm:t>
        <a:bodyPr/>
        <a:lstStyle/>
        <a:p>
          <a:endParaRPr lang="zh-CN" altLang="en-US"/>
        </a:p>
      </dgm:t>
    </dgm:pt>
    <dgm:pt modelId="{104F6D80-0ABA-422E-BB82-E03E2E9FA193}" type="pres">
      <dgm:prSet presAssocID="{C1E2D455-4D7F-4F61-BD6E-D8EF228F7012}" presName="c2text" presStyleLbl="node1" presStyleIdx="1" presStyleCnt="3">
        <dgm:presLayoutVars>
          <dgm:bulletEnabled val="1"/>
        </dgm:presLayoutVars>
      </dgm:prSet>
      <dgm:spPr/>
      <dgm:t>
        <a:bodyPr/>
        <a:lstStyle/>
        <a:p>
          <a:endParaRPr lang="zh-CN" altLang="en-US"/>
        </a:p>
      </dgm:t>
    </dgm:pt>
    <dgm:pt modelId="{A723E477-AB9E-4036-A0C0-1C734160758A}" type="pres">
      <dgm:prSet presAssocID="{C1E2D455-4D7F-4F61-BD6E-D8EF228F7012}" presName="comp3" presStyleCnt="0"/>
      <dgm:spPr/>
    </dgm:pt>
    <dgm:pt modelId="{E156E02D-6E69-4969-9941-1D1401752DB9}" type="pres">
      <dgm:prSet presAssocID="{C1E2D455-4D7F-4F61-BD6E-D8EF228F7012}" presName="circle3" presStyleLbl="node1" presStyleIdx="2" presStyleCnt="3"/>
      <dgm:spPr/>
      <dgm:t>
        <a:bodyPr/>
        <a:lstStyle/>
        <a:p>
          <a:endParaRPr lang="zh-CN" altLang="en-US"/>
        </a:p>
      </dgm:t>
    </dgm:pt>
    <dgm:pt modelId="{E33E678C-68D7-41B8-8050-FF2DACF94E08}" type="pres">
      <dgm:prSet presAssocID="{C1E2D455-4D7F-4F61-BD6E-D8EF228F7012}" presName="c3text" presStyleLbl="node1" presStyleIdx="2" presStyleCnt="3">
        <dgm:presLayoutVars>
          <dgm:bulletEnabled val="1"/>
        </dgm:presLayoutVars>
      </dgm:prSet>
      <dgm:spPr/>
      <dgm:t>
        <a:bodyPr/>
        <a:lstStyle/>
        <a:p>
          <a:endParaRPr lang="zh-CN" altLang="en-US"/>
        </a:p>
      </dgm:t>
    </dgm:pt>
  </dgm:ptLst>
  <dgm:cxnLst>
    <dgm:cxn modelId="{C04020B9-7896-49F8-937E-49D345FE4C01}" type="presOf" srcId="{15D40FDB-2D54-4973-9541-455198EB0DD1}" destId="{104F6D80-0ABA-422E-BB82-E03E2E9FA193}" srcOrd="1" destOrd="0" presId="urn:microsoft.com/office/officeart/2005/8/layout/venn2"/>
    <dgm:cxn modelId="{9626036E-FA48-4688-9E6D-4E27CB2A3D0B}" type="presOf" srcId="{C1E2D455-4D7F-4F61-BD6E-D8EF228F7012}" destId="{E525D909-0D95-4857-BF7D-16F6E4377C10}" srcOrd="0" destOrd="0" presId="urn:microsoft.com/office/officeart/2005/8/layout/venn2"/>
    <dgm:cxn modelId="{CDB3F9BA-F90E-4FCC-8ABB-DFD1E6EFD8A5}" type="presOf" srcId="{7490D7DE-C6CC-4EF9-B6FD-9B92342E8B53}" destId="{E33E678C-68D7-41B8-8050-FF2DACF94E08}" srcOrd="1" destOrd="0" presId="urn:microsoft.com/office/officeart/2005/8/layout/venn2"/>
    <dgm:cxn modelId="{F7FD8903-85D0-4F70-96A6-E739778B9414}" type="presOf" srcId="{7490D7DE-C6CC-4EF9-B6FD-9B92342E8B53}" destId="{E156E02D-6E69-4969-9941-1D1401752DB9}" srcOrd="0" destOrd="0" presId="urn:microsoft.com/office/officeart/2005/8/layout/venn2"/>
    <dgm:cxn modelId="{17BD043A-270B-4C63-8678-AA58858E9DE3}" srcId="{C1E2D455-4D7F-4F61-BD6E-D8EF228F7012}" destId="{DBFE8CBA-1354-4BBB-AFC0-91A7C8DBB71B}" srcOrd="0" destOrd="0" parTransId="{32016EFB-A9DF-4ABF-A7BD-BE7770AA223F}" sibTransId="{800B2AB6-C78F-46DD-9D1E-76AF34DEB378}"/>
    <dgm:cxn modelId="{43D6D5D6-2311-46D8-9ABA-9DCE0727761B}" srcId="{C1E2D455-4D7F-4F61-BD6E-D8EF228F7012}" destId="{15D40FDB-2D54-4973-9541-455198EB0DD1}" srcOrd="1" destOrd="0" parTransId="{D368DD85-02E5-4BFD-BD86-7E1D038D9AEA}" sibTransId="{D44C53EC-1305-41C1-8060-0DF226A83CBE}"/>
    <dgm:cxn modelId="{EBEEED0A-01E0-49C3-92AD-CFB87C299F31}" type="presOf" srcId="{DBFE8CBA-1354-4BBB-AFC0-91A7C8DBB71B}" destId="{FA8BF406-8FB1-473D-A042-78E93C7794A7}" srcOrd="1" destOrd="0" presId="urn:microsoft.com/office/officeart/2005/8/layout/venn2"/>
    <dgm:cxn modelId="{940099E6-4833-44AA-B186-78ECCDE426C2}" srcId="{C1E2D455-4D7F-4F61-BD6E-D8EF228F7012}" destId="{7490D7DE-C6CC-4EF9-B6FD-9B92342E8B53}" srcOrd="2" destOrd="0" parTransId="{D7AADAA4-A8EC-4CE0-99D4-139C343E50BC}" sibTransId="{28A5CCBA-DD67-4D2C-927F-F23CB7263A73}"/>
    <dgm:cxn modelId="{54E1A65D-F8B2-41C7-91DA-7B64626C1EA2}" type="presOf" srcId="{15D40FDB-2D54-4973-9541-455198EB0DD1}" destId="{1FF16EAB-EBBF-4A51-A353-8C57B7F2F84E}" srcOrd="0" destOrd="0" presId="urn:microsoft.com/office/officeart/2005/8/layout/venn2"/>
    <dgm:cxn modelId="{78A0AF6D-BC16-42AD-B6EB-AE85F98206CA}" type="presOf" srcId="{DBFE8CBA-1354-4BBB-AFC0-91A7C8DBB71B}" destId="{6D3BAA0E-D6C7-4787-9015-8D6CBD27FDD3}" srcOrd="0" destOrd="0" presId="urn:microsoft.com/office/officeart/2005/8/layout/venn2"/>
    <dgm:cxn modelId="{B86ACA19-E9FD-4DB8-AA85-17E756FC9DF1}" type="presParOf" srcId="{E525D909-0D95-4857-BF7D-16F6E4377C10}" destId="{B448AE73-E864-4E6E-95FB-0A6E77079BEA}" srcOrd="0" destOrd="0" presId="urn:microsoft.com/office/officeart/2005/8/layout/venn2"/>
    <dgm:cxn modelId="{2C78B8CF-3B78-474F-B2C0-89369F916855}" type="presParOf" srcId="{B448AE73-E864-4E6E-95FB-0A6E77079BEA}" destId="{6D3BAA0E-D6C7-4787-9015-8D6CBD27FDD3}" srcOrd="0" destOrd="0" presId="urn:microsoft.com/office/officeart/2005/8/layout/venn2"/>
    <dgm:cxn modelId="{2964DEE8-6BD4-451C-879F-14CB53957F10}" type="presParOf" srcId="{B448AE73-E864-4E6E-95FB-0A6E77079BEA}" destId="{FA8BF406-8FB1-473D-A042-78E93C7794A7}" srcOrd="1" destOrd="0" presId="urn:microsoft.com/office/officeart/2005/8/layout/venn2"/>
    <dgm:cxn modelId="{851FBEE1-2865-4602-BF03-58FC24DE73D6}" type="presParOf" srcId="{E525D909-0D95-4857-BF7D-16F6E4377C10}" destId="{9AF0C90E-9B7D-412B-98F5-DEC401BBA068}" srcOrd="1" destOrd="0" presId="urn:microsoft.com/office/officeart/2005/8/layout/venn2"/>
    <dgm:cxn modelId="{46E3155D-A019-4E48-96E6-C20472FCC570}" type="presParOf" srcId="{9AF0C90E-9B7D-412B-98F5-DEC401BBA068}" destId="{1FF16EAB-EBBF-4A51-A353-8C57B7F2F84E}" srcOrd="0" destOrd="0" presId="urn:microsoft.com/office/officeart/2005/8/layout/venn2"/>
    <dgm:cxn modelId="{866D6AC5-A648-40C9-BA65-CE3D2D7F24BB}" type="presParOf" srcId="{9AF0C90E-9B7D-412B-98F5-DEC401BBA068}" destId="{104F6D80-0ABA-422E-BB82-E03E2E9FA193}" srcOrd="1" destOrd="0" presId="urn:microsoft.com/office/officeart/2005/8/layout/venn2"/>
    <dgm:cxn modelId="{526B5FCA-0B10-4604-AE58-D591273ED735}" type="presParOf" srcId="{E525D909-0D95-4857-BF7D-16F6E4377C10}" destId="{A723E477-AB9E-4036-A0C0-1C734160758A}" srcOrd="2" destOrd="0" presId="urn:microsoft.com/office/officeart/2005/8/layout/venn2"/>
    <dgm:cxn modelId="{A3440D93-D617-4E11-A31F-F9CE95D4EC31}" type="presParOf" srcId="{A723E477-AB9E-4036-A0C0-1C734160758A}" destId="{E156E02D-6E69-4969-9941-1D1401752DB9}" srcOrd="0" destOrd="0" presId="urn:microsoft.com/office/officeart/2005/8/layout/venn2"/>
    <dgm:cxn modelId="{5BF4A56B-4DB6-450E-9EF5-00945367A464}" type="presParOf" srcId="{A723E477-AB9E-4036-A0C0-1C734160758A}" destId="{E33E678C-68D7-41B8-8050-FF2DACF94E0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8D81-4DEB-4252-BA6D-6A18C239DD71}">
      <dsp:nvSpPr>
        <dsp:cNvPr id="0" name=""/>
        <dsp:cNvSpPr/>
      </dsp:nvSpPr>
      <dsp:spPr>
        <a:xfrm>
          <a:off x="0" y="63555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0E760F-738A-47FF-9B92-AE2DCB5CA257}">
      <dsp:nvSpPr>
        <dsp:cNvPr id="0" name=""/>
        <dsp:cNvSpPr/>
      </dsp:nvSpPr>
      <dsp:spPr>
        <a:xfrm>
          <a:off x="406400" y="30393"/>
          <a:ext cx="5689600"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822450">
            <a:lnSpc>
              <a:spcPct val="90000"/>
            </a:lnSpc>
            <a:spcBef>
              <a:spcPct val="0"/>
            </a:spcBef>
            <a:spcAft>
              <a:spcPct val="35000"/>
            </a:spcAft>
          </a:pPr>
          <a:r>
            <a:rPr lang="zh-CN" altLang="en-US" sz="4100" kern="1200" dirty="0" smtClean="0">
              <a:latin typeface="仿宋" panose="02010609060101010101" pitchFamily="49" charset="-122"/>
              <a:ea typeface="仿宋" panose="02010609060101010101" pitchFamily="49" charset="-122"/>
            </a:rPr>
            <a:t>主流应用方向解析</a:t>
          </a:r>
          <a:endParaRPr lang="zh-CN" altLang="en-US" sz="4100" kern="1200" dirty="0">
            <a:latin typeface="仿宋" panose="02010609060101010101" pitchFamily="49" charset="-122"/>
            <a:ea typeface="仿宋" panose="02010609060101010101" pitchFamily="49" charset="-122"/>
          </a:endParaRPr>
        </a:p>
      </dsp:txBody>
      <dsp:txXfrm>
        <a:off x="465483" y="89476"/>
        <a:ext cx="5571434" cy="1092154"/>
      </dsp:txXfrm>
    </dsp:sp>
    <dsp:sp modelId="{3690A6F8-2847-4173-979F-3A25CCE39B48}">
      <dsp:nvSpPr>
        <dsp:cNvPr id="0" name=""/>
        <dsp:cNvSpPr/>
      </dsp:nvSpPr>
      <dsp:spPr>
        <a:xfrm>
          <a:off x="0" y="249531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94D0A2-C705-4108-BB8A-F2A2A692039B}">
      <dsp:nvSpPr>
        <dsp:cNvPr id="0" name=""/>
        <dsp:cNvSpPr/>
      </dsp:nvSpPr>
      <dsp:spPr>
        <a:xfrm>
          <a:off x="406400" y="1890153"/>
          <a:ext cx="5689600"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822450">
            <a:lnSpc>
              <a:spcPct val="90000"/>
            </a:lnSpc>
            <a:spcBef>
              <a:spcPct val="0"/>
            </a:spcBef>
            <a:spcAft>
              <a:spcPct val="35000"/>
            </a:spcAft>
          </a:pPr>
          <a:r>
            <a:rPr lang="zh-CN" altLang="en-US" sz="4100" kern="1200" dirty="0" smtClean="0">
              <a:latin typeface="仿宋" panose="02010609060101010101" pitchFamily="49" charset="-122"/>
              <a:ea typeface="仿宋" panose="02010609060101010101" pitchFamily="49" charset="-122"/>
            </a:rPr>
            <a:t>机器学习与案例体验</a:t>
          </a:r>
          <a:endParaRPr lang="zh-CN" altLang="en-US" sz="4100" kern="1200" dirty="0">
            <a:latin typeface="仿宋" panose="02010609060101010101" pitchFamily="49" charset="-122"/>
            <a:ea typeface="仿宋" panose="02010609060101010101" pitchFamily="49" charset="-122"/>
          </a:endParaRPr>
        </a:p>
      </dsp:txBody>
      <dsp:txXfrm>
        <a:off x="465483" y="1949236"/>
        <a:ext cx="5571434" cy="1092154"/>
      </dsp:txXfrm>
    </dsp:sp>
    <dsp:sp modelId="{609DB535-0891-43B0-A1C3-EF51D190BECC}">
      <dsp:nvSpPr>
        <dsp:cNvPr id="0" name=""/>
        <dsp:cNvSpPr/>
      </dsp:nvSpPr>
      <dsp:spPr>
        <a:xfrm>
          <a:off x="0" y="435507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1D6F8-D0E4-4846-B83B-06CC2DA7A044}">
      <dsp:nvSpPr>
        <dsp:cNvPr id="0" name=""/>
        <dsp:cNvSpPr/>
      </dsp:nvSpPr>
      <dsp:spPr>
        <a:xfrm>
          <a:off x="406400" y="3749913"/>
          <a:ext cx="5689600"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822450">
            <a:lnSpc>
              <a:spcPct val="90000"/>
            </a:lnSpc>
            <a:spcBef>
              <a:spcPct val="0"/>
            </a:spcBef>
            <a:spcAft>
              <a:spcPct val="35000"/>
            </a:spcAft>
          </a:pPr>
          <a:r>
            <a:rPr lang="zh-CN" altLang="en-US" sz="4100" kern="1200" dirty="0" smtClean="0">
              <a:latin typeface="仿宋" panose="02010609060101010101" pitchFamily="49" charset="-122"/>
              <a:ea typeface="仿宋" panose="02010609060101010101" pitchFamily="49" charset="-122"/>
            </a:rPr>
            <a:t>深度学习与案例体验</a:t>
          </a:r>
          <a:endParaRPr lang="zh-CN" altLang="en-US" sz="4100" kern="1200" dirty="0">
            <a:latin typeface="仿宋" panose="02010609060101010101" pitchFamily="49" charset="-122"/>
            <a:ea typeface="仿宋" panose="02010609060101010101" pitchFamily="49" charset="-122"/>
          </a:endParaRPr>
        </a:p>
      </dsp:txBody>
      <dsp:txXfrm>
        <a:off x="465483" y="3808996"/>
        <a:ext cx="5571434"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2D4BA-2975-4F5C-967A-EF0E8B95614F}">
      <dsp:nvSpPr>
        <dsp:cNvPr id="0" name=""/>
        <dsp:cNvSpPr/>
      </dsp:nvSpPr>
      <dsp:spPr>
        <a:xfrm>
          <a:off x="3351609" y="1996942"/>
          <a:ext cx="1424781" cy="142478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zh-CN" altLang="en-US" sz="2700" kern="1200" dirty="0" smtClean="0">
              <a:latin typeface="华文仿宋" panose="02010600040101010101" pitchFamily="2" charset="-122"/>
              <a:ea typeface="华文仿宋" panose="02010600040101010101" pitchFamily="2" charset="-122"/>
            </a:rPr>
            <a:t>机器学习</a:t>
          </a:r>
          <a:endParaRPr lang="zh-CN" altLang="en-US" sz="2700" kern="1200" dirty="0">
            <a:latin typeface="华文仿宋" panose="02010600040101010101" pitchFamily="2" charset="-122"/>
            <a:ea typeface="华文仿宋" panose="02010600040101010101" pitchFamily="2" charset="-122"/>
          </a:endParaRPr>
        </a:p>
      </dsp:txBody>
      <dsp:txXfrm>
        <a:off x="3560263" y="2205596"/>
        <a:ext cx="1007473" cy="1007473"/>
      </dsp:txXfrm>
    </dsp:sp>
    <dsp:sp modelId="{357911D4-A178-4AB3-BE28-58B148DABB65}">
      <dsp:nvSpPr>
        <dsp:cNvPr id="0" name=""/>
        <dsp:cNvSpPr/>
      </dsp:nvSpPr>
      <dsp:spPr>
        <a:xfrm rot="16200000">
          <a:off x="3913169" y="1478682"/>
          <a:ext cx="301660" cy="48442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latin typeface="华文仿宋" panose="02010600040101010101" pitchFamily="2" charset="-122"/>
            <a:ea typeface="华文仿宋" panose="02010600040101010101" pitchFamily="2" charset="-122"/>
          </a:endParaRPr>
        </a:p>
      </dsp:txBody>
      <dsp:txXfrm>
        <a:off x="3958418" y="1620816"/>
        <a:ext cx="211162" cy="290655"/>
      </dsp:txXfrm>
    </dsp:sp>
    <dsp:sp modelId="{02C57215-7BC9-475E-97D8-81718AA37541}">
      <dsp:nvSpPr>
        <dsp:cNvPr id="0" name=""/>
        <dsp:cNvSpPr/>
      </dsp:nvSpPr>
      <dsp:spPr>
        <a:xfrm>
          <a:off x="3351609" y="2990"/>
          <a:ext cx="1424781" cy="142478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强化学习</a:t>
          </a:r>
          <a:endParaRPr lang="zh-CN" altLang="en-US" sz="2400" kern="1200" dirty="0">
            <a:latin typeface="华文仿宋" panose="02010600040101010101" pitchFamily="2" charset="-122"/>
            <a:ea typeface="华文仿宋" panose="02010600040101010101" pitchFamily="2" charset="-122"/>
          </a:endParaRPr>
        </a:p>
      </dsp:txBody>
      <dsp:txXfrm>
        <a:off x="3560263" y="211644"/>
        <a:ext cx="1007473" cy="1007473"/>
      </dsp:txXfrm>
    </dsp:sp>
    <dsp:sp modelId="{DE104A46-8265-4795-BBBB-075A5E1C2F75}">
      <dsp:nvSpPr>
        <dsp:cNvPr id="0" name=""/>
        <dsp:cNvSpPr/>
      </dsp:nvSpPr>
      <dsp:spPr>
        <a:xfrm>
          <a:off x="4901608" y="2467120"/>
          <a:ext cx="301660" cy="48442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latin typeface="华文仿宋" panose="02010600040101010101" pitchFamily="2" charset="-122"/>
            <a:ea typeface="华文仿宋" panose="02010600040101010101" pitchFamily="2" charset="-122"/>
          </a:endParaRPr>
        </a:p>
      </dsp:txBody>
      <dsp:txXfrm>
        <a:off x="4901608" y="2564005"/>
        <a:ext cx="211162" cy="290655"/>
      </dsp:txXfrm>
    </dsp:sp>
    <dsp:sp modelId="{0365330E-4DB8-47C3-89C4-FD615489E4E7}">
      <dsp:nvSpPr>
        <dsp:cNvPr id="0" name=""/>
        <dsp:cNvSpPr/>
      </dsp:nvSpPr>
      <dsp:spPr>
        <a:xfrm>
          <a:off x="5345561" y="1996942"/>
          <a:ext cx="1424781" cy="142478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监督学习</a:t>
          </a:r>
          <a:endParaRPr lang="zh-CN" altLang="en-US" sz="2400" kern="1200" dirty="0">
            <a:latin typeface="华文仿宋" panose="02010600040101010101" pitchFamily="2" charset="-122"/>
            <a:ea typeface="华文仿宋" panose="02010600040101010101" pitchFamily="2" charset="-122"/>
          </a:endParaRPr>
        </a:p>
      </dsp:txBody>
      <dsp:txXfrm>
        <a:off x="5554215" y="2205596"/>
        <a:ext cx="1007473" cy="1007473"/>
      </dsp:txXfrm>
    </dsp:sp>
    <dsp:sp modelId="{A72836DC-C2E1-434E-B189-75612FEB140F}">
      <dsp:nvSpPr>
        <dsp:cNvPr id="0" name=""/>
        <dsp:cNvSpPr/>
      </dsp:nvSpPr>
      <dsp:spPr>
        <a:xfrm rot="5400000">
          <a:off x="3913169" y="3455559"/>
          <a:ext cx="301660" cy="48442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latin typeface="华文仿宋" panose="02010600040101010101" pitchFamily="2" charset="-122"/>
            <a:ea typeface="华文仿宋" panose="02010600040101010101" pitchFamily="2" charset="-122"/>
          </a:endParaRPr>
        </a:p>
      </dsp:txBody>
      <dsp:txXfrm>
        <a:off x="3958418" y="3507195"/>
        <a:ext cx="211162" cy="290655"/>
      </dsp:txXfrm>
    </dsp:sp>
    <dsp:sp modelId="{F9D8C7F9-0625-4084-BD33-BE3058C160CC}">
      <dsp:nvSpPr>
        <dsp:cNvPr id="0" name=""/>
        <dsp:cNvSpPr/>
      </dsp:nvSpPr>
      <dsp:spPr>
        <a:xfrm>
          <a:off x="3351609" y="3990894"/>
          <a:ext cx="1424781" cy="142478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非监督学习</a:t>
          </a:r>
          <a:endParaRPr lang="zh-CN" altLang="en-US" sz="2400" kern="1200" dirty="0">
            <a:latin typeface="华文仿宋" panose="02010600040101010101" pitchFamily="2" charset="-122"/>
            <a:ea typeface="华文仿宋" panose="02010600040101010101" pitchFamily="2" charset="-122"/>
          </a:endParaRPr>
        </a:p>
      </dsp:txBody>
      <dsp:txXfrm>
        <a:off x="3560263" y="4199548"/>
        <a:ext cx="1007473" cy="1007473"/>
      </dsp:txXfrm>
    </dsp:sp>
    <dsp:sp modelId="{D51CA2A3-8A04-48BA-B733-98B5B2A9E58B}">
      <dsp:nvSpPr>
        <dsp:cNvPr id="0" name=""/>
        <dsp:cNvSpPr/>
      </dsp:nvSpPr>
      <dsp:spPr>
        <a:xfrm rot="10800000">
          <a:off x="2924731" y="2467120"/>
          <a:ext cx="301660" cy="48442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latin typeface="华文仿宋" panose="02010600040101010101" pitchFamily="2" charset="-122"/>
            <a:ea typeface="华文仿宋" panose="02010600040101010101" pitchFamily="2" charset="-122"/>
          </a:endParaRPr>
        </a:p>
      </dsp:txBody>
      <dsp:txXfrm rot="10800000">
        <a:off x="3015229" y="2564005"/>
        <a:ext cx="211162" cy="290655"/>
      </dsp:txXfrm>
    </dsp:sp>
    <dsp:sp modelId="{634074D8-18A6-4476-B537-CB81AE93951F}">
      <dsp:nvSpPr>
        <dsp:cNvPr id="0" name=""/>
        <dsp:cNvSpPr/>
      </dsp:nvSpPr>
      <dsp:spPr>
        <a:xfrm>
          <a:off x="1357657" y="1996942"/>
          <a:ext cx="1424781" cy="142478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半监督学习</a:t>
          </a:r>
          <a:endParaRPr lang="zh-CN" altLang="en-US" sz="2400" kern="1200" dirty="0">
            <a:latin typeface="华文仿宋" panose="02010600040101010101" pitchFamily="2" charset="-122"/>
            <a:ea typeface="华文仿宋" panose="02010600040101010101" pitchFamily="2" charset="-122"/>
          </a:endParaRPr>
        </a:p>
      </dsp:txBody>
      <dsp:txXfrm>
        <a:off x="1566311" y="2205596"/>
        <a:ext cx="1007473" cy="1007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BAA0E-D6C7-4787-9015-8D6CBD27FDD3}">
      <dsp:nvSpPr>
        <dsp:cNvPr id="0" name=""/>
        <dsp:cNvSpPr/>
      </dsp:nvSpPr>
      <dsp:spPr>
        <a:xfrm>
          <a:off x="629239" y="0"/>
          <a:ext cx="4541881" cy="45418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9136" rIns="0" bIns="199136" numCol="1" spcCol="1270" anchor="ctr" anchorCtr="0">
          <a:noAutofit/>
        </a:bodyPr>
        <a:lstStyle/>
        <a:p>
          <a:pPr lvl="0" algn="ctr" defTabSz="1244600">
            <a:lnSpc>
              <a:spcPct val="90000"/>
            </a:lnSpc>
            <a:spcBef>
              <a:spcPct val="0"/>
            </a:spcBef>
            <a:spcAft>
              <a:spcPct val="35000"/>
            </a:spcAft>
          </a:pPr>
          <a:r>
            <a:rPr lang="zh-CN" altLang="en-US" sz="2800" kern="1200" dirty="0" smtClean="0"/>
            <a:t>人工智能</a:t>
          </a:r>
          <a:endParaRPr lang="zh-CN" altLang="en-US" sz="2800" kern="1200" dirty="0"/>
        </a:p>
      </dsp:txBody>
      <dsp:txXfrm>
        <a:off x="2106486" y="227094"/>
        <a:ext cx="1587387" cy="681282"/>
      </dsp:txXfrm>
    </dsp:sp>
    <dsp:sp modelId="{1FF16EAB-EBBF-4A51-A353-8C57B7F2F84E}">
      <dsp:nvSpPr>
        <dsp:cNvPr id="0" name=""/>
        <dsp:cNvSpPr/>
      </dsp:nvSpPr>
      <dsp:spPr>
        <a:xfrm>
          <a:off x="1196975" y="1135470"/>
          <a:ext cx="3406410" cy="34064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9136" rIns="0" bIns="199136" numCol="1" spcCol="1270" anchor="ctr" anchorCtr="0">
          <a:noAutofit/>
        </a:bodyPr>
        <a:lstStyle/>
        <a:p>
          <a:pPr lvl="0" algn="ctr" defTabSz="1244600">
            <a:lnSpc>
              <a:spcPct val="90000"/>
            </a:lnSpc>
            <a:spcBef>
              <a:spcPct val="0"/>
            </a:spcBef>
            <a:spcAft>
              <a:spcPct val="35000"/>
            </a:spcAft>
          </a:pPr>
          <a:r>
            <a:rPr lang="zh-CN" altLang="en-US" sz="2800" kern="1200" dirty="0" smtClean="0"/>
            <a:t>机器学习</a:t>
          </a:r>
          <a:endParaRPr lang="zh-CN" altLang="en-US" sz="2800" kern="1200" dirty="0"/>
        </a:p>
      </dsp:txBody>
      <dsp:txXfrm>
        <a:off x="2106486" y="1348370"/>
        <a:ext cx="1587387" cy="638702"/>
      </dsp:txXfrm>
    </dsp:sp>
    <dsp:sp modelId="{E156E02D-6E69-4969-9941-1D1401752DB9}">
      <dsp:nvSpPr>
        <dsp:cNvPr id="0" name=""/>
        <dsp:cNvSpPr/>
      </dsp:nvSpPr>
      <dsp:spPr>
        <a:xfrm>
          <a:off x="1764710" y="2270940"/>
          <a:ext cx="2270940" cy="2270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CN" altLang="en-US" sz="3200" kern="1200" dirty="0" smtClean="0"/>
            <a:t>深度学习</a:t>
          </a:r>
          <a:endParaRPr lang="zh-CN" altLang="en-US" sz="3200" kern="1200" dirty="0"/>
        </a:p>
      </dsp:txBody>
      <dsp:txXfrm>
        <a:off x="2097281" y="2838675"/>
        <a:ext cx="1605797" cy="11354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85499-4AFE-48F0-8EC7-8A027BE8D948}" type="datetimeFigureOut">
              <a:rPr lang="zh-CN" altLang="en-US" smtClean="0"/>
              <a:t>2018/6/1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539B4-4D4D-4CE0-915E-B4030D90114D}" type="slidenum">
              <a:rPr lang="zh-CN" altLang="en-US" smtClean="0"/>
              <a:t>‹#›</a:t>
            </a:fld>
            <a:endParaRPr lang="zh-CN" altLang="en-US"/>
          </a:p>
        </p:txBody>
      </p:sp>
    </p:spTree>
    <p:extLst>
      <p:ext uri="{BB962C8B-B14F-4D97-AF65-F5344CB8AC3E}">
        <p14:creationId xmlns:p14="http://schemas.microsoft.com/office/powerpoint/2010/main" val="302251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a:t>
            </a:fld>
            <a:endParaRPr lang="zh-CN" altLang="en-US"/>
          </a:p>
        </p:txBody>
      </p:sp>
    </p:spTree>
    <p:extLst>
      <p:ext uri="{BB962C8B-B14F-4D97-AF65-F5344CB8AC3E}">
        <p14:creationId xmlns:p14="http://schemas.microsoft.com/office/powerpoint/2010/main" val="58150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10</a:t>
            </a:fld>
            <a:endParaRPr lang="en-US" altLang="zh-CN"/>
          </a:p>
        </p:txBody>
      </p:sp>
    </p:spTree>
    <p:extLst>
      <p:ext uri="{BB962C8B-B14F-4D97-AF65-F5344CB8AC3E}">
        <p14:creationId xmlns:p14="http://schemas.microsoft.com/office/powerpoint/2010/main" val="286349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11</a:t>
            </a:fld>
            <a:endParaRPr lang="en-US" altLang="zh-CN"/>
          </a:p>
        </p:txBody>
      </p:sp>
    </p:spTree>
    <p:extLst>
      <p:ext uri="{BB962C8B-B14F-4D97-AF65-F5344CB8AC3E}">
        <p14:creationId xmlns:p14="http://schemas.microsoft.com/office/powerpoint/2010/main" val="161835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12</a:t>
            </a:fld>
            <a:endParaRPr lang="en-US" altLang="zh-CN"/>
          </a:p>
        </p:txBody>
      </p:sp>
    </p:spTree>
    <p:extLst>
      <p:ext uri="{BB962C8B-B14F-4D97-AF65-F5344CB8AC3E}">
        <p14:creationId xmlns:p14="http://schemas.microsoft.com/office/powerpoint/2010/main" val="316971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13</a:t>
            </a:fld>
            <a:endParaRPr lang="en-US" altLang="zh-CN"/>
          </a:p>
        </p:txBody>
      </p:sp>
    </p:spTree>
    <p:extLst>
      <p:ext uri="{BB962C8B-B14F-4D97-AF65-F5344CB8AC3E}">
        <p14:creationId xmlns:p14="http://schemas.microsoft.com/office/powerpoint/2010/main" val="2197177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14</a:t>
            </a:fld>
            <a:endParaRPr lang="en-US" altLang="zh-CN"/>
          </a:p>
        </p:txBody>
      </p:sp>
    </p:spTree>
    <p:extLst>
      <p:ext uri="{BB962C8B-B14F-4D97-AF65-F5344CB8AC3E}">
        <p14:creationId xmlns:p14="http://schemas.microsoft.com/office/powerpoint/2010/main" val="87750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15</a:t>
            </a:fld>
            <a:endParaRPr lang="en-US" altLang="zh-CN"/>
          </a:p>
        </p:txBody>
      </p:sp>
    </p:spTree>
    <p:extLst>
      <p:ext uri="{BB962C8B-B14F-4D97-AF65-F5344CB8AC3E}">
        <p14:creationId xmlns:p14="http://schemas.microsoft.com/office/powerpoint/2010/main" val="468896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在语音识别中，根据人说话的音频信号，判断说话的内容；</a:t>
            </a:r>
            <a:endParaRPr lang="en-US" altLang="zh-CN" dirty="0" smtClean="0"/>
          </a:p>
          <a:p>
            <a:r>
              <a:rPr lang="zh-CN" altLang="en-US" dirty="0" smtClean="0"/>
              <a:t>在医疗诊断中，根据输入的医疗影像，判断疾病的成因和性质；</a:t>
            </a:r>
            <a:endParaRPr lang="en-US" altLang="zh-CN" dirty="0" smtClean="0"/>
          </a:p>
          <a:p>
            <a:r>
              <a:rPr lang="zh-CN" altLang="en-US" dirty="0" smtClean="0"/>
              <a:t>在电子商务中，根据用户过去的购买记录，预测此用户对什么商品感兴趣；</a:t>
            </a:r>
            <a:endParaRPr lang="en-US" altLang="zh-CN" dirty="0" smtClean="0"/>
          </a:p>
          <a:p>
            <a:r>
              <a:rPr lang="zh-CN" altLang="en-US" dirty="0" smtClean="0"/>
              <a:t>在围棋对弈中，根据当前盘面形势，预测选择某个落子的胜率。</a:t>
            </a:r>
            <a:endParaRPr lang="en-US" altLang="zh-CN" dirty="0" smtClean="0"/>
          </a:p>
          <a:p>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16</a:t>
            </a:fld>
            <a:endParaRPr lang="en-US" altLang="zh-CN"/>
          </a:p>
        </p:txBody>
      </p:sp>
    </p:spTree>
    <p:extLst>
      <p:ext uri="{BB962C8B-B14F-4D97-AF65-F5344CB8AC3E}">
        <p14:creationId xmlns:p14="http://schemas.microsoft.com/office/powerpoint/2010/main" val="2061471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17</a:t>
            </a:fld>
            <a:endParaRPr lang="en-US" altLang="zh-CN"/>
          </a:p>
        </p:txBody>
      </p:sp>
    </p:spTree>
    <p:extLst>
      <p:ext uri="{BB962C8B-B14F-4D97-AF65-F5344CB8AC3E}">
        <p14:creationId xmlns:p14="http://schemas.microsoft.com/office/powerpoint/2010/main" val="148634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18</a:t>
            </a:fld>
            <a:endParaRPr lang="en-US" altLang="zh-CN"/>
          </a:p>
        </p:txBody>
      </p:sp>
    </p:spTree>
    <p:extLst>
      <p:ext uri="{BB962C8B-B14F-4D97-AF65-F5344CB8AC3E}">
        <p14:creationId xmlns:p14="http://schemas.microsoft.com/office/powerpoint/2010/main" val="3957548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a:t>
            </a:fld>
            <a:endParaRPr lang="en-US" altLang="zh-CN"/>
          </a:p>
        </p:txBody>
      </p:sp>
    </p:spTree>
    <p:extLst>
      <p:ext uri="{BB962C8B-B14F-4D97-AF65-F5344CB8AC3E}">
        <p14:creationId xmlns:p14="http://schemas.microsoft.com/office/powerpoint/2010/main" val="41365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a:t>
            </a:fld>
            <a:endParaRPr lang="en-US" altLang="zh-CN"/>
          </a:p>
        </p:txBody>
      </p:sp>
    </p:spTree>
    <p:extLst>
      <p:ext uri="{BB962C8B-B14F-4D97-AF65-F5344CB8AC3E}">
        <p14:creationId xmlns:p14="http://schemas.microsoft.com/office/powerpoint/2010/main" val="11895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50000"/>
              </a:lnSpc>
            </a:pPr>
            <a:r>
              <a:rPr lang="zh-CN" altLang="en-US" sz="1200" dirty="0" smtClean="0">
                <a:latin typeface="华文仿宋" panose="02010600040101010101" pitchFamily="2" charset="-122"/>
                <a:ea typeface="华文仿宋" panose="02010600040101010101" pitchFamily="2" charset="-122"/>
              </a:rPr>
              <a:t>通过已有的训练样本（即已知数据以及其对应的输出）去训练得到一个最优模型（这个模型属于某个函数的集合，最优则表示在某个评价准则下是最佳的）。</a:t>
            </a:r>
            <a:endParaRPr lang="en-US" altLang="zh-CN" sz="1200" dirty="0" smtClean="0">
              <a:latin typeface="华文仿宋" panose="02010600040101010101" pitchFamily="2" charset="-122"/>
              <a:ea typeface="华文仿宋" panose="02010600040101010101" pitchFamily="2" charset="-122"/>
            </a:endParaRPr>
          </a:p>
          <a:p>
            <a:pPr>
              <a:lnSpc>
                <a:spcPct val="150000"/>
              </a:lnSpc>
            </a:pPr>
            <a:r>
              <a:rPr lang="zh-CN" altLang="en-US" sz="1200" dirty="0" smtClean="0">
                <a:latin typeface="华文仿宋" panose="02010600040101010101" pitchFamily="2" charset="-122"/>
                <a:ea typeface="华文仿宋" panose="02010600040101010101" pitchFamily="2" charset="-122"/>
              </a:rPr>
              <a:t>再利用这个模型将所有的输入映射为相应的输出，对输出进行简单的判断从而实现分类的目的。</a:t>
            </a:r>
          </a:p>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20</a:t>
            </a:fld>
            <a:endParaRPr lang="en-US" altLang="zh-CN"/>
          </a:p>
        </p:txBody>
      </p:sp>
    </p:spTree>
    <p:extLst>
      <p:ext uri="{BB962C8B-B14F-4D97-AF65-F5344CB8AC3E}">
        <p14:creationId xmlns:p14="http://schemas.microsoft.com/office/powerpoint/2010/main" val="1126356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21</a:t>
            </a:fld>
            <a:endParaRPr lang="en-US" altLang="zh-CN"/>
          </a:p>
        </p:txBody>
      </p:sp>
    </p:spTree>
    <p:extLst>
      <p:ext uri="{BB962C8B-B14F-4D97-AF65-F5344CB8AC3E}">
        <p14:creationId xmlns:p14="http://schemas.microsoft.com/office/powerpoint/2010/main" val="3517314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22</a:t>
            </a:fld>
            <a:endParaRPr lang="en-US" altLang="zh-CN"/>
          </a:p>
        </p:txBody>
      </p:sp>
    </p:spTree>
    <p:extLst>
      <p:ext uri="{BB962C8B-B14F-4D97-AF65-F5344CB8AC3E}">
        <p14:creationId xmlns:p14="http://schemas.microsoft.com/office/powerpoint/2010/main" val="2875190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23</a:t>
            </a:fld>
            <a:endParaRPr lang="en-US" altLang="zh-CN"/>
          </a:p>
        </p:txBody>
      </p:sp>
    </p:spTree>
    <p:extLst>
      <p:ext uri="{BB962C8B-B14F-4D97-AF65-F5344CB8AC3E}">
        <p14:creationId xmlns:p14="http://schemas.microsoft.com/office/powerpoint/2010/main" val="1762678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24</a:t>
            </a:fld>
            <a:endParaRPr lang="en-US" altLang="zh-CN"/>
          </a:p>
        </p:txBody>
      </p:sp>
    </p:spTree>
    <p:extLst>
      <p:ext uri="{BB962C8B-B14F-4D97-AF65-F5344CB8AC3E}">
        <p14:creationId xmlns:p14="http://schemas.microsoft.com/office/powerpoint/2010/main" val="729431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25</a:t>
            </a:fld>
            <a:endParaRPr lang="en-US" altLang="zh-CN"/>
          </a:p>
        </p:txBody>
      </p:sp>
    </p:spTree>
    <p:extLst>
      <p:ext uri="{BB962C8B-B14F-4D97-AF65-F5344CB8AC3E}">
        <p14:creationId xmlns:p14="http://schemas.microsoft.com/office/powerpoint/2010/main" val="2940523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26</a:t>
            </a:fld>
            <a:endParaRPr lang="en-US" altLang="zh-CN"/>
          </a:p>
        </p:txBody>
      </p:sp>
    </p:spTree>
    <p:extLst>
      <p:ext uri="{BB962C8B-B14F-4D97-AF65-F5344CB8AC3E}">
        <p14:creationId xmlns:p14="http://schemas.microsoft.com/office/powerpoint/2010/main" val="3994424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喜爱机器学习系列</a:t>
            </a:r>
            <a:endParaRPr lang="en-US" altLang="zh-CN" dirty="0" smtClean="0"/>
          </a:p>
          <a:p>
            <a:r>
              <a:rPr lang="en-US" altLang="zh-CN" dirty="0" smtClean="0"/>
              <a:t>https://blog.csdn.net/u013719780?viewmode=contents</a:t>
            </a: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27</a:t>
            </a:fld>
            <a:endParaRPr lang="en-US" altLang="zh-CN"/>
          </a:p>
        </p:txBody>
      </p:sp>
    </p:spTree>
    <p:extLst>
      <p:ext uri="{BB962C8B-B14F-4D97-AF65-F5344CB8AC3E}">
        <p14:creationId xmlns:p14="http://schemas.microsoft.com/office/powerpoint/2010/main" val="3665277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1" i="0" kern="1200" dirty="0" smtClean="0">
                <a:solidFill>
                  <a:schemeClr val="tx1"/>
                </a:solidFill>
                <a:effectLst/>
                <a:latin typeface="+mn-lt"/>
                <a:ea typeface="+mn-ea"/>
                <a:cs typeface="+mn-cs"/>
              </a:rPr>
              <a:t>机器学习模型训练测试完整步骤</a:t>
            </a:r>
            <a:endParaRPr lang="en-US" altLang="zh-CN" dirty="0" smtClean="0"/>
          </a:p>
          <a:p>
            <a:r>
              <a:rPr lang="en-US" altLang="zh-CN" dirty="0" smtClean="0"/>
              <a:t>https://blog.csdn.net/u014248127/article/details/78875013</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一次完整的机器学习过程（</a:t>
            </a:r>
            <a:r>
              <a:rPr lang="en-US" altLang="zh-CN" sz="1200" b="1" i="0" kern="1200" dirty="0" err="1" smtClean="0">
                <a:solidFill>
                  <a:schemeClr val="tx1"/>
                </a:solidFill>
                <a:effectLst/>
                <a:latin typeface="+mn-lt"/>
                <a:ea typeface="+mn-ea"/>
                <a:cs typeface="+mn-cs"/>
              </a:rPr>
              <a:t>scikit</a:t>
            </a:r>
            <a:r>
              <a:rPr lang="en-US" altLang="zh-CN" sz="1200" b="1" i="0" kern="1200" dirty="0" smtClean="0">
                <a:solidFill>
                  <a:schemeClr val="tx1"/>
                </a:solidFill>
                <a:effectLst/>
                <a:latin typeface="+mn-lt"/>
                <a:ea typeface="+mn-ea"/>
                <a:cs typeface="+mn-cs"/>
              </a:rPr>
              <a:t> learn library</a:t>
            </a:r>
            <a:r>
              <a:rPr lang="zh-CN" altLang="en-US" sz="1200" b="1" i="0" kern="1200" dirty="0" smtClean="0">
                <a:solidFill>
                  <a:schemeClr val="tx1"/>
                </a:solidFill>
                <a:effectLst/>
                <a:latin typeface="+mn-lt"/>
                <a:ea typeface="+mn-ea"/>
                <a:cs typeface="+mn-cs"/>
              </a:rPr>
              <a:t>学习笔记</a:t>
            </a:r>
          </a:p>
          <a:p>
            <a:r>
              <a:rPr lang="en-US" altLang="zh-CN" dirty="0" smtClean="0"/>
              <a:t>https://www.jianshu.com/p/1a2240678863</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28</a:t>
            </a:fld>
            <a:endParaRPr lang="en-US" altLang="zh-CN"/>
          </a:p>
        </p:txBody>
      </p:sp>
    </p:spTree>
    <p:extLst>
      <p:ext uri="{BB962C8B-B14F-4D97-AF65-F5344CB8AC3E}">
        <p14:creationId xmlns:p14="http://schemas.microsoft.com/office/powerpoint/2010/main" val="2848082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1" i="0" kern="1200" dirty="0" smtClean="0">
                <a:solidFill>
                  <a:schemeClr val="tx1"/>
                </a:solidFill>
                <a:effectLst/>
                <a:latin typeface="+mn-lt"/>
                <a:ea typeface="+mn-ea"/>
                <a:cs typeface="+mn-cs"/>
              </a:rPr>
              <a:t>机器学习模型训练测试完整步骤</a:t>
            </a:r>
            <a:endParaRPr lang="en-US" altLang="zh-CN" dirty="0" smtClean="0"/>
          </a:p>
          <a:p>
            <a:r>
              <a:rPr lang="en-US" altLang="zh-CN" dirty="0" smtClean="0"/>
              <a:t>https://blog.csdn.net/u014248127/article/details/78875013</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一次完整的机器学习过程（</a:t>
            </a:r>
            <a:r>
              <a:rPr lang="en-US" altLang="zh-CN" sz="1200" b="1" i="0" kern="1200" dirty="0" err="1" smtClean="0">
                <a:solidFill>
                  <a:schemeClr val="tx1"/>
                </a:solidFill>
                <a:effectLst/>
                <a:latin typeface="+mn-lt"/>
                <a:ea typeface="+mn-ea"/>
                <a:cs typeface="+mn-cs"/>
              </a:rPr>
              <a:t>scikit</a:t>
            </a:r>
            <a:r>
              <a:rPr lang="en-US" altLang="zh-CN" sz="1200" b="1" i="0" kern="1200" dirty="0" smtClean="0">
                <a:solidFill>
                  <a:schemeClr val="tx1"/>
                </a:solidFill>
                <a:effectLst/>
                <a:latin typeface="+mn-lt"/>
                <a:ea typeface="+mn-ea"/>
                <a:cs typeface="+mn-cs"/>
              </a:rPr>
              <a:t> learn library</a:t>
            </a:r>
            <a:r>
              <a:rPr lang="zh-CN" altLang="en-US" sz="1200" b="1" i="0" kern="1200" dirty="0" smtClean="0">
                <a:solidFill>
                  <a:schemeClr val="tx1"/>
                </a:solidFill>
                <a:effectLst/>
                <a:latin typeface="+mn-lt"/>
                <a:ea typeface="+mn-ea"/>
                <a:cs typeface="+mn-cs"/>
              </a:rPr>
              <a:t>学习笔记</a:t>
            </a:r>
          </a:p>
          <a:p>
            <a:r>
              <a:rPr lang="en-US" altLang="zh-CN" dirty="0" smtClean="0"/>
              <a:t>https://www.jianshu.com/p/1a2240678863</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29</a:t>
            </a:fld>
            <a:endParaRPr lang="en-US" altLang="zh-CN"/>
          </a:p>
        </p:txBody>
      </p:sp>
    </p:spTree>
    <p:extLst>
      <p:ext uri="{BB962C8B-B14F-4D97-AF65-F5344CB8AC3E}">
        <p14:creationId xmlns:p14="http://schemas.microsoft.com/office/powerpoint/2010/main" val="117927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a:t>
            </a:fld>
            <a:endParaRPr lang="en-US" altLang="zh-CN"/>
          </a:p>
        </p:txBody>
      </p:sp>
    </p:spTree>
    <p:extLst>
      <p:ext uri="{BB962C8B-B14F-4D97-AF65-F5344CB8AC3E}">
        <p14:creationId xmlns:p14="http://schemas.microsoft.com/office/powerpoint/2010/main" val="3117202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1" i="0" kern="1200" dirty="0" smtClean="0">
                <a:solidFill>
                  <a:schemeClr val="tx1"/>
                </a:solidFill>
                <a:effectLst/>
                <a:latin typeface="+mn-lt"/>
                <a:ea typeface="+mn-ea"/>
                <a:cs typeface="+mn-cs"/>
              </a:rPr>
              <a:t>机器学习：有监督算法之分类</a:t>
            </a:r>
            <a:endParaRPr lang="en-US" altLang="zh-CN" dirty="0" smtClean="0"/>
          </a:p>
          <a:p>
            <a:r>
              <a:rPr lang="en-US" altLang="zh-CN" dirty="0" smtClean="0"/>
              <a:t>https://blog.csdn.net/xx19901314/article/details/52127189</a:t>
            </a:r>
          </a:p>
          <a:p>
            <a:r>
              <a:rPr lang="zh-CN" altLang="en-US" dirty="0" smtClean="0"/>
              <a:t>喜爱机器学习系列</a:t>
            </a:r>
            <a:endParaRPr lang="en-US" altLang="zh-CN" dirty="0" smtClean="0"/>
          </a:p>
          <a:p>
            <a:r>
              <a:rPr lang="en-US" altLang="zh-CN" dirty="0" smtClean="0"/>
              <a:t>https://blog.csdn.net/u013719780?viewmode=contents</a:t>
            </a:r>
          </a:p>
          <a:p>
            <a:r>
              <a:rPr lang="zh-CN" altLang="en-US" sz="1200" b="1" i="0" kern="1200" dirty="0" smtClean="0">
                <a:solidFill>
                  <a:schemeClr val="tx1"/>
                </a:solidFill>
                <a:effectLst/>
                <a:latin typeface="+mn-lt"/>
                <a:ea typeface="+mn-ea"/>
                <a:cs typeface="+mn-cs"/>
              </a:rPr>
              <a:t>数据可视化漫谈（一）</a:t>
            </a:r>
            <a:endParaRPr lang="en-US" altLang="zh-CN" sz="1200" b="1" i="0" kern="1200" dirty="0" smtClean="0">
              <a:solidFill>
                <a:schemeClr val="tx1"/>
              </a:solidFill>
              <a:effectLst/>
              <a:latin typeface="+mn-lt"/>
              <a:ea typeface="+mn-ea"/>
              <a:cs typeface="+mn-cs"/>
            </a:endParaRPr>
          </a:p>
          <a:p>
            <a:r>
              <a:rPr lang="en-US" altLang="zh-CN" dirty="0" smtClean="0"/>
              <a:t>https://blog.csdn.net/u013719780/article/details/52790179</a:t>
            </a:r>
          </a:p>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30</a:t>
            </a:fld>
            <a:endParaRPr lang="en-US" altLang="zh-CN"/>
          </a:p>
        </p:txBody>
      </p:sp>
    </p:spTree>
    <p:extLst>
      <p:ext uri="{BB962C8B-B14F-4D97-AF65-F5344CB8AC3E}">
        <p14:creationId xmlns:p14="http://schemas.microsoft.com/office/powerpoint/2010/main" val="172756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Choosing the right estimator</a:t>
            </a:r>
            <a:endParaRPr lang="en-US" altLang="zh-CN" dirty="0" smtClean="0"/>
          </a:p>
          <a:p>
            <a:r>
              <a:rPr lang="en-US" altLang="zh-CN" dirty="0" smtClean="0"/>
              <a:t>http://scikit-learn.org/stable/tutorial/machine_learning_map/</a:t>
            </a:r>
          </a:p>
          <a:p>
            <a:r>
              <a:rPr lang="zh-CN" altLang="en-US" sz="1200" b="1" i="0" kern="1200" dirty="0" smtClean="0">
                <a:solidFill>
                  <a:schemeClr val="tx1"/>
                </a:solidFill>
                <a:effectLst/>
                <a:latin typeface="+mn-lt"/>
                <a:ea typeface="+mn-ea"/>
                <a:cs typeface="+mn-cs"/>
              </a:rPr>
              <a:t>机器学习常用算法总结</a:t>
            </a:r>
            <a:endParaRPr lang="en-US" altLang="zh-CN" sz="1200" b="1" i="0" kern="1200" dirty="0" smtClean="0">
              <a:solidFill>
                <a:schemeClr val="tx1"/>
              </a:solidFill>
              <a:effectLst/>
              <a:latin typeface="+mn-lt"/>
              <a:ea typeface="+mn-ea"/>
              <a:cs typeface="+mn-cs"/>
            </a:endParaRPr>
          </a:p>
          <a:p>
            <a:r>
              <a:rPr lang="en-US" altLang="zh-CN" dirty="0" smtClean="0"/>
              <a:t>https://blog.csdn.net/JIEJINQUANIL/article/details/52270178</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31</a:t>
            </a:fld>
            <a:endParaRPr lang="en-US" altLang="zh-CN"/>
          </a:p>
        </p:txBody>
      </p:sp>
    </p:spTree>
    <p:extLst>
      <p:ext uri="{BB962C8B-B14F-4D97-AF65-F5344CB8AC3E}">
        <p14:creationId xmlns:p14="http://schemas.microsoft.com/office/powerpoint/2010/main" val="82440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1" i="0" kern="1200" dirty="0" smtClean="0">
                <a:solidFill>
                  <a:schemeClr val="tx1"/>
                </a:solidFill>
                <a:effectLst/>
                <a:latin typeface="+mn-lt"/>
                <a:ea typeface="+mn-ea"/>
                <a:cs typeface="+mn-cs"/>
              </a:rPr>
              <a:t>机器学习：有监督算法之分类</a:t>
            </a:r>
            <a:endParaRPr lang="en-US" altLang="zh-CN" dirty="0" smtClean="0"/>
          </a:p>
          <a:p>
            <a:r>
              <a:rPr lang="en-US" altLang="zh-CN" dirty="0" smtClean="0"/>
              <a:t>https://blog.csdn.net/xx19901314/article/details/52127189</a:t>
            </a:r>
          </a:p>
          <a:p>
            <a:r>
              <a:rPr lang="zh-CN" altLang="en-US" dirty="0" smtClean="0"/>
              <a:t>喜爱机器学习系列</a:t>
            </a:r>
            <a:endParaRPr lang="en-US" altLang="zh-CN" dirty="0" smtClean="0"/>
          </a:p>
          <a:p>
            <a:r>
              <a:rPr lang="en-US" altLang="zh-CN" dirty="0" smtClean="0"/>
              <a:t>https://blog.csdn.net/u013719780?viewmode=contents</a:t>
            </a:r>
          </a:p>
          <a:p>
            <a:r>
              <a:rPr lang="zh-CN" altLang="en-US" sz="1200" b="1" i="0" kern="1200" dirty="0" smtClean="0">
                <a:solidFill>
                  <a:schemeClr val="tx1"/>
                </a:solidFill>
                <a:effectLst/>
                <a:latin typeface="+mn-lt"/>
                <a:ea typeface="+mn-ea"/>
                <a:cs typeface="+mn-cs"/>
              </a:rPr>
              <a:t>数据可视化漫谈（一）</a:t>
            </a:r>
            <a:endParaRPr lang="en-US" altLang="zh-CN" sz="1200" b="1" i="0" kern="1200" dirty="0" smtClean="0">
              <a:solidFill>
                <a:schemeClr val="tx1"/>
              </a:solidFill>
              <a:effectLst/>
              <a:latin typeface="+mn-lt"/>
              <a:ea typeface="+mn-ea"/>
              <a:cs typeface="+mn-cs"/>
            </a:endParaRPr>
          </a:p>
          <a:p>
            <a:r>
              <a:rPr lang="en-US" altLang="zh-CN" dirty="0" smtClean="0"/>
              <a:t>https://blog.csdn.net/u013719780/article/details/52790179</a:t>
            </a:r>
          </a:p>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32</a:t>
            </a:fld>
            <a:endParaRPr lang="en-US" altLang="zh-CN"/>
          </a:p>
        </p:txBody>
      </p:sp>
    </p:spTree>
    <p:extLst>
      <p:ext uri="{BB962C8B-B14F-4D97-AF65-F5344CB8AC3E}">
        <p14:creationId xmlns:p14="http://schemas.microsoft.com/office/powerpoint/2010/main" val="264447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33</a:t>
            </a:fld>
            <a:endParaRPr lang="en-US" altLang="zh-CN"/>
          </a:p>
        </p:txBody>
      </p:sp>
    </p:spTree>
    <p:extLst>
      <p:ext uri="{BB962C8B-B14F-4D97-AF65-F5344CB8AC3E}">
        <p14:creationId xmlns:p14="http://schemas.microsoft.com/office/powerpoint/2010/main" val="4057397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Choosing the right estimator</a:t>
            </a:r>
            <a:endParaRPr lang="en-US" altLang="zh-CN" dirty="0" smtClean="0"/>
          </a:p>
          <a:p>
            <a:r>
              <a:rPr lang="en-US" altLang="zh-CN" dirty="0" smtClean="0"/>
              <a:t>http://scikit-learn.org/stable/tutorial/machine_learning_map/</a:t>
            </a:r>
          </a:p>
          <a:p>
            <a:r>
              <a:rPr lang="zh-CN" altLang="en-US" sz="1200" b="1" i="0" kern="1200" dirty="0" smtClean="0">
                <a:solidFill>
                  <a:schemeClr val="tx1"/>
                </a:solidFill>
                <a:effectLst/>
                <a:latin typeface="+mn-lt"/>
                <a:ea typeface="+mn-ea"/>
                <a:cs typeface="+mn-cs"/>
              </a:rPr>
              <a:t>机器学习常用算法总结</a:t>
            </a:r>
            <a:endParaRPr lang="en-US" altLang="zh-CN" sz="1200" b="1" i="0" kern="1200" dirty="0" smtClean="0">
              <a:solidFill>
                <a:schemeClr val="tx1"/>
              </a:solidFill>
              <a:effectLst/>
              <a:latin typeface="+mn-lt"/>
              <a:ea typeface="+mn-ea"/>
              <a:cs typeface="+mn-cs"/>
            </a:endParaRPr>
          </a:p>
          <a:p>
            <a:r>
              <a:rPr lang="en-US" altLang="zh-CN" dirty="0" smtClean="0"/>
              <a:t>https://blog.csdn.net/JIEJINQUANIL/article/details/52270178</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34</a:t>
            </a:fld>
            <a:endParaRPr lang="en-US" altLang="zh-CN"/>
          </a:p>
        </p:txBody>
      </p:sp>
    </p:spTree>
    <p:extLst>
      <p:ext uri="{BB962C8B-B14F-4D97-AF65-F5344CB8AC3E}">
        <p14:creationId xmlns:p14="http://schemas.microsoft.com/office/powerpoint/2010/main" val="1852146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35</a:t>
            </a:fld>
            <a:endParaRPr lang="en-US" altLang="zh-CN"/>
          </a:p>
        </p:txBody>
      </p:sp>
    </p:spTree>
    <p:extLst>
      <p:ext uri="{BB962C8B-B14F-4D97-AF65-F5344CB8AC3E}">
        <p14:creationId xmlns:p14="http://schemas.microsoft.com/office/powerpoint/2010/main" val="213485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36</a:t>
            </a:fld>
            <a:endParaRPr lang="en-US" altLang="zh-CN"/>
          </a:p>
        </p:txBody>
      </p:sp>
    </p:spTree>
    <p:extLst>
      <p:ext uri="{BB962C8B-B14F-4D97-AF65-F5344CB8AC3E}">
        <p14:creationId xmlns:p14="http://schemas.microsoft.com/office/powerpoint/2010/main" val="2407907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Choosing the right estimator</a:t>
            </a:r>
            <a:endParaRPr lang="en-US" altLang="zh-CN" dirty="0" smtClean="0"/>
          </a:p>
          <a:p>
            <a:r>
              <a:rPr lang="en-US" altLang="zh-CN" dirty="0" smtClean="0"/>
              <a:t>http://scikit-learn.org/stable/tutorial/machine_learning_map/</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37</a:t>
            </a:fld>
            <a:endParaRPr lang="en-US" altLang="zh-CN"/>
          </a:p>
        </p:txBody>
      </p:sp>
    </p:spTree>
    <p:extLst>
      <p:ext uri="{BB962C8B-B14F-4D97-AF65-F5344CB8AC3E}">
        <p14:creationId xmlns:p14="http://schemas.microsoft.com/office/powerpoint/2010/main" val="2846744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38</a:t>
            </a:fld>
            <a:endParaRPr lang="en-US" altLang="zh-CN"/>
          </a:p>
        </p:txBody>
      </p:sp>
    </p:spTree>
    <p:extLst>
      <p:ext uri="{BB962C8B-B14F-4D97-AF65-F5344CB8AC3E}">
        <p14:creationId xmlns:p14="http://schemas.microsoft.com/office/powerpoint/2010/main" val="2310703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39</a:t>
            </a:fld>
            <a:endParaRPr lang="en-US" altLang="zh-CN"/>
          </a:p>
        </p:txBody>
      </p:sp>
    </p:spTree>
    <p:extLst>
      <p:ext uri="{BB962C8B-B14F-4D97-AF65-F5344CB8AC3E}">
        <p14:creationId xmlns:p14="http://schemas.microsoft.com/office/powerpoint/2010/main" val="378800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4</a:t>
            </a:fld>
            <a:endParaRPr lang="en-US" altLang="zh-CN"/>
          </a:p>
        </p:txBody>
      </p:sp>
    </p:spTree>
    <p:extLst>
      <p:ext uri="{BB962C8B-B14F-4D97-AF65-F5344CB8AC3E}">
        <p14:creationId xmlns:p14="http://schemas.microsoft.com/office/powerpoint/2010/main" val="2431550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40</a:t>
            </a:fld>
            <a:endParaRPr lang="en-US" altLang="zh-CN"/>
          </a:p>
        </p:txBody>
      </p:sp>
    </p:spTree>
    <p:extLst>
      <p:ext uri="{BB962C8B-B14F-4D97-AF65-F5344CB8AC3E}">
        <p14:creationId xmlns:p14="http://schemas.microsoft.com/office/powerpoint/2010/main" val="3334926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41</a:t>
            </a:fld>
            <a:endParaRPr lang="en-US" altLang="zh-CN"/>
          </a:p>
        </p:txBody>
      </p:sp>
    </p:spTree>
    <p:extLst>
      <p:ext uri="{BB962C8B-B14F-4D97-AF65-F5344CB8AC3E}">
        <p14:creationId xmlns:p14="http://schemas.microsoft.com/office/powerpoint/2010/main" val="2976783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42</a:t>
            </a:fld>
            <a:endParaRPr lang="en-US" altLang="zh-CN"/>
          </a:p>
        </p:txBody>
      </p:sp>
    </p:spTree>
    <p:extLst>
      <p:ext uri="{BB962C8B-B14F-4D97-AF65-F5344CB8AC3E}">
        <p14:creationId xmlns:p14="http://schemas.microsoft.com/office/powerpoint/2010/main" val="1872030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43</a:t>
            </a:fld>
            <a:endParaRPr lang="en-US" altLang="zh-CN"/>
          </a:p>
        </p:txBody>
      </p:sp>
    </p:spTree>
    <p:extLst>
      <p:ext uri="{BB962C8B-B14F-4D97-AF65-F5344CB8AC3E}">
        <p14:creationId xmlns:p14="http://schemas.microsoft.com/office/powerpoint/2010/main" val="1485210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44</a:t>
            </a:fld>
            <a:endParaRPr lang="en-US" altLang="zh-CN"/>
          </a:p>
        </p:txBody>
      </p:sp>
    </p:spTree>
    <p:extLst>
      <p:ext uri="{BB962C8B-B14F-4D97-AF65-F5344CB8AC3E}">
        <p14:creationId xmlns:p14="http://schemas.microsoft.com/office/powerpoint/2010/main" val="1925551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45</a:t>
            </a:fld>
            <a:endParaRPr lang="zh-CN" altLang="en-US"/>
          </a:p>
        </p:txBody>
      </p:sp>
    </p:spTree>
    <p:extLst>
      <p:ext uri="{BB962C8B-B14F-4D97-AF65-F5344CB8AC3E}">
        <p14:creationId xmlns:p14="http://schemas.microsoft.com/office/powerpoint/2010/main" val="3535042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机器学习就是使用一个算法从大量的数据中解析并得到有用的信息，并从中学习，然后对之后真实世界中会发生的事情进行预测或作出判断</a:t>
            </a:r>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46</a:t>
            </a:fld>
            <a:endParaRPr lang="zh-CN" altLang="en-US"/>
          </a:p>
        </p:txBody>
      </p:sp>
    </p:spTree>
    <p:extLst>
      <p:ext uri="{BB962C8B-B14F-4D97-AF65-F5344CB8AC3E}">
        <p14:creationId xmlns:p14="http://schemas.microsoft.com/office/powerpoint/2010/main" val="880707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神经网络是在模仿</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大脑中的神经元或者神经网络时发明的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因此 我们先来看神经元在大脑中</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是什么样的</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受生物大脑（无论人类大脑或其他动物的大脑）所启发而设计出来</a:t>
            </a:r>
            <a:r>
              <a:rPr lang="zh-CN" altLang="en-US" dirty="0"/>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一个神经元通常具有多个</a:t>
            </a:r>
            <a:r>
              <a:rPr lang="zh-CN" altLang="en-US" sz="1200" b="1" i="0" kern="1200" dirty="0">
                <a:solidFill>
                  <a:schemeClr val="tx1"/>
                </a:solidFill>
                <a:effectLst/>
                <a:latin typeface="+mn-lt"/>
                <a:ea typeface="+mn-ea"/>
                <a:cs typeface="+mn-cs"/>
              </a:rPr>
              <a:t>树突</a:t>
            </a:r>
            <a:r>
              <a:rPr lang="zh-CN" altLang="en-US" sz="1200" b="0" i="0" kern="1200" dirty="0">
                <a:solidFill>
                  <a:schemeClr val="tx1"/>
                </a:solidFill>
                <a:effectLst/>
                <a:latin typeface="+mn-lt"/>
                <a:ea typeface="+mn-ea"/>
                <a:cs typeface="+mn-cs"/>
              </a:rPr>
              <a:t>，主要用来接受传入信息；而</a:t>
            </a:r>
            <a:r>
              <a:rPr lang="zh-CN" altLang="en-US" sz="1200" b="1" i="0" kern="1200" dirty="0">
                <a:solidFill>
                  <a:schemeClr val="tx1"/>
                </a:solidFill>
                <a:effectLst/>
                <a:latin typeface="+mn-lt"/>
                <a:ea typeface="+mn-ea"/>
                <a:cs typeface="+mn-cs"/>
              </a:rPr>
              <a:t>轴突</a:t>
            </a:r>
            <a:r>
              <a:rPr lang="zh-CN" altLang="en-US" sz="1200" b="0" i="0" kern="1200" dirty="0">
                <a:solidFill>
                  <a:schemeClr val="tx1"/>
                </a:solidFill>
                <a:effectLst/>
                <a:latin typeface="+mn-lt"/>
                <a:ea typeface="+mn-ea"/>
                <a:cs typeface="+mn-cs"/>
              </a:rPr>
              <a:t>只有一条，轴突尾端有许多轴突末梢可以给其他多个神经元传递信息。轴突末梢跟其他神经元的树突产生连接，从而传递信号。这个连接的位置在</a:t>
            </a:r>
            <a:r>
              <a:rPr lang="zh-CN" altLang="en-US" sz="1200" b="0" i="0" kern="1200" dirty="0" smtClean="0">
                <a:solidFill>
                  <a:schemeClr val="tx1"/>
                </a:solidFill>
                <a:effectLst/>
                <a:latin typeface="+mn-lt"/>
                <a:ea typeface="+mn-ea"/>
                <a:cs typeface="+mn-cs"/>
              </a:rPr>
              <a:t>生物学</a:t>
            </a:r>
            <a:r>
              <a:rPr lang="zh-CN" altLang="en-US" sz="1200" b="0" i="0" kern="1200" dirty="0">
                <a:solidFill>
                  <a:schemeClr val="tx1"/>
                </a:solidFill>
                <a:effectLst/>
                <a:latin typeface="+mn-lt"/>
                <a:ea typeface="+mn-ea"/>
                <a:cs typeface="+mn-cs"/>
              </a:rPr>
              <a:t>上叫做“</a:t>
            </a:r>
            <a:r>
              <a:rPr lang="zh-CN" altLang="en-US" sz="1200" b="1" i="0" kern="1200" dirty="0">
                <a:solidFill>
                  <a:schemeClr val="tx1"/>
                </a:solidFill>
                <a:effectLst/>
                <a:latin typeface="+mn-lt"/>
                <a:ea typeface="+mn-ea"/>
                <a:cs typeface="+mn-cs"/>
              </a:rPr>
              <a:t>突触</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简而言之</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神经元是一个计算单元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它从输入神经接受一定数目的信息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并做一些计算。然后将结果通过它的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轴突传送到其他节点</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或者大脑中的其他神经元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下面是一组神经元的示意图</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神经元利用微弱的电流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进行沟通</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这些弱电流也称作动作电位 其实就是一些微弱的电流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所以如果</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神经元想要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传递一个消息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它就会就通过它的轴突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发送一段微弱电流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给其他神经元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这就是轴突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这里是一条</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连接到输入神经</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或者连接另一个神经元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树突的神经</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接下来这个神经元接收这条消息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做一些计算</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它有可能会反过来将</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在轴突上的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自己的消息传给其他神经元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这就是所有</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人类思考的模型：</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我们的神经元把</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自己的收到的消息进行计算</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并向其他神经元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传递消息</a:t>
            </a:r>
            <a:r>
              <a:rPr lang="zh-CN" altLang="en-US" sz="1200" b="0" i="0" kern="1200" dirty="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49</a:t>
            </a:fld>
            <a:endParaRPr lang="zh-CN" altLang="en-US"/>
          </a:p>
        </p:txBody>
      </p:sp>
    </p:spTree>
    <p:extLst>
      <p:ext uri="{BB962C8B-B14F-4D97-AF65-F5344CB8AC3E}">
        <p14:creationId xmlns:p14="http://schemas.microsoft.com/office/powerpoint/2010/main" val="2987726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神经网络是在模仿</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大脑中的神经元或者神经网络时发明的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因此 我们先来看神经元在大脑中</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是什么样的</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受生物大脑（无论人类大脑或其他动物的大脑）所启发而设计出来</a:t>
            </a:r>
            <a:r>
              <a:rPr lang="zh-CN" altLang="en-US" dirty="0"/>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一个神经元通常具有多个</a:t>
            </a:r>
            <a:r>
              <a:rPr lang="zh-CN" altLang="en-US" sz="1200" b="1" i="0" kern="1200" dirty="0">
                <a:solidFill>
                  <a:schemeClr val="tx1"/>
                </a:solidFill>
                <a:effectLst/>
                <a:latin typeface="+mn-lt"/>
                <a:ea typeface="+mn-ea"/>
                <a:cs typeface="+mn-cs"/>
              </a:rPr>
              <a:t>树突</a:t>
            </a:r>
            <a:r>
              <a:rPr lang="zh-CN" altLang="en-US" sz="1200" b="0" i="0" kern="1200" dirty="0">
                <a:solidFill>
                  <a:schemeClr val="tx1"/>
                </a:solidFill>
                <a:effectLst/>
                <a:latin typeface="+mn-lt"/>
                <a:ea typeface="+mn-ea"/>
                <a:cs typeface="+mn-cs"/>
              </a:rPr>
              <a:t>，主要用来接受传入信息；而</a:t>
            </a:r>
            <a:r>
              <a:rPr lang="zh-CN" altLang="en-US" sz="1200" b="1" i="0" kern="1200" dirty="0">
                <a:solidFill>
                  <a:schemeClr val="tx1"/>
                </a:solidFill>
                <a:effectLst/>
                <a:latin typeface="+mn-lt"/>
                <a:ea typeface="+mn-ea"/>
                <a:cs typeface="+mn-cs"/>
              </a:rPr>
              <a:t>轴突</a:t>
            </a:r>
            <a:r>
              <a:rPr lang="zh-CN" altLang="en-US" sz="1200" b="0" i="0" kern="1200" dirty="0">
                <a:solidFill>
                  <a:schemeClr val="tx1"/>
                </a:solidFill>
                <a:effectLst/>
                <a:latin typeface="+mn-lt"/>
                <a:ea typeface="+mn-ea"/>
                <a:cs typeface="+mn-cs"/>
              </a:rPr>
              <a:t>只有一条，轴突尾端有许多轴突末梢可以给其他多个神经元传递信息。轴突末梢跟其他神经元的树突产生连接，从而传递信号。这个连接的位置在</a:t>
            </a:r>
            <a:r>
              <a:rPr lang="zh-CN" altLang="en-US" sz="1200" b="0" i="0" kern="1200" dirty="0" smtClean="0">
                <a:solidFill>
                  <a:schemeClr val="tx1"/>
                </a:solidFill>
                <a:effectLst/>
                <a:latin typeface="+mn-lt"/>
                <a:ea typeface="+mn-ea"/>
                <a:cs typeface="+mn-cs"/>
              </a:rPr>
              <a:t>生物学</a:t>
            </a:r>
            <a:r>
              <a:rPr lang="zh-CN" altLang="en-US" sz="1200" b="0" i="0" kern="1200" dirty="0">
                <a:solidFill>
                  <a:schemeClr val="tx1"/>
                </a:solidFill>
                <a:effectLst/>
                <a:latin typeface="+mn-lt"/>
                <a:ea typeface="+mn-ea"/>
                <a:cs typeface="+mn-cs"/>
              </a:rPr>
              <a:t>上叫做“</a:t>
            </a:r>
            <a:r>
              <a:rPr lang="zh-CN" altLang="en-US" sz="1200" b="1" i="0" kern="1200" dirty="0">
                <a:solidFill>
                  <a:schemeClr val="tx1"/>
                </a:solidFill>
                <a:effectLst/>
                <a:latin typeface="+mn-lt"/>
                <a:ea typeface="+mn-ea"/>
                <a:cs typeface="+mn-cs"/>
              </a:rPr>
              <a:t>突触</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简而言之</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神经元是一个计算单元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它从输入神经接受一定数目的信息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并做一些计算。然后将结果通过它的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轴突传送到其他节点</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或者大脑中的其他神经元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下面是一组神经元的示意图</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神经元利用微弱的电流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进行沟通</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这些弱电流也称作动作电位 其实就是一些微弱的电流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所以如果</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神经元想要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传递一个消息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它就会就通过它的轴突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发送一段微弱电流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给其他神经元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这就是轴突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这里是一条</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连接到输入神经</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或者连接另一个神经元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树突的神经</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接下来这个神经元接收这条消息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做一些计算</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它有可能会反过来将</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在轴突上的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自己的消息传给其他神经元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这就是所有</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人类思考的模型：</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我们的神经元把</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自己的收到的消息进行计算</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并向其他神经元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传递消息</a:t>
            </a:r>
            <a:r>
              <a:rPr lang="zh-CN" altLang="en-US" sz="1200" b="0" i="0" kern="1200" dirty="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50</a:t>
            </a:fld>
            <a:endParaRPr lang="zh-CN" altLang="en-US"/>
          </a:p>
        </p:txBody>
      </p:sp>
    </p:spTree>
    <p:extLst>
      <p:ext uri="{BB962C8B-B14F-4D97-AF65-F5344CB8AC3E}">
        <p14:creationId xmlns:p14="http://schemas.microsoft.com/office/powerpoint/2010/main" val="2323522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由生物神经元的启发，</a:t>
            </a:r>
            <a:r>
              <a:rPr lang="en-US" altLang="zh-CN" sz="1200" kern="1200" dirty="0">
                <a:solidFill>
                  <a:schemeClr val="tx1"/>
                </a:solidFill>
                <a:effectLst/>
                <a:latin typeface="+mn-lt"/>
                <a:ea typeface="+mn-ea"/>
                <a:cs typeface="+mn-cs"/>
              </a:rPr>
              <a:t>McCulloch and Pitts</a:t>
            </a:r>
            <a:r>
              <a:rPr lang="zh-CN" altLang="zh-CN"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1943</a:t>
            </a:r>
            <a:r>
              <a:rPr lang="zh-CN" altLang="zh-CN" sz="1200" kern="1200" dirty="0">
                <a:solidFill>
                  <a:schemeClr val="tx1"/>
                </a:solidFill>
                <a:effectLst/>
                <a:latin typeface="+mn-lt"/>
                <a:ea typeface="+mn-ea"/>
                <a:cs typeface="+mn-cs"/>
              </a:rPr>
              <a:t>年提出了</a:t>
            </a:r>
            <a:r>
              <a:rPr lang="en-US" altLang="zh-CN" sz="1200" kern="1200" dirty="0">
                <a:solidFill>
                  <a:schemeClr val="tx1"/>
                </a:solidFill>
                <a:effectLst/>
                <a:latin typeface="+mn-lt"/>
                <a:ea typeface="+mn-ea"/>
                <a:cs typeface="+mn-cs"/>
              </a:rPr>
              <a:t>MP</a:t>
            </a:r>
            <a:r>
              <a:rPr lang="zh-CN" altLang="zh-CN" sz="1200" kern="1200" dirty="0">
                <a:solidFill>
                  <a:schemeClr val="tx1"/>
                </a:solidFill>
                <a:effectLst/>
                <a:latin typeface="+mn-lt"/>
                <a:ea typeface="+mn-ea"/>
                <a:cs typeface="+mn-cs"/>
              </a:rPr>
              <a:t>神经元模型。神经元模型是一个包含输入，输出与计算功能的模型。输入可以类比为神经元的树突，而输出可以类比为神经元的轴突，计算则可以类比为细胞核。</a:t>
            </a:r>
          </a:p>
          <a:p>
            <a:r>
              <a:rPr lang="zh-CN" altLang="zh-CN" sz="1200" kern="1200" dirty="0">
                <a:solidFill>
                  <a:schemeClr val="tx1"/>
                </a:solidFill>
                <a:effectLst/>
                <a:latin typeface="+mn-lt"/>
                <a:ea typeface="+mn-ea"/>
                <a:cs typeface="+mn-cs"/>
              </a:rPr>
              <a:t>神经元接收来自</a:t>
            </a:r>
            <a:r>
              <a:rPr lang="en-US" altLang="zh-CN" sz="1200" kern="1200" dirty="0">
                <a:solidFill>
                  <a:schemeClr val="tx1"/>
                </a:solidFill>
                <a:effectLst/>
                <a:latin typeface="+mn-lt"/>
                <a:ea typeface="+mn-ea"/>
                <a:cs typeface="+mn-cs"/>
              </a:rPr>
              <a:t>n</a:t>
            </a:r>
            <a:r>
              <a:rPr lang="zh-CN" altLang="zh-CN" sz="1200" kern="1200" dirty="0">
                <a:solidFill>
                  <a:schemeClr val="tx1"/>
                </a:solidFill>
                <a:effectLst/>
                <a:latin typeface="+mn-lt"/>
                <a:ea typeface="+mn-ea"/>
                <a:cs typeface="+mn-cs"/>
              </a:rPr>
              <a:t>个其他神经元传递过来的输入信号，这些输入信号通过带权重的连接进行传递，神经元接收到的总输入值将与神经元的阈值进行比较，然后通过激活函数的处理产生神经元的输出</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51</a:t>
            </a:fld>
            <a:endParaRPr lang="zh-CN" altLang="en-US"/>
          </a:p>
        </p:txBody>
      </p:sp>
    </p:spTree>
    <p:extLst>
      <p:ext uri="{BB962C8B-B14F-4D97-AF65-F5344CB8AC3E}">
        <p14:creationId xmlns:p14="http://schemas.microsoft.com/office/powerpoint/2010/main" val="128145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5</a:t>
            </a:fld>
            <a:endParaRPr lang="en-US" altLang="zh-CN"/>
          </a:p>
        </p:txBody>
      </p:sp>
    </p:spTree>
    <p:extLst>
      <p:ext uri="{BB962C8B-B14F-4D97-AF65-F5344CB8AC3E}">
        <p14:creationId xmlns:p14="http://schemas.microsoft.com/office/powerpoint/2010/main" val="2429598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sgn</a:t>
            </a:r>
            <a:r>
              <a:rPr lang="en-US" altLang="zh-CN" dirty="0"/>
              <a:t>(x)=\begin{cases}</a:t>
            </a:r>
          </a:p>
          <a:p>
            <a:r>
              <a:rPr lang="en-US" altLang="zh-CN" dirty="0"/>
              <a:t>1, &amp; x \</a:t>
            </a:r>
            <a:r>
              <a:rPr lang="en-US" altLang="zh-CN" dirty="0" err="1"/>
              <a:t>geq</a:t>
            </a:r>
            <a:r>
              <a:rPr lang="en-US" altLang="zh-CN" dirty="0"/>
              <a:t> 0;\\ </a:t>
            </a:r>
          </a:p>
          <a:p>
            <a:r>
              <a:rPr lang="en-US" altLang="zh-CN" dirty="0"/>
              <a:t>0, &amp; x &lt; 0;</a:t>
            </a:r>
          </a:p>
          <a:p>
            <a:r>
              <a:rPr lang="en-US" altLang="zh-CN" dirty="0"/>
              <a:t>\end{cases}</a:t>
            </a:r>
          </a:p>
          <a:p>
            <a:endParaRPr lang="en-US" altLang="zh-CN" dirty="0"/>
          </a:p>
          <a:p>
            <a:r>
              <a:rPr lang="en-US" altLang="zh-CN" dirty="0"/>
              <a:t>y=\begin{cases}</a:t>
            </a:r>
          </a:p>
          <a:p>
            <a:r>
              <a:rPr lang="en-US" altLang="zh-CN" dirty="0"/>
              <a:t>1, &amp; \sum_{</a:t>
            </a:r>
            <a:r>
              <a:rPr lang="en-US" altLang="zh-CN" dirty="0" err="1"/>
              <a:t>i</a:t>
            </a:r>
            <a:r>
              <a:rPr lang="en-US" altLang="zh-CN" dirty="0"/>
              <a:t>=1}^{n}</a:t>
            </a:r>
            <a:r>
              <a:rPr lang="en-US" altLang="zh-CN" dirty="0" err="1"/>
              <a:t>w_ix_i</a:t>
            </a:r>
            <a:r>
              <a:rPr lang="en-US" altLang="zh-CN" dirty="0"/>
              <a:t>-b \</a:t>
            </a:r>
            <a:r>
              <a:rPr lang="en-US" altLang="zh-CN" dirty="0" err="1"/>
              <a:t>geq</a:t>
            </a:r>
            <a:r>
              <a:rPr lang="en-US" altLang="zh-CN" dirty="0"/>
              <a:t> 0;\\ </a:t>
            </a:r>
          </a:p>
          <a:p>
            <a:r>
              <a:rPr lang="en-US" altLang="zh-CN" dirty="0"/>
              <a:t>0, &amp; otherwise;</a:t>
            </a:r>
          </a:p>
          <a:p>
            <a:r>
              <a:rPr lang="en-US" altLang="zh-CN" dirty="0"/>
              <a:t>\end{cases}</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52</a:t>
            </a:fld>
            <a:endParaRPr lang="zh-CN" altLang="en-US"/>
          </a:p>
        </p:txBody>
      </p:sp>
    </p:spTree>
    <p:extLst>
      <p:ext uri="{BB962C8B-B14F-4D97-AF65-F5344CB8AC3E}">
        <p14:creationId xmlns:p14="http://schemas.microsoft.com/office/powerpoint/2010/main" val="2654018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1958</a:t>
            </a:r>
            <a:r>
              <a:rPr lang="zh-CN" altLang="en-US" sz="1200" b="0" i="0" kern="1200" dirty="0">
                <a:solidFill>
                  <a:schemeClr val="tx1"/>
                </a:solidFill>
                <a:effectLst/>
                <a:latin typeface="+mn-lt"/>
                <a:ea typeface="+mn-ea"/>
                <a:cs typeface="+mn-cs"/>
              </a:rPr>
              <a:t>年，计算科学家</a:t>
            </a:r>
            <a:r>
              <a:rPr lang="en-US" altLang="zh-CN" sz="1200" b="0" i="0" kern="1200" dirty="0">
                <a:solidFill>
                  <a:schemeClr val="tx1"/>
                </a:solidFill>
                <a:effectLst/>
                <a:latin typeface="+mn-lt"/>
                <a:ea typeface="+mn-ea"/>
                <a:cs typeface="+mn-cs"/>
              </a:rPr>
              <a:t>Rosenblatt</a:t>
            </a:r>
            <a:r>
              <a:rPr lang="zh-CN" altLang="en-US" sz="1200" b="0" i="0" kern="1200" dirty="0">
                <a:solidFill>
                  <a:schemeClr val="tx1"/>
                </a:solidFill>
                <a:effectLst/>
                <a:latin typeface="+mn-lt"/>
                <a:ea typeface="+mn-ea"/>
                <a:cs typeface="+mn-cs"/>
              </a:rPr>
              <a:t>提出了由两层神经元组成的神经网络。他给它起了一个名字</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“感知器”（</a:t>
            </a:r>
            <a:r>
              <a:rPr lang="en-US" altLang="zh-CN" sz="1200" b="0" i="0" kern="1200" dirty="0">
                <a:solidFill>
                  <a:schemeClr val="tx1"/>
                </a:solidFill>
                <a:effectLst/>
                <a:latin typeface="+mn-lt"/>
                <a:ea typeface="+mn-ea"/>
                <a:cs typeface="+mn-cs"/>
              </a:rPr>
              <a:t>Perceptron</a:t>
            </a:r>
            <a:r>
              <a:rPr lang="zh-CN" altLang="en-US" sz="1200" b="0" i="0" kern="1200" dirty="0">
                <a:solidFill>
                  <a:schemeClr val="tx1"/>
                </a:solidFill>
                <a:effectLst/>
                <a:latin typeface="+mn-lt"/>
                <a:ea typeface="+mn-ea"/>
                <a:cs typeface="+mn-cs"/>
              </a:rPr>
              <a:t>）（有的文献翻译成“感知机”，下文统一用“感知器”来指代）。感知机 </a:t>
            </a:r>
            <a:r>
              <a:rPr lang="en-US" altLang="zh-CN" sz="1200" b="0" i="0" kern="1200" dirty="0">
                <a:solidFill>
                  <a:schemeClr val="tx1"/>
                </a:solidFill>
                <a:effectLst/>
                <a:latin typeface="+mn-lt"/>
                <a:ea typeface="+mn-ea"/>
                <a:cs typeface="+mn-cs"/>
              </a:rPr>
              <a:t>(Rosenblatt, 1956, 1958) </a:t>
            </a:r>
            <a:r>
              <a:rPr lang="zh-CN" altLang="en-US" sz="1200" b="0" i="0" kern="1200" dirty="0">
                <a:solidFill>
                  <a:schemeClr val="tx1"/>
                </a:solidFill>
                <a:effectLst/>
                <a:latin typeface="+mn-lt"/>
                <a:ea typeface="+mn-ea"/>
                <a:cs typeface="+mn-cs"/>
              </a:rPr>
              <a:t>成为第一个能根据每个类别的输入样本来学习权重的模型</a:t>
            </a:r>
            <a:r>
              <a:rPr lang="zh-CN" altLang="en-US" dirty="0"/>
              <a:t> </a:t>
            </a:r>
            <a:br>
              <a:rPr lang="zh-CN" altLang="en-US" dirty="0"/>
            </a:b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感知器是当时首个可以学习的人工神经网络。</a:t>
            </a:r>
            <a:r>
              <a:rPr lang="en-US" altLang="zh-CN" sz="1200" b="0" i="0" kern="1200" dirty="0">
                <a:solidFill>
                  <a:schemeClr val="tx1"/>
                </a:solidFill>
                <a:effectLst/>
                <a:latin typeface="+mn-lt"/>
                <a:ea typeface="+mn-ea"/>
                <a:cs typeface="+mn-cs"/>
              </a:rPr>
              <a:t>Rosenblatt</a:t>
            </a:r>
            <a:r>
              <a:rPr lang="zh-CN" altLang="en-US" sz="1200" b="0" i="0" kern="1200" dirty="0">
                <a:solidFill>
                  <a:schemeClr val="tx1"/>
                </a:solidFill>
                <a:effectLst/>
                <a:latin typeface="+mn-lt"/>
                <a:ea typeface="+mn-ea"/>
                <a:cs typeface="+mn-cs"/>
              </a:rPr>
              <a:t>现场演示了其学习识别简单图像的过程，在当时的社会引起了轰动。</a:t>
            </a:r>
          </a:p>
          <a:p>
            <a:r>
              <a:rPr lang="zh-CN" altLang="en-US" sz="1200" b="0" i="0" kern="1200" dirty="0">
                <a:solidFill>
                  <a:schemeClr val="tx1"/>
                </a:solidFill>
                <a:effectLst/>
                <a:latin typeface="+mn-lt"/>
                <a:ea typeface="+mn-ea"/>
                <a:cs typeface="+mn-cs"/>
              </a:rPr>
              <a:t>　　人们认为已经发现了智能的奥秘，许多学者和科研机构纷纷投入到神经网络的研究中。美国军方大力资助了神经网络的研究，并认为神经网络比“原子弹工程”更重要。这段时间直到</a:t>
            </a:r>
            <a:r>
              <a:rPr lang="en-US" altLang="zh-CN" sz="1200" b="0" i="0" kern="1200" dirty="0">
                <a:solidFill>
                  <a:schemeClr val="tx1"/>
                </a:solidFill>
                <a:effectLst/>
                <a:latin typeface="+mn-lt"/>
                <a:ea typeface="+mn-ea"/>
                <a:cs typeface="+mn-cs"/>
              </a:rPr>
              <a:t>1969</a:t>
            </a:r>
            <a:r>
              <a:rPr lang="zh-CN" altLang="en-US" sz="1200" b="0" i="0" kern="1200" dirty="0">
                <a:solidFill>
                  <a:schemeClr val="tx1"/>
                </a:solidFill>
                <a:effectLst/>
                <a:latin typeface="+mn-lt"/>
                <a:ea typeface="+mn-ea"/>
                <a:cs typeface="+mn-cs"/>
              </a:rPr>
              <a:t>年才结束，这个时期可以看作神经网络的第一次高潮。</a:t>
            </a: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53</a:t>
            </a:fld>
            <a:endParaRPr lang="zh-CN" altLang="en-US"/>
          </a:p>
        </p:txBody>
      </p:sp>
    </p:spTree>
    <p:extLst>
      <p:ext uri="{BB962C8B-B14F-4D97-AF65-F5344CB8AC3E}">
        <p14:creationId xmlns:p14="http://schemas.microsoft.com/office/powerpoint/2010/main" val="1850782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https://en.wikipedia.org/wiki/Perceptron</a:t>
            </a:r>
          </a:p>
          <a:p>
            <a:r>
              <a:rPr lang="zh-CN" altLang="en-US" sz="1200" b="0" i="0" kern="1200" dirty="0">
                <a:solidFill>
                  <a:schemeClr val="tx1"/>
                </a:solidFill>
                <a:effectLst/>
                <a:latin typeface="+mn-lt"/>
                <a:ea typeface="+mn-ea"/>
                <a:cs typeface="+mn-cs"/>
              </a:rPr>
              <a:t>在“感知器”中，有两个层次。分别是输入层和输出层。输入层里的“输入单元”只负责传输数据，不做计算。输出层里的“输出单元”则需要对前面一层的输入进行计算</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我们把需要计算的层次称之为“计算层”，并把拥有一个计算层的网络称之为“单层神经网络”。有一些文献会按照网络拥有的层数来命名，例如把“感知器”称为两层神经网络。但在本文里，我们根据计算层的数量来命名。</a:t>
            </a:r>
          </a:p>
          <a:p>
            <a:r>
              <a:rPr lang="zh-CN" altLang="en-US" sz="1200" b="0" i="0" kern="1200" dirty="0">
                <a:solidFill>
                  <a:schemeClr val="tx1"/>
                </a:solidFill>
                <a:effectLst/>
                <a:latin typeface="+mn-lt"/>
                <a:ea typeface="+mn-ea"/>
                <a:cs typeface="+mn-cs"/>
              </a:rPr>
              <a:t>假如我们要预测的目标不再是一个值，而是一个向量，例如</a:t>
            </a:r>
            <a:r>
              <a:rPr lang="en-US" altLang="zh-CN" sz="1200" b="0" i="0" kern="1200" dirty="0">
                <a:solidFill>
                  <a:schemeClr val="tx1"/>
                </a:solidFill>
                <a:effectLst/>
                <a:latin typeface="+mn-lt"/>
                <a:ea typeface="+mn-ea"/>
                <a:cs typeface="+mn-cs"/>
              </a:rPr>
              <a:t>[2,3]</a:t>
            </a:r>
            <a:r>
              <a:rPr lang="zh-CN" altLang="en-US" sz="1200" b="0" i="0" kern="1200" dirty="0">
                <a:solidFill>
                  <a:schemeClr val="tx1"/>
                </a:solidFill>
                <a:effectLst/>
                <a:latin typeface="+mn-lt"/>
                <a:ea typeface="+mn-ea"/>
                <a:cs typeface="+mn-cs"/>
              </a:rPr>
              <a:t>。那么可以在输出层再增加一个“输出单元”。</a:t>
            </a: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54</a:t>
            </a:fld>
            <a:endParaRPr lang="zh-CN" altLang="en-US"/>
          </a:p>
        </p:txBody>
      </p:sp>
    </p:spTree>
    <p:extLst>
      <p:ext uri="{BB962C8B-B14F-4D97-AF65-F5344CB8AC3E}">
        <p14:creationId xmlns:p14="http://schemas.microsoft.com/office/powerpoint/2010/main" val="1165956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pl-PL" altLang="zh-CN" dirty="0"/>
              <a:t>w_i\leftarrow w_i + \Delta w_i</a:t>
            </a:r>
            <a:endParaRPr lang="en-US" altLang="zh-CN" dirty="0"/>
          </a:p>
          <a:p>
            <a:r>
              <a:rPr lang="zh-CN" altLang="en-US" sz="1200" b="0" i="0" kern="1200" dirty="0">
                <a:solidFill>
                  <a:schemeClr val="tx1"/>
                </a:solidFill>
                <a:effectLst/>
                <a:latin typeface="+mn-lt"/>
                <a:ea typeface="+mn-ea"/>
                <a:cs typeface="+mn-cs"/>
              </a:rPr>
              <a:t>线性模型有很多局限性。最著名的是，它们无法学习异或（</a:t>
            </a:r>
            <a:r>
              <a:rPr lang="en-US" altLang="zh-CN" sz="1200" b="0" i="0" kern="1200" dirty="0">
                <a:solidFill>
                  <a:schemeClr val="tx1"/>
                </a:solidFill>
                <a:effectLst/>
                <a:latin typeface="+mn-lt"/>
                <a:ea typeface="+mn-ea"/>
                <a:cs typeface="+mn-cs"/>
              </a:rPr>
              <a:t>XOR</a:t>
            </a:r>
            <a:r>
              <a:rPr lang="zh-CN" altLang="en-US" sz="1200" b="0" i="0" kern="1200" dirty="0">
                <a:solidFill>
                  <a:schemeClr val="tx1"/>
                </a:solidFill>
                <a:effectLst/>
                <a:latin typeface="+mn-lt"/>
                <a:ea typeface="+mn-ea"/>
                <a:cs typeface="+mn-cs"/>
              </a:rPr>
              <a:t>）函数</a:t>
            </a:r>
            <a:r>
              <a:rPr lang="zh-CN" altLang="en-US" dirty="0"/>
              <a:t> </a:t>
            </a:r>
            <a:endParaRPr lang="en-US" altLang="zh-CN" dirty="0"/>
          </a:p>
          <a:p>
            <a:endParaRPr lang="en-US" altLang="zh-CN" dirty="0"/>
          </a:p>
          <a:p>
            <a:r>
              <a:rPr lang="zh-CN" altLang="en-US" sz="1200" b="0" i="0" kern="1200" dirty="0">
                <a:solidFill>
                  <a:schemeClr val="tx1"/>
                </a:solidFill>
                <a:effectLst/>
                <a:latin typeface="+mn-lt"/>
                <a:ea typeface="+mn-ea"/>
                <a:cs typeface="+mn-cs"/>
              </a:rPr>
              <a:t>这导致了神经网络热潮的第一次大衰退</a:t>
            </a:r>
            <a:r>
              <a:rPr lang="zh-CN" altLang="en-US" dirty="0"/>
              <a:t> </a:t>
            </a:r>
          </a:p>
        </p:txBody>
      </p:sp>
      <p:sp>
        <p:nvSpPr>
          <p:cNvPr id="4" name="灯片编号占位符 3"/>
          <p:cNvSpPr>
            <a:spLocks noGrp="1"/>
          </p:cNvSpPr>
          <p:nvPr>
            <p:ph type="sldNum" sz="quarter" idx="10"/>
          </p:nvPr>
        </p:nvSpPr>
        <p:spPr/>
        <p:txBody>
          <a:bodyPr/>
          <a:lstStyle/>
          <a:p>
            <a:fld id="{C05DB7D4-01B1-4E93-9602-90EBA25EF461}" type="slidenum">
              <a:rPr lang="zh-CN" altLang="en-US" smtClean="0"/>
              <a:t>55</a:t>
            </a:fld>
            <a:endParaRPr lang="zh-CN" altLang="en-US"/>
          </a:p>
        </p:txBody>
      </p:sp>
    </p:spTree>
    <p:extLst>
      <p:ext uri="{BB962C8B-B14F-4D97-AF65-F5344CB8AC3E}">
        <p14:creationId xmlns:p14="http://schemas.microsoft.com/office/powerpoint/2010/main" val="712967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要解决非线性可分问题，就需要考虑使用多层感知机。</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第一次打破非线性诅咒的是深度学习之父</a:t>
            </a:r>
            <a:r>
              <a:rPr lang="zh-CN" altLang="en-US" b="1" dirty="0"/>
              <a:t>杰弗里</a:t>
            </a:r>
            <a:r>
              <a:rPr lang="en-US" altLang="zh-CN" b="1" dirty="0"/>
              <a:t>·</a:t>
            </a:r>
            <a:r>
              <a:rPr lang="zh-CN" altLang="en-US" b="1" dirty="0"/>
              <a:t>辛顿</a:t>
            </a:r>
            <a:r>
              <a:rPr lang="zh-CN" altLang="en-US" dirty="0"/>
              <a:t>（</a:t>
            </a:r>
            <a:r>
              <a:rPr lang="en-US" altLang="zh-CN" dirty="0"/>
              <a:t>Geoffrey Hinton</a:t>
            </a:r>
            <a:r>
              <a:rPr lang="zh-CN" altLang="en-US" dirty="0"/>
              <a:t>），其在</a:t>
            </a:r>
            <a:r>
              <a:rPr lang="en-US" altLang="zh-CN" dirty="0"/>
              <a:t>1986</a:t>
            </a:r>
            <a:r>
              <a:rPr lang="zh-CN" altLang="en-US" dirty="0"/>
              <a:t>年发明了适用于多层感知器（</a:t>
            </a:r>
            <a:r>
              <a:rPr lang="en-US" altLang="zh-CN" dirty="0"/>
              <a:t>MLP</a:t>
            </a:r>
            <a:r>
              <a:rPr lang="zh-CN" altLang="en-US" dirty="0"/>
              <a:t>）的</a:t>
            </a:r>
            <a:r>
              <a:rPr lang="en-US" altLang="zh-CN" dirty="0"/>
              <a:t>BP</a:t>
            </a:r>
            <a:r>
              <a:rPr lang="zh-CN" altLang="en-US" dirty="0"/>
              <a:t>算法（反向传播算法），并采用</a:t>
            </a:r>
            <a:r>
              <a:rPr lang="en-US" altLang="zh-CN" dirty="0"/>
              <a:t>Sigmoid</a:t>
            </a:r>
            <a:r>
              <a:rPr lang="zh-CN" altLang="en-US" dirty="0"/>
              <a:t>激活函数进行非线性映射，有效解决了非线性分类和学习的问题。该方法引起了神经网络的第二次热潮。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http://www.andreykurenkov.com/writing/a-brief-history-of-neural-nets-and-deep-learning/</a:t>
            </a: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56</a:t>
            </a:fld>
            <a:endParaRPr lang="zh-CN" altLang="en-US"/>
          </a:p>
        </p:txBody>
      </p:sp>
    </p:spTree>
    <p:extLst>
      <p:ext uri="{BB962C8B-B14F-4D97-AF65-F5344CB8AC3E}">
        <p14:creationId xmlns:p14="http://schemas.microsoft.com/office/powerpoint/2010/main" val="30127468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要解决非线性可分问题，就需要考虑使用多层感知机。</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第一次打破非线性诅咒的是深度学习之父</a:t>
            </a:r>
            <a:r>
              <a:rPr lang="zh-CN" altLang="en-US" b="1" dirty="0"/>
              <a:t>杰弗里</a:t>
            </a:r>
            <a:r>
              <a:rPr lang="en-US" altLang="zh-CN" b="1" dirty="0"/>
              <a:t>·</a:t>
            </a:r>
            <a:r>
              <a:rPr lang="zh-CN" altLang="en-US" b="1" dirty="0"/>
              <a:t>辛顿</a:t>
            </a:r>
            <a:r>
              <a:rPr lang="zh-CN" altLang="en-US" dirty="0"/>
              <a:t>（</a:t>
            </a:r>
            <a:r>
              <a:rPr lang="en-US" altLang="zh-CN" dirty="0"/>
              <a:t>Geoffrey Hinton</a:t>
            </a:r>
            <a:r>
              <a:rPr lang="zh-CN" altLang="en-US" dirty="0"/>
              <a:t>），其在</a:t>
            </a:r>
            <a:r>
              <a:rPr lang="en-US" altLang="zh-CN" dirty="0"/>
              <a:t>1986</a:t>
            </a:r>
            <a:r>
              <a:rPr lang="zh-CN" altLang="en-US" dirty="0"/>
              <a:t>年发明了适用于多层感知器（</a:t>
            </a:r>
            <a:r>
              <a:rPr lang="en-US" altLang="zh-CN" dirty="0"/>
              <a:t>MLP</a:t>
            </a:r>
            <a:r>
              <a:rPr lang="zh-CN" altLang="en-US" dirty="0"/>
              <a:t>）的</a:t>
            </a:r>
            <a:r>
              <a:rPr lang="en-US" altLang="zh-CN" dirty="0"/>
              <a:t>BP</a:t>
            </a:r>
            <a:r>
              <a:rPr lang="zh-CN" altLang="en-US" dirty="0"/>
              <a:t>算法（反向传播算法），并采用</a:t>
            </a:r>
            <a:r>
              <a:rPr lang="en-US" altLang="zh-CN" dirty="0"/>
              <a:t>Sigmoid</a:t>
            </a:r>
            <a:r>
              <a:rPr lang="zh-CN" altLang="en-US" dirty="0"/>
              <a:t>激活函数进行非线性映射，有效解决了非线性分类和学习的问题。该方法引起了神经网络的第二次热潮。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http://www.andreykurenkov.com/writing/a-brief-history-of-neural-nets-and-deep-learning/</a:t>
            </a: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57</a:t>
            </a:fld>
            <a:endParaRPr lang="zh-CN" altLang="en-US"/>
          </a:p>
        </p:txBody>
      </p:sp>
    </p:spTree>
    <p:extLst>
      <p:ext uri="{BB962C8B-B14F-4D97-AF65-F5344CB8AC3E}">
        <p14:creationId xmlns:p14="http://schemas.microsoft.com/office/powerpoint/2010/main" val="2528991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sigmoid(x)=\</a:t>
            </a:r>
            <a:r>
              <a:rPr lang="en-US" altLang="zh-CN" dirty="0" err="1"/>
              <a:t>frac</a:t>
            </a:r>
            <a:r>
              <a:rPr lang="en-US" altLang="zh-CN" dirty="0"/>
              <a:t>{1}{1+e^{-x}}</a:t>
            </a:r>
          </a:p>
          <a:p>
            <a:endParaRPr lang="en-US" altLang="zh-CN" dirty="0"/>
          </a:p>
          <a:p>
            <a:r>
              <a:rPr lang="en-US" altLang="zh-CN" dirty="0"/>
              <a:t>\sum_{</a:t>
            </a:r>
            <a:r>
              <a:rPr lang="en-US" altLang="zh-CN" dirty="0" err="1"/>
              <a:t>i</a:t>
            </a:r>
            <a:r>
              <a:rPr lang="en-US" altLang="zh-CN" dirty="0"/>
              <a:t>=1}^{n}</a:t>
            </a:r>
            <a:r>
              <a:rPr lang="en-US" altLang="zh-CN" dirty="0" err="1"/>
              <a:t>w_ix_i</a:t>
            </a:r>
            <a:r>
              <a:rPr lang="en-US" altLang="zh-CN" dirty="0"/>
              <a:t>-b</a:t>
            </a:r>
          </a:p>
          <a:p>
            <a:r>
              <a:rPr lang="en-US" altLang="zh-CN" dirty="0"/>
              <a:t>f(\sum_{</a:t>
            </a:r>
            <a:r>
              <a:rPr lang="en-US" altLang="zh-CN" dirty="0" err="1"/>
              <a:t>i</a:t>
            </a:r>
            <a:r>
              <a:rPr lang="en-US" altLang="zh-CN" dirty="0"/>
              <a:t>=1}^{n}</a:t>
            </a:r>
            <a:r>
              <a:rPr lang="en-US" altLang="zh-CN" dirty="0" err="1"/>
              <a:t>w_ix_i</a:t>
            </a:r>
            <a:r>
              <a:rPr lang="en-US" altLang="zh-CN" dirty="0"/>
              <a:t>-b)=\</a:t>
            </a:r>
            <a:r>
              <a:rPr lang="en-US" altLang="zh-CN" dirty="0" err="1"/>
              <a:t>frac</a:t>
            </a:r>
            <a:r>
              <a:rPr lang="en-US" altLang="zh-CN" dirty="0"/>
              <a:t>{1}{1+e^{-(\sum_{</a:t>
            </a:r>
            <a:r>
              <a:rPr lang="en-US" altLang="zh-CN" dirty="0" err="1"/>
              <a:t>i</a:t>
            </a:r>
            <a:r>
              <a:rPr lang="en-US" altLang="zh-CN" dirty="0"/>
              <a:t>=1}^{n}</a:t>
            </a:r>
            <a:r>
              <a:rPr lang="en-US" altLang="zh-CN" dirty="0" err="1"/>
              <a:t>w_ix_i</a:t>
            </a:r>
            <a:r>
              <a:rPr lang="en-US" altLang="zh-CN" dirty="0"/>
              <a:t>-b</a:t>
            </a:r>
          </a:p>
          <a:p>
            <a:r>
              <a:rPr lang="en-US" altLang="zh-CN" dirty="0"/>
              <a:t>)}}</a:t>
            </a:r>
          </a:p>
          <a:p>
            <a:endParaRPr lang="en-US" altLang="zh-CN" dirty="0"/>
          </a:p>
          <a:p>
            <a:r>
              <a:rPr lang="en-US" altLang="zh-CN" dirty="0"/>
              <a:t>https://medium.com/the-theory-of-everything/understanding-activation-functions-in-neural-networks-9491262884e0</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58</a:t>
            </a:fld>
            <a:endParaRPr lang="zh-CN" altLang="en-US"/>
          </a:p>
        </p:txBody>
      </p:sp>
    </p:spTree>
    <p:extLst>
      <p:ext uri="{BB962C8B-B14F-4D97-AF65-F5344CB8AC3E}">
        <p14:creationId xmlns:p14="http://schemas.microsoft.com/office/powerpoint/2010/main" val="29791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1989 </a:t>
            </a:r>
            <a:r>
              <a:rPr lang="zh-CN" altLang="en-US" dirty="0"/>
              <a:t>年。 </a:t>
            </a:r>
            <a:r>
              <a:rPr lang="en-US" altLang="zh-CN" dirty="0"/>
              <a:t>Yann LeCun</a:t>
            </a:r>
            <a:r>
              <a:rPr lang="zh-CN" altLang="en-US" dirty="0"/>
              <a:t>（乐困）利用反向传播的思想发明了卷积神经网络</a:t>
            </a:r>
            <a:r>
              <a:rPr lang="en-US" altLang="zh-CN" dirty="0"/>
              <a:t>-</a:t>
            </a:r>
            <a:r>
              <a:rPr lang="en-US" altLang="zh-CN" dirty="0" err="1"/>
              <a:t>LeNet</a:t>
            </a:r>
            <a:r>
              <a:rPr lang="zh-CN" altLang="en-US" dirty="0"/>
              <a:t>，并将其用于数字识别，且取得了较好的成绩。但是当时卷积</a:t>
            </a:r>
          </a:p>
        </p:txBody>
      </p:sp>
      <p:sp>
        <p:nvSpPr>
          <p:cNvPr id="4" name="灯片编号占位符 3"/>
          <p:cNvSpPr>
            <a:spLocks noGrp="1"/>
          </p:cNvSpPr>
          <p:nvPr>
            <p:ph type="sldNum" sz="quarter" idx="10"/>
          </p:nvPr>
        </p:nvSpPr>
        <p:spPr/>
        <p:txBody>
          <a:bodyPr/>
          <a:lstStyle/>
          <a:p>
            <a:fld id="{C05DB7D4-01B1-4E93-9602-90EBA25EF461}" type="slidenum">
              <a:rPr lang="zh-CN" altLang="en-US" smtClean="0"/>
              <a:t>59</a:t>
            </a:fld>
            <a:endParaRPr lang="zh-CN" altLang="en-US"/>
          </a:p>
        </p:txBody>
      </p:sp>
    </p:spTree>
    <p:extLst>
      <p:ext uri="{BB962C8B-B14F-4D97-AF65-F5344CB8AC3E}">
        <p14:creationId xmlns:p14="http://schemas.microsoft.com/office/powerpoint/2010/main" val="31173798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BP</a:t>
            </a:r>
            <a:r>
              <a:rPr lang="zh-CN" altLang="en-US" dirty="0"/>
              <a:t>算法被指出存在梯度消失问题，即在误差梯度反向传递的过程中，误差梯度传到前层时几乎为</a:t>
            </a:r>
            <a:r>
              <a:rPr lang="en-US" altLang="zh-CN" dirty="0"/>
              <a:t>0</a:t>
            </a:r>
            <a:r>
              <a:rPr lang="zh-CN" altLang="en-US" dirty="0"/>
              <a:t>，因此无法对前层进行有效的学习，该发现对此时的</a:t>
            </a:r>
            <a:r>
              <a:rPr lang="en-US" altLang="zh-CN" dirty="0"/>
              <a:t>NN</a:t>
            </a:r>
            <a:r>
              <a:rPr lang="zh-CN" altLang="en-US" dirty="0"/>
              <a:t>发展雪上加霜。</a:t>
            </a:r>
            <a:endParaRPr lang="en-US" altLang="zh-CN" dirty="0"/>
          </a:p>
          <a:p>
            <a:r>
              <a:rPr lang="en-US" altLang="zh-CN" dirty="0"/>
              <a:t>1997</a:t>
            </a:r>
            <a:r>
              <a:rPr lang="zh-CN" altLang="en-US" dirty="0"/>
              <a:t>：</a:t>
            </a:r>
            <a:r>
              <a:rPr lang="en-US" altLang="zh-CN" sz="1200" kern="1200" dirty="0">
                <a:solidFill>
                  <a:schemeClr val="tx1"/>
                </a:solidFill>
                <a:effectLst/>
                <a:latin typeface="+mn-lt"/>
                <a:ea typeface="+mn-ea"/>
                <a:cs typeface="+mn-cs"/>
              </a:rPr>
              <a:t>LSTM</a:t>
            </a:r>
            <a:r>
              <a:rPr lang="zh-CN" altLang="zh-CN" sz="1200" kern="1200" dirty="0">
                <a:solidFill>
                  <a:schemeClr val="tx1"/>
                </a:solidFill>
                <a:effectLst/>
                <a:latin typeface="+mn-lt"/>
                <a:ea typeface="+mn-ea"/>
                <a:cs typeface="+mn-cs"/>
              </a:rPr>
              <a:t>模型（</a:t>
            </a:r>
            <a:r>
              <a:rPr lang="zh-CN" altLang="zh-CN" sz="1200" b="1" kern="1200" dirty="0">
                <a:solidFill>
                  <a:schemeClr val="tx1"/>
                </a:solidFill>
                <a:effectLst/>
                <a:latin typeface="+mn-lt"/>
                <a:ea typeface="+mn-ea"/>
                <a:cs typeface="+mn-cs"/>
              </a:rPr>
              <a:t>长短期记忆模型</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long-short term memory</a:t>
            </a:r>
            <a:r>
              <a:rPr lang="zh-CN" altLang="zh-CN" sz="1200" kern="1200" dirty="0">
                <a:solidFill>
                  <a:schemeClr val="tx1"/>
                </a:solidFill>
                <a:effectLst/>
                <a:latin typeface="+mn-lt"/>
                <a:ea typeface="+mn-ea"/>
                <a:cs typeface="+mn-cs"/>
              </a:rPr>
              <a:t>）被发明，尽管该模型在</a:t>
            </a:r>
            <a:r>
              <a:rPr lang="zh-CN" altLang="zh-CN" sz="1200" b="1" kern="1200" dirty="0">
                <a:solidFill>
                  <a:schemeClr val="tx1"/>
                </a:solidFill>
                <a:effectLst/>
                <a:latin typeface="+mn-lt"/>
                <a:ea typeface="+mn-ea"/>
                <a:cs typeface="+mn-cs"/>
              </a:rPr>
              <a:t>序列建模</a:t>
            </a:r>
            <a:r>
              <a:rPr lang="zh-CN" altLang="zh-CN" sz="1200" kern="1200" dirty="0">
                <a:solidFill>
                  <a:schemeClr val="tx1"/>
                </a:solidFill>
                <a:effectLst/>
                <a:latin typeface="+mn-lt"/>
                <a:ea typeface="+mn-ea"/>
                <a:cs typeface="+mn-cs"/>
              </a:rPr>
              <a:t>上的特性非常突出，但由于正处于</a:t>
            </a:r>
            <a:r>
              <a:rPr lang="en-US" altLang="zh-CN" sz="1200" kern="1200" dirty="0">
                <a:solidFill>
                  <a:schemeClr val="tx1"/>
                </a:solidFill>
                <a:effectLst/>
                <a:latin typeface="+mn-lt"/>
                <a:ea typeface="+mn-ea"/>
                <a:cs typeface="+mn-cs"/>
              </a:rPr>
              <a:t>NN</a:t>
            </a:r>
            <a:r>
              <a:rPr lang="zh-CN" altLang="zh-CN" sz="1200" kern="1200" dirty="0">
                <a:solidFill>
                  <a:schemeClr val="tx1"/>
                </a:solidFill>
                <a:effectLst/>
                <a:latin typeface="+mn-lt"/>
                <a:ea typeface="+mn-ea"/>
                <a:cs typeface="+mn-cs"/>
              </a:rPr>
              <a:t>的下坡期，也没有引起足够的重视。</a:t>
            </a:r>
          </a:p>
          <a:p>
            <a:r>
              <a:rPr lang="zh-CN" altLang="en-US" sz="1200" kern="1200" dirty="0">
                <a:solidFill>
                  <a:schemeClr val="tx1"/>
                </a:solidFill>
                <a:effectLst/>
                <a:latin typeface="+mn-lt"/>
                <a:ea typeface="+mn-ea"/>
                <a:cs typeface="+mn-cs"/>
              </a:rPr>
              <a:t>再加上</a:t>
            </a:r>
            <a:r>
              <a:rPr lang="en-US" altLang="zh-CN" sz="1200" kern="1200" dirty="0">
                <a:solidFill>
                  <a:schemeClr val="tx1"/>
                </a:solidFill>
                <a:effectLst/>
                <a:latin typeface="+mn-lt"/>
                <a:ea typeface="+mn-ea"/>
                <a:cs typeface="+mn-cs"/>
              </a:rPr>
              <a:t>90</a:t>
            </a:r>
            <a:r>
              <a:rPr lang="zh-CN" altLang="zh-CN" sz="1200" kern="1200" dirty="0">
                <a:solidFill>
                  <a:schemeClr val="tx1"/>
                </a:solidFill>
                <a:effectLst/>
                <a:latin typeface="+mn-lt"/>
                <a:ea typeface="+mn-ea"/>
                <a:cs typeface="+mn-cs"/>
              </a:rPr>
              <a:t>年代中期机器学习领域内，支持向量机</a:t>
            </a:r>
            <a:r>
              <a:rPr lang="zh-CN" altLang="en-US" sz="1200" kern="1200" dirty="0">
                <a:solidFill>
                  <a:schemeClr val="tx1"/>
                </a:solidFill>
                <a:effectLst/>
                <a:latin typeface="+mn-lt"/>
                <a:ea typeface="+mn-ea"/>
                <a:cs typeface="+mn-cs"/>
              </a:rPr>
              <a:t>等其他一些机器学习</a:t>
            </a:r>
            <a:r>
              <a:rPr lang="zh-CN" altLang="zh-CN" sz="1200" kern="1200" dirty="0">
                <a:solidFill>
                  <a:schemeClr val="tx1"/>
                </a:solidFill>
                <a:effectLst/>
                <a:latin typeface="+mn-lt"/>
                <a:ea typeface="+mn-ea"/>
                <a:cs typeface="+mn-cs"/>
              </a:rPr>
              <a:t>算法</a:t>
            </a:r>
            <a:r>
              <a:rPr lang="zh-CN" altLang="en-US" sz="1200" kern="1200" dirty="0">
                <a:solidFill>
                  <a:schemeClr val="tx1"/>
                </a:solidFill>
                <a:effectLst/>
                <a:latin typeface="+mn-lt"/>
                <a:ea typeface="+mn-ea"/>
                <a:cs typeface="+mn-cs"/>
              </a:rPr>
              <a:t>的</a:t>
            </a:r>
            <a:r>
              <a:rPr lang="zh-CN" altLang="zh-CN" sz="1200" kern="1200" dirty="0">
                <a:solidFill>
                  <a:schemeClr val="tx1"/>
                </a:solidFill>
                <a:effectLst/>
                <a:latin typeface="+mn-lt"/>
                <a:ea typeface="+mn-ea"/>
                <a:cs typeface="+mn-cs"/>
              </a:rPr>
              <a:t>诞生，</a:t>
            </a:r>
            <a:r>
              <a:rPr lang="zh-CN" altLang="en-US" sz="1200" b="0" i="0" kern="1200" dirty="0">
                <a:solidFill>
                  <a:schemeClr val="tx1"/>
                </a:solidFill>
                <a:effectLst/>
                <a:latin typeface="+mn-lt"/>
                <a:ea typeface="+mn-ea"/>
                <a:cs typeface="+mn-cs"/>
              </a:rPr>
              <a:t>都在很多重要任务上实现了很好的效果</a:t>
            </a:r>
            <a:r>
              <a:rPr lang="zh-CN" altLang="en-US" dirty="0"/>
              <a:t> ，</a:t>
            </a:r>
            <a:r>
              <a:rPr lang="zh-CN" altLang="zh-CN" sz="1200" kern="1200" dirty="0">
                <a:solidFill>
                  <a:schemeClr val="tx1"/>
                </a:solidFill>
                <a:effectLst/>
                <a:latin typeface="+mn-lt"/>
                <a:ea typeface="+mn-ea"/>
                <a:cs typeface="+mn-cs"/>
              </a:rPr>
              <a:t>再次将大家的研究方向带离了神经网络。</a:t>
            </a: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60</a:t>
            </a:fld>
            <a:endParaRPr lang="zh-CN" altLang="en-US"/>
          </a:p>
        </p:txBody>
      </p:sp>
    </p:spTree>
    <p:extLst>
      <p:ext uri="{BB962C8B-B14F-4D97-AF65-F5344CB8AC3E}">
        <p14:creationId xmlns:p14="http://schemas.microsoft.com/office/powerpoint/2010/main" val="7490373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a:solidFill>
                  <a:schemeClr val="tx1"/>
                </a:solidFill>
                <a:effectLst/>
                <a:latin typeface="+mn-lt"/>
                <a:ea typeface="+mn-ea"/>
                <a:cs typeface="+mn-cs"/>
              </a:rPr>
              <a:t>Hinton</a:t>
            </a:r>
            <a:r>
              <a:rPr lang="zh-CN" altLang="zh-CN" sz="1200" kern="1200" dirty="0">
                <a:solidFill>
                  <a:schemeClr val="tx1"/>
                </a:solidFill>
                <a:effectLst/>
                <a:latin typeface="+mn-lt"/>
                <a:ea typeface="+mn-ea"/>
                <a:cs typeface="+mn-cs"/>
              </a:rPr>
              <a:t>提出了</a:t>
            </a:r>
            <a:r>
              <a:rPr lang="zh-CN" altLang="en-US" sz="1200" b="0" i="0" kern="1200" dirty="0">
                <a:solidFill>
                  <a:schemeClr val="tx1"/>
                </a:solidFill>
                <a:effectLst/>
                <a:latin typeface="+mn-lt"/>
                <a:ea typeface="+mn-ea"/>
                <a:cs typeface="+mn-cs"/>
              </a:rPr>
              <a:t>深度信念网络的神经网络</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可以训练更深的网络，由此提出了深度学习的概念</a:t>
            </a:r>
            <a:r>
              <a:rPr lang="zh-CN" altLang="en-US" dirty="0"/>
              <a:t> </a:t>
            </a:r>
            <a:br>
              <a:rPr lang="zh-CN" altLang="en-US" dirty="0"/>
            </a:b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61</a:t>
            </a:fld>
            <a:endParaRPr lang="zh-CN" altLang="en-US"/>
          </a:p>
        </p:txBody>
      </p:sp>
    </p:spTree>
    <p:extLst>
      <p:ext uri="{BB962C8B-B14F-4D97-AF65-F5344CB8AC3E}">
        <p14:creationId xmlns:p14="http://schemas.microsoft.com/office/powerpoint/2010/main" val="330481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6</a:t>
            </a:fld>
            <a:endParaRPr lang="en-US" altLang="zh-CN"/>
          </a:p>
        </p:txBody>
      </p:sp>
    </p:spTree>
    <p:extLst>
      <p:ext uri="{BB962C8B-B14F-4D97-AF65-F5344CB8AC3E}">
        <p14:creationId xmlns:p14="http://schemas.microsoft.com/office/powerpoint/2010/main" val="724347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62</a:t>
            </a:fld>
            <a:endParaRPr lang="zh-CN" altLang="en-US"/>
          </a:p>
        </p:txBody>
      </p:sp>
    </p:spTree>
    <p:extLst>
      <p:ext uri="{BB962C8B-B14F-4D97-AF65-F5344CB8AC3E}">
        <p14:creationId xmlns:p14="http://schemas.microsoft.com/office/powerpoint/2010/main" val="18552133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65</a:t>
            </a:fld>
            <a:endParaRPr lang="zh-CN" altLang="en-US"/>
          </a:p>
        </p:txBody>
      </p:sp>
    </p:spTree>
    <p:extLst>
      <p:ext uri="{BB962C8B-B14F-4D97-AF65-F5344CB8AC3E}">
        <p14:creationId xmlns:p14="http://schemas.microsoft.com/office/powerpoint/2010/main" val="11710869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我们建立了一个多层的神经网络结构后，学习的一个过程是什么样的？学习的是什么？</a:t>
            </a:r>
            <a:endParaRPr lang="en-US" altLang="zh-CN" dirty="0"/>
          </a:p>
          <a:p>
            <a:endParaRPr lang="en-US" altLang="zh-CN" dirty="0"/>
          </a:p>
          <a:p>
            <a:r>
              <a:rPr lang="zh-CN" altLang="en-US" dirty="0"/>
              <a:t>我们建立一个初始的神经网络的时候，各个神经元的连接权和偏值是不确定的，也就是说我们自己是无法确定到底什么样的连接权和偏值才是最合适的最有效的。所以最初只能随机初始化连接权和偏值</a:t>
            </a:r>
            <a:endParaRPr lang="en-US" altLang="zh-CN" dirty="0"/>
          </a:p>
          <a:p>
            <a:endParaRPr lang="en-US" altLang="zh-CN" dirty="0"/>
          </a:p>
          <a:p>
            <a:r>
              <a:rPr lang="zh-CN" altLang="en-US" dirty="0"/>
              <a:t>使用的这个初始网络预测的值和真实值很可能不会相等，会存在误差，那么说明部分连接权参数设置不对，就要调整这些参数。然后继续用训练数据来学习，根据误差再次调整网络中的连接权</a:t>
            </a:r>
          </a:p>
        </p:txBody>
      </p:sp>
      <p:sp>
        <p:nvSpPr>
          <p:cNvPr id="4" name="灯片编号占位符 3"/>
          <p:cNvSpPr>
            <a:spLocks noGrp="1"/>
          </p:cNvSpPr>
          <p:nvPr>
            <p:ph type="sldNum" sz="quarter" idx="10"/>
          </p:nvPr>
        </p:nvSpPr>
        <p:spPr/>
        <p:txBody>
          <a:bodyPr/>
          <a:lstStyle/>
          <a:p>
            <a:fld id="{C05DB7D4-01B1-4E93-9602-90EBA25EF461}" type="slidenum">
              <a:rPr lang="zh-CN" altLang="en-US" smtClean="0"/>
              <a:t>67</a:t>
            </a:fld>
            <a:endParaRPr lang="zh-CN" altLang="en-US"/>
          </a:p>
        </p:txBody>
      </p:sp>
    </p:spTree>
    <p:extLst>
      <p:ext uri="{BB962C8B-B14F-4D97-AF65-F5344CB8AC3E}">
        <p14:creationId xmlns:p14="http://schemas.microsoft.com/office/powerpoint/2010/main" val="7103336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我们建立了一个多层的神经网络结构后，学习的一个过程是什么样的？学习的是什么？</a:t>
            </a:r>
            <a:endParaRPr lang="en-US" altLang="zh-CN" dirty="0"/>
          </a:p>
          <a:p>
            <a:endParaRPr lang="en-US" altLang="zh-CN" dirty="0"/>
          </a:p>
          <a:p>
            <a:r>
              <a:rPr lang="zh-CN" altLang="en-US" dirty="0"/>
              <a:t>我们建立一个初始的神经网络的时候，各个神经元的连接权和偏值是不确定的，也就是说我们自己是无法确定到底什么样的连接权和偏值才是最合适的最有效的。所以最初只能随机初始化连接权和偏值</a:t>
            </a:r>
            <a:endParaRPr lang="en-US" altLang="zh-CN" dirty="0"/>
          </a:p>
          <a:p>
            <a:endParaRPr lang="en-US" altLang="zh-CN" dirty="0"/>
          </a:p>
          <a:p>
            <a:r>
              <a:rPr lang="zh-CN" altLang="en-US" dirty="0"/>
              <a:t>使用的这个初始网络预测的值和真实值很可能不会相等，会存在误差，那么说明部分连接权参数设置不对，就要调整这些参数。然后继续用训练数据来学习，根据误差再次调整网络中的连接权</a:t>
            </a:r>
          </a:p>
        </p:txBody>
      </p:sp>
      <p:sp>
        <p:nvSpPr>
          <p:cNvPr id="4" name="灯片编号占位符 3"/>
          <p:cNvSpPr>
            <a:spLocks noGrp="1"/>
          </p:cNvSpPr>
          <p:nvPr>
            <p:ph type="sldNum" sz="quarter" idx="10"/>
          </p:nvPr>
        </p:nvSpPr>
        <p:spPr/>
        <p:txBody>
          <a:bodyPr/>
          <a:lstStyle/>
          <a:p>
            <a:fld id="{C05DB7D4-01B1-4E93-9602-90EBA25EF461}" type="slidenum">
              <a:rPr lang="zh-CN" altLang="en-US" smtClean="0"/>
              <a:t>68</a:t>
            </a:fld>
            <a:endParaRPr lang="zh-CN" altLang="en-US"/>
          </a:p>
        </p:txBody>
      </p:sp>
    </p:spTree>
    <p:extLst>
      <p:ext uri="{BB962C8B-B14F-4D97-AF65-F5344CB8AC3E}">
        <p14:creationId xmlns:p14="http://schemas.microsoft.com/office/powerpoint/2010/main" val="2478025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70</a:t>
            </a:fld>
            <a:endParaRPr lang="zh-CN" altLang="en-US"/>
          </a:p>
        </p:txBody>
      </p:sp>
    </p:spTree>
    <p:extLst>
      <p:ext uri="{BB962C8B-B14F-4D97-AF65-F5344CB8AC3E}">
        <p14:creationId xmlns:p14="http://schemas.microsoft.com/office/powerpoint/2010/main" val="466144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前面讲的主要是神经网络训练的整体过程，我们的目标是调整网络中的参数（连接权和偏值）以尽可能的最小化损失函数，接下来讲解更新参数的方法</a:t>
            </a: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72</a:t>
            </a:fld>
            <a:endParaRPr lang="zh-CN" altLang="en-US"/>
          </a:p>
        </p:txBody>
      </p:sp>
    </p:spTree>
    <p:extLst>
      <p:ext uri="{BB962C8B-B14F-4D97-AF65-F5344CB8AC3E}">
        <p14:creationId xmlns:p14="http://schemas.microsoft.com/office/powerpoint/2010/main" val="575275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我们建立了一个多层的神经网络结构后，学习的一个过程是什么样的？学习的是什么？</a:t>
            </a:r>
            <a:endParaRPr lang="en-US" altLang="zh-CN" dirty="0"/>
          </a:p>
          <a:p>
            <a:endParaRPr lang="en-US" altLang="zh-CN" dirty="0"/>
          </a:p>
          <a:p>
            <a:r>
              <a:rPr lang="zh-CN" altLang="en-US" dirty="0"/>
              <a:t>我们建立一个初始的神经网络的时候，各个神经元的连接权和偏值是不确定的，也就是说我们自己是无法确定到底什么样的连接权和偏值才是最合适的最有效的。所以最初只能随机初始化连接权和偏值</a:t>
            </a:r>
            <a:endParaRPr lang="en-US" altLang="zh-CN" dirty="0"/>
          </a:p>
          <a:p>
            <a:endParaRPr lang="en-US" altLang="zh-CN" dirty="0"/>
          </a:p>
          <a:p>
            <a:r>
              <a:rPr lang="zh-CN" altLang="en-US" dirty="0"/>
              <a:t>使用的这个初始网络预测的值和真实值很可能不会相等，会存在误差，那么说明部分连接权参数设置不对，就要调整这些参数。然后继续用训练数据来学习，根据误差再次调整网络中的连接权</a:t>
            </a:r>
          </a:p>
        </p:txBody>
      </p:sp>
      <p:sp>
        <p:nvSpPr>
          <p:cNvPr id="4" name="灯片编号占位符 3"/>
          <p:cNvSpPr>
            <a:spLocks noGrp="1"/>
          </p:cNvSpPr>
          <p:nvPr>
            <p:ph type="sldNum" sz="quarter" idx="10"/>
          </p:nvPr>
        </p:nvSpPr>
        <p:spPr/>
        <p:txBody>
          <a:bodyPr/>
          <a:lstStyle/>
          <a:p>
            <a:fld id="{C05DB7D4-01B1-4E93-9602-90EBA25EF461}" type="slidenum">
              <a:rPr lang="zh-CN" altLang="en-US" smtClean="0"/>
              <a:t>73</a:t>
            </a:fld>
            <a:endParaRPr lang="zh-CN" altLang="en-US"/>
          </a:p>
        </p:txBody>
      </p:sp>
    </p:spTree>
    <p:extLst>
      <p:ext uri="{BB962C8B-B14F-4D97-AF65-F5344CB8AC3E}">
        <p14:creationId xmlns:p14="http://schemas.microsoft.com/office/powerpoint/2010/main" val="18258654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a:t>
            </a:r>
            <a:r>
              <a:rPr lang="en-US" altLang="zh-CN" dirty="0" err="1"/>
              <a:t>vec</a:t>
            </a:r>
            <a:r>
              <a:rPr lang="en-US" altLang="zh-CN" dirty="0"/>
              <a:t> x_1,\</a:t>
            </a:r>
            <a:r>
              <a:rPr lang="en-US" altLang="zh-CN" dirty="0" err="1"/>
              <a:t>vec</a:t>
            </a:r>
            <a:r>
              <a:rPr lang="en-US" altLang="zh-CN" dirty="0"/>
              <a:t> y_1),(\</a:t>
            </a:r>
            <a:r>
              <a:rPr lang="en-US" altLang="zh-CN" dirty="0" err="1"/>
              <a:t>vec</a:t>
            </a:r>
            <a:r>
              <a:rPr lang="en-US" altLang="zh-CN" dirty="0"/>
              <a:t> x_2,\</a:t>
            </a:r>
            <a:r>
              <a:rPr lang="en-US" altLang="zh-CN" dirty="0" err="1"/>
              <a:t>vec</a:t>
            </a:r>
            <a:r>
              <a:rPr lang="en-US" altLang="zh-CN" dirty="0"/>
              <a:t> y_2), \</a:t>
            </a:r>
            <a:r>
              <a:rPr lang="en-US" altLang="zh-CN" dirty="0" err="1"/>
              <a:t>cdots</a:t>
            </a:r>
            <a:r>
              <a:rPr lang="en-US" altLang="zh-CN" dirty="0"/>
              <a:t>,(\</a:t>
            </a:r>
            <a:r>
              <a:rPr lang="en-US" altLang="zh-CN" dirty="0" err="1"/>
              <a:t>vec</a:t>
            </a:r>
            <a:r>
              <a:rPr lang="en-US" altLang="zh-CN" dirty="0"/>
              <a:t> x_{1000}, \</a:t>
            </a:r>
            <a:r>
              <a:rPr lang="en-US" altLang="zh-CN" dirty="0" err="1"/>
              <a:t>vec</a:t>
            </a:r>
            <a:r>
              <a:rPr lang="en-US" altLang="zh-CN" dirty="0"/>
              <a:t> y_{1000} )\}, \</a:t>
            </a:r>
            <a:r>
              <a:rPr lang="en-US" altLang="zh-CN" dirty="0" err="1"/>
              <a:t>vec</a:t>
            </a:r>
            <a:r>
              <a:rPr lang="en-US" altLang="zh-CN" dirty="0"/>
              <a:t> </a:t>
            </a:r>
            <a:r>
              <a:rPr lang="en-US" altLang="zh-CN" dirty="0" err="1"/>
              <a:t>x_i</a:t>
            </a:r>
            <a:r>
              <a:rPr lang="en-US" altLang="zh-CN" dirty="0"/>
              <a:t> \in R^3, \</a:t>
            </a:r>
            <a:r>
              <a:rPr lang="en-US" altLang="zh-CN" dirty="0" err="1"/>
              <a:t>vec</a:t>
            </a:r>
            <a:r>
              <a:rPr lang="en-US" altLang="zh-CN" dirty="0"/>
              <a:t> </a:t>
            </a:r>
            <a:r>
              <a:rPr lang="en-US" altLang="zh-CN" dirty="0" err="1"/>
              <a:t>y_i</a:t>
            </a:r>
            <a:r>
              <a:rPr lang="en-US" altLang="zh-CN" dirty="0"/>
              <a:t> \in R^3</a:t>
            </a:r>
          </a:p>
          <a:p>
            <a:endParaRPr lang="en-US" altLang="zh-CN" dirty="0"/>
          </a:p>
          <a:p>
            <a:r>
              <a:rPr lang="en-US" altLang="zh-CN" dirty="0"/>
              <a:t>\</a:t>
            </a:r>
            <a:r>
              <a:rPr lang="en-US" altLang="zh-CN" dirty="0" err="1"/>
              <a:t>vec</a:t>
            </a:r>
            <a:r>
              <a:rPr lang="en-US" altLang="zh-CN" dirty="0"/>
              <a:t> </a:t>
            </a:r>
            <a:r>
              <a:rPr lang="en-US" altLang="zh-CN" dirty="0" err="1"/>
              <a:t>x_i</a:t>
            </a:r>
            <a:r>
              <a:rPr lang="en-US" altLang="zh-CN" dirty="0"/>
              <a:t> =(x_1,x_2,x_3)</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74</a:t>
            </a:fld>
            <a:endParaRPr lang="zh-CN" altLang="en-US"/>
          </a:p>
        </p:txBody>
      </p:sp>
    </p:spTree>
    <p:extLst>
      <p:ext uri="{BB962C8B-B14F-4D97-AF65-F5344CB8AC3E}">
        <p14:creationId xmlns:p14="http://schemas.microsoft.com/office/powerpoint/2010/main" val="10473820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https://www.zhihu.com/question/24258023</a:t>
            </a:r>
          </a:p>
          <a:p>
            <a:r>
              <a:rPr lang="en-US" altLang="zh-CN" dirty="0"/>
              <a:t>http://www.cnblogs.com/pinard/p/5970503.html</a:t>
            </a:r>
          </a:p>
          <a:p>
            <a:r>
              <a:rPr lang="en-US" altLang="zh-CN" dirty="0"/>
              <a:t>https://www.analyticsvidhya.com/blog/2017/03/introduction-to-gradient-descent-algorithm-along-its-variants/</a:t>
            </a:r>
          </a:p>
          <a:p>
            <a:r>
              <a:rPr lang="en-US" altLang="zh-CN" dirty="0"/>
              <a:t>(\</a:t>
            </a:r>
            <a:r>
              <a:rPr lang="en-US" altLang="zh-CN" dirty="0" err="1"/>
              <a:t>frac</a:t>
            </a:r>
            <a:r>
              <a:rPr lang="en-US" altLang="zh-CN" dirty="0"/>
              <a:t>{\partial f}{\partial \theta_0},\</a:t>
            </a:r>
            <a:r>
              <a:rPr lang="en-US" altLang="zh-CN" dirty="0" err="1"/>
              <a:t>frac</a:t>
            </a:r>
            <a:r>
              <a:rPr lang="en-US" altLang="zh-CN" dirty="0"/>
              <a:t>{\partial f}{\partial \theta_1})^T</a:t>
            </a:r>
          </a:p>
          <a:p>
            <a:r>
              <a:rPr lang="en-US" altLang="zh-CN" dirty="0"/>
              <a:t>\</a:t>
            </a:r>
            <a:r>
              <a:rPr lang="en-US" altLang="zh-CN" dirty="0" err="1"/>
              <a:t>vec</a:t>
            </a:r>
            <a:r>
              <a:rPr lang="en-US" altLang="zh-CN" dirty="0"/>
              <a:t>{\theta} \</a:t>
            </a:r>
            <a:r>
              <a:rPr lang="en-US" altLang="zh-CN" dirty="0" err="1"/>
              <a:t>leftarrow</a:t>
            </a:r>
            <a:r>
              <a:rPr lang="en-US" altLang="zh-CN" dirty="0"/>
              <a:t> \</a:t>
            </a:r>
            <a:r>
              <a:rPr lang="en-US" altLang="zh-CN" dirty="0" err="1"/>
              <a:t>vec</a:t>
            </a:r>
            <a:r>
              <a:rPr lang="en-US" altLang="zh-CN" dirty="0"/>
              <a:t>{\theta}-\eta \</a:t>
            </a:r>
            <a:r>
              <a:rPr lang="en-US" altLang="zh-CN" dirty="0" err="1"/>
              <a:t>nabla</a:t>
            </a:r>
            <a:r>
              <a:rPr lang="en-US" altLang="zh-CN" dirty="0"/>
              <a:t> f(\</a:t>
            </a:r>
            <a:r>
              <a:rPr lang="en-US" altLang="zh-CN" dirty="0" err="1"/>
              <a:t>vec</a:t>
            </a:r>
            <a:r>
              <a:rPr lang="en-US" altLang="zh-CN" dirty="0"/>
              <a:t>{\theta})</a:t>
            </a:r>
          </a:p>
          <a:p>
            <a:r>
              <a:rPr lang="zh-CN" altLang="en-US" sz="1200" b="0" i="0" kern="1200" dirty="0">
                <a:solidFill>
                  <a:schemeClr val="tx1"/>
                </a:solidFill>
                <a:effectLst/>
                <a:latin typeface="+mn-lt"/>
                <a:ea typeface="+mn-ea"/>
                <a:cs typeface="+mn-cs"/>
              </a:rPr>
              <a:t>在微积分里面，对多元函数的参数求∂偏导数，把求得的各个参数的偏导数以向量的形式写出来，就是梯度</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比如函数</a:t>
            </a:r>
            <a:r>
              <a:rPr lang="en-US" altLang="zh-CN" sz="1200" b="0" i="0" kern="1200" dirty="0">
                <a:solidFill>
                  <a:schemeClr val="tx1"/>
                </a:solidFill>
                <a:effectLst/>
                <a:latin typeface="+mn-lt"/>
                <a:ea typeface="+mn-ea"/>
                <a:cs typeface="+mn-cs"/>
              </a:rPr>
              <a:t>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分别对</a:t>
            </a:r>
            <a:r>
              <a:rPr lang="en-US" altLang="zh-CN" sz="1200" b="0" i="0" kern="1200" dirty="0" err="1">
                <a:solidFill>
                  <a:schemeClr val="tx1"/>
                </a:solidFill>
                <a:effectLst/>
                <a:latin typeface="+mn-lt"/>
                <a:ea typeface="+mn-ea"/>
                <a:cs typeface="+mn-cs"/>
              </a:rPr>
              <a:t>x,y</a:t>
            </a:r>
            <a:r>
              <a:rPr lang="zh-CN" altLang="en-US" sz="1200" b="0" i="0" kern="1200" dirty="0">
                <a:solidFill>
                  <a:schemeClr val="tx1"/>
                </a:solidFill>
                <a:effectLst/>
                <a:latin typeface="+mn-lt"/>
                <a:ea typeface="+mn-ea"/>
                <a:cs typeface="+mn-cs"/>
              </a:rPr>
              <a:t>求偏导数，求得的梯度向量就是</a:t>
            </a:r>
            <a:r>
              <a:rPr lang="en-US" altLang="zh-CN" sz="1200" b="0" i="0" kern="1200" dirty="0">
                <a:solidFill>
                  <a:schemeClr val="tx1"/>
                </a:solidFill>
                <a:effectLst/>
                <a:latin typeface="+mn-lt"/>
                <a:ea typeface="+mn-ea"/>
                <a:cs typeface="+mn-cs"/>
              </a:rPr>
              <a:t>(∂f/∂x, ∂f/∂y)</a:t>
            </a:r>
            <a:r>
              <a:rPr lang="en-US" altLang="zh-CN" sz="1200" b="0" i="0" kern="1200" baseline="30000" dirty="0">
                <a:solidFill>
                  <a:schemeClr val="tx1"/>
                </a:solidFill>
                <a:effectLst/>
                <a:latin typeface="+mn-lt"/>
                <a:ea typeface="+mn-ea"/>
                <a:cs typeface="+mn-cs"/>
              </a:rPr>
              <a:t>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简称</a:t>
            </a:r>
            <a:r>
              <a:rPr lang="en-US" altLang="zh-CN" sz="1200" b="0" i="0" kern="1200" dirty="0">
                <a:solidFill>
                  <a:schemeClr val="tx1"/>
                </a:solidFill>
                <a:effectLst/>
                <a:latin typeface="+mn-lt"/>
                <a:ea typeface="+mn-ea"/>
                <a:cs typeface="+mn-cs"/>
              </a:rPr>
              <a:t>grad 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或者▽</a:t>
            </a:r>
            <a:r>
              <a:rPr lang="en-US" altLang="zh-CN" sz="1200" b="0" i="0" kern="1200" dirty="0">
                <a:solidFill>
                  <a:schemeClr val="tx1"/>
                </a:solidFill>
                <a:effectLst/>
                <a:latin typeface="+mn-lt"/>
                <a:ea typeface="+mn-ea"/>
                <a:cs typeface="+mn-cs"/>
              </a:rPr>
              <a:t>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a:t>
            </a: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具体来说，对于函数</a:t>
            </a:r>
            <a:r>
              <a:rPr lang="en-US" altLang="zh-CN" sz="1200" b="0" i="0" kern="1200" dirty="0">
                <a:solidFill>
                  <a:schemeClr val="tx1"/>
                </a:solidFill>
                <a:effectLst/>
                <a:latin typeface="+mn-lt"/>
                <a:ea typeface="+mn-ea"/>
                <a:cs typeface="+mn-cs"/>
              </a:rPr>
              <a:t>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在点</a:t>
            </a:r>
            <a:r>
              <a:rPr lang="en-US" altLang="zh-CN" sz="1200" b="0" i="0" kern="1200" dirty="0">
                <a:solidFill>
                  <a:schemeClr val="tx1"/>
                </a:solidFill>
                <a:effectLst/>
                <a:latin typeface="+mn-lt"/>
                <a:ea typeface="+mn-ea"/>
                <a:cs typeface="+mn-cs"/>
              </a:rPr>
              <a:t>(x</a:t>
            </a:r>
            <a:r>
              <a:rPr lang="en-US" altLang="zh-CN" sz="1200" b="0" i="0" kern="1200" baseline="-25000" dirty="0">
                <a:solidFill>
                  <a:schemeClr val="tx1"/>
                </a:solidFill>
                <a:effectLst/>
                <a:latin typeface="+mn-lt"/>
                <a:ea typeface="+mn-ea"/>
                <a:cs typeface="+mn-cs"/>
              </a:rPr>
              <a:t>0</a:t>
            </a:r>
            <a:r>
              <a:rPr lang="en-US" altLang="zh-CN" sz="1200" b="0" i="0" kern="1200" dirty="0">
                <a:solidFill>
                  <a:schemeClr val="tx1"/>
                </a:solidFill>
                <a:effectLst/>
                <a:latin typeface="+mn-lt"/>
                <a:ea typeface="+mn-ea"/>
                <a:cs typeface="+mn-cs"/>
              </a:rPr>
              <a:t>,y</a:t>
            </a:r>
            <a:r>
              <a:rPr lang="en-US" altLang="zh-CN" sz="1200" b="0" i="0" kern="1200" baseline="-25000" dirty="0">
                <a:solidFill>
                  <a:schemeClr val="tx1"/>
                </a:solidFill>
                <a:effectLst/>
                <a:latin typeface="+mn-lt"/>
                <a:ea typeface="+mn-ea"/>
                <a:cs typeface="+mn-cs"/>
              </a:rPr>
              <a:t>0</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，沿着梯度向量的方向就是</a:t>
            </a:r>
            <a:r>
              <a:rPr lang="en-US" altLang="zh-CN" sz="1200" b="0" i="0" kern="1200" dirty="0">
                <a:solidFill>
                  <a:schemeClr val="tx1"/>
                </a:solidFill>
                <a:effectLst/>
                <a:latin typeface="+mn-lt"/>
                <a:ea typeface="+mn-ea"/>
                <a:cs typeface="+mn-cs"/>
              </a:rPr>
              <a:t>(∂f/∂x</a:t>
            </a:r>
            <a:r>
              <a:rPr lang="en-US" altLang="zh-CN" sz="1200" b="0" i="0" kern="1200" baseline="-25000" dirty="0">
                <a:solidFill>
                  <a:schemeClr val="tx1"/>
                </a:solidFill>
                <a:effectLst/>
                <a:latin typeface="+mn-lt"/>
                <a:ea typeface="+mn-ea"/>
                <a:cs typeface="+mn-cs"/>
              </a:rPr>
              <a:t>0</a:t>
            </a:r>
            <a:r>
              <a:rPr lang="en-US" altLang="zh-CN" sz="1200" b="0" i="0" kern="1200" dirty="0">
                <a:solidFill>
                  <a:schemeClr val="tx1"/>
                </a:solidFill>
                <a:effectLst/>
                <a:latin typeface="+mn-lt"/>
                <a:ea typeface="+mn-ea"/>
                <a:cs typeface="+mn-cs"/>
              </a:rPr>
              <a:t>, ∂f/∂y</a:t>
            </a:r>
            <a:r>
              <a:rPr lang="en-US" altLang="zh-CN" sz="1200" b="0" i="0" kern="1200" baseline="-25000" dirty="0">
                <a:solidFill>
                  <a:schemeClr val="tx1"/>
                </a:solidFill>
                <a:effectLst/>
                <a:latin typeface="+mn-lt"/>
                <a:ea typeface="+mn-ea"/>
                <a:cs typeface="+mn-cs"/>
              </a:rPr>
              <a:t>0</a:t>
            </a:r>
            <a:r>
              <a:rPr lang="en-US" altLang="zh-CN" sz="1200" b="0" i="0" kern="1200" dirty="0">
                <a:solidFill>
                  <a:schemeClr val="tx1"/>
                </a:solidFill>
                <a:effectLst/>
                <a:latin typeface="+mn-lt"/>
                <a:ea typeface="+mn-ea"/>
                <a:cs typeface="+mn-cs"/>
              </a:rPr>
              <a:t>)</a:t>
            </a:r>
            <a:r>
              <a:rPr lang="en-US" altLang="zh-CN" sz="1200" b="0" i="0" kern="1200" baseline="30000" dirty="0">
                <a:solidFill>
                  <a:schemeClr val="tx1"/>
                </a:solidFill>
                <a:effectLst/>
                <a:latin typeface="+mn-lt"/>
                <a:ea typeface="+mn-ea"/>
                <a:cs typeface="+mn-cs"/>
              </a:rPr>
              <a:t>T</a:t>
            </a:r>
            <a:r>
              <a:rPr lang="zh-CN" altLang="en-US" sz="1200" b="0" i="0" kern="1200" dirty="0">
                <a:solidFill>
                  <a:schemeClr val="tx1"/>
                </a:solidFill>
                <a:effectLst/>
                <a:latin typeface="+mn-lt"/>
                <a:ea typeface="+mn-ea"/>
                <a:cs typeface="+mn-cs"/>
              </a:rPr>
              <a:t>的方向是</a:t>
            </a:r>
            <a:r>
              <a:rPr lang="en-US" altLang="zh-CN" sz="1200" b="0" i="0" kern="1200" dirty="0">
                <a:solidFill>
                  <a:schemeClr val="tx1"/>
                </a:solidFill>
                <a:effectLst/>
                <a:latin typeface="+mn-lt"/>
                <a:ea typeface="+mn-ea"/>
                <a:cs typeface="+mn-cs"/>
              </a:rPr>
              <a:t>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增加最快的地方。或者说，沿着梯度向量的方向，更加容易找到函数的最大值。反过来说，沿着梯度向量相反的方向，也就是 </a:t>
            </a:r>
            <a:r>
              <a:rPr lang="en-US" altLang="zh-CN" sz="1200" b="0" i="0" kern="1200" dirty="0">
                <a:solidFill>
                  <a:schemeClr val="tx1"/>
                </a:solidFill>
                <a:effectLst/>
                <a:latin typeface="+mn-lt"/>
                <a:ea typeface="+mn-ea"/>
                <a:cs typeface="+mn-cs"/>
              </a:rPr>
              <a:t>-(∂f/∂x</a:t>
            </a:r>
            <a:r>
              <a:rPr lang="en-US" altLang="zh-CN" sz="1200" b="0" i="0" kern="1200" baseline="-25000" dirty="0">
                <a:solidFill>
                  <a:schemeClr val="tx1"/>
                </a:solidFill>
                <a:effectLst/>
                <a:latin typeface="+mn-lt"/>
                <a:ea typeface="+mn-ea"/>
                <a:cs typeface="+mn-cs"/>
              </a:rPr>
              <a:t>0</a:t>
            </a:r>
            <a:r>
              <a:rPr lang="en-US" altLang="zh-CN" sz="1200" b="0" i="0" kern="1200" dirty="0">
                <a:solidFill>
                  <a:schemeClr val="tx1"/>
                </a:solidFill>
                <a:effectLst/>
                <a:latin typeface="+mn-lt"/>
                <a:ea typeface="+mn-ea"/>
                <a:cs typeface="+mn-cs"/>
              </a:rPr>
              <a:t>, ∂f/∂y</a:t>
            </a:r>
            <a:r>
              <a:rPr lang="en-US" altLang="zh-CN" sz="1200" b="0" i="0" kern="1200" baseline="-25000" dirty="0">
                <a:solidFill>
                  <a:schemeClr val="tx1"/>
                </a:solidFill>
                <a:effectLst/>
                <a:latin typeface="+mn-lt"/>
                <a:ea typeface="+mn-ea"/>
                <a:cs typeface="+mn-cs"/>
              </a:rPr>
              <a:t>0</a:t>
            </a:r>
            <a:r>
              <a:rPr lang="en-US" altLang="zh-CN" sz="1200" b="0" i="0" kern="1200" dirty="0">
                <a:solidFill>
                  <a:schemeClr val="tx1"/>
                </a:solidFill>
                <a:effectLst/>
                <a:latin typeface="+mn-lt"/>
                <a:ea typeface="+mn-ea"/>
                <a:cs typeface="+mn-cs"/>
              </a:rPr>
              <a:t>)</a:t>
            </a:r>
            <a:r>
              <a:rPr lang="en-US" altLang="zh-CN" sz="1200" b="0" i="0" kern="1200" baseline="30000" dirty="0">
                <a:solidFill>
                  <a:schemeClr val="tx1"/>
                </a:solidFill>
                <a:effectLst/>
                <a:latin typeface="+mn-lt"/>
                <a:ea typeface="+mn-ea"/>
                <a:cs typeface="+mn-cs"/>
              </a:rPr>
              <a:t>T</a:t>
            </a:r>
            <a:r>
              <a:rPr lang="zh-CN" altLang="en-US" sz="1200" b="0" i="0" kern="1200" dirty="0">
                <a:solidFill>
                  <a:schemeClr val="tx1"/>
                </a:solidFill>
                <a:effectLst/>
                <a:latin typeface="+mn-lt"/>
                <a:ea typeface="+mn-ea"/>
                <a:cs typeface="+mn-cs"/>
              </a:rPr>
              <a:t>的方向，梯度减少最快，也就是更加容易找到函数的最小值。</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在机器学习算法中，在最小化损失函数时，可以通过梯度下降法来一步步的迭代求解，得到最小化的损失函数，和模型参数值</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首先来看看梯度下降的一个直观的解释。比如我们在一座大山上的某处位置，由于我们不知道怎么下山，于是决定走一步算一步，也就是在每走到一个位置的时候，求解当前位置的梯度，沿着梯度的负方向，也就是当前最陡峭的位置向下走一步，然后继续求解当前位置梯度，向这一步所在位置沿着最陡峭最易下山的位置走一步。这样一步步的走下去，一直走到觉得我们已经到了山脚。当然这样走下去，有可能我们不能走到山脚，而是到了某一个局部的山峰低处</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75</a:t>
            </a:fld>
            <a:endParaRPr lang="zh-CN" altLang="en-US"/>
          </a:p>
        </p:txBody>
      </p:sp>
    </p:spTree>
    <p:extLst>
      <p:ext uri="{BB962C8B-B14F-4D97-AF65-F5344CB8AC3E}">
        <p14:creationId xmlns:p14="http://schemas.microsoft.com/office/powerpoint/2010/main" val="37910333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https://www.zhihu.com/question/24258023</a:t>
            </a:r>
          </a:p>
          <a:p>
            <a:r>
              <a:rPr lang="en-US" altLang="zh-CN" dirty="0"/>
              <a:t>http://www.cnblogs.com/pinard/p/5970503.html</a:t>
            </a:r>
          </a:p>
          <a:p>
            <a:r>
              <a:rPr lang="en-US" altLang="zh-CN" dirty="0"/>
              <a:t>https://www.analyticsvidhya.com/blog/2017/03/introduction-to-gradient-descent-algorithm-along-its-variants/</a:t>
            </a:r>
          </a:p>
          <a:p>
            <a:r>
              <a:rPr lang="en-US" altLang="zh-CN" dirty="0"/>
              <a:t>(\</a:t>
            </a:r>
            <a:r>
              <a:rPr lang="en-US" altLang="zh-CN" dirty="0" err="1"/>
              <a:t>frac</a:t>
            </a:r>
            <a:r>
              <a:rPr lang="en-US" altLang="zh-CN" dirty="0"/>
              <a:t>{\partial f}{\partial \theta_0},\</a:t>
            </a:r>
            <a:r>
              <a:rPr lang="en-US" altLang="zh-CN" dirty="0" err="1"/>
              <a:t>frac</a:t>
            </a:r>
            <a:r>
              <a:rPr lang="en-US" altLang="zh-CN" dirty="0"/>
              <a:t>{\partial f}{\partial \theta_1})^T</a:t>
            </a:r>
          </a:p>
          <a:p>
            <a:r>
              <a:rPr lang="en-US" altLang="zh-CN" dirty="0"/>
              <a:t>\</a:t>
            </a:r>
            <a:r>
              <a:rPr lang="en-US" altLang="zh-CN" dirty="0" err="1"/>
              <a:t>vec</a:t>
            </a:r>
            <a:r>
              <a:rPr lang="en-US" altLang="zh-CN" dirty="0"/>
              <a:t>{\theta} \</a:t>
            </a:r>
            <a:r>
              <a:rPr lang="en-US" altLang="zh-CN" dirty="0" err="1"/>
              <a:t>leftarrow</a:t>
            </a:r>
            <a:r>
              <a:rPr lang="en-US" altLang="zh-CN" dirty="0"/>
              <a:t> \</a:t>
            </a:r>
            <a:r>
              <a:rPr lang="en-US" altLang="zh-CN" dirty="0" err="1"/>
              <a:t>vec</a:t>
            </a:r>
            <a:r>
              <a:rPr lang="en-US" altLang="zh-CN" dirty="0"/>
              <a:t>{\theta}-\eta \</a:t>
            </a:r>
            <a:r>
              <a:rPr lang="en-US" altLang="zh-CN" dirty="0" err="1"/>
              <a:t>nabla</a:t>
            </a:r>
            <a:r>
              <a:rPr lang="en-US" altLang="zh-CN" dirty="0"/>
              <a:t> f(\</a:t>
            </a:r>
            <a:r>
              <a:rPr lang="en-US" altLang="zh-CN" dirty="0" err="1"/>
              <a:t>vec</a:t>
            </a:r>
            <a:r>
              <a:rPr lang="en-US" altLang="zh-CN" dirty="0"/>
              <a:t>{\theta})</a:t>
            </a:r>
          </a:p>
          <a:p>
            <a:r>
              <a:rPr lang="zh-CN" altLang="en-US" sz="1200" b="0" i="0" kern="1200" dirty="0">
                <a:solidFill>
                  <a:schemeClr val="tx1"/>
                </a:solidFill>
                <a:effectLst/>
                <a:latin typeface="+mn-lt"/>
                <a:ea typeface="+mn-ea"/>
                <a:cs typeface="+mn-cs"/>
              </a:rPr>
              <a:t>在微积分里面，对多元函数的参数求∂偏导数，把求得的各个参数的偏导数以向量的形式写出来，就是梯度</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比如函数</a:t>
            </a:r>
            <a:r>
              <a:rPr lang="en-US" altLang="zh-CN" sz="1200" b="0" i="0" kern="1200" dirty="0">
                <a:solidFill>
                  <a:schemeClr val="tx1"/>
                </a:solidFill>
                <a:effectLst/>
                <a:latin typeface="+mn-lt"/>
                <a:ea typeface="+mn-ea"/>
                <a:cs typeface="+mn-cs"/>
              </a:rPr>
              <a:t>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分别对</a:t>
            </a:r>
            <a:r>
              <a:rPr lang="en-US" altLang="zh-CN" sz="1200" b="0" i="0" kern="1200" dirty="0" err="1">
                <a:solidFill>
                  <a:schemeClr val="tx1"/>
                </a:solidFill>
                <a:effectLst/>
                <a:latin typeface="+mn-lt"/>
                <a:ea typeface="+mn-ea"/>
                <a:cs typeface="+mn-cs"/>
              </a:rPr>
              <a:t>x,y</a:t>
            </a:r>
            <a:r>
              <a:rPr lang="zh-CN" altLang="en-US" sz="1200" b="0" i="0" kern="1200" dirty="0">
                <a:solidFill>
                  <a:schemeClr val="tx1"/>
                </a:solidFill>
                <a:effectLst/>
                <a:latin typeface="+mn-lt"/>
                <a:ea typeface="+mn-ea"/>
                <a:cs typeface="+mn-cs"/>
              </a:rPr>
              <a:t>求偏导数，求得的梯度向量就是</a:t>
            </a:r>
            <a:r>
              <a:rPr lang="en-US" altLang="zh-CN" sz="1200" b="0" i="0" kern="1200" dirty="0">
                <a:solidFill>
                  <a:schemeClr val="tx1"/>
                </a:solidFill>
                <a:effectLst/>
                <a:latin typeface="+mn-lt"/>
                <a:ea typeface="+mn-ea"/>
                <a:cs typeface="+mn-cs"/>
              </a:rPr>
              <a:t>(∂f/∂x, ∂f/∂y)</a:t>
            </a:r>
            <a:r>
              <a:rPr lang="en-US" altLang="zh-CN" sz="1200" b="0" i="0" kern="1200" baseline="30000" dirty="0">
                <a:solidFill>
                  <a:schemeClr val="tx1"/>
                </a:solidFill>
                <a:effectLst/>
                <a:latin typeface="+mn-lt"/>
                <a:ea typeface="+mn-ea"/>
                <a:cs typeface="+mn-cs"/>
              </a:rPr>
              <a:t>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简称</a:t>
            </a:r>
            <a:r>
              <a:rPr lang="en-US" altLang="zh-CN" sz="1200" b="0" i="0" kern="1200" dirty="0">
                <a:solidFill>
                  <a:schemeClr val="tx1"/>
                </a:solidFill>
                <a:effectLst/>
                <a:latin typeface="+mn-lt"/>
                <a:ea typeface="+mn-ea"/>
                <a:cs typeface="+mn-cs"/>
              </a:rPr>
              <a:t>grad 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或者▽</a:t>
            </a:r>
            <a:r>
              <a:rPr lang="en-US" altLang="zh-CN" sz="1200" b="0" i="0" kern="1200" dirty="0">
                <a:solidFill>
                  <a:schemeClr val="tx1"/>
                </a:solidFill>
                <a:effectLst/>
                <a:latin typeface="+mn-lt"/>
                <a:ea typeface="+mn-ea"/>
                <a:cs typeface="+mn-cs"/>
              </a:rPr>
              <a:t>f(</a:t>
            </a:r>
            <a:r>
              <a:rPr lang="en-US" altLang="zh-CN" sz="1200" b="0" i="0" kern="1200" dirty="0" err="1">
                <a:solidFill>
                  <a:schemeClr val="tx1"/>
                </a:solidFill>
                <a:effectLst/>
                <a:latin typeface="+mn-lt"/>
                <a:ea typeface="+mn-ea"/>
                <a:cs typeface="+mn-cs"/>
              </a:rPr>
              <a:t>x,y</a:t>
            </a:r>
            <a:r>
              <a:rPr lang="en-US" altLang="zh-CN" sz="1200" b="0" i="0" kern="1200" dirty="0">
                <a:solidFill>
                  <a:schemeClr val="tx1"/>
                </a:solidFill>
                <a:effectLst/>
                <a:latin typeface="+mn-lt"/>
                <a:ea typeface="+mn-ea"/>
                <a:cs typeface="+mn-cs"/>
              </a:rPr>
              <a:t>)</a:t>
            </a: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在机器学习算法中，在最小化损失函数时，可以通过梯度下降法来一步步的迭代求解，得到最小化的损失函数，和模型参数值</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首先来看看梯度下降的一个直观的解释。比如我们在一座大山上的某处位置，由于我们不知道怎么下山，于是决定走一步算一步，也就是在每走到一个位置的时候，求解当前位置的梯度，沿着梯度的负方向，也就是当前最陡峭的位置向下走一步，然后继续求解当前位置梯度，向这一步所在位置沿着最陡峭最易下山的位置走一步。这样一步步的走下去，一直走到觉得我们已经到了山脚。当然这样走下去，有可能我们不能走到山脚，而是到了某一个局部的山峰低处</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76</a:t>
            </a:fld>
            <a:endParaRPr lang="zh-CN" altLang="en-US"/>
          </a:p>
        </p:txBody>
      </p:sp>
    </p:spTree>
    <p:extLst>
      <p:ext uri="{BB962C8B-B14F-4D97-AF65-F5344CB8AC3E}">
        <p14:creationId xmlns:p14="http://schemas.microsoft.com/office/powerpoint/2010/main" val="271830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7</a:t>
            </a:fld>
            <a:endParaRPr lang="en-US" altLang="zh-CN"/>
          </a:p>
        </p:txBody>
      </p:sp>
    </p:spTree>
    <p:extLst>
      <p:ext uri="{BB962C8B-B14F-4D97-AF65-F5344CB8AC3E}">
        <p14:creationId xmlns:p14="http://schemas.microsoft.com/office/powerpoint/2010/main" val="12452207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a:t>
            </a:r>
            <a:r>
              <a:rPr lang="en-US" altLang="zh-CN" dirty="0" err="1"/>
              <a:t>frac</a:t>
            </a:r>
            <a:r>
              <a:rPr lang="en-US" altLang="zh-CN" dirty="0"/>
              <a:t>{1}{2}\sum_{j=1}^l(\hat </a:t>
            </a:r>
            <a:r>
              <a:rPr lang="en-US" altLang="zh-CN" dirty="0" err="1"/>
              <a:t>y_j</a:t>
            </a:r>
            <a:r>
              <a:rPr lang="en-US" altLang="zh-CN" dirty="0"/>
              <a:t> - </a:t>
            </a:r>
            <a:r>
              <a:rPr lang="en-US" altLang="zh-CN" dirty="0" err="1"/>
              <a:t>y_j</a:t>
            </a:r>
            <a:r>
              <a:rPr lang="en-US" altLang="zh-CN" dirty="0"/>
              <a:t>)^2</a:t>
            </a:r>
          </a:p>
          <a:p>
            <a:r>
              <a:rPr lang="en-US" altLang="zh-CN" dirty="0"/>
              <a:t>\</a:t>
            </a:r>
            <a:r>
              <a:rPr lang="en-US" altLang="zh-CN" dirty="0" err="1"/>
              <a:t>vec</a:t>
            </a:r>
            <a:r>
              <a:rPr lang="en-US" altLang="zh-CN" dirty="0"/>
              <a:t>{w} \</a:t>
            </a:r>
            <a:r>
              <a:rPr lang="en-US" altLang="zh-CN" dirty="0" err="1"/>
              <a:t>leftarrow</a:t>
            </a:r>
            <a:r>
              <a:rPr lang="en-US" altLang="zh-CN" dirty="0"/>
              <a:t> \</a:t>
            </a:r>
            <a:r>
              <a:rPr lang="en-US" altLang="zh-CN" dirty="0" err="1"/>
              <a:t>vec</a:t>
            </a:r>
            <a:r>
              <a:rPr lang="en-US" altLang="zh-CN" dirty="0"/>
              <a:t>{w}-\eta \</a:t>
            </a:r>
            <a:r>
              <a:rPr lang="en-US" altLang="zh-CN" dirty="0" err="1"/>
              <a:t>nabla</a:t>
            </a:r>
            <a:r>
              <a:rPr lang="en-US" altLang="zh-CN" dirty="0"/>
              <a:t> E</a:t>
            </a:r>
          </a:p>
          <a:p>
            <a:r>
              <a:rPr lang="en-US" altLang="zh-CN" dirty="0"/>
              <a:t>\</a:t>
            </a:r>
            <a:r>
              <a:rPr lang="en-US" altLang="zh-CN" dirty="0" err="1"/>
              <a:t>vec</a:t>
            </a:r>
            <a:r>
              <a:rPr lang="en-US" altLang="zh-CN" dirty="0"/>
              <a:t>{b} \</a:t>
            </a:r>
            <a:r>
              <a:rPr lang="en-US" altLang="zh-CN" dirty="0" err="1"/>
              <a:t>leftarrow</a:t>
            </a:r>
            <a:r>
              <a:rPr lang="en-US" altLang="zh-CN" dirty="0"/>
              <a:t> \</a:t>
            </a:r>
            <a:r>
              <a:rPr lang="en-US" altLang="zh-CN" dirty="0" err="1"/>
              <a:t>vec</a:t>
            </a:r>
            <a:r>
              <a:rPr lang="en-US" altLang="zh-CN" dirty="0"/>
              <a:t>{w}-\eta \</a:t>
            </a:r>
            <a:r>
              <a:rPr lang="en-US" altLang="zh-CN" dirty="0" err="1"/>
              <a:t>nabla</a:t>
            </a:r>
            <a:r>
              <a:rPr lang="en-US" altLang="zh-CN" dirty="0"/>
              <a:t> E</a:t>
            </a:r>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77</a:t>
            </a:fld>
            <a:endParaRPr lang="zh-CN" altLang="en-US"/>
          </a:p>
        </p:txBody>
      </p:sp>
    </p:spTree>
    <p:extLst>
      <p:ext uri="{BB962C8B-B14F-4D97-AF65-F5344CB8AC3E}">
        <p14:creationId xmlns:p14="http://schemas.microsoft.com/office/powerpoint/2010/main" val="24490246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a:t>
            </a:r>
            <a:r>
              <a:rPr lang="en-US" altLang="zh-CN" dirty="0" err="1"/>
              <a:t>frac</a:t>
            </a:r>
            <a:r>
              <a:rPr lang="en-US" altLang="zh-CN" dirty="0"/>
              <a:t>{1}{2}\sum_{j=1}^3(\hat </a:t>
            </a:r>
            <a:r>
              <a:rPr lang="en-US" altLang="zh-CN" dirty="0" err="1"/>
              <a:t>y_j</a:t>
            </a:r>
            <a:r>
              <a:rPr lang="en-US" altLang="zh-CN" dirty="0"/>
              <a:t> - </a:t>
            </a:r>
            <a:r>
              <a:rPr lang="en-US" altLang="zh-CN" dirty="0" err="1"/>
              <a:t>y_j</a:t>
            </a:r>
            <a:r>
              <a:rPr lang="en-US" altLang="zh-CN" dirty="0"/>
              <a:t>)^2</a:t>
            </a:r>
          </a:p>
          <a:p>
            <a:r>
              <a:rPr lang="en-US" altLang="zh-CN" dirty="0"/>
              <a:t>\beta_2=\sum_{j=1}^4 w_{j2}^{(2)}</a:t>
            </a:r>
            <a:r>
              <a:rPr lang="en-US" altLang="zh-CN" dirty="0" err="1"/>
              <a:t>h_j</a:t>
            </a:r>
            <a:endParaRPr lang="en-US" altLang="zh-CN" dirty="0"/>
          </a:p>
          <a:p>
            <a:r>
              <a:rPr lang="pt-BR" altLang="zh-CN" dirty="0"/>
              <a:t>h_3=f(\alpha_3-b_3^{(1)})</a:t>
            </a:r>
            <a:endParaRPr lang="en-US" altLang="zh-CN" dirty="0"/>
          </a:p>
          <a:p>
            <a:r>
              <a:rPr lang="en-US" altLang="zh-CN" dirty="0"/>
              <a:t>\alpha_3=\sum_{k=1}^3 w_{k3}^{(1)}</a:t>
            </a:r>
            <a:r>
              <a:rPr lang="en-US" altLang="zh-CN" dirty="0" err="1"/>
              <a:t>x_k</a:t>
            </a:r>
            <a:endParaRPr lang="en-US" altLang="zh-CN" dirty="0"/>
          </a:p>
          <a:p>
            <a:endParaRPr lang="en-US" altLang="zh-CN" dirty="0"/>
          </a:p>
          <a:p>
            <a:r>
              <a:rPr lang="en-US" altLang="zh-CN" dirty="0"/>
              <a:t>w_{32}^{(2)} \</a:t>
            </a:r>
            <a:r>
              <a:rPr lang="en-US" altLang="zh-CN" dirty="0" err="1"/>
              <a:t>leftarrow</a:t>
            </a:r>
            <a:r>
              <a:rPr lang="en-US" altLang="zh-CN" dirty="0"/>
              <a:t> w_{32}^{(2)} - \eta \</a:t>
            </a:r>
            <a:r>
              <a:rPr lang="en-US" altLang="zh-CN" dirty="0" err="1"/>
              <a:t>frac</a:t>
            </a:r>
            <a:r>
              <a:rPr lang="en-US" altLang="zh-CN" dirty="0"/>
              <a:t>{\partial E}{\partial w_{32}^{(2)}} </a:t>
            </a: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78</a:t>
            </a:fld>
            <a:endParaRPr lang="zh-CN" altLang="en-US"/>
          </a:p>
        </p:txBody>
      </p:sp>
    </p:spTree>
    <p:extLst>
      <p:ext uri="{BB962C8B-B14F-4D97-AF65-F5344CB8AC3E}">
        <p14:creationId xmlns:p14="http://schemas.microsoft.com/office/powerpoint/2010/main" val="2034256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a:t>
            </a:r>
            <a:r>
              <a:rPr lang="en-US" altLang="zh-CN" dirty="0" err="1"/>
              <a:t>frac</a:t>
            </a:r>
            <a:r>
              <a:rPr lang="en-US" altLang="zh-CN" dirty="0"/>
              <a:t>{1}{2}\sum_{j=1}^4(\hat </a:t>
            </a:r>
            <a:r>
              <a:rPr lang="en-US" altLang="zh-CN" dirty="0" err="1"/>
              <a:t>y_j</a:t>
            </a:r>
            <a:r>
              <a:rPr lang="en-US" altLang="zh-CN" dirty="0"/>
              <a:t> - </a:t>
            </a:r>
            <a:r>
              <a:rPr lang="en-US" altLang="zh-CN" dirty="0" err="1"/>
              <a:t>y_j</a:t>
            </a:r>
            <a:r>
              <a:rPr lang="en-US" altLang="zh-CN" dirty="0"/>
              <a:t>)^2</a:t>
            </a:r>
          </a:p>
          <a:p>
            <a:r>
              <a:rPr lang="en-US" altLang="zh-CN" dirty="0"/>
              <a:t>\beta_2=\sum_{j=1}^4(w_{j2}^{(2)}</a:t>
            </a:r>
            <a:r>
              <a:rPr lang="en-US" altLang="zh-CN" dirty="0" err="1"/>
              <a:t>h_j</a:t>
            </a:r>
            <a:r>
              <a:rPr lang="en-US" altLang="zh-CN" dirty="0"/>
              <a:t>)^2</a:t>
            </a:r>
          </a:p>
          <a:p>
            <a:r>
              <a:rPr lang="es-ES" altLang="zh-CN" dirty="0"/>
              <a:t>\hat y_2=f(\beta_2-b_2^{(2)})</a:t>
            </a:r>
            <a:endParaRPr lang="zh-CN" altLang="en-US" dirty="0"/>
          </a:p>
          <a:p>
            <a:endParaRPr lang="es-ES" altLang="zh-CN" dirty="0"/>
          </a:p>
          <a:p>
            <a:r>
              <a:rPr lang="es-ES" altLang="zh-CN" dirty="0"/>
              <a:t>\frac{\partial E}{\partial w_{32}^{(2)}} = \frac{\partial E}{\partial \hat y_2}.\frac{\partial \hat y_2}{\partial \beta_2} .\frac{\partial \beta_2}{\partial w_{32}^{(2)}}</a:t>
            </a:r>
          </a:p>
          <a:p>
            <a:endParaRPr lang="es-ES" altLang="zh-CN" dirty="0"/>
          </a:p>
          <a:p>
            <a:r>
              <a:rPr lang="es-ES" altLang="zh-CN" dirty="0"/>
              <a:t>\frac{\partial \beta_2}{\partial w_{32}^{(2)}}=h_3</a:t>
            </a:r>
          </a:p>
          <a:p>
            <a:endParaRPr lang="es-ES" altLang="zh-CN" dirty="0"/>
          </a:p>
          <a:p>
            <a:r>
              <a:rPr lang="es-ES" altLang="zh-CN" dirty="0"/>
              <a:t>\begin{align*} </a:t>
            </a:r>
          </a:p>
          <a:p>
            <a:r>
              <a:rPr lang="es-ES" altLang="zh-CN" dirty="0"/>
              <a:t>\frac{\partial \hat y_2}{\partial \beta_2} &amp; = f'(\beta_2-b_2^{(2)}) \\ </a:t>
            </a:r>
          </a:p>
          <a:p>
            <a:r>
              <a:rPr lang="es-ES" altLang="zh-CN" dirty="0"/>
              <a:t>&amp;=f(\beta_2-b_2^{(2)})(1-f(\beta_2-b_2^{(2)})) \\</a:t>
            </a:r>
          </a:p>
          <a:p>
            <a:r>
              <a:rPr lang="es-ES" altLang="zh-CN" dirty="0"/>
              <a:t>&amp;=\hat y_2(1- \hat y_2)</a:t>
            </a:r>
          </a:p>
          <a:p>
            <a:r>
              <a:rPr lang="es-ES" altLang="zh-CN" dirty="0"/>
              <a:t>\end{align*}</a:t>
            </a:r>
          </a:p>
          <a:p>
            <a:endParaRPr lang="es-ES" altLang="zh-CN" dirty="0"/>
          </a:p>
          <a:p>
            <a:r>
              <a:rPr lang="es-ES" altLang="zh-CN" dirty="0"/>
              <a:t>\frac{\partial E_k}{\partial \hat y_2}= \hat y_2 - y_2</a:t>
            </a:r>
          </a:p>
          <a:p>
            <a:endParaRPr lang="es-ES" altLang="zh-CN" dirty="0"/>
          </a:p>
          <a:p>
            <a:r>
              <a:rPr lang="zh-CN" altLang="en-US" sz="1200" b="0" i="0" kern="1200" dirty="0">
                <a:solidFill>
                  <a:schemeClr val="tx1"/>
                </a:solidFill>
                <a:effectLst/>
                <a:latin typeface="+mn-lt"/>
                <a:ea typeface="+mn-ea"/>
                <a:cs typeface="+mn-cs"/>
              </a:rPr>
              <a:t>残差被认为是反传过程中对于对应神经元的偏差</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的变化的灵敏度</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79</a:t>
            </a:fld>
            <a:endParaRPr lang="zh-CN" altLang="en-US"/>
          </a:p>
        </p:txBody>
      </p:sp>
    </p:spTree>
    <p:extLst>
      <p:ext uri="{BB962C8B-B14F-4D97-AF65-F5344CB8AC3E}">
        <p14:creationId xmlns:p14="http://schemas.microsoft.com/office/powerpoint/2010/main" val="8269260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g_2</a:t>
            </a:r>
            <a:r>
              <a:rPr lang="es-ES" altLang="zh-CN" dirty="0"/>
              <a:t>=\hat y_2(1-\hat y_2)(\hat y_2 - y_2)</a:t>
            </a:r>
          </a:p>
          <a:p>
            <a:r>
              <a:rPr lang="es-ES" altLang="zh-CN" dirty="0"/>
              <a:t>{\color{Red} w_{32}^{(2)} \leftarrow w_{32}^{(2)} - \eta g_2 h_3}</a:t>
            </a:r>
          </a:p>
          <a:p>
            <a:r>
              <a:rPr lang="es-ES" altLang="zh-CN" dirty="0"/>
              <a:t>w_{23}^{(1)} \leftarrow w_{23}^{(1)} - \eta \frac{\partial E_k}{\partial w_{23}^{(1)}} </a:t>
            </a:r>
          </a:p>
          <a:p>
            <a:r>
              <a:rPr lang="es-ES" altLang="zh-CN" dirty="0"/>
              <a:t>{\color{Red} g_j = \frac{\partial E}{\partial \beta_j}= \hat y_j(1-\hat y_j)(\hat y_j - y_j)}</a:t>
            </a:r>
          </a:p>
          <a:p>
            <a:endParaRPr lang="es-ES" altLang="zh-CN" dirty="0"/>
          </a:p>
          <a:p>
            <a:r>
              <a:rPr lang="es-ES" altLang="zh-CN" dirty="0"/>
              <a:t>\frac{\partial E}{\partial w_{23}^{(1)}} = \frac{\partial E}{\partial h_3}.\frac{\partial h_3}{\partial \alpha_3}.\frac{\partial \alpha_3}{\partial w_{23}^{(1)}}</a:t>
            </a:r>
          </a:p>
          <a:p>
            <a:endParaRPr lang="es-ES" altLang="zh-CN" dirty="0"/>
          </a:p>
          <a:p>
            <a:r>
              <a:rPr lang="es-ES" altLang="zh-CN" dirty="0"/>
              <a:t>\begin{align*} </a:t>
            </a:r>
          </a:p>
          <a:p>
            <a:r>
              <a:rPr lang="es-ES" altLang="zh-CN" dirty="0"/>
              <a:t>\frac{\partial h_3}{\partial \alpha_3} &amp; = f'(\alpha_3-b_3^{(1)}) \\ </a:t>
            </a:r>
          </a:p>
          <a:p>
            <a:r>
              <a:rPr lang="es-ES" altLang="zh-CN" dirty="0"/>
              <a:t>&amp;=f(\alpha_3-b_3^{(1)})(1-f(\alpha_3-b_3^{(1)})) \\</a:t>
            </a:r>
          </a:p>
          <a:p>
            <a:r>
              <a:rPr lang="es-ES" altLang="zh-CN" dirty="0"/>
              <a:t>&amp;=h_3(1- h_3)</a:t>
            </a:r>
          </a:p>
          <a:p>
            <a:r>
              <a:rPr lang="es-ES" altLang="zh-CN" dirty="0"/>
              <a:t>\end{align*}</a:t>
            </a:r>
          </a:p>
          <a:p>
            <a:endParaRPr lang="es-ES" altLang="zh-CN" dirty="0"/>
          </a:p>
          <a:p>
            <a:r>
              <a:rPr lang="es-ES" altLang="zh-CN" dirty="0"/>
              <a:t>\begin{align*} </a:t>
            </a:r>
          </a:p>
          <a:p>
            <a:r>
              <a:rPr lang="es-ES" altLang="zh-CN" dirty="0"/>
              <a:t>\frac{\partial E}{\partial h_3}&amp;=\sum_{j=1}^3 \frac{\partial \beta_j}{\partial h_3}.\frac{\partial E}{\partial \beta_j}\\</a:t>
            </a:r>
          </a:p>
          <a:p>
            <a:r>
              <a:rPr lang="es-ES" altLang="zh-CN" dirty="0"/>
              <a:t>&amp;= \sum_{j=1}^3 w_{3j}^{(2)}g_j</a:t>
            </a:r>
          </a:p>
          <a:p>
            <a:r>
              <a:rPr lang="es-ES" altLang="zh-CN" dirty="0"/>
              <a:t>\end{align*}</a:t>
            </a:r>
          </a:p>
          <a:p>
            <a:r>
              <a:rPr lang="zh-CN" altLang="en-US" sz="1200" b="0" i="0" kern="1200" dirty="0">
                <a:solidFill>
                  <a:schemeClr val="tx1"/>
                </a:solidFill>
                <a:effectLst/>
                <a:latin typeface="+mn-lt"/>
                <a:ea typeface="+mn-ea"/>
                <a:cs typeface="+mn-cs"/>
              </a:rPr>
              <a:t>残差被认为是反传过程中对于对应神经元的偏差</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的变化的灵敏度</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dirty="0"/>
              <a:t>{\color{Red} w_{23}^{(1)} \</a:t>
            </a:r>
            <a:r>
              <a:rPr lang="en-US" altLang="zh-CN" dirty="0" err="1"/>
              <a:t>leftarrow</a:t>
            </a:r>
            <a:r>
              <a:rPr lang="en-US" altLang="zh-CN" dirty="0"/>
              <a:t> w_{23}^{(1)} - \eta e_3 x_2 }</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80</a:t>
            </a:fld>
            <a:endParaRPr lang="zh-CN" altLang="en-US"/>
          </a:p>
        </p:txBody>
      </p:sp>
    </p:spTree>
    <p:extLst>
      <p:ext uri="{BB962C8B-B14F-4D97-AF65-F5344CB8AC3E}">
        <p14:creationId xmlns:p14="http://schemas.microsoft.com/office/powerpoint/2010/main" val="9362932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pt-BR" altLang="zh-CN" dirty="0"/>
              <a:t>{\color{Red} e_i = h_i(1-h_i)\sum_{j=1}^3 w_{ij}^{(2)}g_j }</a:t>
            </a:r>
          </a:p>
          <a:p>
            <a:r>
              <a:rPr lang="en-US" altLang="zh-CN" dirty="0"/>
              <a:t>{\color{Red} w_{</a:t>
            </a:r>
            <a:r>
              <a:rPr lang="en-US" altLang="zh-CN" dirty="0" err="1"/>
              <a:t>ki</a:t>
            </a:r>
            <a:r>
              <a:rPr lang="en-US" altLang="zh-CN" dirty="0"/>
              <a:t>}^{(1)} \</a:t>
            </a:r>
            <a:r>
              <a:rPr lang="en-US" altLang="zh-CN" dirty="0" err="1"/>
              <a:t>leftarrow</a:t>
            </a:r>
            <a:r>
              <a:rPr lang="en-US" altLang="zh-CN" dirty="0"/>
              <a:t> w_{</a:t>
            </a:r>
            <a:r>
              <a:rPr lang="en-US" altLang="zh-CN" dirty="0" err="1"/>
              <a:t>ki</a:t>
            </a:r>
            <a:r>
              <a:rPr lang="en-US" altLang="zh-CN" dirty="0"/>
              <a:t>}^{(1)} - \eta </a:t>
            </a:r>
            <a:r>
              <a:rPr lang="en-US" altLang="zh-CN" dirty="0" err="1"/>
              <a:t>e_i</a:t>
            </a:r>
            <a:r>
              <a:rPr lang="en-US" altLang="zh-CN" dirty="0"/>
              <a:t> </a:t>
            </a:r>
            <a:r>
              <a:rPr lang="en-US" altLang="zh-CN" dirty="0" err="1"/>
              <a:t>x_k</a:t>
            </a:r>
            <a:r>
              <a:rPr lang="en-US" altLang="zh-CN" dirty="0"/>
              <a:t> }</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81</a:t>
            </a:fld>
            <a:endParaRPr lang="zh-CN" altLang="en-US"/>
          </a:p>
        </p:txBody>
      </p:sp>
    </p:spTree>
    <p:extLst>
      <p:ext uri="{BB962C8B-B14F-4D97-AF65-F5344CB8AC3E}">
        <p14:creationId xmlns:p14="http://schemas.microsoft.com/office/powerpoint/2010/main" val="11265040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pt-BR" altLang="zh-CN" dirty="0"/>
              <a:t>{\color{Red} e_i = h_i(1-h_i)\sum_{j=1}^3 w_{ij}^{(2)}g_j }</a:t>
            </a:r>
          </a:p>
          <a:p>
            <a:r>
              <a:rPr lang="en-US" altLang="zh-CN" dirty="0"/>
              <a:t>{\color{Red} w_{</a:t>
            </a:r>
            <a:r>
              <a:rPr lang="en-US" altLang="zh-CN" dirty="0" err="1"/>
              <a:t>ki</a:t>
            </a:r>
            <a:r>
              <a:rPr lang="en-US" altLang="zh-CN" dirty="0"/>
              <a:t>}^{(1)} \</a:t>
            </a:r>
            <a:r>
              <a:rPr lang="en-US" altLang="zh-CN" dirty="0" err="1"/>
              <a:t>leftarrow</a:t>
            </a:r>
            <a:r>
              <a:rPr lang="en-US" altLang="zh-CN" dirty="0"/>
              <a:t> w_{</a:t>
            </a:r>
            <a:r>
              <a:rPr lang="en-US" altLang="zh-CN" dirty="0" err="1"/>
              <a:t>ki</a:t>
            </a:r>
            <a:r>
              <a:rPr lang="en-US" altLang="zh-CN" dirty="0"/>
              <a:t>}^{(1)} - \eta </a:t>
            </a:r>
            <a:r>
              <a:rPr lang="en-US" altLang="zh-CN" dirty="0" err="1"/>
              <a:t>e_i</a:t>
            </a:r>
            <a:r>
              <a:rPr lang="en-US" altLang="zh-CN" dirty="0"/>
              <a:t> </a:t>
            </a:r>
            <a:r>
              <a:rPr lang="en-US" altLang="zh-CN" dirty="0" err="1"/>
              <a:t>x_k</a:t>
            </a:r>
            <a:r>
              <a:rPr lang="en-US" altLang="zh-CN" dirty="0"/>
              <a:t> }</a:t>
            </a:r>
          </a:p>
          <a:p>
            <a:r>
              <a:rPr lang="en-US" altLang="zh-CN" dirty="0"/>
              <a:t>{\color{Red} </a:t>
            </a:r>
            <a:r>
              <a:rPr lang="en-US" altLang="zh-CN" dirty="0" err="1"/>
              <a:t>g_j</a:t>
            </a:r>
            <a:r>
              <a:rPr lang="en-US" altLang="zh-CN" dirty="0"/>
              <a:t> = \</a:t>
            </a:r>
            <a:r>
              <a:rPr lang="en-US" altLang="zh-CN" dirty="0" err="1"/>
              <a:t>frac</a:t>
            </a:r>
            <a:r>
              <a:rPr lang="en-US" altLang="zh-CN" dirty="0"/>
              <a:t>{\partial E}{\partial \hat </a:t>
            </a:r>
            <a:r>
              <a:rPr lang="en-US" altLang="zh-CN" dirty="0" err="1"/>
              <a:t>y_j</a:t>
            </a:r>
            <a:r>
              <a:rPr lang="en-US" altLang="zh-CN" dirty="0"/>
              <a:t>}\</a:t>
            </a:r>
            <a:r>
              <a:rPr lang="en-US" altLang="zh-CN" dirty="0" err="1"/>
              <a:t>frac</a:t>
            </a:r>
            <a:r>
              <a:rPr lang="en-US" altLang="zh-CN" dirty="0"/>
              <a:t>{\partial \hat </a:t>
            </a:r>
            <a:r>
              <a:rPr lang="en-US" altLang="zh-CN" dirty="0" err="1"/>
              <a:t>y_j</a:t>
            </a:r>
            <a:r>
              <a:rPr lang="en-US" altLang="zh-CN" dirty="0"/>
              <a:t>}{\partial \</a:t>
            </a:r>
            <a:r>
              <a:rPr lang="en-US" altLang="zh-CN" dirty="0" err="1"/>
              <a:t>beta_j</a:t>
            </a:r>
            <a:r>
              <a:rPr lang="en-US" altLang="zh-CN" dirty="0"/>
              <a:t>} }</a:t>
            </a:r>
          </a:p>
          <a:p>
            <a:r>
              <a:rPr lang="en-US" altLang="zh-CN" dirty="0"/>
              <a:t>{\color{Red} </a:t>
            </a:r>
            <a:r>
              <a:rPr lang="en-US" altLang="zh-CN" dirty="0" err="1"/>
              <a:t>e_i</a:t>
            </a:r>
            <a:r>
              <a:rPr lang="en-US" altLang="zh-CN" dirty="0"/>
              <a:t> = \</a:t>
            </a:r>
            <a:r>
              <a:rPr lang="en-US" altLang="zh-CN" dirty="0" err="1"/>
              <a:t>frac</a:t>
            </a:r>
            <a:r>
              <a:rPr lang="en-US" altLang="zh-CN" dirty="0"/>
              <a:t>{\partial </a:t>
            </a:r>
            <a:r>
              <a:rPr lang="en-US" altLang="zh-CN" dirty="0" err="1"/>
              <a:t>h_i</a:t>
            </a:r>
            <a:r>
              <a:rPr lang="en-US" altLang="zh-CN" dirty="0"/>
              <a:t>}{\partial \</a:t>
            </a:r>
            <a:r>
              <a:rPr lang="en-US" altLang="zh-CN" dirty="0" err="1"/>
              <a:t>alpha_i</a:t>
            </a:r>
            <a:r>
              <a:rPr lang="en-US" altLang="zh-CN" dirty="0"/>
              <a:t>}\sum_{j=1}^3 w_{</a:t>
            </a:r>
            <a:r>
              <a:rPr lang="en-US" altLang="zh-CN" dirty="0" err="1"/>
              <a:t>ij</a:t>
            </a:r>
            <a:r>
              <a:rPr lang="en-US" altLang="zh-CN" dirty="0"/>
              <a:t>}^{(2)}</a:t>
            </a:r>
            <a:r>
              <a:rPr lang="en-US" altLang="zh-CN" dirty="0" err="1"/>
              <a:t>g_j</a:t>
            </a:r>
            <a:r>
              <a:rPr lang="en-US" altLang="zh-CN" dirty="0"/>
              <a:t> }</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82</a:t>
            </a:fld>
            <a:endParaRPr lang="zh-CN" altLang="en-US"/>
          </a:p>
        </p:txBody>
      </p:sp>
    </p:spTree>
    <p:extLst>
      <p:ext uri="{BB962C8B-B14F-4D97-AF65-F5344CB8AC3E}">
        <p14:creationId xmlns:p14="http://schemas.microsoft.com/office/powerpoint/2010/main" val="8907138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感知机和</a:t>
            </a:r>
            <a:r>
              <a:rPr lang="en-US" altLang="zh-CN" dirty="0"/>
              <a:t>BP</a:t>
            </a:r>
            <a:r>
              <a:rPr lang="zh-CN" altLang="en-US" dirty="0"/>
              <a:t>算法都是基于梯度下降的参数寻优方法，沿着负梯度方向搜索最优参数，但是呢这种方法一般情况下只能找到局部极小点，因为梯度为</a:t>
            </a:r>
            <a:r>
              <a:rPr lang="en-US" altLang="zh-CN" dirty="0"/>
              <a:t>0</a:t>
            </a:r>
            <a:r>
              <a:rPr lang="zh-CN" altLang="en-US" dirty="0"/>
              <a:t>时只是极值点，不一定是最小点，</a:t>
            </a:r>
            <a:endParaRPr lang="en-US" altLang="zh-CN" dirty="0"/>
          </a:p>
          <a:p>
            <a:r>
              <a:rPr lang="zh-CN" altLang="en-US" dirty="0"/>
              <a:t>如果误差函数在当前节点的梯度为</a:t>
            </a:r>
            <a:r>
              <a:rPr lang="en-US" altLang="zh-CN" dirty="0"/>
              <a:t>0</a:t>
            </a:r>
            <a:r>
              <a:rPr lang="zh-CN" altLang="en-US" dirty="0"/>
              <a:t>，则意味着达到局部极小，就可以停止迭代。</a:t>
            </a:r>
          </a:p>
        </p:txBody>
      </p:sp>
      <p:sp>
        <p:nvSpPr>
          <p:cNvPr id="4" name="灯片编号占位符 3"/>
          <p:cNvSpPr>
            <a:spLocks noGrp="1"/>
          </p:cNvSpPr>
          <p:nvPr>
            <p:ph type="sldNum" sz="quarter" idx="10"/>
          </p:nvPr>
        </p:nvSpPr>
        <p:spPr/>
        <p:txBody>
          <a:bodyPr/>
          <a:lstStyle/>
          <a:p>
            <a:fld id="{C05DB7D4-01B1-4E93-9602-90EBA25EF461}" type="slidenum">
              <a:rPr lang="zh-CN" altLang="en-US" smtClean="0"/>
              <a:t>83</a:t>
            </a:fld>
            <a:endParaRPr lang="zh-CN" altLang="en-US"/>
          </a:p>
        </p:txBody>
      </p:sp>
    </p:spTree>
    <p:extLst>
      <p:ext uri="{BB962C8B-B14F-4D97-AF65-F5344CB8AC3E}">
        <p14:creationId xmlns:p14="http://schemas.microsoft.com/office/powerpoint/2010/main" val="42620017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84</a:t>
            </a:fld>
            <a:endParaRPr lang="zh-CN" altLang="en-US"/>
          </a:p>
        </p:txBody>
      </p:sp>
    </p:spTree>
    <p:extLst>
      <p:ext uri="{BB962C8B-B14F-4D97-AF65-F5344CB8AC3E}">
        <p14:creationId xmlns:p14="http://schemas.microsoft.com/office/powerpoint/2010/main" val="39195574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85</a:t>
            </a:fld>
            <a:endParaRPr lang="zh-CN" altLang="en-US"/>
          </a:p>
        </p:txBody>
      </p:sp>
    </p:spTree>
    <p:extLst>
      <p:ext uri="{BB962C8B-B14F-4D97-AF65-F5344CB8AC3E}">
        <p14:creationId xmlns:p14="http://schemas.microsoft.com/office/powerpoint/2010/main" val="12873002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86</a:t>
            </a:fld>
            <a:endParaRPr lang="zh-CN" altLang="en-US"/>
          </a:p>
        </p:txBody>
      </p:sp>
    </p:spTree>
    <p:extLst>
      <p:ext uri="{BB962C8B-B14F-4D97-AF65-F5344CB8AC3E}">
        <p14:creationId xmlns:p14="http://schemas.microsoft.com/office/powerpoint/2010/main" val="276986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8</a:t>
            </a:fld>
            <a:endParaRPr lang="en-US" altLang="zh-CN"/>
          </a:p>
        </p:txBody>
      </p:sp>
    </p:spTree>
    <p:extLst>
      <p:ext uri="{BB962C8B-B14F-4D97-AF65-F5344CB8AC3E}">
        <p14:creationId xmlns:p14="http://schemas.microsoft.com/office/powerpoint/2010/main" val="18013991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87</a:t>
            </a:fld>
            <a:endParaRPr lang="en-US" altLang="zh-CN"/>
          </a:p>
        </p:txBody>
      </p:sp>
    </p:spTree>
    <p:extLst>
      <p:ext uri="{BB962C8B-B14F-4D97-AF65-F5344CB8AC3E}">
        <p14:creationId xmlns:p14="http://schemas.microsoft.com/office/powerpoint/2010/main" val="3944187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9</a:t>
            </a:fld>
            <a:endParaRPr lang="en-US" altLang="zh-CN"/>
          </a:p>
        </p:txBody>
      </p:sp>
    </p:spTree>
    <p:extLst>
      <p:ext uri="{BB962C8B-B14F-4D97-AF65-F5344CB8AC3E}">
        <p14:creationId xmlns:p14="http://schemas.microsoft.com/office/powerpoint/2010/main" val="221989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6/1/2018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1B80C674-7DFC-42FE-B9CD-82963CDB1557}" type="datetimeFigureOut">
              <a:rPr lang="en-US" dirty="0"/>
              <a:t>6/1/2018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076456F-F47D-4F25-8053-2A695DA0CA7D}" type="datetimeFigureOut">
              <a:rPr lang="en-US" dirty="0"/>
              <a:t>6/1/2018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zh-CN" altLang="en-US" smtClean="0"/>
              <a:t>单击此处编辑母版标题样式</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5D6C7379-69CC-4837-9905-BEBA22830C8A}" type="datetimeFigureOut">
              <a:rPr lang="en-US" dirty="0"/>
              <a:t>6/1/2018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9EB8B7E-8AEE-4F10-BFEE-C999AD004D36}" type="datetimeFigureOut">
              <a:rPr lang="en-US" dirty="0"/>
              <a:t>6/1/2018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zh-CN" altLang="en-US" smtClean="0"/>
              <a:t>单击此处编辑母版标题样式</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8668F3F9-58BC-440B-B37B-805B9055EF92}" type="datetimeFigureOut">
              <a:rPr lang="en-US" dirty="0"/>
              <a:t>6/1/2018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zh-CN" altLang="en-US" smtClean="0"/>
              <a:t>单击此处编辑母版标题样式</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0D5A53AF-48EA-489D-8260-9DCAB666386A}" type="datetimeFigureOut">
              <a:rPr lang="en-US" dirty="0"/>
              <a:t>6/1/2018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6/1/2018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6/1/2018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6/1/2018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CN" altLang="en-US" smtClean="0"/>
              <a:t>单击此处编辑母版标题样式</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6/1/2018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6/1/2018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1120000" y="2505075"/>
            <a:ext cx="5025216"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6" name="Content Placeholder 5"/>
          <p:cNvSpPr>
            <a:spLocks noGrp="1"/>
          </p:cNvSpPr>
          <p:nvPr>
            <p:ph sz="quarter" idx="4"/>
          </p:nvPr>
        </p:nvSpPr>
        <p:spPr>
          <a:xfrm>
            <a:off x="6319840" y="2505075"/>
            <a:ext cx="503554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6/1/2018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6/1/2018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6/1/2018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F7D1BD23-6E54-4D9D-AD88-A2813C73CC25}" type="datetimeFigureOut">
              <a:rPr lang="en-US" dirty="0"/>
              <a:t>6/1/2018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1471A834-4F3C-4AF9-9C74-05EC35A0F292}" type="datetimeFigureOut">
              <a:rPr lang="en-US" dirty="0"/>
              <a:t>6/1/2018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6/1/2018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0.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47.xml"/><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48.xml"/><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7.jpeg"/></Relationships>
</file>

<file path=ppt/slides/_rels/slide5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49.xml"/><Relationship Id="rId7"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50.pn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yann.lecun.com/" TargetMode="Externa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cnblogs.com/alexcai/p/5506806.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latex"/><Relationship Id="rId2" Type="http://schemas.openxmlformats.org/officeDocument/2006/relationships/image" Target="../media/image70.emf"/><Relationship Id="rId1" Type="http://schemas.openxmlformats.org/officeDocument/2006/relationships/slideLayout" Target="../slideLayouts/slideLayout2.xml"/><Relationship Id="rId4" Type="http://schemas.openxmlformats.org/officeDocument/2006/relationships/image" Target="../media/image72.latex"/></Relationships>
</file>

<file path=ppt/slides/_rels/slide6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76.latex"/><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77.latex"/></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8" Type="http://schemas.openxmlformats.org/officeDocument/2006/relationships/image" Target="../media/image80.latex"/><Relationship Id="rId13" Type="http://schemas.openxmlformats.org/officeDocument/2006/relationships/image" Target="../media/image85.png"/><Relationship Id="rId3" Type="http://schemas.openxmlformats.org/officeDocument/2006/relationships/image" Target="../media/image71.latex"/><Relationship Id="rId7" Type="http://schemas.openxmlformats.org/officeDocument/2006/relationships/image" Target="../media/image79.latex"/><Relationship Id="rId12"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8.latex"/><Relationship Id="rId11" Type="http://schemas.openxmlformats.org/officeDocument/2006/relationships/image" Target="../media/image83.png"/><Relationship Id="rId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image" Target="../media/image72.latex"/><Relationship Id="rId9" Type="http://schemas.openxmlformats.org/officeDocument/2006/relationships/image" Target="../media/image81.emf"/><Relationship Id="rId14" Type="http://schemas.openxmlformats.org/officeDocument/2006/relationships/image" Target="../media/image75.png"/></Relationships>
</file>

<file path=ppt/slides/_rels/slide7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1.emf"/><Relationship Id="rId9" Type="http://schemas.openxmlformats.org/officeDocument/2006/relationships/image" Target="../media/image100.png"/></Relationships>
</file>

<file path=ppt/slides/_rels/slide7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75.png"/><Relationship Id="rId3" Type="http://schemas.openxmlformats.org/officeDocument/2006/relationships/image" Target="../media/image101.png"/><Relationship Id="rId7" Type="http://schemas.openxmlformats.org/officeDocument/2006/relationships/image" Target="../media/image81.emf"/><Relationship Id="rId12"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5.png"/><Relationship Id="rId5" Type="http://schemas.openxmlformats.org/officeDocument/2006/relationships/image" Target="../media/image103.png"/><Relationship Id="rId15" Type="http://schemas.openxmlformats.org/officeDocument/2006/relationships/image" Target="../media/image108.latex"/><Relationship Id="rId10" Type="http://schemas.openxmlformats.org/officeDocument/2006/relationships/image" Target="../media/image100.png"/><Relationship Id="rId4" Type="http://schemas.openxmlformats.org/officeDocument/2006/relationships/image" Target="../media/image102.png"/><Relationship Id="rId9" Type="http://schemas.openxmlformats.org/officeDocument/2006/relationships/image" Target="../media/image82.png"/><Relationship Id="rId14" Type="http://schemas.openxmlformats.org/officeDocument/2006/relationships/image" Target="../media/image107.latex"/></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81.emf"/><Relationship Id="rId11" Type="http://schemas.openxmlformats.org/officeDocument/2006/relationships/image" Target="../media/image116.png"/><Relationship Id="rId5" Type="http://schemas.openxmlformats.org/officeDocument/2006/relationships/image" Target="../media/image111.png"/><Relationship Id="rId15" Type="http://schemas.openxmlformats.org/officeDocument/2006/relationships/image" Target="../media/image120.latex"/><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 Id="rId14" Type="http://schemas.openxmlformats.org/officeDocument/2006/relationships/image" Target="../media/image119.latex"/></Relationships>
</file>

<file path=ppt/slides/_rels/slide8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emf"/><Relationship Id="rId7"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23.png"/><Relationship Id="rId10" Type="http://schemas.openxmlformats.org/officeDocument/2006/relationships/image" Target="../media/image117.png"/><Relationship Id="rId4" Type="http://schemas.openxmlformats.org/officeDocument/2006/relationships/image" Target="../media/image122.png"/><Relationship Id="rId9" Type="http://schemas.openxmlformats.org/officeDocument/2006/relationships/image" Target="../media/image110.png"/></Relationships>
</file>

<file path=ppt/slides/_rels/slide8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emf"/><Relationship Id="rId7" Type="http://schemas.openxmlformats.org/officeDocument/2006/relationships/image" Target="../media/image117.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25.png"/><Relationship Id="rId10" Type="http://schemas.openxmlformats.org/officeDocument/2006/relationships/image" Target="../media/image128.latex"/><Relationship Id="rId4" Type="http://schemas.openxmlformats.org/officeDocument/2006/relationships/image" Target="../media/image124.png"/><Relationship Id="rId9"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9.emf"/></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hyperlink" Target="http://yann.lecun.com/"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8" Type="http://schemas.openxmlformats.org/officeDocument/2006/relationships/image" Target="../media/image138.latex"/><Relationship Id="rId3" Type="http://schemas.openxmlformats.org/officeDocument/2006/relationships/image" Target="../media/image133.jpeg"/><Relationship Id="rId7" Type="http://schemas.openxmlformats.org/officeDocument/2006/relationships/image" Target="../media/image137.latex"/><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6302" y="1666927"/>
            <a:ext cx="5698996" cy="1938992"/>
          </a:xfrm>
          <a:prstGeom prst="rect">
            <a:avLst/>
          </a:prstGeom>
        </p:spPr>
        <p:txBody>
          <a:bodyPr wrap="none">
            <a:spAutoFit/>
          </a:bodyPr>
          <a:lstStyle/>
          <a:p>
            <a:pPr lvl="0" algn="ctr">
              <a:lnSpc>
                <a:spcPct val="150000"/>
              </a:lnSpc>
            </a:pPr>
            <a:r>
              <a:rPr lang="zh-CN" altLang="en-US" sz="4000" b="1" spc="300" dirty="0" smtClean="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第三部分</a:t>
            </a:r>
            <a:endParaRPr lang="en-US" altLang="zh-CN" sz="4000" b="1" spc="300" dirty="0" smtClean="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lvl="0">
              <a:lnSpc>
                <a:spcPct val="150000"/>
              </a:lnSpc>
            </a:pPr>
            <a:r>
              <a:rPr lang="zh-CN" altLang="en-US" sz="4000" spc="300" dirty="0">
                <a:solidFill>
                  <a:srgbClr val="FFFF00"/>
                </a:solidFill>
                <a:latin typeface="黑体" panose="02010609060101010101" pitchFamily="49" charset="-122"/>
                <a:ea typeface="黑体" panose="02010609060101010101" pitchFamily="49" charset="-122"/>
              </a:rPr>
              <a:t>人工智能应用专题解析</a:t>
            </a:r>
          </a:p>
        </p:txBody>
      </p:sp>
    </p:spTree>
    <p:extLst>
      <p:ext uri="{BB962C8B-B14F-4D97-AF65-F5344CB8AC3E}">
        <p14:creationId xmlns:p14="http://schemas.microsoft.com/office/powerpoint/2010/main" val="2527375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4"/>
          <p:cNvSpPr txBox="1"/>
          <p:nvPr/>
        </p:nvSpPr>
        <p:spPr>
          <a:xfrm>
            <a:off x="767410" y="692696"/>
            <a:ext cx="5755617" cy="523220"/>
          </a:xfrm>
          <a:prstGeom prst="rect">
            <a:avLst/>
          </a:prstGeom>
          <a:noFill/>
        </p:spPr>
        <p:txBody>
          <a:bodyPr wrap="square" rtlCol="0">
            <a:spAutoFit/>
          </a:bodyPr>
          <a:lstStyle/>
          <a:p>
            <a:r>
              <a:rPr lang="zh-CN" altLang="en-US" sz="2800" b="1" dirty="0" smtClean="0">
                <a:solidFill>
                  <a:srgbClr val="66F1C8"/>
                </a:solidFill>
                <a:latin typeface="微软雅黑" panose="020B0503020204020204" pitchFamily="34" charset="-122"/>
                <a:ea typeface="微软雅黑" panose="020B0503020204020204" pitchFamily="34" charset="-122"/>
              </a:rPr>
              <a:t>语音技术</a:t>
            </a:r>
            <a:endParaRPr lang="zh-CN" altLang="en-US" sz="2800" b="1" dirty="0">
              <a:solidFill>
                <a:srgbClr val="66F1C8"/>
              </a:solidFill>
              <a:latin typeface="微软雅黑" panose="020B0503020204020204" pitchFamily="34" charset="-122"/>
              <a:ea typeface="微软雅黑" panose="020B0503020204020204" pitchFamily="34" charset="-122"/>
            </a:endParaRPr>
          </a:p>
        </p:txBody>
      </p:sp>
      <p:sp>
        <p:nvSpPr>
          <p:cNvPr id="21" name="TextBox 5"/>
          <p:cNvSpPr txBox="1"/>
          <p:nvPr/>
        </p:nvSpPr>
        <p:spPr>
          <a:xfrm>
            <a:off x="803784" y="1290246"/>
            <a:ext cx="5724264"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让机器能听会说</a:t>
            </a:r>
            <a:endParaRPr lang="zh-CN" altLang="en-US" sz="1600" dirty="0">
              <a:latin typeface="微软雅黑" panose="020B0503020204020204" pitchFamily="34" charset="-122"/>
              <a:ea typeface="微软雅黑" panose="020B0503020204020204" pitchFamily="34" charset="-122"/>
            </a:endParaRPr>
          </a:p>
        </p:txBody>
      </p:sp>
      <p:sp>
        <p:nvSpPr>
          <p:cNvPr id="22" name="椭圆 21"/>
          <p:cNvSpPr/>
          <p:nvPr/>
        </p:nvSpPr>
        <p:spPr>
          <a:xfrm>
            <a:off x="3863752" y="2741225"/>
            <a:ext cx="1296144" cy="1296144"/>
          </a:xfrm>
          <a:prstGeom prst="ellipse">
            <a:avLst/>
          </a:prstGeom>
          <a:solidFill>
            <a:srgbClr val="0070C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5591944" y="2741225"/>
            <a:ext cx="1296144" cy="1296144"/>
          </a:xfrm>
          <a:prstGeom prst="ellipse">
            <a:avLst/>
          </a:prstGeom>
          <a:solidFill>
            <a:srgbClr val="19A984">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7320136" y="2741225"/>
            <a:ext cx="1296144" cy="1296144"/>
          </a:xfrm>
          <a:prstGeom prst="ellipse">
            <a:avLst/>
          </a:prstGeom>
          <a:solidFill>
            <a:schemeClr val="tx2">
              <a:lumMod val="60000"/>
              <a:lumOff val="40000"/>
              <a:alpha val="3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076" y="3004549"/>
            <a:ext cx="769496" cy="769496"/>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5268" y="3004549"/>
            <a:ext cx="769496" cy="769496"/>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460" y="3004549"/>
            <a:ext cx="769496" cy="769496"/>
          </a:xfrm>
          <a:prstGeom prst="rect">
            <a:avLst/>
          </a:prstGeom>
        </p:spPr>
      </p:pic>
      <p:sp>
        <p:nvSpPr>
          <p:cNvPr id="28" name="矩形 27"/>
          <p:cNvSpPr/>
          <p:nvPr/>
        </p:nvSpPr>
        <p:spPr>
          <a:xfrm>
            <a:off x="3920952" y="4077072"/>
            <a:ext cx="1107996" cy="458908"/>
          </a:xfrm>
          <a:prstGeom prst="rect">
            <a:avLst/>
          </a:prstGeom>
        </p:spPr>
        <p:txBody>
          <a:bodyPr wrap="none" anchor="ctr">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cs typeface="Heiti SC Light" charset="-122"/>
              </a:rPr>
              <a:t>语音识别</a:t>
            </a:r>
            <a:endParaRPr lang="zh-CN" altLang="en-US" b="1" dirty="0">
              <a:latin typeface="微软雅黑" panose="020B0503020204020204" pitchFamily="34" charset="-122"/>
              <a:ea typeface="微软雅黑" panose="020B0503020204020204" pitchFamily="34" charset="-122"/>
              <a:cs typeface="Heiti SC Light" charset="-122"/>
            </a:endParaRPr>
          </a:p>
        </p:txBody>
      </p:sp>
      <p:sp>
        <p:nvSpPr>
          <p:cNvPr id="29" name="矩形 28"/>
          <p:cNvSpPr/>
          <p:nvPr/>
        </p:nvSpPr>
        <p:spPr>
          <a:xfrm>
            <a:off x="5675003" y="4122220"/>
            <a:ext cx="1107996" cy="458908"/>
          </a:xfrm>
          <a:prstGeom prst="rect">
            <a:avLst/>
          </a:prstGeom>
        </p:spPr>
        <p:txBody>
          <a:bodyPr wrap="none" anchor="ctr">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cs typeface="Heiti SC Light" charset="-122"/>
              </a:rPr>
              <a:t>语音合成</a:t>
            </a:r>
            <a:endParaRPr lang="zh-CN" altLang="en-US" b="1" dirty="0">
              <a:latin typeface="微软雅黑" panose="020B0503020204020204" pitchFamily="34" charset="-122"/>
              <a:ea typeface="微软雅黑" panose="020B0503020204020204" pitchFamily="34" charset="-122"/>
              <a:cs typeface="Heiti SC Light" charset="-122"/>
            </a:endParaRPr>
          </a:p>
        </p:txBody>
      </p:sp>
      <p:sp>
        <p:nvSpPr>
          <p:cNvPr id="30" name="矩形 29"/>
          <p:cNvSpPr/>
          <p:nvPr/>
        </p:nvSpPr>
        <p:spPr>
          <a:xfrm>
            <a:off x="7408706" y="4122220"/>
            <a:ext cx="1107996" cy="458908"/>
          </a:xfrm>
          <a:prstGeom prst="rect">
            <a:avLst/>
          </a:prstGeom>
        </p:spPr>
        <p:txBody>
          <a:bodyPr wrap="none" anchor="ctr">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cs typeface="Heiti SC Light" charset="-122"/>
              </a:rPr>
              <a:t>语音唤醒</a:t>
            </a:r>
            <a:endParaRPr lang="zh-CN" altLang="en-US" b="1" dirty="0">
              <a:latin typeface="微软雅黑" panose="020B0503020204020204" pitchFamily="34" charset="-122"/>
              <a:ea typeface="微软雅黑" panose="020B0503020204020204" pitchFamily="34" charset="-122"/>
              <a:cs typeface="Heiti SC Light" charset="-122"/>
            </a:endParaRPr>
          </a:p>
        </p:txBody>
      </p:sp>
    </p:spTree>
    <p:extLst>
      <p:ext uri="{BB962C8B-B14F-4D97-AF65-F5344CB8AC3E}">
        <p14:creationId xmlns:p14="http://schemas.microsoft.com/office/powerpoint/2010/main" val="7097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par>
                                <p:cTn id="49" presetID="53"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4" grpId="0" animBg="1"/>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微软3去掉n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2144" y="1268760"/>
            <a:ext cx="2592000" cy="4609900"/>
          </a:xfrm>
          <a:prstGeom prst="rect">
            <a:avLst/>
          </a:prstGeom>
          <a:ln>
            <a:solidFill>
              <a:srgbClr val="05B673"/>
            </a:solidFill>
          </a:ln>
        </p:spPr>
      </p:pic>
      <p:sp>
        <p:nvSpPr>
          <p:cNvPr id="14" name="TextBox 4"/>
          <p:cNvSpPr txBox="1"/>
          <p:nvPr/>
        </p:nvSpPr>
        <p:spPr>
          <a:xfrm>
            <a:off x="767410" y="692696"/>
            <a:ext cx="5755617" cy="523220"/>
          </a:xfrm>
          <a:prstGeom prst="rect">
            <a:avLst/>
          </a:prstGeom>
          <a:noFill/>
        </p:spPr>
        <p:txBody>
          <a:bodyPr wrap="square" rtlCol="0">
            <a:spAutoFit/>
          </a:bodyPr>
          <a:lstStyle/>
          <a:p>
            <a:r>
              <a:rPr lang="zh-CN" altLang="en-US" sz="2800" b="1" dirty="0" smtClean="0">
                <a:solidFill>
                  <a:srgbClr val="66F1C8"/>
                </a:solidFill>
                <a:latin typeface="微软雅黑" panose="020B0503020204020204" pitchFamily="34" charset="-122"/>
                <a:ea typeface="微软雅黑" panose="020B0503020204020204" pitchFamily="34" charset="-122"/>
              </a:rPr>
              <a:t>机器同声翻译</a:t>
            </a:r>
            <a:endParaRPr lang="zh-CN" altLang="en-US" sz="2800" b="1" dirty="0">
              <a:solidFill>
                <a:srgbClr val="66F1C8"/>
              </a:solidFill>
              <a:latin typeface="微软雅黑" panose="020B0503020204020204" pitchFamily="34" charset="-122"/>
              <a:ea typeface="微软雅黑" panose="020B0503020204020204" pitchFamily="34" charset="-122"/>
            </a:endParaRPr>
          </a:p>
        </p:txBody>
      </p:sp>
      <p:sp>
        <p:nvSpPr>
          <p:cNvPr id="15" name="TextBox 5"/>
          <p:cNvSpPr txBox="1"/>
          <p:nvPr/>
        </p:nvSpPr>
        <p:spPr>
          <a:xfrm>
            <a:off x="803784" y="1290246"/>
            <a:ext cx="5724264"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让机器能听会说</a:t>
            </a:r>
            <a:endParaRPr lang="zh-CN" altLang="en-US" sz="1600" dirty="0">
              <a:latin typeface="微软雅黑" panose="020B0503020204020204" pitchFamily="34" charset="-122"/>
              <a:ea typeface="微软雅黑" panose="020B0503020204020204" pitchFamily="34" charset="-122"/>
            </a:endParaRPr>
          </a:p>
        </p:txBody>
      </p:sp>
      <p:sp>
        <p:nvSpPr>
          <p:cNvPr id="16" name="矩形 15"/>
          <p:cNvSpPr/>
          <p:nvPr/>
        </p:nvSpPr>
        <p:spPr>
          <a:xfrm>
            <a:off x="2742978" y="2371657"/>
            <a:ext cx="543739"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降噪</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17" name="圆角矩形 16"/>
          <p:cNvSpPr/>
          <p:nvPr/>
        </p:nvSpPr>
        <p:spPr>
          <a:xfrm>
            <a:off x="2495600" y="2373420"/>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8" name="矩形 17"/>
          <p:cNvSpPr/>
          <p:nvPr/>
        </p:nvSpPr>
        <p:spPr>
          <a:xfrm>
            <a:off x="2563442" y="3081090"/>
            <a:ext cx="902811"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语音识别</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19" name="圆角矩形 18"/>
          <p:cNvSpPr/>
          <p:nvPr/>
        </p:nvSpPr>
        <p:spPr>
          <a:xfrm>
            <a:off x="2495600" y="3082853"/>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1" name="矩形 30"/>
          <p:cNvSpPr/>
          <p:nvPr/>
        </p:nvSpPr>
        <p:spPr>
          <a:xfrm>
            <a:off x="2563442" y="3790523"/>
            <a:ext cx="902811"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机器翻译</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32" name="圆角矩形 31"/>
          <p:cNvSpPr/>
          <p:nvPr/>
        </p:nvSpPr>
        <p:spPr>
          <a:xfrm>
            <a:off x="2495600" y="3792286"/>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3" name="矩形 32"/>
          <p:cNvSpPr/>
          <p:nvPr/>
        </p:nvSpPr>
        <p:spPr>
          <a:xfrm>
            <a:off x="2563442" y="4538073"/>
            <a:ext cx="902811"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语音合成</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34" name="圆角矩形 33"/>
          <p:cNvSpPr/>
          <p:nvPr/>
        </p:nvSpPr>
        <p:spPr>
          <a:xfrm>
            <a:off x="2495600" y="4539836"/>
            <a:ext cx="1038495" cy="401332"/>
          </a:xfrm>
          <a:prstGeom prst="roundRect">
            <a:avLst/>
          </a:prstGeom>
          <a:noFill/>
          <a:ln w="127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pic>
        <p:nvPicPr>
          <p:cNvPr id="35" name="图片 34"/>
          <p:cNvPicPr>
            <a:picLocks noChangeAspect="1"/>
          </p:cNvPicPr>
          <p:nvPr/>
        </p:nvPicPr>
        <p:blipFill>
          <a:blip r:embed="rId6"/>
          <a:stretch>
            <a:fillRect/>
          </a:stretch>
        </p:blipFill>
        <p:spPr>
          <a:xfrm>
            <a:off x="4339393" y="2219369"/>
            <a:ext cx="1318256" cy="709433"/>
          </a:xfrm>
          <a:prstGeom prst="rect">
            <a:avLst/>
          </a:prstGeom>
        </p:spPr>
      </p:pic>
      <p:sp>
        <p:nvSpPr>
          <p:cNvPr id="36" name="文本框 4"/>
          <p:cNvSpPr txBox="1"/>
          <p:nvPr/>
        </p:nvSpPr>
        <p:spPr>
          <a:xfrm>
            <a:off x="4386815" y="3198168"/>
            <a:ext cx="1223412" cy="230832"/>
          </a:xfrm>
          <a:prstGeom prst="rect">
            <a:avLst/>
          </a:prstGeom>
          <a:noFill/>
        </p:spPr>
        <p:txBody>
          <a:bodyPr wrap="none" rtlCol="0">
            <a:spAutoFit/>
          </a:bodyPr>
          <a:lstStyle/>
          <a:p>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下班后，我要去健身</a:t>
            </a:r>
            <a:endParaRPr kumimoji="1" lang="zh-CN" altLang="en-US" sz="900" dirty="0">
              <a:latin typeface="Segoe UI" panose="020B0502040204020203" pitchFamily="34" charset="0"/>
              <a:ea typeface="微软雅黑" panose="020B0503020204020204" pitchFamily="34" charset="-122"/>
              <a:cs typeface="Segoe UI" panose="020B0502040204020203" pitchFamily="34" charset="0"/>
            </a:endParaRPr>
          </a:p>
        </p:txBody>
      </p:sp>
      <p:sp>
        <p:nvSpPr>
          <p:cNvPr id="37" name="文本框 4"/>
          <p:cNvSpPr txBox="1"/>
          <p:nvPr/>
        </p:nvSpPr>
        <p:spPr>
          <a:xfrm>
            <a:off x="4204874" y="3864549"/>
            <a:ext cx="1691489" cy="230832"/>
          </a:xfrm>
          <a:prstGeom prst="rect">
            <a:avLst/>
          </a:prstGeom>
          <a:noFill/>
        </p:spPr>
        <p:txBody>
          <a:bodyPr wrap="none" rtlCol="0">
            <a:spAutoFit/>
          </a:bodyPr>
          <a:lstStyle/>
          <a:p>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After</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work,</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I</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will</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go</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to</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fitness.</a:t>
            </a:r>
            <a:endParaRPr kumimoji="1" lang="zh-CN" altLang="en-US" sz="900" dirty="0">
              <a:latin typeface="Segoe UI" panose="020B0502040204020203" pitchFamily="34" charset="0"/>
              <a:ea typeface="微软雅黑" panose="020B0503020204020204" pitchFamily="34" charset="-122"/>
              <a:cs typeface="Segoe UI" panose="020B0502040204020203" pitchFamily="34" charset="0"/>
            </a:endParaRPr>
          </a:p>
        </p:txBody>
      </p:sp>
      <p:pic>
        <p:nvPicPr>
          <p:cNvPr id="38" name="图片 37"/>
          <p:cNvPicPr>
            <a:picLocks noChangeAspect="1"/>
          </p:cNvPicPr>
          <p:nvPr/>
        </p:nvPicPr>
        <p:blipFill>
          <a:blip r:embed="rId6"/>
          <a:stretch>
            <a:fillRect/>
          </a:stretch>
        </p:blipFill>
        <p:spPr>
          <a:xfrm rot="10800000">
            <a:off x="4339394" y="4385785"/>
            <a:ext cx="1318256" cy="709433"/>
          </a:xfrm>
          <a:prstGeom prst="rect">
            <a:avLst/>
          </a:prstGeom>
        </p:spPr>
      </p:pic>
      <p:cxnSp>
        <p:nvCxnSpPr>
          <p:cNvPr id="39" name="直接连接符 18"/>
          <p:cNvCxnSpPr>
            <a:stCxn id="19" idx="0"/>
            <a:endCxn id="17" idx="2"/>
          </p:cNvCxnSpPr>
          <p:nvPr/>
        </p:nvCxnSpPr>
        <p:spPr>
          <a:xfrm flipV="1">
            <a:off x="3014848" y="2774752"/>
            <a:ext cx="0" cy="308101"/>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接连接符 18"/>
          <p:cNvCxnSpPr>
            <a:stCxn id="32" idx="0"/>
            <a:endCxn id="19" idx="2"/>
          </p:cNvCxnSpPr>
          <p:nvPr/>
        </p:nvCxnSpPr>
        <p:spPr>
          <a:xfrm flipV="1">
            <a:off x="3014848" y="3484185"/>
            <a:ext cx="0" cy="308101"/>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接连接符 18"/>
          <p:cNvCxnSpPr>
            <a:stCxn id="33" idx="0"/>
            <a:endCxn id="32" idx="2"/>
          </p:cNvCxnSpPr>
          <p:nvPr/>
        </p:nvCxnSpPr>
        <p:spPr>
          <a:xfrm flipV="1">
            <a:off x="3014848" y="4193618"/>
            <a:ext cx="0" cy="344455"/>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接连接符 18"/>
          <p:cNvCxnSpPr>
            <a:stCxn id="36" idx="0"/>
            <a:endCxn id="35" idx="2"/>
          </p:cNvCxnSpPr>
          <p:nvPr/>
        </p:nvCxnSpPr>
        <p:spPr>
          <a:xfrm flipV="1">
            <a:off x="4998521" y="2928802"/>
            <a:ext cx="0" cy="269366"/>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18"/>
          <p:cNvCxnSpPr>
            <a:stCxn id="37" idx="0"/>
            <a:endCxn id="36" idx="2"/>
          </p:cNvCxnSpPr>
          <p:nvPr/>
        </p:nvCxnSpPr>
        <p:spPr>
          <a:xfrm flipH="1" flipV="1">
            <a:off x="4998521" y="3429000"/>
            <a:ext cx="52098" cy="435549"/>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18"/>
          <p:cNvCxnSpPr>
            <a:stCxn id="38" idx="2"/>
            <a:endCxn id="37" idx="2"/>
          </p:cNvCxnSpPr>
          <p:nvPr/>
        </p:nvCxnSpPr>
        <p:spPr>
          <a:xfrm flipV="1">
            <a:off x="4998522" y="4095381"/>
            <a:ext cx="52097" cy="290404"/>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7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up)">
                                      <p:cBhvr>
                                        <p:cTn id="33" dur="500"/>
                                        <p:tgtEl>
                                          <p:spTgt spid="39"/>
                                        </p:tgtEl>
                                      </p:cBhvr>
                                    </p:animEffect>
                                  </p:childTnLst>
                                </p:cTn>
                              </p:par>
                            </p:childTnLst>
                          </p:cTn>
                        </p:par>
                        <p:par>
                          <p:cTn id="34" fill="hold">
                            <p:stCondLst>
                              <p:cond delay="1500"/>
                            </p:stCondLst>
                            <p:childTnLst>
                              <p:par>
                                <p:cTn id="35" presetID="16" presetClass="entr" presetSubtype="37"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500"/>
                                        <p:tgtEl>
                                          <p:spTgt spid="1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outVertical)">
                                      <p:cBhvr>
                                        <p:cTn id="40" dur="500"/>
                                        <p:tgtEl>
                                          <p:spTgt spid="18"/>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up)">
                                      <p:cBhvr>
                                        <p:cTn id="44" dur="500"/>
                                        <p:tgtEl>
                                          <p:spTgt spid="42"/>
                                        </p:tgtEl>
                                      </p:cBhvr>
                                    </p:animEffect>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childTnLst>
                          </p:cTn>
                        </p:par>
                        <p:par>
                          <p:cTn id="49" fill="hold">
                            <p:stCondLst>
                              <p:cond delay="3000"/>
                            </p:stCondLst>
                            <p:childTnLst>
                              <p:par>
                                <p:cTn id="50" presetID="22" presetClass="entr" presetSubtype="1"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up)">
                                      <p:cBhvr>
                                        <p:cTn id="52" dur="500"/>
                                        <p:tgtEl>
                                          <p:spTgt spid="40"/>
                                        </p:tgtEl>
                                      </p:cBhvr>
                                    </p:animEffect>
                                  </p:childTnLst>
                                </p:cTn>
                              </p:par>
                            </p:childTnLst>
                          </p:cTn>
                        </p:par>
                        <p:par>
                          <p:cTn id="53" fill="hold">
                            <p:stCondLst>
                              <p:cond delay="3500"/>
                            </p:stCondLst>
                            <p:childTnLst>
                              <p:par>
                                <p:cTn id="54" presetID="16" presetClass="entr" presetSubtype="37"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outVertical)">
                                      <p:cBhvr>
                                        <p:cTn id="56" dur="500"/>
                                        <p:tgtEl>
                                          <p:spTgt spid="32"/>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childTnLst>
                          </p:cTn>
                        </p:par>
                        <p:par>
                          <p:cTn id="60" fill="hold">
                            <p:stCondLst>
                              <p:cond delay="4000"/>
                            </p:stCondLst>
                            <p:childTnLst>
                              <p:par>
                                <p:cTn id="61" presetID="22" presetClass="entr" presetSubtype="1"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up)">
                                      <p:cBhvr>
                                        <p:cTn id="63" dur="500"/>
                                        <p:tgtEl>
                                          <p:spTgt spid="43"/>
                                        </p:tgtEl>
                                      </p:cBhvr>
                                    </p:animEffect>
                                  </p:childTnLst>
                                </p:cTn>
                              </p:par>
                            </p:childTnLst>
                          </p:cTn>
                        </p:par>
                        <p:par>
                          <p:cTn id="64" fill="hold">
                            <p:stCondLst>
                              <p:cond delay="4500"/>
                            </p:stCondLst>
                            <p:childTnLst>
                              <p:par>
                                <p:cTn id="65" presetID="53" presetClass="entr" presetSubtype="16"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fltVal val="0"/>
                                          </p:val>
                                        </p:tav>
                                        <p:tav tm="100000">
                                          <p:val>
                                            <p:strVal val="#ppt_w"/>
                                          </p:val>
                                        </p:tav>
                                      </p:tavLst>
                                    </p:anim>
                                    <p:anim calcmode="lin" valueType="num">
                                      <p:cBhvr>
                                        <p:cTn id="68" dur="500" fill="hold"/>
                                        <p:tgtEl>
                                          <p:spTgt spid="37"/>
                                        </p:tgtEl>
                                        <p:attrNameLst>
                                          <p:attrName>ppt_h</p:attrName>
                                        </p:attrNameLst>
                                      </p:cBhvr>
                                      <p:tavLst>
                                        <p:tav tm="0">
                                          <p:val>
                                            <p:fltVal val="0"/>
                                          </p:val>
                                        </p:tav>
                                        <p:tav tm="100000">
                                          <p:val>
                                            <p:strVal val="#ppt_h"/>
                                          </p:val>
                                        </p:tav>
                                      </p:tavLst>
                                    </p:anim>
                                    <p:animEffect transition="in" filter="fade">
                                      <p:cBhvr>
                                        <p:cTn id="69" dur="500"/>
                                        <p:tgtEl>
                                          <p:spTgt spid="37"/>
                                        </p:tgtEl>
                                      </p:cBhvr>
                                    </p:animEffect>
                                  </p:childTnLst>
                                </p:cTn>
                              </p:par>
                            </p:childTnLst>
                          </p:cTn>
                        </p:par>
                        <p:par>
                          <p:cTn id="70" fill="hold">
                            <p:stCondLst>
                              <p:cond delay="5000"/>
                            </p:stCondLst>
                            <p:childTnLst>
                              <p:par>
                                <p:cTn id="71" presetID="22" presetClass="entr" presetSubtype="1"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up)">
                                      <p:cBhvr>
                                        <p:cTn id="73" dur="500"/>
                                        <p:tgtEl>
                                          <p:spTgt spid="41"/>
                                        </p:tgtEl>
                                      </p:cBhvr>
                                    </p:animEffect>
                                  </p:childTnLst>
                                </p:cTn>
                              </p:par>
                            </p:childTnLst>
                          </p:cTn>
                        </p:par>
                        <p:par>
                          <p:cTn id="74" fill="hold">
                            <p:stCondLst>
                              <p:cond delay="5500"/>
                            </p:stCondLst>
                            <p:childTnLst>
                              <p:par>
                                <p:cTn id="75" presetID="16" presetClass="entr" presetSubtype="37"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arn(outVertical)">
                                      <p:cBhvr>
                                        <p:cTn id="77" dur="500"/>
                                        <p:tgtEl>
                                          <p:spTgt spid="33"/>
                                        </p:tgtEl>
                                      </p:cBhvr>
                                    </p:animEffect>
                                  </p:childTnLst>
                                </p:cTn>
                              </p:par>
                              <p:par>
                                <p:cTn id="78" presetID="16" presetClass="entr" presetSubtype="37"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arn(outVertical)">
                                      <p:cBhvr>
                                        <p:cTn id="80" dur="500"/>
                                        <p:tgtEl>
                                          <p:spTgt spid="34"/>
                                        </p:tgtEl>
                                      </p:cBhvr>
                                    </p:animEffect>
                                  </p:childTnLst>
                                </p:cTn>
                              </p:par>
                            </p:childTnLst>
                          </p:cTn>
                        </p:par>
                        <p:par>
                          <p:cTn id="81" fill="hold">
                            <p:stCondLst>
                              <p:cond delay="6000"/>
                            </p:stCondLst>
                            <p:childTnLst>
                              <p:par>
                                <p:cTn id="82" presetID="22" presetClass="entr" presetSubtype="1" fill="hold"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wipe(up)">
                                      <p:cBhvr>
                                        <p:cTn id="84" dur="500"/>
                                        <p:tgtEl>
                                          <p:spTgt spid="44"/>
                                        </p:tgtEl>
                                      </p:cBhvr>
                                    </p:animEffect>
                                  </p:childTnLst>
                                </p:cTn>
                              </p:par>
                            </p:childTnLst>
                          </p:cTn>
                        </p:par>
                        <p:par>
                          <p:cTn id="85" fill="hold">
                            <p:stCondLst>
                              <p:cond delay="6500"/>
                            </p:stCondLst>
                            <p:childTnLst>
                              <p:par>
                                <p:cTn id="86" presetID="10" presetClass="entr" presetSubtype="0" fill="hold"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9" fill="hold" display="0">
                  <p:stCondLst>
                    <p:cond delay="indefinite"/>
                  </p:stCondLst>
                </p:cTn>
                <p:tgtEl>
                  <p:spTgt spid="13"/>
                </p:tgtEl>
              </p:cMediaNode>
            </p:video>
          </p:childTnLst>
        </p:cTn>
      </p:par>
    </p:tnLst>
    <p:bldLst>
      <p:bldP spid="14" grpId="0"/>
      <p:bldP spid="15" grpId="0"/>
      <p:bldP spid="16" grpId="0"/>
      <p:bldP spid="17" grpId="0" animBg="1"/>
      <p:bldP spid="18" grpId="0"/>
      <p:bldP spid="19" grpId="0" animBg="1"/>
      <p:bldP spid="31" grpId="0"/>
      <p:bldP spid="32" grpId="0" animBg="1"/>
      <p:bldP spid="33" grpId="0"/>
      <p:bldP spid="34" grpId="0" animBg="1"/>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3944590" y="2843554"/>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2400" b="1" dirty="0" smtClean="0">
                <a:latin typeface="黑体" panose="02010609060101010101" pitchFamily="49" charset="-122"/>
                <a:ea typeface="黑体" panose="02010609060101010101" pitchFamily="49" charset="-122"/>
              </a:rPr>
              <a:t>1.3</a:t>
            </a:r>
            <a:endParaRPr lang="zh-CN" altLang="en-US" sz="2400" b="1" dirty="0">
              <a:latin typeface="黑体" panose="02010609060101010101" pitchFamily="49" charset="-122"/>
              <a:ea typeface="黑体" panose="02010609060101010101" pitchFamily="49" charset="-122"/>
            </a:endParaRPr>
          </a:p>
        </p:txBody>
      </p:sp>
      <p:sp>
        <p:nvSpPr>
          <p:cNvPr id="2" name="矩形 1"/>
          <p:cNvSpPr/>
          <p:nvPr/>
        </p:nvSpPr>
        <p:spPr>
          <a:xfrm>
            <a:off x="4807934" y="2368652"/>
            <a:ext cx="3923836" cy="1265155"/>
          </a:xfrm>
          <a:prstGeom prst="rect">
            <a:avLst/>
          </a:prstGeom>
        </p:spPr>
        <p:txBody>
          <a:bodyPr wrap="square">
            <a:spAutoFit/>
          </a:bodyPr>
          <a:lstStyle/>
          <a:p>
            <a:pPr>
              <a:lnSpc>
                <a:spcPct val="200000"/>
              </a:lnSpc>
            </a:pPr>
            <a:r>
              <a:rPr lang="zh-CN" altLang="en-US" sz="4400" b="1" dirty="0" smtClean="0">
                <a:latin typeface="华文仿宋" panose="02010600040101010101" pitchFamily="2" charset="-122"/>
                <a:ea typeface="华文仿宋" panose="02010600040101010101" pitchFamily="2" charset="-122"/>
              </a:rPr>
              <a:t>机器人技术</a:t>
            </a:r>
            <a:endParaRPr lang="zh-CN" altLang="en-US" sz="4400" b="1"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746214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1268" y="2492896"/>
            <a:ext cx="3860791" cy="2592288"/>
          </a:xfrm>
          <a:prstGeom prst="rect">
            <a:avLst/>
          </a:prstGeom>
          <a:ln>
            <a:noFill/>
          </a:ln>
        </p:spPr>
      </p:pic>
      <p:sp>
        <p:nvSpPr>
          <p:cNvPr id="24" name="圆角矩形 23"/>
          <p:cNvSpPr/>
          <p:nvPr/>
        </p:nvSpPr>
        <p:spPr>
          <a:xfrm>
            <a:off x="5895449" y="2492896"/>
            <a:ext cx="416575" cy="1152128"/>
          </a:xfrm>
          <a:prstGeom prst="roundRect">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b="1" dirty="0">
                <a:solidFill>
                  <a:schemeClr val="tx1"/>
                </a:solidFill>
                <a:latin typeface="微软雅黑" pitchFamily="34" charset="-122"/>
                <a:ea typeface="微软雅黑" pitchFamily="34" charset="-122"/>
              </a:rPr>
              <a:t>交流</a:t>
            </a:r>
          </a:p>
        </p:txBody>
      </p:sp>
      <p:sp>
        <p:nvSpPr>
          <p:cNvPr id="25" name="圆角矩形 24"/>
          <p:cNvSpPr/>
          <p:nvPr/>
        </p:nvSpPr>
        <p:spPr>
          <a:xfrm>
            <a:off x="5895449" y="3933056"/>
            <a:ext cx="416575" cy="1152128"/>
          </a:xfrm>
          <a:prstGeom prst="roundRect">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b="1" dirty="0">
                <a:solidFill>
                  <a:schemeClr val="tx1"/>
                </a:solidFill>
                <a:latin typeface="微软雅黑" pitchFamily="34" charset="-122"/>
                <a:ea typeface="微软雅黑" pitchFamily="34" charset="-122"/>
              </a:rPr>
              <a:t>做事</a:t>
            </a:r>
          </a:p>
        </p:txBody>
      </p:sp>
      <p:pic>
        <p:nvPicPr>
          <p:cNvPr id="26" name="siri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92432" y="1196751"/>
            <a:ext cx="2592000" cy="4609896"/>
          </a:xfrm>
          <a:prstGeom prst="rect">
            <a:avLst/>
          </a:prstGeom>
          <a:ln>
            <a:solidFill>
              <a:srgbClr val="05B673"/>
            </a:solidFill>
          </a:ln>
        </p:spPr>
      </p:pic>
      <p:sp>
        <p:nvSpPr>
          <p:cNvPr id="27" name="TextBox 4"/>
          <p:cNvSpPr txBox="1"/>
          <p:nvPr/>
        </p:nvSpPr>
        <p:spPr>
          <a:xfrm>
            <a:off x="767410" y="692696"/>
            <a:ext cx="5755617" cy="523220"/>
          </a:xfrm>
          <a:prstGeom prst="rect">
            <a:avLst/>
          </a:prstGeom>
          <a:noFill/>
        </p:spPr>
        <p:txBody>
          <a:bodyPr wrap="square" rtlCol="0">
            <a:spAutoFit/>
          </a:bodyPr>
          <a:lstStyle/>
          <a:p>
            <a:r>
              <a:rPr lang="zh-CN" altLang="en-US" sz="2800" b="1" dirty="0" smtClean="0">
                <a:solidFill>
                  <a:srgbClr val="66F1C8"/>
                </a:solidFill>
                <a:latin typeface="微软雅黑" pitchFamily="34" charset="-122"/>
                <a:ea typeface="微软雅黑" pitchFamily="34" charset="-122"/>
              </a:rPr>
              <a:t>机器人</a:t>
            </a:r>
            <a:endParaRPr lang="zh-CN" altLang="en-US" sz="2800" b="1" dirty="0">
              <a:solidFill>
                <a:srgbClr val="66F1C8"/>
              </a:solidFill>
              <a:latin typeface="微软雅黑" panose="020B0503020204020204" pitchFamily="34" charset="-122"/>
              <a:ea typeface="微软雅黑" panose="020B0503020204020204" pitchFamily="34" charset="-122"/>
            </a:endParaRPr>
          </a:p>
        </p:txBody>
      </p:sp>
      <p:sp>
        <p:nvSpPr>
          <p:cNvPr id="28" name="TextBox 5"/>
          <p:cNvSpPr txBox="1"/>
          <p:nvPr/>
        </p:nvSpPr>
        <p:spPr>
          <a:xfrm>
            <a:off x="803784" y="1290246"/>
            <a:ext cx="5724264" cy="338554"/>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让机器能想会做</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47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p:cTn id="7" dur="500" fill="hold"/>
                                        <p:tgtEl>
                                          <p:spTgt spid="27">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27">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6"/>
                </p:tgtEl>
              </p:cMediaNode>
            </p:video>
          </p:childTnLst>
        </p:cTn>
      </p:par>
    </p:tnLst>
    <p:bldLst>
      <p:bldP spid="24" grpId="0" animBg="1"/>
      <p:bldP spid="25" grpId="0" animBg="1"/>
      <p:bldP spid="27" grpId="0" build="p"/>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微软3去掉n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2144" y="1268760"/>
            <a:ext cx="2592000" cy="4609900"/>
          </a:xfrm>
          <a:prstGeom prst="rect">
            <a:avLst/>
          </a:prstGeom>
          <a:ln>
            <a:solidFill>
              <a:srgbClr val="05B673"/>
            </a:solidFill>
          </a:ln>
        </p:spPr>
      </p:pic>
      <p:sp>
        <p:nvSpPr>
          <p:cNvPr id="14" name="TextBox 4"/>
          <p:cNvSpPr txBox="1"/>
          <p:nvPr/>
        </p:nvSpPr>
        <p:spPr>
          <a:xfrm>
            <a:off x="767410" y="692696"/>
            <a:ext cx="5755617" cy="523220"/>
          </a:xfrm>
          <a:prstGeom prst="rect">
            <a:avLst/>
          </a:prstGeom>
          <a:noFill/>
        </p:spPr>
        <p:txBody>
          <a:bodyPr wrap="square" rtlCol="0">
            <a:spAutoFit/>
          </a:bodyPr>
          <a:lstStyle/>
          <a:p>
            <a:r>
              <a:rPr lang="zh-CN" altLang="en-US" sz="2800" b="1" dirty="0" smtClean="0">
                <a:solidFill>
                  <a:srgbClr val="66F1C8"/>
                </a:solidFill>
                <a:latin typeface="微软雅黑" panose="020B0503020204020204" pitchFamily="34" charset="-122"/>
                <a:ea typeface="微软雅黑" panose="020B0503020204020204" pitchFamily="34" charset="-122"/>
              </a:rPr>
              <a:t>机器同声翻译</a:t>
            </a:r>
            <a:endParaRPr lang="zh-CN" altLang="en-US" sz="2800" b="1" dirty="0">
              <a:solidFill>
                <a:srgbClr val="66F1C8"/>
              </a:solidFill>
              <a:latin typeface="微软雅黑" panose="020B0503020204020204" pitchFamily="34" charset="-122"/>
              <a:ea typeface="微软雅黑" panose="020B0503020204020204" pitchFamily="34" charset="-122"/>
            </a:endParaRPr>
          </a:p>
        </p:txBody>
      </p:sp>
      <p:sp>
        <p:nvSpPr>
          <p:cNvPr id="15" name="TextBox 5"/>
          <p:cNvSpPr txBox="1"/>
          <p:nvPr/>
        </p:nvSpPr>
        <p:spPr>
          <a:xfrm>
            <a:off x="803784" y="1290246"/>
            <a:ext cx="5724264"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让机器能听会说</a:t>
            </a:r>
            <a:endParaRPr lang="zh-CN" altLang="en-US" sz="1600" dirty="0">
              <a:latin typeface="微软雅黑" panose="020B0503020204020204" pitchFamily="34" charset="-122"/>
              <a:ea typeface="微软雅黑" panose="020B0503020204020204" pitchFamily="34" charset="-122"/>
            </a:endParaRPr>
          </a:p>
        </p:txBody>
      </p:sp>
      <p:sp>
        <p:nvSpPr>
          <p:cNvPr id="16" name="矩形 15"/>
          <p:cNvSpPr/>
          <p:nvPr/>
        </p:nvSpPr>
        <p:spPr>
          <a:xfrm>
            <a:off x="2742978" y="2371657"/>
            <a:ext cx="543739"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降噪</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17" name="圆角矩形 16"/>
          <p:cNvSpPr/>
          <p:nvPr/>
        </p:nvSpPr>
        <p:spPr>
          <a:xfrm>
            <a:off x="2495600" y="2373420"/>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8" name="矩形 17"/>
          <p:cNvSpPr/>
          <p:nvPr/>
        </p:nvSpPr>
        <p:spPr>
          <a:xfrm>
            <a:off x="2563442" y="3081090"/>
            <a:ext cx="902811"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语音识别</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19" name="圆角矩形 18"/>
          <p:cNvSpPr/>
          <p:nvPr/>
        </p:nvSpPr>
        <p:spPr>
          <a:xfrm>
            <a:off x="2495600" y="3082853"/>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1" name="矩形 30"/>
          <p:cNvSpPr/>
          <p:nvPr/>
        </p:nvSpPr>
        <p:spPr>
          <a:xfrm>
            <a:off x="2563442" y="3790523"/>
            <a:ext cx="902811"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机器翻译</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32" name="圆角矩形 31"/>
          <p:cNvSpPr/>
          <p:nvPr/>
        </p:nvSpPr>
        <p:spPr>
          <a:xfrm>
            <a:off x="2495600" y="3792286"/>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3" name="矩形 32"/>
          <p:cNvSpPr/>
          <p:nvPr/>
        </p:nvSpPr>
        <p:spPr>
          <a:xfrm>
            <a:off x="2563442" y="4538073"/>
            <a:ext cx="902811" cy="378886"/>
          </a:xfrm>
          <a:prstGeom prst="rect">
            <a:avLst/>
          </a:prstGeom>
        </p:spPr>
        <p:txBody>
          <a:bodyPr wrap="none" anchor="ctr">
            <a:spAutoFit/>
          </a:bodyPr>
          <a:lstStyle/>
          <a:p>
            <a:pPr algn="ctr">
              <a:lnSpc>
                <a:spcPct val="150000"/>
              </a:lnSpc>
            </a:pPr>
            <a:r>
              <a:rPr lang="zh-CN" altLang="en-US" sz="1400" dirty="0" smtClean="0">
                <a:latin typeface="微软雅黑 Light" panose="020B0502040204020203" pitchFamily="34" charset="-122"/>
                <a:ea typeface="微软雅黑 Light" panose="020B0502040204020203" pitchFamily="34" charset="-122"/>
                <a:cs typeface="Heiti SC Light" charset="-122"/>
              </a:rPr>
              <a:t>语音合成</a:t>
            </a:r>
            <a:endParaRPr lang="zh-CN" altLang="en-US" sz="1400" dirty="0">
              <a:latin typeface="微软雅黑 Light" panose="020B0502040204020203" pitchFamily="34" charset="-122"/>
              <a:ea typeface="微软雅黑 Light" panose="020B0502040204020203" pitchFamily="34" charset="-122"/>
              <a:cs typeface="Heiti SC Light" charset="-122"/>
            </a:endParaRPr>
          </a:p>
        </p:txBody>
      </p:sp>
      <p:sp>
        <p:nvSpPr>
          <p:cNvPr id="34" name="圆角矩形 33"/>
          <p:cNvSpPr/>
          <p:nvPr/>
        </p:nvSpPr>
        <p:spPr>
          <a:xfrm>
            <a:off x="2495600" y="4539836"/>
            <a:ext cx="1038495" cy="401332"/>
          </a:xfrm>
          <a:prstGeom prst="roundRect">
            <a:avLst/>
          </a:prstGeom>
          <a:noFill/>
          <a:ln w="127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pic>
        <p:nvPicPr>
          <p:cNvPr id="35" name="图片 34"/>
          <p:cNvPicPr>
            <a:picLocks noChangeAspect="1"/>
          </p:cNvPicPr>
          <p:nvPr/>
        </p:nvPicPr>
        <p:blipFill>
          <a:blip r:embed="rId6"/>
          <a:stretch>
            <a:fillRect/>
          </a:stretch>
        </p:blipFill>
        <p:spPr>
          <a:xfrm>
            <a:off x="4339393" y="2219369"/>
            <a:ext cx="1318256" cy="709433"/>
          </a:xfrm>
          <a:prstGeom prst="rect">
            <a:avLst/>
          </a:prstGeom>
        </p:spPr>
      </p:pic>
      <p:sp>
        <p:nvSpPr>
          <p:cNvPr id="36" name="文本框 4"/>
          <p:cNvSpPr txBox="1"/>
          <p:nvPr/>
        </p:nvSpPr>
        <p:spPr>
          <a:xfrm>
            <a:off x="4386815" y="3198168"/>
            <a:ext cx="1223412" cy="230832"/>
          </a:xfrm>
          <a:prstGeom prst="rect">
            <a:avLst/>
          </a:prstGeom>
          <a:noFill/>
        </p:spPr>
        <p:txBody>
          <a:bodyPr wrap="none" rtlCol="0">
            <a:spAutoFit/>
          </a:bodyPr>
          <a:lstStyle/>
          <a:p>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下班后，我要去健身</a:t>
            </a:r>
            <a:endParaRPr kumimoji="1" lang="zh-CN" altLang="en-US" sz="900" dirty="0">
              <a:latin typeface="Segoe UI" panose="020B0502040204020203" pitchFamily="34" charset="0"/>
              <a:ea typeface="微软雅黑" panose="020B0503020204020204" pitchFamily="34" charset="-122"/>
              <a:cs typeface="Segoe UI" panose="020B0502040204020203" pitchFamily="34" charset="0"/>
            </a:endParaRPr>
          </a:p>
        </p:txBody>
      </p:sp>
      <p:sp>
        <p:nvSpPr>
          <p:cNvPr id="37" name="文本框 4"/>
          <p:cNvSpPr txBox="1"/>
          <p:nvPr/>
        </p:nvSpPr>
        <p:spPr>
          <a:xfrm>
            <a:off x="4204874" y="3864549"/>
            <a:ext cx="1691489" cy="230832"/>
          </a:xfrm>
          <a:prstGeom prst="rect">
            <a:avLst/>
          </a:prstGeom>
          <a:noFill/>
        </p:spPr>
        <p:txBody>
          <a:bodyPr wrap="none" rtlCol="0">
            <a:spAutoFit/>
          </a:bodyPr>
          <a:lstStyle/>
          <a:p>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After</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work,</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I</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will</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go</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to</a:t>
            </a:r>
            <a:r>
              <a:rPr kumimoji="1" lang="zh-CN" altLang="en-US" sz="900" dirty="0" smtClean="0">
                <a:latin typeface="Segoe UI" panose="020B0502040204020203" pitchFamily="34" charset="0"/>
                <a:ea typeface="微软雅黑" panose="020B0503020204020204" pitchFamily="34" charset="-122"/>
                <a:cs typeface="Segoe UI" panose="020B0502040204020203" pitchFamily="34" charset="0"/>
              </a:rPr>
              <a:t> </a:t>
            </a:r>
            <a:r>
              <a:rPr kumimoji="1" lang="en-US" altLang="zh-CN" sz="900" dirty="0" smtClean="0">
                <a:latin typeface="Segoe UI" panose="020B0502040204020203" pitchFamily="34" charset="0"/>
                <a:ea typeface="微软雅黑" panose="020B0503020204020204" pitchFamily="34" charset="-122"/>
                <a:cs typeface="Segoe UI" panose="020B0502040204020203" pitchFamily="34" charset="0"/>
              </a:rPr>
              <a:t>fitness.</a:t>
            </a:r>
            <a:endParaRPr kumimoji="1" lang="zh-CN" altLang="en-US" sz="900" dirty="0">
              <a:latin typeface="Segoe UI" panose="020B0502040204020203" pitchFamily="34" charset="0"/>
              <a:ea typeface="微软雅黑" panose="020B0503020204020204" pitchFamily="34" charset="-122"/>
              <a:cs typeface="Segoe UI" panose="020B0502040204020203" pitchFamily="34" charset="0"/>
            </a:endParaRPr>
          </a:p>
        </p:txBody>
      </p:sp>
      <p:pic>
        <p:nvPicPr>
          <p:cNvPr id="38" name="图片 37"/>
          <p:cNvPicPr>
            <a:picLocks noChangeAspect="1"/>
          </p:cNvPicPr>
          <p:nvPr/>
        </p:nvPicPr>
        <p:blipFill>
          <a:blip r:embed="rId6"/>
          <a:stretch>
            <a:fillRect/>
          </a:stretch>
        </p:blipFill>
        <p:spPr>
          <a:xfrm rot="10800000">
            <a:off x="4339394" y="4385785"/>
            <a:ext cx="1318256" cy="709433"/>
          </a:xfrm>
          <a:prstGeom prst="rect">
            <a:avLst/>
          </a:prstGeom>
        </p:spPr>
      </p:pic>
      <p:cxnSp>
        <p:nvCxnSpPr>
          <p:cNvPr id="39" name="直接连接符 18"/>
          <p:cNvCxnSpPr>
            <a:stCxn id="19" idx="0"/>
            <a:endCxn id="17" idx="2"/>
          </p:cNvCxnSpPr>
          <p:nvPr/>
        </p:nvCxnSpPr>
        <p:spPr>
          <a:xfrm flipV="1">
            <a:off x="3014848" y="2774752"/>
            <a:ext cx="0" cy="308101"/>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接连接符 18"/>
          <p:cNvCxnSpPr>
            <a:stCxn id="32" idx="0"/>
            <a:endCxn id="19" idx="2"/>
          </p:cNvCxnSpPr>
          <p:nvPr/>
        </p:nvCxnSpPr>
        <p:spPr>
          <a:xfrm flipV="1">
            <a:off x="3014848" y="3484185"/>
            <a:ext cx="0" cy="308101"/>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接连接符 18"/>
          <p:cNvCxnSpPr>
            <a:stCxn id="33" idx="0"/>
            <a:endCxn id="32" idx="2"/>
          </p:cNvCxnSpPr>
          <p:nvPr/>
        </p:nvCxnSpPr>
        <p:spPr>
          <a:xfrm flipV="1">
            <a:off x="3014848" y="4193618"/>
            <a:ext cx="0" cy="344455"/>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接连接符 18"/>
          <p:cNvCxnSpPr>
            <a:stCxn id="36" idx="0"/>
            <a:endCxn id="35" idx="2"/>
          </p:cNvCxnSpPr>
          <p:nvPr/>
        </p:nvCxnSpPr>
        <p:spPr>
          <a:xfrm flipV="1">
            <a:off x="4998521" y="2928802"/>
            <a:ext cx="0" cy="269366"/>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18"/>
          <p:cNvCxnSpPr>
            <a:stCxn id="37" idx="0"/>
            <a:endCxn id="36" idx="2"/>
          </p:cNvCxnSpPr>
          <p:nvPr/>
        </p:nvCxnSpPr>
        <p:spPr>
          <a:xfrm flipH="1" flipV="1">
            <a:off x="4998521" y="3429000"/>
            <a:ext cx="52098" cy="435549"/>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18"/>
          <p:cNvCxnSpPr>
            <a:stCxn id="38" idx="2"/>
            <a:endCxn id="37" idx="2"/>
          </p:cNvCxnSpPr>
          <p:nvPr/>
        </p:nvCxnSpPr>
        <p:spPr>
          <a:xfrm flipV="1">
            <a:off x="4998522" y="4095381"/>
            <a:ext cx="52097" cy="290404"/>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13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up)">
                                      <p:cBhvr>
                                        <p:cTn id="33" dur="500"/>
                                        <p:tgtEl>
                                          <p:spTgt spid="39"/>
                                        </p:tgtEl>
                                      </p:cBhvr>
                                    </p:animEffect>
                                  </p:childTnLst>
                                </p:cTn>
                              </p:par>
                            </p:childTnLst>
                          </p:cTn>
                        </p:par>
                        <p:par>
                          <p:cTn id="34" fill="hold">
                            <p:stCondLst>
                              <p:cond delay="1500"/>
                            </p:stCondLst>
                            <p:childTnLst>
                              <p:par>
                                <p:cTn id="35" presetID="16" presetClass="entr" presetSubtype="37"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500"/>
                                        <p:tgtEl>
                                          <p:spTgt spid="1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outVertical)">
                                      <p:cBhvr>
                                        <p:cTn id="40" dur="500"/>
                                        <p:tgtEl>
                                          <p:spTgt spid="18"/>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up)">
                                      <p:cBhvr>
                                        <p:cTn id="44" dur="500"/>
                                        <p:tgtEl>
                                          <p:spTgt spid="42"/>
                                        </p:tgtEl>
                                      </p:cBhvr>
                                    </p:animEffect>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childTnLst>
                          </p:cTn>
                        </p:par>
                        <p:par>
                          <p:cTn id="49" fill="hold">
                            <p:stCondLst>
                              <p:cond delay="3000"/>
                            </p:stCondLst>
                            <p:childTnLst>
                              <p:par>
                                <p:cTn id="50" presetID="22" presetClass="entr" presetSubtype="1"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up)">
                                      <p:cBhvr>
                                        <p:cTn id="52" dur="500"/>
                                        <p:tgtEl>
                                          <p:spTgt spid="40"/>
                                        </p:tgtEl>
                                      </p:cBhvr>
                                    </p:animEffect>
                                  </p:childTnLst>
                                </p:cTn>
                              </p:par>
                            </p:childTnLst>
                          </p:cTn>
                        </p:par>
                        <p:par>
                          <p:cTn id="53" fill="hold">
                            <p:stCondLst>
                              <p:cond delay="3500"/>
                            </p:stCondLst>
                            <p:childTnLst>
                              <p:par>
                                <p:cTn id="54" presetID="16" presetClass="entr" presetSubtype="37"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outVertical)">
                                      <p:cBhvr>
                                        <p:cTn id="56" dur="500"/>
                                        <p:tgtEl>
                                          <p:spTgt spid="32"/>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childTnLst>
                          </p:cTn>
                        </p:par>
                        <p:par>
                          <p:cTn id="60" fill="hold">
                            <p:stCondLst>
                              <p:cond delay="4000"/>
                            </p:stCondLst>
                            <p:childTnLst>
                              <p:par>
                                <p:cTn id="61" presetID="22" presetClass="entr" presetSubtype="1"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up)">
                                      <p:cBhvr>
                                        <p:cTn id="63" dur="500"/>
                                        <p:tgtEl>
                                          <p:spTgt spid="43"/>
                                        </p:tgtEl>
                                      </p:cBhvr>
                                    </p:animEffect>
                                  </p:childTnLst>
                                </p:cTn>
                              </p:par>
                            </p:childTnLst>
                          </p:cTn>
                        </p:par>
                        <p:par>
                          <p:cTn id="64" fill="hold">
                            <p:stCondLst>
                              <p:cond delay="4500"/>
                            </p:stCondLst>
                            <p:childTnLst>
                              <p:par>
                                <p:cTn id="65" presetID="53" presetClass="entr" presetSubtype="16"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fltVal val="0"/>
                                          </p:val>
                                        </p:tav>
                                        <p:tav tm="100000">
                                          <p:val>
                                            <p:strVal val="#ppt_w"/>
                                          </p:val>
                                        </p:tav>
                                      </p:tavLst>
                                    </p:anim>
                                    <p:anim calcmode="lin" valueType="num">
                                      <p:cBhvr>
                                        <p:cTn id="68" dur="500" fill="hold"/>
                                        <p:tgtEl>
                                          <p:spTgt spid="37"/>
                                        </p:tgtEl>
                                        <p:attrNameLst>
                                          <p:attrName>ppt_h</p:attrName>
                                        </p:attrNameLst>
                                      </p:cBhvr>
                                      <p:tavLst>
                                        <p:tav tm="0">
                                          <p:val>
                                            <p:fltVal val="0"/>
                                          </p:val>
                                        </p:tav>
                                        <p:tav tm="100000">
                                          <p:val>
                                            <p:strVal val="#ppt_h"/>
                                          </p:val>
                                        </p:tav>
                                      </p:tavLst>
                                    </p:anim>
                                    <p:animEffect transition="in" filter="fade">
                                      <p:cBhvr>
                                        <p:cTn id="69" dur="500"/>
                                        <p:tgtEl>
                                          <p:spTgt spid="37"/>
                                        </p:tgtEl>
                                      </p:cBhvr>
                                    </p:animEffect>
                                  </p:childTnLst>
                                </p:cTn>
                              </p:par>
                            </p:childTnLst>
                          </p:cTn>
                        </p:par>
                        <p:par>
                          <p:cTn id="70" fill="hold">
                            <p:stCondLst>
                              <p:cond delay="5000"/>
                            </p:stCondLst>
                            <p:childTnLst>
                              <p:par>
                                <p:cTn id="71" presetID="22" presetClass="entr" presetSubtype="1"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up)">
                                      <p:cBhvr>
                                        <p:cTn id="73" dur="500"/>
                                        <p:tgtEl>
                                          <p:spTgt spid="41"/>
                                        </p:tgtEl>
                                      </p:cBhvr>
                                    </p:animEffect>
                                  </p:childTnLst>
                                </p:cTn>
                              </p:par>
                            </p:childTnLst>
                          </p:cTn>
                        </p:par>
                        <p:par>
                          <p:cTn id="74" fill="hold">
                            <p:stCondLst>
                              <p:cond delay="5500"/>
                            </p:stCondLst>
                            <p:childTnLst>
                              <p:par>
                                <p:cTn id="75" presetID="16" presetClass="entr" presetSubtype="37"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arn(outVertical)">
                                      <p:cBhvr>
                                        <p:cTn id="77" dur="500"/>
                                        <p:tgtEl>
                                          <p:spTgt spid="33"/>
                                        </p:tgtEl>
                                      </p:cBhvr>
                                    </p:animEffect>
                                  </p:childTnLst>
                                </p:cTn>
                              </p:par>
                              <p:par>
                                <p:cTn id="78" presetID="16" presetClass="entr" presetSubtype="37"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arn(outVertical)">
                                      <p:cBhvr>
                                        <p:cTn id="80" dur="500"/>
                                        <p:tgtEl>
                                          <p:spTgt spid="34"/>
                                        </p:tgtEl>
                                      </p:cBhvr>
                                    </p:animEffect>
                                  </p:childTnLst>
                                </p:cTn>
                              </p:par>
                            </p:childTnLst>
                          </p:cTn>
                        </p:par>
                        <p:par>
                          <p:cTn id="81" fill="hold">
                            <p:stCondLst>
                              <p:cond delay="6000"/>
                            </p:stCondLst>
                            <p:childTnLst>
                              <p:par>
                                <p:cTn id="82" presetID="22" presetClass="entr" presetSubtype="1" fill="hold"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wipe(up)">
                                      <p:cBhvr>
                                        <p:cTn id="84" dur="500"/>
                                        <p:tgtEl>
                                          <p:spTgt spid="44"/>
                                        </p:tgtEl>
                                      </p:cBhvr>
                                    </p:animEffect>
                                  </p:childTnLst>
                                </p:cTn>
                              </p:par>
                            </p:childTnLst>
                          </p:cTn>
                        </p:par>
                        <p:par>
                          <p:cTn id="85" fill="hold">
                            <p:stCondLst>
                              <p:cond delay="6500"/>
                            </p:stCondLst>
                            <p:childTnLst>
                              <p:par>
                                <p:cTn id="86" presetID="10" presetClass="entr" presetSubtype="0" fill="hold"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9" fill="hold" display="0">
                  <p:stCondLst>
                    <p:cond delay="indefinite"/>
                  </p:stCondLst>
                </p:cTn>
                <p:tgtEl>
                  <p:spTgt spid="13"/>
                </p:tgtEl>
              </p:cMediaNode>
            </p:video>
          </p:childTnLst>
        </p:cTn>
      </p:par>
    </p:tnLst>
    <p:bldLst>
      <p:bldP spid="14" grpId="0"/>
      <p:bldP spid="15" grpId="0"/>
      <p:bldP spid="16" grpId="0"/>
      <p:bldP spid="17" grpId="0" animBg="1"/>
      <p:bldP spid="18" grpId="0"/>
      <p:bldP spid="19" grpId="0" animBg="1"/>
      <p:bldP spid="31" grpId="0"/>
      <p:bldP spid="32" grpId="0" animBg="1"/>
      <p:bldP spid="33" grpId="0"/>
      <p:bldP spid="34" grpId="0" animBg="1"/>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895279" y="2708643"/>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4800" b="1" dirty="0" smtClean="0">
                <a:latin typeface="黑体" panose="02010609060101010101" pitchFamily="49" charset="-122"/>
                <a:ea typeface="黑体" panose="02010609060101010101" pitchFamily="49" charset="-122"/>
              </a:rPr>
              <a:t>2</a:t>
            </a:r>
            <a:endParaRPr lang="zh-CN" altLang="en-US" sz="4800" b="1" dirty="0">
              <a:latin typeface="黑体" panose="02010609060101010101" pitchFamily="49" charset="-122"/>
              <a:ea typeface="黑体" panose="02010609060101010101" pitchFamily="49" charset="-122"/>
            </a:endParaRPr>
          </a:p>
        </p:txBody>
      </p:sp>
      <p:sp>
        <p:nvSpPr>
          <p:cNvPr id="3" name="矩形 2"/>
          <p:cNvSpPr/>
          <p:nvPr/>
        </p:nvSpPr>
        <p:spPr>
          <a:xfrm>
            <a:off x="3758623" y="2233741"/>
            <a:ext cx="5647706" cy="1446550"/>
          </a:xfrm>
          <a:prstGeom prst="rect">
            <a:avLst/>
          </a:prstGeom>
        </p:spPr>
        <p:txBody>
          <a:bodyPr wrap="square">
            <a:spAutoFit/>
          </a:bodyPr>
          <a:lstStyle/>
          <a:p>
            <a:pPr>
              <a:lnSpc>
                <a:spcPct val="200000"/>
              </a:lnSpc>
            </a:pPr>
            <a:r>
              <a:rPr lang="zh-CN" altLang="en-US" sz="4400" b="1" dirty="0" smtClean="0">
                <a:latin typeface="华文仿宋" panose="02010600040101010101" pitchFamily="2" charset="-122"/>
                <a:ea typeface="华文仿宋" panose="02010600040101010101" pitchFamily="2" charset="-122"/>
              </a:rPr>
              <a:t>机器学习与案例体验</a:t>
            </a:r>
            <a:endParaRPr lang="zh-CN" altLang="en-US" sz="4400" b="1"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876317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54242" y="869430"/>
            <a:ext cx="9233941" cy="1569660"/>
          </a:xfrm>
          <a:prstGeom prst="rect">
            <a:avLst/>
          </a:prstGeom>
          <a:noFill/>
        </p:spPr>
        <p:txBody>
          <a:bodyPr wrap="square" rtlCol="0">
            <a:spAutoFit/>
          </a:bodyPr>
          <a:lstStyle/>
          <a:p>
            <a:pPr>
              <a:lnSpc>
                <a:spcPct val="150000"/>
              </a:lnSpc>
            </a:pPr>
            <a:r>
              <a:rPr lang="zh-CN" altLang="en-US" sz="3200" dirty="0" smtClean="0">
                <a:latin typeface="仿宋" panose="02010609060101010101" pitchFamily="49" charset="-122"/>
                <a:ea typeface="仿宋" panose="02010609060101010101" pitchFamily="49" charset="-122"/>
              </a:rPr>
              <a:t>    人工智能涉及内容很广，其最核心的能力就是根据给定的输入做出判断或预测。</a:t>
            </a:r>
            <a:endParaRPr lang="zh-CN" altLang="en-US" sz="3200" dirty="0">
              <a:latin typeface="仿宋" panose="02010609060101010101" pitchFamily="49" charset="-122"/>
              <a:ea typeface="仿宋" panose="02010609060101010101" pitchFamily="49" charset="-122"/>
            </a:endParaRPr>
          </a:p>
        </p:txBody>
      </p:sp>
      <p:sp>
        <p:nvSpPr>
          <p:cNvPr id="6" name="文本框 5"/>
          <p:cNvSpPr txBox="1"/>
          <p:nvPr/>
        </p:nvSpPr>
        <p:spPr>
          <a:xfrm>
            <a:off x="1154242" y="2439090"/>
            <a:ext cx="7300210" cy="954107"/>
          </a:xfrm>
          <a:prstGeom prst="rect">
            <a:avLst/>
          </a:prstGeom>
          <a:noFill/>
        </p:spPr>
        <p:txBody>
          <a:bodyPr wrap="square" rtlCol="0">
            <a:spAutoFit/>
          </a:bodyPr>
          <a:lstStyle/>
          <a:p>
            <a:r>
              <a:rPr lang="zh-CN" altLang="en-US" sz="2800" dirty="0" smtClean="0">
                <a:latin typeface="仿宋" panose="02010609060101010101" pitchFamily="49" charset="-122"/>
                <a:ea typeface="仿宋" panose="02010609060101010101" pitchFamily="49" charset="-122"/>
              </a:rPr>
              <a:t>如：</a:t>
            </a:r>
            <a:endParaRPr lang="en-US" altLang="zh-CN" sz="2800" dirty="0" smtClean="0">
              <a:latin typeface="仿宋" panose="02010609060101010101" pitchFamily="49" charset="-122"/>
              <a:ea typeface="仿宋" panose="02010609060101010101" pitchFamily="49" charset="-122"/>
            </a:endParaRPr>
          </a:p>
          <a:p>
            <a:r>
              <a:rPr lang="zh-CN" altLang="en-US" sz="2800" dirty="0" smtClean="0">
                <a:latin typeface="仿宋" panose="02010609060101010101" pitchFamily="49" charset="-122"/>
                <a:ea typeface="仿宋" panose="02010609060101010101" pitchFamily="49" charset="-122"/>
              </a:rPr>
              <a:t>根据输入的照片，判断照片中的人是谁</a:t>
            </a:r>
            <a:endParaRPr lang="zh-CN" altLang="en-US" sz="2800" dirty="0">
              <a:latin typeface="仿宋" panose="02010609060101010101" pitchFamily="49" charset="-122"/>
              <a:ea typeface="仿宋" panose="02010609060101010101" pitchFamily="49"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752" y="3671887"/>
            <a:ext cx="7445585" cy="2581939"/>
          </a:xfrm>
          <a:prstGeom prst="rect">
            <a:avLst/>
          </a:prstGeom>
        </p:spPr>
      </p:pic>
    </p:spTree>
    <p:extLst>
      <p:ext uri="{BB962C8B-B14F-4D97-AF65-F5344CB8AC3E}">
        <p14:creationId xmlns:p14="http://schemas.microsoft.com/office/powerpoint/2010/main" val="1965251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37569" y="1926235"/>
            <a:ext cx="1057283" cy="3038497"/>
          </a:xfrm>
          <a:prstGeom prst="rect">
            <a:avLst/>
          </a:prstGeom>
        </p:spPr>
      </p:pic>
      <p:sp>
        <p:nvSpPr>
          <p:cNvPr id="3" name="文本框 2"/>
          <p:cNvSpPr txBox="1"/>
          <p:nvPr/>
        </p:nvSpPr>
        <p:spPr>
          <a:xfrm>
            <a:off x="1317648" y="757004"/>
            <a:ext cx="7571303" cy="584775"/>
          </a:xfrm>
          <a:prstGeom prst="rect">
            <a:avLst/>
          </a:prstGeom>
          <a:noFill/>
        </p:spPr>
        <p:txBody>
          <a:bodyPr wrap="none" rtlCol="0">
            <a:spAutoFit/>
          </a:bodyPr>
          <a:lstStyle/>
          <a:p>
            <a:r>
              <a:rPr lang="zh-CN" altLang="en-US" sz="3200" dirty="0" smtClean="0">
                <a:solidFill>
                  <a:srgbClr val="FFFF00"/>
                </a:solidFill>
                <a:latin typeface="仿宋" panose="02010609060101010101" pitchFamily="49" charset="-122"/>
                <a:ea typeface="仿宋" panose="02010609060101010101" pitchFamily="49" charset="-122"/>
              </a:rPr>
              <a:t>人工智能是如何自动做出判断或预测的？</a:t>
            </a:r>
            <a:endParaRPr lang="zh-CN" altLang="en-US" sz="3200" dirty="0">
              <a:solidFill>
                <a:srgbClr val="FFFF00"/>
              </a:solidFill>
              <a:latin typeface="仿宋" panose="02010609060101010101" pitchFamily="49" charset="-122"/>
              <a:ea typeface="仿宋" panose="02010609060101010101" pitchFamily="49" charset="-122"/>
            </a:endParaRPr>
          </a:p>
        </p:txBody>
      </p:sp>
      <p:sp>
        <p:nvSpPr>
          <p:cNvPr id="4" name="文本框 3"/>
          <p:cNvSpPr txBox="1"/>
          <p:nvPr/>
        </p:nvSpPr>
        <p:spPr>
          <a:xfrm>
            <a:off x="2885607" y="1641422"/>
            <a:ext cx="8994098" cy="1930337"/>
          </a:xfrm>
          <a:prstGeom prst="rect">
            <a:avLst/>
          </a:prstGeom>
          <a:noFill/>
        </p:spPr>
        <p:txBody>
          <a:bodyPr wrap="square" rtlCol="0">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把人知道的规则提前告诉计算机，让计算机根据人工定义的规则来回答特定问题。</a:t>
            </a:r>
            <a:endParaRPr lang="en-US" altLang="zh-CN" sz="2800" dirty="0" smtClean="0">
              <a:latin typeface="仿宋" panose="02010609060101010101" pitchFamily="49" charset="-122"/>
              <a:ea typeface="仿宋" panose="02010609060101010101" pitchFamily="49" charset="-122"/>
            </a:endParaRPr>
          </a:p>
          <a:p>
            <a:pPr>
              <a:lnSpc>
                <a:spcPct val="150000"/>
              </a:lnSpc>
            </a:pPr>
            <a:r>
              <a:rPr lang="en-US" altLang="zh-CN" sz="2800" dirty="0" smtClean="0">
                <a:latin typeface="仿宋" panose="02010609060101010101" pitchFamily="49" charset="-122"/>
                <a:ea typeface="仿宋" panose="02010609060101010101" pitchFamily="49" charset="-122"/>
              </a:rPr>
              <a:t>                —— </a:t>
            </a:r>
            <a:r>
              <a:rPr lang="zh-CN" altLang="en-US" sz="2800" dirty="0" smtClean="0">
                <a:latin typeface="仿宋" panose="02010609060101010101" pitchFamily="49" charset="-122"/>
                <a:ea typeface="仿宋" panose="02010609060101010101" pitchFamily="49" charset="-122"/>
              </a:rPr>
              <a:t>专家系统解决方案</a:t>
            </a:r>
            <a:endParaRPr lang="zh-CN" altLang="en-US" sz="2800" dirty="0">
              <a:latin typeface="仿宋" panose="02010609060101010101" pitchFamily="49" charset="-122"/>
              <a:ea typeface="仿宋" panose="02010609060101010101" pitchFamily="49" charset="-122"/>
            </a:endParaRPr>
          </a:p>
        </p:txBody>
      </p:sp>
      <p:sp>
        <p:nvSpPr>
          <p:cNvPr id="8" name="文本框 7"/>
          <p:cNvSpPr txBox="1"/>
          <p:nvPr/>
        </p:nvSpPr>
        <p:spPr>
          <a:xfrm>
            <a:off x="2885607" y="3702248"/>
            <a:ext cx="7270230" cy="523220"/>
          </a:xfrm>
          <a:prstGeom prst="rect">
            <a:avLst/>
          </a:prstGeom>
          <a:noFill/>
        </p:spPr>
        <p:txBody>
          <a:bodyPr wrap="square" rtlCol="0">
            <a:spAutoFit/>
          </a:bodyPr>
          <a:lstStyle/>
          <a:p>
            <a:r>
              <a:rPr lang="zh-CN" altLang="en-US" sz="2800" dirty="0" smtClean="0">
                <a:latin typeface="仿宋" panose="02010609060101010101" pitchFamily="49" charset="-122"/>
                <a:ea typeface="仿宋" panose="02010609060101010101" pitchFamily="49" charset="-122"/>
              </a:rPr>
              <a:t>语音和图像识别，很难定义具体的规则。</a:t>
            </a:r>
            <a:endParaRPr lang="zh-CN" altLang="en-US" sz="2800" dirty="0">
              <a:latin typeface="仿宋" panose="02010609060101010101" pitchFamily="49" charset="-122"/>
              <a:ea typeface="仿宋" panose="02010609060101010101" pitchFamily="49" charset="-122"/>
            </a:endParaRPr>
          </a:p>
        </p:txBody>
      </p:sp>
      <p:sp>
        <p:nvSpPr>
          <p:cNvPr id="9" name="文本框 8"/>
          <p:cNvSpPr txBox="1"/>
          <p:nvPr/>
        </p:nvSpPr>
        <p:spPr>
          <a:xfrm>
            <a:off x="2885607" y="4355957"/>
            <a:ext cx="8994098" cy="1384995"/>
          </a:xfrm>
          <a:prstGeom prst="rect">
            <a:avLst/>
          </a:prstGeom>
          <a:noFill/>
        </p:spPr>
        <p:txBody>
          <a:bodyPr wrap="square" rtlCol="0">
            <a:spAutoFit/>
          </a:bodyPr>
          <a:lstStyle/>
          <a:p>
            <a:pPr>
              <a:lnSpc>
                <a:spcPct val="150000"/>
              </a:lnSpc>
            </a:pPr>
            <a:r>
              <a:rPr lang="zh-CN" altLang="en-US" sz="2800" dirty="0" smtClean="0">
                <a:solidFill>
                  <a:srgbClr val="FFFF00"/>
                </a:solidFill>
                <a:latin typeface="仿宋" panose="02010609060101010101" pitchFamily="49" charset="-122"/>
                <a:ea typeface="仿宋" panose="02010609060101010101" pitchFamily="49" charset="-122"/>
              </a:rPr>
              <a:t>机器学习</a:t>
            </a:r>
            <a:r>
              <a:rPr lang="zh-CN" altLang="en-US" sz="2800" dirty="0" smtClean="0">
                <a:latin typeface="仿宋" panose="02010609060101010101" pitchFamily="49" charset="-122"/>
                <a:ea typeface="仿宋" panose="02010609060101010101" pitchFamily="49" charset="-122"/>
              </a:rPr>
              <a:t>可让人工智能获得进行预测和判断的能力，成为了当前人工智能的主流方法。</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50802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2933" y="329625"/>
            <a:ext cx="4093801" cy="584775"/>
          </a:xfrm>
          <a:prstGeom prst="rect">
            <a:avLst/>
          </a:prstGeom>
          <a:noFill/>
        </p:spPr>
        <p:txBody>
          <a:bodyPr wrap="square" rtlCol="0">
            <a:spAutoFit/>
          </a:bodyPr>
          <a:lstStyle/>
          <a:p>
            <a:r>
              <a:rPr lang="en-US" altLang="zh-CN" sz="3200" dirty="0" smtClean="0">
                <a:solidFill>
                  <a:srgbClr val="FFFF00"/>
                </a:solidFill>
                <a:latin typeface="仿宋" panose="02010609060101010101" pitchFamily="49" charset="-122"/>
                <a:ea typeface="仿宋" panose="02010609060101010101" pitchFamily="49" charset="-122"/>
              </a:rPr>
              <a:t>1.</a:t>
            </a:r>
            <a:r>
              <a:rPr lang="zh-CN" altLang="en-US" sz="3200" dirty="0" smtClean="0">
                <a:solidFill>
                  <a:srgbClr val="FFFF00"/>
                </a:solidFill>
                <a:latin typeface="仿宋" panose="02010609060101010101" pitchFamily="49" charset="-122"/>
                <a:ea typeface="仿宋" panose="02010609060101010101" pitchFamily="49" charset="-122"/>
              </a:rPr>
              <a:t>机器学习概要</a:t>
            </a:r>
            <a:endParaRPr lang="zh-CN" altLang="en-US" sz="3200" dirty="0">
              <a:solidFill>
                <a:srgbClr val="FFFF00"/>
              </a:solidFill>
              <a:latin typeface="仿宋" panose="02010609060101010101" pitchFamily="49" charset="-122"/>
              <a:ea typeface="仿宋" panose="02010609060101010101" pitchFamily="49" charset="-122"/>
            </a:endParaRPr>
          </a:p>
        </p:txBody>
      </p:sp>
      <p:sp>
        <p:nvSpPr>
          <p:cNvPr id="5" name="文本框 4"/>
          <p:cNvSpPr txBox="1"/>
          <p:nvPr/>
        </p:nvSpPr>
        <p:spPr>
          <a:xfrm>
            <a:off x="1086567" y="1251567"/>
            <a:ext cx="10388182" cy="1113766"/>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机器学习方法通常是从已知数据中学习数据蕴含的规律或者判断规则。以让计算机拥有像人一样的学习能力，模拟和实现人的学习行为和能力。</a:t>
            </a:r>
            <a:endParaRPr lang="zh-CN" altLang="en-US" sz="2400" dirty="0">
              <a:latin typeface="仿宋" panose="02010609060101010101" pitchFamily="49" charset="-122"/>
              <a:ea typeface="仿宋" panose="02010609060101010101" pitchFamily="49" charset="-122"/>
            </a:endParaRPr>
          </a:p>
        </p:txBody>
      </p:sp>
      <p:pic>
        <p:nvPicPr>
          <p:cNvPr id="6" name="Picture 4" descr="https://timgsa.baidu.com/timg?image&amp;quality=80&amp;size=b9999_10000&amp;sec=1526531371418&amp;di=f562eda1eb72f05f85ef1d1c374fee69&amp;imgtype=0&amp;src=http%3A%2F%2Fd.hiphotos.baidu.com%2Fbaike%2Fpic%2Fitem%2F5fdf8db1cb1349542259b6915c4e9258d0094a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567" y="2851684"/>
            <a:ext cx="3552874" cy="236858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976734" y="2702500"/>
            <a:ext cx="6160958" cy="523220"/>
          </a:xfrm>
          <a:prstGeom prst="rect">
            <a:avLst/>
          </a:prstGeom>
          <a:noFill/>
        </p:spPr>
        <p:txBody>
          <a:bodyPr wrap="square" rtlCol="0">
            <a:spAutoFit/>
          </a:bodyPr>
          <a:lstStyle/>
          <a:p>
            <a:r>
              <a:rPr lang="zh-CN" altLang="en-US" sz="2800" dirty="0" smtClean="0">
                <a:latin typeface="华文仿宋" panose="02010600040101010101" pitchFamily="2" charset="-122"/>
                <a:ea typeface="华文仿宋" panose="02010600040101010101" pitchFamily="2" charset="-122"/>
              </a:rPr>
              <a:t>如：构造识别鸢尾花的人工智能系统</a:t>
            </a:r>
            <a:endParaRPr lang="zh-CN" altLang="en-US" sz="2800" dirty="0">
              <a:latin typeface="华文仿宋" panose="02010600040101010101" pitchFamily="2" charset="-122"/>
              <a:ea typeface="华文仿宋" panose="02010600040101010101" pitchFamily="2" charset="-122"/>
            </a:endParaRPr>
          </a:p>
        </p:txBody>
      </p:sp>
      <p:sp>
        <p:nvSpPr>
          <p:cNvPr id="4" name="圆角矩形 3"/>
          <p:cNvSpPr/>
          <p:nvPr/>
        </p:nvSpPr>
        <p:spPr>
          <a:xfrm>
            <a:off x="5321508" y="3814997"/>
            <a:ext cx="1499017" cy="637082"/>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t>提取特征</a:t>
            </a:r>
            <a:endParaRPr lang="zh-CN" altLang="en-US" sz="2400" dirty="0"/>
          </a:p>
        </p:txBody>
      </p:sp>
      <p:sp>
        <p:nvSpPr>
          <p:cNvPr id="7" name="右箭头 6"/>
          <p:cNvSpPr/>
          <p:nvPr/>
        </p:nvSpPr>
        <p:spPr>
          <a:xfrm>
            <a:off x="4714407" y="3897443"/>
            <a:ext cx="479685" cy="389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7565036" y="3818618"/>
            <a:ext cx="1499017" cy="637082"/>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t>分类器</a:t>
            </a:r>
            <a:endParaRPr lang="zh-CN" altLang="en-US" sz="2400" dirty="0"/>
          </a:p>
        </p:txBody>
      </p:sp>
      <p:sp>
        <p:nvSpPr>
          <p:cNvPr id="12" name="右箭头 11"/>
          <p:cNvSpPr/>
          <p:nvPr/>
        </p:nvSpPr>
        <p:spPr>
          <a:xfrm>
            <a:off x="6947941" y="3897443"/>
            <a:ext cx="479685" cy="389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9181475" y="3897443"/>
            <a:ext cx="479685" cy="389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9838544" y="3814997"/>
            <a:ext cx="1499017" cy="637082"/>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t>输出结果</a:t>
            </a:r>
            <a:endParaRPr lang="zh-CN" altLang="en-US" sz="2400" dirty="0"/>
          </a:p>
        </p:txBody>
      </p:sp>
      <p:cxnSp>
        <p:nvCxnSpPr>
          <p:cNvPr id="16" name="直接箭头连接符 15"/>
          <p:cNvCxnSpPr/>
          <p:nvPr/>
        </p:nvCxnSpPr>
        <p:spPr>
          <a:xfrm flipV="1">
            <a:off x="8302052" y="4508166"/>
            <a:ext cx="1" cy="76456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903626" y="5325198"/>
            <a:ext cx="5433935" cy="1200329"/>
          </a:xfrm>
          <a:prstGeom prst="rect">
            <a:avLst/>
          </a:prstGeom>
          <a:noFill/>
        </p:spPr>
        <p:txBody>
          <a:bodyPr wrap="square" rtlCol="0">
            <a:spAutoFit/>
          </a:bodyPr>
          <a:lstStyle/>
          <a:p>
            <a:pPr>
              <a:lnSpc>
                <a:spcPct val="150000"/>
              </a:lnSpc>
            </a:pPr>
            <a:r>
              <a:rPr lang="zh-CN" altLang="en-US" sz="2400" dirty="0" smtClean="0">
                <a:latin typeface="华文仿宋" panose="02010600040101010101" pitchFamily="2" charset="-122"/>
                <a:ea typeface="华文仿宋" panose="02010600040101010101" pitchFamily="2" charset="-122"/>
              </a:rPr>
              <a:t>是一个由特征向量到预测类别的</a:t>
            </a:r>
            <a:r>
              <a:rPr lang="zh-CN" altLang="en-US" sz="2400" dirty="0" smtClean="0">
                <a:solidFill>
                  <a:srgbClr val="FFFF00"/>
                </a:solidFill>
                <a:latin typeface="华文仿宋" panose="02010600040101010101" pitchFamily="2" charset="-122"/>
                <a:ea typeface="华文仿宋" panose="02010600040101010101" pitchFamily="2" charset="-122"/>
              </a:rPr>
              <a:t>函数</a:t>
            </a:r>
            <a:r>
              <a:rPr lang="zh-CN" altLang="en-US" sz="2400" dirty="0" smtClean="0">
                <a:latin typeface="华文仿宋" panose="02010600040101010101" pitchFamily="2" charset="-122"/>
                <a:ea typeface="华文仿宋" panose="02010600040101010101" pitchFamily="2" charset="-122"/>
              </a:rPr>
              <a:t>，是由机器从</a:t>
            </a:r>
            <a:r>
              <a:rPr lang="zh-CN" altLang="en-US" sz="2400" dirty="0" smtClean="0">
                <a:solidFill>
                  <a:srgbClr val="FFFF00"/>
                </a:solidFill>
                <a:latin typeface="华文仿宋" panose="02010600040101010101" pitchFamily="2" charset="-122"/>
                <a:ea typeface="华文仿宋" panose="02010600040101010101" pitchFamily="2" charset="-122"/>
              </a:rPr>
              <a:t>大量数据中学习</a:t>
            </a:r>
            <a:r>
              <a:rPr lang="zh-CN" altLang="en-US" sz="2400" dirty="0" smtClean="0">
                <a:latin typeface="华文仿宋" panose="02010600040101010101" pitchFamily="2" charset="-122"/>
                <a:ea typeface="华文仿宋" panose="02010600040101010101" pitchFamily="2" charset="-122"/>
              </a:rPr>
              <a:t>得来的。</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73019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animBg="1"/>
      <p:bldP spid="7" grpId="0" animBg="1"/>
      <p:bldP spid="11" grpId="0" animBg="1"/>
      <p:bldP spid="12" grpId="0" animBg="1"/>
      <p:bldP spid="13" grpId="0" animBg="1"/>
      <p:bldP spid="14"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2933" y="329625"/>
            <a:ext cx="5068162" cy="584775"/>
          </a:xfrm>
          <a:prstGeom prst="rect">
            <a:avLst/>
          </a:prstGeom>
          <a:noFill/>
        </p:spPr>
        <p:txBody>
          <a:bodyPr wrap="square" rtlCol="0">
            <a:spAutoFit/>
          </a:bodyPr>
          <a:lstStyle/>
          <a:p>
            <a:r>
              <a:rPr lang="zh-CN" altLang="en-US" sz="3200" dirty="0" smtClean="0">
                <a:solidFill>
                  <a:srgbClr val="FFFF00"/>
                </a:solidFill>
                <a:latin typeface="仿宋" panose="02010609060101010101" pitchFamily="49" charset="-122"/>
                <a:ea typeface="仿宋" panose="02010609060101010101" pitchFamily="49" charset="-122"/>
              </a:rPr>
              <a:t>机器学习分类</a:t>
            </a:r>
            <a:endParaRPr lang="zh-CN" altLang="en-US" sz="3200" dirty="0">
              <a:solidFill>
                <a:srgbClr val="FFFF00"/>
              </a:solidFill>
              <a:latin typeface="仿宋" panose="02010609060101010101" pitchFamily="49" charset="-122"/>
              <a:ea typeface="仿宋" panose="02010609060101010101" pitchFamily="49" charset="-122"/>
            </a:endParaRPr>
          </a:p>
        </p:txBody>
      </p:sp>
      <p:sp>
        <p:nvSpPr>
          <p:cNvPr id="2" name="文本框 1"/>
          <p:cNvSpPr txBox="1"/>
          <p:nvPr/>
        </p:nvSpPr>
        <p:spPr>
          <a:xfrm>
            <a:off x="882933" y="1394084"/>
            <a:ext cx="1975698" cy="1384995"/>
          </a:xfrm>
          <a:prstGeom prst="rect">
            <a:avLst/>
          </a:prstGeom>
          <a:noFill/>
        </p:spPr>
        <p:txBody>
          <a:bodyPr wrap="square" rtlCol="0">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按机器学习方式分为：</a:t>
            </a:r>
            <a:endParaRPr lang="en-US" altLang="zh-CN" sz="2800" dirty="0" smtClean="0">
              <a:latin typeface="华文仿宋" panose="02010600040101010101" pitchFamily="2" charset="-122"/>
              <a:ea typeface="华文仿宋" panose="02010600040101010101" pitchFamily="2" charset="-122"/>
            </a:endParaRPr>
          </a:p>
        </p:txBody>
      </p:sp>
      <p:graphicFrame>
        <p:nvGraphicFramePr>
          <p:cNvPr id="7" name="图示 6"/>
          <p:cNvGraphicFramePr/>
          <p:nvPr>
            <p:extLst>
              <p:ext uri="{D42A27DB-BD31-4B8C-83A1-F6EECF244321}">
                <p14:modId xmlns:p14="http://schemas.microsoft.com/office/powerpoint/2010/main" val="1991183096"/>
              </p:ext>
            </p:extLst>
          </p:nvPr>
        </p:nvGraphicFramePr>
        <p:xfrm>
          <a:off x="2631606" y="107929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5333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extLst>
              <p:ext uri="{D42A27DB-BD31-4B8C-83A1-F6EECF244321}">
                <p14:modId xmlns:p14="http://schemas.microsoft.com/office/powerpoint/2010/main" val="81201276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254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2933" y="329625"/>
            <a:ext cx="5068162" cy="584775"/>
          </a:xfrm>
          <a:prstGeom prst="rect">
            <a:avLst/>
          </a:prstGeom>
          <a:noFill/>
        </p:spPr>
        <p:txBody>
          <a:bodyPr wrap="square" rtlCol="0">
            <a:spAutoFit/>
          </a:bodyPr>
          <a:lstStyle/>
          <a:p>
            <a:r>
              <a:rPr lang="zh-CN" altLang="en-US" sz="3200" dirty="0" smtClean="0">
                <a:solidFill>
                  <a:srgbClr val="FFFF00"/>
                </a:solidFill>
                <a:latin typeface="仿宋" panose="02010609060101010101" pitchFamily="49" charset="-122"/>
                <a:ea typeface="仿宋" panose="02010609060101010101" pitchFamily="49" charset="-122"/>
              </a:rPr>
              <a:t>（</a:t>
            </a:r>
            <a:r>
              <a:rPr lang="en-US" altLang="zh-CN" sz="3200" dirty="0" smtClean="0">
                <a:solidFill>
                  <a:srgbClr val="FFFF00"/>
                </a:solidFill>
                <a:latin typeface="仿宋" panose="02010609060101010101" pitchFamily="49" charset="-122"/>
                <a:ea typeface="仿宋" panose="02010609060101010101" pitchFamily="49" charset="-122"/>
              </a:rPr>
              <a:t>1</a:t>
            </a:r>
            <a:r>
              <a:rPr lang="zh-CN" altLang="en-US" sz="3200" dirty="0" smtClean="0">
                <a:solidFill>
                  <a:srgbClr val="FFFF00"/>
                </a:solidFill>
                <a:latin typeface="仿宋" panose="02010609060101010101" pitchFamily="49" charset="-122"/>
                <a:ea typeface="仿宋" panose="02010609060101010101" pitchFamily="49" charset="-122"/>
              </a:rPr>
              <a:t>）监督学习</a:t>
            </a:r>
            <a:endParaRPr lang="zh-CN" altLang="en-US" sz="3200" dirty="0">
              <a:solidFill>
                <a:srgbClr val="FFFF00"/>
              </a:solidFill>
              <a:latin typeface="仿宋" panose="02010609060101010101" pitchFamily="49" charset="-122"/>
              <a:ea typeface="仿宋" panose="02010609060101010101" pitchFamily="49" charset="-122"/>
            </a:endParaRPr>
          </a:p>
        </p:txBody>
      </p:sp>
      <p:sp>
        <p:nvSpPr>
          <p:cNvPr id="5" name="圆角矩形 4"/>
          <p:cNvSpPr/>
          <p:nvPr/>
        </p:nvSpPr>
        <p:spPr bwMode="auto">
          <a:xfrm>
            <a:off x="7486532" y="3167943"/>
            <a:ext cx="2520280" cy="578882"/>
          </a:xfrm>
          <a:prstGeom prst="roundRect">
            <a:avLst/>
          </a:prstGeom>
          <a:solidFill>
            <a:srgbClr val="00B0F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监督学习算法</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6" name="圆角矩形 5"/>
          <p:cNvSpPr/>
          <p:nvPr/>
        </p:nvSpPr>
        <p:spPr bwMode="auto">
          <a:xfrm>
            <a:off x="3938308" y="2545940"/>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n</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7" name="圆角矩形 6"/>
          <p:cNvSpPr/>
          <p:nvPr/>
        </p:nvSpPr>
        <p:spPr bwMode="auto">
          <a:xfrm>
            <a:off x="5681397" y="2544158"/>
            <a:ext cx="1229070" cy="578882"/>
          </a:xfrm>
          <a:prstGeom prst="roundRect">
            <a:avLst/>
          </a:prstGeom>
          <a:solidFill>
            <a:srgbClr val="92D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9" name="圆角矩形 8"/>
          <p:cNvSpPr/>
          <p:nvPr/>
        </p:nvSpPr>
        <p:spPr bwMode="auto">
          <a:xfrm>
            <a:off x="2064273" y="1822338"/>
            <a:ext cx="4846193" cy="578882"/>
          </a:xfrm>
          <a:prstGeom prst="roundRect">
            <a:avLst/>
          </a:prstGeom>
          <a:solidFill>
            <a:srgbClr val="00B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训练数据（训练集）</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cxnSp>
        <p:nvCxnSpPr>
          <p:cNvPr id="10" name="直接连接符 9"/>
          <p:cNvCxnSpPr>
            <a:endCxn id="7" idx="1"/>
          </p:cNvCxnSpPr>
          <p:nvPr/>
        </p:nvCxnSpPr>
        <p:spPr bwMode="auto">
          <a:xfrm>
            <a:off x="5614321" y="2833599"/>
            <a:ext cx="6707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圆角矩形 10"/>
          <p:cNvSpPr/>
          <p:nvPr/>
        </p:nvSpPr>
        <p:spPr bwMode="auto">
          <a:xfrm>
            <a:off x="3938308" y="3163745"/>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n</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2" name="圆角矩形 11"/>
          <p:cNvSpPr/>
          <p:nvPr/>
        </p:nvSpPr>
        <p:spPr bwMode="auto">
          <a:xfrm>
            <a:off x="5681397" y="3169033"/>
            <a:ext cx="1229070" cy="578882"/>
          </a:xfrm>
          <a:prstGeom prst="roundRect">
            <a:avLst/>
          </a:prstGeom>
          <a:solidFill>
            <a:srgbClr val="92D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目标</a:t>
            </a:r>
          </a:p>
        </p:txBody>
      </p:sp>
      <p:cxnSp>
        <p:nvCxnSpPr>
          <p:cNvPr id="14" name="肘形连接符 13"/>
          <p:cNvCxnSpPr>
            <a:endCxn id="5" idx="1"/>
          </p:cNvCxnSpPr>
          <p:nvPr/>
        </p:nvCxnSpPr>
        <p:spPr bwMode="auto">
          <a:xfrm>
            <a:off x="7142815" y="3455232"/>
            <a:ext cx="343717" cy="2152"/>
          </a:xfrm>
          <a:prstGeom prst="bentConnector3">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5" name="圆角矩形 14"/>
          <p:cNvSpPr/>
          <p:nvPr/>
        </p:nvSpPr>
        <p:spPr bwMode="auto">
          <a:xfrm>
            <a:off x="3936483" y="3787529"/>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n</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6" name="圆角矩形 15"/>
          <p:cNvSpPr/>
          <p:nvPr/>
        </p:nvSpPr>
        <p:spPr bwMode="auto">
          <a:xfrm>
            <a:off x="5681652" y="3785747"/>
            <a:ext cx="1229070" cy="578882"/>
          </a:xfrm>
          <a:prstGeom prst="roundRect">
            <a:avLst/>
          </a:prstGeom>
          <a:solidFill>
            <a:srgbClr val="92D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p:nvCxnSpPr>
        <p:spPr bwMode="auto">
          <a:xfrm>
            <a:off x="5612496" y="4075188"/>
            <a:ext cx="6915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圆角矩形 18"/>
          <p:cNvSpPr/>
          <p:nvPr/>
        </p:nvSpPr>
        <p:spPr bwMode="auto">
          <a:xfrm>
            <a:off x="2064274" y="2545940"/>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1</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0" name="圆角矩形 19"/>
          <p:cNvSpPr/>
          <p:nvPr/>
        </p:nvSpPr>
        <p:spPr bwMode="auto">
          <a:xfrm>
            <a:off x="2064274" y="3189186"/>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1</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1" name="圆角矩形 20"/>
          <p:cNvSpPr/>
          <p:nvPr/>
        </p:nvSpPr>
        <p:spPr bwMode="auto">
          <a:xfrm>
            <a:off x="2064273" y="3832432"/>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1</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2" name="文本框 21"/>
          <p:cNvSpPr txBox="1"/>
          <p:nvPr/>
        </p:nvSpPr>
        <p:spPr>
          <a:xfrm>
            <a:off x="3233135" y="2544158"/>
            <a:ext cx="800219" cy="461665"/>
          </a:xfrm>
          <a:prstGeom prst="rect">
            <a:avLst/>
          </a:prstGeom>
          <a:noFill/>
        </p:spPr>
        <p:txBody>
          <a:bodyPr wrap="none" rtlCol="0">
            <a:spAutoFit/>
          </a:bodyPr>
          <a:lstStyle/>
          <a:p>
            <a:r>
              <a:rPr lang="en-US" altLang="zh-CN" sz="2400" dirty="0"/>
              <a:t>……</a:t>
            </a:r>
            <a:endParaRPr lang="zh-CN" altLang="en-US" sz="2400" dirty="0"/>
          </a:p>
        </p:txBody>
      </p:sp>
      <p:sp>
        <p:nvSpPr>
          <p:cNvPr id="23" name="文本框 22"/>
          <p:cNvSpPr txBox="1"/>
          <p:nvPr/>
        </p:nvSpPr>
        <p:spPr>
          <a:xfrm>
            <a:off x="3213248" y="3170815"/>
            <a:ext cx="800219" cy="461665"/>
          </a:xfrm>
          <a:prstGeom prst="rect">
            <a:avLst/>
          </a:prstGeom>
          <a:noFill/>
        </p:spPr>
        <p:txBody>
          <a:bodyPr wrap="none" rtlCol="0">
            <a:spAutoFit/>
          </a:bodyPr>
          <a:lstStyle/>
          <a:p>
            <a:r>
              <a:rPr lang="en-US" altLang="zh-CN" sz="2400" dirty="0"/>
              <a:t>……</a:t>
            </a:r>
            <a:endParaRPr lang="zh-CN" altLang="en-US" sz="2400" dirty="0"/>
          </a:p>
        </p:txBody>
      </p:sp>
      <p:sp>
        <p:nvSpPr>
          <p:cNvPr id="24" name="文本框 23"/>
          <p:cNvSpPr txBox="1"/>
          <p:nvPr/>
        </p:nvSpPr>
        <p:spPr>
          <a:xfrm>
            <a:off x="3211078" y="3784880"/>
            <a:ext cx="800219" cy="461665"/>
          </a:xfrm>
          <a:prstGeom prst="rect">
            <a:avLst/>
          </a:prstGeom>
          <a:noFill/>
        </p:spPr>
        <p:txBody>
          <a:bodyPr wrap="none" rtlCol="0">
            <a:spAutoFit/>
          </a:bodyPr>
          <a:lstStyle/>
          <a:p>
            <a:r>
              <a:rPr lang="en-US" altLang="zh-CN" sz="2400" dirty="0"/>
              <a:t>……</a:t>
            </a:r>
            <a:endParaRPr lang="zh-CN" altLang="en-US" sz="2400" dirty="0"/>
          </a:p>
        </p:txBody>
      </p:sp>
      <p:sp>
        <p:nvSpPr>
          <p:cNvPr id="2" name="文本框 1"/>
          <p:cNvSpPr txBox="1"/>
          <p:nvPr/>
        </p:nvSpPr>
        <p:spPr>
          <a:xfrm>
            <a:off x="5230953" y="2571154"/>
            <a:ext cx="543739" cy="523220"/>
          </a:xfrm>
          <a:prstGeom prst="rect">
            <a:avLst/>
          </a:prstGeom>
          <a:noFill/>
        </p:spPr>
        <p:txBody>
          <a:bodyPr wrap="none" rtlCol="0">
            <a:spAutoFit/>
          </a:bodyPr>
          <a:lstStyle/>
          <a:p>
            <a:r>
              <a:rPr lang="en-US" altLang="zh-CN" sz="2800" dirty="0" smtClean="0">
                <a:sym typeface="Wingdings" panose="05000000000000000000" pitchFamily="2" charset="2"/>
              </a:rPr>
              <a:t></a:t>
            </a:r>
            <a:endParaRPr lang="zh-CN" altLang="en-US" sz="2800" dirty="0"/>
          </a:p>
        </p:txBody>
      </p:sp>
      <p:sp>
        <p:nvSpPr>
          <p:cNvPr id="25" name="文本框 24"/>
          <p:cNvSpPr txBox="1"/>
          <p:nvPr/>
        </p:nvSpPr>
        <p:spPr>
          <a:xfrm>
            <a:off x="5211102" y="3175678"/>
            <a:ext cx="535724" cy="523220"/>
          </a:xfrm>
          <a:prstGeom prst="rect">
            <a:avLst/>
          </a:prstGeom>
          <a:noFill/>
        </p:spPr>
        <p:txBody>
          <a:bodyPr wrap="none" rtlCol="0">
            <a:spAutoFit/>
          </a:bodyPr>
          <a:lstStyle/>
          <a:p>
            <a:r>
              <a:rPr lang="en-US" altLang="zh-CN" sz="2800" dirty="0">
                <a:sym typeface="Wingdings" panose="05000000000000000000" pitchFamily="2" charset="2"/>
              </a:rPr>
              <a:t></a:t>
            </a:r>
            <a:endParaRPr lang="zh-CN" altLang="en-US" sz="2800" dirty="0"/>
          </a:p>
        </p:txBody>
      </p:sp>
      <p:sp>
        <p:nvSpPr>
          <p:cNvPr id="26" name="文本框 25"/>
          <p:cNvSpPr txBox="1"/>
          <p:nvPr/>
        </p:nvSpPr>
        <p:spPr>
          <a:xfrm>
            <a:off x="5191251" y="3780202"/>
            <a:ext cx="535724" cy="523220"/>
          </a:xfrm>
          <a:prstGeom prst="rect">
            <a:avLst/>
          </a:prstGeom>
          <a:noFill/>
        </p:spPr>
        <p:txBody>
          <a:bodyPr wrap="none" rtlCol="0">
            <a:spAutoFit/>
          </a:bodyPr>
          <a:lstStyle/>
          <a:p>
            <a:r>
              <a:rPr lang="en-US" altLang="zh-CN" sz="2800" dirty="0">
                <a:sym typeface="Wingdings" panose="05000000000000000000" pitchFamily="2" charset="2"/>
              </a:rPr>
              <a:t></a:t>
            </a:r>
            <a:endParaRPr lang="zh-CN" altLang="en-US" sz="2800" dirty="0"/>
          </a:p>
        </p:txBody>
      </p:sp>
      <p:sp>
        <p:nvSpPr>
          <p:cNvPr id="29" name="右大括号 28"/>
          <p:cNvSpPr/>
          <p:nvPr/>
        </p:nvSpPr>
        <p:spPr>
          <a:xfrm>
            <a:off x="6899920" y="2746567"/>
            <a:ext cx="269824" cy="142406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608236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imgsa.baidu.com/timg?image&amp;quality=80&amp;size=b9999_10000&amp;sec=1526877770626&amp;di=bd24260cd22e7d122350bfe971bdf03a&amp;imgtype=0&amp;src=http%3A%2F%2Fk.zol-img.com.cn%2Fdcbbs%2F21296%2Fa21295315_0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879" y="428327"/>
            <a:ext cx="9525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s0.bdstatic.com/94oJfD_bAAcT8t7mm9GUKT-xh_/timg?image&amp;quality=100&amp;size=b4000_4000&amp;sec=1526521264&amp;di=213766d5109557b053a0e59c00d36258&amp;src=http://imgsrc.baidu.com/imgad/pic/item/f9198618367adab4fa157a5e81d4b31c8601e4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23" y="714753"/>
            <a:ext cx="4273550" cy="2619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imgsa.baidu.com/timg?image&amp;quality=80&amp;size=b9999_10000&amp;sec=1526531371418&amp;di=f562eda1eb72f05f85ef1d1c374fee69&amp;imgtype=0&amp;src=http%3A%2F%2Fd.hiphotos.baidu.com%2Fbaike%2Fpic%2Fitem%2F5fdf8db1cb1349542259b6915c4e9258d0094af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3" y="3490615"/>
            <a:ext cx="4273550" cy="28490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ss1.bdstatic.com/9vo3dSag_xI4khGkpoWK1HF6hhy/baike/c0%3Dbaike80%2C5%2C5%2C80%2C26/sign=b0a639eda844ad343ab28fd5b1cb6791/1ad5ad6eddc451daa04e97ebbffd5266d01632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234" y="1921479"/>
            <a:ext cx="4286250" cy="3162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格 1"/>
          <p:cNvGraphicFramePr>
            <a:graphicFrameLocks noGrp="1"/>
          </p:cNvGraphicFramePr>
          <p:nvPr>
            <p:extLst>
              <p:ext uri="{D42A27DB-BD31-4B8C-83A1-F6EECF244321}">
                <p14:modId xmlns:p14="http://schemas.microsoft.com/office/powerpoint/2010/main" val="4006714609"/>
              </p:ext>
            </p:extLst>
          </p:nvPr>
        </p:nvGraphicFramePr>
        <p:xfrm>
          <a:off x="6165933" y="508570"/>
          <a:ext cx="5564700" cy="4661222"/>
        </p:xfrm>
        <a:graphic>
          <a:graphicData uri="http://schemas.openxmlformats.org/drawingml/2006/table">
            <a:tbl>
              <a:tblPr/>
              <a:tblGrid>
                <a:gridCol w="1112940">
                  <a:extLst>
                    <a:ext uri="{9D8B030D-6E8A-4147-A177-3AD203B41FA5}">
                      <a16:colId xmlns:a16="http://schemas.microsoft.com/office/drawing/2014/main" val="694262159"/>
                    </a:ext>
                  </a:extLst>
                </a:gridCol>
                <a:gridCol w="1112940">
                  <a:extLst>
                    <a:ext uri="{9D8B030D-6E8A-4147-A177-3AD203B41FA5}">
                      <a16:colId xmlns:a16="http://schemas.microsoft.com/office/drawing/2014/main" val="554527963"/>
                    </a:ext>
                  </a:extLst>
                </a:gridCol>
                <a:gridCol w="1112940">
                  <a:extLst>
                    <a:ext uri="{9D8B030D-6E8A-4147-A177-3AD203B41FA5}">
                      <a16:colId xmlns:a16="http://schemas.microsoft.com/office/drawing/2014/main" val="771163514"/>
                    </a:ext>
                  </a:extLst>
                </a:gridCol>
                <a:gridCol w="1112940">
                  <a:extLst>
                    <a:ext uri="{9D8B030D-6E8A-4147-A177-3AD203B41FA5}">
                      <a16:colId xmlns:a16="http://schemas.microsoft.com/office/drawing/2014/main" val="3035710557"/>
                    </a:ext>
                  </a:extLst>
                </a:gridCol>
                <a:gridCol w="1112940">
                  <a:extLst>
                    <a:ext uri="{9D8B030D-6E8A-4147-A177-3AD203B41FA5}">
                      <a16:colId xmlns:a16="http://schemas.microsoft.com/office/drawing/2014/main" val="1592797230"/>
                    </a:ext>
                  </a:extLst>
                </a:gridCol>
              </a:tblGrid>
              <a:tr h="343883">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类别</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90268415"/>
                  </a:ext>
                </a:extLst>
              </a:tr>
              <a:tr h="343883">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5.1</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3.5</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733867319"/>
                  </a:ext>
                </a:extLst>
              </a:tr>
              <a:tr h="343883">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4.9</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469088934"/>
                  </a:ext>
                </a:extLst>
              </a:tr>
              <a:tr h="343883">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4.7</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3.2</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1.3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746341715"/>
                  </a:ext>
                </a:extLst>
              </a:tr>
              <a:tr h="343883">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166900375"/>
                  </a:ext>
                </a:extLst>
              </a:tr>
              <a:tr h="343883">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055193247"/>
                  </a:ext>
                </a:extLst>
              </a:tr>
              <a:tr h="343883">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010833479"/>
                  </a:ext>
                </a:extLst>
              </a:tr>
              <a:tr h="343883">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4.9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73756155"/>
                  </a:ext>
                </a:extLst>
              </a:tr>
              <a:tr h="343883">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870640779"/>
                  </a:ext>
                </a:extLst>
              </a:tr>
              <a:tr h="343883">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929610518"/>
                  </a:ext>
                </a:extLst>
              </a:tr>
              <a:tr h="343883">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5.6</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274400539"/>
                  </a:ext>
                </a:extLst>
              </a:tr>
              <a:tr h="343883">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50631704"/>
                  </a:ext>
                </a:extLst>
              </a:tr>
              <a:tr h="343883">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87749890"/>
                  </a:ext>
                </a:extLst>
              </a:tr>
            </a:tbl>
          </a:graphicData>
        </a:graphic>
      </p:graphicFrame>
    </p:spTree>
    <p:extLst>
      <p:ext uri="{BB962C8B-B14F-4D97-AF65-F5344CB8AC3E}">
        <p14:creationId xmlns:p14="http://schemas.microsoft.com/office/powerpoint/2010/main" val="411888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wipe(down)">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2033" y="482562"/>
            <a:ext cx="4437088" cy="523220"/>
          </a:xfrm>
          <a:prstGeom prst="rect">
            <a:avLst/>
          </a:prstGeom>
          <a:noFill/>
        </p:spPr>
        <p:txBody>
          <a:bodyPr wrap="square" rtlCol="0">
            <a:spAutoFit/>
          </a:bodyPr>
          <a:lstStyle/>
          <a:p>
            <a:r>
              <a:rPr lang="zh-CN" altLang="en-US" sz="2800" dirty="0" smtClean="0">
                <a:solidFill>
                  <a:srgbClr val="FFFF00"/>
                </a:solidFill>
                <a:latin typeface="华文仿宋" panose="02010600040101010101" pitchFamily="2" charset="-122"/>
                <a:ea typeface="华文仿宋" panose="02010600040101010101" pitchFamily="2" charset="-122"/>
              </a:rPr>
              <a:t>监督学习的实现过程</a:t>
            </a:r>
            <a:endParaRPr lang="zh-CN" altLang="en-US" sz="2800" dirty="0">
              <a:solidFill>
                <a:srgbClr val="FFFF00"/>
              </a:solidFill>
              <a:latin typeface="华文仿宋" panose="02010600040101010101" pitchFamily="2" charset="-122"/>
              <a:ea typeface="华文仿宋" panose="02010600040101010101" pitchFamily="2" charset="-122"/>
            </a:endParaRPr>
          </a:p>
        </p:txBody>
      </p:sp>
      <p:pic>
        <p:nvPicPr>
          <p:cNvPr id="2050" name="Picture 2" descr="http://imgsrc.baidu.com/imgad/pic/item/a8014c086e061d957a99a42571f40ad163d9cad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15" y="1806315"/>
            <a:ext cx="2900149" cy="19343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src.baidu.com/image/c0%3Dshijue1%2C0%2C0%2C294%2C40/sign=ba89abc3ab44ad343ab28fc4b8cb6681/5882b2b7d0a20cf41a07f7f17c094b36acaf990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191" y="1806314"/>
            <a:ext cx="2898437" cy="19322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g1.cache.netease.com/catchpic/E/E7/E73B80AE94CDFD998F46FBF5BF3C70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748" y="1806315"/>
            <a:ext cx="2905593" cy="1932291"/>
          </a:xfrm>
          <a:prstGeom prst="rect">
            <a:avLst/>
          </a:prstGeom>
          <a:noFill/>
          <a:extLst>
            <a:ext uri="{909E8E84-426E-40DD-AFC4-6F175D3DCCD1}">
              <a14:hiddenFill xmlns:a14="http://schemas.microsoft.com/office/drawing/2010/main">
                <a:solidFill>
                  <a:srgbClr val="FFFFFF"/>
                </a:solidFill>
              </a14:hiddenFill>
            </a:ext>
          </a:extLst>
        </p:spPr>
      </p:pic>
      <p:sp>
        <p:nvSpPr>
          <p:cNvPr id="5" name="右箭头 4"/>
          <p:cNvSpPr/>
          <p:nvPr/>
        </p:nvSpPr>
        <p:spPr>
          <a:xfrm>
            <a:off x="3875590" y="2413417"/>
            <a:ext cx="570074" cy="479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7565151" y="2413417"/>
            <a:ext cx="570074" cy="479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3875590" y="4769488"/>
            <a:ext cx="570074" cy="479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7600255" y="4769488"/>
            <a:ext cx="570074" cy="479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07375" y="2140160"/>
            <a:ext cx="831954" cy="1200329"/>
          </a:xfrm>
          <a:prstGeom prst="rect">
            <a:avLst/>
          </a:prstGeom>
          <a:noFill/>
        </p:spPr>
        <p:txBody>
          <a:bodyPr wrap="square" rtlCol="0">
            <a:spAutoFit/>
          </a:bodyPr>
          <a:lstStyle/>
          <a:p>
            <a:r>
              <a:rPr lang="zh-CN" altLang="en-US" sz="2400" dirty="0" smtClean="0">
                <a:latin typeface="华文仿宋" panose="02010600040101010101" pitchFamily="2" charset="-122"/>
                <a:ea typeface="华文仿宋" panose="02010600040101010101" pitchFamily="2" charset="-122"/>
              </a:rPr>
              <a:t>人类学习过程</a:t>
            </a:r>
            <a:endParaRPr lang="zh-CN" altLang="en-US" sz="2400" dirty="0">
              <a:latin typeface="华文仿宋" panose="02010600040101010101" pitchFamily="2" charset="-122"/>
              <a:ea typeface="华文仿宋" panose="02010600040101010101" pitchFamily="2" charset="-122"/>
            </a:endParaRPr>
          </a:p>
        </p:txBody>
      </p:sp>
      <p:sp>
        <p:nvSpPr>
          <p:cNvPr id="16" name="文本框 15"/>
          <p:cNvSpPr txBox="1"/>
          <p:nvPr/>
        </p:nvSpPr>
        <p:spPr>
          <a:xfrm>
            <a:off x="1678898" y="1144438"/>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学习</a:t>
            </a:r>
            <a:endParaRPr lang="zh-CN" altLang="en-US" sz="2800" dirty="0">
              <a:latin typeface="华文仿宋" panose="02010600040101010101" pitchFamily="2" charset="-122"/>
              <a:ea typeface="华文仿宋" panose="02010600040101010101" pitchFamily="2" charset="-122"/>
            </a:endParaRPr>
          </a:p>
        </p:txBody>
      </p:sp>
      <p:sp>
        <p:nvSpPr>
          <p:cNvPr id="22" name="文本框 21"/>
          <p:cNvSpPr txBox="1"/>
          <p:nvPr/>
        </p:nvSpPr>
        <p:spPr>
          <a:xfrm>
            <a:off x="5398957" y="1144438"/>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考试</a:t>
            </a:r>
            <a:endParaRPr lang="zh-CN" altLang="en-US" sz="2800" dirty="0">
              <a:latin typeface="华文仿宋" panose="02010600040101010101" pitchFamily="2" charset="-122"/>
              <a:ea typeface="华文仿宋" panose="02010600040101010101" pitchFamily="2" charset="-122"/>
            </a:endParaRPr>
          </a:p>
        </p:txBody>
      </p:sp>
      <p:sp>
        <p:nvSpPr>
          <p:cNvPr id="23" name="文本框 22"/>
          <p:cNvSpPr txBox="1"/>
          <p:nvPr/>
        </p:nvSpPr>
        <p:spPr>
          <a:xfrm>
            <a:off x="8915065" y="1144438"/>
            <a:ext cx="1620957"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解决问题</a:t>
            </a:r>
            <a:endParaRPr lang="zh-CN" altLang="en-US" sz="2800" dirty="0">
              <a:latin typeface="华文仿宋" panose="02010600040101010101" pitchFamily="2" charset="-122"/>
              <a:ea typeface="华文仿宋" panose="02010600040101010101" pitchFamily="2" charset="-122"/>
            </a:endParaRPr>
          </a:p>
        </p:txBody>
      </p:sp>
      <p:sp>
        <p:nvSpPr>
          <p:cNvPr id="24" name="文本框 23"/>
          <p:cNvSpPr txBox="1"/>
          <p:nvPr/>
        </p:nvSpPr>
        <p:spPr>
          <a:xfrm>
            <a:off x="59961" y="4331223"/>
            <a:ext cx="831954" cy="1200329"/>
          </a:xfrm>
          <a:prstGeom prst="rect">
            <a:avLst/>
          </a:prstGeom>
          <a:noFill/>
        </p:spPr>
        <p:txBody>
          <a:bodyPr wrap="square" rtlCol="0">
            <a:spAutoFit/>
          </a:bodyPr>
          <a:lstStyle/>
          <a:p>
            <a:r>
              <a:rPr lang="zh-CN" altLang="en-US" sz="2400" dirty="0" smtClean="0">
                <a:latin typeface="华文仿宋" panose="02010600040101010101" pitchFamily="2" charset="-122"/>
                <a:ea typeface="华文仿宋" panose="02010600040101010101" pitchFamily="2" charset="-122"/>
              </a:rPr>
              <a:t>机器学习过程</a:t>
            </a:r>
            <a:endParaRPr lang="zh-CN" altLang="en-US" sz="2400" dirty="0">
              <a:latin typeface="华文仿宋" panose="02010600040101010101" pitchFamily="2" charset="-122"/>
              <a:ea typeface="华文仿宋" panose="02010600040101010101" pitchFamily="2" charset="-122"/>
            </a:endParaRPr>
          </a:p>
        </p:txBody>
      </p:sp>
      <p:grpSp>
        <p:nvGrpSpPr>
          <p:cNvPr id="2" name="组合 1"/>
          <p:cNvGrpSpPr/>
          <p:nvPr/>
        </p:nvGrpSpPr>
        <p:grpSpPr>
          <a:xfrm>
            <a:off x="891915" y="4072450"/>
            <a:ext cx="2900149" cy="2341050"/>
            <a:chOff x="891915" y="4072450"/>
            <a:chExt cx="2900149" cy="2341050"/>
          </a:xfrm>
        </p:grpSpPr>
        <p:pic>
          <p:nvPicPr>
            <p:cNvPr id="10" name="图片 9"/>
            <p:cNvPicPr>
              <a:picLocks noChangeAspect="1"/>
            </p:cNvPicPr>
            <p:nvPr/>
          </p:nvPicPr>
          <p:blipFill>
            <a:blip r:embed="rId6"/>
            <a:stretch>
              <a:fillRect/>
            </a:stretch>
          </p:blipFill>
          <p:spPr>
            <a:xfrm>
              <a:off x="891915" y="4072450"/>
              <a:ext cx="2900149" cy="1885096"/>
            </a:xfrm>
            <a:prstGeom prst="rect">
              <a:avLst/>
            </a:prstGeom>
          </p:spPr>
        </p:pic>
        <p:sp>
          <p:nvSpPr>
            <p:cNvPr id="25" name="文本框 24"/>
            <p:cNvSpPr txBox="1"/>
            <p:nvPr/>
          </p:nvSpPr>
          <p:spPr>
            <a:xfrm>
              <a:off x="1736147" y="5890280"/>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训练</a:t>
              </a:r>
              <a:endParaRPr lang="zh-CN" altLang="en-US" sz="2800" dirty="0">
                <a:latin typeface="华文仿宋" panose="02010600040101010101" pitchFamily="2" charset="-122"/>
                <a:ea typeface="华文仿宋" panose="02010600040101010101" pitchFamily="2" charset="-122"/>
              </a:endParaRPr>
            </a:p>
          </p:txBody>
        </p:sp>
      </p:grpSp>
      <p:grpSp>
        <p:nvGrpSpPr>
          <p:cNvPr id="4" name="组合 3"/>
          <p:cNvGrpSpPr/>
          <p:nvPr/>
        </p:nvGrpSpPr>
        <p:grpSpPr>
          <a:xfrm>
            <a:off x="4609939" y="4072450"/>
            <a:ext cx="2817689" cy="2342094"/>
            <a:chOff x="4609939" y="4072450"/>
            <a:chExt cx="2817689" cy="2342094"/>
          </a:xfrm>
        </p:grpSpPr>
        <p:pic>
          <p:nvPicPr>
            <p:cNvPr id="12" name="图片 11"/>
            <p:cNvPicPr>
              <a:picLocks noChangeAspect="1"/>
            </p:cNvPicPr>
            <p:nvPr/>
          </p:nvPicPr>
          <p:blipFill>
            <a:blip r:embed="rId7"/>
            <a:stretch>
              <a:fillRect/>
            </a:stretch>
          </p:blipFill>
          <p:spPr>
            <a:xfrm>
              <a:off x="4609939" y="4072450"/>
              <a:ext cx="2817689" cy="1873763"/>
            </a:xfrm>
            <a:prstGeom prst="rect">
              <a:avLst/>
            </a:prstGeom>
          </p:spPr>
        </p:pic>
        <p:sp>
          <p:nvSpPr>
            <p:cNvPr id="26" name="文本框 25"/>
            <p:cNvSpPr txBox="1"/>
            <p:nvPr/>
          </p:nvSpPr>
          <p:spPr>
            <a:xfrm>
              <a:off x="5398956" y="5891324"/>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测试</a:t>
              </a:r>
              <a:endParaRPr lang="zh-CN" altLang="en-US" sz="2800" dirty="0">
                <a:latin typeface="华文仿宋" panose="02010600040101010101" pitchFamily="2" charset="-122"/>
                <a:ea typeface="华文仿宋" panose="02010600040101010101" pitchFamily="2" charset="-122"/>
              </a:endParaRPr>
            </a:p>
          </p:txBody>
        </p:sp>
      </p:grpSp>
      <p:grpSp>
        <p:nvGrpSpPr>
          <p:cNvPr id="6" name="组合 5"/>
          <p:cNvGrpSpPr/>
          <p:nvPr/>
        </p:nvGrpSpPr>
        <p:grpSpPr>
          <a:xfrm>
            <a:off x="8272748" y="4072450"/>
            <a:ext cx="2905593" cy="2342094"/>
            <a:chOff x="8272748" y="4072450"/>
            <a:chExt cx="2905593" cy="2342094"/>
          </a:xfrm>
        </p:grpSpPr>
        <p:pic>
          <p:nvPicPr>
            <p:cNvPr id="13" name="图片 12"/>
            <p:cNvPicPr>
              <a:picLocks noChangeAspect="1"/>
            </p:cNvPicPr>
            <p:nvPr/>
          </p:nvPicPr>
          <p:blipFill>
            <a:blip r:embed="rId8"/>
            <a:stretch>
              <a:fillRect/>
            </a:stretch>
          </p:blipFill>
          <p:spPr>
            <a:xfrm>
              <a:off x="8272748" y="4072450"/>
              <a:ext cx="2905593" cy="1873763"/>
            </a:xfrm>
            <a:prstGeom prst="rect">
              <a:avLst/>
            </a:prstGeom>
          </p:spPr>
        </p:pic>
        <p:sp>
          <p:nvSpPr>
            <p:cNvPr id="27" name="文本框 26"/>
            <p:cNvSpPr txBox="1"/>
            <p:nvPr/>
          </p:nvSpPr>
          <p:spPr>
            <a:xfrm>
              <a:off x="9274137" y="5891324"/>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应用</a:t>
              </a:r>
              <a:endParaRPr lang="zh-CN" altLang="en-US" sz="2800" dirty="0">
                <a:latin typeface="华文仿宋" panose="02010600040101010101" pitchFamily="2" charset="-122"/>
                <a:ea typeface="华文仿宋" panose="02010600040101010101" pitchFamily="2" charset="-122"/>
              </a:endParaRPr>
            </a:p>
          </p:txBody>
        </p:sp>
      </p:grpSp>
      <p:cxnSp>
        <p:nvCxnSpPr>
          <p:cNvPr id="20" name="直接连接符 19"/>
          <p:cNvCxnSpPr/>
          <p:nvPr/>
        </p:nvCxnSpPr>
        <p:spPr>
          <a:xfrm>
            <a:off x="891915" y="3912433"/>
            <a:ext cx="10320728"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9804" y="349512"/>
            <a:ext cx="4437088" cy="584775"/>
          </a:xfrm>
          <a:prstGeom prst="rect">
            <a:avLst/>
          </a:prstGeom>
          <a:noFill/>
        </p:spPr>
        <p:txBody>
          <a:bodyPr wrap="square" rtlCol="0">
            <a:spAutoFit/>
          </a:bodyPr>
          <a:lstStyle/>
          <a:p>
            <a:r>
              <a:rPr lang="zh-CN" altLang="en-US" sz="3200" b="1" dirty="0" smtClean="0">
                <a:solidFill>
                  <a:srgbClr val="FFFF00"/>
                </a:solidFill>
                <a:latin typeface="华文仿宋" panose="02010600040101010101" pitchFamily="2" charset="-122"/>
                <a:ea typeface="华文仿宋" panose="02010600040101010101" pitchFamily="2" charset="-122"/>
              </a:rPr>
              <a:t>监督学习的实现过程</a:t>
            </a:r>
            <a:endParaRPr lang="zh-CN" altLang="en-US" sz="3200" b="1" dirty="0">
              <a:solidFill>
                <a:srgbClr val="FFFF00"/>
              </a:solidFill>
              <a:latin typeface="华文仿宋" panose="02010600040101010101" pitchFamily="2" charset="-122"/>
              <a:ea typeface="华文仿宋" panose="02010600040101010101" pitchFamily="2" charset="-122"/>
            </a:endParaRPr>
          </a:p>
        </p:txBody>
      </p:sp>
      <p:pic>
        <p:nvPicPr>
          <p:cNvPr id="28" name="图片 27"/>
          <p:cNvPicPr>
            <a:picLocks noChangeAspect="1"/>
          </p:cNvPicPr>
          <p:nvPr/>
        </p:nvPicPr>
        <p:blipFill>
          <a:blip r:embed="rId3"/>
          <a:stretch>
            <a:fillRect/>
          </a:stretch>
        </p:blipFill>
        <p:spPr>
          <a:xfrm>
            <a:off x="951876" y="1201834"/>
            <a:ext cx="2900149" cy="1885096"/>
          </a:xfrm>
          <a:prstGeom prst="rect">
            <a:avLst/>
          </a:prstGeom>
        </p:spPr>
      </p:pic>
      <p:pic>
        <p:nvPicPr>
          <p:cNvPr id="29" name="图片 28"/>
          <p:cNvPicPr>
            <a:picLocks noChangeAspect="1"/>
          </p:cNvPicPr>
          <p:nvPr/>
        </p:nvPicPr>
        <p:blipFill>
          <a:blip r:embed="rId4"/>
          <a:stretch>
            <a:fillRect/>
          </a:stretch>
        </p:blipFill>
        <p:spPr>
          <a:xfrm>
            <a:off x="4669900" y="1201834"/>
            <a:ext cx="2817689" cy="1873763"/>
          </a:xfrm>
          <a:prstGeom prst="rect">
            <a:avLst/>
          </a:prstGeom>
        </p:spPr>
      </p:pic>
      <p:pic>
        <p:nvPicPr>
          <p:cNvPr id="30" name="图片 29"/>
          <p:cNvPicPr>
            <a:picLocks noChangeAspect="1"/>
          </p:cNvPicPr>
          <p:nvPr/>
        </p:nvPicPr>
        <p:blipFill>
          <a:blip r:embed="rId5"/>
          <a:stretch>
            <a:fillRect/>
          </a:stretch>
        </p:blipFill>
        <p:spPr>
          <a:xfrm>
            <a:off x="8332709" y="1201834"/>
            <a:ext cx="2905593" cy="1873763"/>
          </a:xfrm>
          <a:prstGeom prst="rect">
            <a:avLst/>
          </a:prstGeom>
        </p:spPr>
      </p:pic>
      <p:sp>
        <p:nvSpPr>
          <p:cNvPr id="31" name="右箭头 30"/>
          <p:cNvSpPr/>
          <p:nvPr/>
        </p:nvSpPr>
        <p:spPr>
          <a:xfrm>
            <a:off x="3935551" y="1898872"/>
            <a:ext cx="570074" cy="479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右箭头 31"/>
          <p:cNvSpPr/>
          <p:nvPr/>
        </p:nvSpPr>
        <p:spPr>
          <a:xfrm>
            <a:off x="7660216" y="1898872"/>
            <a:ext cx="570074" cy="479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796108" y="3019664"/>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训练</a:t>
            </a:r>
            <a:endParaRPr lang="zh-CN" altLang="en-US" sz="2800" dirty="0">
              <a:latin typeface="华文仿宋" panose="02010600040101010101" pitchFamily="2" charset="-122"/>
              <a:ea typeface="华文仿宋" panose="02010600040101010101" pitchFamily="2" charset="-122"/>
            </a:endParaRPr>
          </a:p>
        </p:txBody>
      </p:sp>
      <p:sp>
        <p:nvSpPr>
          <p:cNvPr id="34" name="文本框 33"/>
          <p:cNvSpPr txBox="1"/>
          <p:nvPr/>
        </p:nvSpPr>
        <p:spPr>
          <a:xfrm>
            <a:off x="5458917" y="3020708"/>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测试</a:t>
            </a:r>
            <a:endParaRPr lang="zh-CN" altLang="en-US" sz="2800" dirty="0">
              <a:latin typeface="华文仿宋" panose="02010600040101010101" pitchFamily="2" charset="-122"/>
              <a:ea typeface="华文仿宋" panose="02010600040101010101" pitchFamily="2" charset="-122"/>
            </a:endParaRPr>
          </a:p>
        </p:txBody>
      </p:sp>
      <p:sp>
        <p:nvSpPr>
          <p:cNvPr id="35" name="文本框 34"/>
          <p:cNvSpPr txBox="1"/>
          <p:nvPr/>
        </p:nvSpPr>
        <p:spPr>
          <a:xfrm>
            <a:off x="9334098" y="3020708"/>
            <a:ext cx="902811"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应用</a:t>
            </a:r>
            <a:endParaRPr lang="zh-CN" altLang="en-US" sz="2800" dirty="0">
              <a:latin typeface="华文仿宋" panose="02010600040101010101" pitchFamily="2" charset="-122"/>
              <a:ea typeface="华文仿宋" panose="02010600040101010101" pitchFamily="2" charset="-122"/>
            </a:endParaRPr>
          </a:p>
        </p:txBody>
      </p:sp>
      <p:cxnSp>
        <p:nvCxnSpPr>
          <p:cNvPr id="4" name="直接箭头连接符 3"/>
          <p:cNvCxnSpPr>
            <a:endCxn id="33" idx="2"/>
          </p:cNvCxnSpPr>
          <p:nvPr/>
        </p:nvCxnSpPr>
        <p:spPr>
          <a:xfrm flipV="1">
            <a:off x="2247513" y="3542884"/>
            <a:ext cx="1" cy="181678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446550" y="5360714"/>
            <a:ext cx="10065895" cy="954107"/>
          </a:xfrm>
          <a:prstGeom prst="rect">
            <a:avLst/>
          </a:prstGeom>
          <a:noFill/>
        </p:spPr>
        <p:txBody>
          <a:bodyPr wrap="square" rtlCol="0">
            <a:spAutoFit/>
          </a:bodyPr>
          <a:lstStyle/>
          <a:p>
            <a:r>
              <a:rPr lang="zh-CN" altLang="en-US" sz="2800" dirty="0" smtClean="0">
                <a:latin typeface="华文仿宋" panose="02010600040101010101" pitchFamily="2" charset="-122"/>
                <a:ea typeface="华文仿宋" panose="02010600040101010101" pitchFamily="2" charset="-122"/>
              </a:rPr>
              <a:t>即：训练分类器，让分类器学习得到合适的参数过程，在训练阶段使用的数据称为训练数据（也称为训练集）；</a:t>
            </a:r>
            <a:endParaRPr lang="zh-CN" altLang="en-US" sz="2800" dirty="0">
              <a:latin typeface="华文仿宋" panose="02010600040101010101" pitchFamily="2" charset="-122"/>
              <a:ea typeface="华文仿宋" panose="02010600040101010101" pitchFamily="2" charset="-122"/>
            </a:endParaRPr>
          </a:p>
        </p:txBody>
      </p:sp>
      <p:cxnSp>
        <p:nvCxnSpPr>
          <p:cNvPr id="37" name="直接箭头连接符 36"/>
          <p:cNvCxnSpPr/>
          <p:nvPr/>
        </p:nvCxnSpPr>
        <p:spPr>
          <a:xfrm flipH="1" flipV="1">
            <a:off x="5898856" y="3542884"/>
            <a:ext cx="11466" cy="75179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4126285" y="4313169"/>
            <a:ext cx="7843362" cy="954107"/>
          </a:xfrm>
          <a:prstGeom prst="rect">
            <a:avLst/>
          </a:prstGeom>
          <a:noFill/>
        </p:spPr>
        <p:txBody>
          <a:bodyPr wrap="square" rtlCol="0">
            <a:spAutoFit/>
          </a:bodyPr>
          <a:lstStyle/>
          <a:p>
            <a:r>
              <a:rPr lang="zh-CN" altLang="en-US" sz="2800" dirty="0" smtClean="0">
                <a:latin typeface="华文仿宋" panose="02010600040101010101" pitchFamily="2" charset="-122"/>
                <a:ea typeface="华文仿宋" panose="02010600040101010101" pitchFamily="2" charset="-122"/>
              </a:rPr>
              <a:t>即：</a:t>
            </a:r>
            <a:r>
              <a:rPr lang="zh-CN" altLang="en-US" sz="2800" dirty="0">
                <a:latin typeface="华文仿宋" panose="02010600040101010101" pitchFamily="2" charset="-122"/>
                <a:ea typeface="华文仿宋" panose="02010600040101010101" pitchFamily="2" charset="-122"/>
              </a:rPr>
              <a:t>用</a:t>
            </a:r>
            <a:r>
              <a:rPr lang="zh-CN" altLang="en-US" sz="2800" dirty="0" smtClean="0">
                <a:latin typeface="华文仿宋" panose="02010600040101010101" pitchFamily="2" charset="-122"/>
                <a:ea typeface="华文仿宋" panose="02010600040101010101" pitchFamily="2" charset="-122"/>
              </a:rPr>
              <a:t>测试数据来检测模型，</a:t>
            </a:r>
            <a:r>
              <a:rPr lang="zh-CN" altLang="en-US" sz="2800" dirty="0">
                <a:latin typeface="华文仿宋" panose="02010600040101010101" pitchFamily="2" charset="-122"/>
                <a:ea typeface="华文仿宋" panose="02010600040101010101" pitchFamily="2" charset="-122"/>
              </a:rPr>
              <a:t>此数据只在模型检验时使用，用于评估模型的准确率；</a:t>
            </a:r>
          </a:p>
        </p:txBody>
      </p:sp>
    </p:spTree>
    <p:extLst>
      <p:ext uri="{BB962C8B-B14F-4D97-AF65-F5344CB8AC3E}">
        <p14:creationId xmlns:p14="http://schemas.microsoft.com/office/powerpoint/2010/main" val="142762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500"/>
                                        <p:tgtEl>
                                          <p:spTgt spid="40"/>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7180" y="1337453"/>
            <a:ext cx="7157804" cy="2893100"/>
          </a:xfrm>
          <a:prstGeom prst="rect">
            <a:avLst/>
          </a:prstGeom>
          <a:noFill/>
        </p:spPr>
        <p:txBody>
          <a:bodyPr wrap="square" rtlCol="0">
            <a:spAutoFit/>
          </a:bodyPr>
          <a:lstStyle/>
          <a:p>
            <a:pPr>
              <a:lnSpc>
                <a:spcPct val="130000"/>
              </a:lnSpc>
            </a:pPr>
            <a:r>
              <a:rPr lang="zh-CN" altLang="en-US" sz="2800" dirty="0" smtClean="0">
                <a:latin typeface="华文仿宋" panose="02010600040101010101" pitchFamily="2" charset="-122"/>
                <a:ea typeface="华文仿宋" panose="02010600040101010101" pitchFamily="2" charset="-122"/>
              </a:rPr>
              <a:t>（</a:t>
            </a:r>
            <a:r>
              <a:rPr lang="en-US" altLang="zh-CN" sz="2800" dirty="0" smtClean="0">
                <a:latin typeface="华文仿宋" panose="02010600040101010101" pitchFamily="2" charset="-122"/>
                <a:ea typeface="华文仿宋" panose="02010600040101010101" pitchFamily="2" charset="-122"/>
              </a:rPr>
              <a:t>1</a:t>
            </a:r>
            <a:r>
              <a:rPr lang="zh-CN" altLang="en-US" sz="2800" dirty="0" smtClean="0">
                <a:latin typeface="华文仿宋" panose="02010600040101010101" pitchFamily="2" charset="-122"/>
                <a:ea typeface="华文仿宋" panose="02010600040101010101" pitchFamily="2" charset="-122"/>
              </a:rPr>
              <a:t>）先利用数学的方法来处理采集到的特征数据；</a:t>
            </a:r>
            <a:endParaRPr lang="en-US" altLang="zh-CN" sz="2800" dirty="0" smtClean="0">
              <a:latin typeface="华文仿宋" panose="02010600040101010101" pitchFamily="2" charset="-122"/>
              <a:ea typeface="华文仿宋" panose="02010600040101010101" pitchFamily="2" charset="-122"/>
            </a:endParaRPr>
          </a:p>
          <a:p>
            <a:pPr>
              <a:lnSpc>
                <a:spcPct val="130000"/>
              </a:lnSpc>
            </a:pPr>
            <a:r>
              <a:rPr lang="zh-CN" altLang="en-US" sz="2800" dirty="0" smtClean="0">
                <a:latin typeface="华文仿宋" panose="02010600040101010101" pitchFamily="2" charset="-122"/>
                <a:ea typeface="华文仿宋" panose="02010600040101010101" pitchFamily="2" charset="-122"/>
              </a:rPr>
              <a:t>（</a:t>
            </a:r>
            <a:r>
              <a:rPr lang="en-US" altLang="zh-CN" sz="2800" dirty="0" smtClean="0">
                <a:latin typeface="华文仿宋" panose="02010600040101010101" pitchFamily="2" charset="-122"/>
                <a:ea typeface="华文仿宋" panose="02010600040101010101" pitchFamily="2" charset="-122"/>
              </a:rPr>
              <a:t>2</a:t>
            </a:r>
            <a:r>
              <a:rPr lang="zh-CN" altLang="en-US" sz="2800" dirty="0" smtClean="0">
                <a:latin typeface="华文仿宋" panose="02010600040101010101" pitchFamily="2" charset="-122"/>
                <a:ea typeface="华文仿宋" panose="02010600040101010101" pitchFamily="2" charset="-122"/>
              </a:rPr>
              <a:t>）建立训练模型，设计算法去处理特征数据，并训练模型，以得到合适的模型及参数；</a:t>
            </a:r>
            <a:endParaRPr lang="en-US" altLang="zh-CN" sz="2800" dirty="0" smtClean="0">
              <a:latin typeface="华文仿宋" panose="02010600040101010101" pitchFamily="2" charset="-122"/>
              <a:ea typeface="华文仿宋" panose="02010600040101010101" pitchFamily="2" charset="-122"/>
            </a:endParaRPr>
          </a:p>
          <a:p>
            <a:pPr>
              <a:lnSpc>
                <a:spcPct val="130000"/>
              </a:lnSpc>
            </a:pPr>
            <a:r>
              <a:rPr lang="zh-CN" altLang="en-US" sz="2800" dirty="0" smtClean="0">
                <a:latin typeface="华文仿宋" panose="02010600040101010101" pitchFamily="2" charset="-122"/>
                <a:ea typeface="华文仿宋" panose="02010600040101010101" pitchFamily="2" charset="-122"/>
              </a:rPr>
              <a:t>（</a:t>
            </a:r>
            <a:r>
              <a:rPr lang="en-US" altLang="zh-CN" sz="2800" dirty="0" smtClean="0">
                <a:latin typeface="华文仿宋" panose="02010600040101010101" pitchFamily="2" charset="-122"/>
                <a:ea typeface="华文仿宋" panose="02010600040101010101" pitchFamily="2" charset="-122"/>
              </a:rPr>
              <a:t>3</a:t>
            </a:r>
            <a:r>
              <a:rPr lang="zh-CN" altLang="en-US" sz="2800" dirty="0" smtClean="0">
                <a:latin typeface="华文仿宋" panose="02010600040101010101" pitchFamily="2" charset="-122"/>
                <a:ea typeface="华文仿宋" panose="02010600040101010101" pitchFamily="2" charset="-122"/>
              </a:rPr>
              <a:t>）用测试数据对模型进行评估。</a:t>
            </a:r>
            <a:endParaRPr lang="zh-CN" altLang="en-US" sz="2800" dirty="0">
              <a:latin typeface="华文仿宋" panose="02010600040101010101" pitchFamily="2" charset="-122"/>
              <a:ea typeface="华文仿宋" panose="02010600040101010101" pitchFamily="2" charset="-122"/>
            </a:endParaRPr>
          </a:p>
        </p:txBody>
      </p:sp>
      <p:sp>
        <p:nvSpPr>
          <p:cNvPr id="4" name="矩形 3"/>
          <p:cNvSpPr/>
          <p:nvPr/>
        </p:nvSpPr>
        <p:spPr>
          <a:xfrm>
            <a:off x="487180" y="4661439"/>
            <a:ext cx="11092722" cy="1731564"/>
          </a:xfrm>
          <a:prstGeom prst="rect">
            <a:avLst/>
          </a:prstGeom>
        </p:spPr>
        <p:txBody>
          <a:bodyPr wrap="square">
            <a:spAutoFit/>
          </a:bodyPr>
          <a:lstStyle/>
          <a:p>
            <a:pPr lvl="0" defTabSz="914400">
              <a:lnSpc>
                <a:spcPct val="130000"/>
              </a:lnSpc>
              <a:defRPr/>
            </a:pPr>
            <a:r>
              <a:rPr lang="zh-CN" altLang="en-US" sz="2800" dirty="0" smtClean="0">
                <a:latin typeface="华文仿宋" panose="02010600040101010101" pitchFamily="2" charset="-122"/>
                <a:ea typeface="华文仿宋" panose="02010600040101010101" pitchFamily="2" charset="-122"/>
              </a:rPr>
              <a:t>如：图中的点是以特征数据为坐标值，形成的散列点，其中</a:t>
            </a:r>
            <a:r>
              <a:rPr lang="en-US" altLang="zh-CN" sz="2800" dirty="0" smtClean="0">
                <a:latin typeface="华文仿宋" panose="02010600040101010101" pitchFamily="2" charset="-122"/>
                <a:ea typeface="华文仿宋" panose="02010600040101010101" pitchFamily="2" charset="-122"/>
              </a:rPr>
              <a:t>A</a:t>
            </a:r>
            <a:r>
              <a:rPr lang="zh-CN" altLang="en-US" sz="2800" dirty="0">
                <a:latin typeface="华文仿宋" panose="02010600040101010101" pitchFamily="2" charset="-122"/>
                <a:ea typeface="华文仿宋" panose="02010600040101010101" pitchFamily="2" charset="-122"/>
              </a:rPr>
              <a:t>类为红色，</a:t>
            </a:r>
            <a:r>
              <a:rPr lang="en-US" altLang="zh-CN" sz="2800" dirty="0">
                <a:latin typeface="华文仿宋" panose="02010600040101010101" pitchFamily="2" charset="-122"/>
                <a:ea typeface="华文仿宋" panose="02010600040101010101" pitchFamily="2" charset="-122"/>
              </a:rPr>
              <a:t>B</a:t>
            </a:r>
            <a:r>
              <a:rPr lang="zh-CN" altLang="en-US" sz="2800" dirty="0">
                <a:latin typeface="华文仿宋" panose="02010600040101010101" pitchFamily="2" charset="-122"/>
                <a:ea typeface="华文仿宋" panose="02010600040101010101" pitchFamily="2" charset="-122"/>
              </a:rPr>
              <a:t>类为绿色，这些点的坐标和类别信息都是已知的。现在任务是，给出一个新的点的坐标，判断它是</a:t>
            </a:r>
            <a:r>
              <a:rPr lang="en-US" altLang="zh-CN" sz="2800" dirty="0">
                <a:latin typeface="华文仿宋" panose="02010600040101010101" pitchFamily="2" charset="-122"/>
                <a:ea typeface="华文仿宋" panose="02010600040101010101" pitchFamily="2" charset="-122"/>
              </a:rPr>
              <a:t>A</a:t>
            </a:r>
            <a:r>
              <a:rPr lang="zh-CN" altLang="en-US" sz="2800" dirty="0">
                <a:latin typeface="华文仿宋" panose="02010600040101010101" pitchFamily="2" charset="-122"/>
                <a:ea typeface="华文仿宋" panose="02010600040101010101" pitchFamily="2" charset="-122"/>
              </a:rPr>
              <a:t>类还是</a:t>
            </a:r>
            <a:r>
              <a:rPr lang="en-US" altLang="zh-CN" sz="2800" dirty="0">
                <a:latin typeface="华文仿宋" panose="02010600040101010101" pitchFamily="2" charset="-122"/>
                <a:ea typeface="华文仿宋" panose="02010600040101010101" pitchFamily="2" charset="-122"/>
              </a:rPr>
              <a:t>B</a:t>
            </a:r>
            <a:r>
              <a:rPr lang="zh-CN" altLang="en-US" sz="2800" dirty="0">
                <a:latin typeface="华文仿宋" panose="02010600040101010101" pitchFamily="2" charset="-122"/>
                <a:ea typeface="华文仿宋" panose="02010600040101010101" pitchFamily="2" charset="-122"/>
              </a:rPr>
              <a:t>类</a:t>
            </a:r>
            <a:r>
              <a:rPr lang="zh-CN" altLang="en-US" sz="2800" dirty="0" smtClean="0">
                <a:latin typeface="华文仿宋" panose="02010600040101010101" pitchFamily="2" charset="-122"/>
                <a:ea typeface="华文仿宋" panose="02010600040101010101" pitchFamily="2" charset="-122"/>
              </a:rPr>
              <a:t>。</a:t>
            </a:r>
            <a:endParaRPr lang="zh-CN" altLang="en-US" sz="2800" dirty="0"/>
          </a:p>
        </p:txBody>
      </p:sp>
      <p:sp>
        <p:nvSpPr>
          <p:cNvPr id="6" name="文本框 5"/>
          <p:cNvSpPr txBox="1"/>
          <p:nvPr/>
        </p:nvSpPr>
        <p:spPr>
          <a:xfrm>
            <a:off x="487180" y="435237"/>
            <a:ext cx="6520721" cy="584775"/>
          </a:xfrm>
          <a:prstGeom prst="rect">
            <a:avLst/>
          </a:prstGeom>
          <a:noFill/>
        </p:spPr>
        <p:txBody>
          <a:bodyPr wrap="square" rtlCol="0">
            <a:spAutoFit/>
          </a:bodyPr>
          <a:lstStyle/>
          <a:p>
            <a:r>
              <a:rPr lang="zh-CN" altLang="en-US" sz="3200" b="1" dirty="0" smtClean="0">
                <a:solidFill>
                  <a:srgbClr val="FFFF00"/>
                </a:solidFill>
                <a:latin typeface="华文仿宋" panose="02010600040101010101" pitchFamily="2" charset="-122"/>
                <a:ea typeface="华文仿宋" panose="02010600040101010101" pitchFamily="2" charset="-122"/>
              </a:rPr>
              <a:t>监督学习的实现过程</a:t>
            </a:r>
            <a:endParaRPr lang="zh-CN" altLang="en-US" sz="3200" b="1" dirty="0">
              <a:solidFill>
                <a:srgbClr val="FFFF00"/>
              </a:solidFill>
              <a:latin typeface="华文仿宋" panose="02010600040101010101" pitchFamily="2" charset="-122"/>
              <a:ea typeface="华文仿宋" panose="02010600040101010101" pitchFamily="2" charset="-122"/>
            </a:endParaRPr>
          </a:p>
        </p:txBody>
      </p:sp>
      <p:pic>
        <p:nvPicPr>
          <p:cNvPr id="7" name="Picture 2"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559" y="1450898"/>
            <a:ext cx="4224874" cy="309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615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357597" y="981856"/>
            <a:ext cx="6763917" cy="4545352"/>
          </a:xfrm>
          <a:prstGeom prst="rect">
            <a:avLst/>
          </a:prstGeom>
        </p:spPr>
      </p:pic>
      <p:cxnSp>
        <p:nvCxnSpPr>
          <p:cNvPr id="6" name="直接连接符 5"/>
          <p:cNvCxnSpPr/>
          <p:nvPr/>
        </p:nvCxnSpPr>
        <p:spPr>
          <a:xfrm flipV="1">
            <a:off x="3028013" y="2085299"/>
            <a:ext cx="3252866" cy="233846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28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3274" y="508593"/>
            <a:ext cx="5846164" cy="646331"/>
          </a:xfrm>
          <a:prstGeom prst="rect">
            <a:avLst/>
          </a:prstGeom>
          <a:noFill/>
        </p:spPr>
        <p:txBody>
          <a:bodyPr wrap="square" rtlCol="0">
            <a:spAutoFit/>
          </a:bodyPr>
          <a:lstStyle/>
          <a:p>
            <a:r>
              <a:rPr lang="zh-CN" altLang="en-US" sz="3600" dirty="0" smtClean="0">
                <a:latin typeface="华文仿宋" panose="02010600040101010101" pitchFamily="2" charset="-122"/>
                <a:ea typeface="华文仿宋" panose="02010600040101010101" pitchFamily="2" charset="-122"/>
              </a:rPr>
              <a:t>模型设计</a:t>
            </a:r>
            <a:endParaRPr lang="zh-CN" altLang="en-US" sz="3600" dirty="0">
              <a:latin typeface="华文仿宋" panose="02010600040101010101" pitchFamily="2" charset="-122"/>
              <a:ea typeface="华文仿宋" panose="02010600040101010101" pitchFamily="2" charset="-122"/>
            </a:endParaRPr>
          </a:p>
        </p:txBody>
      </p:sp>
      <p:pic>
        <p:nvPicPr>
          <p:cNvPr id="5" name="图片 4"/>
          <p:cNvPicPr>
            <a:picLocks noChangeAspect="1"/>
          </p:cNvPicPr>
          <p:nvPr/>
        </p:nvPicPr>
        <p:blipFill>
          <a:blip r:embed="rId3"/>
          <a:stretch>
            <a:fillRect/>
          </a:stretch>
        </p:blipFill>
        <p:spPr>
          <a:xfrm>
            <a:off x="929390" y="1435557"/>
            <a:ext cx="4856813" cy="3560347"/>
          </a:xfrm>
          <a:prstGeom prst="rect">
            <a:avLst/>
          </a:prstGeom>
        </p:spPr>
      </p:pic>
      <p:sp>
        <p:nvSpPr>
          <p:cNvPr id="3" name="矩形 2"/>
          <p:cNvSpPr/>
          <p:nvPr/>
        </p:nvSpPr>
        <p:spPr>
          <a:xfrm>
            <a:off x="6001060" y="1264548"/>
            <a:ext cx="5623811" cy="3970318"/>
          </a:xfrm>
          <a:prstGeom prst="rect">
            <a:avLst/>
          </a:prstGeom>
        </p:spPr>
        <p:txBody>
          <a:bodyPr wrap="square">
            <a:spAutoFit/>
          </a:bodyPr>
          <a:lstStyle/>
          <a:p>
            <a:pPr>
              <a:lnSpc>
                <a:spcPct val="150000"/>
              </a:lnSpc>
            </a:pPr>
            <a:r>
              <a:rPr lang="zh-CN" altLang="en-US" sz="2400" dirty="0">
                <a:latin typeface="华文仿宋" panose="02010600040101010101" pitchFamily="2" charset="-122"/>
                <a:ea typeface="华文仿宋" panose="02010600040101010101" pitchFamily="2" charset="-122"/>
              </a:rPr>
              <a:t>好像我们可以用一条平行于 y 轴的直线把 A 类点和 B 类点</a:t>
            </a:r>
            <a:r>
              <a:rPr lang="zh-CN" altLang="en-US" sz="2400" dirty="0" smtClean="0">
                <a:latin typeface="华文仿宋" panose="02010600040101010101" pitchFamily="2" charset="-122"/>
                <a:ea typeface="华文仿宋" panose="02010600040101010101" pitchFamily="2" charset="-122"/>
              </a:rPr>
              <a:t>分开；于是，我们就希望</a:t>
            </a:r>
            <a:r>
              <a:rPr lang="zh-CN" altLang="en-US" sz="2400" dirty="0">
                <a:latin typeface="华文仿宋" panose="02010600040101010101" pitchFamily="2" charset="-122"/>
                <a:ea typeface="华文仿宋" panose="02010600040101010101" pitchFamily="2" charset="-122"/>
              </a:rPr>
              <a:t>找到这样一条直线 </a:t>
            </a:r>
            <a:r>
              <a:rPr lang="en-US" altLang="zh-CN" sz="2400" dirty="0">
                <a:latin typeface="华文仿宋" panose="02010600040101010101" pitchFamily="2" charset="-122"/>
                <a:ea typeface="华文仿宋" panose="02010600040101010101" pitchFamily="2" charset="-122"/>
              </a:rPr>
              <a:t>x = k</a:t>
            </a:r>
            <a:r>
              <a:rPr lang="zh-CN" altLang="en-US" sz="2400" dirty="0" smtClean="0">
                <a:latin typeface="华文仿宋" panose="02010600040101010101" pitchFamily="2" charset="-122"/>
                <a:ea typeface="华文仿宋" panose="02010600040101010101" pitchFamily="2" charset="-122"/>
              </a:rPr>
              <a:t>，使得直线</a:t>
            </a:r>
            <a:r>
              <a:rPr lang="zh-CN" altLang="en-US" sz="2400" dirty="0">
                <a:latin typeface="华文仿宋" panose="02010600040101010101" pitchFamily="2" charset="-122"/>
                <a:ea typeface="华文仿宋" panose="02010600040101010101" pitchFamily="2" charset="-122"/>
              </a:rPr>
              <a:t>左边绝大多数点都是 </a:t>
            </a:r>
            <a:r>
              <a:rPr lang="en-US" altLang="zh-CN" sz="2400" dirty="0">
                <a:latin typeface="华文仿宋" panose="02010600040101010101" pitchFamily="2" charset="-122"/>
                <a:ea typeface="华文仿宋" panose="02010600040101010101" pitchFamily="2" charset="-122"/>
              </a:rPr>
              <a:t>A </a:t>
            </a:r>
            <a:r>
              <a:rPr lang="zh-CN" altLang="en-US" sz="2400" dirty="0">
                <a:latin typeface="华文仿宋" panose="02010600040101010101" pitchFamily="2" charset="-122"/>
                <a:ea typeface="华文仿宋" panose="02010600040101010101" pitchFamily="2" charset="-122"/>
              </a:rPr>
              <a:t>类，直线右边绝大多数点都是 </a:t>
            </a:r>
            <a:r>
              <a:rPr lang="en-US" altLang="zh-CN" sz="2400" dirty="0">
                <a:latin typeface="华文仿宋" panose="02010600040101010101" pitchFamily="2" charset="-122"/>
                <a:ea typeface="华文仿宋" panose="02010600040101010101" pitchFamily="2" charset="-122"/>
              </a:rPr>
              <a:t>B </a:t>
            </a:r>
            <a:r>
              <a:rPr lang="zh-CN" altLang="en-US" sz="2400" dirty="0" smtClean="0">
                <a:latin typeface="华文仿宋" panose="02010600040101010101" pitchFamily="2" charset="-122"/>
                <a:ea typeface="华文仿宋" panose="02010600040101010101" pitchFamily="2" charset="-122"/>
              </a:rPr>
              <a:t>类。由此，我们就以已知数据为原材料，通过反复训练得到合适的参数</a:t>
            </a:r>
            <a:r>
              <a:rPr lang="en-US" altLang="zh-CN" sz="2400" dirty="0" smtClean="0">
                <a:latin typeface="华文仿宋" panose="02010600040101010101" pitchFamily="2" charset="-122"/>
                <a:ea typeface="华文仿宋" panose="02010600040101010101" pitchFamily="2" charset="-122"/>
              </a:rPr>
              <a:t>k</a:t>
            </a:r>
            <a:r>
              <a:rPr lang="zh-CN" altLang="en-US" sz="2400" dirty="0" smtClean="0">
                <a:latin typeface="华文仿宋" panose="02010600040101010101" pitchFamily="2" charset="-122"/>
                <a:ea typeface="华文仿宋" panose="02010600040101010101" pitchFamily="2" charset="-122"/>
              </a:rPr>
              <a:t>值，以便得到这样一条直线。</a:t>
            </a:r>
            <a:endParaRPr lang="zh-CN" altLang="en-US" sz="2400" dirty="0">
              <a:latin typeface="华文仿宋" panose="02010600040101010101" pitchFamily="2" charset="-122"/>
              <a:ea typeface="华文仿宋" panose="02010600040101010101" pitchFamily="2" charset="-122"/>
            </a:endParaRPr>
          </a:p>
        </p:txBody>
      </p:sp>
      <p:sp>
        <p:nvSpPr>
          <p:cNvPr id="4" name="矩形 3"/>
          <p:cNvSpPr/>
          <p:nvPr/>
        </p:nvSpPr>
        <p:spPr>
          <a:xfrm>
            <a:off x="929390" y="5396458"/>
            <a:ext cx="10820400" cy="954107"/>
          </a:xfrm>
          <a:prstGeom prst="rect">
            <a:avLst/>
          </a:prstGeom>
        </p:spPr>
        <p:txBody>
          <a:bodyPr wrap="square">
            <a:spAutoFit/>
          </a:bodyPr>
          <a:lstStyle/>
          <a:p>
            <a:r>
              <a:rPr lang="zh-CN" altLang="en-US" sz="2800" dirty="0" smtClean="0">
                <a:latin typeface="华文仿宋" panose="02010600040101010101" pitchFamily="2" charset="-122"/>
                <a:ea typeface="华文仿宋" panose="02010600040101010101" pitchFamily="2" charset="-122"/>
              </a:rPr>
              <a:t>通过训练得到</a:t>
            </a:r>
            <a:r>
              <a:rPr lang="en-US" altLang="zh-CN" sz="2800" dirty="0" smtClean="0">
                <a:latin typeface="华文仿宋" panose="02010600040101010101" pitchFamily="2" charset="-122"/>
                <a:ea typeface="华文仿宋" panose="02010600040101010101" pitchFamily="2" charset="-122"/>
              </a:rPr>
              <a:t>x=k</a:t>
            </a:r>
            <a:r>
              <a:rPr lang="zh-CN" altLang="en-US" sz="2800" dirty="0" smtClean="0">
                <a:latin typeface="华文仿宋" panose="02010600040101010101" pitchFamily="2" charset="-122"/>
                <a:ea typeface="华文仿宋" panose="02010600040101010101" pitchFamily="2" charset="-122"/>
              </a:rPr>
              <a:t>这样的直线，就是我们</a:t>
            </a:r>
            <a:r>
              <a:rPr lang="zh-CN" altLang="en-US" sz="2800" dirty="0">
                <a:latin typeface="华文仿宋" panose="02010600040101010101" pitchFamily="2" charset="-122"/>
                <a:ea typeface="华文仿宋" panose="02010600040101010101" pitchFamily="2" charset="-122"/>
              </a:rPr>
              <a:t>的</a:t>
            </a:r>
            <a:r>
              <a:rPr lang="zh-CN" altLang="en-US" sz="2800" dirty="0">
                <a:solidFill>
                  <a:srgbClr val="FFFF00"/>
                </a:solidFill>
                <a:latin typeface="华文仿宋" panose="02010600040101010101" pitchFamily="2" charset="-122"/>
                <a:ea typeface="华文仿宋" panose="02010600040101010101" pitchFamily="2" charset="-122"/>
              </a:rPr>
              <a:t>分类器</a:t>
            </a:r>
            <a:r>
              <a:rPr lang="zh-CN" altLang="en-US" sz="2800" dirty="0" smtClean="0">
                <a:solidFill>
                  <a:srgbClr val="FFFF00"/>
                </a:solidFill>
                <a:latin typeface="华文仿宋" panose="02010600040101010101" pitchFamily="2" charset="-122"/>
                <a:ea typeface="华文仿宋" panose="02010600040101010101" pitchFamily="2" charset="-122"/>
              </a:rPr>
              <a:t>模型</a:t>
            </a:r>
            <a:r>
              <a:rPr lang="zh-CN" altLang="en-US" sz="2800" dirty="0" smtClean="0">
                <a:latin typeface="华文仿宋" panose="02010600040101010101" pitchFamily="2" charset="-122"/>
                <a:ea typeface="华文仿宋" panose="02010600040101010101" pitchFamily="2" charset="-122"/>
              </a:rPr>
              <a:t>，</a:t>
            </a:r>
            <a:r>
              <a:rPr lang="en-US" altLang="zh-CN" sz="2800" dirty="0" smtClean="0">
                <a:latin typeface="华文仿宋" panose="02010600040101010101" pitchFamily="2" charset="-122"/>
                <a:ea typeface="华文仿宋" panose="02010600040101010101" pitchFamily="2" charset="-122"/>
              </a:rPr>
              <a:t>k </a:t>
            </a:r>
            <a:r>
              <a:rPr lang="zh-CN" altLang="en-US" sz="2800" dirty="0">
                <a:latin typeface="华文仿宋" panose="02010600040101010101" pitchFamily="2" charset="-122"/>
                <a:ea typeface="华文仿宋" panose="02010600040101010101" pitchFamily="2" charset="-122"/>
              </a:rPr>
              <a:t>就是我们的</a:t>
            </a:r>
            <a:r>
              <a:rPr lang="zh-CN" altLang="en-US" sz="2800" dirty="0" smtClean="0">
                <a:latin typeface="华文仿宋" panose="02010600040101010101" pitchFamily="2" charset="-122"/>
                <a:ea typeface="华文仿宋" panose="02010600040101010101" pitchFamily="2" charset="-122"/>
              </a:rPr>
              <a:t>模型参数。</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6088227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923082" y="1639848"/>
            <a:ext cx="4856813" cy="3560347"/>
          </a:xfrm>
          <a:prstGeom prst="rect">
            <a:avLst/>
          </a:prstGeom>
        </p:spPr>
      </p:pic>
      <p:sp>
        <p:nvSpPr>
          <p:cNvPr id="6" name="矩形 5"/>
          <p:cNvSpPr/>
          <p:nvPr/>
        </p:nvSpPr>
        <p:spPr>
          <a:xfrm>
            <a:off x="1353236" y="5200195"/>
            <a:ext cx="9072423" cy="1384995"/>
          </a:xfrm>
          <a:prstGeom prst="rect">
            <a:avLst/>
          </a:prstGeom>
        </p:spPr>
        <p:txBody>
          <a:bodyPr wrap="square">
            <a:spAutoFit/>
          </a:bodyPr>
          <a:lstStyle/>
          <a:p>
            <a:pPr>
              <a:lnSpc>
                <a:spcPct val="150000"/>
              </a:lnSpc>
            </a:pPr>
            <a:r>
              <a:rPr lang="zh-CN" altLang="en-US" sz="2800" dirty="0" smtClean="0">
                <a:solidFill>
                  <a:srgbClr val="FFFF00"/>
                </a:solidFill>
                <a:latin typeface="华文仿宋" panose="02010600040101010101" pitchFamily="2" charset="-122"/>
                <a:ea typeface="华文仿宋" panose="02010600040101010101" pitchFamily="2" charset="-122"/>
              </a:rPr>
              <a:t>训练模型的</a:t>
            </a:r>
            <a:r>
              <a:rPr lang="zh-CN" altLang="en-US" sz="2800" dirty="0">
                <a:solidFill>
                  <a:srgbClr val="FFFF00"/>
                </a:solidFill>
                <a:latin typeface="华文仿宋" panose="02010600040101010101" pitchFamily="2" charset="-122"/>
                <a:ea typeface="华文仿宋" panose="02010600040101010101" pitchFamily="2" charset="-122"/>
              </a:rPr>
              <a:t>过程就是利用已有的</a:t>
            </a:r>
            <a:r>
              <a:rPr lang="zh-CN" altLang="en-US" sz="2800" dirty="0" smtClean="0">
                <a:solidFill>
                  <a:srgbClr val="FFFF00"/>
                </a:solidFill>
                <a:latin typeface="华文仿宋" panose="02010600040101010101" pitchFamily="2" charset="-122"/>
                <a:ea typeface="华文仿宋" panose="02010600040101010101" pitchFamily="2" charset="-122"/>
              </a:rPr>
              <a:t>数据来确定所选模型的参数 </a:t>
            </a:r>
            <a:r>
              <a:rPr lang="zh-CN" altLang="en-US" sz="2800" dirty="0">
                <a:solidFill>
                  <a:srgbClr val="FFFF00"/>
                </a:solidFill>
                <a:latin typeface="华文仿宋" panose="02010600040101010101" pitchFamily="2" charset="-122"/>
                <a:ea typeface="华文仿宋" panose="02010600040101010101" pitchFamily="2" charset="-122"/>
              </a:rPr>
              <a:t>k 的</a:t>
            </a:r>
            <a:r>
              <a:rPr lang="zh-CN" altLang="en-US" sz="2800" dirty="0" smtClean="0">
                <a:solidFill>
                  <a:srgbClr val="FFFF00"/>
                </a:solidFill>
                <a:latin typeface="华文仿宋" panose="02010600040101010101" pitchFamily="2" charset="-122"/>
                <a:ea typeface="华文仿宋" panose="02010600040101010101" pitchFamily="2" charset="-122"/>
              </a:rPr>
              <a:t>过程。</a:t>
            </a:r>
            <a:endParaRPr lang="zh-CN" altLang="en-US" sz="2800" dirty="0">
              <a:solidFill>
                <a:srgbClr val="FFFF00"/>
              </a:solidFill>
              <a:latin typeface="华文仿宋" panose="02010600040101010101" pitchFamily="2" charset="-122"/>
              <a:ea typeface="华文仿宋" panose="02010600040101010101" pitchFamily="2" charset="-122"/>
            </a:endParaRPr>
          </a:p>
        </p:txBody>
      </p:sp>
      <p:sp>
        <p:nvSpPr>
          <p:cNvPr id="2" name="文本框 1"/>
          <p:cNvSpPr txBox="1"/>
          <p:nvPr/>
        </p:nvSpPr>
        <p:spPr>
          <a:xfrm>
            <a:off x="749508" y="614597"/>
            <a:ext cx="2173574"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训练模型：</a:t>
            </a:r>
            <a:endParaRPr lang="zh-CN" altLang="en-US" sz="3200" dirty="0">
              <a:latin typeface="华文仿宋" panose="02010600040101010101" pitchFamily="2" charset="-122"/>
              <a:ea typeface="华文仿宋" panose="02010600040101010101" pitchFamily="2" charset="-122"/>
            </a:endParaRPr>
          </a:p>
        </p:txBody>
      </p:sp>
      <p:sp>
        <p:nvSpPr>
          <p:cNvPr id="3" name="文本框 2"/>
          <p:cNvSpPr txBox="1"/>
          <p:nvPr/>
        </p:nvSpPr>
        <p:spPr>
          <a:xfrm>
            <a:off x="5478904" y="1926395"/>
            <a:ext cx="304892" cy="584775"/>
          </a:xfrm>
          <a:prstGeom prst="rect">
            <a:avLst/>
          </a:prstGeom>
          <a:noFill/>
        </p:spPr>
        <p:txBody>
          <a:bodyPr wrap="none" rtlCol="0">
            <a:spAutoFit/>
          </a:bodyPr>
          <a:lstStyle/>
          <a:p>
            <a:r>
              <a:rPr lang="zh-CN" altLang="en-US" sz="3200" b="1" dirty="0" smtClean="0">
                <a:solidFill>
                  <a:schemeClr val="bg1"/>
                </a:solidFill>
              </a:rPr>
              <a:t>∙</a:t>
            </a:r>
            <a:endParaRPr lang="zh-CN" altLang="en-US" b="1" dirty="0">
              <a:solidFill>
                <a:schemeClr val="bg1"/>
              </a:solidFill>
            </a:endParaRPr>
          </a:p>
        </p:txBody>
      </p:sp>
    </p:spTree>
    <p:extLst>
      <p:ext uri="{BB962C8B-B14F-4D97-AF65-F5344CB8AC3E}">
        <p14:creationId xmlns:p14="http://schemas.microsoft.com/office/powerpoint/2010/main" val="2057748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97115" y="523698"/>
            <a:ext cx="2895600" cy="760657"/>
          </a:xfrm>
          <a:prstGeom prst="rect">
            <a:avLst/>
          </a:prstGeom>
        </p:spPr>
        <p:txBody>
          <a:bodyPr wrap="square">
            <a:spAutoFit/>
          </a:bodyPr>
          <a:lstStyle/>
          <a:p>
            <a:pPr>
              <a:lnSpc>
                <a:spcPct val="150000"/>
              </a:lnSpc>
            </a:pPr>
            <a:r>
              <a:rPr lang="zh-CN" altLang="en-US" sz="3200" b="1" dirty="0" smtClean="0">
                <a:solidFill>
                  <a:srgbClr val="FFFF00"/>
                </a:solidFill>
                <a:latin typeface="华文仿宋" panose="02010600040101010101" pitchFamily="2" charset="-122"/>
                <a:ea typeface="华文仿宋" panose="02010600040101010101" pitchFamily="2" charset="-122"/>
              </a:rPr>
              <a:t>主题实践活动</a:t>
            </a:r>
            <a:endParaRPr lang="zh-CN" altLang="en-US" sz="3200" b="1" dirty="0">
              <a:solidFill>
                <a:srgbClr val="FFFF00"/>
              </a:solidFill>
              <a:latin typeface="华文仿宋" panose="02010600040101010101" pitchFamily="2" charset="-122"/>
              <a:ea typeface="华文仿宋" panose="02010600040101010101" pitchFamily="2" charset="-122"/>
            </a:endParaRPr>
          </a:p>
        </p:txBody>
      </p:sp>
      <p:sp>
        <p:nvSpPr>
          <p:cNvPr id="4" name="矩形 3"/>
          <p:cNvSpPr/>
          <p:nvPr/>
        </p:nvSpPr>
        <p:spPr>
          <a:xfrm>
            <a:off x="1251679" y="3488404"/>
            <a:ext cx="9893509" cy="2973122"/>
          </a:xfrm>
          <a:prstGeom prst="rect">
            <a:avLst/>
          </a:prstGeom>
        </p:spPr>
        <p:txBody>
          <a:bodyPr wrap="square">
            <a:spAutoFit/>
          </a:bodyPr>
          <a:lstStyle/>
          <a:p>
            <a:pPr>
              <a:lnSpc>
                <a:spcPct val="130000"/>
              </a:lnSpc>
            </a:pPr>
            <a:r>
              <a:rPr lang="zh-CN" altLang="en-US" sz="2400" dirty="0" smtClean="0">
                <a:latin typeface="华文仿宋" panose="02010600040101010101" pitchFamily="2" charset="-122"/>
                <a:ea typeface="华文仿宋" panose="02010600040101010101" pitchFamily="2" charset="-122"/>
              </a:rPr>
              <a:t>参考资料：</a:t>
            </a:r>
            <a:endParaRPr lang="en-US" altLang="zh-CN" sz="2400" dirty="0" smtClean="0">
              <a:latin typeface="华文仿宋" panose="02010600040101010101" pitchFamily="2" charset="-122"/>
              <a:ea typeface="华文仿宋" panose="02010600040101010101" pitchFamily="2" charset="-122"/>
            </a:endParaRPr>
          </a:p>
          <a:p>
            <a:pPr>
              <a:lnSpc>
                <a:spcPct val="13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smtClean="0">
                <a:latin typeface="华文仿宋" panose="02010600040101010101" pitchFamily="2" charset="-122"/>
                <a:ea typeface="华文仿宋" panose="02010600040101010101" pitchFamily="2" charset="-122"/>
              </a:rPr>
              <a:t>1</a:t>
            </a:r>
            <a:r>
              <a:rPr lang="zh-CN" altLang="en-US" sz="2400" dirty="0" smtClean="0">
                <a:latin typeface="华文仿宋" panose="02010600040101010101" pitchFamily="2" charset="-122"/>
                <a:ea typeface="华文仿宋" panose="02010600040101010101" pitchFamily="2" charset="-122"/>
              </a:rPr>
              <a:t>）</a:t>
            </a:r>
            <a:r>
              <a:rPr lang="zh-CN" altLang="en-US" sz="2400" dirty="0"/>
              <a:t>用鸢尾花</a:t>
            </a:r>
            <a:r>
              <a:rPr lang="en-US" altLang="zh-CN" sz="2400" dirty="0"/>
              <a:t>data</a:t>
            </a:r>
            <a:r>
              <a:rPr lang="zh-CN" altLang="en-US" sz="2400" dirty="0"/>
              <a:t>建立</a:t>
            </a:r>
            <a:r>
              <a:rPr lang="en-US" altLang="zh-CN" sz="2400" dirty="0"/>
              <a:t>python</a:t>
            </a:r>
            <a:r>
              <a:rPr lang="zh-CN" altLang="en-US" sz="2400" dirty="0"/>
              <a:t>机器学习的初步印象</a:t>
            </a:r>
            <a:endParaRPr lang="en-US" altLang="zh-CN" sz="2400" dirty="0" smtClean="0">
              <a:latin typeface="华文仿宋" panose="02010600040101010101" pitchFamily="2" charset="-122"/>
              <a:ea typeface="华文仿宋" panose="02010600040101010101" pitchFamily="2" charset="-122"/>
            </a:endParaRPr>
          </a:p>
          <a:p>
            <a:pPr>
              <a:lnSpc>
                <a:spcPct val="130000"/>
              </a:lnSpc>
            </a:pPr>
            <a:r>
              <a:rPr lang="en-US" altLang="zh-CN" sz="2400" dirty="0" smtClean="0">
                <a:latin typeface="华文仿宋" panose="02010600040101010101" pitchFamily="2" charset="-122"/>
                <a:ea typeface="华文仿宋" panose="02010600040101010101" pitchFamily="2" charset="-122"/>
              </a:rPr>
              <a:t>https</a:t>
            </a:r>
            <a:r>
              <a:rPr lang="en-US" altLang="zh-CN" sz="2400" dirty="0">
                <a:latin typeface="华文仿宋" panose="02010600040101010101" pitchFamily="2" charset="-122"/>
                <a:ea typeface="华文仿宋" panose="02010600040101010101" pitchFamily="2" charset="-122"/>
              </a:rPr>
              <a:t>://zhuanlan.zhihu.com/p/26802995</a:t>
            </a:r>
            <a:endParaRPr lang="en-US" altLang="zh-CN" sz="2400" dirty="0" smtClean="0">
              <a:latin typeface="华文仿宋" panose="02010600040101010101" pitchFamily="2" charset="-122"/>
              <a:ea typeface="华文仿宋" panose="02010600040101010101" pitchFamily="2" charset="-122"/>
            </a:endParaRPr>
          </a:p>
          <a:p>
            <a:pPr>
              <a:lnSpc>
                <a:spcPct val="13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smtClean="0">
                <a:latin typeface="华文仿宋" panose="02010600040101010101" pitchFamily="2" charset="-122"/>
                <a:ea typeface="华文仿宋" panose="02010600040101010101" pitchFamily="2" charset="-122"/>
              </a:rPr>
              <a:t>2</a:t>
            </a:r>
            <a:r>
              <a:rPr lang="zh-CN" altLang="en-US" sz="2400" dirty="0" smtClean="0">
                <a:latin typeface="华文仿宋" panose="02010600040101010101" pitchFamily="2" charset="-122"/>
                <a:ea typeface="华文仿宋" panose="02010600040101010101" pitchFamily="2" charset="-122"/>
              </a:rPr>
              <a:t>）机器学习</a:t>
            </a:r>
            <a:r>
              <a:rPr lang="zh-CN" altLang="en-US" sz="2400" dirty="0">
                <a:latin typeface="华文仿宋" panose="02010600040101010101" pitchFamily="2" charset="-122"/>
                <a:ea typeface="华文仿宋" panose="02010600040101010101" pitchFamily="2" charset="-122"/>
              </a:rPr>
              <a:t>模型训练测试完整步骤</a:t>
            </a:r>
            <a:endParaRPr lang="en-US" altLang="zh-CN" sz="2400" dirty="0">
              <a:latin typeface="华文仿宋" panose="02010600040101010101" pitchFamily="2" charset="-122"/>
              <a:ea typeface="华文仿宋" panose="02010600040101010101" pitchFamily="2" charset="-122"/>
            </a:endParaRPr>
          </a:p>
          <a:p>
            <a:pPr>
              <a:lnSpc>
                <a:spcPct val="130000"/>
              </a:lnSpc>
            </a:pPr>
            <a:r>
              <a:rPr lang="en-US" altLang="zh-CN" sz="2400" dirty="0">
                <a:latin typeface="华文仿宋" panose="02010600040101010101" pitchFamily="2" charset="-122"/>
                <a:ea typeface="华文仿宋" panose="02010600040101010101" pitchFamily="2" charset="-122"/>
              </a:rPr>
              <a:t>https://blog.csdn.net/u014248127/article/details/78875013</a:t>
            </a:r>
          </a:p>
          <a:p>
            <a:pPr lvl="0" defTabSz="914400">
              <a:lnSpc>
                <a:spcPct val="130000"/>
              </a:lnSpc>
              <a:defRPr/>
            </a:pPr>
            <a:r>
              <a:rPr lang="zh-CN" altLang="en-US" sz="2400" dirty="0" smtClean="0">
                <a:latin typeface="华文仿宋" panose="02010600040101010101" pitchFamily="2" charset="-122"/>
                <a:ea typeface="华文仿宋" panose="02010600040101010101" pitchFamily="2" charset="-122"/>
              </a:rPr>
              <a:t>（</a:t>
            </a:r>
            <a:r>
              <a:rPr lang="en-US" altLang="zh-CN" sz="2400" dirty="0" smtClean="0">
                <a:latin typeface="华文仿宋" panose="02010600040101010101" pitchFamily="2" charset="-122"/>
                <a:ea typeface="华文仿宋" panose="02010600040101010101" pitchFamily="2" charset="-122"/>
              </a:rPr>
              <a:t>3</a:t>
            </a:r>
            <a:r>
              <a:rPr lang="zh-CN" altLang="en-US" sz="2400" dirty="0" smtClean="0">
                <a:latin typeface="华文仿宋" panose="02010600040101010101" pitchFamily="2" charset="-122"/>
                <a:ea typeface="华文仿宋" panose="02010600040101010101" pitchFamily="2" charset="-122"/>
              </a:rPr>
              <a:t>）一</a:t>
            </a:r>
            <a:r>
              <a:rPr lang="zh-CN" altLang="en-US" sz="2400" dirty="0">
                <a:latin typeface="华文仿宋" panose="02010600040101010101" pitchFamily="2" charset="-122"/>
                <a:ea typeface="华文仿宋" panose="02010600040101010101" pitchFamily="2" charset="-122"/>
              </a:rPr>
              <a:t>次完整的机器学习</a:t>
            </a:r>
            <a:r>
              <a:rPr lang="zh-CN" altLang="en-US" sz="2400" dirty="0" smtClean="0">
                <a:latin typeface="华文仿宋" panose="02010600040101010101" pitchFamily="2" charset="-122"/>
                <a:ea typeface="华文仿宋" panose="02010600040101010101" pitchFamily="2" charset="-122"/>
              </a:rPr>
              <a:t>过程</a:t>
            </a:r>
            <a:r>
              <a:rPr lang="en-US" altLang="zh-CN" sz="2400" dirty="0" smtClean="0">
                <a:latin typeface="华文仿宋" panose="02010600040101010101" pitchFamily="2" charset="-122"/>
                <a:ea typeface="华文仿宋" panose="02010600040101010101" pitchFamily="2" charset="-122"/>
              </a:rPr>
              <a:t>https</a:t>
            </a:r>
            <a:r>
              <a:rPr lang="en-US" altLang="zh-CN" sz="2400" dirty="0">
                <a:latin typeface="华文仿宋" panose="02010600040101010101" pitchFamily="2" charset="-122"/>
                <a:ea typeface="华文仿宋" panose="02010600040101010101" pitchFamily="2" charset="-122"/>
              </a:rPr>
              <a:t>://www.jianshu.com/p/1a2240678863</a:t>
            </a:r>
            <a:endParaRPr lang="zh-CN" altLang="en-US" sz="2400" dirty="0">
              <a:latin typeface="华文仿宋" panose="02010600040101010101" pitchFamily="2" charset="-122"/>
              <a:ea typeface="华文仿宋" panose="02010600040101010101" pitchFamily="2" charset="-122"/>
            </a:endParaRPr>
          </a:p>
        </p:txBody>
      </p:sp>
      <p:sp>
        <p:nvSpPr>
          <p:cNvPr id="2" name="文本框 1"/>
          <p:cNvSpPr txBox="1"/>
          <p:nvPr/>
        </p:nvSpPr>
        <p:spPr>
          <a:xfrm>
            <a:off x="1251679" y="1693882"/>
            <a:ext cx="9983449" cy="1384995"/>
          </a:xfrm>
          <a:prstGeom prst="rect">
            <a:avLst/>
          </a:prstGeom>
          <a:noFill/>
        </p:spPr>
        <p:txBody>
          <a:bodyPr wrap="square" rtlCol="0">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以下列网址为参考，熟悉监督学习的机制，尝试用程序代码去理解机器学习过程。</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533156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97115" y="523698"/>
            <a:ext cx="2895600" cy="830997"/>
          </a:xfrm>
          <a:prstGeom prst="rect">
            <a:avLst/>
          </a:prstGeom>
        </p:spPr>
        <p:txBody>
          <a:bodyPr wrap="square">
            <a:spAutoFit/>
          </a:bodyPr>
          <a:lstStyle/>
          <a:p>
            <a:pPr>
              <a:lnSpc>
                <a:spcPct val="150000"/>
              </a:lnSpc>
            </a:pPr>
            <a:r>
              <a:rPr lang="zh-CN" altLang="en-US" sz="3200" b="1" dirty="0" smtClean="0">
                <a:solidFill>
                  <a:srgbClr val="FFFF00"/>
                </a:solidFill>
                <a:latin typeface="华文仿宋" panose="02010600040101010101" pitchFamily="2" charset="-122"/>
                <a:ea typeface="华文仿宋" panose="02010600040101010101" pitchFamily="2" charset="-122"/>
              </a:rPr>
              <a:t>体验</a:t>
            </a:r>
            <a:r>
              <a:rPr lang="en-US" altLang="zh-CN" sz="3200" b="1" dirty="0" err="1" smtClean="0">
                <a:solidFill>
                  <a:srgbClr val="FFFF00"/>
                </a:solidFill>
                <a:latin typeface="华文仿宋" panose="02010600040101010101" pitchFamily="2" charset="-122"/>
                <a:ea typeface="华文仿宋" panose="02010600040101010101" pitchFamily="2" charset="-122"/>
              </a:rPr>
              <a:t>jieba</a:t>
            </a:r>
            <a:r>
              <a:rPr lang="zh-CN" altLang="en-US" sz="3200" b="1" dirty="0" smtClean="0">
                <a:solidFill>
                  <a:srgbClr val="FFFF00"/>
                </a:solidFill>
                <a:latin typeface="华文仿宋" panose="02010600040101010101" pitchFamily="2" charset="-122"/>
                <a:ea typeface="华文仿宋" panose="02010600040101010101" pitchFamily="2" charset="-122"/>
              </a:rPr>
              <a:t>分词</a:t>
            </a:r>
            <a:endParaRPr lang="zh-CN" altLang="en-US" sz="3200" b="1" dirty="0">
              <a:solidFill>
                <a:srgbClr val="FFFF00"/>
              </a:solidFill>
              <a:latin typeface="华文仿宋" panose="02010600040101010101" pitchFamily="2" charset="-122"/>
              <a:ea typeface="华文仿宋" panose="02010600040101010101" pitchFamily="2" charset="-122"/>
            </a:endParaRPr>
          </a:p>
        </p:txBody>
      </p:sp>
      <p:sp>
        <p:nvSpPr>
          <p:cNvPr id="4" name="矩形 3"/>
          <p:cNvSpPr/>
          <p:nvPr/>
        </p:nvSpPr>
        <p:spPr>
          <a:xfrm>
            <a:off x="1296648" y="2780517"/>
            <a:ext cx="9893509" cy="1569660"/>
          </a:xfrm>
          <a:prstGeom prst="rect">
            <a:avLst/>
          </a:prstGeom>
        </p:spPr>
        <p:txBody>
          <a:bodyPr wrap="square">
            <a:spAutoFit/>
          </a:bodyPr>
          <a:lstStyle/>
          <a:p>
            <a:r>
              <a:rPr lang="zh-CN" altLang="en-US" sz="2400" dirty="0" smtClean="0">
                <a:latin typeface="华文仿宋" panose="02010600040101010101" pitchFamily="2" charset="-122"/>
                <a:ea typeface="华文仿宋" panose="02010600040101010101" pitchFamily="2" charset="-122"/>
              </a:rPr>
              <a:t>依赖的库：</a:t>
            </a:r>
            <a:endParaRPr lang="en-US" altLang="zh-CN" sz="2400" dirty="0" smtClean="0">
              <a:latin typeface="华文仿宋" panose="02010600040101010101" pitchFamily="2" charset="-122"/>
              <a:ea typeface="华文仿宋" panose="02010600040101010101" pitchFamily="2" charset="-122"/>
            </a:endParaRPr>
          </a:p>
          <a:p>
            <a:r>
              <a:rPr lang="en-US" altLang="zh-CN" sz="2400" dirty="0" smtClean="0">
                <a:latin typeface="华文仿宋" panose="02010600040101010101" pitchFamily="2" charset="-122"/>
                <a:ea typeface="华文仿宋" panose="02010600040101010101" pitchFamily="2" charset="-122"/>
              </a:rPr>
              <a:t>from 		</a:t>
            </a:r>
            <a:r>
              <a:rPr lang="en-US" altLang="zh-CN" sz="2400" dirty="0" err="1" smtClean="0">
                <a:latin typeface="华文仿宋" panose="02010600040101010101" pitchFamily="2" charset="-122"/>
                <a:ea typeface="华文仿宋" panose="02010600040101010101" pitchFamily="2" charset="-122"/>
              </a:rPr>
              <a:t>wordcloud</a:t>
            </a:r>
            <a:r>
              <a:rPr lang="en-US" altLang="zh-CN" sz="2400" dirty="0" smtClean="0">
                <a:latin typeface="华文仿宋" panose="02010600040101010101" pitchFamily="2" charset="-122"/>
                <a:ea typeface="华文仿宋" panose="02010600040101010101" pitchFamily="2" charset="-122"/>
              </a:rPr>
              <a:t> </a:t>
            </a:r>
            <a:r>
              <a:rPr lang="en-US" altLang="zh-CN" sz="2400" dirty="0">
                <a:latin typeface="华文仿宋" panose="02010600040101010101" pitchFamily="2" charset="-122"/>
                <a:ea typeface="华文仿宋" panose="02010600040101010101" pitchFamily="2" charset="-122"/>
              </a:rPr>
              <a:t>import </a:t>
            </a:r>
            <a:r>
              <a:rPr lang="en-US" altLang="zh-CN" sz="2400" dirty="0" smtClean="0">
                <a:latin typeface="华文仿宋" panose="02010600040101010101" pitchFamily="2" charset="-122"/>
                <a:ea typeface="华文仿宋" panose="02010600040101010101" pitchFamily="2" charset="-122"/>
              </a:rPr>
              <a:t>		</a:t>
            </a:r>
            <a:r>
              <a:rPr lang="en-US" altLang="zh-CN" sz="2400" dirty="0" err="1" smtClean="0">
                <a:latin typeface="华文仿宋" panose="02010600040101010101" pitchFamily="2" charset="-122"/>
                <a:ea typeface="华文仿宋" panose="02010600040101010101" pitchFamily="2" charset="-122"/>
              </a:rPr>
              <a:t>WordCloud</a:t>
            </a:r>
            <a:endParaRPr lang="en-US" altLang="zh-CN" sz="2400" dirty="0">
              <a:latin typeface="华文仿宋" panose="02010600040101010101" pitchFamily="2" charset="-122"/>
              <a:ea typeface="华文仿宋" panose="02010600040101010101" pitchFamily="2" charset="-122"/>
            </a:endParaRPr>
          </a:p>
          <a:p>
            <a:r>
              <a:rPr lang="en-US" altLang="zh-CN" sz="2400" dirty="0">
                <a:latin typeface="华文仿宋" panose="02010600040101010101" pitchFamily="2" charset="-122"/>
                <a:ea typeface="华文仿宋" panose="02010600040101010101" pitchFamily="2" charset="-122"/>
              </a:rPr>
              <a:t>import </a:t>
            </a:r>
            <a:r>
              <a:rPr lang="en-US" altLang="zh-CN" sz="2400" dirty="0" smtClean="0">
                <a:latin typeface="华文仿宋" panose="02010600040101010101" pitchFamily="2" charset="-122"/>
                <a:ea typeface="华文仿宋" panose="02010600040101010101" pitchFamily="2" charset="-122"/>
              </a:rPr>
              <a:t>		</a:t>
            </a:r>
            <a:r>
              <a:rPr lang="en-US" altLang="zh-CN" sz="2400" dirty="0" err="1" smtClean="0">
                <a:latin typeface="华文仿宋" panose="02010600040101010101" pitchFamily="2" charset="-122"/>
                <a:ea typeface="华文仿宋" panose="02010600040101010101" pitchFamily="2" charset="-122"/>
              </a:rPr>
              <a:t>matplotlib.pyplot</a:t>
            </a:r>
            <a:r>
              <a:rPr lang="en-US" altLang="zh-CN" sz="2400" dirty="0" smtClean="0">
                <a:latin typeface="华文仿宋" panose="02010600040101010101" pitchFamily="2" charset="-122"/>
                <a:ea typeface="华文仿宋" panose="02010600040101010101" pitchFamily="2" charset="-122"/>
              </a:rPr>
              <a:t> 	as 	</a:t>
            </a:r>
            <a:r>
              <a:rPr lang="en-US" altLang="zh-CN" sz="2400" dirty="0" err="1" smtClean="0">
                <a:latin typeface="华文仿宋" panose="02010600040101010101" pitchFamily="2" charset="-122"/>
                <a:ea typeface="华文仿宋" panose="02010600040101010101" pitchFamily="2" charset="-122"/>
              </a:rPr>
              <a:t>plt</a:t>
            </a:r>
            <a:endParaRPr lang="en-US" altLang="zh-CN" sz="2400" dirty="0">
              <a:latin typeface="华文仿宋" panose="02010600040101010101" pitchFamily="2" charset="-122"/>
              <a:ea typeface="华文仿宋" panose="02010600040101010101" pitchFamily="2" charset="-122"/>
            </a:endParaRPr>
          </a:p>
          <a:p>
            <a:r>
              <a:rPr lang="en-US" altLang="zh-CN" sz="2400" dirty="0">
                <a:latin typeface="华文仿宋" panose="02010600040101010101" pitchFamily="2" charset="-122"/>
                <a:ea typeface="华文仿宋" panose="02010600040101010101" pitchFamily="2" charset="-122"/>
              </a:rPr>
              <a:t>import </a:t>
            </a:r>
            <a:r>
              <a:rPr lang="en-US" altLang="zh-CN" sz="2400" dirty="0" smtClean="0">
                <a:latin typeface="华文仿宋" panose="02010600040101010101" pitchFamily="2" charset="-122"/>
                <a:ea typeface="华文仿宋" panose="02010600040101010101" pitchFamily="2" charset="-122"/>
              </a:rPr>
              <a:t> 	</a:t>
            </a:r>
            <a:r>
              <a:rPr lang="en-US" altLang="zh-CN" sz="2400" dirty="0" err="1" smtClean="0">
                <a:latin typeface="华文仿宋" panose="02010600040101010101" pitchFamily="2" charset="-122"/>
                <a:ea typeface="华文仿宋" panose="02010600040101010101" pitchFamily="2" charset="-122"/>
              </a:rPr>
              <a:t>jieba</a:t>
            </a:r>
            <a:endParaRPr lang="en-US" altLang="zh-CN" sz="2400" dirty="0" smtClean="0">
              <a:latin typeface="华文仿宋" panose="02010600040101010101" pitchFamily="2" charset="-122"/>
              <a:ea typeface="华文仿宋" panose="02010600040101010101" pitchFamily="2" charset="-122"/>
            </a:endParaRPr>
          </a:p>
        </p:txBody>
      </p:sp>
      <p:sp>
        <p:nvSpPr>
          <p:cNvPr id="2" name="文本框 1"/>
          <p:cNvSpPr txBox="1"/>
          <p:nvPr/>
        </p:nvSpPr>
        <p:spPr>
          <a:xfrm>
            <a:off x="1251679" y="1693882"/>
            <a:ext cx="9983449" cy="677108"/>
          </a:xfrm>
          <a:prstGeom prst="rect">
            <a:avLst/>
          </a:prstGeom>
          <a:noFill/>
        </p:spPr>
        <p:txBody>
          <a:bodyPr wrap="square" rtlCol="0">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对三国全书进行分词，完成三国词云图的体验设计。</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808215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3569836" y="2888525"/>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4800" b="1" dirty="0" smtClean="0">
                <a:latin typeface="黑体" panose="02010609060101010101" pitchFamily="49" charset="-122"/>
                <a:ea typeface="黑体" panose="02010609060101010101" pitchFamily="49" charset="-122"/>
              </a:rPr>
              <a:t>1</a:t>
            </a:r>
            <a:endParaRPr lang="zh-CN" altLang="en-US" sz="4800" b="1" dirty="0">
              <a:latin typeface="黑体" panose="02010609060101010101" pitchFamily="49" charset="-122"/>
              <a:ea typeface="黑体" panose="02010609060101010101" pitchFamily="49" charset="-122"/>
            </a:endParaRPr>
          </a:p>
        </p:txBody>
      </p:sp>
      <p:sp>
        <p:nvSpPr>
          <p:cNvPr id="2" name="矩形 1"/>
          <p:cNvSpPr/>
          <p:nvPr/>
        </p:nvSpPr>
        <p:spPr>
          <a:xfrm>
            <a:off x="4433179" y="2413623"/>
            <a:ext cx="5190505" cy="1446550"/>
          </a:xfrm>
          <a:prstGeom prst="rect">
            <a:avLst/>
          </a:prstGeom>
        </p:spPr>
        <p:txBody>
          <a:bodyPr wrap="square">
            <a:spAutoFit/>
          </a:bodyPr>
          <a:lstStyle/>
          <a:p>
            <a:pPr>
              <a:lnSpc>
                <a:spcPct val="200000"/>
              </a:lnSpc>
            </a:pPr>
            <a:r>
              <a:rPr lang="zh-CN" altLang="en-US" sz="4400" b="1" dirty="0" smtClean="0">
                <a:latin typeface="华文仿宋" panose="02010600040101010101" pitchFamily="2" charset="-122"/>
                <a:ea typeface="华文仿宋" panose="02010600040101010101" pitchFamily="2" charset="-122"/>
              </a:rPr>
              <a:t>主要应用方向解析</a:t>
            </a:r>
            <a:endParaRPr lang="zh-CN" altLang="en-US" sz="4400" b="1"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658228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33136" y="434715"/>
            <a:ext cx="8094690" cy="760657"/>
          </a:xfrm>
          <a:prstGeom prst="rect">
            <a:avLst/>
          </a:prstGeom>
          <a:noFill/>
        </p:spPr>
        <p:txBody>
          <a:bodyPr wrap="square" rtlCol="0">
            <a:spAutoFit/>
          </a:bodyPr>
          <a:lstStyle/>
          <a:p>
            <a:pPr>
              <a:lnSpc>
                <a:spcPct val="150000"/>
              </a:lnSpc>
            </a:pPr>
            <a:r>
              <a:rPr lang="zh-CN" altLang="en-US" sz="3200" b="1" dirty="0" smtClean="0">
                <a:latin typeface="华文仿宋" panose="02010600040101010101" pitchFamily="2" charset="-122"/>
                <a:ea typeface="华文仿宋" panose="02010600040101010101" pitchFamily="2" charset="-122"/>
              </a:rPr>
              <a:t>监督学习的基本思想：</a:t>
            </a:r>
            <a:endParaRPr lang="en-US" altLang="zh-CN" sz="3200" b="1" dirty="0" smtClean="0">
              <a:latin typeface="华文仿宋" panose="02010600040101010101" pitchFamily="2" charset="-122"/>
              <a:ea typeface="华文仿宋" panose="02010600040101010101" pitchFamily="2" charset="-122"/>
            </a:endParaRPr>
          </a:p>
        </p:txBody>
      </p:sp>
      <p:sp>
        <p:nvSpPr>
          <p:cNvPr id="3" name="文本框 2"/>
          <p:cNvSpPr txBox="1"/>
          <p:nvPr/>
        </p:nvSpPr>
        <p:spPr>
          <a:xfrm>
            <a:off x="933136" y="1525647"/>
            <a:ext cx="10204555" cy="3323987"/>
          </a:xfrm>
          <a:prstGeom prst="rect">
            <a:avLst/>
          </a:prstGeom>
          <a:noFill/>
        </p:spPr>
        <p:txBody>
          <a:bodyPr wrap="square" rtlCol="0">
            <a:spAutoFit/>
          </a:bodyPr>
          <a:lstStyle/>
          <a:p>
            <a:pPr>
              <a:lnSpc>
                <a:spcPct val="150000"/>
              </a:lnSpc>
            </a:pPr>
            <a:r>
              <a:rPr lang="zh-CN" altLang="en-US" sz="2800" dirty="0" smtClean="0">
                <a:solidFill>
                  <a:srgbClr val="FFFF00"/>
                </a:solidFill>
                <a:latin typeface="华文仿宋" panose="02010600040101010101" pitchFamily="2" charset="-122"/>
                <a:ea typeface="华文仿宋" panose="02010600040101010101" pitchFamily="2" charset="-122"/>
              </a:rPr>
              <a:t>    输入数据</a:t>
            </a:r>
            <a:r>
              <a:rPr lang="zh-CN" altLang="en-US" sz="2800" dirty="0">
                <a:solidFill>
                  <a:srgbClr val="FFFF00"/>
                </a:solidFill>
                <a:latin typeface="华文仿宋" panose="02010600040101010101" pitchFamily="2" charset="-122"/>
                <a:ea typeface="华文仿宋" panose="02010600040101010101" pitchFamily="2" charset="-122"/>
              </a:rPr>
              <a:t>被称为</a:t>
            </a:r>
            <a:r>
              <a:rPr lang="zh-CN" altLang="en-US" sz="2800" dirty="0" smtClean="0">
                <a:solidFill>
                  <a:srgbClr val="FFFF00"/>
                </a:solidFill>
                <a:latin typeface="华文仿宋" panose="02010600040101010101" pitchFamily="2" charset="-122"/>
                <a:ea typeface="华文仿宋" panose="02010600040101010101" pitchFamily="2" charset="-122"/>
              </a:rPr>
              <a:t>“训练数据”（这些数据可用来描述对象的特征），</a:t>
            </a:r>
            <a:r>
              <a:rPr lang="zh-CN" altLang="en-US" sz="2800" dirty="0">
                <a:solidFill>
                  <a:srgbClr val="FFFF00"/>
                </a:solidFill>
                <a:latin typeface="华文仿宋" panose="02010600040101010101" pitchFamily="2" charset="-122"/>
                <a:ea typeface="华文仿宋" panose="02010600040101010101" pitchFamily="2" charset="-122"/>
              </a:rPr>
              <a:t>每组训练数据有一个明确的标识或</a:t>
            </a:r>
            <a:r>
              <a:rPr lang="zh-CN" altLang="en-US" sz="2800" dirty="0" smtClean="0">
                <a:solidFill>
                  <a:srgbClr val="FFFF00"/>
                </a:solidFill>
                <a:latin typeface="华文仿宋" panose="02010600040101010101" pitchFamily="2" charset="-122"/>
                <a:ea typeface="华文仿宋" panose="02010600040101010101" pitchFamily="2" charset="-122"/>
              </a:rPr>
              <a:t>结果。</a:t>
            </a:r>
            <a:r>
              <a:rPr lang="zh-CN" altLang="en-US" sz="2800" dirty="0">
                <a:solidFill>
                  <a:srgbClr val="FFFF00"/>
                </a:solidFill>
                <a:latin typeface="华文仿宋" panose="02010600040101010101" pitchFamily="2" charset="-122"/>
                <a:ea typeface="华文仿宋" panose="02010600040101010101" pitchFamily="2" charset="-122"/>
              </a:rPr>
              <a:t>在建立预测模型的时候，监督式学习建立一个学习过程，将预测结果与“训练数据”的实际结果进行比较，不断的调整预测模型，直到模型的预测结果达到一个预期的</a:t>
            </a:r>
            <a:r>
              <a:rPr lang="zh-CN" altLang="en-US" sz="2800" dirty="0" smtClean="0">
                <a:solidFill>
                  <a:srgbClr val="FFFF00"/>
                </a:solidFill>
                <a:latin typeface="华文仿宋" panose="02010600040101010101" pitchFamily="2" charset="-122"/>
                <a:ea typeface="华文仿宋" panose="02010600040101010101" pitchFamily="2" charset="-122"/>
              </a:rPr>
              <a:t>准确率。</a:t>
            </a:r>
            <a:endParaRPr lang="zh-CN" altLang="en-US" sz="2800" dirty="0">
              <a:latin typeface="华文仿宋" panose="02010600040101010101" pitchFamily="2" charset="-122"/>
              <a:ea typeface="华文仿宋" panose="02010600040101010101" pitchFamily="2" charset="-122"/>
            </a:endParaRPr>
          </a:p>
        </p:txBody>
      </p:sp>
      <p:sp>
        <p:nvSpPr>
          <p:cNvPr id="5" name="矩形 4"/>
          <p:cNvSpPr/>
          <p:nvPr/>
        </p:nvSpPr>
        <p:spPr>
          <a:xfrm>
            <a:off x="1074519" y="5080719"/>
            <a:ext cx="10063172" cy="1384995"/>
          </a:xfrm>
          <a:prstGeom prst="rect">
            <a:avLst/>
          </a:prstGeom>
        </p:spPr>
        <p:txBody>
          <a:bodyPr wrap="square">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    数据</a:t>
            </a:r>
            <a:r>
              <a:rPr lang="zh-CN" altLang="en-US" sz="2800" dirty="0">
                <a:latin typeface="华文仿宋" panose="02010600040101010101" pitchFamily="2" charset="-122"/>
                <a:ea typeface="华文仿宋" panose="02010600040101010101" pitchFamily="2" charset="-122"/>
              </a:rPr>
              <a:t>可视化</a:t>
            </a:r>
            <a:r>
              <a:rPr lang="zh-CN" altLang="en-US" sz="2800" dirty="0" smtClean="0">
                <a:latin typeface="华文仿宋" panose="02010600040101010101" pitchFamily="2" charset="-122"/>
                <a:ea typeface="华文仿宋" panose="02010600040101010101" pitchFamily="2" charset="-122"/>
              </a:rPr>
              <a:t>有助于对数据的理解，有利于搭建合适的算法来训练模型。</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4087055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105919" y="629586"/>
            <a:ext cx="4388244" cy="2948900"/>
          </a:xfrm>
          <a:prstGeom prst="rect">
            <a:avLst/>
          </a:prstGeom>
        </p:spPr>
      </p:pic>
      <p:pic>
        <p:nvPicPr>
          <p:cNvPr id="7" name="图片 6"/>
          <p:cNvPicPr>
            <a:picLocks noChangeAspect="1"/>
          </p:cNvPicPr>
          <p:nvPr/>
        </p:nvPicPr>
        <p:blipFill>
          <a:blip r:embed="rId4"/>
          <a:stretch>
            <a:fillRect/>
          </a:stretch>
        </p:blipFill>
        <p:spPr>
          <a:xfrm>
            <a:off x="5775663" y="629586"/>
            <a:ext cx="4822383" cy="2948900"/>
          </a:xfrm>
          <a:prstGeom prst="rect">
            <a:avLst/>
          </a:prstGeom>
        </p:spPr>
      </p:pic>
      <p:pic>
        <p:nvPicPr>
          <p:cNvPr id="1026" name="Picture 2" descr="https://img-blog.csdn.net/20161011180430391?watermark/2/text/aHR0cDovL2Jsb2cuY3Nkbi5uZXQv/font/5a6L5L2T/fontsize/400/fill/I0JBQkFCMA==/dissolve/70/gravity/C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919" y="3698767"/>
            <a:ext cx="3679539" cy="26495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g-blog.csdn.net/20161011180759175?watermark/2/text/aHR0cDovL2Jsb2cuY3Nkbi5uZXQv/font/5a6L5L2T/fontsize/400/fill/I0JBQkFCMA==/dissolve/70/gravity/Cen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9507" y="3698767"/>
            <a:ext cx="2645496" cy="26708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g-blog.csdn.net/20161011180744831?watermark/2/text/aHR0cDovL2Jsb2cuY3Nkbi5uZXQv/font/5a6L5L2T/fontsize/400/fill/I0JBQkFCMA==/dissolve/70/gravity/Cen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7272" y="3698767"/>
            <a:ext cx="2630774" cy="268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785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7871" y="899410"/>
            <a:ext cx="8094690" cy="738664"/>
          </a:xfrm>
          <a:prstGeom prst="rect">
            <a:avLst/>
          </a:prstGeom>
          <a:noFill/>
        </p:spPr>
        <p:txBody>
          <a:bodyPr wrap="square" rtlCol="0">
            <a:spAutoFit/>
          </a:bodyPr>
          <a:lstStyle/>
          <a:p>
            <a:pPr>
              <a:lnSpc>
                <a:spcPct val="150000"/>
              </a:lnSpc>
            </a:pPr>
            <a:r>
              <a:rPr lang="zh-CN" altLang="en-US" sz="2800" b="1" dirty="0" smtClean="0">
                <a:latin typeface="华文仿宋" panose="02010600040101010101" pitchFamily="2" charset="-122"/>
                <a:ea typeface="华文仿宋" panose="02010600040101010101" pitchFamily="2" charset="-122"/>
              </a:rPr>
              <a:t>通过监督学习要解决的问题一般分为两类：</a:t>
            </a:r>
            <a:endParaRPr lang="en-US" altLang="zh-CN" sz="2800" b="1" dirty="0" smtClean="0">
              <a:latin typeface="华文仿宋" panose="02010600040101010101" pitchFamily="2" charset="-122"/>
              <a:ea typeface="华文仿宋" panose="02010600040101010101" pitchFamily="2" charset="-122"/>
            </a:endParaRPr>
          </a:p>
        </p:txBody>
      </p:sp>
      <p:sp>
        <p:nvSpPr>
          <p:cNvPr id="3" name="文本框 2"/>
          <p:cNvSpPr txBox="1"/>
          <p:nvPr/>
        </p:nvSpPr>
        <p:spPr>
          <a:xfrm>
            <a:off x="2019923" y="2443397"/>
            <a:ext cx="8214611" cy="2677656"/>
          </a:xfrm>
          <a:prstGeom prst="rect">
            <a:avLst/>
          </a:prstGeom>
          <a:noFill/>
        </p:spPr>
        <p:txBody>
          <a:bodyPr wrap="square" rtlCol="0">
            <a:spAutoFit/>
          </a:bodyPr>
          <a:lstStyle/>
          <a:p>
            <a:pPr>
              <a:lnSpc>
                <a:spcPct val="150000"/>
              </a:lnSpc>
            </a:pPr>
            <a:r>
              <a:rPr lang="zh-CN" altLang="en-US" sz="2800" b="1" dirty="0">
                <a:solidFill>
                  <a:srgbClr val="FFFF00"/>
                </a:solidFill>
                <a:latin typeface="华文仿宋" panose="02010600040101010101" pitchFamily="2" charset="-122"/>
                <a:ea typeface="华文仿宋" panose="02010600040101010101" pitchFamily="2" charset="-122"/>
              </a:rPr>
              <a:t>分类：</a:t>
            </a:r>
            <a:r>
              <a:rPr lang="zh-CN" altLang="en-US" sz="2800" dirty="0">
                <a:latin typeface="华文仿宋" panose="02010600040101010101" pitchFamily="2" charset="-122"/>
                <a:ea typeface="华文仿宋" panose="02010600040101010101" pitchFamily="2" charset="-122"/>
              </a:rPr>
              <a:t>就是将实例数据划分到合适的分类</a:t>
            </a:r>
            <a:r>
              <a:rPr lang="zh-CN" altLang="en-US" sz="2800" dirty="0" smtClean="0">
                <a:latin typeface="华文仿宋" panose="02010600040101010101" pitchFamily="2" charset="-122"/>
                <a:ea typeface="华文仿宋" panose="02010600040101010101" pitchFamily="2" charset="-122"/>
              </a:rPr>
              <a:t>中；</a:t>
            </a:r>
            <a:endParaRPr lang="en-US" altLang="zh-CN" sz="2800" dirty="0" smtClean="0">
              <a:latin typeface="华文仿宋" panose="02010600040101010101" pitchFamily="2" charset="-122"/>
              <a:ea typeface="华文仿宋" panose="02010600040101010101" pitchFamily="2" charset="-122"/>
            </a:endParaRPr>
          </a:p>
          <a:p>
            <a:pPr>
              <a:lnSpc>
                <a:spcPct val="150000"/>
              </a:lnSpc>
            </a:pPr>
            <a:r>
              <a:rPr lang="zh-CN" altLang="en-US" sz="2800" dirty="0" smtClean="0">
                <a:latin typeface="华文仿宋" panose="02010600040101010101" pitchFamily="2" charset="-122"/>
                <a:ea typeface="华文仿宋" panose="02010600040101010101" pitchFamily="2" charset="-122"/>
              </a:rPr>
              <a:t>比如：鸢尾花识别、字符识别等。</a:t>
            </a:r>
            <a:endParaRPr lang="en-US" altLang="zh-CN" sz="2800" dirty="0" smtClean="0">
              <a:latin typeface="华文仿宋" panose="02010600040101010101" pitchFamily="2" charset="-122"/>
              <a:ea typeface="华文仿宋" panose="02010600040101010101" pitchFamily="2" charset="-122"/>
            </a:endParaRPr>
          </a:p>
          <a:p>
            <a:pPr>
              <a:lnSpc>
                <a:spcPct val="150000"/>
              </a:lnSpc>
            </a:pPr>
            <a:r>
              <a:rPr lang="zh-CN" altLang="en-US" sz="2800" b="1" dirty="0" smtClean="0">
                <a:solidFill>
                  <a:srgbClr val="FFFF00"/>
                </a:solidFill>
                <a:latin typeface="华文仿宋" panose="02010600040101010101" pitchFamily="2" charset="-122"/>
                <a:ea typeface="华文仿宋" panose="02010600040101010101" pitchFamily="2" charset="-122"/>
              </a:rPr>
              <a:t>回归：</a:t>
            </a:r>
            <a:r>
              <a:rPr lang="zh-CN" altLang="en-US" sz="2800" dirty="0" smtClean="0">
                <a:latin typeface="华文仿宋" panose="02010600040101010101" pitchFamily="2" charset="-122"/>
                <a:ea typeface="华文仿宋" panose="02010600040101010101" pitchFamily="2" charset="-122"/>
              </a:rPr>
              <a:t>主要</a:t>
            </a:r>
            <a:r>
              <a:rPr lang="zh-CN" altLang="en-US" sz="2800" dirty="0">
                <a:latin typeface="华文仿宋" panose="02010600040101010101" pitchFamily="2" charset="-122"/>
                <a:ea typeface="华文仿宋" panose="02010600040101010101" pitchFamily="2" charset="-122"/>
              </a:rPr>
              <a:t>用于预测数值型</a:t>
            </a:r>
            <a:r>
              <a:rPr lang="zh-CN" altLang="en-US" sz="2800" dirty="0" smtClean="0">
                <a:latin typeface="华文仿宋" panose="02010600040101010101" pitchFamily="2" charset="-122"/>
                <a:ea typeface="华文仿宋" panose="02010600040101010101" pitchFamily="2" charset="-122"/>
              </a:rPr>
              <a:t>数据，</a:t>
            </a:r>
            <a:endParaRPr lang="en-US" altLang="zh-CN" sz="2800" dirty="0" smtClean="0">
              <a:latin typeface="华文仿宋" panose="02010600040101010101" pitchFamily="2" charset="-122"/>
              <a:ea typeface="华文仿宋" panose="02010600040101010101" pitchFamily="2" charset="-122"/>
            </a:endParaRPr>
          </a:p>
          <a:p>
            <a:pPr>
              <a:lnSpc>
                <a:spcPct val="150000"/>
              </a:lnSpc>
            </a:pPr>
            <a:r>
              <a:rPr lang="zh-CN" altLang="en-US" sz="2800" dirty="0" smtClean="0">
                <a:latin typeface="华文仿宋" panose="02010600040101010101" pitchFamily="2" charset="-122"/>
                <a:ea typeface="华文仿宋" panose="02010600040101010101" pitchFamily="2" charset="-122"/>
              </a:rPr>
              <a:t>比如：预测房价走势、预测股票指数等。</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1672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2933" y="329625"/>
            <a:ext cx="5068162" cy="584775"/>
          </a:xfrm>
          <a:prstGeom prst="rect">
            <a:avLst/>
          </a:prstGeom>
          <a:noFill/>
        </p:spPr>
        <p:txBody>
          <a:bodyPr wrap="square" rtlCol="0">
            <a:spAutoFit/>
          </a:bodyPr>
          <a:lstStyle/>
          <a:p>
            <a:r>
              <a:rPr lang="zh-CN" altLang="en-US" sz="3200" dirty="0" smtClean="0">
                <a:solidFill>
                  <a:srgbClr val="FFFF00"/>
                </a:solidFill>
                <a:latin typeface="仿宋" panose="02010609060101010101" pitchFamily="49" charset="-122"/>
                <a:ea typeface="仿宋" panose="02010609060101010101" pitchFamily="49" charset="-122"/>
              </a:rPr>
              <a:t>（</a:t>
            </a:r>
            <a:r>
              <a:rPr lang="en-US" altLang="zh-CN" sz="3200" dirty="0" smtClean="0">
                <a:solidFill>
                  <a:srgbClr val="FFFF00"/>
                </a:solidFill>
                <a:latin typeface="仿宋" panose="02010609060101010101" pitchFamily="49" charset="-122"/>
                <a:ea typeface="仿宋" panose="02010609060101010101" pitchFamily="49" charset="-122"/>
              </a:rPr>
              <a:t>2</a:t>
            </a:r>
            <a:r>
              <a:rPr lang="zh-CN" altLang="en-US" sz="3200" dirty="0" smtClean="0">
                <a:solidFill>
                  <a:srgbClr val="FFFF00"/>
                </a:solidFill>
                <a:latin typeface="仿宋" panose="02010609060101010101" pitchFamily="49" charset="-122"/>
                <a:ea typeface="仿宋" panose="02010609060101010101" pitchFamily="49" charset="-122"/>
              </a:rPr>
              <a:t>）非监督学习</a:t>
            </a:r>
            <a:endParaRPr lang="zh-CN" altLang="en-US" sz="3200" dirty="0">
              <a:solidFill>
                <a:srgbClr val="FFFF00"/>
              </a:solidFill>
              <a:latin typeface="仿宋" panose="02010609060101010101" pitchFamily="49" charset="-122"/>
              <a:ea typeface="仿宋" panose="02010609060101010101" pitchFamily="49" charset="-122"/>
            </a:endParaRPr>
          </a:p>
        </p:txBody>
      </p:sp>
      <p:sp>
        <p:nvSpPr>
          <p:cNvPr id="4" name="文本框 3"/>
          <p:cNvSpPr txBox="1"/>
          <p:nvPr/>
        </p:nvSpPr>
        <p:spPr>
          <a:xfrm>
            <a:off x="882933" y="1071798"/>
            <a:ext cx="10729431" cy="1384995"/>
          </a:xfrm>
          <a:prstGeom prst="rect">
            <a:avLst/>
          </a:prstGeom>
          <a:noFill/>
        </p:spPr>
        <p:txBody>
          <a:bodyPr wrap="square" rtlCol="0">
            <a:spAutoFit/>
          </a:bodyPr>
          <a:lstStyle/>
          <a:p>
            <a:pPr>
              <a:lnSpc>
                <a:spcPct val="150000"/>
              </a:lnSpc>
            </a:pPr>
            <a:r>
              <a:rPr lang="zh-CN" altLang="en-US" sz="2800" dirty="0">
                <a:latin typeface="华文仿宋" panose="02010600040101010101" pitchFamily="2" charset="-122"/>
                <a:ea typeface="华文仿宋" panose="02010600040101010101" pitchFamily="2" charset="-122"/>
              </a:rPr>
              <a:t>是另一种</a:t>
            </a:r>
            <a:r>
              <a:rPr lang="zh-CN" altLang="en-US" sz="2800" dirty="0" smtClean="0">
                <a:latin typeface="华文仿宋" panose="02010600040101010101" pitchFamily="2" charset="-122"/>
                <a:ea typeface="华文仿宋" panose="02010600040101010101" pitchFamily="2" charset="-122"/>
              </a:rPr>
              <a:t>研究比较</a:t>
            </a:r>
            <a:r>
              <a:rPr lang="zh-CN" altLang="en-US" sz="2800" dirty="0">
                <a:latin typeface="华文仿宋" panose="02010600040101010101" pitchFamily="2" charset="-122"/>
                <a:ea typeface="华文仿宋" panose="02010600040101010101" pitchFamily="2" charset="-122"/>
              </a:rPr>
              <a:t>多的学习方法，它与监督学习的不同之处，在于我们事先没有任何训练样本，而需要直接对数据进行</a:t>
            </a:r>
            <a:r>
              <a:rPr lang="zh-CN" altLang="en-US" sz="2800" dirty="0" smtClean="0">
                <a:latin typeface="华文仿宋" panose="02010600040101010101" pitchFamily="2" charset="-122"/>
                <a:ea typeface="华文仿宋" panose="02010600040101010101" pitchFamily="2" charset="-122"/>
              </a:rPr>
              <a:t>建模。</a:t>
            </a:r>
            <a:endParaRPr lang="zh-CN" altLang="en-US" sz="2800" dirty="0">
              <a:latin typeface="华文仿宋" panose="02010600040101010101" pitchFamily="2" charset="-122"/>
              <a:ea typeface="华文仿宋" panose="02010600040101010101" pitchFamily="2" charset="-122"/>
            </a:endParaRPr>
          </a:p>
        </p:txBody>
      </p:sp>
      <p:sp>
        <p:nvSpPr>
          <p:cNvPr id="2" name="矩形 1"/>
          <p:cNvSpPr/>
          <p:nvPr/>
        </p:nvSpPr>
        <p:spPr>
          <a:xfrm>
            <a:off x="956871" y="2693606"/>
            <a:ext cx="10203305" cy="1969770"/>
          </a:xfrm>
          <a:prstGeom prst="rect">
            <a:avLst/>
          </a:prstGeom>
        </p:spPr>
        <p:txBody>
          <a:bodyPr wrap="square">
            <a:spAutoFit/>
          </a:bodyPr>
          <a:lstStyle/>
          <a:p>
            <a:pPr>
              <a:lnSpc>
                <a:spcPct val="150000"/>
              </a:lnSpc>
            </a:pPr>
            <a:r>
              <a:rPr lang="zh-CN" altLang="en-US" sz="2800" dirty="0">
                <a:latin typeface="华文仿宋" panose="02010600040101010101" pitchFamily="2" charset="-122"/>
                <a:ea typeface="华文仿宋" panose="02010600040101010101" pitchFamily="2" charset="-122"/>
              </a:rPr>
              <a:t>在非监督式学习中，数据并不被特别</a:t>
            </a:r>
            <a:r>
              <a:rPr lang="zh-CN" altLang="en-US" sz="2800" dirty="0" smtClean="0">
                <a:latin typeface="华文仿宋" panose="02010600040101010101" pitchFamily="2" charset="-122"/>
                <a:ea typeface="华文仿宋" panose="02010600040101010101" pitchFamily="2" charset="-122"/>
              </a:rPr>
              <a:t>标识。学习</a:t>
            </a:r>
            <a:r>
              <a:rPr lang="zh-CN" altLang="en-US" sz="2800" dirty="0">
                <a:latin typeface="华文仿宋" panose="02010600040101010101" pitchFamily="2" charset="-122"/>
                <a:ea typeface="华文仿宋" panose="02010600040101010101" pitchFamily="2" charset="-122"/>
              </a:rPr>
              <a:t>模型是为了推断出数据的一些内在结构。常见的应用场景包括关联规则的学习以及聚类等。</a:t>
            </a:r>
          </a:p>
        </p:txBody>
      </p:sp>
    </p:spTree>
    <p:extLst>
      <p:ext uri="{BB962C8B-B14F-4D97-AF65-F5344CB8AC3E}">
        <p14:creationId xmlns:p14="http://schemas.microsoft.com/office/powerpoint/2010/main" val="2045376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63116" y="532151"/>
            <a:ext cx="8214611" cy="830997"/>
          </a:xfrm>
          <a:prstGeom prst="rect">
            <a:avLst/>
          </a:prstGeom>
          <a:noFill/>
        </p:spPr>
        <p:txBody>
          <a:bodyPr wrap="square" rtlCol="0">
            <a:spAutoFit/>
          </a:bodyPr>
          <a:lstStyle/>
          <a:p>
            <a:pPr>
              <a:lnSpc>
                <a:spcPct val="150000"/>
              </a:lnSpc>
            </a:pPr>
            <a:r>
              <a:rPr lang="zh-CN" altLang="en-US" sz="3200" b="1" dirty="0" smtClean="0">
                <a:solidFill>
                  <a:srgbClr val="FFFF00"/>
                </a:solidFill>
                <a:latin typeface="华文仿宋" panose="02010600040101010101" pitchFamily="2" charset="-122"/>
                <a:ea typeface="华文仿宋" panose="02010600040101010101" pitchFamily="2" charset="-122"/>
              </a:rPr>
              <a:t>（</a:t>
            </a:r>
            <a:r>
              <a:rPr lang="en-US" altLang="zh-CN" sz="3200" b="1" dirty="0" smtClean="0">
                <a:solidFill>
                  <a:srgbClr val="FFFF00"/>
                </a:solidFill>
                <a:latin typeface="华文仿宋" panose="02010600040101010101" pitchFamily="2" charset="-122"/>
                <a:ea typeface="华文仿宋" panose="02010600040101010101" pitchFamily="2" charset="-122"/>
              </a:rPr>
              <a:t>3</a:t>
            </a:r>
            <a:r>
              <a:rPr lang="zh-CN" altLang="en-US" sz="3200" b="1" dirty="0" smtClean="0">
                <a:solidFill>
                  <a:srgbClr val="FFFF00"/>
                </a:solidFill>
                <a:latin typeface="华文仿宋" panose="02010600040101010101" pitchFamily="2" charset="-122"/>
                <a:ea typeface="华文仿宋" panose="02010600040101010101" pitchFamily="2" charset="-122"/>
              </a:rPr>
              <a:t>）机器学习算法主要有：</a:t>
            </a:r>
            <a:endParaRPr lang="zh-CN" altLang="en-US" sz="3200" dirty="0">
              <a:latin typeface="华文仿宋" panose="02010600040101010101" pitchFamily="2" charset="-122"/>
              <a:ea typeface="华文仿宋" panose="02010600040101010101" pitchFamily="2" charset="-122"/>
            </a:endParaRPr>
          </a:p>
        </p:txBody>
      </p:sp>
      <p:sp>
        <p:nvSpPr>
          <p:cNvPr id="4" name="矩形 3"/>
          <p:cNvSpPr/>
          <p:nvPr/>
        </p:nvSpPr>
        <p:spPr>
          <a:xfrm>
            <a:off x="1571472" y="1765173"/>
            <a:ext cx="7849848" cy="2031325"/>
          </a:xfrm>
          <a:prstGeom prst="rect">
            <a:avLst/>
          </a:prstGeom>
        </p:spPr>
        <p:txBody>
          <a:bodyPr wrap="square">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决策树、随机</a:t>
            </a:r>
            <a:r>
              <a:rPr lang="zh-CN" altLang="en-US" sz="2800" dirty="0">
                <a:latin typeface="华文仿宋" panose="02010600040101010101" pitchFamily="2" charset="-122"/>
                <a:ea typeface="华文仿宋" panose="02010600040101010101" pitchFamily="2" charset="-122"/>
              </a:rPr>
              <a:t>森林</a:t>
            </a:r>
            <a:r>
              <a:rPr lang="zh-CN" altLang="en-US" sz="2800" dirty="0" smtClean="0">
                <a:latin typeface="华文仿宋" panose="02010600040101010101" pitchFamily="2" charset="-122"/>
                <a:ea typeface="华文仿宋" panose="02010600040101010101" pitchFamily="2" charset="-122"/>
              </a:rPr>
              <a:t>算法、逻辑回归、</a:t>
            </a:r>
            <a:r>
              <a:rPr lang="en-US" altLang="zh-CN" sz="2800" dirty="0" smtClean="0">
                <a:latin typeface="华文仿宋" panose="02010600040101010101" pitchFamily="2" charset="-122"/>
                <a:ea typeface="华文仿宋" panose="02010600040101010101" pitchFamily="2" charset="-122"/>
              </a:rPr>
              <a:t>SVM</a:t>
            </a:r>
            <a:endParaRPr lang="en-US" altLang="zh-CN" sz="2800" dirty="0">
              <a:latin typeface="华文仿宋" panose="02010600040101010101" pitchFamily="2" charset="-122"/>
              <a:ea typeface="华文仿宋" panose="02010600040101010101" pitchFamily="2" charset="-122"/>
            </a:endParaRPr>
          </a:p>
          <a:p>
            <a:pPr>
              <a:lnSpc>
                <a:spcPct val="150000"/>
              </a:lnSpc>
            </a:pPr>
            <a:r>
              <a:rPr lang="zh-CN" altLang="en-US" sz="2800" dirty="0">
                <a:latin typeface="华文仿宋" panose="02010600040101010101" pitchFamily="2" charset="-122"/>
                <a:ea typeface="华文仿宋" panose="02010600040101010101" pitchFamily="2" charset="-122"/>
              </a:rPr>
              <a:t>朴素贝叶</a:t>
            </a:r>
            <a:r>
              <a:rPr lang="zh-CN" altLang="en-US" sz="2800" dirty="0" smtClean="0">
                <a:latin typeface="华文仿宋" panose="02010600040101010101" pitchFamily="2" charset="-122"/>
                <a:ea typeface="华文仿宋" panose="02010600040101010101" pitchFamily="2" charset="-122"/>
              </a:rPr>
              <a:t>斯、</a:t>
            </a:r>
            <a:r>
              <a:rPr lang="en-US" altLang="zh-CN" sz="2800" dirty="0" smtClean="0">
                <a:latin typeface="华文仿宋" panose="02010600040101010101" pitchFamily="2" charset="-122"/>
                <a:ea typeface="华文仿宋" panose="02010600040101010101" pitchFamily="2" charset="-122"/>
              </a:rPr>
              <a:t>K</a:t>
            </a:r>
            <a:r>
              <a:rPr lang="zh-CN" altLang="en-US" sz="2800" dirty="0">
                <a:latin typeface="华文仿宋" panose="02010600040101010101" pitchFamily="2" charset="-122"/>
                <a:ea typeface="华文仿宋" panose="02010600040101010101" pitchFamily="2" charset="-122"/>
              </a:rPr>
              <a:t>最近邻</a:t>
            </a:r>
            <a:r>
              <a:rPr lang="zh-CN" altLang="en-US" sz="2800" dirty="0" smtClean="0">
                <a:latin typeface="华文仿宋" panose="02010600040101010101" pitchFamily="2" charset="-122"/>
                <a:ea typeface="华文仿宋" panose="02010600040101010101" pitchFamily="2" charset="-122"/>
              </a:rPr>
              <a:t>算法、</a:t>
            </a:r>
            <a:r>
              <a:rPr lang="en-US" altLang="zh-CN" sz="2800" dirty="0" smtClean="0">
                <a:latin typeface="华文仿宋" panose="02010600040101010101" pitchFamily="2" charset="-122"/>
                <a:ea typeface="华文仿宋" panose="02010600040101010101" pitchFamily="2" charset="-122"/>
              </a:rPr>
              <a:t>K</a:t>
            </a:r>
            <a:r>
              <a:rPr lang="zh-CN" altLang="en-US" sz="2800" dirty="0">
                <a:latin typeface="华文仿宋" panose="02010600040101010101" pitchFamily="2" charset="-122"/>
                <a:ea typeface="华文仿宋" panose="02010600040101010101" pitchFamily="2" charset="-122"/>
              </a:rPr>
              <a:t>均值算法</a:t>
            </a:r>
          </a:p>
          <a:p>
            <a:pPr>
              <a:lnSpc>
                <a:spcPct val="150000"/>
              </a:lnSpc>
            </a:pPr>
            <a:r>
              <a:rPr lang="zh-CN" altLang="en-US" sz="2800" dirty="0" smtClean="0">
                <a:latin typeface="华文仿宋" panose="02010600040101010101" pitchFamily="2" charset="-122"/>
                <a:ea typeface="华文仿宋" panose="02010600040101010101" pitchFamily="2" charset="-122"/>
              </a:rPr>
              <a:t>神经网络、马尔可夫</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029848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80" y="1325615"/>
            <a:ext cx="5038725" cy="3667125"/>
          </a:xfrm>
          <a:prstGeom prst="rect">
            <a:avLst/>
          </a:prstGeom>
        </p:spPr>
      </p:pic>
      <p:sp>
        <p:nvSpPr>
          <p:cNvPr id="8" name="文本框 7"/>
          <p:cNvSpPr txBox="1"/>
          <p:nvPr/>
        </p:nvSpPr>
        <p:spPr>
          <a:xfrm>
            <a:off x="885901" y="404735"/>
            <a:ext cx="3611148" cy="523220"/>
          </a:xfrm>
          <a:prstGeom prst="rect">
            <a:avLst/>
          </a:prstGeom>
          <a:noFill/>
        </p:spPr>
        <p:txBody>
          <a:bodyPr wrap="square" rtlCol="0">
            <a:spAutoFit/>
          </a:bodyPr>
          <a:lstStyle/>
          <a:p>
            <a:r>
              <a:rPr lang="zh-CN" altLang="en-US" sz="2800" dirty="0" smtClean="0"/>
              <a:t>如：</a:t>
            </a:r>
            <a:r>
              <a:rPr lang="en-US" altLang="zh-CN" sz="2800" dirty="0" smtClean="0"/>
              <a:t>K</a:t>
            </a:r>
            <a:r>
              <a:rPr lang="zh-CN" altLang="en-US" sz="2800" dirty="0" smtClean="0"/>
              <a:t>最近邻算法</a:t>
            </a:r>
            <a:endParaRPr lang="zh-CN" altLang="en-US" sz="2800" dirty="0"/>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437" y="1306877"/>
            <a:ext cx="4614079" cy="3667125"/>
          </a:xfrm>
          <a:prstGeom prst="rect">
            <a:avLst/>
          </a:prstGeom>
        </p:spPr>
      </p:pic>
      <p:sp>
        <p:nvSpPr>
          <p:cNvPr id="2" name="矩形 1"/>
          <p:cNvSpPr/>
          <p:nvPr/>
        </p:nvSpPr>
        <p:spPr>
          <a:xfrm>
            <a:off x="1648622" y="5995029"/>
            <a:ext cx="8192422" cy="369332"/>
          </a:xfrm>
          <a:prstGeom prst="rect">
            <a:avLst/>
          </a:prstGeom>
        </p:spPr>
        <p:txBody>
          <a:bodyPr wrap="square">
            <a:spAutoFit/>
          </a:bodyPr>
          <a:lstStyle/>
          <a:p>
            <a:r>
              <a:rPr lang="zh-CN" altLang="en-US" dirty="0"/>
              <a:t>https://www.cnblogs.com/xiaotan-code/p/6680438.html</a:t>
            </a:r>
          </a:p>
        </p:txBody>
      </p:sp>
      <p:sp>
        <p:nvSpPr>
          <p:cNvPr id="3" name="矩形 2"/>
          <p:cNvSpPr/>
          <p:nvPr/>
        </p:nvSpPr>
        <p:spPr>
          <a:xfrm>
            <a:off x="1625910" y="5477869"/>
            <a:ext cx="5742278" cy="369332"/>
          </a:xfrm>
          <a:prstGeom prst="rect">
            <a:avLst/>
          </a:prstGeom>
        </p:spPr>
        <p:txBody>
          <a:bodyPr wrap="none">
            <a:spAutoFit/>
          </a:bodyPr>
          <a:lstStyle/>
          <a:p>
            <a:r>
              <a:rPr lang="zh-CN" altLang="en-US"/>
              <a:t>基于scikit-learn包实现机器学习之KNN(K近邻)-完整示例</a:t>
            </a:r>
          </a:p>
        </p:txBody>
      </p:sp>
    </p:spTree>
    <p:extLst>
      <p:ext uri="{BB962C8B-B14F-4D97-AF65-F5344CB8AC3E}">
        <p14:creationId xmlns:p14="http://schemas.microsoft.com/office/powerpoint/2010/main" val="18189354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80" y="1325615"/>
            <a:ext cx="5038725" cy="3667125"/>
          </a:xfrm>
          <a:prstGeom prst="rect">
            <a:avLst/>
          </a:prstGeom>
        </p:spPr>
      </p:pic>
      <p:sp>
        <p:nvSpPr>
          <p:cNvPr id="8" name="文本框 7"/>
          <p:cNvSpPr txBox="1"/>
          <p:nvPr/>
        </p:nvSpPr>
        <p:spPr>
          <a:xfrm>
            <a:off x="885901" y="404735"/>
            <a:ext cx="6991430" cy="523220"/>
          </a:xfrm>
          <a:prstGeom prst="rect">
            <a:avLst/>
          </a:prstGeom>
          <a:noFill/>
        </p:spPr>
        <p:txBody>
          <a:bodyPr wrap="square" rtlCol="0">
            <a:spAutoFit/>
          </a:bodyPr>
          <a:lstStyle/>
          <a:p>
            <a:r>
              <a:rPr lang="zh-CN" altLang="en-US" sz="2800" dirty="0" smtClean="0"/>
              <a:t>体验</a:t>
            </a:r>
            <a:r>
              <a:rPr lang="en-US" altLang="zh-CN" sz="2800" dirty="0" smtClean="0"/>
              <a:t>2</a:t>
            </a:r>
            <a:r>
              <a:rPr lang="zh-CN" altLang="en-US" sz="2800" dirty="0" smtClean="0"/>
              <a:t>：利用</a:t>
            </a:r>
            <a:r>
              <a:rPr lang="en-US" altLang="zh-CN" sz="2800" dirty="0" smtClean="0"/>
              <a:t>KNN</a:t>
            </a:r>
            <a:r>
              <a:rPr lang="zh-CN" altLang="en-US" sz="2800" dirty="0" smtClean="0"/>
              <a:t>算法实现数据分类预测</a:t>
            </a:r>
            <a:endParaRPr lang="zh-CN" altLang="en-US" sz="2800" dirty="0"/>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437" y="1306877"/>
            <a:ext cx="4614079" cy="3667125"/>
          </a:xfrm>
          <a:prstGeom prst="rect">
            <a:avLst/>
          </a:prstGeom>
        </p:spPr>
      </p:pic>
      <p:sp>
        <p:nvSpPr>
          <p:cNvPr id="10" name="矩形 9"/>
          <p:cNvSpPr/>
          <p:nvPr/>
        </p:nvSpPr>
        <p:spPr>
          <a:xfrm>
            <a:off x="949591" y="5480341"/>
            <a:ext cx="9191253" cy="461665"/>
          </a:xfrm>
          <a:prstGeom prst="rect">
            <a:avLst/>
          </a:prstGeom>
        </p:spPr>
        <p:txBody>
          <a:bodyPr wrap="square">
            <a:spAutoFit/>
          </a:bodyPr>
          <a:lstStyle/>
          <a:p>
            <a:r>
              <a:rPr lang="zh-CN" altLang="en-US" sz="2400" dirty="0" smtClean="0"/>
              <a:t>参见：</a:t>
            </a:r>
            <a:r>
              <a:rPr lang="en-US" altLang="zh-CN" sz="2400" dirty="0" smtClean="0"/>
              <a:t>KNN</a:t>
            </a:r>
            <a:r>
              <a:rPr lang="zh-CN" altLang="en-US" sz="2400" smtClean="0"/>
              <a:t>算法</a:t>
            </a:r>
            <a:endParaRPr lang="zh-CN" altLang="en-US" sz="2400" dirty="0"/>
          </a:p>
        </p:txBody>
      </p:sp>
    </p:spTree>
    <p:extLst>
      <p:ext uri="{BB962C8B-B14F-4D97-AF65-F5344CB8AC3E}">
        <p14:creationId xmlns:p14="http://schemas.microsoft.com/office/powerpoint/2010/main" val="953668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66932" y="367259"/>
            <a:ext cx="8214611" cy="830997"/>
          </a:xfrm>
          <a:prstGeom prst="rect">
            <a:avLst/>
          </a:prstGeom>
          <a:noFill/>
        </p:spPr>
        <p:txBody>
          <a:bodyPr wrap="square" rtlCol="0">
            <a:spAutoFit/>
          </a:bodyPr>
          <a:lstStyle/>
          <a:p>
            <a:pPr>
              <a:lnSpc>
                <a:spcPct val="150000"/>
              </a:lnSpc>
            </a:pPr>
            <a:r>
              <a:rPr lang="zh-CN" altLang="en-US" sz="3200" b="1" dirty="0" smtClean="0">
                <a:solidFill>
                  <a:srgbClr val="FFFF00"/>
                </a:solidFill>
                <a:latin typeface="华文仿宋" panose="02010600040101010101" pitchFamily="2" charset="-122"/>
                <a:ea typeface="华文仿宋" panose="02010600040101010101" pitchFamily="2" charset="-122"/>
              </a:rPr>
              <a:t>（</a:t>
            </a:r>
            <a:r>
              <a:rPr lang="en-US" altLang="zh-CN" sz="3200" b="1" dirty="0" smtClean="0">
                <a:solidFill>
                  <a:srgbClr val="FFFF00"/>
                </a:solidFill>
                <a:latin typeface="华文仿宋" panose="02010600040101010101" pitchFamily="2" charset="-122"/>
                <a:ea typeface="华文仿宋" panose="02010600040101010101" pitchFamily="2" charset="-122"/>
              </a:rPr>
              <a:t>4</a:t>
            </a:r>
            <a:r>
              <a:rPr lang="zh-CN" altLang="en-US" sz="3200" b="1" dirty="0" smtClean="0">
                <a:solidFill>
                  <a:srgbClr val="FFFF00"/>
                </a:solidFill>
                <a:latin typeface="华文仿宋" panose="02010600040101010101" pitchFamily="2" charset="-122"/>
                <a:ea typeface="华文仿宋" panose="02010600040101010101" pitchFamily="2" charset="-122"/>
              </a:rPr>
              <a:t>）机器学习算法选择思路</a:t>
            </a:r>
            <a:endParaRPr lang="zh-CN" altLang="en-US" sz="3200" dirty="0">
              <a:latin typeface="华文仿宋" panose="02010600040101010101" pitchFamily="2" charset="-122"/>
              <a:ea typeface="华文仿宋" panose="02010600040101010101" pitchFamily="2" charset="-122"/>
            </a:endParaRPr>
          </a:p>
        </p:txBody>
      </p:sp>
      <p:sp>
        <p:nvSpPr>
          <p:cNvPr id="4" name="矩形 3"/>
          <p:cNvSpPr/>
          <p:nvPr/>
        </p:nvSpPr>
        <p:spPr>
          <a:xfrm>
            <a:off x="866931" y="1255508"/>
            <a:ext cx="10705475" cy="5078313"/>
          </a:xfrm>
          <a:prstGeom prst="rect">
            <a:avLst/>
          </a:prstGeom>
        </p:spPr>
        <p:txBody>
          <a:bodyPr wrap="square">
            <a:spAutoFit/>
          </a:bodyPr>
          <a:lstStyle/>
          <a:p>
            <a:pPr>
              <a:lnSpc>
                <a:spcPct val="150000"/>
              </a:lnSpc>
            </a:pPr>
            <a:r>
              <a:rPr lang="en-US" altLang="zh-CN" sz="2400" dirty="0" smtClean="0">
                <a:latin typeface="华文仿宋" panose="02010600040101010101" pitchFamily="2" charset="-122"/>
                <a:ea typeface="华文仿宋" panose="02010600040101010101" pitchFamily="2" charset="-122"/>
              </a:rPr>
              <a:t>4.1</a:t>
            </a:r>
            <a:r>
              <a:rPr lang="en-US" altLang="zh-CN" sz="2400" dirty="0">
                <a:latin typeface="华文仿宋" panose="02010600040101010101" pitchFamily="2" charset="-122"/>
                <a:ea typeface="华文仿宋" panose="02010600040101010101" pitchFamily="2" charset="-122"/>
              </a:rPr>
              <a:t>.</a:t>
            </a:r>
            <a:r>
              <a:rPr lang="zh-CN" altLang="en-US" sz="2400" dirty="0" smtClean="0">
                <a:latin typeface="华文仿宋" panose="02010600040101010101" pitchFamily="2" charset="-122"/>
                <a:ea typeface="华文仿宋" panose="02010600040101010101" pitchFamily="2" charset="-122"/>
              </a:rPr>
              <a:t>考虑</a:t>
            </a:r>
            <a:r>
              <a:rPr lang="zh-CN" altLang="en-US" sz="2400" dirty="0">
                <a:latin typeface="华文仿宋" panose="02010600040101010101" pitchFamily="2" charset="-122"/>
                <a:ea typeface="华文仿宋" panose="02010600040101010101" pitchFamily="2" charset="-122"/>
              </a:rPr>
              <a:t>使用机器学习算法的目的</a:t>
            </a:r>
          </a:p>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1</a:t>
            </a:r>
            <a:r>
              <a:rPr lang="zh-CN" altLang="en-US" sz="2400" dirty="0">
                <a:latin typeface="华文仿宋" panose="02010600040101010101" pitchFamily="2" charset="-122"/>
                <a:ea typeface="华文仿宋" panose="02010600040101010101" pitchFamily="2" charset="-122"/>
              </a:rPr>
              <a:t>）确定算法类型：如果想要预测目标变量的值，则可以选择监督学习算法，否则可以选择无监督学习算法。</a:t>
            </a:r>
          </a:p>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2</a:t>
            </a:r>
            <a:r>
              <a:rPr lang="zh-CN" altLang="en-US" sz="2400" dirty="0">
                <a:latin typeface="华文仿宋" panose="02010600040101010101" pitchFamily="2" charset="-122"/>
                <a:ea typeface="华文仿宋" panose="02010600040101010101" pitchFamily="2" charset="-122"/>
              </a:rPr>
              <a:t>）如果选择确定为监督学习算法，要进一步确定目标变量的类型，如，是离散型的数值还是连续性的数值，如果是离散型数值，则选择分类算法；如果是连续性数值，则选择回归算法。</a:t>
            </a:r>
          </a:p>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3</a:t>
            </a:r>
            <a:r>
              <a:rPr lang="zh-CN" altLang="en-US" sz="2400" dirty="0">
                <a:latin typeface="华文仿宋" panose="02010600040101010101" pitchFamily="2" charset="-122"/>
                <a:ea typeface="华文仿宋" panose="02010600040101010101" pitchFamily="2" charset="-122"/>
              </a:rPr>
              <a:t>）如果选择确定为无监督学习算法，要进步将数据划分为离散的组，使用聚类算法，如果还需要估计数据与每个分组的相似程度，则需要使用密度估计算法。</a:t>
            </a:r>
          </a:p>
        </p:txBody>
      </p:sp>
    </p:spTree>
    <p:extLst>
      <p:ext uri="{BB962C8B-B14F-4D97-AF65-F5344CB8AC3E}">
        <p14:creationId xmlns:p14="http://schemas.microsoft.com/office/powerpoint/2010/main" val="2858117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6892" y="798308"/>
            <a:ext cx="10705475" cy="5078313"/>
          </a:xfrm>
          <a:prstGeom prst="rect">
            <a:avLst/>
          </a:prstGeom>
        </p:spPr>
        <p:txBody>
          <a:bodyPr wrap="square">
            <a:spAutoFit/>
          </a:bodyPr>
          <a:lstStyle/>
          <a:p>
            <a:pPr>
              <a:lnSpc>
                <a:spcPct val="150000"/>
              </a:lnSpc>
            </a:pPr>
            <a:r>
              <a:rPr lang="en-US" altLang="zh-CN" sz="2400" dirty="0" smtClean="0">
                <a:latin typeface="华文仿宋" panose="02010600040101010101" pitchFamily="2" charset="-122"/>
                <a:ea typeface="华文仿宋" panose="02010600040101010101" pitchFamily="2" charset="-122"/>
              </a:rPr>
              <a:t>4.2.</a:t>
            </a:r>
            <a:r>
              <a:rPr lang="zh-CN" altLang="en-US" sz="2400" dirty="0" smtClean="0">
                <a:latin typeface="华文仿宋" panose="02010600040101010101" pitchFamily="2" charset="-122"/>
                <a:ea typeface="华文仿宋" panose="02010600040101010101" pitchFamily="2" charset="-122"/>
              </a:rPr>
              <a:t>考虑</a:t>
            </a:r>
            <a:r>
              <a:rPr lang="zh-CN" altLang="en-US" sz="2400" dirty="0">
                <a:latin typeface="华文仿宋" panose="02010600040101010101" pitchFamily="2" charset="-122"/>
                <a:ea typeface="华文仿宋" panose="02010600040101010101" pitchFamily="2" charset="-122"/>
              </a:rPr>
              <a:t>数据的问题</a:t>
            </a:r>
          </a:p>
          <a:p>
            <a:pPr>
              <a:lnSpc>
                <a:spcPct val="150000"/>
              </a:lnSpc>
            </a:pPr>
            <a:r>
              <a:rPr lang="zh-CN" altLang="en-US" sz="2400" dirty="0" smtClean="0">
                <a:latin typeface="华文仿宋" panose="02010600040101010101" pitchFamily="2" charset="-122"/>
                <a:ea typeface="华文仿宋" panose="02010600040101010101" pitchFamily="2" charset="-122"/>
              </a:rPr>
              <a:t>需要</a:t>
            </a:r>
            <a:r>
              <a:rPr lang="zh-CN" altLang="en-US" sz="2400" dirty="0">
                <a:latin typeface="华文仿宋" panose="02010600040101010101" pitchFamily="2" charset="-122"/>
                <a:ea typeface="华文仿宋" panose="02010600040101010101" pitchFamily="2" charset="-122"/>
              </a:rPr>
              <a:t>充分了解数据，对数据了解的越充分，越容易创建符合实际需求的应用程序。主要了解数据的以下特征</a:t>
            </a:r>
            <a:r>
              <a:rPr lang="zh-CN" altLang="en-US" sz="2400" dirty="0" smtClean="0">
                <a:latin typeface="华文仿宋" panose="02010600040101010101" pitchFamily="2" charset="-122"/>
                <a:ea typeface="华文仿宋" panose="02010600040101010101" pitchFamily="2" charset="-122"/>
              </a:rPr>
              <a:t>：</a:t>
            </a:r>
            <a:endParaRPr lang="zh-CN" altLang="en-US" sz="2400" dirty="0">
              <a:latin typeface="华文仿宋" panose="02010600040101010101" pitchFamily="2" charset="-122"/>
              <a:ea typeface="华文仿宋" panose="02010600040101010101" pitchFamily="2" charset="-122"/>
            </a:endParaRPr>
          </a:p>
          <a:p>
            <a:pPr>
              <a:lnSpc>
                <a:spcPct val="150000"/>
              </a:lnSpc>
            </a:pPr>
            <a:r>
              <a:rPr lang="zh-CN" altLang="en-US" sz="2400" dirty="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1</a:t>
            </a:r>
            <a:r>
              <a:rPr lang="zh-CN" altLang="en-US" sz="2400" dirty="0">
                <a:latin typeface="华文仿宋" panose="02010600040101010101" pitchFamily="2" charset="-122"/>
                <a:ea typeface="华文仿宋" panose="02010600040101010101" pitchFamily="2" charset="-122"/>
              </a:rPr>
              <a:t>）特征值是离散变量还是连续变量</a:t>
            </a:r>
          </a:p>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2</a:t>
            </a:r>
            <a:r>
              <a:rPr lang="zh-CN" altLang="en-US" sz="2400" dirty="0">
                <a:latin typeface="华文仿宋" panose="02010600040101010101" pitchFamily="2" charset="-122"/>
                <a:ea typeface="华文仿宋" panose="02010600040101010101" pitchFamily="2" charset="-122"/>
              </a:rPr>
              <a:t>）特征值中是否存在缺失值，何种原因造成的缺失值</a:t>
            </a:r>
          </a:p>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3</a:t>
            </a:r>
            <a:r>
              <a:rPr lang="zh-CN" altLang="en-US" sz="2400" dirty="0">
                <a:latin typeface="华文仿宋" panose="02010600040101010101" pitchFamily="2" charset="-122"/>
                <a:ea typeface="华文仿宋" panose="02010600040101010101" pitchFamily="2" charset="-122"/>
              </a:rPr>
              <a:t>）数据中是否存在异常值</a:t>
            </a:r>
          </a:p>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4</a:t>
            </a:r>
            <a:r>
              <a:rPr lang="zh-CN" altLang="en-US" sz="2400" dirty="0">
                <a:latin typeface="华文仿宋" panose="02010600040101010101" pitchFamily="2" charset="-122"/>
                <a:ea typeface="华文仿宋" panose="02010600040101010101" pitchFamily="2" charset="-122"/>
              </a:rPr>
              <a:t>）某个特征发生的频率如何</a:t>
            </a:r>
          </a:p>
          <a:p>
            <a:pPr>
              <a:lnSpc>
                <a:spcPct val="150000"/>
              </a:lnSpc>
            </a:pPr>
            <a:r>
              <a:rPr lang="zh-CN" altLang="en-US" sz="2400" dirty="0" smtClean="0">
                <a:latin typeface="华文仿宋" panose="02010600040101010101" pitchFamily="2" charset="-122"/>
                <a:ea typeface="华文仿宋" panose="02010600040101010101" pitchFamily="2" charset="-122"/>
              </a:rPr>
              <a:t>充分了解</a:t>
            </a:r>
            <a:r>
              <a:rPr lang="zh-CN" altLang="en-US" sz="2400" dirty="0">
                <a:latin typeface="华文仿宋" panose="02010600040101010101" pitchFamily="2" charset="-122"/>
                <a:ea typeface="华文仿宋" panose="02010600040101010101" pitchFamily="2" charset="-122"/>
              </a:rPr>
              <a:t>数据特征性可以缩短选择机器学习算法的时间。一般并不存在最好的算法，但是可以给出最好结果的</a:t>
            </a:r>
            <a:r>
              <a:rPr lang="zh-CN" altLang="en-US" sz="2400" dirty="0" smtClean="0">
                <a:latin typeface="华文仿宋" panose="02010600040101010101" pitchFamily="2" charset="-122"/>
                <a:ea typeface="华文仿宋" panose="02010600040101010101" pitchFamily="2" charset="-122"/>
              </a:rPr>
              <a:t>算法。</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819773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1512" y="641688"/>
            <a:ext cx="9934575" cy="4810125"/>
          </a:xfrm>
          <a:prstGeom prst="rect">
            <a:avLst/>
          </a:prstGeom>
        </p:spPr>
      </p:pic>
    </p:spTree>
    <p:extLst>
      <p:ext uri="{BB962C8B-B14F-4D97-AF65-F5344CB8AC3E}">
        <p14:creationId xmlns:p14="http://schemas.microsoft.com/office/powerpoint/2010/main" val="1316088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0"/>
          <p:cNvGrpSpPr/>
          <p:nvPr/>
        </p:nvGrpSpPr>
        <p:grpSpPr>
          <a:xfrm>
            <a:off x="2672856" y="1359980"/>
            <a:ext cx="5970735" cy="4661033"/>
            <a:chOff x="3555518" y="1721606"/>
            <a:chExt cx="3392746" cy="331042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518" y="1721606"/>
              <a:ext cx="3392746" cy="3310420"/>
            </a:xfrm>
            <a:prstGeom prst="rect">
              <a:avLst/>
            </a:prstGeom>
          </p:spPr>
        </p:pic>
        <p:sp>
          <p:nvSpPr>
            <p:cNvPr id="7" name="矩形 6"/>
            <p:cNvSpPr/>
            <p:nvPr/>
          </p:nvSpPr>
          <p:spPr>
            <a:xfrm>
              <a:off x="4268155" y="2818314"/>
              <a:ext cx="543739" cy="415498"/>
            </a:xfrm>
            <a:prstGeom prst="rect">
              <a:avLst/>
            </a:prstGeom>
          </p:spPr>
          <p:txBody>
            <a:bodyPr wrap="none" anchor="ctr">
              <a:spAutoFit/>
            </a:bodyPr>
            <a:lstStyle/>
            <a:p>
              <a:pPr algn="ctr">
                <a:lnSpc>
                  <a:spcPct val="150000"/>
                </a:lnSpc>
              </a:pPr>
              <a:r>
                <a:rPr lang="zh-CN" altLang="en-US" sz="1400" b="1" dirty="0">
                  <a:latin typeface="微软雅黑" pitchFamily="34" charset="-122"/>
                  <a:ea typeface="微软雅黑" pitchFamily="34" charset="-122"/>
                  <a:cs typeface="Heiti SC Light" charset="-122"/>
                </a:rPr>
                <a:t>语言</a:t>
              </a:r>
            </a:p>
          </p:txBody>
        </p:sp>
        <p:sp>
          <p:nvSpPr>
            <p:cNvPr id="9" name="矩形 8"/>
            <p:cNvSpPr/>
            <p:nvPr/>
          </p:nvSpPr>
          <p:spPr>
            <a:xfrm>
              <a:off x="5503034" y="2206358"/>
              <a:ext cx="543739" cy="415498"/>
            </a:xfrm>
            <a:prstGeom prst="rect">
              <a:avLst/>
            </a:prstGeom>
          </p:spPr>
          <p:txBody>
            <a:bodyPr wrap="none" anchor="ctr">
              <a:spAutoFit/>
            </a:bodyPr>
            <a:lstStyle/>
            <a:p>
              <a:pPr algn="ctr">
                <a:lnSpc>
                  <a:spcPct val="150000"/>
                </a:lnSpc>
              </a:pPr>
              <a:r>
                <a:rPr lang="zh-CN" altLang="en-US" sz="1400" b="1" dirty="0">
                  <a:latin typeface="微软雅黑" pitchFamily="34" charset="-122"/>
                  <a:ea typeface="微软雅黑" pitchFamily="34" charset="-122"/>
                  <a:cs typeface="Heiti SC Light" charset="-122"/>
                </a:rPr>
                <a:t>思考</a:t>
              </a:r>
            </a:p>
          </p:txBody>
        </p:sp>
        <p:sp>
          <p:nvSpPr>
            <p:cNvPr id="10" name="矩形 9"/>
            <p:cNvSpPr/>
            <p:nvPr/>
          </p:nvSpPr>
          <p:spPr>
            <a:xfrm>
              <a:off x="6352871" y="2928480"/>
              <a:ext cx="492443" cy="369332"/>
            </a:xfrm>
            <a:prstGeom prst="rect">
              <a:avLst/>
            </a:prstGeom>
          </p:spPr>
          <p:txBody>
            <a:bodyPr wrap="none" anchor="ctr">
              <a:spAutoFit/>
            </a:bodyPr>
            <a:lstStyle/>
            <a:p>
              <a:pPr algn="ctr">
                <a:lnSpc>
                  <a:spcPct val="150000"/>
                </a:lnSpc>
              </a:pPr>
              <a:r>
                <a:rPr lang="zh-CN" altLang="en-US" sz="1200" b="1" dirty="0">
                  <a:latin typeface="微软雅黑" pitchFamily="34" charset="-122"/>
                  <a:ea typeface="微软雅黑" pitchFamily="34" charset="-122"/>
                  <a:cs typeface="Heiti SC Light" charset="-122"/>
                </a:rPr>
                <a:t>听觉</a:t>
              </a:r>
            </a:p>
          </p:txBody>
        </p:sp>
        <p:sp>
          <p:nvSpPr>
            <p:cNvPr id="11" name="矩形 10"/>
            <p:cNvSpPr/>
            <p:nvPr/>
          </p:nvSpPr>
          <p:spPr>
            <a:xfrm>
              <a:off x="5337271" y="3520779"/>
              <a:ext cx="543739" cy="415498"/>
            </a:xfrm>
            <a:prstGeom prst="rect">
              <a:avLst/>
            </a:prstGeom>
          </p:spPr>
          <p:txBody>
            <a:bodyPr wrap="none" anchor="ctr">
              <a:spAutoFit/>
            </a:bodyPr>
            <a:lstStyle/>
            <a:p>
              <a:pPr algn="ctr">
                <a:lnSpc>
                  <a:spcPct val="150000"/>
                </a:lnSpc>
              </a:pPr>
              <a:r>
                <a:rPr lang="zh-CN" altLang="en-US" sz="1400" b="1" dirty="0">
                  <a:latin typeface="微软雅黑" pitchFamily="34" charset="-122"/>
                  <a:ea typeface="微软雅黑" pitchFamily="34" charset="-122"/>
                  <a:cs typeface="Heiti SC Light" charset="-122"/>
                </a:rPr>
                <a:t>视觉</a:t>
              </a:r>
            </a:p>
          </p:txBody>
        </p:sp>
      </p:grpSp>
      <p:grpSp>
        <p:nvGrpSpPr>
          <p:cNvPr id="28" name="组合 27"/>
          <p:cNvGrpSpPr/>
          <p:nvPr/>
        </p:nvGrpSpPr>
        <p:grpSpPr>
          <a:xfrm>
            <a:off x="5941886" y="588451"/>
            <a:ext cx="1875220" cy="1152680"/>
            <a:chOff x="5941886" y="588451"/>
            <a:chExt cx="1875220" cy="1152680"/>
          </a:xfrm>
        </p:grpSpPr>
        <p:sp>
          <p:nvSpPr>
            <p:cNvPr id="13" name="矩形 12"/>
            <p:cNvSpPr/>
            <p:nvPr/>
          </p:nvSpPr>
          <p:spPr>
            <a:xfrm>
              <a:off x="5941886" y="588451"/>
              <a:ext cx="1875220" cy="646331"/>
            </a:xfrm>
            <a:prstGeom prst="rect">
              <a:avLst/>
            </a:prstGeom>
          </p:spPr>
          <p:txBody>
            <a:bodyPr wrap="square" anchor="ctr">
              <a:spAutoFit/>
            </a:bodyPr>
            <a:lstStyle/>
            <a:p>
              <a:pPr algn="ctr">
                <a:lnSpc>
                  <a:spcPct val="150000"/>
                </a:lnSpc>
              </a:pPr>
              <a:r>
                <a:rPr lang="zh-CN" altLang="en-US" sz="2400" b="1" dirty="0">
                  <a:latin typeface="微软雅黑" pitchFamily="34" charset="-122"/>
                  <a:ea typeface="微软雅黑" pitchFamily="34" charset="-122"/>
                  <a:cs typeface="Heiti SC Light" charset="-122"/>
                </a:rPr>
                <a:t>机器人</a:t>
              </a:r>
            </a:p>
          </p:txBody>
        </p:sp>
        <p:cxnSp>
          <p:nvCxnSpPr>
            <p:cNvPr id="14" name="直接连接符 33"/>
            <p:cNvCxnSpPr/>
            <p:nvPr/>
          </p:nvCxnSpPr>
          <p:spPr>
            <a:xfrm>
              <a:off x="5941886" y="1204124"/>
              <a:ext cx="18752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5941886" y="1187133"/>
              <a:ext cx="1875220" cy="553998"/>
            </a:xfrm>
            <a:prstGeom prst="rect">
              <a:avLst/>
            </a:prstGeom>
          </p:spPr>
          <p:txBody>
            <a:bodyPr wrap="square" anchor="ctr">
              <a:spAutoFit/>
            </a:bodyPr>
            <a:lstStyle/>
            <a:p>
              <a:pPr algn="ctr">
                <a:lnSpc>
                  <a:spcPct val="150000"/>
                </a:lnSpc>
              </a:pPr>
              <a:r>
                <a:rPr lang="zh-CN" altLang="en-US" sz="2000" dirty="0">
                  <a:latin typeface="微软雅黑" pitchFamily="34" charset="-122"/>
                  <a:ea typeface="微软雅黑" pitchFamily="34" charset="-122"/>
                  <a:cs typeface="Heiti SC Light" charset="-122"/>
                </a:rPr>
                <a:t>能聊会做</a:t>
              </a:r>
            </a:p>
          </p:txBody>
        </p:sp>
      </p:grpSp>
      <p:grpSp>
        <p:nvGrpSpPr>
          <p:cNvPr id="29" name="组合 28"/>
          <p:cNvGrpSpPr/>
          <p:nvPr/>
        </p:nvGrpSpPr>
        <p:grpSpPr>
          <a:xfrm>
            <a:off x="8869215" y="2482905"/>
            <a:ext cx="1875220" cy="1152680"/>
            <a:chOff x="8446693" y="2314114"/>
            <a:chExt cx="1875220" cy="1152680"/>
          </a:xfrm>
        </p:grpSpPr>
        <p:sp>
          <p:nvSpPr>
            <p:cNvPr id="17" name="矩形 16"/>
            <p:cNvSpPr/>
            <p:nvPr/>
          </p:nvSpPr>
          <p:spPr>
            <a:xfrm>
              <a:off x="8446693" y="2314114"/>
              <a:ext cx="1875220" cy="646331"/>
            </a:xfrm>
            <a:prstGeom prst="rect">
              <a:avLst/>
            </a:prstGeom>
          </p:spPr>
          <p:txBody>
            <a:bodyPr wrap="square" anchor="ctr">
              <a:spAutoFit/>
            </a:bodyPr>
            <a:lstStyle/>
            <a:p>
              <a:pPr algn="ctr">
                <a:lnSpc>
                  <a:spcPct val="150000"/>
                </a:lnSpc>
              </a:pPr>
              <a:r>
                <a:rPr lang="zh-CN" altLang="en-US" sz="2400" b="1" dirty="0">
                  <a:latin typeface="微软雅黑" pitchFamily="34" charset="-122"/>
                  <a:ea typeface="微软雅黑" pitchFamily="34" charset="-122"/>
                  <a:cs typeface="Heiti SC Light" charset="-122"/>
                </a:rPr>
                <a:t>语音技术</a:t>
              </a:r>
            </a:p>
          </p:txBody>
        </p:sp>
        <p:cxnSp>
          <p:nvCxnSpPr>
            <p:cNvPr id="18" name="直接连接符 36"/>
            <p:cNvCxnSpPr/>
            <p:nvPr/>
          </p:nvCxnSpPr>
          <p:spPr>
            <a:xfrm>
              <a:off x="8446693" y="2929787"/>
              <a:ext cx="18752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8446693" y="2912796"/>
              <a:ext cx="1875220" cy="553998"/>
            </a:xfrm>
            <a:prstGeom prst="rect">
              <a:avLst/>
            </a:prstGeom>
          </p:spPr>
          <p:txBody>
            <a:bodyPr wrap="square" anchor="ctr">
              <a:spAutoFit/>
            </a:bodyPr>
            <a:lstStyle/>
            <a:p>
              <a:pPr algn="ctr">
                <a:lnSpc>
                  <a:spcPct val="150000"/>
                </a:lnSpc>
              </a:pPr>
              <a:r>
                <a:rPr lang="zh-CN" altLang="en-US" sz="2000" dirty="0">
                  <a:latin typeface="微软雅黑" pitchFamily="34" charset="-122"/>
                  <a:ea typeface="微软雅黑" pitchFamily="34" charset="-122"/>
                  <a:cs typeface="Heiti SC Light" charset="-122"/>
                </a:rPr>
                <a:t>能听会说</a:t>
              </a:r>
            </a:p>
          </p:txBody>
        </p:sp>
      </p:grpSp>
      <p:grpSp>
        <p:nvGrpSpPr>
          <p:cNvPr id="30" name="组合 29"/>
          <p:cNvGrpSpPr/>
          <p:nvPr/>
        </p:nvGrpSpPr>
        <p:grpSpPr>
          <a:xfrm>
            <a:off x="685417" y="2336468"/>
            <a:ext cx="2269017" cy="1152680"/>
            <a:chOff x="1067666" y="2349230"/>
            <a:chExt cx="2269017" cy="1152680"/>
          </a:xfrm>
        </p:grpSpPr>
        <p:sp>
          <p:nvSpPr>
            <p:cNvPr id="21" name="矩形 20"/>
            <p:cNvSpPr/>
            <p:nvPr/>
          </p:nvSpPr>
          <p:spPr>
            <a:xfrm>
              <a:off x="1067666" y="2349230"/>
              <a:ext cx="2269017" cy="646331"/>
            </a:xfrm>
            <a:prstGeom prst="rect">
              <a:avLst/>
            </a:prstGeom>
          </p:spPr>
          <p:txBody>
            <a:bodyPr wrap="square" anchor="ctr">
              <a:spAutoFit/>
            </a:bodyPr>
            <a:lstStyle/>
            <a:p>
              <a:pPr algn="ctr">
                <a:lnSpc>
                  <a:spcPct val="150000"/>
                </a:lnSpc>
              </a:pPr>
              <a:r>
                <a:rPr lang="zh-CN" altLang="en-US" sz="2400" b="1" dirty="0">
                  <a:latin typeface="微软雅黑" pitchFamily="34" charset="-122"/>
                  <a:ea typeface="微软雅黑" pitchFamily="34" charset="-122"/>
                  <a:cs typeface="Heiti SC Light" charset="-122"/>
                </a:rPr>
                <a:t>自然语言处理</a:t>
              </a:r>
            </a:p>
          </p:txBody>
        </p:sp>
        <p:cxnSp>
          <p:nvCxnSpPr>
            <p:cNvPr id="22" name="直接连接符 42"/>
            <p:cNvCxnSpPr/>
            <p:nvPr/>
          </p:nvCxnSpPr>
          <p:spPr>
            <a:xfrm>
              <a:off x="1264565" y="2964903"/>
              <a:ext cx="18752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264565" y="2947912"/>
              <a:ext cx="1875220" cy="553998"/>
            </a:xfrm>
            <a:prstGeom prst="rect">
              <a:avLst/>
            </a:prstGeom>
          </p:spPr>
          <p:txBody>
            <a:bodyPr wrap="square" anchor="ctr">
              <a:spAutoFit/>
            </a:bodyPr>
            <a:lstStyle/>
            <a:p>
              <a:pPr algn="ctr">
                <a:lnSpc>
                  <a:spcPct val="150000"/>
                </a:lnSpc>
              </a:pPr>
              <a:r>
                <a:rPr lang="zh-CN" altLang="en-US" sz="2000" dirty="0">
                  <a:latin typeface="微软雅黑" pitchFamily="34" charset="-122"/>
                  <a:ea typeface="微软雅黑" pitchFamily="34" charset="-122"/>
                  <a:cs typeface="Heiti SC Light" charset="-122"/>
                </a:rPr>
                <a:t>理解语言</a:t>
              </a:r>
            </a:p>
          </p:txBody>
        </p:sp>
      </p:grpSp>
      <p:grpSp>
        <p:nvGrpSpPr>
          <p:cNvPr id="31" name="组合 30"/>
          <p:cNvGrpSpPr/>
          <p:nvPr/>
        </p:nvGrpSpPr>
        <p:grpSpPr>
          <a:xfrm>
            <a:off x="4346008" y="5364253"/>
            <a:ext cx="2690722" cy="1323308"/>
            <a:chOff x="4346008" y="5364253"/>
            <a:chExt cx="2690722" cy="1323308"/>
          </a:xfrm>
        </p:grpSpPr>
        <p:sp>
          <p:nvSpPr>
            <p:cNvPr id="25" name="矩形 24"/>
            <p:cNvSpPr/>
            <p:nvPr/>
          </p:nvSpPr>
          <p:spPr>
            <a:xfrm>
              <a:off x="4556860" y="5364253"/>
              <a:ext cx="2269017" cy="646331"/>
            </a:xfrm>
            <a:prstGeom prst="rect">
              <a:avLst/>
            </a:prstGeom>
          </p:spPr>
          <p:txBody>
            <a:bodyPr wrap="square" anchor="ctr">
              <a:spAutoFit/>
            </a:bodyPr>
            <a:lstStyle/>
            <a:p>
              <a:pPr algn="ctr">
                <a:lnSpc>
                  <a:spcPct val="150000"/>
                </a:lnSpc>
              </a:pPr>
              <a:r>
                <a:rPr lang="zh-CN" altLang="en-US" sz="2400" b="1" dirty="0">
                  <a:latin typeface="微软雅黑" pitchFamily="34" charset="-122"/>
                  <a:ea typeface="微软雅黑" pitchFamily="34" charset="-122"/>
                  <a:cs typeface="Heiti SC Light" charset="-122"/>
                </a:rPr>
                <a:t>计算机视觉</a:t>
              </a:r>
            </a:p>
          </p:txBody>
        </p:sp>
        <p:cxnSp>
          <p:nvCxnSpPr>
            <p:cNvPr id="26" name="直接连接符 46"/>
            <p:cNvCxnSpPr/>
            <p:nvPr/>
          </p:nvCxnSpPr>
          <p:spPr>
            <a:xfrm>
              <a:off x="4443409" y="5979926"/>
              <a:ext cx="24959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4346008" y="5979675"/>
              <a:ext cx="2690722" cy="707886"/>
            </a:xfrm>
            <a:prstGeom prst="rect">
              <a:avLst/>
            </a:prstGeom>
          </p:spPr>
          <p:txBody>
            <a:bodyPr wrap="square" anchor="ctr">
              <a:spAutoFit/>
            </a:bodyPr>
            <a:lstStyle/>
            <a:p>
              <a:pPr algn="ctr"/>
              <a:r>
                <a:rPr lang="zh-CN" altLang="en-US" sz="2000" dirty="0">
                  <a:latin typeface="微软雅黑" pitchFamily="34" charset="-122"/>
                  <a:ea typeface="微软雅黑" pitchFamily="34" charset="-122"/>
                  <a:cs typeface="Heiti SC Light" charset="-122"/>
                </a:rPr>
                <a:t>看书识字</a:t>
              </a:r>
              <a:r>
                <a:rPr lang="en-US" altLang="zh-CN" sz="2000" dirty="0">
                  <a:latin typeface="微软雅黑" pitchFamily="34" charset="-122"/>
                  <a:ea typeface="微软雅黑" pitchFamily="34" charset="-122"/>
                  <a:cs typeface="Heiti SC Light" charset="-122"/>
                </a:rPr>
                <a:t>/</a:t>
              </a:r>
              <a:r>
                <a:rPr lang="zh-CN" altLang="en-US" sz="2000" dirty="0">
                  <a:latin typeface="微软雅黑" pitchFamily="34" charset="-122"/>
                  <a:ea typeface="微软雅黑" pitchFamily="34" charset="-122"/>
                  <a:cs typeface="Heiti SC Light" charset="-122"/>
                </a:rPr>
                <a:t>看脸识</a:t>
              </a:r>
              <a:r>
                <a:rPr lang="zh-CN" altLang="en-US" sz="2000" dirty="0" smtClean="0">
                  <a:latin typeface="微软雅黑" pitchFamily="34" charset="-122"/>
                  <a:ea typeface="微软雅黑" pitchFamily="34" charset="-122"/>
                  <a:cs typeface="Heiti SC Light" charset="-122"/>
                </a:rPr>
                <a:t>人</a:t>
              </a:r>
              <a:endParaRPr lang="en-US" altLang="zh-CN" sz="2000" dirty="0" smtClean="0">
                <a:latin typeface="微软雅黑" pitchFamily="34" charset="-122"/>
                <a:ea typeface="微软雅黑" pitchFamily="34" charset="-122"/>
                <a:cs typeface="Heiti SC Light" charset="-122"/>
              </a:endParaRPr>
            </a:p>
            <a:p>
              <a:pPr algn="ctr"/>
              <a:r>
                <a:rPr lang="en-US" altLang="zh-CN" sz="2000" dirty="0" smtClean="0">
                  <a:latin typeface="微软雅黑" pitchFamily="34" charset="-122"/>
                  <a:ea typeface="微软雅黑" pitchFamily="34" charset="-122"/>
                  <a:cs typeface="Heiti SC Light" charset="-122"/>
                </a:rPr>
                <a:t>/</a:t>
              </a:r>
              <a:r>
                <a:rPr lang="zh-CN" altLang="en-US" sz="2000" dirty="0" smtClean="0">
                  <a:latin typeface="微软雅黑" pitchFamily="34" charset="-122"/>
                  <a:ea typeface="微软雅黑" pitchFamily="34" charset="-122"/>
                  <a:cs typeface="Heiti SC Light" charset="-122"/>
                </a:rPr>
                <a:t>看</a:t>
              </a:r>
              <a:r>
                <a:rPr lang="zh-CN" altLang="en-US" sz="2000" dirty="0">
                  <a:latin typeface="微软雅黑" pitchFamily="34" charset="-122"/>
                  <a:ea typeface="微软雅黑" pitchFamily="34" charset="-122"/>
                  <a:cs typeface="Heiti SC Light" charset="-122"/>
                </a:rPr>
                <a:t>图识物</a:t>
              </a:r>
            </a:p>
          </p:txBody>
        </p:sp>
      </p:grpSp>
    </p:spTree>
    <p:extLst>
      <p:ext uri="{BB962C8B-B14F-4D97-AF65-F5344CB8AC3E}">
        <p14:creationId xmlns:p14="http://schemas.microsoft.com/office/powerpoint/2010/main" val="146003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blog.csdn.net/20180107114425100?watermark/2/text/aHR0cDovL2Jsb2cuY3Nkbi5uZXQvSklFSklOUVVBTklM/font/5a6L5L2T/fontsize/400/fill/I0JBQkFCMA==/dissolve/70/gravity/South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198" y="1515958"/>
            <a:ext cx="7067550" cy="36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8267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999" y="3194649"/>
            <a:ext cx="5437404" cy="3268015"/>
          </a:xfrm>
          <a:prstGeom prst="rect">
            <a:avLst/>
          </a:prstGeom>
        </p:spPr>
      </p:pic>
      <p:sp>
        <p:nvSpPr>
          <p:cNvPr id="10" name="矩形 9"/>
          <p:cNvSpPr/>
          <p:nvPr/>
        </p:nvSpPr>
        <p:spPr>
          <a:xfrm>
            <a:off x="1091783" y="670322"/>
            <a:ext cx="9573719" cy="2255554"/>
          </a:xfrm>
          <a:prstGeom prst="rect">
            <a:avLst/>
          </a:prstGeom>
        </p:spPr>
        <p:txBody>
          <a:bodyPr wrap="square">
            <a:spAutoFit/>
          </a:bodyPr>
          <a:lstStyle/>
          <a:p>
            <a:pPr>
              <a:lnSpc>
                <a:spcPct val="150000"/>
              </a:lnSpc>
            </a:pPr>
            <a:r>
              <a:rPr lang="zh-CN" altLang="en-US" sz="2400" smtClean="0">
                <a:latin typeface="华文仿宋" panose="02010600040101010101" pitchFamily="2" charset="-122"/>
                <a:ea typeface="华文仿宋" panose="02010600040101010101" pitchFamily="2" charset="-122"/>
              </a:rPr>
              <a:t>机器学习的应用</a:t>
            </a:r>
            <a:r>
              <a:rPr lang="zh-CN" altLang="en-US" sz="2400" dirty="0" smtClean="0">
                <a:latin typeface="华文仿宋" panose="02010600040101010101" pitchFamily="2" charset="-122"/>
                <a:ea typeface="华文仿宋" panose="02010600040101010101" pitchFamily="2" charset="-122"/>
              </a:rPr>
              <a:t>领域：</a:t>
            </a:r>
            <a:endParaRPr lang="en-US" altLang="zh-CN" sz="2400" dirty="0" smtClean="0">
              <a:latin typeface="华文仿宋" panose="02010600040101010101" pitchFamily="2" charset="-122"/>
              <a:ea typeface="华文仿宋" panose="02010600040101010101" pitchFamily="2" charset="-122"/>
            </a:endParaRPr>
          </a:p>
          <a:p>
            <a:pPr>
              <a:lnSpc>
                <a:spcPct val="150000"/>
              </a:lnSpc>
            </a:pPr>
            <a:r>
              <a:rPr lang="en-US" altLang="zh-CN" sz="2400" dirty="0">
                <a:latin typeface="华文仿宋" panose="02010600040101010101" pitchFamily="2" charset="-122"/>
                <a:ea typeface="华文仿宋" panose="02010600040101010101" pitchFamily="2" charset="-122"/>
              </a:rPr>
              <a:t> </a:t>
            </a:r>
            <a:r>
              <a:rPr lang="en-US" altLang="zh-CN" sz="2400" dirty="0" smtClean="0">
                <a:latin typeface="华文仿宋" panose="02010600040101010101" pitchFamily="2" charset="-122"/>
                <a:ea typeface="华文仿宋" panose="02010600040101010101" pitchFamily="2" charset="-122"/>
              </a:rPr>
              <a:t>   </a:t>
            </a:r>
            <a:r>
              <a:rPr lang="zh-CN" altLang="en-US" sz="2400" dirty="0" smtClean="0">
                <a:latin typeface="华文仿宋" panose="02010600040101010101" pitchFamily="2" charset="-122"/>
                <a:ea typeface="华文仿宋" panose="02010600040101010101" pitchFamily="2" charset="-122"/>
              </a:rPr>
              <a:t>数据</a:t>
            </a:r>
            <a:r>
              <a:rPr lang="zh-CN" altLang="en-US" sz="2400" dirty="0">
                <a:latin typeface="华文仿宋" panose="02010600040101010101" pitchFamily="2" charset="-122"/>
                <a:ea typeface="华文仿宋" panose="02010600040101010101" pitchFamily="2" charset="-122"/>
              </a:rPr>
              <a:t>挖掘、数据分类、计算机视觉、自然语言处理</a:t>
            </a:r>
            <a:r>
              <a:rPr lang="en-US" altLang="zh-CN" sz="2400" dirty="0">
                <a:latin typeface="华文仿宋" panose="02010600040101010101" pitchFamily="2" charset="-122"/>
                <a:ea typeface="华文仿宋" panose="02010600040101010101" pitchFamily="2" charset="-122"/>
              </a:rPr>
              <a:t>(NLP)</a:t>
            </a:r>
            <a:r>
              <a:rPr lang="zh-CN" altLang="en-US" sz="2400" dirty="0">
                <a:latin typeface="华文仿宋" panose="02010600040101010101" pitchFamily="2" charset="-122"/>
                <a:ea typeface="华文仿宋" panose="02010600040101010101" pitchFamily="2" charset="-122"/>
              </a:rPr>
              <a:t>、生物特征识别、搜索引擎、医学诊断、检测信用卡欺诈、证券市场分析、</a:t>
            </a:r>
            <a:r>
              <a:rPr lang="en-US" altLang="zh-CN" sz="2400" dirty="0">
                <a:latin typeface="华文仿宋" panose="02010600040101010101" pitchFamily="2" charset="-122"/>
                <a:ea typeface="华文仿宋" panose="02010600040101010101" pitchFamily="2" charset="-122"/>
              </a:rPr>
              <a:t>DNA</a:t>
            </a:r>
            <a:r>
              <a:rPr lang="zh-CN" altLang="en-US" sz="2400" dirty="0">
                <a:latin typeface="华文仿宋" panose="02010600040101010101" pitchFamily="2" charset="-122"/>
                <a:ea typeface="华文仿宋" panose="02010600040101010101" pitchFamily="2" charset="-122"/>
              </a:rPr>
              <a:t>序列测序、语音和手写识别、战略游戏和机器人</a:t>
            </a:r>
            <a:r>
              <a:rPr lang="zh-CN" altLang="en-US" sz="2400" dirty="0" smtClean="0">
                <a:latin typeface="华文仿宋" panose="02010600040101010101" pitchFamily="2" charset="-122"/>
                <a:ea typeface="华文仿宋" panose="02010600040101010101" pitchFamily="2" charset="-122"/>
              </a:rPr>
              <a:t>运用等。</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3452288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7100" y="209862"/>
            <a:ext cx="3470223" cy="523220"/>
          </a:xfrm>
          <a:prstGeom prst="rect">
            <a:avLst/>
          </a:prstGeom>
          <a:noFill/>
        </p:spPr>
        <p:txBody>
          <a:bodyPr wrap="square" rtlCol="0">
            <a:spAutoFit/>
          </a:bodyPr>
          <a:lstStyle/>
          <a:p>
            <a:r>
              <a:rPr lang="zh-CN" altLang="en-US" sz="2800" dirty="0" smtClean="0">
                <a:latin typeface="华文仿宋" panose="02010600040101010101" pitchFamily="2" charset="-122"/>
                <a:ea typeface="华文仿宋" panose="02010600040101010101" pitchFamily="2" charset="-122"/>
              </a:rPr>
              <a:t>补充：</a:t>
            </a:r>
            <a:r>
              <a:rPr lang="en-US" altLang="zh-CN" sz="2800" dirty="0" smtClean="0">
                <a:latin typeface="华文仿宋" panose="02010600040101010101" pitchFamily="2" charset="-122"/>
                <a:ea typeface="华文仿宋" panose="02010600040101010101" pitchFamily="2" charset="-122"/>
              </a:rPr>
              <a:t>PIL</a:t>
            </a:r>
            <a:r>
              <a:rPr lang="zh-CN" altLang="en-US" sz="2800" dirty="0" smtClean="0">
                <a:latin typeface="华文仿宋" panose="02010600040101010101" pitchFamily="2" charset="-122"/>
                <a:ea typeface="华文仿宋" panose="02010600040101010101" pitchFamily="2" charset="-122"/>
              </a:rPr>
              <a:t>的使用</a:t>
            </a:r>
            <a:endParaRPr lang="zh-CN" altLang="en-US" sz="2800" dirty="0">
              <a:latin typeface="华文仿宋" panose="02010600040101010101" pitchFamily="2" charset="-122"/>
              <a:ea typeface="华文仿宋" panose="02010600040101010101"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967778514"/>
              </p:ext>
            </p:extLst>
          </p:nvPr>
        </p:nvGraphicFramePr>
        <p:xfrm>
          <a:off x="1110357" y="1602353"/>
          <a:ext cx="10462050" cy="4958560"/>
        </p:xfrm>
        <a:graphic>
          <a:graphicData uri="http://schemas.openxmlformats.org/drawingml/2006/table">
            <a:tbl>
              <a:tblPr firstRow="1" bandRow="1">
                <a:tableStyleId>{5C22544A-7EE6-4342-B048-85BDC9FD1C3A}</a:tableStyleId>
              </a:tblPr>
              <a:tblGrid>
                <a:gridCol w="4216846">
                  <a:extLst>
                    <a:ext uri="{9D8B030D-6E8A-4147-A177-3AD203B41FA5}">
                      <a16:colId xmlns:a16="http://schemas.microsoft.com/office/drawing/2014/main" val="3462626261"/>
                    </a:ext>
                  </a:extLst>
                </a:gridCol>
                <a:gridCol w="2757854">
                  <a:extLst>
                    <a:ext uri="{9D8B030D-6E8A-4147-A177-3AD203B41FA5}">
                      <a16:colId xmlns:a16="http://schemas.microsoft.com/office/drawing/2014/main" val="2751049521"/>
                    </a:ext>
                  </a:extLst>
                </a:gridCol>
                <a:gridCol w="3487350">
                  <a:extLst>
                    <a:ext uri="{9D8B030D-6E8A-4147-A177-3AD203B41FA5}">
                      <a16:colId xmlns:a16="http://schemas.microsoft.com/office/drawing/2014/main" val="3668887676"/>
                    </a:ext>
                  </a:extLst>
                </a:gridCol>
              </a:tblGrid>
              <a:tr h="330346">
                <a:tc>
                  <a:txBody>
                    <a:bodyPr/>
                    <a:lstStyle/>
                    <a:p>
                      <a:r>
                        <a:rPr lang="zh-CN" altLang="en-US" dirty="0" smtClean="0"/>
                        <a:t>函数</a:t>
                      </a:r>
                      <a:endParaRPr lang="zh-CN" altLang="en-US" dirty="0"/>
                    </a:p>
                  </a:txBody>
                  <a:tcPr/>
                </a:tc>
                <a:tc>
                  <a:txBody>
                    <a:bodyPr/>
                    <a:lstStyle/>
                    <a:p>
                      <a:r>
                        <a:rPr lang="zh-CN" altLang="en-US" dirty="0" smtClean="0"/>
                        <a:t>作用</a:t>
                      </a:r>
                      <a:endParaRPr lang="zh-CN" altLang="en-US" dirty="0"/>
                    </a:p>
                  </a:txBody>
                  <a:tcPr/>
                </a:tc>
                <a:tc>
                  <a:txBody>
                    <a:bodyPr/>
                    <a:lstStyle/>
                    <a:p>
                      <a:r>
                        <a:rPr lang="zh-CN" altLang="en-US" dirty="0" smtClean="0"/>
                        <a:t>示例</a:t>
                      </a:r>
                      <a:endParaRPr lang="zh-CN" altLang="en-US" dirty="0"/>
                    </a:p>
                  </a:txBody>
                  <a:tcPr/>
                </a:tc>
                <a:extLst>
                  <a:ext uri="{0D108BD9-81ED-4DB2-BD59-A6C34878D82A}">
                    <a16:rowId xmlns:a16="http://schemas.microsoft.com/office/drawing/2014/main" val="1434702276"/>
                  </a:ext>
                </a:extLst>
              </a:tr>
              <a:tr h="330346">
                <a:tc>
                  <a:txBody>
                    <a:bodyPr/>
                    <a:lstStyle/>
                    <a:p>
                      <a:r>
                        <a:rPr lang="en-US" altLang="zh-CN" dirty="0" err="1" smtClean="0"/>
                        <a:t>Image.open</a:t>
                      </a:r>
                      <a:r>
                        <a:rPr lang="en-US" altLang="zh-CN" dirty="0" smtClean="0"/>
                        <a:t>(“</a:t>
                      </a:r>
                      <a:r>
                        <a:rPr lang="zh-CN" altLang="en-US" dirty="0" smtClean="0"/>
                        <a:t>文件名</a:t>
                      </a:r>
                      <a:r>
                        <a:rPr lang="en-US" altLang="zh-CN" dirty="0" smtClean="0"/>
                        <a:t>”)</a:t>
                      </a:r>
                      <a:endParaRPr lang="zh-CN" altLang="en-US" dirty="0"/>
                    </a:p>
                  </a:txBody>
                  <a:tcPr/>
                </a:tc>
                <a:tc>
                  <a:txBody>
                    <a:bodyPr/>
                    <a:lstStyle/>
                    <a:p>
                      <a:r>
                        <a:rPr lang="zh-CN" altLang="en-US" dirty="0" smtClean="0"/>
                        <a:t>打开图像</a:t>
                      </a:r>
                      <a:endParaRPr lang="zh-CN" altLang="en-US" dirty="0"/>
                    </a:p>
                  </a:txBody>
                  <a:tcPr/>
                </a:tc>
                <a:tc>
                  <a:txBody>
                    <a:bodyPr/>
                    <a:lstStyle/>
                    <a:p>
                      <a:r>
                        <a:rPr lang="en-US" altLang="zh-CN" dirty="0" err="1" smtClean="0"/>
                        <a:t>im</a:t>
                      </a:r>
                      <a:r>
                        <a:rPr lang="en-US" altLang="zh-CN" baseline="0" dirty="0" smtClean="0"/>
                        <a:t> =</a:t>
                      </a:r>
                      <a:r>
                        <a:rPr lang="en-US" altLang="zh-CN" baseline="0" dirty="0" err="1" smtClean="0"/>
                        <a:t>Image.open</a:t>
                      </a:r>
                      <a:r>
                        <a:rPr lang="en-US" altLang="zh-CN" baseline="0" dirty="0" smtClean="0"/>
                        <a:t>(“1.jpg”)</a:t>
                      </a:r>
                      <a:endParaRPr lang="zh-CN" altLang="en-US" dirty="0"/>
                    </a:p>
                  </a:txBody>
                  <a:tcPr/>
                </a:tc>
                <a:extLst>
                  <a:ext uri="{0D108BD9-81ED-4DB2-BD59-A6C34878D82A}">
                    <a16:rowId xmlns:a16="http://schemas.microsoft.com/office/drawing/2014/main" val="809951005"/>
                  </a:ext>
                </a:extLst>
              </a:tr>
              <a:tr h="330346">
                <a:tc>
                  <a:txBody>
                    <a:bodyPr/>
                    <a:lstStyle/>
                    <a:p>
                      <a:r>
                        <a:rPr lang="en-US" altLang="zh-CN" dirty="0" smtClean="0"/>
                        <a:t>&lt;</a:t>
                      </a:r>
                      <a:r>
                        <a:rPr lang="zh-CN" altLang="en-US" dirty="0" smtClean="0"/>
                        <a:t>变量</a:t>
                      </a:r>
                      <a:r>
                        <a:rPr lang="en-US" altLang="zh-CN" dirty="0" smtClean="0"/>
                        <a:t>&gt;.show()</a:t>
                      </a:r>
                      <a:endParaRPr lang="zh-CN" altLang="en-US" dirty="0"/>
                    </a:p>
                  </a:txBody>
                  <a:tcPr/>
                </a:tc>
                <a:tc>
                  <a:txBody>
                    <a:bodyPr/>
                    <a:lstStyle/>
                    <a:p>
                      <a:r>
                        <a:rPr lang="zh-CN" altLang="en-US" dirty="0" smtClean="0"/>
                        <a:t>显示图像</a:t>
                      </a:r>
                      <a:endParaRPr lang="zh-CN" altLang="en-US" dirty="0"/>
                    </a:p>
                  </a:txBody>
                  <a:tcPr/>
                </a:tc>
                <a:tc>
                  <a:txBody>
                    <a:bodyPr/>
                    <a:lstStyle/>
                    <a:p>
                      <a:r>
                        <a:rPr lang="en-US" altLang="zh-CN" dirty="0" err="1" smtClean="0"/>
                        <a:t>im.show</a:t>
                      </a:r>
                      <a:r>
                        <a:rPr lang="en-US" altLang="zh-CN" dirty="0" smtClean="0"/>
                        <a:t>()</a:t>
                      </a:r>
                      <a:endParaRPr lang="zh-CN" altLang="en-US" dirty="0"/>
                    </a:p>
                  </a:txBody>
                  <a:tcPr/>
                </a:tc>
                <a:extLst>
                  <a:ext uri="{0D108BD9-81ED-4DB2-BD59-A6C34878D82A}">
                    <a16:rowId xmlns:a16="http://schemas.microsoft.com/office/drawing/2014/main" val="986394985"/>
                  </a:ext>
                </a:extLst>
              </a:tr>
              <a:tr h="330346">
                <a:tc>
                  <a:txBody>
                    <a:bodyPr/>
                    <a:lstStyle/>
                    <a:p>
                      <a:r>
                        <a:rPr lang="en-US" altLang="zh-CN" dirty="0" smtClean="0"/>
                        <a:t>&lt;</a:t>
                      </a:r>
                      <a:r>
                        <a:rPr lang="zh-CN" altLang="en-US" dirty="0" smtClean="0"/>
                        <a:t>变量</a:t>
                      </a:r>
                      <a:r>
                        <a:rPr lang="en-US" altLang="zh-CN" dirty="0" smtClean="0"/>
                        <a:t>&gt;.format</a:t>
                      </a:r>
                      <a:endParaRPr lang="zh-CN" altLang="en-US" dirty="0"/>
                    </a:p>
                  </a:txBody>
                  <a:tcPr/>
                </a:tc>
                <a:tc>
                  <a:txBody>
                    <a:bodyPr/>
                    <a:lstStyle/>
                    <a:p>
                      <a:r>
                        <a:rPr lang="zh-CN" altLang="en-US" dirty="0" smtClean="0"/>
                        <a:t>图像格式</a:t>
                      </a:r>
                      <a:endParaRPr lang="zh-CN" altLang="en-US" dirty="0"/>
                    </a:p>
                  </a:txBody>
                  <a:tcPr/>
                </a:tc>
                <a:tc>
                  <a:txBody>
                    <a:bodyPr/>
                    <a:lstStyle/>
                    <a:p>
                      <a:endParaRPr lang="zh-CN" altLang="en-US" dirty="0"/>
                    </a:p>
                  </a:txBody>
                  <a:tcPr/>
                </a:tc>
                <a:extLst>
                  <a:ext uri="{0D108BD9-81ED-4DB2-BD59-A6C34878D82A}">
                    <a16:rowId xmlns:a16="http://schemas.microsoft.com/office/drawing/2014/main" val="3984969463"/>
                  </a:ext>
                </a:extLst>
              </a:tr>
              <a:tr h="330346">
                <a:tc>
                  <a:txBody>
                    <a:bodyPr/>
                    <a:lstStyle/>
                    <a:p>
                      <a:r>
                        <a:rPr lang="en-US" altLang="zh-CN" dirty="0" smtClean="0"/>
                        <a:t>&lt;</a:t>
                      </a:r>
                      <a:r>
                        <a:rPr lang="zh-CN" altLang="en-US" dirty="0" smtClean="0"/>
                        <a:t>变量</a:t>
                      </a:r>
                      <a:r>
                        <a:rPr lang="en-US" altLang="zh-CN" dirty="0" smtClean="0"/>
                        <a:t>&gt;.size</a:t>
                      </a:r>
                      <a:endParaRPr lang="zh-CN" altLang="en-US" dirty="0"/>
                    </a:p>
                  </a:txBody>
                  <a:tcPr/>
                </a:tc>
                <a:tc>
                  <a:txBody>
                    <a:bodyPr/>
                    <a:lstStyle/>
                    <a:p>
                      <a:r>
                        <a:rPr lang="zh-CN" altLang="en-US" dirty="0" smtClean="0"/>
                        <a:t>图像尺寸</a:t>
                      </a:r>
                      <a:endParaRPr lang="zh-CN" altLang="en-US" dirty="0"/>
                    </a:p>
                  </a:txBody>
                  <a:tcPr/>
                </a:tc>
                <a:tc>
                  <a:txBody>
                    <a:bodyPr/>
                    <a:lstStyle/>
                    <a:p>
                      <a:endParaRPr lang="zh-CN" altLang="en-US" dirty="0"/>
                    </a:p>
                  </a:txBody>
                  <a:tcPr/>
                </a:tc>
                <a:extLst>
                  <a:ext uri="{0D108BD9-81ED-4DB2-BD59-A6C34878D82A}">
                    <a16:rowId xmlns:a16="http://schemas.microsoft.com/office/drawing/2014/main" val="67053560"/>
                  </a:ext>
                </a:extLst>
              </a:tr>
              <a:tr h="330346">
                <a:tc>
                  <a:txBody>
                    <a:bodyPr/>
                    <a:lstStyle/>
                    <a:p>
                      <a:r>
                        <a:rPr lang="en-US" altLang="zh-CN" dirty="0" smtClean="0"/>
                        <a:t>&lt;</a:t>
                      </a:r>
                      <a:r>
                        <a:rPr lang="zh-CN" altLang="en-US" dirty="0" smtClean="0"/>
                        <a:t>变量</a:t>
                      </a:r>
                      <a:r>
                        <a:rPr lang="en-US" altLang="zh-CN" dirty="0" smtClean="0"/>
                        <a:t>&gt;.</a:t>
                      </a:r>
                      <a:r>
                        <a:rPr lang="en-US" altLang="zh-CN" dirty="0" err="1" smtClean="0"/>
                        <a:t>getpixel</a:t>
                      </a:r>
                      <a:r>
                        <a:rPr lang="en-US" altLang="zh-CN" dirty="0" smtClean="0"/>
                        <a:t>((</a:t>
                      </a:r>
                      <a:r>
                        <a:rPr lang="en-US" altLang="zh-CN" dirty="0" err="1" smtClean="0"/>
                        <a:t>w,h</a:t>
                      </a:r>
                      <a:r>
                        <a:rPr lang="en-US" altLang="zh-CN" dirty="0" smtClean="0"/>
                        <a:t>))</a:t>
                      </a:r>
                      <a:endParaRPr lang="zh-CN" altLang="en-US" dirty="0"/>
                    </a:p>
                  </a:txBody>
                  <a:tcPr/>
                </a:tc>
                <a:tc>
                  <a:txBody>
                    <a:bodyPr/>
                    <a:lstStyle/>
                    <a:p>
                      <a:r>
                        <a:rPr lang="zh-CN" altLang="en-US" dirty="0" smtClean="0"/>
                        <a:t>读取指定像素的颜色值</a:t>
                      </a:r>
                      <a:endParaRPr lang="zh-CN" altLang="en-US" dirty="0"/>
                    </a:p>
                  </a:txBody>
                  <a:tcPr/>
                </a:tc>
                <a:tc>
                  <a:txBody>
                    <a:bodyPr/>
                    <a:lstStyle/>
                    <a:p>
                      <a:r>
                        <a:rPr lang="en-US" altLang="zh-CN" dirty="0" err="1" smtClean="0"/>
                        <a:t>im.getpixel</a:t>
                      </a:r>
                      <a:r>
                        <a:rPr lang="en-US" altLang="zh-CN" dirty="0" smtClean="0"/>
                        <a:t>((100,50))</a:t>
                      </a:r>
                      <a:endParaRPr lang="zh-CN" altLang="en-US" dirty="0"/>
                    </a:p>
                  </a:txBody>
                  <a:tcPr/>
                </a:tc>
                <a:extLst>
                  <a:ext uri="{0D108BD9-81ED-4DB2-BD59-A6C34878D82A}">
                    <a16:rowId xmlns:a16="http://schemas.microsoft.com/office/drawing/2014/main" val="2785312023"/>
                  </a:ext>
                </a:extLst>
              </a:tr>
              <a:tr h="53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&lt;</a:t>
                      </a:r>
                      <a:r>
                        <a:rPr lang="zh-CN" altLang="en-US" dirty="0" smtClean="0"/>
                        <a:t>变量</a:t>
                      </a:r>
                      <a:r>
                        <a:rPr lang="en-US" altLang="zh-CN" dirty="0" smtClean="0"/>
                        <a:t>&gt;.</a:t>
                      </a:r>
                      <a:r>
                        <a:rPr lang="en-US" altLang="zh-CN" dirty="0" err="1" smtClean="0"/>
                        <a:t>putpixel</a:t>
                      </a:r>
                      <a:r>
                        <a:rPr lang="en-US" altLang="zh-CN" dirty="0" smtClean="0"/>
                        <a:t>((</a:t>
                      </a:r>
                      <a:r>
                        <a:rPr lang="en-US" altLang="zh-CN" dirty="0" err="1" smtClean="0"/>
                        <a:t>w,h</a:t>
                      </a:r>
                      <a:r>
                        <a:rPr lang="en-US" altLang="zh-CN" dirty="0" smtClean="0"/>
                        <a:t>),(</a:t>
                      </a:r>
                      <a:r>
                        <a:rPr lang="en-US" altLang="zh-CN" dirty="0" err="1" smtClean="0"/>
                        <a:t>r,g,b</a:t>
                      </a:r>
                      <a:r>
                        <a:rPr lang="en-US" altLang="zh-CN" dirty="0" smtClean="0"/>
                        <a:t>))</a:t>
                      </a:r>
                      <a:endParaRPr lang="zh-CN" altLang="en-US" dirty="0" smtClean="0"/>
                    </a:p>
                  </a:txBody>
                  <a:tcPr/>
                </a:tc>
                <a:tc>
                  <a:txBody>
                    <a:bodyPr/>
                    <a:lstStyle/>
                    <a:p>
                      <a:r>
                        <a:rPr lang="zh-CN" altLang="en-US" dirty="0" smtClean="0"/>
                        <a:t>修改图像指定像素的颜色值</a:t>
                      </a:r>
                      <a:endParaRPr lang="zh-CN" altLang="en-US" dirty="0"/>
                    </a:p>
                  </a:txBody>
                  <a:tcPr/>
                </a:tc>
                <a:tc>
                  <a:txBody>
                    <a:bodyPr/>
                    <a:lstStyle/>
                    <a:p>
                      <a:endParaRPr lang="zh-CN" altLang="en-US" dirty="0"/>
                    </a:p>
                  </a:txBody>
                  <a:tcPr/>
                </a:tc>
                <a:extLst>
                  <a:ext uri="{0D108BD9-81ED-4DB2-BD59-A6C34878D82A}">
                    <a16:rowId xmlns:a16="http://schemas.microsoft.com/office/drawing/2014/main" val="3097951202"/>
                  </a:ext>
                </a:extLst>
              </a:tr>
              <a:tr h="53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&lt;</a:t>
                      </a:r>
                      <a:r>
                        <a:rPr lang="zh-CN" altLang="en-US" dirty="0" smtClean="0"/>
                        <a:t>变量</a:t>
                      </a:r>
                      <a:r>
                        <a:rPr lang="en-US" altLang="zh-CN" dirty="0" smtClean="0"/>
                        <a:t>&gt;.save(“</a:t>
                      </a:r>
                      <a:r>
                        <a:rPr lang="zh-CN" altLang="en-US" dirty="0" smtClean="0"/>
                        <a:t>文件名</a:t>
                      </a:r>
                      <a:r>
                        <a:rPr lang="en-US" altLang="zh-CN" dirty="0" smtClean="0"/>
                        <a:t>”)</a:t>
                      </a:r>
                      <a:endParaRPr lang="zh-CN" altLang="en-US" dirty="0" smtClean="0"/>
                    </a:p>
                  </a:txBody>
                  <a:tcPr/>
                </a:tc>
                <a:tc>
                  <a:txBody>
                    <a:bodyPr/>
                    <a:lstStyle/>
                    <a:p>
                      <a:r>
                        <a:rPr lang="zh-CN" altLang="en-US" dirty="0" smtClean="0"/>
                        <a:t>保存图像</a:t>
                      </a:r>
                      <a:endParaRPr lang="zh-CN" altLang="en-US" dirty="0"/>
                    </a:p>
                  </a:txBody>
                  <a:tcPr/>
                </a:tc>
                <a:tc>
                  <a:txBody>
                    <a:bodyPr/>
                    <a:lstStyle/>
                    <a:p>
                      <a:endParaRPr lang="zh-CN" altLang="en-US" dirty="0"/>
                    </a:p>
                  </a:txBody>
                  <a:tcPr/>
                </a:tc>
                <a:extLst>
                  <a:ext uri="{0D108BD9-81ED-4DB2-BD59-A6C34878D82A}">
                    <a16:rowId xmlns:a16="http://schemas.microsoft.com/office/drawing/2014/main" val="1164519842"/>
                  </a:ext>
                </a:extLst>
              </a:tr>
              <a:tr h="53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&lt;</a:t>
                      </a:r>
                      <a:r>
                        <a:rPr lang="zh-CN" altLang="en-US" dirty="0" smtClean="0"/>
                        <a:t>变量</a:t>
                      </a:r>
                      <a:r>
                        <a:rPr lang="en-US" altLang="zh-CN" dirty="0" smtClean="0"/>
                        <a:t>&gt;.resize((</a:t>
                      </a:r>
                      <a:r>
                        <a:rPr lang="en-US" altLang="zh-CN" dirty="0" err="1" smtClean="0"/>
                        <a:t>w,h</a:t>
                      </a:r>
                      <a:r>
                        <a:rPr lang="en-US" altLang="zh-CN" dirty="0" smtClean="0"/>
                        <a:t>))</a:t>
                      </a:r>
                      <a:endParaRPr lang="zh-CN" altLang="en-US" dirty="0" smtClean="0"/>
                    </a:p>
                  </a:txBody>
                  <a:tcPr/>
                </a:tc>
                <a:tc>
                  <a:txBody>
                    <a:bodyPr/>
                    <a:lstStyle/>
                    <a:p>
                      <a:r>
                        <a:rPr lang="zh-CN" altLang="en-US" dirty="0" smtClean="0"/>
                        <a:t>图像缩放</a:t>
                      </a:r>
                      <a:endParaRPr lang="zh-CN" altLang="en-US" dirty="0"/>
                    </a:p>
                  </a:txBody>
                  <a:tcPr/>
                </a:tc>
                <a:tc>
                  <a:txBody>
                    <a:bodyPr/>
                    <a:lstStyle/>
                    <a:p>
                      <a:endParaRPr lang="zh-CN" altLang="en-US" dirty="0"/>
                    </a:p>
                  </a:txBody>
                  <a:tcPr/>
                </a:tc>
                <a:extLst>
                  <a:ext uri="{0D108BD9-81ED-4DB2-BD59-A6C34878D82A}">
                    <a16:rowId xmlns:a16="http://schemas.microsoft.com/office/drawing/2014/main" val="3642757965"/>
                  </a:ext>
                </a:extLst>
              </a:tr>
              <a:tr h="53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&lt;</a:t>
                      </a:r>
                      <a:r>
                        <a:rPr lang="zh-CN" altLang="en-US" dirty="0" smtClean="0"/>
                        <a:t>变量</a:t>
                      </a:r>
                      <a:r>
                        <a:rPr lang="en-US" altLang="zh-CN" dirty="0" smtClean="0"/>
                        <a:t>&gt;.crop((</a:t>
                      </a:r>
                      <a:r>
                        <a:rPr lang="en-US" altLang="zh-CN" dirty="0" err="1" smtClean="0"/>
                        <a:t>left,top,right,down</a:t>
                      </a:r>
                      <a:r>
                        <a:rPr lang="en-US" altLang="zh-CN" dirty="0" smtClean="0"/>
                        <a:t>))</a:t>
                      </a:r>
                      <a:endParaRPr lang="zh-CN" altLang="en-US" dirty="0" smtClean="0"/>
                    </a:p>
                  </a:txBody>
                  <a:tcPr/>
                </a:tc>
                <a:tc>
                  <a:txBody>
                    <a:bodyPr/>
                    <a:lstStyle/>
                    <a:p>
                      <a:r>
                        <a:rPr lang="zh-CN" altLang="en-US" dirty="0" smtClean="0"/>
                        <a:t>裁剪指定区域</a:t>
                      </a:r>
                      <a:endParaRPr lang="zh-CN" altLang="en-US" dirty="0"/>
                    </a:p>
                  </a:txBody>
                  <a:tcPr/>
                </a:tc>
                <a:tc>
                  <a:txBody>
                    <a:bodyPr/>
                    <a:lstStyle/>
                    <a:p>
                      <a:r>
                        <a:rPr lang="en-US" altLang="zh-CN" dirty="0" smtClean="0"/>
                        <a:t>region=</a:t>
                      </a:r>
                      <a:r>
                        <a:rPr lang="en-US" altLang="zh-CN" dirty="0" err="1" smtClean="0"/>
                        <a:t>im.crop</a:t>
                      </a:r>
                      <a:r>
                        <a:rPr lang="en-US" altLang="zh-CN" dirty="0" smtClean="0"/>
                        <a:t>((120,194,220,294))</a:t>
                      </a:r>
                      <a:endParaRPr lang="zh-CN" altLang="en-US" dirty="0"/>
                    </a:p>
                  </a:txBody>
                  <a:tcPr/>
                </a:tc>
                <a:extLst>
                  <a:ext uri="{0D108BD9-81ED-4DB2-BD59-A6C34878D82A}">
                    <a16:rowId xmlns:a16="http://schemas.microsoft.com/office/drawing/2014/main" val="3127612940"/>
                  </a:ext>
                </a:extLst>
              </a:tr>
              <a:tr h="53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&lt;</a:t>
                      </a:r>
                      <a:r>
                        <a:rPr lang="zh-CN" altLang="en-US" dirty="0" smtClean="0"/>
                        <a:t>变量</a:t>
                      </a:r>
                      <a:r>
                        <a:rPr lang="en-US" altLang="zh-CN" dirty="0" smtClean="0"/>
                        <a:t>&gt;.paste(region,(</a:t>
                      </a:r>
                      <a:r>
                        <a:rPr lang="en-US" altLang="zh-CN" dirty="0" err="1" smtClean="0"/>
                        <a:t>l,t,r,d</a:t>
                      </a:r>
                      <a:r>
                        <a:rPr lang="en-US" altLang="zh-CN" dirty="0" smtClean="0"/>
                        <a:t>))</a:t>
                      </a:r>
                      <a:endParaRPr lang="zh-CN" altLang="en-US" dirty="0" smtClean="0"/>
                    </a:p>
                  </a:txBody>
                  <a:tcPr/>
                </a:tc>
                <a:tc>
                  <a:txBody>
                    <a:bodyPr/>
                    <a:lstStyle/>
                    <a:p>
                      <a:r>
                        <a:rPr lang="zh-CN" altLang="en-US" dirty="0" smtClean="0"/>
                        <a:t>粘贴</a:t>
                      </a:r>
                      <a:endParaRPr lang="zh-CN" altLang="en-US" dirty="0"/>
                    </a:p>
                  </a:txBody>
                  <a:tcPr/>
                </a:tc>
                <a:tc>
                  <a:txBody>
                    <a:bodyPr/>
                    <a:lstStyle/>
                    <a:p>
                      <a:endParaRPr lang="zh-CN" altLang="en-US" dirty="0"/>
                    </a:p>
                  </a:txBody>
                  <a:tcPr/>
                </a:tc>
                <a:extLst>
                  <a:ext uri="{0D108BD9-81ED-4DB2-BD59-A6C34878D82A}">
                    <a16:rowId xmlns:a16="http://schemas.microsoft.com/office/drawing/2014/main" val="90001219"/>
                  </a:ext>
                </a:extLst>
              </a:tr>
            </a:tbl>
          </a:graphicData>
        </a:graphic>
      </p:graphicFrame>
      <p:sp>
        <p:nvSpPr>
          <p:cNvPr id="6" name="文本框 5"/>
          <p:cNvSpPr txBox="1"/>
          <p:nvPr/>
        </p:nvSpPr>
        <p:spPr>
          <a:xfrm>
            <a:off x="1110357" y="936885"/>
            <a:ext cx="3243196" cy="461665"/>
          </a:xfrm>
          <a:prstGeom prst="rect">
            <a:avLst/>
          </a:prstGeom>
          <a:noFill/>
        </p:spPr>
        <p:txBody>
          <a:bodyPr wrap="none" rtlCol="0">
            <a:spAutoFit/>
          </a:bodyPr>
          <a:lstStyle/>
          <a:p>
            <a:r>
              <a:rPr lang="en-US" altLang="zh-CN" sz="2400" dirty="0" smtClean="0"/>
              <a:t>from   PIL  import Image</a:t>
            </a:r>
            <a:endParaRPr lang="zh-CN" altLang="en-US" sz="2400" dirty="0"/>
          </a:p>
        </p:txBody>
      </p:sp>
    </p:spTree>
    <p:extLst>
      <p:ext uri="{BB962C8B-B14F-4D97-AF65-F5344CB8AC3E}">
        <p14:creationId xmlns:p14="http://schemas.microsoft.com/office/powerpoint/2010/main" val="25265929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7100" y="209862"/>
            <a:ext cx="3470223" cy="523220"/>
          </a:xfrm>
          <a:prstGeom prst="rect">
            <a:avLst/>
          </a:prstGeom>
          <a:noFill/>
        </p:spPr>
        <p:txBody>
          <a:bodyPr wrap="square" rtlCol="0">
            <a:spAutoFit/>
          </a:bodyPr>
          <a:lstStyle/>
          <a:p>
            <a:r>
              <a:rPr lang="zh-CN" altLang="en-US" sz="2800" dirty="0" smtClean="0">
                <a:latin typeface="华文仿宋" panose="02010600040101010101" pitchFamily="2" charset="-122"/>
                <a:ea typeface="华文仿宋" panose="02010600040101010101" pitchFamily="2" charset="-122"/>
              </a:rPr>
              <a:t>补充：</a:t>
            </a:r>
            <a:r>
              <a:rPr lang="en-US" altLang="zh-CN" sz="2800" dirty="0" smtClean="0">
                <a:latin typeface="华文仿宋" panose="02010600040101010101" pitchFamily="2" charset="-122"/>
                <a:ea typeface="华文仿宋" panose="02010600040101010101" pitchFamily="2" charset="-122"/>
              </a:rPr>
              <a:t>PIL</a:t>
            </a:r>
            <a:r>
              <a:rPr lang="zh-CN" altLang="en-US" sz="2800" dirty="0" smtClean="0">
                <a:latin typeface="华文仿宋" panose="02010600040101010101" pitchFamily="2" charset="-122"/>
                <a:ea typeface="华文仿宋" panose="02010600040101010101" pitchFamily="2" charset="-122"/>
              </a:rPr>
              <a:t>的使用</a:t>
            </a:r>
            <a:endParaRPr lang="zh-CN" altLang="en-US" sz="2800" dirty="0">
              <a:latin typeface="华文仿宋" panose="02010600040101010101" pitchFamily="2" charset="-122"/>
              <a:ea typeface="华文仿宋" panose="02010600040101010101"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1918249477"/>
              </p:ext>
            </p:extLst>
          </p:nvPr>
        </p:nvGraphicFramePr>
        <p:xfrm>
          <a:off x="1110357" y="1602353"/>
          <a:ext cx="10462050" cy="2999860"/>
        </p:xfrm>
        <a:graphic>
          <a:graphicData uri="http://schemas.openxmlformats.org/drawingml/2006/table">
            <a:tbl>
              <a:tblPr firstRow="1" bandRow="1">
                <a:tableStyleId>{5C22544A-7EE6-4342-B048-85BDC9FD1C3A}</a:tableStyleId>
              </a:tblPr>
              <a:tblGrid>
                <a:gridCol w="4216846">
                  <a:extLst>
                    <a:ext uri="{9D8B030D-6E8A-4147-A177-3AD203B41FA5}">
                      <a16:colId xmlns:a16="http://schemas.microsoft.com/office/drawing/2014/main" val="3462626261"/>
                    </a:ext>
                  </a:extLst>
                </a:gridCol>
                <a:gridCol w="2757854">
                  <a:extLst>
                    <a:ext uri="{9D8B030D-6E8A-4147-A177-3AD203B41FA5}">
                      <a16:colId xmlns:a16="http://schemas.microsoft.com/office/drawing/2014/main" val="2751049521"/>
                    </a:ext>
                  </a:extLst>
                </a:gridCol>
                <a:gridCol w="3487350">
                  <a:extLst>
                    <a:ext uri="{9D8B030D-6E8A-4147-A177-3AD203B41FA5}">
                      <a16:colId xmlns:a16="http://schemas.microsoft.com/office/drawing/2014/main" val="3668887676"/>
                    </a:ext>
                  </a:extLst>
                </a:gridCol>
              </a:tblGrid>
              <a:tr h="330346">
                <a:tc>
                  <a:txBody>
                    <a:bodyPr/>
                    <a:lstStyle/>
                    <a:p>
                      <a:r>
                        <a:rPr lang="zh-CN" altLang="en-US" dirty="0" smtClean="0"/>
                        <a:t>函数</a:t>
                      </a:r>
                      <a:endParaRPr lang="zh-CN" altLang="en-US" dirty="0"/>
                    </a:p>
                  </a:txBody>
                  <a:tcPr/>
                </a:tc>
                <a:tc>
                  <a:txBody>
                    <a:bodyPr/>
                    <a:lstStyle/>
                    <a:p>
                      <a:r>
                        <a:rPr lang="zh-CN" altLang="en-US" dirty="0" smtClean="0"/>
                        <a:t>作用</a:t>
                      </a:r>
                      <a:endParaRPr lang="zh-CN" altLang="en-US" dirty="0"/>
                    </a:p>
                  </a:txBody>
                  <a:tcPr/>
                </a:tc>
                <a:tc>
                  <a:txBody>
                    <a:bodyPr/>
                    <a:lstStyle/>
                    <a:p>
                      <a:r>
                        <a:rPr lang="zh-CN" altLang="en-US" dirty="0" smtClean="0"/>
                        <a:t>示例</a:t>
                      </a:r>
                      <a:endParaRPr lang="zh-CN" altLang="en-US" dirty="0"/>
                    </a:p>
                  </a:txBody>
                  <a:tcPr/>
                </a:tc>
                <a:extLst>
                  <a:ext uri="{0D108BD9-81ED-4DB2-BD59-A6C34878D82A}">
                    <a16:rowId xmlns:a16="http://schemas.microsoft.com/office/drawing/2014/main" val="1434702276"/>
                  </a:ext>
                </a:extLst>
              </a:tr>
              <a:tr h="330346">
                <a:tc>
                  <a:txBody>
                    <a:bodyPr/>
                    <a:lstStyle/>
                    <a:p>
                      <a:r>
                        <a:rPr lang="en-US" altLang="zh-CN" dirty="0" err="1" smtClean="0"/>
                        <a:t>r,g,b</a:t>
                      </a:r>
                      <a:r>
                        <a:rPr lang="en-US" altLang="zh-CN" dirty="0" smtClean="0"/>
                        <a:t>=</a:t>
                      </a:r>
                      <a:r>
                        <a:rPr lang="en-US" altLang="zh-CN" dirty="0" err="1" smtClean="0"/>
                        <a:t>im.split</a:t>
                      </a:r>
                      <a:r>
                        <a:rPr lang="en-US" altLang="zh-CN" dirty="0" smtClean="0"/>
                        <a:t>()</a:t>
                      </a:r>
                      <a:endParaRPr lang="zh-CN" altLang="en-US" dirty="0"/>
                    </a:p>
                  </a:txBody>
                  <a:tcPr/>
                </a:tc>
                <a:tc>
                  <a:txBody>
                    <a:bodyPr/>
                    <a:lstStyle/>
                    <a:p>
                      <a:r>
                        <a:rPr lang="zh-CN" altLang="en-US" dirty="0" smtClean="0"/>
                        <a:t>将彩色图像分离为红绿蓝三分量子图</a:t>
                      </a:r>
                      <a:endParaRPr lang="zh-CN" altLang="en-US" dirty="0"/>
                    </a:p>
                  </a:txBody>
                  <a:tcPr/>
                </a:tc>
                <a:tc>
                  <a:txBody>
                    <a:bodyPr/>
                    <a:lstStyle/>
                    <a:p>
                      <a:endParaRPr lang="zh-CN" altLang="en-US" dirty="0"/>
                    </a:p>
                  </a:txBody>
                  <a:tcPr/>
                </a:tc>
                <a:extLst>
                  <a:ext uri="{0D108BD9-81ED-4DB2-BD59-A6C34878D82A}">
                    <a16:rowId xmlns:a16="http://schemas.microsoft.com/office/drawing/2014/main" val="809951005"/>
                  </a:ext>
                </a:extLst>
              </a:tr>
              <a:tr h="330346">
                <a:tc>
                  <a:txBody>
                    <a:bodyPr/>
                    <a:lstStyle/>
                    <a:p>
                      <a:r>
                        <a:rPr lang="en-US" altLang="zh-CN" dirty="0" smtClean="0"/>
                        <a:t>&lt;</a:t>
                      </a:r>
                      <a:r>
                        <a:rPr lang="zh-CN" altLang="en-US" dirty="0" smtClean="0"/>
                        <a:t>变量</a:t>
                      </a:r>
                      <a:r>
                        <a:rPr lang="en-US" altLang="zh-CN" dirty="0" smtClean="0"/>
                        <a:t>&gt;. convert('L') </a:t>
                      </a:r>
                      <a:endParaRPr lang="zh-CN" altLang="en-US" dirty="0"/>
                    </a:p>
                  </a:txBody>
                  <a:tcPr/>
                </a:tc>
                <a:tc>
                  <a:txBody>
                    <a:bodyPr/>
                    <a:lstStyle/>
                    <a:p>
                      <a:r>
                        <a:rPr lang="zh-CN" altLang="en-US" dirty="0" smtClean="0"/>
                        <a:t>将图片转换为灰度图片</a:t>
                      </a:r>
                      <a:endParaRPr lang="zh-CN" altLang="en-US" dirty="0"/>
                    </a:p>
                  </a:txBody>
                  <a:tcPr/>
                </a:tc>
                <a:tc>
                  <a:txBody>
                    <a:bodyPr/>
                    <a:lstStyle/>
                    <a:p>
                      <a:endParaRPr lang="zh-CN" altLang="en-US" dirty="0"/>
                    </a:p>
                  </a:txBody>
                  <a:tcPr/>
                </a:tc>
                <a:extLst>
                  <a:ext uri="{0D108BD9-81ED-4DB2-BD59-A6C34878D82A}">
                    <a16:rowId xmlns:a16="http://schemas.microsoft.com/office/drawing/2014/main" val="986394985"/>
                  </a:ext>
                </a:extLst>
              </a:tr>
              <a:tr h="330346">
                <a:tc>
                  <a:txBody>
                    <a:bodyPr/>
                    <a:lstStyle/>
                    <a:p>
                      <a:r>
                        <a:rPr lang="pt-BR" altLang="zh-CN" dirty="0" smtClean="0"/>
                        <a:t>Image.merge("RGB", (b, g, r))</a:t>
                      </a:r>
                      <a:endParaRPr lang="zh-CN" altLang="en-US" dirty="0"/>
                    </a:p>
                  </a:txBody>
                  <a:tcPr/>
                </a:tc>
                <a:tc>
                  <a:txBody>
                    <a:bodyPr/>
                    <a:lstStyle/>
                    <a:p>
                      <a:r>
                        <a:rPr lang="zh-CN" altLang="en-US" dirty="0" smtClean="0"/>
                        <a:t>按颜色值合并图像</a:t>
                      </a:r>
                      <a:endParaRPr lang="zh-CN" altLang="en-US" dirty="0"/>
                    </a:p>
                  </a:txBody>
                  <a:tcPr/>
                </a:tc>
                <a:tc>
                  <a:txBody>
                    <a:bodyPr/>
                    <a:lstStyle/>
                    <a:p>
                      <a:endParaRPr lang="zh-CN" altLang="en-US" dirty="0"/>
                    </a:p>
                  </a:txBody>
                  <a:tcPr/>
                </a:tc>
                <a:extLst>
                  <a:ext uri="{0D108BD9-81ED-4DB2-BD59-A6C34878D82A}">
                    <a16:rowId xmlns:a16="http://schemas.microsoft.com/office/drawing/2014/main" val="3984969463"/>
                  </a:ext>
                </a:extLst>
              </a:tr>
              <a:tr h="330346">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67053560"/>
                  </a:ext>
                </a:extLst>
              </a:tr>
              <a:tr h="330346">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2785312023"/>
                  </a:ext>
                </a:extLst>
              </a:tr>
              <a:tr h="53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3097951202"/>
                  </a:ext>
                </a:extLst>
              </a:tr>
            </a:tbl>
          </a:graphicData>
        </a:graphic>
      </p:graphicFrame>
      <p:sp>
        <p:nvSpPr>
          <p:cNvPr id="6" name="文本框 5"/>
          <p:cNvSpPr txBox="1"/>
          <p:nvPr/>
        </p:nvSpPr>
        <p:spPr>
          <a:xfrm>
            <a:off x="1110357" y="936885"/>
            <a:ext cx="3243196" cy="461665"/>
          </a:xfrm>
          <a:prstGeom prst="rect">
            <a:avLst/>
          </a:prstGeom>
          <a:noFill/>
        </p:spPr>
        <p:txBody>
          <a:bodyPr wrap="none" rtlCol="0">
            <a:spAutoFit/>
          </a:bodyPr>
          <a:lstStyle/>
          <a:p>
            <a:r>
              <a:rPr lang="en-US" altLang="zh-CN" sz="2400" dirty="0" smtClean="0"/>
              <a:t>from   PIL  import Image</a:t>
            </a:r>
            <a:endParaRPr lang="zh-CN" altLang="en-US" sz="2400" dirty="0"/>
          </a:p>
        </p:txBody>
      </p:sp>
      <p:sp>
        <p:nvSpPr>
          <p:cNvPr id="2" name="矩形 1"/>
          <p:cNvSpPr/>
          <p:nvPr/>
        </p:nvSpPr>
        <p:spPr>
          <a:xfrm>
            <a:off x="1478997" y="5208046"/>
            <a:ext cx="9225026" cy="523220"/>
          </a:xfrm>
          <a:prstGeom prst="rect">
            <a:avLst/>
          </a:prstGeom>
        </p:spPr>
        <p:txBody>
          <a:bodyPr wrap="none">
            <a:spAutoFit/>
          </a:bodyPr>
          <a:lstStyle/>
          <a:p>
            <a:r>
              <a:rPr lang="zh-CN" altLang="en-US" sz="2800" dirty="0" smtClean="0"/>
              <a:t>参考：https</a:t>
            </a:r>
            <a:r>
              <a:rPr lang="zh-CN" altLang="en-US" sz="2800" dirty="0"/>
              <a:t>://blog.csdn.net/lilongsy/article/details/72632666</a:t>
            </a:r>
          </a:p>
        </p:txBody>
      </p:sp>
    </p:spTree>
    <p:extLst>
      <p:ext uri="{BB962C8B-B14F-4D97-AF65-F5344CB8AC3E}">
        <p14:creationId xmlns:p14="http://schemas.microsoft.com/office/powerpoint/2010/main" val="12260610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000210" y="2656177"/>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4800" b="1" dirty="0" smtClean="0">
                <a:latin typeface="黑体" panose="02010609060101010101" pitchFamily="49" charset="-122"/>
                <a:ea typeface="黑体" panose="02010609060101010101" pitchFamily="49" charset="-122"/>
              </a:rPr>
              <a:t>3</a:t>
            </a:r>
            <a:endParaRPr lang="zh-CN" altLang="en-US" sz="4800" b="1" dirty="0">
              <a:latin typeface="黑体" panose="02010609060101010101" pitchFamily="49" charset="-122"/>
              <a:ea typeface="黑体" panose="02010609060101010101" pitchFamily="49" charset="-122"/>
            </a:endParaRPr>
          </a:p>
        </p:txBody>
      </p:sp>
      <p:sp>
        <p:nvSpPr>
          <p:cNvPr id="3" name="矩形 2"/>
          <p:cNvSpPr/>
          <p:nvPr/>
        </p:nvSpPr>
        <p:spPr>
          <a:xfrm>
            <a:off x="3863553" y="2181275"/>
            <a:ext cx="6239817" cy="1265155"/>
          </a:xfrm>
          <a:prstGeom prst="rect">
            <a:avLst/>
          </a:prstGeom>
        </p:spPr>
        <p:txBody>
          <a:bodyPr wrap="square">
            <a:spAutoFit/>
          </a:bodyPr>
          <a:lstStyle/>
          <a:p>
            <a:pPr>
              <a:lnSpc>
                <a:spcPct val="200000"/>
              </a:lnSpc>
            </a:pPr>
            <a:r>
              <a:rPr lang="zh-CN" altLang="en-US" sz="4400" b="1" dirty="0" smtClean="0">
                <a:latin typeface="华文仿宋" panose="02010600040101010101" pitchFamily="2" charset="-122"/>
                <a:ea typeface="华文仿宋" panose="02010600040101010101" pitchFamily="2" charset="-122"/>
              </a:rPr>
              <a:t>深度学习与案例体验</a:t>
            </a:r>
            <a:endParaRPr lang="zh-CN" altLang="en-US" sz="4400" b="1"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1623897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76728" y="966865"/>
            <a:ext cx="3230380" cy="584775"/>
          </a:xfrm>
          <a:prstGeom prst="rect">
            <a:avLst/>
          </a:prstGeom>
          <a:noFill/>
        </p:spPr>
        <p:txBody>
          <a:bodyPr wrap="square" rtlCol="0">
            <a:spAutoFit/>
          </a:bodyPr>
          <a:lstStyle/>
          <a:p>
            <a:r>
              <a:rPr lang="zh-CN" altLang="en-US" sz="3200" dirty="0" smtClean="0"/>
              <a:t>体验几个程序：</a:t>
            </a:r>
            <a:endParaRPr lang="zh-CN" altLang="en-US" sz="3200" dirty="0"/>
          </a:p>
        </p:txBody>
      </p:sp>
      <p:sp>
        <p:nvSpPr>
          <p:cNvPr id="2" name="文本框 1"/>
          <p:cNvSpPr txBox="1"/>
          <p:nvPr/>
        </p:nvSpPr>
        <p:spPr>
          <a:xfrm>
            <a:off x="1341620" y="2263515"/>
            <a:ext cx="2885606" cy="523220"/>
          </a:xfrm>
          <a:prstGeom prst="rect">
            <a:avLst/>
          </a:prstGeom>
          <a:noFill/>
        </p:spPr>
        <p:txBody>
          <a:bodyPr wrap="square" rtlCol="0">
            <a:spAutoFit/>
          </a:bodyPr>
          <a:lstStyle/>
          <a:p>
            <a:r>
              <a:rPr lang="zh-CN" altLang="en-US" sz="2800" dirty="0" smtClean="0"/>
              <a:t>（</a:t>
            </a:r>
            <a:r>
              <a:rPr lang="en-US" altLang="zh-CN" sz="2800" dirty="0" smtClean="0"/>
              <a:t>1</a:t>
            </a:r>
            <a:r>
              <a:rPr lang="zh-CN" altLang="en-US" sz="2800" dirty="0" smtClean="0"/>
              <a:t>）人脸检测</a:t>
            </a:r>
            <a:endParaRPr lang="zh-CN" altLang="en-US" sz="2800" dirty="0"/>
          </a:p>
        </p:txBody>
      </p:sp>
      <p:sp>
        <p:nvSpPr>
          <p:cNvPr id="5" name="文本框 4"/>
          <p:cNvSpPr txBox="1"/>
          <p:nvPr/>
        </p:nvSpPr>
        <p:spPr>
          <a:xfrm>
            <a:off x="1341620" y="3307830"/>
            <a:ext cx="2885606" cy="523220"/>
          </a:xfrm>
          <a:prstGeom prst="rect">
            <a:avLst/>
          </a:prstGeom>
          <a:noFill/>
        </p:spPr>
        <p:txBody>
          <a:bodyPr wrap="square" rtlCol="0">
            <a:spAutoFit/>
          </a:bodyPr>
          <a:lstStyle/>
          <a:p>
            <a:r>
              <a:rPr lang="zh-CN" altLang="en-US" sz="2800" dirty="0" smtClean="0"/>
              <a:t>（</a:t>
            </a:r>
            <a:r>
              <a:rPr lang="en-US" altLang="zh-CN" sz="2800" dirty="0" smtClean="0"/>
              <a:t>2</a:t>
            </a:r>
            <a:r>
              <a:rPr lang="zh-CN" altLang="en-US" sz="2800" dirty="0" smtClean="0"/>
              <a:t>）人脸识别</a:t>
            </a:r>
            <a:endParaRPr lang="zh-CN" altLang="en-US" sz="2800" dirty="0"/>
          </a:p>
        </p:txBody>
      </p:sp>
    </p:spTree>
    <p:extLst>
      <p:ext uri="{BB962C8B-B14F-4D97-AF65-F5344CB8AC3E}">
        <p14:creationId xmlns:p14="http://schemas.microsoft.com/office/powerpoint/2010/main" val="728460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9469" y="539646"/>
            <a:ext cx="7454285" cy="584775"/>
          </a:xfrm>
          <a:prstGeom prst="rect">
            <a:avLst/>
          </a:prstGeom>
          <a:noFill/>
        </p:spPr>
        <p:txBody>
          <a:bodyPr wrap="none" rtlCol="0">
            <a:spAutoFit/>
          </a:bodyPr>
          <a:lstStyle/>
          <a:p>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人工智能、机器学习、深度学习的关系</a:t>
            </a:r>
            <a:endParaRPr lang="zh-CN" altLang="en-US" sz="3200" dirty="0">
              <a:latin typeface="华文仿宋" panose="02010600040101010101" pitchFamily="2" charset="-122"/>
              <a:ea typeface="华文仿宋" panose="02010600040101010101" pitchFamily="2" charset="-122"/>
            </a:endParaRPr>
          </a:p>
        </p:txBody>
      </p:sp>
      <p:graphicFrame>
        <p:nvGraphicFramePr>
          <p:cNvPr id="3" name="图示 2"/>
          <p:cNvGraphicFramePr/>
          <p:nvPr>
            <p:extLst>
              <p:ext uri="{D42A27DB-BD31-4B8C-83A1-F6EECF244321}">
                <p14:modId xmlns:p14="http://schemas.microsoft.com/office/powerpoint/2010/main" val="730405441"/>
              </p:ext>
            </p:extLst>
          </p:nvPr>
        </p:nvGraphicFramePr>
        <p:xfrm>
          <a:off x="105764" y="1566472"/>
          <a:ext cx="5800361" cy="4541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矩形 7"/>
          <p:cNvSpPr/>
          <p:nvPr/>
        </p:nvSpPr>
        <p:spPr>
          <a:xfrm>
            <a:off x="5552606" y="2538782"/>
            <a:ext cx="6199682" cy="3139321"/>
          </a:xfrm>
          <a:prstGeom prst="rect">
            <a:avLst/>
          </a:prstGeom>
        </p:spPr>
        <p:txBody>
          <a:bodyPr wrap="square">
            <a:spAutoFit/>
          </a:bodyPr>
          <a:lstStyle/>
          <a:p>
            <a:pPr marL="457200" indent="-457200">
              <a:lnSpc>
                <a:spcPct val="150000"/>
              </a:lnSpc>
              <a:buFont typeface="Wingdings" panose="05000000000000000000" pitchFamily="2" charset="2"/>
              <a:buChar char="p"/>
            </a:pPr>
            <a:r>
              <a:rPr lang="zh-CN" altLang="en-US" sz="2800" dirty="0">
                <a:latin typeface="华文仿宋" panose="02010600040101010101" pitchFamily="2" charset="-122"/>
                <a:ea typeface="华文仿宋" panose="02010600040101010101" pitchFamily="2" charset="-122"/>
              </a:rPr>
              <a:t>机器学习是实现人工智能的方法</a:t>
            </a:r>
            <a:r>
              <a:rPr lang="zh-CN" altLang="en-US" sz="2800" dirty="0" smtClean="0">
                <a:latin typeface="华文仿宋" panose="02010600040101010101" pitchFamily="2" charset="-122"/>
                <a:ea typeface="华文仿宋" panose="02010600040101010101" pitchFamily="2" charset="-122"/>
              </a:rPr>
              <a:t>。</a:t>
            </a:r>
            <a:endParaRPr lang="en-US" altLang="zh-CN" sz="2800" dirty="0" smtClean="0">
              <a:latin typeface="华文仿宋" panose="02010600040101010101" pitchFamily="2" charset="-122"/>
              <a:ea typeface="华文仿宋" panose="02010600040101010101" pitchFamily="2" charset="-122"/>
            </a:endParaRPr>
          </a:p>
          <a:p>
            <a:pPr marL="457200" indent="-457200">
              <a:lnSpc>
                <a:spcPct val="150000"/>
              </a:lnSpc>
              <a:buFont typeface="Wingdings" panose="05000000000000000000" pitchFamily="2" charset="2"/>
              <a:buChar char="ü"/>
            </a:pPr>
            <a:endParaRPr lang="zh-CN" altLang="en-US" dirty="0">
              <a:latin typeface="华文仿宋" panose="02010600040101010101" pitchFamily="2" charset="-122"/>
              <a:ea typeface="华文仿宋" panose="02010600040101010101" pitchFamily="2" charset="-122"/>
            </a:endParaRPr>
          </a:p>
          <a:p>
            <a:pPr marL="457200" indent="-457200">
              <a:lnSpc>
                <a:spcPct val="150000"/>
              </a:lnSpc>
              <a:buFont typeface="Wingdings" panose="05000000000000000000" pitchFamily="2" charset="2"/>
              <a:buChar char="p"/>
            </a:pPr>
            <a:r>
              <a:rPr lang="zh-CN" altLang="en-US" sz="2800" dirty="0">
                <a:latin typeface="华文仿宋" panose="02010600040101010101" pitchFamily="2" charset="-122"/>
                <a:ea typeface="华文仿宋" panose="02010600040101010101" pitchFamily="2" charset="-122"/>
              </a:rPr>
              <a:t>深度学习是机器学习算法中的一种算法，一种实现机器学习的技术和学习方法。</a:t>
            </a:r>
          </a:p>
        </p:txBody>
      </p:sp>
    </p:spTree>
    <p:extLst>
      <p:ext uri="{BB962C8B-B14F-4D97-AF65-F5344CB8AC3E}">
        <p14:creationId xmlns:p14="http://schemas.microsoft.com/office/powerpoint/2010/main" val="32327881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806008" y="1233278"/>
            <a:ext cx="10295169" cy="5392374"/>
          </a:xfrm>
          <a:prstGeom prst="rect">
            <a:avLst/>
          </a:prstGeom>
        </p:spPr>
      </p:pic>
      <p:sp>
        <p:nvSpPr>
          <p:cNvPr id="2" name="文本框 1"/>
          <p:cNvSpPr txBox="1"/>
          <p:nvPr/>
        </p:nvSpPr>
        <p:spPr>
          <a:xfrm>
            <a:off x="806007" y="479686"/>
            <a:ext cx="7401107" cy="523220"/>
          </a:xfrm>
          <a:prstGeom prst="rect">
            <a:avLst/>
          </a:prstGeom>
          <a:noFill/>
        </p:spPr>
        <p:txBody>
          <a:bodyPr wrap="square" rtlCol="0">
            <a:spAutoFit/>
          </a:bodyPr>
          <a:lstStyle/>
          <a:p>
            <a:r>
              <a:rPr lang="zh-CN" altLang="en-US" sz="2800" dirty="0" smtClean="0">
                <a:latin typeface="华文仿宋" panose="02010600040101010101" pitchFamily="2" charset="-122"/>
                <a:ea typeface="华文仿宋" panose="02010600040101010101" pitchFamily="2" charset="-122"/>
              </a:rPr>
              <a:t>深度学习在图像视频识别方面已经完胜人类</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159815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imgsa.baidu.com/timg?image&amp;quality=80&amp;size=b9999_10000&amp;sec=1527685891663&amp;di=a0df27cc72341c50a40ac2dc583f7294&amp;imgtype=0&amp;src=http%3A%2F%2Fwww.ofweek.com%2FUpload%2Fplainimages%2Frobot%2Fmay%2F115%2F48%2F90%2Fpic_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046" y="476743"/>
            <a:ext cx="7758831" cy="58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758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191717" y="1034322"/>
            <a:ext cx="10268263" cy="55688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4" name="Picture 2" descr="“neural network”的图片搜索结果">
            <a:extLst>
              <a:ext uri="{FF2B5EF4-FFF2-40B4-BE49-F238E27FC236}">
                <a16:creationId xmlns:a16="http://schemas.microsoft.com/office/drawing/2014/main" id="{04C4E5B5-C057-4689-9510-09D47D271B8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59772" y="1391269"/>
            <a:ext cx="3468915" cy="2150727"/>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CE3F7A38-F40D-462C-B45F-3E05CE03BEC4}"/>
              </a:ext>
            </a:extLst>
          </p:cNvPr>
          <p:cNvSpPr>
            <a:spLocks noGrp="1"/>
          </p:cNvSpPr>
          <p:nvPr>
            <p:ph type="title"/>
          </p:nvPr>
        </p:nvSpPr>
        <p:spPr>
          <a:xfrm>
            <a:off x="915325" y="224463"/>
            <a:ext cx="6566595" cy="655093"/>
          </a:xfrm>
        </p:spPr>
        <p:txBody>
          <a:bodyPr>
            <a:noAutofit/>
          </a:bodyPr>
          <a:lstStyle/>
          <a:p>
            <a:r>
              <a:rPr lang="en-US" altLang="zh-CN" sz="4000" b="1" dirty="0" smtClean="0">
                <a:solidFill>
                  <a:schemeClr val="tx1"/>
                </a:solidFill>
                <a:latin typeface="华文仿宋" panose="02010600040101010101" pitchFamily="2" charset="-122"/>
                <a:ea typeface="华文仿宋" panose="02010600040101010101" pitchFamily="2" charset="-122"/>
              </a:rPr>
              <a:t>2.</a:t>
            </a:r>
            <a:r>
              <a:rPr lang="zh-CN" altLang="en-US" sz="4000" b="1" dirty="0" smtClean="0">
                <a:solidFill>
                  <a:schemeClr val="tx1"/>
                </a:solidFill>
                <a:latin typeface="华文仿宋" panose="02010600040101010101" pitchFamily="2" charset="-122"/>
                <a:ea typeface="华文仿宋" panose="02010600040101010101" pitchFamily="2" charset="-122"/>
              </a:rPr>
              <a:t>神经网络</a:t>
            </a:r>
            <a:endParaRPr lang="zh-CN" altLang="en-US" sz="4000" b="1" dirty="0">
              <a:solidFill>
                <a:schemeClr val="tx1"/>
              </a:solidFill>
              <a:latin typeface="华文仿宋" panose="02010600040101010101" pitchFamily="2" charset="-122"/>
              <a:ea typeface="华文仿宋" panose="02010600040101010101" pitchFamily="2" charset="-122"/>
            </a:endParaRPr>
          </a:p>
        </p:txBody>
      </p:sp>
      <p:pic>
        <p:nvPicPr>
          <p:cNvPr id="8196" name="Picture 4" descr="相关图片">
            <a:extLst>
              <a:ext uri="{FF2B5EF4-FFF2-40B4-BE49-F238E27FC236}">
                <a16:creationId xmlns:a16="http://schemas.microsoft.com/office/drawing/2014/main" id="{16DF246E-5271-4824-BB43-1FC3F7FFB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655" y="1624254"/>
            <a:ext cx="3662313" cy="238930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B939CAEE-978A-4D9A-8F2E-34D00F0B90A3}"/>
              </a:ext>
            </a:extLst>
          </p:cNvPr>
          <p:cNvSpPr/>
          <p:nvPr/>
        </p:nvSpPr>
        <p:spPr>
          <a:xfrm>
            <a:off x="4459111" y="2302933"/>
            <a:ext cx="225778" cy="1636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FBD93566-F65A-4E7C-BF29-5F4BC681CD8E}"/>
              </a:ext>
            </a:extLst>
          </p:cNvPr>
          <p:cNvCxnSpPr>
            <a:cxnSpLocks/>
          </p:cNvCxnSpPr>
          <p:nvPr/>
        </p:nvCxnSpPr>
        <p:spPr>
          <a:xfrm flipV="1">
            <a:off x="4684890" y="1619762"/>
            <a:ext cx="1826765" cy="6831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0575F812-0308-4E6D-9914-65A0AB2B50BC}"/>
              </a:ext>
            </a:extLst>
          </p:cNvPr>
          <p:cNvCxnSpPr>
            <a:cxnSpLocks/>
          </p:cNvCxnSpPr>
          <p:nvPr/>
        </p:nvCxnSpPr>
        <p:spPr>
          <a:xfrm>
            <a:off x="4459112" y="2492544"/>
            <a:ext cx="2052543" cy="152101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23836C92-7182-4080-A2CF-D953CDCF9EA0}"/>
              </a:ext>
            </a:extLst>
          </p:cNvPr>
          <p:cNvGrpSpPr/>
          <p:nvPr/>
        </p:nvGrpSpPr>
        <p:grpSpPr>
          <a:xfrm>
            <a:off x="1870652" y="3924747"/>
            <a:ext cx="4192655" cy="2411023"/>
            <a:chOff x="346651" y="3924746"/>
            <a:chExt cx="4192655" cy="2411023"/>
          </a:xfrm>
        </p:grpSpPr>
        <p:graphicFrame>
          <p:nvGraphicFramePr>
            <p:cNvPr id="6" name="Object 10">
              <a:extLst>
                <a:ext uri="{FF2B5EF4-FFF2-40B4-BE49-F238E27FC236}">
                  <a16:creationId xmlns:a16="http://schemas.microsoft.com/office/drawing/2014/main" id="{21313A81-1AAC-4A0A-98E9-8E1DCEAE556C}"/>
                </a:ext>
              </a:extLst>
            </p:cNvPr>
            <p:cNvGraphicFramePr>
              <a:graphicFrameLocks noChangeAspect="1"/>
            </p:cNvGraphicFramePr>
            <p:nvPr>
              <p:extLst/>
            </p:nvPr>
          </p:nvGraphicFramePr>
          <p:xfrm>
            <a:off x="346651" y="4009552"/>
            <a:ext cx="4172390" cy="2326217"/>
          </p:xfrm>
          <a:graphic>
            <a:graphicData uri="http://schemas.openxmlformats.org/presentationml/2006/ole">
              <mc:AlternateContent xmlns:mc="http://schemas.openxmlformats.org/markup-compatibility/2006">
                <mc:Choice xmlns:v="urn:schemas-microsoft-com:vml" Requires="v">
                  <p:oleObj spid="_x0000_s2072" name="Visio" r:id="rId6" imgW="14698980" imgH="7594397" progId="Visio.Drawing.11">
                    <p:embed/>
                  </p:oleObj>
                </mc:Choice>
                <mc:Fallback>
                  <p:oleObj name="Visio" r:id="rId6" imgW="14698980" imgH="7594397" progId="Visio.Drawing.11">
                    <p:embed/>
                    <p:pic>
                      <p:nvPicPr>
                        <p:cNvPr id="6" name="Object 10">
                          <a:extLst>
                            <a:ext uri="{FF2B5EF4-FFF2-40B4-BE49-F238E27FC236}">
                              <a16:creationId xmlns:a16="http://schemas.microsoft.com/office/drawing/2014/main" id="{21313A81-1AAC-4A0A-98E9-8E1DCEAE5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651" y="4009552"/>
                          <a:ext cx="4172390" cy="2326217"/>
                        </a:xfrm>
                        <a:prstGeom prst="rect">
                          <a:avLst/>
                        </a:prstGeom>
                        <a:noFill/>
                        <a:ln>
                          <a:noFill/>
                        </a:ln>
                        <a:effectLst/>
                      </p:spPr>
                    </p:pic>
                  </p:oleObj>
                </mc:Fallback>
              </mc:AlternateContent>
            </a:graphicData>
          </a:graphic>
        </p:graphicFrame>
        <p:sp>
          <p:nvSpPr>
            <p:cNvPr id="7" name="文本框 6">
              <a:extLst>
                <a:ext uri="{FF2B5EF4-FFF2-40B4-BE49-F238E27FC236}">
                  <a16:creationId xmlns:a16="http://schemas.microsoft.com/office/drawing/2014/main" id="{79F73BAC-E89D-49B1-B4E9-B34F33F2CD72}"/>
                </a:ext>
              </a:extLst>
            </p:cNvPr>
            <p:cNvSpPr txBox="1"/>
            <p:nvPr/>
          </p:nvSpPr>
          <p:spPr>
            <a:xfrm>
              <a:off x="2042314" y="3924746"/>
              <a:ext cx="723132" cy="369332"/>
            </a:xfrm>
            <a:prstGeom prst="rect">
              <a:avLst/>
            </a:prstGeom>
            <a:noFill/>
          </p:spPr>
          <p:txBody>
            <a:bodyPr wrap="square" rtlCol="0">
              <a:spAutoFit/>
            </a:bodyPr>
            <a:lstStyle/>
            <a:p>
              <a:r>
                <a:rPr lang="zh-CN" altLang="en-US" b="1" dirty="0"/>
                <a:t>树突</a:t>
              </a:r>
            </a:p>
          </p:txBody>
        </p:sp>
        <p:sp>
          <p:nvSpPr>
            <p:cNvPr id="9" name="文本框 8">
              <a:extLst>
                <a:ext uri="{FF2B5EF4-FFF2-40B4-BE49-F238E27FC236}">
                  <a16:creationId xmlns:a16="http://schemas.microsoft.com/office/drawing/2014/main" id="{122D4D93-74A6-47D9-9407-8CFFE454B60B}"/>
                </a:ext>
              </a:extLst>
            </p:cNvPr>
            <p:cNvSpPr txBox="1"/>
            <p:nvPr/>
          </p:nvSpPr>
          <p:spPr>
            <a:xfrm>
              <a:off x="2573545" y="5706616"/>
              <a:ext cx="723132" cy="369332"/>
            </a:xfrm>
            <a:prstGeom prst="rect">
              <a:avLst/>
            </a:prstGeom>
            <a:noFill/>
          </p:spPr>
          <p:txBody>
            <a:bodyPr wrap="square" rtlCol="0">
              <a:spAutoFit/>
            </a:bodyPr>
            <a:lstStyle/>
            <a:p>
              <a:r>
                <a:rPr lang="zh-CN" altLang="en-US" b="1" dirty="0"/>
                <a:t>轴突</a:t>
              </a:r>
              <a:endParaRPr lang="zh-CN" altLang="en-US" dirty="0"/>
            </a:p>
          </p:txBody>
        </p:sp>
        <p:sp>
          <p:nvSpPr>
            <p:cNvPr id="10" name="文本框 9">
              <a:extLst>
                <a:ext uri="{FF2B5EF4-FFF2-40B4-BE49-F238E27FC236}">
                  <a16:creationId xmlns:a16="http://schemas.microsoft.com/office/drawing/2014/main" id="{EC85C342-8DD2-41AC-9496-A655BBAD40D0}"/>
                </a:ext>
              </a:extLst>
            </p:cNvPr>
            <p:cNvSpPr txBox="1"/>
            <p:nvPr/>
          </p:nvSpPr>
          <p:spPr>
            <a:xfrm>
              <a:off x="3863395" y="5842234"/>
              <a:ext cx="675911" cy="369332"/>
            </a:xfrm>
            <a:prstGeom prst="rect">
              <a:avLst/>
            </a:prstGeom>
            <a:noFill/>
          </p:spPr>
          <p:txBody>
            <a:bodyPr wrap="square" rtlCol="0">
              <a:spAutoFit/>
            </a:bodyPr>
            <a:lstStyle/>
            <a:p>
              <a:r>
                <a:rPr lang="zh-CN" altLang="en-US" b="1" dirty="0"/>
                <a:t>突触</a:t>
              </a:r>
              <a:endParaRPr lang="zh-CN" altLang="en-US" dirty="0"/>
            </a:p>
          </p:txBody>
        </p:sp>
      </p:grpSp>
      <p:pic>
        <p:nvPicPr>
          <p:cNvPr id="2056" name="Picture 8" descr="https://ss0.bdstatic.com/70cFvHSh_Q1YnxGkpoWK1HF6hhy/it/u=612580624,3804978618&amp;fm=27&amp;gp=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6747" y="3541996"/>
            <a:ext cx="3874964" cy="29062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人体的神经调节PP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723" y="3541996"/>
            <a:ext cx="3679006" cy="275925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2B4196DE-1FC0-4665-B390-62130BEA3E2A}"/>
              </a:ext>
            </a:extLst>
          </p:cNvPr>
          <p:cNvSpPr/>
          <p:nvPr/>
        </p:nvSpPr>
        <p:spPr>
          <a:xfrm>
            <a:off x="5937201" y="4030316"/>
            <a:ext cx="4852139" cy="1894173"/>
          </a:xfrm>
          <a:prstGeom prst="rect">
            <a:avLst/>
          </a:prstGeom>
          <a:solidFill>
            <a:schemeClr val="tx1"/>
          </a:solidFill>
        </p:spPr>
        <p:txBody>
          <a:bodyPr wrap="square">
            <a:spAutoFit/>
          </a:bodyPr>
          <a:lstStyle/>
          <a:p>
            <a:pPr>
              <a:lnSpc>
                <a:spcPct val="150000"/>
              </a:lnSpc>
            </a:pPr>
            <a:r>
              <a:rPr lang="zh-CN" altLang="en-US" sz="2000" dirty="0">
                <a:solidFill>
                  <a:schemeClr val="bg1"/>
                </a:solidFill>
              </a:rPr>
              <a:t>简而言之，神经元相当于一个计算单元，它从输入神经接受一定数目的信息，并做一些计算。然后将结果通过它的 轴突传送到其他节点或者大脑中的其他神经元 。</a:t>
            </a:r>
          </a:p>
        </p:txBody>
      </p:sp>
      <p:sp>
        <p:nvSpPr>
          <p:cNvPr id="14" name="矩形 13"/>
          <p:cNvSpPr/>
          <p:nvPr/>
        </p:nvSpPr>
        <p:spPr>
          <a:xfrm>
            <a:off x="500124" y="879556"/>
            <a:ext cx="747272" cy="2246769"/>
          </a:xfrm>
          <a:prstGeom prst="rect">
            <a:avLst/>
          </a:prstGeom>
        </p:spPr>
        <p:txBody>
          <a:bodyPr wrap="square">
            <a:spAutoFit/>
          </a:bodyPr>
          <a:lstStyle/>
          <a:p>
            <a:r>
              <a:rPr lang="zh-CN" altLang="en-US" sz="2800" b="1" dirty="0">
                <a:latin typeface="华文仿宋" panose="02010600040101010101" pitchFamily="2" charset="-122"/>
                <a:ea typeface="华文仿宋" panose="02010600040101010101" pitchFamily="2" charset="-122"/>
              </a:rPr>
              <a:t>生物神经元</a:t>
            </a:r>
            <a:endParaRPr lang="zh-CN" altLang="en-US" sz="2800" dirty="0"/>
          </a:p>
        </p:txBody>
      </p:sp>
    </p:spTree>
    <p:extLst>
      <p:ext uri="{BB962C8B-B14F-4D97-AF65-F5344CB8AC3E}">
        <p14:creationId xmlns:p14="http://schemas.microsoft.com/office/powerpoint/2010/main" val="15959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wipe(down)">
                                      <p:cBhvr>
                                        <p:cTn id="26" dur="5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3944590" y="2843554"/>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2400" b="1" dirty="0" smtClean="0">
                <a:latin typeface="黑体" panose="02010609060101010101" pitchFamily="49" charset="-122"/>
                <a:ea typeface="黑体" panose="02010609060101010101" pitchFamily="49" charset="-122"/>
              </a:rPr>
              <a:t>1.1</a:t>
            </a:r>
            <a:endParaRPr lang="zh-CN" altLang="en-US" sz="2400" b="1" dirty="0">
              <a:latin typeface="黑体" panose="02010609060101010101" pitchFamily="49" charset="-122"/>
              <a:ea typeface="黑体" panose="02010609060101010101" pitchFamily="49" charset="-122"/>
            </a:endParaRPr>
          </a:p>
        </p:txBody>
      </p:sp>
      <p:sp>
        <p:nvSpPr>
          <p:cNvPr id="2" name="矩形 1"/>
          <p:cNvSpPr/>
          <p:nvPr/>
        </p:nvSpPr>
        <p:spPr>
          <a:xfrm>
            <a:off x="4807934" y="2368652"/>
            <a:ext cx="3923836" cy="1265155"/>
          </a:xfrm>
          <a:prstGeom prst="rect">
            <a:avLst/>
          </a:prstGeom>
        </p:spPr>
        <p:txBody>
          <a:bodyPr wrap="square">
            <a:spAutoFit/>
          </a:bodyPr>
          <a:lstStyle/>
          <a:p>
            <a:pPr>
              <a:lnSpc>
                <a:spcPct val="200000"/>
              </a:lnSpc>
            </a:pPr>
            <a:r>
              <a:rPr lang="zh-CN" altLang="en-US" sz="4400" b="1" dirty="0" smtClean="0">
                <a:latin typeface="华文仿宋" panose="02010600040101010101" pitchFamily="2" charset="-122"/>
                <a:ea typeface="华文仿宋" panose="02010600040101010101" pitchFamily="2" charset="-122"/>
              </a:rPr>
              <a:t>计算机视觉</a:t>
            </a:r>
            <a:endParaRPr lang="zh-CN" altLang="en-US" sz="4400" b="1"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1061550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61934" y="974361"/>
            <a:ext cx="10491866" cy="55688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4" name="Picture 2" descr="“neural network”的图片搜索结果">
            <a:extLst>
              <a:ext uri="{FF2B5EF4-FFF2-40B4-BE49-F238E27FC236}">
                <a16:creationId xmlns:a16="http://schemas.microsoft.com/office/drawing/2014/main" id="{04C4E5B5-C057-4689-9510-09D47D271B8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59772" y="1391269"/>
            <a:ext cx="3468915" cy="2150727"/>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CE3F7A38-F40D-462C-B45F-3E05CE03BEC4}"/>
              </a:ext>
            </a:extLst>
          </p:cNvPr>
          <p:cNvSpPr>
            <a:spLocks noGrp="1"/>
          </p:cNvSpPr>
          <p:nvPr>
            <p:ph type="title"/>
          </p:nvPr>
        </p:nvSpPr>
        <p:spPr>
          <a:xfrm>
            <a:off x="915325" y="224463"/>
            <a:ext cx="6566595" cy="655093"/>
          </a:xfrm>
        </p:spPr>
        <p:txBody>
          <a:bodyPr>
            <a:noAutofit/>
          </a:bodyPr>
          <a:lstStyle/>
          <a:p>
            <a:r>
              <a:rPr lang="zh-CN" altLang="en-US" sz="4000" b="1" dirty="0">
                <a:solidFill>
                  <a:schemeClr val="tx1"/>
                </a:solidFill>
                <a:latin typeface="华文仿宋" panose="02010600040101010101" pitchFamily="2" charset="-122"/>
                <a:ea typeface="华文仿宋" panose="02010600040101010101" pitchFamily="2" charset="-122"/>
              </a:rPr>
              <a:t>生物神经元</a:t>
            </a:r>
          </a:p>
        </p:txBody>
      </p:sp>
      <p:pic>
        <p:nvPicPr>
          <p:cNvPr id="8196" name="Picture 4" descr="相关图片">
            <a:extLst>
              <a:ext uri="{FF2B5EF4-FFF2-40B4-BE49-F238E27FC236}">
                <a16:creationId xmlns:a16="http://schemas.microsoft.com/office/drawing/2014/main" id="{16DF246E-5271-4824-BB43-1FC3F7FFB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655" y="1624254"/>
            <a:ext cx="3662313" cy="238930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B939CAEE-978A-4D9A-8F2E-34D00F0B90A3}"/>
              </a:ext>
            </a:extLst>
          </p:cNvPr>
          <p:cNvSpPr/>
          <p:nvPr/>
        </p:nvSpPr>
        <p:spPr>
          <a:xfrm>
            <a:off x="4459111" y="2302933"/>
            <a:ext cx="225778" cy="1636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FBD93566-F65A-4E7C-BF29-5F4BC681CD8E}"/>
              </a:ext>
            </a:extLst>
          </p:cNvPr>
          <p:cNvCxnSpPr>
            <a:cxnSpLocks/>
          </p:cNvCxnSpPr>
          <p:nvPr/>
        </p:nvCxnSpPr>
        <p:spPr>
          <a:xfrm flipV="1">
            <a:off x="4684890" y="1619762"/>
            <a:ext cx="1826765" cy="6831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0575F812-0308-4E6D-9914-65A0AB2B50BC}"/>
              </a:ext>
            </a:extLst>
          </p:cNvPr>
          <p:cNvCxnSpPr>
            <a:cxnSpLocks/>
          </p:cNvCxnSpPr>
          <p:nvPr/>
        </p:nvCxnSpPr>
        <p:spPr>
          <a:xfrm>
            <a:off x="4459112" y="2492544"/>
            <a:ext cx="2052543" cy="152101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灯片编号占位符 10">
            <a:extLst>
              <a:ext uri="{FF2B5EF4-FFF2-40B4-BE49-F238E27FC236}">
                <a16:creationId xmlns:a16="http://schemas.microsoft.com/office/drawing/2014/main" id="{3EEA465F-2428-45DB-B988-40FBE300FC00}"/>
              </a:ext>
            </a:extLst>
          </p:cNvPr>
          <p:cNvSpPr>
            <a:spLocks noGrp="1"/>
          </p:cNvSpPr>
          <p:nvPr>
            <p:ph type="sldNum" sz="quarter" idx="12"/>
          </p:nvPr>
        </p:nvSpPr>
        <p:spPr/>
        <p:txBody>
          <a:bodyPr/>
          <a:lstStyle/>
          <a:p>
            <a:fld id="{83246F95-C531-4BBA-91F1-4C98EB2C9332}" type="slidenum">
              <a:rPr lang="zh-CN" altLang="en-US" smtClean="0"/>
              <a:t>50</a:t>
            </a:fld>
            <a:endParaRPr lang="zh-CN" altLang="en-US" dirty="0"/>
          </a:p>
        </p:txBody>
      </p:sp>
      <p:grpSp>
        <p:nvGrpSpPr>
          <p:cNvPr id="12" name="组合 11">
            <a:extLst>
              <a:ext uri="{FF2B5EF4-FFF2-40B4-BE49-F238E27FC236}">
                <a16:creationId xmlns:a16="http://schemas.microsoft.com/office/drawing/2014/main" id="{23836C92-7182-4080-A2CF-D953CDCF9EA0}"/>
              </a:ext>
            </a:extLst>
          </p:cNvPr>
          <p:cNvGrpSpPr/>
          <p:nvPr/>
        </p:nvGrpSpPr>
        <p:grpSpPr>
          <a:xfrm>
            <a:off x="1870652" y="3924747"/>
            <a:ext cx="4192655" cy="2411023"/>
            <a:chOff x="346651" y="3924746"/>
            <a:chExt cx="4192655" cy="2411023"/>
          </a:xfrm>
        </p:grpSpPr>
        <p:graphicFrame>
          <p:nvGraphicFramePr>
            <p:cNvPr id="6" name="Object 10">
              <a:extLst>
                <a:ext uri="{FF2B5EF4-FFF2-40B4-BE49-F238E27FC236}">
                  <a16:creationId xmlns:a16="http://schemas.microsoft.com/office/drawing/2014/main" id="{21313A81-1AAC-4A0A-98E9-8E1DCEAE556C}"/>
                </a:ext>
              </a:extLst>
            </p:cNvPr>
            <p:cNvGraphicFramePr>
              <a:graphicFrameLocks noChangeAspect="1"/>
            </p:cNvGraphicFramePr>
            <p:nvPr>
              <p:extLst/>
            </p:nvPr>
          </p:nvGraphicFramePr>
          <p:xfrm>
            <a:off x="346651" y="4009552"/>
            <a:ext cx="4172390" cy="2326217"/>
          </p:xfrm>
          <a:graphic>
            <a:graphicData uri="http://schemas.openxmlformats.org/presentationml/2006/ole">
              <mc:AlternateContent xmlns:mc="http://schemas.openxmlformats.org/markup-compatibility/2006">
                <mc:Choice xmlns:v="urn:schemas-microsoft-com:vml" Requires="v">
                  <p:oleObj spid="_x0000_s4102" name="Visio" r:id="rId6" imgW="14698980" imgH="7594397" progId="Visio.Drawing.11">
                    <p:embed/>
                  </p:oleObj>
                </mc:Choice>
                <mc:Fallback>
                  <p:oleObj name="Visio" r:id="rId6" imgW="14698980" imgH="7594397" progId="Visio.Drawing.11">
                    <p:embed/>
                    <p:pic>
                      <p:nvPicPr>
                        <p:cNvPr id="6" name="Object 10">
                          <a:extLst>
                            <a:ext uri="{FF2B5EF4-FFF2-40B4-BE49-F238E27FC236}">
                              <a16:creationId xmlns:a16="http://schemas.microsoft.com/office/drawing/2014/main" id="{21313A81-1AAC-4A0A-98E9-8E1DCEAE5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651" y="4009552"/>
                          <a:ext cx="4172390" cy="2326217"/>
                        </a:xfrm>
                        <a:prstGeom prst="rect">
                          <a:avLst/>
                        </a:prstGeom>
                        <a:noFill/>
                        <a:ln>
                          <a:noFill/>
                        </a:ln>
                        <a:effectLst/>
                      </p:spPr>
                    </p:pic>
                  </p:oleObj>
                </mc:Fallback>
              </mc:AlternateContent>
            </a:graphicData>
          </a:graphic>
        </p:graphicFrame>
        <p:sp>
          <p:nvSpPr>
            <p:cNvPr id="7" name="文本框 6">
              <a:extLst>
                <a:ext uri="{FF2B5EF4-FFF2-40B4-BE49-F238E27FC236}">
                  <a16:creationId xmlns:a16="http://schemas.microsoft.com/office/drawing/2014/main" id="{79F73BAC-E89D-49B1-B4E9-B34F33F2CD72}"/>
                </a:ext>
              </a:extLst>
            </p:cNvPr>
            <p:cNvSpPr txBox="1"/>
            <p:nvPr/>
          </p:nvSpPr>
          <p:spPr>
            <a:xfrm>
              <a:off x="2042314" y="3924746"/>
              <a:ext cx="723132" cy="369332"/>
            </a:xfrm>
            <a:prstGeom prst="rect">
              <a:avLst/>
            </a:prstGeom>
            <a:noFill/>
          </p:spPr>
          <p:txBody>
            <a:bodyPr wrap="square" rtlCol="0">
              <a:spAutoFit/>
            </a:bodyPr>
            <a:lstStyle/>
            <a:p>
              <a:r>
                <a:rPr lang="zh-CN" altLang="en-US" b="1" dirty="0"/>
                <a:t>树突</a:t>
              </a:r>
            </a:p>
          </p:txBody>
        </p:sp>
        <p:sp>
          <p:nvSpPr>
            <p:cNvPr id="9" name="文本框 8">
              <a:extLst>
                <a:ext uri="{FF2B5EF4-FFF2-40B4-BE49-F238E27FC236}">
                  <a16:creationId xmlns:a16="http://schemas.microsoft.com/office/drawing/2014/main" id="{122D4D93-74A6-47D9-9407-8CFFE454B60B}"/>
                </a:ext>
              </a:extLst>
            </p:cNvPr>
            <p:cNvSpPr txBox="1"/>
            <p:nvPr/>
          </p:nvSpPr>
          <p:spPr>
            <a:xfrm>
              <a:off x="2573545" y="5706616"/>
              <a:ext cx="723132" cy="369332"/>
            </a:xfrm>
            <a:prstGeom prst="rect">
              <a:avLst/>
            </a:prstGeom>
            <a:noFill/>
          </p:spPr>
          <p:txBody>
            <a:bodyPr wrap="square" rtlCol="0">
              <a:spAutoFit/>
            </a:bodyPr>
            <a:lstStyle/>
            <a:p>
              <a:r>
                <a:rPr lang="zh-CN" altLang="en-US" b="1" dirty="0"/>
                <a:t>轴突</a:t>
              </a:r>
              <a:endParaRPr lang="zh-CN" altLang="en-US" dirty="0"/>
            </a:p>
          </p:txBody>
        </p:sp>
        <p:sp>
          <p:nvSpPr>
            <p:cNvPr id="10" name="文本框 9">
              <a:extLst>
                <a:ext uri="{FF2B5EF4-FFF2-40B4-BE49-F238E27FC236}">
                  <a16:creationId xmlns:a16="http://schemas.microsoft.com/office/drawing/2014/main" id="{EC85C342-8DD2-41AC-9496-A655BBAD40D0}"/>
                </a:ext>
              </a:extLst>
            </p:cNvPr>
            <p:cNvSpPr txBox="1"/>
            <p:nvPr/>
          </p:nvSpPr>
          <p:spPr>
            <a:xfrm>
              <a:off x="3863395" y="5842234"/>
              <a:ext cx="675911" cy="369332"/>
            </a:xfrm>
            <a:prstGeom prst="rect">
              <a:avLst/>
            </a:prstGeom>
            <a:noFill/>
          </p:spPr>
          <p:txBody>
            <a:bodyPr wrap="square" rtlCol="0">
              <a:spAutoFit/>
            </a:bodyPr>
            <a:lstStyle/>
            <a:p>
              <a:r>
                <a:rPr lang="zh-CN" altLang="en-US" b="1" dirty="0"/>
                <a:t>突触</a:t>
              </a:r>
              <a:endParaRPr lang="zh-CN" altLang="en-US" dirty="0"/>
            </a:p>
          </p:txBody>
        </p:sp>
      </p:grpSp>
      <p:pic>
        <p:nvPicPr>
          <p:cNvPr id="2056" name="Picture 8" descr="https://ss0.bdstatic.com/70cFvHSh_Q1YnxGkpoWK1HF6hhy/it/u=612580624,3804978618&amp;fm=27&amp;gp=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6747" y="3541996"/>
            <a:ext cx="3874964" cy="29062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人体的神经调节PP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723" y="3541996"/>
            <a:ext cx="3679006" cy="275925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2B4196DE-1FC0-4665-B390-62130BEA3E2A}"/>
              </a:ext>
            </a:extLst>
          </p:cNvPr>
          <p:cNvSpPr/>
          <p:nvPr/>
        </p:nvSpPr>
        <p:spPr>
          <a:xfrm>
            <a:off x="5937201" y="4030316"/>
            <a:ext cx="4852139" cy="1894173"/>
          </a:xfrm>
          <a:prstGeom prst="rect">
            <a:avLst/>
          </a:prstGeom>
          <a:solidFill>
            <a:schemeClr val="tx1"/>
          </a:solidFill>
        </p:spPr>
        <p:txBody>
          <a:bodyPr wrap="square">
            <a:spAutoFit/>
          </a:bodyPr>
          <a:lstStyle/>
          <a:p>
            <a:pPr>
              <a:lnSpc>
                <a:spcPct val="150000"/>
              </a:lnSpc>
            </a:pPr>
            <a:r>
              <a:rPr lang="zh-CN" altLang="en-US" sz="2000" dirty="0">
                <a:solidFill>
                  <a:schemeClr val="bg1"/>
                </a:solidFill>
              </a:rPr>
              <a:t>简而言之，神经元相当于一个计算单元，它从输入神经接受一定数目的信息，并做一些计算。然后将结果通过它的 轴突传送到其他节点或者大脑中的其他神经元 。</a:t>
            </a:r>
          </a:p>
        </p:txBody>
      </p:sp>
    </p:spTree>
    <p:extLst>
      <p:ext uri="{BB962C8B-B14F-4D97-AF65-F5344CB8AC3E}">
        <p14:creationId xmlns:p14="http://schemas.microsoft.com/office/powerpoint/2010/main" val="14162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wipe(down)">
                                      <p:cBhvr>
                                        <p:cTn id="26" dur="5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96845" y="1056807"/>
            <a:ext cx="5883639" cy="26682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3D0215E6-74E2-4422-B60C-88389FC81DA6}"/>
              </a:ext>
            </a:extLst>
          </p:cNvPr>
          <p:cNvSpPr>
            <a:spLocks noGrp="1"/>
          </p:cNvSpPr>
          <p:nvPr>
            <p:ph type="title"/>
          </p:nvPr>
        </p:nvSpPr>
        <p:spPr>
          <a:xfrm>
            <a:off x="680464" y="270852"/>
            <a:ext cx="7316021" cy="655093"/>
          </a:xfrm>
        </p:spPr>
        <p:txBody>
          <a:bodyPr>
            <a:noAutofit/>
          </a:bodyPr>
          <a:lstStyle/>
          <a:p>
            <a:r>
              <a:rPr lang="en-US" altLang="zh-CN" sz="3600" b="1" dirty="0">
                <a:solidFill>
                  <a:srgbClr val="FFFF00"/>
                </a:solidFill>
              </a:rPr>
              <a:t>M-P </a:t>
            </a:r>
            <a:r>
              <a:rPr lang="zh-CN" altLang="en-US" sz="3600" b="1" dirty="0">
                <a:solidFill>
                  <a:srgbClr val="FFFF00"/>
                </a:solidFill>
              </a:rPr>
              <a:t>神经元模型</a:t>
            </a:r>
          </a:p>
        </p:txBody>
      </p:sp>
      <p:pic>
        <p:nvPicPr>
          <p:cNvPr id="10242" name="Picture 2" descr="“m-p neural model”的图片搜索结果">
            <a:extLst>
              <a:ext uri="{FF2B5EF4-FFF2-40B4-BE49-F238E27FC236}">
                <a16:creationId xmlns:a16="http://schemas.microsoft.com/office/drawing/2014/main" id="{FEB4BAFE-97C3-44FC-9192-7584107996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94146" y="3822897"/>
            <a:ext cx="5886339" cy="27436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D41B600-D315-4535-A99A-8CC26EFC7072}"/>
                  </a:ext>
                </a:extLst>
              </p:cNvPr>
              <p:cNvSpPr txBox="1"/>
              <p:nvPr/>
            </p:nvSpPr>
            <p:spPr>
              <a:xfrm>
                <a:off x="7089764" y="5367628"/>
                <a:ext cx="3955088" cy="432298"/>
              </a:xfrm>
              <a:prstGeom prst="rect">
                <a:avLst/>
              </a:prstGeom>
              <a:noFill/>
            </p:spPr>
            <p:txBody>
              <a:bodyPr wrap="square" lIns="0" tIns="0" rIns="0" bIns="0" rtlCol="0">
                <a:spAutoFit/>
              </a:bodyPr>
              <a:lstStyle/>
              <a:p>
                <a:r>
                  <a:rPr lang="en-US" altLang="zh-CN" sz="2800" dirty="0"/>
                  <a:t>y </a:t>
                </a:r>
                <a14:m>
                  <m:oMath xmlns:m="http://schemas.openxmlformats.org/officeDocument/2006/math">
                    <m:r>
                      <a:rPr lang="en-US" altLang="zh-CN" sz="2800" i="1">
                        <a:latin typeface="Cambria Math" panose="02040503050406030204" pitchFamily="18" charset="0"/>
                      </a:rPr>
                      <m:t>=</m:t>
                    </m:r>
                    <m:r>
                      <a:rPr lang="en-US" altLang="zh-CN" sz="2800" i="1">
                        <a:latin typeface="Cambria Math" panose="02040503050406030204" pitchFamily="18" charset="0"/>
                      </a:rPr>
                      <m:t>𝑓</m:t>
                    </m:r>
                    <m:d>
                      <m:dPr>
                        <m:ctrlPr>
                          <a:rPr lang="en-US" altLang="zh-CN" sz="2800" i="1">
                            <a:latin typeface="Cambria Math" panose="02040503050406030204" pitchFamily="18" charset="0"/>
                          </a:rPr>
                        </m:ctrlPr>
                      </m:dPr>
                      <m:e>
                        <m:nary>
                          <m:naryPr>
                            <m:chr m:val="∑"/>
                            <m:ctrlPr>
                              <a:rPr lang="en-US" altLang="zh-CN" sz="2800" i="1">
                                <a:latin typeface="Cambria Math" panose="02040503050406030204" pitchFamily="18" charset="0"/>
                              </a:rPr>
                            </m:ctrlPr>
                          </m:naryPr>
                          <m:sub>
                            <m:r>
                              <m:rPr>
                                <m:brk m:alnAt="23"/>
                              </m:rPr>
                              <a:rPr lang="en-US" altLang="zh-CN" sz="2800" i="1">
                                <a:latin typeface="Cambria Math" panose="02040503050406030204" pitchFamily="18" charset="0"/>
                              </a:rPr>
                              <m:t>𝑖</m:t>
                            </m:r>
                            <m:r>
                              <a:rPr lang="en-US" altLang="zh-CN" sz="2800" i="1">
                                <a:latin typeface="Cambria Math" panose="02040503050406030204" pitchFamily="18" charset="0"/>
                              </a:rPr>
                              <m:t>=1</m:t>
                            </m:r>
                          </m:sub>
                          <m:sup>
                            <m:r>
                              <a:rPr lang="en-US" altLang="zh-CN" sz="2800" i="1">
                                <a:latin typeface="Cambria Math" panose="02040503050406030204" pitchFamily="18" charset="0"/>
                              </a:rPr>
                              <m:t>𝑛</m:t>
                            </m:r>
                          </m:sup>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𝑤</m:t>
                                </m:r>
                              </m:e>
                              <m:sub>
                                <m:r>
                                  <a:rPr lang="en-US" altLang="zh-CN" sz="2800" i="1">
                                    <a:latin typeface="Cambria Math" panose="02040503050406030204" pitchFamily="18" charset="0"/>
                                  </a:rPr>
                                  <m:t>𝑖</m:t>
                                </m:r>
                              </m:sub>
                            </m:sSub>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𝑥</m:t>
                                </m:r>
                              </m:e>
                              <m:sub>
                                <m:r>
                                  <a:rPr lang="en-US" altLang="zh-CN" sz="2800" i="1">
                                    <a:latin typeface="Cambria Math" panose="02040503050406030204" pitchFamily="18" charset="0"/>
                                  </a:rPr>
                                  <m:t>𝑖</m:t>
                                </m:r>
                              </m:sub>
                            </m:sSub>
                          </m:e>
                        </m:nary>
                        <m:r>
                          <a:rPr lang="en-US" altLang="zh-CN" sz="2800" i="1">
                            <a:latin typeface="Cambria Math" panose="02040503050406030204" pitchFamily="18" charset="0"/>
                          </a:rPr>
                          <m:t>− </m:t>
                        </m:r>
                        <m:r>
                          <a:rPr lang="en-US" altLang="zh-CN" sz="2800" i="1">
                            <a:latin typeface="Cambria Math" panose="02040503050406030204" pitchFamily="18" charset="0"/>
                          </a:rPr>
                          <m:t>𝑏</m:t>
                        </m:r>
                      </m:e>
                    </m:d>
                  </m:oMath>
                </a14:m>
                <a:endParaRPr lang="zh-CN" altLang="en-US" sz="2800" dirty="0"/>
              </a:p>
            </p:txBody>
          </p:sp>
        </mc:Choice>
        <mc:Fallback xmlns="">
          <p:sp>
            <p:nvSpPr>
              <p:cNvPr id="4" name="文本框 3">
                <a:extLst>
                  <a:ext uri="{FF2B5EF4-FFF2-40B4-BE49-F238E27FC236}">
                    <a16:creationId xmlns:a16="http://schemas.microsoft.com/office/drawing/2014/main" id="{AD41B600-D315-4535-A99A-8CC26EFC7072}"/>
                  </a:ext>
                </a:extLst>
              </p:cNvPr>
              <p:cNvSpPr txBox="1">
                <a:spLocks noRot="1" noChangeAspect="1" noMove="1" noResize="1" noEditPoints="1" noAdjustHandles="1" noChangeArrowheads="1" noChangeShapeType="1" noTextEdit="1"/>
              </p:cNvSpPr>
              <p:nvPr/>
            </p:nvSpPr>
            <p:spPr>
              <a:xfrm>
                <a:off x="7089764" y="5367628"/>
                <a:ext cx="3955088" cy="432298"/>
              </a:xfrm>
              <a:prstGeom prst="rect">
                <a:avLst/>
              </a:prstGeom>
              <a:blipFill>
                <a:blip r:embed="rId5"/>
                <a:stretch>
                  <a:fillRect l="-5393" t="-24286" b="-51429"/>
                </a:stretch>
              </a:blipFill>
            </p:spPr>
            <p:txBody>
              <a:bodyPr/>
              <a:lstStyle/>
              <a:p>
                <a:r>
                  <a:rPr lang="zh-CN" altLang="en-US">
                    <a:noFill/>
                  </a:rPr>
                  <a:t> </a:t>
                </a:r>
              </a:p>
            </p:txBody>
          </p:sp>
        </mc:Fallback>
      </mc:AlternateContent>
      <p:graphicFrame>
        <p:nvGraphicFramePr>
          <p:cNvPr id="11" name="Object 3">
            <a:extLst>
              <a:ext uri="{FF2B5EF4-FFF2-40B4-BE49-F238E27FC236}">
                <a16:creationId xmlns:a16="http://schemas.microsoft.com/office/drawing/2014/main" id="{0B857FAE-FA53-4228-9FCD-6B896E8BE369}"/>
              </a:ext>
            </a:extLst>
          </p:cNvPr>
          <p:cNvGraphicFramePr>
            <a:graphicFrameLocks noChangeAspect="1"/>
          </p:cNvGraphicFramePr>
          <p:nvPr>
            <p:extLst>
              <p:ext uri="{D42A27DB-BD31-4B8C-83A1-F6EECF244321}">
                <p14:modId xmlns:p14="http://schemas.microsoft.com/office/powerpoint/2010/main" val="445250883"/>
              </p:ext>
            </p:extLst>
          </p:nvPr>
        </p:nvGraphicFramePr>
        <p:xfrm>
          <a:off x="1626467" y="1352931"/>
          <a:ext cx="4764448" cy="2247441"/>
        </p:xfrm>
        <a:graphic>
          <a:graphicData uri="http://schemas.openxmlformats.org/presentationml/2006/ole">
            <mc:AlternateContent xmlns:mc="http://schemas.openxmlformats.org/markup-compatibility/2006">
              <mc:Choice xmlns:v="urn:schemas-microsoft-com:vml" Requires="v">
                <p:oleObj spid="_x0000_s3092" name="Visio" r:id="rId6" imgW="14658442" imgH="7525207" progId="Visio.Drawing.11">
                  <p:embed/>
                </p:oleObj>
              </mc:Choice>
              <mc:Fallback>
                <p:oleObj name="Visio" r:id="rId6" imgW="14658442" imgH="7525207" progId="Visio.Drawing.11">
                  <p:embed/>
                  <p:pic>
                    <p:nvPicPr>
                      <p:cNvPr id="11" name="Object 3">
                        <a:extLst>
                          <a:ext uri="{FF2B5EF4-FFF2-40B4-BE49-F238E27FC236}">
                            <a16:creationId xmlns:a16="http://schemas.microsoft.com/office/drawing/2014/main" id="{0B857FAE-FA53-4228-9FCD-6B896E8BE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6467" y="1352931"/>
                        <a:ext cx="4764448" cy="2247441"/>
                      </a:xfrm>
                      <a:prstGeom prst="rect">
                        <a:avLst/>
                      </a:prstGeom>
                      <a:noFill/>
                      <a:ln>
                        <a:noFill/>
                      </a:ln>
                      <a:effectLst/>
                      <a:extLst/>
                    </p:spPr>
                  </p:pic>
                </p:oleObj>
              </mc:Fallback>
            </mc:AlternateContent>
          </a:graphicData>
        </a:graphic>
      </p:graphicFrame>
      <p:sp>
        <p:nvSpPr>
          <p:cNvPr id="3" name="矩形 2">
            <a:extLst>
              <a:ext uri="{FF2B5EF4-FFF2-40B4-BE49-F238E27FC236}">
                <a16:creationId xmlns:a16="http://schemas.microsoft.com/office/drawing/2014/main" id="{34FD49EC-0C61-4DE1-8DC0-67DD86245B8C}"/>
              </a:ext>
            </a:extLst>
          </p:cNvPr>
          <p:cNvSpPr/>
          <p:nvPr/>
        </p:nvSpPr>
        <p:spPr>
          <a:xfrm>
            <a:off x="7089764" y="1450043"/>
            <a:ext cx="4647534" cy="1384995"/>
          </a:xfrm>
          <a:prstGeom prst="rect">
            <a:avLst/>
          </a:prstGeom>
        </p:spPr>
        <p:txBody>
          <a:bodyPr wrap="square">
            <a:spAutoFit/>
          </a:bodyPr>
          <a:lstStyle/>
          <a:p>
            <a:pPr marL="457200" indent="-457200">
              <a:buFont typeface="Wingdings" panose="05000000000000000000" pitchFamily="2" charset="2"/>
              <a:buChar char="p"/>
            </a:pPr>
            <a:r>
              <a:rPr lang="zh-CN" altLang="en-US" sz="2800" dirty="0">
                <a:latin typeface="华文仿宋" panose="02010600040101010101" pitchFamily="2" charset="-122"/>
                <a:ea typeface="华文仿宋" panose="02010600040101010101" pitchFamily="2" charset="-122"/>
              </a:rPr>
              <a:t>受生物神经元的启发，</a:t>
            </a:r>
            <a:r>
              <a:rPr lang="en-US" altLang="zh-CN" sz="2800" dirty="0">
                <a:latin typeface="华文仿宋" panose="02010600040101010101" pitchFamily="2" charset="-122"/>
                <a:ea typeface="华文仿宋" panose="02010600040101010101" pitchFamily="2" charset="-122"/>
              </a:rPr>
              <a:t>McCulloch and Pitts</a:t>
            </a:r>
            <a:r>
              <a:rPr lang="zh-CN" altLang="en-US" sz="2800" dirty="0">
                <a:latin typeface="华文仿宋" panose="02010600040101010101" pitchFamily="2" charset="-122"/>
                <a:ea typeface="华文仿宋" panose="02010600040101010101" pitchFamily="2" charset="-122"/>
              </a:rPr>
              <a:t>在</a:t>
            </a:r>
            <a:r>
              <a:rPr lang="en-US" altLang="zh-CN" sz="2800" dirty="0">
                <a:latin typeface="华文仿宋" panose="02010600040101010101" pitchFamily="2" charset="-122"/>
                <a:ea typeface="华文仿宋" panose="02010600040101010101" pitchFamily="2" charset="-122"/>
              </a:rPr>
              <a:t>1943</a:t>
            </a:r>
            <a:r>
              <a:rPr lang="zh-CN" altLang="en-US" sz="2800" dirty="0">
                <a:latin typeface="华文仿宋" panose="02010600040101010101" pitchFamily="2" charset="-122"/>
                <a:ea typeface="华文仿宋" panose="02010600040101010101" pitchFamily="2" charset="-122"/>
              </a:rPr>
              <a:t>年提出了</a:t>
            </a:r>
            <a:r>
              <a:rPr lang="en-US" altLang="zh-CN" sz="2800" dirty="0">
                <a:latin typeface="华文仿宋" panose="02010600040101010101" pitchFamily="2" charset="-122"/>
                <a:ea typeface="华文仿宋" panose="02010600040101010101" pitchFamily="2" charset="-122"/>
              </a:rPr>
              <a:t>MP</a:t>
            </a:r>
            <a:r>
              <a:rPr lang="zh-CN" altLang="en-US" sz="2800" dirty="0">
                <a:latin typeface="华文仿宋" panose="02010600040101010101" pitchFamily="2" charset="-122"/>
                <a:ea typeface="华文仿宋" panose="02010600040101010101" pitchFamily="2" charset="-122"/>
              </a:rPr>
              <a:t>神经元模型</a:t>
            </a: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93622C6-E3EC-4FDD-A723-726A33ED8BD2}"/>
                  </a:ext>
                </a:extLst>
              </p:cNvPr>
              <p:cNvSpPr/>
              <p:nvPr/>
            </p:nvSpPr>
            <p:spPr>
              <a:xfrm>
                <a:off x="4752746" y="5327624"/>
                <a:ext cx="1481142" cy="848566"/>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altLang="zh-CN" i="1" smtClean="0">
                              <a:solidFill>
                                <a:schemeClr val="bg1"/>
                              </a:solidFill>
                              <a:latin typeface="Cambria Math" panose="02040503050406030204" pitchFamily="18" charset="0"/>
                            </a:rPr>
                          </m:ctrlPr>
                        </m:naryPr>
                        <m:sub>
                          <m:r>
                            <m:rPr>
                              <m:brk m:alnAt="23"/>
                            </m:rPr>
                            <a:rPr lang="en-US" altLang="zh-CN" i="1">
                              <a:solidFill>
                                <a:schemeClr val="bg1"/>
                              </a:solidFill>
                              <a:latin typeface="Cambria Math" panose="02040503050406030204" pitchFamily="18" charset="0"/>
                            </a:rPr>
                            <m:t>𝑖</m:t>
                          </m:r>
                          <m:r>
                            <a:rPr lang="en-US" altLang="zh-CN" i="1">
                              <a:solidFill>
                                <a:schemeClr val="bg1"/>
                              </a:solidFill>
                              <a:latin typeface="Cambria Math" panose="02040503050406030204" pitchFamily="18" charset="0"/>
                            </a:rPr>
                            <m:t>=1</m:t>
                          </m:r>
                        </m:sub>
                        <m:sup>
                          <m:r>
                            <a:rPr lang="en-US" altLang="zh-CN" i="1">
                              <a:solidFill>
                                <a:schemeClr val="bg1"/>
                              </a:solidFill>
                              <a:latin typeface="Cambria Math" panose="02040503050406030204" pitchFamily="18" charset="0"/>
                            </a:rPr>
                            <m:t>𝑛</m:t>
                          </m:r>
                        </m:sup>
                        <m:e>
                          <m:sSub>
                            <m:sSubPr>
                              <m:ctrlPr>
                                <a:rPr lang="en-US" altLang="zh-CN" i="1">
                                  <a:solidFill>
                                    <a:schemeClr val="bg1"/>
                                  </a:solidFill>
                                  <a:latin typeface="Cambria Math" panose="02040503050406030204" pitchFamily="18" charset="0"/>
                                </a:rPr>
                              </m:ctrlPr>
                            </m:sSubPr>
                            <m:e>
                              <m:r>
                                <a:rPr lang="en-US" altLang="zh-CN" i="1">
                                  <a:solidFill>
                                    <a:schemeClr val="bg1"/>
                                  </a:solidFill>
                                  <a:latin typeface="Cambria Math" panose="02040503050406030204" pitchFamily="18" charset="0"/>
                                </a:rPr>
                                <m:t>𝑤</m:t>
                              </m:r>
                            </m:e>
                            <m:sub>
                              <m:r>
                                <a:rPr lang="en-US" altLang="zh-CN" i="1">
                                  <a:solidFill>
                                    <a:schemeClr val="bg1"/>
                                  </a:solidFill>
                                  <a:latin typeface="Cambria Math" panose="02040503050406030204" pitchFamily="18" charset="0"/>
                                </a:rPr>
                                <m:t>𝑖</m:t>
                              </m:r>
                            </m:sub>
                          </m:sSub>
                          <m:sSub>
                            <m:sSubPr>
                              <m:ctrlPr>
                                <a:rPr lang="en-US" altLang="zh-CN" i="1">
                                  <a:solidFill>
                                    <a:schemeClr val="bg1"/>
                                  </a:solidFill>
                                  <a:latin typeface="Cambria Math" panose="02040503050406030204" pitchFamily="18" charset="0"/>
                                </a:rPr>
                              </m:ctrlPr>
                            </m:sSubPr>
                            <m:e>
                              <m:r>
                                <a:rPr lang="en-US" altLang="zh-CN" i="1">
                                  <a:solidFill>
                                    <a:schemeClr val="bg1"/>
                                  </a:solidFill>
                                  <a:latin typeface="Cambria Math" panose="02040503050406030204" pitchFamily="18" charset="0"/>
                                </a:rPr>
                                <m:t>𝑥</m:t>
                              </m:r>
                            </m:e>
                            <m:sub>
                              <m:r>
                                <a:rPr lang="en-US" altLang="zh-CN" i="1">
                                  <a:solidFill>
                                    <a:schemeClr val="bg1"/>
                                  </a:solidFill>
                                  <a:latin typeface="Cambria Math" panose="02040503050406030204" pitchFamily="18" charset="0"/>
                                </a:rPr>
                                <m:t>𝑖</m:t>
                              </m:r>
                            </m:sub>
                          </m:sSub>
                        </m:e>
                      </m:nary>
                      <m:r>
                        <a:rPr lang="en-US" altLang="zh-CN">
                          <a:solidFill>
                            <a:schemeClr val="bg1"/>
                          </a:solidFill>
                          <a:latin typeface="Cambria Math" panose="02040503050406030204" pitchFamily="18" charset="0"/>
                        </a:rPr>
                        <m:t>−</m:t>
                      </m:r>
                      <m:r>
                        <a:rPr lang="en-US" altLang="zh-CN" i="1">
                          <a:solidFill>
                            <a:schemeClr val="bg1"/>
                          </a:solidFill>
                          <a:latin typeface="Cambria Math" panose="02040503050406030204" pitchFamily="18" charset="0"/>
                        </a:rPr>
                        <m:t>𝑏</m:t>
                      </m:r>
                    </m:oMath>
                  </m:oMathPara>
                </a14:m>
                <a:endParaRPr lang="zh-CN" altLang="en-US" i="1" dirty="0">
                  <a:solidFill>
                    <a:schemeClr val="bg1"/>
                  </a:solidFill>
                </a:endParaRPr>
              </a:p>
            </p:txBody>
          </p:sp>
        </mc:Choice>
        <mc:Fallback xmlns="">
          <p:sp>
            <p:nvSpPr>
              <p:cNvPr id="8" name="矩形 7">
                <a:extLst>
                  <a:ext uri="{FF2B5EF4-FFF2-40B4-BE49-F238E27FC236}">
                    <a16:creationId xmlns:a16="http://schemas.microsoft.com/office/drawing/2014/main" id="{893622C6-E3EC-4FDD-A723-726A33ED8BD2}"/>
                  </a:ext>
                </a:extLst>
              </p:cNvPr>
              <p:cNvSpPr>
                <a:spLocks noRot="1" noChangeAspect="1" noMove="1" noResize="1" noEditPoints="1" noAdjustHandles="1" noChangeArrowheads="1" noChangeShapeType="1" noTextEdit="1"/>
              </p:cNvSpPr>
              <p:nvPr/>
            </p:nvSpPr>
            <p:spPr>
              <a:xfrm>
                <a:off x="4752746" y="5327624"/>
                <a:ext cx="1481142" cy="848566"/>
              </a:xfrm>
              <a:prstGeom prst="rect">
                <a:avLst/>
              </a:prstGeom>
              <a:blipFill>
                <a:blip r:embed="rId8"/>
                <a:stretch>
                  <a:fillRect/>
                </a:stretch>
              </a:blipFill>
              <a:ln>
                <a:noFill/>
              </a:ln>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12104592-11A7-4EC4-9FEC-5C89D439F673}"/>
              </a:ext>
            </a:extLst>
          </p:cNvPr>
          <p:cNvSpPr/>
          <p:nvPr/>
        </p:nvSpPr>
        <p:spPr>
          <a:xfrm>
            <a:off x="5081405" y="5363306"/>
            <a:ext cx="1309511" cy="777202"/>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35613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96334" y="1222638"/>
            <a:ext cx="3874296" cy="42777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61740E23-C51E-4681-88B2-23DF260398C4}"/>
              </a:ext>
            </a:extLst>
          </p:cNvPr>
          <p:cNvSpPr>
            <a:spLocks noGrp="1"/>
          </p:cNvSpPr>
          <p:nvPr>
            <p:ph type="title"/>
          </p:nvPr>
        </p:nvSpPr>
        <p:spPr>
          <a:xfrm>
            <a:off x="748195" y="309815"/>
            <a:ext cx="3239189" cy="655093"/>
          </a:xfrm>
        </p:spPr>
        <p:txBody>
          <a:bodyPr>
            <a:noAutofit/>
          </a:bodyPr>
          <a:lstStyle/>
          <a:p>
            <a:r>
              <a:rPr lang="zh-CN" altLang="en-US" sz="4000" dirty="0">
                <a:solidFill>
                  <a:schemeClr val="tx1"/>
                </a:solidFill>
                <a:latin typeface="华文仿宋" panose="02010600040101010101" pitchFamily="2" charset="-122"/>
                <a:ea typeface="华文仿宋" panose="02010600040101010101" pitchFamily="2" charset="-122"/>
              </a:rPr>
              <a:t>激活函数</a:t>
            </a:r>
          </a:p>
        </p:txBody>
      </p:sp>
      <p:pic>
        <p:nvPicPr>
          <p:cNvPr id="18" name="图片 17">
            <a:extLst>
              <a:ext uri="{FF2B5EF4-FFF2-40B4-BE49-F238E27FC236}">
                <a16:creationId xmlns:a16="http://schemas.microsoft.com/office/drawing/2014/main" id="{5FE69524-67EA-4478-8B95-BCFD1F5F9ED9}"/>
              </a:ext>
            </a:extLst>
          </p:cNvPr>
          <p:cNvPicPr>
            <a:picLocks noChangeAspect="1"/>
          </p:cNvPicPr>
          <p:nvPr/>
        </p:nvPicPr>
        <p:blipFill>
          <a:blip r:embed="rId3"/>
          <a:stretch>
            <a:fillRect/>
          </a:stretch>
        </p:blipFill>
        <p:spPr>
          <a:xfrm>
            <a:off x="1490208" y="1222639"/>
            <a:ext cx="5106126" cy="4277799"/>
          </a:xfrm>
          <a:prstGeom prst="rect">
            <a:avLst/>
          </a:prstGeom>
        </p:spPr>
      </p:pic>
      <p:sp>
        <p:nvSpPr>
          <p:cNvPr id="3" name="文本框 2">
            <a:extLst>
              <a:ext uri="{FF2B5EF4-FFF2-40B4-BE49-F238E27FC236}">
                <a16:creationId xmlns:a16="http://schemas.microsoft.com/office/drawing/2014/main" id="{B1DB30CE-FF4A-426C-BBE0-DC92C7E082FE}"/>
              </a:ext>
            </a:extLst>
          </p:cNvPr>
          <p:cNvSpPr txBox="1"/>
          <p:nvPr/>
        </p:nvSpPr>
        <p:spPr>
          <a:xfrm>
            <a:off x="4782833" y="5212768"/>
            <a:ext cx="1392418" cy="369332"/>
          </a:xfrm>
          <a:prstGeom prst="rect">
            <a:avLst/>
          </a:prstGeom>
          <a:noFill/>
        </p:spPr>
        <p:txBody>
          <a:bodyPr wrap="square" rtlCol="0">
            <a:spAutoFit/>
          </a:bodyPr>
          <a:lstStyle/>
          <a:p>
            <a:r>
              <a:rPr lang="zh-CN" altLang="en-US" b="1" dirty="0"/>
              <a:t>阶跃函数</a:t>
            </a:r>
          </a:p>
        </p:txBody>
      </p:sp>
      <p:pic>
        <p:nvPicPr>
          <p:cNvPr id="12294" name="Picture 6" descr="http://latex.codecogs.com/png.latex?%5Cdpi%7B200%7D%20y%3D%5Cbegin%7Bcases%7D%201%2C%20%26%20%5Csum_%7Bi%3D1%7D%5E%7Bn%7Dw_ix_i-b%20%5Cgeq%200%3B%5C%5C%200%2C%20%26%20otherwise%3B%20%5Cend%7Bcases%7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7108" y="2805335"/>
            <a:ext cx="2932682" cy="84212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latex.codecogs.com/png.latex?%5Cdpi%7B200%7D%20f%28x%29%3D%5Cbegin%7Bcases%7D%201%2C%20%26%20x%20%5Cgeq%200%3B%5C%5C%200%2C%20%26%20x%20%3C%200%3B%20%5Cend%7Bcases%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623" y="4338343"/>
            <a:ext cx="2216994" cy="74830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latex.codecogs.com/png.latex?%5Cdpi%7B200%7D%20y%3D%20f%28%5Csum_%7Bi%3D1%7D%5E%7Bn%7Dw_ix_i-b%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812" y="1579107"/>
            <a:ext cx="2581275" cy="86677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32D1D449-99C1-4710-8079-E5EAC52CB097}"/>
              </a:ext>
            </a:extLst>
          </p:cNvPr>
          <p:cNvSpPr/>
          <p:nvPr/>
        </p:nvSpPr>
        <p:spPr>
          <a:xfrm>
            <a:off x="7127115" y="4689548"/>
            <a:ext cx="1261884" cy="523220"/>
          </a:xfrm>
          <a:prstGeom prst="rect">
            <a:avLst/>
          </a:prstGeom>
          <a:ln w="19050">
            <a:solidFill>
              <a:schemeClr val="bg1"/>
            </a:solidFill>
            <a:prstDash val="dashDot"/>
          </a:ln>
        </p:spPr>
        <p:txBody>
          <a:bodyPr wrap="none">
            <a:spAutoFit/>
          </a:bodyPr>
          <a:lstStyle/>
          <a:p>
            <a:r>
              <a:rPr lang="zh-CN" altLang="en-US" sz="2800" dirty="0">
                <a:solidFill>
                  <a:schemeClr val="bg1"/>
                </a:solidFill>
              </a:rPr>
              <a:t>不连续</a:t>
            </a:r>
          </a:p>
        </p:txBody>
      </p:sp>
    </p:spTree>
    <p:extLst>
      <p:ext uri="{BB962C8B-B14F-4D97-AF65-F5344CB8AC3E}">
        <p14:creationId xmlns:p14="http://schemas.microsoft.com/office/powerpoint/2010/main" val="7439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par>
                                <p:cTn id="8" presetID="10" presetClass="entr" presetSubtype="0" fill="hold" nodeType="withEffect">
                                  <p:stCondLst>
                                    <p:cond delay="0"/>
                                  </p:stCondLst>
                                  <p:childTnLst>
                                    <p:set>
                                      <p:cBhvr>
                                        <p:cTn id="9" dur="1" fill="hold">
                                          <p:stCondLst>
                                            <p:cond delay="0"/>
                                          </p:stCondLst>
                                        </p:cTn>
                                        <p:tgtEl>
                                          <p:spTgt spid="12298"/>
                                        </p:tgtEl>
                                        <p:attrNameLst>
                                          <p:attrName>style.visibility</p:attrName>
                                        </p:attrNameLst>
                                      </p:cBhvr>
                                      <p:to>
                                        <p:strVal val="visible"/>
                                      </p:to>
                                    </p:set>
                                    <p:animEffect transition="in" filter="fade">
                                      <p:cBhvr>
                                        <p:cTn id="10" dur="500"/>
                                        <p:tgtEl>
                                          <p:spTgt spid="122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9E5D8A01-192B-465C-9E0B-AF05B301D5E5}"/>
              </a:ext>
            </a:extLst>
          </p:cNvPr>
          <p:cNvPicPr>
            <a:picLocks noGrp="1" noChangeAspect="1"/>
          </p:cNvPicPr>
          <p:nvPr>
            <p:ph idx="1"/>
          </p:nvPr>
        </p:nvPicPr>
        <p:blipFill>
          <a:blip r:embed="rId3"/>
          <a:stretch>
            <a:fillRect/>
          </a:stretch>
        </p:blipFill>
        <p:spPr>
          <a:xfrm>
            <a:off x="1352673" y="2676264"/>
            <a:ext cx="4928206" cy="3232282"/>
          </a:xfrm>
          <a:prstGeom prst="rect">
            <a:avLst/>
          </a:prstGeom>
        </p:spPr>
      </p:pic>
      <p:sp>
        <p:nvSpPr>
          <p:cNvPr id="3" name="灯片编号占位符 2">
            <a:extLst>
              <a:ext uri="{FF2B5EF4-FFF2-40B4-BE49-F238E27FC236}">
                <a16:creationId xmlns:a16="http://schemas.microsoft.com/office/drawing/2014/main" id="{B063C95A-18FD-4C9C-A786-54035D196231}"/>
              </a:ext>
            </a:extLst>
          </p:cNvPr>
          <p:cNvSpPr>
            <a:spLocks noGrp="1"/>
          </p:cNvSpPr>
          <p:nvPr>
            <p:ph type="sldNum" sz="quarter" idx="12"/>
          </p:nvPr>
        </p:nvSpPr>
        <p:spPr/>
        <p:txBody>
          <a:bodyPr/>
          <a:lstStyle/>
          <a:p>
            <a:fld id="{83246F95-C531-4BBA-91F1-4C98EB2C9332}" type="slidenum">
              <a:rPr lang="zh-CN" altLang="en-US" smtClean="0"/>
              <a:t>53</a:t>
            </a:fld>
            <a:endParaRPr lang="zh-CN" altLang="en-US" dirty="0"/>
          </a:p>
        </p:txBody>
      </p:sp>
      <p:sp>
        <p:nvSpPr>
          <p:cNvPr id="6" name="标题 1">
            <a:extLst>
              <a:ext uri="{FF2B5EF4-FFF2-40B4-BE49-F238E27FC236}">
                <a16:creationId xmlns:a16="http://schemas.microsoft.com/office/drawing/2014/main" id="{1717B6F0-74F4-40E2-B835-50919D271170}"/>
              </a:ext>
            </a:extLst>
          </p:cNvPr>
          <p:cNvSpPr>
            <a:spLocks noGrp="1"/>
          </p:cNvSpPr>
          <p:nvPr>
            <p:ph type="title"/>
          </p:nvPr>
        </p:nvSpPr>
        <p:spPr>
          <a:xfrm>
            <a:off x="968427" y="302606"/>
            <a:ext cx="4113239" cy="658813"/>
          </a:xfrm>
        </p:spPr>
        <p:txBody>
          <a:bodyPr>
            <a:noAutofit/>
          </a:bodyPr>
          <a:lstStyle/>
          <a:p>
            <a:r>
              <a:rPr lang="zh-CN" altLang="en-US" sz="3600" dirty="0">
                <a:solidFill>
                  <a:schemeClr val="tx1"/>
                </a:solidFill>
                <a:latin typeface="华文仿宋" panose="02010600040101010101" pitchFamily="2" charset="-122"/>
                <a:ea typeface="华文仿宋" panose="02010600040101010101" pitchFamily="2" charset="-122"/>
              </a:rPr>
              <a:t>感知机</a:t>
            </a:r>
          </a:p>
        </p:txBody>
      </p:sp>
      <p:sp>
        <p:nvSpPr>
          <p:cNvPr id="7" name="矩形 6">
            <a:extLst>
              <a:ext uri="{FF2B5EF4-FFF2-40B4-BE49-F238E27FC236}">
                <a16:creationId xmlns:a16="http://schemas.microsoft.com/office/drawing/2014/main" id="{16EE9AF5-142F-40A0-BDFC-50A69EB37CA7}"/>
              </a:ext>
            </a:extLst>
          </p:cNvPr>
          <p:cNvSpPr/>
          <p:nvPr/>
        </p:nvSpPr>
        <p:spPr>
          <a:xfrm>
            <a:off x="968427" y="1118883"/>
            <a:ext cx="10385373" cy="954107"/>
          </a:xfrm>
          <a:prstGeom prst="rect">
            <a:avLst/>
          </a:prstGeom>
        </p:spPr>
        <p:txBody>
          <a:bodyPr wrap="square">
            <a:spAutoFit/>
          </a:bodyPr>
          <a:lstStyle/>
          <a:p>
            <a:pPr marL="457200" indent="-457200">
              <a:buFont typeface="Wingdings" panose="05000000000000000000" pitchFamily="2" charset="2"/>
              <a:buChar char="p"/>
            </a:pPr>
            <a:r>
              <a:rPr lang="en-US" altLang="zh-CN" sz="2800" dirty="0">
                <a:latin typeface="华文仿宋" panose="02010600040101010101" pitchFamily="2" charset="-122"/>
                <a:ea typeface="华文仿宋" panose="02010600040101010101" pitchFamily="2" charset="-122"/>
              </a:rPr>
              <a:t>1958</a:t>
            </a:r>
            <a:r>
              <a:rPr lang="zh-CN" altLang="en-US" sz="2800" dirty="0">
                <a:latin typeface="华文仿宋" panose="02010600040101010101" pitchFamily="2" charset="-122"/>
                <a:ea typeface="华文仿宋" panose="02010600040101010101" pitchFamily="2" charset="-122"/>
              </a:rPr>
              <a:t>年，计算科学家</a:t>
            </a:r>
            <a:r>
              <a:rPr lang="en-US" altLang="zh-CN" sz="2800" dirty="0">
                <a:latin typeface="华文仿宋" panose="02010600040101010101" pitchFamily="2" charset="-122"/>
                <a:ea typeface="华文仿宋" panose="02010600040101010101" pitchFamily="2" charset="-122"/>
              </a:rPr>
              <a:t>Rosenblatt</a:t>
            </a:r>
            <a:r>
              <a:rPr lang="zh-CN" altLang="en-US" sz="2800" dirty="0">
                <a:latin typeface="华文仿宋" panose="02010600040101010101" pitchFamily="2" charset="-122"/>
                <a:ea typeface="华文仿宋" panose="02010600040101010101" pitchFamily="2" charset="-122"/>
              </a:rPr>
              <a:t>提出了由两层神经元组成的神经网络。他给它起了一个名字</a:t>
            </a:r>
            <a:r>
              <a:rPr lang="en-US" altLang="zh-CN" sz="2800" dirty="0">
                <a:latin typeface="华文仿宋" panose="02010600040101010101" pitchFamily="2" charset="-122"/>
                <a:ea typeface="华文仿宋" panose="02010600040101010101" pitchFamily="2" charset="-122"/>
              </a:rPr>
              <a:t>--“</a:t>
            </a:r>
            <a:r>
              <a:rPr lang="zh-CN" altLang="en-US" sz="2800" dirty="0">
                <a:latin typeface="华文仿宋" panose="02010600040101010101" pitchFamily="2" charset="-122"/>
                <a:ea typeface="华文仿宋" panose="02010600040101010101" pitchFamily="2" charset="-122"/>
              </a:rPr>
              <a:t>感知机”（</a:t>
            </a:r>
            <a:r>
              <a:rPr lang="en-US" altLang="zh-CN" sz="2800" dirty="0">
                <a:latin typeface="华文仿宋" panose="02010600040101010101" pitchFamily="2" charset="-122"/>
                <a:ea typeface="华文仿宋" panose="02010600040101010101" pitchFamily="2" charset="-122"/>
              </a:rPr>
              <a:t>Perceptron</a:t>
            </a:r>
            <a:r>
              <a:rPr lang="zh-CN" altLang="en-US" sz="2800" dirty="0">
                <a:latin typeface="华文仿宋" panose="02010600040101010101" pitchFamily="2" charset="-122"/>
                <a:ea typeface="华文仿宋" panose="02010600040101010101" pitchFamily="2" charset="-122"/>
              </a:rPr>
              <a:t>）</a:t>
            </a:r>
            <a:endParaRPr lang="en-GB" altLang="zh-CN" sz="2800" dirty="0">
              <a:latin typeface="华文仿宋" panose="02010600040101010101" pitchFamily="2" charset="-122"/>
              <a:ea typeface="华文仿宋" panose="02010600040101010101" pitchFamily="2" charset="-122"/>
            </a:endParaRPr>
          </a:p>
        </p:txBody>
      </p:sp>
      <p:pic>
        <p:nvPicPr>
          <p:cNvPr id="14338" name="Picture 2" descr="“Perceptron”的图片搜索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2" y="2676264"/>
            <a:ext cx="2971800" cy="322671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973B6603-AD5B-4BD7-8E44-94C89E39C55D}"/>
              </a:ext>
            </a:extLst>
          </p:cNvPr>
          <p:cNvSpPr/>
          <p:nvPr/>
        </p:nvSpPr>
        <p:spPr>
          <a:xfrm>
            <a:off x="1749965" y="6052155"/>
            <a:ext cx="3432778" cy="369332"/>
          </a:xfrm>
          <a:prstGeom prst="rect">
            <a:avLst/>
          </a:prstGeom>
        </p:spPr>
        <p:txBody>
          <a:bodyPr wrap="square">
            <a:spAutoFit/>
          </a:bodyPr>
          <a:lstStyle/>
          <a:p>
            <a:r>
              <a:rPr lang="zh-CN" altLang="en-US" dirty="0"/>
              <a:t>第一代感知机的硬件实现</a:t>
            </a:r>
            <a:r>
              <a:rPr lang="en-US" altLang="zh-CN" dirty="0"/>
              <a:t> </a:t>
            </a:r>
            <a:endParaRPr lang="zh-CN" altLang="en-US" dirty="0"/>
          </a:p>
        </p:txBody>
      </p:sp>
    </p:spTree>
    <p:extLst>
      <p:ext uri="{BB962C8B-B14F-4D97-AF65-F5344CB8AC3E}">
        <p14:creationId xmlns:p14="http://schemas.microsoft.com/office/powerpoint/2010/main" val="6818321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41010" y="1146748"/>
            <a:ext cx="9802006" cy="36426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9FE39D84-A8F6-40E8-A207-F05490DBDCEB}"/>
              </a:ext>
            </a:extLst>
          </p:cNvPr>
          <p:cNvSpPr>
            <a:spLocks noGrp="1"/>
          </p:cNvSpPr>
          <p:nvPr>
            <p:ph type="title"/>
          </p:nvPr>
        </p:nvSpPr>
        <p:spPr>
          <a:xfrm>
            <a:off x="841010" y="362299"/>
            <a:ext cx="7092950" cy="638531"/>
          </a:xfrm>
        </p:spPr>
        <p:txBody>
          <a:bodyPr>
            <a:noAutofit/>
          </a:bodyPr>
          <a:lstStyle/>
          <a:p>
            <a:r>
              <a:rPr lang="zh-CN" altLang="en-US" sz="4000" dirty="0">
                <a:solidFill>
                  <a:schemeClr val="tx1"/>
                </a:solidFill>
                <a:latin typeface="华文仿宋" panose="02010600040101010101" pitchFamily="2" charset="-122"/>
                <a:ea typeface="华文仿宋" panose="02010600040101010101" pitchFamily="2" charset="-122"/>
              </a:rPr>
              <a:t>感知机</a:t>
            </a:r>
          </a:p>
        </p:txBody>
      </p:sp>
      <p:pic>
        <p:nvPicPr>
          <p:cNvPr id="7" name="图片 6">
            <a:extLst>
              <a:ext uri="{FF2B5EF4-FFF2-40B4-BE49-F238E27FC236}">
                <a16:creationId xmlns:a16="http://schemas.microsoft.com/office/drawing/2014/main" id="{08AC0EA0-6B54-420B-A3F4-096BB43B24B8}"/>
              </a:ext>
            </a:extLst>
          </p:cNvPr>
          <p:cNvPicPr>
            <a:picLocks noChangeAspect="1"/>
          </p:cNvPicPr>
          <p:nvPr/>
        </p:nvPicPr>
        <p:blipFill>
          <a:blip r:embed="rId3"/>
          <a:stretch>
            <a:fillRect/>
          </a:stretch>
        </p:blipFill>
        <p:spPr>
          <a:xfrm>
            <a:off x="1460815" y="1206641"/>
            <a:ext cx="3416513" cy="3385734"/>
          </a:xfrm>
          <a:prstGeom prst="rect">
            <a:avLst/>
          </a:prstGeom>
        </p:spPr>
      </p:pic>
      <p:sp>
        <p:nvSpPr>
          <p:cNvPr id="9" name="文本框 8">
            <a:extLst>
              <a:ext uri="{FF2B5EF4-FFF2-40B4-BE49-F238E27FC236}">
                <a16:creationId xmlns:a16="http://schemas.microsoft.com/office/drawing/2014/main" id="{30AA923E-5D0B-46F7-B8A8-2AA9A747D21A}"/>
              </a:ext>
            </a:extLst>
          </p:cNvPr>
          <p:cNvSpPr txBox="1"/>
          <p:nvPr/>
        </p:nvSpPr>
        <p:spPr>
          <a:xfrm>
            <a:off x="6108514" y="3731245"/>
            <a:ext cx="3814975" cy="400110"/>
          </a:xfrm>
          <a:prstGeom prst="rect">
            <a:avLst/>
          </a:prstGeom>
          <a:noFill/>
          <a:ln w="19050">
            <a:solidFill>
              <a:schemeClr val="bg2">
                <a:lumMod val="75000"/>
              </a:schemeClr>
            </a:solidFill>
            <a:prstDash val="dash"/>
          </a:ln>
        </p:spPr>
        <p:txBody>
          <a:bodyPr wrap="square" rtlCol="0">
            <a:spAutoFit/>
          </a:bodyPr>
          <a:lstStyle/>
          <a:p>
            <a:r>
              <a:rPr lang="en-US" altLang="zh-CN" sz="2000" dirty="0">
                <a:solidFill>
                  <a:schemeClr val="bg1"/>
                </a:solidFill>
              </a:rPr>
              <a:t>Receive external input signal</a:t>
            </a:r>
            <a:endParaRPr lang="zh-CN" altLang="en-US" sz="2000" dirty="0">
              <a:solidFill>
                <a:schemeClr val="bg1"/>
              </a:solidFill>
            </a:endParaRPr>
          </a:p>
        </p:txBody>
      </p:sp>
      <p:sp>
        <p:nvSpPr>
          <p:cNvPr id="10" name="文本框 9">
            <a:extLst>
              <a:ext uri="{FF2B5EF4-FFF2-40B4-BE49-F238E27FC236}">
                <a16:creationId xmlns:a16="http://schemas.microsoft.com/office/drawing/2014/main" id="{8F546547-C87D-4B7E-B242-E59B57AF256F}"/>
              </a:ext>
            </a:extLst>
          </p:cNvPr>
          <p:cNvSpPr txBox="1"/>
          <p:nvPr/>
        </p:nvSpPr>
        <p:spPr>
          <a:xfrm>
            <a:off x="6108513" y="2165982"/>
            <a:ext cx="3814976" cy="400110"/>
          </a:xfrm>
          <a:prstGeom prst="rect">
            <a:avLst/>
          </a:prstGeom>
          <a:noFill/>
          <a:ln w="19050">
            <a:solidFill>
              <a:schemeClr val="bg2">
                <a:lumMod val="50000"/>
              </a:schemeClr>
            </a:solidFill>
            <a:prstDash val="dash"/>
          </a:ln>
        </p:spPr>
        <p:txBody>
          <a:bodyPr wrap="square" rtlCol="0">
            <a:spAutoFit/>
          </a:bodyPr>
          <a:lstStyle/>
          <a:p>
            <a:r>
              <a:rPr lang="en-US" altLang="zh-CN" sz="2000" dirty="0">
                <a:solidFill>
                  <a:srgbClr val="FF0000"/>
                </a:solidFill>
              </a:rPr>
              <a:t>M-P neuron (functional neuron)</a:t>
            </a:r>
            <a:endParaRPr lang="zh-CN" altLang="en-US" sz="2000" dirty="0">
              <a:solidFill>
                <a:srgbClr val="FF0000"/>
              </a:solidFill>
            </a:endParaRPr>
          </a:p>
        </p:txBody>
      </p:sp>
      <p:cxnSp>
        <p:nvCxnSpPr>
          <p:cNvPr id="12" name="直接箭头连接符 11">
            <a:extLst>
              <a:ext uri="{FF2B5EF4-FFF2-40B4-BE49-F238E27FC236}">
                <a16:creationId xmlns:a16="http://schemas.microsoft.com/office/drawing/2014/main" id="{EFCE7C0A-C4D2-430C-9D2F-C448322D1C0C}"/>
              </a:ext>
            </a:extLst>
          </p:cNvPr>
          <p:cNvCxnSpPr>
            <a:cxnSpLocks/>
            <a:stCxn id="10" idx="1"/>
          </p:cNvCxnSpPr>
          <p:nvPr/>
        </p:nvCxnSpPr>
        <p:spPr>
          <a:xfrm flipH="1">
            <a:off x="5589227" y="2366037"/>
            <a:ext cx="519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8249DB9F-3A81-42A1-84F0-E408D8162A31}"/>
              </a:ext>
            </a:extLst>
          </p:cNvPr>
          <p:cNvCxnSpPr>
            <a:cxnSpLocks/>
            <a:stCxn id="9" idx="1"/>
          </p:cNvCxnSpPr>
          <p:nvPr/>
        </p:nvCxnSpPr>
        <p:spPr>
          <a:xfrm flipH="1">
            <a:off x="5589228" y="3931300"/>
            <a:ext cx="519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0AAD3E67-EC62-4C58-8FEA-C3AE9BAC5EC8}"/>
              </a:ext>
            </a:extLst>
          </p:cNvPr>
          <p:cNvSpPr/>
          <p:nvPr/>
        </p:nvSpPr>
        <p:spPr>
          <a:xfrm>
            <a:off x="1212796" y="4856835"/>
            <a:ext cx="9662567" cy="1200329"/>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2400" dirty="0">
                <a:latin typeface="华文仿宋" panose="02010600040101010101" pitchFamily="2" charset="-122"/>
                <a:ea typeface="华文仿宋" panose="02010600040101010101" pitchFamily="2" charset="-122"/>
              </a:rPr>
              <a:t>单层感知机是一个线性分类器，如果训练集是线性可分的话， 那么它就可以保证收敛。然而这种模型有很多局限性。</a:t>
            </a:r>
          </a:p>
        </p:txBody>
      </p:sp>
    </p:spTree>
    <p:extLst>
      <p:ext uri="{BB962C8B-B14F-4D97-AF65-F5344CB8AC3E}">
        <p14:creationId xmlns:p14="http://schemas.microsoft.com/office/powerpoint/2010/main" val="41122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3329AA7-8B86-458B-AC1F-251BD3CBE202}"/>
              </a:ext>
            </a:extLst>
          </p:cNvPr>
          <p:cNvSpPr>
            <a:spLocks noGrp="1"/>
          </p:cNvSpPr>
          <p:nvPr>
            <p:ph type="sldNum" sz="quarter" idx="12"/>
          </p:nvPr>
        </p:nvSpPr>
        <p:spPr/>
        <p:txBody>
          <a:bodyPr/>
          <a:lstStyle/>
          <a:p>
            <a:fld id="{83246F95-C531-4BBA-91F1-4C98EB2C9332}" type="slidenum">
              <a:rPr lang="zh-CN" altLang="en-US" smtClean="0"/>
              <a:t>55</a:t>
            </a:fld>
            <a:endParaRPr lang="zh-CN" altLang="en-US" dirty="0"/>
          </a:p>
        </p:txBody>
      </p:sp>
      <p:sp>
        <p:nvSpPr>
          <p:cNvPr id="4" name="标题 3">
            <a:extLst>
              <a:ext uri="{FF2B5EF4-FFF2-40B4-BE49-F238E27FC236}">
                <a16:creationId xmlns:a16="http://schemas.microsoft.com/office/drawing/2014/main" id="{100C1BE2-CCE9-474E-B4B7-0E35F824DAAC}"/>
              </a:ext>
            </a:extLst>
          </p:cNvPr>
          <p:cNvSpPr>
            <a:spLocks noGrp="1"/>
          </p:cNvSpPr>
          <p:nvPr>
            <p:ph type="title"/>
          </p:nvPr>
        </p:nvSpPr>
        <p:spPr>
          <a:xfrm>
            <a:off x="723900" y="342642"/>
            <a:ext cx="7886700" cy="639585"/>
          </a:xfrm>
        </p:spPr>
        <p:txBody>
          <a:bodyPr>
            <a:noAutofit/>
          </a:bodyPr>
          <a:lstStyle/>
          <a:p>
            <a:r>
              <a:rPr lang="zh-CN" altLang="en-US" sz="4800" dirty="0">
                <a:solidFill>
                  <a:schemeClr val="tx1"/>
                </a:solidFill>
                <a:latin typeface="华文仿宋" panose="02010600040101010101" pitchFamily="2" charset="-122"/>
                <a:ea typeface="华文仿宋" panose="02010600040101010101" pitchFamily="2" charset="-122"/>
              </a:rPr>
              <a:t>局限性</a:t>
            </a:r>
          </a:p>
        </p:txBody>
      </p:sp>
      <p:sp>
        <p:nvSpPr>
          <p:cNvPr id="8" name="内容占位符 7">
            <a:extLst>
              <a:ext uri="{FF2B5EF4-FFF2-40B4-BE49-F238E27FC236}">
                <a16:creationId xmlns:a16="http://schemas.microsoft.com/office/drawing/2014/main" id="{E96E079F-E063-45D8-B3CA-41560235262A}"/>
              </a:ext>
            </a:extLst>
          </p:cNvPr>
          <p:cNvSpPr>
            <a:spLocks noGrp="1"/>
          </p:cNvSpPr>
          <p:nvPr>
            <p:ph idx="1"/>
          </p:nvPr>
        </p:nvSpPr>
        <p:spPr>
          <a:xfrm>
            <a:off x="1493083" y="1131714"/>
            <a:ext cx="9584648" cy="1589001"/>
          </a:xfrm>
        </p:spPr>
        <p:txBody>
          <a:bodyPr>
            <a:normAutofit/>
          </a:bodyPr>
          <a:lstStyle/>
          <a:p>
            <a:pPr>
              <a:lnSpc>
                <a:spcPct val="170000"/>
              </a:lnSpc>
              <a:buFont typeface="Wingdings" panose="05000000000000000000" pitchFamily="2" charset="2"/>
              <a:buChar char="Ø"/>
            </a:pPr>
            <a:r>
              <a:rPr lang="zh-CN" altLang="en-US" dirty="0">
                <a:solidFill>
                  <a:schemeClr val="tx1"/>
                </a:solidFill>
                <a:latin typeface="华文仿宋" panose="02010600040101010101" pitchFamily="2" charset="-122"/>
                <a:ea typeface="华文仿宋" panose="02010600040101010101" pitchFamily="2" charset="-122"/>
              </a:rPr>
              <a:t>在</a:t>
            </a:r>
            <a:r>
              <a:rPr lang="en-US" altLang="zh-CN" dirty="0">
                <a:solidFill>
                  <a:schemeClr val="tx1"/>
                </a:solidFill>
                <a:latin typeface="华文仿宋" panose="02010600040101010101" pitchFamily="2" charset="-122"/>
                <a:ea typeface="华文仿宋" panose="02010600040101010101" pitchFamily="2" charset="-122"/>
              </a:rPr>
              <a:t>1969</a:t>
            </a:r>
            <a:r>
              <a:rPr lang="zh-CN" altLang="en-US" dirty="0">
                <a:solidFill>
                  <a:schemeClr val="tx1"/>
                </a:solidFill>
                <a:latin typeface="华文仿宋" panose="02010600040101010101" pitchFamily="2" charset="-122"/>
                <a:ea typeface="华文仿宋" panose="02010600040101010101" pitchFamily="2" charset="-122"/>
              </a:rPr>
              <a:t>年，</a:t>
            </a:r>
            <a:r>
              <a:rPr lang="en-US" altLang="zh-CN" dirty="0">
                <a:solidFill>
                  <a:schemeClr val="tx1"/>
                </a:solidFill>
                <a:latin typeface="华文仿宋" panose="02010600040101010101" pitchFamily="2" charset="-122"/>
                <a:ea typeface="华文仿宋" panose="02010600040101010101" pitchFamily="2" charset="-122"/>
              </a:rPr>
              <a:t>Marvin Minsky,  Seymour </a:t>
            </a:r>
            <a:r>
              <a:rPr lang="en-US" altLang="zh-CN" dirty="0" err="1">
                <a:solidFill>
                  <a:schemeClr val="tx1"/>
                </a:solidFill>
                <a:latin typeface="华文仿宋" panose="02010600040101010101" pitchFamily="2" charset="-122"/>
                <a:ea typeface="华文仿宋" panose="02010600040101010101" pitchFamily="2" charset="-122"/>
              </a:rPr>
              <a:t>Papert</a:t>
            </a:r>
            <a:r>
              <a:rPr lang="zh-CN" altLang="en-US" dirty="0">
                <a:solidFill>
                  <a:schemeClr val="tx1"/>
                </a:solidFill>
                <a:latin typeface="华文仿宋" panose="02010600040101010101" pitchFamily="2" charset="-122"/>
                <a:ea typeface="华文仿宋" panose="02010600040101010101" pitchFamily="2" charset="-122"/>
              </a:rPr>
              <a:t>证明了单层感知机只能处理线性可分的问题</a:t>
            </a:r>
          </a:p>
        </p:txBody>
      </p:sp>
      <p:pic>
        <p:nvPicPr>
          <p:cNvPr id="9" name="Picture 2" descr="“perceptron xor”的图片搜索结果">
            <a:extLst>
              <a:ext uri="{FF2B5EF4-FFF2-40B4-BE49-F238E27FC236}">
                <a16:creationId xmlns:a16="http://schemas.microsoft.com/office/drawing/2014/main" id="{FC9D44FD-D683-4C91-B753-3996F5A8A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826" y="2757440"/>
            <a:ext cx="7434564" cy="372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5995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76728" y="1424066"/>
            <a:ext cx="10410669" cy="45570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a:extLst>
              <a:ext uri="{FF2B5EF4-FFF2-40B4-BE49-F238E27FC236}">
                <a16:creationId xmlns:a16="http://schemas.microsoft.com/office/drawing/2014/main" id="{B350BBA1-490D-46D2-85F3-791CA4D0B19C}"/>
              </a:ext>
            </a:extLst>
          </p:cNvPr>
          <p:cNvSpPr>
            <a:spLocks noGrp="1"/>
          </p:cNvSpPr>
          <p:nvPr>
            <p:ph type="title"/>
          </p:nvPr>
        </p:nvSpPr>
        <p:spPr>
          <a:xfrm>
            <a:off x="1020892" y="455174"/>
            <a:ext cx="7886700" cy="668543"/>
          </a:xfrm>
        </p:spPr>
        <p:txBody>
          <a:bodyPr>
            <a:normAutofit fontScale="90000"/>
          </a:bodyPr>
          <a:lstStyle/>
          <a:p>
            <a:r>
              <a:rPr lang="zh-CN" altLang="en-US" b="1" dirty="0">
                <a:solidFill>
                  <a:schemeClr val="tx1"/>
                </a:solidFill>
              </a:rPr>
              <a:t>多层感知机</a:t>
            </a:r>
          </a:p>
        </p:txBody>
      </p:sp>
      <p:pic>
        <p:nvPicPr>
          <p:cNvPr id="2" name="图片 1">
            <a:extLst>
              <a:ext uri="{FF2B5EF4-FFF2-40B4-BE49-F238E27FC236}">
                <a16:creationId xmlns:a16="http://schemas.microsoft.com/office/drawing/2014/main" id="{E0D150AB-5694-4C4C-AEFC-A024051732A8}"/>
              </a:ext>
            </a:extLst>
          </p:cNvPr>
          <p:cNvPicPr>
            <a:picLocks noChangeAspect="1"/>
          </p:cNvPicPr>
          <p:nvPr/>
        </p:nvPicPr>
        <p:blipFill>
          <a:blip r:embed="rId3"/>
          <a:stretch>
            <a:fillRect/>
          </a:stretch>
        </p:blipFill>
        <p:spPr>
          <a:xfrm>
            <a:off x="1599201" y="1760286"/>
            <a:ext cx="4991269" cy="3959495"/>
          </a:xfrm>
          <a:prstGeom prst="rect">
            <a:avLst/>
          </a:prstGeom>
        </p:spPr>
      </p:pic>
      <p:sp>
        <p:nvSpPr>
          <p:cNvPr id="8" name="矩形 7">
            <a:extLst>
              <a:ext uri="{FF2B5EF4-FFF2-40B4-BE49-F238E27FC236}">
                <a16:creationId xmlns:a16="http://schemas.microsoft.com/office/drawing/2014/main" id="{6F892505-CAB8-4E45-B80A-63A7E9E43B50}"/>
              </a:ext>
            </a:extLst>
          </p:cNvPr>
          <p:cNvSpPr/>
          <p:nvPr/>
        </p:nvSpPr>
        <p:spPr>
          <a:xfrm>
            <a:off x="6714893" y="1760286"/>
            <a:ext cx="4434039" cy="1661993"/>
          </a:xfrm>
          <a:prstGeom prst="rect">
            <a:avLst/>
          </a:prstGeom>
          <a:ln w="19050">
            <a:solidFill>
              <a:schemeClr val="tx1"/>
            </a:solidFill>
            <a:prstDash val="dash"/>
          </a:ln>
        </p:spPr>
        <p:txBody>
          <a:bodyPr wrap="square">
            <a:spAutoFit/>
          </a:bodyPr>
          <a:lstStyle/>
          <a:p>
            <a:r>
              <a:rPr lang="zh-CN" altLang="en-US" sz="2400" b="1" dirty="0">
                <a:solidFill>
                  <a:schemeClr val="accent6">
                    <a:lumMod val="75000"/>
                  </a:schemeClr>
                </a:solidFill>
              </a:rPr>
              <a:t>全连接</a:t>
            </a:r>
            <a:endParaRPr lang="en-US" altLang="zh-CN" sz="2400" b="1" dirty="0">
              <a:solidFill>
                <a:schemeClr val="accent6">
                  <a:lumMod val="75000"/>
                </a:schemeClr>
              </a:solidFill>
            </a:endParaRPr>
          </a:p>
          <a:p>
            <a:r>
              <a:rPr lang="zh-CN" altLang="en-US" sz="2600" dirty="0">
                <a:solidFill>
                  <a:schemeClr val="bg1"/>
                </a:solidFill>
                <a:latin typeface="华文仿宋" panose="02010600040101010101" pitchFamily="2" charset="-122"/>
                <a:ea typeface="华文仿宋" panose="02010600040101010101" pitchFamily="2" charset="-122"/>
              </a:rPr>
              <a:t>每个神经元连接到前一层的每个神经元，并且每个连接都有自己的权重。</a:t>
            </a:r>
          </a:p>
        </p:txBody>
      </p:sp>
      <p:sp>
        <p:nvSpPr>
          <p:cNvPr id="9" name="矩形 8">
            <a:extLst>
              <a:ext uri="{FF2B5EF4-FFF2-40B4-BE49-F238E27FC236}">
                <a16:creationId xmlns:a16="http://schemas.microsoft.com/office/drawing/2014/main" id="{3C8A5A2D-B122-402F-AA04-FB265D0DFD61}"/>
              </a:ext>
            </a:extLst>
          </p:cNvPr>
          <p:cNvSpPr/>
          <p:nvPr/>
        </p:nvSpPr>
        <p:spPr>
          <a:xfrm>
            <a:off x="6714893" y="3490736"/>
            <a:ext cx="4638907" cy="2062103"/>
          </a:xfrm>
          <a:prstGeom prst="rect">
            <a:avLst/>
          </a:prstGeom>
          <a:ln w="19050">
            <a:solidFill>
              <a:schemeClr val="tx1"/>
            </a:solidFill>
            <a:prstDash val="dash"/>
          </a:ln>
        </p:spPr>
        <p:txBody>
          <a:bodyPr wrap="square">
            <a:spAutoFit/>
          </a:bodyPr>
          <a:lstStyle/>
          <a:p>
            <a:r>
              <a:rPr lang="zh-CN" altLang="en-US" sz="2400" b="1" dirty="0">
                <a:solidFill>
                  <a:schemeClr val="accent6">
                    <a:lumMod val="75000"/>
                  </a:schemeClr>
                </a:solidFill>
              </a:rPr>
              <a:t>前馈</a:t>
            </a:r>
            <a:endParaRPr lang="en-US" altLang="zh-CN" sz="2400" b="1" dirty="0">
              <a:solidFill>
                <a:schemeClr val="accent6">
                  <a:lumMod val="75000"/>
                </a:schemeClr>
              </a:solidFill>
            </a:endParaRPr>
          </a:p>
          <a:p>
            <a:r>
              <a:rPr lang="zh-CN" altLang="en-US" sz="2600" dirty="0">
                <a:solidFill>
                  <a:schemeClr val="bg1"/>
                </a:solidFill>
                <a:latin typeface="华文仿宋" panose="02010600040101010101" pitchFamily="2" charset="-122"/>
                <a:ea typeface="华文仿宋" panose="02010600040101010101" pitchFamily="2" charset="-122"/>
                <a:cs typeface="Verdana" panose="020B0604030504040204" pitchFamily="34" charset="0"/>
              </a:rPr>
              <a:t>信息只向一个方向移动，从输入节点，通过隐藏节点（如果有的话），到输出节点。网络中没有循环。</a:t>
            </a:r>
          </a:p>
        </p:txBody>
      </p:sp>
    </p:spTree>
    <p:extLst>
      <p:ext uri="{BB962C8B-B14F-4D97-AF65-F5344CB8AC3E}">
        <p14:creationId xmlns:p14="http://schemas.microsoft.com/office/powerpoint/2010/main" val="263914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350BBA1-490D-46D2-85F3-791CA4D0B19C}"/>
              </a:ext>
            </a:extLst>
          </p:cNvPr>
          <p:cNvSpPr>
            <a:spLocks noGrp="1"/>
          </p:cNvSpPr>
          <p:nvPr>
            <p:ph type="title"/>
          </p:nvPr>
        </p:nvSpPr>
        <p:spPr>
          <a:xfrm>
            <a:off x="314793" y="365127"/>
            <a:ext cx="10643017" cy="668543"/>
          </a:xfrm>
        </p:spPr>
        <p:txBody>
          <a:bodyPr>
            <a:noAutofit/>
          </a:bodyPr>
          <a:lstStyle/>
          <a:p>
            <a:r>
              <a:rPr lang="zh-CN" altLang="en-US" sz="4400" b="1" dirty="0">
                <a:solidFill>
                  <a:schemeClr val="tx1"/>
                </a:solidFill>
                <a:latin typeface="华文仿宋" panose="02010600040101010101" pitchFamily="2" charset="-122"/>
                <a:ea typeface="华文仿宋" panose="02010600040101010101" pitchFamily="2" charset="-122"/>
              </a:rPr>
              <a:t>反向传播算法</a:t>
            </a:r>
            <a:r>
              <a:rPr lang="en-US" altLang="zh-CN" sz="4400" b="1" dirty="0">
                <a:solidFill>
                  <a:schemeClr val="tx1"/>
                </a:solidFill>
                <a:latin typeface="华文仿宋" panose="02010600040101010101" pitchFamily="2" charset="-122"/>
                <a:ea typeface="华文仿宋" panose="02010600040101010101" pitchFamily="2" charset="-122"/>
              </a:rPr>
              <a:t>(Back Propagation)</a:t>
            </a:r>
            <a:endParaRPr lang="zh-CN" altLang="en-US" sz="4400" b="1" dirty="0">
              <a:solidFill>
                <a:schemeClr val="tx1"/>
              </a:solidFill>
              <a:latin typeface="华文仿宋" panose="02010600040101010101" pitchFamily="2" charset="-122"/>
              <a:ea typeface="华文仿宋" panose="02010600040101010101" pitchFamily="2" charset="-122"/>
            </a:endParaRPr>
          </a:p>
        </p:txBody>
      </p:sp>
      <p:sp>
        <p:nvSpPr>
          <p:cNvPr id="7" name="矩形 6">
            <a:extLst>
              <a:ext uri="{FF2B5EF4-FFF2-40B4-BE49-F238E27FC236}">
                <a16:creationId xmlns:a16="http://schemas.microsoft.com/office/drawing/2014/main" id="{0CDB0DD3-C830-4D34-8689-F8AEEA55DA6D}"/>
              </a:ext>
            </a:extLst>
          </p:cNvPr>
          <p:cNvSpPr/>
          <p:nvPr/>
        </p:nvSpPr>
        <p:spPr>
          <a:xfrm>
            <a:off x="5034245" y="1555265"/>
            <a:ext cx="6403250" cy="3416320"/>
          </a:xfrm>
          <a:prstGeom prst="rect">
            <a:avLst/>
          </a:prstGeom>
        </p:spPr>
        <p:txBody>
          <a:bodyPr wrap="square">
            <a:spAutoFit/>
          </a:bodyPr>
          <a:lstStyle/>
          <a:p>
            <a:pPr>
              <a:lnSpc>
                <a:spcPct val="150000"/>
              </a:lnSpc>
            </a:pPr>
            <a:r>
              <a:rPr lang="zh-CN" altLang="en-US" sz="2400" dirty="0">
                <a:latin typeface="华文仿宋" panose="02010600040101010101" pitchFamily="2" charset="-122"/>
                <a:ea typeface="华文仿宋" panose="02010600040101010101" pitchFamily="2" charset="-122"/>
              </a:rPr>
              <a:t>第一次打破非线性诅咒的是深度学习之父</a:t>
            </a:r>
            <a:r>
              <a:rPr lang="zh-CN" altLang="en-US" sz="2400" b="1" dirty="0">
                <a:latin typeface="华文仿宋" panose="02010600040101010101" pitchFamily="2" charset="-122"/>
                <a:ea typeface="华文仿宋" panose="02010600040101010101" pitchFamily="2" charset="-122"/>
              </a:rPr>
              <a:t>杰弗里</a:t>
            </a:r>
            <a:r>
              <a:rPr lang="en-US" altLang="zh-CN" sz="2400" b="1" dirty="0">
                <a:latin typeface="华文仿宋" panose="02010600040101010101" pitchFamily="2" charset="-122"/>
                <a:ea typeface="华文仿宋" panose="02010600040101010101" pitchFamily="2" charset="-122"/>
              </a:rPr>
              <a:t>·</a:t>
            </a:r>
            <a:r>
              <a:rPr lang="zh-CN" altLang="en-US" sz="2400" b="1" dirty="0">
                <a:latin typeface="华文仿宋" panose="02010600040101010101" pitchFamily="2" charset="-122"/>
                <a:ea typeface="华文仿宋" panose="02010600040101010101" pitchFamily="2" charset="-122"/>
              </a:rPr>
              <a:t>辛顿</a:t>
            </a:r>
            <a:r>
              <a:rPr lang="zh-CN" altLang="en-US" sz="2400" dirty="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Geoffrey Hinton</a:t>
            </a:r>
            <a:r>
              <a:rPr lang="zh-CN" altLang="en-US" sz="2400" dirty="0">
                <a:latin typeface="华文仿宋" panose="02010600040101010101" pitchFamily="2" charset="-122"/>
                <a:ea typeface="华文仿宋" panose="02010600040101010101" pitchFamily="2" charset="-122"/>
              </a:rPr>
              <a:t>），其在</a:t>
            </a:r>
            <a:r>
              <a:rPr lang="en-US" altLang="zh-CN" sz="2400" dirty="0">
                <a:latin typeface="华文仿宋" panose="02010600040101010101" pitchFamily="2" charset="-122"/>
                <a:ea typeface="华文仿宋" panose="02010600040101010101" pitchFamily="2" charset="-122"/>
              </a:rPr>
              <a:t>1986</a:t>
            </a:r>
            <a:r>
              <a:rPr lang="zh-CN" altLang="en-US" sz="2400" dirty="0">
                <a:latin typeface="华文仿宋" panose="02010600040101010101" pitchFamily="2" charset="-122"/>
                <a:ea typeface="华文仿宋" panose="02010600040101010101" pitchFamily="2" charset="-122"/>
              </a:rPr>
              <a:t>年发明了适用于多层感知器（</a:t>
            </a:r>
            <a:r>
              <a:rPr lang="en-US" altLang="zh-CN" sz="2400" dirty="0">
                <a:latin typeface="华文仿宋" panose="02010600040101010101" pitchFamily="2" charset="-122"/>
                <a:ea typeface="华文仿宋" panose="02010600040101010101" pitchFamily="2" charset="-122"/>
              </a:rPr>
              <a:t>MLP</a:t>
            </a:r>
            <a:r>
              <a:rPr lang="zh-CN" altLang="en-US" sz="2400" dirty="0">
                <a:latin typeface="华文仿宋" panose="02010600040101010101" pitchFamily="2" charset="-122"/>
                <a:ea typeface="华文仿宋" panose="02010600040101010101" pitchFamily="2" charset="-122"/>
              </a:rPr>
              <a:t>）的</a:t>
            </a:r>
            <a:r>
              <a:rPr lang="en-US" altLang="zh-CN" sz="2400" dirty="0">
                <a:latin typeface="华文仿宋" panose="02010600040101010101" pitchFamily="2" charset="-122"/>
                <a:ea typeface="华文仿宋" panose="02010600040101010101" pitchFamily="2" charset="-122"/>
              </a:rPr>
              <a:t>BP</a:t>
            </a:r>
            <a:r>
              <a:rPr lang="zh-CN" altLang="en-US" sz="2400" dirty="0">
                <a:latin typeface="华文仿宋" panose="02010600040101010101" pitchFamily="2" charset="-122"/>
                <a:ea typeface="华文仿宋" panose="02010600040101010101" pitchFamily="2" charset="-122"/>
              </a:rPr>
              <a:t>算法（反向传播算法），并采用</a:t>
            </a:r>
            <a:r>
              <a:rPr lang="en-US" altLang="zh-CN" sz="2400" dirty="0">
                <a:latin typeface="华文仿宋" panose="02010600040101010101" pitchFamily="2" charset="-122"/>
                <a:ea typeface="华文仿宋" panose="02010600040101010101" pitchFamily="2" charset="-122"/>
              </a:rPr>
              <a:t>Sigmoid</a:t>
            </a:r>
            <a:r>
              <a:rPr lang="zh-CN" altLang="en-US" sz="2400" dirty="0">
                <a:latin typeface="华文仿宋" panose="02010600040101010101" pitchFamily="2" charset="-122"/>
                <a:ea typeface="华文仿宋" panose="02010600040101010101" pitchFamily="2" charset="-122"/>
              </a:rPr>
              <a:t>激活函数进行非线性映射，有效解决了非线性分类和学习的问题。该方法引起了神经网络的第二次</a:t>
            </a:r>
            <a:r>
              <a:rPr lang="zh-CN" altLang="en-US" sz="2400" dirty="0" smtClean="0">
                <a:latin typeface="华文仿宋" panose="02010600040101010101" pitchFamily="2" charset="-122"/>
                <a:ea typeface="华文仿宋" panose="02010600040101010101" pitchFamily="2" charset="-122"/>
              </a:rPr>
              <a:t>热潮。</a:t>
            </a:r>
            <a:endParaRPr lang="zh-CN" altLang="en-US" sz="2400" dirty="0">
              <a:latin typeface="华文仿宋" panose="02010600040101010101" pitchFamily="2" charset="-122"/>
              <a:ea typeface="华文仿宋" panose="02010600040101010101" pitchFamily="2" charset="-122"/>
            </a:endParaRPr>
          </a:p>
        </p:txBody>
      </p:sp>
      <p:pic>
        <p:nvPicPr>
          <p:cNvPr id="8" name="Picture 6" descr="“hinton”的图片搜索结果">
            <a:extLst>
              <a:ext uri="{FF2B5EF4-FFF2-40B4-BE49-F238E27FC236}">
                <a16:creationId xmlns:a16="http://schemas.microsoft.com/office/drawing/2014/main" id="{353C301D-7849-4872-974E-BFE1BDA83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16" y="1305313"/>
            <a:ext cx="2922933" cy="3795619"/>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C3E3DBB2-F3A9-41FB-BF3D-C33CF9284DBA}"/>
              </a:ext>
            </a:extLst>
          </p:cNvPr>
          <p:cNvSpPr/>
          <p:nvPr/>
        </p:nvSpPr>
        <p:spPr>
          <a:xfrm>
            <a:off x="1399404" y="5429437"/>
            <a:ext cx="3634841" cy="369332"/>
          </a:xfrm>
          <a:prstGeom prst="rect">
            <a:avLst/>
          </a:prstGeom>
        </p:spPr>
        <p:txBody>
          <a:bodyPr wrap="none">
            <a:spAutoFit/>
          </a:bodyPr>
          <a:lstStyle/>
          <a:p>
            <a:r>
              <a:rPr lang="zh-CN" altLang="en-US" dirty="0"/>
              <a:t>http://www.cs.toronto.edu/~hinton/</a:t>
            </a:r>
          </a:p>
        </p:txBody>
      </p:sp>
    </p:spTree>
    <p:extLst>
      <p:ext uri="{BB962C8B-B14F-4D97-AF65-F5344CB8AC3E}">
        <p14:creationId xmlns:p14="http://schemas.microsoft.com/office/powerpoint/2010/main" val="12303433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412837" y="1145389"/>
            <a:ext cx="5717360" cy="44084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a:extLst>
              <a:ext uri="{FF2B5EF4-FFF2-40B4-BE49-F238E27FC236}">
                <a16:creationId xmlns:a16="http://schemas.microsoft.com/office/drawing/2014/main" id="{4E79D0B1-A2F0-48D2-A88A-47091BD9EBE7}"/>
              </a:ext>
            </a:extLst>
          </p:cNvPr>
          <p:cNvSpPr>
            <a:spLocks noGrp="1"/>
          </p:cNvSpPr>
          <p:nvPr>
            <p:ph type="title"/>
          </p:nvPr>
        </p:nvSpPr>
        <p:spPr>
          <a:xfrm>
            <a:off x="826020" y="327307"/>
            <a:ext cx="7886700" cy="609601"/>
          </a:xfrm>
        </p:spPr>
        <p:txBody>
          <a:bodyPr>
            <a:noAutofit/>
          </a:bodyPr>
          <a:lstStyle/>
          <a:p>
            <a:r>
              <a:rPr lang="en-US" altLang="zh-CN" sz="4000" dirty="0">
                <a:solidFill>
                  <a:schemeClr val="tx1"/>
                </a:solidFill>
                <a:latin typeface="华文仿宋" panose="02010600040101010101" pitchFamily="2" charset="-122"/>
                <a:ea typeface="华文仿宋" panose="02010600040101010101" pitchFamily="2" charset="-122"/>
              </a:rPr>
              <a:t>Sigmoid </a:t>
            </a:r>
            <a:r>
              <a:rPr lang="zh-CN" altLang="en-US" sz="4000" dirty="0">
                <a:solidFill>
                  <a:schemeClr val="tx1"/>
                </a:solidFill>
                <a:latin typeface="华文仿宋" panose="02010600040101010101" pitchFamily="2" charset="-122"/>
                <a:ea typeface="华文仿宋" panose="02010600040101010101" pitchFamily="2" charset="-122"/>
              </a:rPr>
              <a:t>激活函数</a:t>
            </a:r>
          </a:p>
        </p:txBody>
      </p:sp>
      <p:pic>
        <p:nvPicPr>
          <p:cNvPr id="11" name="图片 10">
            <a:extLst>
              <a:ext uri="{FF2B5EF4-FFF2-40B4-BE49-F238E27FC236}">
                <a16:creationId xmlns:a16="http://schemas.microsoft.com/office/drawing/2014/main" id="{27D8705F-7FCB-4615-9AC4-639057D1E191}"/>
              </a:ext>
            </a:extLst>
          </p:cNvPr>
          <p:cNvPicPr>
            <a:picLocks noChangeAspect="1"/>
          </p:cNvPicPr>
          <p:nvPr/>
        </p:nvPicPr>
        <p:blipFill>
          <a:blip r:embed="rId3"/>
          <a:stretch>
            <a:fillRect/>
          </a:stretch>
        </p:blipFill>
        <p:spPr>
          <a:xfrm>
            <a:off x="826020" y="1130399"/>
            <a:ext cx="4586817" cy="4423457"/>
          </a:xfrm>
          <a:prstGeom prst="rect">
            <a:avLst/>
          </a:prstGeom>
        </p:spPr>
      </p:pic>
      <p:pic>
        <p:nvPicPr>
          <p:cNvPr id="16386" name="Picture 2" descr="http://latex.codecogs.com/png.latex?%5Cdpi%7B150%7D%20%5Clarge%20f%27%28x%29%3Df%28x%29%281-f%28x%29%29">
            <a:extLst>
              <a:ext uri="{FF2B5EF4-FFF2-40B4-BE49-F238E27FC236}">
                <a16:creationId xmlns:a16="http://schemas.microsoft.com/office/drawing/2014/main" id="{F40EB34D-FA9C-440F-91EC-5A716D6A4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658" y="1659787"/>
            <a:ext cx="2733675" cy="2952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latex.codecogs.com/png.latex?%5Cdpi%7B200%7D%20f%28x%29%3D%5Cfrac%7B1%7D%7B1&amp;plus;e%5E%7B-x%7D%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729" y="1469286"/>
            <a:ext cx="2038350" cy="6762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1415DC82-5971-4DA9-B383-421BFD8A17EB}"/>
              </a:ext>
            </a:extLst>
          </p:cNvPr>
          <p:cNvGrpSpPr/>
          <p:nvPr/>
        </p:nvGrpSpPr>
        <p:grpSpPr>
          <a:xfrm>
            <a:off x="3920573" y="4070334"/>
            <a:ext cx="4690027" cy="1351156"/>
            <a:chOff x="3552825" y="4134678"/>
            <a:chExt cx="4690027" cy="1351156"/>
          </a:xfrm>
        </p:grpSpPr>
        <p:pic>
          <p:nvPicPr>
            <p:cNvPr id="12290" name="Picture 2" descr="http://latex.codecogs.com/png.latex?%5CLARGE%20f%28%5Csum_%7Bi%3D1%7D%5E%7Bn%7Dw_ix_i-b%29%3D%5Cfrac%7B1%7D%7B1&amp;plus;e%5E%7B-%28%5Csum_%7Bi%3D1%7D%5E%7Bn%7Dw_ix_i-b%20%29%7D%7D">
              <a:extLst>
                <a:ext uri="{FF2B5EF4-FFF2-40B4-BE49-F238E27FC236}">
                  <a16:creationId xmlns:a16="http://schemas.microsoft.com/office/drawing/2014/main" id="{D0C7988C-19BC-4645-9546-D88B93B03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4449" y="4395221"/>
              <a:ext cx="4429125" cy="82867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19AB616-D071-4A9C-B6E9-0338A957F609}"/>
                </a:ext>
              </a:extLst>
            </p:cNvPr>
            <p:cNvSpPr/>
            <p:nvPr/>
          </p:nvSpPr>
          <p:spPr>
            <a:xfrm>
              <a:off x="3552825" y="4134678"/>
              <a:ext cx="4690027" cy="13511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E007F47C-02D9-4607-BAC9-AB99F2BCCCC4}"/>
              </a:ext>
            </a:extLst>
          </p:cNvPr>
          <p:cNvSpPr/>
          <p:nvPr/>
        </p:nvSpPr>
        <p:spPr>
          <a:xfrm>
            <a:off x="5076825" y="5679325"/>
            <a:ext cx="3812262" cy="369332"/>
          </a:xfrm>
          <a:prstGeom prst="rect">
            <a:avLst/>
          </a:prstGeom>
          <a:solidFill>
            <a:schemeClr val="tx1"/>
          </a:solidFill>
        </p:spPr>
        <p:txBody>
          <a:bodyPr wrap="none">
            <a:spAutoFit/>
          </a:bodyPr>
          <a:lstStyle/>
          <a:p>
            <a:r>
              <a:rPr lang="en-US" altLang="zh-CN" b="1" i="1" dirty="0">
                <a:solidFill>
                  <a:srgbClr val="333333"/>
                </a:solidFill>
                <a:latin typeface="q_serif"/>
              </a:rPr>
              <a:t>make neural networks non-linear</a:t>
            </a:r>
            <a:endParaRPr lang="zh-CN" altLang="en-US" dirty="0"/>
          </a:p>
        </p:txBody>
      </p:sp>
    </p:spTree>
    <p:extLst>
      <p:ext uri="{BB962C8B-B14F-4D97-AF65-F5344CB8AC3E}">
        <p14:creationId xmlns:p14="http://schemas.microsoft.com/office/powerpoint/2010/main" val="33230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9CFEC6B-AF9E-459B-A741-F391A9EF2754}"/>
              </a:ext>
            </a:extLst>
          </p:cNvPr>
          <p:cNvSpPr>
            <a:spLocks noGrp="1"/>
          </p:cNvSpPr>
          <p:nvPr>
            <p:ph type="title"/>
          </p:nvPr>
        </p:nvSpPr>
        <p:spPr>
          <a:xfrm>
            <a:off x="578682" y="322591"/>
            <a:ext cx="7886700" cy="642039"/>
          </a:xfrm>
        </p:spPr>
        <p:txBody>
          <a:bodyPr>
            <a:normAutofit fontScale="90000"/>
          </a:bodyPr>
          <a:lstStyle/>
          <a:p>
            <a:r>
              <a:rPr lang="en-US" altLang="zh-CN" b="1" dirty="0" err="1">
                <a:solidFill>
                  <a:schemeClr val="tx1"/>
                </a:solidFill>
                <a:latin typeface="华文仿宋" panose="02010600040101010101" pitchFamily="2" charset="-122"/>
                <a:ea typeface="华文仿宋" panose="02010600040101010101" pitchFamily="2" charset="-122"/>
              </a:rPr>
              <a:t>LeNet</a:t>
            </a:r>
            <a:endParaRPr lang="zh-CN" altLang="en-US" b="1" dirty="0">
              <a:solidFill>
                <a:schemeClr val="tx1"/>
              </a:solidFill>
              <a:latin typeface="华文仿宋" panose="02010600040101010101" pitchFamily="2" charset="-122"/>
              <a:ea typeface="华文仿宋" panose="02010600040101010101" pitchFamily="2" charset="-122"/>
            </a:endParaRPr>
          </a:p>
        </p:txBody>
      </p:sp>
      <p:pic>
        <p:nvPicPr>
          <p:cNvPr id="14338" name="Picture 2" descr="Lenet">
            <a:extLst>
              <a:ext uri="{FF2B5EF4-FFF2-40B4-BE49-F238E27FC236}">
                <a16:creationId xmlns:a16="http://schemas.microsoft.com/office/drawing/2014/main" id="{BB712D7A-CD4E-454C-8C03-D64B6915EA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74788" y="2808249"/>
            <a:ext cx="4323847" cy="293589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7852581B-EEC4-4B4E-A3A2-95BDAAF4EBB9}"/>
              </a:ext>
            </a:extLst>
          </p:cNvPr>
          <p:cNvSpPr/>
          <p:nvPr/>
        </p:nvSpPr>
        <p:spPr>
          <a:xfrm>
            <a:off x="1176578" y="1142361"/>
            <a:ext cx="10177221" cy="1323439"/>
          </a:xfrm>
          <a:prstGeom prst="rect">
            <a:avLst/>
          </a:prstGeom>
        </p:spPr>
        <p:txBody>
          <a:bodyPr wrap="square">
            <a:spAutoFit/>
          </a:bodyPr>
          <a:lstStyle/>
          <a:p>
            <a:pPr marL="342900" indent="-342900">
              <a:lnSpc>
                <a:spcPct val="150000"/>
              </a:lnSpc>
              <a:buFont typeface="Wingdings" panose="05000000000000000000" pitchFamily="2" charset="2"/>
              <a:buChar char="Ø"/>
            </a:pPr>
            <a:r>
              <a:rPr lang="en-US" altLang="zh-CN" sz="2800" dirty="0">
                <a:latin typeface="华文仿宋" panose="02010600040101010101" pitchFamily="2" charset="-122"/>
                <a:ea typeface="华文仿宋" panose="02010600040101010101" pitchFamily="2" charset="-122"/>
              </a:rPr>
              <a:t>1989 </a:t>
            </a:r>
            <a:r>
              <a:rPr lang="zh-CN" altLang="en-US" sz="2800" dirty="0">
                <a:latin typeface="华文仿宋" panose="02010600040101010101" pitchFamily="2" charset="-122"/>
                <a:ea typeface="华文仿宋" panose="02010600040101010101" pitchFamily="2" charset="-122"/>
              </a:rPr>
              <a:t>年。 </a:t>
            </a:r>
            <a:r>
              <a:rPr lang="en-US" altLang="zh-CN" sz="2800" dirty="0">
                <a:latin typeface="华文仿宋" panose="02010600040101010101" pitchFamily="2" charset="-122"/>
                <a:ea typeface="华文仿宋" panose="02010600040101010101" pitchFamily="2" charset="-122"/>
              </a:rPr>
              <a:t>Yann LeCun</a:t>
            </a:r>
            <a:r>
              <a:rPr lang="zh-CN" altLang="en-US" sz="2800" dirty="0">
                <a:latin typeface="华文仿宋" panose="02010600040101010101" pitchFamily="2" charset="-122"/>
                <a:ea typeface="华文仿宋" panose="02010600040101010101" pitchFamily="2" charset="-122"/>
              </a:rPr>
              <a:t>利用反向传播的思想发明了卷积神经网络</a:t>
            </a:r>
            <a:r>
              <a:rPr lang="en-US" altLang="zh-CN" sz="2800" dirty="0">
                <a:latin typeface="华文仿宋" panose="02010600040101010101" pitchFamily="2" charset="-122"/>
                <a:ea typeface="华文仿宋" panose="02010600040101010101" pitchFamily="2" charset="-122"/>
              </a:rPr>
              <a:t>-</a:t>
            </a:r>
            <a:r>
              <a:rPr lang="en-US" altLang="zh-CN" sz="2800" dirty="0" err="1">
                <a:latin typeface="华文仿宋" panose="02010600040101010101" pitchFamily="2" charset="-122"/>
                <a:ea typeface="华文仿宋" panose="02010600040101010101" pitchFamily="2" charset="-122"/>
              </a:rPr>
              <a:t>LeNet</a:t>
            </a:r>
            <a:r>
              <a:rPr lang="zh-CN" altLang="en-US" sz="2800" dirty="0">
                <a:latin typeface="华文仿宋" panose="02010600040101010101" pitchFamily="2" charset="-122"/>
                <a:ea typeface="华文仿宋" panose="02010600040101010101" pitchFamily="2" charset="-122"/>
              </a:rPr>
              <a:t>，并将其用于数字识别，且取得了较好的</a:t>
            </a:r>
            <a:r>
              <a:rPr lang="zh-CN" altLang="en-US" sz="2800" dirty="0" smtClean="0">
                <a:latin typeface="华文仿宋" panose="02010600040101010101" pitchFamily="2" charset="-122"/>
                <a:ea typeface="华文仿宋" panose="02010600040101010101" pitchFamily="2" charset="-122"/>
              </a:rPr>
              <a:t>成绩。</a:t>
            </a:r>
            <a:endParaRPr lang="zh-CN" altLang="en-US" sz="2800" dirty="0">
              <a:latin typeface="华文仿宋" panose="02010600040101010101" pitchFamily="2" charset="-122"/>
              <a:ea typeface="华文仿宋" panose="02010600040101010101" pitchFamily="2" charset="-122"/>
            </a:endParaRPr>
          </a:p>
        </p:txBody>
      </p:sp>
      <p:grpSp>
        <p:nvGrpSpPr>
          <p:cNvPr id="2" name="组合 1">
            <a:extLst>
              <a:ext uri="{FF2B5EF4-FFF2-40B4-BE49-F238E27FC236}">
                <a16:creationId xmlns:a16="http://schemas.microsoft.com/office/drawing/2014/main" id="{D9395836-241D-4C0B-A57B-8B042F2ABB69}"/>
              </a:ext>
            </a:extLst>
          </p:cNvPr>
          <p:cNvGrpSpPr/>
          <p:nvPr/>
        </p:nvGrpSpPr>
        <p:grpSpPr>
          <a:xfrm>
            <a:off x="1867979" y="2808249"/>
            <a:ext cx="2862470" cy="3332841"/>
            <a:chOff x="795131" y="2464532"/>
            <a:chExt cx="2862470" cy="3332841"/>
          </a:xfrm>
        </p:grpSpPr>
        <p:pic>
          <p:nvPicPr>
            <p:cNvPr id="14340" name="Picture 4" descr="“LeCun”的图片搜索结果">
              <a:extLst>
                <a:ext uri="{FF2B5EF4-FFF2-40B4-BE49-F238E27FC236}">
                  <a16:creationId xmlns:a16="http://schemas.microsoft.com/office/drawing/2014/main" id="{B1391E1F-4619-4970-BA15-57A68433EB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131" y="2464532"/>
              <a:ext cx="2862470" cy="292009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4449D050-5D1F-41EE-9FDB-A15CA12D5F1D}"/>
                </a:ext>
              </a:extLst>
            </p:cNvPr>
            <p:cNvSpPr/>
            <p:nvPr/>
          </p:nvSpPr>
          <p:spPr>
            <a:xfrm>
              <a:off x="1501391" y="5428041"/>
              <a:ext cx="1449949" cy="369332"/>
            </a:xfrm>
            <a:prstGeom prst="rect">
              <a:avLst/>
            </a:prstGeom>
          </p:spPr>
          <p:txBody>
            <a:bodyPr wrap="none">
              <a:spAutoFit/>
            </a:bodyPr>
            <a:lstStyle/>
            <a:p>
              <a:r>
                <a:rPr lang="en-US" altLang="zh-CN" dirty="0">
                  <a:latin typeface="arial" panose="020B0604020202020204" pitchFamily="34" charset="0"/>
                  <a:hlinkClick r:id="rId5"/>
                </a:rPr>
                <a:t>Yann LeCun</a:t>
              </a:r>
              <a:endParaRPr lang="en-US" altLang="zh-CN" dirty="0">
                <a:latin typeface="arial" panose="020B0604020202020204" pitchFamily="34" charset="0"/>
              </a:endParaRPr>
            </a:p>
          </p:txBody>
        </p:sp>
      </p:grpSp>
    </p:spTree>
    <p:extLst>
      <p:ext uri="{BB962C8B-B14F-4D97-AF65-F5344CB8AC3E}">
        <p14:creationId xmlns:p14="http://schemas.microsoft.com/office/powerpoint/2010/main" val="2051450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828492" y="1290246"/>
            <a:ext cx="5724264"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让机器看懂</a:t>
            </a:r>
            <a:endParaRPr lang="zh-CN" altLang="en-US" sz="1600" dirty="0">
              <a:latin typeface="微软雅黑" panose="020B0503020204020204" pitchFamily="34" charset="-122"/>
              <a:ea typeface="微软雅黑" panose="020B0503020204020204" pitchFamily="34" charset="-122"/>
            </a:endParaRPr>
          </a:p>
        </p:txBody>
      </p:sp>
      <p:sp>
        <p:nvSpPr>
          <p:cNvPr id="5" name="椭圆 4"/>
          <p:cNvSpPr/>
          <p:nvPr/>
        </p:nvSpPr>
        <p:spPr>
          <a:xfrm>
            <a:off x="2063552" y="2741225"/>
            <a:ext cx="1296144" cy="1296144"/>
          </a:xfrm>
          <a:prstGeom prst="ellipse">
            <a:avLst/>
          </a:prstGeom>
          <a:solidFill>
            <a:srgbClr val="0070C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791744" y="2741225"/>
            <a:ext cx="1296144" cy="1296144"/>
          </a:xfrm>
          <a:prstGeom prst="ellipse">
            <a:avLst/>
          </a:prstGeom>
          <a:solidFill>
            <a:srgbClr val="19A984">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5519936" y="2741225"/>
            <a:ext cx="1296144" cy="1296144"/>
          </a:xfrm>
          <a:prstGeom prst="ellipse">
            <a:avLst/>
          </a:prstGeom>
          <a:solidFill>
            <a:schemeClr val="tx2">
              <a:lumMod val="60000"/>
              <a:lumOff val="40000"/>
              <a:alpha val="3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椭圆 8"/>
          <p:cNvSpPr/>
          <p:nvPr/>
        </p:nvSpPr>
        <p:spPr>
          <a:xfrm>
            <a:off x="7248128" y="2741225"/>
            <a:ext cx="1296144" cy="1296144"/>
          </a:xfrm>
          <a:prstGeom prst="ellipse">
            <a:avLst/>
          </a:prstGeom>
          <a:solidFill>
            <a:srgbClr val="00B05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6876" y="3004549"/>
            <a:ext cx="769496" cy="769496"/>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5068" y="3004549"/>
            <a:ext cx="769496" cy="76949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3260" y="3004549"/>
            <a:ext cx="769496" cy="769496"/>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1452" y="3004549"/>
            <a:ext cx="769496" cy="769496"/>
          </a:xfrm>
          <a:prstGeom prst="rect">
            <a:avLst/>
          </a:prstGeom>
        </p:spPr>
      </p:pic>
      <p:sp>
        <p:nvSpPr>
          <p:cNvPr id="14" name="矩形 13"/>
          <p:cNvSpPr/>
          <p:nvPr/>
        </p:nvSpPr>
        <p:spPr>
          <a:xfrm>
            <a:off x="2120752" y="4052611"/>
            <a:ext cx="1107996" cy="507831"/>
          </a:xfrm>
          <a:prstGeom prst="rect">
            <a:avLst/>
          </a:prstGeom>
        </p:spPr>
        <p:txBody>
          <a:bodyPr wrap="none" anchor="ctr">
            <a:spAutoFit/>
          </a:bodyPr>
          <a:lstStyle/>
          <a:p>
            <a:pPr algn="ctr">
              <a:lnSpc>
                <a:spcPct val="150000"/>
              </a:lnSpc>
            </a:pPr>
            <a:r>
              <a:rPr lang="zh-CN" altLang="en-US" b="1" dirty="0">
                <a:latin typeface="微软雅黑" panose="020B0503020204020204" pitchFamily="34" charset="-122"/>
                <a:ea typeface="微软雅黑" panose="020B0503020204020204" pitchFamily="34" charset="-122"/>
                <a:cs typeface="Heiti SC Light" charset="-122"/>
              </a:rPr>
              <a:t>文字识别</a:t>
            </a:r>
          </a:p>
        </p:txBody>
      </p:sp>
      <p:sp>
        <p:nvSpPr>
          <p:cNvPr id="15" name="矩形 14"/>
          <p:cNvSpPr/>
          <p:nvPr/>
        </p:nvSpPr>
        <p:spPr>
          <a:xfrm>
            <a:off x="3874804" y="4122220"/>
            <a:ext cx="1107996" cy="458908"/>
          </a:xfrm>
          <a:prstGeom prst="rect">
            <a:avLst/>
          </a:prstGeom>
        </p:spPr>
        <p:txBody>
          <a:bodyPr wrap="none" anchor="ctr">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cs typeface="Heiti SC Light" charset="-122"/>
              </a:rPr>
              <a:t>人</a:t>
            </a:r>
            <a:r>
              <a:rPr lang="zh-CN" altLang="en-US" b="1" dirty="0">
                <a:latin typeface="微软雅黑" panose="020B0503020204020204" pitchFamily="34" charset="-122"/>
                <a:ea typeface="微软雅黑" panose="020B0503020204020204" pitchFamily="34" charset="-122"/>
                <a:cs typeface="Heiti SC Light" charset="-122"/>
              </a:rPr>
              <a:t>脸</a:t>
            </a:r>
            <a:r>
              <a:rPr lang="zh-CN" altLang="en-US" b="1" dirty="0" smtClean="0">
                <a:latin typeface="微软雅黑" panose="020B0503020204020204" pitchFamily="34" charset="-122"/>
                <a:ea typeface="微软雅黑" panose="020B0503020204020204" pitchFamily="34" charset="-122"/>
                <a:cs typeface="Heiti SC Light" charset="-122"/>
              </a:rPr>
              <a:t>识别</a:t>
            </a:r>
            <a:endParaRPr lang="zh-CN" altLang="en-US" b="1" dirty="0">
              <a:latin typeface="微软雅黑" panose="020B0503020204020204" pitchFamily="34" charset="-122"/>
              <a:ea typeface="微软雅黑" panose="020B0503020204020204" pitchFamily="34" charset="-122"/>
              <a:cs typeface="Heiti SC Light" charset="-122"/>
            </a:endParaRPr>
          </a:p>
        </p:txBody>
      </p:sp>
      <p:sp>
        <p:nvSpPr>
          <p:cNvPr id="16" name="矩形 15"/>
          <p:cNvSpPr/>
          <p:nvPr/>
        </p:nvSpPr>
        <p:spPr>
          <a:xfrm>
            <a:off x="5608507" y="4122221"/>
            <a:ext cx="1107996" cy="458908"/>
          </a:xfrm>
          <a:prstGeom prst="rect">
            <a:avLst/>
          </a:prstGeom>
        </p:spPr>
        <p:txBody>
          <a:bodyPr wrap="none" anchor="ctr">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cs typeface="Heiti SC Light" charset="-122"/>
              </a:rPr>
              <a:t>图像识别</a:t>
            </a:r>
            <a:endParaRPr lang="zh-CN" altLang="en-US" b="1" dirty="0">
              <a:latin typeface="微软雅黑" panose="020B0503020204020204" pitchFamily="34" charset="-122"/>
              <a:ea typeface="微软雅黑" panose="020B0503020204020204" pitchFamily="34" charset="-122"/>
              <a:cs typeface="Heiti SC Light" charset="-122"/>
            </a:endParaRPr>
          </a:p>
        </p:txBody>
      </p:sp>
      <p:sp>
        <p:nvSpPr>
          <p:cNvPr id="17" name="矩形 16"/>
          <p:cNvSpPr/>
          <p:nvPr/>
        </p:nvSpPr>
        <p:spPr>
          <a:xfrm>
            <a:off x="7342208" y="4122220"/>
            <a:ext cx="1107996" cy="458908"/>
          </a:xfrm>
          <a:prstGeom prst="rect">
            <a:avLst/>
          </a:prstGeom>
        </p:spPr>
        <p:txBody>
          <a:bodyPr wrap="none" anchor="ctr">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cs typeface="Heiti SC Light" charset="-122"/>
              </a:rPr>
              <a:t>虚拟现实</a:t>
            </a:r>
            <a:endParaRPr lang="zh-CN" altLang="en-US" b="1" dirty="0">
              <a:latin typeface="微软雅黑" panose="020B0503020204020204" pitchFamily="34" charset="-122"/>
              <a:ea typeface="微软雅黑" panose="020B0503020204020204" pitchFamily="34" charset="-122"/>
              <a:cs typeface="Heiti SC Light" charset="-122"/>
            </a:endParaRPr>
          </a:p>
        </p:txBody>
      </p:sp>
      <p:sp>
        <p:nvSpPr>
          <p:cNvPr id="18" name="椭圆 17"/>
          <p:cNvSpPr/>
          <p:nvPr/>
        </p:nvSpPr>
        <p:spPr>
          <a:xfrm>
            <a:off x="8929966" y="2708920"/>
            <a:ext cx="1296144" cy="1296144"/>
          </a:xfrm>
          <a:prstGeom prst="ellipse">
            <a:avLst/>
          </a:prstGeom>
          <a:solidFill>
            <a:srgbClr val="00B0F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p:cNvSpPr/>
          <p:nvPr/>
        </p:nvSpPr>
        <p:spPr>
          <a:xfrm>
            <a:off x="9024046" y="4122220"/>
            <a:ext cx="1107996" cy="458908"/>
          </a:xfrm>
          <a:prstGeom prst="rect">
            <a:avLst/>
          </a:prstGeom>
        </p:spPr>
        <p:txBody>
          <a:bodyPr wrap="none" anchor="ctr">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cs typeface="Heiti SC Light" charset="-122"/>
              </a:rPr>
              <a:t>增强现实</a:t>
            </a:r>
            <a:endParaRPr lang="zh-CN" altLang="en-US" b="1" dirty="0">
              <a:latin typeface="微软雅黑" panose="020B0503020204020204" pitchFamily="34" charset="-122"/>
              <a:ea typeface="微软雅黑" panose="020B0503020204020204" pitchFamily="34" charset="-122"/>
              <a:cs typeface="Heiti SC Light" charset="-122"/>
            </a:endParaRPr>
          </a:p>
        </p:txBody>
      </p:sp>
      <p:sp>
        <p:nvSpPr>
          <p:cNvPr id="20" name="Freeform 15"/>
          <p:cNvSpPr>
            <a:spLocks noEditPoints="1"/>
          </p:cNvSpPr>
          <p:nvPr/>
        </p:nvSpPr>
        <p:spPr bwMode="auto">
          <a:xfrm>
            <a:off x="9264352" y="3068960"/>
            <a:ext cx="615446" cy="617827"/>
          </a:xfrm>
          <a:custGeom>
            <a:avLst/>
            <a:gdLst>
              <a:gd name="T0" fmla="*/ 1051 w 1910"/>
              <a:gd name="T1" fmla="*/ 1550 h 1774"/>
              <a:gd name="T2" fmla="*/ 788 w 1910"/>
              <a:gd name="T3" fmla="*/ 1668 h 1774"/>
              <a:gd name="T4" fmla="*/ 535 w 1910"/>
              <a:gd name="T5" fmla="*/ 59 h 1774"/>
              <a:gd name="T6" fmla="*/ 591 w 1910"/>
              <a:gd name="T7" fmla="*/ 95 h 1774"/>
              <a:gd name="T8" fmla="*/ 963 w 1910"/>
              <a:gd name="T9" fmla="*/ 4 h 1774"/>
              <a:gd name="T10" fmla="*/ 477 w 1910"/>
              <a:gd name="T11" fmla="*/ 72 h 1774"/>
              <a:gd name="T12" fmla="*/ 582 w 1910"/>
              <a:gd name="T13" fmla="*/ 175 h 1774"/>
              <a:gd name="T14" fmla="*/ 560 w 1910"/>
              <a:gd name="T15" fmla="*/ 959 h 1774"/>
              <a:gd name="T16" fmla="*/ 454 w 1910"/>
              <a:gd name="T17" fmla="*/ 856 h 1774"/>
              <a:gd name="T18" fmla="*/ 477 w 1910"/>
              <a:gd name="T19" fmla="*/ 72 h 1774"/>
              <a:gd name="T20" fmla="*/ 869 w 1910"/>
              <a:gd name="T21" fmla="*/ 340 h 1774"/>
              <a:gd name="T22" fmla="*/ 1316 w 1910"/>
              <a:gd name="T23" fmla="*/ 289 h 1774"/>
              <a:gd name="T24" fmla="*/ 820 w 1910"/>
              <a:gd name="T25" fmla="*/ 308 h 1774"/>
              <a:gd name="T26" fmla="*/ 845 w 1910"/>
              <a:gd name="T27" fmla="*/ 375 h 1774"/>
              <a:gd name="T28" fmla="*/ 867 w 1910"/>
              <a:gd name="T29" fmla="*/ 1187 h 1774"/>
              <a:gd name="T30" fmla="*/ 762 w 1910"/>
              <a:gd name="T31" fmla="*/ 1155 h 1774"/>
              <a:gd name="T32" fmla="*/ 740 w 1910"/>
              <a:gd name="T33" fmla="*/ 343 h 1774"/>
              <a:gd name="T34" fmla="*/ 908 w 1910"/>
              <a:gd name="T35" fmla="*/ 408 h 1774"/>
              <a:gd name="T36" fmla="*/ 1440 w 1910"/>
              <a:gd name="T37" fmla="*/ 408 h 1774"/>
              <a:gd name="T38" fmla="*/ 1368 w 1910"/>
              <a:gd name="T39" fmla="*/ 1142 h 1774"/>
              <a:gd name="T40" fmla="*/ 908 w 1910"/>
              <a:gd name="T41" fmla="*/ 408 h 1774"/>
              <a:gd name="T42" fmla="*/ 1356 w 1910"/>
              <a:gd name="T43" fmla="*/ 469 h 1774"/>
              <a:gd name="T44" fmla="*/ 996 w 1910"/>
              <a:gd name="T45" fmla="*/ 677 h 1774"/>
              <a:gd name="T46" fmla="*/ 622 w 1910"/>
              <a:gd name="T47" fmla="*/ 158 h 1774"/>
              <a:gd name="T48" fmla="*/ 1155 w 1910"/>
              <a:gd name="T49" fmla="*/ 158 h 1774"/>
              <a:gd name="T50" fmla="*/ 719 w 1910"/>
              <a:gd name="T51" fmla="*/ 233 h 1774"/>
              <a:gd name="T52" fmla="*/ 677 w 1910"/>
              <a:gd name="T53" fmla="*/ 944 h 1774"/>
              <a:gd name="T54" fmla="*/ 622 w 1910"/>
              <a:gd name="T55" fmla="*/ 158 h 1774"/>
              <a:gd name="T56" fmla="*/ 378 w 1910"/>
              <a:gd name="T57" fmla="*/ 530 h 1774"/>
              <a:gd name="T58" fmla="*/ 293 w 1910"/>
              <a:gd name="T59" fmla="*/ 381 h 1774"/>
              <a:gd name="T60" fmla="*/ 152 w 1910"/>
              <a:gd name="T61" fmla="*/ 1314 h 1774"/>
              <a:gd name="T62" fmla="*/ 254 w 1910"/>
              <a:gd name="T63" fmla="*/ 1450 h 1774"/>
              <a:gd name="T64" fmla="*/ 0 w 1910"/>
              <a:gd name="T65" fmla="*/ 1774 h 1774"/>
              <a:gd name="T66" fmla="*/ 1910 w 1910"/>
              <a:gd name="T67" fmla="*/ 1651 h 1774"/>
              <a:gd name="T68" fmla="*/ 1748 w 1910"/>
              <a:gd name="T69" fmla="*/ 1314 h 1774"/>
              <a:gd name="T70" fmla="*/ 1607 w 1910"/>
              <a:gd name="T71" fmla="*/ 381 h 1774"/>
              <a:gd name="T72" fmla="*/ 1523 w 1910"/>
              <a:gd name="T73" fmla="*/ 530 h 1774"/>
              <a:gd name="T74" fmla="*/ 1614 w 1910"/>
              <a:gd name="T75" fmla="*/ 1336 h 1774"/>
              <a:gd name="T76" fmla="*/ 286 w 1910"/>
              <a:gd name="T77" fmla="*/ 53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10" h="1774">
                <a:moveTo>
                  <a:pt x="848" y="1550"/>
                </a:moveTo>
                <a:lnTo>
                  <a:pt x="1051" y="1550"/>
                </a:lnTo>
                <a:lnTo>
                  <a:pt x="1122" y="1668"/>
                </a:lnTo>
                <a:lnTo>
                  <a:pt x="788" y="1668"/>
                </a:lnTo>
                <a:lnTo>
                  <a:pt x="848" y="1550"/>
                </a:lnTo>
                <a:close/>
                <a:moveTo>
                  <a:pt x="535" y="59"/>
                </a:moveTo>
                <a:lnTo>
                  <a:pt x="584" y="90"/>
                </a:lnTo>
                <a:cubicBezTo>
                  <a:pt x="587" y="92"/>
                  <a:pt x="589" y="93"/>
                  <a:pt x="591" y="95"/>
                </a:cubicBezTo>
                <a:lnTo>
                  <a:pt x="1031" y="39"/>
                </a:lnTo>
                <a:cubicBezTo>
                  <a:pt x="1020" y="15"/>
                  <a:pt x="994" y="0"/>
                  <a:pt x="963" y="4"/>
                </a:cubicBezTo>
                <a:lnTo>
                  <a:pt x="535" y="59"/>
                </a:lnTo>
                <a:close/>
                <a:moveTo>
                  <a:pt x="477" y="72"/>
                </a:moveTo>
                <a:lnTo>
                  <a:pt x="560" y="125"/>
                </a:lnTo>
                <a:cubicBezTo>
                  <a:pt x="572" y="133"/>
                  <a:pt x="582" y="155"/>
                  <a:pt x="582" y="175"/>
                </a:cubicBezTo>
                <a:lnTo>
                  <a:pt x="582" y="937"/>
                </a:lnTo>
                <a:cubicBezTo>
                  <a:pt x="582" y="957"/>
                  <a:pt x="572" y="966"/>
                  <a:pt x="560" y="959"/>
                </a:cubicBezTo>
                <a:lnTo>
                  <a:pt x="477" y="906"/>
                </a:lnTo>
                <a:cubicBezTo>
                  <a:pt x="464" y="898"/>
                  <a:pt x="454" y="875"/>
                  <a:pt x="454" y="856"/>
                </a:cubicBezTo>
                <a:lnTo>
                  <a:pt x="454" y="93"/>
                </a:lnTo>
                <a:cubicBezTo>
                  <a:pt x="454" y="74"/>
                  <a:pt x="464" y="64"/>
                  <a:pt x="477" y="72"/>
                </a:cubicBezTo>
                <a:close/>
                <a:moveTo>
                  <a:pt x="820" y="308"/>
                </a:moveTo>
                <a:lnTo>
                  <a:pt x="869" y="340"/>
                </a:lnTo>
                <a:cubicBezTo>
                  <a:pt x="872" y="341"/>
                  <a:pt x="874" y="343"/>
                  <a:pt x="877" y="345"/>
                </a:cubicBezTo>
                <a:lnTo>
                  <a:pt x="1316" y="289"/>
                </a:lnTo>
                <a:cubicBezTo>
                  <a:pt x="1305" y="264"/>
                  <a:pt x="1279" y="250"/>
                  <a:pt x="1249" y="253"/>
                </a:cubicBezTo>
                <a:lnTo>
                  <a:pt x="820" y="308"/>
                </a:lnTo>
                <a:close/>
                <a:moveTo>
                  <a:pt x="762" y="322"/>
                </a:moveTo>
                <a:lnTo>
                  <a:pt x="845" y="375"/>
                </a:lnTo>
                <a:cubicBezTo>
                  <a:pt x="857" y="382"/>
                  <a:pt x="867" y="405"/>
                  <a:pt x="867" y="424"/>
                </a:cubicBezTo>
                <a:lnTo>
                  <a:pt x="867" y="1187"/>
                </a:lnTo>
                <a:cubicBezTo>
                  <a:pt x="867" y="1206"/>
                  <a:pt x="857" y="1216"/>
                  <a:pt x="845" y="1208"/>
                </a:cubicBezTo>
                <a:lnTo>
                  <a:pt x="762" y="1155"/>
                </a:lnTo>
                <a:cubicBezTo>
                  <a:pt x="750" y="1147"/>
                  <a:pt x="740" y="1125"/>
                  <a:pt x="740" y="1105"/>
                </a:cubicBezTo>
                <a:lnTo>
                  <a:pt x="740" y="343"/>
                </a:lnTo>
                <a:cubicBezTo>
                  <a:pt x="740" y="323"/>
                  <a:pt x="750" y="314"/>
                  <a:pt x="762" y="322"/>
                </a:cubicBezTo>
                <a:close/>
                <a:moveTo>
                  <a:pt x="908" y="408"/>
                </a:moveTo>
                <a:lnTo>
                  <a:pt x="1368" y="349"/>
                </a:lnTo>
                <a:cubicBezTo>
                  <a:pt x="1407" y="344"/>
                  <a:pt x="1440" y="370"/>
                  <a:pt x="1440" y="408"/>
                </a:cubicBezTo>
                <a:lnTo>
                  <a:pt x="1440" y="1064"/>
                </a:lnTo>
                <a:cubicBezTo>
                  <a:pt x="1440" y="1102"/>
                  <a:pt x="1407" y="1137"/>
                  <a:pt x="1368" y="1142"/>
                </a:cubicBezTo>
                <a:lnTo>
                  <a:pt x="908" y="1201"/>
                </a:lnTo>
                <a:lnTo>
                  <a:pt x="908" y="408"/>
                </a:lnTo>
                <a:close/>
                <a:moveTo>
                  <a:pt x="996" y="515"/>
                </a:moveTo>
                <a:lnTo>
                  <a:pt x="1356" y="469"/>
                </a:lnTo>
                <a:lnTo>
                  <a:pt x="1356" y="631"/>
                </a:lnTo>
                <a:lnTo>
                  <a:pt x="996" y="677"/>
                </a:lnTo>
                <a:lnTo>
                  <a:pt x="996" y="515"/>
                </a:lnTo>
                <a:close/>
                <a:moveTo>
                  <a:pt x="622" y="158"/>
                </a:moveTo>
                <a:lnTo>
                  <a:pt x="1082" y="99"/>
                </a:lnTo>
                <a:cubicBezTo>
                  <a:pt x="1122" y="94"/>
                  <a:pt x="1155" y="121"/>
                  <a:pt x="1155" y="158"/>
                </a:cubicBezTo>
                <a:lnTo>
                  <a:pt x="1155" y="177"/>
                </a:lnTo>
                <a:lnTo>
                  <a:pt x="719" y="233"/>
                </a:lnTo>
                <a:cubicBezTo>
                  <a:pt x="688" y="242"/>
                  <a:pt x="676" y="262"/>
                  <a:pt x="677" y="303"/>
                </a:cubicBezTo>
                <a:lnTo>
                  <a:pt x="677" y="944"/>
                </a:lnTo>
                <a:lnTo>
                  <a:pt x="622" y="951"/>
                </a:lnTo>
                <a:lnTo>
                  <a:pt x="622" y="158"/>
                </a:lnTo>
                <a:close/>
                <a:moveTo>
                  <a:pt x="286" y="530"/>
                </a:moveTo>
                <a:lnTo>
                  <a:pt x="378" y="530"/>
                </a:lnTo>
                <a:lnTo>
                  <a:pt x="378" y="381"/>
                </a:lnTo>
                <a:lnTo>
                  <a:pt x="293" y="381"/>
                </a:lnTo>
                <a:cubicBezTo>
                  <a:pt x="215" y="381"/>
                  <a:pt x="152" y="445"/>
                  <a:pt x="152" y="523"/>
                </a:cubicBezTo>
                <a:lnTo>
                  <a:pt x="152" y="1314"/>
                </a:lnTo>
                <a:cubicBezTo>
                  <a:pt x="152" y="1378"/>
                  <a:pt x="195" y="1433"/>
                  <a:pt x="254" y="1450"/>
                </a:cubicBezTo>
                <a:lnTo>
                  <a:pt x="254" y="1450"/>
                </a:lnTo>
                <a:lnTo>
                  <a:pt x="0" y="1651"/>
                </a:lnTo>
                <a:lnTo>
                  <a:pt x="0" y="1774"/>
                </a:lnTo>
                <a:lnTo>
                  <a:pt x="1910" y="1774"/>
                </a:lnTo>
                <a:lnTo>
                  <a:pt x="1910" y="1651"/>
                </a:lnTo>
                <a:lnTo>
                  <a:pt x="1638" y="1452"/>
                </a:lnTo>
                <a:cubicBezTo>
                  <a:pt x="1701" y="1438"/>
                  <a:pt x="1748" y="1381"/>
                  <a:pt x="1748" y="1314"/>
                </a:cubicBezTo>
                <a:lnTo>
                  <a:pt x="1748" y="523"/>
                </a:lnTo>
                <a:cubicBezTo>
                  <a:pt x="1748" y="445"/>
                  <a:pt x="1685" y="381"/>
                  <a:pt x="1607" y="381"/>
                </a:cubicBezTo>
                <a:lnTo>
                  <a:pt x="1523" y="381"/>
                </a:lnTo>
                <a:lnTo>
                  <a:pt x="1523" y="530"/>
                </a:lnTo>
                <a:lnTo>
                  <a:pt x="1614" y="530"/>
                </a:lnTo>
                <a:lnTo>
                  <a:pt x="1614" y="1336"/>
                </a:lnTo>
                <a:lnTo>
                  <a:pt x="286" y="1336"/>
                </a:lnTo>
                <a:lnTo>
                  <a:pt x="286" y="5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8816" tIns="54408" rIns="108816" bIns="54408" numCol="1" anchor="t" anchorCtr="0" compatLnSpc="1">
            <a:prstTxWarp prst="textNoShape">
              <a:avLst/>
            </a:prstTxWarp>
          </a:bodyPr>
          <a:lstStyle/>
          <a:p>
            <a:endParaRPr lang="zh-CN" altLang="en-US" dirty="0">
              <a:ea typeface="微软雅黑" pitchFamily="34" charset="-122"/>
            </a:endParaRPr>
          </a:p>
        </p:txBody>
      </p:sp>
      <p:sp>
        <p:nvSpPr>
          <p:cNvPr id="21" name="TextBox 4"/>
          <p:cNvSpPr txBox="1"/>
          <p:nvPr/>
        </p:nvSpPr>
        <p:spPr>
          <a:xfrm>
            <a:off x="767410" y="692696"/>
            <a:ext cx="5755617" cy="523220"/>
          </a:xfrm>
          <a:prstGeom prst="rect">
            <a:avLst/>
          </a:prstGeom>
          <a:noFill/>
        </p:spPr>
        <p:txBody>
          <a:bodyPr wrap="square" rtlCol="0">
            <a:spAutoFit/>
          </a:bodyPr>
          <a:lstStyle/>
          <a:p>
            <a:r>
              <a:rPr lang="zh-CN" altLang="en-US" sz="2800" b="1" dirty="0" smtClean="0">
                <a:solidFill>
                  <a:srgbClr val="66F1C8"/>
                </a:solidFill>
                <a:latin typeface="微软雅黑" panose="020B0503020204020204" pitchFamily="34" charset="-122"/>
                <a:ea typeface="微软雅黑" panose="020B0503020204020204" pitchFamily="34" charset="-122"/>
              </a:rPr>
              <a:t>计算机视觉</a:t>
            </a:r>
            <a:endParaRPr lang="zh-CN" altLang="en-US" sz="2800" b="1" dirty="0">
              <a:solidFill>
                <a:srgbClr val="66F1C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325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anim calcmode="lin" valueType="num">
                                      <p:cBhvr>
                                        <p:cTn id="45" dur="500" fill="hold"/>
                                        <p:tgtEl>
                                          <p:spTgt spid="7"/>
                                        </p:tgtEl>
                                        <p:attrNameLst>
                                          <p:attrName>ppt_x</p:attrName>
                                        </p:attrNameLst>
                                      </p:cBhvr>
                                      <p:tavLst>
                                        <p:tav tm="0">
                                          <p:val>
                                            <p:strVal val="#ppt_x"/>
                                          </p:val>
                                        </p:tav>
                                        <p:tav tm="100000">
                                          <p:val>
                                            <p:strVal val="#ppt_x"/>
                                          </p:val>
                                        </p:tav>
                                      </p:tavLst>
                                    </p:anim>
                                    <p:anim calcmode="lin" valueType="num">
                                      <p:cBhvr>
                                        <p:cTn id="46" dur="500" fill="hold"/>
                                        <p:tgtEl>
                                          <p:spTgt spid="7"/>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ppt_x</p:attrName>
                                        </p:attrNameLst>
                                      </p:cBhvr>
                                      <p:tavLst>
                                        <p:tav tm="0">
                                          <p:val>
                                            <p:strVal val="#ppt_x"/>
                                          </p:val>
                                        </p:tav>
                                        <p:tav tm="100000">
                                          <p:val>
                                            <p:strVal val="#ppt_x"/>
                                          </p:val>
                                        </p:tav>
                                      </p:tavLst>
                                    </p:anim>
                                    <p:anim calcmode="lin" valueType="num">
                                      <p:cBhvr>
                                        <p:cTn id="51" dur="500" fill="hold"/>
                                        <p:tgtEl>
                                          <p:spTgt spid="12"/>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anim calcmode="lin" valueType="num">
                                      <p:cBhvr>
                                        <p:cTn id="55" dur="500" fill="hold"/>
                                        <p:tgtEl>
                                          <p:spTgt spid="16"/>
                                        </p:tgtEl>
                                        <p:attrNameLst>
                                          <p:attrName>ppt_x</p:attrName>
                                        </p:attrNameLst>
                                      </p:cBhvr>
                                      <p:tavLst>
                                        <p:tav tm="0">
                                          <p:val>
                                            <p:strVal val="#ppt_x"/>
                                          </p:val>
                                        </p:tav>
                                        <p:tav tm="100000">
                                          <p:val>
                                            <p:strVal val="#ppt_x"/>
                                          </p:val>
                                        </p:tav>
                                      </p:tavLst>
                                    </p:anim>
                                    <p:anim calcmode="lin" valueType="num">
                                      <p:cBhvr>
                                        <p:cTn id="56" dur="500" fill="hold"/>
                                        <p:tgtEl>
                                          <p:spTgt spid="16"/>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47" presetClass="entr" presetSubtype="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anim calcmode="lin" valueType="num">
                                      <p:cBhvr>
                                        <p:cTn id="61" dur="500" fill="hold"/>
                                        <p:tgtEl>
                                          <p:spTgt spid="9"/>
                                        </p:tgtEl>
                                        <p:attrNameLst>
                                          <p:attrName>ppt_x</p:attrName>
                                        </p:attrNameLst>
                                      </p:cBhvr>
                                      <p:tavLst>
                                        <p:tav tm="0">
                                          <p:val>
                                            <p:strVal val="#ppt_x"/>
                                          </p:val>
                                        </p:tav>
                                        <p:tav tm="100000">
                                          <p:val>
                                            <p:strVal val="#ppt_x"/>
                                          </p:val>
                                        </p:tav>
                                      </p:tavLst>
                                    </p:anim>
                                    <p:anim calcmode="lin" valueType="num">
                                      <p:cBhvr>
                                        <p:cTn id="62" dur="500" fill="hold"/>
                                        <p:tgtEl>
                                          <p:spTgt spid="9"/>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anim calcmode="lin" valueType="num">
                                      <p:cBhvr>
                                        <p:cTn id="66" dur="500" fill="hold"/>
                                        <p:tgtEl>
                                          <p:spTgt spid="13"/>
                                        </p:tgtEl>
                                        <p:attrNameLst>
                                          <p:attrName>ppt_x</p:attrName>
                                        </p:attrNameLst>
                                      </p:cBhvr>
                                      <p:tavLst>
                                        <p:tav tm="0">
                                          <p:val>
                                            <p:strVal val="#ppt_x"/>
                                          </p:val>
                                        </p:tav>
                                        <p:tav tm="100000">
                                          <p:val>
                                            <p:strVal val="#ppt_x"/>
                                          </p:val>
                                        </p:tav>
                                      </p:tavLst>
                                    </p:anim>
                                    <p:anim calcmode="lin" valueType="num">
                                      <p:cBhvr>
                                        <p:cTn id="67" dur="500" fill="hold"/>
                                        <p:tgtEl>
                                          <p:spTgt spid="13"/>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anim calcmode="lin" valueType="num">
                                      <p:cBhvr>
                                        <p:cTn id="71" dur="500" fill="hold"/>
                                        <p:tgtEl>
                                          <p:spTgt spid="17"/>
                                        </p:tgtEl>
                                        <p:attrNameLst>
                                          <p:attrName>ppt_x</p:attrName>
                                        </p:attrNameLst>
                                      </p:cBhvr>
                                      <p:tavLst>
                                        <p:tav tm="0">
                                          <p:val>
                                            <p:strVal val="#ppt_x"/>
                                          </p:val>
                                        </p:tav>
                                        <p:tav tm="100000">
                                          <p:val>
                                            <p:strVal val="#ppt_x"/>
                                          </p:val>
                                        </p:tav>
                                      </p:tavLst>
                                    </p:anim>
                                    <p:anim calcmode="lin" valueType="num">
                                      <p:cBhvr>
                                        <p:cTn id="72" dur="500" fill="hold"/>
                                        <p:tgtEl>
                                          <p:spTgt spid="17"/>
                                        </p:tgtEl>
                                        <p:attrNameLst>
                                          <p:attrName>ppt_y</p:attrName>
                                        </p:attrNameLst>
                                      </p:cBhvr>
                                      <p:tavLst>
                                        <p:tav tm="0">
                                          <p:val>
                                            <p:strVal val="#ppt_y-.1"/>
                                          </p:val>
                                        </p:tav>
                                        <p:tav tm="100000">
                                          <p:val>
                                            <p:strVal val="#ppt_y"/>
                                          </p:val>
                                        </p:tav>
                                      </p:tavLst>
                                    </p:anim>
                                  </p:childTnLst>
                                </p:cTn>
                              </p:par>
                            </p:childTnLst>
                          </p:cTn>
                        </p:par>
                        <p:par>
                          <p:cTn id="73" fill="hold">
                            <p:stCondLst>
                              <p:cond delay="2000"/>
                            </p:stCondLst>
                            <p:childTnLst>
                              <p:par>
                                <p:cTn id="74" presetID="47" presetClass="entr" presetSubtype="0"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anim calcmode="lin" valueType="num">
                                      <p:cBhvr>
                                        <p:cTn id="77" dur="500" fill="hold"/>
                                        <p:tgtEl>
                                          <p:spTgt spid="18"/>
                                        </p:tgtEl>
                                        <p:attrNameLst>
                                          <p:attrName>ppt_x</p:attrName>
                                        </p:attrNameLst>
                                      </p:cBhvr>
                                      <p:tavLst>
                                        <p:tav tm="0">
                                          <p:val>
                                            <p:strVal val="#ppt_x"/>
                                          </p:val>
                                        </p:tav>
                                        <p:tav tm="100000">
                                          <p:val>
                                            <p:strVal val="#ppt_x"/>
                                          </p:val>
                                        </p:tav>
                                      </p:tavLst>
                                    </p:anim>
                                    <p:anim calcmode="lin" valueType="num">
                                      <p:cBhvr>
                                        <p:cTn id="78" dur="500" fill="hold"/>
                                        <p:tgtEl>
                                          <p:spTgt spid="18"/>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anim calcmode="lin" valueType="num">
                                      <p:cBhvr>
                                        <p:cTn id="82" dur="500" fill="hold"/>
                                        <p:tgtEl>
                                          <p:spTgt spid="20"/>
                                        </p:tgtEl>
                                        <p:attrNameLst>
                                          <p:attrName>ppt_x</p:attrName>
                                        </p:attrNameLst>
                                      </p:cBhvr>
                                      <p:tavLst>
                                        <p:tav tm="0">
                                          <p:val>
                                            <p:strVal val="#ppt_x"/>
                                          </p:val>
                                        </p:tav>
                                        <p:tav tm="100000">
                                          <p:val>
                                            <p:strVal val="#ppt_x"/>
                                          </p:val>
                                        </p:tav>
                                      </p:tavLst>
                                    </p:anim>
                                    <p:anim calcmode="lin" valueType="num">
                                      <p:cBhvr>
                                        <p:cTn id="83" dur="500" fill="hold"/>
                                        <p:tgtEl>
                                          <p:spTgt spid="20"/>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anim calcmode="lin" valueType="num">
                                      <p:cBhvr>
                                        <p:cTn id="87" dur="500" fill="hold"/>
                                        <p:tgtEl>
                                          <p:spTgt spid="19"/>
                                        </p:tgtEl>
                                        <p:attrNameLst>
                                          <p:attrName>ppt_x</p:attrName>
                                        </p:attrNameLst>
                                      </p:cBhvr>
                                      <p:tavLst>
                                        <p:tav tm="0">
                                          <p:val>
                                            <p:strVal val="#ppt_x"/>
                                          </p:val>
                                        </p:tav>
                                        <p:tav tm="100000">
                                          <p:val>
                                            <p:strVal val="#ppt_x"/>
                                          </p:val>
                                        </p:tav>
                                      </p:tavLst>
                                    </p:anim>
                                    <p:anim calcmode="lin" valueType="num">
                                      <p:cBhvr>
                                        <p:cTn id="88" dur="500" fill="hold"/>
                                        <p:tgtEl>
                                          <p:spTgt spid="19"/>
                                        </p:tgtEl>
                                        <p:attrNameLst>
                                          <p:attrName>ppt_y</p:attrName>
                                        </p:attrNameLst>
                                      </p:cBhvr>
                                      <p:tavLst>
                                        <p:tav tm="0">
                                          <p:val>
                                            <p:strVal val="#ppt_y-.1"/>
                                          </p:val>
                                        </p:tav>
                                        <p:tav tm="100000">
                                          <p:val>
                                            <p:strVal val="#ppt_y"/>
                                          </p:val>
                                        </p:tav>
                                      </p:tavLst>
                                    </p:anim>
                                  </p:childTnLst>
                                </p:cTn>
                              </p:par>
                              <p:par>
                                <p:cTn id="89" presetID="16" presetClass="entr" presetSubtype="21"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barn(inVertical)">
                                      <p:cBhvr>
                                        <p:cTn id="9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P spid="14" grpId="0"/>
      <p:bldP spid="15" grpId="0"/>
      <p:bldP spid="16" grpId="0"/>
      <p:bldP spid="17" grpId="0"/>
      <p:bldP spid="18" grpId="0" animBg="1"/>
      <p:bldP spid="19" grpId="0"/>
      <p:bldP spid="20" grpId="0" animBg="1"/>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26575A5-6FC2-4CE6-B808-DEFD4324827E}"/>
              </a:ext>
            </a:extLst>
          </p:cNvPr>
          <p:cNvSpPr>
            <a:spLocks noGrp="1"/>
          </p:cNvSpPr>
          <p:nvPr>
            <p:ph type="title"/>
          </p:nvPr>
        </p:nvSpPr>
        <p:spPr>
          <a:xfrm>
            <a:off x="723900" y="306716"/>
            <a:ext cx="7886700" cy="642039"/>
          </a:xfrm>
        </p:spPr>
        <p:txBody>
          <a:bodyPr>
            <a:normAutofit fontScale="90000"/>
          </a:bodyPr>
          <a:lstStyle/>
          <a:p>
            <a:r>
              <a:rPr lang="zh-CN" altLang="en-US" b="1" dirty="0">
                <a:solidFill>
                  <a:schemeClr val="tx1"/>
                </a:solidFill>
                <a:latin typeface="华文仿宋" panose="02010600040101010101" pitchFamily="2" charset="-122"/>
                <a:ea typeface="华文仿宋" panose="02010600040101010101" pitchFamily="2" charset="-122"/>
              </a:rPr>
              <a:t>第二次低谷</a:t>
            </a:r>
          </a:p>
        </p:txBody>
      </p:sp>
      <p:sp>
        <p:nvSpPr>
          <p:cNvPr id="5" name="矩形 4">
            <a:extLst>
              <a:ext uri="{FF2B5EF4-FFF2-40B4-BE49-F238E27FC236}">
                <a16:creationId xmlns:a16="http://schemas.microsoft.com/office/drawing/2014/main" id="{4AD934FE-47BF-446E-8B9E-27D62738ACF9}"/>
              </a:ext>
            </a:extLst>
          </p:cNvPr>
          <p:cNvSpPr/>
          <p:nvPr/>
        </p:nvSpPr>
        <p:spPr>
          <a:xfrm>
            <a:off x="1491833" y="1211293"/>
            <a:ext cx="9503451" cy="1200329"/>
          </a:xfrm>
          <a:prstGeom prst="rect">
            <a:avLst/>
          </a:prstGeom>
        </p:spPr>
        <p:txBody>
          <a:bodyPr wrap="square">
            <a:spAutoFit/>
          </a:bodyPr>
          <a:lstStyle/>
          <a:p>
            <a:pPr>
              <a:lnSpc>
                <a:spcPct val="150000"/>
              </a:lnSpc>
            </a:pPr>
            <a:r>
              <a:rPr lang="zh-CN" altLang="en-US" sz="2400" dirty="0">
                <a:latin typeface="华文仿宋" panose="02010600040101010101" pitchFamily="2" charset="-122"/>
                <a:ea typeface="华文仿宋" panose="02010600040101010101" pitchFamily="2" charset="-122"/>
              </a:rPr>
              <a:t>不幸的是，第二波神经网络研究热潮一直持续到</a:t>
            </a:r>
            <a:r>
              <a:rPr lang="en-US" altLang="zh-CN" sz="2400" dirty="0">
                <a:latin typeface="华文仿宋" panose="02010600040101010101" pitchFamily="2" charset="-122"/>
                <a:ea typeface="华文仿宋" panose="02010600040101010101" pitchFamily="2" charset="-122"/>
              </a:rPr>
              <a:t>90</a:t>
            </a:r>
            <a:r>
              <a:rPr lang="zh-CN" altLang="en-US" sz="2400" dirty="0">
                <a:latin typeface="华文仿宋" panose="02010600040101010101" pitchFamily="2" charset="-122"/>
                <a:ea typeface="华文仿宋" panose="02010600040101010101" pitchFamily="2" charset="-122"/>
              </a:rPr>
              <a:t>年代中期，随后神经网络又进入低谷时期。</a:t>
            </a:r>
          </a:p>
        </p:txBody>
      </p:sp>
      <p:sp>
        <p:nvSpPr>
          <p:cNvPr id="7" name="矩形 6">
            <a:extLst>
              <a:ext uri="{FF2B5EF4-FFF2-40B4-BE49-F238E27FC236}">
                <a16:creationId xmlns:a16="http://schemas.microsoft.com/office/drawing/2014/main" id="{EE6E1FCB-B302-48FD-8BC5-EC0FA4666AB5}"/>
              </a:ext>
            </a:extLst>
          </p:cNvPr>
          <p:cNvSpPr/>
          <p:nvPr/>
        </p:nvSpPr>
        <p:spPr>
          <a:xfrm>
            <a:off x="1491832" y="2594235"/>
            <a:ext cx="9503451" cy="1200329"/>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400" dirty="0">
                <a:latin typeface="华文仿宋" panose="02010600040101010101" pitchFamily="2" charset="-122"/>
                <a:ea typeface="华文仿宋" panose="02010600040101010101" pitchFamily="2" charset="-122"/>
              </a:rPr>
              <a:t>由于梯度消失、数据和计算能力不足等原因，神经网络不能处理更加复杂的问题。</a:t>
            </a:r>
          </a:p>
        </p:txBody>
      </p:sp>
      <p:sp>
        <p:nvSpPr>
          <p:cNvPr id="2" name="矩形 1">
            <a:extLst>
              <a:ext uri="{FF2B5EF4-FFF2-40B4-BE49-F238E27FC236}">
                <a16:creationId xmlns:a16="http://schemas.microsoft.com/office/drawing/2014/main" id="{149F4AC3-FDEC-43CD-8EE9-89B0E84C61A0}"/>
              </a:ext>
            </a:extLst>
          </p:cNvPr>
          <p:cNvSpPr/>
          <p:nvPr/>
        </p:nvSpPr>
        <p:spPr>
          <a:xfrm>
            <a:off x="1491834" y="3879873"/>
            <a:ext cx="9503450" cy="1147558"/>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2400" dirty="0">
                <a:latin typeface="华文仿宋" panose="02010600040101010101" pitchFamily="2" charset="-122"/>
                <a:ea typeface="华文仿宋" panose="02010600040101010101" pitchFamily="2" charset="-122"/>
              </a:rPr>
              <a:t>支持向量机（</a:t>
            </a:r>
            <a:r>
              <a:rPr lang="en-US" altLang="zh-CN" sz="2400" dirty="0">
                <a:latin typeface="华文仿宋" panose="02010600040101010101" pitchFamily="2" charset="-122"/>
                <a:ea typeface="华文仿宋" panose="02010600040101010101" pitchFamily="2" charset="-122"/>
              </a:rPr>
              <a:t>SVM</a:t>
            </a:r>
            <a:r>
              <a:rPr lang="zh-CN" altLang="en-US" sz="2400" dirty="0">
                <a:latin typeface="华文仿宋" panose="02010600040101010101" pitchFamily="2" charset="-122"/>
                <a:ea typeface="华文仿宋" panose="02010600040101010101" pitchFamily="2" charset="-122"/>
              </a:rPr>
              <a:t>）在解决小样本、非线性及高维模式识别中表现出许多特有的优势</a:t>
            </a:r>
            <a:r>
              <a:rPr lang="en-US" altLang="zh-CN" sz="2400" dirty="0">
                <a:latin typeface="华文仿宋" panose="02010600040101010101" pitchFamily="2" charset="-122"/>
                <a:ea typeface="华文仿宋" panose="02010600040101010101" pitchFamily="2" charset="-122"/>
              </a:rPr>
              <a:t>, </a:t>
            </a:r>
            <a:r>
              <a:rPr lang="zh-CN" altLang="en-US" sz="2400" dirty="0">
                <a:latin typeface="华文仿宋" panose="02010600040101010101" pitchFamily="2" charset="-122"/>
                <a:ea typeface="华文仿宋" panose="02010600040101010101" pitchFamily="2" charset="-122"/>
              </a:rPr>
              <a:t>成为了当时首选的方法</a:t>
            </a:r>
          </a:p>
        </p:txBody>
      </p:sp>
    </p:spTree>
    <p:extLst>
      <p:ext uri="{BB962C8B-B14F-4D97-AF65-F5344CB8AC3E}">
        <p14:creationId xmlns:p14="http://schemas.microsoft.com/office/powerpoint/2010/main" val="36854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AD7EA8B-4D7F-498C-9F36-54B2FF5CBE06}"/>
              </a:ext>
            </a:extLst>
          </p:cNvPr>
          <p:cNvSpPr>
            <a:spLocks noGrp="1"/>
          </p:cNvSpPr>
          <p:nvPr>
            <p:ph type="title"/>
          </p:nvPr>
        </p:nvSpPr>
        <p:spPr>
          <a:xfrm>
            <a:off x="1095843" y="380117"/>
            <a:ext cx="7886700" cy="655291"/>
          </a:xfrm>
        </p:spPr>
        <p:txBody>
          <a:bodyPr>
            <a:normAutofit fontScale="90000"/>
          </a:bodyPr>
          <a:lstStyle/>
          <a:p>
            <a:r>
              <a:rPr lang="zh-CN" altLang="en-US" b="1" dirty="0">
                <a:solidFill>
                  <a:schemeClr val="tx1"/>
                </a:solidFill>
                <a:latin typeface="华文仿宋" panose="02010600040101010101" pitchFamily="2" charset="-122"/>
                <a:ea typeface="华文仿宋" panose="02010600040101010101" pitchFamily="2" charset="-122"/>
              </a:rPr>
              <a:t>深度学习</a:t>
            </a:r>
          </a:p>
        </p:txBody>
      </p:sp>
      <p:sp>
        <p:nvSpPr>
          <p:cNvPr id="5" name="矩形 4">
            <a:extLst>
              <a:ext uri="{FF2B5EF4-FFF2-40B4-BE49-F238E27FC236}">
                <a16:creationId xmlns:a16="http://schemas.microsoft.com/office/drawing/2014/main" id="{27DBB307-18DF-4C69-B247-5AE599D48341}"/>
              </a:ext>
            </a:extLst>
          </p:cNvPr>
          <p:cNvSpPr/>
          <p:nvPr/>
        </p:nvSpPr>
        <p:spPr>
          <a:xfrm>
            <a:off x="1095842" y="1339700"/>
            <a:ext cx="9727055" cy="1323439"/>
          </a:xfrm>
          <a:prstGeom prst="rect">
            <a:avLst/>
          </a:prstGeom>
        </p:spPr>
        <p:txBody>
          <a:bodyPr wrap="square">
            <a:spAutoFit/>
          </a:bodyPr>
          <a:lstStyle/>
          <a:p>
            <a:pPr marL="342900" indent="-342900">
              <a:lnSpc>
                <a:spcPct val="150000"/>
              </a:lnSpc>
              <a:buFont typeface="Wingdings" panose="05000000000000000000" pitchFamily="2" charset="2"/>
              <a:buChar char="Ø"/>
            </a:pPr>
            <a:r>
              <a:rPr lang="en-US" altLang="zh-CN" sz="2800" dirty="0">
                <a:latin typeface="华文仿宋" panose="02010600040101010101" pitchFamily="2" charset="-122"/>
                <a:ea typeface="华文仿宋" panose="02010600040101010101" pitchFamily="2" charset="-122"/>
              </a:rPr>
              <a:t>2006</a:t>
            </a:r>
            <a:r>
              <a:rPr lang="zh-CN" altLang="en-US" sz="2800" dirty="0">
                <a:latin typeface="华文仿宋" panose="02010600040101010101" pitchFamily="2" charset="-122"/>
                <a:ea typeface="华文仿宋" panose="02010600040101010101" pitchFamily="2" charset="-122"/>
              </a:rPr>
              <a:t>年，</a:t>
            </a:r>
            <a:r>
              <a:rPr lang="en-US" altLang="zh-CN" sz="2800" dirty="0">
                <a:latin typeface="华文仿宋" panose="02010600040101010101" pitchFamily="2" charset="-122"/>
                <a:ea typeface="华文仿宋" panose="02010600040101010101" pitchFamily="2" charset="-122"/>
              </a:rPr>
              <a:t>Hinton</a:t>
            </a:r>
            <a:r>
              <a:rPr lang="zh-CN" altLang="en-US" sz="2800" dirty="0">
                <a:latin typeface="华文仿宋" panose="02010600040101010101" pitchFamily="2" charset="-122"/>
                <a:ea typeface="华文仿宋" panose="02010600040101010101" pitchFamily="2" charset="-122"/>
              </a:rPr>
              <a:t>在</a:t>
            </a:r>
            <a:r>
              <a:rPr lang="en-US" altLang="zh-CN" sz="2800" dirty="0">
                <a:latin typeface="华文仿宋" panose="02010600040101010101" pitchFamily="2" charset="-122"/>
                <a:ea typeface="华文仿宋" panose="02010600040101010101" pitchFamily="2" charset="-122"/>
              </a:rPr>
              <a:t>Science</a:t>
            </a:r>
            <a:r>
              <a:rPr lang="zh-CN" altLang="en-US" sz="2800" dirty="0">
                <a:latin typeface="华文仿宋" panose="02010600040101010101" pitchFamily="2" charset="-122"/>
                <a:ea typeface="华文仿宋" panose="02010600040101010101" pitchFamily="2" charset="-122"/>
              </a:rPr>
              <a:t>发表论文，再次宣布他知道大脑是如何工作的，并介绍了无监督训练和深度信念网络的概念。</a:t>
            </a:r>
          </a:p>
        </p:txBody>
      </p:sp>
      <p:sp>
        <p:nvSpPr>
          <p:cNvPr id="6" name="矩形 5">
            <a:extLst>
              <a:ext uri="{FF2B5EF4-FFF2-40B4-BE49-F238E27FC236}">
                <a16:creationId xmlns:a16="http://schemas.microsoft.com/office/drawing/2014/main" id="{C1DAF361-12CA-4B65-A73E-5283B7F6A0E5}"/>
              </a:ext>
            </a:extLst>
          </p:cNvPr>
          <p:cNvSpPr/>
          <p:nvPr/>
        </p:nvSpPr>
        <p:spPr>
          <a:xfrm>
            <a:off x="1095844" y="3376473"/>
            <a:ext cx="9727053" cy="2616101"/>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800" dirty="0">
                <a:latin typeface="华文仿宋" panose="02010600040101010101" pitchFamily="2" charset="-122"/>
                <a:ea typeface="华文仿宋" panose="02010600040101010101" pitchFamily="2" charset="-122"/>
              </a:rPr>
              <a:t>使用这种策略，人们能够训练比以前更深的网络，标志着神经网络已经从浅层学习走向了深层学习的变革。神经网络被包装为“深度学习”，正式开启了神经网络的第三次浪潮</a:t>
            </a:r>
          </a:p>
        </p:txBody>
      </p:sp>
    </p:spTree>
    <p:extLst>
      <p:ext uri="{BB962C8B-B14F-4D97-AF65-F5344CB8AC3E}">
        <p14:creationId xmlns:p14="http://schemas.microsoft.com/office/powerpoint/2010/main" val="2933950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AD7EA8B-4D7F-498C-9F36-54B2FF5CBE06}"/>
              </a:ext>
            </a:extLst>
          </p:cNvPr>
          <p:cNvSpPr>
            <a:spLocks noGrp="1"/>
          </p:cNvSpPr>
          <p:nvPr>
            <p:ph type="title"/>
          </p:nvPr>
        </p:nvSpPr>
        <p:spPr>
          <a:xfrm>
            <a:off x="1095843" y="380117"/>
            <a:ext cx="7886700" cy="655291"/>
          </a:xfrm>
        </p:spPr>
        <p:txBody>
          <a:bodyPr>
            <a:normAutofit fontScale="90000"/>
          </a:bodyPr>
          <a:lstStyle/>
          <a:p>
            <a:r>
              <a:rPr lang="zh-CN" altLang="en-US" b="1" dirty="0">
                <a:solidFill>
                  <a:schemeClr val="tx1"/>
                </a:solidFill>
                <a:latin typeface="华文仿宋" panose="02010600040101010101" pitchFamily="2" charset="-122"/>
                <a:ea typeface="华文仿宋" panose="02010600040101010101" pitchFamily="2" charset="-122"/>
              </a:rPr>
              <a:t>深度</a:t>
            </a:r>
            <a:r>
              <a:rPr lang="zh-CN" altLang="en-US" b="1" dirty="0" smtClean="0">
                <a:solidFill>
                  <a:schemeClr val="tx1"/>
                </a:solidFill>
                <a:latin typeface="华文仿宋" panose="02010600040101010101" pitchFamily="2" charset="-122"/>
                <a:ea typeface="华文仿宋" panose="02010600040101010101" pitchFamily="2" charset="-122"/>
              </a:rPr>
              <a:t>学习的概念</a:t>
            </a:r>
            <a:endParaRPr lang="zh-CN" altLang="en-US" b="1"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556479" y="1891631"/>
            <a:ext cx="8172138" cy="1323439"/>
          </a:xfrm>
          <a:prstGeom prst="rect">
            <a:avLst/>
          </a:prstGeom>
        </p:spPr>
        <p:txBody>
          <a:bodyPr wrap="square">
            <a:spAutoFit/>
          </a:bodyPr>
          <a:lstStyle/>
          <a:p>
            <a:pPr>
              <a:lnSpc>
                <a:spcPct val="150000"/>
              </a:lnSpc>
            </a:pPr>
            <a:r>
              <a:rPr lang="zh-CN" altLang="en-US" sz="2800" dirty="0">
                <a:latin typeface="华文仿宋" panose="02010600040101010101" pitchFamily="2" charset="-122"/>
                <a:ea typeface="华文仿宋" panose="02010600040101010101" pitchFamily="2" charset="-122"/>
              </a:rPr>
              <a:t>深度学习是指多层神经网络上运用各种机器学习算法解决图像，文本等各种问题的算法</a:t>
            </a:r>
            <a:r>
              <a:rPr lang="zh-CN" altLang="en-US" sz="2800" dirty="0" smtClean="0">
                <a:latin typeface="华文仿宋" panose="02010600040101010101" pitchFamily="2" charset="-122"/>
                <a:ea typeface="华文仿宋" panose="02010600040101010101" pitchFamily="2" charset="-122"/>
              </a:rPr>
              <a:t>集合。</a:t>
            </a:r>
            <a:endParaRPr lang="zh-CN" altLang="en-US" sz="2800" dirty="0">
              <a:latin typeface="华文仿宋" panose="02010600040101010101" pitchFamily="2" charset="-122"/>
              <a:ea typeface="华文仿宋" panose="02010600040101010101" pitchFamily="2" charset="-122"/>
            </a:endParaRPr>
          </a:p>
        </p:txBody>
      </p:sp>
      <p:sp>
        <p:nvSpPr>
          <p:cNvPr id="2" name="矩形 1"/>
          <p:cNvSpPr/>
          <p:nvPr/>
        </p:nvSpPr>
        <p:spPr>
          <a:xfrm>
            <a:off x="1556478" y="3819171"/>
            <a:ext cx="6740577" cy="461665"/>
          </a:xfrm>
          <a:prstGeom prst="rect">
            <a:avLst/>
          </a:prstGeom>
        </p:spPr>
        <p:txBody>
          <a:bodyPr wrap="square">
            <a:spAutoFit/>
          </a:bodyPr>
          <a:lstStyle/>
          <a:p>
            <a:r>
              <a:rPr lang="zh-CN" altLang="en-US" sz="2400" b="1" dirty="0" smtClean="0">
                <a:solidFill>
                  <a:srgbClr val="444444"/>
                </a:solidFill>
                <a:latin typeface="Helvetica" panose="020B0604020202020204" pitchFamily="34" charset="0"/>
                <a:hlinkClick r:id="rId3"/>
              </a:rPr>
              <a:t>参考：深度</a:t>
            </a:r>
            <a:r>
              <a:rPr lang="zh-CN" altLang="en-US" sz="2400" b="1" dirty="0">
                <a:solidFill>
                  <a:srgbClr val="444444"/>
                </a:solidFill>
                <a:latin typeface="Helvetica" panose="020B0604020202020204" pitchFamily="34" charset="0"/>
                <a:hlinkClick r:id="rId3"/>
              </a:rPr>
              <a:t>学习简介</a:t>
            </a:r>
            <a:r>
              <a:rPr lang="en-US" altLang="zh-CN" sz="2400" b="1" dirty="0">
                <a:solidFill>
                  <a:srgbClr val="444444"/>
                </a:solidFill>
                <a:latin typeface="Helvetica" panose="020B0604020202020204" pitchFamily="34" charset="0"/>
                <a:hlinkClick r:id="rId3"/>
              </a:rPr>
              <a:t>(</a:t>
            </a:r>
            <a:r>
              <a:rPr lang="zh-CN" altLang="en-US" sz="2400" b="1" dirty="0">
                <a:solidFill>
                  <a:srgbClr val="444444"/>
                </a:solidFill>
                <a:latin typeface="Helvetica" panose="020B0604020202020204" pitchFamily="34" charset="0"/>
                <a:hlinkClick r:id="rId3"/>
              </a:rPr>
              <a:t>一</a:t>
            </a:r>
            <a:r>
              <a:rPr lang="en-US" altLang="zh-CN" sz="2400" b="1" dirty="0">
                <a:solidFill>
                  <a:srgbClr val="444444"/>
                </a:solidFill>
                <a:latin typeface="Helvetica" panose="020B0604020202020204" pitchFamily="34" charset="0"/>
                <a:hlinkClick r:id="rId3"/>
              </a:rPr>
              <a:t>)——</a:t>
            </a:r>
            <a:r>
              <a:rPr lang="zh-CN" altLang="en-US" sz="2400" b="1" dirty="0">
                <a:solidFill>
                  <a:srgbClr val="444444"/>
                </a:solidFill>
                <a:latin typeface="Helvetica" panose="020B0604020202020204" pitchFamily="34" charset="0"/>
                <a:hlinkClick r:id="rId3"/>
              </a:rPr>
              <a:t>卷积神经网络</a:t>
            </a:r>
            <a:endParaRPr lang="zh-CN" altLang="en-US" sz="2400" b="1" i="0" dirty="0">
              <a:solidFill>
                <a:srgbClr val="000000"/>
              </a:solidFill>
              <a:effectLst/>
              <a:latin typeface="Helvetica" panose="020B0604020202020204" pitchFamily="34" charset="0"/>
            </a:endParaRPr>
          </a:p>
        </p:txBody>
      </p:sp>
      <p:sp>
        <p:nvSpPr>
          <p:cNvPr id="3" name="矩形 2"/>
          <p:cNvSpPr/>
          <p:nvPr/>
        </p:nvSpPr>
        <p:spPr>
          <a:xfrm>
            <a:off x="1556478" y="4515605"/>
            <a:ext cx="6275883" cy="369332"/>
          </a:xfrm>
          <a:prstGeom prst="rect">
            <a:avLst/>
          </a:prstGeom>
        </p:spPr>
        <p:txBody>
          <a:bodyPr wrap="square">
            <a:spAutoFit/>
          </a:bodyPr>
          <a:lstStyle/>
          <a:p>
            <a:r>
              <a:rPr lang="zh-CN" altLang="en-US" dirty="0"/>
              <a:t>https://www.cnblogs.com/alexcai/p/5506806.html</a:t>
            </a:r>
          </a:p>
        </p:txBody>
      </p:sp>
    </p:spTree>
    <p:extLst>
      <p:ext uri="{BB962C8B-B14F-4D97-AF65-F5344CB8AC3E}">
        <p14:creationId xmlns:p14="http://schemas.microsoft.com/office/powerpoint/2010/main" val="2528364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314B070-2372-400C-BD4D-B42FA5178AF7}"/>
              </a:ext>
            </a:extLst>
          </p:cNvPr>
          <p:cNvSpPr>
            <a:spLocks noGrp="1"/>
          </p:cNvSpPr>
          <p:nvPr>
            <p:ph type="title"/>
          </p:nvPr>
        </p:nvSpPr>
        <p:spPr>
          <a:xfrm>
            <a:off x="723900" y="423732"/>
            <a:ext cx="7886700" cy="668544"/>
          </a:xfrm>
        </p:spPr>
        <p:txBody>
          <a:bodyPr>
            <a:normAutofit fontScale="90000"/>
          </a:bodyPr>
          <a:lstStyle/>
          <a:p>
            <a:r>
              <a:rPr lang="zh-CN" altLang="en-US" dirty="0">
                <a:solidFill>
                  <a:schemeClr val="tx1"/>
                </a:solidFill>
                <a:latin typeface="华文仿宋" panose="02010600040101010101" pitchFamily="2" charset="-122"/>
                <a:ea typeface="华文仿宋" panose="02010600040101010101" pitchFamily="2" charset="-122"/>
              </a:rPr>
              <a:t>深度学习的大突破</a:t>
            </a:r>
          </a:p>
        </p:txBody>
      </p:sp>
      <p:pic>
        <p:nvPicPr>
          <p:cNvPr id="16386" name="Picture 2" descr="“imagenet”的图片搜索结果">
            <a:extLst>
              <a:ext uri="{FF2B5EF4-FFF2-40B4-BE49-F238E27FC236}">
                <a16:creationId xmlns:a16="http://schemas.microsoft.com/office/drawing/2014/main" id="{0830ECE4-82C2-4CDD-A445-745990E12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624" y="1496668"/>
            <a:ext cx="7610475" cy="193233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639F974D-0491-403C-9843-9EBC535952E1}"/>
              </a:ext>
            </a:extLst>
          </p:cNvPr>
          <p:cNvSpPr txBox="1"/>
          <p:nvPr/>
        </p:nvSpPr>
        <p:spPr>
          <a:xfrm>
            <a:off x="5473147" y="1127335"/>
            <a:ext cx="1073426" cy="369332"/>
          </a:xfrm>
          <a:prstGeom prst="rect">
            <a:avLst/>
          </a:prstGeom>
          <a:noFill/>
        </p:spPr>
        <p:txBody>
          <a:bodyPr wrap="square" rtlCol="0">
            <a:spAutoFit/>
          </a:bodyPr>
          <a:lstStyle/>
          <a:p>
            <a:r>
              <a:rPr lang="en-US" altLang="zh-CN" i="1" dirty="0" err="1"/>
              <a:t>imagenet</a:t>
            </a:r>
            <a:endParaRPr lang="zh-CN" altLang="en-US" i="1" dirty="0"/>
          </a:p>
        </p:txBody>
      </p:sp>
      <p:sp>
        <p:nvSpPr>
          <p:cNvPr id="6" name="矩形 5">
            <a:extLst>
              <a:ext uri="{FF2B5EF4-FFF2-40B4-BE49-F238E27FC236}">
                <a16:creationId xmlns:a16="http://schemas.microsoft.com/office/drawing/2014/main" id="{75EE0197-B0A4-4F95-A156-9092F4321757}"/>
              </a:ext>
            </a:extLst>
          </p:cNvPr>
          <p:cNvSpPr/>
          <p:nvPr/>
        </p:nvSpPr>
        <p:spPr>
          <a:xfrm>
            <a:off x="2204623" y="3798332"/>
            <a:ext cx="2022820" cy="523220"/>
          </a:xfrm>
          <a:prstGeom prst="rect">
            <a:avLst/>
          </a:prstGeom>
        </p:spPr>
        <p:txBody>
          <a:bodyPr wrap="square">
            <a:spAutoFit/>
          </a:bodyPr>
          <a:lstStyle/>
          <a:p>
            <a:r>
              <a:rPr lang="en-US" altLang="zh-CN" sz="2800" dirty="0" err="1">
                <a:solidFill>
                  <a:schemeClr val="accent6">
                    <a:lumMod val="75000"/>
                  </a:schemeClr>
                </a:solidFill>
              </a:rPr>
              <a:t>Alexnet</a:t>
            </a:r>
            <a:endParaRPr lang="zh-CN" altLang="en-US" sz="2800" dirty="0">
              <a:solidFill>
                <a:schemeClr val="accent6">
                  <a:lumMod val="75000"/>
                </a:schemeClr>
              </a:solidFill>
            </a:endParaRPr>
          </a:p>
        </p:txBody>
      </p:sp>
      <p:pic>
        <p:nvPicPr>
          <p:cNvPr id="16388" name="Picture 4" descr="imagenet">
            <a:extLst>
              <a:ext uri="{FF2B5EF4-FFF2-40B4-BE49-F238E27FC236}">
                <a16:creationId xmlns:a16="http://schemas.microsoft.com/office/drawing/2014/main" id="{B48F996C-D517-40AB-B842-8A58F99EA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573" y="3494121"/>
            <a:ext cx="6051481" cy="286223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C34A2EA3-2C6F-4C73-9F55-02964859A351}"/>
              </a:ext>
            </a:extLst>
          </p:cNvPr>
          <p:cNvSpPr/>
          <p:nvPr/>
        </p:nvSpPr>
        <p:spPr>
          <a:xfrm>
            <a:off x="2146853" y="4438004"/>
            <a:ext cx="2385391" cy="1200329"/>
          </a:xfrm>
          <a:prstGeom prst="rect">
            <a:avLst/>
          </a:prstGeom>
        </p:spPr>
        <p:txBody>
          <a:bodyPr wrap="square">
            <a:spAutoFit/>
          </a:bodyPr>
          <a:lstStyle/>
          <a:p>
            <a:r>
              <a:rPr lang="en-US" altLang="zh-CN" dirty="0">
                <a:latin typeface="Source Sans Pro"/>
              </a:rPr>
              <a:t>[Alex </a:t>
            </a:r>
            <a:r>
              <a:rPr lang="en-US" altLang="zh-CN" dirty="0" err="1">
                <a:latin typeface="Source Sans Pro"/>
              </a:rPr>
              <a:t>Krizhevsky</a:t>
            </a:r>
            <a:r>
              <a:rPr lang="en-US" altLang="zh-CN" dirty="0">
                <a:latin typeface="Source Sans Pro"/>
              </a:rPr>
              <a:t>, Ilya </a:t>
            </a:r>
            <a:r>
              <a:rPr lang="en-US" altLang="zh-CN" dirty="0" err="1">
                <a:latin typeface="Source Sans Pro"/>
              </a:rPr>
              <a:t>Sutskever</a:t>
            </a:r>
            <a:r>
              <a:rPr lang="en-US" altLang="zh-CN" dirty="0">
                <a:latin typeface="Source Sans Pro"/>
              </a:rPr>
              <a:t>, and Geoff Hinton, 2012]</a:t>
            </a:r>
            <a:endParaRPr lang="zh-CN" altLang="en-US" dirty="0"/>
          </a:p>
        </p:txBody>
      </p:sp>
    </p:spTree>
    <p:extLst>
      <p:ext uri="{BB962C8B-B14F-4D97-AF65-F5344CB8AC3E}">
        <p14:creationId xmlns:p14="http://schemas.microsoft.com/office/powerpoint/2010/main" val="10261441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25A9297-0BCA-44B5-9463-B279C2933D6D}"/>
              </a:ext>
            </a:extLst>
          </p:cNvPr>
          <p:cNvSpPr>
            <a:spLocks noGrp="1"/>
          </p:cNvSpPr>
          <p:nvPr>
            <p:ph type="title"/>
          </p:nvPr>
        </p:nvSpPr>
        <p:spPr>
          <a:xfrm>
            <a:off x="1395647" y="380516"/>
            <a:ext cx="7886700" cy="642039"/>
          </a:xfrm>
        </p:spPr>
        <p:txBody>
          <a:bodyPr>
            <a:normAutofit/>
          </a:bodyPr>
          <a:lstStyle/>
          <a:p>
            <a:r>
              <a:rPr lang="zh-CN" altLang="en-US" sz="3100" dirty="0">
                <a:solidFill>
                  <a:schemeClr val="tx1"/>
                </a:solidFill>
                <a:latin typeface="华文仿宋" panose="02010600040101010101" pitchFamily="2" charset="-122"/>
                <a:ea typeface="华文仿宋" panose="02010600040101010101" pitchFamily="2" charset="-122"/>
              </a:rPr>
              <a:t>神经网络发展的里程碑</a:t>
            </a:r>
            <a:endParaRPr lang="zh-CN" altLang="en-US" dirty="0">
              <a:solidFill>
                <a:schemeClr val="tx1"/>
              </a:solidFill>
              <a:latin typeface="华文仿宋" panose="02010600040101010101" pitchFamily="2" charset="-122"/>
              <a:ea typeface="华文仿宋" panose="02010600040101010101" pitchFamily="2" charset="-122"/>
            </a:endParaRPr>
          </a:p>
        </p:txBody>
      </p:sp>
      <p:pic>
        <p:nvPicPr>
          <p:cNvPr id="15362" name="Picture 2" descr="Timeline">
            <a:extLst>
              <a:ext uri="{FF2B5EF4-FFF2-40B4-BE49-F238E27FC236}">
                <a16:creationId xmlns:a16="http://schemas.microsoft.com/office/drawing/2014/main" id="{963676B3-3213-4C81-B600-3AC6BDAF4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81114"/>
            <a:ext cx="9144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F99226E3-D2A9-49F1-8030-9534DB8BE0D7}"/>
              </a:ext>
            </a:extLst>
          </p:cNvPr>
          <p:cNvSpPr/>
          <p:nvPr/>
        </p:nvSpPr>
        <p:spPr>
          <a:xfrm>
            <a:off x="3650975" y="5527671"/>
            <a:ext cx="6672469" cy="307777"/>
          </a:xfrm>
          <a:prstGeom prst="rect">
            <a:avLst/>
          </a:prstGeom>
        </p:spPr>
        <p:txBody>
          <a:bodyPr wrap="square">
            <a:spAutoFit/>
          </a:bodyPr>
          <a:lstStyle/>
          <a:p>
            <a:r>
              <a:rPr lang="zh-CN" altLang="en-US" sz="1400" dirty="0"/>
              <a:t>https://beamandrew.github.io/deeplearning/2017/02/23/deep_learning_101_part1.html</a:t>
            </a:r>
          </a:p>
        </p:txBody>
      </p:sp>
    </p:spTree>
    <p:extLst>
      <p:ext uri="{BB962C8B-B14F-4D97-AF65-F5344CB8AC3E}">
        <p14:creationId xmlns:p14="http://schemas.microsoft.com/office/powerpoint/2010/main" val="27475848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FFC2C0F5-2148-4A14-AD9C-E5FD96E1C11A}"/>
              </a:ext>
            </a:extLst>
          </p:cNvPr>
          <p:cNvSpPr/>
          <p:nvPr/>
        </p:nvSpPr>
        <p:spPr>
          <a:xfrm>
            <a:off x="3097188" y="2531102"/>
            <a:ext cx="866914" cy="866914"/>
          </a:xfrm>
          <a:prstGeom prst="ellipse">
            <a:avLst/>
          </a:prstGeom>
          <a:solidFill>
            <a:srgbClr val="268496"/>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cs typeface="+mn-ea"/>
              <a:sym typeface="+mn-lt"/>
            </a:endParaRPr>
          </a:p>
        </p:txBody>
      </p:sp>
      <p:sp>
        <p:nvSpPr>
          <p:cNvPr id="8" name="椭圆 7">
            <a:extLst>
              <a:ext uri="{FF2B5EF4-FFF2-40B4-BE49-F238E27FC236}">
                <a16:creationId xmlns:a16="http://schemas.microsoft.com/office/drawing/2014/main" id="{5BB4172B-99CB-4B81-ABF1-FC2D49E99338}"/>
              </a:ext>
            </a:extLst>
          </p:cNvPr>
          <p:cNvSpPr/>
          <p:nvPr/>
        </p:nvSpPr>
        <p:spPr>
          <a:xfrm>
            <a:off x="5542622" y="2531101"/>
            <a:ext cx="866914" cy="866914"/>
          </a:xfrm>
          <a:prstGeom prst="ellipse">
            <a:avLst/>
          </a:prstGeom>
          <a:solidFill>
            <a:srgbClr val="268496"/>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cs typeface="+mn-ea"/>
              <a:sym typeface="+mn-lt"/>
            </a:endParaRPr>
          </a:p>
        </p:txBody>
      </p:sp>
      <p:sp>
        <p:nvSpPr>
          <p:cNvPr id="13" name="椭圆 12">
            <a:extLst>
              <a:ext uri="{FF2B5EF4-FFF2-40B4-BE49-F238E27FC236}">
                <a16:creationId xmlns:a16="http://schemas.microsoft.com/office/drawing/2014/main" id="{F67F450D-0E7B-4FC3-B4F3-3A6CBFE6D358}"/>
              </a:ext>
            </a:extLst>
          </p:cNvPr>
          <p:cNvSpPr/>
          <p:nvPr/>
        </p:nvSpPr>
        <p:spPr>
          <a:xfrm>
            <a:off x="7988056" y="2527698"/>
            <a:ext cx="866914" cy="866914"/>
          </a:xfrm>
          <a:prstGeom prst="ellipse">
            <a:avLst/>
          </a:prstGeom>
          <a:solidFill>
            <a:srgbClr val="268496"/>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cs typeface="+mn-ea"/>
              <a:sym typeface="+mn-lt"/>
            </a:endParaRPr>
          </a:p>
        </p:txBody>
      </p:sp>
      <p:sp>
        <p:nvSpPr>
          <p:cNvPr id="19" name="文本框 18">
            <a:extLst>
              <a:ext uri="{FF2B5EF4-FFF2-40B4-BE49-F238E27FC236}">
                <a16:creationId xmlns:a16="http://schemas.microsoft.com/office/drawing/2014/main" id="{219C9B72-F28A-4D8E-9FB1-DE24737A063F}"/>
              </a:ext>
            </a:extLst>
          </p:cNvPr>
          <p:cNvSpPr txBox="1"/>
          <p:nvPr/>
        </p:nvSpPr>
        <p:spPr>
          <a:xfrm>
            <a:off x="2681736" y="3683579"/>
            <a:ext cx="1678674" cy="1384995"/>
          </a:xfrm>
          <a:prstGeom prst="rect">
            <a:avLst/>
          </a:prstGeom>
          <a:noFill/>
        </p:spPr>
        <p:txBody>
          <a:bodyPr wrap="square" rtlCol="0">
            <a:spAutoFit/>
          </a:bodyPr>
          <a:lstStyle/>
          <a:p>
            <a:pPr algn="ctr"/>
            <a:r>
              <a:rPr lang="zh-CN" altLang="en-US" sz="2800" dirty="0">
                <a:latin typeface="华文仿宋" panose="02010600040101010101" pitchFamily="2" charset="-122"/>
                <a:ea typeface="华文仿宋" panose="02010600040101010101" pitchFamily="2" charset="-122"/>
                <a:cs typeface="+mn-ea"/>
                <a:sym typeface="+mn-lt"/>
              </a:rPr>
              <a:t>如何构建一个深度神经网络</a:t>
            </a:r>
          </a:p>
        </p:txBody>
      </p:sp>
      <p:sp>
        <p:nvSpPr>
          <p:cNvPr id="20" name="文本框 19">
            <a:extLst>
              <a:ext uri="{FF2B5EF4-FFF2-40B4-BE49-F238E27FC236}">
                <a16:creationId xmlns:a16="http://schemas.microsoft.com/office/drawing/2014/main" id="{B1A7C11E-DB7F-4C7F-BD0D-E2C00CED243C}"/>
              </a:ext>
            </a:extLst>
          </p:cNvPr>
          <p:cNvSpPr txBox="1"/>
          <p:nvPr/>
        </p:nvSpPr>
        <p:spPr>
          <a:xfrm>
            <a:off x="5136248" y="3683579"/>
            <a:ext cx="1678674" cy="954107"/>
          </a:xfrm>
          <a:prstGeom prst="rect">
            <a:avLst/>
          </a:prstGeom>
          <a:noFill/>
        </p:spPr>
        <p:txBody>
          <a:bodyPr wrap="square" rtlCol="0">
            <a:spAutoFit/>
          </a:bodyPr>
          <a:lstStyle/>
          <a:p>
            <a:pPr algn="ctr"/>
            <a:r>
              <a:rPr lang="zh-CN" altLang="en-US" sz="2800" dirty="0">
                <a:latin typeface="华文仿宋" panose="02010600040101010101" pitchFamily="2" charset="-122"/>
                <a:ea typeface="华文仿宋" panose="02010600040101010101" pitchFamily="2" charset="-122"/>
                <a:cs typeface="+mn-ea"/>
                <a:sym typeface="+mn-lt"/>
              </a:rPr>
              <a:t>训练网络的过程</a:t>
            </a:r>
          </a:p>
        </p:txBody>
      </p:sp>
      <p:sp>
        <p:nvSpPr>
          <p:cNvPr id="21" name="文本框 20">
            <a:extLst>
              <a:ext uri="{FF2B5EF4-FFF2-40B4-BE49-F238E27FC236}">
                <a16:creationId xmlns:a16="http://schemas.microsoft.com/office/drawing/2014/main" id="{34F388FC-2B31-4AD8-8904-EAA14E3F828E}"/>
              </a:ext>
            </a:extLst>
          </p:cNvPr>
          <p:cNvSpPr txBox="1"/>
          <p:nvPr/>
        </p:nvSpPr>
        <p:spPr>
          <a:xfrm>
            <a:off x="7548076" y="3683579"/>
            <a:ext cx="1678674" cy="954107"/>
          </a:xfrm>
          <a:prstGeom prst="rect">
            <a:avLst/>
          </a:prstGeom>
          <a:noFill/>
        </p:spPr>
        <p:txBody>
          <a:bodyPr wrap="square" rtlCol="0">
            <a:spAutoFit/>
          </a:bodyPr>
          <a:lstStyle/>
          <a:p>
            <a:pPr algn="ctr"/>
            <a:r>
              <a:rPr lang="zh-CN" altLang="en-US" sz="2800" dirty="0">
                <a:latin typeface="华文仿宋" panose="02010600040101010101" pitchFamily="2" charset="-122"/>
                <a:ea typeface="华文仿宋" panose="02010600040101010101" pitchFamily="2" charset="-122"/>
                <a:cs typeface="+mn-ea"/>
                <a:sym typeface="+mn-lt"/>
              </a:rPr>
              <a:t>学习的算法</a:t>
            </a:r>
          </a:p>
        </p:txBody>
      </p:sp>
      <p:sp>
        <p:nvSpPr>
          <p:cNvPr id="27" name="文本框 26">
            <a:extLst>
              <a:ext uri="{FF2B5EF4-FFF2-40B4-BE49-F238E27FC236}">
                <a16:creationId xmlns:a16="http://schemas.microsoft.com/office/drawing/2014/main" id="{730B4E3C-F104-4A89-A609-D0F7FC9539ED}"/>
              </a:ext>
            </a:extLst>
          </p:cNvPr>
          <p:cNvSpPr txBox="1"/>
          <p:nvPr/>
        </p:nvSpPr>
        <p:spPr>
          <a:xfrm>
            <a:off x="4553671" y="918110"/>
            <a:ext cx="2729259" cy="830997"/>
          </a:xfrm>
          <a:prstGeom prst="rect">
            <a:avLst/>
          </a:prstGeom>
          <a:noFill/>
        </p:spPr>
        <p:txBody>
          <a:bodyPr wrap="square" rtlCol="0">
            <a:spAutoFit/>
          </a:bodyPr>
          <a:lstStyle/>
          <a:p>
            <a:r>
              <a:rPr lang="zh-CN" altLang="en-US" sz="4800" dirty="0">
                <a:latin typeface="华文仿宋" panose="02010600040101010101" pitchFamily="2" charset="-122"/>
                <a:ea typeface="华文仿宋" panose="02010600040101010101" pitchFamily="2" charset="-122"/>
              </a:rPr>
              <a:t>深度学习</a:t>
            </a:r>
          </a:p>
        </p:txBody>
      </p:sp>
      <p:sp>
        <p:nvSpPr>
          <p:cNvPr id="22" name="文本框 21">
            <a:extLst>
              <a:ext uri="{FF2B5EF4-FFF2-40B4-BE49-F238E27FC236}">
                <a16:creationId xmlns:a16="http://schemas.microsoft.com/office/drawing/2014/main" id="{313CC071-C581-448E-8D4F-DA744C91B77F}"/>
              </a:ext>
            </a:extLst>
          </p:cNvPr>
          <p:cNvSpPr txBox="1"/>
          <p:nvPr/>
        </p:nvSpPr>
        <p:spPr>
          <a:xfrm>
            <a:off x="3343273" y="2608496"/>
            <a:ext cx="355600" cy="584775"/>
          </a:xfrm>
          <a:prstGeom prst="rect">
            <a:avLst/>
          </a:prstGeom>
          <a:solidFill>
            <a:srgbClr val="268496"/>
          </a:solidFill>
          <a:ln>
            <a:noFill/>
          </a:ln>
        </p:spPr>
        <p:txBody>
          <a:bodyPr wrap="square" rtlCol="0">
            <a:spAutoFit/>
          </a:bodyPr>
          <a:lstStyle/>
          <a:p>
            <a:r>
              <a:rPr lang="en-US" altLang="zh-CN" sz="3200" dirty="0"/>
              <a:t>1</a:t>
            </a:r>
            <a:endParaRPr lang="zh-CN" altLang="en-US" sz="3200" dirty="0"/>
          </a:p>
        </p:txBody>
      </p:sp>
      <p:sp>
        <p:nvSpPr>
          <p:cNvPr id="23" name="文本框 22">
            <a:extLst>
              <a:ext uri="{FF2B5EF4-FFF2-40B4-BE49-F238E27FC236}">
                <a16:creationId xmlns:a16="http://schemas.microsoft.com/office/drawing/2014/main" id="{5B5FF004-E5AE-4E91-BDD2-48EF359AF829}"/>
              </a:ext>
            </a:extLst>
          </p:cNvPr>
          <p:cNvSpPr txBox="1"/>
          <p:nvPr/>
        </p:nvSpPr>
        <p:spPr>
          <a:xfrm>
            <a:off x="5797785" y="2608496"/>
            <a:ext cx="355600" cy="584775"/>
          </a:xfrm>
          <a:prstGeom prst="rect">
            <a:avLst/>
          </a:prstGeom>
          <a:solidFill>
            <a:srgbClr val="268496"/>
          </a:solidFill>
          <a:ln>
            <a:noFill/>
          </a:ln>
        </p:spPr>
        <p:txBody>
          <a:bodyPr wrap="square" rtlCol="0">
            <a:spAutoFit/>
          </a:bodyPr>
          <a:lstStyle/>
          <a:p>
            <a:r>
              <a:rPr lang="en-US" altLang="zh-CN" sz="3200" dirty="0"/>
              <a:t>2</a:t>
            </a:r>
            <a:endParaRPr lang="zh-CN" altLang="en-US" sz="3200" dirty="0"/>
          </a:p>
        </p:txBody>
      </p:sp>
      <p:sp>
        <p:nvSpPr>
          <p:cNvPr id="24" name="文本框 23">
            <a:extLst>
              <a:ext uri="{FF2B5EF4-FFF2-40B4-BE49-F238E27FC236}">
                <a16:creationId xmlns:a16="http://schemas.microsoft.com/office/drawing/2014/main" id="{53A00512-E8F2-4FDF-983F-F85F1053C6E3}"/>
              </a:ext>
            </a:extLst>
          </p:cNvPr>
          <p:cNvSpPr txBox="1"/>
          <p:nvPr/>
        </p:nvSpPr>
        <p:spPr>
          <a:xfrm>
            <a:off x="8243713" y="2608495"/>
            <a:ext cx="355600" cy="584775"/>
          </a:xfrm>
          <a:prstGeom prst="rect">
            <a:avLst/>
          </a:prstGeom>
          <a:solidFill>
            <a:srgbClr val="268496"/>
          </a:solidFill>
          <a:ln>
            <a:noFill/>
          </a:ln>
        </p:spPr>
        <p:txBody>
          <a:bodyPr wrap="square" rtlCol="0">
            <a:spAutoFit/>
          </a:bodyPr>
          <a:lstStyle/>
          <a:p>
            <a:r>
              <a:rPr lang="en-US" altLang="zh-CN" sz="3200" dirty="0"/>
              <a:t>3</a:t>
            </a:r>
            <a:endParaRPr lang="zh-CN" altLang="en-US" sz="3200" dirty="0"/>
          </a:p>
        </p:txBody>
      </p:sp>
    </p:spTree>
    <p:extLst>
      <p:ext uri="{BB962C8B-B14F-4D97-AF65-F5344CB8AC3E}">
        <p14:creationId xmlns:p14="http://schemas.microsoft.com/office/powerpoint/2010/main" val="29952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9" grpId="0"/>
      <p:bldP spid="20" grpId="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259174" y="1009620"/>
            <a:ext cx="10193312" cy="55345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a:extLst>
              <a:ext uri="{FF2B5EF4-FFF2-40B4-BE49-F238E27FC236}">
                <a16:creationId xmlns:a16="http://schemas.microsoft.com/office/drawing/2014/main" id="{CD824629-A1B4-45CE-86E3-94B0DF6AC901}"/>
              </a:ext>
            </a:extLst>
          </p:cNvPr>
          <p:cNvSpPr>
            <a:spLocks noGrp="1"/>
          </p:cNvSpPr>
          <p:nvPr>
            <p:ph type="title"/>
          </p:nvPr>
        </p:nvSpPr>
        <p:spPr>
          <a:xfrm>
            <a:off x="885981" y="284428"/>
            <a:ext cx="7886700" cy="661569"/>
          </a:xfrm>
        </p:spPr>
        <p:txBody>
          <a:bodyPr>
            <a:normAutofit fontScale="90000"/>
          </a:bodyPr>
          <a:lstStyle/>
          <a:p>
            <a:r>
              <a:rPr lang="zh-CN" altLang="en-US" dirty="0">
                <a:solidFill>
                  <a:schemeClr val="tx1"/>
                </a:solidFill>
                <a:latin typeface="华文仿宋" panose="02010600040101010101" pitchFamily="2" charset="-122"/>
                <a:ea typeface="华文仿宋" panose="02010600040101010101" pitchFamily="2" charset="-122"/>
              </a:rPr>
              <a:t>构建网络</a:t>
            </a:r>
          </a:p>
        </p:txBody>
      </p:sp>
      <p:pic>
        <p:nvPicPr>
          <p:cNvPr id="5" name="图片 4">
            <a:extLst>
              <a:ext uri="{FF2B5EF4-FFF2-40B4-BE49-F238E27FC236}">
                <a16:creationId xmlns:a16="http://schemas.microsoft.com/office/drawing/2014/main" id="{535EBD15-CFF4-405F-B34F-A027814ED950}"/>
              </a:ext>
            </a:extLst>
          </p:cNvPr>
          <p:cNvPicPr>
            <a:picLocks noChangeAspect="1"/>
          </p:cNvPicPr>
          <p:nvPr/>
        </p:nvPicPr>
        <p:blipFill>
          <a:blip r:embed="rId2"/>
          <a:stretch>
            <a:fillRect/>
          </a:stretch>
        </p:blipFill>
        <p:spPr>
          <a:xfrm>
            <a:off x="1848407" y="1114728"/>
            <a:ext cx="5097998" cy="3929263"/>
          </a:xfrm>
          <a:prstGeom prst="rect">
            <a:avLst/>
          </a:prstGeom>
        </p:spPr>
      </p:pic>
      <p:grpSp>
        <p:nvGrpSpPr>
          <p:cNvPr id="6" name="组合 5">
            <a:extLst>
              <a:ext uri="{FF2B5EF4-FFF2-40B4-BE49-F238E27FC236}">
                <a16:creationId xmlns:a16="http://schemas.microsoft.com/office/drawing/2014/main" id="{F4203C2C-8DB6-4D03-8C6D-F9BA66EEA060}"/>
              </a:ext>
            </a:extLst>
          </p:cNvPr>
          <p:cNvGrpSpPr/>
          <p:nvPr/>
        </p:nvGrpSpPr>
        <p:grpSpPr>
          <a:xfrm>
            <a:off x="7075769" y="1343197"/>
            <a:ext cx="3587842" cy="4285169"/>
            <a:chOff x="6052530" y="983094"/>
            <a:chExt cx="3587842" cy="4285169"/>
          </a:xfrm>
        </p:grpSpPr>
        <p:sp>
          <p:nvSpPr>
            <p:cNvPr id="7" name="矩形 6">
              <a:extLst>
                <a:ext uri="{FF2B5EF4-FFF2-40B4-BE49-F238E27FC236}">
                  <a16:creationId xmlns:a16="http://schemas.microsoft.com/office/drawing/2014/main" id="{1369263B-8AE3-4780-A345-F8AB0E8DF313}"/>
                </a:ext>
              </a:extLst>
            </p:cNvPr>
            <p:cNvSpPr/>
            <p:nvPr/>
          </p:nvSpPr>
          <p:spPr>
            <a:xfrm>
              <a:off x="6052530" y="983094"/>
              <a:ext cx="3587842" cy="461665"/>
            </a:xfrm>
            <a:prstGeom prst="rect">
              <a:avLst/>
            </a:prstGeom>
          </p:spPr>
          <p:txBody>
            <a:bodyPr wrap="none">
              <a:spAutoFit/>
            </a:bodyPr>
            <a:lstStyle/>
            <a:p>
              <a:r>
                <a:rPr lang="zh-CN" altLang="en-US" sz="2400" b="1" dirty="0">
                  <a:solidFill>
                    <a:schemeClr val="bg1"/>
                  </a:solidFill>
                </a:rPr>
                <a:t>超参数</a:t>
              </a:r>
              <a:r>
                <a:rPr lang="en-US" altLang="zh-CN" sz="2400" b="1" dirty="0">
                  <a:solidFill>
                    <a:schemeClr val="bg1"/>
                  </a:solidFill>
                </a:rPr>
                <a:t>(hyperparameters)</a:t>
              </a:r>
              <a:endParaRPr lang="zh-CN" altLang="en-US" sz="2400" dirty="0">
                <a:solidFill>
                  <a:schemeClr val="bg1"/>
                </a:solidFill>
              </a:endParaRPr>
            </a:p>
          </p:txBody>
        </p:sp>
        <p:sp>
          <p:nvSpPr>
            <p:cNvPr id="8" name="文本框 7">
              <a:extLst>
                <a:ext uri="{FF2B5EF4-FFF2-40B4-BE49-F238E27FC236}">
                  <a16:creationId xmlns:a16="http://schemas.microsoft.com/office/drawing/2014/main" id="{BB671982-444E-4102-8CE6-81756DE54123}"/>
                </a:ext>
              </a:extLst>
            </p:cNvPr>
            <p:cNvSpPr txBox="1"/>
            <p:nvPr/>
          </p:nvSpPr>
          <p:spPr>
            <a:xfrm>
              <a:off x="6052530" y="1482611"/>
              <a:ext cx="3199572" cy="378565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2000" dirty="0">
                  <a:solidFill>
                    <a:schemeClr val="bg1"/>
                  </a:solidFill>
                </a:rPr>
                <a:t>隐含层的层数</a:t>
              </a:r>
              <a:endParaRPr lang="en-US" altLang="zh-CN" sz="2000" dirty="0">
                <a:solidFill>
                  <a:schemeClr val="bg1"/>
                </a:solidFill>
              </a:endParaRPr>
            </a:p>
            <a:p>
              <a:pPr marL="285750" indent="-285750">
                <a:lnSpc>
                  <a:spcPct val="150000"/>
                </a:lnSpc>
                <a:buFont typeface="Wingdings" panose="05000000000000000000" pitchFamily="2" charset="2"/>
                <a:buChar char="Ø"/>
              </a:pPr>
              <a:r>
                <a:rPr lang="zh-CN" altLang="en-US" sz="2000" dirty="0">
                  <a:solidFill>
                    <a:schemeClr val="bg1"/>
                  </a:solidFill>
                </a:rPr>
                <a:t>每层的神经元个数</a:t>
              </a:r>
              <a:endParaRPr lang="en-US" altLang="zh-CN" sz="2000" dirty="0">
                <a:solidFill>
                  <a:schemeClr val="bg1"/>
                </a:solidFill>
              </a:endParaRPr>
            </a:p>
            <a:p>
              <a:pPr marL="285750" indent="-285750">
                <a:lnSpc>
                  <a:spcPct val="150000"/>
                </a:lnSpc>
                <a:buFont typeface="Wingdings" panose="05000000000000000000" pitchFamily="2" charset="2"/>
                <a:buChar char="Ø"/>
              </a:pPr>
              <a:r>
                <a:rPr lang="zh-CN" altLang="en-US" sz="2000" dirty="0">
                  <a:solidFill>
                    <a:schemeClr val="bg1"/>
                  </a:solidFill>
                </a:rPr>
                <a:t>激活函数</a:t>
              </a:r>
              <a:endParaRPr lang="en-US" altLang="zh-CN" sz="2000" dirty="0">
                <a:solidFill>
                  <a:schemeClr val="bg1"/>
                </a:solidFill>
              </a:endParaRPr>
            </a:p>
            <a:p>
              <a:pPr marL="285750" indent="-285750">
                <a:lnSpc>
                  <a:spcPct val="150000"/>
                </a:lnSpc>
                <a:buFont typeface="Wingdings" panose="05000000000000000000" pitchFamily="2" charset="2"/>
                <a:buChar char="Ø"/>
              </a:pPr>
              <a:r>
                <a:rPr lang="zh-CN" altLang="en-US" sz="2000" dirty="0">
                  <a:solidFill>
                    <a:schemeClr val="bg1"/>
                  </a:solidFill>
                </a:rPr>
                <a:t>损失函数</a:t>
              </a:r>
              <a:endParaRPr lang="en-US" altLang="zh-CN" sz="2000" dirty="0">
                <a:solidFill>
                  <a:schemeClr val="bg1"/>
                </a:solidFill>
              </a:endParaRPr>
            </a:p>
            <a:p>
              <a:pPr marL="285750" indent="-285750">
                <a:lnSpc>
                  <a:spcPct val="150000"/>
                </a:lnSpc>
                <a:buFont typeface="Wingdings" panose="05000000000000000000" pitchFamily="2" charset="2"/>
                <a:buChar char="Ø"/>
              </a:pPr>
              <a:r>
                <a:rPr lang="zh-CN" altLang="en-US" sz="2000" dirty="0">
                  <a:solidFill>
                    <a:schemeClr val="bg1"/>
                  </a:solidFill>
                </a:rPr>
                <a:t>迭代一次用的样本数</a:t>
              </a:r>
              <a:r>
                <a:rPr lang="en-US" altLang="zh-CN" sz="2000" dirty="0">
                  <a:solidFill>
                    <a:schemeClr val="bg1"/>
                  </a:solidFill>
                </a:rPr>
                <a:t>(Batch size)</a:t>
              </a:r>
            </a:p>
            <a:p>
              <a:pPr marL="285750" indent="-285750">
                <a:lnSpc>
                  <a:spcPct val="150000"/>
                </a:lnSpc>
                <a:buFont typeface="Wingdings" panose="05000000000000000000" pitchFamily="2" charset="2"/>
                <a:buChar char="Ø"/>
              </a:pPr>
              <a:r>
                <a:rPr lang="zh-CN" altLang="en-US" sz="2000" dirty="0">
                  <a:solidFill>
                    <a:schemeClr val="bg1"/>
                  </a:solidFill>
                </a:rPr>
                <a:t>训练的轮数</a:t>
              </a:r>
              <a:r>
                <a:rPr lang="en-US" altLang="zh-CN" sz="2000" dirty="0">
                  <a:solidFill>
                    <a:schemeClr val="bg1"/>
                  </a:solidFill>
                </a:rPr>
                <a:t>(Epochs)</a:t>
              </a:r>
            </a:p>
            <a:p>
              <a:pPr marL="285750" indent="-285750">
                <a:lnSpc>
                  <a:spcPct val="150000"/>
                </a:lnSpc>
                <a:buFont typeface="Wingdings" panose="05000000000000000000" pitchFamily="2" charset="2"/>
                <a:buChar char="Ø"/>
              </a:pPr>
              <a:r>
                <a:rPr lang="zh-CN" altLang="en-US" sz="2000" dirty="0">
                  <a:solidFill>
                    <a:schemeClr val="bg1"/>
                  </a:solidFill>
                </a:rPr>
                <a:t>学习率</a:t>
              </a:r>
              <a:endParaRPr lang="en-US" altLang="zh-CN" sz="2000" dirty="0">
                <a:solidFill>
                  <a:schemeClr val="bg1"/>
                </a:solidFill>
              </a:endParaRPr>
            </a:p>
          </p:txBody>
        </p:sp>
      </p:grpSp>
      <p:grpSp>
        <p:nvGrpSpPr>
          <p:cNvPr id="2" name="组合 1">
            <a:extLst>
              <a:ext uri="{FF2B5EF4-FFF2-40B4-BE49-F238E27FC236}">
                <a16:creationId xmlns:a16="http://schemas.microsoft.com/office/drawing/2014/main" id="{87E93584-1F0F-4393-B9C8-223F67228A9F}"/>
              </a:ext>
            </a:extLst>
          </p:cNvPr>
          <p:cNvGrpSpPr/>
          <p:nvPr/>
        </p:nvGrpSpPr>
        <p:grpSpPr>
          <a:xfrm>
            <a:off x="2246272" y="5104965"/>
            <a:ext cx="4738798" cy="1380563"/>
            <a:chOff x="722272" y="5104964"/>
            <a:chExt cx="4738798" cy="1380563"/>
          </a:xfrm>
        </p:grpSpPr>
        <p:sp>
          <p:nvSpPr>
            <p:cNvPr id="9" name="矩形 8">
              <a:extLst>
                <a:ext uri="{FF2B5EF4-FFF2-40B4-BE49-F238E27FC236}">
                  <a16:creationId xmlns:a16="http://schemas.microsoft.com/office/drawing/2014/main" id="{0024EB9C-4DCF-4278-AE55-E348A4A06196}"/>
                </a:ext>
              </a:extLst>
            </p:cNvPr>
            <p:cNvSpPr/>
            <p:nvPr/>
          </p:nvSpPr>
          <p:spPr>
            <a:xfrm>
              <a:off x="722272" y="5104964"/>
              <a:ext cx="4738798" cy="461665"/>
            </a:xfrm>
            <a:prstGeom prst="rect">
              <a:avLst/>
            </a:prstGeom>
          </p:spPr>
          <p:txBody>
            <a:bodyPr wrap="none">
              <a:spAutoFit/>
            </a:bodyPr>
            <a:lstStyle/>
            <a:p>
              <a:pPr algn="ctr"/>
              <a:r>
                <a:rPr lang="zh-CN" altLang="en-US" sz="2400" b="1" dirty="0">
                  <a:solidFill>
                    <a:schemeClr val="bg1"/>
                  </a:solidFill>
                </a:rPr>
                <a:t>学习的参数</a:t>
              </a:r>
              <a:r>
                <a:rPr lang="en-US" altLang="zh-CN" sz="2400" b="1" dirty="0">
                  <a:solidFill>
                    <a:schemeClr val="bg1"/>
                  </a:solidFill>
                </a:rPr>
                <a:t>(learnable parameters)</a:t>
              </a:r>
              <a:endParaRPr lang="zh-CN" altLang="en-US" sz="2400" b="1" dirty="0">
                <a:solidFill>
                  <a:schemeClr val="bg1"/>
                </a:solidFill>
              </a:endParaRPr>
            </a:p>
          </p:txBody>
        </p:sp>
        <p:grpSp>
          <p:nvGrpSpPr>
            <p:cNvPr id="10" name="组合 9">
              <a:extLst>
                <a:ext uri="{FF2B5EF4-FFF2-40B4-BE49-F238E27FC236}">
                  <a16:creationId xmlns:a16="http://schemas.microsoft.com/office/drawing/2014/main" id="{C9DEFE02-6DD7-47A5-A05A-55EA3546F62B}"/>
                </a:ext>
              </a:extLst>
            </p:cNvPr>
            <p:cNvGrpSpPr/>
            <p:nvPr/>
          </p:nvGrpSpPr>
          <p:grpSpPr>
            <a:xfrm>
              <a:off x="798514" y="5621806"/>
              <a:ext cx="1381015" cy="369332"/>
              <a:chOff x="1728815" y="5795013"/>
              <a:chExt cx="1381015" cy="369332"/>
            </a:xfrm>
          </p:grpSpPr>
          <p:pic>
            <p:nvPicPr>
              <p:cNvPr id="11" name="图片 10">
                <a:extLst>
                  <a:ext uri="{FF2B5EF4-FFF2-40B4-BE49-F238E27FC236}">
                    <a16:creationId xmlns:a16="http://schemas.microsoft.com/office/drawing/2014/main" id="{F9260595-7A58-4F9A-AD1D-E56AE4232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071" y="5834443"/>
                <a:ext cx="232759" cy="232759"/>
              </a:xfrm>
              <a:prstGeom prst="rect">
                <a:avLst/>
              </a:prstGeom>
            </p:spPr>
          </p:pic>
          <p:sp>
            <p:nvSpPr>
              <p:cNvPr id="12" name="矩形 11">
                <a:extLst>
                  <a:ext uri="{FF2B5EF4-FFF2-40B4-BE49-F238E27FC236}">
                    <a16:creationId xmlns:a16="http://schemas.microsoft.com/office/drawing/2014/main" id="{F7F2256F-5EF2-44D7-B66B-39C80928F2BB}"/>
                  </a:ext>
                </a:extLst>
              </p:cNvPr>
              <p:cNvSpPr/>
              <p:nvPr/>
            </p:nvSpPr>
            <p:spPr>
              <a:xfrm>
                <a:off x="1728815" y="5795013"/>
                <a:ext cx="1223412" cy="369332"/>
              </a:xfrm>
              <a:prstGeom prst="rect">
                <a:avLst/>
              </a:prstGeom>
            </p:spPr>
            <p:txBody>
              <a:bodyPr wrap="none">
                <a:spAutoFit/>
              </a:bodyPr>
              <a:lstStyle/>
              <a:p>
                <a:pPr marL="285750" indent="-285750">
                  <a:buFont typeface="Wingdings" panose="05000000000000000000" pitchFamily="2" charset="2"/>
                  <a:buChar char="Ø"/>
                </a:pPr>
                <a:r>
                  <a:rPr lang="zh-CN" altLang="en-US" dirty="0">
                    <a:solidFill>
                      <a:schemeClr val="bg1"/>
                    </a:solidFill>
                  </a:rPr>
                  <a:t>连接权</a:t>
                </a:r>
                <a:r>
                  <a:rPr lang="en-US" altLang="zh-CN" dirty="0">
                    <a:solidFill>
                      <a:schemeClr val="bg1"/>
                    </a:solidFill>
                  </a:rPr>
                  <a:t> </a:t>
                </a:r>
                <a:endParaRPr lang="zh-CN" altLang="en-US" dirty="0">
                  <a:solidFill>
                    <a:schemeClr val="bg1"/>
                  </a:solidFill>
                </a:endParaRPr>
              </a:p>
            </p:txBody>
          </p:sp>
        </p:grpSp>
        <p:grpSp>
          <p:nvGrpSpPr>
            <p:cNvPr id="13" name="组合 12">
              <a:extLst>
                <a:ext uri="{FF2B5EF4-FFF2-40B4-BE49-F238E27FC236}">
                  <a16:creationId xmlns:a16="http://schemas.microsoft.com/office/drawing/2014/main" id="{A7E47AC3-1C69-4C4C-8FDD-EFFADEDDC210}"/>
                </a:ext>
              </a:extLst>
            </p:cNvPr>
            <p:cNvGrpSpPr/>
            <p:nvPr/>
          </p:nvGrpSpPr>
          <p:grpSpPr>
            <a:xfrm>
              <a:off x="798514" y="6100861"/>
              <a:ext cx="1073100" cy="384666"/>
              <a:chOff x="1728815" y="6274068"/>
              <a:chExt cx="1073100" cy="384666"/>
            </a:xfrm>
          </p:grpSpPr>
          <p:pic>
            <p:nvPicPr>
              <p:cNvPr id="14" name="图片 13">
                <a:extLst>
                  <a:ext uri="{FF2B5EF4-FFF2-40B4-BE49-F238E27FC236}">
                    <a16:creationId xmlns:a16="http://schemas.microsoft.com/office/drawing/2014/main" id="{E31DC6AB-0FF6-4958-84AD-7BC03FE9C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043" y="6274068"/>
                <a:ext cx="162872" cy="325744"/>
              </a:xfrm>
              <a:prstGeom prst="rect">
                <a:avLst/>
              </a:prstGeom>
            </p:spPr>
          </p:pic>
          <p:sp>
            <p:nvSpPr>
              <p:cNvPr id="15" name="矩形 14">
                <a:extLst>
                  <a:ext uri="{FF2B5EF4-FFF2-40B4-BE49-F238E27FC236}">
                    <a16:creationId xmlns:a16="http://schemas.microsoft.com/office/drawing/2014/main" id="{6158404C-02DB-4027-B2A5-86C30F7C9765}"/>
                  </a:ext>
                </a:extLst>
              </p:cNvPr>
              <p:cNvSpPr/>
              <p:nvPr/>
            </p:nvSpPr>
            <p:spPr>
              <a:xfrm>
                <a:off x="1728815" y="6289402"/>
                <a:ext cx="990977" cy="369332"/>
              </a:xfrm>
              <a:prstGeom prst="rect">
                <a:avLst/>
              </a:prstGeom>
            </p:spPr>
            <p:txBody>
              <a:bodyPr wrap="none">
                <a:spAutoFit/>
              </a:bodyPr>
              <a:lstStyle/>
              <a:p>
                <a:pPr marL="285750" indent="-285750">
                  <a:buFont typeface="Wingdings" panose="05000000000000000000" pitchFamily="2" charset="2"/>
                  <a:buChar char="Ø"/>
                </a:pPr>
                <a:r>
                  <a:rPr lang="zh-CN" altLang="en-US" dirty="0">
                    <a:solidFill>
                      <a:schemeClr val="bg1"/>
                    </a:solidFill>
                  </a:rPr>
                  <a:t>阈值</a:t>
                </a:r>
                <a:r>
                  <a:rPr lang="en-US" altLang="zh-CN" dirty="0">
                    <a:solidFill>
                      <a:schemeClr val="bg1"/>
                    </a:solidFill>
                  </a:rPr>
                  <a:t> </a:t>
                </a:r>
                <a:endParaRPr lang="zh-CN" altLang="en-US" dirty="0">
                  <a:solidFill>
                    <a:schemeClr val="bg1"/>
                  </a:solidFill>
                </a:endParaRPr>
              </a:p>
            </p:txBody>
          </p:sp>
        </p:grpSp>
      </p:grpSp>
      <p:sp>
        <p:nvSpPr>
          <p:cNvPr id="16" name="文本框 15">
            <a:extLst>
              <a:ext uri="{FF2B5EF4-FFF2-40B4-BE49-F238E27FC236}">
                <a16:creationId xmlns:a16="http://schemas.microsoft.com/office/drawing/2014/main" id="{6EF65508-95E6-44FF-B554-FC66E59FC434}"/>
              </a:ext>
            </a:extLst>
          </p:cNvPr>
          <p:cNvSpPr txBox="1"/>
          <p:nvPr/>
        </p:nvSpPr>
        <p:spPr>
          <a:xfrm>
            <a:off x="4694182" y="5808737"/>
            <a:ext cx="2057400" cy="369332"/>
          </a:xfrm>
          <a:prstGeom prst="rect">
            <a:avLst/>
          </a:prstGeom>
          <a:noFill/>
        </p:spPr>
        <p:txBody>
          <a:bodyPr wrap="square" rtlCol="0">
            <a:spAutoFit/>
          </a:bodyPr>
          <a:lstStyle/>
          <a:p>
            <a:r>
              <a:rPr lang="zh-CN" altLang="en-US" dirty="0">
                <a:solidFill>
                  <a:schemeClr val="bg1"/>
                </a:solidFill>
              </a:rPr>
              <a:t>随机初始化</a:t>
            </a:r>
          </a:p>
        </p:txBody>
      </p:sp>
    </p:spTree>
    <p:extLst>
      <p:ext uri="{BB962C8B-B14F-4D97-AF65-F5344CB8AC3E}">
        <p14:creationId xmlns:p14="http://schemas.microsoft.com/office/powerpoint/2010/main" val="16501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206708" y="981856"/>
            <a:ext cx="9773587" cy="5801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27EC5C34-DC21-49F5-BB77-D435A4F9509F}"/>
              </a:ext>
            </a:extLst>
          </p:cNvPr>
          <p:cNvSpPr>
            <a:spLocks noGrp="1"/>
          </p:cNvSpPr>
          <p:nvPr>
            <p:ph type="title"/>
          </p:nvPr>
        </p:nvSpPr>
        <p:spPr>
          <a:xfrm>
            <a:off x="767810" y="293850"/>
            <a:ext cx="3811685" cy="626392"/>
          </a:xfrm>
        </p:spPr>
        <p:txBody>
          <a:bodyPr>
            <a:noAutofit/>
          </a:bodyPr>
          <a:lstStyle/>
          <a:p>
            <a:r>
              <a:rPr lang="zh-CN" altLang="en-US" sz="4800" dirty="0">
                <a:solidFill>
                  <a:schemeClr val="tx1"/>
                </a:solidFill>
                <a:latin typeface="华文仿宋" panose="02010600040101010101" pitchFamily="2" charset="-122"/>
                <a:ea typeface="华文仿宋" panose="02010600040101010101" pitchFamily="2" charset="-122"/>
              </a:rPr>
              <a:t>训练过程</a:t>
            </a:r>
          </a:p>
        </p:txBody>
      </p:sp>
      <p:sp>
        <p:nvSpPr>
          <p:cNvPr id="8" name="矩形 7">
            <a:extLst>
              <a:ext uri="{FF2B5EF4-FFF2-40B4-BE49-F238E27FC236}">
                <a16:creationId xmlns:a16="http://schemas.microsoft.com/office/drawing/2014/main" id="{7C6622CE-521A-4A59-BE14-8D8EBF1FF41E}"/>
              </a:ext>
            </a:extLst>
          </p:cNvPr>
          <p:cNvSpPr/>
          <p:nvPr/>
        </p:nvSpPr>
        <p:spPr>
          <a:xfrm>
            <a:off x="7936285" y="3380820"/>
            <a:ext cx="927700" cy="62170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预测标签</a:t>
            </a:r>
          </a:p>
        </p:txBody>
      </p:sp>
      <p:sp>
        <p:nvSpPr>
          <p:cNvPr id="9" name="矩形 8">
            <a:extLst>
              <a:ext uri="{FF2B5EF4-FFF2-40B4-BE49-F238E27FC236}">
                <a16:creationId xmlns:a16="http://schemas.microsoft.com/office/drawing/2014/main" id="{5244C1EC-414C-4D33-A332-65C3F0007426}"/>
              </a:ext>
            </a:extLst>
          </p:cNvPr>
          <p:cNvSpPr/>
          <p:nvPr/>
        </p:nvSpPr>
        <p:spPr>
          <a:xfrm>
            <a:off x="9577241" y="3392909"/>
            <a:ext cx="809739" cy="62169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真实标签</a:t>
            </a:r>
          </a:p>
        </p:txBody>
      </p:sp>
      <p:sp>
        <p:nvSpPr>
          <p:cNvPr id="11" name="不等号 10">
            <a:extLst>
              <a:ext uri="{FF2B5EF4-FFF2-40B4-BE49-F238E27FC236}">
                <a16:creationId xmlns:a16="http://schemas.microsoft.com/office/drawing/2014/main" id="{B2B1D452-5580-434D-8211-8EF58D77A4EC}"/>
              </a:ext>
            </a:extLst>
          </p:cNvPr>
          <p:cNvSpPr/>
          <p:nvPr/>
        </p:nvSpPr>
        <p:spPr>
          <a:xfrm>
            <a:off x="9044344" y="3488336"/>
            <a:ext cx="352539" cy="396607"/>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箭头: 下 12">
            <a:extLst>
              <a:ext uri="{FF2B5EF4-FFF2-40B4-BE49-F238E27FC236}">
                <a16:creationId xmlns:a16="http://schemas.microsoft.com/office/drawing/2014/main" id="{3177FAA8-E132-4D81-9428-42D2FB02C631}"/>
              </a:ext>
            </a:extLst>
          </p:cNvPr>
          <p:cNvSpPr/>
          <p:nvPr/>
        </p:nvSpPr>
        <p:spPr>
          <a:xfrm>
            <a:off x="9100899" y="4048648"/>
            <a:ext cx="239426" cy="13602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文本框 13">
            <a:extLst>
              <a:ext uri="{FF2B5EF4-FFF2-40B4-BE49-F238E27FC236}">
                <a16:creationId xmlns:a16="http://schemas.microsoft.com/office/drawing/2014/main" id="{AF843284-F9E3-4724-97AE-CDA9CB71B0D5}"/>
              </a:ext>
            </a:extLst>
          </p:cNvPr>
          <p:cNvSpPr txBox="1"/>
          <p:nvPr/>
        </p:nvSpPr>
        <p:spPr>
          <a:xfrm>
            <a:off x="6099412" y="5802414"/>
            <a:ext cx="2790657" cy="369332"/>
          </a:xfrm>
          <a:prstGeom prst="rect">
            <a:avLst/>
          </a:prstGeom>
          <a:noFill/>
        </p:spPr>
        <p:txBody>
          <a:bodyPr wrap="square" rtlCol="0">
            <a:spAutoFit/>
          </a:bodyPr>
          <a:lstStyle/>
          <a:p>
            <a:r>
              <a:rPr lang="zh-CN" altLang="en-US" b="1" dirty="0">
                <a:solidFill>
                  <a:schemeClr val="bg1"/>
                </a:solidFill>
              </a:rPr>
              <a:t>更新参数（权重和阈值）</a:t>
            </a:r>
          </a:p>
        </p:txBody>
      </p:sp>
      <p:sp>
        <p:nvSpPr>
          <p:cNvPr id="16" name="文本框 15">
            <a:extLst>
              <a:ext uri="{FF2B5EF4-FFF2-40B4-BE49-F238E27FC236}">
                <a16:creationId xmlns:a16="http://schemas.microsoft.com/office/drawing/2014/main" id="{3CE09D11-A069-4A1E-8709-AE99395A6F18}"/>
              </a:ext>
            </a:extLst>
          </p:cNvPr>
          <p:cNvSpPr txBox="1"/>
          <p:nvPr/>
        </p:nvSpPr>
        <p:spPr>
          <a:xfrm>
            <a:off x="6956811" y="6246348"/>
            <a:ext cx="1525527" cy="369332"/>
          </a:xfrm>
          <a:prstGeom prst="rect">
            <a:avLst/>
          </a:prstGeom>
          <a:noFill/>
        </p:spPr>
        <p:txBody>
          <a:bodyPr wrap="square" rtlCol="0">
            <a:spAutoFit/>
          </a:bodyPr>
          <a:lstStyle/>
          <a:p>
            <a:r>
              <a:rPr lang="zh-CN" altLang="en-US" b="1" dirty="0"/>
              <a:t>迭代</a:t>
            </a:r>
          </a:p>
        </p:txBody>
      </p:sp>
      <p:sp>
        <p:nvSpPr>
          <p:cNvPr id="21" name="矩形 20">
            <a:extLst>
              <a:ext uri="{FF2B5EF4-FFF2-40B4-BE49-F238E27FC236}">
                <a16:creationId xmlns:a16="http://schemas.microsoft.com/office/drawing/2014/main" id="{E7A6221B-4C2D-40C5-85A0-FE62460442C1}"/>
              </a:ext>
            </a:extLst>
          </p:cNvPr>
          <p:cNvSpPr/>
          <p:nvPr/>
        </p:nvSpPr>
        <p:spPr>
          <a:xfrm>
            <a:off x="2163837" y="1648891"/>
            <a:ext cx="1502374" cy="44153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训练集</a:t>
            </a:r>
          </a:p>
        </p:txBody>
      </p:sp>
      <p:sp>
        <p:nvSpPr>
          <p:cNvPr id="2" name="文本框 1">
            <a:extLst>
              <a:ext uri="{FF2B5EF4-FFF2-40B4-BE49-F238E27FC236}">
                <a16:creationId xmlns:a16="http://schemas.microsoft.com/office/drawing/2014/main" id="{2ADC0255-613C-43B1-952C-C20944408ED7}"/>
              </a:ext>
            </a:extLst>
          </p:cNvPr>
          <p:cNvSpPr txBox="1"/>
          <p:nvPr/>
        </p:nvSpPr>
        <p:spPr>
          <a:xfrm>
            <a:off x="8591870" y="5476828"/>
            <a:ext cx="1496911" cy="369332"/>
          </a:xfrm>
          <a:prstGeom prst="rect">
            <a:avLst/>
          </a:prstGeom>
          <a:noFill/>
        </p:spPr>
        <p:txBody>
          <a:bodyPr wrap="square" rtlCol="0">
            <a:spAutoFit/>
          </a:bodyPr>
          <a:lstStyle/>
          <a:p>
            <a:r>
              <a:rPr lang="zh-CN" altLang="en-US" b="1" dirty="0">
                <a:solidFill>
                  <a:schemeClr val="bg1"/>
                </a:solidFill>
              </a:rPr>
              <a:t>最小化损失</a:t>
            </a:r>
          </a:p>
        </p:txBody>
      </p:sp>
      <p:pic>
        <p:nvPicPr>
          <p:cNvPr id="6" name="图片 5">
            <a:extLst>
              <a:ext uri="{FF2B5EF4-FFF2-40B4-BE49-F238E27FC236}">
                <a16:creationId xmlns:a16="http://schemas.microsoft.com/office/drawing/2014/main" id="{6052A5E5-ACE9-4AF8-8B5C-E2DEFACAE210}"/>
              </a:ext>
            </a:extLst>
          </p:cNvPr>
          <p:cNvPicPr>
            <a:picLocks noChangeAspect="1"/>
          </p:cNvPicPr>
          <p:nvPr/>
        </p:nvPicPr>
        <p:blipFill>
          <a:blip r:embed="rId3"/>
          <a:stretch>
            <a:fillRect/>
          </a:stretch>
        </p:blipFill>
        <p:spPr>
          <a:xfrm>
            <a:off x="3313052" y="2522232"/>
            <a:ext cx="4515455" cy="3453270"/>
          </a:xfrm>
          <a:prstGeom prst="rect">
            <a:avLst/>
          </a:prstGeom>
        </p:spPr>
      </p:pic>
      <p:sp>
        <p:nvSpPr>
          <p:cNvPr id="18" name="矩形 17">
            <a:extLst>
              <a:ext uri="{FF2B5EF4-FFF2-40B4-BE49-F238E27FC236}">
                <a16:creationId xmlns:a16="http://schemas.microsoft.com/office/drawing/2014/main" id="{6C8C9722-DC50-47EB-9861-A4FC99932A39}"/>
              </a:ext>
            </a:extLst>
          </p:cNvPr>
          <p:cNvSpPr/>
          <p:nvPr/>
        </p:nvSpPr>
        <p:spPr>
          <a:xfrm>
            <a:off x="3959973" y="1656733"/>
            <a:ext cx="1502374" cy="44153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验证集</a:t>
            </a:r>
          </a:p>
        </p:txBody>
      </p:sp>
      <p:sp>
        <p:nvSpPr>
          <p:cNvPr id="5" name="文本框 4">
            <a:extLst>
              <a:ext uri="{FF2B5EF4-FFF2-40B4-BE49-F238E27FC236}">
                <a16:creationId xmlns:a16="http://schemas.microsoft.com/office/drawing/2014/main" id="{DB2BA4F9-962F-4E05-850B-D4C66BB7F2A5}"/>
              </a:ext>
            </a:extLst>
          </p:cNvPr>
          <p:cNvSpPr txBox="1"/>
          <p:nvPr/>
        </p:nvSpPr>
        <p:spPr>
          <a:xfrm>
            <a:off x="1805021" y="3896384"/>
            <a:ext cx="1675630" cy="923330"/>
          </a:xfrm>
          <a:prstGeom prst="rect">
            <a:avLst/>
          </a:prstGeom>
          <a:noFill/>
        </p:spPr>
        <p:txBody>
          <a:bodyPr wrap="square" rtlCol="0">
            <a:spAutoFit/>
          </a:bodyPr>
          <a:lstStyle/>
          <a:p>
            <a:r>
              <a:rPr lang="zh-CN" altLang="en-US" dirty="0">
                <a:solidFill>
                  <a:schemeClr val="bg1"/>
                </a:solidFill>
              </a:rPr>
              <a:t>从训练集中选择‘一部分’样本（</a:t>
            </a:r>
            <a:r>
              <a:rPr lang="en-US" altLang="zh-CN" dirty="0">
                <a:solidFill>
                  <a:schemeClr val="bg1"/>
                </a:solidFill>
              </a:rPr>
              <a:t>Batch )</a:t>
            </a:r>
            <a:endParaRPr lang="zh-CN" altLang="en-US" dirty="0">
              <a:solidFill>
                <a:schemeClr val="bg1"/>
              </a:solidFill>
            </a:endParaRPr>
          </a:p>
        </p:txBody>
      </p:sp>
      <p:sp>
        <p:nvSpPr>
          <p:cNvPr id="7" name="箭头: 右 6">
            <a:extLst>
              <a:ext uri="{FF2B5EF4-FFF2-40B4-BE49-F238E27FC236}">
                <a16:creationId xmlns:a16="http://schemas.microsoft.com/office/drawing/2014/main" id="{02B7CEB7-F1A0-47A1-90F9-9ADE85E54D32}"/>
              </a:ext>
            </a:extLst>
          </p:cNvPr>
          <p:cNvSpPr/>
          <p:nvPr/>
        </p:nvSpPr>
        <p:spPr>
          <a:xfrm>
            <a:off x="3919507" y="2482046"/>
            <a:ext cx="3507287" cy="25284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a:extLst>
              <a:ext uri="{FF2B5EF4-FFF2-40B4-BE49-F238E27FC236}">
                <a16:creationId xmlns:a16="http://schemas.microsoft.com/office/drawing/2014/main" id="{1138AA9E-128A-491C-B3EE-555D9C10A5D3}"/>
              </a:ext>
            </a:extLst>
          </p:cNvPr>
          <p:cNvSpPr txBox="1"/>
          <p:nvPr/>
        </p:nvSpPr>
        <p:spPr>
          <a:xfrm>
            <a:off x="5041719" y="2179329"/>
            <a:ext cx="1233533" cy="369332"/>
          </a:xfrm>
          <a:prstGeom prst="rect">
            <a:avLst/>
          </a:prstGeom>
          <a:noFill/>
        </p:spPr>
        <p:txBody>
          <a:bodyPr wrap="square" rtlCol="0">
            <a:spAutoFit/>
          </a:bodyPr>
          <a:lstStyle/>
          <a:p>
            <a:r>
              <a:rPr lang="zh-CN" altLang="en-US" dirty="0">
                <a:solidFill>
                  <a:schemeClr val="bg1"/>
                </a:solidFill>
              </a:rPr>
              <a:t>前向传播</a:t>
            </a:r>
          </a:p>
        </p:txBody>
      </p:sp>
      <p:sp>
        <p:nvSpPr>
          <p:cNvPr id="19" name="箭头: 左 18">
            <a:extLst>
              <a:ext uri="{FF2B5EF4-FFF2-40B4-BE49-F238E27FC236}">
                <a16:creationId xmlns:a16="http://schemas.microsoft.com/office/drawing/2014/main" id="{B98C2040-7AE8-481B-9429-A39EE7D861F3}"/>
              </a:ext>
            </a:extLst>
          </p:cNvPr>
          <p:cNvSpPr/>
          <p:nvPr/>
        </p:nvSpPr>
        <p:spPr>
          <a:xfrm>
            <a:off x="5270050" y="6103496"/>
            <a:ext cx="3765666" cy="255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文本框 19">
            <a:extLst>
              <a:ext uri="{FF2B5EF4-FFF2-40B4-BE49-F238E27FC236}">
                <a16:creationId xmlns:a16="http://schemas.microsoft.com/office/drawing/2014/main" id="{19AD76E6-37C3-4586-B31F-9EF4C35A91A3}"/>
              </a:ext>
            </a:extLst>
          </p:cNvPr>
          <p:cNvSpPr txBox="1"/>
          <p:nvPr/>
        </p:nvSpPr>
        <p:spPr>
          <a:xfrm>
            <a:off x="9237583" y="4485925"/>
            <a:ext cx="1215836" cy="369332"/>
          </a:xfrm>
          <a:prstGeom prst="rect">
            <a:avLst/>
          </a:prstGeom>
          <a:noFill/>
        </p:spPr>
        <p:txBody>
          <a:bodyPr wrap="square" rtlCol="0">
            <a:spAutoFit/>
          </a:bodyPr>
          <a:lstStyle/>
          <a:p>
            <a:r>
              <a:rPr lang="zh-CN" altLang="en-US" dirty="0">
                <a:solidFill>
                  <a:schemeClr val="bg1"/>
                </a:solidFill>
              </a:rPr>
              <a:t>损失函数</a:t>
            </a:r>
          </a:p>
        </p:txBody>
      </p:sp>
      <p:pic>
        <p:nvPicPr>
          <p:cNvPr id="22" name="Picture 2" descr="http://latex.codecogs.com/png.latex?%5Cdpi%7B150%7D%20%5Clarge%20D%3D%5C%7B%20%28%5Cvec%7Bx_1%7D%2C%5Cvec%7By_1%7D%29%2C%28%5Cvec%7Bx_2%7D%2C%5Cvec%7By_2%7D%29%2C%5Ccdots%2C%28%5Cvec%7Bx_m%7D%2C%5Cvec%7By_m%7D%29%20%5C%7D%2C%20%5Cvec%7Bx_i%7D%5Cin%20R%5Ed%2C%5Cvec%7By_i%7D%5Cin%20R%5El">
            <a:extLst>
              <a:ext uri="{FF2B5EF4-FFF2-40B4-BE49-F238E27FC236}">
                <a16:creationId xmlns:a16="http://schemas.microsoft.com/office/drawing/2014/main" id="{11D597F5-8218-4F0A-8F6E-07214A371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1" y="1203165"/>
            <a:ext cx="6391275" cy="333375"/>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F971D261-4713-4001-B551-95207DC04D7F}"/>
              </a:ext>
            </a:extLst>
          </p:cNvPr>
          <p:cNvSpPr txBox="1"/>
          <p:nvPr/>
        </p:nvSpPr>
        <p:spPr>
          <a:xfrm>
            <a:off x="7888487" y="2451742"/>
            <a:ext cx="2630115" cy="923330"/>
          </a:xfrm>
          <a:prstGeom prst="rect">
            <a:avLst/>
          </a:prstGeom>
          <a:noFill/>
        </p:spPr>
        <p:txBody>
          <a:bodyPr wrap="square" rtlCol="0">
            <a:spAutoFit/>
          </a:bodyPr>
          <a:lstStyle/>
          <a:p>
            <a:r>
              <a:rPr lang="zh-CN" altLang="en-US" dirty="0">
                <a:solidFill>
                  <a:schemeClr val="bg1"/>
                </a:solidFill>
              </a:rPr>
              <a:t>每个样本产生的预测和其真实标签存在一定误差</a:t>
            </a:r>
          </a:p>
        </p:txBody>
      </p:sp>
    </p:spTree>
    <p:extLst>
      <p:ext uri="{BB962C8B-B14F-4D97-AF65-F5344CB8AC3E}">
        <p14:creationId xmlns:p14="http://schemas.microsoft.com/office/powerpoint/2010/main" val="296164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4" grpId="0"/>
      <p:bldP spid="16" grpId="0"/>
      <p:bldP spid="21" grpId="0" animBg="1"/>
      <p:bldP spid="2" grpId="0"/>
      <p:bldP spid="18" grpId="0" animBg="1"/>
      <p:bldP spid="5" grpId="0"/>
      <p:bldP spid="7" grpId="0" animBg="1"/>
      <p:bldP spid="10" grpId="0"/>
      <p:bldP spid="19" grpId="0" animBg="1"/>
      <p:bldP spid="20"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206708" y="981856"/>
            <a:ext cx="9773587" cy="51641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27EC5C34-DC21-49F5-BB77-D435A4F9509F}"/>
              </a:ext>
            </a:extLst>
          </p:cNvPr>
          <p:cNvSpPr>
            <a:spLocks noGrp="1"/>
          </p:cNvSpPr>
          <p:nvPr>
            <p:ph type="title"/>
          </p:nvPr>
        </p:nvSpPr>
        <p:spPr>
          <a:xfrm>
            <a:off x="559755" y="177245"/>
            <a:ext cx="7886700" cy="626392"/>
          </a:xfrm>
        </p:spPr>
        <p:txBody>
          <a:bodyPr>
            <a:noAutofit/>
          </a:bodyPr>
          <a:lstStyle/>
          <a:p>
            <a:r>
              <a:rPr lang="zh-CN" altLang="en-US" sz="4400" dirty="0">
                <a:solidFill>
                  <a:schemeClr val="tx1"/>
                </a:solidFill>
                <a:latin typeface="华文仿宋" panose="02010600040101010101" pitchFamily="2" charset="-122"/>
                <a:ea typeface="华文仿宋" panose="02010600040101010101" pitchFamily="2" charset="-122"/>
              </a:rPr>
              <a:t>训练过程</a:t>
            </a:r>
          </a:p>
        </p:txBody>
      </p:sp>
      <p:sp>
        <p:nvSpPr>
          <p:cNvPr id="21" name="矩形 20">
            <a:extLst>
              <a:ext uri="{FF2B5EF4-FFF2-40B4-BE49-F238E27FC236}">
                <a16:creationId xmlns:a16="http://schemas.microsoft.com/office/drawing/2014/main" id="{E7A6221B-4C2D-40C5-85A0-FE62460442C1}"/>
              </a:ext>
            </a:extLst>
          </p:cNvPr>
          <p:cNvSpPr/>
          <p:nvPr/>
        </p:nvSpPr>
        <p:spPr>
          <a:xfrm>
            <a:off x="2152650" y="1299580"/>
            <a:ext cx="1502374" cy="44153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训练集</a:t>
            </a:r>
          </a:p>
        </p:txBody>
      </p:sp>
      <p:pic>
        <p:nvPicPr>
          <p:cNvPr id="6" name="图片 5">
            <a:extLst>
              <a:ext uri="{FF2B5EF4-FFF2-40B4-BE49-F238E27FC236}">
                <a16:creationId xmlns:a16="http://schemas.microsoft.com/office/drawing/2014/main" id="{6052A5E5-ACE9-4AF8-8B5C-E2DEFACAE210}"/>
              </a:ext>
            </a:extLst>
          </p:cNvPr>
          <p:cNvPicPr>
            <a:picLocks noChangeAspect="1"/>
          </p:cNvPicPr>
          <p:nvPr/>
        </p:nvPicPr>
        <p:blipFill>
          <a:blip r:embed="rId3"/>
          <a:stretch>
            <a:fillRect/>
          </a:stretch>
        </p:blipFill>
        <p:spPr>
          <a:xfrm>
            <a:off x="1909054" y="1878587"/>
            <a:ext cx="4700909" cy="3679833"/>
          </a:xfrm>
          <a:prstGeom prst="rect">
            <a:avLst/>
          </a:prstGeom>
        </p:spPr>
      </p:pic>
      <p:sp>
        <p:nvSpPr>
          <p:cNvPr id="18" name="矩形 17">
            <a:extLst>
              <a:ext uri="{FF2B5EF4-FFF2-40B4-BE49-F238E27FC236}">
                <a16:creationId xmlns:a16="http://schemas.microsoft.com/office/drawing/2014/main" id="{6C8C9722-DC50-47EB-9861-A4FC99932A39}"/>
              </a:ext>
            </a:extLst>
          </p:cNvPr>
          <p:cNvSpPr/>
          <p:nvPr/>
        </p:nvSpPr>
        <p:spPr>
          <a:xfrm>
            <a:off x="3861134" y="1299580"/>
            <a:ext cx="1502374" cy="44153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验证集</a:t>
            </a:r>
          </a:p>
        </p:txBody>
      </p:sp>
      <p:sp>
        <p:nvSpPr>
          <p:cNvPr id="22" name="矩形 21">
            <a:extLst>
              <a:ext uri="{FF2B5EF4-FFF2-40B4-BE49-F238E27FC236}">
                <a16:creationId xmlns:a16="http://schemas.microsoft.com/office/drawing/2014/main" id="{F13D95C8-C1F4-49FF-AC43-6326D6F6E8F8}"/>
              </a:ext>
            </a:extLst>
          </p:cNvPr>
          <p:cNvSpPr/>
          <p:nvPr/>
        </p:nvSpPr>
        <p:spPr>
          <a:xfrm>
            <a:off x="6609963" y="1513092"/>
            <a:ext cx="3672985" cy="4247317"/>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dirty="0">
                <a:solidFill>
                  <a:schemeClr val="bg1"/>
                </a:solidFill>
              </a:rPr>
              <a:t>一次迭代指的是根据训练集中的‘一部分’样本来更新网络中的参数。</a:t>
            </a:r>
            <a:endParaRPr lang="en-US" altLang="zh-CN" dirty="0">
              <a:solidFill>
                <a:schemeClr val="bg1"/>
              </a:solidFill>
            </a:endParaRPr>
          </a:p>
          <a:p>
            <a:pPr marL="285750" indent="-285750">
              <a:lnSpc>
                <a:spcPct val="150000"/>
              </a:lnSpc>
              <a:buFont typeface="Wingdings" panose="05000000000000000000" pitchFamily="2" charset="2"/>
              <a:buChar char="Ø"/>
            </a:pPr>
            <a:r>
              <a:rPr lang="zh-CN" altLang="en-US" dirty="0">
                <a:solidFill>
                  <a:schemeClr val="bg1"/>
                </a:solidFill>
              </a:rPr>
              <a:t>在训练神经网络的过程中，一轮训练指的是迭代多次，直到</a:t>
            </a:r>
            <a:r>
              <a:rPr lang="zh-CN" altLang="en-US" dirty="0">
                <a:solidFill>
                  <a:schemeClr val="bg1"/>
                </a:solidFill>
                <a:latin typeface="PingFang SC"/>
              </a:rPr>
              <a:t>训练集中的所有样本都已经放入到网络中参与了训练。</a:t>
            </a:r>
            <a:endParaRPr lang="en-US" altLang="zh-CN" dirty="0">
              <a:solidFill>
                <a:schemeClr val="bg1"/>
              </a:solidFill>
              <a:latin typeface="PingFang SC"/>
            </a:endParaRPr>
          </a:p>
          <a:p>
            <a:pPr marL="285750" indent="-285750">
              <a:lnSpc>
                <a:spcPct val="150000"/>
              </a:lnSpc>
              <a:buFont typeface="Wingdings" panose="05000000000000000000" pitchFamily="2" charset="2"/>
              <a:buChar char="Ø"/>
            </a:pPr>
            <a:r>
              <a:rPr lang="zh-CN" altLang="en-US" dirty="0">
                <a:solidFill>
                  <a:schemeClr val="bg1"/>
                </a:solidFill>
                <a:latin typeface="PingFang SC"/>
              </a:rPr>
              <a:t>一轮训练之后，通过验证集来查看这轮训练的效果</a:t>
            </a:r>
            <a:endParaRPr lang="en-US" altLang="zh-CN" dirty="0">
              <a:solidFill>
                <a:schemeClr val="bg1"/>
              </a:solidFill>
              <a:latin typeface="PingFang SC"/>
            </a:endParaRPr>
          </a:p>
          <a:p>
            <a:pPr marL="285750" indent="-285750">
              <a:lnSpc>
                <a:spcPct val="150000"/>
              </a:lnSpc>
              <a:buFont typeface="Wingdings" panose="05000000000000000000" pitchFamily="2" charset="2"/>
              <a:buChar char="Ø"/>
            </a:pPr>
            <a:r>
              <a:rPr lang="zh-CN" altLang="en-US" dirty="0">
                <a:solidFill>
                  <a:schemeClr val="bg1"/>
                </a:solidFill>
                <a:latin typeface="PingFang SC"/>
              </a:rPr>
              <a:t>打乱训练集，进行第二轮的训练</a:t>
            </a:r>
            <a:endParaRPr lang="zh-CN" altLang="en-US" dirty="0">
              <a:solidFill>
                <a:schemeClr val="bg1"/>
              </a:solidFill>
            </a:endParaRPr>
          </a:p>
        </p:txBody>
      </p:sp>
    </p:spTree>
    <p:extLst>
      <p:ext uri="{BB962C8B-B14F-4D97-AF65-F5344CB8AC3E}">
        <p14:creationId xmlns:p14="http://schemas.microsoft.com/office/powerpoint/2010/main" val="20827401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41181" y="65245"/>
            <a:ext cx="11348583" cy="64854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Picture 4" descr="http://latex.codecogs.com/png.latex?%5Cdpi%7B150%7D%20%5Clarge%20D%3D%5C%7B%28%5Cvec%20x_1%2C%5Cvec%20y_1%29%2C%28%5Cvec%20x_2%2C%5Cvec%20y_2%29%2C%20%5Ccdots%2C%28%5Cvec%20x_%7B1000%7D%2C%20%5Cvec%20y_%7B1000%7D%20%29%5C%7D%2C%20%5Cvec%20x%20%5Cin%20R%5E3%2C%20%5Cvec%20y%20%5Cin%20R%5E3">
            <a:extLst>
              <a:ext uri="{FF2B5EF4-FFF2-40B4-BE49-F238E27FC236}">
                <a16:creationId xmlns:a16="http://schemas.microsoft.com/office/drawing/2014/main" id="{81B885BC-09AE-4014-AE69-30A918F6C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650" y="225436"/>
            <a:ext cx="6724650" cy="33337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7268FFE0-F05E-4BE3-AA64-A64E65AB337A}"/>
              </a:ext>
            </a:extLst>
          </p:cNvPr>
          <p:cNvSpPr txBox="1"/>
          <p:nvPr/>
        </p:nvSpPr>
        <p:spPr>
          <a:xfrm>
            <a:off x="1849194" y="675196"/>
            <a:ext cx="8075958"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rPr>
              <a:t>将数据集</a:t>
            </a:r>
            <a:r>
              <a:rPr lang="en-US" altLang="zh-CN" sz="2000" dirty="0">
                <a:solidFill>
                  <a:schemeClr val="bg1"/>
                </a:solidFill>
              </a:rPr>
              <a:t>D</a:t>
            </a:r>
            <a:r>
              <a:rPr lang="zh-CN" altLang="en-US" sz="2000" dirty="0">
                <a:solidFill>
                  <a:schemeClr val="bg1"/>
                </a:solidFill>
              </a:rPr>
              <a:t>拆分为训练集（</a:t>
            </a:r>
            <a:r>
              <a:rPr lang="en-US" altLang="zh-CN" sz="2000" dirty="0">
                <a:solidFill>
                  <a:schemeClr val="bg1"/>
                </a:solidFill>
              </a:rPr>
              <a:t>800</a:t>
            </a:r>
            <a:r>
              <a:rPr lang="zh-CN" altLang="en-US" sz="2000" dirty="0">
                <a:solidFill>
                  <a:schemeClr val="bg1"/>
                </a:solidFill>
              </a:rPr>
              <a:t>）和验证集（</a:t>
            </a:r>
            <a:r>
              <a:rPr lang="en-US" altLang="zh-CN" sz="2000" dirty="0">
                <a:solidFill>
                  <a:schemeClr val="bg1"/>
                </a:solidFill>
              </a:rPr>
              <a:t>200</a:t>
            </a:r>
            <a:r>
              <a:rPr lang="zh-CN" altLang="en-US" sz="2000" dirty="0">
                <a:solidFill>
                  <a:schemeClr val="bg1"/>
                </a:solidFill>
              </a:rPr>
              <a:t>）</a:t>
            </a:r>
          </a:p>
        </p:txBody>
      </p:sp>
      <p:pic>
        <p:nvPicPr>
          <p:cNvPr id="12" name="Picture 8" descr="http://latex.codecogs.com/png.latex?%5Cdpi%7B100%7D%20%5CLARGE%20E%3D%5Cfrac%7B1%7D%7B2%7D%5Csum_%7Bj%3D1%7D%5E3%28%5Chat%20y_j%20-%20y_j%29%5E2">
            <a:extLst>
              <a:ext uri="{FF2B5EF4-FFF2-40B4-BE49-F238E27FC236}">
                <a16:creationId xmlns:a16="http://schemas.microsoft.com/office/drawing/2014/main" id="{3B176BC6-5990-44E2-87C0-8F91C9F01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649" y="2915227"/>
            <a:ext cx="2219325" cy="8382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DFFB0F66-BA3F-4ABA-9539-79D0BCB67A00}"/>
              </a:ext>
            </a:extLst>
          </p:cNvPr>
          <p:cNvSpPr/>
          <p:nvPr/>
        </p:nvSpPr>
        <p:spPr>
          <a:xfrm>
            <a:off x="1965650" y="4959188"/>
            <a:ext cx="6582605" cy="369332"/>
          </a:xfrm>
          <a:prstGeom prst="rect">
            <a:avLst/>
          </a:prstGeom>
        </p:spPr>
        <p:txBody>
          <a:bodyPr wrap="square">
            <a:spAutoFit/>
          </a:bodyPr>
          <a:lstStyle/>
          <a:p>
            <a:r>
              <a:rPr lang="zh-CN" altLang="en-US" b="1" dirty="0">
                <a:solidFill>
                  <a:schemeClr val="bg1"/>
                </a:solidFill>
                <a:latin typeface="PingFang SC"/>
              </a:rPr>
              <a:t>随机梯度下降法（</a:t>
            </a:r>
            <a:r>
              <a:rPr lang="en-US" altLang="zh-CN" b="1" dirty="0">
                <a:solidFill>
                  <a:schemeClr val="bg1"/>
                </a:solidFill>
                <a:latin typeface="PingFang SC"/>
              </a:rPr>
              <a:t>stochastic gradient descent</a:t>
            </a:r>
            <a:r>
              <a:rPr lang="zh-CN" altLang="en-US" b="1" dirty="0">
                <a:solidFill>
                  <a:schemeClr val="bg1"/>
                </a:solidFill>
                <a:latin typeface="PingFang SC"/>
              </a:rPr>
              <a:t>，</a:t>
            </a:r>
            <a:r>
              <a:rPr lang="en-US" altLang="zh-CN" b="1" dirty="0">
                <a:solidFill>
                  <a:schemeClr val="bg1"/>
                </a:solidFill>
                <a:latin typeface="PingFang SC"/>
              </a:rPr>
              <a:t>SGD</a:t>
            </a:r>
            <a:r>
              <a:rPr lang="zh-CN" altLang="en-US" b="1" dirty="0">
                <a:solidFill>
                  <a:schemeClr val="bg1"/>
                </a:solidFill>
                <a:latin typeface="PingFang SC"/>
              </a:rPr>
              <a:t>）</a:t>
            </a:r>
          </a:p>
        </p:txBody>
      </p:sp>
      <p:sp>
        <p:nvSpPr>
          <p:cNvPr id="15" name="矩形 14">
            <a:extLst>
              <a:ext uri="{FF2B5EF4-FFF2-40B4-BE49-F238E27FC236}">
                <a16:creationId xmlns:a16="http://schemas.microsoft.com/office/drawing/2014/main" id="{E1E45A35-2C85-4245-8103-271F8AED70EC}"/>
              </a:ext>
            </a:extLst>
          </p:cNvPr>
          <p:cNvSpPr/>
          <p:nvPr/>
        </p:nvSpPr>
        <p:spPr>
          <a:xfrm>
            <a:off x="1965651" y="5328521"/>
            <a:ext cx="8442709" cy="646331"/>
          </a:xfrm>
          <a:prstGeom prst="rect">
            <a:avLst/>
          </a:prstGeom>
        </p:spPr>
        <p:txBody>
          <a:bodyPr wrap="square">
            <a:spAutoFit/>
          </a:bodyPr>
          <a:lstStyle/>
          <a:p>
            <a:r>
              <a:rPr lang="zh-CN" altLang="en-US" b="1" dirty="0">
                <a:solidFill>
                  <a:schemeClr val="bg1"/>
                </a:solidFill>
                <a:latin typeface="PingFang SC"/>
              </a:rPr>
              <a:t>训练集中的一个样本经过神经网络的前向计算后，都要根据这个样本的损失来更新网络中的权重和偏置量</a:t>
            </a:r>
            <a:endParaRPr lang="zh-CN" altLang="en-US" b="1" dirty="0">
              <a:solidFill>
                <a:schemeClr val="bg1"/>
              </a:solidFill>
            </a:endParaRPr>
          </a:p>
        </p:txBody>
      </p:sp>
      <p:sp>
        <p:nvSpPr>
          <p:cNvPr id="17" name="矩形 16">
            <a:extLst>
              <a:ext uri="{FF2B5EF4-FFF2-40B4-BE49-F238E27FC236}">
                <a16:creationId xmlns:a16="http://schemas.microsoft.com/office/drawing/2014/main" id="{D8B7F8F3-0470-454E-9DF3-F415579E03DD}"/>
              </a:ext>
            </a:extLst>
          </p:cNvPr>
          <p:cNvSpPr/>
          <p:nvPr/>
        </p:nvSpPr>
        <p:spPr>
          <a:xfrm>
            <a:off x="1965651" y="6058111"/>
            <a:ext cx="8442709" cy="369332"/>
          </a:xfrm>
          <a:prstGeom prst="rect">
            <a:avLst/>
          </a:prstGeom>
        </p:spPr>
        <p:txBody>
          <a:bodyPr wrap="square">
            <a:spAutoFit/>
          </a:bodyPr>
          <a:lstStyle/>
          <a:p>
            <a:r>
              <a:rPr lang="zh-CN" altLang="en-US" dirty="0">
                <a:solidFill>
                  <a:schemeClr val="bg1"/>
                </a:solidFill>
                <a:latin typeface="PingFang SC"/>
              </a:rPr>
              <a:t>针对于这个例子来说，一轮的训练就更新了权重和偏值</a:t>
            </a:r>
            <a:r>
              <a:rPr lang="en-US" altLang="zh-CN" dirty="0">
                <a:solidFill>
                  <a:schemeClr val="bg1"/>
                </a:solidFill>
                <a:latin typeface="PingFang SC"/>
              </a:rPr>
              <a:t>800</a:t>
            </a:r>
            <a:r>
              <a:rPr lang="zh-CN" altLang="en-US" dirty="0">
                <a:solidFill>
                  <a:schemeClr val="bg1"/>
                </a:solidFill>
                <a:latin typeface="PingFang SC"/>
              </a:rPr>
              <a:t>次</a:t>
            </a:r>
            <a:endParaRPr lang="zh-CN" altLang="en-US" dirty="0">
              <a:solidFill>
                <a:schemeClr val="bg1"/>
              </a:solidFill>
            </a:endParaRPr>
          </a:p>
        </p:txBody>
      </p:sp>
      <p:sp>
        <p:nvSpPr>
          <p:cNvPr id="4" name="文本框 3">
            <a:extLst>
              <a:ext uri="{FF2B5EF4-FFF2-40B4-BE49-F238E27FC236}">
                <a16:creationId xmlns:a16="http://schemas.microsoft.com/office/drawing/2014/main" id="{59CC0905-1381-4298-9BE3-494282FC3F4D}"/>
              </a:ext>
            </a:extLst>
          </p:cNvPr>
          <p:cNvSpPr txBox="1"/>
          <p:nvPr/>
        </p:nvSpPr>
        <p:spPr>
          <a:xfrm>
            <a:off x="8842514" y="2462635"/>
            <a:ext cx="1065596" cy="369332"/>
          </a:xfrm>
          <a:prstGeom prst="rect">
            <a:avLst/>
          </a:prstGeom>
          <a:noFill/>
        </p:spPr>
        <p:txBody>
          <a:bodyPr wrap="square" rtlCol="0">
            <a:spAutoFit/>
          </a:bodyPr>
          <a:lstStyle/>
          <a:p>
            <a:r>
              <a:rPr lang="en-US" altLang="zh-CN" dirty="0">
                <a:solidFill>
                  <a:schemeClr val="bg1"/>
                </a:solidFill>
              </a:rPr>
              <a:t>minimize</a:t>
            </a:r>
            <a:endParaRPr lang="zh-CN" altLang="en-US" dirty="0">
              <a:solidFill>
                <a:schemeClr val="bg1"/>
              </a:solidFill>
            </a:endParaRPr>
          </a:p>
        </p:txBody>
      </p:sp>
      <p:pic>
        <p:nvPicPr>
          <p:cNvPr id="16" name="图片 15">
            <a:extLst>
              <a:ext uri="{FF2B5EF4-FFF2-40B4-BE49-F238E27FC236}">
                <a16:creationId xmlns:a16="http://schemas.microsoft.com/office/drawing/2014/main" id="{C354FAF0-26BA-49E6-B283-6A3CF1797DC0}"/>
              </a:ext>
            </a:extLst>
          </p:cNvPr>
          <p:cNvPicPr>
            <a:picLocks noChangeAspect="1"/>
          </p:cNvPicPr>
          <p:nvPr/>
        </p:nvPicPr>
        <p:blipFill>
          <a:blip r:embed="rId4"/>
          <a:stretch>
            <a:fillRect/>
          </a:stretch>
        </p:blipFill>
        <p:spPr>
          <a:xfrm>
            <a:off x="3244288" y="1075307"/>
            <a:ext cx="5022574" cy="3732381"/>
          </a:xfrm>
          <a:prstGeom prst="rect">
            <a:avLst/>
          </a:prstGeom>
        </p:spPr>
      </p:pic>
      <p:sp>
        <p:nvSpPr>
          <p:cNvPr id="18" name="文本框 17">
            <a:extLst>
              <a:ext uri="{FF2B5EF4-FFF2-40B4-BE49-F238E27FC236}">
                <a16:creationId xmlns:a16="http://schemas.microsoft.com/office/drawing/2014/main" id="{123866E5-572A-4F67-A2B6-D6806ABFDD8E}"/>
              </a:ext>
            </a:extLst>
          </p:cNvPr>
          <p:cNvSpPr txBox="1"/>
          <p:nvPr/>
        </p:nvSpPr>
        <p:spPr>
          <a:xfrm>
            <a:off x="1654028" y="2964995"/>
            <a:ext cx="1590261" cy="369332"/>
          </a:xfrm>
          <a:prstGeom prst="rect">
            <a:avLst/>
          </a:prstGeom>
          <a:noFill/>
        </p:spPr>
        <p:txBody>
          <a:bodyPr wrap="square" rtlCol="0">
            <a:spAutoFit/>
          </a:bodyPr>
          <a:lstStyle/>
          <a:p>
            <a:r>
              <a:rPr lang="en-US" altLang="zh-CN" b="1" dirty="0">
                <a:solidFill>
                  <a:schemeClr val="bg1"/>
                </a:solidFill>
              </a:rPr>
              <a:t>Batch size = 1</a:t>
            </a:r>
            <a:endParaRPr lang="zh-CN" altLang="en-US" b="1" dirty="0">
              <a:solidFill>
                <a:schemeClr val="bg1"/>
              </a:solidFill>
            </a:endParaRPr>
          </a:p>
        </p:txBody>
      </p:sp>
    </p:spTree>
    <p:extLst>
      <p:ext uri="{BB962C8B-B14F-4D97-AF65-F5344CB8AC3E}">
        <p14:creationId xmlns:p14="http://schemas.microsoft.com/office/powerpoint/2010/main" val="1870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5"/>
          <p:cNvGrpSpPr/>
          <p:nvPr/>
        </p:nvGrpSpPr>
        <p:grpSpPr>
          <a:xfrm>
            <a:off x="2291364" y="2278430"/>
            <a:ext cx="1038495" cy="3454826"/>
            <a:chOff x="4541617" y="1363124"/>
            <a:chExt cx="1038495" cy="3454826"/>
          </a:xfrm>
        </p:grpSpPr>
        <p:grpSp>
          <p:nvGrpSpPr>
            <p:cNvPr id="23" name="组合 10"/>
            <p:cNvGrpSpPr/>
            <p:nvPr/>
          </p:nvGrpSpPr>
          <p:grpSpPr>
            <a:xfrm>
              <a:off x="4541617" y="1363124"/>
              <a:ext cx="1038495" cy="632562"/>
              <a:chOff x="4541617" y="1317336"/>
              <a:chExt cx="1038495" cy="392771"/>
            </a:xfrm>
          </p:grpSpPr>
          <p:sp>
            <p:nvSpPr>
              <p:cNvPr id="36" name="圆角矩形 35"/>
              <p:cNvSpPr/>
              <p:nvPr/>
            </p:nvSpPr>
            <p:spPr>
              <a:xfrm>
                <a:off x="4541617" y="1317336"/>
                <a:ext cx="1038495" cy="392771"/>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微软雅黑" pitchFamily="34" charset="-122"/>
                  <a:ea typeface="微软雅黑" pitchFamily="34" charset="-122"/>
                </a:endParaRPr>
              </a:p>
            </p:txBody>
          </p:sp>
          <p:sp>
            <p:nvSpPr>
              <p:cNvPr id="37" name="矩形 36"/>
              <p:cNvSpPr/>
              <p:nvPr/>
            </p:nvSpPr>
            <p:spPr>
              <a:xfrm>
                <a:off x="4609459" y="1384726"/>
                <a:ext cx="902811" cy="257991"/>
              </a:xfrm>
              <a:prstGeom prst="rect">
                <a:avLst/>
              </a:prstGeom>
            </p:spPr>
            <p:txBody>
              <a:bodyPr wrap="none" anchor="ctr">
                <a:spAutoFit/>
              </a:bodyPr>
              <a:lstStyle/>
              <a:p>
                <a:pPr algn="ctr">
                  <a:lnSpc>
                    <a:spcPct val="150000"/>
                  </a:lnSpc>
                </a:pPr>
                <a:r>
                  <a:rPr lang="zh-CN" altLang="en-US" sz="1400" dirty="0">
                    <a:latin typeface="微软雅黑" pitchFamily="34" charset="-122"/>
                    <a:ea typeface="微软雅黑" pitchFamily="34" charset="-122"/>
                    <a:cs typeface="Heiti SC Light" charset="-122"/>
                  </a:rPr>
                  <a:t>文字检测</a:t>
                </a:r>
              </a:p>
            </p:txBody>
          </p:sp>
        </p:grpSp>
        <p:grpSp>
          <p:nvGrpSpPr>
            <p:cNvPr id="24" name="组合 11"/>
            <p:cNvGrpSpPr/>
            <p:nvPr/>
          </p:nvGrpSpPr>
          <p:grpSpPr>
            <a:xfrm>
              <a:off x="4541617" y="2774256"/>
              <a:ext cx="1038495" cy="632562"/>
              <a:chOff x="4541617" y="1317336"/>
              <a:chExt cx="1038495" cy="392771"/>
            </a:xfrm>
          </p:grpSpPr>
          <p:sp>
            <p:nvSpPr>
              <p:cNvPr id="34" name="圆角矩形 33"/>
              <p:cNvSpPr/>
              <p:nvPr/>
            </p:nvSpPr>
            <p:spPr>
              <a:xfrm>
                <a:off x="4541617" y="1317336"/>
                <a:ext cx="1038495" cy="392771"/>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微软雅黑" pitchFamily="34" charset="-122"/>
                  <a:ea typeface="微软雅黑" pitchFamily="34" charset="-122"/>
                </a:endParaRPr>
              </a:p>
            </p:txBody>
          </p:sp>
          <p:sp>
            <p:nvSpPr>
              <p:cNvPr id="35" name="矩形 34"/>
              <p:cNvSpPr/>
              <p:nvPr/>
            </p:nvSpPr>
            <p:spPr>
              <a:xfrm>
                <a:off x="4609459" y="1384725"/>
                <a:ext cx="902811" cy="257991"/>
              </a:xfrm>
              <a:prstGeom prst="rect">
                <a:avLst/>
              </a:prstGeom>
            </p:spPr>
            <p:txBody>
              <a:bodyPr wrap="none" anchor="ctr">
                <a:spAutoFit/>
              </a:bodyPr>
              <a:lstStyle/>
              <a:p>
                <a:pPr algn="ctr">
                  <a:lnSpc>
                    <a:spcPct val="150000"/>
                  </a:lnSpc>
                </a:pPr>
                <a:r>
                  <a:rPr lang="zh-CN" altLang="en-US" sz="1400" dirty="0">
                    <a:latin typeface="微软雅黑" pitchFamily="34" charset="-122"/>
                    <a:ea typeface="微软雅黑" pitchFamily="34" charset="-122"/>
                    <a:cs typeface="Heiti SC Light" charset="-122"/>
                  </a:rPr>
                  <a:t>文字识别</a:t>
                </a:r>
              </a:p>
            </p:txBody>
          </p:sp>
        </p:grpSp>
        <p:grpSp>
          <p:nvGrpSpPr>
            <p:cNvPr id="25" name="组合 14"/>
            <p:cNvGrpSpPr/>
            <p:nvPr/>
          </p:nvGrpSpPr>
          <p:grpSpPr>
            <a:xfrm>
              <a:off x="4541617" y="4185388"/>
              <a:ext cx="1038495" cy="632562"/>
              <a:chOff x="4541617" y="1317336"/>
              <a:chExt cx="1038495" cy="392771"/>
            </a:xfrm>
          </p:grpSpPr>
          <p:sp>
            <p:nvSpPr>
              <p:cNvPr id="32" name="圆角矩形 31"/>
              <p:cNvSpPr/>
              <p:nvPr/>
            </p:nvSpPr>
            <p:spPr>
              <a:xfrm>
                <a:off x="4541617" y="1317336"/>
                <a:ext cx="1038495" cy="392771"/>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微软雅黑" pitchFamily="34" charset="-122"/>
                  <a:ea typeface="微软雅黑" pitchFamily="34" charset="-122"/>
                </a:endParaRPr>
              </a:p>
            </p:txBody>
          </p:sp>
          <p:sp>
            <p:nvSpPr>
              <p:cNvPr id="33" name="矩形 32"/>
              <p:cNvSpPr/>
              <p:nvPr/>
            </p:nvSpPr>
            <p:spPr>
              <a:xfrm>
                <a:off x="4609458" y="1384725"/>
                <a:ext cx="902811" cy="257991"/>
              </a:xfrm>
              <a:prstGeom prst="rect">
                <a:avLst/>
              </a:prstGeom>
            </p:spPr>
            <p:txBody>
              <a:bodyPr wrap="none" anchor="ctr">
                <a:spAutoFit/>
              </a:bodyPr>
              <a:lstStyle/>
              <a:p>
                <a:pPr algn="ctr">
                  <a:lnSpc>
                    <a:spcPct val="150000"/>
                  </a:lnSpc>
                </a:pPr>
                <a:r>
                  <a:rPr lang="zh-CN" altLang="en-US" sz="1400" dirty="0">
                    <a:latin typeface="微软雅黑" pitchFamily="34" charset="-122"/>
                    <a:ea typeface="微软雅黑" pitchFamily="34" charset="-122"/>
                    <a:cs typeface="Heiti SC Light" charset="-122"/>
                  </a:rPr>
                  <a:t>结果输出</a:t>
                </a:r>
              </a:p>
            </p:txBody>
          </p:sp>
        </p:grpSp>
        <p:grpSp>
          <p:nvGrpSpPr>
            <p:cNvPr id="26" name="组合 19"/>
            <p:cNvGrpSpPr/>
            <p:nvPr/>
          </p:nvGrpSpPr>
          <p:grpSpPr>
            <a:xfrm rot="5400000">
              <a:off x="4635574" y="2284457"/>
              <a:ext cx="850578" cy="129021"/>
              <a:chOff x="6387195" y="2147200"/>
              <a:chExt cx="850578" cy="129021"/>
            </a:xfrm>
          </p:grpSpPr>
          <p:sp>
            <p:nvSpPr>
              <p:cNvPr id="30" name="椭圆 29"/>
              <p:cNvSpPr/>
              <p:nvPr/>
            </p:nvSpPr>
            <p:spPr>
              <a:xfrm>
                <a:off x="6387195" y="2147200"/>
                <a:ext cx="129021" cy="129021"/>
              </a:xfrm>
              <a:prstGeom prst="ellipse">
                <a:avLst/>
              </a:prstGeom>
              <a:solidFill>
                <a:srgbClr val="0B2644"/>
              </a:solid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cxnSp>
            <p:nvCxnSpPr>
              <p:cNvPr id="31" name="直接连接符 18"/>
              <p:cNvCxnSpPr>
                <a:endCxn id="34" idx="0"/>
              </p:cNvCxnSpPr>
              <p:nvPr/>
            </p:nvCxnSpPr>
            <p:spPr>
              <a:xfrm rot="16200000">
                <a:off x="6876994" y="1850931"/>
                <a:ext cx="1" cy="721556"/>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grpSp>
        <p:grpSp>
          <p:nvGrpSpPr>
            <p:cNvPr id="27" name="组合 21"/>
            <p:cNvGrpSpPr/>
            <p:nvPr/>
          </p:nvGrpSpPr>
          <p:grpSpPr>
            <a:xfrm rot="5400000">
              <a:off x="4635574" y="3697239"/>
              <a:ext cx="850578" cy="129021"/>
              <a:chOff x="6387195" y="2147200"/>
              <a:chExt cx="850578" cy="129021"/>
            </a:xfrm>
          </p:grpSpPr>
          <p:sp>
            <p:nvSpPr>
              <p:cNvPr id="28" name="椭圆 27"/>
              <p:cNvSpPr/>
              <p:nvPr/>
            </p:nvSpPr>
            <p:spPr>
              <a:xfrm>
                <a:off x="6387195" y="2147200"/>
                <a:ext cx="129021" cy="129021"/>
              </a:xfrm>
              <a:prstGeom prst="ellipse">
                <a:avLst/>
              </a:prstGeom>
              <a:solidFill>
                <a:srgbClr val="0B2644"/>
              </a:solid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cxnSp>
            <p:nvCxnSpPr>
              <p:cNvPr id="29" name="直接连接符 23"/>
              <p:cNvCxnSpPr/>
              <p:nvPr/>
            </p:nvCxnSpPr>
            <p:spPr>
              <a:xfrm rot="16200000">
                <a:off x="6876994" y="1850931"/>
                <a:ext cx="1" cy="721557"/>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38" name="图片 37"/>
          <p:cNvPicPr>
            <a:picLocks noChangeAspect="1"/>
          </p:cNvPicPr>
          <p:nvPr/>
        </p:nvPicPr>
        <p:blipFill rotWithShape="1">
          <a:blip r:embed="rId5">
            <a:extLst>
              <a:ext uri="{28A0092B-C50C-407E-A947-70E740481C1C}">
                <a14:useLocalDpi xmlns:a14="http://schemas.microsoft.com/office/drawing/2010/main" val="0"/>
              </a:ext>
            </a:extLst>
          </a:blip>
          <a:srcRect b="63635"/>
          <a:stretch/>
        </p:blipFill>
        <p:spPr>
          <a:xfrm>
            <a:off x="3540662" y="2463897"/>
            <a:ext cx="3275418" cy="261633"/>
          </a:xfrm>
          <a:prstGeom prst="rect">
            <a:avLst/>
          </a:prstGeom>
          <a:ln w="12700">
            <a:solidFill>
              <a:srgbClr val="05B673"/>
            </a:solidFill>
          </a:ln>
        </p:spPr>
      </p:pic>
      <p:sp>
        <p:nvSpPr>
          <p:cNvPr id="39" name="圆角矩形 38"/>
          <p:cNvSpPr/>
          <p:nvPr/>
        </p:nvSpPr>
        <p:spPr>
          <a:xfrm>
            <a:off x="3555424" y="2501664"/>
            <a:ext cx="2905941" cy="174973"/>
          </a:xfrm>
          <a:prstGeom prst="round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微软雅黑" pitchFamily="34" charset="-122"/>
              <a:ea typeface="微软雅黑" pitchFamily="34" charset="-122"/>
            </a:endParaRPr>
          </a:p>
        </p:txBody>
      </p:sp>
      <p:pic>
        <p:nvPicPr>
          <p:cNvPr id="40" name="图片 39"/>
          <p:cNvPicPr>
            <a:picLocks noChangeAspect="1"/>
          </p:cNvPicPr>
          <p:nvPr/>
        </p:nvPicPr>
        <p:blipFill rotWithShape="1">
          <a:blip r:embed="rId6">
            <a:extLst>
              <a:ext uri="{28A0092B-C50C-407E-A947-70E740481C1C}">
                <a14:useLocalDpi xmlns:a14="http://schemas.microsoft.com/office/drawing/2010/main" val="0"/>
              </a:ext>
            </a:extLst>
          </a:blip>
          <a:srcRect r="83083" b="3335"/>
          <a:stretch/>
        </p:blipFill>
        <p:spPr>
          <a:xfrm>
            <a:off x="3557174" y="3000579"/>
            <a:ext cx="157262" cy="486746"/>
          </a:xfrm>
          <a:prstGeom prst="rect">
            <a:avLst/>
          </a:prstGeom>
          <a:ln>
            <a:solidFill>
              <a:srgbClr val="19A984"/>
            </a:solidFill>
          </a:ln>
        </p:spPr>
      </p:pic>
      <p:pic>
        <p:nvPicPr>
          <p:cNvPr id="41" name="图片 40"/>
          <p:cNvPicPr>
            <a:picLocks noChangeAspect="1"/>
          </p:cNvPicPr>
          <p:nvPr/>
        </p:nvPicPr>
        <p:blipFill rotWithShape="1">
          <a:blip r:embed="rId6">
            <a:extLst>
              <a:ext uri="{28A0092B-C50C-407E-A947-70E740481C1C}">
                <a14:useLocalDpi xmlns:a14="http://schemas.microsoft.com/office/drawing/2010/main" val="0"/>
              </a:ext>
            </a:extLst>
          </a:blip>
          <a:srcRect l="16861" r="62392" b="3335"/>
          <a:stretch/>
        </p:blipFill>
        <p:spPr>
          <a:xfrm>
            <a:off x="3807534" y="3000578"/>
            <a:ext cx="192861" cy="486746"/>
          </a:xfrm>
          <a:prstGeom prst="rect">
            <a:avLst/>
          </a:prstGeom>
          <a:ln>
            <a:solidFill>
              <a:srgbClr val="19A984"/>
            </a:solidFill>
          </a:ln>
        </p:spPr>
      </p:pic>
      <p:sp>
        <p:nvSpPr>
          <p:cNvPr id="42" name="椭圆 41"/>
          <p:cNvSpPr/>
          <p:nvPr/>
        </p:nvSpPr>
        <p:spPr>
          <a:xfrm rot="5400000">
            <a:off x="3597520" y="2699142"/>
            <a:ext cx="66208" cy="66208"/>
          </a:xfrm>
          <a:prstGeom prst="ellipse">
            <a:avLst/>
          </a:prstGeom>
          <a:solidFill>
            <a:srgbClr val="19A98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43" name="文本框 4"/>
          <p:cNvSpPr txBox="1"/>
          <p:nvPr/>
        </p:nvSpPr>
        <p:spPr>
          <a:xfrm>
            <a:off x="3499623" y="5126204"/>
            <a:ext cx="3392275" cy="230832"/>
          </a:xfrm>
          <a:prstGeom prst="rect">
            <a:avLst/>
          </a:prstGeom>
          <a:noFill/>
        </p:spPr>
        <p:txBody>
          <a:bodyPr wrap="none" rtlCol="0">
            <a:spAutoFit/>
          </a:bodyPr>
          <a:lstStyle/>
          <a:p>
            <a:r>
              <a:rPr kumimoji="1" lang="en-US" altLang="zh-CN" sz="900" dirty="0">
                <a:latin typeface="微软雅黑" pitchFamily="34" charset="-122"/>
                <a:ea typeface="微软雅黑" pitchFamily="34" charset="-122"/>
                <a:cs typeface="Segoe UI" panose="020B0502040204020203" pitchFamily="34" charset="0"/>
              </a:rPr>
              <a:t>It</a:t>
            </a:r>
            <a:r>
              <a:rPr kumimoji="1" lang="zh-CN" altLang="en-US" sz="900" dirty="0">
                <a:latin typeface="微软雅黑" pitchFamily="34" charset="-122"/>
                <a:ea typeface="微软雅黑" pitchFamily="34" charset="-122"/>
                <a:cs typeface="Segoe UI" panose="020B0502040204020203" pitchFamily="34" charset="0"/>
              </a:rPr>
              <a:t> </a:t>
            </a:r>
            <a:r>
              <a:rPr kumimoji="1" lang="en-US" altLang="zh-CN" sz="900" dirty="0">
                <a:latin typeface="微软雅黑" pitchFamily="34" charset="-122"/>
                <a:ea typeface="微软雅黑" pitchFamily="34" charset="-122"/>
                <a:cs typeface="Segoe UI" panose="020B0502040204020203" pitchFamily="34" charset="0"/>
              </a:rPr>
              <a:t>is time. I pledge to every citizen of out land that I will be</a:t>
            </a:r>
            <a:endParaRPr kumimoji="1" lang="zh-CN" altLang="en-US" sz="900" dirty="0">
              <a:latin typeface="微软雅黑" pitchFamily="34" charset="-122"/>
              <a:ea typeface="微软雅黑" pitchFamily="34" charset="-122"/>
              <a:cs typeface="Segoe UI" panose="020B0502040204020203" pitchFamily="34" charset="0"/>
            </a:endParaRPr>
          </a:p>
        </p:txBody>
      </p:sp>
      <p:sp>
        <p:nvSpPr>
          <p:cNvPr id="44" name="矩形 43"/>
          <p:cNvSpPr/>
          <p:nvPr/>
        </p:nvSpPr>
        <p:spPr>
          <a:xfrm>
            <a:off x="3502277" y="3785652"/>
            <a:ext cx="572593" cy="461665"/>
          </a:xfrm>
          <a:prstGeom prst="rect">
            <a:avLst/>
          </a:prstGeom>
        </p:spPr>
        <p:txBody>
          <a:bodyPr wrap="none">
            <a:spAutoFit/>
          </a:bodyPr>
          <a:lstStyle/>
          <a:p>
            <a:r>
              <a:rPr kumimoji="1" lang="en-US" altLang="zh-CN" sz="2400" dirty="0">
                <a:latin typeface="微软雅黑" pitchFamily="34" charset="-122"/>
                <a:ea typeface="微软雅黑" pitchFamily="34" charset="-122"/>
                <a:cs typeface="Segoe UI" panose="020B0502040204020203" pitchFamily="34" charset="0"/>
              </a:rPr>
              <a:t>I  t</a:t>
            </a:r>
            <a:endParaRPr lang="zh-CN" altLang="en-US" sz="2400" dirty="0">
              <a:latin typeface="微软雅黑" pitchFamily="34" charset="-122"/>
              <a:ea typeface="微软雅黑" pitchFamily="34" charset="-122"/>
            </a:endParaRPr>
          </a:p>
        </p:txBody>
      </p:sp>
      <p:sp>
        <p:nvSpPr>
          <p:cNvPr id="45" name="椭圆 44"/>
          <p:cNvSpPr/>
          <p:nvPr/>
        </p:nvSpPr>
        <p:spPr>
          <a:xfrm rot="5400000">
            <a:off x="3604638" y="3459522"/>
            <a:ext cx="66208" cy="66208"/>
          </a:xfrm>
          <a:prstGeom prst="ellipse">
            <a:avLst/>
          </a:prstGeom>
          <a:solidFill>
            <a:srgbClr val="19A98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46" name="椭圆 45"/>
          <p:cNvSpPr/>
          <p:nvPr/>
        </p:nvSpPr>
        <p:spPr>
          <a:xfrm rot="5400000">
            <a:off x="3870203" y="3459522"/>
            <a:ext cx="66208" cy="66208"/>
          </a:xfrm>
          <a:prstGeom prst="ellipse">
            <a:avLst/>
          </a:prstGeom>
          <a:solidFill>
            <a:srgbClr val="19A98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47" name="圆角矩形 46"/>
          <p:cNvSpPr/>
          <p:nvPr/>
        </p:nvSpPr>
        <p:spPr>
          <a:xfrm>
            <a:off x="3572647" y="5457560"/>
            <a:ext cx="858260" cy="244306"/>
          </a:xfrm>
          <a:prstGeom prst="roundRect">
            <a:avLst/>
          </a:prstGeom>
          <a:noFill/>
          <a:ln w="127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itchFamily="34" charset="-122"/>
                <a:ea typeface="微软雅黑" pitchFamily="34" charset="-122"/>
              </a:rPr>
              <a:t>机器翻译</a:t>
            </a:r>
          </a:p>
        </p:txBody>
      </p:sp>
      <p:pic>
        <p:nvPicPr>
          <p:cNvPr id="48" name="图片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676" y="5457563"/>
            <a:ext cx="757689" cy="252563"/>
          </a:xfrm>
          <a:prstGeom prst="rect">
            <a:avLst/>
          </a:prstGeom>
          <a:ln>
            <a:solidFill>
              <a:srgbClr val="00B0F0"/>
            </a:solidFill>
          </a:ln>
        </p:spPr>
      </p:pic>
      <p:grpSp>
        <p:nvGrpSpPr>
          <p:cNvPr id="49" name="组合 45"/>
          <p:cNvGrpSpPr/>
          <p:nvPr/>
        </p:nvGrpSpPr>
        <p:grpSpPr>
          <a:xfrm rot="16200000" flipH="1">
            <a:off x="5014702" y="4932913"/>
            <a:ext cx="73030" cy="1304909"/>
            <a:chOff x="4486503" y="2076079"/>
            <a:chExt cx="129021" cy="2305346"/>
          </a:xfrm>
        </p:grpSpPr>
        <p:sp>
          <p:nvSpPr>
            <p:cNvPr id="50" name="椭圆 49"/>
            <p:cNvSpPr/>
            <p:nvPr/>
          </p:nvSpPr>
          <p:spPr>
            <a:xfrm rot="5400000">
              <a:off x="4486503" y="2076079"/>
              <a:ext cx="129021" cy="129021"/>
            </a:xfrm>
            <a:prstGeom prst="ellipse">
              <a:avLst/>
            </a:prstGeom>
            <a:solidFill>
              <a:srgbClr val="0B2644"/>
            </a:solidFill>
            <a:ln w="127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cxnSp>
          <p:nvCxnSpPr>
            <p:cNvPr id="51" name="直接连接符 44"/>
            <p:cNvCxnSpPr/>
            <p:nvPr/>
          </p:nvCxnSpPr>
          <p:spPr>
            <a:xfrm rot="16200000" flipH="1">
              <a:off x="3462851" y="3293263"/>
              <a:ext cx="2176325" cy="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
        <p:nvSpPr>
          <p:cNvPr id="52" name="矩形 51"/>
          <p:cNvSpPr/>
          <p:nvPr/>
        </p:nvSpPr>
        <p:spPr>
          <a:xfrm>
            <a:off x="4756580" y="5416227"/>
            <a:ext cx="646332" cy="300082"/>
          </a:xfrm>
          <a:prstGeom prst="rect">
            <a:avLst/>
          </a:prstGeom>
          <a:solidFill>
            <a:srgbClr val="0B2644"/>
          </a:solidFill>
        </p:spPr>
        <p:txBody>
          <a:bodyPr wrap="none" anchor="ctr">
            <a:spAutoFit/>
          </a:bodyPr>
          <a:lstStyle/>
          <a:p>
            <a:pPr algn="ctr">
              <a:lnSpc>
                <a:spcPct val="150000"/>
              </a:lnSpc>
            </a:pPr>
            <a:r>
              <a:rPr lang="zh-CN" altLang="en-US" sz="900" dirty="0">
                <a:latin typeface="微软雅黑" pitchFamily="34" charset="-122"/>
                <a:ea typeface="微软雅黑" pitchFamily="34" charset="-122"/>
                <a:cs typeface="Heiti SC Light" charset="-122"/>
              </a:rPr>
              <a:t>英汉翻译</a:t>
            </a:r>
          </a:p>
        </p:txBody>
      </p:sp>
      <p:cxnSp>
        <p:nvCxnSpPr>
          <p:cNvPr id="53" name="直接连接符 48"/>
          <p:cNvCxnSpPr/>
          <p:nvPr/>
        </p:nvCxnSpPr>
        <p:spPr>
          <a:xfrm>
            <a:off x="3633607" y="2767247"/>
            <a:ext cx="2198" cy="233332"/>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接连接符 50"/>
          <p:cNvCxnSpPr>
            <a:stCxn id="51" idx="7"/>
            <a:endCxn id="50" idx="0"/>
          </p:cNvCxnSpPr>
          <p:nvPr/>
        </p:nvCxnSpPr>
        <p:spPr>
          <a:xfrm>
            <a:off x="3654032" y="2755654"/>
            <a:ext cx="249930" cy="244924"/>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5"/>
          <p:cNvCxnSpPr/>
          <p:nvPr/>
        </p:nvCxnSpPr>
        <p:spPr>
          <a:xfrm>
            <a:off x="3638585" y="3525733"/>
            <a:ext cx="0" cy="290669"/>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7"/>
          <p:cNvCxnSpPr/>
          <p:nvPr/>
        </p:nvCxnSpPr>
        <p:spPr>
          <a:xfrm>
            <a:off x="3903962" y="3525733"/>
            <a:ext cx="0" cy="290669"/>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rot="5400000">
            <a:off x="3601831" y="4217007"/>
            <a:ext cx="66208" cy="66208"/>
          </a:xfrm>
          <a:prstGeom prst="ellipse">
            <a:avLst/>
          </a:prstGeom>
          <a:solidFill>
            <a:srgbClr val="19A98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cxnSp>
        <p:nvCxnSpPr>
          <p:cNvPr id="58" name="直接连接符 59"/>
          <p:cNvCxnSpPr/>
          <p:nvPr/>
        </p:nvCxnSpPr>
        <p:spPr>
          <a:xfrm>
            <a:off x="3635778" y="4283218"/>
            <a:ext cx="0" cy="817479"/>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rot="5400000">
            <a:off x="3870205" y="4217007"/>
            <a:ext cx="66208" cy="66208"/>
          </a:xfrm>
          <a:prstGeom prst="ellipse">
            <a:avLst/>
          </a:prstGeom>
          <a:solidFill>
            <a:srgbClr val="19A98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cxnSp>
        <p:nvCxnSpPr>
          <p:cNvPr id="60" name="直接连接符 61"/>
          <p:cNvCxnSpPr/>
          <p:nvPr/>
        </p:nvCxnSpPr>
        <p:spPr>
          <a:xfrm flipH="1">
            <a:off x="3638585" y="4283218"/>
            <a:ext cx="265568" cy="817479"/>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pic>
        <p:nvPicPr>
          <p:cNvPr id="61" name="川普演讲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96488" y="1277446"/>
            <a:ext cx="2592000" cy="4609898"/>
          </a:xfrm>
          <a:prstGeom prst="rect">
            <a:avLst/>
          </a:prstGeom>
          <a:ln>
            <a:solidFill>
              <a:srgbClr val="05B673"/>
            </a:solidFill>
          </a:ln>
        </p:spPr>
      </p:pic>
      <p:sp>
        <p:nvSpPr>
          <p:cNvPr id="62" name="TextBox 4"/>
          <p:cNvSpPr txBox="1"/>
          <p:nvPr/>
        </p:nvSpPr>
        <p:spPr>
          <a:xfrm>
            <a:off x="767410" y="692696"/>
            <a:ext cx="5755617" cy="523220"/>
          </a:xfrm>
          <a:prstGeom prst="rect">
            <a:avLst/>
          </a:prstGeom>
          <a:noFill/>
        </p:spPr>
        <p:txBody>
          <a:bodyPr wrap="square" rtlCol="0">
            <a:spAutoFit/>
          </a:bodyPr>
          <a:lstStyle/>
          <a:p>
            <a:r>
              <a:rPr lang="zh-CN" altLang="en-US" sz="2800" b="1" dirty="0" smtClean="0">
                <a:solidFill>
                  <a:srgbClr val="66F1C8"/>
                </a:solidFill>
                <a:latin typeface="微软雅黑" pitchFamily="34" charset="-122"/>
                <a:ea typeface="微软雅黑" pitchFamily="34" charset="-122"/>
              </a:rPr>
              <a:t>文字识别</a:t>
            </a:r>
            <a:endParaRPr lang="zh-CN" altLang="en-US" sz="2800" b="1" dirty="0">
              <a:solidFill>
                <a:srgbClr val="66F1C8"/>
              </a:solidFill>
              <a:latin typeface="微软雅黑" panose="020B0503020204020204" pitchFamily="34" charset="-122"/>
              <a:ea typeface="微软雅黑" panose="020B0503020204020204" pitchFamily="34" charset="-122"/>
            </a:endParaRPr>
          </a:p>
        </p:txBody>
      </p:sp>
      <p:sp>
        <p:nvSpPr>
          <p:cNvPr id="63" name="TextBox 5"/>
          <p:cNvSpPr txBox="1"/>
          <p:nvPr/>
        </p:nvSpPr>
        <p:spPr>
          <a:xfrm>
            <a:off x="803784" y="1290246"/>
            <a:ext cx="5724264" cy="338554"/>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让机器看书识字</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5107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par>
                          <p:cTn id="28" fill="hold">
                            <p:stCondLst>
                              <p:cond delay="1000"/>
                            </p:stCondLst>
                            <p:childTnLst>
                              <p:par>
                                <p:cTn id="29" presetID="16" presetClass="entr" presetSubtype="37"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out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childTnLst>
                                </p:cTn>
                              </p:par>
                              <p:par>
                                <p:cTn id="36" presetID="22" presetClass="entr" presetSubtype="1"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par>
                                <p:cTn id="39" presetID="22" presetClass="entr" presetSubtype="1"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up)">
                                      <p:cBhvr>
                                        <p:cTn id="41" dur="500"/>
                                        <p:tgtEl>
                                          <p:spTgt spid="53"/>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0"/>
                            </p:stCondLst>
                            <p:childTnLst>
                              <p:par>
                                <p:cTn id="56" presetID="22" presetClass="entr" presetSubtype="1"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up)">
                                      <p:cBhvr>
                                        <p:cTn id="58" dur="500"/>
                                        <p:tgtEl>
                                          <p:spTgt spid="55"/>
                                        </p:tgtEl>
                                      </p:cBhvr>
                                    </p:animEffect>
                                  </p:childTnLst>
                                </p:cTn>
                              </p:par>
                              <p:par>
                                <p:cTn id="59" presetID="22" presetClass="entr" presetSubtype="1"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ipe(up)">
                                      <p:cBhvr>
                                        <p:cTn id="61" dur="500"/>
                                        <p:tgtEl>
                                          <p:spTgt spid="56"/>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par>
                          <p:cTn id="72" fill="hold">
                            <p:stCondLst>
                              <p:cond delay="0"/>
                            </p:stCondLst>
                            <p:childTnLst>
                              <p:par>
                                <p:cTn id="73" presetID="22" presetClass="entr" presetSubtype="1" fill="hold"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ipe(up)">
                                      <p:cBhvr>
                                        <p:cTn id="75" dur="500"/>
                                        <p:tgtEl>
                                          <p:spTgt spid="58"/>
                                        </p:tgtEl>
                                      </p:cBhvr>
                                    </p:animEffect>
                                  </p:childTnLst>
                                </p:cTn>
                              </p:par>
                              <p:par>
                                <p:cTn id="76" presetID="22" presetClass="entr" presetSubtype="1" fill="hold"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wipe(up)">
                                      <p:cBhvr>
                                        <p:cTn id="78" dur="500"/>
                                        <p:tgtEl>
                                          <p:spTgt spid="60"/>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p:cTn id="83" dur="500" fill="hold"/>
                                        <p:tgtEl>
                                          <p:spTgt spid="43"/>
                                        </p:tgtEl>
                                        <p:attrNameLst>
                                          <p:attrName>ppt_w</p:attrName>
                                        </p:attrNameLst>
                                      </p:cBhvr>
                                      <p:tavLst>
                                        <p:tav tm="0">
                                          <p:val>
                                            <p:fltVal val="0"/>
                                          </p:val>
                                        </p:tav>
                                        <p:tav tm="100000">
                                          <p:val>
                                            <p:strVal val="#ppt_w"/>
                                          </p:val>
                                        </p:tav>
                                      </p:tavLst>
                                    </p:anim>
                                    <p:anim calcmode="lin" valueType="num">
                                      <p:cBhvr>
                                        <p:cTn id="84" dur="500" fill="hold"/>
                                        <p:tgtEl>
                                          <p:spTgt spid="43"/>
                                        </p:tgtEl>
                                        <p:attrNameLst>
                                          <p:attrName>ppt_h</p:attrName>
                                        </p:attrNameLst>
                                      </p:cBhvr>
                                      <p:tavLst>
                                        <p:tav tm="0">
                                          <p:val>
                                            <p:fltVal val="0"/>
                                          </p:val>
                                        </p:tav>
                                        <p:tav tm="100000">
                                          <p:val>
                                            <p:strVal val="#ppt_h"/>
                                          </p:val>
                                        </p:tav>
                                      </p:tavLst>
                                    </p:anim>
                                    <p:animEffect transition="in" filter="fade">
                                      <p:cBhvr>
                                        <p:cTn id="85" dur="5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37" fill="hold" grpId="0" nodeType="click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barn(outVertical)">
                                      <p:cBhvr>
                                        <p:cTn id="90" dur="500"/>
                                        <p:tgtEl>
                                          <p:spTgt spid="47"/>
                                        </p:tgtEl>
                                      </p:cBhvr>
                                    </p:animEffect>
                                  </p:childTnLst>
                                </p:cTn>
                              </p:par>
                              <p:par>
                                <p:cTn id="91" presetID="16" presetClass="entr" presetSubtype="37"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barn(outVertical)">
                                      <p:cBhvr>
                                        <p:cTn id="93" dur="500"/>
                                        <p:tgtEl>
                                          <p:spTgt spid="48"/>
                                        </p:tgtEl>
                                      </p:cBhvr>
                                    </p:animEffect>
                                  </p:childTnLst>
                                </p:cTn>
                              </p:par>
                              <p:par>
                                <p:cTn id="94" presetID="16" presetClass="entr" presetSubtype="37"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arn(outVertical)">
                                      <p:cBhvr>
                                        <p:cTn id="96" dur="500"/>
                                        <p:tgtEl>
                                          <p:spTgt spid="49"/>
                                        </p:tgtEl>
                                      </p:cBhvr>
                                    </p:animEffect>
                                  </p:childTnLst>
                                </p:cTn>
                              </p:par>
                              <p:par>
                                <p:cTn id="97" presetID="16" presetClass="entr" presetSubtype="37" fill="hold" grpId="0" nodeType="with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barn(outVertical)">
                                      <p:cBhvr>
                                        <p:cTn id="9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0" fill="hold" display="0">
                  <p:stCondLst>
                    <p:cond delay="indefinite"/>
                  </p:stCondLst>
                </p:cTn>
                <p:tgtEl>
                  <p:spTgt spid="61"/>
                </p:tgtEl>
              </p:cMediaNode>
            </p:video>
          </p:childTnLst>
        </p:cTn>
      </p:par>
    </p:tnLst>
    <p:bldLst>
      <p:bldP spid="39" grpId="0" animBg="1"/>
      <p:bldP spid="42" grpId="0" animBg="1"/>
      <p:bldP spid="43" grpId="0"/>
      <p:bldP spid="44" grpId="0"/>
      <p:bldP spid="45" grpId="0" animBg="1"/>
      <p:bldP spid="46" grpId="0" animBg="1"/>
      <p:bldP spid="47" grpId="0" animBg="1"/>
      <p:bldP spid="52" grpId="0" animBg="1"/>
      <p:bldP spid="57" grpId="0" animBg="1"/>
      <p:bldP spid="59" grpId="0" animBg="1"/>
      <p:bldP spid="62" grpId="0"/>
      <p:bldP spid="6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Picture 4" descr="http://latex.codecogs.com/png.latex?%5Cdpi%7B150%7D%20%5Clarge%20D%3D%5C%7B%28%5Cvec%20x_1%2C%5Cvec%20y_1%29%2C%28%5Cvec%20x_2%2C%5Cvec%20y_2%29%2C%20%5Ccdots%2C%28%5Cvec%20x_%7B1000%7D%2C%20%5Cvec%20y_%7B1000%7D%20%29%5C%7D%2C%20%5Cvec%20x%20%5Cin%20R%5E3%2C%20%5Cvec%20y%20%5Cin%20R%5E3">
            <a:extLst>
              <a:ext uri="{FF2B5EF4-FFF2-40B4-BE49-F238E27FC236}">
                <a16:creationId xmlns:a16="http://schemas.microsoft.com/office/drawing/2014/main" id="{81B885BC-09AE-4014-AE69-30A918F6C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668" y="202963"/>
            <a:ext cx="67246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latex.codecogs.com/png.latex?%5Cdpi%7B100%7D%20%5CLARGE%20E%3D%5Cfrac%7B1%7D%7B2%7D%5Csum_%7Bj%3D1%7D%5E3%28%5Chat%20y_j%20-%20y_j%29%5E2">
            <a:extLst>
              <a:ext uri="{FF2B5EF4-FFF2-40B4-BE49-F238E27FC236}">
                <a16:creationId xmlns:a16="http://schemas.microsoft.com/office/drawing/2014/main" id="{3B176BC6-5990-44E2-87C0-8F91C9F01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925" y="1600097"/>
            <a:ext cx="2219325" cy="8382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DFFB0F66-BA3F-4ABA-9539-79D0BCB67A00}"/>
              </a:ext>
            </a:extLst>
          </p:cNvPr>
          <p:cNvSpPr/>
          <p:nvPr/>
        </p:nvSpPr>
        <p:spPr>
          <a:xfrm>
            <a:off x="1965650" y="4959188"/>
            <a:ext cx="5470662" cy="369332"/>
          </a:xfrm>
          <a:prstGeom prst="rect">
            <a:avLst/>
          </a:prstGeom>
        </p:spPr>
        <p:txBody>
          <a:bodyPr wrap="square">
            <a:spAutoFit/>
          </a:bodyPr>
          <a:lstStyle/>
          <a:p>
            <a:r>
              <a:rPr lang="zh-CN" altLang="en-US" b="1" dirty="0">
                <a:solidFill>
                  <a:schemeClr val="bg1"/>
                </a:solidFill>
                <a:latin typeface="PingFang SC"/>
              </a:rPr>
              <a:t>批梯度下降法（</a:t>
            </a:r>
            <a:r>
              <a:rPr lang="en-US" altLang="zh-CN" b="1" dirty="0">
                <a:solidFill>
                  <a:schemeClr val="bg1"/>
                </a:solidFill>
                <a:latin typeface="PingFang SC"/>
              </a:rPr>
              <a:t>batch gradient descent</a:t>
            </a:r>
            <a:r>
              <a:rPr lang="zh-CN" altLang="en-US" b="1" dirty="0">
                <a:solidFill>
                  <a:schemeClr val="bg1"/>
                </a:solidFill>
                <a:latin typeface="PingFang SC"/>
              </a:rPr>
              <a:t>，</a:t>
            </a:r>
            <a:r>
              <a:rPr lang="en-US" altLang="zh-CN" b="1" dirty="0">
                <a:solidFill>
                  <a:schemeClr val="bg1"/>
                </a:solidFill>
                <a:latin typeface="PingFang SC"/>
              </a:rPr>
              <a:t>BGD</a:t>
            </a:r>
            <a:r>
              <a:rPr lang="zh-CN" altLang="en-US" b="1" dirty="0">
                <a:solidFill>
                  <a:schemeClr val="bg1"/>
                </a:solidFill>
                <a:latin typeface="PingFang SC"/>
              </a:rPr>
              <a:t>）</a:t>
            </a:r>
          </a:p>
        </p:txBody>
      </p:sp>
      <p:sp>
        <p:nvSpPr>
          <p:cNvPr id="15" name="矩形 14">
            <a:extLst>
              <a:ext uri="{FF2B5EF4-FFF2-40B4-BE49-F238E27FC236}">
                <a16:creationId xmlns:a16="http://schemas.microsoft.com/office/drawing/2014/main" id="{E1E45A35-2C85-4245-8103-271F8AED70EC}"/>
              </a:ext>
            </a:extLst>
          </p:cNvPr>
          <p:cNvSpPr/>
          <p:nvPr/>
        </p:nvSpPr>
        <p:spPr>
          <a:xfrm>
            <a:off x="1965651" y="5328521"/>
            <a:ext cx="8442709" cy="646331"/>
          </a:xfrm>
          <a:prstGeom prst="rect">
            <a:avLst/>
          </a:prstGeom>
        </p:spPr>
        <p:txBody>
          <a:bodyPr wrap="square">
            <a:spAutoFit/>
          </a:bodyPr>
          <a:lstStyle/>
          <a:p>
            <a:r>
              <a:rPr lang="zh-CN" altLang="en-US" b="1" dirty="0">
                <a:solidFill>
                  <a:schemeClr val="bg1"/>
                </a:solidFill>
                <a:latin typeface="PingFang SC"/>
              </a:rPr>
              <a:t>训练集中的所有样本经过神经网络的前向计算后，根据所有训练样本的损失均值来更新网络中的权重和偏置量</a:t>
            </a:r>
            <a:endParaRPr lang="zh-CN" altLang="en-US" b="1" dirty="0">
              <a:solidFill>
                <a:schemeClr val="bg1"/>
              </a:solidFill>
            </a:endParaRPr>
          </a:p>
        </p:txBody>
      </p:sp>
      <p:sp>
        <p:nvSpPr>
          <p:cNvPr id="17" name="矩形 16">
            <a:extLst>
              <a:ext uri="{FF2B5EF4-FFF2-40B4-BE49-F238E27FC236}">
                <a16:creationId xmlns:a16="http://schemas.microsoft.com/office/drawing/2014/main" id="{D8B7F8F3-0470-454E-9DF3-F415579E03DD}"/>
              </a:ext>
            </a:extLst>
          </p:cNvPr>
          <p:cNvSpPr/>
          <p:nvPr/>
        </p:nvSpPr>
        <p:spPr>
          <a:xfrm>
            <a:off x="1965651" y="6058112"/>
            <a:ext cx="8442709" cy="646331"/>
          </a:xfrm>
          <a:prstGeom prst="rect">
            <a:avLst/>
          </a:prstGeom>
        </p:spPr>
        <p:txBody>
          <a:bodyPr wrap="square">
            <a:spAutoFit/>
          </a:bodyPr>
          <a:lstStyle/>
          <a:p>
            <a:r>
              <a:rPr lang="zh-CN" altLang="en-US" dirty="0">
                <a:solidFill>
                  <a:schemeClr val="bg1"/>
                </a:solidFill>
                <a:latin typeface="PingFang SC"/>
              </a:rPr>
              <a:t>针对于这个例子来说，</a:t>
            </a:r>
            <a:r>
              <a:rPr lang="en-US" altLang="zh-CN" dirty="0">
                <a:solidFill>
                  <a:schemeClr val="bg1"/>
                </a:solidFill>
                <a:latin typeface="PingFang SC"/>
              </a:rPr>
              <a:t>Batch-Size</a:t>
            </a:r>
            <a:r>
              <a:rPr lang="zh-CN" altLang="en-US" dirty="0">
                <a:solidFill>
                  <a:schemeClr val="bg1"/>
                </a:solidFill>
                <a:latin typeface="PingFang SC"/>
              </a:rPr>
              <a:t>为训练集的样本数</a:t>
            </a:r>
            <a:r>
              <a:rPr lang="en-US" altLang="zh-CN" dirty="0">
                <a:solidFill>
                  <a:schemeClr val="bg1"/>
                </a:solidFill>
                <a:latin typeface="PingFang SC"/>
              </a:rPr>
              <a:t>800</a:t>
            </a:r>
            <a:r>
              <a:rPr lang="zh-CN" altLang="en-US" dirty="0">
                <a:solidFill>
                  <a:schemeClr val="bg1"/>
                </a:solidFill>
                <a:latin typeface="PingFang SC"/>
              </a:rPr>
              <a:t>，一轮的训练就更新了权重和偏值</a:t>
            </a:r>
            <a:r>
              <a:rPr lang="en-US" altLang="zh-CN" dirty="0">
                <a:solidFill>
                  <a:schemeClr val="bg1"/>
                </a:solidFill>
                <a:latin typeface="PingFang SC"/>
              </a:rPr>
              <a:t>1</a:t>
            </a:r>
            <a:r>
              <a:rPr lang="zh-CN" altLang="en-US" dirty="0">
                <a:solidFill>
                  <a:schemeClr val="bg1"/>
                </a:solidFill>
                <a:latin typeface="PingFang SC"/>
              </a:rPr>
              <a:t>次</a:t>
            </a:r>
            <a:endParaRPr lang="zh-CN" altLang="en-US" dirty="0">
              <a:solidFill>
                <a:schemeClr val="bg1"/>
              </a:solidFill>
            </a:endParaRPr>
          </a:p>
        </p:txBody>
      </p:sp>
      <p:grpSp>
        <p:nvGrpSpPr>
          <p:cNvPr id="21" name="组合 20">
            <a:extLst>
              <a:ext uri="{FF2B5EF4-FFF2-40B4-BE49-F238E27FC236}">
                <a16:creationId xmlns:a16="http://schemas.microsoft.com/office/drawing/2014/main" id="{CE724A1E-C65A-40B6-A5B4-BE1AB6457316}"/>
              </a:ext>
            </a:extLst>
          </p:cNvPr>
          <p:cNvGrpSpPr/>
          <p:nvPr/>
        </p:nvGrpSpPr>
        <p:grpSpPr>
          <a:xfrm>
            <a:off x="8349926" y="2828640"/>
            <a:ext cx="2219325" cy="883857"/>
            <a:chOff x="5367130" y="3429000"/>
            <a:chExt cx="2219325" cy="883857"/>
          </a:xfrm>
        </p:grpSpPr>
        <p:pic>
          <p:nvPicPr>
            <p:cNvPr id="19" name="图片 18" descr="图片包含 物体&#10;&#10;已生成极高可信度的说明">
              <a:extLst>
                <a:ext uri="{FF2B5EF4-FFF2-40B4-BE49-F238E27FC236}">
                  <a16:creationId xmlns:a16="http://schemas.microsoft.com/office/drawing/2014/main" id="{751605A5-5040-4C22-B502-AF4723199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799" y="3486516"/>
              <a:ext cx="1876190" cy="695238"/>
            </a:xfrm>
            <a:prstGeom prst="rect">
              <a:avLst/>
            </a:prstGeom>
          </p:spPr>
        </p:pic>
        <p:sp>
          <p:nvSpPr>
            <p:cNvPr id="20" name="矩形 19">
              <a:extLst>
                <a:ext uri="{FF2B5EF4-FFF2-40B4-BE49-F238E27FC236}">
                  <a16:creationId xmlns:a16="http://schemas.microsoft.com/office/drawing/2014/main" id="{4101ACB4-E8B7-4DF7-A0F2-F7A948B449EF}"/>
                </a:ext>
              </a:extLst>
            </p:cNvPr>
            <p:cNvSpPr/>
            <p:nvPr/>
          </p:nvSpPr>
          <p:spPr>
            <a:xfrm>
              <a:off x="5367130" y="3429000"/>
              <a:ext cx="2219325" cy="8838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16" name="文本框 15">
            <a:extLst>
              <a:ext uri="{FF2B5EF4-FFF2-40B4-BE49-F238E27FC236}">
                <a16:creationId xmlns:a16="http://schemas.microsoft.com/office/drawing/2014/main" id="{6C969328-AC2A-463B-AF3B-95C99E733520}"/>
              </a:ext>
            </a:extLst>
          </p:cNvPr>
          <p:cNvSpPr txBox="1"/>
          <p:nvPr/>
        </p:nvSpPr>
        <p:spPr>
          <a:xfrm>
            <a:off x="8765898" y="3742335"/>
            <a:ext cx="1065596" cy="369332"/>
          </a:xfrm>
          <a:prstGeom prst="rect">
            <a:avLst/>
          </a:prstGeom>
          <a:noFill/>
        </p:spPr>
        <p:txBody>
          <a:bodyPr wrap="square" rtlCol="0">
            <a:spAutoFit/>
          </a:bodyPr>
          <a:lstStyle/>
          <a:p>
            <a:r>
              <a:rPr lang="en-US" altLang="zh-CN" dirty="0">
                <a:solidFill>
                  <a:schemeClr val="bg1"/>
                </a:solidFill>
              </a:rPr>
              <a:t>minimize</a:t>
            </a:r>
            <a:endParaRPr lang="zh-CN" altLang="en-US" dirty="0">
              <a:solidFill>
                <a:schemeClr val="bg1"/>
              </a:solidFill>
            </a:endParaRPr>
          </a:p>
        </p:txBody>
      </p:sp>
      <p:sp>
        <p:nvSpPr>
          <p:cNvPr id="18" name="文本框 17">
            <a:extLst>
              <a:ext uri="{FF2B5EF4-FFF2-40B4-BE49-F238E27FC236}">
                <a16:creationId xmlns:a16="http://schemas.microsoft.com/office/drawing/2014/main" id="{CA9A1EDF-326C-4FBE-A40B-B8FD68A565E2}"/>
              </a:ext>
            </a:extLst>
          </p:cNvPr>
          <p:cNvSpPr txBox="1"/>
          <p:nvPr/>
        </p:nvSpPr>
        <p:spPr>
          <a:xfrm>
            <a:off x="1849194" y="675196"/>
            <a:ext cx="8075958"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rPr>
              <a:t>将数据集</a:t>
            </a:r>
            <a:r>
              <a:rPr lang="en-US" altLang="zh-CN" sz="2000" dirty="0">
                <a:solidFill>
                  <a:schemeClr val="bg1"/>
                </a:solidFill>
              </a:rPr>
              <a:t>D</a:t>
            </a:r>
            <a:r>
              <a:rPr lang="zh-CN" altLang="en-US" sz="2000" dirty="0">
                <a:solidFill>
                  <a:schemeClr val="bg1"/>
                </a:solidFill>
              </a:rPr>
              <a:t>拆分为训练集（</a:t>
            </a:r>
            <a:r>
              <a:rPr lang="en-US" altLang="zh-CN" sz="2000" dirty="0">
                <a:solidFill>
                  <a:schemeClr val="bg1"/>
                </a:solidFill>
              </a:rPr>
              <a:t>800</a:t>
            </a:r>
            <a:r>
              <a:rPr lang="zh-CN" altLang="en-US" sz="2000" dirty="0">
                <a:solidFill>
                  <a:schemeClr val="bg1"/>
                </a:solidFill>
              </a:rPr>
              <a:t>）和验证集（</a:t>
            </a:r>
            <a:r>
              <a:rPr lang="en-US" altLang="zh-CN" sz="2000" dirty="0">
                <a:solidFill>
                  <a:schemeClr val="bg1"/>
                </a:solidFill>
              </a:rPr>
              <a:t>200</a:t>
            </a:r>
            <a:r>
              <a:rPr lang="zh-CN" altLang="en-US" sz="2000" dirty="0">
                <a:solidFill>
                  <a:schemeClr val="bg1"/>
                </a:solidFill>
              </a:rPr>
              <a:t>）</a:t>
            </a:r>
          </a:p>
        </p:txBody>
      </p:sp>
      <p:sp>
        <p:nvSpPr>
          <p:cNvPr id="22" name="文本框 21">
            <a:extLst>
              <a:ext uri="{FF2B5EF4-FFF2-40B4-BE49-F238E27FC236}">
                <a16:creationId xmlns:a16="http://schemas.microsoft.com/office/drawing/2014/main" id="{3877BE40-E161-497C-828D-C2EA74D5C767}"/>
              </a:ext>
            </a:extLst>
          </p:cNvPr>
          <p:cNvSpPr txBox="1"/>
          <p:nvPr/>
        </p:nvSpPr>
        <p:spPr>
          <a:xfrm>
            <a:off x="1524001" y="2769308"/>
            <a:ext cx="2219325" cy="369332"/>
          </a:xfrm>
          <a:prstGeom prst="rect">
            <a:avLst/>
          </a:prstGeom>
          <a:noFill/>
        </p:spPr>
        <p:txBody>
          <a:bodyPr wrap="square" rtlCol="0">
            <a:spAutoFit/>
          </a:bodyPr>
          <a:lstStyle/>
          <a:p>
            <a:r>
              <a:rPr lang="en-US" altLang="zh-CN" b="1" dirty="0">
                <a:solidFill>
                  <a:schemeClr val="bg1"/>
                </a:solidFill>
              </a:rPr>
              <a:t>Batch size = 800</a:t>
            </a:r>
            <a:endParaRPr lang="zh-CN" altLang="en-US" b="1" dirty="0">
              <a:solidFill>
                <a:schemeClr val="bg1"/>
              </a:solidFill>
            </a:endParaRPr>
          </a:p>
        </p:txBody>
      </p:sp>
      <p:pic>
        <p:nvPicPr>
          <p:cNvPr id="23" name="图片 22">
            <a:extLst>
              <a:ext uri="{FF2B5EF4-FFF2-40B4-BE49-F238E27FC236}">
                <a16:creationId xmlns:a16="http://schemas.microsoft.com/office/drawing/2014/main" id="{1294B607-A36D-47D0-83DD-F3DF7EE19D02}"/>
              </a:ext>
            </a:extLst>
          </p:cNvPr>
          <p:cNvPicPr>
            <a:picLocks noChangeAspect="1"/>
          </p:cNvPicPr>
          <p:nvPr/>
        </p:nvPicPr>
        <p:blipFill>
          <a:blip r:embed="rId6"/>
          <a:stretch>
            <a:fillRect/>
          </a:stretch>
        </p:blipFill>
        <p:spPr>
          <a:xfrm>
            <a:off x="3156122" y="1185178"/>
            <a:ext cx="5022574" cy="3732381"/>
          </a:xfrm>
          <a:prstGeom prst="rect">
            <a:avLst/>
          </a:prstGeom>
        </p:spPr>
      </p:pic>
    </p:spTree>
    <p:extLst>
      <p:ext uri="{BB962C8B-B14F-4D97-AF65-F5344CB8AC3E}">
        <p14:creationId xmlns:p14="http://schemas.microsoft.com/office/powerpoint/2010/main" val="33919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Picture 4" descr="http://latex.codecogs.com/png.latex?%5Cdpi%7B150%7D%20%5Clarge%20D%3D%5C%7B%28%5Cvec%20x_1%2C%5Cvec%20y_1%29%2C%28%5Cvec%20x_2%2C%5Cvec%20y_2%29%2C%20%5Ccdots%2C%28%5Cvec%20x_%7B1000%7D%2C%20%5Cvec%20y_%7B1000%7D%20%29%5C%7D%2C%20%5Cvec%20x%20%5Cin%20R%5E3%2C%20%5Cvec%20y%20%5Cin%20R%5E3">
            <a:extLst>
              <a:ext uri="{FF2B5EF4-FFF2-40B4-BE49-F238E27FC236}">
                <a16:creationId xmlns:a16="http://schemas.microsoft.com/office/drawing/2014/main" id="{81B885BC-09AE-4014-AE69-30A918F6C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668" y="202963"/>
            <a:ext cx="67246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latex.codecogs.com/png.latex?%5Cdpi%7B100%7D%20%5CLARGE%20E%3D%5Cfrac%7B1%7D%7B2%7D%5Csum_%7Bj%3D1%7D%5E3%28%5Chat%20y_j%20-%20y_j%29%5E2">
            <a:extLst>
              <a:ext uri="{FF2B5EF4-FFF2-40B4-BE49-F238E27FC236}">
                <a16:creationId xmlns:a16="http://schemas.microsoft.com/office/drawing/2014/main" id="{3B176BC6-5990-44E2-87C0-8F91C9F01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035" y="1923081"/>
            <a:ext cx="2219325" cy="8382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DFFB0F66-BA3F-4ABA-9539-79D0BCB67A00}"/>
              </a:ext>
            </a:extLst>
          </p:cNvPr>
          <p:cNvSpPr/>
          <p:nvPr/>
        </p:nvSpPr>
        <p:spPr>
          <a:xfrm>
            <a:off x="1965650" y="4959188"/>
            <a:ext cx="6426574" cy="369332"/>
          </a:xfrm>
          <a:prstGeom prst="rect">
            <a:avLst/>
          </a:prstGeom>
        </p:spPr>
        <p:txBody>
          <a:bodyPr wrap="square">
            <a:spAutoFit/>
          </a:bodyPr>
          <a:lstStyle/>
          <a:p>
            <a:r>
              <a:rPr lang="en-US" altLang="zh-CN" b="1" dirty="0">
                <a:solidFill>
                  <a:schemeClr val="bg1"/>
                </a:solidFill>
                <a:latin typeface="PingFang SC"/>
              </a:rPr>
              <a:t>Mini-batch</a:t>
            </a:r>
            <a:r>
              <a:rPr lang="zh-CN" altLang="en-US" b="1" dirty="0">
                <a:solidFill>
                  <a:schemeClr val="bg1"/>
                </a:solidFill>
                <a:latin typeface="PingFang SC"/>
              </a:rPr>
              <a:t>梯度下降法（</a:t>
            </a:r>
            <a:r>
              <a:rPr lang="en-US" altLang="zh-CN" b="1" dirty="0">
                <a:solidFill>
                  <a:schemeClr val="bg1"/>
                </a:solidFill>
                <a:latin typeface="PingFang SC"/>
              </a:rPr>
              <a:t>mini-batch gradient descent</a:t>
            </a:r>
            <a:r>
              <a:rPr lang="zh-CN" altLang="en-US" b="1" dirty="0">
                <a:solidFill>
                  <a:schemeClr val="bg1"/>
                </a:solidFill>
                <a:latin typeface="PingFang SC"/>
              </a:rPr>
              <a:t>）</a:t>
            </a:r>
          </a:p>
        </p:txBody>
      </p:sp>
      <p:sp>
        <p:nvSpPr>
          <p:cNvPr id="15" name="矩形 14">
            <a:extLst>
              <a:ext uri="{FF2B5EF4-FFF2-40B4-BE49-F238E27FC236}">
                <a16:creationId xmlns:a16="http://schemas.microsoft.com/office/drawing/2014/main" id="{E1E45A35-2C85-4245-8103-271F8AED70EC}"/>
              </a:ext>
            </a:extLst>
          </p:cNvPr>
          <p:cNvSpPr/>
          <p:nvPr/>
        </p:nvSpPr>
        <p:spPr>
          <a:xfrm>
            <a:off x="1965651" y="5328521"/>
            <a:ext cx="8442709" cy="646331"/>
          </a:xfrm>
          <a:prstGeom prst="rect">
            <a:avLst/>
          </a:prstGeom>
        </p:spPr>
        <p:txBody>
          <a:bodyPr wrap="square">
            <a:spAutoFit/>
          </a:bodyPr>
          <a:lstStyle/>
          <a:p>
            <a:r>
              <a:rPr lang="zh-CN" altLang="en-US" b="1" dirty="0">
                <a:solidFill>
                  <a:schemeClr val="bg1"/>
                </a:solidFill>
                <a:latin typeface="PingFang SC"/>
              </a:rPr>
              <a:t>训练集中的一部分样本经过神经网络的前向计算后，根据这一部分训练样本的损失均值来更新网络中的权重和偏置量</a:t>
            </a:r>
            <a:endParaRPr lang="zh-CN" altLang="en-US" b="1" dirty="0">
              <a:solidFill>
                <a:schemeClr val="bg1"/>
              </a:solidFill>
            </a:endParaRPr>
          </a:p>
        </p:txBody>
      </p:sp>
      <p:sp>
        <p:nvSpPr>
          <p:cNvPr id="17" name="矩形 16">
            <a:extLst>
              <a:ext uri="{FF2B5EF4-FFF2-40B4-BE49-F238E27FC236}">
                <a16:creationId xmlns:a16="http://schemas.microsoft.com/office/drawing/2014/main" id="{D8B7F8F3-0470-454E-9DF3-F415579E03DD}"/>
              </a:ext>
            </a:extLst>
          </p:cNvPr>
          <p:cNvSpPr/>
          <p:nvPr/>
        </p:nvSpPr>
        <p:spPr>
          <a:xfrm>
            <a:off x="1965651" y="6058111"/>
            <a:ext cx="8442709" cy="369332"/>
          </a:xfrm>
          <a:prstGeom prst="rect">
            <a:avLst/>
          </a:prstGeom>
        </p:spPr>
        <p:txBody>
          <a:bodyPr wrap="square">
            <a:spAutoFit/>
          </a:bodyPr>
          <a:lstStyle/>
          <a:p>
            <a:r>
              <a:rPr lang="zh-CN" altLang="en-US" dirty="0">
                <a:solidFill>
                  <a:schemeClr val="bg1"/>
                </a:solidFill>
                <a:latin typeface="PingFang SC"/>
              </a:rPr>
              <a:t>针对于这个例子来说，</a:t>
            </a:r>
            <a:r>
              <a:rPr lang="en-US" altLang="zh-CN" dirty="0">
                <a:solidFill>
                  <a:schemeClr val="bg1"/>
                </a:solidFill>
                <a:latin typeface="PingFang SC"/>
              </a:rPr>
              <a:t> Batch-Size</a:t>
            </a:r>
            <a:r>
              <a:rPr lang="zh-CN" altLang="en-US" dirty="0">
                <a:solidFill>
                  <a:schemeClr val="bg1"/>
                </a:solidFill>
                <a:latin typeface="PingFang SC"/>
              </a:rPr>
              <a:t>为</a:t>
            </a:r>
            <a:r>
              <a:rPr lang="en-US" altLang="zh-CN" dirty="0">
                <a:solidFill>
                  <a:schemeClr val="bg1"/>
                </a:solidFill>
                <a:latin typeface="PingFang SC"/>
              </a:rPr>
              <a:t>20</a:t>
            </a:r>
            <a:r>
              <a:rPr lang="zh-CN" altLang="en-US" dirty="0">
                <a:solidFill>
                  <a:schemeClr val="bg1"/>
                </a:solidFill>
                <a:latin typeface="PingFang SC"/>
              </a:rPr>
              <a:t>，一轮的训练就更新了权重和偏置量</a:t>
            </a:r>
            <a:r>
              <a:rPr lang="en-US" altLang="zh-CN" dirty="0">
                <a:solidFill>
                  <a:schemeClr val="bg1"/>
                </a:solidFill>
                <a:latin typeface="PingFang SC"/>
              </a:rPr>
              <a:t>40</a:t>
            </a:r>
            <a:r>
              <a:rPr lang="zh-CN" altLang="en-US" dirty="0">
                <a:solidFill>
                  <a:schemeClr val="bg1"/>
                </a:solidFill>
                <a:latin typeface="PingFang SC"/>
              </a:rPr>
              <a:t>次</a:t>
            </a:r>
            <a:endParaRPr lang="zh-CN" altLang="en-US" dirty="0">
              <a:solidFill>
                <a:schemeClr val="bg1"/>
              </a:solidFill>
            </a:endParaRPr>
          </a:p>
        </p:txBody>
      </p:sp>
      <p:grpSp>
        <p:nvGrpSpPr>
          <p:cNvPr id="7" name="组合 6">
            <a:extLst>
              <a:ext uri="{FF2B5EF4-FFF2-40B4-BE49-F238E27FC236}">
                <a16:creationId xmlns:a16="http://schemas.microsoft.com/office/drawing/2014/main" id="{FF088DB0-DDAA-41BF-B3EA-8E868E70127F}"/>
              </a:ext>
            </a:extLst>
          </p:cNvPr>
          <p:cNvGrpSpPr/>
          <p:nvPr/>
        </p:nvGrpSpPr>
        <p:grpSpPr>
          <a:xfrm>
            <a:off x="8256765" y="3202986"/>
            <a:ext cx="2219325" cy="883857"/>
            <a:chOff x="5617857" y="3086699"/>
            <a:chExt cx="2219325" cy="883857"/>
          </a:xfrm>
        </p:grpSpPr>
        <p:sp>
          <p:nvSpPr>
            <p:cNvPr id="20" name="矩形 19">
              <a:extLst>
                <a:ext uri="{FF2B5EF4-FFF2-40B4-BE49-F238E27FC236}">
                  <a16:creationId xmlns:a16="http://schemas.microsoft.com/office/drawing/2014/main" id="{4101ACB4-E8B7-4DF7-A0F2-F7A948B449EF}"/>
                </a:ext>
              </a:extLst>
            </p:cNvPr>
            <p:cNvSpPr/>
            <p:nvPr/>
          </p:nvSpPr>
          <p:spPr>
            <a:xfrm>
              <a:off x="5617857" y="3086699"/>
              <a:ext cx="2219325" cy="8838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5" name="图片 4" descr="图片包含 物体&#10;&#10;已生成极高可信度的说明">
              <a:extLst>
                <a:ext uri="{FF2B5EF4-FFF2-40B4-BE49-F238E27FC236}">
                  <a16:creationId xmlns:a16="http://schemas.microsoft.com/office/drawing/2014/main" id="{F36B4D4E-0C9D-492C-8F9D-B4875888C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317" y="3181008"/>
              <a:ext cx="1733333" cy="695238"/>
            </a:xfrm>
            <a:prstGeom prst="rect">
              <a:avLst/>
            </a:prstGeom>
          </p:spPr>
        </p:pic>
      </p:grpSp>
      <p:sp>
        <p:nvSpPr>
          <p:cNvPr id="16" name="文本框 15">
            <a:extLst>
              <a:ext uri="{FF2B5EF4-FFF2-40B4-BE49-F238E27FC236}">
                <a16:creationId xmlns:a16="http://schemas.microsoft.com/office/drawing/2014/main" id="{940548EE-D4ED-4FCF-A3B7-3F3E850CA30B}"/>
              </a:ext>
            </a:extLst>
          </p:cNvPr>
          <p:cNvSpPr txBox="1"/>
          <p:nvPr/>
        </p:nvSpPr>
        <p:spPr>
          <a:xfrm>
            <a:off x="8833628" y="4086842"/>
            <a:ext cx="1065596" cy="369332"/>
          </a:xfrm>
          <a:prstGeom prst="rect">
            <a:avLst/>
          </a:prstGeom>
          <a:noFill/>
        </p:spPr>
        <p:txBody>
          <a:bodyPr wrap="square" rtlCol="0">
            <a:spAutoFit/>
          </a:bodyPr>
          <a:lstStyle/>
          <a:p>
            <a:r>
              <a:rPr lang="en-US" altLang="zh-CN" dirty="0">
                <a:solidFill>
                  <a:schemeClr val="bg1"/>
                </a:solidFill>
              </a:rPr>
              <a:t>minimize</a:t>
            </a:r>
            <a:endParaRPr lang="zh-CN" altLang="en-US" dirty="0">
              <a:solidFill>
                <a:schemeClr val="bg1"/>
              </a:solidFill>
            </a:endParaRPr>
          </a:p>
        </p:txBody>
      </p:sp>
      <p:sp>
        <p:nvSpPr>
          <p:cNvPr id="18" name="文本框 17">
            <a:extLst>
              <a:ext uri="{FF2B5EF4-FFF2-40B4-BE49-F238E27FC236}">
                <a16:creationId xmlns:a16="http://schemas.microsoft.com/office/drawing/2014/main" id="{F9CAD7AD-6FAA-4161-92CD-7CCFE8E48B68}"/>
              </a:ext>
            </a:extLst>
          </p:cNvPr>
          <p:cNvSpPr txBox="1"/>
          <p:nvPr/>
        </p:nvSpPr>
        <p:spPr>
          <a:xfrm>
            <a:off x="1849194" y="675196"/>
            <a:ext cx="8075958"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rPr>
              <a:t>将数据集</a:t>
            </a:r>
            <a:r>
              <a:rPr lang="en-US" altLang="zh-CN" sz="2000" dirty="0">
                <a:solidFill>
                  <a:schemeClr val="bg1"/>
                </a:solidFill>
              </a:rPr>
              <a:t>D</a:t>
            </a:r>
            <a:r>
              <a:rPr lang="zh-CN" altLang="en-US" sz="2000" dirty="0">
                <a:solidFill>
                  <a:schemeClr val="bg1"/>
                </a:solidFill>
              </a:rPr>
              <a:t>拆分为训练集（</a:t>
            </a:r>
            <a:r>
              <a:rPr lang="en-US" altLang="zh-CN" sz="2000" dirty="0">
                <a:solidFill>
                  <a:schemeClr val="bg1"/>
                </a:solidFill>
              </a:rPr>
              <a:t>800</a:t>
            </a:r>
            <a:r>
              <a:rPr lang="zh-CN" altLang="en-US" sz="2000" dirty="0">
                <a:solidFill>
                  <a:schemeClr val="bg1"/>
                </a:solidFill>
              </a:rPr>
              <a:t>）和验证集（</a:t>
            </a:r>
            <a:r>
              <a:rPr lang="en-US" altLang="zh-CN" sz="2000" dirty="0">
                <a:solidFill>
                  <a:schemeClr val="bg1"/>
                </a:solidFill>
              </a:rPr>
              <a:t>200</a:t>
            </a:r>
            <a:r>
              <a:rPr lang="zh-CN" altLang="en-US" sz="2000" dirty="0">
                <a:solidFill>
                  <a:schemeClr val="bg1"/>
                </a:solidFill>
              </a:rPr>
              <a:t>）</a:t>
            </a:r>
          </a:p>
        </p:txBody>
      </p:sp>
      <p:sp>
        <p:nvSpPr>
          <p:cNvPr id="19" name="文本框 18">
            <a:extLst>
              <a:ext uri="{FF2B5EF4-FFF2-40B4-BE49-F238E27FC236}">
                <a16:creationId xmlns:a16="http://schemas.microsoft.com/office/drawing/2014/main" id="{A59AA646-66F7-40A6-8908-27F0E18EB191}"/>
              </a:ext>
            </a:extLst>
          </p:cNvPr>
          <p:cNvSpPr txBox="1"/>
          <p:nvPr/>
        </p:nvSpPr>
        <p:spPr>
          <a:xfrm>
            <a:off x="1524001" y="2927962"/>
            <a:ext cx="2219325" cy="369332"/>
          </a:xfrm>
          <a:prstGeom prst="rect">
            <a:avLst/>
          </a:prstGeom>
          <a:noFill/>
        </p:spPr>
        <p:txBody>
          <a:bodyPr wrap="square" rtlCol="0">
            <a:spAutoFit/>
          </a:bodyPr>
          <a:lstStyle/>
          <a:p>
            <a:r>
              <a:rPr lang="en-US" altLang="zh-CN" b="1" dirty="0">
                <a:solidFill>
                  <a:schemeClr val="bg1"/>
                </a:solidFill>
              </a:rPr>
              <a:t>Batch size = 20</a:t>
            </a:r>
            <a:endParaRPr lang="zh-CN" altLang="en-US" b="1" dirty="0">
              <a:solidFill>
                <a:schemeClr val="bg1"/>
              </a:solidFill>
            </a:endParaRPr>
          </a:p>
        </p:txBody>
      </p:sp>
      <p:pic>
        <p:nvPicPr>
          <p:cNvPr id="21" name="图片 20">
            <a:extLst>
              <a:ext uri="{FF2B5EF4-FFF2-40B4-BE49-F238E27FC236}">
                <a16:creationId xmlns:a16="http://schemas.microsoft.com/office/drawing/2014/main" id="{526BF814-FA05-409D-A80A-83215F86FD30}"/>
              </a:ext>
            </a:extLst>
          </p:cNvPr>
          <p:cNvPicPr>
            <a:picLocks noChangeAspect="1"/>
          </p:cNvPicPr>
          <p:nvPr/>
        </p:nvPicPr>
        <p:blipFill>
          <a:blip r:embed="rId5"/>
          <a:stretch>
            <a:fillRect/>
          </a:stretch>
        </p:blipFill>
        <p:spPr>
          <a:xfrm>
            <a:off x="3162931" y="1142548"/>
            <a:ext cx="5022574" cy="3732381"/>
          </a:xfrm>
          <a:prstGeom prst="rect">
            <a:avLst/>
          </a:prstGeom>
        </p:spPr>
      </p:pic>
    </p:spTree>
    <p:extLst>
      <p:ext uri="{BB962C8B-B14F-4D97-AF65-F5344CB8AC3E}">
        <p14:creationId xmlns:p14="http://schemas.microsoft.com/office/powerpoint/2010/main" val="2135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FFC2C0F5-2148-4A14-AD9C-E5FD96E1C11A}"/>
              </a:ext>
            </a:extLst>
          </p:cNvPr>
          <p:cNvSpPr/>
          <p:nvPr/>
        </p:nvSpPr>
        <p:spPr>
          <a:xfrm>
            <a:off x="3217109" y="2283765"/>
            <a:ext cx="866914" cy="866914"/>
          </a:xfrm>
          <a:prstGeom prst="ellipse">
            <a:avLst/>
          </a:prstGeom>
          <a:solidFill>
            <a:srgbClr val="268496"/>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 name="椭圆 7">
            <a:extLst>
              <a:ext uri="{FF2B5EF4-FFF2-40B4-BE49-F238E27FC236}">
                <a16:creationId xmlns:a16="http://schemas.microsoft.com/office/drawing/2014/main" id="{5BB4172B-99CB-4B81-ABF1-FC2D49E99338}"/>
              </a:ext>
            </a:extLst>
          </p:cNvPr>
          <p:cNvSpPr/>
          <p:nvPr/>
        </p:nvSpPr>
        <p:spPr>
          <a:xfrm>
            <a:off x="5662543" y="2283764"/>
            <a:ext cx="866914" cy="866914"/>
          </a:xfrm>
          <a:prstGeom prst="ellipse">
            <a:avLst/>
          </a:prstGeom>
          <a:solidFill>
            <a:srgbClr val="268496"/>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3" name="椭圆 12">
            <a:extLst>
              <a:ext uri="{FF2B5EF4-FFF2-40B4-BE49-F238E27FC236}">
                <a16:creationId xmlns:a16="http://schemas.microsoft.com/office/drawing/2014/main" id="{F67F450D-0E7B-4FC3-B4F3-3A6CBFE6D358}"/>
              </a:ext>
            </a:extLst>
          </p:cNvPr>
          <p:cNvSpPr/>
          <p:nvPr/>
        </p:nvSpPr>
        <p:spPr>
          <a:xfrm>
            <a:off x="8107977" y="2280361"/>
            <a:ext cx="866914" cy="866914"/>
          </a:xfrm>
          <a:prstGeom prst="ellipse">
            <a:avLst/>
          </a:prstGeom>
          <a:solidFill>
            <a:srgbClr val="268496"/>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9" name="文本框 18">
            <a:extLst>
              <a:ext uri="{FF2B5EF4-FFF2-40B4-BE49-F238E27FC236}">
                <a16:creationId xmlns:a16="http://schemas.microsoft.com/office/drawing/2014/main" id="{219C9B72-F28A-4D8E-9FB1-DE24737A063F}"/>
              </a:ext>
            </a:extLst>
          </p:cNvPr>
          <p:cNvSpPr txBox="1"/>
          <p:nvPr/>
        </p:nvSpPr>
        <p:spPr>
          <a:xfrm>
            <a:off x="2801657" y="3436242"/>
            <a:ext cx="1678674" cy="1200329"/>
          </a:xfrm>
          <a:prstGeom prst="rect">
            <a:avLst/>
          </a:prstGeom>
          <a:noFill/>
        </p:spPr>
        <p:txBody>
          <a:bodyPr wrap="square" rtlCol="0">
            <a:spAutoFit/>
          </a:bodyPr>
          <a:lstStyle/>
          <a:p>
            <a:pPr algn="ctr"/>
            <a:r>
              <a:rPr lang="zh-CN" altLang="en-US" sz="2400" dirty="0">
                <a:cs typeface="+mn-ea"/>
                <a:sym typeface="+mn-lt"/>
              </a:rPr>
              <a:t>如何构建一个深度神经网络</a:t>
            </a:r>
          </a:p>
        </p:txBody>
      </p:sp>
      <p:sp>
        <p:nvSpPr>
          <p:cNvPr id="20" name="文本框 19">
            <a:extLst>
              <a:ext uri="{FF2B5EF4-FFF2-40B4-BE49-F238E27FC236}">
                <a16:creationId xmlns:a16="http://schemas.microsoft.com/office/drawing/2014/main" id="{B1A7C11E-DB7F-4C7F-BD0D-E2C00CED243C}"/>
              </a:ext>
            </a:extLst>
          </p:cNvPr>
          <p:cNvSpPr txBox="1"/>
          <p:nvPr/>
        </p:nvSpPr>
        <p:spPr>
          <a:xfrm>
            <a:off x="5256169" y="3436242"/>
            <a:ext cx="1678674" cy="830997"/>
          </a:xfrm>
          <a:prstGeom prst="rect">
            <a:avLst/>
          </a:prstGeom>
          <a:noFill/>
        </p:spPr>
        <p:txBody>
          <a:bodyPr wrap="square" rtlCol="0">
            <a:spAutoFit/>
          </a:bodyPr>
          <a:lstStyle/>
          <a:p>
            <a:pPr algn="ctr"/>
            <a:r>
              <a:rPr lang="zh-CN" altLang="en-US" sz="2400" dirty="0">
                <a:cs typeface="+mn-ea"/>
                <a:sym typeface="+mn-lt"/>
              </a:rPr>
              <a:t>训练网络的过程</a:t>
            </a:r>
          </a:p>
        </p:txBody>
      </p:sp>
      <p:sp>
        <p:nvSpPr>
          <p:cNvPr id="21" name="文本框 20">
            <a:extLst>
              <a:ext uri="{FF2B5EF4-FFF2-40B4-BE49-F238E27FC236}">
                <a16:creationId xmlns:a16="http://schemas.microsoft.com/office/drawing/2014/main" id="{34F388FC-2B31-4AD8-8904-EAA14E3F828E}"/>
              </a:ext>
            </a:extLst>
          </p:cNvPr>
          <p:cNvSpPr txBox="1"/>
          <p:nvPr/>
        </p:nvSpPr>
        <p:spPr>
          <a:xfrm>
            <a:off x="7667997" y="3436242"/>
            <a:ext cx="1678674" cy="830997"/>
          </a:xfrm>
          <a:prstGeom prst="rect">
            <a:avLst/>
          </a:prstGeom>
          <a:noFill/>
        </p:spPr>
        <p:txBody>
          <a:bodyPr wrap="square" rtlCol="0">
            <a:spAutoFit/>
          </a:bodyPr>
          <a:lstStyle/>
          <a:p>
            <a:pPr algn="ctr"/>
            <a:r>
              <a:rPr lang="zh-CN" altLang="en-US" sz="2400" dirty="0">
                <a:cs typeface="+mn-ea"/>
                <a:sym typeface="+mn-lt"/>
              </a:rPr>
              <a:t>学习的算法</a:t>
            </a:r>
          </a:p>
        </p:txBody>
      </p:sp>
      <p:sp>
        <p:nvSpPr>
          <p:cNvPr id="27" name="文本框 26">
            <a:extLst>
              <a:ext uri="{FF2B5EF4-FFF2-40B4-BE49-F238E27FC236}">
                <a16:creationId xmlns:a16="http://schemas.microsoft.com/office/drawing/2014/main" id="{730B4E3C-F104-4A89-A609-D0F7FC9539ED}"/>
              </a:ext>
            </a:extLst>
          </p:cNvPr>
          <p:cNvSpPr txBox="1"/>
          <p:nvPr/>
        </p:nvSpPr>
        <p:spPr>
          <a:xfrm>
            <a:off x="4673592" y="670773"/>
            <a:ext cx="2729259" cy="830997"/>
          </a:xfrm>
          <a:prstGeom prst="rect">
            <a:avLst/>
          </a:prstGeom>
          <a:noFill/>
        </p:spPr>
        <p:txBody>
          <a:bodyPr wrap="square" rtlCol="0">
            <a:spAutoFit/>
          </a:bodyPr>
          <a:lstStyle/>
          <a:p>
            <a:r>
              <a:rPr lang="zh-CN" altLang="en-US" sz="4800" dirty="0"/>
              <a:t>深度学习</a:t>
            </a:r>
          </a:p>
        </p:txBody>
      </p:sp>
      <p:sp>
        <p:nvSpPr>
          <p:cNvPr id="17" name="文本框 16">
            <a:extLst>
              <a:ext uri="{FF2B5EF4-FFF2-40B4-BE49-F238E27FC236}">
                <a16:creationId xmlns:a16="http://schemas.microsoft.com/office/drawing/2014/main" id="{9266CF16-BDF1-4403-8B18-CF2677E62C2B}"/>
              </a:ext>
            </a:extLst>
          </p:cNvPr>
          <p:cNvSpPr txBox="1"/>
          <p:nvPr/>
        </p:nvSpPr>
        <p:spPr>
          <a:xfrm>
            <a:off x="3467100" y="2451100"/>
            <a:ext cx="355600" cy="523220"/>
          </a:xfrm>
          <a:prstGeom prst="rect">
            <a:avLst/>
          </a:prstGeom>
          <a:noFill/>
        </p:spPr>
        <p:txBody>
          <a:bodyPr wrap="square" rtlCol="0">
            <a:spAutoFit/>
          </a:bodyPr>
          <a:lstStyle/>
          <a:p>
            <a:r>
              <a:rPr lang="en-US" altLang="zh-CN" sz="2800" dirty="0"/>
              <a:t>1</a:t>
            </a:r>
            <a:endParaRPr lang="zh-CN" altLang="en-US" sz="2800" dirty="0"/>
          </a:p>
        </p:txBody>
      </p:sp>
      <p:sp>
        <p:nvSpPr>
          <p:cNvPr id="22" name="文本框 21">
            <a:extLst>
              <a:ext uri="{FF2B5EF4-FFF2-40B4-BE49-F238E27FC236}">
                <a16:creationId xmlns:a16="http://schemas.microsoft.com/office/drawing/2014/main" id="{4C5D9B38-9DEF-4198-BA69-FB90E9292D9B}"/>
              </a:ext>
            </a:extLst>
          </p:cNvPr>
          <p:cNvSpPr txBox="1"/>
          <p:nvPr/>
        </p:nvSpPr>
        <p:spPr>
          <a:xfrm>
            <a:off x="5917706" y="2451100"/>
            <a:ext cx="355600" cy="523220"/>
          </a:xfrm>
          <a:prstGeom prst="rect">
            <a:avLst/>
          </a:prstGeom>
          <a:noFill/>
        </p:spPr>
        <p:txBody>
          <a:bodyPr wrap="square" rtlCol="0">
            <a:spAutoFit/>
          </a:bodyPr>
          <a:lstStyle/>
          <a:p>
            <a:r>
              <a:rPr lang="en-US" altLang="zh-CN" sz="2800" dirty="0"/>
              <a:t>2</a:t>
            </a:r>
            <a:endParaRPr lang="zh-CN" altLang="en-US" sz="2800" dirty="0"/>
          </a:p>
        </p:txBody>
      </p:sp>
      <p:sp>
        <p:nvSpPr>
          <p:cNvPr id="23" name="文本框 22">
            <a:extLst>
              <a:ext uri="{FF2B5EF4-FFF2-40B4-BE49-F238E27FC236}">
                <a16:creationId xmlns:a16="http://schemas.microsoft.com/office/drawing/2014/main" id="{0B44E9A4-45D9-4860-A6B4-09D372D58D57}"/>
              </a:ext>
            </a:extLst>
          </p:cNvPr>
          <p:cNvSpPr txBox="1"/>
          <p:nvPr/>
        </p:nvSpPr>
        <p:spPr>
          <a:xfrm>
            <a:off x="8369300" y="2458710"/>
            <a:ext cx="355600" cy="523220"/>
          </a:xfrm>
          <a:prstGeom prst="rect">
            <a:avLst/>
          </a:prstGeom>
          <a:noFill/>
        </p:spPr>
        <p:txBody>
          <a:bodyPr wrap="square" rtlCol="0">
            <a:spAutoFit/>
          </a:bodyPr>
          <a:lstStyle/>
          <a:p>
            <a:r>
              <a:rPr lang="en-US" altLang="zh-CN" sz="2800" dirty="0"/>
              <a:t>3</a:t>
            </a:r>
            <a:endParaRPr lang="zh-CN" altLang="en-US" sz="2800" dirty="0"/>
          </a:p>
        </p:txBody>
      </p:sp>
    </p:spTree>
    <p:extLst>
      <p:ext uri="{BB962C8B-B14F-4D97-AF65-F5344CB8AC3E}">
        <p14:creationId xmlns:p14="http://schemas.microsoft.com/office/powerpoint/2010/main" val="3435513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27EC5C34-DC21-49F5-BB77-D435A4F9509F}"/>
              </a:ext>
            </a:extLst>
          </p:cNvPr>
          <p:cNvSpPr>
            <a:spLocks noGrp="1"/>
          </p:cNvSpPr>
          <p:nvPr>
            <p:ph type="title"/>
          </p:nvPr>
        </p:nvSpPr>
        <p:spPr>
          <a:xfrm>
            <a:off x="2152650" y="365127"/>
            <a:ext cx="7886700" cy="626392"/>
          </a:xfrm>
        </p:spPr>
        <p:txBody>
          <a:bodyPr>
            <a:normAutofit fontScale="90000"/>
          </a:bodyPr>
          <a:lstStyle/>
          <a:p>
            <a:r>
              <a:rPr lang="zh-CN" altLang="en-US" b="1" dirty="0">
                <a:solidFill>
                  <a:schemeClr val="bg1"/>
                </a:solidFill>
              </a:rPr>
              <a:t>训练过程</a:t>
            </a:r>
          </a:p>
        </p:txBody>
      </p:sp>
      <p:sp>
        <p:nvSpPr>
          <p:cNvPr id="8" name="矩形 7">
            <a:extLst>
              <a:ext uri="{FF2B5EF4-FFF2-40B4-BE49-F238E27FC236}">
                <a16:creationId xmlns:a16="http://schemas.microsoft.com/office/drawing/2014/main" id="{7C6622CE-521A-4A59-BE14-8D8EBF1FF41E}"/>
              </a:ext>
            </a:extLst>
          </p:cNvPr>
          <p:cNvSpPr/>
          <p:nvPr/>
        </p:nvSpPr>
        <p:spPr>
          <a:xfrm>
            <a:off x="7936285" y="3380820"/>
            <a:ext cx="927700" cy="62170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预测标签</a:t>
            </a:r>
          </a:p>
        </p:txBody>
      </p:sp>
      <p:sp>
        <p:nvSpPr>
          <p:cNvPr id="9" name="矩形 8">
            <a:extLst>
              <a:ext uri="{FF2B5EF4-FFF2-40B4-BE49-F238E27FC236}">
                <a16:creationId xmlns:a16="http://schemas.microsoft.com/office/drawing/2014/main" id="{5244C1EC-414C-4D33-A332-65C3F0007426}"/>
              </a:ext>
            </a:extLst>
          </p:cNvPr>
          <p:cNvSpPr/>
          <p:nvPr/>
        </p:nvSpPr>
        <p:spPr>
          <a:xfrm>
            <a:off x="9577241" y="3392909"/>
            <a:ext cx="809739" cy="62169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真实标签</a:t>
            </a:r>
          </a:p>
        </p:txBody>
      </p:sp>
      <p:sp>
        <p:nvSpPr>
          <p:cNvPr id="11" name="不等号 10">
            <a:extLst>
              <a:ext uri="{FF2B5EF4-FFF2-40B4-BE49-F238E27FC236}">
                <a16:creationId xmlns:a16="http://schemas.microsoft.com/office/drawing/2014/main" id="{B2B1D452-5580-434D-8211-8EF58D77A4EC}"/>
              </a:ext>
            </a:extLst>
          </p:cNvPr>
          <p:cNvSpPr/>
          <p:nvPr/>
        </p:nvSpPr>
        <p:spPr>
          <a:xfrm>
            <a:off x="9044344" y="3488336"/>
            <a:ext cx="352539" cy="396607"/>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箭头: 下 12">
            <a:extLst>
              <a:ext uri="{FF2B5EF4-FFF2-40B4-BE49-F238E27FC236}">
                <a16:creationId xmlns:a16="http://schemas.microsoft.com/office/drawing/2014/main" id="{3177FAA8-E132-4D81-9428-42D2FB02C631}"/>
              </a:ext>
            </a:extLst>
          </p:cNvPr>
          <p:cNvSpPr/>
          <p:nvPr/>
        </p:nvSpPr>
        <p:spPr>
          <a:xfrm>
            <a:off x="9100899" y="4048648"/>
            <a:ext cx="239426" cy="13602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文本框 13">
            <a:extLst>
              <a:ext uri="{FF2B5EF4-FFF2-40B4-BE49-F238E27FC236}">
                <a16:creationId xmlns:a16="http://schemas.microsoft.com/office/drawing/2014/main" id="{AF843284-F9E3-4724-97AE-CDA9CB71B0D5}"/>
              </a:ext>
            </a:extLst>
          </p:cNvPr>
          <p:cNvSpPr txBox="1"/>
          <p:nvPr/>
        </p:nvSpPr>
        <p:spPr>
          <a:xfrm>
            <a:off x="6099412" y="5802414"/>
            <a:ext cx="2790657" cy="369332"/>
          </a:xfrm>
          <a:prstGeom prst="rect">
            <a:avLst/>
          </a:prstGeom>
          <a:noFill/>
        </p:spPr>
        <p:txBody>
          <a:bodyPr wrap="square" rtlCol="0">
            <a:spAutoFit/>
          </a:bodyPr>
          <a:lstStyle/>
          <a:p>
            <a:r>
              <a:rPr lang="zh-CN" altLang="en-US" b="1" dirty="0">
                <a:solidFill>
                  <a:schemeClr val="bg1"/>
                </a:solidFill>
              </a:rPr>
              <a:t>更新参数（权重和阈值）</a:t>
            </a:r>
          </a:p>
        </p:txBody>
      </p:sp>
      <p:sp>
        <p:nvSpPr>
          <p:cNvPr id="16" name="文本框 15">
            <a:extLst>
              <a:ext uri="{FF2B5EF4-FFF2-40B4-BE49-F238E27FC236}">
                <a16:creationId xmlns:a16="http://schemas.microsoft.com/office/drawing/2014/main" id="{3CE09D11-A069-4A1E-8709-AE99395A6F18}"/>
              </a:ext>
            </a:extLst>
          </p:cNvPr>
          <p:cNvSpPr txBox="1"/>
          <p:nvPr/>
        </p:nvSpPr>
        <p:spPr>
          <a:xfrm>
            <a:off x="6956811" y="6246348"/>
            <a:ext cx="1525527" cy="369332"/>
          </a:xfrm>
          <a:prstGeom prst="rect">
            <a:avLst/>
          </a:prstGeom>
          <a:noFill/>
        </p:spPr>
        <p:txBody>
          <a:bodyPr wrap="square" rtlCol="0">
            <a:spAutoFit/>
          </a:bodyPr>
          <a:lstStyle/>
          <a:p>
            <a:r>
              <a:rPr lang="zh-CN" altLang="en-US" b="1" dirty="0">
                <a:solidFill>
                  <a:schemeClr val="bg1"/>
                </a:solidFill>
              </a:rPr>
              <a:t>迭代</a:t>
            </a:r>
          </a:p>
        </p:txBody>
      </p:sp>
      <p:sp>
        <p:nvSpPr>
          <p:cNvPr id="21" name="矩形 20">
            <a:extLst>
              <a:ext uri="{FF2B5EF4-FFF2-40B4-BE49-F238E27FC236}">
                <a16:creationId xmlns:a16="http://schemas.microsoft.com/office/drawing/2014/main" id="{E7A6221B-4C2D-40C5-85A0-FE62460442C1}"/>
              </a:ext>
            </a:extLst>
          </p:cNvPr>
          <p:cNvSpPr/>
          <p:nvPr/>
        </p:nvSpPr>
        <p:spPr>
          <a:xfrm>
            <a:off x="2163837" y="1648891"/>
            <a:ext cx="1502374" cy="44153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训练集</a:t>
            </a:r>
          </a:p>
        </p:txBody>
      </p:sp>
      <p:sp>
        <p:nvSpPr>
          <p:cNvPr id="2" name="文本框 1">
            <a:extLst>
              <a:ext uri="{FF2B5EF4-FFF2-40B4-BE49-F238E27FC236}">
                <a16:creationId xmlns:a16="http://schemas.microsoft.com/office/drawing/2014/main" id="{2ADC0255-613C-43B1-952C-C20944408ED7}"/>
              </a:ext>
            </a:extLst>
          </p:cNvPr>
          <p:cNvSpPr txBox="1"/>
          <p:nvPr/>
        </p:nvSpPr>
        <p:spPr>
          <a:xfrm>
            <a:off x="8591870" y="5476828"/>
            <a:ext cx="1496911" cy="369332"/>
          </a:xfrm>
          <a:prstGeom prst="rect">
            <a:avLst/>
          </a:prstGeom>
          <a:noFill/>
        </p:spPr>
        <p:txBody>
          <a:bodyPr wrap="square" rtlCol="0">
            <a:spAutoFit/>
          </a:bodyPr>
          <a:lstStyle/>
          <a:p>
            <a:r>
              <a:rPr lang="zh-CN" altLang="en-US" b="1" dirty="0">
                <a:solidFill>
                  <a:schemeClr val="bg1"/>
                </a:solidFill>
              </a:rPr>
              <a:t>最小化损失</a:t>
            </a:r>
          </a:p>
        </p:txBody>
      </p:sp>
      <p:pic>
        <p:nvPicPr>
          <p:cNvPr id="6" name="图片 5">
            <a:extLst>
              <a:ext uri="{FF2B5EF4-FFF2-40B4-BE49-F238E27FC236}">
                <a16:creationId xmlns:a16="http://schemas.microsoft.com/office/drawing/2014/main" id="{6052A5E5-ACE9-4AF8-8B5C-E2DEFACAE210}"/>
              </a:ext>
            </a:extLst>
          </p:cNvPr>
          <p:cNvPicPr>
            <a:picLocks noChangeAspect="1"/>
          </p:cNvPicPr>
          <p:nvPr/>
        </p:nvPicPr>
        <p:blipFill>
          <a:blip r:embed="rId3"/>
          <a:stretch>
            <a:fillRect/>
          </a:stretch>
        </p:blipFill>
        <p:spPr>
          <a:xfrm>
            <a:off x="3313052" y="2522232"/>
            <a:ext cx="4515455" cy="3453270"/>
          </a:xfrm>
          <a:prstGeom prst="rect">
            <a:avLst/>
          </a:prstGeom>
        </p:spPr>
      </p:pic>
      <p:sp>
        <p:nvSpPr>
          <p:cNvPr id="18" name="矩形 17">
            <a:extLst>
              <a:ext uri="{FF2B5EF4-FFF2-40B4-BE49-F238E27FC236}">
                <a16:creationId xmlns:a16="http://schemas.microsoft.com/office/drawing/2014/main" id="{6C8C9722-DC50-47EB-9861-A4FC99932A39}"/>
              </a:ext>
            </a:extLst>
          </p:cNvPr>
          <p:cNvSpPr/>
          <p:nvPr/>
        </p:nvSpPr>
        <p:spPr>
          <a:xfrm>
            <a:off x="3959973" y="1656733"/>
            <a:ext cx="1502374" cy="44153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zh-CN" altLang="en-US" dirty="0">
                <a:solidFill>
                  <a:schemeClr val="bg1"/>
                </a:solidFill>
              </a:rPr>
              <a:t>验证集</a:t>
            </a:r>
          </a:p>
        </p:txBody>
      </p:sp>
      <p:sp>
        <p:nvSpPr>
          <p:cNvPr id="5" name="文本框 4">
            <a:extLst>
              <a:ext uri="{FF2B5EF4-FFF2-40B4-BE49-F238E27FC236}">
                <a16:creationId xmlns:a16="http://schemas.microsoft.com/office/drawing/2014/main" id="{DB2BA4F9-962F-4E05-850B-D4C66BB7F2A5}"/>
              </a:ext>
            </a:extLst>
          </p:cNvPr>
          <p:cNvSpPr txBox="1"/>
          <p:nvPr/>
        </p:nvSpPr>
        <p:spPr>
          <a:xfrm>
            <a:off x="1805021" y="3896384"/>
            <a:ext cx="1675630" cy="923330"/>
          </a:xfrm>
          <a:prstGeom prst="rect">
            <a:avLst/>
          </a:prstGeom>
          <a:noFill/>
        </p:spPr>
        <p:txBody>
          <a:bodyPr wrap="square" rtlCol="0">
            <a:spAutoFit/>
          </a:bodyPr>
          <a:lstStyle/>
          <a:p>
            <a:r>
              <a:rPr lang="zh-CN" altLang="en-US" dirty="0">
                <a:solidFill>
                  <a:schemeClr val="bg1"/>
                </a:solidFill>
              </a:rPr>
              <a:t>从训练集中选择一部分样本（</a:t>
            </a:r>
            <a:r>
              <a:rPr lang="en-US" altLang="zh-CN" dirty="0">
                <a:solidFill>
                  <a:schemeClr val="bg1"/>
                </a:solidFill>
              </a:rPr>
              <a:t>Batch )</a:t>
            </a:r>
            <a:endParaRPr lang="zh-CN" altLang="en-US" dirty="0">
              <a:solidFill>
                <a:schemeClr val="bg1"/>
              </a:solidFill>
            </a:endParaRPr>
          </a:p>
        </p:txBody>
      </p:sp>
      <p:sp>
        <p:nvSpPr>
          <p:cNvPr id="7" name="箭头: 右 6">
            <a:extLst>
              <a:ext uri="{FF2B5EF4-FFF2-40B4-BE49-F238E27FC236}">
                <a16:creationId xmlns:a16="http://schemas.microsoft.com/office/drawing/2014/main" id="{02B7CEB7-F1A0-47A1-90F9-9ADE85E54D32}"/>
              </a:ext>
            </a:extLst>
          </p:cNvPr>
          <p:cNvSpPr/>
          <p:nvPr/>
        </p:nvSpPr>
        <p:spPr>
          <a:xfrm>
            <a:off x="3807937" y="2447109"/>
            <a:ext cx="3507287" cy="25284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a:extLst>
              <a:ext uri="{FF2B5EF4-FFF2-40B4-BE49-F238E27FC236}">
                <a16:creationId xmlns:a16="http://schemas.microsoft.com/office/drawing/2014/main" id="{1138AA9E-128A-491C-B3EE-555D9C10A5D3}"/>
              </a:ext>
            </a:extLst>
          </p:cNvPr>
          <p:cNvSpPr txBox="1"/>
          <p:nvPr/>
        </p:nvSpPr>
        <p:spPr>
          <a:xfrm>
            <a:off x="5041719" y="2179329"/>
            <a:ext cx="1233533" cy="369332"/>
          </a:xfrm>
          <a:prstGeom prst="rect">
            <a:avLst/>
          </a:prstGeom>
          <a:noFill/>
        </p:spPr>
        <p:txBody>
          <a:bodyPr wrap="square" rtlCol="0">
            <a:spAutoFit/>
          </a:bodyPr>
          <a:lstStyle/>
          <a:p>
            <a:r>
              <a:rPr lang="zh-CN" altLang="en-US" dirty="0">
                <a:solidFill>
                  <a:schemeClr val="bg1"/>
                </a:solidFill>
              </a:rPr>
              <a:t>前向传播</a:t>
            </a:r>
          </a:p>
        </p:txBody>
      </p:sp>
      <p:sp>
        <p:nvSpPr>
          <p:cNvPr id="19" name="箭头: 左 18">
            <a:extLst>
              <a:ext uri="{FF2B5EF4-FFF2-40B4-BE49-F238E27FC236}">
                <a16:creationId xmlns:a16="http://schemas.microsoft.com/office/drawing/2014/main" id="{B98C2040-7AE8-481B-9429-A39EE7D861F3}"/>
              </a:ext>
            </a:extLst>
          </p:cNvPr>
          <p:cNvSpPr/>
          <p:nvPr/>
        </p:nvSpPr>
        <p:spPr>
          <a:xfrm>
            <a:off x="5270050" y="6103496"/>
            <a:ext cx="3765666" cy="255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文本框 19">
            <a:extLst>
              <a:ext uri="{FF2B5EF4-FFF2-40B4-BE49-F238E27FC236}">
                <a16:creationId xmlns:a16="http://schemas.microsoft.com/office/drawing/2014/main" id="{19AD76E6-37C3-4586-B31F-9EF4C35A91A3}"/>
              </a:ext>
            </a:extLst>
          </p:cNvPr>
          <p:cNvSpPr txBox="1"/>
          <p:nvPr/>
        </p:nvSpPr>
        <p:spPr>
          <a:xfrm>
            <a:off x="9237583" y="4485925"/>
            <a:ext cx="1215836" cy="369332"/>
          </a:xfrm>
          <a:prstGeom prst="rect">
            <a:avLst/>
          </a:prstGeom>
          <a:noFill/>
        </p:spPr>
        <p:txBody>
          <a:bodyPr wrap="square" rtlCol="0">
            <a:spAutoFit/>
          </a:bodyPr>
          <a:lstStyle/>
          <a:p>
            <a:r>
              <a:rPr lang="zh-CN" altLang="en-US" dirty="0">
                <a:solidFill>
                  <a:schemeClr val="bg1"/>
                </a:solidFill>
              </a:rPr>
              <a:t>损失函数</a:t>
            </a:r>
          </a:p>
        </p:txBody>
      </p:sp>
      <p:pic>
        <p:nvPicPr>
          <p:cNvPr id="22" name="Picture 2" descr="http://latex.codecogs.com/png.latex?%5Cdpi%7B150%7D%20%5Clarge%20D%3D%5C%7B%20%28%5Cvec%7Bx_1%7D%2C%5Cvec%7By_1%7D%29%2C%28%5Cvec%7Bx_2%7D%2C%5Cvec%7By_2%7D%29%2C%5Ccdots%2C%28%5Cvec%7Bx_m%7D%2C%5Cvec%7By_m%7D%29%20%5C%7D%2C%20%5Cvec%7Bx_i%7D%5Cin%20R%5Ed%2C%5Cvec%7By_i%7D%5Cin%20R%5El">
            <a:extLst>
              <a:ext uri="{FF2B5EF4-FFF2-40B4-BE49-F238E27FC236}">
                <a16:creationId xmlns:a16="http://schemas.microsoft.com/office/drawing/2014/main" id="{11D597F5-8218-4F0A-8F6E-07214A371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1" y="1203165"/>
            <a:ext cx="6391275" cy="333375"/>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F971D261-4713-4001-B551-95207DC04D7F}"/>
              </a:ext>
            </a:extLst>
          </p:cNvPr>
          <p:cNvSpPr txBox="1"/>
          <p:nvPr/>
        </p:nvSpPr>
        <p:spPr>
          <a:xfrm>
            <a:off x="7888487" y="2451742"/>
            <a:ext cx="2630115" cy="923330"/>
          </a:xfrm>
          <a:prstGeom prst="rect">
            <a:avLst/>
          </a:prstGeom>
          <a:noFill/>
        </p:spPr>
        <p:txBody>
          <a:bodyPr wrap="square" rtlCol="0">
            <a:spAutoFit/>
          </a:bodyPr>
          <a:lstStyle/>
          <a:p>
            <a:r>
              <a:rPr lang="zh-CN" altLang="en-US" dirty="0">
                <a:solidFill>
                  <a:schemeClr val="bg1"/>
                </a:solidFill>
              </a:rPr>
              <a:t>每个样本产生的预测和其真实标签存在一定误差</a:t>
            </a:r>
          </a:p>
        </p:txBody>
      </p:sp>
      <p:sp>
        <p:nvSpPr>
          <p:cNvPr id="15" name="椭圆 14">
            <a:extLst>
              <a:ext uri="{FF2B5EF4-FFF2-40B4-BE49-F238E27FC236}">
                <a16:creationId xmlns:a16="http://schemas.microsoft.com/office/drawing/2014/main" id="{9C4A6D99-6B02-4AC3-8107-6B2738CFFE25}"/>
              </a:ext>
            </a:extLst>
          </p:cNvPr>
          <p:cNvSpPr/>
          <p:nvPr/>
        </p:nvSpPr>
        <p:spPr>
          <a:xfrm>
            <a:off x="5918200" y="5588000"/>
            <a:ext cx="2935446" cy="10276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326413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6" name="组合 5">
            <a:extLst>
              <a:ext uri="{FF2B5EF4-FFF2-40B4-BE49-F238E27FC236}">
                <a16:creationId xmlns:a16="http://schemas.microsoft.com/office/drawing/2014/main" id="{EDACF0D7-999B-4B39-AA3F-EBC028F57D23}"/>
              </a:ext>
            </a:extLst>
          </p:cNvPr>
          <p:cNvGrpSpPr/>
          <p:nvPr/>
        </p:nvGrpSpPr>
        <p:grpSpPr>
          <a:xfrm>
            <a:off x="6606368" y="157878"/>
            <a:ext cx="3895450" cy="1824011"/>
            <a:chOff x="5248550" y="565775"/>
            <a:chExt cx="3895450" cy="1824011"/>
          </a:xfrm>
        </p:grpSpPr>
        <p:sp>
          <p:nvSpPr>
            <p:cNvPr id="16" name="文本框 15">
              <a:extLst>
                <a:ext uri="{FF2B5EF4-FFF2-40B4-BE49-F238E27FC236}">
                  <a16:creationId xmlns:a16="http://schemas.microsoft.com/office/drawing/2014/main" id="{CC57B3FB-C371-46BF-AC2A-6BCE06B47EEE}"/>
                </a:ext>
              </a:extLst>
            </p:cNvPr>
            <p:cNvSpPr txBox="1"/>
            <p:nvPr/>
          </p:nvSpPr>
          <p:spPr>
            <a:xfrm>
              <a:off x="5248550" y="1004791"/>
              <a:ext cx="3895450" cy="138499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solidFill>
                    <a:schemeClr val="bg1"/>
                  </a:solidFill>
                </a:rPr>
                <a:t>激活函数</a:t>
              </a:r>
              <a:r>
                <a:rPr lang="en-US" altLang="zh-CN" dirty="0">
                  <a:solidFill>
                    <a:schemeClr val="bg1"/>
                  </a:solidFill>
                </a:rPr>
                <a:t>:  </a:t>
              </a:r>
              <a:r>
                <a:rPr lang="en-US" altLang="zh-CN" sz="2000" dirty="0">
                  <a:solidFill>
                    <a:schemeClr val="bg1"/>
                  </a:solidFill>
                </a:rPr>
                <a:t>Sigmoid</a:t>
              </a:r>
              <a:endParaRPr lang="en-US" altLang="zh-CN" dirty="0">
                <a:solidFill>
                  <a:schemeClr val="bg1"/>
                </a:solidFill>
              </a:endParaRPr>
            </a:p>
            <a:p>
              <a:pPr marL="285750" indent="-285750">
                <a:lnSpc>
                  <a:spcPct val="150000"/>
                </a:lnSpc>
                <a:buFont typeface="Wingdings" panose="05000000000000000000" pitchFamily="2" charset="2"/>
                <a:buChar char="Ø"/>
              </a:pPr>
              <a:r>
                <a:rPr lang="zh-CN" altLang="en-US" dirty="0">
                  <a:solidFill>
                    <a:schemeClr val="bg1"/>
                  </a:solidFill>
                </a:rPr>
                <a:t>损失函数</a:t>
              </a:r>
              <a:r>
                <a:rPr lang="en-US" altLang="zh-CN" dirty="0">
                  <a:solidFill>
                    <a:schemeClr val="bg1"/>
                  </a:solidFill>
                </a:rPr>
                <a:t>:  </a:t>
              </a:r>
              <a:r>
                <a:rPr lang="zh-CN" altLang="en-US" dirty="0">
                  <a:solidFill>
                    <a:schemeClr val="bg1"/>
                  </a:solidFill>
                </a:rPr>
                <a:t>均方差损失</a:t>
              </a:r>
              <a:endParaRPr lang="en-US" altLang="zh-CN" sz="1400" dirty="0">
                <a:solidFill>
                  <a:schemeClr val="bg1"/>
                </a:solidFill>
              </a:endParaRPr>
            </a:p>
            <a:p>
              <a:pPr marL="285750" indent="-285750">
                <a:lnSpc>
                  <a:spcPct val="150000"/>
                </a:lnSpc>
                <a:buFont typeface="Wingdings" panose="05000000000000000000" pitchFamily="2" charset="2"/>
                <a:buChar char="Ø"/>
              </a:pPr>
              <a:r>
                <a:rPr lang="en-US" altLang="zh-CN" dirty="0">
                  <a:solidFill>
                    <a:schemeClr val="bg1"/>
                  </a:solidFill>
                </a:rPr>
                <a:t>Batch size: 1</a:t>
              </a:r>
            </a:p>
          </p:txBody>
        </p:sp>
        <p:sp>
          <p:nvSpPr>
            <p:cNvPr id="15" name="矩形 14">
              <a:extLst>
                <a:ext uri="{FF2B5EF4-FFF2-40B4-BE49-F238E27FC236}">
                  <a16:creationId xmlns:a16="http://schemas.microsoft.com/office/drawing/2014/main" id="{600F878A-62DF-4B38-B33F-465BB4324D91}"/>
                </a:ext>
              </a:extLst>
            </p:cNvPr>
            <p:cNvSpPr/>
            <p:nvPr/>
          </p:nvSpPr>
          <p:spPr>
            <a:xfrm>
              <a:off x="5248550" y="565775"/>
              <a:ext cx="1107996" cy="461665"/>
            </a:xfrm>
            <a:prstGeom prst="rect">
              <a:avLst/>
            </a:prstGeom>
          </p:spPr>
          <p:txBody>
            <a:bodyPr wrap="none">
              <a:spAutoFit/>
            </a:bodyPr>
            <a:lstStyle/>
            <a:p>
              <a:r>
                <a:rPr lang="zh-CN" altLang="en-US" sz="2400" b="1" dirty="0">
                  <a:solidFill>
                    <a:schemeClr val="bg1"/>
                  </a:solidFill>
                </a:rPr>
                <a:t>超参数</a:t>
              </a:r>
              <a:endParaRPr lang="zh-CN" altLang="en-US" sz="2400" dirty="0">
                <a:solidFill>
                  <a:schemeClr val="bg1"/>
                </a:solidFill>
              </a:endParaRPr>
            </a:p>
          </p:txBody>
        </p:sp>
      </p:grpSp>
      <p:sp>
        <p:nvSpPr>
          <p:cNvPr id="20" name="矩形 19">
            <a:extLst>
              <a:ext uri="{FF2B5EF4-FFF2-40B4-BE49-F238E27FC236}">
                <a16:creationId xmlns:a16="http://schemas.microsoft.com/office/drawing/2014/main" id="{7AF9AE54-74EA-4642-B31D-AD09B283C737}"/>
              </a:ext>
            </a:extLst>
          </p:cNvPr>
          <p:cNvSpPr/>
          <p:nvPr/>
        </p:nvSpPr>
        <p:spPr>
          <a:xfrm>
            <a:off x="6568151" y="2034676"/>
            <a:ext cx="1731564" cy="461665"/>
          </a:xfrm>
          <a:prstGeom prst="rect">
            <a:avLst/>
          </a:prstGeom>
        </p:spPr>
        <p:txBody>
          <a:bodyPr wrap="none">
            <a:spAutoFit/>
          </a:bodyPr>
          <a:lstStyle/>
          <a:p>
            <a:pPr algn="ctr"/>
            <a:r>
              <a:rPr lang="zh-CN" altLang="en-US" sz="2400" b="1" dirty="0">
                <a:solidFill>
                  <a:schemeClr val="bg1"/>
                </a:solidFill>
              </a:rPr>
              <a:t>训练的参数</a:t>
            </a:r>
          </a:p>
        </p:txBody>
      </p:sp>
      <p:grpSp>
        <p:nvGrpSpPr>
          <p:cNvPr id="24" name="组合 23">
            <a:extLst>
              <a:ext uri="{FF2B5EF4-FFF2-40B4-BE49-F238E27FC236}">
                <a16:creationId xmlns:a16="http://schemas.microsoft.com/office/drawing/2014/main" id="{DE9FECC6-9E1F-4007-A07B-3B7C1DB6E89E}"/>
              </a:ext>
            </a:extLst>
          </p:cNvPr>
          <p:cNvGrpSpPr/>
          <p:nvPr/>
        </p:nvGrpSpPr>
        <p:grpSpPr>
          <a:xfrm>
            <a:off x="6695531" y="2532397"/>
            <a:ext cx="2673244" cy="689113"/>
            <a:chOff x="5670391" y="5651877"/>
            <a:chExt cx="2673244" cy="689113"/>
          </a:xfrm>
        </p:grpSpPr>
        <p:sp>
          <p:nvSpPr>
            <p:cNvPr id="19" name="矩形 18">
              <a:extLst>
                <a:ext uri="{FF2B5EF4-FFF2-40B4-BE49-F238E27FC236}">
                  <a16:creationId xmlns:a16="http://schemas.microsoft.com/office/drawing/2014/main" id="{F176BD0A-3DAB-4E61-88F5-86B83CE02662}"/>
                </a:ext>
              </a:extLst>
            </p:cNvPr>
            <p:cNvSpPr/>
            <p:nvPr/>
          </p:nvSpPr>
          <p:spPr>
            <a:xfrm>
              <a:off x="5670391" y="5651877"/>
              <a:ext cx="2673244" cy="6891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bg1"/>
                  </a:solidFill>
                </a:rPr>
                <a:t>Weights        , Bias  </a:t>
              </a:r>
              <a:endParaRPr lang="zh-CN" altLang="en-US" dirty="0">
                <a:solidFill>
                  <a:schemeClr val="bg1"/>
                </a:solidFill>
              </a:endParaRPr>
            </a:p>
          </p:txBody>
        </p:sp>
        <p:pic>
          <p:nvPicPr>
            <p:cNvPr id="21" name="图片 20">
              <a:extLst>
                <a:ext uri="{FF2B5EF4-FFF2-40B4-BE49-F238E27FC236}">
                  <a16:creationId xmlns:a16="http://schemas.microsoft.com/office/drawing/2014/main" id="{907944F4-E244-472B-A1A4-0C4ED611D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7" y="5874358"/>
              <a:ext cx="206474" cy="206474"/>
            </a:xfrm>
            <a:prstGeom prst="rect">
              <a:avLst/>
            </a:prstGeom>
          </p:spPr>
        </p:pic>
        <p:pic>
          <p:nvPicPr>
            <p:cNvPr id="22" name="图片 21">
              <a:extLst>
                <a:ext uri="{FF2B5EF4-FFF2-40B4-BE49-F238E27FC236}">
                  <a16:creationId xmlns:a16="http://schemas.microsoft.com/office/drawing/2014/main" id="{316B0739-F22E-4AC6-B123-B47CA1020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087" y="5819885"/>
              <a:ext cx="155157" cy="310314"/>
            </a:xfrm>
            <a:prstGeom prst="rect">
              <a:avLst/>
            </a:prstGeom>
          </p:spPr>
        </p:pic>
      </p:grpSp>
      <p:pic>
        <p:nvPicPr>
          <p:cNvPr id="17412" name="Picture 4" descr="http://latex.codecogs.com/png.latex?%5Cdpi%7B150%7D%20%5Clarge%20D%3D%5C%7B%28%5Cvec%20x_1%2C%5Cvec%20y_1%29%2C%28%5Cvec%20x_2%2C%5Cvec%20y_2%29%2C%20%5Ccdots%2C%28%5Cvec%20x_%7B1000%7D%2C%20%5Cvec%20y_%7B1000%7D%20%29%5C%7D%2C%20%5Cvec%20x%20%5Cin%20R%5E3%2C%20%5Cvec%20y%20%5Cin%20R%5E3">
            <a:extLst>
              <a:ext uri="{FF2B5EF4-FFF2-40B4-BE49-F238E27FC236}">
                <a16:creationId xmlns:a16="http://schemas.microsoft.com/office/drawing/2014/main" id="{0462CF56-4E34-43BE-8380-C4D20C9DD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939" y="4920759"/>
            <a:ext cx="6724650" cy="3333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70C7F32A-5CFE-4576-A715-0B8A4C4AB11A}"/>
              </a:ext>
            </a:extLst>
          </p:cNvPr>
          <p:cNvGrpSpPr/>
          <p:nvPr/>
        </p:nvGrpSpPr>
        <p:grpSpPr>
          <a:xfrm>
            <a:off x="1537195" y="5424087"/>
            <a:ext cx="2632820" cy="369332"/>
            <a:chOff x="-1" y="4882776"/>
            <a:chExt cx="2632820" cy="369332"/>
          </a:xfrm>
        </p:grpSpPr>
        <p:sp>
          <p:nvSpPr>
            <p:cNvPr id="29" name="文本框 28">
              <a:extLst>
                <a:ext uri="{FF2B5EF4-FFF2-40B4-BE49-F238E27FC236}">
                  <a16:creationId xmlns:a16="http://schemas.microsoft.com/office/drawing/2014/main" id="{2083D868-3826-47BF-99F5-74A61FD608A9}"/>
                </a:ext>
              </a:extLst>
            </p:cNvPr>
            <p:cNvSpPr txBox="1"/>
            <p:nvPr/>
          </p:nvSpPr>
          <p:spPr>
            <a:xfrm>
              <a:off x="-1" y="4882776"/>
              <a:ext cx="861391" cy="369332"/>
            </a:xfrm>
            <a:prstGeom prst="rect">
              <a:avLst/>
            </a:prstGeom>
            <a:noFill/>
          </p:spPr>
          <p:txBody>
            <a:bodyPr wrap="square" rtlCol="0">
              <a:spAutoFit/>
            </a:bodyPr>
            <a:lstStyle/>
            <a:p>
              <a:r>
                <a:rPr lang="en-US" altLang="zh-CN" dirty="0">
                  <a:solidFill>
                    <a:schemeClr val="bg1"/>
                  </a:solidFill>
                </a:rPr>
                <a:t>Input: </a:t>
              </a:r>
              <a:endParaRPr lang="zh-CN" altLang="en-US" dirty="0">
                <a:solidFill>
                  <a:schemeClr val="bg1"/>
                </a:solidFill>
              </a:endParaRPr>
            </a:p>
          </p:txBody>
        </p:sp>
        <p:pic>
          <p:nvPicPr>
            <p:cNvPr id="31" name="图片 30">
              <a:extLst>
                <a:ext uri="{FF2B5EF4-FFF2-40B4-BE49-F238E27FC236}">
                  <a16:creationId xmlns:a16="http://schemas.microsoft.com/office/drawing/2014/main" id="{DE58D105-CDA4-496D-8FA8-70A1DD3503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390" y="4945547"/>
              <a:ext cx="1771429" cy="276190"/>
            </a:xfrm>
            <a:prstGeom prst="rect">
              <a:avLst/>
            </a:prstGeom>
          </p:spPr>
        </p:pic>
      </p:grpSp>
      <p:grpSp>
        <p:nvGrpSpPr>
          <p:cNvPr id="5" name="组合 4">
            <a:extLst>
              <a:ext uri="{FF2B5EF4-FFF2-40B4-BE49-F238E27FC236}">
                <a16:creationId xmlns:a16="http://schemas.microsoft.com/office/drawing/2014/main" id="{BF2ECEFC-D17F-4849-BABD-52669C40EB96}"/>
              </a:ext>
            </a:extLst>
          </p:cNvPr>
          <p:cNvGrpSpPr/>
          <p:nvPr/>
        </p:nvGrpSpPr>
        <p:grpSpPr>
          <a:xfrm>
            <a:off x="1668362" y="6351255"/>
            <a:ext cx="2382015" cy="369332"/>
            <a:chOff x="106266" y="6090884"/>
            <a:chExt cx="2382015" cy="369332"/>
          </a:xfrm>
        </p:grpSpPr>
        <p:pic>
          <p:nvPicPr>
            <p:cNvPr id="33" name="图片 32">
              <a:extLst>
                <a:ext uri="{FF2B5EF4-FFF2-40B4-BE49-F238E27FC236}">
                  <a16:creationId xmlns:a16="http://schemas.microsoft.com/office/drawing/2014/main" id="{C8EB9CE5-D72A-404E-A8C8-6ED176091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043" y="6129412"/>
              <a:ext cx="1695238" cy="276190"/>
            </a:xfrm>
            <a:prstGeom prst="rect">
              <a:avLst/>
            </a:prstGeom>
          </p:spPr>
        </p:pic>
        <p:sp>
          <p:nvSpPr>
            <p:cNvPr id="37" name="矩形 36">
              <a:extLst>
                <a:ext uri="{FF2B5EF4-FFF2-40B4-BE49-F238E27FC236}">
                  <a16:creationId xmlns:a16="http://schemas.microsoft.com/office/drawing/2014/main" id="{1B2EB064-1565-46CA-87FC-35D33FD13B82}"/>
                </a:ext>
              </a:extLst>
            </p:cNvPr>
            <p:cNvSpPr/>
            <p:nvPr/>
          </p:nvSpPr>
          <p:spPr>
            <a:xfrm>
              <a:off x="106266" y="6090884"/>
              <a:ext cx="700000" cy="369332"/>
            </a:xfrm>
            <a:prstGeom prst="rect">
              <a:avLst/>
            </a:prstGeom>
          </p:spPr>
          <p:txBody>
            <a:bodyPr wrap="none">
              <a:spAutoFit/>
            </a:bodyPr>
            <a:lstStyle/>
            <a:p>
              <a:r>
                <a:rPr lang="en-US" altLang="zh-CN" dirty="0">
                  <a:solidFill>
                    <a:schemeClr val="bg1"/>
                  </a:solidFill>
                </a:rPr>
                <a:t>Real: </a:t>
              </a:r>
              <a:endParaRPr lang="zh-CN" altLang="en-US" dirty="0">
                <a:solidFill>
                  <a:schemeClr val="bg1"/>
                </a:solidFill>
              </a:endParaRPr>
            </a:p>
          </p:txBody>
        </p:sp>
      </p:grpSp>
      <p:grpSp>
        <p:nvGrpSpPr>
          <p:cNvPr id="4" name="组合 3">
            <a:extLst>
              <a:ext uri="{FF2B5EF4-FFF2-40B4-BE49-F238E27FC236}">
                <a16:creationId xmlns:a16="http://schemas.microsoft.com/office/drawing/2014/main" id="{5DEB737A-D71A-43AB-BD09-E906F69F885C}"/>
              </a:ext>
            </a:extLst>
          </p:cNvPr>
          <p:cNvGrpSpPr/>
          <p:nvPr/>
        </p:nvGrpSpPr>
        <p:grpSpPr>
          <a:xfrm>
            <a:off x="1574484" y="5909850"/>
            <a:ext cx="2591500" cy="384013"/>
            <a:chOff x="-29604" y="5472149"/>
            <a:chExt cx="2591500" cy="384013"/>
          </a:xfrm>
        </p:grpSpPr>
        <p:sp>
          <p:nvSpPr>
            <p:cNvPr id="34" name="矩形 33">
              <a:extLst>
                <a:ext uri="{FF2B5EF4-FFF2-40B4-BE49-F238E27FC236}">
                  <a16:creationId xmlns:a16="http://schemas.microsoft.com/office/drawing/2014/main" id="{C6C10AA0-C50E-4514-BA41-36719BB31541}"/>
                </a:ext>
              </a:extLst>
            </p:cNvPr>
            <p:cNvSpPr/>
            <p:nvPr/>
          </p:nvSpPr>
          <p:spPr>
            <a:xfrm>
              <a:off x="-29604" y="5486830"/>
              <a:ext cx="982961" cy="369332"/>
            </a:xfrm>
            <a:prstGeom prst="rect">
              <a:avLst/>
            </a:prstGeom>
          </p:spPr>
          <p:txBody>
            <a:bodyPr wrap="none">
              <a:spAutoFit/>
            </a:bodyPr>
            <a:lstStyle/>
            <a:p>
              <a:r>
                <a:rPr lang="en-US" altLang="zh-CN" dirty="0">
                  <a:solidFill>
                    <a:schemeClr val="bg1"/>
                  </a:solidFill>
                </a:rPr>
                <a:t>Output: </a:t>
              </a:r>
              <a:endParaRPr lang="zh-CN" altLang="en-US" dirty="0">
                <a:solidFill>
                  <a:schemeClr val="bg1"/>
                </a:solidFill>
              </a:endParaRPr>
            </a:p>
          </p:txBody>
        </p:sp>
        <p:pic>
          <p:nvPicPr>
            <p:cNvPr id="36" name="图片 35" descr="图片包含 物体&#10;&#10;已生成高可信度的说明">
              <a:extLst>
                <a:ext uri="{FF2B5EF4-FFF2-40B4-BE49-F238E27FC236}">
                  <a16:creationId xmlns:a16="http://schemas.microsoft.com/office/drawing/2014/main" id="{C4EAD029-4E87-4CCA-8064-CD31A9EFE9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658" y="5472149"/>
              <a:ext cx="1695238" cy="352381"/>
            </a:xfrm>
            <a:prstGeom prst="rect">
              <a:avLst/>
            </a:prstGeom>
          </p:spPr>
        </p:pic>
      </p:grpSp>
      <p:pic>
        <p:nvPicPr>
          <p:cNvPr id="40" name="图片 39">
            <a:extLst>
              <a:ext uri="{FF2B5EF4-FFF2-40B4-BE49-F238E27FC236}">
                <a16:creationId xmlns:a16="http://schemas.microsoft.com/office/drawing/2014/main" id="{93E3DFB8-16A4-4F52-95C1-A2518845BD69}"/>
              </a:ext>
            </a:extLst>
          </p:cNvPr>
          <p:cNvPicPr>
            <a:picLocks noChangeAspect="1"/>
          </p:cNvPicPr>
          <p:nvPr/>
        </p:nvPicPr>
        <p:blipFill>
          <a:blip r:embed="rId9"/>
          <a:stretch>
            <a:fillRect/>
          </a:stretch>
        </p:blipFill>
        <p:spPr>
          <a:xfrm>
            <a:off x="1553150" y="651437"/>
            <a:ext cx="5053219" cy="4216534"/>
          </a:xfrm>
          <a:prstGeom prst="rect">
            <a:avLst/>
          </a:prstGeom>
        </p:spPr>
      </p:pic>
      <p:pic>
        <p:nvPicPr>
          <p:cNvPr id="41" name="Picture 6" descr="http://latex.codecogs.com/png.latex?%5CLARGE%20%5Chat%20y_2%3Df%28%5Cbeta_2-b_2%5E%7B%282%29%7D%29">
            <a:extLst>
              <a:ext uri="{FF2B5EF4-FFF2-40B4-BE49-F238E27FC236}">
                <a16:creationId xmlns:a16="http://schemas.microsoft.com/office/drawing/2014/main" id="{3A417718-1ED5-486F-B343-B0E153B9EA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5828" y="7236589"/>
            <a:ext cx="20478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ttp://latex.codecogs.com/png.latex?%5Cdpi%7B100%7D%20%5CLARGE%20%5Calpha_3%3D%5Csum_%7Bk%3D1%7D%5E3%20w_%7Bk3%7D%5E%7B%281%29%7Dx_k">
            <a:extLst>
              <a:ext uri="{FF2B5EF4-FFF2-40B4-BE49-F238E27FC236}">
                <a16:creationId xmlns:a16="http://schemas.microsoft.com/office/drawing/2014/main" id="{9DE82561-964E-407B-8183-56702114D8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4390" y="5424721"/>
            <a:ext cx="1743075" cy="8191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latex.codecogs.com/png.latex?%5Cdpi%7B100%7D%20%5CLARGE%20%5Cbeta_2%3D%5Csum_%7Bi%3D1%7D%5E4%20w_%7Bi2%7D%5E%7B%282%29%7Dh_i">
            <a:extLst>
              <a:ext uri="{FF2B5EF4-FFF2-40B4-BE49-F238E27FC236}">
                <a16:creationId xmlns:a16="http://schemas.microsoft.com/office/drawing/2014/main" id="{59DB53E6-563A-457A-9951-22168F5566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7817" y="5448397"/>
            <a:ext cx="1695450" cy="8096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atex.codecogs.com/png.latex?%5Cdpi%7B100%7D%20%5CLARGE%20h_3%3Df%28%5Calpha_3-b_3%5E%7B%281%29%7D%29">
            <a:extLst>
              <a:ext uri="{FF2B5EF4-FFF2-40B4-BE49-F238E27FC236}">
                <a16:creationId xmlns:a16="http://schemas.microsoft.com/office/drawing/2014/main" id="{C6E1FDD0-5D55-41C1-A060-057F629CAE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7331" y="6314776"/>
            <a:ext cx="18954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http://latex.codecogs.com/png.latex?%5CLARGE%20%5Chat%20y_2%3Df%28%5Cbeta_2-b_2%5E%7B%282%29%7D%29">
            <a:extLst>
              <a:ext uri="{FF2B5EF4-FFF2-40B4-BE49-F238E27FC236}">
                <a16:creationId xmlns:a16="http://schemas.microsoft.com/office/drawing/2014/main" id="{F72F1256-3304-4EEA-9980-C33124E88C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1413" y="6275449"/>
            <a:ext cx="2047875" cy="390525"/>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a:extLst>
              <a:ext uri="{FF2B5EF4-FFF2-40B4-BE49-F238E27FC236}">
                <a16:creationId xmlns:a16="http://schemas.microsoft.com/office/drawing/2014/main" id="{1C71C17E-FE0C-43B3-8758-8A4FA7A2A214}"/>
              </a:ext>
            </a:extLst>
          </p:cNvPr>
          <p:cNvSpPr/>
          <p:nvPr/>
        </p:nvSpPr>
        <p:spPr>
          <a:xfrm>
            <a:off x="9349781" y="2693541"/>
            <a:ext cx="1338828" cy="369332"/>
          </a:xfrm>
          <a:prstGeom prst="rect">
            <a:avLst/>
          </a:prstGeom>
        </p:spPr>
        <p:txBody>
          <a:bodyPr wrap="none">
            <a:spAutoFit/>
          </a:bodyPr>
          <a:lstStyle/>
          <a:p>
            <a:r>
              <a:rPr lang="zh-CN" altLang="en-US" dirty="0">
                <a:solidFill>
                  <a:schemeClr val="bg1"/>
                </a:solidFill>
              </a:rPr>
              <a:t>随机初始化</a:t>
            </a:r>
          </a:p>
        </p:txBody>
      </p:sp>
      <p:sp>
        <p:nvSpPr>
          <p:cNvPr id="30" name="文本框 29">
            <a:extLst>
              <a:ext uri="{FF2B5EF4-FFF2-40B4-BE49-F238E27FC236}">
                <a16:creationId xmlns:a16="http://schemas.microsoft.com/office/drawing/2014/main" id="{D95B7F87-E667-4604-BED6-85C5934291A3}"/>
              </a:ext>
            </a:extLst>
          </p:cNvPr>
          <p:cNvSpPr txBox="1"/>
          <p:nvPr/>
        </p:nvSpPr>
        <p:spPr>
          <a:xfrm>
            <a:off x="1780531" y="1808"/>
            <a:ext cx="4797287" cy="707886"/>
          </a:xfrm>
          <a:prstGeom prst="rect">
            <a:avLst/>
          </a:prstGeom>
          <a:noFill/>
        </p:spPr>
        <p:txBody>
          <a:bodyPr wrap="square" rtlCol="0">
            <a:spAutoFit/>
          </a:bodyPr>
          <a:lstStyle/>
          <a:p>
            <a:r>
              <a:rPr lang="zh-CN" altLang="en-US" sz="4000" dirty="0">
                <a:solidFill>
                  <a:schemeClr val="accent6">
                    <a:lumMod val="75000"/>
                  </a:schemeClr>
                </a:solidFill>
              </a:rPr>
              <a:t>示例</a:t>
            </a:r>
          </a:p>
        </p:txBody>
      </p:sp>
      <p:grpSp>
        <p:nvGrpSpPr>
          <p:cNvPr id="8" name="组合 7">
            <a:extLst>
              <a:ext uri="{FF2B5EF4-FFF2-40B4-BE49-F238E27FC236}">
                <a16:creationId xmlns:a16="http://schemas.microsoft.com/office/drawing/2014/main" id="{F2CF3C43-4712-45CC-AEDB-A28CC52E7791}"/>
              </a:ext>
            </a:extLst>
          </p:cNvPr>
          <p:cNvGrpSpPr/>
          <p:nvPr/>
        </p:nvGrpSpPr>
        <p:grpSpPr>
          <a:xfrm>
            <a:off x="6663703" y="3429000"/>
            <a:ext cx="3153445" cy="838200"/>
            <a:chOff x="5277854" y="3533479"/>
            <a:chExt cx="3153445" cy="838200"/>
          </a:xfrm>
        </p:grpSpPr>
        <p:pic>
          <p:nvPicPr>
            <p:cNvPr id="46" name="Picture 8" descr="http://latex.codecogs.com/png.latex?%5Cdpi%7B100%7D%20%5CLARGE%20E%3D%5Cfrac%7B1%7D%7B2%7D%5Csum_%7Bj%3D1%7D%5E3%28%5Chat%20y_j%20-%20y_j%29%5E2">
              <a:extLst>
                <a:ext uri="{FF2B5EF4-FFF2-40B4-BE49-F238E27FC236}">
                  <a16:creationId xmlns:a16="http://schemas.microsoft.com/office/drawing/2014/main" id="{DF3FF3DF-D0CC-4235-B7B8-C2EC0966F2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1974" y="3533479"/>
              <a:ext cx="2219325"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5F64E470-00A8-46C0-BF4B-352A812E0C6F}"/>
                </a:ext>
              </a:extLst>
            </p:cNvPr>
            <p:cNvSpPr txBox="1"/>
            <p:nvPr/>
          </p:nvSpPr>
          <p:spPr>
            <a:xfrm>
              <a:off x="5277854" y="3746428"/>
              <a:ext cx="1004175" cy="369332"/>
            </a:xfrm>
            <a:prstGeom prst="rect">
              <a:avLst/>
            </a:prstGeom>
            <a:noFill/>
          </p:spPr>
          <p:txBody>
            <a:bodyPr wrap="square" rtlCol="0">
              <a:spAutoFit/>
            </a:bodyPr>
            <a:lstStyle/>
            <a:p>
              <a:r>
                <a:rPr lang="zh-CN" altLang="en-US" dirty="0">
                  <a:solidFill>
                    <a:schemeClr val="bg1"/>
                  </a:solidFill>
                </a:rPr>
                <a:t>最小化</a:t>
              </a:r>
            </a:p>
          </p:txBody>
        </p:sp>
      </p:grpSp>
      <p:sp>
        <p:nvSpPr>
          <p:cNvPr id="35" name="矩形 34">
            <a:extLst>
              <a:ext uri="{FF2B5EF4-FFF2-40B4-BE49-F238E27FC236}">
                <a16:creationId xmlns:a16="http://schemas.microsoft.com/office/drawing/2014/main" id="{B1BFA33A-0DF6-469C-BBB5-1CAF796EE341}"/>
              </a:ext>
            </a:extLst>
          </p:cNvPr>
          <p:cNvSpPr/>
          <p:nvPr/>
        </p:nvSpPr>
        <p:spPr>
          <a:xfrm>
            <a:off x="8299715" y="4080165"/>
            <a:ext cx="2418976" cy="646331"/>
          </a:xfrm>
          <a:prstGeom prst="rect">
            <a:avLst/>
          </a:prstGeom>
        </p:spPr>
        <p:txBody>
          <a:bodyPr wrap="square">
            <a:spAutoFit/>
          </a:bodyPr>
          <a:lstStyle/>
          <a:p>
            <a:pPr algn="ctr"/>
            <a:r>
              <a:rPr lang="zh-CN" altLang="en-US" b="1" dirty="0">
                <a:solidFill>
                  <a:schemeClr val="bg1"/>
                </a:solidFill>
              </a:rPr>
              <a:t>梯度下降法</a:t>
            </a:r>
            <a:endParaRPr lang="en-US" altLang="zh-CN" b="1" dirty="0">
              <a:solidFill>
                <a:schemeClr val="bg1"/>
              </a:solidFill>
            </a:endParaRPr>
          </a:p>
          <a:p>
            <a:pPr algn="ctr"/>
            <a:r>
              <a:rPr lang="zh-CN" altLang="en-US" b="1" dirty="0">
                <a:solidFill>
                  <a:schemeClr val="bg1"/>
                </a:solidFill>
              </a:rPr>
              <a:t>（</a:t>
            </a:r>
            <a:r>
              <a:rPr lang="en-US" altLang="zh-CN" b="1" dirty="0">
                <a:solidFill>
                  <a:schemeClr val="bg1"/>
                </a:solidFill>
              </a:rPr>
              <a:t>Gradient Descent</a:t>
            </a:r>
            <a:r>
              <a:rPr lang="zh-CN" altLang="en-US" b="1" dirty="0">
                <a:solidFill>
                  <a:schemeClr val="bg1"/>
                </a:solidFill>
              </a:rPr>
              <a:t>）</a:t>
            </a:r>
            <a:endParaRPr lang="zh-CN" altLang="en-US" dirty="0">
              <a:solidFill>
                <a:schemeClr val="bg1"/>
              </a:solidFill>
            </a:endParaRPr>
          </a:p>
        </p:txBody>
      </p:sp>
    </p:spTree>
    <p:extLst>
      <p:ext uri="{BB962C8B-B14F-4D97-AF65-F5344CB8AC3E}">
        <p14:creationId xmlns:p14="http://schemas.microsoft.com/office/powerpoint/2010/main" val="41281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45BE9451-79A3-4336-8F45-E361764ABB7F}"/>
              </a:ext>
            </a:extLst>
          </p:cNvPr>
          <p:cNvSpPr>
            <a:spLocks noGrp="1"/>
          </p:cNvSpPr>
          <p:nvPr>
            <p:ph type="title"/>
          </p:nvPr>
        </p:nvSpPr>
        <p:spPr>
          <a:xfrm>
            <a:off x="2152650" y="365127"/>
            <a:ext cx="7886700" cy="662163"/>
          </a:xfrm>
        </p:spPr>
        <p:txBody>
          <a:bodyPr>
            <a:normAutofit fontScale="90000"/>
          </a:bodyPr>
          <a:lstStyle/>
          <a:p>
            <a:r>
              <a:rPr lang="zh-CN" altLang="en-US" b="1" dirty="0">
                <a:solidFill>
                  <a:schemeClr val="bg1"/>
                </a:solidFill>
              </a:rPr>
              <a:t>梯度下降法</a:t>
            </a:r>
          </a:p>
        </p:txBody>
      </p:sp>
      <p:grpSp>
        <p:nvGrpSpPr>
          <p:cNvPr id="28" name="组合 27">
            <a:extLst>
              <a:ext uri="{FF2B5EF4-FFF2-40B4-BE49-F238E27FC236}">
                <a16:creationId xmlns:a16="http://schemas.microsoft.com/office/drawing/2014/main" id="{BA7B24EE-4D63-4FDB-B851-483F1829BB15}"/>
              </a:ext>
            </a:extLst>
          </p:cNvPr>
          <p:cNvGrpSpPr/>
          <p:nvPr/>
        </p:nvGrpSpPr>
        <p:grpSpPr>
          <a:xfrm>
            <a:off x="2350266" y="1874807"/>
            <a:ext cx="2857011" cy="461665"/>
            <a:chOff x="628650" y="1729304"/>
            <a:chExt cx="2468698" cy="609699"/>
          </a:xfrm>
        </p:grpSpPr>
        <p:sp>
          <p:nvSpPr>
            <p:cNvPr id="8" name="文本框 7">
              <a:extLst>
                <a:ext uri="{FF2B5EF4-FFF2-40B4-BE49-F238E27FC236}">
                  <a16:creationId xmlns:a16="http://schemas.microsoft.com/office/drawing/2014/main" id="{4981FE2E-70E4-462A-A98D-A0867A7422AD}"/>
                </a:ext>
              </a:extLst>
            </p:cNvPr>
            <p:cNvSpPr txBox="1"/>
            <p:nvPr/>
          </p:nvSpPr>
          <p:spPr>
            <a:xfrm>
              <a:off x="628650" y="1729304"/>
              <a:ext cx="1583972" cy="609699"/>
            </a:xfrm>
            <a:prstGeom prst="rect">
              <a:avLst/>
            </a:prstGeom>
            <a:noFill/>
          </p:spPr>
          <p:txBody>
            <a:bodyPr wrap="square" rtlCol="0">
              <a:spAutoFit/>
            </a:bodyPr>
            <a:lstStyle/>
            <a:p>
              <a:r>
                <a:rPr lang="en-US" altLang="zh-CN" sz="2400" dirty="0">
                  <a:solidFill>
                    <a:schemeClr val="bg1"/>
                  </a:solidFill>
                </a:rPr>
                <a:t>For example: </a:t>
              </a:r>
              <a:endParaRPr lang="zh-CN" altLang="en-US" sz="2400" dirty="0">
                <a:solidFill>
                  <a:schemeClr val="bg1"/>
                </a:solidFill>
              </a:endParaRPr>
            </a:p>
          </p:txBody>
        </p:sp>
        <p:pic>
          <p:nvPicPr>
            <p:cNvPr id="10264" name="Picture 24" descr="http://latex.codecogs.com/png.latex?%5Cdpi%7B150%7D%20%5Clarge%20f%28%5Ctheta_0%2C%5Ctheta_1%29">
              <a:extLst>
                <a:ext uri="{FF2B5EF4-FFF2-40B4-BE49-F238E27FC236}">
                  <a16:creationId xmlns:a16="http://schemas.microsoft.com/office/drawing/2014/main" id="{54B6A899-8ECE-482F-ADF4-8F5B3554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848" y="1875010"/>
              <a:ext cx="952500" cy="3755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矩形 1">
            <a:extLst>
              <a:ext uri="{FF2B5EF4-FFF2-40B4-BE49-F238E27FC236}">
                <a16:creationId xmlns:a16="http://schemas.microsoft.com/office/drawing/2014/main" id="{2E4D14E1-0DE0-4179-8367-4D798F8BB6CE}"/>
              </a:ext>
            </a:extLst>
          </p:cNvPr>
          <p:cNvSpPr/>
          <p:nvPr/>
        </p:nvSpPr>
        <p:spPr>
          <a:xfrm>
            <a:off x="2171213" y="1221583"/>
            <a:ext cx="2212465" cy="461665"/>
          </a:xfrm>
          <a:prstGeom prst="rect">
            <a:avLst/>
          </a:prstGeom>
        </p:spPr>
        <p:txBody>
          <a:bodyPr wrap="none">
            <a:spAutoFit/>
          </a:bodyPr>
          <a:lstStyle/>
          <a:p>
            <a:pPr marL="342900" indent="-342900">
              <a:buFont typeface="Wingdings" panose="05000000000000000000" pitchFamily="2" charset="2"/>
              <a:buChar char="p"/>
            </a:pPr>
            <a:r>
              <a:rPr lang="zh-CN" altLang="en-US" sz="2400" dirty="0">
                <a:solidFill>
                  <a:schemeClr val="bg1"/>
                </a:solidFill>
              </a:rPr>
              <a:t>什么是梯度</a:t>
            </a:r>
            <a:r>
              <a:rPr lang="en-US" altLang="zh-CN" sz="2400" dirty="0">
                <a:solidFill>
                  <a:schemeClr val="bg1"/>
                </a:solidFill>
              </a:rPr>
              <a:t>?</a:t>
            </a:r>
            <a:endParaRPr lang="zh-CN" altLang="en-US" sz="2400" dirty="0">
              <a:solidFill>
                <a:schemeClr val="bg1"/>
              </a:solidFill>
            </a:endParaRPr>
          </a:p>
        </p:txBody>
      </p:sp>
      <p:grpSp>
        <p:nvGrpSpPr>
          <p:cNvPr id="15" name="组合 14">
            <a:extLst>
              <a:ext uri="{FF2B5EF4-FFF2-40B4-BE49-F238E27FC236}">
                <a16:creationId xmlns:a16="http://schemas.microsoft.com/office/drawing/2014/main" id="{664FE9F1-E31C-4519-BF40-222A9767703A}"/>
              </a:ext>
            </a:extLst>
          </p:cNvPr>
          <p:cNvGrpSpPr/>
          <p:nvPr/>
        </p:nvGrpSpPr>
        <p:grpSpPr>
          <a:xfrm>
            <a:off x="2176669" y="3745849"/>
            <a:ext cx="8252351" cy="461665"/>
            <a:chOff x="738771" y="2999802"/>
            <a:chExt cx="8171672" cy="461665"/>
          </a:xfrm>
        </p:grpSpPr>
        <p:sp>
          <p:nvSpPr>
            <p:cNvPr id="14" name="矩形 13">
              <a:extLst>
                <a:ext uri="{FF2B5EF4-FFF2-40B4-BE49-F238E27FC236}">
                  <a16:creationId xmlns:a16="http://schemas.microsoft.com/office/drawing/2014/main" id="{07412A74-1A29-4AE4-91DD-CBC8383B0DF0}"/>
                </a:ext>
              </a:extLst>
            </p:cNvPr>
            <p:cNvSpPr/>
            <p:nvPr/>
          </p:nvSpPr>
          <p:spPr>
            <a:xfrm>
              <a:off x="738771" y="2999802"/>
              <a:ext cx="8171672" cy="461665"/>
            </a:xfrm>
            <a:prstGeom prst="rect">
              <a:avLst/>
            </a:prstGeom>
          </p:spPr>
          <p:txBody>
            <a:bodyPr wrap="square">
              <a:spAutoFit/>
            </a:bodyPr>
            <a:lstStyle/>
            <a:p>
              <a:pPr marL="342900" indent="-342900">
                <a:buFont typeface="Wingdings" panose="05000000000000000000" pitchFamily="2" charset="2"/>
                <a:buChar char="p"/>
              </a:pPr>
              <a:r>
                <a:rPr lang="en-US" altLang="zh-CN" sz="2400" dirty="0">
                  <a:solidFill>
                    <a:schemeClr val="bg1"/>
                  </a:solidFill>
                </a:rPr>
                <a:t>           </a:t>
              </a:r>
              <a:r>
                <a:rPr lang="zh-CN" altLang="en-US" sz="2400" dirty="0">
                  <a:solidFill>
                    <a:schemeClr val="bg1"/>
                  </a:solidFill>
                </a:rPr>
                <a:t>指向函数下降最快的方向</a:t>
              </a:r>
            </a:p>
          </p:txBody>
        </p:sp>
        <p:pic>
          <p:nvPicPr>
            <p:cNvPr id="13316" name="Picture 4" descr="http://latex.codecogs.com/png.latex?%5Cdpi%7B150%7D%20%5Clarge%20-%5Cnabla%20f">
              <a:extLst>
                <a:ext uri="{FF2B5EF4-FFF2-40B4-BE49-F238E27FC236}">
                  <a16:creationId xmlns:a16="http://schemas.microsoft.com/office/drawing/2014/main" id="{751651F1-27CE-4DE9-A5E5-CF393C20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226" y="3121222"/>
              <a:ext cx="600075" cy="257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组合 15">
            <a:extLst>
              <a:ext uri="{FF2B5EF4-FFF2-40B4-BE49-F238E27FC236}">
                <a16:creationId xmlns:a16="http://schemas.microsoft.com/office/drawing/2014/main" id="{A6ED99F3-49EF-41A6-818F-5A7DCBB51E0A}"/>
              </a:ext>
            </a:extLst>
          </p:cNvPr>
          <p:cNvGrpSpPr/>
          <p:nvPr/>
        </p:nvGrpSpPr>
        <p:grpSpPr>
          <a:xfrm>
            <a:off x="2171212" y="2758133"/>
            <a:ext cx="7924046" cy="461665"/>
            <a:chOff x="801313" y="2179012"/>
            <a:chExt cx="7924046" cy="461665"/>
          </a:xfrm>
        </p:grpSpPr>
        <p:sp>
          <p:nvSpPr>
            <p:cNvPr id="11" name="矩形 10">
              <a:extLst>
                <a:ext uri="{FF2B5EF4-FFF2-40B4-BE49-F238E27FC236}">
                  <a16:creationId xmlns:a16="http://schemas.microsoft.com/office/drawing/2014/main" id="{40BE36D8-DE22-4D08-9A4A-4FA75D470578}"/>
                </a:ext>
              </a:extLst>
            </p:cNvPr>
            <p:cNvSpPr/>
            <p:nvPr/>
          </p:nvSpPr>
          <p:spPr>
            <a:xfrm>
              <a:off x="801313" y="2179012"/>
              <a:ext cx="7924046" cy="461665"/>
            </a:xfrm>
            <a:prstGeom prst="rect">
              <a:avLst/>
            </a:prstGeom>
          </p:spPr>
          <p:txBody>
            <a:bodyPr wrap="square">
              <a:spAutoFit/>
            </a:bodyPr>
            <a:lstStyle/>
            <a:p>
              <a:pPr marL="342900" indent="-342900">
                <a:buFont typeface="Wingdings" panose="05000000000000000000" pitchFamily="2" charset="2"/>
                <a:buChar char="p"/>
              </a:pPr>
              <a:r>
                <a:rPr lang="zh-CN" altLang="en-US" sz="2400" dirty="0">
                  <a:solidFill>
                    <a:schemeClr val="bg1"/>
                  </a:solidFill>
                </a:rPr>
                <a:t>梯度         指向函数增长最快的方向</a:t>
              </a:r>
            </a:p>
          </p:txBody>
        </p:sp>
        <p:pic>
          <p:nvPicPr>
            <p:cNvPr id="13318" name="Picture 6" descr="http://latex.codecogs.com/png.latex?%5Cdpi%7B150%7D%20%5Clarge%20%5Cnabla%20f">
              <a:extLst>
                <a:ext uri="{FF2B5EF4-FFF2-40B4-BE49-F238E27FC236}">
                  <a16:creationId xmlns:a16="http://schemas.microsoft.com/office/drawing/2014/main" id="{6EA9DE10-465E-45BC-B2FD-0546C9950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837" y="2319225"/>
              <a:ext cx="390525" cy="257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组合 16">
            <a:extLst>
              <a:ext uri="{FF2B5EF4-FFF2-40B4-BE49-F238E27FC236}">
                <a16:creationId xmlns:a16="http://schemas.microsoft.com/office/drawing/2014/main" id="{3917A26A-E543-4DF1-98EF-35754FA82C11}"/>
              </a:ext>
            </a:extLst>
          </p:cNvPr>
          <p:cNvGrpSpPr/>
          <p:nvPr/>
        </p:nvGrpSpPr>
        <p:grpSpPr>
          <a:xfrm>
            <a:off x="5207277" y="4742399"/>
            <a:ext cx="2096205" cy="627051"/>
            <a:chOff x="6844595" y="3470816"/>
            <a:chExt cx="2096205" cy="627051"/>
          </a:xfrm>
        </p:grpSpPr>
        <p:pic>
          <p:nvPicPr>
            <p:cNvPr id="18" name="Picture 16" descr="http://latex.codecogs.com/png.latex?%5Cdpi%7B150%7D%20%5Clarge%20%5Cvec%7B%5Ctheta%7D%20%5Cleftarrow%20%5Cvec%7B%5Ctheta%7D-%5Ceta%20%5Cnabla%20f%28%5Cvec%7B%5Ctheta%7D%29">
              <a:extLst>
                <a:ext uri="{FF2B5EF4-FFF2-40B4-BE49-F238E27FC236}">
                  <a16:creationId xmlns:a16="http://schemas.microsoft.com/office/drawing/2014/main" id="{D3CE8438-5726-4DA6-83D0-5D5701F246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909" y="3590749"/>
              <a:ext cx="1933575" cy="352425"/>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26FEDAE1-0D0B-461E-BFF8-BDA3CCC64E94}"/>
                </a:ext>
              </a:extLst>
            </p:cNvPr>
            <p:cNvSpPr/>
            <p:nvPr/>
          </p:nvSpPr>
          <p:spPr>
            <a:xfrm>
              <a:off x="6844595" y="3470816"/>
              <a:ext cx="2096205" cy="627051"/>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20" name="Picture 24" descr="http://latex.codecogs.com/png.latex?%5Cdpi%7B150%7D%20%5Clarge%20f%28%5Ctheta_0%2C%5Ctheta_1%29">
            <a:extLst>
              <a:ext uri="{FF2B5EF4-FFF2-40B4-BE49-F238E27FC236}">
                <a16:creationId xmlns:a16="http://schemas.microsoft.com/office/drawing/2014/main" id="{4E58F2AB-AF18-4C90-A951-70C119DED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584" y="4919948"/>
            <a:ext cx="1102323" cy="284339"/>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6AAA7F80-B89B-45C6-AFC9-6E65D10EEE3B}"/>
              </a:ext>
            </a:extLst>
          </p:cNvPr>
          <p:cNvSpPr txBox="1"/>
          <p:nvPr/>
        </p:nvSpPr>
        <p:spPr>
          <a:xfrm>
            <a:off x="2384377" y="4878929"/>
            <a:ext cx="1046603" cy="369332"/>
          </a:xfrm>
          <a:prstGeom prst="rect">
            <a:avLst/>
          </a:prstGeom>
          <a:noFill/>
        </p:spPr>
        <p:txBody>
          <a:bodyPr wrap="square" rtlCol="0">
            <a:spAutoFit/>
          </a:bodyPr>
          <a:lstStyle/>
          <a:p>
            <a:r>
              <a:rPr lang="zh-CN" altLang="en-US" b="1" dirty="0">
                <a:solidFill>
                  <a:schemeClr val="bg1"/>
                </a:solidFill>
              </a:rPr>
              <a:t>最小化</a:t>
            </a:r>
          </a:p>
        </p:txBody>
      </p:sp>
      <p:grpSp>
        <p:nvGrpSpPr>
          <p:cNvPr id="7" name="组合 6">
            <a:extLst>
              <a:ext uri="{FF2B5EF4-FFF2-40B4-BE49-F238E27FC236}">
                <a16:creationId xmlns:a16="http://schemas.microsoft.com/office/drawing/2014/main" id="{7ED35534-EE8F-4EB9-9829-A024909F7FB2}"/>
              </a:ext>
            </a:extLst>
          </p:cNvPr>
          <p:cNvGrpSpPr/>
          <p:nvPr/>
        </p:nvGrpSpPr>
        <p:grpSpPr>
          <a:xfrm>
            <a:off x="5283798" y="1827430"/>
            <a:ext cx="2219576" cy="647700"/>
            <a:chOff x="3759798" y="1827430"/>
            <a:chExt cx="2219576" cy="647700"/>
          </a:xfrm>
        </p:grpSpPr>
        <p:cxnSp>
          <p:nvCxnSpPr>
            <p:cNvPr id="10" name="直接箭头连接符 9">
              <a:extLst>
                <a:ext uri="{FF2B5EF4-FFF2-40B4-BE49-F238E27FC236}">
                  <a16:creationId xmlns:a16="http://schemas.microsoft.com/office/drawing/2014/main" id="{F3AA1A10-4A2E-465D-AF3D-FE95D0666BF4}"/>
                </a:ext>
              </a:extLst>
            </p:cNvPr>
            <p:cNvCxnSpPr>
              <a:cxnSpLocks/>
            </p:cNvCxnSpPr>
            <p:nvPr/>
          </p:nvCxnSpPr>
          <p:spPr>
            <a:xfrm>
              <a:off x="3759798" y="2105927"/>
              <a:ext cx="591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2" name="Picture 22" descr="http://latex.codecogs.com/png.latex?%5Cdpi%7B150%7D%20%5Clarge%20%28%5Cfrac%7B%5Cpartial%20f%7D%7B%5Cpartial%20%5Ctheta_0%7D%2C%5Cfrac%7B%5Cpartial%20f%7D%7B%5Cpartial%20%5Ctheta_1%7D%29%5ET">
              <a:extLst>
                <a:ext uri="{FF2B5EF4-FFF2-40B4-BE49-F238E27FC236}">
                  <a16:creationId xmlns:a16="http://schemas.microsoft.com/office/drawing/2014/main" id="{124DD368-6192-4D96-9EA3-89F2A93EE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4075" y="1827430"/>
              <a:ext cx="1565299" cy="647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latex.codecogs.com/png.latex?%5Cdpi%7B150%7D%20%5Clarge%20%5Cnabla">
              <a:extLst>
                <a:ext uri="{FF2B5EF4-FFF2-40B4-BE49-F238E27FC236}">
                  <a16:creationId xmlns:a16="http://schemas.microsoft.com/office/drawing/2014/main" id="{1D406BC1-8F6E-456E-8C63-E773E1DD1F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0452" y="1832922"/>
              <a:ext cx="219075" cy="2190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8" descr="http://latex.codecogs.com/png.latex?%5Cdpi%7B150%7D%20%5Clarge%20%5Ctheta_0%20%5Cleftarrow%20%5Ctheta_0-%5Ceta%5Cfrac%7B%5Cpartial%20f%7D%7B%5Cpartial%20%5Ctheta_0%7D">
            <a:extLst>
              <a:ext uri="{FF2B5EF4-FFF2-40B4-BE49-F238E27FC236}">
                <a16:creationId xmlns:a16="http://schemas.microsoft.com/office/drawing/2014/main" id="{E4FF469C-915F-4735-A5CE-A01C32210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3624" y="4360172"/>
            <a:ext cx="18383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http://latex.codecogs.com/png.latex?%5Cdpi%7B150%7D%20%5Clarge%20%5Ctheta_1%20%5Cleftarrow%20%5Ctheta_1-%5Ceta%5Cfrac%7B%5Cpartial%20f%7D%7B%5Cpartial%20%5Ctheta_1%7D">
            <a:extLst>
              <a:ext uri="{FF2B5EF4-FFF2-40B4-BE49-F238E27FC236}">
                <a16:creationId xmlns:a16="http://schemas.microsoft.com/office/drawing/2014/main" id="{B4BDF033-C7CC-45DC-BFF2-7B382CE62C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6202" y="5154127"/>
            <a:ext cx="1838325" cy="647700"/>
          </a:xfrm>
          <a:prstGeom prst="rect">
            <a:avLst/>
          </a:prstGeom>
          <a:noFill/>
          <a:extLst>
            <a:ext uri="{909E8E84-426E-40DD-AFC4-6F175D3DCCD1}">
              <a14:hiddenFill xmlns:a14="http://schemas.microsoft.com/office/drawing/2010/main">
                <a:solidFill>
                  <a:srgbClr val="FFFFFF"/>
                </a:solidFill>
              </a14:hiddenFill>
            </a:ext>
          </a:extLst>
        </p:spPr>
      </p:pic>
      <p:sp>
        <p:nvSpPr>
          <p:cNvPr id="25" name="箭头: 右 24">
            <a:extLst>
              <a:ext uri="{FF2B5EF4-FFF2-40B4-BE49-F238E27FC236}">
                <a16:creationId xmlns:a16="http://schemas.microsoft.com/office/drawing/2014/main" id="{442F4F94-280E-4398-B810-6EA7CE85756F}"/>
              </a:ext>
            </a:extLst>
          </p:cNvPr>
          <p:cNvSpPr/>
          <p:nvPr/>
        </p:nvSpPr>
        <p:spPr>
          <a:xfrm>
            <a:off x="4546366" y="4984482"/>
            <a:ext cx="424382" cy="1617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bg1"/>
              </a:solidFill>
            </a:endParaRPr>
          </a:p>
        </p:txBody>
      </p:sp>
      <p:sp>
        <p:nvSpPr>
          <p:cNvPr id="26" name="箭头: 右 25">
            <a:extLst>
              <a:ext uri="{FF2B5EF4-FFF2-40B4-BE49-F238E27FC236}">
                <a16:creationId xmlns:a16="http://schemas.microsoft.com/office/drawing/2014/main" id="{EA9F509F-E674-4D8F-A4AA-7E1007BF75F9}"/>
              </a:ext>
            </a:extLst>
          </p:cNvPr>
          <p:cNvSpPr/>
          <p:nvPr/>
        </p:nvSpPr>
        <p:spPr>
          <a:xfrm>
            <a:off x="7520010" y="4957685"/>
            <a:ext cx="424382" cy="1617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12877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45BE9451-79A3-4336-8F45-E361764ABB7F}"/>
              </a:ext>
            </a:extLst>
          </p:cNvPr>
          <p:cNvSpPr>
            <a:spLocks noGrp="1"/>
          </p:cNvSpPr>
          <p:nvPr>
            <p:ph type="title"/>
          </p:nvPr>
        </p:nvSpPr>
        <p:spPr>
          <a:xfrm>
            <a:off x="2152650" y="365127"/>
            <a:ext cx="7886700" cy="662163"/>
          </a:xfrm>
        </p:spPr>
        <p:txBody>
          <a:bodyPr>
            <a:normAutofit fontScale="90000"/>
          </a:bodyPr>
          <a:lstStyle/>
          <a:p>
            <a:r>
              <a:rPr lang="zh-CN" altLang="en-US" b="1" dirty="0">
                <a:solidFill>
                  <a:schemeClr val="accent6">
                    <a:lumMod val="75000"/>
                  </a:schemeClr>
                </a:solidFill>
              </a:rPr>
              <a:t>梯度下降法</a:t>
            </a:r>
          </a:p>
        </p:txBody>
      </p:sp>
      <p:sp>
        <p:nvSpPr>
          <p:cNvPr id="13" name="矩形 12">
            <a:extLst>
              <a:ext uri="{FF2B5EF4-FFF2-40B4-BE49-F238E27FC236}">
                <a16:creationId xmlns:a16="http://schemas.microsoft.com/office/drawing/2014/main" id="{0FE9D264-DCFA-4C61-A28D-CA32DD6A0002}"/>
              </a:ext>
            </a:extLst>
          </p:cNvPr>
          <p:cNvSpPr/>
          <p:nvPr/>
        </p:nvSpPr>
        <p:spPr>
          <a:xfrm>
            <a:off x="2152651" y="1335305"/>
            <a:ext cx="7839119" cy="369332"/>
          </a:xfrm>
          <a:prstGeom prst="rect">
            <a:avLst/>
          </a:prstGeom>
          <a:ln w="19050">
            <a:solidFill>
              <a:schemeClr val="tx1"/>
            </a:solidFill>
            <a:prstDash val="dash"/>
          </a:ln>
        </p:spPr>
        <p:txBody>
          <a:bodyPr wrap="square">
            <a:spAutoFit/>
          </a:bodyPr>
          <a:lstStyle/>
          <a:p>
            <a:r>
              <a:rPr lang="zh-CN" altLang="en-US" dirty="0">
                <a:ln>
                  <a:noFill/>
                  <a:prstDash val="dash"/>
                </a:ln>
                <a:solidFill>
                  <a:schemeClr val="bg1"/>
                </a:solidFill>
                <a:latin typeface="Arial" panose="020B0604020202020204" pitchFamily="34" charset="0"/>
              </a:rPr>
              <a:t>梯度下降是求一个函数最小值的一阶迭代优化算法</a:t>
            </a:r>
            <a:endParaRPr lang="zh-CN" altLang="en-US" dirty="0">
              <a:ln>
                <a:noFill/>
                <a:prstDash val="dash"/>
              </a:ln>
              <a:solidFill>
                <a:schemeClr val="bg1"/>
              </a:solidFill>
            </a:endParaRPr>
          </a:p>
        </p:txBody>
      </p:sp>
      <p:pic>
        <p:nvPicPr>
          <p:cNvPr id="18" name="Picture 2" descr="相关图片">
            <a:extLst>
              <a:ext uri="{FF2B5EF4-FFF2-40B4-BE49-F238E27FC236}">
                <a16:creationId xmlns:a16="http://schemas.microsoft.com/office/drawing/2014/main" id="{3F365318-2954-4163-B8C1-A8670FD4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351" y="1849404"/>
            <a:ext cx="4305885" cy="36848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latex.codecogs.com/png.latex?%5Cdpi%7B150%7D%20%5Clarge%20%5Ctheta_0%20%5Cleftarrow%20%5Ctheta_0-%5Ceta%5Cfrac%7B%5Cpartial%20f%7D%7B%5Cpartial%20%5Ctheta_0%7D">
            <a:extLst>
              <a:ext uri="{FF2B5EF4-FFF2-40B4-BE49-F238E27FC236}">
                <a16:creationId xmlns:a16="http://schemas.microsoft.com/office/drawing/2014/main" id="{2ADC094F-E26C-4DD4-B603-D5B71CDB3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3703" y="3587801"/>
            <a:ext cx="18383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http://latex.codecogs.com/png.latex?%5Cdpi%7B150%7D%20%5Clarge%20%5Ctheta_1%20%5Cleftarrow%20%5Ctheta_1-%5Ceta%5Cfrac%7B%5Cpartial%20f%7D%7B%5Cpartial%20%5Ctheta_1%7D">
            <a:extLst>
              <a:ext uri="{FF2B5EF4-FFF2-40B4-BE49-F238E27FC236}">
                <a16:creationId xmlns:a16="http://schemas.microsoft.com/office/drawing/2014/main" id="{0F1457C4-3F1D-4339-A9E7-5D0FDF9EC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6281" y="4381756"/>
            <a:ext cx="1838325" cy="6477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a:extLst>
              <a:ext uri="{FF2B5EF4-FFF2-40B4-BE49-F238E27FC236}">
                <a16:creationId xmlns:a16="http://schemas.microsoft.com/office/drawing/2014/main" id="{F6C3B6EA-16B5-4247-94CC-C3F3A24F843B}"/>
              </a:ext>
            </a:extLst>
          </p:cNvPr>
          <p:cNvGrpSpPr/>
          <p:nvPr/>
        </p:nvGrpSpPr>
        <p:grpSpPr>
          <a:xfrm>
            <a:off x="7465515" y="2712887"/>
            <a:ext cx="2096205" cy="627051"/>
            <a:chOff x="6844595" y="3470816"/>
            <a:chExt cx="2096205" cy="627051"/>
          </a:xfrm>
        </p:grpSpPr>
        <p:pic>
          <p:nvPicPr>
            <p:cNvPr id="22" name="Picture 16" descr="http://latex.codecogs.com/png.latex?%5Cdpi%7B150%7D%20%5Clarge%20%5Cvec%7B%5Ctheta%7D%20%5Cleftarrow%20%5Cvec%7B%5Ctheta%7D-%5Ceta%20%5Cnabla%20f%28%5Cvec%7B%5Ctheta%7D%29">
              <a:extLst>
                <a:ext uri="{FF2B5EF4-FFF2-40B4-BE49-F238E27FC236}">
                  <a16:creationId xmlns:a16="http://schemas.microsoft.com/office/drawing/2014/main" id="{0152E200-B843-4137-8F69-DCBCBA290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909" y="3590749"/>
              <a:ext cx="1933575" cy="352425"/>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18720F0F-7154-4087-BB7B-CB54ED6F6BDB}"/>
                </a:ext>
              </a:extLst>
            </p:cNvPr>
            <p:cNvSpPr/>
            <p:nvPr/>
          </p:nvSpPr>
          <p:spPr>
            <a:xfrm>
              <a:off x="6844595" y="3470816"/>
              <a:ext cx="2096205" cy="627051"/>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24" name="文本框 23">
            <a:extLst>
              <a:ext uri="{FF2B5EF4-FFF2-40B4-BE49-F238E27FC236}">
                <a16:creationId xmlns:a16="http://schemas.microsoft.com/office/drawing/2014/main" id="{4982321E-3015-456E-A7C0-D6FB80694A09}"/>
              </a:ext>
            </a:extLst>
          </p:cNvPr>
          <p:cNvSpPr txBox="1"/>
          <p:nvPr/>
        </p:nvSpPr>
        <p:spPr>
          <a:xfrm>
            <a:off x="6469888" y="2832819"/>
            <a:ext cx="995626" cy="369332"/>
          </a:xfrm>
          <a:prstGeom prst="rect">
            <a:avLst/>
          </a:prstGeom>
          <a:noFill/>
        </p:spPr>
        <p:txBody>
          <a:bodyPr wrap="square" rtlCol="0">
            <a:spAutoFit/>
          </a:bodyPr>
          <a:lstStyle/>
          <a:p>
            <a:r>
              <a:rPr lang="en-US" altLang="zh-CN" b="1" dirty="0">
                <a:solidFill>
                  <a:schemeClr val="bg1"/>
                </a:solidFill>
              </a:rPr>
              <a:t>Update</a:t>
            </a:r>
            <a:r>
              <a:rPr lang="en-US" altLang="zh-CN" dirty="0">
                <a:solidFill>
                  <a:schemeClr val="bg1"/>
                </a:solidFill>
              </a:rPr>
              <a:t>:</a:t>
            </a:r>
            <a:endParaRPr lang="zh-CN" altLang="en-US" dirty="0">
              <a:solidFill>
                <a:schemeClr val="bg1"/>
              </a:solidFill>
            </a:endParaRPr>
          </a:p>
        </p:txBody>
      </p:sp>
      <p:pic>
        <p:nvPicPr>
          <p:cNvPr id="13314" name="Picture 2" descr="相关图片">
            <a:extLst>
              <a:ext uri="{FF2B5EF4-FFF2-40B4-BE49-F238E27FC236}">
                <a16:creationId xmlns:a16="http://schemas.microsoft.com/office/drawing/2014/main" id="{A33F3E5F-3595-4AB5-A3F5-F44091AD3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1235" y="2061413"/>
            <a:ext cx="3820962"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灯片编号占位符 2">
            <a:extLst>
              <a:ext uri="{FF2B5EF4-FFF2-40B4-BE49-F238E27FC236}">
                <a16:creationId xmlns:a16="http://schemas.microsoft.com/office/drawing/2014/main" id="{96B67FB9-2B8D-474A-BDAC-96278AB84C42}"/>
              </a:ext>
            </a:extLst>
          </p:cNvPr>
          <p:cNvSpPr>
            <a:spLocks noGrp="1"/>
          </p:cNvSpPr>
          <p:nvPr>
            <p:ph type="sldNum" sz="quarter" idx="12"/>
          </p:nvPr>
        </p:nvSpPr>
        <p:spPr/>
        <p:txBody>
          <a:bodyPr/>
          <a:lstStyle/>
          <a:p>
            <a:fld id="{83246F95-C531-4BBA-91F1-4C98EB2C9332}" type="slidenum">
              <a:rPr lang="zh-CN" altLang="en-US" smtClean="0"/>
              <a:t>77</a:t>
            </a:fld>
            <a:endParaRPr lang="zh-CN" altLang="en-US" dirty="0"/>
          </a:p>
        </p:txBody>
      </p:sp>
      <p:sp>
        <p:nvSpPr>
          <p:cNvPr id="4" name="标题 3">
            <a:extLst>
              <a:ext uri="{FF2B5EF4-FFF2-40B4-BE49-F238E27FC236}">
                <a16:creationId xmlns:a16="http://schemas.microsoft.com/office/drawing/2014/main" id="{5E39CE92-7798-4D4E-AA17-283A4E67B40D}"/>
              </a:ext>
            </a:extLst>
          </p:cNvPr>
          <p:cNvSpPr>
            <a:spLocks noGrp="1"/>
          </p:cNvSpPr>
          <p:nvPr>
            <p:ph type="title"/>
          </p:nvPr>
        </p:nvSpPr>
        <p:spPr>
          <a:xfrm>
            <a:off x="2152650" y="365127"/>
            <a:ext cx="7886700" cy="648426"/>
          </a:xfrm>
        </p:spPr>
        <p:txBody>
          <a:bodyPr>
            <a:normAutofit fontScale="90000"/>
          </a:bodyPr>
          <a:lstStyle/>
          <a:p>
            <a:r>
              <a:rPr lang="en-US" altLang="zh-CN" b="1" dirty="0">
                <a:solidFill>
                  <a:schemeClr val="accent6">
                    <a:lumMod val="75000"/>
                  </a:schemeClr>
                </a:solidFill>
              </a:rPr>
              <a:t> </a:t>
            </a:r>
            <a:r>
              <a:rPr lang="zh-CN" altLang="en-US" b="1" dirty="0">
                <a:solidFill>
                  <a:schemeClr val="accent6">
                    <a:lumMod val="75000"/>
                  </a:schemeClr>
                </a:solidFill>
              </a:rPr>
              <a:t>更新神经网络中的参数</a:t>
            </a:r>
          </a:p>
        </p:txBody>
      </p:sp>
      <p:sp>
        <p:nvSpPr>
          <p:cNvPr id="9" name="矩形 8">
            <a:extLst>
              <a:ext uri="{FF2B5EF4-FFF2-40B4-BE49-F238E27FC236}">
                <a16:creationId xmlns:a16="http://schemas.microsoft.com/office/drawing/2014/main" id="{94B82B1C-739C-47F5-8D8B-D57591173409}"/>
              </a:ext>
            </a:extLst>
          </p:cNvPr>
          <p:cNvSpPr/>
          <p:nvPr/>
        </p:nvSpPr>
        <p:spPr>
          <a:xfrm>
            <a:off x="7651873" y="3204973"/>
            <a:ext cx="2751084" cy="369332"/>
          </a:xfrm>
          <a:prstGeom prst="rect">
            <a:avLst/>
          </a:prstGeom>
        </p:spPr>
        <p:txBody>
          <a:bodyPr wrap="square">
            <a:spAutoFit/>
          </a:bodyPr>
          <a:lstStyle/>
          <a:p>
            <a:r>
              <a:rPr lang="en-GB" altLang="zh-CN" b="1" dirty="0">
                <a:solidFill>
                  <a:schemeClr val="bg1"/>
                </a:solidFill>
              </a:rPr>
              <a:t>Update Parameters:</a:t>
            </a:r>
            <a:endParaRPr lang="ru-RU" altLang="zh-CN" b="1" dirty="0">
              <a:solidFill>
                <a:schemeClr val="bg1"/>
              </a:solidFill>
            </a:endParaRPr>
          </a:p>
        </p:txBody>
      </p:sp>
      <p:pic>
        <p:nvPicPr>
          <p:cNvPr id="10" name="图片 9">
            <a:extLst>
              <a:ext uri="{FF2B5EF4-FFF2-40B4-BE49-F238E27FC236}">
                <a16:creationId xmlns:a16="http://schemas.microsoft.com/office/drawing/2014/main" id="{B6782511-FBE4-4981-BA92-AA7A5F9E981B}"/>
              </a:ext>
            </a:extLst>
          </p:cNvPr>
          <p:cNvPicPr>
            <a:picLocks noChangeAspect="1"/>
          </p:cNvPicPr>
          <p:nvPr/>
        </p:nvPicPr>
        <p:blipFill>
          <a:blip r:embed="rId3"/>
          <a:stretch>
            <a:fillRect/>
          </a:stretch>
        </p:blipFill>
        <p:spPr>
          <a:xfrm>
            <a:off x="2152650" y="1261973"/>
            <a:ext cx="5044276" cy="3886000"/>
          </a:xfrm>
          <a:prstGeom prst="rect">
            <a:avLst/>
          </a:prstGeom>
        </p:spPr>
      </p:pic>
      <p:sp>
        <p:nvSpPr>
          <p:cNvPr id="11" name="文本框 10">
            <a:extLst>
              <a:ext uri="{FF2B5EF4-FFF2-40B4-BE49-F238E27FC236}">
                <a16:creationId xmlns:a16="http://schemas.microsoft.com/office/drawing/2014/main" id="{7553523C-127C-4BE0-90B8-8095ECAFC1D1}"/>
              </a:ext>
            </a:extLst>
          </p:cNvPr>
          <p:cNvSpPr txBox="1"/>
          <p:nvPr/>
        </p:nvSpPr>
        <p:spPr>
          <a:xfrm>
            <a:off x="7612625" y="1479277"/>
            <a:ext cx="2790332" cy="369332"/>
          </a:xfrm>
          <a:prstGeom prst="rect">
            <a:avLst/>
          </a:prstGeom>
          <a:noFill/>
        </p:spPr>
        <p:txBody>
          <a:bodyPr wrap="square" rtlCol="0">
            <a:spAutoFit/>
          </a:bodyPr>
          <a:lstStyle/>
          <a:p>
            <a:r>
              <a:rPr lang="en-US" altLang="zh-CN" b="1" dirty="0">
                <a:solidFill>
                  <a:schemeClr val="bg1"/>
                </a:solidFill>
              </a:rPr>
              <a:t>minimize loss function</a:t>
            </a:r>
            <a:endParaRPr lang="zh-CN" altLang="en-US" b="1" dirty="0">
              <a:solidFill>
                <a:schemeClr val="bg1"/>
              </a:solidFill>
            </a:endParaRPr>
          </a:p>
        </p:txBody>
      </p:sp>
      <p:sp>
        <p:nvSpPr>
          <p:cNvPr id="12" name="矩形 11">
            <a:extLst>
              <a:ext uri="{FF2B5EF4-FFF2-40B4-BE49-F238E27FC236}">
                <a16:creationId xmlns:a16="http://schemas.microsoft.com/office/drawing/2014/main" id="{7AEAB4C5-4BAC-426C-BE9F-28775844B453}"/>
              </a:ext>
            </a:extLst>
          </p:cNvPr>
          <p:cNvSpPr/>
          <p:nvPr/>
        </p:nvSpPr>
        <p:spPr>
          <a:xfrm>
            <a:off x="2904465" y="5435344"/>
            <a:ext cx="2749471" cy="400110"/>
          </a:xfrm>
          <a:prstGeom prst="rect">
            <a:avLst/>
          </a:prstGeom>
        </p:spPr>
        <p:txBody>
          <a:bodyPr wrap="none">
            <a:spAutoFit/>
          </a:bodyPr>
          <a:lstStyle/>
          <a:p>
            <a:r>
              <a:rPr lang="zh-CN" altLang="en-US" sz="2000" dirty="0">
                <a:solidFill>
                  <a:schemeClr val="bg1"/>
                </a:solidFill>
              </a:rPr>
              <a:t>如何高效地更新参数？</a:t>
            </a:r>
          </a:p>
        </p:txBody>
      </p:sp>
      <p:sp>
        <p:nvSpPr>
          <p:cNvPr id="2" name="矩形 1">
            <a:extLst>
              <a:ext uri="{FF2B5EF4-FFF2-40B4-BE49-F238E27FC236}">
                <a16:creationId xmlns:a16="http://schemas.microsoft.com/office/drawing/2014/main" id="{CFE5FD64-4610-4FE8-BD45-6DE58ECB8378}"/>
              </a:ext>
            </a:extLst>
          </p:cNvPr>
          <p:cNvSpPr/>
          <p:nvPr/>
        </p:nvSpPr>
        <p:spPr>
          <a:xfrm>
            <a:off x="5772969" y="5435344"/>
            <a:ext cx="3972562" cy="369332"/>
          </a:xfrm>
          <a:prstGeom prst="rect">
            <a:avLst/>
          </a:prstGeom>
        </p:spPr>
        <p:txBody>
          <a:bodyPr wrap="none">
            <a:spAutoFit/>
          </a:bodyPr>
          <a:lstStyle/>
          <a:p>
            <a:r>
              <a:rPr lang="zh-CN" altLang="en-US" b="1" dirty="0">
                <a:solidFill>
                  <a:schemeClr val="bg1"/>
                </a:solidFill>
              </a:rPr>
              <a:t>误差反传播算法（</a:t>
            </a:r>
            <a:r>
              <a:rPr lang="en-US" altLang="zh-CN" b="1" dirty="0">
                <a:solidFill>
                  <a:schemeClr val="bg1"/>
                </a:solidFill>
              </a:rPr>
              <a:t>Backpropagation</a:t>
            </a:r>
            <a:r>
              <a:rPr lang="zh-CN" altLang="en-US" b="1" dirty="0">
                <a:solidFill>
                  <a:schemeClr val="bg1"/>
                </a:solidFill>
              </a:rPr>
              <a:t>）</a:t>
            </a:r>
            <a:endParaRPr lang="zh-CN" altLang="en-US" dirty="0">
              <a:solidFill>
                <a:schemeClr val="bg1"/>
              </a:solidFill>
            </a:endParaRPr>
          </a:p>
        </p:txBody>
      </p:sp>
      <p:pic>
        <p:nvPicPr>
          <p:cNvPr id="12294" name="Picture 6" descr="http://latex.codecogs.com/png.latex?%5Cdpi%7B100%7D%20%5CLARGE%20E%3D%5Cfrac%7B1%7D%7B2%7D%5Csum_%7Bj%3D1%7D%5El%28%5Chat%20y_j%20-%20y_j%29%5E2">
            <a:extLst>
              <a:ext uri="{FF2B5EF4-FFF2-40B4-BE49-F238E27FC236}">
                <a16:creationId xmlns:a16="http://schemas.microsoft.com/office/drawing/2014/main" id="{5EA27B8A-4E55-4099-88BC-7247D5FB2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874" y="2059701"/>
            <a:ext cx="22193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latex.codecogs.com/png.latex?%5Cdpi%7B100%7D%20%5CLARGE%20%5Cvec%7Bw%7D%20%5Cleftarrow%20%5Cvec%7Bw%7D-%5Ceta%20%5Cnabla%20E">
            <a:extLst>
              <a:ext uri="{FF2B5EF4-FFF2-40B4-BE49-F238E27FC236}">
                <a16:creationId xmlns:a16="http://schemas.microsoft.com/office/drawing/2014/main" id="{64517D43-1CDC-437F-ADC2-D93E2E034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4496" y="3972315"/>
            <a:ext cx="17430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latex.codecogs.com/png.latex?%5Cdpi%7B100%7D%20%5CLARGE%20%5Cvec%7Bb%7D%20%5Cleftarrow%20%5Cvec%7Bb%7D-%5Ceta%20%5Cnabla%20E">
            <a:extLst>
              <a:ext uri="{FF2B5EF4-FFF2-40B4-BE49-F238E27FC236}">
                <a16:creationId xmlns:a16="http://schemas.microsoft.com/office/drawing/2014/main" id="{7E89E234-5235-40A6-A906-329D667D04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4982" y="4569097"/>
            <a:ext cx="1562100"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369AE064-429F-43D1-85C8-0DC22D322CD3}"/>
              </a:ext>
            </a:extLst>
          </p:cNvPr>
          <p:cNvSpPr>
            <a:spLocks noGrp="1"/>
          </p:cNvSpPr>
          <p:nvPr>
            <p:ph type="title"/>
          </p:nvPr>
        </p:nvSpPr>
        <p:spPr>
          <a:xfrm>
            <a:off x="2152650" y="365127"/>
            <a:ext cx="7886700" cy="650874"/>
          </a:xfrm>
        </p:spPr>
        <p:txBody>
          <a:bodyPr>
            <a:normAutofit fontScale="90000"/>
          </a:bodyPr>
          <a:lstStyle/>
          <a:p>
            <a:r>
              <a:rPr lang="en-US" altLang="zh-CN" b="1" dirty="0">
                <a:solidFill>
                  <a:schemeClr val="accent6">
                    <a:lumMod val="75000"/>
                  </a:schemeClr>
                </a:solidFill>
              </a:rPr>
              <a:t>Backpropagation</a:t>
            </a:r>
            <a:endParaRPr lang="zh-CN" altLang="en-US" dirty="0"/>
          </a:p>
        </p:txBody>
      </p:sp>
      <p:pic>
        <p:nvPicPr>
          <p:cNvPr id="12294" name="Picture 6" descr="http://latex.codecogs.com/png.latex?%5CLARGE%20%5Chat%20y_2%3Df%28%5Cbeta_2-b_2%5E%7B%282%29%7D%29">
            <a:extLst>
              <a:ext uri="{FF2B5EF4-FFF2-40B4-BE49-F238E27FC236}">
                <a16:creationId xmlns:a16="http://schemas.microsoft.com/office/drawing/2014/main" id="{76E8F796-D1AE-42E6-978B-F9B42D450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850" y="3849508"/>
            <a:ext cx="2047875" cy="39052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E2CA6E24-7467-4449-94DA-2422BB471A1C}"/>
              </a:ext>
            </a:extLst>
          </p:cNvPr>
          <p:cNvSpPr/>
          <p:nvPr/>
        </p:nvSpPr>
        <p:spPr>
          <a:xfrm>
            <a:off x="4808687" y="5489031"/>
            <a:ext cx="763929" cy="86732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7" name="图片 6">
            <a:extLst>
              <a:ext uri="{FF2B5EF4-FFF2-40B4-BE49-F238E27FC236}">
                <a16:creationId xmlns:a16="http://schemas.microsoft.com/office/drawing/2014/main" id="{3FF3DCBB-4EEF-497D-B9FB-0A83FD49AA80}"/>
              </a:ext>
            </a:extLst>
          </p:cNvPr>
          <p:cNvPicPr>
            <a:picLocks noChangeAspect="1"/>
          </p:cNvPicPr>
          <p:nvPr/>
        </p:nvPicPr>
        <p:blipFill>
          <a:blip r:embed="rId4"/>
          <a:stretch>
            <a:fillRect/>
          </a:stretch>
        </p:blipFill>
        <p:spPr>
          <a:xfrm>
            <a:off x="2002334" y="1130141"/>
            <a:ext cx="5053219" cy="4216534"/>
          </a:xfrm>
          <a:prstGeom prst="rect">
            <a:avLst/>
          </a:prstGeom>
        </p:spPr>
      </p:pic>
      <p:pic>
        <p:nvPicPr>
          <p:cNvPr id="11" name="Picture 10" descr="http://latex.codecogs.com/png.latex?%5Cdpi%7B100%7D%20%5CLARGE%20%5Calpha_3%3D%5Csum_%7Bk%3D1%7D%5E3%20w_%7Bk3%7D%5E%7B%281%29%7Dx_k">
            <a:extLst>
              <a:ext uri="{FF2B5EF4-FFF2-40B4-BE49-F238E27FC236}">
                <a16:creationId xmlns:a16="http://schemas.microsoft.com/office/drawing/2014/main" id="{08B6F9C7-FF52-4378-88FC-D51839F69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5434" y="1150191"/>
            <a:ext cx="1743075" cy="8191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latex.codecogs.com/png.latex?%5Cdpi%7B100%7D%20%5CLARGE%20%5Cbeta_2%3D%5Csum_%7Bi%3D1%7D%5E4%20w_%7Bi2%7D%5E%7B%282%29%7Dh_i">
            <a:extLst>
              <a:ext uri="{FF2B5EF4-FFF2-40B4-BE49-F238E27FC236}">
                <a16:creationId xmlns:a16="http://schemas.microsoft.com/office/drawing/2014/main" id="{42D092BA-6608-46F8-ADCC-99591EA2F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3058" y="2804339"/>
            <a:ext cx="1695450" cy="8096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latex.codecogs.com/png.latex?%5Cdpi%7B100%7D%20%5CLARGE%20h_3%3Df%28%5Calpha_3-b_3%5E%7B%281%29%7D%29">
            <a:extLst>
              <a:ext uri="{FF2B5EF4-FFF2-40B4-BE49-F238E27FC236}">
                <a16:creationId xmlns:a16="http://schemas.microsoft.com/office/drawing/2014/main" id="{1CAA4083-223D-4BAF-A562-3FF53BA3E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2851" y="2191270"/>
            <a:ext cx="18954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latex.codecogs.com/png.latex?%5Cdpi%7B100%7D%20%5CLARGE%20E%3D%5Cfrac%7B1%7D%7B2%7D%5Csum_%7Bj%3D1%7D%5E3%28%5Chat%20y_j%20-%20y_j%29%5E2">
            <a:extLst>
              <a:ext uri="{FF2B5EF4-FFF2-40B4-BE49-F238E27FC236}">
                <a16:creationId xmlns:a16="http://schemas.microsoft.com/office/drawing/2014/main" id="{AB11CF0F-E580-4920-A4A5-04946E3D35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925" y="4475576"/>
            <a:ext cx="22193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latex.codecogs.com/png.latex?%5Cdpi%7B100%7D%20%5CLARGE%20w_%7B32%7D%5E%7B%282%29%7D%20%5Cleftarrow%20w_%7B32%7D%5E%7B%282%29%7D%20-%20%5Ceta%20%5Cfrac%7B%5Cpartial%20E%7D%7B%5Cpartial%20w_%7B32%7D%5E%7B%282%29%7D%7D">
            <a:extLst>
              <a:ext uri="{FF2B5EF4-FFF2-40B4-BE49-F238E27FC236}">
                <a16:creationId xmlns:a16="http://schemas.microsoft.com/office/drawing/2014/main" id="{98AA4F8D-585D-450A-8545-60DC570686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5139" y="5597713"/>
            <a:ext cx="2409825"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9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500"/>
                                        <p:tgtEl>
                                          <p:spTgt spid="13314"/>
                                        </p:tgtEl>
                                      </p:cBhvr>
                                    </p:animEffect>
                                  </p:childTnLst>
                                </p:cTn>
                              </p:par>
                              <p:par>
                                <p:cTn id="16" presetID="10" presetClass="entr" presetSubtype="0" fill="hold" nodeType="with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fade">
                                      <p:cBhvr>
                                        <p:cTn id="18" dur="500"/>
                                        <p:tgtEl>
                                          <p:spTgt spid="122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20"/>
                                        </p:tgtEl>
                                        <p:attrNameLst>
                                          <p:attrName>style.visibility</p:attrName>
                                        </p:attrNameLst>
                                      </p:cBhvr>
                                      <p:to>
                                        <p:strVal val="visible"/>
                                      </p:to>
                                    </p:set>
                                    <p:animEffect transition="in" filter="fade">
                                      <p:cBhvr>
                                        <p:cTn id="23" dur="500"/>
                                        <p:tgtEl>
                                          <p:spTgt spid="133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22"/>
                                        </p:tgtEl>
                                        <p:attrNameLst>
                                          <p:attrName>style.visibility</p:attrName>
                                        </p:attrNameLst>
                                      </p:cBhvr>
                                      <p:to>
                                        <p:strVal val="visible"/>
                                      </p:to>
                                    </p:set>
                                    <p:animEffect transition="in" filter="fade">
                                      <p:cBhvr>
                                        <p:cTn id="28" dur="500"/>
                                        <p:tgtEl>
                                          <p:spTgt spid="133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4" name="组合 3">
            <a:extLst>
              <a:ext uri="{FF2B5EF4-FFF2-40B4-BE49-F238E27FC236}">
                <a16:creationId xmlns:a16="http://schemas.microsoft.com/office/drawing/2014/main" id="{709F63B8-D052-458D-88F0-DF8AF36702DA}"/>
              </a:ext>
            </a:extLst>
          </p:cNvPr>
          <p:cNvGrpSpPr/>
          <p:nvPr/>
        </p:nvGrpSpPr>
        <p:grpSpPr>
          <a:xfrm>
            <a:off x="8952655" y="4939069"/>
            <a:ext cx="1620419" cy="890431"/>
            <a:chOff x="364496" y="4961430"/>
            <a:chExt cx="1620419" cy="890431"/>
          </a:xfrm>
        </p:grpSpPr>
        <p:sp>
          <p:nvSpPr>
            <p:cNvPr id="47" name="矩形 46">
              <a:extLst>
                <a:ext uri="{FF2B5EF4-FFF2-40B4-BE49-F238E27FC236}">
                  <a16:creationId xmlns:a16="http://schemas.microsoft.com/office/drawing/2014/main" id="{1BA3DC0D-DEF1-4BBE-9F28-0EACCD087CE6}"/>
                </a:ext>
              </a:extLst>
            </p:cNvPr>
            <p:cNvSpPr/>
            <p:nvPr/>
          </p:nvSpPr>
          <p:spPr>
            <a:xfrm>
              <a:off x="364496" y="4961430"/>
              <a:ext cx="1620419" cy="8904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3314" name="Picture 2" descr="http://latex.codecogs.com/png.latex?%5CLARGE%20%5Cfrac%7B%5Cpartial%20%5Cbeta_2%7D%7B%5Cpartial%20w_%7B32%7D%5E%7B%282%29%7D%7D%3Dh_3">
              <a:extLst>
                <a:ext uri="{FF2B5EF4-FFF2-40B4-BE49-F238E27FC236}">
                  <a16:creationId xmlns:a16="http://schemas.microsoft.com/office/drawing/2014/main" id="{5D7A4814-6B91-4320-BA27-DE1FA2EA4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30" y="5056114"/>
              <a:ext cx="1323975" cy="7902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a:extLst>
              <a:ext uri="{FF2B5EF4-FFF2-40B4-BE49-F238E27FC236}">
                <a16:creationId xmlns:a16="http://schemas.microsoft.com/office/drawing/2014/main" id="{AD842FCD-A888-447E-A07B-691541C81D21}"/>
              </a:ext>
            </a:extLst>
          </p:cNvPr>
          <p:cNvGrpSpPr/>
          <p:nvPr/>
        </p:nvGrpSpPr>
        <p:grpSpPr>
          <a:xfrm>
            <a:off x="4066595" y="4955954"/>
            <a:ext cx="4665973" cy="1762758"/>
            <a:chOff x="2537715" y="4983730"/>
            <a:chExt cx="4565612" cy="1695849"/>
          </a:xfrm>
        </p:grpSpPr>
        <p:pic>
          <p:nvPicPr>
            <p:cNvPr id="13316" name="Picture 4" descr="http://latex.codecogs.com/png.latex?%5CLARGE%20%5Cbegin%7Balign*%7D%20%5Cfrac%7B%5Cpartial%20%5Chat%20y_2%7D%7B%5Cpartial%20%5Cbeta_2%7D%20%26%20%3D%20f%27%28%5Cbeta_2-b_2%5E%7B%282%29%7D%29%20%5C%5C%20%26%3Df%28%5Cbeta_2-b_2%5E%7B%282%29%7D%29%281-f%28%5Cbeta_2-b_2%5E%7B%282%29%7D%29%29%20%5C%5C%20%26%3D%5Chat%20y_2%281-%20%5Chat%20y_2%29%20%5Cend%7Balign*%7D">
              <a:extLst>
                <a:ext uri="{FF2B5EF4-FFF2-40B4-BE49-F238E27FC236}">
                  <a16:creationId xmlns:a16="http://schemas.microsoft.com/office/drawing/2014/main" id="{E4CE00BD-0067-4EAD-8B89-DC78200A6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52" y="5053896"/>
              <a:ext cx="4400550" cy="1543050"/>
            </a:xfrm>
            <a:prstGeom prst="rect">
              <a:avLst/>
            </a:prstGeom>
            <a:noFill/>
            <a:extLst>
              <a:ext uri="{909E8E84-426E-40DD-AFC4-6F175D3DCCD1}">
                <a14:hiddenFill xmlns:a14="http://schemas.microsoft.com/office/drawing/2010/main">
                  <a:solidFill>
                    <a:srgbClr val="FFFFFF"/>
                  </a:solidFill>
                </a14:hiddenFill>
              </a:ext>
            </a:extLst>
          </p:spPr>
        </p:pic>
        <p:sp>
          <p:nvSpPr>
            <p:cNvPr id="49" name="矩形 48">
              <a:extLst>
                <a:ext uri="{FF2B5EF4-FFF2-40B4-BE49-F238E27FC236}">
                  <a16:creationId xmlns:a16="http://schemas.microsoft.com/office/drawing/2014/main" id="{F5439DCF-D6B7-4FD2-A0BE-B3F2DAF01B85}"/>
                </a:ext>
              </a:extLst>
            </p:cNvPr>
            <p:cNvSpPr/>
            <p:nvPr/>
          </p:nvSpPr>
          <p:spPr>
            <a:xfrm>
              <a:off x="2537715" y="4983730"/>
              <a:ext cx="4565612" cy="16958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cxnSp>
        <p:nvCxnSpPr>
          <p:cNvPr id="28" name="直接箭头连接符 27">
            <a:extLst>
              <a:ext uri="{FF2B5EF4-FFF2-40B4-BE49-F238E27FC236}">
                <a16:creationId xmlns:a16="http://schemas.microsoft.com/office/drawing/2014/main" id="{8C13F4B5-60AA-4196-AE9C-0C8818A1F9F3}"/>
              </a:ext>
            </a:extLst>
          </p:cNvPr>
          <p:cNvCxnSpPr>
            <a:cxnSpLocks/>
          </p:cNvCxnSpPr>
          <p:nvPr/>
        </p:nvCxnSpPr>
        <p:spPr>
          <a:xfrm>
            <a:off x="6096001" y="4432459"/>
            <a:ext cx="1" cy="494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320" name="Picture 8" descr="http://latex.codecogs.com/png.latex?%5CLARGE%20%3D%5Chat%20y_2%281-%5Chat%20y_2%29%28%5Chat%20y_2%20-%20y_2%29h_3">
            <a:extLst>
              <a:ext uri="{FF2B5EF4-FFF2-40B4-BE49-F238E27FC236}">
                <a16:creationId xmlns:a16="http://schemas.microsoft.com/office/drawing/2014/main" id="{D69D4637-BB22-4A97-BE8A-CF605AE1B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094" y="3874328"/>
            <a:ext cx="2867025" cy="304800"/>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a:extLst>
              <a:ext uri="{FF2B5EF4-FFF2-40B4-BE49-F238E27FC236}">
                <a16:creationId xmlns:a16="http://schemas.microsoft.com/office/drawing/2014/main" id="{127DF272-EA68-4C05-9059-35DDEBA1FF81}"/>
              </a:ext>
            </a:extLst>
          </p:cNvPr>
          <p:cNvSpPr txBox="1"/>
          <p:nvPr/>
        </p:nvSpPr>
        <p:spPr>
          <a:xfrm>
            <a:off x="5424363" y="3176917"/>
            <a:ext cx="1204944" cy="369332"/>
          </a:xfrm>
          <a:prstGeom prst="rect">
            <a:avLst/>
          </a:prstGeom>
          <a:noFill/>
          <a:ln w="6350">
            <a:solidFill>
              <a:schemeClr val="tx1"/>
            </a:solidFill>
          </a:ln>
        </p:spPr>
        <p:txBody>
          <a:bodyPr wrap="square" rtlCol="0">
            <a:spAutoFit/>
          </a:bodyPr>
          <a:lstStyle/>
          <a:p>
            <a:r>
              <a:rPr lang="en-US" altLang="zh-CN" b="1" dirty="0">
                <a:solidFill>
                  <a:schemeClr val="bg1"/>
                </a:solidFill>
              </a:rPr>
              <a:t>Chain rule</a:t>
            </a:r>
            <a:endParaRPr lang="zh-CN" altLang="en-US" b="1" dirty="0">
              <a:solidFill>
                <a:schemeClr val="bg1"/>
              </a:solidFill>
            </a:endParaRPr>
          </a:p>
        </p:txBody>
      </p:sp>
      <p:sp>
        <p:nvSpPr>
          <p:cNvPr id="59" name="箭头: 右弧形 58">
            <a:extLst>
              <a:ext uri="{FF2B5EF4-FFF2-40B4-BE49-F238E27FC236}">
                <a16:creationId xmlns:a16="http://schemas.microsoft.com/office/drawing/2014/main" id="{6BE87BC7-20E2-4D71-8474-7D1961FDDC5A}"/>
              </a:ext>
            </a:extLst>
          </p:cNvPr>
          <p:cNvSpPr/>
          <p:nvPr/>
        </p:nvSpPr>
        <p:spPr>
          <a:xfrm>
            <a:off x="10048904" y="674966"/>
            <a:ext cx="143450" cy="7423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0" name="箭头: 右弧形 59">
            <a:extLst>
              <a:ext uri="{FF2B5EF4-FFF2-40B4-BE49-F238E27FC236}">
                <a16:creationId xmlns:a16="http://schemas.microsoft.com/office/drawing/2014/main" id="{EC46338E-3D01-49F0-960E-BA3C79C3C30B}"/>
              </a:ext>
            </a:extLst>
          </p:cNvPr>
          <p:cNvSpPr/>
          <p:nvPr/>
        </p:nvSpPr>
        <p:spPr>
          <a:xfrm>
            <a:off x="10048904" y="1643151"/>
            <a:ext cx="134502" cy="6662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矩形 1">
            <a:extLst>
              <a:ext uri="{FF2B5EF4-FFF2-40B4-BE49-F238E27FC236}">
                <a16:creationId xmlns:a16="http://schemas.microsoft.com/office/drawing/2014/main" id="{01BD37AF-BABF-4C8D-A57A-444F469FF68A}"/>
              </a:ext>
            </a:extLst>
          </p:cNvPr>
          <p:cNvSpPr/>
          <p:nvPr/>
        </p:nvSpPr>
        <p:spPr>
          <a:xfrm>
            <a:off x="7387068" y="3688991"/>
            <a:ext cx="2320233" cy="6439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矩形 2">
            <a:extLst>
              <a:ext uri="{FF2B5EF4-FFF2-40B4-BE49-F238E27FC236}">
                <a16:creationId xmlns:a16="http://schemas.microsoft.com/office/drawing/2014/main" id="{572037F5-FB56-403B-B817-8946FB2FB877}"/>
              </a:ext>
            </a:extLst>
          </p:cNvPr>
          <p:cNvSpPr/>
          <p:nvPr/>
        </p:nvSpPr>
        <p:spPr>
          <a:xfrm>
            <a:off x="5348866" y="3590137"/>
            <a:ext cx="962286" cy="794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2290" name="Picture 2" descr="http://latex.codecogs.com/png.latex?%5CLARGE%20g_2">
            <a:extLst>
              <a:ext uri="{FF2B5EF4-FFF2-40B4-BE49-F238E27FC236}">
                <a16:creationId xmlns:a16="http://schemas.microsoft.com/office/drawing/2014/main" id="{70832976-4DEC-4E9D-8815-E89DD857B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3592" y="3385911"/>
            <a:ext cx="238125" cy="190500"/>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DF2A720C-C817-4B4A-9B6C-C58BD80FD964}"/>
              </a:ext>
            </a:extLst>
          </p:cNvPr>
          <p:cNvPicPr>
            <a:picLocks noChangeAspect="1"/>
          </p:cNvPicPr>
          <p:nvPr/>
        </p:nvPicPr>
        <p:blipFill>
          <a:blip r:embed="rId7"/>
          <a:stretch>
            <a:fillRect/>
          </a:stretch>
        </p:blipFill>
        <p:spPr>
          <a:xfrm>
            <a:off x="2407021" y="48328"/>
            <a:ext cx="4583433" cy="3203850"/>
          </a:xfrm>
          <a:prstGeom prst="rect">
            <a:avLst/>
          </a:prstGeom>
        </p:spPr>
      </p:pic>
      <p:pic>
        <p:nvPicPr>
          <p:cNvPr id="31" name="Picture 2" descr="http://latex.codecogs.com/png.latex?%5Cdpi%7B100%7D%20%5CLARGE%20%5Cbeta_2%3D%5Csum_%7Bi%3D1%7D%5E4%20w_%7Bi2%7D%5E%7B%282%29%7Dh_i">
            <a:extLst>
              <a:ext uri="{FF2B5EF4-FFF2-40B4-BE49-F238E27FC236}">
                <a16:creationId xmlns:a16="http://schemas.microsoft.com/office/drawing/2014/main" id="{B08B8783-B236-44AB-9822-240CA1B2FF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1953" y="175089"/>
            <a:ext cx="1695450" cy="8096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latex.codecogs.com/png.latex?%5CLARGE%20%5Chat%20y_2%3Df%28%5Cbeta_2-b_2%5E%7B%282%29%7D%29">
            <a:extLst>
              <a:ext uri="{FF2B5EF4-FFF2-40B4-BE49-F238E27FC236}">
                <a16:creationId xmlns:a16="http://schemas.microsoft.com/office/drawing/2014/main" id="{3F3A391E-F60B-4B78-B618-12BA6B3FF7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0279" y="1200342"/>
            <a:ext cx="20478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latex.codecogs.com/png.latex?%5Cdpi%7B100%7D%20%5CLARGE%20w_%7B32%7D%5E%7B%282%29%7D%20%5Cleftarrow%20w_%7B32%7D%5E%7B%282%29%7D%20-%20%5Ceta%20%5Cfrac%7B%5Cpartial%20E%7D%7B%5Cpartial%20w_%7B32%7D%5E%7B%282%29%7D%7D">
            <a:extLst>
              <a:ext uri="{FF2B5EF4-FFF2-40B4-BE49-F238E27FC236}">
                <a16:creationId xmlns:a16="http://schemas.microsoft.com/office/drawing/2014/main" id="{156A933B-7CDF-431E-8584-10430C92C6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5521" y="2957888"/>
            <a:ext cx="2100261" cy="512697"/>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接箭头连接符 34">
            <a:extLst>
              <a:ext uri="{FF2B5EF4-FFF2-40B4-BE49-F238E27FC236}">
                <a16:creationId xmlns:a16="http://schemas.microsoft.com/office/drawing/2014/main" id="{3B54A1E2-2C4C-4CA4-B704-79733A8427D3}"/>
              </a:ext>
            </a:extLst>
          </p:cNvPr>
          <p:cNvCxnSpPr>
            <a:cxnSpLocks/>
          </p:cNvCxnSpPr>
          <p:nvPr/>
        </p:nvCxnSpPr>
        <p:spPr>
          <a:xfrm flipH="1">
            <a:off x="2774167" y="4414721"/>
            <a:ext cx="2674745" cy="546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46D31822-6465-4FCC-A588-EA5B79F28746}"/>
              </a:ext>
            </a:extLst>
          </p:cNvPr>
          <p:cNvCxnSpPr>
            <a:cxnSpLocks/>
            <a:endCxn id="47" idx="0"/>
          </p:cNvCxnSpPr>
          <p:nvPr/>
        </p:nvCxnSpPr>
        <p:spPr>
          <a:xfrm>
            <a:off x="6743092" y="4398934"/>
            <a:ext cx="3019773" cy="540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BCADD705-0573-4CD5-AB80-D1B04DC8EE9B}"/>
              </a:ext>
            </a:extLst>
          </p:cNvPr>
          <p:cNvGrpSpPr/>
          <p:nvPr/>
        </p:nvGrpSpPr>
        <p:grpSpPr>
          <a:xfrm>
            <a:off x="1718615" y="4955955"/>
            <a:ext cx="2036397" cy="890431"/>
            <a:chOff x="194614" y="4955954"/>
            <a:chExt cx="2036397" cy="890431"/>
          </a:xfrm>
        </p:grpSpPr>
        <p:sp>
          <p:nvSpPr>
            <p:cNvPr id="51" name="矩形 50">
              <a:extLst>
                <a:ext uri="{FF2B5EF4-FFF2-40B4-BE49-F238E27FC236}">
                  <a16:creationId xmlns:a16="http://schemas.microsoft.com/office/drawing/2014/main" id="{2C2AAA1E-D12B-4425-950E-4F4C769F87AB}"/>
                </a:ext>
              </a:extLst>
            </p:cNvPr>
            <p:cNvSpPr/>
            <p:nvPr/>
          </p:nvSpPr>
          <p:spPr>
            <a:xfrm>
              <a:off x="194614" y="4955954"/>
              <a:ext cx="2036397" cy="8904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4340" name="Picture 4" descr="http://latex.codecogs.com/png.latex?%5Cdpi%7B100%7D%20%5CLARGE%20%5Cfrac%7B%5Cpartial%20E%7D%7B%5Cpartial%20%5Chat%20y_2%7D%3D%20%5Chat%20y_2%20-%20y_2">
              <a:extLst>
                <a:ext uri="{FF2B5EF4-FFF2-40B4-BE49-F238E27FC236}">
                  <a16:creationId xmlns:a16="http://schemas.microsoft.com/office/drawing/2014/main" id="{A61D7F73-5726-41F0-8049-80C95BC258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999" y="5092712"/>
              <a:ext cx="1533525" cy="628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2" name="Picture 6" descr="http://latex.codecogs.com/png.latex?%5Cdpi%7B100%7D%20%5CLARGE%20%5Cfrac%7B%5Cpartial%20E%7D%7B%5Cpartial%20w_%7B32%7D%5E%7B%282%29%7D%7D%20%3D%20%5Cfrac%7B%5Cpartial%20E%7D%7B%5Cpartial%20%5Chat%20y_2%7D.%5Cfrac%7B%5Cpartial%20%5Chat%20y_2%7D%7B%5Cpartial%20%5Cbeta_2%7D%20.%5Cfrac%7B%5Cpartial%20%5Cbeta_2%7D%7B%5Cpartial%20w_%7B32%7D%5E%7B%282%29%7D%7D">
            <a:extLst>
              <a:ext uri="{FF2B5EF4-FFF2-40B4-BE49-F238E27FC236}">
                <a16:creationId xmlns:a16="http://schemas.microsoft.com/office/drawing/2014/main" id="{DF25CE94-BD26-495D-9F8A-C2B6822D6C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09179" y="3669928"/>
            <a:ext cx="2581275" cy="7048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latex.codecogs.com/png.latex?%5Cdpi%7B100%7D%20%5CLARGE%20E%3D%5Cfrac%7B1%7D%7B2%7D%5Csum_%7Bj%3D1%7D%5E3%28%5Chat%20y_j%20-%20y_j%29%5E2">
            <a:extLst>
              <a:ext uri="{FF2B5EF4-FFF2-40B4-BE49-F238E27FC236}">
                <a16:creationId xmlns:a16="http://schemas.microsoft.com/office/drawing/2014/main" id="{00ECBD22-2D3F-4FC5-8A1A-04D80DE534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0251" y="1995551"/>
            <a:ext cx="2219325" cy="8382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505C2B65-35D2-4803-9A38-1A15894E2ED6}"/>
              </a:ext>
            </a:extLst>
          </p:cNvPr>
          <p:cNvSpPr txBox="1"/>
          <p:nvPr/>
        </p:nvSpPr>
        <p:spPr>
          <a:xfrm>
            <a:off x="7934957" y="3323836"/>
            <a:ext cx="1017697" cy="369332"/>
          </a:xfrm>
          <a:prstGeom prst="rect">
            <a:avLst/>
          </a:prstGeom>
          <a:noFill/>
        </p:spPr>
        <p:txBody>
          <a:bodyPr wrap="square" rtlCol="0">
            <a:spAutoFit/>
          </a:bodyPr>
          <a:lstStyle/>
          <a:p>
            <a:r>
              <a:rPr lang="zh-CN" altLang="en-US" dirty="0">
                <a:solidFill>
                  <a:schemeClr val="bg1"/>
                </a:solidFill>
              </a:rPr>
              <a:t>梯度项</a:t>
            </a:r>
          </a:p>
        </p:txBody>
      </p:sp>
      <p:pic>
        <p:nvPicPr>
          <p:cNvPr id="6" name="图片 5" descr="图片包含 物体&#10;&#10;已生成高可信度的说明">
            <a:extLst>
              <a:ext uri="{FF2B5EF4-FFF2-40B4-BE49-F238E27FC236}">
                <a16:creationId xmlns:a16="http://schemas.microsoft.com/office/drawing/2014/main" id="{A81EDD90-7CD6-4AE4-B956-E5B4FF25BE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3276" y="3465481"/>
            <a:ext cx="2371429" cy="361905"/>
          </a:xfrm>
          <a:prstGeom prst="rect">
            <a:avLst/>
          </a:prstGeom>
        </p:spPr>
      </p:pic>
      <p:pic>
        <p:nvPicPr>
          <p:cNvPr id="8" name="图片 7" descr="图片包含 物体&#10;&#10;已生成高可信度的说明">
            <a:extLst>
              <a:ext uri="{FF2B5EF4-FFF2-40B4-BE49-F238E27FC236}">
                <a16:creationId xmlns:a16="http://schemas.microsoft.com/office/drawing/2014/main" id="{0D390833-125D-4E4D-9EAA-6DBF0ED736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88452" y="3958390"/>
            <a:ext cx="2371429" cy="371429"/>
          </a:xfrm>
          <a:prstGeom prst="rect">
            <a:avLst/>
          </a:prstGeom>
        </p:spPr>
      </p:pic>
    </p:spTree>
    <p:extLst>
      <p:ext uri="{BB962C8B-B14F-4D97-AF65-F5344CB8AC3E}">
        <p14:creationId xmlns:p14="http://schemas.microsoft.com/office/powerpoint/2010/main" val="74193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fade">
                                      <p:cBhvr>
                                        <p:cTn id="7" dur="500"/>
                                        <p:tgtEl>
                                          <p:spTgt spid="14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20"/>
                                        </p:tgtEl>
                                        <p:attrNameLst>
                                          <p:attrName>style.visibility</p:attrName>
                                        </p:attrNameLst>
                                      </p:cBhvr>
                                      <p:to>
                                        <p:strVal val="visible"/>
                                      </p:to>
                                    </p:set>
                                    <p:animEffect transition="in" filter="fade">
                                      <p:cBhvr>
                                        <p:cTn id="51" dur="500"/>
                                        <p:tgtEl>
                                          <p:spTgt spid="133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nodeType="withEffect">
                                  <p:stCondLst>
                                    <p:cond delay="0"/>
                                  </p:stCondLst>
                                  <p:childTnLst>
                                    <p:set>
                                      <p:cBhvr>
                                        <p:cTn id="64" dur="1" fill="hold">
                                          <p:stCondLst>
                                            <p:cond delay="0"/>
                                          </p:stCondLst>
                                        </p:cTn>
                                        <p:tgtEl>
                                          <p:spTgt spid="12290"/>
                                        </p:tgtEl>
                                        <p:attrNameLst>
                                          <p:attrName>style.visibility</p:attrName>
                                        </p:attrNameLst>
                                      </p:cBhvr>
                                      <p:to>
                                        <p:strVal val="visible"/>
                                      </p:to>
                                    </p:set>
                                    <p:animEffect transition="in" filter="fade">
                                      <p:cBhvr>
                                        <p:cTn id="65" dur="500"/>
                                        <p:tgtEl>
                                          <p:spTgt spid="1229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2" grpId="0" animBg="1"/>
      <p:bldP spid="3"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2279576" y="2544835"/>
            <a:ext cx="902811" cy="415498"/>
          </a:xfrm>
          <a:prstGeom prst="rect">
            <a:avLst/>
          </a:prstGeom>
        </p:spPr>
        <p:txBody>
          <a:bodyPr wrap="none" anchor="ctr">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cs typeface="Heiti SC Light" charset="-122"/>
              </a:rPr>
              <a:t>人脸检测</a:t>
            </a:r>
          </a:p>
        </p:txBody>
      </p:sp>
      <p:sp>
        <p:nvSpPr>
          <p:cNvPr id="65" name="矩形 64"/>
          <p:cNvSpPr/>
          <p:nvPr/>
        </p:nvSpPr>
        <p:spPr>
          <a:xfrm>
            <a:off x="2279576" y="3139610"/>
            <a:ext cx="902811" cy="378886"/>
          </a:xfrm>
          <a:prstGeom prst="rect">
            <a:avLst/>
          </a:prstGeom>
        </p:spPr>
        <p:txBody>
          <a:bodyPr wrap="none" anchor="ctr">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cs typeface="Heiti SC Light" charset="-122"/>
              </a:rPr>
              <a:t>人脸描述</a:t>
            </a:r>
          </a:p>
        </p:txBody>
      </p:sp>
      <p:sp>
        <p:nvSpPr>
          <p:cNvPr id="66" name="矩形 65"/>
          <p:cNvSpPr/>
          <p:nvPr/>
        </p:nvSpPr>
        <p:spPr>
          <a:xfrm>
            <a:off x="2279576" y="3716079"/>
            <a:ext cx="902811" cy="378886"/>
          </a:xfrm>
          <a:prstGeom prst="rect">
            <a:avLst/>
          </a:prstGeom>
        </p:spPr>
        <p:txBody>
          <a:bodyPr wrap="none" anchor="ctr">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cs typeface="Heiti SC Light" charset="-122"/>
              </a:rPr>
              <a:t>人脸比对</a:t>
            </a:r>
          </a:p>
        </p:txBody>
      </p:sp>
      <p:sp>
        <p:nvSpPr>
          <p:cNvPr id="67" name="矩形 66"/>
          <p:cNvSpPr/>
          <p:nvPr/>
        </p:nvSpPr>
        <p:spPr>
          <a:xfrm>
            <a:off x="2279576" y="4274242"/>
            <a:ext cx="902811" cy="415498"/>
          </a:xfrm>
          <a:prstGeom prst="rect">
            <a:avLst/>
          </a:prstGeom>
        </p:spPr>
        <p:txBody>
          <a:bodyPr wrap="none" anchor="ctr">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cs typeface="Heiti SC Light" charset="-122"/>
              </a:rPr>
              <a:t>人脸跟踪</a:t>
            </a:r>
          </a:p>
        </p:txBody>
      </p:sp>
      <p:sp>
        <p:nvSpPr>
          <p:cNvPr id="68" name="矩形 67"/>
          <p:cNvSpPr/>
          <p:nvPr/>
        </p:nvSpPr>
        <p:spPr>
          <a:xfrm>
            <a:off x="2279576" y="4850711"/>
            <a:ext cx="902811" cy="415498"/>
          </a:xfrm>
          <a:prstGeom prst="rect">
            <a:avLst/>
          </a:prstGeom>
        </p:spPr>
        <p:txBody>
          <a:bodyPr wrap="none" anchor="ctr">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cs typeface="Heiti SC Light" charset="-122"/>
              </a:rPr>
              <a:t>特效合成</a:t>
            </a:r>
          </a:p>
        </p:txBody>
      </p:sp>
      <p:pic>
        <p:nvPicPr>
          <p:cNvPr id="69" name="图片 68"/>
          <p:cNvPicPr>
            <a:picLocks noChangeAspect="1"/>
          </p:cNvPicPr>
          <p:nvPr/>
        </p:nvPicPr>
        <p:blipFill>
          <a:blip r:embed="rId5"/>
          <a:stretch>
            <a:fillRect/>
          </a:stretch>
        </p:blipFill>
        <p:spPr>
          <a:xfrm>
            <a:off x="3571130" y="2627011"/>
            <a:ext cx="2571511" cy="2619131"/>
          </a:xfrm>
          <a:prstGeom prst="rect">
            <a:avLst/>
          </a:prstGeom>
        </p:spPr>
      </p:pic>
      <p:sp>
        <p:nvSpPr>
          <p:cNvPr id="70" name="圆角矩形 69"/>
          <p:cNvSpPr/>
          <p:nvPr/>
        </p:nvSpPr>
        <p:spPr>
          <a:xfrm>
            <a:off x="2207568" y="2564904"/>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71" name="圆角矩形 70"/>
          <p:cNvSpPr/>
          <p:nvPr/>
        </p:nvSpPr>
        <p:spPr>
          <a:xfrm>
            <a:off x="2207568" y="3140968"/>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72" name="圆角矩形 71"/>
          <p:cNvSpPr/>
          <p:nvPr/>
        </p:nvSpPr>
        <p:spPr>
          <a:xfrm>
            <a:off x="2207568" y="3717032"/>
            <a:ext cx="1038495" cy="401332"/>
          </a:xfrm>
          <a:prstGeom prst="roundRect">
            <a:avLst/>
          </a:prstGeom>
          <a:noFill/>
          <a:ln w="127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73" name="圆角矩形 72"/>
          <p:cNvSpPr/>
          <p:nvPr/>
        </p:nvSpPr>
        <p:spPr>
          <a:xfrm>
            <a:off x="2207568" y="4293096"/>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74" name="圆角矩形 73"/>
          <p:cNvSpPr/>
          <p:nvPr/>
        </p:nvSpPr>
        <p:spPr>
          <a:xfrm>
            <a:off x="2207568" y="4899876"/>
            <a:ext cx="1038495" cy="401332"/>
          </a:xfrm>
          <a:prstGeom prst="roundRect">
            <a:avLst/>
          </a:prstGeom>
          <a:noFill/>
          <a:ln w="12700">
            <a:solidFill>
              <a:srgbClr val="19A9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cxnSp>
        <p:nvCxnSpPr>
          <p:cNvPr id="75" name="直接连接符 18"/>
          <p:cNvCxnSpPr>
            <a:stCxn id="70" idx="2"/>
            <a:endCxn id="65" idx="0"/>
          </p:cNvCxnSpPr>
          <p:nvPr/>
        </p:nvCxnSpPr>
        <p:spPr>
          <a:xfrm>
            <a:off x="2726816" y="2966236"/>
            <a:ext cx="4166" cy="173374"/>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接连接符 18"/>
          <p:cNvCxnSpPr>
            <a:stCxn id="71" idx="2"/>
            <a:endCxn id="72" idx="0"/>
          </p:cNvCxnSpPr>
          <p:nvPr/>
        </p:nvCxnSpPr>
        <p:spPr>
          <a:xfrm>
            <a:off x="2726813" y="3542300"/>
            <a:ext cx="0" cy="174732"/>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接连接符 18"/>
          <p:cNvCxnSpPr>
            <a:stCxn id="72" idx="2"/>
            <a:endCxn id="73" idx="0"/>
          </p:cNvCxnSpPr>
          <p:nvPr/>
        </p:nvCxnSpPr>
        <p:spPr>
          <a:xfrm>
            <a:off x="2726813" y="4118364"/>
            <a:ext cx="0" cy="174732"/>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接连接符 18"/>
          <p:cNvCxnSpPr>
            <a:stCxn id="73" idx="2"/>
            <a:endCxn id="68" idx="0"/>
          </p:cNvCxnSpPr>
          <p:nvPr/>
        </p:nvCxnSpPr>
        <p:spPr>
          <a:xfrm>
            <a:off x="2726813" y="4694431"/>
            <a:ext cx="4166" cy="156283"/>
          </a:xfrm>
          <a:prstGeom prst="line">
            <a:avLst/>
          </a:prstGeom>
          <a:ln w="12700">
            <a:solidFill>
              <a:srgbClr val="19A984"/>
            </a:solidFill>
            <a:prstDash val="sysDash"/>
          </a:ln>
        </p:spPr>
        <p:style>
          <a:lnRef idx="1">
            <a:schemeClr val="accent1"/>
          </a:lnRef>
          <a:fillRef idx="0">
            <a:schemeClr val="accent1"/>
          </a:fillRef>
          <a:effectRef idx="0">
            <a:schemeClr val="accent1"/>
          </a:effectRef>
          <a:fontRef idx="minor">
            <a:schemeClr val="tx1"/>
          </a:fontRef>
        </p:style>
      </p:cxnSp>
      <p:pic>
        <p:nvPicPr>
          <p:cNvPr id="79" name="激萌">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80176" y="1267375"/>
            <a:ext cx="2592000" cy="4609897"/>
          </a:xfrm>
          <a:prstGeom prst="rect">
            <a:avLst/>
          </a:prstGeom>
          <a:ln>
            <a:solidFill>
              <a:srgbClr val="05B673"/>
            </a:solidFill>
          </a:ln>
        </p:spPr>
      </p:pic>
      <p:sp>
        <p:nvSpPr>
          <p:cNvPr id="80" name="TextBox 4"/>
          <p:cNvSpPr txBox="1"/>
          <p:nvPr/>
        </p:nvSpPr>
        <p:spPr>
          <a:xfrm>
            <a:off x="767410" y="692696"/>
            <a:ext cx="5755617" cy="523220"/>
          </a:xfrm>
          <a:prstGeom prst="rect">
            <a:avLst/>
          </a:prstGeom>
          <a:noFill/>
        </p:spPr>
        <p:txBody>
          <a:bodyPr wrap="square" rtlCol="0">
            <a:spAutoFit/>
          </a:bodyPr>
          <a:lstStyle/>
          <a:p>
            <a:r>
              <a:rPr lang="zh-CN" altLang="en-US" sz="2800" b="1" dirty="0" smtClean="0">
                <a:solidFill>
                  <a:srgbClr val="66F1C8"/>
                </a:solidFill>
                <a:latin typeface="微软雅黑" panose="020B0503020204020204" pitchFamily="34" charset="-122"/>
                <a:ea typeface="微软雅黑" panose="020B0503020204020204" pitchFamily="34" charset="-122"/>
              </a:rPr>
              <a:t>人脸识别＋现实增强</a:t>
            </a:r>
            <a:endParaRPr lang="zh-CN" altLang="en-US" sz="2800" b="1" dirty="0">
              <a:solidFill>
                <a:srgbClr val="66F1C8"/>
              </a:solidFill>
              <a:latin typeface="微软雅黑" panose="020B0503020204020204" pitchFamily="34" charset="-122"/>
              <a:ea typeface="微软雅黑" panose="020B0503020204020204" pitchFamily="34" charset="-122"/>
            </a:endParaRPr>
          </a:p>
        </p:txBody>
      </p:sp>
      <p:sp>
        <p:nvSpPr>
          <p:cNvPr id="81" name="TextBox 5"/>
          <p:cNvSpPr txBox="1"/>
          <p:nvPr/>
        </p:nvSpPr>
        <p:spPr>
          <a:xfrm>
            <a:off x="803784" y="1290246"/>
            <a:ext cx="5724264"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让机器看脸识人，让现实更好更强大</a:t>
            </a:r>
            <a:endParaRPr lang="zh-CN" altLang="en-US" sz="1600" dirty="0">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7"/>
          <a:stretch>
            <a:fillRect/>
          </a:stretch>
        </p:blipFill>
        <p:spPr>
          <a:xfrm>
            <a:off x="803784" y="2342365"/>
            <a:ext cx="10134600" cy="3505200"/>
          </a:xfrm>
          <a:prstGeom prst="rect">
            <a:avLst/>
          </a:prstGeom>
        </p:spPr>
      </p:pic>
    </p:spTree>
    <p:extLst>
      <p:ext uri="{BB962C8B-B14F-4D97-AF65-F5344CB8AC3E}">
        <p14:creationId xmlns:p14="http://schemas.microsoft.com/office/powerpoint/2010/main" val="39796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dissolve">
                                      <p:cBhvr>
                                        <p:cTn id="23" dur="500"/>
                                        <p:tgtEl>
                                          <p:spTgt spid="6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dissolve">
                                      <p:cBhvr>
                                        <p:cTn id="26" dur="500"/>
                                        <p:tgtEl>
                                          <p:spTgt spid="6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dissolve">
                                      <p:cBhvr>
                                        <p:cTn id="29" dur="500"/>
                                        <p:tgtEl>
                                          <p:spTgt spid="6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dissolve">
                                      <p:cBhvr>
                                        <p:cTn id="32" dur="500"/>
                                        <p:tgtEl>
                                          <p:spTgt spid="6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dissolve">
                                      <p:cBhvr>
                                        <p:cTn id="35" dur="500"/>
                                        <p:tgtEl>
                                          <p:spTgt spid="68"/>
                                        </p:tgtEl>
                                      </p:cBhvr>
                                    </p:animEffect>
                                  </p:childTnLst>
                                </p:cTn>
                              </p:par>
                              <p:par>
                                <p:cTn id="36" presetID="9" presetClass="entr" presetSubtype="0"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dissolve">
                                      <p:cBhvr>
                                        <p:cTn id="38" dur="500"/>
                                        <p:tgtEl>
                                          <p:spTgt spid="6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dissolve">
                                      <p:cBhvr>
                                        <p:cTn id="41" dur="500"/>
                                        <p:tgtEl>
                                          <p:spTgt spid="7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dissolve">
                                      <p:cBhvr>
                                        <p:cTn id="44" dur="500"/>
                                        <p:tgtEl>
                                          <p:spTgt spid="71"/>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dissolve">
                                      <p:cBhvr>
                                        <p:cTn id="47" dur="500"/>
                                        <p:tgtEl>
                                          <p:spTgt spid="7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dissolve">
                                      <p:cBhvr>
                                        <p:cTn id="50" dur="500"/>
                                        <p:tgtEl>
                                          <p:spTgt spid="7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dissolve">
                                      <p:cBhvr>
                                        <p:cTn id="53" dur="500"/>
                                        <p:tgtEl>
                                          <p:spTgt spid="74"/>
                                        </p:tgtEl>
                                      </p:cBhvr>
                                    </p:animEffect>
                                  </p:childTnLst>
                                </p:cTn>
                              </p:par>
                              <p:par>
                                <p:cTn id="54" presetID="9" presetClass="entr" presetSubtype="0" fill="hold"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dissolve">
                                      <p:cBhvr>
                                        <p:cTn id="56" dur="500"/>
                                        <p:tgtEl>
                                          <p:spTgt spid="75"/>
                                        </p:tgtEl>
                                      </p:cBhvr>
                                    </p:animEffect>
                                  </p:childTnLst>
                                </p:cTn>
                              </p:par>
                              <p:par>
                                <p:cTn id="57" presetID="9" presetClass="entr" presetSubtype="0" fill="hold"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dissolve">
                                      <p:cBhvr>
                                        <p:cTn id="59" dur="500"/>
                                        <p:tgtEl>
                                          <p:spTgt spid="76"/>
                                        </p:tgtEl>
                                      </p:cBhvr>
                                    </p:animEffect>
                                  </p:childTnLst>
                                </p:cTn>
                              </p:par>
                              <p:par>
                                <p:cTn id="60" presetID="9" presetClass="entr" presetSubtype="0" fill="hold"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dissolve">
                                      <p:cBhvr>
                                        <p:cTn id="62" dur="500"/>
                                        <p:tgtEl>
                                          <p:spTgt spid="77"/>
                                        </p:tgtEl>
                                      </p:cBhvr>
                                    </p:animEffect>
                                  </p:childTnLst>
                                </p:cTn>
                              </p:par>
                              <p:par>
                                <p:cTn id="63" presetID="9"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dissolve">
                                      <p:cBhvr>
                                        <p:cTn id="65" dur="500"/>
                                        <p:tgtEl>
                                          <p:spTgt spid="7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up)">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79"/>
                </p:tgtEl>
              </p:cMediaNode>
            </p:video>
          </p:childTnLst>
        </p:cTn>
      </p:par>
    </p:tnLst>
    <p:bldLst>
      <p:bldP spid="64" grpId="0"/>
      <p:bldP spid="65" grpId="0"/>
      <p:bldP spid="66" grpId="0"/>
      <p:bldP spid="67" grpId="0"/>
      <p:bldP spid="68" grpId="0"/>
      <p:bldP spid="70" grpId="0" animBg="1"/>
      <p:bldP spid="71" grpId="0" animBg="1"/>
      <p:bldP spid="72" grpId="0" animBg="1"/>
      <p:bldP spid="73" grpId="0" animBg="1"/>
      <p:bldP spid="74" grpId="0" animBg="1"/>
      <p:bldP spid="80" grpId="0"/>
      <p:bldP spid="8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8" name="直接箭头连接符 27">
            <a:extLst>
              <a:ext uri="{FF2B5EF4-FFF2-40B4-BE49-F238E27FC236}">
                <a16:creationId xmlns:a16="http://schemas.microsoft.com/office/drawing/2014/main" id="{8C13F4B5-60AA-4196-AE9C-0C8818A1F9F3}"/>
              </a:ext>
            </a:extLst>
          </p:cNvPr>
          <p:cNvCxnSpPr>
            <a:cxnSpLocks/>
          </p:cNvCxnSpPr>
          <p:nvPr/>
        </p:nvCxnSpPr>
        <p:spPr>
          <a:xfrm>
            <a:off x="5914602" y="4237362"/>
            <a:ext cx="0" cy="708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127DF272-EA68-4C05-9059-35DDEBA1FF81}"/>
              </a:ext>
            </a:extLst>
          </p:cNvPr>
          <p:cNvSpPr txBox="1"/>
          <p:nvPr/>
        </p:nvSpPr>
        <p:spPr>
          <a:xfrm>
            <a:off x="5280741" y="2897934"/>
            <a:ext cx="1204944" cy="369332"/>
          </a:xfrm>
          <a:prstGeom prst="rect">
            <a:avLst/>
          </a:prstGeom>
          <a:noFill/>
          <a:ln w="6350">
            <a:solidFill>
              <a:schemeClr val="tx1"/>
            </a:solidFill>
          </a:ln>
        </p:spPr>
        <p:txBody>
          <a:bodyPr wrap="square" rtlCol="0">
            <a:spAutoFit/>
          </a:bodyPr>
          <a:lstStyle/>
          <a:p>
            <a:r>
              <a:rPr lang="en-US" altLang="zh-CN" b="1" dirty="0">
                <a:solidFill>
                  <a:schemeClr val="bg1"/>
                </a:solidFill>
              </a:rPr>
              <a:t>Chain rule</a:t>
            </a:r>
            <a:endParaRPr lang="zh-CN" altLang="en-US" b="1" dirty="0">
              <a:solidFill>
                <a:schemeClr val="bg1"/>
              </a:solidFill>
            </a:endParaRPr>
          </a:p>
        </p:txBody>
      </p:sp>
      <p:sp>
        <p:nvSpPr>
          <p:cNvPr id="2" name="矩形 1">
            <a:extLst>
              <a:ext uri="{FF2B5EF4-FFF2-40B4-BE49-F238E27FC236}">
                <a16:creationId xmlns:a16="http://schemas.microsoft.com/office/drawing/2014/main" id="{164632EE-1652-460F-8972-085C42F0EBEB}"/>
              </a:ext>
            </a:extLst>
          </p:cNvPr>
          <p:cNvSpPr/>
          <p:nvPr/>
        </p:nvSpPr>
        <p:spPr>
          <a:xfrm>
            <a:off x="6485685" y="115119"/>
            <a:ext cx="3993996" cy="20279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矩形 48">
            <a:extLst>
              <a:ext uri="{FF2B5EF4-FFF2-40B4-BE49-F238E27FC236}">
                <a16:creationId xmlns:a16="http://schemas.microsoft.com/office/drawing/2014/main" id="{F5439DCF-D6B7-4FD2-A0BE-B3F2DAF01B85}"/>
              </a:ext>
            </a:extLst>
          </p:cNvPr>
          <p:cNvSpPr/>
          <p:nvPr/>
        </p:nvSpPr>
        <p:spPr>
          <a:xfrm>
            <a:off x="4433123" y="4945558"/>
            <a:ext cx="4323250" cy="17627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5" name="文本框 44">
            <a:extLst>
              <a:ext uri="{FF2B5EF4-FFF2-40B4-BE49-F238E27FC236}">
                <a16:creationId xmlns:a16="http://schemas.microsoft.com/office/drawing/2014/main" id="{B4F4B510-F83B-44B9-8D4C-432C408A773A}"/>
              </a:ext>
            </a:extLst>
          </p:cNvPr>
          <p:cNvSpPr txBox="1"/>
          <p:nvPr/>
        </p:nvSpPr>
        <p:spPr>
          <a:xfrm>
            <a:off x="2904123" y="4262266"/>
            <a:ext cx="1204944" cy="369332"/>
          </a:xfrm>
          <a:prstGeom prst="rect">
            <a:avLst/>
          </a:prstGeom>
          <a:noFill/>
          <a:ln w="6350">
            <a:solidFill>
              <a:schemeClr val="tx1"/>
            </a:solidFill>
          </a:ln>
        </p:spPr>
        <p:txBody>
          <a:bodyPr wrap="square" rtlCol="0">
            <a:spAutoFit/>
          </a:bodyPr>
          <a:lstStyle/>
          <a:p>
            <a:r>
              <a:rPr lang="en-US" altLang="zh-CN" b="1" dirty="0">
                <a:solidFill>
                  <a:schemeClr val="bg1"/>
                </a:solidFill>
              </a:rPr>
              <a:t>Chain rule</a:t>
            </a:r>
            <a:endParaRPr lang="zh-CN" altLang="en-US" b="1" dirty="0">
              <a:solidFill>
                <a:schemeClr val="bg1"/>
              </a:solidFill>
            </a:endParaRPr>
          </a:p>
        </p:txBody>
      </p:sp>
      <p:pic>
        <p:nvPicPr>
          <p:cNvPr id="15384" name="Picture 24" descr="http://latex.codecogs.com/png.latex?%5CLARGE%20%3D%20h_3%281-h_3%29%28%5Csum_%7Bj%3D1%7D%5E3%20w_%7B3j%7D%5E%7B%282%29%7Dg_j%29%20x_2">
            <a:extLst>
              <a:ext uri="{FF2B5EF4-FFF2-40B4-BE49-F238E27FC236}">
                <a16:creationId xmlns:a16="http://schemas.microsoft.com/office/drawing/2014/main" id="{5D95D3D3-C113-4067-B955-75DA0311C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205" y="3395896"/>
            <a:ext cx="3267075"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0C47EACB-FAF2-42A9-9EDC-37DD0F941369}"/>
              </a:ext>
            </a:extLst>
          </p:cNvPr>
          <p:cNvSpPr/>
          <p:nvPr/>
        </p:nvSpPr>
        <p:spPr>
          <a:xfrm>
            <a:off x="7219752" y="3364550"/>
            <a:ext cx="2728303" cy="9457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矩形 13">
            <a:extLst>
              <a:ext uri="{FF2B5EF4-FFF2-40B4-BE49-F238E27FC236}">
                <a16:creationId xmlns:a16="http://schemas.microsoft.com/office/drawing/2014/main" id="{6498B722-C37C-49BA-9949-5A621EC4B426}"/>
              </a:ext>
            </a:extLst>
          </p:cNvPr>
          <p:cNvSpPr/>
          <p:nvPr/>
        </p:nvSpPr>
        <p:spPr>
          <a:xfrm>
            <a:off x="5191684" y="3396696"/>
            <a:ext cx="1089498" cy="8585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7" name="Picture 10" descr="http://latex.codecogs.com/png.latex?%5CLARGE%20%7B%5Ccolor%7BRed%7D%20w_%7Bij%7D%5E%7B%282%29%7D%20%5Cleftarrow%20w_%7Bij%7D%5E%7B%282%29%7D%20-%20%5Ceta%20g_j%20h_i%20%7D">
            <a:extLst>
              <a:ext uri="{FF2B5EF4-FFF2-40B4-BE49-F238E27FC236}">
                <a16:creationId xmlns:a16="http://schemas.microsoft.com/office/drawing/2014/main" id="{F3B7A93D-C459-4D04-A653-C440F9058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333" y="983423"/>
            <a:ext cx="24479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latex.codecogs.com/png.latex?%5CLARGE%20e_3">
            <a:extLst>
              <a:ext uri="{FF2B5EF4-FFF2-40B4-BE49-F238E27FC236}">
                <a16:creationId xmlns:a16="http://schemas.microsoft.com/office/drawing/2014/main" id="{43A5E8CA-DD34-4F67-92C7-C5656FD9C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005" y="3108762"/>
            <a:ext cx="2190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a:extLst>
              <a:ext uri="{FF2B5EF4-FFF2-40B4-BE49-F238E27FC236}">
                <a16:creationId xmlns:a16="http://schemas.microsoft.com/office/drawing/2014/main" id="{AC389E34-70F7-4643-9A8E-FB5A13398693}"/>
              </a:ext>
            </a:extLst>
          </p:cNvPr>
          <p:cNvPicPr>
            <a:picLocks noChangeAspect="1"/>
          </p:cNvPicPr>
          <p:nvPr/>
        </p:nvPicPr>
        <p:blipFill>
          <a:blip r:embed="rId6"/>
          <a:stretch>
            <a:fillRect/>
          </a:stretch>
        </p:blipFill>
        <p:spPr>
          <a:xfrm>
            <a:off x="1838003" y="11031"/>
            <a:ext cx="4583433" cy="3203850"/>
          </a:xfrm>
          <a:prstGeom prst="rect">
            <a:avLst/>
          </a:prstGeom>
        </p:spPr>
      </p:pic>
      <p:pic>
        <p:nvPicPr>
          <p:cNvPr id="17410" name="Picture 2" descr="http://latex.codecogs.com/png.latex?%5Cdpi%7B100%7D%20%5CLARGE%20%7B%5Ccolor%7BRed%7D%20g_j%20%3D%20%5Cfrac%7B%5Cpartial%20E%7D%7B%5Cpartial%20%5Cbeta_j%7D%3D%20%5Chat%20y_j%281-%5Chat%20y_j%29%28%5Chat%20y_j%20-%20y_j%29%7D">
            <a:extLst>
              <a:ext uri="{FF2B5EF4-FFF2-40B4-BE49-F238E27FC236}">
                <a16:creationId xmlns:a16="http://schemas.microsoft.com/office/drawing/2014/main" id="{24DC8F9B-D0BF-4B3E-A11E-AF9E073398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5583" y="214153"/>
            <a:ext cx="34099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latex.codecogs.com/png.latex?%5Cdpi%7B100%7D%20%5CLARGE%20%5Cfrac%7B%5Cpartial%20E%7D%7B%5Cpartial%20w_%7B23%7D%5E%7B%281%29%7D%7D%20%3D%20%5Cfrac%7B%5Cpartial%20E%7D%7B%5Cpartial%20h_3%7D.%5Cfrac%7B%5Cpartial%20h_3%7D%7B%5Cpartial%20%5Calpha_3%7D.%5Cfrac%7B%5Cpartial%20%5Calpha_3%7D%7B%5Cpartial%20w_%7B23%7D%5E%7B%281%29%7D%7D">
            <a:extLst>
              <a:ext uri="{FF2B5EF4-FFF2-40B4-BE49-F238E27FC236}">
                <a16:creationId xmlns:a16="http://schemas.microsoft.com/office/drawing/2014/main" id="{13CFD4E7-DEEF-476F-9017-D7A1C86C3F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2455" y="3532512"/>
            <a:ext cx="2628900" cy="7048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211C8610-1E30-45D9-8B0A-AF3F8EACA7FF}"/>
              </a:ext>
            </a:extLst>
          </p:cNvPr>
          <p:cNvGrpSpPr/>
          <p:nvPr/>
        </p:nvGrpSpPr>
        <p:grpSpPr>
          <a:xfrm>
            <a:off x="9007356" y="4962095"/>
            <a:ext cx="1620419" cy="944349"/>
            <a:chOff x="63419" y="4961430"/>
            <a:chExt cx="1620419" cy="890431"/>
          </a:xfrm>
        </p:grpSpPr>
        <p:sp>
          <p:nvSpPr>
            <p:cNvPr id="47" name="矩形 46">
              <a:extLst>
                <a:ext uri="{FF2B5EF4-FFF2-40B4-BE49-F238E27FC236}">
                  <a16:creationId xmlns:a16="http://schemas.microsoft.com/office/drawing/2014/main" id="{1BA3DC0D-DEF1-4BBE-9F28-0EACCD087CE6}"/>
                </a:ext>
              </a:extLst>
            </p:cNvPr>
            <p:cNvSpPr/>
            <p:nvPr/>
          </p:nvSpPr>
          <p:spPr>
            <a:xfrm>
              <a:off x="63419" y="4961430"/>
              <a:ext cx="1620419" cy="8904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7416" name="Picture 8" descr="http://latex.codecogs.com/png.latex?%5Cdpi%7B100%7D%20%5CLARGE%20%5Cfrac%7B%5Cpartial%20%5Calpha_3%7D%7B%5Cpartial%20w_%7B23%7D%5E%7B%281%29%7D%7D%20%3D%20x_2">
              <a:extLst>
                <a:ext uri="{FF2B5EF4-FFF2-40B4-BE49-F238E27FC236}">
                  <a16:creationId xmlns:a16="http://schemas.microsoft.com/office/drawing/2014/main" id="{BBF6B0F9-82AA-448A-84EB-F466E0D5ED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553" y="5053851"/>
              <a:ext cx="1200150" cy="704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a:extLst>
              <a:ext uri="{FF2B5EF4-FFF2-40B4-BE49-F238E27FC236}">
                <a16:creationId xmlns:a16="http://schemas.microsoft.com/office/drawing/2014/main" id="{77BBA8EC-0A95-4742-BC52-9400AA2BFBCC}"/>
              </a:ext>
            </a:extLst>
          </p:cNvPr>
          <p:cNvGrpSpPr/>
          <p:nvPr/>
        </p:nvGrpSpPr>
        <p:grpSpPr>
          <a:xfrm>
            <a:off x="1874783" y="4936307"/>
            <a:ext cx="2307358" cy="1787912"/>
            <a:chOff x="205011" y="4936307"/>
            <a:chExt cx="2307358" cy="1787912"/>
          </a:xfrm>
        </p:grpSpPr>
        <p:sp>
          <p:nvSpPr>
            <p:cNvPr id="51" name="矩形 50">
              <a:extLst>
                <a:ext uri="{FF2B5EF4-FFF2-40B4-BE49-F238E27FC236}">
                  <a16:creationId xmlns:a16="http://schemas.microsoft.com/office/drawing/2014/main" id="{2C2AAA1E-D12B-4425-950E-4F4C769F87AB}"/>
                </a:ext>
              </a:extLst>
            </p:cNvPr>
            <p:cNvSpPr/>
            <p:nvPr/>
          </p:nvSpPr>
          <p:spPr>
            <a:xfrm>
              <a:off x="205011" y="4936307"/>
              <a:ext cx="2307358" cy="17720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7418" name="Picture 10" descr="http://latex.codecogs.com/png.latex?%5Cdpi%7B100%7D%20%5CLARGE%20%5Cbegin%7Balign*%7D%20%5Cfrac%7B%5Cpartial%20E%7D%7B%5Cpartial%20h_3%7D%26%3D%5Csum_%7Bj%3D1%7D%5E3%20%5Cfrac%7B%5Cpartial%20%5Cbeta_j%7D%7B%5Cpartial%20h_3%7D.%5Cfrac%7B%5Cpartial%20E%7D%7B%5Cpartial%20%5Cbeta_j%7D%5C%5C%20%26%3D%20%5Csum_%7Bj%3D1%7D%5E3%20w_%7B3j%7D%5E%7B%282%29%7Dg_j%20%5Cend%7Balign*%7D">
              <a:extLst>
                <a:ext uri="{FF2B5EF4-FFF2-40B4-BE49-F238E27FC236}">
                  <a16:creationId xmlns:a16="http://schemas.microsoft.com/office/drawing/2014/main" id="{3490BEA8-B42A-440A-BC1E-93729300B7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648" y="4962094"/>
              <a:ext cx="2152650" cy="1762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7420" name="Picture 12" descr="http://latex.codecogs.com/png.latex?%5Cdpi%7B100%7D%20%5CLARGE%20%5Cbegin%7Balign*%7D%20%5Cfrac%7B%5Cpartial%20h_3%7D%7B%5Cpartial%20%5Calpha_3%7D%20%26%20%3D%20f%27%28%5Calpha_3-b_3%5E%7B%281%29%7D%29%20%5C%5C%20%26%3Df%28%5Calpha_3-b_3%5E%7B%281%29%7D%29%281-f%28%5Calpha_3-b_3%5E%7B%281%29%7D%29%29%20%5C%5C%20%26%3Dh_3%281-%20h_3%29%20%5Cend%7Balign*%7D">
            <a:extLst>
              <a:ext uri="{FF2B5EF4-FFF2-40B4-BE49-F238E27FC236}">
                <a16:creationId xmlns:a16="http://schemas.microsoft.com/office/drawing/2014/main" id="{1753CB15-DB2B-46C6-8AB8-DF6DC58BB9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6429" y="5076251"/>
            <a:ext cx="4057650" cy="1381125"/>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接箭头连接符 33">
            <a:extLst>
              <a:ext uri="{FF2B5EF4-FFF2-40B4-BE49-F238E27FC236}">
                <a16:creationId xmlns:a16="http://schemas.microsoft.com/office/drawing/2014/main" id="{54E1DC93-0FA1-464A-93C7-6E6069E22FCC}"/>
              </a:ext>
            </a:extLst>
          </p:cNvPr>
          <p:cNvCxnSpPr>
            <a:cxnSpLocks/>
            <a:endCxn id="51" idx="0"/>
          </p:cNvCxnSpPr>
          <p:nvPr/>
        </p:nvCxnSpPr>
        <p:spPr>
          <a:xfrm flipH="1">
            <a:off x="3028462" y="4255233"/>
            <a:ext cx="2398052" cy="681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D295934C-1E2C-4034-AE33-7091A5F97A13}"/>
              </a:ext>
            </a:extLst>
          </p:cNvPr>
          <p:cNvCxnSpPr>
            <a:cxnSpLocks/>
            <a:endCxn id="47" idx="0"/>
          </p:cNvCxnSpPr>
          <p:nvPr/>
        </p:nvCxnSpPr>
        <p:spPr>
          <a:xfrm>
            <a:off x="6554449" y="4228112"/>
            <a:ext cx="3263116" cy="733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B9FC6425-679A-47DC-A0CE-1241F9FB6414}"/>
              </a:ext>
            </a:extLst>
          </p:cNvPr>
          <p:cNvSpPr txBox="1"/>
          <p:nvPr/>
        </p:nvSpPr>
        <p:spPr>
          <a:xfrm>
            <a:off x="7400109" y="3014582"/>
            <a:ext cx="1017697" cy="369332"/>
          </a:xfrm>
          <a:prstGeom prst="rect">
            <a:avLst/>
          </a:prstGeom>
          <a:noFill/>
        </p:spPr>
        <p:txBody>
          <a:bodyPr wrap="square" rtlCol="0">
            <a:spAutoFit/>
          </a:bodyPr>
          <a:lstStyle/>
          <a:p>
            <a:r>
              <a:rPr lang="zh-CN" altLang="en-US" dirty="0">
                <a:solidFill>
                  <a:schemeClr val="bg1"/>
                </a:solidFill>
              </a:rPr>
              <a:t>梯度项</a:t>
            </a:r>
          </a:p>
        </p:txBody>
      </p:sp>
      <p:pic>
        <p:nvPicPr>
          <p:cNvPr id="17424" name="Picture 16" descr="http://latex.codecogs.com/png.latex?%5Cdpi%7B100%7D%20%5CLARGE%20%7B%5Ccolor%7BRed%7D%20b_%7Bj%7D%5E%7B%282%29%7D%20%5Cleftarrow%20b_%7Bj%7D%5E%7B%282%29%7D%20&amp;plus;%20%5Ceta%20g_j%7D">
            <a:extLst>
              <a:ext uri="{FF2B5EF4-FFF2-40B4-BE49-F238E27FC236}">
                <a16:creationId xmlns:a16="http://schemas.microsoft.com/office/drawing/2014/main" id="{DFE55904-9813-4F9A-8EE8-CFD3D9C5ED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2455" y="1647645"/>
            <a:ext cx="1790700" cy="390525"/>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http://latex.codecogs.com/png.latex?%5Cdpi%7B100%7D%20%5CLARGE%20w_%7B23%7D%5E%7B%281%29%7D%20%5Cleftarrow%20w_%7B23%7D%5E%7B%281%29%7D%20-%20%5Ceta%20%5Cfrac%7B%5Cpartial%20E%7D%7B%5Cpartial%20w_%7B23%7D%5E%7B%281%29%7D%7D">
            <a:extLst>
              <a:ext uri="{FF2B5EF4-FFF2-40B4-BE49-F238E27FC236}">
                <a16:creationId xmlns:a16="http://schemas.microsoft.com/office/drawing/2014/main" id="{74C1E8F5-15D0-4F0A-843A-EE1C2CAE44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1551" y="2243593"/>
            <a:ext cx="2409825" cy="70485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DF57CC15-3B0D-44A3-84D3-6C3E405E0A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54447" y="3033992"/>
            <a:ext cx="2371429" cy="361905"/>
          </a:xfrm>
          <a:prstGeom prst="rect">
            <a:avLst/>
          </a:prstGeom>
        </p:spPr>
      </p:pic>
      <p:pic>
        <p:nvPicPr>
          <p:cNvPr id="7" name="图片 6">
            <a:extLst>
              <a:ext uri="{FF2B5EF4-FFF2-40B4-BE49-F238E27FC236}">
                <a16:creationId xmlns:a16="http://schemas.microsoft.com/office/drawing/2014/main" id="{B2FCA90A-DE95-4F06-AB85-CD6C229EA5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3971" y="3450619"/>
            <a:ext cx="2361905" cy="371429"/>
          </a:xfrm>
          <a:prstGeom prst="rect">
            <a:avLst/>
          </a:prstGeom>
        </p:spPr>
      </p:pic>
      <p:sp>
        <p:nvSpPr>
          <p:cNvPr id="4" name="文本框 3">
            <a:extLst>
              <a:ext uri="{FF2B5EF4-FFF2-40B4-BE49-F238E27FC236}">
                <a16:creationId xmlns:a16="http://schemas.microsoft.com/office/drawing/2014/main" id="{CECE385E-D961-4272-9633-259B0CA0F893}"/>
              </a:ext>
            </a:extLst>
          </p:cNvPr>
          <p:cNvSpPr txBox="1"/>
          <p:nvPr/>
        </p:nvSpPr>
        <p:spPr>
          <a:xfrm>
            <a:off x="9407265" y="1462529"/>
            <a:ext cx="1010374" cy="646331"/>
          </a:xfrm>
          <a:prstGeom prst="rect">
            <a:avLst/>
          </a:prstGeom>
          <a:noFill/>
        </p:spPr>
        <p:txBody>
          <a:bodyPr wrap="square" rtlCol="0">
            <a:spAutoFit/>
          </a:bodyPr>
          <a:lstStyle/>
          <a:p>
            <a:r>
              <a:rPr lang="zh-CN" altLang="en-US" dirty="0">
                <a:solidFill>
                  <a:schemeClr val="bg1"/>
                </a:solidFill>
              </a:rPr>
              <a:t>输出层总结</a:t>
            </a:r>
          </a:p>
        </p:txBody>
      </p:sp>
    </p:spTree>
    <p:extLst>
      <p:ext uri="{BB962C8B-B14F-4D97-AF65-F5344CB8AC3E}">
        <p14:creationId xmlns:p14="http://schemas.microsoft.com/office/powerpoint/2010/main" val="682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26"/>
                                        </p:tgtEl>
                                        <p:attrNameLst>
                                          <p:attrName>style.visibility</p:attrName>
                                        </p:attrNameLst>
                                      </p:cBhvr>
                                      <p:to>
                                        <p:strVal val="visible"/>
                                      </p:to>
                                    </p:set>
                                    <p:animEffect transition="in" filter="fade">
                                      <p:cBhvr>
                                        <p:cTn id="7" dur="500"/>
                                        <p:tgtEl>
                                          <p:spTgt spid="174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4"/>
                                        </p:tgtEl>
                                        <p:attrNameLst>
                                          <p:attrName>style.visibility</p:attrName>
                                        </p:attrNameLst>
                                      </p:cBhvr>
                                      <p:to>
                                        <p:strVal val="visible"/>
                                      </p:to>
                                    </p:set>
                                    <p:animEffect transition="in" filter="fade">
                                      <p:cBhvr>
                                        <p:cTn id="12" dur="500"/>
                                        <p:tgtEl>
                                          <p:spTgt spid="174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17420"/>
                                        </p:tgtEl>
                                        <p:attrNameLst>
                                          <p:attrName>style.visibility</p:attrName>
                                        </p:attrNameLst>
                                      </p:cBhvr>
                                      <p:to>
                                        <p:strVal val="visible"/>
                                      </p:to>
                                    </p:set>
                                    <p:animEffect transition="in" filter="fade">
                                      <p:cBhvr>
                                        <p:cTn id="33" dur="500"/>
                                        <p:tgtEl>
                                          <p:spTgt spid="174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384"/>
                                        </p:tgtEl>
                                        <p:attrNameLst>
                                          <p:attrName>style.visibility</p:attrName>
                                        </p:attrNameLst>
                                      </p:cBhvr>
                                      <p:to>
                                        <p:strVal val="visible"/>
                                      </p:to>
                                    </p:set>
                                    <p:animEffect transition="in" filter="fade">
                                      <p:cBhvr>
                                        <p:cTn id="54" dur="500"/>
                                        <p:tgtEl>
                                          <p:spTgt spid="1538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nodeType="withEffect">
                                  <p:stCondLst>
                                    <p:cond delay="0"/>
                                  </p:stCondLst>
                                  <p:childTnLst>
                                    <p:set>
                                      <p:cBhvr>
                                        <p:cTn id="64" dur="1" fill="hold">
                                          <p:stCondLst>
                                            <p:cond delay="0"/>
                                          </p:stCondLst>
                                        </p:cTn>
                                        <p:tgtEl>
                                          <p:spTgt spid="13316"/>
                                        </p:tgtEl>
                                        <p:attrNameLst>
                                          <p:attrName>style.visibility</p:attrName>
                                        </p:attrNameLst>
                                      </p:cBhvr>
                                      <p:to>
                                        <p:strVal val="visible"/>
                                      </p:to>
                                    </p:set>
                                    <p:animEffect transition="in" filter="fade">
                                      <p:cBhvr>
                                        <p:cTn id="65" dur="500"/>
                                        <p:tgtEl>
                                          <p:spTgt spid="133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9" grpId="0" animBg="1"/>
      <p:bldP spid="45" grpId="0" animBg="1"/>
      <p:bldP spid="13" grpId="0" animBg="1"/>
      <p:bldP spid="14" grpId="0" animBg="1"/>
      <p:bldP spid="3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6" name="图片 15">
            <a:extLst>
              <a:ext uri="{FF2B5EF4-FFF2-40B4-BE49-F238E27FC236}">
                <a16:creationId xmlns:a16="http://schemas.microsoft.com/office/drawing/2014/main" id="{5BA7F3EB-1F4B-4F25-A453-44DF9A295208}"/>
              </a:ext>
            </a:extLst>
          </p:cNvPr>
          <p:cNvPicPr>
            <a:picLocks noChangeAspect="1"/>
          </p:cNvPicPr>
          <p:nvPr/>
        </p:nvPicPr>
        <p:blipFill>
          <a:blip r:embed="rId3"/>
          <a:stretch>
            <a:fillRect/>
          </a:stretch>
        </p:blipFill>
        <p:spPr>
          <a:xfrm>
            <a:off x="3446828" y="108557"/>
            <a:ext cx="5053219" cy="4216534"/>
          </a:xfrm>
          <a:prstGeom prst="rect">
            <a:avLst/>
          </a:prstGeom>
        </p:spPr>
      </p:pic>
      <p:pic>
        <p:nvPicPr>
          <p:cNvPr id="17410" name="Picture 2" descr="http://latex.codecogs.com/png.latex?%5CLARGE%20%7B%5Ccolor%7BRed%7Dg_j%3D%5Chat%20y_j%281-%5Chat%20y_j%29%28%5Chat%20y_j%20-%20y_j%29%20%7D">
            <a:extLst>
              <a:ext uri="{FF2B5EF4-FFF2-40B4-BE49-F238E27FC236}">
                <a16:creationId xmlns:a16="http://schemas.microsoft.com/office/drawing/2014/main" id="{E33E3535-9F36-484D-A2B9-F6F0D7879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307" y="4146514"/>
            <a:ext cx="2895600" cy="314325"/>
          </a:xfrm>
          <a:prstGeom prst="rect">
            <a:avLst/>
          </a:prstGeom>
          <a:noFill/>
          <a:extLst>
            <a:ext uri="{909E8E84-426E-40DD-AFC4-6F175D3DCCD1}">
              <a14:hiddenFill xmlns:a14="http://schemas.microsoft.com/office/drawing/2010/main">
                <a:solidFill>
                  <a:srgbClr val="FFFFFF"/>
                </a:solidFill>
              </a14:hiddenFill>
            </a:ext>
          </a:extLst>
        </p:spPr>
      </p:pic>
      <p:sp>
        <p:nvSpPr>
          <p:cNvPr id="6" name="箭头: 下 5">
            <a:extLst>
              <a:ext uri="{FF2B5EF4-FFF2-40B4-BE49-F238E27FC236}">
                <a16:creationId xmlns:a16="http://schemas.microsoft.com/office/drawing/2014/main" id="{B0196599-23C3-41D9-9CBB-93B3FA3F90A3}"/>
              </a:ext>
            </a:extLst>
          </p:cNvPr>
          <p:cNvSpPr/>
          <p:nvPr/>
        </p:nvSpPr>
        <p:spPr>
          <a:xfrm>
            <a:off x="7779834" y="3587742"/>
            <a:ext cx="202116" cy="55811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箭头: 下 6">
            <a:extLst>
              <a:ext uri="{FF2B5EF4-FFF2-40B4-BE49-F238E27FC236}">
                <a16:creationId xmlns:a16="http://schemas.microsoft.com/office/drawing/2014/main" id="{B382893B-E0E0-4C4A-82B4-2A77731B14C6}"/>
              </a:ext>
            </a:extLst>
          </p:cNvPr>
          <p:cNvSpPr/>
          <p:nvPr/>
        </p:nvSpPr>
        <p:spPr>
          <a:xfrm>
            <a:off x="6820830" y="3772066"/>
            <a:ext cx="234377" cy="86979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箭头: 下 22">
            <a:extLst>
              <a:ext uri="{FF2B5EF4-FFF2-40B4-BE49-F238E27FC236}">
                <a16:creationId xmlns:a16="http://schemas.microsoft.com/office/drawing/2014/main" id="{FC26A0CC-9604-4831-B43C-C6CDD7C888CD}"/>
              </a:ext>
            </a:extLst>
          </p:cNvPr>
          <p:cNvSpPr/>
          <p:nvPr/>
        </p:nvSpPr>
        <p:spPr>
          <a:xfrm>
            <a:off x="5850673" y="4395220"/>
            <a:ext cx="245528" cy="111512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7416" name="Picture 8" descr="http://latex.codecogs.com/png.latex?%5CLARGE%20%7B%5Ccolor%7BRed%7D%20e_i%20%3D%20h_i%281-h_i%29%5Csum_%7Bj%3D1%7D%5E3%20w_%7Bij%7D%5E%7B%282%29%7Dg_j%20%7D">
            <a:extLst>
              <a:ext uri="{FF2B5EF4-FFF2-40B4-BE49-F238E27FC236}">
                <a16:creationId xmlns:a16="http://schemas.microsoft.com/office/drawing/2014/main" id="{0F9A7872-F725-473B-B646-ADA2A528E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829" y="5618053"/>
            <a:ext cx="3048000" cy="914400"/>
          </a:xfrm>
          <a:prstGeom prst="rect">
            <a:avLst/>
          </a:prstGeom>
          <a:noFill/>
          <a:extLst>
            <a:ext uri="{909E8E84-426E-40DD-AFC4-6F175D3DCCD1}">
              <a14:hiddenFill xmlns:a14="http://schemas.microsoft.com/office/drawing/2010/main">
                <a:solidFill>
                  <a:srgbClr val="FFFFFF"/>
                </a:solidFill>
              </a14:hiddenFill>
            </a:ext>
          </a:extLst>
        </p:spPr>
      </p:pic>
      <p:sp>
        <p:nvSpPr>
          <p:cNvPr id="26" name="箭头: 下 25">
            <a:extLst>
              <a:ext uri="{FF2B5EF4-FFF2-40B4-BE49-F238E27FC236}">
                <a16:creationId xmlns:a16="http://schemas.microsoft.com/office/drawing/2014/main" id="{8F0A1CAD-CC19-4070-8962-2BE80DD4859D}"/>
              </a:ext>
            </a:extLst>
          </p:cNvPr>
          <p:cNvSpPr/>
          <p:nvPr/>
        </p:nvSpPr>
        <p:spPr>
          <a:xfrm>
            <a:off x="4859510" y="3731725"/>
            <a:ext cx="234377" cy="86979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3" name="Picture 6" descr="http://latex.codecogs.com/png.latex?%5Cdpi%7B100%7D%20%5CLARGE%20E%3D%5Cfrac%7B1%7D%7B2%7D%5Csum_%7Bj%3D1%7D%5El%28%5Chat%20y_j%20-%20y_j%29%5E2">
            <a:extLst>
              <a:ext uri="{FF2B5EF4-FFF2-40B4-BE49-F238E27FC236}">
                <a16:creationId xmlns:a16="http://schemas.microsoft.com/office/drawing/2014/main" id="{B8B4FBB9-AF21-45A9-B00D-E04148D582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5397" y="1890250"/>
            <a:ext cx="1958404" cy="8382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a:extLst>
              <a:ext uri="{FF2B5EF4-FFF2-40B4-BE49-F238E27FC236}">
                <a16:creationId xmlns:a16="http://schemas.microsoft.com/office/drawing/2014/main" id="{7E4168FE-C3F4-42E3-9CBC-ADD62CCA538A}"/>
              </a:ext>
            </a:extLst>
          </p:cNvPr>
          <p:cNvGrpSpPr/>
          <p:nvPr/>
        </p:nvGrpSpPr>
        <p:grpSpPr>
          <a:xfrm>
            <a:off x="3030072" y="4601519"/>
            <a:ext cx="2614345" cy="914400"/>
            <a:chOff x="1506071" y="4951141"/>
            <a:chExt cx="2614345" cy="914400"/>
          </a:xfrm>
        </p:grpSpPr>
        <p:pic>
          <p:nvPicPr>
            <p:cNvPr id="17420" name="Picture 12" descr="http://latex.codecogs.com/png.latex?%5CLARGE%20%7B%5Ccolor%7BRed%7D%20w_%7Bki%7D%5E%7B%281%29%7D%20%5Cleftarrow%20w_%7Bki%7D%5E%7B%281%29%7D%20-%20%5Ceta%20e_i%20x_k%20%7D">
              <a:extLst>
                <a:ext uri="{FF2B5EF4-FFF2-40B4-BE49-F238E27FC236}">
                  <a16:creationId xmlns:a16="http://schemas.microsoft.com/office/drawing/2014/main" id="{A7A7F2CB-572D-4C72-8904-5AD47B09F1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309" y="4981838"/>
              <a:ext cx="24574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latex.codecogs.com/png.latex?%5Cdpi%7B100%7D%20%5CLARGE%20%7B%5Ccolor%7BRed%7D%20b_%7Bi%7D%5E%7B%281%29%7D%20%5Cleftarrow%20b_%7Bi%7D%5E%7B%281%29%7D%20&amp;plus;%20%5Ceta%20e_i%7D">
              <a:extLst>
                <a:ext uri="{FF2B5EF4-FFF2-40B4-BE49-F238E27FC236}">
                  <a16:creationId xmlns:a16="http://schemas.microsoft.com/office/drawing/2014/main" id="{88DD4C35-BD1E-4BB8-8399-323E8D319A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5353" y="5458582"/>
              <a:ext cx="1771650" cy="35242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BDC5B9FA-9EBD-4C40-95D6-740BDACFB033}"/>
                </a:ext>
              </a:extLst>
            </p:cNvPr>
            <p:cNvSpPr/>
            <p:nvPr/>
          </p:nvSpPr>
          <p:spPr>
            <a:xfrm>
              <a:off x="1506071" y="4951141"/>
              <a:ext cx="261434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2" name="组合 11">
            <a:extLst>
              <a:ext uri="{FF2B5EF4-FFF2-40B4-BE49-F238E27FC236}">
                <a16:creationId xmlns:a16="http://schemas.microsoft.com/office/drawing/2014/main" id="{00BD8E45-5132-46A5-A37C-5A425592D786}"/>
              </a:ext>
            </a:extLst>
          </p:cNvPr>
          <p:cNvGrpSpPr/>
          <p:nvPr/>
        </p:nvGrpSpPr>
        <p:grpSpPr>
          <a:xfrm>
            <a:off x="6555871" y="4641860"/>
            <a:ext cx="2488820" cy="917980"/>
            <a:chOff x="5031871" y="4951141"/>
            <a:chExt cx="2488820" cy="917980"/>
          </a:xfrm>
        </p:grpSpPr>
        <p:pic>
          <p:nvPicPr>
            <p:cNvPr id="17418" name="Picture 10" descr="http://latex.codecogs.com/png.latex?%5CLARGE%20%7B%5Ccolor%7BRed%7D%20w_%7Bij%7D%5E%7B%282%29%7D%20%5Cleftarrow%20w_%7Bij%7D%5E%7B%282%29%7D%20-%20%5Ceta%20g_j%20h_i%20%7D">
              <a:extLst>
                <a:ext uri="{FF2B5EF4-FFF2-40B4-BE49-F238E27FC236}">
                  <a16:creationId xmlns:a16="http://schemas.microsoft.com/office/drawing/2014/main" id="{A8194AF5-91D3-4FC3-8C5A-E0CDC9B9C1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1871" y="5003708"/>
              <a:ext cx="24479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latex.codecogs.com/png.latex?%5Cdpi%7B100%7D%20%5CLARGE%20%7B%5Ccolor%7BRed%7D%20b_%7Bj%7D%5E%7B%282%29%7D%20%5Cleftarrow%20b_%7Bj%7D%5E%7B%282%29%7D%20&amp;plus;%20%5Ceta%20g_j%7D">
              <a:extLst>
                <a:ext uri="{FF2B5EF4-FFF2-40B4-BE49-F238E27FC236}">
                  <a16:creationId xmlns:a16="http://schemas.microsoft.com/office/drawing/2014/main" id="{5C79BDBB-A39C-4F35-AC8F-98E27E51AA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1542" y="5478596"/>
              <a:ext cx="1790700" cy="39052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41F24FD7-6DB9-464F-8BB1-DEFFC772D2C1}"/>
                </a:ext>
              </a:extLst>
            </p:cNvPr>
            <p:cNvSpPr/>
            <p:nvPr/>
          </p:nvSpPr>
          <p:spPr>
            <a:xfrm>
              <a:off x="5031871" y="4951141"/>
              <a:ext cx="248882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 name="矩形 2">
            <a:extLst>
              <a:ext uri="{FF2B5EF4-FFF2-40B4-BE49-F238E27FC236}">
                <a16:creationId xmlns:a16="http://schemas.microsoft.com/office/drawing/2014/main" id="{BCF529D5-B1CA-4F9B-B941-8A42FFD63F3B}"/>
              </a:ext>
            </a:extLst>
          </p:cNvPr>
          <p:cNvSpPr/>
          <p:nvPr/>
        </p:nvSpPr>
        <p:spPr>
          <a:xfrm>
            <a:off x="1637966" y="43311"/>
            <a:ext cx="2470548" cy="461665"/>
          </a:xfrm>
          <a:prstGeom prst="rect">
            <a:avLst/>
          </a:prstGeom>
        </p:spPr>
        <p:txBody>
          <a:bodyPr wrap="none">
            <a:spAutoFit/>
          </a:bodyPr>
          <a:lstStyle/>
          <a:p>
            <a:r>
              <a:rPr lang="en-US" altLang="zh-CN" sz="2400" b="1" dirty="0">
                <a:solidFill>
                  <a:schemeClr val="accent6">
                    <a:lumMod val="75000"/>
                  </a:schemeClr>
                </a:solidFill>
              </a:rPr>
              <a:t>Backpropagation</a:t>
            </a:r>
            <a:endParaRPr lang="zh-CN" altLang="en-US" sz="2400" dirty="0"/>
          </a:p>
        </p:txBody>
      </p:sp>
      <p:cxnSp>
        <p:nvCxnSpPr>
          <p:cNvPr id="14" name="直接箭头连接符 13">
            <a:extLst>
              <a:ext uri="{FF2B5EF4-FFF2-40B4-BE49-F238E27FC236}">
                <a16:creationId xmlns:a16="http://schemas.microsoft.com/office/drawing/2014/main" id="{7B5B7D2E-5EA7-4CA6-84BC-F809505259A2}"/>
              </a:ext>
            </a:extLst>
          </p:cNvPr>
          <p:cNvCxnSpPr/>
          <p:nvPr/>
        </p:nvCxnSpPr>
        <p:spPr>
          <a:xfrm>
            <a:off x="7195929" y="6264720"/>
            <a:ext cx="1020418" cy="176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BBCD47E8-4B46-4518-AA79-FDA9FD177179}"/>
              </a:ext>
            </a:extLst>
          </p:cNvPr>
          <p:cNvSpPr/>
          <p:nvPr/>
        </p:nvSpPr>
        <p:spPr>
          <a:xfrm>
            <a:off x="8216348" y="6255026"/>
            <a:ext cx="1311965" cy="466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原来的连接权</a:t>
            </a:r>
          </a:p>
        </p:txBody>
      </p:sp>
    </p:spTree>
    <p:extLst>
      <p:ext uri="{BB962C8B-B14F-4D97-AF65-F5344CB8AC3E}">
        <p14:creationId xmlns:p14="http://schemas.microsoft.com/office/powerpoint/2010/main" val="239968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17416"/>
                                        </p:tgtEl>
                                        <p:attrNameLst>
                                          <p:attrName>style.visibility</p:attrName>
                                        </p:attrNameLst>
                                      </p:cBhvr>
                                      <p:to>
                                        <p:strVal val="visible"/>
                                      </p:to>
                                    </p:set>
                                    <p:animEffect transition="in" filter="fade">
                                      <p:cBhvr>
                                        <p:cTn id="18" dur="500"/>
                                        <p:tgtEl>
                                          <p:spTgt spid="174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P spid="26"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6" name="图片 15">
            <a:extLst>
              <a:ext uri="{FF2B5EF4-FFF2-40B4-BE49-F238E27FC236}">
                <a16:creationId xmlns:a16="http://schemas.microsoft.com/office/drawing/2014/main" id="{5BA7F3EB-1F4B-4F25-A453-44DF9A295208}"/>
              </a:ext>
            </a:extLst>
          </p:cNvPr>
          <p:cNvPicPr>
            <a:picLocks noChangeAspect="1"/>
          </p:cNvPicPr>
          <p:nvPr/>
        </p:nvPicPr>
        <p:blipFill>
          <a:blip r:embed="rId3"/>
          <a:stretch>
            <a:fillRect/>
          </a:stretch>
        </p:blipFill>
        <p:spPr>
          <a:xfrm>
            <a:off x="4586516" y="43310"/>
            <a:ext cx="5053219" cy="4216534"/>
          </a:xfrm>
          <a:prstGeom prst="rect">
            <a:avLst/>
          </a:prstGeom>
        </p:spPr>
      </p:pic>
      <p:sp>
        <p:nvSpPr>
          <p:cNvPr id="2" name="灯片编号占位符 1">
            <a:extLst>
              <a:ext uri="{FF2B5EF4-FFF2-40B4-BE49-F238E27FC236}">
                <a16:creationId xmlns:a16="http://schemas.microsoft.com/office/drawing/2014/main" id="{39C48FD0-EBDF-428F-97AC-8783330C7E0D}"/>
              </a:ext>
            </a:extLst>
          </p:cNvPr>
          <p:cNvSpPr>
            <a:spLocks noGrp="1"/>
          </p:cNvSpPr>
          <p:nvPr>
            <p:ph type="sldNum" sz="quarter" idx="12"/>
          </p:nvPr>
        </p:nvSpPr>
        <p:spPr>
          <a:xfrm>
            <a:off x="7981950" y="6356352"/>
            <a:ext cx="2057400" cy="365125"/>
          </a:xfrm>
        </p:spPr>
        <p:txBody>
          <a:bodyPr/>
          <a:lstStyle/>
          <a:p>
            <a:fld id="{83246F95-C531-4BBA-91F1-4C98EB2C9332}" type="slidenum">
              <a:rPr lang="zh-CN" altLang="en-US" smtClean="0">
                <a:solidFill>
                  <a:schemeClr val="bg1"/>
                </a:solidFill>
              </a:rPr>
              <a:t>82</a:t>
            </a:fld>
            <a:endParaRPr lang="zh-CN" altLang="en-US" dirty="0">
              <a:solidFill>
                <a:schemeClr val="bg1"/>
              </a:solidFill>
            </a:endParaRPr>
          </a:p>
        </p:txBody>
      </p:sp>
      <p:sp>
        <p:nvSpPr>
          <p:cNvPr id="6" name="箭头: 下 5">
            <a:extLst>
              <a:ext uri="{FF2B5EF4-FFF2-40B4-BE49-F238E27FC236}">
                <a16:creationId xmlns:a16="http://schemas.microsoft.com/office/drawing/2014/main" id="{B0196599-23C3-41D9-9CBB-93B3FA3F90A3}"/>
              </a:ext>
            </a:extLst>
          </p:cNvPr>
          <p:cNvSpPr/>
          <p:nvPr/>
        </p:nvSpPr>
        <p:spPr>
          <a:xfrm>
            <a:off x="8919522" y="3522495"/>
            <a:ext cx="202117" cy="4115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箭头: 下 6">
            <a:extLst>
              <a:ext uri="{FF2B5EF4-FFF2-40B4-BE49-F238E27FC236}">
                <a16:creationId xmlns:a16="http://schemas.microsoft.com/office/drawing/2014/main" id="{B382893B-E0E0-4C4A-82B4-2A77731B14C6}"/>
              </a:ext>
            </a:extLst>
          </p:cNvPr>
          <p:cNvSpPr/>
          <p:nvPr/>
        </p:nvSpPr>
        <p:spPr>
          <a:xfrm>
            <a:off x="7960518" y="3706819"/>
            <a:ext cx="234377" cy="86979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箭头: 下 22">
            <a:extLst>
              <a:ext uri="{FF2B5EF4-FFF2-40B4-BE49-F238E27FC236}">
                <a16:creationId xmlns:a16="http://schemas.microsoft.com/office/drawing/2014/main" id="{FC26A0CC-9604-4831-B43C-C6CDD7C888CD}"/>
              </a:ext>
            </a:extLst>
          </p:cNvPr>
          <p:cNvSpPr/>
          <p:nvPr/>
        </p:nvSpPr>
        <p:spPr>
          <a:xfrm>
            <a:off x="6990361" y="4329973"/>
            <a:ext cx="245528" cy="111512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箭头: 下 25">
            <a:extLst>
              <a:ext uri="{FF2B5EF4-FFF2-40B4-BE49-F238E27FC236}">
                <a16:creationId xmlns:a16="http://schemas.microsoft.com/office/drawing/2014/main" id="{8F0A1CAD-CC19-4070-8962-2BE80DD4859D}"/>
              </a:ext>
            </a:extLst>
          </p:cNvPr>
          <p:cNvSpPr/>
          <p:nvPr/>
        </p:nvSpPr>
        <p:spPr>
          <a:xfrm>
            <a:off x="5999198" y="3666478"/>
            <a:ext cx="234377" cy="86979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0" name="组合 9">
            <a:extLst>
              <a:ext uri="{FF2B5EF4-FFF2-40B4-BE49-F238E27FC236}">
                <a16:creationId xmlns:a16="http://schemas.microsoft.com/office/drawing/2014/main" id="{7E4168FE-C3F4-42E3-9CBC-ADD62CCA538A}"/>
              </a:ext>
            </a:extLst>
          </p:cNvPr>
          <p:cNvGrpSpPr/>
          <p:nvPr/>
        </p:nvGrpSpPr>
        <p:grpSpPr>
          <a:xfrm>
            <a:off x="4169760" y="4536272"/>
            <a:ext cx="2614345" cy="914400"/>
            <a:chOff x="1506071" y="4951141"/>
            <a:chExt cx="2614345" cy="914400"/>
          </a:xfrm>
        </p:grpSpPr>
        <p:pic>
          <p:nvPicPr>
            <p:cNvPr id="17420" name="Picture 12" descr="http://latex.codecogs.com/png.latex?%5CLARGE%20%7B%5Ccolor%7BRed%7D%20w_%7Bki%7D%5E%7B%281%29%7D%20%5Cleftarrow%20w_%7Bki%7D%5E%7B%281%29%7D%20-%20%5Ceta%20e_i%20x_k%20%7D">
              <a:extLst>
                <a:ext uri="{FF2B5EF4-FFF2-40B4-BE49-F238E27FC236}">
                  <a16:creationId xmlns:a16="http://schemas.microsoft.com/office/drawing/2014/main" id="{A7A7F2CB-572D-4C72-8904-5AD47B09F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309" y="4981838"/>
              <a:ext cx="24574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latex.codecogs.com/png.latex?%5Cdpi%7B100%7D%20%5CLARGE%20%7B%5Ccolor%7BRed%7D%20b_%7Bi%7D%5E%7B%281%29%7D%20%5Cleftarrow%20b_%7Bi%7D%5E%7B%281%29%7D%20&amp;plus;%20%5Ceta%20e_i%7D">
              <a:extLst>
                <a:ext uri="{FF2B5EF4-FFF2-40B4-BE49-F238E27FC236}">
                  <a16:creationId xmlns:a16="http://schemas.microsoft.com/office/drawing/2014/main" id="{88DD4C35-BD1E-4BB8-8399-323E8D319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353" y="5458582"/>
              <a:ext cx="1771650" cy="35242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BDC5B9FA-9EBD-4C40-95D6-740BDACFB033}"/>
                </a:ext>
              </a:extLst>
            </p:cNvPr>
            <p:cNvSpPr/>
            <p:nvPr/>
          </p:nvSpPr>
          <p:spPr>
            <a:xfrm>
              <a:off x="1506071" y="4951141"/>
              <a:ext cx="261434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2" name="组合 11">
            <a:extLst>
              <a:ext uri="{FF2B5EF4-FFF2-40B4-BE49-F238E27FC236}">
                <a16:creationId xmlns:a16="http://schemas.microsoft.com/office/drawing/2014/main" id="{00BD8E45-5132-46A5-A37C-5A425592D786}"/>
              </a:ext>
            </a:extLst>
          </p:cNvPr>
          <p:cNvGrpSpPr/>
          <p:nvPr/>
        </p:nvGrpSpPr>
        <p:grpSpPr>
          <a:xfrm>
            <a:off x="7695559" y="4576613"/>
            <a:ext cx="2488820" cy="917980"/>
            <a:chOff x="5031871" y="4951141"/>
            <a:chExt cx="2488820" cy="917980"/>
          </a:xfrm>
        </p:grpSpPr>
        <p:pic>
          <p:nvPicPr>
            <p:cNvPr id="17418" name="Picture 10" descr="http://latex.codecogs.com/png.latex?%5CLARGE%20%7B%5Ccolor%7BRed%7D%20w_%7Bij%7D%5E%7B%282%29%7D%20%5Cleftarrow%20w_%7Bij%7D%5E%7B%282%29%7D%20-%20%5Ceta%20g_j%20h_i%20%7D">
              <a:extLst>
                <a:ext uri="{FF2B5EF4-FFF2-40B4-BE49-F238E27FC236}">
                  <a16:creationId xmlns:a16="http://schemas.microsoft.com/office/drawing/2014/main" id="{A8194AF5-91D3-4FC3-8C5A-E0CDC9B9C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1871" y="5003708"/>
              <a:ext cx="24479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latex.codecogs.com/png.latex?%5Cdpi%7B100%7D%20%5CLARGE%20%7B%5Ccolor%7BRed%7D%20b_%7Bj%7D%5E%7B%282%29%7D%20%5Cleftarrow%20b_%7Bj%7D%5E%7B%282%29%7D%20&amp;plus;%20%5Ceta%20g_j%7D">
              <a:extLst>
                <a:ext uri="{FF2B5EF4-FFF2-40B4-BE49-F238E27FC236}">
                  <a16:creationId xmlns:a16="http://schemas.microsoft.com/office/drawing/2014/main" id="{5C79BDBB-A39C-4F35-AC8F-98E27E51AA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1542" y="5478596"/>
              <a:ext cx="1790700" cy="39052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41F24FD7-6DB9-464F-8BB1-DEFFC772D2C1}"/>
                </a:ext>
              </a:extLst>
            </p:cNvPr>
            <p:cNvSpPr/>
            <p:nvPr/>
          </p:nvSpPr>
          <p:spPr>
            <a:xfrm>
              <a:off x="5031871" y="4951141"/>
              <a:ext cx="248882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 name="矩形 2">
            <a:extLst>
              <a:ext uri="{FF2B5EF4-FFF2-40B4-BE49-F238E27FC236}">
                <a16:creationId xmlns:a16="http://schemas.microsoft.com/office/drawing/2014/main" id="{BCF529D5-B1CA-4F9B-B941-8A42FFD63F3B}"/>
              </a:ext>
            </a:extLst>
          </p:cNvPr>
          <p:cNvSpPr/>
          <p:nvPr/>
        </p:nvSpPr>
        <p:spPr>
          <a:xfrm>
            <a:off x="1637966" y="43311"/>
            <a:ext cx="2470548" cy="461665"/>
          </a:xfrm>
          <a:prstGeom prst="rect">
            <a:avLst/>
          </a:prstGeom>
        </p:spPr>
        <p:txBody>
          <a:bodyPr wrap="none">
            <a:spAutoFit/>
          </a:bodyPr>
          <a:lstStyle/>
          <a:p>
            <a:r>
              <a:rPr lang="en-US" altLang="zh-CN" sz="2400" b="1" dirty="0">
                <a:solidFill>
                  <a:schemeClr val="accent6">
                    <a:lumMod val="75000"/>
                  </a:schemeClr>
                </a:solidFill>
              </a:rPr>
              <a:t>Backpropagation</a:t>
            </a:r>
            <a:endParaRPr lang="zh-CN" altLang="en-US" sz="2400" dirty="0"/>
          </a:p>
        </p:txBody>
      </p:sp>
      <p:sp>
        <p:nvSpPr>
          <p:cNvPr id="24" name="文本框 23">
            <a:extLst>
              <a:ext uri="{FF2B5EF4-FFF2-40B4-BE49-F238E27FC236}">
                <a16:creationId xmlns:a16="http://schemas.microsoft.com/office/drawing/2014/main" id="{19FB637F-0084-4850-8039-EDE612B96302}"/>
              </a:ext>
            </a:extLst>
          </p:cNvPr>
          <p:cNvSpPr txBox="1"/>
          <p:nvPr/>
        </p:nvSpPr>
        <p:spPr>
          <a:xfrm>
            <a:off x="1773187" y="607543"/>
            <a:ext cx="1558158" cy="461665"/>
          </a:xfrm>
          <a:prstGeom prst="rect">
            <a:avLst/>
          </a:prstGeom>
          <a:noFill/>
          <a:ln w="6350">
            <a:solidFill>
              <a:schemeClr val="tx1"/>
            </a:solidFill>
          </a:ln>
        </p:spPr>
        <p:txBody>
          <a:bodyPr wrap="square" rtlCol="0">
            <a:spAutoFit/>
          </a:bodyPr>
          <a:lstStyle/>
          <a:p>
            <a:r>
              <a:rPr lang="en-US" altLang="zh-CN" sz="2400" b="1" dirty="0">
                <a:solidFill>
                  <a:schemeClr val="bg1"/>
                </a:solidFill>
              </a:rPr>
              <a:t>Chain rule</a:t>
            </a:r>
            <a:endParaRPr lang="zh-CN" altLang="en-US" sz="2400" b="1" dirty="0">
              <a:solidFill>
                <a:schemeClr val="bg1"/>
              </a:solidFill>
            </a:endParaRPr>
          </a:p>
        </p:txBody>
      </p:sp>
      <p:cxnSp>
        <p:nvCxnSpPr>
          <p:cNvPr id="14" name="直接箭头连接符 13">
            <a:extLst>
              <a:ext uri="{FF2B5EF4-FFF2-40B4-BE49-F238E27FC236}">
                <a16:creationId xmlns:a16="http://schemas.microsoft.com/office/drawing/2014/main" id="{7B5B7D2E-5EA7-4CA6-84BC-F809505259A2}"/>
              </a:ext>
            </a:extLst>
          </p:cNvPr>
          <p:cNvCxnSpPr>
            <a:cxnSpLocks/>
            <a:endCxn id="17" idx="1"/>
          </p:cNvCxnSpPr>
          <p:nvPr/>
        </p:nvCxnSpPr>
        <p:spPr>
          <a:xfrm>
            <a:off x="7806490" y="6204838"/>
            <a:ext cx="959004" cy="229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BBCD47E8-4B46-4518-AA79-FDA9FD177179}"/>
              </a:ext>
            </a:extLst>
          </p:cNvPr>
          <p:cNvSpPr/>
          <p:nvPr/>
        </p:nvSpPr>
        <p:spPr>
          <a:xfrm>
            <a:off x="8765494" y="6201257"/>
            <a:ext cx="1748480" cy="466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原来的连接权</a:t>
            </a:r>
          </a:p>
        </p:txBody>
      </p:sp>
      <p:pic>
        <p:nvPicPr>
          <p:cNvPr id="22530" name="Picture 2" descr="http://latex.codecogs.com/png.latex?%5Cdpi%7B150%7D%20%5Clarge%20%7B%5Ccolor%7BRed%7D%20g_j%20%3D%20%5Cfrac%7B%5Cpartial%20E%7D%7B%5Cpartial%20%5Chat%20y_j%7D%5Cfrac%7B%5Cpartial%20%5Chat%20y_j%7D%7B%5Cpartial%20%5Cbeta_j%7D%20%7D">
            <a:extLst>
              <a:ext uri="{FF2B5EF4-FFF2-40B4-BE49-F238E27FC236}">
                <a16:creationId xmlns:a16="http://schemas.microsoft.com/office/drawing/2014/main" id="{D7F18FF7-1300-4807-9FC7-762E7CF18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5826" y="3728246"/>
            <a:ext cx="1504950" cy="67627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latex.codecogs.com/png.latex?%5Cdpi%7B150%7D%20%5Clarge%20%7B%5Ccolor%7BRed%7D%20e_i%20%3D%20%5Cfrac%7B%5Cpartial%20h_i%7D%7B%5Cpartial%20%5Calpha_i%7D%5Csum_%7Bj%3D1%7D%5E3%20w_%7Bij%7D%5E%7B%282%29%7Dg_j%20%7D">
            <a:extLst>
              <a:ext uri="{FF2B5EF4-FFF2-40B4-BE49-F238E27FC236}">
                <a16:creationId xmlns:a16="http://schemas.microsoft.com/office/drawing/2014/main" id="{2B79892F-C976-4826-AF0D-1BC5CEB3CC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025" y="5567708"/>
            <a:ext cx="2228850" cy="86677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66D05C20-8A06-4DF5-BCF7-CEEF042692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4379" y="1961101"/>
            <a:ext cx="209524" cy="190476"/>
          </a:xfrm>
          <a:prstGeom prst="rect">
            <a:avLst/>
          </a:prstGeom>
        </p:spPr>
      </p:pic>
      <p:sp>
        <p:nvSpPr>
          <p:cNvPr id="4" name="文本框 3">
            <a:extLst>
              <a:ext uri="{FF2B5EF4-FFF2-40B4-BE49-F238E27FC236}">
                <a16:creationId xmlns:a16="http://schemas.microsoft.com/office/drawing/2014/main" id="{1B17D1EE-2704-4EC9-9FDB-B96231EB4EF0}"/>
              </a:ext>
            </a:extLst>
          </p:cNvPr>
          <p:cNvSpPr txBox="1"/>
          <p:nvPr/>
        </p:nvSpPr>
        <p:spPr>
          <a:xfrm>
            <a:off x="1595940" y="1194215"/>
            <a:ext cx="3060284" cy="3693319"/>
          </a:xfrm>
          <a:prstGeom prst="rect">
            <a:avLst/>
          </a:prstGeom>
          <a:noFill/>
        </p:spPr>
        <p:txBody>
          <a:bodyPr wrap="square" rtlCol="0">
            <a:spAutoFit/>
          </a:bodyPr>
          <a:lstStyle/>
          <a:p>
            <a:r>
              <a:rPr lang="zh-CN" altLang="en-US" dirty="0">
                <a:solidFill>
                  <a:schemeClr val="bg1"/>
                </a:solidFill>
              </a:rPr>
              <a:t>前面为了方便讲解，我们采用了均方差损失函数和</a:t>
            </a:r>
            <a:r>
              <a:rPr lang="en-US" altLang="zh-CN" dirty="0">
                <a:solidFill>
                  <a:schemeClr val="bg1"/>
                </a:solidFill>
              </a:rPr>
              <a:t>sigmoid</a:t>
            </a:r>
            <a:r>
              <a:rPr lang="zh-CN" altLang="en-US" dirty="0">
                <a:solidFill>
                  <a:schemeClr val="bg1"/>
                </a:solidFill>
              </a:rPr>
              <a:t>函数，不要死记前面的公式。如果损失函数或者激活函数变了，公式会发生微小变化。重要的是根据链式法则学会求梯度项，前一层的梯度项会用到后层梯度项，所以先求后层的梯度项，再求前层的梯度项（</a:t>
            </a:r>
            <a:r>
              <a:rPr lang="en-US" altLang="zh-CN" dirty="0">
                <a:solidFill>
                  <a:schemeClr val="bg1"/>
                </a:solidFill>
              </a:rPr>
              <a:t>BP</a:t>
            </a:r>
            <a:r>
              <a:rPr lang="zh-CN" altLang="en-US" dirty="0">
                <a:solidFill>
                  <a:schemeClr val="bg1"/>
                </a:solidFill>
              </a:rPr>
              <a:t>）</a:t>
            </a:r>
            <a:r>
              <a:rPr lang="en-US" altLang="zh-CN" dirty="0">
                <a:solidFill>
                  <a:schemeClr val="bg1"/>
                </a:solidFill>
              </a:rPr>
              <a:t>,</a:t>
            </a:r>
            <a:r>
              <a:rPr lang="zh-CN" altLang="en-US" dirty="0">
                <a:solidFill>
                  <a:schemeClr val="bg1"/>
                </a:solidFill>
              </a:rPr>
              <a:t>所有层的梯度项求出来后，各层的参数可以用梯度下降的更新公式计算出来。</a:t>
            </a:r>
            <a:endParaRPr lang="en-US" altLang="zh-CN" dirty="0">
              <a:solidFill>
                <a:schemeClr val="bg1"/>
              </a:solidFill>
            </a:endParaRPr>
          </a:p>
        </p:txBody>
      </p:sp>
      <p:sp>
        <p:nvSpPr>
          <p:cNvPr id="13" name="文本框 12">
            <a:extLst>
              <a:ext uri="{FF2B5EF4-FFF2-40B4-BE49-F238E27FC236}">
                <a16:creationId xmlns:a16="http://schemas.microsoft.com/office/drawing/2014/main" id="{770F043F-7B40-44F3-A52E-FA041A3EEC2D}"/>
              </a:ext>
            </a:extLst>
          </p:cNvPr>
          <p:cNvSpPr txBox="1"/>
          <p:nvPr/>
        </p:nvSpPr>
        <p:spPr>
          <a:xfrm>
            <a:off x="4376461" y="6364911"/>
            <a:ext cx="1612848" cy="369332"/>
          </a:xfrm>
          <a:prstGeom prst="rect">
            <a:avLst/>
          </a:prstGeom>
          <a:noFill/>
        </p:spPr>
        <p:txBody>
          <a:bodyPr wrap="square" rtlCol="0">
            <a:spAutoFit/>
          </a:bodyPr>
          <a:lstStyle/>
          <a:p>
            <a:r>
              <a:rPr lang="zh-CN" altLang="en-US" dirty="0">
                <a:solidFill>
                  <a:schemeClr val="bg1"/>
                </a:solidFill>
              </a:rPr>
              <a:t>激活函数求导</a:t>
            </a:r>
          </a:p>
        </p:txBody>
      </p:sp>
      <p:cxnSp>
        <p:nvCxnSpPr>
          <p:cNvPr id="18" name="直接箭头连接符 17">
            <a:extLst>
              <a:ext uri="{FF2B5EF4-FFF2-40B4-BE49-F238E27FC236}">
                <a16:creationId xmlns:a16="http://schemas.microsoft.com/office/drawing/2014/main" id="{0D3FB540-2636-4107-88CE-3D218DAE2ED7}"/>
              </a:ext>
            </a:extLst>
          </p:cNvPr>
          <p:cNvCxnSpPr>
            <a:endCxn id="13" idx="3"/>
          </p:cNvCxnSpPr>
          <p:nvPr/>
        </p:nvCxnSpPr>
        <p:spPr>
          <a:xfrm flipH="1">
            <a:off x="5989310" y="6284467"/>
            <a:ext cx="794795" cy="265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E88AF7E2-275C-4FBF-83BA-C49C526880EF}"/>
              </a:ext>
            </a:extLst>
          </p:cNvPr>
          <p:cNvSpPr txBox="1"/>
          <p:nvPr/>
        </p:nvSpPr>
        <p:spPr>
          <a:xfrm>
            <a:off x="1637967" y="5104068"/>
            <a:ext cx="2428805" cy="1477328"/>
          </a:xfrm>
          <a:prstGeom prst="rect">
            <a:avLst/>
          </a:prstGeom>
          <a:noFill/>
        </p:spPr>
        <p:txBody>
          <a:bodyPr wrap="square" rtlCol="0">
            <a:spAutoFit/>
          </a:bodyPr>
          <a:lstStyle/>
          <a:p>
            <a:r>
              <a:rPr lang="zh-CN" altLang="en-US" dirty="0">
                <a:solidFill>
                  <a:schemeClr val="bg1"/>
                </a:solidFill>
              </a:rPr>
              <a:t>实际上，均方差损失函数和</a:t>
            </a:r>
            <a:r>
              <a:rPr lang="en-US" altLang="zh-CN" dirty="0">
                <a:solidFill>
                  <a:schemeClr val="bg1"/>
                </a:solidFill>
              </a:rPr>
              <a:t>sigmoid</a:t>
            </a:r>
            <a:r>
              <a:rPr lang="zh-CN" altLang="en-US" dirty="0">
                <a:solidFill>
                  <a:schemeClr val="bg1"/>
                </a:solidFill>
              </a:rPr>
              <a:t>函数结合使用效果不好，因为存在梯度消失的问题</a:t>
            </a:r>
          </a:p>
        </p:txBody>
      </p:sp>
    </p:spTree>
    <p:extLst>
      <p:ext uri="{BB962C8B-B14F-4D97-AF65-F5344CB8AC3E}">
        <p14:creationId xmlns:p14="http://schemas.microsoft.com/office/powerpoint/2010/main" val="215342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2532"/>
                                        </p:tgtEl>
                                        <p:attrNameLst>
                                          <p:attrName>style.visibility</p:attrName>
                                        </p:attrNameLst>
                                      </p:cBhvr>
                                      <p:to>
                                        <p:strVal val="visible"/>
                                      </p:to>
                                    </p:set>
                                    <p:animEffect transition="in" filter="fade">
                                      <p:cBhvr>
                                        <p:cTn id="18" dur="500"/>
                                        <p:tgtEl>
                                          <p:spTgt spid="2253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P spid="26" grpId="0" animBg="1"/>
      <p:bldP spid="17" grpId="0" animBg="1"/>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灯片编号占位符 2">
            <a:extLst>
              <a:ext uri="{FF2B5EF4-FFF2-40B4-BE49-F238E27FC236}">
                <a16:creationId xmlns:a16="http://schemas.microsoft.com/office/drawing/2014/main" id="{94A30E6E-B64D-4800-AB9D-086089CF0809}"/>
              </a:ext>
            </a:extLst>
          </p:cNvPr>
          <p:cNvSpPr>
            <a:spLocks noGrp="1"/>
          </p:cNvSpPr>
          <p:nvPr>
            <p:ph type="sldNum" sz="quarter" idx="12"/>
          </p:nvPr>
        </p:nvSpPr>
        <p:spPr/>
        <p:txBody>
          <a:bodyPr/>
          <a:lstStyle/>
          <a:p>
            <a:fld id="{83246F95-C531-4BBA-91F1-4C98EB2C9332}" type="slidenum">
              <a:rPr lang="zh-CN" altLang="en-US" smtClean="0"/>
              <a:t>83</a:t>
            </a:fld>
            <a:endParaRPr lang="zh-CN" altLang="en-US" dirty="0"/>
          </a:p>
        </p:txBody>
      </p:sp>
      <p:sp>
        <p:nvSpPr>
          <p:cNvPr id="4" name="标题 3">
            <a:extLst>
              <a:ext uri="{FF2B5EF4-FFF2-40B4-BE49-F238E27FC236}">
                <a16:creationId xmlns:a16="http://schemas.microsoft.com/office/drawing/2014/main" id="{BE6E0CD1-6ECA-4D4B-B801-C86F27A1D3FF}"/>
              </a:ext>
            </a:extLst>
          </p:cNvPr>
          <p:cNvSpPr>
            <a:spLocks noGrp="1"/>
          </p:cNvSpPr>
          <p:nvPr>
            <p:ph type="title"/>
          </p:nvPr>
        </p:nvSpPr>
        <p:spPr>
          <a:xfrm>
            <a:off x="2152650" y="365127"/>
            <a:ext cx="7886700" cy="667261"/>
          </a:xfrm>
        </p:spPr>
        <p:txBody>
          <a:bodyPr>
            <a:normAutofit fontScale="90000"/>
          </a:bodyPr>
          <a:lstStyle/>
          <a:p>
            <a:r>
              <a:rPr lang="en-US" altLang="zh-CN" b="1" dirty="0">
                <a:solidFill>
                  <a:schemeClr val="accent6">
                    <a:lumMod val="50000"/>
                  </a:schemeClr>
                </a:solidFill>
              </a:rPr>
              <a:t>Global Minimum and Local Minimum</a:t>
            </a:r>
            <a:endParaRPr lang="zh-CN" altLang="en-US" b="1" dirty="0">
              <a:solidFill>
                <a:schemeClr val="accent6">
                  <a:lumMod val="50000"/>
                </a:schemeClr>
              </a:solidFill>
            </a:endParaRPr>
          </a:p>
        </p:txBody>
      </p:sp>
      <p:pic>
        <p:nvPicPr>
          <p:cNvPr id="5" name="Picture 2" descr="相关图片">
            <a:extLst>
              <a:ext uri="{FF2B5EF4-FFF2-40B4-BE49-F238E27FC236}">
                <a16:creationId xmlns:a16="http://schemas.microsoft.com/office/drawing/2014/main" id="{D3F412C3-8F82-4102-B98A-8BDB20476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275942"/>
            <a:ext cx="3677356" cy="288194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8B9435A6-B032-46C2-8FC7-2B6707134EB9}"/>
              </a:ext>
            </a:extLst>
          </p:cNvPr>
          <p:cNvPicPr>
            <a:picLocks noChangeAspect="1"/>
          </p:cNvPicPr>
          <p:nvPr/>
        </p:nvPicPr>
        <p:blipFill>
          <a:blip r:embed="rId4"/>
          <a:stretch>
            <a:fillRect/>
          </a:stretch>
        </p:blipFill>
        <p:spPr>
          <a:xfrm>
            <a:off x="6134817" y="1181414"/>
            <a:ext cx="3599722" cy="3071004"/>
          </a:xfrm>
          <a:prstGeom prst="rect">
            <a:avLst/>
          </a:prstGeom>
        </p:spPr>
      </p:pic>
      <p:sp>
        <p:nvSpPr>
          <p:cNvPr id="8" name="矩形 7">
            <a:extLst>
              <a:ext uri="{FF2B5EF4-FFF2-40B4-BE49-F238E27FC236}">
                <a16:creationId xmlns:a16="http://schemas.microsoft.com/office/drawing/2014/main" id="{82611B60-8875-4EC4-A22F-51D0DABC5237}"/>
              </a:ext>
            </a:extLst>
          </p:cNvPr>
          <p:cNvSpPr/>
          <p:nvPr/>
        </p:nvSpPr>
        <p:spPr>
          <a:xfrm>
            <a:off x="2152650" y="4495973"/>
            <a:ext cx="7581889" cy="369332"/>
          </a:xfrm>
          <a:prstGeom prst="rect">
            <a:avLst/>
          </a:prstGeom>
        </p:spPr>
        <p:txBody>
          <a:bodyPr wrap="square">
            <a:spAutoFit/>
          </a:bodyPr>
          <a:lstStyle/>
          <a:p>
            <a:pPr marL="285750" indent="-285750">
              <a:buFont typeface="Wingdings" panose="05000000000000000000" pitchFamily="2" charset="2"/>
              <a:buChar char="p"/>
            </a:pPr>
            <a:r>
              <a:rPr lang="en-US" altLang="zh-CN" b="1">
                <a:solidFill>
                  <a:schemeClr val="accent6">
                    <a:lumMod val="50000"/>
                  </a:schemeClr>
                </a:solidFill>
              </a:rPr>
              <a:t>I</a:t>
            </a:r>
            <a:r>
              <a:rPr lang="zh-CN" altLang="en-US" b="1">
                <a:solidFill>
                  <a:schemeClr val="accent6">
                    <a:lumMod val="50000"/>
                  </a:schemeClr>
                </a:solidFill>
              </a:rPr>
              <a:t>nitialize </a:t>
            </a:r>
            <a:r>
              <a:rPr lang="zh-CN" altLang="en-US" b="1" dirty="0">
                <a:solidFill>
                  <a:schemeClr val="accent6">
                    <a:lumMod val="50000"/>
                  </a:schemeClr>
                </a:solidFill>
              </a:rPr>
              <a:t>the neural network with multiple sets of different parameters</a:t>
            </a:r>
          </a:p>
        </p:txBody>
      </p:sp>
      <p:sp>
        <p:nvSpPr>
          <p:cNvPr id="9" name="矩形 8">
            <a:extLst>
              <a:ext uri="{FF2B5EF4-FFF2-40B4-BE49-F238E27FC236}">
                <a16:creationId xmlns:a16="http://schemas.microsoft.com/office/drawing/2014/main" id="{4D0ED214-789A-41EF-96AC-D4FD125C5E42}"/>
              </a:ext>
            </a:extLst>
          </p:cNvPr>
          <p:cNvSpPr/>
          <p:nvPr/>
        </p:nvSpPr>
        <p:spPr>
          <a:xfrm>
            <a:off x="2152649" y="5056830"/>
            <a:ext cx="2528256" cy="369332"/>
          </a:xfrm>
          <a:prstGeom prst="rect">
            <a:avLst/>
          </a:prstGeom>
        </p:spPr>
        <p:txBody>
          <a:bodyPr wrap="none">
            <a:spAutoFit/>
          </a:bodyPr>
          <a:lstStyle/>
          <a:p>
            <a:pPr marL="285750" indent="-285750">
              <a:buFont typeface="Wingdings" panose="05000000000000000000" pitchFamily="2" charset="2"/>
              <a:buChar char="p"/>
            </a:pPr>
            <a:r>
              <a:rPr lang="zh-CN" altLang="en-US" b="1" dirty="0">
                <a:solidFill>
                  <a:schemeClr val="accent6">
                    <a:lumMod val="50000"/>
                  </a:schemeClr>
                </a:solidFill>
              </a:rPr>
              <a:t>Simulated annealing</a:t>
            </a:r>
          </a:p>
        </p:txBody>
      </p:sp>
      <p:sp>
        <p:nvSpPr>
          <p:cNvPr id="10" name="矩形 9">
            <a:extLst>
              <a:ext uri="{FF2B5EF4-FFF2-40B4-BE49-F238E27FC236}">
                <a16:creationId xmlns:a16="http://schemas.microsoft.com/office/drawing/2014/main" id="{AAF941F1-D42C-4899-9E48-E9AF6EF708AE}"/>
              </a:ext>
            </a:extLst>
          </p:cNvPr>
          <p:cNvSpPr/>
          <p:nvPr/>
        </p:nvSpPr>
        <p:spPr>
          <a:xfrm>
            <a:off x="2152650" y="5623977"/>
            <a:ext cx="3239990" cy="369332"/>
          </a:xfrm>
          <a:prstGeom prst="rect">
            <a:avLst/>
          </a:prstGeom>
        </p:spPr>
        <p:txBody>
          <a:bodyPr wrap="none">
            <a:spAutoFit/>
          </a:bodyPr>
          <a:lstStyle/>
          <a:p>
            <a:pPr marL="285750" indent="-285750">
              <a:buFont typeface="Wingdings" panose="05000000000000000000" pitchFamily="2" charset="2"/>
              <a:buChar char="p"/>
            </a:pPr>
            <a:r>
              <a:rPr lang="en-US" altLang="zh-CN" b="1" dirty="0">
                <a:solidFill>
                  <a:schemeClr val="accent6">
                    <a:lumMod val="50000"/>
                  </a:schemeClr>
                </a:solidFill>
                <a:ea typeface="Microsoft YaHei" panose="020B0503020204020204" pitchFamily="34" charset="-122"/>
              </a:rPr>
              <a:t>Stochastic gradient descent</a:t>
            </a:r>
            <a:endParaRPr lang="zh-CN" altLang="en-US" b="1" dirty="0">
              <a:solidFill>
                <a:schemeClr val="accent6">
                  <a:lumMod val="50000"/>
                </a:schemeClr>
              </a:solidFill>
            </a:endParaRPr>
          </a:p>
        </p:txBody>
      </p:sp>
    </p:spTree>
    <p:extLst>
      <p:ext uri="{BB962C8B-B14F-4D97-AF65-F5344CB8AC3E}">
        <p14:creationId xmlns:p14="http://schemas.microsoft.com/office/powerpoint/2010/main" val="39358241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灯片编号占位符 2">
            <a:extLst>
              <a:ext uri="{FF2B5EF4-FFF2-40B4-BE49-F238E27FC236}">
                <a16:creationId xmlns:a16="http://schemas.microsoft.com/office/drawing/2014/main" id="{8DF06892-88AC-478A-9731-2049D4864B22}"/>
              </a:ext>
            </a:extLst>
          </p:cNvPr>
          <p:cNvSpPr>
            <a:spLocks noGrp="1"/>
          </p:cNvSpPr>
          <p:nvPr>
            <p:ph type="sldNum" sz="quarter" idx="12"/>
          </p:nvPr>
        </p:nvSpPr>
        <p:spPr/>
        <p:txBody>
          <a:bodyPr/>
          <a:lstStyle/>
          <a:p>
            <a:fld id="{83246F95-C531-4BBA-91F1-4C98EB2C9332}" type="slidenum">
              <a:rPr lang="zh-CN" altLang="en-US" smtClean="0"/>
              <a:t>84</a:t>
            </a:fld>
            <a:endParaRPr lang="zh-CN" altLang="en-US" dirty="0"/>
          </a:p>
        </p:txBody>
      </p:sp>
      <p:sp>
        <p:nvSpPr>
          <p:cNvPr id="4" name="标题 3">
            <a:extLst>
              <a:ext uri="{FF2B5EF4-FFF2-40B4-BE49-F238E27FC236}">
                <a16:creationId xmlns:a16="http://schemas.microsoft.com/office/drawing/2014/main" id="{D3159B87-49A2-4470-9EA6-6A974FCAE19C}"/>
              </a:ext>
            </a:extLst>
          </p:cNvPr>
          <p:cNvSpPr>
            <a:spLocks noGrp="1"/>
          </p:cNvSpPr>
          <p:nvPr>
            <p:ph type="title"/>
          </p:nvPr>
        </p:nvSpPr>
        <p:spPr>
          <a:xfrm>
            <a:off x="2152650" y="365127"/>
            <a:ext cx="7886700" cy="649635"/>
          </a:xfrm>
        </p:spPr>
        <p:txBody>
          <a:bodyPr>
            <a:normAutofit fontScale="90000"/>
          </a:bodyPr>
          <a:lstStyle/>
          <a:p>
            <a:r>
              <a:rPr lang="en-US" altLang="zh-CN" b="1" dirty="0">
                <a:solidFill>
                  <a:schemeClr val="bg1"/>
                </a:solidFill>
              </a:rPr>
              <a:t>Example - MLP for handwritten digits</a:t>
            </a:r>
            <a:endParaRPr lang="zh-CN" altLang="en-US" b="1" dirty="0">
              <a:solidFill>
                <a:schemeClr val="bg1"/>
              </a:solidFill>
            </a:endParaRPr>
          </a:p>
        </p:txBody>
      </p:sp>
      <p:sp>
        <p:nvSpPr>
          <p:cNvPr id="5" name="矩形 4">
            <a:extLst>
              <a:ext uri="{FF2B5EF4-FFF2-40B4-BE49-F238E27FC236}">
                <a16:creationId xmlns:a16="http://schemas.microsoft.com/office/drawing/2014/main" id="{C73FD393-DDB1-4872-A14C-F1D3B04F23A3}"/>
              </a:ext>
            </a:extLst>
          </p:cNvPr>
          <p:cNvSpPr/>
          <p:nvPr/>
        </p:nvSpPr>
        <p:spPr>
          <a:xfrm>
            <a:off x="2152651" y="3969336"/>
            <a:ext cx="7368209" cy="646331"/>
          </a:xfrm>
          <a:prstGeom prst="rect">
            <a:avLst/>
          </a:prstGeom>
        </p:spPr>
        <p:txBody>
          <a:bodyPr wrap="square">
            <a:spAutoFit/>
          </a:bodyPr>
          <a:lstStyle/>
          <a:p>
            <a:r>
              <a:rPr lang="en-US" altLang="zh-CN" dirty="0">
                <a:solidFill>
                  <a:schemeClr val="bg1"/>
                </a:solidFill>
                <a:latin typeface="Microsoft YaHei" panose="020B0503020204020204" pitchFamily="34" charset="-122"/>
                <a:ea typeface="Microsoft YaHei" panose="020B0503020204020204" pitchFamily="34" charset="-122"/>
              </a:rPr>
              <a:t>The MNIST database of handwritten digits has a training set of 60,000 examples, and a test set of 10,000 examples</a:t>
            </a:r>
            <a:endParaRPr lang="zh-CN" altLang="en-US" dirty="0">
              <a:solidFill>
                <a:schemeClr val="bg1"/>
              </a:solidFill>
            </a:endParaRPr>
          </a:p>
        </p:txBody>
      </p:sp>
      <p:pic>
        <p:nvPicPr>
          <p:cNvPr id="17412" name="Picture 4" descr="相关图片">
            <a:extLst>
              <a:ext uri="{FF2B5EF4-FFF2-40B4-BE49-F238E27FC236}">
                <a16:creationId xmlns:a16="http://schemas.microsoft.com/office/drawing/2014/main" id="{39056215-E64E-4FD2-A63F-02A0BBECE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1" y="1305409"/>
            <a:ext cx="4807227" cy="244781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D04F6AB3-4016-4166-AC5E-A68DA72E28BF}"/>
              </a:ext>
            </a:extLst>
          </p:cNvPr>
          <p:cNvSpPr/>
          <p:nvPr/>
        </p:nvSpPr>
        <p:spPr>
          <a:xfrm>
            <a:off x="7246105" y="1404575"/>
            <a:ext cx="931665" cy="369332"/>
          </a:xfrm>
          <a:prstGeom prst="rect">
            <a:avLst/>
          </a:prstGeom>
        </p:spPr>
        <p:txBody>
          <a:bodyPr wrap="none">
            <a:spAutoFit/>
          </a:bodyPr>
          <a:lstStyle/>
          <a:p>
            <a:r>
              <a:rPr lang="en-US" altLang="zh-CN" dirty="0">
                <a:solidFill>
                  <a:schemeClr val="bg1"/>
                </a:solidFill>
                <a:latin typeface="Microsoft YaHei" panose="020B0503020204020204" pitchFamily="34" charset="-122"/>
                <a:ea typeface="Microsoft YaHei" panose="020B0503020204020204" pitchFamily="34" charset="-122"/>
              </a:rPr>
              <a:t>MNIST</a:t>
            </a:r>
            <a:endParaRPr lang="zh-CN" altLang="en-US" dirty="0">
              <a:solidFill>
                <a:schemeClr val="bg1"/>
              </a:solidFill>
            </a:endParaRPr>
          </a:p>
        </p:txBody>
      </p:sp>
      <p:sp>
        <p:nvSpPr>
          <p:cNvPr id="9" name="矩形 8">
            <a:extLst>
              <a:ext uri="{FF2B5EF4-FFF2-40B4-BE49-F238E27FC236}">
                <a16:creationId xmlns:a16="http://schemas.microsoft.com/office/drawing/2014/main" id="{F7E99D59-B6FE-453F-8364-E479CA2D6E9C}"/>
              </a:ext>
            </a:extLst>
          </p:cNvPr>
          <p:cNvSpPr/>
          <p:nvPr/>
        </p:nvSpPr>
        <p:spPr>
          <a:xfrm>
            <a:off x="7246104" y="1990023"/>
            <a:ext cx="2226700" cy="369332"/>
          </a:xfrm>
          <a:prstGeom prst="rect">
            <a:avLst/>
          </a:prstGeom>
        </p:spPr>
        <p:txBody>
          <a:bodyPr wrap="none">
            <a:spAutoFit/>
          </a:bodyPr>
          <a:lstStyle/>
          <a:p>
            <a:r>
              <a:rPr lang="en-US" altLang="zh-CN" dirty="0">
                <a:solidFill>
                  <a:schemeClr val="bg1"/>
                </a:solidFill>
                <a:latin typeface="Microsoft YaHei" panose="020B0503020204020204" pitchFamily="34" charset="-122"/>
                <a:ea typeface="Microsoft YaHei" panose="020B0503020204020204" pitchFamily="34" charset="-122"/>
                <a:hlinkClick r:id="rId4"/>
              </a:rPr>
              <a:t>[Yann LeCun</a:t>
            </a:r>
            <a:r>
              <a:rPr lang="en-US" altLang="zh-CN" dirty="0">
                <a:solidFill>
                  <a:schemeClr val="bg1"/>
                </a:solidFill>
                <a:latin typeface="Microsoft YaHei" panose="020B0503020204020204" pitchFamily="34" charset="-122"/>
                <a:ea typeface="Microsoft YaHei" panose="020B0503020204020204" pitchFamily="34" charset="-122"/>
              </a:rPr>
              <a:t>, et al]</a:t>
            </a:r>
            <a:endParaRPr lang="zh-CN" altLang="en-US" dirty="0">
              <a:solidFill>
                <a:schemeClr val="bg1"/>
              </a:solidFill>
            </a:endParaRPr>
          </a:p>
        </p:txBody>
      </p:sp>
      <p:sp>
        <p:nvSpPr>
          <p:cNvPr id="10" name="矩形 9">
            <a:extLst>
              <a:ext uri="{FF2B5EF4-FFF2-40B4-BE49-F238E27FC236}">
                <a16:creationId xmlns:a16="http://schemas.microsoft.com/office/drawing/2014/main" id="{EDCF71BA-EB60-44D2-AF21-8A80B93D33C5}"/>
              </a:ext>
            </a:extLst>
          </p:cNvPr>
          <p:cNvSpPr/>
          <p:nvPr/>
        </p:nvSpPr>
        <p:spPr>
          <a:xfrm>
            <a:off x="3715969" y="6219342"/>
            <a:ext cx="840295" cy="369332"/>
          </a:xfrm>
          <a:prstGeom prst="rect">
            <a:avLst/>
          </a:prstGeom>
        </p:spPr>
        <p:txBody>
          <a:bodyPr wrap="none">
            <a:spAutoFit/>
          </a:bodyPr>
          <a:lstStyle/>
          <a:p>
            <a:r>
              <a:rPr lang="en-US" altLang="zh-CN" dirty="0">
                <a:solidFill>
                  <a:schemeClr val="bg1"/>
                </a:solidFill>
                <a:latin typeface="Microsoft YaHei" panose="020B0503020204020204" pitchFamily="34" charset="-122"/>
                <a:ea typeface="Microsoft YaHei" panose="020B0503020204020204" pitchFamily="34" charset="-122"/>
              </a:rPr>
              <a:t>28x28</a:t>
            </a:r>
            <a:endParaRPr lang="zh-CN" altLang="en-US" dirty="0">
              <a:solidFill>
                <a:schemeClr val="bg1"/>
              </a:solidFill>
            </a:endParaRPr>
          </a:p>
        </p:txBody>
      </p:sp>
      <p:pic>
        <p:nvPicPr>
          <p:cNvPr id="16" name="图片 15">
            <a:extLst>
              <a:ext uri="{FF2B5EF4-FFF2-40B4-BE49-F238E27FC236}">
                <a16:creationId xmlns:a16="http://schemas.microsoft.com/office/drawing/2014/main" id="{54393E6D-1172-4421-B7A0-BDB56824681C}"/>
              </a:ext>
            </a:extLst>
          </p:cNvPr>
          <p:cNvPicPr>
            <a:picLocks noChangeAspect="1"/>
          </p:cNvPicPr>
          <p:nvPr/>
        </p:nvPicPr>
        <p:blipFill>
          <a:blip r:embed="rId5"/>
          <a:stretch>
            <a:fillRect/>
          </a:stretch>
        </p:blipFill>
        <p:spPr>
          <a:xfrm>
            <a:off x="3413564" y="4752676"/>
            <a:ext cx="1495238" cy="1466667"/>
          </a:xfrm>
          <a:prstGeom prst="rect">
            <a:avLst/>
          </a:prstGeom>
        </p:spPr>
      </p:pic>
      <p:sp>
        <p:nvSpPr>
          <p:cNvPr id="2" name="矩形 1">
            <a:extLst>
              <a:ext uri="{FF2B5EF4-FFF2-40B4-BE49-F238E27FC236}">
                <a16:creationId xmlns:a16="http://schemas.microsoft.com/office/drawing/2014/main" id="{82AC23F4-D80A-4C44-A93E-4DD9028B631C}"/>
              </a:ext>
            </a:extLst>
          </p:cNvPr>
          <p:cNvSpPr/>
          <p:nvPr/>
        </p:nvSpPr>
        <p:spPr>
          <a:xfrm>
            <a:off x="5373175" y="6404008"/>
            <a:ext cx="3539495" cy="369332"/>
          </a:xfrm>
          <a:prstGeom prst="rect">
            <a:avLst/>
          </a:prstGeom>
        </p:spPr>
        <p:txBody>
          <a:bodyPr wrap="none">
            <a:spAutoFit/>
          </a:bodyPr>
          <a:lstStyle/>
          <a:p>
            <a:r>
              <a:rPr lang="zh-CN" altLang="en-US" dirty="0"/>
              <a:t>http://yann.lecun.com/exdb/mnist/</a:t>
            </a:r>
          </a:p>
        </p:txBody>
      </p:sp>
    </p:spTree>
    <p:extLst>
      <p:ext uri="{BB962C8B-B14F-4D97-AF65-F5344CB8AC3E}">
        <p14:creationId xmlns:p14="http://schemas.microsoft.com/office/powerpoint/2010/main" val="23993705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D3159B87-49A2-4470-9EA6-6A974FCAE19C}"/>
              </a:ext>
            </a:extLst>
          </p:cNvPr>
          <p:cNvSpPr>
            <a:spLocks noGrp="1"/>
          </p:cNvSpPr>
          <p:nvPr>
            <p:ph type="title"/>
          </p:nvPr>
        </p:nvSpPr>
        <p:spPr>
          <a:xfrm>
            <a:off x="2152650" y="365127"/>
            <a:ext cx="7886700" cy="649635"/>
          </a:xfrm>
        </p:spPr>
        <p:txBody>
          <a:bodyPr>
            <a:normAutofit fontScale="90000"/>
          </a:bodyPr>
          <a:lstStyle/>
          <a:p>
            <a:r>
              <a:rPr lang="en-US" altLang="zh-CN" b="1" dirty="0">
                <a:solidFill>
                  <a:schemeClr val="bg1"/>
                </a:solidFill>
              </a:rPr>
              <a:t>Example – MLP for handwritten digits</a:t>
            </a:r>
            <a:endParaRPr lang="zh-CN" altLang="en-US" b="1" dirty="0">
              <a:solidFill>
                <a:schemeClr val="bg1"/>
              </a:solidFill>
            </a:endParaRPr>
          </a:p>
        </p:txBody>
      </p:sp>
      <p:pic>
        <p:nvPicPr>
          <p:cNvPr id="2" name="图片 1">
            <a:extLst>
              <a:ext uri="{FF2B5EF4-FFF2-40B4-BE49-F238E27FC236}">
                <a16:creationId xmlns:a16="http://schemas.microsoft.com/office/drawing/2014/main" id="{9254CE65-7AE2-4818-8ADA-8A4AA19CD5C6}"/>
              </a:ext>
            </a:extLst>
          </p:cNvPr>
          <p:cNvPicPr>
            <a:picLocks noChangeAspect="1"/>
          </p:cNvPicPr>
          <p:nvPr/>
        </p:nvPicPr>
        <p:blipFill>
          <a:blip r:embed="rId3"/>
          <a:stretch>
            <a:fillRect/>
          </a:stretch>
        </p:blipFill>
        <p:spPr>
          <a:xfrm>
            <a:off x="3046247" y="1499071"/>
            <a:ext cx="5616676" cy="3153467"/>
          </a:xfrm>
          <a:prstGeom prst="rect">
            <a:avLst/>
          </a:prstGeom>
        </p:spPr>
      </p:pic>
      <p:sp>
        <p:nvSpPr>
          <p:cNvPr id="5" name="矩形 4">
            <a:extLst>
              <a:ext uri="{FF2B5EF4-FFF2-40B4-BE49-F238E27FC236}">
                <a16:creationId xmlns:a16="http://schemas.microsoft.com/office/drawing/2014/main" id="{2524BEC6-390B-4AB9-A922-DC38F9153069}"/>
              </a:ext>
            </a:extLst>
          </p:cNvPr>
          <p:cNvSpPr/>
          <p:nvPr/>
        </p:nvSpPr>
        <p:spPr>
          <a:xfrm>
            <a:off x="1862021" y="3754438"/>
            <a:ext cx="840295" cy="369332"/>
          </a:xfrm>
          <a:prstGeom prst="rect">
            <a:avLst/>
          </a:prstGeom>
        </p:spPr>
        <p:txBody>
          <a:bodyPr wrap="none">
            <a:spAutoFit/>
          </a:bodyPr>
          <a:lstStyle/>
          <a:p>
            <a:r>
              <a:rPr lang="en-US" altLang="zh-CN" dirty="0">
                <a:solidFill>
                  <a:schemeClr val="bg1"/>
                </a:solidFill>
                <a:latin typeface="Microsoft YaHei" panose="020B0503020204020204" pitchFamily="34" charset="-122"/>
                <a:ea typeface="Microsoft YaHei" panose="020B0503020204020204" pitchFamily="34" charset="-122"/>
              </a:rPr>
              <a:t>28x28</a:t>
            </a:r>
            <a:endParaRPr lang="zh-CN" altLang="en-US" dirty="0">
              <a:solidFill>
                <a:schemeClr val="bg1"/>
              </a:solidFill>
            </a:endParaRPr>
          </a:p>
        </p:txBody>
      </p:sp>
      <p:pic>
        <p:nvPicPr>
          <p:cNvPr id="6" name="图片 5">
            <a:extLst>
              <a:ext uri="{FF2B5EF4-FFF2-40B4-BE49-F238E27FC236}">
                <a16:creationId xmlns:a16="http://schemas.microsoft.com/office/drawing/2014/main" id="{96E09EA4-C8E0-433F-AEDD-1B7F9B291996}"/>
              </a:ext>
            </a:extLst>
          </p:cNvPr>
          <p:cNvPicPr>
            <a:picLocks noChangeAspect="1"/>
          </p:cNvPicPr>
          <p:nvPr/>
        </p:nvPicPr>
        <p:blipFill>
          <a:blip r:embed="rId4"/>
          <a:stretch>
            <a:fillRect/>
          </a:stretch>
        </p:blipFill>
        <p:spPr>
          <a:xfrm>
            <a:off x="1551009" y="2287772"/>
            <a:ext cx="1495238" cy="1466667"/>
          </a:xfrm>
          <a:prstGeom prst="rect">
            <a:avLst/>
          </a:prstGeom>
        </p:spPr>
      </p:pic>
      <p:sp>
        <p:nvSpPr>
          <p:cNvPr id="7" name="文本框 6">
            <a:extLst>
              <a:ext uri="{FF2B5EF4-FFF2-40B4-BE49-F238E27FC236}">
                <a16:creationId xmlns:a16="http://schemas.microsoft.com/office/drawing/2014/main" id="{EDE59756-044F-4E23-80C6-4FBEB0FE8548}"/>
              </a:ext>
            </a:extLst>
          </p:cNvPr>
          <p:cNvSpPr txBox="1"/>
          <p:nvPr/>
        </p:nvSpPr>
        <p:spPr>
          <a:xfrm>
            <a:off x="3476069" y="1386532"/>
            <a:ext cx="609600" cy="369332"/>
          </a:xfrm>
          <a:prstGeom prst="rect">
            <a:avLst/>
          </a:prstGeom>
          <a:noFill/>
        </p:spPr>
        <p:txBody>
          <a:bodyPr wrap="square" rtlCol="0">
            <a:spAutoFit/>
          </a:bodyPr>
          <a:lstStyle/>
          <a:p>
            <a:r>
              <a:rPr lang="en-US" altLang="zh-CN" dirty="0">
                <a:solidFill>
                  <a:schemeClr val="bg1"/>
                </a:solidFill>
              </a:rPr>
              <a:t>784</a:t>
            </a:r>
            <a:endParaRPr lang="zh-CN" altLang="en-US" dirty="0">
              <a:solidFill>
                <a:schemeClr val="bg1"/>
              </a:solidFill>
            </a:endParaRPr>
          </a:p>
        </p:txBody>
      </p:sp>
      <p:sp>
        <p:nvSpPr>
          <p:cNvPr id="8" name="文本框 7">
            <a:extLst>
              <a:ext uri="{FF2B5EF4-FFF2-40B4-BE49-F238E27FC236}">
                <a16:creationId xmlns:a16="http://schemas.microsoft.com/office/drawing/2014/main" id="{BC241DD4-6FA3-43D1-915A-9DEB958595C3}"/>
              </a:ext>
            </a:extLst>
          </p:cNvPr>
          <p:cNvSpPr txBox="1"/>
          <p:nvPr/>
        </p:nvSpPr>
        <p:spPr>
          <a:xfrm>
            <a:off x="7584388" y="1244070"/>
            <a:ext cx="609600" cy="369332"/>
          </a:xfrm>
          <a:prstGeom prst="rect">
            <a:avLst/>
          </a:prstGeom>
          <a:noFill/>
        </p:spPr>
        <p:txBody>
          <a:bodyPr wrap="square" rtlCol="0">
            <a:spAutoFit/>
          </a:bodyPr>
          <a:lstStyle/>
          <a:p>
            <a:r>
              <a:rPr lang="en-US" altLang="zh-CN" dirty="0">
                <a:solidFill>
                  <a:schemeClr val="bg1"/>
                </a:solidFill>
              </a:rPr>
              <a:t>10</a:t>
            </a:r>
            <a:endParaRPr lang="zh-CN" altLang="en-US" dirty="0">
              <a:solidFill>
                <a:schemeClr val="bg1"/>
              </a:solidFill>
            </a:endParaRPr>
          </a:p>
        </p:txBody>
      </p:sp>
      <p:sp>
        <p:nvSpPr>
          <p:cNvPr id="9" name="矩形 8">
            <a:extLst>
              <a:ext uri="{FF2B5EF4-FFF2-40B4-BE49-F238E27FC236}">
                <a16:creationId xmlns:a16="http://schemas.microsoft.com/office/drawing/2014/main" id="{AF7A6305-8873-4B58-B2F5-75242F216A5B}"/>
              </a:ext>
            </a:extLst>
          </p:cNvPr>
          <p:cNvSpPr/>
          <p:nvPr/>
        </p:nvSpPr>
        <p:spPr>
          <a:xfrm>
            <a:off x="9457131" y="1225626"/>
            <a:ext cx="1164438" cy="649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Real label</a:t>
            </a:r>
          </a:p>
          <a:p>
            <a:pPr algn="ctr"/>
            <a:r>
              <a:rPr lang="en-US" altLang="zh-CN" dirty="0">
                <a:solidFill>
                  <a:schemeClr val="bg1"/>
                </a:solidFill>
              </a:rPr>
              <a:t>(one-hot)</a:t>
            </a:r>
            <a:endParaRPr lang="zh-CN" altLang="en-US" dirty="0">
              <a:solidFill>
                <a:schemeClr val="bg1"/>
              </a:solidFill>
            </a:endParaRPr>
          </a:p>
        </p:txBody>
      </p:sp>
      <p:sp>
        <p:nvSpPr>
          <p:cNvPr id="11" name="文本框 10">
            <a:extLst>
              <a:ext uri="{FF2B5EF4-FFF2-40B4-BE49-F238E27FC236}">
                <a16:creationId xmlns:a16="http://schemas.microsoft.com/office/drawing/2014/main" id="{F7BB12E6-BF26-4AD8-8E01-666B9F95B164}"/>
              </a:ext>
            </a:extLst>
          </p:cNvPr>
          <p:cNvSpPr txBox="1"/>
          <p:nvPr/>
        </p:nvSpPr>
        <p:spPr>
          <a:xfrm>
            <a:off x="9863574" y="1878571"/>
            <a:ext cx="351552" cy="2862322"/>
          </a:xfrm>
          <a:prstGeom prst="rect">
            <a:avLst/>
          </a:prstGeom>
          <a:noFill/>
        </p:spPr>
        <p:txBody>
          <a:bodyPr wrap="square" rtlCol="0">
            <a:spAutoFit/>
          </a:bodyPr>
          <a:lstStyle/>
          <a:p>
            <a:r>
              <a:rPr lang="en-US" altLang="zh-CN" dirty="0">
                <a:solidFill>
                  <a:schemeClr val="bg1"/>
                </a:solidFill>
              </a:rPr>
              <a:t>0</a:t>
            </a:r>
          </a:p>
          <a:p>
            <a:r>
              <a:rPr lang="en-US" altLang="zh-CN" dirty="0">
                <a:solidFill>
                  <a:schemeClr val="bg1"/>
                </a:solidFill>
              </a:rPr>
              <a:t>0</a:t>
            </a:r>
          </a:p>
          <a:p>
            <a:r>
              <a:rPr lang="en-US" altLang="zh-CN" dirty="0">
                <a:solidFill>
                  <a:schemeClr val="bg1"/>
                </a:solidFill>
              </a:rPr>
              <a:t>0</a:t>
            </a:r>
          </a:p>
          <a:p>
            <a:r>
              <a:rPr lang="en-US" altLang="zh-CN" dirty="0">
                <a:solidFill>
                  <a:schemeClr val="bg1"/>
                </a:solidFill>
              </a:rPr>
              <a:t>1</a:t>
            </a:r>
          </a:p>
          <a:p>
            <a:r>
              <a:rPr lang="en-US" altLang="zh-CN" dirty="0">
                <a:solidFill>
                  <a:schemeClr val="bg1"/>
                </a:solidFill>
              </a:rPr>
              <a:t>0</a:t>
            </a:r>
          </a:p>
          <a:p>
            <a:r>
              <a:rPr lang="en-US" altLang="zh-CN" dirty="0">
                <a:solidFill>
                  <a:schemeClr val="bg1"/>
                </a:solidFill>
              </a:rPr>
              <a:t>0</a:t>
            </a:r>
          </a:p>
          <a:p>
            <a:r>
              <a:rPr lang="en-US" altLang="zh-CN" dirty="0">
                <a:solidFill>
                  <a:schemeClr val="bg1"/>
                </a:solidFill>
              </a:rPr>
              <a:t>0</a:t>
            </a:r>
          </a:p>
          <a:p>
            <a:r>
              <a:rPr lang="en-US" altLang="zh-CN" dirty="0">
                <a:solidFill>
                  <a:schemeClr val="bg1"/>
                </a:solidFill>
              </a:rPr>
              <a:t>0</a:t>
            </a:r>
          </a:p>
          <a:p>
            <a:r>
              <a:rPr lang="en-US" altLang="zh-CN" dirty="0">
                <a:solidFill>
                  <a:schemeClr val="bg1"/>
                </a:solidFill>
              </a:rPr>
              <a:t>0</a:t>
            </a:r>
          </a:p>
          <a:p>
            <a:r>
              <a:rPr lang="en-US" altLang="zh-CN" dirty="0">
                <a:solidFill>
                  <a:schemeClr val="bg1"/>
                </a:solidFill>
              </a:rPr>
              <a:t>0</a:t>
            </a:r>
            <a:endParaRPr lang="zh-CN" altLang="en-US" dirty="0">
              <a:solidFill>
                <a:schemeClr val="bg1"/>
              </a:solidFill>
            </a:endParaRPr>
          </a:p>
        </p:txBody>
      </p:sp>
      <p:sp>
        <p:nvSpPr>
          <p:cNvPr id="12" name="文本框 11">
            <a:extLst>
              <a:ext uri="{FF2B5EF4-FFF2-40B4-BE49-F238E27FC236}">
                <a16:creationId xmlns:a16="http://schemas.microsoft.com/office/drawing/2014/main" id="{291F66AF-39EE-4060-97C6-8B4DE08AE365}"/>
              </a:ext>
            </a:extLst>
          </p:cNvPr>
          <p:cNvSpPr txBox="1"/>
          <p:nvPr/>
        </p:nvSpPr>
        <p:spPr>
          <a:xfrm>
            <a:off x="8621925" y="1878571"/>
            <a:ext cx="662930" cy="2862322"/>
          </a:xfrm>
          <a:prstGeom prst="rect">
            <a:avLst/>
          </a:prstGeom>
          <a:noFill/>
        </p:spPr>
        <p:txBody>
          <a:bodyPr wrap="square" rtlCol="0">
            <a:spAutoFit/>
          </a:bodyPr>
          <a:lstStyle/>
          <a:p>
            <a:r>
              <a:rPr lang="en-US" altLang="zh-CN" dirty="0">
                <a:solidFill>
                  <a:schemeClr val="bg1"/>
                </a:solidFill>
              </a:rPr>
              <a:t>0.01</a:t>
            </a:r>
          </a:p>
          <a:p>
            <a:r>
              <a:rPr lang="en-US" altLang="zh-CN" dirty="0">
                <a:solidFill>
                  <a:schemeClr val="bg1"/>
                </a:solidFill>
              </a:rPr>
              <a:t>0.02</a:t>
            </a:r>
          </a:p>
          <a:p>
            <a:r>
              <a:rPr lang="en-US" altLang="zh-CN" dirty="0">
                <a:solidFill>
                  <a:schemeClr val="bg1"/>
                </a:solidFill>
              </a:rPr>
              <a:t>0.04</a:t>
            </a:r>
          </a:p>
          <a:p>
            <a:r>
              <a:rPr lang="en-US" altLang="zh-CN" dirty="0">
                <a:solidFill>
                  <a:schemeClr val="bg1"/>
                </a:solidFill>
              </a:rPr>
              <a:t>0.98</a:t>
            </a:r>
          </a:p>
          <a:p>
            <a:r>
              <a:rPr lang="en-US" altLang="zh-CN" dirty="0">
                <a:solidFill>
                  <a:schemeClr val="bg1"/>
                </a:solidFill>
              </a:rPr>
              <a:t>0.11</a:t>
            </a:r>
          </a:p>
          <a:p>
            <a:r>
              <a:rPr lang="en-US" altLang="zh-CN" dirty="0">
                <a:solidFill>
                  <a:schemeClr val="bg1"/>
                </a:solidFill>
              </a:rPr>
              <a:t>0.03</a:t>
            </a:r>
          </a:p>
          <a:p>
            <a:r>
              <a:rPr lang="en-US" altLang="zh-CN" dirty="0">
                <a:solidFill>
                  <a:schemeClr val="bg1"/>
                </a:solidFill>
              </a:rPr>
              <a:t>0.04</a:t>
            </a:r>
          </a:p>
          <a:p>
            <a:r>
              <a:rPr lang="en-US" altLang="zh-CN" dirty="0">
                <a:solidFill>
                  <a:schemeClr val="bg1"/>
                </a:solidFill>
              </a:rPr>
              <a:t>0.06</a:t>
            </a:r>
          </a:p>
          <a:p>
            <a:r>
              <a:rPr lang="en-US" altLang="zh-CN" dirty="0">
                <a:solidFill>
                  <a:schemeClr val="bg1"/>
                </a:solidFill>
              </a:rPr>
              <a:t>0.21</a:t>
            </a:r>
          </a:p>
          <a:p>
            <a:r>
              <a:rPr lang="en-US" altLang="zh-CN" dirty="0">
                <a:solidFill>
                  <a:schemeClr val="bg1"/>
                </a:solidFill>
              </a:rPr>
              <a:t>0.04</a:t>
            </a:r>
            <a:endParaRPr lang="zh-CN" altLang="en-US" dirty="0">
              <a:solidFill>
                <a:schemeClr val="bg1"/>
              </a:solidFill>
            </a:endParaRPr>
          </a:p>
        </p:txBody>
      </p:sp>
      <p:sp>
        <p:nvSpPr>
          <p:cNvPr id="13" name="矩形 12">
            <a:extLst>
              <a:ext uri="{FF2B5EF4-FFF2-40B4-BE49-F238E27FC236}">
                <a16:creationId xmlns:a16="http://schemas.microsoft.com/office/drawing/2014/main" id="{E111BF34-7715-41A5-A95E-05D8A74CF7E9}"/>
              </a:ext>
            </a:extLst>
          </p:cNvPr>
          <p:cNvSpPr/>
          <p:nvPr/>
        </p:nvSpPr>
        <p:spPr>
          <a:xfrm>
            <a:off x="8441552" y="1225626"/>
            <a:ext cx="919876" cy="649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output</a:t>
            </a:r>
            <a:endParaRPr lang="zh-CN" altLang="en-US" dirty="0">
              <a:solidFill>
                <a:schemeClr val="bg1"/>
              </a:solidFill>
            </a:endParaRPr>
          </a:p>
        </p:txBody>
      </p:sp>
      <p:sp>
        <p:nvSpPr>
          <p:cNvPr id="14" name="矩形 13">
            <a:extLst>
              <a:ext uri="{FF2B5EF4-FFF2-40B4-BE49-F238E27FC236}">
                <a16:creationId xmlns:a16="http://schemas.microsoft.com/office/drawing/2014/main" id="{2DD11BF5-81E2-4B59-9AB1-5078AC9C61DA}"/>
              </a:ext>
            </a:extLst>
          </p:cNvPr>
          <p:cNvSpPr/>
          <p:nvPr/>
        </p:nvSpPr>
        <p:spPr>
          <a:xfrm>
            <a:off x="1862020" y="4979574"/>
            <a:ext cx="2254784" cy="461665"/>
          </a:xfrm>
          <a:prstGeom prst="rect">
            <a:avLst/>
          </a:prstGeom>
        </p:spPr>
        <p:txBody>
          <a:bodyPr wrap="none">
            <a:spAutoFit/>
          </a:bodyPr>
          <a:lstStyle/>
          <a:p>
            <a:r>
              <a:rPr lang="en-US" altLang="zh-CN" sz="2400" dirty="0">
                <a:solidFill>
                  <a:schemeClr val="bg1"/>
                </a:solidFill>
              </a:rPr>
              <a:t>one-hot encode:</a:t>
            </a:r>
            <a:endParaRPr lang="zh-CN" altLang="en-US" sz="2400" dirty="0">
              <a:solidFill>
                <a:schemeClr val="bg1"/>
              </a:solidFill>
            </a:endParaRPr>
          </a:p>
        </p:txBody>
      </p:sp>
      <p:sp>
        <p:nvSpPr>
          <p:cNvPr id="15" name="文本框 14">
            <a:extLst>
              <a:ext uri="{FF2B5EF4-FFF2-40B4-BE49-F238E27FC236}">
                <a16:creationId xmlns:a16="http://schemas.microsoft.com/office/drawing/2014/main" id="{47D6D058-7041-466D-A538-C99E1A61233A}"/>
              </a:ext>
            </a:extLst>
          </p:cNvPr>
          <p:cNvSpPr txBox="1"/>
          <p:nvPr/>
        </p:nvSpPr>
        <p:spPr>
          <a:xfrm>
            <a:off x="4280454" y="4925982"/>
            <a:ext cx="728869" cy="646331"/>
          </a:xfrm>
          <a:prstGeom prst="rect">
            <a:avLst/>
          </a:prstGeom>
          <a:noFill/>
        </p:spPr>
        <p:txBody>
          <a:bodyPr wrap="square" rtlCol="0">
            <a:spAutoFit/>
          </a:bodyPr>
          <a:lstStyle/>
          <a:p>
            <a:r>
              <a:rPr lang="en-US" altLang="zh-CN" sz="3600" b="1" dirty="0">
                <a:solidFill>
                  <a:schemeClr val="bg1"/>
                </a:solidFill>
              </a:rPr>
              <a:t>3</a:t>
            </a:r>
            <a:endParaRPr lang="zh-CN" altLang="en-US" sz="3600" b="1" dirty="0">
              <a:solidFill>
                <a:schemeClr val="bg1"/>
              </a:solidFill>
            </a:endParaRPr>
          </a:p>
        </p:txBody>
      </p:sp>
      <p:sp>
        <p:nvSpPr>
          <p:cNvPr id="16" name="箭头: 右 15">
            <a:extLst>
              <a:ext uri="{FF2B5EF4-FFF2-40B4-BE49-F238E27FC236}">
                <a16:creationId xmlns:a16="http://schemas.microsoft.com/office/drawing/2014/main" id="{41C75E6A-254B-404B-84FD-DC0974A9AD0A}"/>
              </a:ext>
            </a:extLst>
          </p:cNvPr>
          <p:cNvSpPr/>
          <p:nvPr/>
        </p:nvSpPr>
        <p:spPr>
          <a:xfrm>
            <a:off x="4757531" y="5159698"/>
            <a:ext cx="503583" cy="1485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文本框 16">
            <a:extLst>
              <a:ext uri="{FF2B5EF4-FFF2-40B4-BE49-F238E27FC236}">
                <a16:creationId xmlns:a16="http://schemas.microsoft.com/office/drawing/2014/main" id="{2F4E1CDB-3843-4E69-94D0-AFB2586C1353}"/>
              </a:ext>
            </a:extLst>
          </p:cNvPr>
          <p:cNvSpPr txBox="1"/>
          <p:nvPr/>
        </p:nvSpPr>
        <p:spPr>
          <a:xfrm>
            <a:off x="5406888" y="5071906"/>
            <a:ext cx="2575063" cy="369332"/>
          </a:xfrm>
          <a:prstGeom prst="rect">
            <a:avLst/>
          </a:prstGeom>
          <a:noFill/>
        </p:spPr>
        <p:txBody>
          <a:bodyPr wrap="square" rtlCol="0">
            <a:spAutoFit/>
          </a:bodyPr>
          <a:lstStyle/>
          <a:p>
            <a:r>
              <a:rPr lang="en-US" altLang="zh-CN" dirty="0">
                <a:solidFill>
                  <a:schemeClr val="bg1"/>
                </a:solidFill>
              </a:rPr>
              <a:t>0 0 0 1 0 0 0 0 0 0</a:t>
            </a:r>
            <a:endParaRPr lang="zh-CN" altLang="en-US" dirty="0">
              <a:solidFill>
                <a:schemeClr val="bg1"/>
              </a:solidFill>
            </a:endParaRPr>
          </a:p>
        </p:txBody>
      </p:sp>
      <p:sp>
        <p:nvSpPr>
          <p:cNvPr id="18" name="文本框 17">
            <a:extLst>
              <a:ext uri="{FF2B5EF4-FFF2-40B4-BE49-F238E27FC236}">
                <a16:creationId xmlns:a16="http://schemas.microsoft.com/office/drawing/2014/main" id="{604C2E4D-E825-484B-8F85-83ED101C3A44}"/>
              </a:ext>
            </a:extLst>
          </p:cNvPr>
          <p:cNvSpPr txBox="1"/>
          <p:nvPr/>
        </p:nvSpPr>
        <p:spPr>
          <a:xfrm>
            <a:off x="4280454" y="5383538"/>
            <a:ext cx="728869" cy="646331"/>
          </a:xfrm>
          <a:prstGeom prst="rect">
            <a:avLst/>
          </a:prstGeom>
          <a:noFill/>
        </p:spPr>
        <p:txBody>
          <a:bodyPr wrap="square" rtlCol="0">
            <a:spAutoFit/>
          </a:bodyPr>
          <a:lstStyle/>
          <a:p>
            <a:r>
              <a:rPr lang="en-US" altLang="zh-CN" sz="3600" b="1" dirty="0">
                <a:solidFill>
                  <a:schemeClr val="bg1"/>
                </a:solidFill>
              </a:rPr>
              <a:t>5</a:t>
            </a:r>
            <a:endParaRPr lang="zh-CN" altLang="en-US" sz="3600" b="1" dirty="0">
              <a:solidFill>
                <a:schemeClr val="bg1"/>
              </a:solidFill>
            </a:endParaRPr>
          </a:p>
        </p:txBody>
      </p:sp>
      <p:sp>
        <p:nvSpPr>
          <p:cNvPr id="19" name="箭头: 右 18">
            <a:extLst>
              <a:ext uri="{FF2B5EF4-FFF2-40B4-BE49-F238E27FC236}">
                <a16:creationId xmlns:a16="http://schemas.microsoft.com/office/drawing/2014/main" id="{084297AF-37A1-427D-9EED-98F07B6C8E4B}"/>
              </a:ext>
            </a:extLst>
          </p:cNvPr>
          <p:cNvSpPr/>
          <p:nvPr/>
        </p:nvSpPr>
        <p:spPr>
          <a:xfrm>
            <a:off x="4757531" y="5617254"/>
            <a:ext cx="503583" cy="1485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文本框 19">
            <a:extLst>
              <a:ext uri="{FF2B5EF4-FFF2-40B4-BE49-F238E27FC236}">
                <a16:creationId xmlns:a16="http://schemas.microsoft.com/office/drawing/2014/main" id="{B4F21136-6C28-4D5F-80A5-B155BBB0C502}"/>
              </a:ext>
            </a:extLst>
          </p:cNvPr>
          <p:cNvSpPr txBox="1"/>
          <p:nvPr/>
        </p:nvSpPr>
        <p:spPr>
          <a:xfrm>
            <a:off x="5406888" y="5529462"/>
            <a:ext cx="2575063" cy="369332"/>
          </a:xfrm>
          <a:prstGeom prst="rect">
            <a:avLst/>
          </a:prstGeom>
          <a:noFill/>
        </p:spPr>
        <p:txBody>
          <a:bodyPr wrap="square" rtlCol="0">
            <a:spAutoFit/>
          </a:bodyPr>
          <a:lstStyle/>
          <a:p>
            <a:r>
              <a:rPr lang="en-US" altLang="zh-CN" dirty="0">
                <a:solidFill>
                  <a:schemeClr val="bg1"/>
                </a:solidFill>
              </a:rPr>
              <a:t>0 0 0 0 0 1 0 0 0 0</a:t>
            </a:r>
            <a:endParaRPr lang="zh-CN" altLang="en-US" dirty="0">
              <a:solidFill>
                <a:schemeClr val="bg1"/>
              </a:solidFill>
            </a:endParaRPr>
          </a:p>
        </p:txBody>
      </p:sp>
    </p:spTree>
    <p:extLst>
      <p:ext uri="{BB962C8B-B14F-4D97-AF65-F5344CB8AC3E}">
        <p14:creationId xmlns:p14="http://schemas.microsoft.com/office/powerpoint/2010/main" val="123043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4" grpId="0"/>
      <p:bldP spid="15" grpId="0"/>
      <p:bldP spid="16" grpId="0" animBg="1"/>
      <p:bldP spid="17" grpId="0"/>
      <p:bldP spid="18" grpId="0"/>
      <p:bldP spid="19" grpId="0" animBg="1"/>
      <p:bldP spid="2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41181" y="65245"/>
            <a:ext cx="11348583" cy="6725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标题 3">
            <a:extLst>
              <a:ext uri="{FF2B5EF4-FFF2-40B4-BE49-F238E27FC236}">
                <a16:creationId xmlns:a16="http://schemas.microsoft.com/office/drawing/2014/main" id="{D3159B87-49A2-4470-9EA6-6A974FCAE19C}"/>
              </a:ext>
            </a:extLst>
          </p:cNvPr>
          <p:cNvSpPr>
            <a:spLocks noGrp="1"/>
          </p:cNvSpPr>
          <p:nvPr>
            <p:ph type="title"/>
          </p:nvPr>
        </p:nvSpPr>
        <p:spPr>
          <a:xfrm>
            <a:off x="2152650" y="365127"/>
            <a:ext cx="7886700" cy="649635"/>
          </a:xfrm>
        </p:spPr>
        <p:txBody>
          <a:bodyPr>
            <a:normAutofit fontScale="90000"/>
          </a:bodyPr>
          <a:lstStyle/>
          <a:p>
            <a:r>
              <a:rPr lang="en-US" altLang="zh-CN" b="1" dirty="0" err="1">
                <a:solidFill>
                  <a:schemeClr val="bg1"/>
                </a:solidFill>
              </a:rPr>
              <a:t>Softmax</a:t>
            </a:r>
            <a:endParaRPr lang="zh-CN" altLang="en-US" dirty="0">
              <a:solidFill>
                <a:schemeClr val="bg1"/>
              </a:solidFill>
            </a:endParaRPr>
          </a:p>
        </p:txBody>
      </p:sp>
      <p:pic>
        <p:nvPicPr>
          <p:cNvPr id="19458" name="Picture 2" descr="preview">
            <a:extLst>
              <a:ext uri="{FF2B5EF4-FFF2-40B4-BE49-F238E27FC236}">
                <a16:creationId xmlns:a16="http://schemas.microsoft.com/office/drawing/2014/main" id="{7AFF1182-D9D5-4015-B465-F0F54632B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9770" y="1397032"/>
            <a:ext cx="5418231" cy="3635582"/>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a:extLst>
              <a:ext uri="{FF2B5EF4-FFF2-40B4-BE49-F238E27FC236}">
                <a16:creationId xmlns:a16="http://schemas.microsoft.com/office/drawing/2014/main" id="{97EABDEE-E89F-4347-8715-73CD73559DDE}"/>
              </a:ext>
            </a:extLst>
          </p:cNvPr>
          <p:cNvPicPr>
            <a:picLocks noChangeAspect="1"/>
          </p:cNvPicPr>
          <p:nvPr/>
        </p:nvPicPr>
        <p:blipFill>
          <a:blip r:embed="rId4"/>
          <a:stretch>
            <a:fillRect/>
          </a:stretch>
        </p:blipFill>
        <p:spPr>
          <a:xfrm>
            <a:off x="1423619" y="1678291"/>
            <a:ext cx="3049819" cy="3073067"/>
          </a:xfrm>
          <a:prstGeom prst="rect">
            <a:avLst/>
          </a:prstGeom>
        </p:spPr>
      </p:pic>
      <p:cxnSp>
        <p:nvCxnSpPr>
          <p:cNvPr id="25" name="直接箭头连接符 24">
            <a:extLst>
              <a:ext uri="{FF2B5EF4-FFF2-40B4-BE49-F238E27FC236}">
                <a16:creationId xmlns:a16="http://schemas.microsoft.com/office/drawing/2014/main" id="{958F4E2E-1CC1-4DE3-99A0-832EA86A6751}"/>
              </a:ext>
            </a:extLst>
          </p:cNvPr>
          <p:cNvCxnSpPr>
            <a:cxnSpLocks/>
          </p:cNvCxnSpPr>
          <p:nvPr/>
        </p:nvCxnSpPr>
        <p:spPr>
          <a:xfrm>
            <a:off x="4473437" y="2332383"/>
            <a:ext cx="973206" cy="530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8AF88CD1-DBB0-44CB-9B92-5E6EB3D63D84}"/>
              </a:ext>
            </a:extLst>
          </p:cNvPr>
          <p:cNvCxnSpPr>
            <a:cxnSpLocks/>
          </p:cNvCxnSpPr>
          <p:nvPr/>
        </p:nvCxnSpPr>
        <p:spPr>
          <a:xfrm flipV="1">
            <a:off x="4473437" y="2862469"/>
            <a:ext cx="973206" cy="530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55CA47D7-011F-456D-9AB6-BE3B1CF38CB9}"/>
              </a:ext>
            </a:extLst>
          </p:cNvPr>
          <p:cNvCxnSpPr>
            <a:cxnSpLocks/>
          </p:cNvCxnSpPr>
          <p:nvPr/>
        </p:nvCxnSpPr>
        <p:spPr>
          <a:xfrm>
            <a:off x="4473437" y="2862469"/>
            <a:ext cx="9732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3476C2B4-B935-4467-ABF8-7D18C802801E}"/>
              </a:ext>
            </a:extLst>
          </p:cNvPr>
          <p:cNvCxnSpPr>
            <a:cxnSpLocks/>
          </p:cNvCxnSpPr>
          <p:nvPr/>
        </p:nvCxnSpPr>
        <p:spPr>
          <a:xfrm flipV="1">
            <a:off x="4473437" y="2862469"/>
            <a:ext cx="973206" cy="1484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0AFA711-BF1B-49E9-A626-685C71804D7F}"/>
              </a:ext>
            </a:extLst>
          </p:cNvPr>
          <p:cNvCxnSpPr>
            <a:cxnSpLocks/>
          </p:cNvCxnSpPr>
          <p:nvPr/>
        </p:nvCxnSpPr>
        <p:spPr>
          <a:xfrm>
            <a:off x="4473437" y="2332383"/>
            <a:ext cx="973206" cy="1060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7C56AA0A-CF6E-4D0D-8D58-FB769471E758}"/>
              </a:ext>
            </a:extLst>
          </p:cNvPr>
          <p:cNvCxnSpPr/>
          <p:nvPr/>
        </p:nvCxnSpPr>
        <p:spPr>
          <a:xfrm>
            <a:off x="4473437" y="2862467"/>
            <a:ext cx="973206" cy="530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1015EBAA-B442-4700-BBB5-538191364EF2}"/>
              </a:ext>
            </a:extLst>
          </p:cNvPr>
          <p:cNvCxnSpPr/>
          <p:nvPr/>
        </p:nvCxnSpPr>
        <p:spPr>
          <a:xfrm flipV="1">
            <a:off x="4473437" y="3470462"/>
            <a:ext cx="973206" cy="954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EE3D49B6-6C00-4311-8BA3-0DC8C5C6708F}"/>
              </a:ext>
            </a:extLst>
          </p:cNvPr>
          <p:cNvCxnSpPr/>
          <p:nvPr/>
        </p:nvCxnSpPr>
        <p:spPr>
          <a:xfrm>
            <a:off x="4473437" y="2332383"/>
            <a:ext cx="973206" cy="1749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F47C2551-869A-4D74-BDE2-E729FEB63B21}"/>
              </a:ext>
            </a:extLst>
          </p:cNvPr>
          <p:cNvCxnSpPr/>
          <p:nvPr/>
        </p:nvCxnSpPr>
        <p:spPr>
          <a:xfrm>
            <a:off x="4473437" y="2862467"/>
            <a:ext cx="973206" cy="1295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453AC0C6-9812-4E09-A18C-4B1D63BC6EDD}"/>
              </a:ext>
            </a:extLst>
          </p:cNvPr>
          <p:cNvCxnSpPr/>
          <p:nvPr/>
        </p:nvCxnSpPr>
        <p:spPr>
          <a:xfrm>
            <a:off x="4473437" y="3470463"/>
            <a:ext cx="973206" cy="672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1EAF8E45-9C3F-4FF4-BC2A-D4D36E929E89}"/>
              </a:ext>
            </a:extLst>
          </p:cNvPr>
          <p:cNvCxnSpPr>
            <a:cxnSpLocks/>
          </p:cNvCxnSpPr>
          <p:nvPr/>
        </p:nvCxnSpPr>
        <p:spPr>
          <a:xfrm flipV="1">
            <a:off x="4473437" y="4185647"/>
            <a:ext cx="973206" cy="229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79BE18D7-F8FA-440B-A199-A6625047332D}"/>
              </a:ext>
            </a:extLst>
          </p:cNvPr>
          <p:cNvCxnSpPr/>
          <p:nvPr/>
        </p:nvCxnSpPr>
        <p:spPr>
          <a:xfrm>
            <a:off x="4473437" y="3470462"/>
            <a:ext cx="9732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7" name="Picture 12" descr="http://latex.codecogs.com/png.latex?%5CLARGE%20h_1">
            <a:extLst>
              <a:ext uri="{FF2B5EF4-FFF2-40B4-BE49-F238E27FC236}">
                <a16:creationId xmlns:a16="http://schemas.microsoft.com/office/drawing/2014/main" id="{21EAB911-692A-41AE-B30F-10E7A5EDF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087" y="2146828"/>
            <a:ext cx="2667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0" descr="http://latex.codecogs.com/png.latex?%5CLARGE%20h_2">
            <a:extLst>
              <a:ext uri="{FF2B5EF4-FFF2-40B4-BE49-F238E27FC236}">
                <a16:creationId xmlns:a16="http://schemas.microsoft.com/office/drawing/2014/main" id="{D2681523-C655-4BBD-9E09-A37D12C84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2279" y="2706204"/>
            <a:ext cx="2571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59" name="图片 58">
            <a:extLst>
              <a:ext uri="{FF2B5EF4-FFF2-40B4-BE49-F238E27FC236}">
                <a16:creationId xmlns:a16="http://schemas.microsoft.com/office/drawing/2014/main" id="{0DCD98AB-9B65-4EAD-8F15-696F7C51B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4315" y="4308730"/>
            <a:ext cx="266667" cy="228571"/>
          </a:xfrm>
          <a:prstGeom prst="rect">
            <a:avLst/>
          </a:prstGeom>
        </p:spPr>
      </p:pic>
      <p:pic>
        <p:nvPicPr>
          <p:cNvPr id="63" name="图片 62">
            <a:extLst>
              <a:ext uri="{FF2B5EF4-FFF2-40B4-BE49-F238E27FC236}">
                <a16:creationId xmlns:a16="http://schemas.microsoft.com/office/drawing/2014/main" id="{1301DEDC-0D33-42F0-8D75-C6D50369A3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6730" y="5289073"/>
            <a:ext cx="1800000" cy="400000"/>
          </a:xfrm>
          <a:prstGeom prst="rect">
            <a:avLst/>
          </a:prstGeom>
        </p:spPr>
      </p:pic>
      <p:sp>
        <p:nvSpPr>
          <p:cNvPr id="2" name="文本框 1">
            <a:extLst>
              <a:ext uri="{FF2B5EF4-FFF2-40B4-BE49-F238E27FC236}">
                <a16:creationId xmlns:a16="http://schemas.microsoft.com/office/drawing/2014/main" id="{C53DD699-F714-4CB7-8D74-55F70E0AE0F6}"/>
              </a:ext>
            </a:extLst>
          </p:cNvPr>
          <p:cNvSpPr txBox="1"/>
          <p:nvPr/>
        </p:nvSpPr>
        <p:spPr>
          <a:xfrm>
            <a:off x="1929271" y="4850563"/>
            <a:ext cx="2578376" cy="1200329"/>
          </a:xfrm>
          <a:prstGeom prst="rect">
            <a:avLst/>
          </a:prstGeom>
          <a:noFill/>
        </p:spPr>
        <p:txBody>
          <a:bodyPr wrap="square" rtlCol="0">
            <a:spAutoFit/>
          </a:bodyPr>
          <a:lstStyle/>
          <a:p>
            <a:r>
              <a:rPr lang="zh-CN" altLang="en-US" dirty="0">
                <a:solidFill>
                  <a:schemeClr val="bg1"/>
                </a:solidFill>
              </a:rPr>
              <a:t>这里以输出为</a:t>
            </a:r>
            <a:r>
              <a:rPr lang="en-US" altLang="zh-CN" dirty="0">
                <a:solidFill>
                  <a:schemeClr val="bg1"/>
                </a:solidFill>
              </a:rPr>
              <a:t>3</a:t>
            </a:r>
            <a:r>
              <a:rPr lang="zh-CN" altLang="en-US" dirty="0">
                <a:solidFill>
                  <a:schemeClr val="bg1"/>
                </a:solidFill>
              </a:rPr>
              <a:t>类为例，显然</a:t>
            </a:r>
            <a:r>
              <a:rPr lang="en-US" altLang="zh-CN" dirty="0">
                <a:solidFill>
                  <a:schemeClr val="bg1"/>
                </a:solidFill>
              </a:rPr>
              <a:t>y1</a:t>
            </a:r>
            <a:r>
              <a:rPr lang="zh-CN" altLang="en-US" dirty="0">
                <a:solidFill>
                  <a:schemeClr val="bg1"/>
                </a:solidFill>
              </a:rPr>
              <a:t>的值更大（概率更大），那么预测的类别就是</a:t>
            </a:r>
            <a:r>
              <a:rPr lang="en-US" altLang="zh-CN" dirty="0">
                <a:solidFill>
                  <a:schemeClr val="bg1"/>
                </a:solidFill>
              </a:rPr>
              <a:t>y1</a:t>
            </a:r>
            <a:r>
              <a:rPr lang="zh-CN" altLang="en-US" dirty="0">
                <a:solidFill>
                  <a:schemeClr val="bg1"/>
                </a:solidFill>
              </a:rPr>
              <a:t>对应的类别</a:t>
            </a:r>
          </a:p>
        </p:txBody>
      </p:sp>
    </p:spTree>
    <p:extLst>
      <p:ext uri="{BB962C8B-B14F-4D97-AF65-F5344CB8AC3E}">
        <p14:creationId xmlns:p14="http://schemas.microsoft.com/office/powerpoint/2010/main" val="37668553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2033" y="592112"/>
            <a:ext cx="2339102"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卷积神经网络</a:t>
            </a:r>
            <a:endParaRPr lang="zh-CN" altLang="en-US" sz="2800" dirty="0">
              <a:latin typeface="华文仿宋" panose="02010600040101010101" pitchFamily="2" charset="-122"/>
              <a:ea typeface="华文仿宋" panose="02010600040101010101" pitchFamily="2" charset="-122"/>
            </a:endParaRPr>
          </a:p>
        </p:txBody>
      </p:sp>
      <p:sp>
        <p:nvSpPr>
          <p:cNvPr id="4" name="矩形 3"/>
          <p:cNvSpPr/>
          <p:nvPr/>
        </p:nvSpPr>
        <p:spPr>
          <a:xfrm>
            <a:off x="1067904" y="1745317"/>
            <a:ext cx="9837440" cy="461665"/>
          </a:xfrm>
          <a:prstGeom prst="rect">
            <a:avLst/>
          </a:prstGeom>
        </p:spPr>
        <p:txBody>
          <a:bodyPr wrap="square">
            <a:spAutoFit/>
          </a:bodyPr>
          <a:lstStyle/>
          <a:p>
            <a:r>
              <a:rPr lang="zh-CN" altLang="en-US" sz="2400" dirty="0" smtClean="0"/>
              <a:t>参考网址：https</a:t>
            </a:r>
            <a:r>
              <a:rPr lang="zh-CN" altLang="en-US" sz="2400" dirty="0"/>
              <a:t>://www.cnblogs.com/alexcai/p/5506806.html</a:t>
            </a:r>
          </a:p>
        </p:txBody>
      </p:sp>
    </p:spTree>
    <p:extLst>
      <p:ext uri="{BB962C8B-B14F-4D97-AF65-F5344CB8AC3E}">
        <p14:creationId xmlns:p14="http://schemas.microsoft.com/office/powerpoint/2010/main" val="3378351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3944590" y="2843554"/>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2400" b="1" dirty="0" smtClean="0">
                <a:latin typeface="黑体" panose="02010609060101010101" pitchFamily="49" charset="-122"/>
                <a:ea typeface="黑体" panose="02010609060101010101" pitchFamily="49" charset="-122"/>
              </a:rPr>
              <a:t>1.2</a:t>
            </a:r>
            <a:endParaRPr lang="zh-CN" altLang="en-US" sz="2400" b="1" dirty="0">
              <a:latin typeface="黑体" panose="02010609060101010101" pitchFamily="49" charset="-122"/>
              <a:ea typeface="黑体" panose="02010609060101010101" pitchFamily="49" charset="-122"/>
            </a:endParaRPr>
          </a:p>
        </p:txBody>
      </p:sp>
      <p:sp>
        <p:nvSpPr>
          <p:cNvPr id="2" name="矩形 1"/>
          <p:cNvSpPr/>
          <p:nvPr/>
        </p:nvSpPr>
        <p:spPr>
          <a:xfrm>
            <a:off x="4807934" y="2368652"/>
            <a:ext cx="3923836" cy="1265155"/>
          </a:xfrm>
          <a:prstGeom prst="rect">
            <a:avLst/>
          </a:prstGeom>
        </p:spPr>
        <p:txBody>
          <a:bodyPr wrap="square">
            <a:spAutoFit/>
          </a:bodyPr>
          <a:lstStyle/>
          <a:p>
            <a:pPr>
              <a:lnSpc>
                <a:spcPct val="200000"/>
              </a:lnSpc>
            </a:pPr>
            <a:r>
              <a:rPr lang="zh-CN" altLang="en-US" sz="4400" b="1" dirty="0" smtClean="0">
                <a:latin typeface="华文仿宋" panose="02010600040101010101" pitchFamily="2" charset="-122"/>
                <a:ea typeface="华文仿宋" panose="02010600040101010101" pitchFamily="2" charset="-122"/>
              </a:rPr>
              <a:t>语音技术</a:t>
            </a:r>
            <a:endParaRPr lang="zh-CN" altLang="en-US" sz="4400" b="1"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198931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深度">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TM04033923[[fn=深度]]</Template>
  <TotalTime>11775</TotalTime>
  <Words>5988</Words>
  <Application>Microsoft Office PowerPoint</Application>
  <PresentationFormat>宽屏</PresentationFormat>
  <Paragraphs>806</Paragraphs>
  <Slides>87</Slides>
  <Notes>80</Notes>
  <HiddenSlides>0</HiddenSlides>
  <MMClips>5</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vt:i4>
      </vt:variant>
      <vt:variant>
        <vt:lpstr>幻灯片标题</vt:lpstr>
      </vt:variant>
      <vt:variant>
        <vt:i4>87</vt:i4>
      </vt:variant>
    </vt:vector>
  </HeadingPairs>
  <TitlesOfParts>
    <vt:vector size="109" baseType="lpstr">
      <vt:lpstr>Heiti SC Light</vt:lpstr>
      <vt:lpstr>PingFang SC</vt:lpstr>
      <vt:lpstr>q_serif</vt:lpstr>
      <vt:lpstr>Source Sans Pro</vt:lpstr>
      <vt:lpstr>等线</vt:lpstr>
      <vt:lpstr>仿宋</vt:lpstr>
      <vt:lpstr>黑体</vt:lpstr>
      <vt:lpstr>华文仿宋</vt:lpstr>
      <vt:lpstr>华文楷体</vt:lpstr>
      <vt:lpstr>Microsoft YaHei</vt:lpstr>
      <vt:lpstr>Microsoft YaHei</vt:lpstr>
      <vt:lpstr>微软雅黑 Light</vt:lpstr>
      <vt:lpstr>arial</vt:lpstr>
      <vt:lpstr>arial</vt:lpstr>
      <vt:lpstr>Cambria Math</vt:lpstr>
      <vt:lpstr>Corbel</vt:lpstr>
      <vt:lpstr>Helvetica</vt:lpstr>
      <vt:lpstr>Segoe UI</vt:lpstr>
      <vt:lpstr>Verdana</vt:lpstr>
      <vt:lpstr>Wingdings</vt:lpstr>
      <vt:lpstr>深度</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2.神经网络</vt:lpstr>
      <vt:lpstr>生物神经元</vt:lpstr>
      <vt:lpstr>M-P 神经元模型</vt:lpstr>
      <vt:lpstr>激活函数</vt:lpstr>
      <vt:lpstr>感知机</vt:lpstr>
      <vt:lpstr>感知机</vt:lpstr>
      <vt:lpstr>局限性</vt:lpstr>
      <vt:lpstr>多层感知机</vt:lpstr>
      <vt:lpstr>反向传播算法(Back Propagation)</vt:lpstr>
      <vt:lpstr>Sigmoid 激活函数</vt:lpstr>
      <vt:lpstr>LeNet</vt:lpstr>
      <vt:lpstr>第二次低谷</vt:lpstr>
      <vt:lpstr>深度学习</vt:lpstr>
      <vt:lpstr>深度学习的概念</vt:lpstr>
      <vt:lpstr>深度学习的大突破</vt:lpstr>
      <vt:lpstr>神经网络发展的里程碑</vt:lpstr>
      <vt:lpstr>PowerPoint 演示文稿</vt:lpstr>
      <vt:lpstr>构建网络</vt:lpstr>
      <vt:lpstr>训练过程</vt:lpstr>
      <vt:lpstr>训练过程</vt:lpstr>
      <vt:lpstr>PowerPoint 演示文稿</vt:lpstr>
      <vt:lpstr>PowerPoint 演示文稿</vt:lpstr>
      <vt:lpstr>PowerPoint 演示文稿</vt:lpstr>
      <vt:lpstr>PowerPoint 演示文稿</vt:lpstr>
      <vt:lpstr>训练过程</vt:lpstr>
      <vt:lpstr>PowerPoint 演示文稿</vt:lpstr>
      <vt:lpstr>梯度下降法</vt:lpstr>
      <vt:lpstr>梯度下降法</vt:lpstr>
      <vt:lpstr> 更新神经网络中的参数</vt:lpstr>
      <vt:lpstr>Backpropagation</vt:lpstr>
      <vt:lpstr>PowerPoint 演示文稿</vt:lpstr>
      <vt:lpstr>PowerPoint 演示文稿</vt:lpstr>
      <vt:lpstr>PowerPoint 演示文稿</vt:lpstr>
      <vt:lpstr>PowerPoint 演示文稿</vt:lpstr>
      <vt:lpstr>Global Minimum and Local Minimum</vt:lpstr>
      <vt:lpstr>Example - MLP for handwritten digits</vt:lpstr>
      <vt:lpstr>Example – MLP for handwritten digits</vt:lpstr>
      <vt:lpstr>Softmax</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课堂教学变革与微课程设计</dc:title>
  <dc:creator>luomyong@163.com</dc:creator>
  <cp:lastModifiedBy>shsbnu</cp:lastModifiedBy>
  <cp:revision>727</cp:revision>
  <dcterms:created xsi:type="dcterms:W3CDTF">2016-10-26T08:26:35Z</dcterms:created>
  <dcterms:modified xsi:type="dcterms:W3CDTF">2018-06-01T02:29:54Z</dcterms:modified>
</cp:coreProperties>
</file>