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456" r:id="rId2"/>
    <p:sldId id="326" r:id="rId3"/>
    <p:sldId id="356" r:id="rId4"/>
    <p:sldId id="458" r:id="rId5"/>
    <p:sldId id="457" r:id="rId6"/>
    <p:sldId id="459" r:id="rId7"/>
    <p:sldId id="460" r:id="rId8"/>
    <p:sldId id="461" r:id="rId9"/>
    <p:sldId id="465" r:id="rId10"/>
    <p:sldId id="467" r:id="rId11"/>
    <p:sldId id="468" r:id="rId12"/>
    <p:sldId id="462" r:id="rId13"/>
    <p:sldId id="490" r:id="rId14"/>
    <p:sldId id="469" r:id="rId15"/>
    <p:sldId id="472" r:id="rId16"/>
    <p:sldId id="473" r:id="rId17"/>
    <p:sldId id="475" r:id="rId18"/>
    <p:sldId id="476" r:id="rId19"/>
    <p:sldId id="474" r:id="rId20"/>
    <p:sldId id="477" r:id="rId21"/>
    <p:sldId id="492" r:id="rId22"/>
    <p:sldId id="470" r:id="rId23"/>
    <p:sldId id="481" r:id="rId24"/>
    <p:sldId id="463" r:id="rId25"/>
    <p:sldId id="471" r:id="rId26"/>
    <p:sldId id="478" r:id="rId27"/>
    <p:sldId id="479" r:id="rId28"/>
    <p:sldId id="485" r:id="rId29"/>
    <p:sldId id="493" r:id="rId30"/>
    <p:sldId id="480" r:id="rId31"/>
    <p:sldId id="482" r:id="rId32"/>
    <p:sldId id="483" r:id="rId33"/>
    <p:sldId id="484" r:id="rId34"/>
    <p:sldId id="486" r:id="rId35"/>
    <p:sldId id="487" r:id="rId36"/>
    <p:sldId id="488" r:id="rId37"/>
    <p:sldId id="495" r:id="rId38"/>
    <p:sldId id="494" r:id="rId39"/>
    <p:sldId id="497" r:id="rId40"/>
    <p:sldId id="498" r:id="rId41"/>
    <p:sldId id="499" r:id="rId42"/>
    <p:sldId id="501" r:id="rId43"/>
    <p:sldId id="500" r:id="rId44"/>
    <p:sldId id="496" r:id="rId45"/>
    <p:sldId id="503" r:id="rId46"/>
    <p:sldId id="502" r:id="rId47"/>
    <p:sldId id="505" r:id="rId48"/>
    <p:sldId id="504" r:id="rId49"/>
    <p:sldId id="489" r:id="rId50"/>
    <p:sldId id="507" r:id="rId51"/>
    <p:sldId id="508" r:id="rId52"/>
    <p:sldId id="516" r:id="rId53"/>
    <p:sldId id="509" r:id="rId54"/>
    <p:sldId id="518" r:id="rId55"/>
    <p:sldId id="519" r:id="rId56"/>
    <p:sldId id="522" r:id="rId57"/>
    <p:sldId id="523" r:id="rId58"/>
    <p:sldId id="517" r:id="rId59"/>
    <p:sldId id="510" r:id="rId60"/>
    <p:sldId id="511" r:id="rId61"/>
    <p:sldId id="513" r:id="rId62"/>
    <p:sldId id="514" r:id="rId63"/>
    <p:sldId id="515" r:id="rId64"/>
    <p:sldId id="524" r:id="rId65"/>
    <p:sldId id="521" r:id="rId66"/>
    <p:sldId id="520" r:id="rId67"/>
    <p:sldId id="506"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AEBD"/>
    <a:srgbClr val="0099CC"/>
    <a:srgbClr val="268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5" autoAdjust="0"/>
    <p:restoredTop sz="78654" autoAdjust="0"/>
  </p:normalViewPr>
  <p:slideViewPr>
    <p:cSldViewPr snapToGrid="0">
      <p:cViewPr varScale="1">
        <p:scale>
          <a:sx n="64" d="100"/>
          <a:sy n="64" d="100"/>
        </p:scale>
        <p:origin x="10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85499-4AFE-48F0-8EC7-8A027BE8D948}" type="datetimeFigureOut">
              <a:rPr lang="zh-CN" altLang="en-US" smtClean="0"/>
              <a:t>2018/6/1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539B4-4D4D-4CE0-915E-B4030D90114D}" type="slidenum">
              <a:rPr lang="zh-CN" altLang="en-US" smtClean="0"/>
              <a:t>‹#›</a:t>
            </a:fld>
            <a:endParaRPr lang="zh-CN" altLang="en-US"/>
          </a:p>
        </p:txBody>
      </p:sp>
    </p:spTree>
    <p:extLst>
      <p:ext uri="{BB962C8B-B14F-4D97-AF65-F5344CB8AC3E}">
        <p14:creationId xmlns:p14="http://schemas.microsoft.com/office/powerpoint/2010/main" val="3022513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aike.baidu.com/item/%E8%AE%A1%E7%AE%97%E6%9C%BA%E7%A7%91%E5%AD%A6"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1</a:t>
            </a:fld>
            <a:endParaRPr lang="zh-CN" altLang="en-US"/>
          </a:p>
        </p:txBody>
      </p:sp>
    </p:spTree>
    <p:extLst>
      <p:ext uri="{BB962C8B-B14F-4D97-AF65-F5344CB8AC3E}">
        <p14:creationId xmlns:p14="http://schemas.microsoft.com/office/powerpoint/2010/main" val="581506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32</a:t>
            </a:fld>
            <a:endParaRPr lang="zh-CN" altLang="en-US"/>
          </a:p>
        </p:txBody>
      </p:sp>
    </p:spTree>
    <p:extLst>
      <p:ext uri="{BB962C8B-B14F-4D97-AF65-F5344CB8AC3E}">
        <p14:creationId xmlns:p14="http://schemas.microsoft.com/office/powerpoint/2010/main" val="3377431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33</a:t>
            </a:fld>
            <a:endParaRPr lang="zh-CN" altLang="en-US"/>
          </a:p>
        </p:txBody>
      </p:sp>
    </p:spTree>
    <p:extLst>
      <p:ext uri="{BB962C8B-B14F-4D97-AF65-F5344CB8AC3E}">
        <p14:creationId xmlns:p14="http://schemas.microsoft.com/office/powerpoint/2010/main" val="4209343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34</a:t>
            </a:fld>
            <a:endParaRPr lang="zh-CN" altLang="en-US"/>
          </a:p>
        </p:txBody>
      </p:sp>
    </p:spTree>
    <p:extLst>
      <p:ext uri="{BB962C8B-B14F-4D97-AF65-F5344CB8AC3E}">
        <p14:creationId xmlns:p14="http://schemas.microsoft.com/office/powerpoint/2010/main" val="268287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35</a:t>
            </a:fld>
            <a:endParaRPr lang="zh-CN" altLang="en-US"/>
          </a:p>
        </p:txBody>
      </p:sp>
    </p:spTree>
    <p:extLst>
      <p:ext uri="{BB962C8B-B14F-4D97-AF65-F5344CB8AC3E}">
        <p14:creationId xmlns:p14="http://schemas.microsoft.com/office/powerpoint/2010/main" val="3614939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36</a:t>
            </a:fld>
            <a:endParaRPr lang="zh-CN" altLang="en-US"/>
          </a:p>
        </p:txBody>
      </p:sp>
    </p:spTree>
    <p:extLst>
      <p:ext uri="{BB962C8B-B14F-4D97-AF65-F5344CB8AC3E}">
        <p14:creationId xmlns:p14="http://schemas.microsoft.com/office/powerpoint/2010/main" val="2945419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37</a:t>
            </a:fld>
            <a:endParaRPr lang="zh-CN" altLang="en-US"/>
          </a:p>
        </p:txBody>
      </p:sp>
    </p:spTree>
    <p:extLst>
      <p:ext uri="{BB962C8B-B14F-4D97-AF65-F5344CB8AC3E}">
        <p14:creationId xmlns:p14="http://schemas.microsoft.com/office/powerpoint/2010/main" val="2111773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dirty="0" smtClean="0"/>
              <a:t>复杂数据类型之列表</a:t>
            </a:r>
            <a:endParaRPr lang="en-US" altLang="zh-CN" dirty="0" smtClean="0"/>
          </a:p>
          <a:p>
            <a:r>
              <a:rPr lang="en-US" altLang="zh-CN" dirty="0" smtClean="0"/>
              <a:t>4.</a:t>
            </a:r>
            <a:r>
              <a:rPr lang="zh-CN" altLang="en-US" dirty="0" smtClean="0"/>
              <a:t>接口</a:t>
            </a:r>
            <a:endParaRPr lang="en-US" altLang="zh-CN" dirty="0"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38</a:t>
            </a:fld>
            <a:endParaRPr lang="zh-CN" altLang="en-US"/>
          </a:p>
        </p:txBody>
      </p:sp>
    </p:spTree>
    <p:extLst>
      <p:ext uri="{BB962C8B-B14F-4D97-AF65-F5344CB8AC3E}">
        <p14:creationId xmlns:p14="http://schemas.microsoft.com/office/powerpoint/2010/main" val="2128580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dirty="0" smtClean="0"/>
              <a:t>复杂数据类型之列表</a:t>
            </a:r>
            <a:endParaRPr lang="en-US" altLang="zh-CN" dirty="0" smtClean="0"/>
          </a:p>
          <a:p>
            <a:r>
              <a:rPr lang="en-US" altLang="zh-CN" dirty="0" smtClean="0"/>
              <a:t>4.</a:t>
            </a:r>
            <a:r>
              <a:rPr lang="zh-CN" altLang="en-US" dirty="0" smtClean="0"/>
              <a:t>接口</a:t>
            </a:r>
            <a:endParaRPr lang="en-US" altLang="zh-CN" dirty="0"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39</a:t>
            </a:fld>
            <a:endParaRPr lang="zh-CN" altLang="en-US"/>
          </a:p>
        </p:txBody>
      </p:sp>
    </p:spTree>
    <p:extLst>
      <p:ext uri="{BB962C8B-B14F-4D97-AF65-F5344CB8AC3E}">
        <p14:creationId xmlns:p14="http://schemas.microsoft.com/office/powerpoint/2010/main" val="219257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dirty="0" smtClean="0"/>
              <a:t>复杂数据类型之列表</a:t>
            </a:r>
            <a:endParaRPr lang="en-US" altLang="zh-CN" dirty="0" smtClean="0"/>
          </a:p>
          <a:p>
            <a:r>
              <a:rPr lang="en-US" altLang="zh-CN" dirty="0" smtClean="0"/>
              <a:t>4.</a:t>
            </a:r>
            <a:r>
              <a:rPr lang="zh-CN" altLang="en-US" dirty="0" smtClean="0"/>
              <a:t>接口</a:t>
            </a:r>
            <a:endParaRPr lang="en-US" altLang="zh-CN" dirty="0"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40</a:t>
            </a:fld>
            <a:endParaRPr lang="zh-CN" altLang="en-US"/>
          </a:p>
        </p:txBody>
      </p:sp>
    </p:spTree>
    <p:extLst>
      <p:ext uri="{BB962C8B-B14F-4D97-AF65-F5344CB8AC3E}">
        <p14:creationId xmlns:p14="http://schemas.microsoft.com/office/powerpoint/2010/main" val="3658849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dirty="0" smtClean="0"/>
              <a:t>复杂数据类型之列表</a:t>
            </a:r>
            <a:endParaRPr lang="en-US" altLang="zh-CN" dirty="0" smtClean="0"/>
          </a:p>
          <a:p>
            <a:r>
              <a:rPr lang="en-US" altLang="zh-CN" dirty="0" smtClean="0"/>
              <a:t>4.</a:t>
            </a:r>
            <a:r>
              <a:rPr lang="zh-CN" altLang="en-US" dirty="0" smtClean="0"/>
              <a:t>接口</a:t>
            </a:r>
            <a:endParaRPr lang="en-US" altLang="zh-CN" dirty="0"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41</a:t>
            </a:fld>
            <a:endParaRPr lang="zh-CN" altLang="en-US"/>
          </a:p>
        </p:txBody>
      </p:sp>
    </p:spTree>
    <p:extLst>
      <p:ext uri="{BB962C8B-B14F-4D97-AF65-F5344CB8AC3E}">
        <p14:creationId xmlns:p14="http://schemas.microsoft.com/office/powerpoint/2010/main" val="627419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9231ABB-E080-4489-BA83-419584CE7C81}" type="slidenum">
              <a:rPr lang="zh-CN" altLang="en-US" smtClean="0"/>
              <a:pPr>
                <a:defRPr/>
              </a:pPr>
              <a:t>2</a:t>
            </a:fld>
            <a:endParaRPr lang="en-US" altLang="zh-CN"/>
          </a:p>
        </p:txBody>
      </p:sp>
    </p:spTree>
    <p:extLst>
      <p:ext uri="{BB962C8B-B14F-4D97-AF65-F5344CB8AC3E}">
        <p14:creationId xmlns:p14="http://schemas.microsoft.com/office/powerpoint/2010/main" val="118957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dirty="0" smtClean="0"/>
              <a:t>复杂数据类型之列表</a:t>
            </a:r>
            <a:endParaRPr lang="en-US" altLang="zh-CN" dirty="0" smtClean="0"/>
          </a:p>
          <a:p>
            <a:r>
              <a:rPr lang="en-US" altLang="zh-CN" dirty="0" smtClean="0"/>
              <a:t>4.</a:t>
            </a:r>
            <a:r>
              <a:rPr lang="zh-CN" altLang="en-US" dirty="0" smtClean="0"/>
              <a:t>接口</a:t>
            </a:r>
            <a:endParaRPr lang="en-US" altLang="zh-CN" dirty="0"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42</a:t>
            </a:fld>
            <a:endParaRPr lang="zh-CN" altLang="en-US"/>
          </a:p>
        </p:txBody>
      </p:sp>
    </p:spTree>
    <p:extLst>
      <p:ext uri="{BB962C8B-B14F-4D97-AF65-F5344CB8AC3E}">
        <p14:creationId xmlns:p14="http://schemas.microsoft.com/office/powerpoint/2010/main" val="19160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dirty="0" smtClean="0"/>
              <a:t>复杂数据类型之列表</a:t>
            </a:r>
            <a:endParaRPr lang="en-US" altLang="zh-CN" dirty="0" smtClean="0"/>
          </a:p>
          <a:p>
            <a:r>
              <a:rPr lang="en-US" altLang="zh-CN" dirty="0" smtClean="0"/>
              <a:t>4.</a:t>
            </a:r>
            <a:r>
              <a:rPr lang="zh-CN" altLang="en-US" dirty="0" smtClean="0"/>
              <a:t>接口</a:t>
            </a:r>
            <a:endParaRPr lang="en-US" altLang="zh-CN" dirty="0"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43</a:t>
            </a:fld>
            <a:endParaRPr lang="zh-CN" altLang="en-US"/>
          </a:p>
        </p:txBody>
      </p:sp>
    </p:spTree>
    <p:extLst>
      <p:ext uri="{BB962C8B-B14F-4D97-AF65-F5344CB8AC3E}">
        <p14:creationId xmlns:p14="http://schemas.microsoft.com/office/powerpoint/2010/main" val="3234729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dirty="0" smtClean="0"/>
              <a:t>复杂数据类型之列表</a:t>
            </a:r>
            <a:endParaRPr lang="en-US" altLang="zh-CN" dirty="0"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44</a:t>
            </a:fld>
            <a:endParaRPr lang="zh-CN" altLang="en-US"/>
          </a:p>
        </p:txBody>
      </p:sp>
    </p:spTree>
    <p:extLst>
      <p:ext uri="{BB962C8B-B14F-4D97-AF65-F5344CB8AC3E}">
        <p14:creationId xmlns:p14="http://schemas.microsoft.com/office/powerpoint/2010/main" val="2693520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递归算法</a:t>
            </a:r>
            <a:r>
              <a:rPr lang="zh-CN" altLang="en-US" dirty="0" smtClean="0"/>
              <a:t>（英语：</a:t>
            </a:r>
            <a:r>
              <a:rPr lang="en-US" altLang="zh-CN" dirty="0" smtClean="0"/>
              <a:t>recursion algorithm</a:t>
            </a:r>
            <a:r>
              <a:rPr lang="zh-CN" altLang="en-US" dirty="0" smtClean="0"/>
              <a:t>）在</a:t>
            </a:r>
            <a:r>
              <a:rPr lang="zh-CN" altLang="en-US" dirty="0" smtClean="0">
                <a:hlinkClick r:id="rId3"/>
              </a:rPr>
              <a:t>计算机科学</a:t>
            </a:r>
            <a:r>
              <a:rPr lang="zh-CN" altLang="en-US" dirty="0" smtClean="0"/>
              <a:t>中是指一种通过重复将问题分解为同类的子问题而解决问题的方法</a:t>
            </a:r>
            <a:endParaRPr lang="en-US" altLang="zh-CN" dirty="0" smtClean="0"/>
          </a:p>
          <a:p>
            <a:endParaRPr lang="en-US" altLang="zh-CN" dirty="0" smtClean="0"/>
          </a:p>
          <a:p>
            <a:r>
              <a:rPr lang="en-US" altLang="zh-CN" dirty="0" smtClean="0"/>
              <a:t>1.</a:t>
            </a:r>
            <a:r>
              <a:rPr lang="zh-CN" altLang="en-US" dirty="0" smtClean="0"/>
              <a:t>三大算法（递归、穷举、解析）</a:t>
            </a:r>
            <a:endParaRPr lang="en-US" altLang="zh-CN" dirty="0" smtClean="0"/>
          </a:p>
          <a:p>
            <a:r>
              <a:rPr lang="en-US" altLang="zh-CN" dirty="0" smtClean="0"/>
              <a:t>2.</a:t>
            </a:r>
            <a:r>
              <a:rPr lang="zh-CN" altLang="en-US" dirty="0" smtClean="0"/>
              <a:t>函数的定义及模块化编程思想</a:t>
            </a:r>
            <a:endParaRPr lang="en-US" altLang="zh-CN" dirty="0" smtClean="0"/>
          </a:p>
          <a:p>
            <a:r>
              <a:rPr lang="en-US" altLang="zh-CN" dirty="0" smtClean="0"/>
              <a:t>3.</a:t>
            </a:r>
            <a:r>
              <a:rPr lang="zh-CN" altLang="en-US" smtClean="0"/>
              <a:t>复杂数据类型之列表</a:t>
            </a:r>
            <a:endParaRPr lang="en-US" altLang="zh-CN" smtClean="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45</a:t>
            </a:fld>
            <a:endParaRPr lang="zh-CN" altLang="en-US"/>
          </a:p>
        </p:txBody>
      </p:sp>
    </p:spTree>
    <p:extLst>
      <p:ext uri="{BB962C8B-B14F-4D97-AF65-F5344CB8AC3E}">
        <p14:creationId xmlns:p14="http://schemas.microsoft.com/office/powerpoint/2010/main" val="3419997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46</a:t>
            </a:fld>
            <a:endParaRPr lang="zh-CN" altLang="en-US"/>
          </a:p>
        </p:txBody>
      </p:sp>
    </p:spTree>
    <p:extLst>
      <p:ext uri="{BB962C8B-B14F-4D97-AF65-F5344CB8AC3E}">
        <p14:creationId xmlns:p14="http://schemas.microsoft.com/office/powerpoint/2010/main" val="2319084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47</a:t>
            </a:fld>
            <a:endParaRPr lang="zh-CN" altLang="en-US"/>
          </a:p>
        </p:txBody>
      </p:sp>
    </p:spTree>
    <p:extLst>
      <p:ext uri="{BB962C8B-B14F-4D97-AF65-F5344CB8AC3E}">
        <p14:creationId xmlns:p14="http://schemas.microsoft.com/office/powerpoint/2010/main" val="1068894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48</a:t>
            </a:fld>
            <a:endParaRPr lang="zh-CN" altLang="en-US"/>
          </a:p>
        </p:txBody>
      </p:sp>
    </p:spTree>
    <p:extLst>
      <p:ext uri="{BB962C8B-B14F-4D97-AF65-F5344CB8AC3E}">
        <p14:creationId xmlns:p14="http://schemas.microsoft.com/office/powerpoint/2010/main" val="2256571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49</a:t>
            </a:fld>
            <a:endParaRPr lang="zh-CN" altLang="en-US"/>
          </a:p>
        </p:txBody>
      </p:sp>
    </p:spTree>
    <p:extLst>
      <p:ext uri="{BB962C8B-B14F-4D97-AF65-F5344CB8AC3E}">
        <p14:creationId xmlns:p14="http://schemas.microsoft.com/office/powerpoint/2010/main" val="4234493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50</a:t>
            </a:fld>
            <a:endParaRPr lang="zh-CN" altLang="en-US"/>
          </a:p>
        </p:txBody>
      </p:sp>
    </p:spTree>
    <p:extLst>
      <p:ext uri="{BB962C8B-B14F-4D97-AF65-F5344CB8AC3E}">
        <p14:creationId xmlns:p14="http://schemas.microsoft.com/office/powerpoint/2010/main" val="1407021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51</a:t>
            </a:fld>
            <a:endParaRPr lang="zh-CN" altLang="en-US"/>
          </a:p>
        </p:txBody>
      </p:sp>
    </p:spTree>
    <p:extLst>
      <p:ext uri="{BB962C8B-B14F-4D97-AF65-F5344CB8AC3E}">
        <p14:creationId xmlns:p14="http://schemas.microsoft.com/office/powerpoint/2010/main" val="149316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结构：导入，输入，处理，输出；</a:t>
            </a:r>
            <a:endParaRPr lang="en-US" altLang="zh-CN" dirty="0" smtClean="0"/>
          </a:p>
          <a:p>
            <a:r>
              <a:rPr lang="zh-CN" altLang="en-US" dirty="0" smtClean="0"/>
              <a:t>写法：严格用缩进来表明程序代码的所属范围，能体现代码的层次关系，即：缩进可以约束程序代码的逻辑层次。</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7</a:t>
            </a:fld>
            <a:endParaRPr lang="zh-CN" altLang="en-US"/>
          </a:p>
        </p:txBody>
      </p:sp>
    </p:spTree>
    <p:extLst>
      <p:ext uri="{BB962C8B-B14F-4D97-AF65-F5344CB8AC3E}">
        <p14:creationId xmlns:p14="http://schemas.microsoft.com/office/powerpoint/2010/main" val="703841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52</a:t>
            </a:fld>
            <a:endParaRPr lang="zh-CN" altLang="en-US"/>
          </a:p>
        </p:txBody>
      </p:sp>
    </p:spTree>
    <p:extLst>
      <p:ext uri="{BB962C8B-B14F-4D97-AF65-F5344CB8AC3E}">
        <p14:creationId xmlns:p14="http://schemas.microsoft.com/office/powerpoint/2010/main" val="3375777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b="1" dirty="0" smtClean="0"/>
              <a:t>如何用Python做词云？</a:t>
            </a:r>
            <a:endParaRPr lang="en-US" altLang="zh-CN" dirty="0" smtClean="0"/>
          </a:p>
          <a:p>
            <a:r>
              <a:rPr lang="en-US" altLang="zh-CN" dirty="0" smtClean="0"/>
              <a:t>https://www.jianshu.com/p/e4b24a734ccc</a:t>
            </a:r>
          </a:p>
          <a:p>
            <a:endParaRPr lang="en-US" altLang="zh-CN" dirty="0" smtClean="0"/>
          </a:p>
          <a:p>
            <a:r>
              <a:rPr lang="zh-CN" altLang="en-US" b="1" dirty="0" smtClean="0"/>
              <a:t>中文分词的基本原理以及</a:t>
            </a:r>
            <a:r>
              <a:rPr lang="en-US" altLang="zh-CN" b="1" dirty="0" err="1" smtClean="0"/>
              <a:t>jieba</a:t>
            </a:r>
            <a:r>
              <a:rPr lang="zh-CN" altLang="en-US" b="1" dirty="0" smtClean="0"/>
              <a:t>分词的用法</a:t>
            </a:r>
            <a:endParaRPr lang="en-US" altLang="zh-CN" dirty="0" smtClean="0"/>
          </a:p>
          <a:p>
            <a:r>
              <a:rPr lang="en-US" altLang="zh-CN" dirty="0" smtClean="0"/>
              <a:t>https://blog.csdn.net/john_xyz/article/details/54645527</a:t>
            </a:r>
          </a:p>
          <a:p>
            <a:endParaRPr lang="en-US" altLang="zh-CN" dirty="0" smtClean="0"/>
          </a:p>
          <a:p>
            <a:r>
              <a:rPr lang="en-US" altLang="zh-CN" b="1" dirty="0" smtClean="0"/>
              <a:t>python</a:t>
            </a:r>
            <a:r>
              <a:rPr lang="zh-CN" altLang="en-US" b="1" dirty="0" smtClean="0"/>
              <a:t>中的</a:t>
            </a:r>
            <a:r>
              <a:rPr lang="en-US" altLang="zh-CN" b="1" dirty="0" err="1" smtClean="0"/>
              <a:t>jieba</a:t>
            </a:r>
            <a:r>
              <a:rPr lang="zh-CN" altLang="en-US" b="1" dirty="0" smtClean="0"/>
              <a:t>分词使用手册</a:t>
            </a:r>
            <a:endParaRPr lang="en-US" altLang="zh-CN" dirty="0" smtClean="0"/>
          </a:p>
          <a:p>
            <a:r>
              <a:rPr lang="en-US" altLang="zh-CN" dirty="0" smtClean="0"/>
              <a:t>https://blog.csdn.net/alis_xt/article/details/53522435</a:t>
            </a:r>
          </a:p>
          <a:p>
            <a:endParaRPr lang="en-US" altLang="zh-CN" dirty="0" smtClean="0"/>
          </a:p>
          <a:p>
            <a:r>
              <a:rPr lang="en-US" altLang="zh-CN" b="1" dirty="0" smtClean="0"/>
              <a:t>NLP</a:t>
            </a:r>
            <a:r>
              <a:rPr lang="zh-CN" altLang="en-US" b="1" dirty="0" smtClean="0"/>
              <a:t>入门</a:t>
            </a:r>
            <a:r>
              <a:rPr lang="en-US" altLang="zh-CN" b="1" dirty="0" smtClean="0"/>
              <a:t>:</a:t>
            </a:r>
            <a:r>
              <a:rPr lang="zh-CN" altLang="en-US" b="1" dirty="0" smtClean="0"/>
              <a:t>做一个简单的</a:t>
            </a:r>
            <a:r>
              <a:rPr lang="en-US" altLang="zh-CN" b="1" dirty="0" smtClean="0"/>
              <a:t>"</a:t>
            </a:r>
            <a:r>
              <a:rPr lang="zh-CN" altLang="en-US" b="1" dirty="0" smtClean="0"/>
              <a:t>人工智障</a:t>
            </a:r>
            <a:r>
              <a:rPr lang="en-US" altLang="zh-CN" b="1" dirty="0" smtClean="0"/>
              <a:t>"</a:t>
            </a:r>
            <a:endParaRPr lang="en-US" altLang="zh-CN" dirty="0" smtClean="0"/>
          </a:p>
          <a:p>
            <a:r>
              <a:rPr lang="en-US" altLang="zh-CN" dirty="0" smtClean="0"/>
              <a:t>https://zhuanlan.zhihu.com/p/34659626</a:t>
            </a:r>
          </a:p>
          <a:p>
            <a:endParaRPr lang="en-US" altLang="zh-CN" dirty="0" smtClean="0"/>
          </a:p>
          <a:p>
            <a:r>
              <a:rPr lang="zh-CN" altLang="en-US" dirty="0" smtClean="0"/>
              <a:t>使用</a:t>
            </a:r>
            <a:r>
              <a:rPr lang="en-US" altLang="zh-CN" dirty="0" err="1" smtClean="0"/>
              <a:t>Jieba</a:t>
            </a:r>
            <a:r>
              <a:rPr lang="zh-CN" altLang="en-US" dirty="0" smtClean="0"/>
              <a:t>工具中文分词及文本聚类概念</a:t>
            </a:r>
            <a:endParaRPr lang="en-US" altLang="zh-CN" dirty="0" smtClean="0"/>
          </a:p>
          <a:p>
            <a:r>
              <a:rPr lang="en-US" altLang="zh-CN" dirty="0" smtClean="0"/>
              <a:t>https://www.cnblogs.com/eastmount/p/5055906.html</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53</a:t>
            </a:fld>
            <a:endParaRPr lang="zh-CN" altLang="en-US"/>
          </a:p>
        </p:txBody>
      </p:sp>
    </p:spTree>
    <p:extLst>
      <p:ext uri="{BB962C8B-B14F-4D97-AF65-F5344CB8AC3E}">
        <p14:creationId xmlns:p14="http://schemas.microsoft.com/office/powerpoint/2010/main" val="1365193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b="1" dirty="0" smtClean="0"/>
              <a:t>如何用Python做词云？</a:t>
            </a:r>
            <a:endParaRPr lang="en-US" altLang="zh-CN" dirty="0" smtClean="0"/>
          </a:p>
          <a:p>
            <a:r>
              <a:rPr lang="en-US" altLang="zh-CN" dirty="0" smtClean="0"/>
              <a:t>https://www.jianshu.com/p/e4b24a734ccc</a:t>
            </a:r>
          </a:p>
          <a:p>
            <a:endParaRPr lang="en-US" altLang="zh-CN" dirty="0" smtClean="0"/>
          </a:p>
          <a:p>
            <a:r>
              <a:rPr lang="zh-CN" altLang="en-US" b="1" dirty="0" smtClean="0"/>
              <a:t>中文分词的基本原理以及</a:t>
            </a:r>
            <a:r>
              <a:rPr lang="en-US" altLang="zh-CN" b="1" dirty="0" err="1" smtClean="0"/>
              <a:t>jieba</a:t>
            </a:r>
            <a:r>
              <a:rPr lang="zh-CN" altLang="en-US" b="1" dirty="0" smtClean="0"/>
              <a:t>分词的用法</a:t>
            </a:r>
            <a:endParaRPr lang="en-US" altLang="zh-CN" dirty="0" smtClean="0"/>
          </a:p>
          <a:p>
            <a:r>
              <a:rPr lang="en-US" altLang="zh-CN" dirty="0" smtClean="0"/>
              <a:t>https://blog.csdn.net/john_xyz/article/details/54645527</a:t>
            </a:r>
          </a:p>
          <a:p>
            <a:endParaRPr lang="en-US" altLang="zh-CN" dirty="0" smtClean="0"/>
          </a:p>
          <a:p>
            <a:r>
              <a:rPr lang="en-US" altLang="zh-CN" b="1" dirty="0" smtClean="0"/>
              <a:t>python</a:t>
            </a:r>
            <a:r>
              <a:rPr lang="zh-CN" altLang="en-US" b="1" dirty="0" smtClean="0"/>
              <a:t>中的</a:t>
            </a:r>
            <a:r>
              <a:rPr lang="en-US" altLang="zh-CN" b="1" dirty="0" err="1" smtClean="0"/>
              <a:t>jieba</a:t>
            </a:r>
            <a:r>
              <a:rPr lang="zh-CN" altLang="en-US" b="1" dirty="0" smtClean="0"/>
              <a:t>分词使用手册</a:t>
            </a:r>
            <a:endParaRPr lang="en-US" altLang="zh-CN" dirty="0" smtClean="0"/>
          </a:p>
          <a:p>
            <a:r>
              <a:rPr lang="en-US" altLang="zh-CN" dirty="0" smtClean="0"/>
              <a:t>https://blog.csdn.net/alis_xt/article/details/53522435</a:t>
            </a:r>
          </a:p>
          <a:p>
            <a:endParaRPr lang="en-US" altLang="zh-CN" dirty="0" smtClean="0"/>
          </a:p>
          <a:p>
            <a:r>
              <a:rPr lang="en-US" altLang="zh-CN" b="1" dirty="0" smtClean="0"/>
              <a:t>NLP</a:t>
            </a:r>
            <a:r>
              <a:rPr lang="zh-CN" altLang="en-US" b="1" dirty="0" smtClean="0"/>
              <a:t>入门</a:t>
            </a:r>
            <a:r>
              <a:rPr lang="en-US" altLang="zh-CN" b="1" dirty="0" smtClean="0"/>
              <a:t>:</a:t>
            </a:r>
            <a:r>
              <a:rPr lang="zh-CN" altLang="en-US" b="1" dirty="0" smtClean="0"/>
              <a:t>做一个简单的</a:t>
            </a:r>
            <a:r>
              <a:rPr lang="en-US" altLang="zh-CN" b="1" dirty="0" smtClean="0"/>
              <a:t>"</a:t>
            </a:r>
            <a:r>
              <a:rPr lang="zh-CN" altLang="en-US" b="1" dirty="0" smtClean="0"/>
              <a:t>人工智障</a:t>
            </a:r>
            <a:r>
              <a:rPr lang="en-US" altLang="zh-CN" b="1" dirty="0" smtClean="0"/>
              <a:t>"</a:t>
            </a:r>
            <a:endParaRPr lang="en-US" altLang="zh-CN" dirty="0" smtClean="0"/>
          </a:p>
          <a:p>
            <a:r>
              <a:rPr lang="en-US" altLang="zh-CN" dirty="0" smtClean="0"/>
              <a:t>https://zhuanlan.zhihu.com/p/34659626</a:t>
            </a:r>
          </a:p>
          <a:p>
            <a:endParaRPr lang="en-US" altLang="zh-CN" dirty="0" smtClean="0"/>
          </a:p>
          <a:p>
            <a:r>
              <a:rPr lang="zh-CN" altLang="en-US" dirty="0" smtClean="0"/>
              <a:t>使用</a:t>
            </a:r>
            <a:r>
              <a:rPr lang="en-US" altLang="zh-CN" dirty="0" err="1" smtClean="0"/>
              <a:t>Jieba</a:t>
            </a:r>
            <a:r>
              <a:rPr lang="zh-CN" altLang="en-US" dirty="0" smtClean="0"/>
              <a:t>工具中文分词及文本聚类概念</a:t>
            </a:r>
            <a:endParaRPr lang="en-US" altLang="zh-CN" dirty="0" smtClean="0"/>
          </a:p>
          <a:p>
            <a:r>
              <a:rPr lang="en-US" altLang="zh-CN" dirty="0" smtClean="0"/>
              <a:t>https://www.cnblogs.com/eastmount/p/5055906.html</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54</a:t>
            </a:fld>
            <a:endParaRPr lang="zh-CN" altLang="en-US"/>
          </a:p>
        </p:txBody>
      </p:sp>
    </p:spTree>
    <p:extLst>
      <p:ext uri="{BB962C8B-B14F-4D97-AF65-F5344CB8AC3E}">
        <p14:creationId xmlns:p14="http://schemas.microsoft.com/office/powerpoint/2010/main" val="2991688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b="1" dirty="0" smtClean="0"/>
              <a:t>如何用Python做词云？</a:t>
            </a:r>
            <a:endParaRPr lang="en-US" altLang="zh-CN" dirty="0" smtClean="0"/>
          </a:p>
          <a:p>
            <a:r>
              <a:rPr lang="en-US" altLang="zh-CN" dirty="0" smtClean="0"/>
              <a:t>https://www.jianshu.com/p/e4b24a734ccc</a:t>
            </a:r>
          </a:p>
          <a:p>
            <a:endParaRPr lang="en-US" altLang="zh-CN" dirty="0" smtClean="0"/>
          </a:p>
          <a:p>
            <a:r>
              <a:rPr lang="zh-CN" altLang="en-US" b="1" dirty="0" smtClean="0"/>
              <a:t>中文分词的基本原理以及</a:t>
            </a:r>
            <a:r>
              <a:rPr lang="en-US" altLang="zh-CN" b="1" dirty="0" err="1" smtClean="0"/>
              <a:t>jieba</a:t>
            </a:r>
            <a:r>
              <a:rPr lang="zh-CN" altLang="en-US" b="1" dirty="0" smtClean="0"/>
              <a:t>分词的用法</a:t>
            </a:r>
            <a:endParaRPr lang="en-US" altLang="zh-CN" dirty="0" smtClean="0"/>
          </a:p>
          <a:p>
            <a:r>
              <a:rPr lang="en-US" altLang="zh-CN" dirty="0" smtClean="0"/>
              <a:t>https://blog.csdn.net/john_xyz/article/details/54645527</a:t>
            </a:r>
          </a:p>
          <a:p>
            <a:endParaRPr lang="en-US" altLang="zh-CN" dirty="0" smtClean="0"/>
          </a:p>
          <a:p>
            <a:r>
              <a:rPr lang="en-US" altLang="zh-CN" b="1" dirty="0" smtClean="0"/>
              <a:t>python</a:t>
            </a:r>
            <a:r>
              <a:rPr lang="zh-CN" altLang="en-US" b="1" dirty="0" smtClean="0"/>
              <a:t>中的</a:t>
            </a:r>
            <a:r>
              <a:rPr lang="en-US" altLang="zh-CN" b="1" dirty="0" err="1" smtClean="0"/>
              <a:t>jieba</a:t>
            </a:r>
            <a:r>
              <a:rPr lang="zh-CN" altLang="en-US" b="1" dirty="0" smtClean="0"/>
              <a:t>分词使用手册</a:t>
            </a:r>
            <a:endParaRPr lang="en-US" altLang="zh-CN" dirty="0" smtClean="0"/>
          </a:p>
          <a:p>
            <a:r>
              <a:rPr lang="en-US" altLang="zh-CN" dirty="0" smtClean="0"/>
              <a:t>https://blog.csdn.net/alis_xt/article/details/53522435</a:t>
            </a:r>
          </a:p>
          <a:p>
            <a:endParaRPr lang="en-US" altLang="zh-CN" dirty="0" smtClean="0"/>
          </a:p>
          <a:p>
            <a:r>
              <a:rPr lang="en-US" altLang="zh-CN" b="1" dirty="0" smtClean="0"/>
              <a:t>NLP</a:t>
            </a:r>
            <a:r>
              <a:rPr lang="zh-CN" altLang="en-US" b="1" dirty="0" smtClean="0"/>
              <a:t>入门</a:t>
            </a:r>
            <a:r>
              <a:rPr lang="en-US" altLang="zh-CN" b="1" dirty="0" smtClean="0"/>
              <a:t>:</a:t>
            </a:r>
            <a:r>
              <a:rPr lang="zh-CN" altLang="en-US" b="1" dirty="0" smtClean="0"/>
              <a:t>做一个简单的</a:t>
            </a:r>
            <a:r>
              <a:rPr lang="en-US" altLang="zh-CN" b="1" dirty="0" smtClean="0"/>
              <a:t>"</a:t>
            </a:r>
            <a:r>
              <a:rPr lang="zh-CN" altLang="en-US" b="1" dirty="0" smtClean="0"/>
              <a:t>人工智障</a:t>
            </a:r>
            <a:r>
              <a:rPr lang="en-US" altLang="zh-CN" b="1" dirty="0" smtClean="0"/>
              <a:t>"</a:t>
            </a:r>
            <a:endParaRPr lang="en-US" altLang="zh-CN" dirty="0" smtClean="0"/>
          </a:p>
          <a:p>
            <a:r>
              <a:rPr lang="en-US" altLang="zh-CN" dirty="0" smtClean="0"/>
              <a:t>https://zhuanlan.zhihu.com/p/34659626</a:t>
            </a:r>
          </a:p>
          <a:p>
            <a:endParaRPr lang="en-US" altLang="zh-CN" dirty="0" smtClean="0"/>
          </a:p>
          <a:p>
            <a:r>
              <a:rPr lang="zh-CN" altLang="en-US" dirty="0" smtClean="0"/>
              <a:t>使用</a:t>
            </a:r>
            <a:r>
              <a:rPr lang="en-US" altLang="zh-CN" dirty="0" err="1" smtClean="0"/>
              <a:t>Jieba</a:t>
            </a:r>
            <a:r>
              <a:rPr lang="zh-CN" altLang="en-US" dirty="0" smtClean="0"/>
              <a:t>工具中文分词及文本聚类概念</a:t>
            </a:r>
            <a:endParaRPr lang="en-US" altLang="zh-CN" dirty="0" smtClean="0"/>
          </a:p>
          <a:p>
            <a:r>
              <a:rPr lang="en-US" altLang="zh-CN" dirty="0" smtClean="0"/>
              <a:t>https://www.cnblogs.com/eastmount/p/5055906.html</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55</a:t>
            </a:fld>
            <a:endParaRPr lang="zh-CN" altLang="en-US"/>
          </a:p>
        </p:txBody>
      </p:sp>
    </p:spTree>
    <p:extLst>
      <p:ext uri="{BB962C8B-B14F-4D97-AF65-F5344CB8AC3E}">
        <p14:creationId xmlns:p14="http://schemas.microsoft.com/office/powerpoint/2010/main" val="682334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b="1" dirty="0" smtClean="0"/>
              <a:t>如何用Python做词云？</a:t>
            </a:r>
            <a:endParaRPr lang="en-US" altLang="zh-CN" dirty="0" smtClean="0"/>
          </a:p>
          <a:p>
            <a:r>
              <a:rPr lang="en-US" altLang="zh-CN" dirty="0" smtClean="0"/>
              <a:t>https://www.jianshu.com/p/e4b24a734ccc</a:t>
            </a:r>
          </a:p>
          <a:p>
            <a:endParaRPr lang="en-US" altLang="zh-CN" dirty="0" smtClean="0"/>
          </a:p>
          <a:p>
            <a:r>
              <a:rPr lang="zh-CN" altLang="en-US" b="1" dirty="0" smtClean="0"/>
              <a:t>中文分词的基本原理以及</a:t>
            </a:r>
            <a:r>
              <a:rPr lang="en-US" altLang="zh-CN" b="1" dirty="0" err="1" smtClean="0"/>
              <a:t>jieba</a:t>
            </a:r>
            <a:r>
              <a:rPr lang="zh-CN" altLang="en-US" b="1" dirty="0" smtClean="0"/>
              <a:t>分词的用法</a:t>
            </a:r>
            <a:endParaRPr lang="en-US" altLang="zh-CN" dirty="0" smtClean="0"/>
          </a:p>
          <a:p>
            <a:r>
              <a:rPr lang="en-US" altLang="zh-CN" dirty="0" smtClean="0"/>
              <a:t>https://blog.csdn.net/john_xyz/article/details/54645527</a:t>
            </a:r>
          </a:p>
          <a:p>
            <a:endParaRPr lang="en-US" altLang="zh-CN" dirty="0" smtClean="0"/>
          </a:p>
          <a:p>
            <a:r>
              <a:rPr lang="en-US" altLang="zh-CN" b="1" dirty="0" smtClean="0"/>
              <a:t>python</a:t>
            </a:r>
            <a:r>
              <a:rPr lang="zh-CN" altLang="en-US" b="1" dirty="0" smtClean="0"/>
              <a:t>中的</a:t>
            </a:r>
            <a:r>
              <a:rPr lang="en-US" altLang="zh-CN" b="1" dirty="0" err="1" smtClean="0"/>
              <a:t>jieba</a:t>
            </a:r>
            <a:r>
              <a:rPr lang="zh-CN" altLang="en-US" b="1" dirty="0" smtClean="0"/>
              <a:t>分词使用手册</a:t>
            </a:r>
            <a:endParaRPr lang="en-US" altLang="zh-CN" dirty="0" smtClean="0"/>
          </a:p>
          <a:p>
            <a:r>
              <a:rPr lang="en-US" altLang="zh-CN" dirty="0" smtClean="0"/>
              <a:t>https://blog.csdn.net/alis_xt/article/details/53522435</a:t>
            </a:r>
          </a:p>
          <a:p>
            <a:endParaRPr lang="en-US" altLang="zh-CN" dirty="0" smtClean="0"/>
          </a:p>
          <a:p>
            <a:r>
              <a:rPr lang="en-US" altLang="zh-CN" b="1" dirty="0" smtClean="0"/>
              <a:t>NLP</a:t>
            </a:r>
            <a:r>
              <a:rPr lang="zh-CN" altLang="en-US" b="1" dirty="0" smtClean="0"/>
              <a:t>入门</a:t>
            </a:r>
            <a:r>
              <a:rPr lang="en-US" altLang="zh-CN" b="1" dirty="0" smtClean="0"/>
              <a:t>:</a:t>
            </a:r>
            <a:r>
              <a:rPr lang="zh-CN" altLang="en-US" b="1" dirty="0" smtClean="0"/>
              <a:t>做一个简单的</a:t>
            </a:r>
            <a:r>
              <a:rPr lang="en-US" altLang="zh-CN" b="1" dirty="0" smtClean="0"/>
              <a:t>"</a:t>
            </a:r>
            <a:r>
              <a:rPr lang="zh-CN" altLang="en-US" b="1" dirty="0" smtClean="0"/>
              <a:t>人工智障</a:t>
            </a:r>
            <a:r>
              <a:rPr lang="en-US" altLang="zh-CN" b="1" dirty="0" smtClean="0"/>
              <a:t>"</a:t>
            </a:r>
            <a:endParaRPr lang="en-US" altLang="zh-CN" dirty="0" smtClean="0"/>
          </a:p>
          <a:p>
            <a:r>
              <a:rPr lang="en-US" altLang="zh-CN" dirty="0" smtClean="0"/>
              <a:t>https://zhuanlan.zhihu.com/p/34659626</a:t>
            </a:r>
          </a:p>
          <a:p>
            <a:endParaRPr lang="en-US" altLang="zh-CN" dirty="0" smtClean="0"/>
          </a:p>
          <a:p>
            <a:r>
              <a:rPr lang="zh-CN" altLang="en-US" dirty="0" smtClean="0"/>
              <a:t>使用</a:t>
            </a:r>
            <a:r>
              <a:rPr lang="en-US" altLang="zh-CN" dirty="0" err="1" smtClean="0"/>
              <a:t>Jieba</a:t>
            </a:r>
            <a:r>
              <a:rPr lang="zh-CN" altLang="en-US" dirty="0" smtClean="0"/>
              <a:t>工具中文分词及文本聚类概念</a:t>
            </a:r>
            <a:endParaRPr lang="en-US" altLang="zh-CN" dirty="0" smtClean="0"/>
          </a:p>
          <a:p>
            <a:r>
              <a:rPr lang="en-US" altLang="zh-CN" dirty="0" smtClean="0"/>
              <a:t>https://www.cnblogs.com/eastmount/p/5055906.html</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56</a:t>
            </a:fld>
            <a:endParaRPr lang="zh-CN" altLang="en-US"/>
          </a:p>
        </p:txBody>
      </p:sp>
    </p:spTree>
    <p:extLst>
      <p:ext uri="{BB962C8B-B14F-4D97-AF65-F5344CB8AC3E}">
        <p14:creationId xmlns:p14="http://schemas.microsoft.com/office/powerpoint/2010/main" val="6492841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b="1" dirty="0" smtClean="0"/>
              <a:t>如何用Python做词云？</a:t>
            </a:r>
            <a:endParaRPr lang="en-US" altLang="zh-CN" dirty="0" smtClean="0"/>
          </a:p>
          <a:p>
            <a:r>
              <a:rPr lang="en-US" altLang="zh-CN" dirty="0" smtClean="0"/>
              <a:t>https://www.jianshu.com/p/e4b24a734ccc</a:t>
            </a:r>
          </a:p>
          <a:p>
            <a:endParaRPr lang="en-US" altLang="zh-CN" dirty="0" smtClean="0"/>
          </a:p>
          <a:p>
            <a:r>
              <a:rPr lang="zh-CN" altLang="en-US" b="1" dirty="0" smtClean="0"/>
              <a:t>中文分词的基本原理以及</a:t>
            </a:r>
            <a:r>
              <a:rPr lang="en-US" altLang="zh-CN" b="1" dirty="0" err="1" smtClean="0"/>
              <a:t>jieba</a:t>
            </a:r>
            <a:r>
              <a:rPr lang="zh-CN" altLang="en-US" b="1" dirty="0" smtClean="0"/>
              <a:t>分词的用法</a:t>
            </a:r>
            <a:endParaRPr lang="en-US" altLang="zh-CN" dirty="0" smtClean="0"/>
          </a:p>
          <a:p>
            <a:r>
              <a:rPr lang="en-US" altLang="zh-CN" dirty="0" smtClean="0"/>
              <a:t>https://blog.csdn.net/john_xyz/article/details/54645527</a:t>
            </a:r>
          </a:p>
          <a:p>
            <a:endParaRPr lang="en-US" altLang="zh-CN" dirty="0" smtClean="0"/>
          </a:p>
          <a:p>
            <a:r>
              <a:rPr lang="en-US" altLang="zh-CN" b="1" dirty="0" smtClean="0"/>
              <a:t>python</a:t>
            </a:r>
            <a:r>
              <a:rPr lang="zh-CN" altLang="en-US" b="1" dirty="0" smtClean="0"/>
              <a:t>中的</a:t>
            </a:r>
            <a:r>
              <a:rPr lang="en-US" altLang="zh-CN" b="1" dirty="0" err="1" smtClean="0"/>
              <a:t>jieba</a:t>
            </a:r>
            <a:r>
              <a:rPr lang="zh-CN" altLang="en-US" b="1" dirty="0" smtClean="0"/>
              <a:t>分词使用手册</a:t>
            </a:r>
            <a:endParaRPr lang="en-US" altLang="zh-CN" dirty="0" smtClean="0"/>
          </a:p>
          <a:p>
            <a:r>
              <a:rPr lang="en-US" altLang="zh-CN" dirty="0" smtClean="0"/>
              <a:t>https://blog.csdn.net/alis_xt/article/details/53522435</a:t>
            </a:r>
          </a:p>
          <a:p>
            <a:endParaRPr lang="en-US" altLang="zh-CN" dirty="0" smtClean="0"/>
          </a:p>
          <a:p>
            <a:r>
              <a:rPr lang="en-US" altLang="zh-CN" b="1" dirty="0" smtClean="0"/>
              <a:t>NLP</a:t>
            </a:r>
            <a:r>
              <a:rPr lang="zh-CN" altLang="en-US" b="1" dirty="0" smtClean="0"/>
              <a:t>入门</a:t>
            </a:r>
            <a:r>
              <a:rPr lang="en-US" altLang="zh-CN" b="1" dirty="0" smtClean="0"/>
              <a:t>:</a:t>
            </a:r>
            <a:r>
              <a:rPr lang="zh-CN" altLang="en-US" b="1" dirty="0" smtClean="0"/>
              <a:t>做一个简单的</a:t>
            </a:r>
            <a:r>
              <a:rPr lang="en-US" altLang="zh-CN" b="1" dirty="0" smtClean="0"/>
              <a:t>"</a:t>
            </a:r>
            <a:r>
              <a:rPr lang="zh-CN" altLang="en-US" b="1" dirty="0" smtClean="0"/>
              <a:t>人工智障</a:t>
            </a:r>
            <a:r>
              <a:rPr lang="en-US" altLang="zh-CN" b="1" dirty="0" smtClean="0"/>
              <a:t>"</a:t>
            </a:r>
            <a:endParaRPr lang="en-US" altLang="zh-CN" dirty="0" smtClean="0"/>
          </a:p>
          <a:p>
            <a:r>
              <a:rPr lang="en-US" altLang="zh-CN" dirty="0" smtClean="0"/>
              <a:t>https://zhuanlan.zhihu.com/p/34659626</a:t>
            </a:r>
          </a:p>
          <a:p>
            <a:endParaRPr lang="en-US" altLang="zh-CN" dirty="0" smtClean="0"/>
          </a:p>
          <a:p>
            <a:r>
              <a:rPr lang="zh-CN" altLang="en-US" dirty="0" smtClean="0"/>
              <a:t>使用</a:t>
            </a:r>
            <a:r>
              <a:rPr lang="en-US" altLang="zh-CN" dirty="0" err="1" smtClean="0"/>
              <a:t>Jieba</a:t>
            </a:r>
            <a:r>
              <a:rPr lang="zh-CN" altLang="en-US" dirty="0" smtClean="0"/>
              <a:t>工具中文分词及文本聚类概念</a:t>
            </a:r>
            <a:endParaRPr lang="en-US" altLang="zh-CN" dirty="0" smtClean="0"/>
          </a:p>
          <a:p>
            <a:r>
              <a:rPr lang="en-US" altLang="zh-CN" dirty="0" smtClean="0"/>
              <a:t>https://www.cnblogs.com/eastmount/p/5055906.html</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57</a:t>
            </a:fld>
            <a:endParaRPr lang="zh-CN" altLang="en-US"/>
          </a:p>
        </p:txBody>
      </p:sp>
    </p:spTree>
    <p:extLst>
      <p:ext uri="{BB962C8B-B14F-4D97-AF65-F5344CB8AC3E}">
        <p14:creationId xmlns:p14="http://schemas.microsoft.com/office/powerpoint/2010/main" val="64549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b="1" dirty="0" smtClean="0"/>
              <a:t>如何用Python做词云？</a:t>
            </a:r>
            <a:endParaRPr lang="en-US" altLang="zh-CN" dirty="0" smtClean="0"/>
          </a:p>
          <a:p>
            <a:r>
              <a:rPr lang="en-US" altLang="zh-CN" dirty="0" smtClean="0"/>
              <a:t>https://www.jianshu.com/p/e4b24a734ccc</a:t>
            </a:r>
          </a:p>
          <a:p>
            <a:endParaRPr lang="en-US" altLang="zh-CN" dirty="0" smtClean="0"/>
          </a:p>
          <a:p>
            <a:r>
              <a:rPr lang="zh-CN" altLang="en-US" b="1" dirty="0" smtClean="0"/>
              <a:t>中文分词的基本原理以及</a:t>
            </a:r>
            <a:r>
              <a:rPr lang="en-US" altLang="zh-CN" b="1" dirty="0" err="1" smtClean="0"/>
              <a:t>jieba</a:t>
            </a:r>
            <a:r>
              <a:rPr lang="zh-CN" altLang="en-US" b="1" dirty="0" smtClean="0"/>
              <a:t>分词的用法</a:t>
            </a:r>
            <a:endParaRPr lang="en-US" altLang="zh-CN" dirty="0" smtClean="0"/>
          </a:p>
          <a:p>
            <a:r>
              <a:rPr lang="en-US" altLang="zh-CN" dirty="0" smtClean="0"/>
              <a:t>https://blog.csdn.net/john_xyz/article/details/54645527</a:t>
            </a:r>
          </a:p>
          <a:p>
            <a:endParaRPr lang="en-US" altLang="zh-CN" dirty="0" smtClean="0"/>
          </a:p>
          <a:p>
            <a:r>
              <a:rPr lang="en-US" altLang="zh-CN" b="1" dirty="0" smtClean="0"/>
              <a:t>python</a:t>
            </a:r>
            <a:r>
              <a:rPr lang="zh-CN" altLang="en-US" b="1" dirty="0" smtClean="0"/>
              <a:t>中的</a:t>
            </a:r>
            <a:r>
              <a:rPr lang="en-US" altLang="zh-CN" b="1" dirty="0" err="1" smtClean="0"/>
              <a:t>jieba</a:t>
            </a:r>
            <a:r>
              <a:rPr lang="zh-CN" altLang="en-US" b="1" dirty="0" smtClean="0"/>
              <a:t>分词使用手册</a:t>
            </a:r>
            <a:endParaRPr lang="en-US" altLang="zh-CN" dirty="0" smtClean="0"/>
          </a:p>
          <a:p>
            <a:r>
              <a:rPr lang="en-US" altLang="zh-CN" dirty="0" smtClean="0"/>
              <a:t>https://blog.csdn.net/alis_xt/article/details/53522435</a:t>
            </a:r>
          </a:p>
          <a:p>
            <a:endParaRPr lang="en-US" altLang="zh-CN" dirty="0" smtClean="0"/>
          </a:p>
          <a:p>
            <a:r>
              <a:rPr lang="en-US" altLang="zh-CN" b="1" dirty="0" smtClean="0"/>
              <a:t>NLP</a:t>
            </a:r>
            <a:r>
              <a:rPr lang="zh-CN" altLang="en-US" b="1" dirty="0" smtClean="0"/>
              <a:t>入门</a:t>
            </a:r>
            <a:r>
              <a:rPr lang="en-US" altLang="zh-CN" b="1" dirty="0" smtClean="0"/>
              <a:t>:</a:t>
            </a:r>
            <a:r>
              <a:rPr lang="zh-CN" altLang="en-US" b="1" dirty="0" smtClean="0"/>
              <a:t>做一个简单的</a:t>
            </a:r>
            <a:r>
              <a:rPr lang="en-US" altLang="zh-CN" b="1" dirty="0" smtClean="0"/>
              <a:t>"</a:t>
            </a:r>
            <a:r>
              <a:rPr lang="zh-CN" altLang="en-US" b="1" dirty="0" smtClean="0"/>
              <a:t>人工智障</a:t>
            </a:r>
            <a:r>
              <a:rPr lang="en-US" altLang="zh-CN" b="1" dirty="0" smtClean="0"/>
              <a:t>"</a:t>
            </a:r>
            <a:endParaRPr lang="en-US" altLang="zh-CN" dirty="0" smtClean="0"/>
          </a:p>
          <a:p>
            <a:r>
              <a:rPr lang="en-US" altLang="zh-CN" dirty="0" smtClean="0"/>
              <a:t>https://zhuanlan.zhihu.com/p/34659626</a:t>
            </a:r>
          </a:p>
          <a:p>
            <a:endParaRPr lang="en-US" altLang="zh-CN" dirty="0" smtClean="0"/>
          </a:p>
          <a:p>
            <a:r>
              <a:rPr lang="zh-CN" altLang="en-US" dirty="0" smtClean="0"/>
              <a:t>使用</a:t>
            </a:r>
            <a:r>
              <a:rPr lang="en-US" altLang="zh-CN" dirty="0" err="1" smtClean="0"/>
              <a:t>Jieba</a:t>
            </a:r>
            <a:r>
              <a:rPr lang="zh-CN" altLang="en-US" dirty="0" smtClean="0"/>
              <a:t>工具中文分词及文本聚类概念</a:t>
            </a:r>
            <a:endParaRPr lang="en-US" altLang="zh-CN" dirty="0" smtClean="0"/>
          </a:p>
          <a:p>
            <a:r>
              <a:rPr lang="en-US" altLang="zh-CN" dirty="0" smtClean="0"/>
              <a:t>https://www.cnblogs.com/eastmount/p/5055906.html</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58</a:t>
            </a:fld>
            <a:endParaRPr lang="zh-CN" altLang="en-US"/>
          </a:p>
        </p:txBody>
      </p:sp>
    </p:spTree>
    <p:extLst>
      <p:ext uri="{BB962C8B-B14F-4D97-AF65-F5344CB8AC3E}">
        <p14:creationId xmlns:p14="http://schemas.microsoft.com/office/powerpoint/2010/main" val="2702579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59</a:t>
            </a:fld>
            <a:endParaRPr lang="zh-CN" altLang="en-US"/>
          </a:p>
        </p:txBody>
      </p:sp>
    </p:spTree>
    <p:extLst>
      <p:ext uri="{BB962C8B-B14F-4D97-AF65-F5344CB8AC3E}">
        <p14:creationId xmlns:p14="http://schemas.microsoft.com/office/powerpoint/2010/main" val="29331578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60</a:t>
            </a:fld>
            <a:endParaRPr lang="zh-CN" altLang="en-US"/>
          </a:p>
        </p:txBody>
      </p:sp>
    </p:spTree>
    <p:extLst>
      <p:ext uri="{BB962C8B-B14F-4D97-AF65-F5344CB8AC3E}">
        <p14:creationId xmlns:p14="http://schemas.microsoft.com/office/powerpoint/2010/main" val="1091779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61</a:t>
            </a:fld>
            <a:endParaRPr lang="zh-CN" altLang="en-US"/>
          </a:p>
        </p:txBody>
      </p:sp>
    </p:spTree>
    <p:extLst>
      <p:ext uri="{BB962C8B-B14F-4D97-AF65-F5344CB8AC3E}">
        <p14:creationId xmlns:p14="http://schemas.microsoft.com/office/powerpoint/2010/main" val="234605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zh-CN" altLang="en-US" sz="1200" dirty="0" smtClean="0">
                <a:latin typeface="仿宋" panose="02010609060101010101" pitchFamily="49" charset="-122"/>
                <a:ea typeface="仿宋" panose="02010609060101010101" pitchFamily="49" charset="-122"/>
              </a:rPr>
              <a:t>获取从键盘上输入的字符串，一般需要将输入的字符串存起来，供后面计算使用。</a:t>
            </a:r>
            <a:endParaRPr lang="en-US" altLang="zh-CN" sz="1200" dirty="0" smtClean="0">
              <a:latin typeface="仿宋" panose="02010609060101010101" pitchFamily="49" charset="-122"/>
              <a:ea typeface="仿宋" panose="02010609060101010101" pitchFamily="49" charset="-122"/>
            </a:endParaRPr>
          </a:p>
          <a:p>
            <a:pPr>
              <a:lnSpc>
                <a:spcPct val="150000"/>
              </a:lnSpc>
            </a:pPr>
            <a:endParaRPr lang="en-US" altLang="zh-CN" sz="1200" dirty="0" smtClean="0">
              <a:latin typeface="仿宋" panose="02010609060101010101" pitchFamily="49" charset="-122"/>
              <a:ea typeface="仿宋" panose="02010609060101010101" pitchFamily="49" charset="-122"/>
            </a:endParaRPr>
          </a:p>
          <a:p>
            <a:pPr>
              <a:lnSpc>
                <a:spcPct val="150000"/>
              </a:lnSpc>
            </a:pPr>
            <a:r>
              <a:rPr lang="zh-CN" altLang="en-US" sz="1200" dirty="0" smtClean="0">
                <a:latin typeface="仿宋" panose="02010609060101010101" pitchFamily="49" charset="-122"/>
                <a:ea typeface="仿宋" panose="02010609060101010101" pitchFamily="49" charset="-122"/>
              </a:rPr>
              <a:t>变量：可按命名规则自命名，但不能与</a:t>
            </a:r>
            <a:r>
              <a:rPr lang="en-US" altLang="zh-CN" sz="1200" dirty="0" smtClean="0">
                <a:latin typeface="仿宋" panose="02010609060101010101" pitchFamily="49" charset="-122"/>
                <a:ea typeface="仿宋" panose="02010609060101010101" pitchFamily="49" charset="-122"/>
              </a:rPr>
              <a:t>python</a:t>
            </a:r>
            <a:r>
              <a:rPr lang="zh-CN" altLang="en-US" sz="1200" dirty="0" smtClean="0">
                <a:latin typeface="仿宋" panose="02010609060101010101" pitchFamily="49" charset="-122"/>
                <a:ea typeface="仿宋" panose="02010609060101010101" pitchFamily="49" charset="-122"/>
              </a:rPr>
              <a:t>中已有含义的名字冲突了，</a:t>
            </a:r>
            <a:r>
              <a:rPr lang="zh-CN" altLang="en-US" sz="1200" dirty="0" smtClean="0">
                <a:solidFill>
                  <a:srgbClr val="FFFF00"/>
                </a:solidFill>
                <a:latin typeface="仿宋" panose="02010609060101010101" pitchFamily="49" charset="-122"/>
                <a:ea typeface="仿宋" panose="02010609060101010101" pitchFamily="49" charset="-122"/>
              </a:rPr>
              <a:t>命名规则</a:t>
            </a:r>
            <a:r>
              <a:rPr lang="zh-CN" altLang="en-US" sz="1200" dirty="0" smtClean="0">
                <a:latin typeface="仿宋" panose="02010609060101010101" pitchFamily="49" charset="-122"/>
                <a:ea typeface="仿宋" panose="02010609060101010101" pitchFamily="49" charset="-122"/>
              </a:rPr>
              <a:t>如下：以大小写字母、数字、下划线和汉字等字符组合来命名，但不能以数字开头</a:t>
            </a:r>
            <a:endParaRPr lang="zh-CN" altLang="en-US" sz="1200" dirty="0">
              <a:latin typeface="仿宋" panose="02010609060101010101" pitchFamily="49" charset="-122"/>
              <a:ea typeface="仿宋" panose="02010609060101010101" pitchFamily="49" charset="-122"/>
            </a:endParaRPr>
          </a:p>
        </p:txBody>
      </p:sp>
      <p:sp>
        <p:nvSpPr>
          <p:cNvPr id="4" name="灯片编号占位符 3"/>
          <p:cNvSpPr>
            <a:spLocks noGrp="1"/>
          </p:cNvSpPr>
          <p:nvPr>
            <p:ph type="sldNum" sz="quarter" idx="10"/>
          </p:nvPr>
        </p:nvSpPr>
        <p:spPr/>
        <p:txBody>
          <a:bodyPr/>
          <a:lstStyle/>
          <a:p>
            <a:fld id="{E73539B4-4D4D-4CE0-915E-B4030D90114D}" type="slidenum">
              <a:rPr lang="zh-CN" altLang="en-US" smtClean="0"/>
              <a:t>10</a:t>
            </a:fld>
            <a:endParaRPr lang="zh-CN" altLang="en-US"/>
          </a:p>
        </p:txBody>
      </p:sp>
    </p:spTree>
    <p:extLst>
      <p:ext uri="{BB962C8B-B14F-4D97-AF65-F5344CB8AC3E}">
        <p14:creationId xmlns:p14="http://schemas.microsoft.com/office/powerpoint/2010/main" val="1647049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latin typeface="华文仿宋" panose="02010600040101010101" pitchFamily="2" charset="-122"/>
                <a:ea typeface="华文仿宋" panose="02010600040101010101" pitchFamily="2" charset="-122"/>
              </a:rPr>
              <a:t>N</a:t>
            </a:r>
            <a:r>
              <a:rPr lang="zh-CN" altLang="en-US" sz="1200" dirty="0" smtClean="0">
                <a:latin typeface="华文仿宋" panose="02010600040101010101" pitchFamily="2" charset="-122"/>
                <a:ea typeface="华文仿宋" panose="02010600040101010101" pitchFamily="2" charset="-122"/>
              </a:rPr>
              <a:t>元文法模型（</a:t>
            </a:r>
            <a:r>
              <a:rPr lang="en-US" altLang="zh-CN" sz="1200" dirty="0" smtClean="0">
                <a:latin typeface="华文仿宋" panose="02010600040101010101" pitchFamily="2" charset="-122"/>
                <a:ea typeface="华文仿宋" panose="02010600040101010101" pitchFamily="2" charset="-122"/>
              </a:rPr>
              <a:t>N-gram</a:t>
            </a:r>
            <a:r>
              <a:rPr lang="zh-CN" altLang="en-US" sz="1200" dirty="0" smtClean="0">
                <a:latin typeface="华文仿宋" panose="02010600040101010101" pitchFamily="2" charset="-122"/>
                <a:ea typeface="华文仿宋" panose="02010600040101010101" pitchFamily="2" charset="-122"/>
              </a:rPr>
              <a:t>）</a:t>
            </a:r>
            <a:endParaRPr lang="en-US" altLang="zh-CN" dirty="0" smtClean="0"/>
          </a:p>
          <a:p>
            <a:r>
              <a:rPr lang="en-US" altLang="zh-CN" dirty="0" smtClean="0"/>
              <a:t>https://zhuanlan.zhihu.com/p/29824784</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62</a:t>
            </a:fld>
            <a:endParaRPr lang="zh-CN" altLang="en-US"/>
          </a:p>
        </p:txBody>
      </p:sp>
    </p:spTree>
    <p:extLst>
      <p:ext uri="{BB962C8B-B14F-4D97-AF65-F5344CB8AC3E}">
        <p14:creationId xmlns:p14="http://schemas.microsoft.com/office/powerpoint/2010/main" val="14286168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键盘上的手艺人</a:t>
            </a:r>
            <a:endParaRPr lang="en-US" altLang="zh-CN" dirty="0" smtClean="0"/>
          </a:p>
          <a:p>
            <a:r>
              <a:rPr lang="en-US" altLang="zh-CN" dirty="0" smtClean="0"/>
              <a:t>http://www.cnblogs.com/jiayongji/category/1029115.html</a:t>
            </a:r>
          </a:p>
          <a:p>
            <a:r>
              <a:rPr lang="zh-CN" altLang="en-US" dirty="0" smtClean="0"/>
              <a:t>分析了六十多年间</a:t>
            </a:r>
            <a:r>
              <a:rPr lang="en-US" altLang="zh-CN" dirty="0" smtClean="0"/>
              <a:t>100</a:t>
            </a:r>
            <a:r>
              <a:rPr lang="zh-CN" altLang="en-US" dirty="0" smtClean="0"/>
              <a:t>万字的政府工作报告，我看到了这样的变迁 </a:t>
            </a:r>
            <a:endParaRPr lang="en-US" altLang="zh-CN" dirty="0" smtClean="0"/>
          </a:p>
          <a:p>
            <a:r>
              <a:rPr lang="en-US" altLang="zh-CN" dirty="0" smtClean="0"/>
              <a:t>http://www.cnblogs.com/jiayongji/p/7420915.html</a:t>
            </a:r>
          </a:p>
          <a:p>
            <a:r>
              <a:rPr lang="zh-CN" altLang="en-US" b="1" dirty="0" smtClean="0"/>
              <a:t>详解基于朴素贝叶斯的情感分析及 </a:t>
            </a:r>
            <a:r>
              <a:rPr lang="en-US" altLang="zh-CN" b="1" dirty="0" smtClean="0"/>
              <a:t>Python </a:t>
            </a:r>
            <a:r>
              <a:rPr lang="zh-CN" altLang="en-US" b="1" dirty="0" smtClean="0"/>
              <a:t>实现</a:t>
            </a:r>
            <a:endParaRPr lang="en-US" altLang="zh-CN" dirty="0" smtClean="0"/>
          </a:p>
          <a:p>
            <a:r>
              <a:rPr lang="en-US" altLang="zh-CN" dirty="0" smtClean="0"/>
              <a:t>https://www.leiphone.com/news/201707/VyUNGYnEy3kXnkVb.html</a:t>
            </a:r>
          </a:p>
          <a:p>
            <a:r>
              <a:rPr lang="zh-CN" altLang="zh-CN" b="1" dirty="0" smtClean="0"/>
              <a:t>如何用Python做中文分词</a:t>
            </a:r>
            <a:r>
              <a:rPr lang="zh-CN" altLang="en-US" b="1" dirty="0" smtClean="0"/>
              <a:t>并形成分词云</a:t>
            </a:r>
            <a:r>
              <a:rPr lang="zh-CN" altLang="zh-CN" b="1" dirty="0" smtClean="0"/>
              <a:t>？</a:t>
            </a:r>
            <a:endParaRPr lang="en-US" altLang="zh-CN" b="1" dirty="0" smtClean="0"/>
          </a:p>
          <a:p>
            <a:r>
              <a:rPr lang="en-US" altLang="zh-CN" b="1" dirty="0" smtClean="0"/>
              <a:t>https://www.jianshu.com/p/721190534061</a:t>
            </a:r>
          </a:p>
          <a:p>
            <a:r>
              <a:rPr lang="en-US" altLang="zh-CN" b="1" dirty="0" smtClean="0"/>
              <a:t>Python</a:t>
            </a:r>
            <a:r>
              <a:rPr lang="zh-CN" altLang="en-US" b="1" dirty="0" smtClean="0"/>
              <a:t>中文分词 </a:t>
            </a:r>
            <a:r>
              <a:rPr lang="en-US" altLang="zh-CN" b="1" dirty="0" err="1" smtClean="0"/>
              <a:t>jieba</a:t>
            </a:r>
            <a:r>
              <a:rPr lang="en-US" altLang="zh-CN" b="1" dirty="0" smtClean="0"/>
              <a:t> </a:t>
            </a:r>
            <a:r>
              <a:rPr lang="zh-CN" altLang="en-US" b="1" dirty="0" smtClean="0"/>
              <a:t>十五分钟入门与进阶</a:t>
            </a:r>
            <a:endParaRPr lang="en-US" altLang="zh-CN" dirty="0" smtClean="0"/>
          </a:p>
          <a:p>
            <a:r>
              <a:rPr lang="en-US" altLang="zh-CN" dirty="0" smtClean="0"/>
              <a:t>https://blog.csdn.net/FontThrone/article/details/72782499</a:t>
            </a:r>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63</a:t>
            </a:fld>
            <a:endParaRPr lang="zh-CN" altLang="en-US"/>
          </a:p>
        </p:txBody>
      </p:sp>
    </p:spTree>
    <p:extLst>
      <p:ext uri="{BB962C8B-B14F-4D97-AF65-F5344CB8AC3E}">
        <p14:creationId xmlns:p14="http://schemas.microsoft.com/office/powerpoint/2010/main" val="1438951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键盘上的手艺人</a:t>
            </a:r>
            <a:endParaRPr lang="en-US" altLang="zh-CN" dirty="0" smtClean="0"/>
          </a:p>
          <a:p>
            <a:r>
              <a:rPr lang="en-US" altLang="zh-CN" dirty="0" smtClean="0"/>
              <a:t>http://www.cnblogs.com/jiayongji/category/1029115.html</a:t>
            </a:r>
          </a:p>
          <a:p>
            <a:r>
              <a:rPr lang="zh-CN" altLang="en-US" dirty="0" smtClean="0"/>
              <a:t>分析了六十多年间</a:t>
            </a:r>
            <a:r>
              <a:rPr lang="en-US" altLang="zh-CN" dirty="0" smtClean="0"/>
              <a:t>100</a:t>
            </a:r>
            <a:r>
              <a:rPr lang="zh-CN" altLang="en-US" dirty="0" smtClean="0"/>
              <a:t>万字的政府工作报告，我看到了这样的变迁 </a:t>
            </a:r>
            <a:endParaRPr lang="en-US" altLang="zh-CN" dirty="0" smtClean="0"/>
          </a:p>
          <a:p>
            <a:r>
              <a:rPr lang="en-US" altLang="zh-CN" dirty="0" smtClean="0"/>
              <a:t>http://www.cnblogs.com/jiayongji/p/7420915.html</a:t>
            </a:r>
          </a:p>
          <a:p>
            <a:r>
              <a:rPr lang="zh-CN" altLang="en-US" b="1" dirty="0" smtClean="0"/>
              <a:t>详解基于朴素贝叶斯的情感分析及 </a:t>
            </a:r>
            <a:r>
              <a:rPr lang="en-US" altLang="zh-CN" b="1" dirty="0" smtClean="0"/>
              <a:t>Python </a:t>
            </a:r>
            <a:r>
              <a:rPr lang="zh-CN" altLang="en-US" b="1" dirty="0" smtClean="0"/>
              <a:t>实现</a:t>
            </a:r>
            <a:endParaRPr lang="en-US" altLang="zh-CN" dirty="0" smtClean="0"/>
          </a:p>
          <a:p>
            <a:r>
              <a:rPr lang="en-US" altLang="zh-CN" dirty="0" smtClean="0"/>
              <a:t>https://www.leiphone.com/news/201707/VyUNGYnEy3kXnkVb.html</a:t>
            </a:r>
          </a:p>
          <a:p>
            <a:r>
              <a:rPr lang="zh-CN" altLang="zh-CN" b="1" dirty="0" smtClean="0"/>
              <a:t>如何用Python做中文分词</a:t>
            </a:r>
            <a:r>
              <a:rPr lang="zh-CN" altLang="en-US" b="1" dirty="0" smtClean="0"/>
              <a:t>并形成分词云</a:t>
            </a:r>
            <a:r>
              <a:rPr lang="zh-CN" altLang="zh-CN" b="1" dirty="0" smtClean="0"/>
              <a:t>？</a:t>
            </a:r>
            <a:endParaRPr lang="en-US" altLang="zh-CN" b="1" dirty="0" smtClean="0"/>
          </a:p>
          <a:p>
            <a:r>
              <a:rPr lang="en-US" altLang="zh-CN" b="1" dirty="0" smtClean="0"/>
              <a:t>https://www.jianshu.com/p/721190534061</a:t>
            </a:r>
          </a:p>
          <a:p>
            <a:r>
              <a:rPr lang="en-US" altLang="zh-CN" b="1" dirty="0" smtClean="0"/>
              <a:t>Python</a:t>
            </a:r>
            <a:r>
              <a:rPr lang="zh-CN" altLang="en-US" b="1" dirty="0" smtClean="0"/>
              <a:t>中文分词 </a:t>
            </a:r>
            <a:r>
              <a:rPr lang="en-US" altLang="zh-CN" b="1" dirty="0" err="1" smtClean="0"/>
              <a:t>jieba</a:t>
            </a:r>
            <a:r>
              <a:rPr lang="en-US" altLang="zh-CN" b="1" dirty="0" smtClean="0"/>
              <a:t> </a:t>
            </a:r>
            <a:r>
              <a:rPr lang="zh-CN" altLang="en-US" b="1" dirty="0" smtClean="0"/>
              <a:t>十五分钟入门与进阶</a:t>
            </a:r>
            <a:endParaRPr lang="en-US" altLang="zh-CN" dirty="0" smtClean="0"/>
          </a:p>
          <a:p>
            <a:r>
              <a:rPr lang="en-US" altLang="zh-CN" dirty="0" smtClean="0"/>
              <a:t>https://blog.csdn.net/FontThrone/article/details/72782499</a:t>
            </a:r>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64</a:t>
            </a:fld>
            <a:endParaRPr lang="zh-CN" altLang="en-US"/>
          </a:p>
        </p:txBody>
      </p:sp>
    </p:spTree>
    <p:extLst>
      <p:ext uri="{BB962C8B-B14F-4D97-AF65-F5344CB8AC3E}">
        <p14:creationId xmlns:p14="http://schemas.microsoft.com/office/powerpoint/2010/main" val="2893608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键盘上的手艺人</a:t>
            </a:r>
            <a:endParaRPr lang="en-US" altLang="zh-CN" dirty="0" smtClean="0"/>
          </a:p>
          <a:p>
            <a:r>
              <a:rPr lang="en-US" altLang="zh-CN" dirty="0" smtClean="0"/>
              <a:t>http://www.cnblogs.com/jiayongji/category/1029115.html</a:t>
            </a:r>
          </a:p>
          <a:p>
            <a:r>
              <a:rPr lang="zh-CN" altLang="en-US" dirty="0" smtClean="0"/>
              <a:t>分析了六十多年间</a:t>
            </a:r>
            <a:r>
              <a:rPr lang="en-US" altLang="zh-CN" dirty="0" smtClean="0"/>
              <a:t>100</a:t>
            </a:r>
            <a:r>
              <a:rPr lang="zh-CN" altLang="en-US" dirty="0" smtClean="0"/>
              <a:t>万字的政府工作报告，我看到了这样的变迁 </a:t>
            </a:r>
            <a:endParaRPr lang="en-US" altLang="zh-CN" dirty="0" smtClean="0"/>
          </a:p>
          <a:p>
            <a:r>
              <a:rPr lang="en-US" altLang="zh-CN" dirty="0" smtClean="0"/>
              <a:t>http://www.cnblogs.com/jiayongji/p/7420915.html</a:t>
            </a:r>
          </a:p>
          <a:p>
            <a:r>
              <a:rPr lang="zh-CN" altLang="en-US" b="1" dirty="0" smtClean="0"/>
              <a:t>详解基于朴素贝叶斯的情感分析及 </a:t>
            </a:r>
            <a:r>
              <a:rPr lang="en-US" altLang="zh-CN" b="1" dirty="0" smtClean="0"/>
              <a:t>Python </a:t>
            </a:r>
            <a:r>
              <a:rPr lang="zh-CN" altLang="en-US" b="1" dirty="0" smtClean="0"/>
              <a:t>实现</a:t>
            </a:r>
            <a:endParaRPr lang="en-US" altLang="zh-CN" dirty="0" smtClean="0"/>
          </a:p>
          <a:p>
            <a:r>
              <a:rPr lang="en-US" altLang="zh-CN" dirty="0" smtClean="0"/>
              <a:t>https://www.leiphone.com/news/201707/VyUNGYnEy3kXnkVb.html</a:t>
            </a:r>
          </a:p>
          <a:p>
            <a:r>
              <a:rPr lang="zh-CN" altLang="zh-CN" b="1" dirty="0" smtClean="0"/>
              <a:t>如何用Python做中文分词</a:t>
            </a:r>
            <a:r>
              <a:rPr lang="zh-CN" altLang="en-US" b="1" dirty="0" smtClean="0"/>
              <a:t>并形成分词云</a:t>
            </a:r>
            <a:r>
              <a:rPr lang="zh-CN" altLang="zh-CN" b="1" dirty="0" smtClean="0"/>
              <a:t>？</a:t>
            </a:r>
            <a:endParaRPr lang="en-US" altLang="zh-CN" b="1" dirty="0" smtClean="0"/>
          </a:p>
          <a:p>
            <a:r>
              <a:rPr lang="en-US" altLang="zh-CN" b="1" dirty="0" smtClean="0"/>
              <a:t>https://www.jianshu.com/p/721190534061</a:t>
            </a:r>
          </a:p>
          <a:p>
            <a:r>
              <a:rPr lang="en-US" altLang="zh-CN" b="1" dirty="0" smtClean="0"/>
              <a:t>Python</a:t>
            </a:r>
            <a:r>
              <a:rPr lang="zh-CN" altLang="en-US" b="1" dirty="0" smtClean="0"/>
              <a:t>中文分词 </a:t>
            </a:r>
            <a:r>
              <a:rPr lang="en-US" altLang="zh-CN" b="1" dirty="0" err="1" smtClean="0"/>
              <a:t>jieba</a:t>
            </a:r>
            <a:r>
              <a:rPr lang="en-US" altLang="zh-CN" b="1" dirty="0" smtClean="0"/>
              <a:t> </a:t>
            </a:r>
            <a:r>
              <a:rPr lang="zh-CN" altLang="en-US" b="1" dirty="0" smtClean="0"/>
              <a:t>十五分钟入门与进阶</a:t>
            </a:r>
            <a:endParaRPr lang="en-US" altLang="zh-CN" dirty="0" smtClean="0"/>
          </a:p>
          <a:p>
            <a:r>
              <a:rPr lang="en-US" altLang="zh-CN" dirty="0" smtClean="0"/>
              <a:t>https://blog.csdn.net/FontThrone/article/details/72782499</a:t>
            </a:r>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65</a:t>
            </a:fld>
            <a:endParaRPr lang="zh-CN" altLang="en-US"/>
          </a:p>
        </p:txBody>
      </p:sp>
    </p:spTree>
    <p:extLst>
      <p:ext uri="{BB962C8B-B14F-4D97-AF65-F5344CB8AC3E}">
        <p14:creationId xmlns:p14="http://schemas.microsoft.com/office/powerpoint/2010/main" val="9049987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键盘上的手艺人</a:t>
            </a:r>
            <a:endParaRPr lang="en-US" altLang="zh-CN" dirty="0" smtClean="0"/>
          </a:p>
          <a:p>
            <a:r>
              <a:rPr lang="en-US" altLang="zh-CN" dirty="0" smtClean="0"/>
              <a:t>http://www.cnblogs.com/jiayongji/category/1029115.html</a:t>
            </a:r>
          </a:p>
          <a:p>
            <a:r>
              <a:rPr lang="zh-CN" altLang="en-US" dirty="0" smtClean="0"/>
              <a:t>分析了六十多年间</a:t>
            </a:r>
            <a:r>
              <a:rPr lang="en-US" altLang="zh-CN" dirty="0" smtClean="0"/>
              <a:t>100</a:t>
            </a:r>
            <a:r>
              <a:rPr lang="zh-CN" altLang="en-US" dirty="0" smtClean="0"/>
              <a:t>万字的政府工作报告，我看到了这样的变迁 </a:t>
            </a:r>
            <a:endParaRPr lang="en-US" altLang="zh-CN" dirty="0" smtClean="0"/>
          </a:p>
          <a:p>
            <a:r>
              <a:rPr lang="en-US" altLang="zh-CN" dirty="0" smtClean="0"/>
              <a:t>http://www.cnblogs.com/jiayongji/p/7420915.html</a:t>
            </a:r>
          </a:p>
          <a:p>
            <a:r>
              <a:rPr lang="zh-CN" altLang="en-US" b="1" dirty="0" smtClean="0"/>
              <a:t>详解基于朴素贝叶斯的情感分析及 </a:t>
            </a:r>
            <a:r>
              <a:rPr lang="en-US" altLang="zh-CN" b="1" dirty="0" smtClean="0"/>
              <a:t>Python </a:t>
            </a:r>
            <a:r>
              <a:rPr lang="zh-CN" altLang="en-US" b="1" dirty="0" smtClean="0"/>
              <a:t>实现</a:t>
            </a:r>
            <a:endParaRPr lang="en-US" altLang="zh-CN" dirty="0" smtClean="0"/>
          </a:p>
          <a:p>
            <a:r>
              <a:rPr lang="en-US" altLang="zh-CN" dirty="0" smtClean="0"/>
              <a:t>https://www.leiphone.com/news/201707/VyUNGYnEy3kXnkVb.html</a:t>
            </a:r>
          </a:p>
          <a:p>
            <a:r>
              <a:rPr lang="zh-CN" altLang="zh-CN" b="1" dirty="0" smtClean="0"/>
              <a:t>如何用Python做中文分词</a:t>
            </a:r>
            <a:r>
              <a:rPr lang="zh-CN" altLang="en-US" b="1" dirty="0" smtClean="0"/>
              <a:t>并形成分词云</a:t>
            </a:r>
            <a:r>
              <a:rPr lang="zh-CN" altLang="zh-CN" b="1" dirty="0" smtClean="0"/>
              <a:t>？</a:t>
            </a:r>
            <a:endParaRPr lang="en-US" altLang="zh-CN" b="1" dirty="0" smtClean="0"/>
          </a:p>
          <a:p>
            <a:r>
              <a:rPr lang="en-US" altLang="zh-CN" b="1" dirty="0" smtClean="0"/>
              <a:t>https://www.jianshu.com/p/721190534061</a:t>
            </a:r>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66</a:t>
            </a:fld>
            <a:endParaRPr lang="zh-CN" altLang="en-US"/>
          </a:p>
        </p:txBody>
      </p:sp>
    </p:spTree>
    <p:extLst>
      <p:ext uri="{BB962C8B-B14F-4D97-AF65-F5344CB8AC3E}">
        <p14:creationId xmlns:p14="http://schemas.microsoft.com/office/powerpoint/2010/main" val="2551221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a:p>
            <a:r>
              <a:rPr lang="zh-CN" altLang="en-US" dirty="0" smtClean="0"/>
              <a:t>初识</a:t>
            </a:r>
            <a:r>
              <a:rPr lang="en-US" altLang="zh-CN" dirty="0" err="1" smtClean="0"/>
              <a:t>matplotlib</a:t>
            </a:r>
            <a:r>
              <a:rPr lang="zh-CN" altLang="en-US" dirty="0" smtClean="0"/>
              <a:t>库</a:t>
            </a:r>
            <a:endParaRPr lang="en-US" altLang="zh-CN" dirty="0" smtClean="0"/>
          </a:p>
          <a:p>
            <a:r>
              <a:rPr lang="en-US" altLang="zh-CN" dirty="0" smtClean="0"/>
              <a:t>http://www.cnblogs.com/jiayongji/p/7226923.html</a:t>
            </a:r>
          </a:p>
          <a:p>
            <a:endParaRPr lang="en-US" altLang="zh-CN" dirty="0" smtClean="0"/>
          </a:p>
          <a:p>
            <a:r>
              <a:rPr lang="zh-CN" altLang="zh-CN" dirty="0" smtClean="0"/>
              <a:t>pip install wordcloud‑1.3.1‑cp</a:t>
            </a:r>
            <a:r>
              <a:rPr lang="en-US" altLang="zh-CN" dirty="0" smtClean="0"/>
              <a:t>36</a:t>
            </a:r>
            <a:r>
              <a:rPr lang="zh-CN" altLang="zh-CN" dirty="0" smtClean="0"/>
              <a:t>‑cp</a:t>
            </a:r>
            <a:r>
              <a:rPr lang="en-US" altLang="zh-CN" dirty="0" smtClean="0"/>
              <a:t>36</a:t>
            </a:r>
            <a:r>
              <a:rPr lang="zh-CN" altLang="zh-CN" dirty="0" smtClean="0"/>
              <a:t>m‑win32.whl</a:t>
            </a:r>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67</a:t>
            </a:fld>
            <a:endParaRPr lang="zh-CN" altLang="en-US"/>
          </a:p>
        </p:txBody>
      </p:sp>
    </p:spTree>
    <p:extLst>
      <p:ext uri="{BB962C8B-B14F-4D97-AF65-F5344CB8AC3E}">
        <p14:creationId xmlns:p14="http://schemas.microsoft.com/office/powerpoint/2010/main" val="977357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9231ABB-E080-4489-BA83-419584CE7C81}" type="slidenum">
              <a:rPr lang="zh-CN" altLang="en-US" smtClean="0"/>
              <a:pPr>
                <a:defRPr/>
              </a:pPr>
              <a:t>13</a:t>
            </a:fld>
            <a:endParaRPr lang="en-US" altLang="zh-CN"/>
          </a:p>
        </p:txBody>
      </p:sp>
    </p:spTree>
    <p:extLst>
      <p:ext uri="{BB962C8B-B14F-4D97-AF65-F5344CB8AC3E}">
        <p14:creationId xmlns:p14="http://schemas.microsoft.com/office/powerpoint/2010/main" val="1752935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仿宋" panose="02010609060101010101" pitchFamily="49" charset="-122"/>
                <a:ea typeface="仿宋" panose="02010609060101010101" pitchFamily="49" charset="-122"/>
              </a:rPr>
              <a:t>可按命名规则自命名，但不能与</a:t>
            </a:r>
            <a:r>
              <a:rPr lang="en-US" altLang="zh-CN" sz="1200" dirty="0" smtClean="0">
                <a:latin typeface="仿宋" panose="02010609060101010101" pitchFamily="49" charset="-122"/>
                <a:ea typeface="仿宋" panose="02010609060101010101" pitchFamily="49" charset="-122"/>
              </a:rPr>
              <a:t>python</a:t>
            </a:r>
            <a:r>
              <a:rPr lang="zh-CN" altLang="en-US" sz="1200" dirty="0" smtClean="0">
                <a:latin typeface="仿宋" panose="02010609060101010101" pitchFamily="49" charset="-122"/>
                <a:ea typeface="仿宋" panose="02010609060101010101" pitchFamily="49" charset="-122"/>
              </a:rPr>
              <a:t>中已有含义的名字冲突了，</a:t>
            </a:r>
            <a:r>
              <a:rPr lang="zh-CN" altLang="en-US" sz="1200" dirty="0" smtClean="0">
                <a:solidFill>
                  <a:srgbClr val="FFFF00"/>
                </a:solidFill>
                <a:latin typeface="仿宋" panose="02010609060101010101" pitchFamily="49" charset="-122"/>
                <a:ea typeface="仿宋" panose="02010609060101010101" pitchFamily="49" charset="-122"/>
              </a:rPr>
              <a:t>命名规则</a:t>
            </a:r>
            <a:r>
              <a:rPr lang="zh-CN" altLang="en-US" sz="1200" dirty="0" smtClean="0">
                <a:latin typeface="仿宋" panose="02010609060101010101" pitchFamily="49" charset="-122"/>
                <a:ea typeface="仿宋" panose="02010609060101010101" pitchFamily="49" charset="-122"/>
              </a:rPr>
              <a:t>如下：以大小写字母、数字、下划线和汉字等字符组合来命名，但不能以数字开头。</a:t>
            </a:r>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16</a:t>
            </a:fld>
            <a:endParaRPr lang="zh-CN" altLang="en-US"/>
          </a:p>
        </p:txBody>
      </p:sp>
    </p:spTree>
    <p:extLst>
      <p:ext uri="{BB962C8B-B14F-4D97-AF65-F5344CB8AC3E}">
        <p14:creationId xmlns:p14="http://schemas.microsoft.com/office/powerpoint/2010/main" val="182221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仿宋" panose="02010609060101010101" pitchFamily="49" charset="-122"/>
                <a:ea typeface="仿宋" panose="02010609060101010101" pitchFamily="49" charset="-122"/>
              </a:rPr>
              <a:t>可按命名规则自命名，但不能与</a:t>
            </a:r>
            <a:r>
              <a:rPr lang="en-US" altLang="zh-CN" sz="1200" dirty="0" smtClean="0">
                <a:latin typeface="仿宋" panose="02010609060101010101" pitchFamily="49" charset="-122"/>
                <a:ea typeface="仿宋" panose="02010609060101010101" pitchFamily="49" charset="-122"/>
              </a:rPr>
              <a:t>python</a:t>
            </a:r>
            <a:r>
              <a:rPr lang="zh-CN" altLang="en-US" sz="1200" dirty="0" smtClean="0">
                <a:latin typeface="仿宋" panose="02010609060101010101" pitchFamily="49" charset="-122"/>
                <a:ea typeface="仿宋" panose="02010609060101010101" pitchFamily="49" charset="-122"/>
              </a:rPr>
              <a:t>中已有含义的名字冲突了，</a:t>
            </a:r>
            <a:r>
              <a:rPr lang="zh-CN" altLang="en-US" sz="1200" dirty="0" smtClean="0">
                <a:solidFill>
                  <a:srgbClr val="FFFF00"/>
                </a:solidFill>
                <a:latin typeface="仿宋" panose="02010609060101010101" pitchFamily="49" charset="-122"/>
                <a:ea typeface="仿宋" panose="02010609060101010101" pitchFamily="49" charset="-122"/>
              </a:rPr>
              <a:t>命名规则</a:t>
            </a:r>
            <a:r>
              <a:rPr lang="zh-CN" altLang="en-US" sz="1200" dirty="0" smtClean="0">
                <a:latin typeface="仿宋" panose="02010609060101010101" pitchFamily="49" charset="-122"/>
                <a:ea typeface="仿宋" panose="02010609060101010101" pitchFamily="49" charset="-122"/>
              </a:rPr>
              <a:t>如下：以大小写字母、数字、下划线和汉字等字符组合来命名，但不能以数字开头。</a:t>
            </a:r>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17</a:t>
            </a:fld>
            <a:endParaRPr lang="zh-CN" altLang="en-US"/>
          </a:p>
        </p:txBody>
      </p:sp>
    </p:spTree>
    <p:extLst>
      <p:ext uri="{BB962C8B-B14F-4D97-AF65-F5344CB8AC3E}">
        <p14:creationId xmlns:p14="http://schemas.microsoft.com/office/powerpoint/2010/main" val="2342347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latin typeface="仿宋" panose="02010609060101010101" pitchFamily="49" charset="-122"/>
                <a:ea typeface="仿宋" panose="02010609060101010101" pitchFamily="49" charset="-122"/>
              </a:rPr>
              <a:t>可按命名规则自命名，但不能与</a:t>
            </a:r>
            <a:r>
              <a:rPr lang="en-US" altLang="zh-CN" sz="1200" dirty="0" smtClean="0">
                <a:latin typeface="仿宋" panose="02010609060101010101" pitchFamily="49" charset="-122"/>
                <a:ea typeface="仿宋" panose="02010609060101010101" pitchFamily="49" charset="-122"/>
              </a:rPr>
              <a:t>python</a:t>
            </a:r>
            <a:r>
              <a:rPr lang="zh-CN" altLang="en-US" sz="1200" dirty="0" smtClean="0">
                <a:latin typeface="仿宋" panose="02010609060101010101" pitchFamily="49" charset="-122"/>
                <a:ea typeface="仿宋" panose="02010609060101010101" pitchFamily="49" charset="-122"/>
              </a:rPr>
              <a:t>中已有含义的名字冲突了，</a:t>
            </a:r>
            <a:r>
              <a:rPr lang="zh-CN" altLang="en-US" sz="1200" dirty="0" smtClean="0">
                <a:solidFill>
                  <a:srgbClr val="FFFF00"/>
                </a:solidFill>
                <a:latin typeface="仿宋" panose="02010609060101010101" pitchFamily="49" charset="-122"/>
                <a:ea typeface="仿宋" panose="02010609060101010101" pitchFamily="49" charset="-122"/>
              </a:rPr>
              <a:t>命名规则</a:t>
            </a:r>
            <a:r>
              <a:rPr lang="zh-CN" altLang="en-US" sz="1200" dirty="0" smtClean="0">
                <a:latin typeface="仿宋" panose="02010609060101010101" pitchFamily="49" charset="-122"/>
                <a:ea typeface="仿宋" panose="02010609060101010101" pitchFamily="49" charset="-122"/>
              </a:rPr>
              <a:t>如下：以大小写字母、数字、下划线和汉字等字符组合来命名，但不能以数字开头。</a:t>
            </a:r>
          </a:p>
          <a:p>
            <a:endParaRPr lang="zh-CN" altLang="en-US" dirty="0"/>
          </a:p>
        </p:txBody>
      </p:sp>
      <p:sp>
        <p:nvSpPr>
          <p:cNvPr id="4" name="灯片编号占位符 3"/>
          <p:cNvSpPr>
            <a:spLocks noGrp="1"/>
          </p:cNvSpPr>
          <p:nvPr>
            <p:ph type="sldNum" sz="quarter" idx="10"/>
          </p:nvPr>
        </p:nvSpPr>
        <p:spPr/>
        <p:txBody>
          <a:bodyPr/>
          <a:lstStyle/>
          <a:p>
            <a:fld id="{E73539B4-4D4D-4CE0-915E-B4030D90114D}" type="slidenum">
              <a:rPr lang="zh-CN" altLang="en-US" smtClean="0"/>
              <a:t>18</a:t>
            </a:fld>
            <a:endParaRPr lang="zh-CN" altLang="en-US"/>
          </a:p>
        </p:txBody>
      </p:sp>
    </p:spTree>
    <p:extLst>
      <p:ext uri="{BB962C8B-B14F-4D97-AF65-F5344CB8AC3E}">
        <p14:creationId xmlns:p14="http://schemas.microsoft.com/office/powerpoint/2010/main" val="291659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9231ABB-E080-4489-BA83-419584CE7C81}" type="slidenum">
              <a:rPr lang="zh-CN" altLang="en-US" smtClean="0"/>
              <a:pPr>
                <a:defRPr/>
              </a:pPr>
              <a:t>29</a:t>
            </a:fld>
            <a:endParaRPr lang="en-US" altLang="zh-CN"/>
          </a:p>
        </p:txBody>
      </p:sp>
    </p:spTree>
    <p:extLst>
      <p:ext uri="{BB962C8B-B14F-4D97-AF65-F5344CB8AC3E}">
        <p14:creationId xmlns:p14="http://schemas.microsoft.com/office/powerpoint/2010/main" val="348255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6/1/2018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1B80C674-7DFC-42FE-B9CD-82963CDB1557}" type="datetimeFigureOut">
              <a:rPr lang="en-US" dirty="0"/>
              <a:t>6/1/2018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2076456F-F47D-4F25-8053-2A695DA0CA7D}" type="datetimeFigureOut">
              <a:rPr lang="en-US" dirty="0"/>
              <a:t>6/1/2018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5D6C7379-69CC-4837-9905-BEBA22830C8A}" type="datetimeFigureOut">
              <a:rPr lang="en-US" dirty="0"/>
              <a:t>6/1/2018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49EB8B7E-8AEE-4F10-BFEE-C999AD004D36}" type="datetimeFigureOut">
              <a:rPr lang="en-US" dirty="0"/>
              <a:t>6/1/2018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CN" altLang="en-US" smtClean="0"/>
              <a:t>编辑母版文本样式</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CN" altLang="en-US" smtClean="0"/>
              <a:t>编辑母版文本样式</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8668F3F9-58BC-440B-B37B-805B9055EF92}" type="datetimeFigureOut">
              <a:rPr lang="en-US" dirty="0"/>
              <a:t>6/1/2018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3" name="Date Placeholder 2"/>
          <p:cNvSpPr>
            <a:spLocks noGrp="1"/>
          </p:cNvSpPr>
          <p:nvPr>
            <p:ph type="dt" sz="half" idx="10"/>
          </p:nvPr>
        </p:nvSpPr>
        <p:spPr/>
        <p:txBody>
          <a:bodyPr/>
          <a:lstStyle/>
          <a:p>
            <a:fld id="{0D5A53AF-48EA-489D-8260-9DCAB666386A}" type="datetimeFigureOut">
              <a:rPr lang="en-US" dirty="0"/>
              <a:t>6/1/2018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6/1/2018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6/1/2018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6/1/2018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smtClean="0"/>
              <a:t>单击此处编辑母版标题样式</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6/1/2018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6/1/2018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1120000" y="2505075"/>
            <a:ext cx="5025216"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zh-CN" altLang="en-US" smtClean="0"/>
              <a:t>编辑母版文本样式</a:t>
            </a:r>
          </a:p>
        </p:txBody>
      </p:sp>
      <p:sp>
        <p:nvSpPr>
          <p:cNvPr id="6" name="Content Placeholder 5"/>
          <p:cNvSpPr>
            <a:spLocks noGrp="1"/>
          </p:cNvSpPr>
          <p:nvPr>
            <p:ph sz="quarter" idx="4"/>
          </p:nvPr>
        </p:nvSpPr>
        <p:spPr>
          <a:xfrm>
            <a:off x="6319840" y="2505075"/>
            <a:ext cx="503554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6/1/2018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6/1/2018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6/1/2018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F7D1BD23-6E54-4D9D-AD88-A2813C73CC25}" type="datetimeFigureOut">
              <a:rPr lang="en-US" dirty="0"/>
              <a:t>6/1/2018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1471A834-4F3C-4AF9-9C74-05EC35A0F292}" type="datetimeFigureOut">
              <a:rPr lang="en-US" dirty="0"/>
              <a:t>6/1/2018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6/1/2018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6" Type="http://schemas.openxmlformats.org/officeDocument/2006/relationships/hyperlink" Target="http://www.runoob.com/python/python-func-property.html" TargetMode="External"/><Relationship Id="rId21" Type="http://schemas.openxmlformats.org/officeDocument/2006/relationships/hyperlink" Target="http://www.runoob.com/python/python-func-print.html" TargetMode="External"/><Relationship Id="rId42" Type="http://schemas.openxmlformats.org/officeDocument/2006/relationships/hyperlink" Target="http://www.runoob.com/python/python-func-chr.html" TargetMode="External"/><Relationship Id="rId47" Type="http://schemas.openxmlformats.org/officeDocument/2006/relationships/hyperlink" Target="http://www.runoob.com/python/python-func-classmethod.html" TargetMode="External"/><Relationship Id="rId63" Type="http://schemas.openxmlformats.org/officeDocument/2006/relationships/hyperlink" Target="http://www.runoob.com/python/python-func-hash.html" TargetMode="External"/><Relationship Id="rId68" Type="http://schemas.openxmlformats.org/officeDocument/2006/relationships/hyperlink" Target="http://www.runoob.com/python/python-func-next.html" TargetMode="External"/><Relationship Id="rId7" Type="http://schemas.openxmlformats.org/officeDocument/2006/relationships/hyperlink" Target="http://www.runoob.com/python/python-func-staticmethod.html" TargetMode="External"/><Relationship Id="rId2" Type="http://schemas.openxmlformats.org/officeDocument/2006/relationships/notesSlide" Target="../notesSlides/notesSlide17.xml"/><Relationship Id="rId16" Type="http://schemas.openxmlformats.org/officeDocument/2006/relationships/hyperlink" Target="http://www.runoob.com/python/func-number-pow.html" TargetMode="External"/><Relationship Id="rId29" Type="http://schemas.openxmlformats.org/officeDocument/2006/relationships/hyperlink" Target="http://www.runoob.com/python/python-func-filter.html" TargetMode="External"/><Relationship Id="rId11" Type="http://schemas.openxmlformats.org/officeDocument/2006/relationships/hyperlink" Target="http://www.runoob.com/python/python-func-ord.html" TargetMode="External"/><Relationship Id="rId24" Type="http://schemas.openxmlformats.org/officeDocument/2006/relationships/hyperlink" Target="http://www.runoob.com/python/python-func-file.html" TargetMode="External"/><Relationship Id="rId32" Type="http://schemas.openxmlformats.org/officeDocument/2006/relationships/hyperlink" Target="http://www.runoob.com/python/python-func-type.html" TargetMode="External"/><Relationship Id="rId37" Type="http://schemas.openxmlformats.org/officeDocument/2006/relationships/hyperlink" Target="http://www.runoob.com/python/python-func-unichr.html" TargetMode="External"/><Relationship Id="rId40" Type="http://schemas.openxmlformats.org/officeDocument/2006/relationships/hyperlink" Target="http://www.runoob.com/python/python-func-locals.html" TargetMode="External"/><Relationship Id="rId45" Type="http://schemas.openxmlformats.org/officeDocument/2006/relationships/hyperlink" Target="http://www.runoob.com/python/python-func-reload.html" TargetMode="External"/><Relationship Id="rId53" Type="http://schemas.openxmlformats.org/officeDocument/2006/relationships/hyperlink" Target="http://www.runoob.com/python/python-func-globals.html" TargetMode="External"/><Relationship Id="rId58" Type="http://schemas.openxmlformats.org/officeDocument/2006/relationships/hyperlink" Target="http://www.runoob.com/python/python-func-hasattr.html" TargetMode="External"/><Relationship Id="rId66" Type="http://schemas.openxmlformats.org/officeDocument/2006/relationships/hyperlink" Target="http://www.runoob.com/python/python-func-delattr.html" TargetMode="External"/><Relationship Id="rId5" Type="http://schemas.openxmlformats.org/officeDocument/2006/relationships/hyperlink" Target="http://www.runoob.com/python/python-func-input.html" TargetMode="External"/><Relationship Id="rId61" Type="http://schemas.openxmlformats.org/officeDocument/2006/relationships/hyperlink" Target="http://www.runoob.com/python/python-func-__import__.html" TargetMode="External"/><Relationship Id="rId19" Type="http://schemas.openxmlformats.org/officeDocument/2006/relationships/hyperlink" Target="http://www.runoob.com/python/python-func-execfile.html" TargetMode="External"/><Relationship Id="rId14" Type="http://schemas.openxmlformats.org/officeDocument/2006/relationships/hyperlink" Target="http://www.runoob.com/python/python-func-eval.html" TargetMode="External"/><Relationship Id="rId22" Type="http://schemas.openxmlformats.org/officeDocument/2006/relationships/hyperlink" Target="http://www.runoob.com/python/python-func-super.html" TargetMode="External"/><Relationship Id="rId27" Type="http://schemas.openxmlformats.org/officeDocument/2006/relationships/hyperlink" Target="http://www.runoob.com/python/att-tuple-tuple.html" TargetMode="External"/><Relationship Id="rId30" Type="http://schemas.openxmlformats.org/officeDocument/2006/relationships/hyperlink" Target="http://www.runoob.com/python/att-string-len.html" TargetMode="External"/><Relationship Id="rId35" Type="http://schemas.openxmlformats.org/officeDocument/2006/relationships/hyperlink" Target="http://www.runoob.com/python/att-list-list.html" TargetMode="External"/><Relationship Id="rId43" Type="http://schemas.openxmlformats.org/officeDocument/2006/relationships/hyperlink" Target="http://www.runoob.com/python/python-func-frozenset.html" TargetMode="External"/><Relationship Id="rId48" Type="http://schemas.openxmlformats.org/officeDocument/2006/relationships/hyperlink" Target="http://www.runoob.com/python/python-func-getattr.html" TargetMode="External"/><Relationship Id="rId56" Type="http://schemas.openxmlformats.org/officeDocument/2006/relationships/hyperlink" Target="http://www.runoob.com/python/python-func-zip.html" TargetMode="External"/><Relationship Id="rId64" Type="http://schemas.openxmlformats.org/officeDocument/2006/relationships/hyperlink" Target="http://www.runoob.com/python/func-number-min.html" TargetMode="External"/><Relationship Id="rId69" Type="http://schemas.openxmlformats.org/officeDocument/2006/relationships/hyperlink" Target="http://www.runoob.com/python/python-func-setattr.html" TargetMode="External"/><Relationship Id="rId8" Type="http://schemas.openxmlformats.org/officeDocument/2006/relationships/hyperlink" Target="http://www.runoob.com/python/python-func-all.html" TargetMode="External"/><Relationship Id="rId51" Type="http://schemas.openxmlformats.org/officeDocument/2006/relationships/hyperlink" Target="http://www.runoob.com/python/python-func-xrange.html" TargetMode="External"/><Relationship Id="rId3" Type="http://schemas.openxmlformats.org/officeDocument/2006/relationships/hyperlink" Target="http://www.runoob.com/python/func-number-abs.html" TargetMode="External"/><Relationship Id="rId12" Type="http://schemas.openxmlformats.org/officeDocument/2006/relationships/hyperlink" Target="http://www.runoob.com/python/python-func-str.html" TargetMode="External"/><Relationship Id="rId17" Type="http://schemas.openxmlformats.org/officeDocument/2006/relationships/hyperlink" Target="http://www.runoob.com/python/python-func-sum.html" TargetMode="External"/><Relationship Id="rId25" Type="http://schemas.openxmlformats.org/officeDocument/2006/relationships/hyperlink" Target="http://www.runoob.com/python/python-func-iter.html" TargetMode="External"/><Relationship Id="rId33" Type="http://schemas.openxmlformats.org/officeDocument/2006/relationships/hyperlink" Target="http://www.runoob.com/python/python-func-bytearray.html" TargetMode="External"/><Relationship Id="rId38" Type="http://schemas.openxmlformats.org/officeDocument/2006/relationships/hyperlink" Target="http://www.runoob.com/python/python-func-callable.html" TargetMode="External"/><Relationship Id="rId46" Type="http://schemas.openxmlformats.org/officeDocument/2006/relationships/hyperlink" Target="http://www.runoob.com/python/python-func-vars.html" TargetMode="External"/><Relationship Id="rId59" Type="http://schemas.openxmlformats.org/officeDocument/2006/relationships/hyperlink" Target="http://www.runoob.com/python/python-func-memoryview.html" TargetMode="External"/><Relationship Id="rId67" Type="http://schemas.openxmlformats.org/officeDocument/2006/relationships/hyperlink" Target="http://www.runoob.com/python/python-func-help.html" TargetMode="External"/><Relationship Id="rId20" Type="http://schemas.openxmlformats.org/officeDocument/2006/relationships/hyperlink" Target="http://www.runoob.com/python/python-func-issubclass.html" TargetMode="External"/><Relationship Id="rId41" Type="http://schemas.openxmlformats.org/officeDocument/2006/relationships/hyperlink" Target="http://www.runoob.com/python/python-func-reduce.html" TargetMode="External"/><Relationship Id="rId54" Type="http://schemas.openxmlformats.org/officeDocument/2006/relationships/hyperlink" Target="http://www.runoob.com/python/func-number-max.html" TargetMode="External"/><Relationship Id="rId62" Type="http://schemas.openxmlformats.org/officeDocument/2006/relationships/hyperlink" Target="http://www.runoob.com/python/python-func-complex.html" TargetMode="External"/><Relationship Id="rId1" Type="http://schemas.openxmlformats.org/officeDocument/2006/relationships/slideLayout" Target="../slideLayouts/slideLayout7.xml"/><Relationship Id="rId6" Type="http://schemas.openxmlformats.org/officeDocument/2006/relationships/hyperlink" Target="http://www.runoob.com/python/python-func-open.html" TargetMode="External"/><Relationship Id="rId15" Type="http://schemas.openxmlformats.org/officeDocument/2006/relationships/hyperlink" Target="http://www.runoob.com/python/python-func-isinstance.html" TargetMode="External"/><Relationship Id="rId23" Type="http://schemas.openxmlformats.org/officeDocument/2006/relationships/hyperlink" Target="http://www.runoob.com/python/python-func-bin.html" TargetMode="External"/><Relationship Id="rId28" Type="http://schemas.openxmlformats.org/officeDocument/2006/relationships/hyperlink" Target="http://www.runoob.com/python/python-func-bool.html" TargetMode="External"/><Relationship Id="rId36" Type="http://schemas.openxmlformats.org/officeDocument/2006/relationships/hyperlink" Target="http://www.runoob.com/python/python-func-raw_input.html" TargetMode="External"/><Relationship Id="rId49" Type="http://schemas.openxmlformats.org/officeDocument/2006/relationships/hyperlink" Target="http://www.runoob.com/python/python-func-map.html" TargetMode="External"/><Relationship Id="rId57" Type="http://schemas.openxmlformats.org/officeDocument/2006/relationships/hyperlink" Target="http://www.runoob.com/python/python-func-compile.html" TargetMode="External"/><Relationship Id="rId10" Type="http://schemas.openxmlformats.org/officeDocument/2006/relationships/hyperlink" Target="http://www.runoob.com/python/python-func-int.html" TargetMode="External"/><Relationship Id="rId31" Type="http://schemas.openxmlformats.org/officeDocument/2006/relationships/hyperlink" Target="http://www.runoob.com/python/python-func-range.html" TargetMode="External"/><Relationship Id="rId44" Type="http://schemas.openxmlformats.org/officeDocument/2006/relationships/hyperlink" Target="http://www.runoob.com/python/python-func-long.html" TargetMode="External"/><Relationship Id="rId52" Type="http://schemas.openxmlformats.org/officeDocument/2006/relationships/hyperlink" Target="http://www.runoob.com/python/func-number-cmp.html" TargetMode="External"/><Relationship Id="rId60" Type="http://schemas.openxmlformats.org/officeDocument/2006/relationships/hyperlink" Target="http://www.runoob.com/python/func-number-round.html" TargetMode="External"/><Relationship Id="rId65" Type="http://schemas.openxmlformats.org/officeDocument/2006/relationships/hyperlink" Target="http://www.runoob.com/python/python-func-set.html" TargetMode="External"/><Relationship Id="rId4" Type="http://schemas.openxmlformats.org/officeDocument/2006/relationships/hyperlink" Target="http://www.runoob.com/python/python-func-divmod.html" TargetMode="External"/><Relationship Id="rId9" Type="http://schemas.openxmlformats.org/officeDocument/2006/relationships/hyperlink" Target="http://www.runoob.com/python/python-func-enumerate.html" TargetMode="External"/><Relationship Id="rId13" Type="http://schemas.openxmlformats.org/officeDocument/2006/relationships/hyperlink" Target="http://www.runoob.com/python/python-func-any.html" TargetMode="External"/><Relationship Id="rId18" Type="http://schemas.openxmlformats.org/officeDocument/2006/relationships/hyperlink" Target="http://www.runoob.com/python/python-func-basestring.html" TargetMode="External"/><Relationship Id="rId39" Type="http://schemas.openxmlformats.org/officeDocument/2006/relationships/hyperlink" Target="http://www.runoob.com/python/att-string-format.html" TargetMode="External"/><Relationship Id="rId34" Type="http://schemas.openxmlformats.org/officeDocument/2006/relationships/hyperlink" Target="http://www.runoob.com/python/python-func-float.html" TargetMode="External"/><Relationship Id="rId50" Type="http://schemas.openxmlformats.org/officeDocument/2006/relationships/hyperlink" Target="http://www.runoob.com/python/python-func-repr.html" TargetMode="External"/><Relationship Id="rId55" Type="http://schemas.openxmlformats.org/officeDocument/2006/relationships/hyperlink" Target="http://www.runoob.com/python/att-list-revers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09153" y="1666927"/>
            <a:ext cx="7353295" cy="1938992"/>
          </a:xfrm>
          <a:prstGeom prst="rect">
            <a:avLst/>
          </a:prstGeom>
        </p:spPr>
        <p:txBody>
          <a:bodyPr wrap="none">
            <a:spAutoFit/>
          </a:bodyPr>
          <a:lstStyle/>
          <a:p>
            <a:pPr lvl="0" algn="ctr">
              <a:lnSpc>
                <a:spcPct val="150000"/>
              </a:lnSpc>
            </a:pPr>
            <a:r>
              <a:rPr lang="zh-CN" altLang="en-US" sz="4000" b="1" spc="300"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第二部分</a:t>
            </a:r>
            <a:endParaRPr lang="en-US" altLang="zh-CN" sz="4000" b="1" spc="300" dirty="0" smtClean="0">
              <a:solidFill>
                <a:srgbClr val="FFFF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lvl="0">
              <a:lnSpc>
                <a:spcPct val="150000"/>
              </a:lnSpc>
            </a:pPr>
            <a:r>
              <a:rPr lang="zh-CN" altLang="en-US" sz="4000" spc="300" dirty="0" smtClean="0">
                <a:solidFill>
                  <a:srgbClr val="FFFF00"/>
                </a:solidFill>
                <a:latin typeface="黑体" panose="02010609060101010101" pitchFamily="49" charset="-122"/>
                <a:ea typeface="黑体" panose="02010609060101010101" pitchFamily="49" charset="-122"/>
              </a:rPr>
              <a:t>人工智能基础知识与应用体验</a:t>
            </a:r>
            <a:endParaRPr lang="zh-CN" altLang="en-US" sz="4000" spc="300" dirty="0">
              <a:solidFill>
                <a:srgbClr val="FFFF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2737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7969770" cy="646331"/>
          </a:xfrm>
          <a:prstGeom prst="rect">
            <a:avLst/>
          </a:prstGeom>
          <a:noFill/>
        </p:spPr>
        <p:txBody>
          <a:bodyPr wrap="square" rtlCol="0">
            <a:spAutoFit/>
          </a:bodyPr>
          <a:lstStyle/>
          <a:p>
            <a:r>
              <a:rPr lang="en-US" altLang="zh-CN" sz="3600" dirty="0" smtClean="0">
                <a:solidFill>
                  <a:srgbClr val="FFFF00"/>
                </a:solidFill>
                <a:latin typeface="黑体" panose="02010609060101010101" pitchFamily="49" charset="-122"/>
                <a:ea typeface="黑体" panose="02010609060101010101" pitchFamily="49" charset="-122"/>
              </a:rPr>
              <a:t>Python</a:t>
            </a:r>
            <a:r>
              <a:rPr lang="zh-CN" altLang="en-US" sz="3600" dirty="0" smtClean="0">
                <a:solidFill>
                  <a:srgbClr val="FFFF00"/>
                </a:solidFill>
                <a:latin typeface="黑体" panose="02010609060101010101" pitchFamily="49" charset="-122"/>
                <a:ea typeface="黑体" panose="02010609060101010101" pitchFamily="49" charset="-122"/>
              </a:rPr>
              <a:t>程序的输入输出语句</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5" name="矩形 4"/>
          <p:cNvSpPr/>
          <p:nvPr/>
        </p:nvSpPr>
        <p:spPr>
          <a:xfrm>
            <a:off x="829458" y="1449252"/>
            <a:ext cx="6613158" cy="715581"/>
          </a:xfrm>
          <a:prstGeom prst="rect">
            <a:avLst/>
          </a:prstGeom>
        </p:spPr>
        <p:txBody>
          <a:bodyPr wrap="square">
            <a:spAutoFit/>
          </a:bodyPr>
          <a:lstStyle/>
          <a:p>
            <a:pPr>
              <a:lnSpc>
                <a:spcPct val="150000"/>
              </a:lnSpc>
            </a:pPr>
            <a:r>
              <a:rPr lang="zh-CN" altLang="en-US" sz="3200" dirty="0" smtClean="0">
                <a:latin typeface="仿宋" panose="02010609060101010101" pitchFamily="49" charset="-122"/>
                <a:ea typeface="仿宋" panose="02010609060101010101" pitchFamily="49" charset="-122"/>
              </a:rPr>
              <a:t>输入语句：</a:t>
            </a:r>
            <a:r>
              <a:rPr lang="en-US" altLang="zh-CN" sz="3200" dirty="0" smtClean="0">
                <a:latin typeface="仿宋" panose="02010609060101010101" pitchFamily="49" charset="-122"/>
                <a:ea typeface="仿宋" panose="02010609060101010101" pitchFamily="49" charset="-122"/>
              </a:rPr>
              <a:t>input(“</a:t>
            </a:r>
            <a:r>
              <a:rPr lang="zh-CN" altLang="en-US" sz="3200" dirty="0" smtClean="0">
                <a:latin typeface="仿宋" panose="02010609060101010101" pitchFamily="49" charset="-122"/>
                <a:ea typeface="仿宋" panose="02010609060101010101" pitchFamily="49" charset="-122"/>
              </a:rPr>
              <a:t>提示信息</a:t>
            </a:r>
            <a:r>
              <a:rPr lang="en-US" altLang="zh-CN" sz="3200" dirty="0" smtClean="0">
                <a:latin typeface="仿宋" panose="02010609060101010101" pitchFamily="49" charset="-122"/>
                <a:ea typeface="仿宋" panose="02010609060101010101" pitchFamily="49" charset="-122"/>
              </a:rPr>
              <a:t>”)</a:t>
            </a:r>
            <a:endParaRPr lang="zh-CN" altLang="en-US" sz="3200" dirty="0">
              <a:latin typeface="仿宋" panose="02010609060101010101" pitchFamily="49" charset="-122"/>
              <a:ea typeface="仿宋" panose="02010609060101010101" pitchFamily="49" charset="-122"/>
            </a:endParaRPr>
          </a:p>
        </p:txBody>
      </p:sp>
      <p:sp>
        <p:nvSpPr>
          <p:cNvPr id="3" name="文本框 2"/>
          <p:cNvSpPr txBox="1"/>
          <p:nvPr/>
        </p:nvSpPr>
        <p:spPr>
          <a:xfrm>
            <a:off x="2285997" y="2922548"/>
            <a:ext cx="7180289" cy="646331"/>
          </a:xfrm>
          <a:prstGeom prst="rect">
            <a:avLst/>
          </a:prstGeom>
          <a:noFill/>
          <a:ln>
            <a:solidFill>
              <a:srgbClr val="FFFF00"/>
            </a:solidFill>
          </a:ln>
        </p:spPr>
        <p:txBody>
          <a:bodyPr wrap="square" rtlCol="0">
            <a:spAutoFit/>
          </a:bodyPr>
          <a:lstStyle/>
          <a:p>
            <a:r>
              <a:rPr lang="zh-CN" altLang="en-US" sz="3600" dirty="0" smtClean="0">
                <a:latin typeface="仿宋" panose="02010609060101010101" pitchFamily="49" charset="-122"/>
                <a:ea typeface="仿宋" panose="02010609060101010101" pitchFamily="49" charset="-122"/>
              </a:rPr>
              <a:t>变量名</a:t>
            </a:r>
            <a:r>
              <a:rPr lang="en-US" altLang="zh-CN" sz="3600" dirty="0" smtClean="0">
                <a:latin typeface="仿宋" panose="02010609060101010101" pitchFamily="49" charset="-122"/>
                <a:ea typeface="仿宋" panose="02010609060101010101" pitchFamily="49" charset="-122"/>
              </a:rPr>
              <a:t>=input(“</a:t>
            </a:r>
            <a:r>
              <a:rPr lang="zh-CN" altLang="en-US" sz="3600" dirty="0" smtClean="0">
                <a:latin typeface="仿宋" panose="02010609060101010101" pitchFamily="49" charset="-122"/>
                <a:ea typeface="仿宋" panose="02010609060101010101" pitchFamily="49" charset="-122"/>
              </a:rPr>
              <a:t>提示信息：</a:t>
            </a:r>
            <a:r>
              <a:rPr lang="en-US" altLang="zh-CN" sz="3600" dirty="0" smtClean="0">
                <a:latin typeface="仿宋" panose="02010609060101010101" pitchFamily="49" charset="-122"/>
                <a:ea typeface="仿宋" panose="02010609060101010101" pitchFamily="49" charset="-122"/>
              </a:rPr>
              <a:t>”)</a:t>
            </a:r>
            <a:endParaRPr lang="zh-CN" altLang="en-US" sz="3600" dirty="0">
              <a:latin typeface="仿宋" panose="02010609060101010101" pitchFamily="49" charset="-122"/>
              <a:ea typeface="仿宋" panose="02010609060101010101" pitchFamily="49" charset="-122"/>
            </a:endParaRPr>
          </a:p>
        </p:txBody>
      </p:sp>
      <p:sp>
        <p:nvSpPr>
          <p:cNvPr id="7" name="文本框 6"/>
          <p:cNvSpPr txBox="1"/>
          <p:nvPr/>
        </p:nvSpPr>
        <p:spPr>
          <a:xfrm>
            <a:off x="829458" y="4326594"/>
            <a:ext cx="9791076" cy="1569660"/>
          </a:xfrm>
          <a:prstGeom prst="rect">
            <a:avLst/>
          </a:prstGeom>
          <a:noFill/>
        </p:spPr>
        <p:txBody>
          <a:bodyPr wrap="square" rtlCol="0">
            <a:spAutoFit/>
          </a:bodyPr>
          <a:lstStyle/>
          <a:p>
            <a:pPr>
              <a:lnSpc>
                <a:spcPct val="150000"/>
              </a:lnSpc>
            </a:pPr>
            <a:r>
              <a:rPr lang="zh-CN" altLang="en-US" sz="3200" dirty="0" smtClean="0">
                <a:latin typeface="仿宋" panose="02010609060101010101" pitchFamily="49" charset="-122"/>
                <a:ea typeface="仿宋" panose="02010609060101010101" pitchFamily="49" charset="-122"/>
              </a:rPr>
              <a:t>变量：用于保存数据的内存空间，可人为取名。</a:t>
            </a:r>
            <a:endParaRPr lang="en-US" altLang="zh-CN" sz="3200" dirty="0" smtClean="0">
              <a:latin typeface="仿宋" panose="02010609060101010101" pitchFamily="49" charset="-122"/>
              <a:ea typeface="仿宋" panose="02010609060101010101" pitchFamily="49" charset="-122"/>
            </a:endParaRPr>
          </a:p>
          <a:p>
            <a:pPr>
              <a:lnSpc>
                <a:spcPct val="150000"/>
              </a:lnSpc>
            </a:pPr>
            <a:r>
              <a:rPr lang="en-US" altLang="zh-CN" sz="3200" dirty="0" smtClean="0">
                <a:latin typeface="仿宋" panose="02010609060101010101" pitchFamily="49" charset="-122"/>
                <a:ea typeface="仿宋" panose="02010609060101010101" pitchFamily="49" charset="-122"/>
              </a:rPr>
              <a:t>=</a:t>
            </a:r>
            <a:r>
              <a:rPr lang="zh-CN" altLang="en-US" sz="3200" dirty="0" smtClean="0">
                <a:latin typeface="仿宋" panose="02010609060101010101" pitchFamily="49" charset="-122"/>
                <a:ea typeface="仿宋" panose="02010609060101010101" pitchFamily="49" charset="-122"/>
              </a:rPr>
              <a:t>，即赋值号，在程序中用于存放数据。</a:t>
            </a:r>
            <a:endParaRPr lang="zh-CN" altLang="en-US" sz="32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393989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7969770"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输出语句</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5" name="矩形 4"/>
          <p:cNvSpPr/>
          <p:nvPr/>
        </p:nvSpPr>
        <p:spPr>
          <a:xfrm>
            <a:off x="1851283" y="2820852"/>
            <a:ext cx="5511381" cy="784830"/>
          </a:xfrm>
          <a:prstGeom prst="rect">
            <a:avLst/>
          </a:prstGeom>
        </p:spPr>
        <p:txBody>
          <a:bodyPr wrap="square">
            <a:spAutoFit/>
          </a:bodyPr>
          <a:lstStyle/>
          <a:p>
            <a:pPr>
              <a:lnSpc>
                <a:spcPct val="150000"/>
              </a:lnSpc>
            </a:pPr>
            <a:r>
              <a:rPr lang="zh-CN" altLang="en-US" sz="3000" dirty="0" smtClean="0">
                <a:latin typeface="华文仿宋" panose="02010600040101010101" pitchFamily="2" charset="-122"/>
                <a:ea typeface="华文仿宋" panose="02010600040101010101" pitchFamily="2" charset="-122"/>
              </a:rPr>
              <a:t>（</a:t>
            </a:r>
            <a:r>
              <a:rPr lang="en-US" altLang="zh-CN" sz="3000" dirty="0" smtClean="0">
                <a:latin typeface="华文仿宋" panose="02010600040101010101" pitchFamily="2" charset="-122"/>
                <a:ea typeface="华文仿宋" panose="02010600040101010101" pitchFamily="2" charset="-122"/>
              </a:rPr>
              <a:t>1</a:t>
            </a:r>
            <a:r>
              <a:rPr lang="zh-CN" altLang="en-US" sz="3000" dirty="0" smtClean="0">
                <a:latin typeface="华文仿宋" panose="02010600040101010101" pitchFamily="2" charset="-122"/>
                <a:ea typeface="华文仿宋" panose="02010600040101010101" pitchFamily="2" charset="-122"/>
              </a:rPr>
              <a:t>）</a:t>
            </a:r>
            <a:r>
              <a:rPr lang="en-US" altLang="zh-CN" sz="3000" dirty="0" smtClean="0">
                <a:latin typeface="华文仿宋" panose="02010600040101010101" pitchFamily="2" charset="-122"/>
                <a:ea typeface="华文仿宋" panose="02010600040101010101" pitchFamily="2" charset="-122"/>
              </a:rPr>
              <a:t>print</a:t>
            </a:r>
            <a:r>
              <a:rPr lang="zh-CN" altLang="en-US" sz="3000" dirty="0" smtClean="0">
                <a:latin typeface="华文仿宋" panose="02010600040101010101" pitchFamily="2" charset="-122"/>
                <a:ea typeface="华文仿宋" panose="02010600040101010101" pitchFamily="2" charset="-122"/>
              </a:rPr>
              <a:t>（</a:t>
            </a:r>
            <a:r>
              <a:rPr lang="zh-CN" altLang="en-US" sz="3000" dirty="0">
                <a:latin typeface="华文仿宋" panose="02010600040101010101" pitchFamily="2" charset="-122"/>
                <a:ea typeface="华文仿宋" panose="02010600040101010101" pitchFamily="2" charset="-122"/>
              </a:rPr>
              <a:t>“</a:t>
            </a:r>
            <a:r>
              <a:rPr lang="zh-CN" altLang="en-US" sz="3000" dirty="0" smtClean="0">
                <a:latin typeface="华文仿宋" panose="02010600040101010101" pitchFamily="2" charset="-122"/>
                <a:ea typeface="华文仿宋" panose="02010600040101010101" pitchFamily="2" charset="-122"/>
              </a:rPr>
              <a:t>输出信息</a:t>
            </a:r>
            <a:r>
              <a:rPr lang="en-US" altLang="zh-CN" sz="3000" dirty="0" smtClean="0">
                <a:latin typeface="华文仿宋" panose="02010600040101010101" pitchFamily="2" charset="-122"/>
                <a:ea typeface="华文仿宋" panose="02010600040101010101" pitchFamily="2" charset="-122"/>
              </a:rPr>
              <a:t>”</a:t>
            </a:r>
            <a:r>
              <a:rPr lang="zh-CN" altLang="en-US" sz="3000" dirty="0" smtClean="0">
                <a:latin typeface="华文仿宋" panose="02010600040101010101" pitchFamily="2" charset="-122"/>
                <a:ea typeface="华文仿宋" panose="02010600040101010101" pitchFamily="2" charset="-122"/>
              </a:rPr>
              <a:t>）</a:t>
            </a:r>
            <a:endParaRPr lang="zh-CN" altLang="en-US" sz="3000" dirty="0">
              <a:latin typeface="华文仿宋" panose="02010600040101010101" pitchFamily="2" charset="-122"/>
              <a:ea typeface="华文仿宋" panose="02010600040101010101" pitchFamily="2" charset="-122"/>
            </a:endParaRPr>
          </a:p>
        </p:txBody>
      </p:sp>
      <p:sp>
        <p:nvSpPr>
          <p:cNvPr id="2" name="文本框 1"/>
          <p:cNvSpPr txBox="1"/>
          <p:nvPr/>
        </p:nvSpPr>
        <p:spPr>
          <a:xfrm>
            <a:off x="1851282" y="3910166"/>
            <a:ext cx="7974769" cy="553998"/>
          </a:xfrm>
          <a:prstGeom prst="rect">
            <a:avLst/>
          </a:prstGeom>
          <a:noFill/>
        </p:spPr>
        <p:txBody>
          <a:bodyPr wrap="square" rtlCol="0">
            <a:spAutoFit/>
          </a:bodyPr>
          <a:lstStyle/>
          <a:p>
            <a:r>
              <a:rPr lang="zh-CN" altLang="en-US" sz="3000" dirty="0" smtClean="0">
                <a:latin typeface="华文仿宋" panose="02010600040101010101" pitchFamily="2" charset="-122"/>
                <a:ea typeface="华文仿宋" panose="02010600040101010101" pitchFamily="2" charset="-122"/>
              </a:rPr>
              <a:t>（</a:t>
            </a:r>
            <a:r>
              <a:rPr lang="en-US" altLang="zh-CN" sz="3000" dirty="0" smtClean="0">
                <a:latin typeface="华文仿宋" panose="02010600040101010101" pitchFamily="2" charset="-122"/>
                <a:ea typeface="华文仿宋" panose="02010600040101010101" pitchFamily="2" charset="-122"/>
              </a:rPr>
              <a:t>2</a:t>
            </a:r>
            <a:r>
              <a:rPr lang="zh-CN" altLang="en-US" sz="3000" dirty="0" smtClean="0">
                <a:latin typeface="华文仿宋" panose="02010600040101010101" pitchFamily="2" charset="-122"/>
                <a:ea typeface="华文仿宋" panose="02010600040101010101" pitchFamily="2" charset="-122"/>
              </a:rPr>
              <a:t>）</a:t>
            </a:r>
            <a:r>
              <a:rPr lang="en-US" altLang="zh-CN" sz="3000" dirty="0" smtClean="0">
                <a:latin typeface="华文仿宋" panose="02010600040101010101" pitchFamily="2" charset="-122"/>
                <a:ea typeface="华文仿宋" panose="02010600040101010101" pitchFamily="2" charset="-122"/>
              </a:rPr>
              <a:t>print(“</a:t>
            </a:r>
            <a:r>
              <a:rPr lang="zh-CN" altLang="en-US" sz="3000" dirty="0" smtClean="0">
                <a:latin typeface="华文仿宋" panose="02010600040101010101" pitchFamily="2" charset="-122"/>
                <a:ea typeface="华文仿宋" panose="02010600040101010101" pitchFamily="2" charset="-122"/>
              </a:rPr>
              <a:t>输出信息</a:t>
            </a:r>
            <a:r>
              <a:rPr lang="en-US" altLang="zh-CN" sz="3000" dirty="0" smtClean="0">
                <a:latin typeface="华文仿宋" panose="02010600040101010101" pitchFamily="2" charset="-122"/>
                <a:ea typeface="华文仿宋" panose="02010600040101010101" pitchFamily="2" charset="-122"/>
              </a:rPr>
              <a:t>”</a:t>
            </a:r>
            <a:r>
              <a:rPr lang="zh-CN" altLang="en-US" sz="3000" dirty="0" smtClean="0">
                <a:latin typeface="华文仿宋" panose="02010600040101010101" pitchFamily="2" charset="-122"/>
                <a:ea typeface="华文仿宋" panose="02010600040101010101" pitchFamily="2" charset="-122"/>
              </a:rPr>
              <a:t>，项</a:t>
            </a:r>
            <a:r>
              <a:rPr lang="en-US" altLang="zh-CN" sz="3000" dirty="0" smtClean="0">
                <a:latin typeface="华文仿宋" panose="02010600040101010101" pitchFamily="2" charset="-122"/>
                <a:ea typeface="华文仿宋" panose="02010600040101010101" pitchFamily="2" charset="-122"/>
              </a:rPr>
              <a:t>1</a:t>
            </a:r>
            <a:r>
              <a:rPr lang="zh-CN" altLang="en-US" sz="3000" dirty="0" smtClean="0">
                <a:latin typeface="华文仿宋" panose="02010600040101010101" pitchFamily="2" charset="-122"/>
                <a:ea typeface="华文仿宋" panose="02010600040101010101" pitchFamily="2" charset="-122"/>
              </a:rPr>
              <a:t>，</a:t>
            </a:r>
            <a:r>
              <a:rPr lang="en-US" altLang="zh-CN" sz="3000" dirty="0" smtClean="0">
                <a:latin typeface="华文仿宋" panose="02010600040101010101" pitchFamily="2" charset="-122"/>
                <a:ea typeface="华文仿宋" panose="02010600040101010101" pitchFamily="2" charset="-122"/>
              </a:rPr>
              <a:t>……</a:t>
            </a:r>
            <a:r>
              <a:rPr lang="zh-CN" altLang="en-US" sz="3000" dirty="0" smtClean="0">
                <a:latin typeface="华文仿宋" panose="02010600040101010101" pitchFamily="2" charset="-122"/>
                <a:ea typeface="华文仿宋" panose="02010600040101010101" pitchFamily="2" charset="-122"/>
              </a:rPr>
              <a:t>，项</a:t>
            </a:r>
            <a:r>
              <a:rPr lang="en-US" altLang="zh-CN" sz="3000" dirty="0" smtClean="0">
                <a:latin typeface="华文仿宋" panose="02010600040101010101" pitchFamily="2" charset="-122"/>
                <a:ea typeface="华文仿宋" panose="02010600040101010101" pitchFamily="2" charset="-122"/>
              </a:rPr>
              <a:t>2</a:t>
            </a:r>
            <a:r>
              <a:rPr lang="zh-CN" altLang="en-US" sz="3000" dirty="0" smtClean="0">
                <a:latin typeface="华文仿宋" panose="02010600040101010101" pitchFamily="2" charset="-122"/>
                <a:ea typeface="华文仿宋" panose="02010600040101010101" pitchFamily="2" charset="-122"/>
              </a:rPr>
              <a:t>）</a:t>
            </a:r>
            <a:endParaRPr lang="zh-CN" altLang="en-US" sz="3000" dirty="0">
              <a:latin typeface="华文仿宋" panose="02010600040101010101" pitchFamily="2" charset="-122"/>
              <a:ea typeface="华文仿宋" panose="02010600040101010101" pitchFamily="2" charset="-122"/>
            </a:endParaRPr>
          </a:p>
        </p:txBody>
      </p:sp>
      <p:sp>
        <p:nvSpPr>
          <p:cNvPr id="3" name="文本框 2"/>
          <p:cNvSpPr txBox="1"/>
          <p:nvPr/>
        </p:nvSpPr>
        <p:spPr>
          <a:xfrm>
            <a:off x="4189750" y="1277743"/>
            <a:ext cx="2241029" cy="646331"/>
          </a:xfrm>
          <a:prstGeom prst="rect">
            <a:avLst/>
          </a:prstGeom>
          <a:noFill/>
          <a:ln>
            <a:solidFill>
              <a:schemeClr val="accent1"/>
            </a:solidFill>
          </a:ln>
        </p:spPr>
        <p:txBody>
          <a:bodyPr wrap="square" rtlCol="0">
            <a:spAutoFit/>
          </a:bodyPr>
          <a:lstStyle/>
          <a:p>
            <a:pPr algn="ctr"/>
            <a:r>
              <a:rPr lang="en-US" altLang="zh-CN" sz="3600" dirty="0" smtClean="0">
                <a:latin typeface="华文仿宋" panose="02010600040101010101" pitchFamily="2" charset="-122"/>
                <a:ea typeface="华文仿宋" panose="02010600040101010101" pitchFamily="2" charset="-122"/>
              </a:rPr>
              <a:t>print</a:t>
            </a:r>
            <a:r>
              <a:rPr lang="zh-CN" altLang="en-US" sz="3600" dirty="0" smtClean="0">
                <a:latin typeface="华文仿宋" panose="02010600040101010101" pitchFamily="2" charset="-122"/>
                <a:ea typeface="华文仿宋" panose="02010600040101010101" pitchFamily="2" charset="-122"/>
              </a:rPr>
              <a:t>语句</a:t>
            </a:r>
            <a:endParaRPr lang="zh-CN" altLang="en-US" sz="3600" dirty="0">
              <a:latin typeface="华文仿宋" panose="02010600040101010101" pitchFamily="2" charset="-122"/>
              <a:ea typeface="华文仿宋" panose="02010600040101010101" pitchFamily="2" charset="-122"/>
            </a:endParaRPr>
          </a:p>
        </p:txBody>
      </p:sp>
      <p:sp>
        <p:nvSpPr>
          <p:cNvPr id="6" name="文本框 5"/>
          <p:cNvSpPr txBox="1"/>
          <p:nvPr/>
        </p:nvSpPr>
        <p:spPr>
          <a:xfrm>
            <a:off x="1851283" y="4834628"/>
            <a:ext cx="7435123" cy="553998"/>
          </a:xfrm>
          <a:prstGeom prst="rect">
            <a:avLst/>
          </a:prstGeom>
          <a:noFill/>
        </p:spPr>
        <p:txBody>
          <a:bodyPr wrap="square" rtlCol="0">
            <a:spAutoFit/>
          </a:bodyPr>
          <a:lstStyle/>
          <a:p>
            <a:r>
              <a:rPr lang="zh-CN" altLang="en-US" sz="3000" dirty="0" smtClean="0">
                <a:latin typeface="华文仿宋" panose="02010600040101010101" pitchFamily="2" charset="-122"/>
                <a:ea typeface="华文仿宋" panose="02010600040101010101" pitchFamily="2" charset="-122"/>
              </a:rPr>
              <a:t>（</a:t>
            </a:r>
            <a:r>
              <a:rPr lang="en-US" altLang="zh-CN" sz="3000" dirty="0" smtClean="0">
                <a:latin typeface="华文仿宋" panose="02010600040101010101" pitchFamily="2" charset="-122"/>
                <a:ea typeface="华文仿宋" panose="02010600040101010101" pitchFamily="2" charset="-122"/>
              </a:rPr>
              <a:t>3</a:t>
            </a:r>
            <a:r>
              <a:rPr lang="zh-CN" altLang="en-US" sz="3000" dirty="0" smtClean="0">
                <a:latin typeface="华文仿宋" panose="02010600040101010101" pitchFamily="2" charset="-122"/>
                <a:ea typeface="华文仿宋" panose="02010600040101010101" pitchFamily="2" charset="-122"/>
              </a:rPr>
              <a:t>）</a:t>
            </a:r>
            <a:r>
              <a:rPr lang="en-US" altLang="zh-CN" sz="3000" dirty="0" smtClean="0">
                <a:latin typeface="华文仿宋" panose="02010600040101010101" pitchFamily="2" charset="-122"/>
                <a:ea typeface="华文仿宋" panose="02010600040101010101" pitchFamily="2" charset="-122"/>
              </a:rPr>
              <a:t>print(“{}+{}={}”.format(</a:t>
            </a:r>
            <a:r>
              <a:rPr lang="en-US" altLang="zh-CN" sz="3000" dirty="0" err="1" smtClean="0">
                <a:latin typeface="华文仿宋" panose="02010600040101010101" pitchFamily="2" charset="-122"/>
                <a:ea typeface="华文仿宋" panose="02010600040101010101" pitchFamily="2" charset="-122"/>
              </a:rPr>
              <a:t>a,b,c</a:t>
            </a:r>
            <a:r>
              <a:rPr lang="en-US" altLang="zh-CN" sz="3000" dirty="0" smtClean="0">
                <a:latin typeface="华文仿宋" panose="02010600040101010101" pitchFamily="2" charset="-122"/>
                <a:ea typeface="华文仿宋" panose="02010600040101010101" pitchFamily="2" charset="-122"/>
              </a:rPr>
              <a:t>)</a:t>
            </a:r>
            <a:r>
              <a:rPr lang="zh-CN" altLang="en-US" sz="3000" dirty="0" smtClean="0">
                <a:latin typeface="华文仿宋" panose="02010600040101010101" pitchFamily="2" charset="-122"/>
                <a:ea typeface="华文仿宋" panose="02010600040101010101" pitchFamily="2" charset="-122"/>
              </a:rPr>
              <a:t>）</a:t>
            </a:r>
            <a:endParaRPr lang="zh-CN" altLang="en-US" sz="3000" dirty="0">
              <a:latin typeface="华文仿宋" panose="02010600040101010101" pitchFamily="2" charset="-122"/>
              <a:ea typeface="华文仿宋" panose="02010600040101010101" pitchFamily="2" charset="-122"/>
            </a:endParaRPr>
          </a:p>
        </p:txBody>
      </p:sp>
      <p:sp>
        <p:nvSpPr>
          <p:cNvPr id="7" name="文本框 6"/>
          <p:cNvSpPr txBox="1"/>
          <p:nvPr/>
        </p:nvSpPr>
        <p:spPr>
          <a:xfrm>
            <a:off x="1079292" y="2045821"/>
            <a:ext cx="3035508" cy="584775"/>
          </a:xfrm>
          <a:prstGeom prst="rect">
            <a:avLst/>
          </a:prstGeom>
          <a:noFill/>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三种语句格式</a:t>
            </a:r>
            <a:r>
              <a:rPr lang="en-US" altLang="zh-CN" sz="3200" dirty="0" smtClean="0">
                <a:latin typeface="华文仿宋" panose="02010600040101010101" pitchFamily="2" charset="-122"/>
                <a:ea typeface="华文仿宋" panose="02010600040101010101" pitchFamily="2" charset="-122"/>
              </a:rPr>
              <a:t>:</a:t>
            </a:r>
            <a:endParaRPr lang="zh-CN" altLang="en-US" sz="3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748131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10110460" cy="646331"/>
          </a:xfrm>
          <a:prstGeom prst="rect">
            <a:avLst/>
          </a:prstGeom>
          <a:noFill/>
        </p:spPr>
        <p:txBody>
          <a:bodyPr wrap="non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程序案例</a:t>
            </a:r>
            <a:r>
              <a:rPr lang="en-US" altLang="zh-CN" sz="3600" dirty="0" smtClean="0">
                <a:solidFill>
                  <a:srgbClr val="FFFF00"/>
                </a:solidFill>
                <a:latin typeface="黑体" panose="02010609060101010101" pitchFamily="49" charset="-122"/>
                <a:ea typeface="黑体" panose="02010609060101010101" pitchFamily="49" charset="-122"/>
              </a:rPr>
              <a:t>1</a:t>
            </a:r>
            <a:r>
              <a:rPr lang="zh-CN" altLang="en-US" sz="3600" dirty="0" smtClean="0">
                <a:solidFill>
                  <a:srgbClr val="FFFF00"/>
                </a:solidFill>
                <a:latin typeface="黑体" panose="02010609060101010101" pitchFamily="49" charset="-122"/>
                <a:ea typeface="黑体" panose="02010609060101010101" pitchFamily="49" charset="-122"/>
              </a:rPr>
              <a:t>：对任意输入的正数</a:t>
            </a:r>
            <a:r>
              <a:rPr lang="en-US" altLang="zh-CN" sz="3600" dirty="0" smtClean="0">
                <a:solidFill>
                  <a:srgbClr val="FFFF00"/>
                </a:solidFill>
                <a:latin typeface="黑体" panose="02010609060101010101" pitchFamily="49" charset="-122"/>
                <a:ea typeface="黑体" panose="02010609060101010101" pitchFamily="49" charset="-122"/>
              </a:rPr>
              <a:t>a,</a:t>
            </a:r>
            <a:r>
              <a:rPr lang="zh-CN" altLang="en-US" sz="3600" dirty="0" smtClean="0">
                <a:solidFill>
                  <a:srgbClr val="FFFF00"/>
                </a:solidFill>
                <a:latin typeface="黑体" panose="02010609060101010101" pitchFamily="49" charset="-122"/>
                <a:ea typeface="黑体" panose="02010609060101010101" pitchFamily="49" charset="-122"/>
              </a:rPr>
              <a:t>编程求圆的面积</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2" name="文本框 1"/>
          <p:cNvSpPr txBox="1"/>
          <p:nvPr/>
        </p:nvSpPr>
        <p:spPr>
          <a:xfrm>
            <a:off x="3681027" y="3170419"/>
            <a:ext cx="3672800" cy="584775"/>
          </a:xfrm>
          <a:prstGeom prst="rect">
            <a:avLst/>
          </a:prstGeom>
          <a:noFill/>
        </p:spPr>
        <p:txBody>
          <a:bodyPr wrap="none" rtlCol="0">
            <a:spAutoFit/>
          </a:bodyPr>
          <a:lstStyle/>
          <a:p>
            <a:r>
              <a:rPr lang="zh-CN" altLang="en-US" sz="3200" dirty="0" smtClean="0">
                <a:latin typeface="仿宋" panose="02010609060101010101" pitchFamily="49" charset="-122"/>
                <a:ea typeface="仿宋" panose="02010609060101010101" pitchFamily="49" charset="-122"/>
              </a:rPr>
              <a:t>按</a:t>
            </a:r>
            <a:r>
              <a:rPr lang="en-US" altLang="zh-CN" sz="3200" dirty="0" smtClean="0">
                <a:latin typeface="仿宋" panose="02010609060101010101" pitchFamily="49" charset="-122"/>
                <a:ea typeface="仿宋" panose="02010609060101010101" pitchFamily="49" charset="-122"/>
              </a:rPr>
              <a:t>IPO</a:t>
            </a:r>
            <a:r>
              <a:rPr lang="zh-CN" altLang="en-US" sz="3200" dirty="0" smtClean="0">
                <a:latin typeface="仿宋" panose="02010609060101010101" pitchFamily="49" charset="-122"/>
                <a:ea typeface="仿宋" panose="02010609060101010101" pitchFamily="49" charset="-122"/>
              </a:rPr>
              <a:t>方法来编写：</a:t>
            </a:r>
            <a:endParaRPr lang="zh-CN" altLang="en-US" sz="32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688992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872793" y="2821069"/>
            <a:ext cx="765908" cy="765908"/>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4800" b="1" dirty="0" smtClean="0">
                <a:latin typeface="黑体" panose="02010609060101010101" pitchFamily="49" charset="-122"/>
                <a:ea typeface="黑体" panose="02010609060101010101" pitchFamily="49" charset="-122"/>
              </a:rPr>
              <a:t>2</a:t>
            </a:r>
            <a:endParaRPr lang="zh-CN" altLang="en-US" sz="4800" b="1" dirty="0">
              <a:latin typeface="黑体" panose="02010609060101010101" pitchFamily="49" charset="-122"/>
              <a:ea typeface="黑体" panose="02010609060101010101" pitchFamily="49" charset="-122"/>
            </a:endParaRPr>
          </a:p>
        </p:txBody>
      </p:sp>
      <p:sp>
        <p:nvSpPr>
          <p:cNvPr id="2" name="矩形 1"/>
          <p:cNvSpPr/>
          <p:nvPr/>
        </p:nvSpPr>
        <p:spPr>
          <a:xfrm>
            <a:off x="3638701" y="2323682"/>
            <a:ext cx="6996822" cy="1263295"/>
          </a:xfrm>
          <a:prstGeom prst="rect">
            <a:avLst/>
          </a:prstGeom>
        </p:spPr>
        <p:txBody>
          <a:bodyPr wrap="square">
            <a:spAutoFit/>
          </a:bodyPr>
          <a:lstStyle/>
          <a:p>
            <a:pPr>
              <a:lnSpc>
                <a:spcPct val="200000"/>
              </a:lnSpc>
            </a:pPr>
            <a:r>
              <a:rPr lang="en-US" altLang="zh-CN" sz="4400" b="1" dirty="0" smtClean="0"/>
              <a:t>Python</a:t>
            </a:r>
            <a:r>
              <a:rPr lang="zh-CN" altLang="en-US" sz="4400" b="1" dirty="0" smtClean="0"/>
              <a:t>语法基础及简单编程</a:t>
            </a:r>
            <a:endParaRPr lang="zh-CN" altLang="en-US" sz="4400" b="1" dirty="0"/>
          </a:p>
        </p:txBody>
      </p:sp>
    </p:spTree>
    <p:extLst>
      <p:ext uri="{BB962C8B-B14F-4D97-AF65-F5344CB8AC3E}">
        <p14:creationId xmlns:p14="http://schemas.microsoft.com/office/powerpoint/2010/main" val="2532520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80348" y="2630773"/>
            <a:ext cx="5493812" cy="646331"/>
          </a:xfrm>
          <a:prstGeom prst="rect">
            <a:avLst/>
          </a:prstGeom>
          <a:noFill/>
        </p:spPr>
        <p:txBody>
          <a:bodyPr wrap="none" rtlCol="0">
            <a:spAutoFit/>
          </a:bodyPr>
          <a:lstStyle/>
          <a:p>
            <a:r>
              <a:rPr lang="en-US" altLang="zh-CN" sz="3600" dirty="0" smtClean="0">
                <a:solidFill>
                  <a:srgbClr val="FFFF00"/>
                </a:solidFill>
                <a:latin typeface="黑体" panose="02010609060101010101" pitchFamily="49" charset="-122"/>
                <a:ea typeface="黑体" panose="02010609060101010101" pitchFamily="49" charset="-122"/>
              </a:rPr>
              <a:t>(1)Python</a:t>
            </a:r>
            <a:r>
              <a:rPr lang="zh-CN" altLang="en-US" sz="3600" dirty="0" smtClean="0">
                <a:solidFill>
                  <a:srgbClr val="FFFF00"/>
                </a:solidFill>
                <a:latin typeface="黑体" panose="02010609060101010101" pitchFamily="49" charset="-122"/>
                <a:ea typeface="黑体" panose="02010609060101010101" pitchFamily="49" charset="-122"/>
              </a:rPr>
              <a:t>程序中数的表示</a:t>
            </a:r>
            <a:endParaRPr lang="zh-CN" altLang="en-US" sz="3600" dirty="0">
              <a:solidFill>
                <a:srgbClr val="FFFF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134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84026" y="2076057"/>
            <a:ext cx="8724275" cy="2308324"/>
          </a:xfrm>
          <a:prstGeom prst="rect">
            <a:avLst/>
          </a:prstGeom>
          <a:noFill/>
        </p:spPr>
        <p:txBody>
          <a:bodyPr wrap="square" rtlCol="0">
            <a:spAutoFit/>
          </a:bodyPr>
          <a:lstStyle/>
          <a:p>
            <a:pPr>
              <a:lnSpc>
                <a:spcPct val="150000"/>
              </a:lnSpc>
            </a:pPr>
            <a:r>
              <a:rPr lang="zh-CN" altLang="en-US" sz="3200" dirty="0" smtClean="0">
                <a:solidFill>
                  <a:srgbClr val="FFFF00"/>
                </a:solidFill>
                <a:latin typeface="仿宋" panose="02010609060101010101" pitchFamily="49" charset="-122"/>
                <a:ea typeface="仿宋" panose="02010609060101010101" pitchFamily="49" charset="-122"/>
              </a:rPr>
              <a:t>常量：</a:t>
            </a:r>
            <a:r>
              <a:rPr lang="zh-CN" altLang="en-US" sz="3200" dirty="0" smtClean="0">
                <a:latin typeface="仿宋" panose="02010609060101010101" pitchFamily="49" charset="-122"/>
                <a:ea typeface="仿宋" panose="02010609060101010101" pitchFamily="49" charset="-122"/>
              </a:rPr>
              <a:t>是一个具体的、固定不变的值，如：</a:t>
            </a:r>
            <a:endParaRPr lang="en-US" altLang="zh-CN" sz="3200" dirty="0" smtClean="0">
              <a:latin typeface="仿宋" panose="02010609060101010101" pitchFamily="49" charset="-122"/>
              <a:ea typeface="仿宋" panose="02010609060101010101" pitchFamily="49" charset="-122"/>
            </a:endParaRPr>
          </a:p>
          <a:p>
            <a:pPr>
              <a:lnSpc>
                <a:spcPct val="150000"/>
              </a:lnSpc>
            </a:pPr>
            <a:endParaRPr lang="en-US" altLang="zh-CN" sz="3200" dirty="0" smtClean="0">
              <a:latin typeface="仿宋" panose="02010609060101010101" pitchFamily="49" charset="-122"/>
              <a:ea typeface="仿宋" panose="02010609060101010101" pitchFamily="49" charset="-122"/>
            </a:endParaRPr>
          </a:p>
          <a:p>
            <a:pPr>
              <a:lnSpc>
                <a:spcPct val="150000"/>
              </a:lnSpc>
            </a:pPr>
            <a:r>
              <a:rPr lang="en-US" altLang="zh-CN" sz="3200" dirty="0" smtClean="0">
                <a:latin typeface="仿宋" panose="02010609060101010101" pitchFamily="49" charset="-122"/>
                <a:ea typeface="仿宋" panose="02010609060101010101" pitchFamily="49" charset="-122"/>
              </a:rPr>
              <a:t>32</a:t>
            </a:r>
            <a:r>
              <a:rPr lang="zh-CN" altLang="en-US" sz="3200" dirty="0" smtClean="0">
                <a:latin typeface="仿宋" panose="02010609060101010101" pitchFamily="49" charset="-122"/>
                <a:ea typeface="仿宋" panose="02010609060101010101" pitchFamily="49" charset="-122"/>
              </a:rPr>
              <a:t>，</a:t>
            </a:r>
            <a:r>
              <a:rPr lang="en-US" altLang="zh-CN" sz="3200" dirty="0" smtClean="0">
                <a:latin typeface="仿宋" panose="02010609060101010101" pitchFamily="49" charset="-122"/>
                <a:ea typeface="仿宋" panose="02010609060101010101" pitchFamily="49" charset="-122"/>
              </a:rPr>
              <a:t>’a’</a:t>
            </a:r>
            <a:r>
              <a:rPr lang="zh-CN" altLang="en-US" sz="3200" dirty="0" smtClean="0">
                <a:latin typeface="仿宋" panose="02010609060101010101" pitchFamily="49" charset="-122"/>
                <a:ea typeface="仿宋" panose="02010609060101010101" pitchFamily="49" charset="-122"/>
              </a:rPr>
              <a:t>，“</a:t>
            </a:r>
            <a:r>
              <a:rPr lang="en-US" altLang="zh-CN" sz="3200" dirty="0" smtClean="0">
                <a:latin typeface="仿宋" panose="02010609060101010101" pitchFamily="49" charset="-122"/>
                <a:ea typeface="仿宋" panose="02010609060101010101" pitchFamily="49" charset="-122"/>
              </a:rPr>
              <a:t>123</a:t>
            </a:r>
            <a:r>
              <a:rPr lang="zh-CN" altLang="en-US" sz="3200" dirty="0" smtClean="0">
                <a:latin typeface="仿宋" panose="02010609060101010101" pitchFamily="49" charset="-122"/>
                <a:ea typeface="仿宋" panose="02010609060101010101" pitchFamily="49" charset="-122"/>
              </a:rPr>
              <a:t>”</a:t>
            </a:r>
            <a:endParaRPr lang="zh-CN" altLang="en-US" sz="32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42226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734518" y="865442"/>
            <a:ext cx="10658007" cy="1454244"/>
          </a:xfrm>
          <a:prstGeom prst="rect">
            <a:avLst/>
          </a:prstGeom>
          <a:noFill/>
        </p:spPr>
        <p:txBody>
          <a:bodyPr wrap="square" rtlCol="0">
            <a:spAutoFit/>
          </a:bodyPr>
          <a:lstStyle/>
          <a:p>
            <a:pPr>
              <a:lnSpc>
                <a:spcPct val="150000"/>
              </a:lnSpc>
            </a:pPr>
            <a:r>
              <a:rPr lang="zh-CN" altLang="en-US" sz="3200" dirty="0" smtClean="0">
                <a:solidFill>
                  <a:srgbClr val="FFFF00"/>
                </a:solidFill>
                <a:latin typeface="仿宋" panose="02010609060101010101" pitchFamily="49" charset="-122"/>
                <a:ea typeface="仿宋" panose="02010609060101010101" pitchFamily="49" charset="-122"/>
              </a:rPr>
              <a:t>变量：</a:t>
            </a:r>
            <a:r>
              <a:rPr lang="zh-CN" altLang="en-US" sz="3200" dirty="0">
                <a:latin typeface="仿宋" panose="02010609060101010101" pitchFamily="49" charset="-122"/>
                <a:ea typeface="仿宋" panose="02010609060101010101" pitchFamily="49" charset="-122"/>
              </a:rPr>
              <a:t>是</a:t>
            </a:r>
            <a:r>
              <a:rPr lang="zh-CN" altLang="en-US" sz="3200" dirty="0" smtClean="0">
                <a:latin typeface="仿宋" panose="02010609060101010101" pitchFamily="49" charset="-122"/>
                <a:ea typeface="仿宋" panose="02010609060101010101" pitchFamily="49" charset="-122"/>
              </a:rPr>
              <a:t>用于存放数据的内存空间，可根据保存数据的需要，人为取一个名字来向计算机要空间。</a:t>
            </a:r>
            <a:endParaRPr lang="en-US" altLang="zh-CN" sz="3200" dirty="0" smtClean="0">
              <a:latin typeface="仿宋" panose="02010609060101010101" pitchFamily="49" charset="-122"/>
              <a:ea typeface="仿宋" panose="02010609060101010101" pitchFamily="49" charset="-122"/>
            </a:endParaRPr>
          </a:p>
        </p:txBody>
      </p:sp>
      <p:sp>
        <p:nvSpPr>
          <p:cNvPr id="6" name="文本框 5"/>
          <p:cNvSpPr txBox="1"/>
          <p:nvPr/>
        </p:nvSpPr>
        <p:spPr>
          <a:xfrm>
            <a:off x="2735704" y="2833143"/>
            <a:ext cx="5724644" cy="2308324"/>
          </a:xfrm>
          <a:prstGeom prst="rect">
            <a:avLst/>
          </a:prstGeom>
          <a:noFill/>
          <a:ln>
            <a:solidFill>
              <a:schemeClr val="accent1"/>
            </a:solidFill>
          </a:ln>
        </p:spPr>
        <p:txBody>
          <a:bodyPr wrap="none" rtlCol="0">
            <a:spAutoFit/>
          </a:bodyPr>
          <a:lstStyle/>
          <a:p>
            <a:r>
              <a:rPr lang="en-US" altLang="zh-CN" sz="3600" dirty="0">
                <a:latin typeface="仿宋" panose="02010609060101010101" pitchFamily="49" charset="-122"/>
                <a:ea typeface="仿宋" panose="02010609060101010101" pitchFamily="49" charset="-122"/>
              </a:rPr>
              <a:t>a=</a:t>
            </a:r>
            <a:r>
              <a:rPr lang="en-US" altLang="zh-CN" sz="3600" dirty="0" err="1">
                <a:latin typeface="仿宋" panose="02010609060101010101" pitchFamily="49" charset="-122"/>
                <a:ea typeface="仿宋" panose="02010609060101010101" pitchFamily="49" charset="-122"/>
              </a:rPr>
              <a:t>eval</a:t>
            </a:r>
            <a:r>
              <a:rPr lang="en-US" altLang="zh-CN" sz="3600" dirty="0">
                <a:latin typeface="仿宋" panose="02010609060101010101" pitchFamily="49" charset="-122"/>
                <a:ea typeface="仿宋" panose="02010609060101010101" pitchFamily="49" charset="-122"/>
              </a:rPr>
              <a:t>(input("</a:t>
            </a:r>
            <a:r>
              <a:rPr lang="zh-CN" altLang="en-US" sz="3600" dirty="0">
                <a:latin typeface="仿宋" panose="02010609060101010101" pitchFamily="49" charset="-122"/>
                <a:ea typeface="仿宋" panose="02010609060101010101" pitchFamily="49" charset="-122"/>
              </a:rPr>
              <a:t>输入</a:t>
            </a:r>
            <a:r>
              <a:rPr lang="en-US" altLang="zh-CN" sz="3600" dirty="0">
                <a:latin typeface="仿宋" panose="02010609060101010101" pitchFamily="49" charset="-122"/>
                <a:ea typeface="仿宋" panose="02010609060101010101" pitchFamily="49" charset="-122"/>
              </a:rPr>
              <a:t>a</a:t>
            </a:r>
            <a:r>
              <a:rPr lang="zh-CN" altLang="en-US" sz="3600" dirty="0">
                <a:latin typeface="仿宋" panose="02010609060101010101" pitchFamily="49" charset="-122"/>
                <a:ea typeface="仿宋" panose="02010609060101010101" pitchFamily="49" charset="-122"/>
              </a:rPr>
              <a:t>：</a:t>
            </a:r>
            <a:r>
              <a:rPr lang="en-US" altLang="zh-CN" sz="3600" dirty="0">
                <a:latin typeface="仿宋" panose="02010609060101010101" pitchFamily="49" charset="-122"/>
                <a:ea typeface="仿宋" panose="02010609060101010101" pitchFamily="49" charset="-122"/>
              </a:rPr>
              <a:t>"))</a:t>
            </a:r>
          </a:p>
          <a:p>
            <a:r>
              <a:rPr lang="en-US" altLang="zh-CN" sz="3600" dirty="0">
                <a:latin typeface="仿宋" panose="02010609060101010101" pitchFamily="49" charset="-122"/>
                <a:ea typeface="仿宋" panose="02010609060101010101" pitchFamily="49" charset="-122"/>
              </a:rPr>
              <a:t>b=</a:t>
            </a:r>
            <a:r>
              <a:rPr lang="en-US" altLang="zh-CN" sz="3600" dirty="0" err="1">
                <a:latin typeface="仿宋" panose="02010609060101010101" pitchFamily="49" charset="-122"/>
                <a:ea typeface="仿宋" panose="02010609060101010101" pitchFamily="49" charset="-122"/>
              </a:rPr>
              <a:t>eval</a:t>
            </a:r>
            <a:r>
              <a:rPr lang="en-US" altLang="zh-CN" sz="3600" dirty="0">
                <a:latin typeface="仿宋" panose="02010609060101010101" pitchFamily="49" charset="-122"/>
                <a:ea typeface="仿宋" panose="02010609060101010101" pitchFamily="49" charset="-122"/>
              </a:rPr>
              <a:t>(input("</a:t>
            </a:r>
            <a:r>
              <a:rPr lang="zh-CN" altLang="en-US" sz="3600" dirty="0">
                <a:latin typeface="仿宋" panose="02010609060101010101" pitchFamily="49" charset="-122"/>
                <a:ea typeface="仿宋" panose="02010609060101010101" pitchFamily="49" charset="-122"/>
              </a:rPr>
              <a:t>输入</a:t>
            </a:r>
            <a:r>
              <a:rPr lang="en-US" altLang="zh-CN" sz="3600" dirty="0">
                <a:latin typeface="仿宋" panose="02010609060101010101" pitchFamily="49" charset="-122"/>
                <a:ea typeface="仿宋" panose="02010609060101010101" pitchFamily="49" charset="-122"/>
              </a:rPr>
              <a:t>b</a:t>
            </a:r>
            <a:r>
              <a:rPr lang="zh-CN" altLang="en-US" sz="3600" dirty="0">
                <a:latin typeface="仿宋" panose="02010609060101010101" pitchFamily="49" charset="-122"/>
                <a:ea typeface="仿宋" panose="02010609060101010101" pitchFamily="49" charset="-122"/>
              </a:rPr>
              <a:t>：</a:t>
            </a:r>
            <a:r>
              <a:rPr lang="en-US" altLang="zh-CN" sz="3600" dirty="0">
                <a:latin typeface="仿宋" panose="02010609060101010101" pitchFamily="49" charset="-122"/>
                <a:ea typeface="仿宋" panose="02010609060101010101" pitchFamily="49" charset="-122"/>
              </a:rPr>
              <a:t>"))</a:t>
            </a:r>
          </a:p>
          <a:p>
            <a:r>
              <a:rPr lang="en-US" altLang="zh-CN" sz="3600" dirty="0">
                <a:latin typeface="仿宋" panose="02010609060101010101" pitchFamily="49" charset="-122"/>
                <a:ea typeface="仿宋" panose="02010609060101010101" pitchFamily="49" charset="-122"/>
              </a:rPr>
              <a:t>c=</a:t>
            </a:r>
            <a:r>
              <a:rPr lang="en-US" altLang="zh-CN" sz="3600" dirty="0" err="1">
                <a:latin typeface="仿宋" panose="02010609060101010101" pitchFamily="49" charset="-122"/>
                <a:ea typeface="仿宋" panose="02010609060101010101" pitchFamily="49" charset="-122"/>
              </a:rPr>
              <a:t>eval</a:t>
            </a:r>
            <a:r>
              <a:rPr lang="en-US" altLang="zh-CN" sz="3600" dirty="0">
                <a:latin typeface="仿宋" panose="02010609060101010101" pitchFamily="49" charset="-122"/>
                <a:ea typeface="仿宋" panose="02010609060101010101" pitchFamily="49" charset="-122"/>
              </a:rPr>
              <a:t>(input("</a:t>
            </a:r>
            <a:r>
              <a:rPr lang="zh-CN" altLang="en-US" sz="3600" dirty="0">
                <a:latin typeface="仿宋" panose="02010609060101010101" pitchFamily="49" charset="-122"/>
                <a:ea typeface="仿宋" panose="02010609060101010101" pitchFamily="49" charset="-122"/>
              </a:rPr>
              <a:t>输入</a:t>
            </a:r>
            <a:r>
              <a:rPr lang="en-US" altLang="zh-CN" sz="3600" dirty="0">
                <a:latin typeface="仿宋" panose="02010609060101010101" pitchFamily="49" charset="-122"/>
                <a:ea typeface="仿宋" panose="02010609060101010101" pitchFamily="49" charset="-122"/>
              </a:rPr>
              <a:t>c</a:t>
            </a:r>
            <a:r>
              <a:rPr lang="zh-CN" altLang="en-US" sz="3600" dirty="0">
                <a:latin typeface="仿宋" panose="02010609060101010101" pitchFamily="49" charset="-122"/>
                <a:ea typeface="仿宋" panose="02010609060101010101" pitchFamily="49" charset="-122"/>
              </a:rPr>
              <a:t>：</a:t>
            </a:r>
            <a:r>
              <a:rPr lang="en-US" altLang="zh-CN" sz="3600" dirty="0">
                <a:latin typeface="仿宋" panose="02010609060101010101" pitchFamily="49" charset="-122"/>
                <a:ea typeface="仿宋" panose="02010609060101010101" pitchFamily="49" charset="-122"/>
              </a:rPr>
              <a:t>"))</a:t>
            </a:r>
          </a:p>
          <a:p>
            <a:r>
              <a:rPr lang="en-US" altLang="zh-CN" sz="3600" dirty="0">
                <a:latin typeface="仿宋" panose="02010609060101010101" pitchFamily="49" charset="-122"/>
                <a:ea typeface="仿宋" panose="02010609060101010101" pitchFamily="49" charset="-122"/>
              </a:rPr>
              <a:t>d=b**2-4*a*c</a:t>
            </a:r>
          </a:p>
        </p:txBody>
      </p:sp>
    </p:spTree>
    <p:extLst>
      <p:ext uri="{BB962C8B-B14F-4D97-AF65-F5344CB8AC3E}">
        <p14:creationId xmlns:p14="http://schemas.microsoft.com/office/powerpoint/2010/main" val="211157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89350" y="626998"/>
            <a:ext cx="10365699" cy="3416320"/>
          </a:xfrm>
          <a:prstGeom prst="rect">
            <a:avLst/>
          </a:prstGeom>
        </p:spPr>
        <p:txBody>
          <a:bodyPr wrap="square">
            <a:spAutoFit/>
          </a:bodyPr>
          <a:lstStyle/>
          <a:p>
            <a:pPr lvl="0" defTabSz="914400">
              <a:lnSpc>
                <a:spcPct val="150000"/>
              </a:lnSpc>
              <a:defRPr/>
            </a:pPr>
            <a:r>
              <a:rPr lang="zh-CN" altLang="en-US" sz="3200" dirty="0" smtClean="0">
                <a:solidFill>
                  <a:srgbClr val="FFFF00"/>
                </a:solidFill>
                <a:latin typeface="仿宋" panose="02010609060101010101" pitchFamily="49" charset="-122"/>
                <a:ea typeface="仿宋" panose="02010609060101010101" pitchFamily="49" charset="-122"/>
              </a:rPr>
              <a:t>变量的命名规则</a:t>
            </a:r>
            <a:r>
              <a:rPr lang="zh-CN" altLang="en-US" sz="3200" dirty="0" smtClean="0">
                <a:latin typeface="仿宋" panose="02010609060101010101" pitchFamily="49" charset="-122"/>
                <a:ea typeface="仿宋" panose="02010609060101010101" pitchFamily="49" charset="-122"/>
              </a:rPr>
              <a:t>：</a:t>
            </a:r>
            <a:endParaRPr lang="en-US" altLang="zh-CN" sz="3200" dirty="0" smtClean="0">
              <a:latin typeface="仿宋" panose="02010609060101010101" pitchFamily="49" charset="-122"/>
              <a:ea typeface="仿宋" panose="02010609060101010101" pitchFamily="49" charset="-122"/>
            </a:endParaRPr>
          </a:p>
          <a:p>
            <a:pPr lvl="0" defTabSz="914400">
              <a:lnSpc>
                <a:spcPct val="150000"/>
              </a:lnSpc>
              <a:defRPr/>
            </a:pPr>
            <a:endParaRPr lang="en-US" altLang="zh-CN" sz="800" dirty="0" smtClean="0">
              <a:latin typeface="黑体" panose="02010609060101010101" pitchFamily="49" charset="-122"/>
              <a:ea typeface="黑体" panose="02010609060101010101" pitchFamily="49" charset="-122"/>
            </a:endParaRPr>
          </a:p>
          <a:p>
            <a:pPr lvl="0" defTabSz="914400">
              <a:lnSpc>
                <a:spcPct val="150000"/>
              </a:lnSpc>
              <a:defRPr/>
            </a:pPr>
            <a:r>
              <a:rPr lang="zh-CN" altLang="en-US" sz="3200" dirty="0" smtClean="0">
                <a:latin typeface="黑体" panose="02010609060101010101" pitchFamily="49" charset="-122"/>
                <a:ea typeface="黑体" panose="02010609060101010101" pitchFamily="49" charset="-122"/>
              </a:rPr>
              <a:t>①</a:t>
            </a:r>
            <a:r>
              <a:rPr lang="zh-CN" altLang="en-US" sz="3200" dirty="0" smtClean="0">
                <a:latin typeface="仿宋" panose="02010609060101010101" pitchFamily="49" charset="-122"/>
                <a:ea typeface="仿宋" panose="02010609060101010101" pitchFamily="49" charset="-122"/>
              </a:rPr>
              <a:t>以</a:t>
            </a:r>
            <a:r>
              <a:rPr lang="zh-CN" altLang="en-US" sz="3200" dirty="0">
                <a:latin typeface="仿宋" panose="02010609060101010101" pitchFamily="49" charset="-122"/>
                <a:ea typeface="仿宋" panose="02010609060101010101" pitchFamily="49" charset="-122"/>
              </a:rPr>
              <a:t>大小写字母、数字、下划线和汉字等字符组合来命名，但不能以数字</a:t>
            </a:r>
            <a:r>
              <a:rPr lang="zh-CN" altLang="en-US" sz="3200" dirty="0" smtClean="0">
                <a:latin typeface="仿宋" panose="02010609060101010101" pitchFamily="49" charset="-122"/>
                <a:ea typeface="仿宋" panose="02010609060101010101" pitchFamily="49" charset="-122"/>
              </a:rPr>
              <a:t>开头</a:t>
            </a:r>
            <a:r>
              <a:rPr lang="en-US" altLang="zh-CN" sz="3200" dirty="0" smtClean="0">
                <a:latin typeface="仿宋" panose="02010609060101010101" pitchFamily="49" charset="-122"/>
                <a:ea typeface="仿宋" panose="02010609060101010101" pitchFamily="49" charset="-122"/>
              </a:rPr>
              <a:t>;</a:t>
            </a:r>
          </a:p>
          <a:p>
            <a:pPr lvl="0" defTabSz="914400">
              <a:lnSpc>
                <a:spcPct val="150000"/>
              </a:lnSpc>
              <a:defRPr/>
            </a:pPr>
            <a:endParaRPr lang="en-US" altLang="zh-CN" sz="800" dirty="0" smtClean="0">
              <a:latin typeface="仿宋" panose="02010609060101010101" pitchFamily="49" charset="-122"/>
              <a:ea typeface="仿宋" panose="02010609060101010101" pitchFamily="49" charset="-122"/>
            </a:endParaRPr>
          </a:p>
          <a:p>
            <a:pPr lvl="0" defTabSz="914400">
              <a:lnSpc>
                <a:spcPct val="150000"/>
              </a:lnSpc>
              <a:defRPr/>
            </a:pPr>
            <a:r>
              <a:rPr lang="en-US" altLang="zh-CN" sz="3200" dirty="0" smtClean="0">
                <a:latin typeface="仿宋" panose="02010609060101010101" pitchFamily="49" charset="-122"/>
                <a:ea typeface="仿宋" panose="02010609060101010101" pitchFamily="49" charset="-122"/>
              </a:rPr>
              <a:t>②</a:t>
            </a:r>
            <a:r>
              <a:rPr lang="zh-CN" altLang="en-US" sz="3200" dirty="0" smtClean="0">
                <a:latin typeface="仿宋" panose="02010609060101010101" pitchFamily="49" charset="-122"/>
                <a:ea typeface="仿宋" panose="02010609060101010101" pitchFamily="49" charset="-122"/>
              </a:rPr>
              <a:t>所命名字，不能</a:t>
            </a:r>
            <a:r>
              <a:rPr lang="zh-CN" altLang="en-US" sz="3200" dirty="0">
                <a:latin typeface="仿宋" panose="02010609060101010101" pitchFamily="49" charset="-122"/>
                <a:ea typeface="仿宋" panose="02010609060101010101" pitchFamily="49" charset="-122"/>
              </a:rPr>
              <a:t>与</a:t>
            </a:r>
            <a:r>
              <a:rPr lang="en-US" altLang="zh-CN" sz="3200" dirty="0">
                <a:latin typeface="仿宋" panose="02010609060101010101" pitchFamily="49" charset="-122"/>
                <a:ea typeface="仿宋" panose="02010609060101010101" pitchFamily="49" charset="-122"/>
              </a:rPr>
              <a:t>python</a:t>
            </a:r>
            <a:r>
              <a:rPr lang="zh-CN" altLang="en-US" sz="3200" dirty="0">
                <a:latin typeface="仿宋" panose="02010609060101010101" pitchFamily="49" charset="-122"/>
                <a:ea typeface="仿宋" panose="02010609060101010101" pitchFamily="49" charset="-122"/>
              </a:rPr>
              <a:t>中已</a:t>
            </a:r>
            <a:r>
              <a:rPr lang="zh-CN" altLang="en-US" sz="3200" dirty="0" smtClean="0">
                <a:latin typeface="仿宋" panose="02010609060101010101" pitchFamily="49" charset="-122"/>
                <a:ea typeface="仿宋" panose="02010609060101010101" pitchFamily="49" charset="-122"/>
              </a:rPr>
              <a:t>有特殊意义的</a:t>
            </a:r>
            <a:r>
              <a:rPr lang="zh-CN" altLang="en-US" sz="3200" dirty="0">
                <a:latin typeface="仿宋" panose="02010609060101010101" pitchFamily="49" charset="-122"/>
                <a:ea typeface="仿宋" panose="02010609060101010101" pitchFamily="49" charset="-122"/>
              </a:rPr>
              <a:t>名字冲突</a:t>
            </a:r>
            <a:r>
              <a:rPr lang="zh-CN" altLang="en-US" sz="3200" dirty="0" smtClean="0">
                <a:latin typeface="仿宋" panose="02010609060101010101" pitchFamily="49" charset="-122"/>
                <a:ea typeface="仿宋" panose="02010609060101010101" pitchFamily="49" charset="-122"/>
              </a:rPr>
              <a:t>了。</a:t>
            </a:r>
            <a:endParaRPr lang="zh-CN" altLang="en-US" sz="32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998586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01580" y="1656412"/>
            <a:ext cx="8461948" cy="1930208"/>
          </a:xfrm>
          <a:prstGeom prst="rect">
            <a:avLst/>
          </a:prstGeom>
          <a:noFill/>
          <a:ln>
            <a:noFill/>
          </a:ln>
        </p:spPr>
        <p:txBody>
          <a:bodyPr wrap="square" rtlCol="0">
            <a:spAutoFit/>
          </a:bodyPr>
          <a:lstStyle/>
          <a:p>
            <a:pPr>
              <a:lnSpc>
                <a:spcPct val="200000"/>
              </a:lnSpc>
            </a:pPr>
            <a:r>
              <a:rPr lang="zh-CN" altLang="en-US" sz="3200" dirty="0" smtClean="0">
                <a:latin typeface="华文仿宋" panose="02010600040101010101" pitchFamily="2" charset="-122"/>
                <a:ea typeface="华文仿宋" panose="02010600040101010101" pitchFamily="2" charset="-122"/>
              </a:rPr>
              <a:t>试一试，在下列字符串中找出符合规范的变量：</a:t>
            </a:r>
            <a:endParaRPr lang="en-US" altLang="zh-CN" sz="3200" dirty="0" smtClean="0">
              <a:latin typeface="华文仿宋" panose="02010600040101010101" pitchFamily="2" charset="-122"/>
              <a:ea typeface="华文仿宋" panose="02010600040101010101" pitchFamily="2" charset="-122"/>
            </a:endParaRPr>
          </a:p>
          <a:p>
            <a:pPr>
              <a:lnSpc>
                <a:spcPct val="200000"/>
              </a:lnSpc>
            </a:pPr>
            <a:r>
              <a:rPr lang="en-US" altLang="zh-CN" sz="3200" dirty="0" smtClean="0">
                <a:latin typeface="华文仿宋" panose="02010600040101010101" pitchFamily="2" charset="-122"/>
                <a:ea typeface="华文仿宋" panose="02010600040101010101" pitchFamily="2" charset="-122"/>
              </a:rPr>
              <a:t>x_move</a:t>
            </a:r>
            <a:r>
              <a:rPr lang="en-US" altLang="zh-CN" sz="3200" dirty="0">
                <a:latin typeface="华文仿宋" panose="02010600040101010101" pitchFamily="2" charset="-122"/>
                <a:ea typeface="华文仿宋" panose="02010600040101010101" pitchFamily="2" charset="-122"/>
              </a:rPr>
              <a:t>	</a:t>
            </a:r>
            <a:r>
              <a:rPr lang="en-US" altLang="zh-CN" sz="3200" dirty="0" smtClean="0">
                <a:latin typeface="华文仿宋" panose="02010600040101010101" pitchFamily="2" charset="-122"/>
                <a:ea typeface="华文仿宋" panose="02010600040101010101" pitchFamily="2" charset="-122"/>
              </a:rPr>
              <a:t>	delta</a:t>
            </a:r>
            <a:r>
              <a:rPr lang="en-US" altLang="zh-CN" sz="3200" dirty="0">
                <a:latin typeface="华文仿宋" panose="02010600040101010101" pitchFamily="2" charset="-122"/>
                <a:ea typeface="华文仿宋" panose="02010600040101010101" pitchFamily="2" charset="-122"/>
              </a:rPr>
              <a:t>	</a:t>
            </a:r>
            <a:r>
              <a:rPr lang="en-US" altLang="zh-CN" sz="3200" dirty="0" smtClean="0">
                <a:latin typeface="华文仿宋" panose="02010600040101010101" pitchFamily="2" charset="-122"/>
                <a:ea typeface="华文仿宋" panose="02010600040101010101" pitchFamily="2" charset="-122"/>
              </a:rPr>
              <a:t>	t1		</a:t>
            </a:r>
            <a:r>
              <a:rPr lang="en-US" altLang="zh-CN" sz="3200" dirty="0" err="1" smtClean="0">
                <a:latin typeface="华文仿宋" panose="02010600040101010101" pitchFamily="2" charset="-122"/>
                <a:ea typeface="华文仿宋" panose="02010600040101010101" pitchFamily="2" charset="-122"/>
              </a:rPr>
              <a:t>int</a:t>
            </a:r>
            <a:r>
              <a:rPr lang="en-US" altLang="zh-CN" sz="3200" dirty="0" smtClean="0">
                <a:latin typeface="华文仿宋" panose="02010600040101010101" pitchFamily="2" charset="-122"/>
                <a:ea typeface="华文仿宋" panose="02010600040101010101" pitchFamily="2" charset="-122"/>
              </a:rPr>
              <a:t>		for		2x</a:t>
            </a:r>
            <a:endParaRPr lang="zh-CN" altLang="en-US" sz="3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990333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01199" y="2817113"/>
            <a:ext cx="5882840" cy="584775"/>
          </a:xfrm>
          <a:prstGeom prst="rect">
            <a:avLst/>
          </a:prstGeom>
          <a:ln>
            <a:solidFill>
              <a:schemeClr val="accent1"/>
            </a:solidFill>
          </a:ln>
        </p:spPr>
        <p:txBody>
          <a:bodyPr wrap="square">
            <a:spAutoFit/>
          </a:bodyPr>
          <a:lstStyle/>
          <a:p>
            <a:r>
              <a:rPr lang="zh-CN" altLang="en-US" sz="3200" dirty="0" smtClean="0">
                <a:latin typeface="仿宋" panose="02010609060101010101" pitchFamily="49" charset="-122"/>
                <a:ea typeface="仿宋" panose="02010609060101010101" pitchFamily="49" charset="-122"/>
              </a:rPr>
              <a:t>变量名</a:t>
            </a:r>
            <a:r>
              <a:rPr lang="en-US" altLang="zh-CN" sz="3200" dirty="0" smtClean="0">
                <a:latin typeface="仿宋" panose="02010609060101010101" pitchFamily="49" charset="-122"/>
                <a:ea typeface="仿宋" panose="02010609060101010101" pitchFamily="49" charset="-122"/>
              </a:rPr>
              <a:t>=</a:t>
            </a:r>
            <a:r>
              <a:rPr lang="zh-CN" altLang="en-US" sz="3200" dirty="0" smtClean="0">
                <a:latin typeface="仿宋" panose="02010609060101010101" pitchFamily="49" charset="-122"/>
                <a:ea typeface="仿宋" panose="02010609060101010101" pitchFamily="49" charset="-122"/>
              </a:rPr>
              <a:t>表达式或具体的值</a:t>
            </a:r>
            <a:endParaRPr lang="zh-CN" altLang="en-US" sz="3200" dirty="0">
              <a:latin typeface="仿宋" panose="02010609060101010101" pitchFamily="49" charset="-122"/>
              <a:ea typeface="仿宋" panose="02010609060101010101" pitchFamily="49" charset="-122"/>
            </a:endParaRPr>
          </a:p>
        </p:txBody>
      </p:sp>
      <p:sp>
        <p:nvSpPr>
          <p:cNvPr id="4" name="文本框 3"/>
          <p:cNvSpPr txBox="1"/>
          <p:nvPr/>
        </p:nvSpPr>
        <p:spPr>
          <a:xfrm>
            <a:off x="734518" y="865442"/>
            <a:ext cx="10658007" cy="830997"/>
          </a:xfrm>
          <a:prstGeom prst="rect">
            <a:avLst/>
          </a:prstGeom>
          <a:noFill/>
        </p:spPr>
        <p:txBody>
          <a:bodyPr wrap="square" rtlCol="0">
            <a:spAutoFit/>
          </a:bodyPr>
          <a:lstStyle/>
          <a:p>
            <a:pPr>
              <a:lnSpc>
                <a:spcPct val="150000"/>
              </a:lnSpc>
            </a:pPr>
            <a:r>
              <a:rPr lang="zh-CN" altLang="en-US" sz="3200" dirty="0" smtClean="0">
                <a:solidFill>
                  <a:srgbClr val="FFFF00"/>
                </a:solidFill>
                <a:latin typeface="仿宋" panose="02010609060101010101" pitchFamily="49" charset="-122"/>
                <a:ea typeface="仿宋" panose="02010609060101010101" pitchFamily="49" charset="-122"/>
              </a:rPr>
              <a:t>变量的赋值：</a:t>
            </a:r>
            <a:endParaRPr lang="en-US" altLang="zh-CN" sz="3200" dirty="0" smtClean="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25016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872793" y="2821069"/>
            <a:ext cx="765908" cy="765908"/>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4800" b="1" dirty="0" smtClean="0">
                <a:latin typeface="黑体" panose="02010609060101010101" pitchFamily="49" charset="-122"/>
                <a:ea typeface="黑体" panose="02010609060101010101" pitchFamily="49" charset="-122"/>
              </a:rPr>
              <a:t>1</a:t>
            </a:r>
            <a:endParaRPr lang="zh-CN" altLang="en-US" sz="4800" b="1" dirty="0">
              <a:latin typeface="黑体" panose="02010609060101010101" pitchFamily="49" charset="-122"/>
              <a:ea typeface="黑体" panose="02010609060101010101" pitchFamily="49" charset="-122"/>
            </a:endParaRPr>
          </a:p>
        </p:txBody>
      </p:sp>
      <p:sp>
        <p:nvSpPr>
          <p:cNvPr id="2" name="矩形 1"/>
          <p:cNvSpPr/>
          <p:nvPr/>
        </p:nvSpPr>
        <p:spPr>
          <a:xfrm>
            <a:off x="3638701" y="2323682"/>
            <a:ext cx="6996822" cy="1446550"/>
          </a:xfrm>
          <a:prstGeom prst="rect">
            <a:avLst/>
          </a:prstGeom>
        </p:spPr>
        <p:txBody>
          <a:bodyPr wrap="square">
            <a:spAutoFit/>
          </a:bodyPr>
          <a:lstStyle/>
          <a:p>
            <a:pPr>
              <a:lnSpc>
                <a:spcPct val="200000"/>
              </a:lnSpc>
            </a:pPr>
            <a:r>
              <a:rPr lang="zh-CN" altLang="en-US" sz="4400" b="1" dirty="0" smtClean="0"/>
              <a:t>编程基础及</a:t>
            </a:r>
            <a:r>
              <a:rPr lang="en-US" altLang="zh-CN" sz="4400" b="1" dirty="0" smtClean="0"/>
              <a:t>Python</a:t>
            </a:r>
            <a:r>
              <a:rPr lang="zh-CN" altLang="en-US" sz="4400" b="1" dirty="0" smtClean="0"/>
              <a:t>初步</a:t>
            </a:r>
            <a:endParaRPr lang="zh-CN" altLang="en-US" sz="4400" b="1" dirty="0"/>
          </a:p>
        </p:txBody>
      </p:sp>
    </p:spTree>
    <p:extLst>
      <p:ext uri="{BB962C8B-B14F-4D97-AF65-F5344CB8AC3E}">
        <p14:creationId xmlns:p14="http://schemas.microsoft.com/office/powerpoint/2010/main" val="2722254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34518" y="865442"/>
            <a:ext cx="10658007" cy="715581"/>
          </a:xfrm>
          <a:prstGeom prst="rect">
            <a:avLst/>
          </a:prstGeom>
          <a:noFill/>
        </p:spPr>
        <p:txBody>
          <a:bodyPr wrap="square" rtlCol="0">
            <a:spAutoFit/>
          </a:bodyPr>
          <a:lstStyle/>
          <a:p>
            <a:pPr>
              <a:lnSpc>
                <a:spcPct val="150000"/>
              </a:lnSpc>
            </a:pPr>
            <a:r>
              <a:rPr lang="zh-CN" altLang="en-US" sz="3200" dirty="0" smtClean="0">
                <a:solidFill>
                  <a:srgbClr val="FFFF00"/>
                </a:solidFill>
                <a:latin typeface="仿宋" panose="02010609060101010101" pitchFamily="49" charset="-122"/>
                <a:ea typeface="仿宋" panose="02010609060101010101" pitchFamily="49" charset="-122"/>
              </a:rPr>
              <a:t>案例：对任意输入的两个数，编程这两个数之和。</a:t>
            </a:r>
            <a:endParaRPr lang="en-US" altLang="zh-CN" sz="3200" dirty="0" smtClean="0">
              <a:latin typeface="仿宋" panose="02010609060101010101" pitchFamily="49" charset="-122"/>
              <a:ea typeface="仿宋" panose="02010609060101010101" pitchFamily="49" charset="-122"/>
            </a:endParaRPr>
          </a:p>
        </p:txBody>
      </p:sp>
      <p:sp>
        <p:nvSpPr>
          <p:cNvPr id="2" name="矩形 1"/>
          <p:cNvSpPr/>
          <p:nvPr/>
        </p:nvSpPr>
        <p:spPr>
          <a:xfrm>
            <a:off x="3317823" y="2304180"/>
            <a:ext cx="3839980" cy="2554545"/>
          </a:xfrm>
          <a:prstGeom prst="rect">
            <a:avLst/>
          </a:prstGeom>
          <a:ln>
            <a:solidFill>
              <a:schemeClr val="tx2"/>
            </a:solidFill>
          </a:ln>
        </p:spPr>
        <p:txBody>
          <a:bodyPr wrap="square">
            <a:spAutoFit/>
          </a:bodyPr>
          <a:lstStyle/>
          <a:p>
            <a:r>
              <a:rPr lang="en-US" altLang="zh-CN" sz="4000" dirty="0">
                <a:latin typeface="仿宋" panose="02010609060101010101" pitchFamily="49" charset="-122"/>
                <a:ea typeface="仿宋" panose="02010609060101010101" pitchFamily="49" charset="-122"/>
              </a:rPr>
              <a:t>a=input("a=")</a:t>
            </a:r>
          </a:p>
          <a:p>
            <a:r>
              <a:rPr lang="en-US" altLang="zh-CN" sz="4000" dirty="0">
                <a:latin typeface="仿宋" panose="02010609060101010101" pitchFamily="49" charset="-122"/>
                <a:ea typeface="仿宋" panose="02010609060101010101" pitchFamily="49" charset="-122"/>
              </a:rPr>
              <a:t>b=input("b=")</a:t>
            </a:r>
          </a:p>
          <a:p>
            <a:r>
              <a:rPr lang="en-US" altLang="zh-CN" sz="4000" dirty="0">
                <a:latin typeface="仿宋" panose="02010609060101010101" pitchFamily="49" charset="-122"/>
                <a:ea typeface="仿宋" panose="02010609060101010101" pitchFamily="49" charset="-122"/>
              </a:rPr>
              <a:t>c=</a:t>
            </a:r>
            <a:r>
              <a:rPr lang="en-US" altLang="zh-CN" sz="4000" dirty="0" err="1">
                <a:latin typeface="仿宋" panose="02010609060101010101" pitchFamily="49" charset="-122"/>
                <a:ea typeface="仿宋" panose="02010609060101010101" pitchFamily="49" charset="-122"/>
              </a:rPr>
              <a:t>a+b</a:t>
            </a:r>
            <a:endParaRPr lang="en-US" altLang="zh-CN" sz="4000" dirty="0">
              <a:latin typeface="仿宋" panose="02010609060101010101" pitchFamily="49" charset="-122"/>
              <a:ea typeface="仿宋" panose="02010609060101010101" pitchFamily="49" charset="-122"/>
            </a:endParaRPr>
          </a:p>
          <a:p>
            <a:r>
              <a:rPr lang="en-US" altLang="zh-CN" sz="4000" dirty="0">
                <a:latin typeface="仿宋" panose="02010609060101010101" pitchFamily="49" charset="-122"/>
                <a:ea typeface="仿宋" panose="02010609060101010101" pitchFamily="49" charset="-122"/>
              </a:rPr>
              <a:t>print("c=",c)</a:t>
            </a:r>
          </a:p>
        </p:txBody>
      </p:sp>
    </p:spTree>
    <p:extLst>
      <p:ext uri="{BB962C8B-B14F-4D97-AF65-F5344CB8AC3E}">
        <p14:creationId xmlns:p14="http://schemas.microsoft.com/office/powerpoint/2010/main" val="125023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33011" y="2563318"/>
            <a:ext cx="6417141" cy="646331"/>
          </a:xfrm>
          <a:prstGeom prst="rect">
            <a:avLst/>
          </a:prstGeom>
          <a:noFill/>
        </p:spPr>
        <p:txBody>
          <a:bodyPr wrap="none" rtlCol="0">
            <a:spAutoFit/>
          </a:bodyPr>
          <a:lstStyle/>
          <a:p>
            <a:r>
              <a:rPr lang="en-US" altLang="zh-CN" sz="3600" dirty="0" smtClean="0">
                <a:solidFill>
                  <a:srgbClr val="FFFF00"/>
                </a:solidFill>
                <a:latin typeface="黑体" panose="02010609060101010101" pitchFamily="49" charset="-122"/>
                <a:ea typeface="黑体" panose="02010609060101010101" pitchFamily="49" charset="-122"/>
              </a:rPr>
              <a:t>(2)</a:t>
            </a:r>
            <a:r>
              <a:rPr lang="zh-CN" altLang="en-US" sz="3600" dirty="0" smtClean="0">
                <a:solidFill>
                  <a:srgbClr val="FFFF00"/>
                </a:solidFill>
                <a:latin typeface="黑体" panose="02010609060101010101" pitchFamily="49" charset="-122"/>
                <a:ea typeface="黑体" panose="02010609060101010101" pitchFamily="49" charset="-122"/>
              </a:rPr>
              <a:t>数据类型、运算及简单编程</a:t>
            </a:r>
            <a:endParaRPr lang="zh-CN" altLang="en-US" sz="3600" dirty="0">
              <a:solidFill>
                <a:srgbClr val="FFFF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38224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2031325" cy="646331"/>
          </a:xfrm>
          <a:prstGeom prst="rect">
            <a:avLst/>
          </a:prstGeom>
          <a:noFill/>
        </p:spPr>
        <p:txBody>
          <a:bodyPr wrap="non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数据类型</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3" name="Text Box 8"/>
          <p:cNvSpPr txBox="1">
            <a:spLocks noChangeArrowheads="1"/>
          </p:cNvSpPr>
          <p:nvPr/>
        </p:nvSpPr>
        <p:spPr bwMode="auto">
          <a:xfrm>
            <a:off x="1062689" y="1540805"/>
            <a:ext cx="1927850" cy="590550"/>
          </a:xfrm>
          <a:prstGeom prst="rect">
            <a:avLst/>
          </a:prstGeom>
          <a:solidFill>
            <a:schemeClr val="tx2">
              <a:lumMod val="50000"/>
            </a:schemeClr>
          </a:solidFill>
          <a:ln w="9525">
            <a:solidFill>
              <a:srgbClr val="FFFF00"/>
            </a:solidFill>
            <a:miter lim="800000"/>
            <a:headEnd/>
            <a:tailEnd/>
          </a:ln>
          <a:effectLst>
            <a:prstShdw prst="shdw17" dist="17961" dir="2700000">
              <a:srgbClr val="990000"/>
            </a:prstShdw>
          </a:effec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200" dirty="0" smtClean="0"/>
              <a:t>数据类型</a:t>
            </a:r>
            <a:endParaRPr lang="en-US" altLang="zh-CN" sz="3200" dirty="0"/>
          </a:p>
        </p:txBody>
      </p:sp>
      <p:sp>
        <p:nvSpPr>
          <p:cNvPr id="5" name="Line 9"/>
          <p:cNvSpPr>
            <a:spLocks noChangeShapeType="1"/>
          </p:cNvSpPr>
          <p:nvPr/>
        </p:nvSpPr>
        <p:spPr bwMode="auto">
          <a:xfrm>
            <a:off x="1205563" y="2188505"/>
            <a:ext cx="1584325" cy="0"/>
          </a:xfrm>
          <a:prstGeom prst="line">
            <a:avLst/>
          </a:prstGeom>
          <a:noFill/>
          <a:ln w="28575">
            <a:solidFill>
              <a:srgbClr val="FFFF00"/>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6" name="Line 10"/>
          <p:cNvSpPr>
            <a:spLocks noChangeShapeType="1"/>
          </p:cNvSpPr>
          <p:nvPr/>
        </p:nvSpPr>
        <p:spPr bwMode="auto">
          <a:xfrm flipH="1">
            <a:off x="1845627" y="2188504"/>
            <a:ext cx="9223" cy="2405981"/>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7" name="Line 11"/>
          <p:cNvSpPr>
            <a:spLocks noChangeShapeType="1"/>
          </p:cNvSpPr>
          <p:nvPr/>
        </p:nvSpPr>
        <p:spPr bwMode="auto">
          <a:xfrm>
            <a:off x="1854850" y="2637520"/>
            <a:ext cx="719137"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8" name="Text Box 12"/>
          <p:cNvSpPr txBox="1">
            <a:spLocks noChangeArrowheads="1"/>
          </p:cNvSpPr>
          <p:nvPr/>
        </p:nvSpPr>
        <p:spPr bwMode="auto">
          <a:xfrm>
            <a:off x="4726228" y="1912780"/>
            <a:ext cx="1261603" cy="523220"/>
          </a:xfrm>
          <a:prstGeom prst="rect">
            <a:avLst/>
          </a:prstGeom>
          <a:solidFill>
            <a:schemeClr val="tx1">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整 数</a:t>
            </a:r>
            <a:endParaRPr lang="en-US" altLang="zh-CN" sz="2800" dirty="0">
              <a:latin typeface="Arial" charset="0"/>
            </a:endParaRPr>
          </a:p>
        </p:txBody>
      </p:sp>
      <p:sp>
        <p:nvSpPr>
          <p:cNvPr id="9" name="Text Box 13"/>
          <p:cNvSpPr txBox="1">
            <a:spLocks noChangeArrowheads="1"/>
          </p:cNvSpPr>
          <p:nvPr/>
        </p:nvSpPr>
        <p:spPr bwMode="auto">
          <a:xfrm>
            <a:off x="4726228" y="2713948"/>
            <a:ext cx="1261884" cy="523220"/>
          </a:xfrm>
          <a:prstGeom prst="rect">
            <a:avLst/>
          </a:prstGeom>
          <a:solidFill>
            <a:schemeClr val="tx1">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none">
            <a:spAutoFit/>
          </a:bodyPr>
          <a:lstStyle/>
          <a:p>
            <a:pPr>
              <a:defRPr/>
            </a:pPr>
            <a:r>
              <a:rPr lang="zh-CN" altLang="en-US" sz="2800" dirty="0" smtClean="0">
                <a:latin typeface="Arial" charset="0"/>
              </a:rPr>
              <a:t>浮点数</a:t>
            </a:r>
            <a:endParaRPr lang="en-US" altLang="zh-CN" sz="2800" dirty="0">
              <a:latin typeface="Arial" charset="0"/>
            </a:endParaRPr>
          </a:p>
        </p:txBody>
      </p:sp>
      <p:sp>
        <p:nvSpPr>
          <p:cNvPr id="13" name="Line 17"/>
          <p:cNvSpPr>
            <a:spLocks noChangeShapeType="1"/>
          </p:cNvSpPr>
          <p:nvPr/>
        </p:nvSpPr>
        <p:spPr bwMode="auto">
          <a:xfrm>
            <a:off x="1845627" y="3719336"/>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5" name="Text Box 14"/>
          <p:cNvSpPr txBox="1">
            <a:spLocks noChangeArrowheads="1"/>
          </p:cNvSpPr>
          <p:nvPr/>
        </p:nvSpPr>
        <p:spPr bwMode="auto">
          <a:xfrm>
            <a:off x="2709226" y="3387548"/>
            <a:ext cx="2977811" cy="523220"/>
          </a:xfrm>
          <a:prstGeom prst="rect">
            <a:avLst/>
          </a:prstGeom>
          <a:solidFill>
            <a:schemeClr val="tx1">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字符串</a:t>
            </a:r>
            <a:r>
              <a:rPr lang="en-US" altLang="zh-CN" sz="2800" dirty="0" smtClean="0">
                <a:latin typeface="Arial" charset="0"/>
              </a:rPr>
              <a:t>(String)</a:t>
            </a:r>
            <a:endParaRPr lang="en-US" altLang="zh-CN" sz="2800" dirty="0">
              <a:latin typeface="Arial" charset="0"/>
            </a:endParaRPr>
          </a:p>
        </p:txBody>
      </p:sp>
      <p:sp>
        <p:nvSpPr>
          <p:cNvPr id="2" name="文本框 1"/>
          <p:cNvSpPr txBox="1"/>
          <p:nvPr/>
        </p:nvSpPr>
        <p:spPr>
          <a:xfrm>
            <a:off x="2941244" y="632776"/>
            <a:ext cx="6718790" cy="523220"/>
          </a:xfrm>
          <a:prstGeom prst="rect">
            <a:avLst/>
          </a:prstGeom>
          <a:noFill/>
        </p:spPr>
        <p:txBody>
          <a:bodyPr wrap="square" rtlCol="0">
            <a:spAutoFit/>
          </a:bodyPr>
          <a:lstStyle/>
          <a:p>
            <a:r>
              <a:rPr lang="zh-CN" altLang="en-US" sz="2800" dirty="0" smtClean="0">
                <a:latin typeface="仿宋" panose="02010609060101010101" pitchFamily="49" charset="-122"/>
                <a:ea typeface="仿宋" panose="02010609060101010101" pitchFamily="49" charset="-122"/>
              </a:rPr>
              <a:t>程序语言中每个数都有一种数据类型</a:t>
            </a:r>
            <a:endParaRPr lang="zh-CN" altLang="en-US" sz="2800" dirty="0">
              <a:latin typeface="仿宋" panose="02010609060101010101" pitchFamily="49" charset="-122"/>
              <a:ea typeface="仿宋" panose="02010609060101010101" pitchFamily="49" charset="-122"/>
            </a:endParaRPr>
          </a:p>
        </p:txBody>
      </p:sp>
      <p:sp>
        <p:nvSpPr>
          <p:cNvPr id="10" name="文本框 9"/>
          <p:cNvSpPr txBox="1"/>
          <p:nvPr/>
        </p:nvSpPr>
        <p:spPr>
          <a:xfrm>
            <a:off x="6721847" y="2273714"/>
            <a:ext cx="4763904" cy="584775"/>
          </a:xfrm>
          <a:prstGeom prst="rect">
            <a:avLst/>
          </a:prstGeom>
          <a:noFill/>
        </p:spPr>
        <p:txBody>
          <a:bodyPr wrap="square" rtlCol="0">
            <a:spAutoFit/>
          </a:bodyPr>
          <a:lstStyle/>
          <a:p>
            <a:r>
              <a:rPr lang="zh-CN" altLang="en-US" sz="3200" dirty="0" smtClean="0">
                <a:latin typeface="仿宋" panose="02010609060101010101" pitchFamily="49" charset="-122"/>
                <a:ea typeface="仿宋" panose="02010609060101010101" pitchFamily="49" charset="-122"/>
              </a:rPr>
              <a:t>字符串如何转化为数字？</a:t>
            </a:r>
            <a:endParaRPr lang="zh-CN" altLang="en-US" sz="3200" dirty="0">
              <a:latin typeface="仿宋" panose="02010609060101010101" pitchFamily="49" charset="-122"/>
              <a:ea typeface="仿宋" panose="02010609060101010101" pitchFamily="49" charset="-122"/>
            </a:endParaRPr>
          </a:p>
        </p:txBody>
      </p:sp>
      <p:sp>
        <p:nvSpPr>
          <p:cNvPr id="14" name="Text Box 13"/>
          <p:cNvSpPr txBox="1">
            <a:spLocks noChangeArrowheads="1"/>
          </p:cNvSpPr>
          <p:nvPr/>
        </p:nvSpPr>
        <p:spPr bwMode="auto">
          <a:xfrm>
            <a:off x="2718450" y="2452338"/>
            <a:ext cx="1261884" cy="523220"/>
          </a:xfrm>
          <a:prstGeom prst="rect">
            <a:avLst/>
          </a:prstGeom>
          <a:solidFill>
            <a:schemeClr val="tx1">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none">
            <a:spAutoFit/>
          </a:bodyPr>
          <a:lstStyle/>
          <a:p>
            <a:pPr>
              <a:defRPr/>
            </a:pPr>
            <a:r>
              <a:rPr lang="zh-CN" altLang="en-US" sz="2800" dirty="0" smtClean="0">
                <a:latin typeface="Arial" charset="0"/>
              </a:rPr>
              <a:t>数字型</a:t>
            </a:r>
            <a:endParaRPr lang="en-US" altLang="zh-CN" sz="2800" dirty="0">
              <a:latin typeface="Arial" charset="0"/>
            </a:endParaRPr>
          </a:p>
        </p:txBody>
      </p:sp>
      <p:sp>
        <p:nvSpPr>
          <p:cNvPr id="11" name="左大括号 10"/>
          <p:cNvSpPr/>
          <p:nvPr/>
        </p:nvSpPr>
        <p:spPr>
          <a:xfrm>
            <a:off x="4393036" y="2131355"/>
            <a:ext cx="200899" cy="1009129"/>
          </a:xfrm>
          <a:prstGeom prst="leftBrace">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矩形 15"/>
          <p:cNvSpPr/>
          <p:nvPr/>
        </p:nvSpPr>
        <p:spPr>
          <a:xfrm>
            <a:off x="6300639" y="3140484"/>
            <a:ext cx="5606320" cy="3342453"/>
          </a:xfrm>
          <a:prstGeom prst="rect">
            <a:avLst/>
          </a:prstGeom>
          <a:ln>
            <a:solidFill>
              <a:srgbClr val="FFFF00"/>
            </a:solidFill>
          </a:ln>
        </p:spPr>
        <p:txBody>
          <a:bodyPr wrap="square">
            <a:spAutoFit/>
          </a:bodyPr>
          <a:lstStyle/>
          <a:p>
            <a:pPr>
              <a:lnSpc>
                <a:spcPct val="120000"/>
              </a:lnSpc>
            </a:pPr>
            <a:r>
              <a:rPr lang="en-US" altLang="zh-CN" sz="2800" dirty="0" err="1">
                <a:latin typeface="仿宋" panose="02010609060101010101" pitchFamily="49" charset="-122"/>
                <a:ea typeface="仿宋" panose="02010609060101010101" pitchFamily="49" charset="-122"/>
              </a:rPr>
              <a:t>eval</a:t>
            </a:r>
            <a:r>
              <a:rPr lang="en-US" altLang="zh-CN" sz="2800" dirty="0">
                <a:latin typeface="仿宋" panose="02010609060101010101" pitchFamily="49" charset="-122"/>
                <a:ea typeface="仿宋" panose="02010609060101010101" pitchFamily="49" charset="-122"/>
              </a:rPr>
              <a:t>():</a:t>
            </a:r>
            <a:r>
              <a:rPr lang="en-US" altLang="zh-CN" sz="2800" dirty="0" err="1">
                <a:latin typeface="仿宋" panose="02010609060101010101" pitchFamily="49" charset="-122"/>
                <a:ea typeface="仿宋" panose="02010609060101010101" pitchFamily="49" charset="-122"/>
              </a:rPr>
              <a:t>eval</a:t>
            </a:r>
            <a:r>
              <a:rPr lang="zh-CN" altLang="en-US" sz="2800" dirty="0">
                <a:latin typeface="仿宋" panose="02010609060101010101" pitchFamily="49" charset="-122"/>
                <a:ea typeface="仿宋" panose="02010609060101010101" pitchFamily="49" charset="-122"/>
              </a:rPr>
              <a:t>函数将字符串当成有效</a:t>
            </a:r>
            <a:r>
              <a:rPr lang="en-US" altLang="zh-CN" sz="2800" dirty="0">
                <a:latin typeface="仿宋" panose="02010609060101010101" pitchFamily="49" charset="-122"/>
                <a:ea typeface="仿宋" panose="02010609060101010101" pitchFamily="49" charset="-122"/>
              </a:rPr>
              <a:t>Python</a:t>
            </a:r>
            <a:r>
              <a:rPr lang="zh-CN" altLang="en-US" sz="2800" dirty="0">
                <a:latin typeface="仿宋" panose="02010609060101010101" pitchFamily="49" charset="-122"/>
                <a:ea typeface="仿宋" panose="02010609060101010101" pitchFamily="49" charset="-122"/>
              </a:rPr>
              <a:t>表达式来求值，并返回计算</a:t>
            </a:r>
            <a:r>
              <a:rPr lang="zh-CN" altLang="en-US" sz="2800" dirty="0" smtClean="0">
                <a:latin typeface="仿宋" panose="02010609060101010101" pitchFamily="49" charset="-122"/>
                <a:ea typeface="仿宋" panose="02010609060101010101" pitchFamily="49" charset="-122"/>
              </a:rPr>
              <a:t>结果；</a:t>
            </a:r>
            <a:endParaRPr lang="en-US" altLang="zh-CN" sz="2800" dirty="0" smtClean="0">
              <a:latin typeface="仿宋" panose="02010609060101010101" pitchFamily="49" charset="-122"/>
              <a:ea typeface="仿宋" panose="02010609060101010101" pitchFamily="49" charset="-122"/>
            </a:endParaRPr>
          </a:p>
          <a:p>
            <a:pPr>
              <a:lnSpc>
                <a:spcPct val="120000"/>
              </a:lnSpc>
            </a:pPr>
            <a:endParaRPr lang="en-US" altLang="zh-CN" sz="800" dirty="0">
              <a:latin typeface="仿宋" panose="02010609060101010101" pitchFamily="49" charset="-122"/>
              <a:ea typeface="仿宋" panose="02010609060101010101" pitchFamily="49" charset="-122"/>
            </a:endParaRPr>
          </a:p>
          <a:p>
            <a:pPr>
              <a:lnSpc>
                <a:spcPct val="120000"/>
              </a:lnSpc>
            </a:pPr>
            <a:r>
              <a:rPr lang="en-US" altLang="zh-CN" sz="2800" dirty="0" err="1" smtClean="0">
                <a:latin typeface="仿宋" panose="02010609060101010101" pitchFamily="49" charset="-122"/>
                <a:ea typeface="仿宋" panose="02010609060101010101" pitchFamily="49" charset="-122"/>
              </a:rPr>
              <a:t>int</a:t>
            </a:r>
            <a:r>
              <a:rPr lang="en-US" altLang="zh-CN" sz="2800" dirty="0" smtClean="0">
                <a:latin typeface="仿宋" panose="02010609060101010101" pitchFamily="49" charset="-122"/>
                <a:ea typeface="仿宋" panose="02010609060101010101" pitchFamily="49" charset="-122"/>
              </a:rPr>
              <a:t>(x):</a:t>
            </a:r>
            <a:r>
              <a:rPr lang="zh-CN" altLang="en-US" sz="2800" dirty="0" smtClean="0">
                <a:latin typeface="仿宋" panose="02010609060101010101" pitchFamily="49" charset="-122"/>
                <a:ea typeface="仿宋" panose="02010609060101010101" pitchFamily="49" charset="-122"/>
              </a:rPr>
              <a:t>可生成一个由</a:t>
            </a:r>
            <a:r>
              <a:rPr lang="en-US" altLang="zh-CN" sz="2800" dirty="0" smtClean="0">
                <a:latin typeface="仿宋" panose="02010609060101010101" pitchFamily="49" charset="-122"/>
                <a:ea typeface="仿宋" panose="02010609060101010101" pitchFamily="49" charset="-122"/>
              </a:rPr>
              <a:t>x</a:t>
            </a:r>
            <a:r>
              <a:rPr lang="zh-CN" altLang="en-US" sz="2800" dirty="0" smtClean="0">
                <a:latin typeface="仿宋" panose="02010609060101010101" pitchFamily="49" charset="-122"/>
                <a:ea typeface="仿宋" panose="02010609060101010101" pitchFamily="49" charset="-122"/>
              </a:rPr>
              <a:t>得来的整数；</a:t>
            </a:r>
            <a:endParaRPr lang="en-US" altLang="zh-CN" sz="2800" dirty="0" smtClean="0">
              <a:latin typeface="仿宋" panose="02010609060101010101" pitchFamily="49" charset="-122"/>
              <a:ea typeface="仿宋" panose="02010609060101010101" pitchFamily="49" charset="-122"/>
            </a:endParaRPr>
          </a:p>
          <a:p>
            <a:pPr>
              <a:lnSpc>
                <a:spcPct val="120000"/>
              </a:lnSpc>
            </a:pPr>
            <a:r>
              <a:rPr lang="en-US" altLang="zh-CN" sz="2800" dirty="0" smtClean="0">
                <a:latin typeface="仿宋" panose="02010609060101010101" pitchFamily="49" charset="-122"/>
                <a:ea typeface="仿宋" panose="02010609060101010101" pitchFamily="49" charset="-122"/>
              </a:rPr>
              <a:t>float(x):</a:t>
            </a:r>
            <a:r>
              <a:rPr lang="zh-CN" altLang="en-US" sz="2800" dirty="0">
                <a:latin typeface="仿宋" panose="02010609060101010101" pitchFamily="49" charset="-122"/>
                <a:ea typeface="仿宋" panose="02010609060101010101" pitchFamily="49" charset="-122"/>
              </a:rPr>
              <a:t>可生成一个由</a:t>
            </a:r>
            <a:r>
              <a:rPr lang="en-US" altLang="zh-CN" sz="2800" dirty="0">
                <a:latin typeface="仿宋" panose="02010609060101010101" pitchFamily="49" charset="-122"/>
                <a:ea typeface="仿宋" panose="02010609060101010101" pitchFamily="49" charset="-122"/>
              </a:rPr>
              <a:t>x</a:t>
            </a:r>
            <a:r>
              <a:rPr lang="zh-CN" altLang="en-US" sz="2800" dirty="0">
                <a:latin typeface="仿宋" panose="02010609060101010101" pitchFamily="49" charset="-122"/>
                <a:ea typeface="仿宋" panose="02010609060101010101" pitchFamily="49" charset="-122"/>
              </a:rPr>
              <a:t>得来</a:t>
            </a:r>
            <a:r>
              <a:rPr lang="zh-CN" altLang="en-US" sz="2800" dirty="0" smtClean="0">
                <a:latin typeface="仿宋" panose="02010609060101010101" pitchFamily="49" charset="-122"/>
                <a:ea typeface="仿宋" panose="02010609060101010101" pitchFamily="49" charset="-122"/>
              </a:rPr>
              <a:t>的浮点数；</a:t>
            </a:r>
            <a:endParaRPr lang="zh-CN" altLang="en-US" sz="2800" dirty="0">
              <a:latin typeface="仿宋" panose="02010609060101010101" pitchFamily="49" charset="-122"/>
              <a:ea typeface="仿宋" panose="02010609060101010101" pitchFamily="49" charset="-122"/>
            </a:endParaRPr>
          </a:p>
        </p:txBody>
      </p:sp>
      <p:sp>
        <p:nvSpPr>
          <p:cNvPr id="17" name="Line 17"/>
          <p:cNvSpPr>
            <a:spLocks noChangeShapeType="1"/>
          </p:cNvSpPr>
          <p:nvPr/>
        </p:nvSpPr>
        <p:spPr bwMode="auto">
          <a:xfrm>
            <a:off x="1854851" y="4387871"/>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24" name="Text Box 14"/>
          <p:cNvSpPr txBox="1">
            <a:spLocks noChangeArrowheads="1"/>
          </p:cNvSpPr>
          <p:nvPr/>
        </p:nvSpPr>
        <p:spPr bwMode="auto">
          <a:xfrm>
            <a:off x="2709226" y="4126261"/>
            <a:ext cx="2966359"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布尔型</a:t>
            </a:r>
            <a:r>
              <a:rPr lang="en-US" altLang="zh-CN" sz="2800" dirty="0" smtClean="0">
                <a:latin typeface="Arial" charset="0"/>
              </a:rPr>
              <a:t>(bool)</a:t>
            </a:r>
            <a:endParaRPr lang="en-US" altLang="zh-CN" sz="2800" dirty="0">
              <a:latin typeface="Arial" charset="0"/>
            </a:endParaRPr>
          </a:p>
        </p:txBody>
      </p:sp>
    </p:spTree>
    <p:extLst>
      <p:ext uri="{BB962C8B-B14F-4D97-AF65-F5344CB8AC3E}">
        <p14:creationId xmlns:p14="http://schemas.microsoft.com/office/powerpoint/2010/main" val="29007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ppt_h/2"/>
                                          </p:val>
                                        </p:tav>
                                        <p:tav tm="100000">
                                          <p:val>
                                            <p:strVal val="#ppt_y"/>
                                          </p:val>
                                        </p:tav>
                                      </p:tavLst>
                                    </p:anim>
                                    <p:anim calcmode="lin" valueType="num">
                                      <p:cBhvr>
                                        <p:cTn id="21" dur="500" fill="hold"/>
                                        <p:tgtEl>
                                          <p:spTgt spid="6"/>
                                        </p:tgtEl>
                                        <p:attrNameLst>
                                          <p:attrName>ppt_w</p:attrName>
                                        </p:attrNameLst>
                                      </p:cBhvr>
                                      <p:tavLst>
                                        <p:tav tm="0">
                                          <p:val>
                                            <p:strVal val="#ppt_w"/>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ppt_w/2"/>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strVal val="#ppt_h"/>
                                          </p:val>
                                        </p:tav>
                                        <p:tav tm="100000">
                                          <p:val>
                                            <p:strVal val="#ppt_h"/>
                                          </p:val>
                                        </p:tav>
                                      </p:tavLst>
                                    </p:anim>
                                  </p:childTnLst>
                                </p:cTn>
                              </p:par>
                            </p:childTnLst>
                          </p:cTn>
                        </p:par>
                        <p:par>
                          <p:cTn id="31" fill="hold">
                            <p:stCondLst>
                              <p:cond delay="500"/>
                            </p:stCondLst>
                            <p:childTnLst>
                              <p:par>
                                <p:cTn id="32" presetID="17"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ppt_x</p:attrName>
                                        </p:attrNameLst>
                                      </p:cBhvr>
                                      <p:tavLst>
                                        <p:tav tm="0">
                                          <p:val>
                                            <p:strVal val="#ppt_x-#ppt_w/2"/>
                                          </p:val>
                                        </p:tav>
                                        <p:tav tm="100000">
                                          <p:val>
                                            <p:strVal val="#ppt_x"/>
                                          </p:val>
                                        </p:tav>
                                      </p:tavLst>
                                    </p:anim>
                                    <p:anim calcmode="lin" valueType="num">
                                      <p:cBhvr>
                                        <p:cTn id="35" dur="500" fill="hold"/>
                                        <p:tgtEl>
                                          <p:spTgt spid="14"/>
                                        </p:tgtEl>
                                        <p:attrNameLst>
                                          <p:attrName>ppt_y</p:attrName>
                                        </p:attrNameLst>
                                      </p:cBhvr>
                                      <p:tavLst>
                                        <p:tav tm="0">
                                          <p:val>
                                            <p:strVal val="#ppt_y"/>
                                          </p:val>
                                        </p:tav>
                                        <p:tav tm="100000">
                                          <p:val>
                                            <p:strVal val="#ppt_y"/>
                                          </p:val>
                                        </p:tav>
                                      </p:tavLst>
                                    </p:anim>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7" presetClass="entr" presetSubtype="1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strVal val="#ppt_h"/>
                                          </p:val>
                                        </p:tav>
                                        <p:tav tm="100000">
                                          <p:val>
                                            <p:strVal val="#ppt_h"/>
                                          </p:val>
                                        </p:tav>
                                      </p:tavLst>
                                    </p:anim>
                                  </p:childTnLst>
                                </p:cTn>
                              </p:par>
                            </p:childTnLst>
                          </p:cTn>
                        </p:par>
                        <p:par>
                          <p:cTn id="48" fill="hold">
                            <p:stCondLst>
                              <p:cond delay="1000"/>
                            </p:stCondLst>
                            <p:childTnLst>
                              <p:par>
                                <p:cTn id="49" presetID="17"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ppt_x</p:attrName>
                                        </p:attrNameLst>
                                      </p:cBhvr>
                                      <p:tavLst>
                                        <p:tav tm="0">
                                          <p:val>
                                            <p:strVal val="#ppt_x-#ppt_w/2"/>
                                          </p:val>
                                        </p:tav>
                                        <p:tav tm="100000">
                                          <p:val>
                                            <p:strVal val="#ppt_x"/>
                                          </p:val>
                                        </p:tav>
                                      </p:tavLst>
                                    </p:anim>
                                    <p:anim calcmode="lin" valueType="num">
                                      <p:cBhvr>
                                        <p:cTn id="52" dur="500" fill="hold"/>
                                        <p:tgtEl>
                                          <p:spTgt spid="9"/>
                                        </p:tgtEl>
                                        <p:attrNameLst>
                                          <p:attrName>ppt_y</p:attrName>
                                        </p:attrNameLst>
                                      </p:cBhvr>
                                      <p:tavLst>
                                        <p:tav tm="0">
                                          <p:val>
                                            <p:strVal val="#ppt_y"/>
                                          </p:val>
                                        </p:tav>
                                        <p:tav tm="100000">
                                          <p:val>
                                            <p:strVal val="#ppt_y"/>
                                          </p:val>
                                        </p:tav>
                                      </p:tavLst>
                                    </p:anim>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strVal val="#ppt_h"/>
                                          </p:val>
                                        </p:tav>
                                        <p:tav tm="100000">
                                          <p:val>
                                            <p:strVal val="#ppt_h"/>
                                          </p:val>
                                        </p:tav>
                                      </p:tavLst>
                                    </p:anim>
                                  </p:childTnLst>
                                </p:cTn>
                              </p:par>
                              <p:par>
                                <p:cTn id="55" presetID="17"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ppt_x</p:attrName>
                                        </p:attrNameLst>
                                      </p:cBhvr>
                                      <p:tavLst>
                                        <p:tav tm="0">
                                          <p:val>
                                            <p:strVal val="#ppt_x-#ppt_w/2"/>
                                          </p:val>
                                        </p:tav>
                                        <p:tav tm="100000">
                                          <p:val>
                                            <p:strVal val="#ppt_x"/>
                                          </p:val>
                                        </p:tav>
                                      </p:tavLst>
                                    </p:anim>
                                    <p:anim calcmode="lin" valueType="num">
                                      <p:cBhvr>
                                        <p:cTn id="58" dur="500" fill="hold"/>
                                        <p:tgtEl>
                                          <p:spTgt spid="13"/>
                                        </p:tgtEl>
                                        <p:attrNameLst>
                                          <p:attrName>ppt_y</p:attrName>
                                        </p:attrNameLst>
                                      </p:cBhvr>
                                      <p:tavLst>
                                        <p:tav tm="0">
                                          <p:val>
                                            <p:strVal val="#ppt_y"/>
                                          </p:val>
                                        </p:tav>
                                        <p:tav tm="100000">
                                          <p:val>
                                            <p:strVal val="#ppt_y"/>
                                          </p:val>
                                        </p:tav>
                                      </p:tavLst>
                                    </p:anim>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ppt_x</p:attrName>
                                        </p:attrNameLst>
                                      </p:cBhvr>
                                      <p:tavLst>
                                        <p:tav tm="0">
                                          <p:val>
                                            <p:strVal val="#ppt_x-#ppt_w/2"/>
                                          </p:val>
                                        </p:tav>
                                        <p:tav tm="100000">
                                          <p:val>
                                            <p:strVal val="#ppt_x"/>
                                          </p:val>
                                        </p:tav>
                                      </p:tavLst>
                                    </p:anim>
                                    <p:anim calcmode="lin" valueType="num">
                                      <p:cBhvr>
                                        <p:cTn id="66" dur="500" fill="hold"/>
                                        <p:tgtEl>
                                          <p:spTgt spid="15"/>
                                        </p:tgtEl>
                                        <p:attrNameLst>
                                          <p:attrName>ppt_y</p:attrName>
                                        </p:attrNameLst>
                                      </p:cBhvr>
                                      <p:tavLst>
                                        <p:tav tm="0">
                                          <p:val>
                                            <p:strVal val="#ppt_y"/>
                                          </p:val>
                                        </p:tav>
                                        <p:tav tm="100000">
                                          <p:val>
                                            <p:strVal val="#ppt_y"/>
                                          </p:val>
                                        </p:tav>
                                      </p:tavLst>
                                    </p:anim>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randombar(horizontal)">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randombar(horizontal)">
                                      <p:cBhvr>
                                        <p:cTn id="78" dur="500"/>
                                        <p:tgtEl>
                                          <p:spTgt spid="16"/>
                                        </p:tgtEl>
                                      </p:cBhvr>
                                    </p:animEffect>
                                  </p:childTnLst>
                                </p:cTn>
                              </p:par>
                              <p:par>
                                <p:cTn id="79" presetID="17" presetClass="entr" presetSubtype="8"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ppt_x</p:attrName>
                                        </p:attrNameLst>
                                      </p:cBhvr>
                                      <p:tavLst>
                                        <p:tav tm="0">
                                          <p:val>
                                            <p:strVal val="#ppt_x-#ppt_w/2"/>
                                          </p:val>
                                        </p:tav>
                                        <p:tav tm="100000">
                                          <p:val>
                                            <p:strVal val="#ppt_x"/>
                                          </p:val>
                                        </p:tav>
                                      </p:tavLst>
                                    </p:anim>
                                    <p:anim calcmode="lin" valueType="num">
                                      <p:cBhvr>
                                        <p:cTn id="82" dur="500" fill="hold"/>
                                        <p:tgtEl>
                                          <p:spTgt spid="17"/>
                                        </p:tgtEl>
                                        <p:attrNameLst>
                                          <p:attrName>ppt_y</p:attrName>
                                        </p:attrNameLst>
                                      </p:cBhvr>
                                      <p:tavLst>
                                        <p:tav tm="0">
                                          <p:val>
                                            <p:strVal val="#ppt_y"/>
                                          </p:val>
                                        </p:tav>
                                        <p:tav tm="100000">
                                          <p:val>
                                            <p:strVal val="#ppt_y"/>
                                          </p:val>
                                        </p:tav>
                                      </p:tavLst>
                                    </p:anim>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17" presetClass="entr" presetSubtype="8"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ppt_x</p:attrName>
                                        </p:attrNameLst>
                                      </p:cBhvr>
                                      <p:tavLst>
                                        <p:tav tm="0">
                                          <p:val>
                                            <p:strVal val="#ppt_x-#ppt_w/2"/>
                                          </p:val>
                                        </p:tav>
                                        <p:tav tm="100000">
                                          <p:val>
                                            <p:strVal val="#ppt_x"/>
                                          </p:val>
                                        </p:tav>
                                      </p:tavLst>
                                    </p:anim>
                                    <p:anim calcmode="lin" valueType="num">
                                      <p:cBhvr>
                                        <p:cTn id="90" dur="500" fill="hold"/>
                                        <p:tgtEl>
                                          <p:spTgt spid="24"/>
                                        </p:tgtEl>
                                        <p:attrNameLst>
                                          <p:attrName>ppt_y</p:attrName>
                                        </p:attrNameLst>
                                      </p:cBhvr>
                                      <p:tavLst>
                                        <p:tav tm="0">
                                          <p:val>
                                            <p:strVal val="#ppt_y"/>
                                          </p:val>
                                        </p:tav>
                                        <p:tav tm="100000">
                                          <p:val>
                                            <p:strVal val="#ppt_y"/>
                                          </p:val>
                                        </p:tav>
                                      </p:tavLst>
                                    </p:anim>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5" grpId="0" animBg="1"/>
      <p:bldP spid="10" grpId="0"/>
      <p:bldP spid="14" grpId="0" animBg="1"/>
      <p:bldP spid="11" grpId="0" animBg="1"/>
      <p:bldP spid="16"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2031325" cy="646331"/>
          </a:xfrm>
          <a:prstGeom prst="rect">
            <a:avLst/>
          </a:prstGeom>
          <a:noFill/>
        </p:spPr>
        <p:txBody>
          <a:bodyPr wrap="non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数据类型</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3" name="Text Box 8"/>
          <p:cNvSpPr txBox="1">
            <a:spLocks noChangeArrowheads="1"/>
          </p:cNvSpPr>
          <p:nvPr/>
        </p:nvSpPr>
        <p:spPr bwMode="auto">
          <a:xfrm>
            <a:off x="1062689" y="1540805"/>
            <a:ext cx="1927850" cy="590550"/>
          </a:xfrm>
          <a:prstGeom prst="rect">
            <a:avLst/>
          </a:prstGeom>
          <a:solidFill>
            <a:schemeClr val="tx2">
              <a:lumMod val="50000"/>
            </a:schemeClr>
          </a:solidFill>
          <a:ln w="9525">
            <a:solidFill>
              <a:srgbClr val="FFFF00"/>
            </a:solidFill>
            <a:miter lim="800000"/>
            <a:headEnd/>
            <a:tailEnd/>
          </a:ln>
          <a:effectLst>
            <a:prstShdw prst="shdw17" dist="17961" dir="2700000">
              <a:srgbClr val="990000"/>
            </a:prstShdw>
          </a:effec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200" dirty="0" smtClean="0"/>
              <a:t>数据类型</a:t>
            </a:r>
            <a:endParaRPr lang="en-US" altLang="zh-CN" sz="3200" dirty="0"/>
          </a:p>
        </p:txBody>
      </p:sp>
      <p:sp>
        <p:nvSpPr>
          <p:cNvPr id="5" name="Line 9"/>
          <p:cNvSpPr>
            <a:spLocks noChangeShapeType="1"/>
          </p:cNvSpPr>
          <p:nvPr/>
        </p:nvSpPr>
        <p:spPr bwMode="auto">
          <a:xfrm>
            <a:off x="1205563" y="2188505"/>
            <a:ext cx="1584325" cy="0"/>
          </a:xfrm>
          <a:prstGeom prst="line">
            <a:avLst/>
          </a:prstGeom>
          <a:noFill/>
          <a:ln w="28575">
            <a:solidFill>
              <a:srgbClr val="FFFF00"/>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6" name="Line 10"/>
          <p:cNvSpPr>
            <a:spLocks noChangeShapeType="1"/>
          </p:cNvSpPr>
          <p:nvPr/>
        </p:nvSpPr>
        <p:spPr bwMode="auto">
          <a:xfrm>
            <a:off x="1854850" y="2188504"/>
            <a:ext cx="22904" cy="2833201"/>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2" name="文本框 1"/>
          <p:cNvSpPr txBox="1"/>
          <p:nvPr/>
        </p:nvSpPr>
        <p:spPr>
          <a:xfrm>
            <a:off x="2990539" y="641698"/>
            <a:ext cx="3999202" cy="523220"/>
          </a:xfrm>
          <a:prstGeom prst="rect">
            <a:avLst/>
          </a:prstGeom>
          <a:noFill/>
        </p:spPr>
        <p:txBody>
          <a:bodyPr wrap="square" rtlCol="0">
            <a:spAutoFit/>
          </a:bodyPr>
          <a:lstStyle/>
          <a:p>
            <a:r>
              <a:rPr lang="zh-CN" altLang="en-US" sz="2800" dirty="0" smtClean="0">
                <a:latin typeface="仿宋" panose="02010609060101010101" pitchFamily="49" charset="-122"/>
                <a:ea typeface="仿宋" panose="02010609060101010101" pitchFamily="49" charset="-122"/>
              </a:rPr>
              <a:t>其它数据类型</a:t>
            </a:r>
            <a:endParaRPr lang="zh-CN" altLang="en-US" sz="2800" dirty="0">
              <a:latin typeface="仿宋" panose="02010609060101010101" pitchFamily="49" charset="-122"/>
              <a:ea typeface="仿宋" panose="02010609060101010101" pitchFamily="49" charset="-122"/>
            </a:endParaRPr>
          </a:p>
        </p:txBody>
      </p:sp>
      <p:sp>
        <p:nvSpPr>
          <p:cNvPr id="17" name="Line 17"/>
          <p:cNvSpPr>
            <a:spLocks noChangeShapeType="1"/>
          </p:cNvSpPr>
          <p:nvPr/>
        </p:nvSpPr>
        <p:spPr bwMode="auto">
          <a:xfrm>
            <a:off x="1866302" y="2858489"/>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8" name="Text Box 14"/>
          <p:cNvSpPr txBox="1">
            <a:spLocks noChangeArrowheads="1"/>
          </p:cNvSpPr>
          <p:nvPr/>
        </p:nvSpPr>
        <p:spPr bwMode="auto">
          <a:xfrm>
            <a:off x="2883343" y="2596879"/>
            <a:ext cx="2977810"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列表</a:t>
            </a:r>
            <a:r>
              <a:rPr lang="en-US" altLang="zh-CN" sz="2800" dirty="0" smtClean="0">
                <a:latin typeface="Arial" charset="0"/>
              </a:rPr>
              <a:t>(List)</a:t>
            </a:r>
            <a:endParaRPr lang="en-US" altLang="zh-CN" sz="2800" dirty="0">
              <a:latin typeface="Arial" charset="0"/>
            </a:endParaRPr>
          </a:p>
        </p:txBody>
      </p:sp>
      <p:sp>
        <p:nvSpPr>
          <p:cNvPr id="19" name="Line 17"/>
          <p:cNvSpPr>
            <a:spLocks noChangeShapeType="1"/>
          </p:cNvSpPr>
          <p:nvPr/>
        </p:nvSpPr>
        <p:spPr bwMode="auto">
          <a:xfrm>
            <a:off x="1877754" y="3513059"/>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20" name="Text Box 14"/>
          <p:cNvSpPr txBox="1">
            <a:spLocks noChangeArrowheads="1"/>
          </p:cNvSpPr>
          <p:nvPr/>
        </p:nvSpPr>
        <p:spPr bwMode="auto">
          <a:xfrm>
            <a:off x="2894795" y="3251449"/>
            <a:ext cx="2966358"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元组（</a:t>
            </a:r>
            <a:r>
              <a:rPr lang="en-US" altLang="zh-CN" sz="2800" dirty="0" smtClean="0">
                <a:latin typeface="Arial" charset="0"/>
              </a:rPr>
              <a:t>Tuple</a:t>
            </a:r>
            <a:r>
              <a:rPr lang="zh-CN" altLang="en-US" sz="2800" dirty="0" smtClean="0">
                <a:latin typeface="Arial" charset="0"/>
              </a:rPr>
              <a:t>）</a:t>
            </a:r>
            <a:endParaRPr lang="en-US" altLang="zh-CN" sz="2800" dirty="0">
              <a:latin typeface="Arial" charset="0"/>
            </a:endParaRPr>
          </a:p>
        </p:txBody>
      </p:sp>
      <p:sp>
        <p:nvSpPr>
          <p:cNvPr id="23" name="Line 17"/>
          <p:cNvSpPr>
            <a:spLocks noChangeShapeType="1"/>
          </p:cNvSpPr>
          <p:nvPr/>
        </p:nvSpPr>
        <p:spPr bwMode="auto">
          <a:xfrm>
            <a:off x="1877755" y="4203385"/>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24" name="Text Box 14"/>
          <p:cNvSpPr txBox="1">
            <a:spLocks noChangeArrowheads="1"/>
          </p:cNvSpPr>
          <p:nvPr/>
        </p:nvSpPr>
        <p:spPr bwMode="auto">
          <a:xfrm>
            <a:off x="2894795" y="3941775"/>
            <a:ext cx="2966359"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字典（</a:t>
            </a:r>
            <a:r>
              <a:rPr lang="en-US" altLang="zh-CN" sz="2800" dirty="0" smtClean="0">
                <a:latin typeface="Arial" charset="0"/>
              </a:rPr>
              <a:t>Dictionary</a:t>
            </a:r>
            <a:r>
              <a:rPr lang="zh-CN" altLang="en-US" sz="2800" dirty="0" smtClean="0">
                <a:latin typeface="Arial" charset="0"/>
              </a:rPr>
              <a:t>）</a:t>
            </a:r>
            <a:endParaRPr lang="en-US" altLang="zh-CN" sz="2800" dirty="0">
              <a:latin typeface="Arial" charset="0"/>
            </a:endParaRPr>
          </a:p>
        </p:txBody>
      </p:sp>
      <p:sp>
        <p:nvSpPr>
          <p:cNvPr id="12" name="矩形 11"/>
          <p:cNvSpPr/>
          <p:nvPr/>
        </p:nvSpPr>
        <p:spPr>
          <a:xfrm>
            <a:off x="5915515" y="2596879"/>
            <a:ext cx="6340197" cy="461665"/>
          </a:xfrm>
          <a:prstGeom prst="rect">
            <a:avLst/>
          </a:prstGeom>
        </p:spPr>
        <p:txBody>
          <a:bodyPr wrap="none">
            <a:spAutoFit/>
          </a:bodyPr>
          <a:lstStyle/>
          <a:p>
            <a:r>
              <a:rPr lang="zh-CN" altLang="en-US" sz="2400" dirty="0">
                <a:latin typeface="仿宋" panose="02010609060101010101" pitchFamily="49" charset="-122"/>
                <a:ea typeface="仿宋" panose="02010609060101010101" pitchFamily="49" charset="-122"/>
              </a:rPr>
              <a:t>list1 = ['Google', 'Runoob', 1997, 2000]</a:t>
            </a:r>
          </a:p>
        </p:txBody>
      </p:sp>
      <p:sp>
        <p:nvSpPr>
          <p:cNvPr id="26" name="矩形 25"/>
          <p:cNvSpPr/>
          <p:nvPr/>
        </p:nvSpPr>
        <p:spPr>
          <a:xfrm>
            <a:off x="5915515" y="3313004"/>
            <a:ext cx="6340197" cy="461665"/>
          </a:xfrm>
          <a:prstGeom prst="rect">
            <a:avLst/>
          </a:prstGeom>
        </p:spPr>
        <p:txBody>
          <a:bodyPr wrap="none">
            <a:spAutoFit/>
          </a:bodyPr>
          <a:lstStyle/>
          <a:p>
            <a:r>
              <a:rPr lang="en-US" altLang="zh-CN" sz="2400" dirty="0">
                <a:latin typeface="仿宋" panose="02010609060101010101" pitchFamily="49" charset="-122"/>
                <a:ea typeface="仿宋" panose="02010609060101010101" pitchFamily="49" charset="-122"/>
              </a:rPr>
              <a:t>tup1 = ('Google', '</a:t>
            </a:r>
            <a:r>
              <a:rPr lang="en-US" altLang="zh-CN" sz="2400" dirty="0" err="1">
                <a:latin typeface="仿宋" panose="02010609060101010101" pitchFamily="49" charset="-122"/>
                <a:ea typeface="仿宋" panose="02010609060101010101" pitchFamily="49" charset="-122"/>
              </a:rPr>
              <a:t>Runoob</a:t>
            </a:r>
            <a:r>
              <a:rPr lang="en-US" altLang="zh-CN" sz="2400" dirty="0">
                <a:latin typeface="仿宋" panose="02010609060101010101" pitchFamily="49" charset="-122"/>
                <a:ea typeface="仿宋" panose="02010609060101010101" pitchFamily="49" charset="-122"/>
              </a:rPr>
              <a:t>', 1997, 2000</a:t>
            </a:r>
            <a:r>
              <a:rPr lang="en-US" altLang="zh-CN" sz="2400" dirty="0" smtClean="0">
                <a:latin typeface="仿宋" panose="02010609060101010101" pitchFamily="49" charset="-122"/>
                <a:ea typeface="仿宋" panose="02010609060101010101" pitchFamily="49" charset="-122"/>
              </a:rPr>
              <a:t>)</a:t>
            </a:r>
            <a:endParaRPr lang="zh-CN" altLang="en-US" sz="2400" dirty="0">
              <a:latin typeface="仿宋" panose="02010609060101010101" pitchFamily="49" charset="-122"/>
              <a:ea typeface="仿宋" panose="02010609060101010101" pitchFamily="49" charset="-122"/>
            </a:endParaRPr>
          </a:p>
        </p:txBody>
      </p:sp>
      <p:sp>
        <p:nvSpPr>
          <p:cNvPr id="27" name="矩形 26"/>
          <p:cNvSpPr/>
          <p:nvPr/>
        </p:nvSpPr>
        <p:spPr>
          <a:xfrm>
            <a:off x="5915515" y="3941775"/>
            <a:ext cx="6207780" cy="830997"/>
          </a:xfrm>
          <a:prstGeom prst="rect">
            <a:avLst/>
          </a:prstGeom>
        </p:spPr>
        <p:txBody>
          <a:bodyPr wrap="square">
            <a:spAutoFit/>
          </a:bodyPr>
          <a:lstStyle/>
          <a:p>
            <a:r>
              <a:rPr lang="en-US" altLang="zh-CN" sz="2400" dirty="0">
                <a:latin typeface="仿宋" panose="02010609060101010101" pitchFamily="49" charset="-122"/>
                <a:ea typeface="仿宋" panose="02010609060101010101" pitchFamily="49" charset="-122"/>
              </a:rPr>
              <a:t>dict = {'Alice': '2341', 'Beth': '9102', 'Cecil': '3258'}</a:t>
            </a:r>
            <a:endParaRPr lang="zh-CN" altLang="en-US" sz="24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93766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ppt_h/2"/>
                                          </p:val>
                                        </p:tav>
                                        <p:tav tm="100000">
                                          <p:val>
                                            <p:strVal val="#ppt_y"/>
                                          </p:val>
                                        </p:tav>
                                      </p:tavLst>
                                    </p:anim>
                                    <p:anim calcmode="lin" valueType="num">
                                      <p:cBhvr>
                                        <p:cTn id="21" dur="500" fill="hold"/>
                                        <p:tgtEl>
                                          <p:spTgt spid="6"/>
                                        </p:tgtEl>
                                        <p:attrNameLst>
                                          <p:attrName>ppt_w</p:attrName>
                                        </p:attrNameLst>
                                      </p:cBhvr>
                                      <p:tavLst>
                                        <p:tav tm="0">
                                          <p:val>
                                            <p:strVal val="#ppt_w"/>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17"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ppt_x-#ppt_w/2"/>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par>
                                <p:cTn id="37" presetID="17" presetClass="entr" presetSubtype="8"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ppt_x</p:attrName>
                                        </p:attrNameLst>
                                      </p:cBhvr>
                                      <p:tavLst>
                                        <p:tav tm="0">
                                          <p:val>
                                            <p:strVal val="#ppt_x-#ppt_w/2"/>
                                          </p:val>
                                        </p:tav>
                                        <p:tav tm="100000">
                                          <p:val>
                                            <p:strVal val="#ppt_x"/>
                                          </p:val>
                                        </p:tav>
                                      </p:tavLst>
                                    </p:anim>
                                    <p:anim calcmode="lin" valueType="num">
                                      <p:cBhvr>
                                        <p:cTn id="40" dur="500" fill="hold"/>
                                        <p:tgtEl>
                                          <p:spTgt spid="19"/>
                                        </p:tgtEl>
                                        <p:attrNameLst>
                                          <p:attrName>ppt_y</p:attrName>
                                        </p:attrNameLst>
                                      </p:cBhvr>
                                      <p:tavLst>
                                        <p:tav tm="0">
                                          <p:val>
                                            <p:strVal val="#ppt_y"/>
                                          </p:val>
                                        </p:tav>
                                        <p:tav tm="100000">
                                          <p:val>
                                            <p:strVal val="#ppt_y"/>
                                          </p:val>
                                        </p:tav>
                                      </p:tavLst>
                                    </p:anim>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ppt_x</p:attrName>
                                        </p:attrNameLst>
                                      </p:cBhvr>
                                      <p:tavLst>
                                        <p:tav tm="0">
                                          <p:val>
                                            <p:strVal val="#ppt_x-#ppt_w/2"/>
                                          </p:val>
                                        </p:tav>
                                        <p:tav tm="100000">
                                          <p:val>
                                            <p:strVal val="#ppt_x"/>
                                          </p:val>
                                        </p:tav>
                                      </p:tavLst>
                                    </p:anim>
                                    <p:anim calcmode="lin" valueType="num">
                                      <p:cBhvr>
                                        <p:cTn id="48" dur="500" fill="hold"/>
                                        <p:tgtEl>
                                          <p:spTgt spid="20"/>
                                        </p:tgtEl>
                                        <p:attrNameLst>
                                          <p:attrName>ppt_y</p:attrName>
                                        </p:attrNameLst>
                                      </p:cBhvr>
                                      <p:tavLst>
                                        <p:tav tm="0">
                                          <p:val>
                                            <p:strVal val="#ppt_y"/>
                                          </p:val>
                                        </p:tav>
                                        <p:tav tm="100000">
                                          <p:val>
                                            <p:strVal val="#ppt_y"/>
                                          </p:val>
                                        </p:tav>
                                      </p:tavLst>
                                    </p:anim>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strVal val="#ppt_h"/>
                                          </p:val>
                                        </p:tav>
                                        <p:tav tm="100000">
                                          <p:val>
                                            <p:strVal val="#ppt_h"/>
                                          </p:val>
                                        </p:tav>
                                      </p:tavLst>
                                    </p:anim>
                                  </p:childTnLst>
                                </p:cTn>
                              </p:par>
                              <p:par>
                                <p:cTn id="51" presetID="17" presetClass="entr" presetSubtype="8"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ppt_x</p:attrName>
                                        </p:attrNameLst>
                                      </p:cBhvr>
                                      <p:tavLst>
                                        <p:tav tm="0">
                                          <p:val>
                                            <p:strVal val="#ppt_x-#ppt_w/2"/>
                                          </p:val>
                                        </p:tav>
                                        <p:tav tm="100000">
                                          <p:val>
                                            <p:strVal val="#ppt_x"/>
                                          </p:val>
                                        </p:tav>
                                      </p:tavLst>
                                    </p:anim>
                                    <p:anim calcmode="lin" valueType="num">
                                      <p:cBhvr>
                                        <p:cTn id="54" dur="500" fill="hold"/>
                                        <p:tgtEl>
                                          <p:spTgt spid="23"/>
                                        </p:tgtEl>
                                        <p:attrNameLst>
                                          <p:attrName>ppt_y</p:attrName>
                                        </p:attrNameLst>
                                      </p:cBhvr>
                                      <p:tavLst>
                                        <p:tav tm="0">
                                          <p:val>
                                            <p:strVal val="#ppt_y"/>
                                          </p:val>
                                        </p:tav>
                                        <p:tav tm="100000">
                                          <p:val>
                                            <p:strVal val="#ppt_y"/>
                                          </p:val>
                                        </p:tav>
                                      </p:tavLst>
                                    </p:anim>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ppt_x</p:attrName>
                                        </p:attrNameLst>
                                      </p:cBhvr>
                                      <p:tavLst>
                                        <p:tav tm="0">
                                          <p:val>
                                            <p:strVal val="#ppt_x-#ppt_w/2"/>
                                          </p:val>
                                        </p:tav>
                                        <p:tav tm="100000">
                                          <p:val>
                                            <p:strVal val="#ppt_x"/>
                                          </p:val>
                                        </p:tav>
                                      </p:tavLst>
                                    </p:anim>
                                    <p:anim calcmode="lin" valueType="num">
                                      <p:cBhvr>
                                        <p:cTn id="62" dur="500" fill="hold"/>
                                        <p:tgtEl>
                                          <p:spTgt spid="24"/>
                                        </p:tgtEl>
                                        <p:attrNameLst>
                                          <p:attrName>ppt_y</p:attrName>
                                        </p:attrNameLst>
                                      </p:cBhvr>
                                      <p:tavLst>
                                        <p:tav tm="0">
                                          <p:val>
                                            <p:strVal val="#ppt_y"/>
                                          </p:val>
                                        </p:tav>
                                        <p:tav tm="100000">
                                          <p:val>
                                            <p:strVal val="#ppt_y"/>
                                          </p:val>
                                        </p:tav>
                                      </p:tavLst>
                                    </p:anim>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0" grpId="0"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6980419" cy="646331"/>
          </a:xfrm>
          <a:prstGeom prst="rect">
            <a:avLst/>
          </a:prstGeom>
          <a:noFill/>
        </p:spPr>
        <p:txBody>
          <a:bodyPr wrap="square" rtlCol="0">
            <a:spAutoFit/>
          </a:bodyPr>
          <a:lstStyle/>
          <a:p>
            <a:r>
              <a:rPr lang="en-US" altLang="zh-CN" sz="3600" dirty="0" smtClean="0">
                <a:solidFill>
                  <a:srgbClr val="FFFF00"/>
                </a:solidFill>
                <a:latin typeface="黑体" panose="02010609060101010101" pitchFamily="49" charset="-122"/>
                <a:ea typeface="黑体" panose="02010609060101010101" pitchFamily="49" charset="-122"/>
              </a:rPr>
              <a:t>Python</a:t>
            </a:r>
            <a:r>
              <a:rPr lang="zh-CN" altLang="en-US" sz="3600" dirty="0" smtClean="0">
                <a:solidFill>
                  <a:srgbClr val="FFFF00"/>
                </a:solidFill>
                <a:latin typeface="黑体" panose="02010609060101010101" pitchFamily="49" charset="-122"/>
                <a:ea typeface="黑体" panose="02010609060101010101" pitchFamily="49" charset="-122"/>
              </a:rPr>
              <a:t>程序中的运算（一）</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2" name="文本框 1"/>
          <p:cNvSpPr txBox="1"/>
          <p:nvPr/>
        </p:nvSpPr>
        <p:spPr>
          <a:xfrm>
            <a:off x="1469034" y="1470152"/>
            <a:ext cx="8109681" cy="1569660"/>
          </a:xfrm>
          <a:prstGeom prst="rect">
            <a:avLst/>
          </a:prstGeom>
          <a:noFill/>
          <a:ln>
            <a:solidFill>
              <a:schemeClr val="accent1"/>
            </a:solidFill>
          </a:ln>
        </p:spPr>
        <p:txBody>
          <a:bodyPr wrap="square" rtlCol="0">
            <a:spAutoFit/>
          </a:bodyPr>
          <a:lstStyle/>
          <a:p>
            <a:pPr>
              <a:lnSpc>
                <a:spcPct val="150000"/>
              </a:lnSpc>
            </a:pP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A</a:t>
            </a:r>
            <a:r>
              <a:rPr lang="zh-CN" altLang="en-US" sz="3200" dirty="0" smtClean="0">
                <a:latin typeface="华文仿宋" panose="02010600040101010101" pitchFamily="2" charset="-122"/>
                <a:ea typeface="华文仿宋" panose="02010600040101010101" pitchFamily="2" charset="-122"/>
              </a:rPr>
              <a:t>）算术运算：</a:t>
            </a:r>
            <a:endParaRPr lang="en-US" altLang="zh-CN" sz="3200" dirty="0" smtClean="0">
              <a:latin typeface="华文仿宋" panose="02010600040101010101" pitchFamily="2" charset="-122"/>
              <a:ea typeface="华文仿宋" panose="02010600040101010101" pitchFamily="2" charset="-122"/>
            </a:endParaRPr>
          </a:p>
          <a:p>
            <a:pPr>
              <a:lnSpc>
                <a:spcPct val="150000"/>
              </a:lnSpc>
            </a:pPr>
            <a:r>
              <a:rPr lang="en-US" altLang="zh-CN" sz="3200" dirty="0">
                <a:latin typeface="华文仿宋" panose="02010600040101010101" pitchFamily="2" charset="-122"/>
                <a:ea typeface="华文仿宋" panose="02010600040101010101" pitchFamily="2" charset="-122"/>
              </a:rPr>
              <a:t> </a:t>
            </a:r>
            <a:r>
              <a:rPr lang="en-US" altLang="zh-CN" sz="3200" dirty="0" smtClean="0">
                <a:latin typeface="华文仿宋" panose="02010600040101010101" pitchFamily="2" charset="-122"/>
                <a:ea typeface="华文仿宋" panose="02010600040101010101" pitchFamily="2" charset="-122"/>
              </a:rPr>
              <a:t>          +	-	</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		/		</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		%		//</a:t>
            </a:r>
            <a:endParaRPr lang="zh-CN" altLang="en-US" sz="3200" dirty="0">
              <a:latin typeface="华文仿宋" panose="02010600040101010101" pitchFamily="2" charset="-122"/>
              <a:ea typeface="华文仿宋" panose="02010600040101010101" pitchFamily="2" charset="-122"/>
            </a:endParaRPr>
          </a:p>
        </p:txBody>
      </p:sp>
      <p:sp>
        <p:nvSpPr>
          <p:cNvPr id="3" name="文本框 2"/>
          <p:cNvSpPr txBox="1"/>
          <p:nvPr/>
        </p:nvSpPr>
        <p:spPr>
          <a:xfrm>
            <a:off x="2151086" y="3353968"/>
            <a:ext cx="6655635" cy="2554545"/>
          </a:xfrm>
          <a:prstGeom prst="rect">
            <a:avLst/>
          </a:prstGeom>
          <a:noFill/>
          <a:ln>
            <a:noFill/>
          </a:ln>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算式实践：</a:t>
            </a:r>
            <a:endParaRPr lang="en-US" altLang="zh-CN" sz="3200" dirty="0" smtClean="0">
              <a:latin typeface="华文仿宋" panose="02010600040101010101" pitchFamily="2" charset="-122"/>
              <a:ea typeface="华文仿宋" panose="02010600040101010101" pitchFamily="2" charset="-122"/>
            </a:endParaRPr>
          </a:p>
          <a:p>
            <a:endParaRPr lang="en-US" altLang="zh-CN" sz="3200" dirty="0">
              <a:latin typeface="华文仿宋" panose="02010600040101010101" pitchFamily="2" charset="-122"/>
              <a:ea typeface="华文仿宋" panose="02010600040101010101" pitchFamily="2" charset="-122"/>
            </a:endParaRPr>
          </a:p>
          <a:p>
            <a:r>
              <a:rPr lang="en-US" altLang="zh-CN" sz="3200" dirty="0" smtClean="0">
                <a:latin typeface="华文仿宋" panose="02010600040101010101" pitchFamily="2" charset="-122"/>
                <a:ea typeface="华文仿宋" panose="02010600040101010101" pitchFamily="2" charset="-122"/>
              </a:rPr>
              <a:t>9/2</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9//2</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9%2</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9</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2</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9</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2</a:t>
            </a:r>
          </a:p>
          <a:p>
            <a:endParaRPr lang="en-US" altLang="zh-CN" sz="3200" dirty="0">
              <a:latin typeface="华文仿宋" panose="02010600040101010101" pitchFamily="2" charset="-122"/>
              <a:ea typeface="华文仿宋" panose="02010600040101010101" pitchFamily="2" charset="-122"/>
            </a:endParaRPr>
          </a:p>
          <a:p>
            <a:r>
              <a:rPr lang="zh-CN" altLang="en-US" sz="3200" dirty="0" smtClean="0">
                <a:latin typeface="华文仿宋" panose="02010600040101010101" pitchFamily="2" charset="-122"/>
                <a:ea typeface="华文仿宋" panose="02010600040101010101" pitchFamily="2" charset="-122"/>
              </a:rPr>
              <a:t>要求：体验各运算符号的含义。</a:t>
            </a:r>
            <a:endParaRPr lang="en-US" altLang="zh-CN" sz="3200" dirty="0" smtClean="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368227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44379" y="2038662"/>
            <a:ext cx="10478125" cy="646331"/>
          </a:xfrm>
          <a:prstGeom prst="rect">
            <a:avLst/>
          </a:prstGeom>
          <a:noFill/>
        </p:spPr>
        <p:txBody>
          <a:bodyPr wrap="square" rtlCol="0">
            <a:spAutoFit/>
          </a:bodyPr>
          <a:lstStyle/>
          <a:p>
            <a:r>
              <a:rPr lang="zh-CN" altLang="en-US" sz="3600" dirty="0" smtClean="0">
                <a:latin typeface="仿宋" panose="02010609060101010101" pitchFamily="49" charset="-122"/>
                <a:ea typeface="仿宋" panose="02010609060101010101" pitchFamily="49" charset="-122"/>
              </a:rPr>
              <a:t>赋值号（</a:t>
            </a:r>
            <a:r>
              <a:rPr lang="en-US" altLang="zh-CN" sz="3600" dirty="0" smtClean="0">
                <a:latin typeface="仿宋" panose="02010609060101010101" pitchFamily="49" charset="-122"/>
                <a:ea typeface="仿宋" panose="02010609060101010101" pitchFamily="49" charset="-122"/>
              </a:rPr>
              <a:t>=</a:t>
            </a:r>
            <a:r>
              <a:rPr lang="zh-CN" altLang="en-US" sz="3600" dirty="0" smtClean="0">
                <a:latin typeface="仿宋" panose="02010609060101010101" pitchFamily="49" charset="-122"/>
                <a:ea typeface="仿宋" panose="02010609060101010101" pitchFamily="49" charset="-122"/>
              </a:rPr>
              <a:t>）：将右边的计算结果存在左边空间中；</a:t>
            </a:r>
            <a:endParaRPr lang="zh-CN" altLang="en-US" sz="3600" dirty="0">
              <a:latin typeface="仿宋" panose="02010609060101010101" pitchFamily="49" charset="-122"/>
              <a:ea typeface="仿宋" panose="02010609060101010101" pitchFamily="49" charset="-122"/>
            </a:endParaRPr>
          </a:p>
        </p:txBody>
      </p:sp>
      <p:sp>
        <p:nvSpPr>
          <p:cNvPr id="8" name="文本框 7"/>
          <p:cNvSpPr txBox="1"/>
          <p:nvPr/>
        </p:nvSpPr>
        <p:spPr>
          <a:xfrm>
            <a:off x="3350301" y="3567659"/>
            <a:ext cx="4504545" cy="646331"/>
          </a:xfrm>
          <a:prstGeom prst="rect">
            <a:avLst/>
          </a:prstGeom>
          <a:noFill/>
          <a:ln>
            <a:solidFill>
              <a:schemeClr val="tx2"/>
            </a:solidFill>
          </a:ln>
        </p:spPr>
        <p:txBody>
          <a:bodyPr wrap="square" rtlCol="0">
            <a:spAutoFit/>
          </a:bodyPr>
          <a:lstStyle/>
          <a:p>
            <a:r>
              <a:rPr lang="zh-CN" altLang="en-US" sz="3600" dirty="0" smtClean="0">
                <a:latin typeface="华文仿宋" panose="02010600040101010101" pitchFamily="2" charset="-122"/>
                <a:ea typeface="华文仿宋" panose="02010600040101010101" pitchFamily="2" charset="-122"/>
              </a:rPr>
              <a:t>变量名 </a:t>
            </a:r>
            <a:r>
              <a:rPr lang="en-US" altLang="zh-CN" sz="3600" dirty="0" smtClean="0">
                <a:latin typeface="华文仿宋" panose="02010600040101010101" pitchFamily="2" charset="-122"/>
                <a:ea typeface="华文仿宋" panose="02010600040101010101" pitchFamily="2" charset="-122"/>
              </a:rPr>
              <a:t>= </a:t>
            </a:r>
            <a:r>
              <a:rPr lang="zh-CN" altLang="en-US" sz="3600" dirty="0" smtClean="0">
                <a:latin typeface="华文仿宋" panose="02010600040101010101" pitchFamily="2" charset="-122"/>
                <a:ea typeface="华文仿宋" panose="02010600040101010101" pitchFamily="2" charset="-122"/>
              </a:rPr>
              <a:t>值或表达式</a:t>
            </a:r>
            <a:endParaRPr lang="zh-CN" altLang="en-US" sz="36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114179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51737159"/>
              </p:ext>
            </p:extLst>
          </p:nvPr>
        </p:nvGraphicFramePr>
        <p:xfrm>
          <a:off x="629587" y="1341621"/>
          <a:ext cx="10792918" cy="5291524"/>
        </p:xfrm>
        <a:graphic>
          <a:graphicData uri="http://schemas.openxmlformats.org/drawingml/2006/table">
            <a:tbl>
              <a:tblPr/>
              <a:tblGrid>
                <a:gridCol w="1054948">
                  <a:extLst>
                    <a:ext uri="{9D8B030D-6E8A-4147-A177-3AD203B41FA5}">
                      <a16:colId xmlns:a16="http://schemas.microsoft.com/office/drawing/2014/main" val="1055944893"/>
                    </a:ext>
                  </a:extLst>
                </a:gridCol>
                <a:gridCol w="3977432">
                  <a:extLst>
                    <a:ext uri="{9D8B030D-6E8A-4147-A177-3AD203B41FA5}">
                      <a16:colId xmlns:a16="http://schemas.microsoft.com/office/drawing/2014/main" val="2657685137"/>
                    </a:ext>
                  </a:extLst>
                </a:gridCol>
                <a:gridCol w="5760538">
                  <a:extLst>
                    <a:ext uri="{9D8B030D-6E8A-4147-A177-3AD203B41FA5}">
                      <a16:colId xmlns:a16="http://schemas.microsoft.com/office/drawing/2014/main" val="3042062935"/>
                    </a:ext>
                  </a:extLst>
                </a:gridCol>
              </a:tblGrid>
              <a:tr h="685782">
                <a:tc>
                  <a:txBody>
                    <a:bodyPr/>
                    <a:lstStyle/>
                    <a:p>
                      <a:pPr algn="ctr" fontAlgn="t"/>
                      <a:r>
                        <a:rPr lang="zh-CN" altLang="en-US" sz="2800" dirty="0" smtClean="0">
                          <a:solidFill>
                            <a:schemeClr val="tx1"/>
                          </a:solidFill>
                          <a:effectLst/>
                          <a:latin typeface="仿宋" panose="02010609060101010101" pitchFamily="49" charset="-122"/>
                          <a:ea typeface="仿宋" panose="02010609060101010101" pitchFamily="49" charset="-122"/>
                        </a:rPr>
                        <a:t>符号</a:t>
                      </a:r>
                      <a:endParaRPr lang="en-US" altLang="zh-CN"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nchor="ctr">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algn="ctr" fontAlgn="t"/>
                      <a:r>
                        <a:rPr lang="zh-CN" altLang="en-US" sz="2800" dirty="0" smtClean="0">
                          <a:solidFill>
                            <a:schemeClr val="tx1"/>
                          </a:solidFill>
                          <a:effectLst/>
                          <a:latin typeface="仿宋" panose="02010609060101010101" pitchFamily="49" charset="-122"/>
                          <a:ea typeface="仿宋" panose="02010609060101010101" pitchFamily="49" charset="-122"/>
                        </a:rPr>
                        <a:t>作用</a:t>
                      </a:r>
                      <a:endParaRPr lang="zh-CN" altLang="en-US"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nchor="ctr">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algn="ctr" fontAlgn="t"/>
                      <a:r>
                        <a:rPr lang="zh-CN" altLang="en-US" sz="2800" dirty="0" smtClean="0">
                          <a:solidFill>
                            <a:schemeClr val="tx1"/>
                          </a:solidFill>
                          <a:effectLst/>
                          <a:latin typeface="仿宋" panose="02010609060101010101" pitchFamily="49" charset="-122"/>
                          <a:ea typeface="仿宋" panose="02010609060101010101" pitchFamily="49" charset="-122"/>
                        </a:rPr>
                        <a:t>案例</a:t>
                      </a:r>
                      <a:endParaRPr lang="en-US"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nchor="ctr">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4024195708"/>
                  </a:ext>
                </a:extLst>
              </a:tr>
              <a:tr h="547113">
                <a:tc>
                  <a:txBody>
                    <a:bodyPr/>
                    <a:lstStyle/>
                    <a:p>
                      <a:pPr algn="ctr" fontAlgn="t"/>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简单的赋值运算符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en-US" sz="2800" dirty="0" smtClean="0">
                          <a:solidFill>
                            <a:schemeClr val="tx1"/>
                          </a:solidFill>
                          <a:effectLst/>
                          <a:latin typeface="仿宋" panose="02010609060101010101" pitchFamily="49" charset="-122"/>
                          <a:ea typeface="仿宋" panose="02010609060101010101" pitchFamily="49" charset="-122"/>
                        </a:rPr>
                        <a:t>c=</a:t>
                      </a:r>
                      <a:r>
                        <a:rPr lang="en-US" sz="2800" dirty="0" err="1" smtClean="0">
                          <a:solidFill>
                            <a:schemeClr val="tx1"/>
                          </a:solidFill>
                          <a:effectLst/>
                          <a:latin typeface="仿宋" panose="02010609060101010101" pitchFamily="49" charset="-122"/>
                          <a:ea typeface="仿宋" panose="02010609060101010101" pitchFamily="49" charset="-122"/>
                        </a:rPr>
                        <a:t>a+b</a:t>
                      </a:r>
                      <a:r>
                        <a:rPr lang="zh-CN" altLang="en-US" sz="2800" dirty="0" smtClean="0">
                          <a:solidFill>
                            <a:schemeClr val="tx1"/>
                          </a:solidFill>
                          <a:effectLst/>
                          <a:latin typeface="仿宋" panose="02010609060101010101" pitchFamily="49" charset="-122"/>
                          <a:ea typeface="仿宋" panose="02010609060101010101" pitchFamily="49" charset="-122"/>
                        </a:rPr>
                        <a:t>将</a:t>
                      </a:r>
                      <a:r>
                        <a:rPr lang="en-US" sz="2800" dirty="0" err="1" smtClean="0">
                          <a:solidFill>
                            <a:schemeClr val="tx1"/>
                          </a:solidFill>
                          <a:effectLst/>
                          <a:latin typeface="仿宋" panose="02010609060101010101" pitchFamily="49" charset="-122"/>
                          <a:ea typeface="仿宋" panose="02010609060101010101" pitchFamily="49" charset="-122"/>
                        </a:rPr>
                        <a:t>a+b</a:t>
                      </a:r>
                      <a:r>
                        <a:rPr lang="zh-CN" altLang="en-US" sz="2800" dirty="0" smtClean="0">
                          <a:solidFill>
                            <a:schemeClr val="tx1"/>
                          </a:solidFill>
                          <a:effectLst/>
                          <a:latin typeface="仿宋" panose="02010609060101010101" pitchFamily="49" charset="-122"/>
                          <a:ea typeface="仿宋" panose="02010609060101010101" pitchFamily="49" charset="-122"/>
                        </a:rPr>
                        <a:t>的</a:t>
                      </a:r>
                      <a:r>
                        <a:rPr lang="zh-CN" altLang="en-US" sz="2800" dirty="0">
                          <a:solidFill>
                            <a:schemeClr val="tx1"/>
                          </a:solidFill>
                          <a:effectLst/>
                          <a:latin typeface="仿宋" panose="02010609060101010101" pitchFamily="49" charset="-122"/>
                          <a:ea typeface="仿宋" panose="02010609060101010101" pitchFamily="49" charset="-122"/>
                        </a:rPr>
                        <a:t>运算结果赋值</a:t>
                      </a:r>
                      <a:r>
                        <a:rPr lang="zh-CN" altLang="en-US" sz="2800" dirty="0" smtClean="0">
                          <a:solidFill>
                            <a:schemeClr val="tx1"/>
                          </a:solidFill>
                          <a:effectLst/>
                          <a:latin typeface="仿宋" panose="02010609060101010101" pitchFamily="49" charset="-122"/>
                          <a:ea typeface="仿宋" panose="02010609060101010101" pitchFamily="49" charset="-122"/>
                        </a:rPr>
                        <a:t>为</a:t>
                      </a:r>
                      <a:r>
                        <a:rPr lang="en-US" sz="2800" dirty="0" smtClean="0">
                          <a:solidFill>
                            <a:schemeClr val="tx1"/>
                          </a:solidFill>
                          <a:effectLst/>
                          <a:latin typeface="仿宋" panose="02010609060101010101" pitchFamily="49" charset="-122"/>
                          <a:ea typeface="仿宋" panose="02010609060101010101" pitchFamily="49" charset="-122"/>
                        </a:rPr>
                        <a:t>c</a:t>
                      </a:r>
                      <a:endParaRPr lang="en-US"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3583964459"/>
                  </a:ext>
                </a:extLst>
              </a:tr>
              <a:tr h="547113">
                <a:tc>
                  <a:txBody>
                    <a:bodyPr/>
                    <a:lstStyle/>
                    <a:p>
                      <a:pPr algn="ctr" fontAlgn="t"/>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加法赋值运算符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pt-BR" sz="2800" dirty="0" smtClean="0">
                          <a:solidFill>
                            <a:schemeClr val="tx1"/>
                          </a:solidFill>
                          <a:effectLst/>
                          <a:latin typeface="仿宋" panose="02010609060101010101" pitchFamily="49" charset="-122"/>
                          <a:ea typeface="仿宋" panose="02010609060101010101" pitchFamily="49" charset="-122"/>
                        </a:rPr>
                        <a:t>c+=a  等效于  c=c+a</a:t>
                      </a:r>
                      <a:endParaRPr lang="pt-BR"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2965180264"/>
                  </a:ext>
                </a:extLst>
              </a:tr>
              <a:tr h="547113">
                <a:tc>
                  <a:txBody>
                    <a:bodyPr/>
                    <a:lstStyle/>
                    <a:p>
                      <a:pPr algn="ctr" fontAlgn="t"/>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减法赋值运算符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pt-BR" sz="2800" dirty="0" smtClean="0">
                          <a:solidFill>
                            <a:schemeClr val="tx1"/>
                          </a:solidFill>
                          <a:effectLst/>
                          <a:latin typeface="仿宋" panose="02010609060101010101" pitchFamily="49" charset="-122"/>
                          <a:ea typeface="仿宋" panose="02010609060101010101" pitchFamily="49" charset="-122"/>
                        </a:rPr>
                        <a:t>c-=a  等效于  c=c-a</a:t>
                      </a:r>
                      <a:endParaRPr lang="pt-BR"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1534163402"/>
                  </a:ext>
                </a:extLst>
              </a:tr>
              <a:tr h="547113">
                <a:tc>
                  <a:txBody>
                    <a:bodyPr/>
                    <a:lstStyle/>
                    <a:p>
                      <a:pPr algn="ctr" fontAlgn="t"/>
                      <a:r>
                        <a:rPr lang="zh-CN" altLang="en-US" sz="2800" dirty="0">
                          <a:solidFill>
                            <a:schemeClr val="tx1"/>
                          </a:solidFill>
                          <a:effectLst/>
                          <a:latin typeface="仿宋" panose="02010609060101010101" pitchFamily="49" charset="-122"/>
                          <a:ea typeface="仿宋" panose="02010609060101010101" pitchFamily="49" charset="-122"/>
                        </a:rPr>
                        <a:t>*</a:t>
                      </a:r>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乘法赋值运算符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pt-BR" sz="2800" dirty="0" smtClean="0">
                          <a:solidFill>
                            <a:schemeClr val="tx1"/>
                          </a:solidFill>
                          <a:effectLst/>
                          <a:latin typeface="仿宋" panose="02010609060101010101" pitchFamily="49" charset="-122"/>
                          <a:ea typeface="仿宋" panose="02010609060101010101" pitchFamily="49" charset="-122"/>
                        </a:rPr>
                        <a:t>c*=a  等效于  c=c*a</a:t>
                      </a:r>
                      <a:endParaRPr lang="pt-BR"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541760528"/>
                  </a:ext>
                </a:extLst>
              </a:tr>
              <a:tr h="661532">
                <a:tc>
                  <a:txBody>
                    <a:bodyPr/>
                    <a:lstStyle/>
                    <a:p>
                      <a:pPr algn="ctr" fontAlgn="t"/>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除法赋值运算符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pt-BR" sz="2800" dirty="0" smtClean="0">
                          <a:solidFill>
                            <a:schemeClr val="tx1"/>
                          </a:solidFill>
                          <a:effectLst/>
                          <a:latin typeface="仿宋" panose="02010609060101010101" pitchFamily="49" charset="-122"/>
                          <a:ea typeface="仿宋" panose="02010609060101010101" pitchFamily="49" charset="-122"/>
                        </a:rPr>
                        <a:t>c/=a  等效于  c=c/a</a:t>
                      </a:r>
                      <a:endParaRPr lang="pt-BR"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3938261635"/>
                  </a:ext>
                </a:extLst>
              </a:tr>
              <a:tr h="661532">
                <a:tc>
                  <a:txBody>
                    <a:bodyPr/>
                    <a:lstStyle/>
                    <a:p>
                      <a:pPr algn="ctr" fontAlgn="t"/>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取模赋值运算符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pt-BR" sz="2800" dirty="0" smtClean="0">
                          <a:solidFill>
                            <a:schemeClr val="tx1"/>
                          </a:solidFill>
                          <a:effectLst/>
                          <a:latin typeface="仿宋" panose="02010609060101010101" pitchFamily="49" charset="-122"/>
                          <a:ea typeface="仿宋" panose="02010609060101010101" pitchFamily="49" charset="-122"/>
                        </a:rPr>
                        <a:t>c%=a  等效于  c=c%a</a:t>
                      </a:r>
                      <a:endParaRPr lang="pt-BR"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4082166206"/>
                  </a:ext>
                </a:extLst>
              </a:tr>
              <a:tr h="547113">
                <a:tc>
                  <a:txBody>
                    <a:bodyPr/>
                    <a:lstStyle/>
                    <a:p>
                      <a:pPr algn="ctr" fontAlgn="t"/>
                      <a:r>
                        <a:rPr lang="zh-CN" altLang="en-US" sz="2800" dirty="0">
                          <a:solidFill>
                            <a:schemeClr val="tx1"/>
                          </a:solidFill>
                          <a:effectLst/>
                          <a:latin typeface="仿宋" panose="02010609060101010101" pitchFamily="49" charset="-122"/>
                          <a:ea typeface="仿宋" panose="02010609060101010101" pitchFamily="49" charset="-122"/>
                        </a:rPr>
                        <a:t>**</a:t>
                      </a:r>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幂赋值运算符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pt-BR" sz="2800" dirty="0" smtClean="0">
                          <a:solidFill>
                            <a:schemeClr val="tx1"/>
                          </a:solidFill>
                          <a:effectLst/>
                          <a:latin typeface="仿宋" panose="02010609060101010101" pitchFamily="49" charset="-122"/>
                          <a:ea typeface="仿宋" panose="02010609060101010101" pitchFamily="49" charset="-122"/>
                        </a:rPr>
                        <a:t>c**=a  等效于 c=c**a</a:t>
                      </a:r>
                      <a:endParaRPr lang="pt-BR"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3009294799"/>
                  </a:ext>
                </a:extLst>
              </a:tr>
              <a:tr h="547113">
                <a:tc>
                  <a:txBody>
                    <a:bodyPr/>
                    <a:lstStyle/>
                    <a:p>
                      <a:pPr algn="ctr" fontAlgn="t"/>
                      <a:r>
                        <a:rPr lang="en-US" altLang="zh-CN" sz="2800" dirty="0">
                          <a:solidFill>
                            <a:schemeClr val="tx1"/>
                          </a:solidFill>
                          <a:effectLst/>
                          <a:latin typeface="仿宋" panose="02010609060101010101" pitchFamily="49" charset="-122"/>
                          <a:ea typeface="仿宋" panose="02010609060101010101" pitchFamily="49" charset="-122"/>
                        </a:rPr>
                        <a:t>//=</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zh-CN" altLang="en-US" sz="2800" dirty="0">
                          <a:solidFill>
                            <a:schemeClr val="tx1"/>
                          </a:solidFill>
                          <a:effectLst/>
                          <a:latin typeface="仿宋" panose="02010609060101010101" pitchFamily="49" charset="-122"/>
                          <a:ea typeface="仿宋" panose="02010609060101010101" pitchFamily="49" charset="-122"/>
                        </a:rPr>
                        <a:t>取整除赋值运算符</a:t>
                      </a: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tc>
                  <a:txBody>
                    <a:bodyPr/>
                    <a:lstStyle/>
                    <a:p>
                      <a:pPr fontAlgn="t"/>
                      <a:r>
                        <a:rPr lang="pt-BR" sz="2800" dirty="0" smtClean="0">
                          <a:solidFill>
                            <a:schemeClr val="tx1"/>
                          </a:solidFill>
                          <a:effectLst/>
                          <a:latin typeface="仿宋" panose="02010609060101010101" pitchFamily="49" charset="-122"/>
                          <a:ea typeface="仿宋" panose="02010609060101010101" pitchFamily="49" charset="-122"/>
                        </a:rPr>
                        <a:t>c//=a  等效于 c=c//a</a:t>
                      </a:r>
                      <a:endParaRPr lang="pt-BR" sz="2800" dirty="0">
                        <a:solidFill>
                          <a:schemeClr val="tx1"/>
                        </a:solidFill>
                        <a:effectLst/>
                        <a:latin typeface="仿宋" panose="02010609060101010101" pitchFamily="49" charset="-122"/>
                        <a:ea typeface="仿宋" panose="02010609060101010101" pitchFamily="49" charset="-122"/>
                      </a:endParaRPr>
                    </a:p>
                  </a:txBody>
                  <a:tcPr marL="17213" marR="17213" marT="24098" marB="24098">
                    <a:lnL w="4763" cap="flat" cmpd="sng" algn="ctr">
                      <a:solidFill>
                        <a:srgbClr val="D4D4D4"/>
                      </a:solidFill>
                      <a:prstDash val="solid"/>
                      <a:round/>
                      <a:headEnd type="none" w="med" len="med"/>
                      <a:tailEnd type="none" w="med" len="med"/>
                    </a:lnL>
                    <a:lnR w="4763" cap="flat" cmpd="sng" algn="ctr">
                      <a:solidFill>
                        <a:srgbClr val="D4D4D4"/>
                      </a:solidFill>
                      <a:prstDash val="solid"/>
                      <a:round/>
                      <a:headEnd type="none" w="med" len="med"/>
                      <a:tailEnd type="none" w="med" len="med"/>
                    </a:lnR>
                    <a:lnT w="4763" cap="flat" cmpd="sng" algn="ctr">
                      <a:solidFill>
                        <a:srgbClr val="D4D4D4"/>
                      </a:solidFill>
                      <a:prstDash val="solid"/>
                      <a:round/>
                      <a:headEnd type="none" w="med" len="med"/>
                      <a:tailEnd type="none" w="med" len="med"/>
                    </a:lnT>
                    <a:lnB w="4763" cap="flat" cmpd="sng" algn="ctr">
                      <a:solidFill>
                        <a:srgbClr val="D4D4D4"/>
                      </a:solidFill>
                      <a:prstDash val="solid"/>
                      <a:round/>
                      <a:headEnd type="none" w="med" len="med"/>
                      <a:tailEnd type="none" w="med" len="med"/>
                    </a:lnB>
                    <a:solidFill>
                      <a:srgbClr val="268496">
                        <a:alpha val="52941"/>
                      </a:srgbClr>
                    </a:solidFill>
                  </a:tcPr>
                </a:tc>
                <a:extLst>
                  <a:ext uri="{0D108BD9-81ED-4DB2-BD59-A6C34878D82A}">
                    <a16:rowId xmlns:a16="http://schemas.microsoft.com/office/drawing/2014/main" val="2750922335"/>
                  </a:ext>
                </a:extLst>
              </a:tr>
            </a:tbl>
          </a:graphicData>
        </a:graphic>
      </p:graphicFrame>
      <p:sp>
        <p:nvSpPr>
          <p:cNvPr id="6" name="文本框 5"/>
          <p:cNvSpPr txBox="1"/>
          <p:nvPr/>
        </p:nvSpPr>
        <p:spPr>
          <a:xfrm>
            <a:off x="462197" y="509665"/>
            <a:ext cx="6980419"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相关形式的赋值号</a:t>
            </a:r>
            <a:endParaRPr lang="zh-CN" altLang="en-US" sz="3600" dirty="0">
              <a:solidFill>
                <a:srgbClr val="FFFF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46762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6980419" cy="646331"/>
          </a:xfrm>
          <a:prstGeom prst="rect">
            <a:avLst/>
          </a:prstGeom>
          <a:noFill/>
        </p:spPr>
        <p:txBody>
          <a:bodyPr wrap="square" rtlCol="0">
            <a:spAutoFit/>
          </a:bodyPr>
          <a:lstStyle/>
          <a:p>
            <a:r>
              <a:rPr lang="en-US" altLang="zh-CN" sz="3600" dirty="0" smtClean="0">
                <a:solidFill>
                  <a:srgbClr val="FFFF00"/>
                </a:solidFill>
                <a:latin typeface="黑体" panose="02010609060101010101" pitchFamily="49" charset="-122"/>
                <a:ea typeface="黑体" panose="02010609060101010101" pitchFamily="49" charset="-122"/>
              </a:rPr>
              <a:t>Python</a:t>
            </a:r>
            <a:r>
              <a:rPr lang="zh-CN" altLang="en-US" sz="3600" dirty="0" smtClean="0">
                <a:solidFill>
                  <a:srgbClr val="FFFF00"/>
                </a:solidFill>
                <a:latin typeface="黑体" panose="02010609060101010101" pitchFamily="49" charset="-122"/>
                <a:ea typeface="黑体" panose="02010609060101010101" pitchFamily="49" charset="-122"/>
              </a:rPr>
              <a:t>程序中的运算（二）</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3" name="文本框 2"/>
          <p:cNvSpPr txBox="1"/>
          <p:nvPr/>
        </p:nvSpPr>
        <p:spPr>
          <a:xfrm>
            <a:off x="996846" y="1663909"/>
            <a:ext cx="3590144" cy="584775"/>
          </a:xfrm>
          <a:prstGeom prst="rect">
            <a:avLst/>
          </a:prstGeom>
          <a:noFill/>
        </p:spPr>
        <p:txBody>
          <a:bodyPr wrap="square" rtlCol="0">
            <a:spAutoFit/>
          </a:bodyPr>
          <a:lstStyle/>
          <a:p>
            <a:r>
              <a:rPr lang="zh-CN" altLang="en-US" sz="3200" dirty="0" smtClean="0">
                <a:latin typeface="仿宋" panose="02010609060101010101" pitchFamily="49" charset="-122"/>
                <a:ea typeface="仿宋" panose="02010609060101010101" pitchFamily="49" charset="-122"/>
              </a:rPr>
              <a:t>（</a:t>
            </a:r>
            <a:r>
              <a:rPr lang="en-US" altLang="zh-CN" sz="3200" dirty="0" smtClean="0">
                <a:latin typeface="仿宋" panose="02010609060101010101" pitchFamily="49" charset="-122"/>
                <a:ea typeface="仿宋" panose="02010609060101010101" pitchFamily="49" charset="-122"/>
              </a:rPr>
              <a:t>B</a:t>
            </a:r>
            <a:r>
              <a:rPr lang="zh-CN" altLang="en-US" sz="3200" dirty="0" smtClean="0">
                <a:latin typeface="仿宋" panose="02010609060101010101" pitchFamily="49" charset="-122"/>
                <a:ea typeface="仿宋" panose="02010609060101010101" pitchFamily="49" charset="-122"/>
              </a:rPr>
              <a:t>）逻辑运算</a:t>
            </a:r>
            <a:endParaRPr lang="zh-CN" altLang="en-US" sz="3200" dirty="0">
              <a:latin typeface="仿宋" panose="02010609060101010101" pitchFamily="49" charset="-122"/>
              <a:ea typeface="仿宋" panose="02010609060101010101" pitchFamily="49" charset="-122"/>
            </a:endParaRPr>
          </a:p>
        </p:txBody>
      </p:sp>
      <p:sp>
        <p:nvSpPr>
          <p:cNvPr id="5" name="文本框 4"/>
          <p:cNvSpPr txBox="1"/>
          <p:nvPr/>
        </p:nvSpPr>
        <p:spPr>
          <a:xfrm>
            <a:off x="4132287" y="2630769"/>
            <a:ext cx="4398961" cy="584775"/>
          </a:xfrm>
          <a:prstGeom prst="rect">
            <a:avLst/>
          </a:prstGeom>
          <a:noFill/>
        </p:spPr>
        <p:txBody>
          <a:bodyPr wrap="none" rtlCol="0">
            <a:spAutoFit/>
          </a:bodyPr>
          <a:lstStyle/>
          <a:p>
            <a:r>
              <a:rPr lang="en-US" altLang="zh-CN" sz="3200" dirty="0" smtClean="0"/>
              <a:t>&gt; </a:t>
            </a:r>
            <a:r>
              <a:rPr lang="zh-CN" altLang="en-US" sz="3200" dirty="0" smtClean="0"/>
              <a:t>、</a:t>
            </a:r>
            <a:r>
              <a:rPr lang="en-US" altLang="zh-CN" sz="3200" dirty="0" smtClean="0"/>
              <a:t>&lt; </a:t>
            </a:r>
            <a:r>
              <a:rPr lang="zh-CN" altLang="en-US" sz="3200" dirty="0" smtClean="0"/>
              <a:t>、</a:t>
            </a:r>
            <a:r>
              <a:rPr lang="en-US" altLang="zh-CN" sz="3200" dirty="0" smtClean="0"/>
              <a:t>&gt;=</a:t>
            </a:r>
            <a:r>
              <a:rPr lang="zh-CN" altLang="en-US" sz="3200" dirty="0" smtClean="0"/>
              <a:t>、</a:t>
            </a:r>
            <a:r>
              <a:rPr lang="en-US" altLang="zh-CN" sz="3200" dirty="0" smtClean="0"/>
              <a:t>&lt;=</a:t>
            </a:r>
            <a:r>
              <a:rPr lang="zh-CN" altLang="en-US" sz="3200" dirty="0" smtClean="0"/>
              <a:t>、</a:t>
            </a:r>
            <a:r>
              <a:rPr lang="en-US" altLang="zh-CN" sz="3200" dirty="0" smtClean="0"/>
              <a:t>!=</a:t>
            </a:r>
            <a:r>
              <a:rPr lang="zh-CN" altLang="en-US" sz="3200" dirty="0" smtClean="0"/>
              <a:t>、</a:t>
            </a:r>
            <a:r>
              <a:rPr lang="en-US" altLang="zh-CN" sz="3200" dirty="0" smtClean="0"/>
              <a:t>==</a:t>
            </a:r>
            <a:endParaRPr lang="zh-CN" altLang="en-US" sz="3200" dirty="0"/>
          </a:p>
        </p:txBody>
      </p:sp>
      <p:sp>
        <p:nvSpPr>
          <p:cNvPr id="2" name="文本框 1"/>
          <p:cNvSpPr txBox="1"/>
          <p:nvPr/>
        </p:nvSpPr>
        <p:spPr>
          <a:xfrm>
            <a:off x="1485409" y="2630769"/>
            <a:ext cx="2646878" cy="584775"/>
          </a:xfrm>
          <a:prstGeom prst="rect">
            <a:avLst/>
          </a:prstGeom>
          <a:noFill/>
        </p:spPr>
        <p:txBody>
          <a:bodyPr wrap="none" rtlCol="0">
            <a:spAutoFit/>
          </a:bodyPr>
          <a:lstStyle/>
          <a:p>
            <a:r>
              <a:rPr lang="zh-CN" altLang="en-US" sz="3200" dirty="0" smtClean="0">
                <a:latin typeface="华文仿宋" panose="02010600040101010101" pitchFamily="2" charset="-122"/>
                <a:ea typeface="华文仿宋" panose="02010600040101010101" pitchFamily="2" charset="-122"/>
              </a:rPr>
              <a:t>比较运算符：</a:t>
            </a:r>
            <a:endParaRPr lang="zh-CN" altLang="en-US" sz="3200" dirty="0">
              <a:latin typeface="华文仿宋" panose="02010600040101010101" pitchFamily="2" charset="-122"/>
              <a:ea typeface="华文仿宋" panose="02010600040101010101" pitchFamily="2" charset="-122"/>
            </a:endParaRPr>
          </a:p>
        </p:txBody>
      </p:sp>
      <p:sp>
        <p:nvSpPr>
          <p:cNvPr id="6" name="文本框 5"/>
          <p:cNvSpPr txBox="1"/>
          <p:nvPr/>
        </p:nvSpPr>
        <p:spPr>
          <a:xfrm>
            <a:off x="1485408" y="3597629"/>
            <a:ext cx="7045839" cy="584775"/>
          </a:xfrm>
          <a:prstGeom prst="rect">
            <a:avLst/>
          </a:prstGeom>
          <a:noFill/>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逻辑运算符：</a:t>
            </a:r>
            <a:r>
              <a:rPr lang="en-US" altLang="zh-CN" sz="3200" dirty="0" smtClean="0">
                <a:latin typeface="华文仿宋" panose="02010600040101010101" pitchFamily="2" charset="-122"/>
                <a:ea typeface="华文仿宋" panose="02010600040101010101" pitchFamily="2" charset="-122"/>
              </a:rPr>
              <a:t>and		or		not</a:t>
            </a:r>
            <a:endParaRPr lang="zh-CN" altLang="en-US" sz="3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85138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6980419" cy="646331"/>
          </a:xfrm>
          <a:prstGeom prst="rect">
            <a:avLst/>
          </a:prstGeom>
          <a:noFill/>
        </p:spPr>
        <p:txBody>
          <a:bodyPr wrap="square" rtlCol="0">
            <a:spAutoFit/>
          </a:bodyPr>
          <a:lstStyle/>
          <a:p>
            <a:r>
              <a:rPr lang="en-US" altLang="zh-CN" sz="3600" dirty="0" smtClean="0">
                <a:solidFill>
                  <a:srgbClr val="FFFF00"/>
                </a:solidFill>
                <a:latin typeface="黑体" panose="02010609060101010101" pitchFamily="49" charset="-122"/>
                <a:ea typeface="黑体" panose="02010609060101010101" pitchFamily="49" charset="-122"/>
              </a:rPr>
              <a:t>Python</a:t>
            </a:r>
            <a:r>
              <a:rPr lang="zh-CN" altLang="en-US" sz="3600" dirty="0" smtClean="0">
                <a:solidFill>
                  <a:srgbClr val="FFFF00"/>
                </a:solidFill>
                <a:latin typeface="黑体" panose="02010609060101010101" pitchFamily="49" charset="-122"/>
                <a:ea typeface="黑体" panose="02010609060101010101" pitchFamily="49" charset="-122"/>
              </a:rPr>
              <a:t>程序中的函数</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5" name="文本框 4"/>
          <p:cNvSpPr txBox="1"/>
          <p:nvPr/>
        </p:nvSpPr>
        <p:spPr>
          <a:xfrm>
            <a:off x="996845" y="1782315"/>
            <a:ext cx="9623147" cy="584775"/>
          </a:xfrm>
          <a:prstGeom prst="rect">
            <a:avLst/>
          </a:prstGeom>
          <a:noFill/>
        </p:spPr>
        <p:txBody>
          <a:bodyPr wrap="none" rtlCol="0">
            <a:spAutoFit/>
          </a:bodyPr>
          <a:lstStyle/>
          <a:p>
            <a:r>
              <a:rPr lang="zh-CN" altLang="en-US" sz="3200" dirty="0">
                <a:solidFill>
                  <a:srgbClr val="FFFF00"/>
                </a:solidFill>
                <a:latin typeface="仿宋" panose="02010609060101010101" pitchFamily="49" charset="-122"/>
                <a:ea typeface="仿宋" panose="02010609060101010101" pitchFamily="49" charset="-122"/>
              </a:rPr>
              <a:t>函数</a:t>
            </a:r>
            <a:r>
              <a:rPr lang="zh-CN" altLang="en-US" sz="3200" dirty="0">
                <a:latin typeface="仿宋" panose="02010609060101010101" pitchFamily="49" charset="-122"/>
                <a:ea typeface="仿宋" panose="02010609060101010101" pitchFamily="49" charset="-122"/>
              </a:rPr>
              <a:t>是指</a:t>
            </a:r>
            <a:r>
              <a:rPr lang="zh-CN" altLang="en-US" sz="3200" dirty="0">
                <a:solidFill>
                  <a:srgbClr val="FFFF00"/>
                </a:solidFill>
                <a:latin typeface="仿宋" panose="02010609060101010101" pitchFamily="49" charset="-122"/>
                <a:ea typeface="仿宋" panose="02010609060101010101" pitchFamily="49" charset="-122"/>
              </a:rPr>
              <a:t>一段</a:t>
            </a:r>
            <a:r>
              <a:rPr lang="zh-CN" altLang="en-US" sz="3200" dirty="0">
                <a:latin typeface="仿宋" panose="02010609060101010101" pitchFamily="49" charset="-122"/>
                <a:ea typeface="仿宋" panose="02010609060101010101" pitchFamily="49" charset="-122"/>
              </a:rPr>
              <a:t>在一起的、可以做某一件事儿的</a:t>
            </a:r>
            <a:r>
              <a:rPr lang="zh-CN" altLang="en-US" sz="3200" dirty="0" smtClean="0">
                <a:solidFill>
                  <a:srgbClr val="FFFF00"/>
                </a:solidFill>
                <a:latin typeface="仿宋" panose="02010609060101010101" pitchFamily="49" charset="-122"/>
                <a:ea typeface="仿宋" panose="02010609060101010101" pitchFamily="49" charset="-122"/>
              </a:rPr>
              <a:t>程序</a:t>
            </a:r>
            <a:r>
              <a:rPr lang="zh-CN" altLang="en-US" sz="3200" dirty="0" smtClean="0">
                <a:latin typeface="仿宋" panose="02010609060101010101" pitchFamily="49" charset="-122"/>
                <a:ea typeface="仿宋" panose="02010609060101010101" pitchFamily="49" charset="-122"/>
              </a:rPr>
              <a:t>。</a:t>
            </a:r>
            <a:endParaRPr lang="zh-CN" altLang="en-US" sz="3200" dirty="0">
              <a:latin typeface="仿宋" panose="02010609060101010101" pitchFamily="49" charset="-122"/>
              <a:ea typeface="仿宋" panose="02010609060101010101" pitchFamily="49" charset="-122"/>
            </a:endParaRPr>
          </a:p>
        </p:txBody>
      </p:sp>
      <p:sp>
        <p:nvSpPr>
          <p:cNvPr id="2" name="文本框 1"/>
          <p:cNvSpPr txBox="1"/>
          <p:nvPr/>
        </p:nvSpPr>
        <p:spPr>
          <a:xfrm>
            <a:off x="1543987" y="3065489"/>
            <a:ext cx="8109679" cy="523220"/>
          </a:xfrm>
          <a:prstGeom prst="rect">
            <a:avLst/>
          </a:prstGeom>
          <a:noFill/>
        </p:spPr>
        <p:txBody>
          <a:bodyPr wrap="square" rtlCol="0">
            <a:spAutoFit/>
          </a:bodyPr>
          <a:lstStyle/>
          <a:p>
            <a:r>
              <a:rPr lang="en-US" altLang="zh-CN" sz="2800" dirty="0" smtClean="0">
                <a:latin typeface="仿宋" panose="02010609060101010101" pitchFamily="49" charset="-122"/>
                <a:ea typeface="仿宋" panose="02010609060101010101" pitchFamily="49" charset="-122"/>
              </a:rPr>
              <a:t>range(</a:t>
            </a:r>
            <a:r>
              <a:rPr lang="en-US" altLang="zh-CN" sz="2800" dirty="0" err="1" smtClean="0">
                <a:latin typeface="仿宋" panose="02010609060101010101" pitchFamily="49" charset="-122"/>
                <a:ea typeface="仿宋" panose="02010609060101010101" pitchFamily="49" charset="-122"/>
              </a:rPr>
              <a:t>start,stop,step</a:t>
            </a:r>
            <a:r>
              <a:rPr lang="en-US" altLang="zh-CN" sz="2800" dirty="0" smtClean="0">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：可</a:t>
            </a:r>
            <a:r>
              <a:rPr lang="zh-CN" altLang="en-US" sz="2800" dirty="0">
                <a:latin typeface="仿宋" panose="02010609060101010101" pitchFamily="49" charset="-122"/>
                <a:ea typeface="仿宋" panose="02010609060101010101" pitchFamily="49" charset="-122"/>
              </a:rPr>
              <a:t>创建一个整数</a:t>
            </a:r>
            <a:r>
              <a:rPr lang="zh-CN" altLang="en-US" sz="2800" dirty="0" smtClean="0">
                <a:latin typeface="仿宋" panose="02010609060101010101" pitchFamily="49" charset="-122"/>
                <a:ea typeface="仿宋" panose="02010609060101010101" pitchFamily="49" charset="-122"/>
              </a:rPr>
              <a:t>列表；</a:t>
            </a:r>
            <a:endParaRPr lang="zh-CN" altLang="en-US" sz="2800" dirty="0">
              <a:latin typeface="仿宋" panose="02010609060101010101" pitchFamily="49" charset="-122"/>
              <a:ea typeface="仿宋" panose="02010609060101010101" pitchFamily="49" charset="-122"/>
            </a:endParaRPr>
          </a:p>
        </p:txBody>
      </p:sp>
      <p:sp>
        <p:nvSpPr>
          <p:cNvPr id="6" name="文本框 5"/>
          <p:cNvSpPr txBox="1"/>
          <p:nvPr/>
        </p:nvSpPr>
        <p:spPr>
          <a:xfrm>
            <a:off x="1543986" y="3588709"/>
            <a:ext cx="8109679" cy="523220"/>
          </a:xfrm>
          <a:prstGeom prst="rect">
            <a:avLst/>
          </a:prstGeom>
          <a:noFill/>
        </p:spPr>
        <p:txBody>
          <a:bodyPr wrap="square" rtlCol="0">
            <a:spAutoFit/>
          </a:bodyPr>
          <a:lstStyle/>
          <a:p>
            <a:r>
              <a:rPr lang="en-US" altLang="zh-CN" sz="2800" dirty="0" smtClean="0">
                <a:latin typeface="仿宋" panose="02010609060101010101" pitchFamily="49" charset="-122"/>
                <a:ea typeface="仿宋" panose="02010609060101010101" pitchFamily="49" charset="-122"/>
              </a:rPr>
              <a:t>pow(</a:t>
            </a:r>
            <a:r>
              <a:rPr lang="en-US" altLang="zh-CN" sz="2800" dirty="0" err="1" smtClean="0">
                <a:latin typeface="仿宋" panose="02010609060101010101" pitchFamily="49" charset="-122"/>
                <a:ea typeface="仿宋" panose="02010609060101010101" pitchFamily="49" charset="-122"/>
              </a:rPr>
              <a:t>x,y</a:t>
            </a:r>
            <a:r>
              <a:rPr lang="en-US" altLang="zh-CN" sz="2800" dirty="0" smtClean="0">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：求</a:t>
            </a:r>
            <a:r>
              <a:rPr lang="en-US" altLang="zh-CN" sz="2800" dirty="0" smtClean="0">
                <a:latin typeface="仿宋" panose="02010609060101010101" pitchFamily="49" charset="-122"/>
                <a:ea typeface="仿宋" panose="02010609060101010101" pitchFamily="49" charset="-122"/>
              </a:rPr>
              <a:t>x</a:t>
            </a:r>
            <a:r>
              <a:rPr lang="zh-CN" altLang="en-US" sz="2800" dirty="0" smtClean="0">
                <a:latin typeface="仿宋" panose="02010609060101010101" pitchFamily="49" charset="-122"/>
                <a:ea typeface="仿宋" panose="02010609060101010101" pitchFamily="49" charset="-122"/>
              </a:rPr>
              <a:t>的</a:t>
            </a:r>
            <a:r>
              <a:rPr lang="en-US" altLang="zh-CN" sz="2800" dirty="0" smtClean="0">
                <a:latin typeface="仿宋" panose="02010609060101010101" pitchFamily="49" charset="-122"/>
                <a:ea typeface="仿宋" panose="02010609060101010101" pitchFamily="49" charset="-122"/>
              </a:rPr>
              <a:t>y</a:t>
            </a:r>
            <a:r>
              <a:rPr lang="zh-CN" altLang="en-US" sz="2800" dirty="0" smtClean="0">
                <a:latin typeface="仿宋" panose="02010609060101010101" pitchFamily="49" charset="-122"/>
                <a:ea typeface="仿宋" panose="02010609060101010101" pitchFamily="49" charset="-122"/>
              </a:rPr>
              <a:t>次幂；</a:t>
            </a:r>
            <a:endParaRPr lang="zh-CN" altLang="en-US" sz="2800" dirty="0">
              <a:latin typeface="仿宋" panose="02010609060101010101" pitchFamily="49" charset="-122"/>
              <a:ea typeface="仿宋" panose="02010609060101010101" pitchFamily="49" charset="-122"/>
            </a:endParaRPr>
          </a:p>
        </p:txBody>
      </p:sp>
      <p:sp>
        <p:nvSpPr>
          <p:cNvPr id="7" name="文本框 6"/>
          <p:cNvSpPr txBox="1"/>
          <p:nvPr/>
        </p:nvSpPr>
        <p:spPr>
          <a:xfrm>
            <a:off x="1543986" y="4083227"/>
            <a:ext cx="8109679" cy="523220"/>
          </a:xfrm>
          <a:prstGeom prst="rect">
            <a:avLst/>
          </a:prstGeom>
          <a:noFill/>
        </p:spPr>
        <p:txBody>
          <a:bodyPr wrap="square" rtlCol="0">
            <a:spAutoFit/>
          </a:bodyPr>
          <a:lstStyle/>
          <a:p>
            <a:r>
              <a:rPr lang="en-US" altLang="zh-CN" sz="2800" dirty="0" smtClean="0">
                <a:latin typeface="仿宋" panose="02010609060101010101" pitchFamily="49" charset="-122"/>
                <a:ea typeface="仿宋" panose="02010609060101010101" pitchFamily="49" charset="-122"/>
              </a:rPr>
              <a:t>round(</a:t>
            </a:r>
            <a:r>
              <a:rPr lang="en-US" altLang="zh-CN" sz="2800" dirty="0" err="1" smtClean="0">
                <a:latin typeface="仿宋" panose="02010609060101010101" pitchFamily="49" charset="-122"/>
                <a:ea typeface="仿宋" panose="02010609060101010101" pitchFamily="49" charset="-122"/>
              </a:rPr>
              <a:t>x,n</a:t>
            </a:r>
            <a:r>
              <a:rPr lang="en-US" altLang="zh-CN" sz="2800" dirty="0" smtClean="0">
                <a:latin typeface="仿宋" panose="02010609060101010101" pitchFamily="49" charset="-122"/>
                <a:ea typeface="仿宋" panose="02010609060101010101" pitchFamily="49" charset="-122"/>
              </a:rPr>
              <a:t>)</a:t>
            </a:r>
            <a:r>
              <a:rPr lang="zh-CN" altLang="en-US" sz="2800" dirty="0" smtClean="0">
                <a:latin typeface="仿宋" panose="02010609060101010101" pitchFamily="49" charset="-122"/>
                <a:ea typeface="仿宋" panose="02010609060101010101" pitchFamily="49" charset="-122"/>
              </a:rPr>
              <a:t>：求保留小数点后</a:t>
            </a:r>
            <a:r>
              <a:rPr lang="en-US" altLang="zh-CN" sz="2800" dirty="0" smtClean="0">
                <a:latin typeface="仿宋" panose="02010609060101010101" pitchFamily="49" charset="-122"/>
                <a:ea typeface="仿宋" panose="02010609060101010101" pitchFamily="49" charset="-122"/>
              </a:rPr>
              <a:t>n</a:t>
            </a:r>
            <a:r>
              <a:rPr lang="zh-CN" altLang="en-US" sz="2800" dirty="0" smtClean="0">
                <a:latin typeface="仿宋" panose="02010609060101010101" pitchFamily="49" charset="-122"/>
                <a:ea typeface="仿宋" panose="02010609060101010101" pitchFamily="49" charset="-122"/>
              </a:rPr>
              <a:t>位的四舍五入结果；</a:t>
            </a:r>
            <a:endParaRPr lang="zh-CN" altLang="en-US" sz="2800" dirty="0">
              <a:latin typeface="仿宋" panose="02010609060101010101" pitchFamily="49" charset="-122"/>
              <a:ea typeface="仿宋" panose="02010609060101010101" pitchFamily="49" charset="-122"/>
            </a:endParaRPr>
          </a:p>
        </p:txBody>
      </p:sp>
      <p:sp>
        <p:nvSpPr>
          <p:cNvPr id="8" name="矩形 7"/>
          <p:cNvSpPr/>
          <p:nvPr/>
        </p:nvSpPr>
        <p:spPr>
          <a:xfrm>
            <a:off x="1326630" y="2878112"/>
            <a:ext cx="8739265" cy="2068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56268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2625455" y="2836059"/>
            <a:ext cx="765908" cy="765908"/>
          </a:xfrm>
          <a:prstGeom prst="ellipse">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CN" sz="4800" b="1" dirty="0" smtClean="0">
                <a:latin typeface="黑体" panose="02010609060101010101" pitchFamily="49" charset="-122"/>
                <a:ea typeface="黑体" panose="02010609060101010101" pitchFamily="49" charset="-122"/>
              </a:rPr>
              <a:t>3</a:t>
            </a:r>
            <a:endParaRPr lang="zh-CN" altLang="en-US" sz="4800" b="1" dirty="0">
              <a:latin typeface="黑体" panose="02010609060101010101" pitchFamily="49" charset="-122"/>
              <a:ea typeface="黑体" panose="02010609060101010101" pitchFamily="49" charset="-122"/>
            </a:endParaRPr>
          </a:p>
        </p:txBody>
      </p:sp>
      <p:sp>
        <p:nvSpPr>
          <p:cNvPr id="2" name="矩形 1"/>
          <p:cNvSpPr/>
          <p:nvPr/>
        </p:nvSpPr>
        <p:spPr>
          <a:xfrm>
            <a:off x="3391363" y="2338672"/>
            <a:ext cx="6996822" cy="1263295"/>
          </a:xfrm>
          <a:prstGeom prst="rect">
            <a:avLst/>
          </a:prstGeom>
        </p:spPr>
        <p:txBody>
          <a:bodyPr wrap="square">
            <a:spAutoFit/>
          </a:bodyPr>
          <a:lstStyle/>
          <a:p>
            <a:pPr>
              <a:lnSpc>
                <a:spcPct val="200000"/>
              </a:lnSpc>
            </a:pPr>
            <a:r>
              <a:rPr lang="zh-CN" altLang="en-US" sz="4400" b="1" dirty="0" smtClean="0"/>
              <a:t>流程结构与经典算法</a:t>
            </a:r>
            <a:endParaRPr lang="zh-CN" altLang="en-US" sz="4400" b="1" dirty="0"/>
          </a:p>
        </p:txBody>
      </p:sp>
    </p:spTree>
    <p:extLst>
      <p:ext uri="{BB962C8B-B14F-4D97-AF65-F5344CB8AC3E}">
        <p14:creationId xmlns:p14="http://schemas.microsoft.com/office/powerpoint/2010/main" val="1961782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2694" y="650945"/>
            <a:ext cx="5715286" cy="584775"/>
          </a:xfrm>
          <a:prstGeom prst="rect">
            <a:avLst/>
          </a:prstGeom>
          <a:noFill/>
        </p:spPr>
        <p:txBody>
          <a:bodyPr wrap="square" rtlCol="0">
            <a:spAutoFit/>
          </a:bodyPr>
          <a:lstStyle/>
          <a:p>
            <a:r>
              <a:rPr lang="en-US" altLang="zh-CN" sz="3200" dirty="0" smtClean="0">
                <a:latin typeface="华文仿宋" panose="02010600040101010101" pitchFamily="2" charset="-122"/>
                <a:ea typeface="华文仿宋" panose="02010600040101010101" pitchFamily="2" charset="-122"/>
              </a:rPr>
              <a:t>1.</a:t>
            </a:r>
            <a:r>
              <a:rPr lang="zh-CN" altLang="en-US" sz="3200" dirty="0" smtClean="0">
                <a:latin typeface="华文仿宋" panose="02010600040101010101" pitchFamily="2" charset="-122"/>
                <a:ea typeface="华文仿宋" panose="02010600040101010101" pitchFamily="2" charset="-122"/>
              </a:rPr>
              <a:t>理解计算机的工作机制</a:t>
            </a:r>
            <a:endParaRPr lang="zh-CN" altLang="en-US" sz="3200" dirty="0">
              <a:latin typeface="华文仿宋" panose="02010600040101010101" pitchFamily="2" charset="-122"/>
              <a:ea typeface="华文仿宋" panose="02010600040101010101" pitchFamily="2" charset="-122"/>
            </a:endParaRPr>
          </a:p>
        </p:txBody>
      </p:sp>
      <p:sp>
        <p:nvSpPr>
          <p:cNvPr id="4" name="Text Box 7"/>
          <p:cNvSpPr txBox="1">
            <a:spLocks noChangeArrowheads="1"/>
          </p:cNvSpPr>
          <p:nvPr/>
        </p:nvSpPr>
        <p:spPr bwMode="auto">
          <a:xfrm>
            <a:off x="4358947" y="2143886"/>
            <a:ext cx="5789393" cy="946150"/>
          </a:xfrm>
          <a:prstGeom prst="rect">
            <a:avLst/>
          </a:prstGeom>
          <a:noFill/>
          <a:ln w="9525">
            <a:noFill/>
            <a:miter lim="800000"/>
            <a:headEnd/>
            <a:tailEnd/>
          </a:ln>
        </p:spPr>
        <p:txBody>
          <a:bodyPr wrap="square">
            <a:spAutoFit/>
          </a:bodyPr>
          <a:lstStyle/>
          <a:p>
            <a:r>
              <a:rPr kumimoji="1" lang="zh-CN" altLang="en-US" sz="2800" dirty="0" smtClean="0">
                <a:latin typeface="Times New Roman" pitchFamily="18" charset="0"/>
              </a:rPr>
              <a:t>（</a:t>
            </a:r>
            <a:r>
              <a:rPr kumimoji="1" lang="en-US" altLang="zh-CN" sz="2800" dirty="0" smtClean="0">
                <a:latin typeface="Times New Roman" pitchFamily="18" charset="0"/>
              </a:rPr>
              <a:t>1</a:t>
            </a:r>
            <a:r>
              <a:rPr kumimoji="1" lang="zh-CN" altLang="en-US" sz="2800" dirty="0">
                <a:latin typeface="Times New Roman" pitchFamily="18" charset="0"/>
              </a:rPr>
              <a:t>）在存储程序的引导下，实现数据的</a:t>
            </a:r>
            <a:r>
              <a:rPr kumimoji="1" lang="zh-CN" altLang="en-US" sz="2800" dirty="0" smtClean="0">
                <a:latin typeface="Times New Roman" pitchFamily="18" charset="0"/>
              </a:rPr>
              <a:t>处理；</a:t>
            </a:r>
            <a:endParaRPr kumimoji="1" lang="zh-CN" altLang="en-US" sz="2800" dirty="0">
              <a:latin typeface="Times New Roman" pitchFamily="18" charset="0"/>
            </a:endParaRPr>
          </a:p>
        </p:txBody>
      </p:sp>
      <p:sp>
        <p:nvSpPr>
          <p:cNvPr id="5" name="Text Box 8"/>
          <p:cNvSpPr txBox="1">
            <a:spLocks noChangeArrowheads="1"/>
          </p:cNvSpPr>
          <p:nvPr/>
        </p:nvSpPr>
        <p:spPr bwMode="auto">
          <a:xfrm>
            <a:off x="4358947" y="3542353"/>
            <a:ext cx="4922838" cy="519113"/>
          </a:xfrm>
          <a:prstGeom prst="rect">
            <a:avLst/>
          </a:prstGeom>
          <a:noFill/>
          <a:ln w="9525">
            <a:noFill/>
            <a:miter lim="800000"/>
            <a:headEnd/>
            <a:tailEnd/>
          </a:ln>
        </p:spPr>
        <p:txBody>
          <a:bodyPr>
            <a:spAutoFit/>
          </a:bodyPr>
          <a:lstStyle/>
          <a:p>
            <a:r>
              <a:rPr kumimoji="1" lang="zh-CN" altLang="en-US" sz="2800" dirty="0" smtClean="0">
                <a:latin typeface="Times New Roman" pitchFamily="18" charset="0"/>
              </a:rPr>
              <a:t>（</a:t>
            </a:r>
            <a:r>
              <a:rPr kumimoji="1" lang="en-US" altLang="zh-CN" sz="2800" dirty="0" smtClean="0">
                <a:latin typeface="Times New Roman" pitchFamily="18" charset="0"/>
              </a:rPr>
              <a:t>2</a:t>
            </a:r>
            <a:r>
              <a:rPr kumimoji="1" lang="zh-CN" altLang="en-US" sz="2800" dirty="0">
                <a:latin typeface="Times New Roman" pitchFamily="18" charset="0"/>
              </a:rPr>
              <a:t>）用二进制来表示</a:t>
            </a:r>
            <a:r>
              <a:rPr kumimoji="1" lang="zh-CN" altLang="en-US" sz="2800" dirty="0" smtClean="0">
                <a:latin typeface="Times New Roman" pitchFamily="18" charset="0"/>
              </a:rPr>
              <a:t>数；</a:t>
            </a:r>
            <a:endParaRPr kumimoji="1" lang="zh-CN" altLang="en-US" sz="2800" dirty="0">
              <a:latin typeface="Times New Roman" pitchFamily="18" charset="0"/>
            </a:endParaRPr>
          </a:p>
        </p:txBody>
      </p:sp>
      <p:sp>
        <p:nvSpPr>
          <p:cNvPr id="6" name="Text Box 9"/>
          <p:cNvSpPr txBox="1">
            <a:spLocks noChangeArrowheads="1"/>
          </p:cNvSpPr>
          <p:nvPr/>
        </p:nvSpPr>
        <p:spPr bwMode="auto">
          <a:xfrm>
            <a:off x="4358947" y="4461771"/>
            <a:ext cx="6059217" cy="519112"/>
          </a:xfrm>
          <a:prstGeom prst="rect">
            <a:avLst/>
          </a:prstGeom>
          <a:noFill/>
          <a:ln w="9525">
            <a:noFill/>
            <a:miter lim="800000"/>
            <a:headEnd/>
            <a:tailEnd/>
          </a:ln>
        </p:spPr>
        <p:txBody>
          <a:bodyPr wrap="square">
            <a:spAutoFit/>
          </a:bodyPr>
          <a:lstStyle/>
          <a:p>
            <a:r>
              <a:rPr kumimoji="1" lang="zh-CN" altLang="en-US" sz="2800" dirty="0" smtClean="0">
                <a:latin typeface="Times New Roman" pitchFamily="18" charset="0"/>
              </a:rPr>
              <a:t>（</a:t>
            </a:r>
            <a:r>
              <a:rPr kumimoji="1" lang="en-US" altLang="zh-CN" sz="2800" dirty="0" smtClean="0">
                <a:latin typeface="Times New Roman" pitchFamily="18" charset="0"/>
              </a:rPr>
              <a:t>3</a:t>
            </a:r>
            <a:r>
              <a:rPr kumimoji="1" lang="zh-CN" altLang="en-US" sz="2800" dirty="0">
                <a:latin typeface="Times New Roman" pitchFamily="18" charset="0"/>
              </a:rPr>
              <a:t>）硬件应由五大功能部件</a:t>
            </a:r>
            <a:r>
              <a:rPr kumimoji="1" lang="zh-CN" altLang="en-US" sz="2800" dirty="0" smtClean="0">
                <a:latin typeface="Times New Roman" pitchFamily="18" charset="0"/>
              </a:rPr>
              <a:t>完成；</a:t>
            </a:r>
            <a:endParaRPr kumimoji="1" lang="zh-CN" altLang="en-US" sz="2800" dirty="0">
              <a:latin typeface="Times New Roman" pitchFamily="18" charset="0"/>
            </a:endParaRPr>
          </a:p>
        </p:txBody>
      </p:sp>
      <p:pic>
        <p:nvPicPr>
          <p:cNvPr id="7" name="Picture 6" descr="VonNeuman"/>
          <p:cNvPicPr>
            <a:picLocks noChangeAspect="1" noChangeArrowheads="1"/>
          </p:cNvPicPr>
          <p:nvPr/>
        </p:nvPicPr>
        <p:blipFill>
          <a:blip r:embed="rId2"/>
          <a:srcRect/>
          <a:stretch>
            <a:fillRect/>
          </a:stretch>
        </p:blipFill>
        <p:spPr bwMode="auto">
          <a:xfrm>
            <a:off x="1377741" y="1954785"/>
            <a:ext cx="2276475" cy="2790825"/>
          </a:xfrm>
          <a:prstGeom prst="rect">
            <a:avLst/>
          </a:prstGeom>
          <a:noFill/>
          <a:ln w="9525">
            <a:noFill/>
            <a:miter lim="800000"/>
            <a:headEnd/>
            <a:tailEnd/>
          </a:ln>
        </p:spPr>
      </p:pic>
      <p:sp>
        <p:nvSpPr>
          <p:cNvPr id="8" name="Text Box 10"/>
          <p:cNvSpPr txBox="1">
            <a:spLocks noChangeArrowheads="1"/>
          </p:cNvSpPr>
          <p:nvPr/>
        </p:nvSpPr>
        <p:spPr bwMode="auto">
          <a:xfrm>
            <a:off x="1632350" y="4773339"/>
            <a:ext cx="1726755" cy="523220"/>
          </a:xfrm>
          <a:prstGeom prst="rect">
            <a:avLst/>
          </a:prstGeom>
          <a:noFill/>
          <a:ln w="9525">
            <a:noFill/>
            <a:miter lim="800000"/>
            <a:headEnd/>
            <a:tailEnd/>
          </a:ln>
        </p:spPr>
        <p:txBody>
          <a:bodyPr wrap="none">
            <a:spAutoFit/>
          </a:bodyPr>
          <a:lstStyle/>
          <a:p>
            <a:r>
              <a:rPr lang="zh-CN" altLang="en-US" sz="2800" b="1" dirty="0"/>
              <a:t>冯</a:t>
            </a:r>
            <a:r>
              <a:rPr lang="en-US" altLang="zh-CN" sz="2800" b="1" dirty="0"/>
              <a:t>.</a:t>
            </a:r>
            <a:r>
              <a:rPr lang="zh-CN" altLang="en-US" sz="2800" b="1" dirty="0"/>
              <a:t>诺依曼</a:t>
            </a:r>
          </a:p>
        </p:txBody>
      </p:sp>
    </p:spTree>
    <p:extLst>
      <p:ext uri="{BB962C8B-B14F-4D97-AF65-F5344CB8AC3E}">
        <p14:creationId xmlns:p14="http://schemas.microsoft.com/office/powerpoint/2010/main" val="68139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197" y="509665"/>
            <a:ext cx="6980419"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1</a:t>
            </a:r>
            <a:r>
              <a:rPr lang="zh-CN" altLang="en-US" sz="3600" dirty="0" smtClean="0">
                <a:solidFill>
                  <a:srgbClr val="FFFF00"/>
                </a:solidFill>
                <a:latin typeface="黑体" panose="02010609060101010101" pitchFamily="49" charset="-122"/>
                <a:ea typeface="黑体" panose="02010609060101010101" pitchFamily="49" charset="-122"/>
              </a:rPr>
              <a:t>）流程结构之顺序结构</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3" name="矩形 2"/>
          <p:cNvSpPr/>
          <p:nvPr/>
        </p:nvSpPr>
        <p:spPr>
          <a:xfrm>
            <a:off x="1106774" y="2270931"/>
            <a:ext cx="7774898" cy="3108543"/>
          </a:xfrm>
          <a:prstGeom prst="rect">
            <a:avLst/>
          </a:prstGeom>
          <a:ln>
            <a:solidFill>
              <a:schemeClr val="tx2">
                <a:lumMod val="75000"/>
              </a:schemeClr>
            </a:solidFill>
          </a:ln>
        </p:spPr>
        <p:txBody>
          <a:bodyPr wrap="square">
            <a:spAutoFit/>
          </a:bodyPr>
          <a:lstStyle/>
          <a:p>
            <a:r>
              <a:rPr lang="en-US" altLang="zh-CN" sz="2800" dirty="0" err="1">
                <a:latin typeface="仿宋" panose="02010609060101010101" pitchFamily="49" charset="-122"/>
                <a:ea typeface="仿宋" panose="02010609060101010101" pitchFamily="49" charset="-122"/>
              </a:rPr>
              <a:t>str</a:t>
            </a:r>
            <a:r>
              <a:rPr lang="en-US" altLang="zh-CN" sz="2800" dirty="0">
                <a:latin typeface="仿宋" panose="02010609060101010101" pitchFamily="49" charset="-122"/>
                <a:ea typeface="仿宋" panose="02010609060101010101" pitchFamily="49" charset="-122"/>
              </a:rPr>
              <a:t> = '*' </a:t>
            </a:r>
          </a:p>
          <a:p>
            <a:r>
              <a:rPr lang="en-US" altLang="zh-CN" sz="2800" dirty="0">
                <a:latin typeface="仿宋" panose="02010609060101010101" pitchFamily="49" charset="-122"/>
                <a:ea typeface="仿宋" panose="02010609060101010101" pitchFamily="49" charset="-122"/>
              </a:rPr>
              <a:t>print (</a:t>
            </a:r>
            <a:r>
              <a:rPr lang="en-US" altLang="zh-CN" sz="2800" dirty="0" err="1">
                <a:latin typeface="仿宋" panose="02010609060101010101" pitchFamily="49" charset="-122"/>
                <a:ea typeface="仿宋" panose="02010609060101010101" pitchFamily="49" charset="-122"/>
              </a:rPr>
              <a:t>str</a:t>
            </a:r>
            <a:r>
              <a:rPr lang="en-US" altLang="zh-CN" sz="2800" dirty="0">
                <a:latin typeface="仿宋" panose="02010609060101010101" pitchFamily="49" charset="-122"/>
                <a:ea typeface="仿宋" panose="02010609060101010101" pitchFamily="49" charset="-122"/>
              </a:rPr>
              <a:t>)          # </a:t>
            </a:r>
            <a:r>
              <a:rPr lang="zh-CN" altLang="en-US" sz="2800" dirty="0">
                <a:latin typeface="仿宋" panose="02010609060101010101" pitchFamily="49" charset="-122"/>
                <a:ea typeface="仿宋" panose="02010609060101010101" pitchFamily="49" charset="-122"/>
              </a:rPr>
              <a:t>输出字符串</a:t>
            </a:r>
          </a:p>
          <a:p>
            <a:r>
              <a:rPr lang="en-US" altLang="zh-CN" sz="2800" dirty="0">
                <a:latin typeface="仿宋" panose="02010609060101010101" pitchFamily="49" charset="-122"/>
                <a:ea typeface="仿宋" panose="02010609060101010101" pitchFamily="49" charset="-122"/>
              </a:rPr>
              <a:t>print (</a:t>
            </a:r>
            <a:r>
              <a:rPr lang="en-US" altLang="zh-CN" sz="2800" dirty="0" err="1">
                <a:latin typeface="仿宋" panose="02010609060101010101" pitchFamily="49" charset="-122"/>
                <a:ea typeface="仿宋" panose="02010609060101010101" pitchFamily="49" charset="-122"/>
              </a:rPr>
              <a:t>str</a:t>
            </a:r>
            <a:r>
              <a:rPr lang="en-US" altLang="zh-CN" sz="2800" dirty="0">
                <a:latin typeface="仿宋" panose="02010609060101010101" pitchFamily="49" charset="-122"/>
                <a:ea typeface="仿宋" panose="02010609060101010101" pitchFamily="49" charset="-122"/>
              </a:rPr>
              <a:t>*2)        </a:t>
            </a:r>
            <a:r>
              <a:rPr lang="en-US" altLang="zh-CN" sz="2800" dirty="0" smtClean="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rPr>
              <a:t>输出字符串</a:t>
            </a:r>
          </a:p>
          <a:p>
            <a:r>
              <a:rPr lang="en-US" altLang="zh-CN" sz="2800" dirty="0">
                <a:latin typeface="仿宋" panose="02010609060101010101" pitchFamily="49" charset="-122"/>
                <a:ea typeface="仿宋" panose="02010609060101010101" pitchFamily="49" charset="-122"/>
              </a:rPr>
              <a:t>print (</a:t>
            </a:r>
            <a:r>
              <a:rPr lang="en-US" altLang="zh-CN" sz="2800" dirty="0" err="1">
                <a:latin typeface="仿宋" panose="02010609060101010101" pitchFamily="49" charset="-122"/>
                <a:ea typeface="仿宋" panose="02010609060101010101" pitchFamily="49" charset="-122"/>
              </a:rPr>
              <a:t>str</a:t>
            </a:r>
            <a:r>
              <a:rPr lang="en-US" altLang="zh-CN" sz="2800" dirty="0">
                <a:latin typeface="仿宋" panose="02010609060101010101" pitchFamily="49" charset="-122"/>
                <a:ea typeface="仿宋" panose="02010609060101010101" pitchFamily="49" charset="-122"/>
              </a:rPr>
              <a:t>*4)        </a:t>
            </a:r>
            <a:r>
              <a:rPr lang="en-US" altLang="zh-CN" sz="2800" dirty="0" smtClean="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rPr>
              <a:t>输出字符串</a:t>
            </a:r>
          </a:p>
          <a:p>
            <a:r>
              <a:rPr lang="en-US" altLang="zh-CN" sz="2800" dirty="0">
                <a:latin typeface="仿宋" panose="02010609060101010101" pitchFamily="49" charset="-122"/>
                <a:ea typeface="仿宋" panose="02010609060101010101" pitchFamily="49" charset="-122"/>
              </a:rPr>
              <a:t>print (</a:t>
            </a:r>
            <a:r>
              <a:rPr lang="en-US" altLang="zh-CN" sz="2800" dirty="0" err="1">
                <a:latin typeface="仿宋" panose="02010609060101010101" pitchFamily="49" charset="-122"/>
                <a:ea typeface="仿宋" panose="02010609060101010101" pitchFamily="49" charset="-122"/>
              </a:rPr>
              <a:t>str</a:t>
            </a:r>
            <a:r>
              <a:rPr lang="en-US" altLang="zh-CN" sz="2800" dirty="0">
                <a:latin typeface="仿宋" panose="02010609060101010101" pitchFamily="49" charset="-122"/>
                <a:ea typeface="仿宋" panose="02010609060101010101" pitchFamily="49" charset="-122"/>
              </a:rPr>
              <a:t>*6)        </a:t>
            </a:r>
            <a:r>
              <a:rPr lang="en-US" altLang="zh-CN" sz="2800" dirty="0" smtClean="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rPr>
              <a:t>输出字符串</a:t>
            </a:r>
          </a:p>
          <a:p>
            <a:r>
              <a:rPr lang="en-US" altLang="zh-CN" sz="2800" dirty="0">
                <a:latin typeface="仿宋" panose="02010609060101010101" pitchFamily="49" charset="-122"/>
                <a:ea typeface="仿宋" panose="02010609060101010101" pitchFamily="49" charset="-122"/>
              </a:rPr>
              <a:t>print (</a:t>
            </a:r>
            <a:r>
              <a:rPr lang="en-US" altLang="zh-CN" sz="2800" dirty="0" err="1">
                <a:latin typeface="仿宋" panose="02010609060101010101" pitchFamily="49" charset="-122"/>
                <a:ea typeface="仿宋" panose="02010609060101010101" pitchFamily="49" charset="-122"/>
              </a:rPr>
              <a:t>str</a:t>
            </a:r>
            <a:r>
              <a:rPr lang="en-US" altLang="zh-CN" sz="2800" dirty="0">
                <a:latin typeface="仿宋" panose="02010609060101010101" pitchFamily="49" charset="-122"/>
                <a:ea typeface="仿宋" panose="02010609060101010101" pitchFamily="49" charset="-122"/>
              </a:rPr>
              <a:t>*8)        </a:t>
            </a:r>
            <a:r>
              <a:rPr lang="en-US" altLang="zh-CN" sz="2800" dirty="0" smtClean="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rPr>
              <a:t>输出字符串</a:t>
            </a:r>
          </a:p>
          <a:p>
            <a:r>
              <a:rPr lang="en-US" altLang="zh-CN" sz="2800" dirty="0">
                <a:latin typeface="仿宋" panose="02010609060101010101" pitchFamily="49" charset="-122"/>
                <a:ea typeface="仿宋" panose="02010609060101010101" pitchFamily="49" charset="-122"/>
              </a:rPr>
              <a:t>print (</a:t>
            </a:r>
            <a:r>
              <a:rPr lang="en-US" altLang="zh-CN" sz="2800" dirty="0" err="1">
                <a:latin typeface="仿宋" panose="02010609060101010101" pitchFamily="49" charset="-122"/>
                <a:ea typeface="仿宋" panose="02010609060101010101" pitchFamily="49" charset="-122"/>
              </a:rPr>
              <a:t>str</a:t>
            </a:r>
            <a:r>
              <a:rPr lang="en-US" altLang="zh-CN" sz="2800" dirty="0">
                <a:latin typeface="仿宋" panose="02010609060101010101" pitchFamily="49" charset="-122"/>
                <a:ea typeface="仿宋" panose="02010609060101010101" pitchFamily="49" charset="-122"/>
              </a:rPr>
              <a:t>*10)       </a:t>
            </a:r>
            <a:r>
              <a:rPr lang="en-US" altLang="zh-CN" sz="2800" dirty="0" smtClean="0">
                <a:latin typeface="仿宋" panose="02010609060101010101" pitchFamily="49" charset="-122"/>
                <a:ea typeface="仿宋" panose="02010609060101010101" pitchFamily="49" charset="-122"/>
              </a:rPr>
              <a:t># </a:t>
            </a:r>
            <a:r>
              <a:rPr lang="zh-CN" altLang="en-US" sz="2800" dirty="0">
                <a:latin typeface="仿宋" panose="02010609060101010101" pitchFamily="49" charset="-122"/>
                <a:ea typeface="仿宋" panose="02010609060101010101" pitchFamily="49" charset="-122"/>
              </a:rPr>
              <a:t>输出字符串</a:t>
            </a:r>
          </a:p>
        </p:txBody>
      </p:sp>
      <p:sp>
        <p:nvSpPr>
          <p:cNvPr id="4" name="文本框 3"/>
          <p:cNvSpPr txBox="1"/>
          <p:nvPr/>
        </p:nvSpPr>
        <p:spPr>
          <a:xfrm>
            <a:off x="1106773" y="1451853"/>
            <a:ext cx="2475875" cy="523220"/>
          </a:xfrm>
          <a:prstGeom prst="rect">
            <a:avLst/>
          </a:prstGeom>
          <a:noFill/>
        </p:spPr>
        <p:txBody>
          <a:bodyPr wrap="square" rtlCol="0">
            <a:spAutoFit/>
          </a:bodyPr>
          <a:lstStyle/>
          <a:p>
            <a:r>
              <a:rPr lang="zh-CN" altLang="en-US" sz="2800" dirty="0" smtClean="0">
                <a:latin typeface="仿宋" panose="02010609060101010101" pitchFamily="49" charset="-122"/>
                <a:ea typeface="仿宋" panose="02010609060101010101" pitchFamily="49" charset="-122"/>
              </a:rPr>
              <a:t>案例</a:t>
            </a:r>
            <a:r>
              <a:rPr lang="en-US" altLang="zh-CN" sz="2800" dirty="0" smtClean="0">
                <a:latin typeface="仿宋" panose="02010609060101010101" pitchFamily="49" charset="-122"/>
                <a:ea typeface="仿宋" panose="02010609060101010101" pitchFamily="49" charset="-122"/>
              </a:rPr>
              <a:t>1</a:t>
            </a:r>
            <a:r>
              <a:rPr lang="zh-CN" altLang="en-US" sz="2800" dirty="0" smtClean="0">
                <a:latin typeface="仿宋" panose="02010609060101010101" pitchFamily="49" charset="-122"/>
                <a:ea typeface="仿宋" panose="02010609060101010101" pitchFamily="49" charset="-122"/>
              </a:rPr>
              <a:t>：</a:t>
            </a:r>
            <a:endParaRPr lang="zh-CN" altLang="en-US" sz="2800" dirty="0">
              <a:latin typeface="仿宋" panose="02010609060101010101" pitchFamily="49" charset="-122"/>
              <a:ea typeface="仿宋" panose="02010609060101010101" pitchFamily="49" charset="-122"/>
            </a:endParaRPr>
          </a:p>
        </p:txBody>
      </p:sp>
      <p:sp>
        <p:nvSpPr>
          <p:cNvPr id="7" name="矩形 6"/>
          <p:cNvSpPr/>
          <p:nvPr/>
        </p:nvSpPr>
        <p:spPr>
          <a:xfrm>
            <a:off x="9090164" y="1975073"/>
            <a:ext cx="877163" cy="3416320"/>
          </a:xfrm>
          <a:prstGeom prst="rect">
            <a:avLst/>
          </a:prstGeom>
          <a:noFill/>
        </p:spPr>
        <p:txBody>
          <a:bodyPr wrap="none" lIns="91440" tIns="45720" rIns="91440" bIns="45720">
            <a:spAutoFit/>
          </a:bodyPr>
          <a:lstStyle/>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顺</a:t>
            </a:r>
            <a:endPar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序</a:t>
            </a:r>
            <a:endPar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结</a:t>
            </a:r>
            <a:endParaRPr lang="en-US" altLang="zh-CN"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76813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36951" y="1356531"/>
            <a:ext cx="2191062" cy="523220"/>
          </a:xfrm>
          <a:prstGeom prst="rect">
            <a:avLst/>
          </a:prstGeom>
        </p:spPr>
        <p:txBody>
          <a:bodyPr wrap="square">
            <a:spAutoFit/>
          </a:bodyPr>
          <a:lstStyle/>
          <a:p>
            <a:r>
              <a:rPr lang="zh-CN" altLang="en-US" sz="2800" dirty="0" smtClean="0">
                <a:latin typeface="仿宋" panose="02010609060101010101" pitchFamily="49" charset="-122"/>
                <a:ea typeface="仿宋" panose="02010609060101010101" pitchFamily="49" charset="-122"/>
              </a:rPr>
              <a:t>案例</a:t>
            </a:r>
            <a:r>
              <a:rPr lang="en-US" altLang="zh-CN" sz="2800" dirty="0" smtClean="0">
                <a:latin typeface="仿宋" panose="02010609060101010101" pitchFamily="49" charset="-122"/>
                <a:ea typeface="仿宋" panose="02010609060101010101" pitchFamily="49" charset="-122"/>
              </a:rPr>
              <a:t>2</a:t>
            </a:r>
            <a:r>
              <a:rPr lang="zh-CN" altLang="en-US" sz="2800" dirty="0" smtClean="0">
                <a:latin typeface="仿宋" panose="02010609060101010101" pitchFamily="49" charset="-122"/>
                <a:ea typeface="仿宋" panose="02010609060101010101" pitchFamily="49" charset="-122"/>
              </a:rPr>
              <a:t>：</a:t>
            </a:r>
            <a:endParaRPr lang="zh-CN" altLang="en-US" sz="2800" dirty="0">
              <a:latin typeface="仿宋" panose="02010609060101010101" pitchFamily="49" charset="-122"/>
              <a:ea typeface="仿宋" panose="02010609060101010101" pitchFamily="49" charset="-122"/>
            </a:endParaRPr>
          </a:p>
        </p:txBody>
      </p:sp>
      <p:sp>
        <p:nvSpPr>
          <p:cNvPr id="2" name="文本框 1"/>
          <p:cNvSpPr txBox="1"/>
          <p:nvPr/>
        </p:nvSpPr>
        <p:spPr>
          <a:xfrm>
            <a:off x="836951" y="2080286"/>
            <a:ext cx="5249056" cy="3323987"/>
          </a:xfrm>
          <a:prstGeom prst="rect">
            <a:avLst/>
          </a:prstGeom>
          <a:noFill/>
        </p:spPr>
        <p:txBody>
          <a:bodyPr wrap="square" rtlCol="0">
            <a:spAutoFit/>
          </a:bodyPr>
          <a:lstStyle/>
          <a:p>
            <a:pPr>
              <a:lnSpc>
                <a:spcPct val="150000"/>
              </a:lnSpc>
            </a:pPr>
            <a:r>
              <a:rPr lang="zh-CN" altLang="en-US" sz="2800" dirty="0" smtClean="0">
                <a:latin typeface="仿宋" panose="02010609060101010101" pitchFamily="49" charset="-122"/>
                <a:ea typeface="仿宋" panose="02010609060101010101" pitchFamily="49" charset="-122"/>
              </a:rPr>
              <a:t>对计算机随机生成的数，用户猜数，若输入的数比已生成的数大，则输出“猜大了”，比此数小，则输出“猜小了”，正好相等，则输出“恭喜您，猜中了”。</a:t>
            </a:r>
            <a:endParaRPr lang="zh-CN" altLang="en-US" sz="2800" dirty="0">
              <a:latin typeface="仿宋" panose="02010609060101010101" pitchFamily="49" charset="-122"/>
              <a:ea typeface="仿宋" panose="02010609060101010101" pitchFamily="49" charset="-122"/>
            </a:endParaRPr>
          </a:p>
        </p:txBody>
      </p:sp>
      <p:grpSp>
        <p:nvGrpSpPr>
          <p:cNvPr id="7" name="Group 9"/>
          <p:cNvGrpSpPr>
            <a:grpSpLocks/>
          </p:cNvGrpSpPr>
          <p:nvPr/>
        </p:nvGrpSpPr>
        <p:grpSpPr bwMode="auto">
          <a:xfrm>
            <a:off x="6689231" y="2648146"/>
            <a:ext cx="4032250" cy="2352675"/>
            <a:chOff x="1383" y="2069"/>
            <a:chExt cx="2540" cy="1482"/>
          </a:xfrm>
        </p:grpSpPr>
        <p:grpSp>
          <p:nvGrpSpPr>
            <p:cNvPr id="8" name="Group 10"/>
            <p:cNvGrpSpPr>
              <a:grpSpLocks/>
            </p:cNvGrpSpPr>
            <p:nvPr/>
          </p:nvGrpSpPr>
          <p:grpSpPr bwMode="auto">
            <a:xfrm>
              <a:off x="1383" y="2069"/>
              <a:ext cx="2540" cy="1482"/>
              <a:chOff x="1383" y="2069"/>
              <a:chExt cx="2540" cy="1482"/>
            </a:xfrm>
          </p:grpSpPr>
          <p:graphicFrame>
            <p:nvGraphicFramePr>
              <p:cNvPr id="10" name="Object 11"/>
              <p:cNvGraphicFramePr>
                <a:graphicFrameLocks noChangeAspect="1"/>
              </p:cNvGraphicFramePr>
              <p:nvPr/>
            </p:nvGraphicFramePr>
            <p:xfrm>
              <a:off x="1383" y="2069"/>
              <a:ext cx="2540" cy="1482"/>
            </p:xfrm>
            <a:graphic>
              <a:graphicData uri="http://schemas.openxmlformats.org/presentationml/2006/ole">
                <mc:AlternateContent xmlns:mc="http://schemas.openxmlformats.org/markup-compatibility/2006">
                  <mc:Choice xmlns:v="urn:schemas-microsoft-com:vml" Requires="v">
                    <p:oleObj spid="_x0000_s1144" name="Image" r:id="rId3" imgW="3022222" imgH="1764457" progId="Photoshop.Image.8">
                      <p:embed/>
                    </p:oleObj>
                  </mc:Choice>
                  <mc:Fallback>
                    <p:oleObj name="Image" r:id="rId3" imgW="3022222" imgH="1764457" progId="Photoshop.Image.8">
                      <p:embed/>
                      <p:pic>
                        <p:nvPicPr>
                          <p:cNvPr id="61454"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 y="2069"/>
                            <a:ext cx="2540" cy="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2"/>
              <p:cNvSpPr>
                <a:spLocks noChangeArrowheads="1"/>
              </p:cNvSpPr>
              <p:nvPr/>
            </p:nvSpPr>
            <p:spPr bwMode="auto">
              <a:xfrm>
                <a:off x="1565" y="2205"/>
                <a:ext cx="408" cy="227"/>
              </a:xfrm>
              <a:prstGeom prst="rect">
                <a:avLst/>
              </a:prstGeom>
              <a:solidFill>
                <a:schemeClr val="tx2">
                  <a:lumMod val="50000"/>
                </a:scheme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400" b="1" dirty="0">
                    <a:solidFill>
                      <a:srgbClr val="00CC00"/>
                    </a:solidFill>
                  </a:rPr>
                  <a:t>是</a:t>
                </a:r>
              </a:p>
            </p:txBody>
          </p:sp>
          <p:sp>
            <p:nvSpPr>
              <p:cNvPr id="12" name="Rectangle 13"/>
              <p:cNvSpPr>
                <a:spLocks noChangeArrowheads="1"/>
              </p:cNvSpPr>
              <p:nvPr/>
            </p:nvSpPr>
            <p:spPr bwMode="auto">
              <a:xfrm>
                <a:off x="2880" y="2251"/>
                <a:ext cx="590" cy="227"/>
              </a:xfrm>
              <a:prstGeom prst="rect">
                <a:avLst/>
              </a:prstGeom>
              <a:solidFill>
                <a:schemeClr val="tx2">
                  <a:lumMod val="50000"/>
                </a:scheme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400" b="1">
                    <a:solidFill>
                      <a:srgbClr val="00CC00"/>
                    </a:solidFill>
                  </a:rPr>
                  <a:t>否</a:t>
                </a:r>
              </a:p>
            </p:txBody>
          </p:sp>
        </p:grpSp>
        <p:sp>
          <p:nvSpPr>
            <p:cNvPr id="9" name="Rectangle 14"/>
            <p:cNvSpPr>
              <a:spLocks noChangeArrowheads="1"/>
            </p:cNvSpPr>
            <p:nvPr/>
          </p:nvSpPr>
          <p:spPr bwMode="auto">
            <a:xfrm>
              <a:off x="1383" y="3403"/>
              <a:ext cx="182" cy="136"/>
            </a:xfrm>
            <a:prstGeom prst="rect">
              <a:avLst/>
            </a:prstGeom>
            <a:solidFill>
              <a:schemeClr val="tx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3200"/>
            </a:p>
          </p:txBody>
        </p:sp>
      </p:grpSp>
      <p:sp>
        <p:nvSpPr>
          <p:cNvPr id="13" name="矩形 12"/>
          <p:cNvSpPr/>
          <p:nvPr/>
        </p:nvSpPr>
        <p:spPr>
          <a:xfrm>
            <a:off x="6833693" y="1087634"/>
            <a:ext cx="2954656" cy="923330"/>
          </a:xfrm>
          <a:prstGeom prst="rect">
            <a:avLst/>
          </a:prstGeom>
          <a:noFill/>
        </p:spPr>
        <p:txBody>
          <a:bodyPr wrap="none" lIns="91440" tIns="45720" rIns="91440" bIns="45720">
            <a:spAutoFit/>
          </a:bodyPr>
          <a:lstStyle/>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分支结构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文本框 13"/>
          <p:cNvSpPr txBox="1"/>
          <p:nvPr/>
        </p:nvSpPr>
        <p:spPr>
          <a:xfrm>
            <a:off x="462197" y="509665"/>
            <a:ext cx="6980419"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2</a:t>
            </a:r>
            <a:r>
              <a:rPr lang="zh-CN" altLang="en-US" sz="3600" dirty="0" smtClean="0">
                <a:solidFill>
                  <a:srgbClr val="FFFF00"/>
                </a:solidFill>
                <a:latin typeface="黑体" panose="02010609060101010101" pitchFamily="49" charset="-122"/>
                <a:ea typeface="黑体" panose="02010609060101010101" pitchFamily="49" charset="-122"/>
              </a:rPr>
              <a:t>）流程结构之分支结构</a:t>
            </a:r>
            <a:endParaRPr lang="zh-CN" altLang="en-US" sz="3600" dirty="0">
              <a:solidFill>
                <a:srgbClr val="FFFF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6176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37743" y="2633155"/>
            <a:ext cx="4032250" cy="2352675"/>
            <a:chOff x="918018" y="2505739"/>
            <a:chExt cx="4032250" cy="2352675"/>
          </a:xfrm>
        </p:grpSpPr>
        <p:grpSp>
          <p:nvGrpSpPr>
            <p:cNvPr id="8" name="Group 10"/>
            <p:cNvGrpSpPr>
              <a:grpSpLocks/>
            </p:cNvGrpSpPr>
            <p:nvPr/>
          </p:nvGrpSpPr>
          <p:grpSpPr bwMode="auto">
            <a:xfrm>
              <a:off x="918018" y="2505739"/>
              <a:ext cx="4032250" cy="2352675"/>
              <a:chOff x="1383" y="2069"/>
              <a:chExt cx="2540" cy="1482"/>
            </a:xfrm>
          </p:grpSpPr>
          <p:graphicFrame>
            <p:nvGraphicFramePr>
              <p:cNvPr id="10" name="Object 11"/>
              <p:cNvGraphicFramePr>
                <a:graphicFrameLocks noChangeAspect="1"/>
              </p:cNvGraphicFramePr>
              <p:nvPr/>
            </p:nvGraphicFramePr>
            <p:xfrm>
              <a:off x="1383" y="2069"/>
              <a:ext cx="2540" cy="1482"/>
            </p:xfrm>
            <a:graphic>
              <a:graphicData uri="http://schemas.openxmlformats.org/presentationml/2006/ole">
                <mc:AlternateContent xmlns:mc="http://schemas.openxmlformats.org/markup-compatibility/2006">
                  <mc:Choice xmlns:v="urn:schemas-microsoft-com:vml" Requires="v">
                    <p:oleObj spid="_x0000_s2167" name="Image" r:id="rId4" imgW="3022222" imgH="1764457" progId="Photoshop.Image.8">
                      <p:embed/>
                    </p:oleObj>
                  </mc:Choice>
                  <mc:Fallback>
                    <p:oleObj name="Image" r:id="rId4" imgW="3022222" imgH="1764457" progId="Photoshop.Image.8">
                      <p:embed/>
                      <p:pic>
                        <p:nvPicPr>
                          <p:cNvPr id="1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3" y="2069"/>
                            <a:ext cx="2540" cy="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2"/>
              <p:cNvSpPr>
                <a:spLocks noChangeArrowheads="1"/>
              </p:cNvSpPr>
              <p:nvPr/>
            </p:nvSpPr>
            <p:spPr bwMode="auto">
              <a:xfrm>
                <a:off x="1565" y="2205"/>
                <a:ext cx="408" cy="227"/>
              </a:xfrm>
              <a:prstGeom prst="rect">
                <a:avLst/>
              </a:prstGeom>
              <a:solidFill>
                <a:schemeClr val="tx2">
                  <a:lumMod val="50000"/>
                </a:scheme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400" b="1" dirty="0">
                    <a:solidFill>
                      <a:srgbClr val="00CC00"/>
                    </a:solidFill>
                  </a:rPr>
                  <a:t>是</a:t>
                </a:r>
              </a:p>
            </p:txBody>
          </p:sp>
          <p:sp>
            <p:nvSpPr>
              <p:cNvPr id="12" name="Rectangle 13"/>
              <p:cNvSpPr>
                <a:spLocks noChangeArrowheads="1"/>
              </p:cNvSpPr>
              <p:nvPr/>
            </p:nvSpPr>
            <p:spPr bwMode="auto">
              <a:xfrm>
                <a:off x="2880" y="2251"/>
                <a:ext cx="590" cy="227"/>
              </a:xfrm>
              <a:prstGeom prst="rect">
                <a:avLst/>
              </a:prstGeom>
              <a:solidFill>
                <a:schemeClr val="tx2">
                  <a:lumMod val="50000"/>
                </a:schemeClr>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sz="2400" b="1">
                    <a:solidFill>
                      <a:srgbClr val="00CC00"/>
                    </a:solidFill>
                  </a:rPr>
                  <a:t>否</a:t>
                </a:r>
              </a:p>
            </p:txBody>
          </p:sp>
        </p:grpSp>
        <p:sp>
          <p:nvSpPr>
            <p:cNvPr id="9" name="Rectangle 14"/>
            <p:cNvSpPr>
              <a:spLocks noChangeArrowheads="1"/>
            </p:cNvSpPr>
            <p:nvPr/>
          </p:nvSpPr>
          <p:spPr bwMode="auto">
            <a:xfrm>
              <a:off x="925513" y="4642514"/>
              <a:ext cx="288925" cy="215900"/>
            </a:xfrm>
            <a:prstGeom prst="rect">
              <a:avLst/>
            </a:prstGeom>
            <a:solidFill>
              <a:schemeClr val="bg1"/>
            </a:solidFill>
            <a:ln w="12700" cap="sq">
              <a:solidFill>
                <a:schemeClr val="bg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endParaRPr lang="zh-CN" altLang="en-US" sz="3200"/>
            </a:p>
          </p:txBody>
        </p:sp>
      </p:grpSp>
      <p:sp>
        <p:nvSpPr>
          <p:cNvPr id="4" name="矩形 3"/>
          <p:cNvSpPr/>
          <p:nvPr/>
        </p:nvSpPr>
        <p:spPr>
          <a:xfrm>
            <a:off x="6090719" y="1231426"/>
            <a:ext cx="4639325" cy="4524315"/>
          </a:xfrm>
          <a:prstGeom prst="rect">
            <a:avLst/>
          </a:prstGeom>
          <a:ln>
            <a:solidFill>
              <a:schemeClr val="tx2">
                <a:lumMod val="75000"/>
              </a:schemeClr>
            </a:solidFill>
          </a:ln>
        </p:spPr>
        <p:txBody>
          <a:bodyPr wrap="square">
            <a:spAutoFit/>
          </a:bodyPr>
          <a:lstStyle/>
          <a:p>
            <a:pPr>
              <a:lnSpc>
                <a:spcPct val="150000"/>
              </a:lnSpc>
            </a:pPr>
            <a:r>
              <a:rPr lang="en-US" altLang="zh-CN" sz="3200" dirty="0">
                <a:latin typeface="仿宋" panose="02010609060101010101" pitchFamily="49" charset="-122"/>
                <a:ea typeface="仿宋" panose="02010609060101010101" pitchFamily="49" charset="-122"/>
              </a:rPr>
              <a:t>if </a:t>
            </a:r>
            <a:r>
              <a:rPr lang="zh-CN" altLang="en-US" sz="3200" dirty="0" smtClean="0">
                <a:latin typeface="仿宋" panose="02010609060101010101" pitchFamily="49" charset="-122"/>
                <a:ea typeface="仿宋" panose="02010609060101010101" pitchFamily="49" charset="-122"/>
              </a:rPr>
              <a:t>条件表达式</a:t>
            </a:r>
            <a:r>
              <a:rPr lang="en-US" altLang="zh-CN" sz="3200" dirty="0" smtClean="0">
                <a:latin typeface="仿宋" panose="02010609060101010101" pitchFamily="49" charset="-122"/>
                <a:ea typeface="仿宋" panose="02010609060101010101" pitchFamily="49" charset="-122"/>
              </a:rPr>
              <a:t>1:</a:t>
            </a:r>
          </a:p>
          <a:p>
            <a:pPr>
              <a:lnSpc>
                <a:spcPct val="150000"/>
              </a:lnSpc>
            </a:pP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语句组</a:t>
            </a:r>
            <a:r>
              <a:rPr lang="en-US" altLang="zh-CN" sz="3200" dirty="0">
                <a:latin typeface="仿宋" panose="02010609060101010101" pitchFamily="49" charset="-122"/>
                <a:ea typeface="仿宋" panose="02010609060101010101" pitchFamily="49" charset="-122"/>
              </a:rPr>
              <a:t>1</a:t>
            </a:r>
            <a:endParaRPr lang="en-US" altLang="zh-CN" sz="3200" dirty="0" smtClean="0">
              <a:latin typeface="仿宋" panose="02010609060101010101" pitchFamily="49" charset="-122"/>
              <a:ea typeface="仿宋" panose="02010609060101010101" pitchFamily="49" charset="-122"/>
            </a:endParaRPr>
          </a:p>
          <a:p>
            <a:pPr>
              <a:lnSpc>
                <a:spcPct val="150000"/>
              </a:lnSpc>
            </a:pPr>
            <a:r>
              <a:rPr lang="en-US" altLang="zh-CN" sz="3200" dirty="0" err="1" smtClean="0">
                <a:latin typeface="仿宋" panose="02010609060101010101" pitchFamily="49" charset="-122"/>
                <a:ea typeface="仿宋" panose="02010609060101010101" pitchFamily="49" charset="-122"/>
              </a:rPr>
              <a:t>elif</a:t>
            </a: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条件表达式</a:t>
            </a:r>
            <a:r>
              <a:rPr lang="en-US" altLang="zh-CN" sz="3200" dirty="0" smtClean="0">
                <a:latin typeface="仿宋" panose="02010609060101010101" pitchFamily="49" charset="-122"/>
                <a:ea typeface="仿宋" panose="02010609060101010101" pitchFamily="49" charset="-122"/>
              </a:rPr>
              <a:t>2:</a:t>
            </a:r>
          </a:p>
          <a:p>
            <a:pPr>
              <a:lnSpc>
                <a:spcPct val="150000"/>
              </a:lnSpc>
            </a:pP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语句组</a:t>
            </a:r>
            <a:r>
              <a:rPr lang="en-US" altLang="zh-CN" sz="3200" dirty="0" smtClean="0">
                <a:latin typeface="仿宋" panose="02010609060101010101" pitchFamily="49" charset="-122"/>
                <a:ea typeface="仿宋" panose="02010609060101010101" pitchFamily="49" charset="-122"/>
              </a:rPr>
              <a:t>2 </a:t>
            </a:r>
          </a:p>
          <a:p>
            <a:pPr>
              <a:lnSpc>
                <a:spcPct val="150000"/>
              </a:lnSpc>
            </a:pPr>
            <a:r>
              <a:rPr lang="en-US" altLang="zh-CN" sz="3200" dirty="0" smtClean="0">
                <a:latin typeface="仿宋" panose="02010609060101010101" pitchFamily="49" charset="-122"/>
                <a:ea typeface="仿宋" panose="02010609060101010101" pitchFamily="49" charset="-122"/>
              </a:rPr>
              <a:t>else</a:t>
            </a:r>
            <a:r>
              <a:rPr lang="en-US" altLang="zh-CN" sz="3200" dirty="0">
                <a:latin typeface="仿宋" panose="02010609060101010101" pitchFamily="49" charset="-122"/>
                <a:ea typeface="仿宋" panose="02010609060101010101" pitchFamily="49" charset="-122"/>
              </a:rPr>
              <a:t>: </a:t>
            </a:r>
            <a:endParaRPr lang="en-US" altLang="zh-CN" sz="3200" dirty="0" smtClean="0">
              <a:latin typeface="仿宋" panose="02010609060101010101" pitchFamily="49" charset="-122"/>
              <a:ea typeface="仿宋" panose="02010609060101010101" pitchFamily="49" charset="-122"/>
            </a:endParaRPr>
          </a:p>
          <a:p>
            <a:pPr>
              <a:lnSpc>
                <a:spcPct val="150000"/>
              </a:lnSpc>
            </a:pP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语句组</a:t>
            </a:r>
            <a:r>
              <a:rPr lang="en-US" altLang="zh-CN" sz="3200" dirty="0" smtClean="0">
                <a:latin typeface="仿宋" panose="02010609060101010101" pitchFamily="49" charset="-122"/>
                <a:ea typeface="仿宋" panose="02010609060101010101" pitchFamily="49" charset="-122"/>
              </a:rPr>
              <a:t>3</a:t>
            </a:r>
            <a:endParaRPr lang="zh-CN" altLang="en-US" sz="3200" dirty="0">
              <a:latin typeface="仿宋" panose="02010609060101010101" pitchFamily="49" charset="-122"/>
              <a:ea typeface="仿宋" panose="02010609060101010101" pitchFamily="49" charset="-122"/>
            </a:endParaRPr>
          </a:p>
        </p:txBody>
      </p:sp>
      <p:sp>
        <p:nvSpPr>
          <p:cNvPr id="14" name="矩形 13"/>
          <p:cNvSpPr/>
          <p:nvPr/>
        </p:nvSpPr>
        <p:spPr>
          <a:xfrm>
            <a:off x="1244554" y="1231426"/>
            <a:ext cx="2954656" cy="923330"/>
          </a:xfrm>
          <a:prstGeom prst="rect">
            <a:avLst/>
          </a:prstGeom>
          <a:noFill/>
        </p:spPr>
        <p:txBody>
          <a:bodyPr wrap="none" lIns="91440" tIns="45720" rIns="91440" bIns="45720">
            <a:spAutoFit/>
          </a:bodyPr>
          <a:lstStyle/>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分支结构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3480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7640" y="712252"/>
            <a:ext cx="3711953" cy="584775"/>
          </a:xfrm>
          <a:prstGeom prst="rect">
            <a:avLst/>
          </a:prstGeom>
          <a:noFill/>
        </p:spPr>
        <p:txBody>
          <a:bodyPr wrap="square" rtlCol="0">
            <a:spAutoFit/>
          </a:bodyPr>
          <a:lstStyle/>
          <a:p>
            <a:r>
              <a:rPr lang="zh-CN" altLang="en-US" sz="3200" b="1" dirty="0" smtClean="0">
                <a:latin typeface="仿宋" panose="02010609060101010101" pitchFamily="49" charset="-122"/>
                <a:ea typeface="仿宋" panose="02010609060101010101" pitchFamily="49" charset="-122"/>
              </a:rPr>
              <a:t>需要用到的函数：</a:t>
            </a:r>
            <a:endParaRPr lang="en-US" altLang="zh-CN" sz="3200" b="1" dirty="0" smtClean="0">
              <a:latin typeface="仿宋" panose="02010609060101010101" pitchFamily="49" charset="-122"/>
              <a:ea typeface="仿宋" panose="02010609060101010101" pitchFamily="49" charset="-122"/>
            </a:endParaRPr>
          </a:p>
        </p:txBody>
      </p:sp>
      <p:sp>
        <p:nvSpPr>
          <p:cNvPr id="13" name="文本框 12"/>
          <p:cNvSpPr txBox="1"/>
          <p:nvPr/>
        </p:nvSpPr>
        <p:spPr>
          <a:xfrm>
            <a:off x="1632040" y="2202038"/>
            <a:ext cx="9400720" cy="1077218"/>
          </a:xfrm>
          <a:prstGeom prst="rect">
            <a:avLst/>
          </a:prstGeom>
          <a:noFill/>
        </p:spPr>
        <p:txBody>
          <a:bodyPr wrap="square" rtlCol="0">
            <a:spAutoFit/>
          </a:bodyPr>
          <a:lstStyle/>
          <a:p>
            <a:r>
              <a:rPr lang="en-US" altLang="zh-CN" sz="3200" dirty="0" smtClean="0">
                <a:latin typeface="仿宋" panose="02010609060101010101" pitchFamily="49" charset="-122"/>
                <a:ea typeface="仿宋" panose="02010609060101010101" pitchFamily="49" charset="-122"/>
              </a:rPr>
              <a:t>import  random</a:t>
            </a:r>
          </a:p>
          <a:p>
            <a:r>
              <a:rPr lang="en-US" altLang="zh-CN" sz="3200" dirty="0" err="1" smtClean="0">
                <a:latin typeface="仿宋" panose="02010609060101010101" pitchFamily="49" charset="-122"/>
                <a:ea typeface="仿宋" panose="02010609060101010101" pitchFamily="49" charset="-122"/>
              </a:rPr>
              <a:t>random.random</a:t>
            </a:r>
            <a:r>
              <a:rPr lang="en-US" altLang="zh-CN" sz="3200" dirty="0" smtClean="0">
                <a:latin typeface="仿宋" panose="02010609060101010101" pitchFamily="49" charset="-122"/>
                <a:ea typeface="仿宋" panose="02010609060101010101" pitchFamily="49" charset="-122"/>
              </a:rPr>
              <a:t>()</a:t>
            </a:r>
            <a:r>
              <a:rPr lang="zh-CN" altLang="en-US" sz="3200" dirty="0" smtClean="0">
                <a:latin typeface="仿宋" panose="02010609060101010101" pitchFamily="49" charset="-122"/>
                <a:ea typeface="仿宋" panose="02010609060101010101" pitchFamily="49" charset="-122"/>
              </a:rPr>
              <a:t>：能随机生成一个</a:t>
            </a:r>
            <a:r>
              <a:rPr lang="en-US" altLang="zh-CN" sz="3200" dirty="0" smtClean="0">
                <a:latin typeface="仿宋" panose="02010609060101010101" pitchFamily="49" charset="-122"/>
                <a:ea typeface="仿宋" panose="02010609060101010101" pitchFamily="49" charset="-122"/>
              </a:rPr>
              <a:t>[0,1)</a:t>
            </a:r>
            <a:r>
              <a:rPr lang="zh-CN" altLang="en-US" sz="3200" dirty="0" smtClean="0">
                <a:latin typeface="仿宋" panose="02010609060101010101" pitchFamily="49" charset="-122"/>
                <a:ea typeface="仿宋" panose="02010609060101010101" pitchFamily="49" charset="-122"/>
              </a:rPr>
              <a:t>中的数</a:t>
            </a:r>
            <a:endParaRPr lang="zh-CN" altLang="en-US" sz="3200" dirty="0">
              <a:latin typeface="仿宋" panose="02010609060101010101" pitchFamily="49" charset="-122"/>
              <a:ea typeface="仿宋" panose="02010609060101010101" pitchFamily="49" charset="-122"/>
            </a:endParaRPr>
          </a:p>
        </p:txBody>
      </p:sp>
      <p:sp>
        <p:nvSpPr>
          <p:cNvPr id="14" name="矩形 13"/>
          <p:cNvSpPr/>
          <p:nvPr/>
        </p:nvSpPr>
        <p:spPr>
          <a:xfrm>
            <a:off x="1174150" y="3479830"/>
            <a:ext cx="2852063" cy="584775"/>
          </a:xfrm>
          <a:prstGeom prst="rect">
            <a:avLst/>
          </a:prstGeom>
        </p:spPr>
        <p:txBody>
          <a:bodyPr wrap="none">
            <a:spAutoFit/>
          </a:bodyPr>
          <a:lstStyle/>
          <a:p>
            <a:r>
              <a:rPr lang="zh-CN" altLang="en-US" sz="3200" dirty="0" smtClean="0">
                <a:latin typeface="仿宋" panose="02010609060101010101" pitchFamily="49" charset="-122"/>
                <a:ea typeface="仿宋" panose="02010609060101010101" pitchFamily="49" charset="-122"/>
              </a:rPr>
              <a:t>（</a:t>
            </a:r>
            <a:r>
              <a:rPr lang="en-US" altLang="zh-CN" sz="3200" dirty="0" smtClean="0">
                <a:latin typeface="仿宋" panose="02010609060101010101" pitchFamily="49" charset="-122"/>
                <a:ea typeface="仿宋" panose="02010609060101010101" pitchFamily="49" charset="-122"/>
              </a:rPr>
              <a:t>2</a:t>
            </a:r>
            <a:r>
              <a:rPr lang="zh-CN" altLang="en-US" sz="3200" dirty="0" smtClean="0">
                <a:latin typeface="仿宋" panose="02010609060101010101" pitchFamily="49" charset="-122"/>
                <a:ea typeface="仿宋" panose="02010609060101010101" pitchFamily="49" charset="-122"/>
              </a:rPr>
              <a:t>）取整函数</a:t>
            </a:r>
            <a:endParaRPr lang="zh-CN" altLang="en-US" sz="3200" dirty="0">
              <a:latin typeface="仿宋" panose="02010609060101010101" pitchFamily="49" charset="-122"/>
              <a:ea typeface="仿宋" panose="02010609060101010101" pitchFamily="49" charset="-122"/>
            </a:endParaRPr>
          </a:p>
        </p:txBody>
      </p:sp>
      <p:sp>
        <p:nvSpPr>
          <p:cNvPr id="15" name="矩形 14"/>
          <p:cNvSpPr/>
          <p:nvPr/>
        </p:nvSpPr>
        <p:spPr>
          <a:xfrm>
            <a:off x="1174150" y="1549886"/>
            <a:ext cx="4083169" cy="584775"/>
          </a:xfrm>
          <a:prstGeom prst="rect">
            <a:avLst/>
          </a:prstGeom>
        </p:spPr>
        <p:txBody>
          <a:bodyPr wrap="none">
            <a:spAutoFit/>
          </a:bodyPr>
          <a:lstStyle/>
          <a:p>
            <a:r>
              <a:rPr lang="zh-CN" altLang="en-US" sz="3200" dirty="0">
                <a:latin typeface="仿宋" panose="02010609060101010101" pitchFamily="49" charset="-122"/>
                <a:ea typeface="仿宋" panose="02010609060101010101" pitchFamily="49" charset="-122"/>
              </a:rPr>
              <a:t>（</a:t>
            </a:r>
            <a:r>
              <a:rPr lang="en-US" altLang="zh-CN" sz="3200" dirty="0">
                <a:latin typeface="仿宋" panose="02010609060101010101" pitchFamily="49" charset="-122"/>
                <a:ea typeface="仿宋" panose="02010609060101010101" pitchFamily="49" charset="-122"/>
              </a:rPr>
              <a:t>1</a:t>
            </a:r>
            <a:r>
              <a:rPr lang="zh-CN" altLang="en-US" sz="3200" dirty="0">
                <a:latin typeface="仿宋" panose="02010609060101010101" pitchFamily="49" charset="-122"/>
                <a:ea typeface="仿宋" panose="02010609060101010101" pitchFamily="49" charset="-122"/>
              </a:rPr>
              <a:t>）随机函数的用法</a:t>
            </a:r>
          </a:p>
        </p:txBody>
      </p:sp>
      <p:sp>
        <p:nvSpPr>
          <p:cNvPr id="16" name="文本框 15"/>
          <p:cNvSpPr txBox="1"/>
          <p:nvPr/>
        </p:nvSpPr>
        <p:spPr>
          <a:xfrm>
            <a:off x="1632040" y="4265179"/>
            <a:ext cx="2580196" cy="584775"/>
          </a:xfrm>
          <a:prstGeom prst="rect">
            <a:avLst/>
          </a:prstGeom>
          <a:noFill/>
        </p:spPr>
        <p:txBody>
          <a:bodyPr wrap="square" rtlCol="0">
            <a:spAutoFit/>
          </a:bodyPr>
          <a:lstStyle/>
          <a:p>
            <a:r>
              <a:rPr lang="en-US" altLang="zh-CN" sz="3200" dirty="0" err="1" smtClean="0">
                <a:latin typeface="仿宋" panose="02010609060101010101" pitchFamily="49" charset="-122"/>
                <a:ea typeface="仿宋" panose="02010609060101010101" pitchFamily="49" charset="-122"/>
              </a:rPr>
              <a:t>int</a:t>
            </a:r>
            <a:r>
              <a:rPr lang="en-US" altLang="zh-CN" sz="3200" dirty="0" smtClean="0">
                <a:latin typeface="仿宋" panose="02010609060101010101" pitchFamily="49" charset="-122"/>
                <a:ea typeface="仿宋" panose="02010609060101010101" pitchFamily="49" charset="-122"/>
              </a:rPr>
              <a:t>(x)</a:t>
            </a:r>
            <a:endParaRPr lang="zh-CN" altLang="en-US" sz="3200" dirty="0">
              <a:latin typeface="仿宋" panose="02010609060101010101" pitchFamily="49" charset="-122"/>
              <a:ea typeface="仿宋" panose="02010609060101010101" pitchFamily="49" charset="-122"/>
            </a:endParaRPr>
          </a:p>
        </p:txBody>
      </p:sp>
      <p:sp>
        <p:nvSpPr>
          <p:cNvPr id="17" name="文本框 16"/>
          <p:cNvSpPr txBox="1"/>
          <p:nvPr/>
        </p:nvSpPr>
        <p:spPr>
          <a:xfrm>
            <a:off x="1632040" y="4915616"/>
            <a:ext cx="4678819" cy="1569660"/>
          </a:xfrm>
          <a:prstGeom prst="rect">
            <a:avLst/>
          </a:prstGeom>
          <a:noFill/>
        </p:spPr>
        <p:txBody>
          <a:bodyPr wrap="square" rtlCol="0">
            <a:spAutoFit/>
          </a:bodyPr>
          <a:lstStyle/>
          <a:p>
            <a:r>
              <a:rPr lang="zh-CN" altLang="en-US" sz="3200" dirty="0" smtClean="0">
                <a:latin typeface="仿宋" panose="02010609060101010101" pitchFamily="49" charset="-122"/>
                <a:ea typeface="仿宋" panose="02010609060101010101" pitchFamily="49" charset="-122"/>
              </a:rPr>
              <a:t>或</a:t>
            </a:r>
            <a:endParaRPr lang="en-US" altLang="zh-CN" sz="3200" dirty="0" smtClean="0">
              <a:latin typeface="仿宋" panose="02010609060101010101" pitchFamily="49" charset="-122"/>
              <a:ea typeface="仿宋" panose="02010609060101010101" pitchFamily="49" charset="-122"/>
            </a:endParaRPr>
          </a:p>
          <a:p>
            <a:r>
              <a:rPr lang="en-US" altLang="zh-CN" sz="3200" dirty="0" smtClean="0">
                <a:latin typeface="仿宋" panose="02010609060101010101" pitchFamily="49" charset="-122"/>
                <a:ea typeface="仿宋" panose="02010609060101010101" pitchFamily="49" charset="-122"/>
              </a:rPr>
              <a:t>import math</a:t>
            </a:r>
          </a:p>
          <a:p>
            <a:r>
              <a:rPr lang="en-US" altLang="zh-CN" sz="3200" dirty="0" err="1" smtClean="0">
                <a:latin typeface="仿宋" panose="02010609060101010101" pitchFamily="49" charset="-122"/>
                <a:ea typeface="仿宋" panose="02010609060101010101" pitchFamily="49" charset="-122"/>
              </a:rPr>
              <a:t>math.ceil</a:t>
            </a:r>
            <a:r>
              <a:rPr lang="en-US" altLang="zh-CN" sz="3200" dirty="0" smtClean="0">
                <a:latin typeface="仿宋" panose="02010609060101010101" pitchFamily="49" charset="-122"/>
                <a:ea typeface="仿宋" panose="02010609060101010101" pitchFamily="49" charset="-122"/>
              </a:rPr>
              <a:t>(x):</a:t>
            </a:r>
            <a:r>
              <a:rPr lang="zh-CN" altLang="en-US" sz="3200" dirty="0" smtClean="0">
                <a:latin typeface="仿宋" panose="02010609060101010101" pitchFamily="49" charset="-122"/>
                <a:ea typeface="仿宋" panose="02010609060101010101" pitchFamily="49" charset="-122"/>
              </a:rPr>
              <a:t>向上取整</a:t>
            </a:r>
            <a:endParaRPr lang="zh-CN" altLang="en-US" sz="32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534710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51875" y="1699868"/>
            <a:ext cx="4639325" cy="4524315"/>
          </a:xfrm>
          <a:prstGeom prst="rect">
            <a:avLst/>
          </a:prstGeom>
          <a:ln>
            <a:solidFill>
              <a:schemeClr val="tx2">
                <a:lumMod val="75000"/>
              </a:schemeClr>
            </a:solidFill>
          </a:ln>
        </p:spPr>
        <p:txBody>
          <a:bodyPr wrap="square">
            <a:spAutoFit/>
          </a:bodyPr>
          <a:lstStyle/>
          <a:p>
            <a:pPr>
              <a:lnSpc>
                <a:spcPct val="150000"/>
              </a:lnSpc>
            </a:pPr>
            <a:r>
              <a:rPr lang="en-US" altLang="zh-CN" sz="3200" dirty="0">
                <a:latin typeface="仿宋" panose="02010609060101010101" pitchFamily="49" charset="-122"/>
                <a:ea typeface="仿宋" panose="02010609060101010101" pitchFamily="49" charset="-122"/>
              </a:rPr>
              <a:t>if </a:t>
            </a:r>
            <a:r>
              <a:rPr lang="zh-CN" altLang="en-US" sz="3200" dirty="0" smtClean="0">
                <a:latin typeface="仿宋" panose="02010609060101010101" pitchFamily="49" charset="-122"/>
                <a:ea typeface="仿宋" panose="02010609060101010101" pitchFamily="49" charset="-122"/>
              </a:rPr>
              <a:t>条件表达式</a:t>
            </a:r>
            <a:r>
              <a:rPr lang="en-US" altLang="zh-CN" sz="3200" dirty="0" smtClean="0">
                <a:latin typeface="仿宋" panose="02010609060101010101" pitchFamily="49" charset="-122"/>
                <a:ea typeface="仿宋" panose="02010609060101010101" pitchFamily="49" charset="-122"/>
              </a:rPr>
              <a:t>1:</a:t>
            </a:r>
          </a:p>
          <a:p>
            <a:pPr>
              <a:lnSpc>
                <a:spcPct val="150000"/>
              </a:lnSpc>
            </a:pP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语句组</a:t>
            </a:r>
            <a:r>
              <a:rPr lang="en-US" altLang="zh-CN" sz="3200" dirty="0">
                <a:latin typeface="仿宋" panose="02010609060101010101" pitchFamily="49" charset="-122"/>
                <a:ea typeface="仿宋" panose="02010609060101010101" pitchFamily="49" charset="-122"/>
              </a:rPr>
              <a:t>1</a:t>
            </a:r>
            <a:endParaRPr lang="en-US" altLang="zh-CN" sz="3200" dirty="0" smtClean="0">
              <a:latin typeface="仿宋" panose="02010609060101010101" pitchFamily="49" charset="-122"/>
              <a:ea typeface="仿宋" panose="02010609060101010101" pitchFamily="49" charset="-122"/>
            </a:endParaRPr>
          </a:p>
          <a:p>
            <a:pPr>
              <a:lnSpc>
                <a:spcPct val="150000"/>
              </a:lnSpc>
            </a:pPr>
            <a:r>
              <a:rPr lang="en-US" altLang="zh-CN" sz="3200" dirty="0" err="1" smtClean="0">
                <a:latin typeface="仿宋" panose="02010609060101010101" pitchFamily="49" charset="-122"/>
                <a:ea typeface="仿宋" panose="02010609060101010101" pitchFamily="49" charset="-122"/>
              </a:rPr>
              <a:t>elif</a:t>
            </a: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条件表达式</a:t>
            </a:r>
            <a:r>
              <a:rPr lang="en-US" altLang="zh-CN" sz="3200" dirty="0" smtClean="0">
                <a:latin typeface="仿宋" panose="02010609060101010101" pitchFamily="49" charset="-122"/>
                <a:ea typeface="仿宋" panose="02010609060101010101" pitchFamily="49" charset="-122"/>
              </a:rPr>
              <a:t>2:</a:t>
            </a:r>
          </a:p>
          <a:p>
            <a:pPr>
              <a:lnSpc>
                <a:spcPct val="150000"/>
              </a:lnSpc>
            </a:pP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语句组</a:t>
            </a:r>
            <a:r>
              <a:rPr lang="en-US" altLang="zh-CN" sz="3200" dirty="0" smtClean="0">
                <a:latin typeface="仿宋" panose="02010609060101010101" pitchFamily="49" charset="-122"/>
                <a:ea typeface="仿宋" panose="02010609060101010101" pitchFamily="49" charset="-122"/>
              </a:rPr>
              <a:t>2 </a:t>
            </a:r>
          </a:p>
          <a:p>
            <a:pPr>
              <a:lnSpc>
                <a:spcPct val="150000"/>
              </a:lnSpc>
            </a:pPr>
            <a:r>
              <a:rPr lang="en-US" altLang="zh-CN" sz="3200" dirty="0" smtClean="0">
                <a:latin typeface="仿宋" panose="02010609060101010101" pitchFamily="49" charset="-122"/>
                <a:ea typeface="仿宋" panose="02010609060101010101" pitchFamily="49" charset="-122"/>
              </a:rPr>
              <a:t>else</a:t>
            </a:r>
            <a:r>
              <a:rPr lang="en-US" altLang="zh-CN" sz="3200" dirty="0">
                <a:latin typeface="仿宋" panose="02010609060101010101" pitchFamily="49" charset="-122"/>
                <a:ea typeface="仿宋" panose="02010609060101010101" pitchFamily="49" charset="-122"/>
              </a:rPr>
              <a:t>: </a:t>
            </a:r>
            <a:endParaRPr lang="en-US" altLang="zh-CN" sz="3200" dirty="0" smtClean="0">
              <a:latin typeface="仿宋" panose="02010609060101010101" pitchFamily="49" charset="-122"/>
              <a:ea typeface="仿宋" panose="02010609060101010101" pitchFamily="49" charset="-122"/>
            </a:endParaRPr>
          </a:p>
          <a:p>
            <a:pPr>
              <a:lnSpc>
                <a:spcPct val="150000"/>
              </a:lnSpc>
            </a:pPr>
            <a:r>
              <a:rPr lang="en-US" altLang="zh-CN" sz="3200" dirty="0" smtClean="0">
                <a:latin typeface="仿宋" panose="02010609060101010101" pitchFamily="49" charset="-122"/>
                <a:ea typeface="仿宋" panose="02010609060101010101" pitchFamily="49" charset="-122"/>
              </a:rPr>
              <a:t>		</a:t>
            </a:r>
            <a:r>
              <a:rPr lang="zh-CN" altLang="en-US" sz="3200" dirty="0" smtClean="0">
                <a:latin typeface="仿宋" panose="02010609060101010101" pitchFamily="49" charset="-122"/>
                <a:ea typeface="仿宋" panose="02010609060101010101" pitchFamily="49" charset="-122"/>
              </a:rPr>
              <a:t>语句组</a:t>
            </a:r>
            <a:r>
              <a:rPr lang="en-US" altLang="zh-CN" sz="3200" dirty="0" smtClean="0">
                <a:latin typeface="仿宋" panose="02010609060101010101" pitchFamily="49" charset="-122"/>
                <a:ea typeface="仿宋" panose="02010609060101010101" pitchFamily="49" charset="-122"/>
              </a:rPr>
              <a:t>3</a:t>
            </a:r>
            <a:endParaRPr lang="zh-CN" altLang="en-US" sz="3200" dirty="0">
              <a:latin typeface="仿宋" panose="02010609060101010101" pitchFamily="49" charset="-122"/>
              <a:ea typeface="仿宋" panose="02010609060101010101" pitchFamily="49" charset="-122"/>
            </a:endParaRPr>
          </a:p>
        </p:txBody>
      </p:sp>
      <p:sp>
        <p:nvSpPr>
          <p:cNvPr id="2" name="文本框 1"/>
          <p:cNvSpPr txBox="1"/>
          <p:nvPr/>
        </p:nvSpPr>
        <p:spPr>
          <a:xfrm>
            <a:off x="6220917" y="1330535"/>
            <a:ext cx="5134739" cy="5262979"/>
          </a:xfrm>
          <a:prstGeom prst="rect">
            <a:avLst/>
          </a:prstGeom>
          <a:noFill/>
        </p:spPr>
        <p:txBody>
          <a:bodyPr wrap="none" rtlCol="0">
            <a:spAutoFit/>
          </a:bodyPr>
          <a:lstStyle/>
          <a:p>
            <a:pPr>
              <a:lnSpc>
                <a:spcPct val="120000"/>
              </a:lnSpc>
            </a:pPr>
            <a:r>
              <a:rPr lang="en-US" altLang="zh-CN" sz="2800" dirty="0" smtClean="0">
                <a:latin typeface="仿宋" panose="02010609060101010101" pitchFamily="49" charset="-122"/>
                <a:ea typeface="仿宋" panose="02010609060101010101" pitchFamily="49" charset="-122"/>
              </a:rPr>
              <a:t>import  random</a:t>
            </a:r>
          </a:p>
          <a:p>
            <a:pPr>
              <a:lnSpc>
                <a:spcPct val="120000"/>
              </a:lnSpc>
            </a:pPr>
            <a:r>
              <a:rPr lang="en-US" altLang="zh-CN" sz="2800" dirty="0" smtClean="0">
                <a:latin typeface="仿宋" panose="02010609060101010101" pitchFamily="49" charset="-122"/>
                <a:ea typeface="仿宋" panose="02010609060101010101" pitchFamily="49" charset="-122"/>
              </a:rPr>
              <a:t>a=</a:t>
            </a:r>
            <a:r>
              <a:rPr lang="en-US" altLang="zh-CN" sz="2800" dirty="0" err="1" smtClean="0">
                <a:latin typeface="仿宋" panose="02010609060101010101" pitchFamily="49" charset="-122"/>
                <a:ea typeface="仿宋" panose="02010609060101010101" pitchFamily="49" charset="-122"/>
              </a:rPr>
              <a:t>int</a:t>
            </a:r>
            <a:r>
              <a:rPr lang="en-US" altLang="zh-CN" sz="2800" dirty="0" smtClean="0">
                <a:latin typeface="仿宋" panose="02010609060101010101" pitchFamily="49" charset="-122"/>
                <a:ea typeface="仿宋" panose="02010609060101010101" pitchFamily="49" charset="-122"/>
              </a:rPr>
              <a:t>(</a:t>
            </a:r>
            <a:r>
              <a:rPr lang="en-US" altLang="zh-CN" sz="2800" dirty="0" err="1" smtClean="0">
                <a:latin typeface="仿宋" panose="02010609060101010101" pitchFamily="49" charset="-122"/>
                <a:ea typeface="仿宋" panose="02010609060101010101" pitchFamily="49" charset="-122"/>
              </a:rPr>
              <a:t>random.random</a:t>
            </a:r>
            <a:r>
              <a:rPr lang="en-US" altLang="zh-CN" sz="2800" dirty="0" smtClean="0">
                <a:latin typeface="仿宋" panose="02010609060101010101" pitchFamily="49" charset="-122"/>
                <a:ea typeface="仿宋" panose="02010609060101010101" pitchFamily="49" charset="-122"/>
              </a:rPr>
              <a:t>())</a:t>
            </a:r>
          </a:p>
          <a:p>
            <a:pPr>
              <a:lnSpc>
                <a:spcPct val="120000"/>
              </a:lnSpc>
            </a:pPr>
            <a:r>
              <a:rPr lang="en-US" altLang="zh-CN" sz="2800" dirty="0" smtClean="0">
                <a:latin typeface="仿宋" panose="02010609060101010101" pitchFamily="49" charset="-122"/>
                <a:ea typeface="仿宋" panose="02010609060101010101" pitchFamily="49" charset="-122"/>
              </a:rPr>
              <a:t>b=</a:t>
            </a:r>
            <a:r>
              <a:rPr lang="en-US" altLang="zh-CN" sz="2800" dirty="0" err="1" smtClean="0">
                <a:latin typeface="仿宋" panose="02010609060101010101" pitchFamily="49" charset="-122"/>
                <a:ea typeface="仿宋" panose="02010609060101010101" pitchFamily="49" charset="-122"/>
              </a:rPr>
              <a:t>int</a:t>
            </a:r>
            <a:r>
              <a:rPr lang="en-US" altLang="zh-CN" sz="2800" dirty="0" smtClean="0">
                <a:latin typeface="仿宋" panose="02010609060101010101" pitchFamily="49" charset="-122"/>
                <a:ea typeface="仿宋" panose="02010609060101010101" pitchFamily="49" charset="-122"/>
              </a:rPr>
              <a:t>(a*10)</a:t>
            </a:r>
          </a:p>
          <a:p>
            <a:pPr>
              <a:lnSpc>
                <a:spcPct val="120000"/>
              </a:lnSpc>
            </a:pPr>
            <a:r>
              <a:rPr lang="en-US" altLang="zh-CN" sz="2800" dirty="0" smtClean="0">
                <a:latin typeface="仿宋" panose="02010609060101010101" pitchFamily="49" charset="-122"/>
                <a:ea typeface="仿宋" panose="02010609060101010101" pitchFamily="49" charset="-122"/>
              </a:rPr>
              <a:t>c=input(“</a:t>
            </a:r>
            <a:r>
              <a:rPr lang="zh-CN" altLang="en-US" sz="2800" dirty="0" smtClean="0">
                <a:latin typeface="仿宋" panose="02010609060101010101" pitchFamily="49" charset="-122"/>
                <a:ea typeface="仿宋" panose="02010609060101010101" pitchFamily="49" charset="-122"/>
              </a:rPr>
              <a:t>请输入一个数</a:t>
            </a:r>
            <a:r>
              <a:rPr lang="en-US" altLang="zh-CN" sz="2800" dirty="0" smtClean="0">
                <a:latin typeface="仿宋" panose="02010609060101010101" pitchFamily="49" charset="-122"/>
                <a:ea typeface="仿宋" panose="02010609060101010101" pitchFamily="49" charset="-122"/>
              </a:rPr>
              <a:t>”)</a:t>
            </a:r>
          </a:p>
          <a:p>
            <a:pPr>
              <a:lnSpc>
                <a:spcPct val="120000"/>
              </a:lnSpc>
            </a:pPr>
            <a:r>
              <a:rPr lang="en-US" altLang="zh-CN" sz="2800" dirty="0" smtClean="0">
                <a:latin typeface="仿宋" panose="02010609060101010101" pitchFamily="49" charset="-122"/>
                <a:ea typeface="仿宋" panose="02010609060101010101" pitchFamily="49" charset="-122"/>
              </a:rPr>
              <a:t>if   c&gt;b:</a:t>
            </a:r>
          </a:p>
          <a:p>
            <a:pPr>
              <a:lnSpc>
                <a:spcPct val="120000"/>
              </a:lnSpc>
            </a:pPr>
            <a:r>
              <a:rPr lang="en-US" altLang="zh-CN" sz="2800" dirty="0" smtClean="0">
                <a:latin typeface="仿宋" panose="02010609060101010101" pitchFamily="49" charset="-122"/>
                <a:ea typeface="仿宋" panose="02010609060101010101" pitchFamily="49" charset="-122"/>
              </a:rPr>
              <a:t>	print(“</a:t>
            </a:r>
            <a:r>
              <a:rPr lang="zh-CN" altLang="en-US" sz="2800" dirty="0" smtClean="0">
                <a:latin typeface="仿宋" panose="02010609060101010101" pitchFamily="49" charset="-122"/>
                <a:ea typeface="仿宋" panose="02010609060101010101" pitchFamily="49" charset="-122"/>
              </a:rPr>
              <a:t>猜大了</a:t>
            </a:r>
            <a:r>
              <a:rPr lang="en-US" altLang="zh-CN" sz="2800" dirty="0" smtClean="0">
                <a:latin typeface="仿宋" panose="02010609060101010101" pitchFamily="49" charset="-122"/>
                <a:ea typeface="仿宋" panose="02010609060101010101" pitchFamily="49" charset="-122"/>
              </a:rPr>
              <a:t>”)</a:t>
            </a:r>
          </a:p>
          <a:p>
            <a:pPr>
              <a:lnSpc>
                <a:spcPct val="120000"/>
              </a:lnSpc>
            </a:pPr>
            <a:r>
              <a:rPr lang="en-US" altLang="zh-CN" sz="2800" dirty="0" err="1" smtClean="0">
                <a:latin typeface="仿宋" panose="02010609060101010101" pitchFamily="49" charset="-122"/>
                <a:ea typeface="仿宋" panose="02010609060101010101" pitchFamily="49" charset="-122"/>
              </a:rPr>
              <a:t>elif</a:t>
            </a:r>
            <a:r>
              <a:rPr lang="en-US" altLang="zh-CN" sz="2800" dirty="0" smtClean="0">
                <a:latin typeface="仿宋" panose="02010609060101010101" pitchFamily="49" charset="-122"/>
                <a:ea typeface="仿宋" panose="02010609060101010101" pitchFamily="49" charset="-122"/>
              </a:rPr>
              <a:t>  c&lt;b:</a:t>
            </a:r>
          </a:p>
          <a:p>
            <a:pPr>
              <a:lnSpc>
                <a:spcPct val="120000"/>
              </a:lnSpc>
            </a:pPr>
            <a:r>
              <a:rPr lang="en-US" altLang="zh-CN" sz="2800" dirty="0">
                <a:latin typeface="仿宋" panose="02010609060101010101" pitchFamily="49" charset="-122"/>
                <a:ea typeface="仿宋" panose="02010609060101010101" pitchFamily="49" charset="-122"/>
              </a:rPr>
              <a:t>	</a:t>
            </a:r>
            <a:r>
              <a:rPr lang="en-US" altLang="zh-CN" sz="2800" dirty="0" smtClean="0">
                <a:latin typeface="仿宋" panose="02010609060101010101" pitchFamily="49" charset="-122"/>
                <a:ea typeface="仿宋" panose="02010609060101010101" pitchFamily="49" charset="-122"/>
              </a:rPr>
              <a:t>print(“</a:t>
            </a:r>
            <a:r>
              <a:rPr lang="zh-CN" altLang="en-US" sz="2800" dirty="0" smtClean="0">
                <a:latin typeface="仿宋" panose="02010609060101010101" pitchFamily="49" charset="-122"/>
                <a:ea typeface="仿宋" panose="02010609060101010101" pitchFamily="49" charset="-122"/>
              </a:rPr>
              <a:t>猜小了</a:t>
            </a:r>
            <a:r>
              <a:rPr lang="en-US" altLang="zh-CN" sz="2800" dirty="0" smtClean="0">
                <a:latin typeface="仿宋" panose="02010609060101010101" pitchFamily="49" charset="-122"/>
                <a:ea typeface="仿宋" panose="02010609060101010101" pitchFamily="49" charset="-122"/>
              </a:rPr>
              <a:t>”)</a:t>
            </a:r>
          </a:p>
          <a:p>
            <a:pPr>
              <a:lnSpc>
                <a:spcPct val="120000"/>
              </a:lnSpc>
            </a:pPr>
            <a:r>
              <a:rPr lang="en-US" altLang="zh-CN" sz="2800" dirty="0" smtClean="0">
                <a:latin typeface="仿宋" panose="02010609060101010101" pitchFamily="49" charset="-122"/>
                <a:ea typeface="仿宋" panose="02010609060101010101" pitchFamily="49" charset="-122"/>
              </a:rPr>
              <a:t>else:</a:t>
            </a:r>
          </a:p>
          <a:p>
            <a:pPr>
              <a:lnSpc>
                <a:spcPct val="120000"/>
              </a:lnSpc>
            </a:pPr>
            <a:r>
              <a:rPr lang="en-US" altLang="zh-CN" sz="2800" dirty="0">
                <a:latin typeface="仿宋" panose="02010609060101010101" pitchFamily="49" charset="-122"/>
                <a:ea typeface="仿宋" panose="02010609060101010101" pitchFamily="49" charset="-122"/>
              </a:rPr>
              <a:t>	</a:t>
            </a:r>
            <a:r>
              <a:rPr lang="en-US" altLang="zh-CN" sz="2800" dirty="0" smtClean="0">
                <a:latin typeface="仿宋" panose="02010609060101010101" pitchFamily="49" charset="-122"/>
                <a:ea typeface="仿宋" panose="02010609060101010101" pitchFamily="49" charset="-122"/>
              </a:rPr>
              <a:t>print(“</a:t>
            </a:r>
            <a:r>
              <a:rPr lang="zh-CN" altLang="en-US" sz="2800" dirty="0" smtClean="0">
                <a:latin typeface="仿宋" panose="02010609060101010101" pitchFamily="49" charset="-122"/>
                <a:ea typeface="仿宋" panose="02010609060101010101" pitchFamily="49" charset="-122"/>
              </a:rPr>
              <a:t>恭喜您，猜中了</a:t>
            </a:r>
            <a:r>
              <a:rPr lang="en-US" altLang="zh-CN" sz="2800" dirty="0" smtClean="0">
                <a:latin typeface="仿宋" panose="02010609060101010101" pitchFamily="49" charset="-122"/>
                <a:ea typeface="仿宋" panose="02010609060101010101" pitchFamily="49" charset="-122"/>
              </a:rPr>
              <a:t>”)</a:t>
            </a:r>
          </a:p>
        </p:txBody>
      </p:sp>
      <p:sp>
        <p:nvSpPr>
          <p:cNvPr id="5" name="矩形 4"/>
          <p:cNvSpPr/>
          <p:nvPr/>
        </p:nvSpPr>
        <p:spPr>
          <a:xfrm>
            <a:off x="951875" y="503018"/>
            <a:ext cx="2954656" cy="923330"/>
          </a:xfrm>
          <a:prstGeom prst="rect">
            <a:avLst/>
          </a:prstGeom>
          <a:noFill/>
        </p:spPr>
        <p:txBody>
          <a:bodyPr wrap="none" lIns="91440" tIns="45720" rIns="91440" bIns="45720">
            <a:spAutoFit/>
          </a:bodyPr>
          <a:lstStyle/>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分支结构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11208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4968" y="1962196"/>
            <a:ext cx="5885794" cy="4150367"/>
          </a:xfrm>
          <a:prstGeom prst="rect">
            <a:avLst/>
          </a:prstGeom>
          <a:ln>
            <a:solidFill>
              <a:schemeClr val="tx2">
                <a:lumMod val="75000"/>
              </a:schemeClr>
            </a:solidFill>
          </a:ln>
        </p:spPr>
        <p:txBody>
          <a:bodyPr wrap="square">
            <a:spAutoFit/>
          </a:bodyPr>
          <a:lstStyle/>
          <a:p>
            <a:pPr>
              <a:lnSpc>
                <a:spcPct val="120000"/>
              </a:lnSpc>
            </a:pPr>
            <a:r>
              <a:rPr lang="zh-CN" altLang="en-US" sz="3200" dirty="0">
                <a:latin typeface="仿宋" panose="02010609060101010101" pitchFamily="49" charset="-122"/>
                <a:ea typeface="仿宋" panose="02010609060101010101" pitchFamily="49" charset="-122"/>
              </a:rPr>
              <a:t>对计算机随机生成的数，</a:t>
            </a:r>
            <a:r>
              <a:rPr lang="zh-CN" altLang="en-US" sz="3200" dirty="0" smtClean="0">
                <a:latin typeface="仿宋" panose="02010609060101010101" pitchFamily="49" charset="-122"/>
                <a:ea typeface="仿宋" panose="02010609060101010101" pitchFamily="49" charset="-122"/>
              </a:rPr>
              <a:t>用户可反复猜</a:t>
            </a:r>
            <a:r>
              <a:rPr lang="zh-CN" altLang="en-US" sz="3200" dirty="0">
                <a:latin typeface="仿宋" panose="02010609060101010101" pitchFamily="49" charset="-122"/>
                <a:ea typeface="仿宋" panose="02010609060101010101" pitchFamily="49" charset="-122"/>
              </a:rPr>
              <a:t>数，若输入的数比已生成的数大，则输出“猜大了”，比此数小，则输出“猜小了”</a:t>
            </a:r>
            <a:r>
              <a:rPr lang="zh-CN" altLang="en-US" sz="3200" dirty="0" smtClean="0">
                <a:latin typeface="仿宋" panose="02010609060101010101" pitchFamily="49" charset="-122"/>
                <a:ea typeface="仿宋" panose="02010609060101010101" pitchFamily="49" charset="-122"/>
              </a:rPr>
              <a:t>，若正好</a:t>
            </a:r>
            <a:r>
              <a:rPr lang="zh-CN" altLang="en-US" sz="3200" dirty="0">
                <a:latin typeface="仿宋" panose="02010609060101010101" pitchFamily="49" charset="-122"/>
                <a:ea typeface="仿宋" panose="02010609060101010101" pitchFamily="49" charset="-122"/>
              </a:rPr>
              <a:t>相等，则输出“恭喜您，猜中了</a:t>
            </a:r>
            <a:r>
              <a:rPr lang="zh-CN" altLang="en-US" sz="3200" dirty="0" smtClean="0">
                <a:latin typeface="仿宋" panose="02010609060101010101" pitchFamily="49" charset="-122"/>
                <a:ea typeface="仿宋" panose="02010609060101010101" pitchFamily="49" charset="-122"/>
              </a:rPr>
              <a:t>”，并输出猜中次数，程序结束。</a:t>
            </a:r>
            <a:endParaRPr lang="zh-CN" altLang="en-US" sz="3200" dirty="0">
              <a:latin typeface="仿宋" panose="02010609060101010101" pitchFamily="49" charset="-122"/>
              <a:ea typeface="仿宋" panose="02010609060101010101" pitchFamily="49" charset="-122"/>
            </a:endParaRPr>
          </a:p>
        </p:txBody>
      </p:sp>
      <p:sp>
        <p:nvSpPr>
          <p:cNvPr id="5" name="矩形 4"/>
          <p:cNvSpPr/>
          <p:nvPr/>
        </p:nvSpPr>
        <p:spPr>
          <a:xfrm>
            <a:off x="7442616" y="1038866"/>
            <a:ext cx="2954656" cy="923330"/>
          </a:xfrm>
          <a:prstGeom prst="rect">
            <a:avLst/>
          </a:prstGeom>
          <a:noFill/>
        </p:spPr>
        <p:txBody>
          <a:bodyPr wrap="none" lIns="91440" tIns="45720" rIns="91440" bIns="45720">
            <a:spAutoFit/>
          </a:bodyPr>
          <a:lstStyle/>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循环结构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333" y="1962196"/>
            <a:ext cx="5164902" cy="4150367"/>
          </a:xfrm>
          <a:prstGeom prst="rect">
            <a:avLst/>
          </a:prstGeom>
        </p:spPr>
      </p:pic>
      <p:sp>
        <p:nvSpPr>
          <p:cNvPr id="6" name="文本框 5"/>
          <p:cNvSpPr txBox="1"/>
          <p:nvPr/>
        </p:nvSpPr>
        <p:spPr>
          <a:xfrm>
            <a:off x="462197" y="509665"/>
            <a:ext cx="6980419"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3</a:t>
            </a:r>
            <a:r>
              <a:rPr lang="zh-CN" altLang="en-US" sz="3600" dirty="0" smtClean="0">
                <a:solidFill>
                  <a:srgbClr val="FFFF00"/>
                </a:solidFill>
                <a:latin typeface="黑体" panose="02010609060101010101" pitchFamily="49" charset="-122"/>
                <a:ea typeface="黑体" panose="02010609060101010101" pitchFamily="49" charset="-122"/>
              </a:rPr>
              <a:t>）流程结构之循环结构</a:t>
            </a:r>
            <a:endParaRPr lang="zh-CN" altLang="en-US" sz="3600" dirty="0">
              <a:solidFill>
                <a:srgbClr val="FFFF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277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1875" y="503018"/>
            <a:ext cx="2954656" cy="923330"/>
          </a:xfrm>
          <a:prstGeom prst="rect">
            <a:avLst/>
          </a:prstGeom>
          <a:noFill/>
        </p:spPr>
        <p:txBody>
          <a:bodyPr wrap="none" lIns="91440" tIns="45720" rIns="91440" bIns="45720">
            <a:spAutoFit/>
          </a:bodyPr>
          <a:lstStyle/>
          <a:p>
            <a:pPr algn="ctr"/>
            <a:r>
              <a:rPr lang="zh-CN" alt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循环结构</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74" y="1815560"/>
            <a:ext cx="5258370" cy="4225476"/>
          </a:xfrm>
          <a:prstGeom prst="rect">
            <a:avLst/>
          </a:prstGeom>
        </p:spPr>
      </p:pic>
      <p:sp>
        <p:nvSpPr>
          <p:cNvPr id="2" name="矩形 1"/>
          <p:cNvSpPr/>
          <p:nvPr/>
        </p:nvSpPr>
        <p:spPr>
          <a:xfrm>
            <a:off x="6765560" y="2011553"/>
            <a:ext cx="4709410" cy="2387961"/>
          </a:xfrm>
          <a:prstGeom prst="rect">
            <a:avLst/>
          </a:prstGeom>
        </p:spPr>
        <p:txBody>
          <a:bodyPr wrap="square">
            <a:spAutoFit/>
          </a:bodyPr>
          <a:lstStyle/>
          <a:p>
            <a:pPr>
              <a:lnSpc>
                <a:spcPct val="200000"/>
              </a:lnSpc>
            </a:pPr>
            <a:r>
              <a:rPr lang="en-US" altLang="zh-CN" sz="4000" dirty="0"/>
              <a:t>while </a:t>
            </a:r>
            <a:r>
              <a:rPr lang="zh-CN" altLang="en-US" sz="4000" dirty="0"/>
              <a:t>判断条件：</a:t>
            </a:r>
          </a:p>
          <a:p>
            <a:pPr>
              <a:lnSpc>
                <a:spcPct val="200000"/>
              </a:lnSpc>
            </a:pPr>
            <a:r>
              <a:rPr lang="en-US" altLang="zh-CN" sz="4000" dirty="0" smtClean="0"/>
              <a:t>		</a:t>
            </a:r>
            <a:r>
              <a:rPr lang="zh-CN" altLang="en-US" sz="4000" dirty="0" smtClean="0"/>
              <a:t>执行</a:t>
            </a:r>
            <a:r>
              <a:rPr lang="zh-CN" altLang="en-US" sz="4000" dirty="0"/>
              <a:t>语句</a:t>
            </a:r>
            <a:r>
              <a:rPr lang="en-US" altLang="zh-CN" sz="4000" dirty="0"/>
              <a:t>……</a:t>
            </a:r>
            <a:endParaRPr lang="zh-CN" altLang="en-US" sz="4000" dirty="0"/>
          </a:p>
        </p:txBody>
      </p:sp>
    </p:spTree>
    <p:extLst>
      <p:ext uri="{BB962C8B-B14F-4D97-AF65-F5344CB8AC3E}">
        <p14:creationId xmlns:p14="http://schemas.microsoft.com/office/powerpoint/2010/main" val="24535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4</a:t>
            </a:r>
            <a:r>
              <a:rPr lang="zh-CN" altLang="en-US" sz="3600" dirty="0" smtClean="0">
                <a:solidFill>
                  <a:srgbClr val="FFFF00"/>
                </a:solidFill>
                <a:latin typeface="黑体" panose="02010609060101010101" pitchFamily="49" charset="-122"/>
                <a:ea typeface="黑体" panose="02010609060101010101" pitchFamily="49" charset="-122"/>
              </a:rPr>
              <a:t>）经典算法之递归法</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2" name="文本框 1"/>
          <p:cNvSpPr txBox="1"/>
          <p:nvPr/>
        </p:nvSpPr>
        <p:spPr>
          <a:xfrm>
            <a:off x="1564701" y="1628029"/>
            <a:ext cx="8918865" cy="584775"/>
          </a:xfrm>
          <a:prstGeom prst="rect">
            <a:avLst/>
          </a:prstGeom>
          <a:noFill/>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例：关于</a:t>
            </a:r>
            <a:r>
              <a:rPr lang="en-US" altLang="zh-CN" sz="3200" dirty="0" smtClean="0">
                <a:latin typeface="华文仿宋" panose="02010600040101010101" pitchFamily="2" charset="-122"/>
                <a:ea typeface="华文仿宋" panose="02010600040101010101" pitchFamily="2" charset="-122"/>
              </a:rPr>
              <a:t>n!</a:t>
            </a:r>
            <a:r>
              <a:rPr lang="zh-CN" altLang="en-US" sz="3200" dirty="0" smtClean="0">
                <a:latin typeface="华文仿宋" panose="02010600040101010101" pitchFamily="2" charset="-122"/>
                <a:ea typeface="华文仿宋" panose="02010600040101010101" pitchFamily="2" charset="-122"/>
              </a:rPr>
              <a:t>（</a:t>
            </a:r>
            <a:r>
              <a:rPr lang="en-US" altLang="zh-CN" sz="3200" dirty="0" smtClean="0">
                <a:latin typeface="华文仿宋" panose="02010600040101010101" pitchFamily="2" charset="-122"/>
                <a:ea typeface="华文仿宋" panose="02010600040101010101" pitchFamily="2" charset="-122"/>
              </a:rPr>
              <a:t>n</a:t>
            </a:r>
            <a:r>
              <a:rPr lang="zh-CN" altLang="en-US" sz="3200" dirty="0" smtClean="0">
                <a:latin typeface="华文仿宋" panose="02010600040101010101" pitchFamily="2" charset="-122"/>
                <a:ea typeface="华文仿宋" panose="02010600040101010101" pitchFamily="2" charset="-122"/>
              </a:rPr>
              <a:t>的阶乘），从数学角度，可写为：</a:t>
            </a:r>
            <a:endParaRPr lang="zh-CN" altLang="en-US" sz="3200" dirty="0">
              <a:latin typeface="华文仿宋" panose="02010600040101010101" pitchFamily="2" charset="-122"/>
              <a:ea typeface="华文仿宋" panose="02010600040101010101" pitchFamily="2" charset="-122"/>
            </a:endParaRPr>
          </a:p>
        </p:txBody>
      </p:sp>
      <p:sp>
        <p:nvSpPr>
          <p:cNvPr id="7" name="左大括号 6"/>
          <p:cNvSpPr/>
          <p:nvPr/>
        </p:nvSpPr>
        <p:spPr>
          <a:xfrm>
            <a:off x="2019300" y="2794000"/>
            <a:ext cx="315336" cy="892721"/>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rgbClr val="FFFF00"/>
              </a:solidFill>
            </a:endParaRPr>
          </a:p>
        </p:txBody>
      </p:sp>
      <p:sp>
        <p:nvSpPr>
          <p:cNvPr id="8" name="TextBox 9"/>
          <p:cNvSpPr txBox="1">
            <a:spLocks noChangeArrowheads="1"/>
          </p:cNvSpPr>
          <p:nvPr/>
        </p:nvSpPr>
        <p:spPr bwMode="auto">
          <a:xfrm>
            <a:off x="2406074" y="2449887"/>
            <a:ext cx="61664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ClrTx/>
              <a:buSzTx/>
              <a:buFontTx/>
              <a:buNone/>
            </a:pPr>
            <a:r>
              <a:rPr lang="en-US" altLang="zh-CN" sz="3200" dirty="0" smtClean="0"/>
              <a:t>f(0)= </a:t>
            </a:r>
            <a:r>
              <a:rPr lang="en-US" altLang="zh-CN" sz="3200" dirty="0"/>
              <a:t>1</a:t>
            </a:r>
          </a:p>
          <a:p>
            <a:pPr eaLnBrk="1" hangingPunct="1">
              <a:lnSpc>
                <a:spcPct val="150000"/>
              </a:lnSpc>
              <a:spcBef>
                <a:spcPct val="0"/>
              </a:spcBef>
              <a:buClrTx/>
              <a:buSzTx/>
              <a:buFontTx/>
              <a:buNone/>
            </a:pPr>
            <a:r>
              <a:rPr lang="en-US" altLang="zh-CN" sz="3200" dirty="0" smtClean="0"/>
              <a:t>f(n)= n*f(n-1)</a:t>
            </a:r>
            <a:r>
              <a:rPr lang="zh-CN" altLang="en-US" sz="3200" dirty="0" smtClean="0"/>
              <a:t>（其中</a:t>
            </a:r>
            <a:r>
              <a:rPr lang="en-US" altLang="zh-CN" sz="3200" dirty="0" smtClean="0"/>
              <a:t>n&gt;0</a:t>
            </a:r>
            <a:r>
              <a:rPr lang="zh-CN" altLang="en-US" sz="3200" dirty="0" smtClean="0"/>
              <a:t>）</a:t>
            </a:r>
            <a:endParaRPr lang="zh-CN" altLang="en-US" sz="3200" dirty="0"/>
          </a:p>
        </p:txBody>
      </p:sp>
      <p:sp>
        <p:nvSpPr>
          <p:cNvPr id="3" name="文本框 2"/>
          <p:cNvSpPr txBox="1"/>
          <p:nvPr/>
        </p:nvSpPr>
        <p:spPr>
          <a:xfrm>
            <a:off x="1780507" y="4600743"/>
            <a:ext cx="2715778" cy="584775"/>
          </a:xfrm>
          <a:prstGeom prst="rect">
            <a:avLst/>
          </a:prstGeom>
          <a:noFill/>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编程求出</a:t>
            </a:r>
            <a:r>
              <a:rPr lang="en-US" altLang="zh-CN" sz="3200" dirty="0" smtClean="0">
                <a:latin typeface="华文仿宋" panose="02010600040101010101" pitchFamily="2" charset="-122"/>
                <a:ea typeface="华文仿宋" panose="02010600040101010101" pitchFamily="2" charset="-122"/>
              </a:rPr>
              <a:t>n!</a:t>
            </a:r>
            <a:endParaRPr lang="zh-CN" altLang="en-US" sz="3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6299225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197" y="509665"/>
            <a:ext cx="6980419" cy="646331"/>
          </a:xfrm>
          <a:prstGeom prst="rect">
            <a:avLst/>
          </a:prstGeom>
          <a:noFill/>
        </p:spPr>
        <p:txBody>
          <a:bodyPr wrap="square" rtlCol="0">
            <a:spAutoFit/>
          </a:bodyPr>
          <a:lstStyle/>
          <a:p>
            <a:pPr marL="571500" indent="-571500">
              <a:buFont typeface="Wingdings" panose="05000000000000000000" pitchFamily="2" charset="2"/>
              <a:buChar char="ü"/>
            </a:pPr>
            <a:r>
              <a:rPr lang="zh-CN" altLang="en-US" sz="3600" dirty="0" smtClean="0">
                <a:solidFill>
                  <a:srgbClr val="FFFF00"/>
                </a:solidFill>
                <a:latin typeface="黑体" panose="02010609060101010101" pitchFamily="49" charset="-122"/>
                <a:ea typeface="黑体" panose="02010609060101010101" pitchFamily="49" charset="-122"/>
              </a:rPr>
              <a:t>函数</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5" name="矩形 4"/>
          <p:cNvSpPr/>
          <p:nvPr/>
        </p:nvSpPr>
        <p:spPr>
          <a:xfrm>
            <a:off x="720152" y="1155996"/>
            <a:ext cx="10030398" cy="1384995"/>
          </a:xfrm>
          <a:prstGeom prst="rect">
            <a:avLst/>
          </a:prstGeom>
        </p:spPr>
        <p:txBody>
          <a:bodyPr wrap="square">
            <a:spAutoFit/>
          </a:bodyPr>
          <a:lstStyle/>
          <a:p>
            <a:pPr>
              <a:lnSpc>
                <a:spcPct val="150000"/>
              </a:lnSpc>
            </a:pPr>
            <a:r>
              <a:rPr lang="zh-CN" altLang="en-US" sz="2800" dirty="0" smtClean="0">
                <a:latin typeface="华文仿宋" panose="02010600040101010101" pitchFamily="2" charset="-122"/>
                <a:ea typeface="华文仿宋" panose="02010600040101010101" pitchFamily="2" charset="-122"/>
              </a:rPr>
              <a:t>函数</a:t>
            </a:r>
            <a:r>
              <a:rPr lang="zh-CN" altLang="en-US" sz="2800" dirty="0">
                <a:latin typeface="华文仿宋" panose="02010600040101010101" pitchFamily="2" charset="-122"/>
                <a:ea typeface="华文仿宋" panose="02010600040101010101" pitchFamily="2" charset="-122"/>
              </a:rPr>
              <a:t>是组织好的，可重复使用的，用来实现单一，或相关联功能的代码</a:t>
            </a:r>
            <a:r>
              <a:rPr lang="zh-CN" altLang="en-US" sz="2800" dirty="0" smtClean="0">
                <a:latin typeface="华文仿宋" panose="02010600040101010101" pitchFamily="2" charset="-122"/>
                <a:ea typeface="华文仿宋" panose="02010600040101010101" pitchFamily="2" charset="-122"/>
              </a:rPr>
              <a:t>段。（前面已经提过）</a:t>
            </a:r>
            <a:endParaRPr lang="zh-CN" altLang="en-US" sz="2800" dirty="0">
              <a:latin typeface="华文仿宋" panose="02010600040101010101" pitchFamily="2" charset="-122"/>
              <a:ea typeface="华文仿宋" panose="02010600040101010101" pitchFamily="2" charset="-122"/>
            </a:endParaRPr>
          </a:p>
        </p:txBody>
      </p:sp>
      <p:sp>
        <p:nvSpPr>
          <p:cNvPr id="4" name="文本框 3"/>
          <p:cNvSpPr txBox="1"/>
          <p:nvPr/>
        </p:nvSpPr>
        <p:spPr>
          <a:xfrm>
            <a:off x="720152" y="2615018"/>
            <a:ext cx="10417748" cy="3970318"/>
          </a:xfrm>
          <a:prstGeom prst="rect">
            <a:avLst/>
          </a:prstGeom>
          <a:noFill/>
          <a:ln>
            <a:solidFill>
              <a:schemeClr val="tx2"/>
            </a:solidFill>
          </a:ln>
        </p:spPr>
        <p:txBody>
          <a:bodyPr wrap="square" rtlCol="0">
            <a:spAutoFit/>
          </a:bodyPr>
          <a:lstStyle/>
          <a:p>
            <a:pPr>
              <a:lnSpc>
                <a:spcPct val="150000"/>
              </a:lnSpc>
            </a:pPr>
            <a:r>
              <a:rPr lang="zh-CN" altLang="en-US" sz="2800" dirty="0" smtClean="0">
                <a:solidFill>
                  <a:srgbClr val="FFFF00"/>
                </a:solidFill>
                <a:latin typeface="华文仿宋" panose="02010600040101010101" pitchFamily="2" charset="-122"/>
                <a:ea typeface="华文仿宋" panose="02010600040101010101" pitchFamily="2" charset="-122"/>
              </a:rPr>
              <a:t>内置函数：</a:t>
            </a:r>
            <a:r>
              <a:rPr lang="zh-CN" altLang="en-US" sz="2800" dirty="0">
                <a:latin typeface="华文仿宋" panose="02010600040101010101" pitchFamily="2" charset="-122"/>
                <a:ea typeface="华文仿宋" panose="02010600040101010101" pitchFamily="2" charset="-122"/>
              </a:rPr>
              <a:t>程序</a:t>
            </a:r>
            <a:r>
              <a:rPr lang="zh-CN" altLang="en-US" sz="2800" dirty="0" smtClean="0">
                <a:latin typeface="华文仿宋" panose="02010600040101010101" pitchFamily="2" charset="-122"/>
                <a:ea typeface="华文仿宋" panose="02010600040101010101" pitchFamily="2" charset="-122"/>
              </a:rPr>
              <a:t>语言内部提供的函数，可直接使用。如：</a:t>
            </a:r>
            <a:r>
              <a:rPr lang="en-US" altLang="zh-CN" sz="2800" dirty="0" smtClean="0">
                <a:latin typeface="华文仿宋" panose="02010600040101010101" pitchFamily="2" charset="-122"/>
                <a:ea typeface="华文仿宋" panose="02010600040101010101" pitchFamily="2" charset="-122"/>
              </a:rPr>
              <a:t>pow(</a:t>
            </a:r>
            <a:r>
              <a:rPr lang="en-US" altLang="zh-CN" sz="2800" dirty="0" err="1" smtClean="0">
                <a:latin typeface="华文仿宋" panose="02010600040101010101" pitchFamily="2" charset="-122"/>
                <a:ea typeface="华文仿宋" panose="02010600040101010101" pitchFamily="2" charset="-122"/>
              </a:rPr>
              <a:t>x,y</a:t>
            </a:r>
            <a:r>
              <a:rPr lang="en-US" altLang="zh-CN" sz="2800" dirty="0" smtClean="0">
                <a:latin typeface="华文仿宋" panose="02010600040101010101" pitchFamily="2" charset="-122"/>
                <a:ea typeface="华文仿宋" panose="02010600040101010101" pitchFamily="2" charset="-122"/>
              </a:rPr>
              <a:t>)</a:t>
            </a:r>
            <a:endParaRPr lang="en-US" altLang="zh-CN" dirty="0">
              <a:latin typeface="华文仿宋" panose="02010600040101010101" pitchFamily="2" charset="-122"/>
              <a:ea typeface="华文仿宋" panose="02010600040101010101" pitchFamily="2" charset="-122"/>
            </a:endParaRPr>
          </a:p>
          <a:p>
            <a:pPr>
              <a:lnSpc>
                <a:spcPct val="150000"/>
              </a:lnSpc>
            </a:pPr>
            <a:r>
              <a:rPr lang="zh-CN" altLang="en-US" sz="2800" dirty="0" smtClean="0">
                <a:solidFill>
                  <a:srgbClr val="FFFF00"/>
                </a:solidFill>
                <a:latin typeface="华文仿宋" panose="02010600040101010101" pitchFamily="2" charset="-122"/>
                <a:ea typeface="华文仿宋" panose="02010600040101010101" pitchFamily="2" charset="-122"/>
              </a:rPr>
              <a:t>第三方函数：</a:t>
            </a:r>
            <a:r>
              <a:rPr lang="zh-CN" altLang="en-US" sz="2800" dirty="0" smtClean="0">
                <a:latin typeface="华文仿宋" panose="02010600040101010101" pitchFamily="2" charset="-122"/>
                <a:ea typeface="华文仿宋" panose="02010600040101010101" pitchFamily="2" charset="-122"/>
              </a:rPr>
              <a:t>为实现某些方面的功能，由第三方开发的</a:t>
            </a:r>
            <a:r>
              <a:rPr lang="zh-CN" altLang="en-US" sz="2800" dirty="0" smtClean="0">
                <a:solidFill>
                  <a:srgbClr val="FFFF00"/>
                </a:solidFill>
                <a:latin typeface="华文仿宋" panose="02010600040101010101" pitchFamily="2" charset="-122"/>
                <a:ea typeface="华文仿宋" panose="02010600040101010101" pitchFamily="2" charset="-122"/>
              </a:rPr>
              <a:t>程序模块</a:t>
            </a:r>
            <a:r>
              <a:rPr lang="zh-CN" altLang="en-US" sz="2800" dirty="0" smtClean="0">
                <a:latin typeface="华文仿宋" panose="02010600040101010101" pitchFamily="2" charset="-122"/>
                <a:ea typeface="华文仿宋" panose="02010600040101010101" pitchFamily="2" charset="-122"/>
              </a:rPr>
              <a:t>中所包含的函数，使用时必须先通过： </a:t>
            </a:r>
            <a:endParaRPr lang="en-US" altLang="zh-CN" sz="2800" dirty="0" smtClean="0">
              <a:latin typeface="华文仿宋" panose="02010600040101010101" pitchFamily="2" charset="-122"/>
              <a:ea typeface="华文仿宋" panose="02010600040101010101" pitchFamily="2" charset="-122"/>
            </a:endParaRPr>
          </a:p>
          <a:p>
            <a:pPr algn="ctr">
              <a:lnSpc>
                <a:spcPct val="150000"/>
              </a:lnSpc>
            </a:pPr>
            <a:r>
              <a:rPr lang="en-US" altLang="zh-CN" sz="2800" dirty="0" smtClean="0">
                <a:latin typeface="华文仿宋" panose="02010600040101010101" pitchFamily="2" charset="-122"/>
                <a:ea typeface="华文仿宋" panose="02010600040101010101" pitchFamily="2" charset="-122"/>
              </a:rPr>
              <a:t>import  </a:t>
            </a:r>
            <a:r>
              <a:rPr lang="zh-CN" altLang="en-US" sz="2800" dirty="0" smtClean="0">
                <a:latin typeface="华文仿宋" panose="02010600040101010101" pitchFamily="2" charset="-122"/>
                <a:ea typeface="华文仿宋" panose="02010600040101010101" pitchFamily="2" charset="-122"/>
              </a:rPr>
              <a:t>模块名</a:t>
            </a:r>
            <a:endParaRPr lang="en-US" altLang="zh-CN" sz="2800" dirty="0" smtClean="0">
              <a:latin typeface="华文仿宋" panose="02010600040101010101" pitchFamily="2" charset="-122"/>
              <a:ea typeface="华文仿宋" panose="02010600040101010101" pitchFamily="2" charset="-122"/>
            </a:endParaRPr>
          </a:p>
          <a:p>
            <a:pPr>
              <a:lnSpc>
                <a:spcPct val="150000"/>
              </a:lnSpc>
            </a:pPr>
            <a:r>
              <a:rPr lang="zh-CN" altLang="en-US" sz="2800" dirty="0" smtClean="0">
                <a:latin typeface="华文仿宋" panose="02010600040101010101" pitchFamily="2" charset="-122"/>
                <a:ea typeface="华文仿宋" panose="02010600040101010101" pitchFamily="2" charset="-122"/>
              </a:rPr>
              <a:t>然后才能使用。</a:t>
            </a:r>
            <a:endParaRPr lang="en-US" altLang="zh-CN" sz="2800" dirty="0" smtClean="0">
              <a:latin typeface="华文仿宋" panose="02010600040101010101" pitchFamily="2" charset="-122"/>
              <a:ea typeface="华文仿宋" panose="02010600040101010101" pitchFamily="2" charset="-122"/>
            </a:endParaRPr>
          </a:p>
          <a:p>
            <a:pPr>
              <a:lnSpc>
                <a:spcPct val="150000"/>
              </a:lnSpc>
            </a:pPr>
            <a:r>
              <a:rPr lang="zh-CN" altLang="en-US" sz="2800" dirty="0" smtClean="0">
                <a:solidFill>
                  <a:srgbClr val="FFFF00"/>
                </a:solidFill>
                <a:latin typeface="华文仿宋" panose="02010600040101010101" pitchFamily="2" charset="-122"/>
                <a:ea typeface="华文仿宋" panose="02010600040101010101" pitchFamily="2" charset="-122"/>
              </a:rPr>
              <a:t>自定义函数：</a:t>
            </a:r>
            <a:r>
              <a:rPr lang="zh-CN" altLang="en-US" sz="2800" dirty="0" smtClean="0">
                <a:latin typeface="华文仿宋" panose="02010600040101010101" pitchFamily="2" charset="-122"/>
                <a:ea typeface="华文仿宋" panose="02010600040101010101" pitchFamily="2" charset="-122"/>
              </a:rPr>
              <a:t>我们可以根据需要，自己定义函数。</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40409166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76038835"/>
              </p:ext>
            </p:extLst>
          </p:nvPr>
        </p:nvGraphicFramePr>
        <p:xfrm>
          <a:off x="1449062" y="727076"/>
          <a:ext cx="8723640" cy="5813430"/>
        </p:xfrm>
        <a:graphic>
          <a:graphicData uri="http://schemas.openxmlformats.org/drawingml/2006/table">
            <a:tbl>
              <a:tblPr/>
              <a:tblGrid>
                <a:gridCol w="1744728">
                  <a:extLst>
                    <a:ext uri="{9D8B030D-6E8A-4147-A177-3AD203B41FA5}">
                      <a16:colId xmlns:a16="http://schemas.microsoft.com/office/drawing/2014/main" val="514185973"/>
                    </a:ext>
                  </a:extLst>
                </a:gridCol>
                <a:gridCol w="1744728">
                  <a:extLst>
                    <a:ext uri="{9D8B030D-6E8A-4147-A177-3AD203B41FA5}">
                      <a16:colId xmlns:a16="http://schemas.microsoft.com/office/drawing/2014/main" val="2357975735"/>
                    </a:ext>
                  </a:extLst>
                </a:gridCol>
                <a:gridCol w="1744728">
                  <a:extLst>
                    <a:ext uri="{9D8B030D-6E8A-4147-A177-3AD203B41FA5}">
                      <a16:colId xmlns:a16="http://schemas.microsoft.com/office/drawing/2014/main" val="1198036700"/>
                    </a:ext>
                  </a:extLst>
                </a:gridCol>
                <a:gridCol w="1744728">
                  <a:extLst>
                    <a:ext uri="{9D8B030D-6E8A-4147-A177-3AD203B41FA5}">
                      <a16:colId xmlns:a16="http://schemas.microsoft.com/office/drawing/2014/main" val="3037293547"/>
                    </a:ext>
                  </a:extLst>
                </a:gridCol>
                <a:gridCol w="1744728">
                  <a:extLst>
                    <a:ext uri="{9D8B030D-6E8A-4147-A177-3AD203B41FA5}">
                      <a16:colId xmlns:a16="http://schemas.microsoft.com/office/drawing/2014/main" val="138203038"/>
                    </a:ext>
                  </a:extLst>
                </a:gridCol>
              </a:tblGrid>
              <a:tr h="481278">
                <a:tc>
                  <a:txBody>
                    <a:bodyPr/>
                    <a:lstStyle/>
                    <a:p>
                      <a:endParaRPr lang="zh-CN" altLang="en-US" sz="1800" dirty="0"/>
                    </a:p>
                  </a:txBody>
                  <a:tcPr marL="72522" marR="72522" marT="36261" marB="36261" anchor="ctr">
                    <a:lnL>
                      <a:noFill/>
                    </a:lnL>
                    <a:lnR>
                      <a:noFill/>
                    </a:lnR>
                    <a:lnT>
                      <a:noFill/>
                    </a:lnT>
                    <a:lnB>
                      <a:noFill/>
                    </a:lnB>
                  </a:tcPr>
                </a:tc>
                <a:tc>
                  <a:txBody>
                    <a:bodyPr/>
                    <a:lstStyle/>
                    <a:p>
                      <a:endParaRPr lang="zh-CN" altLang="en-US" sz="1800" dirty="0"/>
                    </a:p>
                  </a:txBody>
                  <a:tcPr marL="72522" marR="72522" marT="36261" marB="36261" anchor="ctr">
                    <a:lnL>
                      <a:noFill/>
                    </a:lnL>
                    <a:lnR>
                      <a:noFill/>
                    </a:lnR>
                    <a:lnT>
                      <a:noFill/>
                    </a:lnT>
                    <a:lnB>
                      <a:noFill/>
                    </a:lnB>
                  </a:tcPr>
                </a:tc>
                <a:tc>
                  <a:txBody>
                    <a:bodyPr/>
                    <a:lstStyle/>
                    <a:p>
                      <a:r>
                        <a:rPr lang="zh-CN" altLang="en-US" sz="2400" dirty="0"/>
                        <a:t>内置函数</a:t>
                      </a:r>
                    </a:p>
                  </a:txBody>
                  <a:tcPr marL="72522" marR="72522" marT="36261" marB="36261" anchor="ctr">
                    <a:lnL>
                      <a:noFill/>
                    </a:lnL>
                    <a:lnR>
                      <a:noFill/>
                    </a:lnR>
                    <a:lnT>
                      <a:noFill/>
                    </a:lnT>
                    <a:lnB>
                      <a:noFill/>
                    </a:lnB>
                  </a:tcPr>
                </a:tc>
                <a:tc>
                  <a:txBody>
                    <a:bodyPr/>
                    <a:lstStyle/>
                    <a:p>
                      <a:endParaRPr lang="zh-CN" altLang="en-US" sz="1800" dirty="0"/>
                    </a:p>
                  </a:txBody>
                  <a:tcPr marL="72522" marR="72522" marT="36261" marB="36261" anchor="ctr">
                    <a:lnL>
                      <a:noFill/>
                    </a:lnL>
                    <a:lnR>
                      <a:noFill/>
                    </a:lnR>
                    <a:lnT>
                      <a:noFill/>
                    </a:lnT>
                    <a:lnB>
                      <a:noFill/>
                    </a:lnB>
                  </a:tcPr>
                </a:tc>
                <a:tc>
                  <a:txBody>
                    <a:bodyPr/>
                    <a:lstStyle/>
                    <a:p>
                      <a:endParaRPr lang="zh-CN" altLang="en-US" sz="1800" dirty="0"/>
                    </a:p>
                  </a:txBody>
                  <a:tcPr marL="72522" marR="72522" marT="36261" marB="36261" anchor="ctr">
                    <a:lnL>
                      <a:noFill/>
                    </a:lnL>
                    <a:lnR>
                      <a:noFill/>
                    </a:lnR>
                    <a:lnT>
                      <a:noFill/>
                    </a:lnT>
                    <a:lnB>
                      <a:noFill/>
                    </a:lnB>
                  </a:tcPr>
                </a:tc>
                <a:extLst>
                  <a:ext uri="{0D108BD9-81ED-4DB2-BD59-A6C34878D82A}">
                    <a16:rowId xmlns:a16="http://schemas.microsoft.com/office/drawing/2014/main" val="4060302154"/>
                  </a:ext>
                </a:extLst>
              </a:tr>
              <a:tr h="380868">
                <a:tc>
                  <a:txBody>
                    <a:bodyPr/>
                    <a:lstStyle/>
                    <a:p>
                      <a:r>
                        <a:rPr lang="en-US" sz="1800">
                          <a:hlinkClick r:id="rId3"/>
                        </a:rPr>
                        <a:t>abs()</a:t>
                      </a:r>
                      <a:endParaRPr lang="en-US" sz="1800"/>
                    </a:p>
                  </a:txBody>
                  <a:tcPr marL="72522" marR="72522" marT="36261" marB="36261" anchor="ctr">
                    <a:lnL>
                      <a:noFill/>
                    </a:lnL>
                    <a:lnR>
                      <a:noFill/>
                    </a:lnR>
                    <a:lnT>
                      <a:noFill/>
                    </a:lnT>
                    <a:lnB>
                      <a:noFill/>
                    </a:lnB>
                  </a:tcPr>
                </a:tc>
                <a:tc>
                  <a:txBody>
                    <a:bodyPr/>
                    <a:lstStyle/>
                    <a:p>
                      <a:r>
                        <a:rPr lang="en-US" sz="1800">
                          <a:hlinkClick r:id="rId4"/>
                        </a:rPr>
                        <a:t>divmod()</a:t>
                      </a:r>
                      <a:endParaRPr lang="en-US" sz="1800"/>
                    </a:p>
                  </a:txBody>
                  <a:tcPr marL="72522" marR="72522" marT="36261" marB="36261" anchor="ctr">
                    <a:lnL>
                      <a:noFill/>
                    </a:lnL>
                    <a:lnR>
                      <a:noFill/>
                    </a:lnR>
                    <a:lnT>
                      <a:noFill/>
                    </a:lnT>
                    <a:lnB>
                      <a:noFill/>
                    </a:lnB>
                  </a:tcPr>
                </a:tc>
                <a:tc>
                  <a:txBody>
                    <a:bodyPr/>
                    <a:lstStyle/>
                    <a:p>
                      <a:r>
                        <a:rPr lang="en-US" sz="1800" dirty="0">
                          <a:hlinkClick r:id="rId5"/>
                        </a:rPr>
                        <a:t>input()</a:t>
                      </a:r>
                      <a:endParaRPr lang="en-US" sz="1800" dirty="0"/>
                    </a:p>
                  </a:txBody>
                  <a:tcPr marL="72522" marR="72522" marT="36261" marB="36261" anchor="ctr">
                    <a:lnL>
                      <a:noFill/>
                    </a:lnL>
                    <a:lnR>
                      <a:noFill/>
                    </a:lnR>
                    <a:lnT>
                      <a:noFill/>
                    </a:lnT>
                    <a:lnB>
                      <a:noFill/>
                    </a:lnB>
                  </a:tcPr>
                </a:tc>
                <a:tc>
                  <a:txBody>
                    <a:bodyPr/>
                    <a:lstStyle/>
                    <a:p>
                      <a:r>
                        <a:rPr lang="en-US" sz="1800" dirty="0">
                          <a:hlinkClick r:id="rId6"/>
                        </a:rPr>
                        <a:t>open()</a:t>
                      </a:r>
                      <a:endParaRPr lang="en-US" sz="1800" dirty="0"/>
                    </a:p>
                  </a:txBody>
                  <a:tcPr marL="72522" marR="72522" marT="36261" marB="36261" anchor="ctr">
                    <a:lnL>
                      <a:noFill/>
                    </a:lnL>
                    <a:lnR>
                      <a:noFill/>
                    </a:lnR>
                    <a:lnT>
                      <a:noFill/>
                    </a:lnT>
                    <a:lnB>
                      <a:noFill/>
                    </a:lnB>
                  </a:tcPr>
                </a:tc>
                <a:tc>
                  <a:txBody>
                    <a:bodyPr/>
                    <a:lstStyle/>
                    <a:p>
                      <a:r>
                        <a:rPr lang="en-US" sz="1800">
                          <a:hlinkClick r:id="rId7"/>
                        </a:rPr>
                        <a:t>staticmethod()</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2406708015"/>
                  </a:ext>
                </a:extLst>
              </a:tr>
              <a:tr h="380868">
                <a:tc>
                  <a:txBody>
                    <a:bodyPr/>
                    <a:lstStyle/>
                    <a:p>
                      <a:r>
                        <a:rPr lang="en-US" sz="1800">
                          <a:hlinkClick r:id="rId8"/>
                        </a:rPr>
                        <a:t>all()</a:t>
                      </a:r>
                      <a:endParaRPr lang="en-US" sz="1800"/>
                    </a:p>
                  </a:txBody>
                  <a:tcPr marL="72522" marR="72522" marT="36261" marB="36261" anchor="ctr">
                    <a:lnL>
                      <a:noFill/>
                    </a:lnL>
                    <a:lnR>
                      <a:noFill/>
                    </a:lnR>
                    <a:lnT>
                      <a:noFill/>
                    </a:lnT>
                    <a:lnB>
                      <a:noFill/>
                    </a:lnB>
                  </a:tcPr>
                </a:tc>
                <a:tc>
                  <a:txBody>
                    <a:bodyPr/>
                    <a:lstStyle/>
                    <a:p>
                      <a:r>
                        <a:rPr lang="en-US" sz="1800">
                          <a:hlinkClick r:id="rId9"/>
                        </a:rPr>
                        <a:t>enumerate()</a:t>
                      </a:r>
                      <a:endParaRPr lang="en-US" sz="1800"/>
                    </a:p>
                  </a:txBody>
                  <a:tcPr marL="72522" marR="72522" marT="36261" marB="36261" anchor="ctr">
                    <a:lnL>
                      <a:noFill/>
                    </a:lnL>
                    <a:lnR>
                      <a:noFill/>
                    </a:lnR>
                    <a:lnT>
                      <a:noFill/>
                    </a:lnT>
                    <a:lnB>
                      <a:noFill/>
                    </a:lnB>
                  </a:tcPr>
                </a:tc>
                <a:tc>
                  <a:txBody>
                    <a:bodyPr/>
                    <a:lstStyle/>
                    <a:p>
                      <a:r>
                        <a:rPr lang="en-US" sz="1800">
                          <a:hlinkClick r:id="rId10"/>
                        </a:rPr>
                        <a:t>int()</a:t>
                      </a:r>
                      <a:endParaRPr lang="en-US" sz="1800"/>
                    </a:p>
                  </a:txBody>
                  <a:tcPr marL="72522" marR="72522" marT="36261" marB="36261" anchor="ctr">
                    <a:lnL>
                      <a:noFill/>
                    </a:lnL>
                    <a:lnR>
                      <a:noFill/>
                    </a:lnR>
                    <a:lnT>
                      <a:noFill/>
                    </a:lnT>
                    <a:lnB>
                      <a:noFill/>
                    </a:lnB>
                  </a:tcPr>
                </a:tc>
                <a:tc>
                  <a:txBody>
                    <a:bodyPr/>
                    <a:lstStyle/>
                    <a:p>
                      <a:r>
                        <a:rPr lang="en-US" sz="1800">
                          <a:hlinkClick r:id="rId11"/>
                        </a:rPr>
                        <a:t>ord()</a:t>
                      </a:r>
                      <a:endParaRPr lang="en-US" sz="1800"/>
                    </a:p>
                  </a:txBody>
                  <a:tcPr marL="72522" marR="72522" marT="36261" marB="36261" anchor="ctr">
                    <a:lnL>
                      <a:noFill/>
                    </a:lnL>
                    <a:lnR>
                      <a:noFill/>
                    </a:lnR>
                    <a:lnT>
                      <a:noFill/>
                    </a:lnT>
                    <a:lnB>
                      <a:noFill/>
                    </a:lnB>
                  </a:tcPr>
                </a:tc>
                <a:tc>
                  <a:txBody>
                    <a:bodyPr/>
                    <a:lstStyle/>
                    <a:p>
                      <a:r>
                        <a:rPr lang="en-US" sz="1800" dirty="0" err="1">
                          <a:hlinkClick r:id="rId12"/>
                        </a:rPr>
                        <a:t>str</a:t>
                      </a:r>
                      <a:r>
                        <a:rPr lang="en-US" sz="1800" dirty="0">
                          <a:hlinkClick r:id="rId12"/>
                        </a:rPr>
                        <a:t>()</a:t>
                      </a:r>
                      <a:endParaRPr lang="en-US" sz="1800" dirty="0"/>
                    </a:p>
                  </a:txBody>
                  <a:tcPr marL="72522" marR="72522" marT="36261" marB="36261" anchor="ctr">
                    <a:lnL>
                      <a:noFill/>
                    </a:lnL>
                    <a:lnR>
                      <a:noFill/>
                    </a:lnR>
                    <a:lnT>
                      <a:noFill/>
                    </a:lnT>
                    <a:lnB>
                      <a:noFill/>
                    </a:lnB>
                  </a:tcPr>
                </a:tc>
                <a:extLst>
                  <a:ext uri="{0D108BD9-81ED-4DB2-BD59-A6C34878D82A}">
                    <a16:rowId xmlns:a16="http://schemas.microsoft.com/office/drawing/2014/main" val="935579817"/>
                  </a:ext>
                </a:extLst>
              </a:tr>
              <a:tr h="380868">
                <a:tc>
                  <a:txBody>
                    <a:bodyPr/>
                    <a:lstStyle/>
                    <a:p>
                      <a:r>
                        <a:rPr lang="en-US" sz="1800">
                          <a:hlinkClick r:id="rId13"/>
                        </a:rPr>
                        <a:t>any()</a:t>
                      </a:r>
                      <a:endParaRPr lang="en-US" sz="1800"/>
                    </a:p>
                  </a:txBody>
                  <a:tcPr marL="72522" marR="72522" marT="36261" marB="36261" anchor="ctr">
                    <a:lnL>
                      <a:noFill/>
                    </a:lnL>
                    <a:lnR>
                      <a:noFill/>
                    </a:lnR>
                    <a:lnT>
                      <a:noFill/>
                    </a:lnT>
                    <a:lnB>
                      <a:noFill/>
                    </a:lnB>
                  </a:tcPr>
                </a:tc>
                <a:tc>
                  <a:txBody>
                    <a:bodyPr/>
                    <a:lstStyle/>
                    <a:p>
                      <a:r>
                        <a:rPr lang="en-US" sz="1800">
                          <a:hlinkClick r:id="rId14"/>
                        </a:rPr>
                        <a:t>eval()</a:t>
                      </a:r>
                      <a:endParaRPr lang="en-US" sz="1800"/>
                    </a:p>
                  </a:txBody>
                  <a:tcPr marL="72522" marR="72522" marT="36261" marB="36261" anchor="ctr">
                    <a:lnL>
                      <a:noFill/>
                    </a:lnL>
                    <a:lnR>
                      <a:noFill/>
                    </a:lnR>
                    <a:lnT>
                      <a:noFill/>
                    </a:lnT>
                    <a:lnB>
                      <a:noFill/>
                    </a:lnB>
                  </a:tcPr>
                </a:tc>
                <a:tc>
                  <a:txBody>
                    <a:bodyPr/>
                    <a:lstStyle/>
                    <a:p>
                      <a:r>
                        <a:rPr lang="en-US" sz="1800">
                          <a:hlinkClick r:id="rId15"/>
                        </a:rPr>
                        <a:t>isinstance()</a:t>
                      </a:r>
                      <a:endParaRPr lang="en-US" sz="1800"/>
                    </a:p>
                  </a:txBody>
                  <a:tcPr marL="72522" marR="72522" marT="36261" marB="36261" anchor="ctr">
                    <a:lnL>
                      <a:noFill/>
                    </a:lnL>
                    <a:lnR>
                      <a:noFill/>
                    </a:lnR>
                    <a:lnT>
                      <a:noFill/>
                    </a:lnT>
                    <a:lnB>
                      <a:noFill/>
                    </a:lnB>
                  </a:tcPr>
                </a:tc>
                <a:tc>
                  <a:txBody>
                    <a:bodyPr/>
                    <a:lstStyle/>
                    <a:p>
                      <a:r>
                        <a:rPr lang="en-US" sz="1800">
                          <a:hlinkClick r:id="rId16"/>
                        </a:rPr>
                        <a:t>pow()</a:t>
                      </a:r>
                      <a:endParaRPr lang="en-US" sz="1800"/>
                    </a:p>
                  </a:txBody>
                  <a:tcPr marL="72522" marR="72522" marT="36261" marB="36261" anchor="ctr">
                    <a:lnL>
                      <a:noFill/>
                    </a:lnL>
                    <a:lnR>
                      <a:noFill/>
                    </a:lnR>
                    <a:lnT>
                      <a:noFill/>
                    </a:lnT>
                    <a:lnB>
                      <a:noFill/>
                    </a:lnB>
                  </a:tcPr>
                </a:tc>
                <a:tc>
                  <a:txBody>
                    <a:bodyPr/>
                    <a:lstStyle/>
                    <a:p>
                      <a:r>
                        <a:rPr lang="en-US" sz="1800">
                          <a:hlinkClick r:id="rId17"/>
                        </a:rPr>
                        <a:t>sum()</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3469080883"/>
                  </a:ext>
                </a:extLst>
              </a:tr>
              <a:tr h="380868">
                <a:tc>
                  <a:txBody>
                    <a:bodyPr/>
                    <a:lstStyle/>
                    <a:p>
                      <a:r>
                        <a:rPr lang="en-US" sz="1800">
                          <a:hlinkClick r:id="rId18"/>
                        </a:rPr>
                        <a:t>basestring()</a:t>
                      </a:r>
                      <a:endParaRPr lang="en-US" sz="1800"/>
                    </a:p>
                  </a:txBody>
                  <a:tcPr marL="72522" marR="72522" marT="36261" marB="36261" anchor="ctr">
                    <a:lnL>
                      <a:noFill/>
                    </a:lnL>
                    <a:lnR>
                      <a:noFill/>
                    </a:lnR>
                    <a:lnT>
                      <a:noFill/>
                    </a:lnT>
                    <a:lnB>
                      <a:noFill/>
                    </a:lnB>
                  </a:tcPr>
                </a:tc>
                <a:tc>
                  <a:txBody>
                    <a:bodyPr/>
                    <a:lstStyle/>
                    <a:p>
                      <a:r>
                        <a:rPr lang="en-US" sz="1800">
                          <a:hlinkClick r:id="rId19"/>
                        </a:rPr>
                        <a:t>execfile()</a:t>
                      </a:r>
                      <a:endParaRPr lang="en-US" sz="1800"/>
                    </a:p>
                  </a:txBody>
                  <a:tcPr marL="72522" marR="72522" marT="36261" marB="36261" anchor="ctr">
                    <a:lnL>
                      <a:noFill/>
                    </a:lnL>
                    <a:lnR>
                      <a:noFill/>
                    </a:lnR>
                    <a:lnT>
                      <a:noFill/>
                    </a:lnT>
                    <a:lnB>
                      <a:noFill/>
                    </a:lnB>
                  </a:tcPr>
                </a:tc>
                <a:tc>
                  <a:txBody>
                    <a:bodyPr/>
                    <a:lstStyle/>
                    <a:p>
                      <a:r>
                        <a:rPr lang="en-US" sz="1800">
                          <a:hlinkClick r:id="rId20"/>
                        </a:rPr>
                        <a:t>issubclass()</a:t>
                      </a:r>
                      <a:endParaRPr lang="en-US" sz="1800"/>
                    </a:p>
                  </a:txBody>
                  <a:tcPr marL="72522" marR="72522" marT="36261" marB="36261" anchor="ctr">
                    <a:lnL>
                      <a:noFill/>
                    </a:lnL>
                    <a:lnR>
                      <a:noFill/>
                    </a:lnR>
                    <a:lnT>
                      <a:noFill/>
                    </a:lnT>
                    <a:lnB>
                      <a:noFill/>
                    </a:lnB>
                  </a:tcPr>
                </a:tc>
                <a:tc>
                  <a:txBody>
                    <a:bodyPr/>
                    <a:lstStyle/>
                    <a:p>
                      <a:r>
                        <a:rPr lang="en-US" sz="1800">
                          <a:hlinkClick r:id="rId21"/>
                        </a:rPr>
                        <a:t>print()</a:t>
                      </a:r>
                      <a:endParaRPr lang="en-US" sz="1800"/>
                    </a:p>
                  </a:txBody>
                  <a:tcPr marL="72522" marR="72522" marT="36261" marB="36261" anchor="ctr">
                    <a:lnL>
                      <a:noFill/>
                    </a:lnL>
                    <a:lnR>
                      <a:noFill/>
                    </a:lnR>
                    <a:lnT>
                      <a:noFill/>
                    </a:lnT>
                    <a:lnB>
                      <a:noFill/>
                    </a:lnB>
                  </a:tcPr>
                </a:tc>
                <a:tc>
                  <a:txBody>
                    <a:bodyPr/>
                    <a:lstStyle/>
                    <a:p>
                      <a:r>
                        <a:rPr lang="en-US" sz="1800">
                          <a:hlinkClick r:id="rId22"/>
                        </a:rPr>
                        <a:t>super()</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1371998224"/>
                  </a:ext>
                </a:extLst>
              </a:tr>
              <a:tr h="380868">
                <a:tc>
                  <a:txBody>
                    <a:bodyPr/>
                    <a:lstStyle/>
                    <a:p>
                      <a:r>
                        <a:rPr lang="en-US" sz="1800">
                          <a:hlinkClick r:id="rId23"/>
                        </a:rPr>
                        <a:t>bin()</a:t>
                      </a:r>
                      <a:endParaRPr lang="en-US" sz="1800"/>
                    </a:p>
                  </a:txBody>
                  <a:tcPr marL="72522" marR="72522" marT="36261" marB="36261" anchor="ctr">
                    <a:lnL>
                      <a:noFill/>
                    </a:lnL>
                    <a:lnR>
                      <a:noFill/>
                    </a:lnR>
                    <a:lnT>
                      <a:noFill/>
                    </a:lnT>
                    <a:lnB>
                      <a:noFill/>
                    </a:lnB>
                  </a:tcPr>
                </a:tc>
                <a:tc>
                  <a:txBody>
                    <a:bodyPr/>
                    <a:lstStyle/>
                    <a:p>
                      <a:r>
                        <a:rPr lang="en-US" sz="1800">
                          <a:hlinkClick r:id="rId24"/>
                        </a:rPr>
                        <a:t>file()</a:t>
                      </a:r>
                      <a:endParaRPr lang="en-US" sz="1800"/>
                    </a:p>
                  </a:txBody>
                  <a:tcPr marL="72522" marR="72522" marT="36261" marB="36261" anchor="ctr">
                    <a:lnL>
                      <a:noFill/>
                    </a:lnL>
                    <a:lnR>
                      <a:noFill/>
                    </a:lnR>
                    <a:lnT>
                      <a:noFill/>
                    </a:lnT>
                    <a:lnB>
                      <a:noFill/>
                    </a:lnB>
                  </a:tcPr>
                </a:tc>
                <a:tc>
                  <a:txBody>
                    <a:bodyPr/>
                    <a:lstStyle/>
                    <a:p>
                      <a:r>
                        <a:rPr lang="en-US" sz="1800">
                          <a:hlinkClick r:id="rId25"/>
                        </a:rPr>
                        <a:t>iter()</a:t>
                      </a:r>
                      <a:endParaRPr lang="en-US" sz="1800"/>
                    </a:p>
                  </a:txBody>
                  <a:tcPr marL="72522" marR="72522" marT="36261" marB="36261" anchor="ctr">
                    <a:lnL>
                      <a:noFill/>
                    </a:lnL>
                    <a:lnR>
                      <a:noFill/>
                    </a:lnR>
                    <a:lnT>
                      <a:noFill/>
                    </a:lnT>
                    <a:lnB>
                      <a:noFill/>
                    </a:lnB>
                  </a:tcPr>
                </a:tc>
                <a:tc>
                  <a:txBody>
                    <a:bodyPr/>
                    <a:lstStyle/>
                    <a:p>
                      <a:r>
                        <a:rPr lang="en-US" sz="1800">
                          <a:hlinkClick r:id="rId26"/>
                        </a:rPr>
                        <a:t>property()</a:t>
                      </a:r>
                      <a:endParaRPr lang="en-US" sz="1800"/>
                    </a:p>
                  </a:txBody>
                  <a:tcPr marL="72522" marR="72522" marT="36261" marB="36261" anchor="ctr">
                    <a:lnL>
                      <a:noFill/>
                    </a:lnL>
                    <a:lnR>
                      <a:noFill/>
                    </a:lnR>
                    <a:lnT>
                      <a:noFill/>
                    </a:lnT>
                    <a:lnB>
                      <a:noFill/>
                    </a:lnB>
                  </a:tcPr>
                </a:tc>
                <a:tc>
                  <a:txBody>
                    <a:bodyPr/>
                    <a:lstStyle/>
                    <a:p>
                      <a:r>
                        <a:rPr lang="en-US" sz="1800">
                          <a:hlinkClick r:id="rId27"/>
                        </a:rPr>
                        <a:t>tuple()</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2373936575"/>
                  </a:ext>
                </a:extLst>
              </a:tr>
              <a:tr h="380868">
                <a:tc>
                  <a:txBody>
                    <a:bodyPr/>
                    <a:lstStyle/>
                    <a:p>
                      <a:r>
                        <a:rPr lang="en-US" sz="1800">
                          <a:hlinkClick r:id="rId28"/>
                        </a:rPr>
                        <a:t>bool()</a:t>
                      </a:r>
                      <a:endParaRPr lang="en-US" sz="1800"/>
                    </a:p>
                  </a:txBody>
                  <a:tcPr marL="72522" marR="72522" marT="36261" marB="36261" anchor="ctr">
                    <a:lnL>
                      <a:noFill/>
                    </a:lnL>
                    <a:lnR>
                      <a:noFill/>
                    </a:lnR>
                    <a:lnT>
                      <a:noFill/>
                    </a:lnT>
                    <a:lnB>
                      <a:noFill/>
                    </a:lnB>
                  </a:tcPr>
                </a:tc>
                <a:tc>
                  <a:txBody>
                    <a:bodyPr/>
                    <a:lstStyle/>
                    <a:p>
                      <a:r>
                        <a:rPr lang="en-US" sz="1800">
                          <a:hlinkClick r:id="rId29"/>
                        </a:rPr>
                        <a:t>filter()</a:t>
                      </a:r>
                      <a:endParaRPr lang="en-US" sz="1800"/>
                    </a:p>
                  </a:txBody>
                  <a:tcPr marL="72522" marR="72522" marT="36261" marB="36261" anchor="ctr">
                    <a:lnL>
                      <a:noFill/>
                    </a:lnL>
                    <a:lnR>
                      <a:noFill/>
                    </a:lnR>
                    <a:lnT>
                      <a:noFill/>
                    </a:lnT>
                    <a:lnB>
                      <a:noFill/>
                    </a:lnB>
                  </a:tcPr>
                </a:tc>
                <a:tc>
                  <a:txBody>
                    <a:bodyPr/>
                    <a:lstStyle/>
                    <a:p>
                      <a:r>
                        <a:rPr lang="en-US" sz="1800">
                          <a:hlinkClick r:id="rId30"/>
                        </a:rPr>
                        <a:t>len()</a:t>
                      </a:r>
                      <a:endParaRPr lang="en-US" sz="1800"/>
                    </a:p>
                  </a:txBody>
                  <a:tcPr marL="72522" marR="72522" marT="36261" marB="36261" anchor="ctr">
                    <a:lnL>
                      <a:noFill/>
                    </a:lnL>
                    <a:lnR>
                      <a:noFill/>
                    </a:lnR>
                    <a:lnT>
                      <a:noFill/>
                    </a:lnT>
                    <a:lnB>
                      <a:noFill/>
                    </a:lnB>
                  </a:tcPr>
                </a:tc>
                <a:tc>
                  <a:txBody>
                    <a:bodyPr/>
                    <a:lstStyle/>
                    <a:p>
                      <a:r>
                        <a:rPr lang="en-US" sz="1800">
                          <a:hlinkClick r:id="rId31"/>
                        </a:rPr>
                        <a:t>range()</a:t>
                      </a:r>
                      <a:endParaRPr lang="en-US" sz="1800"/>
                    </a:p>
                  </a:txBody>
                  <a:tcPr marL="72522" marR="72522" marT="36261" marB="36261" anchor="ctr">
                    <a:lnL>
                      <a:noFill/>
                    </a:lnL>
                    <a:lnR>
                      <a:noFill/>
                    </a:lnR>
                    <a:lnT>
                      <a:noFill/>
                    </a:lnT>
                    <a:lnB>
                      <a:noFill/>
                    </a:lnB>
                  </a:tcPr>
                </a:tc>
                <a:tc>
                  <a:txBody>
                    <a:bodyPr/>
                    <a:lstStyle/>
                    <a:p>
                      <a:r>
                        <a:rPr lang="en-US" sz="1800">
                          <a:hlinkClick r:id="rId32"/>
                        </a:rPr>
                        <a:t>type()</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2042908981"/>
                  </a:ext>
                </a:extLst>
              </a:tr>
              <a:tr h="380868">
                <a:tc>
                  <a:txBody>
                    <a:bodyPr/>
                    <a:lstStyle/>
                    <a:p>
                      <a:r>
                        <a:rPr lang="en-US" sz="1800">
                          <a:hlinkClick r:id="rId33"/>
                        </a:rPr>
                        <a:t>bytearray()</a:t>
                      </a:r>
                      <a:endParaRPr lang="en-US" sz="1800"/>
                    </a:p>
                  </a:txBody>
                  <a:tcPr marL="72522" marR="72522" marT="36261" marB="36261" anchor="ctr">
                    <a:lnL>
                      <a:noFill/>
                    </a:lnL>
                    <a:lnR>
                      <a:noFill/>
                    </a:lnR>
                    <a:lnT>
                      <a:noFill/>
                    </a:lnT>
                    <a:lnB>
                      <a:noFill/>
                    </a:lnB>
                  </a:tcPr>
                </a:tc>
                <a:tc>
                  <a:txBody>
                    <a:bodyPr/>
                    <a:lstStyle/>
                    <a:p>
                      <a:r>
                        <a:rPr lang="en-US" sz="1800">
                          <a:hlinkClick r:id="rId34"/>
                        </a:rPr>
                        <a:t>float()</a:t>
                      </a:r>
                      <a:endParaRPr lang="en-US" sz="1800"/>
                    </a:p>
                  </a:txBody>
                  <a:tcPr marL="72522" marR="72522" marT="36261" marB="36261" anchor="ctr">
                    <a:lnL>
                      <a:noFill/>
                    </a:lnL>
                    <a:lnR>
                      <a:noFill/>
                    </a:lnR>
                    <a:lnT>
                      <a:noFill/>
                    </a:lnT>
                    <a:lnB>
                      <a:noFill/>
                    </a:lnB>
                  </a:tcPr>
                </a:tc>
                <a:tc>
                  <a:txBody>
                    <a:bodyPr/>
                    <a:lstStyle/>
                    <a:p>
                      <a:r>
                        <a:rPr lang="en-US" sz="1800">
                          <a:hlinkClick r:id="rId35"/>
                        </a:rPr>
                        <a:t>list()</a:t>
                      </a:r>
                      <a:endParaRPr lang="en-US" sz="1800"/>
                    </a:p>
                  </a:txBody>
                  <a:tcPr marL="72522" marR="72522" marT="36261" marB="36261" anchor="ctr">
                    <a:lnL>
                      <a:noFill/>
                    </a:lnL>
                    <a:lnR>
                      <a:noFill/>
                    </a:lnR>
                    <a:lnT>
                      <a:noFill/>
                    </a:lnT>
                    <a:lnB>
                      <a:noFill/>
                    </a:lnB>
                  </a:tcPr>
                </a:tc>
                <a:tc>
                  <a:txBody>
                    <a:bodyPr/>
                    <a:lstStyle/>
                    <a:p>
                      <a:r>
                        <a:rPr lang="en-US" sz="1800">
                          <a:hlinkClick r:id="rId36"/>
                        </a:rPr>
                        <a:t>raw_input()</a:t>
                      </a:r>
                      <a:endParaRPr lang="en-US" sz="1800"/>
                    </a:p>
                  </a:txBody>
                  <a:tcPr marL="72522" marR="72522" marT="36261" marB="36261" anchor="ctr">
                    <a:lnL>
                      <a:noFill/>
                    </a:lnL>
                    <a:lnR>
                      <a:noFill/>
                    </a:lnR>
                    <a:lnT>
                      <a:noFill/>
                    </a:lnT>
                    <a:lnB>
                      <a:noFill/>
                    </a:lnB>
                  </a:tcPr>
                </a:tc>
                <a:tc>
                  <a:txBody>
                    <a:bodyPr/>
                    <a:lstStyle/>
                    <a:p>
                      <a:r>
                        <a:rPr lang="en-US" sz="1800">
                          <a:hlinkClick r:id="rId37"/>
                        </a:rPr>
                        <a:t>unichr()</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3337996834"/>
                  </a:ext>
                </a:extLst>
              </a:tr>
              <a:tr h="380868">
                <a:tc>
                  <a:txBody>
                    <a:bodyPr/>
                    <a:lstStyle/>
                    <a:p>
                      <a:r>
                        <a:rPr lang="en-US" sz="1800">
                          <a:hlinkClick r:id="rId38"/>
                        </a:rPr>
                        <a:t>callable()</a:t>
                      </a:r>
                      <a:endParaRPr lang="en-US" sz="1800"/>
                    </a:p>
                  </a:txBody>
                  <a:tcPr marL="72522" marR="72522" marT="36261" marB="36261" anchor="ctr">
                    <a:lnL>
                      <a:noFill/>
                    </a:lnL>
                    <a:lnR>
                      <a:noFill/>
                    </a:lnR>
                    <a:lnT>
                      <a:noFill/>
                    </a:lnT>
                    <a:lnB>
                      <a:noFill/>
                    </a:lnB>
                  </a:tcPr>
                </a:tc>
                <a:tc>
                  <a:txBody>
                    <a:bodyPr/>
                    <a:lstStyle/>
                    <a:p>
                      <a:r>
                        <a:rPr lang="en-US" sz="1800">
                          <a:hlinkClick r:id="rId39"/>
                        </a:rPr>
                        <a:t>format()</a:t>
                      </a:r>
                      <a:endParaRPr lang="en-US" sz="1800"/>
                    </a:p>
                  </a:txBody>
                  <a:tcPr marL="72522" marR="72522" marT="36261" marB="36261" anchor="ctr">
                    <a:lnL>
                      <a:noFill/>
                    </a:lnL>
                    <a:lnR>
                      <a:noFill/>
                    </a:lnR>
                    <a:lnT>
                      <a:noFill/>
                    </a:lnT>
                    <a:lnB>
                      <a:noFill/>
                    </a:lnB>
                  </a:tcPr>
                </a:tc>
                <a:tc>
                  <a:txBody>
                    <a:bodyPr/>
                    <a:lstStyle/>
                    <a:p>
                      <a:r>
                        <a:rPr lang="en-US" sz="1800">
                          <a:hlinkClick r:id="rId40"/>
                        </a:rPr>
                        <a:t>locals()</a:t>
                      </a:r>
                      <a:endParaRPr lang="en-US" sz="1800"/>
                    </a:p>
                  </a:txBody>
                  <a:tcPr marL="72522" marR="72522" marT="36261" marB="36261" anchor="ctr">
                    <a:lnL>
                      <a:noFill/>
                    </a:lnL>
                    <a:lnR>
                      <a:noFill/>
                    </a:lnR>
                    <a:lnT>
                      <a:noFill/>
                    </a:lnT>
                    <a:lnB>
                      <a:noFill/>
                    </a:lnB>
                  </a:tcPr>
                </a:tc>
                <a:tc>
                  <a:txBody>
                    <a:bodyPr/>
                    <a:lstStyle/>
                    <a:p>
                      <a:r>
                        <a:rPr lang="en-US" sz="1800">
                          <a:hlinkClick r:id="rId41"/>
                        </a:rPr>
                        <a:t>reduce()</a:t>
                      </a:r>
                      <a:endParaRPr lang="en-US" sz="1800"/>
                    </a:p>
                  </a:txBody>
                  <a:tcPr marL="72522" marR="72522" marT="36261" marB="36261" anchor="ctr">
                    <a:lnL>
                      <a:noFill/>
                    </a:lnL>
                    <a:lnR>
                      <a:noFill/>
                    </a:lnR>
                    <a:lnT>
                      <a:noFill/>
                    </a:lnT>
                    <a:lnB>
                      <a:noFill/>
                    </a:lnB>
                  </a:tcPr>
                </a:tc>
                <a:tc>
                  <a:txBody>
                    <a:bodyPr/>
                    <a:lstStyle/>
                    <a:p>
                      <a:r>
                        <a:rPr lang="en-US" sz="1800"/>
                        <a:t>unicode()</a:t>
                      </a:r>
                    </a:p>
                  </a:txBody>
                  <a:tcPr marL="72522" marR="72522" marT="36261" marB="36261" anchor="ctr">
                    <a:lnL>
                      <a:noFill/>
                    </a:lnL>
                    <a:lnR>
                      <a:noFill/>
                    </a:lnR>
                    <a:lnT>
                      <a:noFill/>
                    </a:lnT>
                    <a:lnB>
                      <a:noFill/>
                    </a:lnB>
                  </a:tcPr>
                </a:tc>
                <a:extLst>
                  <a:ext uri="{0D108BD9-81ED-4DB2-BD59-A6C34878D82A}">
                    <a16:rowId xmlns:a16="http://schemas.microsoft.com/office/drawing/2014/main" val="4237520081"/>
                  </a:ext>
                </a:extLst>
              </a:tr>
              <a:tr h="380868">
                <a:tc>
                  <a:txBody>
                    <a:bodyPr/>
                    <a:lstStyle/>
                    <a:p>
                      <a:r>
                        <a:rPr lang="en-US" sz="1800">
                          <a:hlinkClick r:id="rId42"/>
                        </a:rPr>
                        <a:t>chr()</a:t>
                      </a:r>
                      <a:endParaRPr lang="en-US" sz="1800"/>
                    </a:p>
                  </a:txBody>
                  <a:tcPr marL="72522" marR="72522" marT="36261" marB="36261" anchor="ctr">
                    <a:lnL>
                      <a:noFill/>
                    </a:lnL>
                    <a:lnR>
                      <a:noFill/>
                    </a:lnR>
                    <a:lnT>
                      <a:noFill/>
                    </a:lnT>
                    <a:lnB>
                      <a:noFill/>
                    </a:lnB>
                  </a:tcPr>
                </a:tc>
                <a:tc>
                  <a:txBody>
                    <a:bodyPr/>
                    <a:lstStyle/>
                    <a:p>
                      <a:r>
                        <a:rPr lang="en-US" sz="1800">
                          <a:hlinkClick r:id="rId43"/>
                        </a:rPr>
                        <a:t>frozenset()</a:t>
                      </a:r>
                      <a:endParaRPr lang="en-US" sz="1800"/>
                    </a:p>
                  </a:txBody>
                  <a:tcPr marL="72522" marR="72522" marT="36261" marB="36261" anchor="ctr">
                    <a:lnL>
                      <a:noFill/>
                    </a:lnL>
                    <a:lnR>
                      <a:noFill/>
                    </a:lnR>
                    <a:lnT>
                      <a:noFill/>
                    </a:lnT>
                    <a:lnB>
                      <a:noFill/>
                    </a:lnB>
                  </a:tcPr>
                </a:tc>
                <a:tc>
                  <a:txBody>
                    <a:bodyPr/>
                    <a:lstStyle/>
                    <a:p>
                      <a:r>
                        <a:rPr lang="en-US" sz="1800">
                          <a:hlinkClick r:id="rId44"/>
                        </a:rPr>
                        <a:t>long()</a:t>
                      </a:r>
                      <a:endParaRPr lang="en-US" sz="1800"/>
                    </a:p>
                  </a:txBody>
                  <a:tcPr marL="72522" marR="72522" marT="36261" marB="36261" anchor="ctr">
                    <a:lnL>
                      <a:noFill/>
                    </a:lnL>
                    <a:lnR>
                      <a:noFill/>
                    </a:lnR>
                    <a:lnT>
                      <a:noFill/>
                    </a:lnT>
                    <a:lnB>
                      <a:noFill/>
                    </a:lnB>
                  </a:tcPr>
                </a:tc>
                <a:tc>
                  <a:txBody>
                    <a:bodyPr/>
                    <a:lstStyle/>
                    <a:p>
                      <a:r>
                        <a:rPr lang="en-US" sz="1800">
                          <a:hlinkClick r:id="rId45"/>
                        </a:rPr>
                        <a:t>reload()</a:t>
                      </a:r>
                      <a:endParaRPr lang="en-US" sz="1800"/>
                    </a:p>
                  </a:txBody>
                  <a:tcPr marL="72522" marR="72522" marT="36261" marB="36261" anchor="ctr">
                    <a:lnL>
                      <a:noFill/>
                    </a:lnL>
                    <a:lnR>
                      <a:noFill/>
                    </a:lnR>
                    <a:lnT>
                      <a:noFill/>
                    </a:lnT>
                    <a:lnB>
                      <a:noFill/>
                    </a:lnB>
                  </a:tcPr>
                </a:tc>
                <a:tc>
                  <a:txBody>
                    <a:bodyPr/>
                    <a:lstStyle/>
                    <a:p>
                      <a:r>
                        <a:rPr lang="en-US" sz="1800">
                          <a:hlinkClick r:id="rId46"/>
                        </a:rPr>
                        <a:t>vars()</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261735822"/>
                  </a:ext>
                </a:extLst>
              </a:tr>
              <a:tr h="380868">
                <a:tc>
                  <a:txBody>
                    <a:bodyPr/>
                    <a:lstStyle/>
                    <a:p>
                      <a:r>
                        <a:rPr lang="en-US" sz="1800">
                          <a:hlinkClick r:id="rId47"/>
                        </a:rPr>
                        <a:t>classmethod()</a:t>
                      </a:r>
                      <a:endParaRPr lang="en-US" sz="1800"/>
                    </a:p>
                  </a:txBody>
                  <a:tcPr marL="72522" marR="72522" marT="36261" marB="36261" anchor="ctr">
                    <a:lnL>
                      <a:noFill/>
                    </a:lnL>
                    <a:lnR>
                      <a:noFill/>
                    </a:lnR>
                    <a:lnT>
                      <a:noFill/>
                    </a:lnT>
                    <a:lnB>
                      <a:noFill/>
                    </a:lnB>
                  </a:tcPr>
                </a:tc>
                <a:tc>
                  <a:txBody>
                    <a:bodyPr/>
                    <a:lstStyle/>
                    <a:p>
                      <a:r>
                        <a:rPr lang="en-US" sz="1800">
                          <a:hlinkClick r:id="rId48"/>
                        </a:rPr>
                        <a:t>getattr()</a:t>
                      </a:r>
                      <a:endParaRPr lang="en-US" sz="1800"/>
                    </a:p>
                  </a:txBody>
                  <a:tcPr marL="72522" marR="72522" marT="36261" marB="36261" anchor="ctr">
                    <a:lnL>
                      <a:noFill/>
                    </a:lnL>
                    <a:lnR>
                      <a:noFill/>
                    </a:lnR>
                    <a:lnT>
                      <a:noFill/>
                    </a:lnT>
                    <a:lnB>
                      <a:noFill/>
                    </a:lnB>
                  </a:tcPr>
                </a:tc>
                <a:tc>
                  <a:txBody>
                    <a:bodyPr/>
                    <a:lstStyle/>
                    <a:p>
                      <a:r>
                        <a:rPr lang="en-US" sz="1800">
                          <a:hlinkClick r:id="rId49"/>
                        </a:rPr>
                        <a:t>map()</a:t>
                      </a:r>
                      <a:endParaRPr lang="en-US" sz="1800"/>
                    </a:p>
                  </a:txBody>
                  <a:tcPr marL="72522" marR="72522" marT="36261" marB="36261" anchor="ctr">
                    <a:lnL>
                      <a:noFill/>
                    </a:lnL>
                    <a:lnR>
                      <a:noFill/>
                    </a:lnR>
                    <a:lnT>
                      <a:noFill/>
                    </a:lnT>
                    <a:lnB>
                      <a:noFill/>
                    </a:lnB>
                  </a:tcPr>
                </a:tc>
                <a:tc>
                  <a:txBody>
                    <a:bodyPr/>
                    <a:lstStyle/>
                    <a:p>
                      <a:r>
                        <a:rPr lang="en-US" sz="1800">
                          <a:hlinkClick r:id="rId50"/>
                        </a:rPr>
                        <a:t>repr()</a:t>
                      </a:r>
                      <a:endParaRPr lang="en-US" sz="1800"/>
                    </a:p>
                  </a:txBody>
                  <a:tcPr marL="72522" marR="72522" marT="36261" marB="36261" anchor="ctr">
                    <a:lnL>
                      <a:noFill/>
                    </a:lnL>
                    <a:lnR>
                      <a:noFill/>
                    </a:lnR>
                    <a:lnT>
                      <a:noFill/>
                    </a:lnT>
                    <a:lnB>
                      <a:noFill/>
                    </a:lnB>
                  </a:tcPr>
                </a:tc>
                <a:tc>
                  <a:txBody>
                    <a:bodyPr/>
                    <a:lstStyle/>
                    <a:p>
                      <a:r>
                        <a:rPr lang="en-US" sz="1800">
                          <a:hlinkClick r:id="rId51"/>
                        </a:rPr>
                        <a:t>xrange()</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4062424619"/>
                  </a:ext>
                </a:extLst>
              </a:tr>
              <a:tr h="380868">
                <a:tc>
                  <a:txBody>
                    <a:bodyPr/>
                    <a:lstStyle/>
                    <a:p>
                      <a:r>
                        <a:rPr lang="en-US" sz="1800">
                          <a:hlinkClick r:id="rId52"/>
                        </a:rPr>
                        <a:t>cmp()</a:t>
                      </a:r>
                      <a:endParaRPr lang="en-US" sz="1800"/>
                    </a:p>
                  </a:txBody>
                  <a:tcPr marL="72522" marR="72522" marT="36261" marB="36261" anchor="ctr">
                    <a:lnL>
                      <a:noFill/>
                    </a:lnL>
                    <a:lnR>
                      <a:noFill/>
                    </a:lnR>
                    <a:lnT>
                      <a:noFill/>
                    </a:lnT>
                    <a:lnB>
                      <a:noFill/>
                    </a:lnB>
                  </a:tcPr>
                </a:tc>
                <a:tc>
                  <a:txBody>
                    <a:bodyPr/>
                    <a:lstStyle/>
                    <a:p>
                      <a:r>
                        <a:rPr lang="en-US" sz="1800">
                          <a:hlinkClick r:id="rId53"/>
                        </a:rPr>
                        <a:t>globals()</a:t>
                      </a:r>
                      <a:endParaRPr lang="en-US" sz="1800"/>
                    </a:p>
                  </a:txBody>
                  <a:tcPr marL="72522" marR="72522" marT="36261" marB="36261" anchor="ctr">
                    <a:lnL>
                      <a:noFill/>
                    </a:lnL>
                    <a:lnR>
                      <a:noFill/>
                    </a:lnR>
                    <a:lnT>
                      <a:noFill/>
                    </a:lnT>
                    <a:lnB>
                      <a:noFill/>
                    </a:lnB>
                  </a:tcPr>
                </a:tc>
                <a:tc>
                  <a:txBody>
                    <a:bodyPr/>
                    <a:lstStyle/>
                    <a:p>
                      <a:r>
                        <a:rPr lang="en-US" sz="1800">
                          <a:hlinkClick r:id="rId54"/>
                        </a:rPr>
                        <a:t>max()</a:t>
                      </a:r>
                      <a:endParaRPr lang="en-US" sz="1800"/>
                    </a:p>
                  </a:txBody>
                  <a:tcPr marL="72522" marR="72522" marT="36261" marB="36261" anchor="ctr">
                    <a:lnL>
                      <a:noFill/>
                    </a:lnL>
                    <a:lnR>
                      <a:noFill/>
                    </a:lnR>
                    <a:lnT>
                      <a:noFill/>
                    </a:lnT>
                    <a:lnB>
                      <a:noFill/>
                    </a:lnB>
                  </a:tcPr>
                </a:tc>
                <a:tc>
                  <a:txBody>
                    <a:bodyPr/>
                    <a:lstStyle/>
                    <a:p>
                      <a:r>
                        <a:rPr lang="en-US" sz="1800">
                          <a:hlinkClick r:id="rId55"/>
                        </a:rPr>
                        <a:t>reverse()</a:t>
                      </a:r>
                      <a:endParaRPr lang="en-US" sz="1800"/>
                    </a:p>
                  </a:txBody>
                  <a:tcPr marL="72522" marR="72522" marT="36261" marB="36261" anchor="ctr">
                    <a:lnL>
                      <a:noFill/>
                    </a:lnL>
                    <a:lnR>
                      <a:noFill/>
                    </a:lnR>
                    <a:lnT>
                      <a:noFill/>
                    </a:lnT>
                    <a:lnB>
                      <a:noFill/>
                    </a:lnB>
                  </a:tcPr>
                </a:tc>
                <a:tc>
                  <a:txBody>
                    <a:bodyPr/>
                    <a:lstStyle/>
                    <a:p>
                      <a:r>
                        <a:rPr lang="en-US" sz="1800">
                          <a:hlinkClick r:id="rId56"/>
                        </a:rPr>
                        <a:t>zip()</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1559368044"/>
                  </a:ext>
                </a:extLst>
              </a:tr>
              <a:tr h="380868">
                <a:tc>
                  <a:txBody>
                    <a:bodyPr/>
                    <a:lstStyle/>
                    <a:p>
                      <a:r>
                        <a:rPr lang="en-US" sz="1800">
                          <a:hlinkClick r:id="rId57"/>
                        </a:rPr>
                        <a:t>compile()</a:t>
                      </a:r>
                      <a:endParaRPr lang="en-US" sz="1800"/>
                    </a:p>
                  </a:txBody>
                  <a:tcPr marL="72522" marR="72522" marT="36261" marB="36261" anchor="ctr">
                    <a:lnL>
                      <a:noFill/>
                    </a:lnL>
                    <a:lnR>
                      <a:noFill/>
                    </a:lnR>
                    <a:lnT>
                      <a:noFill/>
                    </a:lnT>
                    <a:lnB>
                      <a:noFill/>
                    </a:lnB>
                  </a:tcPr>
                </a:tc>
                <a:tc>
                  <a:txBody>
                    <a:bodyPr/>
                    <a:lstStyle/>
                    <a:p>
                      <a:r>
                        <a:rPr lang="en-US" sz="1800">
                          <a:hlinkClick r:id="rId58"/>
                        </a:rPr>
                        <a:t>hasattr()</a:t>
                      </a:r>
                      <a:endParaRPr lang="en-US" sz="1800"/>
                    </a:p>
                  </a:txBody>
                  <a:tcPr marL="72522" marR="72522" marT="36261" marB="36261" anchor="ctr">
                    <a:lnL>
                      <a:noFill/>
                    </a:lnL>
                    <a:lnR>
                      <a:noFill/>
                    </a:lnR>
                    <a:lnT>
                      <a:noFill/>
                    </a:lnT>
                    <a:lnB>
                      <a:noFill/>
                    </a:lnB>
                  </a:tcPr>
                </a:tc>
                <a:tc>
                  <a:txBody>
                    <a:bodyPr/>
                    <a:lstStyle/>
                    <a:p>
                      <a:r>
                        <a:rPr lang="en-US" sz="1800">
                          <a:hlinkClick r:id="rId59"/>
                        </a:rPr>
                        <a:t>memoryview()</a:t>
                      </a:r>
                      <a:endParaRPr lang="en-US" sz="1800"/>
                    </a:p>
                  </a:txBody>
                  <a:tcPr marL="72522" marR="72522" marT="36261" marB="36261" anchor="ctr">
                    <a:lnL>
                      <a:noFill/>
                    </a:lnL>
                    <a:lnR>
                      <a:noFill/>
                    </a:lnR>
                    <a:lnT>
                      <a:noFill/>
                    </a:lnT>
                    <a:lnB>
                      <a:noFill/>
                    </a:lnB>
                  </a:tcPr>
                </a:tc>
                <a:tc>
                  <a:txBody>
                    <a:bodyPr/>
                    <a:lstStyle/>
                    <a:p>
                      <a:r>
                        <a:rPr lang="en-US" sz="1800">
                          <a:hlinkClick r:id="rId60"/>
                        </a:rPr>
                        <a:t>round()</a:t>
                      </a:r>
                      <a:endParaRPr lang="en-US" sz="1800"/>
                    </a:p>
                  </a:txBody>
                  <a:tcPr marL="72522" marR="72522" marT="36261" marB="36261" anchor="ctr">
                    <a:lnL>
                      <a:noFill/>
                    </a:lnL>
                    <a:lnR>
                      <a:noFill/>
                    </a:lnR>
                    <a:lnT>
                      <a:noFill/>
                    </a:lnT>
                    <a:lnB>
                      <a:noFill/>
                    </a:lnB>
                  </a:tcPr>
                </a:tc>
                <a:tc>
                  <a:txBody>
                    <a:bodyPr/>
                    <a:lstStyle/>
                    <a:p>
                      <a:r>
                        <a:rPr lang="en-US" sz="1800">
                          <a:hlinkClick r:id="rId61"/>
                        </a:rPr>
                        <a:t>__import__()</a:t>
                      </a:r>
                      <a:endParaRPr lang="en-US" sz="1800"/>
                    </a:p>
                  </a:txBody>
                  <a:tcPr marL="72522" marR="72522" marT="36261" marB="36261" anchor="ctr">
                    <a:lnL>
                      <a:noFill/>
                    </a:lnL>
                    <a:lnR>
                      <a:noFill/>
                    </a:lnR>
                    <a:lnT>
                      <a:noFill/>
                    </a:lnT>
                    <a:lnB>
                      <a:noFill/>
                    </a:lnB>
                  </a:tcPr>
                </a:tc>
                <a:extLst>
                  <a:ext uri="{0D108BD9-81ED-4DB2-BD59-A6C34878D82A}">
                    <a16:rowId xmlns:a16="http://schemas.microsoft.com/office/drawing/2014/main" val="566851870"/>
                  </a:ext>
                </a:extLst>
              </a:tr>
              <a:tr h="380868">
                <a:tc>
                  <a:txBody>
                    <a:bodyPr/>
                    <a:lstStyle/>
                    <a:p>
                      <a:r>
                        <a:rPr lang="en-US" sz="1800">
                          <a:hlinkClick r:id="rId62"/>
                        </a:rPr>
                        <a:t>complex()</a:t>
                      </a:r>
                      <a:endParaRPr lang="en-US" sz="1800"/>
                    </a:p>
                  </a:txBody>
                  <a:tcPr marL="72522" marR="72522" marT="36261" marB="36261" anchor="ctr">
                    <a:lnL>
                      <a:noFill/>
                    </a:lnL>
                    <a:lnR>
                      <a:noFill/>
                    </a:lnR>
                    <a:lnT>
                      <a:noFill/>
                    </a:lnT>
                    <a:lnB>
                      <a:noFill/>
                    </a:lnB>
                  </a:tcPr>
                </a:tc>
                <a:tc>
                  <a:txBody>
                    <a:bodyPr/>
                    <a:lstStyle/>
                    <a:p>
                      <a:r>
                        <a:rPr lang="en-US" sz="1800">
                          <a:hlinkClick r:id="rId63"/>
                        </a:rPr>
                        <a:t>hash()</a:t>
                      </a:r>
                      <a:endParaRPr lang="en-US" sz="1800"/>
                    </a:p>
                  </a:txBody>
                  <a:tcPr marL="72522" marR="72522" marT="36261" marB="36261" anchor="ctr">
                    <a:lnL>
                      <a:noFill/>
                    </a:lnL>
                    <a:lnR>
                      <a:noFill/>
                    </a:lnR>
                    <a:lnT>
                      <a:noFill/>
                    </a:lnT>
                    <a:lnB>
                      <a:noFill/>
                    </a:lnB>
                  </a:tcPr>
                </a:tc>
                <a:tc>
                  <a:txBody>
                    <a:bodyPr/>
                    <a:lstStyle/>
                    <a:p>
                      <a:r>
                        <a:rPr lang="en-US" sz="1800">
                          <a:hlinkClick r:id="rId64"/>
                        </a:rPr>
                        <a:t>min()</a:t>
                      </a:r>
                      <a:endParaRPr lang="en-US" sz="1800"/>
                    </a:p>
                  </a:txBody>
                  <a:tcPr marL="72522" marR="72522" marT="36261" marB="36261" anchor="ctr">
                    <a:lnL>
                      <a:noFill/>
                    </a:lnL>
                    <a:lnR>
                      <a:noFill/>
                    </a:lnR>
                    <a:lnT>
                      <a:noFill/>
                    </a:lnT>
                    <a:lnB>
                      <a:noFill/>
                    </a:lnB>
                  </a:tcPr>
                </a:tc>
                <a:tc>
                  <a:txBody>
                    <a:bodyPr/>
                    <a:lstStyle/>
                    <a:p>
                      <a:r>
                        <a:rPr lang="en-US" sz="1800">
                          <a:hlinkClick r:id="rId65"/>
                        </a:rPr>
                        <a:t>set()</a:t>
                      </a:r>
                      <a:endParaRPr lang="en-US" sz="1800"/>
                    </a:p>
                  </a:txBody>
                  <a:tcPr marL="72522" marR="72522" marT="36261" marB="36261" anchor="ctr">
                    <a:lnL>
                      <a:noFill/>
                    </a:lnL>
                    <a:lnR>
                      <a:noFill/>
                    </a:lnR>
                    <a:lnT>
                      <a:noFill/>
                    </a:lnT>
                    <a:lnB>
                      <a:noFill/>
                    </a:lnB>
                  </a:tcPr>
                </a:tc>
                <a:tc>
                  <a:txBody>
                    <a:bodyPr/>
                    <a:lstStyle/>
                    <a:p>
                      <a:endParaRPr lang="zh-CN" altLang="en-US" sz="1800"/>
                    </a:p>
                  </a:txBody>
                  <a:tcPr marL="72522" marR="72522" marT="36261" marB="36261" anchor="ctr">
                    <a:lnL>
                      <a:noFill/>
                    </a:lnL>
                    <a:lnR>
                      <a:noFill/>
                    </a:lnR>
                    <a:lnT>
                      <a:noFill/>
                    </a:lnT>
                    <a:lnB>
                      <a:noFill/>
                    </a:lnB>
                  </a:tcPr>
                </a:tc>
                <a:extLst>
                  <a:ext uri="{0D108BD9-81ED-4DB2-BD59-A6C34878D82A}">
                    <a16:rowId xmlns:a16="http://schemas.microsoft.com/office/drawing/2014/main" val="1203254383"/>
                  </a:ext>
                </a:extLst>
              </a:tr>
              <a:tr h="380868">
                <a:tc>
                  <a:txBody>
                    <a:bodyPr/>
                    <a:lstStyle/>
                    <a:p>
                      <a:r>
                        <a:rPr lang="en-US" sz="1800">
                          <a:hlinkClick r:id="rId66"/>
                        </a:rPr>
                        <a:t>delattr()</a:t>
                      </a:r>
                      <a:endParaRPr lang="en-US" sz="1800"/>
                    </a:p>
                  </a:txBody>
                  <a:tcPr marL="72522" marR="72522" marT="36261" marB="36261" anchor="ctr">
                    <a:lnL>
                      <a:noFill/>
                    </a:lnL>
                    <a:lnR>
                      <a:noFill/>
                    </a:lnR>
                    <a:lnT>
                      <a:noFill/>
                    </a:lnT>
                    <a:lnB>
                      <a:noFill/>
                    </a:lnB>
                  </a:tcPr>
                </a:tc>
                <a:tc>
                  <a:txBody>
                    <a:bodyPr/>
                    <a:lstStyle/>
                    <a:p>
                      <a:r>
                        <a:rPr lang="en-US" sz="1800">
                          <a:hlinkClick r:id="rId67"/>
                        </a:rPr>
                        <a:t>help()</a:t>
                      </a:r>
                      <a:endParaRPr lang="en-US" sz="1800"/>
                    </a:p>
                  </a:txBody>
                  <a:tcPr marL="72522" marR="72522" marT="36261" marB="36261" anchor="ctr">
                    <a:lnL>
                      <a:noFill/>
                    </a:lnL>
                    <a:lnR>
                      <a:noFill/>
                    </a:lnR>
                    <a:lnT>
                      <a:noFill/>
                    </a:lnT>
                    <a:lnB>
                      <a:noFill/>
                    </a:lnB>
                  </a:tcPr>
                </a:tc>
                <a:tc>
                  <a:txBody>
                    <a:bodyPr/>
                    <a:lstStyle/>
                    <a:p>
                      <a:r>
                        <a:rPr lang="en-US" sz="1800" dirty="0">
                          <a:hlinkClick r:id="rId68"/>
                        </a:rPr>
                        <a:t>next()</a:t>
                      </a:r>
                      <a:endParaRPr lang="en-US" sz="1800" dirty="0"/>
                    </a:p>
                  </a:txBody>
                  <a:tcPr marL="72522" marR="72522" marT="36261" marB="36261" anchor="ctr">
                    <a:lnL>
                      <a:noFill/>
                    </a:lnL>
                    <a:lnR>
                      <a:noFill/>
                    </a:lnR>
                    <a:lnT>
                      <a:noFill/>
                    </a:lnT>
                    <a:lnB>
                      <a:noFill/>
                    </a:lnB>
                  </a:tcPr>
                </a:tc>
                <a:tc>
                  <a:txBody>
                    <a:bodyPr/>
                    <a:lstStyle/>
                    <a:p>
                      <a:r>
                        <a:rPr lang="en-US" sz="1800">
                          <a:hlinkClick r:id="rId69"/>
                        </a:rPr>
                        <a:t>setattr()</a:t>
                      </a:r>
                      <a:endParaRPr lang="en-US" sz="1800"/>
                    </a:p>
                  </a:txBody>
                  <a:tcPr marL="72522" marR="72522" marT="36261" marB="36261" anchor="ctr">
                    <a:lnL>
                      <a:noFill/>
                    </a:lnL>
                    <a:lnR>
                      <a:noFill/>
                    </a:lnR>
                    <a:lnT>
                      <a:noFill/>
                    </a:lnT>
                    <a:lnB>
                      <a:noFill/>
                    </a:lnB>
                  </a:tcPr>
                </a:tc>
                <a:tc>
                  <a:txBody>
                    <a:bodyPr/>
                    <a:lstStyle/>
                    <a:p>
                      <a:endParaRPr lang="zh-CN" altLang="en-US" sz="1800" dirty="0"/>
                    </a:p>
                  </a:txBody>
                  <a:tcPr marL="72522" marR="72522" marT="36261" marB="36261">
                    <a:lnL>
                      <a:noFill/>
                    </a:lnL>
                    <a:lnT>
                      <a:noFill/>
                    </a:lnT>
                  </a:tcPr>
                </a:tc>
                <a:extLst>
                  <a:ext uri="{0D108BD9-81ED-4DB2-BD59-A6C34878D82A}">
                    <a16:rowId xmlns:a16="http://schemas.microsoft.com/office/drawing/2014/main" val="198553900"/>
                  </a:ext>
                </a:extLst>
              </a:tr>
            </a:tbl>
          </a:graphicData>
        </a:graphic>
      </p:graphicFrame>
    </p:spTree>
    <p:extLst>
      <p:ext uri="{BB962C8B-B14F-4D97-AF65-F5344CB8AC3E}">
        <p14:creationId xmlns:p14="http://schemas.microsoft.com/office/powerpoint/2010/main" val="975738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2694" y="650945"/>
            <a:ext cx="5715286" cy="584775"/>
          </a:xfrm>
          <a:prstGeom prst="rect">
            <a:avLst/>
          </a:prstGeom>
          <a:noFill/>
        </p:spPr>
        <p:txBody>
          <a:bodyPr wrap="square" rtlCol="0">
            <a:spAutoFit/>
          </a:bodyPr>
          <a:lstStyle/>
          <a:p>
            <a:r>
              <a:rPr lang="en-US" altLang="zh-CN" sz="3200" dirty="0" smtClean="0">
                <a:latin typeface="华文仿宋" panose="02010600040101010101" pitchFamily="2" charset="-122"/>
                <a:ea typeface="华文仿宋" panose="02010600040101010101" pitchFamily="2" charset="-122"/>
              </a:rPr>
              <a:t>2.</a:t>
            </a:r>
            <a:r>
              <a:rPr lang="zh-CN" altLang="en-US" sz="3200" dirty="0" smtClean="0">
                <a:latin typeface="华文仿宋" panose="02010600040101010101" pitchFamily="2" charset="-122"/>
                <a:ea typeface="华文仿宋" panose="02010600040101010101" pitchFamily="2" charset="-122"/>
              </a:rPr>
              <a:t>程序语言概要</a:t>
            </a:r>
            <a:endParaRPr lang="zh-CN" altLang="en-US" sz="3200" dirty="0">
              <a:latin typeface="华文仿宋" panose="02010600040101010101" pitchFamily="2" charset="-122"/>
              <a:ea typeface="华文仿宋" panose="02010600040101010101" pitchFamily="2" charset="-122"/>
            </a:endParaRPr>
          </a:p>
        </p:txBody>
      </p:sp>
      <p:sp>
        <p:nvSpPr>
          <p:cNvPr id="9" name="矩形 8"/>
          <p:cNvSpPr/>
          <p:nvPr/>
        </p:nvSpPr>
        <p:spPr>
          <a:xfrm>
            <a:off x="3529033" y="2622475"/>
            <a:ext cx="1368152" cy="576064"/>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2800" b="1" dirty="0" smtClean="0">
                <a:latin typeface="华文仿宋" panose="02010600040101010101" pitchFamily="2" charset="-122"/>
                <a:ea typeface="华文仿宋" panose="02010600040101010101" pitchFamily="2" charset="-122"/>
              </a:rPr>
              <a:t>程序</a:t>
            </a:r>
            <a:endParaRPr lang="zh-CN" altLang="en-US" sz="2800" b="1" dirty="0">
              <a:latin typeface="华文仿宋" panose="02010600040101010101" pitchFamily="2" charset="-122"/>
              <a:ea typeface="华文仿宋" panose="02010600040101010101" pitchFamily="2" charset="-122"/>
            </a:endParaRPr>
          </a:p>
        </p:txBody>
      </p:sp>
      <p:sp>
        <p:nvSpPr>
          <p:cNvPr id="10" name="矩形 9"/>
          <p:cNvSpPr/>
          <p:nvPr/>
        </p:nvSpPr>
        <p:spPr>
          <a:xfrm>
            <a:off x="3529033" y="3835092"/>
            <a:ext cx="1944217" cy="576064"/>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2800" b="1" dirty="0">
                <a:latin typeface="华文仿宋" panose="02010600040101010101" pitchFamily="2" charset="-122"/>
                <a:ea typeface="华文仿宋" panose="02010600040101010101" pitchFamily="2" charset="-122"/>
              </a:rPr>
              <a:t>程序设计</a:t>
            </a:r>
          </a:p>
        </p:txBody>
      </p:sp>
      <p:sp>
        <p:nvSpPr>
          <p:cNvPr id="11" name="矩形 10"/>
          <p:cNvSpPr/>
          <p:nvPr/>
        </p:nvSpPr>
        <p:spPr>
          <a:xfrm>
            <a:off x="3529033" y="5047709"/>
            <a:ext cx="2736304" cy="576064"/>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CN" altLang="en-US" sz="2800" b="1" dirty="0">
                <a:latin typeface="华文仿宋" panose="02010600040101010101" pitchFamily="2" charset="-122"/>
                <a:ea typeface="华文仿宋" panose="02010600040101010101" pitchFamily="2" charset="-122"/>
              </a:rPr>
              <a:t>程序设计语言</a:t>
            </a:r>
          </a:p>
        </p:txBody>
      </p:sp>
    </p:spTree>
    <p:extLst>
      <p:ext uri="{BB962C8B-B14F-4D97-AF65-F5344CB8AC3E}">
        <p14:creationId xmlns:p14="http://schemas.microsoft.com/office/powerpoint/2010/main" val="396368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700" y="542785"/>
            <a:ext cx="2705100" cy="584775"/>
          </a:xfrm>
          <a:prstGeom prst="rect">
            <a:avLst/>
          </a:prstGeom>
          <a:noFill/>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第三方模块</a:t>
            </a:r>
            <a:endParaRPr lang="zh-CN" altLang="en-US" sz="3200" dirty="0">
              <a:latin typeface="华文仿宋" panose="02010600040101010101" pitchFamily="2" charset="-122"/>
              <a:ea typeface="华文仿宋" panose="02010600040101010101" pitchFamily="2" charset="-122"/>
            </a:endParaRPr>
          </a:p>
        </p:txBody>
      </p:sp>
      <p:sp>
        <p:nvSpPr>
          <p:cNvPr id="4" name="文本框 3"/>
          <p:cNvSpPr txBox="1"/>
          <p:nvPr/>
        </p:nvSpPr>
        <p:spPr>
          <a:xfrm>
            <a:off x="1028700" y="2216150"/>
            <a:ext cx="3473450" cy="2062103"/>
          </a:xfrm>
          <a:prstGeom prst="rect">
            <a:avLst/>
          </a:prstGeom>
          <a:noFill/>
          <a:ln>
            <a:solidFill>
              <a:schemeClr val="tx2"/>
            </a:solidFill>
          </a:ln>
        </p:spPr>
        <p:txBody>
          <a:bodyPr wrap="square" rtlCol="0">
            <a:spAutoFit/>
          </a:bodyPr>
          <a:lstStyle/>
          <a:p>
            <a:r>
              <a:rPr lang="en-US" altLang="zh-CN" sz="3200" dirty="0" smtClean="0">
                <a:latin typeface="华文仿宋" panose="02010600040101010101" pitchFamily="2" charset="-122"/>
                <a:ea typeface="华文仿宋" panose="02010600040101010101" pitchFamily="2" charset="-122"/>
              </a:rPr>
              <a:t>import  math</a:t>
            </a:r>
          </a:p>
          <a:p>
            <a:r>
              <a:rPr lang="en-US" altLang="zh-CN" sz="3200" dirty="0" smtClean="0">
                <a:latin typeface="华文仿宋" panose="02010600040101010101" pitchFamily="2" charset="-122"/>
                <a:ea typeface="华文仿宋" panose="02010600040101010101" pitchFamily="2" charset="-122"/>
              </a:rPr>
              <a:t>a= </a:t>
            </a:r>
            <a:r>
              <a:rPr lang="en-US" altLang="zh-CN" sz="3200" dirty="0" err="1" smtClean="0">
                <a:latin typeface="华文仿宋" panose="02010600040101010101" pitchFamily="2" charset="-122"/>
                <a:ea typeface="华文仿宋" panose="02010600040101010101" pitchFamily="2" charset="-122"/>
              </a:rPr>
              <a:t>math.pi</a:t>
            </a:r>
            <a:endParaRPr lang="en-US" altLang="zh-CN" sz="3200" dirty="0" smtClean="0">
              <a:latin typeface="华文仿宋" panose="02010600040101010101" pitchFamily="2" charset="-122"/>
              <a:ea typeface="华文仿宋" panose="02010600040101010101" pitchFamily="2" charset="-122"/>
            </a:endParaRPr>
          </a:p>
          <a:p>
            <a:r>
              <a:rPr lang="en-US" altLang="zh-CN" sz="3200" dirty="0" smtClean="0">
                <a:latin typeface="华文仿宋" panose="02010600040101010101" pitchFamily="2" charset="-122"/>
                <a:ea typeface="华文仿宋" panose="02010600040101010101" pitchFamily="2" charset="-122"/>
              </a:rPr>
              <a:t>b=</a:t>
            </a:r>
            <a:r>
              <a:rPr lang="en-US" altLang="zh-CN" sz="3200" dirty="0" err="1" smtClean="0">
                <a:solidFill>
                  <a:srgbClr val="FFFF00"/>
                </a:solidFill>
                <a:latin typeface="华文仿宋" panose="02010600040101010101" pitchFamily="2" charset="-122"/>
                <a:ea typeface="华文仿宋" panose="02010600040101010101" pitchFamily="2" charset="-122"/>
              </a:rPr>
              <a:t>math.sqrt</a:t>
            </a:r>
            <a:r>
              <a:rPr lang="en-US" altLang="zh-CN" sz="3200" dirty="0" smtClean="0">
                <a:solidFill>
                  <a:srgbClr val="FFFF00"/>
                </a:solidFill>
                <a:latin typeface="华文仿宋" panose="02010600040101010101" pitchFamily="2" charset="-122"/>
                <a:ea typeface="华文仿宋" panose="02010600040101010101" pitchFamily="2" charset="-122"/>
              </a:rPr>
              <a:t>(2)</a:t>
            </a:r>
          </a:p>
          <a:p>
            <a:r>
              <a:rPr lang="en-US" altLang="zh-CN" sz="3200" dirty="0" smtClean="0">
                <a:latin typeface="华文仿宋" panose="02010600040101010101" pitchFamily="2" charset="-122"/>
                <a:ea typeface="华文仿宋" panose="02010600040101010101" pitchFamily="2" charset="-122"/>
              </a:rPr>
              <a:t>print(</a:t>
            </a:r>
            <a:r>
              <a:rPr lang="en-US" altLang="zh-CN" sz="3200" dirty="0" err="1" smtClean="0">
                <a:latin typeface="华文仿宋" panose="02010600040101010101" pitchFamily="2" charset="-122"/>
                <a:ea typeface="华文仿宋" panose="02010600040101010101" pitchFamily="2" charset="-122"/>
              </a:rPr>
              <a:t>a,b</a:t>
            </a:r>
            <a:r>
              <a:rPr lang="en-US" altLang="zh-CN" sz="3200" dirty="0" smtClean="0">
                <a:latin typeface="华文仿宋" panose="02010600040101010101" pitchFamily="2" charset="-122"/>
                <a:ea typeface="华文仿宋" panose="02010600040101010101" pitchFamily="2" charset="-122"/>
              </a:rPr>
              <a:t>)</a:t>
            </a:r>
            <a:endParaRPr lang="zh-CN" altLang="en-US" sz="3200" dirty="0">
              <a:latin typeface="华文仿宋" panose="02010600040101010101" pitchFamily="2" charset="-122"/>
              <a:ea typeface="华文仿宋" panose="02010600040101010101" pitchFamily="2" charset="-122"/>
            </a:endParaRPr>
          </a:p>
        </p:txBody>
      </p:sp>
      <p:sp>
        <p:nvSpPr>
          <p:cNvPr id="7" name="文本框 6"/>
          <p:cNvSpPr txBox="1"/>
          <p:nvPr/>
        </p:nvSpPr>
        <p:spPr>
          <a:xfrm>
            <a:off x="5401090" y="2546349"/>
            <a:ext cx="5425659" cy="1569660"/>
          </a:xfrm>
          <a:prstGeom prst="rect">
            <a:avLst/>
          </a:prstGeom>
          <a:noFill/>
          <a:ln>
            <a:solidFill>
              <a:schemeClr val="tx2"/>
            </a:solidFill>
          </a:ln>
        </p:spPr>
        <p:txBody>
          <a:bodyPr wrap="square" rtlCol="0">
            <a:spAutoFit/>
          </a:bodyPr>
          <a:lstStyle/>
          <a:p>
            <a:r>
              <a:rPr lang="en-US" altLang="zh-CN" sz="3200" dirty="0" smtClean="0">
                <a:latin typeface="华文仿宋" panose="02010600040101010101" pitchFamily="2" charset="-122"/>
                <a:ea typeface="华文仿宋" panose="02010600040101010101" pitchFamily="2" charset="-122"/>
              </a:rPr>
              <a:t>from  math  import  </a:t>
            </a:r>
            <a:r>
              <a:rPr lang="en-US" altLang="zh-CN" sz="3200" dirty="0" err="1" smtClean="0">
                <a:latin typeface="华文仿宋" panose="02010600040101010101" pitchFamily="2" charset="-122"/>
                <a:ea typeface="华文仿宋" panose="02010600040101010101" pitchFamily="2" charset="-122"/>
              </a:rPr>
              <a:t>sqrt</a:t>
            </a:r>
            <a:endParaRPr lang="en-US" altLang="zh-CN" sz="3200" dirty="0" smtClean="0">
              <a:latin typeface="华文仿宋" panose="02010600040101010101" pitchFamily="2" charset="-122"/>
              <a:ea typeface="华文仿宋" panose="02010600040101010101" pitchFamily="2" charset="-122"/>
            </a:endParaRPr>
          </a:p>
          <a:p>
            <a:r>
              <a:rPr lang="en-US" altLang="zh-CN" sz="3200" dirty="0" smtClean="0">
                <a:latin typeface="华文仿宋" panose="02010600040101010101" pitchFamily="2" charset="-122"/>
                <a:ea typeface="华文仿宋" panose="02010600040101010101" pitchFamily="2" charset="-122"/>
              </a:rPr>
              <a:t>b=</a:t>
            </a:r>
            <a:r>
              <a:rPr lang="en-US" altLang="zh-CN" sz="3200" dirty="0" err="1" smtClean="0">
                <a:solidFill>
                  <a:srgbClr val="FFFF00"/>
                </a:solidFill>
                <a:latin typeface="华文仿宋" panose="02010600040101010101" pitchFamily="2" charset="-122"/>
                <a:ea typeface="华文仿宋" panose="02010600040101010101" pitchFamily="2" charset="-122"/>
              </a:rPr>
              <a:t>sqrt</a:t>
            </a:r>
            <a:r>
              <a:rPr lang="en-US" altLang="zh-CN" sz="3200" dirty="0" smtClean="0">
                <a:solidFill>
                  <a:srgbClr val="FFFF00"/>
                </a:solidFill>
                <a:latin typeface="华文仿宋" panose="02010600040101010101" pitchFamily="2" charset="-122"/>
                <a:ea typeface="华文仿宋" panose="02010600040101010101" pitchFamily="2" charset="-122"/>
              </a:rPr>
              <a:t>(2)</a:t>
            </a:r>
          </a:p>
          <a:p>
            <a:r>
              <a:rPr lang="en-US" altLang="zh-CN" sz="3200" dirty="0" smtClean="0">
                <a:latin typeface="华文仿宋" panose="02010600040101010101" pitchFamily="2" charset="-122"/>
                <a:ea typeface="华文仿宋" panose="02010600040101010101" pitchFamily="2" charset="-122"/>
              </a:rPr>
              <a:t>print(</a:t>
            </a:r>
            <a:r>
              <a:rPr lang="en-US" altLang="zh-CN" sz="3200" dirty="0" err="1" smtClean="0">
                <a:latin typeface="华文仿宋" panose="02010600040101010101" pitchFamily="2" charset="-122"/>
                <a:ea typeface="华文仿宋" panose="02010600040101010101" pitchFamily="2" charset="-122"/>
              </a:rPr>
              <a:t>a,b</a:t>
            </a:r>
            <a:r>
              <a:rPr lang="en-US" altLang="zh-CN" sz="3200" dirty="0" smtClean="0">
                <a:latin typeface="华文仿宋" panose="02010600040101010101" pitchFamily="2" charset="-122"/>
                <a:ea typeface="华文仿宋" panose="02010600040101010101" pitchFamily="2" charset="-122"/>
              </a:rPr>
              <a:t>)</a:t>
            </a:r>
            <a:endParaRPr lang="zh-CN" altLang="en-US" sz="3200" dirty="0">
              <a:latin typeface="华文仿宋" panose="02010600040101010101" pitchFamily="2" charset="-122"/>
              <a:ea typeface="华文仿宋" panose="02010600040101010101" pitchFamily="2" charset="-122"/>
            </a:endParaRPr>
          </a:p>
        </p:txBody>
      </p:sp>
      <p:sp>
        <p:nvSpPr>
          <p:cNvPr id="5" name="右箭头 4"/>
          <p:cNvSpPr/>
          <p:nvPr/>
        </p:nvSpPr>
        <p:spPr>
          <a:xfrm>
            <a:off x="4589670" y="2905729"/>
            <a:ext cx="723900" cy="546100"/>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28700" y="1302523"/>
            <a:ext cx="1809750" cy="523220"/>
          </a:xfrm>
          <a:prstGeom prst="rect">
            <a:avLst/>
          </a:prstGeom>
        </p:spPr>
        <p:txBody>
          <a:bodyPr wrap="square">
            <a:spAutoFit/>
          </a:bodyPr>
          <a:lstStyle/>
          <a:p>
            <a:r>
              <a:rPr lang="zh-CN" altLang="en-US" sz="2800" dirty="0" smtClean="0">
                <a:latin typeface="华文仿宋" panose="02010600040101010101" pitchFamily="2" charset="-122"/>
                <a:ea typeface="华文仿宋" panose="02010600040101010101" pitchFamily="2" charset="-122"/>
              </a:rPr>
              <a:t>如：</a:t>
            </a:r>
            <a:r>
              <a:rPr lang="en-US" altLang="zh-CN" sz="2800" dirty="0" smtClean="0">
                <a:latin typeface="华文仿宋" panose="02010600040101010101" pitchFamily="2" charset="-122"/>
                <a:ea typeface="华文仿宋" panose="02010600040101010101" pitchFamily="2" charset="-122"/>
              </a:rPr>
              <a:t>math</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018604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163530821"/>
              </p:ext>
            </p:extLst>
          </p:nvPr>
        </p:nvGraphicFramePr>
        <p:xfrm>
          <a:off x="666750" y="1009281"/>
          <a:ext cx="10902950" cy="5524838"/>
        </p:xfrm>
        <a:graphic>
          <a:graphicData uri="http://schemas.openxmlformats.org/drawingml/2006/table">
            <a:tbl>
              <a:tblPr firstRow="1" bandRow="1">
                <a:tableStyleId>{5C22544A-7EE6-4342-B048-85BDC9FD1C3A}</a:tableStyleId>
              </a:tblPr>
              <a:tblGrid>
                <a:gridCol w="1224004">
                  <a:extLst>
                    <a:ext uri="{9D8B030D-6E8A-4147-A177-3AD203B41FA5}">
                      <a16:colId xmlns:a16="http://schemas.microsoft.com/office/drawing/2014/main" val="116141630"/>
                    </a:ext>
                  </a:extLst>
                </a:gridCol>
                <a:gridCol w="5068974">
                  <a:extLst>
                    <a:ext uri="{9D8B030D-6E8A-4147-A177-3AD203B41FA5}">
                      <a16:colId xmlns:a16="http://schemas.microsoft.com/office/drawing/2014/main" val="2698825319"/>
                    </a:ext>
                  </a:extLst>
                </a:gridCol>
                <a:gridCol w="4609972">
                  <a:extLst>
                    <a:ext uri="{9D8B030D-6E8A-4147-A177-3AD203B41FA5}">
                      <a16:colId xmlns:a16="http://schemas.microsoft.com/office/drawing/2014/main" val="2772553972"/>
                    </a:ext>
                  </a:extLst>
                </a:gridCol>
              </a:tblGrid>
              <a:tr h="448031">
                <a:tc>
                  <a:txBody>
                    <a:bodyPr/>
                    <a:lstStyle/>
                    <a:p>
                      <a:pPr algn="ctr"/>
                      <a:r>
                        <a:rPr lang="zh-CN" altLang="en-US" sz="2000" b="0" dirty="0" smtClean="0">
                          <a:latin typeface="华文仿宋" panose="02010600040101010101" pitchFamily="2" charset="-122"/>
                          <a:ea typeface="华文仿宋" panose="02010600040101010101" pitchFamily="2" charset="-122"/>
                        </a:rPr>
                        <a:t>模块</a:t>
                      </a:r>
                      <a:endParaRPr lang="zh-CN" altLang="en-US" sz="2000" b="0" dirty="0">
                        <a:latin typeface="华文仿宋" panose="02010600040101010101" pitchFamily="2" charset="-122"/>
                        <a:ea typeface="华文仿宋" panose="02010600040101010101" pitchFamily="2" charset="-122"/>
                      </a:endParaRPr>
                    </a:p>
                  </a:txBody>
                  <a:tcPr/>
                </a:tc>
                <a:tc>
                  <a:txBody>
                    <a:bodyPr/>
                    <a:lstStyle/>
                    <a:p>
                      <a:pPr algn="ctr"/>
                      <a:r>
                        <a:rPr lang="zh-CN" altLang="en-US" sz="2000" b="0" dirty="0" smtClean="0">
                          <a:latin typeface="华文仿宋" panose="02010600040101010101" pitchFamily="2" charset="-122"/>
                          <a:ea typeface="华文仿宋" panose="02010600040101010101" pitchFamily="2" charset="-122"/>
                        </a:rPr>
                        <a:t>部分函数</a:t>
                      </a:r>
                      <a:endParaRPr lang="zh-CN" altLang="en-US" sz="2000" b="0" dirty="0">
                        <a:latin typeface="华文仿宋" panose="02010600040101010101" pitchFamily="2" charset="-122"/>
                        <a:ea typeface="华文仿宋" panose="02010600040101010101" pitchFamily="2" charset="-122"/>
                      </a:endParaRPr>
                    </a:p>
                  </a:txBody>
                  <a:tcPr/>
                </a:tc>
                <a:tc>
                  <a:txBody>
                    <a:bodyPr/>
                    <a:lstStyle/>
                    <a:p>
                      <a:pPr algn="ctr"/>
                      <a:r>
                        <a:rPr lang="zh-CN" altLang="en-US" sz="2000" b="0" dirty="0" smtClean="0">
                          <a:latin typeface="华文仿宋" panose="02010600040101010101" pitchFamily="2" charset="-122"/>
                          <a:ea typeface="华文仿宋" panose="02010600040101010101" pitchFamily="2" charset="-122"/>
                        </a:rPr>
                        <a:t>用途</a:t>
                      </a:r>
                      <a:endParaRPr lang="zh-CN" altLang="en-US" sz="20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269529696"/>
                  </a:ext>
                </a:extLst>
              </a:tr>
              <a:tr h="238138">
                <a:tc>
                  <a:txBody>
                    <a:bodyPr/>
                    <a:lstStyle/>
                    <a:p>
                      <a:pPr algn="l"/>
                      <a:r>
                        <a:rPr lang="en-US" altLang="zh-CN" sz="1800" b="0" dirty="0" smtClean="0">
                          <a:latin typeface="华文仿宋" panose="02010600040101010101" pitchFamily="2" charset="-122"/>
                          <a:ea typeface="华文仿宋" panose="02010600040101010101" pitchFamily="2" charset="-122"/>
                        </a:rPr>
                        <a:t>sys</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en-US" altLang="zh-CN" sz="1800" dirty="0" err="1" smtClean="0">
                          <a:latin typeface="华文仿宋" panose="02010600040101010101" pitchFamily="2" charset="-122"/>
                          <a:ea typeface="华文仿宋" panose="02010600040101010101" pitchFamily="2" charset="-122"/>
                        </a:rPr>
                        <a:t>sys.argv</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zh-CN" altLang="en-US" sz="1800" b="0" dirty="0" smtClean="0">
                          <a:latin typeface="华文仿宋" panose="02010600040101010101" pitchFamily="2" charset="-122"/>
                          <a:ea typeface="华文仿宋" panose="02010600040101010101" pitchFamily="2" charset="-122"/>
                        </a:rPr>
                        <a:t>获得程序外的参数，得到一个列表数据</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059476679"/>
                  </a:ext>
                </a:extLst>
              </a:tr>
              <a:tr h="606159">
                <a:tc>
                  <a:txBody>
                    <a:bodyPr/>
                    <a:lstStyle/>
                    <a:p>
                      <a:pPr algn="l"/>
                      <a:r>
                        <a:rPr lang="en-US" altLang="zh-CN" sz="1800" b="0" dirty="0" smtClean="0">
                          <a:latin typeface="华文仿宋" panose="02010600040101010101" pitchFamily="2" charset="-122"/>
                          <a:ea typeface="华文仿宋" panose="02010600040101010101" pitchFamily="2" charset="-122"/>
                        </a:rPr>
                        <a:t>random</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en-US" altLang="zh-CN" sz="1800" b="0" dirty="0" err="1" smtClean="0">
                          <a:latin typeface="华文仿宋" panose="02010600040101010101" pitchFamily="2" charset="-122"/>
                          <a:ea typeface="华文仿宋" panose="02010600040101010101" pitchFamily="2" charset="-122"/>
                        </a:rPr>
                        <a:t>random.random</a:t>
                      </a:r>
                      <a:r>
                        <a:rPr lang="en-US" altLang="zh-CN" sz="1800" b="0" dirty="0" smtClean="0">
                          <a:latin typeface="华文仿宋" panose="02010600040101010101" pitchFamily="2" charset="-122"/>
                          <a:ea typeface="华文仿宋" panose="02010600040101010101" pitchFamily="2" charset="-122"/>
                        </a:rPr>
                        <a:t>()</a:t>
                      </a:r>
                      <a:r>
                        <a:rPr lang="zh-CN" altLang="en-US"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random.uniform</a:t>
                      </a:r>
                      <a:r>
                        <a:rPr lang="en-US" altLang="zh-CN"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a,b</a:t>
                      </a:r>
                      <a:r>
                        <a:rPr lang="en-US" altLang="zh-CN" sz="1800" b="0" dirty="0" smtClean="0">
                          <a:latin typeface="华文仿宋" panose="02010600040101010101" pitchFamily="2" charset="-122"/>
                          <a:ea typeface="华文仿宋" panose="02010600040101010101" pitchFamily="2" charset="-122"/>
                        </a:rPr>
                        <a:t>)</a:t>
                      </a:r>
                    </a:p>
                    <a:p>
                      <a:pPr algn="l"/>
                      <a:r>
                        <a:rPr lang="en-US" altLang="zh-CN" sz="1800" b="0" dirty="0" err="1" smtClean="0">
                          <a:latin typeface="华文仿宋" panose="02010600040101010101" pitchFamily="2" charset="-122"/>
                          <a:ea typeface="华文仿宋" panose="02010600040101010101" pitchFamily="2" charset="-122"/>
                        </a:rPr>
                        <a:t>random.randint</a:t>
                      </a:r>
                      <a:r>
                        <a:rPr lang="en-US" altLang="zh-CN"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a,b</a:t>
                      </a:r>
                      <a:r>
                        <a:rPr lang="en-US" altLang="zh-CN" sz="1800" b="0" dirty="0" smtClean="0">
                          <a:latin typeface="华文仿宋" panose="02010600040101010101" pitchFamily="2" charset="-122"/>
                          <a:ea typeface="华文仿宋" panose="02010600040101010101" pitchFamily="2" charset="-122"/>
                        </a:rPr>
                        <a:t>)</a:t>
                      </a:r>
                      <a:r>
                        <a:rPr lang="zh-CN" altLang="en-US"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random.choice</a:t>
                      </a:r>
                      <a:r>
                        <a:rPr lang="en-US" altLang="zh-CN" sz="1800" b="0" dirty="0" smtClean="0">
                          <a:latin typeface="华文仿宋" panose="02010600040101010101" pitchFamily="2" charset="-122"/>
                          <a:ea typeface="华文仿宋" panose="02010600040101010101" pitchFamily="2" charset="-122"/>
                        </a:rPr>
                        <a:t>(</a:t>
                      </a:r>
                      <a:r>
                        <a:rPr lang="zh-CN" altLang="en-US" sz="1800" b="0" dirty="0" smtClean="0">
                          <a:latin typeface="华文仿宋" panose="02010600040101010101" pitchFamily="2" charset="-122"/>
                          <a:ea typeface="华文仿宋" panose="02010600040101010101" pitchFamily="2" charset="-122"/>
                        </a:rPr>
                        <a:t>列表</a:t>
                      </a:r>
                      <a:r>
                        <a:rPr lang="en-US" altLang="zh-CN" sz="1800" b="0" dirty="0" smtClean="0">
                          <a:latin typeface="华文仿宋" panose="02010600040101010101" pitchFamily="2" charset="-122"/>
                          <a:ea typeface="华文仿宋" panose="02010600040101010101" pitchFamily="2" charset="-122"/>
                        </a:rPr>
                        <a:t>)</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zh-CN" altLang="en-US" sz="1800" b="0" dirty="0" smtClean="0">
                          <a:latin typeface="华文仿宋" panose="02010600040101010101" pitchFamily="2" charset="-122"/>
                          <a:ea typeface="华文仿宋" panose="02010600040101010101" pitchFamily="2" charset="-122"/>
                        </a:rPr>
                        <a:t>获得随机数</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2330142555"/>
                  </a:ext>
                </a:extLst>
              </a:tr>
              <a:tr h="476898">
                <a:tc>
                  <a:txBody>
                    <a:bodyPr/>
                    <a:lstStyle/>
                    <a:p>
                      <a:pPr algn="l"/>
                      <a:r>
                        <a:rPr lang="en-US" altLang="zh-CN" sz="1800" dirty="0" err="1" smtClean="0">
                          <a:latin typeface="华文仿宋" panose="02010600040101010101" pitchFamily="2" charset="-122"/>
                          <a:ea typeface="华文仿宋" panose="02010600040101010101" pitchFamily="2" charset="-122"/>
                        </a:rPr>
                        <a:t>os</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en-US" altLang="zh-CN" sz="1800" b="0" dirty="0" err="1" smtClean="0">
                          <a:latin typeface="华文仿宋" panose="02010600040101010101" pitchFamily="2" charset="-122"/>
                          <a:ea typeface="华文仿宋" panose="02010600040101010101" pitchFamily="2" charset="-122"/>
                        </a:rPr>
                        <a:t>os.getcwd</a:t>
                      </a:r>
                      <a:r>
                        <a:rPr lang="en-US" altLang="zh-CN" sz="1800" b="0" dirty="0" smtClean="0">
                          <a:latin typeface="华文仿宋" panose="02010600040101010101" pitchFamily="2" charset="-122"/>
                          <a:ea typeface="华文仿宋" panose="02010600040101010101" pitchFamily="2" charset="-122"/>
                        </a:rPr>
                        <a:t>()</a:t>
                      </a:r>
                      <a:r>
                        <a:rPr lang="zh-CN" altLang="en-US" sz="1800" b="0" dirty="0" smtClean="0">
                          <a:latin typeface="华文仿宋" panose="02010600040101010101" pitchFamily="2" charset="-122"/>
                          <a:ea typeface="华文仿宋" panose="02010600040101010101" pitchFamily="2" charset="-122"/>
                        </a:rPr>
                        <a:t>获得当前工作目录</a:t>
                      </a:r>
                    </a:p>
                    <a:p>
                      <a:pPr algn="l"/>
                      <a:r>
                        <a:rPr lang="en-US" altLang="zh-CN" sz="1800" b="0" dirty="0" err="1" smtClean="0">
                          <a:latin typeface="华文仿宋" panose="02010600040101010101" pitchFamily="2" charset="-122"/>
                          <a:ea typeface="华文仿宋" panose="02010600040101010101" pitchFamily="2" charset="-122"/>
                        </a:rPr>
                        <a:t>os.mkdir</a:t>
                      </a:r>
                      <a:r>
                        <a:rPr lang="en-US" altLang="zh-CN" sz="1800" b="0" dirty="0" smtClean="0">
                          <a:latin typeface="华文仿宋" panose="02010600040101010101" pitchFamily="2" charset="-122"/>
                          <a:ea typeface="华文仿宋" panose="02010600040101010101" pitchFamily="2" charset="-122"/>
                        </a:rPr>
                        <a:t>(path)</a:t>
                      </a:r>
                      <a:r>
                        <a:rPr lang="zh-CN" altLang="en-US" sz="1800" b="0" dirty="0" smtClean="0">
                          <a:latin typeface="华文仿宋" panose="02010600040101010101" pitchFamily="2" charset="-122"/>
                          <a:ea typeface="华文仿宋" panose="02010600040101010101" pitchFamily="2" charset="-122"/>
                        </a:rPr>
                        <a:t>创建名为</a:t>
                      </a:r>
                      <a:r>
                        <a:rPr lang="en-US" altLang="zh-CN" sz="1800" b="0" dirty="0" smtClean="0">
                          <a:latin typeface="华文仿宋" panose="02010600040101010101" pitchFamily="2" charset="-122"/>
                          <a:ea typeface="华文仿宋" panose="02010600040101010101" pitchFamily="2" charset="-122"/>
                        </a:rPr>
                        <a:t>path</a:t>
                      </a:r>
                      <a:r>
                        <a:rPr lang="zh-CN" altLang="en-US" sz="1800" b="0" dirty="0" smtClean="0">
                          <a:latin typeface="华文仿宋" panose="02010600040101010101" pitchFamily="2" charset="-122"/>
                          <a:ea typeface="华文仿宋" panose="02010600040101010101" pitchFamily="2" charset="-122"/>
                        </a:rPr>
                        <a:t>的文件夹</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zh-CN" altLang="en-US" sz="1800" dirty="0" smtClean="0">
                          <a:latin typeface="华文仿宋" panose="02010600040101010101" pitchFamily="2" charset="-122"/>
                          <a:ea typeface="华文仿宋" panose="02010600040101010101" pitchFamily="2" charset="-122"/>
                        </a:rPr>
                        <a:t>模块提供了非常丰富的方法用来处理文件和目录</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382641727"/>
                  </a:ext>
                </a:extLst>
              </a:tr>
              <a:tr h="1544968">
                <a:tc>
                  <a:txBody>
                    <a:bodyPr/>
                    <a:lstStyle/>
                    <a:p>
                      <a:pPr algn="l"/>
                      <a:r>
                        <a:rPr lang="en-US" altLang="zh-CN" sz="1800" dirty="0" smtClean="0">
                          <a:latin typeface="华文仿宋" panose="02010600040101010101" pitchFamily="2" charset="-122"/>
                          <a:ea typeface="华文仿宋" panose="02010600040101010101" pitchFamily="2" charset="-122"/>
                        </a:rPr>
                        <a:t>PIL</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en-US" altLang="zh-CN" sz="1800" b="0" dirty="0" err="1" smtClean="0">
                          <a:latin typeface="华文仿宋" panose="02010600040101010101" pitchFamily="2" charset="-122"/>
                          <a:ea typeface="华文仿宋" panose="02010600040101010101" pitchFamily="2" charset="-122"/>
                        </a:rPr>
                        <a:t>Image.open</a:t>
                      </a:r>
                      <a:r>
                        <a:rPr lang="en-US" altLang="zh-CN" sz="1800" b="0" dirty="0" smtClean="0">
                          <a:latin typeface="华文仿宋" panose="02010600040101010101" pitchFamily="2" charset="-122"/>
                          <a:ea typeface="华文仿宋" panose="02010600040101010101" pitchFamily="2" charset="-122"/>
                        </a:rPr>
                        <a:t>(filename)</a:t>
                      </a:r>
                      <a:r>
                        <a:rPr lang="zh-CN" altLang="en-US" sz="1800" b="0" dirty="0" smtClean="0">
                          <a:latin typeface="华文仿宋" panose="02010600040101010101" pitchFamily="2" charset="-122"/>
                          <a:ea typeface="华文仿宋" panose="02010600040101010101" pitchFamily="2" charset="-122"/>
                        </a:rPr>
                        <a:t>打开图像</a:t>
                      </a:r>
                      <a:endParaRPr lang="en-US" altLang="zh-CN" sz="1800" b="0" dirty="0" smtClean="0">
                        <a:latin typeface="华文仿宋" panose="02010600040101010101" pitchFamily="2" charset="-122"/>
                        <a:ea typeface="华文仿宋" panose="02010600040101010101" pitchFamily="2" charset="-122"/>
                      </a:endParaRPr>
                    </a:p>
                    <a:p>
                      <a:pPr algn="l"/>
                      <a:r>
                        <a:rPr lang="en-US" altLang="zh-CN" sz="1800" b="0" dirty="0" err="1" smtClean="0">
                          <a:latin typeface="华文仿宋" panose="02010600040101010101" pitchFamily="2" charset="-122"/>
                          <a:ea typeface="华文仿宋" panose="02010600040101010101" pitchFamily="2" charset="-122"/>
                        </a:rPr>
                        <a:t>Image.split</a:t>
                      </a:r>
                      <a:r>
                        <a:rPr lang="en-US" altLang="zh-CN" sz="1800" b="0" dirty="0" smtClean="0">
                          <a:latin typeface="华文仿宋" panose="02010600040101010101" pitchFamily="2" charset="-122"/>
                          <a:ea typeface="华文仿宋" panose="02010600040101010101" pitchFamily="2" charset="-122"/>
                        </a:rPr>
                        <a:t>()</a:t>
                      </a:r>
                      <a:r>
                        <a:rPr lang="zh-CN" altLang="en-US" sz="1800" b="0" dirty="0" smtClean="0">
                          <a:latin typeface="华文仿宋" panose="02010600040101010101" pitchFamily="2" charset="-122"/>
                          <a:ea typeface="华文仿宋" panose="02010600040101010101" pitchFamily="2" charset="-122"/>
                        </a:rPr>
                        <a:t>提取</a:t>
                      </a:r>
                      <a:r>
                        <a:rPr lang="en-US" altLang="zh-CN" sz="1800" b="0" dirty="0" smtClean="0">
                          <a:latin typeface="华文仿宋" panose="02010600040101010101" pitchFamily="2" charset="-122"/>
                          <a:ea typeface="华文仿宋" panose="02010600040101010101" pitchFamily="2" charset="-122"/>
                        </a:rPr>
                        <a:t>RGB</a:t>
                      </a:r>
                      <a:r>
                        <a:rPr lang="zh-CN" altLang="en-US" sz="1800" b="0" dirty="0" smtClean="0">
                          <a:latin typeface="华文仿宋" panose="02010600040101010101" pitchFamily="2" charset="-122"/>
                          <a:ea typeface="华文仿宋" panose="02010600040101010101" pitchFamily="2" charset="-122"/>
                        </a:rPr>
                        <a:t>图像的每个颜色通道</a:t>
                      </a:r>
                      <a:endParaRPr lang="en-US" altLang="zh-CN" sz="1800" b="0" dirty="0" smtClean="0">
                        <a:latin typeface="华文仿宋" panose="02010600040101010101" pitchFamily="2" charset="-122"/>
                        <a:ea typeface="华文仿宋" panose="02010600040101010101" pitchFamily="2" charset="-122"/>
                      </a:endParaRPr>
                    </a:p>
                    <a:p>
                      <a:pPr algn="l"/>
                      <a:r>
                        <a:rPr lang="en-US" altLang="zh-CN" sz="1800" b="0" dirty="0" err="1" smtClean="0">
                          <a:latin typeface="华文仿宋" panose="02010600040101010101" pitchFamily="2" charset="-122"/>
                          <a:ea typeface="华文仿宋" panose="02010600040101010101" pitchFamily="2" charset="-122"/>
                        </a:rPr>
                        <a:t>Image.save</a:t>
                      </a:r>
                      <a:r>
                        <a:rPr lang="en-US" altLang="zh-CN"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filename,format</a:t>
                      </a:r>
                      <a:r>
                        <a:rPr lang="en-US" altLang="zh-CN" sz="1800" b="0" dirty="0" smtClean="0">
                          <a:latin typeface="华文仿宋" panose="02010600040101010101" pitchFamily="2" charset="-122"/>
                          <a:ea typeface="华文仿宋" panose="02010600040101010101" pitchFamily="2" charset="-122"/>
                        </a:rPr>
                        <a:t>)</a:t>
                      </a:r>
                      <a:r>
                        <a:rPr lang="zh-CN" altLang="en-US" sz="1800" b="0" dirty="0" smtClean="0">
                          <a:latin typeface="华文仿宋" panose="02010600040101010101" pitchFamily="2" charset="-122"/>
                          <a:ea typeface="华文仿宋" panose="02010600040101010101" pitchFamily="2" charset="-122"/>
                        </a:rPr>
                        <a:t>保存图片</a:t>
                      </a:r>
                      <a:endParaRPr lang="en-US" altLang="zh-CN" sz="1800" b="0" dirty="0" smtClean="0">
                        <a:latin typeface="华文仿宋" panose="02010600040101010101" pitchFamily="2" charset="-122"/>
                        <a:ea typeface="华文仿宋" panose="02010600040101010101" pitchFamily="2" charset="-122"/>
                      </a:endParaRPr>
                    </a:p>
                    <a:p>
                      <a:pPr algn="l"/>
                      <a:r>
                        <a:rPr lang="en-US" altLang="zh-CN" sz="1800" b="0" dirty="0" err="1" smtClean="0">
                          <a:latin typeface="华文仿宋" panose="02010600040101010101" pitchFamily="2" charset="-122"/>
                          <a:ea typeface="华文仿宋" panose="02010600040101010101" pitchFamily="2" charset="-122"/>
                        </a:rPr>
                        <a:t>Image.resize</a:t>
                      </a:r>
                      <a:r>
                        <a:rPr lang="en-US" altLang="zh-CN" sz="1800" b="0" dirty="0" smtClean="0">
                          <a:latin typeface="华文仿宋" panose="02010600040101010101" pitchFamily="2" charset="-122"/>
                          <a:ea typeface="华文仿宋" panose="02010600040101010101" pitchFamily="2" charset="-122"/>
                        </a:rPr>
                        <a:t>(size)</a:t>
                      </a:r>
                      <a:r>
                        <a:rPr lang="zh-CN" altLang="en-US"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Image.point</a:t>
                      </a:r>
                      <a:r>
                        <a:rPr lang="en-US" altLang="zh-CN"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func</a:t>
                      </a:r>
                      <a:r>
                        <a:rPr lang="en-US" altLang="zh-CN" sz="1800" b="0" dirty="0" smtClean="0">
                          <a:latin typeface="华文仿宋" panose="02010600040101010101" pitchFamily="2" charset="-122"/>
                          <a:ea typeface="华文仿宋" panose="02010600040101010101" pitchFamily="2" charset="-122"/>
                        </a:rPr>
                        <a:t>)</a:t>
                      </a:r>
                    </a:p>
                    <a:p>
                      <a:pPr algn="l"/>
                      <a:r>
                        <a:rPr lang="en-US" altLang="zh-CN" sz="1800" b="0" dirty="0" err="1" smtClean="0">
                          <a:latin typeface="华文仿宋" panose="02010600040101010101" pitchFamily="2" charset="-122"/>
                          <a:ea typeface="华文仿宋" panose="02010600040101010101" pitchFamily="2" charset="-122"/>
                        </a:rPr>
                        <a:t>Image.convert</a:t>
                      </a:r>
                      <a:r>
                        <a:rPr lang="en-US" altLang="zh-CN" sz="1800" b="0" dirty="0" smtClean="0">
                          <a:latin typeface="华文仿宋" panose="02010600040101010101" pitchFamily="2" charset="-122"/>
                          <a:ea typeface="华文仿宋" panose="02010600040101010101" pitchFamily="2" charset="-122"/>
                        </a:rPr>
                        <a:t>(“L”)</a:t>
                      </a:r>
                    </a:p>
                    <a:p>
                      <a:pPr algn="l"/>
                      <a:r>
                        <a:rPr lang="en-US" altLang="zh-CN" sz="1800" b="0" dirty="0" err="1" smtClean="0">
                          <a:latin typeface="华文仿宋" panose="02010600040101010101" pitchFamily="2" charset="-122"/>
                          <a:ea typeface="华文仿宋" panose="02010600040101010101" pitchFamily="2" charset="-122"/>
                        </a:rPr>
                        <a:t>Image.merge</a:t>
                      </a:r>
                      <a:r>
                        <a:rPr lang="en-US" altLang="zh-CN"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mode,bands</a:t>
                      </a:r>
                      <a:r>
                        <a:rPr lang="en-US" altLang="zh-CN" sz="1800" b="0" dirty="0" smtClean="0">
                          <a:latin typeface="华文仿宋" panose="02010600040101010101" pitchFamily="2" charset="-122"/>
                          <a:ea typeface="华文仿宋" panose="02010600040101010101" pitchFamily="2" charset="-122"/>
                        </a:rPr>
                        <a:t>)    ……</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zh-CN" altLang="en-US" sz="1800" b="0" dirty="0" smtClean="0">
                          <a:latin typeface="华文仿宋" panose="02010600040101010101" pitchFamily="2" charset="-122"/>
                          <a:ea typeface="华文仿宋" panose="02010600040101010101" pitchFamily="2" charset="-122"/>
                        </a:rPr>
                        <a:t>支持图像存储、显示与处理，可以实现对图像的缩放、像素与颜色的处理</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955375498"/>
                  </a:ext>
                </a:extLst>
              </a:tr>
              <a:tr h="413367">
                <a:tc>
                  <a:txBody>
                    <a:bodyPr/>
                    <a:lstStyle/>
                    <a:p>
                      <a:pPr algn="l"/>
                      <a:r>
                        <a:rPr lang="en-US" altLang="zh-CN" sz="1800" b="0" dirty="0" err="1" smtClean="0">
                          <a:latin typeface="华文仿宋" panose="02010600040101010101" pitchFamily="2" charset="-122"/>
                          <a:ea typeface="华文仿宋" panose="02010600040101010101" pitchFamily="2" charset="-122"/>
                        </a:rPr>
                        <a:t>jieba</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en-US" altLang="zh-CN" sz="1800" b="0" dirty="0" err="1" smtClean="0">
                          <a:latin typeface="华文仿宋" panose="02010600040101010101" pitchFamily="2" charset="-122"/>
                          <a:ea typeface="华文仿宋" panose="02010600040101010101" pitchFamily="2" charset="-122"/>
                        </a:rPr>
                        <a:t>jieba.lcut</a:t>
                      </a:r>
                      <a:r>
                        <a:rPr lang="en-US" altLang="zh-CN" sz="1800" b="0" dirty="0" smtClean="0">
                          <a:latin typeface="华文仿宋" panose="02010600040101010101" pitchFamily="2" charset="-122"/>
                          <a:ea typeface="华文仿宋" panose="02010600040101010101" pitchFamily="2" charset="-122"/>
                        </a:rPr>
                        <a:t>(s)</a:t>
                      </a:r>
                      <a:r>
                        <a:rPr lang="zh-CN" altLang="en-US" sz="1800" b="0" dirty="0" smtClean="0">
                          <a:latin typeface="华文仿宋" panose="02010600040101010101" pitchFamily="2" charset="-122"/>
                          <a:ea typeface="华文仿宋" panose="02010600040101010101" pitchFamily="2" charset="-122"/>
                        </a:rPr>
                        <a:t>返回一个列表</a:t>
                      </a:r>
                      <a:endParaRPr lang="en-US" altLang="zh-CN" sz="1800" b="0" dirty="0" smtClean="0">
                        <a:latin typeface="华文仿宋" panose="02010600040101010101" pitchFamily="2" charset="-122"/>
                        <a:ea typeface="华文仿宋" panose="02010600040101010101" pitchFamily="2" charset="-122"/>
                      </a:endParaRPr>
                    </a:p>
                    <a:p>
                      <a:pPr algn="l"/>
                      <a:r>
                        <a:rPr lang="en-US" altLang="zh-CN" sz="1800" b="0" dirty="0" err="1" smtClean="0">
                          <a:latin typeface="华文仿宋" panose="02010600040101010101" pitchFamily="2" charset="-122"/>
                          <a:ea typeface="华文仿宋" panose="02010600040101010101" pitchFamily="2" charset="-122"/>
                        </a:rPr>
                        <a:t>jieba.add_word</a:t>
                      </a:r>
                      <a:r>
                        <a:rPr lang="en-US" altLang="zh-CN" sz="1800" b="0" dirty="0" smtClean="0">
                          <a:latin typeface="华文仿宋" panose="02010600040101010101" pitchFamily="2" charset="-122"/>
                          <a:ea typeface="华文仿宋" panose="02010600040101010101" pitchFamily="2" charset="-122"/>
                        </a:rPr>
                        <a:t>(w)</a:t>
                      </a:r>
                      <a:r>
                        <a:rPr lang="zh-CN" altLang="en-US" sz="1800" b="0" dirty="0" smtClean="0">
                          <a:latin typeface="华文仿宋" panose="02010600040101010101" pitchFamily="2" charset="-122"/>
                          <a:ea typeface="华文仿宋" panose="02010600040101010101" pitchFamily="2" charset="-122"/>
                        </a:rPr>
                        <a:t>向分词词典中加入新词</a:t>
                      </a:r>
                      <a:r>
                        <a:rPr lang="en-US" altLang="zh-CN" sz="1800" b="0" dirty="0" smtClean="0">
                          <a:latin typeface="华文仿宋" panose="02010600040101010101" pitchFamily="2" charset="-122"/>
                          <a:ea typeface="华文仿宋" panose="02010600040101010101" pitchFamily="2" charset="-122"/>
                        </a:rPr>
                        <a:t>w</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zh-CN" altLang="en-US" sz="1800" b="0" dirty="0" smtClean="0">
                          <a:latin typeface="华文仿宋" panose="02010600040101010101" pitchFamily="2" charset="-122"/>
                          <a:ea typeface="华文仿宋" panose="02010600040101010101" pitchFamily="2" charset="-122"/>
                        </a:rPr>
                        <a:t>中文分词函数</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2428245218"/>
                  </a:ext>
                </a:extLst>
              </a:tr>
              <a:tr h="413367">
                <a:tc>
                  <a:txBody>
                    <a:bodyPr/>
                    <a:lstStyle/>
                    <a:p>
                      <a:pPr algn="l"/>
                      <a:r>
                        <a:rPr lang="en-US" altLang="zh-CN" sz="1800" b="0" dirty="0" err="1" smtClean="0">
                          <a:latin typeface="华文仿宋" panose="02010600040101010101" pitchFamily="2" charset="-122"/>
                          <a:ea typeface="华文仿宋" panose="02010600040101010101" pitchFamily="2" charset="-122"/>
                        </a:rPr>
                        <a:t>numpy</a:t>
                      </a:r>
                      <a:r>
                        <a:rPr lang="zh-CN" altLang="en-US" sz="1800" b="0" dirty="0" smtClean="0">
                          <a:latin typeface="华文仿宋" panose="02010600040101010101" pitchFamily="2" charset="-122"/>
                          <a:ea typeface="华文仿宋" panose="02010600040101010101" pitchFamily="2" charset="-122"/>
                        </a:rPr>
                        <a:t>、</a:t>
                      </a:r>
                      <a:r>
                        <a:rPr lang="en-US" altLang="zh-CN" sz="1800" dirty="0" err="1" smtClean="0">
                          <a:effectLst/>
                          <a:latin typeface="华文仿宋" panose="02010600040101010101" pitchFamily="2" charset="-122"/>
                          <a:ea typeface="华文仿宋" panose="02010600040101010101" pitchFamily="2" charset="-122"/>
                        </a:rPr>
                        <a:t>Scipy</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en-US" altLang="zh-CN" sz="1800" dirty="0" err="1" smtClean="0">
                          <a:latin typeface="华文仿宋" panose="02010600040101010101" pitchFamily="2" charset="-122"/>
                          <a:ea typeface="华文仿宋" panose="02010600040101010101" pitchFamily="2" charset="-122"/>
                        </a:rPr>
                        <a:t>scipy.signal</a:t>
                      </a:r>
                      <a:r>
                        <a:rPr lang="en-US" altLang="zh-CN" sz="1800" dirty="0" smtClean="0">
                          <a:latin typeface="华文仿宋" panose="02010600040101010101" pitchFamily="2" charset="-122"/>
                          <a:ea typeface="华文仿宋" panose="02010600040101010101" pitchFamily="2" charset="-122"/>
                        </a:rPr>
                        <a:t> </a:t>
                      </a:r>
                      <a:r>
                        <a:rPr lang="zh-CN" altLang="en-US" sz="1800" dirty="0" smtClean="0">
                          <a:latin typeface="华文仿宋" panose="02010600040101010101" pitchFamily="2" charset="-122"/>
                          <a:ea typeface="华文仿宋" panose="02010600040101010101" pitchFamily="2" charset="-122"/>
                        </a:rPr>
                        <a:t>、</a:t>
                      </a:r>
                      <a:r>
                        <a:rPr lang="en-US" altLang="zh-CN" sz="1800" dirty="0" err="1" smtClean="0">
                          <a:latin typeface="华文仿宋" panose="02010600040101010101" pitchFamily="2" charset="-122"/>
                          <a:ea typeface="华文仿宋" panose="02010600040101010101" pitchFamily="2" charset="-122"/>
                        </a:rPr>
                        <a:t>scipy.fftpack</a:t>
                      </a:r>
                      <a:r>
                        <a:rPr lang="zh-CN" altLang="en-US" sz="1800" dirty="0" smtClean="0">
                          <a:latin typeface="华文仿宋" panose="02010600040101010101" pitchFamily="2" charset="-122"/>
                          <a:ea typeface="华文仿宋" panose="02010600040101010101" pitchFamily="2" charset="-122"/>
                        </a:rPr>
                        <a:t>、</a:t>
                      </a:r>
                      <a:r>
                        <a:rPr lang="en-US" altLang="zh-CN" sz="1800" dirty="0" err="1" smtClean="0">
                          <a:latin typeface="华文仿宋" panose="02010600040101010101" pitchFamily="2" charset="-122"/>
                          <a:ea typeface="华文仿宋" panose="02010600040101010101" pitchFamily="2" charset="-122"/>
                        </a:rPr>
                        <a:t>scipy.integrate</a:t>
                      </a:r>
                      <a:endParaRPr lang="en-US" altLang="zh-CN" sz="1800" dirty="0" smtClean="0">
                        <a:latin typeface="华文仿宋" panose="02010600040101010101" pitchFamily="2" charset="-122"/>
                        <a:ea typeface="华文仿宋" panose="02010600040101010101" pitchFamily="2" charset="-122"/>
                      </a:endParaRPr>
                    </a:p>
                    <a:p>
                      <a:pPr algn="l"/>
                      <a:r>
                        <a:rPr lang="en-US" altLang="zh-CN" sz="1800" b="0" dirty="0" err="1" smtClean="0">
                          <a:latin typeface="华文仿宋" panose="02010600040101010101" pitchFamily="2" charset="-122"/>
                          <a:ea typeface="华文仿宋" panose="02010600040101010101" pitchFamily="2" charset="-122"/>
                        </a:rPr>
                        <a:t>numpy.sqrt</a:t>
                      </a:r>
                      <a:r>
                        <a:rPr lang="en-US" altLang="zh-CN" sz="1800" b="0" dirty="0" smtClean="0">
                          <a:latin typeface="华文仿宋" panose="02010600040101010101" pitchFamily="2" charset="-122"/>
                          <a:ea typeface="华文仿宋" panose="02010600040101010101" pitchFamily="2" charset="-122"/>
                        </a:rPr>
                        <a:t>(x)</a:t>
                      </a:r>
                      <a:r>
                        <a:rPr lang="zh-CN" altLang="en-US" sz="1800" b="0" dirty="0" smtClean="0">
                          <a:latin typeface="华文仿宋" panose="02010600040101010101" pitchFamily="2" charset="-122"/>
                          <a:ea typeface="华文仿宋" panose="02010600040101010101" pitchFamily="2" charset="-122"/>
                        </a:rPr>
                        <a:t>、</a:t>
                      </a:r>
                      <a:r>
                        <a:rPr lang="en-US" altLang="zh-CN" sz="1800" b="0" dirty="0" err="1" smtClean="0">
                          <a:latin typeface="华文仿宋" panose="02010600040101010101" pitchFamily="2" charset="-122"/>
                          <a:ea typeface="华文仿宋" panose="02010600040101010101" pitchFamily="2" charset="-122"/>
                        </a:rPr>
                        <a:t>numpy.uint</a:t>
                      </a:r>
                      <a:r>
                        <a:rPr lang="en-US" altLang="zh-CN" sz="1800" b="0" dirty="0" smtClean="0">
                          <a:latin typeface="华文仿宋" panose="02010600040101010101" pitchFamily="2" charset="-122"/>
                          <a:ea typeface="华文仿宋" panose="02010600040101010101" pitchFamily="2" charset="-122"/>
                        </a:rPr>
                        <a:t>(x)</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zh-CN" altLang="en-US" sz="1800" b="0" dirty="0" smtClean="0">
                          <a:latin typeface="华文仿宋" panose="02010600040101010101" pitchFamily="2" charset="-122"/>
                          <a:ea typeface="华文仿宋" panose="02010600040101010101" pitchFamily="2" charset="-122"/>
                        </a:rPr>
                        <a:t>科学计算模块</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3622890672"/>
                  </a:ext>
                </a:extLst>
              </a:tr>
              <a:tr h="413367">
                <a:tc>
                  <a:txBody>
                    <a:bodyPr/>
                    <a:lstStyle/>
                    <a:p>
                      <a:pPr algn="l"/>
                      <a:r>
                        <a:rPr lang="en-US" altLang="zh-CN" sz="1800" b="0" dirty="0" err="1" smtClean="0">
                          <a:latin typeface="华文仿宋" panose="02010600040101010101" pitchFamily="2" charset="-122"/>
                          <a:ea typeface="华文仿宋" panose="02010600040101010101" pitchFamily="2" charset="-122"/>
                        </a:rPr>
                        <a:t>matplotlib</a:t>
                      </a:r>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endParaRPr lang="zh-CN" altLang="en-US" sz="1800" b="0" dirty="0">
                        <a:latin typeface="华文仿宋" panose="02010600040101010101" pitchFamily="2" charset="-122"/>
                        <a:ea typeface="华文仿宋" panose="02010600040101010101" pitchFamily="2" charset="-122"/>
                      </a:endParaRPr>
                    </a:p>
                  </a:txBody>
                  <a:tcPr/>
                </a:tc>
                <a:tc>
                  <a:txBody>
                    <a:bodyPr/>
                    <a:lstStyle/>
                    <a:p>
                      <a:pPr algn="l"/>
                      <a:r>
                        <a:rPr lang="zh-CN" altLang="en-US" sz="1800" b="0" dirty="0" smtClean="0">
                          <a:latin typeface="华文仿宋" panose="02010600040101010101" pitchFamily="2" charset="-122"/>
                          <a:ea typeface="华文仿宋" panose="02010600040101010101" pitchFamily="2" charset="-122"/>
                        </a:rPr>
                        <a:t>数据绘图功能</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474177977"/>
                  </a:ext>
                </a:extLst>
              </a:tr>
            </a:tbl>
          </a:graphicData>
        </a:graphic>
      </p:graphicFrame>
      <p:sp>
        <p:nvSpPr>
          <p:cNvPr id="8" name="文本框 7"/>
          <p:cNvSpPr txBox="1"/>
          <p:nvPr/>
        </p:nvSpPr>
        <p:spPr>
          <a:xfrm>
            <a:off x="565150" y="406400"/>
            <a:ext cx="2714205" cy="523220"/>
          </a:xfrm>
          <a:prstGeom prst="rect">
            <a:avLst/>
          </a:prstGeom>
          <a:noFill/>
        </p:spPr>
        <p:txBody>
          <a:bodyPr wrap="none" rtlCol="0">
            <a:spAutoFit/>
          </a:bodyPr>
          <a:lstStyle/>
          <a:p>
            <a:r>
              <a:rPr lang="zh-CN" altLang="en-US" sz="2800" dirty="0" smtClean="0">
                <a:latin typeface="华文仿宋" panose="02010600040101010101" pitchFamily="2" charset="-122"/>
                <a:ea typeface="华文仿宋" panose="02010600040101010101" pitchFamily="2" charset="-122"/>
              </a:rPr>
              <a:t>部分第三方模块</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5675872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65150" y="406400"/>
            <a:ext cx="4886305" cy="523220"/>
          </a:xfrm>
          <a:prstGeom prst="rect">
            <a:avLst/>
          </a:prstGeom>
          <a:noFill/>
        </p:spPr>
        <p:txBody>
          <a:bodyPr wrap="square" rtlCol="0">
            <a:spAutoFit/>
          </a:bodyPr>
          <a:lstStyle/>
          <a:p>
            <a:r>
              <a:rPr lang="zh-CN" altLang="en-US" sz="2800" dirty="0" smtClean="0">
                <a:latin typeface="华文仿宋" panose="02010600040101010101" pitchFamily="2" charset="-122"/>
                <a:ea typeface="华文仿宋" panose="02010600040101010101" pitchFamily="2" charset="-122"/>
              </a:rPr>
              <a:t>部分第三方模块举例：</a:t>
            </a:r>
            <a:endParaRPr lang="zh-CN" altLang="en-US" sz="2800" dirty="0">
              <a:latin typeface="华文仿宋" panose="02010600040101010101" pitchFamily="2" charset="-122"/>
              <a:ea typeface="华文仿宋" panose="02010600040101010101" pitchFamily="2" charset="-122"/>
            </a:endParaRPr>
          </a:p>
        </p:txBody>
      </p:sp>
      <p:sp>
        <p:nvSpPr>
          <p:cNvPr id="2" name="矩形 1"/>
          <p:cNvSpPr/>
          <p:nvPr/>
        </p:nvSpPr>
        <p:spPr>
          <a:xfrm>
            <a:off x="1219200" y="1299633"/>
            <a:ext cx="4133245" cy="3970318"/>
          </a:xfrm>
          <a:prstGeom prst="rect">
            <a:avLst/>
          </a:prstGeom>
          <a:ln>
            <a:solidFill>
              <a:schemeClr val="accent6"/>
            </a:solidFill>
          </a:ln>
        </p:spPr>
        <p:txBody>
          <a:bodyPr wrap="square">
            <a:spAutoFit/>
          </a:bodyPr>
          <a:lstStyle/>
          <a:p>
            <a:pPr>
              <a:lnSpc>
                <a:spcPct val="150000"/>
              </a:lnSpc>
            </a:pPr>
            <a:r>
              <a:rPr lang="zh-CN" altLang="en-US" sz="2800" dirty="0" smtClean="0">
                <a:latin typeface="华文仿宋" panose="02010600040101010101" pitchFamily="2" charset="-122"/>
                <a:ea typeface="华文仿宋" panose="02010600040101010101" pitchFamily="2" charset="-122"/>
              </a:rPr>
              <a:t>import  </a:t>
            </a:r>
            <a:r>
              <a:rPr lang="zh-CN" altLang="en-US" sz="2800" dirty="0">
                <a:latin typeface="华文仿宋" panose="02010600040101010101" pitchFamily="2" charset="-122"/>
                <a:ea typeface="华文仿宋" panose="02010600040101010101" pitchFamily="2" charset="-122"/>
              </a:rPr>
              <a:t>jieba </a:t>
            </a:r>
          </a:p>
          <a:p>
            <a:pPr>
              <a:lnSpc>
                <a:spcPct val="150000"/>
              </a:lnSpc>
            </a:pPr>
            <a:r>
              <a:rPr lang="zh-CN" altLang="en-US" sz="2800" dirty="0">
                <a:latin typeface="华文仿宋" panose="02010600040101010101" pitchFamily="2" charset="-122"/>
                <a:ea typeface="华文仿宋" panose="02010600040101010101" pitchFamily="2" charset="-122"/>
              </a:rPr>
              <a:t>fa=open("1.txt","rt")</a:t>
            </a:r>
          </a:p>
          <a:p>
            <a:pPr>
              <a:lnSpc>
                <a:spcPct val="150000"/>
              </a:lnSpc>
            </a:pPr>
            <a:r>
              <a:rPr lang="zh-CN" altLang="en-US" sz="2800" dirty="0">
                <a:latin typeface="华文仿宋" panose="02010600040101010101" pitchFamily="2" charset="-122"/>
                <a:ea typeface="华文仿宋" panose="02010600040101010101" pitchFamily="2" charset="-122"/>
              </a:rPr>
              <a:t>str1=fa.read()</a:t>
            </a:r>
          </a:p>
          <a:p>
            <a:pPr>
              <a:lnSpc>
                <a:spcPct val="150000"/>
              </a:lnSpc>
            </a:pPr>
            <a:r>
              <a:rPr lang="zh-CN" altLang="en-US" sz="2800" dirty="0">
                <a:latin typeface="华文仿宋" panose="02010600040101010101" pitchFamily="2" charset="-122"/>
                <a:ea typeface="华文仿宋" panose="02010600040101010101" pitchFamily="2" charset="-122"/>
              </a:rPr>
              <a:t>fa.close()</a:t>
            </a:r>
          </a:p>
          <a:p>
            <a:pPr>
              <a:lnSpc>
                <a:spcPct val="150000"/>
              </a:lnSpc>
            </a:pPr>
            <a:r>
              <a:rPr lang="zh-CN" altLang="en-US" sz="2800" dirty="0">
                <a:latin typeface="华文仿宋" panose="02010600040101010101" pitchFamily="2" charset="-122"/>
                <a:ea typeface="华文仿宋" panose="02010600040101010101" pitchFamily="2" charset="-122"/>
              </a:rPr>
              <a:t>list1=jieba.lcut(str1)</a:t>
            </a:r>
          </a:p>
          <a:p>
            <a:pPr>
              <a:lnSpc>
                <a:spcPct val="150000"/>
              </a:lnSpc>
            </a:pPr>
            <a:r>
              <a:rPr lang="zh-CN" altLang="en-US" sz="2800" dirty="0">
                <a:latin typeface="华文仿宋" panose="02010600040101010101" pitchFamily="2" charset="-122"/>
                <a:ea typeface="华文仿宋" panose="02010600040101010101" pitchFamily="2" charset="-122"/>
              </a:rPr>
              <a:t>print(list1)</a:t>
            </a:r>
          </a:p>
        </p:txBody>
      </p:sp>
      <p:sp>
        <p:nvSpPr>
          <p:cNvPr id="5" name="文本框 4"/>
          <p:cNvSpPr txBox="1"/>
          <p:nvPr/>
        </p:nvSpPr>
        <p:spPr>
          <a:xfrm>
            <a:off x="5830027" y="1299633"/>
            <a:ext cx="5311674" cy="5078313"/>
          </a:xfrm>
          <a:prstGeom prst="rect">
            <a:avLst/>
          </a:prstGeom>
          <a:noFill/>
          <a:ln>
            <a:solidFill>
              <a:schemeClr val="tx2"/>
            </a:solidFill>
          </a:ln>
        </p:spPr>
        <p:txBody>
          <a:bodyPr wrap="square" rtlCol="0">
            <a:spAutoFit/>
          </a:bodyPr>
          <a:lstStyle/>
          <a:p>
            <a:r>
              <a:rPr lang="en-US" altLang="zh-CN" dirty="0" smtClean="0"/>
              <a:t>&lt;file&gt;.open(filename,”</a:t>
            </a:r>
            <a:r>
              <a:rPr lang="zh-CN" altLang="en-US" dirty="0" smtClean="0"/>
              <a:t>打开方式</a:t>
            </a:r>
            <a:r>
              <a:rPr lang="en-US" altLang="zh-CN" dirty="0" smtClean="0"/>
              <a:t>”)</a:t>
            </a:r>
          </a:p>
          <a:p>
            <a:r>
              <a:rPr lang="en-US" altLang="zh-CN" dirty="0" smtClean="0"/>
              <a:t>#</a:t>
            </a:r>
            <a:r>
              <a:rPr lang="zh-CN" altLang="en-US" dirty="0"/>
              <a:t> </a:t>
            </a:r>
            <a:r>
              <a:rPr lang="en-US" altLang="zh-CN" dirty="0" smtClean="0"/>
              <a:t>‘r’</a:t>
            </a:r>
            <a:r>
              <a:rPr lang="zh-CN" altLang="en-US" dirty="0" smtClean="0"/>
              <a:t>只读、</a:t>
            </a:r>
            <a:r>
              <a:rPr lang="zh-CN" altLang="en-US" dirty="0"/>
              <a:t> </a:t>
            </a:r>
            <a:r>
              <a:rPr lang="en-US" altLang="zh-CN" dirty="0" smtClean="0"/>
              <a:t>‘w’</a:t>
            </a:r>
            <a:r>
              <a:rPr lang="zh-CN" altLang="en-US" dirty="0" smtClean="0"/>
              <a:t>全覆盖的写、</a:t>
            </a:r>
            <a:r>
              <a:rPr lang="zh-CN" altLang="en-US" dirty="0"/>
              <a:t> </a:t>
            </a:r>
            <a:r>
              <a:rPr lang="en-US" altLang="zh-CN" dirty="0" smtClean="0"/>
              <a:t>‘x’</a:t>
            </a:r>
            <a:r>
              <a:rPr lang="zh-CN" altLang="en-US" dirty="0" smtClean="0"/>
              <a:t>创建写、</a:t>
            </a:r>
            <a:r>
              <a:rPr lang="en-US" altLang="zh-CN" dirty="0" smtClean="0"/>
              <a:t>’a’</a:t>
            </a:r>
            <a:r>
              <a:rPr lang="zh-CN" altLang="en-US" dirty="0" smtClean="0"/>
              <a:t>追加写、</a:t>
            </a:r>
            <a:r>
              <a:rPr lang="en-US" altLang="zh-CN" dirty="0" smtClean="0"/>
              <a:t>’t’</a:t>
            </a:r>
            <a:r>
              <a:rPr lang="zh-CN" altLang="en-US" dirty="0" smtClean="0"/>
              <a:t>文本模式、</a:t>
            </a:r>
            <a:r>
              <a:rPr lang="en-US" altLang="zh-CN" dirty="0" smtClean="0"/>
              <a:t>’b’</a:t>
            </a:r>
            <a:r>
              <a:rPr lang="zh-CN" altLang="en-US" dirty="0" smtClean="0"/>
              <a:t>二进制模式</a:t>
            </a:r>
            <a:endParaRPr lang="en-US" altLang="zh-CN" dirty="0" smtClean="0"/>
          </a:p>
          <a:p>
            <a:r>
              <a:rPr lang="en-US" altLang="zh-CN" dirty="0" smtClean="0"/>
              <a:t>&lt;file&gt;.read()</a:t>
            </a:r>
          </a:p>
          <a:p>
            <a:r>
              <a:rPr lang="en-US" altLang="zh-CN" dirty="0" smtClean="0"/>
              <a:t>#</a:t>
            </a:r>
            <a:r>
              <a:rPr lang="zh-CN" altLang="en-US" dirty="0" smtClean="0"/>
              <a:t>从文件中读入所有内容，返回字符串</a:t>
            </a:r>
            <a:endParaRPr lang="en-US" altLang="zh-CN" dirty="0" smtClean="0"/>
          </a:p>
          <a:p>
            <a:r>
              <a:rPr lang="en-US" altLang="zh-CN" dirty="0" smtClean="0"/>
              <a:t>&lt;file&gt;.</a:t>
            </a:r>
            <a:r>
              <a:rPr lang="en-US" altLang="zh-CN" dirty="0" err="1" smtClean="0"/>
              <a:t>readline</a:t>
            </a:r>
            <a:r>
              <a:rPr lang="en-US" altLang="zh-CN" dirty="0" smtClean="0"/>
              <a:t>()</a:t>
            </a:r>
          </a:p>
          <a:p>
            <a:r>
              <a:rPr lang="en-US" altLang="zh-CN" dirty="0" smtClean="0"/>
              <a:t>#</a:t>
            </a:r>
            <a:r>
              <a:rPr lang="zh-CN" altLang="en-US" dirty="0" smtClean="0"/>
              <a:t>从文件中读入一行内容，返回字符串</a:t>
            </a:r>
            <a:endParaRPr lang="en-US" altLang="zh-CN" dirty="0" smtClean="0"/>
          </a:p>
          <a:p>
            <a:r>
              <a:rPr lang="en-US" altLang="zh-CN" dirty="0"/>
              <a:t>&lt;file&gt;.</a:t>
            </a:r>
            <a:r>
              <a:rPr lang="en-US" altLang="zh-CN" dirty="0" err="1" smtClean="0"/>
              <a:t>readlines</a:t>
            </a:r>
            <a:r>
              <a:rPr lang="en-US" altLang="zh-CN" dirty="0" smtClean="0"/>
              <a:t>()</a:t>
            </a:r>
          </a:p>
          <a:p>
            <a:r>
              <a:rPr lang="en-US" altLang="zh-CN" dirty="0" smtClean="0"/>
              <a:t>#</a:t>
            </a:r>
            <a:r>
              <a:rPr lang="zh-CN" altLang="en-US" dirty="0"/>
              <a:t>从文件中</a:t>
            </a:r>
            <a:r>
              <a:rPr lang="zh-CN" altLang="en-US" dirty="0" smtClean="0"/>
              <a:t>读入所有内容，以每行为元素返回一个列表</a:t>
            </a:r>
            <a:endParaRPr lang="en-US" altLang="zh-CN" dirty="0"/>
          </a:p>
          <a:p>
            <a:r>
              <a:rPr lang="en-US" altLang="zh-CN" dirty="0"/>
              <a:t>&lt;file&gt;.</a:t>
            </a:r>
            <a:r>
              <a:rPr lang="en-US" altLang="zh-CN" dirty="0" err="1"/>
              <a:t>readline</a:t>
            </a:r>
            <a:r>
              <a:rPr lang="en-US" altLang="zh-CN" dirty="0"/>
              <a:t>()	#</a:t>
            </a:r>
            <a:r>
              <a:rPr lang="zh-CN" altLang="en-US" dirty="0"/>
              <a:t>从文件中读入一行内容</a:t>
            </a:r>
            <a:endParaRPr lang="en-US" altLang="zh-CN" dirty="0"/>
          </a:p>
          <a:p>
            <a:r>
              <a:rPr lang="en-US" altLang="zh-CN" dirty="0" smtClean="0"/>
              <a:t>============================</a:t>
            </a:r>
          </a:p>
          <a:p>
            <a:r>
              <a:rPr lang="en-US" altLang="zh-CN" dirty="0" smtClean="0"/>
              <a:t>&lt;file&gt;.write(s)	#</a:t>
            </a:r>
            <a:r>
              <a:rPr lang="zh-CN" altLang="en-US" dirty="0" smtClean="0"/>
              <a:t>向文件写入字符串</a:t>
            </a:r>
            <a:endParaRPr lang="en-US" altLang="zh-CN" dirty="0" smtClean="0"/>
          </a:p>
          <a:p>
            <a:r>
              <a:rPr lang="en-US" altLang="zh-CN" dirty="0" smtClean="0"/>
              <a:t>&lt;</a:t>
            </a:r>
            <a:r>
              <a:rPr lang="en-US" altLang="zh-CN" dirty="0"/>
              <a:t>file&gt;.</a:t>
            </a:r>
            <a:r>
              <a:rPr lang="en-US" altLang="zh-CN" dirty="0" err="1" smtClean="0"/>
              <a:t>writelines</a:t>
            </a:r>
            <a:r>
              <a:rPr lang="en-US" altLang="zh-CN" dirty="0" smtClean="0"/>
              <a:t>(s</a:t>
            </a:r>
            <a:r>
              <a:rPr lang="en-US" altLang="zh-CN" dirty="0"/>
              <a:t>)	</a:t>
            </a:r>
            <a:endParaRPr lang="en-US" altLang="zh-CN" dirty="0" smtClean="0"/>
          </a:p>
          <a:p>
            <a:r>
              <a:rPr lang="en-US" altLang="zh-CN" dirty="0" smtClean="0"/>
              <a:t>#</a:t>
            </a:r>
            <a:r>
              <a:rPr lang="zh-CN" altLang="en-US" dirty="0"/>
              <a:t>向文件</a:t>
            </a:r>
            <a:r>
              <a:rPr lang="zh-CN" altLang="en-US" dirty="0" smtClean="0"/>
              <a:t>写入一个列表</a:t>
            </a:r>
            <a:r>
              <a:rPr lang="en-US" altLang="zh-CN" dirty="0" smtClean="0"/>
              <a:t>s</a:t>
            </a:r>
          </a:p>
          <a:p>
            <a:r>
              <a:rPr lang="en-US" altLang="zh-CN" dirty="0"/>
              <a:t>&lt;file</a:t>
            </a:r>
            <a:r>
              <a:rPr lang="en-US" altLang="zh-CN" dirty="0" smtClean="0"/>
              <a:t>&gt;.seek(offset)</a:t>
            </a:r>
            <a:r>
              <a:rPr lang="en-US" altLang="zh-CN" dirty="0"/>
              <a:t>	</a:t>
            </a:r>
            <a:endParaRPr lang="en-US" altLang="zh-CN" dirty="0" smtClean="0"/>
          </a:p>
          <a:p>
            <a:r>
              <a:rPr lang="en-US" altLang="zh-CN" dirty="0" smtClean="0"/>
              <a:t>#</a:t>
            </a:r>
            <a:r>
              <a:rPr lang="zh-CN" altLang="en-US" dirty="0" smtClean="0"/>
              <a:t>改变当前文件操作的位置，</a:t>
            </a:r>
            <a:r>
              <a:rPr lang="en-US" altLang="zh-CN" dirty="0" smtClean="0"/>
              <a:t>0</a:t>
            </a:r>
            <a:r>
              <a:rPr lang="zh-CN" altLang="en-US" dirty="0" smtClean="0"/>
              <a:t>为文件开头，</a:t>
            </a:r>
            <a:r>
              <a:rPr lang="en-US" altLang="zh-CN" dirty="0" smtClean="0"/>
              <a:t>1</a:t>
            </a:r>
            <a:r>
              <a:rPr lang="zh-CN" altLang="en-US" dirty="0" smtClean="0"/>
              <a:t>为当前位置，</a:t>
            </a:r>
            <a:r>
              <a:rPr lang="en-US" altLang="zh-CN" dirty="0" smtClean="0"/>
              <a:t>2</a:t>
            </a:r>
            <a:r>
              <a:rPr lang="zh-CN" altLang="en-US" dirty="0" smtClean="0"/>
              <a:t>为文件结尾</a:t>
            </a:r>
            <a:endParaRPr lang="zh-CN" altLang="en-US" dirty="0"/>
          </a:p>
        </p:txBody>
      </p:sp>
      <p:sp>
        <p:nvSpPr>
          <p:cNvPr id="6" name="文本框 5"/>
          <p:cNvSpPr txBox="1"/>
          <p:nvPr/>
        </p:nvSpPr>
        <p:spPr>
          <a:xfrm>
            <a:off x="5830027" y="637116"/>
            <a:ext cx="1261884" cy="523220"/>
          </a:xfrm>
          <a:prstGeom prst="rect">
            <a:avLst/>
          </a:prstGeom>
          <a:noFill/>
        </p:spPr>
        <p:txBody>
          <a:bodyPr wrap="none" rtlCol="0">
            <a:spAutoFit/>
          </a:bodyPr>
          <a:lstStyle/>
          <a:p>
            <a:r>
              <a:rPr lang="zh-CN" altLang="en-US" sz="2800" dirty="0" smtClean="0">
                <a:latin typeface="华文仿宋" panose="02010600040101010101" pitchFamily="2" charset="-122"/>
                <a:ea typeface="华文仿宋" panose="02010600040101010101" pitchFamily="2" charset="-122"/>
              </a:rPr>
              <a:t>补充：</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68524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65150" y="406400"/>
            <a:ext cx="1980029" cy="523220"/>
          </a:xfrm>
          <a:prstGeom prst="rect">
            <a:avLst/>
          </a:prstGeom>
          <a:noFill/>
        </p:spPr>
        <p:txBody>
          <a:bodyPr wrap="none" rtlCol="0">
            <a:spAutoFit/>
          </a:bodyPr>
          <a:lstStyle/>
          <a:p>
            <a:r>
              <a:rPr lang="zh-CN" altLang="en-US" sz="2800" dirty="0" smtClean="0">
                <a:latin typeface="华文仿宋" panose="02010600040101010101" pitchFamily="2" charset="-122"/>
                <a:ea typeface="华文仿宋" panose="02010600040101010101" pitchFamily="2" charset="-122"/>
              </a:rPr>
              <a:t>自定义函数</a:t>
            </a:r>
            <a:endParaRPr lang="zh-CN" altLang="en-US" sz="2800" dirty="0">
              <a:latin typeface="华文仿宋" panose="02010600040101010101" pitchFamily="2" charset="-122"/>
              <a:ea typeface="华文仿宋" panose="02010600040101010101" pitchFamily="2" charset="-122"/>
            </a:endParaRPr>
          </a:p>
        </p:txBody>
      </p:sp>
      <p:sp>
        <p:nvSpPr>
          <p:cNvPr id="2" name="矩形 1"/>
          <p:cNvSpPr/>
          <p:nvPr/>
        </p:nvSpPr>
        <p:spPr>
          <a:xfrm>
            <a:off x="762000" y="1289735"/>
            <a:ext cx="3663950" cy="2209387"/>
          </a:xfrm>
          <a:prstGeom prst="rect">
            <a:avLst/>
          </a:prstGeom>
          <a:ln>
            <a:solidFill>
              <a:schemeClr val="tx2"/>
            </a:solidFill>
          </a:ln>
        </p:spPr>
        <p:txBody>
          <a:bodyPr wrap="square">
            <a:spAutoFit/>
          </a:bodyPr>
          <a:lstStyle/>
          <a:p>
            <a:pPr>
              <a:lnSpc>
                <a:spcPct val="200000"/>
              </a:lnSpc>
            </a:pPr>
            <a:r>
              <a:rPr lang="en-US" altLang="zh-CN" sz="2400" dirty="0" err="1">
                <a:latin typeface="华文仿宋" panose="02010600040101010101" pitchFamily="2" charset="-122"/>
                <a:ea typeface="华文仿宋" panose="02010600040101010101" pitchFamily="2" charset="-122"/>
              </a:rPr>
              <a:t>def</a:t>
            </a:r>
            <a:r>
              <a:rPr lang="en-US" altLang="zh-CN" sz="2400" dirty="0">
                <a:latin typeface="华文仿宋" panose="02010600040101010101" pitchFamily="2" charset="-122"/>
                <a:ea typeface="华文仿宋" panose="02010600040101010101" pitchFamily="2" charset="-122"/>
              </a:rPr>
              <a:t> </a:t>
            </a:r>
            <a:r>
              <a:rPr lang="en-US" altLang="zh-CN" sz="2400" dirty="0" smtClean="0">
                <a:latin typeface="华文仿宋" panose="02010600040101010101" pitchFamily="2" charset="-122"/>
                <a:ea typeface="华文仿宋" panose="02010600040101010101" pitchFamily="2" charset="-122"/>
              </a:rPr>
              <a:t> </a:t>
            </a:r>
            <a:r>
              <a:rPr lang="zh-CN" altLang="en-US" sz="2400" dirty="0" smtClean="0">
                <a:latin typeface="华文仿宋" panose="02010600040101010101" pitchFamily="2" charset="-122"/>
                <a:ea typeface="华文仿宋" panose="02010600040101010101" pitchFamily="2" charset="-122"/>
              </a:rPr>
              <a:t>函数名</a:t>
            </a:r>
            <a:r>
              <a:rPr lang="en-US" altLang="zh-CN" sz="2400" dirty="0" smtClean="0">
                <a:latin typeface="华文仿宋" panose="02010600040101010101" pitchFamily="2" charset="-122"/>
                <a:ea typeface="华文仿宋" panose="02010600040101010101" pitchFamily="2" charset="-122"/>
              </a:rPr>
              <a:t>( </a:t>
            </a:r>
            <a:r>
              <a:rPr lang="zh-CN" altLang="en-US" sz="2400" dirty="0" smtClean="0">
                <a:latin typeface="华文仿宋" panose="02010600040101010101" pitchFamily="2" charset="-122"/>
                <a:ea typeface="华文仿宋" panose="02010600040101010101" pitchFamily="2" charset="-122"/>
              </a:rPr>
              <a:t>参数</a:t>
            </a:r>
            <a:r>
              <a:rPr lang="en-US" altLang="zh-CN" sz="2400" dirty="0" smtClean="0">
                <a:latin typeface="华文仿宋" panose="02010600040101010101" pitchFamily="2" charset="-122"/>
                <a:ea typeface="华文仿宋" panose="02010600040101010101" pitchFamily="2" charset="-122"/>
              </a:rPr>
              <a:t> </a:t>
            </a:r>
            <a:r>
              <a:rPr lang="en-US" altLang="zh-CN" sz="2400" dirty="0">
                <a:latin typeface="华文仿宋" panose="02010600040101010101" pitchFamily="2" charset="-122"/>
                <a:ea typeface="华文仿宋" panose="02010600040101010101" pitchFamily="2" charset="-122"/>
              </a:rPr>
              <a:t>): </a:t>
            </a:r>
            <a:endParaRPr lang="en-US" altLang="zh-CN" sz="2400" dirty="0" smtClean="0">
              <a:latin typeface="华文仿宋" panose="02010600040101010101" pitchFamily="2" charset="-122"/>
              <a:ea typeface="华文仿宋" panose="02010600040101010101" pitchFamily="2" charset="-122"/>
            </a:endParaRPr>
          </a:p>
          <a:p>
            <a:pPr>
              <a:lnSpc>
                <a:spcPct val="200000"/>
              </a:lnSpc>
            </a:pPr>
            <a:r>
              <a:rPr lang="en-US" altLang="zh-CN" sz="2400" dirty="0">
                <a:latin typeface="华文仿宋" panose="02010600040101010101" pitchFamily="2" charset="-122"/>
                <a:ea typeface="华文仿宋" panose="02010600040101010101" pitchFamily="2" charset="-122"/>
              </a:rPr>
              <a:t> </a:t>
            </a:r>
            <a:r>
              <a:rPr lang="en-US" altLang="zh-CN" sz="2400" dirty="0" smtClean="0">
                <a:latin typeface="华文仿宋" panose="02010600040101010101" pitchFamily="2" charset="-122"/>
                <a:ea typeface="华文仿宋" panose="02010600040101010101" pitchFamily="2" charset="-122"/>
              </a:rPr>
              <a:t>   </a:t>
            </a:r>
            <a:r>
              <a:rPr lang="zh-CN" altLang="en-US" sz="2400" dirty="0" smtClean="0">
                <a:latin typeface="华文仿宋" panose="02010600040101010101" pitchFamily="2" charset="-122"/>
                <a:ea typeface="华文仿宋" panose="02010600040101010101" pitchFamily="2" charset="-122"/>
              </a:rPr>
              <a:t>函数功能代码</a:t>
            </a:r>
            <a:endParaRPr lang="en-US" altLang="zh-CN" sz="2400" dirty="0" smtClean="0">
              <a:latin typeface="华文仿宋" panose="02010600040101010101" pitchFamily="2" charset="-122"/>
              <a:ea typeface="华文仿宋" panose="02010600040101010101" pitchFamily="2" charset="-122"/>
            </a:endParaRPr>
          </a:p>
          <a:p>
            <a:pPr>
              <a:lnSpc>
                <a:spcPct val="200000"/>
              </a:lnSpc>
            </a:pPr>
            <a:r>
              <a:rPr lang="en-US" altLang="zh-CN" sz="2400" dirty="0" smtClean="0">
                <a:latin typeface="华文仿宋" panose="02010600040101010101" pitchFamily="2" charset="-122"/>
                <a:ea typeface="华文仿宋" panose="02010600040101010101" pitchFamily="2" charset="-122"/>
              </a:rPr>
              <a:t>    return  [</a:t>
            </a:r>
            <a:r>
              <a:rPr lang="en-US" altLang="zh-CN" sz="2400" dirty="0">
                <a:latin typeface="华文仿宋" panose="02010600040101010101" pitchFamily="2" charset="-122"/>
                <a:ea typeface="华文仿宋" panose="02010600040101010101" pitchFamily="2" charset="-122"/>
              </a:rPr>
              <a:t>expression]</a:t>
            </a:r>
            <a:endParaRPr lang="zh-CN" altLang="en-US" sz="2400" dirty="0">
              <a:latin typeface="华文仿宋" panose="02010600040101010101" pitchFamily="2" charset="-122"/>
              <a:ea typeface="华文仿宋" panose="02010600040101010101" pitchFamily="2" charset="-122"/>
            </a:endParaRPr>
          </a:p>
        </p:txBody>
      </p:sp>
      <p:sp>
        <p:nvSpPr>
          <p:cNvPr id="3" name="文本框 2"/>
          <p:cNvSpPr txBox="1"/>
          <p:nvPr/>
        </p:nvSpPr>
        <p:spPr>
          <a:xfrm>
            <a:off x="6791019" y="1289735"/>
            <a:ext cx="5067060" cy="5262979"/>
          </a:xfrm>
          <a:prstGeom prst="rect">
            <a:avLst/>
          </a:prstGeom>
          <a:noFill/>
          <a:ln>
            <a:solidFill>
              <a:schemeClr val="accent6"/>
            </a:solidFill>
          </a:ln>
        </p:spPr>
        <p:txBody>
          <a:bodyPr wrap="square" rtlCol="0">
            <a:spAutoFit/>
          </a:bodyPr>
          <a:lstStyle/>
          <a:p>
            <a:r>
              <a:rPr lang="en-US" altLang="zh-CN" sz="2400" dirty="0" err="1" smtClean="0">
                <a:solidFill>
                  <a:srgbClr val="FFFF00"/>
                </a:solidFill>
                <a:latin typeface="华文仿宋" panose="02010600040101010101" pitchFamily="2" charset="-122"/>
                <a:ea typeface="华文仿宋" panose="02010600040101010101" pitchFamily="2" charset="-122"/>
              </a:rPr>
              <a:t>def</a:t>
            </a:r>
            <a:r>
              <a:rPr lang="en-US" altLang="zh-CN" sz="2400" dirty="0" smtClean="0">
                <a:solidFill>
                  <a:srgbClr val="FFFF00"/>
                </a:solidFill>
                <a:latin typeface="华文仿宋" panose="02010600040101010101" pitchFamily="2" charset="-122"/>
                <a:ea typeface="华文仿宋" panose="02010600040101010101" pitchFamily="2" charset="-122"/>
              </a:rPr>
              <a:t>    f1(n):</a:t>
            </a:r>
          </a:p>
          <a:p>
            <a:r>
              <a:rPr lang="en-US" altLang="zh-CN" sz="2400" dirty="0">
                <a:solidFill>
                  <a:srgbClr val="FFFF00"/>
                </a:solidFill>
                <a:latin typeface="华文仿宋" panose="02010600040101010101" pitchFamily="2" charset="-122"/>
                <a:ea typeface="华文仿宋" panose="02010600040101010101" pitchFamily="2" charset="-122"/>
              </a:rPr>
              <a:t>	</a:t>
            </a:r>
            <a:r>
              <a:rPr lang="en-US" altLang="zh-CN" sz="2400" dirty="0" smtClean="0">
                <a:solidFill>
                  <a:srgbClr val="FFFF00"/>
                </a:solidFill>
                <a:latin typeface="华文仿宋" panose="02010600040101010101" pitchFamily="2" charset="-122"/>
                <a:ea typeface="华文仿宋" panose="02010600040101010101" pitchFamily="2" charset="-122"/>
              </a:rPr>
              <a:t>if  n%2==0:</a:t>
            </a:r>
          </a:p>
          <a:p>
            <a:r>
              <a:rPr lang="en-US" altLang="zh-CN" sz="2400" dirty="0">
                <a:solidFill>
                  <a:srgbClr val="FFFF00"/>
                </a:solidFill>
                <a:latin typeface="华文仿宋" panose="02010600040101010101" pitchFamily="2" charset="-122"/>
                <a:ea typeface="华文仿宋" panose="02010600040101010101" pitchFamily="2" charset="-122"/>
              </a:rPr>
              <a:t>	</a:t>
            </a:r>
            <a:r>
              <a:rPr lang="en-US" altLang="zh-CN" sz="2400" dirty="0" smtClean="0">
                <a:solidFill>
                  <a:srgbClr val="FFFF00"/>
                </a:solidFill>
                <a:latin typeface="华文仿宋" panose="02010600040101010101" pitchFamily="2" charset="-122"/>
                <a:ea typeface="华文仿宋" panose="02010600040101010101" pitchFamily="2" charset="-122"/>
              </a:rPr>
              <a:t>	return  True</a:t>
            </a:r>
          </a:p>
          <a:p>
            <a:r>
              <a:rPr lang="en-US" altLang="zh-CN" sz="2400" dirty="0">
                <a:solidFill>
                  <a:srgbClr val="FFFF00"/>
                </a:solidFill>
                <a:latin typeface="华文仿宋" panose="02010600040101010101" pitchFamily="2" charset="-122"/>
                <a:ea typeface="华文仿宋" panose="02010600040101010101" pitchFamily="2" charset="-122"/>
              </a:rPr>
              <a:t>	</a:t>
            </a:r>
            <a:r>
              <a:rPr lang="en-US" altLang="zh-CN" sz="2400" dirty="0" smtClean="0">
                <a:solidFill>
                  <a:srgbClr val="FFFF00"/>
                </a:solidFill>
                <a:latin typeface="华文仿宋" panose="02010600040101010101" pitchFamily="2" charset="-122"/>
                <a:ea typeface="华文仿宋" panose="02010600040101010101" pitchFamily="2" charset="-122"/>
              </a:rPr>
              <a:t>else:</a:t>
            </a:r>
          </a:p>
          <a:p>
            <a:r>
              <a:rPr lang="en-US" altLang="zh-CN" sz="2400" dirty="0">
                <a:solidFill>
                  <a:srgbClr val="FFFF00"/>
                </a:solidFill>
                <a:latin typeface="华文仿宋" panose="02010600040101010101" pitchFamily="2" charset="-122"/>
                <a:ea typeface="华文仿宋" panose="02010600040101010101" pitchFamily="2" charset="-122"/>
              </a:rPr>
              <a:t>	</a:t>
            </a:r>
            <a:r>
              <a:rPr lang="en-US" altLang="zh-CN" sz="2400" dirty="0" smtClean="0">
                <a:solidFill>
                  <a:srgbClr val="FFFF00"/>
                </a:solidFill>
                <a:latin typeface="华文仿宋" panose="02010600040101010101" pitchFamily="2" charset="-122"/>
                <a:ea typeface="华文仿宋" panose="02010600040101010101" pitchFamily="2" charset="-122"/>
              </a:rPr>
              <a:t>	return  False</a:t>
            </a:r>
          </a:p>
          <a:p>
            <a:endParaRPr lang="en-US" altLang="zh-CN" sz="2400" dirty="0">
              <a:latin typeface="华文仿宋" panose="02010600040101010101" pitchFamily="2" charset="-122"/>
              <a:ea typeface="华文仿宋" panose="02010600040101010101" pitchFamily="2" charset="-122"/>
            </a:endParaRPr>
          </a:p>
          <a:p>
            <a:r>
              <a:rPr lang="en-US" altLang="zh-CN" sz="2400" dirty="0">
                <a:latin typeface="华文仿宋" panose="02010600040101010101" pitchFamily="2" charset="-122"/>
                <a:ea typeface="华文仿宋" panose="02010600040101010101" pitchFamily="2" charset="-122"/>
              </a:rPr>
              <a:t>a = </a:t>
            </a:r>
            <a:r>
              <a:rPr lang="en-US" altLang="zh-CN" sz="2400" dirty="0" err="1">
                <a:latin typeface="华文仿宋" panose="02010600040101010101" pitchFamily="2" charset="-122"/>
                <a:ea typeface="华文仿宋" panose="02010600040101010101" pitchFamily="2" charset="-122"/>
              </a:rPr>
              <a:t>eval</a:t>
            </a:r>
            <a:r>
              <a:rPr lang="en-US" altLang="zh-CN" sz="2400" dirty="0">
                <a:latin typeface="华文仿宋" panose="02010600040101010101" pitchFamily="2" charset="-122"/>
                <a:ea typeface="华文仿宋" panose="02010600040101010101" pitchFamily="2" charset="-122"/>
              </a:rPr>
              <a:t>(input("</a:t>
            </a:r>
            <a:r>
              <a:rPr lang="zh-CN" altLang="en-US" sz="2400" dirty="0">
                <a:latin typeface="华文仿宋" panose="02010600040101010101" pitchFamily="2" charset="-122"/>
                <a:ea typeface="华文仿宋" panose="02010600040101010101" pitchFamily="2" charset="-122"/>
              </a:rPr>
              <a:t>请输入一个数</a:t>
            </a:r>
            <a:r>
              <a:rPr lang="en-US" altLang="zh-CN" sz="2400" dirty="0">
                <a:latin typeface="华文仿宋" panose="02010600040101010101" pitchFamily="2" charset="-122"/>
                <a:ea typeface="华文仿宋" panose="02010600040101010101" pitchFamily="2" charset="-122"/>
              </a:rPr>
              <a:t>:"))</a:t>
            </a:r>
          </a:p>
          <a:p>
            <a:r>
              <a:rPr lang="en-US" altLang="zh-CN" sz="2400" dirty="0">
                <a:latin typeface="华文仿宋" panose="02010600040101010101" pitchFamily="2" charset="-122"/>
                <a:ea typeface="华文仿宋" panose="02010600040101010101" pitchFamily="2" charset="-122"/>
              </a:rPr>
              <a:t>result=f1(a)</a:t>
            </a:r>
          </a:p>
          <a:p>
            <a:r>
              <a:rPr lang="en-US" altLang="zh-CN" sz="2400" dirty="0">
                <a:latin typeface="华文仿宋" panose="02010600040101010101" pitchFamily="2" charset="-122"/>
                <a:ea typeface="华文仿宋" panose="02010600040101010101" pitchFamily="2" charset="-122"/>
              </a:rPr>
              <a:t>if result :</a:t>
            </a:r>
          </a:p>
          <a:p>
            <a:r>
              <a:rPr lang="en-US" altLang="zh-CN" sz="2400" dirty="0">
                <a:latin typeface="华文仿宋" panose="02010600040101010101" pitchFamily="2" charset="-122"/>
                <a:ea typeface="华文仿宋" panose="02010600040101010101" pitchFamily="2" charset="-122"/>
              </a:rPr>
              <a:t>    print("{}</a:t>
            </a:r>
            <a:r>
              <a:rPr lang="zh-CN" altLang="en-US" sz="2400" dirty="0">
                <a:latin typeface="华文仿宋" panose="02010600040101010101" pitchFamily="2" charset="-122"/>
                <a:ea typeface="华文仿宋" panose="02010600040101010101" pitchFamily="2" charset="-122"/>
              </a:rPr>
              <a:t>是偶数</a:t>
            </a:r>
            <a:r>
              <a:rPr lang="en-US" altLang="zh-CN" sz="2400" dirty="0">
                <a:latin typeface="华文仿宋" panose="02010600040101010101" pitchFamily="2" charset="-122"/>
                <a:ea typeface="华文仿宋" panose="02010600040101010101" pitchFamily="2" charset="-122"/>
              </a:rPr>
              <a:t>".format(a))</a:t>
            </a:r>
          </a:p>
          <a:p>
            <a:r>
              <a:rPr lang="en-US" altLang="zh-CN" sz="2400" dirty="0">
                <a:latin typeface="华文仿宋" panose="02010600040101010101" pitchFamily="2" charset="-122"/>
                <a:ea typeface="华文仿宋" panose="02010600040101010101" pitchFamily="2" charset="-122"/>
              </a:rPr>
              <a:t>else:</a:t>
            </a:r>
          </a:p>
          <a:p>
            <a:r>
              <a:rPr lang="en-US" altLang="zh-CN" sz="2400" dirty="0">
                <a:latin typeface="华文仿宋" panose="02010600040101010101" pitchFamily="2" charset="-122"/>
                <a:ea typeface="华文仿宋" panose="02010600040101010101" pitchFamily="2" charset="-122"/>
              </a:rPr>
              <a:t>    print("{}</a:t>
            </a:r>
            <a:r>
              <a:rPr lang="zh-CN" altLang="en-US" sz="2400" dirty="0">
                <a:latin typeface="华文仿宋" panose="02010600040101010101" pitchFamily="2" charset="-122"/>
                <a:ea typeface="华文仿宋" panose="02010600040101010101" pitchFamily="2" charset="-122"/>
              </a:rPr>
              <a:t>是奇数</a:t>
            </a:r>
            <a:r>
              <a:rPr lang="en-US" altLang="zh-CN" sz="2400" dirty="0">
                <a:latin typeface="华文仿宋" panose="02010600040101010101" pitchFamily="2" charset="-122"/>
                <a:ea typeface="华文仿宋" panose="02010600040101010101" pitchFamily="2" charset="-122"/>
              </a:rPr>
              <a:t>".format(a))</a:t>
            </a:r>
          </a:p>
          <a:p>
            <a:r>
              <a:rPr lang="en-US" altLang="zh-CN" sz="2400" dirty="0">
                <a:latin typeface="华文仿宋" panose="02010600040101010101" pitchFamily="2" charset="-122"/>
                <a:ea typeface="华文仿宋" panose="02010600040101010101" pitchFamily="2" charset="-122"/>
              </a:rPr>
              <a:t> </a:t>
            </a:r>
            <a:endParaRPr lang="en-US" altLang="zh-CN" sz="2400" dirty="0" smtClean="0">
              <a:latin typeface="华文仿宋" panose="02010600040101010101" pitchFamily="2" charset="-122"/>
              <a:ea typeface="华文仿宋" panose="02010600040101010101" pitchFamily="2" charset="-122"/>
            </a:endParaRPr>
          </a:p>
          <a:p>
            <a:endParaRPr lang="zh-CN" altLang="en-US" sz="2400" dirty="0">
              <a:latin typeface="华文仿宋" panose="02010600040101010101" pitchFamily="2" charset="-122"/>
              <a:ea typeface="华文仿宋" panose="02010600040101010101" pitchFamily="2" charset="-122"/>
            </a:endParaRPr>
          </a:p>
        </p:txBody>
      </p:sp>
      <p:sp>
        <p:nvSpPr>
          <p:cNvPr id="5" name="文本框 4"/>
          <p:cNvSpPr txBox="1"/>
          <p:nvPr/>
        </p:nvSpPr>
        <p:spPr>
          <a:xfrm>
            <a:off x="762000" y="3859237"/>
            <a:ext cx="5463104" cy="2677656"/>
          </a:xfrm>
          <a:prstGeom prst="rect">
            <a:avLst/>
          </a:prstGeom>
          <a:noFill/>
          <a:ln>
            <a:solidFill>
              <a:schemeClr val="accent6"/>
            </a:solidFill>
          </a:ln>
        </p:spPr>
        <p:txBody>
          <a:bodyPr wrap="square" rtlCol="0">
            <a:spAutoFit/>
          </a:bodyPr>
          <a:lstStyle/>
          <a:p>
            <a:r>
              <a:rPr lang="en-US" altLang="zh-CN" sz="2400" dirty="0" err="1" smtClean="0">
                <a:solidFill>
                  <a:srgbClr val="FFFF00"/>
                </a:solidFill>
              </a:rPr>
              <a:t>def</a:t>
            </a:r>
            <a:r>
              <a:rPr lang="en-US" altLang="zh-CN" sz="2400" dirty="0" smtClean="0">
                <a:solidFill>
                  <a:srgbClr val="FFFF00"/>
                </a:solidFill>
              </a:rPr>
              <a:t>    f2(n):</a:t>
            </a:r>
          </a:p>
          <a:p>
            <a:r>
              <a:rPr lang="en-US" altLang="zh-CN" sz="2400" dirty="0">
                <a:solidFill>
                  <a:srgbClr val="FFFF00"/>
                </a:solidFill>
              </a:rPr>
              <a:t>	</a:t>
            </a:r>
            <a:r>
              <a:rPr lang="en-US" altLang="zh-CN" sz="2400" dirty="0" smtClean="0">
                <a:solidFill>
                  <a:srgbClr val="FFFF00"/>
                </a:solidFill>
              </a:rPr>
              <a:t>if  n &lt;2:</a:t>
            </a:r>
          </a:p>
          <a:p>
            <a:r>
              <a:rPr lang="en-US" altLang="zh-CN" sz="2400" dirty="0">
                <a:solidFill>
                  <a:srgbClr val="FFFF00"/>
                </a:solidFill>
              </a:rPr>
              <a:t>	</a:t>
            </a:r>
            <a:r>
              <a:rPr lang="en-US" altLang="zh-CN" sz="2400" dirty="0" smtClean="0">
                <a:solidFill>
                  <a:srgbClr val="FFFF00"/>
                </a:solidFill>
              </a:rPr>
              <a:t>	return False</a:t>
            </a:r>
          </a:p>
          <a:p>
            <a:r>
              <a:rPr lang="en-US" altLang="zh-CN" sz="2400" dirty="0">
                <a:solidFill>
                  <a:srgbClr val="FFFF00"/>
                </a:solidFill>
              </a:rPr>
              <a:t>	</a:t>
            </a:r>
            <a:r>
              <a:rPr lang="en-US" altLang="zh-CN" sz="2400" dirty="0" smtClean="0">
                <a:solidFill>
                  <a:srgbClr val="FFFF00"/>
                </a:solidFill>
              </a:rPr>
              <a:t>for </a:t>
            </a:r>
            <a:r>
              <a:rPr lang="en-US" altLang="zh-CN" sz="2400" dirty="0" err="1" smtClean="0">
                <a:solidFill>
                  <a:srgbClr val="FFFF00"/>
                </a:solidFill>
              </a:rPr>
              <a:t>i</a:t>
            </a:r>
            <a:r>
              <a:rPr lang="en-US" altLang="zh-CN" sz="2400" dirty="0" smtClean="0">
                <a:solidFill>
                  <a:srgbClr val="FFFF00"/>
                </a:solidFill>
              </a:rPr>
              <a:t>  range(2,int(</a:t>
            </a:r>
            <a:r>
              <a:rPr lang="en-US" altLang="zh-CN" sz="2400" dirty="0" err="1" smtClean="0">
                <a:solidFill>
                  <a:srgbClr val="FFFF00"/>
                </a:solidFill>
              </a:rPr>
              <a:t>Math.sqrt</a:t>
            </a:r>
            <a:r>
              <a:rPr lang="en-US" altLang="zh-CN" sz="2400" dirty="0" smtClean="0">
                <a:solidFill>
                  <a:srgbClr val="FFFF00"/>
                </a:solidFill>
              </a:rPr>
              <a:t>(n))+1):</a:t>
            </a:r>
          </a:p>
          <a:p>
            <a:r>
              <a:rPr lang="en-US" altLang="zh-CN" sz="2400" dirty="0">
                <a:solidFill>
                  <a:srgbClr val="FFFF00"/>
                </a:solidFill>
              </a:rPr>
              <a:t>	</a:t>
            </a:r>
            <a:r>
              <a:rPr lang="en-US" altLang="zh-CN" sz="2400" dirty="0" smtClean="0">
                <a:solidFill>
                  <a:srgbClr val="FFFF00"/>
                </a:solidFill>
              </a:rPr>
              <a:t>	if </a:t>
            </a:r>
            <a:r>
              <a:rPr lang="en-US" altLang="zh-CN" sz="2400" dirty="0" err="1" smtClean="0">
                <a:solidFill>
                  <a:srgbClr val="FFFF00"/>
                </a:solidFill>
              </a:rPr>
              <a:t>n%i</a:t>
            </a:r>
            <a:r>
              <a:rPr lang="en-US" altLang="zh-CN" sz="2400" dirty="0" smtClean="0">
                <a:solidFill>
                  <a:srgbClr val="FFFF00"/>
                </a:solidFill>
              </a:rPr>
              <a:t>==0:</a:t>
            </a:r>
          </a:p>
          <a:p>
            <a:r>
              <a:rPr lang="en-US" altLang="zh-CN" sz="2400" dirty="0" smtClean="0">
                <a:solidFill>
                  <a:srgbClr val="FFFF00"/>
                </a:solidFill>
              </a:rPr>
              <a:t>	</a:t>
            </a:r>
            <a:r>
              <a:rPr lang="en-US" altLang="zh-CN" sz="2400" dirty="0">
                <a:solidFill>
                  <a:srgbClr val="FFFF00"/>
                </a:solidFill>
              </a:rPr>
              <a:t>	</a:t>
            </a:r>
            <a:r>
              <a:rPr lang="en-US" altLang="zh-CN" sz="2400" dirty="0" smtClean="0">
                <a:solidFill>
                  <a:srgbClr val="FFFF00"/>
                </a:solidFill>
              </a:rPr>
              <a:t>	return  False</a:t>
            </a:r>
          </a:p>
          <a:p>
            <a:r>
              <a:rPr lang="en-US" altLang="zh-CN" sz="2400" dirty="0">
                <a:solidFill>
                  <a:srgbClr val="FFFF00"/>
                </a:solidFill>
              </a:rPr>
              <a:t>	</a:t>
            </a:r>
            <a:r>
              <a:rPr lang="en-US" altLang="zh-CN" sz="2400" dirty="0" smtClean="0">
                <a:solidFill>
                  <a:srgbClr val="FFFF00"/>
                </a:solidFill>
              </a:rPr>
              <a:t>return True</a:t>
            </a:r>
            <a:endParaRPr lang="zh-CN" altLang="en-US" sz="2400" dirty="0">
              <a:solidFill>
                <a:srgbClr val="FFFF00"/>
              </a:solidFill>
            </a:endParaRPr>
          </a:p>
        </p:txBody>
      </p:sp>
    </p:spTree>
    <p:extLst>
      <p:ext uri="{BB962C8B-B14F-4D97-AF65-F5344CB8AC3E}">
        <p14:creationId xmlns:p14="http://schemas.microsoft.com/office/powerpoint/2010/main" val="83062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197" y="509665"/>
            <a:ext cx="256040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递归算法</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3" name="矩形 2"/>
          <p:cNvSpPr/>
          <p:nvPr/>
        </p:nvSpPr>
        <p:spPr>
          <a:xfrm>
            <a:off x="955102" y="1442398"/>
            <a:ext cx="9973248" cy="2031325"/>
          </a:xfrm>
          <a:prstGeom prst="rect">
            <a:avLst/>
          </a:prstGeom>
        </p:spPr>
        <p:txBody>
          <a:bodyPr wrap="square">
            <a:spAutoFit/>
          </a:bodyPr>
          <a:lstStyle/>
          <a:p>
            <a:pPr>
              <a:lnSpc>
                <a:spcPct val="150000"/>
              </a:lnSpc>
            </a:pPr>
            <a:r>
              <a:rPr lang="zh-CN" altLang="en-US" sz="2800" dirty="0">
                <a:latin typeface="华文仿宋" panose="02010600040101010101" pitchFamily="2" charset="-122"/>
                <a:ea typeface="华文仿宋" panose="02010600040101010101" pitchFamily="2" charset="-122"/>
              </a:rPr>
              <a:t>递归算法（英语：recursion algorithm）在计算机科学中是指一种通过重复将问题分解为同类的子问题而解决问题的</a:t>
            </a:r>
            <a:r>
              <a:rPr lang="zh-CN" altLang="en-US" sz="2800" dirty="0" smtClean="0">
                <a:latin typeface="华文仿宋" panose="02010600040101010101" pitchFamily="2" charset="-122"/>
                <a:ea typeface="华文仿宋" panose="02010600040101010101" pitchFamily="2" charset="-122"/>
              </a:rPr>
              <a:t>方法。从函数使用上看，即为自己调用自己的方法。</a:t>
            </a:r>
            <a:endParaRPr lang="en-US" altLang="zh-CN" sz="2800" dirty="0" smtClean="0">
              <a:latin typeface="华文仿宋" panose="02010600040101010101" pitchFamily="2" charset="-122"/>
              <a:ea typeface="华文仿宋" panose="02010600040101010101" pitchFamily="2" charset="-122"/>
            </a:endParaRPr>
          </a:p>
        </p:txBody>
      </p:sp>
      <p:sp>
        <p:nvSpPr>
          <p:cNvPr id="2" name="文本框 1"/>
          <p:cNvSpPr txBox="1"/>
          <p:nvPr/>
        </p:nvSpPr>
        <p:spPr>
          <a:xfrm>
            <a:off x="3265754" y="4067033"/>
            <a:ext cx="5109091" cy="584775"/>
          </a:xfrm>
          <a:prstGeom prst="rect">
            <a:avLst/>
          </a:prstGeom>
          <a:noFill/>
        </p:spPr>
        <p:txBody>
          <a:bodyPr wrap="none" rtlCol="0">
            <a:spAutoFit/>
          </a:bodyPr>
          <a:lstStyle/>
          <a:p>
            <a:r>
              <a:rPr lang="zh-CN" altLang="en-US" sz="3200" dirty="0" smtClean="0">
                <a:solidFill>
                  <a:srgbClr val="FFFF00"/>
                </a:solidFill>
                <a:latin typeface="华文仿宋" panose="02010600040101010101" pitchFamily="2" charset="-122"/>
                <a:ea typeface="华文仿宋" panose="02010600040101010101" pitchFamily="2" charset="-122"/>
              </a:rPr>
              <a:t>思想：大事化小，小事化了</a:t>
            </a:r>
            <a:endParaRPr lang="zh-CN" altLang="en-US" sz="3200" dirty="0">
              <a:solidFill>
                <a:srgbClr val="FFFF00"/>
              </a:solidFill>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2687401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197" y="509665"/>
            <a:ext cx="5098938"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递归算法的执行过程</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2" name="矩形 1"/>
          <p:cNvSpPr/>
          <p:nvPr/>
        </p:nvSpPr>
        <p:spPr>
          <a:xfrm>
            <a:off x="1083303" y="1601656"/>
            <a:ext cx="1805503" cy="44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f(6)=6*f(5)</a:t>
            </a:r>
            <a:endParaRPr lang="zh-CN" altLang="en-US" sz="2800" dirty="0">
              <a:latin typeface="华文仿宋" panose="02010600040101010101" pitchFamily="2" charset="-122"/>
              <a:ea typeface="华文仿宋" panose="02010600040101010101" pitchFamily="2" charset="-122"/>
            </a:endParaRPr>
          </a:p>
        </p:txBody>
      </p:sp>
      <p:sp>
        <p:nvSpPr>
          <p:cNvPr id="7" name="矩形 6"/>
          <p:cNvSpPr/>
          <p:nvPr/>
        </p:nvSpPr>
        <p:spPr>
          <a:xfrm>
            <a:off x="2119848" y="2495780"/>
            <a:ext cx="1805503" cy="44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f(5)=5*f(4)</a:t>
            </a:r>
            <a:endParaRPr lang="zh-CN" altLang="en-US" sz="2800" dirty="0">
              <a:latin typeface="华文仿宋" panose="02010600040101010101" pitchFamily="2" charset="-122"/>
              <a:ea typeface="华文仿宋" panose="02010600040101010101" pitchFamily="2" charset="-122"/>
            </a:endParaRPr>
          </a:p>
        </p:txBody>
      </p:sp>
      <p:sp>
        <p:nvSpPr>
          <p:cNvPr id="8" name="矩形 7"/>
          <p:cNvSpPr/>
          <p:nvPr/>
        </p:nvSpPr>
        <p:spPr>
          <a:xfrm>
            <a:off x="3204121" y="3389904"/>
            <a:ext cx="1805503" cy="44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f(4)=4*f(3)</a:t>
            </a:r>
            <a:endParaRPr lang="zh-CN" altLang="en-US" sz="2800" dirty="0">
              <a:latin typeface="华文仿宋" panose="02010600040101010101" pitchFamily="2" charset="-122"/>
              <a:ea typeface="华文仿宋" panose="02010600040101010101" pitchFamily="2" charset="-122"/>
            </a:endParaRPr>
          </a:p>
        </p:txBody>
      </p:sp>
      <p:sp>
        <p:nvSpPr>
          <p:cNvPr id="9" name="矩形 8"/>
          <p:cNvSpPr/>
          <p:nvPr/>
        </p:nvSpPr>
        <p:spPr>
          <a:xfrm>
            <a:off x="4212679" y="4292982"/>
            <a:ext cx="1805503" cy="44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f(3)=3*f(2)</a:t>
            </a:r>
            <a:endParaRPr lang="zh-CN" altLang="en-US" sz="2800" dirty="0">
              <a:latin typeface="华文仿宋" panose="02010600040101010101" pitchFamily="2" charset="-122"/>
              <a:ea typeface="华文仿宋" panose="02010600040101010101" pitchFamily="2" charset="-122"/>
            </a:endParaRPr>
          </a:p>
        </p:txBody>
      </p:sp>
      <p:sp>
        <p:nvSpPr>
          <p:cNvPr id="10" name="矩形 9"/>
          <p:cNvSpPr/>
          <p:nvPr/>
        </p:nvSpPr>
        <p:spPr>
          <a:xfrm>
            <a:off x="5227061" y="5196060"/>
            <a:ext cx="1805503" cy="44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f(2)=2*f(1)</a:t>
            </a:r>
            <a:endParaRPr lang="zh-CN" altLang="en-US" sz="2800" dirty="0">
              <a:latin typeface="华文仿宋" panose="02010600040101010101" pitchFamily="2" charset="-122"/>
              <a:ea typeface="华文仿宋" panose="02010600040101010101" pitchFamily="2" charset="-122"/>
            </a:endParaRPr>
          </a:p>
        </p:txBody>
      </p:sp>
      <p:cxnSp>
        <p:nvCxnSpPr>
          <p:cNvPr id="11" name="直接箭头连接符 10"/>
          <p:cNvCxnSpPr/>
          <p:nvPr/>
        </p:nvCxnSpPr>
        <p:spPr>
          <a:xfrm>
            <a:off x="2533528" y="2085174"/>
            <a:ext cx="5824" cy="378573"/>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3582856" y="2976277"/>
            <a:ext cx="5824" cy="378573"/>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632184" y="3867380"/>
            <a:ext cx="5824" cy="378573"/>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681511" y="4779466"/>
            <a:ext cx="5824" cy="378573"/>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7075276" y="5466184"/>
            <a:ext cx="1112422" cy="811292"/>
            <a:chOff x="6086294" y="4517214"/>
            <a:chExt cx="1112422" cy="903078"/>
          </a:xfrm>
        </p:grpSpPr>
        <p:cxnSp>
          <p:nvCxnSpPr>
            <p:cNvPr id="30" name="直接箭头连接符 29"/>
            <p:cNvCxnSpPr/>
            <p:nvPr/>
          </p:nvCxnSpPr>
          <p:spPr>
            <a:xfrm flipH="1">
              <a:off x="6086294" y="4517214"/>
              <a:ext cx="1112422"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181244" y="4517214"/>
              <a:ext cx="0" cy="9030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7032564" y="5420292"/>
              <a:ext cx="1661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37" name="矩形 36"/>
          <p:cNvSpPr/>
          <p:nvPr/>
        </p:nvSpPr>
        <p:spPr>
          <a:xfrm>
            <a:off x="8657517" y="6061987"/>
            <a:ext cx="1805503" cy="448464"/>
          </a:xfrm>
          <a:prstGeom prst="rect">
            <a:avLst/>
          </a:prstGeom>
          <a:solidFill>
            <a:srgbClr val="0099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f(1)=1*1</a:t>
            </a:r>
            <a:endParaRPr lang="zh-CN" altLang="en-US" sz="2800" dirty="0">
              <a:latin typeface="华文仿宋" panose="02010600040101010101" pitchFamily="2" charset="-122"/>
              <a:ea typeface="华文仿宋" panose="02010600040101010101" pitchFamily="2" charset="-122"/>
            </a:endParaRPr>
          </a:p>
        </p:txBody>
      </p:sp>
      <p:sp>
        <p:nvSpPr>
          <p:cNvPr id="38" name="矩形 37"/>
          <p:cNvSpPr/>
          <p:nvPr/>
        </p:nvSpPr>
        <p:spPr>
          <a:xfrm>
            <a:off x="6253091" y="6099138"/>
            <a:ext cx="1805503" cy="448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f(1)=1*f(0)</a:t>
            </a:r>
            <a:endParaRPr lang="zh-CN" altLang="en-US" sz="2800" dirty="0">
              <a:latin typeface="华文仿宋" panose="02010600040101010101" pitchFamily="2" charset="-122"/>
              <a:ea typeface="华文仿宋" panose="02010600040101010101" pitchFamily="2" charset="-122"/>
            </a:endParaRPr>
          </a:p>
        </p:txBody>
      </p:sp>
      <p:cxnSp>
        <p:nvCxnSpPr>
          <p:cNvPr id="39" name="直接箭头连接符 38"/>
          <p:cNvCxnSpPr/>
          <p:nvPr/>
        </p:nvCxnSpPr>
        <p:spPr>
          <a:xfrm>
            <a:off x="6684245" y="5682544"/>
            <a:ext cx="5824" cy="378573"/>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8657517" y="5196060"/>
            <a:ext cx="1805503" cy="448464"/>
          </a:xfrm>
          <a:prstGeom prst="rect">
            <a:avLst/>
          </a:prstGeom>
          <a:solidFill>
            <a:srgbClr val="0099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f(2)=2*1</a:t>
            </a:r>
            <a:endParaRPr lang="zh-CN" altLang="en-US" sz="2800" dirty="0">
              <a:latin typeface="华文仿宋" panose="02010600040101010101" pitchFamily="2" charset="-122"/>
              <a:ea typeface="华文仿宋" panose="02010600040101010101" pitchFamily="2" charset="-122"/>
            </a:endParaRPr>
          </a:p>
        </p:txBody>
      </p:sp>
      <p:sp>
        <p:nvSpPr>
          <p:cNvPr id="41" name="矩形 40"/>
          <p:cNvSpPr/>
          <p:nvPr/>
        </p:nvSpPr>
        <p:spPr>
          <a:xfrm>
            <a:off x="8657517" y="4330133"/>
            <a:ext cx="1942534" cy="448464"/>
          </a:xfrm>
          <a:prstGeom prst="rect">
            <a:avLst/>
          </a:prstGeom>
          <a:solidFill>
            <a:srgbClr val="0099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f(3)=3*2*1</a:t>
            </a:r>
            <a:endParaRPr lang="zh-CN" altLang="en-US" sz="2800" dirty="0">
              <a:latin typeface="华文仿宋" panose="02010600040101010101" pitchFamily="2" charset="-122"/>
              <a:ea typeface="华文仿宋" panose="02010600040101010101" pitchFamily="2" charset="-122"/>
            </a:endParaRPr>
          </a:p>
        </p:txBody>
      </p:sp>
      <p:sp>
        <p:nvSpPr>
          <p:cNvPr id="42" name="矩形 41"/>
          <p:cNvSpPr/>
          <p:nvPr/>
        </p:nvSpPr>
        <p:spPr>
          <a:xfrm>
            <a:off x="8657517" y="3464206"/>
            <a:ext cx="2169678" cy="448464"/>
          </a:xfrm>
          <a:prstGeom prst="rect">
            <a:avLst/>
          </a:prstGeom>
          <a:solidFill>
            <a:srgbClr val="0099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f(4)=4*3*2*1</a:t>
            </a:r>
            <a:endParaRPr lang="zh-CN" altLang="en-US" sz="2800" dirty="0">
              <a:latin typeface="华文仿宋" panose="02010600040101010101" pitchFamily="2" charset="-122"/>
              <a:ea typeface="华文仿宋" panose="02010600040101010101" pitchFamily="2" charset="-122"/>
            </a:endParaRPr>
          </a:p>
        </p:txBody>
      </p:sp>
      <p:sp>
        <p:nvSpPr>
          <p:cNvPr id="43" name="矩形 42"/>
          <p:cNvSpPr/>
          <p:nvPr/>
        </p:nvSpPr>
        <p:spPr>
          <a:xfrm>
            <a:off x="8657516" y="2598279"/>
            <a:ext cx="2420119" cy="448464"/>
          </a:xfrm>
          <a:prstGeom prst="rect">
            <a:avLst/>
          </a:prstGeom>
          <a:solidFill>
            <a:srgbClr val="0099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f(5)=5*4*3*2*1</a:t>
            </a:r>
            <a:endParaRPr lang="zh-CN" altLang="en-US" sz="2800" dirty="0">
              <a:latin typeface="华文仿宋" panose="02010600040101010101" pitchFamily="2" charset="-122"/>
              <a:ea typeface="华文仿宋" panose="02010600040101010101" pitchFamily="2" charset="-122"/>
            </a:endParaRPr>
          </a:p>
        </p:txBody>
      </p:sp>
      <p:sp>
        <p:nvSpPr>
          <p:cNvPr id="44" name="矩形 43"/>
          <p:cNvSpPr/>
          <p:nvPr/>
        </p:nvSpPr>
        <p:spPr>
          <a:xfrm>
            <a:off x="8657516" y="1732352"/>
            <a:ext cx="2705505" cy="448464"/>
          </a:xfrm>
          <a:prstGeom prst="rect">
            <a:avLst/>
          </a:prstGeom>
          <a:solidFill>
            <a:srgbClr val="0099CC">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latin typeface="华文仿宋" panose="02010600040101010101" pitchFamily="2" charset="-122"/>
                <a:ea typeface="华文仿宋" panose="02010600040101010101" pitchFamily="2" charset="-122"/>
              </a:rPr>
              <a:t>f(6)=6*5*4*3*2*1</a:t>
            </a:r>
            <a:endParaRPr lang="zh-CN" altLang="en-US" sz="2800" dirty="0">
              <a:latin typeface="华文仿宋" panose="02010600040101010101" pitchFamily="2" charset="-122"/>
              <a:ea typeface="华文仿宋" panose="02010600040101010101" pitchFamily="2" charset="-122"/>
            </a:endParaRPr>
          </a:p>
        </p:txBody>
      </p:sp>
      <p:grpSp>
        <p:nvGrpSpPr>
          <p:cNvPr id="45" name="组合 44"/>
          <p:cNvGrpSpPr/>
          <p:nvPr/>
        </p:nvGrpSpPr>
        <p:grpSpPr>
          <a:xfrm>
            <a:off x="6085160" y="4536730"/>
            <a:ext cx="1112422" cy="811292"/>
            <a:chOff x="6086294" y="4517214"/>
            <a:chExt cx="1112422" cy="903078"/>
          </a:xfrm>
        </p:grpSpPr>
        <p:cxnSp>
          <p:nvCxnSpPr>
            <p:cNvPr id="46" name="直接箭头连接符 45"/>
            <p:cNvCxnSpPr/>
            <p:nvPr/>
          </p:nvCxnSpPr>
          <p:spPr>
            <a:xfrm flipH="1">
              <a:off x="6086294" y="4517214"/>
              <a:ext cx="1112422"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181244" y="4517214"/>
              <a:ext cx="0" cy="9030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7032564" y="5420292"/>
              <a:ext cx="1661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5055814" y="3614136"/>
            <a:ext cx="1112422" cy="811292"/>
            <a:chOff x="6086294" y="4517214"/>
            <a:chExt cx="1112422" cy="903078"/>
          </a:xfrm>
        </p:grpSpPr>
        <p:cxnSp>
          <p:nvCxnSpPr>
            <p:cNvPr id="50" name="直接箭头连接符 49"/>
            <p:cNvCxnSpPr/>
            <p:nvPr/>
          </p:nvCxnSpPr>
          <p:spPr>
            <a:xfrm flipH="1">
              <a:off x="6086294" y="4517214"/>
              <a:ext cx="1112422"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181244" y="4517214"/>
              <a:ext cx="0" cy="9030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7032564" y="5420292"/>
              <a:ext cx="1661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a:off x="4080664" y="2716666"/>
            <a:ext cx="1112422" cy="811292"/>
            <a:chOff x="6086294" y="4517214"/>
            <a:chExt cx="1112422" cy="903078"/>
          </a:xfrm>
        </p:grpSpPr>
        <p:cxnSp>
          <p:nvCxnSpPr>
            <p:cNvPr id="54" name="直接箭头连接符 53"/>
            <p:cNvCxnSpPr/>
            <p:nvPr/>
          </p:nvCxnSpPr>
          <p:spPr>
            <a:xfrm flipH="1">
              <a:off x="6086294" y="4517214"/>
              <a:ext cx="1112422"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181244" y="4517214"/>
              <a:ext cx="0" cy="9030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7032564" y="5420292"/>
              <a:ext cx="1661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3022599" y="1791482"/>
            <a:ext cx="1112422" cy="811292"/>
            <a:chOff x="6086294" y="4517214"/>
            <a:chExt cx="1112422" cy="903078"/>
          </a:xfrm>
        </p:grpSpPr>
        <p:cxnSp>
          <p:nvCxnSpPr>
            <p:cNvPr id="58" name="直接箭头连接符 57"/>
            <p:cNvCxnSpPr/>
            <p:nvPr/>
          </p:nvCxnSpPr>
          <p:spPr>
            <a:xfrm flipH="1">
              <a:off x="6086294" y="4517214"/>
              <a:ext cx="1112422" cy="0"/>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181244" y="4517214"/>
              <a:ext cx="0" cy="90307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7032564" y="5420292"/>
              <a:ext cx="166152"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61" name="文本框 60"/>
          <p:cNvSpPr txBox="1"/>
          <p:nvPr/>
        </p:nvSpPr>
        <p:spPr>
          <a:xfrm>
            <a:off x="1875389" y="2094415"/>
            <a:ext cx="646331" cy="369332"/>
          </a:xfrm>
          <a:prstGeom prst="rect">
            <a:avLst/>
          </a:prstGeom>
          <a:noFill/>
        </p:spPr>
        <p:txBody>
          <a:bodyPr wrap="none" rtlCol="0">
            <a:spAutoFit/>
          </a:bodyPr>
          <a:lstStyle/>
          <a:p>
            <a:r>
              <a:rPr lang="zh-CN" altLang="en-US" dirty="0" smtClean="0"/>
              <a:t>调用</a:t>
            </a:r>
            <a:endParaRPr lang="zh-CN" altLang="en-US" dirty="0"/>
          </a:p>
        </p:txBody>
      </p:sp>
      <p:sp>
        <p:nvSpPr>
          <p:cNvPr id="62" name="文本框 61"/>
          <p:cNvSpPr txBox="1"/>
          <p:nvPr/>
        </p:nvSpPr>
        <p:spPr>
          <a:xfrm>
            <a:off x="2919054" y="2947265"/>
            <a:ext cx="646331" cy="369332"/>
          </a:xfrm>
          <a:prstGeom prst="rect">
            <a:avLst/>
          </a:prstGeom>
          <a:noFill/>
        </p:spPr>
        <p:txBody>
          <a:bodyPr wrap="none" rtlCol="0">
            <a:spAutoFit/>
          </a:bodyPr>
          <a:lstStyle/>
          <a:p>
            <a:r>
              <a:rPr lang="zh-CN" altLang="en-US" dirty="0" smtClean="0"/>
              <a:t>调用</a:t>
            </a:r>
            <a:endParaRPr lang="zh-CN" altLang="en-US" dirty="0"/>
          </a:p>
        </p:txBody>
      </p:sp>
      <p:sp>
        <p:nvSpPr>
          <p:cNvPr id="63" name="文本框 62"/>
          <p:cNvSpPr txBox="1"/>
          <p:nvPr/>
        </p:nvSpPr>
        <p:spPr>
          <a:xfrm>
            <a:off x="3985853" y="3887719"/>
            <a:ext cx="646331" cy="369332"/>
          </a:xfrm>
          <a:prstGeom prst="rect">
            <a:avLst/>
          </a:prstGeom>
          <a:noFill/>
        </p:spPr>
        <p:txBody>
          <a:bodyPr wrap="none" rtlCol="0">
            <a:spAutoFit/>
          </a:bodyPr>
          <a:lstStyle/>
          <a:p>
            <a:r>
              <a:rPr lang="zh-CN" altLang="en-US" dirty="0" smtClean="0"/>
              <a:t>调用</a:t>
            </a:r>
            <a:endParaRPr lang="zh-CN" altLang="en-US" dirty="0"/>
          </a:p>
        </p:txBody>
      </p:sp>
      <p:sp>
        <p:nvSpPr>
          <p:cNvPr id="64" name="文本框 63"/>
          <p:cNvSpPr txBox="1"/>
          <p:nvPr/>
        </p:nvSpPr>
        <p:spPr>
          <a:xfrm>
            <a:off x="5009624" y="4780771"/>
            <a:ext cx="646331" cy="369332"/>
          </a:xfrm>
          <a:prstGeom prst="rect">
            <a:avLst/>
          </a:prstGeom>
          <a:noFill/>
        </p:spPr>
        <p:txBody>
          <a:bodyPr wrap="none" rtlCol="0">
            <a:spAutoFit/>
          </a:bodyPr>
          <a:lstStyle/>
          <a:p>
            <a:r>
              <a:rPr lang="zh-CN" altLang="en-US" dirty="0" smtClean="0"/>
              <a:t>调用</a:t>
            </a:r>
            <a:endParaRPr lang="zh-CN" altLang="en-US" dirty="0"/>
          </a:p>
        </p:txBody>
      </p:sp>
      <p:sp>
        <p:nvSpPr>
          <p:cNvPr id="65" name="文本框 64"/>
          <p:cNvSpPr txBox="1"/>
          <p:nvPr/>
        </p:nvSpPr>
        <p:spPr>
          <a:xfrm>
            <a:off x="6071803" y="5662093"/>
            <a:ext cx="646331" cy="369332"/>
          </a:xfrm>
          <a:prstGeom prst="rect">
            <a:avLst/>
          </a:prstGeom>
          <a:noFill/>
        </p:spPr>
        <p:txBody>
          <a:bodyPr wrap="none" rtlCol="0">
            <a:spAutoFit/>
          </a:bodyPr>
          <a:lstStyle/>
          <a:p>
            <a:r>
              <a:rPr lang="zh-CN" altLang="en-US" dirty="0" smtClean="0"/>
              <a:t>调用</a:t>
            </a:r>
            <a:endParaRPr lang="zh-CN" altLang="en-US" dirty="0"/>
          </a:p>
        </p:txBody>
      </p:sp>
      <p:sp>
        <p:nvSpPr>
          <p:cNvPr id="66" name="文本框 65"/>
          <p:cNvSpPr txBox="1"/>
          <p:nvPr/>
        </p:nvSpPr>
        <p:spPr>
          <a:xfrm>
            <a:off x="7541367" y="5554487"/>
            <a:ext cx="646331" cy="369332"/>
          </a:xfrm>
          <a:prstGeom prst="rect">
            <a:avLst/>
          </a:prstGeom>
          <a:noFill/>
        </p:spPr>
        <p:txBody>
          <a:bodyPr wrap="none" rtlCol="0">
            <a:spAutoFit/>
          </a:bodyPr>
          <a:lstStyle/>
          <a:p>
            <a:r>
              <a:rPr lang="zh-CN" altLang="en-US" dirty="0" smtClean="0">
                <a:latin typeface="华文仿宋" panose="02010600040101010101" pitchFamily="2" charset="-122"/>
                <a:ea typeface="华文仿宋" panose="02010600040101010101" pitchFamily="2" charset="-122"/>
              </a:rPr>
              <a:t>返回</a:t>
            </a:r>
            <a:endParaRPr lang="zh-CN" altLang="en-US" dirty="0">
              <a:latin typeface="华文仿宋" panose="02010600040101010101" pitchFamily="2" charset="-122"/>
              <a:ea typeface="华文仿宋" panose="02010600040101010101" pitchFamily="2" charset="-122"/>
            </a:endParaRPr>
          </a:p>
        </p:txBody>
      </p:sp>
      <p:sp>
        <p:nvSpPr>
          <p:cNvPr id="67" name="文本框 66"/>
          <p:cNvSpPr txBox="1"/>
          <p:nvPr/>
        </p:nvSpPr>
        <p:spPr>
          <a:xfrm>
            <a:off x="6551251" y="4582688"/>
            <a:ext cx="646331" cy="369332"/>
          </a:xfrm>
          <a:prstGeom prst="rect">
            <a:avLst/>
          </a:prstGeom>
          <a:noFill/>
        </p:spPr>
        <p:txBody>
          <a:bodyPr wrap="none" rtlCol="0">
            <a:spAutoFit/>
          </a:bodyPr>
          <a:lstStyle/>
          <a:p>
            <a:r>
              <a:rPr lang="zh-CN" altLang="en-US" dirty="0" smtClean="0">
                <a:latin typeface="华文仿宋" panose="02010600040101010101" pitchFamily="2" charset="-122"/>
                <a:ea typeface="华文仿宋" panose="02010600040101010101" pitchFamily="2" charset="-122"/>
              </a:rPr>
              <a:t>返回</a:t>
            </a:r>
            <a:endParaRPr lang="zh-CN" altLang="en-US" dirty="0">
              <a:latin typeface="华文仿宋" panose="02010600040101010101" pitchFamily="2" charset="-122"/>
              <a:ea typeface="华文仿宋" panose="02010600040101010101" pitchFamily="2" charset="-122"/>
            </a:endParaRPr>
          </a:p>
        </p:txBody>
      </p:sp>
      <p:sp>
        <p:nvSpPr>
          <p:cNvPr id="68" name="文本框 67"/>
          <p:cNvSpPr txBox="1"/>
          <p:nvPr/>
        </p:nvSpPr>
        <p:spPr>
          <a:xfrm>
            <a:off x="5561135" y="3610889"/>
            <a:ext cx="646331" cy="369332"/>
          </a:xfrm>
          <a:prstGeom prst="rect">
            <a:avLst/>
          </a:prstGeom>
          <a:noFill/>
        </p:spPr>
        <p:txBody>
          <a:bodyPr wrap="none" rtlCol="0">
            <a:spAutoFit/>
          </a:bodyPr>
          <a:lstStyle/>
          <a:p>
            <a:r>
              <a:rPr lang="zh-CN" altLang="en-US" dirty="0" smtClean="0">
                <a:latin typeface="华文仿宋" panose="02010600040101010101" pitchFamily="2" charset="-122"/>
                <a:ea typeface="华文仿宋" panose="02010600040101010101" pitchFamily="2" charset="-122"/>
              </a:rPr>
              <a:t>返回</a:t>
            </a:r>
            <a:endParaRPr lang="zh-CN" altLang="en-US" dirty="0">
              <a:latin typeface="华文仿宋" panose="02010600040101010101" pitchFamily="2" charset="-122"/>
              <a:ea typeface="华文仿宋" panose="02010600040101010101" pitchFamily="2" charset="-122"/>
            </a:endParaRPr>
          </a:p>
        </p:txBody>
      </p:sp>
      <p:sp>
        <p:nvSpPr>
          <p:cNvPr id="69" name="文本框 68"/>
          <p:cNvSpPr txBox="1"/>
          <p:nvPr/>
        </p:nvSpPr>
        <p:spPr>
          <a:xfrm>
            <a:off x="4575715" y="2773311"/>
            <a:ext cx="646331" cy="369332"/>
          </a:xfrm>
          <a:prstGeom prst="rect">
            <a:avLst/>
          </a:prstGeom>
          <a:noFill/>
        </p:spPr>
        <p:txBody>
          <a:bodyPr wrap="none" rtlCol="0">
            <a:spAutoFit/>
          </a:bodyPr>
          <a:lstStyle/>
          <a:p>
            <a:r>
              <a:rPr lang="zh-CN" altLang="en-US" dirty="0" smtClean="0">
                <a:latin typeface="华文仿宋" panose="02010600040101010101" pitchFamily="2" charset="-122"/>
                <a:ea typeface="华文仿宋" panose="02010600040101010101" pitchFamily="2" charset="-122"/>
              </a:rPr>
              <a:t>返回</a:t>
            </a:r>
            <a:endParaRPr lang="zh-CN" altLang="en-US" dirty="0">
              <a:latin typeface="华文仿宋" panose="02010600040101010101" pitchFamily="2" charset="-122"/>
              <a:ea typeface="华文仿宋" panose="02010600040101010101" pitchFamily="2" charset="-122"/>
            </a:endParaRPr>
          </a:p>
        </p:txBody>
      </p:sp>
      <p:sp>
        <p:nvSpPr>
          <p:cNvPr id="70" name="文本框 69"/>
          <p:cNvSpPr txBox="1"/>
          <p:nvPr/>
        </p:nvSpPr>
        <p:spPr>
          <a:xfrm>
            <a:off x="3488690" y="1884837"/>
            <a:ext cx="646331" cy="369332"/>
          </a:xfrm>
          <a:prstGeom prst="rect">
            <a:avLst/>
          </a:prstGeom>
          <a:noFill/>
        </p:spPr>
        <p:txBody>
          <a:bodyPr wrap="none" rtlCol="0">
            <a:spAutoFit/>
          </a:bodyPr>
          <a:lstStyle/>
          <a:p>
            <a:r>
              <a:rPr lang="zh-CN" altLang="en-US" dirty="0" smtClean="0">
                <a:latin typeface="华文仿宋" panose="02010600040101010101" pitchFamily="2" charset="-122"/>
                <a:ea typeface="华文仿宋" panose="02010600040101010101" pitchFamily="2" charset="-122"/>
              </a:rPr>
              <a:t>返回</a:t>
            </a:r>
            <a:endParaRPr lang="zh-CN" altLang="en-US" dirty="0">
              <a:latin typeface="华文仿宋" panose="02010600040101010101" pitchFamily="2" charset="-122"/>
              <a:ea typeface="华文仿宋" panose="02010600040101010101" pitchFamily="2" charset="-122"/>
            </a:endParaRPr>
          </a:p>
        </p:txBody>
      </p:sp>
      <p:sp>
        <p:nvSpPr>
          <p:cNvPr id="3" name="矩形 2"/>
          <p:cNvSpPr/>
          <p:nvPr/>
        </p:nvSpPr>
        <p:spPr>
          <a:xfrm>
            <a:off x="8317773" y="1008261"/>
            <a:ext cx="3365292" cy="5574588"/>
          </a:xfrm>
          <a:prstGeom prst="rect">
            <a:avLst/>
          </a:prstGeom>
          <a:solidFill>
            <a:srgbClr val="41AEBD">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00101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递归法实践：</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2" name="文本框 1"/>
          <p:cNvSpPr txBox="1"/>
          <p:nvPr/>
        </p:nvSpPr>
        <p:spPr>
          <a:xfrm>
            <a:off x="1564702" y="1628029"/>
            <a:ext cx="8559384" cy="584775"/>
          </a:xfrm>
          <a:prstGeom prst="rect">
            <a:avLst/>
          </a:prstGeom>
          <a:noFill/>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编程求斐波那契数列第</a:t>
            </a:r>
            <a:r>
              <a:rPr lang="en-US" altLang="zh-CN" sz="3200" dirty="0" smtClean="0">
                <a:latin typeface="华文仿宋" panose="02010600040101010101" pitchFamily="2" charset="-122"/>
                <a:ea typeface="华文仿宋" panose="02010600040101010101" pitchFamily="2" charset="-122"/>
              </a:rPr>
              <a:t>n</a:t>
            </a:r>
            <a:r>
              <a:rPr lang="zh-CN" altLang="en-US" sz="3200" dirty="0" smtClean="0">
                <a:latin typeface="华文仿宋" panose="02010600040101010101" pitchFamily="2" charset="-122"/>
                <a:ea typeface="华文仿宋" panose="02010600040101010101" pitchFamily="2" charset="-122"/>
              </a:rPr>
              <a:t>项</a:t>
            </a:r>
            <a:endParaRPr lang="zh-CN" altLang="en-US" sz="3200" dirty="0">
              <a:latin typeface="华文仿宋" panose="02010600040101010101" pitchFamily="2" charset="-122"/>
              <a:ea typeface="华文仿宋" panose="02010600040101010101" pitchFamily="2" charset="-122"/>
            </a:endParaRPr>
          </a:p>
        </p:txBody>
      </p:sp>
      <p:sp>
        <p:nvSpPr>
          <p:cNvPr id="7" name="左大括号 6"/>
          <p:cNvSpPr/>
          <p:nvPr/>
        </p:nvSpPr>
        <p:spPr>
          <a:xfrm>
            <a:off x="2019300" y="2794000"/>
            <a:ext cx="315336" cy="174503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rgbClr val="FFFF00"/>
              </a:solidFill>
            </a:endParaRPr>
          </a:p>
        </p:txBody>
      </p:sp>
      <p:sp>
        <p:nvSpPr>
          <p:cNvPr id="8" name="TextBox 9"/>
          <p:cNvSpPr txBox="1">
            <a:spLocks noChangeArrowheads="1"/>
          </p:cNvSpPr>
          <p:nvPr/>
        </p:nvSpPr>
        <p:spPr bwMode="auto">
          <a:xfrm>
            <a:off x="2406074" y="2449887"/>
            <a:ext cx="616642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ClrTx/>
              <a:buSzTx/>
              <a:buFontTx/>
              <a:buNone/>
            </a:pPr>
            <a:r>
              <a:rPr lang="en-US" altLang="zh-CN" sz="3200" dirty="0"/>
              <a:t>f</a:t>
            </a:r>
            <a:r>
              <a:rPr lang="en-US" altLang="zh-CN" sz="3200" dirty="0" smtClean="0"/>
              <a:t>(1</a:t>
            </a:r>
            <a:r>
              <a:rPr lang="en-US" altLang="zh-CN" sz="3200" dirty="0"/>
              <a:t>)= 1</a:t>
            </a:r>
          </a:p>
          <a:p>
            <a:pPr eaLnBrk="1" hangingPunct="1">
              <a:lnSpc>
                <a:spcPct val="150000"/>
              </a:lnSpc>
              <a:spcBef>
                <a:spcPct val="0"/>
              </a:spcBef>
              <a:buClrTx/>
              <a:buSzTx/>
              <a:buFontTx/>
              <a:buNone/>
            </a:pPr>
            <a:r>
              <a:rPr lang="en-US" altLang="zh-CN" sz="3200" dirty="0" smtClean="0"/>
              <a:t>f(2</a:t>
            </a:r>
            <a:r>
              <a:rPr lang="en-US" altLang="zh-CN" sz="3200" dirty="0"/>
              <a:t>)= 1</a:t>
            </a:r>
          </a:p>
          <a:p>
            <a:pPr eaLnBrk="1" hangingPunct="1">
              <a:lnSpc>
                <a:spcPct val="150000"/>
              </a:lnSpc>
              <a:spcBef>
                <a:spcPct val="0"/>
              </a:spcBef>
              <a:buClrTx/>
              <a:buSzTx/>
              <a:buFontTx/>
              <a:buNone/>
            </a:pPr>
            <a:r>
              <a:rPr lang="en-US" altLang="zh-CN" sz="3200" dirty="0" smtClean="0"/>
              <a:t>f(n</a:t>
            </a:r>
            <a:r>
              <a:rPr lang="en-US" altLang="zh-CN" sz="3200" dirty="0"/>
              <a:t>)= </a:t>
            </a:r>
            <a:r>
              <a:rPr lang="en-US" altLang="zh-CN" sz="3200" dirty="0" smtClean="0"/>
              <a:t>f(n-1)+f(n-2) </a:t>
            </a:r>
            <a:r>
              <a:rPr lang="zh-CN" altLang="en-US" sz="3200" dirty="0" smtClean="0"/>
              <a:t>（其中</a:t>
            </a:r>
            <a:r>
              <a:rPr lang="en-US" altLang="zh-CN" sz="3200" dirty="0" smtClean="0"/>
              <a:t>n&gt;2</a:t>
            </a:r>
            <a:r>
              <a:rPr lang="zh-CN" altLang="en-US" sz="3200" dirty="0" smtClean="0"/>
              <a:t>）</a:t>
            </a:r>
            <a:endParaRPr lang="zh-CN" altLang="en-US" sz="3200" dirty="0"/>
          </a:p>
        </p:txBody>
      </p:sp>
    </p:spTree>
    <p:extLst>
      <p:ext uri="{BB962C8B-B14F-4D97-AF65-F5344CB8AC3E}">
        <p14:creationId xmlns:p14="http://schemas.microsoft.com/office/powerpoint/2010/main" val="11844105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28471" y="1835897"/>
            <a:ext cx="6538211" cy="3323987"/>
          </a:xfrm>
          <a:prstGeom prst="rect">
            <a:avLst/>
          </a:prstGeom>
        </p:spPr>
        <p:txBody>
          <a:bodyPr wrap="square">
            <a:spAutoFit/>
          </a:bodyPr>
          <a:lstStyle/>
          <a:p>
            <a:pPr>
              <a:lnSpc>
                <a:spcPct val="150000"/>
              </a:lnSpc>
            </a:pPr>
            <a:r>
              <a:rPr lang="zh-CN" altLang="en-US" sz="2800" dirty="0">
                <a:latin typeface="华文仿宋" panose="02010600040101010101" pitchFamily="2" charset="-122"/>
                <a:ea typeface="华文仿宋" panose="02010600040101010101" pitchFamily="2" charset="-122"/>
              </a:rPr>
              <a:t>分治法：快速排序、归并排序等     </a:t>
            </a:r>
          </a:p>
          <a:p>
            <a:pPr>
              <a:lnSpc>
                <a:spcPct val="150000"/>
              </a:lnSpc>
            </a:pPr>
            <a:r>
              <a:rPr lang="zh-CN" altLang="en-US" sz="2800" dirty="0">
                <a:latin typeface="华文仿宋" panose="02010600040101010101" pitchFamily="2" charset="-122"/>
                <a:ea typeface="华文仿宋" panose="02010600040101010101" pitchFamily="2" charset="-122"/>
              </a:rPr>
              <a:t>贪心法：背包问题、Dijkstra、Prim算法       </a:t>
            </a:r>
          </a:p>
          <a:p>
            <a:pPr>
              <a:lnSpc>
                <a:spcPct val="150000"/>
              </a:lnSpc>
            </a:pPr>
            <a:r>
              <a:rPr lang="zh-CN" altLang="en-US" sz="2800" dirty="0">
                <a:latin typeface="华文仿宋" panose="02010600040101010101" pitchFamily="2" charset="-122"/>
                <a:ea typeface="华文仿宋" panose="02010600040101010101" pitchFamily="2" charset="-122"/>
              </a:rPr>
              <a:t>动态规划：0-1背包问题，各种子串问题       </a:t>
            </a:r>
          </a:p>
          <a:p>
            <a:pPr>
              <a:lnSpc>
                <a:spcPct val="150000"/>
              </a:lnSpc>
            </a:pPr>
            <a:r>
              <a:rPr lang="zh-CN" altLang="en-US" sz="2800" dirty="0">
                <a:latin typeface="华文仿宋" panose="02010600040101010101" pitchFamily="2" charset="-122"/>
                <a:ea typeface="华文仿宋" panose="02010600040101010101" pitchFamily="2" charset="-122"/>
              </a:rPr>
              <a:t>搜索法：N皇后问题、迷宫问题   </a:t>
            </a:r>
          </a:p>
          <a:p>
            <a:pPr>
              <a:lnSpc>
                <a:spcPct val="150000"/>
              </a:lnSpc>
            </a:pPr>
            <a:r>
              <a:rPr lang="zh-CN" altLang="en-US" sz="2800" dirty="0">
                <a:latin typeface="华文仿宋" panose="02010600040101010101" pitchFamily="2" charset="-122"/>
                <a:ea typeface="华文仿宋" panose="02010600040101010101" pitchFamily="2" charset="-122"/>
              </a:rPr>
              <a:t>随机算法：蒙特卡洛、随机快排等 </a:t>
            </a:r>
          </a:p>
        </p:txBody>
      </p:sp>
      <p:sp>
        <p:nvSpPr>
          <p:cNvPr id="4" name="文本框 3"/>
          <p:cNvSpPr txBox="1"/>
          <p:nvPr/>
        </p:nvSpPr>
        <p:spPr>
          <a:xfrm>
            <a:off x="719528" y="839449"/>
            <a:ext cx="4134465" cy="523220"/>
          </a:xfrm>
          <a:prstGeom prst="rect">
            <a:avLst/>
          </a:prstGeom>
          <a:noFill/>
        </p:spPr>
        <p:txBody>
          <a:bodyPr wrap="none" rtlCol="0">
            <a:spAutoFit/>
          </a:bodyPr>
          <a:lstStyle/>
          <a:p>
            <a:r>
              <a:rPr lang="zh-CN" altLang="en-US" sz="2800" dirty="0" smtClean="0">
                <a:latin typeface="华文仿宋" panose="02010600040101010101" pitchFamily="2" charset="-122"/>
                <a:ea typeface="华文仿宋" panose="02010600040101010101" pitchFamily="2" charset="-122"/>
              </a:rPr>
              <a:t>其它一些经典算法，如：</a:t>
            </a:r>
            <a:endParaRPr lang="zh-CN" altLang="en-US" sz="2800" dirty="0">
              <a:latin typeface="华文仿宋" panose="02010600040101010101" pitchFamily="2" charset="-122"/>
              <a:ea typeface="华文仿宋" panose="02010600040101010101" pitchFamily="2" charset="-122"/>
            </a:endParaRPr>
          </a:p>
        </p:txBody>
      </p:sp>
      <p:sp>
        <p:nvSpPr>
          <p:cNvPr id="5" name="矩形 4"/>
          <p:cNvSpPr/>
          <p:nvPr/>
        </p:nvSpPr>
        <p:spPr>
          <a:xfrm>
            <a:off x="1930971" y="5545324"/>
            <a:ext cx="7497841" cy="523220"/>
          </a:xfrm>
          <a:prstGeom prst="rect">
            <a:avLst/>
          </a:prstGeom>
        </p:spPr>
        <p:txBody>
          <a:bodyPr wrap="square">
            <a:spAutoFit/>
          </a:bodyPr>
          <a:lstStyle/>
          <a:p>
            <a:r>
              <a:rPr lang="zh-CN" altLang="en-US" sz="2800" dirty="0">
                <a:latin typeface="华文仿宋" panose="02010600040101010101" pitchFamily="2" charset="-122"/>
                <a:ea typeface="华文仿宋" panose="02010600040101010101" pitchFamily="2" charset="-122"/>
              </a:rPr>
              <a:t>https://www.zhihu.com/question/19927564</a:t>
            </a:r>
          </a:p>
        </p:txBody>
      </p:sp>
    </p:spTree>
    <p:extLst>
      <p:ext uri="{BB962C8B-B14F-4D97-AF65-F5344CB8AC3E}">
        <p14:creationId xmlns:p14="http://schemas.microsoft.com/office/powerpoint/2010/main" val="822900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5</a:t>
            </a:r>
            <a:r>
              <a:rPr lang="zh-CN" altLang="en-US" sz="3600" dirty="0" smtClean="0">
                <a:solidFill>
                  <a:srgbClr val="FFFF00"/>
                </a:solidFill>
                <a:latin typeface="黑体" panose="02010609060101010101" pitchFamily="49" charset="-122"/>
                <a:ea typeface="黑体" panose="02010609060101010101" pitchFamily="49" charset="-122"/>
              </a:rPr>
              <a:t>）组合数据类型的使用</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9" name="Text Box 8"/>
          <p:cNvSpPr txBox="1">
            <a:spLocks noChangeArrowheads="1"/>
          </p:cNvSpPr>
          <p:nvPr/>
        </p:nvSpPr>
        <p:spPr bwMode="auto">
          <a:xfrm>
            <a:off x="770380" y="1653231"/>
            <a:ext cx="1927850" cy="590550"/>
          </a:xfrm>
          <a:prstGeom prst="rect">
            <a:avLst/>
          </a:prstGeom>
          <a:solidFill>
            <a:schemeClr val="tx2">
              <a:lumMod val="50000"/>
            </a:schemeClr>
          </a:solidFill>
          <a:ln w="9525">
            <a:solidFill>
              <a:srgbClr val="FFFF00"/>
            </a:solidFill>
            <a:miter lim="800000"/>
            <a:headEnd/>
            <a:tailEnd/>
          </a:ln>
          <a:effectLst>
            <a:prstShdw prst="shdw17" dist="17961" dir="2700000">
              <a:srgbClr val="990000"/>
            </a:prstShdw>
          </a:effec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3200" dirty="0" smtClean="0"/>
              <a:t>数据类型</a:t>
            </a:r>
            <a:endParaRPr lang="en-US" altLang="zh-CN" sz="3200" dirty="0"/>
          </a:p>
        </p:txBody>
      </p:sp>
      <p:sp>
        <p:nvSpPr>
          <p:cNvPr id="10" name="Line 9"/>
          <p:cNvSpPr>
            <a:spLocks noChangeShapeType="1"/>
          </p:cNvSpPr>
          <p:nvPr/>
        </p:nvSpPr>
        <p:spPr bwMode="auto">
          <a:xfrm>
            <a:off x="913254" y="2300931"/>
            <a:ext cx="1584325" cy="0"/>
          </a:xfrm>
          <a:prstGeom prst="line">
            <a:avLst/>
          </a:prstGeom>
          <a:noFill/>
          <a:ln w="28575">
            <a:solidFill>
              <a:srgbClr val="FFFF00"/>
            </a:solidFill>
            <a:round/>
            <a:headEnd/>
            <a:tailEn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1" name="Line 10"/>
          <p:cNvSpPr>
            <a:spLocks noChangeShapeType="1"/>
          </p:cNvSpPr>
          <p:nvPr/>
        </p:nvSpPr>
        <p:spPr bwMode="auto">
          <a:xfrm>
            <a:off x="1562541" y="2300930"/>
            <a:ext cx="22904" cy="2833201"/>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2" name="Line 17"/>
          <p:cNvSpPr>
            <a:spLocks noChangeShapeType="1"/>
          </p:cNvSpPr>
          <p:nvPr/>
        </p:nvSpPr>
        <p:spPr bwMode="auto">
          <a:xfrm>
            <a:off x="1573993" y="2970915"/>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3" name="Text Box 14"/>
          <p:cNvSpPr txBox="1">
            <a:spLocks noChangeArrowheads="1"/>
          </p:cNvSpPr>
          <p:nvPr/>
        </p:nvSpPr>
        <p:spPr bwMode="auto">
          <a:xfrm>
            <a:off x="2497579" y="3363875"/>
            <a:ext cx="2977810"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列表</a:t>
            </a:r>
            <a:r>
              <a:rPr lang="en-US" altLang="zh-CN" sz="2800" dirty="0" smtClean="0">
                <a:latin typeface="Arial" charset="0"/>
              </a:rPr>
              <a:t>(List)</a:t>
            </a:r>
            <a:endParaRPr lang="en-US" altLang="zh-CN" sz="2800" dirty="0">
              <a:latin typeface="Arial" charset="0"/>
            </a:endParaRPr>
          </a:p>
        </p:txBody>
      </p:sp>
      <p:sp>
        <p:nvSpPr>
          <p:cNvPr id="14" name="Line 17"/>
          <p:cNvSpPr>
            <a:spLocks noChangeShapeType="1"/>
          </p:cNvSpPr>
          <p:nvPr/>
        </p:nvSpPr>
        <p:spPr bwMode="auto">
          <a:xfrm>
            <a:off x="1585445" y="3625485"/>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5" name="Text Box 14"/>
          <p:cNvSpPr txBox="1">
            <a:spLocks noChangeArrowheads="1"/>
          </p:cNvSpPr>
          <p:nvPr/>
        </p:nvSpPr>
        <p:spPr bwMode="auto">
          <a:xfrm>
            <a:off x="2509031" y="4018445"/>
            <a:ext cx="2966358"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元组（</a:t>
            </a:r>
            <a:r>
              <a:rPr lang="en-US" altLang="zh-CN" sz="2800" dirty="0" smtClean="0">
                <a:latin typeface="Arial" charset="0"/>
              </a:rPr>
              <a:t>Tuple</a:t>
            </a:r>
            <a:r>
              <a:rPr lang="zh-CN" altLang="en-US" sz="2800" dirty="0" smtClean="0">
                <a:latin typeface="Arial" charset="0"/>
              </a:rPr>
              <a:t>）</a:t>
            </a:r>
            <a:endParaRPr lang="en-US" altLang="zh-CN" sz="2800" dirty="0">
              <a:latin typeface="Arial" charset="0"/>
            </a:endParaRPr>
          </a:p>
        </p:txBody>
      </p:sp>
      <p:sp>
        <p:nvSpPr>
          <p:cNvPr id="16" name="Line 17"/>
          <p:cNvSpPr>
            <a:spLocks noChangeShapeType="1"/>
          </p:cNvSpPr>
          <p:nvPr/>
        </p:nvSpPr>
        <p:spPr bwMode="auto">
          <a:xfrm>
            <a:off x="1585446" y="4315811"/>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17" name="Text Box 14"/>
          <p:cNvSpPr txBox="1">
            <a:spLocks noChangeArrowheads="1"/>
          </p:cNvSpPr>
          <p:nvPr/>
        </p:nvSpPr>
        <p:spPr bwMode="auto">
          <a:xfrm>
            <a:off x="2509031" y="4708771"/>
            <a:ext cx="2966359"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字典（</a:t>
            </a:r>
            <a:r>
              <a:rPr lang="en-US" altLang="zh-CN" sz="2800" dirty="0" smtClean="0">
                <a:latin typeface="Arial" charset="0"/>
              </a:rPr>
              <a:t>Dictionary</a:t>
            </a:r>
            <a:r>
              <a:rPr lang="zh-CN" altLang="en-US" sz="2800" dirty="0" smtClean="0">
                <a:latin typeface="Arial" charset="0"/>
              </a:rPr>
              <a:t>）</a:t>
            </a:r>
            <a:endParaRPr lang="en-US" altLang="zh-CN" sz="2800" dirty="0">
              <a:latin typeface="Arial" charset="0"/>
            </a:endParaRPr>
          </a:p>
        </p:txBody>
      </p:sp>
      <p:sp>
        <p:nvSpPr>
          <p:cNvPr id="18" name="矩形 17"/>
          <p:cNvSpPr/>
          <p:nvPr/>
        </p:nvSpPr>
        <p:spPr>
          <a:xfrm>
            <a:off x="5529751" y="3363875"/>
            <a:ext cx="6340197" cy="461665"/>
          </a:xfrm>
          <a:prstGeom prst="rect">
            <a:avLst/>
          </a:prstGeom>
        </p:spPr>
        <p:txBody>
          <a:bodyPr wrap="none">
            <a:spAutoFit/>
          </a:bodyPr>
          <a:lstStyle/>
          <a:p>
            <a:r>
              <a:rPr lang="zh-CN" altLang="en-US" sz="2400" dirty="0">
                <a:latin typeface="仿宋" panose="02010609060101010101" pitchFamily="49" charset="-122"/>
                <a:ea typeface="仿宋" panose="02010609060101010101" pitchFamily="49" charset="-122"/>
              </a:rPr>
              <a:t>list1 = ['Google', 'Runoob', 1997, 2000]</a:t>
            </a:r>
          </a:p>
        </p:txBody>
      </p:sp>
      <p:sp>
        <p:nvSpPr>
          <p:cNvPr id="19" name="矩形 18"/>
          <p:cNvSpPr/>
          <p:nvPr/>
        </p:nvSpPr>
        <p:spPr>
          <a:xfrm>
            <a:off x="5529751" y="4080000"/>
            <a:ext cx="6340197" cy="461665"/>
          </a:xfrm>
          <a:prstGeom prst="rect">
            <a:avLst/>
          </a:prstGeom>
        </p:spPr>
        <p:txBody>
          <a:bodyPr wrap="none">
            <a:spAutoFit/>
          </a:bodyPr>
          <a:lstStyle/>
          <a:p>
            <a:r>
              <a:rPr lang="en-US" altLang="zh-CN" sz="2400" dirty="0">
                <a:latin typeface="仿宋" panose="02010609060101010101" pitchFamily="49" charset="-122"/>
                <a:ea typeface="仿宋" panose="02010609060101010101" pitchFamily="49" charset="-122"/>
              </a:rPr>
              <a:t>tup1 = ('Google', '</a:t>
            </a:r>
            <a:r>
              <a:rPr lang="en-US" altLang="zh-CN" sz="2400" dirty="0" err="1">
                <a:latin typeface="仿宋" panose="02010609060101010101" pitchFamily="49" charset="-122"/>
                <a:ea typeface="仿宋" panose="02010609060101010101" pitchFamily="49" charset="-122"/>
              </a:rPr>
              <a:t>Runoob</a:t>
            </a:r>
            <a:r>
              <a:rPr lang="en-US" altLang="zh-CN" sz="2400" dirty="0">
                <a:latin typeface="仿宋" panose="02010609060101010101" pitchFamily="49" charset="-122"/>
                <a:ea typeface="仿宋" panose="02010609060101010101" pitchFamily="49" charset="-122"/>
              </a:rPr>
              <a:t>', 1997, 2000</a:t>
            </a:r>
            <a:r>
              <a:rPr lang="en-US" altLang="zh-CN" sz="2400" dirty="0" smtClean="0">
                <a:latin typeface="仿宋" panose="02010609060101010101" pitchFamily="49" charset="-122"/>
                <a:ea typeface="仿宋" panose="02010609060101010101" pitchFamily="49" charset="-122"/>
              </a:rPr>
              <a:t>)</a:t>
            </a:r>
            <a:endParaRPr lang="zh-CN" altLang="en-US" sz="2400" dirty="0">
              <a:latin typeface="仿宋" panose="02010609060101010101" pitchFamily="49" charset="-122"/>
              <a:ea typeface="仿宋" panose="02010609060101010101" pitchFamily="49" charset="-122"/>
            </a:endParaRPr>
          </a:p>
        </p:txBody>
      </p:sp>
      <p:sp>
        <p:nvSpPr>
          <p:cNvPr id="20" name="矩形 19"/>
          <p:cNvSpPr/>
          <p:nvPr/>
        </p:nvSpPr>
        <p:spPr>
          <a:xfrm>
            <a:off x="5529751" y="4708771"/>
            <a:ext cx="6207780" cy="830997"/>
          </a:xfrm>
          <a:prstGeom prst="rect">
            <a:avLst/>
          </a:prstGeom>
        </p:spPr>
        <p:txBody>
          <a:bodyPr wrap="square">
            <a:spAutoFit/>
          </a:bodyPr>
          <a:lstStyle/>
          <a:p>
            <a:r>
              <a:rPr lang="en-US" altLang="zh-CN" sz="2400" dirty="0">
                <a:latin typeface="仿宋" panose="02010609060101010101" pitchFamily="49" charset="-122"/>
                <a:ea typeface="仿宋" panose="02010609060101010101" pitchFamily="49" charset="-122"/>
              </a:rPr>
              <a:t>dict = {'Alice': '2341', 'Beth': '9102', 'Cecil': '3258'}</a:t>
            </a:r>
            <a:endParaRPr lang="zh-CN" altLang="en-US" sz="2400" dirty="0">
              <a:latin typeface="仿宋" panose="02010609060101010101" pitchFamily="49" charset="-122"/>
              <a:ea typeface="仿宋" panose="02010609060101010101" pitchFamily="49" charset="-122"/>
            </a:endParaRPr>
          </a:p>
        </p:txBody>
      </p:sp>
      <p:sp>
        <p:nvSpPr>
          <p:cNvPr id="21" name="Line 17"/>
          <p:cNvSpPr>
            <a:spLocks noChangeShapeType="1"/>
          </p:cNvSpPr>
          <p:nvPr/>
        </p:nvSpPr>
        <p:spPr bwMode="auto">
          <a:xfrm>
            <a:off x="1585445" y="4997086"/>
            <a:ext cx="792162" cy="0"/>
          </a:xfrm>
          <a:prstGeom prst="line">
            <a:avLst/>
          </a:prstGeom>
          <a:noFill/>
          <a:ln w="28575">
            <a:solidFill>
              <a:srgbClr val="FFFF00"/>
            </a:solidFill>
            <a:round/>
            <a:headEnd/>
            <a:tailEnd type="triangle" w="med" len="med"/>
          </a:ln>
          <a:effectLst>
            <a:prstShdw prst="shdw17" dist="17961" dir="2700000">
              <a:srgbClr val="000099"/>
            </a:prstShdw>
          </a:effectLst>
          <a:extLst>
            <a:ext uri="{909E8E84-426E-40DD-AFC4-6F175D3DCCD1}">
              <a14:hiddenFill xmlns:a14="http://schemas.microsoft.com/office/drawing/2010/main">
                <a:noFill/>
              </a14:hiddenFill>
            </a:ext>
          </a:extLst>
        </p:spPr>
        <p:txBody>
          <a:bodyPr/>
          <a:lstStyle/>
          <a:p>
            <a:endParaRPr lang="zh-CN" altLang="en-US"/>
          </a:p>
        </p:txBody>
      </p:sp>
      <p:sp>
        <p:nvSpPr>
          <p:cNvPr id="22" name="Text Box 14"/>
          <p:cNvSpPr txBox="1">
            <a:spLocks noChangeArrowheads="1"/>
          </p:cNvSpPr>
          <p:nvPr/>
        </p:nvSpPr>
        <p:spPr bwMode="auto">
          <a:xfrm>
            <a:off x="2497579" y="2709305"/>
            <a:ext cx="2977810" cy="523220"/>
          </a:xfrm>
          <a:prstGeom prst="rect">
            <a:avLst/>
          </a:prstGeom>
          <a:solidFill>
            <a:schemeClr val="tx2">
              <a:lumMod val="50000"/>
            </a:schemeClr>
          </a:solidFill>
          <a:ln w="9525">
            <a:solidFill>
              <a:srgbClr val="FFFF00"/>
            </a:solidFill>
            <a:miter lim="800000"/>
            <a:headEnd/>
            <a:tailEnd/>
          </a:ln>
          <a:effectLst>
            <a:prstShdw prst="shdw17" dist="17961" dir="2700000">
              <a:schemeClr val="bg1">
                <a:gamma/>
                <a:shade val="60000"/>
                <a:invGamma/>
              </a:schemeClr>
            </a:prstShdw>
          </a:effectLst>
          <a:extLst/>
        </p:spPr>
        <p:txBody>
          <a:bodyPr wrap="square">
            <a:spAutoFit/>
          </a:bodyPr>
          <a:lstStyle/>
          <a:p>
            <a:pPr algn="ctr">
              <a:defRPr/>
            </a:pPr>
            <a:r>
              <a:rPr lang="zh-CN" altLang="en-US" sz="2800" dirty="0" smtClean="0">
                <a:latin typeface="Arial" charset="0"/>
              </a:rPr>
              <a:t>字符串</a:t>
            </a:r>
            <a:endParaRPr lang="en-US" altLang="zh-CN" sz="2800" dirty="0">
              <a:latin typeface="Arial" charset="0"/>
            </a:endParaRPr>
          </a:p>
        </p:txBody>
      </p:sp>
      <p:sp>
        <p:nvSpPr>
          <p:cNvPr id="2" name="文本框 1"/>
          <p:cNvSpPr txBox="1"/>
          <p:nvPr/>
        </p:nvSpPr>
        <p:spPr>
          <a:xfrm>
            <a:off x="5606813" y="2709305"/>
            <a:ext cx="2794355" cy="461665"/>
          </a:xfrm>
          <a:prstGeom prst="rect">
            <a:avLst/>
          </a:prstGeom>
          <a:noFill/>
        </p:spPr>
        <p:txBody>
          <a:bodyPr wrap="none" rtlCol="0">
            <a:spAutoFit/>
          </a:bodyPr>
          <a:lstStyle/>
          <a:p>
            <a:r>
              <a:rPr lang="en-US" altLang="zh-CN" sz="2400" dirty="0" smtClean="0">
                <a:latin typeface="华文仿宋" panose="02010600040101010101" pitchFamily="2" charset="-122"/>
                <a:ea typeface="华文仿宋" panose="02010600040101010101" pitchFamily="2" charset="-122"/>
              </a:rPr>
              <a:t>str1=“</a:t>
            </a:r>
            <a:r>
              <a:rPr lang="en-US" altLang="zh-CN" sz="2400" dirty="0" err="1" smtClean="0">
                <a:latin typeface="华文仿宋" panose="02010600040101010101" pitchFamily="2" charset="-122"/>
                <a:ea typeface="华文仿宋" panose="02010600040101010101" pitchFamily="2" charset="-122"/>
              </a:rPr>
              <a:t>hello,world</a:t>
            </a:r>
            <a:r>
              <a:rPr lang="en-US" altLang="zh-CN" sz="2400" dirty="0" smtClean="0">
                <a:latin typeface="华文仿宋" panose="02010600040101010101" pitchFamily="2" charset="-122"/>
                <a:ea typeface="华文仿宋" panose="02010600040101010101" pitchFamily="2" charset="-122"/>
              </a:rPr>
              <a:t>”</a:t>
            </a:r>
            <a:endParaRPr lang="zh-CN" altLang="en-US" sz="2400" dirty="0">
              <a:latin typeface="华文仿宋" panose="02010600040101010101" pitchFamily="2" charset="-122"/>
              <a:ea typeface="华文仿宋" panose="02010600040101010101" pitchFamily="2" charset="-122"/>
            </a:endParaRPr>
          </a:p>
        </p:txBody>
      </p:sp>
      <p:sp>
        <p:nvSpPr>
          <p:cNvPr id="3" name="矩形 2"/>
          <p:cNvSpPr/>
          <p:nvPr/>
        </p:nvSpPr>
        <p:spPr>
          <a:xfrm>
            <a:off x="2377607" y="2578308"/>
            <a:ext cx="9562059" cy="2046158"/>
          </a:xfrm>
          <a:prstGeom prst="rect">
            <a:avLst/>
          </a:prstGeom>
          <a:solidFill>
            <a:srgbClr val="41AEBD">
              <a:alpha val="4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78346" y="1887825"/>
            <a:ext cx="5570756" cy="523220"/>
          </a:xfrm>
          <a:prstGeom prst="rect">
            <a:avLst/>
          </a:prstGeom>
          <a:noFill/>
        </p:spPr>
        <p:txBody>
          <a:bodyPr wrap="none" rtlCol="0">
            <a:spAutoFit/>
          </a:bodyPr>
          <a:lstStyle/>
          <a:p>
            <a:r>
              <a:rPr lang="zh-CN" altLang="en-US" sz="2800" dirty="0" smtClean="0"/>
              <a:t>元素间是有顺序的，称为序列类型</a:t>
            </a:r>
            <a:endParaRPr lang="zh-CN" altLang="en-US" sz="2800" dirty="0"/>
          </a:p>
        </p:txBody>
      </p:sp>
      <p:sp>
        <p:nvSpPr>
          <p:cNvPr id="7" name="下箭头 6"/>
          <p:cNvSpPr/>
          <p:nvPr/>
        </p:nvSpPr>
        <p:spPr>
          <a:xfrm rot="10800000">
            <a:off x="3732551" y="5241841"/>
            <a:ext cx="370121" cy="352269"/>
          </a:xfrm>
          <a:prstGeom prst="down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901948" y="5684941"/>
            <a:ext cx="2031325" cy="461665"/>
          </a:xfrm>
          <a:prstGeom prst="rect">
            <a:avLst/>
          </a:prstGeom>
          <a:noFill/>
        </p:spPr>
        <p:txBody>
          <a:bodyPr wrap="none" rtlCol="0">
            <a:spAutoFit/>
          </a:bodyPr>
          <a:lstStyle/>
          <a:p>
            <a:r>
              <a:rPr lang="zh-CN" altLang="en-US" sz="2400" dirty="0" smtClean="0">
                <a:latin typeface="华文仿宋" panose="02010600040101010101" pitchFamily="2" charset="-122"/>
                <a:ea typeface="华文仿宋" panose="02010600040101010101" pitchFamily="2" charset="-122"/>
              </a:rPr>
              <a:t>称为映射类型</a:t>
            </a:r>
            <a:endParaRPr lang="zh-CN" altLang="en-US" sz="24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1619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44578" y="584617"/>
            <a:ext cx="4493538" cy="523220"/>
          </a:xfrm>
          <a:prstGeom prst="rect">
            <a:avLst/>
          </a:prstGeom>
          <a:noFill/>
        </p:spPr>
        <p:txBody>
          <a:bodyPr wrap="none" rtlCol="0">
            <a:spAutoFit/>
          </a:bodyPr>
          <a:lstStyle/>
          <a:p>
            <a:r>
              <a:rPr lang="zh-CN" altLang="en-US" sz="2800" dirty="0" smtClean="0">
                <a:latin typeface="华文仿宋" panose="02010600040101010101" pitchFamily="2" charset="-122"/>
                <a:ea typeface="华文仿宋" panose="02010600040101010101" pitchFamily="2" charset="-122"/>
              </a:rPr>
              <a:t>关于序列类型的通用操作：</a:t>
            </a:r>
            <a:endParaRPr lang="zh-CN" altLang="en-US" sz="2800" dirty="0">
              <a:latin typeface="华文仿宋" panose="02010600040101010101" pitchFamily="2" charset="-122"/>
              <a:ea typeface="华文仿宋" panose="02010600040101010101" pitchFamily="2"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686550667"/>
              </p:ext>
            </p:extLst>
          </p:nvPr>
        </p:nvGraphicFramePr>
        <p:xfrm>
          <a:off x="644578" y="1634066"/>
          <a:ext cx="11325067" cy="4145280"/>
        </p:xfrm>
        <a:graphic>
          <a:graphicData uri="http://schemas.openxmlformats.org/drawingml/2006/table">
            <a:tbl>
              <a:tblPr firstRow="1" bandRow="1">
                <a:tableStyleId>{5C22544A-7EE6-4342-B048-85BDC9FD1C3A}</a:tableStyleId>
              </a:tblPr>
              <a:tblGrid>
                <a:gridCol w="2756656">
                  <a:extLst>
                    <a:ext uri="{9D8B030D-6E8A-4147-A177-3AD203B41FA5}">
                      <a16:colId xmlns:a16="http://schemas.microsoft.com/office/drawing/2014/main" val="1283547433"/>
                    </a:ext>
                  </a:extLst>
                </a:gridCol>
                <a:gridCol w="8568411">
                  <a:extLst>
                    <a:ext uri="{9D8B030D-6E8A-4147-A177-3AD203B41FA5}">
                      <a16:colId xmlns:a16="http://schemas.microsoft.com/office/drawing/2014/main" val="3391253113"/>
                    </a:ext>
                  </a:extLst>
                </a:gridCol>
              </a:tblGrid>
              <a:tr h="370840">
                <a:tc>
                  <a:txBody>
                    <a:bodyPr/>
                    <a:lstStyle/>
                    <a:p>
                      <a:pPr algn="ctr"/>
                      <a:r>
                        <a:rPr lang="zh-CN" altLang="en-US" sz="2800" dirty="0" smtClean="0">
                          <a:latin typeface="华文仿宋" panose="02010600040101010101" pitchFamily="2" charset="-122"/>
                          <a:ea typeface="华文仿宋" panose="02010600040101010101" pitchFamily="2" charset="-122"/>
                        </a:rPr>
                        <a:t>操作符</a:t>
                      </a:r>
                      <a:endParaRPr lang="zh-CN" altLang="en-US" sz="2800" dirty="0">
                        <a:latin typeface="华文仿宋" panose="02010600040101010101" pitchFamily="2" charset="-122"/>
                        <a:ea typeface="华文仿宋" panose="02010600040101010101" pitchFamily="2" charset="-122"/>
                      </a:endParaRPr>
                    </a:p>
                  </a:txBody>
                  <a:tcPr/>
                </a:tc>
                <a:tc>
                  <a:txBody>
                    <a:bodyPr/>
                    <a:lstStyle/>
                    <a:p>
                      <a:pPr algn="ctr"/>
                      <a:r>
                        <a:rPr lang="zh-CN" altLang="en-US" sz="2800" dirty="0" smtClean="0">
                          <a:latin typeface="华文仿宋" panose="02010600040101010101" pitchFamily="2" charset="-122"/>
                          <a:ea typeface="华文仿宋" panose="02010600040101010101" pitchFamily="2" charset="-122"/>
                        </a:rPr>
                        <a:t>描述</a:t>
                      </a:r>
                      <a:endParaRPr lang="zh-CN" altLang="en-US" sz="280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425952731"/>
                  </a:ext>
                </a:extLst>
              </a:tr>
              <a:tr h="370840">
                <a:tc>
                  <a:txBody>
                    <a:bodyPr/>
                    <a:lstStyle/>
                    <a:p>
                      <a:r>
                        <a:rPr lang="en-US" altLang="zh-CN" sz="2800" dirty="0" smtClean="0">
                          <a:latin typeface="华文仿宋" panose="02010600040101010101" pitchFamily="2" charset="-122"/>
                          <a:ea typeface="华文仿宋" panose="02010600040101010101" pitchFamily="2" charset="-122"/>
                        </a:rPr>
                        <a:t>x  in  s</a:t>
                      </a:r>
                      <a:endParaRPr lang="zh-CN" altLang="en-US" sz="2800" dirty="0">
                        <a:latin typeface="华文仿宋" panose="02010600040101010101" pitchFamily="2" charset="-122"/>
                        <a:ea typeface="华文仿宋" panose="02010600040101010101" pitchFamily="2" charset="-122"/>
                      </a:endParaRPr>
                    </a:p>
                  </a:txBody>
                  <a:tcPr/>
                </a:tc>
                <a:tc>
                  <a:txBody>
                    <a:bodyPr/>
                    <a:lstStyle/>
                    <a:p>
                      <a:r>
                        <a:rPr lang="zh-CN" altLang="en-US" sz="2800" dirty="0" smtClean="0">
                          <a:latin typeface="华文仿宋" panose="02010600040101010101" pitchFamily="2" charset="-122"/>
                          <a:ea typeface="华文仿宋" panose="02010600040101010101" pitchFamily="2" charset="-122"/>
                        </a:rPr>
                        <a:t>如果</a:t>
                      </a:r>
                      <a:r>
                        <a:rPr lang="en-US" altLang="zh-CN" sz="2800" dirty="0" smtClean="0">
                          <a:latin typeface="华文仿宋" panose="02010600040101010101" pitchFamily="2" charset="-122"/>
                          <a:ea typeface="华文仿宋" panose="02010600040101010101" pitchFamily="2" charset="-122"/>
                        </a:rPr>
                        <a:t>x</a:t>
                      </a:r>
                      <a:r>
                        <a:rPr lang="zh-CN" altLang="en-US" sz="2800" dirty="0" smtClean="0">
                          <a:latin typeface="华文仿宋" panose="02010600040101010101" pitchFamily="2" charset="-122"/>
                          <a:ea typeface="华文仿宋" panose="02010600040101010101" pitchFamily="2" charset="-122"/>
                        </a:rPr>
                        <a:t>是</a:t>
                      </a:r>
                      <a:r>
                        <a:rPr lang="en-US" altLang="zh-CN" sz="2800" dirty="0" smtClean="0">
                          <a:latin typeface="华文仿宋" panose="02010600040101010101" pitchFamily="2" charset="-122"/>
                          <a:ea typeface="华文仿宋" panose="02010600040101010101" pitchFamily="2" charset="-122"/>
                        </a:rPr>
                        <a:t>s</a:t>
                      </a:r>
                      <a:r>
                        <a:rPr lang="zh-CN" altLang="en-US" sz="2800" dirty="0" smtClean="0">
                          <a:latin typeface="华文仿宋" panose="02010600040101010101" pitchFamily="2" charset="-122"/>
                          <a:ea typeface="华文仿宋" panose="02010600040101010101" pitchFamily="2" charset="-122"/>
                        </a:rPr>
                        <a:t>的元素，返回</a:t>
                      </a:r>
                      <a:r>
                        <a:rPr lang="en-US" altLang="zh-CN" sz="2800" dirty="0" smtClean="0">
                          <a:latin typeface="华文仿宋" panose="02010600040101010101" pitchFamily="2" charset="-122"/>
                          <a:ea typeface="华文仿宋" panose="02010600040101010101" pitchFamily="2" charset="-122"/>
                        </a:rPr>
                        <a:t>True</a:t>
                      </a:r>
                      <a:r>
                        <a:rPr lang="zh-CN" altLang="en-US" sz="2800" dirty="0" smtClean="0">
                          <a:latin typeface="华文仿宋" panose="02010600040101010101" pitchFamily="2" charset="-122"/>
                          <a:ea typeface="华文仿宋" panose="02010600040101010101" pitchFamily="2" charset="-122"/>
                        </a:rPr>
                        <a:t>，否则返回</a:t>
                      </a:r>
                      <a:r>
                        <a:rPr lang="en-US" altLang="zh-CN" sz="2800" dirty="0" smtClean="0">
                          <a:latin typeface="华文仿宋" panose="02010600040101010101" pitchFamily="2" charset="-122"/>
                          <a:ea typeface="华文仿宋" panose="02010600040101010101" pitchFamily="2" charset="-122"/>
                        </a:rPr>
                        <a:t>False</a:t>
                      </a:r>
                      <a:endParaRPr lang="zh-CN" altLang="en-US" sz="280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2163694906"/>
                  </a:ext>
                </a:extLst>
              </a:tr>
              <a:tr h="370840">
                <a:tc>
                  <a:txBody>
                    <a:bodyPr/>
                    <a:lstStyle/>
                    <a:p>
                      <a:r>
                        <a:rPr lang="en-US" altLang="zh-CN" sz="2800" dirty="0" smtClean="0">
                          <a:latin typeface="华文仿宋" panose="02010600040101010101" pitchFamily="2" charset="-122"/>
                          <a:ea typeface="华文仿宋" panose="02010600040101010101" pitchFamily="2" charset="-122"/>
                        </a:rPr>
                        <a:t>x  not  in s</a:t>
                      </a:r>
                      <a:endParaRPr lang="zh-CN" altLang="en-US" sz="2800" dirty="0">
                        <a:latin typeface="华文仿宋" panose="02010600040101010101" pitchFamily="2" charset="-122"/>
                        <a:ea typeface="华文仿宋" panose="02010600040101010101" pitchFamily="2" charset="-122"/>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smtClean="0">
                          <a:latin typeface="华文仿宋" panose="02010600040101010101" pitchFamily="2" charset="-122"/>
                          <a:ea typeface="华文仿宋" panose="02010600040101010101" pitchFamily="2" charset="-122"/>
                        </a:rPr>
                        <a:t>如果</a:t>
                      </a:r>
                      <a:r>
                        <a:rPr lang="en-US" altLang="zh-CN" sz="2800" dirty="0" smtClean="0">
                          <a:latin typeface="华文仿宋" panose="02010600040101010101" pitchFamily="2" charset="-122"/>
                          <a:ea typeface="华文仿宋" panose="02010600040101010101" pitchFamily="2" charset="-122"/>
                        </a:rPr>
                        <a:t>x</a:t>
                      </a:r>
                      <a:r>
                        <a:rPr lang="zh-CN" altLang="en-US" sz="2800" dirty="0" smtClean="0">
                          <a:latin typeface="华文仿宋" panose="02010600040101010101" pitchFamily="2" charset="-122"/>
                          <a:ea typeface="华文仿宋" panose="02010600040101010101" pitchFamily="2" charset="-122"/>
                        </a:rPr>
                        <a:t>不是</a:t>
                      </a:r>
                      <a:r>
                        <a:rPr lang="en-US" altLang="zh-CN" sz="2800" dirty="0" smtClean="0">
                          <a:latin typeface="华文仿宋" panose="02010600040101010101" pitchFamily="2" charset="-122"/>
                          <a:ea typeface="华文仿宋" panose="02010600040101010101" pitchFamily="2" charset="-122"/>
                        </a:rPr>
                        <a:t>s</a:t>
                      </a:r>
                      <a:r>
                        <a:rPr lang="zh-CN" altLang="en-US" sz="2800" dirty="0" smtClean="0">
                          <a:latin typeface="华文仿宋" panose="02010600040101010101" pitchFamily="2" charset="-122"/>
                          <a:ea typeface="华文仿宋" panose="02010600040101010101" pitchFamily="2" charset="-122"/>
                        </a:rPr>
                        <a:t>的元素，返回</a:t>
                      </a:r>
                      <a:r>
                        <a:rPr lang="en-US" altLang="zh-CN" sz="2800" dirty="0" smtClean="0">
                          <a:latin typeface="华文仿宋" panose="02010600040101010101" pitchFamily="2" charset="-122"/>
                          <a:ea typeface="华文仿宋" panose="02010600040101010101" pitchFamily="2" charset="-122"/>
                        </a:rPr>
                        <a:t>True</a:t>
                      </a:r>
                      <a:r>
                        <a:rPr lang="zh-CN" altLang="en-US" sz="2800" dirty="0" smtClean="0">
                          <a:latin typeface="华文仿宋" panose="02010600040101010101" pitchFamily="2" charset="-122"/>
                          <a:ea typeface="华文仿宋" panose="02010600040101010101" pitchFamily="2" charset="-122"/>
                        </a:rPr>
                        <a:t>，否则返回</a:t>
                      </a:r>
                      <a:r>
                        <a:rPr lang="en-US" altLang="zh-CN" sz="2800" dirty="0" smtClean="0">
                          <a:latin typeface="华文仿宋" panose="02010600040101010101" pitchFamily="2" charset="-122"/>
                          <a:ea typeface="华文仿宋" panose="02010600040101010101" pitchFamily="2" charset="-122"/>
                        </a:rPr>
                        <a:t>False</a:t>
                      </a:r>
                      <a:endParaRPr lang="zh-CN" altLang="en-US" sz="2800" dirty="0" smtClean="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665299093"/>
                  </a:ext>
                </a:extLst>
              </a:tr>
              <a:tr h="370840">
                <a:tc>
                  <a:txBody>
                    <a:bodyPr/>
                    <a:lstStyle/>
                    <a:p>
                      <a:r>
                        <a:rPr lang="en-US" altLang="zh-CN" sz="2800" dirty="0" smtClean="0">
                          <a:latin typeface="华文仿宋" panose="02010600040101010101" pitchFamily="2" charset="-122"/>
                          <a:ea typeface="华文仿宋" panose="02010600040101010101" pitchFamily="2" charset="-122"/>
                        </a:rPr>
                        <a:t>s + t</a:t>
                      </a:r>
                      <a:endParaRPr lang="zh-CN" altLang="en-US" sz="2800" dirty="0">
                        <a:latin typeface="华文仿宋" panose="02010600040101010101" pitchFamily="2" charset="-122"/>
                        <a:ea typeface="华文仿宋" panose="02010600040101010101" pitchFamily="2" charset="-122"/>
                      </a:endParaRPr>
                    </a:p>
                  </a:txBody>
                  <a:tcPr/>
                </a:tc>
                <a:tc>
                  <a:txBody>
                    <a:bodyPr/>
                    <a:lstStyle/>
                    <a:p>
                      <a:endParaRPr lang="zh-CN" altLang="en-US" sz="280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283713818"/>
                  </a:ext>
                </a:extLst>
              </a:tr>
              <a:tr h="370840">
                <a:tc>
                  <a:txBody>
                    <a:bodyPr/>
                    <a:lstStyle/>
                    <a:p>
                      <a:r>
                        <a:rPr lang="en-US" altLang="zh-CN" sz="2800" dirty="0" smtClean="0">
                          <a:latin typeface="华文仿宋" panose="02010600040101010101" pitchFamily="2" charset="-122"/>
                          <a:ea typeface="华文仿宋" panose="02010600040101010101" pitchFamily="2" charset="-122"/>
                        </a:rPr>
                        <a:t>s[</a:t>
                      </a:r>
                      <a:r>
                        <a:rPr lang="en-US" altLang="zh-CN" sz="2800" dirty="0" err="1" smtClean="0">
                          <a:latin typeface="华文仿宋" panose="02010600040101010101" pitchFamily="2" charset="-122"/>
                          <a:ea typeface="华文仿宋" panose="02010600040101010101" pitchFamily="2" charset="-122"/>
                        </a:rPr>
                        <a:t>i</a:t>
                      </a:r>
                      <a:r>
                        <a:rPr lang="en-US" altLang="zh-CN" sz="2800" dirty="0" smtClean="0">
                          <a:latin typeface="华文仿宋" panose="02010600040101010101" pitchFamily="2" charset="-122"/>
                          <a:ea typeface="华文仿宋" panose="02010600040101010101" pitchFamily="2" charset="-122"/>
                        </a:rPr>
                        <a:t>]</a:t>
                      </a:r>
                      <a:endParaRPr lang="zh-CN" altLang="en-US" sz="2800" dirty="0">
                        <a:latin typeface="华文仿宋" panose="02010600040101010101" pitchFamily="2" charset="-122"/>
                        <a:ea typeface="华文仿宋" panose="02010600040101010101" pitchFamily="2" charset="-122"/>
                      </a:endParaRPr>
                    </a:p>
                  </a:txBody>
                  <a:tcPr/>
                </a:tc>
                <a:tc>
                  <a:txBody>
                    <a:bodyPr/>
                    <a:lstStyle/>
                    <a:p>
                      <a:r>
                        <a:rPr lang="zh-CN" altLang="en-US" sz="2800" dirty="0" smtClean="0">
                          <a:latin typeface="华文仿宋" panose="02010600040101010101" pitchFamily="2" charset="-122"/>
                          <a:ea typeface="华文仿宋" panose="02010600040101010101" pitchFamily="2" charset="-122"/>
                        </a:rPr>
                        <a:t>返回序列第</a:t>
                      </a:r>
                      <a:r>
                        <a:rPr lang="en-US" altLang="zh-CN" sz="2800" dirty="0" err="1" smtClean="0">
                          <a:latin typeface="华文仿宋" panose="02010600040101010101" pitchFamily="2" charset="-122"/>
                          <a:ea typeface="华文仿宋" panose="02010600040101010101" pitchFamily="2" charset="-122"/>
                        </a:rPr>
                        <a:t>i</a:t>
                      </a:r>
                      <a:r>
                        <a:rPr lang="zh-CN" altLang="en-US" sz="2800" dirty="0" smtClean="0">
                          <a:latin typeface="华文仿宋" panose="02010600040101010101" pitchFamily="2" charset="-122"/>
                          <a:ea typeface="华文仿宋" panose="02010600040101010101" pitchFamily="2" charset="-122"/>
                        </a:rPr>
                        <a:t>个元素</a:t>
                      </a:r>
                      <a:endParaRPr lang="zh-CN" altLang="en-US" sz="280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456301278"/>
                  </a:ext>
                </a:extLst>
              </a:tr>
              <a:tr h="370840">
                <a:tc>
                  <a:txBody>
                    <a:bodyPr/>
                    <a:lstStyle/>
                    <a:p>
                      <a:r>
                        <a:rPr lang="en-US" altLang="zh-CN" sz="2800" dirty="0" smtClean="0">
                          <a:latin typeface="华文仿宋" panose="02010600040101010101" pitchFamily="2" charset="-122"/>
                          <a:ea typeface="华文仿宋" panose="02010600040101010101" pitchFamily="2" charset="-122"/>
                        </a:rPr>
                        <a:t>s[</a:t>
                      </a:r>
                      <a:r>
                        <a:rPr lang="en-US" altLang="zh-CN" sz="2800" dirty="0" err="1" smtClean="0">
                          <a:latin typeface="华文仿宋" panose="02010600040101010101" pitchFamily="2" charset="-122"/>
                          <a:ea typeface="华文仿宋" panose="02010600040101010101" pitchFamily="2" charset="-122"/>
                        </a:rPr>
                        <a:t>i:j</a:t>
                      </a:r>
                      <a:r>
                        <a:rPr lang="en-US" altLang="zh-CN" sz="2800" dirty="0" smtClean="0">
                          <a:latin typeface="华文仿宋" panose="02010600040101010101" pitchFamily="2" charset="-122"/>
                          <a:ea typeface="华文仿宋" panose="02010600040101010101" pitchFamily="2" charset="-122"/>
                        </a:rPr>
                        <a:t>]</a:t>
                      </a:r>
                      <a:endParaRPr lang="zh-CN" altLang="en-US" sz="2800" dirty="0">
                        <a:latin typeface="华文仿宋" panose="02010600040101010101" pitchFamily="2" charset="-122"/>
                        <a:ea typeface="华文仿宋" panose="02010600040101010101" pitchFamily="2" charset="-122"/>
                      </a:endParaRPr>
                    </a:p>
                  </a:txBody>
                  <a:tcPr/>
                </a:tc>
                <a:tc>
                  <a:txBody>
                    <a:bodyPr/>
                    <a:lstStyle/>
                    <a:p>
                      <a:r>
                        <a:rPr lang="zh-CN" altLang="en-US" sz="2800" dirty="0" smtClean="0">
                          <a:latin typeface="华文仿宋" panose="02010600040101010101" pitchFamily="2" charset="-122"/>
                          <a:ea typeface="华文仿宋" panose="02010600040101010101" pitchFamily="2" charset="-122"/>
                        </a:rPr>
                        <a:t>返回包含序列</a:t>
                      </a:r>
                      <a:r>
                        <a:rPr lang="en-US" altLang="zh-CN" sz="2800" dirty="0" smtClean="0">
                          <a:latin typeface="华文仿宋" panose="02010600040101010101" pitchFamily="2" charset="-122"/>
                          <a:ea typeface="华文仿宋" panose="02010600040101010101" pitchFamily="2" charset="-122"/>
                        </a:rPr>
                        <a:t>s</a:t>
                      </a:r>
                      <a:r>
                        <a:rPr lang="zh-CN" altLang="en-US" sz="2800" dirty="0" smtClean="0">
                          <a:latin typeface="华文仿宋" panose="02010600040101010101" pitchFamily="2" charset="-122"/>
                          <a:ea typeface="华文仿宋" panose="02010600040101010101" pitchFamily="2" charset="-122"/>
                        </a:rPr>
                        <a:t>第</a:t>
                      </a:r>
                      <a:r>
                        <a:rPr lang="en-US" altLang="zh-CN" sz="2800" dirty="0" err="1" smtClean="0">
                          <a:latin typeface="华文仿宋" panose="02010600040101010101" pitchFamily="2" charset="-122"/>
                          <a:ea typeface="华文仿宋" panose="02010600040101010101" pitchFamily="2" charset="-122"/>
                        </a:rPr>
                        <a:t>i</a:t>
                      </a:r>
                      <a:r>
                        <a:rPr lang="zh-CN" altLang="en-US" sz="2800" dirty="0" smtClean="0">
                          <a:latin typeface="华文仿宋" panose="02010600040101010101" pitchFamily="2" charset="-122"/>
                          <a:ea typeface="华文仿宋" panose="02010600040101010101" pitchFamily="2" charset="-122"/>
                        </a:rPr>
                        <a:t>到</a:t>
                      </a:r>
                      <a:r>
                        <a:rPr lang="en-US" altLang="zh-CN" sz="2800" dirty="0" smtClean="0">
                          <a:latin typeface="华文仿宋" panose="02010600040101010101" pitchFamily="2" charset="-122"/>
                          <a:ea typeface="华文仿宋" panose="02010600040101010101" pitchFamily="2" charset="-122"/>
                        </a:rPr>
                        <a:t>j</a:t>
                      </a:r>
                      <a:r>
                        <a:rPr lang="zh-CN" altLang="en-US" sz="2800" dirty="0" smtClean="0">
                          <a:latin typeface="华文仿宋" panose="02010600040101010101" pitchFamily="2" charset="-122"/>
                          <a:ea typeface="华文仿宋" panose="02010600040101010101" pitchFamily="2" charset="-122"/>
                        </a:rPr>
                        <a:t>个元素的子序列（不包含第</a:t>
                      </a:r>
                      <a:r>
                        <a:rPr lang="en-US" altLang="zh-CN" sz="2800" dirty="0" smtClean="0">
                          <a:latin typeface="华文仿宋" panose="02010600040101010101" pitchFamily="2" charset="-122"/>
                          <a:ea typeface="华文仿宋" panose="02010600040101010101" pitchFamily="2" charset="-122"/>
                        </a:rPr>
                        <a:t>j</a:t>
                      </a:r>
                      <a:r>
                        <a:rPr lang="zh-CN" altLang="en-US" sz="2800" dirty="0" smtClean="0">
                          <a:latin typeface="华文仿宋" panose="02010600040101010101" pitchFamily="2" charset="-122"/>
                          <a:ea typeface="华文仿宋" panose="02010600040101010101" pitchFamily="2" charset="-122"/>
                        </a:rPr>
                        <a:t>元素）</a:t>
                      </a:r>
                      <a:endParaRPr lang="zh-CN" altLang="en-US" sz="280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2903350394"/>
                  </a:ext>
                </a:extLst>
              </a:tr>
              <a:tr h="370840">
                <a:tc>
                  <a:txBody>
                    <a:bodyPr/>
                    <a:lstStyle/>
                    <a:p>
                      <a:r>
                        <a:rPr lang="en-US" altLang="zh-CN" sz="2800" dirty="0" err="1" smtClean="0">
                          <a:latin typeface="华文仿宋" panose="02010600040101010101" pitchFamily="2" charset="-122"/>
                          <a:ea typeface="华文仿宋" panose="02010600040101010101" pitchFamily="2" charset="-122"/>
                        </a:rPr>
                        <a:t>len</a:t>
                      </a:r>
                      <a:r>
                        <a:rPr lang="en-US" altLang="zh-CN" sz="2800" dirty="0" smtClean="0">
                          <a:latin typeface="华文仿宋" panose="02010600040101010101" pitchFamily="2" charset="-122"/>
                          <a:ea typeface="华文仿宋" panose="02010600040101010101" pitchFamily="2" charset="-122"/>
                        </a:rPr>
                        <a:t>(s)</a:t>
                      </a:r>
                      <a:endParaRPr lang="zh-CN" altLang="en-US" sz="2800" dirty="0">
                        <a:latin typeface="华文仿宋" panose="02010600040101010101" pitchFamily="2" charset="-122"/>
                        <a:ea typeface="华文仿宋" panose="02010600040101010101" pitchFamily="2" charset="-122"/>
                      </a:endParaRPr>
                    </a:p>
                  </a:txBody>
                  <a:tcPr/>
                </a:tc>
                <a:tc>
                  <a:txBody>
                    <a:bodyPr/>
                    <a:lstStyle/>
                    <a:p>
                      <a:r>
                        <a:rPr lang="zh-CN" altLang="en-US" sz="2800" dirty="0" smtClean="0">
                          <a:latin typeface="华文仿宋" panose="02010600040101010101" pitchFamily="2" charset="-122"/>
                          <a:ea typeface="华文仿宋" panose="02010600040101010101" pitchFamily="2" charset="-122"/>
                        </a:rPr>
                        <a:t>返回序列</a:t>
                      </a:r>
                      <a:r>
                        <a:rPr lang="en-US" altLang="zh-CN" sz="2800" dirty="0" smtClean="0">
                          <a:latin typeface="华文仿宋" panose="02010600040101010101" pitchFamily="2" charset="-122"/>
                          <a:ea typeface="华文仿宋" panose="02010600040101010101" pitchFamily="2" charset="-122"/>
                        </a:rPr>
                        <a:t>s</a:t>
                      </a:r>
                      <a:r>
                        <a:rPr lang="zh-CN" altLang="en-US" sz="2800" dirty="0" smtClean="0">
                          <a:latin typeface="华文仿宋" panose="02010600040101010101" pitchFamily="2" charset="-122"/>
                          <a:ea typeface="华文仿宋" panose="02010600040101010101" pitchFamily="2" charset="-122"/>
                        </a:rPr>
                        <a:t>的元素个数</a:t>
                      </a:r>
                      <a:endParaRPr lang="zh-CN" altLang="en-US" sz="280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3015644954"/>
                  </a:ext>
                </a:extLst>
              </a:tr>
              <a:tr h="370840">
                <a:tc>
                  <a:txBody>
                    <a:bodyPr/>
                    <a:lstStyle/>
                    <a:p>
                      <a:r>
                        <a:rPr lang="en-US" altLang="zh-CN" sz="2800" dirty="0" err="1" smtClean="0">
                          <a:latin typeface="华文仿宋" panose="02010600040101010101" pitchFamily="2" charset="-122"/>
                          <a:ea typeface="华文仿宋" panose="02010600040101010101" pitchFamily="2" charset="-122"/>
                        </a:rPr>
                        <a:t>s.count</a:t>
                      </a:r>
                      <a:r>
                        <a:rPr lang="en-US" altLang="zh-CN" sz="2800" dirty="0" smtClean="0">
                          <a:latin typeface="华文仿宋" panose="02010600040101010101" pitchFamily="2" charset="-122"/>
                          <a:ea typeface="华文仿宋" panose="02010600040101010101" pitchFamily="2" charset="-122"/>
                        </a:rPr>
                        <a:t>(x)</a:t>
                      </a:r>
                      <a:endParaRPr lang="zh-CN" altLang="en-US" sz="2800" dirty="0">
                        <a:latin typeface="华文仿宋" panose="02010600040101010101" pitchFamily="2" charset="-122"/>
                        <a:ea typeface="华文仿宋" panose="02010600040101010101" pitchFamily="2" charset="-122"/>
                      </a:endParaRPr>
                    </a:p>
                  </a:txBody>
                  <a:tcPr/>
                </a:tc>
                <a:tc>
                  <a:txBody>
                    <a:bodyPr/>
                    <a:lstStyle/>
                    <a:p>
                      <a:r>
                        <a:rPr lang="zh-CN" altLang="en-US" sz="2800" dirty="0" smtClean="0">
                          <a:latin typeface="华文仿宋" panose="02010600040101010101" pitchFamily="2" charset="-122"/>
                          <a:ea typeface="华文仿宋" panose="02010600040101010101" pitchFamily="2" charset="-122"/>
                        </a:rPr>
                        <a:t>序列</a:t>
                      </a:r>
                      <a:r>
                        <a:rPr lang="en-US" altLang="zh-CN" sz="2800" dirty="0" smtClean="0">
                          <a:latin typeface="华文仿宋" panose="02010600040101010101" pitchFamily="2" charset="-122"/>
                          <a:ea typeface="华文仿宋" panose="02010600040101010101" pitchFamily="2" charset="-122"/>
                        </a:rPr>
                        <a:t>s</a:t>
                      </a:r>
                      <a:r>
                        <a:rPr lang="zh-CN" altLang="en-US" sz="2800" dirty="0" smtClean="0">
                          <a:latin typeface="华文仿宋" panose="02010600040101010101" pitchFamily="2" charset="-122"/>
                          <a:ea typeface="华文仿宋" panose="02010600040101010101" pitchFamily="2" charset="-122"/>
                        </a:rPr>
                        <a:t>中出现</a:t>
                      </a:r>
                      <a:r>
                        <a:rPr lang="en-US" altLang="zh-CN" sz="2800" dirty="0" smtClean="0">
                          <a:latin typeface="华文仿宋" panose="02010600040101010101" pitchFamily="2" charset="-122"/>
                          <a:ea typeface="华文仿宋" panose="02010600040101010101" pitchFamily="2" charset="-122"/>
                        </a:rPr>
                        <a:t>x</a:t>
                      </a:r>
                      <a:r>
                        <a:rPr lang="zh-CN" altLang="en-US" sz="2800" dirty="0" smtClean="0">
                          <a:latin typeface="华文仿宋" panose="02010600040101010101" pitchFamily="2" charset="-122"/>
                          <a:ea typeface="华文仿宋" panose="02010600040101010101" pitchFamily="2" charset="-122"/>
                        </a:rPr>
                        <a:t>的总次数</a:t>
                      </a:r>
                      <a:endParaRPr lang="zh-CN" altLang="en-US" sz="280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320786674"/>
                  </a:ext>
                </a:extLst>
              </a:tr>
            </a:tbl>
          </a:graphicData>
        </a:graphic>
      </p:graphicFrame>
    </p:spTree>
    <p:extLst>
      <p:ext uri="{BB962C8B-B14F-4D97-AF65-F5344CB8AC3E}">
        <p14:creationId xmlns:p14="http://schemas.microsoft.com/office/powerpoint/2010/main" val="237928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2694" y="650945"/>
            <a:ext cx="5715286" cy="584775"/>
          </a:xfrm>
          <a:prstGeom prst="rect">
            <a:avLst/>
          </a:prstGeom>
          <a:noFill/>
        </p:spPr>
        <p:txBody>
          <a:bodyPr wrap="square" rtlCol="0">
            <a:spAutoFit/>
          </a:bodyPr>
          <a:lstStyle/>
          <a:p>
            <a:r>
              <a:rPr lang="zh-CN" altLang="en-US" sz="3200" dirty="0" smtClean="0">
                <a:latin typeface="华文仿宋" panose="02010600040101010101" pitchFamily="2" charset="-122"/>
                <a:ea typeface="华文仿宋" panose="02010600040101010101" pitchFamily="2" charset="-122"/>
              </a:rPr>
              <a:t>程序设计语言的发展阶段</a:t>
            </a:r>
            <a:endParaRPr lang="zh-CN" altLang="en-US" sz="3200" dirty="0">
              <a:latin typeface="华文仿宋" panose="02010600040101010101" pitchFamily="2" charset="-122"/>
              <a:ea typeface="华文仿宋" panose="02010600040101010101" pitchFamily="2" charset="-122"/>
            </a:endParaRPr>
          </a:p>
        </p:txBody>
      </p:sp>
      <p:sp>
        <p:nvSpPr>
          <p:cNvPr id="11" name="Rectangle 2"/>
          <p:cNvSpPr>
            <a:spLocks noChangeArrowheads="1"/>
          </p:cNvSpPr>
          <p:nvPr/>
        </p:nvSpPr>
        <p:spPr bwMode="auto">
          <a:xfrm>
            <a:off x="4048159" y="4969065"/>
            <a:ext cx="2376487" cy="647700"/>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defRPr/>
            </a:pPr>
            <a:r>
              <a:rPr lang="zh-CN" altLang="en-US" sz="2800">
                <a:latin typeface="华文仿宋" panose="02010600040101010101" pitchFamily="2" charset="-122"/>
                <a:ea typeface="华文仿宋" panose="02010600040101010101" pitchFamily="2" charset="-122"/>
              </a:rPr>
              <a:t>机器语言</a:t>
            </a:r>
          </a:p>
        </p:txBody>
      </p:sp>
      <p:sp>
        <p:nvSpPr>
          <p:cNvPr id="12" name="Rectangle 3"/>
          <p:cNvSpPr>
            <a:spLocks noChangeArrowheads="1"/>
          </p:cNvSpPr>
          <p:nvPr/>
        </p:nvSpPr>
        <p:spPr bwMode="auto">
          <a:xfrm>
            <a:off x="4048159" y="3816540"/>
            <a:ext cx="2376487" cy="720725"/>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defRPr/>
            </a:pPr>
            <a:r>
              <a:rPr lang="zh-CN" altLang="en-US" sz="2800">
                <a:latin typeface="华文仿宋" panose="02010600040101010101" pitchFamily="2" charset="-122"/>
                <a:ea typeface="华文仿宋" panose="02010600040101010101" pitchFamily="2" charset="-122"/>
              </a:rPr>
              <a:t>汇编语言</a:t>
            </a:r>
          </a:p>
        </p:txBody>
      </p:sp>
      <p:sp>
        <p:nvSpPr>
          <p:cNvPr id="13" name="Rectangle 4"/>
          <p:cNvSpPr>
            <a:spLocks noChangeArrowheads="1"/>
          </p:cNvSpPr>
          <p:nvPr/>
        </p:nvSpPr>
        <p:spPr bwMode="auto">
          <a:xfrm>
            <a:off x="4048159" y="2665603"/>
            <a:ext cx="2376487" cy="719137"/>
          </a:xfrm>
          <a:prstGeom prst="rect">
            <a:avLst/>
          </a:prstGeom>
          <a:solidFill>
            <a:schemeClr val="accent1"/>
          </a:solidFill>
          <a:ln w="12700" cap="sq">
            <a:solidFill>
              <a:schemeClr val="tx1"/>
            </a:solidFill>
            <a:miter lim="800000"/>
            <a:headEnd type="none" w="sm" len="sm"/>
            <a:tailEnd type="none" w="sm" len="sm"/>
          </a:ln>
          <a:effectLst/>
        </p:spPr>
        <p:txBody>
          <a:bodyPr wrap="none" anchor="ctr"/>
          <a:lstStyle/>
          <a:p>
            <a:pPr algn="ctr">
              <a:defRPr/>
            </a:pPr>
            <a:r>
              <a:rPr lang="zh-CN" altLang="en-US" sz="2800">
                <a:latin typeface="华文仿宋" panose="02010600040101010101" pitchFamily="2" charset="-122"/>
                <a:ea typeface="华文仿宋" panose="02010600040101010101" pitchFamily="2" charset="-122"/>
              </a:rPr>
              <a:t>高级语言</a:t>
            </a:r>
          </a:p>
        </p:txBody>
      </p:sp>
      <p:sp>
        <p:nvSpPr>
          <p:cNvPr id="14" name="AutoShape 10"/>
          <p:cNvSpPr>
            <a:spLocks noChangeArrowheads="1"/>
          </p:cNvSpPr>
          <p:nvPr/>
        </p:nvSpPr>
        <p:spPr bwMode="auto">
          <a:xfrm>
            <a:off x="4983196" y="4538853"/>
            <a:ext cx="360363" cy="431800"/>
          </a:xfrm>
          <a:prstGeom prst="upArrow">
            <a:avLst>
              <a:gd name="adj1" fmla="val 50000"/>
              <a:gd name="adj2" fmla="val 29956"/>
            </a:avLst>
          </a:prstGeom>
          <a:solidFill>
            <a:schemeClr val="accent1"/>
          </a:solidFill>
          <a:ln w="12700" cap="sq">
            <a:solidFill>
              <a:schemeClr val="tx1"/>
            </a:solidFill>
            <a:miter lim="800000"/>
            <a:headEnd type="none" w="sm" len="sm"/>
            <a:tailEnd type="none" w="sm" len="sm"/>
          </a:ln>
          <a:effectLst/>
        </p:spPr>
        <p:txBody>
          <a:bodyPr vert="eaVert" wrap="none" anchor="ctr"/>
          <a:lstStyle/>
          <a:p>
            <a:pPr>
              <a:defRPr/>
            </a:pPr>
            <a:endParaRPr lang="zh-CN" altLang="en-US" sz="2800">
              <a:latin typeface="华文仿宋" panose="02010600040101010101" pitchFamily="2" charset="-122"/>
              <a:ea typeface="华文仿宋" panose="02010600040101010101" pitchFamily="2" charset="-122"/>
            </a:endParaRPr>
          </a:p>
        </p:txBody>
      </p:sp>
      <p:sp>
        <p:nvSpPr>
          <p:cNvPr id="15" name="AutoShape 11"/>
          <p:cNvSpPr>
            <a:spLocks noChangeArrowheads="1"/>
          </p:cNvSpPr>
          <p:nvPr/>
        </p:nvSpPr>
        <p:spPr bwMode="auto">
          <a:xfrm>
            <a:off x="4983196" y="3386328"/>
            <a:ext cx="360363" cy="431800"/>
          </a:xfrm>
          <a:prstGeom prst="upArrow">
            <a:avLst>
              <a:gd name="adj1" fmla="val 50000"/>
              <a:gd name="adj2" fmla="val 29956"/>
            </a:avLst>
          </a:prstGeom>
          <a:solidFill>
            <a:schemeClr val="accent1"/>
          </a:solidFill>
          <a:ln w="12700" cap="sq">
            <a:solidFill>
              <a:schemeClr val="tx1"/>
            </a:solidFill>
            <a:miter lim="800000"/>
            <a:headEnd type="none" w="sm" len="sm"/>
            <a:tailEnd type="none" w="sm" len="sm"/>
          </a:ln>
          <a:effectLst/>
        </p:spPr>
        <p:txBody>
          <a:bodyPr vert="eaVert" wrap="none" anchor="ctr"/>
          <a:lstStyle/>
          <a:p>
            <a:pPr>
              <a:defRPr/>
            </a:pPr>
            <a:endParaRPr lang="zh-CN" altLang="en-US" sz="2800">
              <a:latin typeface="华文仿宋" panose="02010600040101010101" pitchFamily="2" charset="-122"/>
              <a:ea typeface="华文仿宋" panose="02010600040101010101" pitchFamily="2" charset="-122"/>
            </a:endParaRPr>
          </a:p>
        </p:txBody>
      </p:sp>
      <p:sp>
        <p:nvSpPr>
          <p:cNvPr id="10" name="Rectangle 3"/>
          <p:cNvSpPr>
            <a:spLocks noChangeArrowheads="1"/>
          </p:cNvSpPr>
          <p:nvPr/>
        </p:nvSpPr>
        <p:spPr bwMode="auto">
          <a:xfrm>
            <a:off x="1446074" y="2229040"/>
            <a:ext cx="8496300" cy="3387725"/>
          </a:xfrm>
          <a:prstGeom prst="rect">
            <a:avLst/>
          </a:prstGeom>
          <a:solidFill>
            <a:srgbClr val="CCCCFF"/>
          </a:solidFill>
          <a:ln>
            <a:noFill/>
          </a:ln>
          <a:effectLst/>
          <a:extLst/>
        </p:spPr>
        <p:txBody>
          <a:bodyPr anchor="ctr">
            <a:spAutoFit/>
          </a:bodyPr>
          <a:lstStyle/>
          <a:p>
            <a:pPr>
              <a:defRPr/>
            </a:pPr>
            <a:r>
              <a:rPr lang="zh-CN" altLang="en-US" sz="3600" b="1" dirty="0" smtClean="0">
                <a:solidFill>
                  <a:srgbClr val="990000"/>
                </a:solidFill>
                <a:effectLst>
                  <a:outerShdw blurRad="38100" dist="38100" dir="2700000" algn="tl">
                    <a:srgbClr val="000000"/>
                  </a:outerShdw>
                </a:effectLst>
                <a:latin typeface="Arial" charset="0"/>
                <a:ea typeface="华文仿宋" pitchFamily="2" charset="-122"/>
              </a:rPr>
              <a:t>指令</a:t>
            </a:r>
            <a:r>
              <a:rPr lang="en-US" altLang="zh-CN" sz="3600" b="1" dirty="0" smtClean="0">
                <a:solidFill>
                  <a:srgbClr val="990000"/>
                </a:solidFill>
                <a:effectLst>
                  <a:outerShdw blurRad="38100" dist="38100" dir="2700000" algn="tl">
                    <a:srgbClr val="000000"/>
                  </a:outerShdw>
                </a:effectLst>
                <a:latin typeface="Arial" charset="0"/>
                <a:ea typeface="华文仿宋" pitchFamily="2" charset="-122"/>
              </a:rPr>
              <a:t>111000000000000001001000</a:t>
            </a:r>
            <a:endParaRPr lang="en-US" altLang="zh-CN" sz="3600" b="1" dirty="0">
              <a:solidFill>
                <a:srgbClr val="990000"/>
              </a:solidFill>
              <a:effectLst>
                <a:outerShdw blurRad="38100" dist="38100" dir="2700000" algn="tl">
                  <a:srgbClr val="000000"/>
                </a:outerShdw>
              </a:effectLst>
              <a:latin typeface="Arial" charset="0"/>
              <a:ea typeface="华文仿宋" pitchFamily="2" charset="-122"/>
            </a:endParaRPr>
          </a:p>
          <a:p>
            <a:pPr>
              <a:defRPr/>
            </a:pPr>
            <a:r>
              <a:rPr lang="en-US" altLang="zh-CN" sz="3600" b="1" dirty="0" smtClean="0">
                <a:solidFill>
                  <a:srgbClr val="990000"/>
                </a:solidFill>
                <a:effectLst>
                  <a:outerShdw blurRad="38100" dist="38100" dir="2700000" algn="tl">
                    <a:srgbClr val="000000"/>
                  </a:outerShdw>
                </a:effectLst>
                <a:latin typeface="Arial" charset="0"/>
                <a:ea typeface="华文仿宋" pitchFamily="2" charset="-122"/>
              </a:rPr>
              <a:t>111000000000000001100101</a:t>
            </a:r>
            <a:endParaRPr lang="en-US" altLang="zh-CN" sz="3600" b="1" dirty="0">
              <a:solidFill>
                <a:srgbClr val="990000"/>
              </a:solidFill>
              <a:effectLst>
                <a:outerShdw blurRad="38100" dist="38100" dir="2700000" algn="tl">
                  <a:srgbClr val="000000"/>
                </a:outerShdw>
              </a:effectLst>
              <a:latin typeface="Arial" charset="0"/>
              <a:ea typeface="华文仿宋" pitchFamily="2" charset="-122"/>
            </a:endParaRPr>
          </a:p>
          <a:p>
            <a:pPr>
              <a:defRPr/>
            </a:pPr>
            <a:r>
              <a:rPr lang="en-US" altLang="zh-CN" sz="3600" b="1" dirty="0" smtClean="0">
                <a:solidFill>
                  <a:srgbClr val="990000"/>
                </a:solidFill>
                <a:effectLst>
                  <a:outerShdw blurRad="38100" dist="38100" dir="2700000" algn="tl">
                    <a:srgbClr val="000000"/>
                  </a:outerShdw>
                </a:effectLst>
                <a:latin typeface="Arial" charset="0"/>
                <a:ea typeface="华文仿宋" pitchFamily="2" charset="-122"/>
              </a:rPr>
              <a:t>111000000000000001101100</a:t>
            </a:r>
            <a:endParaRPr lang="en-US" altLang="zh-CN" sz="3600" b="1" dirty="0">
              <a:solidFill>
                <a:srgbClr val="990000"/>
              </a:solidFill>
              <a:effectLst>
                <a:outerShdw blurRad="38100" dist="38100" dir="2700000" algn="tl">
                  <a:srgbClr val="000000"/>
                </a:outerShdw>
              </a:effectLst>
              <a:latin typeface="Arial" charset="0"/>
              <a:ea typeface="华文仿宋" pitchFamily="2" charset="-122"/>
            </a:endParaRPr>
          </a:p>
          <a:p>
            <a:pPr>
              <a:defRPr/>
            </a:pPr>
            <a:r>
              <a:rPr lang="en-US" altLang="zh-CN" sz="3600" b="1" dirty="0" smtClean="0">
                <a:solidFill>
                  <a:srgbClr val="990000"/>
                </a:solidFill>
                <a:effectLst>
                  <a:outerShdw blurRad="38100" dist="38100" dir="2700000" algn="tl">
                    <a:srgbClr val="000000"/>
                  </a:outerShdw>
                </a:effectLst>
                <a:latin typeface="Arial" charset="0"/>
                <a:ea typeface="华文仿宋" pitchFamily="2" charset="-122"/>
              </a:rPr>
              <a:t>111000000000000001101100</a:t>
            </a:r>
            <a:endParaRPr lang="en-US" altLang="zh-CN" sz="3600" b="1" dirty="0">
              <a:solidFill>
                <a:srgbClr val="990000"/>
              </a:solidFill>
              <a:effectLst>
                <a:outerShdw blurRad="38100" dist="38100" dir="2700000" algn="tl">
                  <a:srgbClr val="000000"/>
                </a:outerShdw>
              </a:effectLst>
              <a:latin typeface="Arial" charset="0"/>
              <a:ea typeface="华文仿宋" pitchFamily="2" charset="-122"/>
            </a:endParaRPr>
          </a:p>
          <a:p>
            <a:pPr>
              <a:defRPr/>
            </a:pPr>
            <a:r>
              <a:rPr lang="en-US" altLang="zh-CN" sz="3600" b="1" dirty="0" smtClean="0">
                <a:solidFill>
                  <a:srgbClr val="990000"/>
                </a:solidFill>
                <a:effectLst>
                  <a:outerShdw blurRad="38100" dist="38100" dir="2700000" algn="tl">
                    <a:srgbClr val="000000"/>
                  </a:outerShdw>
                </a:effectLst>
                <a:latin typeface="Arial" charset="0"/>
                <a:ea typeface="华文仿宋" pitchFamily="2" charset="-122"/>
              </a:rPr>
              <a:t>111000000000000001101111</a:t>
            </a:r>
            <a:endParaRPr lang="en-US" altLang="zh-CN" sz="3600" b="1" dirty="0">
              <a:solidFill>
                <a:srgbClr val="990000"/>
              </a:solidFill>
              <a:effectLst>
                <a:outerShdw blurRad="38100" dist="38100" dir="2700000" algn="tl">
                  <a:srgbClr val="000000"/>
                </a:outerShdw>
              </a:effectLst>
              <a:latin typeface="Arial" charset="0"/>
              <a:ea typeface="华文仿宋" pitchFamily="2" charset="-122"/>
            </a:endParaRPr>
          </a:p>
          <a:p>
            <a:pPr>
              <a:defRPr/>
            </a:pPr>
            <a:r>
              <a:rPr lang="en-US" altLang="zh-CN" sz="3600" b="1" dirty="0" smtClean="0">
                <a:solidFill>
                  <a:srgbClr val="990000"/>
                </a:solidFill>
                <a:effectLst>
                  <a:outerShdw blurRad="38100" dist="38100" dir="2700000" algn="tl">
                    <a:srgbClr val="000000"/>
                  </a:outerShdw>
                </a:effectLst>
                <a:latin typeface="Arial" charset="0"/>
                <a:ea typeface="华文仿宋" pitchFamily="2" charset="-122"/>
              </a:rPr>
              <a:t>00000000</a:t>
            </a:r>
            <a:endParaRPr lang="en-US" altLang="zh-CN" sz="3600" b="1" dirty="0">
              <a:solidFill>
                <a:schemeClr val="tx2"/>
              </a:solidFill>
              <a:effectLst>
                <a:outerShdw blurRad="38100" dist="38100" dir="2700000" algn="tl">
                  <a:srgbClr val="000000"/>
                </a:outerShdw>
              </a:effectLst>
              <a:latin typeface="Arial" charset="0"/>
              <a:ea typeface="华文仿宋" pitchFamily="2" charset="-122"/>
            </a:endParaRPr>
          </a:p>
        </p:txBody>
      </p:sp>
      <p:sp>
        <p:nvSpPr>
          <p:cNvPr id="16" name="Rectangle 12"/>
          <p:cNvSpPr>
            <a:spLocks noChangeArrowheads="1"/>
          </p:cNvSpPr>
          <p:nvPr/>
        </p:nvSpPr>
        <p:spPr bwMode="auto">
          <a:xfrm>
            <a:off x="1446074" y="2229040"/>
            <a:ext cx="8496300" cy="338772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200"/>
              <a:t>MOV	A,0fh;</a:t>
            </a:r>
          </a:p>
          <a:p>
            <a:pPr eaLnBrk="1" hangingPunct="1">
              <a:spcBef>
                <a:spcPct val="0"/>
              </a:spcBef>
              <a:buClrTx/>
              <a:buSzTx/>
              <a:buFontTx/>
              <a:buNone/>
            </a:pPr>
            <a:r>
              <a:rPr lang="en-US" altLang="zh-CN" sz="3200"/>
              <a:t>ADD		A,10h;</a:t>
            </a:r>
          </a:p>
          <a:p>
            <a:pPr eaLnBrk="1" hangingPunct="1">
              <a:spcBef>
                <a:spcPct val="0"/>
              </a:spcBef>
              <a:buClrTx/>
              <a:buSzTx/>
              <a:buFontTx/>
              <a:buNone/>
            </a:pPr>
            <a:endParaRPr lang="zh-CN" altLang="en-US" sz="3200"/>
          </a:p>
        </p:txBody>
      </p:sp>
      <p:sp>
        <p:nvSpPr>
          <p:cNvPr id="17" name="Rectangle 13"/>
          <p:cNvSpPr>
            <a:spLocks noChangeArrowheads="1"/>
          </p:cNvSpPr>
          <p:nvPr/>
        </p:nvSpPr>
        <p:spPr bwMode="auto">
          <a:xfrm>
            <a:off x="1446074" y="2229040"/>
            <a:ext cx="8496300" cy="3387725"/>
          </a:xfrm>
          <a:prstGeom prst="rect">
            <a:avLst/>
          </a:prstGeom>
          <a:solidFill>
            <a:schemeClr val="accent1"/>
          </a:solidFill>
          <a:ln w="12700" cap="sq">
            <a:solidFill>
              <a:schemeClr val="tx1"/>
            </a:solidFill>
            <a:miter lim="800000"/>
            <a:headEnd type="none" w="sm" len="sm"/>
            <a:tailEnd type="none" w="sm" len="sm"/>
          </a:ln>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3200" dirty="0" smtClean="0"/>
              <a:t>if  a&gt;0  then</a:t>
            </a:r>
            <a:endParaRPr lang="en-US" altLang="zh-CN" sz="3200" dirty="0"/>
          </a:p>
          <a:p>
            <a:pPr eaLnBrk="1" hangingPunct="1">
              <a:spcBef>
                <a:spcPct val="0"/>
              </a:spcBef>
              <a:buClrTx/>
              <a:buSzTx/>
              <a:buFontTx/>
              <a:buNone/>
            </a:pPr>
            <a:r>
              <a:rPr lang="en-US" altLang="zh-CN" sz="3200" dirty="0" smtClean="0"/>
              <a:t>    b=15+a</a:t>
            </a:r>
            <a:endParaRPr lang="en-US" altLang="zh-CN" sz="3200" dirty="0"/>
          </a:p>
          <a:p>
            <a:pPr eaLnBrk="1" hangingPunct="1">
              <a:spcBef>
                <a:spcPct val="0"/>
              </a:spcBef>
              <a:buClrTx/>
              <a:buSzTx/>
              <a:buFontTx/>
              <a:buNone/>
            </a:pPr>
            <a:r>
              <a:rPr lang="en-US" altLang="zh-CN" sz="3200" dirty="0"/>
              <a:t>else</a:t>
            </a:r>
          </a:p>
          <a:p>
            <a:pPr eaLnBrk="1" hangingPunct="1">
              <a:spcBef>
                <a:spcPct val="0"/>
              </a:spcBef>
              <a:buClrTx/>
              <a:buSzTx/>
              <a:buFontTx/>
              <a:buNone/>
            </a:pPr>
            <a:r>
              <a:rPr lang="en-US" altLang="zh-CN" sz="3200" dirty="0" smtClean="0"/>
              <a:t>    b=15-a</a:t>
            </a:r>
            <a:endParaRPr lang="en-US" altLang="zh-CN" sz="3200" dirty="0"/>
          </a:p>
          <a:p>
            <a:pPr eaLnBrk="1" hangingPunct="1">
              <a:spcBef>
                <a:spcPct val="0"/>
              </a:spcBef>
              <a:buClrTx/>
              <a:buSzTx/>
              <a:buFontTx/>
              <a:buNone/>
            </a:pPr>
            <a:r>
              <a:rPr lang="en-US" altLang="zh-CN" sz="3200" dirty="0" smtClean="0"/>
              <a:t>end if</a:t>
            </a:r>
            <a:endParaRPr lang="en-US" altLang="zh-CN" sz="3200" dirty="0"/>
          </a:p>
          <a:p>
            <a:pPr eaLnBrk="1" hangingPunct="1">
              <a:spcBef>
                <a:spcPct val="0"/>
              </a:spcBef>
              <a:buClrTx/>
              <a:buSzTx/>
              <a:buFontTx/>
              <a:buNone/>
            </a:pPr>
            <a:endParaRPr lang="zh-CN" altLang="en-US" sz="3200" dirty="0"/>
          </a:p>
        </p:txBody>
      </p:sp>
    </p:spTree>
    <p:extLst>
      <p:ext uri="{BB962C8B-B14F-4D97-AF65-F5344CB8AC3E}">
        <p14:creationId xmlns:p14="http://schemas.microsoft.com/office/powerpoint/2010/main" val="168372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0"/>
                                        </p:tgtEl>
                                      </p:cBhvr>
                                    </p:animEffect>
                                    <p:anim calcmode="lin" valueType="num">
                                      <p:cBhvr>
                                        <p:cTn id="12" dur="1000"/>
                                        <p:tgtEl>
                                          <p:spTgt spid="10"/>
                                        </p:tgtEl>
                                        <p:attrNameLst>
                                          <p:attrName>ppt_x</p:attrName>
                                        </p:attrNameLst>
                                      </p:cBhvr>
                                      <p:tavLst>
                                        <p:tav tm="0">
                                          <p:val>
                                            <p:strVal val="ppt_x"/>
                                          </p:val>
                                        </p:tav>
                                        <p:tav tm="100000">
                                          <p:val>
                                            <p:strVal val="ppt_x"/>
                                          </p:val>
                                        </p:tav>
                                      </p:tavLst>
                                    </p:anim>
                                    <p:anim calcmode="lin" valueType="num">
                                      <p:cBhvr>
                                        <p:cTn id="13" dur="1000"/>
                                        <p:tgtEl>
                                          <p:spTgt spid="10"/>
                                        </p:tgtEl>
                                        <p:attrNameLst>
                                          <p:attrName>ppt_y</p:attrName>
                                        </p:attrNameLst>
                                      </p:cBhvr>
                                      <p:tavLst>
                                        <p:tav tm="0">
                                          <p:val>
                                            <p:strVal val="ppt_y"/>
                                          </p:val>
                                        </p:tav>
                                        <p:tav tm="100000">
                                          <p:val>
                                            <p:strVal val="ppt_y+.1"/>
                                          </p:val>
                                        </p:tav>
                                      </p:tavLst>
                                    </p:anim>
                                    <p:set>
                                      <p:cBhvr>
                                        <p:cTn id="14" dur="1" fill="hold">
                                          <p:stCondLst>
                                            <p:cond delay="9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grpId="1" nodeType="click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6" grpId="0" animBg="1"/>
      <p:bldP spid="16" grpId="1"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44578" y="584617"/>
            <a:ext cx="4493538" cy="523220"/>
          </a:xfrm>
          <a:prstGeom prst="rect">
            <a:avLst/>
          </a:prstGeom>
          <a:noFill/>
        </p:spPr>
        <p:txBody>
          <a:bodyPr wrap="none" rtlCol="0">
            <a:spAutoFit/>
          </a:bodyPr>
          <a:lstStyle/>
          <a:p>
            <a:r>
              <a:rPr lang="zh-CN" altLang="en-US" sz="2800" dirty="0" smtClean="0">
                <a:latin typeface="华文仿宋" panose="02010600040101010101" pitchFamily="2" charset="-122"/>
                <a:ea typeface="华文仿宋" panose="02010600040101010101" pitchFamily="2" charset="-122"/>
              </a:rPr>
              <a:t>关于字典类型的有关操作：</a:t>
            </a:r>
            <a:endParaRPr lang="zh-CN" altLang="en-US" sz="2800" dirty="0">
              <a:latin typeface="华文仿宋" panose="02010600040101010101" pitchFamily="2" charset="-122"/>
              <a:ea typeface="华文仿宋" panose="02010600040101010101" pitchFamily="2" charset="-122"/>
            </a:endParaRPr>
          </a:p>
        </p:txBody>
      </p:sp>
      <p:sp>
        <p:nvSpPr>
          <p:cNvPr id="5" name="矩形 4"/>
          <p:cNvSpPr/>
          <p:nvPr/>
        </p:nvSpPr>
        <p:spPr>
          <a:xfrm>
            <a:off x="1444932" y="1478391"/>
            <a:ext cx="9610314" cy="461665"/>
          </a:xfrm>
          <a:prstGeom prst="rect">
            <a:avLst/>
          </a:prstGeom>
        </p:spPr>
        <p:txBody>
          <a:bodyPr wrap="square">
            <a:spAutoFit/>
          </a:bodyPr>
          <a:lstStyle/>
          <a:p>
            <a:r>
              <a:rPr lang="en-US" altLang="zh-CN" sz="2400" dirty="0">
                <a:latin typeface="仿宋" panose="02010609060101010101" pitchFamily="49" charset="-122"/>
                <a:ea typeface="仿宋" panose="02010609060101010101" pitchFamily="49" charset="-122"/>
              </a:rPr>
              <a:t>dict = {'Alice': '2341', 'Beth': '9102', 'Cecil': '3258'}</a:t>
            </a:r>
            <a:endParaRPr lang="zh-CN" altLang="en-US" sz="2400" dirty="0">
              <a:latin typeface="仿宋" panose="02010609060101010101" pitchFamily="49" charset="-122"/>
              <a:ea typeface="仿宋"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1835992202"/>
              </p:ext>
            </p:extLst>
          </p:nvPr>
        </p:nvGraphicFramePr>
        <p:xfrm>
          <a:off x="1807148" y="2406060"/>
          <a:ext cx="8128000" cy="21234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67535504"/>
                    </a:ext>
                  </a:extLst>
                </a:gridCol>
                <a:gridCol w="4064000">
                  <a:extLst>
                    <a:ext uri="{9D8B030D-6E8A-4147-A177-3AD203B41FA5}">
                      <a16:colId xmlns:a16="http://schemas.microsoft.com/office/drawing/2014/main" val="4000445403"/>
                    </a:ext>
                  </a:extLst>
                </a:gridCol>
              </a:tblGrid>
              <a:tr h="370840">
                <a:tc>
                  <a:txBody>
                    <a:bodyPr/>
                    <a:lstStyle/>
                    <a:p>
                      <a:r>
                        <a:rPr lang="zh-CN" altLang="en-US" dirty="0" smtClean="0"/>
                        <a:t>函数</a:t>
                      </a:r>
                      <a:endParaRPr lang="zh-CN" altLang="en-US" dirty="0"/>
                    </a:p>
                  </a:txBody>
                  <a:tcPr/>
                </a:tc>
                <a:tc>
                  <a:txBody>
                    <a:bodyPr/>
                    <a:lstStyle/>
                    <a:p>
                      <a:r>
                        <a:rPr lang="zh-CN" altLang="en-US" dirty="0" smtClean="0"/>
                        <a:t>描述</a:t>
                      </a:r>
                      <a:endParaRPr lang="zh-CN" altLang="en-US" dirty="0"/>
                    </a:p>
                  </a:txBody>
                  <a:tcPr/>
                </a:tc>
                <a:extLst>
                  <a:ext uri="{0D108BD9-81ED-4DB2-BD59-A6C34878D82A}">
                    <a16:rowId xmlns:a16="http://schemas.microsoft.com/office/drawing/2014/main" val="335970131"/>
                  </a:ext>
                </a:extLst>
              </a:tr>
              <a:tr h="370840">
                <a:tc>
                  <a:txBody>
                    <a:bodyPr/>
                    <a:lstStyle/>
                    <a:p>
                      <a:r>
                        <a:rPr lang="en-US" altLang="zh-CN" dirty="0" err="1" smtClean="0"/>
                        <a:t>dict.keys</a:t>
                      </a:r>
                      <a:r>
                        <a:rPr lang="en-US" altLang="zh-CN" dirty="0" smtClean="0"/>
                        <a:t>()</a:t>
                      </a:r>
                      <a:endParaRPr lang="zh-CN" altLang="en-US" dirty="0"/>
                    </a:p>
                  </a:txBody>
                  <a:tcPr/>
                </a:tc>
                <a:tc>
                  <a:txBody>
                    <a:bodyPr/>
                    <a:lstStyle/>
                    <a:p>
                      <a:r>
                        <a:rPr lang="zh-CN" altLang="en-US" dirty="0" smtClean="0"/>
                        <a:t>返回所有的键信息</a:t>
                      </a:r>
                      <a:endParaRPr lang="zh-CN" altLang="en-US" dirty="0"/>
                    </a:p>
                  </a:txBody>
                  <a:tcPr/>
                </a:tc>
                <a:extLst>
                  <a:ext uri="{0D108BD9-81ED-4DB2-BD59-A6C34878D82A}">
                    <a16:rowId xmlns:a16="http://schemas.microsoft.com/office/drawing/2014/main" val="2214551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dict.values</a:t>
                      </a:r>
                      <a:r>
                        <a:rPr lang="en-US" altLang="zh-CN" dirty="0" smtClean="0"/>
                        <a:t>()</a:t>
                      </a:r>
                      <a:endParaRPr lang="zh-CN"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返回所有的值信息</a:t>
                      </a:r>
                    </a:p>
                  </a:txBody>
                  <a:tcPr/>
                </a:tc>
                <a:extLst>
                  <a:ext uri="{0D108BD9-81ED-4DB2-BD59-A6C34878D82A}">
                    <a16:rowId xmlns:a16="http://schemas.microsoft.com/office/drawing/2014/main" val="127360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dict.items</a:t>
                      </a:r>
                      <a:r>
                        <a:rPr lang="en-US" altLang="zh-CN" dirty="0" smtClean="0"/>
                        <a:t>()</a:t>
                      </a:r>
                      <a:endParaRPr lang="zh-CN"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返回所有的键值对</a:t>
                      </a:r>
                    </a:p>
                  </a:txBody>
                  <a:tcPr/>
                </a:tc>
                <a:extLst>
                  <a:ext uri="{0D108BD9-81ED-4DB2-BD59-A6C34878D82A}">
                    <a16:rowId xmlns:a16="http://schemas.microsoft.com/office/drawing/2014/main" val="8724291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smtClean="0"/>
                        <a:t>dict.get</a:t>
                      </a:r>
                      <a:r>
                        <a:rPr lang="en-US" altLang="zh-CN" dirty="0" smtClean="0"/>
                        <a:t>(</a:t>
                      </a:r>
                      <a:r>
                        <a:rPr lang="en-US" altLang="zh-CN" dirty="0" err="1" smtClean="0"/>
                        <a:t>key,default</a:t>
                      </a:r>
                      <a:r>
                        <a:rPr lang="en-US" altLang="zh-CN" dirty="0" smtClean="0"/>
                        <a:t>)</a:t>
                      </a:r>
                      <a:endParaRPr lang="zh-CN" altLang="en-US"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键存在则返回相应的值，否则返回默认值</a:t>
                      </a:r>
                    </a:p>
                  </a:txBody>
                  <a:tcPr/>
                </a:tc>
                <a:extLst>
                  <a:ext uri="{0D108BD9-81ED-4DB2-BD59-A6C34878D82A}">
                    <a16:rowId xmlns:a16="http://schemas.microsoft.com/office/drawing/2014/main" val="2350954498"/>
                  </a:ext>
                </a:extLst>
              </a:tr>
            </a:tbl>
          </a:graphicData>
        </a:graphic>
      </p:graphicFrame>
    </p:spTree>
    <p:extLst>
      <p:ext uri="{BB962C8B-B14F-4D97-AF65-F5344CB8AC3E}">
        <p14:creationId xmlns:p14="http://schemas.microsoft.com/office/powerpoint/2010/main" val="22211315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6930" y="989274"/>
            <a:ext cx="9633679" cy="4154984"/>
          </a:xfrm>
          <a:prstGeom prst="rect">
            <a:avLst/>
          </a:prstGeom>
        </p:spPr>
        <p:txBody>
          <a:bodyPr wrap="square">
            <a:spAutoFit/>
          </a:bodyPr>
          <a:lstStyle/>
          <a:p>
            <a:r>
              <a:rPr lang="zh-CN" altLang="en-US" sz="2400" dirty="0">
                <a:latin typeface="华文仿宋" panose="02010600040101010101" pitchFamily="2" charset="-122"/>
                <a:ea typeface="华文仿宋" panose="02010600040101010101" pitchFamily="2" charset="-122"/>
              </a:rPr>
              <a:t>words  </a:t>
            </a:r>
            <a:r>
              <a:rPr lang="zh-CN" altLang="en-US" sz="2400" dirty="0" smtClean="0">
                <a:latin typeface="华文仿宋" panose="02010600040101010101" pitchFamily="2" charset="-122"/>
                <a:ea typeface="华文仿宋" panose="02010600040101010101" pitchFamily="2" charset="-122"/>
              </a:rPr>
              <a:t>=</a:t>
            </a:r>
            <a:r>
              <a:rPr lang="en-US" altLang="zh-CN" sz="2400" dirty="0" smtClean="0">
                <a:latin typeface="华文仿宋" panose="02010600040101010101" pitchFamily="2" charset="-122"/>
                <a:ea typeface="华文仿宋" panose="02010600040101010101" pitchFamily="2" charset="-122"/>
              </a:rPr>
              <a:t>[“</a:t>
            </a:r>
            <a:r>
              <a:rPr lang="zh-CN" altLang="en-US" sz="2400" dirty="0" smtClean="0">
                <a:latin typeface="华文仿宋" panose="02010600040101010101" pitchFamily="2" charset="-122"/>
                <a:ea typeface="华文仿宋" panose="02010600040101010101" pitchFamily="2" charset="-122"/>
              </a:rPr>
              <a:t>刘备</a:t>
            </a:r>
            <a:r>
              <a:rPr lang="en-US" altLang="zh-CN" sz="2400" dirty="0" smtClean="0">
                <a:latin typeface="华文仿宋" panose="02010600040101010101" pitchFamily="2" charset="-122"/>
                <a:ea typeface="华文仿宋" panose="02010600040101010101" pitchFamily="2" charset="-122"/>
              </a:rPr>
              <a:t>”,”</a:t>
            </a:r>
            <a:r>
              <a:rPr lang="zh-CN" altLang="en-US" sz="2400" dirty="0" smtClean="0">
                <a:latin typeface="华文仿宋" panose="02010600040101010101" pitchFamily="2" charset="-122"/>
                <a:ea typeface="华文仿宋" panose="02010600040101010101" pitchFamily="2" charset="-122"/>
              </a:rPr>
              <a:t>张飞</a:t>
            </a:r>
            <a:r>
              <a:rPr lang="en-US" altLang="zh-CN" sz="2400" dirty="0" smtClean="0">
                <a:latin typeface="华文仿宋" panose="02010600040101010101" pitchFamily="2" charset="-122"/>
                <a:ea typeface="华文仿宋" panose="02010600040101010101" pitchFamily="2" charset="-122"/>
              </a:rPr>
              <a:t>”</a:t>
            </a:r>
            <a:r>
              <a:rPr lang="zh-CN" altLang="en-US" sz="2400" dirty="0" smtClean="0">
                <a:latin typeface="华文仿宋" panose="02010600040101010101" pitchFamily="2" charset="-122"/>
                <a:ea typeface="华文仿宋" panose="02010600040101010101" pitchFamily="2" charset="-122"/>
              </a:rPr>
              <a:t>，“曹操”，“关羽”</a:t>
            </a:r>
            <a:r>
              <a:rPr lang="en-US" altLang="zh-CN" sz="2400" dirty="0" smtClean="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 “</a:t>
            </a:r>
            <a:r>
              <a:rPr lang="zh-CN" altLang="en-US" sz="2400" dirty="0">
                <a:latin typeface="华文仿宋" panose="02010600040101010101" pitchFamily="2" charset="-122"/>
                <a:ea typeface="华文仿宋" panose="02010600040101010101" pitchFamily="2" charset="-122"/>
              </a:rPr>
              <a:t>刘备</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张飞</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，“曹操”，</a:t>
            </a:r>
            <a:r>
              <a:rPr lang="zh-CN" altLang="en-US" sz="2400" dirty="0" smtClean="0">
                <a:latin typeface="华文仿宋" panose="02010600040101010101" pitchFamily="2" charset="-122"/>
                <a:ea typeface="华文仿宋" panose="02010600040101010101" pitchFamily="2" charset="-122"/>
              </a:rPr>
              <a:t>“关羽”</a:t>
            </a:r>
            <a:r>
              <a:rPr lang="en-US" altLang="zh-CN" sz="2400" dirty="0" smtClean="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 “</a:t>
            </a:r>
            <a:r>
              <a:rPr lang="zh-CN" altLang="en-US" sz="2400" dirty="0">
                <a:latin typeface="华文仿宋" panose="02010600040101010101" pitchFamily="2" charset="-122"/>
                <a:ea typeface="华文仿宋" panose="02010600040101010101" pitchFamily="2" charset="-122"/>
              </a:rPr>
              <a:t>刘备</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张飞</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，“曹操”，</a:t>
            </a:r>
            <a:r>
              <a:rPr lang="zh-CN" altLang="en-US" sz="2400" dirty="0" smtClean="0">
                <a:latin typeface="华文仿宋" panose="02010600040101010101" pitchFamily="2" charset="-122"/>
                <a:ea typeface="华文仿宋" panose="02010600040101010101" pitchFamily="2" charset="-122"/>
              </a:rPr>
              <a:t>“关羽”</a:t>
            </a:r>
            <a:r>
              <a:rPr lang="en-US" altLang="zh-CN" sz="2400" dirty="0" smtClean="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 “</a:t>
            </a:r>
            <a:r>
              <a:rPr lang="zh-CN" altLang="en-US" sz="2400" dirty="0">
                <a:latin typeface="华文仿宋" panose="02010600040101010101" pitchFamily="2" charset="-122"/>
                <a:ea typeface="华文仿宋" panose="02010600040101010101" pitchFamily="2" charset="-122"/>
              </a:rPr>
              <a:t>刘备</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张飞</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，“曹操”，</a:t>
            </a:r>
            <a:r>
              <a:rPr lang="zh-CN" altLang="en-US" sz="2400" dirty="0" smtClean="0">
                <a:latin typeface="华文仿宋" panose="02010600040101010101" pitchFamily="2" charset="-122"/>
                <a:ea typeface="华文仿宋" panose="02010600040101010101" pitchFamily="2" charset="-122"/>
              </a:rPr>
              <a:t>“关羽”</a:t>
            </a:r>
            <a:r>
              <a:rPr lang="en-US" altLang="zh-CN" sz="2400" dirty="0" smtClean="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 “</a:t>
            </a:r>
            <a:r>
              <a:rPr lang="zh-CN" altLang="en-US" sz="2400" dirty="0">
                <a:latin typeface="华文仿宋" panose="02010600040101010101" pitchFamily="2" charset="-122"/>
                <a:ea typeface="华文仿宋" panose="02010600040101010101" pitchFamily="2" charset="-122"/>
              </a:rPr>
              <a:t>刘备</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张飞</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，“曹操”，“关羽”</a:t>
            </a:r>
            <a:r>
              <a:rPr lang="en-US" altLang="zh-CN" sz="2400" dirty="0" smtClean="0">
                <a:latin typeface="华文仿宋" panose="02010600040101010101" pitchFamily="2" charset="-122"/>
                <a:ea typeface="华文仿宋" panose="02010600040101010101" pitchFamily="2" charset="-122"/>
              </a:rPr>
              <a:t>]</a:t>
            </a:r>
          </a:p>
          <a:p>
            <a:endParaRPr lang="en-US" altLang="zh-CN" sz="2400" dirty="0" smtClean="0">
              <a:latin typeface="华文仿宋" panose="02010600040101010101" pitchFamily="2" charset="-122"/>
              <a:ea typeface="华文仿宋" panose="02010600040101010101" pitchFamily="2" charset="-122"/>
            </a:endParaRPr>
          </a:p>
          <a:p>
            <a:r>
              <a:rPr lang="zh-CN" altLang="en-US" sz="2400" dirty="0" smtClean="0">
                <a:latin typeface="华文仿宋" panose="02010600040101010101" pitchFamily="2" charset="-122"/>
                <a:ea typeface="华文仿宋" panose="02010600040101010101" pitchFamily="2" charset="-122"/>
              </a:rPr>
              <a:t>counts </a:t>
            </a:r>
            <a:r>
              <a:rPr lang="zh-CN" altLang="en-US" sz="2400" dirty="0">
                <a:latin typeface="华文仿宋" panose="02010600040101010101" pitchFamily="2" charset="-122"/>
                <a:ea typeface="华文仿宋" panose="02010600040101010101" pitchFamily="2" charset="-122"/>
              </a:rPr>
              <a:t>= {}</a:t>
            </a:r>
          </a:p>
          <a:p>
            <a:r>
              <a:rPr lang="zh-CN" altLang="en-US" sz="2400" dirty="0">
                <a:latin typeface="华文仿宋" panose="02010600040101010101" pitchFamily="2" charset="-122"/>
                <a:ea typeface="华文仿宋" panose="02010600040101010101" pitchFamily="2" charset="-122"/>
              </a:rPr>
              <a:t>for word in words:</a:t>
            </a:r>
          </a:p>
          <a:p>
            <a:r>
              <a:rPr lang="zh-CN" altLang="en-US" sz="2400" dirty="0">
                <a:latin typeface="华文仿宋" panose="02010600040101010101" pitchFamily="2" charset="-122"/>
                <a:ea typeface="华文仿宋" panose="02010600040101010101" pitchFamily="2" charset="-122"/>
              </a:rPr>
              <a:t>    if </a:t>
            </a:r>
            <a:r>
              <a:rPr lang="zh-CN" altLang="en-US" sz="2400" dirty="0" smtClean="0">
                <a:latin typeface="华文仿宋" panose="02010600040101010101" pitchFamily="2" charset="-122"/>
                <a:ea typeface="华文仿宋" panose="02010600040101010101" pitchFamily="2" charset="-122"/>
              </a:rPr>
              <a:t> len</a:t>
            </a:r>
            <a:r>
              <a:rPr lang="zh-CN" altLang="en-US" sz="2400" dirty="0">
                <a:latin typeface="华文仿宋" panose="02010600040101010101" pitchFamily="2" charset="-122"/>
                <a:ea typeface="华文仿宋" panose="02010600040101010101" pitchFamily="2" charset="-122"/>
              </a:rPr>
              <a:t>(word) == 1:  #排除单个字符的分词结果</a:t>
            </a:r>
          </a:p>
          <a:p>
            <a:r>
              <a:rPr lang="zh-CN" altLang="en-US" sz="2400" dirty="0">
                <a:latin typeface="华文仿宋" panose="02010600040101010101" pitchFamily="2" charset="-122"/>
                <a:ea typeface="华文仿宋" panose="02010600040101010101" pitchFamily="2" charset="-122"/>
              </a:rPr>
              <a:t>        continue</a:t>
            </a:r>
          </a:p>
          <a:p>
            <a:r>
              <a:rPr lang="zh-CN" altLang="en-US" sz="2400" dirty="0">
                <a:latin typeface="华文仿宋" panose="02010600040101010101" pitchFamily="2" charset="-122"/>
                <a:ea typeface="华文仿宋" panose="02010600040101010101" pitchFamily="2" charset="-122"/>
              </a:rPr>
              <a:t>    else:</a:t>
            </a:r>
          </a:p>
          <a:p>
            <a:r>
              <a:rPr lang="zh-CN" altLang="en-US" sz="2400" dirty="0">
                <a:latin typeface="华文仿宋" panose="02010600040101010101" pitchFamily="2" charset="-122"/>
                <a:ea typeface="华文仿宋" panose="02010600040101010101" pitchFamily="2" charset="-122"/>
              </a:rPr>
              <a:t>        counts[word] = counts.get(word,0) + 1</a:t>
            </a:r>
          </a:p>
        </p:txBody>
      </p:sp>
    </p:spTree>
    <p:extLst>
      <p:ext uri="{BB962C8B-B14F-4D97-AF65-F5344CB8AC3E}">
        <p14:creationId xmlns:p14="http://schemas.microsoft.com/office/powerpoint/2010/main" val="989510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6</a:t>
            </a:r>
            <a:r>
              <a:rPr lang="zh-CN" altLang="en-US" sz="3600" dirty="0" smtClean="0">
                <a:solidFill>
                  <a:srgbClr val="FFFF00"/>
                </a:solidFill>
                <a:latin typeface="黑体" panose="02010609060101010101" pitchFamily="49" charset="-122"/>
                <a:ea typeface="黑体" panose="02010609060101010101" pitchFamily="49" charset="-122"/>
              </a:rPr>
              <a:t>）人工智能应用分解</a:t>
            </a:r>
            <a:endParaRPr lang="zh-CN" altLang="en-US" sz="3600" dirty="0">
              <a:solidFill>
                <a:srgbClr val="FFFF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3"/>
          <a:stretch>
            <a:fillRect/>
          </a:stretch>
        </p:blipFill>
        <p:spPr>
          <a:xfrm>
            <a:off x="1505541" y="1744779"/>
            <a:ext cx="9105967" cy="3848128"/>
          </a:xfrm>
          <a:prstGeom prst="rect">
            <a:avLst/>
          </a:prstGeom>
        </p:spPr>
      </p:pic>
    </p:spTree>
    <p:extLst>
      <p:ext uri="{BB962C8B-B14F-4D97-AF65-F5344CB8AC3E}">
        <p14:creationId xmlns:p14="http://schemas.microsoft.com/office/powerpoint/2010/main" val="40012646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√自然语言处理</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4" name="矩形 3"/>
          <p:cNvSpPr/>
          <p:nvPr/>
        </p:nvSpPr>
        <p:spPr>
          <a:xfrm>
            <a:off x="818705" y="1325593"/>
            <a:ext cx="10326481" cy="5109091"/>
          </a:xfrm>
          <a:prstGeom prst="rect">
            <a:avLst/>
          </a:prstGeom>
        </p:spPr>
        <p:txBody>
          <a:bodyPr wrap="square">
            <a:spAutoFit/>
          </a:bodyPr>
          <a:lstStyle/>
          <a:p>
            <a:pPr>
              <a:lnSpc>
                <a:spcPct val="150000"/>
              </a:lnSpc>
            </a:pPr>
            <a:r>
              <a:rPr lang="zh-CN" altLang="en-US" sz="2800" dirty="0">
                <a:latin typeface="华文仿宋" panose="02010600040101010101" pitchFamily="2" charset="-122"/>
                <a:ea typeface="华文仿宋" panose="02010600040101010101" pitchFamily="2" charset="-122"/>
              </a:rPr>
              <a:t>它研究能实现人与计算机之间用自然语言进行有效通信的各种理论和</a:t>
            </a:r>
            <a:r>
              <a:rPr lang="zh-CN" altLang="en-US" sz="2800" dirty="0" smtClean="0">
                <a:latin typeface="华文仿宋" panose="02010600040101010101" pitchFamily="2" charset="-122"/>
                <a:ea typeface="华文仿宋" panose="02010600040101010101" pitchFamily="2" charset="-122"/>
              </a:rPr>
              <a:t>方法。</a:t>
            </a:r>
            <a:r>
              <a:rPr lang="zh-CN" altLang="en-US" sz="2800" dirty="0">
                <a:latin typeface="华文仿宋" panose="02010600040101010101" pitchFamily="2" charset="-122"/>
                <a:ea typeface="华文仿宋" panose="02010600040101010101" pitchFamily="2" charset="-122"/>
              </a:rPr>
              <a:t>涉及数学、语言学、计算机科学等学科。</a:t>
            </a:r>
          </a:p>
          <a:p>
            <a:endParaRPr lang="en-US" altLang="zh-CN" sz="1600" dirty="0" smtClean="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概率论：需要了解概率、条件概率、贝叶斯法则；二项分布、期望、方差；最大似然估计、梯度下降</a:t>
            </a:r>
            <a:r>
              <a:rPr lang="zh-CN" altLang="en-US" sz="2800" dirty="0" smtClean="0">
                <a:latin typeface="华文仿宋" panose="02010600040101010101" pitchFamily="2" charset="-122"/>
                <a:ea typeface="华文仿宋" panose="02010600040101010101" pitchFamily="2" charset="-122"/>
              </a:rPr>
              <a:t>等等；</a:t>
            </a:r>
            <a:endParaRPr lang="en-US" altLang="zh-CN" sz="2800" dirty="0" smtClean="0">
              <a:latin typeface="华文仿宋" panose="02010600040101010101" pitchFamily="2" charset="-122"/>
              <a:ea typeface="华文仿宋" panose="02010600040101010101" pitchFamily="2" charset="-122"/>
            </a:endParaRPr>
          </a:p>
          <a:p>
            <a:endParaRPr lang="en-US" altLang="zh-CN" sz="1600" dirty="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统计学：建模、数据稀疏问题、回退方法等；</a:t>
            </a:r>
            <a:endParaRPr lang="en-US" altLang="zh-CN" sz="2800" dirty="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机器学习：分类、感知器、支持向量机；</a:t>
            </a:r>
            <a:endParaRPr lang="en-US" altLang="zh-CN" sz="2800" dirty="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语言学：构词、词类、句法、语义；语料库和知识库等等</a:t>
            </a:r>
            <a:endParaRPr lang="en-US" altLang="zh-CN"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7545357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应用领域</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3" name="矩形 2"/>
          <p:cNvSpPr/>
          <p:nvPr/>
        </p:nvSpPr>
        <p:spPr>
          <a:xfrm>
            <a:off x="1007476" y="1745317"/>
            <a:ext cx="2275369" cy="461665"/>
          </a:xfrm>
          <a:prstGeom prst="rect">
            <a:avLst/>
          </a:prstGeom>
        </p:spPr>
        <p:txBody>
          <a:bodyPr wrap="square">
            <a:spAutoFit/>
          </a:bodyPr>
          <a:lstStyle/>
          <a:p>
            <a:pPr marL="342900" indent="-342900">
              <a:buFont typeface="Wingdings" panose="05000000000000000000" pitchFamily="2" charset="2"/>
              <a:buChar char="p"/>
            </a:pPr>
            <a:r>
              <a:rPr lang="zh-CN" altLang="en-US" sz="2400" b="1" dirty="0">
                <a:latin typeface="华文仿宋" panose="02010600040101010101" pitchFamily="2" charset="-122"/>
                <a:ea typeface="华文仿宋" panose="02010600040101010101" pitchFamily="2" charset="-122"/>
              </a:rPr>
              <a:t>机器翻译</a:t>
            </a:r>
            <a:endParaRPr lang="zh-CN" altLang="en-US" sz="2400" dirty="0">
              <a:latin typeface="华文仿宋" panose="02010600040101010101" pitchFamily="2" charset="-122"/>
              <a:ea typeface="华文仿宋" panose="02010600040101010101" pitchFamily="2" charset="-122"/>
            </a:endParaRPr>
          </a:p>
        </p:txBody>
      </p:sp>
      <p:sp>
        <p:nvSpPr>
          <p:cNvPr id="5" name="矩形 4"/>
          <p:cNvSpPr/>
          <p:nvPr/>
        </p:nvSpPr>
        <p:spPr>
          <a:xfrm>
            <a:off x="3122951" y="1702341"/>
            <a:ext cx="7782394" cy="830997"/>
          </a:xfrm>
          <a:prstGeom prst="rect">
            <a:avLst/>
          </a:prstGeom>
        </p:spPr>
        <p:txBody>
          <a:bodyPr wrap="square">
            <a:spAutoFit/>
          </a:bodyPr>
          <a:lstStyle/>
          <a:p>
            <a:r>
              <a:rPr lang="zh-CN" altLang="en-US" sz="2400" dirty="0">
                <a:latin typeface="华文仿宋" panose="02010600040101010101" pitchFamily="2" charset="-122"/>
                <a:ea typeface="华文仿宋" panose="02010600040101010101" pitchFamily="2" charset="-122"/>
              </a:rPr>
              <a:t>机器翻译由于涉及到语义分析、上下文环境等面临很多挑战</a:t>
            </a:r>
          </a:p>
        </p:txBody>
      </p:sp>
      <p:sp>
        <p:nvSpPr>
          <p:cNvPr id="6" name="矩形 5"/>
          <p:cNvSpPr/>
          <p:nvPr/>
        </p:nvSpPr>
        <p:spPr>
          <a:xfrm>
            <a:off x="1007475" y="2842469"/>
            <a:ext cx="10445009" cy="830997"/>
          </a:xfrm>
          <a:prstGeom prst="rect">
            <a:avLst/>
          </a:prstGeom>
        </p:spPr>
        <p:txBody>
          <a:bodyPr wrap="square">
            <a:spAutoFit/>
          </a:bodyPr>
          <a:lstStyle/>
          <a:p>
            <a:r>
              <a:rPr lang="zh-CN" altLang="en-US" sz="2400" dirty="0">
                <a:latin typeface="华文仿宋" panose="02010600040101010101" pitchFamily="2" charset="-122"/>
                <a:ea typeface="华文仿宋" panose="02010600040101010101" pitchFamily="2" charset="-122"/>
              </a:rPr>
              <a:t>百度在线翻译：</a:t>
            </a:r>
            <a:r>
              <a:rPr lang="en-US" altLang="zh-CN" sz="2400" dirty="0">
                <a:latin typeface="华文仿宋" panose="02010600040101010101" pitchFamily="2" charset="-122"/>
                <a:ea typeface="华文仿宋" panose="02010600040101010101" pitchFamily="2" charset="-122"/>
              </a:rPr>
              <a:t>http://fanyi.baidu.com/?aldtype=16047#auto/zh</a:t>
            </a:r>
          </a:p>
          <a:p>
            <a:r>
              <a:rPr lang="zh-CN" altLang="en-US" sz="2400" dirty="0">
                <a:latin typeface="华文仿宋" panose="02010600040101010101" pitchFamily="2" charset="-122"/>
                <a:ea typeface="华文仿宋" panose="02010600040101010101" pitchFamily="2" charset="-122"/>
              </a:rPr>
              <a:t>有道在线翻译：</a:t>
            </a:r>
            <a:r>
              <a:rPr lang="en-US" altLang="zh-CN" sz="2400" dirty="0">
                <a:latin typeface="华文仿宋" panose="02010600040101010101" pitchFamily="2" charset="-122"/>
                <a:ea typeface="华文仿宋" panose="02010600040101010101" pitchFamily="2" charset="-122"/>
              </a:rPr>
              <a:t>http://fanyi.youdao.com/</a:t>
            </a:r>
          </a:p>
        </p:txBody>
      </p:sp>
      <p:sp>
        <p:nvSpPr>
          <p:cNvPr id="7" name="矩形 6"/>
          <p:cNvSpPr/>
          <p:nvPr/>
        </p:nvSpPr>
        <p:spPr>
          <a:xfrm>
            <a:off x="1007475" y="4178148"/>
            <a:ext cx="2725076" cy="523220"/>
          </a:xfrm>
          <a:prstGeom prst="rect">
            <a:avLst/>
          </a:prstGeom>
        </p:spPr>
        <p:txBody>
          <a:bodyPr wrap="square">
            <a:spAutoFit/>
          </a:bodyPr>
          <a:lstStyle/>
          <a:p>
            <a:pPr marL="457200" indent="-457200">
              <a:buFont typeface="Wingdings" panose="05000000000000000000" pitchFamily="2" charset="2"/>
              <a:buChar char="p"/>
            </a:pPr>
            <a:r>
              <a:rPr lang="zh-CN" altLang="en-US" sz="2800" b="1" dirty="0">
                <a:latin typeface="华文仿宋" panose="02010600040101010101" pitchFamily="2" charset="-122"/>
                <a:ea typeface="华文仿宋" panose="02010600040101010101" pitchFamily="2" charset="-122"/>
              </a:rPr>
              <a:t>情感分析</a:t>
            </a:r>
            <a:endParaRPr lang="zh-CN" altLang="en-US" sz="2800" dirty="0">
              <a:latin typeface="华文仿宋" panose="02010600040101010101" pitchFamily="2" charset="-122"/>
              <a:ea typeface="华文仿宋" panose="02010600040101010101" pitchFamily="2" charset="-122"/>
            </a:endParaRPr>
          </a:p>
        </p:txBody>
      </p:sp>
      <p:sp>
        <p:nvSpPr>
          <p:cNvPr id="8" name="矩形 7"/>
          <p:cNvSpPr/>
          <p:nvPr/>
        </p:nvSpPr>
        <p:spPr>
          <a:xfrm>
            <a:off x="3282845" y="4208926"/>
            <a:ext cx="6955750" cy="461665"/>
          </a:xfrm>
          <a:prstGeom prst="rect">
            <a:avLst/>
          </a:prstGeom>
        </p:spPr>
        <p:txBody>
          <a:bodyPr wrap="none">
            <a:spAutoFit/>
          </a:bodyPr>
          <a:lstStyle/>
          <a:p>
            <a:r>
              <a:rPr lang="zh-CN" altLang="en-US" sz="2400" dirty="0">
                <a:latin typeface="华文仿宋" panose="02010600040101010101" pitchFamily="2" charset="-122"/>
                <a:ea typeface="华文仿宋" panose="02010600040101010101" pitchFamily="2" charset="-122"/>
              </a:rPr>
              <a:t>通过情感分析，分析用户评论是积极的还是消极的</a:t>
            </a:r>
          </a:p>
        </p:txBody>
      </p:sp>
      <p:sp>
        <p:nvSpPr>
          <p:cNvPr id="9" name="矩形 8"/>
          <p:cNvSpPr/>
          <p:nvPr/>
        </p:nvSpPr>
        <p:spPr>
          <a:xfrm>
            <a:off x="1007475" y="4944440"/>
            <a:ext cx="3039869" cy="523220"/>
          </a:xfrm>
          <a:prstGeom prst="rect">
            <a:avLst/>
          </a:prstGeom>
        </p:spPr>
        <p:txBody>
          <a:bodyPr wrap="square">
            <a:spAutoFit/>
          </a:bodyPr>
          <a:lstStyle/>
          <a:p>
            <a:pPr marL="342900" indent="-342900">
              <a:buFont typeface="Wingdings" panose="05000000000000000000" pitchFamily="2" charset="2"/>
              <a:buChar char="p"/>
            </a:pPr>
            <a:r>
              <a:rPr lang="zh-CN" altLang="en-US" sz="2800" b="1" dirty="0" smtClean="0">
                <a:latin typeface="华文仿宋" panose="02010600040101010101" pitchFamily="2" charset="-122"/>
                <a:ea typeface="华文仿宋" panose="02010600040101010101" pitchFamily="2" charset="-122"/>
              </a:rPr>
              <a:t> 智能</a:t>
            </a:r>
            <a:r>
              <a:rPr lang="zh-CN" altLang="en-US" sz="2800" b="1" dirty="0">
                <a:latin typeface="华文仿宋" panose="02010600040101010101" pitchFamily="2" charset="-122"/>
                <a:ea typeface="华文仿宋" panose="02010600040101010101" pitchFamily="2" charset="-122"/>
              </a:rPr>
              <a:t>问答</a:t>
            </a:r>
            <a:endParaRPr lang="zh-CN" altLang="en-US" sz="2800" dirty="0">
              <a:latin typeface="华文仿宋" panose="02010600040101010101" pitchFamily="2" charset="-122"/>
              <a:ea typeface="华文仿宋" panose="02010600040101010101" pitchFamily="2" charset="-122"/>
            </a:endParaRPr>
          </a:p>
        </p:txBody>
      </p:sp>
      <p:sp>
        <p:nvSpPr>
          <p:cNvPr id="10" name="矩形 9"/>
          <p:cNvSpPr/>
          <p:nvPr/>
        </p:nvSpPr>
        <p:spPr>
          <a:xfrm>
            <a:off x="3057994" y="4975217"/>
            <a:ext cx="9248932" cy="1200329"/>
          </a:xfrm>
          <a:prstGeom prst="rect">
            <a:avLst/>
          </a:prstGeom>
        </p:spPr>
        <p:txBody>
          <a:bodyPr wrap="square">
            <a:spAutoFit/>
          </a:bodyPr>
          <a:lstStyle/>
          <a:p>
            <a:pPr>
              <a:buFont typeface="Arial" panose="020B0604020202020204" pitchFamily="34" charset="0"/>
              <a:buChar char="•"/>
            </a:pPr>
            <a:r>
              <a:rPr lang="zh-CN" altLang="en-US" sz="2400" dirty="0">
                <a:latin typeface="华文仿宋" panose="02010600040101010101" pitchFamily="2" charset="-122"/>
                <a:ea typeface="华文仿宋" panose="02010600040101010101" pitchFamily="2" charset="-122"/>
              </a:rPr>
              <a:t>图灵机器人：</a:t>
            </a:r>
            <a:r>
              <a:rPr lang="en-US" altLang="zh-CN" sz="2400" dirty="0">
                <a:latin typeface="华文仿宋" panose="02010600040101010101" pitchFamily="2" charset="-122"/>
                <a:ea typeface="华文仿宋" panose="02010600040101010101" pitchFamily="2" charset="-122"/>
              </a:rPr>
              <a:t>http://www.tuling123.com/experience/exp_virtual_robot.jhtml?nav=exp</a:t>
            </a:r>
          </a:p>
          <a:p>
            <a:pPr>
              <a:buFont typeface="Arial" panose="020B0604020202020204" pitchFamily="34" charset="0"/>
              <a:buChar char="•"/>
            </a:pPr>
            <a:r>
              <a:rPr lang="zh-CN" altLang="en-US" sz="2400" dirty="0">
                <a:latin typeface="华文仿宋" panose="02010600040101010101" pitchFamily="2" charset="-122"/>
                <a:ea typeface="华文仿宋" panose="02010600040101010101" pitchFamily="2" charset="-122"/>
              </a:rPr>
              <a:t>京东客服</a:t>
            </a:r>
            <a:r>
              <a:rPr lang="en-US" altLang="zh-CN" sz="2400" dirty="0" err="1">
                <a:latin typeface="华文仿宋" panose="02010600040101010101" pitchFamily="2" charset="-122"/>
                <a:ea typeface="华文仿宋" panose="02010600040101010101" pitchFamily="2" charset="-122"/>
              </a:rPr>
              <a:t>jimi</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http://jimi1.jd.com/</a:t>
            </a:r>
          </a:p>
        </p:txBody>
      </p:sp>
    </p:spTree>
    <p:extLst>
      <p:ext uri="{BB962C8B-B14F-4D97-AF65-F5344CB8AC3E}">
        <p14:creationId xmlns:p14="http://schemas.microsoft.com/office/powerpoint/2010/main" val="25617713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5190" y="613561"/>
            <a:ext cx="11022128" cy="1569660"/>
          </a:xfrm>
          <a:prstGeom prst="rect">
            <a:avLst/>
          </a:prstGeom>
        </p:spPr>
        <p:txBody>
          <a:bodyPr wrap="square">
            <a:spAutoFit/>
          </a:bodyPr>
          <a:lstStyle/>
          <a:p>
            <a:pPr marL="457200" indent="-457200">
              <a:lnSpc>
                <a:spcPct val="150000"/>
              </a:lnSpc>
              <a:buFont typeface="Wingdings" panose="05000000000000000000" pitchFamily="2" charset="2"/>
              <a:buChar char="p"/>
            </a:pPr>
            <a:r>
              <a:rPr lang="zh-CN" altLang="en-US" sz="3200" dirty="0" smtClean="0">
                <a:latin typeface="华文仿宋" panose="02010600040101010101" pitchFamily="2" charset="-122"/>
                <a:ea typeface="华文仿宋" panose="02010600040101010101" pitchFamily="2" charset="-122"/>
              </a:rPr>
              <a:t>舆情分析</a:t>
            </a:r>
            <a:r>
              <a:rPr lang="zh-CN" altLang="en-US" sz="3200" dirty="0">
                <a:latin typeface="华文仿宋" panose="02010600040101010101" pitchFamily="2" charset="-122"/>
                <a:ea typeface="华文仿宋" panose="02010600040101010101" pitchFamily="2" charset="-122"/>
              </a:rPr>
              <a:t>：根据特定问题的需要，对针对这个问题的舆情进行深层次的思维加工和分析研究，得到相关结论的过程</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946" y="2183221"/>
            <a:ext cx="8016616" cy="3513758"/>
          </a:xfrm>
          <a:prstGeom prst="rect">
            <a:avLst/>
          </a:prstGeom>
        </p:spPr>
      </p:pic>
      <p:sp>
        <p:nvSpPr>
          <p:cNvPr id="5" name="矩形 4"/>
          <p:cNvSpPr/>
          <p:nvPr/>
        </p:nvSpPr>
        <p:spPr>
          <a:xfrm>
            <a:off x="1256955" y="5935069"/>
            <a:ext cx="7699667" cy="523220"/>
          </a:xfrm>
          <a:prstGeom prst="rect">
            <a:avLst/>
          </a:prstGeom>
        </p:spPr>
        <p:txBody>
          <a:bodyPr wrap="square">
            <a:spAutoFit/>
          </a:bodyPr>
          <a:lstStyle/>
          <a:p>
            <a:r>
              <a:rPr lang="zh-CN" altLang="en-US" sz="2800" dirty="0" smtClean="0"/>
              <a:t>参考案例：http</a:t>
            </a:r>
            <a:r>
              <a:rPr lang="zh-CN" altLang="en-US" sz="2800" dirty="0"/>
              <a:t>://yuqing.baidu.com</a:t>
            </a:r>
          </a:p>
        </p:txBody>
      </p:sp>
    </p:spTree>
    <p:extLst>
      <p:ext uri="{BB962C8B-B14F-4D97-AF65-F5344CB8AC3E}">
        <p14:creationId xmlns:p14="http://schemas.microsoft.com/office/powerpoint/2010/main" val="7778611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25427" y="925246"/>
            <a:ext cx="5648153" cy="5355312"/>
          </a:xfrm>
          <a:prstGeom prst="rect">
            <a:avLst/>
          </a:prstGeom>
        </p:spPr>
        <p:txBody>
          <a:bodyPr wrap="square">
            <a:spAutoFit/>
          </a:bodyPr>
          <a:lstStyle/>
          <a:p>
            <a:pPr marL="457200" indent="-457200">
              <a:lnSpc>
                <a:spcPct val="150000"/>
              </a:lnSpc>
              <a:buFont typeface="Wingdings" panose="05000000000000000000" pitchFamily="2" charset="2"/>
              <a:buChar char="p"/>
            </a:pPr>
            <a:r>
              <a:rPr lang="zh-CN" altLang="en-US" sz="3200" dirty="0">
                <a:latin typeface="华文仿宋" panose="02010600040101010101" pitchFamily="2" charset="-122"/>
                <a:ea typeface="华文仿宋" panose="02010600040101010101" pitchFamily="2" charset="-122"/>
              </a:rPr>
              <a:t>知识图谱</a:t>
            </a:r>
            <a:r>
              <a:rPr lang="zh-CN" altLang="en-US" sz="3200" dirty="0" smtClean="0">
                <a:latin typeface="华文仿宋" panose="02010600040101010101" pitchFamily="2" charset="-122"/>
                <a:ea typeface="华文仿宋" panose="02010600040101010101" pitchFamily="2" charset="-122"/>
              </a:rPr>
              <a:t>：</a:t>
            </a:r>
            <a:endParaRPr lang="en-US" altLang="zh-CN" sz="3200" dirty="0" smtClean="0">
              <a:latin typeface="华文仿宋" panose="02010600040101010101" pitchFamily="2" charset="-122"/>
              <a:ea typeface="华文仿宋" panose="02010600040101010101" pitchFamily="2" charset="-122"/>
            </a:endParaRPr>
          </a:p>
          <a:p>
            <a:pPr>
              <a:lnSpc>
                <a:spcPct val="150000"/>
              </a:lnSpc>
            </a:pPr>
            <a:r>
              <a:rPr lang="zh-CN" altLang="en-US" sz="2800" dirty="0" smtClean="0">
                <a:latin typeface="华文仿宋" panose="02010600040101010101" pitchFamily="2" charset="-122"/>
                <a:ea typeface="华文仿宋" panose="02010600040101010101" pitchFamily="2" charset="-122"/>
              </a:rPr>
              <a:t>在</a:t>
            </a:r>
            <a:r>
              <a:rPr lang="zh-CN" altLang="en-US" sz="2800" dirty="0">
                <a:latin typeface="华文仿宋" panose="02010600040101010101" pitchFamily="2" charset="-122"/>
                <a:ea typeface="华文仿宋" panose="02010600040101010101" pitchFamily="2" charset="-122"/>
              </a:rPr>
              <a:t>图书情报界称为知识域可视化或知识领域映射地图，是显示知识发展进程与结构关系的一系列各种不同的图形，用可视化技术描述知识资源及其载体，挖掘、分析、构建、绘制和显示知识及它们之间的相互联系。</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729" y="399670"/>
            <a:ext cx="4369490" cy="2887881"/>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7729" y="3725057"/>
            <a:ext cx="4369490" cy="2912994"/>
          </a:xfrm>
          <a:prstGeom prst="rect">
            <a:avLst/>
          </a:prstGeom>
        </p:spPr>
      </p:pic>
    </p:spTree>
    <p:extLst>
      <p:ext uri="{BB962C8B-B14F-4D97-AF65-F5344CB8AC3E}">
        <p14:creationId xmlns:p14="http://schemas.microsoft.com/office/powerpoint/2010/main" val="1521808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95053" y="692455"/>
            <a:ext cx="7571303" cy="584775"/>
          </a:xfrm>
          <a:prstGeom prst="rect">
            <a:avLst/>
          </a:prstGeom>
        </p:spPr>
        <p:txBody>
          <a:bodyPr wrap="none">
            <a:spAutoFit/>
          </a:bodyPr>
          <a:lstStyle/>
          <a:p>
            <a:r>
              <a:rPr lang="zh-CN" altLang="en-US" sz="3200" dirty="0">
                <a:latin typeface="华文仿宋" panose="02010600040101010101" pitchFamily="2" charset="-122"/>
                <a:ea typeface="华文仿宋" panose="02010600040101010101" pitchFamily="2" charset="-122"/>
              </a:rPr>
              <a:t>语言生成（新闻、篮球解说、文本摘要）</a:t>
            </a:r>
          </a:p>
        </p:txBody>
      </p:sp>
      <p:pic>
        <p:nvPicPr>
          <p:cNvPr id="3074" name="Picture 2" descr="机器人25秒写出九寨沟地震报道，记者这个职业还有希望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686" y="1573967"/>
            <a:ext cx="5668109" cy="487929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ile.adquan.com/upload/20160822/14718552884423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772" y="1573967"/>
            <a:ext cx="5238750" cy="425767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713772" y="6108492"/>
            <a:ext cx="5105972" cy="461665"/>
          </a:xfrm>
          <a:prstGeom prst="rect">
            <a:avLst/>
          </a:prstGeom>
          <a:noFill/>
        </p:spPr>
        <p:txBody>
          <a:bodyPr wrap="square" rtlCol="0">
            <a:spAutoFit/>
          </a:bodyPr>
          <a:lstStyle/>
          <a:p>
            <a:r>
              <a:rPr lang="zh-CN" altLang="en-US" sz="2400" dirty="0" smtClean="0"/>
              <a:t>机器人发布新闻；机器人解说新闻</a:t>
            </a:r>
            <a:endParaRPr lang="zh-CN" altLang="en-US" sz="2400" dirty="0"/>
          </a:p>
        </p:txBody>
      </p:sp>
    </p:spTree>
    <p:extLst>
      <p:ext uri="{BB962C8B-B14F-4D97-AF65-F5344CB8AC3E}">
        <p14:creationId xmlns:p14="http://schemas.microsoft.com/office/powerpoint/2010/main" val="4254766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√自然语言处理</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3" name="文本框 2"/>
          <p:cNvSpPr txBox="1"/>
          <p:nvPr/>
        </p:nvSpPr>
        <p:spPr>
          <a:xfrm>
            <a:off x="921896" y="1603948"/>
            <a:ext cx="2339102" cy="523220"/>
          </a:xfrm>
          <a:prstGeom prst="rect">
            <a:avLst/>
          </a:prstGeom>
          <a:noFill/>
        </p:spPr>
        <p:txBody>
          <a:bodyPr wrap="none" rtlCol="0">
            <a:spAutoFit/>
          </a:bodyPr>
          <a:lstStyle/>
          <a:p>
            <a:r>
              <a:rPr lang="zh-CN" altLang="en-US" sz="2800" dirty="0" smtClean="0">
                <a:latin typeface="华文仿宋" panose="02010600040101010101" pitchFamily="2" charset="-122"/>
                <a:ea typeface="华文仿宋" panose="02010600040101010101" pitchFamily="2" charset="-122"/>
              </a:rPr>
              <a:t>例：中文分词</a:t>
            </a:r>
            <a:endParaRPr lang="zh-CN" altLang="en-US" sz="2800" dirty="0">
              <a:latin typeface="华文仿宋" panose="02010600040101010101" pitchFamily="2" charset="-122"/>
              <a:ea typeface="华文仿宋" panose="02010600040101010101" pitchFamily="2" charset="-122"/>
            </a:endParaRPr>
          </a:p>
        </p:txBody>
      </p:sp>
      <p:sp>
        <p:nvSpPr>
          <p:cNvPr id="5" name="矩形 4"/>
          <p:cNvSpPr/>
          <p:nvPr/>
        </p:nvSpPr>
        <p:spPr>
          <a:xfrm>
            <a:off x="921895" y="2402733"/>
            <a:ext cx="10568065" cy="2031325"/>
          </a:xfrm>
          <a:prstGeom prst="rect">
            <a:avLst/>
          </a:prstGeom>
        </p:spPr>
        <p:txBody>
          <a:bodyPr wrap="square">
            <a:spAutoFit/>
          </a:bodyPr>
          <a:lstStyle/>
          <a:p>
            <a:pPr>
              <a:lnSpc>
                <a:spcPct val="150000"/>
              </a:lnSpc>
            </a:pPr>
            <a:r>
              <a:rPr lang="zh-CN" altLang="en-US" sz="2800" dirty="0">
                <a:latin typeface="华文仿宋" panose="02010600040101010101" pitchFamily="2" charset="-122"/>
                <a:ea typeface="华文仿宋" panose="02010600040101010101" pitchFamily="2" charset="-122"/>
              </a:rPr>
              <a:t>中文分词</a:t>
            </a:r>
            <a:r>
              <a:rPr lang="en-US" altLang="zh-CN" sz="2800" dirty="0">
                <a:latin typeface="华文仿宋" panose="02010600040101010101" pitchFamily="2" charset="-122"/>
                <a:ea typeface="华文仿宋" panose="02010600040101010101" pitchFamily="2" charset="-122"/>
              </a:rPr>
              <a:t>(Chinese Word Segmentation) </a:t>
            </a:r>
            <a:r>
              <a:rPr lang="zh-CN" altLang="en-US" sz="2800" dirty="0">
                <a:latin typeface="华文仿宋" panose="02010600040101010101" pitchFamily="2" charset="-122"/>
                <a:ea typeface="华文仿宋" panose="02010600040101010101" pitchFamily="2" charset="-122"/>
              </a:rPr>
              <a:t>指的是将一个汉字序列切分成一个一个单独的词。分词就是将连续的字序列按照一定的规范重新组合成词序列的</a:t>
            </a:r>
            <a:r>
              <a:rPr lang="zh-CN" altLang="en-US" sz="2800" dirty="0" smtClean="0">
                <a:latin typeface="华文仿宋" panose="02010600040101010101" pitchFamily="2" charset="-122"/>
                <a:ea typeface="华文仿宋" panose="02010600040101010101" pitchFamily="2" charset="-122"/>
              </a:rPr>
              <a:t>过程。</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6602099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2243" y="1599324"/>
            <a:ext cx="7122826" cy="2915093"/>
          </a:xfrm>
          <a:prstGeom prst="rect">
            <a:avLst/>
          </a:prstGeom>
        </p:spPr>
        <p:txBody>
          <a:bodyPr wrap="square">
            <a:spAutoFit/>
          </a:bodyPr>
          <a:lstStyle/>
          <a:p>
            <a:pPr>
              <a:lnSpc>
                <a:spcPct val="200000"/>
              </a:lnSpc>
            </a:pPr>
            <a:r>
              <a:rPr lang="zh-CN" altLang="en-US" sz="3200" dirty="0">
                <a:latin typeface="华文仿宋" panose="02010600040101010101" pitchFamily="2" charset="-122"/>
                <a:ea typeface="华文仿宋" panose="02010600040101010101" pitchFamily="2" charset="-122"/>
              </a:rPr>
              <a:t>基于字符串</a:t>
            </a:r>
            <a:r>
              <a:rPr lang="zh-CN" altLang="en-US" sz="3200" dirty="0" smtClean="0">
                <a:latin typeface="华文仿宋" panose="02010600040101010101" pitchFamily="2" charset="-122"/>
                <a:ea typeface="华文仿宋" panose="02010600040101010101" pitchFamily="2" charset="-122"/>
              </a:rPr>
              <a:t>匹配的分词方法</a:t>
            </a:r>
            <a:endParaRPr lang="en-US" altLang="zh-CN" sz="3200" dirty="0" smtClean="0">
              <a:latin typeface="华文仿宋" panose="02010600040101010101" pitchFamily="2" charset="-122"/>
              <a:ea typeface="华文仿宋" panose="02010600040101010101" pitchFamily="2" charset="-122"/>
            </a:endParaRPr>
          </a:p>
          <a:p>
            <a:pPr>
              <a:lnSpc>
                <a:spcPct val="200000"/>
              </a:lnSpc>
            </a:pPr>
            <a:r>
              <a:rPr lang="zh-CN" altLang="en-US" sz="3200" dirty="0" smtClean="0">
                <a:latin typeface="华文仿宋" panose="02010600040101010101" pitchFamily="2" charset="-122"/>
                <a:ea typeface="华文仿宋" panose="02010600040101010101" pitchFamily="2" charset="-122"/>
              </a:rPr>
              <a:t>基于</a:t>
            </a:r>
            <a:r>
              <a:rPr lang="zh-CN" altLang="en-US" sz="3200" dirty="0">
                <a:latin typeface="华文仿宋" panose="02010600040101010101" pitchFamily="2" charset="-122"/>
                <a:ea typeface="华文仿宋" panose="02010600040101010101" pitchFamily="2" charset="-122"/>
              </a:rPr>
              <a:t>理解的分词</a:t>
            </a:r>
            <a:r>
              <a:rPr lang="zh-CN" altLang="en-US" sz="3200" dirty="0" smtClean="0">
                <a:latin typeface="华文仿宋" panose="02010600040101010101" pitchFamily="2" charset="-122"/>
                <a:ea typeface="华文仿宋" panose="02010600040101010101" pitchFamily="2" charset="-122"/>
              </a:rPr>
              <a:t>方法</a:t>
            </a:r>
            <a:endParaRPr lang="en-US" altLang="zh-CN" sz="3200" dirty="0" smtClean="0">
              <a:latin typeface="华文仿宋" panose="02010600040101010101" pitchFamily="2" charset="-122"/>
              <a:ea typeface="华文仿宋" panose="02010600040101010101" pitchFamily="2" charset="-122"/>
            </a:endParaRPr>
          </a:p>
          <a:p>
            <a:pPr>
              <a:lnSpc>
                <a:spcPct val="200000"/>
              </a:lnSpc>
            </a:pPr>
            <a:r>
              <a:rPr lang="zh-CN" altLang="en-US" sz="3200" dirty="0" smtClean="0">
                <a:latin typeface="华文仿宋" panose="02010600040101010101" pitchFamily="2" charset="-122"/>
                <a:ea typeface="华文仿宋" panose="02010600040101010101" pitchFamily="2" charset="-122"/>
              </a:rPr>
              <a:t>基于</a:t>
            </a:r>
            <a:r>
              <a:rPr lang="zh-CN" altLang="en-US" sz="3200" dirty="0">
                <a:latin typeface="华文仿宋" panose="02010600040101010101" pitchFamily="2" charset="-122"/>
                <a:ea typeface="华文仿宋" panose="02010600040101010101" pitchFamily="2" charset="-122"/>
              </a:rPr>
              <a:t>统计的分词方法</a:t>
            </a:r>
          </a:p>
        </p:txBody>
      </p:sp>
      <p:sp>
        <p:nvSpPr>
          <p:cNvPr id="6" name="左大括号 5"/>
          <p:cNvSpPr/>
          <p:nvPr/>
        </p:nvSpPr>
        <p:spPr>
          <a:xfrm>
            <a:off x="3775023" y="2158584"/>
            <a:ext cx="427220" cy="2263515"/>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1128145" y="2997953"/>
            <a:ext cx="2646878" cy="584775"/>
          </a:xfrm>
          <a:prstGeom prst="rect">
            <a:avLst/>
          </a:prstGeom>
          <a:noFill/>
        </p:spPr>
        <p:txBody>
          <a:bodyPr wrap="none" rtlCol="0">
            <a:spAutoFit/>
          </a:bodyPr>
          <a:lstStyle/>
          <a:p>
            <a:r>
              <a:rPr lang="zh-CN" altLang="en-US" sz="3200" dirty="0" smtClean="0">
                <a:latin typeface="华文仿宋" panose="02010600040101010101" pitchFamily="2" charset="-122"/>
                <a:ea typeface="华文仿宋" panose="02010600040101010101" pitchFamily="2" charset="-122"/>
              </a:rPr>
              <a:t>三种分词算法</a:t>
            </a:r>
            <a:endParaRPr lang="zh-CN" altLang="en-US" sz="3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04878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FF00"/>
                                      </p:to>
                                    </p:animClr>
                                    <p:animClr clrSpc="rgb" dir="cw">
                                      <p:cBhvr>
                                        <p:cTn id="7" dur="500" fill="hold"/>
                                        <p:tgtEl>
                                          <p:spTgt spid="4">
                                            <p:txEl>
                                              <p:pRg st="0" end="0"/>
                                            </p:txEl>
                                          </p:spTgt>
                                        </p:tgtEl>
                                        <p:attrNameLst>
                                          <p:attrName>fillcolor</p:attrName>
                                        </p:attrNameLst>
                                      </p:cBhvr>
                                      <p:to>
                                        <a:srgbClr val="FFFF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53369" y="2951935"/>
            <a:ext cx="5715286" cy="584775"/>
          </a:xfrm>
          <a:prstGeom prst="rect">
            <a:avLst/>
          </a:prstGeom>
          <a:noFill/>
        </p:spPr>
        <p:txBody>
          <a:bodyPr wrap="square" rtlCol="0">
            <a:spAutoFit/>
          </a:bodyPr>
          <a:lstStyle/>
          <a:p>
            <a:r>
              <a:rPr lang="en-US" altLang="zh-CN" sz="3200" dirty="0" smtClean="0">
                <a:latin typeface="华文仿宋" panose="02010600040101010101" pitchFamily="2" charset="-122"/>
                <a:ea typeface="华文仿宋" panose="02010600040101010101" pitchFamily="2" charset="-122"/>
              </a:rPr>
              <a:t>3.Python</a:t>
            </a:r>
            <a:r>
              <a:rPr lang="zh-CN" altLang="en-US" sz="3200" dirty="0" smtClean="0">
                <a:latin typeface="华文仿宋" panose="02010600040101010101" pitchFamily="2" charset="-122"/>
                <a:ea typeface="华文仿宋" panose="02010600040101010101" pitchFamily="2" charset="-122"/>
              </a:rPr>
              <a:t>语言初步</a:t>
            </a:r>
            <a:endParaRPr lang="zh-CN" altLang="en-US" sz="32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1490157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130" y="400110"/>
            <a:ext cx="8647623" cy="945323"/>
          </a:xfrm>
          <a:prstGeom prst="rect">
            <a:avLst/>
          </a:prstGeom>
        </p:spPr>
        <p:txBody>
          <a:bodyPr wrap="square">
            <a:spAutoFit/>
          </a:bodyPr>
          <a:lstStyle/>
          <a:p>
            <a:pPr>
              <a:lnSpc>
                <a:spcPct val="200000"/>
              </a:lnSpc>
            </a:pPr>
            <a:r>
              <a:rPr lang="zh-CN" altLang="en-US" sz="3200" b="1" dirty="0">
                <a:solidFill>
                  <a:srgbClr val="FFFF00"/>
                </a:solidFill>
                <a:latin typeface="华文仿宋" panose="02010600040101010101" pitchFamily="2" charset="-122"/>
                <a:ea typeface="华文仿宋" panose="02010600040101010101" pitchFamily="2" charset="-122"/>
              </a:rPr>
              <a:t>基于字符串匹配的分词方法</a:t>
            </a:r>
            <a:endParaRPr lang="en-US" altLang="zh-CN" sz="3200" b="1" dirty="0">
              <a:solidFill>
                <a:srgbClr val="FFFF00"/>
              </a:solidFill>
              <a:latin typeface="华文仿宋" panose="02010600040101010101" pitchFamily="2" charset="-122"/>
              <a:ea typeface="华文仿宋" panose="02010600040101010101" pitchFamily="2" charset="-122"/>
            </a:endParaRPr>
          </a:p>
        </p:txBody>
      </p:sp>
      <p:sp>
        <p:nvSpPr>
          <p:cNvPr id="3" name="矩形 2"/>
          <p:cNvSpPr/>
          <p:nvPr/>
        </p:nvSpPr>
        <p:spPr>
          <a:xfrm>
            <a:off x="1136754" y="1641344"/>
            <a:ext cx="9738610" cy="4616648"/>
          </a:xfrm>
          <a:prstGeom prst="rect">
            <a:avLst/>
          </a:prstGeom>
        </p:spPr>
        <p:txBody>
          <a:bodyPr wrap="square">
            <a:spAutoFit/>
          </a:bodyPr>
          <a:lstStyle/>
          <a:p>
            <a:pPr>
              <a:lnSpc>
                <a:spcPct val="150000"/>
              </a:lnSpc>
            </a:pPr>
            <a:r>
              <a:rPr lang="zh-CN" altLang="en-US" sz="2800" dirty="0" smtClean="0">
                <a:latin typeface="华文仿宋" panose="02010600040101010101" pitchFamily="2" charset="-122"/>
                <a:ea typeface="华文仿宋" panose="02010600040101010101" pitchFamily="2" charset="-122"/>
              </a:rPr>
              <a:t>它</a:t>
            </a:r>
            <a:r>
              <a:rPr lang="zh-CN" altLang="en-US" sz="2800" dirty="0">
                <a:latin typeface="华文仿宋" panose="02010600040101010101" pitchFamily="2" charset="-122"/>
                <a:ea typeface="华文仿宋" panose="02010600040101010101" pitchFamily="2" charset="-122"/>
              </a:rPr>
              <a:t>是按照一定的策略将待分析的汉字串与一个“充分大的”机器词典中的词条进行配，若在词典中找到某个字符串，则匹配成功（识别出一个词</a:t>
            </a:r>
            <a:r>
              <a:rPr lang="zh-CN" altLang="en-US" sz="2800" dirty="0" smtClean="0">
                <a:latin typeface="华文仿宋" panose="02010600040101010101" pitchFamily="2" charset="-122"/>
                <a:ea typeface="华文仿宋" panose="02010600040101010101" pitchFamily="2" charset="-122"/>
              </a:rPr>
              <a:t>）。</a:t>
            </a:r>
            <a:endParaRPr lang="en-US" altLang="zh-CN" sz="2800" dirty="0" smtClean="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a:t>
            </a:r>
            <a:r>
              <a:rPr lang="zh-CN" altLang="en-US" sz="2800" dirty="0" smtClean="0">
                <a:latin typeface="华文仿宋" panose="02010600040101010101" pitchFamily="2" charset="-122"/>
                <a:ea typeface="华文仿宋" panose="02010600040101010101" pitchFamily="2" charset="-122"/>
              </a:rPr>
              <a:t>1</a:t>
            </a:r>
            <a:r>
              <a:rPr lang="zh-CN" altLang="en-US" sz="2800" dirty="0">
                <a:latin typeface="华文仿宋" panose="02010600040101010101" pitchFamily="2" charset="-122"/>
                <a:ea typeface="华文仿宋" panose="02010600040101010101" pitchFamily="2" charset="-122"/>
              </a:rPr>
              <a:t>）正向最大匹配法（由左到右的方向</a:t>
            </a:r>
            <a:r>
              <a:rPr lang="zh-CN" altLang="en-US" sz="2800" dirty="0" smtClean="0">
                <a:latin typeface="华文仿宋" panose="02010600040101010101" pitchFamily="2" charset="-122"/>
                <a:ea typeface="华文仿宋" panose="02010600040101010101" pitchFamily="2" charset="-122"/>
              </a:rPr>
              <a:t>）</a:t>
            </a:r>
            <a:endParaRPr lang="en-US" altLang="zh-CN" sz="2800" dirty="0" smtClean="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a:t>
            </a:r>
            <a:r>
              <a:rPr lang="zh-CN" altLang="en-US" sz="2800" dirty="0" smtClean="0">
                <a:latin typeface="华文仿宋" panose="02010600040101010101" pitchFamily="2" charset="-122"/>
                <a:ea typeface="华文仿宋" panose="02010600040101010101" pitchFamily="2" charset="-122"/>
              </a:rPr>
              <a:t>2</a:t>
            </a:r>
            <a:r>
              <a:rPr lang="zh-CN" altLang="en-US" sz="2800" dirty="0">
                <a:latin typeface="华文仿宋" panose="02010600040101010101" pitchFamily="2" charset="-122"/>
                <a:ea typeface="华文仿宋" panose="02010600040101010101" pitchFamily="2" charset="-122"/>
              </a:rPr>
              <a:t>）逆向最大匹配法（由右到左的方向</a:t>
            </a:r>
            <a:r>
              <a:rPr lang="zh-CN" altLang="en-US" sz="2800" dirty="0" smtClean="0">
                <a:latin typeface="华文仿宋" panose="02010600040101010101" pitchFamily="2" charset="-122"/>
                <a:ea typeface="华文仿宋" panose="02010600040101010101" pitchFamily="2" charset="-122"/>
              </a:rPr>
              <a:t>）</a:t>
            </a:r>
            <a:endParaRPr lang="en-US" altLang="zh-CN" sz="2800" dirty="0" smtClean="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a:t>
            </a:r>
            <a:r>
              <a:rPr lang="zh-CN" altLang="en-US" sz="2800" dirty="0" smtClean="0">
                <a:latin typeface="华文仿宋" panose="02010600040101010101" pitchFamily="2" charset="-122"/>
                <a:ea typeface="华文仿宋" panose="02010600040101010101" pitchFamily="2" charset="-122"/>
              </a:rPr>
              <a:t>3</a:t>
            </a:r>
            <a:r>
              <a:rPr lang="zh-CN" altLang="en-US" sz="2800" dirty="0">
                <a:latin typeface="华文仿宋" panose="02010600040101010101" pitchFamily="2" charset="-122"/>
                <a:ea typeface="华文仿宋" panose="02010600040101010101" pitchFamily="2" charset="-122"/>
              </a:rPr>
              <a:t>）最少切分（使每一句中切出的词数最小</a:t>
            </a:r>
            <a:r>
              <a:rPr lang="zh-CN" altLang="en-US" sz="2800" dirty="0" smtClean="0">
                <a:latin typeface="华文仿宋" panose="02010600040101010101" pitchFamily="2" charset="-122"/>
                <a:ea typeface="华文仿宋" panose="02010600040101010101" pitchFamily="2" charset="-122"/>
              </a:rPr>
              <a:t>）</a:t>
            </a:r>
            <a:endParaRPr lang="en-US" altLang="zh-CN" sz="2800" dirty="0" smtClean="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a:t>
            </a:r>
            <a:r>
              <a:rPr lang="zh-CN" altLang="en-US" sz="2800" dirty="0" smtClean="0">
                <a:latin typeface="华文仿宋" panose="02010600040101010101" pitchFamily="2" charset="-122"/>
                <a:ea typeface="华文仿宋" panose="02010600040101010101" pitchFamily="2" charset="-122"/>
              </a:rPr>
              <a:t>4</a:t>
            </a:r>
            <a:r>
              <a:rPr lang="zh-CN" altLang="en-US" sz="2800" dirty="0">
                <a:latin typeface="华文仿宋" panose="02010600040101010101" pitchFamily="2" charset="-122"/>
                <a:ea typeface="华文仿宋" panose="02010600040101010101" pitchFamily="2" charset="-122"/>
              </a:rPr>
              <a:t>）双向最大匹配法（进行由左到右、由右到左两次扫描）</a:t>
            </a:r>
          </a:p>
        </p:txBody>
      </p:sp>
    </p:spTree>
    <p:extLst>
      <p:ext uri="{BB962C8B-B14F-4D97-AF65-F5344CB8AC3E}">
        <p14:creationId xmlns:p14="http://schemas.microsoft.com/office/powerpoint/2010/main" val="18696002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130" y="400110"/>
            <a:ext cx="8647623" cy="1077218"/>
          </a:xfrm>
          <a:prstGeom prst="rect">
            <a:avLst/>
          </a:prstGeom>
        </p:spPr>
        <p:txBody>
          <a:bodyPr wrap="square">
            <a:spAutoFit/>
          </a:bodyPr>
          <a:lstStyle/>
          <a:p>
            <a:pPr>
              <a:lnSpc>
                <a:spcPct val="200000"/>
              </a:lnSpc>
            </a:pPr>
            <a:r>
              <a:rPr lang="zh-CN" altLang="en-US" sz="3200" b="1" dirty="0" smtClean="0">
                <a:solidFill>
                  <a:srgbClr val="FFFF00"/>
                </a:solidFill>
                <a:latin typeface="华文仿宋" panose="02010600040101010101" pitchFamily="2" charset="-122"/>
                <a:ea typeface="华文仿宋" panose="02010600040101010101" pitchFamily="2" charset="-122"/>
              </a:rPr>
              <a:t>基于理解的</a:t>
            </a:r>
            <a:r>
              <a:rPr lang="zh-CN" altLang="en-US" sz="3200" b="1" dirty="0">
                <a:solidFill>
                  <a:srgbClr val="FFFF00"/>
                </a:solidFill>
                <a:latin typeface="华文仿宋" panose="02010600040101010101" pitchFamily="2" charset="-122"/>
                <a:ea typeface="华文仿宋" panose="02010600040101010101" pitchFamily="2" charset="-122"/>
              </a:rPr>
              <a:t>分词方法</a:t>
            </a:r>
            <a:endParaRPr lang="en-US" altLang="zh-CN" sz="3200" b="1" dirty="0">
              <a:solidFill>
                <a:srgbClr val="FFFF00"/>
              </a:solidFill>
              <a:latin typeface="华文仿宋" panose="02010600040101010101" pitchFamily="2" charset="-122"/>
              <a:ea typeface="华文仿宋" panose="02010600040101010101" pitchFamily="2" charset="-122"/>
            </a:endParaRPr>
          </a:p>
        </p:txBody>
      </p:sp>
      <p:sp>
        <p:nvSpPr>
          <p:cNvPr id="3" name="矩形 2"/>
          <p:cNvSpPr/>
          <p:nvPr/>
        </p:nvSpPr>
        <p:spPr>
          <a:xfrm>
            <a:off x="1136754" y="1641344"/>
            <a:ext cx="9738610" cy="3323987"/>
          </a:xfrm>
          <a:prstGeom prst="rect">
            <a:avLst/>
          </a:prstGeom>
        </p:spPr>
        <p:txBody>
          <a:bodyPr wrap="square">
            <a:spAutoFit/>
          </a:bodyPr>
          <a:lstStyle/>
          <a:p>
            <a:pPr>
              <a:lnSpc>
                <a:spcPct val="150000"/>
              </a:lnSpc>
            </a:pPr>
            <a:r>
              <a:rPr lang="zh-CN" altLang="en-US" sz="2800" dirty="0">
                <a:latin typeface="华文仿宋" panose="02010600040101010101" pitchFamily="2" charset="-122"/>
                <a:ea typeface="华文仿宋" panose="02010600040101010101" pitchFamily="2" charset="-122"/>
              </a:rPr>
              <a:t>它是通过让计算机模拟人对句子的理解，达到识别词的效果。其基本思想就是在分词的同时进行句法、语义分析，利用句法信息和语义信息来处理歧义现象</a:t>
            </a:r>
            <a:r>
              <a:rPr lang="zh-CN" altLang="en-US" sz="2800" dirty="0" smtClean="0">
                <a:latin typeface="华文仿宋" panose="02010600040101010101" pitchFamily="2" charset="-122"/>
                <a:ea typeface="华文仿宋" panose="02010600040101010101" pitchFamily="2" charset="-122"/>
              </a:rPr>
              <a:t>。</a:t>
            </a:r>
            <a:endParaRPr lang="en-US" altLang="zh-CN" sz="2800" dirty="0" smtClean="0">
              <a:latin typeface="华文仿宋" panose="02010600040101010101" pitchFamily="2" charset="-122"/>
              <a:ea typeface="华文仿宋" panose="02010600040101010101" pitchFamily="2" charset="-122"/>
            </a:endParaRPr>
          </a:p>
          <a:p>
            <a:pPr>
              <a:lnSpc>
                <a:spcPct val="150000"/>
              </a:lnSpc>
            </a:pPr>
            <a:r>
              <a:rPr lang="zh-CN" altLang="en-US" sz="2800" dirty="0" smtClean="0">
                <a:latin typeface="华文仿宋" panose="02010600040101010101" pitchFamily="2" charset="-122"/>
                <a:ea typeface="华文仿宋" panose="02010600040101010101" pitchFamily="2" charset="-122"/>
              </a:rPr>
              <a:t>它包括</a:t>
            </a:r>
            <a:r>
              <a:rPr lang="zh-CN" altLang="en-US" sz="2800" dirty="0">
                <a:latin typeface="华文仿宋" panose="02010600040101010101" pitchFamily="2" charset="-122"/>
                <a:ea typeface="华文仿宋" panose="02010600040101010101" pitchFamily="2" charset="-122"/>
              </a:rPr>
              <a:t>三个部分：分词子系统、句法语义子系统、总控部分。</a:t>
            </a:r>
            <a:endParaRPr lang="en-US" altLang="zh-CN" sz="2800" dirty="0">
              <a:latin typeface="华文仿宋" panose="02010600040101010101" pitchFamily="2" charset="-122"/>
              <a:ea typeface="华文仿宋" panose="02010600040101010101" pitchFamily="2" charset="-122"/>
            </a:endParaRPr>
          </a:p>
          <a:p>
            <a:pPr>
              <a:lnSpc>
                <a:spcPct val="150000"/>
              </a:lnSpc>
            </a:pPr>
            <a:r>
              <a:rPr lang="zh-CN" altLang="en-US" sz="2800" dirty="0" smtClean="0">
                <a:latin typeface="华文仿宋" panose="02010600040101010101" pitchFamily="2" charset="-122"/>
                <a:ea typeface="华文仿宋" panose="02010600040101010101" pitchFamily="2" charset="-122"/>
              </a:rPr>
              <a:t>这种</a:t>
            </a:r>
            <a:r>
              <a:rPr lang="zh-CN" altLang="en-US" sz="2800" dirty="0">
                <a:latin typeface="华文仿宋" panose="02010600040101010101" pitchFamily="2" charset="-122"/>
                <a:ea typeface="华文仿宋" panose="02010600040101010101" pitchFamily="2" charset="-122"/>
              </a:rPr>
              <a:t>分词方法需要使用大量的语言知识和</a:t>
            </a:r>
            <a:r>
              <a:rPr lang="zh-CN" altLang="en-US" sz="2800" dirty="0" smtClean="0">
                <a:latin typeface="华文仿宋" panose="02010600040101010101" pitchFamily="2" charset="-122"/>
                <a:ea typeface="华文仿宋" panose="02010600040101010101" pitchFamily="2" charset="-122"/>
              </a:rPr>
              <a:t>信息。</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8908300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130" y="400110"/>
            <a:ext cx="8647623" cy="1077218"/>
          </a:xfrm>
          <a:prstGeom prst="rect">
            <a:avLst/>
          </a:prstGeom>
        </p:spPr>
        <p:txBody>
          <a:bodyPr wrap="square">
            <a:spAutoFit/>
          </a:bodyPr>
          <a:lstStyle/>
          <a:p>
            <a:pPr>
              <a:lnSpc>
                <a:spcPct val="200000"/>
              </a:lnSpc>
            </a:pPr>
            <a:r>
              <a:rPr lang="zh-CN" altLang="en-US" sz="3200" b="1" dirty="0" smtClean="0">
                <a:solidFill>
                  <a:srgbClr val="FFFF00"/>
                </a:solidFill>
                <a:latin typeface="华文仿宋" panose="02010600040101010101" pitchFamily="2" charset="-122"/>
                <a:ea typeface="华文仿宋" panose="02010600040101010101" pitchFamily="2" charset="-122"/>
              </a:rPr>
              <a:t>基于统计的</a:t>
            </a:r>
            <a:r>
              <a:rPr lang="zh-CN" altLang="en-US" sz="3200" b="1" dirty="0">
                <a:solidFill>
                  <a:srgbClr val="FFFF00"/>
                </a:solidFill>
                <a:latin typeface="华文仿宋" panose="02010600040101010101" pitchFamily="2" charset="-122"/>
                <a:ea typeface="华文仿宋" panose="02010600040101010101" pitchFamily="2" charset="-122"/>
              </a:rPr>
              <a:t>分词方法</a:t>
            </a:r>
            <a:endParaRPr lang="en-US" altLang="zh-CN" sz="3200" b="1" dirty="0">
              <a:solidFill>
                <a:srgbClr val="FFFF00"/>
              </a:solidFill>
              <a:latin typeface="华文仿宋" panose="02010600040101010101" pitchFamily="2" charset="-122"/>
              <a:ea typeface="华文仿宋" panose="02010600040101010101" pitchFamily="2" charset="-122"/>
            </a:endParaRPr>
          </a:p>
        </p:txBody>
      </p:sp>
      <p:sp>
        <p:nvSpPr>
          <p:cNvPr id="3" name="矩形 2"/>
          <p:cNvSpPr/>
          <p:nvPr/>
        </p:nvSpPr>
        <p:spPr>
          <a:xfrm>
            <a:off x="871130" y="1641344"/>
            <a:ext cx="10513900" cy="4859022"/>
          </a:xfrm>
          <a:prstGeom prst="rect">
            <a:avLst/>
          </a:prstGeom>
        </p:spPr>
        <p:txBody>
          <a:bodyPr wrap="square">
            <a:spAutoFit/>
          </a:bodyPr>
          <a:lstStyle/>
          <a:p>
            <a:pPr>
              <a:lnSpc>
                <a:spcPct val="150000"/>
              </a:lnSpc>
            </a:pPr>
            <a:r>
              <a:rPr lang="zh-CN" altLang="en-US" sz="2800" dirty="0">
                <a:latin typeface="华文仿宋" panose="02010600040101010101" pitchFamily="2" charset="-122"/>
                <a:ea typeface="华文仿宋" panose="02010600040101010101" pitchFamily="2" charset="-122"/>
              </a:rPr>
              <a:t>给出大量已经分词的文本，利用统计机器学习模型学习词语切分的规律（称为训练），从而实现对未知文本的切分</a:t>
            </a:r>
            <a:r>
              <a:rPr lang="zh-CN" altLang="en-US" sz="2800" dirty="0" smtClean="0">
                <a:latin typeface="华文仿宋" panose="02010600040101010101" pitchFamily="2" charset="-122"/>
                <a:ea typeface="华文仿宋" panose="02010600040101010101" pitchFamily="2" charset="-122"/>
              </a:rPr>
              <a:t>。随着</a:t>
            </a:r>
            <a:r>
              <a:rPr lang="zh-CN" altLang="en-US" sz="2800" dirty="0">
                <a:latin typeface="华文仿宋" panose="02010600040101010101" pitchFamily="2" charset="-122"/>
                <a:ea typeface="华文仿宋" panose="02010600040101010101" pitchFamily="2" charset="-122"/>
              </a:rPr>
              <a:t>大规模语料库的建立，统计机器学习方法的研究和发展，基于统计的中文分词方法渐渐成为了主流</a:t>
            </a:r>
            <a:r>
              <a:rPr lang="zh-CN" altLang="en-US" sz="2800" dirty="0" smtClean="0">
                <a:latin typeface="华文仿宋" panose="02010600040101010101" pitchFamily="2" charset="-122"/>
                <a:ea typeface="华文仿宋" panose="02010600040101010101" pitchFamily="2" charset="-122"/>
              </a:rPr>
              <a:t>方法。</a:t>
            </a:r>
            <a:endParaRPr lang="en-US" altLang="zh-CN" sz="2800" dirty="0" smtClean="0">
              <a:latin typeface="华文仿宋" panose="02010600040101010101" pitchFamily="2" charset="-122"/>
              <a:ea typeface="华文仿宋" panose="02010600040101010101" pitchFamily="2" charset="-122"/>
            </a:endParaRPr>
          </a:p>
          <a:p>
            <a:pPr>
              <a:lnSpc>
                <a:spcPct val="150000"/>
              </a:lnSpc>
            </a:pPr>
            <a:endParaRPr lang="en-US" altLang="zh-CN" sz="1050" dirty="0">
              <a:latin typeface="华文仿宋" panose="02010600040101010101" pitchFamily="2" charset="-122"/>
              <a:ea typeface="华文仿宋" panose="02010600040101010101" pitchFamily="2" charset="-122"/>
            </a:endParaRPr>
          </a:p>
          <a:p>
            <a:pPr>
              <a:lnSpc>
                <a:spcPct val="150000"/>
              </a:lnSpc>
            </a:pPr>
            <a:r>
              <a:rPr lang="zh-CN" altLang="en-US" sz="2800" dirty="0">
                <a:latin typeface="华文仿宋" panose="02010600040101010101" pitchFamily="2" charset="-122"/>
                <a:ea typeface="华文仿宋" panose="02010600040101010101" pitchFamily="2" charset="-122"/>
              </a:rPr>
              <a:t>主要统计模型</a:t>
            </a:r>
            <a:r>
              <a:rPr lang="zh-CN" altLang="en-US" sz="2800" dirty="0" smtClean="0">
                <a:latin typeface="华文仿宋" panose="02010600040101010101" pitchFamily="2" charset="-122"/>
                <a:ea typeface="华文仿宋" panose="02010600040101010101" pitchFamily="2" charset="-122"/>
              </a:rPr>
              <a:t>：</a:t>
            </a:r>
            <a:r>
              <a:rPr lang="en-US" altLang="zh-CN" sz="2800" dirty="0" smtClean="0">
                <a:latin typeface="华文仿宋" panose="02010600040101010101" pitchFamily="2" charset="-122"/>
                <a:ea typeface="华文仿宋" panose="02010600040101010101" pitchFamily="2" charset="-122"/>
              </a:rPr>
              <a:t>N</a:t>
            </a:r>
            <a:r>
              <a:rPr lang="zh-CN" altLang="en-US" sz="2800" dirty="0">
                <a:latin typeface="华文仿宋" panose="02010600040101010101" pitchFamily="2" charset="-122"/>
                <a:ea typeface="华文仿宋" panose="02010600040101010101" pitchFamily="2" charset="-122"/>
              </a:rPr>
              <a:t>元文法模型（</a:t>
            </a:r>
            <a:r>
              <a:rPr lang="en-US" altLang="zh-CN" sz="2800" dirty="0">
                <a:latin typeface="华文仿宋" panose="02010600040101010101" pitchFamily="2" charset="-122"/>
                <a:ea typeface="华文仿宋" panose="02010600040101010101" pitchFamily="2" charset="-122"/>
              </a:rPr>
              <a:t>N-gram</a:t>
            </a:r>
            <a:r>
              <a:rPr lang="zh-CN" altLang="en-US" sz="2800" dirty="0" smtClean="0">
                <a:latin typeface="华文仿宋" panose="02010600040101010101" pitchFamily="2" charset="-122"/>
                <a:ea typeface="华文仿宋" panose="02010600040101010101" pitchFamily="2" charset="-122"/>
              </a:rPr>
              <a:t>）、隐</a:t>
            </a:r>
            <a:r>
              <a:rPr lang="zh-CN" altLang="en-US" sz="2800" dirty="0">
                <a:latin typeface="华文仿宋" panose="02010600040101010101" pitchFamily="2" charset="-122"/>
                <a:ea typeface="华文仿宋" panose="02010600040101010101" pitchFamily="2" charset="-122"/>
              </a:rPr>
              <a:t>马尔可夫模型（</a:t>
            </a:r>
            <a:r>
              <a:rPr lang="en-US" altLang="zh-CN" sz="2800" dirty="0">
                <a:latin typeface="华文仿宋" panose="02010600040101010101" pitchFamily="2" charset="-122"/>
                <a:ea typeface="华文仿宋" panose="02010600040101010101" pitchFamily="2" charset="-122"/>
              </a:rPr>
              <a:t>Hidden Markov Model </a:t>
            </a:r>
            <a:r>
              <a:rPr lang="zh-CN" altLang="en-US" sz="2800" dirty="0">
                <a:latin typeface="华文仿宋" panose="02010600040101010101" pitchFamily="2" charset="-122"/>
                <a:ea typeface="华文仿宋" panose="02010600040101010101" pitchFamily="2" charset="-122"/>
              </a:rPr>
              <a:t>，</a:t>
            </a:r>
            <a:r>
              <a:rPr lang="en-US" altLang="zh-CN" sz="2800" dirty="0">
                <a:latin typeface="华文仿宋" panose="02010600040101010101" pitchFamily="2" charset="-122"/>
                <a:ea typeface="华文仿宋" panose="02010600040101010101" pitchFamily="2" charset="-122"/>
              </a:rPr>
              <a:t>HMM</a:t>
            </a:r>
            <a:r>
              <a:rPr lang="zh-CN" altLang="en-US" sz="2800" dirty="0">
                <a:latin typeface="华文仿宋" panose="02010600040101010101" pitchFamily="2" charset="-122"/>
                <a:ea typeface="华文仿宋" panose="02010600040101010101" pitchFamily="2" charset="-122"/>
              </a:rPr>
              <a:t>），最大熵模型（</a:t>
            </a:r>
            <a:r>
              <a:rPr lang="en-US" altLang="zh-CN" sz="2800" dirty="0">
                <a:latin typeface="华文仿宋" panose="02010600040101010101" pitchFamily="2" charset="-122"/>
                <a:ea typeface="华文仿宋" panose="02010600040101010101" pitchFamily="2" charset="-122"/>
              </a:rPr>
              <a:t>ME</a:t>
            </a:r>
            <a:r>
              <a:rPr lang="zh-CN" altLang="en-US" sz="2800" dirty="0">
                <a:latin typeface="华文仿宋" panose="02010600040101010101" pitchFamily="2" charset="-122"/>
                <a:ea typeface="华文仿宋" panose="02010600040101010101" pitchFamily="2" charset="-122"/>
              </a:rPr>
              <a:t>），条件随机场模型（</a:t>
            </a:r>
            <a:r>
              <a:rPr lang="en-US" altLang="zh-CN" sz="2800" dirty="0">
                <a:latin typeface="华文仿宋" panose="02010600040101010101" pitchFamily="2" charset="-122"/>
                <a:ea typeface="华文仿宋" panose="02010600040101010101" pitchFamily="2" charset="-122"/>
              </a:rPr>
              <a:t>Conditional Random Fields</a:t>
            </a:r>
            <a:r>
              <a:rPr lang="zh-CN" altLang="en-US" sz="2800" dirty="0">
                <a:latin typeface="华文仿宋" panose="02010600040101010101" pitchFamily="2" charset="-122"/>
                <a:ea typeface="华文仿宋" panose="02010600040101010101" pitchFamily="2" charset="-122"/>
              </a:rPr>
              <a:t>，</a:t>
            </a:r>
            <a:r>
              <a:rPr lang="en-US" altLang="zh-CN" sz="2800" dirty="0">
                <a:latin typeface="华文仿宋" panose="02010600040101010101" pitchFamily="2" charset="-122"/>
                <a:ea typeface="华文仿宋" panose="02010600040101010101" pitchFamily="2" charset="-122"/>
              </a:rPr>
              <a:t>CRF</a:t>
            </a:r>
            <a:r>
              <a:rPr lang="zh-CN" altLang="en-US" sz="2800" dirty="0">
                <a:latin typeface="华文仿宋" panose="02010600040101010101" pitchFamily="2" charset="-122"/>
                <a:ea typeface="华文仿宋" panose="02010600040101010101" pitchFamily="2" charset="-122"/>
              </a:rPr>
              <a:t>）</a:t>
            </a:r>
            <a:r>
              <a:rPr lang="zh-CN" altLang="en-US" sz="2800" dirty="0" smtClean="0">
                <a:latin typeface="华文仿宋" panose="02010600040101010101" pitchFamily="2" charset="-122"/>
                <a:ea typeface="华文仿宋" panose="02010600040101010101" pitchFamily="2" charset="-122"/>
              </a:rPr>
              <a:t>等。</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8647468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4558" y="509666"/>
            <a:ext cx="6965332" cy="584775"/>
          </a:xfrm>
          <a:prstGeom prst="rect">
            <a:avLst/>
          </a:prstGeom>
          <a:noFill/>
        </p:spPr>
        <p:txBody>
          <a:bodyPr wrap="square" rtlCol="0">
            <a:spAutoFit/>
          </a:bodyPr>
          <a:lstStyle/>
          <a:p>
            <a:r>
              <a:rPr lang="zh-CN" altLang="en-US" sz="3200" dirty="0" smtClean="0">
                <a:solidFill>
                  <a:srgbClr val="FFFF00"/>
                </a:solidFill>
              </a:rPr>
              <a:t>中文分词：第三方模块</a:t>
            </a:r>
            <a:r>
              <a:rPr lang="en-US" altLang="zh-CN" sz="3200" dirty="0" err="1" smtClean="0">
                <a:solidFill>
                  <a:srgbClr val="FFFF00"/>
                </a:solidFill>
              </a:rPr>
              <a:t>jieba</a:t>
            </a:r>
            <a:r>
              <a:rPr lang="zh-CN" altLang="en-US" sz="3200" dirty="0" smtClean="0">
                <a:solidFill>
                  <a:srgbClr val="FFFF00"/>
                </a:solidFill>
              </a:rPr>
              <a:t>的应用</a:t>
            </a:r>
            <a:endParaRPr lang="zh-CN" altLang="en-US" sz="3200" dirty="0">
              <a:solidFill>
                <a:srgbClr val="FFFF00"/>
              </a:solidFill>
            </a:endParaRPr>
          </a:p>
        </p:txBody>
      </p:sp>
      <p:sp>
        <p:nvSpPr>
          <p:cNvPr id="5" name="矩形 4"/>
          <p:cNvSpPr/>
          <p:nvPr/>
        </p:nvSpPr>
        <p:spPr>
          <a:xfrm>
            <a:off x="674558" y="1497023"/>
            <a:ext cx="3200399" cy="738664"/>
          </a:xfrm>
          <a:prstGeom prst="rect">
            <a:avLst/>
          </a:prstGeom>
        </p:spPr>
        <p:txBody>
          <a:bodyPr wrap="square">
            <a:spAutoFit/>
          </a:bodyPr>
          <a:lstStyle/>
          <a:p>
            <a:pPr>
              <a:lnSpc>
                <a:spcPct val="150000"/>
              </a:lnSpc>
            </a:pPr>
            <a:r>
              <a:rPr lang="en-US" altLang="zh-CN" sz="2800" b="1" dirty="0" smtClean="0">
                <a:latin typeface="华文仿宋" panose="02010600040101010101" pitchFamily="2" charset="-122"/>
                <a:ea typeface="华文仿宋" panose="02010600040101010101" pitchFamily="2" charset="-122"/>
              </a:rPr>
              <a:t>1.jieba</a:t>
            </a:r>
            <a:r>
              <a:rPr lang="zh-CN" altLang="en-US" sz="2800" b="1" dirty="0" smtClean="0">
                <a:latin typeface="华文仿宋" panose="02010600040101010101" pitchFamily="2" charset="-122"/>
                <a:ea typeface="华文仿宋" panose="02010600040101010101" pitchFamily="2" charset="-122"/>
              </a:rPr>
              <a:t>分词原理</a:t>
            </a:r>
            <a:endParaRPr lang="en-US" altLang="zh-CN" sz="2800" b="1" dirty="0" smtClean="0">
              <a:latin typeface="华文仿宋" panose="02010600040101010101" pitchFamily="2" charset="-122"/>
              <a:ea typeface="华文仿宋" panose="02010600040101010101" pitchFamily="2" charset="-122"/>
            </a:endParaRPr>
          </a:p>
        </p:txBody>
      </p:sp>
      <p:sp>
        <p:nvSpPr>
          <p:cNvPr id="3" name="文本框 2"/>
          <p:cNvSpPr txBox="1"/>
          <p:nvPr/>
        </p:nvSpPr>
        <p:spPr>
          <a:xfrm>
            <a:off x="1371601" y="2638269"/>
            <a:ext cx="9061553" cy="1384995"/>
          </a:xfrm>
          <a:prstGeom prst="rect">
            <a:avLst/>
          </a:prstGeom>
          <a:noFill/>
        </p:spPr>
        <p:txBody>
          <a:bodyPr wrap="square" rtlCol="0">
            <a:spAutoFit/>
          </a:bodyPr>
          <a:lstStyle/>
          <a:p>
            <a:pPr>
              <a:lnSpc>
                <a:spcPct val="150000"/>
              </a:lnSpc>
            </a:pPr>
            <a:r>
              <a:rPr lang="zh-CN" altLang="en-US" sz="2800" dirty="0" smtClean="0">
                <a:latin typeface="华文仿宋" panose="02010600040101010101" pitchFamily="2" charset="-122"/>
                <a:ea typeface="华文仿宋" panose="02010600040101010101" pitchFamily="2" charset="-122"/>
              </a:rPr>
              <a:t>    利用一个中文词库，将待分词的内容与分词词库进行比对，通过相关策略与方法找到最大概率的词组。</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7511405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4558" y="509666"/>
            <a:ext cx="6965332" cy="584775"/>
          </a:xfrm>
          <a:prstGeom prst="rect">
            <a:avLst/>
          </a:prstGeom>
          <a:noFill/>
        </p:spPr>
        <p:txBody>
          <a:bodyPr wrap="square" rtlCol="0">
            <a:spAutoFit/>
          </a:bodyPr>
          <a:lstStyle/>
          <a:p>
            <a:r>
              <a:rPr lang="zh-CN" altLang="en-US" sz="3200" dirty="0" smtClean="0">
                <a:solidFill>
                  <a:srgbClr val="FFFF00"/>
                </a:solidFill>
              </a:rPr>
              <a:t>中文分词：第三方模块</a:t>
            </a:r>
            <a:r>
              <a:rPr lang="en-US" altLang="zh-CN" sz="3200" dirty="0" err="1" smtClean="0">
                <a:solidFill>
                  <a:srgbClr val="FFFF00"/>
                </a:solidFill>
              </a:rPr>
              <a:t>jieba</a:t>
            </a:r>
            <a:r>
              <a:rPr lang="zh-CN" altLang="en-US" sz="3200" dirty="0" smtClean="0">
                <a:solidFill>
                  <a:srgbClr val="FFFF00"/>
                </a:solidFill>
              </a:rPr>
              <a:t>的应用</a:t>
            </a:r>
            <a:endParaRPr lang="zh-CN" altLang="en-US" sz="3200" dirty="0">
              <a:solidFill>
                <a:srgbClr val="FFFF00"/>
              </a:solidFill>
            </a:endParaRPr>
          </a:p>
        </p:txBody>
      </p:sp>
      <p:sp>
        <p:nvSpPr>
          <p:cNvPr id="6" name="矩形 5"/>
          <p:cNvSpPr/>
          <p:nvPr/>
        </p:nvSpPr>
        <p:spPr>
          <a:xfrm>
            <a:off x="674558" y="1497023"/>
            <a:ext cx="3200399" cy="738664"/>
          </a:xfrm>
          <a:prstGeom prst="rect">
            <a:avLst/>
          </a:prstGeom>
        </p:spPr>
        <p:txBody>
          <a:bodyPr wrap="square">
            <a:spAutoFit/>
          </a:bodyPr>
          <a:lstStyle/>
          <a:p>
            <a:pPr>
              <a:lnSpc>
                <a:spcPct val="150000"/>
              </a:lnSpc>
            </a:pPr>
            <a:r>
              <a:rPr lang="en-US" altLang="zh-CN" sz="2800" b="1" dirty="0" smtClean="0">
                <a:latin typeface="华文仿宋" panose="02010600040101010101" pitchFamily="2" charset="-122"/>
                <a:ea typeface="华文仿宋" panose="02010600040101010101" pitchFamily="2" charset="-122"/>
              </a:rPr>
              <a:t>2.jieba</a:t>
            </a:r>
            <a:r>
              <a:rPr lang="zh-CN" altLang="en-US" sz="2800" b="1" dirty="0" smtClean="0">
                <a:latin typeface="华文仿宋" panose="02010600040101010101" pitchFamily="2" charset="-122"/>
                <a:ea typeface="华文仿宋" panose="02010600040101010101" pitchFamily="2" charset="-122"/>
              </a:rPr>
              <a:t>安装</a:t>
            </a:r>
            <a:endParaRPr lang="en-US" altLang="zh-CN" sz="2800" b="1" dirty="0" smtClean="0">
              <a:latin typeface="华文仿宋" panose="02010600040101010101" pitchFamily="2" charset="-122"/>
              <a:ea typeface="华文仿宋" panose="02010600040101010101" pitchFamily="2" charset="-122"/>
            </a:endParaRPr>
          </a:p>
        </p:txBody>
      </p:sp>
      <p:sp>
        <p:nvSpPr>
          <p:cNvPr id="7" name="文本框 6"/>
          <p:cNvSpPr txBox="1"/>
          <p:nvPr/>
        </p:nvSpPr>
        <p:spPr>
          <a:xfrm>
            <a:off x="1371601" y="2638269"/>
            <a:ext cx="9061553" cy="677108"/>
          </a:xfrm>
          <a:prstGeom prst="rect">
            <a:avLst/>
          </a:prstGeom>
          <a:noFill/>
        </p:spPr>
        <p:txBody>
          <a:bodyPr wrap="square" rtlCol="0">
            <a:spAutoFit/>
          </a:bodyPr>
          <a:lstStyle/>
          <a:p>
            <a:pPr>
              <a:lnSpc>
                <a:spcPct val="150000"/>
              </a:lnSpc>
            </a:pPr>
            <a:r>
              <a:rPr lang="en-US" altLang="zh-CN" sz="2800" dirty="0" smtClean="0">
                <a:latin typeface="华文仿宋" panose="02010600040101010101" pitchFamily="2" charset="-122"/>
                <a:ea typeface="华文仿宋" panose="02010600040101010101" pitchFamily="2" charset="-122"/>
              </a:rPr>
              <a:t>pip    install  </a:t>
            </a:r>
            <a:r>
              <a:rPr lang="en-US" altLang="zh-CN" sz="2800" dirty="0" err="1" smtClean="0">
                <a:latin typeface="华文仿宋" panose="02010600040101010101" pitchFamily="2" charset="-122"/>
                <a:ea typeface="华文仿宋" panose="02010600040101010101" pitchFamily="2" charset="-122"/>
              </a:rPr>
              <a:t>jieba</a:t>
            </a:r>
            <a:endParaRPr lang="zh-CN" altLang="en-US" sz="2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42254911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4558" y="509666"/>
            <a:ext cx="6965332" cy="584775"/>
          </a:xfrm>
          <a:prstGeom prst="rect">
            <a:avLst/>
          </a:prstGeom>
          <a:noFill/>
        </p:spPr>
        <p:txBody>
          <a:bodyPr wrap="square" rtlCol="0">
            <a:spAutoFit/>
          </a:bodyPr>
          <a:lstStyle/>
          <a:p>
            <a:r>
              <a:rPr lang="zh-CN" altLang="en-US" sz="3200" dirty="0" smtClean="0">
                <a:solidFill>
                  <a:srgbClr val="FFFF00"/>
                </a:solidFill>
              </a:rPr>
              <a:t>中文分词：第三方模块</a:t>
            </a:r>
            <a:r>
              <a:rPr lang="en-US" altLang="zh-CN" sz="3200" dirty="0" err="1" smtClean="0">
                <a:solidFill>
                  <a:srgbClr val="FFFF00"/>
                </a:solidFill>
              </a:rPr>
              <a:t>jieba</a:t>
            </a:r>
            <a:r>
              <a:rPr lang="zh-CN" altLang="en-US" sz="3200" dirty="0" smtClean="0">
                <a:solidFill>
                  <a:srgbClr val="FFFF00"/>
                </a:solidFill>
              </a:rPr>
              <a:t>的应用</a:t>
            </a:r>
            <a:endParaRPr lang="zh-CN" altLang="en-US" sz="3200" dirty="0">
              <a:solidFill>
                <a:srgbClr val="FFFF00"/>
              </a:solidFill>
            </a:endParaRPr>
          </a:p>
        </p:txBody>
      </p:sp>
      <p:sp>
        <p:nvSpPr>
          <p:cNvPr id="5" name="矩形 4"/>
          <p:cNvSpPr/>
          <p:nvPr/>
        </p:nvSpPr>
        <p:spPr>
          <a:xfrm>
            <a:off x="622092" y="1167240"/>
            <a:ext cx="5179101" cy="738664"/>
          </a:xfrm>
          <a:prstGeom prst="rect">
            <a:avLst/>
          </a:prstGeom>
        </p:spPr>
        <p:txBody>
          <a:bodyPr wrap="square">
            <a:spAutoFit/>
          </a:bodyPr>
          <a:lstStyle/>
          <a:p>
            <a:pPr>
              <a:lnSpc>
                <a:spcPct val="150000"/>
              </a:lnSpc>
            </a:pPr>
            <a:r>
              <a:rPr lang="en-US" altLang="zh-CN" sz="2800" b="1" dirty="0" smtClean="0">
                <a:latin typeface="华文仿宋" panose="02010600040101010101" pitchFamily="2" charset="-122"/>
                <a:ea typeface="华文仿宋" panose="02010600040101010101" pitchFamily="2" charset="-122"/>
              </a:rPr>
              <a:t>3.jieba</a:t>
            </a:r>
            <a:r>
              <a:rPr lang="zh-CN" altLang="en-US" sz="2800" b="1" dirty="0" smtClean="0">
                <a:latin typeface="华文仿宋" panose="02010600040101010101" pitchFamily="2" charset="-122"/>
                <a:ea typeface="华文仿宋" panose="02010600040101010101" pitchFamily="2" charset="-122"/>
              </a:rPr>
              <a:t>库的主要分词函数</a:t>
            </a:r>
            <a:endParaRPr lang="en-US" altLang="zh-CN" sz="2800" b="1" dirty="0" smtClean="0">
              <a:latin typeface="华文仿宋" panose="02010600040101010101" pitchFamily="2" charset="-122"/>
              <a:ea typeface="华文仿宋" panose="02010600040101010101"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715427289"/>
              </p:ext>
            </p:extLst>
          </p:nvPr>
        </p:nvGraphicFramePr>
        <p:xfrm>
          <a:off x="674558" y="1958371"/>
          <a:ext cx="10956977" cy="4572000"/>
        </p:xfrm>
        <a:graphic>
          <a:graphicData uri="http://schemas.openxmlformats.org/drawingml/2006/table">
            <a:tbl>
              <a:tblPr firstRow="1" bandRow="1">
                <a:tableStyleId>{5C22544A-7EE6-4342-B048-85BDC9FD1C3A}</a:tableStyleId>
              </a:tblPr>
              <a:tblGrid>
                <a:gridCol w="3769194">
                  <a:extLst>
                    <a:ext uri="{9D8B030D-6E8A-4147-A177-3AD203B41FA5}">
                      <a16:colId xmlns:a16="http://schemas.microsoft.com/office/drawing/2014/main" val="337398582"/>
                    </a:ext>
                  </a:extLst>
                </a:gridCol>
                <a:gridCol w="7187783">
                  <a:extLst>
                    <a:ext uri="{9D8B030D-6E8A-4147-A177-3AD203B41FA5}">
                      <a16:colId xmlns:a16="http://schemas.microsoft.com/office/drawing/2014/main" val="3823400373"/>
                    </a:ext>
                  </a:extLst>
                </a:gridCol>
              </a:tblGrid>
              <a:tr h="370840">
                <a:tc>
                  <a:txBody>
                    <a:bodyPr/>
                    <a:lstStyle/>
                    <a:p>
                      <a:pPr algn="ctr"/>
                      <a:r>
                        <a:rPr lang="zh-CN" altLang="en-US" sz="2800" dirty="0" smtClean="0"/>
                        <a:t>函数</a:t>
                      </a:r>
                      <a:endParaRPr lang="zh-CN" altLang="en-US" sz="2800" dirty="0"/>
                    </a:p>
                  </a:txBody>
                  <a:tcPr/>
                </a:tc>
                <a:tc>
                  <a:txBody>
                    <a:bodyPr/>
                    <a:lstStyle/>
                    <a:p>
                      <a:pPr algn="ctr"/>
                      <a:r>
                        <a:rPr lang="zh-CN" altLang="en-US" sz="2800" dirty="0" smtClean="0"/>
                        <a:t>描述</a:t>
                      </a:r>
                      <a:endParaRPr lang="zh-CN" altLang="en-US" sz="2800" dirty="0"/>
                    </a:p>
                  </a:txBody>
                  <a:tcPr/>
                </a:tc>
                <a:extLst>
                  <a:ext uri="{0D108BD9-81ED-4DB2-BD59-A6C34878D82A}">
                    <a16:rowId xmlns:a16="http://schemas.microsoft.com/office/drawing/2014/main" val="1870837791"/>
                  </a:ext>
                </a:extLst>
              </a:tr>
              <a:tr h="370840">
                <a:tc>
                  <a:txBody>
                    <a:bodyPr/>
                    <a:lstStyle/>
                    <a:p>
                      <a:r>
                        <a:rPr lang="en-US" altLang="zh-CN" sz="2800" dirty="0" smtClean="0"/>
                        <a:t>a=</a:t>
                      </a:r>
                      <a:r>
                        <a:rPr lang="en-US" altLang="zh-CN" sz="2800" dirty="0" err="1" smtClean="0"/>
                        <a:t>jieba.cut</a:t>
                      </a:r>
                      <a:r>
                        <a:rPr lang="en-US" altLang="zh-CN" sz="2800" dirty="0" smtClean="0"/>
                        <a:t>(s)</a:t>
                      </a:r>
                      <a:endParaRPr lang="zh-CN" altLang="en-US" sz="2800" dirty="0"/>
                    </a:p>
                  </a:txBody>
                  <a:tcPr/>
                </a:tc>
                <a:tc>
                  <a:txBody>
                    <a:bodyPr/>
                    <a:lstStyle/>
                    <a:p>
                      <a:r>
                        <a:rPr lang="zh-CN" altLang="en-US" sz="2800" dirty="0" smtClean="0"/>
                        <a:t>精确模式，即将句子最精确地分开，返回一个生成器，用形如：</a:t>
                      </a:r>
                      <a:r>
                        <a:rPr lang="en-US" altLang="zh-CN" sz="2800" dirty="0" smtClean="0"/>
                        <a:t>”</a:t>
                      </a:r>
                      <a:r>
                        <a:rPr lang="zh-CN" altLang="en-US" sz="2800" dirty="0" smtClean="0"/>
                        <a:t>分隔符</a:t>
                      </a:r>
                      <a:r>
                        <a:rPr lang="en-US" altLang="zh-CN" sz="2800" dirty="0" smtClean="0"/>
                        <a:t>”.join(a)</a:t>
                      </a:r>
                      <a:r>
                        <a:rPr lang="zh-CN" altLang="en-US" sz="2800" dirty="0" smtClean="0"/>
                        <a:t>可得结果</a:t>
                      </a:r>
                      <a:endParaRPr lang="zh-CN" altLang="en-US" sz="2800" dirty="0"/>
                    </a:p>
                  </a:txBody>
                  <a:tcPr/>
                </a:tc>
                <a:extLst>
                  <a:ext uri="{0D108BD9-81ED-4DB2-BD59-A6C34878D82A}">
                    <a16:rowId xmlns:a16="http://schemas.microsoft.com/office/drawing/2014/main" val="34298253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t>jieba.cut</a:t>
                      </a:r>
                      <a:r>
                        <a:rPr lang="en-US" altLang="zh-CN" sz="2800" dirty="0" smtClean="0"/>
                        <a:t>(</a:t>
                      </a:r>
                      <a:r>
                        <a:rPr lang="en-US" altLang="zh-CN" sz="2800" dirty="0" err="1" smtClean="0"/>
                        <a:t>s,cut_all</a:t>
                      </a:r>
                      <a:r>
                        <a:rPr lang="en-US" altLang="zh-CN" sz="2800" dirty="0" smtClean="0"/>
                        <a:t>=True)</a:t>
                      </a:r>
                      <a:endParaRPr lang="zh-CN" altLang="en-US" sz="2800" dirty="0" smtClean="0"/>
                    </a:p>
                  </a:txBody>
                  <a:tcPr/>
                </a:tc>
                <a:tc>
                  <a:txBody>
                    <a:bodyPr/>
                    <a:lstStyle/>
                    <a:p>
                      <a:r>
                        <a:rPr lang="zh-CN" altLang="en-US" sz="2800" dirty="0" smtClean="0"/>
                        <a:t>全模式，输出文本</a:t>
                      </a:r>
                      <a:r>
                        <a:rPr lang="en-US" altLang="zh-CN" sz="2800" dirty="0" smtClean="0"/>
                        <a:t>s</a:t>
                      </a:r>
                      <a:r>
                        <a:rPr lang="zh-CN" altLang="en-US" sz="2800" dirty="0" smtClean="0"/>
                        <a:t>中所有可能的单词</a:t>
                      </a:r>
                      <a:endParaRPr lang="zh-CN" altLang="en-US" sz="2800" dirty="0"/>
                    </a:p>
                  </a:txBody>
                  <a:tcPr/>
                </a:tc>
                <a:extLst>
                  <a:ext uri="{0D108BD9-81ED-4DB2-BD59-A6C34878D82A}">
                    <a16:rowId xmlns:a16="http://schemas.microsoft.com/office/drawing/2014/main" val="7774304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t>jieba.cut_for_search</a:t>
                      </a:r>
                      <a:r>
                        <a:rPr lang="en-US" altLang="zh-CN" sz="2800" dirty="0" smtClean="0"/>
                        <a:t>(s)</a:t>
                      </a:r>
                      <a:endParaRPr lang="zh-CN" altLang="en-US" sz="2800" dirty="0" smtClean="0"/>
                    </a:p>
                  </a:txBody>
                  <a:tcPr/>
                </a:tc>
                <a:tc>
                  <a:txBody>
                    <a:bodyPr/>
                    <a:lstStyle/>
                    <a:p>
                      <a:r>
                        <a:rPr lang="zh-CN" altLang="en-US" sz="2800" dirty="0" smtClean="0"/>
                        <a:t>搜索引擎模式</a:t>
                      </a:r>
                      <a:endParaRPr lang="zh-CN" altLang="en-US" sz="2800" dirty="0"/>
                    </a:p>
                  </a:txBody>
                  <a:tcPr/>
                </a:tc>
                <a:extLst>
                  <a:ext uri="{0D108BD9-81ED-4DB2-BD59-A6C34878D82A}">
                    <a16:rowId xmlns:a16="http://schemas.microsoft.com/office/drawing/2014/main" val="9024310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t>jieba.lcut</a:t>
                      </a:r>
                      <a:r>
                        <a:rPr lang="en-US" altLang="zh-CN" sz="2800" dirty="0" smtClean="0"/>
                        <a:t>(s)</a:t>
                      </a:r>
                      <a:endParaRPr lang="zh-CN" altLang="en-US" sz="2800" dirty="0" smtClean="0"/>
                    </a:p>
                  </a:txBody>
                  <a:tcPr/>
                </a:tc>
                <a:tc>
                  <a:txBody>
                    <a:bodyPr/>
                    <a:lstStyle/>
                    <a:p>
                      <a:r>
                        <a:rPr lang="zh-CN" altLang="en-US" sz="2800" dirty="0" smtClean="0"/>
                        <a:t>精确模式，返回一个列表</a:t>
                      </a:r>
                      <a:endParaRPr lang="zh-CN" altLang="en-US" sz="2800" dirty="0"/>
                    </a:p>
                  </a:txBody>
                  <a:tcPr/>
                </a:tc>
                <a:extLst>
                  <a:ext uri="{0D108BD9-81ED-4DB2-BD59-A6C34878D82A}">
                    <a16:rowId xmlns:a16="http://schemas.microsoft.com/office/drawing/2014/main" val="13091972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t>jieba.lcut</a:t>
                      </a:r>
                      <a:r>
                        <a:rPr lang="en-US" altLang="zh-CN" sz="2800" dirty="0" smtClean="0"/>
                        <a:t>(</a:t>
                      </a:r>
                      <a:r>
                        <a:rPr lang="en-US" altLang="zh-CN" sz="2800" dirty="0" err="1" smtClean="0"/>
                        <a:t>s,cut_all</a:t>
                      </a:r>
                      <a:r>
                        <a:rPr lang="en-US" altLang="zh-CN" sz="2800" dirty="0" smtClean="0"/>
                        <a:t>=True)</a:t>
                      </a:r>
                      <a:endParaRPr lang="zh-CN" altLang="en-US" sz="2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dirty="0" smtClean="0"/>
                        <a:t>全模式，返回一个列表</a:t>
                      </a:r>
                    </a:p>
                  </a:txBody>
                  <a:tcPr/>
                </a:tc>
                <a:extLst>
                  <a:ext uri="{0D108BD9-81ED-4DB2-BD59-A6C34878D82A}">
                    <a16:rowId xmlns:a16="http://schemas.microsoft.com/office/drawing/2014/main" val="281526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dirty="0" err="1" smtClean="0"/>
                        <a:t>jieba.add_word</a:t>
                      </a:r>
                      <a:r>
                        <a:rPr lang="en-US" altLang="zh-CN" sz="2800" dirty="0" smtClean="0"/>
                        <a:t>(w)</a:t>
                      </a:r>
                      <a:endParaRPr lang="zh-CN" altLang="en-US" sz="2800" dirty="0" smtClean="0"/>
                    </a:p>
                  </a:txBody>
                  <a:tcPr/>
                </a:tc>
                <a:tc>
                  <a:txBody>
                    <a:bodyPr/>
                    <a:lstStyle/>
                    <a:p>
                      <a:r>
                        <a:rPr lang="zh-CN" altLang="en-US" sz="2800" dirty="0" smtClean="0"/>
                        <a:t>向分词词典中增加新词</a:t>
                      </a:r>
                      <a:r>
                        <a:rPr lang="en-US" altLang="zh-CN" sz="2800" dirty="0" smtClean="0"/>
                        <a:t>w</a:t>
                      </a:r>
                      <a:endParaRPr lang="zh-CN" altLang="en-US" sz="2800" dirty="0"/>
                    </a:p>
                  </a:txBody>
                  <a:tcPr/>
                </a:tc>
                <a:extLst>
                  <a:ext uri="{0D108BD9-81ED-4DB2-BD59-A6C34878D82A}">
                    <a16:rowId xmlns:a16="http://schemas.microsoft.com/office/drawing/2014/main" val="2586811590"/>
                  </a:ext>
                </a:extLst>
              </a:tr>
              <a:tr h="370840">
                <a:tc>
                  <a:txBody>
                    <a:bodyPr/>
                    <a:lstStyle/>
                    <a:p>
                      <a:r>
                        <a:rPr lang="en-US" altLang="zh-CN" sz="2800" dirty="0" err="1" smtClean="0"/>
                        <a:t>jieba.posseg</a:t>
                      </a:r>
                      <a:r>
                        <a:rPr lang="zh-CN" altLang="en-US" sz="2800" dirty="0" smtClean="0"/>
                        <a:t>库</a:t>
                      </a:r>
                      <a:endParaRPr lang="zh-CN" altLang="en-US" sz="2800" dirty="0"/>
                    </a:p>
                  </a:txBody>
                  <a:tcPr/>
                </a:tc>
                <a:tc>
                  <a:txBody>
                    <a:bodyPr/>
                    <a:lstStyle/>
                    <a:p>
                      <a:r>
                        <a:rPr lang="zh-CN" altLang="en-US" sz="2800" dirty="0" smtClean="0"/>
                        <a:t>以此为前缀拼接上述函数，可得对应词词性</a:t>
                      </a:r>
                      <a:endParaRPr lang="zh-CN" altLang="en-US" sz="2800" dirty="0"/>
                    </a:p>
                  </a:txBody>
                  <a:tcPr/>
                </a:tc>
                <a:extLst>
                  <a:ext uri="{0D108BD9-81ED-4DB2-BD59-A6C34878D82A}">
                    <a16:rowId xmlns:a16="http://schemas.microsoft.com/office/drawing/2014/main" val="1818788896"/>
                  </a:ext>
                </a:extLst>
              </a:tr>
            </a:tbl>
          </a:graphicData>
        </a:graphic>
      </p:graphicFrame>
      <p:sp>
        <p:nvSpPr>
          <p:cNvPr id="6" name="文本框 5"/>
          <p:cNvSpPr txBox="1"/>
          <p:nvPr/>
        </p:nvSpPr>
        <p:spPr>
          <a:xfrm>
            <a:off x="5209082" y="1274962"/>
            <a:ext cx="6183103" cy="523220"/>
          </a:xfrm>
          <a:prstGeom prst="rect">
            <a:avLst/>
          </a:prstGeom>
          <a:noFill/>
        </p:spPr>
        <p:txBody>
          <a:bodyPr wrap="none" rtlCol="0">
            <a:spAutoFit/>
          </a:bodyPr>
          <a:lstStyle/>
          <a:p>
            <a:r>
              <a:rPr lang="en-US" altLang="zh-CN" sz="2800" dirty="0" smtClean="0"/>
              <a:t>s=“</a:t>
            </a:r>
            <a:r>
              <a:rPr lang="zh-CN" altLang="en-US" sz="2800" dirty="0" smtClean="0"/>
              <a:t>中华人民共和国是一个伟大的国家</a:t>
            </a:r>
            <a:r>
              <a:rPr lang="en-US" altLang="zh-CN" sz="2800" dirty="0" smtClean="0"/>
              <a:t>”</a:t>
            </a:r>
            <a:endParaRPr lang="zh-CN" altLang="en-US" sz="2800" dirty="0"/>
          </a:p>
        </p:txBody>
      </p:sp>
    </p:spTree>
    <p:extLst>
      <p:ext uri="{BB962C8B-B14F-4D97-AF65-F5344CB8AC3E}">
        <p14:creationId xmlns:p14="http://schemas.microsoft.com/office/powerpoint/2010/main" val="134163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4558" y="509666"/>
            <a:ext cx="6965332" cy="584775"/>
          </a:xfrm>
          <a:prstGeom prst="rect">
            <a:avLst/>
          </a:prstGeom>
          <a:noFill/>
        </p:spPr>
        <p:txBody>
          <a:bodyPr wrap="square" rtlCol="0">
            <a:spAutoFit/>
          </a:bodyPr>
          <a:lstStyle/>
          <a:p>
            <a:r>
              <a:rPr lang="zh-CN" altLang="en-US" sz="3200" dirty="0" smtClean="0">
                <a:solidFill>
                  <a:srgbClr val="FFFF00"/>
                </a:solidFill>
              </a:rPr>
              <a:t>案例分析：</a:t>
            </a:r>
            <a:endParaRPr lang="zh-CN" altLang="en-US" sz="3200" dirty="0">
              <a:solidFill>
                <a:srgbClr val="FFFF00"/>
              </a:solidFill>
            </a:endParaRPr>
          </a:p>
        </p:txBody>
      </p:sp>
      <p:sp>
        <p:nvSpPr>
          <p:cNvPr id="5" name="矩形 4"/>
          <p:cNvSpPr/>
          <p:nvPr/>
        </p:nvSpPr>
        <p:spPr>
          <a:xfrm>
            <a:off x="951876" y="4342443"/>
            <a:ext cx="8521908" cy="1701556"/>
          </a:xfrm>
          <a:prstGeom prst="rect">
            <a:avLst/>
          </a:prstGeom>
        </p:spPr>
        <p:txBody>
          <a:bodyPr wrap="square">
            <a:spAutoFit/>
          </a:bodyPr>
          <a:lstStyle/>
          <a:p>
            <a:pPr>
              <a:lnSpc>
                <a:spcPct val="150000"/>
              </a:lnSpc>
            </a:pPr>
            <a:r>
              <a:rPr lang="zh-CN" altLang="en-US" sz="2400" b="1" dirty="0" smtClean="0">
                <a:latin typeface="华文仿宋" panose="02010600040101010101" pitchFamily="2" charset="-122"/>
                <a:ea typeface="华文仿宋" panose="02010600040101010101" pitchFamily="2" charset="-122"/>
              </a:rPr>
              <a:t>参考网址：</a:t>
            </a:r>
            <a:endParaRPr lang="en-US" altLang="zh-CN" sz="2400" b="1" dirty="0" smtClean="0">
              <a:latin typeface="华文仿宋" panose="02010600040101010101" pitchFamily="2" charset="-122"/>
              <a:ea typeface="华文仿宋" panose="02010600040101010101" pitchFamily="2" charset="-122"/>
            </a:endParaRPr>
          </a:p>
          <a:p>
            <a:pPr>
              <a:lnSpc>
                <a:spcPct val="150000"/>
              </a:lnSpc>
            </a:pPr>
            <a:r>
              <a:rPr lang="en-US" altLang="zh-CN" sz="2400" b="1" dirty="0" smtClean="0">
                <a:latin typeface="华文仿宋" panose="02010600040101010101" pitchFamily="2" charset="-122"/>
                <a:ea typeface="华文仿宋" panose="02010600040101010101" pitchFamily="2" charset="-122"/>
              </a:rPr>
              <a:t>python</a:t>
            </a:r>
            <a:r>
              <a:rPr lang="zh-CN" altLang="en-US" sz="2400" b="1" dirty="0">
                <a:latin typeface="华文仿宋" panose="02010600040101010101" pitchFamily="2" charset="-122"/>
                <a:ea typeface="华文仿宋" panose="02010600040101010101" pitchFamily="2" charset="-122"/>
              </a:rPr>
              <a:t>中的</a:t>
            </a:r>
            <a:r>
              <a:rPr lang="en-US" altLang="zh-CN" sz="2400" b="1" dirty="0" err="1">
                <a:latin typeface="华文仿宋" panose="02010600040101010101" pitchFamily="2" charset="-122"/>
                <a:ea typeface="华文仿宋" panose="02010600040101010101" pitchFamily="2" charset="-122"/>
              </a:rPr>
              <a:t>jieba</a:t>
            </a:r>
            <a:r>
              <a:rPr lang="zh-CN" altLang="en-US" sz="2400" b="1" dirty="0">
                <a:latin typeface="华文仿宋" panose="02010600040101010101" pitchFamily="2" charset="-122"/>
                <a:ea typeface="华文仿宋" panose="02010600040101010101" pitchFamily="2" charset="-122"/>
              </a:rPr>
              <a:t>分词使用</a:t>
            </a:r>
            <a:r>
              <a:rPr lang="zh-CN" altLang="en-US" sz="2400" b="1" dirty="0" smtClean="0">
                <a:latin typeface="华文仿宋" panose="02010600040101010101" pitchFamily="2" charset="-122"/>
                <a:ea typeface="华文仿宋" panose="02010600040101010101" pitchFamily="2" charset="-122"/>
              </a:rPr>
              <a:t>手册</a:t>
            </a:r>
            <a:endParaRPr lang="en-US" altLang="zh-CN" sz="2400" b="1" dirty="0" smtClean="0">
              <a:latin typeface="华文仿宋" panose="02010600040101010101" pitchFamily="2" charset="-122"/>
              <a:ea typeface="华文仿宋" panose="02010600040101010101" pitchFamily="2" charset="-122"/>
            </a:endParaRPr>
          </a:p>
          <a:p>
            <a:pPr>
              <a:lnSpc>
                <a:spcPct val="150000"/>
              </a:lnSpc>
            </a:pPr>
            <a:r>
              <a:rPr lang="en-US" altLang="zh-CN" sz="2400" dirty="0">
                <a:latin typeface="华文仿宋" panose="02010600040101010101" pitchFamily="2" charset="-122"/>
                <a:ea typeface="华文仿宋" panose="02010600040101010101" pitchFamily="2" charset="-122"/>
              </a:rPr>
              <a:t>https://blog.csdn.net/alis_xt/article/details/53522435</a:t>
            </a:r>
            <a:endParaRPr lang="zh-CN" altLang="en-US" sz="2400" dirty="0">
              <a:latin typeface="华文仿宋" panose="02010600040101010101" pitchFamily="2" charset="-122"/>
              <a:ea typeface="华文仿宋" panose="02010600040101010101" pitchFamily="2" charset="-122"/>
            </a:endParaRPr>
          </a:p>
        </p:txBody>
      </p:sp>
      <p:sp>
        <p:nvSpPr>
          <p:cNvPr id="2" name="文本框 1"/>
          <p:cNvSpPr txBox="1"/>
          <p:nvPr/>
        </p:nvSpPr>
        <p:spPr>
          <a:xfrm>
            <a:off x="674558" y="1841279"/>
            <a:ext cx="2236510" cy="584775"/>
          </a:xfrm>
          <a:prstGeom prst="rect">
            <a:avLst/>
          </a:prstGeom>
          <a:noFill/>
        </p:spPr>
        <p:txBody>
          <a:bodyPr wrap="none" rtlCol="0">
            <a:spAutoFit/>
          </a:bodyPr>
          <a:lstStyle/>
          <a:p>
            <a:r>
              <a:rPr lang="zh-CN" altLang="en-US" sz="3200" dirty="0" smtClean="0"/>
              <a:t>三国云词图</a:t>
            </a:r>
            <a:endParaRPr lang="zh-CN" altLang="en-US" sz="3200" dirty="0"/>
          </a:p>
        </p:txBody>
      </p:sp>
    </p:spTree>
    <p:extLst>
      <p:ext uri="{BB962C8B-B14F-4D97-AF65-F5344CB8AC3E}">
        <p14:creationId xmlns:p14="http://schemas.microsoft.com/office/powerpoint/2010/main" val="31728378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2197" y="509665"/>
            <a:ext cx="7430853"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7</a:t>
            </a:r>
            <a:r>
              <a:rPr lang="zh-CN" altLang="en-US" sz="3600" dirty="0" smtClean="0">
                <a:solidFill>
                  <a:srgbClr val="FFFF00"/>
                </a:solidFill>
                <a:latin typeface="黑体" panose="02010609060101010101" pitchFamily="49" charset="-122"/>
                <a:ea typeface="黑体" panose="02010609060101010101" pitchFamily="49" charset="-122"/>
              </a:rPr>
              <a:t>）*数据处理</a:t>
            </a:r>
            <a:r>
              <a:rPr lang="zh-CN" altLang="en-US" sz="3600" dirty="0" smtClean="0">
                <a:solidFill>
                  <a:srgbClr val="FFFF00"/>
                </a:solidFill>
                <a:latin typeface="黑体" panose="02010609060101010101" pitchFamily="49" charset="-122"/>
                <a:ea typeface="黑体" panose="02010609060101010101" pitchFamily="49" charset="-122"/>
              </a:rPr>
              <a:t>与可视化基础</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5" name="矩形 4"/>
          <p:cNvSpPr/>
          <p:nvPr/>
        </p:nvSpPr>
        <p:spPr>
          <a:xfrm>
            <a:off x="1338797" y="1617901"/>
            <a:ext cx="2686954" cy="523220"/>
          </a:xfrm>
          <a:prstGeom prst="rect">
            <a:avLst/>
          </a:prstGeom>
        </p:spPr>
        <p:txBody>
          <a:bodyPr wrap="none">
            <a:spAutoFit/>
          </a:bodyPr>
          <a:lstStyle/>
          <a:p>
            <a:r>
              <a:rPr lang="zh-CN" altLang="en-US" sz="2800" dirty="0">
                <a:latin typeface="华文仿宋" panose="02010600040101010101" pitchFamily="2" charset="-122"/>
                <a:ea typeface="华文仿宋" panose="02010600040101010101" pitchFamily="2" charset="-122"/>
              </a:rPr>
              <a:t>初识</a:t>
            </a:r>
            <a:r>
              <a:rPr lang="en-US" altLang="zh-CN" sz="2800" dirty="0" err="1">
                <a:latin typeface="华文仿宋" panose="02010600040101010101" pitchFamily="2" charset="-122"/>
                <a:ea typeface="华文仿宋" panose="02010600040101010101" pitchFamily="2" charset="-122"/>
              </a:rPr>
              <a:t>matplotlib</a:t>
            </a:r>
            <a:r>
              <a:rPr lang="zh-CN" altLang="en-US" sz="2800" dirty="0">
                <a:latin typeface="华文仿宋" panose="02010600040101010101" pitchFamily="2" charset="-122"/>
                <a:ea typeface="华文仿宋" panose="02010600040101010101" pitchFamily="2" charset="-122"/>
              </a:rPr>
              <a:t>库</a:t>
            </a:r>
          </a:p>
        </p:txBody>
      </p:sp>
      <p:sp>
        <p:nvSpPr>
          <p:cNvPr id="6" name="矩形 5"/>
          <p:cNvSpPr/>
          <p:nvPr/>
        </p:nvSpPr>
        <p:spPr>
          <a:xfrm>
            <a:off x="1338797" y="2397390"/>
            <a:ext cx="7048200" cy="1477328"/>
          </a:xfrm>
          <a:prstGeom prst="rect">
            <a:avLst/>
          </a:prstGeom>
        </p:spPr>
        <p:txBody>
          <a:bodyPr wrap="square">
            <a:spAutoFit/>
          </a:bodyPr>
          <a:lstStyle/>
          <a:p>
            <a:r>
              <a:rPr lang="zh-CN" altLang="en-US" dirty="0" smtClean="0"/>
              <a:t>参考网址：</a:t>
            </a:r>
            <a:endParaRPr lang="en-US" altLang="zh-CN" dirty="0" smtClean="0"/>
          </a:p>
          <a:p>
            <a:r>
              <a:rPr lang="zh-CN" altLang="en-US" dirty="0" smtClean="0"/>
              <a:t>数据科学相关入门</a:t>
            </a:r>
            <a:endParaRPr lang="en-US" altLang="zh-CN" dirty="0" smtClean="0"/>
          </a:p>
          <a:p>
            <a:r>
              <a:rPr lang="en-US" altLang="zh-CN" dirty="0" smtClean="0"/>
              <a:t>https</a:t>
            </a:r>
            <a:r>
              <a:rPr lang="en-US" altLang="zh-CN" dirty="0"/>
              <a:t>://</a:t>
            </a:r>
            <a:r>
              <a:rPr lang="en-US" altLang="zh-CN" dirty="0" smtClean="0"/>
              <a:t>www.jianshu.com/p/30b4fa6793f6</a:t>
            </a:r>
          </a:p>
          <a:p>
            <a:r>
              <a:rPr lang="zh-CN" altLang="zh-CN" b="1" dirty="0"/>
              <a:t>如何高效入门数据科学</a:t>
            </a:r>
            <a:endParaRPr lang="en-US" altLang="zh-CN" dirty="0"/>
          </a:p>
          <a:p>
            <a:r>
              <a:rPr lang="zh-CN" altLang="en-US" dirty="0" smtClean="0"/>
              <a:t>https</a:t>
            </a:r>
            <a:r>
              <a:rPr lang="zh-CN" altLang="en-US" dirty="0"/>
              <a:t>://www.jianshu.com/p/85f4624485b9</a:t>
            </a:r>
          </a:p>
        </p:txBody>
      </p:sp>
    </p:spTree>
    <p:extLst>
      <p:ext uri="{BB962C8B-B14F-4D97-AF65-F5344CB8AC3E}">
        <p14:creationId xmlns:p14="http://schemas.microsoft.com/office/powerpoint/2010/main" val="2930930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4506" y="989911"/>
            <a:ext cx="10952812" cy="5632311"/>
          </a:xfrm>
          <a:prstGeom prst="rect">
            <a:avLst/>
          </a:prstGeom>
          <a:ln>
            <a:solidFill>
              <a:schemeClr val="accent1"/>
            </a:solidFill>
          </a:ln>
        </p:spPr>
        <p:txBody>
          <a:bodyPr wrap="square">
            <a:spAutoFit/>
          </a:bodyPr>
          <a:lstStyle/>
          <a:p>
            <a:r>
              <a:rPr lang="en-US" altLang="zh-CN" sz="3000" dirty="0" smtClean="0">
                <a:latin typeface="仿宋" panose="02010609060101010101" pitchFamily="49" charset="-122"/>
                <a:ea typeface="仿宋" panose="02010609060101010101" pitchFamily="49" charset="-122"/>
              </a:rPr>
              <a:t>#</a:t>
            </a:r>
            <a:r>
              <a:rPr lang="zh-CN" altLang="en-US" sz="3000" dirty="0" smtClean="0">
                <a:latin typeface="仿宋" panose="02010609060101010101" pitchFamily="49" charset="-122"/>
                <a:ea typeface="仿宋" panose="02010609060101010101" pitchFamily="49" charset="-122"/>
              </a:rPr>
              <a:t>求一元二次方程的解</a:t>
            </a:r>
            <a:endParaRPr lang="en-US" altLang="zh-CN" sz="3000" dirty="0" smtClean="0">
              <a:latin typeface="仿宋" panose="02010609060101010101" pitchFamily="49" charset="-122"/>
              <a:ea typeface="仿宋" panose="02010609060101010101" pitchFamily="49" charset="-122"/>
            </a:endParaRPr>
          </a:p>
          <a:p>
            <a:r>
              <a:rPr lang="en-US" altLang="zh-CN" sz="3000" dirty="0" smtClean="0">
                <a:latin typeface="仿宋" panose="02010609060101010101" pitchFamily="49" charset="-122"/>
                <a:ea typeface="仿宋" panose="02010609060101010101" pitchFamily="49" charset="-122"/>
              </a:rPr>
              <a:t>import math</a:t>
            </a:r>
            <a:endParaRPr lang="en-US" altLang="zh-CN" sz="3000" dirty="0">
              <a:latin typeface="仿宋" panose="02010609060101010101" pitchFamily="49" charset="-122"/>
              <a:ea typeface="仿宋" panose="02010609060101010101" pitchFamily="49" charset="-122"/>
            </a:endParaRPr>
          </a:p>
          <a:p>
            <a:r>
              <a:rPr lang="en-US" altLang="zh-CN" sz="3000" dirty="0">
                <a:latin typeface="仿宋" panose="02010609060101010101" pitchFamily="49" charset="-122"/>
                <a:ea typeface="仿宋" panose="02010609060101010101" pitchFamily="49" charset="-122"/>
              </a:rPr>
              <a:t>a=</a:t>
            </a:r>
            <a:r>
              <a:rPr lang="en-US" altLang="zh-CN" sz="3000" dirty="0" err="1">
                <a:latin typeface="仿宋" panose="02010609060101010101" pitchFamily="49" charset="-122"/>
                <a:ea typeface="仿宋" panose="02010609060101010101" pitchFamily="49" charset="-122"/>
              </a:rPr>
              <a:t>eval</a:t>
            </a:r>
            <a:r>
              <a:rPr lang="en-US" altLang="zh-CN" sz="3000" dirty="0">
                <a:latin typeface="仿宋" panose="02010609060101010101" pitchFamily="49" charset="-122"/>
                <a:ea typeface="仿宋" panose="02010609060101010101" pitchFamily="49" charset="-122"/>
              </a:rPr>
              <a:t>(input("</a:t>
            </a:r>
            <a:r>
              <a:rPr lang="zh-CN" altLang="en-US" sz="3000" dirty="0">
                <a:latin typeface="仿宋" panose="02010609060101010101" pitchFamily="49" charset="-122"/>
                <a:ea typeface="仿宋" panose="02010609060101010101" pitchFamily="49" charset="-122"/>
              </a:rPr>
              <a:t>输入</a:t>
            </a:r>
            <a:r>
              <a:rPr lang="en-US" altLang="zh-CN" sz="3000" dirty="0">
                <a:latin typeface="仿宋" panose="02010609060101010101" pitchFamily="49" charset="-122"/>
                <a:ea typeface="仿宋" panose="02010609060101010101" pitchFamily="49" charset="-122"/>
              </a:rPr>
              <a:t>a</a:t>
            </a:r>
            <a:r>
              <a:rPr lang="zh-CN" altLang="en-US" sz="3000" dirty="0">
                <a:latin typeface="仿宋" panose="02010609060101010101" pitchFamily="49" charset="-122"/>
                <a:ea typeface="仿宋" panose="02010609060101010101" pitchFamily="49" charset="-122"/>
              </a:rPr>
              <a:t>：</a:t>
            </a:r>
            <a:r>
              <a:rPr lang="en-US" altLang="zh-CN" sz="3000" dirty="0">
                <a:latin typeface="仿宋" panose="02010609060101010101" pitchFamily="49" charset="-122"/>
                <a:ea typeface="仿宋" panose="02010609060101010101" pitchFamily="49" charset="-122"/>
              </a:rPr>
              <a:t>"))</a:t>
            </a:r>
          </a:p>
          <a:p>
            <a:r>
              <a:rPr lang="en-US" altLang="zh-CN" sz="3000" dirty="0">
                <a:latin typeface="仿宋" panose="02010609060101010101" pitchFamily="49" charset="-122"/>
                <a:ea typeface="仿宋" panose="02010609060101010101" pitchFamily="49" charset="-122"/>
              </a:rPr>
              <a:t>b=</a:t>
            </a:r>
            <a:r>
              <a:rPr lang="en-US" altLang="zh-CN" sz="3000" dirty="0" err="1">
                <a:latin typeface="仿宋" panose="02010609060101010101" pitchFamily="49" charset="-122"/>
                <a:ea typeface="仿宋" panose="02010609060101010101" pitchFamily="49" charset="-122"/>
              </a:rPr>
              <a:t>eval</a:t>
            </a:r>
            <a:r>
              <a:rPr lang="en-US" altLang="zh-CN" sz="3000" dirty="0">
                <a:latin typeface="仿宋" panose="02010609060101010101" pitchFamily="49" charset="-122"/>
                <a:ea typeface="仿宋" panose="02010609060101010101" pitchFamily="49" charset="-122"/>
              </a:rPr>
              <a:t>(input("</a:t>
            </a:r>
            <a:r>
              <a:rPr lang="zh-CN" altLang="en-US" sz="3000" dirty="0">
                <a:latin typeface="仿宋" panose="02010609060101010101" pitchFamily="49" charset="-122"/>
                <a:ea typeface="仿宋" panose="02010609060101010101" pitchFamily="49" charset="-122"/>
              </a:rPr>
              <a:t>输入</a:t>
            </a:r>
            <a:r>
              <a:rPr lang="en-US" altLang="zh-CN" sz="3000" dirty="0">
                <a:latin typeface="仿宋" panose="02010609060101010101" pitchFamily="49" charset="-122"/>
                <a:ea typeface="仿宋" panose="02010609060101010101" pitchFamily="49" charset="-122"/>
              </a:rPr>
              <a:t>b</a:t>
            </a:r>
            <a:r>
              <a:rPr lang="zh-CN" altLang="en-US" sz="3000" dirty="0">
                <a:latin typeface="仿宋" panose="02010609060101010101" pitchFamily="49" charset="-122"/>
                <a:ea typeface="仿宋" panose="02010609060101010101" pitchFamily="49" charset="-122"/>
              </a:rPr>
              <a:t>：</a:t>
            </a:r>
            <a:r>
              <a:rPr lang="en-US" altLang="zh-CN" sz="3000" dirty="0">
                <a:latin typeface="仿宋" panose="02010609060101010101" pitchFamily="49" charset="-122"/>
                <a:ea typeface="仿宋" panose="02010609060101010101" pitchFamily="49" charset="-122"/>
              </a:rPr>
              <a:t>"))</a:t>
            </a:r>
          </a:p>
          <a:p>
            <a:r>
              <a:rPr lang="en-US" altLang="zh-CN" sz="3000" dirty="0">
                <a:latin typeface="仿宋" panose="02010609060101010101" pitchFamily="49" charset="-122"/>
                <a:ea typeface="仿宋" panose="02010609060101010101" pitchFamily="49" charset="-122"/>
              </a:rPr>
              <a:t>c=</a:t>
            </a:r>
            <a:r>
              <a:rPr lang="en-US" altLang="zh-CN" sz="3000" dirty="0" err="1">
                <a:latin typeface="仿宋" panose="02010609060101010101" pitchFamily="49" charset="-122"/>
                <a:ea typeface="仿宋" panose="02010609060101010101" pitchFamily="49" charset="-122"/>
              </a:rPr>
              <a:t>eval</a:t>
            </a:r>
            <a:r>
              <a:rPr lang="en-US" altLang="zh-CN" sz="3000" dirty="0">
                <a:latin typeface="仿宋" panose="02010609060101010101" pitchFamily="49" charset="-122"/>
                <a:ea typeface="仿宋" panose="02010609060101010101" pitchFamily="49" charset="-122"/>
              </a:rPr>
              <a:t>(input("</a:t>
            </a:r>
            <a:r>
              <a:rPr lang="zh-CN" altLang="en-US" sz="3000" dirty="0">
                <a:latin typeface="仿宋" panose="02010609060101010101" pitchFamily="49" charset="-122"/>
                <a:ea typeface="仿宋" panose="02010609060101010101" pitchFamily="49" charset="-122"/>
              </a:rPr>
              <a:t>输入</a:t>
            </a:r>
            <a:r>
              <a:rPr lang="en-US" altLang="zh-CN" sz="3000" dirty="0">
                <a:latin typeface="仿宋" panose="02010609060101010101" pitchFamily="49" charset="-122"/>
                <a:ea typeface="仿宋" panose="02010609060101010101" pitchFamily="49" charset="-122"/>
              </a:rPr>
              <a:t>c</a:t>
            </a:r>
            <a:r>
              <a:rPr lang="zh-CN" altLang="en-US" sz="3000" dirty="0">
                <a:latin typeface="仿宋" panose="02010609060101010101" pitchFamily="49" charset="-122"/>
                <a:ea typeface="仿宋" panose="02010609060101010101" pitchFamily="49" charset="-122"/>
              </a:rPr>
              <a:t>：</a:t>
            </a:r>
            <a:r>
              <a:rPr lang="en-US" altLang="zh-CN" sz="3000" dirty="0">
                <a:latin typeface="仿宋" panose="02010609060101010101" pitchFamily="49" charset="-122"/>
                <a:ea typeface="仿宋" panose="02010609060101010101" pitchFamily="49" charset="-122"/>
              </a:rPr>
              <a:t>"))</a:t>
            </a:r>
          </a:p>
          <a:p>
            <a:r>
              <a:rPr lang="en-US" altLang="zh-CN" sz="3000" dirty="0">
                <a:latin typeface="仿宋" panose="02010609060101010101" pitchFamily="49" charset="-122"/>
                <a:ea typeface="仿宋" panose="02010609060101010101" pitchFamily="49" charset="-122"/>
              </a:rPr>
              <a:t>d=b**2-4*a*c</a:t>
            </a:r>
          </a:p>
          <a:p>
            <a:r>
              <a:rPr lang="en-US" altLang="zh-CN" sz="3000" dirty="0" smtClean="0">
                <a:solidFill>
                  <a:schemeClr val="accent2"/>
                </a:solidFill>
                <a:latin typeface="仿宋" panose="02010609060101010101" pitchFamily="49" charset="-122"/>
                <a:ea typeface="仿宋" panose="02010609060101010101" pitchFamily="49" charset="-122"/>
              </a:rPr>
              <a:t>if(d</a:t>
            </a:r>
            <a:r>
              <a:rPr lang="en-US" altLang="zh-CN" sz="3000" dirty="0">
                <a:solidFill>
                  <a:schemeClr val="accent2"/>
                </a:solidFill>
                <a:latin typeface="仿宋" panose="02010609060101010101" pitchFamily="49" charset="-122"/>
                <a:ea typeface="仿宋" panose="02010609060101010101" pitchFamily="49" charset="-122"/>
              </a:rPr>
              <a:t>&gt;=0):</a:t>
            </a:r>
          </a:p>
          <a:p>
            <a:r>
              <a:rPr lang="en-US" altLang="zh-CN" sz="3000" dirty="0" smtClean="0">
                <a:solidFill>
                  <a:srgbClr val="FFFF00"/>
                </a:solidFill>
                <a:latin typeface="仿宋" panose="02010609060101010101" pitchFamily="49" charset="-122"/>
                <a:ea typeface="仿宋" panose="02010609060101010101" pitchFamily="49" charset="-122"/>
              </a:rPr>
              <a:t>   x1</a:t>
            </a:r>
            <a:r>
              <a:rPr lang="en-US" altLang="zh-CN" sz="3000" dirty="0">
                <a:solidFill>
                  <a:srgbClr val="FFFF00"/>
                </a:solidFill>
                <a:latin typeface="仿宋" panose="02010609060101010101" pitchFamily="49" charset="-122"/>
                <a:ea typeface="仿宋" panose="02010609060101010101" pitchFamily="49" charset="-122"/>
              </a:rPr>
              <a:t>=(-</a:t>
            </a:r>
            <a:r>
              <a:rPr lang="en-US" altLang="zh-CN" sz="3000" dirty="0" err="1">
                <a:solidFill>
                  <a:srgbClr val="FFFF00"/>
                </a:solidFill>
                <a:latin typeface="仿宋" panose="02010609060101010101" pitchFamily="49" charset="-122"/>
                <a:ea typeface="仿宋" panose="02010609060101010101" pitchFamily="49" charset="-122"/>
              </a:rPr>
              <a:t>b+math.sqrt</a:t>
            </a:r>
            <a:r>
              <a:rPr lang="en-US" altLang="zh-CN" sz="3000" dirty="0">
                <a:solidFill>
                  <a:srgbClr val="FFFF00"/>
                </a:solidFill>
                <a:latin typeface="仿宋" panose="02010609060101010101" pitchFamily="49" charset="-122"/>
                <a:ea typeface="仿宋" panose="02010609060101010101" pitchFamily="49" charset="-122"/>
              </a:rPr>
              <a:t>(d))/(2*a)</a:t>
            </a:r>
          </a:p>
          <a:p>
            <a:r>
              <a:rPr lang="en-US" altLang="zh-CN" sz="3000" dirty="0" smtClean="0">
                <a:solidFill>
                  <a:srgbClr val="FFFF00"/>
                </a:solidFill>
                <a:latin typeface="仿宋" panose="02010609060101010101" pitchFamily="49" charset="-122"/>
                <a:ea typeface="仿宋" panose="02010609060101010101" pitchFamily="49" charset="-122"/>
              </a:rPr>
              <a:t>   x2</a:t>
            </a:r>
            <a:r>
              <a:rPr lang="en-US" altLang="zh-CN" sz="3000" dirty="0">
                <a:solidFill>
                  <a:srgbClr val="FFFF00"/>
                </a:solidFill>
                <a:latin typeface="仿宋" panose="02010609060101010101" pitchFamily="49" charset="-122"/>
                <a:ea typeface="仿宋" panose="02010609060101010101" pitchFamily="49" charset="-122"/>
              </a:rPr>
              <a:t>=(-b-</a:t>
            </a:r>
            <a:r>
              <a:rPr lang="en-US" altLang="zh-CN" sz="3000" dirty="0" err="1">
                <a:solidFill>
                  <a:srgbClr val="FFFF00"/>
                </a:solidFill>
                <a:latin typeface="仿宋" panose="02010609060101010101" pitchFamily="49" charset="-122"/>
                <a:ea typeface="仿宋" panose="02010609060101010101" pitchFamily="49" charset="-122"/>
              </a:rPr>
              <a:t>math.sqrt</a:t>
            </a:r>
            <a:r>
              <a:rPr lang="en-US" altLang="zh-CN" sz="3000" dirty="0">
                <a:solidFill>
                  <a:srgbClr val="FFFF00"/>
                </a:solidFill>
                <a:latin typeface="仿宋" panose="02010609060101010101" pitchFamily="49" charset="-122"/>
                <a:ea typeface="仿宋" panose="02010609060101010101" pitchFamily="49" charset="-122"/>
              </a:rPr>
              <a:t>(d))/(2*a)</a:t>
            </a:r>
          </a:p>
          <a:p>
            <a:r>
              <a:rPr lang="en-US" altLang="zh-CN" sz="3000" dirty="0" smtClean="0">
                <a:solidFill>
                  <a:srgbClr val="FFFF00"/>
                </a:solidFill>
                <a:latin typeface="仿宋" panose="02010609060101010101" pitchFamily="49" charset="-122"/>
                <a:ea typeface="仿宋" panose="02010609060101010101" pitchFamily="49" charset="-122"/>
              </a:rPr>
              <a:t>   print</a:t>
            </a:r>
            <a:r>
              <a:rPr lang="en-US" altLang="zh-CN" sz="3000" dirty="0">
                <a:solidFill>
                  <a:srgbClr val="FFFF00"/>
                </a:solidFill>
                <a:latin typeface="仿宋" panose="02010609060101010101" pitchFamily="49" charset="-122"/>
                <a:ea typeface="仿宋" panose="02010609060101010101" pitchFamily="49" charset="-122"/>
              </a:rPr>
              <a:t>("</a:t>
            </a:r>
            <a:r>
              <a:rPr lang="zh-CN" altLang="en-US" sz="3000" dirty="0">
                <a:solidFill>
                  <a:srgbClr val="FFFF00"/>
                </a:solidFill>
                <a:latin typeface="仿宋" panose="02010609060101010101" pitchFamily="49" charset="-122"/>
                <a:ea typeface="仿宋" panose="02010609060101010101" pitchFamily="49" charset="-122"/>
              </a:rPr>
              <a:t>计算结果为：</a:t>
            </a:r>
            <a:r>
              <a:rPr lang="en-US" altLang="zh-CN" sz="3000" dirty="0">
                <a:solidFill>
                  <a:srgbClr val="FFFF00"/>
                </a:solidFill>
                <a:latin typeface="仿宋" panose="02010609060101010101" pitchFamily="49" charset="-122"/>
                <a:ea typeface="仿宋" panose="02010609060101010101" pitchFamily="49" charset="-122"/>
              </a:rPr>
              <a:t>x1</a:t>
            </a:r>
            <a:r>
              <a:rPr lang="en-US" altLang="zh-CN" sz="3000" dirty="0" smtClean="0">
                <a:solidFill>
                  <a:srgbClr val="FFFF00"/>
                </a:solidFill>
                <a:latin typeface="仿宋" panose="02010609060101010101" pitchFamily="49" charset="-122"/>
                <a:ea typeface="仿宋" panose="02010609060101010101" pitchFamily="49" charset="-122"/>
              </a:rPr>
              <a:t>={}x2</a:t>
            </a:r>
            <a:r>
              <a:rPr lang="en-US" altLang="zh-CN" sz="3000" dirty="0">
                <a:solidFill>
                  <a:srgbClr val="FFFF00"/>
                </a:solidFill>
                <a:latin typeface="仿宋" panose="02010609060101010101" pitchFamily="49" charset="-122"/>
                <a:ea typeface="仿宋" panose="02010609060101010101" pitchFamily="49" charset="-122"/>
              </a:rPr>
              <a:t>={}".format(x1,x2))</a:t>
            </a:r>
          </a:p>
          <a:p>
            <a:r>
              <a:rPr lang="en-US" altLang="zh-CN" sz="3000" dirty="0">
                <a:solidFill>
                  <a:schemeClr val="accent2"/>
                </a:solidFill>
                <a:latin typeface="仿宋" panose="02010609060101010101" pitchFamily="49" charset="-122"/>
                <a:ea typeface="仿宋" panose="02010609060101010101" pitchFamily="49" charset="-122"/>
              </a:rPr>
              <a:t>else:</a:t>
            </a:r>
          </a:p>
          <a:p>
            <a:r>
              <a:rPr lang="en-US" altLang="zh-CN" sz="3000" dirty="0" smtClean="0">
                <a:solidFill>
                  <a:srgbClr val="FFFF00"/>
                </a:solidFill>
                <a:latin typeface="仿宋" panose="02010609060101010101" pitchFamily="49" charset="-122"/>
                <a:ea typeface="仿宋" panose="02010609060101010101" pitchFamily="49" charset="-122"/>
              </a:rPr>
              <a:t>   print</a:t>
            </a:r>
            <a:r>
              <a:rPr lang="en-US" altLang="zh-CN" sz="3000" dirty="0">
                <a:solidFill>
                  <a:srgbClr val="FFFF00"/>
                </a:solidFill>
                <a:latin typeface="仿宋" panose="02010609060101010101" pitchFamily="49" charset="-122"/>
                <a:ea typeface="仿宋" panose="02010609060101010101" pitchFamily="49" charset="-122"/>
              </a:rPr>
              <a:t>("</a:t>
            </a:r>
            <a:r>
              <a:rPr lang="zh-CN" altLang="en-US" sz="3000" dirty="0">
                <a:solidFill>
                  <a:srgbClr val="FFFF00"/>
                </a:solidFill>
                <a:latin typeface="仿宋" panose="02010609060101010101" pitchFamily="49" charset="-122"/>
                <a:ea typeface="仿宋" panose="02010609060101010101" pitchFamily="49" charset="-122"/>
              </a:rPr>
              <a:t>方程无解</a:t>
            </a:r>
            <a:r>
              <a:rPr lang="en-US" altLang="zh-CN" sz="3000" dirty="0">
                <a:solidFill>
                  <a:srgbClr val="FFFF00"/>
                </a:solidFill>
                <a:latin typeface="仿宋" panose="02010609060101010101" pitchFamily="49" charset="-122"/>
                <a:ea typeface="仿宋" panose="02010609060101010101" pitchFamily="49" charset="-122"/>
              </a:rPr>
              <a:t>")</a:t>
            </a:r>
          </a:p>
        </p:txBody>
      </p:sp>
      <p:sp>
        <p:nvSpPr>
          <p:cNvPr id="4" name="文本框 3"/>
          <p:cNvSpPr txBox="1"/>
          <p:nvPr/>
        </p:nvSpPr>
        <p:spPr>
          <a:xfrm>
            <a:off x="447206" y="217357"/>
            <a:ext cx="6410794" cy="646331"/>
          </a:xfrm>
          <a:prstGeom prst="rect">
            <a:avLst/>
          </a:prstGeom>
          <a:noFill/>
        </p:spPr>
        <p:txBody>
          <a:bodyPr wrap="square" rtlCol="0">
            <a:spAutoFit/>
          </a:bodyPr>
          <a:lstStyle/>
          <a:p>
            <a:r>
              <a:rPr lang="zh-CN" altLang="en-US" sz="3600" dirty="0" smtClean="0">
                <a:solidFill>
                  <a:srgbClr val="FFFF00"/>
                </a:solidFill>
                <a:latin typeface="黑体" panose="02010609060101010101" pitchFamily="49" charset="-122"/>
                <a:ea typeface="黑体" panose="02010609060101010101" pitchFamily="49" charset="-122"/>
              </a:rPr>
              <a:t>（</a:t>
            </a:r>
            <a:r>
              <a:rPr lang="en-US" altLang="zh-CN" sz="3600" dirty="0" smtClean="0">
                <a:solidFill>
                  <a:srgbClr val="FFFF00"/>
                </a:solidFill>
                <a:latin typeface="黑体" panose="02010609060101010101" pitchFamily="49" charset="-122"/>
                <a:ea typeface="黑体" panose="02010609060101010101" pitchFamily="49" charset="-122"/>
              </a:rPr>
              <a:t>1</a:t>
            </a:r>
            <a:r>
              <a:rPr lang="zh-CN" altLang="en-US" sz="3600" dirty="0" smtClean="0">
                <a:solidFill>
                  <a:srgbClr val="FFFF00"/>
                </a:solidFill>
                <a:latin typeface="黑体" panose="02010609060101010101" pitchFamily="49" charset="-122"/>
                <a:ea typeface="黑体" panose="02010609060101010101" pitchFamily="49" charset="-122"/>
              </a:rPr>
              <a:t>）程序案例解析</a:t>
            </a:r>
            <a:endParaRPr lang="zh-CN" altLang="en-US" sz="3600" dirty="0">
              <a:solidFill>
                <a:srgbClr val="FFFF0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4069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62197" y="509665"/>
            <a:ext cx="7969770" cy="646331"/>
          </a:xfrm>
          <a:prstGeom prst="rect">
            <a:avLst/>
          </a:prstGeom>
          <a:noFill/>
        </p:spPr>
        <p:txBody>
          <a:bodyPr wrap="square" rtlCol="0">
            <a:spAutoFit/>
          </a:bodyPr>
          <a:lstStyle/>
          <a:p>
            <a:r>
              <a:rPr lang="en-US" altLang="zh-CN" sz="3600" dirty="0" smtClean="0">
                <a:solidFill>
                  <a:srgbClr val="FFFF00"/>
                </a:solidFill>
                <a:latin typeface="黑体" panose="02010609060101010101" pitchFamily="49" charset="-122"/>
                <a:ea typeface="黑体" panose="02010609060101010101" pitchFamily="49" charset="-122"/>
              </a:rPr>
              <a:t>Python</a:t>
            </a:r>
            <a:r>
              <a:rPr lang="zh-CN" altLang="en-US" sz="3600" dirty="0" smtClean="0">
                <a:solidFill>
                  <a:srgbClr val="FFFF00"/>
                </a:solidFill>
                <a:latin typeface="黑体" panose="02010609060101010101" pitchFamily="49" charset="-122"/>
                <a:ea typeface="黑体" panose="02010609060101010101" pitchFamily="49" charset="-122"/>
              </a:rPr>
              <a:t>程序的总体结构</a:t>
            </a:r>
            <a:endParaRPr lang="zh-CN" altLang="en-US" sz="3600" dirty="0">
              <a:solidFill>
                <a:srgbClr val="FFFF00"/>
              </a:solidFill>
              <a:latin typeface="黑体" panose="02010609060101010101" pitchFamily="49" charset="-122"/>
              <a:ea typeface="黑体" panose="02010609060101010101" pitchFamily="49" charset="-122"/>
            </a:endParaRPr>
          </a:p>
        </p:txBody>
      </p:sp>
      <p:sp>
        <p:nvSpPr>
          <p:cNvPr id="5" name="矩形 4"/>
          <p:cNvSpPr/>
          <p:nvPr/>
        </p:nvSpPr>
        <p:spPr>
          <a:xfrm>
            <a:off x="1211706" y="1778454"/>
            <a:ext cx="10143344" cy="637675"/>
          </a:xfrm>
          <a:prstGeom prst="rect">
            <a:avLst/>
          </a:prstGeom>
        </p:spPr>
        <p:txBody>
          <a:bodyPr wrap="square">
            <a:spAutoFit/>
          </a:bodyPr>
          <a:lstStyle/>
          <a:p>
            <a:pPr>
              <a:lnSpc>
                <a:spcPct val="150000"/>
              </a:lnSpc>
            </a:pPr>
            <a:r>
              <a:rPr lang="zh-CN" altLang="en-US" sz="2800" dirty="0" smtClean="0">
                <a:latin typeface="仿宋" panose="02010609060101010101" pitchFamily="49" charset="-122"/>
                <a:ea typeface="仿宋" panose="02010609060101010101" pitchFamily="49" charset="-122"/>
              </a:rPr>
              <a:t>程序框架：输入</a:t>
            </a:r>
            <a:r>
              <a:rPr lang="zh-CN" altLang="en-US" sz="2800" dirty="0">
                <a:latin typeface="仿宋" panose="02010609060101010101" pitchFamily="49" charset="-122"/>
                <a:ea typeface="仿宋" panose="02010609060101010101" pitchFamily="49" charset="-122"/>
              </a:rPr>
              <a:t>，处理，输出</a:t>
            </a:r>
            <a:r>
              <a:rPr lang="zh-CN" altLang="en-US" sz="2800" dirty="0" smtClean="0">
                <a:latin typeface="仿宋" panose="02010609060101010101" pitchFamily="49" charset="-122"/>
                <a:ea typeface="仿宋" panose="02010609060101010101" pitchFamily="49" charset="-122"/>
              </a:rPr>
              <a:t>；</a:t>
            </a:r>
            <a:endParaRPr lang="en-US" altLang="zh-CN" sz="2800" dirty="0" smtClean="0">
              <a:latin typeface="仿宋" panose="02010609060101010101" pitchFamily="49" charset="-122"/>
              <a:ea typeface="仿宋" panose="02010609060101010101" pitchFamily="49" charset="-122"/>
            </a:endParaRPr>
          </a:p>
        </p:txBody>
      </p:sp>
      <p:sp>
        <p:nvSpPr>
          <p:cNvPr id="6" name="文本框 5"/>
          <p:cNvSpPr txBox="1"/>
          <p:nvPr/>
        </p:nvSpPr>
        <p:spPr>
          <a:xfrm>
            <a:off x="1211706" y="2878112"/>
            <a:ext cx="8974111" cy="2031325"/>
          </a:xfrm>
          <a:prstGeom prst="rect">
            <a:avLst/>
          </a:prstGeom>
          <a:noFill/>
          <a:ln>
            <a:solidFill>
              <a:schemeClr val="tx2">
                <a:lumMod val="75000"/>
              </a:schemeClr>
            </a:solidFill>
          </a:ln>
        </p:spPr>
        <p:txBody>
          <a:bodyPr wrap="square" rtlCol="0">
            <a:spAutoFit/>
          </a:bodyPr>
          <a:lstStyle/>
          <a:p>
            <a:pPr>
              <a:lnSpc>
                <a:spcPct val="150000"/>
              </a:lnSpc>
            </a:pPr>
            <a:r>
              <a:rPr lang="zh-CN" altLang="en-US" sz="2800" dirty="0">
                <a:latin typeface="仿宋" panose="02010609060101010101" pitchFamily="49" charset="-122"/>
                <a:ea typeface="仿宋" panose="02010609060101010101" pitchFamily="49" charset="-122"/>
              </a:rPr>
              <a:t>说明：程序是用来解决特定计算问题的，每个程序都有统一的运算模式，即：输入数据、处理数据、</a:t>
            </a:r>
            <a:r>
              <a:rPr lang="zh-CN" altLang="en-US" sz="2800" dirty="0" smtClean="0">
                <a:latin typeface="仿宋" panose="02010609060101010101" pitchFamily="49" charset="-122"/>
                <a:ea typeface="仿宋" panose="02010609060101010101" pitchFamily="49" charset="-122"/>
              </a:rPr>
              <a:t>输出数据。这就形成了程序编写的基本方法：</a:t>
            </a:r>
            <a:r>
              <a:rPr lang="en-US" altLang="zh-CN" sz="2800" dirty="0" smtClean="0">
                <a:latin typeface="仿宋" panose="02010609060101010101" pitchFamily="49" charset="-122"/>
                <a:ea typeface="仿宋" panose="02010609060101010101" pitchFamily="49" charset="-122"/>
              </a:rPr>
              <a:t>IPO</a:t>
            </a:r>
            <a:r>
              <a:rPr lang="zh-CN" altLang="en-US" sz="2800" dirty="0" smtClean="0">
                <a:latin typeface="仿宋" panose="02010609060101010101" pitchFamily="49" charset="-122"/>
                <a:ea typeface="仿宋" panose="02010609060101010101" pitchFamily="49" charset="-122"/>
              </a:rPr>
              <a:t>方法</a:t>
            </a:r>
            <a:endParaRPr lang="en-US" altLang="zh-CN" sz="28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71789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06973" y="553725"/>
            <a:ext cx="10368194" cy="2215991"/>
          </a:xfrm>
          <a:prstGeom prst="rect">
            <a:avLst/>
          </a:prstGeom>
        </p:spPr>
        <p:txBody>
          <a:bodyPr wrap="square">
            <a:spAutoFit/>
          </a:bodyPr>
          <a:lstStyle/>
          <a:p>
            <a:pPr>
              <a:lnSpc>
                <a:spcPct val="150000"/>
              </a:lnSpc>
            </a:pPr>
            <a:r>
              <a:rPr lang="zh-CN" altLang="en-US" sz="3600" b="1" dirty="0" smtClean="0">
                <a:solidFill>
                  <a:srgbClr val="FFFF00"/>
                </a:solidFill>
                <a:latin typeface="仿宋" panose="02010609060101010101" pitchFamily="49" charset="-122"/>
                <a:ea typeface="仿宋" panose="02010609060101010101" pitchFamily="49" charset="-122"/>
              </a:rPr>
              <a:t>程序写法：</a:t>
            </a:r>
            <a:endParaRPr lang="en-US" altLang="zh-CN" sz="3600" b="1" dirty="0" smtClean="0">
              <a:solidFill>
                <a:srgbClr val="FFFF00"/>
              </a:solidFill>
              <a:latin typeface="仿宋" panose="02010609060101010101" pitchFamily="49" charset="-122"/>
              <a:ea typeface="仿宋" panose="02010609060101010101" pitchFamily="49" charset="-122"/>
            </a:endParaRPr>
          </a:p>
          <a:p>
            <a:pPr>
              <a:lnSpc>
                <a:spcPct val="150000"/>
              </a:lnSpc>
            </a:pPr>
            <a:r>
              <a:rPr lang="zh-CN" altLang="en-US" sz="2800" dirty="0" smtClean="0">
                <a:latin typeface="仿宋" panose="02010609060101010101" pitchFamily="49" charset="-122"/>
                <a:ea typeface="仿宋" panose="02010609060101010101" pitchFamily="49" charset="-122"/>
              </a:rPr>
              <a:t>严格</a:t>
            </a:r>
            <a:r>
              <a:rPr lang="zh-CN" altLang="en-US" sz="2800" dirty="0">
                <a:latin typeface="仿宋" panose="02010609060101010101" pitchFamily="49" charset="-122"/>
                <a:ea typeface="仿宋" panose="02010609060101010101" pitchFamily="49" charset="-122"/>
              </a:rPr>
              <a:t>用</a:t>
            </a:r>
            <a:r>
              <a:rPr lang="zh-CN" altLang="en-US" sz="2800" b="1" dirty="0">
                <a:solidFill>
                  <a:srgbClr val="FFFF00"/>
                </a:solidFill>
                <a:latin typeface="仿宋" panose="02010609060101010101" pitchFamily="49" charset="-122"/>
                <a:ea typeface="仿宋" panose="02010609060101010101" pitchFamily="49" charset="-122"/>
              </a:rPr>
              <a:t>缩进</a:t>
            </a:r>
            <a:r>
              <a:rPr lang="zh-CN" altLang="en-US" sz="2800" dirty="0">
                <a:latin typeface="仿宋" panose="02010609060101010101" pitchFamily="49" charset="-122"/>
                <a:ea typeface="仿宋" panose="02010609060101010101" pitchFamily="49" charset="-122"/>
              </a:rPr>
              <a:t>来表明</a:t>
            </a:r>
            <a:r>
              <a:rPr lang="zh-CN" altLang="en-US" sz="2800" dirty="0" smtClean="0">
                <a:latin typeface="仿宋" panose="02010609060101010101" pitchFamily="49" charset="-122"/>
                <a:ea typeface="仿宋" panose="02010609060101010101" pitchFamily="49" charset="-122"/>
              </a:rPr>
              <a:t>程序代码间的包含和从属关系，</a:t>
            </a:r>
            <a:r>
              <a:rPr lang="zh-CN" altLang="en-US" sz="2800" dirty="0">
                <a:latin typeface="仿宋" panose="02010609060101010101" pitchFamily="49" charset="-122"/>
                <a:ea typeface="仿宋" panose="02010609060101010101" pitchFamily="49" charset="-122"/>
              </a:rPr>
              <a:t>能体现代码的层次关系，即：缩进可以约束程序代码的逻辑层次。</a:t>
            </a:r>
          </a:p>
        </p:txBody>
      </p:sp>
      <p:sp>
        <p:nvSpPr>
          <p:cNvPr id="3" name="文本框 2"/>
          <p:cNvSpPr txBox="1"/>
          <p:nvPr/>
        </p:nvSpPr>
        <p:spPr>
          <a:xfrm>
            <a:off x="3350302" y="3215391"/>
            <a:ext cx="5119141" cy="2308324"/>
          </a:xfrm>
          <a:prstGeom prst="rect">
            <a:avLst/>
          </a:prstGeom>
          <a:noFill/>
          <a:ln>
            <a:solidFill>
              <a:srgbClr val="FFFF00"/>
            </a:solidFill>
          </a:ln>
        </p:spPr>
        <p:txBody>
          <a:bodyPr wrap="square" rtlCol="0">
            <a:spAutoFit/>
          </a:bodyPr>
          <a:lstStyle/>
          <a:p>
            <a:r>
              <a:rPr lang="en-US" altLang="zh-CN" sz="3600" dirty="0" smtClean="0">
                <a:latin typeface="仿宋" panose="02010609060101010101" pitchFamily="49" charset="-122"/>
                <a:ea typeface="仿宋" panose="02010609060101010101" pitchFamily="49" charset="-122"/>
              </a:rPr>
              <a:t>s=0</a:t>
            </a:r>
          </a:p>
          <a:p>
            <a:r>
              <a:rPr lang="en-US" altLang="zh-CN" sz="3600" dirty="0" err="1" smtClean="0">
                <a:latin typeface="仿宋" panose="02010609060101010101" pitchFamily="49" charset="-122"/>
                <a:ea typeface="仿宋" panose="02010609060101010101" pitchFamily="49" charset="-122"/>
              </a:rPr>
              <a:t>foriinrange</a:t>
            </a:r>
            <a:r>
              <a:rPr lang="en-US" altLang="zh-CN" sz="3600" dirty="0" smtClean="0">
                <a:latin typeface="仿宋" panose="02010609060101010101" pitchFamily="49" charset="-122"/>
                <a:ea typeface="仿宋" panose="02010609060101010101" pitchFamily="49" charset="-122"/>
              </a:rPr>
              <a:t>(11):</a:t>
            </a:r>
          </a:p>
          <a:p>
            <a:r>
              <a:rPr lang="en-US" altLang="zh-CN" sz="3600" dirty="0" smtClean="0">
                <a:latin typeface="仿宋" panose="02010609060101010101" pitchFamily="49" charset="-122"/>
                <a:ea typeface="仿宋" panose="02010609060101010101" pitchFamily="49" charset="-122"/>
              </a:rPr>
              <a:t>   s=</a:t>
            </a:r>
            <a:r>
              <a:rPr lang="en-US" altLang="zh-CN" sz="3600" dirty="0" err="1" smtClean="0">
                <a:latin typeface="仿宋" panose="02010609060101010101" pitchFamily="49" charset="-122"/>
                <a:ea typeface="仿宋" panose="02010609060101010101" pitchFamily="49" charset="-122"/>
              </a:rPr>
              <a:t>s+i</a:t>
            </a:r>
            <a:endParaRPr lang="en-US" altLang="zh-CN" sz="3600" dirty="0" smtClean="0">
              <a:latin typeface="仿宋" panose="02010609060101010101" pitchFamily="49" charset="-122"/>
              <a:ea typeface="仿宋" panose="02010609060101010101" pitchFamily="49" charset="-122"/>
            </a:endParaRPr>
          </a:p>
          <a:p>
            <a:r>
              <a:rPr lang="en-US" altLang="zh-CN" sz="3600" dirty="0" smtClean="0">
                <a:latin typeface="仿宋" panose="02010609060101010101" pitchFamily="49" charset="-122"/>
                <a:ea typeface="仿宋" panose="02010609060101010101" pitchFamily="49" charset="-122"/>
              </a:rPr>
              <a:t>print(s)</a:t>
            </a:r>
          </a:p>
        </p:txBody>
      </p:sp>
    </p:spTree>
    <p:extLst>
      <p:ext uri="{BB962C8B-B14F-4D97-AF65-F5344CB8AC3E}">
        <p14:creationId xmlns:p14="http://schemas.microsoft.com/office/powerpoint/2010/main" val="21175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深度">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TM04033923[[fn=深度]]</Template>
  <TotalTime>8383</TotalTime>
  <Words>4654</Words>
  <Application>Microsoft Office PowerPoint</Application>
  <PresentationFormat>宽屏</PresentationFormat>
  <Paragraphs>792</Paragraphs>
  <Slides>67</Slides>
  <Notes>45</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67</vt:i4>
      </vt:variant>
    </vt:vector>
  </HeadingPairs>
  <TitlesOfParts>
    <vt:vector size="79" baseType="lpstr">
      <vt:lpstr>等线</vt:lpstr>
      <vt:lpstr>仿宋</vt:lpstr>
      <vt:lpstr>黑体</vt:lpstr>
      <vt:lpstr>华文仿宋</vt:lpstr>
      <vt:lpstr>华文楷体</vt:lpstr>
      <vt:lpstr>宋体</vt:lpstr>
      <vt:lpstr>Arial</vt:lpstr>
      <vt:lpstr>Corbel</vt:lpstr>
      <vt:lpstr>Times New Roman</vt:lpstr>
      <vt:lpstr>Wingdings</vt:lpstr>
      <vt:lpstr>深度</vt:lpstr>
      <vt:lpstr>Image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课堂教学变革与微课程设计</dc:title>
  <dc:creator>luomyong@163.com</dc:creator>
  <cp:lastModifiedBy>shsbnu</cp:lastModifiedBy>
  <cp:revision>585</cp:revision>
  <dcterms:created xsi:type="dcterms:W3CDTF">2016-10-26T08:26:35Z</dcterms:created>
  <dcterms:modified xsi:type="dcterms:W3CDTF">2018-06-01T02:34:23Z</dcterms:modified>
</cp:coreProperties>
</file>