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8"/>
  </p:notesMasterIdLst>
  <p:sldIdLst>
    <p:sldId id="256" r:id="rId2"/>
    <p:sldId id="405" r:id="rId3"/>
    <p:sldId id="409" r:id="rId4"/>
    <p:sldId id="398" r:id="rId5"/>
    <p:sldId id="323" r:id="rId6"/>
    <p:sldId id="288" r:id="rId7"/>
    <p:sldId id="341" r:id="rId8"/>
    <p:sldId id="333" r:id="rId9"/>
    <p:sldId id="327" r:id="rId10"/>
    <p:sldId id="354" r:id="rId11"/>
    <p:sldId id="345" r:id="rId12"/>
    <p:sldId id="332" r:id="rId13"/>
    <p:sldId id="328" r:id="rId14"/>
    <p:sldId id="343" r:id="rId15"/>
    <p:sldId id="338" r:id="rId16"/>
    <p:sldId id="402" r:id="rId17"/>
    <p:sldId id="400" r:id="rId18"/>
    <p:sldId id="336" r:id="rId19"/>
    <p:sldId id="408" r:id="rId20"/>
    <p:sldId id="320" r:id="rId21"/>
    <p:sldId id="326" r:id="rId22"/>
    <p:sldId id="413" r:id="rId23"/>
    <p:sldId id="404" r:id="rId24"/>
    <p:sldId id="399" r:id="rId25"/>
    <p:sldId id="407" r:id="rId26"/>
    <p:sldId id="406" r:id="rId27"/>
    <p:sldId id="401" r:id="rId28"/>
    <p:sldId id="258" r:id="rId29"/>
    <p:sldId id="417" r:id="rId30"/>
    <p:sldId id="349" r:id="rId31"/>
    <p:sldId id="419" r:id="rId32"/>
    <p:sldId id="420" r:id="rId33"/>
    <p:sldId id="424" r:id="rId34"/>
    <p:sldId id="421" r:id="rId35"/>
    <p:sldId id="423" r:id="rId36"/>
    <p:sldId id="440" r:id="rId37"/>
    <p:sldId id="422" r:id="rId38"/>
    <p:sldId id="425" r:id="rId39"/>
    <p:sldId id="439" r:id="rId40"/>
    <p:sldId id="418" r:id="rId41"/>
    <p:sldId id="451" r:id="rId42"/>
    <p:sldId id="452" r:id="rId43"/>
    <p:sldId id="455" r:id="rId44"/>
    <p:sldId id="468" r:id="rId45"/>
    <p:sldId id="428" r:id="rId46"/>
    <p:sldId id="429" r:id="rId47"/>
    <p:sldId id="437" r:id="rId48"/>
    <p:sldId id="467" r:id="rId49"/>
    <p:sldId id="450" r:id="rId50"/>
    <p:sldId id="457" r:id="rId51"/>
    <p:sldId id="459" r:id="rId52"/>
    <p:sldId id="465" r:id="rId53"/>
    <p:sldId id="460" r:id="rId54"/>
    <p:sldId id="461" r:id="rId55"/>
    <p:sldId id="464" r:id="rId56"/>
    <p:sldId id="462" r:id="rId57"/>
    <p:sldId id="463" r:id="rId58"/>
    <p:sldId id="456" r:id="rId59"/>
    <p:sldId id="444" r:id="rId60"/>
    <p:sldId id="445" r:id="rId61"/>
    <p:sldId id="446" r:id="rId62"/>
    <p:sldId id="447" r:id="rId63"/>
    <p:sldId id="466" r:id="rId64"/>
    <p:sldId id="415" r:id="rId65"/>
    <p:sldId id="469" r:id="rId66"/>
    <p:sldId id="412" r:id="rId67"/>
    <p:sldId id="430" r:id="rId68"/>
    <p:sldId id="431" r:id="rId69"/>
    <p:sldId id="432" r:id="rId70"/>
    <p:sldId id="433" r:id="rId71"/>
    <p:sldId id="434" r:id="rId72"/>
    <p:sldId id="435" r:id="rId73"/>
    <p:sldId id="449" r:id="rId74"/>
    <p:sldId id="441" r:id="rId75"/>
    <p:sldId id="442" r:id="rId76"/>
    <p:sldId id="448"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AEBD"/>
    <a:srgbClr val="97E9D5"/>
    <a:srgbClr val="000000"/>
    <a:srgbClr val="FFFFCC"/>
    <a:srgbClr val="229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5" autoAdjust="0"/>
    <p:restoredTop sz="78571" autoAdjust="0"/>
  </p:normalViewPr>
  <p:slideViewPr>
    <p:cSldViewPr snapToGrid="0">
      <p:cViewPr varScale="1">
        <p:scale>
          <a:sx n="82" d="100"/>
          <a:sy n="82" d="100"/>
        </p:scale>
        <p:origin x="345"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85499-4AFE-48F0-8EC7-8A027BE8D948}" type="datetimeFigureOut">
              <a:rPr lang="zh-CN" altLang="en-US" smtClean="0"/>
              <a:t>2018/3/15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539B4-4D4D-4CE0-915E-B4030D90114D}" type="slidenum">
              <a:rPr lang="zh-CN" altLang="en-US" smtClean="0"/>
              <a:t>‹#›</a:t>
            </a:fld>
            <a:endParaRPr lang="zh-CN" altLang="en-US"/>
          </a:p>
        </p:txBody>
      </p:sp>
    </p:spTree>
    <p:extLst>
      <p:ext uri="{BB962C8B-B14F-4D97-AF65-F5344CB8AC3E}">
        <p14:creationId xmlns:p14="http://schemas.microsoft.com/office/powerpoint/2010/main" val="302251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a:t>
            </a:fld>
            <a:endParaRPr lang="zh-CN" altLang="en-US"/>
          </a:p>
        </p:txBody>
      </p:sp>
    </p:spTree>
    <p:extLst>
      <p:ext uri="{BB962C8B-B14F-4D97-AF65-F5344CB8AC3E}">
        <p14:creationId xmlns:p14="http://schemas.microsoft.com/office/powerpoint/2010/main" val="762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a:t>
            </a:fld>
            <a:endParaRPr lang="zh-CN" altLang="en-US"/>
          </a:p>
        </p:txBody>
      </p:sp>
    </p:spTree>
    <p:extLst>
      <p:ext uri="{BB962C8B-B14F-4D97-AF65-F5344CB8AC3E}">
        <p14:creationId xmlns:p14="http://schemas.microsoft.com/office/powerpoint/2010/main" val="247135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a:t>
            </a:fld>
            <a:endParaRPr lang="zh-CN" altLang="en-US"/>
          </a:p>
        </p:txBody>
      </p:sp>
    </p:spTree>
    <p:extLst>
      <p:ext uri="{BB962C8B-B14F-4D97-AF65-F5344CB8AC3E}">
        <p14:creationId xmlns:p14="http://schemas.microsoft.com/office/powerpoint/2010/main" val="18467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a:t>
            </a:fld>
            <a:endParaRPr lang="zh-CN" altLang="en-US"/>
          </a:p>
        </p:txBody>
      </p:sp>
    </p:spTree>
    <p:extLst>
      <p:ext uri="{BB962C8B-B14F-4D97-AF65-F5344CB8AC3E}">
        <p14:creationId xmlns:p14="http://schemas.microsoft.com/office/powerpoint/2010/main" val="181532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a:t>
            </a:fld>
            <a:endParaRPr lang="zh-CN" altLang="en-US"/>
          </a:p>
        </p:txBody>
      </p:sp>
    </p:spTree>
    <p:extLst>
      <p:ext uri="{BB962C8B-B14F-4D97-AF65-F5344CB8AC3E}">
        <p14:creationId xmlns:p14="http://schemas.microsoft.com/office/powerpoint/2010/main" val="190937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mtClean="0"/>
          </a:p>
          <a:p>
            <a:r>
              <a:rPr lang="zh-CN" altLang="en-US" smtClean="0">
                <a:effectLst/>
              </a:rPr>
              <a:t>据</a:t>
            </a:r>
            <a:r>
              <a:rPr lang="zh-CN" altLang="en-US" dirty="0" smtClean="0">
                <a:effectLst/>
              </a:rPr>
              <a:t>媒体报道，谷歌委托战略咨询公司</a:t>
            </a:r>
            <a:r>
              <a:rPr lang="en-US" altLang="zh-CN" dirty="0" err="1" smtClean="0">
                <a:effectLst/>
              </a:rPr>
              <a:t>AlphaBeta</a:t>
            </a:r>
            <a:r>
              <a:rPr lang="zh-CN" altLang="en-US" dirty="0" smtClean="0">
                <a:effectLst/>
              </a:rPr>
              <a:t>编写一份有趣的报告，该报告统计了澳大利亚近</a:t>
            </a:r>
            <a:r>
              <a:rPr lang="en-US" altLang="zh-CN" dirty="0" smtClean="0">
                <a:effectLst/>
              </a:rPr>
              <a:t>100</a:t>
            </a:r>
            <a:r>
              <a:rPr lang="zh-CN" altLang="en-US" dirty="0" smtClean="0">
                <a:effectLst/>
              </a:rPr>
              <a:t>种工作岗位可以被自动化技术取代的时间。</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a:t>
            </a:fld>
            <a:endParaRPr lang="zh-CN" altLang="en-US"/>
          </a:p>
        </p:txBody>
      </p:sp>
    </p:spTree>
    <p:extLst>
      <p:ext uri="{BB962C8B-B14F-4D97-AF65-F5344CB8AC3E}">
        <p14:creationId xmlns:p14="http://schemas.microsoft.com/office/powerpoint/2010/main" val="414492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15</a:t>
            </a:fld>
            <a:endParaRPr lang="zh-CN" altLang="en-US"/>
          </a:p>
        </p:txBody>
      </p:sp>
    </p:spTree>
    <p:extLst>
      <p:ext uri="{BB962C8B-B14F-4D97-AF65-F5344CB8AC3E}">
        <p14:creationId xmlns:p14="http://schemas.microsoft.com/office/powerpoint/2010/main" val="4026952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a:t>
            </a:fld>
            <a:endParaRPr lang="zh-CN" altLang="en-US"/>
          </a:p>
        </p:txBody>
      </p:sp>
    </p:spTree>
    <p:extLst>
      <p:ext uri="{BB962C8B-B14F-4D97-AF65-F5344CB8AC3E}">
        <p14:creationId xmlns:p14="http://schemas.microsoft.com/office/powerpoint/2010/main" val="333393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dirty="0" smtClean="0"/>
              <a:t>以</a:t>
            </a:r>
            <a:r>
              <a:rPr lang="en-US" altLang="zh-CN" dirty="0" smtClean="0"/>
              <a:t>1776</a:t>
            </a:r>
            <a:r>
              <a:rPr lang="zh-CN" altLang="en-US" dirty="0" smtClean="0"/>
              <a:t>年蒸汽机的发明为标志的第一次科技革命解放了人类的体力，使人类社会发展进入第一次重大飞跃，其为第一次机器革命。现在以人工智能为代表的第二次机器革命，以及以其为主要核心技术驱动的新一轮技术革命和产业变革将极大的拓展人的脑力；</a:t>
            </a:r>
            <a:endParaRPr lang="en-US" altLang="zh-CN" dirty="0" smtClean="0"/>
          </a:p>
          <a:p>
            <a:endParaRPr lang="en-US" altLang="zh-CN" dirty="0" smtClean="0"/>
          </a:p>
          <a:p>
            <a:r>
              <a:rPr lang="zh-CN" altLang="en-US" dirty="0" smtClean="0"/>
              <a:t>因为人和动物的区别是智能，所以人类的诞生起点是智能，人工智能也可以被视为回到原点的革命，只不过人类的智能是由大自然进化引发的结果，而人工智能则是人为回到原点。</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17</a:t>
            </a:fld>
            <a:endParaRPr lang="zh-CN" altLang="en-US"/>
          </a:p>
        </p:txBody>
      </p:sp>
    </p:spTree>
    <p:extLst>
      <p:ext uri="{BB962C8B-B14F-4D97-AF65-F5344CB8AC3E}">
        <p14:creationId xmlns:p14="http://schemas.microsoft.com/office/powerpoint/2010/main" val="570955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18</a:t>
            </a:fld>
            <a:endParaRPr lang="zh-CN" altLang="en-US"/>
          </a:p>
        </p:txBody>
      </p:sp>
    </p:spTree>
    <p:extLst>
      <p:ext uri="{BB962C8B-B14F-4D97-AF65-F5344CB8AC3E}">
        <p14:creationId xmlns:p14="http://schemas.microsoft.com/office/powerpoint/2010/main" val="1067392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19</a:t>
            </a:fld>
            <a:endParaRPr lang="zh-CN" altLang="en-US"/>
          </a:p>
        </p:txBody>
      </p:sp>
    </p:spTree>
    <p:extLst>
      <p:ext uri="{BB962C8B-B14F-4D97-AF65-F5344CB8AC3E}">
        <p14:creationId xmlns:p14="http://schemas.microsoft.com/office/powerpoint/2010/main" val="401033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a:t>
            </a:fld>
            <a:endParaRPr lang="zh-CN" altLang="en-US"/>
          </a:p>
        </p:txBody>
      </p:sp>
    </p:spTree>
    <p:extLst>
      <p:ext uri="{BB962C8B-B14F-4D97-AF65-F5344CB8AC3E}">
        <p14:creationId xmlns:p14="http://schemas.microsoft.com/office/powerpoint/2010/main" val="1563714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smtClean="0">
                <a:solidFill>
                  <a:schemeClr val="tx1"/>
                </a:solidFill>
                <a:effectLst/>
                <a:latin typeface="+mn-lt"/>
                <a:ea typeface="+mn-ea"/>
                <a:cs typeface="+mn-cs"/>
              </a:rPr>
              <a:t>2030</a:t>
            </a:r>
            <a:r>
              <a:rPr lang="zh-CN" altLang="en-US" sz="1200" b="1" i="0" kern="1200" dirty="0" smtClean="0">
                <a:solidFill>
                  <a:schemeClr val="tx1"/>
                </a:solidFill>
                <a:effectLst/>
                <a:latin typeface="+mn-lt"/>
                <a:ea typeface="+mn-ea"/>
                <a:cs typeface="+mn-cs"/>
              </a:rPr>
              <a:t>年发展为世界主要人工智能创新中心</a:t>
            </a:r>
            <a:endParaRPr lang="zh-CN" altLang="en-US"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在我国人工智能技术的总体发展规划中，也明确提出了我国新一代人工智能“三步走”发展战略：</a:t>
            </a:r>
          </a:p>
          <a:p>
            <a:r>
              <a:rPr lang="en-US" altLang="zh-CN" sz="1200" b="0" i="0" kern="1200" dirty="0" smtClean="0">
                <a:solidFill>
                  <a:schemeClr val="tx1"/>
                </a:solidFill>
                <a:effectLst/>
                <a:latin typeface="+mn-lt"/>
                <a:ea typeface="+mn-ea"/>
                <a:cs typeface="+mn-cs"/>
              </a:rPr>
              <a:t>2020</a:t>
            </a:r>
            <a:r>
              <a:rPr lang="zh-CN" altLang="en-US" sz="1200" b="0" i="0" kern="1200" dirty="0" smtClean="0">
                <a:solidFill>
                  <a:schemeClr val="tx1"/>
                </a:solidFill>
                <a:effectLst/>
                <a:latin typeface="+mn-lt"/>
                <a:ea typeface="+mn-ea"/>
                <a:cs typeface="+mn-cs"/>
              </a:rPr>
              <a:t>年，人工智能总体技术和应用与世界先进水平同步，人工智能产业成为新的重要经济增长点，人工智能技术应用成为改善民生的新途径；</a:t>
            </a:r>
          </a:p>
          <a:p>
            <a:r>
              <a:rPr lang="en-US" altLang="zh-CN" sz="1200" b="0" i="0" kern="1200" dirty="0" smtClean="0">
                <a:solidFill>
                  <a:schemeClr val="tx1"/>
                </a:solidFill>
                <a:effectLst/>
                <a:latin typeface="+mn-lt"/>
                <a:ea typeface="+mn-ea"/>
                <a:cs typeface="+mn-cs"/>
              </a:rPr>
              <a:t>2025</a:t>
            </a:r>
            <a:r>
              <a:rPr lang="zh-CN" altLang="en-US" sz="1200" b="0" i="0" kern="1200" dirty="0" smtClean="0">
                <a:solidFill>
                  <a:schemeClr val="tx1"/>
                </a:solidFill>
                <a:effectLst/>
                <a:latin typeface="+mn-lt"/>
                <a:ea typeface="+mn-ea"/>
                <a:cs typeface="+mn-cs"/>
              </a:rPr>
              <a:t>年，人工智能基础理论实现重大突破，部分技术与应用达到世界领先水平，人工智能成为我国产业升级和经济转型的主要动力，智能社会建设取得积极进展；</a:t>
            </a:r>
          </a:p>
          <a:p>
            <a:r>
              <a:rPr lang="en-US" altLang="zh-CN" sz="1200" b="0" i="0" kern="1200" dirty="0" smtClean="0">
                <a:solidFill>
                  <a:schemeClr val="tx1"/>
                </a:solidFill>
                <a:effectLst/>
                <a:latin typeface="+mn-lt"/>
                <a:ea typeface="+mn-ea"/>
                <a:cs typeface="+mn-cs"/>
              </a:rPr>
              <a:t>2030</a:t>
            </a:r>
            <a:r>
              <a:rPr lang="zh-CN" altLang="en-US" sz="1200" b="0" i="0" kern="1200" dirty="0" smtClean="0">
                <a:solidFill>
                  <a:schemeClr val="tx1"/>
                </a:solidFill>
                <a:effectLst/>
                <a:latin typeface="+mn-lt"/>
                <a:ea typeface="+mn-ea"/>
                <a:cs typeface="+mn-cs"/>
              </a:rPr>
              <a:t>年，人工智能理论、技术与应用总体达到世界领先水平，成为世界主要人工智能创新中心。</a:t>
            </a:r>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20</a:t>
            </a:fld>
            <a:endParaRPr lang="zh-CN" altLang="en-US"/>
          </a:p>
        </p:txBody>
      </p:sp>
    </p:spTree>
    <p:extLst>
      <p:ext uri="{BB962C8B-B14F-4D97-AF65-F5344CB8AC3E}">
        <p14:creationId xmlns:p14="http://schemas.microsoft.com/office/powerpoint/2010/main" val="3193934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21</a:t>
            </a:fld>
            <a:endParaRPr lang="zh-CN" altLang="en-US"/>
          </a:p>
        </p:txBody>
      </p:sp>
    </p:spTree>
    <p:extLst>
      <p:ext uri="{BB962C8B-B14F-4D97-AF65-F5344CB8AC3E}">
        <p14:creationId xmlns:p14="http://schemas.microsoft.com/office/powerpoint/2010/main" val="10956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22</a:t>
            </a:fld>
            <a:endParaRPr lang="zh-CN" altLang="en-US"/>
          </a:p>
        </p:txBody>
      </p:sp>
    </p:spTree>
    <p:extLst>
      <p:ext uri="{BB962C8B-B14F-4D97-AF65-F5344CB8AC3E}">
        <p14:creationId xmlns:p14="http://schemas.microsoft.com/office/powerpoint/2010/main" val="2386996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23</a:t>
            </a:fld>
            <a:endParaRPr lang="zh-CN" altLang="en-US"/>
          </a:p>
        </p:txBody>
      </p:sp>
    </p:spTree>
    <p:extLst>
      <p:ext uri="{BB962C8B-B14F-4D97-AF65-F5344CB8AC3E}">
        <p14:creationId xmlns:p14="http://schemas.microsoft.com/office/powerpoint/2010/main" val="3641770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24</a:t>
            </a:fld>
            <a:endParaRPr lang="zh-CN" altLang="en-US"/>
          </a:p>
        </p:txBody>
      </p:sp>
    </p:spTree>
    <p:extLst>
      <p:ext uri="{BB962C8B-B14F-4D97-AF65-F5344CB8AC3E}">
        <p14:creationId xmlns:p14="http://schemas.microsoft.com/office/powerpoint/2010/main" val="364043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25</a:t>
            </a:fld>
            <a:endParaRPr lang="zh-CN" altLang="en-US"/>
          </a:p>
        </p:txBody>
      </p:sp>
    </p:spTree>
    <p:extLst>
      <p:ext uri="{BB962C8B-B14F-4D97-AF65-F5344CB8AC3E}">
        <p14:creationId xmlns:p14="http://schemas.microsoft.com/office/powerpoint/2010/main" val="4107706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26</a:t>
            </a:fld>
            <a:endParaRPr lang="zh-CN" altLang="en-US"/>
          </a:p>
        </p:txBody>
      </p:sp>
    </p:spTree>
    <p:extLst>
      <p:ext uri="{BB962C8B-B14F-4D97-AF65-F5344CB8AC3E}">
        <p14:creationId xmlns:p14="http://schemas.microsoft.com/office/powerpoint/2010/main" val="1252748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27</a:t>
            </a:fld>
            <a:endParaRPr lang="zh-CN" altLang="en-US"/>
          </a:p>
        </p:txBody>
      </p:sp>
    </p:spTree>
    <p:extLst>
      <p:ext uri="{BB962C8B-B14F-4D97-AF65-F5344CB8AC3E}">
        <p14:creationId xmlns:p14="http://schemas.microsoft.com/office/powerpoint/2010/main" val="922139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28</a:t>
            </a:fld>
            <a:endParaRPr lang="zh-CN" altLang="en-US"/>
          </a:p>
        </p:txBody>
      </p:sp>
    </p:spTree>
    <p:extLst>
      <p:ext uri="{BB962C8B-B14F-4D97-AF65-F5344CB8AC3E}">
        <p14:creationId xmlns:p14="http://schemas.microsoft.com/office/powerpoint/2010/main" val="3865355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29</a:t>
            </a:fld>
            <a:endParaRPr lang="zh-CN" altLang="en-US"/>
          </a:p>
        </p:txBody>
      </p:sp>
    </p:spTree>
    <p:extLst>
      <p:ext uri="{BB962C8B-B14F-4D97-AF65-F5344CB8AC3E}">
        <p14:creationId xmlns:p14="http://schemas.microsoft.com/office/powerpoint/2010/main" val="164006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a:t>
            </a:fld>
            <a:endParaRPr lang="zh-CN" altLang="en-US"/>
          </a:p>
        </p:txBody>
      </p:sp>
    </p:spTree>
    <p:extLst>
      <p:ext uri="{BB962C8B-B14F-4D97-AF65-F5344CB8AC3E}">
        <p14:creationId xmlns:p14="http://schemas.microsoft.com/office/powerpoint/2010/main" val="193091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哲学家们两千多年来一直致力于理解和解决宇宙的两大问题</a:t>
            </a:r>
            <a:r>
              <a:rPr lang="en-US" altLang="zh-CN" dirty="0" smtClean="0"/>
              <a:t>: </a:t>
            </a:r>
            <a:r>
              <a:rPr lang="zh-CN" altLang="en-US" dirty="0" smtClean="0"/>
              <a:t>人类是如何思考的</a:t>
            </a:r>
            <a:r>
              <a:rPr lang="en-US" altLang="zh-CN" dirty="0" smtClean="0"/>
              <a:t>? </a:t>
            </a:r>
            <a:r>
              <a:rPr lang="zh-CN" altLang="en-US" dirty="0" smtClean="0"/>
              <a:t>人类以外的物体是否也能够思考</a:t>
            </a:r>
            <a:r>
              <a:rPr lang="en-US" altLang="zh-CN" dirty="0" smtClean="0"/>
              <a:t>? </a:t>
            </a:r>
            <a:r>
              <a:rPr lang="zh-CN" altLang="en-US" dirty="0" smtClean="0"/>
              <a:t>至今</a:t>
            </a:r>
            <a:r>
              <a:rPr lang="en-US" altLang="zh-CN" dirty="0" smtClean="0"/>
              <a:t>, </a:t>
            </a:r>
            <a:r>
              <a:rPr lang="zh-CN" altLang="en-US" dirty="0" smtClean="0"/>
              <a:t>这两个问题依旧没有答案。</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30</a:t>
            </a:fld>
            <a:endParaRPr lang="zh-CN" altLang="en-US"/>
          </a:p>
        </p:txBody>
      </p:sp>
    </p:spTree>
    <p:extLst>
      <p:ext uri="{BB962C8B-B14F-4D97-AF65-F5344CB8AC3E}">
        <p14:creationId xmlns:p14="http://schemas.microsoft.com/office/powerpoint/2010/main" val="1362042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31</a:t>
            </a:fld>
            <a:endParaRPr lang="zh-CN" altLang="en-US"/>
          </a:p>
        </p:txBody>
      </p:sp>
    </p:spTree>
    <p:extLst>
      <p:ext uri="{BB962C8B-B14F-4D97-AF65-F5344CB8AC3E}">
        <p14:creationId xmlns:p14="http://schemas.microsoft.com/office/powerpoint/2010/main" val="3802257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en-US" sz="1200" dirty="0" smtClean="0">
                <a:latin typeface="华文仿宋" panose="02010600040101010101" pitchFamily="2" charset="-122"/>
                <a:ea typeface="华文仿宋" panose="02010600040101010101" pitchFamily="2" charset="-122"/>
              </a:rPr>
              <a:t>为了能够思考</a:t>
            </a:r>
            <a:r>
              <a:rPr lang="en-US" altLang="zh-CN" sz="1200" dirty="0" smtClean="0">
                <a:latin typeface="华文仿宋" panose="02010600040101010101" pitchFamily="2" charset="-122"/>
                <a:ea typeface="华文仿宋" panose="02010600040101010101" pitchFamily="2" charset="-122"/>
              </a:rPr>
              <a:t>, </a:t>
            </a:r>
            <a:r>
              <a:rPr lang="zh-CN" altLang="en-US" sz="1200" dirty="0" smtClean="0">
                <a:latin typeface="华文仿宋" panose="02010600040101010101" pitchFamily="2" charset="-122"/>
                <a:ea typeface="华文仿宋" panose="02010600040101010101" pitchFamily="2" charset="-122"/>
              </a:rPr>
              <a:t>人或物需要拥有像大脑那样的一个器官</a:t>
            </a:r>
            <a:r>
              <a:rPr lang="en-US" altLang="zh-CN" sz="1200" dirty="0" smtClean="0">
                <a:latin typeface="华文仿宋" panose="02010600040101010101" pitchFamily="2" charset="-122"/>
                <a:ea typeface="华文仿宋" panose="02010600040101010101" pitchFamily="2" charset="-122"/>
              </a:rPr>
              <a:t>, </a:t>
            </a:r>
            <a:r>
              <a:rPr lang="zh-CN" altLang="en-US" sz="1200" dirty="0" smtClean="0">
                <a:latin typeface="华文仿宋" panose="02010600040101010101" pitchFamily="2" charset="-122"/>
                <a:ea typeface="华文仿宋" panose="02010600040101010101" pitchFamily="2" charset="-122"/>
              </a:rPr>
              <a:t>依赖它去学习、 理解事物</a:t>
            </a:r>
            <a:r>
              <a:rPr lang="en-US" altLang="zh-CN" sz="1200" dirty="0" smtClean="0">
                <a:latin typeface="华文仿宋" panose="02010600040101010101" pitchFamily="2" charset="-122"/>
                <a:ea typeface="华文仿宋" panose="02010600040101010101" pitchFamily="2" charset="-122"/>
              </a:rPr>
              <a:t>, </a:t>
            </a:r>
            <a:r>
              <a:rPr lang="zh-CN" altLang="en-US" sz="1200" dirty="0" smtClean="0">
                <a:latin typeface="华文仿宋" panose="02010600040101010101" pitchFamily="2" charset="-122"/>
                <a:ea typeface="华文仿宋" panose="02010600040101010101" pitchFamily="2" charset="-122"/>
              </a:rPr>
              <a:t>去处理问题和做出决策。 </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32</a:t>
            </a:fld>
            <a:endParaRPr lang="zh-CN" altLang="en-US"/>
          </a:p>
        </p:txBody>
      </p:sp>
    </p:spTree>
    <p:extLst>
      <p:ext uri="{BB962C8B-B14F-4D97-AF65-F5344CB8AC3E}">
        <p14:creationId xmlns:p14="http://schemas.microsoft.com/office/powerpoint/2010/main" val="2361556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dirty="0">
              <a:latin typeface="华文仿宋" panose="02010600040101010101" pitchFamily="2" charset="-122"/>
              <a:ea typeface="华文仿宋" panose="02010600040101010101" pitchFamily="2" charset="-122"/>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33</a:t>
            </a:fld>
            <a:endParaRPr lang="zh-CN" altLang="en-US"/>
          </a:p>
        </p:txBody>
      </p:sp>
    </p:spTree>
    <p:extLst>
      <p:ext uri="{BB962C8B-B14F-4D97-AF65-F5344CB8AC3E}">
        <p14:creationId xmlns:p14="http://schemas.microsoft.com/office/powerpoint/2010/main" val="412723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34</a:t>
            </a:fld>
            <a:endParaRPr lang="zh-CN" altLang="en-US"/>
          </a:p>
        </p:txBody>
      </p:sp>
    </p:spTree>
    <p:extLst>
      <p:ext uri="{BB962C8B-B14F-4D97-AF65-F5344CB8AC3E}">
        <p14:creationId xmlns:p14="http://schemas.microsoft.com/office/powerpoint/2010/main" val="921421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35</a:t>
            </a:fld>
            <a:endParaRPr lang="zh-CN" altLang="en-US"/>
          </a:p>
        </p:txBody>
      </p:sp>
    </p:spTree>
    <p:extLst>
      <p:ext uri="{BB962C8B-B14F-4D97-AF65-F5344CB8AC3E}">
        <p14:creationId xmlns:p14="http://schemas.microsoft.com/office/powerpoint/2010/main" val="3442290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计算机视觉是使用计算机及相关设备对生物视觉的一种模拟。它的主要任务就是通过对采集的图片或视频进行处理以获得相应场景的三维信息，就像人类和许多其他类生物每天所做的那样。包括图像处理、模式识别或图像识别、景物分析、图象理解等。</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36</a:t>
            </a:fld>
            <a:endParaRPr lang="zh-CN" altLang="en-US"/>
          </a:p>
        </p:txBody>
      </p:sp>
    </p:spTree>
    <p:extLst>
      <p:ext uri="{BB962C8B-B14F-4D97-AF65-F5344CB8AC3E}">
        <p14:creationId xmlns:p14="http://schemas.microsoft.com/office/powerpoint/2010/main" val="181743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37</a:t>
            </a:fld>
            <a:endParaRPr lang="zh-CN" altLang="en-US"/>
          </a:p>
        </p:txBody>
      </p:sp>
    </p:spTree>
    <p:extLst>
      <p:ext uri="{BB962C8B-B14F-4D97-AF65-F5344CB8AC3E}">
        <p14:creationId xmlns:p14="http://schemas.microsoft.com/office/powerpoint/2010/main" val="1128877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38</a:t>
            </a:fld>
            <a:endParaRPr lang="zh-CN" altLang="en-US"/>
          </a:p>
        </p:txBody>
      </p:sp>
    </p:spTree>
    <p:extLst>
      <p:ext uri="{BB962C8B-B14F-4D97-AF65-F5344CB8AC3E}">
        <p14:creationId xmlns:p14="http://schemas.microsoft.com/office/powerpoint/2010/main" val="2135899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39</a:t>
            </a:fld>
            <a:endParaRPr lang="zh-CN" altLang="en-US"/>
          </a:p>
        </p:txBody>
      </p:sp>
    </p:spTree>
    <p:extLst>
      <p:ext uri="{BB962C8B-B14F-4D97-AF65-F5344CB8AC3E}">
        <p14:creationId xmlns:p14="http://schemas.microsoft.com/office/powerpoint/2010/main" val="81207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a:t>
            </a:fld>
            <a:endParaRPr lang="zh-CN" altLang="en-US"/>
          </a:p>
        </p:txBody>
      </p:sp>
    </p:spTree>
    <p:extLst>
      <p:ext uri="{BB962C8B-B14F-4D97-AF65-F5344CB8AC3E}">
        <p14:creationId xmlns:p14="http://schemas.microsoft.com/office/powerpoint/2010/main" val="1078792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仿宋" panose="02010600040101010101" pitchFamily="2" charset="-122"/>
                <a:ea typeface="华文仿宋" panose="02010600040101010101" pitchFamily="2" charset="-122"/>
              </a:rPr>
              <a:t>认为人类认知和思维的基本单元是符号，而认知过程就是在符号表示上的一种运算，</a:t>
            </a:r>
            <a:r>
              <a:rPr lang="zh-CN" altLang="zh-CN" sz="1200" dirty="0" smtClean="0">
                <a:latin typeface="华文仿宋" panose="02010600040101010101" pitchFamily="2" charset="-122"/>
                <a:ea typeface="华文仿宋" panose="02010600040101010101" pitchFamily="2" charset="-122"/>
              </a:rPr>
              <a:t>致力于用计算机的符号操作来模拟人的认知过程</a:t>
            </a:r>
            <a:r>
              <a:rPr lang="zh-CN" altLang="en-US" sz="1200" dirty="0" smtClean="0">
                <a:latin typeface="华文仿宋" panose="02010600040101010101" pitchFamily="2" charset="-122"/>
                <a:ea typeface="华文仿宋" panose="02010600040101010101" pitchFamily="2" charset="-122"/>
              </a:rPr>
              <a:t>，</a:t>
            </a:r>
            <a:r>
              <a:rPr lang="zh-CN" altLang="zh-CN" sz="1200" dirty="0" smtClean="0">
                <a:latin typeface="华文仿宋" panose="02010600040101010101" pitchFamily="2" charset="-122"/>
                <a:ea typeface="华文仿宋" panose="02010600040101010101" pitchFamily="2" charset="-122"/>
              </a:rPr>
              <a:t>其实质就是模拟人的左脑抽象逻辑思维，通过研究人类认知系统的功能机理，用某种符号来描述人类的认知过程，并把这种符号输入到能处理符号的计算机中，从而模拟人类的认知过程，实现人工智能。</a:t>
            </a:r>
            <a:endParaRPr lang="en-US" altLang="zh-CN" sz="1200" dirty="0" smtClean="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40</a:t>
            </a:fld>
            <a:endParaRPr lang="zh-CN" altLang="en-US"/>
          </a:p>
        </p:txBody>
      </p:sp>
    </p:spTree>
    <p:extLst>
      <p:ext uri="{BB962C8B-B14F-4D97-AF65-F5344CB8AC3E}">
        <p14:creationId xmlns:p14="http://schemas.microsoft.com/office/powerpoint/2010/main" val="3188284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41</a:t>
            </a:fld>
            <a:endParaRPr lang="zh-CN" altLang="en-US"/>
          </a:p>
        </p:txBody>
      </p:sp>
    </p:spTree>
    <p:extLst>
      <p:ext uri="{BB962C8B-B14F-4D97-AF65-F5344CB8AC3E}">
        <p14:creationId xmlns:p14="http://schemas.microsoft.com/office/powerpoint/2010/main" val="355364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华文仿宋" panose="02010600040101010101" pitchFamily="2" charset="-122"/>
                <a:ea typeface="华文仿宋" panose="02010600040101010101" pitchFamily="2" charset="-122"/>
              </a:rPr>
              <a:t>连接主义学派从神经生理学和认知科学的研究成果出发，把人的智能归结为人脑的高层活动的结果，强调智能活动是由大量简单的单元通过复杂的相互连接后并行运行的结果</a:t>
            </a:r>
            <a:r>
              <a:rPr lang="zh-CN" altLang="zh-CN" sz="1200" dirty="0" smtClean="0">
                <a:latin typeface="华文仿宋" panose="02010600040101010101" pitchFamily="2" charset="-122"/>
                <a:ea typeface="华文仿宋" panose="02010600040101010101" pitchFamily="2" charset="-122"/>
              </a:rPr>
              <a:t>。</a:t>
            </a:r>
            <a:endParaRPr lang="en-US" altLang="zh-CN" sz="1200" dirty="0" smtClean="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45</a:t>
            </a:fld>
            <a:endParaRPr lang="zh-CN" altLang="en-US"/>
          </a:p>
        </p:txBody>
      </p:sp>
    </p:spTree>
    <p:extLst>
      <p:ext uri="{BB962C8B-B14F-4D97-AF65-F5344CB8AC3E}">
        <p14:creationId xmlns:p14="http://schemas.microsoft.com/office/powerpoint/2010/main" val="4117866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r>
              <a:rPr lang="zh-CN" altLang="zh-CN" sz="1200" dirty="0" smtClean="0">
                <a:latin typeface="华文仿宋" panose="02010600040101010101" pitchFamily="2" charset="-122"/>
                <a:ea typeface="华文仿宋" panose="02010600040101010101" pitchFamily="2" charset="-122"/>
              </a:rPr>
              <a:t>行为主义又称进化主义</a:t>
            </a:r>
            <a:r>
              <a:rPr lang="en-US" altLang="zh-CN" sz="1200" dirty="0" smtClean="0">
                <a:latin typeface="华文仿宋" panose="02010600040101010101" pitchFamily="2" charset="-122"/>
                <a:ea typeface="华文仿宋" panose="02010600040101010101" pitchFamily="2" charset="-122"/>
              </a:rPr>
              <a:t>(Evolutionism)</a:t>
            </a:r>
            <a:r>
              <a:rPr lang="zh-CN" altLang="zh-CN" sz="1200" dirty="0" smtClean="0">
                <a:latin typeface="华文仿宋" panose="02010600040101010101" pitchFamily="2" charset="-122"/>
                <a:ea typeface="华文仿宋" panose="02010600040101010101" pitchFamily="2" charset="-122"/>
              </a:rPr>
              <a:t>或控制论学派</a:t>
            </a:r>
            <a:r>
              <a:rPr lang="en-US" altLang="zh-CN" sz="1200" dirty="0" smtClean="0">
                <a:latin typeface="华文仿宋" panose="02010600040101010101" pitchFamily="2" charset="-122"/>
                <a:ea typeface="华文仿宋" panose="02010600040101010101" pitchFamily="2" charset="-122"/>
              </a:rPr>
              <a:t>(</a:t>
            </a:r>
            <a:r>
              <a:rPr lang="en-US" altLang="zh-CN" sz="1200" dirty="0" err="1" smtClean="0">
                <a:latin typeface="华文仿宋" panose="02010600040101010101" pitchFamily="2" charset="-122"/>
                <a:ea typeface="华文仿宋" panose="02010600040101010101" pitchFamily="2" charset="-122"/>
              </a:rPr>
              <a:t>Cyberneticsism</a:t>
            </a:r>
            <a:r>
              <a:rPr lang="en-US" altLang="zh-CN" sz="1200" dirty="0" smtClean="0">
                <a:latin typeface="华文仿宋" panose="02010600040101010101" pitchFamily="2" charset="-122"/>
                <a:ea typeface="华文仿宋" panose="02010600040101010101" pitchFamily="2" charset="-122"/>
              </a:rPr>
              <a:t>)</a:t>
            </a:r>
            <a:r>
              <a:rPr lang="zh-CN" altLang="zh-CN" sz="1200" dirty="0" smtClean="0">
                <a:latin typeface="华文仿宋" panose="02010600040101010101" pitchFamily="2" charset="-122"/>
                <a:ea typeface="华文仿宋" panose="02010600040101010101" pitchFamily="2" charset="-122"/>
              </a:rPr>
              <a:t>，是一种基于“感知——行动”的行为智能模拟方法</a:t>
            </a:r>
            <a:r>
              <a:rPr lang="zh-CN" altLang="en-US" sz="1200" dirty="0" smtClean="0">
                <a:latin typeface="华文仿宋" panose="02010600040101010101" pitchFamily="2" charset="-122"/>
                <a:ea typeface="华文仿宋" panose="02010600040101010101" pitchFamily="2" charset="-122"/>
              </a:rPr>
              <a:t>，该学派认为行为是有机体用以适应环境变化的各种身体反应的组合，</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46</a:t>
            </a:fld>
            <a:endParaRPr lang="zh-CN" altLang="en-US"/>
          </a:p>
        </p:txBody>
      </p:sp>
    </p:spTree>
    <p:extLst>
      <p:ext uri="{BB962C8B-B14F-4D97-AF65-F5344CB8AC3E}">
        <p14:creationId xmlns:p14="http://schemas.microsoft.com/office/powerpoint/2010/main" val="3118242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47</a:t>
            </a:fld>
            <a:endParaRPr lang="zh-CN" altLang="en-US"/>
          </a:p>
        </p:txBody>
      </p:sp>
    </p:spTree>
    <p:extLst>
      <p:ext uri="{BB962C8B-B14F-4D97-AF65-F5344CB8AC3E}">
        <p14:creationId xmlns:p14="http://schemas.microsoft.com/office/powerpoint/2010/main" val="8635160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48</a:t>
            </a:fld>
            <a:endParaRPr lang="zh-CN" altLang="en-US"/>
          </a:p>
        </p:txBody>
      </p:sp>
    </p:spTree>
    <p:extLst>
      <p:ext uri="{BB962C8B-B14F-4D97-AF65-F5344CB8AC3E}">
        <p14:creationId xmlns:p14="http://schemas.microsoft.com/office/powerpoint/2010/main" val="3554698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49</a:t>
            </a:fld>
            <a:endParaRPr lang="zh-CN" altLang="en-US"/>
          </a:p>
        </p:txBody>
      </p:sp>
    </p:spTree>
    <p:extLst>
      <p:ext uri="{BB962C8B-B14F-4D97-AF65-F5344CB8AC3E}">
        <p14:creationId xmlns:p14="http://schemas.microsoft.com/office/powerpoint/2010/main" val="3843713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50</a:t>
            </a:fld>
            <a:endParaRPr lang="zh-CN" altLang="en-US"/>
          </a:p>
        </p:txBody>
      </p:sp>
    </p:spTree>
    <p:extLst>
      <p:ext uri="{BB962C8B-B14F-4D97-AF65-F5344CB8AC3E}">
        <p14:creationId xmlns:p14="http://schemas.microsoft.com/office/powerpoint/2010/main" val="3658623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51</a:t>
            </a:fld>
            <a:endParaRPr lang="zh-CN" altLang="en-US"/>
          </a:p>
        </p:txBody>
      </p:sp>
    </p:spTree>
    <p:extLst>
      <p:ext uri="{BB962C8B-B14F-4D97-AF65-F5344CB8AC3E}">
        <p14:creationId xmlns:p14="http://schemas.microsoft.com/office/powerpoint/2010/main" val="2222527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52</a:t>
            </a:fld>
            <a:endParaRPr lang="zh-CN" altLang="en-US"/>
          </a:p>
        </p:txBody>
      </p:sp>
    </p:spTree>
    <p:extLst>
      <p:ext uri="{BB962C8B-B14F-4D97-AF65-F5344CB8AC3E}">
        <p14:creationId xmlns:p14="http://schemas.microsoft.com/office/powerpoint/2010/main" val="58189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2016</a:t>
            </a:r>
            <a:r>
              <a:rPr lang="zh-CN" altLang="en-US" dirty="0" smtClean="0"/>
              <a:t>年</a:t>
            </a:r>
            <a:r>
              <a:rPr lang="en-US" altLang="zh-CN" dirty="0" smtClean="0"/>
              <a:t>3</a:t>
            </a:r>
            <a:r>
              <a:rPr lang="zh-CN" altLang="en-US" dirty="0" smtClean="0"/>
              <a:t>月</a:t>
            </a:r>
            <a:r>
              <a:rPr lang="en-US" altLang="zh-CN" dirty="0" smtClean="0"/>
              <a:t>9</a:t>
            </a:r>
            <a:r>
              <a:rPr lang="zh-CN" altLang="en-US" dirty="0" smtClean="0"/>
              <a:t>日到</a:t>
            </a:r>
            <a:r>
              <a:rPr lang="en-US" altLang="zh-CN" dirty="0" smtClean="0"/>
              <a:t>15</a:t>
            </a:r>
            <a:r>
              <a:rPr lang="zh-CN" altLang="en-US" dirty="0" smtClean="0"/>
              <a:t>日，阿尔法围棋程序挑战世界围棋冠军李世石的围棋人机大战五番棋在韩国首尔举行。比赛采用中国围棋规则，最终阿尔法围棋以</a:t>
            </a:r>
            <a:r>
              <a:rPr lang="en-US" altLang="zh-CN" dirty="0" smtClean="0"/>
              <a:t>4</a:t>
            </a:r>
            <a:r>
              <a:rPr lang="zh-CN" altLang="en-US" dirty="0" smtClean="0"/>
              <a:t>比</a:t>
            </a:r>
            <a:r>
              <a:rPr lang="en-US" altLang="zh-CN" dirty="0" smtClean="0"/>
              <a:t>1</a:t>
            </a:r>
            <a:r>
              <a:rPr lang="zh-CN" altLang="en-US" dirty="0" smtClean="0"/>
              <a:t>的总比分取得了胜利；</a:t>
            </a:r>
          </a:p>
          <a:p>
            <a:r>
              <a:rPr lang="en-US" altLang="zh-CN" dirty="0" smtClean="0"/>
              <a:t>2017</a:t>
            </a:r>
            <a:r>
              <a:rPr lang="zh-CN" altLang="en-US" dirty="0" smtClean="0"/>
              <a:t>年</a:t>
            </a:r>
            <a:r>
              <a:rPr lang="en-US" altLang="zh-CN" dirty="0" smtClean="0"/>
              <a:t>5</a:t>
            </a:r>
            <a:r>
              <a:rPr lang="zh-CN" altLang="en-US" dirty="0" smtClean="0"/>
              <a:t>月</a:t>
            </a:r>
            <a:r>
              <a:rPr lang="en-US" altLang="zh-CN" dirty="0" smtClean="0"/>
              <a:t>23</a:t>
            </a:r>
            <a:r>
              <a:rPr lang="zh-CN" altLang="en-US" dirty="0" smtClean="0"/>
              <a:t>日到</a:t>
            </a:r>
            <a:r>
              <a:rPr lang="en-US" altLang="zh-CN" dirty="0" smtClean="0"/>
              <a:t>27</a:t>
            </a:r>
            <a:r>
              <a:rPr lang="zh-CN" altLang="en-US" dirty="0" smtClean="0"/>
              <a:t>日，在中国乌镇围棋峰会上，阿尔法围棋以</a:t>
            </a:r>
            <a:r>
              <a:rPr lang="en-US" altLang="zh-CN" dirty="0" smtClean="0"/>
              <a:t>3</a:t>
            </a:r>
            <a:r>
              <a:rPr lang="zh-CN" altLang="en-US" dirty="0" smtClean="0"/>
              <a:t>比</a:t>
            </a:r>
            <a:r>
              <a:rPr lang="en-US" altLang="zh-CN" dirty="0" smtClean="0"/>
              <a:t>0</a:t>
            </a:r>
            <a:r>
              <a:rPr lang="zh-CN" altLang="en-US" dirty="0" smtClean="0"/>
              <a:t>的总比分战胜排名世界第一的世界围棋冠军柯洁</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a:t>
            </a:fld>
            <a:endParaRPr lang="zh-CN" altLang="en-US"/>
          </a:p>
        </p:txBody>
      </p:sp>
    </p:spTree>
    <p:extLst>
      <p:ext uri="{BB962C8B-B14F-4D97-AF65-F5344CB8AC3E}">
        <p14:creationId xmlns:p14="http://schemas.microsoft.com/office/powerpoint/2010/main" val="1792749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53</a:t>
            </a:fld>
            <a:endParaRPr lang="zh-CN" altLang="en-US"/>
          </a:p>
        </p:txBody>
      </p:sp>
    </p:spTree>
    <p:extLst>
      <p:ext uri="{BB962C8B-B14F-4D97-AF65-F5344CB8AC3E}">
        <p14:creationId xmlns:p14="http://schemas.microsoft.com/office/powerpoint/2010/main" val="2176271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54</a:t>
            </a:fld>
            <a:endParaRPr lang="zh-CN" altLang="en-US"/>
          </a:p>
        </p:txBody>
      </p:sp>
    </p:spTree>
    <p:extLst>
      <p:ext uri="{BB962C8B-B14F-4D97-AF65-F5344CB8AC3E}">
        <p14:creationId xmlns:p14="http://schemas.microsoft.com/office/powerpoint/2010/main" val="2066132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55</a:t>
            </a:fld>
            <a:endParaRPr lang="zh-CN" altLang="en-US"/>
          </a:p>
        </p:txBody>
      </p:sp>
    </p:spTree>
    <p:extLst>
      <p:ext uri="{BB962C8B-B14F-4D97-AF65-F5344CB8AC3E}">
        <p14:creationId xmlns:p14="http://schemas.microsoft.com/office/powerpoint/2010/main" val="3242370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56</a:t>
            </a:fld>
            <a:endParaRPr lang="zh-CN" altLang="en-US"/>
          </a:p>
        </p:txBody>
      </p:sp>
    </p:spTree>
    <p:extLst>
      <p:ext uri="{BB962C8B-B14F-4D97-AF65-F5344CB8AC3E}">
        <p14:creationId xmlns:p14="http://schemas.microsoft.com/office/powerpoint/2010/main" val="485281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57</a:t>
            </a:fld>
            <a:endParaRPr lang="zh-CN" altLang="en-US"/>
          </a:p>
        </p:txBody>
      </p:sp>
    </p:spTree>
    <p:extLst>
      <p:ext uri="{BB962C8B-B14F-4D97-AF65-F5344CB8AC3E}">
        <p14:creationId xmlns:p14="http://schemas.microsoft.com/office/powerpoint/2010/main" val="2751405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58</a:t>
            </a:fld>
            <a:endParaRPr lang="zh-CN" altLang="en-US"/>
          </a:p>
        </p:txBody>
      </p:sp>
    </p:spTree>
    <p:extLst>
      <p:ext uri="{BB962C8B-B14F-4D97-AF65-F5344CB8AC3E}">
        <p14:creationId xmlns:p14="http://schemas.microsoft.com/office/powerpoint/2010/main" val="1974211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59</a:t>
            </a:fld>
            <a:endParaRPr lang="zh-CN" altLang="en-US"/>
          </a:p>
        </p:txBody>
      </p:sp>
    </p:spTree>
    <p:extLst>
      <p:ext uri="{BB962C8B-B14F-4D97-AF65-F5344CB8AC3E}">
        <p14:creationId xmlns:p14="http://schemas.microsoft.com/office/powerpoint/2010/main" val="1560931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60</a:t>
            </a:fld>
            <a:endParaRPr lang="zh-CN" altLang="en-US"/>
          </a:p>
        </p:txBody>
      </p:sp>
    </p:spTree>
    <p:extLst>
      <p:ext uri="{BB962C8B-B14F-4D97-AF65-F5344CB8AC3E}">
        <p14:creationId xmlns:p14="http://schemas.microsoft.com/office/powerpoint/2010/main" val="42463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61</a:t>
            </a:fld>
            <a:endParaRPr lang="zh-CN" altLang="en-US"/>
          </a:p>
        </p:txBody>
      </p:sp>
    </p:spTree>
    <p:extLst>
      <p:ext uri="{BB962C8B-B14F-4D97-AF65-F5344CB8AC3E}">
        <p14:creationId xmlns:p14="http://schemas.microsoft.com/office/powerpoint/2010/main" val="1020405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62</a:t>
            </a:fld>
            <a:endParaRPr lang="zh-CN" altLang="en-US"/>
          </a:p>
        </p:txBody>
      </p:sp>
    </p:spTree>
    <p:extLst>
      <p:ext uri="{BB962C8B-B14F-4D97-AF65-F5344CB8AC3E}">
        <p14:creationId xmlns:p14="http://schemas.microsoft.com/office/powerpoint/2010/main" val="82033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a:t>
            </a:fld>
            <a:endParaRPr lang="zh-CN" altLang="en-US"/>
          </a:p>
        </p:txBody>
      </p:sp>
    </p:spTree>
    <p:extLst>
      <p:ext uri="{BB962C8B-B14F-4D97-AF65-F5344CB8AC3E}">
        <p14:creationId xmlns:p14="http://schemas.microsoft.com/office/powerpoint/2010/main" val="37810797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63</a:t>
            </a:fld>
            <a:endParaRPr lang="zh-CN" altLang="en-US"/>
          </a:p>
        </p:txBody>
      </p:sp>
    </p:spTree>
    <p:extLst>
      <p:ext uri="{BB962C8B-B14F-4D97-AF65-F5344CB8AC3E}">
        <p14:creationId xmlns:p14="http://schemas.microsoft.com/office/powerpoint/2010/main" val="2351374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64</a:t>
            </a:fld>
            <a:endParaRPr lang="zh-CN" altLang="en-US"/>
          </a:p>
        </p:txBody>
      </p:sp>
    </p:spTree>
    <p:extLst>
      <p:ext uri="{BB962C8B-B14F-4D97-AF65-F5344CB8AC3E}">
        <p14:creationId xmlns:p14="http://schemas.microsoft.com/office/powerpoint/2010/main" val="41107471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65</a:t>
            </a:fld>
            <a:endParaRPr lang="zh-CN" altLang="en-US"/>
          </a:p>
        </p:txBody>
      </p:sp>
    </p:spTree>
    <p:extLst>
      <p:ext uri="{BB962C8B-B14F-4D97-AF65-F5344CB8AC3E}">
        <p14:creationId xmlns:p14="http://schemas.microsoft.com/office/powerpoint/2010/main" val="1390565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66</a:t>
            </a:fld>
            <a:endParaRPr lang="zh-CN" altLang="en-US"/>
          </a:p>
        </p:txBody>
      </p:sp>
    </p:spTree>
    <p:extLst>
      <p:ext uri="{BB962C8B-B14F-4D97-AF65-F5344CB8AC3E}">
        <p14:creationId xmlns:p14="http://schemas.microsoft.com/office/powerpoint/2010/main" val="689761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67</a:t>
            </a:fld>
            <a:endParaRPr lang="zh-CN" altLang="en-US"/>
          </a:p>
        </p:txBody>
      </p:sp>
    </p:spTree>
    <p:extLst>
      <p:ext uri="{BB962C8B-B14F-4D97-AF65-F5344CB8AC3E}">
        <p14:creationId xmlns:p14="http://schemas.microsoft.com/office/powerpoint/2010/main" val="9037296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68</a:t>
            </a:fld>
            <a:endParaRPr lang="zh-CN" altLang="en-US"/>
          </a:p>
        </p:txBody>
      </p:sp>
    </p:spTree>
    <p:extLst>
      <p:ext uri="{BB962C8B-B14F-4D97-AF65-F5344CB8AC3E}">
        <p14:creationId xmlns:p14="http://schemas.microsoft.com/office/powerpoint/2010/main" val="3587627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69</a:t>
            </a:fld>
            <a:endParaRPr lang="zh-CN" altLang="en-US"/>
          </a:p>
        </p:txBody>
      </p:sp>
    </p:spTree>
    <p:extLst>
      <p:ext uri="{BB962C8B-B14F-4D97-AF65-F5344CB8AC3E}">
        <p14:creationId xmlns:p14="http://schemas.microsoft.com/office/powerpoint/2010/main" val="3627268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70</a:t>
            </a:fld>
            <a:endParaRPr lang="zh-CN" altLang="en-US"/>
          </a:p>
        </p:txBody>
      </p:sp>
    </p:spTree>
    <p:extLst>
      <p:ext uri="{BB962C8B-B14F-4D97-AF65-F5344CB8AC3E}">
        <p14:creationId xmlns:p14="http://schemas.microsoft.com/office/powerpoint/2010/main" val="3388347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71</a:t>
            </a:fld>
            <a:endParaRPr lang="zh-CN" altLang="en-US"/>
          </a:p>
        </p:txBody>
      </p:sp>
    </p:spTree>
    <p:extLst>
      <p:ext uri="{BB962C8B-B14F-4D97-AF65-F5344CB8AC3E}">
        <p14:creationId xmlns:p14="http://schemas.microsoft.com/office/powerpoint/2010/main" val="39361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72</a:t>
            </a:fld>
            <a:endParaRPr lang="zh-CN" altLang="en-US"/>
          </a:p>
        </p:txBody>
      </p:sp>
    </p:spTree>
    <p:extLst>
      <p:ext uri="{BB962C8B-B14F-4D97-AF65-F5344CB8AC3E}">
        <p14:creationId xmlns:p14="http://schemas.microsoft.com/office/powerpoint/2010/main" val="76322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共</a:t>
            </a:r>
            <a:r>
              <a:rPr lang="en-US" altLang="zh-CN" dirty="0" smtClean="0"/>
              <a:t>540</a:t>
            </a:r>
            <a:r>
              <a:rPr lang="zh-CN" altLang="en-US" dirty="0" smtClean="0"/>
              <a:t>字配发</a:t>
            </a:r>
            <a:r>
              <a:rPr lang="en-US" altLang="zh-CN" dirty="0" smtClean="0"/>
              <a:t>4</a:t>
            </a:r>
            <a:r>
              <a:rPr lang="zh-CN" altLang="en-US" dirty="0" smtClean="0"/>
              <a:t>张图片，包括速报参数、震中地形、热力人口、周边村镇、周边县区、历史地震、震中简介、震中天气等十几项内容。</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a:t>
            </a:fld>
            <a:endParaRPr lang="zh-CN" altLang="en-US"/>
          </a:p>
        </p:txBody>
      </p:sp>
    </p:spTree>
    <p:extLst>
      <p:ext uri="{BB962C8B-B14F-4D97-AF65-F5344CB8AC3E}">
        <p14:creationId xmlns:p14="http://schemas.microsoft.com/office/powerpoint/2010/main" val="2993482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73</a:t>
            </a:fld>
            <a:endParaRPr lang="zh-CN" altLang="en-US"/>
          </a:p>
        </p:txBody>
      </p:sp>
    </p:spTree>
    <p:extLst>
      <p:ext uri="{BB962C8B-B14F-4D97-AF65-F5344CB8AC3E}">
        <p14:creationId xmlns:p14="http://schemas.microsoft.com/office/powerpoint/2010/main" val="15542803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74</a:t>
            </a:fld>
            <a:endParaRPr lang="zh-CN" altLang="en-US"/>
          </a:p>
        </p:txBody>
      </p:sp>
    </p:spTree>
    <p:extLst>
      <p:ext uri="{BB962C8B-B14F-4D97-AF65-F5344CB8AC3E}">
        <p14:creationId xmlns:p14="http://schemas.microsoft.com/office/powerpoint/2010/main" val="34196685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75</a:t>
            </a:fld>
            <a:endParaRPr lang="zh-CN" altLang="en-US"/>
          </a:p>
        </p:txBody>
      </p:sp>
    </p:spTree>
    <p:extLst>
      <p:ext uri="{BB962C8B-B14F-4D97-AF65-F5344CB8AC3E}">
        <p14:creationId xmlns:p14="http://schemas.microsoft.com/office/powerpoint/2010/main" val="32431564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76</a:t>
            </a:fld>
            <a:endParaRPr lang="zh-CN" altLang="en-US"/>
          </a:p>
        </p:txBody>
      </p:sp>
    </p:spTree>
    <p:extLst>
      <p:ext uri="{BB962C8B-B14F-4D97-AF65-F5344CB8AC3E}">
        <p14:creationId xmlns:p14="http://schemas.microsoft.com/office/powerpoint/2010/main" val="158254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8</a:t>
            </a:fld>
            <a:endParaRPr lang="zh-CN" altLang="en-US"/>
          </a:p>
        </p:txBody>
      </p:sp>
    </p:spTree>
    <p:extLst>
      <p:ext uri="{BB962C8B-B14F-4D97-AF65-F5344CB8AC3E}">
        <p14:creationId xmlns:p14="http://schemas.microsoft.com/office/powerpoint/2010/main" val="4044189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a:t>
            </a:fld>
            <a:endParaRPr lang="zh-CN" altLang="en-US"/>
          </a:p>
        </p:txBody>
      </p:sp>
    </p:spTree>
    <p:extLst>
      <p:ext uri="{BB962C8B-B14F-4D97-AF65-F5344CB8AC3E}">
        <p14:creationId xmlns:p14="http://schemas.microsoft.com/office/powerpoint/2010/main" val="165574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3/15/2018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B80C674-7DFC-42FE-B9CD-82963CDB1557}"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076456F-F47D-4F25-8053-2A695DA0CA7D}"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D6C7379-69CC-4837-9905-BEBA22830C8A}"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9EB8B7E-8AEE-4F10-BFEE-C999AD004D36}"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8668F3F9-58BC-440B-B37B-805B9055EF92}" type="datetimeFigureOut">
              <a:rPr lang="en-US" dirty="0"/>
              <a:t>3/15/2018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0D5A53AF-48EA-489D-8260-9DCAB666386A}" type="datetimeFigureOut">
              <a:rPr lang="en-US" dirty="0"/>
              <a:t>3/15/2018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3/15/2018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3/15/2018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3/15/2018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3/15/2018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120000" y="2505075"/>
            <a:ext cx="5025216"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6" name="Content Placeholder 5"/>
          <p:cNvSpPr>
            <a:spLocks noGrp="1"/>
          </p:cNvSpPr>
          <p:nvPr>
            <p:ph sz="quarter" idx="4"/>
          </p:nvPr>
        </p:nvSpPr>
        <p:spPr>
          <a:xfrm>
            <a:off x="6319840" y="2505075"/>
            <a:ext cx="503554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3/15/2018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3/15/2018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3/15/2018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7D1BD23-6E54-4D9D-AD88-A2813C73CC25}"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471A834-4F3C-4AF9-9C74-05EC35A0F292}" type="datetimeFigureOut">
              <a:rPr lang="en-US" dirty="0"/>
              <a:t>3/15/2018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3/15/2018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4.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www.kedo.gov.cn/upload/resources/image/2017/07/19/160229.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638269" y="2548327"/>
            <a:ext cx="6505731" cy="1264141"/>
          </a:xfrm>
        </p:spPr>
        <p:txBody>
          <a:bodyPr>
            <a:normAutofit/>
          </a:bodyPr>
          <a:lstStyle/>
          <a:p>
            <a:pPr algn="ctr"/>
            <a:r>
              <a:rPr lang="zh-CN" altLang="en-US" sz="4800" b="1" dirty="0" smtClean="0">
                <a:latin typeface="黑体" panose="02010609060101010101" pitchFamily="49" charset="-122"/>
                <a:ea typeface="黑体" panose="02010609060101010101" pitchFamily="49" charset="-122"/>
              </a:rPr>
              <a:t>遇 见 人 工 智 能</a:t>
            </a:r>
            <a:endParaRPr lang="zh-CN" altLang="en-US" sz="4800" b="1" dirty="0">
              <a:latin typeface="黑体" panose="02010609060101010101" pitchFamily="49" charset="-122"/>
              <a:ea typeface="黑体" panose="02010609060101010101" pitchFamily="49" charset="-122"/>
            </a:endParaRPr>
          </a:p>
        </p:txBody>
      </p:sp>
      <p:sp>
        <p:nvSpPr>
          <p:cNvPr id="5" name="文本框 4"/>
          <p:cNvSpPr txBox="1"/>
          <p:nvPr/>
        </p:nvSpPr>
        <p:spPr>
          <a:xfrm>
            <a:off x="5359053" y="4090329"/>
            <a:ext cx="1415772" cy="584775"/>
          </a:xfrm>
          <a:prstGeom prst="rect">
            <a:avLst/>
          </a:prstGeom>
          <a:noFill/>
        </p:spPr>
        <p:txBody>
          <a:bodyPr wrap="none" rtlCol="0">
            <a:spAutoFit/>
          </a:bodyPr>
          <a:lstStyle/>
          <a:p>
            <a:r>
              <a:rPr lang="zh-CN" altLang="en-US" sz="3200" dirty="0" smtClean="0"/>
              <a:t>罗明勇</a:t>
            </a:r>
            <a:endParaRPr lang="zh-CN" altLang="en-US" sz="3200" dirty="0"/>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53" y="284501"/>
            <a:ext cx="5175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946878" y="261704"/>
            <a:ext cx="3877985" cy="461665"/>
          </a:xfrm>
          <a:prstGeom prst="rect">
            <a:avLst/>
          </a:prstGeom>
          <a:noFill/>
        </p:spPr>
        <p:txBody>
          <a:bodyPr wrap="none" rtlCol="0">
            <a:spAutoFit/>
          </a:bodyPr>
          <a:lstStyle/>
          <a:p>
            <a:r>
              <a:rPr lang="zh-CN" altLang="en-US" sz="2400" b="1" dirty="0" smtClean="0"/>
              <a:t>北京师范大学第二附属中学</a:t>
            </a:r>
            <a:endParaRPr lang="zh-CN" altLang="en-US" sz="2400" b="1" dirty="0"/>
          </a:p>
        </p:txBody>
      </p:sp>
      <p:sp>
        <p:nvSpPr>
          <p:cNvPr id="9" name="文本框 8"/>
          <p:cNvSpPr txBox="1"/>
          <p:nvPr/>
        </p:nvSpPr>
        <p:spPr>
          <a:xfrm>
            <a:off x="4305880" y="5052651"/>
            <a:ext cx="3522118" cy="584775"/>
          </a:xfrm>
          <a:prstGeom prst="rect">
            <a:avLst/>
          </a:prstGeom>
          <a:noFill/>
        </p:spPr>
        <p:txBody>
          <a:bodyPr wrap="none" rtlCol="0">
            <a:spAutoFit/>
          </a:bodyPr>
          <a:lstStyle/>
          <a:p>
            <a:r>
              <a:rPr lang="en-US" altLang="zh-CN" sz="3200" dirty="0" smtClean="0">
                <a:latin typeface="+mn-ea"/>
              </a:rPr>
              <a:t>luomyong@163.com</a:t>
            </a:r>
            <a:endParaRPr lang="zh-CN" altLang="en-US" sz="3200" dirty="0">
              <a:latin typeface="+mn-ea"/>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534" y="5087100"/>
            <a:ext cx="3116784" cy="1770900"/>
          </a:xfrm>
          <a:prstGeom prst="rect">
            <a:avLst/>
          </a:prstGeom>
        </p:spPr>
      </p:pic>
    </p:spTree>
    <p:extLst>
      <p:ext uri="{BB962C8B-B14F-4D97-AF65-F5344CB8AC3E}">
        <p14:creationId xmlns:p14="http://schemas.microsoft.com/office/powerpoint/2010/main" val="4251419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912" y="1686394"/>
            <a:ext cx="4471589" cy="297919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22" y="1686394"/>
            <a:ext cx="4468794" cy="2979196"/>
          </a:xfrm>
          <a:prstGeom prst="rect">
            <a:avLst/>
          </a:prstGeom>
        </p:spPr>
      </p:pic>
      <p:sp>
        <p:nvSpPr>
          <p:cNvPr id="11" name="文本框 10"/>
          <p:cNvSpPr txBox="1"/>
          <p:nvPr/>
        </p:nvSpPr>
        <p:spPr>
          <a:xfrm>
            <a:off x="3694385" y="613791"/>
            <a:ext cx="5262979" cy="646331"/>
          </a:xfrm>
          <a:prstGeom prst="rect">
            <a:avLst/>
          </a:prstGeom>
          <a:noFill/>
        </p:spPr>
        <p:txBody>
          <a:bodyPr wrap="none" rtlCol="0">
            <a:spAutoFit/>
          </a:bodyPr>
          <a:lstStyle/>
          <a:p>
            <a:r>
              <a:rPr lang="zh-CN" altLang="en-US" sz="3600" dirty="0" smtClean="0">
                <a:latin typeface="黑体" panose="02010609060101010101" pitchFamily="49" charset="-122"/>
                <a:ea typeface="黑体" panose="02010609060101010101" pitchFamily="49" charset="-122"/>
              </a:rPr>
              <a:t>高考机器人 </a:t>
            </a:r>
            <a:r>
              <a:rPr lang="en-US" altLang="zh-CN" sz="3600" dirty="0" smtClean="0">
                <a:latin typeface="黑体" panose="02010609060101010101" pitchFamily="49" charset="-122"/>
                <a:ea typeface="黑体" panose="02010609060101010101" pitchFamily="49" charset="-122"/>
              </a:rPr>
              <a:t>PK </a:t>
            </a:r>
            <a:r>
              <a:rPr lang="zh-CN" altLang="en-US" sz="3600" dirty="0" smtClean="0">
                <a:latin typeface="黑体" panose="02010609060101010101" pitchFamily="49" charset="-122"/>
                <a:ea typeface="黑体" panose="02010609060101010101" pitchFamily="49" charset="-122"/>
              </a:rPr>
              <a:t>高考考生</a:t>
            </a:r>
            <a:endParaRPr lang="zh-CN" altLang="en-US" sz="3600" dirty="0">
              <a:latin typeface="黑体" panose="02010609060101010101" pitchFamily="49" charset="-122"/>
              <a:ea typeface="黑体" panose="02010609060101010101" pitchFamily="49" charset="-122"/>
            </a:endParaRPr>
          </a:p>
        </p:txBody>
      </p:sp>
      <p:sp>
        <p:nvSpPr>
          <p:cNvPr id="12" name="文本框 11"/>
          <p:cNvSpPr txBox="1"/>
          <p:nvPr/>
        </p:nvSpPr>
        <p:spPr>
          <a:xfrm>
            <a:off x="1094282" y="4871804"/>
            <a:ext cx="4467069" cy="1200329"/>
          </a:xfrm>
          <a:prstGeom prst="rect">
            <a:avLst/>
          </a:prstGeom>
          <a:noFill/>
        </p:spPr>
        <p:txBody>
          <a:bodyPr wrap="square" rtlCol="0">
            <a:spAutoFit/>
          </a:bodyPr>
          <a:lstStyle/>
          <a:p>
            <a:pPr algn="ctr"/>
            <a:r>
              <a:rPr lang="zh-CN" altLang="en-US" sz="2400" dirty="0" smtClean="0">
                <a:latin typeface="华文宋体" panose="02010600040101010101" pitchFamily="2" charset="-122"/>
                <a:ea typeface="华文宋体" panose="02010600040101010101" pitchFamily="2" charset="-122"/>
              </a:rPr>
              <a:t>准星数学高考机器人</a:t>
            </a:r>
            <a:r>
              <a:rPr lang="en-US" altLang="zh-CN" sz="2400" dirty="0">
                <a:latin typeface="华文宋体" panose="02010600040101010101" pitchFamily="2" charset="-122"/>
                <a:ea typeface="华文宋体" panose="02010600040101010101" pitchFamily="2" charset="-122"/>
              </a:rPr>
              <a:t>AI-MATHS</a:t>
            </a:r>
            <a:r>
              <a:rPr lang="zh-CN" altLang="en-US" sz="2400" dirty="0">
                <a:latin typeface="华文宋体" panose="02010600040101010101" pitchFamily="2" charset="-122"/>
                <a:ea typeface="华文宋体" panose="02010600040101010101" pitchFamily="2" charset="-122"/>
              </a:rPr>
              <a:t>挑战</a:t>
            </a:r>
            <a:r>
              <a:rPr lang="zh-CN" altLang="en-US" sz="2400" dirty="0" smtClean="0">
                <a:latin typeface="华文宋体" panose="02010600040101010101" pitchFamily="2" charset="-122"/>
                <a:ea typeface="华文宋体" panose="02010600040101010101" pitchFamily="2" charset="-122"/>
              </a:rPr>
              <a:t>了全国文科</a:t>
            </a:r>
            <a:r>
              <a:rPr lang="zh-CN" altLang="en-US" sz="2400" dirty="0">
                <a:latin typeface="华文宋体" panose="02010600040101010101" pitchFamily="2" charset="-122"/>
                <a:ea typeface="华文宋体" panose="02010600040101010101" pitchFamily="2" charset="-122"/>
              </a:rPr>
              <a:t>数学</a:t>
            </a:r>
            <a:r>
              <a:rPr lang="zh-CN" altLang="en-US" sz="2400" dirty="0" smtClean="0">
                <a:latin typeface="华文宋体" panose="02010600040101010101" pitchFamily="2" charset="-122"/>
                <a:ea typeface="华文宋体" panose="02010600040101010101" pitchFamily="2" charset="-122"/>
              </a:rPr>
              <a:t>卷一与卷二，分别获</a:t>
            </a:r>
            <a:r>
              <a:rPr lang="en-US" altLang="zh-CN" sz="2400" dirty="0" smtClean="0">
                <a:latin typeface="华文宋体" panose="02010600040101010101" pitchFamily="2" charset="-122"/>
                <a:ea typeface="华文宋体" panose="02010600040101010101" pitchFamily="2" charset="-122"/>
              </a:rPr>
              <a:t>105</a:t>
            </a:r>
            <a:r>
              <a:rPr lang="zh-CN" altLang="en-US" sz="2400" dirty="0">
                <a:latin typeface="华文宋体" panose="02010600040101010101" pitchFamily="2" charset="-122"/>
                <a:ea typeface="华文宋体" panose="02010600040101010101" pitchFamily="2" charset="-122"/>
              </a:rPr>
              <a:t>分和</a:t>
            </a:r>
            <a:r>
              <a:rPr lang="en-US" altLang="zh-CN" sz="2400" dirty="0">
                <a:latin typeface="华文宋体" panose="02010600040101010101" pitchFamily="2" charset="-122"/>
                <a:ea typeface="华文宋体" panose="02010600040101010101" pitchFamily="2" charset="-122"/>
              </a:rPr>
              <a:t>100</a:t>
            </a:r>
            <a:r>
              <a:rPr lang="zh-CN" altLang="en-US" sz="2400" dirty="0" smtClean="0">
                <a:latin typeface="华文宋体" panose="02010600040101010101" pitchFamily="2" charset="-122"/>
                <a:ea typeface="华文宋体" panose="02010600040101010101" pitchFamily="2" charset="-122"/>
              </a:rPr>
              <a:t>分。</a:t>
            </a:r>
            <a:endParaRPr lang="zh-CN" altLang="en-US" sz="2400" dirty="0">
              <a:latin typeface="华文宋体" panose="02010600040101010101" pitchFamily="2" charset="-122"/>
              <a:ea typeface="华文宋体" panose="02010600040101010101" pitchFamily="2" charset="-122"/>
            </a:endParaRPr>
          </a:p>
        </p:txBody>
      </p:sp>
      <p:sp>
        <p:nvSpPr>
          <p:cNvPr id="14" name="矩形 13"/>
          <p:cNvSpPr/>
          <p:nvPr/>
        </p:nvSpPr>
        <p:spPr>
          <a:xfrm>
            <a:off x="6325875" y="4871804"/>
            <a:ext cx="4271661" cy="830997"/>
          </a:xfrm>
          <a:prstGeom prst="rect">
            <a:avLst/>
          </a:prstGeom>
        </p:spPr>
        <p:txBody>
          <a:bodyPr wrap="square">
            <a:spAutoFit/>
          </a:bodyPr>
          <a:lstStyle/>
          <a:p>
            <a:pPr algn="ctr"/>
            <a:r>
              <a:rPr lang="zh-CN" altLang="en-US" sz="2400" dirty="0">
                <a:latin typeface="华文宋体" panose="02010600040101010101" pitchFamily="2" charset="-122"/>
                <a:ea typeface="华文宋体" panose="02010600040101010101" pitchFamily="2" charset="-122"/>
              </a:rPr>
              <a:t>学霸君机器人Aidam参加2017高考数学考试 获得134</a:t>
            </a:r>
            <a:r>
              <a:rPr lang="zh-CN" altLang="en-US" sz="2400" dirty="0" smtClean="0">
                <a:latin typeface="华文宋体" panose="02010600040101010101" pitchFamily="2" charset="-122"/>
                <a:ea typeface="华文宋体" panose="02010600040101010101" pitchFamily="2" charset="-122"/>
              </a:rPr>
              <a:t>分。</a:t>
            </a:r>
            <a:endParaRPr lang="zh-CN" altLang="en-US" sz="2400" dirty="0">
              <a:latin typeface="华文宋体" panose="02010600040101010101" pitchFamily="2" charset="-122"/>
              <a:ea typeface="华文宋体" panose="02010600040101010101" pitchFamily="2" charset="-122"/>
            </a:endParaRPr>
          </a:p>
        </p:txBody>
      </p:sp>
    </p:spTree>
    <p:extLst>
      <p:ext uri="{BB962C8B-B14F-4D97-AF65-F5344CB8AC3E}">
        <p14:creationId xmlns:p14="http://schemas.microsoft.com/office/powerpoint/2010/main" val="39268255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34320" y="250275"/>
            <a:ext cx="9773588" cy="675891"/>
          </a:xfrm>
          <a:prstGeom prst="rect">
            <a:avLst/>
          </a:prstGeom>
          <a:noFill/>
        </p:spPr>
        <p:txBody>
          <a:bodyPr wrap="square" rtlCol="0">
            <a:spAutoFit/>
          </a:bodyPr>
          <a:lstStyle/>
          <a:p>
            <a:pPr>
              <a:lnSpc>
                <a:spcPct val="150000"/>
              </a:lnSpc>
            </a:pPr>
            <a:r>
              <a:rPr lang="zh-CN" altLang="en-US" sz="2800" dirty="0" smtClean="0"/>
              <a:t>机器翻译</a:t>
            </a:r>
            <a:r>
              <a:rPr lang="zh-CN" altLang="en-US" sz="2800" dirty="0"/>
              <a:t>、智能家居、智能机器人</a:t>
            </a:r>
            <a:r>
              <a:rPr lang="zh-CN" altLang="en-US" sz="2800" dirty="0" smtClean="0"/>
              <a:t>、无人机</a:t>
            </a:r>
            <a:r>
              <a:rPr lang="zh-CN" altLang="en-US" sz="2800" dirty="0"/>
              <a:t>、智能</a:t>
            </a:r>
            <a:r>
              <a:rPr lang="zh-CN" altLang="en-US" sz="2800" dirty="0" smtClean="0"/>
              <a:t>搜索</a:t>
            </a:r>
            <a:r>
              <a:rPr lang="en-US" altLang="zh-CN" sz="2800" dirty="0" smtClean="0"/>
              <a:t>……</a:t>
            </a:r>
            <a:endParaRPr lang="zh-CN" altLang="en-US" sz="28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686" y="3291670"/>
            <a:ext cx="4445845" cy="3168675"/>
          </a:xfrm>
          <a:prstGeom prst="rect">
            <a:avLst/>
          </a:prstGeom>
        </p:spPr>
      </p:pic>
      <p:pic>
        <p:nvPicPr>
          <p:cNvPr id="6" name="图片 5"/>
          <p:cNvPicPr>
            <a:picLocks noChangeAspect="1"/>
          </p:cNvPicPr>
          <p:nvPr/>
        </p:nvPicPr>
        <p:blipFill>
          <a:blip r:embed="rId4"/>
          <a:stretch>
            <a:fillRect/>
          </a:stretch>
        </p:blipFill>
        <p:spPr>
          <a:xfrm>
            <a:off x="1683686" y="1161975"/>
            <a:ext cx="4445845" cy="2064143"/>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880" y="1161975"/>
            <a:ext cx="3086825" cy="5285659"/>
          </a:xfrm>
          <a:prstGeom prst="rect">
            <a:avLst/>
          </a:prstGeom>
        </p:spPr>
      </p:pic>
    </p:spTree>
    <p:extLst>
      <p:ext uri="{BB962C8B-B14F-4D97-AF65-F5344CB8AC3E}">
        <p14:creationId xmlns:p14="http://schemas.microsoft.com/office/powerpoint/2010/main" val="37926159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072" y="298238"/>
            <a:ext cx="5718928" cy="2677498"/>
          </a:xfrm>
          <a:prstGeom prst="rect">
            <a:avLst/>
          </a:prstGeom>
        </p:spPr>
      </p:pic>
      <p:sp>
        <p:nvSpPr>
          <p:cNvPr id="5" name="文本框 4"/>
          <p:cNvSpPr txBox="1"/>
          <p:nvPr/>
        </p:nvSpPr>
        <p:spPr>
          <a:xfrm>
            <a:off x="2053652" y="4294682"/>
            <a:ext cx="2031325" cy="646331"/>
          </a:xfrm>
          <a:prstGeom prst="rect">
            <a:avLst/>
          </a:prstGeom>
          <a:noFill/>
        </p:spPr>
        <p:txBody>
          <a:bodyPr wrap="none" rtlCol="0">
            <a:spAutoFit/>
          </a:bodyPr>
          <a:lstStyle/>
          <a:p>
            <a:r>
              <a:rPr lang="zh-CN" altLang="en-US" sz="3600" dirty="0" smtClean="0"/>
              <a:t>无人驾驶</a:t>
            </a:r>
            <a:endParaRPr lang="zh-CN" altLang="en-US" sz="3600" dirty="0"/>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267" y="2975736"/>
            <a:ext cx="5641298" cy="3758514"/>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41" y="298238"/>
            <a:ext cx="5959194" cy="3752430"/>
          </a:xfrm>
          <a:prstGeom prst="rect">
            <a:avLst/>
          </a:prstGeom>
        </p:spPr>
      </p:pic>
      <p:sp>
        <p:nvSpPr>
          <p:cNvPr id="14" name="矩形 13"/>
          <p:cNvSpPr/>
          <p:nvPr/>
        </p:nvSpPr>
        <p:spPr>
          <a:xfrm>
            <a:off x="634584" y="5185027"/>
            <a:ext cx="5039193" cy="1141338"/>
          </a:xfrm>
          <a:prstGeom prst="rect">
            <a:avLst/>
          </a:prstGeom>
        </p:spPr>
        <p:txBody>
          <a:bodyPr wrap="square">
            <a:spAutoFit/>
          </a:bodyPr>
          <a:lstStyle/>
          <a:p>
            <a:pPr>
              <a:lnSpc>
                <a:spcPct val="150000"/>
              </a:lnSpc>
            </a:pPr>
            <a:r>
              <a:rPr lang="zh-CN" altLang="en-US" sz="2400" dirty="0" smtClean="0">
                <a:solidFill>
                  <a:srgbClr val="FFFF00"/>
                </a:solidFill>
                <a:latin typeface="微软雅黑" panose="020B0503020204020204" pitchFamily="34" charset="-122"/>
                <a:ea typeface="微软雅黑" panose="020B0503020204020204" pitchFamily="34" charset="-122"/>
              </a:rPr>
              <a:t>    不仅</a:t>
            </a:r>
            <a:r>
              <a:rPr lang="zh-CN" altLang="en-US" sz="2400" dirty="0">
                <a:solidFill>
                  <a:srgbClr val="FFFF00"/>
                </a:solidFill>
                <a:latin typeface="微软雅黑" panose="020B0503020204020204" pitchFamily="34" charset="-122"/>
                <a:ea typeface="微软雅黑" panose="020B0503020204020204" pitchFamily="34" charset="-122"/>
              </a:rPr>
              <a:t>可帮助减少车祸，还能大幅降低交通拥堵情况。</a:t>
            </a:r>
            <a:endParaRPr lang="zh-CN" altLang="en-US" sz="2400" dirty="0">
              <a:solidFill>
                <a:srgbClr val="FFFF00"/>
              </a:solidFill>
            </a:endParaRPr>
          </a:p>
        </p:txBody>
      </p:sp>
    </p:spTree>
    <p:extLst>
      <p:ext uri="{BB962C8B-B14F-4D97-AF65-F5344CB8AC3E}">
        <p14:creationId xmlns:p14="http://schemas.microsoft.com/office/powerpoint/2010/main" val="26297534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ttp://5b0988e595225.cdn.sohucs.com/images/20170824/7373187709c74c6999bc9249e2d15bc8.jpeg"/>
          <p:cNvPicPr/>
          <p:nvPr/>
        </p:nvPicPr>
        <p:blipFill>
          <a:blip r:embed="rId3">
            <a:extLst>
              <a:ext uri="{28A0092B-C50C-407E-A947-70E740481C1C}">
                <a14:useLocalDpi xmlns:a14="http://schemas.microsoft.com/office/drawing/2010/main" val="0"/>
              </a:ext>
            </a:extLst>
          </a:blip>
          <a:srcRect/>
          <a:stretch>
            <a:fillRect/>
          </a:stretch>
        </p:blipFill>
        <p:spPr bwMode="auto">
          <a:xfrm>
            <a:off x="1304144" y="1011836"/>
            <a:ext cx="9368853" cy="4924269"/>
          </a:xfrm>
          <a:prstGeom prst="rect">
            <a:avLst/>
          </a:prstGeom>
          <a:noFill/>
          <a:ln>
            <a:noFill/>
          </a:ln>
        </p:spPr>
      </p:pic>
      <p:sp>
        <p:nvSpPr>
          <p:cNvPr id="3" name="文本框 2"/>
          <p:cNvSpPr txBox="1"/>
          <p:nvPr/>
        </p:nvSpPr>
        <p:spPr>
          <a:xfrm>
            <a:off x="3639209" y="294222"/>
            <a:ext cx="4698722" cy="584775"/>
          </a:xfrm>
          <a:prstGeom prst="rect">
            <a:avLst/>
          </a:prstGeom>
          <a:noFill/>
        </p:spPr>
        <p:txBody>
          <a:bodyPr wrap="none" rtlCol="0">
            <a:spAutoFit/>
          </a:bodyPr>
          <a:lstStyle/>
          <a:p>
            <a:r>
              <a:rPr lang="zh-CN" altLang="en-US" sz="3200" dirty="0" smtClean="0"/>
              <a:t>人工智能渗透行业的热度</a:t>
            </a:r>
            <a:endParaRPr lang="zh-CN" altLang="en-US" sz="3200" dirty="0"/>
          </a:p>
        </p:txBody>
      </p:sp>
      <p:sp>
        <p:nvSpPr>
          <p:cNvPr id="6" name="矩形 5"/>
          <p:cNvSpPr/>
          <p:nvPr/>
        </p:nvSpPr>
        <p:spPr>
          <a:xfrm>
            <a:off x="2028667" y="6068944"/>
            <a:ext cx="9371351" cy="830997"/>
          </a:xfrm>
          <a:prstGeom prst="rect">
            <a:avLst/>
          </a:prstGeom>
        </p:spPr>
        <p:txBody>
          <a:bodyPr wrap="square">
            <a:spAutoFit/>
          </a:bodyPr>
          <a:lstStyle/>
          <a:p>
            <a:pPr algn="r"/>
            <a:r>
              <a:rPr lang="en-US" altLang="zh-CN" sz="2400" dirty="0" smtClean="0"/>
              <a:t>——</a:t>
            </a:r>
            <a:r>
              <a:rPr lang="zh-CN" altLang="en-US" sz="2400" dirty="0" smtClean="0"/>
              <a:t>源自腾</a:t>
            </a:r>
            <a:r>
              <a:rPr lang="zh-CN" altLang="en-US" sz="2400" dirty="0"/>
              <a:t>讯研究院&amp;IT桔子联合发布的</a:t>
            </a:r>
            <a:r>
              <a:rPr lang="zh-CN" altLang="en-US" sz="2400" dirty="0" smtClean="0"/>
              <a:t>《2017年中美人工智能创投现状与趋势研究报告》</a:t>
            </a:r>
            <a:endParaRPr lang="zh-CN" altLang="en-US" sz="2400" dirty="0"/>
          </a:p>
        </p:txBody>
      </p:sp>
      <p:sp>
        <p:nvSpPr>
          <p:cNvPr id="8" name="圆角矩形 7"/>
          <p:cNvSpPr/>
          <p:nvPr/>
        </p:nvSpPr>
        <p:spPr>
          <a:xfrm>
            <a:off x="1424066" y="5194092"/>
            <a:ext cx="1139252" cy="4646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8287265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862996" y="1154239"/>
            <a:ext cx="6052902" cy="5448925"/>
          </a:xfrm>
          <a:prstGeom prst="rect">
            <a:avLst/>
          </a:prstGeom>
        </p:spPr>
      </p:pic>
      <p:sp>
        <p:nvSpPr>
          <p:cNvPr id="4" name="矩形 3"/>
          <p:cNvSpPr/>
          <p:nvPr/>
        </p:nvSpPr>
        <p:spPr>
          <a:xfrm>
            <a:off x="7198967" y="4212232"/>
            <a:ext cx="4448391" cy="2246769"/>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谷歌委托战略咨询公司</a:t>
            </a:r>
            <a:r>
              <a:rPr lang="en-US" altLang="zh-CN" sz="2800" dirty="0" err="1" smtClean="0">
                <a:latin typeface="仿宋" panose="02010609060101010101" pitchFamily="49" charset="-122"/>
                <a:ea typeface="仿宋" panose="02010609060101010101" pitchFamily="49" charset="-122"/>
              </a:rPr>
              <a:t>AlphaBeta</a:t>
            </a:r>
            <a:r>
              <a:rPr lang="zh-CN" altLang="en-US" sz="2800" dirty="0" smtClean="0">
                <a:latin typeface="仿宋" panose="02010609060101010101" pitchFamily="49" charset="-122"/>
                <a:ea typeface="仿宋" panose="02010609060101010101" pitchFamily="49" charset="-122"/>
              </a:rPr>
              <a:t>针对澳大利亚</a:t>
            </a:r>
            <a:r>
              <a:rPr lang="en-US" altLang="zh-CN" sz="2800" dirty="0" smtClean="0">
                <a:latin typeface="仿宋" panose="02010609060101010101" pitchFamily="49" charset="-122"/>
                <a:ea typeface="仿宋" panose="02010609060101010101" pitchFamily="49" charset="-122"/>
              </a:rPr>
              <a:t>100</a:t>
            </a:r>
            <a:r>
              <a:rPr lang="zh-CN" altLang="en-US" sz="2800" dirty="0" smtClean="0">
                <a:latin typeface="仿宋" panose="02010609060101010101" pitchFamily="49" charset="-122"/>
                <a:ea typeface="仿宋" panose="02010609060101010101" pitchFamily="49" charset="-122"/>
              </a:rPr>
              <a:t>种工作岗位，编写的一份可以被自动化技术取代的报告。</a:t>
            </a:r>
            <a:endParaRPr lang="zh-CN" altLang="en-US" sz="2800" dirty="0">
              <a:latin typeface="仿宋" panose="02010609060101010101" pitchFamily="49" charset="-122"/>
              <a:ea typeface="仿宋" panose="02010609060101010101" pitchFamily="49" charset="-122"/>
            </a:endParaRPr>
          </a:p>
        </p:txBody>
      </p:sp>
      <p:sp>
        <p:nvSpPr>
          <p:cNvPr id="6" name="文本框 5"/>
          <p:cNvSpPr txBox="1"/>
          <p:nvPr/>
        </p:nvSpPr>
        <p:spPr>
          <a:xfrm>
            <a:off x="1054308" y="319541"/>
            <a:ext cx="10458138" cy="646331"/>
          </a:xfrm>
          <a:prstGeom prst="rect">
            <a:avLst/>
          </a:prstGeom>
          <a:noFill/>
        </p:spPr>
        <p:txBody>
          <a:bodyPr wrap="square" rtlCol="0">
            <a:spAutoFit/>
          </a:bodyPr>
          <a:lstStyle/>
          <a:p>
            <a:pPr algn="ctr"/>
            <a:r>
              <a:rPr lang="zh-CN" altLang="en-US" sz="3600" dirty="0" smtClean="0">
                <a:latin typeface="黑体" panose="02010609060101010101" pitchFamily="49" charset="-122"/>
                <a:ea typeface="黑体" panose="02010609060101010101" pitchFamily="49" charset="-122"/>
              </a:rPr>
              <a:t>未来会有更多的职业部分或全部消失</a:t>
            </a:r>
            <a:endParaRPr lang="zh-CN" altLang="en-US" sz="3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891392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24018" y="1469036"/>
            <a:ext cx="5746929" cy="3942414"/>
          </a:xfrm>
          <a:prstGeom prst="rect">
            <a:avLst/>
          </a:prstGeom>
        </p:spPr>
      </p:pic>
      <p:sp>
        <p:nvSpPr>
          <p:cNvPr id="7" name="文本框 6"/>
          <p:cNvSpPr txBox="1"/>
          <p:nvPr/>
        </p:nvSpPr>
        <p:spPr>
          <a:xfrm>
            <a:off x="1301139" y="5550509"/>
            <a:ext cx="4288353" cy="400110"/>
          </a:xfrm>
          <a:prstGeom prst="rect">
            <a:avLst/>
          </a:prstGeom>
          <a:noFill/>
        </p:spPr>
        <p:txBody>
          <a:bodyPr wrap="none" rtlCol="0">
            <a:spAutoFit/>
          </a:bodyPr>
          <a:lstStyle/>
          <a:p>
            <a:r>
              <a:rPr lang="en-US" altLang="zh-CN" sz="2000" dirty="0" smtClean="0"/>
              <a:t>——</a:t>
            </a:r>
            <a:r>
              <a:rPr lang="zh-CN" altLang="en-US" sz="2000" dirty="0" smtClean="0"/>
              <a:t>李开复</a:t>
            </a:r>
            <a:r>
              <a:rPr lang="en-US" altLang="zh-CN" sz="2000" dirty="0" smtClean="0"/>
              <a:t>《</a:t>
            </a:r>
            <a:r>
              <a:rPr lang="zh-CN" altLang="en-US" sz="2000" dirty="0" smtClean="0"/>
              <a:t>人工智能的黄金时代</a:t>
            </a:r>
            <a:r>
              <a:rPr lang="en-US" altLang="zh-CN" sz="2000" dirty="0" smtClean="0"/>
              <a:t>》</a:t>
            </a:r>
            <a:endParaRPr lang="zh-CN" altLang="en-US" sz="2000" dirty="0"/>
          </a:p>
        </p:txBody>
      </p:sp>
      <p:sp>
        <p:nvSpPr>
          <p:cNvPr id="3" name="矩形 2"/>
          <p:cNvSpPr/>
          <p:nvPr/>
        </p:nvSpPr>
        <p:spPr>
          <a:xfrm>
            <a:off x="637082" y="537334"/>
            <a:ext cx="11211931" cy="523220"/>
          </a:xfrm>
          <a:prstGeom prst="rect">
            <a:avLst/>
          </a:prstGeom>
        </p:spPr>
        <p:txBody>
          <a:bodyPr wrap="square">
            <a:spAutoFit/>
          </a:bodyPr>
          <a:lstStyle/>
          <a:p>
            <a:r>
              <a:rPr lang="zh-CN" altLang="en-US" sz="2800" dirty="0">
                <a:latin typeface="黑体" panose="02010609060101010101" pitchFamily="49" charset="-122"/>
                <a:ea typeface="黑体" panose="02010609060101010101" pitchFamily="49" charset="-122"/>
              </a:rPr>
              <a:t>技术革新的浪潮首先</a:t>
            </a:r>
            <a:r>
              <a:rPr lang="zh-CN" altLang="en-US" sz="2800" dirty="0" smtClean="0">
                <a:latin typeface="黑体" panose="02010609060101010101" pitchFamily="49" charset="-122"/>
                <a:ea typeface="黑体" panose="02010609060101010101" pitchFamily="49" charset="-122"/>
              </a:rPr>
              <a:t>将波及</a:t>
            </a:r>
            <a:r>
              <a:rPr lang="zh-CN" altLang="en-US" sz="2800" dirty="0">
                <a:latin typeface="黑体" panose="02010609060101010101" pitchFamily="49" charset="-122"/>
                <a:ea typeface="黑体" panose="02010609060101010101" pitchFamily="49" charset="-122"/>
              </a:rPr>
              <a:t>的是一批符合“五秒钟准则”的</a:t>
            </a:r>
            <a:r>
              <a:rPr lang="zh-CN" altLang="en-US" sz="2800" dirty="0" smtClean="0">
                <a:latin typeface="黑体" panose="02010609060101010101" pitchFamily="49" charset="-122"/>
                <a:ea typeface="黑体" panose="02010609060101010101" pitchFamily="49" charset="-122"/>
              </a:rPr>
              <a:t>劳动者。</a:t>
            </a:r>
            <a:endParaRPr lang="zh-CN" altLang="en-US" sz="2800" dirty="0">
              <a:latin typeface="黑体" panose="02010609060101010101" pitchFamily="49" charset="-122"/>
              <a:ea typeface="黑体" panose="02010609060101010101" pitchFamily="49" charset="-122"/>
            </a:endParaRPr>
          </a:p>
        </p:txBody>
      </p:sp>
      <p:sp>
        <p:nvSpPr>
          <p:cNvPr id="5" name="矩形 4"/>
          <p:cNvSpPr/>
          <p:nvPr/>
        </p:nvSpPr>
        <p:spPr>
          <a:xfrm>
            <a:off x="6631361" y="1455483"/>
            <a:ext cx="5015997" cy="3883755"/>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“五秒钟准则”</a:t>
            </a:r>
            <a:r>
              <a:rPr lang="zh-CN" altLang="en-US" sz="2400" dirty="0">
                <a:latin typeface="仿宋" panose="02010609060101010101" pitchFamily="49" charset="-122"/>
                <a:ea typeface="仿宋" panose="02010609060101010101" pitchFamily="49" charset="-122"/>
              </a:rPr>
              <a:t>指的是，一项工作如果人可以在</a:t>
            </a:r>
            <a:r>
              <a:rPr lang="en-US" altLang="zh-CN" sz="2400" dirty="0">
                <a:latin typeface="仿宋" panose="02010609060101010101" pitchFamily="49" charset="-122"/>
                <a:ea typeface="仿宋" panose="02010609060101010101" pitchFamily="49" charset="-122"/>
              </a:rPr>
              <a:t>5</a:t>
            </a:r>
            <a:r>
              <a:rPr lang="zh-CN" altLang="en-US" sz="2400" dirty="0">
                <a:latin typeface="仿宋" panose="02010609060101010101" pitchFamily="49" charset="-122"/>
                <a:ea typeface="仿宋" panose="02010609060101010101" pitchFamily="49" charset="-122"/>
              </a:rPr>
              <a:t>秒钟以内对工作中需要思考和决策的问题作出相应决定，那么，这项工作就有非常大的可能被人工智能技术全部或部分取代。也就是说，这些职业通常是低技能，可以“熟能生巧”的职业。</a:t>
            </a:r>
          </a:p>
        </p:txBody>
      </p:sp>
      <p:sp>
        <p:nvSpPr>
          <p:cNvPr id="6" name="矩形 5"/>
          <p:cNvSpPr/>
          <p:nvPr/>
        </p:nvSpPr>
        <p:spPr>
          <a:xfrm>
            <a:off x="7270819" y="5734167"/>
            <a:ext cx="4458272" cy="400110"/>
          </a:xfrm>
          <a:prstGeom prst="rect">
            <a:avLst/>
          </a:prstGeom>
        </p:spPr>
        <p:txBody>
          <a:bodyPr wrap="none">
            <a:spAutoFit/>
          </a:bodyPr>
          <a:lstStyle/>
          <a:p>
            <a:r>
              <a:rPr lang="en-US" altLang="zh-CN" sz="2000" dirty="0" smtClean="0"/>
              <a:t>——《</a:t>
            </a:r>
            <a:r>
              <a:rPr lang="zh-CN" altLang="en-US" sz="2000" dirty="0"/>
              <a:t>人工智能时代的未来职业报告</a:t>
            </a:r>
            <a:r>
              <a:rPr lang="en-US" altLang="zh-CN" sz="2000" dirty="0"/>
              <a:t>》</a:t>
            </a:r>
            <a:endParaRPr lang="zh-CN" altLang="en-US" sz="2000" dirty="0"/>
          </a:p>
        </p:txBody>
      </p:sp>
    </p:spTree>
    <p:extLst>
      <p:ext uri="{BB962C8B-B14F-4D97-AF65-F5344CB8AC3E}">
        <p14:creationId xmlns:p14="http://schemas.microsoft.com/office/powerpoint/2010/main" val="137738026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33731" y="1866275"/>
            <a:ext cx="8859187" cy="1569660"/>
          </a:xfrm>
          <a:prstGeom prst="rect">
            <a:avLst/>
          </a:prstGeom>
          <a:noFill/>
        </p:spPr>
        <p:txBody>
          <a:bodyPr wrap="square" rtlCol="0">
            <a:spAutoFit/>
          </a:bodyPr>
          <a:lstStyle/>
          <a:p>
            <a:pPr>
              <a:lnSpc>
                <a:spcPct val="150000"/>
              </a:lnSpc>
            </a:pPr>
            <a:r>
              <a:rPr lang="zh-CN" altLang="en-US" sz="3200" kern="100" dirty="0" smtClean="0">
                <a:latin typeface="仿宋" panose="02010609060101010101" pitchFamily="49" charset="-122"/>
                <a:ea typeface="仿宋" panose="02010609060101010101" pitchFamily="49" charset="-122"/>
                <a:cs typeface="Times New Roman" panose="02020603050405020304" pitchFamily="18" charset="0"/>
              </a:rPr>
              <a:t>    由此</a:t>
            </a:r>
            <a:r>
              <a:rPr lang="zh-CN" altLang="en-US" sz="3200" kern="100" dirty="0">
                <a:latin typeface="仿宋" panose="02010609060101010101" pitchFamily="49" charset="-122"/>
                <a:ea typeface="仿宋" panose="02010609060101010101" pitchFamily="49" charset="-122"/>
                <a:cs typeface="Times New Roman" panose="02020603050405020304" pitchFamily="18" charset="0"/>
              </a:rPr>
              <a:t>，智能时代的社会产业将迎来深度调整，</a:t>
            </a:r>
            <a:r>
              <a:rPr lang="zh-CN" altLang="en-US" sz="3200" kern="100" dirty="0" smtClean="0">
                <a:latin typeface="仿宋" panose="02010609060101010101" pitchFamily="49" charset="-122"/>
                <a:ea typeface="仿宋" panose="02010609060101010101" pitchFamily="49" charset="-122"/>
                <a:cs typeface="Times New Roman" panose="02020603050405020304" pitchFamily="18" charset="0"/>
              </a:rPr>
              <a:t>职业发展更需要新型劳动力。</a:t>
            </a:r>
            <a:endParaRPr lang="zh-CN" altLang="en-US" sz="3200" kern="100" dirty="0">
              <a:latin typeface="仿宋" panose="02010609060101010101" pitchFamily="49" charset="-122"/>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004493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202" y="1527136"/>
            <a:ext cx="9484716" cy="4953426"/>
          </a:xfrm>
          <a:prstGeom prst="rect">
            <a:avLst/>
          </a:prstGeom>
        </p:spPr>
      </p:pic>
      <p:sp>
        <p:nvSpPr>
          <p:cNvPr id="8" name="矩形 7"/>
          <p:cNvSpPr/>
          <p:nvPr/>
        </p:nvSpPr>
        <p:spPr>
          <a:xfrm>
            <a:off x="1424065" y="1791325"/>
            <a:ext cx="9286407" cy="4425048"/>
          </a:xfrm>
          <a:prstGeom prst="rect">
            <a:avLst/>
          </a:prstGeom>
          <a:solidFill>
            <a:srgbClr val="41AEBD">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33118" y="4152276"/>
            <a:ext cx="8859800" cy="1454244"/>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zh-CN" altLang="en-US" sz="3200" dirty="0" smtClean="0">
                <a:latin typeface="仿宋" panose="02010609060101010101" pitchFamily="49" charset="-122"/>
                <a:ea typeface="仿宋" panose="02010609060101010101" pitchFamily="49" charset="-122"/>
              </a:rPr>
              <a:t>有人说人工智能将带给人类有史以来最大的变革，称为零点革命。</a:t>
            </a:r>
            <a:endParaRPr lang="zh-CN" altLang="en-US" sz="3200" dirty="0">
              <a:latin typeface="仿宋" panose="02010609060101010101" pitchFamily="49" charset="-122"/>
              <a:ea typeface="仿宋" panose="02010609060101010101" pitchFamily="49" charset="-122"/>
            </a:endParaRPr>
          </a:p>
        </p:txBody>
      </p:sp>
      <p:sp>
        <p:nvSpPr>
          <p:cNvPr id="2" name="文本框 1"/>
          <p:cNvSpPr txBox="1"/>
          <p:nvPr/>
        </p:nvSpPr>
        <p:spPr>
          <a:xfrm>
            <a:off x="1933118" y="2026103"/>
            <a:ext cx="6801862" cy="584775"/>
          </a:xfrm>
          <a:prstGeom prst="rect">
            <a:avLst/>
          </a:prstGeom>
          <a:noFill/>
        </p:spPr>
        <p:txBody>
          <a:bodyPr wrap="none" rtlCol="0">
            <a:spAutoFit/>
          </a:bodyPr>
          <a:lstStyle/>
          <a:p>
            <a:pPr marL="457200" indent="-457200">
              <a:buFont typeface="Wingdings" panose="05000000000000000000" pitchFamily="2" charset="2"/>
              <a:buChar char="Ø"/>
            </a:pPr>
            <a:r>
              <a:rPr lang="zh-CN" altLang="en-US" sz="3200" dirty="0" smtClean="0">
                <a:latin typeface="仿宋" panose="02010609060101010101" pitchFamily="49" charset="-122"/>
                <a:ea typeface="仿宋" panose="02010609060101010101" pitchFamily="49" charset="-122"/>
              </a:rPr>
              <a:t>人工智能将引发第四次工业革命。</a:t>
            </a:r>
            <a:endParaRPr lang="en-US" altLang="zh-CN" sz="3200" dirty="0" smtClean="0">
              <a:latin typeface="仿宋" panose="02010609060101010101" pitchFamily="49" charset="-122"/>
              <a:ea typeface="仿宋" panose="02010609060101010101" pitchFamily="49" charset="-122"/>
            </a:endParaRPr>
          </a:p>
        </p:txBody>
      </p:sp>
      <p:sp>
        <p:nvSpPr>
          <p:cNvPr id="4" name="矩形 3"/>
          <p:cNvSpPr/>
          <p:nvPr/>
        </p:nvSpPr>
        <p:spPr>
          <a:xfrm>
            <a:off x="1933118" y="3079643"/>
            <a:ext cx="6801862" cy="584775"/>
          </a:xfrm>
          <a:prstGeom prst="rect">
            <a:avLst/>
          </a:prstGeom>
        </p:spPr>
        <p:txBody>
          <a:bodyPr wrap="none">
            <a:spAutoFit/>
          </a:bodyPr>
          <a:lstStyle/>
          <a:p>
            <a:pPr marL="457200" indent="-457200">
              <a:buFont typeface="Wingdings" panose="05000000000000000000" pitchFamily="2" charset="2"/>
              <a:buChar char="Ø"/>
            </a:pPr>
            <a:r>
              <a:rPr lang="zh-CN" altLang="en-US" sz="3200" dirty="0">
                <a:latin typeface="仿宋" panose="02010609060101010101" pitchFamily="49" charset="-122"/>
                <a:ea typeface="仿宋" panose="02010609060101010101" pitchFamily="49" charset="-122"/>
              </a:rPr>
              <a:t>人工智能将带来第二次机器</a:t>
            </a:r>
            <a:r>
              <a:rPr lang="zh-CN" altLang="en-US" sz="3200" dirty="0" smtClean="0">
                <a:latin typeface="仿宋" panose="02010609060101010101" pitchFamily="49" charset="-122"/>
                <a:ea typeface="仿宋" panose="02010609060101010101" pitchFamily="49" charset="-122"/>
              </a:rPr>
              <a:t>革命。</a:t>
            </a:r>
            <a:endParaRPr lang="zh-CN" altLang="en-US" sz="3200" dirty="0">
              <a:latin typeface="仿宋" panose="02010609060101010101" pitchFamily="49" charset="-122"/>
              <a:ea typeface="仿宋" panose="02010609060101010101" pitchFamily="49" charset="-122"/>
            </a:endParaRPr>
          </a:p>
        </p:txBody>
      </p:sp>
      <p:sp>
        <p:nvSpPr>
          <p:cNvPr id="5" name="文本框 4"/>
          <p:cNvSpPr txBox="1"/>
          <p:nvPr/>
        </p:nvSpPr>
        <p:spPr>
          <a:xfrm>
            <a:off x="869429" y="697042"/>
            <a:ext cx="6207148" cy="646331"/>
          </a:xfrm>
          <a:prstGeom prst="rect">
            <a:avLst/>
          </a:prstGeom>
          <a:noFill/>
        </p:spPr>
        <p:txBody>
          <a:bodyPr wrap="none" rtlCol="0">
            <a:spAutoFit/>
          </a:bodyPr>
          <a:lstStyle/>
          <a:p>
            <a:r>
              <a:rPr lang="zh-CN" altLang="en-US" sz="3600" b="1" dirty="0" smtClean="0">
                <a:solidFill>
                  <a:srgbClr val="FFFF00"/>
                </a:solidFill>
                <a:latin typeface="仿宋" panose="02010609060101010101" pitchFamily="49" charset="-122"/>
                <a:ea typeface="仿宋" panose="02010609060101010101" pitchFamily="49" charset="-122"/>
              </a:rPr>
              <a:t>因此，时下流行的一些观点：</a:t>
            </a:r>
            <a:endParaRPr lang="zh-CN" altLang="en-US" sz="3600" b="1" dirty="0">
              <a:solidFill>
                <a:srgbClr val="FFFF00"/>
              </a:solidFill>
              <a:latin typeface="仿宋" panose="02010609060101010101" pitchFamily="49" charset="-122"/>
              <a:ea typeface="仿宋" panose="02010609060101010101" pitchFamily="49" charset="-122"/>
            </a:endParaRPr>
          </a:p>
        </p:txBody>
      </p:sp>
      <p:sp>
        <p:nvSpPr>
          <p:cNvPr id="6" name="文本框 5"/>
          <p:cNvSpPr txBox="1"/>
          <p:nvPr/>
        </p:nvSpPr>
        <p:spPr>
          <a:xfrm>
            <a:off x="2719935" y="5847041"/>
            <a:ext cx="550151" cy="369332"/>
          </a:xfrm>
          <a:prstGeom prst="rect">
            <a:avLst/>
          </a:prstGeom>
          <a:noFill/>
        </p:spPr>
        <p:txBody>
          <a:bodyPr wrap="none" rtlCol="0">
            <a:spAutoFit/>
          </a:bodyPr>
          <a:lstStyle/>
          <a:p>
            <a:r>
              <a:rPr lang="en-US" altLang="zh-CN" dirty="0" smtClean="0"/>
              <a:t>……</a:t>
            </a:r>
            <a:endParaRPr lang="zh-CN" altLang="en-US" dirty="0"/>
          </a:p>
        </p:txBody>
      </p:sp>
    </p:spTree>
    <p:extLst>
      <p:ext uri="{BB962C8B-B14F-4D97-AF65-F5344CB8AC3E}">
        <p14:creationId xmlns:p14="http://schemas.microsoft.com/office/powerpoint/2010/main" val="379153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53456" y="2818150"/>
            <a:ext cx="7571303" cy="646331"/>
          </a:xfrm>
          <a:prstGeom prst="rect">
            <a:avLst/>
          </a:prstGeom>
          <a:noFill/>
        </p:spPr>
        <p:txBody>
          <a:bodyPr wrap="none" rtlCol="0">
            <a:spAutoFit/>
          </a:bodyPr>
          <a:lstStyle/>
          <a:p>
            <a:r>
              <a:rPr lang="zh-CN" altLang="en-US" sz="3600" dirty="0" smtClean="0">
                <a:latin typeface="Adobe 仿宋 Std R" panose="02020400000000000000" pitchFamily="18" charset="-122"/>
                <a:ea typeface="Adobe 仿宋 Std R" panose="02020400000000000000" pitchFamily="18" charset="-122"/>
              </a:rPr>
              <a:t>世界主要国家都在角逐人工智能高地</a:t>
            </a:r>
            <a:endParaRPr lang="zh-CN" altLang="en-US" sz="3600" dirty="0">
              <a:latin typeface="Adobe 仿宋 Std R" panose="02020400000000000000" pitchFamily="18" charset="-122"/>
              <a:ea typeface="Adobe 仿宋 Std R" panose="02020400000000000000" pitchFamily="18" charset="-122"/>
            </a:endParaRPr>
          </a:p>
        </p:txBody>
      </p:sp>
    </p:spTree>
    <p:extLst>
      <p:ext uri="{BB962C8B-B14F-4D97-AF65-F5344CB8AC3E}">
        <p14:creationId xmlns:p14="http://schemas.microsoft.com/office/powerpoint/2010/main" val="19414013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55360" y="1056088"/>
            <a:ext cx="9662410" cy="1643527"/>
          </a:xfrm>
          <a:prstGeom prst="rect">
            <a:avLst/>
          </a:prstGeom>
        </p:spPr>
        <p:txBody>
          <a:bodyPr wrap="square">
            <a:spAutoFit/>
          </a:bodyPr>
          <a:lstStyle/>
          <a:p>
            <a:pPr marL="285750" indent="-285750">
              <a:lnSpc>
                <a:spcPct val="12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美国：</a:t>
            </a:r>
            <a:r>
              <a:rPr lang="en-US" altLang="zh-CN" sz="2800" dirty="0" smtClean="0">
                <a:latin typeface="仿宋" panose="02010609060101010101" pitchFamily="49" charset="-122"/>
                <a:ea typeface="仿宋" panose="02010609060101010101" pitchFamily="49" charset="-122"/>
              </a:rPr>
              <a:t>2016</a:t>
            </a:r>
            <a:r>
              <a:rPr lang="zh-CN" altLang="en-US" sz="2800" dirty="0" smtClean="0">
                <a:latin typeface="仿宋" panose="02010609060101010101" pitchFamily="49" charset="-122"/>
                <a:ea typeface="仿宋" panose="02010609060101010101" pitchFamily="49" charset="-122"/>
              </a:rPr>
              <a:t>年</a:t>
            </a:r>
            <a:r>
              <a:rPr lang="en-US" altLang="zh-CN" sz="2800" dirty="0" smtClean="0">
                <a:latin typeface="仿宋" panose="02010609060101010101" pitchFamily="49" charset="-122"/>
                <a:ea typeface="仿宋" panose="02010609060101010101" pitchFamily="49" charset="-122"/>
              </a:rPr>
              <a:t>10</a:t>
            </a:r>
            <a:r>
              <a:rPr lang="zh-CN" altLang="en-US" sz="2800" dirty="0" smtClean="0">
                <a:latin typeface="仿宋" panose="02010609060101010101" pitchFamily="49" charset="-122"/>
                <a:ea typeface="仿宋" panose="02010609060101010101" pitchFamily="49" charset="-122"/>
              </a:rPr>
              <a:t>月发布</a:t>
            </a:r>
            <a:r>
              <a:rPr lang="zh-CN" altLang="en-US" sz="2800" dirty="0">
                <a:latin typeface="仿宋" panose="02010609060101010101" pitchFamily="49" charset="-122"/>
                <a:ea typeface="仿宋" panose="02010609060101010101" pitchFamily="49" charset="-122"/>
              </a:rPr>
              <a:t>两份纲领性文件</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为未来人工智能作好准备</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和</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国家人工智能研究与发展策略规划</a:t>
            </a:r>
            <a:r>
              <a:rPr lang="en-US" altLang="zh-CN" sz="2800" dirty="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，充分展示了美国争夺全球人工智能主导地位的野心。</a:t>
            </a:r>
          </a:p>
        </p:txBody>
      </p:sp>
      <p:sp>
        <p:nvSpPr>
          <p:cNvPr id="6" name="矩形 5"/>
          <p:cNvSpPr/>
          <p:nvPr/>
        </p:nvSpPr>
        <p:spPr>
          <a:xfrm>
            <a:off x="1355359" y="2922420"/>
            <a:ext cx="9662410" cy="1126462"/>
          </a:xfrm>
          <a:prstGeom prst="rect">
            <a:avLst/>
          </a:prstGeom>
        </p:spPr>
        <p:txBody>
          <a:bodyPr wrap="square">
            <a:spAutoFit/>
          </a:bodyPr>
          <a:lstStyle/>
          <a:p>
            <a:pPr marL="285750" indent="-285750">
              <a:lnSpc>
                <a:spcPct val="12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日本：</a:t>
            </a:r>
            <a:r>
              <a:rPr lang="en-US" altLang="zh-CN" sz="2800" dirty="0" smtClean="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再兴战略</a:t>
            </a:r>
            <a:r>
              <a:rPr lang="en-US" altLang="zh-CN" sz="2800" dirty="0">
                <a:latin typeface="仿宋" panose="02010609060101010101" pitchFamily="49" charset="-122"/>
                <a:ea typeface="仿宋" panose="02010609060101010101" pitchFamily="49" charset="-122"/>
              </a:rPr>
              <a:t>2016》</a:t>
            </a:r>
            <a:r>
              <a:rPr lang="zh-CN" altLang="en-US" sz="2800" dirty="0">
                <a:latin typeface="仿宋" panose="02010609060101010101" pitchFamily="49" charset="-122"/>
                <a:ea typeface="仿宋" panose="02010609060101010101" pitchFamily="49" charset="-122"/>
              </a:rPr>
              <a:t>将人工智能发展列为十大复兴战略之</a:t>
            </a:r>
            <a:r>
              <a:rPr lang="zh-CN" altLang="en-US" sz="2800" dirty="0" smtClean="0">
                <a:latin typeface="仿宋" panose="02010609060101010101" pitchFamily="49" charset="-122"/>
                <a:ea typeface="仿宋" panose="02010609060101010101" pitchFamily="49" charset="-122"/>
              </a:rPr>
              <a:t>首</a:t>
            </a:r>
            <a:r>
              <a:rPr lang="zh-CN" altLang="en-US" sz="2800" dirty="0">
                <a:latin typeface="仿宋" panose="02010609060101010101" pitchFamily="49" charset="-122"/>
                <a:ea typeface="仿宋" panose="02010609060101010101" pitchFamily="49" charset="-122"/>
              </a:rPr>
              <a:t>；</a:t>
            </a:r>
          </a:p>
        </p:txBody>
      </p:sp>
      <p:sp>
        <p:nvSpPr>
          <p:cNvPr id="8" name="矩形 7"/>
          <p:cNvSpPr/>
          <p:nvPr/>
        </p:nvSpPr>
        <p:spPr>
          <a:xfrm>
            <a:off x="1355359" y="4314326"/>
            <a:ext cx="9662410" cy="1126462"/>
          </a:xfrm>
          <a:prstGeom prst="rect">
            <a:avLst/>
          </a:prstGeom>
        </p:spPr>
        <p:txBody>
          <a:bodyPr wrap="square">
            <a:spAutoFit/>
          </a:bodyPr>
          <a:lstStyle/>
          <a:p>
            <a:pPr marL="285750" indent="-285750">
              <a:lnSpc>
                <a:spcPct val="12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俄罗斯：普京曾说，谁</a:t>
            </a:r>
            <a:r>
              <a:rPr lang="zh-CN" altLang="en-US" sz="2800" dirty="0">
                <a:latin typeface="仿宋" panose="02010609060101010101" pitchFamily="49" charset="-122"/>
                <a:ea typeface="仿宋" panose="02010609060101010101" pitchFamily="49" charset="-122"/>
              </a:rPr>
              <a:t>能成为人工智能领域的领头羊，谁就能成为世界的主宰</a:t>
            </a:r>
            <a:r>
              <a:rPr lang="zh-CN" altLang="en-US" sz="2800" dirty="0" smtClean="0">
                <a:latin typeface="仿宋" panose="02010609060101010101" pitchFamily="49" charset="-122"/>
                <a:ea typeface="仿宋" panose="02010609060101010101" pitchFamily="49" charset="-122"/>
              </a:rPr>
              <a:t>者。</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1827448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54242" y="689548"/>
            <a:ext cx="2278506" cy="646331"/>
          </a:xfrm>
          <a:prstGeom prst="rect">
            <a:avLst/>
          </a:prstGeom>
          <a:noFill/>
        </p:spPr>
        <p:txBody>
          <a:bodyPr wrap="square" rtlCol="0">
            <a:spAutoFit/>
          </a:bodyPr>
          <a:lstStyle/>
          <a:p>
            <a:r>
              <a:rPr lang="zh-CN" altLang="en-US" sz="3600" b="1" dirty="0" smtClean="0">
                <a:latin typeface="仿宋" panose="02010609060101010101" pitchFamily="49" charset="-122"/>
                <a:ea typeface="仿宋" panose="02010609060101010101" pitchFamily="49" charset="-122"/>
              </a:rPr>
              <a:t>学前调查</a:t>
            </a:r>
            <a:endParaRPr lang="zh-CN" altLang="en-US" sz="3600" b="1" dirty="0">
              <a:latin typeface="仿宋" panose="02010609060101010101" pitchFamily="49" charset="-122"/>
              <a:ea typeface="仿宋" panose="02010609060101010101" pitchFamily="49" charset="-122"/>
            </a:endParaRPr>
          </a:p>
        </p:txBody>
      </p:sp>
      <p:sp>
        <p:nvSpPr>
          <p:cNvPr id="2" name="文本框 1"/>
          <p:cNvSpPr txBox="1"/>
          <p:nvPr/>
        </p:nvSpPr>
        <p:spPr>
          <a:xfrm>
            <a:off x="2353456" y="2390931"/>
            <a:ext cx="4541628" cy="1754326"/>
          </a:xfrm>
          <a:prstGeom prst="rect">
            <a:avLst/>
          </a:prstGeom>
          <a:noFill/>
        </p:spPr>
        <p:txBody>
          <a:bodyPr wrap="none" rtlCol="0">
            <a:spAutoFit/>
          </a:bodyPr>
          <a:lstStyle/>
          <a:p>
            <a:r>
              <a:rPr lang="zh-CN" altLang="en-US" sz="3600" dirty="0" smtClean="0"/>
              <a:t>参见</a:t>
            </a:r>
            <a:r>
              <a:rPr lang="en-US" altLang="zh-CN" sz="3600" dirty="0" err="1" smtClean="0"/>
              <a:t>moodle</a:t>
            </a:r>
            <a:r>
              <a:rPr lang="zh-CN" altLang="en-US" sz="3600" dirty="0" smtClean="0"/>
              <a:t>：</a:t>
            </a:r>
            <a:endParaRPr lang="en-US" altLang="zh-CN" sz="3600" dirty="0" smtClean="0"/>
          </a:p>
          <a:p>
            <a:endParaRPr lang="en-US" altLang="zh-CN" sz="3600" dirty="0"/>
          </a:p>
          <a:p>
            <a:r>
              <a:rPr lang="en-US" altLang="zh-CN" sz="3600" dirty="0" smtClean="0"/>
              <a:t>http://m.bsdefz.edu.cn</a:t>
            </a:r>
            <a:endParaRPr lang="zh-CN" altLang="en-US" sz="3600" dirty="0"/>
          </a:p>
        </p:txBody>
      </p:sp>
    </p:spTree>
    <p:extLst>
      <p:ext uri="{BB962C8B-B14F-4D97-AF65-F5344CB8AC3E}">
        <p14:creationId xmlns:p14="http://schemas.microsoft.com/office/powerpoint/2010/main" val="4224209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200" y="1539912"/>
            <a:ext cx="4931765" cy="3323987"/>
          </a:xfrm>
          <a:prstGeom prst="rect">
            <a:avLst/>
          </a:prstGeom>
        </p:spPr>
        <p:txBody>
          <a:bodyPr wrap="square">
            <a:spAutoFit/>
          </a:bodyPr>
          <a:lstStyle/>
          <a:p>
            <a:pPr>
              <a:lnSpc>
                <a:spcPct val="150000"/>
              </a:lnSpc>
            </a:pPr>
            <a:r>
              <a:rPr lang="en-US" altLang="zh-CN" sz="2800" dirty="0" smtClean="0">
                <a:latin typeface="仿宋" panose="02010609060101010101" pitchFamily="49" charset="-122"/>
                <a:ea typeface="仿宋" panose="02010609060101010101" pitchFamily="49" charset="-122"/>
              </a:rPr>
              <a:t>    2017</a:t>
            </a:r>
            <a:r>
              <a:rPr lang="zh-CN" altLang="en-US" sz="2800" dirty="0" smtClean="0">
                <a:latin typeface="仿宋" panose="02010609060101010101" pitchFamily="49" charset="-122"/>
                <a:ea typeface="仿宋" panose="02010609060101010101" pitchFamily="49" charset="-122"/>
              </a:rPr>
              <a:t>年</a:t>
            </a:r>
            <a:r>
              <a:rPr lang="en-US" altLang="zh-CN" sz="2800" dirty="0" smtClean="0">
                <a:latin typeface="仿宋" panose="02010609060101010101" pitchFamily="49" charset="-122"/>
                <a:ea typeface="仿宋" panose="02010609060101010101" pitchFamily="49" charset="-122"/>
              </a:rPr>
              <a:t>7</a:t>
            </a:r>
            <a:r>
              <a:rPr lang="zh-CN" altLang="en-US" sz="2800" dirty="0" smtClean="0">
                <a:latin typeface="仿宋" panose="02010609060101010101" pitchFamily="49" charset="-122"/>
                <a:ea typeface="仿宋" panose="02010609060101010101" pitchFamily="49" charset="-122"/>
              </a:rPr>
              <a:t>月，国务院发布</a:t>
            </a:r>
            <a:r>
              <a:rPr lang="en-US" altLang="zh-CN" sz="2800" dirty="0" smtClean="0">
                <a:latin typeface="仿宋" panose="02010609060101010101" pitchFamily="49" charset="-122"/>
                <a:ea typeface="仿宋" panose="02010609060101010101" pitchFamily="49" charset="-122"/>
              </a:rPr>
              <a:t>《</a:t>
            </a:r>
            <a:r>
              <a:rPr lang="zh-CN" altLang="en-US" sz="2800" dirty="0">
                <a:latin typeface="仿宋" panose="02010609060101010101" pitchFamily="49" charset="-122"/>
                <a:ea typeface="仿宋" panose="02010609060101010101" pitchFamily="49" charset="-122"/>
              </a:rPr>
              <a:t>新一代人工智能发展规划</a:t>
            </a:r>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，指出</a:t>
            </a:r>
            <a:r>
              <a:rPr lang="en-US" altLang="zh-CN" sz="2800" dirty="0" smtClean="0">
                <a:latin typeface="仿宋" panose="02010609060101010101" pitchFamily="49" charset="-122"/>
                <a:ea typeface="仿宋" panose="02010609060101010101" pitchFamily="49" charset="-122"/>
              </a:rPr>
              <a:t>2030</a:t>
            </a:r>
            <a:r>
              <a:rPr lang="zh-CN" altLang="en-US" sz="2800" dirty="0">
                <a:latin typeface="仿宋" panose="02010609060101010101" pitchFamily="49" charset="-122"/>
                <a:ea typeface="仿宋" panose="02010609060101010101" pitchFamily="49" charset="-122"/>
              </a:rPr>
              <a:t>年发展为世界主要人工智能创新</a:t>
            </a:r>
            <a:r>
              <a:rPr lang="zh-CN" altLang="en-US" sz="2800" dirty="0" smtClean="0">
                <a:latin typeface="仿宋" panose="02010609060101010101" pitchFamily="49" charset="-122"/>
                <a:ea typeface="仿宋" panose="02010609060101010101" pitchFamily="49" charset="-122"/>
              </a:rPr>
              <a:t>中心，并提出了“三步走”的发展战略。</a:t>
            </a:r>
            <a:endParaRPr lang="zh-CN" altLang="en-US" sz="2800" dirty="0">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866" y="286985"/>
            <a:ext cx="4962525" cy="6477000"/>
          </a:xfrm>
          <a:prstGeom prst="rect">
            <a:avLst/>
          </a:prstGeom>
        </p:spPr>
      </p:pic>
    </p:spTree>
    <p:extLst>
      <p:ext uri="{BB962C8B-B14F-4D97-AF65-F5344CB8AC3E}">
        <p14:creationId xmlns:p14="http://schemas.microsoft.com/office/powerpoint/2010/main" val="364394263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66120" y="1401300"/>
            <a:ext cx="7647481" cy="4231928"/>
          </a:xfrm>
          <a:prstGeom prst="rect">
            <a:avLst/>
          </a:prstGeom>
        </p:spPr>
        <p:txBody>
          <a:bodyPr wrap="square">
            <a:spAutoFit/>
          </a:bodyPr>
          <a:lstStyle/>
          <a:p>
            <a:pPr>
              <a:lnSpc>
                <a:spcPct val="150000"/>
              </a:lnSpc>
            </a:pPr>
            <a:r>
              <a:rPr lang="zh-CN" altLang="en-US" sz="2800" dirty="0">
                <a:latin typeface="仿宋" panose="02010609060101010101" pitchFamily="49" charset="-122"/>
                <a:ea typeface="仿宋" panose="02010609060101010101" pitchFamily="49" charset="-122"/>
              </a:rPr>
              <a:t>全球</a:t>
            </a:r>
            <a:r>
              <a:rPr lang="en-US" altLang="zh-CN" sz="2800" dirty="0">
                <a:latin typeface="仿宋" panose="02010609060101010101" pitchFamily="49" charset="-122"/>
                <a:ea typeface="仿宋" panose="02010609060101010101" pitchFamily="49" charset="-122"/>
              </a:rPr>
              <a:t>AI</a:t>
            </a:r>
            <a:r>
              <a:rPr lang="zh-CN" altLang="en-US" sz="2800" dirty="0">
                <a:latin typeface="仿宋" panose="02010609060101010101" pitchFamily="49" charset="-122"/>
                <a:ea typeface="仿宋" panose="02010609060101010101" pitchFamily="49" charset="-122"/>
              </a:rPr>
              <a:t>领域人才约</a:t>
            </a:r>
            <a:r>
              <a:rPr lang="en-US" altLang="zh-CN" sz="2800" dirty="0">
                <a:latin typeface="仿宋" panose="02010609060101010101" pitchFamily="49" charset="-122"/>
                <a:ea typeface="仿宋" panose="02010609060101010101" pitchFamily="49" charset="-122"/>
              </a:rPr>
              <a:t>30</a:t>
            </a:r>
            <a:r>
              <a:rPr lang="zh-CN" altLang="en-US" sz="2800" dirty="0" smtClean="0">
                <a:latin typeface="仿宋" panose="02010609060101010101" pitchFamily="49" charset="-122"/>
                <a:ea typeface="仿宋" panose="02010609060101010101" pitchFamily="49" charset="-122"/>
              </a:rPr>
              <a:t>万，其中：</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en-US" altLang="zh-CN" sz="2800" dirty="0">
                <a:latin typeface="仿宋" panose="02010609060101010101" pitchFamily="49" charset="-122"/>
                <a:ea typeface="仿宋" panose="02010609060101010101" pitchFamily="49" charset="-122"/>
              </a:rPr>
              <a:t> </a:t>
            </a:r>
            <a:r>
              <a:rPr lang="en-US" altLang="zh-CN" sz="2800" dirty="0" smtClean="0">
                <a:latin typeface="仿宋" panose="02010609060101010101" pitchFamily="49" charset="-122"/>
                <a:ea typeface="仿宋" panose="02010609060101010101" pitchFamily="49" charset="-122"/>
              </a:rPr>
              <a:t>   </a:t>
            </a:r>
            <a:r>
              <a:rPr lang="zh-CN" altLang="en-US" sz="2800" dirty="0" smtClean="0">
                <a:latin typeface="仿宋" panose="02010609060101010101" pitchFamily="49" charset="-122"/>
                <a:ea typeface="仿宋" panose="02010609060101010101" pitchFamily="49" charset="-122"/>
              </a:rPr>
              <a:t>高校</a:t>
            </a:r>
            <a:r>
              <a:rPr lang="zh-CN" altLang="en-US" sz="2800" dirty="0">
                <a:latin typeface="仿宋" panose="02010609060101010101" pitchFamily="49" charset="-122"/>
                <a:ea typeface="仿宋" panose="02010609060101010101" pitchFamily="49" charset="-122"/>
              </a:rPr>
              <a:t>领域约</a:t>
            </a:r>
            <a:r>
              <a:rPr lang="en-US" altLang="zh-CN" sz="2800" dirty="0">
                <a:latin typeface="仿宋" panose="02010609060101010101" pitchFamily="49" charset="-122"/>
                <a:ea typeface="仿宋" panose="02010609060101010101" pitchFamily="49" charset="-122"/>
              </a:rPr>
              <a:t>10</a:t>
            </a:r>
            <a:r>
              <a:rPr lang="zh-CN" altLang="en-US" sz="2800" dirty="0">
                <a:latin typeface="仿宋" panose="02010609060101010101" pitchFamily="49" charset="-122"/>
                <a:ea typeface="仿宋" panose="02010609060101010101" pitchFamily="49" charset="-122"/>
              </a:rPr>
              <a:t>万人，产业界约</a:t>
            </a:r>
            <a:r>
              <a:rPr lang="en-US" altLang="zh-CN" sz="2800" dirty="0">
                <a:latin typeface="仿宋" panose="02010609060101010101" pitchFamily="49" charset="-122"/>
                <a:ea typeface="仿宋" panose="02010609060101010101" pitchFamily="49" charset="-122"/>
              </a:rPr>
              <a:t>20</a:t>
            </a:r>
            <a:r>
              <a:rPr lang="zh-CN" altLang="en-US" sz="2800" dirty="0">
                <a:latin typeface="仿宋" panose="02010609060101010101" pitchFamily="49" charset="-122"/>
                <a:ea typeface="仿宋" panose="02010609060101010101" pitchFamily="49" charset="-122"/>
              </a:rPr>
              <a:t>万人</a:t>
            </a:r>
            <a:r>
              <a:rPr lang="zh-CN" altLang="en-US" sz="2800" dirty="0" smtClean="0">
                <a:latin typeface="仿宋" panose="02010609060101010101" pitchFamily="49" charset="-122"/>
                <a:ea typeface="仿宋" panose="02010609060101010101" pitchFamily="49" charset="-122"/>
              </a:rPr>
              <a:t>。</a:t>
            </a:r>
            <a:endParaRPr lang="en-US" altLang="zh-CN" sz="2800" dirty="0" smtClean="0">
              <a:latin typeface="仿宋" panose="02010609060101010101" pitchFamily="49" charset="-122"/>
              <a:ea typeface="仿宋" panose="02010609060101010101" pitchFamily="49" charset="-122"/>
            </a:endParaRPr>
          </a:p>
          <a:p>
            <a:endParaRPr lang="en-US" altLang="zh-CN" sz="900" dirty="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全球</a:t>
            </a:r>
            <a:r>
              <a:rPr lang="zh-CN" altLang="en-US" sz="2800" dirty="0">
                <a:latin typeface="仿宋" panose="02010609060101010101" pitchFamily="49" charset="-122"/>
                <a:ea typeface="仿宋" panose="02010609060101010101" pitchFamily="49" charset="-122"/>
              </a:rPr>
              <a:t>共有</a:t>
            </a:r>
            <a:r>
              <a:rPr lang="en-US" altLang="zh-CN" sz="2800" dirty="0">
                <a:latin typeface="仿宋" panose="02010609060101010101" pitchFamily="49" charset="-122"/>
                <a:ea typeface="仿宋" panose="02010609060101010101" pitchFamily="49" charset="-122"/>
              </a:rPr>
              <a:t>367</a:t>
            </a:r>
            <a:r>
              <a:rPr lang="zh-CN" altLang="en-US" sz="2800" dirty="0">
                <a:latin typeface="仿宋" panose="02010609060101010101" pitchFamily="49" charset="-122"/>
                <a:ea typeface="仿宋" panose="02010609060101010101" pitchFamily="49" charset="-122"/>
              </a:rPr>
              <a:t>所具有人工智能研究方向的高校</a:t>
            </a:r>
            <a:r>
              <a:rPr lang="zh-CN" altLang="en-US" sz="2800" dirty="0" smtClean="0">
                <a:latin typeface="仿宋" panose="02010609060101010101" pitchFamily="49" charset="-122"/>
                <a:ea typeface="仿宋" panose="02010609060101010101" pitchFamily="49" charset="-122"/>
              </a:rPr>
              <a:t>，</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每年</a:t>
            </a:r>
            <a:r>
              <a:rPr lang="zh-CN" altLang="en-US" sz="2800" dirty="0">
                <a:latin typeface="仿宋" panose="02010609060101010101" pitchFamily="49" charset="-122"/>
                <a:ea typeface="仿宋" panose="02010609060101010101" pitchFamily="49" charset="-122"/>
              </a:rPr>
              <a:t>毕业</a:t>
            </a:r>
            <a:r>
              <a:rPr lang="en-US" altLang="zh-CN" sz="2800" dirty="0">
                <a:latin typeface="仿宋" panose="02010609060101010101" pitchFamily="49" charset="-122"/>
                <a:ea typeface="仿宋" panose="02010609060101010101" pitchFamily="49" charset="-122"/>
              </a:rPr>
              <a:t>AI</a:t>
            </a:r>
            <a:r>
              <a:rPr lang="zh-CN" altLang="en-US" sz="2800" dirty="0">
                <a:latin typeface="仿宋" panose="02010609060101010101" pitchFamily="49" charset="-122"/>
                <a:ea typeface="仿宋" panose="02010609060101010101" pitchFamily="49" charset="-122"/>
              </a:rPr>
              <a:t>领域的学生约</a:t>
            </a:r>
            <a:r>
              <a:rPr lang="en-US" altLang="zh-CN" sz="2800" dirty="0">
                <a:latin typeface="仿宋" panose="02010609060101010101" pitchFamily="49" charset="-122"/>
                <a:ea typeface="仿宋" panose="02010609060101010101" pitchFamily="49" charset="-122"/>
              </a:rPr>
              <a:t>2</a:t>
            </a:r>
            <a:r>
              <a:rPr lang="zh-CN" altLang="en-US" sz="2800" dirty="0">
                <a:latin typeface="仿宋" panose="02010609060101010101" pitchFamily="49" charset="-122"/>
                <a:ea typeface="仿宋" panose="02010609060101010101" pitchFamily="49" charset="-122"/>
              </a:rPr>
              <a:t>万</a:t>
            </a:r>
            <a:r>
              <a:rPr lang="zh-CN" altLang="en-US" sz="2800" dirty="0" smtClean="0">
                <a:latin typeface="仿宋" panose="02010609060101010101" pitchFamily="49" charset="-122"/>
                <a:ea typeface="仿宋" panose="02010609060101010101" pitchFamily="49" charset="-122"/>
              </a:rPr>
              <a:t>人；</a:t>
            </a:r>
            <a:endParaRPr lang="en-US" altLang="zh-CN" sz="2800" dirty="0" smtClean="0">
              <a:latin typeface="仿宋" panose="02010609060101010101" pitchFamily="49" charset="-122"/>
              <a:ea typeface="仿宋" panose="02010609060101010101" pitchFamily="49" charset="-122"/>
            </a:endParaRPr>
          </a:p>
          <a:p>
            <a:endParaRPr lang="en-US" altLang="zh-CN" sz="800" dirty="0" smtClean="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而当前市场人才缺口在</a:t>
            </a:r>
            <a:r>
              <a:rPr lang="en-US" altLang="zh-CN" sz="2800" dirty="0">
                <a:latin typeface="仿宋" panose="02010609060101010101" pitchFamily="49" charset="-122"/>
                <a:ea typeface="仿宋" panose="02010609060101010101" pitchFamily="49" charset="-122"/>
              </a:rPr>
              <a:t>500</a:t>
            </a:r>
            <a:r>
              <a:rPr lang="zh-CN" altLang="en-US" sz="2800" dirty="0">
                <a:latin typeface="仿宋" panose="02010609060101010101" pitchFamily="49" charset="-122"/>
                <a:ea typeface="仿宋" panose="02010609060101010101" pitchFamily="49" charset="-122"/>
              </a:rPr>
              <a:t>百万</a:t>
            </a:r>
            <a:r>
              <a:rPr lang="zh-CN" altLang="en-US" sz="2800" dirty="0" smtClean="0">
                <a:latin typeface="仿宋" panose="02010609060101010101" pitchFamily="49" charset="-122"/>
                <a:ea typeface="仿宋" panose="02010609060101010101" pitchFamily="49" charset="-122"/>
              </a:rPr>
              <a:t>以上，远远</a:t>
            </a:r>
            <a:r>
              <a:rPr lang="zh-CN" altLang="en-US" sz="2800" dirty="0">
                <a:latin typeface="仿宋" panose="02010609060101010101" pitchFamily="49" charset="-122"/>
                <a:ea typeface="仿宋" panose="02010609060101010101" pitchFamily="49" charset="-122"/>
              </a:rPr>
              <a:t>不能满足市场对人才的</a:t>
            </a:r>
            <a:r>
              <a:rPr lang="zh-CN" altLang="en-US" sz="2800" dirty="0" smtClean="0">
                <a:latin typeface="仿宋" panose="02010609060101010101" pitchFamily="49" charset="-122"/>
                <a:ea typeface="仿宋" panose="02010609060101010101" pitchFamily="49" charset="-122"/>
              </a:rPr>
              <a:t>需求。</a:t>
            </a:r>
            <a:endParaRPr lang="zh-CN" altLang="en-US" sz="2800" dirty="0">
              <a:latin typeface="仿宋" panose="02010609060101010101" pitchFamily="49" charset="-122"/>
              <a:ea typeface="仿宋" panose="02010609060101010101" pitchFamily="49" charset="-122"/>
            </a:endParaRPr>
          </a:p>
        </p:txBody>
      </p:sp>
      <p:sp>
        <p:nvSpPr>
          <p:cNvPr id="3" name="文本框 2"/>
          <p:cNvSpPr txBox="1"/>
          <p:nvPr/>
        </p:nvSpPr>
        <p:spPr>
          <a:xfrm>
            <a:off x="4066120" y="593546"/>
            <a:ext cx="3980577" cy="646331"/>
          </a:xfrm>
          <a:prstGeom prst="rect">
            <a:avLst/>
          </a:prstGeom>
          <a:noFill/>
        </p:spPr>
        <p:txBody>
          <a:bodyPr wrap="none" rtlCol="0">
            <a:spAutoFit/>
          </a:bodyPr>
          <a:lstStyle/>
          <a:p>
            <a:r>
              <a:rPr lang="zh-CN" altLang="en-US" sz="3600" b="1" dirty="0" smtClean="0">
                <a:solidFill>
                  <a:srgbClr val="FFFF00"/>
                </a:solidFill>
                <a:latin typeface="Adobe 仿宋 Std R" panose="02020400000000000000" pitchFamily="18" charset="-122"/>
                <a:ea typeface="Adobe 仿宋 Std R" panose="02020400000000000000" pitchFamily="18" charset="-122"/>
              </a:rPr>
              <a:t>人才供给严重不足</a:t>
            </a:r>
            <a:endParaRPr lang="zh-CN" altLang="en-US" sz="3600" b="1" dirty="0">
              <a:solidFill>
                <a:srgbClr val="FFFF00"/>
              </a:solidFill>
              <a:latin typeface="Adobe 仿宋 Std R" panose="02020400000000000000" pitchFamily="18" charset="-122"/>
              <a:ea typeface="Adobe 仿宋 Std R" panose="02020400000000000000" pitchFamily="18" charset="-122"/>
            </a:endParaRPr>
          </a:p>
        </p:txBody>
      </p:sp>
      <p:sp>
        <p:nvSpPr>
          <p:cNvPr id="4" name="矩形 3"/>
          <p:cNvSpPr/>
          <p:nvPr/>
        </p:nvSpPr>
        <p:spPr>
          <a:xfrm>
            <a:off x="3916432" y="5825584"/>
            <a:ext cx="7946855" cy="523220"/>
          </a:xfrm>
          <a:prstGeom prst="rect">
            <a:avLst/>
          </a:prstGeom>
        </p:spPr>
        <p:txBody>
          <a:bodyPr wrap="none">
            <a:spAutoFit/>
          </a:bodyPr>
          <a:lstStyle/>
          <a:p>
            <a:r>
              <a:rPr lang="en-US" altLang="zh-CN" sz="2800" b="1" dirty="0" smtClean="0"/>
              <a:t>——</a:t>
            </a:r>
            <a:r>
              <a:rPr lang="zh-CN" altLang="en-US" sz="2800" b="1" dirty="0" smtClean="0"/>
              <a:t>腾讯研究院</a:t>
            </a:r>
            <a:r>
              <a:rPr lang="en-US" altLang="zh-CN" sz="2800" b="1" dirty="0" smtClean="0"/>
              <a:t>《2017</a:t>
            </a:r>
            <a:r>
              <a:rPr lang="zh-CN" altLang="en-US" sz="2800" b="1" dirty="0" smtClean="0"/>
              <a:t>全球人工智能人才白皮书</a:t>
            </a:r>
            <a:r>
              <a:rPr lang="en-US" altLang="zh-CN" sz="2800" b="1" dirty="0" smtClean="0"/>
              <a:t>》</a:t>
            </a:r>
            <a:endParaRPr lang="zh-CN" altLang="en-US" sz="2800" dirty="0"/>
          </a:p>
        </p:txBody>
      </p:sp>
      <p:pic>
        <p:nvPicPr>
          <p:cNvPr id="5" name="图片 4"/>
          <p:cNvPicPr>
            <a:picLocks noChangeAspect="1"/>
          </p:cNvPicPr>
          <p:nvPr/>
        </p:nvPicPr>
        <p:blipFill>
          <a:blip r:embed="rId3"/>
          <a:stretch>
            <a:fillRect/>
          </a:stretch>
        </p:blipFill>
        <p:spPr>
          <a:xfrm>
            <a:off x="289288" y="1783830"/>
            <a:ext cx="3491034" cy="4242216"/>
          </a:xfrm>
          <a:prstGeom prst="rect">
            <a:avLst/>
          </a:prstGeom>
        </p:spPr>
      </p:pic>
    </p:spTree>
    <p:extLst>
      <p:ext uri="{BB962C8B-B14F-4D97-AF65-F5344CB8AC3E}">
        <p14:creationId xmlns:p14="http://schemas.microsoft.com/office/powerpoint/2010/main" val="117381555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36139" y="338713"/>
            <a:ext cx="3980577" cy="646331"/>
          </a:xfrm>
          <a:prstGeom prst="rect">
            <a:avLst/>
          </a:prstGeom>
          <a:noFill/>
        </p:spPr>
        <p:txBody>
          <a:bodyPr wrap="none" rtlCol="0">
            <a:spAutoFit/>
          </a:bodyPr>
          <a:lstStyle/>
          <a:p>
            <a:r>
              <a:rPr lang="zh-CN" altLang="en-US" sz="3600" b="1" dirty="0" smtClean="0">
                <a:solidFill>
                  <a:srgbClr val="FFFF00"/>
                </a:solidFill>
                <a:latin typeface="Adobe 仿宋 Std R" panose="02020400000000000000" pitchFamily="18" charset="-122"/>
                <a:ea typeface="Adobe 仿宋 Std R" panose="02020400000000000000" pitchFamily="18" charset="-122"/>
              </a:rPr>
              <a:t>人才供给严重不足</a:t>
            </a:r>
            <a:endParaRPr lang="zh-CN" altLang="en-US" sz="3600" b="1" dirty="0">
              <a:solidFill>
                <a:srgbClr val="FFFF00"/>
              </a:solidFill>
              <a:latin typeface="Adobe 仿宋 Std R" panose="02020400000000000000" pitchFamily="18" charset="-122"/>
              <a:ea typeface="Adobe 仿宋 Std R" panose="02020400000000000000" pitchFamily="18"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85" y="1322323"/>
            <a:ext cx="7521631" cy="4936071"/>
          </a:xfrm>
          <a:prstGeom prst="rect">
            <a:avLst/>
          </a:prstGeom>
        </p:spPr>
      </p:pic>
      <p:sp>
        <p:nvSpPr>
          <p:cNvPr id="7" name="矩形 6"/>
          <p:cNvSpPr/>
          <p:nvPr/>
        </p:nvSpPr>
        <p:spPr>
          <a:xfrm>
            <a:off x="8347547" y="4777954"/>
            <a:ext cx="3622099" cy="1384995"/>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摘自社交</a:t>
            </a:r>
            <a:r>
              <a:rPr lang="zh-CN" altLang="en-US" sz="2800" dirty="0">
                <a:latin typeface="华文仿宋" panose="02010600040101010101" pitchFamily="2" charset="-122"/>
                <a:ea typeface="华文仿宋" panose="02010600040101010101" pitchFamily="2" charset="-122"/>
              </a:rPr>
              <a:t>平台</a:t>
            </a:r>
            <a:r>
              <a:rPr lang="en-US" altLang="zh-CN" sz="2800" dirty="0" smtClean="0">
                <a:latin typeface="华文仿宋" panose="02010600040101010101" pitchFamily="2" charset="-122"/>
                <a:ea typeface="华文仿宋" panose="02010600040101010101" pitchFamily="2" charset="-122"/>
              </a:rPr>
              <a:t>LinkedIn</a:t>
            </a:r>
            <a:r>
              <a:rPr lang="zh-CN" altLang="en-US" sz="2800" dirty="0" smtClean="0">
                <a:latin typeface="华文仿宋" panose="02010600040101010101" pitchFamily="2" charset="-122"/>
                <a:ea typeface="华文仿宋" panose="02010600040101010101" pitchFamily="2" charset="-122"/>
              </a:rPr>
              <a:t>发布的</a:t>
            </a:r>
            <a:r>
              <a:rPr lang="en-US" altLang="zh-CN" sz="2800" dirty="0" smtClean="0">
                <a:latin typeface="华文仿宋" panose="02010600040101010101" pitchFamily="2" charset="-122"/>
                <a:ea typeface="华文仿宋" panose="02010600040101010101" pitchFamily="2" charset="-122"/>
              </a:rPr>
              <a:t>《</a:t>
            </a:r>
            <a:r>
              <a:rPr lang="zh-CN" altLang="en-US" sz="2800" dirty="0">
                <a:latin typeface="华文仿宋" panose="02010600040101010101" pitchFamily="2" charset="-122"/>
                <a:ea typeface="华文仿宋" panose="02010600040101010101" pitchFamily="2" charset="-122"/>
              </a:rPr>
              <a:t>全球</a:t>
            </a:r>
            <a:r>
              <a:rPr lang="en-US" altLang="zh-CN" sz="2800" dirty="0">
                <a:latin typeface="华文仿宋" panose="02010600040101010101" pitchFamily="2" charset="-122"/>
                <a:ea typeface="华文仿宋" panose="02010600040101010101" pitchFamily="2" charset="-122"/>
              </a:rPr>
              <a:t>AI</a:t>
            </a:r>
            <a:r>
              <a:rPr lang="zh-CN" altLang="en-US" sz="2800" dirty="0">
                <a:latin typeface="华文仿宋" panose="02010600040101010101" pitchFamily="2" charset="-122"/>
                <a:ea typeface="华文仿宋" panose="02010600040101010101" pitchFamily="2" charset="-122"/>
              </a:rPr>
              <a:t>领域人才报告</a:t>
            </a:r>
            <a:r>
              <a:rPr lang="en-US" altLang="zh-CN" sz="2800" dirty="0">
                <a:latin typeface="华文仿宋" panose="02010600040101010101" pitchFamily="2" charset="-122"/>
                <a:ea typeface="华文仿宋" panose="02010600040101010101" pitchFamily="2" charset="-122"/>
              </a:rPr>
              <a:t>》</a:t>
            </a:r>
            <a:r>
              <a:rPr lang="zh-CN" altLang="en-US" sz="2800" dirty="0">
                <a:latin typeface="华文仿宋" panose="02010600040101010101" pitchFamily="2" charset="-122"/>
                <a:ea typeface="华文仿宋" panose="02010600040101010101" pitchFamily="2" charset="-122"/>
              </a:rPr>
              <a:t>。</a:t>
            </a:r>
          </a:p>
        </p:txBody>
      </p:sp>
    </p:spTree>
    <p:extLst>
      <p:ext uri="{BB962C8B-B14F-4D97-AF65-F5344CB8AC3E}">
        <p14:creationId xmlns:p14="http://schemas.microsoft.com/office/powerpoint/2010/main" val="253246432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13219" y="2660754"/>
            <a:ext cx="7255239" cy="830997"/>
          </a:xfrm>
          <a:prstGeom prst="rect">
            <a:avLst/>
          </a:prstGeom>
          <a:noFill/>
        </p:spPr>
        <p:txBody>
          <a:bodyPr wrap="square" rtlCol="0">
            <a:spAutoFit/>
          </a:bodyPr>
          <a:lstStyle/>
          <a:p>
            <a:pPr>
              <a:lnSpc>
                <a:spcPct val="150000"/>
              </a:lnSpc>
            </a:pPr>
            <a:r>
              <a:rPr lang="zh-CN" altLang="en-US" sz="3200" kern="100" dirty="0" smtClean="0">
                <a:latin typeface="仿宋" panose="02010609060101010101" pitchFamily="49" charset="-122"/>
                <a:ea typeface="仿宋" panose="02010609060101010101" pitchFamily="49" charset="-122"/>
                <a:cs typeface="Times New Roman" panose="02020603050405020304" pitchFamily="18" charset="0"/>
              </a:rPr>
              <a:t>国家</a:t>
            </a:r>
            <a:r>
              <a:rPr lang="zh-CN" altLang="en-US" sz="3200" kern="100" dirty="0">
                <a:latin typeface="仿宋" panose="02010609060101010101" pitchFamily="49" charset="-122"/>
                <a:ea typeface="仿宋" panose="02010609060101010101" pitchFamily="49" charset="-122"/>
                <a:cs typeface="Times New Roman" panose="02020603050405020304" pitchFamily="18" charset="0"/>
              </a:rPr>
              <a:t>战略</a:t>
            </a:r>
            <a:r>
              <a:rPr lang="zh-CN" altLang="en-US" sz="3200" kern="100" dirty="0" smtClean="0">
                <a:latin typeface="仿宋" panose="02010609060101010101" pitchFamily="49" charset="-122"/>
                <a:ea typeface="仿宋" panose="02010609060101010101" pitchFamily="49" charset="-122"/>
                <a:cs typeface="Times New Roman" panose="02020603050405020304" pitchFamily="18" charset="0"/>
              </a:rPr>
              <a:t>发展更急需</a:t>
            </a:r>
            <a:r>
              <a:rPr lang="zh-CN" altLang="en-US" sz="3200" kern="100" dirty="0">
                <a:latin typeface="仿宋" panose="02010609060101010101" pitchFamily="49" charset="-122"/>
                <a:ea typeface="仿宋" panose="02010609060101010101" pitchFamily="49" charset="-122"/>
                <a:cs typeface="Times New Roman" panose="02020603050405020304" pitchFamily="18" charset="0"/>
              </a:rPr>
              <a:t>专业型</a:t>
            </a:r>
            <a:r>
              <a:rPr lang="zh-CN" altLang="en-US" sz="3200" kern="100" dirty="0" smtClean="0">
                <a:latin typeface="仿宋" panose="02010609060101010101" pitchFamily="49" charset="-122"/>
                <a:ea typeface="仿宋" panose="02010609060101010101" pitchFamily="49" charset="-122"/>
                <a:cs typeface="Times New Roman" panose="02020603050405020304" pitchFamily="18" charset="0"/>
              </a:rPr>
              <a:t>人才</a:t>
            </a:r>
            <a:r>
              <a:rPr lang="en-US" altLang="zh-CN" sz="3200" kern="100" dirty="0" smtClean="0">
                <a:latin typeface="仿宋" panose="02010609060101010101" pitchFamily="49" charset="-122"/>
                <a:ea typeface="仿宋" panose="02010609060101010101" pitchFamily="49" charset="-122"/>
                <a:cs typeface="Times New Roman" panose="02020603050405020304" pitchFamily="18" charset="0"/>
              </a:rPr>
              <a:t>!!!</a:t>
            </a:r>
            <a:endParaRPr lang="zh-CN" altLang="en-US" sz="3200" kern="100" dirty="0">
              <a:latin typeface="仿宋" panose="02010609060101010101" pitchFamily="49" charset="-122"/>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8026821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02963" y="2638270"/>
            <a:ext cx="7262736" cy="646331"/>
          </a:xfrm>
          <a:prstGeom prst="rect">
            <a:avLst/>
          </a:prstGeom>
          <a:noFill/>
        </p:spPr>
        <p:txBody>
          <a:bodyPr wrap="square" rtlCol="0">
            <a:spAutoFit/>
          </a:bodyPr>
          <a:lstStyle/>
          <a:p>
            <a:r>
              <a:rPr lang="en-US" altLang="zh-CN" sz="3600" dirty="0" smtClean="0">
                <a:latin typeface="仿宋" panose="02010609060101010101" pitchFamily="49" charset="-122"/>
                <a:ea typeface="仿宋" panose="02010609060101010101" pitchFamily="49" charset="-122"/>
              </a:rPr>
              <a:t>2.《</a:t>
            </a:r>
            <a:r>
              <a:rPr lang="zh-CN" altLang="en-US" sz="3600" dirty="0" smtClean="0">
                <a:latin typeface="仿宋" panose="02010609060101010101" pitchFamily="49" charset="-122"/>
                <a:ea typeface="仿宋" panose="02010609060101010101" pitchFamily="49" charset="-122"/>
              </a:rPr>
              <a:t>遇见人工智能</a:t>
            </a:r>
            <a:r>
              <a:rPr lang="en-US" altLang="zh-CN" sz="3600" dirty="0" smtClean="0">
                <a:latin typeface="仿宋" panose="02010609060101010101" pitchFamily="49" charset="-122"/>
                <a:ea typeface="仿宋" panose="02010609060101010101" pitchFamily="49" charset="-122"/>
              </a:rPr>
              <a:t>》</a:t>
            </a:r>
            <a:r>
              <a:rPr lang="zh-CN" altLang="en-US" sz="3600" dirty="0" smtClean="0">
                <a:latin typeface="仿宋" panose="02010609060101010101" pitchFamily="49" charset="-122"/>
                <a:ea typeface="仿宋" panose="02010609060101010101" pitchFamily="49" charset="-122"/>
              </a:rPr>
              <a:t>学什么？</a:t>
            </a:r>
            <a:endParaRPr lang="zh-CN" altLang="en-US" sz="36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306768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4920" y="2373111"/>
            <a:ext cx="6008376" cy="738664"/>
          </a:xfrm>
          <a:prstGeom prst="rect">
            <a:avLst/>
          </a:prstGeom>
        </p:spPr>
        <p:txBody>
          <a:bodyPr wrap="none">
            <a:spAutoFit/>
          </a:bodyPr>
          <a:lstStyle/>
          <a:p>
            <a:pPr indent="266700">
              <a:lnSpc>
                <a:spcPct val="150000"/>
              </a:lnSpc>
              <a:spcAft>
                <a:spcPts val="0"/>
              </a:spcAft>
            </a:pP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en-US" altLang="zh-CN" sz="2800" kern="100" dirty="0" smtClean="0">
                <a:latin typeface="华文仿宋" panose="02010600040101010101" pitchFamily="2" charset="-122"/>
                <a:ea typeface="等线" panose="02010600030101010101" pitchFamily="2" charset="-122"/>
                <a:cs typeface="Times New Roman" panose="02020603050405020304" pitchFamily="18" charset="0"/>
              </a:rPr>
              <a:t>2</a:t>
            </a: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zh-CN" altLang="zh-CN" sz="2800" kern="100" dirty="0" smtClean="0">
                <a:latin typeface="等线" panose="02010600030101010101" pitchFamily="2" charset="-122"/>
                <a:ea typeface="华文仿宋" panose="02010600040101010101" pitchFamily="2" charset="-122"/>
                <a:cs typeface="Times New Roman" panose="02020603050405020304" pitchFamily="18" charset="0"/>
              </a:rPr>
              <a:t>人工智能</a:t>
            </a:r>
            <a:r>
              <a:rPr lang="zh-CN" altLang="zh-CN" sz="2800" kern="100" dirty="0">
                <a:latin typeface="等线" panose="02010600030101010101" pitchFamily="2" charset="-122"/>
                <a:ea typeface="华文仿宋" panose="02010600040101010101" pitchFamily="2" charset="-122"/>
                <a:cs typeface="Times New Roman" panose="02020603050405020304" pitchFamily="18" charset="0"/>
              </a:rPr>
              <a:t>基础知识与应用体验</a:t>
            </a:r>
            <a:endParaRPr lang="zh-CN" altLang="zh-CN" sz="2800"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4" name="矩形 3"/>
          <p:cNvSpPr/>
          <p:nvPr/>
        </p:nvSpPr>
        <p:spPr>
          <a:xfrm>
            <a:off x="2054919" y="3269293"/>
            <a:ext cx="6969159" cy="738664"/>
          </a:xfrm>
          <a:prstGeom prst="rect">
            <a:avLst/>
          </a:prstGeom>
        </p:spPr>
        <p:txBody>
          <a:bodyPr wrap="square">
            <a:spAutoFit/>
          </a:bodyPr>
          <a:lstStyle/>
          <a:p>
            <a:pPr indent="266700">
              <a:lnSpc>
                <a:spcPct val="150000"/>
              </a:lnSpc>
              <a:spcAft>
                <a:spcPts val="0"/>
              </a:spcAft>
            </a:pP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en-US" altLang="zh-CN" sz="2800" kern="100" dirty="0" smtClean="0">
                <a:latin typeface="华文仿宋" panose="02010600040101010101" pitchFamily="2" charset="-122"/>
                <a:ea typeface="等线" panose="02010600030101010101" pitchFamily="2" charset="-122"/>
                <a:cs typeface="Times New Roman" panose="02020603050405020304" pitchFamily="18" charset="0"/>
              </a:rPr>
              <a:t>3</a:t>
            </a: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zh-CN" altLang="zh-CN" sz="2800" kern="100" dirty="0" smtClean="0">
                <a:latin typeface="等线" panose="02010600030101010101" pitchFamily="2" charset="-122"/>
                <a:ea typeface="华文仿宋" panose="02010600040101010101" pitchFamily="2" charset="-122"/>
                <a:cs typeface="Times New Roman" panose="02020603050405020304" pitchFamily="18" charset="0"/>
              </a:rPr>
              <a:t>人工智能</a:t>
            </a:r>
            <a:r>
              <a:rPr lang="zh-CN" altLang="zh-CN" sz="2800" kern="100" dirty="0">
                <a:latin typeface="等线" panose="02010600030101010101" pitchFamily="2" charset="-122"/>
                <a:ea typeface="华文仿宋" panose="02010600040101010101" pitchFamily="2" charset="-122"/>
                <a:cs typeface="Times New Roman" panose="02020603050405020304" pitchFamily="18" charset="0"/>
              </a:rPr>
              <a:t>专题</a:t>
            </a:r>
            <a:r>
              <a:rPr lang="zh-CN" altLang="zh-CN" sz="2800" kern="100" dirty="0" smtClean="0">
                <a:latin typeface="等线" panose="02010600030101010101" pitchFamily="2" charset="-122"/>
                <a:ea typeface="华文仿宋" panose="02010600040101010101" pitchFamily="2" charset="-122"/>
                <a:cs typeface="Times New Roman" panose="02020603050405020304" pitchFamily="18" charset="0"/>
              </a:rPr>
              <a:t>解析</a:t>
            </a:r>
            <a:r>
              <a:rPr lang="zh-CN" altLang="en-US" sz="2800" kern="100" dirty="0" smtClean="0">
                <a:latin typeface="等线" panose="02010600030101010101" pitchFamily="2" charset="-122"/>
                <a:ea typeface="华文仿宋" panose="02010600040101010101" pitchFamily="2" charset="-122"/>
                <a:cs typeface="Times New Roman" panose="02020603050405020304" pitchFamily="18" charset="0"/>
              </a:rPr>
              <a:t>（图像、声音等）</a:t>
            </a:r>
            <a:endParaRPr lang="zh-CN" altLang="zh-CN" sz="2800"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5" name="矩形 4"/>
          <p:cNvSpPr/>
          <p:nvPr/>
        </p:nvSpPr>
        <p:spPr>
          <a:xfrm>
            <a:off x="2054920" y="4165475"/>
            <a:ext cx="6247223" cy="738664"/>
          </a:xfrm>
          <a:prstGeom prst="rect">
            <a:avLst/>
          </a:prstGeom>
        </p:spPr>
        <p:txBody>
          <a:bodyPr wrap="none">
            <a:spAutoFit/>
          </a:bodyPr>
          <a:lstStyle/>
          <a:p>
            <a:pPr indent="266700">
              <a:lnSpc>
                <a:spcPct val="150000"/>
              </a:lnSpc>
              <a:spcAft>
                <a:spcPts val="0"/>
              </a:spcAft>
            </a:pP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en-US" altLang="zh-CN" sz="2800" kern="100" dirty="0" smtClean="0">
                <a:latin typeface="华文仿宋" panose="02010600040101010101" pitchFamily="2" charset="-122"/>
                <a:ea typeface="等线" panose="02010600030101010101" pitchFamily="2" charset="-122"/>
                <a:cs typeface="Times New Roman" panose="02020603050405020304" pitchFamily="18" charset="0"/>
              </a:rPr>
              <a:t>4</a:t>
            </a: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zh-CN" altLang="zh-CN" sz="2800" kern="100" dirty="0" smtClean="0">
                <a:latin typeface="等线" panose="02010600030101010101" pitchFamily="2" charset="-122"/>
                <a:ea typeface="华文仿宋" panose="02010600040101010101" pitchFamily="2" charset="-122"/>
                <a:cs typeface="Times New Roman" panose="02020603050405020304" pitchFamily="18" charset="0"/>
              </a:rPr>
              <a:t>“</a:t>
            </a:r>
            <a:r>
              <a:rPr lang="zh-CN" altLang="zh-CN" sz="2800" kern="100" dirty="0">
                <a:latin typeface="等线" panose="02010600030101010101" pitchFamily="2" charset="-122"/>
                <a:ea typeface="华文仿宋" panose="02010600040101010101" pitchFamily="2" charset="-122"/>
                <a:cs typeface="Times New Roman" panose="02020603050405020304" pitchFamily="18" charset="0"/>
              </a:rPr>
              <a:t>人工智能</a:t>
            </a:r>
            <a:r>
              <a:rPr lang="en-US" altLang="zh-CN" sz="2800" kern="100" dirty="0">
                <a:latin typeface="等线" panose="02010600030101010101" pitchFamily="2" charset="-122"/>
                <a:ea typeface="华文仿宋" panose="02010600040101010101" pitchFamily="2" charset="-122"/>
                <a:cs typeface="Times New Roman" panose="02020603050405020304" pitchFamily="18" charset="0"/>
              </a:rPr>
              <a:t>+</a:t>
            </a:r>
            <a:r>
              <a:rPr lang="zh-CN" altLang="zh-CN" sz="2800" kern="100" dirty="0">
                <a:latin typeface="等线" panose="02010600030101010101" pitchFamily="2" charset="-122"/>
                <a:ea typeface="华文仿宋" panose="02010600040101010101" pitchFamily="2" charset="-122"/>
                <a:cs typeface="Times New Roman" panose="02020603050405020304" pitchFamily="18" charset="0"/>
              </a:rPr>
              <a:t>”的未来场景探索</a:t>
            </a:r>
            <a:endParaRPr lang="zh-CN" altLang="zh-CN" sz="2800"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7" name="矩形 6"/>
          <p:cNvSpPr/>
          <p:nvPr/>
        </p:nvSpPr>
        <p:spPr>
          <a:xfrm>
            <a:off x="2054920" y="1524430"/>
            <a:ext cx="6203942" cy="738664"/>
          </a:xfrm>
          <a:prstGeom prst="rect">
            <a:avLst/>
          </a:prstGeom>
        </p:spPr>
        <p:txBody>
          <a:bodyPr wrap="none">
            <a:spAutoFit/>
          </a:bodyPr>
          <a:lstStyle/>
          <a:p>
            <a:pPr indent="266700">
              <a:lnSpc>
                <a:spcPct val="150000"/>
              </a:lnSpc>
              <a:spcAft>
                <a:spcPts val="0"/>
              </a:spcAft>
            </a:pP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en-US" altLang="zh-CN" sz="2800" kern="100" dirty="0" smtClean="0">
                <a:latin typeface="华文仿宋" panose="02010600040101010101" pitchFamily="2" charset="-122"/>
                <a:ea typeface="等线" panose="02010600030101010101" pitchFamily="2" charset="-122"/>
                <a:cs typeface="Times New Roman" panose="02020603050405020304" pitchFamily="18" charset="0"/>
              </a:rPr>
              <a:t>1</a:t>
            </a:r>
            <a:r>
              <a:rPr lang="zh-CN" altLang="en-US" sz="2800" kern="100" dirty="0" smtClean="0">
                <a:latin typeface="华文仿宋" panose="02010600040101010101" pitchFamily="2" charset="-122"/>
                <a:ea typeface="等线" panose="02010600030101010101" pitchFamily="2" charset="-122"/>
                <a:cs typeface="Times New Roman" panose="02020603050405020304" pitchFamily="18" charset="0"/>
              </a:rPr>
              <a:t>）</a:t>
            </a:r>
            <a:r>
              <a:rPr lang="zh-CN" altLang="en-US" sz="2800" kern="100" dirty="0" smtClean="0">
                <a:latin typeface="等线" panose="02010600030101010101" pitchFamily="2" charset="-122"/>
                <a:ea typeface="华文仿宋" panose="02010600040101010101" pitchFamily="2" charset="-122"/>
                <a:cs typeface="Times New Roman" panose="02020603050405020304" pitchFamily="18" charset="0"/>
              </a:rPr>
              <a:t>人工智能 </a:t>
            </a:r>
            <a:r>
              <a:rPr lang="en-US" altLang="zh-CN" sz="2800" kern="100" dirty="0" smtClean="0">
                <a:latin typeface="等线" panose="02010600030101010101" pitchFamily="2" charset="-122"/>
                <a:ea typeface="华文仿宋" panose="02010600040101010101" pitchFamily="2" charset="-122"/>
                <a:cs typeface="Times New Roman" panose="02020603050405020304" pitchFamily="18" charset="0"/>
              </a:rPr>
              <a:t>— </a:t>
            </a:r>
            <a:r>
              <a:rPr lang="zh-CN" altLang="en-US" sz="2800" kern="100" dirty="0" smtClean="0">
                <a:latin typeface="等线" panose="02010600030101010101" pitchFamily="2" charset="-122"/>
                <a:ea typeface="华文仿宋" panose="02010600040101010101" pitchFamily="2" charset="-122"/>
                <a:cs typeface="Times New Roman" panose="02020603050405020304" pitchFamily="18" charset="0"/>
              </a:rPr>
              <a:t>总揽、应用与前沿</a:t>
            </a:r>
            <a:endParaRPr lang="zh-CN" altLang="zh-CN" sz="2800"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695439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82648" y="2585804"/>
            <a:ext cx="4841824" cy="646331"/>
          </a:xfrm>
          <a:prstGeom prst="rect">
            <a:avLst/>
          </a:prstGeom>
          <a:noFill/>
        </p:spPr>
        <p:txBody>
          <a:bodyPr wrap="square" rtlCol="0">
            <a:spAutoFit/>
          </a:bodyPr>
          <a:lstStyle/>
          <a:p>
            <a:r>
              <a:rPr lang="en-US" altLang="zh-CN" sz="3600" b="1" dirty="0" smtClean="0">
                <a:latin typeface="仿宋" panose="02010609060101010101" pitchFamily="49" charset="-122"/>
                <a:ea typeface="仿宋" panose="02010609060101010101" pitchFamily="49" charset="-122"/>
              </a:rPr>
              <a:t>3.</a:t>
            </a:r>
            <a:r>
              <a:rPr lang="zh-CN" altLang="en-US" sz="3600" b="1" dirty="0" smtClean="0">
                <a:latin typeface="仿宋" panose="02010609060101010101" pitchFamily="49" charset="-122"/>
                <a:ea typeface="仿宋" panose="02010609060101010101" pitchFamily="49" charset="-122"/>
              </a:rPr>
              <a:t>怎么学人工智能？</a:t>
            </a:r>
            <a:endParaRPr lang="zh-CN" altLang="en-US" sz="3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86292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399" y="3810691"/>
            <a:ext cx="7849849" cy="834587"/>
          </a:xfrm>
          <a:prstGeom prst="rect">
            <a:avLst/>
          </a:prstGeom>
        </p:spPr>
        <p:txBody>
          <a:bodyPr wrap="square">
            <a:spAutoFit/>
          </a:bodyPr>
          <a:lstStyle/>
          <a:p>
            <a:pPr algn="just">
              <a:lnSpc>
                <a:spcPct val="200000"/>
              </a:lnSpc>
              <a:spcAft>
                <a:spcPts val="0"/>
              </a:spcAft>
            </a:pPr>
            <a:r>
              <a:rPr lang="en-US" altLang="zh-CN" sz="2800" b="1" dirty="0">
                <a:latin typeface="等线 Light" panose="02010600030101010101" pitchFamily="2" charset="-122"/>
                <a:ea typeface="等线 Light" panose="02010600030101010101" pitchFamily="2" charset="-122"/>
              </a:rPr>
              <a:t>【</a:t>
            </a:r>
            <a:r>
              <a:rPr lang="zh-CN" altLang="en-US" sz="2800" b="1" dirty="0">
                <a:latin typeface="等线 Light" panose="02010600030101010101" pitchFamily="2" charset="-122"/>
                <a:ea typeface="等线 Light" panose="02010600030101010101" pitchFamily="2" charset="-122"/>
              </a:rPr>
              <a:t>上课要求</a:t>
            </a:r>
            <a:r>
              <a:rPr lang="en-US" altLang="zh-CN" sz="2800" b="1" dirty="0">
                <a:latin typeface="等线 Light" panose="02010600030101010101" pitchFamily="2" charset="-122"/>
                <a:ea typeface="等线 Light" panose="02010600030101010101" pitchFamily="2" charset="-122"/>
              </a:rPr>
              <a:t>】</a:t>
            </a:r>
          </a:p>
        </p:txBody>
      </p:sp>
      <p:sp>
        <p:nvSpPr>
          <p:cNvPr id="3" name="文本框 2"/>
          <p:cNvSpPr txBox="1"/>
          <p:nvPr/>
        </p:nvSpPr>
        <p:spPr>
          <a:xfrm>
            <a:off x="914399" y="771994"/>
            <a:ext cx="2339102" cy="523220"/>
          </a:xfrm>
          <a:prstGeom prst="rect">
            <a:avLst/>
          </a:prstGeom>
          <a:noFill/>
        </p:spPr>
        <p:txBody>
          <a:bodyPr wrap="none" rtlCol="0">
            <a:spAutoFit/>
          </a:bodyPr>
          <a:lstStyle/>
          <a:p>
            <a:r>
              <a:rPr lang="en-US" altLang="zh-CN" sz="2800" b="1" dirty="0" smtClean="0">
                <a:latin typeface="等线 Light" panose="02010600030101010101" pitchFamily="2" charset="-122"/>
                <a:ea typeface="等线 Light" panose="02010600030101010101" pitchFamily="2" charset="-122"/>
              </a:rPr>
              <a:t>【</a:t>
            </a:r>
            <a:r>
              <a:rPr lang="zh-CN" altLang="en-US" sz="2800" b="1" dirty="0" smtClean="0">
                <a:latin typeface="等线 Light" panose="02010600030101010101" pitchFamily="2" charset="-122"/>
                <a:ea typeface="等线 Light" panose="02010600030101010101" pitchFamily="2" charset="-122"/>
              </a:rPr>
              <a:t>学习方式</a:t>
            </a:r>
            <a:r>
              <a:rPr lang="en-US" altLang="zh-CN" sz="2800" b="1" dirty="0" smtClean="0">
                <a:latin typeface="等线 Light" panose="02010600030101010101" pitchFamily="2" charset="-122"/>
                <a:ea typeface="等线 Light" panose="02010600030101010101" pitchFamily="2" charset="-122"/>
              </a:rPr>
              <a:t>】</a:t>
            </a:r>
            <a:endParaRPr lang="zh-CN" altLang="en-US" sz="2800" b="1" dirty="0">
              <a:latin typeface="等线 Light" panose="02010600030101010101" pitchFamily="2" charset="-122"/>
              <a:ea typeface="等线 Light" panose="02010600030101010101" pitchFamily="2" charset="-122"/>
            </a:endParaRPr>
          </a:p>
        </p:txBody>
      </p:sp>
      <p:sp>
        <p:nvSpPr>
          <p:cNvPr id="4" name="文本框 3"/>
          <p:cNvSpPr txBox="1"/>
          <p:nvPr/>
        </p:nvSpPr>
        <p:spPr>
          <a:xfrm>
            <a:off x="1656413" y="1866275"/>
            <a:ext cx="6400800" cy="1815882"/>
          </a:xfrm>
          <a:prstGeom prst="rect">
            <a:avLst/>
          </a:prstGeom>
          <a:noFill/>
        </p:spPr>
        <p:txBody>
          <a:bodyPr wrap="square" rtlCol="0">
            <a:spAutoFit/>
          </a:bodyPr>
          <a:lstStyle/>
          <a:p>
            <a:pPr>
              <a:lnSpc>
                <a:spcPct val="200000"/>
              </a:lnSpc>
            </a:pPr>
            <a:r>
              <a:rPr lang="zh-CN" altLang="en-US" sz="2800" dirty="0" smtClean="0">
                <a:latin typeface="仿宋" panose="02010609060101010101" pitchFamily="49" charset="-122"/>
                <a:ea typeface="仿宋" panose="02010609060101010101" pitchFamily="49" charset="-122"/>
              </a:rPr>
              <a:t>教师讲解</a:t>
            </a:r>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自主探究</a:t>
            </a:r>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网络课堂；</a:t>
            </a:r>
            <a:endParaRPr lang="en-US" altLang="zh-CN" sz="2800" dirty="0" smtClean="0">
              <a:latin typeface="仿宋" panose="02010609060101010101" pitchFamily="49" charset="-122"/>
              <a:ea typeface="仿宋" panose="02010609060101010101" pitchFamily="49" charset="-122"/>
            </a:endParaRPr>
          </a:p>
          <a:p>
            <a:pPr>
              <a:lnSpc>
                <a:spcPct val="200000"/>
              </a:lnSpc>
            </a:pPr>
            <a:r>
              <a:rPr lang="zh-CN" altLang="en-US" sz="2800" dirty="0" smtClean="0">
                <a:latin typeface="仿宋" panose="02010609060101010101" pitchFamily="49" charset="-122"/>
                <a:ea typeface="仿宋" panose="02010609060101010101" pitchFamily="49" charset="-122"/>
              </a:rPr>
              <a:t>专项研究、实践探索；</a:t>
            </a:r>
            <a:endParaRPr lang="zh-CN" altLang="en-US" sz="2800" dirty="0">
              <a:latin typeface="仿宋" panose="02010609060101010101" pitchFamily="49" charset="-122"/>
              <a:ea typeface="仿宋" panose="02010609060101010101" pitchFamily="49" charset="-122"/>
            </a:endParaRPr>
          </a:p>
        </p:txBody>
      </p:sp>
      <p:sp>
        <p:nvSpPr>
          <p:cNvPr id="5" name="矩形 4"/>
          <p:cNvSpPr/>
          <p:nvPr/>
        </p:nvSpPr>
        <p:spPr>
          <a:xfrm>
            <a:off x="1656413" y="4928662"/>
            <a:ext cx="7545655" cy="799258"/>
          </a:xfrm>
          <a:prstGeom prst="rect">
            <a:avLst/>
          </a:prstGeom>
        </p:spPr>
        <p:txBody>
          <a:bodyPr wrap="none">
            <a:spAutoFit/>
          </a:bodyPr>
          <a:lstStyle/>
          <a:p>
            <a:pPr algn="just">
              <a:lnSpc>
                <a:spcPct val="200000"/>
              </a:lnSpc>
              <a:spcAft>
                <a:spcPts val="0"/>
              </a:spcAft>
            </a:pPr>
            <a:r>
              <a:rPr lang="zh-CN" altLang="zh-CN" sz="2800" dirty="0">
                <a:latin typeface="仿宋" panose="02010609060101010101" pitchFamily="49" charset="-122"/>
                <a:ea typeface="仿宋" panose="02010609060101010101" pitchFamily="49" charset="-122"/>
              </a:rPr>
              <a:t>出勤占</a:t>
            </a:r>
            <a:r>
              <a:rPr lang="en-US" altLang="zh-CN" sz="2800" dirty="0">
                <a:latin typeface="仿宋" panose="02010609060101010101" pitchFamily="49" charset="-122"/>
                <a:ea typeface="仿宋" panose="02010609060101010101" pitchFamily="49" charset="-122"/>
              </a:rPr>
              <a:t>30%+</a:t>
            </a:r>
            <a:r>
              <a:rPr lang="zh-CN" altLang="zh-CN" sz="2800" dirty="0">
                <a:latin typeface="仿宋" panose="02010609060101010101" pitchFamily="49" charset="-122"/>
                <a:ea typeface="仿宋" panose="02010609060101010101" pitchFamily="49" charset="-122"/>
              </a:rPr>
              <a:t>课堂学习能力</a:t>
            </a:r>
            <a:r>
              <a:rPr lang="en-US" altLang="zh-CN" sz="2800" dirty="0">
                <a:latin typeface="仿宋" panose="02010609060101010101" pitchFamily="49" charset="-122"/>
                <a:ea typeface="仿宋" panose="02010609060101010101" pitchFamily="49" charset="-122"/>
              </a:rPr>
              <a:t>40%+</a:t>
            </a:r>
            <a:r>
              <a:rPr lang="zh-CN" altLang="zh-CN" sz="2800" dirty="0">
                <a:latin typeface="仿宋" panose="02010609060101010101" pitchFamily="49" charset="-122"/>
                <a:ea typeface="仿宋" panose="02010609060101010101" pitchFamily="49" charset="-122"/>
              </a:rPr>
              <a:t>任务完成度</a:t>
            </a:r>
            <a:r>
              <a:rPr lang="en-US" altLang="zh-CN" sz="2800" dirty="0">
                <a:latin typeface="仿宋" panose="02010609060101010101" pitchFamily="49" charset="-122"/>
                <a:ea typeface="仿宋" panose="02010609060101010101" pitchFamily="49" charset="-122"/>
              </a:rPr>
              <a:t>30%</a:t>
            </a:r>
            <a:r>
              <a:rPr lang="zh-CN" altLang="zh-CN" sz="2800" dirty="0">
                <a:latin typeface="仿宋" panose="02010609060101010101" pitchFamily="49" charset="-122"/>
                <a:ea typeface="仿宋" panose="02010609060101010101" pitchFamily="49" charset="-122"/>
              </a:rPr>
              <a:t>。</a:t>
            </a:r>
          </a:p>
        </p:txBody>
      </p:sp>
    </p:spTree>
    <p:extLst>
      <p:ext uri="{BB962C8B-B14F-4D97-AF65-F5344CB8AC3E}">
        <p14:creationId xmlns:p14="http://schemas.microsoft.com/office/powerpoint/2010/main" val="539963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84869" y="1666927"/>
            <a:ext cx="6801862" cy="1794722"/>
          </a:xfrm>
          <a:prstGeom prst="rect">
            <a:avLst/>
          </a:prstGeom>
        </p:spPr>
        <p:txBody>
          <a:bodyPr wrap="none">
            <a:spAutoFit/>
          </a:bodyPr>
          <a:lstStyle/>
          <a:p>
            <a:pPr lvl="0" algn="ctr">
              <a:lnSpc>
                <a:spcPct val="150000"/>
              </a:lnSpc>
            </a:pPr>
            <a:r>
              <a:rPr lang="zh-CN" altLang="en-US" sz="4000" b="1" spc="300" dirty="0" smtClean="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第一部分</a:t>
            </a:r>
            <a:endParaRPr lang="en-US" altLang="zh-CN" sz="4000" b="1" spc="300" dirty="0" smtClean="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lvl="0">
              <a:lnSpc>
                <a:spcPct val="150000"/>
              </a:lnSpc>
            </a:pPr>
            <a:r>
              <a:rPr lang="zh-CN" altLang="en-US" sz="4000" spc="300" dirty="0" smtClean="0">
                <a:solidFill>
                  <a:srgbClr val="FFFF00"/>
                </a:solidFill>
                <a:latin typeface="黑体" panose="02010609060101010101" pitchFamily="49" charset="-122"/>
                <a:ea typeface="黑体" panose="02010609060101010101" pitchFamily="49" charset="-122"/>
              </a:rPr>
              <a:t>人工智能总览、应用与前沿</a:t>
            </a:r>
            <a:endParaRPr lang="zh-CN" altLang="en-US" sz="4000" spc="3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0770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6951" y="392934"/>
            <a:ext cx="8824210" cy="1077218"/>
          </a:xfrm>
          <a:prstGeom prst="rect">
            <a:avLst/>
          </a:prstGeom>
        </p:spPr>
        <p:txBody>
          <a:bodyPr wrap="square">
            <a:spAutoFit/>
          </a:bodyPr>
          <a:lstStyle/>
          <a:p>
            <a:pPr algn="just">
              <a:lnSpc>
                <a:spcPct val="200000"/>
              </a:lnSpc>
              <a:spcAft>
                <a:spcPts val="0"/>
              </a:spcAft>
            </a:pP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一</a:t>
            </a:r>
            <a:r>
              <a:rPr lang="en-US" altLang="zh-CN" sz="3200" kern="100" dirty="0" smtClean="0">
                <a:latin typeface="华文仿宋" panose="02010600040101010101" pitchFamily="2" charset="-122"/>
                <a:ea typeface="华文仿宋" panose="02010600040101010101" pitchFamily="2" charset="-122"/>
                <a:cs typeface="Times New Roman" panose="02020603050405020304" pitchFamily="18" charset="0"/>
              </a:rPr>
              <a:t>.</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人工智能（</a:t>
            </a:r>
            <a:r>
              <a:rPr lang="en-US" altLang="zh-CN" sz="3200" dirty="0"/>
              <a:t>Artificial Intelligence</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）的概念辨析</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537148" y="655262"/>
            <a:ext cx="6896150" cy="5924593"/>
          </a:xfrm>
          <a:prstGeom prst="rect">
            <a:avLst/>
          </a:prstGeom>
        </p:spPr>
      </p:pic>
      <p:sp>
        <p:nvSpPr>
          <p:cNvPr id="5" name="文本框 4"/>
          <p:cNvSpPr txBox="1"/>
          <p:nvPr/>
        </p:nvSpPr>
        <p:spPr>
          <a:xfrm>
            <a:off x="7597516" y="5074169"/>
            <a:ext cx="4594484" cy="1384995"/>
          </a:xfrm>
          <a:prstGeom prst="rect">
            <a:avLst/>
          </a:prstGeom>
          <a:noFill/>
        </p:spPr>
        <p:txBody>
          <a:bodyPr wrap="square" rtlCol="0">
            <a:spAutoFit/>
          </a:bodyPr>
          <a:lstStyle/>
          <a:p>
            <a:r>
              <a:rPr lang="en-US" altLang="zh-CN" sz="2800" dirty="0" smtClean="0">
                <a:latin typeface="华文仿宋" panose="02010600040101010101" pitchFamily="2" charset="-122"/>
                <a:ea typeface="华文仿宋" panose="02010600040101010101" pitchFamily="2" charset="-122"/>
              </a:rPr>
              <a:t>——</a:t>
            </a:r>
            <a:r>
              <a:rPr lang="zh-CN" altLang="en-US" sz="2800" dirty="0" smtClean="0">
                <a:latin typeface="华文仿宋" panose="02010600040101010101" pitchFamily="2" charset="-122"/>
                <a:ea typeface="华文仿宋" panose="02010600040101010101" pitchFamily="2" charset="-122"/>
              </a:rPr>
              <a:t>松</a:t>
            </a:r>
            <a:r>
              <a:rPr lang="zh-CN" altLang="en-US" sz="2800" dirty="0">
                <a:latin typeface="华文仿宋" panose="02010600040101010101" pitchFamily="2" charset="-122"/>
                <a:ea typeface="华文仿宋" panose="02010600040101010101" pitchFamily="2" charset="-122"/>
              </a:rPr>
              <a:t>尾</a:t>
            </a:r>
            <a:r>
              <a:rPr lang="zh-CN" altLang="en-US" sz="2800" dirty="0" smtClean="0">
                <a:latin typeface="华文仿宋" panose="02010600040101010101" pitchFamily="2" charset="-122"/>
                <a:ea typeface="华文仿宋" panose="02010600040101010101" pitchFamily="2" charset="-122"/>
              </a:rPr>
              <a:t>丰，</a:t>
            </a:r>
            <a:r>
              <a:rPr lang="en-US" altLang="zh-CN" sz="2800" dirty="0" smtClean="0">
                <a:latin typeface="华文仿宋" panose="02010600040101010101" pitchFamily="2" charset="-122"/>
                <a:ea typeface="华文仿宋" panose="02010600040101010101" pitchFamily="2" charset="-122"/>
              </a:rPr>
              <a:t>《</a:t>
            </a:r>
            <a:r>
              <a:rPr lang="zh-CN" altLang="en-US" sz="2800" dirty="0" smtClean="0">
                <a:latin typeface="华文仿宋" panose="02010600040101010101" pitchFamily="2" charset="-122"/>
                <a:ea typeface="华文仿宋" panose="02010600040101010101" pitchFamily="2" charset="-122"/>
              </a:rPr>
              <a:t>人工智能狂潮</a:t>
            </a:r>
            <a:r>
              <a:rPr lang="en-US" altLang="zh-CN" sz="2800" dirty="0" smtClean="0">
                <a:latin typeface="华文仿宋" panose="02010600040101010101" pitchFamily="2" charset="-122"/>
                <a:ea typeface="华文仿宋" panose="02010600040101010101" pitchFamily="2" charset="-122"/>
              </a:rPr>
              <a:t>——</a:t>
            </a:r>
            <a:r>
              <a:rPr lang="zh-CN" altLang="en-US" sz="2800" dirty="0" smtClean="0">
                <a:latin typeface="华文仿宋" panose="02010600040101010101" pitchFamily="2" charset="-122"/>
                <a:ea typeface="华文仿宋" panose="02010600040101010101" pitchFamily="2" charset="-122"/>
              </a:rPr>
              <a:t>机器人会超越人类吗？</a:t>
            </a:r>
            <a:r>
              <a:rPr lang="en-US" altLang="zh-CN" sz="2800" dirty="0" smtClean="0">
                <a:latin typeface="华文仿宋" panose="02010600040101010101" pitchFamily="2" charset="-122"/>
                <a:ea typeface="华文仿宋" panose="02010600040101010101" pitchFamily="2" charset="-122"/>
              </a:rPr>
              <a:t>》</a:t>
            </a:r>
            <a:r>
              <a:rPr lang="zh-CN" altLang="en-US" sz="2800" dirty="0" smtClean="0">
                <a:latin typeface="华文仿宋" panose="02010600040101010101" pitchFamily="2" charset="-122"/>
                <a:ea typeface="华文仿宋" panose="02010600040101010101" pitchFamily="2" charset="-122"/>
              </a:rPr>
              <a:t>，机械工业出版社</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4948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19534" y="2443398"/>
            <a:ext cx="2128604" cy="646331"/>
          </a:xfrm>
          <a:prstGeom prst="rect">
            <a:avLst/>
          </a:prstGeom>
          <a:noFill/>
        </p:spPr>
        <p:txBody>
          <a:bodyPr wrap="square" rtlCol="0">
            <a:spAutoFit/>
          </a:bodyPr>
          <a:lstStyle/>
          <a:p>
            <a:r>
              <a:rPr lang="zh-CN" altLang="en-US" sz="3600" b="1" dirty="0" smtClean="0">
                <a:latin typeface="仿宋" panose="02010609060101010101" pitchFamily="49" charset="-122"/>
                <a:ea typeface="仿宋" panose="02010609060101010101" pitchFamily="49" charset="-122"/>
              </a:rPr>
              <a:t>课程概论</a:t>
            </a:r>
            <a:endParaRPr lang="zh-CN" altLang="en-US" sz="3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826889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1546" y="1079292"/>
            <a:ext cx="6658131"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哲学家们致力于解决的两大问题：</a:t>
            </a:r>
            <a:endParaRPr lang="zh-CN" altLang="en-US" sz="3200" dirty="0">
              <a:latin typeface="华文仿宋" panose="02010600040101010101" pitchFamily="2" charset="-122"/>
              <a:ea typeface="华文仿宋" panose="02010600040101010101" pitchFamily="2" charset="-122"/>
            </a:endParaRPr>
          </a:p>
        </p:txBody>
      </p:sp>
      <p:sp>
        <p:nvSpPr>
          <p:cNvPr id="11" name="矩形 10"/>
          <p:cNvSpPr/>
          <p:nvPr/>
        </p:nvSpPr>
        <p:spPr>
          <a:xfrm>
            <a:off x="2106795" y="2090171"/>
            <a:ext cx="7029710" cy="1569660"/>
          </a:xfrm>
          <a:prstGeom prst="rect">
            <a:avLst/>
          </a:prstGeom>
        </p:spPr>
        <p:txBody>
          <a:bodyPr wrap="square">
            <a:spAutoFit/>
          </a:bodyPr>
          <a:lstStyle/>
          <a:p>
            <a:pPr>
              <a:lnSpc>
                <a:spcPct val="150000"/>
              </a:lnSpc>
            </a:pPr>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）人类</a:t>
            </a:r>
            <a:r>
              <a:rPr lang="zh-CN" altLang="en-US" sz="3200" dirty="0">
                <a:latin typeface="华文仿宋" panose="02010600040101010101" pitchFamily="2" charset="-122"/>
                <a:ea typeface="华文仿宋" panose="02010600040101010101" pitchFamily="2" charset="-122"/>
              </a:rPr>
              <a:t>是如何思考的</a:t>
            </a:r>
            <a:r>
              <a:rPr lang="zh-CN" altLang="en-US" sz="3200" dirty="0" smtClean="0">
                <a:latin typeface="华文仿宋" panose="02010600040101010101" pitchFamily="2" charset="-122"/>
                <a:ea typeface="华文仿宋" panose="02010600040101010101" pitchFamily="2" charset="-122"/>
              </a:rPr>
              <a:t>?</a:t>
            </a:r>
            <a:endParaRPr lang="en-US" altLang="zh-CN" sz="3200" dirty="0" smtClean="0">
              <a:latin typeface="华文仿宋" panose="02010600040101010101" pitchFamily="2" charset="-122"/>
              <a:ea typeface="华文仿宋" panose="02010600040101010101" pitchFamily="2" charset="-122"/>
            </a:endParaRPr>
          </a:p>
          <a:p>
            <a:pPr>
              <a:lnSpc>
                <a:spcPct val="150000"/>
              </a:lnSpc>
            </a:pPr>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）人类</a:t>
            </a:r>
            <a:r>
              <a:rPr lang="zh-CN" altLang="en-US" sz="3200" dirty="0">
                <a:latin typeface="华文仿宋" panose="02010600040101010101" pitchFamily="2" charset="-122"/>
                <a:ea typeface="华文仿宋" panose="02010600040101010101" pitchFamily="2" charset="-122"/>
              </a:rPr>
              <a:t>以外的物体是否也能够思考?</a:t>
            </a:r>
          </a:p>
        </p:txBody>
      </p:sp>
      <p:sp>
        <p:nvSpPr>
          <p:cNvPr id="13" name="文本框 12"/>
          <p:cNvSpPr txBox="1"/>
          <p:nvPr/>
        </p:nvSpPr>
        <p:spPr>
          <a:xfrm>
            <a:off x="4150469" y="4250827"/>
            <a:ext cx="2646878" cy="584775"/>
          </a:xfrm>
          <a:prstGeom prst="rect">
            <a:avLst/>
          </a:prstGeom>
          <a:noFill/>
        </p:spPr>
        <p:txBody>
          <a:bodyPr wrap="none" rtlCol="0">
            <a:spAutoFit/>
          </a:bodyPr>
          <a:lstStyle/>
          <a:p>
            <a:r>
              <a:rPr lang="zh-CN" altLang="en-US" sz="3200" b="1" dirty="0">
                <a:solidFill>
                  <a:srgbClr val="FFFF00"/>
                </a:solidFill>
                <a:latin typeface="华文仿宋" panose="02010600040101010101" pitchFamily="2" charset="-122"/>
                <a:ea typeface="华文仿宋" panose="02010600040101010101" pitchFamily="2" charset="-122"/>
              </a:rPr>
              <a:t>至今没有答案</a:t>
            </a:r>
          </a:p>
        </p:txBody>
      </p:sp>
    </p:spTree>
    <p:extLst>
      <p:ext uri="{BB962C8B-B14F-4D97-AF65-F5344CB8AC3E}">
        <p14:creationId xmlns:p14="http://schemas.microsoft.com/office/powerpoint/2010/main" val="75485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43346" y="936885"/>
            <a:ext cx="2831807"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关于智能</a:t>
            </a:r>
            <a:endParaRPr lang="zh-CN" altLang="en-US" sz="3200" dirty="0">
              <a:latin typeface="华文仿宋" panose="02010600040101010101" pitchFamily="2" charset="-122"/>
              <a:ea typeface="华文仿宋" panose="02010600040101010101" pitchFamily="2" charset="-122"/>
            </a:endParaRPr>
          </a:p>
        </p:txBody>
      </p:sp>
      <p:sp>
        <p:nvSpPr>
          <p:cNvPr id="8" name="矩形 7"/>
          <p:cNvSpPr/>
          <p:nvPr/>
        </p:nvSpPr>
        <p:spPr>
          <a:xfrm>
            <a:off x="1047942" y="5598786"/>
            <a:ext cx="5330374" cy="461665"/>
          </a:xfrm>
          <a:prstGeom prst="rect">
            <a:avLst/>
          </a:prstGeom>
        </p:spPr>
        <p:txBody>
          <a:bodyPr wrap="square">
            <a:spAutoFit/>
          </a:bodyPr>
          <a:lstStyle/>
          <a:p>
            <a:r>
              <a:rPr lang="en-US" altLang="zh-CN" sz="2400" dirty="0" smtClean="0">
                <a:latin typeface="华文仿宋" panose="02010600040101010101" pitchFamily="2" charset="-122"/>
                <a:ea typeface="华文仿宋" panose="02010600040101010101" pitchFamily="2" charset="-122"/>
              </a:rPr>
              <a:t>——《</a:t>
            </a:r>
            <a:r>
              <a:rPr lang="zh-CN" altLang="en-US" sz="2400" dirty="0" smtClean="0">
                <a:latin typeface="华文仿宋" panose="02010600040101010101" pitchFamily="2" charset="-122"/>
                <a:ea typeface="华文仿宋" panose="02010600040101010101" pitchFamily="2" charset="-122"/>
              </a:rPr>
              <a:t>柯林斯基础英语词典</a:t>
            </a:r>
            <a:r>
              <a:rPr lang="en-US" altLang="zh-CN" sz="2400" dirty="0" smtClean="0">
                <a:latin typeface="华文仿宋" panose="02010600040101010101" pitchFamily="2" charset="-122"/>
                <a:ea typeface="华文仿宋" panose="02010600040101010101" pitchFamily="2" charset="-122"/>
              </a:rPr>
              <a:t>》2008</a:t>
            </a:r>
            <a:r>
              <a:rPr lang="zh-CN" altLang="en-US" sz="2400" dirty="0" smtClean="0">
                <a:latin typeface="华文仿宋" panose="02010600040101010101" pitchFamily="2" charset="-122"/>
                <a:ea typeface="华文仿宋" panose="02010600040101010101" pitchFamily="2" charset="-122"/>
              </a:rPr>
              <a:t>年版</a:t>
            </a:r>
            <a:endParaRPr lang="zh-CN" altLang="en-US" sz="2400" dirty="0">
              <a:latin typeface="华文仿宋" panose="02010600040101010101" pitchFamily="2" charset="-122"/>
              <a:ea typeface="华文仿宋" panose="02010600040101010101" pitchFamily="2" charset="-122"/>
            </a:endParaRPr>
          </a:p>
        </p:txBody>
      </p:sp>
      <p:sp>
        <p:nvSpPr>
          <p:cNvPr id="9" name="矩形 8"/>
          <p:cNvSpPr/>
          <p:nvPr/>
        </p:nvSpPr>
        <p:spPr>
          <a:xfrm>
            <a:off x="5198848" y="2060348"/>
            <a:ext cx="6391493" cy="523220"/>
          </a:xfrm>
          <a:prstGeom prst="rect">
            <a:avLst/>
          </a:prstGeom>
        </p:spPr>
        <p:txBody>
          <a:bodyPr wrap="none">
            <a:spAutoFit/>
          </a:bodyPr>
          <a:lstStyle/>
          <a:p>
            <a:pPr marL="457200" indent="-457200">
              <a:buFont typeface="Wingdings" panose="05000000000000000000" pitchFamily="2" charset="2"/>
              <a:buChar char="Ø"/>
            </a:pPr>
            <a:r>
              <a:rPr lang="zh-CN" altLang="en-US" sz="2800" dirty="0" smtClean="0">
                <a:latin typeface="华文仿宋" panose="02010600040101010101" pitchFamily="2" charset="-122"/>
                <a:ea typeface="华文仿宋" panose="02010600040101010101" pitchFamily="2" charset="-122"/>
              </a:rPr>
              <a:t>智能</a:t>
            </a:r>
            <a:r>
              <a:rPr lang="zh-CN" altLang="en-US" sz="2800" dirty="0">
                <a:latin typeface="华文仿宋" panose="02010600040101010101" pitchFamily="2" charset="-122"/>
                <a:ea typeface="华文仿宋" panose="02010600040101010101" pitchFamily="2" charset="-122"/>
              </a:rPr>
              <a:t>是人类理解和学习事物的</a:t>
            </a:r>
            <a:r>
              <a:rPr lang="zh-CN" altLang="en-US" sz="2800" dirty="0" smtClean="0">
                <a:latin typeface="华文仿宋" panose="02010600040101010101" pitchFamily="2" charset="-122"/>
                <a:ea typeface="华文仿宋" panose="02010600040101010101" pitchFamily="2" charset="-122"/>
              </a:rPr>
              <a:t>能力；</a:t>
            </a:r>
            <a:endParaRPr lang="zh-CN" altLang="en-US" sz="2800" dirty="0">
              <a:latin typeface="华文仿宋" panose="02010600040101010101" pitchFamily="2" charset="-122"/>
              <a:ea typeface="华文仿宋" panose="02010600040101010101" pitchFamily="2" charset="-122"/>
            </a:endParaRPr>
          </a:p>
        </p:txBody>
      </p:sp>
      <p:sp>
        <p:nvSpPr>
          <p:cNvPr id="10" name="矩形 9"/>
          <p:cNvSpPr/>
          <p:nvPr/>
        </p:nvSpPr>
        <p:spPr>
          <a:xfrm>
            <a:off x="5198848" y="2891784"/>
            <a:ext cx="6613426" cy="954107"/>
          </a:xfrm>
          <a:prstGeom prst="rect">
            <a:avLst/>
          </a:prstGeom>
        </p:spPr>
        <p:txBody>
          <a:bodyPr wrap="square">
            <a:spAutoFit/>
          </a:bodyPr>
          <a:lstStyle/>
          <a:p>
            <a:pPr marL="457200" indent="-457200">
              <a:buFont typeface="Wingdings" panose="05000000000000000000" pitchFamily="2" charset="2"/>
              <a:buChar char="Ø"/>
            </a:pPr>
            <a:r>
              <a:rPr lang="zh-CN" altLang="en-US" sz="2800" dirty="0" smtClean="0">
                <a:latin typeface="华文仿宋" panose="02010600040101010101" pitchFamily="2" charset="-122"/>
                <a:ea typeface="华文仿宋" panose="02010600040101010101" pitchFamily="2" charset="-122"/>
              </a:rPr>
              <a:t>智能</a:t>
            </a:r>
            <a:r>
              <a:rPr lang="zh-CN" altLang="en-US" sz="2800" dirty="0">
                <a:latin typeface="华文仿宋" panose="02010600040101010101" pitchFamily="2" charset="-122"/>
                <a:ea typeface="华文仿宋" panose="02010600040101010101" pitchFamily="2" charset="-122"/>
              </a:rPr>
              <a:t>是思考和理解问题的能力，而非本能或机械地做事情；</a:t>
            </a:r>
          </a:p>
        </p:txBody>
      </p:sp>
      <p:sp>
        <p:nvSpPr>
          <p:cNvPr id="3" name="矩形 2"/>
          <p:cNvSpPr/>
          <p:nvPr/>
        </p:nvSpPr>
        <p:spPr>
          <a:xfrm>
            <a:off x="5198848" y="4154107"/>
            <a:ext cx="6508470" cy="954107"/>
          </a:xfrm>
          <a:prstGeom prst="rect">
            <a:avLst/>
          </a:prstGeom>
        </p:spPr>
        <p:txBody>
          <a:bodyPr wrap="square">
            <a:spAutoFit/>
          </a:bodyPr>
          <a:lstStyle/>
          <a:p>
            <a:pPr marL="457200" indent="-457200">
              <a:buFont typeface="Wingdings" panose="05000000000000000000" pitchFamily="2" charset="2"/>
              <a:buChar char="Ø"/>
            </a:pPr>
            <a:r>
              <a:rPr lang="zh-CN" altLang="en-US" sz="2800" dirty="0">
                <a:latin typeface="华文仿宋" panose="02010600040101010101" pitchFamily="2" charset="-122"/>
                <a:ea typeface="华文仿宋" panose="02010600040101010101" pitchFamily="2" charset="-122"/>
              </a:rPr>
              <a:t>思考是使用大脑考虑问题或创建新想法的活动。</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98" y="2060348"/>
            <a:ext cx="4833250" cy="3230222"/>
          </a:xfrm>
          <a:prstGeom prst="rect">
            <a:avLst/>
          </a:prstGeom>
        </p:spPr>
      </p:pic>
    </p:spTree>
    <p:extLst>
      <p:ext uri="{BB962C8B-B14F-4D97-AF65-F5344CB8AC3E}">
        <p14:creationId xmlns:p14="http://schemas.microsoft.com/office/powerpoint/2010/main" val="3371901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ss0.bdstatic.com/94o3dSag_xI4khGkpoWK1HF6hhy/baike/w%3D268%3Bg%3D0/sign=bf9deee5402309f7e76faa144a356bce/9e3df8dcd100baa13dc6bcca4110b912c9fc2e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371" y="1835412"/>
            <a:ext cx="2197881" cy="2976981"/>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61397" y="4889657"/>
            <a:ext cx="2149948" cy="400110"/>
          </a:xfrm>
          <a:prstGeom prst="rect">
            <a:avLst/>
          </a:prstGeom>
        </p:spPr>
        <p:txBody>
          <a:bodyPr wrap="none">
            <a:spAutoFit/>
          </a:bodyPr>
          <a:lstStyle/>
          <a:p>
            <a:r>
              <a:rPr lang="zh-CN" altLang="en-US" sz="2000" dirty="0">
                <a:latin typeface="arial" panose="020B0604020202020204" pitchFamily="34" charset="0"/>
              </a:rPr>
              <a:t>艾伦</a:t>
            </a:r>
            <a:r>
              <a:rPr lang="en-US" altLang="zh-CN" sz="2000" dirty="0">
                <a:latin typeface="arial" panose="020B0604020202020204" pitchFamily="34" charset="0"/>
              </a:rPr>
              <a:t>·</a:t>
            </a:r>
            <a:r>
              <a:rPr lang="zh-CN" altLang="en-US" sz="2000" dirty="0">
                <a:latin typeface="arial" panose="020B0604020202020204" pitchFamily="34" charset="0"/>
              </a:rPr>
              <a:t>麦席森</a:t>
            </a:r>
            <a:r>
              <a:rPr lang="en-US" altLang="zh-CN" sz="2000" dirty="0">
                <a:latin typeface="arial" panose="020B0604020202020204" pitchFamily="34" charset="0"/>
              </a:rPr>
              <a:t>·</a:t>
            </a:r>
            <a:r>
              <a:rPr lang="zh-CN" altLang="en-US" sz="2000" dirty="0">
                <a:latin typeface="arial" panose="020B0604020202020204" pitchFamily="34" charset="0"/>
              </a:rPr>
              <a:t>图灵</a:t>
            </a:r>
            <a:endParaRPr lang="zh-CN" altLang="en-US" sz="2000" dirty="0"/>
          </a:p>
        </p:txBody>
      </p:sp>
      <p:sp>
        <p:nvSpPr>
          <p:cNvPr id="13" name="矩形 12"/>
          <p:cNvSpPr/>
          <p:nvPr/>
        </p:nvSpPr>
        <p:spPr>
          <a:xfrm>
            <a:off x="4194746" y="1796503"/>
            <a:ext cx="7497581" cy="3293209"/>
          </a:xfrm>
          <a:prstGeom prst="rect">
            <a:avLst/>
          </a:prstGeom>
          <a:ln>
            <a:solidFill>
              <a:schemeClr val="accent1"/>
            </a:solidFill>
          </a:ln>
        </p:spPr>
        <p:txBody>
          <a:bodyPr wrap="square">
            <a:spAutoFit/>
          </a:bodyPr>
          <a:lstStyle/>
          <a:p>
            <a:pPr>
              <a:lnSpc>
                <a:spcPct val="130000"/>
              </a:lnSpc>
            </a:pPr>
            <a:r>
              <a:rPr lang="zh-CN" altLang="en-US" sz="3200" dirty="0">
                <a:latin typeface="华文仿宋" panose="02010600040101010101" pitchFamily="2" charset="-122"/>
                <a:ea typeface="华文仿宋" panose="02010600040101010101" pitchFamily="2" charset="-122"/>
              </a:rPr>
              <a:t>图</a:t>
            </a:r>
            <a:r>
              <a:rPr lang="zh-CN" altLang="en-US" sz="3200" dirty="0" smtClean="0">
                <a:latin typeface="华文仿宋" panose="02010600040101010101" pitchFamily="2" charset="-122"/>
                <a:ea typeface="华文仿宋" panose="02010600040101010101" pitchFamily="2" charset="-122"/>
              </a:rPr>
              <a:t>灵在</a:t>
            </a:r>
            <a:r>
              <a:rPr lang="en-US" altLang="zh-CN" sz="3200" dirty="0" smtClean="0">
                <a:latin typeface="华文仿宋" panose="02010600040101010101" pitchFamily="2" charset="-122"/>
                <a:ea typeface="华文仿宋" panose="02010600040101010101" pitchFamily="2" charset="-122"/>
              </a:rPr>
              <a:t>20</a:t>
            </a:r>
            <a:r>
              <a:rPr lang="zh-CN" altLang="en-US" sz="3200" dirty="0" smtClean="0">
                <a:latin typeface="华文仿宋" panose="02010600040101010101" pitchFamily="2" charset="-122"/>
                <a:ea typeface="华文仿宋" panose="02010600040101010101" pitchFamily="2" charset="-122"/>
              </a:rPr>
              <a:t>世纪</a:t>
            </a:r>
            <a:r>
              <a:rPr lang="en-US" altLang="zh-CN" sz="3200" dirty="0" smtClean="0">
                <a:latin typeface="华文仿宋" panose="02010600040101010101" pitchFamily="2" charset="-122"/>
                <a:ea typeface="华文仿宋" panose="02010600040101010101" pitchFamily="2" charset="-122"/>
              </a:rPr>
              <a:t>30~40</a:t>
            </a:r>
            <a:r>
              <a:rPr lang="zh-CN" altLang="en-US" sz="3200" dirty="0" smtClean="0">
                <a:latin typeface="华文仿宋" panose="02010600040101010101" pitchFamily="2" charset="-122"/>
                <a:ea typeface="华文仿宋" panose="02010600040101010101" pitchFamily="2" charset="-122"/>
              </a:rPr>
              <a:t>年代创造</a:t>
            </a:r>
            <a:r>
              <a:rPr lang="zh-CN" altLang="en-US" sz="3200" dirty="0">
                <a:latin typeface="华文仿宋" panose="02010600040101010101" pitchFamily="2" charset="-122"/>
                <a:ea typeface="华文仿宋" panose="02010600040101010101" pitchFamily="2" charset="-122"/>
              </a:rPr>
              <a:t>了一个通用的非数字计算机模型，并直接证明了计算机可能以某种被理解为智能的方法</a:t>
            </a:r>
            <a:r>
              <a:rPr lang="zh-CN" altLang="en-US" sz="3200" dirty="0" smtClean="0">
                <a:latin typeface="华文仿宋" panose="02010600040101010101" pitchFamily="2" charset="-122"/>
                <a:ea typeface="华文仿宋" panose="02010600040101010101" pitchFamily="2" charset="-122"/>
              </a:rPr>
              <a:t>工作，即计算机能够具有智能。许多哲学和计算机科学家接受了这种思想。</a:t>
            </a:r>
            <a:endParaRPr lang="zh-CN" altLang="en-US" sz="3200" dirty="0">
              <a:latin typeface="华文仿宋" panose="02010600040101010101" pitchFamily="2" charset="-122"/>
              <a:ea typeface="华文仿宋" panose="02010600040101010101" pitchFamily="2" charset="-122"/>
            </a:endParaRPr>
          </a:p>
        </p:txBody>
      </p:sp>
      <p:sp>
        <p:nvSpPr>
          <p:cNvPr id="14" name="文本框 13"/>
          <p:cNvSpPr txBox="1"/>
          <p:nvPr/>
        </p:nvSpPr>
        <p:spPr>
          <a:xfrm>
            <a:off x="1174905" y="599607"/>
            <a:ext cx="6754891"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人工智能之父</a:t>
            </a:r>
            <a:r>
              <a:rPr lang="en-US" altLang="zh-CN" sz="3200" dirty="0" smtClean="0">
                <a:latin typeface="华文仿宋" panose="02010600040101010101" pitchFamily="2" charset="-122"/>
                <a:ea typeface="华文仿宋" panose="02010600040101010101" pitchFamily="2" charset="-122"/>
              </a:rPr>
              <a:t>——</a:t>
            </a:r>
            <a:r>
              <a:rPr lang="zh-CN" altLang="en-US" sz="3200" dirty="0" smtClean="0">
                <a:latin typeface="华文仿宋" panose="02010600040101010101" pitchFamily="2" charset="-122"/>
                <a:ea typeface="华文仿宋" panose="02010600040101010101" pitchFamily="2" charset="-122"/>
              </a:rPr>
              <a:t>艾伦</a:t>
            </a:r>
            <a:r>
              <a:rPr lang="en-US" altLang="zh-CN" sz="3200" dirty="0" smtClean="0">
                <a:latin typeface="华文仿宋" panose="02010600040101010101" pitchFamily="2" charset="-122"/>
                <a:ea typeface="华文仿宋" panose="02010600040101010101" pitchFamily="2" charset="-122"/>
              </a:rPr>
              <a:t>.</a:t>
            </a:r>
            <a:r>
              <a:rPr lang="zh-CN" altLang="en-US" sz="3200" dirty="0" smtClean="0">
                <a:latin typeface="华文仿宋" panose="02010600040101010101" pitchFamily="2" charset="-122"/>
                <a:ea typeface="华文仿宋" panose="02010600040101010101" pitchFamily="2" charset="-122"/>
              </a:rPr>
              <a:t>麦席森</a:t>
            </a:r>
            <a:r>
              <a:rPr lang="en-US" altLang="zh-CN" sz="3200" dirty="0" smtClean="0">
                <a:latin typeface="华文仿宋" panose="02010600040101010101" pitchFamily="2" charset="-122"/>
                <a:ea typeface="华文仿宋" panose="02010600040101010101" pitchFamily="2" charset="-122"/>
              </a:rPr>
              <a:t>.</a:t>
            </a:r>
            <a:r>
              <a:rPr lang="zh-CN" altLang="en-US" sz="3200" dirty="0" smtClean="0">
                <a:latin typeface="华文仿宋" panose="02010600040101010101" pitchFamily="2" charset="-122"/>
                <a:ea typeface="华文仿宋" panose="02010600040101010101" pitchFamily="2" charset="-122"/>
              </a:rPr>
              <a:t>图灵</a:t>
            </a:r>
            <a:endParaRPr lang="zh-CN" altLang="en-US" sz="32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651625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56158" y="553502"/>
            <a:ext cx="6754891" cy="584775"/>
          </a:xfrm>
          <a:prstGeom prst="rect">
            <a:avLst/>
          </a:prstGeom>
          <a:noFill/>
        </p:spPr>
        <p:txBody>
          <a:bodyPr wrap="square" rtlCol="0">
            <a:spAutoFit/>
          </a:bodyPr>
          <a:lstStyle/>
          <a:p>
            <a:r>
              <a:rPr lang="zh-CN" altLang="en-US" sz="3200" b="1" dirty="0" smtClean="0">
                <a:solidFill>
                  <a:srgbClr val="FFFF00"/>
                </a:solidFill>
                <a:latin typeface="华文仿宋" panose="02010600040101010101" pitchFamily="2" charset="-122"/>
                <a:ea typeface="华文仿宋" panose="02010600040101010101" pitchFamily="2" charset="-122"/>
              </a:rPr>
              <a:t>图灵测试</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sp>
        <p:nvSpPr>
          <p:cNvPr id="2" name="文本框 1"/>
          <p:cNvSpPr txBox="1"/>
          <p:nvPr/>
        </p:nvSpPr>
        <p:spPr>
          <a:xfrm>
            <a:off x="956159" y="1528743"/>
            <a:ext cx="9634392" cy="738664"/>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图灵测试可用于评判相关程序是否通过了智能行为测试。</a:t>
            </a:r>
            <a:endParaRPr lang="zh-CN" altLang="en-US" sz="2800" dirty="0">
              <a:latin typeface="华文仿宋" panose="02010600040101010101" pitchFamily="2" charset="-122"/>
              <a:ea typeface="华文仿宋" panose="02010600040101010101" pitchFamily="2" charset="-122"/>
            </a:endParaRPr>
          </a:p>
        </p:txBody>
      </p:sp>
      <p:pic>
        <p:nvPicPr>
          <p:cNvPr id="3" name="图片 2"/>
          <p:cNvPicPr>
            <a:picLocks noChangeAspect="1"/>
          </p:cNvPicPr>
          <p:nvPr/>
        </p:nvPicPr>
        <p:blipFill>
          <a:blip r:embed="rId3"/>
          <a:stretch>
            <a:fillRect/>
          </a:stretch>
        </p:blipFill>
        <p:spPr>
          <a:xfrm>
            <a:off x="425651" y="2742073"/>
            <a:ext cx="6680022" cy="2496095"/>
          </a:xfrm>
          <a:prstGeom prst="rect">
            <a:avLst/>
          </a:prstGeom>
        </p:spPr>
      </p:pic>
      <p:sp>
        <p:nvSpPr>
          <p:cNvPr id="4" name="矩形 3"/>
          <p:cNvSpPr/>
          <p:nvPr/>
        </p:nvSpPr>
        <p:spPr>
          <a:xfrm>
            <a:off x="7312926" y="2657873"/>
            <a:ext cx="4417324" cy="1200329"/>
          </a:xfrm>
          <a:prstGeom prst="rect">
            <a:avLst/>
          </a:prstGeom>
        </p:spPr>
        <p:txBody>
          <a:bodyPr wrap="square">
            <a:spAutoFit/>
          </a:bodyPr>
          <a:lstStyle/>
          <a:p>
            <a:r>
              <a:rPr lang="zh-CN" altLang="en-US" sz="2400" b="1" dirty="0">
                <a:solidFill>
                  <a:srgbClr val="FFFF00"/>
                </a:solidFill>
                <a:latin typeface="华文仿宋" panose="02010600040101010101" pitchFamily="2" charset="-122"/>
                <a:ea typeface="华文仿宋" panose="02010600040101010101" pitchFamily="2" charset="-122"/>
              </a:rPr>
              <a:t>规则：</a:t>
            </a:r>
            <a:r>
              <a:rPr lang="zh-CN" altLang="en-US" sz="2400" dirty="0">
                <a:latin typeface="华文仿宋" panose="02010600040101010101" pitchFamily="2" charset="-122"/>
                <a:ea typeface="华文仿宋" panose="02010600040101010101" pitchFamily="2" charset="-122"/>
              </a:rPr>
              <a:t>男士要尽力</a:t>
            </a:r>
            <a:r>
              <a:rPr lang="zh-CN" altLang="en-US" sz="2400" dirty="0" smtClean="0">
                <a:latin typeface="华文仿宋" panose="02010600040101010101" pitchFamily="2" charset="-122"/>
                <a:ea typeface="华文仿宋" panose="02010600040101010101" pitchFamily="2" charset="-122"/>
              </a:rPr>
              <a:t>让测试者认为</a:t>
            </a:r>
            <a:r>
              <a:rPr lang="zh-CN" altLang="en-US" sz="2400" dirty="0">
                <a:latin typeface="华文仿宋" panose="02010600040101010101" pitchFamily="2" charset="-122"/>
                <a:ea typeface="华文仿宋" panose="02010600040101010101" pitchFamily="2" charset="-122"/>
              </a:rPr>
              <a:t>他是女士，而女士则需要向审讯员证明她是女士。</a:t>
            </a:r>
            <a:endParaRPr lang="en-US" altLang="zh-CN" sz="2400" dirty="0">
              <a:latin typeface="华文仿宋" panose="02010600040101010101" pitchFamily="2" charset="-122"/>
              <a:ea typeface="华文仿宋" panose="02010600040101010101" pitchFamily="2" charset="-122"/>
            </a:endParaRPr>
          </a:p>
        </p:txBody>
      </p:sp>
      <p:sp>
        <p:nvSpPr>
          <p:cNvPr id="9" name="矩形 8"/>
          <p:cNvSpPr/>
          <p:nvPr/>
        </p:nvSpPr>
        <p:spPr>
          <a:xfrm>
            <a:off x="7312926" y="4143174"/>
            <a:ext cx="4417324" cy="1569660"/>
          </a:xfrm>
          <a:prstGeom prst="rect">
            <a:avLst/>
          </a:prstGeom>
        </p:spPr>
        <p:txBody>
          <a:bodyPr wrap="square">
            <a:spAutoFit/>
          </a:bodyPr>
          <a:lstStyle/>
          <a:p>
            <a:r>
              <a:rPr lang="zh-CN" altLang="en-US" sz="2400" b="1" dirty="0" smtClean="0">
                <a:solidFill>
                  <a:srgbClr val="FFFF00"/>
                </a:solidFill>
                <a:latin typeface="华文仿宋" panose="02010600040101010101" pitchFamily="2" charset="-122"/>
                <a:ea typeface="华文仿宋" panose="02010600040101010101" pitchFamily="2" charset="-122"/>
              </a:rPr>
              <a:t>评测：</a:t>
            </a:r>
            <a:r>
              <a:rPr lang="zh-CN" altLang="en-US" sz="2400" dirty="0">
                <a:latin typeface="华文仿宋" panose="02010600040101010101" pitchFamily="2" charset="-122"/>
                <a:ea typeface="华文仿宋" panose="02010600040101010101" pitchFamily="2" charset="-122"/>
              </a:rPr>
              <a:t>如果有超过</a:t>
            </a:r>
            <a:r>
              <a:rPr lang="en-US" altLang="zh-CN" sz="2400" dirty="0">
                <a:latin typeface="华文仿宋" panose="02010600040101010101" pitchFamily="2" charset="-122"/>
                <a:ea typeface="华文仿宋" panose="02010600040101010101" pitchFamily="2" charset="-122"/>
              </a:rPr>
              <a:t>30%</a:t>
            </a:r>
            <a:r>
              <a:rPr lang="zh-CN" altLang="en-US" sz="2400" dirty="0">
                <a:latin typeface="华文仿宋" panose="02010600040101010101" pitchFamily="2" charset="-122"/>
                <a:ea typeface="华文仿宋" panose="02010600040101010101" pitchFamily="2" charset="-122"/>
              </a:rPr>
              <a:t>的测试者不能确定出被测试者是人还是机器</a:t>
            </a:r>
            <a:r>
              <a:rPr lang="zh-CN" altLang="en-US" sz="2400" dirty="0" smtClean="0">
                <a:latin typeface="华文仿宋" panose="02010600040101010101" pitchFamily="2" charset="-122"/>
                <a:ea typeface="华文仿宋" panose="02010600040101010101" pitchFamily="2" charset="-122"/>
              </a:rPr>
              <a:t>，则</a:t>
            </a:r>
            <a:r>
              <a:rPr lang="zh-CN" altLang="en-US" sz="2400" dirty="0">
                <a:latin typeface="华文仿宋" panose="02010600040101010101" pitchFamily="2" charset="-122"/>
                <a:ea typeface="华文仿宋" panose="02010600040101010101" pitchFamily="2" charset="-122"/>
              </a:rPr>
              <a:t>认为计算机通过了智能行为测试。</a:t>
            </a:r>
          </a:p>
        </p:txBody>
      </p:sp>
      <p:sp>
        <p:nvSpPr>
          <p:cNvPr id="5" name="文本框 4"/>
          <p:cNvSpPr txBox="1"/>
          <p:nvPr/>
        </p:nvSpPr>
        <p:spPr>
          <a:xfrm>
            <a:off x="1985077" y="5451224"/>
            <a:ext cx="3416320" cy="523220"/>
          </a:xfrm>
          <a:prstGeom prst="rect">
            <a:avLst/>
          </a:prstGeom>
          <a:noFill/>
        </p:spPr>
        <p:txBody>
          <a:bodyPr wrap="none" rtlCol="0">
            <a:spAutoFit/>
          </a:bodyPr>
          <a:lstStyle/>
          <a:p>
            <a:r>
              <a:rPr lang="zh-CN" altLang="en-US" sz="2800" dirty="0" smtClean="0">
                <a:latin typeface="华文仿宋" panose="02010600040101010101" pitchFamily="2" charset="-122"/>
                <a:ea typeface="华文仿宋" panose="02010600040101010101" pitchFamily="2" charset="-122"/>
              </a:rPr>
              <a:t>著名的“图灵测试”</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9475795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6950" y="392934"/>
            <a:ext cx="9288905" cy="1077218"/>
          </a:xfrm>
          <a:prstGeom prst="rect">
            <a:avLst/>
          </a:prstGeom>
        </p:spPr>
        <p:txBody>
          <a:bodyPr wrap="square">
            <a:spAutoFit/>
          </a:bodyPr>
          <a:lstStyle/>
          <a:p>
            <a:pPr algn="just">
              <a:lnSpc>
                <a:spcPct val="200000"/>
              </a:lnSpc>
              <a:spcAft>
                <a:spcPts val="0"/>
              </a:spcAft>
            </a:pPr>
            <a:r>
              <a:rPr lang="en-US" altLang="zh-CN" sz="3200" kern="100" dirty="0" smtClean="0">
                <a:latin typeface="华文仿宋" panose="02010600040101010101" pitchFamily="2" charset="-122"/>
                <a:ea typeface="华文仿宋" panose="02010600040101010101" pitchFamily="2" charset="-122"/>
                <a:cs typeface="Times New Roman" panose="02020603050405020304" pitchFamily="18" charset="0"/>
              </a:rPr>
              <a:t>2.</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人工智能（</a:t>
            </a:r>
            <a:r>
              <a:rPr lang="en-US" altLang="zh-CN" sz="3200" dirty="0"/>
              <a:t>Artificial Intelligence</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）到底是什么？</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 name="矩形 2"/>
          <p:cNvSpPr/>
          <p:nvPr/>
        </p:nvSpPr>
        <p:spPr>
          <a:xfrm>
            <a:off x="863183" y="1855391"/>
            <a:ext cx="7287717" cy="2616101"/>
          </a:xfrm>
          <a:prstGeom prst="rect">
            <a:avLst/>
          </a:prstGeom>
          <a:ln>
            <a:solidFill>
              <a:schemeClr val="accent1"/>
            </a:solidFill>
          </a:ln>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说法</a:t>
            </a:r>
            <a:r>
              <a:rPr lang="en-US" altLang="zh-CN" sz="2800" dirty="0" smtClean="0">
                <a:latin typeface="华文仿宋" panose="02010600040101010101" pitchFamily="2" charset="-122"/>
                <a:ea typeface="华文仿宋" panose="02010600040101010101" pitchFamily="2" charset="-122"/>
              </a:rPr>
              <a:t>1</a:t>
            </a:r>
            <a:r>
              <a:rPr lang="zh-CN" altLang="en-US" sz="2800" dirty="0" smtClean="0">
                <a:latin typeface="华文仿宋" panose="02010600040101010101" pitchFamily="2" charset="-122"/>
                <a:ea typeface="华文仿宋" panose="02010600040101010101" pitchFamily="2" charset="-122"/>
              </a:rPr>
              <a:t>：人工智能</a:t>
            </a:r>
            <a:r>
              <a:rPr lang="zh-CN" altLang="en-US" sz="2800" dirty="0">
                <a:latin typeface="华文仿宋" panose="02010600040101010101" pitchFamily="2" charset="-122"/>
                <a:ea typeface="华文仿宋" panose="02010600040101010101" pitchFamily="2" charset="-122"/>
              </a:rPr>
              <a:t>是计算机科学中涉及研究、设计和应用智能机器的一个</a:t>
            </a:r>
            <a:r>
              <a:rPr lang="zh-CN" altLang="en-US" sz="2800" dirty="0" smtClean="0">
                <a:latin typeface="华文仿宋" panose="02010600040101010101" pitchFamily="2" charset="-122"/>
                <a:ea typeface="华文仿宋" panose="02010600040101010101" pitchFamily="2" charset="-122"/>
              </a:rPr>
              <a:t>分支。它</a:t>
            </a:r>
            <a:r>
              <a:rPr lang="zh-CN" altLang="en-US" sz="2800" dirty="0">
                <a:latin typeface="华文仿宋" panose="02010600040101010101" pitchFamily="2" charset="-122"/>
                <a:ea typeface="华文仿宋" panose="02010600040101010101" pitchFamily="2" charset="-122"/>
              </a:rPr>
              <a:t>的近期主要目标在于研究用机器来模仿和执行人脑的某些智力功能，并开发相关理论和</a:t>
            </a:r>
            <a:r>
              <a:rPr lang="zh-CN" altLang="en-US" sz="2800" dirty="0" smtClean="0">
                <a:latin typeface="华文仿宋" panose="02010600040101010101" pitchFamily="2" charset="-122"/>
                <a:ea typeface="华文仿宋" panose="02010600040101010101" pitchFamily="2" charset="-122"/>
              </a:rPr>
              <a:t>技术。</a:t>
            </a:r>
            <a:endParaRPr lang="zh-CN" altLang="en-US" sz="2800" dirty="0">
              <a:latin typeface="华文仿宋" panose="02010600040101010101" pitchFamily="2" charset="-122"/>
              <a:ea typeface="华文仿宋" panose="02010600040101010101" pitchFamily="2" charset="-122"/>
            </a:endParaRPr>
          </a:p>
        </p:txBody>
      </p:sp>
      <p:sp>
        <p:nvSpPr>
          <p:cNvPr id="5" name="矩形 4"/>
          <p:cNvSpPr/>
          <p:nvPr/>
        </p:nvSpPr>
        <p:spPr>
          <a:xfrm>
            <a:off x="863183" y="4933278"/>
            <a:ext cx="9963463" cy="1384995"/>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说法</a:t>
            </a:r>
            <a:r>
              <a:rPr lang="en-US" altLang="zh-CN" sz="2800" dirty="0" smtClean="0">
                <a:latin typeface="华文仿宋" panose="02010600040101010101" pitchFamily="2" charset="-122"/>
                <a:ea typeface="华文仿宋" panose="02010600040101010101" pitchFamily="2" charset="-122"/>
              </a:rPr>
              <a:t>2</a:t>
            </a:r>
            <a:r>
              <a:rPr lang="zh-CN" altLang="en-US" sz="2800" dirty="0" smtClean="0">
                <a:latin typeface="华文仿宋" panose="02010600040101010101" pitchFamily="2" charset="-122"/>
                <a:ea typeface="华文仿宋" panose="02010600040101010101" pitchFamily="2" charset="-122"/>
              </a:rPr>
              <a:t>：不同意见者提出：人工智能</a:t>
            </a:r>
            <a:r>
              <a:rPr lang="zh-CN" altLang="en-US" sz="2800" dirty="0">
                <a:latin typeface="华文仿宋" panose="02010600040101010101" pitchFamily="2" charset="-122"/>
                <a:ea typeface="华文仿宋" panose="02010600040101010101" pitchFamily="2" charset="-122"/>
              </a:rPr>
              <a:t>（学科）是智能科学中涉及研究、设计、应用智能机器和智能系统的一个</a:t>
            </a:r>
            <a:r>
              <a:rPr lang="zh-CN" altLang="en-US" sz="2800" dirty="0" smtClean="0">
                <a:latin typeface="华文仿宋" panose="02010600040101010101" pitchFamily="2" charset="-122"/>
                <a:ea typeface="华文仿宋" panose="02010600040101010101" pitchFamily="2" charset="-122"/>
              </a:rPr>
              <a:t>分支。</a:t>
            </a:r>
            <a:endParaRPr lang="zh-CN" altLang="en-US" sz="2800" dirty="0">
              <a:latin typeface="华文仿宋" panose="02010600040101010101" pitchFamily="2" charset="-122"/>
              <a:ea typeface="华文仿宋" panose="0201060004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649" y="1800255"/>
            <a:ext cx="3188182" cy="3072984"/>
          </a:xfrm>
          <a:prstGeom prst="rect">
            <a:avLst/>
          </a:prstGeom>
        </p:spPr>
      </p:pic>
    </p:spTree>
    <p:extLst>
      <p:ext uri="{BB962C8B-B14F-4D97-AF65-F5344CB8AC3E}">
        <p14:creationId xmlns:p14="http://schemas.microsoft.com/office/powerpoint/2010/main" val="485438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20944" y="1230601"/>
            <a:ext cx="9919311" cy="2031325"/>
          </a:xfrm>
          <a:prstGeom prst="rect">
            <a:avLst/>
          </a:prstGeom>
          <a:ln>
            <a:solidFill>
              <a:schemeClr val="accent1"/>
            </a:solidFill>
          </a:ln>
        </p:spPr>
        <p:txBody>
          <a:bodyPr wrap="square">
            <a:spAutoFit/>
          </a:bodyPr>
          <a:lstStyle/>
          <a:p>
            <a:pPr>
              <a:lnSpc>
                <a:spcPct val="150000"/>
              </a:lnSpc>
            </a:pPr>
            <a:r>
              <a:rPr lang="zh-CN" altLang="en-US" sz="2800" dirty="0" smtClean="0">
                <a:solidFill>
                  <a:srgbClr val="FFFF00"/>
                </a:solidFill>
                <a:latin typeface="华文仿宋" panose="02010600040101010101" pitchFamily="2" charset="-122"/>
                <a:ea typeface="华文仿宋" panose="02010600040101010101" pitchFamily="2" charset="-122"/>
              </a:rPr>
              <a:t>人工智能</a:t>
            </a:r>
            <a:r>
              <a:rPr lang="zh-CN" altLang="en-US" sz="2800" dirty="0">
                <a:latin typeface="华文仿宋" panose="02010600040101010101" pitchFamily="2" charset="-122"/>
                <a:ea typeface="华文仿宋" panose="02010600040101010101" pitchFamily="2" charset="-122"/>
              </a:rPr>
              <a:t>是智能机器所执行的通常与人类智能有关的智能行为，这些智能行为涉及学习、感知、思考、理解、识别、判断、推理、证明、通信、设计、规划、决策和问题求解等活动</a:t>
            </a:r>
            <a:r>
              <a:rPr lang="zh-CN" altLang="en-US" sz="2800" dirty="0" smtClean="0">
                <a:latin typeface="华文仿宋" panose="02010600040101010101" pitchFamily="2" charset="-122"/>
                <a:ea typeface="华文仿宋" panose="02010600040101010101" pitchFamily="2" charset="-122"/>
              </a:rPr>
              <a:t>。</a:t>
            </a:r>
            <a:endParaRPr lang="zh-CN" altLang="en-US" sz="2800" dirty="0">
              <a:latin typeface="华文仿宋" panose="02010600040101010101" pitchFamily="2" charset="-122"/>
              <a:ea typeface="华文仿宋" panose="02010600040101010101" pitchFamily="2" charset="-122"/>
            </a:endParaRPr>
          </a:p>
        </p:txBody>
      </p:sp>
      <p:sp>
        <p:nvSpPr>
          <p:cNvPr id="2" name="矩形 1"/>
          <p:cNvSpPr/>
          <p:nvPr/>
        </p:nvSpPr>
        <p:spPr>
          <a:xfrm>
            <a:off x="883041" y="471154"/>
            <a:ext cx="4895668" cy="584775"/>
          </a:xfrm>
          <a:prstGeom prst="rect">
            <a:avLst/>
          </a:prstGeom>
        </p:spPr>
        <p:txBody>
          <a:bodyPr wrap="square">
            <a:spAutoFit/>
          </a:bodyPr>
          <a:lstStyle/>
          <a:p>
            <a:r>
              <a:rPr lang="zh-CN" altLang="en-US" sz="3200" dirty="0" smtClean="0">
                <a:latin typeface="华文仿宋" panose="02010600040101010101" pitchFamily="2" charset="-122"/>
                <a:ea typeface="华文仿宋" panose="02010600040101010101" pitchFamily="2" charset="-122"/>
              </a:rPr>
              <a:t>普遍引用的定义如下：</a:t>
            </a:r>
            <a:endParaRPr lang="zh-CN" altLang="en-US" sz="3200" dirty="0"/>
          </a:p>
        </p:txBody>
      </p:sp>
      <p:sp>
        <p:nvSpPr>
          <p:cNvPr id="4" name="矩形 3"/>
          <p:cNvSpPr/>
          <p:nvPr/>
        </p:nvSpPr>
        <p:spPr>
          <a:xfrm>
            <a:off x="1038497" y="3706421"/>
            <a:ext cx="9919311" cy="1815882"/>
          </a:xfrm>
          <a:prstGeom prst="rect">
            <a:avLst/>
          </a:prstGeom>
        </p:spPr>
        <p:txBody>
          <a:bodyPr wrap="square">
            <a:spAutoFit/>
          </a:bodyPr>
          <a:lstStyle/>
          <a:p>
            <a:r>
              <a:rPr lang="zh-CN" altLang="en-US" sz="2800" dirty="0" smtClean="0">
                <a:solidFill>
                  <a:srgbClr val="FFFF00"/>
                </a:solidFill>
                <a:latin typeface="华文仿宋" panose="02010600040101010101" pitchFamily="2" charset="-122"/>
                <a:ea typeface="华文仿宋" panose="02010600040101010101" pitchFamily="2" charset="-122"/>
              </a:rPr>
              <a:t>研究范畴：</a:t>
            </a:r>
            <a:r>
              <a:rPr lang="zh-CN" altLang="en-US" sz="2800" dirty="0" smtClean="0">
                <a:latin typeface="华文仿宋" panose="02010600040101010101" pitchFamily="2" charset="-122"/>
                <a:ea typeface="华文仿宋" panose="02010600040101010101" pitchFamily="2" charset="-122"/>
              </a:rPr>
              <a:t>自然语言处理</a:t>
            </a:r>
            <a:r>
              <a:rPr lang="zh-CN" altLang="en-US" sz="2800" dirty="0">
                <a:latin typeface="华文仿宋" panose="02010600040101010101" pitchFamily="2" charset="-122"/>
                <a:ea typeface="华文仿宋" panose="02010600040101010101" pitchFamily="2" charset="-122"/>
              </a:rPr>
              <a:t>，知识表现，智能搜索，推理，规划，机器学习，知识获取，组合调度问题，感知问题，模式识别，逻辑程序设计软计算，不精确和不确定的管理，人工生命，神经网络，复杂系统，遗传算法</a:t>
            </a:r>
            <a:r>
              <a:rPr lang="zh-CN" altLang="en-US" sz="2800" dirty="0" smtClean="0">
                <a:latin typeface="华文仿宋" panose="02010600040101010101" pitchFamily="2" charset="-122"/>
                <a:ea typeface="华文仿宋" panose="02010600040101010101" pitchFamily="2" charset="-122"/>
              </a:rPr>
              <a:t>。</a:t>
            </a:r>
            <a:endParaRPr lang="en-US" altLang="zh-CN" sz="2800" dirty="0" smtClean="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088692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51546" y="1554671"/>
            <a:ext cx="8786735" cy="2616101"/>
          </a:xfrm>
          <a:prstGeom prst="rect">
            <a:avLst/>
          </a:prstGeom>
        </p:spPr>
        <p:txBody>
          <a:bodyPr wrap="square">
            <a:spAutoFit/>
          </a:bodyPr>
          <a:lstStyle/>
          <a:p>
            <a:pPr>
              <a:lnSpc>
                <a:spcPct val="150000"/>
              </a:lnSpc>
            </a:pPr>
            <a:r>
              <a:rPr lang="zh-CN" altLang="en-US" sz="2800" dirty="0">
                <a:latin typeface="华文仿宋" panose="02010600040101010101" pitchFamily="2" charset="-122"/>
                <a:ea typeface="华文仿宋" panose="02010600040101010101" pitchFamily="2" charset="-122"/>
              </a:rPr>
              <a:t>机器视觉，指纹识别，人脸识别，视网膜识别，虹膜识别，掌纹识别，专家系统，自动规划，智能搜索，定理证明，博弈，自动程序设计，智能控制，机器人学，语言和图像理解，遗传编程等。</a:t>
            </a:r>
          </a:p>
        </p:txBody>
      </p:sp>
      <p:sp>
        <p:nvSpPr>
          <p:cNvPr id="6" name="文本框 5"/>
          <p:cNvSpPr txBox="1"/>
          <p:nvPr/>
        </p:nvSpPr>
        <p:spPr>
          <a:xfrm>
            <a:off x="1451546" y="899410"/>
            <a:ext cx="2003687" cy="523220"/>
          </a:xfrm>
          <a:prstGeom prst="rect">
            <a:avLst/>
          </a:prstGeom>
          <a:noFill/>
        </p:spPr>
        <p:txBody>
          <a:bodyPr wrap="square" rtlCol="0">
            <a:spAutoFit/>
          </a:bodyPr>
          <a:lstStyle/>
          <a:p>
            <a:r>
              <a:rPr lang="zh-CN" altLang="en-US" sz="2800" b="1" dirty="0" smtClean="0">
                <a:solidFill>
                  <a:srgbClr val="FFFF00"/>
                </a:solidFill>
                <a:latin typeface="华文仿宋" panose="02010600040101010101" pitchFamily="2" charset="-122"/>
                <a:ea typeface="华文仿宋" panose="02010600040101010101" pitchFamily="2" charset="-122"/>
              </a:rPr>
              <a:t>实际应用</a:t>
            </a:r>
            <a:endParaRPr lang="zh-CN" altLang="en-US" sz="2800" b="1" dirty="0">
              <a:solidFill>
                <a:srgbClr val="FFFF00"/>
              </a:solidFill>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41077080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239237" y="537413"/>
            <a:ext cx="3814549" cy="584775"/>
          </a:xfrm>
          <a:prstGeom prst="rect">
            <a:avLst/>
          </a:prstGeom>
          <a:noFill/>
        </p:spPr>
        <p:txBody>
          <a:bodyPr wrap="square" rtlCol="0">
            <a:spAutoFit/>
          </a:bodyPr>
          <a:lstStyle/>
          <a:p>
            <a:r>
              <a:rPr lang="zh-CN" altLang="en-US" sz="3200" b="1" dirty="0" smtClean="0">
                <a:solidFill>
                  <a:srgbClr val="FFFF00"/>
                </a:solidFill>
                <a:latin typeface="华文仿宋" panose="02010600040101010101" pitchFamily="2" charset="-122"/>
                <a:ea typeface="华文仿宋" panose="02010600040101010101" pitchFamily="2" charset="-122"/>
              </a:rPr>
              <a:t>人工智能概念小结</a:t>
            </a:r>
            <a:endParaRPr lang="zh-CN" altLang="en-US" sz="3200" b="1" dirty="0">
              <a:solidFill>
                <a:srgbClr val="FFFF00"/>
              </a:solidFill>
              <a:latin typeface="华文仿宋" panose="02010600040101010101" pitchFamily="2" charset="-122"/>
              <a:ea typeface="华文仿宋" panose="02010600040101010101" pitchFamily="2" charset="-122"/>
            </a:endParaRPr>
          </a:p>
        </p:txBody>
      </p:sp>
      <p:sp>
        <p:nvSpPr>
          <p:cNvPr id="6" name="文本框 5"/>
          <p:cNvSpPr txBox="1"/>
          <p:nvPr/>
        </p:nvSpPr>
        <p:spPr>
          <a:xfrm>
            <a:off x="962167" y="1501253"/>
            <a:ext cx="4680230" cy="646331"/>
          </a:xfrm>
          <a:prstGeom prst="rect">
            <a:avLst/>
          </a:prstGeom>
          <a:noFill/>
        </p:spPr>
        <p:txBody>
          <a:bodyPr wrap="square" rtlCol="0">
            <a:spAutoFit/>
          </a:bodyPr>
          <a:lstStyle/>
          <a:p>
            <a:pPr>
              <a:lnSpc>
                <a:spcPct val="150000"/>
              </a:lnSpc>
            </a:pPr>
            <a:r>
              <a:rPr lang="en-US" altLang="zh-CN" sz="2400" dirty="0" smtClean="0">
                <a:latin typeface="华文仿宋" panose="02010600040101010101" pitchFamily="2" charset="-122"/>
                <a:ea typeface="华文仿宋" panose="02010600040101010101" pitchFamily="2" charset="-122"/>
              </a:rPr>
              <a:t>1.</a:t>
            </a:r>
            <a:r>
              <a:rPr lang="zh-CN" altLang="en-US" sz="2400" dirty="0" smtClean="0">
                <a:latin typeface="华文仿宋" panose="02010600040101010101" pitchFamily="2" charset="-122"/>
                <a:ea typeface="华文仿宋" panose="02010600040101010101" pitchFamily="2" charset="-122"/>
              </a:rPr>
              <a:t>目前没有一个统一定义</a:t>
            </a:r>
            <a:endParaRPr lang="zh-CN" altLang="en-US" sz="2400" dirty="0">
              <a:latin typeface="华文仿宋" panose="02010600040101010101" pitchFamily="2" charset="-122"/>
              <a:ea typeface="华文仿宋" panose="02010600040101010101" pitchFamily="2" charset="-122"/>
            </a:endParaRPr>
          </a:p>
        </p:txBody>
      </p:sp>
      <p:sp>
        <p:nvSpPr>
          <p:cNvPr id="7" name="文本框 6"/>
          <p:cNvSpPr txBox="1"/>
          <p:nvPr/>
        </p:nvSpPr>
        <p:spPr>
          <a:xfrm>
            <a:off x="962167" y="2320939"/>
            <a:ext cx="10368690" cy="3970318"/>
          </a:xfrm>
          <a:prstGeom prst="rect">
            <a:avLst/>
          </a:prstGeom>
          <a:noFill/>
        </p:spPr>
        <p:txBody>
          <a:bodyPr wrap="square" rtlCol="0">
            <a:spAutoFit/>
          </a:bodyPr>
          <a:lstStyle/>
          <a:p>
            <a:pPr>
              <a:lnSpc>
                <a:spcPct val="150000"/>
              </a:lnSpc>
            </a:pPr>
            <a:r>
              <a:rPr lang="en-US" altLang="zh-CN" sz="2400" dirty="0" smtClean="0">
                <a:latin typeface="华文仿宋" panose="02010600040101010101" pitchFamily="2" charset="-122"/>
                <a:ea typeface="华文仿宋" panose="02010600040101010101" pitchFamily="2" charset="-122"/>
              </a:rPr>
              <a:t>2.</a:t>
            </a:r>
            <a:r>
              <a:rPr lang="zh-CN" altLang="en-US" sz="2400" dirty="0">
                <a:latin typeface="华文仿宋" panose="02010600040101010101" pitchFamily="2" charset="-122"/>
                <a:ea typeface="华文仿宋" panose="02010600040101010101" pitchFamily="2" charset="-122"/>
              </a:rPr>
              <a:t>可以理解为：研究、开发用于模拟、延伸和拓展人的智能理论、方法、技术及应用系统的一门新的</a:t>
            </a:r>
            <a:r>
              <a:rPr lang="zh-CN" altLang="en-US" sz="2400" dirty="0" smtClean="0">
                <a:latin typeface="华文仿宋" panose="02010600040101010101" pitchFamily="2" charset="-122"/>
                <a:ea typeface="华文仿宋" panose="02010600040101010101" pitchFamily="2" charset="-122"/>
              </a:rPr>
              <a:t>技术科学。</a:t>
            </a:r>
            <a:endParaRPr lang="zh-CN" altLang="en-US" sz="2400" dirty="0">
              <a:latin typeface="华文仿宋" panose="02010600040101010101" pitchFamily="2" charset="-122"/>
              <a:ea typeface="华文仿宋" panose="02010600040101010101" pitchFamily="2" charset="-122"/>
            </a:endParaRPr>
          </a:p>
          <a:p>
            <a:pPr>
              <a:lnSpc>
                <a:spcPct val="150000"/>
              </a:lnSpc>
            </a:pPr>
            <a:endParaRPr lang="zh-CN" altLang="en-US" sz="2400" dirty="0">
              <a:latin typeface="华文仿宋" panose="02010600040101010101" pitchFamily="2" charset="-122"/>
              <a:ea typeface="华文仿宋" panose="02010600040101010101" pitchFamily="2" charset="-122"/>
            </a:endParaRPr>
          </a:p>
          <a:p>
            <a:pPr>
              <a:lnSpc>
                <a:spcPct val="150000"/>
              </a:lnSpc>
            </a:pPr>
            <a:r>
              <a:rPr lang="en-US" altLang="zh-CN" sz="2400" dirty="0" smtClean="0">
                <a:latin typeface="华文仿宋" panose="02010600040101010101" pitchFamily="2" charset="-122"/>
                <a:ea typeface="华文仿宋" panose="02010600040101010101" pitchFamily="2" charset="-122"/>
              </a:rPr>
              <a:t>3.</a:t>
            </a:r>
            <a:r>
              <a:rPr lang="zh-CN" altLang="en-US" sz="2400" dirty="0" smtClean="0">
                <a:latin typeface="华文仿宋" panose="02010600040101010101" pitchFamily="2" charset="-122"/>
                <a:ea typeface="华文仿宋" panose="02010600040101010101" pitchFamily="2" charset="-122"/>
              </a:rPr>
              <a:t>人工智能</a:t>
            </a:r>
            <a:r>
              <a:rPr lang="zh-CN" altLang="en-US" sz="2400" dirty="0">
                <a:latin typeface="华文仿宋" panose="02010600040101010101" pitchFamily="2" charset="-122"/>
                <a:ea typeface="华文仿宋" panose="02010600040101010101" pitchFamily="2" charset="-122"/>
              </a:rPr>
              <a:t>科学的主旨是研究和开发出智能实体</a:t>
            </a:r>
            <a:r>
              <a:rPr lang="zh-CN" altLang="en-US" sz="2400" dirty="0" smtClean="0">
                <a:latin typeface="华文仿宋" panose="02010600040101010101" pitchFamily="2" charset="-122"/>
                <a:ea typeface="华文仿宋" panose="02010600040101010101" pitchFamily="2" charset="-122"/>
              </a:rPr>
              <a:t>，涉及</a:t>
            </a:r>
            <a:r>
              <a:rPr lang="zh-CN" altLang="en-US" sz="2400" dirty="0">
                <a:latin typeface="华文仿宋" panose="02010600040101010101" pitchFamily="2" charset="-122"/>
                <a:ea typeface="华文仿宋" panose="02010600040101010101" pitchFamily="2" charset="-122"/>
              </a:rPr>
              <a:t>对数学、逻辑学、归纳学、系统学、控制学、工程学、计算机科学、哲学、心理学、生物学、神经科学、仿生学、经济学、语言学等学科的研究</a:t>
            </a:r>
            <a:r>
              <a:rPr lang="zh-CN" altLang="en-US" sz="2400" dirty="0" smtClean="0">
                <a:latin typeface="华文仿宋" panose="02010600040101010101" pitchFamily="2" charset="-122"/>
                <a:ea typeface="华文仿宋" panose="02010600040101010101" pitchFamily="2" charset="-122"/>
              </a:rPr>
              <a:t>，是</a:t>
            </a:r>
            <a:r>
              <a:rPr lang="zh-CN" altLang="en-US" sz="2400" dirty="0">
                <a:latin typeface="华文仿宋" panose="02010600040101010101" pitchFamily="2" charset="-122"/>
                <a:ea typeface="华文仿宋" panose="02010600040101010101" pitchFamily="2" charset="-122"/>
              </a:rPr>
              <a:t>一个集数门学科精华的尖端</a:t>
            </a:r>
            <a:r>
              <a:rPr lang="zh-CN" altLang="en-US" sz="2400" dirty="0" smtClean="0">
                <a:latin typeface="华文仿宋" panose="02010600040101010101" pitchFamily="2" charset="-122"/>
                <a:ea typeface="华文仿宋" panose="02010600040101010101" pitchFamily="2" charset="-122"/>
              </a:rPr>
              <a:t>学科，也是一门综合学科。</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534195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7922" y="491320"/>
            <a:ext cx="7833815"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二</a:t>
            </a:r>
            <a:r>
              <a:rPr lang="en-US" altLang="zh-CN" sz="3200" dirty="0" smtClean="0">
                <a:latin typeface="华文仿宋" panose="02010600040101010101" pitchFamily="2" charset="-122"/>
                <a:ea typeface="华文仿宋" panose="02010600040101010101" pitchFamily="2" charset="-122"/>
              </a:rPr>
              <a:t>.</a:t>
            </a:r>
            <a:r>
              <a:rPr lang="zh-CN" altLang="en-US" sz="3200" dirty="0" smtClean="0">
                <a:latin typeface="华文仿宋" panose="02010600040101010101" pitchFamily="2" charset="-122"/>
                <a:ea typeface="华文仿宋" panose="02010600040101010101" pitchFamily="2" charset="-122"/>
              </a:rPr>
              <a:t>人工智能的发展历程及代表性应用</a:t>
            </a:r>
            <a:endParaRPr lang="zh-CN" altLang="en-US" sz="3200" dirty="0">
              <a:latin typeface="华文仿宋" panose="02010600040101010101" pitchFamily="2" charset="-122"/>
              <a:ea typeface="华文仿宋" panose="0201060004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5898"/>
            <a:ext cx="12192000" cy="5008815"/>
          </a:xfrm>
          <a:prstGeom prst="rect">
            <a:avLst/>
          </a:prstGeom>
        </p:spPr>
      </p:pic>
    </p:spTree>
    <p:extLst>
      <p:ext uri="{BB962C8B-B14F-4D97-AF65-F5344CB8AC3E}">
        <p14:creationId xmlns:p14="http://schemas.microsoft.com/office/powerpoint/2010/main" val="2002166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7922" y="491320"/>
            <a:ext cx="7833815"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二</a:t>
            </a:r>
            <a:r>
              <a:rPr lang="en-US" altLang="zh-CN" sz="3200" dirty="0" smtClean="0">
                <a:latin typeface="华文仿宋" panose="02010600040101010101" pitchFamily="2" charset="-122"/>
                <a:ea typeface="华文仿宋" panose="02010600040101010101" pitchFamily="2" charset="-122"/>
              </a:rPr>
              <a:t>.</a:t>
            </a:r>
            <a:r>
              <a:rPr lang="zh-CN" altLang="en-US" sz="3200" dirty="0" smtClean="0">
                <a:latin typeface="华文仿宋" panose="02010600040101010101" pitchFamily="2" charset="-122"/>
                <a:ea typeface="华文仿宋" panose="02010600040101010101" pitchFamily="2" charset="-122"/>
              </a:rPr>
              <a:t>人工智能的发展历程及代表性应用</a:t>
            </a:r>
            <a:endParaRPr lang="zh-CN" altLang="en-US" sz="3200" dirty="0">
              <a:latin typeface="华文仿宋" panose="02010600040101010101" pitchFamily="2" charset="-122"/>
              <a:ea typeface="华文仿宋" panose="02010600040101010101" pitchFamily="2" charset="-122"/>
            </a:endParaRPr>
          </a:p>
        </p:txBody>
      </p:sp>
      <p:pic>
        <p:nvPicPr>
          <p:cNvPr id="2" name="图片 1"/>
          <p:cNvPicPr>
            <a:picLocks noChangeAspect="1"/>
          </p:cNvPicPr>
          <p:nvPr/>
        </p:nvPicPr>
        <p:blipFill>
          <a:blip r:embed="rId3"/>
          <a:stretch>
            <a:fillRect/>
          </a:stretch>
        </p:blipFill>
        <p:spPr>
          <a:xfrm>
            <a:off x="1152147" y="1154662"/>
            <a:ext cx="8735656" cy="5703338"/>
          </a:xfrm>
          <a:prstGeom prst="rect">
            <a:avLst/>
          </a:prstGeom>
        </p:spPr>
      </p:pic>
    </p:spTree>
    <p:extLst>
      <p:ext uri="{BB962C8B-B14F-4D97-AF65-F5344CB8AC3E}">
        <p14:creationId xmlns:p14="http://schemas.microsoft.com/office/powerpoint/2010/main" val="634007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82648" y="2585804"/>
            <a:ext cx="4841824" cy="646331"/>
          </a:xfrm>
          <a:prstGeom prst="rect">
            <a:avLst/>
          </a:prstGeom>
          <a:noFill/>
        </p:spPr>
        <p:txBody>
          <a:bodyPr wrap="square" rtlCol="0">
            <a:spAutoFit/>
          </a:bodyPr>
          <a:lstStyle/>
          <a:p>
            <a:r>
              <a:rPr lang="en-US" altLang="zh-CN" sz="3600" b="1" dirty="0" smtClean="0">
                <a:latin typeface="仿宋" panose="02010609060101010101" pitchFamily="49" charset="-122"/>
                <a:ea typeface="仿宋" panose="02010609060101010101" pitchFamily="49" charset="-122"/>
              </a:rPr>
              <a:t>1.</a:t>
            </a:r>
            <a:r>
              <a:rPr lang="zh-CN" altLang="en-US" sz="3600" b="1" dirty="0" smtClean="0">
                <a:latin typeface="仿宋" panose="02010609060101010101" pitchFamily="49" charset="-122"/>
                <a:ea typeface="仿宋" panose="02010609060101010101" pitchFamily="49" charset="-122"/>
              </a:rPr>
              <a:t>为什么要学人工智能？</a:t>
            </a:r>
            <a:endParaRPr lang="zh-CN" altLang="en-US" sz="3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645218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2861" y="559558"/>
            <a:ext cx="10405670"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形成的三大学派之一：</a:t>
            </a:r>
            <a:r>
              <a:rPr lang="zh-CN" altLang="zh-CN" sz="3200" dirty="0" smtClean="0"/>
              <a:t>符号主义</a:t>
            </a:r>
            <a:r>
              <a:rPr lang="zh-CN" altLang="en-US" sz="3200" dirty="0" smtClean="0"/>
              <a:t>学派</a:t>
            </a:r>
            <a:endParaRPr lang="en-US" altLang="zh-CN" sz="3200" dirty="0" smtClean="0"/>
          </a:p>
        </p:txBody>
      </p:sp>
      <p:sp>
        <p:nvSpPr>
          <p:cNvPr id="8" name="矩形 7"/>
          <p:cNvSpPr/>
          <p:nvPr/>
        </p:nvSpPr>
        <p:spPr>
          <a:xfrm>
            <a:off x="873457" y="1351593"/>
            <a:ext cx="10385946" cy="4893647"/>
          </a:xfrm>
          <a:prstGeom prst="rect">
            <a:avLst/>
          </a:prstGeom>
        </p:spPr>
        <p:txBody>
          <a:bodyPr wrap="square">
            <a:spAutoFit/>
          </a:bodyPr>
          <a:lstStyle/>
          <a:p>
            <a:pPr>
              <a:lnSpc>
                <a:spcPct val="150000"/>
              </a:lnSpc>
            </a:pPr>
            <a:r>
              <a:rPr lang="zh-CN" altLang="en-US" sz="2600" dirty="0" smtClean="0">
                <a:latin typeface="华文仿宋" panose="02010600040101010101" pitchFamily="2" charset="-122"/>
                <a:ea typeface="华文仿宋" panose="02010600040101010101" pitchFamily="2" charset="-122"/>
              </a:rPr>
              <a:t>      该学派起源于</a:t>
            </a:r>
            <a:r>
              <a:rPr lang="zh-CN" altLang="en-US" sz="2600" dirty="0">
                <a:latin typeface="华文仿宋" panose="02010600040101010101" pitchFamily="2" charset="-122"/>
                <a:ea typeface="华文仿宋" panose="02010600040101010101" pitchFamily="2" charset="-122"/>
              </a:rPr>
              <a:t>数理逻辑，最早采用“人工智能”这一术语，后来发展了启发式算法</a:t>
            </a:r>
            <a:r>
              <a:rPr lang="en-US" altLang="zh-CN" sz="2600" dirty="0">
                <a:latin typeface="华文仿宋" panose="02010600040101010101" pitchFamily="2" charset="-122"/>
                <a:ea typeface="华文仿宋" panose="02010600040101010101" pitchFamily="2" charset="-122"/>
              </a:rPr>
              <a:t>——</a:t>
            </a:r>
            <a:r>
              <a:rPr lang="zh-CN" altLang="en-US" sz="2600" dirty="0">
                <a:latin typeface="华文仿宋" panose="02010600040101010101" pitchFamily="2" charset="-122"/>
                <a:ea typeface="华文仿宋" panose="02010600040101010101" pitchFamily="2" charset="-122"/>
              </a:rPr>
              <a:t>专家系统</a:t>
            </a:r>
            <a:r>
              <a:rPr lang="en-US" altLang="zh-CN" sz="2600" dirty="0">
                <a:latin typeface="华文仿宋" panose="02010600040101010101" pitchFamily="2" charset="-122"/>
                <a:ea typeface="华文仿宋" panose="02010600040101010101" pitchFamily="2" charset="-122"/>
              </a:rPr>
              <a:t>——</a:t>
            </a:r>
            <a:r>
              <a:rPr lang="zh-CN" altLang="en-US" sz="2600" dirty="0">
                <a:latin typeface="华文仿宋" panose="02010600040101010101" pitchFamily="2" charset="-122"/>
                <a:ea typeface="华文仿宋" panose="02010600040101010101" pitchFamily="2" charset="-122"/>
              </a:rPr>
              <a:t>知识工程理论与技术，重要应用是专家系统。</a:t>
            </a:r>
            <a:endParaRPr lang="en-US" altLang="zh-CN" sz="2600" dirty="0" smtClean="0">
              <a:latin typeface="华文仿宋" panose="02010600040101010101" pitchFamily="2" charset="-122"/>
              <a:ea typeface="华文仿宋" panose="02010600040101010101" pitchFamily="2" charset="-122"/>
            </a:endParaRPr>
          </a:p>
          <a:p>
            <a:pPr>
              <a:lnSpc>
                <a:spcPct val="150000"/>
              </a:lnSpc>
            </a:pPr>
            <a:r>
              <a:rPr lang="zh-CN" altLang="en-US" sz="2600" dirty="0" smtClean="0">
                <a:latin typeface="华文仿宋" panose="02010600040101010101" pitchFamily="2" charset="-122"/>
                <a:ea typeface="华文仿宋" panose="02010600040101010101" pitchFamily="2" charset="-122"/>
              </a:rPr>
              <a:t>      知识</a:t>
            </a:r>
            <a:r>
              <a:rPr lang="zh-CN" altLang="en-US" sz="2600" dirty="0">
                <a:latin typeface="华文仿宋" panose="02010600040101010101" pitchFamily="2" charset="-122"/>
                <a:ea typeface="华文仿宋" panose="02010600040101010101" pitchFamily="2" charset="-122"/>
              </a:rPr>
              <a:t>是信息的一种形式</a:t>
            </a:r>
            <a:r>
              <a:rPr lang="en-US" altLang="zh-CN" sz="2600" dirty="0">
                <a:latin typeface="华文仿宋" panose="02010600040101010101" pitchFamily="2" charset="-122"/>
                <a:ea typeface="华文仿宋" panose="02010600040101010101" pitchFamily="2" charset="-122"/>
              </a:rPr>
              <a:t>,</a:t>
            </a:r>
            <a:r>
              <a:rPr lang="zh-CN" altLang="en-US" sz="2600" dirty="0">
                <a:latin typeface="华文仿宋" panose="02010600040101010101" pitchFamily="2" charset="-122"/>
                <a:ea typeface="华文仿宋" panose="02010600040101010101" pitchFamily="2" charset="-122"/>
              </a:rPr>
              <a:t>是构成智能的基础，知识表示、知识推理、知识运用是人工智能的核心，知识可用符号表示</a:t>
            </a:r>
            <a:r>
              <a:rPr lang="en-US" altLang="zh-CN" sz="2600" dirty="0">
                <a:latin typeface="华文仿宋" panose="02010600040101010101" pitchFamily="2" charset="-122"/>
                <a:ea typeface="华文仿宋" panose="02010600040101010101" pitchFamily="2" charset="-122"/>
              </a:rPr>
              <a:t>,</a:t>
            </a:r>
            <a:r>
              <a:rPr lang="zh-CN" altLang="en-US" sz="2600" dirty="0">
                <a:latin typeface="华文仿宋" panose="02010600040101010101" pitchFamily="2" charset="-122"/>
                <a:ea typeface="华文仿宋" panose="02010600040101010101" pitchFamily="2" charset="-122"/>
              </a:rPr>
              <a:t>认知就是符号的处理过程，推理就是采用启发式知识及启发式搜索对问题求解的过程，而推理过程又可以用某种形式化的语言来</a:t>
            </a:r>
            <a:r>
              <a:rPr lang="zh-CN" altLang="en-US" sz="2600" dirty="0" smtClean="0">
                <a:latin typeface="华文仿宋" panose="02010600040101010101" pitchFamily="2" charset="-122"/>
                <a:ea typeface="华文仿宋" panose="02010600040101010101" pitchFamily="2" charset="-122"/>
              </a:rPr>
              <a:t>描述。</a:t>
            </a:r>
            <a:endParaRPr lang="en-US" altLang="zh-CN" sz="2600" dirty="0">
              <a:latin typeface="华文仿宋" panose="02010600040101010101" pitchFamily="2" charset="-122"/>
              <a:ea typeface="华文仿宋" panose="02010600040101010101" pitchFamily="2" charset="-122"/>
            </a:endParaRPr>
          </a:p>
          <a:p>
            <a:pPr>
              <a:lnSpc>
                <a:spcPct val="150000"/>
              </a:lnSpc>
            </a:pPr>
            <a:r>
              <a:rPr lang="zh-CN" altLang="en-US" sz="2600" dirty="0" smtClean="0">
                <a:latin typeface="华文仿宋" panose="02010600040101010101" pitchFamily="2" charset="-122"/>
                <a:ea typeface="华文仿宋" panose="02010600040101010101" pitchFamily="2" charset="-122"/>
              </a:rPr>
              <a:t>      代表性成果</a:t>
            </a:r>
            <a:r>
              <a:rPr lang="zh-CN" altLang="en-US" sz="2600" dirty="0">
                <a:latin typeface="华文仿宋" panose="02010600040101010101" pitchFamily="2" charset="-122"/>
                <a:ea typeface="华文仿宋" panose="02010600040101010101" pitchFamily="2" charset="-122"/>
              </a:rPr>
              <a:t>：</a:t>
            </a:r>
            <a:r>
              <a:rPr lang="zh-CN" altLang="zh-CN" sz="2600" dirty="0">
                <a:latin typeface="华文仿宋" panose="02010600040101010101" pitchFamily="2" charset="-122"/>
                <a:ea typeface="华文仿宋" panose="02010600040101010101" pitchFamily="2" charset="-122"/>
              </a:rPr>
              <a:t>启发式程序</a:t>
            </a:r>
            <a:r>
              <a:rPr lang="en-US" altLang="zh-CN" sz="2600" dirty="0">
                <a:latin typeface="华文仿宋" panose="02010600040101010101" pitchFamily="2" charset="-122"/>
                <a:ea typeface="华文仿宋" panose="02010600040101010101" pitchFamily="2" charset="-122"/>
              </a:rPr>
              <a:t>LT</a:t>
            </a:r>
            <a:r>
              <a:rPr lang="zh-CN" altLang="zh-CN" sz="2600" dirty="0">
                <a:latin typeface="华文仿宋" panose="02010600040101010101" pitchFamily="2" charset="-122"/>
                <a:ea typeface="华文仿宋" panose="02010600040101010101" pitchFamily="2" charset="-122"/>
              </a:rPr>
              <a:t>逻辑</a:t>
            </a:r>
            <a:r>
              <a:rPr lang="zh-CN" altLang="zh-CN" sz="2600" dirty="0" smtClean="0">
                <a:latin typeface="华文仿宋" panose="02010600040101010101" pitchFamily="2" charset="-122"/>
                <a:ea typeface="华文仿宋" panose="02010600040101010101" pitchFamily="2" charset="-122"/>
              </a:rPr>
              <a:t>理论家</a:t>
            </a:r>
            <a:r>
              <a:rPr lang="zh-CN" altLang="en-US" sz="2600" dirty="0" smtClean="0">
                <a:latin typeface="华文仿宋" panose="02010600040101010101" pitchFamily="2" charset="-122"/>
                <a:ea typeface="华文仿宋" panose="02010600040101010101" pitchFamily="2" charset="-122"/>
              </a:rPr>
              <a:t>；专家系统。</a:t>
            </a:r>
            <a:endParaRPr lang="zh-CN" altLang="en-US" sz="26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389480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2861" y="559558"/>
            <a:ext cx="10405670"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如：面向某领域的专家系统结构</a:t>
            </a:r>
            <a:endParaRPr lang="en-US" altLang="zh-CN" sz="3200" dirty="0" smtClean="0"/>
          </a:p>
        </p:txBody>
      </p:sp>
      <p:graphicFrame>
        <p:nvGraphicFramePr>
          <p:cNvPr id="6" name="Object 2" descr="羊皮纸"/>
          <p:cNvGraphicFramePr>
            <a:graphicFrameLocks noChangeAspect="1"/>
          </p:cNvGraphicFramePr>
          <p:nvPr>
            <p:extLst>
              <p:ext uri="{D42A27DB-BD31-4B8C-83A1-F6EECF244321}">
                <p14:modId xmlns:p14="http://schemas.microsoft.com/office/powerpoint/2010/main" val="3646716226"/>
              </p:ext>
            </p:extLst>
          </p:nvPr>
        </p:nvGraphicFramePr>
        <p:xfrm>
          <a:off x="908517" y="1738271"/>
          <a:ext cx="6470750" cy="4386686"/>
        </p:xfrm>
        <a:graphic>
          <a:graphicData uri="http://schemas.openxmlformats.org/presentationml/2006/ole">
            <mc:AlternateContent xmlns:mc="http://schemas.openxmlformats.org/markup-compatibility/2006">
              <mc:Choice xmlns:v="urn:schemas-microsoft-com:vml" Requires="v">
                <p:oleObj spid="_x0000_s1056" r:id="rId4" imgW="4525073" imgH="4122737" progId="SmartDraw.2">
                  <p:embed/>
                </p:oleObj>
              </mc:Choice>
              <mc:Fallback>
                <p:oleObj r:id="rId4" imgW="4525073" imgH="4122737" progId="SmartDraw.2">
                  <p:embed/>
                  <p:pic>
                    <p:nvPicPr>
                      <p:cNvPr id="15362" name="Object 2" descr="羊皮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17" y="1738271"/>
                        <a:ext cx="6470750" cy="4386686"/>
                      </a:xfrm>
                      <a:prstGeom prst="rect">
                        <a:avLst/>
                      </a:prstGeom>
                      <a:blipFill dpi="0" rotWithShape="0">
                        <a:blip r:embed="rId6"/>
                        <a:srcRect/>
                        <a:tile tx="0" ty="0" sx="100000" sy="100000" flip="none" algn="tl"/>
                      </a:blipFill>
                      <a:ln>
                        <a:noFill/>
                      </a:ln>
                      <a:effectLst/>
                    </p:spPr>
                  </p:pic>
                </p:oleObj>
              </mc:Fallback>
            </mc:AlternateContent>
          </a:graphicData>
        </a:graphic>
      </p:graphicFrame>
      <p:sp>
        <p:nvSpPr>
          <p:cNvPr id="2" name="文本框 1"/>
          <p:cNvSpPr txBox="1"/>
          <p:nvPr/>
        </p:nvSpPr>
        <p:spPr>
          <a:xfrm>
            <a:off x="7548168" y="1991876"/>
            <a:ext cx="4105099" cy="3970318"/>
          </a:xfrm>
          <a:prstGeom prst="rect">
            <a:avLst/>
          </a:prstGeom>
          <a:noFill/>
        </p:spPr>
        <p:txBody>
          <a:bodyPr wrap="square" rtlCol="0">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所谓专家系统：让</a:t>
            </a:r>
            <a:r>
              <a:rPr lang="zh-CN" altLang="en-US" sz="2400" dirty="0">
                <a:latin typeface="华文仿宋" panose="02010600040101010101" pitchFamily="2" charset="-122"/>
                <a:ea typeface="华文仿宋" panose="02010600040101010101" pitchFamily="2" charset="-122"/>
              </a:rPr>
              <a:t>计算机具有人类专家的知识、经验和技能，可以像人类专家一样解决实际问题</a:t>
            </a:r>
            <a:r>
              <a:rPr lang="zh-CN" altLang="en-US" sz="2400" dirty="0" smtClean="0">
                <a:latin typeface="华文仿宋" panose="02010600040101010101" pitchFamily="2" charset="-122"/>
                <a:ea typeface="华文仿宋" panose="02010600040101010101" pitchFamily="2" charset="-122"/>
              </a:rPr>
              <a:t>。</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其实质上</a:t>
            </a:r>
            <a:r>
              <a:rPr lang="zh-CN" altLang="en-US" sz="2400" dirty="0">
                <a:latin typeface="华文仿宋" panose="02010600040101010101" pitchFamily="2" charset="-122"/>
                <a:ea typeface="华文仿宋" panose="02010600040101010101" pitchFamily="2" charset="-122"/>
              </a:rPr>
              <a:t>是一段计算机程序，它可以以人类专家的水平完毕某一专业领域的</a:t>
            </a:r>
            <a:r>
              <a:rPr lang="zh-CN" altLang="en-US" sz="2400" dirty="0" smtClean="0">
                <a:latin typeface="华文仿宋" panose="02010600040101010101" pitchFamily="2" charset="-122"/>
                <a:ea typeface="华文仿宋" panose="02010600040101010101" pitchFamily="2" charset="-122"/>
              </a:rPr>
              <a:t>任务。</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30719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259024" y="1380548"/>
            <a:ext cx="6651473"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600" dirty="0">
                <a:solidFill>
                  <a:srgbClr val="FFFF00"/>
                </a:solidFill>
                <a:latin typeface="华文仿宋" panose="02010600040101010101" pitchFamily="2" charset="-122"/>
                <a:ea typeface="华文仿宋" panose="02010600040101010101" pitchFamily="2" charset="-122"/>
              </a:rPr>
              <a:t>(1)</a:t>
            </a:r>
            <a:r>
              <a:rPr lang="zh-CN" altLang="en-US" sz="2600" dirty="0">
                <a:solidFill>
                  <a:srgbClr val="FFFF00"/>
                </a:solidFill>
                <a:latin typeface="华文仿宋" panose="02010600040101010101" pitchFamily="2" charset="-122"/>
                <a:ea typeface="华文仿宋" panose="02010600040101010101" pitchFamily="2" charset="-122"/>
              </a:rPr>
              <a:t>知识库 </a:t>
            </a:r>
            <a:r>
              <a:rPr lang="zh-CN" altLang="en-US" sz="2600" dirty="0">
                <a:solidFill>
                  <a:schemeClr val="bg2"/>
                </a:solidFill>
                <a:latin typeface="华文仿宋" panose="02010600040101010101" pitchFamily="2" charset="-122"/>
                <a:ea typeface="华文仿宋" panose="02010600040101010101" pitchFamily="2" charset="-122"/>
              </a:rPr>
              <a:t> </a:t>
            </a:r>
            <a:endParaRPr lang="en-US" altLang="zh-CN" sz="2600" dirty="0" smtClean="0">
              <a:solidFill>
                <a:schemeClr val="bg2"/>
              </a:solidFill>
              <a:latin typeface="华文仿宋" panose="02010600040101010101" pitchFamily="2" charset="-122"/>
              <a:ea typeface="华文仿宋" panose="02010600040101010101" pitchFamily="2" charset="-122"/>
            </a:endParaRPr>
          </a:p>
          <a:p>
            <a:pPr>
              <a:spcBef>
                <a:spcPct val="50000"/>
              </a:spcBef>
            </a:pPr>
            <a:r>
              <a:rPr lang="zh-CN" altLang="en-US" sz="2600" dirty="0" smtClean="0">
                <a:latin typeface="华文仿宋" panose="02010600040101010101" pitchFamily="2" charset="-122"/>
                <a:ea typeface="华文仿宋" panose="02010600040101010101" pitchFamily="2" charset="-122"/>
              </a:rPr>
              <a:t>用于存放表达事实或事物之间关系的数据，还包含常识、经验、技巧等专家</a:t>
            </a:r>
            <a:r>
              <a:rPr lang="zh-CN" altLang="en-US" sz="2600" dirty="0">
                <a:latin typeface="华文仿宋" panose="02010600040101010101" pitchFamily="2" charset="-122"/>
                <a:ea typeface="华文仿宋" panose="02010600040101010101" pitchFamily="2" charset="-122"/>
              </a:rPr>
              <a:t>知识</a:t>
            </a:r>
            <a:r>
              <a:rPr lang="zh-CN" altLang="en-US" sz="2600" dirty="0" smtClean="0">
                <a:latin typeface="华文仿宋" panose="02010600040101010101" pitchFamily="2" charset="-122"/>
                <a:ea typeface="华文仿宋" panose="02010600040101010101" pitchFamily="2" charset="-122"/>
              </a:rPr>
              <a:t>和推理规则。</a:t>
            </a:r>
            <a:endParaRPr lang="zh-CN" altLang="en-US" sz="2600" dirty="0">
              <a:latin typeface="华文仿宋" panose="02010600040101010101" pitchFamily="2" charset="-122"/>
              <a:ea typeface="华文仿宋" panose="02010600040101010101" pitchFamily="2" charset="-122"/>
            </a:endParaRPr>
          </a:p>
          <a:p>
            <a:pPr>
              <a:spcBef>
                <a:spcPct val="50000"/>
              </a:spcBef>
            </a:pPr>
            <a:r>
              <a:rPr lang="en-US" altLang="zh-CN" sz="2600" dirty="0">
                <a:solidFill>
                  <a:srgbClr val="FFFF00"/>
                </a:solidFill>
                <a:latin typeface="华文仿宋" panose="02010600040101010101" pitchFamily="2" charset="-122"/>
                <a:ea typeface="华文仿宋" panose="02010600040101010101" pitchFamily="2" charset="-122"/>
              </a:rPr>
              <a:t>(2</a:t>
            </a:r>
            <a:r>
              <a:rPr lang="en-US" altLang="zh-CN" sz="2600" dirty="0" smtClean="0">
                <a:solidFill>
                  <a:srgbClr val="FFFF00"/>
                </a:solidFill>
                <a:latin typeface="华文仿宋" panose="02010600040101010101" pitchFamily="2" charset="-122"/>
                <a:ea typeface="华文仿宋" panose="02010600040101010101" pitchFamily="2" charset="-122"/>
              </a:rPr>
              <a:t>)</a:t>
            </a:r>
            <a:r>
              <a:rPr lang="zh-CN" altLang="en-US" sz="2600" dirty="0" smtClean="0">
                <a:solidFill>
                  <a:srgbClr val="FFFF00"/>
                </a:solidFill>
                <a:latin typeface="华文仿宋" panose="02010600040101010101" pitchFamily="2" charset="-122"/>
                <a:ea typeface="华文仿宋" panose="02010600040101010101" pitchFamily="2" charset="-122"/>
              </a:rPr>
              <a:t>综合数据库 </a:t>
            </a:r>
            <a:endParaRPr lang="en-US" altLang="zh-CN" sz="2600" dirty="0" smtClean="0">
              <a:solidFill>
                <a:srgbClr val="FFFF00"/>
              </a:solidFill>
              <a:latin typeface="华文仿宋" panose="02010600040101010101" pitchFamily="2" charset="-122"/>
              <a:ea typeface="华文仿宋" panose="02010600040101010101" pitchFamily="2" charset="-122"/>
            </a:endParaRPr>
          </a:p>
          <a:p>
            <a:pPr>
              <a:spcBef>
                <a:spcPct val="50000"/>
              </a:spcBef>
            </a:pPr>
            <a:r>
              <a:rPr lang="zh-CN" altLang="en-US" sz="2600" dirty="0" smtClean="0">
                <a:latin typeface="华文仿宋" panose="02010600040101010101" pitchFamily="2" charset="-122"/>
                <a:ea typeface="华文仿宋" panose="02010600040101010101" pitchFamily="2" charset="-122"/>
              </a:rPr>
              <a:t>又称事实库，用来存放当前已知的知识信息数据，包括推理</a:t>
            </a:r>
            <a:r>
              <a:rPr lang="zh-CN" altLang="en-US" sz="2600" dirty="0">
                <a:latin typeface="华文仿宋" panose="02010600040101010101" pitchFamily="2" charset="-122"/>
                <a:ea typeface="华文仿宋" panose="02010600040101010101" pitchFamily="2" charset="-122"/>
              </a:rPr>
              <a:t>过程</a:t>
            </a:r>
            <a:r>
              <a:rPr lang="zh-CN" altLang="en-US" sz="2600" dirty="0" smtClean="0">
                <a:latin typeface="华文仿宋" panose="02010600040101010101" pitchFamily="2" charset="-122"/>
                <a:ea typeface="华文仿宋" panose="02010600040101010101" pitchFamily="2" charset="-122"/>
              </a:rPr>
              <a:t>中形成的中间结论知识。 </a:t>
            </a:r>
            <a:endParaRPr lang="zh-CN" altLang="en-US" sz="2600" dirty="0">
              <a:latin typeface="华文仿宋" panose="02010600040101010101" pitchFamily="2" charset="-122"/>
              <a:ea typeface="华文仿宋" panose="02010600040101010101" pitchFamily="2" charset="-122"/>
            </a:endParaRPr>
          </a:p>
        </p:txBody>
      </p:sp>
      <p:sp>
        <p:nvSpPr>
          <p:cNvPr id="16387" name="Rectangle 3"/>
          <p:cNvSpPr>
            <a:spLocks noChangeArrowheads="1"/>
          </p:cNvSpPr>
          <p:nvPr/>
        </p:nvSpPr>
        <p:spPr bwMode="auto">
          <a:xfrm>
            <a:off x="2635251" y="333376"/>
            <a:ext cx="6340475"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90500" indent="-190500" eaLnBrk="0" hangingPunct="0">
              <a:spcBef>
                <a:spcPct val="60000"/>
              </a:spcBef>
              <a:buClr>
                <a:schemeClr val="accent1"/>
              </a:buClr>
              <a:buFont typeface="Wingdings" panose="05000000000000000000" pitchFamily="2" charset="2"/>
              <a:buChar char="§"/>
              <a:defRPr sz="2400">
                <a:solidFill>
                  <a:schemeClr val="tx1"/>
                </a:solidFill>
                <a:latin typeface="微软雅黑" panose="020B0503020204020204" pitchFamily="34" charset="-122"/>
                <a:ea typeface="微软雅黑" panose="020B0503020204020204" pitchFamily="34" charset="-122"/>
              </a:defRPr>
            </a:lvl1pPr>
            <a:lvl2pPr marL="381000" indent="-188913" eaLnBrk="0" hangingPunct="0">
              <a:spcBef>
                <a:spcPct val="30000"/>
              </a:spcBef>
              <a:buClr>
                <a:schemeClr val="accent1"/>
              </a:buClr>
              <a:buChar char="-"/>
              <a:defRPr sz="2000">
                <a:solidFill>
                  <a:schemeClr val="tx1"/>
                </a:solidFill>
                <a:latin typeface="微软雅黑" panose="020B0503020204020204" pitchFamily="34" charset="-122"/>
                <a:ea typeface="微软雅黑" panose="020B0503020204020204" pitchFamily="34" charset="-122"/>
              </a:defRPr>
            </a:lvl2pPr>
            <a:lvl3pPr marL="561975" indent="-179388" eaLnBrk="0" hangingPunct="0">
              <a:spcBef>
                <a:spcPct val="30000"/>
              </a:spcBef>
              <a:buClr>
                <a:schemeClr val="accent1"/>
              </a:buClr>
              <a:buChar char="-"/>
              <a:defRPr sz="2000">
                <a:solidFill>
                  <a:schemeClr val="tx1"/>
                </a:solidFill>
                <a:latin typeface="微软雅黑" panose="020B0503020204020204" pitchFamily="34" charset="-122"/>
                <a:ea typeface="微软雅黑" panose="020B0503020204020204" pitchFamily="34" charset="-122"/>
              </a:defRPr>
            </a:lvl3pPr>
            <a:lvl4pPr marL="768350" indent="-204788" eaLnBrk="0" hangingPunct="0">
              <a:spcBef>
                <a:spcPct val="30000"/>
              </a:spcBef>
              <a:buClr>
                <a:schemeClr val="accent1"/>
              </a:buClr>
              <a:buChar char="-"/>
              <a:defRPr>
                <a:solidFill>
                  <a:schemeClr val="tx1"/>
                </a:solidFill>
                <a:latin typeface="微软雅黑" panose="020B0503020204020204" pitchFamily="34" charset="-122"/>
                <a:ea typeface="微软雅黑" panose="020B0503020204020204" pitchFamily="34" charset="-122"/>
              </a:defRPr>
            </a:lvl4pPr>
            <a:lvl5pPr marL="1050925" indent="-168275" eaLnBrk="0" hangingPunct="0">
              <a:spcBef>
                <a:spcPct val="40000"/>
              </a:spcBef>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5pPr>
            <a:lvl6pPr marL="15081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6pPr>
            <a:lvl7pPr marL="19653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7pPr>
            <a:lvl8pPr marL="24225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8pPr>
            <a:lvl9pPr marL="28797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9pPr>
          </a:lstStyle>
          <a:p>
            <a:pPr algn="ctr">
              <a:lnSpc>
                <a:spcPct val="130000"/>
              </a:lnSpc>
              <a:buFont typeface="Wingdings" panose="05000000000000000000" pitchFamily="2" charset="2"/>
              <a:buNone/>
            </a:pPr>
            <a:r>
              <a:rPr lang="zh-CN" altLang="en-US" sz="3600" dirty="0" smtClean="0">
                <a:solidFill>
                  <a:srgbClr val="FFFF00"/>
                </a:solidFill>
                <a:latin typeface="楷体_GB2312" pitchFamily="1" charset="-122"/>
                <a:ea typeface="楷体_GB2312" pitchFamily="1" charset="-122"/>
              </a:rPr>
              <a:t>*</a:t>
            </a:r>
            <a:r>
              <a:rPr lang="zh-CN" altLang="zh-CN" sz="3600" dirty="0" smtClean="0">
                <a:solidFill>
                  <a:srgbClr val="FFFF00"/>
                </a:solidFill>
                <a:latin typeface="楷体_GB2312" pitchFamily="1" charset="-122"/>
                <a:ea typeface="楷体_GB2312" pitchFamily="1" charset="-122"/>
              </a:rPr>
              <a:t>专家系统</a:t>
            </a:r>
            <a:r>
              <a:rPr lang="zh-CN" altLang="zh-CN" sz="3600" dirty="0">
                <a:solidFill>
                  <a:srgbClr val="FFFF00"/>
                </a:solidFill>
                <a:latin typeface="楷体_GB2312" pitchFamily="1" charset="-122"/>
                <a:ea typeface="楷体_GB2312" pitchFamily="1" charset="-122"/>
              </a:rPr>
              <a:t>的组成</a:t>
            </a:r>
          </a:p>
        </p:txBody>
      </p:sp>
      <p:pic>
        <p:nvPicPr>
          <p:cNvPr id="2050" name="Picture 2" descr="http://img.blog.csdn.net/20140704115243484?%3c/p%3e%3cp%3ewatermark/2/text/aHR0cDovL2Jsb2cuY3Nkbi5uZXQvampjY3d3YmI=/font/5a6L5L2T/fontsize/400/fill/I0JBQkFCMA==/dissolve/70/gravity/South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60" y="1520329"/>
            <a:ext cx="5121764" cy="329628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81396" y="5022462"/>
            <a:ext cx="10492394" cy="1492716"/>
          </a:xfrm>
          <a:prstGeom prst="rect">
            <a:avLst/>
          </a:prstGeom>
        </p:spPr>
        <p:txBody>
          <a:bodyPr wrap="square">
            <a:spAutoFit/>
          </a:bodyPr>
          <a:lstStyle/>
          <a:p>
            <a:pPr>
              <a:spcBef>
                <a:spcPct val="50000"/>
              </a:spcBef>
            </a:pPr>
            <a:r>
              <a:rPr lang="en-US" altLang="zh-CN" sz="2600" dirty="0">
                <a:solidFill>
                  <a:srgbClr val="FFFF00"/>
                </a:solidFill>
                <a:latin typeface="华文仿宋" panose="02010600040101010101" pitchFamily="2" charset="-122"/>
                <a:ea typeface="华文仿宋" panose="02010600040101010101" pitchFamily="2" charset="-122"/>
              </a:rPr>
              <a:t>(3)</a:t>
            </a:r>
            <a:r>
              <a:rPr lang="zh-CN" altLang="en-US" sz="2600" dirty="0">
                <a:solidFill>
                  <a:srgbClr val="FFFF00"/>
                </a:solidFill>
                <a:latin typeface="华文仿宋" panose="02010600040101010101" pitchFamily="2" charset="-122"/>
                <a:ea typeface="华文仿宋" panose="02010600040101010101" pitchFamily="2" charset="-122"/>
              </a:rPr>
              <a:t>推理机  </a:t>
            </a:r>
            <a:endParaRPr lang="en-US" altLang="zh-CN" sz="2600" dirty="0">
              <a:solidFill>
                <a:srgbClr val="FFFF00"/>
              </a:solidFill>
              <a:latin typeface="华文仿宋" panose="02010600040101010101" pitchFamily="2" charset="-122"/>
              <a:ea typeface="华文仿宋" panose="02010600040101010101" pitchFamily="2" charset="-122"/>
            </a:endParaRPr>
          </a:p>
          <a:p>
            <a:pPr>
              <a:spcBef>
                <a:spcPct val="50000"/>
              </a:spcBef>
            </a:pPr>
            <a:r>
              <a:rPr lang="zh-CN" altLang="en-US" sz="2600" dirty="0">
                <a:latin typeface="华文仿宋" panose="02010600040101010101" pitchFamily="2" charset="-122"/>
                <a:ea typeface="华文仿宋" panose="02010600040101010101" pitchFamily="2" charset="-122"/>
              </a:rPr>
              <a:t>针对当前问题的条件或已知信息，反复匹配知识库中的规则，获得新的结论，以得到问题求解结果。</a:t>
            </a:r>
          </a:p>
        </p:txBody>
      </p:sp>
    </p:spTree>
    <p:extLst>
      <p:ext uri="{BB962C8B-B14F-4D97-AF65-F5344CB8AC3E}">
        <p14:creationId xmlns:p14="http://schemas.microsoft.com/office/powerpoint/2010/main" val="119251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2635251" y="333376"/>
            <a:ext cx="6340475"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90500" indent="-190500" eaLnBrk="0" hangingPunct="0">
              <a:spcBef>
                <a:spcPct val="60000"/>
              </a:spcBef>
              <a:buClr>
                <a:schemeClr val="accent1"/>
              </a:buClr>
              <a:buFont typeface="Wingdings" panose="05000000000000000000" pitchFamily="2" charset="2"/>
              <a:buChar char="§"/>
              <a:defRPr sz="2400">
                <a:solidFill>
                  <a:schemeClr val="tx1"/>
                </a:solidFill>
                <a:latin typeface="微软雅黑" panose="020B0503020204020204" pitchFamily="34" charset="-122"/>
                <a:ea typeface="微软雅黑" panose="020B0503020204020204" pitchFamily="34" charset="-122"/>
              </a:defRPr>
            </a:lvl1pPr>
            <a:lvl2pPr marL="381000" indent="-188913" eaLnBrk="0" hangingPunct="0">
              <a:spcBef>
                <a:spcPct val="30000"/>
              </a:spcBef>
              <a:buClr>
                <a:schemeClr val="accent1"/>
              </a:buClr>
              <a:buChar char="-"/>
              <a:defRPr sz="2000">
                <a:solidFill>
                  <a:schemeClr val="tx1"/>
                </a:solidFill>
                <a:latin typeface="微软雅黑" panose="020B0503020204020204" pitchFamily="34" charset="-122"/>
                <a:ea typeface="微软雅黑" panose="020B0503020204020204" pitchFamily="34" charset="-122"/>
              </a:defRPr>
            </a:lvl2pPr>
            <a:lvl3pPr marL="561975" indent="-179388" eaLnBrk="0" hangingPunct="0">
              <a:spcBef>
                <a:spcPct val="30000"/>
              </a:spcBef>
              <a:buClr>
                <a:schemeClr val="accent1"/>
              </a:buClr>
              <a:buChar char="-"/>
              <a:defRPr sz="2000">
                <a:solidFill>
                  <a:schemeClr val="tx1"/>
                </a:solidFill>
                <a:latin typeface="微软雅黑" panose="020B0503020204020204" pitchFamily="34" charset="-122"/>
                <a:ea typeface="微软雅黑" panose="020B0503020204020204" pitchFamily="34" charset="-122"/>
              </a:defRPr>
            </a:lvl3pPr>
            <a:lvl4pPr marL="768350" indent="-204788" eaLnBrk="0" hangingPunct="0">
              <a:spcBef>
                <a:spcPct val="30000"/>
              </a:spcBef>
              <a:buClr>
                <a:schemeClr val="accent1"/>
              </a:buClr>
              <a:buChar char="-"/>
              <a:defRPr>
                <a:solidFill>
                  <a:schemeClr val="tx1"/>
                </a:solidFill>
                <a:latin typeface="微软雅黑" panose="020B0503020204020204" pitchFamily="34" charset="-122"/>
                <a:ea typeface="微软雅黑" panose="020B0503020204020204" pitchFamily="34" charset="-122"/>
              </a:defRPr>
            </a:lvl4pPr>
            <a:lvl5pPr marL="1050925" indent="-168275" eaLnBrk="0" hangingPunct="0">
              <a:spcBef>
                <a:spcPct val="40000"/>
              </a:spcBef>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5pPr>
            <a:lvl6pPr marL="15081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6pPr>
            <a:lvl7pPr marL="19653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7pPr>
            <a:lvl8pPr marL="24225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8pPr>
            <a:lvl9pPr marL="2879725" indent="-168275" eaLnBrk="0" fontAlgn="base" hangingPunct="0">
              <a:spcBef>
                <a:spcPct val="40000"/>
              </a:spcBef>
              <a:spcAft>
                <a:spcPct val="0"/>
              </a:spcAft>
              <a:buClr>
                <a:schemeClr val="accent1"/>
              </a:buClr>
              <a:buFont typeface="Wingdings" panose="05000000000000000000" pitchFamily="2" charset="2"/>
              <a:buChar char="»"/>
              <a:defRPr sz="1600">
                <a:solidFill>
                  <a:schemeClr val="tx1"/>
                </a:solidFill>
                <a:latin typeface="微软雅黑" panose="020B0503020204020204" pitchFamily="34" charset="-122"/>
                <a:ea typeface="微软雅黑" panose="020B0503020204020204" pitchFamily="34" charset="-122"/>
              </a:defRPr>
            </a:lvl9pPr>
          </a:lstStyle>
          <a:p>
            <a:pPr algn="ctr">
              <a:lnSpc>
                <a:spcPct val="130000"/>
              </a:lnSpc>
              <a:buFont typeface="Wingdings" panose="05000000000000000000" pitchFamily="2" charset="2"/>
              <a:buNone/>
            </a:pPr>
            <a:r>
              <a:rPr lang="zh-CN" altLang="en-US" sz="3600" dirty="0" smtClean="0">
                <a:solidFill>
                  <a:srgbClr val="FFFF00"/>
                </a:solidFill>
                <a:latin typeface="楷体_GB2312" pitchFamily="1" charset="-122"/>
                <a:ea typeface="楷体_GB2312" pitchFamily="1" charset="-122"/>
              </a:rPr>
              <a:t>*</a:t>
            </a:r>
            <a:r>
              <a:rPr lang="zh-CN" altLang="zh-CN" sz="3600" dirty="0" smtClean="0">
                <a:solidFill>
                  <a:srgbClr val="FFFF00"/>
                </a:solidFill>
                <a:latin typeface="楷体_GB2312" pitchFamily="1" charset="-122"/>
                <a:ea typeface="楷体_GB2312" pitchFamily="1" charset="-122"/>
              </a:rPr>
              <a:t>专家系统</a:t>
            </a:r>
            <a:r>
              <a:rPr lang="zh-CN" altLang="zh-CN" sz="3600" dirty="0">
                <a:solidFill>
                  <a:srgbClr val="FFFF00"/>
                </a:solidFill>
                <a:latin typeface="楷体_GB2312" pitchFamily="1" charset="-122"/>
                <a:ea typeface="楷体_GB2312" pitchFamily="1" charset="-122"/>
              </a:rPr>
              <a:t>的组成</a:t>
            </a:r>
          </a:p>
        </p:txBody>
      </p:sp>
      <p:sp>
        <p:nvSpPr>
          <p:cNvPr id="5" name="Text Box 2"/>
          <p:cNvSpPr txBox="1">
            <a:spLocks noChangeArrowheads="1"/>
          </p:cNvSpPr>
          <p:nvPr/>
        </p:nvSpPr>
        <p:spPr bwMode="auto">
          <a:xfrm>
            <a:off x="530866" y="1532011"/>
            <a:ext cx="6158623"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600" dirty="0">
                <a:solidFill>
                  <a:srgbClr val="FFFF00"/>
                </a:solidFill>
                <a:latin typeface="华文仿宋" panose="02010600040101010101" pitchFamily="2" charset="-122"/>
                <a:ea typeface="华文仿宋" panose="02010600040101010101" pitchFamily="2" charset="-122"/>
              </a:rPr>
              <a:t>(4)</a:t>
            </a:r>
            <a:r>
              <a:rPr lang="zh-CN" altLang="en-US" sz="2600" dirty="0">
                <a:solidFill>
                  <a:srgbClr val="FFFF00"/>
                </a:solidFill>
                <a:latin typeface="华文仿宋" panose="02010600040101010101" pitchFamily="2" charset="-122"/>
                <a:ea typeface="华文仿宋" panose="02010600040101010101" pitchFamily="2" charset="-122"/>
              </a:rPr>
              <a:t>解释器</a:t>
            </a:r>
          </a:p>
          <a:p>
            <a:pPr>
              <a:spcBef>
                <a:spcPct val="50000"/>
              </a:spcBef>
              <a:spcAft>
                <a:spcPct val="50000"/>
              </a:spcAft>
            </a:pPr>
            <a:r>
              <a:rPr lang="zh-CN" altLang="en-US" sz="2400" dirty="0">
                <a:latin typeface="华文仿宋" panose="02010600040101010101" pitchFamily="2" charset="-122"/>
                <a:ea typeface="华文仿宋" panose="02010600040101010101" pitchFamily="2" charset="-122"/>
              </a:rPr>
              <a:t>用于作为专家系统与用户之间的“人－机”接口，其功能是向用户解释系统的行为，包括：咨询理解、结论解释。</a:t>
            </a:r>
          </a:p>
          <a:p>
            <a:pPr>
              <a:spcBef>
                <a:spcPct val="50000"/>
              </a:spcBef>
            </a:pPr>
            <a:r>
              <a:rPr lang="en-US" altLang="zh-CN" sz="2600" dirty="0">
                <a:solidFill>
                  <a:srgbClr val="FFFF00"/>
                </a:solidFill>
                <a:latin typeface="华文仿宋" panose="02010600040101010101" pitchFamily="2" charset="-122"/>
                <a:ea typeface="华文仿宋" panose="02010600040101010101" pitchFamily="2" charset="-122"/>
              </a:rPr>
              <a:t>(5)</a:t>
            </a:r>
            <a:r>
              <a:rPr lang="zh-CN" altLang="en-US" sz="2600" dirty="0">
                <a:solidFill>
                  <a:srgbClr val="FFFF00"/>
                </a:solidFill>
                <a:latin typeface="华文仿宋" panose="02010600040101010101" pitchFamily="2" charset="-122"/>
                <a:ea typeface="华文仿宋" panose="02010600040101010101" pitchFamily="2" charset="-122"/>
              </a:rPr>
              <a:t>知识获取器</a:t>
            </a:r>
          </a:p>
          <a:p>
            <a:pPr>
              <a:spcBef>
                <a:spcPct val="50000"/>
              </a:spcBef>
            </a:pPr>
            <a:r>
              <a:rPr lang="zh-CN" altLang="en-US" sz="2400" dirty="0">
                <a:latin typeface="华文仿宋" panose="02010600040101010101" pitchFamily="2" charset="-122"/>
                <a:ea typeface="华文仿宋" panose="02010600040101010101" pitchFamily="2" charset="-122"/>
              </a:rPr>
              <a:t>     是专家系统与专家的“界面”，采用“专题面谈”、“口语记录分析” 以及“知识获取辅助工具”等来辅助专家整理知识或辅助扩充和修改知识库。</a:t>
            </a:r>
          </a:p>
        </p:txBody>
      </p:sp>
      <p:sp>
        <p:nvSpPr>
          <p:cNvPr id="3" name="矩形 2"/>
          <p:cNvSpPr/>
          <p:nvPr/>
        </p:nvSpPr>
        <p:spPr>
          <a:xfrm>
            <a:off x="6967374" y="5554263"/>
            <a:ext cx="4775666" cy="646331"/>
          </a:xfrm>
          <a:prstGeom prst="rect">
            <a:avLst/>
          </a:prstGeom>
          <a:ln>
            <a:solidFill>
              <a:schemeClr val="accent1"/>
            </a:solidFill>
          </a:ln>
        </p:spPr>
        <p:txBody>
          <a:bodyPr wrap="none">
            <a:spAutoFit/>
          </a:bodyPr>
          <a:lstStyle/>
          <a:p>
            <a:pPr algn="just">
              <a:spcBef>
                <a:spcPct val="40000"/>
              </a:spcBef>
            </a:pPr>
            <a:r>
              <a:rPr lang="zh-CN" altLang="en-US" sz="3600" dirty="0">
                <a:latin typeface="宋体" panose="02010600030101010101" pitchFamily="2" charset="-122"/>
              </a:rPr>
              <a:t>专家系统 </a:t>
            </a:r>
            <a:r>
              <a:rPr lang="en-US" altLang="zh-CN" sz="3600" dirty="0">
                <a:latin typeface="Arial" panose="020B0604020202020204" pitchFamily="34" charset="0"/>
                <a:cs typeface="Times New Roman" panose="02020603050405020304" pitchFamily="18" charset="0"/>
              </a:rPr>
              <a:t>= </a:t>
            </a:r>
            <a:r>
              <a:rPr lang="zh-CN" altLang="en-US" sz="3600" dirty="0">
                <a:latin typeface="宋体" panose="02010600030101010101" pitchFamily="2" charset="-122"/>
              </a:rPr>
              <a:t>知识</a:t>
            </a:r>
            <a:r>
              <a:rPr lang="en-US" altLang="zh-CN" sz="3600" dirty="0">
                <a:latin typeface="Arial" panose="020B0604020202020204" pitchFamily="34" charset="0"/>
                <a:cs typeface="Times New Roman" panose="02020603050405020304" pitchFamily="18" charset="0"/>
              </a:rPr>
              <a:t>+</a:t>
            </a:r>
            <a:r>
              <a:rPr lang="zh-CN" altLang="en-US" sz="3600" dirty="0">
                <a:latin typeface="宋体" panose="02010600030101010101" pitchFamily="2" charset="-122"/>
              </a:rPr>
              <a:t>推理</a:t>
            </a:r>
            <a:endParaRPr lang="zh-CN" altLang="en-US" sz="3600" dirty="0">
              <a:latin typeface="Verdana" panose="020B0604030504040204" pitchFamily="34" charset="0"/>
            </a:endParaRPr>
          </a:p>
        </p:txBody>
      </p:sp>
      <p:pic>
        <p:nvPicPr>
          <p:cNvPr id="6" name="Picture 2" descr="http://img.blog.csdn.net/20140704115243484?%3c/p%3e%3cp%3ewatermark/2/text/aHR0cDovL2Jsb2cuY3Nkbi5uZXQvampjY3d3YmI=/font/5a6L5L2T/fontsize/400/fill/I0JBQkFCMA==/dissolve/70/gravity/South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556" y="1811540"/>
            <a:ext cx="5121764" cy="329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178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647" y="419595"/>
            <a:ext cx="7423645" cy="523220"/>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比如：简单</a:t>
            </a:r>
            <a:r>
              <a:rPr lang="zh-CN" altLang="en-US" sz="2800" dirty="0">
                <a:latin typeface="华文仿宋" panose="02010600040101010101" pitchFamily="2" charset="-122"/>
                <a:ea typeface="华文仿宋" panose="02010600040101010101" pitchFamily="2" charset="-122"/>
              </a:rPr>
              <a:t>的动物识别的专家系统设计</a:t>
            </a:r>
          </a:p>
        </p:txBody>
      </p:sp>
      <p:pic>
        <p:nvPicPr>
          <p:cNvPr id="3076" name="Picture 4" descr="http://img.blog.csdn.net/20140704130320937?%3c/p%3e%3cp%3ewatermark/2/text/aHR0cDovL2Jsb2cuY3Nkbi5uZXQvampjY3d3YmI=/font/5a6L5L2T/fontsize/400/fill/I0JBQkFCMA==/dissolve/70/gravity/South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656" y="2284419"/>
            <a:ext cx="5682125" cy="413135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67806" y="2135552"/>
            <a:ext cx="5588668" cy="2308324"/>
          </a:xfrm>
          <a:prstGeom prst="rect">
            <a:avLst/>
          </a:prstGeom>
        </p:spPr>
        <p:txBody>
          <a:bodyPr wrap="square">
            <a:spAutoFit/>
          </a:bodyPr>
          <a:lstStyle/>
          <a:p>
            <a:r>
              <a:rPr lang="en-US" altLang="zh-CN" sz="2400" dirty="0">
                <a:latin typeface="华文仿宋" panose="02010600040101010101" pitchFamily="2" charset="-122"/>
                <a:ea typeface="华文仿宋" panose="02010600040101010101" pitchFamily="2" charset="-122"/>
              </a:rPr>
              <a:t>1. </a:t>
            </a:r>
            <a:r>
              <a:rPr lang="zh-CN" altLang="en-US" sz="2400" dirty="0">
                <a:latin typeface="华文仿宋" panose="02010600040101010101" pitchFamily="2" charset="-122"/>
                <a:ea typeface="华文仿宋" panose="02010600040101010101" pitchFamily="2" charset="-122"/>
              </a:rPr>
              <a:t>实现流程：</a:t>
            </a:r>
          </a:p>
          <a:p>
            <a:r>
              <a:rPr lang="en-US" altLang="zh-CN" sz="2400" dirty="0">
                <a:latin typeface="华文仿宋" panose="02010600040101010101" pitchFamily="2" charset="-122"/>
                <a:ea typeface="华文仿宋" panose="02010600040101010101" pitchFamily="2" charset="-122"/>
              </a:rPr>
              <a:t>1)    </a:t>
            </a:r>
            <a:r>
              <a:rPr lang="zh-CN" altLang="en-US" sz="2400" dirty="0">
                <a:latin typeface="华文仿宋" panose="02010600040101010101" pitchFamily="2" charset="-122"/>
                <a:ea typeface="华文仿宋" panose="02010600040101010101" pitchFamily="2" charset="-122"/>
              </a:rPr>
              <a:t>初始化规则事实集合</a:t>
            </a:r>
          </a:p>
          <a:p>
            <a:r>
              <a:rPr lang="en-US" altLang="zh-CN" sz="2400" dirty="0" smtClean="0">
                <a:latin typeface="华文仿宋" panose="02010600040101010101" pitchFamily="2" charset="-122"/>
                <a:ea typeface="华文仿宋" panose="02010600040101010101" pitchFamily="2" charset="-122"/>
              </a:rPr>
              <a:t>2</a:t>
            </a:r>
            <a:r>
              <a:rPr lang="en-US" altLang="zh-CN" sz="2400" dirty="0">
                <a:latin typeface="华文仿宋" panose="02010600040101010101" pitchFamily="2" charset="-122"/>
                <a:ea typeface="华文仿宋" panose="02010600040101010101" pitchFamily="2" charset="-122"/>
              </a:rPr>
              <a:t>) </a:t>
            </a:r>
            <a:r>
              <a:rPr lang="zh-CN" altLang="en-US" sz="2400" dirty="0">
                <a:latin typeface="华文仿宋" panose="02010600040101010101" pitchFamily="2" charset="-122"/>
                <a:ea typeface="华文仿宋" panose="02010600040101010101" pitchFamily="2" charset="-122"/>
              </a:rPr>
              <a:t>初始化规则集合</a:t>
            </a:r>
          </a:p>
          <a:p>
            <a:r>
              <a:rPr lang="en-US" altLang="zh-CN" sz="2400" dirty="0" smtClean="0">
                <a:latin typeface="华文仿宋" panose="02010600040101010101" pitchFamily="2" charset="-122"/>
                <a:ea typeface="华文仿宋" panose="02010600040101010101" pitchFamily="2" charset="-122"/>
              </a:rPr>
              <a:t>3</a:t>
            </a:r>
            <a:r>
              <a:rPr lang="en-US" altLang="zh-CN" sz="2400" dirty="0">
                <a:latin typeface="华文仿宋" panose="02010600040101010101" pitchFamily="2" charset="-122"/>
                <a:ea typeface="华文仿宋" panose="02010600040101010101" pitchFamily="2" charset="-122"/>
              </a:rPr>
              <a:t>)    </a:t>
            </a:r>
            <a:r>
              <a:rPr lang="zh-CN" altLang="en-US" sz="2400" dirty="0">
                <a:latin typeface="华文仿宋" panose="02010600040101010101" pitchFamily="2" charset="-122"/>
                <a:ea typeface="华文仿宋" panose="02010600040101010101" pitchFamily="2" charset="-122"/>
              </a:rPr>
              <a:t>使用规则推导</a:t>
            </a:r>
          </a:p>
          <a:p>
            <a:r>
              <a:rPr lang="en-US" altLang="zh-CN" sz="2400" dirty="0">
                <a:latin typeface="华文仿宋" panose="02010600040101010101" pitchFamily="2" charset="-122"/>
                <a:ea typeface="华文仿宋" panose="02010600040101010101" pitchFamily="2" charset="-122"/>
              </a:rPr>
              <a:t>2. </a:t>
            </a:r>
            <a:r>
              <a:rPr lang="zh-CN" altLang="en-US" sz="2400" dirty="0">
                <a:latin typeface="华文仿宋" panose="02010600040101010101" pitchFamily="2" charset="-122"/>
                <a:ea typeface="华文仿宋" panose="02010600040101010101" pitchFamily="2" charset="-122"/>
              </a:rPr>
              <a:t>加入规则信息：</a:t>
            </a:r>
          </a:p>
          <a:p>
            <a:r>
              <a:rPr lang="zh-CN" altLang="en-US" sz="2400" dirty="0">
                <a:latin typeface="华文仿宋" panose="02010600040101010101" pitchFamily="2" charset="-122"/>
                <a:ea typeface="华文仿宋" panose="02010600040101010101" pitchFamily="2" charset="-122"/>
              </a:rPr>
              <a:t>”冷血”</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有腿”</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羽毛”</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会飞</a:t>
            </a:r>
            <a:r>
              <a:rPr lang="zh-CN" altLang="en-US" sz="2400" dirty="0" smtClean="0">
                <a:latin typeface="华文仿宋" panose="02010600040101010101" pitchFamily="2" charset="-122"/>
                <a:ea typeface="华文仿宋" panose="02010600040101010101" pitchFamily="2" charset="-122"/>
              </a:rPr>
              <a:t>”</a:t>
            </a:r>
            <a:endParaRPr lang="zh-CN" altLang="en-US" sz="2400" dirty="0">
              <a:latin typeface="华文仿宋" panose="02010600040101010101" pitchFamily="2" charset="-122"/>
              <a:ea typeface="华文仿宋" panose="02010600040101010101" pitchFamily="2" charset="-122"/>
            </a:endParaRPr>
          </a:p>
        </p:txBody>
      </p:sp>
      <p:sp>
        <p:nvSpPr>
          <p:cNvPr id="7" name="矩形 6"/>
          <p:cNvSpPr/>
          <p:nvPr/>
        </p:nvSpPr>
        <p:spPr>
          <a:xfrm>
            <a:off x="867806" y="4602722"/>
            <a:ext cx="5063801" cy="1938992"/>
          </a:xfrm>
          <a:prstGeom prst="rect">
            <a:avLst/>
          </a:prstGeom>
        </p:spPr>
        <p:txBody>
          <a:bodyPr wrap="square">
            <a:spAutoFit/>
          </a:bodyPr>
          <a:lstStyle/>
          <a:p>
            <a:r>
              <a:rPr lang="en-US" altLang="zh-CN" sz="2400" dirty="0">
                <a:latin typeface="华文仿宋" panose="02010600040101010101" pitchFamily="2" charset="-122"/>
                <a:ea typeface="华文仿宋" panose="02010600040101010101" pitchFamily="2" charset="-122"/>
              </a:rPr>
              <a:t>3. </a:t>
            </a:r>
            <a:r>
              <a:rPr lang="zh-CN" altLang="en-US" sz="2400" dirty="0">
                <a:latin typeface="华文仿宋" panose="02010600040101010101" pitchFamily="2" charset="-122"/>
                <a:ea typeface="华文仿宋" panose="02010600040101010101" pitchFamily="2" charset="-122"/>
              </a:rPr>
              <a:t>规则事实：</a:t>
            </a:r>
          </a:p>
          <a:p>
            <a:r>
              <a:rPr lang="zh-CN" altLang="en-US" sz="2400" dirty="0">
                <a:latin typeface="华文仿宋" panose="02010600040101010101" pitchFamily="2" charset="-122"/>
                <a:ea typeface="华文仿宋" panose="02010600040101010101" pitchFamily="2" charset="-122"/>
              </a:rPr>
              <a:t>冷血</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没有腿 </a:t>
            </a:r>
            <a:r>
              <a:rPr lang="en-US" altLang="zh-CN" sz="2400" dirty="0">
                <a:latin typeface="华文仿宋" panose="02010600040101010101" pitchFamily="2" charset="-122"/>
                <a:ea typeface="华文仿宋" panose="02010600040101010101" pitchFamily="2" charset="-122"/>
              </a:rPr>
              <a:t>-&gt; </a:t>
            </a:r>
            <a:r>
              <a:rPr lang="zh-CN" altLang="en-US" sz="2400" dirty="0">
                <a:latin typeface="华文仿宋" panose="02010600040101010101" pitchFamily="2" charset="-122"/>
                <a:ea typeface="华文仿宋" panose="02010600040101010101" pitchFamily="2" charset="-122"/>
              </a:rPr>
              <a:t>蛇</a:t>
            </a:r>
          </a:p>
          <a:p>
            <a:r>
              <a:rPr lang="zh-CN" altLang="en-US" sz="2400" dirty="0">
                <a:latin typeface="华文仿宋" panose="02010600040101010101" pitchFamily="2" charset="-122"/>
                <a:ea typeface="华文仿宋" panose="02010600040101010101" pitchFamily="2" charset="-122"/>
              </a:rPr>
              <a:t>冷血</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有腿 </a:t>
            </a:r>
            <a:r>
              <a:rPr lang="en-US" altLang="zh-CN" sz="2400" dirty="0">
                <a:latin typeface="华文仿宋" panose="02010600040101010101" pitchFamily="2" charset="-122"/>
                <a:ea typeface="华文仿宋" panose="02010600040101010101" pitchFamily="2" charset="-122"/>
              </a:rPr>
              <a:t>-&gt; </a:t>
            </a:r>
            <a:r>
              <a:rPr lang="zh-CN" altLang="en-US" sz="2400" dirty="0">
                <a:latin typeface="华文仿宋" panose="02010600040101010101" pitchFamily="2" charset="-122"/>
                <a:ea typeface="华文仿宋" panose="02010600040101010101" pitchFamily="2" charset="-122"/>
              </a:rPr>
              <a:t>蜥蜴</a:t>
            </a:r>
          </a:p>
          <a:p>
            <a:r>
              <a:rPr lang="zh-CN" altLang="en-US" sz="2400" dirty="0">
                <a:latin typeface="华文仿宋" panose="02010600040101010101" pitchFamily="2" charset="-122"/>
                <a:ea typeface="华文仿宋" panose="02010600040101010101" pitchFamily="2" charset="-122"/>
              </a:rPr>
              <a:t>非冷血</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有羽毛</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不会飞 </a:t>
            </a:r>
            <a:r>
              <a:rPr lang="en-US" altLang="zh-CN" sz="2400" dirty="0">
                <a:latin typeface="华文仿宋" panose="02010600040101010101" pitchFamily="2" charset="-122"/>
                <a:ea typeface="华文仿宋" panose="02010600040101010101" pitchFamily="2" charset="-122"/>
              </a:rPr>
              <a:t>-&gt; </a:t>
            </a:r>
            <a:r>
              <a:rPr lang="zh-CN" altLang="en-US" sz="2400" dirty="0">
                <a:latin typeface="华文仿宋" panose="02010600040101010101" pitchFamily="2" charset="-122"/>
                <a:ea typeface="华文仿宋" panose="02010600040101010101" pitchFamily="2" charset="-122"/>
              </a:rPr>
              <a:t>鸡</a:t>
            </a:r>
          </a:p>
          <a:p>
            <a:r>
              <a:rPr lang="zh-CN" altLang="en-US" sz="2400" dirty="0">
                <a:latin typeface="华文仿宋" panose="02010600040101010101" pitchFamily="2" charset="-122"/>
                <a:ea typeface="华文仿宋" panose="02010600040101010101" pitchFamily="2" charset="-122"/>
              </a:rPr>
              <a:t>非冷血</a:t>
            </a:r>
            <a:r>
              <a:rPr lang="en-US" altLang="zh-CN" sz="2400" dirty="0">
                <a:latin typeface="华文仿宋" panose="02010600040101010101" pitchFamily="2" charset="-122"/>
                <a:ea typeface="华文仿宋" panose="02010600040101010101" pitchFamily="2" charset="-122"/>
              </a:rPr>
              <a:t>+</a:t>
            </a:r>
            <a:r>
              <a:rPr lang="zh-CN" altLang="en-US" sz="2400" dirty="0">
                <a:latin typeface="华文仿宋" panose="02010600040101010101" pitchFamily="2" charset="-122"/>
                <a:ea typeface="华文仿宋" panose="02010600040101010101" pitchFamily="2" charset="-122"/>
              </a:rPr>
              <a:t>没有羽毛 </a:t>
            </a:r>
            <a:r>
              <a:rPr lang="en-US" altLang="zh-CN" sz="2400" dirty="0">
                <a:latin typeface="华文仿宋" panose="02010600040101010101" pitchFamily="2" charset="-122"/>
                <a:ea typeface="华文仿宋" panose="02010600040101010101" pitchFamily="2" charset="-122"/>
              </a:rPr>
              <a:t>-&gt; </a:t>
            </a:r>
            <a:r>
              <a:rPr lang="zh-CN" altLang="en-US" sz="2400" dirty="0">
                <a:latin typeface="华文仿宋" panose="02010600040101010101" pitchFamily="2" charset="-122"/>
                <a:ea typeface="华文仿宋" panose="02010600040101010101" pitchFamily="2" charset="-122"/>
              </a:rPr>
              <a:t>猫</a:t>
            </a:r>
          </a:p>
        </p:txBody>
      </p:sp>
      <p:sp>
        <p:nvSpPr>
          <p:cNvPr id="8" name="矩形 7"/>
          <p:cNvSpPr/>
          <p:nvPr/>
        </p:nvSpPr>
        <p:spPr>
          <a:xfrm>
            <a:off x="805371" y="1408751"/>
            <a:ext cx="5164438" cy="461665"/>
          </a:xfrm>
          <a:prstGeom prst="rect">
            <a:avLst/>
          </a:prstGeom>
        </p:spPr>
        <p:txBody>
          <a:bodyPr wrap="square">
            <a:spAutoFit/>
          </a:bodyPr>
          <a:lstStyle/>
          <a:p>
            <a:r>
              <a:rPr lang="zh-CN" altLang="en-US" sz="2400" dirty="0" smtClean="0">
                <a:latin typeface="华文仿宋" panose="02010600040101010101" pitchFamily="2" charset="-122"/>
                <a:ea typeface="华文仿宋" panose="02010600040101010101" pitchFamily="2" charset="-122"/>
              </a:rPr>
              <a:t>目标识别出：蛇</a:t>
            </a:r>
            <a:r>
              <a:rPr lang="zh-CN" altLang="en-US" sz="2400" dirty="0">
                <a:latin typeface="华文仿宋" panose="02010600040101010101" pitchFamily="2" charset="-122"/>
                <a:ea typeface="华文仿宋" panose="02010600040101010101" pitchFamily="2" charset="-122"/>
              </a:rPr>
              <a:t>、蜥蜴、鸡、猫</a:t>
            </a:r>
          </a:p>
        </p:txBody>
      </p:sp>
      <p:sp>
        <p:nvSpPr>
          <p:cNvPr id="9" name="文本框 8"/>
          <p:cNvSpPr txBox="1"/>
          <p:nvPr/>
        </p:nvSpPr>
        <p:spPr>
          <a:xfrm>
            <a:off x="8107292" y="1748320"/>
            <a:ext cx="1939459" cy="461665"/>
          </a:xfrm>
          <a:prstGeom prst="rect">
            <a:avLst/>
          </a:prstGeom>
          <a:noFill/>
        </p:spPr>
        <p:txBody>
          <a:bodyPr wrap="square" rtlCol="0">
            <a:spAutoFit/>
          </a:bodyPr>
          <a:lstStyle/>
          <a:p>
            <a:r>
              <a:rPr lang="zh-CN" altLang="en-US" sz="2400" dirty="0" smtClean="0">
                <a:latin typeface="华文仿宋" panose="02010600040101010101" pitchFamily="2" charset="-122"/>
                <a:ea typeface="华文仿宋" panose="02010600040101010101" pitchFamily="2" charset="-122"/>
              </a:rPr>
              <a:t>推理过程图</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765298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2861" y="559558"/>
            <a:ext cx="10405670"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形成的三大学派之二：</a:t>
            </a:r>
            <a:r>
              <a:rPr lang="zh-CN" altLang="en-US" sz="3200" dirty="0" smtClean="0"/>
              <a:t>连接</a:t>
            </a:r>
            <a:r>
              <a:rPr lang="zh-CN" altLang="zh-CN" sz="3200" dirty="0" smtClean="0"/>
              <a:t>主义</a:t>
            </a:r>
            <a:r>
              <a:rPr lang="zh-CN" altLang="en-US" sz="3200" dirty="0" smtClean="0"/>
              <a:t>学派</a:t>
            </a:r>
            <a:endParaRPr lang="en-US" altLang="zh-CN" sz="3200" dirty="0" smtClean="0"/>
          </a:p>
        </p:txBody>
      </p:sp>
      <p:sp>
        <p:nvSpPr>
          <p:cNvPr id="8" name="矩形 7"/>
          <p:cNvSpPr/>
          <p:nvPr/>
        </p:nvSpPr>
        <p:spPr>
          <a:xfrm>
            <a:off x="873457" y="1351593"/>
            <a:ext cx="10385946" cy="4893647"/>
          </a:xfrm>
          <a:prstGeom prst="rect">
            <a:avLst/>
          </a:prstGeom>
        </p:spPr>
        <p:txBody>
          <a:bodyPr wrap="square">
            <a:spAutoFit/>
          </a:bodyPr>
          <a:lstStyle/>
          <a:p>
            <a:pPr>
              <a:lnSpc>
                <a:spcPct val="150000"/>
              </a:lnSpc>
            </a:pPr>
            <a:r>
              <a:rPr lang="zh-CN" altLang="en-US" sz="2600" dirty="0" smtClean="0">
                <a:latin typeface="华文仿宋" panose="02010600040101010101" pitchFamily="2" charset="-122"/>
                <a:ea typeface="华文仿宋" panose="02010600040101010101" pitchFamily="2" charset="-122"/>
              </a:rPr>
              <a:t>      起源于</a:t>
            </a:r>
            <a:r>
              <a:rPr lang="zh-CN" altLang="en-US" sz="2600" dirty="0">
                <a:latin typeface="华文仿宋" panose="02010600040101010101" pitchFamily="2" charset="-122"/>
                <a:ea typeface="华文仿宋" panose="02010600040101010101" pitchFamily="2" charset="-122"/>
              </a:rPr>
              <a:t>仿生学，特别是人脑模型的研究。从神经元开始进而研究神经网络模型和</a:t>
            </a:r>
            <a:r>
              <a:rPr lang="zh-CN" altLang="en-US" sz="2600" dirty="0" smtClean="0">
                <a:latin typeface="华文仿宋" panose="02010600040101010101" pitchFamily="2" charset="-122"/>
                <a:ea typeface="华文仿宋" panose="02010600040101010101" pitchFamily="2" charset="-122"/>
              </a:rPr>
              <a:t>脑模型，该学派把</a:t>
            </a:r>
            <a:r>
              <a:rPr lang="zh-CN" altLang="en-US" sz="2600" dirty="0">
                <a:latin typeface="华文仿宋" panose="02010600040101010101" pitchFamily="2" charset="-122"/>
                <a:ea typeface="华文仿宋" panose="02010600040101010101" pitchFamily="2" charset="-122"/>
              </a:rPr>
              <a:t>人的智能归结为人脑的高层活动的结果，强调智能活动是由大量简单的单元通过复杂的相互连接后并行运行的结果</a:t>
            </a:r>
            <a:r>
              <a:rPr lang="zh-CN" altLang="zh-CN" sz="2600" dirty="0" smtClean="0">
                <a:latin typeface="华文仿宋" panose="02010600040101010101" pitchFamily="2" charset="-122"/>
                <a:ea typeface="华文仿宋" panose="02010600040101010101" pitchFamily="2" charset="-122"/>
              </a:rPr>
              <a:t>。</a:t>
            </a:r>
            <a:endParaRPr lang="en-US" altLang="zh-CN" sz="700" dirty="0" smtClean="0">
              <a:latin typeface="华文仿宋" panose="02010600040101010101" pitchFamily="2" charset="-122"/>
              <a:ea typeface="华文仿宋" panose="02010600040101010101" pitchFamily="2" charset="-122"/>
            </a:endParaRPr>
          </a:p>
          <a:p>
            <a:pPr>
              <a:lnSpc>
                <a:spcPct val="150000"/>
              </a:lnSpc>
            </a:pPr>
            <a:r>
              <a:rPr lang="zh-CN" altLang="en-US" sz="2600" dirty="0" smtClean="0">
                <a:latin typeface="华文仿宋" panose="02010600040101010101" pitchFamily="2" charset="-122"/>
                <a:ea typeface="华文仿宋" panose="02010600040101010101" pitchFamily="2" charset="-122"/>
              </a:rPr>
              <a:t>代表性</a:t>
            </a:r>
            <a:r>
              <a:rPr lang="zh-CN" altLang="en-US" sz="2600" dirty="0">
                <a:latin typeface="华文仿宋" panose="02010600040101010101" pitchFamily="2" charset="-122"/>
                <a:ea typeface="华文仿宋" panose="02010600040101010101" pitchFamily="2" charset="-122"/>
              </a:rPr>
              <a:t>成果</a:t>
            </a:r>
            <a:r>
              <a:rPr lang="zh-CN" altLang="en-US" sz="2600" dirty="0" smtClean="0">
                <a:latin typeface="华文仿宋" panose="02010600040101010101" pitchFamily="2" charset="-122"/>
                <a:ea typeface="华文仿宋" panose="02010600040101010101" pitchFamily="2" charset="-122"/>
              </a:rPr>
              <a:t>：</a:t>
            </a:r>
            <a:endParaRPr lang="en-US" altLang="zh-CN" sz="2600" dirty="0" smtClean="0">
              <a:latin typeface="华文仿宋" panose="02010600040101010101" pitchFamily="2" charset="-122"/>
              <a:ea typeface="华文仿宋" panose="02010600040101010101" pitchFamily="2" charset="-122"/>
            </a:endParaRPr>
          </a:p>
          <a:p>
            <a:pPr>
              <a:lnSpc>
                <a:spcPct val="150000"/>
              </a:lnSpc>
            </a:pPr>
            <a:r>
              <a:rPr lang="en-US" altLang="zh-CN" sz="2600" dirty="0">
                <a:latin typeface="华文仿宋" panose="02010600040101010101" pitchFamily="2" charset="-122"/>
                <a:ea typeface="华文仿宋" panose="02010600040101010101" pitchFamily="2" charset="-122"/>
              </a:rPr>
              <a:t> </a:t>
            </a:r>
            <a:r>
              <a:rPr lang="en-US" altLang="zh-CN" sz="2600" dirty="0" smtClean="0">
                <a:latin typeface="华文仿宋" panose="02010600040101010101" pitchFamily="2" charset="-122"/>
                <a:ea typeface="华文仿宋" panose="02010600040101010101" pitchFamily="2" charset="-122"/>
              </a:rPr>
              <a:t>   1943</a:t>
            </a:r>
            <a:r>
              <a:rPr lang="zh-CN" altLang="en-US" sz="2600" dirty="0" smtClean="0">
                <a:latin typeface="华文仿宋" panose="02010600040101010101" pitchFamily="2" charset="-122"/>
                <a:ea typeface="华文仿宋" panose="02010600040101010101" pitchFamily="2" charset="-122"/>
              </a:rPr>
              <a:t>年提出了神经元模型；</a:t>
            </a:r>
            <a:endParaRPr lang="en-US" altLang="zh-CN" sz="2600" dirty="0" smtClean="0">
              <a:latin typeface="华文仿宋" panose="02010600040101010101" pitchFamily="2" charset="-122"/>
              <a:ea typeface="华文仿宋" panose="02010600040101010101" pitchFamily="2" charset="-122"/>
            </a:endParaRPr>
          </a:p>
          <a:p>
            <a:pPr>
              <a:lnSpc>
                <a:spcPct val="150000"/>
              </a:lnSpc>
            </a:pPr>
            <a:r>
              <a:rPr lang="zh-CN" altLang="en-US" sz="2600" noProof="1" smtClean="0">
                <a:latin typeface="华文仿宋" panose="02010600040101010101" pitchFamily="2" charset="-122"/>
                <a:ea typeface="华文仿宋" panose="02010600040101010101" pitchFamily="2" charset="-122"/>
              </a:rPr>
              <a:t>    80年代</a:t>
            </a:r>
            <a:r>
              <a:rPr lang="zh-CN" altLang="en-US" sz="2600" noProof="1">
                <a:latin typeface="华文仿宋" panose="02010600040101010101" pitchFamily="2" charset="-122"/>
                <a:ea typeface="华文仿宋" panose="02010600040101010101" pitchFamily="2" charset="-122"/>
              </a:rPr>
              <a:t>中后期</a:t>
            </a:r>
            <a:r>
              <a:rPr lang="zh-CN" altLang="en-US" sz="2600" noProof="1" smtClean="0">
                <a:latin typeface="华文仿宋" panose="02010600040101010101" pitchFamily="2" charset="-122"/>
                <a:ea typeface="华文仿宋" panose="02010600040101010101" pitchFamily="2" charset="-122"/>
              </a:rPr>
              <a:t>各种人工神经网络模型涌现；</a:t>
            </a:r>
            <a:endParaRPr lang="en-US" altLang="zh-CN" sz="2600" noProof="1" smtClean="0">
              <a:latin typeface="华文仿宋" panose="02010600040101010101" pitchFamily="2" charset="-122"/>
              <a:ea typeface="华文仿宋" panose="02010600040101010101" pitchFamily="2" charset="-122"/>
            </a:endParaRPr>
          </a:p>
          <a:p>
            <a:pPr>
              <a:lnSpc>
                <a:spcPct val="150000"/>
              </a:lnSpc>
            </a:pPr>
            <a:r>
              <a:rPr lang="zh-CN" altLang="en-US" sz="2600" noProof="1" smtClean="0">
                <a:latin typeface="华文仿宋" panose="02010600040101010101" pitchFamily="2" charset="-122"/>
                <a:ea typeface="华文仿宋" panose="02010600040101010101" pitchFamily="2" charset="-122"/>
              </a:rPr>
              <a:t>后来出现遗传算法等。</a:t>
            </a:r>
            <a:endParaRPr lang="zh-CN" altLang="en-US" sz="2600" dirty="0">
              <a:latin typeface="华文仿宋" panose="02010600040101010101" pitchFamily="2" charset="-122"/>
              <a:ea typeface="华文仿宋" panose="0201060004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587" y="3611864"/>
            <a:ext cx="4342373" cy="2840636"/>
          </a:xfrm>
          <a:prstGeom prst="rect">
            <a:avLst/>
          </a:prstGeom>
        </p:spPr>
      </p:pic>
    </p:spTree>
    <p:extLst>
      <p:ext uri="{BB962C8B-B14F-4D97-AF65-F5344CB8AC3E}">
        <p14:creationId xmlns:p14="http://schemas.microsoft.com/office/powerpoint/2010/main" val="3767217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2861" y="559558"/>
            <a:ext cx="10405670"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形成的三大学派</a:t>
            </a:r>
            <a:r>
              <a:rPr lang="zh-CN" altLang="en-US" sz="3200" dirty="0">
                <a:latin typeface="华文仿宋" panose="02010600040101010101" pitchFamily="2" charset="-122"/>
                <a:ea typeface="华文仿宋" panose="02010600040101010101" pitchFamily="2" charset="-122"/>
              </a:rPr>
              <a:t>之三：</a:t>
            </a:r>
            <a:r>
              <a:rPr lang="zh-CN" altLang="zh-CN" sz="3200" dirty="0">
                <a:latin typeface="华文仿宋" panose="02010600040101010101" pitchFamily="2" charset="-122"/>
                <a:ea typeface="华文仿宋" panose="02010600040101010101" pitchFamily="2" charset="-122"/>
              </a:rPr>
              <a:t>行为主义学派</a:t>
            </a:r>
            <a:endParaRPr lang="en-US" altLang="zh-CN" sz="3200" dirty="0">
              <a:latin typeface="华文仿宋" panose="02010600040101010101" pitchFamily="2" charset="-122"/>
              <a:ea typeface="华文仿宋" panose="02010600040101010101" pitchFamily="2" charset="-122"/>
            </a:endParaRPr>
          </a:p>
        </p:txBody>
      </p:sp>
      <p:sp>
        <p:nvSpPr>
          <p:cNvPr id="8" name="矩形 7"/>
          <p:cNvSpPr/>
          <p:nvPr/>
        </p:nvSpPr>
        <p:spPr>
          <a:xfrm>
            <a:off x="873457" y="1351593"/>
            <a:ext cx="10385946" cy="5016758"/>
          </a:xfrm>
          <a:prstGeom prst="rect">
            <a:avLst/>
          </a:prstGeom>
        </p:spPr>
        <p:txBody>
          <a:bodyPr wrap="square">
            <a:spAutoFit/>
          </a:bodyPr>
          <a:lstStyle/>
          <a:p>
            <a:pPr>
              <a:lnSpc>
                <a:spcPct val="150000"/>
              </a:lnSpc>
            </a:pPr>
            <a:r>
              <a:rPr lang="zh-CN" altLang="en-US" sz="2600" dirty="0" smtClean="0">
                <a:latin typeface="华文仿宋" panose="02010600040101010101" pitchFamily="2" charset="-122"/>
                <a:ea typeface="华文仿宋" panose="02010600040101010101" pitchFamily="2" charset="-122"/>
              </a:rPr>
              <a:t>      源于</a:t>
            </a:r>
            <a:r>
              <a:rPr lang="zh-CN" altLang="en-US" sz="2600" dirty="0">
                <a:latin typeface="华文仿宋" panose="02010600040101010101" pitchFamily="2" charset="-122"/>
                <a:ea typeface="华文仿宋" panose="02010600040101010101" pitchFamily="2" charset="-122"/>
              </a:rPr>
              <a:t>控制论，早期的研究工作重点是模拟人在控制过程中的智能行为和作用，后来偏重于智能控制和智能机器人系统的研究</a:t>
            </a:r>
            <a:r>
              <a:rPr lang="zh-CN" altLang="en-US" sz="2600" dirty="0" smtClean="0">
                <a:latin typeface="华文仿宋" panose="02010600040101010101" pitchFamily="2" charset="-122"/>
                <a:ea typeface="华文仿宋" panose="02010600040101010101" pitchFamily="2" charset="-122"/>
              </a:rPr>
              <a:t>。</a:t>
            </a:r>
            <a:endParaRPr lang="en-US" altLang="zh-CN" sz="2600" dirty="0" smtClean="0">
              <a:latin typeface="华文仿宋" panose="02010600040101010101" pitchFamily="2" charset="-122"/>
              <a:ea typeface="华文仿宋" panose="02010600040101010101" pitchFamily="2" charset="-122"/>
            </a:endParaRPr>
          </a:p>
          <a:p>
            <a:pPr>
              <a:lnSpc>
                <a:spcPct val="150000"/>
              </a:lnSpc>
            </a:pPr>
            <a:r>
              <a:rPr lang="zh-CN" altLang="en-US" sz="2600" dirty="0" smtClean="0">
                <a:latin typeface="华文仿宋" panose="02010600040101010101" pitchFamily="2" charset="-122"/>
                <a:ea typeface="华文仿宋" panose="02010600040101010101" pitchFamily="2" charset="-122"/>
              </a:rPr>
              <a:t>      它</a:t>
            </a:r>
            <a:r>
              <a:rPr lang="zh-CN" altLang="en-US" sz="2600" dirty="0">
                <a:latin typeface="华文仿宋" panose="02010600040101010101" pitchFamily="2" charset="-122"/>
                <a:ea typeface="华文仿宋" panose="02010600040101010101" pitchFamily="2" charset="-122"/>
              </a:rPr>
              <a:t>的理论目标在于预见和控制行为</a:t>
            </a:r>
            <a:r>
              <a:rPr lang="zh-CN" altLang="zh-CN" sz="2600" dirty="0">
                <a:latin typeface="华文仿宋" panose="02010600040101010101" pitchFamily="2" charset="-122"/>
                <a:ea typeface="华文仿宋" panose="02010600040101010101" pitchFamily="2" charset="-122"/>
              </a:rPr>
              <a:t>。</a:t>
            </a:r>
            <a:r>
              <a:rPr lang="zh-CN" altLang="en-US" sz="2600" dirty="0">
                <a:latin typeface="华文仿宋" panose="02010600040101010101" pitchFamily="2" charset="-122"/>
                <a:ea typeface="华文仿宋" panose="02010600040101010101" pitchFamily="2" charset="-122"/>
              </a:rPr>
              <a:t>维纳和麦洛克等人提出的控制论和自组织系统以及钱学森等人提出的工程控制论和生物控制论，影响了许多领域。</a:t>
            </a:r>
            <a:endParaRPr lang="en-US" altLang="zh-CN" sz="2600" dirty="0">
              <a:latin typeface="华文仿宋" panose="02010600040101010101" pitchFamily="2" charset="-122"/>
              <a:ea typeface="华文仿宋" panose="02010600040101010101" pitchFamily="2" charset="-122"/>
            </a:endParaRPr>
          </a:p>
          <a:p>
            <a:endParaRPr lang="en-US" altLang="zh-CN" sz="800" dirty="0">
              <a:latin typeface="华文仿宋" panose="02010600040101010101" pitchFamily="2" charset="-122"/>
              <a:ea typeface="华文仿宋" panose="02010600040101010101" pitchFamily="2" charset="-122"/>
            </a:endParaRPr>
          </a:p>
          <a:p>
            <a:pPr>
              <a:lnSpc>
                <a:spcPct val="150000"/>
              </a:lnSpc>
            </a:pPr>
            <a:r>
              <a:rPr lang="zh-CN" altLang="en-US" sz="2600" dirty="0" smtClean="0">
                <a:latin typeface="华文仿宋" panose="02010600040101010101" pitchFamily="2" charset="-122"/>
                <a:ea typeface="华文仿宋" panose="02010600040101010101" pitchFamily="2" charset="-122"/>
              </a:rPr>
              <a:t>      代表性</a:t>
            </a:r>
            <a:r>
              <a:rPr lang="zh-CN" altLang="en-US" sz="2600" dirty="0">
                <a:latin typeface="华文仿宋" panose="02010600040101010101" pitchFamily="2" charset="-122"/>
                <a:ea typeface="华文仿宋" panose="02010600040101010101" pitchFamily="2" charset="-122"/>
              </a:rPr>
              <a:t>成果</a:t>
            </a:r>
            <a:r>
              <a:rPr lang="zh-CN" altLang="en-US" sz="2600" dirty="0" smtClean="0">
                <a:latin typeface="华文仿宋" panose="02010600040101010101" pitchFamily="2" charset="-122"/>
                <a:ea typeface="华文仿宋" panose="02010600040101010101" pitchFamily="2" charset="-122"/>
              </a:rPr>
              <a:t>：</a:t>
            </a:r>
            <a:endParaRPr lang="en-US" altLang="zh-CN" sz="2600" dirty="0" smtClean="0">
              <a:latin typeface="华文仿宋" panose="02010600040101010101" pitchFamily="2" charset="-122"/>
              <a:ea typeface="华文仿宋" panose="02010600040101010101" pitchFamily="2" charset="-122"/>
            </a:endParaRPr>
          </a:p>
          <a:p>
            <a:pPr>
              <a:lnSpc>
                <a:spcPct val="150000"/>
              </a:lnSpc>
            </a:pPr>
            <a:r>
              <a:rPr lang="en-US" altLang="zh-CN" sz="2600" dirty="0">
                <a:latin typeface="华文仿宋" panose="02010600040101010101" pitchFamily="2" charset="-122"/>
                <a:ea typeface="华文仿宋" panose="02010600040101010101" pitchFamily="2" charset="-122"/>
              </a:rPr>
              <a:t> </a:t>
            </a:r>
            <a:r>
              <a:rPr lang="en-US" altLang="zh-CN" sz="2600" dirty="0" smtClean="0">
                <a:latin typeface="华文仿宋" panose="02010600040101010101" pitchFamily="2" charset="-122"/>
                <a:ea typeface="华文仿宋" panose="02010600040101010101" pitchFamily="2" charset="-122"/>
              </a:rPr>
              <a:t>     </a:t>
            </a:r>
            <a:r>
              <a:rPr lang="zh-CN" altLang="zh-CN" sz="2600" dirty="0" smtClean="0">
                <a:latin typeface="华文仿宋" panose="02010600040101010101" pitchFamily="2" charset="-122"/>
                <a:ea typeface="华文仿宋" panose="02010600040101010101" pitchFamily="2" charset="-122"/>
              </a:rPr>
              <a:t>布鲁克斯</a:t>
            </a:r>
            <a:r>
              <a:rPr lang="zh-CN" altLang="zh-CN" sz="2600" dirty="0">
                <a:latin typeface="华文仿宋" panose="02010600040101010101" pitchFamily="2" charset="-122"/>
                <a:ea typeface="华文仿宋" panose="02010600040101010101" pitchFamily="2" charset="-122"/>
              </a:rPr>
              <a:t>的六足机器人，它被看做新一代的“控制论动物”，是一个基于感知——动作模式的模拟昆虫行为的控制系统</a:t>
            </a:r>
            <a:r>
              <a:rPr lang="zh-CN" altLang="en-US" sz="2600" dirty="0">
                <a:latin typeface="华文仿宋" panose="02010600040101010101" pitchFamily="2" charset="-122"/>
                <a:ea typeface="华文仿宋" panose="02010600040101010101" pitchFamily="2" charset="-122"/>
              </a:rPr>
              <a:t>。</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16" y="2166416"/>
            <a:ext cx="6729462" cy="4129118"/>
          </a:xfrm>
          <a:prstGeom prst="rect">
            <a:avLst/>
          </a:prstGeom>
        </p:spPr>
      </p:pic>
    </p:spTree>
    <p:extLst>
      <p:ext uri="{BB962C8B-B14F-4D97-AF65-F5344CB8AC3E}">
        <p14:creationId xmlns:p14="http://schemas.microsoft.com/office/powerpoint/2010/main" val="18469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7747" y="1130720"/>
            <a:ext cx="8420703" cy="523220"/>
          </a:xfrm>
          <a:prstGeom prst="rect">
            <a:avLst/>
          </a:prstGeom>
        </p:spPr>
        <p:txBody>
          <a:bodyPr wrap="none">
            <a:spAutoFit/>
          </a:bodyPr>
          <a:lstStyle/>
          <a:p>
            <a:r>
              <a:rPr lang="zh-CN" altLang="en-US" sz="2800" dirty="0"/>
              <a:t>http://mp.weixin.qq.com/s/Or20cZMBBzm7sPzI5GgIWg</a:t>
            </a:r>
          </a:p>
        </p:txBody>
      </p:sp>
      <p:sp>
        <p:nvSpPr>
          <p:cNvPr id="5" name="矩形 4"/>
          <p:cNvSpPr/>
          <p:nvPr/>
        </p:nvSpPr>
        <p:spPr>
          <a:xfrm>
            <a:off x="1217747" y="561096"/>
            <a:ext cx="5109091" cy="461665"/>
          </a:xfrm>
          <a:prstGeom prst="rect">
            <a:avLst/>
          </a:prstGeom>
        </p:spPr>
        <p:txBody>
          <a:bodyPr wrap="none">
            <a:spAutoFit/>
          </a:bodyPr>
          <a:lstStyle/>
          <a:p>
            <a:r>
              <a:rPr lang="zh-CN" altLang="en-US" sz="2400" dirty="0">
                <a:latin typeface="宋体" panose="02010600030101010101" pitchFamily="2" charset="-122"/>
                <a:ea typeface="宋体" panose="02010600030101010101" pitchFamily="2" charset="-122"/>
              </a:rPr>
              <a:t>国外的机器人水平，究竟有多惊人？</a:t>
            </a:r>
            <a:endParaRPr lang="zh-CN" altLang="en-US" sz="2400" b="0" i="0" dirty="0">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813257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40571" y="979523"/>
            <a:ext cx="8295624" cy="5218077"/>
          </a:xfrm>
          <a:prstGeom prst="rect">
            <a:avLst/>
          </a:prstGeom>
        </p:spPr>
      </p:pic>
    </p:spTree>
    <p:extLst>
      <p:ext uri="{BB962C8B-B14F-4D97-AF65-F5344CB8AC3E}">
        <p14:creationId xmlns:p14="http://schemas.microsoft.com/office/powerpoint/2010/main" val="33592601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8"/>
          <p:cNvGraphicFramePr>
            <a:graphicFrameLocks noGrp="1"/>
          </p:cNvGraphicFramePr>
          <p:nvPr>
            <p:extLst>
              <p:ext uri="{D42A27DB-BD31-4B8C-83A1-F6EECF244321}">
                <p14:modId xmlns:p14="http://schemas.microsoft.com/office/powerpoint/2010/main" val="3676302394"/>
              </p:ext>
            </p:extLst>
          </p:nvPr>
        </p:nvGraphicFramePr>
        <p:xfrm>
          <a:off x="1809481" y="2895599"/>
          <a:ext cx="8764073" cy="2326698"/>
        </p:xfrm>
        <a:graphic>
          <a:graphicData uri="http://schemas.openxmlformats.org/drawingml/2006/table">
            <a:tbl>
              <a:tblPr/>
              <a:tblGrid>
                <a:gridCol w="4146443">
                  <a:extLst>
                    <a:ext uri="{9D8B030D-6E8A-4147-A177-3AD203B41FA5}">
                      <a16:colId xmlns:a16="http://schemas.microsoft.com/office/drawing/2014/main" val="20000"/>
                    </a:ext>
                  </a:extLst>
                </a:gridCol>
                <a:gridCol w="4617630">
                  <a:extLst>
                    <a:ext uri="{9D8B030D-6E8A-4147-A177-3AD203B41FA5}">
                      <a16:colId xmlns:a16="http://schemas.microsoft.com/office/drawing/2014/main" val="20001"/>
                    </a:ext>
                  </a:extLst>
                </a:gridCol>
              </a:tblGrid>
              <a:tr h="129647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Arial" charset="0"/>
                        </a:rPr>
                        <a:t>像人一样思考的系统</a:t>
                      </a: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rPr>
                        <a:t>Thinking Humanly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Arial" charset="0"/>
                        </a:rPr>
                        <a:t>理性地思考的系统</a:t>
                      </a: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rPr>
                        <a:t>Thinking Rationally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302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Arial" charset="0"/>
                        </a:rPr>
                        <a:t>像人一样行动的系统</a:t>
                      </a: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rPr>
                        <a:t>Acting Humanly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dirty="0" smtClean="0">
                          <a:ln>
                            <a:noFill/>
                          </a:ln>
                          <a:solidFill>
                            <a:schemeClr val="tx1"/>
                          </a:solidFill>
                          <a:effectLst/>
                          <a:latin typeface="Arial" charset="0"/>
                        </a:rPr>
                        <a:t>理性地行动的系统</a:t>
                      </a: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rPr>
                        <a:t>Acting Rationally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矩形 1"/>
          <p:cNvSpPr/>
          <p:nvPr/>
        </p:nvSpPr>
        <p:spPr>
          <a:xfrm>
            <a:off x="1612277" y="1518565"/>
            <a:ext cx="8600669" cy="584775"/>
          </a:xfrm>
          <a:prstGeom prst="rect">
            <a:avLst/>
          </a:prstGeom>
        </p:spPr>
        <p:txBody>
          <a:bodyPr wrap="square">
            <a:spAutoFit/>
          </a:bodyPr>
          <a:lstStyle/>
          <a:p>
            <a:r>
              <a:rPr lang="zh-CN" altLang="en-US" sz="3200" dirty="0" smtClean="0"/>
              <a:t>《人工智能——一种现代方法》给出的定义</a:t>
            </a:r>
            <a:endParaRPr lang="zh-CN" altLang="en-US" sz="3200" dirty="0"/>
          </a:p>
        </p:txBody>
      </p:sp>
    </p:spTree>
    <p:extLst>
      <p:ext uri="{BB962C8B-B14F-4D97-AF65-F5344CB8AC3E}">
        <p14:creationId xmlns:p14="http://schemas.microsoft.com/office/powerpoint/2010/main" val="2575221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855753" y="1843086"/>
            <a:ext cx="4693923" cy="3126153"/>
          </a:xfrm>
          <a:prstGeom prst="rect">
            <a:avLst/>
          </a:prstGeom>
        </p:spPr>
      </p:pic>
      <p:sp>
        <p:nvSpPr>
          <p:cNvPr id="6" name="文本框 5"/>
          <p:cNvSpPr txBox="1"/>
          <p:nvPr/>
        </p:nvSpPr>
        <p:spPr>
          <a:xfrm>
            <a:off x="2752947" y="560418"/>
            <a:ext cx="7109639" cy="707886"/>
          </a:xfrm>
          <a:prstGeom prst="rect">
            <a:avLst/>
          </a:prstGeom>
          <a:noFill/>
        </p:spPr>
        <p:txBody>
          <a:bodyPr wrap="none" rtlCol="0">
            <a:spAutoFit/>
          </a:bodyPr>
          <a:lstStyle/>
          <a:p>
            <a:r>
              <a:rPr lang="en-US" altLang="zh-CN" sz="4000" dirty="0" err="1" smtClean="0">
                <a:latin typeface="黑体" panose="02010609060101010101" pitchFamily="49" charset="-122"/>
                <a:ea typeface="黑体" panose="02010609060101010101" pitchFamily="49" charset="-122"/>
              </a:rPr>
              <a:t>AlphaGo</a:t>
            </a:r>
            <a:r>
              <a:rPr lang="zh-CN" altLang="en-US" sz="4000" dirty="0" smtClean="0">
                <a:latin typeface="黑体" panose="02010609060101010101" pitchFamily="49" charset="-122"/>
                <a:ea typeface="黑体" panose="02010609060101010101" pitchFamily="49" charset="-122"/>
              </a:rPr>
              <a:t>与围棋选手的世纪大战</a:t>
            </a:r>
            <a:endParaRPr lang="zh-CN" altLang="en-US" sz="4000" dirty="0">
              <a:latin typeface="黑体" panose="02010609060101010101" pitchFamily="49" charset="-122"/>
              <a:ea typeface="黑体" panose="02010609060101010101" pitchFamily="49" charset="-122"/>
            </a:endParaRPr>
          </a:p>
        </p:txBody>
      </p:sp>
      <p:sp>
        <p:nvSpPr>
          <p:cNvPr id="3" name="矩形 2"/>
          <p:cNvSpPr/>
          <p:nvPr/>
        </p:nvSpPr>
        <p:spPr>
          <a:xfrm>
            <a:off x="1440369" y="5880823"/>
            <a:ext cx="9133712" cy="584775"/>
          </a:xfrm>
          <a:prstGeom prst="rect">
            <a:avLst/>
          </a:prstGeom>
        </p:spPr>
        <p:txBody>
          <a:bodyPr wrap="square">
            <a:spAutoFit/>
          </a:bodyPr>
          <a:lstStyle/>
          <a:p>
            <a:r>
              <a:rPr lang="zh-CN" altLang="en-US" sz="3200" dirty="0" smtClean="0">
                <a:solidFill>
                  <a:srgbClr val="FFFF00"/>
                </a:solidFill>
              </a:rPr>
              <a:t>人类</a:t>
            </a:r>
            <a:r>
              <a:rPr lang="zh-CN" altLang="en-US" sz="3200" dirty="0">
                <a:solidFill>
                  <a:srgbClr val="FFFF00"/>
                </a:solidFill>
              </a:rPr>
              <a:t>在棋盘游戏上的最后一块保留地被机器</a:t>
            </a:r>
            <a:r>
              <a:rPr lang="zh-CN" altLang="en-US" sz="3200" dirty="0" smtClean="0">
                <a:solidFill>
                  <a:srgbClr val="FFFF00"/>
                </a:solidFill>
              </a:rPr>
              <a:t>攻陷。</a:t>
            </a:r>
            <a:endParaRPr lang="zh-CN" altLang="en-US" sz="3200" dirty="0">
              <a:solidFill>
                <a:srgbClr val="FFFF00"/>
              </a:solidFill>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375" y="1825945"/>
            <a:ext cx="4542332" cy="3143294"/>
          </a:xfrm>
          <a:prstGeom prst="rect">
            <a:avLst/>
          </a:prstGeom>
        </p:spPr>
      </p:pic>
      <p:sp>
        <p:nvSpPr>
          <p:cNvPr id="5" name="矩形 4"/>
          <p:cNvSpPr/>
          <p:nvPr/>
        </p:nvSpPr>
        <p:spPr>
          <a:xfrm>
            <a:off x="704538" y="5055141"/>
            <a:ext cx="4841824" cy="400110"/>
          </a:xfrm>
          <a:prstGeom prst="rect">
            <a:avLst/>
          </a:prstGeom>
        </p:spPr>
        <p:txBody>
          <a:bodyPr wrap="square">
            <a:spAutoFit/>
          </a:bodyPr>
          <a:lstStyle/>
          <a:p>
            <a:pPr algn="ctr"/>
            <a:r>
              <a:rPr lang="en-US" altLang="zh-CN" sz="2000" dirty="0" smtClean="0">
                <a:latin typeface="+mj-ea"/>
              </a:rPr>
              <a:t>2016</a:t>
            </a:r>
            <a:r>
              <a:rPr lang="zh-CN" altLang="en-US" sz="2000" dirty="0" smtClean="0">
                <a:latin typeface="+mj-ea"/>
              </a:rPr>
              <a:t>年</a:t>
            </a:r>
            <a:r>
              <a:rPr lang="en-US" altLang="zh-CN" sz="2000" dirty="0" smtClean="0">
                <a:latin typeface="+mj-ea"/>
              </a:rPr>
              <a:t>3</a:t>
            </a:r>
            <a:r>
              <a:rPr lang="zh-CN" altLang="en-US" sz="2000" dirty="0" smtClean="0">
                <a:latin typeface="+mj-ea"/>
              </a:rPr>
              <a:t>月 </a:t>
            </a:r>
            <a:r>
              <a:rPr lang="en-US" altLang="zh-CN" sz="2000" dirty="0" err="1" smtClean="0">
                <a:latin typeface="+mj-ea"/>
              </a:rPr>
              <a:t>AlphaGo</a:t>
            </a:r>
            <a:r>
              <a:rPr lang="zh-CN" altLang="en-US" sz="2000" dirty="0" smtClean="0">
                <a:latin typeface="+mj-ea"/>
              </a:rPr>
              <a:t> </a:t>
            </a:r>
            <a:r>
              <a:rPr lang="en-US" altLang="zh-CN" sz="2000" dirty="0" smtClean="0">
                <a:latin typeface="+mj-ea"/>
              </a:rPr>
              <a:t>vs </a:t>
            </a:r>
            <a:r>
              <a:rPr lang="zh-CN" altLang="en-US" sz="2000" dirty="0" smtClean="0">
                <a:latin typeface="+mj-ea"/>
              </a:rPr>
              <a:t>李世石：</a:t>
            </a:r>
            <a:r>
              <a:rPr lang="en-US" altLang="zh-CN" sz="2000" dirty="0" smtClean="0">
                <a:latin typeface="+mj-ea"/>
              </a:rPr>
              <a:t>4:1</a:t>
            </a:r>
            <a:r>
              <a:rPr lang="zh-CN" altLang="en-US" sz="2000" dirty="0" smtClean="0">
                <a:latin typeface="+mj-ea"/>
              </a:rPr>
              <a:t>获胜</a:t>
            </a:r>
            <a:endParaRPr lang="zh-CN" altLang="en-US" sz="2000" dirty="0"/>
          </a:p>
        </p:txBody>
      </p:sp>
      <p:sp>
        <p:nvSpPr>
          <p:cNvPr id="7" name="矩形 6"/>
          <p:cNvSpPr/>
          <p:nvPr/>
        </p:nvSpPr>
        <p:spPr>
          <a:xfrm>
            <a:off x="6307767" y="5055141"/>
            <a:ext cx="4528641" cy="400110"/>
          </a:xfrm>
          <a:prstGeom prst="rect">
            <a:avLst/>
          </a:prstGeom>
        </p:spPr>
        <p:txBody>
          <a:bodyPr wrap="square">
            <a:spAutoFit/>
          </a:bodyPr>
          <a:lstStyle/>
          <a:p>
            <a:r>
              <a:rPr lang="en-US" altLang="zh-CN" sz="2000" dirty="0" smtClean="0">
                <a:latin typeface="+mj-ea"/>
              </a:rPr>
              <a:t>2017</a:t>
            </a:r>
            <a:r>
              <a:rPr lang="zh-CN" altLang="en-US" sz="2000" dirty="0" smtClean="0">
                <a:latin typeface="+mj-ea"/>
              </a:rPr>
              <a:t>年</a:t>
            </a:r>
            <a:r>
              <a:rPr lang="en-US" altLang="zh-CN" sz="2000" dirty="0" smtClean="0">
                <a:latin typeface="+mj-ea"/>
              </a:rPr>
              <a:t>5</a:t>
            </a:r>
            <a:r>
              <a:rPr lang="zh-CN" altLang="en-US" sz="2000" dirty="0" smtClean="0">
                <a:latin typeface="+mj-ea"/>
              </a:rPr>
              <a:t>月 </a:t>
            </a:r>
            <a:r>
              <a:rPr lang="en-US" altLang="zh-CN" sz="2000" dirty="0" err="1" smtClean="0">
                <a:latin typeface="+mj-ea"/>
              </a:rPr>
              <a:t>AlphaGo</a:t>
            </a:r>
            <a:r>
              <a:rPr lang="zh-CN" altLang="en-US" sz="2000" dirty="0" smtClean="0">
                <a:latin typeface="+mj-ea"/>
              </a:rPr>
              <a:t> </a:t>
            </a:r>
            <a:r>
              <a:rPr lang="en-US" altLang="zh-CN" sz="2000" dirty="0">
                <a:latin typeface="+mj-ea"/>
              </a:rPr>
              <a:t>vs </a:t>
            </a:r>
            <a:r>
              <a:rPr lang="zh-CN" altLang="en-US" sz="2000" dirty="0">
                <a:latin typeface="+mj-ea"/>
              </a:rPr>
              <a:t>柯洁：</a:t>
            </a:r>
            <a:r>
              <a:rPr lang="en-US" altLang="zh-CN" sz="2000" dirty="0">
                <a:latin typeface="+mj-ea"/>
              </a:rPr>
              <a:t>3:0</a:t>
            </a:r>
            <a:r>
              <a:rPr lang="zh-CN" altLang="en-US" sz="2000" dirty="0">
                <a:latin typeface="+mj-ea"/>
              </a:rPr>
              <a:t>获胜</a:t>
            </a:r>
          </a:p>
        </p:txBody>
      </p:sp>
    </p:spTree>
    <p:extLst>
      <p:ext uri="{BB962C8B-B14F-4D97-AF65-F5344CB8AC3E}">
        <p14:creationId xmlns:p14="http://schemas.microsoft.com/office/powerpoint/2010/main" val="155719161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62964" y="2750032"/>
            <a:ext cx="8824210" cy="1077218"/>
          </a:xfrm>
          <a:prstGeom prst="rect">
            <a:avLst/>
          </a:prstGeom>
        </p:spPr>
        <p:txBody>
          <a:bodyPr wrap="square">
            <a:spAutoFit/>
          </a:bodyPr>
          <a:lstStyle/>
          <a:p>
            <a:pPr algn="just">
              <a:lnSpc>
                <a:spcPct val="200000"/>
              </a:lnSpc>
              <a:spcAft>
                <a:spcPts val="0"/>
              </a:spcAft>
            </a:pP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三</a:t>
            </a:r>
            <a:r>
              <a:rPr lang="en-US" altLang="zh-CN" sz="3200" kern="100" dirty="0" smtClean="0">
                <a:latin typeface="华文仿宋" panose="02010600040101010101" pitchFamily="2" charset="-122"/>
                <a:ea typeface="华文仿宋" panose="02010600040101010101" pitchFamily="2" charset="-122"/>
                <a:cs typeface="Times New Roman" panose="02020603050405020304" pitchFamily="18" charset="0"/>
              </a:rPr>
              <a:t>.</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新一代人工智能</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发展图谱</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及前沿应用</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224026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572" y="357927"/>
            <a:ext cx="4308001" cy="830997"/>
          </a:xfrm>
          <a:prstGeom prst="rect">
            <a:avLst/>
          </a:prstGeom>
        </p:spPr>
        <p:txBody>
          <a:bodyPr wrap="square">
            <a:spAutoFit/>
          </a:bodyPr>
          <a:lstStyle/>
          <a:p>
            <a:pPr>
              <a:lnSpc>
                <a:spcPct val="150000"/>
              </a:lnSpc>
            </a:pPr>
            <a:r>
              <a:rPr lang="zh-CN" altLang="en-US" sz="3200" dirty="0" smtClean="0">
                <a:latin typeface="华文仿宋" panose="02010600040101010101" pitchFamily="2" charset="-122"/>
                <a:ea typeface="华文仿宋" panose="02010600040101010101" pitchFamily="2" charset="-122"/>
              </a:rPr>
              <a:t>（一） 技术图谱</a:t>
            </a:r>
            <a:endParaRPr lang="zh-CN" altLang="en-US" sz="3200" dirty="0">
              <a:latin typeface="华文仿宋" panose="02010600040101010101" pitchFamily="2" charset="-122"/>
              <a:ea typeface="华文仿宋" panose="02010600040101010101" pitchFamily="2"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3" y="1347158"/>
            <a:ext cx="10741398" cy="5080937"/>
          </a:xfrm>
          <a:prstGeom prst="rect">
            <a:avLst/>
          </a:prstGeom>
        </p:spPr>
      </p:pic>
    </p:spTree>
    <p:extLst>
      <p:ext uri="{BB962C8B-B14F-4D97-AF65-F5344CB8AC3E}">
        <p14:creationId xmlns:p14="http://schemas.microsoft.com/office/powerpoint/2010/main" val="565109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5411" y="78550"/>
            <a:ext cx="8824210" cy="1077218"/>
          </a:xfrm>
          <a:prstGeom prst="rect">
            <a:avLst/>
          </a:prstGeom>
        </p:spPr>
        <p:txBody>
          <a:bodyPr wrap="square">
            <a:spAutoFit/>
          </a:bodyPr>
          <a:lstStyle/>
          <a:p>
            <a:pPr algn="just">
              <a:lnSpc>
                <a:spcPct val="200000"/>
              </a:lnSpc>
              <a:spcAft>
                <a:spcPts val="0"/>
              </a:spcAft>
            </a:pPr>
            <a:r>
              <a:rPr lang="en-US" altLang="zh-CN" sz="3200" kern="100" dirty="0" smtClean="0">
                <a:latin typeface="华文仿宋" panose="02010600040101010101" pitchFamily="2" charset="-122"/>
                <a:ea typeface="华文仿宋" panose="02010600040101010101" pitchFamily="2" charset="-122"/>
                <a:cs typeface="Times New Roman" panose="02020603050405020304" pitchFamily="18" charset="0"/>
              </a:rPr>
              <a:t>1.</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基础设施层面</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3" y="1347158"/>
            <a:ext cx="6135237" cy="2902113"/>
          </a:xfrm>
          <a:prstGeom prst="rect">
            <a:avLst/>
          </a:prstGeom>
        </p:spPr>
      </p:pic>
      <p:sp>
        <p:nvSpPr>
          <p:cNvPr id="2" name="矩形 1"/>
          <p:cNvSpPr/>
          <p:nvPr/>
        </p:nvSpPr>
        <p:spPr>
          <a:xfrm>
            <a:off x="703973" y="4322953"/>
            <a:ext cx="10590305" cy="2308324"/>
          </a:xfrm>
          <a:prstGeom prst="rect">
            <a:avLst/>
          </a:prstGeom>
        </p:spPr>
        <p:txBody>
          <a:bodyPr wrap="square">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提升计算能力：由</a:t>
            </a:r>
            <a:r>
              <a:rPr lang="zh-CN" altLang="en-US" sz="2400" dirty="0">
                <a:latin typeface="华文仿宋" panose="02010600040101010101" pitchFamily="2" charset="-122"/>
                <a:ea typeface="华文仿宋" panose="02010600040101010101" pitchFamily="2" charset="-122"/>
              </a:rPr>
              <a:t>智能</a:t>
            </a:r>
            <a:r>
              <a:rPr lang="zh-CN" altLang="en-US" sz="2400" dirty="0" smtClean="0">
                <a:latin typeface="华文仿宋" panose="02010600040101010101" pitchFamily="2" charset="-122"/>
                <a:ea typeface="华文仿宋" panose="02010600040101010101" pitchFamily="2" charset="-122"/>
              </a:rPr>
              <a:t>芯片</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CPU</a:t>
            </a:r>
            <a:r>
              <a:rPr lang="zh-CN" altLang="en-US" sz="2400" dirty="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GPU</a:t>
            </a:r>
            <a:r>
              <a:rPr lang="zh-CN" altLang="en-US" sz="2400" dirty="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ASIC</a:t>
            </a:r>
            <a:r>
              <a:rPr lang="zh-CN" altLang="en-US" sz="2400" dirty="0">
                <a:latin typeface="华文仿宋" panose="02010600040101010101" pitchFamily="2" charset="-122"/>
                <a:ea typeface="华文仿宋" panose="02010600040101010101" pitchFamily="2" charset="-122"/>
              </a:rPr>
              <a:t>、</a:t>
            </a:r>
            <a:r>
              <a:rPr lang="en-US" altLang="zh-CN" sz="2400" dirty="0">
                <a:latin typeface="华文仿宋" panose="02010600040101010101" pitchFamily="2" charset="-122"/>
                <a:ea typeface="华文仿宋" panose="02010600040101010101" pitchFamily="2" charset="-122"/>
              </a:rPr>
              <a:t>FPGA</a:t>
            </a:r>
            <a:r>
              <a:rPr lang="zh-CN" altLang="en-US" sz="2400" dirty="0">
                <a:latin typeface="华文仿宋" panose="02010600040101010101" pitchFamily="2" charset="-122"/>
                <a:ea typeface="华文仿宋" panose="02010600040101010101" pitchFamily="2" charset="-122"/>
              </a:rPr>
              <a:t>等硬件加速芯片以及其它智能芯片）</a:t>
            </a:r>
            <a:r>
              <a:rPr lang="zh-CN" altLang="en-US" sz="2400" dirty="0" smtClean="0">
                <a:latin typeface="华文仿宋" panose="02010600040101010101" pitchFamily="2" charset="-122"/>
                <a:ea typeface="华文仿宋" panose="02010600040101010101" pitchFamily="2" charset="-122"/>
              </a:rPr>
              <a:t>提供；</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实现</a:t>
            </a:r>
            <a:r>
              <a:rPr lang="zh-CN" altLang="en-US" sz="2400" dirty="0">
                <a:latin typeface="华文仿宋" panose="02010600040101010101" pitchFamily="2" charset="-122"/>
                <a:ea typeface="华文仿宋" panose="02010600040101010101" pitchFamily="2" charset="-122"/>
              </a:rPr>
              <a:t>与外部世界</a:t>
            </a:r>
            <a:r>
              <a:rPr lang="zh-CN" altLang="en-US" sz="2400" dirty="0" smtClean="0">
                <a:latin typeface="华文仿宋" panose="02010600040101010101" pitchFamily="2" charset="-122"/>
                <a:ea typeface="华文仿宋" panose="02010600040101010101" pitchFamily="2" charset="-122"/>
              </a:rPr>
              <a:t>沟通的新型传感器；</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依赖基础平台来支撑（包括云计算、大数据分析及</a:t>
            </a:r>
            <a:r>
              <a:rPr lang="zh-CN" altLang="en-US" sz="2400" dirty="0">
                <a:latin typeface="华文仿宋" panose="02010600040101010101" pitchFamily="2" charset="-122"/>
                <a:ea typeface="华文仿宋" panose="02010600040101010101" pitchFamily="2" charset="-122"/>
              </a:rPr>
              <a:t>互联网互通的高速</a:t>
            </a:r>
            <a:r>
              <a:rPr lang="zh-CN" altLang="en-US" sz="2400" dirty="0" smtClean="0">
                <a:latin typeface="华文仿宋" panose="02010600040101010101" pitchFamily="2" charset="-122"/>
                <a:ea typeface="华文仿宋" panose="02010600040101010101" pitchFamily="2" charset="-122"/>
              </a:rPr>
              <a:t>网络）。</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246747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5411" y="78550"/>
            <a:ext cx="8824210" cy="945323"/>
          </a:xfrm>
          <a:prstGeom prst="rect">
            <a:avLst/>
          </a:prstGeom>
        </p:spPr>
        <p:txBody>
          <a:bodyPr wrap="square">
            <a:spAutoFit/>
          </a:bodyPr>
          <a:lstStyle/>
          <a:p>
            <a:pPr algn="just">
              <a:lnSpc>
                <a:spcPct val="200000"/>
              </a:lnSpc>
              <a:spcAft>
                <a:spcPts val="0"/>
              </a:spcAft>
            </a:pP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如：云计算</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6" name="矩形 5"/>
          <p:cNvSpPr/>
          <p:nvPr/>
        </p:nvSpPr>
        <p:spPr>
          <a:xfrm>
            <a:off x="1039906" y="1478927"/>
            <a:ext cx="10315389" cy="3970318"/>
          </a:xfrm>
          <a:prstGeom prst="rect">
            <a:avLst/>
          </a:prstGeom>
        </p:spPr>
        <p:txBody>
          <a:bodyPr wrap="square">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虚拟化技术：虚拟分拆技术、虚拟整合技术、虚拟迁移</a:t>
            </a:r>
            <a:r>
              <a:rPr lang="zh-CN" altLang="en-US" sz="2400" dirty="0" smtClean="0">
                <a:latin typeface="华文仿宋" panose="02010600040101010101" pitchFamily="2" charset="-122"/>
                <a:ea typeface="华文仿宋" panose="02010600040101010101" pitchFamily="2" charset="-122"/>
              </a:rPr>
              <a:t>技术；</a:t>
            </a:r>
            <a:endParaRPr lang="zh-CN" altLang="en-US" sz="2400" dirty="0">
              <a:latin typeface="华文仿宋" panose="02010600040101010101" pitchFamily="2" charset="-122"/>
              <a:ea typeface="华文仿宋" panose="02010600040101010101" pitchFamily="2" charset="-122"/>
            </a:endParaRPr>
          </a:p>
          <a:p>
            <a:pPr>
              <a:lnSpc>
                <a:spcPct val="150000"/>
              </a:lnSpc>
            </a:pPr>
            <a:r>
              <a:rPr lang="zh-CN" altLang="en-US" sz="2400" dirty="0">
                <a:latin typeface="华文仿宋" panose="02010600040101010101" pitchFamily="2" charset="-122"/>
                <a:ea typeface="华文仿宋" panose="02010600040101010101" pitchFamily="2" charset="-122"/>
              </a:rPr>
              <a:t>分布式技术：分布式计算技术、分布式编程技术、分布式存储</a:t>
            </a:r>
            <a:r>
              <a:rPr lang="zh-CN" altLang="en-US" sz="2400" dirty="0" smtClean="0">
                <a:latin typeface="华文仿宋" panose="02010600040101010101" pitchFamily="2" charset="-122"/>
                <a:ea typeface="华文仿宋" panose="02010600040101010101" pitchFamily="2" charset="-122"/>
              </a:rPr>
              <a:t>技术；</a:t>
            </a:r>
            <a:endParaRPr lang="zh-CN" altLang="en-US" sz="2400" dirty="0">
              <a:latin typeface="华文仿宋" panose="02010600040101010101" pitchFamily="2" charset="-122"/>
              <a:ea typeface="华文仿宋" panose="02010600040101010101" pitchFamily="2" charset="-122"/>
            </a:endParaRPr>
          </a:p>
          <a:p>
            <a:pPr>
              <a:lnSpc>
                <a:spcPct val="150000"/>
              </a:lnSpc>
            </a:pPr>
            <a:r>
              <a:rPr lang="zh-CN" altLang="en-US" sz="2400" dirty="0">
                <a:latin typeface="华文仿宋" panose="02010600040101010101" pitchFamily="2" charset="-122"/>
                <a:ea typeface="华文仿宋" panose="02010600040101010101" pitchFamily="2" charset="-122"/>
              </a:rPr>
              <a:t>计算管理技术：海量数据管理技术（进行有效处理和分析）、调度管理技术（在网络操作系统的支持下有效调度资源）、平台管理技术（使大量服务器协同工作</a:t>
            </a:r>
            <a:r>
              <a:rPr lang="zh-CN" altLang="en-US" sz="2400" dirty="0" smtClean="0">
                <a:latin typeface="华文仿宋" panose="02010600040101010101" pitchFamily="2" charset="-122"/>
                <a:ea typeface="华文仿宋" panose="02010600040101010101" pitchFamily="2" charset="-122"/>
              </a:rPr>
              <a:t>）；</a:t>
            </a:r>
            <a:endParaRPr lang="en-US" altLang="zh-CN" sz="2400" dirty="0" smtClean="0">
              <a:latin typeface="华文仿宋" panose="02010600040101010101" pitchFamily="2" charset="-122"/>
              <a:ea typeface="华文仿宋" panose="02010600040101010101" pitchFamily="2" charset="-122"/>
            </a:endParaRPr>
          </a:p>
          <a:p>
            <a:pPr>
              <a:lnSpc>
                <a:spcPct val="150000"/>
              </a:lnSpc>
            </a:pPr>
            <a:endParaRPr lang="zh-CN" altLang="en-US" sz="2400" dirty="0">
              <a:latin typeface="华文仿宋" panose="02010600040101010101" pitchFamily="2" charset="-122"/>
              <a:ea typeface="华文仿宋" panose="02010600040101010101" pitchFamily="2" charset="-122"/>
            </a:endParaRPr>
          </a:p>
          <a:p>
            <a:pPr>
              <a:lnSpc>
                <a:spcPct val="150000"/>
              </a:lnSpc>
            </a:pPr>
            <a:r>
              <a:rPr lang="zh-CN" altLang="en-US" sz="2400" dirty="0">
                <a:latin typeface="华文仿宋" panose="02010600040101010101" pitchFamily="2" charset="-122"/>
                <a:ea typeface="华文仿宋" panose="02010600040101010101" pitchFamily="2" charset="-122"/>
              </a:rPr>
              <a:t>云平台</a:t>
            </a:r>
            <a:r>
              <a:rPr lang="zh-CN" altLang="en-US" sz="2400" dirty="0" smtClean="0">
                <a:latin typeface="华文仿宋" panose="02010600040101010101" pitchFamily="2" charset="-122"/>
                <a:ea typeface="华文仿宋" panose="02010600040101010101" pitchFamily="2" charset="-122"/>
              </a:rPr>
              <a:t>技术、云</a:t>
            </a:r>
            <a:r>
              <a:rPr lang="zh-CN" altLang="en-US" sz="2400" dirty="0">
                <a:latin typeface="华文仿宋" panose="02010600040101010101" pitchFamily="2" charset="-122"/>
                <a:ea typeface="华文仿宋" panose="02010600040101010101" pitchFamily="2" charset="-122"/>
              </a:rPr>
              <a:t>安全技术等</a:t>
            </a:r>
          </a:p>
        </p:txBody>
      </p:sp>
    </p:spTree>
    <p:extLst>
      <p:ext uri="{BB962C8B-B14F-4D97-AF65-F5344CB8AC3E}">
        <p14:creationId xmlns:p14="http://schemas.microsoft.com/office/powerpoint/2010/main" val="3491376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5411" y="78550"/>
            <a:ext cx="8824210" cy="1077218"/>
          </a:xfrm>
          <a:prstGeom prst="rect">
            <a:avLst/>
          </a:prstGeom>
        </p:spPr>
        <p:txBody>
          <a:bodyPr wrap="square">
            <a:spAutoFit/>
          </a:bodyPr>
          <a:lstStyle/>
          <a:p>
            <a:pPr algn="just">
              <a:lnSpc>
                <a:spcPct val="200000"/>
              </a:lnSpc>
              <a:spcAft>
                <a:spcPts val="0"/>
              </a:spcAft>
            </a:pPr>
            <a:r>
              <a:rPr lang="en-US" altLang="zh-CN" sz="3200" kern="100" dirty="0" smtClean="0">
                <a:latin typeface="华文仿宋" panose="02010600040101010101" pitchFamily="2" charset="-122"/>
                <a:ea typeface="华文仿宋" panose="02010600040101010101" pitchFamily="2" charset="-122"/>
                <a:cs typeface="Times New Roman" panose="02020603050405020304" pitchFamily="18" charset="0"/>
              </a:rPr>
              <a:t>2.</a:t>
            </a:r>
            <a:r>
              <a:rPr lang="zh-CN" altLang="en-US" sz="3200" kern="100" dirty="0" smtClean="0">
                <a:latin typeface="华文仿宋" panose="02010600040101010101" pitchFamily="2" charset="-122"/>
                <a:ea typeface="华文仿宋" panose="02010600040101010101" pitchFamily="2" charset="-122"/>
                <a:cs typeface="Times New Roman" panose="02020603050405020304" pitchFamily="18" charset="0"/>
              </a:rPr>
              <a:t>人工智能关键技术</a:t>
            </a:r>
            <a:endParaRPr lang="zh-CN" altLang="zh-CN" sz="3200" kern="100" dirty="0">
              <a:latin typeface="华文仿宋" panose="02010600040101010101" pitchFamily="2" charset="-122"/>
              <a:ea typeface="华文仿宋" panose="02010600040101010101" pitchFamily="2" charset="-122"/>
              <a:cs typeface="Times New Roman" panose="02020603050405020304" pitchFamily="18" charset="0"/>
            </a:endParaRPr>
          </a:p>
        </p:txBody>
      </p:sp>
      <p:sp>
        <p:nvSpPr>
          <p:cNvPr id="3" name="矩形 2"/>
          <p:cNvSpPr/>
          <p:nvPr/>
        </p:nvSpPr>
        <p:spPr>
          <a:xfrm>
            <a:off x="625411" y="1397604"/>
            <a:ext cx="10197977" cy="954107"/>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1</a:t>
            </a:r>
            <a:r>
              <a:rPr lang="zh-CN" altLang="en-US" sz="2800" dirty="0" smtClean="0">
                <a:latin typeface="华文仿宋" panose="02010600040101010101" pitchFamily="2" charset="-122"/>
                <a:ea typeface="华文仿宋" panose="02010600040101010101" pitchFamily="2" charset="-122"/>
              </a:rPr>
              <a:t>）机器学习</a:t>
            </a:r>
            <a:r>
              <a:rPr lang="zh-CN" altLang="en-US" sz="2800" dirty="0">
                <a:latin typeface="华文仿宋" panose="02010600040101010101" pitchFamily="2" charset="-122"/>
                <a:ea typeface="华文仿宋" panose="02010600040101010101" pitchFamily="2" charset="-122"/>
              </a:rPr>
              <a:t>：通过数据和算法在机器上训练模型，并利用模型进行分析决策与行为预测的</a:t>
            </a:r>
            <a:r>
              <a:rPr lang="zh-CN" altLang="en-US" sz="2800" dirty="0" smtClean="0">
                <a:latin typeface="华文仿宋" panose="02010600040101010101" pitchFamily="2" charset="-122"/>
                <a:ea typeface="华文仿宋" panose="02010600040101010101" pitchFamily="2" charset="-122"/>
              </a:rPr>
              <a:t>过程。根据学习模式分为三种：</a:t>
            </a:r>
            <a:endParaRPr lang="zh-CN" altLang="en-US" sz="2800" dirty="0">
              <a:latin typeface="华文仿宋" panose="02010600040101010101" pitchFamily="2" charset="-122"/>
              <a:ea typeface="华文仿宋" panose="02010600040101010101" pitchFamily="2" charset="-122"/>
            </a:endParaRPr>
          </a:p>
        </p:txBody>
      </p:sp>
      <p:pic>
        <p:nvPicPr>
          <p:cNvPr id="7" name="图片 6"/>
          <p:cNvPicPr>
            <a:picLocks noChangeAspect="1"/>
          </p:cNvPicPr>
          <p:nvPr/>
        </p:nvPicPr>
        <p:blipFill>
          <a:blip r:embed="rId3"/>
          <a:stretch>
            <a:fillRect/>
          </a:stretch>
        </p:blipFill>
        <p:spPr>
          <a:xfrm>
            <a:off x="1118933" y="2593547"/>
            <a:ext cx="6847702" cy="4000839"/>
          </a:xfrm>
          <a:prstGeom prst="rect">
            <a:avLst/>
          </a:prstGeom>
        </p:spPr>
      </p:pic>
      <p:sp>
        <p:nvSpPr>
          <p:cNvPr id="8" name="文本框 7"/>
          <p:cNvSpPr txBox="1"/>
          <p:nvPr/>
        </p:nvSpPr>
        <p:spPr>
          <a:xfrm>
            <a:off x="8199717" y="3239247"/>
            <a:ext cx="3299012" cy="2677656"/>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强化</a:t>
            </a:r>
            <a:r>
              <a:rPr lang="zh-CN" altLang="en-US" sz="2800" dirty="0">
                <a:latin typeface="华文仿宋" panose="02010600040101010101" pitchFamily="2" charset="-122"/>
                <a:ea typeface="华文仿宋" panose="02010600040101010101" pitchFamily="2" charset="-122"/>
              </a:rPr>
              <a:t>学习：从环境到行为映射的学习，使智能体选择的</a:t>
            </a:r>
            <a:r>
              <a:rPr lang="zh-CN" altLang="en-US" sz="2800" dirty="0" smtClean="0">
                <a:latin typeface="华文仿宋" panose="02010600040101010101" pitchFamily="2" charset="-122"/>
                <a:ea typeface="华文仿宋" panose="02010600040101010101" pitchFamily="2" charset="-122"/>
              </a:rPr>
              <a:t>行为是最佳的。</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1234480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8300" y="735320"/>
            <a:ext cx="9115704" cy="523220"/>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按学习方法分为：传统机器学习、深度学习。</a:t>
            </a:r>
            <a:endParaRPr lang="zh-CN" altLang="en-US" sz="2800" dirty="0">
              <a:latin typeface="华文仿宋" panose="02010600040101010101" pitchFamily="2" charset="-122"/>
              <a:ea typeface="华文仿宋" panose="02010600040101010101" pitchFamily="2" charset="-122"/>
            </a:endParaRPr>
          </a:p>
        </p:txBody>
      </p:sp>
      <p:sp>
        <p:nvSpPr>
          <p:cNvPr id="2" name="矩形 1"/>
          <p:cNvSpPr/>
          <p:nvPr/>
        </p:nvSpPr>
        <p:spPr>
          <a:xfrm>
            <a:off x="925248" y="1528371"/>
            <a:ext cx="10018431" cy="1292662"/>
          </a:xfrm>
          <a:prstGeom prst="rect">
            <a:avLst/>
          </a:prstGeom>
        </p:spPr>
        <p:txBody>
          <a:bodyPr wrap="square">
            <a:spAutoFit/>
          </a:bodyPr>
          <a:lstStyle/>
          <a:p>
            <a:pPr>
              <a:lnSpc>
                <a:spcPct val="150000"/>
              </a:lnSpc>
            </a:pPr>
            <a:r>
              <a:rPr lang="zh-CN" altLang="en-US" sz="2600" dirty="0" smtClean="0">
                <a:latin typeface="华文仿宋" panose="02010600040101010101" pitchFamily="2" charset="-122"/>
                <a:ea typeface="华文仿宋" panose="02010600040101010101" pitchFamily="2" charset="-122"/>
              </a:rPr>
              <a:t>传统机器学习：从</a:t>
            </a:r>
            <a:r>
              <a:rPr lang="zh-CN" altLang="en-US" sz="2600" dirty="0">
                <a:latin typeface="华文仿宋" panose="02010600040101010101" pitchFamily="2" charset="-122"/>
                <a:ea typeface="华文仿宋" panose="02010600040101010101" pitchFamily="2" charset="-122"/>
              </a:rPr>
              <a:t>一些观测（训练）样本出发，试图发现不能通过原理分析获得的规律，实现对未来数据行为或趋势的准确</a:t>
            </a:r>
            <a:r>
              <a:rPr lang="zh-CN" altLang="en-US" sz="2600" dirty="0" smtClean="0">
                <a:latin typeface="华文仿宋" panose="02010600040101010101" pitchFamily="2" charset="-122"/>
                <a:ea typeface="华文仿宋" panose="02010600040101010101" pitchFamily="2" charset="-122"/>
              </a:rPr>
              <a:t>预测。</a:t>
            </a:r>
            <a:endParaRPr lang="en-US" altLang="zh-CN" sz="2600" dirty="0" smtClean="0">
              <a:latin typeface="华文仿宋" panose="02010600040101010101" pitchFamily="2" charset="-122"/>
              <a:ea typeface="华文仿宋" panose="0201060004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432" y="3214690"/>
            <a:ext cx="6504676" cy="3227511"/>
          </a:xfrm>
          <a:prstGeom prst="rect">
            <a:avLst/>
          </a:prstGeom>
        </p:spPr>
      </p:pic>
      <p:sp>
        <p:nvSpPr>
          <p:cNvPr id="5" name="矩形 4"/>
          <p:cNvSpPr/>
          <p:nvPr/>
        </p:nvSpPr>
        <p:spPr>
          <a:xfrm>
            <a:off x="925248" y="3340084"/>
            <a:ext cx="4042798" cy="2435860"/>
          </a:xfrm>
          <a:prstGeom prst="rect">
            <a:avLst/>
          </a:prstGeom>
        </p:spPr>
        <p:txBody>
          <a:bodyPr wrap="square">
            <a:spAutoFit/>
          </a:bodyPr>
          <a:lstStyle/>
          <a:p>
            <a:pPr>
              <a:lnSpc>
                <a:spcPct val="150000"/>
              </a:lnSpc>
            </a:pPr>
            <a:r>
              <a:rPr lang="zh-CN" altLang="en-US" sz="2600" dirty="0">
                <a:latin typeface="华文仿宋" panose="02010600040101010101" pitchFamily="2" charset="-122"/>
                <a:ea typeface="华文仿宋" panose="02010600040101010101" pitchFamily="2" charset="-122"/>
              </a:rPr>
              <a:t>深度学习：建立深层结构模型的学习方法，又称为深度神经网络，是机器学习研究中的一个新兴领域。</a:t>
            </a:r>
          </a:p>
        </p:txBody>
      </p:sp>
    </p:spTree>
    <p:extLst>
      <p:ext uri="{BB962C8B-B14F-4D97-AF65-F5344CB8AC3E}">
        <p14:creationId xmlns:p14="http://schemas.microsoft.com/office/powerpoint/2010/main" val="3046580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44187" y="710310"/>
            <a:ext cx="10197977" cy="954107"/>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2</a:t>
            </a:r>
            <a:r>
              <a:rPr lang="zh-CN" altLang="en-US" sz="2800" dirty="0" smtClean="0">
                <a:latin typeface="华文仿宋" panose="02010600040101010101" pitchFamily="2" charset="-122"/>
                <a:ea typeface="华文仿宋" panose="02010600040101010101" pitchFamily="2" charset="-122"/>
              </a:rPr>
              <a:t>）</a:t>
            </a:r>
            <a:r>
              <a:rPr lang="zh-CN" altLang="en-US" sz="2800" dirty="0">
                <a:latin typeface="华文仿宋" panose="02010600040101010101" pitchFamily="2" charset="-122"/>
                <a:ea typeface="华文仿宋" panose="02010600040101010101" pitchFamily="2" charset="-122"/>
              </a:rPr>
              <a:t>模式识别：对各类目标信息进行处理分析，进而完成描述、辨认、分类和解释的过程。</a:t>
            </a:r>
          </a:p>
        </p:txBody>
      </p:sp>
      <p:pic>
        <p:nvPicPr>
          <p:cNvPr id="2" name="图片 1"/>
          <p:cNvPicPr>
            <a:picLocks noChangeAspect="1"/>
          </p:cNvPicPr>
          <p:nvPr/>
        </p:nvPicPr>
        <p:blipFill>
          <a:blip r:embed="rId3"/>
          <a:stretch>
            <a:fillRect/>
          </a:stretch>
        </p:blipFill>
        <p:spPr>
          <a:xfrm>
            <a:off x="1006409" y="2593547"/>
            <a:ext cx="6404572" cy="3627959"/>
          </a:xfrm>
          <a:prstGeom prst="rect">
            <a:avLst/>
          </a:prstGeom>
        </p:spPr>
      </p:pic>
      <p:sp>
        <p:nvSpPr>
          <p:cNvPr id="5" name="文本框 4"/>
          <p:cNvSpPr txBox="1"/>
          <p:nvPr/>
        </p:nvSpPr>
        <p:spPr>
          <a:xfrm>
            <a:off x="7614023" y="2970305"/>
            <a:ext cx="3956423" cy="2677656"/>
          </a:xfrm>
          <a:prstGeom prst="rect">
            <a:avLst/>
          </a:prstGeom>
          <a:noFill/>
        </p:spPr>
        <p:txBody>
          <a:bodyPr wrap="square" rtlCol="0">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广泛</a:t>
            </a:r>
            <a:r>
              <a:rPr lang="zh-CN" altLang="en-US" sz="2800" dirty="0">
                <a:latin typeface="华文仿宋" panose="02010600040101010101" pitchFamily="2" charset="-122"/>
                <a:ea typeface="华文仿宋" panose="02010600040101010101" pitchFamily="2" charset="-122"/>
              </a:rPr>
              <a:t>应用于语言识别、指纹识别、人脸识别、手势识别、文字识别、遥感和医学诊断等</a:t>
            </a:r>
            <a:r>
              <a:rPr lang="zh-CN" altLang="en-US" sz="2800" dirty="0" smtClean="0">
                <a:latin typeface="华文仿宋" panose="02010600040101010101" pitchFamily="2" charset="-122"/>
                <a:ea typeface="华文仿宋" panose="02010600040101010101" pitchFamily="2" charset="-122"/>
              </a:rPr>
              <a:t>领域。</a:t>
            </a:r>
            <a:endParaRPr lang="zh-CN" altLang="en-US" sz="28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8018985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2329" y="786162"/>
            <a:ext cx="5207604" cy="5078313"/>
          </a:xfrm>
          <a:prstGeom prst="rect">
            <a:avLst/>
          </a:prstGeom>
        </p:spPr>
        <p:txBody>
          <a:bodyPr wrap="square">
            <a:spAutoFit/>
          </a:bodyPr>
          <a:lstStyle/>
          <a:p>
            <a:pPr>
              <a:lnSpc>
                <a:spcPct val="15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3</a:t>
            </a:r>
            <a:r>
              <a:rPr lang="zh-CN" altLang="en-US" sz="2400" dirty="0" smtClean="0">
                <a:latin typeface="华文仿宋" panose="02010600040101010101" pitchFamily="2" charset="-122"/>
                <a:ea typeface="华文仿宋" panose="02010600040101010101" pitchFamily="2" charset="-122"/>
              </a:rPr>
              <a:t>）人机交互</a:t>
            </a:r>
            <a:endParaRPr lang="en-US" altLang="zh-CN" sz="2400" dirty="0" smtClean="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    人机交互技术主要</a:t>
            </a:r>
            <a:r>
              <a:rPr lang="zh-CN" altLang="en-US" sz="2400" dirty="0" smtClean="0">
                <a:latin typeface="华文仿宋" panose="02010600040101010101" pitchFamily="2" charset="-122"/>
                <a:ea typeface="华文仿宋" panose="02010600040101010101" pitchFamily="2" charset="-122"/>
              </a:rPr>
              <a:t>研究</a:t>
            </a:r>
            <a:r>
              <a:rPr lang="zh-CN" altLang="en-US" sz="2400" dirty="0">
                <a:latin typeface="华文仿宋" panose="02010600040101010101" pitchFamily="2" charset="-122"/>
                <a:ea typeface="华文仿宋" panose="02010600040101010101" pitchFamily="2" charset="-122"/>
              </a:rPr>
              <a:t>人与计算机之间的信息交换，包括人到计算机和计算机到人的信息交换两部分</a:t>
            </a:r>
            <a:r>
              <a:rPr lang="zh-CN" altLang="en-US" sz="2400" dirty="0" smtClean="0">
                <a:latin typeface="华文仿宋" panose="02010600040101010101" pitchFamily="2" charset="-122"/>
                <a:ea typeface="华文仿宋" panose="02010600040101010101" pitchFamily="2" charset="-122"/>
              </a:rPr>
              <a:t>。</a:t>
            </a:r>
            <a:endParaRPr lang="en-US" altLang="zh-CN" sz="2400" dirty="0" smtClean="0">
              <a:latin typeface="华文仿宋" panose="02010600040101010101" pitchFamily="2" charset="-122"/>
              <a:ea typeface="华文仿宋" panose="02010600040101010101" pitchFamily="2" charset="-122"/>
            </a:endParaRPr>
          </a:p>
          <a:p>
            <a:pPr>
              <a:lnSpc>
                <a:spcPct val="150000"/>
              </a:lnSpc>
            </a:pPr>
            <a:endParaRPr lang="en-US" altLang="zh-CN" sz="2400" dirty="0">
              <a:latin typeface="华文仿宋" panose="02010600040101010101" pitchFamily="2" charset="-122"/>
              <a:ea typeface="华文仿宋" panose="02010600040101010101" pitchFamily="2" charset="-122"/>
            </a:endParaRPr>
          </a:p>
          <a:p>
            <a:pPr>
              <a:lnSpc>
                <a:spcPct val="150000"/>
              </a:lnSpc>
            </a:pPr>
            <a:r>
              <a:rPr lang="zh-CN" altLang="en-US" sz="2400" dirty="0" smtClean="0">
                <a:latin typeface="华文仿宋" panose="02010600040101010101" pitchFamily="2" charset="-122"/>
                <a:ea typeface="华文仿宋" panose="02010600040101010101" pitchFamily="2" charset="-122"/>
              </a:rPr>
              <a:t>    人机交互</a:t>
            </a:r>
            <a:r>
              <a:rPr lang="zh-CN" altLang="en-US" sz="2400" dirty="0">
                <a:latin typeface="华文仿宋" panose="02010600040101010101" pitchFamily="2" charset="-122"/>
                <a:ea typeface="华文仿宋" panose="02010600040101010101" pitchFamily="2" charset="-122"/>
              </a:rPr>
              <a:t>技术除了传统的基本交互（键盘、鼠标等）和图形交互外，还包括语音交互、情感交互、体感交互及脑机交互等技术。 </a:t>
            </a:r>
            <a:endParaRPr lang="zh-CN" altLang="en-US" sz="2400" dirty="0">
              <a:latin typeface="华文仿宋" panose="02010600040101010101" pitchFamily="2" charset="-122"/>
              <a:ea typeface="华文仿宋" panose="02010600040101010101" pitchFamily="2" charset="-122"/>
            </a:endParaRPr>
          </a:p>
        </p:txBody>
      </p:sp>
      <p:pic>
        <p:nvPicPr>
          <p:cNvPr id="6" name="图片 5"/>
          <p:cNvPicPr>
            <a:picLocks noChangeAspect="1"/>
          </p:cNvPicPr>
          <p:nvPr/>
        </p:nvPicPr>
        <p:blipFill>
          <a:blip r:embed="rId3"/>
          <a:stretch>
            <a:fillRect/>
          </a:stretch>
        </p:blipFill>
        <p:spPr>
          <a:xfrm>
            <a:off x="5599933" y="401895"/>
            <a:ext cx="5486440" cy="6400847"/>
          </a:xfrm>
          <a:prstGeom prst="rect">
            <a:avLst/>
          </a:prstGeom>
        </p:spPr>
      </p:pic>
    </p:spTree>
    <p:extLst>
      <p:ext uri="{BB962C8B-B14F-4D97-AF65-F5344CB8AC3E}">
        <p14:creationId xmlns:p14="http://schemas.microsoft.com/office/powerpoint/2010/main" val="22205854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22123" y="495857"/>
            <a:ext cx="584750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（二）发展形态及演进路径</a:t>
            </a:r>
            <a:endParaRPr lang="zh-CN" altLang="en-US" sz="3200" dirty="0">
              <a:latin typeface="华文仿宋" panose="02010600040101010101" pitchFamily="2" charset="-122"/>
              <a:ea typeface="华文仿宋" panose="02010600040101010101" pitchFamily="2"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371" y="1362469"/>
            <a:ext cx="9150017" cy="5363803"/>
          </a:xfrm>
          <a:prstGeom prst="rect">
            <a:avLst/>
          </a:prstGeom>
        </p:spPr>
      </p:pic>
    </p:spTree>
    <p:extLst>
      <p:ext uri="{BB962C8B-B14F-4D97-AF65-F5344CB8AC3E}">
        <p14:creationId xmlns:p14="http://schemas.microsoft.com/office/powerpoint/2010/main" val="2083643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67" y="408716"/>
            <a:ext cx="8643391" cy="6214300"/>
          </a:xfrm>
          <a:prstGeom prst="rect">
            <a:avLst/>
          </a:prstGeom>
        </p:spPr>
      </p:pic>
    </p:spTree>
    <p:extLst>
      <p:ext uri="{BB962C8B-B14F-4D97-AF65-F5344CB8AC3E}">
        <p14:creationId xmlns:p14="http://schemas.microsoft.com/office/powerpoint/2010/main" val="3492513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983697" y="1531867"/>
            <a:ext cx="8307049" cy="2862322"/>
          </a:xfrm>
          <a:prstGeom prst="rect">
            <a:avLst/>
          </a:prstGeom>
        </p:spPr>
        <p:txBody>
          <a:bodyPr wrap="square">
            <a:spAutoFit/>
          </a:bodyPr>
          <a:lstStyle/>
          <a:p>
            <a:r>
              <a:rPr lang="zh-CN" altLang="en-US" sz="4000" dirty="0">
                <a:latin typeface="+mn-ea"/>
              </a:rPr>
              <a:t>人工智能一</a:t>
            </a:r>
            <a:r>
              <a:rPr lang="zh-CN" altLang="en-US" sz="4000" dirty="0" smtClean="0">
                <a:latin typeface="+mn-ea"/>
              </a:rPr>
              <a:t>词获媒体</a:t>
            </a:r>
            <a:r>
              <a:rPr lang="zh-CN" altLang="en-US" sz="6000" dirty="0" smtClean="0">
                <a:solidFill>
                  <a:srgbClr val="FFFF00"/>
                </a:solidFill>
                <a:latin typeface="+mn-ea"/>
              </a:rPr>
              <a:t>广泛关注</a:t>
            </a:r>
            <a:endParaRPr lang="en-US" altLang="zh-CN" sz="6000" dirty="0" smtClean="0">
              <a:solidFill>
                <a:srgbClr val="FFFF00"/>
              </a:solidFill>
              <a:latin typeface="+mn-ea"/>
            </a:endParaRPr>
          </a:p>
          <a:p>
            <a:endParaRPr lang="en-US" altLang="zh-CN" sz="4000" dirty="0" smtClean="0">
              <a:latin typeface="+mn-ea"/>
            </a:endParaRPr>
          </a:p>
          <a:p>
            <a:r>
              <a:rPr lang="zh-CN" altLang="en-US" sz="3600" dirty="0" smtClean="0">
                <a:latin typeface="+mn-ea"/>
              </a:rPr>
              <a:t>2016年</a:t>
            </a:r>
            <a:r>
              <a:rPr lang="zh-CN" altLang="en-US" sz="3600" dirty="0">
                <a:latin typeface="+mn-ea"/>
              </a:rPr>
              <a:t>比2015年增长632</a:t>
            </a:r>
            <a:r>
              <a:rPr lang="zh-CN" altLang="en-US" sz="3600" dirty="0" smtClean="0">
                <a:latin typeface="+mn-ea"/>
              </a:rPr>
              <a:t>％，</a:t>
            </a:r>
            <a:endParaRPr lang="en-US" altLang="zh-CN" sz="3600" dirty="0" smtClean="0">
              <a:latin typeface="+mn-ea"/>
            </a:endParaRPr>
          </a:p>
          <a:p>
            <a:r>
              <a:rPr lang="zh-CN" altLang="en-US" sz="3600" dirty="0" smtClean="0">
                <a:latin typeface="+mn-ea"/>
              </a:rPr>
              <a:t>2017年</a:t>
            </a:r>
            <a:r>
              <a:rPr lang="zh-CN" altLang="en-US" sz="3600" dirty="0">
                <a:latin typeface="+mn-ea"/>
              </a:rPr>
              <a:t>上半年在此基础上再增长45％</a:t>
            </a:r>
            <a:r>
              <a:rPr lang="zh-CN" altLang="en-US" sz="4000" dirty="0">
                <a:latin typeface="+mn-ea"/>
              </a:rPr>
              <a:t>。</a:t>
            </a:r>
          </a:p>
        </p:txBody>
      </p:sp>
      <p:sp>
        <p:nvSpPr>
          <p:cNvPr id="10" name="文本框 9"/>
          <p:cNvSpPr txBox="1"/>
          <p:nvPr/>
        </p:nvSpPr>
        <p:spPr>
          <a:xfrm>
            <a:off x="5831175" y="4751882"/>
            <a:ext cx="5311069" cy="461665"/>
          </a:xfrm>
          <a:prstGeom prst="rect">
            <a:avLst/>
          </a:prstGeom>
          <a:noFill/>
        </p:spPr>
        <p:txBody>
          <a:bodyPr wrap="none" rtlCol="0">
            <a:spAutoFit/>
          </a:bodyPr>
          <a:lstStyle/>
          <a:p>
            <a:r>
              <a:rPr lang="en-US" altLang="zh-CN" sz="2400" dirty="0" smtClean="0"/>
              <a:t>——</a:t>
            </a:r>
            <a:r>
              <a:rPr lang="zh-CN" altLang="en-US" sz="2400" dirty="0" smtClean="0"/>
              <a:t>摘自人民网</a:t>
            </a:r>
            <a:r>
              <a:rPr lang="en-US" altLang="zh-CN" sz="2400" dirty="0" smtClean="0"/>
              <a:t>《</a:t>
            </a:r>
            <a:r>
              <a:rPr lang="zh-CN" altLang="en-US" sz="2400" dirty="0" smtClean="0"/>
              <a:t>人工智能站上风口</a:t>
            </a:r>
            <a:r>
              <a:rPr lang="en-US" altLang="zh-CN" sz="2400" dirty="0" smtClean="0"/>
              <a:t>》</a:t>
            </a:r>
            <a:endParaRPr lang="zh-CN" altLang="en-US" sz="2400" dirty="0"/>
          </a:p>
        </p:txBody>
      </p:sp>
    </p:spTree>
    <p:extLst>
      <p:ext uri="{BB962C8B-B14F-4D97-AF65-F5344CB8AC3E}">
        <p14:creationId xmlns:p14="http://schemas.microsoft.com/office/powerpoint/2010/main" val="378111369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508572"/>
            <a:ext cx="9048125" cy="5834481"/>
          </a:xfrm>
          <a:prstGeom prst="rect">
            <a:avLst/>
          </a:prstGeom>
        </p:spPr>
      </p:pic>
    </p:spTree>
    <p:extLst>
      <p:ext uri="{BB962C8B-B14F-4D97-AF65-F5344CB8AC3E}">
        <p14:creationId xmlns:p14="http://schemas.microsoft.com/office/powerpoint/2010/main" val="1777206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67" y="823288"/>
            <a:ext cx="10878554" cy="5007886"/>
          </a:xfrm>
          <a:prstGeom prst="rect">
            <a:avLst/>
          </a:prstGeom>
        </p:spPr>
      </p:pic>
    </p:spTree>
    <p:extLst>
      <p:ext uri="{BB962C8B-B14F-4D97-AF65-F5344CB8AC3E}">
        <p14:creationId xmlns:p14="http://schemas.microsoft.com/office/powerpoint/2010/main" val="25957957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346" y="423627"/>
            <a:ext cx="8515975" cy="5961183"/>
          </a:xfrm>
          <a:prstGeom prst="rect">
            <a:avLst/>
          </a:prstGeom>
        </p:spPr>
      </p:pic>
    </p:spTree>
    <p:extLst>
      <p:ext uri="{BB962C8B-B14F-4D97-AF65-F5344CB8AC3E}">
        <p14:creationId xmlns:p14="http://schemas.microsoft.com/office/powerpoint/2010/main" val="31260628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719884" y="1425097"/>
            <a:ext cx="8268377" cy="4997820"/>
          </a:xfrm>
          <a:prstGeom prst="rect">
            <a:avLst/>
          </a:prstGeom>
        </p:spPr>
      </p:pic>
      <p:sp>
        <p:nvSpPr>
          <p:cNvPr id="5" name="文本框 4"/>
          <p:cNvSpPr txBox="1"/>
          <p:nvPr/>
        </p:nvSpPr>
        <p:spPr>
          <a:xfrm>
            <a:off x="622123" y="495857"/>
            <a:ext cx="6985924"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（三）人工智能应用的未来蓝图</a:t>
            </a:r>
            <a:endParaRPr lang="zh-CN" altLang="en-US" sz="32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2537495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937163" y="2749024"/>
            <a:ext cx="4698722" cy="584775"/>
          </a:xfrm>
          <a:prstGeom prst="rect">
            <a:avLst/>
          </a:prstGeom>
          <a:noFill/>
        </p:spPr>
        <p:txBody>
          <a:bodyPr wrap="none" rtlCol="0">
            <a:spAutoFit/>
          </a:bodyPr>
          <a:lstStyle/>
          <a:p>
            <a:r>
              <a:rPr lang="zh-CN" altLang="en-US" sz="3200" dirty="0" smtClean="0"/>
              <a:t>以下内容为学习参考内容</a:t>
            </a:r>
            <a:endParaRPr lang="zh-CN" altLang="en-US" sz="3200" dirty="0"/>
          </a:p>
        </p:txBody>
      </p:sp>
    </p:spTree>
    <p:extLst>
      <p:ext uri="{BB962C8B-B14F-4D97-AF65-F5344CB8AC3E}">
        <p14:creationId xmlns:p14="http://schemas.microsoft.com/office/powerpoint/2010/main" val="3987622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11665779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8196804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29811393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2006292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4219224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11835" y="254829"/>
            <a:ext cx="4167267" cy="923330"/>
          </a:xfrm>
          <a:prstGeom prst="rect">
            <a:avLst/>
          </a:prstGeom>
          <a:noFill/>
        </p:spPr>
        <p:txBody>
          <a:bodyPr wrap="square" rtlCol="0">
            <a:spAutoFit/>
          </a:bodyPr>
          <a:lstStyle/>
          <a:p>
            <a:pPr>
              <a:lnSpc>
                <a:spcPct val="150000"/>
              </a:lnSpc>
            </a:pPr>
            <a:r>
              <a:rPr lang="zh-CN" altLang="en-US" sz="3600" b="1" dirty="0" smtClean="0">
                <a:solidFill>
                  <a:schemeClr val="tx2"/>
                </a:solidFill>
                <a:latin typeface="仿宋" panose="02010609060101010101" pitchFamily="49" charset="-122"/>
                <a:ea typeface="仿宋" panose="02010609060101010101" pitchFamily="49" charset="-122"/>
              </a:rPr>
              <a:t>机器人新闻写作</a:t>
            </a:r>
            <a:endParaRPr lang="zh-CN" altLang="en-US" sz="3600" b="1" dirty="0">
              <a:solidFill>
                <a:schemeClr val="tx2"/>
              </a:solidFill>
              <a:latin typeface="仿宋" panose="02010609060101010101" pitchFamily="49" charset="-122"/>
              <a:ea typeface="仿宋" panose="02010609060101010101" pitchFamily="49" charset="-122"/>
            </a:endParaRPr>
          </a:p>
        </p:txBody>
      </p:sp>
      <p:pic>
        <p:nvPicPr>
          <p:cNvPr id="4" name="图片 3"/>
          <p:cNvPicPr>
            <a:picLocks noChangeAspect="1"/>
          </p:cNvPicPr>
          <p:nvPr/>
        </p:nvPicPr>
        <p:blipFill>
          <a:blip r:embed="rId3"/>
          <a:stretch>
            <a:fillRect/>
          </a:stretch>
        </p:blipFill>
        <p:spPr>
          <a:xfrm>
            <a:off x="6888240" y="1425331"/>
            <a:ext cx="3871941" cy="4610134"/>
          </a:xfrm>
          <a:prstGeom prst="rect">
            <a:avLst/>
          </a:prstGeom>
        </p:spPr>
      </p:pic>
      <p:sp>
        <p:nvSpPr>
          <p:cNvPr id="5" name="矩形 4"/>
          <p:cNvSpPr/>
          <p:nvPr/>
        </p:nvSpPr>
        <p:spPr>
          <a:xfrm>
            <a:off x="1147928" y="4489225"/>
            <a:ext cx="5582656" cy="1938992"/>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美国率先将机器人应用于新闻行业，并更广泛</a:t>
            </a:r>
            <a:r>
              <a:rPr lang="zh-CN" altLang="en-US" sz="2400" dirty="0">
                <a:latin typeface="仿宋" panose="02010609060101010101" pitchFamily="49" charset="-122"/>
                <a:ea typeface="仿宋" panose="02010609060101010101" pitchFamily="49" charset="-122"/>
              </a:rPr>
              <a:t>地进行财经新闻、体育新闻、地震警报等领域的新闻写作</a:t>
            </a:r>
            <a:r>
              <a:rPr lang="zh-CN" altLang="en-US" sz="2400" dirty="0" smtClean="0">
                <a:latin typeface="仿宋" panose="02010609060101010101" pitchFamily="49" charset="-122"/>
                <a:ea typeface="仿宋" panose="02010609060101010101" pitchFamily="49" charset="-122"/>
              </a:rPr>
              <a:t>报道，据有关报道，目前美联社</a:t>
            </a:r>
            <a:r>
              <a:rPr lang="zh-CN" altLang="en-US" sz="2400" dirty="0">
                <a:latin typeface="仿宋" panose="02010609060101010101" pitchFamily="49" charset="-122"/>
                <a:ea typeface="仿宋" panose="02010609060101010101" pitchFamily="49" charset="-122"/>
              </a:rPr>
              <a:t>的大多数稿件已经由人工智能</a:t>
            </a:r>
            <a:r>
              <a:rPr lang="zh-CN" altLang="en-US" sz="2400" dirty="0" smtClean="0">
                <a:latin typeface="仿宋" panose="02010609060101010101" pitchFamily="49" charset="-122"/>
                <a:ea typeface="仿宋" panose="02010609060101010101" pitchFamily="49" charset="-122"/>
              </a:rPr>
              <a:t>完成。</a:t>
            </a:r>
            <a:endParaRPr lang="zh-CN" altLang="en-US" sz="2400" dirty="0">
              <a:latin typeface="仿宋" panose="02010609060101010101" pitchFamily="49" charset="-122"/>
              <a:ea typeface="仿宋" panose="02010609060101010101" pitchFamily="49" charset="-122"/>
            </a:endParaRPr>
          </a:p>
        </p:txBody>
      </p:sp>
      <p:pic>
        <p:nvPicPr>
          <p:cNvPr id="1026" name="Picture 2" descr="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928" y="1425331"/>
            <a:ext cx="5322464" cy="295929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6957137" y="6112961"/>
            <a:ext cx="3877985"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地震情报机器人发出的消息</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51276179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37427012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 y="0"/>
            <a:ext cx="12183795" cy="6858000"/>
          </a:xfrm>
          <a:prstGeom prst="rect">
            <a:avLst/>
          </a:prstGeom>
        </p:spPr>
      </p:pic>
    </p:spTree>
    <p:extLst>
      <p:ext uri="{BB962C8B-B14F-4D97-AF65-F5344CB8AC3E}">
        <p14:creationId xmlns:p14="http://schemas.microsoft.com/office/powerpoint/2010/main" val="1972494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88825" y="3450609"/>
            <a:ext cx="9079043" cy="1384995"/>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    来自网络的参考：</a:t>
            </a:r>
            <a:r>
              <a:rPr lang="en-US" altLang="zh-CN" sz="2800" dirty="0" smtClean="0">
                <a:latin typeface="华文仿宋" panose="02010600040101010101" pitchFamily="2" charset="-122"/>
                <a:ea typeface="华文仿宋" panose="02010600040101010101" pitchFamily="2" charset="-122"/>
              </a:rPr>
              <a:t>《</a:t>
            </a:r>
            <a:r>
              <a:rPr lang="zh-CN" altLang="en-US" sz="2800" dirty="0">
                <a:latin typeface="华文仿宋" panose="02010600040101010101" pitchFamily="2" charset="-122"/>
                <a:ea typeface="华文仿宋" panose="02010600040101010101" pitchFamily="2" charset="-122"/>
              </a:rPr>
              <a:t>为什么最近有很多名人，比如比尔盖茨，马斯克、霍金等，让人们警惕人工智能？</a:t>
            </a:r>
            <a:r>
              <a:rPr lang="en-US" altLang="zh-CN" sz="2800" dirty="0">
                <a:latin typeface="华文仿宋" panose="02010600040101010101" pitchFamily="2" charset="-122"/>
                <a:ea typeface="华文仿宋" panose="02010600040101010101" pitchFamily="2" charset="-122"/>
              </a:rPr>
              <a:t>》</a:t>
            </a:r>
            <a:endParaRPr lang="zh-CN" altLang="en-US" sz="2800" dirty="0">
              <a:latin typeface="华文仿宋" panose="02010600040101010101" pitchFamily="2" charset="-122"/>
              <a:ea typeface="华文仿宋" panose="02010600040101010101" pitchFamily="2" charset="-122"/>
            </a:endParaRPr>
          </a:p>
        </p:txBody>
      </p:sp>
      <p:sp>
        <p:nvSpPr>
          <p:cNvPr id="2" name="文本框 1"/>
          <p:cNvSpPr txBox="1"/>
          <p:nvPr/>
        </p:nvSpPr>
        <p:spPr>
          <a:xfrm>
            <a:off x="3882452" y="2143593"/>
            <a:ext cx="4493538" cy="584775"/>
          </a:xfrm>
          <a:prstGeom prst="rect">
            <a:avLst/>
          </a:prstGeom>
          <a:noFill/>
        </p:spPr>
        <p:txBody>
          <a:bodyPr wrap="none" rtlCol="0">
            <a:spAutoFit/>
          </a:bodyPr>
          <a:lstStyle/>
          <a:p>
            <a:r>
              <a:rPr lang="zh-CN" altLang="en-US" sz="3200" dirty="0" smtClean="0">
                <a:latin typeface="宋体" panose="02010600030101010101" pitchFamily="2" charset="-122"/>
                <a:ea typeface="宋体" panose="02010600030101010101" pitchFamily="2" charset="-122"/>
              </a:rPr>
              <a:t>*人工智能知识体系小结</a:t>
            </a:r>
            <a:endParaRPr lang="zh-CN" altLang="en-US" sz="32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0441051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116" y="549093"/>
            <a:ext cx="9932545" cy="5531400"/>
          </a:xfrm>
          <a:prstGeom prst="rect">
            <a:avLst/>
          </a:prstGeom>
        </p:spPr>
      </p:pic>
    </p:spTree>
    <p:extLst>
      <p:ext uri="{BB962C8B-B14F-4D97-AF65-F5344CB8AC3E}">
        <p14:creationId xmlns:p14="http://schemas.microsoft.com/office/powerpoint/2010/main" val="3909121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138" y="964991"/>
            <a:ext cx="10065128" cy="4581369"/>
          </a:xfrm>
          <a:prstGeom prst="rect">
            <a:avLst/>
          </a:prstGeom>
        </p:spPr>
      </p:pic>
    </p:spTree>
    <p:extLst>
      <p:ext uri="{BB962C8B-B14F-4D97-AF65-F5344CB8AC3E}">
        <p14:creationId xmlns:p14="http://schemas.microsoft.com/office/powerpoint/2010/main" val="4598822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5" y="619828"/>
            <a:ext cx="10337690" cy="5436199"/>
          </a:xfrm>
          <a:prstGeom prst="rect">
            <a:avLst/>
          </a:prstGeom>
        </p:spPr>
      </p:pic>
    </p:spTree>
    <p:extLst>
      <p:ext uri="{BB962C8B-B14F-4D97-AF65-F5344CB8AC3E}">
        <p14:creationId xmlns:p14="http://schemas.microsoft.com/office/powerpoint/2010/main" val="40702446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306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304" y="536132"/>
            <a:ext cx="4597296" cy="295146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362" y="3587426"/>
            <a:ext cx="4568941" cy="2871906"/>
          </a:xfrm>
          <a:prstGeom prst="rect">
            <a:avLst/>
          </a:prstGeom>
        </p:spPr>
      </p:pic>
      <p:sp>
        <p:nvSpPr>
          <p:cNvPr id="6" name="文本框 5"/>
          <p:cNvSpPr txBox="1"/>
          <p:nvPr/>
        </p:nvSpPr>
        <p:spPr>
          <a:xfrm>
            <a:off x="2204736" y="3587426"/>
            <a:ext cx="3262432" cy="707886"/>
          </a:xfrm>
          <a:prstGeom prst="rect">
            <a:avLst/>
          </a:prstGeom>
          <a:noFill/>
        </p:spPr>
        <p:txBody>
          <a:bodyPr wrap="none" rtlCol="0">
            <a:spAutoFit/>
          </a:bodyPr>
          <a:lstStyle/>
          <a:p>
            <a:r>
              <a:rPr lang="zh-CN" altLang="en-US" sz="4000" b="1" dirty="0" smtClean="0"/>
              <a:t>人工智能监控</a:t>
            </a:r>
            <a:endParaRPr lang="zh-CN" altLang="en-US" sz="4000" b="1" dirty="0"/>
          </a:p>
        </p:txBody>
      </p:sp>
    </p:spTree>
    <p:extLst>
      <p:ext uri="{BB962C8B-B14F-4D97-AF65-F5344CB8AC3E}">
        <p14:creationId xmlns:p14="http://schemas.microsoft.com/office/powerpoint/2010/main" val="99771780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6532" y="479208"/>
            <a:ext cx="8971613" cy="646331"/>
          </a:xfrm>
          <a:prstGeom prst="rect">
            <a:avLst/>
          </a:prstGeom>
          <a:noFill/>
        </p:spPr>
        <p:txBody>
          <a:bodyPr wrap="square" rtlCol="0">
            <a:spAutoFit/>
          </a:bodyPr>
          <a:lstStyle/>
          <a:p>
            <a:pPr algn="ctr"/>
            <a:r>
              <a:rPr lang="zh-CN" altLang="en-US" sz="3600" dirty="0" smtClean="0">
                <a:latin typeface="黑体" panose="02010609060101010101" pitchFamily="49" charset="-122"/>
                <a:ea typeface="黑体" panose="02010609060101010101" pitchFamily="49" charset="-122"/>
              </a:rPr>
              <a:t>人工智能正催生着社会产业调整</a:t>
            </a:r>
            <a:endParaRPr lang="en-US" altLang="zh-CN" sz="3600" dirty="0" smtClean="0">
              <a:latin typeface="黑体" panose="02010609060101010101" pitchFamily="49" charset="-122"/>
              <a:ea typeface="黑体" panose="02010609060101010101" pitchFamily="49" charset="-122"/>
            </a:endParaRPr>
          </a:p>
        </p:txBody>
      </p:sp>
      <p:sp>
        <p:nvSpPr>
          <p:cNvPr id="4" name="文本框 3"/>
          <p:cNvSpPr txBox="1"/>
          <p:nvPr/>
        </p:nvSpPr>
        <p:spPr>
          <a:xfrm>
            <a:off x="3218544" y="5844068"/>
            <a:ext cx="1620957" cy="523220"/>
          </a:xfrm>
          <a:prstGeom prst="rect">
            <a:avLst/>
          </a:prstGeom>
          <a:noFill/>
        </p:spPr>
        <p:txBody>
          <a:bodyPr wrap="none" rtlCol="0">
            <a:spAutoFit/>
          </a:bodyPr>
          <a:lstStyle/>
          <a:p>
            <a:r>
              <a:rPr lang="zh-CN" altLang="en-US" sz="2800" b="1" dirty="0" smtClean="0">
                <a:latin typeface="Academy Engraved LET" pitchFamily="2" charset="0"/>
              </a:rPr>
              <a:t>无人超市</a:t>
            </a:r>
            <a:endParaRPr lang="zh-CN" altLang="en-US" sz="2800" b="1" dirty="0">
              <a:latin typeface="Academy Engraved LET" pitchFamily="2"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234" y="1618542"/>
            <a:ext cx="6333343" cy="4225526"/>
          </a:xfrm>
          <a:prstGeom prst="rect">
            <a:avLst/>
          </a:prstGeom>
        </p:spPr>
      </p:pic>
      <p:sp>
        <p:nvSpPr>
          <p:cNvPr id="7" name="文本框 6"/>
          <p:cNvSpPr txBox="1"/>
          <p:nvPr/>
        </p:nvSpPr>
        <p:spPr>
          <a:xfrm>
            <a:off x="7829366" y="1990149"/>
            <a:ext cx="2476372" cy="461665"/>
          </a:xfrm>
          <a:prstGeom prst="rect">
            <a:avLst/>
          </a:prstGeom>
          <a:noFill/>
        </p:spPr>
        <p:txBody>
          <a:bodyPr wrap="square" rtlCol="0">
            <a:spAutoFit/>
          </a:bodyPr>
          <a:lstStyle/>
          <a:p>
            <a:r>
              <a:rPr lang="zh-CN" altLang="en-US" sz="2400" dirty="0" smtClean="0"/>
              <a:t>扫描二维码进店</a:t>
            </a:r>
            <a:endParaRPr lang="zh-CN" altLang="en-US" sz="2400" dirty="0"/>
          </a:p>
        </p:txBody>
      </p:sp>
      <p:sp>
        <p:nvSpPr>
          <p:cNvPr id="9" name="下箭头 8"/>
          <p:cNvSpPr/>
          <p:nvPr/>
        </p:nvSpPr>
        <p:spPr>
          <a:xfrm>
            <a:off x="8715283" y="2451814"/>
            <a:ext cx="352269" cy="719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829366" y="3171342"/>
            <a:ext cx="2139094" cy="461665"/>
          </a:xfrm>
          <a:prstGeom prst="rect">
            <a:avLst/>
          </a:prstGeom>
          <a:noFill/>
        </p:spPr>
        <p:txBody>
          <a:bodyPr wrap="square" rtlCol="0">
            <a:spAutoFit/>
          </a:bodyPr>
          <a:lstStyle/>
          <a:p>
            <a:pPr algn="ctr"/>
            <a:r>
              <a:rPr lang="zh-CN" altLang="en-US" sz="2400" dirty="0" smtClean="0"/>
              <a:t>选购产品</a:t>
            </a:r>
            <a:endParaRPr lang="zh-CN" altLang="en-US" sz="2400" dirty="0"/>
          </a:p>
        </p:txBody>
      </p:sp>
      <p:sp>
        <p:nvSpPr>
          <p:cNvPr id="11" name="文本框 10"/>
          <p:cNvSpPr txBox="1"/>
          <p:nvPr/>
        </p:nvSpPr>
        <p:spPr>
          <a:xfrm>
            <a:off x="7829365" y="4327427"/>
            <a:ext cx="2345171" cy="1200329"/>
          </a:xfrm>
          <a:prstGeom prst="rect">
            <a:avLst/>
          </a:prstGeom>
          <a:noFill/>
        </p:spPr>
        <p:txBody>
          <a:bodyPr wrap="square" rtlCol="0">
            <a:spAutoFit/>
          </a:bodyPr>
          <a:lstStyle/>
          <a:p>
            <a:pPr algn="ctr"/>
            <a:r>
              <a:rPr lang="zh-CN" altLang="en-US" sz="2400" dirty="0" smtClean="0"/>
              <a:t>离开时经过两道门，即完成自动结算与支付</a:t>
            </a:r>
            <a:endParaRPr lang="zh-CN" altLang="en-US" sz="2400" dirty="0"/>
          </a:p>
        </p:txBody>
      </p:sp>
      <p:sp>
        <p:nvSpPr>
          <p:cNvPr id="12" name="下箭头 11"/>
          <p:cNvSpPr/>
          <p:nvPr/>
        </p:nvSpPr>
        <p:spPr>
          <a:xfrm>
            <a:off x="8722778" y="3620453"/>
            <a:ext cx="352269" cy="719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5348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深度">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TM04033923[[fn=深度]]</Template>
  <TotalTime>8965</TotalTime>
  <Words>3318</Words>
  <Application>Microsoft Office PowerPoint</Application>
  <PresentationFormat>宽屏</PresentationFormat>
  <Paragraphs>296</Paragraphs>
  <Slides>76</Slides>
  <Notes>73</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76</vt:i4>
      </vt:variant>
    </vt:vector>
  </HeadingPairs>
  <TitlesOfParts>
    <vt:vector size="96" baseType="lpstr">
      <vt:lpstr>Adobe 仿宋 Std R</vt:lpstr>
      <vt:lpstr>等线</vt:lpstr>
      <vt:lpstr>等线 Light</vt:lpstr>
      <vt:lpstr>仿宋</vt:lpstr>
      <vt:lpstr>黑体</vt:lpstr>
      <vt:lpstr>华文仿宋</vt:lpstr>
      <vt:lpstr>华文楷体</vt:lpstr>
      <vt:lpstr>华文宋体</vt:lpstr>
      <vt:lpstr>楷体_GB2312</vt:lpstr>
      <vt:lpstr>宋体</vt:lpstr>
      <vt:lpstr>微软雅黑</vt:lpstr>
      <vt:lpstr>Academy Engraved LET</vt:lpstr>
      <vt:lpstr>Arial</vt:lpstr>
      <vt:lpstr>Arial</vt:lpstr>
      <vt:lpstr>Corbel</vt:lpstr>
      <vt:lpstr>Times New Roman</vt:lpstr>
      <vt:lpstr>Verdana</vt:lpstr>
      <vt:lpstr>Wingdings</vt:lpstr>
      <vt:lpstr>深度</vt:lpstr>
      <vt:lpstr>SmartDraw.2</vt:lpstr>
      <vt:lpstr>遇 见 人 工 智 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课堂教学变革与微课程设计</dc:title>
  <dc:creator>luomyong@163.com</dc:creator>
  <cp:lastModifiedBy>luomyong@163.com</cp:lastModifiedBy>
  <cp:revision>523</cp:revision>
  <dcterms:created xsi:type="dcterms:W3CDTF">2016-10-26T08:26:35Z</dcterms:created>
  <dcterms:modified xsi:type="dcterms:W3CDTF">2018-03-15T07:39:32Z</dcterms:modified>
</cp:coreProperties>
</file>