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zh-CN" altLang="en-US"/>
              <a:t>单击此处编辑母版标题样式</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2018/3/28</a:t>
            </a:fld>
            <a:endParaRPr lang="zh-CN" altLang="en-US"/>
          </a:p>
        </p:txBody>
      </p:sp>
      <p:sp>
        <p:nvSpPr>
          <p:cNvPr id="5" name="Footer Placeholder 4"/>
          <p:cNvSpPr>
            <a:spLocks noGrp="1"/>
          </p:cNvSpPr>
          <p:nvPr>
            <p:ph type="ftr" sz="quarter" idx="11"/>
          </p:nvPr>
        </p:nvSpPr>
        <p:spPr>
          <a:xfrm>
            <a:off x="2416500" y="329307"/>
            <a:ext cx="4973915" cy="309201"/>
          </a:xfrm>
        </p:spPr>
        <p:txBody>
          <a:bodyPr/>
          <a:lstStyle/>
          <a:p>
            <a:endParaRPr lang="zh-CN" altLang="en-US"/>
          </a:p>
        </p:txBody>
      </p:sp>
      <p:sp>
        <p:nvSpPr>
          <p:cNvPr id="6" name="Slide Number Placeholder 5"/>
          <p:cNvSpPr>
            <a:spLocks noGrp="1"/>
          </p:cNvSpPr>
          <p:nvPr>
            <p:ph type="sldNum" sz="quarter" idx="12"/>
          </p:nvPr>
        </p:nvSpPr>
        <p:spPr>
          <a:xfrm>
            <a:off x="1437664" y="798973"/>
            <a:ext cx="811019" cy="503578"/>
          </a:xfrm>
        </p:spPr>
        <p:txBody>
          <a:bodyPr/>
          <a:lstStyle/>
          <a:p>
            <a:fld id="{9896E746-35B0-49FA-9E4B-47C9D78CD6DA}" type="slidenum">
              <a:rPr lang="zh-CN" altLang="en-US" smtClean="0"/>
              <a:t>‹#›</a:t>
            </a:fld>
            <a:endParaRPr lang="zh-CN"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363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121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839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621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E2927CB-D227-4A68-9E2D-0DE399B3D329}" type="datetimeFigureOut">
              <a:rPr lang="zh-CN" altLang="en-US" smtClean="0"/>
              <a:t>2018/3/28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645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E2927CB-D227-4A68-9E2D-0DE399B3D329}" type="datetimeFigureOut">
              <a:rPr lang="zh-CN" altLang="en-US" smtClean="0"/>
              <a:t>2018/3/28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825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447191" y="2824269"/>
            <a:ext cx="4645152" cy="264445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412362" y="2821491"/>
            <a:ext cx="4645152" cy="263737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E2927CB-D227-4A68-9E2D-0DE399B3D329}" type="datetimeFigureOut">
              <a:rPr lang="zh-CN" altLang="en-US" smtClean="0"/>
              <a:t>2018/3/28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505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E2927CB-D227-4A68-9E2D-0DE399B3D329}" type="datetimeFigureOut">
              <a:rPr lang="zh-CN" altLang="en-US" smtClean="0"/>
              <a:t>2018/3/28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763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927CB-D227-4A68-9E2D-0DE399B3D329}" type="datetimeFigureOut">
              <a:rPr lang="zh-CN" altLang="en-US" smtClean="0"/>
              <a:t>2018/3/28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896E746-35B0-49FA-9E4B-47C9D78CD6DA}" type="slidenum">
              <a:rPr lang="zh-CN" altLang="en-US" smtClean="0"/>
              <a:t>‹#›</a:t>
            </a:fld>
            <a:endParaRPr lang="zh-CN" altLang="en-US"/>
          </a:p>
        </p:txBody>
      </p:sp>
    </p:spTree>
    <p:extLst>
      <p:ext uri="{BB962C8B-B14F-4D97-AF65-F5344CB8AC3E}">
        <p14:creationId xmlns:p14="http://schemas.microsoft.com/office/powerpoint/2010/main" val="89660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E2927CB-D227-4A68-9E2D-0DE399B3D329}" type="datetimeFigureOut">
              <a:rPr lang="zh-CN" altLang="en-US" smtClean="0"/>
              <a:t>2018/3/28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702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E2927CB-D227-4A68-9E2D-0DE399B3D329}" type="datetimeFigureOut">
              <a:rPr lang="zh-CN" altLang="en-US" smtClean="0"/>
              <a:t>2018/3/28</a:t>
            </a:fld>
            <a:endParaRPr lang="zh-CN" altLang="en-US"/>
          </a:p>
        </p:txBody>
      </p:sp>
      <p:sp>
        <p:nvSpPr>
          <p:cNvPr id="6" name="Footer Placeholder 5"/>
          <p:cNvSpPr>
            <a:spLocks noGrp="1"/>
          </p:cNvSpPr>
          <p:nvPr>
            <p:ph type="ftr" sz="quarter" idx="11"/>
          </p:nvPr>
        </p:nvSpPr>
        <p:spPr>
          <a:xfrm>
            <a:off x="1447382" y="318640"/>
            <a:ext cx="5541004" cy="320931"/>
          </a:xfrm>
        </p:spPr>
        <p:txBody>
          <a:bodyPr/>
          <a:lstStyle/>
          <a:p>
            <a:endParaRPr lang="zh-CN" altLang="en-US"/>
          </a:p>
        </p:txBody>
      </p:sp>
      <p:sp>
        <p:nvSpPr>
          <p:cNvPr id="7" name="Slide Number Placeholder 6"/>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314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E2927CB-D227-4A68-9E2D-0DE399B3D329}" type="datetimeFigureOut">
              <a:rPr lang="zh-CN" altLang="en-US" smtClean="0"/>
              <a:t>2018/3/28</a:t>
            </a:fld>
            <a:endParaRPr lang="zh-CN"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896E746-35B0-49FA-9E4B-47C9D78CD6DA}" type="slidenum">
              <a:rPr lang="zh-CN" altLang="en-US" smtClean="0"/>
              <a:t>‹#›</a:t>
            </a:fld>
            <a:endParaRPr lang="zh-CN"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11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82A782A-3DCD-455B-B609-37BC36FC85DA}"/>
              </a:ext>
            </a:extLst>
          </p:cNvPr>
          <p:cNvSpPr>
            <a:spLocks noGrp="1"/>
          </p:cNvSpPr>
          <p:nvPr>
            <p:ph type="ctrTitle"/>
          </p:nvPr>
        </p:nvSpPr>
        <p:spPr/>
        <p:txBody>
          <a:bodyPr>
            <a:normAutofit/>
          </a:bodyPr>
          <a:lstStyle/>
          <a:p>
            <a:r>
              <a:rPr lang="en-US" altLang="zh-CN" sz="4800" b="1" dirty="0"/>
              <a:t>CULTURAL GEOGRAPHY</a:t>
            </a:r>
            <a:endParaRPr lang="zh-CN" altLang="en-US" sz="3200" dirty="0"/>
          </a:p>
        </p:txBody>
      </p:sp>
      <p:sp>
        <p:nvSpPr>
          <p:cNvPr id="3" name="副标题 2">
            <a:extLst>
              <a:ext uri="{FF2B5EF4-FFF2-40B4-BE49-F238E27FC236}">
                <a16:creationId xmlns="" xmlns:a16="http://schemas.microsoft.com/office/drawing/2014/main" id="{68ADD145-5834-4D7B-B806-3F268E06E962}"/>
              </a:ext>
            </a:extLst>
          </p:cNvPr>
          <p:cNvSpPr>
            <a:spLocks noGrp="1"/>
          </p:cNvSpPr>
          <p:nvPr>
            <p:ph type="subTitle" idx="1"/>
          </p:nvPr>
        </p:nvSpPr>
        <p:spPr/>
        <p:txBody>
          <a:bodyPr>
            <a:normAutofit/>
          </a:bodyPr>
          <a:lstStyle/>
          <a:p>
            <a:r>
              <a:rPr lang="zh-CN" altLang="en-US" sz="2800" dirty="0"/>
              <a:t>第三章</a:t>
            </a:r>
          </a:p>
        </p:txBody>
      </p:sp>
    </p:spTree>
    <p:extLst>
      <p:ext uri="{BB962C8B-B14F-4D97-AF65-F5344CB8AC3E}">
        <p14:creationId xmlns:p14="http://schemas.microsoft.com/office/powerpoint/2010/main" val="3815144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2B233C3-CE09-42D3-AE0F-3C66B5F70CD5}"/>
              </a:ext>
            </a:extLst>
          </p:cNvPr>
          <p:cNvSpPr>
            <a:spLocks noGrp="1"/>
          </p:cNvSpPr>
          <p:nvPr>
            <p:ph type="title"/>
          </p:nvPr>
        </p:nvSpPr>
        <p:spPr/>
        <p:txBody>
          <a:bodyPr/>
          <a:lstStyle/>
          <a:p>
            <a:pPr algn="ctr"/>
            <a:r>
              <a:rPr lang="en-US" altLang="zh-CN" b="1" dirty="0"/>
              <a:t>Art</a:t>
            </a:r>
            <a:endParaRPr lang="zh-CN" altLang="en-US" dirty="0"/>
          </a:p>
        </p:txBody>
      </p:sp>
      <p:sp>
        <p:nvSpPr>
          <p:cNvPr id="3" name="内容占位符 2">
            <a:extLst>
              <a:ext uri="{FF2B5EF4-FFF2-40B4-BE49-F238E27FC236}">
                <a16:creationId xmlns="" xmlns:a16="http://schemas.microsoft.com/office/drawing/2014/main" id="{3DF27E21-4686-46ED-B57B-4DBAF914E019}"/>
              </a:ext>
            </a:extLst>
          </p:cNvPr>
          <p:cNvSpPr>
            <a:spLocks noGrp="1"/>
          </p:cNvSpPr>
          <p:nvPr>
            <p:ph idx="1"/>
          </p:nvPr>
        </p:nvSpPr>
        <p:spPr/>
        <p:txBody>
          <a:bodyPr>
            <a:normAutofit/>
          </a:bodyPr>
          <a:lstStyle/>
          <a:p>
            <a:r>
              <a:rPr lang="en-US" altLang="zh-CN" sz="2400" dirty="0"/>
              <a:t>Different artistic forms are important signs of a cultural imprint on the landscape. However, art is not a subject that the AP Human Geography Exam tests. Be able to express art’s importance as an identifier of groups and source of local pride if asked a general question on cultural landscape.</a:t>
            </a:r>
            <a:endParaRPr lang="zh-CN" altLang="en-US" sz="2400" dirty="0"/>
          </a:p>
        </p:txBody>
      </p:sp>
    </p:spTree>
    <p:extLst>
      <p:ext uri="{BB962C8B-B14F-4D97-AF65-F5344CB8AC3E}">
        <p14:creationId xmlns:p14="http://schemas.microsoft.com/office/powerpoint/2010/main" val="319059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1DC57E-298A-4920-90FD-F05D34393AA6}"/>
              </a:ext>
            </a:extLst>
          </p:cNvPr>
          <p:cNvSpPr>
            <a:spLocks noGrp="1"/>
          </p:cNvSpPr>
          <p:nvPr>
            <p:ph type="title"/>
          </p:nvPr>
        </p:nvSpPr>
        <p:spPr/>
        <p:txBody>
          <a:bodyPr/>
          <a:lstStyle/>
          <a:p>
            <a:pPr algn="ctr"/>
            <a:r>
              <a:rPr lang="en-US" altLang="zh-CN" b="1" dirty="0"/>
              <a:t>Architecture</a:t>
            </a:r>
            <a:endParaRPr lang="zh-CN" altLang="en-US" dirty="0"/>
          </a:p>
        </p:txBody>
      </p:sp>
      <p:sp>
        <p:nvSpPr>
          <p:cNvPr id="3" name="内容占位符 2">
            <a:extLst>
              <a:ext uri="{FF2B5EF4-FFF2-40B4-BE49-F238E27FC236}">
                <a16:creationId xmlns="" xmlns:a16="http://schemas.microsoft.com/office/drawing/2014/main" id="{05C4D1BA-8BE1-484E-91F2-05384732CA54}"/>
              </a:ext>
            </a:extLst>
          </p:cNvPr>
          <p:cNvSpPr>
            <a:spLocks noGrp="1"/>
          </p:cNvSpPr>
          <p:nvPr>
            <p:ph idx="1"/>
          </p:nvPr>
        </p:nvSpPr>
        <p:spPr/>
        <p:txBody>
          <a:bodyPr>
            <a:normAutofit/>
          </a:bodyPr>
          <a:lstStyle/>
          <a:p>
            <a:r>
              <a:rPr lang="en-US" altLang="zh-CN" sz="2400" dirty="0"/>
              <a:t>Unlike art, architecture questions have appeared on the exam, so you need to be aware of a number of architectural styles. Housing types and religious buildings are especially relevant. These questions are most likely going to fall in the multiple-choice section of the exam and will have a picture or diagram to examine or decipher</a:t>
            </a:r>
            <a:r>
              <a:rPr lang="zh-CN" altLang="en-US" sz="2400" dirty="0"/>
              <a:t>（解译）</a:t>
            </a:r>
            <a:r>
              <a:rPr lang="en-US" altLang="zh-CN" sz="2400" dirty="0"/>
              <a:t>.</a:t>
            </a:r>
            <a:endParaRPr lang="zh-CN" altLang="en-US" sz="2400" dirty="0"/>
          </a:p>
        </p:txBody>
      </p:sp>
    </p:spTree>
    <p:extLst>
      <p:ext uri="{BB962C8B-B14F-4D97-AF65-F5344CB8AC3E}">
        <p14:creationId xmlns:p14="http://schemas.microsoft.com/office/powerpoint/2010/main" val="1338668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3093083-D9A8-467C-AC60-6439473817D0}"/>
              </a:ext>
            </a:extLst>
          </p:cNvPr>
          <p:cNvSpPr>
            <a:spLocks noGrp="1"/>
          </p:cNvSpPr>
          <p:nvPr>
            <p:ph type="title"/>
          </p:nvPr>
        </p:nvSpPr>
        <p:spPr/>
        <p:txBody>
          <a:bodyPr/>
          <a:lstStyle/>
          <a:p>
            <a:pPr algn="ctr"/>
            <a:r>
              <a:rPr lang="en-US" altLang="zh-CN" b="1" dirty="0"/>
              <a:t>Concepts</a:t>
            </a:r>
            <a:endParaRPr lang="zh-CN" altLang="en-US" dirty="0"/>
          </a:p>
        </p:txBody>
      </p:sp>
      <p:sp>
        <p:nvSpPr>
          <p:cNvPr id="3" name="内容占位符 2">
            <a:extLst>
              <a:ext uri="{FF2B5EF4-FFF2-40B4-BE49-F238E27FC236}">
                <a16:creationId xmlns="" xmlns:a16="http://schemas.microsoft.com/office/drawing/2014/main" id="{EAE3DC28-AE3D-4CFA-8CA8-DBA36C470DEB}"/>
              </a:ext>
            </a:extLst>
          </p:cNvPr>
          <p:cNvSpPr>
            <a:spLocks noGrp="1"/>
          </p:cNvSpPr>
          <p:nvPr>
            <p:ph idx="1"/>
          </p:nvPr>
        </p:nvSpPr>
        <p:spPr/>
        <p:txBody>
          <a:bodyPr>
            <a:normAutofit/>
          </a:bodyPr>
          <a:lstStyle/>
          <a:p>
            <a:r>
              <a:rPr lang="en-US" altLang="zh-CN" sz="2400" dirty="0"/>
              <a:t>Within the </a:t>
            </a:r>
            <a:r>
              <a:rPr lang="en-US" altLang="zh-CN" sz="2400" b="1" dirty="0"/>
              <a:t>built environment </a:t>
            </a:r>
            <a:r>
              <a:rPr lang="en-US" altLang="zh-CN" sz="2400" dirty="0"/>
              <a:t>of the human landscape, we find a multitude of </a:t>
            </a:r>
            <a:r>
              <a:rPr lang="en-US" altLang="zh-CN" sz="2400" b="1" dirty="0"/>
              <a:t>architectural forms </a:t>
            </a:r>
            <a:r>
              <a:rPr lang="en-US" altLang="zh-CN" sz="2400" dirty="0"/>
              <a:t>that are the product of cultural influence. </a:t>
            </a:r>
          </a:p>
          <a:p>
            <a:r>
              <a:rPr lang="en-US" altLang="zh-CN" sz="2400" dirty="0"/>
              <a:t>When new buildings are constructed, much news is made over innovative designs in </a:t>
            </a:r>
            <a:r>
              <a:rPr lang="en-US" altLang="zh-CN" sz="2400" b="1" dirty="0"/>
              <a:t>modern </a:t>
            </a:r>
            <a:r>
              <a:rPr lang="en-US" altLang="zh-CN" sz="2400" dirty="0"/>
              <a:t>and </a:t>
            </a:r>
            <a:r>
              <a:rPr lang="en-US" altLang="zh-CN" sz="2400" b="1" dirty="0"/>
              <a:t>contemporary architecture</a:t>
            </a:r>
            <a:r>
              <a:rPr lang="en-US" altLang="zh-CN" sz="2400" dirty="0"/>
              <a:t>. This is in contrast to the existing forms of </a:t>
            </a:r>
            <a:r>
              <a:rPr lang="en-US" altLang="zh-CN" sz="2400" b="1" dirty="0"/>
              <a:t>traditional architecture, </a:t>
            </a:r>
            <a:r>
              <a:rPr lang="en-US" altLang="zh-CN" sz="2400" dirty="0"/>
              <a:t>some of which has been used for centuries.</a:t>
            </a:r>
            <a:endParaRPr lang="zh-CN" altLang="en-US" sz="2400" dirty="0"/>
          </a:p>
        </p:txBody>
      </p:sp>
    </p:spTree>
    <p:extLst>
      <p:ext uri="{BB962C8B-B14F-4D97-AF65-F5344CB8AC3E}">
        <p14:creationId xmlns:p14="http://schemas.microsoft.com/office/powerpoint/2010/main" val="715564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ACAD3B-9176-49F5-976E-7938F6F05347}"/>
              </a:ext>
            </a:extLst>
          </p:cNvPr>
          <p:cNvSpPr>
            <a:spLocks noGrp="1"/>
          </p:cNvSpPr>
          <p:nvPr>
            <p:ph type="title"/>
          </p:nvPr>
        </p:nvSpPr>
        <p:spPr/>
        <p:txBody>
          <a:bodyPr/>
          <a:lstStyle/>
          <a:p>
            <a:pPr algn="ctr"/>
            <a:r>
              <a:rPr lang="en-US" altLang="zh-CN" b="1" dirty="0"/>
              <a:t>Modern Architecture</a:t>
            </a:r>
            <a:endParaRPr lang="zh-CN" altLang="en-US" dirty="0"/>
          </a:p>
        </p:txBody>
      </p:sp>
      <p:sp>
        <p:nvSpPr>
          <p:cNvPr id="3" name="内容占位符 2">
            <a:extLst>
              <a:ext uri="{FF2B5EF4-FFF2-40B4-BE49-F238E27FC236}">
                <a16:creationId xmlns="" xmlns:a16="http://schemas.microsoft.com/office/drawing/2014/main" id="{6E60B069-409A-4E26-916F-BF90E0863420}"/>
              </a:ext>
            </a:extLst>
          </p:cNvPr>
          <p:cNvSpPr>
            <a:spLocks noGrp="1"/>
          </p:cNvSpPr>
          <p:nvPr>
            <p:ph idx="1"/>
          </p:nvPr>
        </p:nvSpPr>
        <p:spPr/>
        <p:txBody>
          <a:bodyPr/>
          <a:lstStyle/>
          <a:p>
            <a:r>
              <a:rPr lang="en-US" altLang="zh-CN" dirty="0"/>
              <a:t>As in the art world, architects have a distinct modern period of architecture which differs from new, or shall we say contemporary, forms. Be specific when describing a home or building type. </a:t>
            </a:r>
            <a:r>
              <a:rPr lang="en-US" altLang="zh-CN" i="1" dirty="0"/>
              <a:t>Modern </a:t>
            </a:r>
            <a:r>
              <a:rPr lang="en-US" altLang="zh-CN" dirty="0"/>
              <a:t>means architecture developed during the twentieth century that expresses geometric</a:t>
            </a:r>
            <a:r>
              <a:rPr lang="zh-CN" altLang="en-US" dirty="0"/>
              <a:t>（几何的）</a:t>
            </a:r>
            <a:r>
              <a:rPr lang="en-US" altLang="zh-CN" dirty="0"/>
              <a:t>, ordered forms such as the 1950s homes of Frank Lloyd Wright (seen below) or the rectangular steel and glass skyscrapers built in the 1970s and 1980s.</a:t>
            </a:r>
            <a:endParaRPr lang="zh-CN" altLang="en-US" dirty="0"/>
          </a:p>
        </p:txBody>
      </p:sp>
      <p:pic>
        <p:nvPicPr>
          <p:cNvPr id="5" name="图片 4">
            <a:extLst>
              <a:ext uri="{FF2B5EF4-FFF2-40B4-BE49-F238E27FC236}">
                <a16:creationId xmlns="" xmlns:a16="http://schemas.microsoft.com/office/drawing/2014/main" id="{ACE25C54-BB03-47F7-B64A-0820F0F700DE}"/>
              </a:ext>
            </a:extLst>
          </p:cNvPr>
          <p:cNvPicPr>
            <a:picLocks noChangeAspect="1"/>
          </p:cNvPicPr>
          <p:nvPr/>
        </p:nvPicPr>
        <p:blipFill>
          <a:blip r:embed="rId2"/>
          <a:stretch>
            <a:fillRect/>
          </a:stretch>
        </p:blipFill>
        <p:spPr>
          <a:xfrm>
            <a:off x="2807828" y="4171481"/>
            <a:ext cx="6576344" cy="2589727"/>
          </a:xfrm>
          <a:prstGeom prst="rect">
            <a:avLst/>
          </a:prstGeom>
        </p:spPr>
      </p:pic>
    </p:spTree>
    <p:extLst>
      <p:ext uri="{BB962C8B-B14F-4D97-AF65-F5344CB8AC3E}">
        <p14:creationId xmlns:p14="http://schemas.microsoft.com/office/powerpoint/2010/main" val="281100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36CD560-5376-4781-8682-08A812367CA4}"/>
              </a:ext>
            </a:extLst>
          </p:cNvPr>
          <p:cNvSpPr>
            <a:spLocks noGrp="1"/>
          </p:cNvSpPr>
          <p:nvPr>
            <p:ph type="title"/>
          </p:nvPr>
        </p:nvSpPr>
        <p:spPr/>
        <p:txBody>
          <a:bodyPr/>
          <a:lstStyle/>
          <a:p>
            <a:pPr algn="ctr"/>
            <a:r>
              <a:rPr lang="en-US" altLang="zh-CN" b="1" dirty="0"/>
              <a:t>contemporary</a:t>
            </a:r>
            <a:r>
              <a:rPr lang="en-US" altLang="zh-CN" b="1" i="1" dirty="0"/>
              <a:t> </a:t>
            </a:r>
            <a:r>
              <a:rPr lang="en-US" altLang="zh-CN" b="1" dirty="0"/>
              <a:t>architecture</a:t>
            </a:r>
            <a:endParaRPr lang="zh-CN" altLang="en-US" b="1" dirty="0"/>
          </a:p>
        </p:txBody>
      </p:sp>
      <p:sp>
        <p:nvSpPr>
          <p:cNvPr id="3" name="内容占位符 2">
            <a:extLst>
              <a:ext uri="{FF2B5EF4-FFF2-40B4-BE49-F238E27FC236}">
                <a16:creationId xmlns="" xmlns:a16="http://schemas.microsoft.com/office/drawing/2014/main" id="{841134B8-D8F9-4C2C-B161-25F3E8B6B5E6}"/>
              </a:ext>
            </a:extLst>
          </p:cNvPr>
          <p:cNvSpPr>
            <a:spLocks noGrp="1"/>
          </p:cNvSpPr>
          <p:nvPr>
            <p:ph idx="1"/>
          </p:nvPr>
        </p:nvSpPr>
        <p:spPr/>
        <p:txBody>
          <a:bodyPr>
            <a:normAutofit/>
          </a:bodyPr>
          <a:lstStyle/>
          <a:p>
            <a:r>
              <a:rPr lang="en-US" altLang="zh-CN" dirty="0"/>
              <a:t>In contrast, the </a:t>
            </a:r>
            <a:r>
              <a:rPr lang="en-US" altLang="zh-CN" i="1" dirty="0"/>
              <a:t>contemporary </a:t>
            </a:r>
            <a:r>
              <a:rPr lang="en-US" altLang="zh-CN" dirty="0"/>
              <a:t>architecture of the present is more organic, with the use of curvature</a:t>
            </a:r>
            <a:r>
              <a:rPr lang="zh-CN" altLang="en-US" dirty="0"/>
              <a:t>（弯曲）</a:t>
            </a:r>
            <a:r>
              <a:rPr lang="en-US" altLang="zh-CN" dirty="0"/>
              <a:t>. </a:t>
            </a:r>
            <a:r>
              <a:rPr lang="en-US" altLang="zh-CN" b="1" dirty="0"/>
              <a:t>Postmodern </a:t>
            </a:r>
            <a:r>
              <a:rPr lang="en-US" altLang="zh-CN" dirty="0"/>
              <a:t>is a category within contemporary that means that the design abandons use of blocky rectilinear shapes in favor of wavy, crystalline, or bending shapes in the form of the home or building. Contemporary architecture can also incorporate </a:t>
            </a:r>
            <a:r>
              <a:rPr lang="en-US" altLang="zh-CN" b="1" dirty="0"/>
              <a:t>green energy </a:t>
            </a:r>
            <a:r>
              <a:rPr lang="en-US" altLang="zh-CN" dirty="0"/>
              <a:t>technologies, </a:t>
            </a:r>
            <a:r>
              <a:rPr lang="en-US" altLang="zh-CN" b="1" dirty="0"/>
              <a:t>recycled materials</a:t>
            </a:r>
            <a:r>
              <a:rPr lang="en-US" altLang="zh-CN" dirty="0"/>
              <a:t>, or non-traditional materials like metal sheeting</a:t>
            </a:r>
            <a:r>
              <a:rPr lang="zh-CN" altLang="en-US" dirty="0"/>
              <a:t>（薄片）</a:t>
            </a:r>
            <a:r>
              <a:rPr lang="en-US" altLang="zh-CN" dirty="0"/>
              <a:t> on the exterior. This is exemplified in the Frank Gehry design of the Guggenheim Museum in Bilbao, Spain, or the Walt Disney Theater</a:t>
            </a:r>
            <a:r>
              <a:rPr lang="zh-CN" altLang="en-US" dirty="0"/>
              <a:t>（华特迪士尼剧院）</a:t>
            </a:r>
            <a:r>
              <a:rPr lang="en-US" altLang="zh-CN" dirty="0"/>
              <a:t> in Los Angeles (seen below).</a:t>
            </a:r>
            <a:endParaRPr lang="zh-CN" altLang="en-US" dirty="0"/>
          </a:p>
        </p:txBody>
      </p:sp>
    </p:spTree>
    <p:extLst>
      <p:ext uri="{BB962C8B-B14F-4D97-AF65-F5344CB8AC3E}">
        <p14:creationId xmlns:p14="http://schemas.microsoft.com/office/powerpoint/2010/main" val="2714504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30470CE-763A-4B75-BA98-9B45FF8A73C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 xmlns:a16="http://schemas.microsoft.com/office/drawing/2014/main" id="{47E69480-FC4C-4755-A01D-E91ECC41C747}"/>
              </a:ext>
            </a:extLst>
          </p:cNvPr>
          <p:cNvSpPr>
            <a:spLocks noGrp="1"/>
          </p:cNvSpPr>
          <p:nvPr>
            <p:ph idx="1"/>
          </p:nvPr>
        </p:nvSpPr>
        <p:spPr/>
        <p:txBody>
          <a:bodyPr/>
          <a:lstStyle/>
          <a:p>
            <a:endParaRPr lang="zh-CN" altLang="en-US"/>
          </a:p>
        </p:txBody>
      </p:sp>
      <p:pic>
        <p:nvPicPr>
          <p:cNvPr id="4" name="图片 3">
            <a:extLst>
              <a:ext uri="{FF2B5EF4-FFF2-40B4-BE49-F238E27FC236}">
                <a16:creationId xmlns="" xmlns:a16="http://schemas.microsoft.com/office/drawing/2014/main" id="{B043790B-0B2D-4527-B27B-FF01BEE5238D}"/>
              </a:ext>
            </a:extLst>
          </p:cNvPr>
          <p:cNvPicPr>
            <a:picLocks noChangeAspect="1"/>
          </p:cNvPicPr>
          <p:nvPr/>
        </p:nvPicPr>
        <p:blipFill>
          <a:blip r:embed="rId2"/>
          <a:stretch>
            <a:fillRect/>
          </a:stretch>
        </p:blipFill>
        <p:spPr>
          <a:xfrm>
            <a:off x="1381073" y="1186904"/>
            <a:ext cx="9429854" cy="5485445"/>
          </a:xfrm>
          <a:prstGeom prst="rect">
            <a:avLst/>
          </a:prstGeom>
        </p:spPr>
      </p:pic>
    </p:spTree>
    <p:extLst>
      <p:ext uri="{BB962C8B-B14F-4D97-AF65-F5344CB8AC3E}">
        <p14:creationId xmlns:p14="http://schemas.microsoft.com/office/powerpoint/2010/main" val="1747803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D0B0AD5-A854-4E77-8091-6D7948059A8B}"/>
              </a:ext>
            </a:extLst>
          </p:cNvPr>
          <p:cNvSpPr>
            <a:spLocks noGrp="1"/>
          </p:cNvSpPr>
          <p:nvPr>
            <p:ph type="title"/>
          </p:nvPr>
        </p:nvSpPr>
        <p:spPr/>
        <p:txBody>
          <a:bodyPr/>
          <a:lstStyle/>
          <a:p>
            <a:pPr algn="ctr"/>
            <a:r>
              <a:rPr lang="en-US" altLang="zh-CN" b="1" dirty="0"/>
              <a:t>Traditional Architecture</a:t>
            </a:r>
            <a:endParaRPr lang="zh-CN" altLang="en-US" dirty="0"/>
          </a:p>
        </p:txBody>
      </p:sp>
      <p:sp>
        <p:nvSpPr>
          <p:cNvPr id="3" name="内容占位符 2">
            <a:extLst>
              <a:ext uri="{FF2B5EF4-FFF2-40B4-BE49-F238E27FC236}">
                <a16:creationId xmlns="" xmlns:a16="http://schemas.microsoft.com/office/drawing/2014/main" id="{73D937D4-F037-4546-875C-6581C398C61B}"/>
              </a:ext>
            </a:extLst>
          </p:cNvPr>
          <p:cNvSpPr>
            <a:spLocks noGrp="1"/>
          </p:cNvSpPr>
          <p:nvPr>
            <p:ph idx="1"/>
          </p:nvPr>
        </p:nvSpPr>
        <p:spPr/>
        <p:txBody>
          <a:bodyPr>
            <a:normAutofit lnSpcReduction="10000"/>
          </a:bodyPr>
          <a:lstStyle/>
          <a:p>
            <a:r>
              <a:rPr lang="en-US" altLang="zh-CN" dirty="0"/>
              <a:t>Traditional architecture can express one of two patterns in building type. One form of traditional architecture seen in new </a:t>
            </a:r>
            <a:r>
              <a:rPr lang="en-US" altLang="zh-CN" b="1" dirty="0"/>
              <a:t>commercial buildings </a:t>
            </a:r>
            <a:r>
              <a:rPr lang="en-US" altLang="zh-CN" dirty="0"/>
              <a:t>incorporates the efficiency and simplicity of modern architecture into a standard building design with squared</a:t>
            </a:r>
            <a:r>
              <a:rPr lang="zh-CN" altLang="en-US" dirty="0"/>
              <a:t>（方格的） </a:t>
            </a:r>
            <a:r>
              <a:rPr lang="en-US" altLang="zh-CN" dirty="0"/>
              <a:t>walls and utilizes traditional materials stone, brick, steel and glass. </a:t>
            </a:r>
          </a:p>
          <a:p>
            <a:r>
              <a:rPr lang="en-US" altLang="zh-CN" dirty="0"/>
              <a:t>The other expression of traditional architecture seen in </a:t>
            </a:r>
            <a:r>
              <a:rPr lang="en-US" altLang="zh-CN" b="1" dirty="0"/>
              <a:t>housing </a:t>
            </a:r>
            <a:r>
              <a:rPr lang="en-US" altLang="zh-CN" dirty="0"/>
              <a:t>based upon </a:t>
            </a:r>
            <a:r>
              <a:rPr lang="en-US" altLang="zh-CN" b="1" dirty="0"/>
              <a:t>folk house</a:t>
            </a:r>
            <a:r>
              <a:rPr lang="zh-CN" altLang="en-US" b="1" dirty="0"/>
              <a:t>（民居）</a:t>
            </a:r>
            <a:r>
              <a:rPr lang="en-US" altLang="zh-CN" b="1" dirty="0"/>
              <a:t> </a:t>
            </a:r>
            <a:r>
              <a:rPr lang="en-US" altLang="zh-CN" dirty="0"/>
              <a:t>designs from different regions of the country. New homes built today often incorporate more than one element of folk house design like a hybrid Swiss chalet–Williamsburg-style home covered in </a:t>
            </a:r>
            <a:r>
              <a:rPr lang="en-US" altLang="zh-CN" dirty="0" smtClean="0"/>
              <a:t>stucco</a:t>
            </a:r>
            <a:r>
              <a:rPr lang="zh-CN" altLang="en-US" dirty="0" smtClean="0"/>
              <a:t>（灰泥）</a:t>
            </a:r>
            <a:r>
              <a:rPr lang="en-US" altLang="zh-CN" dirty="0" smtClean="0"/>
              <a:t>, </a:t>
            </a:r>
            <a:r>
              <a:rPr lang="en-US" altLang="zh-CN" dirty="0"/>
              <a:t>with a clay </a:t>
            </a:r>
            <a:r>
              <a:rPr lang="en-US" altLang="zh-CN" dirty="0" smtClean="0"/>
              <a:t>tile</a:t>
            </a:r>
            <a:r>
              <a:rPr lang="zh-CN" altLang="en-US" dirty="0" smtClean="0"/>
              <a:t>（陶土瓦）</a:t>
            </a:r>
            <a:r>
              <a:rPr lang="en-US" altLang="zh-CN" dirty="0" smtClean="0"/>
              <a:t> </a:t>
            </a:r>
            <a:r>
              <a:rPr lang="en-US" altLang="zh-CN" dirty="0"/>
              <a:t>roof. Let’s go over the basic </a:t>
            </a:r>
            <a:r>
              <a:rPr lang="en-US" altLang="zh-CN" b="1" dirty="0"/>
              <a:t>traditional housing style </a:t>
            </a:r>
            <a:r>
              <a:rPr lang="en-US" altLang="zh-CN" dirty="0"/>
              <a:t>forms that could appear on the exam.</a:t>
            </a:r>
            <a:endParaRPr lang="zh-CN" altLang="en-US" dirty="0"/>
          </a:p>
        </p:txBody>
      </p:sp>
    </p:spTree>
    <p:extLst>
      <p:ext uri="{BB962C8B-B14F-4D97-AF65-F5344CB8AC3E}">
        <p14:creationId xmlns:p14="http://schemas.microsoft.com/office/powerpoint/2010/main" val="2518571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13A8C93-95D7-45FF-B2AE-44A8A71755C1}"/>
              </a:ext>
            </a:extLst>
          </p:cNvPr>
          <p:cNvSpPr>
            <a:spLocks noGrp="1"/>
          </p:cNvSpPr>
          <p:nvPr>
            <p:ph type="title"/>
          </p:nvPr>
        </p:nvSpPr>
        <p:spPr/>
        <p:txBody>
          <a:bodyPr/>
          <a:lstStyle/>
          <a:p>
            <a:pPr algn="ctr"/>
            <a:r>
              <a:rPr lang="en-US" altLang="zh-CN" b="1" dirty="0"/>
              <a:t>Housing Types</a:t>
            </a:r>
            <a:endParaRPr lang="zh-CN" altLang="en-US" dirty="0"/>
          </a:p>
        </p:txBody>
      </p:sp>
      <p:sp>
        <p:nvSpPr>
          <p:cNvPr id="3" name="内容占位符 2">
            <a:extLst>
              <a:ext uri="{FF2B5EF4-FFF2-40B4-BE49-F238E27FC236}">
                <a16:creationId xmlns="" xmlns:a16="http://schemas.microsoft.com/office/drawing/2014/main" id="{9B9BB3B4-572B-45FF-AE31-3ABA354C37D6}"/>
              </a:ext>
            </a:extLst>
          </p:cNvPr>
          <p:cNvSpPr>
            <a:spLocks noGrp="1"/>
          </p:cNvSpPr>
          <p:nvPr>
            <p:ph idx="1"/>
          </p:nvPr>
        </p:nvSpPr>
        <p:spPr/>
        <p:txBody>
          <a:bodyPr>
            <a:normAutofit/>
          </a:bodyPr>
          <a:lstStyle/>
          <a:p>
            <a:r>
              <a:rPr lang="en-US" altLang="zh-CN" sz="2400" b="1" dirty="0"/>
              <a:t>New England: </a:t>
            </a:r>
            <a:r>
              <a:rPr lang="en-US" altLang="zh-CN" sz="2400" dirty="0"/>
              <a:t>Small one-story pitched</a:t>
            </a:r>
            <a:r>
              <a:rPr lang="zh-CN" altLang="en-US" sz="2400" dirty="0"/>
              <a:t>（倾斜的）</a:t>
            </a:r>
            <a:r>
              <a:rPr lang="en-US" altLang="zh-CN" sz="2400" dirty="0"/>
              <a:t> roof “</a:t>
            </a:r>
            <a:r>
              <a:rPr lang="en-US" altLang="zh-CN" sz="2400" b="1" dirty="0"/>
              <a:t>Cape Cod</a:t>
            </a:r>
            <a:r>
              <a:rPr lang="en-US" altLang="zh-CN" sz="2400" dirty="0"/>
              <a:t>” style or the irregular roof “</a:t>
            </a:r>
            <a:r>
              <a:rPr lang="en-US" altLang="zh-CN" sz="2400" b="1" dirty="0"/>
              <a:t>Salt Box</a:t>
            </a:r>
            <a:r>
              <a:rPr lang="en-US" altLang="zh-CN" sz="2400" dirty="0"/>
              <a:t>” with one long pitched roof in front and a sort of low-angle roof in back (seen below).</a:t>
            </a:r>
            <a:endParaRPr lang="zh-CN" altLang="en-US" sz="2400" dirty="0"/>
          </a:p>
        </p:txBody>
      </p:sp>
      <p:pic>
        <p:nvPicPr>
          <p:cNvPr id="4" name="图片 3">
            <a:extLst>
              <a:ext uri="{FF2B5EF4-FFF2-40B4-BE49-F238E27FC236}">
                <a16:creationId xmlns="" xmlns:a16="http://schemas.microsoft.com/office/drawing/2014/main" id="{09929907-51DF-44B9-9B4B-D97225044981}"/>
              </a:ext>
            </a:extLst>
          </p:cNvPr>
          <p:cNvPicPr>
            <a:picLocks noChangeAspect="1"/>
          </p:cNvPicPr>
          <p:nvPr/>
        </p:nvPicPr>
        <p:blipFill>
          <a:blip r:embed="rId2"/>
          <a:stretch>
            <a:fillRect/>
          </a:stretch>
        </p:blipFill>
        <p:spPr>
          <a:xfrm>
            <a:off x="3638084" y="3356957"/>
            <a:ext cx="4915832" cy="3413317"/>
          </a:xfrm>
          <a:prstGeom prst="rect">
            <a:avLst/>
          </a:prstGeom>
        </p:spPr>
      </p:pic>
    </p:spTree>
    <p:extLst>
      <p:ext uri="{BB962C8B-B14F-4D97-AF65-F5344CB8AC3E}">
        <p14:creationId xmlns:p14="http://schemas.microsoft.com/office/powerpoint/2010/main" val="1439702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EBDCB0A-2C81-4D43-A1A7-3A64E8DF8079}"/>
              </a:ext>
            </a:extLst>
          </p:cNvPr>
          <p:cNvSpPr>
            <a:spLocks noGrp="1"/>
          </p:cNvSpPr>
          <p:nvPr>
            <p:ph type="title"/>
          </p:nvPr>
        </p:nvSpPr>
        <p:spPr/>
        <p:txBody>
          <a:bodyPr/>
          <a:lstStyle/>
          <a:p>
            <a:pPr algn="ctr"/>
            <a:r>
              <a:rPr lang="en-US" altLang="zh-CN" b="1" dirty="0"/>
              <a:t>Federalist or </a:t>
            </a:r>
            <a:r>
              <a:rPr lang="en-US" altLang="zh-CN" b="1" dirty="0" smtClean="0"/>
              <a:t>Georgian</a:t>
            </a:r>
            <a:br>
              <a:rPr lang="en-US" altLang="zh-CN" b="1" dirty="0" smtClean="0"/>
            </a:br>
            <a:r>
              <a:rPr lang="zh-CN" altLang="en-US" b="1" dirty="0"/>
              <a:t>乔治亚</a:t>
            </a:r>
            <a:endParaRPr lang="zh-CN" altLang="en-US" dirty="0"/>
          </a:p>
        </p:txBody>
      </p:sp>
      <p:sp>
        <p:nvSpPr>
          <p:cNvPr id="3" name="内容占位符 2">
            <a:extLst>
              <a:ext uri="{FF2B5EF4-FFF2-40B4-BE49-F238E27FC236}">
                <a16:creationId xmlns="" xmlns:a16="http://schemas.microsoft.com/office/drawing/2014/main" id="{EDBD3A7A-3C58-4C57-A074-17E0279AB982}"/>
              </a:ext>
            </a:extLst>
          </p:cNvPr>
          <p:cNvSpPr>
            <a:spLocks noGrp="1"/>
          </p:cNvSpPr>
          <p:nvPr>
            <p:ph idx="1"/>
          </p:nvPr>
        </p:nvSpPr>
        <p:spPr/>
        <p:txBody>
          <a:bodyPr>
            <a:normAutofit/>
          </a:bodyPr>
          <a:lstStyle/>
          <a:p>
            <a:r>
              <a:rPr lang="en-US" altLang="zh-CN" sz="2400" b="1" dirty="0"/>
              <a:t>Federalist or </a:t>
            </a:r>
            <a:r>
              <a:rPr lang="en-US" altLang="zh-CN" sz="2400" b="1" dirty="0" smtClean="0"/>
              <a:t>Georgian: </a:t>
            </a:r>
            <a:r>
              <a:rPr lang="en-US" altLang="zh-CN" sz="2400" dirty="0" smtClean="0"/>
              <a:t>Refers </a:t>
            </a:r>
            <a:r>
              <a:rPr lang="en-US" altLang="zh-CN" sz="2400" dirty="0"/>
              <a:t>to the housing styles of the late 1700s and early 1800s in Anglo-America. These are often two- or three-story urban townhomes connected to one another. Architectural elements around windows and rooflines feature classical Greek and Roman designs and stone carvings. As stand-alone buildings, these are symmetrical homes with central doorways and equal numbers of windows on each side of the house (seen below).</a:t>
            </a:r>
            <a:endParaRPr lang="zh-CN" altLang="en-US" sz="2400" dirty="0"/>
          </a:p>
        </p:txBody>
      </p:sp>
    </p:spTree>
    <p:extLst>
      <p:ext uri="{BB962C8B-B14F-4D97-AF65-F5344CB8AC3E}">
        <p14:creationId xmlns:p14="http://schemas.microsoft.com/office/powerpoint/2010/main" val="3047685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357E2EB-ACDE-46A4-8F10-6893BE11C94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 xmlns:a16="http://schemas.microsoft.com/office/drawing/2014/main" id="{02C961B4-D59E-4288-B925-8549F3B49927}"/>
              </a:ext>
            </a:extLst>
          </p:cNvPr>
          <p:cNvSpPr>
            <a:spLocks noGrp="1"/>
          </p:cNvSpPr>
          <p:nvPr>
            <p:ph idx="1"/>
          </p:nvPr>
        </p:nvSpPr>
        <p:spPr/>
        <p:txBody>
          <a:bodyPr/>
          <a:lstStyle/>
          <a:p>
            <a:endParaRPr lang="zh-CN" altLang="en-US"/>
          </a:p>
        </p:txBody>
      </p:sp>
      <p:pic>
        <p:nvPicPr>
          <p:cNvPr id="4" name="图片 3">
            <a:extLst>
              <a:ext uri="{FF2B5EF4-FFF2-40B4-BE49-F238E27FC236}">
                <a16:creationId xmlns="" xmlns:a16="http://schemas.microsoft.com/office/drawing/2014/main" id="{B97AF1A6-38E9-4FDC-B83E-26E1470BBC64}"/>
              </a:ext>
            </a:extLst>
          </p:cNvPr>
          <p:cNvPicPr>
            <a:picLocks noChangeAspect="1"/>
          </p:cNvPicPr>
          <p:nvPr/>
        </p:nvPicPr>
        <p:blipFill>
          <a:blip r:embed="rId2"/>
          <a:stretch>
            <a:fillRect/>
          </a:stretch>
        </p:blipFill>
        <p:spPr>
          <a:xfrm>
            <a:off x="2565670" y="1230846"/>
            <a:ext cx="7060660" cy="5485838"/>
          </a:xfrm>
          <a:prstGeom prst="rect">
            <a:avLst/>
          </a:prstGeom>
        </p:spPr>
      </p:pic>
    </p:spTree>
    <p:extLst>
      <p:ext uri="{BB962C8B-B14F-4D97-AF65-F5344CB8AC3E}">
        <p14:creationId xmlns:p14="http://schemas.microsoft.com/office/powerpoint/2010/main" val="3584372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30A1234-57C5-46C7-A0C6-6290DB1FC58D}"/>
              </a:ext>
            </a:extLst>
          </p:cNvPr>
          <p:cNvSpPr>
            <a:spLocks noGrp="1"/>
          </p:cNvSpPr>
          <p:nvPr>
            <p:ph type="title"/>
          </p:nvPr>
        </p:nvSpPr>
        <p:spPr/>
        <p:txBody>
          <a:bodyPr/>
          <a:lstStyle/>
          <a:p>
            <a:r>
              <a:rPr lang="en-US" altLang="zh-CN" b="1" dirty="0"/>
              <a:t>CHAPTER OUTLINE</a:t>
            </a:r>
            <a:endParaRPr lang="zh-CN" altLang="en-US" dirty="0"/>
          </a:p>
        </p:txBody>
      </p:sp>
      <p:sp>
        <p:nvSpPr>
          <p:cNvPr id="3" name="内容占位符 2">
            <a:extLst>
              <a:ext uri="{FF2B5EF4-FFF2-40B4-BE49-F238E27FC236}">
                <a16:creationId xmlns="" xmlns:a16="http://schemas.microsoft.com/office/drawing/2014/main" id="{53205212-F197-45C0-ADB0-CAF18A5B29E5}"/>
              </a:ext>
            </a:extLst>
          </p:cNvPr>
          <p:cNvSpPr>
            <a:spLocks noGrp="1"/>
          </p:cNvSpPr>
          <p:nvPr>
            <p:ph idx="1"/>
          </p:nvPr>
        </p:nvSpPr>
        <p:spPr>
          <a:xfrm>
            <a:off x="1451579" y="2015732"/>
            <a:ext cx="9603275" cy="4036725"/>
          </a:xfrm>
        </p:spPr>
        <p:txBody>
          <a:bodyPr>
            <a:normAutofit lnSpcReduction="10000"/>
          </a:bodyPr>
          <a:lstStyle/>
          <a:p>
            <a:r>
              <a:rPr lang="en-US" altLang="zh-CN" sz="2400" dirty="0"/>
              <a:t>This chapter is intended to help you better understand the diversity of cultures across the globe. </a:t>
            </a:r>
          </a:p>
          <a:p>
            <a:r>
              <a:rPr lang="en-US" altLang="zh-CN" sz="2400" dirty="0"/>
              <a:t>First, the chapter presents the various components of culture. Then each component is described in terms of its relevance to the AP Human Geography Exam. Each component is detailed with examples both domestic and international. </a:t>
            </a:r>
          </a:p>
          <a:p>
            <a:r>
              <a:rPr lang="en-US" altLang="zh-CN" sz="2400" dirty="0"/>
              <a:t>This is followed by discussions on the spatial aspects of cultural identity, cultural change, adaptation, globalization, and conflicts based on cultural differences.</a:t>
            </a:r>
            <a:endParaRPr lang="zh-CN" altLang="en-US" sz="2400" dirty="0"/>
          </a:p>
        </p:txBody>
      </p:sp>
    </p:spTree>
    <p:extLst>
      <p:ext uri="{BB962C8B-B14F-4D97-AF65-F5344CB8AC3E}">
        <p14:creationId xmlns:p14="http://schemas.microsoft.com/office/powerpoint/2010/main" val="680914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246E6CB-2860-4783-A74F-9B3CA5F6F9AC}"/>
              </a:ext>
            </a:extLst>
          </p:cNvPr>
          <p:cNvSpPr>
            <a:spLocks noGrp="1"/>
          </p:cNvSpPr>
          <p:nvPr>
            <p:ph type="title"/>
          </p:nvPr>
        </p:nvSpPr>
        <p:spPr/>
        <p:txBody>
          <a:bodyPr/>
          <a:lstStyle/>
          <a:p>
            <a:pPr algn="ctr"/>
            <a:r>
              <a:rPr lang="en-US" altLang="zh-CN" b="1" dirty="0"/>
              <a:t>The I-house</a:t>
            </a:r>
            <a:endParaRPr lang="zh-CN" altLang="en-US" dirty="0"/>
          </a:p>
        </p:txBody>
      </p:sp>
      <p:sp>
        <p:nvSpPr>
          <p:cNvPr id="3" name="内容占位符 2">
            <a:extLst>
              <a:ext uri="{FF2B5EF4-FFF2-40B4-BE49-F238E27FC236}">
                <a16:creationId xmlns="" xmlns:a16="http://schemas.microsoft.com/office/drawing/2014/main" id="{995E39CA-E458-4FF3-ABFC-4EF0A64D16EF}"/>
              </a:ext>
            </a:extLst>
          </p:cNvPr>
          <p:cNvSpPr>
            <a:spLocks noGrp="1"/>
          </p:cNvSpPr>
          <p:nvPr>
            <p:ph idx="1"/>
          </p:nvPr>
        </p:nvSpPr>
        <p:spPr>
          <a:xfrm>
            <a:off x="1451579" y="2015732"/>
            <a:ext cx="9603275" cy="4037749"/>
          </a:xfrm>
        </p:spPr>
        <p:txBody>
          <a:bodyPr>
            <a:normAutofit/>
          </a:bodyPr>
          <a:lstStyle/>
          <a:p>
            <a:r>
              <a:rPr lang="en-US" altLang="zh-CN" b="1" dirty="0"/>
              <a:t>The I-house: </a:t>
            </a:r>
            <a:r>
              <a:rPr lang="en-US" altLang="zh-CN" dirty="0"/>
              <a:t>A loose form of Federalist and Georgian influence on the average family home in the United States and Canada. Simple rectangular I-houses have a central door with one window on each side of the home’s front and three symmetrical windows on the second floor (seen below). </a:t>
            </a:r>
          </a:p>
          <a:p>
            <a:r>
              <a:rPr lang="en-US" altLang="zh-CN" dirty="0"/>
              <a:t>However, as the I-house style diffused westward, the rectangle shape and symmetry was lost. Later I-houses have the door moved to the side and have additions onto the back or side of the house. The I-house giveaways are the </a:t>
            </a:r>
            <a:r>
              <a:rPr lang="en-US" altLang="zh-CN" dirty="0" smtClean="0"/>
              <a:t>fireplaces</a:t>
            </a:r>
            <a:r>
              <a:rPr lang="zh-CN" altLang="en-US" dirty="0" smtClean="0"/>
              <a:t>（壁炉）</a:t>
            </a:r>
            <a:r>
              <a:rPr lang="en-US" altLang="zh-CN" dirty="0" smtClean="0"/>
              <a:t> </a:t>
            </a:r>
            <a:r>
              <a:rPr lang="en-US" altLang="zh-CN" dirty="0"/>
              <a:t>on each end of the house and an even-pitched roof. The loss of form as the I-house moved across the Appalachian Mountains to the Midwest and across the Great Lakes to the Prairie Provinces</a:t>
            </a:r>
            <a:r>
              <a:rPr lang="zh-CN" altLang="en-US" dirty="0"/>
              <a:t>（草原诸省）</a:t>
            </a:r>
            <a:r>
              <a:rPr lang="en-US" altLang="zh-CN" dirty="0"/>
              <a:t> is an example of </a:t>
            </a:r>
            <a:r>
              <a:rPr lang="en-US" altLang="zh-CN" b="1" dirty="0"/>
              <a:t>relocation diffusion</a:t>
            </a:r>
            <a:r>
              <a:rPr lang="en-US" altLang="zh-CN" dirty="0"/>
              <a:t>.</a:t>
            </a:r>
            <a:endParaRPr lang="zh-CN" altLang="en-US" dirty="0"/>
          </a:p>
        </p:txBody>
      </p:sp>
    </p:spTree>
    <p:extLst>
      <p:ext uri="{BB962C8B-B14F-4D97-AF65-F5344CB8AC3E}">
        <p14:creationId xmlns:p14="http://schemas.microsoft.com/office/powerpoint/2010/main" val="793566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3918C87-5C7E-40AB-9328-ACA4FC2DD0E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 xmlns:a16="http://schemas.microsoft.com/office/drawing/2014/main" id="{C8D400A1-4371-4E10-B318-10085D58EAFE}"/>
              </a:ext>
            </a:extLst>
          </p:cNvPr>
          <p:cNvSpPr>
            <a:spLocks noGrp="1"/>
          </p:cNvSpPr>
          <p:nvPr>
            <p:ph idx="1"/>
          </p:nvPr>
        </p:nvSpPr>
        <p:spPr/>
        <p:txBody>
          <a:bodyPr/>
          <a:lstStyle/>
          <a:p>
            <a:endParaRPr lang="zh-CN" altLang="en-US"/>
          </a:p>
        </p:txBody>
      </p:sp>
      <p:pic>
        <p:nvPicPr>
          <p:cNvPr id="4" name="图片 3">
            <a:extLst>
              <a:ext uri="{FF2B5EF4-FFF2-40B4-BE49-F238E27FC236}">
                <a16:creationId xmlns="" xmlns:a16="http://schemas.microsoft.com/office/drawing/2014/main" id="{F9C344FD-1A19-49CE-B3D8-6ED5BBA124FF}"/>
              </a:ext>
            </a:extLst>
          </p:cNvPr>
          <p:cNvPicPr>
            <a:picLocks noChangeAspect="1"/>
          </p:cNvPicPr>
          <p:nvPr/>
        </p:nvPicPr>
        <p:blipFill>
          <a:blip r:embed="rId2"/>
          <a:stretch>
            <a:fillRect/>
          </a:stretch>
        </p:blipFill>
        <p:spPr>
          <a:xfrm>
            <a:off x="2542612" y="799010"/>
            <a:ext cx="7106776" cy="5884056"/>
          </a:xfrm>
          <a:prstGeom prst="rect">
            <a:avLst/>
          </a:prstGeom>
        </p:spPr>
      </p:pic>
    </p:spTree>
    <p:extLst>
      <p:ext uri="{BB962C8B-B14F-4D97-AF65-F5344CB8AC3E}">
        <p14:creationId xmlns:p14="http://schemas.microsoft.com/office/powerpoint/2010/main" val="235666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6E7998-0300-4F99-8B09-7EC39ABF3078}"/>
              </a:ext>
            </a:extLst>
          </p:cNvPr>
          <p:cNvSpPr>
            <a:spLocks noGrp="1"/>
          </p:cNvSpPr>
          <p:nvPr>
            <p:ph type="title"/>
          </p:nvPr>
        </p:nvSpPr>
        <p:spPr/>
        <p:txBody>
          <a:bodyPr/>
          <a:lstStyle/>
          <a:p>
            <a:pPr algn="ctr"/>
            <a:r>
              <a:rPr lang="en-US" altLang="zh-CN" b="1" dirty="0"/>
              <a:t>Religious Buildings and Places</a:t>
            </a:r>
            <a:endParaRPr lang="zh-CN" altLang="en-US" dirty="0"/>
          </a:p>
        </p:txBody>
      </p:sp>
      <p:sp>
        <p:nvSpPr>
          <p:cNvPr id="3" name="内容占位符 2">
            <a:extLst>
              <a:ext uri="{FF2B5EF4-FFF2-40B4-BE49-F238E27FC236}">
                <a16:creationId xmlns="" xmlns:a16="http://schemas.microsoft.com/office/drawing/2014/main" id="{B78FA4A7-1E6A-4C2F-8386-3FCAF1D58A7B}"/>
              </a:ext>
            </a:extLst>
          </p:cNvPr>
          <p:cNvSpPr>
            <a:spLocks noGrp="1"/>
          </p:cNvSpPr>
          <p:nvPr>
            <p:ph idx="1"/>
          </p:nvPr>
        </p:nvSpPr>
        <p:spPr/>
        <p:txBody>
          <a:bodyPr/>
          <a:lstStyle/>
          <a:p>
            <a:r>
              <a:rPr lang="en-US" altLang="zh-CN" dirty="0"/>
              <a:t>Another area of architecture the AP Human Geography Exam tests is religious architecture. Here are the major world religious groups and their representative architectural forms for places of worship.</a:t>
            </a:r>
            <a:endParaRPr lang="zh-CN" altLang="en-US" dirty="0"/>
          </a:p>
        </p:txBody>
      </p:sp>
    </p:spTree>
    <p:extLst>
      <p:ext uri="{BB962C8B-B14F-4D97-AF65-F5344CB8AC3E}">
        <p14:creationId xmlns:p14="http://schemas.microsoft.com/office/powerpoint/2010/main" val="3796977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EDC8491-FE3D-47C9-9B4F-F9DBA49EF408}"/>
              </a:ext>
            </a:extLst>
          </p:cNvPr>
          <p:cNvSpPr>
            <a:spLocks noGrp="1"/>
          </p:cNvSpPr>
          <p:nvPr>
            <p:ph type="title"/>
          </p:nvPr>
        </p:nvSpPr>
        <p:spPr/>
        <p:txBody>
          <a:bodyPr/>
          <a:lstStyle/>
          <a:p>
            <a:pPr algn="ctr"/>
            <a:r>
              <a:rPr lang="en-US" altLang="zh-CN" b="1" dirty="0" smtClean="0"/>
              <a:t>Christian</a:t>
            </a:r>
            <a:br>
              <a:rPr lang="en-US" altLang="zh-CN" b="1" dirty="0" smtClean="0"/>
            </a:br>
            <a:r>
              <a:rPr lang="zh-CN" altLang="en-US" b="1" dirty="0"/>
              <a:t>基督教</a:t>
            </a:r>
            <a:endParaRPr lang="zh-CN" altLang="en-US" dirty="0"/>
          </a:p>
        </p:txBody>
      </p:sp>
      <p:sp>
        <p:nvSpPr>
          <p:cNvPr id="3" name="内容占位符 2">
            <a:extLst>
              <a:ext uri="{FF2B5EF4-FFF2-40B4-BE49-F238E27FC236}">
                <a16:creationId xmlns="" xmlns:a16="http://schemas.microsoft.com/office/drawing/2014/main" id="{FC49C05C-D708-4379-898C-4DE6D015F05B}"/>
              </a:ext>
            </a:extLst>
          </p:cNvPr>
          <p:cNvSpPr>
            <a:spLocks noGrp="1"/>
          </p:cNvSpPr>
          <p:nvPr>
            <p:ph idx="1"/>
          </p:nvPr>
        </p:nvSpPr>
        <p:spPr/>
        <p:txBody>
          <a:bodyPr>
            <a:normAutofit fontScale="92500"/>
          </a:bodyPr>
          <a:lstStyle/>
          <a:p>
            <a:r>
              <a:rPr lang="en-US" altLang="zh-CN" sz="2400" dirty="0"/>
              <a:t>Traditional houses of worship tend to have a central steeple</a:t>
            </a:r>
            <a:r>
              <a:rPr lang="zh-CN" altLang="en-US" sz="2400" dirty="0"/>
              <a:t>（尖塔）</a:t>
            </a:r>
            <a:r>
              <a:rPr lang="en-US" altLang="zh-CN" sz="2400" dirty="0"/>
              <a:t> or two high bell towers in the front of the building. The steeple is typical of smaller churches, and bell towers are found in larger churches and cathedrals. </a:t>
            </a:r>
          </a:p>
          <a:p>
            <a:r>
              <a:rPr lang="en-US" altLang="zh-CN" sz="2400" dirty="0"/>
              <a:t>Basilicas</a:t>
            </a:r>
            <a:r>
              <a:rPr lang="zh-CN" altLang="en-US" sz="2400" dirty="0"/>
              <a:t>（长方形基督教堂）</a:t>
            </a:r>
            <a:r>
              <a:rPr lang="en-US" altLang="zh-CN" sz="2400" dirty="0"/>
              <a:t>, like St. Peters in the Vatican or St. Paul’s Cathedral</a:t>
            </a:r>
            <a:r>
              <a:rPr lang="zh-CN" altLang="en-US" sz="2400" dirty="0"/>
              <a:t>（大教堂）</a:t>
            </a:r>
            <a:r>
              <a:rPr lang="en-US" altLang="zh-CN" sz="2400" dirty="0"/>
              <a:t> in London, have central domes similar to the U.S. Capitol building</a:t>
            </a:r>
            <a:r>
              <a:rPr lang="zh-CN" altLang="en-US" sz="2400" dirty="0"/>
              <a:t>（国会大厦）</a:t>
            </a:r>
            <a:r>
              <a:rPr lang="en-US" altLang="zh-CN" sz="2400" dirty="0"/>
              <a:t>. </a:t>
            </a:r>
            <a:r>
              <a:rPr lang="en-US" altLang="zh-CN" sz="2400" dirty="0" smtClean="0"/>
              <a:t>Symbolically</a:t>
            </a:r>
            <a:r>
              <a:rPr lang="zh-CN" altLang="en-US" sz="2400" dirty="0" smtClean="0"/>
              <a:t>（象征性地）</a:t>
            </a:r>
            <a:r>
              <a:rPr lang="en-US" altLang="zh-CN" sz="2400" dirty="0" smtClean="0"/>
              <a:t>, </a:t>
            </a:r>
            <a:r>
              <a:rPr lang="en-US" altLang="zh-CN" sz="2400" dirty="0"/>
              <a:t>older churches, cathedrals, and basilicas feature a </a:t>
            </a:r>
            <a:r>
              <a:rPr lang="en-US" altLang="zh-CN" sz="2400" dirty="0" smtClean="0"/>
              <a:t>cross-shaped</a:t>
            </a:r>
            <a:r>
              <a:rPr lang="zh-CN" altLang="en-US" sz="2400" dirty="0" smtClean="0"/>
              <a:t>（十字架的）</a:t>
            </a:r>
            <a:r>
              <a:rPr lang="en-US" altLang="zh-CN" sz="2400" dirty="0" smtClean="0"/>
              <a:t> </a:t>
            </a:r>
            <a:r>
              <a:rPr lang="en-US" altLang="zh-CN" sz="2400" dirty="0"/>
              <a:t>floor </a:t>
            </a:r>
            <a:r>
              <a:rPr lang="en-US" altLang="zh-CN" sz="2400" dirty="0" smtClean="0"/>
              <a:t>plan</a:t>
            </a:r>
            <a:r>
              <a:rPr lang="zh-CN" altLang="en-US" sz="2400" dirty="0" smtClean="0"/>
              <a:t>（建筑设计图）</a:t>
            </a:r>
            <a:r>
              <a:rPr lang="en-US" altLang="zh-CN" sz="2400" dirty="0" smtClean="0"/>
              <a:t>.</a:t>
            </a:r>
            <a:endParaRPr lang="zh-CN" altLang="en-US" sz="2400" dirty="0"/>
          </a:p>
        </p:txBody>
      </p:sp>
    </p:spTree>
    <p:extLst>
      <p:ext uri="{BB962C8B-B14F-4D97-AF65-F5344CB8AC3E}">
        <p14:creationId xmlns:p14="http://schemas.microsoft.com/office/powerpoint/2010/main" val="418151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A416E097-288C-42B1-8C51-9F98FB11E91F}"/>
              </a:ext>
            </a:extLst>
          </p:cNvPr>
          <p:cNvSpPr>
            <a:spLocks noGrp="1"/>
          </p:cNvSpPr>
          <p:nvPr>
            <p:ph type="title"/>
          </p:nvPr>
        </p:nvSpPr>
        <p:spPr>
          <a:xfrm>
            <a:off x="1453288" y="544424"/>
            <a:ext cx="9605635" cy="1059305"/>
          </a:xfrm>
        </p:spPr>
        <p:txBody>
          <a:bodyPr>
            <a:normAutofit fontScale="90000"/>
          </a:bodyPr>
          <a:lstStyle/>
          <a:p>
            <a:pPr algn="r"/>
            <a:r>
              <a:rPr lang="en-US" altLang="zh-CN" dirty="0"/>
              <a:t>Chapel, Cathedral, </a:t>
            </a:r>
            <a:br>
              <a:rPr lang="en-US" altLang="zh-CN" dirty="0"/>
            </a:br>
            <a:r>
              <a:rPr lang="en-US" altLang="zh-CN" dirty="0"/>
              <a:t>Eastern Orthodox</a:t>
            </a:r>
            <a:br>
              <a:rPr lang="en-US" altLang="zh-CN" dirty="0"/>
            </a:br>
            <a:r>
              <a:rPr lang="zh-CN" altLang="en-US" dirty="0"/>
              <a:t>（东正教）</a:t>
            </a:r>
          </a:p>
        </p:txBody>
      </p:sp>
      <p:sp>
        <p:nvSpPr>
          <p:cNvPr id="5" name="内容占位符 4">
            <a:extLst>
              <a:ext uri="{FF2B5EF4-FFF2-40B4-BE49-F238E27FC236}">
                <a16:creationId xmlns="" xmlns:a16="http://schemas.microsoft.com/office/drawing/2014/main" id="{88C62F8A-9ADC-465C-9B08-550C9D6C85B5}"/>
              </a:ext>
            </a:extLst>
          </p:cNvPr>
          <p:cNvSpPr>
            <a:spLocks noGrp="1"/>
          </p:cNvSpPr>
          <p:nvPr>
            <p:ph sz="half" idx="1"/>
          </p:nvPr>
        </p:nvSpPr>
        <p:spPr/>
        <p:txBody>
          <a:bodyPr/>
          <a:lstStyle/>
          <a:p>
            <a:endParaRPr lang="zh-CN" altLang="en-US" dirty="0"/>
          </a:p>
        </p:txBody>
      </p:sp>
      <p:sp>
        <p:nvSpPr>
          <p:cNvPr id="6" name="内容占位符 5">
            <a:extLst>
              <a:ext uri="{FF2B5EF4-FFF2-40B4-BE49-F238E27FC236}">
                <a16:creationId xmlns="" xmlns:a16="http://schemas.microsoft.com/office/drawing/2014/main" id="{04CB629B-A125-441B-BE78-2CE1C2CF87E5}"/>
              </a:ext>
            </a:extLst>
          </p:cNvPr>
          <p:cNvSpPr>
            <a:spLocks noGrp="1"/>
          </p:cNvSpPr>
          <p:nvPr>
            <p:ph sz="half" idx="2"/>
          </p:nvPr>
        </p:nvSpPr>
        <p:spPr/>
        <p:txBody>
          <a:bodyPr/>
          <a:lstStyle/>
          <a:p>
            <a:endParaRPr lang="zh-CN" altLang="en-US"/>
          </a:p>
        </p:txBody>
      </p:sp>
      <p:pic>
        <p:nvPicPr>
          <p:cNvPr id="7" name="图片 6">
            <a:extLst>
              <a:ext uri="{FF2B5EF4-FFF2-40B4-BE49-F238E27FC236}">
                <a16:creationId xmlns="" xmlns:a16="http://schemas.microsoft.com/office/drawing/2014/main" id="{6CD3A5E0-EFBE-4FE8-8AFD-7823F1A03959}"/>
              </a:ext>
            </a:extLst>
          </p:cNvPr>
          <p:cNvPicPr>
            <a:picLocks noChangeAspect="1"/>
          </p:cNvPicPr>
          <p:nvPr/>
        </p:nvPicPr>
        <p:blipFill>
          <a:blip r:embed="rId2"/>
          <a:stretch>
            <a:fillRect/>
          </a:stretch>
        </p:blipFill>
        <p:spPr>
          <a:xfrm>
            <a:off x="3115959" y="230686"/>
            <a:ext cx="2858120" cy="6396627"/>
          </a:xfrm>
          <a:prstGeom prst="rect">
            <a:avLst/>
          </a:prstGeom>
        </p:spPr>
      </p:pic>
    </p:spTree>
    <p:extLst>
      <p:ext uri="{BB962C8B-B14F-4D97-AF65-F5344CB8AC3E}">
        <p14:creationId xmlns:p14="http://schemas.microsoft.com/office/powerpoint/2010/main" val="1865786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918729F-1FC1-417A-9E60-D683B6545DAE}"/>
              </a:ext>
            </a:extLst>
          </p:cNvPr>
          <p:cNvSpPr>
            <a:spLocks noGrp="1"/>
          </p:cNvSpPr>
          <p:nvPr>
            <p:ph type="title"/>
          </p:nvPr>
        </p:nvSpPr>
        <p:spPr/>
        <p:txBody>
          <a:bodyPr/>
          <a:lstStyle/>
          <a:p>
            <a:pPr algn="ctr"/>
            <a:r>
              <a:rPr lang="en-US" altLang="zh-CN" dirty="0"/>
              <a:t>National Cathedral</a:t>
            </a:r>
            <a:r>
              <a:rPr lang="zh-CN" altLang="en-US" dirty="0"/>
              <a:t>（国家教堂）</a:t>
            </a:r>
            <a:r>
              <a:rPr lang="en-US" altLang="zh-CN" dirty="0"/>
              <a:t>, Washington, D.C.</a:t>
            </a:r>
            <a:endParaRPr lang="zh-CN" altLang="en-US" dirty="0"/>
          </a:p>
        </p:txBody>
      </p:sp>
      <p:sp>
        <p:nvSpPr>
          <p:cNvPr id="5" name="内容占位符 4">
            <a:extLst>
              <a:ext uri="{FF2B5EF4-FFF2-40B4-BE49-F238E27FC236}">
                <a16:creationId xmlns="" xmlns:a16="http://schemas.microsoft.com/office/drawing/2014/main" id="{4F4BC74B-E008-4A55-9B24-ACFF65B384D8}"/>
              </a:ext>
            </a:extLst>
          </p:cNvPr>
          <p:cNvSpPr>
            <a:spLocks noGrp="1"/>
          </p:cNvSpPr>
          <p:nvPr>
            <p:ph idx="1"/>
          </p:nvPr>
        </p:nvSpPr>
        <p:spPr/>
        <p:txBody>
          <a:bodyPr/>
          <a:lstStyle/>
          <a:p>
            <a:endParaRPr lang="zh-CN" altLang="en-US" dirty="0"/>
          </a:p>
        </p:txBody>
      </p:sp>
      <p:pic>
        <p:nvPicPr>
          <p:cNvPr id="7" name="图片 6">
            <a:extLst>
              <a:ext uri="{FF2B5EF4-FFF2-40B4-BE49-F238E27FC236}">
                <a16:creationId xmlns="" xmlns:a16="http://schemas.microsoft.com/office/drawing/2014/main" id="{61C648D1-36D8-41C4-A24F-37D4520C1105}"/>
              </a:ext>
            </a:extLst>
          </p:cNvPr>
          <p:cNvPicPr>
            <a:picLocks noChangeAspect="1"/>
          </p:cNvPicPr>
          <p:nvPr/>
        </p:nvPicPr>
        <p:blipFill>
          <a:blip r:embed="rId2"/>
          <a:stretch>
            <a:fillRect/>
          </a:stretch>
        </p:blipFill>
        <p:spPr>
          <a:xfrm>
            <a:off x="3452060" y="1918327"/>
            <a:ext cx="5287879" cy="4874413"/>
          </a:xfrm>
          <a:prstGeom prst="rect">
            <a:avLst/>
          </a:prstGeom>
        </p:spPr>
      </p:pic>
    </p:spTree>
    <p:extLst>
      <p:ext uri="{BB962C8B-B14F-4D97-AF65-F5344CB8AC3E}">
        <p14:creationId xmlns:p14="http://schemas.microsoft.com/office/powerpoint/2010/main" val="3139998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BDA7780-1CC1-4A40-ACFD-F5D87AA04427}"/>
              </a:ext>
            </a:extLst>
          </p:cNvPr>
          <p:cNvSpPr>
            <a:spLocks noGrp="1"/>
          </p:cNvSpPr>
          <p:nvPr>
            <p:ph type="title"/>
          </p:nvPr>
        </p:nvSpPr>
        <p:spPr/>
        <p:txBody>
          <a:bodyPr/>
          <a:lstStyle/>
          <a:p>
            <a:pPr algn="ctr"/>
            <a:r>
              <a:rPr lang="en-US" altLang="zh-CN" dirty="0"/>
              <a:t>Holy Virgin Orthodox</a:t>
            </a:r>
            <a:r>
              <a:rPr lang="zh-CN" altLang="en-US" dirty="0"/>
              <a:t>（正统的）</a:t>
            </a:r>
            <a:r>
              <a:rPr lang="en-US" altLang="zh-CN" dirty="0"/>
              <a:t> Cathedral, San Francisco, California</a:t>
            </a:r>
            <a:endParaRPr lang="zh-CN" altLang="en-US" dirty="0"/>
          </a:p>
        </p:txBody>
      </p:sp>
      <p:sp>
        <p:nvSpPr>
          <p:cNvPr id="3" name="内容占位符 2">
            <a:extLst>
              <a:ext uri="{FF2B5EF4-FFF2-40B4-BE49-F238E27FC236}">
                <a16:creationId xmlns="" xmlns:a16="http://schemas.microsoft.com/office/drawing/2014/main" id="{B8214D90-494B-48F0-BC71-1C32256EFA41}"/>
              </a:ext>
            </a:extLst>
          </p:cNvPr>
          <p:cNvSpPr>
            <a:spLocks noGrp="1"/>
          </p:cNvSpPr>
          <p:nvPr>
            <p:ph idx="1"/>
          </p:nvPr>
        </p:nvSpPr>
        <p:spPr/>
        <p:txBody>
          <a:bodyPr/>
          <a:lstStyle/>
          <a:p>
            <a:endParaRPr lang="zh-CN" altLang="en-US"/>
          </a:p>
        </p:txBody>
      </p:sp>
      <p:pic>
        <p:nvPicPr>
          <p:cNvPr id="4" name="图片 3">
            <a:extLst>
              <a:ext uri="{FF2B5EF4-FFF2-40B4-BE49-F238E27FC236}">
                <a16:creationId xmlns="" xmlns:a16="http://schemas.microsoft.com/office/drawing/2014/main" id="{B03FB8AD-B79B-424A-8702-B0FC85B0D120}"/>
              </a:ext>
            </a:extLst>
          </p:cNvPr>
          <p:cNvPicPr>
            <a:picLocks noChangeAspect="1"/>
          </p:cNvPicPr>
          <p:nvPr/>
        </p:nvPicPr>
        <p:blipFill>
          <a:blip r:embed="rId2"/>
          <a:stretch>
            <a:fillRect/>
          </a:stretch>
        </p:blipFill>
        <p:spPr>
          <a:xfrm>
            <a:off x="3986676" y="1905900"/>
            <a:ext cx="4218648" cy="4924390"/>
          </a:xfrm>
          <a:prstGeom prst="rect">
            <a:avLst/>
          </a:prstGeom>
        </p:spPr>
      </p:pic>
    </p:spTree>
    <p:extLst>
      <p:ext uri="{BB962C8B-B14F-4D97-AF65-F5344CB8AC3E}">
        <p14:creationId xmlns:p14="http://schemas.microsoft.com/office/powerpoint/2010/main" val="160494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0CA234A-A971-4030-B909-4A3FB734230D}"/>
              </a:ext>
            </a:extLst>
          </p:cNvPr>
          <p:cNvSpPr>
            <a:spLocks noGrp="1"/>
          </p:cNvSpPr>
          <p:nvPr>
            <p:ph type="title"/>
          </p:nvPr>
        </p:nvSpPr>
        <p:spPr/>
        <p:txBody>
          <a:bodyPr/>
          <a:lstStyle/>
          <a:p>
            <a:pPr algn="ctr"/>
            <a:r>
              <a:rPr lang="en-US" altLang="zh-CN" b="1" dirty="0"/>
              <a:t>Hindu</a:t>
            </a:r>
            <a:br>
              <a:rPr lang="en-US" altLang="zh-CN" b="1" dirty="0"/>
            </a:br>
            <a:r>
              <a:rPr lang="zh-CN" altLang="en-US" b="1" dirty="0"/>
              <a:t>印度教</a:t>
            </a:r>
            <a:endParaRPr lang="zh-CN" altLang="en-US" dirty="0"/>
          </a:p>
        </p:txBody>
      </p:sp>
      <p:sp>
        <p:nvSpPr>
          <p:cNvPr id="3" name="内容占位符 2">
            <a:extLst>
              <a:ext uri="{FF2B5EF4-FFF2-40B4-BE49-F238E27FC236}">
                <a16:creationId xmlns="" xmlns:a16="http://schemas.microsoft.com/office/drawing/2014/main" id="{5D99D90D-BE2C-48FD-BA3F-B7ED4EFEB763}"/>
              </a:ext>
            </a:extLst>
          </p:cNvPr>
          <p:cNvSpPr>
            <a:spLocks noGrp="1"/>
          </p:cNvSpPr>
          <p:nvPr>
            <p:ph idx="1"/>
          </p:nvPr>
        </p:nvSpPr>
        <p:spPr/>
        <p:txBody>
          <a:bodyPr/>
          <a:lstStyle/>
          <a:p>
            <a:r>
              <a:rPr lang="en-US" altLang="zh-CN" dirty="0"/>
              <a:t>Temple and shrines</a:t>
            </a:r>
            <a:r>
              <a:rPr lang="zh-CN" altLang="en-US" dirty="0"/>
              <a:t>（神殿）</a:t>
            </a:r>
            <a:r>
              <a:rPr lang="en-US" altLang="zh-CN" dirty="0"/>
              <a:t> tend to have a rectangular-shaped main body and feature one or more short towers of carved stone. The towers often feature stepped</a:t>
            </a:r>
            <a:r>
              <a:rPr lang="zh-CN" altLang="en-US" dirty="0"/>
              <a:t>（台阶式的）</a:t>
            </a:r>
            <a:r>
              <a:rPr lang="en-US" altLang="zh-CN" dirty="0"/>
              <a:t> sides and display carvings of the heads and faces of deities</a:t>
            </a:r>
            <a:r>
              <a:rPr lang="zh-CN" altLang="en-US" dirty="0"/>
              <a:t>（神灵）</a:t>
            </a:r>
            <a:r>
              <a:rPr lang="en-US" altLang="zh-CN" dirty="0"/>
              <a:t>. The most famous example of this design is the temple complex of Angkor Wat</a:t>
            </a:r>
            <a:r>
              <a:rPr lang="zh-CN" altLang="en-US" dirty="0"/>
              <a:t>（吴哥窟）</a:t>
            </a:r>
            <a:r>
              <a:rPr lang="en-US" altLang="zh-CN" dirty="0"/>
              <a:t> in Cambodia</a:t>
            </a:r>
            <a:r>
              <a:rPr lang="zh-CN" altLang="en-US" dirty="0"/>
              <a:t>（柬埔寨）</a:t>
            </a:r>
            <a:r>
              <a:rPr lang="en-US" altLang="zh-CN" dirty="0"/>
              <a:t>. The Kashi Vishwanath Temple</a:t>
            </a:r>
            <a:r>
              <a:rPr lang="zh-CN" altLang="en-US" dirty="0"/>
              <a:t>（喀什纳特寺）</a:t>
            </a:r>
            <a:r>
              <a:rPr lang="en-US" altLang="zh-CN" dirty="0"/>
              <a:t> in Varanasi</a:t>
            </a:r>
            <a:r>
              <a:rPr lang="zh-CN" altLang="en-US" dirty="0"/>
              <a:t>（瓦拉纳西）</a:t>
            </a:r>
            <a:r>
              <a:rPr lang="en-US" altLang="zh-CN" dirty="0"/>
              <a:t>, India, is shown below.</a:t>
            </a:r>
            <a:endParaRPr lang="zh-CN" altLang="en-US" dirty="0"/>
          </a:p>
        </p:txBody>
      </p:sp>
    </p:spTree>
    <p:extLst>
      <p:ext uri="{BB962C8B-B14F-4D97-AF65-F5344CB8AC3E}">
        <p14:creationId xmlns:p14="http://schemas.microsoft.com/office/powerpoint/2010/main" val="3455750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19AEAA3-F8B0-416D-84FA-2D8055193961}"/>
              </a:ext>
            </a:extLst>
          </p:cNvPr>
          <p:cNvSpPr>
            <a:spLocks noGrp="1"/>
          </p:cNvSpPr>
          <p:nvPr>
            <p:ph type="title"/>
          </p:nvPr>
        </p:nvSpPr>
        <p:spPr/>
        <p:txBody>
          <a:bodyPr/>
          <a:lstStyle/>
          <a:p>
            <a:pPr algn="ctr"/>
            <a:r>
              <a:rPr lang="nn-NO" altLang="zh-CN" dirty="0"/>
              <a:t>Hindu temple at Varanasi, India</a:t>
            </a:r>
            <a:endParaRPr lang="zh-CN" altLang="en-US" dirty="0"/>
          </a:p>
        </p:txBody>
      </p:sp>
      <p:sp>
        <p:nvSpPr>
          <p:cNvPr id="3" name="内容占位符 2">
            <a:extLst>
              <a:ext uri="{FF2B5EF4-FFF2-40B4-BE49-F238E27FC236}">
                <a16:creationId xmlns="" xmlns:a16="http://schemas.microsoft.com/office/drawing/2014/main" id="{081E6D79-DD50-4F59-AD18-41C384621A44}"/>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 xmlns:a16="http://schemas.microsoft.com/office/drawing/2014/main" id="{0C314E2D-A601-4581-BB8A-16383CF20897}"/>
              </a:ext>
            </a:extLst>
          </p:cNvPr>
          <p:cNvPicPr>
            <a:picLocks noChangeAspect="1"/>
          </p:cNvPicPr>
          <p:nvPr/>
        </p:nvPicPr>
        <p:blipFill>
          <a:blip r:embed="rId2"/>
          <a:stretch>
            <a:fillRect/>
          </a:stretch>
        </p:blipFill>
        <p:spPr>
          <a:xfrm>
            <a:off x="2834645" y="1893940"/>
            <a:ext cx="6837142" cy="4941892"/>
          </a:xfrm>
          <a:prstGeom prst="rect">
            <a:avLst/>
          </a:prstGeom>
        </p:spPr>
      </p:pic>
    </p:spTree>
    <p:extLst>
      <p:ext uri="{BB962C8B-B14F-4D97-AF65-F5344CB8AC3E}">
        <p14:creationId xmlns:p14="http://schemas.microsoft.com/office/powerpoint/2010/main" val="2319819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0154F8C-53A2-4F6B-9FAC-36C0DBED258B}"/>
              </a:ext>
            </a:extLst>
          </p:cNvPr>
          <p:cNvSpPr>
            <a:spLocks noGrp="1"/>
          </p:cNvSpPr>
          <p:nvPr>
            <p:ph type="title"/>
          </p:nvPr>
        </p:nvSpPr>
        <p:spPr/>
        <p:txBody>
          <a:bodyPr/>
          <a:lstStyle/>
          <a:p>
            <a:pPr algn="ctr"/>
            <a:r>
              <a:rPr lang="en-US" altLang="zh-CN" b="1" dirty="0"/>
              <a:t>Buddhist</a:t>
            </a:r>
            <a:br>
              <a:rPr lang="en-US" altLang="zh-CN" b="1" dirty="0"/>
            </a:br>
            <a:r>
              <a:rPr lang="zh-CN" altLang="en-US" b="1" dirty="0"/>
              <a:t>佛教徒</a:t>
            </a:r>
            <a:endParaRPr lang="zh-CN" altLang="en-US" dirty="0"/>
          </a:p>
        </p:txBody>
      </p:sp>
      <p:sp>
        <p:nvSpPr>
          <p:cNvPr id="3" name="内容占位符 2">
            <a:extLst>
              <a:ext uri="{FF2B5EF4-FFF2-40B4-BE49-F238E27FC236}">
                <a16:creationId xmlns="" xmlns:a16="http://schemas.microsoft.com/office/drawing/2014/main" id="{1AE2CAB9-6148-4112-9A96-1731D9F6019B}"/>
              </a:ext>
            </a:extLst>
          </p:cNvPr>
          <p:cNvSpPr>
            <a:spLocks noGrp="1"/>
          </p:cNvSpPr>
          <p:nvPr>
            <p:ph idx="1"/>
          </p:nvPr>
        </p:nvSpPr>
        <p:spPr/>
        <p:txBody>
          <a:bodyPr>
            <a:normAutofit/>
          </a:bodyPr>
          <a:lstStyle/>
          <a:p>
            <a:r>
              <a:rPr lang="en-US" altLang="zh-CN" dirty="0"/>
              <a:t>Temples and shrines vary depending on which Buddhist tradition is followed in the region. In Nepal and Tibet, a temple can be a </a:t>
            </a:r>
            <a:r>
              <a:rPr lang="en-US" altLang="zh-CN" b="1" dirty="0"/>
              <a:t>stupa</a:t>
            </a:r>
            <a:r>
              <a:rPr lang="zh-CN" altLang="en-US" b="1" dirty="0"/>
              <a:t>（佛塔）</a:t>
            </a:r>
            <a:r>
              <a:rPr lang="en-US" altLang="zh-CN" dirty="0"/>
              <a:t>, with a dome or tower featuring a pair of eyes. In East Asia, the tower-style </a:t>
            </a:r>
            <a:r>
              <a:rPr lang="en-US" altLang="zh-CN" b="1" dirty="0"/>
              <a:t>pagoda</a:t>
            </a:r>
            <a:r>
              <a:rPr lang="zh-CN" altLang="en-US" b="1" dirty="0"/>
              <a:t>（塔）</a:t>
            </a:r>
            <a:r>
              <a:rPr lang="en-US" altLang="zh-CN" b="1" dirty="0"/>
              <a:t> </a:t>
            </a:r>
            <a:r>
              <a:rPr lang="en-US" altLang="zh-CN" dirty="0"/>
              <a:t>with several levels that each feature winged</a:t>
            </a:r>
            <a:r>
              <a:rPr lang="zh-CN" altLang="en-US" dirty="0"/>
              <a:t>（有翼的）</a:t>
            </a:r>
            <a:r>
              <a:rPr lang="en-US" altLang="zh-CN" dirty="0"/>
              <a:t> roofs extending outward is common. Temples and shrines in China and in Shinto Japan (</a:t>
            </a:r>
            <a:r>
              <a:rPr lang="zh-CN" altLang="en-US" dirty="0"/>
              <a:t>神道教，</a:t>
            </a:r>
            <a:r>
              <a:rPr lang="en-US" altLang="zh-CN" dirty="0"/>
              <a:t>a Buddhist offshoot</a:t>
            </a:r>
            <a:r>
              <a:rPr lang="zh-CN" altLang="en-US" dirty="0"/>
              <a:t>，分支</a:t>
            </a:r>
            <a:r>
              <a:rPr lang="en-US" altLang="zh-CN" dirty="0"/>
              <a:t>) feature one- or two-story buildings with large, curved, winged roofs (seen below). Temples are often guarded by large lion statues, such as those at the Temple of the Sun and Moon in the Forbidden City of Beijing. Temples in Southeast Asia tend to have several towers with thin pointed spires</a:t>
            </a:r>
            <a:r>
              <a:rPr lang="zh-CN" altLang="en-US" dirty="0"/>
              <a:t>（尖顶）</a:t>
            </a:r>
            <a:r>
              <a:rPr lang="en-US" altLang="zh-CN" dirty="0"/>
              <a:t> that point outward at an angle (seen below).</a:t>
            </a:r>
            <a:endParaRPr lang="zh-CN" altLang="en-US" dirty="0"/>
          </a:p>
        </p:txBody>
      </p:sp>
    </p:spTree>
    <p:extLst>
      <p:ext uri="{BB962C8B-B14F-4D97-AF65-F5344CB8AC3E}">
        <p14:creationId xmlns:p14="http://schemas.microsoft.com/office/powerpoint/2010/main" val="537152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8B0E1A2-A901-41CB-A429-69E1F183FF6A}"/>
              </a:ext>
            </a:extLst>
          </p:cNvPr>
          <p:cNvSpPr>
            <a:spLocks noGrp="1"/>
          </p:cNvSpPr>
          <p:nvPr>
            <p:ph type="title"/>
          </p:nvPr>
        </p:nvSpPr>
        <p:spPr/>
        <p:txBody>
          <a:bodyPr/>
          <a:lstStyle/>
          <a:p>
            <a:r>
              <a:rPr lang="en-US" altLang="zh-CN" b="1" dirty="0"/>
              <a:t>CHAPTER OUTLINE</a:t>
            </a:r>
            <a:endParaRPr lang="zh-CN" altLang="en-US" dirty="0"/>
          </a:p>
        </p:txBody>
      </p:sp>
      <p:sp>
        <p:nvSpPr>
          <p:cNvPr id="3" name="内容占位符 2">
            <a:extLst>
              <a:ext uri="{FF2B5EF4-FFF2-40B4-BE49-F238E27FC236}">
                <a16:creationId xmlns="" xmlns:a16="http://schemas.microsoft.com/office/drawing/2014/main" id="{770268C2-8F5B-4398-B86A-D18D4D73E1EB}"/>
              </a:ext>
            </a:extLst>
          </p:cNvPr>
          <p:cNvSpPr>
            <a:spLocks noGrp="1"/>
          </p:cNvSpPr>
          <p:nvPr>
            <p:ph idx="1"/>
          </p:nvPr>
        </p:nvSpPr>
        <p:spPr>
          <a:xfrm>
            <a:off x="1451579" y="2015732"/>
            <a:ext cx="9603275" cy="4070275"/>
          </a:xfrm>
        </p:spPr>
        <p:txBody>
          <a:bodyPr>
            <a:normAutofit/>
          </a:bodyPr>
          <a:lstStyle/>
          <a:p>
            <a:r>
              <a:rPr lang="en-US" altLang="zh-CN" sz="2800" b="1" dirty="0"/>
              <a:t>1. </a:t>
            </a:r>
            <a:r>
              <a:rPr lang="en-US" altLang="zh-CN" sz="2400" b="1" dirty="0"/>
              <a:t>WHAT IS CULTURE?</a:t>
            </a:r>
          </a:p>
          <a:p>
            <a:r>
              <a:rPr lang="en-US" altLang="zh-CN" sz="2400" b="1" dirty="0"/>
              <a:t>2.  THE CULTURAL LANDSCAPE</a:t>
            </a:r>
          </a:p>
          <a:p>
            <a:r>
              <a:rPr lang="en-US" altLang="zh-CN" sz="2400" b="1" dirty="0"/>
              <a:t>3. CULTURAL IDENTITY</a:t>
            </a:r>
            <a:endParaRPr lang="zh-CN" altLang="en-US" sz="2400" b="1" dirty="0"/>
          </a:p>
        </p:txBody>
      </p:sp>
    </p:spTree>
    <p:extLst>
      <p:ext uri="{BB962C8B-B14F-4D97-AF65-F5344CB8AC3E}">
        <p14:creationId xmlns:p14="http://schemas.microsoft.com/office/powerpoint/2010/main" val="1534589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3166CD-1560-4A88-A7A9-9E536642EA6E}"/>
              </a:ext>
            </a:extLst>
          </p:cNvPr>
          <p:cNvSpPr>
            <a:spLocks noGrp="1"/>
          </p:cNvSpPr>
          <p:nvPr>
            <p:ph type="title"/>
          </p:nvPr>
        </p:nvSpPr>
        <p:spPr/>
        <p:txBody>
          <a:bodyPr/>
          <a:lstStyle/>
          <a:p>
            <a:pPr algn="ctr"/>
            <a:r>
              <a:rPr lang="en-US" altLang="zh-CN" dirty="0"/>
              <a:t>Mahayana Buddhist Temple </a:t>
            </a:r>
            <a:r>
              <a:rPr lang="zh-CN" altLang="en-US" dirty="0"/>
              <a:t>大乘寺</a:t>
            </a:r>
            <a:r>
              <a:rPr lang="en-US" altLang="zh-CN" dirty="0"/>
              <a:t/>
            </a:r>
            <a:br>
              <a:rPr lang="en-US" altLang="zh-CN" dirty="0"/>
            </a:br>
            <a:r>
              <a:rPr lang="en-US" altLang="zh-CN" dirty="0"/>
              <a:t>(China, Japan)</a:t>
            </a:r>
            <a:endParaRPr lang="zh-CN" altLang="en-US" dirty="0"/>
          </a:p>
        </p:txBody>
      </p:sp>
      <p:sp>
        <p:nvSpPr>
          <p:cNvPr id="3" name="内容占位符 2">
            <a:extLst>
              <a:ext uri="{FF2B5EF4-FFF2-40B4-BE49-F238E27FC236}">
                <a16:creationId xmlns="" xmlns:a16="http://schemas.microsoft.com/office/drawing/2014/main" id="{A4EFDDFB-80A4-4032-81E7-80F9F235EDB6}"/>
              </a:ext>
            </a:extLst>
          </p:cNvPr>
          <p:cNvSpPr>
            <a:spLocks noGrp="1"/>
          </p:cNvSpPr>
          <p:nvPr>
            <p:ph idx="1"/>
          </p:nvPr>
        </p:nvSpPr>
        <p:spPr/>
        <p:txBody>
          <a:bodyPr/>
          <a:lstStyle/>
          <a:p>
            <a:endParaRPr lang="zh-CN" altLang="en-US"/>
          </a:p>
        </p:txBody>
      </p:sp>
      <p:pic>
        <p:nvPicPr>
          <p:cNvPr id="4" name="图片 3">
            <a:extLst>
              <a:ext uri="{FF2B5EF4-FFF2-40B4-BE49-F238E27FC236}">
                <a16:creationId xmlns="" xmlns:a16="http://schemas.microsoft.com/office/drawing/2014/main" id="{2F77984E-179C-4514-B64C-2966F130D176}"/>
              </a:ext>
            </a:extLst>
          </p:cNvPr>
          <p:cNvPicPr>
            <a:picLocks noChangeAspect="1"/>
          </p:cNvPicPr>
          <p:nvPr/>
        </p:nvPicPr>
        <p:blipFill>
          <a:blip r:embed="rId2"/>
          <a:stretch>
            <a:fillRect/>
          </a:stretch>
        </p:blipFill>
        <p:spPr>
          <a:xfrm>
            <a:off x="2807194" y="1924923"/>
            <a:ext cx="6892044" cy="4825011"/>
          </a:xfrm>
          <a:prstGeom prst="rect">
            <a:avLst/>
          </a:prstGeom>
        </p:spPr>
      </p:pic>
    </p:spTree>
    <p:extLst>
      <p:ext uri="{BB962C8B-B14F-4D97-AF65-F5344CB8AC3E}">
        <p14:creationId xmlns:p14="http://schemas.microsoft.com/office/powerpoint/2010/main" val="1806868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2C66013-5FAD-4675-8C1C-EC1FE077E612}"/>
              </a:ext>
            </a:extLst>
          </p:cNvPr>
          <p:cNvSpPr>
            <a:spLocks noGrp="1"/>
          </p:cNvSpPr>
          <p:nvPr>
            <p:ph type="title"/>
          </p:nvPr>
        </p:nvSpPr>
        <p:spPr/>
        <p:txBody>
          <a:bodyPr/>
          <a:lstStyle/>
          <a:p>
            <a:pPr algn="ctr"/>
            <a:r>
              <a:rPr lang="en-US" altLang="zh-CN" dirty="0"/>
              <a:t>Theravada Buddhist Temple</a:t>
            </a:r>
            <a:r>
              <a:rPr lang="zh-CN" altLang="en-US" dirty="0"/>
              <a:t>，小乘佛教寺庙</a:t>
            </a:r>
            <a:r>
              <a:rPr lang="en-US" altLang="zh-CN" dirty="0"/>
              <a:t/>
            </a:r>
            <a:br>
              <a:rPr lang="en-US" altLang="zh-CN" dirty="0"/>
            </a:br>
            <a:r>
              <a:rPr lang="en-US" altLang="zh-CN" dirty="0"/>
              <a:t>(Thailand)</a:t>
            </a:r>
            <a:endParaRPr lang="zh-CN" altLang="en-US" dirty="0"/>
          </a:p>
        </p:txBody>
      </p:sp>
      <p:sp>
        <p:nvSpPr>
          <p:cNvPr id="3" name="内容占位符 2">
            <a:extLst>
              <a:ext uri="{FF2B5EF4-FFF2-40B4-BE49-F238E27FC236}">
                <a16:creationId xmlns="" xmlns:a16="http://schemas.microsoft.com/office/drawing/2014/main" id="{6B520046-BE80-4C63-87FF-CE070D340C59}"/>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 xmlns:a16="http://schemas.microsoft.com/office/drawing/2014/main" id="{FF429331-8B62-42A5-8DB4-222B58F07CC5}"/>
              </a:ext>
            </a:extLst>
          </p:cNvPr>
          <p:cNvPicPr>
            <a:picLocks noChangeAspect="1"/>
          </p:cNvPicPr>
          <p:nvPr/>
        </p:nvPicPr>
        <p:blipFill>
          <a:blip r:embed="rId2"/>
          <a:stretch>
            <a:fillRect/>
          </a:stretch>
        </p:blipFill>
        <p:spPr>
          <a:xfrm>
            <a:off x="2227364" y="1925924"/>
            <a:ext cx="8051704" cy="4851719"/>
          </a:xfrm>
          <a:prstGeom prst="rect">
            <a:avLst/>
          </a:prstGeom>
        </p:spPr>
      </p:pic>
    </p:spTree>
    <p:extLst>
      <p:ext uri="{BB962C8B-B14F-4D97-AF65-F5344CB8AC3E}">
        <p14:creationId xmlns:p14="http://schemas.microsoft.com/office/powerpoint/2010/main" val="4151032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51BF877-D5CD-49F5-9ECB-5010E691B713}"/>
              </a:ext>
            </a:extLst>
          </p:cNvPr>
          <p:cNvSpPr>
            <a:spLocks noGrp="1"/>
          </p:cNvSpPr>
          <p:nvPr>
            <p:ph type="title"/>
          </p:nvPr>
        </p:nvSpPr>
        <p:spPr/>
        <p:txBody>
          <a:bodyPr/>
          <a:lstStyle/>
          <a:p>
            <a:pPr algn="ctr"/>
            <a:r>
              <a:rPr lang="en-US" altLang="zh-CN" dirty="0"/>
              <a:t>Stupa</a:t>
            </a:r>
            <a:r>
              <a:rPr lang="zh-CN" altLang="en-US" dirty="0"/>
              <a:t>（佛塔）</a:t>
            </a:r>
            <a:r>
              <a:rPr lang="en-US" altLang="zh-CN" dirty="0"/>
              <a:t>, a Type of Vajrayana</a:t>
            </a:r>
            <a:r>
              <a:rPr lang="zh-CN" altLang="en-US" dirty="0"/>
              <a:t>（藏传佛教）</a:t>
            </a:r>
            <a:r>
              <a:rPr lang="en-US" altLang="zh-CN" dirty="0"/>
              <a:t/>
            </a:r>
            <a:br>
              <a:rPr lang="en-US" altLang="zh-CN" dirty="0"/>
            </a:br>
            <a:r>
              <a:rPr lang="en-US" altLang="zh-CN" dirty="0"/>
              <a:t> (Tibet, Nepal, Bhutan)</a:t>
            </a:r>
            <a:endParaRPr lang="zh-CN" altLang="en-US" dirty="0"/>
          </a:p>
        </p:txBody>
      </p:sp>
      <p:sp>
        <p:nvSpPr>
          <p:cNvPr id="3" name="内容占位符 2">
            <a:extLst>
              <a:ext uri="{FF2B5EF4-FFF2-40B4-BE49-F238E27FC236}">
                <a16:creationId xmlns="" xmlns:a16="http://schemas.microsoft.com/office/drawing/2014/main" id="{0A10F037-0484-411E-9EC4-B088B4695710}"/>
              </a:ext>
            </a:extLst>
          </p:cNvPr>
          <p:cNvSpPr>
            <a:spLocks noGrp="1"/>
          </p:cNvSpPr>
          <p:nvPr>
            <p:ph idx="1"/>
          </p:nvPr>
        </p:nvSpPr>
        <p:spPr/>
        <p:txBody>
          <a:bodyPr/>
          <a:lstStyle/>
          <a:p>
            <a:endParaRPr lang="zh-CN" altLang="en-US"/>
          </a:p>
        </p:txBody>
      </p:sp>
      <p:pic>
        <p:nvPicPr>
          <p:cNvPr id="4" name="图片 3">
            <a:extLst>
              <a:ext uri="{FF2B5EF4-FFF2-40B4-BE49-F238E27FC236}">
                <a16:creationId xmlns="" xmlns:a16="http://schemas.microsoft.com/office/drawing/2014/main" id="{2E4745F7-41DE-49A3-BA39-47C615C7C7D9}"/>
              </a:ext>
            </a:extLst>
          </p:cNvPr>
          <p:cNvPicPr>
            <a:picLocks noChangeAspect="1"/>
          </p:cNvPicPr>
          <p:nvPr/>
        </p:nvPicPr>
        <p:blipFill>
          <a:blip r:embed="rId2"/>
          <a:stretch>
            <a:fillRect/>
          </a:stretch>
        </p:blipFill>
        <p:spPr>
          <a:xfrm>
            <a:off x="3079305" y="1916665"/>
            <a:ext cx="6033390" cy="4858297"/>
          </a:xfrm>
          <a:prstGeom prst="rect">
            <a:avLst/>
          </a:prstGeom>
        </p:spPr>
      </p:pic>
    </p:spTree>
    <p:extLst>
      <p:ext uri="{BB962C8B-B14F-4D97-AF65-F5344CB8AC3E}">
        <p14:creationId xmlns:p14="http://schemas.microsoft.com/office/powerpoint/2010/main" val="661915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2AED7B6-1331-44DB-9C9C-3B12A27A7D44}"/>
              </a:ext>
            </a:extLst>
          </p:cNvPr>
          <p:cNvSpPr>
            <a:spLocks noGrp="1"/>
          </p:cNvSpPr>
          <p:nvPr>
            <p:ph type="title"/>
          </p:nvPr>
        </p:nvSpPr>
        <p:spPr/>
        <p:txBody>
          <a:bodyPr/>
          <a:lstStyle/>
          <a:p>
            <a:pPr algn="ctr"/>
            <a:r>
              <a:rPr lang="en-US" altLang="zh-CN" b="1" dirty="0"/>
              <a:t>Islamic</a:t>
            </a:r>
            <a:br>
              <a:rPr lang="en-US" altLang="zh-CN" b="1" dirty="0"/>
            </a:br>
            <a:r>
              <a:rPr lang="zh-CN" altLang="en-US" b="1" dirty="0"/>
              <a:t>穆斯林</a:t>
            </a:r>
            <a:endParaRPr lang="zh-CN" altLang="en-US" dirty="0"/>
          </a:p>
        </p:txBody>
      </p:sp>
      <p:sp>
        <p:nvSpPr>
          <p:cNvPr id="3" name="内容占位符 2">
            <a:extLst>
              <a:ext uri="{FF2B5EF4-FFF2-40B4-BE49-F238E27FC236}">
                <a16:creationId xmlns="" xmlns:a16="http://schemas.microsoft.com/office/drawing/2014/main" id="{E4C54282-7B2A-47C8-AF1A-486BD5C5526D}"/>
              </a:ext>
            </a:extLst>
          </p:cNvPr>
          <p:cNvSpPr>
            <a:spLocks noGrp="1"/>
          </p:cNvSpPr>
          <p:nvPr>
            <p:ph idx="1"/>
          </p:nvPr>
        </p:nvSpPr>
        <p:spPr/>
        <p:txBody>
          <a:bodyPr>
            <a:normAutofit/>
          </a:bodyPr>
          <a:lstStyle/>
          <a:p>
            <a:r>
              <a:rPr lang="en-US" altLang="zh-CN" sz="2400" dirty="0"/>
              <a:t>Mosques</a:t>
            </a:r>
            <a:r>
              <a:rPr lang="zh-CN" altLang="en-US" sz="2400" dirty="0"/>
              <a:t>（清真寺）</a:t>
            </a:r>
            <a:r>
              <a:rPr lang="en-US" altLang="zh-CN" sz="2400" dirty="0"/>
              <a:t> can take a variety of forms, though many have central domes. The giveaway feature of a mosque is one or more </a:t>
            </a:r>
            <a:r>
              <a:rPr lang="en-US" altLang="zh-CN" sz="2400" b="1" dirty="0"/>
              <a:t>minarets</a:t>
            </a:r>
            <a:r>
              <a:rPr lang="zh-CN" altLang="en-US" sz="2400" b="1" dirty="0"/>
              <a:t>（尖塔）</a:t>
            </a:r>
            <a:r>
              <a:rPr lang="en-US" altLang="zh-CN" sz="2400" dirty="0"/>
              <a:t>, narrow towers that are pointed on top. Famous mosques include the Al-Kaaba Mosque in Mecca</a:t>
            </a:r>
            <a:r>
              <a:rPr lang="zh-CN" altLang="en-US" sz="2400" dirty="0"/>
              <a:t>（麦加）</a:t>
            </a:r>
            <a:r>
              <a:rPr lang="en-US" altLang="zh-CN" sz="2400" dirty="0"/>
              <a:t>, the most holy place in Islam, an open-air mosque with a large black cube at its center (seen below).</a:t>
            </a:r>
            <a:endParaRPr lang="zh-CN" altLang="en-US" sz="2400" dirty="0"/>
          </a:p>
        </p:txBody>
      </p:sp>
    </p:spTree>
    <p:extLst>
      <p:ext uri="{BB962C8B-B14F-4D97-AF65-F5344CB8AC3E}">
        <p14:creationId xmlns:p14="http://schemas.microsoft.com/office/powerpoint/2010/main" val="1300818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0303E61-B4BB-4265-9E3A-8392D15BC35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 xmlns:a16="http://schemas.microsoft.com/office/drawing/2014/main" id="{9FE88BBA-B901-443A-86D2-2B51BFE82287}"/>
              </a:ext>
            </a:extLst>
          </p:cNvPr>
          <p:cNvSpPr>
            <a:spLocks noGrp="1"/>
          </p:cNvSpPr>
          <p:nvPr>
            <p:ph idx="1"/>
          </p:nvPr>
        </p:nvSpPr>
        <p:spPr/>
        <p:txBody>
          <a:bodyPr/>
          <a:lstStyle/>
          <a:p>
            <a:endParaRPr lang="zh-CN" altLang="en-US"/>
          </a:p>
        </p:txBody>
      </p:sp>
      <p:pic>
        <p:nvPicPr>
          <p:cNvPr id="4" name="图片 3">
            <a:extLst>
              <a:ext uri="{FF2B5EF4-FFF2-40B4-BE49-F238E27FC236}">
                <a16:creationId xmlns="" xmlns:a16="http://schemas.microsoft.com/office/drawing/2014/main" id="{4A7BEFF0-9C17-42B4-B5A5-45815D76584D}"/>
              </a:ext>
            </a:extLst>
          </p:cNvPr>
          <p:cNvPicPr>
            <a:picLocks noChangeAspect="1"/>
          </p:cNvPicPr>
          <p:nvPr/>
        </p:nvPicPr>
        <p:blipFill>
          <a:blip r:embed="rId2"/>
          <a:stretch>
            <a:fillRect/>
          </a:stretch>
        </p:blipFill>
        <p:spPr>
          <a:xfrm>
            <a:off x="1951074" y="2307184"/>
            <a:ext cx="8604284" cy="4088075"/>
          </a:xfrm>
          <a:prstGeom prst="rect">
            <a:avLst/>
          </a:prstGeom>
        </p:spPr>
      </p:pic>
    </p:spTree>
    <p:extLst>
      <p:ext uri="{BB962C8B-B14F-4D97-AF65-F5344CB8AC3E}">
        <p14:creationId xmlns:p14="http://schemas.microsoft.com/office/powerpoint/2010/main" val="4121973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5EC25BD-A747-438F-976A-70BF48C4A6D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 xmlns:a16="http://schemas.microsoft.com/office/drawing/2014/main" id="{94517718-4E55-4867-A1E4-DE8076142C2C}"/>
              </a:ext>
            </a:extLst>
          </p:cNvPr>
          <p:cNvSpPr>
            <a:spLocks noGrp="1"/>
          </p:cNvSpPr>
          <p:nvPr>
            <p:ph idx="1"/>
          </p:nvPr>
        </p:nvSpPr>
        <p:spPr/>
        <p:txBody>
          <a:bodyPr>
            <a:normAutofit fontScale="92500"/>
          </a:bodyPr>
          <a:lstStyle/>
          <a:p>
            <a:r>
              <a:rPr lang="en-US" altLang="zh-CN" sz="2400" dirty="0" smtClean="0"/>
              <a:t>Another </a:t>
            </a:r>
            <a:r>
              <a:rPr lang="en-US" altLang="zh-CN" sz="2400" dirty="0"/>
              <a:t>large mosque is the </a:t>
            </a:r>
            <a:r>
              <a:rPr lang="en-US" altLang="zh-CN" sz="2400" dirty="0" err="1"/>
              <a:t>Hagia</a:t>
            </a:r>
            <a:r>
              <a:rPr lang="en-US" altLang="zh-CN" sz="2400" dirty="0"/>
              <a:t> Sofia</a:t>
            </a:r>
            <a:r>
              <a:rPr lang="zh-CN" altLang="en-US" sz="2400" dirty="0"/>
              <a:t>（圣索菲亚大教堂）</a:t>
            </a:r>
            <a:r>
              <a:rPr lang="en-US" altLang="zh-CN" sz="2400" dirty="0"/>
              <a:t> in Istanbul</a:t>
            </a:r>
            <a:r>
              <a:rPr lang="zh-CN" altLang="en-US" sz="2400" dirty="0"/>
              <a:t>（伊斯坦布尔）</a:t>
            </a:r>
            <a:r>
              <a:rPr lang="en-US" altLang="zh-CN" sz="2400" dirty="0"/>
              <a:t>. A former Eastern Orthodox cathedral, it has a broad central dome and fours spires, one in each corner of the square-shaped building. Almost all mosques are built on an angle that places the main prayer area toward Mecca</a:t>
            </a:r>
            <a:r>
              <a:rPr lang="zh-CN" altLang="en-US" sz="2400" dirty="0"/>
              <a:t>（麦加）</a:t>
            </a:r>
            <a:r>
              <a:rPr lang="en-US" altLang="zh-CN" sz="2400" dirty="0" smtClean="0"/>
              <a:t>.</a:t>
            </a:r>
          </a:p>
          <a:p>
            <a:r>
              <a:rPr lang="en-US" altLang="zh-CN" sz="2400" dirty="0"/>
              <a:t>The third most holy place in Islam is the Al-Aqsa mosque in Jerusalem</a:t>
            </a:r>
            <a:r>
              <a:rPr lang="zh-CN" altLang="en-US" sz="2400" dirty="0"/>
              <a:t>（耶路撒冷）</a:t>
            </a:r>
            <a:r>
              <a:rPr lang="en-US" altLang="zh-CN" sz="2400" dirty="0"/>
              <a:t> that sits alongside the Dome of the Rock, an eight-sided mosque with a high central dome and thin spire on top featuring a crescent moon. </a:t>
            </a:r>
          </a:p>
        </p:txBody>
      </p:sp>
    </p:spTree>
    <p:extLst>
      <p:ext uri="{BB962C8B-B14F-4D97-AF65-F5344CB8AC3E}">
        <p14:creationId xmlns:p14="http://schemas.microsoft.com/office/powerpoint/2010/main" val="2489761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7020017-2343-4AB8-9ABF-5B97B84E9826}"/>
              </a:ext>
            </a:extLst>
          </p:cNvPr>
          <p:cNvSpPr>
            <a:spLocks noGrp="1"/>
          </p:cNvSpPr>
          <p:nvPr>
            <p:ph type="title"/>
          </p:nvPr>
        </p:nvSpPr>
        <p:spPr/>
        <p:txBody>
          <a:bodyPr/>
          <a:lstStyle/>
          <a:p>
            <a:pPr algn="ctr"/>
            <a:r>
              <a:rPr lang="en-US" altLang="zh-CN" dirty="0"/>
              <a:t>Dome of the Rock</a:t>
            </a:r>
            <a:br>
              <a:rPr lang="en-US" altLang="zh-CN" dirty="0"/>
            </a:br>
            <a:r>
              <a:rPr lang="en-US" altLang="zh-CN" dirty="0"/>
              <a:t> (Temple Mount in Jerusalem)</a:t>
            </a:r>
            <a:endParaRPr lang="zh-CN" altLang="en-US" dirty="0"/>
          </a:p>
        </p:txBody>
      </p:sp>
      <p:sp>
        <p:nvSpPr>
          <p:cNvPr id="3" name="内容占位符 2">
            <a:extLst>
              <a:ext uri="{FF2B5EF4-FFF2-40B4-BE49-F238E27FC236}">
                <a16:creationId xmlns="" xmlns:a16="http://schemas.microsoft.com/office/drawing/2014/main" id="{C49BE747-DDD5-4BF8-BA31-615CB244D6AB}"/>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 xmlns:a16="http://schemas.microsoft.com/office/drawing/2014/main" id="{25EBCC2E-E299-4D57-80CD-AA6236A023CD}"/>
              </a:ext>
            </a:extLst>
          </p:cNvPr>
          <p:cNvPicPr>
            <a:picLocks noChangeAspect="1"/>
          </p:cNvPicPr>
          <p:nvPr/>
        </p:nvPicPr>
        <p:blipFill>
          <a:blip r:embed="rId2"/>
          <a:stretch>
            <a:fillRect/>
          </a:stretch>
        </p:blipFill>
        <p:spPr>
          <a:xfrm>
            <a:off x="3200472" y="1908897"/>
            <a:ext cx="5791055" cy="4884712"/>
          </a:xfrm>
          <a:prstGeom prst="rect">
            <a:avLst/>
          </a:prstGeom>
        </p:spPr>
      </p:pic>
    </p:spTree>
    <p:extLst>
      <p:ext uri="{BB962C8B-B14F-4D97-AF65-F5344CB8AC3E}">
        <p14:creationId xmlns:p14="http://schemas.microsoft.com/office/powerpoint/2010/main" val="1018217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C213BE5-07A6-4EEC-A83F-AE8B9C6D29B6}"/>
              </a:ext>
            </a:extLst>
          </p:cNvPr>
          <p:cNvSpPr>
            <a:spLocks noGrp="1"/>
          </p:cNvSpPr>
          <p:nvPr>
            <p:ph type="title"/>
          </p:nvPr>
        </p:nvSpPr>
        <p:spPr/>
        <p:txBody>
          <a:bodyPr/>
          <a:lstStyle/>
          <a:p>
            <a:pPr algn="ctr"/>
            <a:r>
              <a:rPr lang="en-US" altLang="zh-CN" b="1" dirty="0"/>
              <a:t>Judaic</a:t>
            </a:r>
            <a:br>
              <a:rPr lang="en-US" altLang="zh-CN" b="1" dirty="0"/>
            </a:br>
            <a:r>
              <a:rPr lang="zh-CN" altLang="en-US" b="1" dirty="0"/>
              <a:t>犹太教</a:t>
            </a:r>
            <a:endParaRPr lang="zh-CN" altLang="en-US" dirty="0"/>
          </a:p>
        </p:txBody>
      </p:sp>
      <p:sp>
        <p:nvSpPr>
          <p:cNvPr id="3" name="内容占位符 2">
            <a:extLst>
              <a:ext uri="{FF2B5EF4-FFF2-40B4-BE49-F238E27FC236}">
                <a16:creationId xmlns="" xmlns:a16="http://schemas.microsoft.com/office/drawing/2014/main" id="{1F95CD1D-A993-4EC9-BB50-D16C1D0736EC}"/>
              </a:ext>
            </a:extLst>
          </p:cNvPr>
          <p:cNvSpPr>
            <a:spLocks noGrp="1"/>
          </p:cNvSpPr>
          <p:nvPr>
            <p:ph idx="1"/>
          </p:nvPr>
        </p:nvSpPr>
        <p:spPr/>
        <p:txBody>
          <a:bodyPr>
            <a:normAutofit/>
          </a:bodyPr>
          <a:lstStyle/>
          <a:p>
            <a:r>
              <a:rPr lang="en-US" altLang="zh-CN" sz="2400" dirty="0"/>
              <a:t>There is not a common architectural design style to synagogues</a:t>
            </a:r>
            <a:r>
              <a:rPr lang="zh-CN" altLang="en-US" sz="2400" dirty="0"/>
              <a:t>（犹太教会堂）</a:t>
            </a:r>
            <a:r>
              <a:rPr lang="en-US" altLang="zh-CN" sz="2400" dirty="0"/>
              <a:t>. The most holy place in Judaism is the Western Wall of the former Temple of Solomon</a:t>
            </a:r>
            <a:r>
              <a:rPr lang="zh-CN" altLang="en-US" sz="2400" dirty="0"/>
              <a:t>（所罗门）</a:t>
            </a:r>
            <a:r>
              <a:rPr lang="en-US" altLang="zh-CN" sz="2400" dirty="0"/>
              <a:t>, next to the Dome of the Rock. Known as the </a:t>
            </a:r>
            <a:r>
              <a:rPr lang="en-US" altLang="zh-CN" sz="2400" b="1" dirty="0"/>
              <a:t>Wailing Wall</a:t>
            </a:r>
            <a:r>
              <a:rPr lang="zh-CN" altLang="en-US" sz="2400" b="1" dirty="0"/>
              <a:t>（哭墙）</a:t>
            </a:r>
            <a:r>
              <a:rPr lang="en-US" altLang="zh-CN" sz="2400" dirty="0"/>
              <a:t>, the old foundation walls feature large rectangular stone blocks where Jews pray and place written prayers in the cracks between the blocks.</a:t>
            </a:r>
            <a:endParaRPr lang="zh-CN" altLang="en-US" sz="2400" dirty="0"/>
          </a:p>
        </p:txBody>
      </p:sp>
    </p:spTree>
    <p:extLst>
      <p:ext uri="{BB962C8B-B14F-4D97-AF65-F5344CB8AC3E}">
        <p14:creationId xmlns:p14="http://schemas.microsoft.com/office/powerpoint/2010/main" val="2013596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B9249F-E7BD-4DB7-A560-7EAAA93C8F9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 xmlns:a16="http://schemas.microsoft.com/office/drawing/2014/main" id="{858AECC6-8DAF-415C-8402-462425582223}"/>
              </a:ext>
            </a:extLst>
          </p:cNvPr>
          <p:cNvSpPr>
            <a:spLocks noGrp="1"/>
          </p:cNvSpPr>
          <p:nvPr>
            <p:ph idx="1"/>
          </p:nvPr>
        </p:nvSpPr>
        <p:spPr/>
        <p:txBody>
          <a:bodyPr/>
          <a:lstStyle/>
          <a:p>
            <a:endParaRPr lang="zh-CN" altLang="en-US"/>
          </a:p>
        </p:txBody>
      </p:sp>
      <p:pic>
        <p:nvPicPr>
          <p:cNvPr id="4" name="图片 3">
            <a:extLst>
              <a:ext uri="{FF2B5EF4-FFF2-40B4-BE49-F238E27FC236}">
                <a16:creationId xmlns="" xmlns:a16="http://schemas.microsoft.com/office/drawing/2014/main" id="{D9FC1740-979C-4E3E-A8F1-7A39A6BA5A08}"/>
              </a:ext>
            </a:extLst>
          </p:cNvPr>
          <p:cNvPicPr>
            <a:picLocks noChangeAspect="1"/>
          </p:cNvPicPr>
          <p:nvPr/>
        </p:nvPicPr>
        <p:blipFill>
          <a:blip r:embed="rId2"/>
          <a:stretch>
            <a:fillRect/>
          </a:stretch>
        </p:blipFill>
        <p:spPr>
          <a:xfrm>
            <a:off x="2060862" y="79051"/>
            <a:ext cx="8070275" cy="6699898"/>
          </a:xfrm>
          <a:prstGeom prst="rect">
            <a:avLst/>
          </a:prstGeom>
        </p:spPr>
      </p:pic>
    </p:spTree>
    <p:extLst>
      <p:ext uri="{BB962C8B-B14F-4D97-AF65-F5344CB8AC3E}">
        <p14:creationId xmlns:p14="http://schemas.microsoft.com/office/powerpoint/2010/main" val="3621246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3A0810-40F5-427A-9503-DDA56F4D824F}"/>
              </a:ext>
            </a:extLst>
          </p:cNvPr>
          <p:cNvSpPr>
            <a:spLocks noGrp="1"/>
          </p:cNvSpPr>
          <p:nvPr>
            <p:ph type="title"/>
          </p:nvPr>
        </p:nvSpPr>
        <p:spPr/>
        <p:txBody>
          <a:bodyPr/>
          <a:lstStyle/>
          <a:p>
            <a:pPr algn="ctr"/>
            <a:r>
              <a:rPr lang="en-US" altLang="zh-CN" b="1"/>
              <a:t>Language</a:t>
            </a:r>
            <a:endParaRPr lang="zh-CN" altLang="en-US"/>
          </a:p>
        </p:txBody>
      </p:sp>
      <p:sp>
        <p:nvSpPr>
          <p:cNvPr id="3" name="内容占位符 2">
            <a:extLst>
              <a:ext uri="{FF2B5EF4-FFF2-40B4-BE49-F238E27FC236}">
                <a16:creationId xmlns="" xmlns:a16="http://schemas.microsoft.com/office/drawing/2014/main" id="{621A2F96-CE0B-4000-B581-A32543E0EE8F}"/>
              </a:ext>
            </a:extLst>
          </p:cNvPr>
          <p:cNvSpPr>
            <a:spLocks noGrp="1"/>
          </p:cNvSpPr>
          <p:nvPr>
            <p:ph idx="1"/>
          </p:nvPr>
        </p:nvSpPr>
        <p:spPr>
          <a:xfrm>
            <a:off x="1451579" y="2015732"/>
            <a:ext cx="9603275" cy="4010314"/>
          </a:xfrm>
        </p:spPr>
        <p:txBody>
          <a:bodyPr>
            <a:normAutofit/>
          </a:bodyPr>
          <a:lstStyle/>
          <a:p>
            <a:r>
              <a:rPr lang="en-US" altLang="zh-CN" dirty="0"/>
              <a:t>When we think about language, we most often think about the common tongue of </a:t>
            </a:r>
            <a:r>
              <a:rPr lang="en-US" altLang="zh-CN" dirty="0" smtClean="0"/>
              <a:t>the country </a:t>
            </a:r>
            <a:r>
              <a:rPr lang="en-US" altLang="zh-CN" dirty="0"/>
              <a:t>that we live in. In terms of </a:t>
            </a:r>
            <a:r>
              <a:rPr lang="en-US" altLang="zh-CN" b="1" dirty="0"/>
              <a:t>official languages</a:t>
            </a:r>
            <a:r>
              <a:rPr lang="en-US" altLang="zh-CN" dirty="0"/>
              <a:t>, the United States </a:t>
            </a:r>
            <a:r>
              <a:rPr lang="en-US" altLang="zh-CN" dirty="0" smtClean="0"/>
              <a:t>federal government </a:t>
            </a:r>
            <a:r>
              <a:rPr lang="en-US" altLang="zh-CN" dirty="0"/>
              <a:t>has not designated one. Some states have English-only laws </a:t>
            </a:r>
            <a:r>
              <a:rPr lang="en-US" altLang="zh-CN" dirty="0" smtClean="0"/>
              <a:t>and provisions</a:t>
            </a:r>
            <a:r>
              <a:rPr lang="zh-CN" altLang="en-US" dirty="0" smtClean="0"/>
              <a:t>（规定）</a:t>
            </a:r>
            <a:r>
              <a:rPr lang="en-US" altLang="zh-CN" dirty="0" smtClean="0"/>
              <a:t>. </a:t>
            </a:r>
            <a:r>
              <a:rPr lang="en-US" altLang="zh-CN" dirty="0"/>
              <a:t>These affect education standards and state government publications </a:t>
            </a:r>
            <a:r>
              <a:rPr lang="en-US" altLang="zh-CN" dirty="0" smtClean="0"/>
              <a:t>such as </a:t>
            </a:r>
            <a:r>
              <a:rPr lang="en-US" altLang="zh-CN" dirty="0"/>
              <a:t>driver’s licensing exams, since much of the United States tends to be </a:t>
            </a:r>
            <a:r>
              <a:rPr lang="en-US" altLang="zh-CN" b="1" dirty="0" smtClean="0"/>
              <a:t>monolingual </a:t>
            </a:r>
            <a:r>
              <a:rPr lang="en-US" altLang="zh-CN" dirty="0" smtClean="0"/>
              <a:t>(knowing </a:t>
            </a:r>
            <a:r>
              <a:rPr lang="en-US" altLang="zh-CN" dirty="0"/>
              <a:t>one language—English—only). </a:t>
            </a:r>
            <a:endParaRPr lang="en-US" altLang="zh-CN" dirty="0" smtClean="0"/>
          </a:p>
          <a:p>
            <a:r>
              <a:rPr lang="en-US" altLang="zh-CN" dirty="0" smtClean="0"/>
              <a:t>Other </a:t>
            </a:r>
            <a:r>
              <a:rPr lang="en-US" altLang="zh-CN" dirty="0"/>
              <a:t>states such as California accept </a:t>
            </a:r>
            <a:r>
              <a:rPr lang="en-US" altLang="zh-CN" dirty="0" smtClean="0"/>
              <a:t>that they </a:t>
            </a:r>
            <a:r>
              <a:rPr lang="en-US" altLang="zh-CN" dirty="0"/>
              <a:t>have a large </a:t>
            </a:r>
            <a:r>
              <a:rPr lang="en-US" altLang="zh-CN" b="1" dirty="0"/>
              <a:t>multilingual </a:t>
            </a:r>
            <a:r>
              <a:rPr lang="en-US" altLang="zh-CN" dirty="0"/>
              <a:t>immigrant population and made provisions (</a:t>
            </a:r>
            <a:r>
              <a:rPr lang="en-US" altLang="zh-CN" dirty="0" smtClean="0"/>
              <a:t>especially for </a:t>
            </a:r>
            <a:r>
              <a:rPr lang="en-US" altLang="zh-CN" dirty="0"/>
              <a:t>public safety) to provide some services in multiple languages including </a:t>
            </a:r>
            <a:r>
              <a:rPr lang="en-US" altLang="zh-CN" dirty="0" smtClean="0"/>
              <a:t>Spanish, Chinese</a:t>
            </a:r>
            <a:r>
              <a:rPr lang="en-US" altLang="zh-CN" dirty="0"/>
              <a:t>, and Vietnamese.</a:t>
            </a:r>
            <a:endParaRPr lang="zh-CN" altLang="en-US" dirty="0"/>
          </a:p>
        </p:txBody>
      </p:sp>
    </p:spTree>
    <p:extLst>
      <p:ext uri="{BB962C8B-B14F-4D97-AF65-F5344CB8AC3E}">
        <p14:creationId xmlns:p14="http://schemas.microsoft.com/office/powerpoint/2010/main" val="2855570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 </a:t>
            </a:r>
            <a:r>
              <a:rPr lang="en-US" altLang="zh-CN" b="1" dirty="0"/>
              <a:t>WHAT IS CULTURE?</a:t>
            </a:r>
            <a:endParaRPr lang="zh-CN" altLang="en-US" dirty="0"/>
          </a:p>
        </p:txBody>
      </p:sp>
      <p:sp>
        <p:nvSpPr>
          <p:cNvPr id="3" name="内容占位符 2"/>
          <p:cNvSpPr>
            <a:spLocks noGrp="1"/>
          </p:cNvSpPr>
          <p:nvPr>
            <p:ph idx="1"/>
          </p:nvPr>
        </p:nvSpPr>
        <p:spPr/>
        <p:txBody>
          <a:bodyPr>
            <a:normAutofit/>
          </a:bodyPr>
          <a:lstStyle/>
          <a:p>
            <a:r>
              <a:rPr lang="en-US" altLang="zh-CN" sz="2400" dirty="0"/>
              <a:t>The human geography textbooks all give a definition that says something like this: Culture is the shared experience, traits, and activities of a group of people who have a common heritage. </a:t>
            </a:r>
          </a:p>
          <a:p>
            <a:r>
              <a:rPr lang="en-US" altLang="zh-CN" sz="2400" dirty="0"/>
              <a:t>To prepare for the AP exam, it is more effective to examine the categories of cultural expression than to try to define culture in a couple of sentences.</a:t>
            </a:r>
            <a:endParaRPr lang="zh-CN" altLang="en-US" sz="2400" dirty="0"/>
          </a:p>
        </p:txBody>
      </p:sp>
    </p:spTree>
    <p:extLst>
      <p:ext uri="{BB962C8B-B14F-4D97-AF65-F5344CB8AC3E}">
        <p14:creationId xmlns:p14="http://schemas.microsoft.com/office/powerpoint/2010/main" val="3097899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Canada</a:t>
            </a:r>
            <a:endParaRPr lang="zh-CN" altLang="en-US" dirty="0"/>
          </a:p>
        </p:txBody>
      </p:sp>
      <p:sp>
        <p:nvSpPr>
          <p:cNvPr id="3" name="内容占位符 2"/>
          <p:cNvSpPr>
            <a:spLocks noGrp="1"/>
          </p:cNvSpPr>
          <p:nvPr>
            <p:ph idx="1"/>
          </p:nvPr>
        </p:nvSpPr>
        <p:spPr>
          <a:xfrm>
            <a:off x="1451579" y="2015732"/>
            <a:ext cx="9603275" cy="4055284"/>
          </a:xfrm>
        </p:spPr>
        <p:txBody>
          <a:bodyPr>
            <a:normAutofit/>
          </a:bodyPr>
          <a:lstStyle/>
          <a:p>
            <a:r>
              <a:rPr lang="en-US" altLang="zh-CN" sz="2400" dirty="0"/>
              <a:t>In Canada, there are two official languages: English and French. Therefore, </a:t>
            </a:r>
            <a:r>
              <a:rPr lang="en-US" altLang="zh-CN" sz="2400" dirty="0" smtClean="0"/>
              <a:t>Canada is </a:t>
            </a:r>
            <a:r>
              <a:rPr lang="en-US" altLang="zh-CN" sz="2400" b="1" dirty="0"/>
              <a:t>bilingual</a:t>
            </a:r>
            <a:r>
              <a:rPr lang="en-US" altLang="zh-CN" sz="2400" dirty="0"/>
              <a:t>. Another example of a multilingual society is the </a:t>
            </a:r>
            <a:r>
              <a:rPr lang="en-US" altLang="zh-CN" sz="2400" dirty="0" smtClean="0"/>
              <a:t>Netherlands</a:t>
            </a:r>
            <a:r>
              <a:rPr lang="zh-CN" altLang="en-US" sz="2400" dirty="0" smtClean="0"/>
              <a:t>（荷兰）</a:t>
            </a:r>
            <a:r>
              <a:rPr lang="en-US" altLang="zh-CN" sz="2400" dirty="0" smtClean="0"/>
              <a:t>. </a:t>
            </a:r>
            <a:r>
              <a:rPr lang="en-US" altLang="zh-CN" sz="2400" dirty="0"/>
              <a:t>In </a:t>
            </a:r>
            <a:r>
              <a:rPr lang="en-US" altLang="zh-CN" sz="2400" dirty="0" smtClean="0"/>
              <a:t>school, students </a:t>
            </a:r>
            <a:r>
              <a:rPr lang="en-US" altLang="zh-CN" sz="2400" dirty="0"/>
              <a:t>not only learn their native Dutch, but are required to also learn English</a:t>
            </a:r>
            <a:r>
              <a:rPr lang="en-US" altLang="zh-CN" sz="2400" dirty="0" smtClean="0"/>
              <a:t>, </a:t>
            </a:r>
            <a:r>
              <a:rPr lang="en-US" altLang="zh-CN" sz="2400" dirty="0"/>
              <a:t>French, and some German. Likewise, it’s common in South Africa for citizens to </a:t>
            </a:r>
            <a:r>
              <a:rPr lang="en-US" altLang="zh-CN" sz="2400" dirty="0" smtClean="0"/>
              <a:t>be able </a:t>
            </a:r>
            <a:r>
              <a:rPr lang="en-US" altLang="zh-CN" sz="2400" dirty="0"/>
              <a:t>to speak varying levels of English, Afrikaans (a Dutch derivative), and one </a:t>
            </a:r>
            <a:r>
              <a:rPr lang="en-US" altLang="zh-CN" sz="2400" dirty="0" smtClean="0"/>
              <a:t>or more </a:t>
            </a:r>
            <a:r>
              <a:rPr lang="en-US" altLang="zh-CN" sz="2400" dirty="0"/>
              <a:t>African languages such as Xhosa, Sotho, or Zulu.</a:t>
            </a:r>
            <a:endParaRPr lang="zh-CN" altLang="en-US" sz="2400" dirty="0"/>
          </a:p>
        </p:txBody>
      </p:sp>
    </p:spTree>
    <p:extLst>
      <p:ext uri="{BB962C8B-B14F-4D97-AF65-F5344CB8AC3E}">
        <p14:creationId xmlns:p14="http://schemas.microsoft.com/office/powerpoint/2010/main" val="2489097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de-DE" altLang="zh-CN" b="1" dirty="0"/>
              <a:t>Aussie, Aussie, Aussie! Oy! Oy! Oy!</a:t>
            </a:r>
            <a:endParaRPr lang="zh-CN" altLang="en-US" dirty="0"/>
          </a:p>
        </p:txBody>
      </p:sp>
      <p:sp>
        <p:nvSpPr>
          <p:cNvPr id="3" name="内容占位符 2"/>
          <p:cNvSpPr>
            <a:spLocks noGrp="1"/>
          </p:cNvSpPr>
          <p:nvPr>
            <p:ph idx="1"/>
          </p:nvPr>
        </p:nvSpPr>
        <p:spPr>
          <a:xfrm>
            <a:off x="1451579" y="2015732"/>
            <a:ext cx="9603275" cy="4055284"/>
          </a:xfrm>
        </p:spPr>
        <p:txBody>
          <a:bodyPr>
            <a:noAutofit/>
          </a:bodyPr>
          <a:lstStyle/>
          <a:p>
            <a:r>
              <a:rPr lang="en-US" altLang="zh-CN" dirty="0"/>
              <a:t>Depending upon where you are in a larger </a:t>
            </a:r>
            <a:r>
              <a:rPr lang="en-US" altLang="zh-CN" b="1" dirty="0"/>
              <a:t>linguistic region</a:t>
            </a:r>
            <a:r>
              <a:rPr lang="en-US" altLang="zh-CN" dirty="0"/>
              <a:t>, the way a </a:t>
            </a:r>
            <a:r>
              <a:rPr lang="en-US" altLang="zh-CN" dirty="0" smtClean="0"/>
              <a:t>common language </a:t>
            </a:r>
            <a:r>
              <a:rPr lang="en-US" altLang="zh-CN" dirty="0"/>
              <a:t>is spoken can sound different, depending upon who is speaking it. In </a:t>
            </a:r>
            <a:r>
              <a:rPr lang="en-US" altLang="zh-CN" dirty="0" smtClean="0"/>
              <a:t>the global </a:t>
            </a:r>
            <a:r>
              <a:rPr lang="en-US" altLang="zh-CN" dirty="0"/>
              <a:t>English linguistic region, </a:t>
            </a:r>
            <a:r>
              <a:rPr lang="en-US" altLang="zh-CN" b="1" dirty="0"/>
              <a:t>dialect </a:t>
            </a:r>
            <a:r>
              <a:rPr lang="en-US" altLang="zh-CN" dirty="0"/>
              <a:t>changes from nation to nation. Although </a:t>
            </a:r>
            <a:r>
              <a:rPr lang="en-US" altLang="zh-CN" dirty="0" smtClean="0"/>
              <a:t>the English </a:t>
            </a:r>
            <a:r>
              <a:rPr lang="en-US" altLang="zh-CN" dirty="0"/>
              <a:t>spoken by English people and Australian people sounds similar, there is </a:t>
            </a:r>
            <a:r>
              <a:rPr lang="en-US" altLang="zh-CN" dirty="0" smtClean="0"/>
              <a:t>a distinct </a:t>
            </a:r>
            <a:r>
              <a:rPr lang="en-US" altLang="zh-CN" dirty="0"/>
              <a:t>“strain” of English spoken in Australia with a variety of different </a:t>
            </a:r>
            <a:r>
              <a:rPr lang="en-US" altLang="zh-CN" b="1" dirty="0"/>
              <a:t>word </a:t>
            </a:r>
            <a:r>
              <a:rPr lang="en-US" altLang="zh-CN" b="1" dirty="0" smtClean="0"/>
              <a:t>sounds </a:t>
            </a:r>
            <a:r>
              <a:rPr lang="en-US" altLang="zh-CN" dirty="0" smtClean="0"/>
              <a:t>and </a:t>
            </a:r>
            <a:r>
              <a:rPr lang="en-US" altLang="zh-CN" b="1" dirty="0"/>
              <a:t>vocabulary</a:t>
            </a:r>
            <a:r>
              <a:rPr lang="en-US" altLang="zh-CN" dirty="0"/>
              <a:t>. Even between the United States and Canada there are </a:t>
            </a:r>
            <a:r>
              <a:rPr lang="en-US" altLang="zh-CN" dirty="0" smtClean="0"/>
              <a:t>subtle differences</a:t>
            </a:r>
            <a:r>
              <a:rPr lang="en-US" altLang="zh-CN" dirty="0"/>
              <a:t>, such as the strong Canadian “O” in the word </a:t>
            </a:r>
            <a:r>
              <a:rPr lang="en-US" altLang="zh-CN" i="1" dirty="0"/>
              <a:t>about</a:t>
            </a:r>
            <a:r>
              <a:rPr lang="en-US" altLang="zh-CN" dirty="0"/>
              <a:t>, pronounced “a-boat</a:t>
            </a:r>
            <a:r>
              <a:rPr lang="en-US" altLang="zh-CN" dirty="0" smtClean="0"/>
              <a:t>.” Within </a:t>
            </a:r>
            <a:r>
              <a:rPr lang="en-US" altLang="zh-CN" dirty="0"/>
              <a:t>countries, dialect can change from region to region, such as the changes </a:t>
            </a:r>
            <a:r>
              <a:rPr lang="en-US" altLang="zh-CN" dirty="0" smtClean="0"/>
              <a:t>heard when </a:t>
            </a:r>
            <a:r>
              <a:rPr lang="en-US" altLang="zh-CN" dirty="0"/>
              <a:t>traveling in the United States from New England to the American South.</a:t>
            </a:r>
            <a:endParaRPr lang="zh-CN" altLang="en-US" dirty="0"/>
          </a:p>
        </p:txBody>
      </p:sp>
    </p:spTree>
    <p:extLst>
      <p:ext uri="{BB962C8B-B14F-4D97-AF65-F5344CB8AC3E}">
        <p14:creationId xmlns:p14="http://schemas.microsoft.com/office/powerpoint/2010/main" val="2914524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 </a:t>
            </a:r>
            <a:r>
              <a:rPr lang="en-US" altLang="zh-CN" b="1" dirty="0"/>
              <a:t>THE CULTURAL LANDSCAPE</a:t>
            </a:r>
            <a:endParaRPr lang="zh-CN" altLang="en-US" dirty="0"/>
          </a:p>
        </p:txBody>
      </p:sp>
      <p:sp>
        <p:nvSpPr>
          <p:cNvPr id="3" name="内容占位符 2"/>
          <p:cNvSpPr>
            <a:spLocks noGrp="1"/>
          </p:cNvSpPr>
          <p:nvPr>
            <p:ph idx="1"/>
          </p:nvPr>
        </p:nvSpPr>
        <p:spPr>
          <a:xfrm>
            <a:off x="1451579" y="2015732"/>
            <a:ext cx="9603275" cy="4045434"/>
          </a:xfrm>
        </p:spPr>
        <p:txBody>
          <a:bodyPr>
            <a:noAutofit/>
          </a:bodyPr>
          <a:lstStyle/>
          <a:p>
            <a:r>
              <a:rPr lang="en-US" altLang="zh-CN" dirty="0"/>
              <a:t>Almost everything we see and hear in the human landscape expresses some form of culture. Culture is complex, and trying to take it all in and make sense of it can be confusing. To get a better grip on culture, we first have to understand how it is found on the </a:t>
            </a:r>
            <a:r>
              <a:rPr lang="en-US" altLang="zh-CN" b="1" dirty="0"/>
              <a:t>cultural landscape</a:t>
            </a:r>
            <a:r>
              <a:rPr lang="en-US" altLang="zh-CN" dirty="0"/>
              <a:t>. </a:t>
            </a:r>
          </a:p>
          <a:p>
            <a:r>
              <a:rPr lang="en-US" altLang="zh-CN" dirty="0"/>
              <a:t>We can see the cultural landscape in the form of </a:t>
            </a:r>
            <a:r>
              <a:rPr lang="en-US" altLang="zh-CN" b="1" dirty="0"/>
              <a:t>signs </a:t>
            </a:r>
            <a:r>
              <a:rPr lang="en-US" altLang="zh-CN" dirty="0"/>
              <a:t>and </a:t>
            </a:r>
            <a:r>
              <a:rPr lang="en-US" altLang="zh-CN" b="1" dirty="0"/>
              <a:t>symbols </a:t>
            </a:r>
            <a:r>
              <a:rPr lang="en-US" altLang="zh-CN" dirty="0"/>
              <a:t>in the world around us—which is a general way of saying that there are different ways customs are imprinted</a:t>
            </a:r>
            <a:r>
              <a:rPr lang="zh-CN" altLang="en-US" dirty="0"/>
              <a:t>（压印）</a:t>
            </a:r>
            <a:r>
              <a:rPr lang="en-US" altLang="zh-CN" dirty="0"/>
              <a:t> on the several </a:t>
            </a:r>
            <a:r>
              <a:rPr lang="en-US" altLang="zh-CN" b="1" dirty="0"/>
              <a:t>components of culture</a:t>
            </a:r>
            <a:r>
              <a:rPr lang="en-US" altLang="zh-CN" dirty="0"/>
              <a:t>. Here is a list of the components of culture to give you a simpler way of understanding culture in general and how it is expressed:</a:t>
            </a:r>
            <a:endParaRPr lang="zh-CN" altLang="en-US" dirty="0"/>
          </a:p>
        </p:txBody>
      </p:sp>
    </p:spTree>
    <p:extLst>
      <p:ext uri="{BB962C8B-B14F-4D97-AF65-F5344CB8AC3E}">
        <p14:creationId xmlns:p14="http://schemas.microsoft.com/office/powerpoint/2010/main" val="1831079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the components of culture</a:t>
            </a:r>
            <a:endParaRPr lang="zh-CN" altLang="en-US" dirty="0"/>
          </a:p>
        </p:txBody>
      </p:sp>
      <p:sp>
        <p:nvSpPr>
          <p:cNvPr id="5" name="内容占位符 4"/>
          <p:cNvSpPr>
            <a:spLocks noGrp="1"/>
          </p:cNvSpPr>
          <p:nvPr>
            <p:ph sz="half" idx="1"/>
          </p:nvPr>
        </p:nvSpPr>
        <p:spPr/>
        <p:txBody>
          <a:bodyPr>
            <a:normAutofit/>
          </a:bodyPr>
          <a:lstStyle/>
          <a:p>
            <a:r>
              <a:rPr lang="en-US" altLang="zh-CN" sz="2400" dirty="0"/>
              <a:t>Art</a:t>
            </a:r>
          </a:p>
          <a:p>
            <a:r>
              <a:rPr lang="en-US" altLang="zh-CN" sz="2400" dirty="0"/>
              <a:t>Architecture</a:t>
            </a:r>
          </a:p>
          <a:p>
            <a:r>
              <a:rPr lang="en-US" altLang="zh-CN" sz="2400" dirty="0"/>
              <a:t>Language</a:t>
            </a:r>
          </a:p>
          <a:p>
            <a:r>
              <a:rPr lang="en-US" altLang="zh-CN" sz="2400" dirty="0"/>
              <a:t>Music</a:t>
            </a:r>
          </a:p>
          <a:p>
            <a:r>
              <a:rPr lang="en-US" altLang="zh-CN" sz="2400" dirty="0"/>
              <a:t>Film and Television</a:t>
            </a:r>
          </a:p>
          <a:p>
            <a:r>
              <a:rPr lang="en-US" altLang="zh-CN" sz="2400" dirty="0"/>
              <a:t>Food</a:t>
            </a:r>
            <a:endParaRPr lang="zh-CN" altLang="en-US" sz="2400" dirty="0"/>
          </a:p>
        </p:txBody>
      </p:sp>
      <p:sp>
        <p:nvSpPr>
          <p:cNvPr id="6" name="内容占位符 5"/>
          <p:cNvSpPr>
            <a:spLocks noGrp="1"/>
          </p:cNvSpPr>
          <p:nvPr>
            <p:ph sz="half" idx="2"/>
          </p:nvPr>
        </p:nvSpPr>
        <p:spPr/>
        <p:txBody>
          <a:bodyPr>
            <a:normAutofit/>
          </a:bodyPr>
          <a:lstStyle/>
          <a:p>
            <a:r>
              <a:rPr lang="en-US" altLang="zh-CN" sz="2400" dirty="0"/>
              <a:t>Clothing</a:t>
            </a:r>
          </a:p>
          <a:p>
            <a:r>
              <a:rPr lang="en-US" altLang="zh-CN" sz="2400" dirty="0"/>
              <a:t>Social Interaction</a:t>
            </a:r>
          </a:p>
          <a:p>
            <a:r>
              <a:rPr lang="en-US" altLang="zh-CN" sz="2400" dirty="0"/>
              <a:t>Religion</a:t>
            </a:r>
          </a:p>
          <a:p>
            <a:r>
              <a:rPr lang="en-US" altLang="zh-CN" sz="2400" dirty="0" smtClean="0"/>
              <a:t>Folklore</a:t>
            </a:r>
            <a:r>
              <a:rPr lang="zh-CN" altLang="en-US" sz="2400" dirty="0" smtClean="0"/>
              <a:t>（民俗）</a:t>
            </a:r>
            <a:endParaRPr lang="en-US" altLang="zh-CN" sz="2400" dirty="0"/>
          </a:p>
          <a:p>
            <a:r>
              <a:rPr lang="en-US" altLang="zh-CN" sz="2400" dirty="0"/>
              <a:t>Land Use</a:t>
            </a:r>
            <a:endParaRPr lang="zh-CN" altLang="en-US" sz="2400" dirty="0"/>
          </a:p>
        </p:txBody>
      </p:sp>
    </p:spTree>
    <p:extLst>
      <p:ext uri="{BB962C8B-B14F-4D97-AF65-F5344CB8AC3E}">
        <p14:creationId xmlns:p14="http://schemas.microsoft.com/office/powerpoint/2010/main" val="297046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algn="ctr"/>
            <a:r>
              <a:rPr lang="en-US" altLang="zh-CN" b="1" dirty="0"/>
              <a:t>READING THE CULTURAL LANDSCAPE</a:t>
            </a:r>
            <a:endParaRPr lang="zh-CN" altLang="en-US" dirty="0"/>
          </a:p>
        </p:txBody>
      </p:sp>
      <p:sp>
        <p:nvSpPr>
          <p:cNvPr id="6" name="内容占位符 5"/>
          <p:cNvSpPr>
            <a:spLocks noGrp="1"/>
          </p:cNvSpPr>
          <p:nvPr>
            <p:ph idx="1"/>
          </p:nvPr>
        </p:nvSpPr>
        <p:spPr/>
        <p:txBody>
          <a:bodyPr>
            <a:normAutofit lnSpcReduction="10000"/>
          </a:bodyPr>
          <a:lstStyle/>
          <a:p>
            <a:r>
              <a:rPr lang="en-US" altLang="zh-CN" sz="2400" dirty="0"/>
              <a:t>In some ways, we can think about the cultural landscape as a form of </a:t>
            </a:r>
            <a:r>
              <a:rPr lang="en-US" altLang="zh-CN" sz="2400" b="1" dirty="0"/>
              <a:t>text </a:t>
            </a:r>
            <a:r>
              <a:rPr lang="en-US" altLang="zh-CN" sz="2400" dirty="0"/>
              <a:t>that can be read. We can read the signs and symbols that we see within the different components of culture and understand that place’s cultural background and heritage.</a:t>
            </a:r>
          </a:p>
          <a:p>
            <a:r>
              <a:rPr lang="en-US" altLang="zh-CN" sz="2400" dirty="0"/>
              <a:t>What we find is that some things are original to a single culture, but most things in the cultural landscape are the product of </a:t>
            </a:r>
            <a:r>
              <a:rPr lang="en-US" altLang="zh-CN" sz="2400" b="1" dirty="0"/>
              <a:t>cultural synthesis </a:t>
            </a:r>
            <a:r>
              <a:rPr lang="en-US" altLang="zh-CN" sz="2400" dirty="0"/>
              <a:t>or </a:t>
            </a:r>
            <a:r>
              <a:rPr lang="en-US" altLang="zh-CN" sz="2400" b="1" dirty="0" smtClean="0"/>
              <a:t>syncretism</a:t>
            </a:r>
            <a:r>
              <a:rPr lang="zh-CN" altLang="en-US" sz="2400" b="1" dirty="0" smtClean="0"/>
              <a:t>（汇合）</a:t>
            </a:r>
            <a:r>
              <a:rPr lang="en-US" altLang="zh-CN" sz="2400" dirty="0" smtClean="0"/>
              <a:t>—</a:t>
            </a:r>
            <a:r>
              <a:rPr lang="en-US" altLang="zh-CN" sz="2400" dirty="0"/>
              <a:t>the blending together of two or more cultural influences.</a:t>
            </a:r>
            <a:endParaRPr lang="zh-CN" altLang="en-US" sz="2400" dirty="0"/>
          </a:p>
        </p:txBody>
      </p:sp>
    </p:spTree>
    <p:extLst>
      <p:ext uri="{BB962C8B-B14F-4D97-AF65-F5344CB8AC3E}">
        <p14:creationId xmlns:p14="http://schemas.microsoft.com/office/powerpoint/2010/main" val="2640251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Hey, Y’all</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An example of cultural synthesis is country music in the United States and Canada. It is often thought of as a product of American culture and is strongly tied to folk music traditions such as bluegrass</a:t>
            </a:r>
            <a:r>
              <a:rPr lang="zh-CN" altLang="en-US" dirty="0"/>
              <a:t>（蓝莓音乐）</a:t>
            </a:r>
            <a:r>
              <a:rPr lang="en-US" altLang="zh-CN" dirty="0"/>
              <a:t>. </a:t>
            </a:r>
          </a:p>
          <a:p>
            <a:r>
              <a:rPr lang="en-US" altLang="zh-CN" dirty="0"/>
              <a:t>However, when we research the origins of country music, we find a culmination of influences from the Scots-Irish, the German, and African immigrants and slaves in the American interior south and Appalachia following the American Revolution. </a:t>
            </a:r>
          </a:p>
          <a:p>
            <a:r>
              <a:rPr lang="en-US" altLang="zh-CN" dirty="0"/>
              <a:t>The mixture of musical sounds, vocabulary, rhythms, and instruments from these four culture groups came together to form a new style of music, as well as later developing into other American musical styles like jazz, the blues, and rock and roll.</a:t>
            </a:r>
            <a:endParaRPr lang="zh-CN" altLang="en-US" dirty="0"/>
          </a:p>
        </p:txBody>
      </p:sp>
    </p:spTree>
    <p:extLst>
      <p:ext uri="{BB962C8B-B14F-4D97-AF65-F5344CB8AC3E}">
        <p14:creationId xmlns:p14="http://schemas.microsoft.com/office/powerpoint/2010/main" val="3953711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F832A84-DCC1-4E3B-94A4-EB06E0C0E6C9}"/>
              </a:ext>
            </a:extLst>
          </p:cNvPr>
          <p:cNvSpPr>
            <a:spLocks noGrp="1"/>
          </p:cNvSpPr>
          <p:nvPr>
            <p:ph type="title"/>
          </p:nvPr>
        </p:nvSpPr>
        <p:spPr/>
        <p:txBody>
          <a:bodyPr/>
          <a:lstStyle/>
          <a:p>
            <a:pPr algn="ctr"/>
            <a:r>
              <a:rPr lang="en-US" altLang="zh-CN" b="1" dirty="0"/>
              <a:t>THE COMPONENTS OF </a:t>
            </a:r>
            <a:br>
              <a:rPr lang="en-US" altLang="zh-CN" b="1" dirty="0"/>
            </a:br>
            <a:r>
              <a:rPr lang="en-US" altLang="zh-CN" b="1" dirty="0"/>
              <a:t>CULTURE EXPLAINED</a:t>
            </a:r>
            <a:endParaRPr lang="zh-CN" altLang="en-US" dirty="0"/>
          </a:p>
        </p:txBody>
      </p:sp>
      <p:sp>
        <p:nvSpPr>
          <p:cNvPr id="3" name="内容占位符 2">
            <a:extLst>
              <a:ext uri="{FF2B5EF4-FFF2-40B4-BE49-F238E27FC236}">
                <a16:creationId xmlns="" xmlns:a16="http://schemas.microsoft.com/office/drawing/2014/main" id="{4AABB7D5-54C1-4B66-8B8A-8656E759CA83}"/>
              </a:ext>
            </a:extLst>
          </p:cNvPr>
          <p:cNvSpPr>
            <a:spLocks noGrp="1"/>
          </p:cNvSpPr>
          <p:nvPr>
            <p:ph idx="1"/>
          </p:nvPr>
        </p:nvSpPr>
        <p:spPr/>
        <p:txBody>
          <a:bodyPr>
            <a:normAutofit/>
          </a:bodyPr>
          <a:lstStyle/>
          <a:p>
            <a:r>
              <a:rPr lang="en-US" altLang="zh-CN" dirty="0"/>
              <a:t>Whether something is original to a single culture or is the product of cultural synthesis, it is important to understand the underpinnings</a:t>
            </a:r>
            <a:r>
              <a:rPr lang="zh-CN" altLang="en-US" dirty="0"/>
              <a:t>（基础）</a:t>
            </a:r>
            <a:r>
              <a:rPr lang="en-US" altLang="zh-CN" dirty="0"/>
              <a:t> of the things we see in the cultural landscape. Combined, the many components come together to identify and define a single </a:t>
            </a:r>
            <a:r>
              <a:rPr lang="en-US" altLang="zh-CN" b="1" dirty="0"/>
              <a:t>culture group </a:t>
            </a:r>
            <a:r>
              <a:rPr lang="en-US" altLang="zh-CN" dirty="0"/>
              <a:t>or </a:t>
            </a:r>
            <a:r>
              <a:rPr lang="en-US" altLang="zh-CN" b="1" dirty="0"/>
              <a:t>nation</a:t>
            </a:r>
            <a:r>
              <a:rPr lang="en-US" altLang="zh-CN" dirty="0"/>
              <a:t>.</a:t>
            </a:r>
          </a:p>
          <a:p>
            <a:r>
              <a:rPr lang="en-US" altLang="zh-CN" dirty="0"/>
              <a:t>Not all of these components are going to be questions on the AP exam. For each relevant component, we will give you detailed geographical examples from Anglo-America and internationally to help broaden your perspective on the subject.</a:t>
            </a:r>
            <a:endParaRPr lang="zh-CN" altLang="en-US" dirty="0"/>
          </a:p>
        </p:txBody>
      </p:sp>
    </p:spTree>
    <p:extLst>
      <p:ext uri="{BB962C8B-B14F-4D97-AF65-F5344CB8AC3E}">
        <p14:creationId xmlns:p14="http://schemas.microsoft.com/office/powerpoint/2010/main" val="1367615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画廊">
  <a:themeElements>
    <a:clrScheme name="画廊">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画廊">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画廊">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1924</TotalTime>
  <Words>2528</Words>
  <Application>Microsoft Office PowerPoint</Application>
  <PresentationFormat>自定义</PresentationFormat>
  <Paragraphs>89</Paragraphs>
  <Slides>41</Slides>
  <Notes>0</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画廊</vt:lpstr>
      <vt:lpstr>CULTURAL GEOGRAPHY</vt:lpstr>
      <vt:lpstr>CHAPTER OUTLINE</vt:lpstr>
      <vt:lpstr>CHAPTER OUTLINE</vt:lpstr>
      <vt:lpstr>1.1 WHAT IS CULTURE?</vt:lpstr>
      <vt:lpstr>1.2 THE CULTURAL LANDSCAPE</vt:lpstr>
      <vt:lpstr>the components of culture</vt:lpstr>
      <vt:lpstr>READING THE CULTURAL LANDSCAPE</vt:lpstr>
      <vt:lpstr>Hey, Y’all</vt:lpstr>
      <vt:lpstr>THE COMPONENTS OF  CULTURE EXPLAINED</vt:lpstr>
      <vt:lpstr>Art</vt:lpstr>
      <vt:lpstr>Architecture</vt:lpstr>
      <vt:lpstr>Concepts</vt:lpstr>
      <vt:lpstr>Modern Architecture</vt:lpstr>
      <vt:lpstr>contemporary architecture</vt:lpstr>
      <vt:lpstr>PowerPoint 演示文稿</vt:lpstr>
      <vt:lpstr>Traditional Architecture</vt:lpstr>
      <vt:lpstr>Housing Types</vt:lpstr>
      <vt:lpstr>Federalist or Georgian 乔治亚</vt:lpstr>
      <vt:lpstr>PowerPoint 演示文稿</vt:lpstr>
      <vt:lpstr>The I-house</vt:lpstr>
      <vt:lpstr>PowerPoint 演示文稿</vt:lpstr>
      <vt:lpstr>Religious Buildings and Places</vt:lpstr>
      <vt:lpstr>Christian 基督教</vt:lpstr>
      <vt:lpstr>Chapel, Cathedral,  Eastern Orthodox （东正教）</vt:lpstr>
      <vt:lpstr>National Cathedral（国家教堂）, Washington, D.C.</vt:lpstr>
      <vt:lpstr>Holy Virgin Orthodox（正统的） Cathedral, San Francisco, California</vt:lpstr>
      <vt:lpstr>Hindu 印度教</vt:lpstr>
      <vt:lpstr>Hindu temple at Varanasi, India</vt:lpstr>
      <vt:lpstr>Buddhist 佛教徒</vt:lpstr>
      <vt:lpstr>Mahayana Buddhist Temple 大乘寺 (China, Japan)</vt:lpstr>
      <vt:lpstr>Theravada Buddhist Temple，小乘佛教寺庙 (Thailand)</vt:lpstr>
      <vt:lpstr>Stupa（佛塔）, a Type of Vajrayana（藏传佛教）  (Tibet, Nepal, Bhutan)</vt:lpstr>
      <vt:lpstr>Islamic 穆斯林</vt:lpstr>
      <vt:lpstr>PowerPoint 演示文稿</vt:lpstr>
      <vt:lpstr>PowerPoint 演示文稿</vt:lpstr>
      <vt:lpstr>Dome of the Rock  (Temple Mount in Jerusalem)</vt:lpstr>
      <vt:lpstr>Judaic 犹太教</vt:lpstr>
      <vt:lpstr>PowerPoint 演示文稿</vt:lpstr>
      <vt:lpstr>Language</vt:lpstr>
      <vt:lpstr>Canada</vt:lpstr>
      <vt:lpstr>Aussie, Aussie, Aussie! Oy! Oy! Oy!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赵大山</dc:creator>
  <cp:lastModifiedBy>PGA</cp:lastModifiedBy>
  <cp:revision>219</cp:revision>
  <dcterms:created xsi:type="dcterms:W3CDTF">2018-03-06T07:19:27Z</dcterms:created>
  <dcterms:modified xsi:type="dcterms:W3CDTF">2018-03-28T09:20:48Z</dcterms:modified>
</cp:coreProperties>
</file>