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70" r:id="rId2"/>
    <p:sldId id="272" r:id="rId3"/>
    <p:sldId id="289" r:id="rId4"/>
    <p:sldId id="271" r:id="rId5"/>
    <p:sldId id="273" r:id="rId6"/>
    <p:sldId id="274" r:id="rId7"/>
    <p:sldId id="297" r:id="rId8"/>
    <p:sldId id="292" r:id="rId9"/>
    <p:sldId id="290" r:id="rId10"/>
    <p:sldId id="277" r:id="rId11"/>
    <p:sldId id="279" r:id="rId12"/>
    <p:sldId id="280" r:id="rId13"/>
    <p:sldId id="285" r:id="rId14"/>
    <p:sldId id="281" r:id="rId15"/>
    <p:sldId id="286" r:id="rId16"/>
    <p:sldId id="299" r:id="rId17"/>
    <p:sldId id="293" r:id="rId18"/>
    <p:sldId id="295" r:id="rId19"/>
    <p:sldId id="296" r:id="rId20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90EF0"/>
    <a:srgbClr val="FFFF99"/>
    <a:srgbClr val="4141ED"/>
    <a:srgbClr val="2AF6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711" autoAdjust="0"/>
  </p:normalViewPr>
  <p:slideViewPr>
    <p:cSldViewPr>
      <p:cViewPr>
        <p:scale>
          <a:sx n="60" d="100"/>
          <a:sy n="60" d="100"/>
        </p:scale>
        <p:origin x="-2098" y="-42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0C672D-3C08-4A87-B11E-F2B3608DE061}" type="datetimeFigureOut">
              <a:rPr lang="zh-CN" altLang="en-US" smtClean="0"/>
              <a:pPr/>
              <a:t>2018/10/28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DDC15-342A-46CF-8316-9D34BC3A3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746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 smtClean="0"/>
          </a:p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baseline="0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2018/10/28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2018/10/28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2018/10/28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2018/10/28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2018/10/28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2018/10/28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2018/10/28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2018/10/28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2018/10/28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2018/10/28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2018/10/28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2649E-FB69-46AC-94F4-2825E88BE932}" type="datetimeFigureOut">
              <a:rPr lang="zh-CN" altLang="en-US" smtClean="0"/>
              <a:pPr/>
              <a:t>2018/10/28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6512" y="0"/>
            <a:ext cx="9180512" cy="692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361628" y="3942184"/>
            <a:ext cx="8352928" cy="998984"/>
          </a:xfrm>
          <a:prstGeom prst="rect">
            <a:avLst/>
          </a:prstGeom>
          <a:solidFill>
            <a:schemeClr val="bg1">
              <a:alpha val="35000"/>
            </a:schemeClr>
          </a:solidFill>
        </p:spPr>
        <p:txBody>
          <a:bodyPr anchor="ctr"/>
          <a:lstStyle/>
          <a:p>
            <a:pPr lvl="0" algn="ctr">
              <a:spcBef>
                <a:spcPct val="0"/>
              </a:spcBef>
            </a:pPr>
            <a:r>
              <a:rPr lang="en-US" altLang="zh-CN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</a:rPr>
              <a:t>§</a:t>
            </a:r>
            <a:r>
              <a:rPr kumimoji="0" lang="en-US" altLang="zh-CN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3</a:t>
            </a:r>
            <a:r>
              <a:rPr kumimoji="0" lang="en-US" altLang="zh-CN" sz="60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   </a:t>
            </a:r>
            <a:r>
              <a:rPr kumimoji="0" lang="zh-CN" alt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相互作用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64306" y="5229200"/>
            <a:ext cx="8350250" cy="864096"/>
          </a:xfrm>
          <a:prstGeom prst="rect">
            <a:avLst/>
          </a:prstGeom>
          <a:solidFill>
            <a:schemeClr val="bg1">
              <a:alpha val="35000"/>
            </a:schemeClr>
          </a:solidFill>
        </p:spPr>
        <p:txBody>
          <a:bodyPr rtlCol="0">
            <a:noAutofit/>
          </a:bodyPr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kumimoji="0" lang="en-US" altLang="zh-CN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3.1</a:t>
            </a:r>
            <a:r>
              <a:rPr kumimoji="0" lang="zh-CN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   重力 </a:t>
            </a:r>
            <a:r>
              <a:rPr kumimoji="0" lang="en-US" altLang="zh-CN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(</a:t>
            </a:r>
            <a:r>
              <a:rPr kumimoji="0" lang="en-US" altLang="zh-CN" sz="40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Gravity</a:t>
            </a:r>
            <a:r>
              <a:rPr lang="en-US" altLang="zh-CN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) &amp;</a:t>
            </a:r>
            <a:r>
              <a:rPr lang="zh-CN" alt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基本相互作用</a:t>
            </a:r>
          </a:p>
          <a:p>
            <a:pPr marL="342900" lvl="0" indent="-342900" algn="ctr">
              <a:spcBef>
                <a:spcPct val="20000"/>
              </a:spcBef>
              <a:defRPr/>
            </a:pP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华文新魏" pitchFamily="2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8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23528" y="2564037"/>
            <a:ext cx="8424936" cy="3953133"/>
          </a:xfrm>
          <a:prstGeom prst="rect">
            <a:avLst/>
          </a:prstGeom>
          <a:noFill/>
          <a:ln w="19050">
            <a:solidFill>
              <a:srgbClr val="00B0F0"/>
            </a:solidFill>
            <a:prstDash val="sys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indent="4000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indent="0">
              <a:lnSpc>
                <a:spcPct val="130000"/>
              </a:lnSpc>
              <a:spcAft>
                <a:spcPts val="0"/>
              </a:spcAft>
              <a:defRPr/>
            </a:pPr>
            <a:r>
              <a:rPr lang="zh-CN" alt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楷体" panose="02010609060101010101" pitchFamily="49" charset="-122"/>
                <a:cs typeface="Times New Roman" pitchFamily="18" charset="0"/>
              </a:rPr>
              <a:t>例</a:t>
            </a:r>
            <a:r>
              <a:rPr lang="en-US" altLang="zh-CN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楷体" panose="02010609060101010101" pitchFamily="49" charset="-122"/>
                <a:cs typeface="Times New Roman" pitchFamily="18" charset="0"/>
              </a:rPr>
              <a:t>2</a:t>
            </a:r>
            <a:r>
              <a:rPr lang="zh-CN" alt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楷体" panose="02010609060101010101" pitchFamily="49" charset="-122"/>
                <a:cs typeface="Times New Roman" pitchFamily="18" charset="0"/>
              </a:rPr>
              <a:t>、下列说法正确的是：（     ）</a:t>
            </a:r>
          </a:p>
          <a:p>
            <a:pPr indent="0">
              <a:lnSpc>
                <a:spcPct val="130000"/>
              </a:lnSpc>
              <a:spcAft>
                <a:spcPts val="0"/>
              </a:spcAft>
              <a:defRPr/>
            </a:pPr>
            <a:r>
              <a:rPr lang="en-US" altLang="zh-CN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楷体" panose="02010609060101010101" pitchFamily="49" charset="-122"/>
                <a:cs typeface="Times New Roman" pitchFamily="18" charset="0"/>
              </a:rPr>
              <a:t>A. </a:t>
            </a:r>
            <a:r>
              <a:rPr lang="zh-CN" alt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楷体" panose="02010609060101010101" pitchFamily="49" charset="-122"/>
                <a:cs typeface="Times New Roman" pitchFamily="18" charset="0"/>
              </a:rPr>
              <a:t>重力就是地球对物体的吸引力</a:t>
            </a:r>
          </a:p>
          <a:p>
            <a:pPr indent="0">
              <a:lnSpc>
                <a:spcPct val="130000"/>
              </a:lnSpc>
              <a:spcAft>
                <a:spcPts val="0"/>
              </a:spcAft>
              <a:defRPr/>
            </a:pPr>
            <a:r>
              <a:rPr lang="en-US" altLang="zh-CN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楷体" panose="02010609060101010101" pitchFamily="49" charset="-122"/>
                <a:cs typeface="Times New Roman" pitchFamily="18" charset="0"/>
              </a:rPr>
              <a:t>B. </a:t>
            </a:r>
            <a:r>
              <a:rPr lang="zh-CN" alt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楷体" panose="02010609060101010101" pitchFamily="49" charset="-122"/>
                <a:cs typeface="Times New Roman" pitchFamily="18" charset="0"/>
              </a:rPr>
              <a:t>物体悬在绳下拉紧悬绳的力的大小不一定等于物</a:t>
            </a:r>
            <a:r>
              <a:rPr lang="en-US" altLang="zh-CN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楷体" panose="02010609060101010101" pitchFamily="49" charset="-122"/>
                <a:cs typeface="Times New Roman" pitchFamily="18" charset="0"/>
              </a:rPr>
              <a:t/>
            </a:r>
            <a:br>
              <a:rPr lang="en-US" altLang="zh-CN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楷体" panose="02010609060101010101" pitchFamily="49" charset="-122"/>
                <a:cs typeface="Times New Roman" pitchFamily="18" charset="0"/>
              </a:rPr>
            </a:br>
            <a:r>
              <a:rPr lang="zh-CN" alt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楷体" panose="02010609060101010101" pitchFamily="49" charset="-122"/>
                <a:cs typeface="Times New Roman" pitchFamily="18" charset="0"/>
              </a:rPr>
              <a:t>    体的重力</a:t>
            </a:r>
          </a:p>
          <a:p>
            <a:pPr indent="0">
              <a:lnSpc>
                <a:spcPct val="130000"/>
              </a:lnSpc>
              <a:spcAft>
                <a:spcPts val="0"/>
              </a:spcAft>
              <a:defRPr/>
            </a:pPr>
            <a:r>
              <a:rPr lang="en-US" altLang="zh-CN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楷体" panose="02010609060101010101" pitchFamily="49" charset="-122"/>
                <a:cs typeface="Times New Roman" pitchFamily="18" charset="0"/>
              </a:rPr>
              <a:t>C. </a:t>
            </a:r>
            <a:r>
              <a:rPr lang="zh-CN" alt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楷体" panose="02010609060101010101" pitchFamily="49" charset="-122"/>
                <a:cs typeface="Times New Roman" pitchFamily="18" charset="0"/>
              </a:rPr>
              <a:t>物体压紧斜面的力变小因为物体受的重力变小</a:t>
            </a:r>
            <a:endParaRPr lang="en-US" altLang="zh-CN" sz="2800" b="1" dirty="0" smtClean="0">
              <a:solidFill>
                <a:schemeClr val="tx1">
                  <a:lumMod val="95000"/>
                  <a:lumOff val="5000"/>
                </a:schemeClr>
              </a:solidFill>
              <a:ea typeface="楷体" panose="02010609060101010101" pitchFamily="49" charset="-122"/>
              <a:cs typeface="Times New Roman" pitchFamily="18" charset="0"/>
            </a:endParaRPr>
          </a:p>
          <a:p>
            <a:pPr indent="0">
              <a:lnSpc>
                <a:spcPct val="130000"/>
              </a:lnSpc>
              <a:spcAft>
                <a:spcPts val="0"/>
              </a:spcAft>
              <a:defRPr/>
            </a:pPr>
            <a:r>
              <a:rPr lang="en-US" altLang="zh-CN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楷体" panose="02010609060101010101" pitchFamily="49" charset="-122"/>
                <a:cs typeface="Times New Roman" pitchFamily="18" charset="0"/>
              </a:rPr>
              <a:t>D. </a:t>
            </a:r>
            <a:r>
              <a:rPr lang="zh-CN" alt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楷体" panose="02010609060101010101" pitchFamily="49" charset="-122"/>
                <a:cs typeface="Times New Roman" pitchFamily="18" charset="0"/>
              </a:rPr>
              <a:t>飘在空中的气球没有与地球接触，因此不受地球</a:t>
            </a:r>
            <a:r>
              <a:rPr lang="en-US" altLang="zh-CN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楷体" panose="02010609060101010101" pitchFamily="49" charset="-122"/>
                <a:cs typeface="Times New Roman" pitchFamily="18" charset="0"/>
              </a:rPr>
              <a:t/>
            </a:r>
            <a:br>
              <a:rPr lang="en-US" altLang="zh-CN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楷体" panose="02010609060101010101" pitchFamily="49" charset="-122"/>
                <a:cs typeface="Times New Roman" pitchFamily="18" charset="0"/>
              </a:rPr>
            </a:br>
            <a:r>
              <a:rPr lang="en-US" altLang="zh-CN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楷体" panose="02010609060101010101" pitchFamily="49" charset="-122"/>
                <a:cs typeface="Times New Roman" pitchFamily="18" charset="0"/>
              </a:rPr>
              <a:t>    </a:t>
            </a:r>
            <a:r>
              <a:rPr lang="zh-CN" alt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楷体" panose="02010609060101010101" pitchFamily="49" charset="-122"/>
                <a:cs typeface="Times New Roman" pitchFamily="18" charset="0"/>
              </a:rPr>
              <a:t>的吸引力 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910832" y="2603004"/>
            <a:ext cx="69448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800" b="1" dirty="0" smtClean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B</a:t>
            </a:r>
            <a:endParaRPr lang="en-US" altLang="zh-CN" sz="2800" b="1" dirty="0">
              <a:solidFill>
                <a:srgbClr val="C00000"/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611560" y="620688"/>
            <a:ext cx="2016224" cy="6477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）大小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+mn-ea"/>
                <a:cs typeface="Times New Roman" pitchFamily="18" charset="0"/>
              </a:rPr>
              <a:t>:</a:t>
            </a:r>
            <a:endParaRPr kumimoji="0" lang="zh-CN" altLang="en-US" sz="3200" b="1" i="0" u="none" strike="noStrike" kern="1200" cap="none" spc="0" normalizeH="0" baseline="0" noProof="0" dirty="0" smtClean="0">
              <a:ln>
                <a:noFill/>
              </a:ln>
              <a:solidFill>
                <a:srgbClr val="390EF0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115616" y="1268760"/>
            <a:ext cx="24482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800" b="1" dirty="0" smtClean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弹簧秤</a:t>
            </a:r>
            <a:endParaRPr lang="zh-CN" altLang="en-US" sz="2800" dirty="0">
              <a:solidFill>
                <a:srgbClr val="390EF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1115616" y="1825660"/>
            <a:ext cx="16561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800" b="1" dirty="0" smtClean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天平，</a:t>
            </a:r>
            <a:endParaRPr lang="zh-CN" altLang="en-US" sz="2800" dirty="0">
              <a:solidFill>
                <a:srgbClr val="390EF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699792" y="1829058"/>
            <a:ext cx="55446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i="1" dirty="0" smtClean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G</a:t>
            </a:r>
            <a:r>
              <a:rPr lang="en-US" altLang="zh-CN" sz="2800" b="1" dirty="0" smtClean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</a:t>
            </a:r>
            <a:r>
              <a:rPr lang="en-US" altLang="zh-CN" sz="2800" b="1" i="1" dirty="0" smtClean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mg</a:t>
            </a:r>
            <a:r>
              <a:rPr lang="en-US" altLang="zh-CN" sz="2800" b="1" dirty="0" smtClean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</a:t>
            </a:r>
            <a:r>
              <a:rPr lang="zh-CN" altLang="en-US" sz="2800" b="1" dirty="0" smtClean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i="1" dirty="0" smtClean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g</a:t>
            </a:r>
            <a:r>
              <a:rPr lang="en-US" altLang="zh-CN" sz="2800" b="1" dirty="0" smtClean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9.8 N/kg</a:t>
            </a:r>
            <a:endParaRPr lang="zh-CN" altLang="en-US" sz="2800" dirty="0">
              <a:solidFill>
                <a:srgbClr val="390EF0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516216" y="1832124"/>
            <a:ext cx="21602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9.8 m/s</a:t>
            </a:r>
            <a:r>
              <a:rPr lang="en-US" altLang="zh-CN" sz="2800" b="1" baseline="30000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dirty="0" smtClean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zh-CN" altLang="en-US" sz="2800" dirty="0">
              <a:solidFill>
                <a:srgbClr val="390EF0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228184" y="1844824"/>
            <a:ext cx="5676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</a:t>
            </a:r>
            <a:endParaRPr lang="zh-CN" altLang="en-US" sz="2800" dirty="0">
              <a:solidFill>
                <a:srgbClr val="390EF0"/>
              </a:solidFill>
            </a:endParaRPr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2771800" y="239613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build="p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575707" y="590495"/>
            <a:ext cx="471637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zh-CN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zh-CN" altLang="en-US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）</a:t>
            </a:r>
            <a:r>
              <a:rPr lang="en-US" altLang="zh-CN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重心</a:t>
            </a:r>
            <a:r>
              <a:rPr lang="en-US" altLang="zh-CN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CN" sz="3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center  of </a:t>
            </a:r>
            <a:r>
              <a:rPr lang="en-US" altLang="zh-CN" sz="3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gravity</a:t>
            </a:r>
            <a:r>
              <a:rPr lang="en-US" altLang="zh-CN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zh-CN" altLang="en-US" sz="3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3995936" y="1177588"/>
            <a:ext cx="404139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zh-CN" sz="2800" b="1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—</a:t>
            </a:r>
            <a:r>
              <a:rPr lang="en-US" altLang="zh-CN" sz="900" b="1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800" b="1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—</a:t>
            </a:r>
            <a:r>
              <a:rPr lang="zh-CN" altLang="en-US" sz="2800" b="1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重力的等效作用点</a:t>
            </a:r>
            <a:endParaRPr lang="zh-CN" altLang="en-US" sz="2800" b="1" dirty="0">
              <a:solidFill>
                <a:schemeClr val="tx1"/>
              </a:solidFill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7170" name="Picture 2" descr="http://shiba.hpe.sh.cn/jiaoyanzu/WULI/images/research/%C8%CB%BD%CC%B0%E6/%C8%CB%BD%CC%B0%E6%B1%D8%D0%DE/3.1-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1700808"/>
            <a:ext cx="3147368" cy="3168352"/>
          </a:xfrm>
          <a:prstGeom prst="rect">
            <a:avLst/>
          </a:prstGeom>
          <a:noFill/>
        </p:spPr>
      </p:pic>
      <p:grpSp>
        <p:nvGrpSpPr>
          <p:cNvPr id="18" name="组合 17"/>
          <p:cNvGrpSpPr/>
          <p:nvPr/>
        </p:nvGrpSpPr>
        <p:grpSpPr>
          <a:xfrm>
            <a:off x="1187624" y="4966078"/>
            <a:ext cx="3542863" cy="1800000"/>
            <a:chOff x="1187624" y="2853136"/>
            <a:chExt cx="3542863" cy="1800000"/>
          </a:xfrm>
        </p:grpSpPr>
        <p:pic>
          <p:nvPicPr>
            <p:cNvPr id="15" name="图片 14" descr="图片1.jpg"/>
            <p:cNvPicPr>
              <a:picLocks noChangeAspect="1"/>
            </p:cNvPicPr>
            <p:nvPr/>
          </p:nvPicPr>
          <p:blipFill>
            <a:blip r:embed="rId4" cstate="print"/>
            <a:srcRect r="52616"/>
            <a:stretch>
              <a:fillRect/>
            </a:stretch>
          </p:blipFill>
          <p:spPr>
            <a:xfrm>
              <a:off x="1187624" y="2853136"/>
              <a:ext cx="3542863" cy="1800000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3347864" y="4149080"/>
              <a:ext cx="57606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 smtClean="0">
                  <a:latin typeface="Times New Roman" pitchFamily="18" charset="0"/>
                  <a:cs typeface="Times New Roman" pitchFamily="18" charset="0"/>
                </a:rPr>
                <a:t>G</a:t>
              </a:r>
              <a:endParaRPr lang="zh-CN" altLang="en-US" sz="2000" b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5192213" y="4910242"/>
            <a:ext cx="3542861" cy="1831126"/>
            <a:chOff x="1259632" y="4725344"/>
            <a:chExt cx="3542861" cy="1831126"/>
          </a:xfrm>
        </p:grpSpPr>
        <p:pic>
          <p:nvPicPr>
            <p:cNvPr id="16" name="图片 15" descr="图片1.jpg"/>
            <p:cNvPicPr>
              <a:picLocks noChangeAspect="1"/>
            </p:cNvPicPr>
            <p:nvPr/>
          </p:nvPicPr>
          <p:blipFill>
            <a:blip r:embed="rId4" cstate="print"/>
            <a:srcRect l="52769" r="-153"/>
            <a:stretch>
              <a:fillRect/>
            </a:stretch>
          </p:blipFill>
          <p:spPr>
            <a:xfrm>
              <a:off x="1259632" y="4725344"/>
              <a:ext cx="3542861" cy="1800000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2972058" y="6156360"/>
              <a:ext cx="57606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 smtClean="0">
                  <a:latin typeface="Times New Roman" pitchFamily="18" charset="0"/>
                  <a:cs typeface="Times New Roman" pitchFamily="18" charset="0"/>
                </a:rPr>
                <a:t>G</a:t>
              </a:r>
              <a:endParaRPr lang="zh-CN" altLang="en-US" sz="2000" b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1" name="Rectangle 2"/>
          <p:cNvSpPr txBox="1">
            <a:spLocks noChangeArrowheads="1"/>
          </p:cNvSpPr>
          <p:nvPr/>
        </p:nvSpPr>
        <p:spPr>
          <a:xfrm>
            <a:off x="1563430" y="2413506"/>
            <a:ext cx="3528392" cy="583446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楷体" pitchFamily="49" charset="-122"/>
                <a:ea typeface="楷体" pitchFamily="49" charset="-122"/>
              </a:rPr>
              <a:t>重心即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楷体" pitchFamily="49" charset="-122"/>
                <a:ea typeface="楷体" pitchFamily="49" charset="-122"/>
              </a:rPr>
              <a:t>几何中心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楷体" pitchFamily="49" charset="-122"/>
                <a:ea typeface="楷体" pitchFamily="49" charset="-122"/>
              </a:rPr>
              <a:t>．</a:t>
            </a:r>
            <a:r>
              <a:rPr kumimoji="0" lang="en-US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itchFamily="49" charset="-122"/>
                <a:ea typeface="楷体" pitchFamily="49" charset="-122"/>
              </a:rPr>
              <a:t>      </a:t>
            </a:r>
            <a:endParaRPr kumimoji="0" lang="zh-CN" alt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楷体" pitchFamily="49" charset="-122"/>
              <a:ea typeface="楷体" pitchFamily="49" charset="-122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115616" y="1890286"/>
            <a:ext cx="46805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800" b="1" dirty="0" smtClean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若质量</a:t>
            </a:r>
            <a:r>
              <a:rPr lang="zh-CN" altLang="en-US" sz="28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均匀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且形状</a:t>
            </a:r>
            <a:r>
              <a:rPr lang="zh-CN" altLang="en-US" sz="28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规则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endParaRPr lang="zh-CN" altLang="en-US" sz="2800" dirty="0">
              <a:solidFill>
                <a:srgbClr val="390EF0"/>
              </a:solidFill>
            </a:endParaRPr>
          </a:p>
        </p:txBody>
      </p:sp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5306789" y="188640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23" name="矩形 22"/>
          <p:cNvSpPr/>
          <p:nvPr/>
        </p:nvSpPr>
        <p:spPr>
          <a:xfrm>
            <a:off x="1115616" y="3258438"/>
            <a:ext cx="4680520" cy="1084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zh-CN" altLang="en-US" sz="2800" b="1" dirty="0" smtClean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若质量</a:t>
            </a:r>
            <a:r>
              <a:rPr lang="zh-CN" altLang="en-US" sz="28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不均匀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重心与</a:t>
            </a:r>
            <a:r>
              <a:rPr lang="zh-CN" altLang="en-US" sz="2800" b="1" dirty="0" smtClean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质量分布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和</a:t>
            </a:r>
            <a:r>
              <a:rPr lang="zh-CN" altLang="en-US" sz="2800" b="1" dirty="0" smtClean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形状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有关．</a:t>
            </a:r>
            <a:r>
              <a:rPr lang="en-US" altLang="zh-CN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 </a:t>
            </a:r>
            <a:endParaRPr lang="zh-CN" altLang="en-US" sz="2800" dirty="0">
              <a:solidFill>
                <a:srgbClr val="390E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3" grpId="0"/>
      <p:bldP spid="14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>
            <a:spLocks noChangeArrowheads="1"/>
          </p:cNvSpPr>
          <p:nvPr/>
        </p:nvSpPr>
        <p:spPr bwMode="auto">
          <a:xfrm rot="10800000" flipV="1">
            <a:off x="2123729" y="4922003"/>
            <a:ext cx="229587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zh-CN" sz="2800" b="1" dirty="0" smtClean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---</a:t>
            </a:r>
            <a:r>
              <a:rPr lang="zh-CN" altLang="en-US" sz="28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悬挂法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00784" y="4382120"/>
            <a:ext cx="9286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？</a:t>
            </a:r>
            <a:endParaRPr lang="zh-CN" altLang="en-US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971600" y="2401724"/>
            <a:ext cx="41044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800" b="1" dirty="0" smtClean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重心</a:t>
            </a:r>
            <a:r>
              <a:rPr lang="zh-CN" altLang="en-US" sz="28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可以不在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物体上</a:t>
            </a:r>
            <a:endParaRPr lang="zh-CN" altLang="en-US" sz="2800" dirty="0">
              <a:solidFill>
                <a:srgbClr val="390EF0"/>
              </a:solidFill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1043608" y="804763"/>
            <a:ext cx="1944216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all" spc="0" normalizeH="0" baseline="0" noProof="0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+mn-lt"/>
                <a:ea typeface="黑体" pitchFamily="49" charset="-122"/>
                <a:cs typeface="+mj-cs"/>
              </a:rPr>
              <a:t>Yes or No?</a:t>
            </a:r>
            <a:endParaRPr kumimoji="0" lang="zh-CN" altLang="en-US" sz="2400" b="1" i="0" u="none" strike="noStrike" kern="1200" cap="all" spc="0" normalizeH="0" baseline="0" noProof="0" dirty="0">
              <a:ln w="0"/>
              <a:solidFill>
                <a:srgbClr val="00B050"/>
              </a:soli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+mn-lt"/>
              <a:ea typeface="黑体" pitchFamily="49" charset="-122"/>
              <a:cs typeface="+mj-cs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403648" y="1180569"/>
            <a:ext cx="28803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重心一定在物体上。</a:t>
            </a:r>
            <a:endParaRPr lang="zh-CN" altLang="en-US" sz="24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3" name="Text Box 49"/>
          <p:cNvSpPr txBox="1">
            <a:spLocks noChangeArrowheads="1"/>
          </p:cNvSpPr>
          <p:nvPr/>
        </p:nvSpPr>
        <p:spPr bwMode="auto">
          <a:xfrm>
            <a:off x="4067944" y="1130895"/>
            <a:ext cx="863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 dirty="0">
                <a:solidFill>
                  <a:srgbClr val="390EF0"/>
                </a:solidFill>
                <a:latin typeface="+mn-lt"/>
                <a:ea typeface="楷体" pitchFamily="49" charset="-122"/>
              </a:rPr>
              <a:t>×</a:t>
            </a:r>
            <a:r>
              <a:rPr lang="en-US" altLang="zh-CN" dirty="0">
                <a:solidFill>
                  <a:srgbClr val="390EF0"/>
                </a:solidFill>
                <a:latin typeface="+mn-lt"/>
                <a:ea typeface="楷体" pitchFamily="49" charset="-122"/>
              </a:rPr>
              <a:t> </a:t>
            </a:r>
          </a:p>
        </p:txBody>
      </p:sp>
      <p:sp>
        <p:nvSpPr>
          <p:cNvPr id="14" name="矩形 13"/>
          <p:cNvSpPr/>
          <p:nvPr/>
        </p:nvSpPr>
        <p:spPr>
          <a:xfrm>
            <a:off x="971600" y="4050357"/>
            <a:ext cx="38164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800" b="1" dirty="0" smtClean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800" b="1" dirty="0" smtClean="0">
                <a:solidFill>
                  <a:srgbClr val="390E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薄片状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不规则物体</a:t>
            </a:r>
            <a:endParaRPr lang="en-US" altLang="zh-CN" sz="28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的重心</a:t>
            </a:r>
            <a:endParaRPr lang="zh-CN" altLang="en-US" sz="2800" dirty="0">
              <a:solidFill>
                <a:srgbClr val="390EF0"/>
              </a:solidFill>
            </a:endParaRPr>
          </a:p>
        </p:txBody>
      </p:sp>
      <p:pic>
        <p:nvPicPr>
          <p:cNvPr id="7180" name="Picture 12" descr="http://pic26.nipic.com/20121229/4499633_182954291306_2.jpg"/>
          <p:cNvPicPr>
            <a:picLocks noChangeAspect="1" noChangeArrowheads="1"/>
          </p:cNvPicPr>
          <p:nvPr/>
        </p:nvPicPr>
        <p:blipFill>
          <a:blip r:embed="rId2" cstate="print"/>
          <a:srcRect t="16242" b="9931"/>
          <a:stretch>
            <a:fillRect/>
          </a:stretch>
        </p:blipFill>
        <p:spPr bwMode="auto">
          <a:xfrm>
            <a:off x="5076056" y="908720"/>
            <a:ext cx="3608832" cy="2664296"/>
          </a:xfrm>
          <a:prstGeom prst="rect">
            <a:avLst/>
          </a:prstGeom>
          <a:noFill/>
        </p:spPr>
      </p:pic>
      <p:sp>
        <p:nvSpPr>
          <p:cNvPr id="27" name="矩形 26"/>
          <p:cNvSpPr/>
          <p:nvPr/>
        </p:nvSpPr>
        <p:spPr>
          <a:xfrm>
            <a:off x="1043608" y="773212"/>
            <a:ext cx="4248472" cy="936104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auto">
          <a:xfrm>
            <a:off x="3851920" y="1628800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5148064" y="4005064"/>
            <a:ext cx="3575221" cy="2385841"/>
            <a:chOff x="5148064" y="4005064"/>
            <a:chExt cx="3575221" cy="2385841"/>
          </a:xfrm>
        </p:grpSpPr>
        <p:grpSp>
          <p:nvGrpSpPr>
            <p:cNvPr id="19" name="组合 18"/>
            <p:cNvGrpSpPr/>
            <p:nvPr/>
          </p:nvGrpSpPr>
          <p:grpSpPr>
            <a:xfrm>
              <a:off x="5148064" y="4005064"/>
              <a:ext cx="3575221" cy="2385841"/>
              <a:chOff x="2627784" y="3933056"/>
              <a:chExt cx="3575221" cy="2385841"/>
            </a:xfrm>
          </p:grpSpPr>
          <p:pic>
            <p:nvPicPr>
              <p:cNvPr id="17" name="图片 16" descr="1406075103639452.pn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2627784" y="3933056"/>
                <a:ext cx="3575221" cy="2385841"/>
              </a:xfrm>
              <a:prstGeom prst="rect">
                <a:avLst/>
              </a:prstGeom>
            </p:spPr>
          </p:pic>
          <p:sp>
            <p:nvSpPr>
              <p:cNvPr id="18" name="TextBox 17"/>
              <p:cNvSpPr txBox="1"/>
              <p:nvPr/>
            </p:nvSpPr>
            <p:spPr>
              <a:xfrm>
                <a:off x="5114280" y="4907384"/>
                <a:ext cx="28803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i="1" dirty="0" smtClean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C</a:t>
                </a:r>
                <a:endParaRPr lang="zh-CN" altLang="en-US" sz="2000" b="1" i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" name="椭圆 1"/>
            <p:cNvSpPr>
              <a:spLocks noChangeAspect="1"/>
            </p:cNvSpPr>
            <p:nvPr/>
          </p:nvSpPr>
          <p:spPr>
            <a:xfrm>
              <a:off x="7659960" y="5077306"/>
              <a:ext cx="72000" cy="72000"/>
            </a:xfrm>
            <a:prstGeom prst="ellipse">
              <a:avLst/>
            </a:prstGeom>
            <a:solidFill>
              <a:srgbClr val="390EF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8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7" grpId="1"/>
      <p:bldP spid="10" grpId="0"/>
      <p:bldP spid="11" grpId="0"/>
      <p:bldP spid="12" grpId="0"/>
      <p:bldP spid="13" grpId="0"/>
      <p:bldP spid="14" grpId="0"/>
      <p:bldP spid="27" grpId="0" animBg="1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 l="20864" t="29297" r="42350" b="23828"/>
          <a:stretch>
            <a:fillRect/>
          </a:stretch>
        </p:blipFill>
        <p:spPr bwMode="auto">
          <a:xfrm>
            <a:off x="1643042" y="1214422"/>
            <a:ext cx="5786478" cy="4145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635896" y="5517232"/>
            <a:ext cx="2142570" cy="521156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cs typeface="Times New Roman" pitchFamily="18" charset="0"/>
              </a:rPr>
              <a:t>双锥体爬坡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800" b="0" i="0" u="none" strike="noStrike" kern="1200" cap="none" spc="0" normalizeH="0" baseline="0" noProof="0" dirty="0">
              <a:ln>
                <a:noFill/>
              </a:ln>
              <a:uLnTx/>
              <a:uFillTx/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899592" y="620688"/>
            <a:ext cx="17281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800" b="1" dirty="0" smtClean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应用</a:t>
            </a:r>
            <a:endParaRPr lang="zh-CN" altLang="en-US" sz="2800" dirty="0"/>
          </a:p>
        </p:txBody>
      </p:sp>
      <p:grpSp>
        <p:nvGrpSpPr>
          <p:cNvPr id="10" name="组合 9"/>
          <p:cNvGrpSpPr/>
          <p:nvPr/>
        </p:nvGrpSpPr>
        <p:grpSpPr>
          <a:xfrm>
            <a:off x="1691680" y="4149080"/>
            <a:ext cx="3528392" cy="1296144"/>
            <a:chOff x="1691680" y="4149080"/>
            <a:chExt cx="3528392" cy="1296144"/>
          </a:xfrm>
        </p:grpSpPr>
        <p:pic>
          <p:nvPicPr>
            <p:cNvPr id="6146" name="Picture 2" descr="http://www.5068.com/uploads/allimg/150304/94_150304115434_1.jpg"/>
            <p:cNvPicPr>
              <a:picLocks noChangeAspect="1" noChangeArrowheads="1"/>
            </p:cNvPicPr>
            <p:nvPr/>
          </p:nvPicPr>
          <p:blipFill>
            <a:blip r:embed="rId3" cstate="print"/>
            <a:srcRect t="16875" r="11379" b="22376"/>
            <a:stretch>
              <a:fillRect/>
            </a:stretch>
          </p:blipFill>
          <p:spPr bwMode="auto">
            <a:xfrm>
              <a:off x="1691680" y="4149080"/>
              <a:ext cx="3528392" cy="1296144"/>
            </a:xfrm>
            <a:prstGeom prst="rect">
              <a:avLst/>
            </a:prstGeom>
            <a:noFill/>
          </p:spPr>
        </p:pic>
        <p:sp>
          <p:nvSpPr>
            <p:cNvPr id="8" name="TextBox 7"/>
            <p:cNvSpPr txBox="1"/>
            <p:nvPr/>
          </p:nvSpPr>
          <p:spPr>
            <a:xfrm>
              <a:off x="2339752" y="4339704"/>
              <a:ext cx="252000" cy="216000"/>
            </a:xfrm>
            <a:prstGeom prst="rect">
              <a:avLst/>
            </a:prstGeom>
            <a:solidFill>
              <a:schemeClr val="l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sz="1500" b="1" dirty="0" smtClean="0"/>
                <a:t>C</a:t>
              </a:r>
              <a:endParaRPr lang="zh-CN" altLang="en-US" sz="1500" b="1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101852" y="4267696"/>
              <a:ext cx="252000" cy="216000"/>
            </a:xfrm>
            <a:prstGeom prst="rect">
              <a:avLst/>
            </a:prstGeom>
            <a:solidFill>
              <a:schemeClr val="l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sz="1500" b="1" dirty="0" smtClean="0"/>
                <a:t>C</a:t>
              </a:r>
              <a:endParaRPr lang="zh-CN" altLang="en-US" sz="1500" b="1" dirty="0"/>
            </a:p>
          </p:txBody>
        </p:sp>
      </p:grpSp>
      <p:cxnSp>
        <p:nvCxnSpPr>
          <p:cNvPr id="12" name="直接箭头连接符 11"/>
          <p:cNvCxnSpPr/>
          <p:nvPr/>
        </p:nvCxnSpPr>
        <p:spPr>
          <a:xfrm flipH="1" flipV="1">
            <a:off x="5220072" y="2852936"/>
            <a:ext cx="792088" cy="792088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83568" y="1145766"/>
            <a:ext cx="7971680" cy="3557384"/>
          </a:xfrm>
          <a:prstGeom prst="rect">
            <a:avLst/>
          </a:prstGeom>
          <a:noFill/>
          <a:ln w="19050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marR="0" lvl="0" fontAlgn="auto">
              <a:lnSpc>
                <a:spcPct val="130000"/>
              </a:lnSpc>
              <a:spcBef>
                <a:spcPct val="20000"/>
              </a:spcBef>
              <a:buClrTx/>
              <a:buSzTx/>
              <a:buFontTx/>
              <a:buNone/>
              <a:tabLst/>
              <a:defRPr/>
            </a:pPr>
            <a:r>
              <a:rPr kumimoji="1" lang="zh-CN" altLang="en-US" sz="2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例</a:t>
            </a:r>
            <a:r>
              <a:rPr kumimoji="1" lang="en-US" altLang="zh-CN" sz="2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3</a:t>
            </a:r>
            <a:r>
              <a:rPr kumimoji="1" lang="zh-CN" altLang="en-US" sz="2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、下列关于重心的说法中，正确的是（     ）</a:t>
            </a:r>
          </a:p>
          <a:p>
            <a:pPr marR="0" lvl="0" fontAlgn="auto">
              <a:lnSpc>
                <a:spcPct val="130000"/>
              </a:lnSpc>
              <a:spcBef>
                <a:spcPct val="20000"/>
              </a:spcBef>
              <a:buClrTx/>
              <a:buSzTx/>
              <a:buFontTx/>
              <a:buNone/>
              <a:tabLst/>
              <a:defRPr/>
            </a:pPr>
            <a:r>
              <a:rPr kumimoji="1" lang="en-US" altLang="zh-CN" sz="2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A. </a:t>
            </a:r>
            <a:r>
              <a:rPr kumimoji="1" lang="zh-CN" altLang="en-US" sz="2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物体的重心一定在物体上        </a:t>
            </a:r>
          </a:p>
          <a:p>
            <a:pPr marR="0" lvl="0" fontAlgn="auto">
              <a:lnSpc>
                <a:spcPct val="130000"/>
              </a:lnSpc>
              <a:spcBef>
                <a:spcPct val="20000"/>
              </a:spcBef>
              <a:buClrTx/>
              <a:buSzTx/>
              <a:buFontTx/>
              <a:buNone/>
              <a:tabLst/>
              <a:defRPr/>
            </a:pPr>
            <a:r>
              <a:rPr kumimoji="1" lang="en-US" altLang="zh-CN" sz="2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B. </a:t>
            </a:r>
            <a:r>
              <a:rPr kumimoji="1" lang="zh-CN" altLang="en-US" sz="2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重心的位置只与物体的形状有关	</a:t>
            </a:r>
          </a:p>
          <a:p>
            <a:pPr marR="0" lvl="0" fontAlgn="auto">
              <a:lnSpc>
                <a:spcPct val="130000"/>
              </a:lnSpc>
              <a:spcBef>
                <a:spcPct val="20000"/>
              </a:spcBef>
              <a:buClrTx/>
              <a:buSzTx/>
              <a:buFontTx/>
              <a:buNone/>
              <a:tabLst/>
              <a:defRPr/>
            </a:pPr>
            <a:r>
              <a:rPr kumimoji="1" lang="en-US" altLang="zh-CN" sz="2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C. </a:t>
            </a:r>
            <a:r>
              <a:rPr kumimoji="1" lang="zh-CN" altLang="en-US" sz="2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规则形状、质量均匀分布的物体，其重心在物体的</a:t>
            </a:r>
            <a:endParaRPr kumimoji="1" lang="en-US" altLang="zh-CN" sz="26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itchFamily="18" charset="0"/>
            </a:endParaRPr>
          </a:p>
          <a:p>
            <a:pPr marR="0" lvl="0" fontAlgn="auto">
              <a:lnSpc>
                <a:spcPct val="130000"/>
              </a:lnSpc>
              <a:spcBef>
                <a:spcPct val="20000"/>
              </a:spcBef>
              <a:buClrTx/>
              <a:buSzTx/>
              <a:buFontTx/>
              <a:buNone/>
              <a:tabLst/>
              <a:defRPr/>
            </a:pPr>
            <a:r>
              <a:rPr kumimoji="1" lang="en-US" altLang="zh-CN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 </a:t>
            </a:r>
            <a:r>
              <a:rPr kumimoji="1" lang="en-US" altLang="zh-CN" sz="2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    </a:t>
            </a:r>
            <a:r>
              <a:rPr kumimoji="1" lang="zh-CN" altLang="en-US" sz="2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几何中心处</a:t>
            </a:r>
          </a:p>
          <a:p>
            <a:pPr marR="0" lvl="0" fontAlgn="auto">
              <a:lnSpc>
                <a:spcPct val="130000"/>
              </a:lnSpc>
              <a:spcBef>
                <a:spcPct val="20000"/>
              </a:spcBef>
              <a:buClrTx/>
              <a:buSzTx/>
              <a:buFontTx/>
              <a:buNone/>
              <a:tabLst/>
              <a:defRPr/>
            </a:pPr>
            <a:r>
              <a:rPr kumimoji="1" lang="en-US" altLang="zh-CN" sz="2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D. </a:t>
            </a:r>
            <a:r>
              <a:rPr kumimoji="1" lang="zh-CN" altLang="en-US" sz="2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物体重心的位置一定会随物体形状的改变而改变</a:t>
            </a:r>
            <a:endParaRPr kumimoji="1" lang="en-US" altLang="zh-CN" sz="2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itchFamily="18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 rot="10800000" flipH="1" flipV="1">
            <a:off x="6935564" y="1183203"/>
            <a:ext cx="52641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600" b="1" dirty="0" smtClean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C</a:t>
            </a:r>
            <a:endParaRPr lang="en-US" altLang="zh-CN" sz="2600" b="1" dirty="0">
              <a:solidFill>
                <a:srgbClr val="C00000"/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644620" y="642918"/>
            <a:ext cx="7383764" cy="553998"/>
          </a:xfrm>
          <a:prstGeom prst="rect">
            <a:avLst/>
          </a:prstGeom>
          <a:ln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zh-CN" sz="3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3. </a:t>
            </a:r>
            <a:r>
              <a:rPr lang="zh-CN" altLang="en-US" sz="3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基本相互作用 </a:t>
            </a:r>
            <a:r>
              <a:rPr lang="en-US" altLang="zh-CN" sz="3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(fundamental interactions)</a:t>
            </a:r>
            <a:endParaRPr lang="zh-CN" altLang="en-US" sz="3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002950" y="1700808"/>
            <a:ext cx="2416922" cy="504056"/>
          </a:xfrm>
          <a:prstGeom prst="rect">
            <a:avLst/>
          </a:prstGeom>
        </p:spPr>
        <p:txBody>
          <a:bodyPr/>
          <a:lstStyle/>
          <a:p>
            <a:pPr marL="342900" lvl="0" indent="-342900">
              <a:spcBef>
                <a:spcPct val="20000"/>
              </a:spcBef>
            </a:pPr>
            <a:r>
              <a:rPr lang="zh-CN" altLang="en-US" sz="2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＊</a:t>
            </a:r>
            <a:r>
              <a:rPr kumimoji="0" lang="zh-CN" alt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万有引力 </a:t>
            </a:r>
            <a:endParaRPr kumimoji="0" lang="en-US" altLang="zh-CN" sz="2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1002950" y="2780928"/>
            <a:ext cx="3064994" cy="576064"/>
          </a:xfrm>
          <a:prstGeom prst="rect">
            <a:avLst/>
          </a:prstGeom>
        </p:spPr>
        <p:txBody>
          <a:bodyPr/>
          <a:lstStyle/>
          <a:p>
            <a:pPr marL="342900" lvl="0" indent="-342900">
              <a:spcBef>
                <a:spcPct val="20000"/>
              </a:spcBef>
            </a:pPr>
            <a:r>
              <a:rPr lang="zh-CN" altLang="en-US" sz="2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＊</a:t>
            </a:r>
            <a:r>
              <a:rPr kumimoji="0" lang="zh-CN" alt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电磁相互作用</a:t>
            </a:r>
            <a:endParaRPr kumimoji="0" lang="en-US" altLang="zh-CN" sz="2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1002950" y="3861048"/>
            <a:ext cx="2560938" cy="576064"/>
          </a:xfrm>
          <a:prstGeom prst="rect">
            <a:avLst/>
          </a:prstGeom>
        </p:spPr>
        <p:txBody>
          <a:bodyPr/>
          <a:lstStyle/>
          <a:p>
            <a:pPr marL="342900" lvl="0" indent="-342900">
              <a:spcBef>
                <a:spcPct val="20000"/>
              </a:spcBef>
            </a:pPr>
            <a:r>
              <a:rPr lang="zh-CN" altLang="en-US" sz="2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＊</a:t>
            </a:r>
            <a:r>
              <a:rPr kumimoji="0" lang="zh-CN" alt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强相互作用</a:t>
            </a:r>
            <a:endParaRPr kumimoji="0" lang="en-US" altLang="zh-CN" sz="2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1002950" y="4941168"/>
            <a:ext cx="2920978" cy="576064"/>
          </a:xfrm>
          <a:prstGeom prst="rect">
            <a:avLst/>
          </a:prstGeom>
        </p:spPr>
        <p:txBody>
          <a:bodyPr/>
          <a:lstStyle/>
          <a:p>
            <a:pPr marL="342900" lvl="0" indent="-342900">
              <a:spcBef>
                <a:spcPct val="20000"/>
              </a:spcBef>
            </a:pPr>
            <a:r>
              <a:rPr lang="zh-CN" altLang="en-US" sz="2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＊</a:t>
            </a:r>
            <a:r>
              <a:rPr kumimoji="0" lang="zh-CN" alt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弱相互作用</a:t>
            </a:r>
            <a:endParaRPr kumimoji="0" lang="en-US" altLang="zh-CN" sz="2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组合 7"/>
          <p:cNvGrpSpPr/>
          <p:nvPr/>
        </p:nvGrpSpPr>
        <p:grpSpPr>
          <a:xfrm>
            <a:off x="6228184" y="1885300"/>
            <a:ext cx="2520280" cy="1692000"/>
            <a:chOff x="5868144" y="2204864"/>
            <a:chExt cx="2520280" cy="1692000"/>
          </a:xfrm>
        </p:grpSpPr>
        <p:sp>
          <p:nvSpPr>
            <p:cNvPr id="16" name="右大括号 15"/>
            <p:cNvSpPr/>
            <p:nvPr/>
          </p:nvSpPr>
          <p:spPr>
            <a:xfrm>
              <a:off x="5868144" y="2204864"/>
              <a:ext cx="216024" cy="1692000"/>
            </a:xfrm>
            <a:prstGeom prst="rightBrac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228184" y="2546901"/>
              <a:ext cx="2160240" cy="892552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altLang="zh-CN" sz="26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Macroscopic scale</a:t>
              </a:r>
              <a:endPara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18" name="Rectangle 3"/>
          <p:cNvSpPr txBox="1">
            <a:spLocks noChangeArrowheads="1"/>
          </p:cNvSpPr>
          <p:nvPr/>
        </p:nvSpPr>
        <p:spPr>
          <a:xfrm>
            <a:off x="1979712" y="2132856"/>
            <a:ext cx="4176464" cy="576064"/>
          </a:xfrm>
          <a:prstGeom prst="rect">
            <a:avLst/>
          </a:prstGeom>
        </p:spPr>
        <p:txBody>
          <a:bodyPr/>
          <a:lstStyle/>
          <a:p>
            <a:pPr marL="342900" lvl="0" indent="-342900">
              <a:spcBef>
                <a:spcPct val="20000"/>
              </a:spcBef>
            </a:pPr>
            <a:r>
              <a:rPr kumimoji="0" lang="en-US" altLang="zh-CN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(</a:t>
            </a:r>
            <a:r>
              <a:rPr kumimoji="0" lang="en-US" altLang="zh-CN" sz="2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gravitational interaction</a:t>
            </a:r>
            <a:r>
              <a:rPr kumimoji="0" lang="en-US" altLang="zh-CN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>
          <a:xfrm>
            <a:off x="1947438" y="3212976"/>
            <a:ext cx="4784802" cy="576064"/>
          </a:xfrm>
          <a:prstGeom prst="rect">
            <a:avLst/>
          </a:prstGeom>
        </p:spPr>
        <p:txBody>
          <a:bodyPr/>
          <a:lstStyle/>
          <a:p>
            <a:pPr marL="342900" lvl="0" indent="-342900">
              <a:spcBef>
                <a:spcPct val="20000"/>
              </a:spcBef>
            </a:pPr>
            <a:r>
              <a:rPr kumimoji="0" lang="en-US" altLang="zh-CN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(</a:t>
            </a:r>
            <a:r>
              <a:rPr kumimoji="0" lang="en-US" altLang="zh-CN" sz="2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electromagnetic interaction</a:t>
            </a:r>
            <a:r>
              <a:rPr kumimoji="0" lang="en-US" altLang="zh-CN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1907704" y="4293096"/>
            <a:ext cx="4496770" cy="576064"/>
          </a:xfrm>
          <a:prstGeom prst="rect">
            <a:avLst/>
          </a:prstGeom>
        </p:spPr>
        <p:txBody>
          <a:bodyPr/>
          <a:lstStyle/>
          <a:p>
            <a:pPr marL="342900" lvl="0" indent="-342900">
              <a:spcBef>
                <a:spcPct val="20000"/>
              </a:spcBef>
            </a:pPr>
            <a:r>
              <a:rPr kumimoji="0" lang="en-US" altLang="zh-CN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(</a:t>
            </a:r>
            <a:r>
              <a:rPr kumimoji="0" lang="en-US" altLang="zh-CN" sz="2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strong nuclear interaction</a:t>
            </a:r>
            <a:r>
              <a:rPr kumimoji="0" lang="en-US" altLang="zh-CN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21" name="Rectangle 3"/>
          <p:cNvSpPr txBox="1">
            <a:spLocks noChangeArrowheads="1"/>
          </p:cNvSpPr>
          <p:nvPr/>
        </p:nvSpPr>
        <p:spPr>
          <a:xfrm>
            <a:off x="1875430" y="5373216"/>
            <a:ext cx="4280746" cy="576064"/>
          </a:xfrm>
          <a:prstGeom prst="rect">
            <a:avLst/>
          </a:prstGeom>
        </p:spPr>
        <p:txBody>
          <a:bodyPr/>
          <a:lstStyle/>
          <a:p>
            <a:pPr marL="342900" lvl="0" indent="-342900">
              <a:spcBef>
                <a:spcPct val="20000"/>
              </a:spcBef>
            </a:pPr>
            <a:r>
              <a:rPr kumimoji="0" lang="en-US" altLang="zh-CN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(</a:t>
            </a:r>
            <a:r>
              <a:rPr kumimoji="0" lang="en-US" altLang="zh-CN" sz="2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weak nuclear interaction</a:t>
            </a:r>
            <a:r>
              <a:rPr kumimoji="0" lang="en-US" altLang="zh-CN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grpSp>
        <p:nvGrpSpPr>
          <p:cNvPr id="22" name="组合 8"/>
          <p:cNvGrpSpPr/>
          <p:nvPr/>
        </p:nvGrpSpPr>
        <p:grpSpPr>
          <a:xfrm>
            <a:off x="6228184" y="4054484"/>
            <a:ext cx="2520280" cy="1728000"/>
            <a:chOff x="5868144" y="2204864"/>
            <a:chExt cx="2520280" cy="1728000"/>
          </a:xfrm>
        </p:grpSpPr>
        <p:sp>
          <p:nvSpPr>
            <p:cNvPr id="23" name="右大括号 22"/>
            <p:cNvSpPr/>
            <p:nvPr/>
          </p:nvSpPr>
          <p:spPr>
            <a:xfrm>
              <a:off x="5868144" y="2204864"/>
              <a:ext cx="216024" cy="1728000"/>
            </a:xfrm>
            <a:prstGeom prst="rightBrac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207402" y="2546901"/>
              <a:ext cx="2181022" cy="892552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altLang="zh-CN" sz="26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Subatomic scale</a:t>
              </a:r>
              <a:endPara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3491880" y="3861048"/>
            <a:ext cx="57606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①</a:t>
            </a:r>
            <a:endParaRPr lang="zh-CN" altLang="en-US" sz="2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707904" y="2761764"/>
            <a:ext cx="57606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②</a:t>
            </a:r>
            <a:endParaRPr lang="zh-CN" altLang="en-US" sz="2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051448" y="1705000"/>
            <a:ext cx="57606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④</a:t>
            </a:r>
            <a:endParaRPr lang="zh-CN" altLang="en-US" sz="26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347864" y="4941168"/>
            <a:ext cx="57606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③</a:t>
            </a:r>
            <a:endParaRPr lang="zh-CN" altLang="en-US" sz="26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29" name="矩形 28"/>
          <p:cNvSpPr>
            <a:spLocks noChangeArrowheads="1"/>
          </p:cNvSpPr>
          <p:nvPr/>
        </p:nvSpPr>
        <p:spPr bwMode="auto">
          <a:xfrm>
            <a:off x="7683053" y="-243408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grpSp>
        <p:nvGrpSpPr>
          <p:cNvPr id="33" name="组合 32"/>
          <p:cNvGrpSpPr/>
          <p:nvPr/>
        </p:nvGrpSpPr>
        <p:grpSpPr>
          <a:xfrm>
            <a:off x="200847" y="2611432"/>
            <a:ext cx="3317993" cy="3435334"/>
            <a:chOff x="200847" y="2611432"/>
            <a:chExt cx="3317993" cy="3435334"/>
          </a:xfrm>
        </p:grpSpPr>
        <p:sp>
          <p:nvSpPr>
            <p:cNvPr id="31" name="弧形 30"/>
            <p:cNvSpPr/>
            <p:nvPr/>
          </p:nvSpPr>
          <p:spPr>
            <a:xfrm rot="13813742">
              <a:off x="431774" y="2959700"/>
              <a:ext cx="3435334" cy="2738798"/>
            </a:xfrm>
            <a:prstGeom prst="arc">
              <a:avLst/>
            </a:prstGeom>
            <a:ln w="254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TextBox 31"/>
            <p:cNvSpPr txBox="1"/>
            <p:nvPr/>
          </p:nvSpPr>
          <p:spPr>
            <a:xfrm rot="16200000">
              <a:off x="-472894" y="3902481"/>
              <a:ext cx="180914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electroweak</a:t>
              </a:r>
              <a:endParaRPr lang="zh-CN" altLang="en-US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360"/>
                            </p:stCondLst>
                            <p:childTnLst>
                              <p:par>
                                <p:cTn id="1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00"/>
                            </p:stCondLst>
                            <p:childTnLst>
                              <p:par>
                                <p:cTn id="7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2" grpId="0"/>
      <p:bldP spid="13" grpId="0"/>
      <p:bldP spid="14" grpId="0"/>
      <p:bldP spid="18" grpId="0"/>
      <p:bldP spid="19" grpId="0"/>
      <p:bldP spid="20" grpId="0"/>
      <p:bldP spid="21" grpId="0"/>
      <p:bldP spid="25" grpId="0"/>
      <p:bldP spid="26" grpId="0"/>
      <p:bldP spid="27" grpId="0"/>
      <p:bldP spid="28" grpId="0"/>
      <p:bldP spid="2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611561" y="980732"/>
          <a:ext cx="7920879" cy="4968549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016223"/>
                <a:gridCol w="2952328"/>
                <a:gridCol w="1512168"/>
                <a:gridCol w="1440160"/>
              </a:tblGrid>
              <a:tr h="55206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600" b="1" dirty="0" smtClean="0">
                          <a:latin typeface="华文新魏" pitchFamily="2" charset="-122"/>
                          <a:ea typeface="华文新魏" pitchFamily="2" charset="-122"/>
                          <a:cs typeface="Times New Roman" pitchFamily="18" charset="0"/>
                        </a:rPr>
                        <a:t>四种基本力</a:t>
                      </a:r>
                      <a:endParaRPr lang="zh-CN" altLang="en-US" sz="2600" b="1" dirty="0">
                        <a:latin typeface="华文新魏" pitchFamily="2" charset="-122"/>
                        <a:ea typeface="华文新魏" pitchFamily="2" charset="-12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600" b="1" dirty="0" smtClean="0">
                          <a:latin typeface="华文新魏" pitchFamily="2" charset="-122"/>
                          <a:ea typeface="华文新魏" pitchFamily="2" charset="-122"/>
                          <a:cs typeface="Times New Roman" pitchFamily="18" charset="0"/>
                        </a:rPr>
                        <a:t>Examples</a:t>
                      </a:r>
                      <a:endParaRPr lang="zh-CN" altLang="en-US" sz="2600" b="1" dirty="0">
                        <a:latin typeface="华文新魏" pitchFamily="2" charset="-122"/>
                        <a:ea typeface="华文新魏" pitchFamily="2" charset="-12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600" b="1" dirty="0" smtClean="0">
                          <a:latin typeface="华文新魏" pitchFamily="2" charset="-122"/>
                          <a:ea typeface="华文新魏" pitchFamily="2" charset="-122"/>
                          <a:cs typeface="Times New Roman" pitchFamily="18" charset="0"/>
                        </a:rPr>
                        <a:t>尺度</a:t>
                      </a:r>
                      <a:endParaRPr lang="zh-CN" altLang="en-US" sz="2600" b="1" dirty="0">
                        <a:latin typeface="华文新魏" pitchFamily="2" charset="-122"/>
                        <a:ea typeface="华文新魏" pitchFamily="2" charset="-12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600" b="1" dirty="0" smtClean="0">
                          <a:latin typeface="华文新魏" pitchFamily="2" charset="-122"/>
                          <a:ea typeface="华文新魏" pitchFamily="2" charset="-122"/>
                          <a:cs typeface="Times New Roman" pitchFamily="18" charset="0"/>
                        </a:rPr>
                        <a:t>大小</a:t>
                      </a:r>
                      <a:endParaRPr lang="zh-CN" altLang="en-US" sz="2600" b="1" dirty="0">
                        <a:latin typeface="华文新魏" pitchFamily="2" charset="-122"/>
                        <a:ea typeface="华文新魏" pitchFamily="2" charset="-122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52061">
                <a:tc rowSpan="2">
                  <a:txBody>
                    <a:bodyPr/>
                    <a:lstStyle/>
                    <a:p>
                      <a:pPr algn="ctr"/>
                      <a:endParaRPr lang="zh-CN" altLang="en-US" sz="2600" b="1" dirty="0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600" b="1" dirty="0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ctr"/>
                      <a:endParaRPr lang="zh-CN" altLang="en-US" sz="2600" b="1" dirty="0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zh-CN" altLang="en-US" sz="2600" b="1" dirty="0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52061">
                <a:tc vMerge="1">
                  <a:txBody>
                    <a:bodyPr/>
                    <a:lstStyle/>
                    <a:p>
                      <a:pPr algn="ctr"/>
                      <a:endParaRPr lang="zh-CN" altLang="en-US" sz="2600" b="1" dirty="0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600" b="1" dirty="0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zh-CN" altLang="en-US" sz="2600" b="1" dirty="0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zh-CN" altLang="en-US" sz="2600" b="1" dirty="0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52061">
                <a:tc rowSpan="3">
                  <a:txBody>
                    <a:bodyPr/>
                    <a:lstStyle/>
                    <a:p>
                      <a:pPr algn="ctr"/>
                      <a:endParaRPr lang="zh-CN" altLang="en-US" sz="2600" b="1" dirty="0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600" b="1" dirty="0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zh-CN" altLang="en-US" sz="2600" b="1" dirty="0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endParaRPr lang="zh-CN" altLang="en-US" sz="2600" b="1" dirty="0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52061">
                <a:tc vMerge="1">
                  <a:txBody>
                    <a:bodyPr/>
                    <a:lstStyle/>
                    <a:p>
                      <a:pPr algn="ctr"/>
                      <a:endParaRPr lang="zh-CN" altLang="en-US" sz="2600" b="1" dirty="0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600" b="1" dirty="0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zh-CN" altLang="en-US" sz="2600" b="1" dirty="0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zh-CN" altLang="en-US" sz="2600" b="1" dirty="0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52061">
                <a:tc vMerge="1">
                  <a:txBody>
                    <a:bodyPr/>
                    <a:lstStyle/>
                    <a:p>
                      <a:pPr algn="ctr"/>
                      <a:endParaRPr lang="zh-CN" altLang="en-US" sz="2600" b="1" dirty="0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600" b="1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zh-CN" altLang="en-US" sz="2600" b="1" dirty="0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zh-CN" altLang="en-US" sz="2600" b="1" dirty="0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52061">
                <a:tc rowSpan="2">
                  <a:txBody>
                    <a:bodyPr/>
                    <a:lstStyle/>
                    <a:p>
                      <a:pPr algn="ctr"/>
                      <a:endParaRPr lang="zh-CN" altLang="en-US" sz="2600" b="1" dirty="0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600" b="1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endParaRPr lang="zh-CN" altLang="en-US" sz="2600" b="1" dirty="0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zh-CN" altLang="en-US" sz="2600" b="1" dirty="0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52061">
                <a:tc vMerge="1">
                  <a:txBody>
                    <a:bodyPr/>
                    <a:lstStyle/>
                    <a:p>
                      <a:pPr algn="ctr"/>
                      <a:endParaRPr lang="zh-CN" altLang="en-US" sz="2600" b="1" dirty="0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600" b="1" dirty="0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zh-CN" altLang="en-US" sz="2600" b="1" dirty="0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zh-CN" altLang="en-US" sz="2600" b="1" dirty="0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52061">
                <a:tc>
                  <a:txBody>
                    <a:bodyPr/>
                    <a:lstStyle/>
                    <a:p>
                      <a:pPr algn="ctr"/>
                      <a:endParaRPr lang="zh-CN" altLang="en-US" sz="2600" b="1" dirty="0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600" b="1" dirty="0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zh-CN" altLang="en-US" sz="2600" b="1" dirty="0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600" b="1" dirty="0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矩形 2"/>
          <p:cNvSpPr/>
          <p:nvPr/>
        </p:nvSpPr>
        <p:spPr>
          <a:xfrm>
            <a:off x="3691917" y="2683619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rgbClr val="390E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弹力</a:t>
            </a:r>
            <a:endParaRPr lang="zh-CN" altLang="en-US" sz="2400" b="1" dirty="0">
              <a:solidFill>
                <a:srgbClr val="390EF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549248" y="3246884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zh-CN" altLang="en-US" sz="2400" b="1" dirty="0" smtClean="0">
                <a:solidFill>
                  <a:srgbClr val="390E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摩擦力</a:t>
            </a:r>
          </a:p>
        </p:txBody>
      </p:sp>
      <p:sp>
        <p:nvSpPr>
          <p:cNvPr id="5" name="矩形 4"/>
          <p:cNvSpPr/>
          <p:nvPr/>
        </p:nvSpPr>
        <p:spPr>
          <a:xfrm>
            <a:off x="3022761" y="3789040"/>
            <a:ext cx="21259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rgbClr val="390E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电场力</a:t>
            </a:r>
            <a:r>
              <a:rPr lang="en-US" altLang="zh-CN" sz="2400" b="1" dirty="0" smtClean="0">
                <a:solidFill>
                  <a:srgbClr val="390E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/</a:t>
            </a:r>
            <a:r>
              <a:rPr lang="zh-CN" altLang="en-US" sz="2400" b="1" dirty="0" smtClean="0">
                <a:solidFill>
                  <a:srgbClr val="390E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磁场力</a:t>
            </a:r>
            <a:endParaRPr lang="zh-CN" altLang="en-US" sz="2400" b="1" dirty="0">
              <a:solidFill>
                <a:srgbClr val="390EF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700549" y="1616100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rgbClr val="390E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重力</a:t>
            </a:r>
            <a:endParaRPr lang="zh-CN" altLang="en-US" sz="2400" b="1" dirty="0">
              <a:solidFill>
                <a:srgbClr val="390EF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391169" y="2162547"/>
            <a:ext cx="14221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rgbClr val="390E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天体运动</a:t>
            </a:r>
            <a:endParaRPr lang="zh-CN" altLang="en-US" sz="2400" b="1" dirty="0">
              <a:solidFill>
                <a:srgbClr val="390EF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773680" y="4335487"/>
            <a:ext cx="26581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rgbClr val="390E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夸克→质子、中子</a:t>
            </a:r>
            <a:endParaRPr lang="zh-CN" altLang="en-US" sz="2400" b="1" dirty="0">
              <a:solidFill>
                <a:srgbClr val="390EF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661568" y="4911551"/>
            <a:ext cx="28328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rgbClr val="390E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质子</a:t>
            </a:r>
            <a:r>
              <a:rPr lang="en-US" altLang="zh-CN" sz="2400" b="1" dirty="0" smtClean="0">
                <a:solidFill>
                  <a:srgbClr val="390E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+</a:t>
            </a:r>
            <a:r>
              <a:rPr lang="zh-CN" altLang="en-US" sz="2400" b="1" dirty="0" smtClean="0">
                <a:solidFill>
                  <a:srgbClr val="390E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中子→原子核</a:t>
            </a:r>
            <a:endParaRPr lang="zh-CN" altLang="en-US" sz="2400" b="1" dirty="0">
              <a:solidFill>
                <a:srgbClr val="390EF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212199" y="5424115"/>
            <a:ext cx="17315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rgbClr val="390E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原子核衰变</a:t>
            </a:r>
            <a:endParaRPr lang="zh-CN" altLang="en-US" sz="2400" b="1" dirty="0">
              <a:solidFill>
                <a:srgbClr val="390EF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958900" y="1866032"/>
            <a:ext cx="14221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万有引力</a:t>
            </a: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106165" y="3255367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电磁力</a:t>
            </a: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102916" y="4644603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强核力</a:t>
            </a: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102916" y="5445224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弱核力</a:t>
            </a: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764254" y="2780928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rgbClr val="7030A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长程力</a:t>
            </a:r>
            <a:endParaRPr lang="zh-CN" altLang="en-US" sz="2400" b="1" dirty="0">
              <a:solidFill>
                <a:srgbClr val="7030A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762228" y="4869160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rgbClr val="7030A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短程力</a:t>
            </a:r>
            <a:endParaRPr lang="zh-CN" altLang="en-US" sz="2400" b="1" dirty="0">
              <a:solidFill>
                <a:srgbClr val="7030A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596336" y="4657328"/>
            <a:ext cx="57606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①</a:t>
            </a:r>
            <a:endParaRPr lang="zh-CN" altLang="en-US" sz="2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575128" y="3212976"/>
            <a:ext cx="57606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②</a:t>
            </a:r>
            <a:endParaRPr lang="zh-CN" altLang="en-US" sz="2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528520" y="1844824"/>
            <a:ext cx="57606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④</a:t>
            </a:r>
            <a:endParaRPr lang="zh-CN" altLang="en-US" sz="26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596212" y="5457800"/>
            <a:ext cx="57606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③</a:t>
            </a:r>
            <a:endParaRPr lang="zh-CN" altLang="en-US" sz="26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Rot="1" noChangeArrowheads="1"/>
          </p:cNvSpPr>
          <p:nvPr/>
        </p:nvSpPr>
        <p:spPr bwMode="auto">
          <a:xfrm>
            <a:off x="812562" y="369204"/>
            <a:ext cx="7874475" cy="51480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§3  </a:t>
            </a:r>
            <a:r>
              <a:rPr lang="zh-CN" altLang="en-US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相互作用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　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0" y="1044159"/>
            <a:ext cx="9144000" cy="51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eaLnBrk="1" latinLnBrk="0" hangingPunct="1">
              <a:lnSpc>
                <a:spcPct val="80000"/>
              </a:lnSpc>
              <a:spcBef>
                <a:spcPct val="20000"/>
              </a:spcBef>
              <a:buClrTx/>
              <a:buSzTx/>
              <a:tabLst/>
              <a:defRPr/>
            </a:pPr>
            <a:r>
              <a:rPr kumimoji="1" lang="zh-CN" altLang="en-US" sz="2800" b="1" kern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3.1  </a:t>
            </a:r>
            <a:r>
              <a:rPr kumimoji="1" lang="zh-CN" altLang="en-US" sz="2800" b="1" kern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重力</a:t>
            </a:r>
            <a:r>
              <a:rPr kumimoji="1" lang="zh-CN" altLang="en-US" sz="2800" b="1" kern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楷体" pitchFamily="49" charset="-122"/>
                <a:cs typeface="Times New Roman" pitchFamily="18" charset="0"/>
                <a:sym typeface="Arial" pitchFamily="34" charset="0"/>
              </a:rPr>
              <a:t>（</a:t>
            </a:r>
            <a:r>
              <a:rPr kumimoji="1" lang="en-US" altLang="zh-CN" sz="2800" b="1" kern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楷体" pitchFamily="49" charset="-122"/>
                <a:cs typeface="Times New Roman" pitchFamily="18" charset="0"/>
                <a:sym typeface="Arial" pitchFamily="34" charset="0"/>
              </a:rPr>
              <a:t>Gravity</a:t>
            </a:r>
            <a:r>
              <a:rPr kumimoji="1" lang="zh-CN" altLang="en-US" sz="2800" b="1" kern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楷体" pitchFamily="49" charset="-122"/>
                <a:cs typeface="Times New Roman" pitchFamily="18" charset="0"/>
                <a:sym typeface="Arial" pitchFamily="34" charset="0"/>
              </a:rPr>
              <a:t>）</a:t>
            </a:r>
            <a:r>
              <a:rPr kumimoji="1" lang="en-US" altLang="zh-CN" sz="2800" b="1" kern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楷体" pitchFamily="49" charset="-122"/>
                <a:cs typeface="Times New Roman" pitchFamily="18" charset="0"/>
                <a:sym typeface="Arial" pitchFamily="34" charset="0"/>
              </a:rPr>
              <a:t>&amp; </a:t>
            </a:r>
            <a:r>
              <a:rPr kumimoji="1" lang="zh-CN" altLang="en-US" sz="2800" b="1" kern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楷体" pitchFamily="49" charset="-122"/>
                <a:cs typeface="Times New Roman" pitchFamily="18" charset="0"/>
                <a:sym typeface="Arial" pitchFamily="34" charset="0"/>
              </a:rPr>
              <a:t>基本相互作用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95536" y="1742827"/>
            <a:ext cx="1872208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zh-CN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1. </a:t>
            </a:r>
            <a:r>
              <a:rPr lang="zh-CN" altLang="en-US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力 </a:t>
            </a:r>
            <a:r>
              <a:rPr lang="en-US" altLang="zh-CN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(force)</a:t>
            </a:r>
            <a:endParaRPr lang="zh-CN" altLang="en-US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23528" y="2276872"/>
            <a:ext cx="4680520" cy="504056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）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+mn-ea"/>
                <a:ea typeface="+mn-ea"/>
                <a:cs typeface="+mn-cs"/>
              </a:rPr>
              <a:t>定义</a:t>
            </a: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: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+mn-ea"/>
                <a:ea typeface="+mn-ea"/>
                <a:cs typeface="+mn-cs"/>
              </a:rPr>
              <a:t> 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</a:rPr>
              <a:t>物体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对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</a:rPr>
              <a:t>物体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的</a:t>
            </a:r>
            <a:r>
              <a:rPr lang="zh-CN" altLang="en-US" sz="2400" b="1" dirty="0" smtClean="0">
                <a:solidFill>
                  <a:srgbClr val="390EF0"/>
                </a:solidFill>
                <a:ea typeface="黑体" panose="02010609060101010101" pitchFamily="49" charset="-122"/>
              </a:rPr>
              <a:t>相互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90EF0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</a:rPr>
              <a:t>作用</a:t>
            </a:r>
            <a:endParaRPr kumimoji="0" lang="zh-CN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390EF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11560" y="2678931"/>
            <a:ext cx="15905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400" b="1" dirty="0" smtClean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400" b="1" dirty="0" smtClean="0">
                <a:solidFill>
                  <a:srgbClr val="390E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物质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性</a:t>
            </a:r>
            <a:r>
              <a:rPr lang="en-US" altLang="zh-CN" sz="2400" b="1" dirty="0" smtClean="0"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</a:rPr>
              <a:t> </a:t>
            </a:r>
            <a:endParaRPr lang="zh-CN" altLang="en-US" sz="2400" dirty="0"/>
          </a:p>
        </p:txBody>
      </p:sp>
      <p:sp>
        <p:nvSpPr>
          <p:cNvPr id="7" name="矩形 6"/>
          <p:cNvSpPr/>
          <p:nvPr/>
        </p:nvSpPr>
        <p:spPr>
          <a:xfrm>
            <a:off x="611560" y="3111351"/>
            <a:ext cx="15905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400" b="1" dirty="0" smtClean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400" b="1" dirty="0" smtClean="0">
                <a:solidFill>
                  <a:srgbClr val="390E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相互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性</a:t>
            </a:r>
            <a:r>
              <a:rPr lang="en-US" altLang="zh-CN" sz="2400" b="1" dirty="0" smtClean="0"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</a:rPr>
              <a:t> </a:t>
            </a:r>
            <a:endParaRPr lang="zh-CN" altLang="en-US" sz="2400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395536" y="4351625"/>
            <a:ext cx="3456384" cy="487918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）作用效果</a:t>
            </a: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:</a:t>
            </a:r>
            <a:endParaRPr kumimoji="0" lang="zh-CN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390EF0"/>
              </a:solidFill>
              <a:effectLst/>
              <a:uLnTx/>
              <a:uFillTx/>
              <a:latin typeface="Times New Roman" pitchFamily="18" charset="0"/>
              <a:ea typeface="黑体" panose="02010609060101010101" pitchFamily="49" charset="-122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11560" y="4839543"/>
            <a:ext cx="31373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400" b="1" dirty="0" smtClean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改变物体</a:t>
            </a:r>
            <a:r>
              <a:rPr lang="zh-CN" altLang="en-US" sz="2400" b="1" dirty="0" smtClean="0">
                <a:solidFill>
                  <a:srgbClr val="390E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运动状态</a:t>
            </a:r>
            <a:r>
              <a:rPr lang="en-US" altLang="zh-CN" sz="2400" b="1" dirty="0" smtClean="0">
                <a:solidFill>
                  <a:srgbClr val="390EF0"/>
                </a:solidFill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</a:rPr>
              <a:t> </a:t>
            </a:r>
            <a:endParaRPr lang="zh-CN" altLang="en-US" sz="2400" dirty="0">
              <a:solidFill>
                <a:srgbClr val="390EF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11560" y="5271591"/>
            <a:ext cx="28280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400" b="1" dirty="0" smtClean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400" b="1" dirty="0" smtClean="0">
                <a:solidFill>
                  <a:srgbClr val="390E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使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物体发生</a:t>
            </a:r>
            <a:r>
              <a:rPr lang="zh-CN" altLang="en-US" sz="2400" b="1" dirty="0" smtClean="0">
                <a:solidFill>
                  <a:srgbClr val="390E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形变</a:t>
            </a:r>
            <a:r>
              <a:rPr lang="en-US" altLang="zh-CN" sz="2400" b="1" dirty="0" smtClean="0"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</a:rPr>
              <a:t> </a:t>
            </a:r>
            <a:endParaRPr lang="zh-CN" altLang="en-US" sz="2400" dirty="0"/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5004048" y="1844824"/>
            <a:ext cx="2448272" cy="64770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）三要素</a:t>
            </a: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:</a:t>
            </a:r>
            <a:endParaRPr kumimoji="0" lang="zh-CN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390EF0"/>
              </a:solidFill>
              <a:effectLst/>
              <a:uLnTx/>
              <a:uFillTx/>
              <a:latin typeface="Times New Roman" pitchFamily="18" charset="0"/>
              <a:ea typeface="黑体" panose="02010609060101010101" pitchFamily="49" charset="-122"/>
              <a:cs typeface="Times New Roman" pitchFamily="18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220072" y="2276872"/>
            <a:ext cx="15841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400" b="1" dirty="0" smtClean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4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大小</a:t>
            </a:r>
            <a:endParaRPr lang="zh-CN" altLang="en-US" sz="2400" dirty="0">
              <a:solidFill>
                <a:srgbClr val="390EF0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435700" y="2276872"/>
            <a:ext cx="22958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SI unit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</a:t>
            </a:r>
            <a:r>
              <a:rPr lang="en-US" altLang="zh-CN" sz="2400" b="1" dirty="0" smtClean="0">
                <a:solidFill>
                  <a:srgbClr val="390E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N</a:t>
            </a:r>
            <a:endParaRPr lang="zh-CN" altLang="en-US" sz="2400" dirty="0">
              <a:solidFill>
                <a:srgbClr val="390EF0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220072" y="2708920"/>
            <a:ext cx="1774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400" b="1" dirty="0" smtClean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4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</a:t>
            </a:r>
            <a:endParaRPr lang="zh-CN" altLang="en-US" sz="2400" dirty="0">
              <a:solidFill>
                <a:srgbClr val="390EF0"/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5220072" y="3140968"/>
            <a:ext cx="26642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400" b="1" dirty="0" smtClean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4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作用点</a:t>
            </a:r>
            <a:endParaRPr lang="zh-CN" altLang="en-US" sz="2400" dirty="0">
              <a:solidFill>
                <a:srgbClr val="390EF0"/>
              </a:solidFill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>
          <a:xfrm>
            <a:off x="5004048" y="4222249"/>
            <a:ext cx="2000458" cy="64770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）分类</a:t>
            </a: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:</a:t>
            </a:r>
            <a:endParaRPr kumimoji="0" lang="zh-CN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390EF0"/>
              </a:solidFill>
              <a:effectLst/>
              <a:uLnTx/>
              <a:uFillTx/>
              <a:latin typeface="Times New Roman" pitchFamily="18" charset="0"/>
              <a:ea typeface="黑体" panose="02010609060101010101" pitchFamily="49" charset="-122"/>
              <a:cs typeface="Times New Roman" pitchFamily="18" charset="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5228580" y="4582289"/>
            <a:ext cx="25202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400" b="1" dirty="0" smtClean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按</a:t>
            </a:r>
            <a:r>
              <a:rPr lang="zh-CN" altLang="en-US" sz="24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效果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分</a:t>
            </a:r>
            <a:endParaRPr lang="zh-CN" altLang="en-US" sz="2400" dirty="0"/>
          </a:p>
        </p:txBody>
      </p:sp>
      <p:sp>
        <p:nvSpPr>
          <p:cNvPr id="21" name="矩形 20"/>
          <p:cNvSpPr/>
          <p:nvPr/>
        </p:nvSpPr>
        <p:spPr>
          <a:xfrm>
            <a:off x="5228580" y="4984720"/>
            <a:ext cx="25202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400" b="1" dirty="0" smtClean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按</a:t>
            </a:r>
            <a:r>
              <a:rPr lang="zh-CN" altLang="en-US" sz="24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性质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分</a:t>
            </a:r>
            <a:endParaRPr lang="zh-CN" altLang="en-US" sz="2400" dirty="0"/>
          </a:p>
        </p:txBody>
      </p:sp>
      <p:cxnSp>
        <p:nvCxnSpPr>
          <p:cNvPr id="22" name="直接连接符 21"/>
          <p:cNvCxnSpPr/>
          <p:nvPr/>
        </p:nvCxnSpPr>
        <p:spPr bwMode="auto">
          <a:xfrm>
            <a:off x="5004048" y="1556792"/>
            <a:ext cx="0" cy="5148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7030A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23" name="矩形 22"/>
          <p:cNvSpPr/>
          <p:nvPr/>
        </p:nvSpPr>
        <p:spPr>
          <a:xfrm>
            <a:off x="5652120" y="5374377"/>
            <a:ext cx="349188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200" b="1" dirty="0" smtClean="0">
                <a:latin typeface="楷体" pitchFamily="49" charset="-122"/>
                <a:ea typeface="楷体" pitchFamily="49" charset="-122"/>
              </a:rPr>
              <a:t>—</a:t>
            </a:r>
            <a:r>
              <a:rPr lang="en-US" altLang="zh-CN" sz="800" b="1" dirty="0" smtClean="0">
                <a:latin typeface="楷体" pitchFamily="49" charset="-122"/>
                <a:ea typeface="楷体" pitchFamily="49" charset="-122"/>
              </a:rPr>
              <a:t> </a:t>
            </a:r>
            <a:r>
              <a:rPr lang="en-US" altLang="zh-CN" sz="2200" b="1" dirty="0" smtClean="0">
                <a:latin typeface="楷体" pitchFamily="49" charset="-122"/>
                <a:ea typeface="楷体" pitchFamily="49" charset="-122"/>
              </a:rPr>
              <a:t>—</a:t>
            </a:r>
            <a:r>
              <a:rPr lang="zh-CN" altLang="en-US" sz="2200" b="1" dirty="0" smtClean="0">
                <a:solidFill>
                  <a:srgbClr val="390EF0"/>
                </a:solidFill>
                <a:latin typeface="楷体" pitchFamily="49" charset="-122"/>
                <a:ea typeface="楷体" pitchFamily="49" charset="-122"/>
              </a:rPr>
              <a:t>重力</a:t>
            </a:r>
            <a:r>
              <a:rPr lang="zh-CN" altLang="en-US" sz="2200" b="1" dirty="0" smtClean="0">
                <a:latin typeface="楷体" pitchFamily="49" charset="-122"/>
                <a:ea typeface="楷体" pitchFamily="49" charset="-122"/>
              </a:rPr>
              <a:t>、</a:t>
            </a:r>
            <a:r>
              <a:rPr lang="zh-CN" altLang="en-US" sz="2200" b="1" dirty="0" smtClean="0">
                <a:solidFill>
                  <a:srgbClr val="390EF0"/>
                </a:solidFill>
                <a:latin typeface="楷体" pitchFamily="49" charset="-122"/>
                <a:ea typeface="楷体" pitchFamily="49" charset="-122"/>
              </a:rPr>
              <a:t>弹力</a:t>
            </a:r>
            <a:r>
              <a:rPr lang="zh-CN" altLang="en-US" sz="2200" b="1" dirty="0" smtClean="0">
                <a:latin typeface="楷体" pitchFamily="49" charset="-122"/>
                <a:ea typeface="楷体" pitchFamily="49" charset="-122"/>
              </a:rPr>
              <a:t>、</a:t>
            </a:r>
            <a:r>
              <a:rPr lang="zh-CN" altLang="en-US" sz="2200" b="1" dirty="0" smtClean="0">
                <a:solidFill>
                  <a:srgbClr val="390EF0"/>
                </a:solidFill>
                <a:latin typeface="楷体" pitchFamily="49" charset="-122"/>
                <a:ea typeface="楷体" pitchFamily="49" charset="-122"/>
              </a:rPr>
              <a:t>摩擦力</a:t>
            </a:r>
            <a:endParaRPr lang="zh-CN" altLang="en-US" sz="2200" b="1" dirty="0">
              <a:solidFill>
                <a:srgbClr val="390EF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614180" y="3543399"/>
            <a:ext cx="15905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400" b="1" dirty="0" smtClean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400" b="1" dirty="0" smtClean="0">
                <a:solidFill>
                  <a:srgbClr val="390E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矢量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性</a:t>
            </a:r>
            <a:r>
              <a:rPr lang="en-US" altLang="zh-CN" sz="2400" b="1" dirty="0" smtClean="0"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</a:rPr>
              <a:t> </a:t>
            </a:r>
            <a:endParaRPr lang="zh-CN" altLang="en-US" sz="2400" dirty="0"/>
          </a:p>
        </p:txBody>
      </p:sp>
      <p:sp>
        <p:nvSpPr>
          <p:cNvPr id="25" name="矩形 24"/>
          <p:cNvSpPr/>
          <p:nvPr/>
        </p:nvSpPr>
        <p:spPr>
          <a:xfrm>
            <a:off x="6280462" y="5806425"/>
            <a:ext cx="286353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200" b="1" dirty="0" smtClean="0">
                <a:solidFill>
                  <a:srgbClr val="390EF0"/>
                </a:solidFill>
                <a:latin typeface="楷体" pitchFamily="49" charset="-122"/>
                <a:ea typeface="楷体" pitchFamily="49" charset="-122"/>
              </a:rPr>
              <a:t>电场力</a:t>
            </a:r>
            <a:r>
              <a:rPr lang="zh-CN" altLang="en-US" sz="2200" b="1" dirty="0" smtClean="0">
                <a:latin typeface="楷体" pitchFamily="49" charset="-122"/>
                <a:ea typeface="楷体" pitchFamily="49" charset="-122"/>
              </a:rPr>
              <a:t>、</a:t>
            </a:r>
            <a:r>
              <a:rPr lang="zh-CN" altLang="en-US" sz="2200" b="1" dirty="0" smtClean="0">
                <a:solidFill>
                  <a:srgbClr val="390EF0"/>
                </a:solidFill>
                <a:latin typeface="楷体" pitchFamily="49" charset="-122"/>
                <a:ea typeface="楷体" pitchFamily="49" charset="-122"/>
              </a:rPr>
              <a:t>磁场力</a:t>
            </a:r>
            <a:endParaRPr lang="zh-CN" altLang="en-US" sz="2200" b="1" dirty="0">
              <a:solidFill>
                <a:srgbClr val="390EF0"/>
              </a:solidFill>
              <a:latin typeface="楷体" pitchFamily="49" charset="-122"/>
              <a:ea typeface="楷体" pitchFamily="49" charset="-122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2195736" y="3501008"/>
            <a:ext cx="2103334" cy="792088"/>
            <a:chOff x="2195736" y="3501008"/>
            <a:chExt cx="2103334" cy="792088"/>
          </a:xfrm>
        </p:grpSpPr>
        <p:sp>
          <p:nvSpPr>
            <p:cNvPr id="11" name="云形标注 10"/>
            <p:cNvSpPr/>
            <p:nvPr/>
          </p:nvSpPr>
          <p:spPr>
            <a:xfrm>
              <a:off x="2195736" y="3501008"/>
              <a:ext cx="2052000" cy="792088"/>
            </a:xfrm>
            <a:prstGeom prst="cloudCallout">
              <a:avLst>
                <a:gd name="adj1" fmla="val 24718"/>
                <a:gd name="adj2" fmla="val -130869"/>
              </a:avLst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2267744" y="3666219"/>
              <a:ext cx="203132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惯性不是力！</a:t>
              </a: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2627784" y="1626195"/>
            <a:ext cx="1152000" cy="620688"/>
            <a:chOff x="2627784" y="1626195"/>
            <a:chExt cx="1152000" cy="620688"/>
          </a:xfrm>
        </p:grpSpPr>
        <p:sp>
          <p:nvSpPr>
            <p:cNvPr id="12" name="云形标注 11"/>
            <p:cNvSpPr/>
            <p:nvPr/>
          </p:nvSpPr>
          <p:spPr>
            <a:xfrm>
              <a:off x="2627784" y="1626195"/>
              <a:ext cx="1152000" cy="620688"/>
            </a:xfrm>
            <a:prstGeom prst="cloudCallout">
              <a:avLst>
                <a:gd name="adj1" fmla="val -74471"/>
                <a:gd name="adj2" fmla="val 27457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2750585" y="1689894"/>
              <a:ext cx="934871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vector</a:t>
              </a:r>
              <a:endParaRPr lang="zh-CN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</p:grp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"/>
          <p:cNvSpPr txBox="1">
            <a:spLocks noChangeArrowheads="1"/>
          </p:cNvSpPr>
          <p:nvPr/>
        </p:nvSpPr>
        <p:spPr>
          <a:xfrm>
            <a:off x="179512" y="188640"/>
            <a:ext cx="2394152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2. </a:t>
            </a:r>
            <a:r>
              <a:rPr lang="zh-CN" altLang="en-US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重力 </a:t>
            </a:r>
            <a:r>
              <a:rPr lang="en-US" altLang="zh-CN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(gravity)</a:t>
            </a:r>
            <a:endParaRPr lang="zh-CN" altLang="en-US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2411760" y="1190788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地球</a:t>
            </a:r>
            <a:endParaRPr lang="zh-CN" altLang="en-US" sz="2400" dirty="0">
              <a:solidFill>
                <a:srgbClr val="C00000"/>
              </a:solidFill>
            </a:endParaRPr>
          </a:p>
        </p:txBody>
      </p:sp>
      <p:sp>
        <p:nvSpPr>
          <p:cNvPr id="26" name="Rectangle 3"/>
          <p:cNvSpPr txBox="1">
            <a:spLocks noChangeArrowheads="1"/>
          </p:cNvSpPr>
          <p:nvPr/>
        </p:nvSpPr>
        <p:spPr>
          <a:xfrm>
            <a:off x="323528" y="796339"/>
            <a:ext cx="2160240" cy="456758"/>
          </a:xfrm>
          <a:prstGeom prst="rect">
            <a:avLst/>
          </a:prstGeom>
        </p:spPr>
        <p:txBody>
          <a:bodyPr rtlCol="0"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）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+mn-ea"/>
                <a:cs typeface="Times New Roman" pitchFamily="18" charset="0"/>
              </a:rPr>
              <a:t>产生原因</a:t>
            </a: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+mn-ea"/>
                <a:cs typeface="Times New Roman" pitchFamily="18" charset="0"/>
              </a:rPr>
              <a:t>:</a:t>
            </a:r>
            <a:endParaRPr kumimoji="0" lang="zh-CN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390EF0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539552" y="1181089"/>
            <a:ext cx="20882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400" b="1" dirty="0" smtClean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施力物体：</a:t>
            </a:r>
            <a:endParaRPr lang="zh-CN" altLang="en-US" sz="2400" dirty="0">
              <a:solidFill>
                <a:srgbClr val="390EF0"/>
              </a:solidFill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535731" y="1627881"/>
            <a:ext cx="12961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400" b="1" dirty="0" smtClean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重力</a:t>
            </a:r>
            <a:endParaRPr lang="zh-CN" altLang="en-US" sz="2400" dirty="0"/>
          </a:p>
        </p:txBody>
      </p:sp>
      <p:sp>
        <p:nvSpPr>
          <p:cNvPr id="29" name="矩形 28"/>
          <p:cNvSpPr/>
          <p:nvPr/>
        </p:nvSpPr>
        <p:spPr>
          <a:xfrm>
            <a:off x="1793775" y="1625837"/>
            <a:ext cx="14820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地球引力</a:t>
            </a:r>
            <a:endParaRPr lang="zh-CN" altLang="en-US" sz="2400" dirty="0"/>
          </a:p>
        </p:txBody>
      </p:sp>
      <p:sp>
        <p:nvSpPr>
          <p:cNvPr id="30" name="矩形 29"/>
          <p:cNvSpPr/>
          <p:nvPr/>
        </p:nvSpPr>
        <p:spPr>
          <a:xfrm>
            <a:off x="1463451" y="1613137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≠</a:t>
            </a:r>
            <a:endParaRPr lang="zh-CN" altLang="en-US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1" name="Rectangle 3"/>
          <p:cNvSpPr txBox="1">
            <a:spLocks noChangeArrowheads="1"/>
          </p:cNvSpPr>
          <p:nvPr/>
        </p:nvSpPr>
        <p:spPr>
          <a:xfrm>
            <a:off x="2276252" y="761741"/>
            <a:ext cx="1856442" cy="504056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90EF0"/>
                </a:solidFill>
                <a:effectLst/>
                <a:uLnTx/>
                <a:uFillTx/>
                <a:latin typeface="+mn-ea"/>
                <a:cs typeface="+mn-cs"/>
              </a:rPr>
              <a:t>地球的吸引</a:t>
            </a:r>
          </a:p>
        </p:txBody>
      </p:sp>
      <p:sp>
        <p:nvSpPr>
          <p:cNvPr id="32" name="Rectangle 3"/>
          <p:cNvSpPr txBox="1">
            <a:spLocks noChangeArrowheads="1"/>
          </p:cNvSpPr>
          <p:nvPr/>
        </p:nvSpPr>
        <p:spPr>
          <a:xfrm>
            <a:off x="323528" y="2117193"/>
            <a:ext cx="1512168" cy="431676"/>
          </a:xfrm>
          <a:prstGeom prst="rect">
            <a:avLst/>
          </a:prstGeom>
        </p:spPr>
        <p:txBody>
          <a:bodyPr rtlCol="0"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）方向</a:t>
            </a: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+mn-ea"/>
                <a:cs typeface="Times New Roman" pitchFamily="18" charset="0"/>
              </a:rPr>
              <a:t>:</a:t>
            </a:r>
            <a:endParaRPr kumimoji="0" lang="zh-CN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390EF0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33" name="Rectangle 3"/>
          <p:cNvSpPr txBox="1">
            <a:spLocks noChangeArrowheads="1"/>
          </p:cNvSpPr>
          <p:nvPr/>
        </p:nvSpPr>
        <p:spPr>
          <a:xfrm>
            <a:off x="1691680" y="2091421"/>
            <a:ext cx="1575792" cy="504056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90EF0"/>
                </a:solidFill>
                <a:effectLst/>
                <a:uLnTx/>
                <a:uFillTx/>
                <a:latin typeface="黑体" pitchFamily="49" charset="-122"/>
                <a:ea typeface="黑体" pitchFamily="49" charset="-122"/>
              </a:rPr>
              <a:t>竖直向下</a:t>
            </a:r>
          </a:p>
        </p:txBody>
      </p:sp>
      <p:grpSp>
        <p:nvGrpSpPr>
          <p:cNvPr id="65" name="组合 64"/>
          <p:cNvGrpSpPr/>
          <p:nvPr/>
        </p:nvGrpSpPr>
        <p:grpSpPr>
          <a:xfrm>
            <a:off x="395536" y="2837273"/>
            <a:ext cx="1584176" cy="951767"/>
            <a:chOff x="1142976" y="4953138"/>
            <a:chExt cx="2500330" cy="1462373"/>
          </a:xfrm>
        </p:grpSpPr>
        <p:grpSp>
          <p:nvGrpSpPr>
            <p:cNvPr id="34" name="组合 33"/>
            <p:cNvGrpSpPr/>
            <p:nvPr/>
          </p:nvGrpSpPr>
          <p:grpSpPr>
            <a:xfrm>
              <a:off x="1142976" y="4953138"/>
              <a:ext cx="2500330" cy="714380"/>
              <a:chOff x="785786" y="5357826"/>
              <a:chExt cx="2500330" cy="714380"/>
            </a:xfrm>
          </p:grpSpPr>
          <p:sp>
            <p:nvSpPr>
              <p:cNvPr id="43" name="矩形 42"/>
              <p:cNvSpPr/>
              <p:nvPr/>
            </p:nvSpPr>
            <p:spPr>
              <a:xfrm>
                <a:off x="1500166" y="5357826"/>
                <a:ext cx="1143008" cy="571504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000" dirty="0" smtClean="0"/>
                  <a:t>●</a:t>
                </a:r>
                <a:endParaRPr lang="zh-CN" altLang="en-US" sz="1000" dirty="0"/>
              </a:p>
            </p:txBody>
          </p:sp>
          <p:cxnSp>
            <p:nvCxnSpPr>
              <p:cNvPr id="35" name="直接连接符 34"/>
              <p:cNvCxnSpPr/>
              <p:nvPr/>
            </p:nvCxnSpPr>
            <p:spPr>
              <a:xfrm rot="10800000" flipV="1">
                <a:off x="857224" y="5929330"/>
                <a:ext cx="214314" cy="14287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 rot="10800000" flipV="1">
                <a:off x="1152500" y="5929330"/>
                <a:ext cx="214314" cy="14287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直接连接符 36"/>
              <p:cNvCxnSpPr/>
              <p:nvPr/>
            </p:nvCxnSpPr>
            <p:spPr>
              <a:xfrm rot="10800000" flipV="1">
                <a:off x="1428727" y="5929330"/>
                <a:ext cx="214314" cy="14287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直接连接符 37"/>
              <p:cNvCxnSpPr/>
              <p:nvPr/>
            </p:nvCxnSpPr>
            <p:spPr>
              <a:xfrm rot="10800000" flipV="1">
                <a:off x="1714479" y="5929330"/>
                <a:ext cx="214314" cy="14287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直接连接符 38"/>
              <p:cNvCxnSpPr/>
              <p:nvPr/>
            </p:nvCxnSpPr>
            <p:spPr>
              <a:xfrm rot="10800000" flipV="1">
                <a:off x="2000232" y="5929330"/>
                <a:ext cx="214314" cy="14287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直接连接符 39"/>
              <p:cNvCxnSpPr/>
              <p:nvPr/>
            </p:nvCxnSpPr>
            <p:spPr>
              <a:xfrm rot="10800000" flipV="1">
                <a:off x="2285984" y="5929330"/>
                <a:ext cx="214314" cy="14287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直接连接符 40"/>
              <p:cNvCxnSpPr/>
              <p:nvPr/>
            </p:nvCxnSpPr>
            <p:spPr>
              <a:xfrm rot="10800000" flipV="1">
                <a:off x="2571736" y="5929330"/>
                <a:ext cx="214314" cy="14287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直接连接符 41"/>
              <p:cNvCxnSpPr/>
              <p:nvPr/>
            </p:nvCxnSpPr>
            <p:spPr>
              <a:xfrm rot="10800000" flipV="1">
                <a:off x="2857488" y="5929330"/>
                <a:ext cx="214314" cy="14287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直接连接符 43"/>
              <p:cNvCxnSpPr/>
              <p:nvPr/>
            </p:nvCxnSpPr>
            <p:spPr>
              <a:xfrm>
                <a:off x="785786" y="5929330"/>
                <a:ext cx="2500330" cy="158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9" name="组合 58"/>
            <p:cNvGrpSpPr/>
            <p:nvPr/>
          </p:nvGrpSpPr>
          <p:grpSpPr>
            <a:xfrm>
              <a:off x="2420225" y="5230038"/>
              <a:ext cx="770005" cy="1185473"/>
              <a:chOff x="2063035" y="5715808"/>
              <a:chExt cx="770005" cy="1185473"/>
            </a:xfrm>
          </p:grpSpPr>
          <p:cxnSp>
            <p:nvCxnSpPr>
              <p:cNvPr id="60" name="直接箭头连接符 59"/>
              <p:cNvCxnSpPr/>
              <p:nvPr/>
            </p:nvCxnSpPr>
            <p:spPr>
              <a:xfrm rot="5400000">
                <a:off x="1673079" y="6129014"/>
                <a:ext cx="827999" cy="1588"/>
              </a:xfrm>
              <a:prstGeom prst="straightConnector1">
                <a:avLst/>
              </a:prstGeom>
              <a:ln w="25400">
                <a:solidFill>
                  <a:srgbClr val="C0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1" name="TextBox 60"/>
              <p:cNvSpPr txBox="1"/>
              <p:nvPr/>
            </p:nvSpPr>
            <p:spPr>
              <a:xfrm>
                <a:off x="2063035" y="6286519"/>
                <a:ext cx="770005" cy="6147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i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G</a:t>
                </a:r>
                <a:endParaRPr lang="zh-CN" altLang="en-US" sz="2000" b="1" baseline="-250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66" name="组合 65"/>
          <p:cNvGrpSpPr/>
          <p:nvPr/>
        </p:nvGrpSpPr>
        <p:grpSpPr>
          <a:xfrm>
            <a:off x="1979712" y="2693257"/>
            <a:ext cx="1656184" cy="864096"/>
            <a:chOff x="5436096" y="4725144"/>
            <a:chExt cx="2501124" cy="1357322"/>
          </a:xfrm>
        </p:grpSpPr>
        <p:grpSp>
          <p:nvGrpSpPr>
            <p:cNvPr id="45" name="组合 44"/>
            <p:cNvGrpSpPr/>
            <p:nvPr/>
          </p:nvGrpSpPr>
          <p:grpSpPr>
            <a:xfrm>
              <a:off x="5436096" y="4725144"/>
              <a:ext cx="2501124" cy="1357322"/>
              <a:chOff x="5715008" y="4929198"/>
              <a:chExt cx="2501124" cy="1357322"/>
            </a:xfrm>
          </p:grpSpPr>
          <p:cxnSp>
            <p:nvCxnSpPr>
              <p:cNvPr id="46" name="直接连接符 45"/>
              <p:cNvCxnSpPr/>
              <p:nvPr/>
            </p:nvCxnSpPr>
            <p:spPr>
              <a:xfrm>
                <a:off x="5715008" y="6143644"/>
                <a:ext cx="2500330" cy="158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直接连接符 46"/>
              <p:cNvCxnSpPr/>
              <p:nvPr/>
            </p:nvCxnSpPr>
            <p:spPr>
              <a:xfrm rot="10800000" flipV="1">
                <a:off x="5786446" y="6143644"/>
                <a:ext cx="214314" cy="14287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直接连接符 47"/>
              <p:cNvCxnSpPr/>
              <p:nvPr/>
            </p:nvCxnSpPr>
            <p:spPr>
              <a:xfrm rot="10800000" flipV="1">
                <a:off x="6081722" y="6143644"/>
                <a:ext cx="214314" cy="14287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直接连接符 48"/>
              <p:cNvCxnSpPr/>
              <p:nvPr/>
            </p:nvCxnSpPr>
            <p:spPr>
              <a:xfrm rot="10800000" flipV="1">
                <a:off x="6357949" y="6143644"/>
                <a:ext cx="214314" cy="14287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 rot="10800000" flipV="1">
                <a:off x="6643701" y="6143644"/>
                <a:ext cx="214314" cy="14287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 rot="10800000" flipV="1">
                <a:off x="6929454" y="6143644"/>
                <a:ext cx="214314" cy="14287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 rot="10800000" flipV="1">
                <a:off x="7215206" y="6143644"/>
                <a:ext cx="214314" cy="14287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 rot="10800000" flipV="1">
                <a:off x="7500958" y="6143644"/>
                <a:ext cx="214314" cy="14287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 rot="10800000" flipV="1">
                <a:off x="7786710" y="6143644"/>
                <a:ext cx="214314" cy="14287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 rot="5400000">
                <a:off x="7608115" y="5536421"/>
                <a:ext cx="1214446" cy="158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 rot="10800000" flipV="1">
                <a:off x="8001024" y="6143644"/>
                <a:ext cx="214314" cy="14287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7" name="矩形 56"/>
              <p:cNvSpPr/>
              <p:nvPr/>
            </p:nvSpPr>
            <p:spPr>
              <a:xfrm rot="20043397">
                <a:off x="6286512" y="4993722"/>
                <a:ext cx="1143008" cy="571504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000" dirty="0" smtClean="0"/>
                  <a:t>●</a:t>
                </a:r>
                <a:endParaRPr lang="zh-CN" altLang="en-US" sz="1000" dirty="0"/>
              </a:p>
            </p:txBody>
          </p:sp>
          <p:cxnSp>
            <p:nvCxnSpPr>
              <p:cNvPr id="58" name="直接连接符 57"/>
              <p:cNvCxnSpPr/>
              <p:nvPr/>
            </p:nvCxnSpPr>
            <p:spPr>
              <a:xfrm flipV="1">
                <a:off x="5715008" y="4929198"/>
                <a:ext cx="2500330" cy="121444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2" name="组合 61"/>
            <p:cNvGrpSpPr/>
            <p:nvPr/>
          </p:nvGrpSpPr>
          <p:grpSpPr>
            <a:xfrm>
              <a:off x="6578310" y="5085184"/>
              <a:ext cx="863671" cy="997281"/>
              <a:chOff x="2070876" y="5715810"/>
              <a:chExt cx="863671" cy="997281"/>
            </a:xfrm>
          </p:grpSpPr>
          <p:cxnSp>
            <p:nvCxnSpPr>
              <p:cNvPr id="63" name="直接箭头连接符 62"/>
              <p:cNvCxnSpPr/>
              <p:nvPr/>
            </p:nvCxnSpPr>
            <p:spPr>
              <a:xfrm rot="5400000">
                <a:off x="1657670" y="6129016"/>
                <a:ext cx="828000" cy="1588"/>
              </a:xfrm>
              <a:prstGeom prst="straightConnector1">
                <a:avLst/>
              </a:prstGeom>
              <a:ln w="25400">
                <a:solidFill>
                  <a:srgbClr val="C0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4" name="TextBox 63"/>
              <p:cNvSpPr txBox="1"/>
              <p:nvPr/>
            </p:nvSpPr>
            <p:spPr>
              <a:xfrm>
                <a:off x="2129201" y="6132944"/>
                <a:ext cx="805346" cy="5801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i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G</a:t>
                </a:r>
                <a:endParaRPr lang="zh-CN" altLang="en-US" sz="2000" b="1" baseline="-250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7" name="Rectangle 3"/>
          <p:cNvSpPr txBox="1">
            <a:spLocks noChangeArrowheads="1"/>
          </p:cNvSpPr>
          <p:nvPr/>
        </p:nvSpPr>
        <p:spPr>
          <a:xfrm>
            <a:off x="323528" y="3717032"/>
            <a:ext cx="1656184" cy="46166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）大小</a:t>
            </a: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+mn-ea"/>
                <a:cs typeface="Times New Roman" pitchFamily="18" charset="0"/>
              </a:rPr>
              <a:t>:</a:t>
            </a:r>
            <a:endParaRPr kumimoji="0" lang="zh-CN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390EF0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68" name="矩形 67"/>
          <p:cNvSpPr/>
          <p:nvPr/>
        </p:nvSpPr>
        <p:spPr>
          <a:xfrm>
            <a:off x="539552" y="4221088"/>
            <a:ext cx="16561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400" b="1" dirty="0" smtClean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弹簧秤</a:t>
            </a:r>
            <a:endParaRPr lang="zh-CN" altLang="en-US" sz="2400" dirty="0">
              <a:solidFill>
                <a:srgbClr val="390EF0"/>
              </a:solidFill>
            </a:endParaRPr>
          </a:p>
        </p:txBody>
      </p:sp>
      <p:sp>
        <p:nvSpPr>
          <p:cNvPr id="69" name="矩形 68"/>
          <p:cNvSpPr/>
          <p:nvPr/>
        </p:nvSpPr>
        <p:spPr>
          <a:xfrm>
            <a:off x="539552" y="4653136"/>
            <a:ext cx="15121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400" b="1" dirty="0" smtClean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天平，</a:t>
            </a:r>
            <a:endParaRPr lang="zh-CN" altLang="en-US" sz="2400" dirty="0">
              <a:solidFill>
                <a:srgbClr val="390EF0"/>
              </a:solidFill>
            </a:endParaRPr>
          </a:p>
        </p:txBody>
      </p:sp>
      <p:sp>
        <p:nvSpPr>
          <p:cNvPr id="70" name="矩形 69"/>
          <p:cNvSpPr/>
          <p:nvPr/>
        </p:nvSpPr>
        <p:spPr>
          <a:xfrm>
            <a:off x="1763688" y="4653136"/>
            <a:ext cx="12241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i="1" dirty="0" smtClean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G</a:t>
            </a:r>
            <a:r>
              <a:rPr lang="en-US" altLang="zh-CN" sz="2400" b="1" dirty="0" smtClean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</a:t>
            </a:r>
            <a:r>
              <a:rPr lang="en-US" altLang="zh-CN" sz="2400" b="1" i="1" dirty="0" smtClean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mg</a:t>
            </a:r>
            <a:endParaRPr lang="zh-CN" altLang="en-US" sz="2400" dirty="0">
              <a:solidFill>
                <a:srgbClr val="390EF0"/>
              </a:solidFill>
            </a:endParaRPr>
          </a:p>
        </p:txBody>
      </p:sp>
      <p:sp>
        <p:nvSpPr>
          <p:cNvPr id="71" name="矩形 70"/>
          <p:cNvSpPr/>
          <p:nvPr/>
        </p:nvSpPr>
        <p:spPr>
          <a:xfrm>
            <a:off x="1259632" y="5085184"/>
            <a:ext cx="30963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dirty="0" smtClean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000" b="1" i="1" dirty="0" smtClean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g</a:t>
            </a:r>
            <a:r>
              <a:rPr lang="en-US" altLang="zh-CN" sz="2000" b="1" dirty="0" smtClean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9.8 N/kg </a:t>
            </a:r>
            <a:r>
              <a:rPr lang="en-US" altLang="zh-CN" sz="20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</a:t>
            </a:r>
            <a:r>
              <a:rPr lang="zh-CN" altLang="en-US" sz="2000" dirty="0" smtClean="0">
                <a:solidFill>
                  <a:srgbClr val="390EF0"/>
                </a:solidFill>
              </a:rPr>
              <a:t> </a:t>
            </a:r>
            <a:r>
              <a:rPr lang="en-US" altLang="zh-CN" sz="20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9.8 m/s</a:t>
            </a:r>
            <a:r>
              <a:rPr lang="en-US" altLang="zh-CN" sz="2000" b="1" baseline="30000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000" b="1" dirty="0" smtClean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zh-CN" altLang="en-US" sz="2000" dirty="0">
              <a:solidFill>
                <a:srgbClr val="390EF0"/>
              </a:solidFill>
            </a:endParaRPr>
          </a:p>
        </p:txBody>
      </p:sp>
      <p:sp>
        <p:nvSpPr>
          <p:cNvPr id="73" name="Text Box 3"/>
          <p:cNvSpPr txBox="1">
            <a:spLocks noChangeArrowheads="1"/>
          </p:cNvSpPr>
          <p:nvPr/>
        </p:nvSpPr>
        <p:spPr bwMode="auto">
          <a:xfrm>
            <a:off x="323528" y="5559623"/>
            <a:ext cx="378026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zh-CN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zh-CN" alt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）</a:t>
            </a:r>
            <a:r>
              <a:rPr lang="en-US" altLang="zh-CN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重心</a:t>
            </a:r>
            <a:r>
              <a:rPr lang="en-US" altLang="zh-CN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CN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center  of </a:t>
            </a:r>
            <a:r>
              <a:rPr lang="en-US" altLang="zh-CN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gravity</a:t>
            </a:r>
            <a:r>
              <a:rPr lang="en-US" altLang="zh-CN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zh-CN" alt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矩形 74"/>
          <p:cNvSpPr/>
          <p:nvPr/>
        </p:nvSpPr>
        <p:spPr>
          <a:xfrm>
            <a:off x="539552" y="5991671"/>
            <a:ext cx="35283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400" b="1" dirty="0" smtClean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重心</a:t>
            </a:r>
            <a:r>
              <a:rPr lang="zh-CN" altLang="en-US" sz="24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可以不在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物体上</a:t>
            </a:r>
            <a:endParaRPr lang="zh-CN" altLang="en-US" sz="2400" dirty="0">
              <a:solidFill>
                <a:srgbClr val="390EF0"/>
              </a:solidFill>
            </a:endParaRPr>
          </a:p>
        </p:txBody>
      </p:sp>
      <p:cxnSp>
        <p:nvCxnSpPr>
          <p:cNvPr id="77" name="直接连接符 76"/>
          <p:cNvCxnSpPr/>
          <p:nvPr/>
        </p:nvCxnSpPr>
        <p:spPr bwMode="auto">
          <a:xfrm>
            <a:off x="4427984" y="188640"/>
            <a:ext cx="0" cy="6552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7030A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78" name="Text Box 3"/>
          <p:cNvSpPr txBox="1">
            <a:spLocks noChangeArrowheads="1"/>
          </p:cNvSpPr>
          <p:nvPr/>
        </p:nvSpPr>
        <p:spPr bwMode="auto">
          <a:xfrm>
            <a:off x="4788024" y="188640"/>
            <a:ext cx="3960440" cy="830997"/>
          </a:xfrm>
          <a:prstGeom prst="rect">
            <a:avLst/>
          </a:prstGeom>
          <a:ln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zh-CN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3. </a:t>
            </a:r>
            <a:r>
              <a:rPr lang="zh-CN" altLang="en-US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基本相互作用 </a:t>
            </a:r>
            <a:endParaRPr lang="en-US" altLang="zh-CN" sz="2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  <a:p>
            <a:pPr marL="342900" indent="-342900" fontAlgn="base">
              <a:spcAft>
                <a:spcPct val="0"/>
              </a:spcAft>
              <a:defRPr/>
            </a:pPr>
            <a:r>
              <a:rPr lang="en-US" altLang="zh-CN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   (fundamental interactions)</a:t>
            </a:r>
            <a:endParaRPr lang="zh-CN" altLang="en-US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79" name="Rectangle 3"/>
          <p:cNvSpPr txBox="1">
            <a:spLocks noChangeArrowheads="1"/>
          </p:cNvSpPr>
          <p:nvPr/>
        </p:nvSpPr>
        <p:spPr>
          <a:xfrm>
            <a:off x="4891382" y="1124744"/>
            <a:ext cx="2416922" cy="504056"/>
          </a:xfrm>
          <a:prstGeom prst="rect">
            <a:avLst/>
          </a:prstGeom>
        </p:spPr>
        <p:txBody>
          <a:bodyPr/>
          <a:lstStyle/>
          <a:p>
            <a:pPr marL="342900" lvl="0" indent="-342900">
              <a:spcBef>
                <a:spcPct val="20000"/>
              </a:spcBef>
            </a:pPr>
            <a:r>
              <a:rPr lang="zh-CN" alt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＊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万有引力 </a:t>
            </a:r>
            <a:endParaRPr kumimoji="0" lang="en-US" altLang="zh-CN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Rectangle 3"/>
          <p:cNvSpPr txBox="1">
            <a:spLocks noChangeArrowheads="1"/>
          </p:cNvSpPr>
          <p:nvPr/>
        </p:nvSpPr>
        <p:spPr>
          <a:xfrm>
            <a:off x="4891382" y="1916832"/>
            <a:ext cx="3064994" cy="576064"/>
          </a:xfrm>
          <a:prstGeom prst="rect">
            <a:avLst/>
          </a:prstGeom>
        </p:spPr>
        <p:txBody>
          <a:bodyPr/>
          <a:lstStyle/>
          <a:p>
            <a:pPr marL="342900" lvl="0" indent="-342900">
              <a:spcBef>
                <a:spcPct val="20000"/>
              </a:spcBef>
            </a:pPr>
            <a:r>
              <a:rPr lang="zh-CN" alt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＊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电磁相互作用</a:t>
            </a:r>
            <a:endParaRPr kumimoji="0" lang="en-US" altLang="zh-CN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Rectangle 3"/>
          <p:cNvSpPr txBox="1">
            <a:spLocks noChangeArrowheads="1"/>
          </p:cNvSpPr>
          <p:nvPr/>
        </p:nvSpPr>
        <p:spPr>
          <a:xfrm>
            <a:off x="4891382" y="2708920"/>
            <a:ext cx="2560938" cy="576064"/>
          </a:xfrm>
          <a:prstGeom prst="rect">
            <a:avLst/>
          </a:prstGeom>
        </p:spPr>
        <p:txBody>
          <a:bodyPr/>
          <a:lstStyle/>
          <a:p>
            <a:pPr marL="342900" lvl="0" indent="-342900">
              <a:spcBef>
                <a:spcPct val="20000"/>
              </a:spcBef>
            </a:pPr>
            <a:r>
              <a:rPr lang="zh-CN" alt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＊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强相互作用</a:t>
            </a:r>
            <a:endParaRPr kumimoji="0" lang="en-US" altLang="zh-CN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Rectangle 3"/>
          <p:cNvSpPr txBox="1">
            <a:spLocks noChangeArrowheads="1"/>
          </p:cNvSpPr>
          <p:nvPr/>
        </p:nvSpPr>
        <p:spPr>
          <a:xfrm>
            <a:off x="4891382" y="3501008"/>
            <a:ext cx="2920978" cy="576064"/>
          </a:xfrm>
          <a:prstGeom prst="rect">
            <a:avLst/>
          </a:prstGeom>
        </p:spPr>
        <p:txBody>
          <a:bodyPr/>
          <a:lstStyle/>
          <a:p>
            <a:pPr marL="342900" lvl="0" indent="-342900">
              <a:spcBef>
                <a:spcPct val="20000"/>
              </a:spcBef>
            </a:pPr>
            <a:r>
              <a:rPr lang="zh-CN" alt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＊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弱相互作用</a:t>
            </a:r>
            <a:endParaRPr kumimoji="0" lang="en-US" altLang="zh-CN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Rectangle 3"/>
          <p:cNvSpPr txBox="1">
            <a:spLocks noChangeArrowheads="1"/>
          </p:cNvSpPr>
          <p:nvPr/>
        </p:nvSpPr>
        <p:spPr>
          <a:xfrm>
            <a:off x="5364088" y="1412776"/>
            <a:ext cx="4176464" cy="576064"/>
          </a:xfrm>
          <a:prstGeom prst="rect">
            <a:avLst/>
          </a:prstGeom>
        </p:spPr>
        <p:txBody>
          <a:bodyPr/>
          <a:lstStyle/>
          <a:p>
            <a:pPr marL="342900" lvl="0" indent="-342900">
              <a:spcBef>
                <a:spcPct val="20000"/>
              </a:spcBef>
            </a:pP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(</a:t>
            </a:r>
            <a:r>
              <a:rPr kumimoji="0" lang="en-US" altLang="zh-CN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gravitational interaction</a:t>
            </a: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84" name="Rectangle 3"/>
          <p:cNvSpPr txBox="1">
            <a:spLocks noChangeArrowheads="1"/>
          </p:cNvSpPr>
          <p:nvPr/>
        </p:nvSpPr>
        <p:spPr>
          <a:xfrm>
            <a:off x="5364088" y="2204864"/>
            <a:ext cx="3992714" cy="576064"/>
          </a:xfrm>
          <a:prstGeom prst="rect">
            <a:avLst/>
          </a:prstGeom>
        </p:spPr>
        <p:txBody>
          <a:bodyPr/>
          <a:lstStyle/>
          <a:p>
            <a:pPr marL="342900" lvl="0" indent="-342900">
              <a:spcBef>
                <a:spcPct val="20000"/>
              </a:spcBef>
            </a:pP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(</a:t>
            </a:r>
            <a:r>
              <a:rPr kumimoji="0" lang="en-US" altLang="zh-CN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electromagnetic interaction</a:t>
            </a: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85" name="Rectangle 3"/>
          <p:cNvSpPr txBox="1">
            <a:spLocks noChangeArrowheads="1"/>
          </p:cNvSpPr>
          <p:nvPr/>
        </p:nvSpPr>
        <p:spPr>
          <a:xfrm>
            <a:off x="5364088" y="2996952"/>
            <a:ext cx="3888432" cy="576064"/>
          </a:xfrm>
          <a:prstGeom prst="rect">
            <a:avLst/>
          </a:prstGeom>
        </p:spPr>
        <p:txBody>
          <a:bodyPr/>
          <a:lstStyle/>
          <a:p>
            <a:pPr marL="342900" lvl="0" indent="-342900">
              <a:spcBef>
                <a:spcPct val="20000"/>
              </a:spcBef>
            </a:pP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(</a:t>
            </a:r>
            <a:r>
              <a:rPr kumimoji="0" lang="en-US" altLang="zh-CN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strong nuclear interaction</a:t>
            </a: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86" name="Rectangle 3"/>
          <p:cNvSpPr txBox="1">
            <a:spLocks noChangeArrowheads="1"/>
          </p:cNvSpPr>
          <p:nvPr/>
        </p:nvSpPr>
        <p:spPr>
          <a:xfrm>
            <a:off x="5364088" y="3789040"/>
            <a:ext cx="3888432" cy="576064"/>
          </a:xfrm>
          <a:prstGeom prst="rect">
            <a:avLst/>
          </a:prstGeom>
        </p:spPr>
        <p:txBody>
          <a:bodyPr/>
          <a:lstStyle/>
          <a:p>
            <a:pPr marL="342900" lvl="0" indent="-342900">
              <a:spcBef>
                <a:spcPct val="20000"/>
              </a:spcBef>
            </a:pP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(</a:t>
            </a:r>
            <a:r>
              <a:rPr kumimoji="0" lang="en-US" altLang="zh-CN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weak nuclear interaction</a:t>
            </a: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6876256" y="2700412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①</a:t>
            </a:r>
            <a:endParaRPr lang="zh-CN" altLang="en-US" sz="2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7164288" y="1916832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②</a:t>
            </a:r>
            <a:endParaRPr lang="zh-CN" altLang="en-US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6588224" y="1124744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④</a:t>
            </a:r>
            <a:endParaRPr lang="zh-CN" altLang="en-US" sz="24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6876256" y="3501008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③</a:t>
            </a:r>
            <a:endParaRPr lang="zh-CN" altLang="en-US" sz="24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91" name="左大括号 90"/>
          <p:cNvSpPr/>
          <p:nvPr/>
        </p:nvSpPr>
        <p:spPr>
          <a:xfrm>
            <a:off x="4860032" y="1340768"/>
            <a:ext cx="144016" cy="864096"/>
          </a:xfrm>
          <a:prstGeom prst="lef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2" name="左弧形箭头 91"/>
          <p:cNvSpPr/>
          <p:nvPr/>
        </p:nvSpPr>
        <p:spPr>
          <a:xfrm>
            <a:off x="4499992" y="1700808"/>
            <a:ext cx="360040" cy="3096344"/>
          </a:xfrm>
          <a:prstGeom prst="curved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5148064" y="4437112"/>
            <a:ext cx="2664296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Macroscopic scale</a:t>
            </a: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5220072" y="5589240"/>
            <a:ext cx="2325038" cy="46166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Subatomic scale</a:t>
            </a: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95" name="左大括号 94"/>
          <p:cNvSpPr/>
          <p:nvPr/>
        </p:nvSpPr>
        <p:spPr>
          <a:xfrm>
            <a:off x="4860032" y="2903736"/>
            <a:ext cx="144016" cy="864096"/>
          </a:xfrm>
          <a:prstGeom prst="lef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6" name="左弧形箭头 95"/>
          <p:cNvSpPr/>
          <p:nvPr/>
        </p:nvSpPr>
        <p:spPr>
          <a:xfrm>
            <a:off x="4529708" y="3280792"/>
            <a:ext cx="360040" cy="2596480"/>
          </a:xfrm>
          <a:prstGeom prst="curved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组合 37"/>
          <p:cNvGrpSpPr/>
          <p:nvPr/>
        </p:nvGrpSpPr>
        <p:grpSpPr>
          <a:xfrm>
            <a:off x="856250" y="1699309"/>
            <a:ext cx="1645895" cy="2585472"/>
            <a:chOff x="1331640" y="1086644"/>
            <a:chExt cx="1645895" cy="2585472"/>
          </a:xfrm>
        </p:grpSpPr>
        <p:sp>
          <p:nvSpPr>
            <p:cNvPr id="2" name="矩形 1"/>
            <p:cNvSpPr/>
            <p:nvPr/>
          </p:nvSpPr>
          <p:spPr>
            <a:xfrm>
              <a:off x="1517993" y="1412776"/>
              <a:ext cx="1164706" cy="1944216"/>
            </a:xfrm>
            <a:prstGeom prst="rect">
              <a:avLst/>
            </a:prstGeom>
            <a:noFill/>
            <a:ln>
              <a:solidFill>
                <a:srgbClr val="390EF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331640" y="1086644"/>
              <a:ext cx="2795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 smtClean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zh-CN" altLang="en-US" b="1" dirty="0">
                <a:solidFill>
                  <a:srgbClr val="390EF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610711" y="1119644"/>
              <a:ext cx="2795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 smtClean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rPr>
                <a:t>B</a:t>
              </a:r>
              <a:endParaRPr lang="zh-CN" altLang="en-US" b="1" dirty="0">
                <a:solidFill>
                  <a:srgbClr val="390EF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331640" y="3302784"/>
              <a:ext cx="2795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 smtClean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zh-CN" altLang="en-US" b="1" dirty="0">
                <a:solidFill>
                  <a:srgbClr val="390EF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585311" y="3284984"/>
              <a:ext cx="2795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 smtClean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endParaRPr lang="zh-CN" altLang="en-US" b="1" dirty="0">
                <a:solidFill>
                  <a:srgbClr val="390EF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772196" y="3311099"/>
              <a:ext cx="93610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 smtClean="0">
                  <a:latin typeface="Times New Roman" pitchFamily="18" charset="0"/>
                  <a:cs typeface="Times New Roman" pitchFamily="18" charset="0"/>
                </a:rPr>
                <a:t>30 cm</a:t>
              </a:r>
              <a:endParaRPr lang="zh-CN" altLang="en-US" sz="16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 rot="5400000">
              <a:off x="2363407" y="2327914"/>
              <a:ext cx="88970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 smtClean="0">
                  <a:latin typeface="Times New Roman" pitchFamily="18" charset="0"/>
                  <a:cs typeface="Times New Roman" pitchFamily="18" charset="0"/>
                </a:rPr>
                <a:t>40 cm</a:t>
              </a:r>
              <a:endParaRPr lang="zh-CN" altLang="en-US" sz="16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1" name="直接连接符 20"/>
            <p:cNvCxnSpPr/>
            <p:nvPr/>
          </p:nvCxnSpPr>
          <p:spPr>
            <a:xfrm flipH="1">
              <a:off x="1534964" y="1412776"/>
              <a:ext cx="1113912" cy="1944216"/>
            </a:xfrm>
            <a:prstGeom prst="line">
              <a:avLst/>
            </a:prstGeom>
            <a:ln w="12700">
              <a:solidFill>
                <a:srgbClr val="390EF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组合 38"/>
          <p:cNvGrpSpPr/>
          <p:nvPr/>
        </p:nvGrpSpPr>
        <p:grpSpPr>
          <a:xfrm rot="19800000">
            <a:off x="1394854" y="1766838"/>
            <a:ext cx="1682455" cy="2719891"/>
            <a:chOff x="1298483" y="1009655"/>
            <a:chExt cx="1682455" cy="2719891"/>
          </a:xfrm>
        </p:grpSpPr>
        <p:sp>
          <p:nvSpPr>
            <p:cNvPr id="40" name="矩形 39"/>
            <p:cNvSpPr/>
            <p:nvPr/>
          </p:nvSpPr>
          <p:spPr>
            <a:xfrm>
              <a:off x="1517993" y="1412776"/>
              <a:ext cx="1164706" cy="1944216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376091" y="1009655"/>
              <a:ext cx="2795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zh-CN" alt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2569417" y="1017525"/>
              <a:ext cx="2795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B</a:t>
              </a:r>
              <a:endParaRPr lang="zh-CN" alt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298483" y="3360214"/>
              <a:ext cx="2795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zh-CN" alt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2555063" y="3337373"/>
              <a:ext cx="2795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endParaRPr lang="zh-CN" alt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5" name="直接连接符 44"/>
            <p:cNvCxnSpPr/>
            <p:nvPr/>
          </p:nvCxnSpPr>
          <p:spPr>
            <a:xfrm flipH="1">
              <a:off x="1534964" y="1412776"/>
              <a:ext cx="1113912" cy="1944216"/>
            </a:xfrm>
            <a:prstGeom prst="line">
              <a:avLst/>
            </a:prstGeom>
            <a:ln w="12700"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5"/>
            <p:cNvSpPr txBox="1"/>
            <p:nvPr/>
          </p:nvSpPr>
          <p:spPr>
            <a:xfrm>
              <a:off x="1774889" y="3298567"/>
              <a:ext cx="93610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 smtClean="0">
                  <a:latin typeface="Times New Roman" pitchFamily="18" charset="0"/>
                  <a:cs typeface="Times New Roman" pitchFamily="18" charset="0"/>
                </a:rPr>
                <a:t>30 cm</a:t>
              </a:r>
              <a:endParaRPr lang="zh-CN" altLang="en-US" sz="16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 rot="5400000">
              <a:off x="2366810" y="2251713"/>
              <a:ext cx="88970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 smtClean="0">
                  <a:latin typeface="Times New Roman" pitchFamily="18" charset="0"/>
                  <a:cs typeface="Times New Roman" pitchFamily="18" charset="0"/>
                </a:rPr>
                <a:t>40 cm</a:t>
              </a:r>
              <a:endParaRPr lang="zh-CN" altLang="en-US" sz="1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0" name="燕尾形箭头 59"/>
          <p:cNvSpPr/>
          <p:nvPr/>
        </p:nvSpPr>
        <p:spPr>
          <a:xfrm rot="5400000">
            <a:off x="6030168" y="2546896"/>
            <a:ext cx="324000" cy="216000"/>
          </a:xfrm>
          <a:prstGeom prst="notched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3" name="组合 62"/>
          <p:cNvGrpSpPr/>
          <p:nvPr/>
        </p:nvGrpSpPr>
        <p:grpSpPr>
          <a:xfrm>
            <a:off x="5868144" y="3212976"/>
            <a:ext cx="1347068" cy="1185904"/>
            <a:chOff x="5868144" y="3212976"/>
            <a:chExt cx="1347068" cy="1185904"/>
          </a:xfrm>
        </p:grpSpPr>
        <p:sp>
          <p:nvSpPr>
            <p:cNvPr id="32" name="Rectangle 17" descr="宽上对角线"/>
            <p:cNvSpPr>
              <a:spLocks noChangeArrowheads="1"/>
            </p:cNvSpPr>
            <p:nvPr/>
          </p:nvSpPr>
          <p:spPr bwMode="auto">
            <a:xfrm>
              <a:off x="5869285" y="4326880"/>
              <a:ext cx="720000" cy="72000"/>
            </a:xfrm>
            <a:prstGeom prst="rect">
              <a:avLst/>
            </a:prstGeom>
            <a:blipFill dpi="0" rotWithShape="0">
              <a:blip r:embed="rId2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3" name="Line 31"/>
            <p:cNvSpPr>
              <a:spLocks noChangeShapeType="1"/>
            </p:cNvSpPr>
            <p:nvPr/>
          </p:nvSpPr>
          <p:spPr bwMode="auto">
            <a:xfrm>
              <a:off x="5868144" y="4326880"/>
              <a:ext cx="720000" cy="0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9" name="矩形 48"/>
            <p:cNvSpPr/>
            <p:nvPr/>
          </p:nvSpPr>
          <p:spPr>
            <a:xfrm>
              <a:off x="6084168" y="3776216"/>
              <a:ext cx="252000" cy="180000"/>
            </a:xfrm>
            <a:prstGeom prst="rect">
              <a:avLst/>
            </a:prstGeom>
            <a:noFill/>
            <a:ln w="19050">
              <a:solidFill>
                <a:srgbClr val="390E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" name="矩形 49"/>
            <p:cNvSpPr/>
            <p:nvPr/>
          </p:nvSpPr>
          <p:spPr>
            <a:xfrm>
              <a:off x="6084168" y="3598292"/>
              <a:ext cx="252000" cy="180000"/>
            </a:xfrm>
            <a:prstGeom prst="rect">
              <a:avLst/>
            </a:prstGeom>
            <a:noFill/>
            <a:ln w="19050">
              <a:solidFill>
                <a:srgbClr val="390E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" name="矩形 50"/>
            <p:cNvSpPr/>
            <p:nvPr/>
          </p:nvSpPr>
          <p:spPr>
            <a:xfrm>
              <a:off x="6084168" y="3212976"/>
              <a:ext cx="252000" cy="180000"/>
            </a:xfrm>
            <a:prstGeom prst="rect">
              <a:avLst/>
            </a:prstGeom>
            <a:noFill/>
            <a:ln w="19050">
              <a:solidFill>
                <a:srgbClr val="390E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" name="TextBox 51"/>
            <p:cNvSpPr txBox="1"/>
            <p:nvPr/>
          </p:nvSpPr>
          <p:spPr>
            <a:xfrm rot="5400000">
              <a:off x="6059160" y="3352160"/>
              <a:ext cx="4023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 smtClean="0">
                  <a:solidFill>
                    <a:srgbClr val="390EF0"/>
                  </a:solidFill>
                </a:rPr>
                <a:t>…</a:t>
              </a:r>
              <a:endParaRPr lang="zh-CN" altLang="en-US" b="1" dirty="0">
                <a:solidFill>
                  <a:srgbClr val="390EF0"/>
                </a:solidFill>
              </a:endParaRPr>
            </a:p>
          </p:txBody>
        </p:sp>
        <p:sp>
          <p:nvSpPr>
            <p:cNvPr id="56" name="左大括号 55"/>
            <p:cNvSpPr/>
            <p:nvPr/>
          </p:nvSpPr>
          <p:spPr>
            <a:xfrm rot="10800000">
              <a:off x="6418808" y="3215036"/>
              <a:ext cx="180000" cy="1080000"/>
            </a:xfrm>
            <a:prstGeom prst="leftBrac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6584032" y="3573016"/>
              <a:ext cx="63118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n</a:t>
              </a:r>
              <a:r>
                <a:rPr lang="zh-CN" altLang="en-US" sz="16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块</a:t>
              </a:r>
              <a:endParaRPr lang="zh-CN" altLang="en-US" sz="16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61" name="矩形 60"/>
            <p:cNvSpPr/>
            <p:nvPr/>
          </p:nvSpPr>
          <p:spPr>
            <a:xfrm>
              <a:off x="6084168" y="3947666"/>
              <a:ext cx="252000" cy="180000"/>
            </a:xfrm>
            <a:prstGeom prst="rect">
              <a:avLst/>
            </a:prstGeom>
            <a:noFill/>
            <a:ln w="19050">
              <a:solidFill>
                <a:srgbClr val="390E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" name="矩形 61"/>
            <p:cNvSpPr/>
            <p:nvPr/>
          </p:nvSpPr>
          <p:spPr>
            <a:xfrm>
              <a:off x="6084168" y="4125466"/>
              <a:ext cx="252000" cy="180000"/>
            </a:xfrm>
            <a:prstGeom prst="rect">
              <a:avLst/>
            </a:prstGeom>
            <a:noFill/>
            <a:ln w="19050">
              <a:solidFill>
                <a:srgbClr val="390E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5" name="组合 64"/>
          <p:cNvGrpSpPr/>
          <p:nvPr/>
        </p:nvGrpSpPr>
        <p:grpSpPr>
          <a:xfrm>
            <a:off x="5292080" y="1323752"/>
            <a:ext cx="1801366" cy="868404"/>
            <a:chOff x="5292080" y="1323752"/>
            <a:chExt cx="1801366" cy="868404"/>
          </a:xfrm>
        </p:grpSpPr>
        <p:sp>
          <p:nvSpPr>
            <p:cNvPr id="22" name="Rectangle 17" descr="宽上对角线"/>
            <p:cNvSpPr>
              <a:spLocks noChangeArrowheads="1"/>
            </p:cNvSpPr>
            <p:nvPr/>
          </p:nvSpPr>
          <p:spPr bwMode="auto">
            <a:xfrm>
              <a:off x="5293221" y="2120156"/>
              <a:ext cx="1800225" cy="72000"/>
            </a:xfrm>
            <a:prstGeom prst="rect">
              <a:avLst/>
            </a:prstGeom>
            <a:blipFill dpi="0" rotWithShape="0">
              <a:blip r:embed="rId2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3" name="Line 31"/>
            <p:cNvSpPr>
              <a:spLocks noChangeShapeType="1"/>
            </p:cNvSpPr>
            <p:nvPr/>
          </p:nvSpPr>
          <p:spPr bwMode="auto">
            <a:xfrm>
              <a:off x="5292080" y="2120156"/>
              <a:ext cx="1800000" cy="0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>
              <a:off x="5643612" y="1929532"/>
              <a:ext cx="252000" cy="180000"/>
            </a:xfrm>
            <a:prstGeom prst="rect">
              <a:avLst/>
            </a:prstGeom>
            <a:noFill/>
            <a:ln w="19050">
              <a:solidFill>
                <a:srgbClr val="390E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矩形 25"/>
            <p:cNvSpPr/>
            <p:nvPr/>
          </p:nvSpPr>
          <p:spPr>
            <a:xfrm>
              <a:off x="5895668" y="1929532"/>
              <a:ext cx="252000" cy="180000"/>
            </a:xfrm>
            <a:prstGeom prst="rect">
              <a:avLst/>
            </a:prstGeom>
            <a:noFill/>
            <a:ln w="19050">
              <a:solidFill>
                <a:srgbClr val="390E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/>
          </p:nvSpPr>
          <p:spPr>
            <a:xfrm>
              <a:off x="6149668" y="1929532"/>
              <a:ext cx="252000" cy="180000"/>
            </a:xfrm>
            <a:prstGeom prst="rect">
              <a:avLst/>
            </a:prstGeom>
            <a:noFill/>
            <a:ln w="19050">
              <a:solidFill>
                <a:srgbClr val="390E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27"/>
            <p:cNvSpPr/>
            <p:nvPr/>
          </p:nvSpPr>
          <p:spPr>
            <a:xfrm>
              <a:off x="6759268" y="1929532"/>
              <a:ext cx="252000" cy="180000"/>
            </a:xfrm>
            <a:prstGeom prst="rect">
              <a:avLst/>
            </a:prstGeom>
            <a:noFill/>
            <a:ln w="19050">
              <a:solidFill>
                <a:srgbClr val="390E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406108" y="1772816"/>
              <a:ext cx="4023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 smtClean="0">
                  <a:solidFill>
                    <a:srgbClr val="390EF0"/>
                  </a:solidFill>
                </a:rPr>
                <a:t>…</a:t>
              </a:r>
              <a:endParaRPr lang="zh-CN" altLang="en-US" b="1" dirty="0">
                <a:solidFill>
                  <a:srgbClr val="390EF0"/>
                </a:solidFill>
              </a:endParaRPr>
            </a:p>
          </p:txBody>
        </p:sp>
        <p:sp>
          <p:nvSpPr>
            <p:cNvPr id="54" name="左大括号 53"/>
            <p:cNvSpPr/>
            <p:nvPr/>
          </p:nvSpPr>
          <p:spPr>
            <a:xfrm rot="5400000">
              <a:off x="6104260" y="926800"/>
              <a:ext cx="180000" cy="1584000"/>
            </a:xfrm>
            <a:prstGeom prst="leftBrac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5969744" y="1323752"/>
              <a:ext cx="63118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n</a:t>
              </a:r>
              <a:r>
                <a:rPr lang="zh-CN" altLang="en-US" sz="16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块</a:t>
              </a:r>
              <a:endParaRPr lang="zh-CN" altLang="en-US" sz="16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64" name="矩形 63"/>
            <p:cNvSpPr/>
            <p:nvPr/>
          </p:nvSpPr>
          <p:spPr>
            <a:xfrm>
              <a:off x="5393804" y="1931690"/>
              <a:ext cx="252000" cy="180000"/>
            </a:xfrm>
            <a:prstGeom prst="rect">
              <a:avLst/>
            </a:prstGeom>
            <a:noFill/>
            <a:ln w="19050">
              <a:solidFill>
                <a:srgbClr val="390E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8" name="组合 67"/>
          <p:cNvGrpSpPr/>
          <p:nvPr/>
        </p:nvGrpSpPr>
        <p:grpSpPr>
          <a:xfrm>
            <a:off x="2213769" y="2204864"/>
            <a:ext cx="410840" cy="203324"/>
            <a:chOff x="2213769" y="2204864"/>
            <a:chExt cx="410840" cy="203324"/>
          </a:xfrm>
        </p:grpSpPr>
        <p:sp>
          <p:nvSpPr>
            <p:cNvPr id="48" name="弧形 47"/>
            <p:cNvSpPr/>
            <p:nvPr/>
          </p:nvSpPr>
          <p:spPr>
            <a:xfrm flipH="1" flipV="1">
              <a:off x="2220210" y="2204864"/>
              <a:ext cx="360040" cy="144016"/>
            </a:xfrm>
            <a:prstGeom prst="arc">
              <a:avLst/>
            </a:prstGeom>
            <a:ln w="22225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" name="弧形 65"/>
            <p:cNvSpPr/>
            <p:nvPr/>
          </p:nvSpPr>
          <p:spPr>
            <a:xfrm flipH="1" flipV="1">
              <a:off x="2213769" y="2264172"/>
              <a:ext cx="410840" cy="144016"/>
            </a:xfrm>
            <a:prstGeom prst="arc">
              <a:avLst/>
            </a:prstGeom>
            <a:ln w="22225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0" name="椭圆 69"/>
          <p:cNvSpPr/>
          <p:nvPr/>
        </p:nvSpPr>
        <p:spPr>
          <a:xfrm>
            <a:off x="6115860" y="2001540"/>
            <a:ext cx="36000" cy="360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9" name="椭圆 68"/>
          <p:cNvSpPr/>
          <p:nvPr/>
        </p:nvSpPr>
        <p:spPr>
          <a:xfrm>
            <a:off x="6192184" y="3786948"/>
            <a:ext cx="36000" cy="360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3" name="TextBox 72"/>
          <p:cNvSpPr txBox="1"/>
          <p:nvPr/>
        </p:nvSpPr>
        <p:spPr>
          <a:xfrm>
            <a:off x="4860032" y="1844824"/>
            <a:ext cx="504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i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en-US" altLang="zh-CN" sz="16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/2</a:t>
            </a:r>
            <a:endParaRPr lang="zh-CN" altLang="en-US" sz="1600" b="1" dirty="0">
              <a:solidFill>
                <a:srgbClr val="C0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77" name="组合 76"/>
          <p:cNvGrpSpPr/>
          <p:nvPr/>
        </p:nvGrpSpPr>
        <p:grpSpPr>
          <a:xfrm>
            <a:off x="5406380" y="3789040"/>
            <a:ext cx="648072" cy="573840"/>
            <a:chOff x="5406380" y="3789040"/>
            <a:chExt cx="648072" cy="573840"/>
          </a:xfrm>
        </p:grpSpPr>
        <p:cxnSp>
          <p:nvCxnSpPr>
            <p:cNvPr id="72" name="直接连接符 71"/>
            <p:cNvCxnSpPr/>
            <p:nvPr/>
          </p:nvCxnSpPr>
          <p:spPr>
            <a:xfrm>
              <a:off x="5868144" y="3801740"/>
              <a:ext cx="144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接箭头连接符 74"/>
            <p:cNvCxnSpPr/>
            <p:nvPr/>
          </p:nvCxnSpPr>
          <p:spPr>
            <a:xfrm flipH="1">
              <a:off x="5932785" y="3789040"/>
              <a:ext cx="0" cy="573840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TextBox 75"/>
            <p:cNvSpPr txBox="1"/>
            <p:nvPr/>
          </p:nvSpPr>
          <p:spPr>
            <a:xfrm>
              <a:off x="5406380" y="3861048"/>
              <a:ext cx="6480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 err="1" smtClean="0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nd</a:t>
              </a:r>
              <a:r>
                <a:rPr lang="en-US" altLang="zh-CN" sz="1600" b="1" dirty="0" smtClean="0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/2</a:t>
              </a:r>
              <a:endParaRPr lang="zh-CN" altLang="en-US" sz="16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70" grpId="0" animBg="1"/>
      <p:bldP spid="69" grpId="0" animBg="1"/>
      <p:bldP spid="7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news.xinhuanet.com/sports/2016-08/10/1119371057_3_n_1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23851"/>
            <a:ext cx="9324975" cy="7181851"/>
          </a:xfrm>
          <a:prstGeom prst="rect">
            <a:avLst/>
          </a:prstGeom>
          <a:noFill/>
        </p:spPr>
      </p:pic>
      <p:pic>
        <p:nvPicPr>
          <p:cNvPr id="25604" name="Picture 4" descr="http://news.xinhuanet.com/sports/2016-08/13/1119384705_4_n_1n.jpg"/>
          <p:cNvPicPr>
            <a:picLocks noChangeAspect="1" noChangeArrowheads="1"/>
          </p:cNvPicPr>
          <p:nvPr/>
        </p:nvPicPr>
        <p:blipFill>
          <a:blip r:embed="rId4" cstate="print"/>
          <a:srcRect l="7850"/>
          <a:stretch>
            <a:fillRect/>
          </a:stretch>
        </p:blipFill>
        <p:spPr bwMode="auto">
          <a:xfrm>
            <a:off x="0" y="-315416"/>
            <a:ext cx="9334500" cy="71734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2" name="Picture 6" descr="http://file1.jydoc.com/%D4%AA%CA%FD%BE%DD/0711-18/20520-%C0%AD%B5%AF%BB%C9.jpg"/>
          <p:cNvPicPr>
            <a:picLocks noChangeAspect="1" noChangeArrowheads="1"/>
          </p:cNvPicPr>
          <p:nvPr/>
        </p:nvPicPr>
        <p:blipFill>
          <a:blip r:embed="rId3" cstate="print"/>
          <a:srcRect r="11200" b="1076"/>
          <a:stretch>
            <a:fillRect/>
          </a:stretch>
        </p:blipFill>
        <p:spPr bwMode="auto">
          <a:xfrm>
            <a:off x="539992" y="1412776"/>
            <a:ext cx="3960000" cy="396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9944" name="Picture 8" descr="http://photo.l99.com/bigger/01/1338549532904_b4hv3m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1412776"/>
            <a:ext cx="3960000" cy="396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11560" y="622429"/>
            <a:ext cx="2592288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zh-CN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1. </a:t>
            </a:r>
            <a:r>
              <a:rPr lang="zh-CN" alt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力 </a:t>
            </a:r>
            <a:r>
              <a:rPr lang="en-US" altLang="zh-CN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(force)</a:t>
            </a:r>
            <a:endParaRPr lang="zh-CN" altLang="en-US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971600" y="1557164"/>
            <a:ext cx="6552728" cy="6477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）</a:t>
            </a: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+mn-ea"/>
                <a:ea typeface="+mn-ea"/>
                <a:cs typeface="+mn-cs"/>
              </a:rPr>
              <a:t>定义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:</a:t>
            </a: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+mn-ea"/>
                <a:ea typeface="+mn-ea"/>
                <a:cs typeface="+mn-cs"/>
              </a:rPr>
              <a:t> </a:t>
            </a: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</a:rPr>
              <a:t>物体</a:t>
            </a: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对</a:t>
            </a: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</a:rPr>
              <a:t>物体</a:t>
            </a: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的</a:t>
            </a:r>
            <a:r>
              <a:rPr lang="zh-CN" altLang="en-US" sz="3200" b="1" dirty="0" smtClean="0">
                <a:solidFill>
                  <a:srgbClr val="390EF0"/>
                </a:solidFill>
                <a:ea typeface="黑体" panose="02010609060101010101" pitchFamily="49" charset="-122"/>
              </a:rPr>
              <a:t>相互</a:t>
            </a: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90EF0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</a:rPr>
              <a:t>作用</a:t>
            </a:r>
            <a:endParaRPr kumimoji="0" lang="zh-CN" altLang="en-US" sz="3200" b="1" i="0" u="none" strike="noStrike" kern="1200" cap="none" spc="0" normalizeH="0" baseline="0" noProof="0" dirty="0" smtClean="0">
              <a:ln>
                <a:noFill/>
              </a:ln>
              <a:solidFill>
                <a:srgbClr val="390EF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547664" y="2276872"/>
            <a:ext cx="18229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800" b="1" dirty="0" smtClean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800" b="1" dirty="0" smtClean="0">
                <a:solidFill>
                  <a:srgbClr val="390E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物质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性</a:t>
            </a:r>
            <a:r>
              <a:rPr lang="en-US" altLang="zh-CN" sz="2800" b="1" dirty="0" smtClean="0"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</a:rPr>
              <a:t> </a:t>
            </a:r>
            <a:endParaRPr lang="zh-CN" altLang="en-US" sz="2800" dirty="0"/>
          </a:p>
        </p:txBody>
      </p:sp>
      <p:sp>
        <p:nvSpPr>
          <p:cNvPr id="7" name="矩形 6"/>
          <p:cNvSpPr/>
          <p:nvPr/>
        </p:nvSpPr>
        <p:spPr>
          <a:xfrm>
            <a:off x="1547664" y="2852936"/>
            <a:ext cx="18229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800" b="1" dirty="0" smtClean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800" b="1" dirty="0" smtClean="0">
                <a:solidFill>
                  <a:srgbClr val="390E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相互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性</a:t>
            </a:r>
            <a:r>
              <a:rPr lang="en-US" altLang="zh-CN" sz="2800" b="1" dirty="0" smtClean="0"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</a:rPr>
              <a:t> </a:t>
            </a:r>
            <a:endParaRPr lang="zh-CN" altLang="en-US" sz="2800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971600" y="4109666"/>
            <a:ext cx="3456384" cy="64770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）作用效果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:</a:t>
            </a:r>
            <a:endParaRPr kumimoji="0" lang="zh-CN" altLang="en-US" sz="3200" b="1" i="0" u="none" strike="noStrike" kern="1200" cap="none" spc="0" normalizeH="0" baseline="0" noProof="0" dirty="0" smtClean="0">
              <a:ln>
                <a:noFill/>
              </a:ln>
              <a:solidFill>
                <a:srgbClr val="390EF0"/>
              </a:solidFill>
              <a:effectLst/>
              <a:uLnTx/>
              <a:uFillTx/>
              <a:latin typeface="Times New Roman" pitchFamily="18" charset="0"/>
              <a:ea typeface="黑体" panose="02010609060101010101" pitchFamily="49" charset="-122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547664" y="4762912"/>
            <a:ext cx="36263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800" b="1" dirty="0" smtClean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改变物体</a:t>
            </a:r>
            <a:r>
              <a:rPr lang="zh-CN" altLang="en-US" sz="2800" b="1" dirty="0" smtClean="0">
                <a:solidFill>
                  <a:srgbClr val="390E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运动状态</a:t>
            </a:r>
            <a:r>
              <a:rPr lang="en-US" altLang="zh-CN" sz="2800" b="1" dirty="0" smtClean="0">
                <a:solidFill>
                  <a:srgbClr val="390EF0"/>
                </a:solidFill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</a:rPr>
              <a:t> </a:t>
            </a:r>
            <a:endParaRPr lang="zh-CN" altLang="en-US" sz="2800" dirty="0">
              <a:solidFill>
                <a:srgbClr val="390EF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547664" y="5354052"/>
            <a:ext cx="32656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800" b="1" dirty="0" smtClean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800" b="1" dirty="0" smtClean="0">
                <a:solidFill>
                  <a:srgbClr val="390E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使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物体发生</a:t>
            </a:r>
            <a:r>
              <a:rPr lang="zh-CN" altLang="en-US" sz="2800" b="1" dirty="0" smtClean="0">
                <a:solidFill>
                  <a:srgbClr val="390E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形变</a:t>
            </a:r>
            <a:r>
              <a:rPr lang="en-US" altLang="zh-CN" sz="2800" b="1" dirty="0" smtClean="0"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</a:rPr>
              <a:t> </a:t>
            </a:r>
            <a:endParaRPr lang="zh-CN" altLang="en-US" sz="2800" dirty="0"/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7899077" y="-336451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14" name="矩形 13"/>
          <p:cNvSpPr/>
          <p:nvPr/>
        </p:nvSpPr>
        <p:spPr>
          <a:xfrm>
            <a:off x="1547664" y="3403600"/>
            <a:ext cx="18229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800" b="1" dirty="0" smtClean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800" b="1" dirty="0" smtClean="0">
                <a:solidFill>
                  <a:srgbClr val="390E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矢量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性</a:t>
            </a:r>
            <a:r>
              <a:rPr lang="en-US" altLang="zh-CN" sz="2800" b="1" dirty="0" smtClean="0"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</a:rPr>
              <a:t> </a:t>
            </a:r>
            <a:endParaRPr lang="zh-CN" altLang="en-US" sz="2800" dirty="0"/>
          </a:p>
        </p:txBody>
      </p:sp>
      <p:pic>
        <p:nvPicPr>
          <p:cNvPr id="20486" name="Picture 6" descr="http://p3.pstatp.com/large/4950000415604423580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2276872"/>
            <a:ext cx="3048000" cy="22860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5" name="组合 14"/>
          <p:cNvGrpSpPr/>
          <p:nvPr/>
        </p:nvGrpSpPr>
        <p:grpSpPr>
          <a:xfrm>
            <a:off x="3635896" y="260648"/>
            <a:ext cx="1332000" cy="836712"/>
            <a:chOff x="3635896" y="260648"/>
            <a:chExt cx="1332000" cy="836712"/>
          </a:xfrm>
        </p:grpSpPr>
        <p:sp>
          <p:nvSpPr>
            <p:cNvPr id="13" name="云形标注 12"/>
            <p:cNvSpPr/>
            <p:nvPr/>
          </p:nvSpPr>
          <p:spPr>
            <a:xfrm>
              <a:off x="3635896" y="260648"/>
              <a:ext cx="1332000" cy="836712"/>
            </a:xfrm>
            <a:prstGeom prst="cloudCallout">
              <a:avLst>
                <a:gd name="adj1" fmla="val -67455"/>
                <a:gd name="adj2" fmla="val 37688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3779912" y="410470"/>
              <a:ext cx="998991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vector</a:t>
              </a:r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5364088" y="188640"/>
            <a:ext cx="2282623" cy="936104"/>
            <a:chOff x="5364088" y="188640"/>
            <a:chExt cx="2282623" cy="936104"/>
          </a:xfrm>
        </p:grpSpPr>
        <p:sp>
          <p:nvSpPr>
            <p:cNvPr id="12" name="云形标注 11"/>
            <p:cNvSpPr/>
            <p:nvPr/>
          </p:nvSpPr>
          <p:spPr>
            <a:xfrm>
              <a:off x="5364088" y="188640"/>
              <a:ext cx="2088000" cy="936104"/>
            </a:xfrm>
            <a:prstGeom prst="cloudCallout">
              <a:avLst>
                <a:gd name="adj1" fmla="val -42166"/>
                <a:gd name="adj2" fmla="val 67552"/>
              </a:avLst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5461496" y="403604"/>
              <a:ext cx="2185215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惯性不是力！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4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940"/>
                            </p:stCondLst>
                            <p:childTnLst>
                              <p:par>
                                <p:cTn id="1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/>
      <p:bldP spid="7" grpId="0"/>
      <p:bldP spid="8" grpId="0" build="p"/>
      <p:bldP spid="9" grpId="0"/>
      <p:bldP spid="10" grpId="0"/>
      <p:bldP spid="11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ChangeArrowheads="1"/>
          </p:cNvSpPr>
          <p:nvPr/>
        </p:nvSpPr>
        <p:spPr bwMode="auto">
          <a:xfrm>
            <a:off x="612520" y="1008481"/>
            <a:ext cx="7919920" cy="3428631"/>
          </a:xfrm>
          <a:prstGeom prst="rect">
            <a:avLst/>
          </a:prstGeom>
          <a:noFill/>
          <a:ln w="19050">
            <a:solidFill>
              <a:srgbClr val="00B0F0"/>
            </a:solidFill>
            <a:prstDash val="sys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indent="4000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indent="0" eaLnBrk="1" fontAlgn="auto" hangingPunct="1">
              <a:lnSpc>
                <a:spcPct val="110000"/>
              </a:lnSpc>
              <a:spcBef>
                <a:spcPts val="0"/>
              </a:spcBef>
              <a:spcAft>
                <a:spcPct val="20000"/>
              </a:spcAft>
              <a:defRPr/>
            </a:pPr>
            <a:r>
              <a:rPr lang="zh-CN" alt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楷体" panose="02010609060101010101" pitchFamily="49" charset="-122"/>
                <a:cs typeface="Times New Roman" pitchFamily="18" charset="0"/>
              </a:rPr>
              <a:t>例</a:t>
            </a:r>
            <a:r>
              <a:rPr lang="en-US" altLang="zh-CN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楷体" panose="02010609060101010101" pitchFamily="49" charset="-122"/>
                <a:cs typeface="Times New Roman" pitchFamily="18" charset="0"/>
              </a:rPr>
              <a:t>1</a:t>
            </a:r>
            <a:r>
              <a:rPr lang="zh-CN" alt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楷体" panose="02010609060101010101" pitchFamily="49" charset="-122"/>
                <a:cs typeface="Times New Roman" pitchFamily="18" charset="0"/>
              </a:rPr>
              <a:t>、关于</a:t>
            </a:r>
            <a:r>
              <a:rPr lang="zh-CN" alt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ea typeface="楷体" panose="02010609060101010101" pitchFamily="49" charset="-122"/>
                <a:cs typeface="Times New Roman" pitchFamily="18" charset="0"/>
              </a:rPr>
              <a:t>力的</a:t>
            </a:r>
            <a:r>
              <a:rPr lang="zh-CN" alt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楷体" panose="02010609060101010101" pitchFamily="49" charset="-122"/>
                <a:cs typeface="Times New Roman" pitchFamily="18" charset="0"/>
              </a:rPr>
              <a:t>叙述，正确</a:t>
            </a:r>
            <a:r>
              <a:rPr lang="zh-CN" alt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ea typeface="楷体" panose="02010609060101010101" pitchFamily="49" charset="-122"/>
                <a:cs typeface="Times New Roman" pitchFamily="18" charset="0"/>
              </a:rPr>
              <a:t>的是</a:t>
            </a:r>
            <a:r>
              <a:rPr lang="zh-CN" altLang="en-US" sz="2800" b="1" dirty="0" smtClean="0">
                <a:ea typeface="楷体" panose="02010609060101010101" pitchFamily="49" charset="-122"/>
                <a:cs typeface="Times New Roman" pitchFamily="18" charset="0"/>
              </a:rPr>
              <a:t>（      ）</a:t>
            </a:r>
            <a:endParaRPr lang="zh-CN" altLang="en-US" sz="2800" b="1" dirty="0">
              <a:ea typeface="楷体" panose="02010609060101010101" pitchFamily="49" charset="-122"/>
              <a:cs typeface="Times New Roman" pitchFamily="18" charset="0"/>
            </a:endParaRPr>
          </a:p>
          <a:p>
            <a:pPr marL="514350" indent="-514350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lphaUcPeriod"/>
              <a:defRPr/>
            </a:pPr>
            <a:r>
              <a:rPr lang="zh-CN" altLang="en-US" sz="2800" b="1" dirty="0" smtClean="0">
                <a:ea typeface="楷体" panose="02010609060101010101" pitchFamily="49" charset="-122"/>
                <a:cs typeface="Times New Roman" pitchFamily="18" charset="0"/>
              </a:rPr>
              <a:t>只有</a:t>
            </a:r>
            <a:r>
              <a:rPr lang="zh-CN" altLang="en-US" sz="2800" b="1" dirty="0">
                <a:ea typeface="楷体" panose="02010609060101010101" pitchFamily="49" charset="-122"/>
                <a:cs typeface="Times New Roman" pitchFamily="18" charset="0"/>
              </a:rPr>
              <a:t>相互接触的物体间才能产生力的</a:t>
            </a:r>
            <a:r>
              <a:rPr lang="zh-CN" altLang="en-US" sz="2800" b="1" dirty="0" smtClean="0">
                <a:ea typeface="楷体" panose="02010609060101010101" pitchFamily="49" charset="-122"/>
                <a:cs typeface="Times New Roman" pitchFamily="18" charset="0"/>
              </a:rPr>
              <a:t>作用</a:t>
            </a:r>
            <a:endParaRPr lang="en-US" altLang="zh-CN" sz="2800" b="1" dirty="0" smtClean="0">
              <a:ea typeface="楷体" panose="02010609060101010101" pitchFamily="49" charset="-122"/>
              <a:cs typeface="Times New Roman" pitchFamily="18" charset="0"/>
            </a:endParaRPr>
          </a:p>
          <a:p>
            <a:pPr marL="514350" indent="-514350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800" b="1" dirty="0">
              <a:ea typeface="楷体" panose="02010609060101010101" pitchFamily="49" charset="-122"/>
              <a:cs typeface="Times New Roman" pitchFamily="18" charset="0"/>
            </a:endParaRPr>
          </a:p>
          <a:p>
            <a:pPr indent="0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800" b="1" dirty="0" smtClean="0">
                <a:ea typeface="楷体" panose="02010609060101010101" pitchFamily="49" charset="-122"/>
                <a:cs typeface="Times New Roman" pitchFamily="18" charset="0"/>
              </a:rPr>
              <a:t>B. </a:t>
            </a:r>
            <a:r>
              <a:rPr lang="zh-CN" altLang="en-US" sz="2800" b="1" dirty="0">
                <a:ea typeface="楷体" panose="02010609060101010101" pitchFamily="49" charset="-122"/>
                <a:cs typeface="Times New Roman" pitchFamily="18" charset="0"/>
              </a:rPr>
              <a:t>物体受到力作用时，运动状态一定</a:t>
            </a:r>
            <a:r>
              <a:rPr lang="zh-CN" altLang="en-US" sz="2800" b="1" dirty="0" smtClean="0">
                <a:ea typeface="楷体" panose="02010609060101010101" pitchFamily="49" charset="-122"/>
                <a:cs typeface="Times New Roman" pitchFamily="18" charset="0"/>
              </a:rPr>
              <a:t>改变</a:t>
            </a:r>
            <a:endParaRPr lang="en-US" altLang="zh-CN" sz="2800" b="1" dirty="0" smtClean="0">
              <a:ea typeface="楷体" panose="02010609060101010101" pitchFamily="49" charset="-122"/>
              <a:cs typeface="Times New Roman" pitchFamily="18" charset="0"/>
            </a:endParaRPr>
          </a:p>
          <a:p>
            <a:pPr indent="0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800" b="1" dirty="0">
              <a:ea typeface="楷体" panose="02010609060101010101" pitchFamily="49" charset="-122"/>
              <a:cs typeface="Times New Roman" pitchFamily="18" charset="0"/>
            </a:endParaRPr>
          </a:p>
          <a:p>
            <a:pPr indent="0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800" b="1" dirty="0" smtClean="0">
                <a:ea typeface="楷体" panose="02010609060101010101" pitchFamily="49" charset="-122"/>
                <a:cs typeface="Times New Roman" pitchFamily="18" charset="0"/>
              </a:rPr>
              <a:t>C. </a:t>
            </a:r>
            <a:r>
              <a:rPr lang="zh-CN" altLang="en-US" sz="2800" b="1" dirty="0">
                <a:ea typeface="楷体" panose="02010609060101010101" pitchFamily="49" charset="-122"/>
                <a:cs typeface="Times New Roman" pitchFamily="18" charset="0"/>
              </a:rPr>
              <a:t>施力物体也一定是受力</a:t>
            </a:r>
            <a:r>
              <a:rPr lang="zh-CN" altLang="en-US" sz="2800" b="1" dirty="0" smtClean="0">
                <a:ea typeface="楷体" panose="02010609060101010101" pitchFamily="49" charset="-122"/>
                <a:cs typeface="Times New Roman" pitchFamily="18" charset="0"/>
              </a:rPr>
              <a:t>物体</a:t>
            </a:r>
            <a:endParaRPr lang="en-US" altLang="zh-CN" sz="2800" b="1" dirty="0" smtClean="0">
              <a:ea typeface="楷体" panose="02010609060101010101" pitchFamily="49" charset="-122"/>
              <a:cs typeface="Times New Roman" pitchFamily="18" charset="0"/>
            </a:endParaRPr>
          </a:p>
          <a:p>
            <a:pPr indent="0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800" b="1" dirty="0">
              <a:ea typeface="楷体" panose="02010609060101010101" pitchFamily="49" charset="-122"/>
              <a:cs typeface="Times New Roman" pitchFamily="18" charset="0"/>
            </a:endParaRPr>
          </a:p>
          <a:p>
            <a:pPr indent="0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800" b="1" dirty="0" smtClean="0">
                <a:ea typeface="楷体" panose="02010609060101010101" pitchFamily="49" charset="-122"/>
                <a:cs typeface="Times New Roman" pitchFamily="18" charset="0"/>
              </a:rPr>
              <a:t>D. </a:t>
            </a:r>
            <a:r>
              <a:rPr lang="zh-CN" altLang="en-US" sz="2800" b="1" dirty="0">
                <a:ea typeface="楷体" panose="02010609060101010101" pitchFamily="49" charset="-122"/>
                <a:cs typeface="Times New Roman" pitchFamily="18" charset="0"/>
              </a:rPr>
              <a:t>竖直向上抛出物体，竖直上升，是因为</a:t>
            </a:r>
            <a:r>
              <a:rPr lang="zh-CN" altLang="en-US" sz="2800" b="1" dirty="0" smtClean="0">
                <a:ea typeface="楷体" panose="02010609060101010101" pitchFamily="49" charset="-122"/>
                <a:cs typeface="Times New Roman" pitchFamily="18" charset="0"/>
              </a:rPr>
              <a:t>受到了</a:t>
            </a:r>
            <a:endParaRPr lang="en-US" altLang="zh-CN" sz="2800" b="1" dirty="0" smtClean="0">
              <a:ea typeface="楷体" panose="02010609060101010101" pitchFamily="49" charset="-122"/>
              <a:cs typeface="Times New Roman" pitchFamily="18" charset="0"/>
            </a:endParaRPr>
          </a:p>
          <a:p>
            <a:pPr indent="0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dirty="0" smtClean="0">
                <a:ea typeface="楷体" panose="02010609060101010101" pitchFamily="49" charset="-122"/>
                <a:cs typeface="Times New Roman" pitchFamily="18" charset="0"/>
              </a:rPr>
              <a:t>     一</a:t>
            </a:r>
            <a:r>
              <a:rPr lang="zh-CN" altLang="en-US" sz="2800" b="1" dirty="0">
                <a:ea typeface="楷体" panose="02010609060101010101" pitchFamily="49" charset="-122"/>
                <a:cs typeface="Times New Roman" pitchFamily="18" charset="0"/>
              </a:rPr>
              <a:t>个竖直向上的升力作用</a:t>
            </a:r>
          </a:p>
        </p:txBody>
      </p:sp>
      <p:sp>
        <p:nvSpPr>
          <p:cNvPr id="3" name="Text Box 9"/>
          <p:cNvSpPr txBox="1">
            <a:spLocks noChangeArrowheads="1"/>
          </p:cNvSpPr>
          <p:nvPr/>
        </p:nvSpPr>
        <p:spPr bwMode="auto">
          <a:xfrm>
            <a:off x="5927452" y="980728"/>
            <a:ext cx="7191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32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3" name="表格 62"/>
          <p:cNvGraphicFramePr>
            <a:graphicFrameLocks noGrp="1"/>
          </p:cNvGraphicFramePr>
          <p:nvPr/>
        </p:nvGraphicFramePr>
        <p:xfrm>
          <a:off x="1043608" y="3717032"/>
          <a:ext cx="7416824" cy="27363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08412"/>
                <a:gridCol w="3708412"/>
              </a:tblGrid>
              <a:tr h="576064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</a:tr>
              <a:tr h="216024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683568" y="548680"/>
            <a:ext cx="2448272" cy="64770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）三要素</a:t>
            </a:r>
            <a:r>
              <a:rPr kumimoji="0" lang="en-US" altLang="zh-CN" sz="28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:</a:t>
            </a:r>
            <a:endParaRPr kumimoji="0" lang="zh-CN" alt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390EF0"/>
              </a:solidFill>
              <a:effectLst/>
              <a:uLnTx/>
              <a:uFillTx/>
              <a:latin typeface="Times New Roman" pitchFamily="18" charset="0"/>
              <a:ea typeface="黑体" panose="02010609060101010101" pitchFamily="49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115616" y="1158398"/>
            <a:ext cx="158417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600" b="1" dirty="0" smtClean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6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大小</a:t>
            </a:r>
            <a:endParaRPr lang="zh-CN" altLang="en-US" sz="2600" dirty="0">
              <a:solidFill>
                <a:srgbClr val="390EF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572000" y="1158398"/>
            <a:ext cx="2295872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6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SI unit</a:t>
            </a:r>
            <a:r>
              <a:rPr lang="zh-CN" altLang="en-US" sz="26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</a:t>
            </a:r>
            <a:r>
              <a:rPr lang="en-US" altLang="zh-CN" sz="2600" b="1" dirty="0" smtClean="0">
                <a:solidFill>
                  <a:srgbClr val="390E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N</a:t>
            </a:r>
            <a:endParaRPr lang="zh-CN" altLang="en-US" sz="2600" dirty="0">
              <a:solidFill>
                <a:srgbClr val="390EF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1115616" y="1685042"/>
            <a:ext cx="158417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600" b="1" dirty="0" smtClean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6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</a:t>
            </a:r>
            <a:endParaRPr lang="zh-CN" altLang="en-US" sz="2600" dirty="0">
              <a:solidFill>
                <a:srgbClr val="390EF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1115616" y="2245340"/>
            <a:ext cx="266429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600" b="1" dirty="0" smtClean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6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作用点</a:t>
            </a:r>
            <a:endParaRPr lang="zh-CN" altLang="en-US" sz="2600" dirty="0">
              <a:solidFill>
                <a:srgbClr val="390EF0"/>
              </a:solidFill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2220446" y="1147078"/>
            <a:ext cx="222386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6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</a:t>
            </a:r>
            <a:r>
              <a:rPr lang="zh-CN" altLang="en-US" sz="2600" b="1" dirty="0" smtClean="0">
                <a:solidFill>
                  <a:srgbClr val="390E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弹簧秤</a:t>
            </a:r>
            <a:r>
              <a:rPr lang="zh-CN" altLang="en-US" sz="26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测量，</a:t>
            </a:r>
            <a:endParaRPr lang="zh-CN" altLang="en-US" sz="2600" dirty="0">
              <a:solidFill>
                <a:srgbClr val="390EF0"/>
              </a:solidFill>
            </a:endParaRPr>
          </a:p>
        </p:txBody>
      </p:sp>
      <p:sp>
        <p:nvSpPr>
          <p:cNvPr id="21" name="矩形 20"/>
          <p:cNvSpPr>
            <a:spLocks noChangeArrowheads="1"/>
          </p:cNvSpPr>
          <p:nvPr/>
        </p:nvSpPr>
        <p:spPr bwMode="auto">
          <a:xfrm>
            <a:off x="2771800" y="208081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28" name="Rectangle 3"/>
          <p:cNvSpPr txBox="1">
            <a:spLocks noChangeArrowheads="1"/>
          </p:cNvSpPr>
          <p:nvPr/>
        </p:nvSpPr>
        <p:spPr>
          <a:xfrm>
            <a:off x="699334" y="3077340"/>
            <a:ext cx="2000458" cy="64770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）表示法</a:t>
            </a:r>
            <a:r>
              <a:rPr kumimoji="0" lang="en-US" altLang="zh-CN" sz="28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:</a:t>
            </a:r>
            <a:endParaRPr kumimoji="0" lang="zh-CN" alt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390EF0"/>
              </a:solidFill>
              <a:effectLst/>
              <a:uLnTx/>
              <a:uFillTx/>
              <a:latin typeface="Times New Roman" pitchFamily="18" charset="0"/>
              <a:ea typeface="黑体" panose="02010609060101010101" pitchFamily="49" charset="-122"/>
              <a:cs typeface="Times New Roman" pitchFamily="18" charset="0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1259632" y="3802594"/>
            <a:ext cx="252028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600" b="1" dirty="0" smtClean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6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图示</a:t>
            </a:r>
            <a:r>
              <a:rPr lang="zh-CN" altLang="en-US" sz="26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法</a:t>
            </a:r>
            <a:endParaRPr lang="zh-CN" altLang="en-US" sz="2600" dirty="0"/>
          </a:p>
        </p:txBody>
      </p:sp>
      <p:sp>
        <p:nvSpPr>
          <p:cNvPr id="32" name="矩形 31"/>
          <p:cNvSpPr/>
          <p:nvPr/>
        </p:nvSpPr>
        <p:spPr>
          <a:xfrm>
            <a:off x="4932040" y="3780096"/>
            <a:ext cx="252028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600" b="1" dirty="0" smtClean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6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示意图</a:t>
            </a:r>
            <a:r>
              <a:rPr lang="zh-CN" altLang="en-US" sz="26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法</a:t>
            </a:r>
            <a:endParaRPr lang="zh-CN" altLang="en-US" sz="2600" dirty="0"/>
          </a:p>
        </p:txBody>
      </p:sp>
      <p:grpSp>
        <p:nvGrpSpPr>
          <p:cNvPr id="90" name="组合 89"/>
          <p:cNvGrpSpPr/>
          <p:nvPr/>
        </p:nvGrpSpPr>
        <p:grpSpPr>
          <a:xfrm>
            <a:off x="1187624" y="4436548"/>
            <a:ext cx="3719706" cy="1512732"/>
            <a:chOff x="1187624" y="4436548"/>
            <a:chExt cx="3719706" cy="1512732"/>
          </a:xfrm>
        </p:grpSpPr>
        <p:grpSp>
          <p:nvGrpSpPr>
            <p:cNvPr id="55" name="组合 54"/>
            <p:cNvGrpSpPr/>
            <p:nvPr/>
          </p:nvGrpSpPr>
          <p:grpSpPr>
            <a:xfrm>
              <a:off x="1331640" y="4436548"/>
              <a:ext cx="791246" cy="552494"/>
              <a:chOff x="437696" y="323712"/>
              <a:chExt cx="791246" cy="552494"/>
            </a:xfrm>
          </p:grpSpPr>
          <p:grpSp>
            <p:nvGrpSpPr>
              <p:cNvPr id="56" name="组合 1"/>
              <p:cNvGrpSpPr/>
              <p:nvPr/>
            </p:nvGrpSpPr>
            <p:grpSpPr>
              <a:xfrm>
                <a:off x="468386" y="764704"/>
                <a:ext cx="433588" cy="111502"/>
                <a:chOff x="466798" y="2109835"/>
                <a:chExt cx="433588" cy="111502"/>
              </a:xfrm>
            </p:grpSpPr>
            <p:cxnSp>
              <p:nvCxnSpPr>
                <p:cNvPr id="58" name="直接箭头连接符 57"/>
                <p:cNvCxnSpPr/>
                <p:nvPr/>
              </p:nvCxnSpPr>
              <p:spPr>
                <a:xfrm>
                  <a:off x="468386" y="2197117"/>
                  <a:ext cx="432000" cy="1588"/>
                </a:xfrm>
                <a:prstGeom prst="straightConnector1">
                  <a:avLst/>
                </a:prstGeom>
                <a:noFill/>
                <a:ln w="38100">
                  <a:solidFill>
                    <a:schemeClr val="tx1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直接箭头连接符 58"/>
                <p:cNvCxnSpPr/>
                <p:nvPr/>
              </p:nvCxnSpPr>
              <p:spPr>
                <a:xfrm rot="5400000">
                  <a:off x="413592" y="2166543"/>
                  <a:ext cx="108000" cy="1588"/>
                </a:xfrm>
                <a:prstGeom prst="straightConnector1">
                  <a:avLst/>
                </a:prstGeom>
                <a:noFill/>
                <a:ln w="38100">
                  <a:solidFill>
                    <a:schemeClr val="tx1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直接箭头连接符 59"/>
                <p:cNvCxnSpPr/>
                <p:nvPr/>
              </p:nvCxnSpPr>
              <p:spPr>
                <a:xfrm rot="5400000">
                  <a:off x="841853" y="2163041"/>
                  <a:ext cx="108000" cy="1588"/>
                </a:xfrm>
                <a:prstGeom prst="straightConnector1">
                  <a:avLst/>
                </a:prstGeom>
                <a:noFill/>
                <a:ln w="38100">
                  <a:solidFill>
                    <a:schemeClr val="tx1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7" name="TextBox 2"/>
              <p:cNvSpPr txBox="1"/>
              <p:nvPr/>
            </p:nvSpPr>
            <p:spPr>
              <a:xfrm>
                <a:off x="437696" y="323712"/>
                <a:ext cx="79124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 N</a:t>
                </a:r>
                <a:endParaRPr lang="zh-CN" alt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64" name="组合 63"/>
            <p:cNvGrpSpPr/>
            <p:nvPr/>
          </p:nvGrpSpPr>
          <p:grpSpPr>
            <a:xfrm>
              <a:off x="1187624" y="5116260"/>
              <a:ext cx="3719706" cy="833020"/>
              <a:chOff x="827584" y="4972244"/>
              <a:chExt cx="3719706" cy="833020"/>
            </a:xfrm>
          </p:grpSpPr>
          <p:grpSp>
            <p:nvGrpSpPr>
              <p:cNvPr id="41" name="组合 40"/>
              <p:cNvGrpSpPr/>
              <p:nvPr/>
            </p:nvGrpSpPr>
            <p:grpSpPr>
              <a:xfrm>
                <a:off x="827584" y="5090884"/>
                <a:ext cx="2500330" cy="714380"/>
                <a:chOff x="785786" y="5357826"/>
                <a:chExt cx="2500330" cy="714380"/>
              </a:xfrm>
            </p:grpSpPr>
            <p:cxnSp>
              <p:nvCxnSpPr>
                <p:cNvPr id="42" name="直接连接符 41"/>
                <p:cNvCxnSpPr/>
                <p:nvPr/>
              </p:nvCxnSpPr>
              <p:spPr>
                <a:xfrm rot="10800000" flipV="1">
                  <a:off x="857224" y="5929330"/>
                  <a:ext cx="214314" cy="142876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直接连接符 42"/>
                <p:cNvCxnSpPr/>
                <p:nvPr/>
              </p:nvCxnSpPr>
              <p:spPr>
                <a:xfrm rot="10800000" flipV="1">
                  <a:off x="1152500" y="5929330"/>
                  <a:ext cx="214314" cy="142876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直接连接符 43"/>
                <p:cNvCxnSpPr/>
                <p:nvPr/>
              </p:nvCxnSpPr>
              <p:spPr>
                <a:xfrm rot="10800000" flipV="1">
                  <a:off x="1428727" y="5929330"/>
                  <a:ext cx="214314" cy="142876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直接连接符 44"/>
                <p:cNvCxnSpPr/>
                <p:nvPr/>
              </p:nvCxnSpPr>
              <p:spPr>
                <a:xfrm rot="10800000" flipV="1">
                  <a:off x="1714479" y="5929330"/>
                  <a:ext cx="214314" cy="142876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直接连接符 45"/>
                <p:cNvCxnSpPr/>
                <p:nvPr/>
              </p:nvCxnSpPr>
              <p:spPr>
                <a:xfrm rot="10800000" flipV="1">
                  <a:off x="2000232" y="5929330"/>
                  <a:ext cx="214314" cy="142876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直接连接符 46"/>
                <p:cNvCxnSpPr/>
                <p:nvPr/>
              </p:nvCxnSpPr>
              <p:spPr>
                <a:xfrm rot="10800000" flipV="1">
                  <a:off x="2285984" y="5929330"/>
                  <a:ext cx="214314" cy="142876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直接连接符 47"/>
                <p:cNvCxnSpPr/>
                <p:nvPr/>
              </p:nvCxnSpPr>
              <p:spPr>
                <a:xfrm rot="10800000" flipV="1">
                  <a:off x="2571736" y="5929330"/>
                  <a:ext cx="214314" cy="142876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直接连接符 48"/>
                <p:cNvCxnSpPr/>
                <p:nvPr/>
              </p:nvCxnSpPr>
              <p:spPr>
                <a:xfrm rot="10800000" flipV="1">
                  <a:off x="2857488" y="5929330"/>
                  <a:ext cx="214314" cy="142876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0" name="矩形 49"/>
                <p:cNvSpPr/>
                <p:nvPr/>
              </p:nvSpPr>
              <p:spPr>
                <a:xfrm>
                  <a:off x="1500166" y="5357826"/>
                  <a:ext cx="900000" cy="571504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200" dirty="0"/>
                </a:p>
              </p:txBody>
            </p:sp>
            <p:cxnSp>
              <p:nvCxnSpPr>
                <p:cNvPr id="51" name="直接连接符 50"/>
                <p:cNvCxnSpPr/>
                <p:nvPr/>
              </p:nvCxnSpPr>
              <p:spPr>
                <a:xfrm>
                  <a:off x="785786" y="5929330"/>
                  <a:ext cx="2500330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3" name="直接箭头连接符 52"/>
              <p:cNvCxnSpPr/>
              <p:nvPr/>
            </p:nvCxnSpPr>
            <p:spPr>
              <a:xfrm>
                <a:off x="2452236" y="5378916"/>
                <a:ext cx="864000" cy="1588"/>
              </a:xfrm>
              <a:prstGeom prst="straightConnector1">
                <a:avLst/>
              </a:prstGeom>
              <a:ln w="25400">
                <a:solidFill>
                  <a:srgbClr val="C0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TextBox 53"/>
              <p:cNvSpPr txBox="1"/>
              <p:nvPr/>
            </p:nvSpPr>
            <p:spPr>
              <a:xfrm>
                <a:off x="3107130" y="4972244"/>
                <a:ext cx="144016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i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en-US" altLang="zh-CN" sz="20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= 10 N</a:t>
                </a:r>
                <a:endParaRPr lang="zh-CN" altLang="en-US" sz="2000" b="1" baseline="-250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62" name="直接连接符 61"/>
              <p:cNvCxnSpPr/>
              <p:nvPr/>
            </p:nvCxnSpPr>
            <p:spPr>
              <a:xfrm flipV="1">
                <a:off x="2852752" y="5268152"/>
                <a:ext cx="0" cy="108000"/>
              </a:xfrm>
              <a:prstGeom prst="line">
                <a:avLst/>
              </a:prstGeom>
              <a:ln w="254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8" name="矩形 87"/>
            <p:cNvSpPr/>
            <p:nvPr/>
          </p:nvSpPr>
          <p:spPr>
            <a:xfrm>
              <a:off x="2649962" y="5400857"/>
              <a:ext cx="300083" cy="2308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900" dirty="0" smtClean="0">
                  <a:solidFill>
                    <a:srgbClr val="C00000"/>
                  </a:solidFill>
                </a:rPr>
                <a:t>●</a:t>
              </a:r>
              <a:endParaRPr lang="zh-CN" altLang="en-US" sz="900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91" name="组合 90"/>
          <p:cNvGrpSpPr/>
          <p:nvPr/>
        </p:nvGrpSpPr>
        <p:grpSpPr>
          <a:xfrm>
            <a:off x="5100766" y="5116824"/>
            <a:ext cx="3719706" cy="833020"/>
            <a:chOff x="5100766" y="5116824"/>
            <a:chExt cx="3719706" cy="833020"/>
          </a:xfrm>
        </p:grpSpPr>
        <p:grpSp>
          <p:nvGrpSpPr>
            <p:cNvPr id="69" name="组合 40"/>
            <p:cNvGrpSpPr/>
            <p:nvPr/>
          </p:nvGrpSpPr>
          <p:grpSpPr>
            <a:xfrm>
              <a:off x="5100766" y="5235464"/>
              <a:ext cx="2500330" cy="714380"/>
              <a:chOff x="785786" y="5357826"/>
              <a:chExt cx="2500330" cy="714380"/>
            </a:xfrm>
          </p:grpSpPr>
          <p:cxnSp>
            <p:nvCxnSpPr>
              <p:cNvPr id="73" name="直接连接符 72"/>
              <p:cNvCxnSpPr/>
              <p:nvPr/>
            </p:nvCxnSpPr>
            <p:spPr>
              <a:xfrm rot="10800000" flipV="1">
                <a:off x="857224" y="5929330"/>
                <a:ext cx="214314" cy="14287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直接连接符 73"/>
              <p:cNvCxnSpPr/>
              <p:nvPr/>
            </p:nvCxnSpPr>
            <p:spPr>
              <a:xfrm rot="10800000" flipV="1">
                <a:off x="1152500" y="5929330"/>
                <a:ext cx="214314" cy="14287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直接连接符 74"/>
              <p:cNvCxnSpPr/>
              <p:nvPr/>
            </p:nvCxnSpPr>
            <p:spPr>
              <a:xfrm rot="10800000" flipV="1">
                <a:off x="1428727" y="5929330"/>
                <a:ext cx="214314" cy="14287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直接连接符 75"/>
              <p:cNvCxnSpPr/>
              <p:nvPr/>
            </p:nvCxnSpPr>
            <p:spPr>
              <a:xfrm rot="10800000" flipV="1">
                <a:off x="1714479" y="5929330"/>
                <a:ext cx="214314" cy="14287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直接连接符 76"/>
              <p:cNvCxnSpPr/>
              <p:nvPr/>
            </p:nvCxnSpPr>
            <p:spPr>
              <a:xfrm rot="10800000" flipV="1">
                <a:off x="2000232" y="5929330"/>
                <a:ext cx="214314" cy="14287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直接连接符 77"/>
              <p:cNvCxnSpPr/>
              <p:nvPr/>
            </p:nvCxnSpPr>
            <p:spPr>
              <a:xfrm rot="10800000" flipV="1">
                <a:off x="2285984" y="5929330"/>
                <a:ext cx="214314" cy="14287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直接连接符 78"/>
              <p:cNvCxnSpPr/>
              <p:nvPr/>
            </p:nvCxnSpPr>
            <p:spPr>
              <a:xfrm rot="10800000" flipV="1">
                <a:off x="2571736" y="5929330"/>
                <a:ext cx="214314" cy="14287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直接连接符 79"/>
              <p:cNvCxnSpPr/>
              <p:nvPr/>
            </p:nvCxnSpPr>
            <p:spPr>
              <a:xfrm rot="10800000" flipV="1">
                <a:off x="2857488" y="5929330"/>
                <a:ext cx="214314" cy="14287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1" name="矩形 80"/>
              <p:cNvSpPr/>
              <p:nvPr/>
            </p:nvSpPr>
            <p:spPr>
              <a:xfrm>
                <a:off x="1500166" y="5357826"/>
                <a:ext cx="900000" cy="571504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 dirty="0"/>
              </a:p>
            </p:txBody>
          </p:sp>
          <p:cxnSp>
            <p:nvCxnSpPr>
              <p:cNvPr id="82" name="直接连接符 81"/>
              <p:cNvCxnSpPr/>
              <p:nvPr/>
            </p:nvCxnSpPr>
            <p:spPr>
              <a:xfrm>
                <a:off x="785786" y="5929330"/>
                <a:ext cx="2500330" cy="158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0" name="直接箭头连接符 69"/>
            <p:cNvCxnSpPr/>
            <p:nvPr/>
          </p:nvCxnSpPr>
          <p:spPr>
            <a:xfrm>
              <a:off x="6725418" y="5523496"/>
              <a:ext cx="864000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TextBox 70"/>
            <p:cNvSpPr txBox="1"/>
            <p:nvPr/>
          </p:nvSpPr>
          <p:spPr>
            <a:xfrm>
              <a:off x="7380312" y="5116824"/>
              <a:ext cx="14401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altLang="zh-CN" sz="2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= 10 N</a:t>
              </a:r>
              <a:endParaRPr lang="zh-CN" altLang="en-US" sz="2000" b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9" name="矩形 88"/>
            <p:cNvSpPr/>
            <p:nvPr/>
          </p:nvSpPr>
          <p:spPr>
            <a:xfrm>
              <a:off x="6572458" y="5413692"/>
              <a:ext cx="300083" cy="2308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900" dirty="0" smtClean="0">
                  <a:solidFill>
                    <a:srgbClr val="C00000"/>
                  </a:solidFill>
                </a:rPr>
                <a:t>●</a:t>
              </a:r>
              <a:endParaRPr lang="zh-CN" altLang="en-US" sz="900" dirty="0">
                <a:solidFill>
                  <a:srgbClr val="C0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  <p:bldP spid="7" grpId="0"/>
      <p:bldP spid="8" grpId="0"/>
      <p:bldP spid="9" grpId="0"/>
      <p:bldP spid="20" grpId="0"/>
      <p:bldP spid="21" grpId="0"/>
      <p:bldP spid="28" grpId="0" build="p"/>
      <p:bldP spid="29" grpId="0"/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99334" y="701031"/>
            <a:ext cx="2000458" cy="64770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0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zh-CN" altLang="en-US" sz="30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）分类</a:t>
            </a:r>
            <a:r>
              <a:rPr kumimoji="0" lang="en-US" altLang="zh-CN" sz="30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:</a:t>
            </a:r>
            <a:endParaRPr kumimoji="0" lang="zh-CN" altLang="en-US" sz="3000" b="1" i="0" u="none" strike="noStrike" kern="1200" cap="none" spc="0" normalizeH="0" baseline="0" noProof="0" dirty="0" smtClean="0">
              <a:ln>
                <a:noFill/>
              </a:ln>
              <a:solidFill>
                <a:srgbClr val="390EF0"/>
              </a:solidFill>
              <a:effectLst/>
              <a:uLnTx/>
              <a:uFillTx/>
              <a:latin typeface="Times New Roman" pitchFamily="18" charset="0"/>
              <a:ea typeface="黑体" panose="02010609060101010101" pitchFamily="49" charset="-122"/>
              <a:cs typeface="Times New Roman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115616" y="1421348"/>
            <a:ext cx="25202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800" b="1" dirty="0" smtClean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按</a:t>
            </a:r>
            <a:r>
              <a:rPr lang="zh-CN" altLang="en-US" sz="28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效果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分</a:t>
            </a:r>
            <a:endParaRPr lang="zh-CN" altLang="en-US" sz="2800" dirty="0"/>
          </a:p>
        </p:txBody>
      </p:sp>
      <p:sp>
        <p:nvSpPr>
          <p:cNvPr id="4" name="矩形 3"/>
          <p:cNvSpPr/>
          <p:nvPr/>
        </p:nvSpPr>
        <p:spPr>
          <a:xfrm>
            <a:off x="3212232" y="1412776"/>
            <a:ext cx="56802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—</a:t>
            </a:r>
            <a:r>
              <a:rPr lang="en-US" altLang="zh-CN" sz="1000" b="1" dirty="0" smtClean="0">
                <a:latin typeface="楷体" pitchFamily="49" charset="-122"/>
                <a:ea typeface="楷体" pitchFamily="49" charset="-122"/>
              </a:rPr>
              <a:t> </a:t>
            </a: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— 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拉力、压力、支持力</a:t>
            </a: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172486" y="1878106"/>
            <a:ext cx="25755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动力、阻力等</a:t>
            </a: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115616" y="2617748"/>
            <a:ext cx="25202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800" b="1" dirty="0" smtClean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按</a:t>
            </a:r>
            <a:r>
              <a:rPr lang="zh-CN" altLang="en-US" sz="28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性质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分</a:t>
            </a:r>
            <a:endParaRPr lang="zh-CN" altLang="en-US" sz="2800" dirty="0"/>
          </a:p>
        </p:txBody>
      </p:sp>
      <p:sp>
        <p:nvSpPr>
          <p:cNvPr id="7" name="矩形 6"/>
          <p:cNvSpPr/>
          <p:nvPr/>
        </p:nvSpPr>
        <p:spPr>
          <a:xfrm>
            <a:off x="3212232" y="2617748"/>
            <a:ext cx="47441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—</a:t>
            </a:r>
            <a:r>
              <a:rPr lang="en-US" altLang="zh-CN" sz="1000" b="1" dirty="0" smtClean="0">
                <a:latin typeface="楷体" pitchFamily="49" charset="-122"/>
                <a:ea typeface="楷体" pitchFamily="49" charset="-122"/>
              </a:rPr>
              <a:t> </a:t>
            </a: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— </a:t>
            </a:r>
            <a:r>
              <a:rPr lang="zh-CN" altLang="en-US" sz="2800" b="1" dirty="0" smtClean="0">
                <a:solidFill>
                  <a:srgbClr val="390EF0"/>
                </a:solidFill>
                <a:latin typeface="楷体" pitchFamily="49" charset="-122"/>
                <a:ea typeface="楷体" pitchFamily="49" charset="-122"/>
              </a:rPr>
              <a:t>重力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、</a:t>
            </a:r>
            <a:r>
              <a:rPr lang="zh-CN" altLang="en-US" sz="2800" b="1" dirty="0" smtClean="0">
                <a:solidFill>
                  <a:srgbClr val="390EF0"/>
                </a:solidFill>
                <a:latin typeface="楷体" pitchFamily="49" charset="-122"/>
                <a:ea typeface="楷体" pitchFamily="49" charset="-122"/>
              </a:rPr>
              <a:t>弹力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、</a:t>
            </a:r>
            <a:r>
              <a:rPr lang="zh-CN" altLang="en-US" sz="2800" b="1" dirty="0" smtClean="0">
                <a:solidFill>
                  <a:srgbClr val="390EF0"/>
                </a:solidFill>
                <a:latin typeface="楷体" pitchFamily="49" charset="-122"/>
                <a:ea typeface="楷体" pitchFamily="49" charset="-122"/>
              </a:rPr>
              <a:t>摩擦力</a:t>
            </a:r>
            <a:endParaRPr lang="zh-CN" altLang="en-US" sz="2800" b="1" dirty="0">
              <a:solidFill>
                <a:srgbClr val="390EF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755576" y="4050240"/>
            <a:ext cx="1944216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all" spc="0" normalizeH="0" baseline="0" noProof="0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+mn-lt"/>
                <a:ea typeface="黑体" pitchFamily="49" charset="-122"/>
                <a:cs typeface="+mj-cs"/>
              </a:rPr>
              <a:t>Yes or No?</a:t>
            </a:r>
            <a:endParaRPr kumimoji="0" lang="zh-CN" altLang="en-US" sz="2800" b="1" i="0" u="none" strike="noStrike" kern="1200" cap="all" spc="0" normalizeH="0" baseline="0" noProof="0" dirty="0">
              <a:ln w="0"/>
              <a:solidFill>
                <a:srgbClr val="00B050"/>
              </a:soli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+mn-lt"/>
              <a:ea typeface="黑体" pitchFamily="49" charset="-122"/>
              <a:cs typeface="+mj-cs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403648" y="4635248"/>
            <a:ext cx="51125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效果不同的力，性质可以相同。</a:t>
            </a: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55576" y="4005064"/>
            <a:ext cx="7632848" cy="1766546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1403648" y="5157694"/>
            <a:ext cx="53285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性质不同的力，效果可以相同。</a:t>
            </a: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2" name="Text Box 50"/>
          <p:cNvSpPr txBox="1">
            <a:spLocks noChangeArrowheads="1"/>
          </p:cNvSpPr>
          <p:nvPr/>
        </p:nvSpPr>
        <p:spPr bwMode="auto">
          <a:xfrm>
            <a:off x="6426816" y="4543282"/>
            <a:ext cx="57606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 dirty="0">
                <a:solidFill>
                  <a:srgbClr val="7030A0"/>
                </a:solidFill>
                <a:latin typeface="+mn-lt"/>
                <a:ea typeface="楷体" pitchFamily="49" charset="-122"/>
              </a:rPr>
              <a:t>√</a:t>
            </a:r>
            <a:r>
              <a:rPr lang="en-US" altLang="zh-CN" sz="4000" dirty="0">
                <a:solidFill>
                  <a:srgbClr val="7030A0"/>
                </a:solidFill>
                <a:latin typeface="+mn-lt"/>
                <a:ea typeface="楷体" pitchFamily="49" charset="-122"/>
              </a:rPr>
              <a:t>  </a:t>
            </a:r>
          </a:p>
        </p:txBody>
      </p:sp>
      <p:sp>
        <p:nvSpPr>
          <p:cNvPr id="13" name="Text Box 50"/>
          <p:cNvSpPr txBox="1">
            <a:spLocks noChangeArrowheads="1"/>
          </p:cNvSpPr>
          <p:nvPr/>
        </p:nvSpPr>
        <p:spPr bwMode="auto">
          <a:xfrm>
            <a:off x="6444704" y="5104289"/>
            <a:ext cx="8636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 dirty="0">
                <a:solidFill>
                  <a:srgbClr val="7030A0"/>
                </a:solidFill>
                <a:latin typeface="+mn-lt"/>
                <a:ea typeface="楷体" pitchFamily="49" charset="-122"/>
              </a:rPr>
              <a:t>√</a:t>
            </a:r>
            <a:r>
              <a:rPr lang="en-US" altLang="zh-CN" sz="4000" dirty="0">
                <a:solidFill>
                  <a:srgbClr val="7030A0"/>
                </a:solidFill>
                <a:latin typeface="+mn-lt"/>
                <a:ea typeface="楷体" pitchFamily="49" charset="-122"/>
              </a:rPr>
              <a:t>  </a:t>
            </a:r>
          </a:p>
        </p:txBody>
      </p:sp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2356208" y="373132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15" name="矩形 14"/>
          <p:cNvSpPr/>
          <p:nvPr/>
        </p:nvSpPr>
        <p:spPr>
          <a:xfrm>
            <a:off x="4212962" y="3097094"/>
            <a:ext cx="30233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rgbClr val="390EF0"/>
                </a:solidFill>
                <a:latin typeface="楷体" pitchFamily="49" charset="-122"/>
                <a:ea typeface="楷体" pitchFamily="49" charset="-122"/>
              </a:rPr>
              <a:t>电场力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、</a:t>
            </a:r>
            <a:r>
              <a:rPr lang="zh-CN" altLang="en-US" sz="2800" b="1" dirty="0" smtClean="0">
                <a:solidFill>
                  <a:srgbClr val="390EF0"/>
                </a:solidFill>
                <a:latin typeface="楷体" pitchFamily="49" charset="-122"/>
                <a:ea typeface="楷体" pitchFamily="49" charset="-122"/>
              </a:rPr>
              <a:t>磁场力</a:t>
            </a:r>
            <a:endParaRPr lang="zh-CN" altLang="en-US" sz="2800" b="1" dirty="0">
              <a:solidFill>
                <a:srgbClr val="390EF0"/>
              </a:solidFill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 animBg="1"/>
      <p:bldP spid="11" grpId="0"/>
      <p:bldP spid="12" grpId="0"/>
      <p:bldP spid="13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1.ph.126.net/EVXYE-7tb6YWZKeJorMHJQ==/6608500289538447823.jpg"/>
          <p:cNvPicPr>
            <a:picLocks noChangeAspect="1" noChangeArrowheads="1"/>
          </p:cNvPicPr>
          <p:nvPr/>
        </p:nvPicPr>
        <p:blipFill>
          <a:blip r:embed="rId2" cstate="print"/>
          <a:srcRect l="5103" r="1695" b="2777"/>
          <a:stretch>
            <a:fillRect/>
          </a:stretch>
        </p:blipFill>
        <p:spPr bwMode="auto">
          <a:xfrm>
            <a:off x="611560" y="908720"/>
            <a:ext cx="7920880" cy="4968552"/>
          </a:xfrm>
          <a:prstGeom prst="rect">
            <a:avLst/>
          </a:prstGeom>
          <a:noFill/>
        </p:spPr>
      </p:pic>
      <p:pic>
        <p:nvPicPr>
          <p:cNvPr id="1036" name="Picture 12" descr="http://pic27.nipic.com/20130224/4525429_204110577113_2.jpg"/>
          <p:cNvPicPr>
            <a:picLocks noChangeAspect="1" noChangeArrowheads="1"/>
          </p:cNvPicPr>
          <p:nvPr/>
        </p:nvPicPr>
        <p:blipFill>
          <a:blip r:embed="rId3" cstate="print"/>
          <a:srcRect l="6250" t="3081" b="5501"/>
          <a:stretch>
            <a:fillRect/>
          </a:stretch>
        </p:blipFill>
        <p:spPr bwMode="auto">
          <a:xfrm>
            <a:off x="607368" y="658788"/>
            <a:ext cx="7920000" cy="55508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593672" y="597719"/>
            <a:ext cx="3474272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2. </a:t>
            </a:r>
            <a:r>
              <a:rPr lang="zh-CN" alt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重力 </a:t>
            </a:r>
            <a:r>
              <a:rPr lang="en-US" altLang="zh-CN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(gravity)</a:t>
            </a:r>
            <a:endParaRPr lang="zh-CN" altLang="en-US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3737991" y="2226176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地球</a:t>
            </a:r>
            <a:endParaRPr lang="zh-CN" altLang="en-US" sz="2800" dirty="0">
              <a:solidFill>
                <a:srgbClr val="C00000"/>
              </a:solidFill>
            </a:endParaRPr>
          </a:p>
        </p:txBody>
      </p:sp>
      <p:sp>
        <p:nvSpPr>
          <p:cNvPr id="39" name="Rectangle 3"/>
          <p:cNvSpPr txBox="1">
            <a:spLocks noChangeArrowheads="1"/>
          </p:cNvSpPr>
          <p:nvPr/>
        </p:nvSpPr>
        <p:spPr>
          <a:xfrm>
            <a:off x="971600" y="1460074"/>
            <a:ext cx="2736304" cy="6477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）</a:t>
            </a: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+mn-ea"/>
                <a:cs typeface="Times New Roman" pitchFamily="18" charset="0"/>
              </a:rPr>
              <a:t>产生原因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+mn-ea"/>
                <a:cs typeface="Times New Roman" pitchFamily="18" charset="0"/>
              </a:rPr>
              <a:t>:</a:t>
            </a:r>
            <a:endParaRPr kumimoji="0" lang="zh-CN" altLang="en-US" sz="3200" b="1" i="0" u="none" strike="noStrike" kern="1200" cap="none" spc="0" normalizeH="0" baseline="0" noProof="0" dirty="0" smtClean="0">
              <a:ln>
                <a:noFill/>
              </a:ln>
              <a:solidFill>
                <a:srgbClr val="390EF0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1475656" y="2216477"/>
            <a:ext cx="24482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800" b="1" dirty="0" smtClean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施力物体：</a:t>
            </a:r>
            <a:endParaRPr lang="zh-CN" altLang="en-US" sz="2800" dirty="0">
              <a:solidFill>
                <a:srgbClr val="390EF0"/>
              </a:solidFill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1475656" y="2905780"/>
            <a:ext cx="15841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800" b="1" dirty="0" smtClean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重力</a:t>
            </a:r>
            <a:endParaRPr lang="zh-CN" altLang="en-US" sz="2800" dirty="0"/>
          </a:p>
        </p:txBody>
      </p:sp>
      <p:sp>
        <p:nvSpPr>
          <p:cNvPr id="45" name="矩形 44"/>
          <p:cNvSpPr/>
          <p:nvPr/>
        </p:nvSpPr>
        <p:spPr>
          <a:xfrm>
            <a:off x="3377951" y="2905780"/>
            <a:ext cx="16981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rgbClr val="390E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地球引力</a:t>
            </a:r>
            <a:endParaRPr lang="zh-CN" altLang="en-US" sz="2800" dirty="0">
              <a:solidFill>
                <a:srgbClr val="390EF0"/>
              </a:solidFill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2810155" y="2630090"/>
            <a:ext cx="5760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6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≠</a:t>
            </a:r>
            <a:endParaRPr lang="zh-CN" altLang="en-US" sz="6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9" name="Rectangle 3"/>
          <p:cNvSpPr txBox="1">
            <a:spLocks noChangeArrowheads="1"/>
          </p:cNvSpPr>
          <p:nvPr/>
        </p:nvSpPr>
        <p:spPr>
          <a:xfrm>
            <a:off x="3579654" y="1412776"/>
            <a:ext cx="2799928" cy="6477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90EF0"/>
                </a:solidFill>
                <a:effectLst/>
                <a:uLnTx/>
                <a:uFillTx/>
                <a:latin typeface="+mn-ea"/>
                <a:cs typeface="+mn-cs"/>
              </a:rPr>
              <a:t>地球的吸引</a:t>
            </a:r>
          </a:p>
        </p:txBody>
      </p:sp>
      <p:sp>
        <p:nvSpPr>
          <p:cNvPr id="50" name="Rectangle 3"/>
          <p:cNvSpPr txBox="1">
            <a:spLocks noChangeArrowheads="1"/>
          </p:cNvSpPr>
          <p:nvPr/>
        </p:nvSpPr>
        <p:spPr>
          <a:xfrm>
            <a:off x="971600" y="3717404"/>
            <a:ext cx="2088232" cy="6477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</a:rPr>
              <a:t>）方向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+mn-ea"/>
                <a:cs typeface="Times New Roman" pitchFamily="18" charset="0"/>
              </a:rPr>
              <a:t>:</a:t>
            </a:r>
            <a:endParaRPr kumimoji="0" lang="zh-CN" altLang="en-US" sz="3200" b="1" i="0" u="none" strike="noStrike" kern="1200" cap="none" spc="0" normalizeH="0" baseline="0" noProof="0" dirty="0" smtClean="0">
              <a:ln>
                <a:noFill/>
              </a:ln>
              <a:solidFill>
                <a:srgbClr val="390EF0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51" name="Rectangle 3"/>
          <p:cNvSpPr txBox="1">
            <a:spLocks noChangeArrowheads="1"/>
          </p:cNvSpPr>
          <p:nvPr/>
        </p:nvSpPr>
        <p:spPr>
          <a:xfrm>
            <a:off x="2780184" y="3717032"/>
            <a:ext cx="2151856" cy="6477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90EF0"/>
                </a:solidFill>
                <a:effectLst/>
                <a:uLnTx/>
                <a:uFillTx/>
                <a:latin typeface="黑体" pitchFamily="49" charset="-122"/>
                <a:ea typeface="黑体" pitchFamily="49" charset="-122"/>
              </a:rPr>
              <a:t>竖直向下</a:t>
            </a:r>
          </a:p>
        </p:txBody>
      </p:sp>
      <p:grpSp>
        <p:nvGrpSpPr>
          <p:cNvPr id="52" name="组合 51"/>
          <p:cNvGrpSpPr/>
          <p:nvPr/>
        </p:nvGrpSpPr>
        <p:grpSpPr>
          <a:xfrm>
            <a:off x="1142976" y="4953138"/>
            <a:ext cx="2500330" cy="714380"/>
            <a:chOff x="785786" y="5357826"/>
            <a:chExt cx="2500330" cy="714380"/>
          </a:xfrm>
        </p:grpSpPr>
        <p:cxnSp>
          <p:nvCxnSpPr>
            <p:cNvPr id="54" name="直接连接符 53"/>
            <p:cNvCxnSpPr/>
            <p:nvPr/>
          </p:nvCxnSpPr>
          <p:spPr>
            <a:xfrm rot="10800000" flipV="1">
              <a:off x="857224" y="5929330"/>
              <a:ext cx="214314" cy="14287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接连接符 54"/>
            <p:cNvCxnSpPr/>
            <p:nvPr/>
          </p:nvCxnSpPr>
          <p:spPr>
            <a:xfrm rot="10800000" flipV="1">
              <a:off x="1152500" y="5929330"/>
              <a:ext cx="214314" cy="14287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接连接符 55"/>
            <p:cNvCxnSpPr/>
            <p:nvPr/>
          </p:nvCxnSpPr>
          <p:spPr>
            <a:xfrm rot="10800000" flipV="1">
              <a:off x="1428727" y="5929330"/>
              <a:ext cx="214314" cy="14287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直接连接符 56"/>
            <p:cNvCxnSpPr/>
            <p:nvPr/>
          </p:nvCxnSpPr>
          <p:spPr>
            <a:xfrm rot="10800000" flipV="1">
              <a:off x="1714479" y="5929330"/>
              <a:ext cx="214314" cy="14287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接连接符 57"/>
            <p:cNvCxnSpPr/>
            <p:nvPr/>
          </p:nvCxnSpPr>
          <p:spPr>
            <a:xfrm rot="10800000" flipV="1">
              <a:off x="2000232" y="5929330"/>
              <a:ext cx="214314" cy="14287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接连接符 58"/>
            <p:cNvCxnSpPr/>
            <p:nvPr/>
          </p:nvCxnSpPr>
          <p:spPr>
            <a:xfrm rot="10800000" flipV="1">
              <a:off x="2285984" y="5929330"/>
              <a:ext cx="214314" cy="14287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直接连接符 59"/>
            <p:cNvCxnSpPr/>
            <p:nvPr/>
          </p:nvCxnSpPr>
          <p:spPr>
            <a:xfrm rot="10800000" flipV="1">
              <a:off x="2571736" y="5929330"/>
              <a:ext cx="214314" cy="14287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接连接符 60"/>
            <p:cNvCxnSpPr/>
            <p:nvPr/>
          </p:nvCxnSpPr>
          <p:spPr>
            <a:xfrm rot="10800000" flipV="1">
              <a:off x="2857488" y="5929330"/>
              <a:ext cx="214314" cy="14287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矩形 61"/>
            <p:cNvSpPr/>
            <p:nvPr/>
          </p:nvSpPr>
          <p:spPr>
            <a:xfrm>
              <a:off x="1500166" y="5357826"/>
              <a:ext cx="1143008" cy="571504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200" dirty="0" smtClean="0"/>
                <a:t>●</a:t>
              </a:r>
              <a:endParaRPr lang="zh-CN" altLang="en-US" sz="1200" dirty="0"/>
            </a:p>
          </p:txBody>
        </p:sp>
        <p:cxnSp>
          <p:nvCxnSpPr>
            <p:cNvPr id="53" name="直接连接符 52"/>
            <p:cNvCxnSpPr/>
            <p:nvPr/>
          </p:nvCxnSpPr>
          <p:spPr>
            <a:xfrm>
              <a:off x="785786" y="5929330"/>
              <a:ext cx="250033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组合 62"/>
          <p:cNvGrpSpPr/>
          <p:nvPr/>
        </p:nvGrpSpPr>
        <p:grpSpPr>
          <a:xfrm>
            <a:off x="5436096" y="4725144"/>
            <a:ext cx="2501124" cy="1357322"/>
            <a:chOff x="5715008" y="4929198"/>
            <a:chExt cx="2501124" cy="1357322"/>
          </a:xfrm>
        </p:grpSpPr>
        <p:cxnSp>
          <p:nvCxnSpPr>
            <p:cNvPr id="65" name="直接连接符 64"/>
            <p:cNvCxnSpPr/>
            <p:nvPr/>
          </p:nvCxnSpPr>
          <p:spPr>
            <a:xfrm>
              <a:off x="5715008" y="6143644"/>
              <a:ext cx="250033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接连接符 65"/>
            <p:cNvCxnSpPr/>
            <p:nvPr/>
          </p:nvCxnSpPr>
          <p:spPr>
            <a:xfrm rot="10800000" flipV="1">
              <a:off x="5786446" y="6143644"/>
              <a:ext cx="214314" cy="14287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接连接符 66"/>
            <p:cNvCxnSpPr/>
            <p:nvPr/>
          </p:nvCxnSpPr>
          <p:spPr>
            <a:xfrm rot="10800000" flipV="1">
              <a:off x="6081722" y="6143644"/>
              <a:ext cx="214314" cy="14287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接连接符 67"/>
            <p:cNvCxnSpPr/>
            <p:nvPr/>
          </p:nvCxnSpPr>
          <p:spPr>
            <a:xfrm rot="10800000" flipV="1">
              <a:off x="6357949" y="6143644"/>
              <a:ext cx="214314" cy="14287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直接连接符 68"/>
            <p:cNvCxnSpPr/>
            <p:nvPr/>
          </p:nvCxnSpPr>
          <p:spPr>
            <a:xfrm rot="10800000" flipV="1">
              <a:off x="6643701" y="6143644"/>
              <a:ext cx="214314" cy="14287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接连接符 69"/>
            <p:cNvCxnSpPr/>
            <p:nvPr/>
          </p:nvCxnSpPr>
          <p:spPr>
            <a:xfrm rot="10800000" flipV="1">
              <a:off x="6929454" y="6143644"/>
              <a:ext cx="214314" cy="14287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接连接符 70"/>
            <p:cNvCxnSpPr/>
            <p:nvPr/>
          </p:nvCxnSpPr>
          <p:spPr>
            <a:xfrm rot="10800000" flipV="1">
              <a:off x="7215206" y="6143644"/>
              <a:ext cx="214314" cy="14287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接连接符 71"/>
            <p:cNvCxnSpPr/>
            <p:nvPr/>
          </p:nvCxnSpPr>
          <p:spPr>
            <a:xfrm rot="10800000" flipV="1">
              <a:off x="7500958" y="6143644"/>
              <a:ext cx="214314" cy="14287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接连接符 72"/>
            <p:cNvCxnSpPr/>
            <p:nvPr/>
          </p:nvCxnSpPr>
          <p:spPr>
            <a:xfrm rot="10800000" flipV="1">
              <a:off x="7786710" y="6143644"/>
              <a:ext cx="214314" cy="14287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接连接符 73"/>
            <p:cNvCxnSpPr/>
            <p:nvPr/>
          </p:nvCxnSpPr>
          <p:spPr>
            <a:xfrm rot="5400000">
              <a:off x="7608115" y="5536421"/>
              <a:ext cx="1214446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接连接符 74"/>
            <p:cNvCxnSpPr/>
            <p:nvPr/>
          </p:nvCxnSpPr>
          <p:spPr>
            <a:xfrm rot="10800000" flipV="1">
              <a:off x="8001024" y="6143644"/>
              <a:ext cx="214314" cy="14287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矩形 75"/>
            <p:cNvSpPr/>
            <p:nvPr/>
          </p:nvSpPr>
          <p:spPr>
            <a:xfrm rot="20043397">
              <a:off x="6286512" y="4993722"/>
              <a:ext cx="1143008" cy="571504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200" dirty="0" smtClean="0"/>
                <a:t>●</a:t>
              </a:r>
              <a:endParaRPr lang="zh-CN" altLang="en-US" sz="1200" dirty="0"/>
            </a:p>
          </p:txBody>
        </p:sp>
        <p:cxnSp>
          <p:nvCxnSpPr>
            <p:cNvPr id="64" name="直接连接符 63"/>
            <p:cNvCxnSpPr/>
            <p:nvPr/>
          </p:nvCxnSpPr>
          <p:spPr>
            <a:xfrm flipV="1">
              <a:off x="5715008" y="4929198"/>
              <a:ext cx="2500330" cy="121444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7" name="组合 76"/>
          <p:cNvGrpSpPr/>
          <p:nvPr/>
        </p:nvGrpSpPr>
        <p:grpSpPr>
          <a:xfrm>
            <a:off x="2428066" y="5230040"/>
            <a:ext cx="919798" cy="1093930"/>
            <a:chOff x="2070876" y="5715810"/>
            <a:chExt cx="919798" cy="1093930"/>
          </a:xfrm>
        </p:grpSpPr>
        <p:cxnSp>
          <p:nvCxnSpPr>
            <p:cNvPr id="78" name="直接箭头连接符 77"/>
            <p:cNvCxnSpPr/>
            <p:nvPr/>
          </p:nvCxnSpPr>
          <p:spPr>
            <a:xfrm rot="5400000">
              <a:off x="1657670" y="6129016"/>
              <a:ext cx="828000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TextBox 78"/>
            <p:cNvSpPr txBox="1"/>
            <p:nvPr/>
          </p:nvSpPr>
          <p:spPr>
            <a:xfrm>
              <a:off x="2220668" y="6286520"/>
              <a:ext cx="77000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endParaRPr lang="zh-CN" altLang="en-US" sz="2800" b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0" name="组合 79"/>
          <p:cNvGrpSpPr/>
          <p:nvPr/>
        </p:nvGrpSpPr>
        <p:grpSpPr>
          <a:xfrm>
            <a:off x="6578310" y="5056924"/>
            <a:ext cx="887268" cy="911520"/>
            <a:chOff x="2070876" y="5715810"/>
            <a:chExt cx="887268" cy="911520"/>
          </a:xfrm>
        </p:grpSpPr>
        <p:cxnSp>
          <p:nvCxnSpPr>
            <p:cNvPr id="81" name="直接箭头连接符 80"/>
            <p:cNvCxnSpPr/>
            <p:nvPr/>
          </p:nvCxnSpPr>
          <p:spPr>
            <a:xfrm rot="5400000">
              <a:off x="1657670" y="6129016"/>
              <a:ext cx="828000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TextBox 81"/>
            <p:cNvSpPr txBox="1"/>
            <p:nvPr/>
          </p:nvSpPr>
          <p:spPr>
            <a:xfrm>
              <a:off x="2152798" y="6104110"/>
              <a:ext cx="8053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endParaRPr lang="zh-CN" altLang="en-US" sz="2800" b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3" name="矩形 42"/>
          <p:cNvSpPr>
            <a:spLocks noChangeArrowheads="1"/>
          </p:cNvSpPr>
          <p:nvPr/>
        </p:nvSpPr>
        <p:spPr bwMode="auto">
          <a:xfrm>
            <a:off x="7236296" y="0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60"/>
                            </p:stCondLst>
                            <p:childTnLst>
                              <p:par>
                                <p:cTn id="1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7" grpId="0"/>
      <p:bldP spid="39" grpId="0" build="p"/>
      <p:bldP spid="40" grpId="0"/>
      <p:bldP spid="44" grpId="0"/>
      <p:bldP spid="45" grpId="0"/>
      <p:bldP spid="48" grpId="0"/>
      <p:bldP spid="49" grpId="0" build="p"/>
      <p:bldP spid="50" grpId="0" build="p"/>
      <p:bldP spid="51" grpId="0" build="p"/>
      <p:bldP spid="43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2510</TotalTime>
  <Words>777</Words>
  <Application>Microsoft Office PowerPoint</Application>
  <PresentationFormat>全屏显示(4:3)</PresentationFormat>
  <Paragraphs>234</Paragraphs>
  <Slides>19</Slides>
  <Notes>10</Notes>
  <HiddenSlides>1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0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zhangyu</dc:creator>
  <cp:lastModifiedBy>  </cp:lastModifiedBy>
  <cp:revision>145</cp:revision>
  <dcterms:created xsi:type="dcterms:W3CDTF">2014-10-19T02:03:18Z</dcterms:created>
  <dcterms:modified xsi:type="dcterms:W3CDTF">2018-10-28T05:57:36Z</dcterms:modified>
</cp:coreProperties>
</file>